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p:sldMasterIdLst>
    <p:sldMasterId id="2147483648" r:id="rId1"/>
  </p:sldMasterIdLst>
  <p:notesMasterIdLst>
    <p:notesMasterId r:id="rId30"/>
  </p:notesMasterIdLst>
  <p:sldIdLst>
    <p:sldId id="277" r:id="rId2"/>
    <p:sldId id="315" r:id="rId3"/>
    <p:sldId id="361" r:id="rId4"/>
    <p:sldId id="348" r:id="rId5"/>
    <p:sldId id="349" r:id="rId6"/>
    <p:sldId id="362" r:id="rId7"/>
    <p:sldId id="363" r:id="rId8"/>
    <p:sldId id="379" r:id="rId9"/>
    <p:sldId id="316" r:id="rId10"/>
    <p:sldId id="364" r:id="rId11"/>
    <p:sldId id="365" r:id="rId12"/>
    <p:sldId id="366" r:id="rId13"/>
    <p:sldId id="367" r:id="rId14"/>
    <p:sldId id="368" r:id="rId15"/>
    <p:sldId id="369" r:id="rId16"/>
    <p:sldId id="376" r:id="rId17"/>
    <p:sldId id="355" r:id="rId18"/>
    <p:sldId id="370" r:id="rId19"/>
    <p:sldId id="378" r:id="rId20"/>
    <p:sldId id="372" r:id="rId21"/>
    <p:sldId id="373" r:id="rId22"/>
    <p:sldId id="371" r:id="rId23"/>
    <p:sldId id="377" r:id="rId24"/>
    <p:sldId id="375" r:id="rId25"/>
    <p:sldId id="380" r:id="rId26"/>
    <p:sldId id="278" r:id="rId27"/>
    <p:sldId id="347" r:id="rId28"/>
    <p:sldId id="354" r:id="rId2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78">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F044"/>
    <a:srgbClr val="79BD28"/>
    <a:srgbClr val="345692"/>
    <a:srgbClr val="0444A2"/>
    <a:srgbClr val="F7F8FD"/>
    <a:srgbClr val="15BCB4"/>
    <a:srgbClr val="00B0F0"/>
    <a:srgbClr val="E7E6E6"/>
    <a:srgbClr val="6FB332"/>
    <a:srgbClr val="5F74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45" autoAdjust="0"/>
    <p:restoredTop sz="90909" autoAdjust="0"/>
  </p:normalViewPr>
  <p:slideViewPr>
    <p:cSldViewPr snapToGrid="0">
      <p:cViewPr>
        <p:scale>
          <a:sx n="117" d="100"/>
          <a:sy n="117" d="100"/>
        </p:scale>
        <p:origin x="784" y="264"/>
      </p:cViewPr>
      <p:guideLst>
        <p:guide orient="horz" pos="4178"/>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78CA7E-3EC1-4288-B9D9-FC1EE93FCCA0}" type="datetimeFigureOut">
              <a:rPr lang="zh-CN" altLang="en-US" smtClean="0"/>
              <a:t>2020/6/8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55AB88-1190-4780-AE5D-C66042A647A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D55AB88-1190-4780-AE5D-C66042A647A4}" type="slidenum">
              <a:rPr lang="zh-CN" altLang="en-US" smtClean="0"/>
              <a:t>0</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55AB88-1190-4780-AE5D-C66042A647A4}" type="slidenum">
              <a:rPr lang="zh-CN" altLang="en-US" smtClean="0"/>
              <a:t>1</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1" lang="zh-CN" altLang="en-US" dirty="0"/>
              <a:t>我们已经覆盖了全国</a:t>
            </a:r>
            <a:r>
              <a:rPr kumimoji="1" lang="en-US" altLang="zh-CN" dirty="0"/>
              <a:t>6</a:t>
            </a:r>
            <a:r>
              <a:rPr kumimoji="1" lang="zh-CN" altLang="en-US" dirty="0"/>
              <a:t>千家客户，遍布各个行业，包括政府、医疗、教育、企业、金融、部委等等。</a:t>
            </a:r>
          </a:p>
          <a:p>
            <a:endParaRPr lang="zh-CN" altLang="en-US" dirty="0"/>
          </a:p>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2</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3</a:t>
            </a:fld>
            <a:endParaRPr lang="zh-CN" altLang="en-US"/>
          </a:p>
        </p:txBody>
      </p:sp>
    </p:spTree>
    <p:extLst>
      <p:ext uri="{BB962C8B-B14F-4D97-AF65-F5344CB8AC3E}">
        <p14:creationId xmlns:p14="http://schemas.microsoft.com/office/powerpoint/2010/main" val="32107057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4</a:t>
            </a:fld>
            <a:endParaRPr lang="zh-CN" altLang="en-US"/>
          </a:p>
        </p:txBody>
      </p:sp>
    </p:spTree>
    <p:extLst>
      <p:ext uri="{BB962C8B-B14F-4D97-AF65-F5344CB8AC3E}">
        <p14:creationId xmlns:p14="http://schemas.microsoft.com/office/powerpoint/2010/main" val="38498353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5</a:t>
            </a:fld>
            <a:endParaRPr lang="zh-CN" altLang="en-US"/>
          </a:p>
        </p:txBody>
      </p:sp>
    </p:spTree>
    <p:extLst>
      <p:ext uri="{BB962C8B-B14F-4D97-AF65-F5344CB8AC3E}">
        <p14:creationId xmlns:p14="http://schemas.microsoft.com/office/powerpoint/2010/main" val="1313173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6</a:t>
            </a:fld>
            <a:endParaRPr lang="zh-CN" altLang="en-US"/>
          </a:p>
        </p:txBody>
      </p:sp>
    </p:spTree>
    <p:extLst>
      <p:ext uri="{BB962C8B-B14F-4D97-AF65-F5344CB8AC3E}">
        <p14:creationId xmlns:p14="http://schemas.microsoft.com/office/powerpoint/2010/main" val="1953414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7</a:t>
            </a:fld>
            <a:endParaRPr lang="zh-CN" altLang="en-US"/>
          </a:p>
        </p:txBody>
      </p:sp>
    </p:spTree>
    <p:extLst>
      <p:ext uri="{BB962C8B-B14F-4D97-AF65-F5344CB8AC3E}">
        <p14:creationId xmlns:p14="http://schemas.microsoft.com/office/powerpoint/2010/main" val="38251067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8</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9</a:t>
            </a:fld>
            <a:endParaRPr lang="zh-CN" altLang="en-US"/>
          </a:p>
        </p:txBody>
      </p:sp>
    </p:spTree>
    <p:extLst>
      <p:ext uri="{BB962C8B-B14F-4D97-AF65-F5344CB8AC3E}">
        <p14:creationId xmlns:p14="http://schemas.microsoft.com/office/powerpoint/2010/main" val="7166241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10</a:t>
            </a:fld>
            <a:endParaRPr lang="zh-CN" altLang="en-US"/>
          </a:p>
        </p:txBody>
      </p:sp>
    </p:spTree>
    <p:extLst>
      <p:ext uri="{BB962C8B-B14F-4D97-AF65-F5344CB8AC3E}">
        <p14:creationId xmlns:p14="http://schemas.microsoft.com/office/powerpoint/2010/main" val="37808348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11</a:t>
            </a:fld>
            <a:endParaRPr lang="zh-CN" altLang="en-US"/>
          </a:p>
        </p:txBody>
      </p:sp>
    </p:spTree>
    <p:extLst>
      <p:ext uri="{BB962C8B-B14F-4D97-AF65-F5344CB8AC3E}">
        <p14:creationId xmlns:p14="http://schemas.microsoft.com/office/powerpoint/2010/main" val="13281323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12</a:t>
            </a:fld>
            <a:endParaRPr lang="zh-CN" altLang="en-US"/>
          </a:p>
        </p:txBody>
      </p:sp>
    </p:spTree>
    <p:extLst>
      <p:ext uri="{BB962C8B-B14F-4D97-AF65-F5344CB8AC3E}">
        <p14:creationId xmlns:p14="http://schemas.microsoft.com/office/powerpoint/2010/main" val="4248618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16</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55AB88-1190-4780-AE5D-C66042A647A4}" type="slidenum">
              <a:rPr lang="zh-CN" altLang="en-US" smtClean="0"/>
              <a:t>25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ED55AB88-1190-4780-AE5D-C66042A647A4}" type="slidenum">
              <a:rPr lang="zh-CN" altLang="en-US" smtClean="0"/>
              <a:t>27</a:t>
            </a:fld>
            <a:endParaRPr lang="zh-CN" altLang="en-US"/>
          </a:p>
        </p:txBody>
      </p:sp>
    </p:spTree>
    <p:extLst>
      <p:ext uri="{BB962C8B-B14F-4D97-AF65-F5344CB8AC3E}">
        <p14:creationId xmlns:p14="http://schemas.microsoft.com/office/powerpoint/2010/main" val="5562669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角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0" name="直接连接符 1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1"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1" name="组合 10"/>
          <p:cNvGrpSpPr/>
          <p:nvPr userDrawn="1"/>
        </p:nvGrpSpPr>
        <p:grpSpPr>
          <a:xfrm>
            <a:off x="907549" y="6517055"/>
            <a:ext cx="10423265" cy="162252"/>
            <a:chOff x="907549" y="6523638"/>
            <a:chExt cx="10423265" cy="162252"/>
          </a:xfrm>
        </p:grpSpPr>
        <p:sp>
          <p:nvSpPr>
            <p:cNvPr id="12" name="矩形 11"/>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矩形 12"/>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14" name="直接连接符 13"/>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9" name="矩形 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2" name="直接连接符 21"/>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3"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 name="组合 3"/>
          <p:cNvGrpSpPr/>
          <p:nvPr userDrawn="1"/>
        </p:nvGrpSpPr>
        <p:grpSpPr>
          <a:xfrm>
            <a:off x="907549" y="6517055"/>
            <a:ext cx="10423265" cy="162252"/>
            <a:chOff x="907549" y="6523638"/>
            <a:chExt cx="10423265" cy="162252"/>
          </a:xfrm>
        </p:grpSpPr>
        <p:sp>
          <p:nvSpPr>
            <p:cNvPr id="5" name="矩形 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6" name="矩形 5"/>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7" name="直接连接符 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8"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结束页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49680" y="229450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6" name="灯片编号占位符 5"/>
          <p:cNvSpPr>
            <a:spLocks noGrp="1"/>
          </p:cNvSpPr>
          <p:nvPr>
            <p:ph type="sldNum" sz="quarter" idx="4"/>
          </p:nvPr>
        </p:nvSpPr>
        <p:spPr>
          <a:xfrm>
            <a:off x="8394700" y="6400038"/>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795C62BC-63D8-4176-937B-D5EBCAA09FF2}"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tiff"/><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6.png"/><Relationship Id="rId7" Type="http://schemas.openxmlformats.org/officeDocument/2006/relationships/image" Target="../media/image24.png"/><Relationship Id="rId12" Type="http://schemas.openxmlformats.org/officeDocument/2006/relationships/image" Target="../media/image29.tiff"/><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3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 Id="rId14" Type="http://schemas.openxmlformats.org/officeDocument/2006/relationships/image" Target="../media/image3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png"/><Relationship Id="rId18" Type="http://schemas.openxmlformats.org/officeDocument/2006/relationships/image" Target="../media/image56.png"/><Relationship Id="rId3" Type="http://schemas.openxmlformats.org/officeDocument/2006/relationships/image" Target="../media/image41.png"/><Relationship Id="rId21" Type="http://schemas.openxmlformats.org/officeDocument/2006/relationships/image" Target="../media/image59.png"/><Relationship Id="rId7" Type="http://schemas.openxmlformats.org/officeDocument/2006/relationships/image" Target="../media/image45.png"/><Relationship Id="rId12" Type="http://schemas.openxmlformats.org/officeDocument/2006/relationships/image" Target="../media/image50.png"/><Relationship Id="rId17" Type="http://schemas.openxmlformats.org/officeDocument/2006/relationships/image" Target="../media/image55.png"/><Relationship Id="rId2" Type="http://schemas.openxmlformats.org/officeDocument/2006/relationships/notesSlide" Target="../notesSlides/notesSlide16.xml"/><Relationship Id="rId16" Type="http://schemas.openxmlformats.org/officeDocument/2006/relationships/image" Target="../media/image54.png"/><Relationship Id="rId20" Type="http://schemas.openxmlformats.org/officeDocument/2006/relationships/image" Target="../media/image58.svg"/><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png"/><Relationship Id="rId5" Type="http://schemas.openxmlformats.org/officeDocument/2006/relationships/image" Target="../media/image43.png"/><Relationship Id="rId15" Type="http://schemas.openxmlformats.org/officeDocument/2006/relationships/image" Target="../media/image53.png"/><Relationship Id="rId23" Type="http://schemas.openxmlformats.org/officeDocument/2006/relationships/image" Target="../media/image61.svg"/><Relationship Id="rId10" Type="http://schemas.openxmlformats.org/officeDocument/2006/relationships/image" Target="../media/image48.png"/><Relationship Id="rId19" Type="http://schemas.openxmlformats.org/officeDocument/2006/relationships/image" Target="../media/image57.png"/><Relationship Id="rId4" Type="http://schemas.openxmlformats.org/officeDocument/2006/relationships/image" Target="../media/image42.png"/><Relationship Id="rId9" Type="http://schemas.openxmlformats.org/officeDocument/2006/relationships/image" Target="../media/image47.png"/><Relationship Id="rId14" Type="http://schemas.openxmlformats.org/officeDocument/2006/relationships/image" Target="../media/image52.png"/><Relationship Id="rId22"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16" y="-837"/>
            <a:ext cx="2319463" cy="1060380"/>
          </a:xfrm>
          <a:prstGeom prst="rect">
            <a:avLst/>
          </a:prstGeom>
        </p:spPr>
      </p:pic>
      <p:sp>
        <p:nvSpPr>
          <p:cNvPr id="21" name="矩形 20"/>
          <p:cNvSpPr/>
          <p:nvPr/>
        </p:nvSpPr>
        <p:spPr>
          <a:xfrm>
            <a:off x="0" y="2254171"/>
            <a:ext cx="446813" cy="2392518"/>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46813" y="2254168"/>
            <a:ext cx="129736" cy="2392518"/>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775074" y="2373209"/>
            <a:ext cx="5881738" cy="1077218"/>
          </a:xfrm>
          <a:prstGeom prst="rect">
            <a:avLst/>
          </a:prstGeom>
        </p:spPr>
        <p:txBody>
          <a:bodyPr wrap="none">
            <a:spAutoFit/>
          </a:bodyPr>
          <a:lstStyle/>
          <a:p>
            <a:r>
              <a:rPr lang="en-US" altLang="zh-CN" sz="3200" b="1" dirty="0">
                <a:solidFill>
                  <a:schemeClr val="tx1">
                    <a:lumMod val="85000"/>
                    <a:lumOff val="15000"/>
                  </a:schemeClr>
                </a:solidFill>
                <a:latin typeface="Century Gothic" panose="020B0502020202020204" pitchFamily="34" charset="0"/>
                <a:ea typeface="微软雅黑" panose="020B0503020204020204" pitchFamily="34" charset="-122"/>
              </a:rPr>
              <a:t>What's New with SCP(aCMP) </a:t>
            </a:r>
          </a:p>
          <a:p>
            <a:r>
              <a:rPr lang="en-US" altLang="zh-CN" sz="3200" b="1" dirty="0">
                <a:solidFill>
                  <a:schemeClr val="tx1">
                    <a:lumMod val="85000"/>
                    <a:lumOff val="15000"/>
                  </a:schemeClr>
                </a:solidFill>
                <a:latin typeface="Century Gothic" panose="020B0502020202020204" pitchFamily="34" charset="0"/>
                <a:ea typeface="微软雅黑" panose="020B0503020204020204" pitchFamily="34" charset="-122"/>
              </a:rPr>
              <a:t>&amp; HCI(aCloud) 6.1.0</a:t>
            </a:r>
          </a:p>
        </p:txBody>
      </p:sp>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Sangfor Technologies Inc.</a:t>
              </a:r>
            </a:p>
          </p:txBody>
        </p:sp>
      </p:grpSp>
      <p:cxnSp>
        <p:nvCxnSpPr>
          <p:cNvPr id="15" name="直接连接符 12"/>
          <p:cNvCxnSpPr/>
          <p:nvPr/>
        </p:nvCxnSpPr>
        <p:spPr>
          <a:xfrm>
            <a:off x="913253" y="3653806"/>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775074" y="3720713"/>
            <a:ext cx="2656496" cy="870623"/>
          </a:xfrm>
          <a:prstGeom prst="rect">
            <a:avLst/>
          </a:prstGeom>
          <a:noFill/>
        </p:spPr>
        <p:txBody>
          <a:bodyPr wrap="none" rtlCol="0">
            <a:spAutoFit/>
          </a:bodyPr>
          <a:lstStyle/>
          <a:p>
            <a:pPr>
              <a:lnSpc>
                <a:spcPct val="150000"/>
              </a:lnSpc>
            </a:pPr>
            <a:r>
              <a:rPr lang="en-US" altLang="zh-CN" dirty="0">
                <a:solidFill>
                  <a:srgbClr val="79BD28"/>
                </a:solidFill>
              </a:rPr>
              <a:t>Cheney Hu</a:t>
            </a:r>
          </a:p>
          <a:p>
            <a:pPr>
              <a:lnSpc>
                <a:spcPct val="150000"/>
              </a:lnSpc>
            </a:pPr>
            <a:r>
              <a:rPr lang="en-US" altLang="zh-CN" dirty="0">
                <a:solidFill>
                  <a:srgbClr val="79BD28"/>
                </a:solidFill>
              </a:rPr>
              <a:t>c</a:t>
            </a:r>
            <a:r>
              <a:rPr lang="en-GB" altLang="zh-CN" dirty="0">
                <a:solidFill>
                  <a:srgbClr val="79BD28"/>
                </a:solidFill>
              </a:rPr>
              <a:t>heney</a:t>
            </a:r>
            <a:r>
              <a:rPr lang="en-US" altLang="zh-CN" dirty="0">
                <a:solidFill>
                  <a:srgbClr val="79BD28"/>
                </a:solidFill>
              </a:rPr>
              <a:t>@</a:t>
            </a:r>
            <a:r>
              <a:rPr lang="en-US" altLang="zh-CN" dirty="0" err="1">
                <a:solidFill>
                  <a:srgbClr val="79BD28"/>
                </a:solidFill>
              </a:rPr>
              <a:t>sangfor.com</a:t>
            </a:r>
            <a:endParaRPr lang="en-GB" altLang="zh-CN" dirty="0">
              <a:solidFill>
                <a:srgbClr val="79BD28"/>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0" y="0"/>
            <a:ext cx="12152687" cy="948473"/>
            <a:chOff x="1" y="0"/>
            <a:chExt cx="12152687" cy="948473"/>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655851" y="200326"/>
              <a:ext cx="2770310" cy="523220"/>
            </a:xfrm>
            <a:prstGeom prst="rect">
              <a:avLst/>
            </a:prstGeom>
          </p:spPr>
          <p:txBody>
            <a:bodyPr wrap="none">
              <a:spAutoFit/>
            </a:bodyPr>
            <a:lstStyle/>
            <a:p>
              <a:r>
                <a:rPr lang="en-US" altLang="zh-CN" sz="2800" b="1" dirty="0">
                  <a:solidFill>
                    <a:srgbClr val="345692"/>
                  </a:solidFill>
                  <a:latin typeface="Century Gothic" panose="020B0502020202020204" pitchFamily="34" charset="0"/>
                  <a:ea typeface="微软雅黑" panose="020B0503020204020204" pitchFamily="34" charset="-122"/>
                </a:rPr>
                <a:t>Name Change</a:t>
              </a:r>
            </a:p>
          </p:txBody>
        </p:sp>
        <p:pic>
          <p:nvPicPr>
            <p:cNvPr id="60" name="图片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78009" y="0"/>
              <a:ext cx="2074679" cy="948473"/>
            </a:xfrm>
            <a:prstGeom prst="rect">
              <a:avLst/>
            </a:prstGeom>
          </p:spPr>
        </p:pic>
        <p:sp>
          <p:nvSpPr>
            <p:cNvPr id="61" name="矩形 60"/>
            <p:cNvSpPr/>
            <p:nvPr/>
          </p:nvSpPr>
          <p:spPr>
            <a:xfrm>
              <a:off x="524852"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393853"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日期占位符 4"/>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7" name="页脚占位符 6"/>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8" name="灯片编号占位符 7"/>
          <p:cNvSpPr>
            <a:spLocks noGrp="1"/>
          </p:cNvSpPr>
          <p:nvPr>
            <p:ph type="sldNum" sz="quarter" idx="12"/>
          </p:nvPr>
        </p:nvSpPr>
        <p:spPr/>
        <p:txBody>
          <a:bodyPr/>
          <a:lstStyle/>
          <a:p>
            <a:r>
              <a:rPr lang="en-US" altLang="zh-CN"/>
              <a:t>Page  </a:t>
            </a:r>
            <a:fld id="{6F6B6950-8D1A-4668-8374-25B44628E0DF}" type="slidenum">
              <a:rPr lang="zh-CN" altLang="en-US" smtClean="0"/>
              <a:t>1</a:t>
            </a:fld>
            <a:endParaRPr lang="zh-CN" altLang="en-US" dirty="0"/>
          </a:p>
        </p:txBody>
      </p:sp>
      <p:sp>
        <p:nvSpPr>
          <p:cNvPr id="54" name="矩形 26">
            <a:extLst>
              <a:ext uri="{FF2B5EF4-FFF2-40B4-BE49-F238E27FC236}">
                <a16:creationId xmlns:a16="http://schemas.microsoft.com/office/drawing/2014/main" id="{CE56208D-5F69-4642-AF82-A8F49FC11002}"/>
              </a:ext>
            </a:extLst>
          </p:cNvPr>
          <p:cNvSpPr/>
          <p:nvPr/>
        </p:nvSpPr>
        <p:spPr>
          <a:xfrm>
            <a:off x="775074" y="2373209"/>
            <a:ext cx="10755866" cy="1569660"/>
          </a:xfrm>
          <a:prstGeom prst="rect">
            <a:avLst/>
          </a:prstGeom>
        </p:spPr>
        <p:txBody>
          <a:bodyPr wrap="square">
            <a:spAutoFit/>
          </a:bodyPr>
          <a:lstStyle/>
          <a:p>
            <a:pPr algn="ctr"/>
            <a:r>
              <a:rPr lang="en-US" altLang="zh-CN" sz="3200" b="1" dirty="0">
                <a:solidFill>
                  <a:schemeClr val="bg1">
                    <a:lumMod val="50000"/>
                  </a:schemeClr>
                </a:solidFill>
                <a:latin typeface="Century Gothic" panose="020B0502020202020204" pitchFamily="34" charset="0"/>
                <a:ea typeface="微软雅黑" panose="020B0503020204020204" pitchFamily="34" charset="-122"/>
              </a:rPr>
              <a:t>aCloud</a:t>
            </a:r>
            <a:r>
              <a:rPr lang="en-US" altLang="zh-CN" sz="3200" b="1" dirty="0">
                <a:solidFill>
                  <a:schemeClr val="tx1">
                    <a:lumMod val="85000"/>
                    <a:lumOff val="15000"/>
                  </a:schemeClr>
                </a:solidFill>
                <a:latin typeface="Century Gothic" panose="020B0502020202020204" pitchFamily="34" charset="0"/>
                <a:ea typeface="微软雅黑" panose="020B0503020204020204" pitchFamily="34" charset="-122"/>
              </a:rPr>
              <a:t> -&gt; HCI (Hyper-converged Infrastructure)</a:t>
            </a:r>
          </a:p>
          <a:p>
            <a:pPr algn="ctr"/>
            <a:endParaRPr lang="en-US" altLang="zh-CN" sz="3200" b="1" dirty="0">
              <a:solidFill>
                <a:schemeClr val="tx1">
                  <a:lumMod val="85000"/>
                  <a:lumOff val="15000"/>
                </a:schemeClr>
              </a:solidFill>
              <a:latin typeface="Century Gothic" panose="020B0502020202020204" pitchFamily="34" charset="0"/>
              <a:ea typeface="微软雅黑" panose="020B0503020204020204" pitchFamily="34" charset="-122"/>
            </a:endParaRPr>
          </a:p>
          <a:p>
            <a:pPr algn="ctr"/>
            <a:r>
              <a:rPr lang="en-US" altLang="zh-CN" sz="3200" b="1" dirty="0">
                <a:solidFill>
                  <a:schemeClr val="bg1">
                    <a:lumMod val="50000"/>
                  </a:schemeClr>
                </a:solidFill>
                <a:latin typeface="Century Gothic" panose="020B0502020202020204" pitchFamily="34" charset="0"/>
                <a:ea typeface="微软雅黑" panose="020B0503020204020204" pitchFamily="34" charset="-122"/>
              </a:rPr>
              <a:t>aCMP</a:t>
            </a:r>
            <a:r>
              <a:rPr lang="en-US" altLang="zh-CN" sz="3200" b="1" dirty="0">
                <a:solidFill>
                  <a:schemeClr val="tx1">
                    <a:lumMod val="85000"/>
                    <a:lumOff val="15000"/>
                  </a:schemeClr>
                </a:solidFill>
                <a:latin typeface="Century Gothic" panose="020B0502020202020204" pitchFamily="34" charset="0"/>
                <a:ea typeface="微软雅黑" panose="020B0503020204020204" pitchFamily="34" charset="-122"/>
              </a:rPr>
              <a:t> -&gt; SCP (Sangfor Cloud Platform)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2</a:t>
            </a:fld>
            <a:endParaRPr lang="zh-CN" altLang="en-US" dirty="0"/>
          </a:p>
        </p:txBody>
      </p:sp>
      <p:sp>
        <p:nvSpPr>
          <p:cNvPr id="6" name="文本框 8"/>
          <p:cNvSpPr txBox="1">
            <a:spLocks noChangeArrowheads="1"/>
          </p:cNvSpPr>
          <p:nvPr/>
        </p:nvSpPr>
        <p:spPr bwMode="auto">
          <a:xfrm>
            <a:off x="2000480" y="2514423"/>
            <a:ext cx="8191040" cy="712696"/>
          </a:xfrm>
          <a:prstGeom prst="rect">
            <a:avLst/>
          </a:prstGeom>
          <a:noFill/>
          <a:ln>
            <a:noFill/>
          </a:ln>
        </p:spPr>
        <p:txBody>
          <a:bodyPr wrap="square" lIns="68580" tIns="34290" rIns="68580" bIns="34290">
            <a:spAutoFit/>
          </a:bodyPr>
          <a:lstStyle>
            <a:defPPr>
              <a:defRPr lang="zh-CN"/>
            </a:defPPr>
            <a:lvl1pPr algn="ctr">
              <a:defRPr sz="2800" b="1">
                <a:gradFill>
                  <a:gsLst>
                    <a:gs pos="0">
                      <a:srgbClr val="6FBA2C"/>
                    </a:gs>
                    <a:gs pos="100000">
                      <a:srgbClr val="00479D"/>
                    </a:gs>
                  </a:gsLst>
                  <a:lin ang="3600000" scaled="0"/>
                </a:gradFill>
                <a:latin typeface="微软雅黑" panose="020B0503020204020204" pitchFamily="34" charset="-122"/>
                <a:ea typeface="微软雅黑" panose="020B0503020204020204" pitchFamily="34"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3200" dirty="0">
                <a:solidFill>
                  <a:srgbClr val="345692"/>
                </a:solidFill>
                <a:latin typeface="Century Gothic" panose="020B0502020202020204" pitchFamily="34" charset="0"/>
              </a:rPr>
              <a:t>HCI</a:t>
            </a:r>
            <a:endParaRPr lang="zh-CN" altLang="en-US" sz="3200" dirty="0">
              <a:solidFill>
                <a:srgbClr val="345692"/>
              </a:solidFill>
              <a:latin typeface="Century Gothic" panose="020B0502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en-US" altLang="zh-CN" dirty="0"/>
              <a:t>Security Correlation</a:t>
            </a:r>
            <a:endParaRPr kumimoji="1" lang="zh-CN" altLang="en-US" dirty="0"/>
          </a:p>
        </p:txBody>
      </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3</a:t>
            </a:fld>
            <a:endParaRPr lang="zh-CN" altLang="en-US" dirty="0"/>
          </a:p>
        </p:txBody>
      </p:sp>
      <p:grpSp>
        <p:nvGrpSpPr>
          <p:cNvPr id="24" name="组合 23"/>
          <p:cNvGrpSpPr/>
          <p:nvPr/>
        </p:nvGrpSpPr>
        <p:grpSpPr>
          <a:xfrm>
            <a:off x="1043777" y="1840566"/>
            <a:ext cx="5964399" cy="3539158"/>
            <a:chOff x="906235" y="1890454"/>
            <a:chExt cx="5964399" cy="3539158"/>
          </a:xfrm>
        </p:grpSpPr>
        <p:cxnSp>
          <p:nvCxnSpPr>
            <p:cNvPr id="21" name="直线连接符 20"/>
            <p:cNvCxnSpPr>
              <a:endCxn id="12" idx="0"/>
            </p:cNvCxnSpPr>
            <p:nvPr/>
          </p:nvCxnSpPr>
          <p:spPr>
            <a:xfrm>
              <a:off x="3799182" y="2051221"/>
              <a:ext cx="0" cy="1940630"/>
            </a:xfrm>
            <a:prstGeom prst="line">
              <a:avLst/>
            </a:prstGeom>
            <a:ln w="15875">
              <a:solidFill>
                <a:srgbClr val="345692"/>
              </a:solidFill>
              <a:prstDash val="dash"/>
            </a:ln>
          </p:spPr>
          <p:style>
            <a:lnRef idx="1">
              <a:schemeClr val="accent1"/>
            </a:lnRef>
            <a:fillRef idx="0">
              <a:schemeClr val="accent1"/>
            </a:fillRef>
            <a:effectRef idx="0">
              <a:schemeClr val="accent1"/>
            </a:effectRef>
            <a:fontRef idx="minor">
              <a:schemeClr val="tx1"/>
            </a:fontRef>
          </p:style>
        </p:cxnSp>
        <p:cxnSp>
          <p:nvCxnSpPr>
            <p:cNvPr id="19" name="直线连接符 18"/>
            <p:cNvCxnSpPr/>
            <p:nvPr/>
          </p:nvCxnSpPr>
          <p:spPr>
            <a:xfrm>
              <a:off x="2213429" y="2230587"/>
              <a:ext cx="3248257" cy="0"/>
            </a:xfrm>
            <a:prstGeom prst="line">
              <a:avLst/>
            </a:prstGeom>
            <a:ln w="15875">
              <a:solidFill>
                <a:srgbClr val="345692"/>
              </a:solidFill>
              <a:prstDash val="dash"/>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906235" y="1890454"/>
              <a:ext cx="1307194" cy="915435"/>
              <a:chOff x="1363435" y="2051221"/>
              <a:chExt cx="1571668" cy="1100648"/>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63435" y="2051221"/>
                <a:ext cx="1571668" cy="1100648"/>
              </a:xfrm>
              <a:prstGeom prst="rect">
                <a:avLst/>
              </a:prstGeom>
            </p:spPr>
          </p:pic>
          <p:sp>
            <p:nvSpPr>
              <p:cNvPr id="8" name="矩形 7"/>
              <p:cNvSpPr/>
              <p:nvPr/>
            </p:nvSpPr>
            <p:spPr>
              <a:xfrm>
                <a:off x="1723062" y="2322286"/>
                <a:ext cx="842401" cy="2757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10" name="图片 40" descr="2U服务器丝印图.png"/>
            <p:cNvPicPr>
              <a:picLocks noChangeAspect="1" noChangeArrowheads="1"/>
            </p:cNvPicPr>
            <p:nvPr/>
          </p:nvPicPr>
          <p:blipFill>
            <a:blip r:embed="rId4"/>
            <a:srcRect b="44"/>
            <a:stretch>
              <a:fillRect/>
            </a:stretch>
          </p:blipFill>
          <p:spPr bwMode="auto">
            <a:xfrm>
              <a:off x="2914755" y="4807107"/>
              <a:ext cx="1768854" cy="622505"/>
            </a:xfrm>
            <a:prstGeom prst="rect">
              <a:avLst/>
            </a:prstGeom>
            <a:noFill/>
            <a:ln>
              <a:noFill/>
            </a:ln>
            <a:effectLst/>
          </p:spPr>
        </p:pic>
        <p:pic>
          <p:nvPicPr>
            <p:cNvPr id="11" name="图片 40" descr="2U服务器丝印图.png"/>
            <p:cNvPicPr>
              <a:picLocks noChangeAspect="1" noChangeArrowheads="1"/>
            </p:cNvPicPr>
            <p:nvPr/>
          </p:nvPicPr>
          <p:blipFill>
            <a:blip r:embed="rId4"/>
            <a:srcRect b="44"/>
            <a:stretch>
              <a:fillRect/>
            </a:stretch>
          </p:blipFill>
          <p:spPr bwMode="auto">
            <a:xfrm>
              <a:off x="2914755" y="4394030"/>
              <a:ext cx="1768854" cy="622505"/>
            </a:xfrm>
            <a:prstGeom prst="rect">
              <a:avLst/>
            </a:prstGeom>
            <a:noFill/>
            <a:ln>
              <a:noFill/>
            </a:ln>
            <a:effectLst/>
          </p:spPr>
        </p:pic>
        <p:pic>
          <p:nvPicPr>
            <p:cNvPr id="12" name="图片 40" descr="2U服务器丝印图.png"/>
            <p:cNvPicPr>
              <a:picLocks noChangeAspect="1" noChangeArrowheads="1"/>
            </p:cNvPicPr>
            <p:nvPr/>
          </p:nvPicPr>
          <p:blipFill>
            <a:blip r:embed="rId4"/>
            <a:srcRect b="44"/>
            <a:stretch>
              <a:fillRect/>
            </a:stretch>
          </p:blipFill>
          <p:spPr bwMode="auto">
            <a:xfrm>
              <a:off x="2914755" y="3991851"/>
              <a:ext cx="1768854" cy="622505"/>
            </a:xfrm>
            <a:prstGeom prst="rect">
              <a:avLst/>
            </a:prstGeom>
            <a:noFill/>
            <a:ln>
              <a:noFill/>
            </a:ln>
            <a:effectLst/>
          </p:spPr>
        </p:pic>
        <p:sp>
          <p:nvSpPr>
            <p:cNvPr id="13" name="圆角矩形 12"/>
            <p:cNvSpPr/>
            <p:nvPr/>
          </p:nvSpPr>
          <p:spPr>
            <a:xfrm>
              <a:off x="2944155" y="2915129"/>
              <a:ext cx="1710055" cy="412750"/>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latin typeface="Century Gothic" panose="020B0502020202020204" pitchFamily="34" charset="0"/>
                </a:rPr>
                <a:t>Access switch</a:t>
              </a:r>
              <a:endParaRPr lang="zh-CN" altLang="en-US" sz="1600" b="1" dirty="0">
                <a:latin typeface="Century Gothic" panose="020B0502020202020204" pitchFamily="34" charset="0"/>
              </a:endParaRPr>
            </a:p>
          </p:txBody>
        </p:sp>
        <p:sp>
          <p:nvSpPr>
            <p:cNvPr id="14" name="圆角矩形 13"/>
            <p:cNvSpPr/>
            <p:nvPr/>
          </p:nvSpPr>
          <p:spPr>
            <a:xfrm>
              <a:off x="2944155" y="2051221"/>
              <a:ext cx="1710055" cy="412750"/>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latin typeface="Century Gothic" panose="020B0502020202020204" pitchFamily="34" charset="0"/>
                </a:rPr>
                <a:t>Core switch</a:t>
              </a:r>
              <a:endParaRPr lang="zh-CN" altLang="en-US" sz="1600" b="1" dirty="0">
                <a:latin typeface="Century Gothic" panose="020B0502020202020204" pitchFamily="34" charset="0"/>
              </a:endParaRPr>
            </a:p>
          </p:txBody>
        </p:sp>
        <p:grpSp>
          <p:nvGrpSpPr>
            <p:cNvPr id="15" name="组合 14"/>
            <p:cNvGrpSpPr/>
            <p:nvPr/>
          </p:nvGrpSpPr>
          <p:grpSpPr>
            <a:xfrm>
              <a:off x="5538815" y="1890454"/>
              <a:ext cx="1307194" cy="915435"/>
              <a:chOff x="1363435" y="2051221"/>
              <a:chExt cx="1571668" cy="1100648"/>
            </a:xfrm>
          </p:grpSpPr>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63435" y="2051221"/>
                <a:ext cx="1571668" cy="1100648"/>
              </a:xfrm>
              <a:prstGeom prst="rect">
                <a:avLst/>
              </a:prstGeom>
            </p:spPr>
          </p:pic>
          <p:sp>
            <p:nvSpPr>
              <p:cNvPr id="17" name="矩形 16"/>
              <p:cNvSpPr/>
              <p:nvPr/>
            </p:nvSpPr>
            <p:spPr>
              <a:xfrm>
                <a:off x="1723062" y="2322286"/>
                <a:ext cx="842401" cy="2757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2" name="矩形 83"/>
            <p:cNvSpPr>
              <a:spLocks noChangeArrowheads="1"/>
            </p:cNvSpPr>
            <p:nvPr/>
          </p:nvSpPr>
          <p:spPr bwMode="auto">
            <a:xfrm>
              <a:off x="1205345" y="2068292"/>
              <a:ext cx="7277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r>
                <a:rPr lang="en-US" altLang="zh-CN" sz="1400" b="1" dirty="0">
                  <a:solidFill>
                    <a:srgbClr val="345692"/>
                  </a:solidFill>
                  <a:latin typeface="Century Gothic" panose="020B0502020202020204" pitchFamily="34" charset="0"/>
                  <a:ea typeface="微软雅黑" panose="020B0503020204020204" pitchFamily="34" charset="-122"/>
                </a:rPr>
                <a:t>NGAF</a:t>
              </a:r>
            </a:p>
          </p:txBody>
        </p:sp>
        <p:sp>
          <p:nvSpPr>
            <p:cNvPr id="23" name="矩形 81"/>
            <p:cNvSpPr>
              <a:spLocks noChangeArrowheads="1"/>
            </p:cNvSpPr>
            <p:nvPr/>
          </p:nvSpPr>
          <p:spPr bwMode="auto">
            <a:xfrm>
              <a:off x="5499037" y="1968977"/>
              <a:ext cx="137159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r>
                <a:rPr lang="en-US" altLang="zh-CN" sz="1400" b="1" dirty="0">
                  <a:solidFill>
                    <a:srgbClr val="345692"/>
                  </a:solidFill>
                  <a:latin typeface="Century Gothic" panose="020B0502020202020204" pitchFamily="34" charset="0"/>
                  <a:ea typeface="微软雅黑" panose="020B0503020204020204" pitchFamily="34" charset="-122"/>
                </a:rPr>
                <a:t>Cyber Command</a:t>
              </a:r>
            </a:p>
          </p:txBody>
        </p:sp>
      </p:grpSp>
      <p:sp>
        <p:nvSpPr>
          <p:cNvPr id="26" name="文本框 25"/>
          <p:cNvSpPr txBox="1"/>
          <p:nvPr/>
        </p:nvSpPr>
        <p:spPr>
          <a:xfrm>
            <a:off x="7452318" y="2414083"/>
            <a:ext cx="3905913" cy="1667188"/>
          </a:xfrm>
          <a:prstGeom prst="rect">
            <a:avLst/>
          </a:prstGeom>
          <a:noFill/>
        </p:spPr>
        <p:txBody>
          <a:bodyPr wrap="square" rtlCol="0">
            <a:spAutoFit/>
          </a:bodyPr>
          <a:lstStyle/>
          <a:p>
            <a:pPr algn="just">
              <a:lnSpc>
                <a:spcPct val="150000"/>
              </a:lnSpc>
            </a:pPr>
            <a:r>
              <a:rPr lang="en-US" altLang="zh-CN" sz="1400" dirty="0">
                <a:solidFill>
                  <a:srgbClr val="345692"/>
                </a:solidFill>
                <a:latin typeface="Century Gothic" panose="020B0502020202020204" pitchFamily="34" charset="0"/>
              </a:rPr>
              <a:t>Security devices are good at risk detection and response in the network traffic, that’s good, but wouldn’t it be even better if they can work in conjunction with HCI ?</a:t>
            </a:r>
            <a:endParaRPr lang="zh-CN" altLang="en-US" sz="1400" dirty="0">
              <a:solidFill>
                <a:srgbClr val="345692"/>
              </a:solidFill>
              <a:latin typeface="Century Gothic" panose="020B0502020202020204" pitchFamily="34" charset="0"/>
            </a:endParaRPr>
          </a:p>
          <a:p>
            <a:pPr algn="just">
              <a:lnSpc>
                <a:spcPct val="150000"/>
              </a:lnSpc>
            </a:pPr>
            <a:endParaRPr lang="zh-CN" altLang="en-US" sz="1400" dirty="0">
              <a:solidFill>
                <a:srgbClr val="345692"/>
              </a:solidFill>
              <a:latin typeface="Century Gothic" panose="020B0502020202020204" pitchFamily="34" charset="0"/>
            </a:endParaRPr>
          </a:p>
        </p:txBody>
      </p:sp>
      <p:sp>
        <p:nvSpPr>
          <p:cNvPr id="27" name="矩形 26"/>
          <p:cNvSpPr/>
          <p:nvPr/>
        </p:nvSpPr>
        <p:spPr>
          <a:xfrm>
            <a:off x="7561508" y="3941964"/>
            <a:ext cx="1183784" cy="57160"/>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矩形 24"/>
          <p:cNvSpPr/>
          <p:nvPr/>
        </p:nvSpPr>
        <p:spPr>
          <a:xfrm>
            <a:off x="757293" y="1478276"/>
            <a:ext cx="6358862" cy="4327439"/>
          </a:xfrm>
          <a:prstGeom prst="rect">
            <a:avLst/>
          </a:prstGeom>
          <a:solidFill>
            <a:srgbClr val="345692">
              <a:alpha val="4000"/>
            </a:srgb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Century Gothic" panose="020B0502020202020204" pitchFamily="34" charset="0"/>
            </a:endParaRPr>
          </a:p>
        </p:txBody>
      </p:sp>
    </p:spTree>
    <p:extLst>
      <p:ext uri="{BB962C8B-B14F-4D97-AF65-F5344CB8AC3E}">
        <p14:creationId xmlns:p14="http://schemas.microsoft.com/office/powerpoint/2010/main" val="42651815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矩形 150"/>
          <p:cNvSpPr/>
          <p:nvPr/>
        </p:nvSpPr>
        <p:spPr>
          <a:xfrm>
            <a:off x="872684" y="804672"/>
            <a:ext cx="5517397" cy="5430113"/>
          </a:xfrm>
          <a:prstGeom prst="rect">
            <a:avLst/>
          </a:prstGeom>
          <a:solidFill>
            <a:srgbClr val="345692">
              <a:alpha val="4000"/>
            </a:srgb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Century Gothic" panose="020B0502020202020204" pitchFamily="34" charset="0"/>
            </a:endParaRPr>
          </a:p>
        </p:txBody>
      </p:sp>
      <p:sp>
        <p:nvSpPr>
          <p:cNvPr id="2" name="标题 1"/>
          <p:cNvSpPr>
            <a:spLocks noGrp="1"/>
          </p:cNvSpPr>
          <p:nvPr>
            <p:ph type="title"/>
          </p:nvPr>
        </p:nvSpPr>
        <p:spPr/>
        <p:txBody>
          <a:bodyPr>
            <a:normAutofit/>
          </a:bodyPr>
          <a:lstStyle/>
          <a:p>
            <a:r>
              <a:rPr kumimoji="1" lang="en-US" altLang="zh-CN" dirty="0"/>
              <a:t>Work Together with Cyber Command</a:t>
            </a:r>
            <a:endParaRPr kumimoji="1" lang="zh-CN" altLang="en-US" dirty="0"/>
          </a:p>
        </p:txBody>
      </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4</a:t>
            </a:fld>
            <a:endParaRPr lang="zh-CN" altLang="en-US" dirty="0"/>
          </a:p>
        </p:txBody>
      </p:sp>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51821" y="3518147"/>
            <a:ext cx="449497" cy="445025"/>
          </a:xfrm>
          <a:prstGeom prst="rect">
            <a:avLst/>
          </a:prstGeom>
        </p:spPr>
      </p:pic>
      <p:sp>
        <p:nvSpPr>
          <p:cNvPr id="16" name="矩形 15"/>
          <p:cNvSpPr/>
          <p:nvPr/>
        </p:nvSpPr>
        <p:spPr>
          <a:xfrm>
            <a:off x="2848548" y="3668698"/>
            <a:ext cx="3080268" cy="1655803"/>
          </a:xfrm>
          <a:prstGeom prst="rect">
            <a:avLst/>
          </a:prstGeom>
          <a:noFill/>
          <a:ln>
            <a:solidFill>
              <a:srgbClr val="3456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Century Gothic" panose="020B0502020202020204" pitchFamily="34" charset="0"/>
            </a:endParaRPr>
          </a:p>
        </p:txBody>
      </p:sp>
      <p:sp>
        <p:nvSpPr>
          <p:cNvPr id="17" name="文本框 87"/>
          <p:cNvSpPr>
            <a:spLocks noChangeArrowheads="1"/>
          </p:cNvSpPr>
          <p:nvPr/>
        </p:nvSpPr>
        <p:spPr bwMode="auto">
          <a:xfrm>
            <a:off x="4876728" y="3077800"/>
            <a:ext cx="1078451" cy="256480"/>
          </a:xfrm>
          <a:prstGeom prst="rect">
            <a:avLst/>
          </a:prstGeom>
          <a:noFill/>
          <a:ln>
            <a:noFill/>
          </a:ln>
        </p:spPr>
        <p:txBody>
          <a:bodyPr wrap="square" lIns="90170" tIns="46990" rIns="90170" bIns="4699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4572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4572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4572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4572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050" b="1" dirty="0">
                <a:solidFill>
                  <a:srgbClr val="79BD28"/>
                </a:solidFill>
                <a:latin typeface="Century Gothic" panose="020B0502020202020204" pitchFamily="34" charset="0"/>
                <a:ea typeface="微软雅黑" panose="020B0503020204020204" pitchFamily="34" charset="-122"/>
                <a:sym typeface="等线" panose="02010600030101010101" pitchFamily="2" charset="-122"/>
              </a:rPr>
              <a:t>NGAF</a:t>
            </a:r>
            <a:endParaRPr lang="zh-CN" altLang="en-US" sz="1050" b="1" dirty="0">
              <a:solidFill>
                <a:srgbClr val="79BD28"/>
              </a:solidFill>
              <a:latin typeface="Century Gothic" panose="020B0502020202020204" pitchFamily="34" charset="0"/>
              <a:ea typeface="微软雅黑" panose="020B0503020204020204" pitchFamily="34" charset="-122"/>
              <a:sym typeface="等线" panose="02010600030101010101" pitchFamily="2" charset="-122"/>
            </a:endParaRPr>
          </a:p>
        </p:txBody>
      </p:sp>
      <p:cxnSp>
        <p:nvCxnSpPr>
          <p:cNvPr id="19" name="直线连接符 36"/>
          <p:cNvCxnSpPr/>
          <p:nvPr/>
        </p:nvCxnSpPr>
        <p:spPr>
          <a:xfrm>
            <a:off x="4376569" y="3355410"/>
            <a:ext cx="1" cy="135330"/>
          </a:xfrm>
          <a:prstGeom prst="line">
            <a:avLst/>
          </a:prstGeom>
          <a:ln w="9525">
            <a:solidFill>
              <a:srgbClr val="345692"/>
            </a:solidFill>
          </a:ln>
        </p:spPr>
        <p:style>
          <a:lnRef idx="1">
            <a:schemeClr val="accent1"/>
          </a:lnRef>
          <a:fillRef idx="0">
            <a:schemeClr val="accent1"/>
          </a:fillRef>
          <a:effectRef idx="0">
            <a:schemeClr val="accent1"/>
          </a:effectRef>
          <a:fontRef idx="minor">
            <a:schemeClr val="tx1"/>
          </a:fontRef>
        </p:style>
      </p:cxnSp>
      <p:cxnSp>
        <p:nvCxnSpPr>
          <p:cNvPr id="27" name="直线连接符 48"/>
          <p:cNvCxnSpPr>
            <a:endCxn id="55" idx="0"/>
          </p:cNvCxnSpPr>
          <p:nvPr/>
        </p:nvCxnSpPr>
        <p:spPr>
          <a:xfrm flipH="1">
            <a:off x="3792570" y="1518882"/>
            <a:ext cx="564831" cy="492910"/>
          </a:xfrm>
          <a:prstGeom prst="line">
            <a:avLst/>
          </a:prstGeom>
          <a:ln w="9525">
            <a:solidFill>
              <a:srgbClr val="345692"/>
            </a:solidFill>
          </a:ln>
        </p:spPr>
        <p:style>
          <a:lnRef idx="1">
            <a:schemeClr val="accent1"/>
          </a:lnRef>
          <a:fillRef idx="0">
            <a:schemeClr val="accent1"/>
          </a:fillRef>
          <a:effectRef idx="0">
            <a:schemeClr val="accent1"/>
          </a:effectRef>
          <a:fontRef idx="minor">
            <a:schemeClr val="tx1"/>
          </a:fontRef>
        </p:style>
      </p:cxnSp>
      <p:cxnSp>
        <p:nvCxnSpPr>
          <p:cNvPr id="28" name="直线连接符 49"/>
          <p:cNvCxnSpPr>
            <a:endCxn id="26" idx="0"/>
          </p:cNvCxnSpPr>
          <p:nvPr/>
        </p:nvCxnSpPr>
        <p:spPr>
          <a:xfrm>
            <a:off x="4395578" y="1510904"/>
            <a:ext cx="603909" cy="500888"/>
          </a:xfrm>
          <a:prstGeom prst="line">
            <a:avLst/>
          </a:prstGeom>
          <a:ln w="9525">
            <a:solidFill>
              <a:srgbClr val="345692"/>
            </a:solidFill>
          </a:ln>
        </p:spPr>
        <p:style>
          <a:lnRef idx="1">
            <a:schemeClr val="accent1"/>
          </a:lnRef>
          <a:fillRef idx="0">
            <a:schemeClr val="accent1"/>
          </a:fillRef>
          <a:effectRef idx="0">
            <a:schemeClr val="accent1"/>
          </a:effectRef>
          <a:fontRef idx="minor">
            <a:schemeClr val="tx1"/>
          </a:fontRef>
        </p:style>
      </p:cxnSp>
      <p:sp>
        <p:nvSpPr>
          <p:cNvPr id="29" name="文本框 87"/>
          <p:cNvSpPr>
            <a:spLocks noChangeArrowheads="1"/>
          </p:cNvSpPr>
          <p:nvPr/>
        </p:nvSpPr>
        <p:spPr bwMode="auto">
          <a:xfrm>
            <a:off x="1093032" y="1761348"/>
            <a:ext cx="1544203" cy="256480"/>
          </a:xfrm>
          <a:prstGeom prst="rect">
            <a:avLst/>
          </a:prstGeom>
          <a:noFill/>
          <a:ln>
            <a:noFill/>
          </a:ln>
        </p:spPr>
        <p:txBody>
          <a:bodyPr wrap="square" lIns="90170" tIns="46990" rIns="90170" bIns="4699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defTabSz="4572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4572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4572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4572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050" b="1" dirty="0">
                <a:solidFill>
                  <a:srgbClr val="79BD28"/>
                </a:solidFill>
                <a:latin typeface="Century Gothic" panose="020B0502020202020204" pitchFamily="34" charset="0"/>
                <a:ea typeface="微软雅黑" panose="020B0503020204020204" pitchFamily="34" charset="-122"/>
                <a:sym typeface="等线" panose="02010600030101010101" pitchFamily="2" charset="-122"/>
              </a:rPr>
              <a:t>Cyber Command</a:t>
            </a:r>
            <a:endParaRPr lang="zh-CN" altLang="en-US" sz="1050" b="1" dirty="0">
              <a:solidFill>
                <a:srgbClr val="79BD28"/>
              </a:solidFill>
              <a:latin typeface="Century Gothic" panose="020B0502020202020204" pitchFamily="34" charset="0"/>
              <a:ea typeface="微软雅黑" panose="020B0503020204020204" pitchFamily="34" charset="-122"/>
              <a:sym typeface="等线" panose="02010600030101010101" pitchFamily="2" charset="-122"/>
            </a:endParaRPr>
          </a:p>
        </p:txBody>
      </p:sp>
      <p:cxnSp>
        <p:nvCxnSpPr>
          <p:cNvPr id="30" name="直线连接符 55"/>
          <p:cNvCxnSpPr>
            <a:stCxn id="46" idx="3"/>
            <a:endCxn id="20" idx="1"/>
          </p:cNvCxnSpPr>
          <p:nvPr/>
        </p:nvCxnSpPr>
        <p:spPr>
          <a:xfrm flipV="1">
            <a:off x="2581512" y="2354521"/>
            <a:ext cx="568972" cy="373"/>
          </a:xfrm>
          <a:prstGeom prst="line">
            <a:avLst/>
          </a:prstGeom>
          <a:ln w="9525">
            <a:solidFill>
              <a:srgbClr val="345692"/>
            </a:solidFill>
          </a:ln>
        </p:spPr>
        <p:style>
          <a:lnRef idx="1">
            <a:schemeClr val="accent1"/>
          </a:lnRef>
          <a:fillRef idx="0">
            <a:schemeClr val="accent1"/>
          </a:fillRef>
          <a:effectRef idx="0">
            <a:schemeClr val="accent1"/>
          </a:effectRef>
          <a:fontRef idx="minor">
            <a:schemeClr val="tx1"/>
          </a:fontRef>
        </p:style>
      </p:cxnSp>
      <p:cxnSp>
        <p:nvCxnSpPr>
          <p:cNvPr id="32" name="直线连接符 38"/>
          <p:cNvCxnSpPr>
            <a:stCxn id="66" idx="0"/>
            <a:endCxn id="24" idx="2"/>
          </p:cNvCxnSpPr>
          <p:nvPr/>
        </p:nvCxnSpPr>
        <p:spPr>
          <a:xfrm flipV="1">
            <a:off x="4388683" y="2737536"/>
            <a:ext cx="554494" cy="329333"/>
          </a:xfrm>
          <a:prstGeom prst="line">
            <a:avLst/>
          </a:prstGeom>
          <a:ln w="9525">
            <a:solidFill>
              <a:srgbClr val="345692"/>
            </a:solidFill>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4767425" y="3754608"/>
            <a:ext cx="1038677" cy="261610"/>
          </a:xfrm>
          <a:prstGeom prst="rect">
            <a:avLst/>
          </a:prstGeom>
          <a:noFill/>
        </p:spPr>
        <p:txBody>
          <a:bodyPr wrap="square" rtlCol="0">
            <a:spAutoFit/>
          </a:bodyPr>
          <a:lstStyle/>
          <a:p>
            <a:r>
              <a:rPr lang="en-US" altLang="zh-CN" sz="1100" b="1" dirty="0">
                <a:solidFill>
                  <a:srgbClr val="79BD28"/>
                </a:solidFill>
                <a:latin typeface="Century Gothic" panose="020B0502020202020204" pitchFamily="34" charset="0"/>
              </a:rPr>
              <a:t>Sangfor HCI</a:t>
            </a:r>
            <a:endParaRPr lang="zh-CN" altLang="en-US" sz="1100" b="1" dirty="0">
              <a:solidFill>
                <a:srgbClr val="79BD28"/>
              </a:solidFill>
              <a:latin typeface="Century Gothic" panose="020B0502020202020204" pitchFamily="34" charset="0"/>
            </a:endParaRPr>
          </a:p>
        </p:txBody>
      </p:sp>
      <p:cxnSp>
        <p:nvCxnSpPr>
          <p:cNvPr id="39" name="直线连接符 38"/>
          <p:cNvCxnSpPr>
            <a:stCxn id="7" idx="0"/>
          </p:cNvCxnSpPr>
          <p:nvPr/>
        </p:nvCxnSpPr>
        <p:spPr>
          <a:xfrm flipV="1">
            <a:off x="3726806" y="3968056"/>
            <a:ext cx="644162" cy="274890"/>
          </a:xfrm>
          <a:prstGeom prst="line">
            <a:avLst/>
          </a:prstGeom>
          <a:ln w="9525">
            <a:solidFill>
              <a:srgbClr val="345692"/>
            </a:solidFill>
          </a:ln>
        </p:spPr>
        <p:style>
          <a:lnRef idx="1">
            <a:schemeClr val="accent1"/>
          </a:lnRef>
          <a:fillRef idx="0">
            <a:schemeClr val="accent1"/>
          </a:fillRef>
          <a:effectRef idx="0">
            <a:schemeClr val="accent1"/>
          </a:effectRef>
          <a:fontRef idx="minor">
            <a:schemeClr val="tx1"/>
          </a:fontRef>
        </p:style>
      </p:cxnSp>
      <p:cxnSp>
        <p:nvCxnSpPr>
          <p:cNvPr id="40" name="直线连接符 43"/>
          <p:cNvCxnSpPr>
            <a:endCxn id="79" idx="0"/>
          </p:cNvCxnSpPr>
          <p:nvPr/>
        </p:nvCxnSpPr>
        <p:spPr>
          <a:xfrm>
            <a:off x="4376569" y="3969195"/>
            <a:ext cx="523790" cy="273751"/>
          </a:xfrm>
          <a:prstGeom prst="line">
            <a:avLst/>
          </a:prstGeom>
          <a:ln w="9525">
            <a:solidFill>
              <a:srgbClr val="345692"/>
            </a:solidFill>
          </a:ln>
        </p:spPr>
        <p:style>
          <a:lnRef idx="1">
            <a:schemeClr val="accent1"/>
          </a:lnRef>
          <a:fillRef idx="0">
            <a:schemeClr val="accent1"/>
          </a:fillRef>
          <a:effectRef idx="0">
            <a:schemeClr val="accent1"/>
          </a:effectRef>
          <a:fontRef idx="minor">
            <a:schemeClr val="tx1"/>
          </a:fontRef>
        </p:style>
      </p:cxnSp>
      <p:cxnSp>
        <p:nvCxnSpPr>
          <p:cNvPr id="42" name="直接箭头连接符 46"/>
          <p:cNvCxnSpPr/>
          <p:nvPr/>
        </p:nvCxnSpPr>
        <p:spPr>
          <a:xfrm>
            <a:off x="2858616" y="5567075"/>
            <a:ext cx="653708" cy="0"/>
          </a:xfrm>
          <a:prstGeom prst="straightConnector1">
            <a:avLst/>
          </a:prstGeom>
          <a:ln w="12700" cmpd="sng">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7"/>
          <p:cNvCxnSpPr/>
          <p:nvPr/>
        </p:nvCxnSpPr>
        <p:spPr>
          <a:xfrm>
            <a:off x="2848433" y="5919890"/>
            <a:ext cx="653708" cy="0"/>
          </a:xfrm>
          <a:prstGeom prst="straightConnector1">
            <a:avLst/>
          </a:prstGeom>
          <a:ln w="12700" cmpd="sng">
            <a:solidFill>
              <a:srgbClr val="FFC000"/>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3512325" y="5424527"/>
            <a:ext cx="2617897" cy="276999"/>
          </a:xfrm>
          <a:prstGeom prst="rect">
            <a:avLst/>
          </a:prstGeom>
          <a:noFill/>
        </p:spPr>
        <p:txBody>
          <a:bodyPr wrap="square" rtlCol="0">
            <a:spAutoFit/>
          </a:bodyPr>
          <a:lstStyle/>
          <a:p>
            <a:r>
              <a:rPr lang="en-US" altLang="zh-CN" sz="1200" dirty="0">
                <a:solidFill>
                  <a:schemeClr val="tx1">
                    <a:lumMod val="85000"/>
                    <a:lumOff val="15000"/>
                  </a:schemeClr>
                </a:solidFill>
                <a:latin typeface="Century Gothic" panose="020B0502020202020204" pitchFamily="34" charset="0"/>
              </a:rPr>
              <a:t>Receive threat data</a:t>
            </a:r>
            <a:endParaRPr lang="zh-CN" altLang="en-US" sz="1200" dirty="0">
              <a:solidFill>
                <a:schemeClr val="tx1">
                  <a:lumMod val="85000"/>
                  <a:lumOff val="15000"/>
                </a:schemeClr>
              </a:solidFill>
              <a:latin typeface="Century Gothic" panose="020B0502020202020204" pitchFamily="34" charset="0"/>
            </a:endParaRPr>
          </a:p>
        </p:txBody>
      </p:sp>
      <p:sp>
        <p:nvSpPr>
          <p:cNvPr id="45" name="文本框 44"/>
          <p:cNvSpPr txBox="1"/>
          <p:nvPr/>
        </p:nvSpPr>
        <p:spPr>
          <a:xfrm>
            <a:off x="3502141" y="5761595"/>
            <a:ext cx="3198552" cy="276999"/>
          </a:xfrm>
          <a:prstGeom prst="rect">
            <a:avLst/>
          </a:prstGeom>
          <a:noFill/>
        </p:spPr>
        <p:txBody>
          <a:bodyPr wrap="square" rtlCol="0">
            <a:spAutoFit/>
          </a:bodyPr>
          <a:lstStyle/>
          <a:p>
            <a:r>
              <a:rPr lang="en-US" altLang="zh-CN" sz="1200" dirty="0">
                <a:solidFill>
                  <a:schemeClr val="tx1">
                    <a:lumMod val="85000"/>
                    <a:lumOff val="15000"/>
                  </a:schemeClr>
                </a:solidFill>
                <a:latin typeface="Century Gothic" panose="020B0502020202020204" pitchFamily="34" charset="0"/>
              </a:rPr>
              <a:t>Send execution command</a:t>
            </a:r>
            <a:endParaRPr lang="zh-CN" altLang="en-US" sz="1200" dirty="0">
              <a:solidFill>
                <a:schemeClr val="tx1">
                  <a:lumMod val="85000"/>
                  <a:lumOff val="15000"/>
                </a:schemeClr>
              </a:solidFill>
              <a:latin typeface="Century Gothic" panose="020B0502020202020204" pitchFamily="34" charset="0"/>
            </a:endParaRPr>
          </a:p>
        </p:txBody>
      </p:sp>
      <p:pic>
        <p:nvPicPr>
          <p:cNvPr id="46" name="图片 45"/>
          <p:cNvPicPr>
            <a:picLocks noChangeAspect="1"/>
          </p:cNvPicPr>
          <p:nvPr/>
        </p:nvPicPr>
        <p:blipFill>
          <a:blip r:embed="rId4"/>
          <a:stretch>
            <a:fillRect/>
          </a:stretch>
        </p:blipFill>
        <p:spPr>
          <a:xfrm>
            <a:off x="1159606" y="2148306"/>
            <a:ext cx="1421906" cy="413175"/>
          </a:xfrm>
          <a:prstGeom prst="rect">
            <a:avLst/>
          </a:prstGeom>
        </p:spPr>
      </p:pic>
      <p:pic>
        <p:nvPicPr>
          <p:cNvPr id="49" name="图形 48" descr="云"/>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812248" y="619942"/>
            <a:ext cx="1178421" cy="1178421"/>
          </a:xfrm>
          <a:prstGeom prst="rect">
            <a:avLst/>
          </a:prstGeom>
        </p:spPr>
      </p:pic>
      <p:sp>
        <p:nvSpPr>
          <p:cNvPr id="22" name="文本框 21"/>
          <p:cNvSpPr txBox="1"/>
          <p:nvPr/>
        </p:nvSpPr>
        <p:spPr>
          <a:xfrm>
            <a:off x="3902484" y="1140177"/>
            <a:ext cx="972397" cy="307777"/>
          </a:xfrm>
          <a:prstGeom prst="rect">
            <a:avLst/>
          </a:prstGeom>
          <a:noFill/>
        </p:spPr>
        <p:txBody>
          <a:bodyPr wrap="square" rtlCol="0">
            <a:spAutoFit/>
          </a:bodyPr>
          <a:lstStyle/>
          <a:p>
            <a:pPr algn="ctr"/>
            <a:r>
              <a:rPr kumimoji="1" lang="en-US" altLang="zh-CN" sz="1400" b="1" dirty="0">
                <a:solidFill>
                  <a:srgbClr val="345692"/>
                </a:solidFill>
                <a:latin typeface="Century Gothic" panose="020B0502020202020204" pitchFamily="34" charset="0"/>
                <a:ea typeface="微软雅黑" panose="020B0503020204020204" pitchFamily="34" charset="-122"/>
              </a:rPr>
              <a:t>Internet</a:t>
            </a:r>
            <a:endParaRPr kumimoji="1" lang="zh-CN" altLang="en-US" sz="1400" b="1" dirty="0">
              <a:solidFill>
                <a:srgbClr val="345692"/>
              </a:solidFill>
              <a:latin typeface="Century Gothic" panose="020B0502020202020204" pitchFamily="34" charset="0"/>
              <a:ea typeface="微软雅黑" panose="020B0503020204020204" pitchFamily="34" charset="-122"/>
            </a:endParaRPr>
          </a:p>
        </p:txBody>
      </p:sp>
      <p:grpSp>
        <p:nvGrpSpPr>
          <p:cNvPr id="83" name="组合 82"/>
          <p:cNvGrpSpPr/>
          <p:nvPr/>
        </p:nvGrpSpPr>
        <p:grpSpPr>
          <a:xfrm>
            <a:off x="3150484" y="1864586"/>
            <a:ext cx="2476397" cy="1202283"/>
            <a:chOff x="2570606" y="1864586"/>
            <a:chExt cx="2476397" cy="1202283"/>
          </a:xfrm>
        </p:grpSpPr>
        <p:cxnSp>
          <p:nvCxnSpPr>
            <p:cNvPr id="31" name="直线连接符 43"/>
            <p:cNvCxnSpPr>
              <a:stCxn id="23" idx="2"/>
              <a:endCxn id="66" idx="0"/>
            </p:cNvCxnSpPr>
            <p:nvPr/>
          </p:nvCxnSpPr>
          <p:spPr>
            <a:xfrm>
              <a:off x="3159292" y="2744045"/>
              <a:ext cx="649513" cy="322824"/>
            </a:xfrm>
            <a:prstGeom prst="line">
              <a:avLst/>
            </a:prstGeom>
            <a:ln w="9525">
              <a:solidFill>
                <a:srgbClr val="345692"/>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2570606" y="1864586"/>
              <a:ext cx="2476397" cy="979869"/>
            </a:xfrm>
            <a:prstGeom prst="rect">
              <a:avLst/>
            </a:prstGeom>
            <a:noFill/>
            <a:ln>
              <a:solidFill>
                <a:srgbClr val="3456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Century Gothic" panose="020B0502020202020204" pitchFamily="34" charset="0"/>
              </a:endParaRPr>
            </a:p>
          </p:txBody>
        </p:sp>
        <p:pic>
          <p:nvPicPr>
            <p:cNvPr id="23" name="图片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22263" y="2352893"/>
              <a:ext cx="474058" cy="391152"/>
            </a:xfrm>
            <a:prstGeom prst="rect">
              <a:avLst/>
            </a:prstGeom>
          </p:spPr>
        </p:pic>
        <p:pic>
          <p:nvPicPr>
            <p:cNvPr id="24" name="图片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26270" y="2353116"/>
              <a:ext cx="474058" cy="384420"/>
            </a:xfrm>
            <a:prstGeom prst="rect">
              <a:avLst/>
            </a:prstGeom>
          </p:spPr>
        </p:pic>
        <p:grpSp>
          <p:nvGrpSpPr>
            <p:cNvPr id="53" name="组合 52"/>
            <p:cNvGrpSpPr/>
            <p:nvPr/>
          </p:nvGrpSpPr>
          <p:grpSpPr>
            <a:xfrm>
              <a:off x="4003141" y="2011792"/>
              <a:ext cx="832935" cy="306018"/>
              <a:chOff x="5558636" y="2473116"/>
              <a:chExt cx="1150993" cy="422871"/>
            </a:xfrm>
          </p:grpSpPr>
          <p:pic>
            <p:nvPicPr>
              <p:cNvPr id="26" name="图片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58636" y="2473116"/>
                <a:ext cx="1150993" cy="377224"/>
              </a:xfrm>
              <a:prstGeom prst="rect">
                <a:avLst/>
              </a:prstGeom>
              <a:ln>
                <a:prstDash val="dash"/>
              </a:ln>
            </p:spPr>
          </p:pic>
          <p:sp>
            <p:nvSpPr>
              <p:cNvPr id="51" name="矩形 50"/>
              <p:cNvSpPr/>
              <p:nvPr/>
            </p:nvSpPr>
            <p:spPr>
              <a:xfrm>
                <a:off x="5595056" y="2682051"/>
                <a:ext cx="500944" cy="121202"/>
              </a:xfrm>
              <a:prstGeom prst="rect">
                <a:avLst/>
              </a:prstGeom>
              <a:solidFill>
                <a:srgbClr val="0444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200"/>
              </a:p>
            </p:txBody>
          </p:sp>
          <p:sp>
            <p:nvSpPr>
              <p:cNvPr id="52" name="文本框 51"/>
              <p:cNvSpPr txBox="1"/>
              <p:nvPr/>
            </p:nvSpPr>
            <p:spPr>
              <a:xfrm>
                <a:off x="5575004" y="2619541"/>
                <a:ext cx="600738" cy="276446"/>
              </a:xfrm>
              <a:prstGeom prst="rect">
                <a:avLst/>
              </a:prstGeom>
              <a:noFill/>
            </p:spPr>
            <p:txBody>
              <a:bodyPr wrap="none" rtlCol="0">
                <a:spAutoFit/>
              </a:bodyPr>
              <a:lstStyle/>
              <a:p>
                <a:r>
                  <a:rPr kumimoji="1" lang="en-US" altLang="zh-CN" sz="700" b="1" dirty="0">
                    <a:solidFill>
                      <a:schemeClr val="bg1"/>
                    </a:solidFill>
                  </a:rPr>
                  <a:t>NGAF</a:t>
                </a:r>
                <a:endParaRPr kumimoji="1" lang="zh-CN" altLang="en-US" sz="700" b="1" dirty="0">
                  <a:solidFill>
                    <a:schemeClr val="bg1"/>
                  </a:solidFill>
                </a:endParaRPr>
              </a:p>
            </p:txBody>
          </p:sp>
        </p:grpSp>
        <p:grpSp>
          <p:nvGrpSpPr>
            <p:cNvPr id="54" name="组合 53"/>
            <p:cNvGrpSpPr/>
            <p:nvPr/>
          </p:nvGrpSpPr>
          <p:grpSpPr>
            <a:xfrm>
              <a:off x="2796224" y="2011792"/>
              <a:ext cx="832935" cy="306018"/>
              <a:chOff x="5558636" y="2473116"/>
              <a:chExt cx="1150993" cy="422871"/>
            </a:xfrm>
          </p:grpSpPr>
          <p:pic>
            <p:nvPicPr>
              <p:cNvPr id="55" name="图片 5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58636" y="2473116"/>
                <a:ext cx="1150993" cy="377224"/>
              </a:xfrm>
              <a:prstGeom prst="rect">
                <a:avLst/>
              </a:prstGeom>
              <a:ln>
                <a:prstDash val="dash"/>
              </a:ln>
            </p:spPr>
          </p:pic>
          <p:sp>
            <p:nvSpPr>
              <p:cNvPr id="56" name="矩形 55"/>
              <p:cNvSpPr/>
              <p:nvPr/>
            </p:nvSpPr>
            <p:spPr>
              <a:xfrm>
                <a:off x="5595056" y="2682051"/>
                <a:ext cx="500944" cy="121202"/>
              </a:xfrm>
              <a:prstGeom prst="rect">
                <a:avLst/>
              </a:prstGeom>
              <a:solidFill>
                <a:srgbClr val="0444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200"/>
              </a:p>
            </p:txBody>
          </p:sp>
          <p:sp>
            <p:nvSpPr>
              <p:cNvPr id="57" name="文本框 56"/>
              <p:cNvSpPr txBox="1"/>
              <p:nvPr/>
            </p:nvSpPr>
            <p:spPr>
              <a:xfrm>
                <a:off x="5575004" y="2619541"/>
                <a:ext cx="600738" cy="276446"/>
              </a:xfrm>
              <a:prstGeom prst="rect">
                <a:avLst/>
              </a:prstGeom>
              <a:noFill/>
            </p:spPr>
            <p:txBody>
              <a:bodyPr wrap="none" rtlCol="0">
                <a:spAutoFit/>
              </a:bodyPr>
              <a:lstStyle/>
              <a:p>
                <a:r>
                  <a:rPr kumimoji="1" lang="en-US" altLang="zh-CN" sz="700" b="1" dirty="0">
                    <a:solidFill>
                      <a:schemeClr val="bg1"/>
                    </a:solidFill>
                  </a:rPr>
                  <a:t>NGAF</a:t>
                </a:r>
                <a:endParaRPr kumimoji="1" lang="zh-CN" altLang="en-US" sz="700" b="1" dirty="0">
                  <a:solidFill>
                    <a:schemeClr val="bg1"/>
                  </a:solidFill>
                </a:endParaRPr>
              </a:p>
            </p:txBody>
          </p:sp>
        </p:grpSp>
      </p:grpSp>
      <p:grpSp>
        <p:nvGrpSpPr>
          <p:cNvPr id="65" name="组合 64"/>
          <p:cNvGrpSpPr/>
          <p:nvPr/>
        </p:nvGrpSpPr>
        <p:grpSpPr>
          <a:xfrm>
            <a:off x="3972215" y="3066869"/>
            <a:ext cx="832935" cy="306018"/>
            <a:chOff x="5558636" y="2473116"/>
            <a:chExt cx="1150993" cy="422871"/>
          </a:xfrm>
        </p:grpSpPr>
        <p:pic>
          <p:nvPicPr>
            <p:cNvPr id="66" name="图片 6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58636" y="2473116"/>
              <a:ext cx="1150993" cy="377224"/>
            </a:xfrm>
            <a:prstGeom prst="rect">
              <a:avLst/>
            </a:prstGeom>
            <a:ln>
              <a:prstDash val="dash"/>
            </a:ln>
          </p:spPr>
        </p:pic>
        <p:sp>
          <p:nvSpPr>
            <p:cNvPr id="67" name="矩形 66"/>
            <p:cNvSpPr/>
            <p:nvPr/>
          </p:nvSpPr>
          <p:spPr>
            <a:xfrm>
              <a:off x="5595056" y="2682051"/>
              <a:ext cx="500944" cy="121202"/>
            </a:xfrm>
            <a:prstGeom prst="rect">
              <a:avLst/>
            </a:prstGeom>
            <a:solidFill>
              <a:srgbClr val="0444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200"/>
            </a:p>
          </p:txBody>
        </p:sp>
        <p:sp>
          <p:nvSpPr>
            <p:cNvPr id="68" name="文本框 67"/>
            <p:cNvSpPr txBox="1"/>
            <p:nvPr/>
          </p:nvSpPr>
          <p:spPr>
            <a:xfrm>
              <a:off x="5575004" y="2619541"/>
              <a:ext cx="600738" cy="276446"/>
            </a:xfrm>
            <a:prstGeom prst="rect">
              <a:avLst/>
            </a:prstGeom>
            <a:noFill/>
          </p:spPr>
          <p:txBody>
            <a:bodyPr wrap="none" rtlCol="0">
              <a:spAutoFit/>
            </a:bodyPr>
            <a:lstStyle/>
            <a:p>
              <a:r>
                <a:rPr kumimoji="1" lang="en-US" altLang="zh-CN" sz="700" b="1" dirty="0">
                  <a:solidFill>
                    <a:schemeClr val="bg1"/>
                  </a:solidFill>
                </a:rPr>
                <a:t>NGAF</a:t>
              </a:r>
              <a:endParaRPr kumimoji="1" lang="zh-CN" altLang="en-US" sz="700" b="1" dirty="0">
                <a:solidFill>
                  <a:schemeClr val="bg1"/>
                </a:solidFill>
              </a:endParaRPr>
            </a:p>
          </p:txBody>
        </p:sp>
      </p:grpSp>
      <p:pic>
        <p:nvPicPr>
          <p:cNvPr id="77" name="图片 7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441159" y="4700703"/>
            <a:ext cx="1895046" cy="687950"/>
          </a:xfrm>
          <a:prstGeom prst="rect">
            <a:avLst/>
          </a:prstGeom>
        </p:spPr>
      </p:pic>
      <p:grpSp>
        <p:nvGrpSpPr>
          <p:cNvPr id="82" name="组合 81"/>
          <p:cNvGrpSpPr/>
          <p:nvPr/>
        </p:nvGrpSpPr>
        <p:grpSpPr>
          <a:xfrm>
            <a:off x="3400536" y="4242946"/>
            <a:ext cx="1976293" cy="447827"/>
            <a:chOff x="2841433" y="4253507"/>
            <a:chExt cx="1976293" cy="447827"/>
          </a:xfrm>
        </p:grpSpPr>
        <p:grpSp>
          <p:nvGrpSpPr>
            <p:cNvPr id="75" name="组合 74"/>
            <p:cNvGrpSpPr/>
            <p:nvPr/>
          </p:nvGrpSpPr>
          <p:grpSpPr>
            <a:xfrm>
              <a:off x="2841433" y="4253507"/>
              <a:ext cx="802740" cy="447827"/>
              <a:chOff x="2976619" y="4156496"/>
              <a:chExt cx="802740" cy="447827"/>
            </a:xfrm>
          </p:grpSpPr>
          <p:sp>
            <p:nvSpPr>
              <p:cNvPr id="7" name="圆角矩形 6"/>
              <p:cNvSpPr/>
              <p:nvPr/>
            </p:nvSpPr>
            <p:spPr>
              <a:xfrm>
                <a:off x="2976619" y="4156496"/>
                <a:ext cx="652539" cy="393374"/>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b="1" dirty="0">
                    <a:latin typeface="Century Gothic" panose="020B0502020202020204" pitchFamily="34" charset="0"/>
                  </a:rPr>
                  <a:t>VM </a:t>
                </a:r>
              </a:p>
            </p:txBody>
          </p:sp>
          <p:sp>
            <p:nvSpPr>
              <p:cNvPr id="71" name="椭圆 70"/>
              <p:cNvSpPr/>
              <p:nvPr/>
            </p:nvSpPr>
            <p:spPr>
              <a:xfrm>
                <a:off x="3456409" y="4281373"/>
                <a:ext cx="322950" cy="322950"/>
              </a:xfrm>
              <a:prstGeom prst="ellipse">
                <a:avLst/>
              </a:prstGeom>
              <a:solidFill>
                <a:schemeClr val="bg1"/>
              </a:solidFill>
              <a:ln>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74" name="图片 73"/>
              <p:cNvPicPr>
                <a:picLocks noChangeAspect="1"/>
              </p:cNvPicPr>
              <p:nvPr/>
            </p:nvPicPr>
            <p:blipFill rotWithShape="1">
              <a:blip r:embed="rId11" cstate="print">
                <a:extLst>
                  <a:ext uri="{28A0092B-C50C-407E-A947-70E740481C1C}">
                    <a14:useLocalDpi xmlns:a14="http://schemas.microsoft.com/office/drawing/2010/main" val="0"/>
                  </a:ext>
                </a:extLst>
              </a:blip>
              <a:srcRect b="19770"/>
              <a:stretch>
                <a:fillRect/>
              </a:stretch>
            </p:blipFill>
            <p:spPr>
              <a:xfrm>
                <a:off x="3462950" y="4326233"/>
                <a:ext cx="314281" cy="252146"/>
              </a:xfrm>
              <a:prstGeom prst="rect">
                <a:avLst/>
              </a:prstGeom>
            </p:spPr>
          </p:pic>
        </p:grpSp>
        <p:grpSp>
          <p:nvGrpSpPr>
            <p:cNvPr id="78" name="组合 77"/>
            <p:cNvGrpSpPr/>
            <p:nvPr/>
          </p:nvGrpSpPr>
          <p:grpSpPr>
            <a:xfrm>
              <a:off x="4014986" y="4253507"/>
              <a:ext cx="802740" cy="447827"/>
              <a:chOff x="2976619" y="4156496"/>
              <a:chExt cx="802740" cy="447827"/>
            </a:xfrm>
          </p:grpSpPr>
          <p:sp>
            <p:nvSpPr>
              <p:cNvPr id="79" name="圆角矩形 78"/>
              <p:cNvSpPr/>
              <p:nvPr/>
            </p:nvSpPr>
            <p:spPr>
              <a:xfrm>
                <a:off x="2976619" y="4156496"/>
                <a:ext cx="652539" cy="393374"/>
              </a:xfrm>
              <a:prstGeom prst="round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b="1" dirty="0">
                    <a:latin typeface="Century Gothic" panose="020B0502020202020204" pitchFamily="34" charset="0"/>
                  </a:rPr>
                  <a:t>VM </a:t>
                </a:r>
              </a:p>
            </p:txBody>
          </p:sp>
          <p:sp>
            <p:nvSpPr>
              <p:cNvPr id="80" name="椭圆 79"/>
              <p:cNvSpPr/>
              <p:nvPr/>
            </p:nvSpPr>
            <p:spPr>
              <a:xfrm>
                <a:off x="3456409" y="4281373"/>
                <a:ext cx="322950" cy="322950"/>
              </a:xfrm>
              <a:prstGeom prst="ellipse">
                <a:avLst/>
              </a:prstGeom>
              <a:solidFill>
                <a:schemeClr val="bg1"/>
              </a:solidFill>
              <a:ln>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81" name="图片 80"/>
              <p:cNvPicPr>
                <a:picLocks noChangeAspect="1"/>
              </p:cNvPicPr>
              <p:nvPr/>
            </p:nvPicPr>
            <p:blipFill rotWithShape="1">
              <a:blip r:embed="rId11" cstate="print">
                <a:extLst>
                  <a:ext uri="{28A0092B-C50C-407E-A947-70E740481C1C}">
                    <a14:useLocalDpi xmlns:a14="http://schemas.microsoft.com/office/drawing/2010/main" val="0"/>
                  </a:ext>
                </a:extLst>
              </a:blip>
              <a:srcRect b="19770"/>
              <a:stretch>
                <a:fillRect/>
              </a:stretch>
            </p:blipFill>
            <p:spPr>
              <a:xfrm>
                <a:off x="3462950" y="4326233"/>
                <a:ext cx="314281" cy="252146"/>
              </a:xfrm>
              <a:prstGeom prst="rect">
                <a:avLst/>
              </a:prstGeom>
            </p:spPr>
          </p:pic>
        </p:grpSp>
      </p:grpSp>
      <p:grpSp>
        <p:nvGrpSpPr>
          <p:cNvPr id="120" name="组合 119"/>
          <p:cNvGrpSpPr/>
          <p:nvPr/>
        </p:nvGrpSpPr>
        <p:grpSpPr>
          <a:xfrm>
            <a:off x="1982064" y="2561481"/>
            <a:ext cx="3258245" cy="1815486"/>
            <a:chOff x="1424198" y="2561481"/>
            <a:chExt cx="3258245" cy="1815486"/>
          </a:xfrm>
        </p:grpSpPr>
        <p:cxnSp>
          <p:nvCxnSpPr>
            <p:cNvPr id="98" name="直线连接符 97"/>
            <p:cNvCxnSpPr/>
            <p:nvPr/>
          </p:nvCxnSpPr>
          <p:spPr>
            <a:xfrm flipV="1">
              <a:off x="4671043" y="2885875"/>
              <a:ext cx="11400" cy="1481948"/>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00" name="直线连接符 99"/>
            <p:cNvCxnSpPr/>
            <p:nvPr/>
          </p:nvCxnSpPr>
          <p:spPr>
            <a:xfrm flipH="1">
              <a:off x="1694316" y="2885875"/>
              <a:ext cx="2954656" cy="0"/>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03" name="直线箭头连接符 102"/>
            <p:cNvCxnSpPr/>
            <p:nvPr/>
          </p:nvCxnSpPr>
          <p:spPr>
            <a:xfrm flipV="1">
              <a:off x="1694316" y="2561482"/>
              <a:ext cx="0" cy="324393"/>
            </a:xfrm>
            <a:prstGeom prst="straightConnector1">
              <a:avLst/>
            </a:prstGeom>
            <a:ln w="952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08" name="直线连接符 107"/>
            <p:cNvCxnSpPr/>
            <p:nvPr/>
          </p:nvCxnSpPr>
          <p:spPr>
            <a:xfrm flipH="1">
              <a:off x="1424198" y="3136728"/>
              <a:ext cx="1994785" cy="0"/>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10" name="直线箭头连接符 109"/>
            <p:cNvCxnSpPr/>
            <p:nvPr/>
          </p:nvCxnSpPr>
          <p:spPr>
            <a:xfrm flipV="1">
              <a:off x="1425579" y="2561481"/>
              <a:ext cx="0" cy="575391"/>
            </a:xfrm>
            <a:prstGeom prst="straightConnector1">
              <a:avLst/>
            </a:prstGeom>
            <a:ln w="952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14" name="直线连接符 113"/>
            <p:cNvCxnSpPr/>
            <p:nvPr/>
          </p:nvCxnSpPr>
          <p:spPr>
            <a:xfrm flipV="1">
              <a:off x="3482204" y="3438337"/>
              <a:ext cx="7220" cy="938630"/>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16" name="直线连接符 115"/>
            <p:cNvCxnSpPr/>
            <p:nvPr/>
          </p:nvCxnSpPr>
          <p:spPr>
            <a:xfrm flipH="1">
              <a:off x="1860281" y="3438480"/>
              <a:ext cx="1631856" cy="0"/>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18" name="直线箭头连接符 117"/>
            <p:cNvCxnSpPr>
              <a:endCxn id="46" idx="2"/>
            </p:cNvCxnSpPr>
            <p:nvPr/>
          </p:nvCxnSpPr>
          <p:spPr>
            <a:xfrm flipV="1">
              <a:off x="1860281" y="2561481"/>
              <a:ext cx="10278" cy="877144"/>
            </a:xfrm>
            <a:prstGeom prst="straightConnector1">
              <a:avLst/>
            </a:prstGeom>
            <a:ln w="9525">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grpSp>
      <p:grpSp>
        <p:nvGrpSpPr>
          <p:cNvPr id="149" name="组合 148"/>
          <p:cNvGrpSpPr/>
          <p:nvPr/>
        </p:nvGrpSpPr>
        <p:grpSpPr>
          <a:xfrm>
            <a:off x="1637848" y="2561481"/>
            <a:ext cx="3463569" cy="1815486"/>
            <a:chOff x="1075130" y="2561481"/>
            <a:chExt cx="3463569" cy="1815486"/>
          </a:xfrm>
        </p:grpSpPr>
        <p:cxnSp>
          <p:nvCxnSpPr>
            <p:cNvPr id="122" name="直线连接符 121"/>
            <p:cNvCxnSpPr/>
            <p:nvPr/>
          </p:nvCxnSpPr>
          <p:spPr>
            <a:xfrm>
              <a:off x="1188720" y="2561481"/>
              <a:ext cx="0" cy="1061911"/>
            </a:xfrm>
            <a:prstGeom prst="line">
              <a:avLst/>
            </a:prstGeom>
            <a:ln w="9525">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126" name="直线连接符 125"/>
            <p:cNvCxnSpPr/>
            <p:nvPr/>
          </p:nvCxnSpPr>
          <p:spPr>
            <a:xfrm>
              <a:off x="1188720" y="3623392"/>
              <a:ext cx="3349979" cy="0"/>
            </a:xfrm>
            <a:prstGeom prst="line">
              <a:avLst/>
            </a:prstGeom>
            <a:ln w="9525">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131" name="直线箭头连接符 130"/>
            <p:cNvCxnSpPr/>
            <p:nvPr/>
          </p:nvCxnSpPr>
          <p:spPr>
            <a:xfrm>
              <a:off x="4538699" y="3623392"/>
              <a:ext cx="0" cy="744431"/>
            </a:xfrm>
            <a:prstGeom prst="straightConnector1">
              <a:avLst/>
            </a:prstGeom>
            <a:ln w="9525">
              <a:solidFill>
                <a:schemeClr val="accent4"/>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33" name="直线连接符 132"/>
            <p:cNvCxnSpPr/>
            <p:nvPr/>
          </p:nvCxnSpPr>
          <p:spPr>
            <a:xfrm>
              <a:off x="1075130" y="2561481"/>
              <a:ext cx="0" cy="1179178"/>
            </a:xfrm>
            <a:prstGeom prst="line">
              <a:avLst/>
            </a:prstGeom>
            <a:ln w="9525">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135" name="直线连接符 134"/>
            <p:cNvCxnSpPr/>
            <p:nvPr/>
          </p:nvCxnSpPr>
          <p:spPr>
            <a:xfrm>
              <a:off x="1075130" y="3739335"/>
              <a:ext cx="2316309" cy="0"/>
            </a:xfrm>
            <a:prstGeom prst="line">
              <a:avLst/>
            </a:prstGeom>
            <a:ln w="9525">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137" name="直线箭头连接符 136"/>
            <p:cNvCxnSpPr/>
            <p:nvPr/>
          </p:nvCxnSpPr>
          <p:spPr>
            <a:xfrm>
              <a:off x="3391439" y="3739335"/>
              <a:ext cx="0" cy="637632"/>
            </a:xfrm>
            <a:prstGeom prst="straightConnector1">
              <a:avLst/>
            </a:prstGeom>
            <a:ln w="9525">
              <a:solidFill>
                <a:schemeClr val="accent4"/>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0" name="直线连接符 139"/>
            <p:cNvCxnSpPr/>
            <p:nvPr/>
          </p:nvCxnSpPr>
          <p:spPr>
            <a:xfrm>
              <a:off x="1546529" y="2584199"/>
              <a:ext cx="0" cy="933948"/>
            </a:xfrm>
            <a:prstGeom prst="line">
              <a:avLst/>
            </a:prstGeom>
            <a:ln w="9525">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148" name="直线箭头连接符 147"/>
            <p:cNvCxnSpPr/>
            <p:nvPr/>
          </p:nvCxnSpPr>
          <p:spPr>
            <a:xfrm>
              <a:off x="1546529" y="3518147"/>
              <a:ext cx="2070582" cy="0"/>
            </a:xfrm>
            <a:prstGeom prst="straightConnector1">
              <a:avLst/>
            </a:prstGeom>
            <a:ln w="9525">
              <a:solidFill>
                <a:schemeClr val="accent4"/>
              </a:solidFill>
              <a:prstDash val="dash"/>
              <a:tailEnd type="triangle"/>
            </a:ln>
          </p:spPr>
          <p:style>
            <a:lnRef idx="1">
              <a:schemeClr val="accent1"/>
            </a:lnRef>
            <a:fillRef idx="0">
              <a:schemeClr val="accent1"/>
            </a:fillRef>
            <a:effectRef idx="0">
              <a:schemeClr val="accent1"/>
            </a:effectRef>
            <a:fontRef idx="minor">
              <a:schemeClr val="tx1"/>
            </a:fontRef>
          </p:style>
        </p:cxnSp>
      </p:grpSp>
      <p:sp>
        <p:nvSpPr>
          <p:cNvPr id="152" name="文本框 151"/>
          <p:cNvSpPr txBox="1"/>
          <p:nvPr/>
        </p:nvSpPr>
        <p:spPr>
          <a:xfrm>
            <a:off x="6690631" y="1012388"/>
            <a:ext cx="4696546" cy="5222007"/>
          </a:xfrm>
          <a:prstGeom prst="rect">
            <a:avLst/>
          </a:prstGeom>
          <a:noFill/>
        </p:spPr>
        <p:txBody>
          <a:bodyPr wrap="square" rtlCol="0">
            <a:spAutoFit/>
          </a:bodyPr>
          <a:lstStyle/>
          <a:p>
            <a:pPr algn="just">
              <a:lnSpc>
                <a:spcPct val="150000"/>
              </a:lnSpc>
            </a:pPr>
            <a:r>
              <a:rPr lang="en-US" altLang="zh-CN" sz="1400" b="1" dirty="0">
                <a:solidFill>
                  <a:srgbClr val="345692"/>
                </a:solidFill>
                <a:latin typeface="Century Gothic" panose="020B0502020202020204" pitchFamily="34" charset="0"/>
                <a:sym typeface="+mn-ea"/>
              </a:rPr>
              <a:t>CC detects security threats through network traffic analysis, NGAF and ES, and then takes action based on different threats: </a:t>
            </a:r>
            <a:endParaRPr lang="en-US" altLang="zh-CN" sz="1400" dirty="0">
              <a:latin typeface="Century Gothic" panose="020B0502020202020204" pitchFamily="34" charset="0"/>
              <a:sym typeface="+mn-ea"/>
            </a:endParaRPr>
          </a:p>
          <a:p>
            <a:pPr marL="342900" indent="-342900" algn="just">
              <a:lnSpc>
                <a:spcPct val="150000"/>
              </a:lnSpc>
              <a:buClr>
                <a:srgbClr val="79BD28"/>
              </a:buClr>
              <a:buFont typeface="Arial" panose="020B0604020202020204" pitchFamily="34" charset="0"/>
              <a:buChar char="•"/>
            </a:pPr>
            <a:r>
              <a:rPr lang="en-US" altLang="zh-CN" sz="1200" dirty="0">
                <a:latin typeface="Century Gothic" panose="020B0502020202020204" pitchFamily="34" charset="0"/>
              </a:rPr>
              <a:t>For scenarios like zombie network, CC works with distributed firewall to quarantine infected cloud host automatically</a:t>
            </a:r>
          </a:p>
          <a:p>
            <a:pPr marL="342900" indent="-342900" algn="just">
              <a:lnSpc>
                <a:spcPct val="150000"/>
              </a:lnSpc>
              <a:buClr>
                <a:srgbClr val="79BD28"/>
              </a:buClr>
              <a:buFont typeface="Arial" panose="020B0604020202020204" pitchFamily="34" charset="0"/>
              <a:buChar char="•"/>
            </a:pPr>
            <a:endParaRPr lang="zh-CN" altLang="en-US" sz="1200" dirty="0">
              <a:latin typeface="Century Gothic" panose="020B0502020202020204" pitchFamily="34" charset="0"/>
            </a:endParaRPr>
          </a:p>
          <a:p>
            <a:pPr marL="342900" indent="-342900" algn="just">
              <a:lnSpc>
                <a:spcPct val="150000"/>
              </a:lnSpc>
              <a:buClr>
                <a:srgbClr val="79BD28"/>
              </a:buClr>
              <a:buFont typeface="Arial" panose="020B0604020202020204" pitchFamily="34" charset="0"/>
              <a:buChar char="•"/>
            </a:pPr>
            <a:r>
              <a:rPr lang="en-US" altLang="zh-CN" sz="1200" dirty="0">
                <a:latin typeface="Century Gothic" panose="020B0502020202020204" pitchFamily="34" charset="0"/>
                <a:sym typeface="+mn-ea"/>
              </a:rPr>
              <a:t>In ransomware scenario, CC leverages storage snapshot API to take snapshot of the infected VM to minimize loss</a:t>
            </a:r>
          </a:p>
          <a:p>
            <a:pPr marL="342900" indent="-342900" algn="just">
              <a:lnSpc>
                <a:spcPct val="150000"/>
              </a:lnSpc>
              <a:buClr>
                <a:srgbClr val="79BD28"/>
              </a:buClr>
              <a:buFont typeface="Arial" panose="020B0604020202020204" pitchFamily="34" charset="0"/>
              <a:buChar char="•"/>
            </a:pPr>
            <a:endParaRPr lang="zh-CN" altLang="en-US" sz="1200" dirty="0">
              <a:latin typeface="Century Gothic" panose="020B0502020202020204" pitchFamily="34" charset="0"/>
              <a:sym typeface="+mn-ea"/>
            </a:endParaRPr>
          </a:p>
          <a:p>
            <a:pPr marL="342900" indent="-342900" algn="just">
              <a:lnSpc>
                <a:spcPct val="150000"/>
              </a:lnSpc>
              <a:buClr>
                <a:srgbClr val="79BD28"/>
              </a:buClr>
              <a:buFont typeface="Arial" panose="020B0604020202020204" pitchFamily="34" charset="0"/>
              <a:buChar char="•"/>
            </a:pPr>
            <a:r>
              <a:rPr lang="en-US" altLang="zh-CN" sz="1200" dirty="0">
                <a:latin typeface="Century Gothic" panose="020B0502020202020204" pitchFamily="34" charset="0"/>
                <a:sym typeface="+mn-ea"/>
              </a:rPr>
              <a:t>For mining scenario, CC sends command to power off/ suspend the mining VM to avoid unnecessary resource consumption</a:t>
            </a:r>
          </a:p>
          <a:p>
            <a:pPr marL="342900" indent="-342900" algn="just">
              <a:lnSpc>
                <a:spcPct val="150000"/>
              </a:lnSpc>
              <a:buClr>
                <a:srgbClr val="79BD28"/>
              </a:buClr>
              <a:buFont typeface="Arial" panose="020B0604020202020204" pitchFamily="34" charset="0"/>
              <a:buChar char="•"/>
            </a:pPr>
            <a:endParaRPr lang="zh-CN" altLang="en-US" sz="1200" dirty="0">
              <a:latin typeface="Century Gothic" panose="020B0502020202020204" pitchFamily="34" charset="0"/>
            </a:endParaRPr>
          </a:p>
          <a:p>
            <a:pPr marL="342900" indent="-342900" algn="just">
              <a:lnSpc>
                <a:spcPct val="150000"/>
              </a:lnSpc>
              <a:buClr>
                <a:srgbClr val="79BD28"/>
              </a:buClr>
              <a:buFont typeface="Arial" panose="020B0604020202020204" pitchFamily="34" charset="0"/>
              <a:buChar char="•"/>
            </a:pPr>
            <a:r>
              <a:rPr lang="en-US" altLang="zh-CN" sz="1200" dirty="0">
                <a:latin typeface="Century Gothic" panose="020B0502020202020204" pitchFamily="34" charset="0"/>
                <a:sym typeface="+mn-ea"/>
              </a:rPr>
              <a:t>Manual/automated policy: policy can be issued manually on CC.</a:t>
            </a:r>
            <a:endParaRPr lang="zh-CN" altLang="en-US" sz="1200" dirty="0">
              <a:latin typeface="Century Gothic" panose="020B0502020202020204" pitchFamily="34" charset="0"/>
            </a:endParaRPr>
          </a:p>
          <a:p>
            <a:pPr algn="just">
              <a:lnSpc>
                <a:spcPct val="150000"/>
              </a:lnSpc>
            </a:pPr>
            <a:endParaRPr lang="zh-CN" altLang="en-US" sz="1400" dirty="0">
              <a:latin typeface="Century Gothic" panose="020B0502020202020204" pitchFamily="34" charset="0"/>
            </a:endParaRPr>
          </a:p>
        </p:txBody>
      </p:sp>
      <p:cxnSp>
        <p:nvCxnSpPr>
          <p:cNvPr id="154" name="直线连接符 153"/>
          <p:cNvCxnSpPr/>
          <p:nvPr/>
        </p:nvCxnSpPr>
        <p:spPr>
          <a:xfrm>
            <a:off x="7162000" y="3000053"/>
            <a:ext cx="4157316" cy="0"/>
          </a:xfrm>
          <a:prstGeom prst="line">
            <a:avLst/>
          </a:prstGeom>
          <a:ln cap="rnd">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155" name="直线连接符 154"/>
          <p:cNvCxnSpPr/>
          <p:nvPr/>
        </p:nvCxnSpPr>
        <p:spPr>
          <a:xfrm>
            <a:off x="7146502" y="4100433"/>
            <a:ext cx="4157316" cy="0"/>
          </a:xfrm>
          <a:prstGeom prst="line">
            <a:avLst/>
          </a:prstGeom>
          <a:ln cap="rnd">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156" name="直线连接符 155"/>
          <p:cNvCxnSpPr/>
          <p:nvPr/>
        </p:nvCxnSpPr>
        <p:spPr>
          <a:xfrm>
            <a:off x="7115506" y="5185315"/>
            <a:ext cx="4157316" cy="0"/>
          </a:xfrm>
          <a:prstGeom prst="line">
            <a:avLst/>
          </a:prstGeom>
          <a:ln cap="rnd">
            <a:solidFill>
              <a:srgbClr val="79BD28"/>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4611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kumimoji="1" lang="en-US" altLang="zh-CN" dirty="0"/>
              <a:t>How Does It Work ?</a:t>
            </a:r>
            <a:endParaRPr kumimoji="1" lang="zh-CN" altLang="en-US" dirty="0"/>
          </a:p>
        </p:txBody>
      </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5</a:t>
            </a:fld>
            <a:endParaRPr lang="zh-CN" altLang="en-US" dirty="0"/>
          </a:p>
        </p:txBody>
      </p:sp>
      <p:sp>
        <p:nvSpPr>
          <p:cNvPr id="152" name="文本框 151"/>
          <p:cNvSpPr txBox="1"/>
          <p:nvPr/>
        </p:nvSpPr>
        <p:spPr>
          <a:xfrm>
            <a:off x="866288" y="1667497"/>
            <a:ext cx="5011849" cy="3006016"/>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How it works</a:t>
            </a:r>
          </a:p>
          <a:p>
            <a:pPr marL="342900" indent="-342900">
              <a:lnSpc>
                <a:spcPct val="150000"/>
              </a:lnSpc>
              <a:buClr>
                <a:srgbClr val="79BD28"/>
              </a:buClr>
              <a:buAutoNum type="arabicPeriod"/>
            </a:pPr>
            <a:r>
              <a:rPr lang="en-US" altLang="zh-CN" sz="1400" dirty="0">
                <a:latin typeface="Century Gothic" panose="020B0502020202020204" pitchFamily="34" charset="0"/>
              </a:rPr>
              <a:t>Cyber Command sends request through 4433 port.</a:t>
            </a:r>
          </a:p>
          <a:p>
            <a:pPr marL="342900" indent="-342900">
              <a:lnSpc>
                <a:spcPct val="150000"/>
              </a:lnSpc>
              <a:buClr>
                <a:srgbClr val="79BD28"/>
              </a:buClr>
              <a:buAutoNum type="arabicPeriod"/>
            </a:pPr>
            <a:r>
              <a:rPr lang="en-US" altLang="zh-CN" sz="1400" dirty="0">
                <a:latin typeface="Century Gothic" panose="020B0502020202020204" pitchFamily="34" charset="0"/>
              </a:rPr>
              <a:t>The request is received by HCI Apache front end.</a:t>
            </a:r>
          </a:p>
          <a:p>
            <a:pPr marL="342900" indent="-342900">
              <a:lnSpc>
                <a:spcPct val="150000"/>
              </a:lnSpc>
              <a:buClr>
                <a:srgbClr val="79BD28"/>
              </a:buClr>
              <a:buAutoNum type="arabicPeriod"/>
            </a:pPr>
            <a:r>
              <a:rPr lang="en-US" altLang="zh-CN" sz="1400" dirty="0">
                <a:latin typeface="Century Gothic" panose="020B0502020202020204" pitchFamily="34" charset="0"/>
              </a:rPr>
              <a:t>API gateway provides a series of authentication mechanisms including permission verification and license verification. </a:t>
            </a:r>
          </a:p>
          <a:p>
            <a:pPr marL="342900" indent="-342900">
              <a:lnSpc>
                <a:spcPct val="150000"/>
              </a:lnSpc>
              <a:buClr>
                <a:srgbClr val="79BD28"/>
              </a:buClr>
              <a:buAutoNum type="arabicPeriod"/>
            </a:pPr>
            <a:r>
              <a:rPr lang="en-US" altLang="zh-CN" sz="1400" dirty="0">
                <a:latin typeface="Century Gothic" panose="020B0502020202020204" pitchFamily="34" charset="0"/>
              </a:rPr>
              <a:t>Backend service sends the result back to the program</a:t>
            </a:r>
          </a:p>
          <a:p>
            <a:pPr marL="342900" indent="-342900" algn="just">
              <a:lnSpc>
                <a:spcPct val="150000"/>
              </a:lnSpc>
              <a:buClr>
                <a:srgbClr val="79BD28"/>
              </a:buClr>
              <a:buAutoNum type="arabicPeriod"/>
            </a:pPr>
            <a:endParaRPr lang="zh-CN" altLang="en-US" sz="1400" dirty="0">
              <a:latin typeface="Century Gothic" panose="020B0502020202020204" pitchFamily="34" charset="0"/>
            </a:endParaRPr>
          </a:p>
        </p:txBody>
      </p:sp>
      <p:sp>
        <p:nvSpPr>
          <p:cNvPr id="6" name="Rectangle 5">
            <a:extLst>
              <a:ext uri="{FF2B5EF4-FFF2-40B4-BE49-F238E27FC236}">
                <a16:creationId xmlns:a16="http://schemas.microsoft.com/office/drawing/2014/main" id="{9B63F9D0-88DB-BC46-8C35-91DCCA000A28}"/>
              </a:ext>
            </a:extLst>
          </p:cNvPr>
          <p:cNvSpPr/>
          <p:nvPr/>
        </p:nvSpPr>
        <p:spPr>
          <a:xfrm>
            <a:off x="7932717" y="1282535"/>
            <a:ext cx="2778826"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4764C804-1CDB-F64E-AB20-557F02CA9AA3}"/>
              </a:ext>
            </a:extLst>
          </p:cNvPr>
          <p:cNvSpPr/>
          <p:nvPr/>
        </p:nvSpPr>
        <p:spPr>
          <a:xfrm>
            <a:off x="7932717" y="2694321"/>
            <a:ext cx="2778826"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D15E7459-4DE9-C643-AAF1-C675818E0598}"/>
              </a:ext>
            </a:extLst>
          </p:cNvPr>
          <p:cNvSpPr/>
          <p:nvPr/>
        </p:nvSpPr>
        <p:spPr>
          <a:xfrm>
            <a:off x="7932717" y="3878077"/>
            <a:ext cx="2778826"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C2189539-EC3D-7C43-8F82-9878F0A3A87D}"/>
              </a:ext>
            </a:extLst>
          </p:cNvPr>
          <p:cNvSpPr/>
          <p:nvPr/>
        </p:nvSpPr>
        <p:spPr>
          <a:xfrm>
            <a:off x="7892470" y="5061833"/>
            <a:ext cx="2778826"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8BEAE3F-0CE7-844B-BDEF-72B302BF596E}"/>
              </a:ext>
            </a:extLst>
          </p:cNvPr>
          <p:cNvSpPr/>
          <p:nvPr/>
        </p:nvSpPr>
        <p:spPr>
          <a:xfrm>
            <a:off x="6335631" y="938151"/>
            <a:ext cx="4696546" cy="1341911"/>
          </a:xfrm>
          <a:prstGeom prst="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a:extLst>
              <a:ext uri="{FF2B5EF4-FFF2-40B4-BE49-F238E27FC236}">
                <a16:creationId xmlns:a16="http://schemas.microsoft.com/office/drawing/2014/main" id="{874E9CC1-DBE7-FA4C-8003-501A370CDF88}"/>
              </a:ext>
            </a:extLst>
          </p:cNvPr>
          <p:cNvSpPr/>
          <p:nvPr/>
        </p:nvSpPr>
        <p:spPr>
          <a:xfrm>
            <a:off x="6335631" y="2536166"/>
            <a:ext cx="4696546" cy="3505247"/>
          </a:xfrm>
          <a:prstGeom prst="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文本框 151">
            <a:extLst>
              <a:ext uri="{FF2B5EF4-FFF2-40B4-BE49-F238E27FC236}">
                <a16:creationId xmlns:a16="http://schemas.microsoft.com/office/drawing/2014/main" id="{B27BB54F-4F21-1146-8614-11A35E908ED7}"/>
              </a:ext>
            </a:extLst>
          </p:cNvPr>
          <p:cNvSpPr txBox="1"/>
          <p:nvPr/>
        </p:nvSpPr>
        <p:spPr>
          <a:xfrm>
            <a:off x="6408576" y="1429374"/>
            <a:ext cx="1632530" cy="651525"/>
          </a:xfrm>
          <a:prstGeom prst="rect">
            <a:avLst/>
          </a:prstGeom>
          <a:noFill/>
        </p:spPr>
        <p:txBody>
          <a:bodyPr wrap="square" rtlCol="0">
            <a:spAutoFit/>
          </a:bodyPr>
          <a:lstStyle/>
          <a:p>
            <a:pPr algn="just">
              <a:lnSpc>
                <a:spcPct val="150000"/>
              </a:lnSpc>
              <a:buClr>
                <a:srgbClr val="79BD28"/>
              </a:buClr>
            </a:pPr>
            <a:r>
              <a:rPr lang="en-US" altLang="zh-CN" sz="1200" dirty="0">
                <a:latin typeface="Century Gothic" panose="020B0502020202020204" pitchFamily="34" charset="0"/>
                <a:sym typeface="+mn-ea"/>
              </a:rPr>
              <a:t>Cyber Command</a:t>
            </a:r>
            <a:endParaRPr lang="zh-CN" altLang="en-US" sz="1200" dirty="0">
              <a:latin typeface="Century Gothic" panose="020B0502020202020204" pitchFamily="34" charset="0"/>
            </a:endParaRPr>
          </a:p>
          <a:p>
            <a:pPr algn="just">
              <a:lnSpc>
                <a:spcPct val="150000"/>
              </a:lnSpc>
            </a:pPr>
            <a:endParaRPr lang="zh-CN" altLang="en-US" sz="1400" dirty="0">
              <a:latin typeface="Century Gothic" panose="020B0502020202020204" pitchFamily="34" charset="0"/>
            </a:endParaRPr>
          </a:p>
        </p:txBody>
      </p:sp>
      <p:sp>
        <p:nvSpPr>
          <p:cNvPr id="89" name="文本框 151">
            <a:extLst>
              <a:ext uri="{FF2B5EF4-FFF2-40B4-BE49-F238E27FC236}">
                <a16:creationId xmlns:a16="http://schemas.microsoft.com/office/drawing/2014/main" id="{546D1ACC-9F26-0145-95CF-3959C98B4897}"/>
              </a:ext>
            </a:extLst>
          </p:cNvPr>
          <p:cNvSpPr txBox="1"/>
          <p:nvPr/>
        </p:nvSpPr>
        <p:spPr>
          <a:xfrm>
            <a:off x="6400451" y="4147810"/>
            <a:ext cx="1632530" cy="334194"/>
          </a:xfrm>
          <a:prstGeom prst="rect">
            <a:avLst/>
          </a:prstGeom>
          <a:noFill/>
        </p:spPr>
        <p:txBody>
          <a:bodyPr wrap="square" rtlCol="0">
            <a:spAutoFit/>
          </a:bodyPr>
          <a:lstStyle/>
          <a:p>
            <a:pPr algn="ctr">
              <a:lnSpc>
                <a:spcPct val="150000"/>
              </a:lnSpc>
              <a:buClr>
                <a:srgbClr val="79BD28"/>
              </a:buClr>
            </a:pPr>
            <a:r>
              <a:rPr lang="en-US" altLang="zh-CN" sz="1200" dirty="0">
                <a:latin typeface="Century Gothic" panose="020B0502020202020204" pitchFamily="34" charset="0"/>
                <a:sym typeface="+mn-ea"/>
              </a:rPr>
              <a:t>HCI</a:t>
            </a:r>
            <a:endParaRPr lang="zh-CN" altLang="en-US" sz="1400" dirty="0">
              <a:latin typeface="Century Gothic" panose="020B0502020202020204" pitchFamily="34" charset="0"/>
            </a:endParaRPr>
          </a:p>
        </p:txBody>
      </p:sp>
      <p:sp>
        <p:nvSpPr>
          <p:cNvPr id="90" name="文本框 151">
            <a:extLst>
              <a:ext uri="{FF2B5EF4-FFF2-40B4-BE49-F238E27FC236}">
                <a16:creationId xmlns:a16="http://schemas.microsoft.com/office/drawing/2014/main" id="{C79B0E6F-C523-3042-81F5-065709ADB858}"/>
              </a:ext>
            </a:extLst>
          </p:cNvPr>
          <p:cNvSpPr txBox="1"/>
          <p:nvPr/>
        </p:nvSpPr>
        <p:spPr>
          <a:xfrm>
            <a:off x="8024057" y="5035590"/>
            <a:ext cx="3008120" cy="697692"/>
          </a:xfrm>
          <a:prstGeom prst="rect">
            <a:avLst/>
          </a:prstGeom>
          <a:noFill/>
        </p:spPr>
        <p:txBody>
          <a:bodyPr wrap="square" rtlCol="0">
            <a:spAutoFit/>
          </a:bodyPr>
          <a:lstStyle/>
          <a:p>
            <a:pPr algn="ctr">
              <a:lnSpc>
                <a:spcPct val="150000"/>
              </a:lnSpc>
              <a:buClr>
                <a:srgbClr val="79BD28"/>
              </a:buClr>
            </a:pPr>
            <a:r>
              <a:rPr lang="en-US" altLang="zh-CN" sz="1400" b="1" dirty="0">
                <a:solidFill>
                  <a:schemeClr val="bg1"/>
                </a:solidFill>
                <a:latin typeface="Century Gothic" panose="020B0502020202020204" pitchFamily="34" charset="0"/>
                <a:sym typeface="+mn-ea"/>
              </a:rPr>
              <a:t>Backend service</a:t>
            </a:r>
          </a:p>
          <a:p>
            <a:pPr algn="ctr">
              <a:lnSpc>
                <a:spcPct val="150000"/>
              </a:lnSpc>
              <a:buClr>
                <a:srgbClr val="79BD28"/>
              </a:buClr>
            </a:pPr>
            <a:r>
              <a:rPr lang="en-US" altLang="zh-CN" sz="1400" dirty="0">
                <a:solidFill>
                  <a:schemeClr val="bg1"/>
                </a:solidFill>
                <a:latin typeface="Century Gothic" panose="020B0502020202020204" pitchFamily="34" charset="0"/>
                <a:sym typeface="+mn-ea"/>
              </a:rPr>
              <a:t>(Send results)</a:t>
            </a:r>
            <a:endParaRPr lang="zh-CN" altLang="en-US" sz="1600" dirty="0">
              <a:solidFill>
                <a:schemeClr val="bg1"/>
              </a:solidFill>
              <a:latin typeface="Century Gothic" panose="020B0502020202020204" pitchFamily="34" charset="0"/>
            </a:endParaRPr>
          </a:p>
        </p:txBody>
      </p:sp>
      <p:sp>
        <p:nvSpPr>
          <p:cNvPr id="91" name="文本框 151">
            <a:extLst>
              <a:ext uri="{FF2B5EF4-FFF2-40B4-BE49-F238E27FC236}">
                <a16:creationId xmlns:a16="http://schemas.microsoft.com/office/drawing/2014/main" id="{508DF02D-20F7-FA4E-8F06-682B4AEBBC6A}"/>
              </a:ext>
            </a:extLst>
          </p:cNvPr>
          <p:cNvSpPr txBox="1"/>
          <p:nvPr/>
        </p:nvSpPr>
        <p:spPr>
          <a:xfrm>
            <a:off x="8632972" y="3821518"/>
            <a:ext cx="1813360" cy="697692"/>
          </a:xfrm>
          <a:prstGeom prst="rect">
            <a:avLst/>
          </a:prstGeom>
          <a:noFill/>
        </p:spPr>
        <p:txBody>
          <a:bodyPr wrap="square" rtlCol="0">
            <a:spAutoFit/>
          </a:bodyPr>
          <a:lstStyle/>
          <a:p>
            <a:pPr algn="ctr">
              <a:lnSpc>
                <a:spcPct val="150000"/>
              </a:lnSpc>
              <a:buClr>
                <a:srgbClr val="79BD28"/>
              </a:buClr>
            </a:pPr>
            <a:r>
              <a:rPr lang="en-US" altLang="zh-CN" sz="1400" b="1" dirty="0">
                <a:solidFill>
                  <a:schemeClr val="bg1"/>
                </a:solidFill>
                <a:latin typeface="Century Gothic" panose="020B0502020202020204" pitchFamily="34" charset="0"/>
                <a:sym typeface="+mn-ea"/>
              </a:rPr>
              <a:t>API gateway</a:t>
            </a:r>
          </a:p>
          <a:p>
            <a:pPr algn="ctr">
              <a:lnSpc>
                <a:spcPct val="150000"/>
              </a:lnSpc>
              <a:buClr>
                <a:srgbClr val="79BD28"/>
              </a:buClr>
            </a:pPr>
            <a:r>
              <a:rPr lang="en-US" altLang="zh-CN" sz="1400" dirty="0">
                <a:solidFill>
                  <a:schemeClr val="bg1"/>
                </a:solidFill>
                <a:latin typeface="Century Gothic" panose="020B0502020202020204" pitchFamily="34" charset="0"/>
                <a:sym typeface="+mn-ea"/>
              </a:rPr>
              <a:t>(Authentication)</a:t>
            </a:r>
            <a:endParaRPr lang="zh-CN" altLang="en-US" sz="1600" dirty="0">
              <a:solidFill>
                <a:schemeClr val="bg1"/>
              </a:solidFill>
              <a:latin typeface="Century Gothic" panose="020B0502020202020204" pitchFamily="34" charset="0"/>
            </a:endParaRPr>
          </a:p>
        </p:txBody>
      </p:sp>
      <p:sp>
        <p:nvSpPr>
          <p:cNvPr id="92" name="文本框 151">
            <a:extLst>
              <a:ext uri="{FF2B5EF4-FFF2-40B4-BE49-F238E27FC236}">
                <a16:creationId xmlns:a16="http://schemas.microsoft.com/office/drawing/2014/main" id="{88A82437-DBF3-EC4C-83CE-462A48912AF9}"/>
              </a:ext>
            </a:extLst>
          </p:cNvPr>
          <p:cNvSpPr txBox="1"/>
          <p:nvPr/>
        </p:nvSpPr>
        <p:spPr>
          <a:xfrm>
            <a:off x="8555796" y="2686608"/>
            <a:ext cx="1813359" cy="697692"/>
          </a:xfrm>
          <a:prstGeom prst="rect">
            <a:avLst/>
          </a:prstGeom>
          <a:noFill/>
        </p:spPr>
        <p:txBody>
          <a:bodyPr wrap="square" rtlCol="0">
            <a:spAutoFit/>
          </a:bodyPr>
          <a:lstStyle/>
          <a:p>
            <a:pPr algn="ctr">
              <a:lnSpc>
                <a:spcPct val="150000"/>
              </a:lnSpc>
              <a:buClr>
                <a:srgbClr val="79BD28"/>
              </a:buClr>
            </a:pPr>
            <a:r>
              <a:rPr lang="en-US" altLang="zh-CN" sz="1400" b="1" dirty="0">
                <a:solidFill>
                  <a:schemeClr val="bg1"/>
                </a:solidFill>
                <a:latin typeface="Century Gothic" panose="020B0502020202020204" pitchFamily="34" charset="0"/>
                <a:sym typeface="+mn-ea"/>
              </a:rPr>
              <a:t>Front end</a:t>
            </a:r>
          </a:p>
          <a:p>
            <a:pPr algn="ctr">
              <a:lnSpc>
                <a:spcPct val="150000"/>
              </a:lnSpc>
              <a:buClr>
                <a:srgbClr val="79BD28"/>
              </a:buClr>
            </a:pPr>
            <a:r>
              <a:rPr lang="en-US" altLang="zh-CN" sz="1400" dirty="0">
                <a:solidFill>
                  <a:schemeClr val="bg1"/>
                </a:solidFill>
                <a:latin typeface="Century Gothic" panose="020B0502020202020204" pitchFamily="34" charset="0"/>
                <a:sym typeface="+mn-ea"/>
              </a:rPr>
              <a:t>(Receive requests)</a:t>
            </a:r>
            <a:endParaRPr lang="zh-CN" altLang="en-US" sz="1600" dirty="0">
              <a:solidFill>
                <a:schemeClr val="bg1"/>
              </a:solidFill>
              <a:latin typeface="Century Gothic" panose="020B0502020202020204" pitchFamily="34" charset="0"/>
            </a:endParaRPr>
          </a:p>
        </p:txBody>
      </p:sp>
      <p:sp>
        <p:nvSpPr>
          <p:cNvPr id="93" name="文本框 151">
            <a:extLst>
              <a:ext uri="{FF2B5EF4-FFF2-40B4-BE49-F238E27FC236}">
                <a16:creationId xmlns:a16="http://schemas.microsoft.com/office/drawing/2014/main" id="{BD48567C-7275-EA43-8494-5E64634D3F0D}"/>
              </a:ext>
            </a:extLst>
          </p:cNvPr>
          <p:cNvSpPr txBox="1"/>
          <p:nvPr/>
        </p:nvSpPr>
        <p:spPr>
          <a:xfrm>
            <a:off x="8574280" y="1251543"/>
            <a:ext cx="1856010" cy="697692"/>
          </a:xfrm>
          <a:prstGeom prst="rect">
            <a:avLst/>
          </a:prstGeom>
          <a:noFill/>
        </p:spPr>
        <p:txBody>
          <a:bodyPr wrap="square" rtlCol="0">
            <a:spAutoFit/>
          </a:bodyPr>
          <a:lstStyle/>
          <a:p>
            <a:pPr algn="ctr">
              <a:lnSpc>
                <a:spcPct val="150000"/>
              </a:lnSpc>
              <a:buClr>
                <a:srgbClr val="79BD28"/>
              </a:buClr>
            </a:pPr>
            <a:r>
              <a:rPr lang="en-US" altLang="zh-CN" sz="1400" b="1" dirty="0">
                <a:solidFill>
                  <a:schemeClr val="bg1"/>
                </a:solidFill>
                <a:latin typeface="Century Gothic" panose="020B0502020202020204" pitchFamily="34" charset="0"/>
                <a:sym typeface="+mn-ea"/>
              </a:rPr>
              <a:t>3</a:t>
            </a:r>
            <a:r>
              <a:rPr lang="en-US" altLang="zh-CN" sz="1400" b="1" baseline="30000" dirty="0">
                <a:solidFill>
                  <a:schemeClr val="bg1"/>
                </a:solidFill>
                <a:latin typeface="Century Gothic" panose="020B0502020202020204" pitchFamily="34" charset="0"/>
                <a:sym typeface="+mn-ea"/>
              </a:rPr>
              <a:t>rd</a:t>
            </a:r>
            <a:r>
              <a:rPr lang="en-US" altLang="zh-CN" sz="1400" b="1" dirty="0">
                <a:solidFill>
                  <a:schemeClr val="bg1"/>
                </a:solidFill>
                <a:latin typeface="Century Gothic" panose="020B0502020202020204" pitchFamily="34" charset="0"/>
                <a:sym typeface="+mn-ea"/>
              </a:rPr>
              <a:t> party program</a:t>
            </a:r>
          </a:p>
          <a:p>
            <a:pPr algn="ctr">
              <a:lnSpc>
                <a:spcPct val="150000"/>
              </a:lnSpc>
              <a:buClr>
                <a:srgbClr val="79BD28"/>
              </a:buClr>
            </a:pPr>
            <a:r>
              <a:rPr lang="en-US" altLang="zh-CN" sz="1400" dirty="0">
                <a:solidFill>
                  <a:schemeClr val="bg1"/>
                </a:solidFill>
                <a:latin typeface="Century Gothic" panose="020B0502020202020204" pitchFamily="34" charset="0"/>
                <a:sym typeface="+mn-ea"/>
              </a:rPr>
              <a:t>(Send requests)</a:t>
            </a:r>
            <a:endParaRPr lang="en-US" altLang="zh-CN" sz="1200" dirty="0">
              <a:solidFill>
                <a:schemeClr val="bg1"/>
              </a:solidFill>
              <a:latin typeface="Century Gothic" panose="020B0502020202020204" pitchFamily="34" charset="0"/>
              <a:sym typeface="+mn-ea"/>
            </a:endParaRPr>
          </a:p>
        </p:txBody>
      </p:sp>
      <p:cxnSp>
        <p:nvCxnSpPr>
          <p:cNvPr id="11" name="Straight Arrow Connector 10">
            <a:extLst>
              <a:ext uri="{FF2B5EF4-FFF2-40B4-BE49-F238E27FC236}">
                <a16:creationId xmlns:a16="http://schemas.microsoft.com/office/drawing/2014/main" id="{77CC12D6-6DAD-2A42-8875-4D00E0B8A1FB}"/>
              </a:ext>
            </a:extLst>
          </p:cNvPr>
          <p:cNvCxnSpPr/>
          <p:nvPr/>
        </p:nvCxnSpPr>
        <p:spPr>
          <a:xfrm>
            <a:off x="8683904" y="1949235"/>
            <a:ext cx="0" cy="7373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4" name="Straight Arrow Connector 93">
            <a:extLst>
              <a:ext uri="{FF2B5EF4-FFF2-40B4-BE49-F238E27FC236}">
                <a16:creationId xmlns:a16="http://schemas.microsoft.com/office/drawing/2014/main" id="{39984A2E-3A79-4940-8041-D38D97A666DA}"/>
              </a:ext>
            </a:extLst>
          </p:cNvPr>
          <p:cNvCxnSpPr/>
          <p:nvPr/>
        </p:nvCxnSpPr>
        <p:spPr>
          <a:xfrm>
            <a:off x="8664966" y="3178828"/>
            <a:ext cx="0" cy="7373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5" name="Straight Arrow Connector 94">
            <a:extLst>
              <a:ext uri="{FF2B5EF4-FFF2-40B4-BE49-F238E27FC236}">
                <a16:creationId xmlns:a16="http://schemas.microsoft.com/office/drawing/2014/main" id="{F2FC2602-1EF9-014E-B545-BF9588F43F1E}"/>
              </a:ext>
            </a:extLst>
          </p:cNvPr>
          <p:cNvCxnSpPr/>
          <p:nvPr/>
        </p:nvCxnSpPr>
        <p:spPr>
          <a:xfrm>
            <a:off x="8632972" y="4324460"/>
            <a:ext cx="0" cy="7373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95">
            <a:extLst>
              <a:ext uri="{FF2B5EF4-FFF2-40B4-BE49-F238E27FC236}">
                <a16:creationId xmlns:a16="http://schemas.microsoft.com/office/drawing/2014/main" id="{5FACB710-3DA5-A947-82C7-2B7C4BD8D1BA}"/>
              </a:ext>
            </a:extLst>
          </p:cNvPr>
          <p:cNvCxnSpPr>
            <a:cxnSpLocks/>
          </p:cNvCxnSpPr>
          <p:nvPr/>
        </p:nvCxnSpPr>
        <p:spPr>
          <a:xfrm flipV="1">
            <a:off x="10020524" y="4554970"/>
            <a:ext cx="0" cy="5598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9" name="Straight Arrow Connector 98">
            <a:extLst>
              <a:ext uri="{FF2B5EF4-FFF2-40B4-BE49-F238E27FC236}">
                <a16:creationId xmlns:a16="http://schemas.microsoft.com/office/drawing/2014/main" id="{9D778604-698C-5340-9422-9E19139ACCC0}"/>
              </a:ext>
            </a:extLst>
          </p:cNvPr>
          <p:cNvCxnSpPr>
            <a:cxnSpLocks/>
          </p:cNvCxnSpPr>
          <p:nvPr/>
        </p:nvCxnSpPr>
        <p:spPr>
          <a:xfrm flipV="1">
            <a:off x="10038795" y="3356371"/>
            <a:ext cx="0" cy="5598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1" name="Straight Arrow Connector 100">
            <a:extLst>
              <a:ext uri="{FF2B5EF4-FFF2-40B4-BE49-F238E27FC236}">
                <a16:creationId xmlns:a16="http://schemas.microsoft.com/office/drawing/2014/main" id="{9B0821C9-3AD7-DC4A-A785-C86E45A0B363}"/>
              </a:ext>
            </a:extLst>
          </p:cNvPr>
          <p:cNvCxnSpPr>
            <a:cxnSpLocks/>
          </p:cNvCxnSpPr>
          <p:nvPr/>
        </p:nvCxnSpPr>
        <p:spPr>
          <a:xfrm flipV="1">
            <a:off x="10020524" y="1976336"/>
            <a:ext cx="0" cy="7102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8370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kumimoji="1" lang="en-US" altLang="zh-CN" dirty="0"/>
              <a:t>Key-free Licensing</a:t>
            </a:r>
            <a:endParaRPr kumimoji="1" lang="zh-CN" altLang="en-US" dirty="0"/>
          </a:p>
        </p:txBody>
      </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dirty="0"/>
              <a:t>Page  </a:t>
            </a:r>
            <a:fld id="{6F6B6950-8D1A-4668-8374-25B44628E0DF}" type="slidenum">
              <a:rPr lang="zh-CN" altLang="en-US" smtClean="0"/>
              <a:t>6</a:t>
            </a:fld>
            <a:endParaRPr lang="zh-CN" altLang="en-US" dirty="0"/>
          </a:p>
        </p:txBody>
      </p:sp>
      <p:sp>
        <p:nvSpPr>
          <p:cNvPr id="152" name="文本框 151"/>
          <p:cNvSpPr txBox="1"/>
          <p:nvPr/>
        </p:nvSpPr>
        <p:spPr>
          <a:xfrm>
            <a:off x="668879" y="1086731"/>
            <a:ext cx="10509945" cy="414794"/>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USB key is no longer mandatory for the activation of HCI software license.</a:t>
            </a:r>
          </a:p>
        </p:txBody>
      </p:sp>
      <p:sp>
        <p:nvSpPr>
          <p:cNvPr id="25" name="文本框 151">
            <a:extLst>
              <a:ext uri="{FF2B5EF4-FFF2-40B4-BE49-F238E27FC236}">
                <a16:creationId xmlns:a16="http://schemas.microsoft.com/office/drawing/2014/main" id="{1B9C125B-DB9F-A744-AB25-B95907EAD7CF}"/>
              </a:ext>
            </a:extLst>
          </p:cNvPr>
          <p:cNvSpPr txBox="1"/>
          <p:nvPr/>
        </p:nvSpPr>
        <p:spPr>
          <a:xfrm>
            <a:off x="2501798" y="3331046"/>
            <a:ext cx="1254656" cy="414794"/>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License ID</a:t>
            </a:r>
          </a:p>
        </p:txBody>
      </p:sp>
      <p:sp>
        <p:nvSpPr>
          <p:cNvPr id="26" name="Rectangle 25">
            <a:extLst>
              <a:ext uri="{FF2B5EF4-FFF2-40B4-BE49-F238E27FC236}">
                <a16:creationId xmlns:a16="http://schemas.microsoft.com/office/drawing/2014/main" id="{5A47741E-09B8-464F-863F-6E4F084E0462}"/>
              </a:ext>
            </a:extLst>
          </p:cNvPr>
          <p:cNvSpPr/>
          <p:nvPr/>
        </p:nvSpPr>
        <p:spPr>
          <a:xfrm>
            <a:off x="2350650" y="2295746"/>
            <a:ext cx="1556951"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Order system</a:t>
            </a:r>
          </a:p>
        </p:txBody>
      </p:sp>
      <p:sp>
        <p:nvSpPr>
          <p:cNvPr id="27" name="Rectangle 26">
            <a:extLst>
              <a:ext uri="{FF2B5EF4-FFF2-40B4-BE49-F238E27FC236}">
                <a16:creationId xmlns:a16="http://schemas.microsoft.com/office/drawing/2014/main" id="{3345C45F-A4CC-0041-8F04-F924551B4ED2}"/>
              </a:ext>
            </a:extLst>
          </p:cNvPr>
          <p:cNvSpPr/>
          <p:nvPr/>
        </p:nvSpPr>
        <p:spPr>
          <a:xfrm>
            <a:off x="5117962" y="2295746"/>
            <a:ext cx="1556951"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HCI deployment</a:t>
            </a:r>
          </a:p>
        </p:txBody>
      </p:sp>
      <p:sp>
        <p:nvSpPr>
          <p:cNvPr id="28" name="文本框 151">
            <a:extLst>
              <a:ext uri="{FF2B5EF4-FFF2-40B4-BE49-F238E27FC236}">
                <a16:creationId xmlns:a16="http://schemas.microsoft.com/office/drawing/2014/main" id="{F924C846-63AF-394C-9896-A8AD1463D162}"/>
              </a:ext>
            </a:extLst>
          </p:cNvPr>
          <p:cNvSpPr txBox="1"/>
          <p:nvPr/>
        </p:nvSpPr>
        <p:spPr>
          <a:xfrm>
            <a:off x="5117960" y="3325767"/>
            <a:ext cx="1556950" cy="414794"/>
          </a:xfrm>
          <a:prstGeom prst="rect">
            <a:avLst/>
          </a:prstGeom>
          <a:noFill/>
        </p:spPr>
        <p:txBody>
          <a:bodyPr wrap="square" rtlCol="0">
            <a:spAutoFit/>
          </a:bodyPr>
          <a:lstStyle/>
          <a:p>
            <a:pPr algn="ctr">
              <a:lnSpc>
                <a:spcPct val="150000"/>
              </a:lnSpc>
              <a:buClr>
                <a:srgbClr val="79BD28"/>
              </a:buClr>
            </a:pPr>
            <a:r>
              <a:rPr lang="en-US" altLang="zh-CN" sz="1600" dirty="0">
                <a:latin typeface="Century Gothic" panose="020B0502020202020204" pitchFamily="34" charset="0"/>
              </a:rPr>
              <a:t>Device ID</a:t>
            </a:r>
          </a:p>
        </p:txBody>
      </p:sp>
      <p:sp>
        <p:nvSpPr>
          <p:cNvPr id="29" name="Rectangle 28">
            <a:extLst>
              <a:ext uri="{FF2B5EF4-FFF2-40B4-BE49-F238E27FC236}">
                <a16:creationId xmlns:a16="http://schemas.microsoft.com/office/drawing/2014/main" id="{7802DCF0-1F12-424F-A6BF-8E4F283BD8A7}"/>
              </a:ext>
            </a:extLst>
          </p:cNvPr>
          <p:cNvSpPr/>
          <p:nvPr/>
        </p:nvSpPr>
        <p:spPr>
          <a:xfrm>
            <a:off x="7885274" y="2295746"/>
            <a:ext cx="1556951"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Licensing system</a:t>
            </a:r>
          </a:p>
        </p:txBody>
      </p:sp>
      <p:sp>
        <p:nvSpPr>
          <p:cNvPr id="31" name="文本框 151">
            <a:extLst>
              <a:ext uri="{FF2B5EF4-FFF2-40B4-BE49-F238E27FC236}">
                <a16:creationId xmlns:a16="http://schemas.microsoft.com/office/drawing/2014/main" id="{1453C1D2-FC1D-D84D-B890-BFB07D558139}"/>
              </a:ext>
            </a:extLst>
          </p:cNvPr>
          <p:cNvSpPr txBox="1"/>
          <p:nvPr/>
        </p:nvSpPr>
        <p:spPr>
          <a:xfrm>
            <a:off x="7975403" y="3325767"/>
            <a:ext cx="1392680" cy="414794"/>
          </a:xfrm>
          <a:prstGeom prst="rect">
            <a:avLst/>
          </a:prstGeom>
          <a:noFill/>
        </p:spPr>
        <p:txBody>
          <a:bodyPr wrap="square" rtlCol="0">
            <a:spAutoFit/>
          </a:bodyPr>
          <a:lstStyle/>
          <a:p>
            <a:pPr algn="ctr">
              <a:lnSpc>
                <a:spcPct val="150000"/>
              </a:lnSpc>
              <a:buClr>
                <a:srgbClr val="79BD28"/>
              </a:buClr>
            </a:pPr>
            <a:r>
              <a:rPr lang="en-US" altLang="zh-CN" sz="1600" dirty="0">
                <a:latin typeface="Century Gothic" panose="020B0502020202020204" pitchFamily="34" charset="0"/>
              </a:rPr>
              <a:t>License file</a:t>
            </a:r>
          </a:p>
        </p:txBody>
      </p:sp>
      <p:cxnSp>
        <p:nvCxnSpPr>
          <p:cNvPr id="10" name="Straight Arrow Connector 9">
            <a:extLst>
              <a:ext uri="{FF2B5EF4-FFF2-40B4-BE49-F238E27FC236}">
                <a16:creationId xmlns:a16="http://schemas.microsoft.com/office/drawing/2014/main" id="{A9D4B8D9-9E9D-494D-A935-0CDDF3599906}"/>
              </a:ext>
            </a:extLst>
          </p:cNvPr>
          <p:cNvCxnSpPr>
            <a:stCxn id="26" idx="3"/>
            <a:endCxn id="27" idx="1"/>
          </p:cNvCxnSpPr>
          <p:nvPr/>
        </p:nvCxnSpPr>
        <p:spPr>
          <a:xfrm>
            <a:off x="3907601" y="2634193"/>
            <a:ext cx="12103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57F51F14-ADBB-084B-AD1F-59E8740E1A7A}"/>
              </a:ext>
            </a:extLst>
          </p:cNvPr>
          <p:cNvCxnSpPr/>
          <p:nvPr/>
        </p:nvCxnSpPr>
        <p:spPr>
          <a:xfrm>
            <a:off x="6674913" y="2634193"/>
            <a:ext cx="12103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B984BEBE-3F5E-ED47-B773-96A903912AB8}"/>
              </a:ext>
            </a:extLst>
          </p:cNvPr>
          <p:cNvCxnSpPr>
            <a:cxnSpLocks/>
            <a:stCxn id="26" idx="2"/>
            <a:endCxn id="25" idx="0"/>
          </p:cNvCxnSpPr>
          <p:nvPr/>
        </p:nvCxnSpPr>
        <p:spPr>
          <a:xfrm>
            <a:off x="3129126" y="2972639"/>
            <a:ext cx="0" cy="3584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1D2B1612-26DD-C648-BF2F-4113CE75D1C6}"/>
              </a:ext>
            </a:extLst>
          </p:cNvPr>
          <p:cNvCxnSpPr>
            <a:cxnSpLocks/>
            <a:stCxn id="27" idx="2"/>
            <a:endCxn id="28" idx="0"/>
          </p:cNvCxnSpPr>
          <p:nvPr/>
        </p:nvCxnSpPr>
        <p:spPr>
          <a:xfrm flipH="1">
            <a:off x="5896435" y="2972639"/>
            <a:ext cx="3" cy="3531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C05AA3D-0F93-8344-B4D0-33D8FE9655FB}"/>
              </a:ext>
            </a:extLst>
          </p:cNvPr>
          <p:cNvCxnSpPr>
            <a:cxnSpLocks/>
            <a:stCxn id="29" idx="2"/>
            <a:endCxn id="31" idx="0"/>
          </p:cNvCxnSpPr>
          <p:nvPr/>
        </p:nvCxnSpPr>
        <p:spPr>
          <a:xfrm>
            <a:off x="8663750" y="2972639"/>
            <a:ext cx="7993" cy="3531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文本框 151">
            <a:extLst>
              <a:ext uri="{FF2B5EF4-FFF2-40B4-BE49-F238E27FC236}">
                <a16:creationId xmlns:a16="http://schemas.microsoft.com/office/drawing/2014/main" id="{730A3735-5B13-C940-B051-D5419001BEDF}"/>
              </a:ext>
            </a:extLst>
          </p:cNvPr>
          <p:cNvSpPr txBox="1"/>
          <p:nvPr/>
        </p:nvSpPr>
        <p:spPr>
          <a:xfrm>
            <a:off x="844739" y="1854720"/>
            <a:ext cx="1505911" cy="414794"/>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Sales order</a:t>
            </a:r>
          </a:p>
        </p:txBody>
      </p:sp>
      <p:sp>
        <p:nvSpPr>
          <p:cNvPr id="46" name="文本框 151">
            <a:extLst>
              <a:ext uri="{FF2B5EF4-FFF2-40B4-BE49-F238E27FC236}">
                <a16:creationId xmlns:a16="http://schemas.microsoft.com/office/drawing/2014/main" id="{79040131-0D70-164F-B80C-95244931E025}"/>
              </a:ext>
            </a:extLst>
          </p:cNvPr>
          <p:cNvSpPr txBox="1"/>
          <p:nvPr/>
        </p:nvSpPr>
        <p:spPr>
          <a:xfrm>
            <a:off x="2501798" y="5356475"/>
            <a:ext cx="1254656" cy="414794"/>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License ID</a:t>
            </a:r>
          </a:p>
        </p:txBody>
      </p:sp>
      <p:sp>
        <p:nvSpPr>
          <p:cNvPr id="47" name="Rectangle 46">
            <a:extLst>
              <a:ext uri="{FF2B5EF4-FFF2-40B4-BE49-F238E27FC236}">
                <a16:creationId xmlns:a16="http://schemas.microsoft.com/office/drawing/2014/main" id="{2CE081FE-7903-6F47-8DBA-7BBC97942EEB}"/>
              </a:ext>
            </a:extLst>
          </p:cNvPr>
          <p:cNvSpPr/>
          <p:nvPr/>
        </p:nvSpPr>
        <p:spPr>
          <a:xfrm>
            <a:off x="2350650" y="4321175"/>
            <a:ext cx="1556951"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W3</a:t>
            </a:r>
          </a:p>
        </p:txBody>
      </p:sp>
      <p:sp>
        <p:nvSpPr>
          <p:cNvPr id="48" name="Rectangle 47">
            <a:extLst>
              <a:ext uri="{FF2B5EF4-FFF2-40B4-BE49-F238E27FC236}">
                <a16:creationId xmlns:a16="http://schemas.microsoft.com/office/drawing/2014/main" id="{6B60DD40-3823-3841-BCB4-6A0D52F5612C}"/>
              </a:ext>
            </a:extLst>
          </p:cNvPr>
          <p:cNvSpPr/>
          <p:nvPr/>
        </p:nvSpPr>
        <p:spPr>
          <a:xfrm>
            <a:off x="5117962" y="4321175"/>
            <a:ext cx="1556951"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HCI deployment</a:t>
            </a:r>
          </a:p>
        </p:txBody>
      </p:sp>
      <p:sp>
        <p:nvSpPr>
          <p:cNvPr id="49" name="文本框 151">
            <a:extLst>
              <a:ext uri="{FF2B5EF4-FFF2-40B4-BE49-F238E27FC236}">
                <a16:creationId xmlns:a16="http://schemas.microsoft.com/office/drawing/2014/main" id="{545FD878-72B5-E14C-9DCA-F51479457441}"/>
              </a:ext>
            </a:extLst>
          </p:cNvPr>
          <p:cNvSpPr txBox="1"/>
          <p:nvPr/>
        </p:nvSpPr>
        <p:spPr>
          <a:xfrm>
            <a:off x="5117960" y="5351196"/>
            <a:ext cx="1556950" cy="414794"/>
          </a:xfrm>
          <a:prstGeom prst="rect">
            <a:avLst/>
          </a:prstGeom>
          <a:noFill/>
        </p:spPr>
        <p:txBody>
          <a:bodyPr wrap="square" rtlCol="0">
            <a:spAutoFit/>
          </a:bodyPr>
          <a:lstStyle/>
          <a:p>
            <a:pPr algn="ctr">
              <a:lnSpc>
                <a:spcPct val="150000"/>
              </a:lnSpc>
              <a:buClr>
                <a:srgbClr val="79BD28"/>
              </a:buClr>
            </a:pPr>
            <a:r>
              <a:rPr lang="en-US" altLang="zh-CN" sz="1600" dirty="0">
                <a:latin typeface="Century Gothic" panose="020B0502020202020204" pitchFamily="34" charset="0"/>
              </a:rPr>
              <a:t>Device ID</a:t>
            </a:r>
          </a:p>
        </p:txBody>
      </p:sp>
      <p:sp>
        <p:nvSpPr>
          <p:cNvPr id="50" name="Rectangle 49">
            <a:extLst>
              <a:ext uri="{FF2B5EF4-FFF2-40B4-BE49-F238E27FC236}">
                <a16:creationId xmlns:a16="http://schemas.microsoft.com/office/drawing/2014/main" id="{327CDF41-1BBE-FE4D-B9FD-D685D29C7F6A}"/>
              </a:ext>
            </a:extLst>
          </p:cNvPr>
          <p:cNvSpPr/>
          <p:nvPr/>
        </p:nvSpPr>
        <p:spPr>
          <a:xfrm>
            <a:off x="7885274" y="4321175"/>
            <a:ext cx="1556951"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Licensing system</a:t>
            </a:r>
          </a:p>
        </p:txBody>
      </p:sp>
      <p:sp>
        <p:nvSpPr>
          <p:cNvPr id="51" name="文本框 151">
            <a:extLst>
              <a:ext uri="{FF2B5EF4-FFF2-40B4-BE49-F238E27FC236}">
                <a16:creationId xmlns:a16="http://schemas.microsoft.com/office/drawing/2014/main" id="{FA48C5E6-97B5-8047-BC2A-EEC70EB5B0A9}"/>
              </a:ext>
            </a:extLst>
          </p:cNvPr>
          <p:cNvSpPr txBox="1"/>
          <p:nvPr/>
        </p:nvSpPr>
        <p:spPr>
          <a:xfrm>
            <a:off x="7975403" y="5351196"/>
            <a:ext cx="1392680" cy="414794"/>
          </a:xfrm>
          <a:prstGeom prst="rect">
            <a:avLst/>
          </a:prstGeom>
          <a:noFill/>
        </p:spPr>
        <p:txBody>
          <a:bodyPr wrap="square" rtlCol="0">
            <a:spAutoFit/>
          </a:bodyPr>
          <a:lstStyle/>
          <a:p>
            <a:pPr algn="ctr">
              <a:lnSpc>
                <a:spcPct val="150000"/>
              </a:lnSpc>
              <a:buClr>
                <a:srgbClr val="79BD28"/>
              </a:buClr>
            </a:pPr>
            <a:r>
              <a:rPr lang="en-US" altLang="zh-CN" sz="1600" dirty="0">
                <a:latin typeface="Century Gothic" panose="020B0502020202020204" pitchFamily="34" charset="0"/>
              </a:rPr>
              <a:t>License file</a:t>
            </a:r>
          </a:p>
        </p:txBody>
      </p:sp>
      <p:cxnSp>
        <p:nvCxnSpPr>
          <p:cNvPr id="52" name="Straight Arrow Connector 51">
            <a:extLst>
              <a:ext uri="{FF2B5EF4-FFF2-40B4-BE49-F238E27FC236}">
                <a16:creationId xmlns:a16="http://schemas.microsoft.com/office/drawing/2014/main" id="{22CC0BCC-8D66-6F4E-AD7B-2C83C2E64106}"/>
              </a:ext>
            </a:extLst>
          </p:cNvPr>
          <p:cNvCxnSpPr>
            <a:stCxn id="47" idx="3"/>
            <a:endCxn id="48" idx="1"/>
          </p:cNvCxnSpPr>
          <p:nvPr/>
        </p:nvCxnSpPr>
        <p:spPr>
          <a:xfrm>
            <a:off x="3907601" y="4659622"/>
            <a:ext cx="12103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F75CC2CF-1D93-E946-84EC-ED95A4D9B275}"/>
              </a:ext>
            </a:extLst>
          </p:cNvPr>
          <p:cNvCxnSpPr/>
          <p:nvPr/>
        </p:nvCxnSpPr>
        <p:spPr>
          <a:xfrm>
            <a:off x="6674913" y="4659622"/>
            <a:ext cx="12103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a16="http://schemas.microsoft.com/office/drawing/2014/main" id="{137958FA-121A-8642-87D7-EF09F6530AF1}"/>
              </a:ext>
            </a:extLst>
          </p:cNvPr>
          <p:cNvCxnSpPr>
            <a:cxnSpLocks/>
            <a:stCxn id="47" idx="2"/>
            <a:endCxn id="46" idx="0"/>
          </p:cNvCxnSpPr>
          <p:nvPr/>
        </p:nvCxnSpPr>
        <p:spPr>
          <a:xfrm>
            <a:off x="3129126" y="4998068"/>
            <a:ext cx="0" cy="3584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9645D816-25FC-5548-82A0-7A4C0E8E37F2}"/>
              </a:ext>
            </a:extLst>
          </p:cNvPr>
          <p:cNvCxnSpPr>
            <a:cxnSpLocks/>
            <a:stCxn id="48" idx="2"/>
            <a:endCxn id="49" idx="0"/>
          </p:cNvCxnSpPr>
          <p:nvPr/>
        </p:nvCxnSpPr>
        <p:spPr>
          <a:xfrm flipH="1">
            <a:off x="5896435" y="4998068"/>
            <a:ext cx="3" cy="3531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A4A9084B-B9E4-2B4B-B4F9-BFBF005ACCAC}"/>
              </a:ext>
            </a:extLst>
          </p:cNvPr>
          <p:cNvCxnSpPr>
            <a:cxnSpLocks/>
            <a:stCxn id="50" idx="2"/>
            <a:endCxn id="51" idx="0"/>
          </p:cNvCxnSpPr>
          <p:nvPr/>
        </p:nvCxnSpPr>
        <p:spPr>
          <a:xfrm>
            <a:off x="8663750" y="4998068"/>
            <a:ext cx="7993" cy="3531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7" name="文本框 151">
            <a:extLst>
              <a:ext uri="{FF2B5EF4-FFF2-40B4-BE49-F238E27FC236}">
                <a16:creationId xmlns:a16="http://schemas.microsoft.com/office/drawing/2014/main" id="{1ADF8A42-91FB-074F-9375-45405D6533E8}"/>
              </a:ext>
            </a:extLst>
          </p:cNvPr>
          <p:cNvSpPr txBox="1"/>
          <p:nvPr/>
        </p:nvSpPr>
        <p:spPr>
          <a:xfrm>
            <a:off x="844739" y="3880149"/>
            <a:ext cx="1505911" cy="414794"/>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POC</a:t>
            </a:r>
          </a:p>
        </p:txBody>
      </p:sp>
      <p:sp>
        <p:nvSpPr>
          <p:cNvPr id="32" name="文本框 151">
            <a:extLst>
              <a:ext uri="{FF2B5EF4-FFF2-40B4-BE49-F238E27FC236}">
                <a16:creationId xmlns:a16="http://schemas.microsoft.com/office/drawing/2014/main" id="{BBA819FE-548D-0D40-A95E-E32A0F04721A}"/>
              </a:ext>
            </a:extLst>
          </p:cNvPr>
          <p:cNvSpPr txBox="1"/>
          <p:nvPr/>
        </p:nvSpPr>
        <p:spPr>
          <a:xfrm>
            <a:off x="844739" y="5835372"/>
            <a:ext cx="10509945" cy="414794"/>
          </a:xfrm>
          <a:prstGeom prst="rect">
            <a:avLst/>
          </a:prstGeom>
          <a:noFill/>
        </p:spPr>
        <p:txBody>
          <a:bodyPr wrap="square" rtlCol="0">
            <a:spAutoFit/>
          </a:bodyPr>
          <a:lstStyle/>
          <a:p>
            <a:pPr>
              <a:lnSpc>
                <a:spcPct val="150000"/>
              </a:lnSpc>
              <a:buClr>
                <a:srgbClr val="79BD28"/>
              </a:buClr>
            </a:pPr>
            <a:r>
              <a:rPr lang="zh-CN" altLang="en-US" sz="1600" dirty="0">
                <a:latin typeface="Century Gothic" panose="020B0502020202020204" pitchFamily="34" charset="0"/>
              </a:rPr>
              <a:t>* </a:t>
            </a:r>
            <a:r>
              <a:rPr lang="en-US" altLang="zh-CN" sz="1600" dirty="0">
                <a:latin typeface="Century Gothic" panose="020B0502020202020204" pitchFamily="34" charset="0"/>
              </a:rPr>
              <a:t>Sangfor is responsible for generating the key-free license</a:t>
            </a:r>
            <a:r>
              <a:rPr lang="zh-CN" altLang="en-US" sz="1600" dirty="0">
                <a:latin typeface="Century Gothic" panose="020B0502020202020204" pitchFamily="34" charset="0"/>
              </a:rPr>
              <a:t> </a:t>
            </a:r>
            <a:r>
              <a:rPr lang="en-US" altLang="zh-CN" sz="1600" dirty="0">
                <a:latin typeface="Century Gothic" panose="020B0502020202020204" pitchFamily="34" charset="0"/>
              </a:rPr>
              <a:t>file.</a:t>
            </a:r>
          </a:p>
        </p:txBody>
      </p:sp>
    </p:spTree>
    <p:extLst>
      <p:ext uri="{BB962C8B-B14F-4D97-AF65-F5344CB8AC3E}">
        <p14:creationId xmlns:p14="http://schemas.microsoft.com/office/powerpoint/2010/main" val="513433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kumimoji="1" lang="en-US" altLang="zh-CN" dirty="0"/>
              <a:t>Key-free Licensing Upgrade</a:t>
            </a:r>
            <a:endParaRPr kumimoji="1" lang="zh-CN" altLang="en-US" dirty="0"/>
          </a:p>
        </p:txBody>
      </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dirty="0"/>
              <a:t>Page  </a:t>
            </a:r>
            <a:fld id="{6F6B6950-8D1A-4668-8374-25B44628E0DF}" type="slidenum">
              <a:rPr lang="zh-CN" altLang="en-US" smtClean="0"/>
              <a:t>7</a:t>
            </a:fld>
            <a:endParaRPr lang="zh-CN" altLang="en-US" dirty="0"/>
          </a:p>
        </p:txBody>
      </p:sp>
      <p:sp>
        <p:nvSpPr>
          <p:cNvPr id="152" name="文本框 151"/>
          <p:cNvSpPr txBox="1"/>
          <p:nvPr/>
        </p:nvSpPr>
        <p:spPr>
          <a:xfrm>
            <a:off x="668879" y="1099984"/>
            <a:ext cx="10509945" cy="2630785"/>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For existing customers who are using HCI licensed with USB key, they can continue to use it that way.</a:t>
            </a:r>
          </a:p>
          <a:p>
            <a:pPr>
              <a:lnSpc>
                <a:spcPct val="150000"/>
              </a:lnSpc>
              <a:buClr>
                <a:srgbClr val="79BD28"/>
              </a:buClr>
            </a:pPr>
            <a:endParaRPr lang="en-US" altLang="zh-CN" sz="1600" dirty="0">
              <a:latin typeface="Century Gothic" panose="020B0502020202020204" pitchFamily="34" charset="0"/>
            </a:endParaRPr>
          </a:p>
          <a:p>
            <a:pPr>
              <a:lnSpc>
                <a:spcPct val="150000"/>
              </a:lnSpc>
              <a:buClr>
                <a:srgbClr val="79BD28"/>
              </a:buClr>
            </a:pPr>
            <a:r>
              <a:rPr lang="en-US" altLang="zh-CN" sz="1600" dirty="0">
                <a:latin typeface="Century Gothic" panose="020B0502020202020204" pitchFamily="34" charset="0"/>
              </a:rPr>
              <a:t>If they want to upgrade to key-free licensing, the physical USB key must be returned to </a:t>
            </a:r>
            <a:r>
              <a:rPr lang="en-US" altLang="zh-CN" sz="1600" dirty="0" err="1">
                <a:latin typeface="Century Gothic" panose="020B0502020202020204" pitchFamily="34" charset="0"/>
              </a:rPr>
              <a:t>Sangfor</a:t>
            </a:r>
            <a:r>
              <a:rPr lang="en-US" altLang="zh-CN" sz="1600" dirty="0">
                <a:latin typeface="Century Gothic" panose="020B0502020202020204" pitchFamily="34" charset="0"/>
              </a:rPr>
              <a:t>, </a:t>
            </a:r>
            <a:r>
              <a:rPr lang="en-US" altLang="zh-CN" sz="1600" dirty="0" err="1">
                <a:latin typeface="Century Gothic" panose="020B0502020202020204" pitchFamily="34" charset="0"/>
              </a:rPr>
              <a:t>Sangfor</a:t>
            </a:r>
            <a:r>
              <a:rPr lang="en-US" altLang="zh-CN" sz="1600" dirty="0">
                <a:latin typeface="Century Gothic" panose="020B0502020202020204" pitchFamily="34" charset="0"/>
              </a:rPr>
              <a:t> will generate the key-free license based on actual projects.</a:t>
            </a:r>
          </a:p>
          <a:p>
            <a:pPr>
              <a:lnSpc>
                <a:spcPct val="150000"/>
              </a:lnSpc>
              <a:buClr>
                <a:srgbClr val="79BD28"/>
              </a:buClr>
            </a:pPr>
            <a:endParaRPr lang="en-US" altLang="zh-CN" sz="1600" dirty="0">
              <a:latin typeface="Century Gothic" panose="020B0502020202020204" pitchFamily="34" charset="0"/>
            </a:endParaRPr>
          </a:p>
          <a:p>
            <a:pPr>
              <a:lnSpc>
                <a:spcPct val="150000"/>
              </a:lnSpc>
              <a:buClr>
                <a:srgbClr val="79BD28"/>
              </a:buClr>
            </a:pPr>
            <a:r>
              <a:rPr lang="en-US" altLang="zh-CN" sz="1600" dirty="0">
                <a:latin typeface="Century Gothic" panose="020B0502020202020204" pitchFamily="34" charset="0"/>
              </a:rPr>
              <a:t>To </a:t>
            </a:r>
            <a:r>
              <a:rPr lang="en-US" altLang="zh-CN" sz="1600" dirty="0" err="1">
                <a:latin typeface="Century Gothic" panose="020B0502020202020204" pitchFamily="34" charset="0"/>
              </a:rPr>
              <a:t>Sangfor</a:t>
            </a:r>
            <a:r>
              <a:rPr lang="en-US" altLang="zh-CN" sz="1600" dirty="0">
                <a:latin typeface="Century Gothic" panose="020B0502020202020204" pitchFamily="34" charset="0"/>
              </a:rPr>
              <a:t> internal staff, to generate the key-free license for existing customers, please send an email detailing the project background to Liu Min and copy to Cheney Hu.</a:t>
            </a:r>
          </a:p>
        </p:txBody>
      </p:sp>
    </p:spTree>
    <p:extLst>
      <p:ext uri="{BB962C8B-B14F-4D97-AF65-F5344CB8AC3E}">
        <p14:creationId xmlns:p14="http://schemas.microsoft.com/office/powerpoint/2010/main" val="2765730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0" y="0"/>
            <a:ext cx="12152687" cy="948473"/>
            <a:chOff x="1" y="0"/>
            <a:chExt cx="12152687" cy="948473"/>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655851" y="200326"/>
              <a:ext cx="2315057" cy="523220"/>
            </a:xfrm>
            <a:prstGeom prst="rect">
              <a:avLst/>
            </a:prstGeom>
          </p:spPr>
          <p:txBody>
            <a:bodyPr wrap="none">
              <a:spAutoFit/>
            </a:bodyPr>
            <a:lstStyle/>
            <a:p>
              <a:r>
                <a:rPr lang="en-US" altLang="zh-CN" sz="2800" b="1" dirty="0">
                  <a:solidFill>
                    <a:srgbClr val="345692"/>
                  </a:solidFill>
                  <a:latin typeface="Century Gothic" panose="020B0502020202020204" pitchFamily="34" charset="0"/>
                  <a:ea typeface="微软雅黑" panose="020B0503020204020204" pitchFamily="34" charset="-122"/>
                </a:rPr>
                <a:t>IPv6 Support</a:t>
              </a:r>
            </a:p>
          </p:txBody>
        </p:sp>
        <p:pic>
          <p:nvPicPr>
            <p:cNvPr id="60" name="图片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78009" y="0"/>
              <a:ext cx="2074679" cy="948473"/>
            </a:xfrm>
            <a:prstGeom prst="rect">
              <a:avLst/>
            </a:prstGeom>
          </p:spPr>
        </p:pic>
        <p:sp>
          <p:nvSpPr>
            <p:cNvPr id="61" name="矩形 60"/>
            <p:cNvSpPr/>
            <p:nvPr/>
          </p:nvSpPr>
          <p:spPr>
            <a:xfrm>
              <a:off x="524852"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393853"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8</a:t>
            </a:fld>
            <a:endParaRPr lang="zh-CN" altLang="en-US" dirty="0"/>
          </a:p>
        </p:txBody>
      </p:sp>
      <p:sp>
        <p:nvSpPr>
          <p:cNvPr id="116" name="文本框 151">
            <a:extLst>
              <a:ext uri="{FF2B5EF4-FFF2-40B4-BE49-F238E27FC236}">
                <a16:creationId xmlns:a16="http://schemas.microsoft.com/office/drawing/2014/main" id="{03623371-3CBA-6D49-9999-69CF98A9CA2B}"/>
              </a:ext>
            </a:extLst>
          </p:cNvPr>
          <p:cNvSpPr txBox="1"/>
          <p:nvPr/>
        </p:nvSpPr>
        <p:spPr>
          <a:xfrm>
            <a:off x="1189384" y="1100799"/>
            <a:ext cx="5427121" cy="4477444"/>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Virtual router:</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IPv6 address configuration</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IPv6 layer-3 routing</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DHCPv6</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IPv6 static routing</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IPv6 policy-based routing</a:t>
            </a:r>
          </a:p>
          <a:p>
            <a:pPr>
              <a:lnSpc>
                <a:spcPct val="150000"/>
              </a:lnSpc>
              <a:buClr>
                <a:srgbClr val="79BD28"/>
              </a:buClr>
            </a:pPr>
            <a:endParaRPr lang="en-US" altLang="zh-CN" sz="1600" dirty="0">
              <a:latin typeface="Century Gothic" panose="020B0502020202020204" pitchFamily="34" charset="0"/>
            </a:endParaRPr>
          </a:p>
          <a:p>
            <a:pPr>
              <a:lnSpc>
                <a:spcPct val="150000"/>
              </a:lnSpc>
              <a:buClr>
                <a:srgbClr val="79BD28"/>
              </a:buClr>
            </a:pPr>
            <a:r>
              <a:rPr lang="en-US" altLang="zh-CN" sz="1600" dirty="0">
                <a:latin typeface="Century Gothic" panose="020B0502020202020204" pitchFamily="34" charset="0"/>
              </a:rPr>
              <a:t>Virtual machine:</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Static and dynamic IPv6 address configuration</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IPv6 address automatically obtained by </a:t>
            </a:r>
            <a:r>
              <a:rPr lang="en-US" altLang="zh-CN" sz="1600" dirty="0" err="1">
                <a:latin typeface="Century Gothic" panose="020B0502020202020204" pitchFamily="34" charset="0"/>
              </a:rPr>
              <a:t>GuestOS</a:t>
            </a:r>
            <a:endParaRPr lang="en-US" altLang="zh-CN" sz="1600" dirty="0">
              <a:latin typeface="Century Gothic" panose="020B0502020202020204" pitchFamily="34" charset="0"/>
            </a:endParaRP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Support both IPv4 and IPv6 by the same </a:t>
            </a:r>
            <a:r>
              <a:rPr lang="en-US" altLang="zh-CN" sz="1600" dirty="0" err="1">
                <a:latin typeface="Century Gothic" panose="020B0502020202020204" pitchFamily="34" charset="0"/>
              </a:rPr>
              <a:t>vNIC</a:t>
            </a:r>
            <a:endParaRPr lang="en-US" altLang="zh-CN" sz="1600" dirty="0">
              <a:latin typeface="Century Gothic" panose="020B0502020202020204" pitchFamily="34" charset="0"/>
            </a:endParaRP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IPv6 address display</a:t>
            </a:r>
          </a:p>
        </p:txBody>
      </p:sp>
      <p:sp>
        <p:nvSpPr>
          <p:cNvPr id="123" name="文本框 151">
            <a:extLst>
              <a:ext uri="{FF2B5EF4-FFF2-40B4-BE49-F238E27FC236}">
                <a16:creationId xmlns:a16="http://schemas.microsoft.com/office/drawing/2014/main" id="{A3AA457D-A6C8-ED41-8858-597CC6B841F7}"/>
              </a:ext>
            </a:extLst>
          </p:cNvPr>
          <p:cNvSpPr txBox="1"/>
          <p:nvPr/>
        </p:nvSpPr>
        <p:spPr>
          <a:xfrm>
            <a:off x="6616505" y="1101973"/>
            <a:ext cx="5427121" cy="2630785"/>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IPv6 troubleshooting:</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IPv6 packet capture</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IPv6 connectivity testing</a:t>
            </a:r>
          </a:p>
          <a:p>
            <a:pPr>
              <a:lnSpc>
                <a:spcPct val="150000"/>
              </a:lnSpc>
              <a:buClr>
                <a:srgbClr val="79BD28"/>
              </a:buClr>
            </a:pPr>
            <a:endParaRPr lang="en-US" altLang="zh-CN" sz="1600" dirty="0">
              <a:latin typeface="Century Gothic" panose="020B0502020202020204" pitchFamily="34" charset="0"/>
            </a:endParaRPr>
          </a:p>
          <a:p>
            <a:pPr>
              <a:lnSpc>
                <a:spcPct val="150000"/>
              </a:lnSpc>
              <a:buClr>
                <a:srgbClr val="79BD28"/>
              </a:buClr>
            </a:pPr>
            <a:r>
              <a:rPr lang="en-US" altLang="zh-CN" sz="1600" dirty="0">
                <a:latin typeface="Century Gothic" panose="020B0502020202020204" pitchFamily="34" charset="0"/>
              </a:rPr>
              <a:t>IPv6 NFV support:</a:t>
            </a:r>
          </a:p>
          <a:p>
            <a:pPr marL="285750" indent="-285750">
              <a:lnSpc>
                <a:spcPct val="150000"/>
              </a:lnSpc>
              <a:buClr>
                <a:srgbClr val="79BD28"/>
              </a:buClr>
              <a:buFont typeface="Wingdings" pitchFamily="2" charset="2"/>
              <a:buChar char="ü"/>
            </a:pPr>
            <a:r>
              <a:rPr lang="en-US" altLang="zh-CN" sz="1600" dirty="0" err="1">
                <a:latin typeface="Century Gothic" panose="020B0502020202020204" pitchFamily="34" charset="0"/>
              </a:rPr>
              <a:t>vAF</a:t>
            </a:r>
            <a:endParaRPr lang="en-US" altLang="zh-CN" sz="1600" dirty="0">
              <a:latin typeface="Century Gothic" panose="020B0502020202020204" pitchFamily="34" charset="0"/>
            </a:endParaRPr>
          </a:p>
          <a:p>
            <a:pPr marL="285750" indent="-285750">
              <a:lnSpc>
                <a:spcPct val="150000"/>
              </a:lnSpc>
              <a:buClr>
                <a:srgbClr val="79BD28"/>
              </a:buClr>
              <a:buFont typeface="Wingdings" pitchFamily="2" charset="2"/>
              <a:buChar char="ü"/>
            </a:pPr>
            <a:r>
              <a:rPr lang="en-US" altLang="zh-CN" sz="1600" dirty="0" err="1">
                <a:latin typeface="Century Gothic" panose="020B0502020202020204" pitchFamily="34" charset="0"/>
              </a:rPr>
              <a:t>vAD</a:t>
            </a:r>
            <a:endParaRPr lang="en-US" altLang="zh-CN" sz="1600" dirty="0">
              <a:latin typeface="Century Gothic" panose="020B0502020202020204" pitchFamily="34" charset="0"/>
            </a:endParaRPr>
          </a:p>
        </p:txBody>
      </p:sp>
      <p:sp>
        <p:nvSpPr>
          <p:cNvPr id="124" name="文本框 151">
            <a:extLst>
              <a:ext uri="{FF2B5EF4-FFF2-40B4-BE49-F238E27FC236}">
                <a16:creationId xmlns:a16="http://schemas.microsoft.com/office/drawing/2014/main" id="{2CF8797B-AFEF-FC47-A2D3-EB7C65A7C060}"/>
              </a:ext>
            </a:extLst>
          </p:cNvPr>
          <p:cNvSpPr txBox="1"/>
          <p:nvPr/>
        </p:nvSpPr>
        <p:spPr>
          <a:xfrm>
            <a:off x="6616504" y="4135162"/>
            <a:ext cx="5427121" cy="1522789"/>
          </a:xfrm>
          <a:prstGeom prst="rect">
            <a:avLst/>
          </a:prstGeom>
          <a:noFill/>
        </p:spPr>
        <p:txBody>
          <a:bodyPr wrap="square" rtlCol="0">
            <a:spAutoFit/>
          </a:bodyPr>
          <a:lstStyle/>
          <a:p>
            <a:pPr>
              <a:lnSpc>
                <a:spcPct val="150000"/>
              </a:lnSpc>
              <a:buClr>
                <a:srgbClr val="79BD28"/>
              </a:buClr>
            </a:pPr>
            <a:r>
              <a:rPr lang="en-US" altLang="zh-CN" sz="1600" dirty="0">
                <a:solidFill>
                  <a:srgbClr val="FF0000"/>
                </a:solidFill>
                <a:latin typeface="Century Gothic" panose="020B0502020202020204" pitchFamily="34" charset="0"/>
              </a:rPr>
              <a:t>Not supported IPv6 features:</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DNS6</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IPv6-based distributed firewall</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SCP (aCMP)</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0" y="0"/>
            <a:ext cx="12152687" cy="948473"/>
            <a:chOff x="1" y="0"/>
            <a:chExt cx="12152687" cy="948473"/>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655851" y="200326"/>
              <a:ext cx="7858241" cy="523220"/>
            </a:xfrm>
            <a:prstGeom prst="rect">
              <a:avLst/>
            </a:prstGeom>
          </p:spPr>
          <p:txBody>
            <a:bodyPr wrap="none">
              <a:spAutoFit/>
            </a:bodyPr>
            <a:lstStyle/>
            <a:p>
              <a:r>
                <a:rPr lang="en-US" altLang="zh-CN" sz="2800" b="1" dirty="0">
                  <a:solidFill>
                    <a:srgbClr val="345692"/>
                  </a:solidFill>
                  <a:latin typeface="Century Gothic" panose="020B0502020202020204" pitchFamily="34" charset="0"/>
                  <a:ea typeface="微软雅黑" panose="020B0503020204020204" pitchFamily="34" charset="-122"/>
                </a:rPr>
                <a:t>Disk Bad Sector Prediction And Repair </a:t>
              </a:r>
              <a:r>
                <a:rPr lang="en-US" altLang="zh-CN" sz="1400" dirty="0">
                  <a:solidFill>
                    <a:srgbClr val="345692"/>
                  </a:solidFill>
                  <a:latin typeface="Century Gothic" panose="020B0502020202020204" pitchFamily="34" charset="0"/>
                  <a:ea typeface="微软雅黑" panose="020B0503020204020204" pitchFamily="34" charset="-122"/>
                </a:rPr>
                <a:t>(with aSAN)</a:t>
              </a:r>
              <a:endParaRPr lang="en-US" altLang="zh-CN" sz="2800" dirty="0">
                <a:solidFill>
                  <a:srgbClr val="345692"/>
                </a:solidFill>
                <a:latin typeface="Century Gothic" panose="020B0502020202020204" pitchFamily="34" charset="0"/>
                <a:ea typeface="微软雅黑" panose="020B0503020204020204" pitchFamily="34" charset="-122"/>
              </a:endParaRPr>
            </a:p>
          </p:txBody>
        </p:sp>
        <p:pic>
          <p:nvPicPr>
            <p:cNvPr id="60" name="图片 5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8009" y="0"/>
              <a:ext cx="2074679" cy="948473"/>
            </a:xfrm>
            <a:prstGeom prst="rect">
              <a:avLst/>
            </a:prstGeom>
          </p:spPr>
        </p:pic>
        <p:sp>
          <p:nvSpPr>
            <p:cNvPr id="61" name="矩形 60"/>
            <p:cNvSpPr/>
            <p:nvPr/>
          </p:nvSpPr>
          <p:spPr>
            <a:xfrm>
              <a:off x="524852"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393853"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9</a:t>
            </a:fld>
            <a:endParaRPr lang="zh-CN" altLang="en-US" dirty="0"/>
          </a:p>
        </p:txBody>
      </p:sp>
      <p:sp>
        <p:nvSpPr>
          <p:cNvPr id="123" name="文本框 151">
            <a:extLst>
              <a:ext uri="{FF2B5EF4-FFF2-40B4-BE49-F238E27FC236}">
                <a16:creationId xmlns:a16="http://schemas.microsoft.com/office/drawing/2014/main" id="{A3AA457D-A6C8-ED41-8858-597CC6B841F7}"/>
              </a:ext>
            </a:extLst>
          </p:cNvPr>
          <p:cNvSpPr txBox="1"/>
          <p:nvPr/>
        </p:nvSpPr>
        <p:spPr>
          <a:xfrm>
            <a:off x="5849031" y="2662376"/>
            <a:ext cx="1817861" cy="1165191"/>
          </a:xfrm>
          <a:prstGeom prst="rect">
            <a:avLst/>
          </a:prstGeom>
          <a:noFill/>
        </p:spPr>
        <p:txBody>
          <a:bodyPr wrap="square" rtlCol="0">
            <a:spAutoFit/>
          </a:bodyPr>
          <a:lstStyle/>
          <a:p>
            <a:pPr>
              <a:lnSpc>
                <a:spcPct val="150000"/>
              </a:lnSpc>
              <a:buClr>
                <a:srgbClr val="79BD28"/>
              </a:buClr>
            </a:pPr>
            <a:r>
              <a:rPr lang="en-US" altLang="zh-CN" sz="1200" dirty="0">
                <a:latin typeface="Century Gothic" panose="020B0502020202020204" pitchFamily="34" charset="0"/>
              </a:rPr>
              <a:t>Result output:</a:t>
            </a:r>
          </a:p>
          <a:p>
            <a:pPr>
              <a:lnSpc>
                <a:spcPct val="150000"/>
              </a:lnSpc>
              <a:buClr>
                <a:srgbClr val="79BD28"/>
              </a:buClr>
            </a:pPr>
            <a:r>
              <a:rPr lang="en-US" altLang="zh-CN" sz="1200" dirty="0">
                <a:latin typeface="Century Gothic" panose="020B0502020202020204" pitchFamily="34" charset="0"/>
              </a:rPr>
              <a:t>A bad sector will occur on disk A in 7 days</a:t>
            </a:r>
          </a:p>
        </p:txBody>
      </p:sp>
      <p:sp>
        <p:nvSpPr>
          <p:cNvPr id="15" name="Rectangle 14">
            <a:extLst>
              <a:ext uri="{FF2B5EF4-FFF2-40B4-BE49-F238E27FC236}">
                <a16:creationId xmlns:a16="http://schemas.microsoft.com/office/drawing/2014/main" id="{F129DD99-A097-B843-AD92-28BA87617E62}"/>
              </a:ext>
            </a:extLst>
          </p:cNvPr>
          <p:cNvSpPr/>
          <p:nvPr/>
        </p:nvSpPr>
        <p:spPr>
          <a:xfrm>
            <a:off x="5849031" y="1898876"/>
            <a:ext cx="1556951"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Prediction</a:t>
            </a:r>
          </a:p>
        </p:txBody>
      </p:sp>
      <p:sp>
        <p:nvSpPr>
          <p:cNvPr id="16" name="Rectangle 15">
            <a:extLst>
              <a:ext uri="{FF2B5EF4-FFF2-40B4-BE49-F238E27FC236}">
                <a16:creationId xmlns:a16="http://schemas.microsoft.com/office/drawing/2014/main" id="{B267F8DA-BC52-8F40-959D-EF6341A035DF}"/>
              </a:ext>
            </a:extLst>
          </p:cNvPr>
          <p:cNvSpPr/>
          <p:nvPr/>
        </p:nvSpPr>
        <p:spPr>
          <a:xfrm>
            <a:off x="7973217" y="1898875"/>
            <a:ext cx="1556951"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Scanning</a:t>
            </a:r>
          </a:p>
        </p:txBody>
      </p:sp>
      <p:sp>
        <p:nvSpPr>
          <p:cNvPr id="17" name="Rectangle 16">
            <a:extLst>
              <a:ext uri="{FF2B5EF4-FFF2-40B4-BE49-F238E27FC236}">
                <a16:creationId xmlns:a16="http://schemas.microsoft.com/office/drawing/2014/main" id="{0051BBC1-5553-2644-AD41-067DBE004057}"/>
              </a:ext>
            </a:extLst>
          </p:cNvPr>
          <p:cNvSpPr/>
          <p:nvPr/>
        </p:nvSpPr>
        <p:spPr>
          <a:xfrm>
            <a:off x="10097403" y="1898875"/>
            <a:ext cx="1556951" cy="67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Repair</a:t>
            </a:r>
          </a:p>
        </p:txBody>
      </p:sp>
      <p:cxnSp>
        <p:nvCxnSpPr>
          <p:cNvPr id="6" name="Straight Arrow Connector 5">
            <a:extLst>
              <a:ext uri="{FF2B5EF4-FFF2-40B4-BE49-F238E27FC236}">
                <a16:creationId xmlns:a16="http://schemas.microsoft.com/office/drawing/2014/main" id="{F4B9B258-8276-1B4F-9324-BD822F609810}"/>
              </a:ext>
            </a:extLst>
          </p:cNvPr>
          <p:cNvCxnSpPr>
            <a:stCxn id="15" idx="3"/>
            <a:endCxn id="16" idx="1"/>
          </p:cNvCxnSpPr>
          <p:nvPr/>
        </p:nvCxnSpPr>
        <p:spPr>
          <a:xfrm flipV="1">
            <a:off x="7405982" y="2237322"/>
            <a:ext cx="567235"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9CD7F600-4935-774B-97E7-04C12674705F}"/>
              </a:ext>
            </a:extLst>
          </p:cNvPr>
          <p:cNvCxnSpPr>
            <a:cxnSpLocks/>
            <a:endCxn id="17" idx="1"/>
          </p:cNvCxnSpPr>
          <p:nvPr/>
        </p:nvCxnSpPr>
        <p:spPr>
          <a:xfrm flipV="1">
            <a:off x="9432899" y="2237322"/>
            <a:ext cx="664504" cy="150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文本框 151">
            <a:extLst>
              <a:ext uri="{FF2B5EF4-FFF2-40B4-BE49-F238E27FC236}">
                <a16:creationId xmlns:a16="http://schemas.microsoft.com/office/drawing/2014/main" id="{5EF89A0D-406A-9548-AE6E-3575FB3B5089}"/>
              </a:ext>
            </a:extLst>
          </p:cNvPr>
          <p:cNvSpPr txBox="1"/>
          <p:nvPr/>
        </p:nvSpPr>
        <p:spPr>
          <a:xfrm>
            <a:off x="7947290" y="2662375"/>
            <a:ext cx="1817861" cy="888192"/>
          </a:xfrm>
          <a:prstGeom prst="rect">
            <a:avLst/>
          </a:prstGeom>
          <a:noFill/>
        </p:spPr>
        <p:txBody>
          <a:bodyPr wrap="square" rtlCol="0">
            <a:spAutoFit/>
          </a:bodyPr>
          <a:lstStyle/>
          <a:p>
            <a:pPr>
              <a:lnSpc>
                <a:spcPct val="150000"/>
              </a:lnSpc>
              <a:buClr>
                <a:srgbClr val="79BD28"/>
              </a:buClr>
            </a:pPr>
            <a:r>
              <a:rPr lang="en-US" altLang="zh-CN" sz="1200" dirty="0">
                <a:latin typeface="Century Gothic" panose="020B0502020202020204" pitchFamily="34" charset="0"/>
              </a:rPr>
              <a:t>Disk A will be scanned in priority in the daily scanning task</a:t>
            </a:r>
          </a:p>
        </p:txBody>
      </p:sp>
      <p:sp>
        <p:nvSpPr>
          <p:cNvPr id="23" name="文本框 151">
            <a:extLst>
              <a:ext uri="{FF2B5EF4-FFF2-40B4-BE49-F238E27FC236}">
                <a16:creationId xmlns:a16="http://schemas.microsoft.com/office/drawing/2014/main" id="{B925142F-1049-144B-BDBB-DE9331A3E825}"/>
              </a:ext>
            </a:extLst>
          </p:cNvPr>
          <p:cNvSpPr txBox="1"/>
          <p:nvPr/>
        </p:nvSpPr>
        <p:spPr>
          <a:xfrm>
            <a:off x="10045549" y="2675360"/>
            <a:ext cx="1817861" cy="888192"/>
          </a:xfrm>
          <a:prstGeom prst="rect">
            <a:avLst/>
          </a:prstGeom>
          <a:noFill/>
        </p:spPr>
        <p:txBody>
          <a:bodyPr wrap="square" rtlCol="0">
            <a:spAutoFit/>
          </a:bodyPr>
          <a:lstStyle/>
          <a:p>
            <a:pPr>
              <a:lnSpc>
                <a:spcPct val="150000"/>
              </a:lnSpc>
              <a:buClr>
                <a:srgbClr val="79BD28"/>
              </a:buClr>
            </a:pPr>
            <a:r>
              <a:rPr lang="en-US" altLang="zh-CN" sz="1200" dirty="0">
                <a:latin typeface="Century Gothic" panose="020B0502020202020204" pitchFamily="34" charset="0"/>
              </a:rPr>
              <a:t>Data is repaired once  the bad sector is confirmed</a:t>
            </a:r>
          </a:p>
        </p:txBody>
      </p:sp>
      <p:sp>
        <p:nvSpPr>
          <p:cNvPr id="24" name="文本框 151">
            <a:extLst>
              <a:ext uri="{FF2B5EF4-FFF2-40B4-BE49-F238E27FC236}">
                <a16:creationId xmlns:a16="http://schemas.microsoft.com/office/drawing/2014/main" id="{DDA3D397-073D-3147-8D0C-D6EF933D5A40}"/>
              </a:ext>
            </a:extLst>
          </p:cNvPr>
          <p:cNvSpPr txBox="1"/>
          <p:nvPr/>
        </p:nvSpPr>
        <p:spPr>
          <a:xfrm>
            <a:off x="655850" y="4464625"/>
            <a:ext cx="11025274" cy="1193788"/>
          </a:xfrm>
          <a:prstGeom prst="rect">
            <a:avLst/>
          </a:prstGeom>
          <a:noFill/>
        </p:spPr>
        <p:txBody>
          <a:bodyPr wrap="square" rtlCol="0">
            <a:spAutoFit/>
          </a:bodyPr>
          <a:lstStyle/>
          <a:p>
            <a:pPr>
              <a:lnSpc>
                <a:spcPct val="150000"/>
              </a:lnSpc>
              <a:buClr>
                <a:srgbClr val="79BD28"/>
              </a:buClr>
            </a:pPr>
            <a:r>
              <a:rPr lang="en-US" altLang="zh-CN" dirty="0">
                <a:latin typeface="Century Gothic" panose="020B0502020202020204" pitchFamily="34" charset="0"/>
              </a:rPr>
              <a:t>The time it takes to discover bad sector is reduced from </a:t>
            </a:r>
            <a:r>
              <a:rPr lang="en-US" altLang="zh-CN" sz="3200" b="1" dirty="0">
                <a:latin typeface="Century Gothic" panose="020B0502020202020204" pitchFamily="34" charset="0"/>
              </a:rPr>
              <a:t>weeks</a:t>
            </a:r>
            <a:r>
              <a:rPr lang="en-US" altLang="zh-CN" dirty="0">
                <a:latin typeface="Century Gothic" panose="020B0502020202020204" pitchFamily="34" charset="0"/>
              </a:rPr>
              <a:t> to </a:t>
            </a:r>
            <a:r>
              <a:rPr lang="en-US" altLang="zh-CN" sz="3200" b="1" dirty="0">
                <a:latin typeface="Century Gothic" panose="020B0502020202020204" pitchFamily="34" charset="0"/>
              </a:rPr>
              <a:t>1 day</a:t>
            </a:r>
            <a:r>
              <a:rPr lang="en-US" altLang="zh-CN" dirty="0">
                <a:latin typeface="Century Gothic" panose="020B0502020202020204" pitchFamily="34" charset="0"/>
              </a:rPr>
              <a:t>, minimizing data loss risk.</a:t>
            </a:r>
          </a:p>
        </p:txBody>
      </p:sp>
      <p:pic>
        <p:nvPicPr>
          <p:cNvPr id="10" name="Picture 9">
            <a:extLst>
              <a:ext uri="{FF2B5EF4-FFF2-40B4-BE49-F238E27FC236}">
                <a16:creationId xmlns:a16="http://schemas.microsoft.com/office/drawing/2014/main" id="{A0AE009A-FA81-CB49-8802-1DE09B67F152}"/>
              </a:ext>
            </a:extLst>
          </p:cNvPr>
          <p:cNvPicPr>
            <a:picLocks noChangeAspect="1"/>
          </p:cNvPicPr>
          <p:nvPr/>
        </p:nvPicPr>
        <p:blipFill>
          <a:blip r:embed="rId4"/>
          <a:stretch>
            <a:fillRect/>
          </a:stretch>
        </p:blipFill>
        <p:spPr>
          <a:xfrm>
            <a:off x="686825" y="1311659"/>
            <a:ext cx="4965999" cy="3150238"/>
          </a:xfrm>
          <a:prstGeom prst="rect">
            <a:avLst/>
          </a:prstGeom>
        </p:spPr>
      </p:pic>
    </p:spTree>
    <p:extLst>
      <p:ext uri="{BB962C8B-B14F-4D97-AF65-F5344CB8AC3E}">
        <p14:creationId xmlns:p14="http://schemas.microsoft.com/office/powerpoint/2010/main" val="12784065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0" y="200326"/>
            <a:ext cx="4745431" cy="523220"/>
            <a:chOff x="1" y="200326"/>
            <a:chExt cx="4745431"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655851" y="200326"/>
              <a:ext cx="4089581" cy="523220"/>
            </a:xfrm>
            <a:prstGeom prst="rect">
              <a:avLst/>
            </a:prstGeom>
          </p:spPr>
          <p:txBody>
            <a:bodyPr wrap="none">
              <a:spAutoFit/>
            </a:bodyPr>
            <a:lstStyle/>
            <a:p>
              <a:r>
                <a:rPr lang="en-US" altLang="zh-CN" sz="2800" b="1" dirty="0">
                  <a:solidFill>
                    <a:srgbClr val="345692"/>
                  </a:solidFill>
                  <a:latin typeface="Century Gothic" panose="020B0502020202020204" pitchFamily="34" charset="0"/>
                  <a:ea typeface="微软雅黑" panose="020B0503020204020204" pitchFamily="34" charset="-122"/>
                </a:rPr>
                <a:t>Host Health Monitoring</a:t>
              </a:r>
              <a:endParaRPr lang="en-US" altLang="zh-CN" sz="2800" dirty="0">
                <a:solidFill>
                  <a:srgbClr val="345692"/>
                </a:solidFill>
                <a:latin typeface="Century Gothic" panose="020B0502020202020204" pitchFamily="34" charset="0"/>
                <a:ea typeface="微软雅黑" panose="020B0503020204020204" pitchFamily="34" charset="-122"/>
              </a:endParaRPr>
            </a:p>
          </p:txBody>
        </p:sp>
        <p:sp>
          <p:nvSpPr>
            <p:cNvPr id="61" name="矩形 60"/>
            <p:cNvSpPr/>
            <p:nvPr/>
          </p:nvSpPr>
          <p:spPr>
            <a:xfrm>
              <a:off x="524852"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393853"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10</a:t>
            </a:fld>
            <a:endParaRPr lang="zh-CN" altLang="en-US" dirty="0"/>
          </a:p>
        </p:txBody>
      </p:sp>
      <p:sp>
        <p:nvSpPr>
          <p:cNvPr id="15" name="Rectangle 14">
            <a:extLst>
              <a:ext uri="{FF2B5EF4-FFF2-40B4-BE49-F238E27FC236}">
                <a16:creationId xmlns:a16="http://schemas.microsoft.com/office/drawing/2014/main" id="{F129DD99-A097-B843-AD92-28BA87617E62}"/>
              </a:ext>
            </a:extLst>
          </p:cNvPr>
          <p:cNvSpPr/>
          <p:nvPr/>
        </p:nvSpPr>
        <p:spPr>
          <a:xfrm>
            <a:off x="590573" y="1136244"/>
            <a:ext cx="3450522" cy="191726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123" name="文本框 151">
            <a:extLst>
              <a:ext uri="{FF2B5EF4-FFF2-40B4-BE49-F238E27FC236}">
                <a16:creationId xmlns:a16="http://schemas.microsoft.com/office/drawing/2014/main" id="{A3AA457D-A6C8-ED41-8858-597CC6B841F7}"/>
              </a:ext>
            </a:extLst>
          </p:cNvPr>
          <p:cNvSpPr txBox="1"/>
          <p:nvPr/>
        </p:nvSpPr>
        <p:spPr>
          <a:xfrm>
            <a:off x="1885595" y="1117910"/>
            <a:ext cx="1056704" cy="334194"/>
          </a:xfrm>
          <a:prstGeom prst="rect">
            <a:avLst/>
          </a:prstGeom>
          <a:noFill/>
        </p:spPr>
        <p:txBody>
          <a:bodyPr wrap="square" rtlCol="0">
            <a:spAutoFit/>
          </a:bodyPr>
          <a:lstStyle/>
          <a:p>
            <a:pPr>
              <a:lnSpc>
                <a:spcPct val="150000"/>
              </a:lnSpc>
              <a:buClr>
                <a:srgbClr val="79BD28"/>
              </a:buClr>
            </a:pPr>
            <a:r>
              <a:rPr lang="en-US" altLang="zh-CN" sz="1200" dirty="0">
                <a:solidFill>
                  <a:schemeClr val="bg1"/>
                </a:solidFill>
                <a:latin typeface="Century Gothic" panose="020B0502020202020204" pitchFamily="34" charset="0"/>
              </a:rPr>
              <a:t>Detection</a:t>
            </a:r>
          </a:p>
        </p:txBody>
      </p:sp>
      <p:sp>
        <p:nvSpPr>
          <p:cNvPr id="14" name="Rectangle 13">
            <a:extLst>
              <a:ext uri="{FF2B5EF4-FFF2-40B4-BE49-F238E27FC236}">
                <a16:creationId xmlns:a16="http://schemas.microsoft.com/office/drawing/2014/main" id="{F32188FA-2DAF-D049-BC75-CC78E92A34A3}"/>
              </a:ext>
            </a:extLst>
          </p:cNvPr>
          <p:cNvSpPr/>
          <p:nvPr/>
        </p:nvSpPr>
        <p:spPr>
          <a:xfrm>
            <a:off x="808959" y="1599263"/>
            <a:ext cx="1367883" cy="1077951"/>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OS disk</a:t>
            </a:r>
          </a:p>
          <a:p>
            <a:pPr marL="228600" indent="-228600">
              <a:buAutoNum type="arabicPeriod"/>
            </a:pPr>
            <a:r>
              <a:rPr lang="en-US" sz="1000" dirty="0">
                <a:solidFill>
                  <a:schemeClr val="tx1"/>
                </a:solidFill>
              </a:rPr>
              <a:t>Lifespan &lt; 12%</a:t>
            </a:r>
          </a:p>
          <a:p>
            <a:pPr marL="228600" indent="-228600">
              <a:buAutoNum type="arabicPeriod"/>
            </a:pPr>
            <a:r>
              <a:rPr lang="en-US" sz="1000" dirty="0">
                <a:solidFill>
                  <a:schemeClr val="tx1"/>
                </a:solidFill>
              </a:rPr>
              <a:t>Bad sectors &amp; blocks</a:t>
            </a:r>
          </a:p>
          <a:p>
            <a:pPr marL="228600" indent="-228600">
              <a:buAutoNum type="arabicPeriod"/>
            </a:pPr>
            <a:r>
              <a:rPr lang="en-US" sz="1000" dirty="0">
                <a:solidFill>
                  <a:schemeClr val="tx1"/>
                </a:solidFill>
              </a:rPr>
              <a:t>Read-only</a:t>
            </a:r>
          </a:p>
        </p:txBody>
      </p:sp>
      <p:sp>
        <p:nvSpPr>
          <p:cNvPr id="29" name="Rectangle 28">
            <a:extLst>
              <a:ext uri="{FF2B5EF4-FFF2-40B4-BE49-F238E27FC236}">
                <a16:creationId xmlns:a16="http://schemas.microsoft.com/office/drawing/2014/main" id="{19F6F978-50A0-3B42-920C-9E7E9669F567}"/>
              </a:ext>
            </a:extLst>
          </p:cNvPr>
          <p:cNvSpPr/>
          <p:nvPr/>
        </p:nvSpPr>
        <p:spPr>
          <a:xfrm>
            <a:off x="2457240" y="1599262"/>
            <a:ext cx="1367883" cy="1077951"/>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RAM</a:t>
            </a:r>
          </a:p>
          <a:p>
            <a:pPr marL="228600" indent="-228600">
              <a:buAutoNum type="arabicPeriod"/>
            </a:pPr>
            <a:r>
              <a:rPr lang="en-US" sz="1000" dirty="0">
                <a:solidFill>
                  <a:schemeClr val="tx1"/>
                </a:solidFill>
              </a:rPr>
              <a:t>ECC 1024 errors/24hrs</a:t>
            </a:r>
          </a:p>
          <a:p>
            <a:pPr marL="228600" indent="-228600">
              <a:buAutoNum type="arabicPeriod"/>
            </a:pPr>
            <a:r>
              <a:rPr lang="en-US" sz="1000" dirty="0">
                <a:solidFill>
                  <a:schemeClr val="tx1"/>
                </a:solidFill>
              </a:rPr>
              <a:t>Uncorrectable ECC</a:t>
            </a:r>
          </a:p>
        </p:txBody>
      </p:sp>
      <p:sp>
        <p:nvSpPr>
          <p:cNvPr id="30" name="Rectangle 29">
            <a:extLst>
              <a:ext uri="{FF2B5EF4-FFF2-40B4-BE49-F238E27FC236}">
                <a16:creationId xmlns:a16="http://schemas.microsoft.com/office/drawing/2014/main" id="{0C6D72B0-194C-6F43-8025-465CE8ABE7CF}"/>
              </a:ext>
            </a:extLst>
          </p:cNvPr>
          <p:cNvSpPr/>
          <p:nvPr/>
        </p:nvSpPr>
        <p:spPr>
          <a:xfrm>
            <a:off x="4435407" y="1136244"/>
            <a:ext cx="3450522" cy="191726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31" name="文本框 151">
            <a:extLst>
              <a:ext uri="{FF2B5EF4-FFF2-40B4-BE49-F238E27FC236}">
                <a16:creationId xmlns:a16="http://schemas.microsoft.com/office/drawing/2014/main" id="{0BF4D066-6010-4A4B-A2BF-194B401B0A38}"/>
              </a:ext>
            </a:extLst>
          </p:cNvPr>
          <p:cNvSpPr txBox="1"/>
          <p:nvPr/>
        </p:nvSpPr>
        <p:spPr>
          <a:xfrm>
            <a:off x="5730429" y="1117910"/>
            <a:ext cx="1056704" cy="334194"/>
          </a:xfrm>
          <a:prstGeom prst="rect">
            <a:avLst/>
          </a:prstGeom>
          <a:noFill/>
        </p:spPr>
        <p:txBody>
          <a:bodyPr wrap="square" rtlCol="0">
            <a:spAutoFit/>
          </a:bodyPr>
          <a:lstStyle/>
          <a:p>
            <a:pPr algn="ctr">
              <a:lnSpc>
                <a:spcPct val="150000"/>
              </a:lnSpc>
              <a:buClr>
                <a:srgbClr val="79BD28"/>
              </a:buClr>
            </a:pPr>
            <a:r>
              <a:rPr lang="en-US" altLang="zh-CN" sz="1200" dirty="0">
                <a:solidFill>
                  <a:schemeClr val="bg1"/>
                </a:solidFill>
                <a:latin typeface="Century Gothic" panose="020B0502020202020204" pitchFamily="34" charset="0"/>
              </a:rPr>
              <a:t>Dispose</a:t>
            </a:r>
          </a:p>
        </p:txBody>
      </p:sp>
      <p:sp>
        <p:nvSpPr>
          <p:cNvPr id="32" name="Rectangle 31">
            <a:extLst>
              <a:ext uri="{FF2B5EF4-FFF2-40B4-BE49-F238E27FC236}">
                <a16:creationId xmlns:a16="http://schemas.microsoft.com/office/drawing/2014/main" id="{40D57415-DF38-7A45-B8CC-F3BACA06CC53}"/>
              </a:ext>
            </a:extLst>
          </p:cNvPr>
          <p:cNvSpPr/>
          <p:nvPr/>
        </p:nvSpPr>
        <p:spPr>
          <a:xfrm>
            <a:off x="4653793" y="1599263"/>
            <a:ext cx="1367883" cy="1077951"/>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Alarms</a:t>
            </a:r>
          </a:p>
          <a:p>
            <a:pPr marL="228600" indent="-228600">
              <a:buAutoNum type="arabicPeriod"/>
            </a:pPr>
            <a:r>
              <a:rPr lang="en-US" sz="1000" dirty="0">
                <a:solidFill>
                  <a:schemeClr val="tx1"/>
                </a:solidFill>
              </a:rPr>
              <a:t>Host is added to sub-health list</a:t>
            </a:r>
          </a:p>
          <a:p>
            <a:pPr marL="228600" indent="-228600">
              <a:buAutoNum type="arabicPeriod"/>
            </a:pPr>
            <a:r>
              <a:rPr lang="en-US" sz="1000" dirty="0">
                <a:solidFill>
                  <a:schemeClr val="tx1"/>
                </a:solidFill>
              </a:rPr>
              <a:t>Dispose suggestion</a:t>
            </a:r>
          </a:p>
        </p:txBody>
      </p:sp>
      <p:sp>
        <p:nvSpPr>
          <p:cNvPr id="33" name="Rectangle 32">
            <a:extLst>
              <a:ext uri="{FF2B5EF4-FFF2-40B4-BE49-F238E27FC236}">
                <a16:creationId xmlns:a16="http://schemas.microsoft.com/office/drawing/2014/main" id="{29178325-D192-F44D-A900-26AE2E5CD842}"/>
              </a:ext>
            </a:extLst>
          </p:cNvPr>
          <p:cNvSpPr/>
          <p:nvPr/>
        </p:nvSpPr>
        <p:spPr>
          <a:xfrm>
            <a:off x="6302074" y="1599262"/>
            <a:ext cx="1367883" cy="1077951"/>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Sub-health list</a:t>
            </a:r>
          </a:p>
          <a:p>
            <a:pPr marL="228600" indent="-228600">
              <a:buAutoNum type="arabicPeriod"/>
            </a:pPr>
            <a:r>
              <a:rPr lang="en-US" sz="1000" dirty="0">
                <a:solidFill>
                  <a:schemeClr val="tx1"/>
                </a:solidFill>
              </a:rPr>
              <a:t>Sub-health host will not be put in priority when it comes to HA and VM placement</a:t>
            </a:r>
          </a:p>
        </p:txBody>
      </p:sp>
      <p:sp>
        <p:nvSpPr>
          <p:cNvPr id="34" name="Rectangle 33">
            <a:extLst>
              <a:ext uri="{FF2B5EF4-FFF2-40B4-BE49-F238E27FC236}">
                <a16:creationId xmlns:a16="http://schemas.microsoft.com/office/drawing/2014/main" id="{CAE73F2B-F361-B346-BC53-76A56DC6E303}"/>
              </a:ext>
            </a:extLst>
          </p:cNvPr>
          <p:cNvSpPr/>
          <p:nvPr/>
        </p:nvSpPr>
        <p:spPr>
          <a:xfrm>
            <a:off x="8280241" y="1136244"/>
            <a:ext cx="3450522" cy="191726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p>
        </p:txBody>
      </p:sp>
      <p:sp>
        <p:nvSpPr>
          <p:cNvPr id="35" name="文本框 151">
            <a:extLst>
              <a:ext uri="{FF2B5EF4-FFF2-40B4-BE49-F238E27FC236}">
                <a16:creationId xmlns:a16="http://schemas.microsoft.com/office/drawing/2014/main" id="{5DBCB930-246D-9647-A098-00BA487AE49A}"/>
              </a:ext>
            </a:extLst>
          </p:cNvPr>
          <p:cNvSpPr txBox="1"/>
          <p:nvPr/>
        </p:nvSpPr>
        <p:spPr>
          <a:xfrm>
            <a:off x="9575263" y="1117910"/>
            <a:ext cx="1056704" cy="334194"/>
          </a:xfrm>
          <a:prstGeom prst="rect">
            <a:avLst/>
          </a:prstGeom>
          <a:noFill/>
        </p:spPr>
        <p:txBody>
          <a:bodyPr wrap="square" rtlCol="0">
            <a:spAutoFit/>
          </a:bodyPr>
          <a:lstStyle/>
          <a:p>
            <a:pPr algn="ctr">
              <a:lnSpc>
                <a:spcPct val="150000"/>
              </a:lnSpc>
              <a:buClr>
                <a:srgbClr val="79BD28"/>
              </a:buClr>
            </a:pPr>
            <a:r>
              <a:rPr lang="en-US" altLang="zh-CN" sz="1200" dirty="0">
                <a:solidFill>
                  <a:schemeClr val="bg1"/>
                </a:solidFill>
                <a:latin typeface="Century Gothic" panose="020B0502020202020204" pitchFamily="34" charset="0"/>
              </a:rPr>
              <a:t>Release</a:t>
            </a:r>
          </a:p>
        </p:txBody>
      </p:sp>
      <p:sp>
        <p:nvSpPr>
          <p:cNvPr id="36" name="Rectangle 35">
            <a:extLst>
              <a:ext uri="{FF2B5EF4-FFF2-40B4-BE49-F238E27FC236}">
                <a16:creationId xmlns:a16="http://schemas.microsoft.com/office/drawing/2014/main" id="{2991EAF0-84BA-C840-B97A-5C270D35589B}"/>
              </a:ext>
            </a:extLst>
          </p:cNvPr>
          <p:cNvSpPr/>
          <p:nvPr/>
        </p:nvSpPr>
        <p:spPr>
          <a:xfrm>
            <a:off x="8498627" y="1599263"/>
            <a:ext cx="1367883" cy="1077951"/>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Manual</a:t>
            </a:r>
          </a:p>
        </p:txBody>
      </p:sp>
      <p:sp>
        <p:nvSpPr>
          <p:cNvPr id="37" name="Rectangle 36">
            <a:extLst>
              <a:ext uri="{FF2B5EF4-FFF2-40B4-BE49-F238E27FC236}">
                <a16:creationId xmlns:a16="http://schemas.microsoft.com/office/drawing/2014/main" id="{C733D1C5-1956-AE48-96F5-6300595F1E42}"/>
              </a:ext>
            </a:extLst>
          </p:cNvPr>
          <p:cNvSpPr/>
          <p:nvPr/>
        </p:nvSpPr>
        <p:spPr>
          <a:xfrm>
            <a:off x="10146908" y="1599262"/>
            <a:ext cx="1367883" cy="1077951"/>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Automatic</a:t>
            </a:r>
          </a:p>
          <a:p>
            <a:pPr marL="228600" indent="-228600">
              <a:buAutoNum type="arabicPeriod"/>
            </a:pPr>
            <a:r>
              <a:rPr lang="en-US" sz="1000" dirty="0">
                <a:solidFill>
                  <a:schemeClr val="tx1"/>
                </a:solidFill>
              </a:rPr>
              <a:t>The host will be scanned every time when it’s rebooted</a:t>
            </a:r>
          </a:p>
        </p:txBody>
      </p:sp>
      <p:pic>
        <p:nvPicPr>
          <p:cNvPr id="2" name="Picture 1">
            <a:extLst>
              <a:ext uri="{FF2B5EF4-FFF2-40B4-BE49-F238E27FC236}">
                <a16:creationId xmlns:a16="http://schemas.microsoft.com/office/drawing/2014/main" id="{EE8D7346-3E62-734A-B902-377EF59613A6}"/>
              </a:ext>
            </a:extLst>
          </p:cNvPr>
          <p:cNvPicPr>
            <a:picLocks noChangeAspect="1"/>
          </p:cNvPicPr>
          <p:nvPr/>
        </p:nvPicPr>
        <p:blipFill>
          <a:blip r:embed="rId3"/>
          <a:stretch>
            <a:fillRect/>
          </a:stretch>
        </p:blipFill>
        <p:spPr>
          <a:xfrm>
            <a:off x="0" y="3429000"/>
            <a:ext cx="12192000" cy="2581425"/>
          </a:xfrm>
          <a:prstGeom prst="rect">
            <a:avLst/>
          </a:prstGeom>
        </p:spPr>
      </p:pic>
    </p:spTree>
    <p:extLst>
      <p:ext uri="{BB962C8B-B14F-4D97-AF65-F5344CB8AC3E}">
        <p14:creationId xmlns:p14="http://schemas.microsoft.com/office/powerpoint/2010/main" val="943069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11</a:t>
            </a:fld>
            <a:endParaRPr lang="zh-CN" altLang="en-US" dirty="0"/>
          </a:p>
        </p:txBody>
      </p:sp>
      <p:sp>
        <p:nvSpPr>
          <p:cNvPr id="6" name="文本框 8"/>
          <p:cNvSpPr txBox="1">
            <a:spLocks noChangeArrowheads="1"/>
          </p:cNvSpPr>
          <p:nvPr/>
        </p:nvSpPr>
        <p:spPr bwMode="auto">
          <a:xfrm>
            <a:off x="2000480" y="2514423"/>
            <a:ext cx="8191040" cy="712696"/>
          </a:xfrm>
          <a:prstGeom prst="rect">
            <a:avLst/>
          </a:prstGeom>
          <a:noFill/>
          <a:ln>
            <a:noFill/>
          </a:ln>
        </p:spPr>
        <p:txBody>
          <a:bodyPr wrap="square" lIns="68580" tIns="34290" rIns="68580" bIns="34290">
            <a:spAutoFit/>
          </a:bodyPr>
          <a:lstStyle>
            <a:defPPr>
              <a:defRPr lang="zh-CN"/>
            </a:defPPr>
            <a:lvl1pPr algn="ctr">
              <a:defRPr sz="2800" b="1">
                <a:gradFill>
                  <a:gsLst>
                    <a:gs pos="0">
                      <a:srgbClr val="6FBA2C"/>
                    </a:gs>
                    <a:gs pos="100000">
                      <a:srgbClr val="00479D"/>
                    </a:gs>
                  </a:gsLst>
                  <a:lin ang="3600000" scaled="0"/>
                </a:gradFill>
                <a:latin typeface="微软雅黑" panose="020B0503020204020204" pitchFamily="34" charset="-122"/>
                <a:ea typeface="微软雅黑" panose="020B0503020204020204" pitchFamily="34"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3200" dirty="0">
                <a:solidFill>
                  <a:srgbClr val="345692"/>
                </a:solidFill>
                <a:latin typeface="Century Gothic" panose="020B0502020202020204" pitchFamily="34" charset="0"/>
              </a:rPr>
              <a:t>SCP</a:t>
            </a:r>
            <a:endParaRPr lang="zh-CN" altLang="en-US" sz="3200" dirty="0">
              <a:solidFill>
                <a:srgbClr val="345692"/>
              </a:solidFill>
              <a:latin typeface="Century Gothic" panose="020B0502020202020204" pitchFamily="34" charset="0"/>
            </a:endParaRPr>
          </a:p>
        </p:txBody>
      </p:sp>
    </p:spTree>
    <p:extLst>
      <p:ext uri="{BB962C8B-B14F-4D97-AF65-F5344CB8AC3E}">
        <p14:creationId xmlns:p14="http://schemas.microsoft.com/office/powerpoint/2010/main" val="3220113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717171" y="1118246"/>
            <a:ext cx="6642858" cy="4902672"/>
          </a:xfrm>
          <a:prstGeom prst="rect">
            <a:avLst/>
          </a:prstGeom>
          <a:solidFill>
            <a:srgbClr val="345692">
              <a:alpha val="4000"/>
            </a:srgb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Century Gothic" panose="020B0502020202020204" pitchFamily="34" charset="0"/>
            </a:endParaRPr>
          </a:p>
        </p:txBody>
      </p:sp>
      <p:grpSp>
        <p:nvGrpSpPr>
          <p:cNvPr id="48" name="组合 47"/>
          <p:cNvGrpSpPr/>
          <p:nvPr/>
        </p:nvGrpSpPr>
        <p:grpSpPr>
          <a:xfrm>
            <a:off x="0" y="0"/>
            <a:ext cx="12152687" cy="948473"/>
            <a:chOff x="1" y="0"/>
            <a:chExt cx="12152687" cy="948473"/>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655851" y="200326"/>
              <a:ext cx="4859022" cy="523220"/>
            </a:xfrm>
            <a:prstGeom prst="rect">
              <a:avLst/>
            </a:prstGeom>
          </p:spPr>
          <p:txBody>
            <a:bodyPr wrap="none">
              <a:spAutoFit/>
            </a:bodyPr>
            <a:lstStyle/>
            <a:p>
              <a:r>
                <a:rPr lang="en-US" altLang="zh-CN" sz="2800" b="1" dirty="0">
                  <a:solidFill>
                    <a:srgbClr val="345692"/>
                  </a:solidFill>
                  <a:latin typeface="Century Gothic" panose="020B0502020202020204" pitchFamily="34" charset="0"/>
                  <a:ea typeface="微软雅黑" panose="020B0503020204020204" pitchFamily="34" charset="-122"/>
                </a:rPr>
                <a:t>Multi-version Management</a:t>
              </a:r>
            </a:p>
          </p:txBody>
        </p:sp>
        <p:pic>
          <p:nvPicPr>
            <p:cNvPr id="60" name="图片 5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78009" y="0"/>
              <a:ext cx="2074679" cy="948473"/>
            </a:xfrm>
            <a:prstGeom prst="rect">
              <a:avLst/>
            </a:prstGeom>
          </p:spPr>
        </p:pic>
        <p:sp>
          <p:nvSpPr>
            <p:cNvPr id="61" name="矩形 60"/>
            <p:cNvSpPr/>
            <p:nvPr/>
          </p:nvSpPr>
          <p:spPr>
            <a:xfrm>
              <a:off x="524852"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393853"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12</a:t>
            </a:fld>
            <a:endParaRPr lang="zh-CN" altLang="en-US" dirty="0"/>
          </a:p>
        </p:txBody>
      </p:sp>
      <p:sp>
        <p:nvSpPr>
          <p:cNvPr id="51" name="椭圆 50"/>
          <p:cNvSpPr/>
          <p:nvPr/>
        </p:nvSpPr>
        <p:spPr bwMode="auto">
          <a:xfrm>
            <a:off x="990078" y="4639152"/>
            <a:ext cx="1191367" cy="1144516"/>
          </a:xfrm>
          <a:prstGeom prst="ellipse">
            <a:avLst/>
          </a:prstGeom>
          <a:noFill/>
          <a:ln w="12700">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zh-CN" altLang="en-US" sz="2400">
              <a:solidFill>
                <a:schemeClr val="tx1"/>
              </a:solidFill>
              <a:latin typeface="Century Gothic" panose="020B0502020202020204" pitchFamily="34" charset="0"/>
              <a:ea typeface="微软雅黑" panose="020B0503020204020204" pitchFamily="34" charset="-122"/>
            </a:endParaRPr>
          </a:p>
        </p:txBody>
      </p:sp>
      <p:sp>
        <p:nvSpPr>
          <p:cNvPr id="52" name="椭圆 51"/>
          <p:cNvSpPr/>
          <p:nvPr/>
        </p:nvSpPr>
        <p:spPr bwMode="auto">
          <a:xfrm>
            <a:off x="2522327" y="4639152"/>
            <a:ext cx="1191367" cy="1142842"/>
          </a:xfrm>
          <a:prstGeom prst="ellipse">
            <a:avLst/>
          </a:prstGeom>
          <a:noFill/>
          <a:ln w="12700">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zh-CN" altLang="en-US" sz="2400">
              <a:solidFill>
                <a:schemeClr val="tx1"/>
              </a:solidFill>
              <a:latin typeface="Century Gothic" panose="020B0502020202020204" pitchFamily="34" charset="0"/>
              <a:ea typeface="微软雅黑" panose="020B0503020204020204" pitchFamily="34" charset="-122"/>
            </a:endParaRPr>
          </a:p>
        </p:txBody>
      </p:sp>
      <p:sp>
        <p:nvSpPr>
          <p:cNvPr id="53" name="椭圆 52"/>
          <p:cNvSpPr/>
          <p:nvPr/>
        </p:nvSpPr>
        <p:spPr bwMode="auto">
          <a:xfrm>
            <a:off x="3978569" y="4639151"/>
            <a:ext cx="1191367" cy="1142843"/>
          </a:xfrm>
          <a:prstGeom prst="ellipse">
            <a:avLst/>
          </a:prstGeom>
          <a:noFill/>
          <a:ln w="12700">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zh-CN" altLang="en-US" sz="2400">
              <a:solidFill>
                <a:schemeClr val="tx1"/>
              </a:solidFill>
              <a:latin typeface="Century Gothic" panose="020B0502020202020204" pitchFamily="34" charset="0"/>
              <a:ea typeface="微软雅黑" panose="020B0503020204020204" pitchFamily="34" charset="-122"/>
            </a:endParaRPr>
          </a:p>
        </p:txBody>
      </p:sp>
      <p:sp>
        <p:nvSpPr>
          <p:cNvPr id="54" name="椭圆 53"/>
          <p:cNvSpPr/>
          <p:nvPr/>
        </p:nvSpPr>
        <p:spPr bwMode="auto">
          <a:xfrm>
            <a:off x="5562501" y="4639151"/>
            <a:ext cx="1191367" cy="1142843"/>
          </a:xfrm>
          <a:prstGeom prst="ellipse">
            <a:avLst/>
          </a:prstGeom>
          <a:noFill/>
          <a:ln w="12700">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zh-CN" altLang="en-US" sz="2400">
              <a:solidFill>
                <a:schemeClr val="tx1"/>
              </a:solidFill>
              <a:latin typeface="Century Gothic" panose="020B0502020202020204" pitchFamily="34" charset="0"/>
              <a:ea typeface="微软雅黑" panose="020B0503020204020204" pitchFamily="34" charset="-122"/>
            </a:endParaRPr>
          </a:p>
        </p:txBody>
      </p:sp>
      <p:cxnSp>
        <p:nvCxnSpPr>
          <p:cNvPr id="55" name="直接连接符 12"/>
          <p:cNvCxnSpPr/>
          <p:nvPr/>
        </p:nvCxnSpPr>
        <p:spPr bwMode="auto">
          <a:xfrm>
            <a:off x="4406498" y="3366315"/>
            <a:ext cx="1709573" cy="10291"/>
          </a:xfrm>
          <a:prstGeom prst="line">
            <a:avLst/>
          </a:prstGeom>
          <a:noFill/>
          <a:ln w="15875">
            <a:solidFill>
              <a:srgbClr val="345692"/>
            </a:solidFill>
            <a:round/>
          </a:ln>
        </p:spPr>
      </p:cxnSp>
      <p:sp>
        <p:nvSpPr>
          <p:cNvPr id="56" name="Line 94"/>
          <p:cNvSpPr>
            <a:spLocks noChangeShapeType="1"/>
          </p:cNvSpPr>
          <p:nvPr/>
        </p:nvSpPr>
        <p:spPr bwMode="auto">
          <a:xfrm flipV="1">
            <a:off x="4268171" y="1856868"/>
            <a:ext cx="0" cy="1953312"/>
          </a:xfrm>
          <a:prstGeom prst="line">
            <a:avLst/>
          </a:prstGeom>
          <a:noFill/>
          <a:ln w="15875">
            <a:solidFill>
              <a:srgbClr val="345692"/>
            </a:solidFill>
            <a:round/>
          </a:ln>
        </p:spPr>
        <p:txBody>
          <a:bodyPr/>
          <a:lstStyle/>
          <a:p>
            <a:pPr eaLnBrk="1" fontAlgn="auto" hangingPunct="1">
              <a:spcBef>
                <a:spcPts val="0"/>
              </a:spcBef>
              <a:spcAft>
                <a:spcPts val="0"/>
              </a:spcAft>
              <a:defRPr/>
            </a:pPr>
            <a:endParaRPr lang="zh-CN" altLang="en-US" sz="1050">
              <a:latin typeface="Century Gothic" panose="020B0502020202020204" pitchFamily="34" charset="0"/>
              <a:ea typeface="微软雅黑" panose="020B0503020204020204" pitchFamily="34" charset="-122"/>
            </a:endParaRPr>
          </a:p>
        </p:txBody>
      </p:sp>
      <p:sp>
        <p:nvSpPr>
          <p:cNvPr id="57" name="Line 94"/>
          <p:cNvSpPr>
            <a:spLocks noChangeShapeType="1"/>
          </p:cNvSpPr>
          <p:nvPr/>
        </p:nvSpPr>
        <p:spPr bwMode="auto">
          <a:xfrm flipH="1" flipV="1">
            <a:off x="3661656" y="3389116"/>
            <a:ext cx="487948" cy="0"/>
          </a:xfrm>
          <a:prstGeom prst="line">
            <a:avLst/>
          </a:prstGeom>
          <a:noFill/>
          <a:ln w="15875">
            <a:solidFill>
              <a:srgbClr val="345692"/>
            </a:solidFill>
            <a:prstDash val="sysDot"/>
            <a:round/>
          </a:ln>
        </p:spPr>
        <p:txBody>
          <a:bodyPr/>
          <a:lstStyle/>
          <a:p>
            <a:pPr eaLnBrk="1" fontAlgn="auto" hangingPunct="1">
              <a:spcBef>
                <a:spcPts val="0"/>
              </a:spcBef>
              <a:spcAft>
                <a:spcPts val="0"/>
              </a:spcAft>
              <a:defRPr/>
            </a:pPr>
            <a:endParaRPr lang="zh-CN" altLang="en-US" sz="1050" kern="0">
              <a:latin typeface="Century Gothic" panose="020B0502020202020204" pitchFamily="34" charset="0"/>
              <a:ea typeface="微软雅黑" panose="020B0503020204020204" pitchFamily="34" charset="-122"/>
            </a:endParaRPr>
          </a:p>
        </p:txBody>
      </p:sp>
      <p:sp>
        <p:nvSpPr>
          <p:cNvPr id="67" name="TextBox 29"/>
          <p:cNvSpPr txBox="1">
            <a:spLocks noChangeArrowheads="1"/>
          </p:cNvSpPr>
          <p:nvPr/>
        </p:nvSpPr>
        <p:spPr bwMode="auto">
          <a:xfrm>
            <a:off x="6194815" y="3161516"/>
            <a:ext cx="1020452" cy="276999"/>
          </a:xfrm>
          <a:prstGeom prst="rect">
            <a:avLst/>
          </a:prstGeom>
          <a:no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algn="ctr" eaLnBrk="1" hangingPunct="1">
              <a:lnSpc>
                <a:spcPct val="100000"/>
              </a:lnSpc>
              <a:spcBef>
                <a:spcPct val="0"/>
              </a:spcBef>
              <a:buFontTx/>
              <a:buNone/>
            </a:pPr>
            <a:r>
              <a:rPr lang="en-US" altLang="zh-CN" sz="1200" b="1" dirty="0">
                <a:solidFill>
                  <a:schemeClr val="tx1">
                    <a:lumMod val="85000"/>
                    <a:lumOff val="15000"/>
                  </a:schemeClr>
                </a:solidFill>
                <a:latin typeface="Century Gothic" panose="020B0502020202020204" pitchFamily="34" charset="0"/>
                <a:ea typeface="微软雅黑" panose="020B0503020204020204" pitchFamily="34" charset="-122"/>
              </a:rPr>
              <a:t>Cloud DC</a:t>
            </a:r>
            <a:endParaRPr lang="zh-CN" altLang="en-US" sz="1200" b="1" dirty="0">
              <a:solidFill>
                <a:schemeClr val="tx1">
                  <a:lumMod val="85000"/>
                  <a:lumOff val="15000"/>
                </a:schemeClr>
              </a:solidFill>
              <a:latin typeface="Century Gothic" panose="020B0502020202020204" pitchFamily="34" charset="0"/>
              <a:ea typeface="微软雅黑" panose="020B0503020204020204" pitchFamily="34" charset="-122"/>
            </a:endParaRPr>
          </a:p>
        </p:txBody>
      </p:sp>
      <p:sp>
        <p:nvSpPr>
          <p:cNvPr id="68" name="Line 94"/>
          <p:cNvSpPr>
            <a:spLocks noChangeShapeType="1"/>
          </p:cNvSpPr>
          <p:nvPr/>
        </p:nvSpPr>
        <p:spPr bwMode="auto">
          <a:xfrm flipV="1">
            <a:off x="3541569" y="1832546"/>
            <a:ext cx="1520" cy="1953312"/>
          </a:xfrm>
          <a:prstGeom prst="line">
            <a:avLst/>
          </a:prstGeom>
          <a:noFill/>
          <a:ln w="15875">
            <a:solidFill>
              <a:srgbClr val="345692"/>
            </a:solidFill>
            <a:round/>
          </a:ln>
        </p:spPr>
        <p:txBody>
          <a:bodyPr/>
          <a:lstStyle/>
          <a:p>
            <a:pPr eaLnBrk="1" fontAlgn="auto" hangingPunct="1">
              <a:spcBef>
                <a:spcPts val="0"/>
              </a:spcBef>
              <a:spcAft>
                <a:spcPts val="0"/>
              </a:spcAft>
              <a:defRPr/>
            </a:pPr>
            <a:endParaRPr lang="zh-CN" altLang="en-US" sz="1050">
              <a:latin typeface="Century Gothic" panose="020B0502020202020204" pitchFamily="34" charset="0"/>
              <a:ea typeface="微软雅黑" panose="020B0503020204020204" pitchFamily="34" charset="-122"/>
            </a:endParaRPr>
          </a:p>
        </p:txBody>
      </p:sp>
      <p:pic>
        <p:nvPicPr>
          <p:cNvPr id="69" name="Picture 13" descr="交换机三层"/>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2257" y="3233908"/>
            <a:ext cx="276412" cy="340536"/>
          </a:xfrm>
          <a:prstGeom prst="rect">
            <a:avLst/>
          </a:prstGeom>
          <a:noFill/>
          <a:ln>
            <a:noFill/>
          </a:ln>
        </p:spPr>
      </p:pic>
      <p:pic>
        <p:nvPicPr>
          <p:cNvPr id="70" name="Picture 13" descr="交换机三层"/>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0342" y="3225090"/>
            <a:ext cx="277589" cy="340536"/>
          </a:xfrm>
          <a:prstGeom prst="rect">
            <a:avLst/>
          </a:prstGeom>
          <a:noFill/>
          <a:ln>
            <a:noFill/>
          </a:ln>
        </p:spPr>
      </p:pic>
      <p:sp>
        <p:nvSpPr>
          <p:cNvPr id="71" name="Line 94"/>
          <p:cNvSpPr>
            <a:spLocks noChangeShapeType="1"/>
          </p:cNvSpPr>
          <p:nvPr/>
        </p:nvSpPr>
        <p:spPr bwMode="auto">
          <a:xfrm flipV="1">
            <a:off x="1831470" y="4051874"/>
            <a:ext cx="1641695" cy="621611"/>
          </a:xfrm>
          <a:prstGeom prst="line">
            <a:avLst/>
          </a:prstGeom>
          <a:noFill/>
          <a:ln w="15875">
            <a:solidFill>
              <a:srgbClr val="345692"/>
            </a:solidFill>
            <a:round/>
          </a:ln>
        </p:spPr>
        <p:txBody>
          <a:bodyPr/>
          <a:lstStyle/>
          <a:p>
            <a:pPr eaLnBrk="1" fontAlgn="auto" hangingPunct="1">
              <a:spcBef>
                <a:spcPts val="0"/>
              </a:spcBef>
              <a:spcAft>
                <a:spcPts val="0"/>
              </a:spcAft>
              <a:defRPr/>
            </a:pPr>
            <a:endParaRPr lang="zh-CN" altLang="en-US" sz="1050">
              <a:latin typeface="Century Gothic" panose="020B0502020202020204" pitchFamily="34" charset="0"/>
              <a:ea typeface="微软雅黑" panose="020B0503020204020204" pitchFamily="34" charset="-122"/>
            </a:endParaRPr>
          </a:p>
        </p:txBody>
      </p:sp>
      <p:sp>
        <p:nvSpPr>
          <p:cNvPr id="72" name="Line 94"/>
          <p:cNvSpPr>
            <a:spLocks noChangeShapeType="1"/>
          </p:cNvSpPr>
          <p:nvPr/>
        </p:nvSpPr>
        <p:spPr bwMode="auto">
          <a:xfrm flipV="1">
            <a:off x="3246367" y="4067076"/>
            <a:ext cx="463932" cy="580773"/>
          </a:xfrm>
          <a:prstGeom prst="line">
            <a:avLst/>
          </a:prstGeom>
          <a:noFill/>
          <a:ln w="15875">
            <a:solidFill>
              <a:srgbClr val="345692"/>
            </a:solidFill>
            <a:round/>
          </a:ln>
        </p:spPr>
        <p:txBody>
          <a:bodyPr/>
          <a:lstStyle/>
          <a:p>
            <a:pPr eaLnBrk="1" fontAlgn="auto" hangingPunct="1">
              <a:spcBef>
                <a:spcPts val="0"/>
              </a:spcBef>
              <a:spcAft>
                <a:spcPts val="0"/>
              </a:spcAft>
              <a:defRPr/>
            </a:pPr>
            <a:endParaRPr lang="zh-CN" altLang="en-US" sz="1050">
              <a:latin typeface="Century Gothic" panose="020B0502020202020204" pitchFamily="34" charset="0"/>
              <a:ea typeface="微软雅黑" panose="020B0503020204020204" pitchFamily="34" charset="-122"/>
            </a:endParaRPr>
          </a:p>
        </p:txBody>
      </p:sp>
      <p:pic>
        <p:nvPicPr>
          <p:cNvPr id="73" name="Picture 29" descr="教育"/>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1833" y="4909038"/>
            <a:ext cx="932748" cy="491519"/>
          </a:xfrm>
          <a:prstGeom prst="rect">
            <a:avLst/>
          </a:prstGeom>
          <a:noFill/>
          <a:ln>
            <a:noFill/>
          </a:ln>
        </p:spPr>
      </p:pic>
      <p:sp>
        <p:nvSpPr>
          <p:cNvPr id="74" name="Line 94"/>
          <p:cNvSpPr>
            <a:spLocks noChangeShapeType="1"/>
          </p:cNvSpPr>
          <p:nvPr/>
        </p:nvSpPr>
        <p:spPr bwMode="auto">
          <a:xfrm flipH="1" flipV="1">
            <a:off x="4072079" y="4129399"/>
            <a:ext cx="264214" cy="556172"/>
          </a:xfrm>
          <a:prstGeom prst="line">
            <a:avLst/>
          </a:prstGeom>
          <a:noFill/>
          <a:ln w="15875">
            <a:solidFill>
              <a:srgbClr val="345692"/>
            </a:solidFill>
            <a:round/>
          </a:ln>
        </p:spPr>
        <p:txBody>
          <a:bodyPr/>
          <a:lstStyle/>
          <a:p>
            <a:pPr eaLnBrk="1" fontAlgn="auto" hangingPunct="1">
              <a:spcBef>
                <a:spcPts val="0"/>
              </a:spcBef>
              <a:spcAft>
                <a:spcPts val="0"/>
              </a:spcAft>
              <a:defRPr/>
            </a:pPr>
            <a:endParaRPr lang="zh-CN" altLang="en-US" sz="1050">
              <a:latin typeface="Century Gothic" panose="020B0502020202020204" pitchFamily="34" charset="0"/>
              <a:ea typeface="微软雅黑" panose="020B0503020204020204" pitchFamily="34" charset="-122"/>
            </a:endParaRPr>
          </a:p>
        </p:txBody>
      </p:sp>
      <p:pic>
        <p:nvPicPr>
          <p:cNvPr id="75" name="Picture 29" descr="教育"/>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8593" y="4905732"/>
            <a:ext cx="932748" cy="491519"/>
          </a:xfrm>
          <a:prstGeom prst="rect">
            <a:avLst/>
          </a:prstGeom>
          <a:noFill/>
          <a:ln>
            <a:noFill/>
          </a:ln>
        </p:spPr>
      </p:pic>
      <p:sp>
        <p:nvSpPr>
          <p:cNvPr id="76" name="Line 94"/>
          <p:cNvSpPr>
            <a:spLocks noChangeShapeType="1"/>
          </p:cNvSpPr>
          <p:nvPr/>
        </p:nvSpPr>
        <p:spPr bwMode="auto">
          <a:xfrm>
            <a:off x="4166325" y="4073155"/>
            <a:ext cx="1877307" cy="731162"/>
          </a:xfrm>
          <a:prstGeom prst="line">
            <a:avLst/>
          </a:prstGeom>
          <a:noFill/>
          <a:ln w="15875">
            <a:solidFill>
              <a:srgbClr val="345692"/>
            </a:solidFill>
            <a:round/>
          </a:ln>
        </p:spPr>
        <p:txBody>
          <a:bodyPr/>
          <a:lstStyle/>
          <a:p>
            <a:pPr eaLnBrk="1" fontAlgn="auto" hangingPunct="1">
              <a:spcBef>
                <a:spcPts val="0"/>
              </a:spcBef>
              <a:spcAft>
                <a:spcPts val="0"/>
              </a:spcAft>
              <a:defRPr/>
            </a:pPr>
            <a:endParaRPr lang="zh-CN" altLang="en-US" sz="1050">
              <a:latin typeface="Century Gothic" panose="020B0502020202020204" pitchFamily="34" charset="0"/>
              <a:ea typeface="微软雅黑" panose="020B0503020204020204" pitchFamily="34" charset="-122"/>
            </a:endParaRPr>
          </a:p>
        </p:txBody>
      </p:sp>
      <p:grpSp>
        <p:nvGrpSpPr>
          <p:cNvPr id="77" name="组合 2"/>
          <p:cNvGrpSpPr/>
          <p:nvPr/>
        </p:nvGrpSpPr>
        <p:grpSpPr bwMode="auto">
          <a:xfrm>
            <a:off x="3177597" y="3463136"/>
            <a:ext cx="1319727" cy="952180"/>
            <a:chOff x="3721139" y="3095920"/>
            <a:chExt cx="1596620" cy="1329522"/>
          </a:xfrm>
        </p:grpSpPr>
        <p:pic>
          <p:nvPicPr>
            <p:cNvPr id="108" name="Picture 10" descr="D:\sinfor\2010\1月\网络图标设计\修改0126\修改\互联网云_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21139" y="3095920"/>
              <a:ext cx="1596620" cy="1329522"/>
            </a:xfrm>
            <a:prstGeom prst="rect">
              <a:avLst/>
            </a:prstGeom>
            <a:noFill/>
            <a:ln>
              <a:noFill/>
            </a:ln>
          </p:spPr>
        </p:pic>
        <p:sp>
          <p:nvSpPr>
            <p:cNvPr id="109" name="TextBox 116"/>
            <p:cNvSpPr txBox="1">
              <a:spLocks noChangeArrowheads="1"/>
            </p:cNvSpPr>
            <p:nvPr/>
          </p:nvSpPr>
          <p:spPr bwMode="auto">
            <a:xfrm>
              <a:off x="4097213" y="3559990"/>
              <a:ext cx="814906" cy="472720"/>
            </a:xfrm>
            <a:prstGeom prst="rect">
              <a:avLst/>
            </a:prstGeom>
            <a:noFill/>
            <a:ln>
              <a:noFill/>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en-US" altLang="zh-CN" sz="1600" b="1" dirty="0">
                  <a:solidFill>
                    <a:srgbClr val="345692"/>
                  </a:solidFill>
                  <a:latin typeface="Century Gothic" panose="020B0502020202020204" pitchFamily="34" charset="0"/>
                  <a:ea typeface="微软雅黑" panose="020B0503020204020204" pitchFamily="34" charset="-122"/>
                </a:rPr>
                <a:t>WAN</a:t>
              </a:r>
              <a:endParaRPr lang="zh-CN" altLang="en-US" sz="1600" b="1" dirty="0">
                <a:solidFill>
                  <a:srgbClr val="345692"/>
                </a:solidFill>
                <a:latin typeface="Century Gothic" panose="020B0502020202020204" pitchFamily="34" charset="0"/>
                <a:ea typeface="微软雅黑" panose="020B0503020204020204" pitchFamily="34" charset="-122"/>
              </a:endParaRPr>
            </a:p>
          </p:txBody>
        </p:sp>
      </p:grpSp>
      <p:pic>
        <p:nvPicPr>
          <p:cNvPr id="78" name="Picture 29" descr="教育"/>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6240" y="4875860"/>
            <a:ext cx="932750" cy="490417"/>
          </a:xfrm>
          <a:prstGeom prst="rect">
            <a:avLst/>
          </a:prstGeom>
          <a:noFill/>
          <a:ln>
            <a:noFill/>
          </a:ln>
        </p:spPr>
      </p:pic>
      <p:sp>
        <p:nvSpPr>
          <p:cNvPr id="79" name="TextBox 29"/>
          <p:cNvSpPr txBox="1">
            <a:spLocks noChangeArrowheads="1"/>
          </p:cNvSpPr>
          <p:nvPr/>
        </p:nvSpPr>
        <p:spPr bwMode="auto">
          <a:xfrm>
            <a:off x="4445920" y="2059476"/>
            <a:ext cx="1032138" cy="246221"/>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en-US" altLang="zh-CN" sz="1000" dirty="0">
                <a:solidFill>
                  <a:srgbClr val="345692"/>
                </a:solidFill>
                <a:latin typeface="Century Gothic" panose="020B0502020202020204" pitchFamily="34" charset="0"/>
                <a:ea typeface="微软雅黑" panose="020B0503020204020204" pitchFamily="34" charset="-122"/>
              </a:rPr>
              <a:t>AD</a:t>
            </a:r>
            <a:endParaRPr lang="zh-CN" altLang="en-US" sz="1000" dirty="0">
              <a:solidFill>
                <a:srgbClr val="345692"/>
              </a:solidFill>
              <a:latin typeface="Century Gothic" panose="020B0502020202020204" pitchFamily="34" charset="0"/>
              <a:ea typeface="微软雅黑" panose="020B0503020204020204" pitchFamily="34" charset="-122"/>
            </a:endParaRPr>
          </a:p>
        </p:txBody>
      </p:sp>
      <p:pic>
        <p:nvPicPr>
          <p:cNvPr id="80" name="Picture 29" descr="教育"/>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34716" y="4905732"/>
            <a:ext cx="932750" cy="491519"/>
          </a:xfrm>
          <a:prstGeom prst="rect">
            <a:avLst/>
          </a:prstGeom>
          <a:noFill/>
          <a:ln>
            <a:noFill/>
          </a:ln>
        </p:spPr>
      </p:pic>
      <p:sp>
        <p:nvSpPr>
          <p:cNvPr id="81" name="TextBox 29"/>
          <p:cNvSpPr txBox="1">
            <a:spLocks noChangeArrowheads="1"/>
          </p:cNvSpPr>
          <p:nvPr/>
        </p:nvSpPr>
        <p:spPr bwMode="auto">
          <a:xfrm>
            <a:off x="937713" y="5373760"/>
            <a:ext cx="1252443" cy="40011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auto" hangingPunct="1">
              <a:spcBef>
                <a:spcPts val="0"/>
              </a:spcBef>
              <a:spcAft>
                <a:spcPts val="0"/>
              </a:spcAft>
              <a:defRPr/>
            </a:pPr>
            <a:r>
              <a:rPr lang="en-US" altLang="zh-CN" sz="1000" b="1" kern="0" dirty="0">
                <a:solidFill>
                  <a:srgbClr val="345692"/>
                </a:solidFill>
                <a:latin typeface="Century Gothic" panose="020B0502020202020204" pitchFamily="34" charset="0"/>
                <a:ea typeface="微软雅黑" panose="020B0503020204020204" pitchFamily="34" charset="-122"/>
              </a:rPr>
              <a:t>XX</a:t>
            </a:r>
            <a:r>
              <a:rPr lang="zh-CN" altLang="en-US" sz="1000" b="1" kern="0" dirty="0">
                <a:solidFill>
                  <a:srgbClr val="345692"/>
                </a:solidFill>
                <a:latin typeface="Century Gothic" panose="020B0502020202020204" pitchFamily="34" charset="0"/>
                <a:ea typeface="微软雅黑" panose="020B0503020204020204" pitchFamily="34" charset="-122"/>
              </a:rPr>
              <a:t> </a:t>
            </a:r>
            <a:r>
              <a:rPr lang="en-US" altLang="zh-CN" sz="1000" b="1" kern="0" dirty="0">
                <a:solidFill>
                  <a:srgbClr val="345692"/>
                </a:solidFill>
                <a:latin typeface="Century Gothic" panose="020B0502020202020204" pitchFamily="34" charset="0"/>
                <a:ea typeface="微软雅黑" panose="020B0503020204020204" pitchFamily="34" charset="-122"/>
              </a:rPr>
              <a:t>primary school</a:t>
            </a:r>
            <a:endParaRPr lang="zh-CN" altLang="en-US" sz="1000" b="1" kern="0" dirty="0">
              <a:solidFill>
                <a:srgbClr val="345692"/>
              </a:solidFill>
              <a:latin typeface="Century Gothic" panose="020B0502020202020204" pitchFamily="34" charset="0"/>
              <a:ea typeface="微软雅黑" panose="020B0503020204020204" pitchFamily="34" charset="-122"/>
            </a:endParaRPr>
          </a:p>
        </p:txBody>
      </p:sp>
      <p:sp>
        <p:nvSpPr>
          <p:cNvPr id="82" name="TextBox 29"/>
          <p:cNvSpPr txBox="1">
            <a:spLocks noChangeArrowheads="1"/>
          </p:cNvSpPr>
          <p:nvPr/>
        </p:nvSpPr>
        <p:spPr bwMode="auto">
          <a:xfrm>
            <a:off x="2689592" y="5373760"/>
            <a:ext cx="911783" cy="40011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auto" hangingPunct="1">
              <a:spcBef>
                <a:spcPts val="0"/>
              </a:spcBef>
              <a:spcAft>
                <a:spcPts val="0"/>
              </a:spcAft>
              <a:defRPr/>
            </a:pPr>
            <a:r>
              <a:rPr lang="en-US" altLang="zh-CN" sz="1000" b="1" kern="0" dirty="0">
                <a:solidFill>
                  <a:srgbClr val="345692"/>
                </a:solidFill>
                <a:latin typeface="Century Gothic" panose="020B0502020202020204" pitchFamily="34" charset="0"/>
                <a:ea typeface="微软雅黑" panose="020B0503020204020204" pitchFamily="34" charset="-122"/>
              </a:rPr>
              <a:t>XX middle school</a:t>
            </a:r>
            <a:endParaRPr lang="zh-CN" altLang="en-US" sz="1000" b="1" kern="0" dirty="0">
              <a:solidFill>
                <a:srgbClr val="345692"/>
              </a:solidFill>
              <a:latin typeface="Century Gothic" panose="020B0502020202020204" pitchFamily="34" charset="0"/>
              <a:ea typeface="微软雅黑" panose="020B0503020204020204" pitchFamily="34" charset="-122"/>
            </a:endParaRPr>
          </a:p>
        </p:txBody>
      </p:sp>
      <p:sp>
        <p:nvSpPr>
          <p:cNvPr id="83" name="Line 94"/>
          <p:cNvSpPr>
            <a:spLocks noChangeShapeType="1"/>
          </p:cNvSpPr>
          <p:nvPr/>
        </p:nvSpPr>
        <p:spPr bwMode="auto">
          <a:xfrm flipH="1" flipV="1">
            <a:off x="3655575" y="2560668"/>
            <a:ext cx="487948" cy="0"/>
          </a:xfrm>
          <a:prstGeom prst="line">
            <a:avLst/>
          </a:prstGeom>
          <a:noFill/>
          <a:ln w="15875">
            <a:solidFill>
              <a:srgbClr val="345692"/>
            </a:solidFill>
            <a:prstDash val="sysDot"/>
            <a:round/>
          </a:ln>
        </p:spPr>
        <p:txBody>
          <a:bodyPr/>
          <a:lstStyle/>
          <a:p>
            <a:pPr eaLnBrk="1" fontAlgn="auto" hangingPunct="1">
              <a:spcBef>
                <a:spcPts val="0"/>
              </a:spcBef>
              <a:spcAft>
                <a:spcPts val="0"/>
              </a:spcAft>
              <a:defRPr/>
            </a:pPr>
            <a:endParaRPr lang="zh-CN" altLang="en-US" sz="1050" kern="0">
              <a:latin typeface="Century Gothic" panose="020B0502020202020204" pitchFamily="34" charset="0"/>
              <a:ea typeface="微软雅黑" panose="020B0503020204020204" pitchFamily="34" charset="-122"/>
            </a:endParaRPr>
          </a:p>
        </p:txBody>
      </p:sp>
      <p:sp>
        <p:nvSpPr>
          <p:cNvPr id="84" name="Line 94"/>
          <p:cNvSpPr>
            <a:spLocks noChangeShapeType="1"/>
          </p:cNvSpPr>
          <p:nvPr/>
        </p:nvSpPr>
        <p:spPr bwMode="auto">
          <a:xfrm flipH="1" flipV="1">
            <a:off x="3646455" y="2180646"/>
            <a:ext cx="487948" cy="0"/>
          </a:xfrm>
          <a:prstGeom prst="line">
            <a:avLst/>
          </a:prstGeom>
          <a:noFill/>
          <a:ln w="15875">
            <a:solidFill>
              <a:srgbClr val="345692"/>
            </a:solidFill>
            <a:prstDash val="sysDot"/>
            <a:round/>
          </a:ln>
        </p:spPr>
        <p:txBody>
          <a:bodyPr/>
          <a:lstStyle/>
          <a:p>
            <a:pPr eaLnBrk="1" fontAlgn="auto" hangingPunct="1">
              <a:spcBef>
                <a:spcPts val="0"/>
              </a:spcBef>
              <a:spcAft>
                <a:spcPts val="0"/>
              </a:spcAft>
              <a:defRPr/>
            </a:pPr>
            <a:endParaRPr lang="zh-CN" altLang="en-US" sz="1050" kern="0">
              <a:latin typeface="Century Gothic" panose="020B0502020202020204" pitchFamily="34" charset="0"/>
              <a:ea typeface="微软雅黑" panose="020B0503020204020204" pitchFamily="34" charset="-122"/>
            </a:endParaRPr>
          </a:p>
        </p:txBody>
      </p:sp>
      <p:sp>
        <p:nvSpPr>
          <p:cNvPr id="85" name="Line 94"/>
          <p:cNvSpPr>
            <a:spLocks noChangeShapeType="1"/>
          </p:cNvSpPr>
          <p:nvPr/>
        </p:nvSpPr>
        <p:spPr bwMode="auto">
          <a:xfrm flipH="1" flipV="1">
            <a:off x="3649495" y="2961970"/>
            <a:ext cx="487948" cy="0"/>
          </a:xfrm>
          <a:prstGeom prst="line">
            <a:avLst/>
          </a:prstGeom>
          <a:noFill/>
          <a:ln w="15875">
            <a:solidFill>
              <a:srgbClr val="345692"/>
            </a:solidFill>
            <a:prstDash val="sysDot"/>
            <a:round/>
          </a:ln>
        </p:spPr>
        <p:txBody>
          <a:bodyPr/>
          <a:lstStyle/>
          <a:p>
            <a:pPr eaLnBrk="1" fontAlgn="auto" hangingPunct="1">
              <a:spcBef>
                <a:spcPts val="0"/>
              </a:spcBef>
              <a:spcAft>
                <a:spcPts val="0"/>
              </a:spcAft>
              <a:defRPr/>
            </a:pPr>
            <a:endParaRPr lang="zh-CN" altLang="en-US" sz="1050" kern="0">
              <a:latin typeface="Century Gothic" panose="020B0502020202020204" pitchFamily="34" charset="0"/>
              <a:ea typeface="微软雅黑" panose="020B0503020204020204" pitchFamily="34" charset="-122"/>
            </a:endParaRPr>
          </a:p>
        </p:txBody>
      </p:sp>
      <p:sp>
        <p:nvSpPr>
          <p:cNvPr id="86" name="TextBox 29"/>
          <p:cNvSpPr txBox="1">
            <a:spLocks noChangeArrowheads="1"/>
          </p:cNvSpPr>
          <p:nvPr/>
        </p:nvSpPr>
        <p:spPr bwMode="auto">
          <a:xfrm>
            <a:off x="4445920" y="2830160"/>
            <a:ext cx="1130945" cy="246221"/>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en-US" altLang="zh-CN" sz="1000" dirty="0">
                <a:solidFill>
                  <a:srgbClr val="345692"/>
                </a:solidFill>
                <a:latin typeface="Century Gothic" panose="020B0502020202020204" pitchFamily="34" charset="0"/>
                <a:ea typeface="微软雅黑" panose="020B0503020204020204" pitchFamily="34" charset="-122"/>
              </a:rPr>
              <a:t>IAM</a:t>
            </a:r>
            <a:endParaRPr lang="zh-CN" altLang="en-US" sz="1000" dirty="0">
              <a:solidFill>
                <a:srgbClr val="345692"/>
              </a:solidFill>
              <a:latin typeface="Century Gothic" panose="020B0502020202020204" pitchFamily="34" charset="0"/>
              <a:ea typeface="微软雅黑" panose="020B0503020204020204" pitchFamily="34" charset="-122"/>
            </a:endParaRPr>
          </a:p>
        </p:txBody>
      </p:sp>
      <p:sp>
        <p:nvSpPr>
          <p:cNvPr id="87" name="TextBox 29"/>
          <p:cNvSpPr txBox="1">
            <a:spLocks noChangeArrowheads="1"/>
          </p:cNvSpPr>
          <p:nvPr/>
        </p:nvSpPr>
        <p:spPr bwMode="auto">
          <a:xfrm>
            <a:off x="4445920" y="2421021"/>
            <a:ext cx="1041260" cy="246221"/>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en-US" altLang="zh-CN" sz="1000" dirty="0">
                <a:solidFill>
                  <a:srgbClr val="345692"/>
                </a:solidFill>
                <a:latin typeface="Century Gothic" panose="020B0502020202020204" pitchFamily="34" charset="0"/>
                <a:ea typeface="微软雅黑" panose="020B0503020204020204" pitchFamily="34" charset="-122"/>
              </a:rPr>
              <a:t>NGAF</a:t>
            </a:r>
            <a:endParaRPr lang="zh-CN" altLang="en-US" sz="1000" dirty="0">
              <a:solidFill>
                <a:srgbClr val="345692"/>
              </a:solidFill>
              <a:latin typeface="Century Gothic" panose="020B0502020202020204" pitchFamily="34" charset="0"/>
              <a:ea typeface="微软雅黑" panose="020B0503020204020204" pitchFamily="34" charset="-122"/>
            </a:endParaRPr>
          </a:p>
        </p:txBody>
      </p:sp>
      <p:sp>
        <p:nvSpPr>
          <p:cNvPr id="88" name="矩形 23"/>
          <p:cNvSpPr>
            <a:spLocks noChangeArrowheads="1"/>
          </p:cNvSpPr>
          <p:nvPr/>
        </p:nvSpPr>
        <p:spPr bwMode="auto">
          <a:xfrm>
            <a:off x="5487180" y="1234450"/>
            <a:ext cx="1564170" cy="253916"/>
          </a:xfrm>
          <a:prstGeom prst="rect">
            <a:avLst/>
          </a:prstGeom>
          <a:noFill/>
          <a:ln>
            <a:no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auto" hangingPunct="1">
              <a:spcBef>
                <a:spcPct val="0"/>
              </a:spcBef>
              <a:spcAft>
                <a:spcPts val="0"/>
              </a:spcAft>
              <a:buFontTx/>
              <a:buNone/>
              <a:defRPr/>
            </a:pPr>
            <a:r>
              <a:rPr lang="en-US" altLang="zh-CN" sz="1050" dirty="0">
                <a:solidFill>
                  <a:srgbClr val="345692"/>
                </a:solidFill>
                <a:latin typeface="Century Gothic" panose="020B0502020202020204" pitchFamily="34" charset="0"/>
                <a:ea typeface="微软雅黑" panose="020B0503020204020204" pitchFamily="34" charset="-122"/>
              </a:rPr>
              <a:t>SANGFOR CLOUD</a:t>
            </a:r>
          </a:p>
        </p:txBody>
      </p:sp>
      <p:pic>
        <p:nvPicPr>
          <p:cNvPr id="89" name="图片 6" descr="E:\深信服\临时文件\图标8.png"/>
          <p:cNvPicPr>
            <a:picLocks noChangeAspect="1" noChangeArrowheads="1"/>
          </p:cNvPicPr>
          <p:nvPr/>
        </p:nvPicPr>
        <p:blipFill rotWithShape="1">
          <a:blip r:embed="rId7">
            <a:extLst>
              <a:ext uri="{28A0092B-C50C-407E-A947-70E740481C1C}">
                <a14:useLocalDpi xmlns:a14="http://schemas.microsoft.com/office/drawing/2010/main" val="0"/>
              </a:ext>
            </a:extLst>
          </a:blip>
          <a:srcRect t="18404" b="17692"/>
          <a:stretch>
            <a:fillRect/>
          </a:stretch>
        </p:blipFill>
        <p:spPr bwMode="auto">
          <a:xfrm>
            <a:off x="3918620" y="1980889"/>
            <a:ext cx="655633" cy="382243"/>
          </a:xfrm>
          <a:prstGeom prst="rect">
            <a:avLst/>
          </a:prstGeom>
          <a:noFill/>
          <a:ln>
            <a:noFill/>
          </a:ln>
        </p:spPr>
      </p:pic>
      <p:pic>
        <p:nvPicPr>
          <p:cNvPr id="93" name="图片 6" descr="E:\深信服\临时文件\图标8.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6313" y="1885898"/>
            <a:ext cx="655633" cy="598146"/>
          </a:xfrm>
          <a:prstGeom prst="rect">
            <a:avLst/>
          </a:prstGeom>
          <a:noFill/>
          <a:ln>
            <a:noFill/>
          </a:ln>
        </p:spPr>
      </p:pic>
      <p:cxnSp>
        <p:nvCxnSpPr>
          <p:cNvPr id="94" name="直接连接符 54"/>
          <p:cNvCxnSpPr/>
          <p:nvPr/>
        </p:nvCxnSpPr>
        <p:spPr bwMode="auto">
          <a:xfrm>
            <a:off x="3556771" y="1890348"/>
            <a:ext cx="690119" cy="115488"/>
          </a:xfrm>
          <a:prstGeom prst="line">
            <a:avLst/>
          </a:prstGeom>
          <a:noFill/>
          <a:ln w="15875">
            <a:solidFill>
              <a:srgbClr val="345692"/>
            </a:solidFill>
            <a:round/>
          </a:ln>
        </p:spPr>
      </p:cxnSp>
      <p:cxnSp>
        <p:nvCxnSpPr>
          <p:cNvPr id="95" name="直接连接符 55"/>
          <p:cNvCxnSpPr/>
          <p:nvPr/>
        </p:nvCxnSpPr>
        <p:spPr bwMode="auto">
          <a:xfrm flipV="1">
            <a:off x="3558290" y="1869028"/>
            <a:ext cx="694679" cy="156569"/>
          </a:xfrm>
          <a:prstGeom prst="line">
            <a:avLst/>
          </a:prstGeom>
          <a:noFill/>
          <a:ln w="15875">
            <a:solidFill>
              <a:srgbClr val="345692"/>
            </a:solidFill>
            <a:round/>
          </a:ln>
        </p:spPr>
      </p:cxnSp>
      <p:pic>
        <p:nvPicPr>
          <p:cNvPr id="106" name="Picture 11" descr="D:\sinfor\2010\1月\网络图标设计\修改0126\修改\互联网云_2.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21803" y="1386407"/>
            <a:ext cx="924458" cy="646451"/>
          </a:xfrm>
          <a:prstGeom prst="rect">
            <a:avLst/>
          </a:prstGeom>
          <a:noFill/>
          <a:ln>
            <a:noFill/>
          </a:ln>
        </p:spPr>
      </p:pic>
      <p:sp>
        <p:nvSpPr>
          <p:cNvPr id="107" name="TextBox 138"/>
          <p:cNvSpPr txBox="1">
            <a:spLocks noChangeArrowheads="1"/>
          </p:cNvSpPr>
          <p:nvPr/>
        </p:nvSpPr>
        <p:spPr bwMode="auto">
          <a:xfrm>
            <a:off x="3095873" y="1553955"/>
            <a:ext cx="720190" cy="442060"/>
          </a:xfrm>
          <a:prstGeom prst="rect">
            <a:avLst/>
          </a:prstGeom>
          <a:noFill/>
          <a:ln>
            <a:noFill/>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algn="l" eaLnBrk="1" hangingPunct="1">
              <a:lnSpc>
                <a:spcPct val="100000"/>
              </a:lnSpc>
              <a:spcBef>
                <a:spcPct val="0"/>
              </a:spcBef>
              <a:buFontTx/>
              <a:buNone/>
            </a:pPr>
            <a:r>
              <a:rPr lang="en-US" altLang="zh-CN" sz="1100" b="1" dirty="0">
                <a:solidFill>
                  <a:schemeClr val="bg1"/>
                </a:solidFill>
                <a:latin typeface="Century Gothic" panose="020B0502020202020204" pitchFamily="34" charset="0"/>
                <a:ea typeface="微软雅黑" panose="020B0503020204020204" pitchFamily="34" charset="-122"/>
                <a:sym typeface="+mn-ea"/>
              </a:rPr>
              <a:t>Internet</a:t>
            </a:r>
            <a:endParaRPr lang="zh-CN" altLang="en-US" sz="1100" b="1" dirty="0">
              <a:solidFill>
                <a:schemeClr val="bg1"/>
              </a:solidFill>
              <a:latin typeface="Century Gothic" panose="020B0502020202020204" pitchFamily="34" charset="0"/>
              <a:ea typeface="微软雅黑" panose="020B0503020204020204" pitchFamily="34" charset="-122"/>
            </a:endParaRPr>
          </a:p>
          <a:p>
            <a:pPr eaLnBrk="1" hangingPunct="1">
              <a:lnSpc>
                <a:spcPct val="100000"/>
              </a:lnSpc>
              <a:spcBef>
                <a:spcPct val="0"/>
              </a:spcBef>
              <a:buFontTx/>
              <a:buNone/>
            </a:pPr>
            <a:endParaRPr lang="zh-CN" altLang="en-US" sz="1100" b="1" dirty="0">
              <a:solidFill>
                <a:schemeClr val="bg1"/>
              </a:solidFill>
              <a:latin typeface="Century Gothic" panose="020B0502020202020204" pitchFamily="34" charset="0"/>
              <a:ea typeface="微软雅黑" panose="020B0503020204020204" pitchFamily="34" charset="-122"/>
            </a:endParaRPr>
          </a:p>
        </p:txBody>
      </p:sp>
      <p:pic>
        <p:nvPicPr>
          <p:cNvPr id="104" name="Picture 11" descr="D:\sinfor\2010\1月\网络图标设计\修改0126\修改\互联网云_2.png"/>
          <p:cNvPicPr>
            <a:picLocks noChangeAspect="1" noChangeArrowheads="1"/>
          </p:cNvPicPr>
          <p:nvPr/>
        </p:nvPicPr>
        <p:blipFill rotWithShape="1">
          <a:blip r:embed="rId8">
            <a:extLst>
              <a:ext uri="{28A0092B-C50C-407E-A947-70E740481C1C}">
                <a14:useLocalDpi xmlns:a14="http://schemas.microsoft.com/office/drawing/2010/main" val="0"/>
              </a:ext>
            </a:extLst>
          </a:blip>
          <a:srcRect t="18105" b="19285"/>
          <a:stretch>
            <a:fillRect/>
          </a:stretch>
        </p:blipFill>
        <p:spPr bwMode="auto">
          <a:xfrm>
            <a:off x="3867622" y="1502688"/>
            <a:ext cx="924458" cy="404740"/>
          </a:xfrm>
          <a:prstGeom prst="rect">
            <a:avLst/>
          </a:prstGeom>
          <a:noFill/>
          <a:ln>
            <a:noFill/>
          </a:ln>
        </p:spPr>
      </p:pic>
      <p:sp>
        <p:nvSpPr>
          <p:cNvPr id="105" name="TextBox 138"/>
          <p:cNvSpPr txBox="1">
            <a:spLocks noChangeArrowheads="1"/>
          </p:cNvSpPr>
          <p:nvPr/>
        </p:nvSpPr>
        <p:spPr bwMode="auto">
          <a:xfrm>
            <a:off x="3941692" y="1553189"/>
            <a:ext cx="720190" cy="265236"/>
          </a:xfrm>
          <a:prstGeom prst="rect">
            <a:avLst/>
          </a:prstGeom>
          <a:noFill/>
          <a:ln>
            <a:noFill/>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eaLnBrk="1" hangingPunct="1">
              <a:lnSpc>
                <a:spcPct val="100000"/>
              </a:lnSpc>
              <a:spcBef>
                <a:spcPct val="0"/>
              </a:spcBef>
              <a:buFontTx/>
              <a:buNone/>
            </a:pPr>
            <a:r>
              <a:rPr lang="en-US" altLang="zh-CN" sz="1100" b="1" dirty="0">
                <a:solidFill>
                  <a:schemeClr val="bg1"/>
                </a:solidFill>
                <a:latin typeface="Century Gothic" panose="020B0502020202020204" pitchFamily="34" charset="0"/>
                <a:ea typeface="微软雅黑" panose="020B0503020204020204" pitchFamily="34" charset="-122"/>
              </a:rPr>
              <a:t>Internet</a:t>
            </a:r>
            <a:endParaRPr lang="zh-CN" altLang="en-US" sz="1100" b="1" dirty="0">
              <a:solidFill>
                <a:schemeClr val="bg1"/>
              </a:solidFill>
              <a:latin typeface="Century Gothic" panose="020B0502020202020204" pitchFamily="34" charset="0"/>
              <a:ea typeface="微软雅黑" panose="020B0503020204020204" pitchFamily="34" charset="-122"/>
            </a:endParaRPr>
          </a:p>
        </p:txBody>
      </p:sp>
      <p:pic>
        <p:nvPicPr>
          <p:cNvPr id="103"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25702" y="1515059"/>
            <a:ext cx="1703177" cy="1130713"/>
          </a:xfrm>
          <a:prstGeom prst="rect">
            <a:avLst/>
          </a:prstGeom>
          <a:noFill/>
          <a:ln>
            <a:noFill/>
          </a:ln>
        </p:spPr>
      </p:pic>
      <p:pic>
        <p:nvPicPr>
          <p:cNvPr id="35" name="图片 40" descr="2U服务器丝印图.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57361" y="4581584"/>
            <a:ext cx="1343675" cy="338464"/>
          </a:xfrm>
          <a:prstGeom prst="rect">
            <a:avLst/>
          </a:prstGeom>
          <a:noFill/>
          <a:ln>
            <a:noFill/>
          </a:ln>
        </p:spPr>
      </p:pic>
      <p:sp>
        <p:nvSpPr>
          <p:cNvPr id="36" name="TextBox 29"/>
          <p:cNvSpPr txBox="1">
            <a:spLocks noChangeArrowheads="1"/>
          </p:cNvSpPr>
          <p:nvPr/>
        </p:nvSpPr>
        <p:spPr bwMode="auto">
          <a:xfrm>
            <a:off x="5154266" y="3549031"/>
            <a:ext cx="921551" cy="246221"/>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等线"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等线"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等线"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等线" panose="02010600030101010101" pitchFamily="2" charset="-122"/>
              </a:defRPr>
            </a:lvl9pPr>
          </a:lstStyle>
          <a:p>
            <a:pPr algn="r" eaLnBrk="1" hangingPunct="1">
              <a:lnSpc>
                <a:spcPct val="100000"/>
              </a:lnSpc>
              <a:spcBef>
                <a:spcPct val="0"/>
              </a:spcBef>
              <a:buFontTx/>
              <a:buNone/>
            </a:pPr>
            <a:r>
              <a:rPr lang="en-US" altLang="zh-CN" sz="1000" dirty="0">
                <a:solidFill>
                  <a:srgbClr val="345692"/>
                </a:solidFill>
                <a:latin typeface="Century Gothic" panose="020B0502020202020204" pitchFamily="34" charset="0"/>
                <a:ea typeface="微软雅黑" panose="020B0503020204020204" pitchFamily="34" charset="-122"/>
              </a:rPr>
              <a:t>5G+Fiber</a:t>
            </a:r>
            <a:endParaRPr lang="zh-CN" altLang="en-US" sz="1000" dirty="0">
              <a:solidFill>
                <a:srgbClr val="345692"/>
              </a:solidFill>
              <a:latin typeface="Century Gothic" panose="020B0502020202020204" pitchFamily="34" charset="0"/>
              <a:ea typeface="微软雅黑" panose="020B0503020204020204" pitchFamily="34" charset="-122"/>
            </a:endParaRPr>
          </a:p>
        </p:txBody>
      </p:sp>
      <p:pic>
        <p:nvPicPr>
          <p:cNvPr id="37" name="图片 36"/>
          <p:cNvPicPr>
            <a:picLocks noChangeAspect="1"/>
          </p:cNvPicPr>
          <p:nvPr/>
        </p:nvPicPr>
        <p:blipFill>
          <a:blip r:embed="rId11"/>
          <a:stretch>
            <a:fillRect/>
          </a:stretch>
        </p:blipFill>
        <p:spPr>
          <a:xfrm>
            <a:off x="5541568" y="1569616"/>
            <a:ext cx="1463300" cy="753018"/>
          </a:xfrm>
          <a:prstGeom prst="rect">
            <a:avLst/>
          </a:prstGeom>
        </p:spPr>
      </p:pic>
      <p:pic>
        <p:nvPicPr>
          <p:cNvPr id="38" name="图片 40" descr="2U服务器丝印图.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257835" y="4775131"/>
            <a:ext cx="703496" cy="177546"/>
          </a:xfrm>
          <a:prstGeom prst="rect">
            <a:avLst/>
          </a:prstGeom>
          <a:noFill/>
          <a:ln>
            <a:noFill/>
          </a:ln>
        </p:spPr>
      </p:pic>
      <p:pic>
        <p:nvPicPr>
          <p:cNvPr id="39" name="图片 40" descr="2U服务器丝印图.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777878" y="4784860"/>
            <a:ext cx="703496" cy="177546"/>
          </a:xfrm>
          <a:prstGeom prst="rect">
            <a:avLst/>
          </a:prstGeom>
          <a:noFill/>
          <a:ln>
            <a:noFill/>
          </a:ln>
        </p:spPr>
      </p:pic>
      <p:pic>
        <p:nvPicPr>
          <p:cNvPr id="40" name="图片 40" descr="2U服务器丝印图.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12188" y="4784860"/>
            <a:ext cx="703496" cy="177546"/>
          </a:xfrm>
          <a:prstGeom prst="rect">
            <a:avLst/>
          </a:prstGeom>
          <a:noFill/>
          <a:ln>
            <a:noFill/>
          </a:ln>
        </p:spPr>
      </p:pic>
      <p:pic>
        <p:nvPicPr>
          <p:cNvPr id="41" name="图片 40"/>
          <p:cNvPicPr>
            <a:picLocks noChangeAspect="1"/>
          </p:cNvPicPr>
          <p:nvPr/>
        </p:nvPicPr>
        <p:blipFill>
          <a:blip r:embed="rId12"/>
          <a:stretch>
            <a:fillRect/>
          </a:stretch>
        </p:blipFill>
        <p:spPr>
          <a:xfrm>
            <a:off x="6453947" y="2691091"/>
            <a:ext cx="679969" cy="488621"/>
          </a:xfrm>
          <a:prstGeom prst="rect">
            <a:avLst/>
          </a:prstGeom>
        </p:spPr>
      </p:pic>
      <p:sp>
        <p:nvSpPr>
          <p:cNvPr id="42" name="文本框 41"/>
          <p:cNvSpPr txBox="1"/>
          <p:nvPr/>
        </p:nvSpPr>
        <p:spPr>
          <a:xfrm>
            <a:off x="6510177" y="2758622"/>
            <a:ext cx="653082" cy="338554"/>
          </a:xfrm>
          <a:prstGeom prst="rect">
            <a:avLst/>
          </a:prstGeom>
          <a:noFill/>
        </p:spPr>
        <p:txBody>
          <a:bodyPr wrap="square" rtlCol="0">
            <a:spAutoFit/>
          </a:bodyPr>
          <a:lstStyle/>
          <a:p>
            <a:r>
              <a:rPr kumimoji="1" lang="en-US" altLang="zh-CN" sz="800" b="1" dirty="0">
                <a:solidFill>
                  <a:srgbClr val="345692"/>
                </a:solidFill>
                <a:latin typeface="Century Gothic" panose="020B0502020202020204" pitchFamily="34" charset="0"/>
                <a:ea typeface="微软雅黑" panose="020B0503020204020204" pitchFamily="34" charset="-122"/>
                <a:cs typeface="微软雅黑" panose="020B0503020204020204" pitchFamily="34" charset="-122"/>
              </a:rPr>
              <a:t>Cloud services</a:t>
            </a:r>
            <a:endParaRPr kumimoji="1" lang="zh-CN" altLang="en-US" sz="800" b="1" dirty="0">
              <a:solidFill>
                <a:srgbClr val="345692"/>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47" name="矩形 46"/>
          <p:cNvSpPr/>
          <p:nvPr/>
        </p:nvSpPr>
        <p:spPr>
          <a:xfrm>
            <a:off x="6158857" y="2645772"/>
            <a:ext cx="1077215" cy="1271487"/>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latin typeface="Century Gothic" panose="020B0502020202020204" pitchFamily="34" charset="0"/>
            </a:endParaRPr>
          </a:p>
        </p:txBody>
      </p:sp>
      <p:sp>
        <p:nvSpPr>
          <p:cNvPr id="49" name="TextBox 29"/>
          <p:cNvSpPr txBox="1">
            <a:spLocks noChangeArrowheads="1"/>
          </p:cNvSpPr>
          <p:nvPr/>
        </p:nvSpPr>
        <p:spPr bwMode="auto">
          <a:xfrm>
            <a:off x="3963776" y="5373761"/>
            <a:ext cx="1252444" cy="40011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auto" hangingPunct="1">
              <a:spcBef>
                <a:spcPts val="0"/>
              </a:spcBef>
              <a:spcAft>
                <a:spcPts val="0"/>
              </a:spcAft>
              <a:defRPr/>
            </a:pPr>
            <a:r>
              <a:rPr lang="en-US" altLang="zh-CN" sz="1000" b="1" kern="0" dirty="0">
                <a:solidFill>
                  <a:srgbClr val="345692"/>
                </a:solidFill>
                <a:latin typeface="Century Gothic" panose="020B0502020202020204" pitchFamily="34" charset="0"/>
                <a:ea typeface="微软雅黑" panose="020B0503020204020204" pitchFamily="34" charset="-122"/>
              </a:rPr>
              <a:t>XX</a:t>
            </a:r>
            <a:r>
              <a:rPr lang="zh-CN" altLang="en-US" sz="1000" b="1" kern="0" dirty="0">
                <a:solidFill>
                  <a:srgbClr val="345692"/>
                </a:solidFill>
                <a:latin typeface="Century Gothic" panose="020B0502020202020204" pitchFamily="34" charset="0"/>
                <a:ea typeface="微软雅黑" panose="020B0503020204020204" pitchFamily="34" charset="-122"/>
              </a:rPr>
              <a:t> </a:t>
            </a:r>
            <a:r>
              <a:rPr lang="en-US" altLang="zh-CN" sz="1000" b="1" kern="0" dirty="0">
                <a:solidFill>
                  <a:srgbClr val="345692"/>
                </a:solidFill>
                <a:latin typeface="Century Gothic" panose="020B0502020202020204" pitchFamily="34" charset="0"/>
                <a:ea typeface="微软雅黑" panose="020B0503020204020204" pitchFamily="34" charset="-122"/>
              </a:rPr>
              <a:t>primary school</a:t>
            </a:r>
            <a:endParaRPr lang="zh-CN" altLang="en-US" sz="1000" b="1" kern="0" dirty="0">
              <a:solidFill>
                <a:srgbClr val="345692"/>
              </a:solidFill>
              <a:latin typeface="Century Gothic" panose="020B0502020202020204" pitchFamily="34" charset="0"/>
              <a:ea typeface="微软雅黑" panose="020B0503020204020204" pitchFamily="34" charset="-122"/>
            </a:endParaRPr>
          </a:p>
        </p:txBody>
      </p:sp>
      <p:sp>
        <p:nvSpPr>
          <p:cNvPr id="50" name="TextBox 29"/>
          <p:cNvSpPr txBox="1">
            <a:spLocks noChangeArrowheads="1"/>
          </p:cNvSpPr>
          <p:nvPr/>
        </p:nvSpPr>
        <p:spPr bwMode="auto">
          <a:xfrm>
            <a:off x="5691841" y="5373761"/>
            <a:ext cx="1009991" cy="400110"/>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auto" hangingPunct="1">
              <a:spcBef>
                <a:spcPts val="0"/>
              </a:spcBef>
              <a:spcAft>
                <a:spcPts val="0"/>
              </a:spcAft>
              <a:defRPr/>
            </a:pPr>
            <a:r>
              <a:rPr lang="en-US" altLang="zh-CN" sz="1000" b="1" kern="0" dirty="0">
                <a:solidFill>
                  <a:srgbClr val="345692"/>
                </a:solidFill>
                <a:latin typeface="Century Gothic" panose="020B0502020202020204" pitchFamily="34" charset="0"/>
                <a:ea typeface="微软雅黑" panose="020B0503020204020204" pitchFamily="34" charset="-122"/>
              </a:rPr>
              <a:t>XX</a:t>
            </a:r>
            <a:r>
              <a:rPr lang="zh-CN" altLang="en-US" sz="1000" b="1" kern="0" dirty="0">
                <a:solidFill>
                  <a:srgbClr val="345692"/>
                </a:solidFill>
                <a:latin typeface="Century Gothic" panose="020B0502020202020204" pitchFamily="34" charset="0"/>
                <a:ea typeface="微软雅黑" panose="020B0503020204020204" pitchFamily="34" charset="-122"/>
              </a:rPr>
              <a:t> </a:t>
            </a:r>
            <a:r>
              <a:rPr lang="en-US" altLang="zh-CN" sz="1000" b="1" kern="0" dirty="0">
                <a:solidFill>
                  <a:srgbClr val="345692"/>
                </a:solidFill>
                <a:latin typeface="Century Gothic" panose="020B0502020202020204" pitchFamily="34" charset="0"/>
                <a:ea typeface="微软雅黑" panose="020B0503020204020204" pitchFamily="34" charset="-122"/>
              </a:rPr>
              <a:t>middle school</a:t>
            </a:r>
            <a:endParaRPr lang="zh-CN" altLang="en-US" sz="1000" b="1" kern="0" dirty="0">
              <a:solidFill>
                <a:srgbClr val="345692"/>
              </a:solidFill>
              <a:latin typeface="Century Gothic" panose="020B0502020202020204" pitchFamily="34" charset="0"/>
              <a:ea typeface="微软雅黑" panose="020B0503020204020204" pitchFamily="34" charset="-122"/>
            </a:endParaRPr>
          </a:p>
        </p:txBody>
      </p:sp>
      <p:pic>
        <p:nvPicPr>
          <p:cNvPr id="8" name="图片 7"/>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374868" y="2407369"/>
            <a:ext cx="333401" cy="379707"/>
          </a:xfrm>
          <a:prstGeom prst="rect">
            <a:avLst/>
          </a:prstGeom>
        </p:spPr>
      </p:pic>
      <p:pic>
        <p:nvPicPr>
          <p:cNvPr id="110" name="图片 10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078956" y="2438868"/>
            <a:ext cx="333401" cy="379707"/>
          </a:xfrm>
          <a:prstGeom prst="rect">
            <a:avLst/>
          </a:prstGeom>
        </p:spPr>
      </p:pic>
      <p:pic>
        <p:nvPicPr>
          <p:cNvPr id="10" name="图片 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335175" y="2792780"/>
            <a:ext cx="408425" cy="408425"/>
          </a:xfrm>
          <a:prstGeom prst="rect">
            <a:avLst/>
          </a:prstGeom>
        </p:spPr>
      </p:pic>
      <p:pic>
        <p:nvPicPr>
          <p:cNvPr id="111" name="Picture 8" descr="存储服务器"/>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290455" y="3420318"/>
            <a:ext cx="457172" cy="457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 name="Picture 8" descr="存储服务器"/>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487679" y="3420318"/>
            <a:ext cx="457172" cy="457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 name="Picture 8" descr="存储服务器"/>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6702832" y="3420318"/>
            <a:ext cx="457172" cy="457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 name="图片 114"/>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041162" y="2792780"/>
            <a:ext cx="408425" cy="408425"/>
          </a:xfrm>
          <a:prstGeom prst="rect">
            <a:avLst/>
          </a:prstGeom>
        </p:spPr>
      </p:pic>
      <p:grpSp>
        <p:nvGrpSpPr>
          <p:cNvPr id="13" name="组合 12"/>
          <p:cNvGrpSpPr/>
          <p:nvPr/>
        </p:nvGrpSpPr>
        <p:grpSpPr>
          <a:xfrm>
            <a:off x="8363984" y="1118246"/>
            <a:ext cx="2809875" cy="4906068"/>
            <a:chOff x="8363984" y="1118246"/>
            <a:chExt cx="2809875" cy="4906068"/>
          </a:xfrm>
        </p:grpSpPr>
        <p:sp>
          <p:nvSpPr>
            <p:cNvPr id="117" name="矩形: 圆角 92"/>
            <p:cNvSpPr/>
            <p:nvPr/>
          </p:nvSpPr>
          <p:spPr>
            <a:xfrm>
              <a:off x="8378271" y="1118246"/>
              <a:ext cx="2781300" cy="627062"/>
            </a:xfrm>
            <a:prstGeom prst="roundRect">
              <a:avLst/>
            </a:prstGeom>
            <a:noFill/>
            <a:ln>
              <a:solidFill>
                <a:srgbClr val="345692"/>
              </a:solidFill>
              <a:prstDash val="dash"/>
            </a:ln>
          </p:spPr>
          <p:style>
            <a:lnRef idx="2">
              <a:schemeClr val="accent1"/>
            </a:lnRef>
            <a:fillRef idx="1">
              <a:schemeClr val="lt1"/>
            </a:fillRef>
            <a:effectRef idx="0">
              <a:schemeClr val="accent1"/>
            </a:effectRef>
            <a:fontRef idx="minor">
              <a:schemeClr val="dk1"/>
            </a:fontRef>
          </p:style>
          <p:txBody>
            <a:bodyPr anchor="ctr"/>
            <a:lstStyle>
              <a:lvl1pPr>
                <a:defRPr>
                  <a:solidFill>
                    <a:schemeClr val="tx1"/>
                  </a:solidFill>
                  <a:latin typeface="Calibri" panose="020F0502020204030204" pitchFamily="34" charset="0"/>
                  <a:ea typeface="等线" panose="02010600030101010101" pitchFamily="2" charset="-122"/>
                </a:defRPr>
              </a:lvl1pPr>
              <a:lvl2pPr marL="742950" indent="-285750">
                <a:defRPr>
                  <a:solidFill>
                    <a:schemeClr val="tx1"/>
                  </a:solidFill>
                  <a:latin typeface="Calibri" panose="020F0502020204030204" pitchFamily="34" charset="0"/>
                  <a:ea typeface="等线" panose="02010600030101010101" pitchFamily="2" charset="-122"/>
                </a:defRPr>
              </a:lvl2pPr>
              <a:lvl3pPr marL="1143000" indent="-228600">
                <a:defRPr>
                  <a:solidFill>
                    <a:schemeClr val="tx1"/>
                  </a:solidFill>
                  <a:latin typeface="Calibri" panose="020F0502020204030204" pitchFamily="34" charset="0"/>
                  <a:ea typeface="等线" panose="02010600030101010101" pitchFamily="2" charset="-122"/>
                </a:defRPr>
              </a:lvl3pPr>
              <a:lvl4pPr marL="1600200" indent="-228600">
                <a:defRPr>
                  <a:solidFill>
                    <a:schemeClr val="tx1"/>
                  </a:solidFill>
                  <a:latin typeface="Calibri" panose="020F0502020204030204" pitchFamily="34" charset="0"/>
                  <a:ea typeface="等线" panose="02010600030101010101" pitchFamily="2" charset="-122"/>
                </a:defRPr>
              </a:lvl4pPr>
              <a:lvl5pPr marL="2057400" indent="-228600">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9pPr>
            </a:lstStyle>
            <a:p>
              <a:pPr algn="ctr" eaLnBrk="1" hangingPunct="1">
                <a:defRPr/>
              </a:pPr>
              <a:r>
                <a:rPr lang="en-US" altLang="zh-CN" sz="1400" b="1" dirty="0">
                  <a:solidFill>
                    <a:srgbClr val="79BD28"/>
                  </a:solidFill>
                  <a:latin typeface="Century Gothic" panose="020B0502020202020204" pitchFamily="34" charset="0"/>
                  <a:ea typeface="微软雅黑" panose="020B0503020204020204" pitchFamily="34" charset="-122"/>
                </a:rPr>
                <a:t>Unified resource mgmt.</a:t>
              </a:r>
              <a:endParaRPr lang="zh-CN" altLang="en-US" sz="1400" b="1" dirty="0">
                <a:solidFill>
                  <a:srgbClr val="79BD28"/>
                </a:solidFill>
                <a:latin typeface="Century Gothic" panose="020B0502020202020204" pitchFamily="34" charset="0"/>
                <a:ea typeface="微软雅黑" panose="020B0503020204020204" pitchFamily="34" charset="-122"/>
              </a:endParaRPr>
            </a:p>
          </p:txBody>
        </p:sp>
        <p:sp>
          <p:nvSpPr>
            <p:cNvPr id="118" name="矩形: 圆角 93"/>
            <p:cNvSpPr/>
            <p:nvPr/>
          </p:nvSpPr>
          <p:spPr>
            <a:xfrm>
              <a:off x="8378271" y="1973412"/>
              <a:ext cx="2781300" cy="627062"/>
            </a:xfrm>
            <a:prstGeom prst="roundRect">
              <a:avLst/>
            </a:prstGeom>
            <a:noFill/>
            <a:ln>
              <a:solidFill>
                <a:srgbClr val="345692"/>
              </a:solidFill>
              <a:prstDash val="dash"/>
            </a:ln>
          </p:spPr>
          <p:style>
            <a:lnRef idx="2">
              <a:schemeClr val="accent1"/>
            </a:lnRef>
            <a:fillRef idx="1">
              <a:schemeClr val="lt1"/>
            </a:fillRef>
            <a:effectRef idx="0">
              <a:schemeClr val="accent1"/>
            </a:effectRef>
            <a:fontRef idx="minor">
              <a:schemeClr val="dk1"/>
            </a:fontRef>
          </p:style>
          <p:txBody>
            <a:bodyPr anchor="ctr"/>
            <a:lstStyle>
              <a:lvl1pPr>
                <a:defRPr>
                  <a:solidFill>
                    <a:schemeClr val="tx1"/>
                  </a:solidFill>
                  <a:latin typeface="Calibri" panose="020F0502020204030204" pitchFamily="34" charset="0"/>
                  <a:ea typeface="等线" panose="02010600030101010101" pitchFamily="2" charset="-122"/>
                </a:defRPr>
              </a:lvl1pPr>
              <a:lvl2pPr marL="742950" indent="-285750">
                <a:defRPr>
                  <a:solidFill>
                    <a:schemeClr val="tx1"/>
                  </a:solidFill>
                  <a:latin typeface="Calibri" panose="020F0502020204030204" pitchFamily="34" charset="0"/>
                  <a:ea typeface="等线" panose="02010600030101010101" pitchFamily="2" charset="-122"/>
                </a:defRPr>
              </a:lvl2pPr>
              <a:lvl3pPr marL="1143000" indent="-228600">
                <a:defRPr>
                  <a:solidFill>
                    <a:schemeClr val="tx1"/>
                  </a:solidFill>
                  <a:latin typeface="Calibri" panose="020F0502020204030204" pitchFamily="34" charset="0"/>
                  <a:ea typeface="等线" panose="02010600030101010101" pitchFamily="2" charset="-122"/>
                </a:defRPr>
              </a:lvl3pPr>
              <a:lvl4pPr marL="1600200" indent="-228600">
                <a:defRPr>
                  <a:solidFill>
                    <a:schemeClr val="tx1"/>
                  </a:solidFill>
                  <a:latin typeface="Calibri" panose="020F0502020204030204" pitchFamily="34" charset="0"/>
                  <a:ea typeface="等线" panose="02010600030101010101" pitchFamily="2" charset="-122"/>
                </a:defRPr>
              </a:lvl4pPr>
              <a:lvl5pPr marL="2057400" indent="-228600">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9pPr>
            </a:lstStyle>
            <a:p>
              <a:pPr algn="ctr" eaLnBrk="1" hangingPunct="1">
                <a:defRPr/>
              </a:pPr>
              <a:r>
                <a:rPr lang="en-US" altLang="zh-CN" sz="1400" b="1" dirty="0">
                  <a:solidFill>
                    <a:srgbClr val="79BD28"/>
                  </a:solidFill>
                  <a:latin typeface="Century Gothic" panose="020B0502020202020204" pitchFamily="34" charset="0"/>
                  <a:ea typeface="微软雅黑" panose="020B0503020204020204" pitchFamily="34" charset="-122"/>
                </a:rPr>
                <a:t>Unified monitoring &amp; alert</a:t>
              </a:r>
              <a:endParaRPr lang="zh-CN" altLang="en-US" sz="1400" b="1" dirty="0">
                <a:solidFill>
                  <a:srgbClr val="79BD28"/>
                </a:solidFill>
                <a:latin typeface="Century Gothic" panose="020B0502020202020204" pitchFamily="34" charset="0"/>
                <a:ea typeface="微软雅黑" panose="020B0503020204020204" pitchFamily="34" charset="-122"/>
              </a:endParaRPr>
            </a:p>
          </p:txBody>
        </p:sp>
        <p:sp>
          <p:nvSpPr>
            <p:cNvPr id="119" name="矩形: 圆角 94"/>
            <p:cNvSpPr/>
            <p:nvPr/>
          </p:nvSpPr>
          <p:spPr>
            <a:xfrm>
              <a:off x="8378271" y="5397251"/>
              <a:ext cx="2781300" cy="627063"/>
            </a:xfrm>
            <a:prstGeom prst="roundRect">
              <a:avLst/>
            </a:prstGeom>
            <a:noFill/>
            <a:ln>
              <a:solidFill>
                <a:srgbClr val="345692"/>
              </a:solidFill>
              <a:prstDash val="dash"/>
            </a:ln>
          </p:spPr>
          <p:style>
            <a:lnRef idx="2">
              <a:schemeClr val="accent1"/>
            </a:lnRef>
            <a:fillRef idx="1">
              <a:schemeClr val="lt1"/>
            </a:fillRef>
            <a:effectRef idx="0">
              <a:schemeClr val="accent1"/>
            </a:effectRef>
            <a:fontRef idx="minor">
              <a:schemeClr val="dk1"/>
            </a:fontRef>
          </p:style>
          <p:txBody>
            <a:bodyPr vertOverflow="overflow" horzOverflow="overflow" vert="horz" wrap="square" numCol="1" spcCol="0" rtlCol="0" fromWordArt="0" anchor="ctr" anchorCtr="0" forceAA="0" compatLnSpc="1">
              <a:noAutofit/>
            </a:bodyPr>
            <a:lstStyle>
              <a:lvl1pPr>
                <a:defRPr>
                  <a:solidFill>
                    <a:schemeClr val="tx1"/>
                  </a:solidFill>
                  <a:latin typeface="Calibri" panose="020F0502020204030204" pitchFamily="34" charset="0"/>
                  <a:ea typeface="等线" panose="02010600030101010101" pitchFamily="2" charset="-122"/>
                </a:defRPr>
              </a:lvl1pPr>
              <a:lvl2pPr marL="742950" indent="-285750">
                <a:defRPr>
                  <a:solidFill>
                    <a:schemeClr val="tx1"/>
                  </a:solidFill>
                  <a:latin typeface="Calibri" panose="020F0502020204030204" pitchFamily="34" charset="0"/>
                  <a:ea typeface="等线" panose="02010600030101010101" pitchFamily="2" charset="-122"/>
                </a:defRPr>
              </a:lvl2pPr>
              <a:lvl3pPr marL="1143000" indent="-228600">
                <a:defRPr>
                  <a:solidFill>
                    <a:schemeClr val="tx1"/>
                  </a:solidFill>
                  <a:latin typeface="Calibri" panose="020F0502020204030204" pitchFamily="34" charset="0"/>
                  <a:ea typeface="等线" panose="02010600030101010101" pitchFamily="2" charset="-122"/>
                </a:defRPr>
              </a:lvl3pPr>
              <a:lvl4pPr marL="1600200" indent="-228600">
                <a:defRPr>
                  <a:solidFill>
                    <a:schemeClr val="tx1"/>
                  </a:solidFill>
                  <a:latin typeface="Calibri" panose="020F0502020204030204" pitchFamily="34" charset="0"/>
                  <a:ea typeface="等线" panose="02010600030101010101" pitchFamily="2" charset="-122"/>
                </a:defRPr>
              </a:lvl4pPr>
              <a:lvl5pPr marL="2057400" indent="-228600">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9pPr>
            </a:lstStyle>
            <a:p>
              <a:pPr lvl="0" algn="ctr">
                <a:defRPr/>
              </a:pPr>
              <a:r>
                <a:rPr lang="en-US" altLang="zh-CN" sz="1400" b="1" dirty="0">
                  <a:solidFill>
                    <a:srgbClr val="79BD28"/>
                  </a:solidFill>
                  <a:latin typeface="Century Gothic" panose="020B0502020202020204" pitchFamily="34" charset="0"/>
                  <a:ea typeface="微软雅黑" panose="020B0503020204020204" pitchFamily="34" charset="-122"/>
                  <a:sym typeface="+mn-ea"/>
                </a:rPr>
                <a:t>Centralized display</a:t>
              </a:r>
              <a:endParaRPr lang="zh-CN" altLang="en-US" sz="1400" b="1" dirty="0">
                <a:solidFill>
                  <a:srgbClr val="79BD28"/>
                </a:solidFill>
                <a:latin typeface="Century Gothic" panose="020B0502020202020204" pitchFamily="34" charset="0"/>
                <a:ea typeface="微软雅黑" panose="020B0503020204020204" pitchFamily="34" charset="-122"/>
                <a:sym typeface="+mn-ea"/>
              </a:endParaRPr>
            </a:p>
          </p:txBody>
        </p:sp>
        <p:sp>
          <p:nvSpPr>
            <p:cNvPr id="120" name="矩形: 圆角 95"/>
            <p:cNvSpPr/>
            <p:nvPr/>
          </p:nvSpPr>
          <p:spPr>
            <a:xfrm>
              <a:off x="8363984" y="3685332"/>
              <a:ext cx="2809875" cy="628650"/>
            </a:xfrm>
            <a:prstGeom prst="roundRect">
              <a:avLst/>
            </a:prstGeom>
            <a:noFill/>
            <a:ln>
              <a:solidFill>
                <a:srgbClr val="345692"/>
              </a:solidFill>
              <a:prstDash val="dash"/>
            </a:ln>
          </p:spPr>
          <p:style>
            <a:lnRef idx="2">
              <a:schemeClr val="accent1"/>
            </a:lnRef>
            <a:fillRef idx="1">
              <a:schemeClr val="lt1"/>
            </a:fillRef>
            <a:effectRef idx="0">
              <a:schemeClr val="accent1"/>
            </a:effectRef>
            <a:fontRef idx="minor">
              <a:schemeClr val="dk1"/>
            </a:fontRef>
          </p:style>
          <p:txBody>
            <a:bodyPr vertOverflow="overflow" horzOverflow="overflow" vert="horz" wrap="square" numCol="1" spcCol="0" rtlCol="0" fromWordArt="0" anchor="ctr" anchorCtr="0" forceAA="0" compatLnSpc="1">
              <a:noAutofit/>
            </a:bodyPr>
            <a:lstStyle>
              <a:lvl1pPr>
                <a:defRPr>
                  <a:solidFill>
                    <a:schemeClr val="tx1"/>
                  </a:solidFill>
                  <a:latin typeface="Calibri" panose="020F0502020204030204" pitchFamily="34" charset="0"/>
                  <a:ea typeface="等线" panose="02010600030101010101" pitchFamily="2" charset="-122"/>
                </a:defRPr>
              </a:lvl1pPr>
              <a:lvl2pPr marL="742950" indent="-285750">
                <a:defRPr>
                  <a:solidFill>
                    <a:schemeClr val="tx1"/>
                  </a:solidFill>
                  <a:latin typeface="Calibri" panose="020F0502020204030204" pitchFamily="34" charset="0"/>
                  <a:ea typeface="等线" panose="02010600030101010101" pitchFamily="2" charset="-122"/>
                </a:defRPr>
              </a:lvl2pPr>
              <a:lvl3pPr marL="1143000" indent="-228600">
                <a:defRPr>
                  <a:solidFill>
                    <a:schemeClr val="tx1"/>
                  </a:solidFill>
                  <a:latin typeface="Calibri" panose="020F0502020204030204" pitchFamily="34" charset="0"/>
                  <a:ea typeface="等线" panose="02010600030101010101" pitchFamily="2" charset="-122"/>
                </a:defRPr>
              </a:lvl3pPr>
              <a:lvl4pPr marL="1600200" indent="-228600">
                <a:defRPr>
                  <a:solidFill>
                    <a:schemeClr val="tx1"/>
                  </a:solidFill>
                  <a:latin typeface="Calibri" panose="020F0502020204030204" pitchFamily="34" charset="0"/>
                  <a:ea typeface="等线" panose="02010600030101010101" pitchFamily="2" charset="-122"/>
                </a:defRPr>
              </a:lvl4pPr>
              <a:lvl5pPr marL="2057400" indent="-228600">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9pPr>
            </a:lstStyle>
            <a:p>
              <a:pPr lvl="0" algn="ctr">
                <a:defRPr/>
              </a:pPr>
              <a:r>
                <a:rPr lang="en-US" altLang="zh-CN" sz="1400" b="1" dirty="0">
                  <a:solidFill>
                    <a:srgbClr val="79BD28"/>
                  </a:solidFill>
                  <a:latin typeface="Century Gothic" panose="020B0502020202020204" pitchFamily="34" charset="0"/>
                  <a:ea typeface="微软雅黑" panose="020B0503020204020204" pitchFamily="34" charset="-122"/>
                  <a:sym typeface="+mn-ea"/>
                </a:rPr>
                <a:t>Role-based access</a:t>
              </a:r>
              <a:endParaRPr lang="zh-CN" altLang="en-US" sz="1400" b="1" dirty="0">
                <a:solidFill>
                  <a:srgbClr val="79BD28"/>
                </a:solidFill>
                <a:latin typeface="Century Gothic" panose="020B0502020202020204" pitchFamily="34" charset="0"/>
                <a:ea typeface="微软雅黑" panose="020B0503020204020204" pitchFamily="34" charset="-122"/>
                <a:sym typeface="+mn-ea"/>
              </a:endParaRPr>
            </a:p>
          </p:txBody>
        </p:sp>
        <p:sp>
          <p:nvSpPr>
            <p:cNvPr id="121" name="矩形: 圆角 96"/>
            <p:cNvSpPr/>
            <p:nvPr/>
          </p:nvSpPr>
          <p:spPr>
            <a:xfrm>
              <a:off x="8363984" y="4542086"/>
              <a:ext cx="2809875" cy="627062"/>
            </a:xfrm>
            <a:prstGeom prst="roundRect">
              <a:avLst/>
            </a:prstGeom>
            <a:noFill/>
            <a:ln>
              <a:solidFill>
                <a:srgbClr val="345692"/>
              </a:solidFill>
              <a:prstDash val="dash"/>
            </a:ln>
          </p:spPr>
          <p:style>
            <a:lnRef idx="2">
              <a:schemeClr val="accent1"/>
            </a:lnRef>
            <a:fillRef idx="1">
              <a:schemeClr val="lt1"/>
            </a:fillRef>
            <a:effectRef idx="0">
              <a:schemeClr val="accent1"/>
            </a:effectRef>
            <a:fontRef idx="minor">
              <a:schemeClr val="dk1"/>
            </a:fontRef>
          </p:style>
          <p:txBody>
            <a:bodyPr vertOverflow="overflow" horzOverflow="overflow" vert="horz" wrap="square" numCol="1" spcCol="0" rtlCol="0" fromWordArt="0" anchor="ctr" anchorCtr="0" forceAA="0" compatLnSpc="1">
              <a:noAutofit/>
            </a:bodyPr>
            <a:lstStyle>
              <a:lvl1pPr>
                <a:defRPr>
                  <a:solidFill>
                    <a:schemeClr val="tx1"/>
                  </a:solidFill>
                  <a:latin typeface="Calibri" panose="020F0502020204030204" pitchFamily="34" charset="0"/>
                  <a:ea typeface="等线" panose="02010600030101010101" pitchFamily="2" charset="-122"/>
                </a:defRPr>
              </a:lvl1pPr>
              <a:lvl2pPr marL="742950" indent="-285750">
                <a:defRPr>
                  <a:solidFill>
                    <a:schemeClr val="tx1"/>
                  </a:solidFill>
                  <a:latin typeface="Calibri" panose="020F0502020204030204" pitchFamily="34" charset="0"/>
                  <a:ea typeface="等线" panose="02010600030101010101" pitchFamily="2" charset="-122"/>
                </a:defRPr>
              </a:lvl2pPr>
              <a:lvl3pPr marL="1143000" indent="-228600">
                <a:defRPr>
                  <a:solidFill>
                    <a:schemeClr val="tx1"/>
                  </a:solidFill>
                  <a:latin typeface="Calibri" panose="020F0502020204030204" pitchFamily="34" charset="0"/>
                  <a:ea typeface="等线" panose="02010600030101010101" pitchFamily="2" charset="-122"/>
                </a:defRPr>
              </a:lvl3pPr>
              <a:lvl4pPr marL="1600200" indent="-228600">
                <a:defRPr>
                  <a:solidFill>
                    <a:schemeClr val="tx1"/>
                  </a:solidFill>
                  <a:latin typeface="Calibri" panose="020F0502020204030204" pitchFamily="34" charset="0"/>
                  <a:ea typeface="等线" panose="02010600030101010101" pitchFamily="2" charset="-122"/>
                </a:defRPr>
              </a:lvl4pPr>
              <a:lvl5pPr marL="2057400" indent="-228600">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9pPr>
            </a:lstStyle>
            <a:p>
              <a:pPr lvl="0" algn="ctr">
                <a:defRPr/>
              </a:pPr>
              <a:r>
                <a:rPr lang="en-US" altLang="zh-CN" sz="1400" b="1" dirty="0">
                  <a:solidFill>
                    <a:srgbClr val="79BD28"/>
                  </a:solidFill>
                  <a:latin typeface="Century Gothic" panose="020B0502020202020204" pitchFamily="34" charset="0"/>
                  <a:ea typeface="微软雅黑" panose="020B0503020204020204" pitchFamily="34" charset="-122"/>
                  <a:sym typeface="+mn-ea"/>
                </a:rPr>
                <a:t>All-in-one delivery</a:t>
              </a:r>
              <a:endParaRPr lang="zh-CN" altLang="en-US" sz="1400" b="1" dirty="0">
                <a:solidFill>
                  <a:srgbClr val="79BD28"/>
                </a:solidFill>
                <a:latin typeface="Century Gothic" panose="020B0502020202020204" pitchFamily="34" charset="0"/>
                <a:ea typeface="微软雅黑" panose="020B0503020204020204" pitchFamily="34" charset="-122"/>
                <a:sym typeface="+mn-ea"/>
              </a:endParaRPr>
            </a:p>
          </p:txBody>
        </p:sp>
        <p:sp>
          <p:nvSpPr>
            <p:cNvPr id="122" name="矩形: 圆角 97"/>
            <p:cNvSpPr/>
            <p:nvPr/>
          </p:nvSpPr>
          <p:spPr>
            <a:xfrm>
              <a:off x="8363984" y="2828578"/>
              <a:ext cx="2809875" cy="628650"/>
            </a:xfrm>
            <a:prstGeom prst="roundRect">
              <a:avLst/>
            </a:prstGeom>
            <a:noFill/>
            <a:ln>
              <a:solidFill>
                <a:srgbClr val="345692"/>
              </a:solidFill>
              <a:prstDash val="dash"/>
            </a:ln>
          </p:spPr>
          <p:style>
            <a:lnRef idx="2">
              <a:schemeClr val="accent1"/>
            </a:lnRef>
            <a:fillRef idx="1">
              <a:schemeClr val="lt1"/>
            </a:fillRef>
            <a:effectRef idx="0">
              <a:schemeClr val="accent1"/>
            </a:effectRef>
            <a:fontRef idx="minor">
              <a:schemeClr val="dk1"/>
            </a:fontRef>
          </p:style>
          <p:txBody>
            <a:bodyPr anchor="ctr"/>
            <a:lstStyle>
              <a:lvl1pPr>
                <a:defRPr>
                  <a:solidFill>
                    <a:schemeClr val="tx1"/>
                  </a:solidFill>
                  <a:latin typeface="Calibri" panose="020F0502020204030204" pitchFamily="34" charset="0"/>
                  <a:ea typeface="等线" panose="02010600030101010101" pitchFamily="2" charset="-122"/>
                </a:defRPr>
              </a:lvl1pPr>
              <a:lvl2pPr marL="742950" indent="-285750">
                <a:defRPr>
                  <a:solidFill>
                    <a:schemeClr val="tx1"/>
                  </a:solidFill>
                  <a:latin typeface="Calibri" panose="020F0502020204030204" pitchFamily="34" charset="0"/>
                  <a:ea typeface="等线" panose="02010600030101010101" pitchFamily="2" charset="-122"/>
                </a:defRPr>
              </a:lvl2pPr>
              <a:lvl3pPr marL="1143000" indent="-228600">
                <a:defRPr>
                  <a:solidFill>
                    <a:schemeClr val="tx1"/>
                  </a:solidFill>
                  <a:latin typeface="Calibri" panose="020F0502020204030204" pitchFamily="34" charset="0"/>
                  <a:ea typeface="等线" panose="02010600030101010101" pitchFamily="2" charset="-122"/>
                </a:defRPr>
              </a:lvl3pPr>
              <a:lvl4pPr marL="1600200" indent="-228600">
                <a:defRPr>
                  <a:solidFill>
                    <a:schemeClr val="tx1"/>
                  </a:solidFill>
                  <a:latin typeface="Calibri" panose="020F0502020204030204" pitchFamily="34" charset="0"/>
                  <a:ea typeface="等线" panose="02010600030101010101" pitchFamily="2" charset="-122"/>
                </a:defRPr>
              </a:lvl4pPr>
              <a:lvl5pPr marL="2057400" indent="-228600">
                <a:defRPr>
                  <a:solidFill>
                    <a:schemeClr val="tx1"/>
                  </a:solidFill>
                  <a:latin typeface="Calibri" panose="020F0502020204030204" pitchFamily="34" charset="0"/>
                  <a:ea typeface="等线"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等线" panose="02010600030101010101" pitchFamily="2" charset="-122"/>
                </a:defRPr>
              </a:lvl9pPr>
            </a:lstStyle>
            <a:p>
              <a:pPr algn="ctr" eaLnBrk="1" hangingPunct="1">
                <a:defRPr/>
              </a:pPr>
              <a:r>
                <a:rPr lang="en-US" altLang="zh-CN" sz="1400" b="1" dirty="0">
                  <a:solidFill>
                    <a:srgbClr val="79BD28"/>
                  </a:solidFill>
                  <a:latin typeface="Century Gothic" panose="020B0502020202020204" pitchFamily="34" charset="0"/>
                  <a:ea typeface="微软雅黑" panose="020B0503020204020204" pitchFamily="34" charset="-122"/>
                </a:rPr>
                <a:t>Unified O&amp;M</a:t>
              </a:r>
              <a:endParaRPr lang="zh-CN" altLang="en-US" sz="1400" b="1" dirty="0">
                <a:solidFill>
                  <a:srgbClr val="79BD28"/>
                </a:solidFill>
                <a:latin typeface="Century Gothic" panose="020B0502020202020204" pitchFamily="34" charset="0"/>
                <a:ea typeface="微软雅黑" panose="020B0503020204020204" pitchFamily="34" charset="-122"/>
              </a:endParaRPr>
            </a:p>
          </p:txBody>
        </p:sp>
      </p:grpSp>
      <p:grpSp>
        <p:nvGrpSpPr>
          <p:cNvPr id="15" name="组合 14"/>
          <p:cNvGrpSpPr/>
          <p:nvPr/>
        </p:nvGrpSpPr>
        <p:grpSpPr>
          <a:xfrm>
            <a:off x="7604026" y="1341186"/>
            <a:ext cx="460829" cy="4583936"/>
            <a:chOff x="7604026" y="1341186"/>
            <a:chExt cx="460829" cy="4583936"/>
          </a:xfrm>
        </p:grpSpPr>
        <p:sp>
          <p:nvSpPr>
            <p:cNvPr id="14" name="左箭头 13"/>
            <p:cNvSpPr/>
            <p:nvPr/>
          </p:nvSpPr>
          <p:spPr>
            <a:xfrm>
              <a:off x="7604026" y="1341186"/>
              <a:ext cx="460829" cy="313531"/>
            </a:xfrm>
            <a:prstGeom prst="leftArrow">
              <a:avLst/>
            </a:prstGeom>
            <a:gradFill flip="none" rotWithShape="1">
              <a:gsLst>
                <a:gs pos="6000">
                  <a:srgbClr val="79BD28"/>
                </a:gs>
                <a:gs pos="100000">
                  <a:srgbClr val="7AC141">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5" name="左箭头 124"/>
            <p:cNvSpPr/>
            <p:nvPr/>
          </p:nvSpPr>
          <p:spPr>
            <a:xfrm>
              <a:off x="7604026" y="2195267"/>
              <a:ext cx="460829" cy="313531"/>
            </a:xfrm>
            <a:prstGeom prst="leftArrow">
              <a:avLst/>
            </a:prstGeom>
            <a:gradFill flip="none" rotWithShape="1">
              <a:gsLst>
                <a:gs pos="6000">
                  <a:srgbClr val="79BD28"/>
                </a:gs>
                <a:gs pos="100000">
                  <a:srgbClr val="7AC141">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6" name="左箭头 125"/>
            <p:cNvSpPr/>
            <p:nvPr/>
          </p:nvSpPr>
          <p:spPr>
            <a:xfrm>
              <a:off x="7604026" y="3049348"/>
              <a:ext cx="460829" cy="313531"/>
            </a:xfrm>
            <a:prstGeom prst="leftArrow">
              <a:avLst/>
            </a:prstGeom>
            <a:gradFill flip="none" rotWithShape="1">
              <a:gsLst>
                <a:gs pos="6000">
                  <a:srgbClr val="79BD28"/>
                </a:gs>
                <a:gs pos="100000">
                  <a:srgbClr val="7AC141">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7" name="左箭头 126"/>
            <p:cNvSpPr/>
            <p:nvPr/>
          </p:nvSpPr>
          <p:spPr>
            <a:xfrm>
              <a:off x="7604026" y="3903429"/>
              <a:ext cx="460829" cy="313531"/>
            </a:xfrm>
            <a:prstGeom prst="leftArrow">
              <a:avLst/>
            </a:prstGeom>
            <a:gradFill flip="none" rotWithShape="1">
              <a:gsLst>
                <a:gs pos="6000">
                  <a:srgbClr val="79BD28"/>
                </a:gs>
                <a:gs pos="100000">
                  <a:srgbClr val="7AC141">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8" name="左箭头 127"/>
            <p:cNvSpPr/>
            <p:nvPr/>
          </p:nvSpPr>
          <p:spPr>
            <a:xfrm>
              <a:off x="7604026" y="4757510"/>
              <a:ext cx="460829" cy="313531"/>
            </a:xfrm>
            <a:prstGeom prst="leftArrow">
              <a:avLst/>
            </a:prstGeom>
            <a:gradFill flip="none" rotWithShape="1">
              <a:gsLst>
                <a:gs pos="6000">
                  <a:srgbClr val="79BD28"/>
                </a:gs>
                <a:gs pos="100000">
                  <a:srgbClr val="7AC141">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9" name="左箭头 128"/>
            <p:cNvSpPr/>
            <p:nvPr/>
          </p:nvSpPr>
          <p:spPr>
            <a:xfrm>
              <a:off x="7604026" y="5611591"/>
              <a:ext cx="460829" cy="313531"/>
            </a:xfrm>
            <a:prstGeom prst="leftArrow">
              <a:avLst/>
            </a:prstGeom>
            <a:gradFill flip="none" rotWithShape="1">
              <a:gsLst>
                <a:gs pos="6000">
                  <a:srgbClr val="79BD28"/>
                </a:gs>
                <a:gs pos="100000">
                  <a:srgbClr val="7AC141">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135" name="组合 134"/>
          <p:cNvGrpSpPr/>
          <p:nvPr/>
        </p:nvGrpSpPr>
        <p:grpSpPr>
          <a:xfrm>
            <a:off x="1585761" y="2407369"/>
            <a:ext cx="4301161" cy="2240480"/>
            <a:chOff x="1585761" y="2407369"/>
            <a:chExt cx="4301161" cy="2240480"/>
          </a:xfrm>
        </p:grpSpPr>
        <p:cxnSp>
          <p:nvCxnSpPr>
            <p:cNvPr id="24" name="直线连接符 23"/>
            <p:cNvCxnSpPr/>
            <p:nvPr/>
          </p:nvCxnSpPr>
          <p:spPr>
            <a:xfrm>
              <a:off x="5886922" y="2407369"/>
              <a:ext cx="0" cy="2134717"/>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40" name="直线连接符 139"/>
            <p:cNvCxnSpPr/>
            <p:nvPr/>
          </p:nvCxnSpPr>
          <p:spPr>
            <a:xfrm>
              <a:off x="5803795" y="2407369"/>
              <a:ext cx="0" cy="2080439"/>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7" name="直线连接符 26"/>
            <p:cNvCxnSpPr/>
            <p:nvPr/>
          </p:nvCxnSpPr>
          <p:spPr>
            <a:xfrm flipH="1">
              <a:off x="4524967" y="4487808"/>
              <a:ext cx="1271271" cy="0"/>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29" name="直线连接符 28"/>
            <p:cNvCxnSpPr/>
            <p:nvPr/>
          </p:nvCxnSpPr>
          <p:spPr>
            <a:xfrm>
              <a:off x="4524967" y="4504033"/>
              <a:ext cx="0" cy="143816"/>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46" name="直线连接符 145"/>
            <p:cNvCxnSpPr/>
            <p:nvPr/>
          </p:nvCxnSpPr>
          <p:spPr>
            <a:xfrm>
              <a:off x="5713111" y="2407369"/>
              <a:ext cx="0" cy="2000116"/>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69" name="直线连接符 168"/>
            <p:cNvCxnSpPr/>
            <p:nvPr/>
          </p:nvCxnSpPr>
          <p:spPr>
            <a:xfrm flipH="1">
              <a:off x="3129626" y="4407485"/>
              <a:ext cx="2569352" cy="0"/>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31" name="直线连接符 130"/>
            <p:cNvCxnSpPr/>
            <p:nvPr/>
          </p:nvCxnSpPr>
          <p:spPr>
            <a:xfrm>
              <a:off x="3129626" y="4407485"/>
              <a:ext cx="0" cy="215051"/>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70" name="直线连接符 169"/>
            <p:cNvCxnSpPr/>
            <p:nvPr/>
          </p:nvCxnSpPr>
          <p:spPr>
            <a:xfrm>
              <a:off x="5622426" y="2407369"/>
              <a:ext cx="0" cy="1906613"/>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71" name="直线连接符 170"/>
            <p:cNvCxnSpPr/>
            <p:nvPr/>
          </p:nvCxnSpPr>
          <p:spPr>
            <a:xfrm flipH="1">
              <a:off x="1585761" y="4324358"/>
              <a:ext cx="4045204" cy="0"/>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72" name="直线连接符 171"/>
            <p:cNvCxnSpPr>
              <a:endCxn id="51" idx="0"/>
            </p:cNvCxnSpPr>
            <p:nvPr/>
          </p:nvCxnSpPr>
          <p:spPr>
            <a:xfrm flipH="1">
              <a:off x="1585762" y="4324358"/>
              <a:ext cx="2232" cy="314794"/>
            </a:xfrm>
            <a:prstGeom prst="line">
              <a:avLst/>
            </a:prstGeom>
            <a:ln w="9525">
              <a:solidFill>
                <a:srgbClr val="FF0000"/>
              </a:solidFill>
              <a:prstDash val="dash"/>
            </a:ln>
          </p:spPr>
          <p:style>
            <a:lnRef idx="1">
              <a:schemeClr val="accent1"/>
            </a:lnRef>
            <a:fillRef idx="0">
              <a:schemeClr val="accent1"/>
            </a:fillRef>
            <a:effectRef idx="0">
              <a:schemeClr val="accent1"/>
            </a:effectRef>
            <a:fontRef idx="minor">
              <a:schemeClr val="tx1"/>
            </a:fontRef>
          </p:style>
        </p:cxnSp>
      </p:grpSp>
      <p:grpSp>
        <p:nvGrpSpPr>
          <p:cNvPr id="230" name="组合 229"/>
          <p:cNvGrpSpPr/>
          <p:nvPr/>
        </p:nvGrpSpPr>
        <p:grpSpPr>
          <a:xfrm>
            <a:off x="1466193" y="2680373"/>
            <a:ext cx="4693725" cy="1967476"/>
            <a:chOff x="1466193" y="2680373"/>
            <a:chExt cx="4693725" cy="1967476"/>
          </a:xfrm>
        </p:grpSpPr>
        <p:cxnSp>
          <p:nvCxnSpPr>
            <p:cNvPr id="200" name="直线连接符 199"/>
            <p:cNvCxnSpPr/>
            <p:nvPr/>
          </p:nvCxnSpPr>
          <p:spPr>
            <a:xfrm>
              <a:off x="3655575" y="2680373"/>
              <a:ext cx="1605709" cy="0"/>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02" name="直线连接符 201"/>
            <p:cNvCxnSpPr/>
            <p:nvPr/>
          </p:nvCxnSpPr>
          <p:spPr>
            <a:xfrm>
              <a:off x="5261284" y="2680373"/>
              <a:ext cx="0" cy="1449026"/>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06" name="直线连接符 205"/>
            <p:cNvCxnSpPr/>
            <p:nvPr/>
          </p:nvCxnSpPr>
          <p:spPr>
            <a:xfrm>
              <a:off x="5255775" y="4130801"/>
              <a:ext cx="902409" cy="0"/>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08" name="直线连接符 207"/>
            <p:cNvCxnSpPr/>
            <p:nvPr/>
          </p:nvCxnSpPr>
          <p:spPr>
            <a:xfrm>
              <a:off x="6159918" y="4130800"/>
              <a:ext cx="0" cy="411286"/>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10" name="直线连接符 209"/>
            <p:cNvCxnSpPr/>
            <p:nvPr/>
          </p:nvCxnSpPr>
          <p:spPr>
            <a:xfrm>
              <a:off x="4961331" y="3370257"/>
              <a:ext cx="0" cy="846703"/>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12" name="直线连接符 211"/>
            <p:cNvCxnSpPr/>
            <p:nvPr/>
          </p:nvCxnSpPr>
          <p:spPr>
            <a:xfrm>
              <a:off x="1466193" y="4216960"/>
              <a:ext cx="3494809" cy="0"/>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17" name="直线连接符 216"/>
            <p:cNvCxnSpPr/>
            <p:nvPr/>
          </p:nvCxnSpPr>
          <p:spPr>
            <a:xfrm>
              <a:off x="1469677" y="4217511"/>
              <a:ext cx="0" cy="411286"/>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18" name="直线连接符 217"/>
            <p:cNvCxnSpPr/>
            <p:nvPr/>
          </p:nvCxnSpPr>
          <p:spPr>
            <a:xfrm>
              <a:off x="5057750" y="3374810"/>
              <a:ext cx="0" cy="982652"/>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19" name="直线连接符 218"/>
            <p:cNvCxnSpPr/>
            <p:nvPr/>
          </p:nvCxnSpPr>
          <p:spPr>
            <a:xfrm>
              <a:off x="5158400" y="3370257"/>
              <a:ext cx="0" cy="1068479"/>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21" name="直线连接符 220"/>
            <p:cNvCxnSpPr/>
            <p:nvPr/>
          </p:nvCxnSpPr>
          <p:spPr>
            <a:xfrm>
              <a:off x="3021803" y="4363048"/>
              <a:ext cx="2036591" cy="0"/>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23" name="直线连接符 222"/>
            <p:cNvCxnSpPr/>
            <p:nvPr/>
          </p:nvCxnSpPr>
          <p:spPr>
            <a:xfrm>
              <a:off x="3017124" y="4363598"/>
              <a:ext cx="0" cy="258938"/>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26" name="直线连接符 225"/>
            <p:cNvCxnSpPr/>
            <p:nvPr/>
          </p:nvCxnSpPr>
          <p:spPr>
            <a:xfrm>
              <a:off x="4414302" y="4444208"/>
              <a:ext cx="746894" cy="0"/>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cxnSp>
          <p:nvCxnSpPr>
            <p:cNvPr id="228" name="直线连接符 227"/>
            <p:cNvCxnSpPr/>
            <p:nvPr/>
          </p:nvCxnSpPr>
          <p:spPr>
            <a:xfrm>
              <a:off x="4413072" y="4444758"/>
              <a:ext cx="0" cy="203091"/>
            </a:xfrm>
            <a:prstGeom prst="line">
              <a:avLst/>
            </a:prstGeom>
            <a:ln w="9525">
              <a:solidFill>
                <a:srgbClr val="79BD28"/>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639784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18F2C-D903-0C4A-B962-01499D5CE0DF}"/>
              </a:ext>
            </a:extLst>
          </p:cNvPr>
          <p:cNvSpPr>
            <a:spLocks noGrp="1"/>
          </p:cNvSpPr>
          <p:nvPr>
            <p:ph type="title"/>
          </p:nvPr>
        </p:nvSpPr>
        <p:spPr/>
        <p:txBody>
          <a:bodyPr/>
          <a:lstStyle/>
          <a:p>
            <a:r>
              <a:rPr lang="en-US" dirty="0"/>
              <a:t>Scenarios</a:t>
            </a:r>
          </a:p>
        </p:txBody>
      </p:sp>
      <p:sp>
        <p:nvSpPr>
          <p:cNvPr id="3" name="Date Placeholder 2">
            <a:extLst>
              <a:ext uri="{FF2B5EF4-FFF2-40B4-BE49-F238E27FC236}">
                <a16:creationId xmlns:a16="http://schemas.microsoft.com/office/drawing/2014/main" id="{B4739486-7DBE-7C4B-9F70-550CAD3AAD16}"/>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CE93AB98-28C6-D34D-9E7C-51BB361D6EE9}"/>
              </a:ext>
            </a:extLst>
          </p:cNvPr>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6ECF5D6-4604-FE49-AE2D-3D309C31018A}"/>
              </a:ext>
            </a:extLst>
          </p:cNvPr>
          <p:cNvSpPr>
            <a:spLocks noGrp="1"/>
          </p:cNvSpPr>
          <p:nvPr>
            <p:ph type="sldNum" sz="quarter" idx="12"/>
          </p:nvPr>
        </p:nvSpPr>
        <p:spPr/>
        <p:txBody>
          <a:bodyPr/>
          <a:lstStyle/>
          <a:p>
            <a:r>
              <a:rPr lang="en-US" altLang="zh-CN"/>
              <a:t>Page  </a:t>
            </a:r>
            <a:fld id="{6F6B6950-8D1A-4668-8374-25B44628E0DF}" type="slidenum">
              <a:rPr lang="zh-CN" altLang="en-US" smtClean="0"/>
              <a:t>13</a:t>
            </a:fld>
            <a:endParaRPr lang="zh-CN" altLang="en-US" dirty="0"/>
          </a:p>
        </p:txBody>
      </p:sp>
      <p:sp>
        <p:nvSpPr>
          <p:cNvPr id="6" name="矩形 2">
            <a:extLst>
              <a:ext uri="{FF2B5EF4-FFF2-40B4-BE49-F238E27FC236}">
                <a16:creationId xmlns:a16="http://schemas.microsoft.com/office/drawing/2014/main" id="{2BB9AAE4-2F5B-C547-8C27-518A63A5397B}"/>
              </a:ext>
            </a:extLst>
          </p:cNvPr>
          <p:cNvSpPr/>
          <p:nvPr/>
        </p:nvSpPr>
        <p:spPr>
          <a:xfrm>
            <a:off x="5707726" y="1461861"/>
            <a:ext cx="1202076" cy="14692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a:t>HCI6.1.0</a:t>
            </a:r>
            <a:endParaRPr kumimoji="1" lang="zh-CN" altLang="en-US" dirty="0"/>
          </a:p>
        </p:txBody>
      </p:sp>
      <p:sp>
        <p:nvSpPr>
          <p:cNvPr id="7" name="矩形 4">
            <a:extLst>
              <a:ext uri="{FF2B5EF4-FFF2-40B4-BE49-F238E27FC236}">
                <a16:creationId xmlns:a16="http://schemas.microsoft.com/office/drawing/2014/main" id="{488547B7-E873-404D-9754-684078F7C096}"/>
              </a:ext>
            </a:extLst>
          </p:cNvPr>
          <p:cNvSpPr/>
          <p:nvPr/>
        </p:nvSpPr>
        <p:spPr>
          <a:xfrm>
            <a:off x="1211383" y="1461861"/>
            <a:ext cx="1202076" cy="14692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dirty="0"/>
              <a:t>HCI5.8.8</a:t>
            </a:r>
            <a:endParaRPr kumimoji="1" lang="zh-CN" altLang="en-US" dirty="0"/>
          </a:p>
        </p:txBody>
      </p:sp>
      <p:sp>
        <p:nvSpPr>
          <p:cNvPr id="8" name="矩形 5">
            <a:extLst>
              <a:ext uri="{FF2B5EF4-FFF2-40B4-BE49-F238E27FC236}">
                <a16:creationId xmlns:a16="http://schemas.microsoft.com/office/drawing/2014/main" id="{DA1B02A1-070D-6E4B-AA1A-2712876A8809}"/>
              </a:ext>
            </a:extLst>
          </p:cNvPr>
          <p:cNvSpPr/>
          <p:nvPr/>
        </p:nvSpPr>
        <p:spPr>
          <a:xfrm>
            <a:off x="4361811" y="865960"/>
            <a:ext cx="2547991" cy="4417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SCP6.1.0</a:t>
            </a:r>
            <a:endParaRPr kumimoji="1" lang="zh-CN" altLang="en-US" dirty="0"/>
          </a:p>
        </p:txBody>
      </p:sp>
      <p:sp>
        <p:nvSpPr>
          <p:cNvPr id="9" name="矩形 6">
            <a:extLst>
              <a:ext uri="{FF2B5EF4-FFF2-40B4-BE49-F238E27FC236}">
                <a16:creationId xmlns:a16="http://schemas.microsoft.com/office/drawing/2014/main" id="{A1F1E379-E1D2-2A45-B33E-05DB1F69D438}"/>
              </a:ext>
            </a:extLst>
          </p:cNvPr>
          <p:cNvSpPr/>
          <p:nvPr/>
        </p:nvSpPr>
        <p:spPr>
          <a:xfrm>
            <a:off x="4361811" y="1461861"/>
            <a:ext cx="1202076" cy="14692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dirty="0"/>
              <a:t>HCI5.8.8</a:t>
            </a:r>
            <a:endParaRPr kumimoji="1" lang="zh-CN" altLang="en-US" dirty="0"/>
          </a:p>
        </p:txBody>
      </p:sp>
      <p:sp>
        <p:nvSpPr>
          <p:cNvPr id="10" name="右箭头 7">
            <a:extLst>
              <a:ext uri="{FF2B5EF4-FFF2-40B4-BE49-F238E27FC236}">
                <a16:creationId xmlns:a16="http://schemas.microsoft.com/office/drawing/2014/main" id="{729EC997-8D17-4E4D-8197-C04BD258906A}"/>
              </a:ext>
            </a:extLst>
          </p:cNvPr>
          <p:cNvSpPr/>
          <p:nvPr/>
        </p:nvSpPr>
        <p:spPr>
          <a:xfrm>
            <a:off x="3209236" y="1981717"/>
            <a:ext cx="720437" cy="429491"/>
          </a:xfrm>
          <a:prstGeom prst="right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9">
            <a:extLst>
              <a:ext uri="{FF2B5EF4-FFF2-40B4-BE49-F238E27FC236}">
                <a16:creationId xmlns:a16="http://schemas.microsoft.com/office/drawing/2014/main" id="{1C732C05-76A6-0147-BB95-A82CE737E3A7}"/>
              </a:ext>
            </a:extLst>
          </p:cNvPr>
          <p:cNvSpPr txBox="1"/>
          <p:nvPr/>
        </p:nvSpPr>
        <p:spPr>
          <a:xfrm>
            <a:off x="610345" y="721448"/>
            <a:ext cx="1076295" cy="369332"/>
          </a:xfrm>
          <a:prstGeom prst="rect">
            <a:avLst/>
          </a:prstGeom>
          <a:noFill/>
        </p:spPr>
        <p:txBody>
          <a:bodyPr wrap="square" rtlCol="0">
            <a:spAutoFit/>
          </a:bodyPr>
          <a:lstStyle/>
          <a:p>
            <a:r>
              <a:rPr lang="en-US" altLang="zh-CN" b="1" dirty="0">
                <a:solidFill>
                  <a:srgbClr val="0070C0"/>
                </a:solidFill>
                <a:latin typeface="+mn-ea"/>
              </a:rPr>
              <a:t>1:</a:t>
            </a:r>
            <a:endParaRPr lang="zh-CN" altLang="en-US" b="1" dirty="0">
              <a:solidFill>
                <a:srgbClr val="0070C0"/>
              </a:solidFill>
              <a:latin typeface="+mn-ea"/>
            </a:endParaRPr>
          </a:p>
        </p:txBody>
      </p:sp>
      <p:sp>
        <p:nvSpPr>
          <p:cNvPr id="12" name="矩形 10">
            <a:extLst>
              <a:ext uri="{FF2B5EF4-FFF2-40B4-BE49-F238E27FC236}">
                <a16:creationId xmlns:a16="http://schemas.microsoft.com/office/drawing/2014/main" id="{8326E316-BCE3-2242-AE4F-694E0AD3AFF9}"/>
              </a:ext>
            </a:extLst>
          </p:cNvPr>
          <p:cNvSpPr/>
          <p:nvPr/>
        </p:nvSpPr>
        <p:spPr>
          <a:xfrm>
            <a:off x="1956260" y="4685771"/>
            <a:ext cx="1202076" cy="14692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kumimoji="1" lang="en-US" altLang="zh-CN" dirty="0"/>
              <a:t>HCI5.8.8</a:t>
            </a:r>
            <a:endParaRPr kumimoji="1" lang="zh-CN" altLang="en-US" dirty="0"/>
          </a:p>
        </p:txBody>
      </p:sp>
      <p:sp>
        <p:nvSpPr>
          <p:cNvPr id="13" name="矩形 11">
            <a:extLst>
              <a:ext uri="{FF2B5EF4-FFF2-40B4-BE49-F238E27FC236}">
                <a16:creationId xmlns:a16="http://schemas.microsoft.com/office/drawing/2014/main" id="{7F17955B-60E2-CC4C-BA5A-96EF6CDF6399}"/>
              </a:ext>
            </a:extLst>
          </p:cNvPr>
          <p:cNvSpPr/>
          <p:nvPr/>
        </p:nvSpPr>
        <p:spPr>
          <a:xfrm>
            <a:off x="610345" y="4089870"/>
            <a:ext cx="2547991" cy="44178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kumimoji="1" lang="en-US" altLang="zh-CN" dirty="0"/>
              <a:t>SCP6.0.0</a:t>
            </a:r>
            <a:endParaRPr kumimoji="1" lang="zh-CN" altLang="en-US" dirty="0"/>
          </a:p>
        </p:txBody>
      </p:sp>
      <p:sp>
        <p:nvSpPr>
          <p:cNvPr id="14" name="矩形 12">
            <a:extLst>
              <a:ext uri="{FF2B5EF4-FFF2-40B4-BE49-F238E27FC236}">
                <a16:creationId xmlns:a16="http://schemas.microsoft.com/office/drawing/2014/main" id="{897272C7-06DA-554C-B114-32F3F43608C7}"/>
              </a:ext>
            </a:extLst>
          </p:cNvPr>
          <p:cNvSpPr/>
          <p:nvPr/>
        </p:nvSpPr>
        <p:spPr>
          <a:xfrm>
            <a:off x="610345" y="4685771"/>
            <a:ext cx="1202076" cy="14692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dirty="0"/>
              <a:t>HCI5.8.8</a:t>
            </a:r>
            <a:endParaRPr kumimoji="1" lang="zh-CN" altLang="en-US" dirty="0"/>
          </a:p>
        </p:txBody>
      </p:sp>
      <p:sp>
        <p:nvSpPr>
          <p:cNvPr id="15" name="矩形 13">
            <a:extLst>
              <a:ext uri="{FF2B5EF4-FFF2-40B4-BE49-F238E27FC236}">
                <a16:creationId xmlns:a16="http://schemas.microsoft.com/office/drawing/2014/main" id="{1C14C53C-B5BD-DC4A-BF6C-D890C183C257}"/>
              </a:ext>
            </a:extLst>
          </p:cNvPr>
          <p:cNvSpPr/>
          <p:nvPr/>
        </p:nvSpPr>
        <p:spPr>
          <a:xfrm>
            <a:off x="5666163" y="4678233"/>
            <a:ext cx="1202076" cy="14692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kumimoji="1" lang="en-US" altLang="zh-CN" dirty="0"/>
              <a:t>HCI6.1.0</a:t>
            </a:r>
            <a:endParaRPr kumimoji="1" lang="zh-CN" altLang="en-US" dirty="0"/>
          </a:p>
        </p:txBody>
      </p:sp>
      <p:sp>
        <p:nvSpPr>
          <p:cNvPr id="16" name="矩形 14">
            <a:extLst>
              <a:ext uri="{FF2B5EF4-FFF2-40B4-BE49-F238E27FC236}">
                <a16:creationId xmlns:a16="http://schemas.microsoft.com/office/drawing/2014/main" id="{C7DDA11C-39D1-0242-898B-ABBF3C7832EC}"/>
              </a:ext>
            </a:extLst>
          </p:cNvPr>
          <p:cNvSpPr/>
          <p:nvPr/>
        </p:nvSpPr>
        <p:spPr>
          <a:xfrm>
            <a:off x="4320248" y="4082332"/>
            <a:ext cx="2547991" cy="4417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SCP6.1.0</a:t>
            </a:r>
            <a:endParaRPr kumimoji="1" lang="zh-CN" altLang="en-US" dirty="0"/>
          </a:p>
        </p:txBody>
      </p:sp>
      <p:sp>
        <p:nvSpPr>
          <p:cNvPr id="17" name="矩形 15">
            <a:extLst>
              <a:ext uri="{FF2B5EF4-FFF2-40B4-BE49-F238E27FC236}">
                <a16:creationId xmlns:a16="http://schemas.microsoft.com/office/drawing/2014/main" id="{AC799382-36D9-2D48-88B5-32FD89516BA8}"/>
              </a:ext>
            </a:extLst>
          </p:cNvPr>
          <p:cNvSpPr/>
          <p:nvPr/>
        </p:nvSpPr>
        <p:spPr>
          <a:xfrm>
            <a:off x="4320248" y="4678233"/>
            <a:ext cx="1202076" cy="14692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dirty="0"/>
              <a:t>HCI5.8.8</a:t>
            </a:r>
            <a:endParaRPr kumimoji="1" lang="zh-CN" altLang="en-US" dirty="0"/>
          </a:p>
        </p:txBody>
      </p:sp>
      <p:sp>
        <p:nvSpPr>
          <p:cNvPr id="18" name="右箭头 16">
            <a:extLst>
              <a:ext uri="{FF2B5EF4-FFF2-40B4-BE49-F238E27FC236}">
                <a16:creationId xmlns:a16="http://schemas.microsoft.com/office/drawing/2014/main" id="{86A16345-6259-5541-8308-ACD0791C693C}"/>
              </a:ext>
            </a:extLst>
          </p:cNvPr>
          <p:cNvSpPr/>
          <p:nvPr/>
        </p:nvSpPr>
        <p:spPr>
          <a:xfrm>
            <a:off x="3379073" y="4977817"/>
            <a:ext cx="720437" cy="429491"/>
          </a:xfrm>
          <a:prstGeom prst="right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框 17">
            <a:extLst>
              <a:ext uri="{FF2B5EF4-FFF2-40B4-BE49-F238E27FC236}">
                <a16:creationId xmlns:a16="http://schemas.microsoft.com/office/drawing/2014/main" id="{8E5F9126-701E-F444-B68A-6D791DF9235D}"/>
              </a:ext>
            </a:extLst>
          </p:cNvPr>
          <p:cNvSpPr txBox="1"/>
          <p:nvPr/>
        </p:nvSpPr>
        <p:spPr>
          <a:xfrm>
            <a:off x="568781" y="3486812"/>
            <a:ext cx="1076295" cy="369332"/>
          </a:xfrm>
          <a:prstGeom prst="rect">
            <a:avLst/>
          </a:prstGeom>
          <a:noFill/>
        </p:spPr>
        <p:txBody>
          <a:bodyPr wrap="square" rtlCol="0">
            <a:spAutoFit/>
          </a:bodyPr>
          <a:lstStyle/>
          <a:p>
            <a:r>
              <a:rPr lang="en-US" altLang="zh-CN" b="1" dirty="0">
                <a:solidFill>
                  <a:srgbClr val="0070C0"/>
                </a:solidFill>
                <a:latin typeface="+mn-ea"/>
              </a:rPr>
              <a:t>2:</a:t>
            </a:r>
            <a:endParaRPr lang="zh-CN" altLang="en-US" b="1" dirty="0">
              <a:solidFill>
                <a:srgbClr val="0070C0"/>
              </a:solidFill>
              <a:latin typeface="+mn-ea"/>
            </a:endParaRPr>
          </a:p>
        </p:txBody>
      </p:sp>
      <p:sp>
        <p:nvSpPr>
          <p:cNvPr id="20" name="文本框 151">
            <a:extLst>
              <a:ext uri="{FF2B5EF4-FFF2-40B4-BE49-F238E27FC236}">
                <a16:creationId xmlns:a16="http://schemas.microsoft.com/office/drawing/2014/main" id="{1A85455B-4A2E-8948-97AE-BA50E377083A}"/>
              </a:ext>
            </a:extLst>
          </p:cNvPr>
          <p:cNvSpPr txBox="1"/>
          <p:nvPr/>
        </p:nvSpPr>
        <p:spPr>
          <a:xfrm>
            <a:off x="7855170" y="1471288"/>
            <a:ext cx="3652131" cy="1020857"/>
          </a:xfrm>
          <a:prstGeom prst="rect">
            <a:avLst/>
          </a:prstGeom>
          <a:noFill/>
        </p:spPr>
        <p:txBody>
          <a:bodyPr wrap="square" rtlCol="0">
            <a:spAutoFit/>
          </a:bodyPr>
          <a:lstStyle/>
          <a:p>
            <a:pPr>
              <a:lnSpc>
                <a:spcPct val="150000"/>
              </a:lnSpc>
              <a:buClr>
                <a:srgbClr val="79BD28"/>
              </a:buClr>
            </a:pPr>
            <a:r>
              <a:rPr lang="en-US" altLang="zh-CN" sz="1400" dirty="0">
                <a:latin typeface="Century Gothic" panose="020B0502020202020204" pitchFamily="34" charset="0"/>
              </a:rPr>
              <a:t>Customer has an existing HCI cluster, buys another HCI cluster, uses SCP to unify the management.  </a:t>
            </a:r>
          </a:p>
        </p:txBody>
      </p:sp>
      <p:sp>
        <p:nvSpPr>
          <p:cNvPr id="21" name="文本框 151">
            <a:extLst>
              <a:ext uri="{FF2B5EF4-FFF2-40B4-BE49-F238E27FC236}">
                <a16:creationId xmlns:a16="http://schemas.microsoft.com/office/drawing/2014/main" id="{81DE69B7-6778-2340-9E80-7BC7F76BA787}"/>
              </a:ext>
            </a:extLst>
          </p:cNvPr>
          <p:cNvSpPr txBox="1"/>
          <p:nvPr/>
        </p:nvSpPr>
        <p:spPr>
          <a:xfrm>
            <a:off x="7729274" y="4365855"/>
            <a:ext cx="3652131" cy="1667188"/>
          </a:xfrm>
          <a:prstGeom prst="rect">
            <a:avLst/>
          </a:prstGeom>
          <a:noFill/>
        </p:spPr>
        <p:txBody>
          <a:bodyPr wrap="square" rtlCol="0">
            <a:spAutoFit/>
          </a:bodyPr>
          <a:lstStyle/>
          <a:p>
            <a:pPr>
              <a:lnSpc>
                <a:spcPct val="150000"/>
              </a:lnSpc>
              <a:buClr>
                <a:srgbClr val="79BD28"/>
              </a:buClr>
            </a:pPr>
            <a:r>
              <a:rPr lang="en-US" altLang="zh-CN" sz="1400" dirty="0">
                <a:latin typeface="Century Gothic" panose="020B0502020202020204" pitchFamily="34" charset="0"/>
              </a:rPr>
              <a:t>Customer has multiple HCI clusters, uses SCP for management. They want to upgrade one of the clusters first, see how it works and then upgrade the others.</a:t>
            </a:r>
          </a:p>
        </p:txBody>
      </p:sp>
    </p:spTree>
    <p:extLst>
      <p:ext uri="{BB962C8B-B14F-4D97-AF65-F5344CB8AC3E}">
        <p14:creationId xmlns:p14="http://schemas.microsoft.com/office/powerpoint/2010/main" val="1036444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8"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p:tgtEl>
                                          <p:spTgt spid="7"/>
                                        </p:tgtEl>
                                        <p:attrNameLst>
                                          <p:attrName>ppt_x</p:attrName>
                                        </p:attrNameLst>
                                      </p:cBhvr>
                                      <p:tavLst>
                                        <p:tav tm="0">
                                          <p:val>
                                            <p:strVal val="#ppt_x-#ppt_w*1.125000"/>
                                          </p:val>
                                        </p:tav>
                                        <p:tav tm="100000">
                                          <p:val>
                                            <p:strVal val="#ppt_x"/>
                                          </p:val>
                                        </p:tav>
                                      </p:tavLst>
                                    </p:anim>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ppt_x</p:attrName>
                                        </p:attrNameLst>
                                      </p:cBhvr>
                                      <p:tavLst>
                                        <p:tav tm="0">
                                          <p:val>
                                            <p:strVal val="#ppt_x-#ppt_w*1.125000"/>
                                          </p:val>
                                        </p:tav>
                                        <p:tav tm="100000">
                                          <p:val>
                                            <p:strVal val="#ppt_x"/>
                                          </p:val>
                                        </p:tav>
                                      </p:tavLst>
                                    </p:anim>
                                    <p:animEffect transition="in" filter="wipe(right)">
                                      <p:cBhvr>
                                        <p:cTn id="18" dur="500"/>
                                        <p:tgtEl>
                                          <p:spTgt spid="10"/>
                                        </p:tgtEl>
                                      </p:cBhvr>
                                    </p:animEffect>
                                  </p:childTnLst>
                                </p:cTn>
                              </p:par>
                              <p:par>
                                <p:cTn id="19" presetID="1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p:tgtEl>
                                          <p:spTgt spid="9"/>
                                        </p:tgtEl>
                                        <p:attrNameLst>
                                          <p:attrName>ppt_x</p:attrName>
                                        </p:attrNameLst>
                                      </p:cBhvr>
                                      <p:tavLst>
                                        <p:tav tm="0">
                                          <p:val>
                                            <p:strVal val="#ppt_x-#ppt_w*1.125000"/>
                                          </p:val>
                                        </p:tav>
                                        <p:tav tm="100000">
                                          <p:val>
                                            <p:strVal val="#ppt_x"/>
                                          </p:val>
                                        </p:tav>
                                      </p:tavLst>
                                    </p:anim>
                                    <p:animEffect transition="in" filter="wipe(right)">
                                      <p:cBhvr>
                                        <p:cTn id="22" dur="500"/>
                                        <p:tgtEl>
                                          <p:spTgt spid="9"/>
                                        </p:tgtEl>
                                      </p:cBhvr>
                                    </p:animEffect>
                                  </p:childTnLst>
                                </p:cTn>
                              </p:par>
                            </p:childTnLst>
                          </p:cTn>
                        </p:par>
                        <p:par>
                          <p:cTn id="23" fill="hold">
                            <p:stCondLst>
                              <p:cond delay="500"/>
                            </p:stCondLst>
                            <p:childTnLst>
                              <p:par>
                                <p:cTn id="24" presetID="12" presetClass="entr" presetSubtype="1"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1000"/>
                                        <p:tgtEl>
                                          <p:spTgt spid="8"/>
                                        </p:tgtEl>
                                        <p:attrNameLst>
                                          <p:attrName>ppt_y</p:attrName>
                                        </p:attrNameLst>
                                      </p:cBhvr>
                                      <p:tavLst>
                                        <p:tav tm="0">
                                          <p:val>
                                            <p:strVal val="#ppt_y-#ppt_h*1.125000"/>
                                          </p:val>
                                        </p:tav>
                                        <p:tav tm="100000">
                                          <p:val>
                                            <p:strVal val="#ppt_y"/>
                                          </p:val>
                                        </p:tav>
                                      </p:tavLst>
                                    </p:anim>
                                    <p:animEffect transition="in" filter="wipe(down)">
                                      <p:cBhvr>
                                        <p:cTn id="27" dur="1000"/>
                                        <p:tgtEl>
                                          <p:spTgt spid="8"/>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1000"/>
                                        <p:tgtEl>
                                          <p:spTgt spid="6"/>
                                        </p:tgtEl>
                                        <p:attrNameLst>
                                          <p:attrName>ppt_y</p:attrName>
                                        </p:attrNameLst>
                                      </p:cBhvr>
                                      <p:tavLst>
                                        <p:tav tm="0">
                                          <p:val>
                                            <p:strVal val="#ppt_y-#ppt_h*1.125000"/>
                                          </p:val>
                                        </p:tav>
                                        <p:tav tm="100000">
                                          <p:val>
                                            <p:strVal val="#ppt_y"/>
                                          </p:val>
                                        </p:tav>
                                      </p:tavLst>
                                    </p:anim>
                                    <p:animEffect transition="in" filter="wipe(down)">
                                      <p:cBhvr>
                                        <p:cTn id="31" dur="1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2" presetClass="entr" presetSubtype="8"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p:tgtEl>
                                          <p:spTgt spid="12"/>
                                        </p:tgtEl>
                                        <p:attrNameLst>
                                          <p:attrName>ppt_x</p:attrName>
                                        </p:attrNameLst>
                                      </p:cBhvr>
                                      <p:tavLst>
                                        <p:tav tm="0">
                                          <p:val>
                                            <p:strVal val="#ppt_x-#ppt_w*1.125000"/>
                                          </p:val>
                                        </p:tav>
                                        <p:tav tm="100000">
                                          <p:val>
                                            <p:strVal val="#ppt_x"/>
                                          </p:val>
                                        </p:tav>
                                      </p:tavLst>
                                    </p:anim>
                                    <p:animEffect transition="in" filter="wipe(right)">
                                      <p:cBhvr>
                                        <p:cTn id="41" dur="500"/>
                                        <p:tgtEl>
                                          <p:spTgt spid="12"/>
                                        </p:tgtEl>
                                      </p:cBhvr>
                                    </p:animEffect>
                                  </p:childTnLst>
                                </p:cTn>
                              </p:par>
                              <p:par>
                                <p:cTn id="42" presetID="12" presetClass="entr" presetSubtype="8"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p:tgtEl>
                                          <p:spTgt spid="13"/>
                                        </p:tgtEl>
                                        <p:attrNameLst>
                                          <p:attrName>ppt_x</p:attrName>
                                        </p:attrNameLst>
                                      </p:cBhvr>
                                      <p:tavLst>
                                        <p:tav tm="0">
                                          <p:val>
                                            <p:strVal val="#ppt_x-#ppt_w*1.125000"/>
                                          </p:val>
                                        </p:tav>
                                        <p:tav tm="100000">
                                          <p:val>
                                            <p:strVal val="#ppt_x"/>
                                          </p:val>
                                        </p:tav>
                                      </p:tavLst>
                                    </p:anim>
                                    <p:animEffect transition="in" filter="wipe(right)">
                                      <p:cBhvr>
                                        <p:cTn id="45" dur="500"/>
                                        <p:tgtEl>
                                          <p:spTgt spid="13"/>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p:tgtEl>
                                          <p:spTgt spid="14"/>
                                        </p:tgtEl>
                                        <p:attrNameLst>
                                          <p:attrName>ppt_x</p:attrName>
                                        </p:attrNameLst>
                                      </p:cBhvr>
                                      <p:tavLst>
                                        <p:tav tm="0">
                                          <p:val>
                                            <p:strVal val="#ppt_x-#ppt_w*1.125000"/>
                                          </p:val>
                                        </p:tav>
                                        <p:tav tm="100000">
                                          <p:val>
                                            <p:strVal val="#ppt_x"/>
                                          </p:val>
                                        </p:tav>
                                      </p:tavLst>
                                    </p:anim>
                                    <p:animEffect transition="in" filter="wipe(right)">
                                      <p:cBhvr>
                                        <p:cTn id="49" dur="500"/>
                                        <p:tgtEl>
                                          <p:spTgt spid="14"/>
                                        </p:tgtEl>
                                      </p:cBhvr>
                                    </p:animEffect>
                                  </p:childTnLst>
                                </p:cTn>
                              </p:par>
                            </p:childTnLst>
                          </p:cTn>
                        </p:par>
                        <p:par>
                          <p:cTn id="50" fill="hold">
                            <p:stCondLst>
                              <p:cond delay="500"/>
                            </p:stCondLst>
                            <p:childTnLst>
                              <p:par>
                                <p:cTn id="51" presetID="12" presetClass="entr" presetSubtype="8"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right)">
                                      <p:cBhvr>
                                        <p:cTn id="54" dur="500"/>
                                        <p:tgtEl>
                                          <p:spTgt spid="18"/>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4" fill="hold" grpId="0" nodeType="click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p:tgtEl>
                                          <p:spTgt spid="17"/>
                                        </p:tgtEl>
                                        <p:attrNameLst>
                                          <p:attrName>ppt_y</p:attrName>
                                        </p:attrNameLst>
                                      </p:cBhvr>
                                      <p:tavLst>
                                        <p:tav tm="0">
                                          <p:val>
                                            <p:strVal val="#ppt_y+#ppt_h*1.125000"/>
                                          </p:val>
                                        </p:tav>
                                        <p:tav tm="100000">
                                          <p:val>
                                            <p:strVal val="#ppt_y"/>
                                          </p:val>
                                        </p:tav>
                                      </p:tavLst>
                                    </p:anim>
                                    <p:animEffect transition="in" filter="wipe(up)">
                                      <p:cBhvr>
                                        <p:cTn id="60" dur="500"/>
                                        <p:tgtEl>
                                          <p:spTgt spid="17"/>
                                        </p:tgtEl>
                                      </p:cBhvr>
                                    </p:animEffect>
                                  </p:childTnLst>
                                </p:cTn>
                              </p:par>
                            </p:childTnLst>
                          </p:cTn>
                        </p:par>
                        <p:par>
                          <p:cTn id="61" fill="hold">
                            <p:stCondLst>
                              <p:cond delay="500"/>
                            </p:stCondLst>
                            <p:childTnLst>
                              <p:par>
                                <p:cTn id="62" presetID="12" presetClass="entr" presetSubtype="1"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1000"/>
                                        <p:tgtEl>
                                          <p:spTgt spid="15"/>
                                        </p:tgtEl>
                                        <p:attrNameLst>
                                          <p:attrName>ppt_y</p:attrName>
                                        </p:attrNameLst>
                                      </p:cBhvr>
                                      <p:tavLst>
                                        <p:tav tm="0">
                                          <p:val>
                                            <p:strVal val="#ppt_y-#ppt_h*1.125000"/>
                                          </p:val>
                                        </p:tav>
                                        <p:tav tm="100000">
                                          <p:val>
                                            <p:strVal val="#ppt_y"/>
                                          </p:val>
                                        </p:tav>
                                      </p:tavLst>
                                    </p:anim>
                                    <p:animEffect transition="in" filter="wipe(down)">
                                      <p:cBhvr>
                                        <p:cTn id="65" dur="1000"/>
                                        <p:tgtEl>
                                          <p:spTgt spid="15"/>
                                        </p:tgtEl>
                                      </p:cBhvr>
                                    </p:animEffect>
                                  </p:childTnLst>
                                </p:cTn>
                              </p:par>
                              <p:par>
                                <p:cTn id="66" presetID="12" presetClass="entr" presetSubtype="1"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1000"/>
                                        <p:tgtEl>
                                          <p:spTgt spid="16"/>
                                        </p:tgtEl>
                                        <p:attrNameLst>
                                          <p:attrName>ppt_y</p:attrName>
                                        </p:attrNameLst>
                                      </p:cBhvr>
                                      <p:tavLst>
                                        <p:tav tm="0">
                                          <p:val>
                                            <p:strVal val="#ppt_y-#ppt_h*1.125000"/>
                                          </p:val>
                                        </p:tav>
                                        <p:tav tm="100000">
                                          <p:val>
                                            <p:strVal val="#ppt_y"/>
                                          </p:val>
                                        </p:tav>
                                      </p:tavLst>
                                    </p:anim>
                                    <p:animEffect transition="in" filter="wipe(down)">
                                      <p:cBhvr>
                                        <p:cTn id="69"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10" grpId="0" bldLvl="0" animBg="1"/>
      <p:bldP spid="11" grpId="0"/>
      <p:bldP spid="12" grpId="0" bldLvl="0" animBg="1"/>
      <p:bldP spid="13" grpId="0" bldLvl="0" animBg="1"/>
      <p:bldP spid="14" grpId="0" bldLvl="0" animBg="1"/>
      <p:bldP spid="15" grpId="0" bldLvl="0" animBg="1"/>
      <p:bldP spid="16" grpId="0" bldLvl="0" animBg="1"/>
      <p:bldP spid="17" grpId="0" bldLvl="0" animBg="1"/>
      <p:bldP spid="18" grpId="0" bldLvl="0" animBg="1"/>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18F2C-D903-0C4A-B962-01499D5CE0DF}"/>
              </a:ext>
            </a:extLst>
          </p:cNvPr>
          <p:cNvSpPr>
            <a:spLocks noGrp="1"/>
          </p:cNvSpPr>
          <p:nvPr>
            <p:ph type="title"/>
          </p:nvPr>
        </p:nvSpPr>
        <p:spPr/>
        <p:txBody>
          <a:bodyPr/>
          <a:lstStyle/>
          <a:p>
            <a:r>
              <a:rPr lang="en-US" dirty="0"/>
              <a:t>Scenarios</a:t>
            </a:r>
          </a:p>
        </p:txBody>
      </p:sp>
      <p:sp>
        <p:nvSpPr>
          <p:cNvPr id="3" name="Date Placeholder 2">
            <a:extLst>
              <a:ext uri="{FF2B5EF4-FFF2-40B4-BE49-F238E27FC236}">
                <a16:creationId xmlns:a16="http://schemas.microsoft.com/office/drawing/2014/main" id="{B4739486-7DBE-7C4B-9F70-550CAD3AAD16}"/>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CE93AB98-28C6-D34D-9E7C-51BB361D6EE9}"/>
              </a:ext>
            </a:extLst>
          </p:cNvPr>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6ECF5D6-4604-FE49-AE2D-3D309C31018A}"/>
              </a:ext>
            </a:extLst>
          </p:cNvPr>
          <p:cNvSpPr>
            <a:spLocks noGrp="1"/>
          </p:cNvSpPr>
          <p:nvPr>
            <p:ph type="sldNum" sz="quarter" idx="12"/>
          </p:nvPr>
        </p:nvSpPr>
        <p:spPr/>
        <p:txBody>
          <a:bodyPr/>
          <a:lstStyle/>
          <a:p>
            <a:r>
              <a:rPr lang="en-US" altLang="zh-CN"/>
              <a:t>Page  </a:t>
            </a:r>
            <a:fld id="{6F6B6950-8D1A-4668-8374-25B44628E0DF}" type="slidenum">
              <a:rPr lang="zh-CN" altLang="en-US" smtClean="0"/>
              <a:t>14</a:t>
            </a:fld>
            <a:endParaRPr lang="zh-CN" altLang="en-US" dirty="0"/>
          </a:p>
        </p:txBody>
      </p:sp>
      <p:sp>
        <p:nvSpPr>
          <p:cNvPr id="20" name="文本框 151">
            <a:extLst>
              <a:ext uri="{FF2B5EF4-FFF2-40B4-BE49-F238E27FC236}">
                <a16:creationId xmlns:a16="http://schemas.microsoft.com/office/drawing/2014/main" id="{1A85455B-4A2E-8948-97AE-BA50E377083A}"/>
              </a:ext>
            </a:extLst>
          </p:cNvPr>
          <p:cNvSpPr txBox="1"/>
          <p:nvPr/>
        </p:nvSpPr>
        <p:spPr>
          <a:xfrm>
            <a:off x="7828666" y="1733358"/>
            <a:ext cx="3652131" cy="697692"/>
          </a:xfrm>
          <a:prstGeom prst="rect">
            <a:avLst/>
          </a:prstGeom>
          <a:noFill/>
        </p:spPr>
        <p:txBody>
          <a:bodyPr wrap="square" rtlCol="0">
            <a:spAutoFit/>
          </a:bodyPr>
          <a:lstStyle/>
          <a:p>
            <a:pPr>
              <a:lnSpc>
                <a:spcPct val="150000"/>
              </a:lnSpc>
              <a:buClr>
                <a:srgbClr val="79BD28"/>
              </a:buClr>
            </a:pPr>
            <a:r>
              <a:rPr lang="en-US" altLang="zh-CN" sz="1400" dirty="0">
                <a:latin typeface="Century Gothic" panose="020B0502020202020204" pitchFamily="34" charset="0"/>
              </a:rPr>
              <a:t>Encourage customer to try SCP, no need to upgrade HCI.</a:t>
            </a:r>
          </a:p>
        </p:txBody>
      </p:sp>
      <p:sp>
        <p:nvSpPr>
          <p:cNvPr id="21" name="文本框 151">
            <a:extLst>
              <a:ext uri="{FF2B5EF4-FFF2-40B4-BE49-F238E27FC236}">
                <a16:creationId xmlns:a16="http://schemas.microsoft.com/office/drawing/2014/main" id="{81DE69B7-6778-2340-9E80-7BC7F76BA787}"/>
              </a:ext>
            </a:extLst>
          </p:cNvPr>
          <p:cNvSpPr txBox="1"/>
          <p:nvPr/>
        </p:nvSpPr>
        <p:spPr>
          <a:xfrm>
            <a:off x="7828666" y="4648813"/>
            <a:ext cx="3652131" cy="1020857"/>
          </a:xfrm>
          <a:prstGeom prst="rect">
            <a:avLst/>
          </a:prstGeom>
          <a:noFill/>
        </p:spPr>
        <p:txBody>
          <a:bodyPr wrap="square" rtlCol="0">
            <a:spAutoFit/>
          </a:bodyPr>
          <a:lstStyle/>
          <a:p>
            <a:pPr>
              <a:lnSpc>
                <a:spcPct val="150000"/>
              </a:lnSpc>
              <a:buClr>
                <a:srgbClr val="79BD28"/>
              </a:buClr>
            </a:pPr>
            <a:r>
              <a:rPr lang="en-US" altLang="zh-CN" sz="1400" dirty="0">
                <a:latin typeface="Century Gothic" panose="020B0502020202020204" pitchFamily="34" charset="0"/>
              </a:rPr>
              <a:t>With SCP, customer wants to try some of the new features of SCP without upgrading HCI</a:t>
            </a:r>
          </a:p>
        </p:txBody>
      </p:sp>
      <p:sp>
        <p:nvSpPr>
          <p:cNvPr id="23" name="矩形 4">
            <a:extLst>
              <a:ext uri="{FF2B5EF4-FFF2-40B4-BE49-F238E27FC236}">
                <a16:creationId xmlns:a16="http://schemas.microsoft.com/office/drawing/2014/main" id="{BA17151F-C8B1-C74E-8BEB-8E15D452A415}"/>
              </a:ext>
            </a:extLst>
          </p:cNvPr>
          <p:cNvSpPr/>
          <p:nvPr/>
        </p:nvSpPr>
        <p:spPr>
          <a:xfrm>
            <a:off x="1312299" y="1481703"/>
            <a:ext cx="1202076" cy="14692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dirty="0"/>
              <a:t>HCI5.8.8</a:t>
            </a:r>
            <a:endParaRPr kumimoji="1" lang="zh-CN" altLang="en-US" dirty="0"/>
          </a:p>
        </p:txBody>
      </p:sp>
      <p:sp>
        <p:nvSpPr>
          <p:cNvPr id="24" name="矩形 5">
            <a:extLst>
              <a:ext uri="{FF2B5EF4-FFF2-40B4-BE49-F238E27FC236}">
                <a16:creationId xmlns:a16="http://schemas.microsoft.com/office/drawing/2014/main" id="{B7271F25-928D-7B41-B179-05FE922F33F5}"/>
              </a:ext>
            </a:extLst>
          </p:cNvPr>
          <p:cNvSpPr/>
          <p:nvPr/>
        </p:nvSpPr>
        <p:spPr>
          <a:xfrm>
            <a:off x="4462727" y="885802"/>
            <a:ext cx="2547991" cy="4417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SCP6.1.0</a:t>
            </a:r>
            <a:endParaRPr kumimoji="1" lang="zh-CN" altLang="en-US" dirty="0"/>
          </a:p>
        </p:txBody>
      </p:sp>
      <p:sp>
        <p:nvSpPr>
          <p:cNvPr id="25" name="矩形 6">
            <a:extLst>
              <a:ext uri="{FF2B5EF4-FFF2-40B4-BE49-F238E27FC236}">
                <a16:creationId xmlns:a16="http://schemas.microsoft.com/office/drawing/2014/main" id="{2813DC81-24B2-DB4D-B658-8D54FC6651A6}"/>
              </a:ext>
            </a:extLst>
          </p:cNvPr>
          <p:cNvSpPr/>
          <p:nvPr/>
        </p:nvSpPr>
        <p:spPr>
          <a:xfrm>
            <a:off x="5135684" y="1481703"/>
            <a:ext cx="1202076" cy="14692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dirty="0"/>
              <a:t>HCI5.8.8</a:t>
            </a:r>
            <a:endParaRPr kumimoji="1" lang="zh-CN" altLang="en-US" dirty="0"/>
          </a:p>
        </p:txBody>
      </p:sp>
      <p:sp>
        <p:nvSpPr>
          <p:cNvPr id="26" name="右箭头 7">
            <a:extLst>
              <a:ext uri="{FF2B5EF4-FFF2-40B4-BE49-F238E27FC236}">
                <a16:creationId xmlns:a16="http://schemas.microsoft.com/office/drawing/2014/main" id="{2968D11D-521B-5449-8B13-6B805E7E96A3}"/>
              </a:ext>
            </a:extLst>
          </p:cNvPr>
          <p:cNvSpPr/>
          <p:nvPr/>
        </p:nvSpPr>
        <p:spPr>
          <a:xfrm>
            <a:off x="3310152" y="2001559"/>
            <a:ext cx="720437" cy="429491"/>
          </a:xfrm>
          <a:prstGeom prst="right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文本框 9">
            <a:extLst>
              <a:ext uri="{FF2B5EF4-FFF2-40B4-BE49-F238E27FC236}">
                <a16:creationId xmlns:a16="http://schemas.microsoft.com/office/drawing/2014/main" id="{14ACAC5D-3EAF-D243-B0AA-3B6EC14390B6}"/>
              </a:ext>
            </a:extLst>
          </p:cNvPr>
          <p:cNvSpPr txBox="1"/>
          <p:nvPr/>
        </p:nvSpPr>
        <p:spPr>
          <a:xfrm>
            <a:off x="711261" y="741290"/>
            <a:ext cx="1076295" cy="369332"/>
          </a:xfrm>
          <a:prstGeom prst="rect">
            <a:avLst/>
          </a:prstGeom>
          <a:noFill/>
        </p:spPr>
        <p:txBody>
          <a:bodyPr wrap="square" rtlCol="0">
            <a:spAutoFit/>
          </a:bodyPr>
          <a:lstStyle/>
          <a:p>
            <a:r>
              <a:rPr lang="en-US" altLang="zh-CN" b="1" dirty="0">
                <a:solidFill>
                  <a:srgbClr val="0070C0"/>
                </a:solidFill>
                <a:latin typeface="+mn-ea"/>
              </a:rPr>
              <a:t>3:</a:t>
            </a:r>
            <a:endParaRPr lang="zh-CN" altLang="en-US" b="1" dirty="0">
              <a:solidFill>
                <a:srgbClr val="0070C0"/>
              </a:solidFill>
              <a:latin typeface="+mn-ea"/>
            </a:endParaRPr>
          </a:p>
        </p:txBody>
      </p:sp>
      <p:sp>
        <p:nvSpPr>
          <p:cNvPr id="28" name="矩形 11">
            <a:extLst>
              <a:ext uri="{FF2B5EF4-FFF2-40B4-BE49-F238E27FC236}">
                <a16:creationId xmlns:a16="http://schemas.microsoft.com/office/drawing/2014/main" id="{8B74BACA-605C-5048-B79F-66A8692AB52C}"/>
              </a:ext>
            </a:extLst>
          </p:cNvPr>
          <p:cNvSpPr/>
          <p:nvPr/>
        </p:nvSpPr>
        <p:spPr>
          <a:xfrm>
            <a:off x="737765" y="4069956"/>
            <a:ext cx="2547991" cy="44178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kumimoji="1" lang="en-US" altLang="zh-CN" dirty="0"/>
              <a:t>SCP6.0.0</a:t>
            </a:r>
            <a:endParaRPr kumimoji="1" lang="zh-CN" altLang="en-US" dirty="0"/>
          </a:p>
        </p:txBody>
      </p:sp>
      <p:sp>
        <p:nvSpPr>
          <p:cNvPr id="29" name="矩形 12">
            <a:extLst>
              <a:ext uri="{FF2B5EF4-FFF2-40B4-BE49-F238E27FC236}">
                <a16:creationId xmlns:a16="http://schemas.microsoft.com/office/drawing/2014/main" id="{95DBDA9A-977E-8C49-AB86-271F245A0BF6}"/>
              </a:ext>
            </a:extLst>
          </p:cNvPr>
          <p:cNvSpPr/>
          <p:nvPr/>
        </p:nvSpPr>
        <p:spPr>
          <a:xfrm>
            <a:off x="1432397" y="4681017"/>
            <a:ext cx="1202076" cy="14692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dirty="0"/>
              <a:t>HCI5.8.8</a:t>
            </a:r>
            <a:endParaRPr kumimoji="1" lang="zh-CN" altLang="en-US" dirty="0"/>
          </a:p>
        </p:txBody>
      </p:sp>
      <p:sp>
        <p:nvSpPr>
          <p:cNvPr id="30" name="矩形 14">
            <a:extLst>
              <a:ext uri="{FF2B5EF4-FFF2-40B4-BE49-F238E27FC236}">
                <a16:creationId xmlns:a16="http://schemas.microsoft.com/office/drawing/2014/main" id="{2DB0845D-4616-1041-8FC9-92449EF410A1}"/>
              </a:ext>
            </a:extLst>
          </p:cNvPr>
          <p:cNvSpPr/>
          <p:nvPr/>
        </p:nvSpPr>
        <p:spPr>
          <a:xfrm>
            <a:off x="4447668" y="4062418"/>
            <a:ext cx="2547991" cy="4417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dirty="0"/>
              <a:t>SCP6.1.0</a:t>
            </a:r>
            <a:endParaRPr kumimoji="1" lang="zh-CN" altLang="en-US" dirty="0"/>
          </a:p>
        </p:txBody>
      </p:sp>
      <p:sp>
        <p:nvSpPr>
          <p:cNvPr id="31" name="矩形 15">
            <a:extLst>
              <a:ext uri="{FF2B5EF4-FFF2-40B4-BE49-F238E27FC236}">
                <a16:creationId xmlns:a16="http://schemas.microsoft.com/office/drawing/2014/main" id="{0B3DC83F-43DA-F940-BC53-50D19E13D0CD}"/>
              </a:ext>
            </a:extLst>
          </p:cNvPr>
          <p:cNvSpPr/>
          <p:nvPr/>
        </p:nvSpPr>
        <p:spPr>
          <a:xfrm>
            <a:off x="5162188" y="4681017"/>
            <a:ext cx="1202076" cy="146920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dirty="0"/>
              <a:t>HCI5.8.8</a:t>
            </a:r>
            <a:endParaRPr kumimoji="1" lang="zh-CN" altLang="en-US" dirty="0"/>
          </a:p>
        </p:txBody>
      </p:sp>
      <p:sp>
        <p:nvSpPr>
          <p:cNvPr id="32" name="右箭头 16">
            <a:extLst>
              <a:ext uri="{FF2B5EF4-FFF2-40B4-BE49-F238E27FC236}">
                <a16:creationId xmlns:a16="http://schemas.microsoft.com/office/drawing/2014/main" id="{AEF05638-13AE-0949-BB3C-F27B5D7AD916}"/>
              </a:ext>
            </a:extLst>
          </p:cNvPr>
          <p:cNvSpPr/>
          <p:nvPr/>
        </p:nvSpPr>
        <p:spPr>
          <a:xfrm>
            <a:off x="3506493" y="4957903"/>
            <a:ext cx="720437" cy="429491"/>
          </a:xfrm>
          <a:prstGeom prst="rightArrow">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文本框 17">
            <a:extLst>
              <a:ext uri="{FF2B5EF4-FFF2-40B4-BE49-F238E27FC236}">
                <a16:creationId xmlns:a16="http://schemas.microsoft.com/office/drawing/2014/main" id="{0C4D6054-10E3-1049-A5F0-C16717B070D6}"/>
              </a:ext>
            </a:extLst>
          </p:cNvPr>
          <p:cNvSpPr txBox="1"/>
          <p:nvPr/>
        </p:nvSpPr>
        <p:spPr>
          <a:xfrm>
            <a:off x="669697" y="3506654"/>
            <a:ext cx="1076295" cy="369332"/>
          </a:xfrm>
          <a:prstGeom prst="rect">
            <a:avLst/>
          </a:prstGeom>
          <a:noFill/>
        </p:spPr>
        <p:txBody>
          <a:bodyPr wrap="square" rtlCol="0">
            <a:spAutoFit/>
          </a:bodyPr>
          <a:lstStyle/>
          <a:p>
            <a:r>
              <a:rPr lang="en-US" altLang="zh-CN" b="1" dirty="0">
                <a:solidFill>
                  <a:srgbClr val="0070C0"/>
                </a:solidFill>
                <a:latin typeface="+mn-ea"/>
              </a:rPr>
              <a:t>4:</a:t>
            </a:r>
            <a:endParaRPr lang="zh-CN" altLang="en-US" b="1" dirty="0">
              <a:solidFill>
                <a:srgbClr val="0070C0"/>
              </a:solidFill>
              <a:latin typeface="+mn-ea"/>
            </a:endParaRPr>
          </a:p>
        </p:txBody>
      </p:sp>
    </p:spTree>
    <p:extLst>
      <p:ext uri="{BB962C8B-B14F-4D97-AF65-F5344CB8AC3E}">
        <p14:creationId xmlns:p14="http://schemas.microsoft.com/office/powerpoint/2010/main" val="299961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8"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p:tgtEl>
                                          <p:spTgt spid="23"/>
                                        </p:tgtEl>
                                        <p:attrNameLst>
                                          <p:attrName>ppt_x</p:attrName>
                                        </p:attrNameLst>
                                      </p:cBhvr>
                                      <p:tavLst>
                                        <p:tav tm="0">
                                          <p:val>
                                            <p:strVal val="#ppt_x-#ppt_w*1.125000"/>
                                          </p:val>
                                        </p:tav>
                                        <p:tav tm="100000">
                                          <p:val>
                                            <p:strVal val="#ppt_x"/>
                                          </p:val>
                                        </p:tav>
                                      </p:tavLst>
                                    </p:anim>
                                    <p:animEffect transition="in" filter="wipe(right)">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p:tgtEl>
                                          <p:spTgt spid="26"/>
                                        </p:tgtEl>
                                        <p:attrNameLst>
                                          <p:attrName>ppt_x</p:attrName>
                                        </p:attrNameLst>
                                      </p:cBhvr>
                                      <p:tavLst>
                                        <p:tav tm="0">
                                          <p:val>
                                            <p:strVal val="#ppt_x-#ppt_w*1.125000"/>
                                          </p:val>
                                        </p:tav>
                                        <p:tav tm="100000">
                                          <p:val>
                                            <p:strVal val="#ppt_x"/>
                                          </p:val>
                                        </p:tav>
                                      </p:tavLst>
                                    </p:anim>
                                    <p:animEffect transition="in" filter="wipe(right)">
                                      <p:cBhvr>
                                        <p:cTn id="18" dur="500"/>
                                        <p:tgtEl>
                                          <p:spTgt spid="26"/>
                                        </p:tgtEl>
                                      </p:cBhvr>
                                    </p:animEffect>
                                  </p:childTnLst>
                                </p:cTn>
                              </p:par>
                              <p:par>
                                <p:cTn id="19" presetID="12" presetClass="entr" presetSubtype="8"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p:tgtEl>
                                          <p:spTgt spid="25"/>
                                        </p:tgtEl>
                                        <p:attrNameLst>
                                          <p:attrName>ppt_x</p:attrName>
                                        </p:attrNameLst>
                                      </p:cBhvr>
                                      <p:tavLst>
                                        <p:tav tm="0">
                                          <p:val>
                                            <p:strVal val="#ppt_x-#ppt_w*1.125000"/>
                                          </p:val>
                                        </p:tav>
                                        <p:tav tm="100000">
                                          <p:val>
                                            <p:strVal val="#ppt_x"/>
                                          </p:val>
                                        </p:tav>
                                      </p:tavLst>
                                    </p:anim>
                                    <p:animEffect transition="in" filter="wipe(right)">
                                      <p:cBhvr>
                                        <p:cTn id="22" dur="500"/>
                                        <p:tgtEl>
                                          <p:spTgt spid="25"/>
                                        </p:tgtEl>
                                      </p:cBhvr>
                                    </p:animEffect>
                                  </p:childTnLst>
                                </p:cTn>
                              </p:par>
                            </p:childTnLst>
                          </p:cTn>
                        </p:par>
                        <p:par>
                          <p:cTn id="23" fill="hold">
                            <p:stCondLst>
                              <p:cond delay="500"/>
                            </p:stCondLst>
                            <p:childTnLst>
                              <p:par>
                                <p:cTn id="24" presetID="12" presetClass="entr" presetSubtype="1"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1000"/>
                                        <p:tgtEl>
                                          <p:spTgt spid="24"/>
                                        </p:tgtEl>
                                        <p:attrNameLst>
                                          <p:attrName>ppt_y</p:attrName>
                                        </p:attrNameLst>
                                      </p:cBhvr>
                                      <p:tavLst>
                                        <p:tav tm="0">
                                          <p:val>
                                            <p:strVal val="#ppt_y-#ppt_h*1.125000"/>
                                          </p:val>
                                        </p:tav>
                                        <p:tav tm="100000">
                                          <p:val>
                                            <p:strVal val="#ppt_y"/>
                                          </p:val>
                                        </p:tav>
                                      </p:tavLst>
                                    </p:anim>
                                    <p:animEffect transition="in" filter="wipe(down)">
                                      <p:cBhvr>
                                        <p:cTn id="27" dur="10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par>
                                <p:cTn id="32" presetID="12" presetClass="entr" presetSubtype="8"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p:tgtEl>
                                          <p:spTgt spid="28"/>
                                        </p:tgtEl>
                                        <p:attrNameLst>
                                          <p:attrName>ppt_x</p:attrName>
                                        </p:attrNameLst>
                                      </p:cBhvr>
                                      <p:tavLst>
                                        <p:tav tm="0">
                                          <p:val>
                                            <p:strVal val="#ppt_x-#ppt_w*1.125000"/>
                                          </p:val>
                                        </p:tav>
                                        <p:tav tm="100000">
                                          <p:val>
                                            <p:strVal val="#ppt_x"/>
                                          </p:val>
                                        </p:tav>
                                      </p:tavLst>
                                    </p:anim>
                                    <p:animEffect transition="in" filter="wipe(right)">
                                      <p:cBhvr>
                                        <p:cTn id="35" dur="500"/>
                                        <p:tgtEl>
                                          <p:spTgt spid="28"/>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p:tgtEl>
                                          <p:spTgt spid="29"/>
                                        </p:tgtEl>
                                        <p:attrNameLst>
                                          <p:attrName>ppt_x</p:attrName>
                                        </p:attrNameLst>
                                      </p:cBhvr>
                                      <p:tavLst>
                                        <p:tav tm="0">
                                          <p:val>
                                            <p:strVal val="#ppt_x-#ppt_w*1.125000"/>
                                          </p:val>
                                        </p:tav>
                                        <p:tav tm="100000">
                                          <p:val>
                                            <p:strVal val="#ppt_x"/>
                                          </p:val>
                                        </p:tav>
                                      </p:tavLst>
                                    </p:anim>
                                    <p:animEffect transition="in" filter="wipe(right)">
                                      <p:cBhvr>
                                        <p:cTn id="39" dur="500"/>
                                        <p:tgtEl>
                                          <p:spTgt spid="29"/>
                                        </p:tgtEl>
                                      </p:cBhvr>
                                    </p:animEffect>
                                  </p:childTnLst>
                                </p:cTn>
                              </p:par>
                            </p:childTnLst>
                          </p:cTn>
                        </p:par>
                        <p:par>
                          <p:cTn id="40" fill="hold">
                            <p:stCondLst>
                              <p:cond delay="500"/>
                            </p:stCondLst>
                            <p:childTnLst>
                              <p:par>
                                <p:cTn id="41" presetID="12" presetClass="entr" presetSubtype="8"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500"/>
                                        <p:tgtEl>
                                          <p:spTgt spid="32"/>
                                        </p:tgtEl>
                                        <p:attrNameLst>
                                          <p:attrName>ppt_x</p:attrName>
                                        </p:attrNameLst>
                                      </p:cBhvr>
                                      <p:tavLst>
                                        <p:tav tm="0">
                                          <p:val>
                                            <p:strVal val="#ppt_x-#ppt_w*1.125000"/>
                                          </p:val>
                                        </p:tav>
                                        <p:tav tm="100000">
                                          <p:val>
                                            <p:strVal val="#ppt_x"/>
                                          </p:val>
                                        </p:tav>
                                      </p:tavLst>
                                    </p:anim>
                                    <p:animEffect transition="in" filter="wipe(right)">
                                      <p:cBhvr>
                                        <p:cTn id="44" dur="500"/>
                                        <p:tgtEl>
                                          <p:spTgt spid="32"/>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500"/>
                                        <p:tgtEl>
                                          <p:spTgt spid="31"/>
                                        </p:tgtEl>
                                        <p:attrNameLst>
                                          <p:attrName>ppt_y</p:attrName>
                                        </p:attrNameLst>
                                      </p:cBhvr>
                                      <p:tavLst>
                                        <p:tav tm="0">
                                          <p:val>
                                            <p:strVal val="#ppt_y+#ppt_h*1.125000"/>
                                          </p:val>
                                        </p:tav>
                                        <p:tav tm="100000">
                                          <p:val>
                                            <p:strVal val="#ppt_y"/>
                                          </p:val>
                                        </p:tav>
                                      </p:tavLst>
                                    </p:anim>
                                    <p:animEffect transition="in" filter="wipe(up)">
                                      <p:cBhvr>
                                        <p:cTn id="50" dur="500"/>
                                        <p:tgtEl>
                                          <p:spTgt spid="31"/>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1000"/>
                                        <p:tgtEl>
                                          <p:spTgt spid="30"/>
                                        </p:tgtEl>
                                        <p:attrNameLst>
                                          <p:attrName>ppt_y</p:attrName>
                                        </p:attrNameLst>
                                      </p:cBhvr>
                                      <p:tavLst>
                                        <p:tav tm="0">
                                          <p:val>
                                            <p:strVal val="#ppt_y-#ppt_h*1.125000"/>
                                          </p:val>
                                        </p:tav>
                                        <p:tav tm="100000">
                                          <p:val>
                                            <p:strVal val="#ppt_y"/>
                                          </p:val>
                                        </p:tav>
                                      </p:tavLst>
                                    </p:anim>
                                    <p:animEffect transition="in" filter="wipe(down)">
                                      <p:cBhvr>
                                        <p:cTn id="54"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nimBg="1"/>
      <p:bldP spid="24" grpId="0" bldLvl="0" animBg="1"/>
      <p:bldP spid="25" grpId="0" bldLvl="0" animBg="1"/>
      <p:bldP spid="26" grpId="0" bldLvl="0" animBg="1"/>
      <p:bldP spid="27" grpId="0"/>
      <p:bldP spid="28" grpId="0" bldLvl="0" animBg="1"/>
      <p:bldP spid="29" grpId="0" bldLvl="0" animBg="1"/>
      <p:bldP spid="30" grpId="0" bldLvl="0" animBg="1"/>
      <p:bldP spid="31" grpId="0" bldLvl="0" animBg="1"/>
      <p:bldP spid="32" grpId="0" bldLvl="0" animBg="1"/>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A300D-72C7-2444-A45E-E24BFD79A577}"/>
              </a:ext>
            </a:extLst>
          </p:cNvPr>
          <p:cNvSpPr>
            <a:spLocks noGrp="1"/>
          </p:cNvSpPr>
          <p:nvPr>
            <p:ph type="title"/>
          </p:nvPr>
        </p:nvSpPr>
        <p:spPr/>
        <p:txBody>
          <a:bodyPr>
            <a:normAutofit/>
          </a:bodyPr>
          <a:lstStyle/>
          <a:p>
            <a:r>
              <a:rPr lang="en-US" dirty="0"/>
              <a:t>Managed by SCP But Independently Licensed</a:t>
            </a:r>
          </a:p>
        </p:txBody>
      </p:sp>
      <p:sp>
        <p:nvSpPr>
          <p:cNvPr id="3" name="Date Placeholder 2">
            <a:extLst>
              <a:ext uri="{FF2B5EF4-FFF2-40B4-BE49-F238E27FC236}">
                <a16:creationId xmlns:a16="http://schemas.microsoft.com/office/drawing/2014/main" id="{27BD6E9C-36A1-2540-8119-CF5EB0384843}"/>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7AA82910-AC5F-0B45-9DD8-837A5EBE071F}"/>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22C882E8-5EAB-4C4F-9A9B-AECF21CA9EA6}"/>
              </a:ext>
            </a:extLst>
          </p:cNvPr>
          <p:cNvSpPr>
            <a:spLocks noGrp="1"/>
          </p:cNvSpPr>
          <p:nvPr>
            <p:ph type="sldNum" sz="quarter" idx="12"/>
          </p:nvPr>
        </p:nvSpPr>
        <p:spPr/>
        <p:txBody>
          <a:bodyPr/>
          <a:lstStyle/>
          <a:p>
            <a:r>
              <a:rPr lang="en-US" altLang="zh-CN"/>
              <a:t>Page  </a:t>
            </a:r>
            <a:fld id="{6F6B6950-8D1A-4668-8374-25B44628E0DF}" type="slidenum">
              <a:rPr lang="zh-CN" altLang="en-US" smtClean="0"/>
              <a:t>15</a:t>
            </a:fld>
            <a:endParaRPr lang="zh-CN" altLang="en-US" dirty="0"/>
          </a:p>
        </p:txBody>
      </p:sp>
      <p:sp>
        <p:nvSpPr>
          <p:cNvPr id="7" name="Rounded Rectangle 6">
            <a:extLst>
              <a:ext uri="{FF2B5EF4-FFF2-40B4-BE49-F238E27FC236}">
                <a16:creationId xmlns:a16="http://schemas.microsoft.com/office/drawing/2014/main" id="{58629BF9-C724-A144-89BB-CA0172F9C97C}"/>
              </a:ext>
            </a:extLst>
          </p:cNvPr>
          <p:cNvSpPr/>
          <p:nvPr/>
        </p:nvSpPr>
        <p:spPr>
          <a:xfrm>
            <a:off x="1089660" y="1943557"/>
            <a:ext cx="9968459" cy="599606"/>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SCP</a:t>
            </a:r>
          </a:p>
        </p:txBody>
      </p:sp>
      <p:sp>
        <p:nvSpPr>
          <p:cNvPr id="8" name="Rectangle 7">
            <a:extLst>
              <a:ext uri="{FF2B5EF4-FFF2-40B4-BE49-F238E27FC236}">
                <a16:creationId xmlns:a16="http://schemas.microsoft.com/office/drawing/2014/main" id="{E678B309-886C-504F-9007-BB603444EA2E}"/>
              </a:ext>
            </a:extLst>
          </p:cNvPr>
          <p:cNvSpPr/>
          <p:nvPr/>
        </p:nvSpPr>
        <p:spPr>
          <a:xfrm>
            <a:off x="1089660" y="2723045"/>
            <a:ext cx="1571469" cy="764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HQ cluster 1</a:t>
            </a:r>
          </a:p>
        </p:txBody>
      </p:sp>
      <p:sp>
        <p:nvSpPr>
          <p:cNvPr id="9" name="Rectangle 8">
            <a:extLst>
              <a:ext uri="{FF2B5EF4-FFF2-40B4-BE49-F238E27FC236}">
                <a16:creationId xmlns:a16="http://schemas.microsoft.com/office/drawing/2014/main" id="{845DB6DC-C753-EF42-A673-B5A090279972}"/>
              </a:ext>
            </a:extLst>
          </p:cNvPr>
          <p:cNvSpPr/>
          <p:nvPr/>
        </p:nvSpPr>
        <p:spPr>
          <a:xfrm>
            <a:off x="2846007" y="2723044"/>
            <a:ext cx="1571469" cy="764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HQ cluster 2</a:t>
            </a:r>
          </a:p>
        </p:txBody>
      </p:sp>
      <p:sp>
        <p:nvSpPr>
          <p:cNvPr id="10" name="Rectangle 9">
            <a:extLst>
              <a:ext uri="{FF2B5EF4-FFF2-40B4-BE49-F238E27FC236}">
                <a16:creationId xmlns:a16="http://schemas.microsoft.com/office/drawing/2014/main" id="{ABECD248-52FF-1949-BC13-FAF1DAF208CF}"/>
              </a:ext>
            </a:extLst>
          </p:cNvPr>
          <p:cNvSpPr/>
          <p:nvPr/>
        </p:nvSpPr>
        <p:spPr>
          <a:xfrm>
            <a:off x="4578620" y="2723043"/>
            <a:ext cx="1571469" cy="764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HQ cluster 3</a:t>
            </a:r>
          </a:p>
        </p:txBody>
      </p:sp>
      <p:sp>
        <p:nvSpPr>
          <p:cNvPr id="11" name="Rectangle 10">
            <a:extLst>
              <a:ext uri="{FF2B5EF4-FFF2-40B4-BE49-F238E27FC236}">
                <a16:creationId xmlns:a16="http://schemas.microsoft.com/office/drawing/2014/main" id="{E26D2DB5-180F-DC4E-B336-A894660F04A0}"/>
              </a:ext>
            </a:extLst>
          </p:cNvPr>
          <p:cNvSpPr/>
          <p:nvPr/>
        </p:nvSpPr>
        <p:spPr>
          <a:xfrm>
            <a:off x="7281845" y="2723042"/>
            <a:ext cx="1571469" cy="764499"/>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Branch cluster 1</a:t>
            </a:r>
          </a:p>
        </p:txBody>
      </p:sp>
      <p:sp>
        <p:nvSpPr>
          <p:cNvPr id="12" name="Snip Same-side Corner of Rectangle 11">
            <a:extLst>
              <a:ext uri="{FF2B5EF4-FFF2-40B4-BE49-F238E27FC236}">
                <a16:creationId xmlns:a16="http://schemas.microsoft.com/office/drawing/2014/main" id="{B9DCF150-0F27-484A-B3C6-BFE8BACCC01F}"/>
              </a:ext>
            </a:extLst>
          </p:cNvPr>
          <p:cNvSpPr/>
          <p:nvPr/>
        </p:nvSpPr>
        <p:spPr>
          <a:xfrm>
            <a:off x="1067550" y="3807697"/>
            <a:ext cx="5082539" cy="869430"/>
          </a:xfrm>
          <a:prstGeom prst="snip2SameRect">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Licensed by SCP</a:t>
            </a:r>
          </a:p>
        </p:txBody>
      </p:sp>
      <p:sp>
        <p:nvSpPr>
          <p:cNvPr id="13" name="Snip Same-side Corner of Rectangle 12">
            <a:extLst>
              <a:ext uri="{FF2B5EF4-FFF2-40B4-BE49-F238E27FC236}">
                <a16:creationId xmlns:a16="http://schemas.microsoft.com/office/drawing/2014/main" id="{CE3BD112-A49C-4A4F-9A8C-B21EB83FC86E}"/>
              </a:ext>
            </a:extLst>
          </p:cNvPr>
          <p:cNvSpPr/>
          <p:nvPr/>
        </p:nvSpPr>
        <p:spPr>
          <a:xfrm>
            <a:off x="7202523" y="3807697"/>
            <a:ext cx="1857533" cy="869430"/>
          </a:xfrm>
          <a:prstGeom prst="snip2SameRect">
            <a:avLst>
              <a:gd name="adj1" fmla="val 50000"/>
              <a:gd name="adj2" fmla="val 50000"/>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Independently licensed</a:t>
            </a:r>
          </a:p>
        </p:txBody>
      </p:sp>
      <p:sp>
        <p:nvSpPr>
          <p:cNvPr id="14" name="Rectangle 13">
            <a:extLst>
              <a:ext uri="{FF2B5EF4-FFF2-40B4-BE49-F238E27FC236}">
                <a16:creationId xmlns:a16="http://schemas.microsoft.com/office/drawing/2014/main" id="{AD0B55F9-CAE1-AD4D-A19C-05A0BC742FBC}"/>
              </a:ext>
            </a:extLst>
          </p:cNvPr>
          <p:cNvSpPr/>
          <p:nvPr/>
        </p:nvSpPr>
        <p:spPr>
          <a:xfrm>
            <a:off x="9279908" y="2723042"/>
            <a:ext cx="1571469" cy="7644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Branch cluster 1</a:t>
            </a:r>
          </a:p>
        </p:txBody>
      </p:sp>
      <p:sp>
        <p:nvSpPr>
          <p:cNvPr id="15" name="Snip Same-side Corner of Rectangle 14">
            <a:extLst>
              <a:ext uri="{FF2B5EF4-FFF2-40B4-BE49-F238E27FC236}">
                <a16:creationId xmlns:a16="http://schemas.microsoft.com/office/drawing/2014/main" id="{00DE97B9-948B-5842-99BA-3E96F86F42FC}"/>
              </a:ext>
            </a:extLst>
          </p:cNvPr>
          <p:cNvSpPr/>
          <p:nvPr/>
        </p:nvSpPr>
        <p:spPr>
          <a:xfrm>
            <a:off x="9200586" y="3807697"/>
            <a:ext cx="1857533" cy="869430"/>
          </a:xfrm>
          <a:prstGeom prst="snip2SameRect">
            <a:avLst>
              <a:gd name="adj1" fmla="val 50000"/>
              <a:gd name="adj2" fmla="val 50000"/>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Independently licensed</a:t>
            </a:r>
          </a:p>
        </p:txBody>
      </p:sp>
    </p:spTree>
    <p:extLst>
      <p:ext uri="{BB962C8B-B14F-4D97-AF65-F5344CB8AC3E}">
        <p14:creationId xmlns:p14="http://schemas.microsoft.com/office/powerpoint/2010/main" val="791344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66052" y="200533"/>
            <a:ext cx="8735525" cy="604139"/>
          </a:xfrm>
        </p:spPr>
        <p:txBody>
          <a:bodyPr/>
          <a:lstStyle/>
          <a:p>
            <a:r>
              <a:rPr kumimoji="1" lang="en-GB" altLang="zh-CN" dirty="0"/>
              <a:t>Unified Management for Physical, AWS and HCI</a:t>
            </a:r>
            <a:endParaRPr kumimoji="1" lang="zh-CN" altLang="en-US" dirty="0"/>
          </a:p>
        </p:txBody>
      </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16</a:t>
            </a:fld>
            <a:endParaRPr lang="zh-CN" altLang="en-US" dirty="0"/>
          </a:p>
        </p:txBody>
      </p:sp>
      <p:sp>
        <p:nvSpPr>
          <p:cNvPr id="6" name="椭圆 5"/>
          <p:cNvSpPr/>
          <p:nvPr/>
        </p:nvSpPr>
        <p:spPr>
          <a:xfrm>
            <a:off x="372053" y="2863135"/>
            <a:ext cx="885508" cy="885508"/>
          </a:xfrm>
          <a:prstGeom prst="ellipse">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7" name="图片 6"/>
          <p:cNvPicPr>
            <a:picLocks noChangeAspect="1"/>
          </p:cNvPicPr>
          <p:nvPr/>
        </p:nvPicPr>
        <p:blipFill>
          <a:blip r:embed="rId3">
            <a:biLevel thresh="50000"/>
          </a:blip>
          <a:stretch>
            <a:fillRect/>
          </a:stretch>
        </p:blipFill>
        <p:spPr>
          <a:xfrm>
            <a:off x="563506" y="3038097"/>
            <a:ext cx="502602" cy="502602"/>
          </a:xfrm>
          <a:prstGeom prst="rect">
            <a:avLst/>
          </a:prstGeom>
        </p:spPr>
      </p:pic>
      <p:sp>
        <p:nvSpPr>
          <p:cNvPr id="8" name="文本框 7"/>
          <p:cNvSpPr txBox="1"/>
          <p:nvPr/>
        </p:nvSpPr>
        <p:spPr>
          <a:xfrm>
            <a:off x="438887" y="3881675"/>
            <a:ext cx="751840" cy="368300"/>
          </a:xfrm>
          <a:prstGeom prst="rect">
            <a:avLst/>
          </a:prstGeom>
          <a:noFill/>
        </p:spPr>
        <p:txBody>
          <a:bodyPr wrap="square" rtlCol="0">
            <a:spAutoFit/>
          </a:bodyPr>
          <a:lstStyle/>
          <a:p>
            <a:pPr algn="ctr"/>
            <a:r>
              <a:rPr lang="en-US" altLang="zh-CN" b="1" dirty="0">
                <a:solidFill>
                  <a:srgbClr val="345692"/>
                </a:solidFill>
              </a:rPr>
              <a:t>User</a:t>
            </a:r>
            <a:endParaRPr lang="zh-CN" altLang="en-US" b="1" dirty="0">
              <a:solidFill>
                <a:srgbClr val="345692"/>
              </a:solidFill>
            </a:endParaRPr>
          </a:p>
        </p:txBody>
      </p:sp>
      <p:grpSp>
        <p:nvGrpSpPr>
          <p:cNvPr id="9" name="组合 8"/>
          <p:cNvGrpSpPr/>
          <p:nvPr/>
        </p:nvGrpSpPr>
        <p:grpSpPr>
          <a:xfrm>
            <a:off x="1943415" y="1725459"/>
            <a:ext cx="6389370" cy="3400232"/>
            <a:chOff x="2065198" y="1564705"/>
            <a:chExt cx="6389370" cy="3400232"/>
          </a:xfrm>
        </p:grpSpPr>
        <p:sp>
          <p:nvSpPr>
            <p:cNvPr id="10" name="圆角矩形 9"/>
            <p:cNvSpPr/>
            <p:nvPr/>
          </p:nvSpPr>
          <p:spPr>
            <a:xfrm>
              <a:off x="2065199" y="3811142"/>
              <a:ext cx="6367598" cy="1153795"/>
            </a:xfrm>
            <a:prstGeom prst="roundRect">
              <a:avLst>
                <a:gd name="adj" fmla="val 8469"/>
              </a:avLst>
            </a:prstGeom>
            <a:solidFill>
              <a:srgbClr val="345692">
                <a:alpha val="6000"/>
              </a:srgbClr>
            </a:solidFill>
            <a:ln w="12700">
              <a:solidFill>
                <a:srgbClr val="3456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2315952" y="4052999"/>
              <a:ext cx="1825891" cy="529511"/>
            </a:xfrm>
            <a:prstGeom prst="roundRect">
              <a:avLst/>
            </a:prstGeom>
            <a:noFill/>
            <a:ln w="15875">
              <a:solidFill>
                <a:srgbClr val="79BD2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rgbClr val="79BD28"/>
                  </a:solidFill>
                </a:rPr>
                <a:t>HCI</a:t>
              </a:r>
              <a:endParaRPr lang="zh-CN" altLang="en-US" sz="1600" b="1" dirty="0">
                <a:solidFill>
                  <a:srgbClr val="79BD28"/>
                </a:solidFill>
              </a:endParaRPr>
            </a:p>
          </p:txBody>
        </p:sp>
        <p:sp>
          <p:nvSpPr>
            <p:cNvPr id="12" name="圆角矩形 11"/>
            <p:cNvSpPr/>
            <p:nvPr/>
          </p:nvSpPr>
          <p:spPr>
            <a:xfrm>
              <a:off x="4336072" y="4052999"/>
              <a:ext cx="1825891" cy="529511"/>
            </a:xfrm>
            <a:prstGeom prst="roundRect">
              <a:avLst/>
            </a:prstGeom>
            <a:noFill/>
            <a:ln w="15875">
              <a:solidFill>
                <a:srgbClr val="79BD2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rgbClr val="79BD28"/>
                  </a:solidFill>
                </a:rPr>
                <a:t>Physical</a:t>
              </a:r>
            </a:p>
          </p:txBody>
        </p:sp>
        <p:sp>
          <p:nvSpPr>
            <p:cNvPr id="13" name="圆角矩形 12"/>
            <p:cNvSpPr/>
            <p:nvPr/>
          </p:nvSpPr>
          <p:spPr>
            <a:xfrm>
              <a:off x="6356192" y="4052999"/>
              <a:ext cx="1825891" cy="529511"/>
            </a:xfrm>
            <a:prstGeom prst="roundRect">
              <a:avLst/>
            </a:prstGeom>
            <a:noFill/>
            <a:ln w="15875">
              <a:solidFill>
                <a:srgbClr val="79BD2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a:solidFill>
                    <a:srgbClr val="79BD28"/>
                  </a:solidFill>
                </a:rPr>
                <a:t>AWS</a:t>
              </a:r>
            </a:p>
          </p:txBody>
        </p:sp>
        <p:sp>
          <p:nvSpPr>
            <p:cNvPr id="14" name="矩形 13"/>
            <p:cNvSpPr/>
            <p:nvPr/>
          </p:nvSpPr>
          <p:spPr>
            <a:xfrm>
              <a:off x="2065198" y="3201542"/>
              <a:ext cx="6389370" cy="427990"/>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t>SANGFOR CLOUD</a:t>
              </a:r>
            </a:p>
          </p:txBody>
        </p:sp>
        <p:grpSp>
          <p:nvGrpSpPr>
            <p:cNvPr id="15" name="组合 14"/>
            <p:cNvGrpSpPr/>
            <p:nvPr/>
          </p:nvGrpSpPr>
          <p:grpSpPr>
            <a:xfrm>
              <a:off x="2065198" y="1569785"/>
              <a:ext cx="3025140" cy="1471737"/>
              <a:chOff x="2065198" y="1569785"/>
              <a:chExt cx="3025140" cy="1471737"/>
            </a:xfrm>
          </p:grpSpPr>
          <p:sp>
            <p:nvSpPr>
              <p:cNvPr id="28" name="圆角矩形 27"/>
              <p:cNvSpPr/>
              <p:nvPr/>
            </p:nvSpPr>
            <p:spPr>
              <a:xfrm>
                <a:off x="2065198" y="1569785"/>
                <a:ext cx="3025140" cy="1471737"/>
              </a:xfrm>
              <a:prstGeom prst="roundRect">
                <a:avLst>
                  <a:gd name="adj" fmla="val 6666"/>
                </a:avLst>
              </a:prstGeom>
              <a:solidFill>
                <a:srgbClr val="345692">
                  <a:alpha val="6000"/>
                </a:srgbClr>
              </a:solidFill>
              <a:ln w="12700">
                <a:solidFill>
                  <a:srgbClr val="3456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2231111" y="2049826"/>
                <a:ext cx="742315" cy="2917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t>Server</a:t>
                </a:r>
              </a:p>
            </p:txBody>
          </p:sp>
          <p:sp>
            <p:nvSpPr>
              <p:cNvPr id="30" name="文本框 29"/>
              <p:cNvSpPr txBox="1"/>
              <p:nvPr/>
            </p:nvSpPr>
            <p:spPr>
              <a:xfrm>
                <a:off x="3065413" y="1619867"/>
                <a:ext cx="1208405" cy="338554"/>
              </a:xfrm>
              <a:prstGeom prst="rect">
                <a:avLst/>
              </a:prstGeom>
              <a:noFill/>
            </p:spPr>
            <p:txBody>
              <a:bodyPr wrap="square" rtlCol="0">
                <a:spAutoFit/>
              </a:bodyPr>
              <a:lstStyle/>
              <a:p>
                <a:pPr algn="ctr"/>
                <a:r>
                  <a:rPr lang="en-US" altLang="zh-CN" sz="1600" b="1" dirty="0">
                    <a:solidFill>
                      <a:srgbClr val="79BD28"/>
                    </a:solidFill>
                  </a:rPr>
                  <a:t>Tenant 1</a:t>
                </a:r>
              </a:p>
            </p:txBody>
          </p:sp>
          <p:sp>
            <p:nvSpPr>
              <p:cNvPr id="31" name="矩形 30"/>
              <p:cNvSpPr/>
              <p:nvPr/>
            </p:nvSpPr>
            <p:spPr>
              <a:xfrm>
                <a:off x="3196691" y="2049826"/>
                <a:ext cx="742315" cy="2917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t>VM</a:t>
                </a:r>
              </a:p>
            </p:txBody>
          </p:sp>
          <p:sp>
            <p:nvSpPr>
              <p:cNvPr id="32" name="矩形 31"/>
              <p:cNvSpPr/>
              <p:nvPr/>
            </p:nvSpPr>
            <p:spPr>
              <a:xfrm>
                <a:off x="4162270" y="2049826"/>
                <a:ext cx="742315" cy="2917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t>VM</a:t>
                </a:r>
              </a:p>
            </p:txBody>
          </p:sp>
          <p:sp>
            <p:nvSpPr>
              <p:cNvPr id="33" name="圆角矩形 32"/>
              <p:cNvSpPr/>
              <p:nvPr/>
            </p:nvSpPr>
            <p:spPr>
              <a:xfrm>
                <a:off x="2222197" y="2409810"/>
                <a:ext cx="742315" cy="432142"/>
              </a:xfrm>
              <a:prstGeom prst="roundRect">
                <a:avLst>
                  <a:gd name="adj" fmla="val 10351"/>
                </a:avLst>
              </a:prstGeom>
              <a:solidFill>
                <a:schemeClr val="bg1"/>
              </a:solidFill>
              <a:ln>
                <a:noFill/>
              </a:ln>
              <a:effectLst>
                <a:innerShdw blurRad="63500" dist="38100" dir="19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050" dirty="0">
                    <a:solidFill>
                      <a:schemeClr val="tx1"/>
                    </a:solidFill>
                  </a:rPr>
                  <a:t>Physical</a:t>
                </a:r>
                <a:endParaRPr kumimoji="1" lang="zh-CN" altLang="en-US" sz="1050" dirty="0">
                  <a:solidFill>
                    <a:schemeClr val="tx1"/>
                  </a:solidFill>
                </a:endParaRPr>
              </a:p>
            </p:txBody>
          </p:sp>
          <p:sp>
            <p:nvSpPr>
              <p:cNvPr id="34" name="圆角矩形 33"/>
              <p:cNvSpPr/>
              <p:nvPr/>
            </p:nvSpPr>
            <p:spPr>
              <a:xfrm>
                <a:off x="3184364" y="2409810"/>
                <a:ext cx="742315" cy="432142"/>
              </a:xfrm>
              <a:prstGeom prst="roundRect">
                <a:avLst>
                  <a:gd name="adj" fmla="val 10351"/>
                </a:avLst>
              </a:prstGeom>
              <a:solidFill>
                <a:schemeClr val="bg1"/>
              </a:solidFill>
              <a:ln>
                <a:noFill/>
              </a:ln>
              <a:effectLst>
                <a:innerShdw blurRad="63500" dist="38100" dir="19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圆角矩形 34"/>
              <p:cNvSpPr/>
              <p:nvPr/>
            </p:nvSpPr>
            <p:spPr>
              <a:xfrm>
                <a:off x="4153355" y="2409810"/>
                <a:ext cx="742315" cy="432142"/>
              </a:xfrm>
              <a:prstGeom prst="roundRect">
                <a:avLst>
                  <a:gd name="adj" fmla="val 10351"/>
                </a:avLst>
              </a:prstGeom>
              <a:solidFill>
                <a:schemeClr val="bg1"/>
              </a:solidFill>
              <a:ln>
                <a:noFill/>
              </a:ln>
              <a:effectLst>
                <a:innerShdw blurRad="63500" dist="38100" dir="19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37" name="图片 36"/>
              <p:cNvPicPr>
                <a:picLocks noChangeAspect="1"/>
              </p:cNvPicPr>
              <p:nvPr/>
            </p:nvPicPr>
            <p:blipFill>
              <a:blip r:embed="rId4"/>
              <a:stretch>
                <a:fillRect/>
              </a:stretch>
            </p:blipFill>
            <p:spPr>
              <a:xfrm>
                <a:off x="3336496" y="2447722"/>
                <a:ext cx="444982" cy="342414"/>
              </a:xfrm>
              <a:prstGeom prst="rect">
                <a:avLst/>
              </a:prstGeom>
            </p:spPr>
          </p:pic>
          <p:pic>
            <p:nvPicPr>
              <p:cNvPr id="38" name="图片 37" descr="aws"/>
              <p:cNvPicPr>
                <a:picLocks noChangeAspect="1"/>
              </p:cNvPicPr>
              <p:nvPr/>
            </p:nvPicPr>
            <p:blipFill>
              <a:blip r:embed="rId5"/>
              <a:stretch>
                <a:fillRect/>
              </a:stretch>
            </p:blipFill>
            <p:spPr>
              <a:xfrm>
                <a:off x="4218475" y="2413986"/>
                <a:ext cx="595338" cy="376150"/>
              </a:xfrm>
              <a:prstGeom prst="rect">
                <a:avLst/>
              </a:prstGeom>
            </p:spPr>
          </p:pic>
        </p:grpSp>
        <p:grpSp>
          <p:nvGrpSpPr>
            <p:cNvPr id="16" name="组合 15"/>
            <p:cNvGrpSpPr/>
            <p:nvPr/>
          </p:nvGrpSpPr>
          <p:grpSpPr>
            <a:xfrm>
              <a:off x="5407657" y="1564705"/>
              <a:ext cx="3025140" cy="1471737"/>
              <a:chOff x="2065198" y="1569785"/>
              <a:chExt cx="3025140" cy="1471737"/>
            </a:xfrm>
          </p:grpSpPr>
          <p:sp>
            <p:nvSpPr>
              <p:cNvPr id="17" name="圆角矩形 16"/>
              <p:cNvSpPr/>
              <p:nvPr/>
            </p:nvSpPr>
            <p:spPr>
              <a:xfrm>
                <a:off x="2065198" y="1569785"/>
                <a:ext cx="3025140" cy="1471737"/>
              </a:xfrm>
              <a:prstGeom prst="roundRect">
                <a:avLst>
                  <a:gd name="adj" fmla="val 6666"/>
                </a:avLst>
              </a:prstGeom>
              <a:solidFill>
                <a:srgbClr val="345692">
                  <a:alpha val="6000"/>
                </a:srgbClr>
              </a:solidFill>
              <a:ln w="12700">
                <a:solidFill>
                  <a:srgbClr val="3456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231111" y="2049826"/>
                <a:ext cx="742315" cy="2917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t>Server</a:t>
                </a:r>
              </a:p>
            </p:txBody>
          </p:sp>
          <p:sp>
            <p:nvSpPr>
              <p:cNvPr id="19" name="文本框 18"/>
              <p:cNvSpPr txBox="1"/>
              <p:nvPr/>
            </p:nvSpPr>
            <p:spPr>
              <a:xfrm>
                <a:off x="3065413" y="1619867"/>
                <a:ext cx="1208405" cy="338554"/>
              </a:xfrm>
              <a:prstGeom prst="rect">
                <a:avLst/>
              </a:prstGeom>
              <a:noFill/>
            </p:spPr>
            <p:txBody>
              <a:bodyPr wrap="square" rtlCol="0">
                <a:spAutoFit/>
              </a:bodyPr>
              <a:lstStyle/>
              <a:p>
                <a:pPr algn="ctr"/>
                <a:r>
                  <a:rPr lang="en-US" altLang="zh-CN" sz="1600" b="1" dirty="0">
                    <a:solidFill>
                      <a:srgbClr val="79BD28"/>
                    </a:solidFill>
                  </a:rPr>
                  <a:t>Tenant 2</a:t>
                </a:r>
              </a:p>
            </p:txBody>
          </p:sp>
          <p:sp>
            <p:nvSpPr>
              <p:cNvPr id="20" name="矩形 19"/>
              <p:cNvSpPr/>
              <p:nvPr/>
            </p:nvSpPr>
            <p:spPr>
              <a:xfrm>
                <a:off x="3196691" y="2049826"/>
                <a:ext cx="742315" cy="2917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t>VM</a:t>
                </a:r>
              </a:p>
            </p:txBody>
          </p:sp>
          <p:sp>
            <p:nvSpPr>
              <p:cNvPr id="21" name="矩形 20"/>
              <p:cNvSpPr/>
              <p:nvPr/>
            </p:nvSpPr>
            <p:spPr>
              <a:xfrm>
                <a:off x="4162270" y="2049826"/>
                <a:ext cx="742315" cy="2917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t>VM</a:t>
                </a:r>
              </a:p>
            </p:txBody>
          </p:sp>
          <p:sp>
            <p:nvSpPr>
              <p:cNvPr id="22" name="圆角矩形 21"/>
              <p:cNvSpPr/>
              <p:nvPr/>
            </p:nvSpPr>
            <p:spPr>
              <a:xfrm>
                <a:off x="2222197" y="2409810"/>
                <a:ext cx="742315" cy="432142"/>
              </a:xfrm>
              <a:prstGeom prst="roundRect">
                <a:avLst>
                  <a:gd name="adj" fmla="val 10351"/>
                </a:avLst>
              </a:prstGeom>
              <a:solidFill>
                <a:schemeClr val="bg1"/>
              </a:solidFill>
              <a:ln>
                <a:noFill/>
              </a:ln>
              <a:effectLst>
                <a:innerShdw blurRad="63500" dist="38100" dir="19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US" altLang="zh-CN" sz="1050" dirty="0">
                  <a:solidFill>
                    <a:schemeClr val="tx1"/>
                  </a:solidFill>
                </a:endParaRPr>
              </a:p>
              <a:p>
                <a:pPr algn="ctr"/>
                <a:r>
                  <a:rPr kumimoji="1" lang="en-US" altLang="zh-CN" sz="1050" dirty="0">
                    <a:solidFill>
                      <a:schemeClr val="tx1"/>
                    </a:solidFill>
                  </a:rPr>
                  <a:t>Physical</a:t>
                </a:r>
                <a:endParaRPr kumimoji="1" lang="zh-CN" altLang="en-US" sz="1050" dirty="0">
                  <a:solidFill>
                    <a:schemeClr val="tx1"/>
                  </a:solidFill>
                </a:endParaRPr>
              </a:p>
              <a:p>
                <a:pPr algn="ctr"/>
                <a:endParaRPr kumimoji="1" lang="zh-CN" altLang="en-US" sz="1050" dirty="0"/>
              </a:p>
            </p:txBody>
          </p:sp>
          <p:sp>
            <p:nvSpPr>
              <p:cNvPr id="23" name="圆角矩形 22"/>
              <p:cNvSpPr/>
              <p:nvPr/>
            </p:nvSpPr>
            <p:spPr>
              <a:xfrm>
                <a:off x="3184364" y="2409810"/>
                <a:ext cx="742315" cy="432142"/>
              </a:xfrm>
              <a:prstGeom prst="roundRect">
                <a:avLst>
                  <a:gd name="adj" fmla="val 10351"/>
                </a:avLst>
              </a:prstGeom>
              <a:solidFill>
                <a:schemeClr val="bg1"/>
              </a:solidFill>
              <a:ln>
                <a:noFill/>
              </a:ln>
              <a:effectLst>
                <a:innerShdw blurRad="63500" dist="38100" dir="19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圆角矩形 23"/>
              <p:cNvSpPr/>
              <p:nvPr/>
            </p:nvSpPr>
            <p:spPr>
              <a:xfrm>
                <a:off x="4153355" y="2409810"/>
                <a:ext cx="742315" cy="432142"/>
              </a:xfrm>
              <a:prstGeom prst="roundRect">
                <a:avLst>
                  <a:gd name="adj" fmla="val 10351"/>
                </a:avLst>
              </a:prstGeom>
              <a:solidFill>
                <a:schemeClr val="bg1"/>
              </a:solidFill>
              <a:ln>
                <a:noFill/>
              </a:ln>
              <a:effectLst>
                <a:innerShdw blurRad="63500" dist="38100" dir="19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26" name="图片 25"/>
              <p:cNvPicPr>
                <a:picLocks noChangeAspect="1"/>
              </p:cNvPicPr>
              <p:nvPr/>
            </p:nvPicPr>
            <p:blipFill>
              <a:blip r:embed="rId4"/>
              <a:stretch>
                <a:fillRect/>
              </a:stretch>
            </p:blipFill>
            <p:spPr>
              <a:xfrm>
                <a:off x="3336496" y="2447722"/>
                <a:ext cx="444982" cy="342414"/>
              </a:xfrm>
              <a:prstGeom prst="rect">
                <a:avLst/>
              </a:prstGeom>
            </p:spPr>
          </p:pic>
          <p:pic>
            <p:nvPicPr>
              <p:cNvPr id="27" name="图片 26" descr="aws"/>
              <p:cNvPicPr>
                <a:picLocks noChangeAspect="1"/>
              </p:cNvPicPr>
              <p:nvPr/>
            </p:nvPicPr>
            <p:blipFill>
              <a:blip r:embed="rId5"/>
              <a:stretch>
                <a:fillRect/>
              </a:stretch>
            </p:blipFill>
            <p:spPr>
              <a:xfrm>
                <a:off x="4218475" y="2413986"/>
                <a:ext cx="595338" cy="376150"/>
              </a:xfrm>
              <a:prstGeom prst="rect">
                <a:avLst/>
              </a:prstGeom>
            </p:spPr>
          </p:pic>
        </p:grpSp>
      </p:grpSp>
      <p:sp>
        <p:nvSpPr>
          <p:cNvPr id="39" name="左箭头 38"/>
          <p:cNvSpPr/>
          <p:nvPr/>
        </p:nvSpPr>
        <p:spPr>
          <a:xfrm rot="10800000">
            <a:off x="1414560" y="2987328"/>
            <a:ext cx="334963" cy="604140"/>
          </a:xfrm>
          <a:prstGeom prst="leftArrow">
            <a:avLst/>
          </a:prstGeom>
          <a:gradFill flip="none" rotWithShape="1">
            <a:gsLst>
              <a:gs pos="6000">
                <a:srgbClr val="79BD28"/>
              </a:gs>
              <a:gs pos="100000">
                <a:srgbClr val="7AC141">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矩形 39"/>
          <p:cNvSpPr/>
          <p:nvPr/>
        </p:nvSpPr>
        <p:spPr>
          <a:xfrm>
            <a:off x="8650104" y="1674622"/>
            <a:ext cx="3025139" cy="3698513"/>
          </a:xfrm>
          <a:prstGeom prst="rect">
            <a:avLst/>
          </a:prstGeom>
        </p:spPr>
        <p:txBody>
          <a:bodyPr wrap="square">
            <a:spAutoFit/>
          </a:bodyPr>
          <a:lstStyle/>
          <a:p>
            <a:pPr>
              <a:lnSpc>
                <a:spcPct val="150000"/>
              </a:lnSpc>
            </a:pPr>
            <a:r>
              <a:rPr lang="en-US" altLang="zh-CN" sz="1600" b="1" dirty="0">
                <a:solidFill>
                  <a:srgbClr val="345692"/>
                </a:solidFill>
                <a:latin typeface="Century Gothic" panose="020B0502020202020204" pitchFamily="34" charset="0"/>
                <a:sym typeface="+mn-ea"/>
              </a:rPr>
              <a:t>Unified mgmt. for hybrid cloud and multi-cloud: </a:t>
            </a:r>
          </a:p>
          <a:p>
            <a:pPr marL="285750" indent="-285750">
              <a:lnSpc>
                <a:spcPct val="150000"/>
              </a:lnSpc>
              <a:buClr>
                <a:srgbClr val="79BD28"/>
              </a:buClr>
              <a:buFont typeface="Arial" panose="020B0604020202020204" pitchFamily="34" charset="0"/>
              <a:buChar char="•"/>
            </a:pPr>
            <a:r>
              <a:rPr lang="en-US" altLang="zh-CN" sz="1400" dirty="0">
                <a:latin typeface="Century Gothic" panose="020B0502020202020204" pitchFamily="34" charset="0"/>
                <a:sym typeface="+mn-ea"/>
              </a:rPr>
              <a:t>Consistent IaaS user experience between physical, private cloud and public cloud.</a:t>
            </a:r>
          </a:p>
          <a:p>
            <a:pPr marL="285750" indent="-285750">
              <a:lnSpc>
                <a:spcPct val="150000"/>
              </a:lnSpc>
              <a:buClr>
                <a:srgbClr val="79BD28"/>
              </a:buClr>
              <a:buFont typeface="Arial" panose="020B0604020202020204" pitchFamily="34" charset="0"/>
              <a:buChar char="•"/>
            </a:pPr>
            <a:endParaRPr lang="zh-CN" altLang="en-US" sz="1400" dirty="0">
              <a:latin typeface="Century Gothic" panose="020B0502020202020204" pitchFamily="34" charset="0"/>
              <a:sym typeface="+mn-ea"/>
            </a:endParaRPr>
          </a:p>
          <a:p>
            <a:pPr marL="285750" indent="-285750">
              <a:lnSpc>
                <a:spcPct val="150000"/>
              </a:lnSpc>
              <a:buClr>
                <a:srgbClr val="79BD28"/>
              </a:buClr>
              <a:buFont typeface="Arial" panose="020B0604020202020204" pitchFamily="34" charset="0"/>
              <a:buChar char="•"/>
            </a:pPr>
            <a:r>
              <a:rPr kumimoji="1" lang="en-US" altLang="zh-CN" sz="1400" dirty="0">
                <a:solidFill>
                  <a:prstClr val="black"/>
                </a:solidFill>
                <a:latin typeface="Century Gothic" panose="020B0502020202020204" pitchFamily="34" charset="0"/>
                <a:ea typeface="微软雅黑" panose="020B0503020204020204" pitchFamily="34" charset="-122"/>
                <a:sym typeface="+mn-ea"/>
              </a:rPr>
              <a:t>Each tenant can only see and manage its own cloud resource, simplified O&amp;M with guaranteed isolation</a:t>
            </a:r>
            <a:endParaRPr kumimoji="1" lang="zh-CN" altLang="en-US" sz="1400" dirty="0">
              <a:solidFill>
                <a:prstClr val="black"/>
              </a:solidFill>
              <a:latin typeface="Century Gothic" panose="020B0502020202020204" pitchFamily="34" charset="0"/>
              <a:ea typeface="微软雅黑" panose="020B0503020204020204" pitchFamily="34" charset="-122"/>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A9E5C-CD89-784F-BF7B-5E1B28F41F8A}"/>
              </a:ext>
            </a:extLst>
          </p:cNvPr>
          <p:cNvSpPr>
            <a:spLocks noGrp="1"/>
          </p:cNvSpPr>
          <p:nvPr>
            <p:ph type="title"/>
          </p:nvPr>
        </p:nvSpPr>
        <p:spPr/>
        <p:txBody>
          <a:bodyPr/>
          <a:lstStyle/>
          <a:p>
            <a:r>
              <a:rPr lang="en-US" dirty="0"/>
              <a:t>AWS Instance Operations on SCP </a:t>
            </a:r>
          </a:p>
        </p:txBody>
      </p:sp>
      <p:sp>
        <p:nvSpPr>
          <p:cNvPr id="3" name="Date Placeholder 2">
            <a:extLst>
              <a:ext uri="{FF2B5EF4-FFF2-40B4-BE49-F238E27FC236}">
                <a16:creationId xmlns:a16="http://schemas.microsoft.com/office/drawing/2014/main" id="{EA679758-BD3A-CB48-9B8D-AC8E16745688}"/>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15C24247-AC37-6E4C-B9A1-D38F8EAC7A1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4027B37-554B-394E-9259-0E8D15A5BDC4}"/>
              </a:ext>
            </a:extLst>
          </p:cNvPr>
          <p:cNvSpPr>
            <a:spLocks noGrp="1"/>
          </p:cNvSpPr>
          <p:nvPr>
            <p:ph type="sldNum" sz="quarter" idx="12"/>
          </p:nvPr>
        </p:nvSpPr>
        <p:spPr/>
        <p:txBody>
          <a:bodyPr/>
          <a:lstStyle/>
          <a:p>
            <a:r>
              <a:rPr lang="en-US" altLang="zh-CN"/>
              <a:t>Page  </a:t>
            </a:r>
            <a:fld id="{6F6B6950-8D1A-4668-8374-25B44628E0DF}" type="slidenum">
              <a:rPr lang="zh-CN" altLang="en-US" smtClean="0"/>
              <a:t>17</a:t>
            </a:fld>
            <a:endParaRPr lang="zh-CN" altLang="en-US" dirty="0"/>
          </a:p>
        </p:txBody>
      </p:sp>
      <p:sp>
        <p:nvSpPr>
          <p:cNvPr id="6" name="文本框 151">
            <a:extLst>
              <a:ext uri="{FF2B5EF4-FFF2-40B4-BE49-F238E27FC236}">
                <a16:creationId xmlns:a16="http://schemas.microsoft.com/office/drawing/2014/main" id="{1C46372F-294E-6E44-92DB-AF3F6C1BC8C9}"/>
              </a:ext>
            </a:extLst>
          </p:cNvPr>
          <p:cNvSpPr txBox="1"/>
          <p:nvPr/>
        </p:nvSpPr>
        <p:spPr>
          <a:xfrm>
            <a:off x="2131596" y="804672"/>
            <a:ext cx="6944138" cy="1153457"/>
          </a:xfrm>
          <a:prstGeom prst="rect">
            <a:avLst/>
          </a:prstGeom>
          <a:noFill/>
        </p:spPr>
        <p:txBody>
          <a:bodyPr wrap="square" rtlCol="0">
            <a:spAutoFit/>
          </a:bodyPr>
          <a:lstStyle/>
          <a:p>
            <a:pPr algn="ctr">
              <a:lnSpc>
                <a:spcPct val="150000"/>
              </a:lnSpc>
              <a:buClr>
                <a:srgbClr val="79BD28"/>
              </a:buClr>
            </a:pPr>
            <a:r>
              <a:rPr lang="en-US" altLang="zh-CN" sz="1600" dirty="0">
                <a:latin typeface="Century Gothic" panose="020B0502020202020204" pitchFamily="34" charset="0"/>
              </a:rPr>
              <a:t>EC2 instance</a:t>
            </a:r>
          </a:p>
          <a:p>
            <a:pPr algn="ctr">
              <a:lnSpc>
                <a:spcPct val="150000"/>
              </a:lnSpc>
              <a:buClr>
                <a:srgbClr val="79BD28"/>
              </a:buClr>
            </a:pPr>
            <a:r>
              <a:rPr lang="en-US" altLang="zh-CN" sz="1600" dirty="0">
                <a:latin typeface="Century Gothic" panose="020B0502020202020204" pitchFamily="34" charset="0"/>
              </a:rPr>
              <a:t>Create, Connect, Power on, Shut down, Allocate</a:t>
            </a:r>
          </a:p>
          <a:p>
            <a:pPr algn="ctr">
              <a:lnSpc>
                <a:spcPct val="150000"/>
              </a:lnSpc>
              <a:buClr>
                <a:srgbClr val="79BD28"/>
              </a:buClr>
            </a:pPr>
            <a:r>
              <a:rPr lang="en-US" altLang="zh-CN" sz="1600" dirty="0">
                <a:latin typeface="Century Gothic" panose="020B0502020202020204" pitchFamily="34" charset="0"/>
              </a:rPr>
              <a:t> </a:t>
            </a:r>
          </a:p>
        </p:txBody>
      </p:sp>
      <p:pic>
        <p:nvPicPr>
          <p:cNvPr id="7" name="Picture 6">
            <a:extLst>
              <a:ext uri="{FF2B5EF4-FFF2-40B4-BE49-F238E27FC236}">
                <a16:creationId xmlns:a16="http://schemas.microsoft.com/office/drawing/2014/main" id="{D01829B8-8042-6C4B-8ABB-B7FF7D3E2FA5}"/>
              </a:ext>
            </a:extLst>
          </p:cNvPr>
          <p:cNvPicPr>
            <a:picLocks noChangeAspect="1"/>
          </p:cNvPicPr>
          <p:nvPr/>
        </p:nvPicPr>
        <p:blipFill>
          <a:blip r:embed="rId2"/>
          <a:stretch>
            <a:fillRect/>
          </a:stretch>
        </p:blipFill>
        <p:spPr>
          <a:xfrm>
            <a:off x="2131596" y="1677441"/>
            <a:ext cx="8314690" cy="4597945"/>
          </a:xfrm>
          <a:prstGeom prst="rect">
            <a:avLst/>
          </a:prstGeom>
        </p:spPr>
      </p:pic>
    </p:spTree>
    <p:extLst>
      <p:ext uri="{BB962C8B-B14F-4D97-AF65-F5344CB8AC3E}">
        <p14:creationId xmlns:p14="http://schemas.microsoft.com/office/powerpoint/2010/main" val="5164938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A9E5C-CD89-784F-BF7B-5E1B28F41F8A}"/>
              </a:ext>
            </a:extLst>
          </p:cNvPr>
          <p:cNvSpPr>
            <a:spLocks noGrp="1"/>
          </p:cNvSpPr>
          <p:nvPr>
            <p:ph type="title"/>
          </p:nvPr>
        </p:nvSpPr>
        <p:spPr/>
        <p:txBody>
          <a:bodyPr/>
          <a:lstStyle/>
          <a:p>
            <a:r>
              <a:rPr lang="en-US" dirty="0"/>
              <a:t>Physical Machine Operations on SCP </a:t>
            </a:r>
          </a:p>
        </p:txBody>
      </p:sp>
      <p:sp>
        <p:nvSpPr>
          <p:cNvPr id="3" name="Date Placeholder 2">
            <a:extLst>
              <a:ext uri="{FF2B5EF4-FFF2-40B4-BE49-F238E27FC236}">
                <a16:creationId xmlns:a16="http://schemas.microsoft.com/office/drawing/2014/main" id="{EA679758-BD3A-CB48-9B8D-AC8E16745688}"/>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15C24247-AC37-6E4C-B9A1-D38F8EAC7A1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4027B37-554B-394E-9259-0E8D15A5BDC4}"/>
              </a:ext>
            </a:extLst>
          </p:cNvPr>
          <p:cNvSpPr>
            <a:spLocks noGrp="1"/>
          </p:cNvSpPr>
          <p:nvPr>
            <p:ph type="sldNum" sz="quarter" idx="12"/>
          </p:nvPr>
        </p:nvSpPr>
        <p:spPr/>
        <p:txBody>
          <a:bodyPr/>
          <a:lstStyle/>
          <a:p>
            <a:r>
              <a:rPr lang="en-US" altLang="zh-CN"/>
              <a:t>Page  </a:t>
            </a:r>
            <a:fld id="{6F6B6950-8D1A-4668-8374-25B44628E0DF}" type="slidenum">
              <a:rPr lang="zh-CN" altLang="en-US" smtClean="0"/>
              <a:t>18</a:t>
            </a:fld>
            <a:endParaRPr lang="zh-CN" altLang="en-US" dirty="0"/>
          </a:p>
        </p:txBody>
      </p:sp>
      <p:sp>
        <p:nvSpPr>
          <p:cNvPr id="6" name="文本框 151">
            <a:extLst>
              <a:ext uri="{FF2B5EF4-FFF2-40B4-BE49-F238E27FC236}">
                <a16:creationId xmlns:a16="http://schemas.microsoft.com/office/drawing/2014/main" id="{1C46372F-294E-6E44-92DB-AF3F6C1BC8C9}"/>
              </a:ext>
            </a:extLst>
          </p:cNvPr>
          <p:cNvSpPr txBox="1"/>
          <p:nvPr/>
        </p:nvSpPr>
        <p:spPr>
          <a:xfrm>
            <a:off x="2131596" y="804672"/>
            <a:ext cx="6944138" cy="1153457"/>
          </a:xfrm>
          <a:prstGeom prst="rect">
            <a:avLst/>
          </a:prstGeom>
          <a:noFill/>
        </p:spPr>
        <p:txBody>
          <a:bodyPr wrap="square" rtlCol="0">
            <a:spAutoFit/>
          </a:bodyPr>
          <a:lstStyle/>
          <a:p>
            <a:pPr algn="ctr">
              <a:lnSpc>
                <a:spcPct val="150000"/>
              </a:lnSpc>
              <a:buClr>
                <a:srgbClr val="79BD28"/>
              </a:buClr>
            </a:pPr>
            <a:r>
              <a:rPr lang="en-US" altLang="zh-CN" sz="1600" dirty="0">
                <a:latin typeface="Century Gothic" panose="020B0502020202020204" pitchFamily="34" charset="0"/>
              </a:rPr>
              <a:t>Physical machines</a:t>
            </a:r>
          </a:p>
          <a:p>
            <a:pPr algn="ctr">
              <a:lnSpc>
                <a:spcPct val="150000"/>
              </a:lnSpc>
              <a:buClr>
                <a:srgbClr val="79BD28"/>
              </a:buClr>
            </a:pPr>
            <a:r>
              <a:rPr lang="en-US" altLang="zh-CN" sz="1600" dirty="0">
                <a:latin typeface="Century Gothic" panose="020B0502020202020204" pitchFamily="34" charset="0"/>
              </a:rPr>
              <a:t>Add, Power on, Shut down, Allocate</a:t>
            </a:r>
          </a:p>
          <a:p>
            <a:pPr algn="ctr">
              <a:lnSpc>
                <a:spcPct val="150000"/>
              </a:lnSpc>
              <a:buClr>
                <a:srgbClr val="79BD28"/>
              </a:buClr>
            </a:pPr>
            <a:r>
              <a:rPr lang="en-US" altLang="zh-CN" sz="1600" dirty="0">
                <a:latin typeface="Century Gothic" panose="020B0502020202020204" pitchFamily="34" charset="0"/>
              </a:rPr>
              <a:t> </a:t>
            </a:r>
          </a:p>
        </p:txBody>
      </p:sp>
      <p:pic>
        <p:nvPicPr>
          <p:cNvPr id="8" name="Picture 7">
            <a:extLst>
              <a:ext uri="{FF2B5EF4-FFF2-40B4-BE49-F238E27FC236}">
                <a16:creationId xmlns:a16="http://schemas.microsoft.com/office/drawing/2014/main" id="{C8F96881-FFC4-B54D-AEC3-321549BE2AF7}"/>
              </a:ext>
            </a:extLst>
          </p:cNvPr>
          <p:cNvPicPr>
            <a:picLocks noChangeAspect="1"/>
          </p:cNvPicPr>
          <p:nvPr/>
        </p:nvPicPr>
        <p:blipFill>
          <a:blip r:embed="rId2"/>
          <a:stretch>
            <a:fillRect/>
          </a:stretch>
        </p:blipFill>
        <p:spPr>
          <a:xfrm>
            <a:off x="1517374" y="1788136"/>
            <a:ext cx="9157252" cy="4055354"/>
          </a:xfrm>
          <a:prstGeom prst="rect">
            <a:avLst/>
          </a:prstGeom>
        </p:spPr>
      </p:pic>
    </p:spTree>
    <p:extLst>
      <p:ext uri="{BB962C8B-B14F-4D97-AF65-F5344CB8AC3E}">
        <p14:creationId xmlns:p14="http://schemas.microsoft.com/office/powerpoint/2010/main" val="3427639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A9E5C-CD89-784F-BF7B-5E1B28F41F8A}"/>
              </a:ext>
            </a:extLst>
          </p:cNvPr>
          <p:cNvSpPr>
            <a:spLocks noGrp="1"/>
          </p:cNvSpPr>
          <p:nvPr>
            <p:ph type="title"/>
          </p:nvPr>
        </p:nvSpPr>
        <p:spPr/>
        <p:txBody>
          <a:bodyPr/>
          <a:lstStyle/>
          <a:p>
            <a:r>
              <a:rPr lang="en-US" dirty="0"/>
              <a:t>Linux LDAP and Microsoft AD Support</a:t>
            </a:r>
          </a:p>
        </p:txBody>
      </p:sp>
      <p:sp>
        <p:nvSpPr>
          <p:cNvPr id="3" name="Date Placeholder 2">
            <a:extLst>
              <a:ext uri="{FF2B5EF4-FFF2-40B4-BE49-F238E27FC236}">
                <a16:creationId xmlns:a16="http://schemas.microsoft.com/office/drawing/2014/main" id="{EA679758-BD3A-CB48-9B8D-AC8E16745688}"/>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15C24247-AC37-6E4C-B9A1-D38F8EAC7A1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4027B37-554B-394E-9259-0E8D15A5BDC4}"/>
              </a:ext>
            </a:extLst>
          </p:cNvPr>
          <p:cNvSpPr>
            <a:spLocks noGrp="1"/>
          </p:cNvSpPr>
          <p:nvPr>
            <p:ph type="sldNum" sz="quarter" idx="12"/>
          </p:nvPr>
        </p:nvSpPr>
        <p:spPr/>
        <p:txBody>
          <a:bodyPr/>
          <a:lstStyle/>
          <a:p>
            <a:r>
              <a:rPr lang="en-US" altLang="zh-CN"/>
              <a:t>Page  </a:t>
            </a:r>
            <a:fld id="{6F6B6950-8D1A-4668-8374-25B44628E0DF}" type="slidenum">
              <a:rPr lang="zh-CN" altLang="en-US" smtClean="0"/>
              <a:t>19</a:t>
            </a:fld>
            <a:endParaRPr lang="zh-CN" altLang="en-US" dirty="0"/>
          </a:p>
        </p:txBody>
      </p:sp>
      <p:sp>
        <p:nvSpPr>
          <p:cNvPr id="6" name="文本框 151">
            <a:extLst>
              <a:ext uri="{FF2B5EF4-FFF2-40B4-BE49-F238E27FC236}">
                <a16:creationId xmlns:a16="http://schemas.microsoft.com/office/drawing/2014/main" id="{1C46372F-294E-6E44-92DB-AF3F6C1BC8C9}"/>
              </a:ext>
            </a:extLst>
          </p:cNvPr>
          <p:cNvSpPr txBox="1"/>
          <p:nvPr/>
        </p:nvSpPr>
        <p:spPr>
          <a:xfrm>
            <a:off x="897546" y="2187707"/>
            <a:ext cx="4600429" cy="2261453"/>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For large corporates where Linux LDAP and Microsoft AD are used for unified authentication, the account hierarchy can be imported to SCP. After LDAP is configured on SCP, the role of users (tenant and tenant user) can be set in batch.</a:t>
            </a:r>
          </a:p>
        </p:txBody>
      </p:sp>
      <p:pic>
        <p:nvPicPr>
          <p:cNvPr id="7" name="Picture 6">
            <a:extLst>
              <a:ext uri="{FF2B5EF4-FFF2-40B4-BE49-F238E27FC236}">
                <a16:creationId xmlns:a16="http://schemas.microsoft.com/office/drawing/2014/main" id="{326F1787-810B-2546-81E6-41443696BF2D}"/>
              </a:ext>
            </a:extLst>
          </p:cNvPr>
          <p:cNvPicPr>
            <a:picLocks noChangeAspect="1"/>
          </p:cNvPicPr>
          <p:nvPr/>
        </p:nvPicPr>
        <p:blipFill>
          <a:blip r:embed="rId2"/>
          <a:stretch>
            <a:fillRect/>
          </a:stretch>
        </p:blipFill>
        <p:spPr>
          <a:xfrm>
            <a:off x="5715074" y="1415970"/>
            <a:ext cx="5435446" cy="4424604"/>
          </a:xfrm>
          <a:prstGeom prst="rect">
            <a:avLst/>
          </a:prstGeom>
        </p:spPr>
      </p:pic>
    </p:spTree>
    <p:extLst>
      <p:ext uri="{BB962C8B-B14F-4D97-AF65-F5344CB8AC3E}">
        <p14:creationId xmlns:p14="http://schemas.microsoft.com/office/powerpoint/2010/main" val="16624449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A9E5C-CD89-784F-BF7B-5E1B28F41F8A}"/>
              </a:ext>
            </a:extLst>
          </p:cNvPr>
          <p:cNvSpPr>
            <a:spLocks noGrp="1"/>
          </p:cNvSpPr>
          <p:nvPr>
            <p:ph type="title"/>
          </p:nvPr>
        </p:nvSpPr>
        <p:spPr/>
        <p:txBody>
          <a:bodyPr/>
          <a:lstStyle/>
          <a:p>
            <a:r>
              <a:rPr lang="en-US" dirty="0"/>
              <a:t>Single Sign-On (based on CAS)</a:t>
            </a:r>
          </a:p>
        </p:txBody>
      </p:sp>
      <p:sp>
        <p:nvSpPr>
          <p:cNvPr id="3" name="Date Placeholder 2">
            <a:extLst>
              <a:ext uri="{FF2B5EF4-FFF2-40B4-BE49-F238E27FC236}">
                <a16:creationId xmlns:a16="http://schemas.microsoft.com/office/drawing/2014/main" id="{EA679758-BD3A-CB48-9B8D-AC8E16745688}"/>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15C24247-AC37-6E4C-B9A1-D38F8EAC7A1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4027B37-554B-394E-9259-0E8D15A5BDC4}"/>
              </a:ext>
            </a:extLst>
          </p:cNvPr>
          <p:cNvSpPr>
            <a:spLocks noGrp="1"/>
          </p:cNvSpPr>
          <p:nvPr>
            <p:ph type="sldNum" sz="quarter" idx="12"/>
          </p:nvPr>
        </p:nvSpPr>
        <p:spPr/>
        <p:txBody>
          <a:bodyPr/>
          <a:lstStyle/>
          <a:p>
            <a:r>
              <a:rPr lang="en-US" altLang="zh-CN"/>
              <a:t>Page  </a:t>
            </a:r>
            <a:fld id="{6F6B6950-8D1A-4668-8374-25B44628E0DF}" type="slidenum">
              <a:rPr lang="zh-CN" altLang="en-US" smtClean="0"/>
              <a:t>20</a:t>
            </a:fld>
            <a:endParaRPr lang="zh-CN" altLang="en-US" dirty="0"/>
          </a:p>
        </p:txBody>
      </p:sp>
      <p:sp>
        <p:nvSpPr>
          <p:cNvPr id="6" name="文本框 151">
            <a:extLst>
              <a:ext uri="{FF2B5EF4-FFF2-40B4-BE49-F238E27FC236}">
                <a16:creationId xmlns:a16="http://schemas.microsoft.com/office/drawing/2014/main" id="{1C46372F-294E-6E44-92DB-AF3F6C1BC8C9}"/>
              </a:ext>
            </a:extLst>
          </p:cNvPr>
          <p:cNvSpPr txBox="1"/>
          <p:nvPr/>
        </p:nvSpPr>
        <p:spPr>
          <a:xfrm>
            <a:off x="666052" y="1928941"/>
            <a:ext cx="3929097" cy="3000117"/>
          </a:xfrm>
          <a:prstGeom prst="rect">
            <a:avLst/>
          </a:prstGeom>
          <a:noFill/>
        </p:spPr>
        <p:txBody>
          <a:bodyPr wrap="square" rtlCol="0">
            <a:spAutoFit/>
          </a:bodyPr>
          <a:lstStyle/>
          <a:p>
            <a:pPr>
              <a:lnSpc>
                <a:spcPct val="150000"/>
              </a:lnSpc>
              <a:buClr>
                <a:srgbClr val="79BD28"/>
              </a:buClr>
            </a:pPr>
            <a:r>
              <a:rPr lang="en-US" altLang="zh-CN" sz="1600" dirty="0">
                <a:latin typeface="Century Gothic" panose="020B0502020202020204" pitchFamily="34" charset="0"/>
              </a:rPr>
              <a:t>Only tenant and tenant user</a:t>
            </a:r>
            <a:r>
              <a:rPr lang="zh-CN" altLang="en-US" sz="1600" dirty="0">
                <a:latin typeface="Century Gothic" panose="020B0502020202020204" pitchFamily="34" charset="0"/>
              </a:rPr>
              <a:t> </a:t>
            </a:r>
            <a:r>
              <a:rPr lang="en-US" altLang="zh-CN" sz="1600" dirty="0">
                <a:latin typeface="Century Gothic" panose="020B0502020202020204" pitchFamily="34" charset="0"/>
              </a:rPr>
              <a:t>are mapped to CAS. </a:t>
            </a:r>
          </a:p>
          <a:p>
            <a:pPr>
              <a:lnSpc>
                <a:spcPct val="150000"/>
              </a:lnSpc>
              <a:buClr>
                <a:srgbClr val="79BD28"/>
              </a:buClr>
            </a:pPr>
            <a:endParaRPr lang="en-US" altLang="zh-CN" sz="1600" dirty="0">
              <a:latin typeface="Century Gothic" panose="020B0502020202020204" pitchFamily="34" charset="0"/>
            </a:endParaRPr>
          </a:p>
          <a:p>
            <a:pPr>
              <a:lnSpc>
                <a:spcPct val="150000"/>
              </a:lnSpc>
              <a:buClr>
                <a:srgbClr val="79BD28"/>
              </a:buClr>
            </a:pPr>
            <a:r>
              <a:rPr lang="en-US" altLang="zh-CN" sz="1600" dirty="0">
                <a:latin typeface="Century Gothic" panose="020B0502020202020204" pitchFamily="34" charset="0"/>
              </a:rPr>
              <a:t>The information synced to SCP does not include CAS account password, that means CAS user’s password is not stored locally, thus changing CAS password is doable not on SCP.</a:t>
            </a:r>
          </a:p>
        </p:txBody>
      </p:sp>
      <p:pic>
        <p:nvPicPr>
          <p:cNvPr id="7" name="Picture 6">
            <a:extLst>
              <a:ext uri="{FF2B5EF4-FFF2-40B4-BE49-F238E27FC236}">
                <a16:creationId xmlns:a16="http://schemas.microsoft.com/office/drawing/2014/main" id="{1C6597E6-AA83-064E-B100-E3A4F1356EB9}"/>
              </a:ext>
            </a:extLst>
          </p:cNvPr>
          <p:cNvPicPr>
            <a:picLocks noChangeAspect="1"/>
          </p:cNvPicPr>
          <p:nvPr/>
        </p:nvPicPr>
        <p:blipFill>
          <a:blip r:embed="rId2"/>
          <a:stretch>
            <a:fillRect/>
          </a:stretch>
        </p:blipFill>
        <p:spPr>
          <a:xfrm>
            <a:off x="4702779" y="1331241"/>
            <a:ext cx="6901242" cy="4557809"/>
          </a:xfrm>
          <a:prstGeom prst="rect">
            <a:avLst/>
          </a:prstGeom>
        </p:spPr>
      </p:pic>
    </p:spTree>
    <p:extLst>
      <p:ext uri="{BB962C8B-B14F-4D97-AF65-F5344CB8AC3E}">
        <p14:creationId xmlns:p14="http://schemas.microsoft.com/office/powerpoint/2010/main" val="19824273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A9E5C-CD89-784F-BF7B-5E1B28F41F8A}"/>
              </a:ext>
            </a:extLst>
          </p:cNvPr>
          <p:cNvSpPr>
            <a:spLocks noGrp="1"/>
          </p:cNvSpPr>
          <p:nvPr>
            <p:ph type="title"/>
          </p:nvPr>
        </p:nvSpPr>
        <p:spPr/>
        <p:txBody>
          <a:bodyPr/>
          <a:lstStyle/>
          <a:p>
            <a:r>
              <a:rPr lang="en-US" dirty="0"/>
              <a:t>Other Improvements</a:t>
            </a:r>
          </a:p>
        </p:txBody>
      </p:sp>
      <p:sp>
        <p:nvSpPr>
          <p:cNvPr id="3" name="Date Placeholder 2">
            <a:extLst>
              <a:ext uri="{FF2B5EF4-FFF2-40B4-BE49-F238E27FC236}">
                <a16:creationId xmlns:a16="http://schemas.microsoft.com/office/drawing/2014/main" id="{EA679758-BD3A-CB48-9B8D-AC8E16745688}"/>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15C24247-AC37-6E4C-B9A1-D38F8EAC7A1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4027B37-554B-394E-9259-0E8D15A5BDC4}"/>
              </a:ext>
            </a:extLst>
          </p:cNvPr>
          <p:cNvSpPr>
            <a:spLocks noGrp="1"/>
          </p:cNvSpPr>
          <p:nvPr>
            <p:ph type="sldNum" sz="quarter" idx="12"/>
          </p:nvPr>
        </p:nvSpPr>
        <p:spPr/>
        <p:txBody>
          <a:bodyPr/>
          <a:lstStyle/>
          <a:p>
            <a:r>
              <a:rPr lang="en-US" altLang="zh-CN"/>
              <a:t>Page  </a:t>
            </a:r>
            <a:fld id="{6F6B6950-8D1A-4668-8374-25B44628E0DF}" type="slidenum">
              <a:rPr lang="zh-CN" altLang="en-US" smtClean="0"/>
              <a:t>21</a:t>
            </a:fld>
            <a:endParaRPr lang="zh-CN" altLang="en-US" dirty="0"/>
          </a:p>
        </p:txBody>
      </p:sp>
      <p:sp>
        <p:nvSpPr>
          <p:cNvPr id="6" name="文本框 151">
            <a:extLst>
              <a:ext uri="{FF2B5EF4-FFF2-40B4-BE49-F238E27FC236}">
                <a16:creationId xmlns:a16="http://schemas.microsoft.com/office/drawing/2014/main" id="{1C46372F-294E-6E44-92DB-AF3F6C1BC8C9}"/>
              </a:ext>
            </a:extLst>
          </p:cNvPr>
          <p:cNvSpPr txBox="1"/>
          <p:nvPr/>
        </p:nvSpPr>
        <p:spPr>
          <a:xfrm>
            <a:off x="666052" y="1176742"/>
            <a:ext cx="9975444" cy="4154279"/>
          </a:xfrm>
          <a:prstGeom prst="rect">
            <a:avLst/>
          </a:prstGeom>
          <a:noFill/>
        </p:spPr>
        <p:txBody>
          <a:bodyPr wrap="square" rtlCol="0">
            <a:spAutoFit/>
          </a:bodyPr>
          <a:lstStyle/>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OpenStack API</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Both VPC and classic network deployment are supported on SCP</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SCP customization (including logo and certificate)</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Forget my password</a:t>
            </a:r>
            <a:r>
              <a:rPr lang="zh-CN" altLang="en-US" sz="1600" dirty="0">
                <a:latin typeface="Century Gothic" panose="020B0502020202020204" pitchFamily="34" charset="0"/>
              </a:rPr>
              <a:t> </a:t>
            </a:r>
            <a:r>
              <a:rPr lang="en-US" altLang="zh-CN" sz="1600" dirty="0">
                <a:latin typeface="Century Gothic" panose="020B0502020202020204" pitchFamily="34" charset="0"/>
              </a:rPr>
              <a:t>(for tenant and tenant user)</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Multi-currency support</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Flexible pricing (resource pool-based and tenant-based )</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Corporate leased line (</a:t>
            </a:r>
            <a:r>
              <a:rPr lang="zh-CN" altLang="en-US" sz="1600" dirty="0">
                <a:latin typeface="Century Gothic" panose="020B0502020202020204" pitchFamily="34" charset="0"/>
              </a:rPr>
              <a:t> </a:t>
            </a:r>
            <a:r>
              <a:rPr lang="en-HK" dirty="0"/>
              <a:t>≈</a:t>
            </a:r>
            <a:r>
              <a:rPr lang="zh-CN" altLang="en-US" dirty="0"/>
              <a:t> </a:t>
            </a:r>
            <a:r>
              <a:rPr lang="en-US" altLang="zh-CN" sz="1600" dirty="0">
                <a:latin typeface="Century Gothic" panose="020B0502020202020204" pitchFamily="34" charset="0"/>
              </a:rPr>
              <a:t>AWS Direct Connect)</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Shared bandwidth</a:t>
            </a:r>
          </a:p>
          <a:p>
            <a:pPr marL="285750" indent="-285750">
              <a:lnSpc>
                <a:spcPct val="150000"/>
              </a:lnSpc>
              <a:buClr>
                <a:srgbClr val="79BD28"/>
              </a:buClr>
              <a:buFont typeface="Wingdings" pitchFamily="2" charset="2"/>
              <a:buChar char="ü"/>
            </a:pPr>
            <a:r>
              <a:rPr lang="en-US" sz="1600" dirty="0"/>
              <a:t>Stronger Login Policies</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Time-based DR link flow control</a:t>
            </a:r>
          </a:p>
          <a:p>
            <a:pPr marL="285750" indent="-285750">
              <a:lnSpc>
                <a:spcPct val="150000"/>
              </a:lnSpc>
              <a:buClr>
                <a:srgbClr val="79BD28"/>
              </a:buClr>
              <a:buFont typeface="Wingdings" pitchFamily="2" charset="2"/>
              <a:buChar char="ü"/>
            </a:pPr>
            <a:r>
              <a:rPr lang="en-US" altLang="zh-CN" sz="1600" dirty="0">
                <a:latin typeface="Century Gothic" panose="020B0502020202020204" pitchFamily="34" charset="0"/>
              </a:rPr>
              <a:t>…</a:t>
            </a:r>
          </a:p>
        </p:txBody>
      </p:sp>
    </p:spTree>
    <p:extLst>
      <p:ext uri="{BB962C8B-B14F-4D97-AF65-F5344CB8AC3E}">
        <p14:creationId xmlns:p14="http://schemas.microsoft.com/office/powerpoint/2010/main" val="21409683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3065D-23A1-7143-A087-1832694017AD}"/>
              </a:ext>
            </a:extLst>
          </p:cNvPr>
          <p:cNvSpPr>
            <a:spLocks noGrp="1"/>
          </p:cNvSpPr>
          <p:nvPr>
            <p:ph type="title"/>
          </p:nvPr>
        </p:nvSpPr>
        <p:spPr/>
        <p:txBody>
          <a:bodyPr/>
          <a:lstStyle/>
          <a:p>
            <a:r>
              <a:rPr lang="en-US" dirty="0"/>
              <a:t>T</a:t>
            </a:r>
            <a:r>
              <a:rPr lang="en-US" altLang="zh-CN" dirty="0"/>
              <a:t>hree</a:t>
            </a:r>
            <a:r>
              <a:rPr lang="en-US" dirty="0"/>
              <a:t> More Licenses Are Available</a:t>
            </a:r>
          </a:p>
        </p:txBody>
      </p:sp>
      <p:sp>
        <p:nvSpPr>
          <p:cNvPr id="3" name="Date Placeholder 2">
            <a:extLst>
              <a:ext uri="{FF2B5EF4-FFF2-40B4-BE49-F238E27FC236}">
                <a16:creationId xmlns:a16="http://schemas.microsoft.com/office/drawing/2014/main" id="{BD572BF5-5EF8-3045-B0D5-DC0F8BE20BE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92E9FFD9-D6BF-3045-96D6-DAC80F08ED34}"/>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F7C27C25-3337-334B-A383-CC8D0D9BDD9C}"/>
              </a:ext>
            </a:extLst>
          </p:cNvPr>
          <p:cNvSpPr>
            <a:spLocks noGrp="1"/>
          </p:cNvSpPr>
          <p:nvPr>
            <p:ph type="sldNum" sz="quarter" idx="12"/>
          </p:nvPr>
        </p:nvSpPr>
        <p:spPr/>
        <p:txBody>
          <a:bodyPr/>
          <a:lstStyle/>
          <a:p>
            <a:r>
              <a:rPr lang="en-US" altLang="zh-CN"/>
              <a:t>Page  </a:t>
            </a:r>
            <a:fld id="{6F6B6950-8D1A-4668-8374-25B44628E0DF}" type="slidenum">
              <a:rPr lang="zh-CN" altLang="en-US" smtClean="0"/>
              <a:t>22</a:t>
            </a:fld>
            <a:endParaRPr lang="zh-CN" altLang="en-US" dirty="0"/>
          </a:p>
        </p:txBody>
      </p:sp>
      <p:sp>
        <p:nvSpPr>
          <p:cNvPr id="6" name="文本框 151">
            <a:extLst>
              <a:ext uri="{FF2B5EF4-FFF2-40B4-BE49-F238E27FC236}">
                <a16:creationId xmlns:a16="http://schemas.microsoft.com/office/drawing/2014/main" id="{5218BF53-2248-964F-A3A4-DD62C96D5894}"/>
              </a:ext>
            </a:extLst>
          </p:cNvPr>
          <p:cNvSpPr txBox="1"/>
          <p:nvPr/>
        </p:nvSpPr>
        <p:spPr>
          <a:xfrm>
            <a:off x="666052" y="1872670"/>
            <a:ext cx="10658440" cy="3231013"/>
          </a:xfrm>
          <a:prstGeom prst="rect">
            <a:avLst/>
          </a:prstGeom>
          <a:noFill/>
        </p:spPr>
        <p:txBody>
          <a:bodyPr wrap="square" rtlCol="0">
            <a:spAutoFit/>
          </a:bodyPr>
          <a:lstStyle/>
          <a:p>
            <a:pPr>
              <a:lnSpc>
                <a:spcPct val="150000"/>
              </a:lnSpc>
              <a:buClr>
                <a:srgbClr val="79BD28"/>
              </a:buClr>
            </a:pPr>
            <a:r>
              <a:rPr lang="en-US" altLang="zh-CN" b="1" dirty="0" err="1">
                <a:latin typeface="Century Gothic" panose="020B0502020202020204" pitchFamily="34" charset="0"/>
              </a:rPr>
              <a:t>aHCM</a:t>
            </a:r>
            <a:r>
              <a:rPr lang="en-US" altLang="zh-CN" b="1" dirty="0">
                <a:latin typeface="Century Gothic" panose="020B0502020202020204" pitchFamily="34" charset="0"/>
              </a:rPr>
              <a:t>-AWS (hybrid cloud management)</a:t>
            </a:r>
          </a:p>
          <a:p>
            <a:pPr>
              <a:lnSpc>
                <a:spcPct val="150000"/>
              </a:lnSpc>
              <a:buClr>
                <a:srgbClr val="79BD28"/>
              </a:buClr>
            </a:pPr>
            <a:r>
              <a:rPr lang="en-US" altLang="zh-CN" sz="1600" dirty="0">
                <a:latin typeface="Century Gothic" panose="020B0502020202020204" pitchFamily="34" charset="0"/>
              </a:rPr>
              <a:t>Enable the license when AWS management is required.</a:t>
            </a:r>
          </a:p>
          <a:p>
            <a:pPr>
              <a:lnSpc>
                <a:spcPct val="150000"/>
              </a:lnSpc>
              <a:buClr>
                <a:srgbClr val="79BD28"/>
              </a:buClr>
            </a:pPr>
            <a:endParaRPr lang="en-US" altLang="zh-CN" sz="1600" dirty="0">
              <a:latin typeface="Century Gothic" panose="020B0502020202020204" pitchFamily="34" charset="0"/>
            </a:endParaRPr>
          </a:p>
          <a:p>
            <a:pPr>
              <a:lnSpc>
                <a:spcPct val="150000"/>
              </a:lnSpc>
              <a:buClr>
                <a:srgbClr val="79BD28"/>
              </a:buClr>
            </a:pPr>
            <a:r>
              <a:rPr lang="en-US" altLang="zh-CN" b="1" dirty="0" err="1">
                <a:latin typeface="Century Gothic" panose="020B0502020202020204" pitchFamily="34" charset="0"/>
              </a:rPr>
              <a:t>aHCM</a:t>
            </a:r>
            <a:r>
              <a:rPr lang="en-US" altLang="zh-CN" b="1" dirty="0">
                <a:latin typeface="Century Gothic" panose="020B0502020202020204" pitchFamily="34" charset="0"/>
              </a:rPr>
              <a:t>-Physical</a:t>
            </a:r>
          </a:p>
          <a:p>
            <a:pPr>
              <a:lnSpc>
                <a:spcPct val="150000"/>
              </a:lnSpc>
              <a:buClr>
                <a:srgbClr val="79BD28"/>
              </a:buClr>
            </a:pPr>
            <a:r>
              <a:rPr lang="en-US" altLang="zh-CN" sz="1600" dirty="0">
                <a:latin typeface="Century Gothic" panose="020B0502020202020204" pitchFamily="34" charset="0"/>
              </a:rPr>
              <a:t>Enable the license when physical machine management is required.</a:t>
            </a:r>
          </a:p>
          <a:p>
            <a:pPr>
              <a:lnSpc>
                <a:spcPct val="150000"/>
              </a:lnSpc>
              <a:buClr>
                <a:srgbClr val="79BD28"/>
              </a:buClr>
            </a:pPr>
            <a:endParaRPr lang="en-US" altLang="zh-CN" b="1" dirty="0">
              <a:latin typeface="Century Gothic" panose="020B0502020202020204" pitchFamily="34" charset="0"/>
            </a:endParaRPr>
          </a:p>
          <a:p>
            <a:pPr>
              <a:lnSpc>
                <a:spcPct val="150000"/>
              </a:lnSpc>
              <a:buClr>
                <a:srgbClr val="79BD28"/>
              </a:buClr>
            </a:pPr>
            <a:r>
              <a:rPr lang="en-US" altLang="zh-CN" b="1" dirty="0" err="1">
                <a:latin typeface="Century Gothic" panose="020B0502020202020204" pitchFamily="34" charset="0"/>
              </a:rPr>
              <a:t>aAPI</a:t>
            </a:r>
            <a:endParaRPr lang="en-US" altLang="zh-CN" b="1" dirty="0">
              <a:latin typeface="Century Gothic" panose="020B0502020202020204" pitchFamily="34" charset="0"/>
            </a:endParaRPr>
          </a:p>
          <a:p>
            <a:pPr>
              <a:lnSpc>
                <a:spcPct val="150000"/>
              </a:lnSpc>
              <a:buClr>
                <a:srgbClr val="79BD28"/>
              </a:buClr>
            </a:pPr>
            <a:r>
              <a:rPr lang="en-US" altLang="zh-CN" sz="1600" dirty="0">
                <a:latin typeface="Century Gothic" panose="020B0502020202020204" pitchFamily="34" charset="0"/>
              </a:rPr>
              <a:t>Enable the license when Cyber Command security correlation is needed.</a:t>
            </a:r>
          </a:p>
        </p:txBody>
      </p:sp>
    </p:spTree>
    <p:extLst>
      <p:ext uri="{BB962C8B-B14F-4D97-AF65-F5344CB8AC3E}">
        <p14:creationId xmlns:p14="http://schemas.microsoft.com/office/powerpoint/2010/main" val="1483349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358F8-C327-E841-A453-0C6436380DEE}"/>
              </a:ext>
            </a:extLst>
          </p:cNvPr>
          <p:cNvSpPr>
            <a:spLocks noGrp="1"/>
          </p:cNvSpPr>
          <p:nvPr>
            <p:ph type="title"/>
          </p:nvPr>
        </p:nvSpPr>
        <p:spPr>
          <a:xfrm>
            <a:off x="3623772" y="1982537"/>
            <a:ext cx="4114800" cy="2761741"/>
          </a:xfrm>
        </p:spPr>
        <p:txBody>
          <a:bodyPr>
            <a:normAutofit fontScale="90000"/>
          </a:bodyPr>
          <a:lstStyle/>
          <a:p>
            <a:pPr algn="ctr"/>
            <a:r>
              <a:rPr lang="en-US" dirty="0"/>
              <a:t>More</a:t>
            </a:r>
            <a:r>
              <a:rPr lang="zh-CN" altLang="en-US" dirty="0"/>
              <a:t> </a:t>
            </a:r>
            <a:r>
              <a:rPr lang="en-US" altLang="zh-CN" dirty="0"/>
              <a:t>cloud-ready</a:t>
            </a:r>
            <a:br>
              <a:rPr lang="en-US" altLang="zh-CN" dirty="0"/>
            </a:br>
            <a:br>
              <a:rPr lang="en-US" altLang="zh-CN" dirty="0"/>
            </a:br>
            <a:r>
              <a:rPr lang="en-US" altLang="zh-CN" dirty="0"/>
              <a:t>More secure</a:t>
            </a:r>
            <a:br>
              <a:rPr lang="en-US" altLang="zh-CN" dirty="0"/>
            </a:br>
            <a:br>
              <a:rPr lang="en-US" altLang="zh-CN" dirty="0"/>
            </a:br>
            <a:r>
              <a:rPr lang="en-US" altLang="zh-CN" dirty="0"/>
              <a:t>More customer-oriented</a:t>
            </a:r>
            <a:br>
              <a:rPr lang="en-US" altLang="zh-CN" dirty="0"/>
            </a:br>
            <a:br>
              <a:rPr lang="en-US" altLang="zh-CN" dirty="0"/>
            </a:br>
            <a:br>
              <a:rPr lang="en-US" altLang="zh-CN" dirty="0"/>
            </a:br>
            <a:r>
              <a:rPr lang="en-US" dirty="0"/>
              <a:t> </a:t>
            </a:r>
          </a:p>
        </p:txBody>
      </p:sp>
      <p:sp>
        <p:nvSpPr>
          <p:cNvPr id="3" name="Date Placeholder 2">
            <a:extLst>
              <a:ext uri="{FF2B5EF4-FFF2-40B4-BE49-F238E27FC236}">
                <a16:creationId xmlns:a16="http://schemas.microsoft.com/office/drawing/2014/main" id="{3D327E1C-B5E7-9449-9144-ABAD336C225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1CB76EDC-4E98-E34A-AAE2-BEACE583F71C}"/>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6A54AC04-85BC-A747-AC60-5DD83811C122}"/>
              </a:ext>
            </a:extLst>
          </p:cNvPr>
          <p:cNvSpPr>
            <a:spLocks noGrp="1"/>
          </p:cNvSpPr>
          <p:nvPr>
            <p:ph type="sldNum" sz="quarter" idx="12"/>
          </p:nvPr>
        </p:nvSpPr>
        <p:spPr/>
        <p:txBody>
          <a:bodyPr/>
          <a:lstStyle/>
          <a:p>
            <a:r>
              <a:rPr lang="en-US" altLang="zh-CN"/>
              <a:t>Page  </a:t>
            </a:r>
            <a:fld id="{6F6B6950-8D1A-4668-8374-25B44628E0DF}" type="slidenum">
              <a:rPr lang="zh-CN" altLang="en-US" smtClean="0"/>
              <a:t>23</a:t>
            </a:fld>
            <a:endParaRPr lang="zh-CN" altLang="en-US" dirty="0"/>
          </a:p>
        </p:txBody>
      </p:sp>
    </p:spTree>
    <p:extLst>
      <p:ext uri="{BB962C8B-B14F-4D97-AF65-F5344CB8AC3E}">
        <p14:creationId xmlns:p14="http://schemas.microsoft.com/office/powerpoint/2010/main" val="3033335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358F8-C327-E841-A453-0C6436380DEE}"/>
              </a:ext>
            </a:extLst>
          </p:cNvPr>
          <p:cNvSpPr>
            <a:spLocks noGrp="1"/>
          </p:cNvSpPr>
          <p:nvPr>
            <p:ph type="title"/>
          </p:nvPr>
        </p:nvSpPr>
        <p:spPr>
          <a:xfrm>
            <a:off x="3623772" y="1982537"/>
            <a:ext cx="4114800" cy="2761741"/>
          </a:xfrm>
        </p:spPr>
        <p:txBody>
          <a:bodyPr>
            <a:normAutofit/>
          </a:bodyPr>
          <a:lstStyle/>
          <a:p>
            <a:pPr algn="ctr"/>
            <a:r>
              <a:rPr lang="en-US" sz="5400" dirty="0"/>
              <a:t>Demo</a:t>
            </a:r>
          </a:p>
        </p:txBody>
      </p:sp>
      <p:sp>
        <p:nvSpPr>
          <p:cNvPr id="3" name="Date Placeholder 2">
            <a:extLst>
              <a:ext uri="{FF2B5EF4-FFF2-40B4-BE49-F238E27FC236}">
                <a16:creationId xmlns:a16="http://schemas.microsoft.com/office/drawing/2014/main" id="{3D327E1C-B5E7-9449-9144-ABAD336C225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1CB76EDC-4E98-E34A-AAE2-BEACE583F71C}"/>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6A54AC04-85BC-A747-AC60-5DD83811C122}"/>
              </a:ext>
            </a:extLst>
          </p:cNvPr>
          <p:cNvSpPr>
            <a:spLocks noGrp="1"/>
          </p:cNvSpPr>
          <p:nvPr>
            <p:ph type="sldNum" sz="quarter" idx="12"/>
          </p:nvPr>
        </p:nvSpPr>
        <p:spPr/>
        <p:txBody>
          <a:bodyPr/>
          <a:lstStyle/>
          <a:p>
            <a:r>
              <a:rPr lang="en-US" altLang="zh-CN"/>
              <a:t>Page  </a:t>
            </a:r>
            <a:fld id="{6F6B6950-8D1A-4668-8374-25B44628E0DF}" type="slidenum">
              <a:rPr lang="zh-CN" altLang="en-US" smtClean="0"/>
              <a:t>24</a:t>
            </a:fld>
            <a:endParaRPr lang="zh-CN" altLang="en-US" dirty="0"/>
          </a:p>
        </p:txBody>
      </p:sp>
    </p:spTree>
    <p:extLst>
      <p:ext uri="{BB962C8B-B14F-4D97-AF65-F5344CB8AC3E}">
        <p14:creationId xmlns:p14="http://schemas.microsoft.com/office/powerpoint/2010/main" val="3754111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660554" y="2354790"/>
            <a:ext cx="5073283" cy="1723560"/>
            <a:chOff x="660554" y="2354790"/>
            <a:chExt cx="5073283" cy="1723560"/>
          </a:xfrm>
        </p:grpSpPr>
        <p:sp>
          <p:nvSpPr>
            <p:cNvPr id="6" name="矩形 5"/>
            <p:cNvSpPr/>
            <p:nvPr/>
          </p:nvSpPr>
          <p:spPr>
            <a:xfrm>
              <a:off x="660554" y="2354790"/>
              <a:ext cx="4051109" cy="923330"/>
            </a:xfrm>
            <a:prstGeom prst="rect">
              <a:avLst/>
            </a:prstGeom>
          </p:spPr>
          <p:txBody>
            <a:bodyPr wrap="none">
              <a:spAutoFit/>
            </a:bodyPr>
            <a:lstStyle/>
            <a:p>
              <a:r>
                <a:rPr lang="en-US" altLang="zh-CN" sz="5400" b="1" dirty="0">
                  <a:solidFill>
                    <a:srgbClr val="345692"/>
                  </a:solidFill>
                  <a:latin typeface="Century Gothic" panose="020B0502020202020204" pitchFamily="34" charset="0"/>
                  <a:ea typeface="微软雅黑" panose="020B0503020204020204" pitchFamily="34" charset="-122"/>
                </a:rPr>
                <a:t>THANK YOU</a:t>
              </a:r>
              <a:endParaRPr lang="zh-CN" altLang="en-US" sz="5400" b="1" dirty="0">
                <a:solidFill>
                  <a:srgbClr val="345692"/>
                </a:solidFill>
                <a:latin typeface="Century Gothic" panose="020B0502020202020204" pitchFamily="34" charset="0"/>
              </a:endParaRPr>
            </a:p>
          </p:txBody>
        </p:sp>
        <p:cxnSp>
          <p:nvCxnSpPr>
            <p:cNvPr id="13" name="直接连接符 12"/>
            <p:cNvCxnSpPr/>
            <p:nvPr/>
          </p:nvCxnSpPr>
          <p:spPr>
            <a:xfrm>
              <a:off x="788035" y="3382895"/>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17" name="矩形 2"/>
            <p:cNvSpPr/>
            <p:nvPr/>
          </p:nvSpPr>
          <p:spPr>
            <a:xfrm>
              <a:off x="660554" y="3401946"/>
              <a:ext cx="5073283" cy="676404"/>
            </a:xfrm>
            <a:prstGeom prst="rect">
              <a:avLst/>
            </a:prstGeom>
          </p:spPr>
          <p:txBody>
            <a:bodyPr wrap="square">
              <a:spAutoFit/>
            </a:bodyPr>
            <a:lstStyle/>
            <a:p>
              <a:pPr>
                <a:lnSpc>
                  <a:spcPts val="2400"/>
                </a:lnSpc>
              </a:pPr>
              <a:r>
                <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Cheney Hu | HCI Senior Product Manager</a:t>
              </a:r>
            </a:p>
            <a:p>
              <a:pPr>
                <a:lnSpc>
                  <a:spcPts val="2400"/>
                </a:lnSpc>
              </a:pPr>
              <a:r>
                <a:rPr lang="en-US" altLang="en-US" sz="1600" dirty="0" err="1">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Cheney@sangfor.com</a:t>
              </a:r>
              <a:endPar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endParaRPr>
            </a:p>
          </p:txBody>
        </p:sp>
      </p:grpSp>
      <p:pic>
        <p:nvPicPr>
          <p:cNvPr id="18" name="图片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25609" y="48950"/>
            <a:ext cx="2074679" cy="948473"/>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en-GB" altLang="zh-CN" dirty="0"/>
              <a:t>Unified Management for Hosts of Different Versions</a:t>
            </a:r>
            <a:endParaRPr kumimoji="1" lang="zh-CN" altLang="en-US" dirty="0"/>
          </a:p>
        </p:txBody>
      </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26</a:t>
            </a:fld>
            <a:endParaRPr lang="zh-CN" altLang="en-US" dirty="0"/>
          </a:p>
        </p:txBody>
      </p:sp>
      <p:pic>
        <p:nvPicPr>
          <p:cNvPr id="7" name="图片 6"/>
          <p:cNvPicPr>
            <a:picLocks noChangeAspect="1"/>
          </p:cNvPicPr>
          <p:nvPr/>
        </p:nvPicPr>
        <p:blipFill>
          <a:blip r:embed="rId2"/>
          <a:stretch>
            <a:fillRect/>
          </a:stretch>
        </p:blipFill>
        <p:spPr>
          <a:xfrm>
            <a:off x="875665" y="897255"/>
            <a:ext cx="10428605" cy="5288280"/>
          </a:xfrm>
          <a:prstGeom prst="rect">
            <a:avLst/>
          </a:prstGeom>
        </p:spPr>
      </p:pic>
    </p:spTree>
    <p:extLst>
      <p:ext uri="{BB962C8B-B14F-4D97-AF65-F5344CB8AC3E}">
        <p14:creationId xmlns:p14="http://schemas.microsoft.com/office/powerpoint/2010/main" val="2251219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圆角矩形 82"/>
          <p:cNvSpPr/>
          <p:nvPr/>
        </p:nvSpPr>
        <p:spPr>
          <a:xfrm>
            <a:off x="6096000" y="2008045"/>
            <a:ext cx="4369025" cy="2459904"/>
          </a:xfrm>
          <a:prstGeom prst="roundRect">
            <a:avLst>
              <a:gd name="adj" fmla="val 7943"/>
            </a:avLst>
          </a:prstGeom>
          <a:solidFill>
            <a:srgbClr val="345692">
              <a:alpha val="6000"/>
            </a:srgbClr>
          </a:solidFill>
          <a:ln>
            <a:solidFill>
              <a:srgbClr val="3456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Century Gothic" panose="020B0502020202020204" pitchFamily="34" charset="0"/>
            </a:endParaRPr>
          </a:p>
        </p:txBody>
      </p:sp>
      <p:sp>
        <p:nvSpPr>
          <p:cNvPr id="13" name="object 14"/>
          <p:cNvSpPr/>
          <p:nvPr/>
        </p:nvSpPr>
        <p:spPr>
          <a:xfrm>
            <a:off x="1719045" y="2017961"/>
            <a:ext cx="2436299" cy="3888436"/>
          </a:xfrm>
          <a:custGeom>
            <a:avLst/>
            <a:gdLst/>
            <a:ahLst/>
            <a:cxnLst/>
            <a:rect l="l" t="t" r="r" b="b"/>
            <a:pathLst>
              <a:path w="2116455" h="3061335">
                <a:moveTo>
                  <a:pt x="0" y="207733"/>
                </a:moveTo>
                <a:lnTo>
                  <a:pt x="5486" y="160101"/>
                </a:lnTo>
                <a:lnTo>
                  <a:pt x="21113" y="116376"/>
                </a:lnTo>
                <a:lnTo>
                  <a:pt x="45635" y="77805"/>
                </a:lnTo>
                <a:lnTo>
                  <a:pt x="77805" y="45635"/>
                </a:lnTo>
                <a:lnTo>
                  <a:pt x="116376" y="21113"/>
                </a:lnTo>
                <a:lnTo>
                  <a:pt x="160101" y="5486"/>
                </a:lnTo>
                <a:lnTo>
                  <a:pt x="207733" y="0"/>
                </a:lnTo>
                <a:lnTo>
                  <a:pt x="1908111" y="0"/>
                </a:lnTo>
                <a:lnTo>
                  <a:pt x="1955744" y="5486"/>
                </a:lnTo>
                <a:lnTo>
                  <a:pt x="1999469" y="21113"/>
                </a:lnTo>
                <a:lnTo>
                  <a:pt x="2038039" y="45635"/>
                </a:lnTo>
                <a:lnTo>
                  <a:pt x="2070209" y="77805"/>
                </a:lnTo>
                <a:lnTo>
                  <a:pt x="2094731" y="116376"/>
                </a:lnTo>
                <a:lnTo>
                  <a:pt x="2110359" y="160101"/>
                </a:lnTo>
                <a:lnTo>
                  <a:pt x="2115845" y="207733"/>
                </a:lnTo>
                <a:lnTo>
                  <a:pt x="2115845" y="2852991"/>
                </a:lnTo>
                <a:lnTo>
                  <a:pt x="2110359" y="2900624"/>
                </a:lnTo>
                <a:lnTo>
                  <a:pt x="2094731" y="2944349"/>
                </a:lnTo>
                <a:lnTo>
                  <a:pt x="2070209" y="2982919"/>
                </a:lnTo>
                <a:lnTo>
                  <a:pt x="2038039" y="3015089"/>
                </a:lnTo>
                <a:lnTo>
                  <a:pt x="1999469" y="3039611"/>
                </a:lnTo>
                <a:lnTo>
                  <a:pt x="1955744" y="3055239"/>
                </a:lnTo>
                <a:lnTo>
                  <a:pt x="1908111" y="3060725"/>
                </a:lnTo>
                <a:lnTo>
                  <a:pt x="207733" y="3060725"/>
                </a:lnTo>
                <a:lnTo>
                  <a:pt x="160101" y="3055239"/>
                </a:lnTo>
                <a:lnTo>
                  <a:pt x="116376" y="3039611"/>
                </a:lnTo>
                <a:lnTo>
                  <a:pt x="77805" y="3015089"/>
                </a:lnTo>
                <a:lnTo>
                  <a:pt x="45635" y="2982919"/>
                </a:lnTo>
                <a:lnTo>
                  <a:pt x="21113" y="2944349"/>
                </a:lnTo>
                <a:lnTo>
                  <a:pt x="5486" y="2900624"/>
                </a:lnTo>
                <a:lnTo>
                  <a:pt x="0" y="2852991"/>
                </a:lnTo>
                <a:lnTo>
                  <a:pt x="0" y="207733"/>
                </a:lnTo>
                <a:close/>
              </a:path>
            </a:pathLst>
          </a:custGeom>
          <a:solidFill>
            <a:srgbClr val="345692">
              <a:alpha val="6000"/>
            </a:srgbClr>
          </a:solidFill>
          <a:ln w="9525">
            <a:solidFill>
              <a:srgbClr val="345692"/>
            </a:solidFill>
            <a:prstDash val="dash"/>
          </a:ln>
        </p:spPr>
        <p:txBody>
          <a:bodyPr wrap="square" lIns="0" tIns="0" rIns="0" bIns="0" rtlCol="0"/>
          <a:lstStyle/>
          <a:p>
            <a:endParaRPr dirty="0">
              <a:latin typeface="Century Gothic" panose="020B0502020202020204" pitchFamily="34" charset="0"/>
              <a:ea typeface="微软雅黑" panose="020B0503020204020204" pitchFamily="34" charset="-122"/>
            </a:endParaRPr>
          </a:p>
        </p:txBody>
      </p:sp>
      <p:sp>
        <p:nvSpPr>
          <p:cNvPr id="61" name="object 81"/>
          <p:cNvSpPr/>
          <p:nvPr/>
        </p:nvSpPr>
        <p:spPr>
          <a:xfrm>
            <a:off x="6090871" y="4727771"/>
            <a:ext cx="4382084" cy="1186826"/>
          </a:xfrm>
          <a:custGeom>
            <a:avLst/>
            <a:gdLst/>
            <a:ahLst/>
            <a:cxnLst/>
            <a:rect l="l" t="t" r="r" b="b"/>
            <a:pathLst>
              <a:path w="2714625" h="1087120">
                <a:moveTo>
                  <a:pt x="0" y="106680"/>
                </a:moveTo>
                <a:lnTo>
                  <a:pt x="8383" y="65156"/>
                </a:lnTo>
                <a:lnTo>
                  <a:pt x="31246" y="31246"/>
                </a:lnTo>
                <a:lnTo>
                  <a:pt x="65156" y="8383"/>
                </a:lnTo>
                <a:lnTo>
                  <a:pt x="106680" y="0"/>
                </a:lnTo>
                <a:lnTo>
                  <a:pt x="2607487" y="0"/>
                </a:lnTo>
                <a:lnTo>
                  <a:pt x="2649011" y="8383"/>
                </a:lnTo>
                <a:lnTo>
                  <a:pt x="2682921" y="31246"/>
                </a:lnTo>
                <a:lnTo>
                  <a:pt x="2705784" y="65156"/>
                </a:lnTo>
                <a:lnTo>
                  <a:pt x="2714167" y="106680"/>
                </a:lnTo>
                <a:lnTo>
                  <a:pt x="2714167" y="979855"/>
                </a:lnTo>
                <a:lnTo>
                  <a:pt x="2705784" y="1021377"/>
                </a:lnTo>
                <a:lnTo>
                  <a:pt x="2682921" y="1055282"/>
                </a:lnTo>
                <a:lnTo>
                  <a:pt x="2649011" y="1078141"/>
                </a:lnTo>
                <a:lnTo>
                  <a:pt x="2607487" y="1086523"/>
                </a:lnTo>
                <a:lnTo>
                  <a:pt x="106680" y="1086523"/>
                </a:lnTo>
                <a:lnTo>
                  <a:pt x="65156" y="1078141"/>
                </a:lnTo>
                <a:lnTo>
                  <a:pt x="31246" y="1055282"/>
                </a:lnTo>
                <a:lnTo>
                  <a:pt x="8383" y="1021377"/>
                </a:lnTo>
                <a:lnTo>
                  <a:pt x="0" y="979855"/>
                </a:lnTo>
                <a:lnTo>
                  <a:pt x="0" y="106680"/>
                </a:lnTo>
                <a:close/>
              </a:path>
            </a:pathLst>
          </a:custGeom>
          <a:solidFill>
            <a:srgbClr val="345692">
              <a:alpha val="6000"/>
            </a:srgbClr>
          </a:solidFill>
          <a:ln w="12700">
            <a:solidFill>
              <a:srgbClr val="345692"/>
            </a:solidFill>
            <a:prstDash val="dash"/>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2" name="标题 1"/>
          <p:cNvSpPr>
            <a:spLocks noGrp="1"/>
          </p:cNvSpPr>
          <p:nvPr>
            <p:ph type="title"/>
          </p:nvPr>
        </p:nvSpPr>
        <p:spPr/>
        <p:txBody>
          <a:bodyPr/>
          <a:lstStyle/>
          <a:p>
            <a:r>
              <a:rPr kumimoji="1" lang="en-GB" altLang="zh-CN" dirty="0"/>
              <a:t>AWS Management Architecture</a:t>
            </a:r>
            <a:endParaRPr kumimoji="1" lang="zh-CN" altLang="en-US" dirty="0"/>
          </a:p>
        </p:txBody>
      </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t>27</a:t>
            </a:fld>
            <a:endParaRPr lang="zh-CN" altLang="en-US" dirty="0"/>
          </a:p>
        </p:txBody>
      </p:sp>
      <p:sp>
        <p:nvSpPr>
          <p:cNvPr id="9" name="object 4"/>
          <p:cNvSpPr/>
          <p:nvPr/>
        </p:nvSpPr>
        <p:spPr>
          <a:xfrm>
            <a:off x="6867947" y="2533997"/>
            <a:ext cx="1208640" cy="1201567"/>
          </a:xfrm>
          <a:custGeom>
            <a:avLst/>
            <a:gdLst/>
            <a:ahLst/>
            <a:cxnLst/>
            <a:rect l="l" t="t" r="r" b="b"/>
            <a:pathLst>
              <a:path w="659764" h="771525">
                <a:moveTo>
                  <a:pt x="0" y="0"/>
                </a:moveTo>
                <a:lnTo>
                  <a:pt x="659688" y="771385"/>
                </a:lnTo>
              </a:path>
            </a:pathLst>
          </a:custGeom>
          <a:ln w="15875">
            <a:solidFill>
              <a:srgbClr val="79BD28"/>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10" name="object 6"/>
          <p:cNvSpPr/>
          <p:nvPr/>
        </p:nvSpPr>
        <p:spPr>
          <a:xfrm>
            <a:off x="3495598" y="2498058"/>
            <a:ext cx="421215" cy="274139"/>
          </a:xfrm>
          <a:custGeom>
            <a:avLst/>
            <a:gdLst/>
            <a:ahLst/>
            <a:cxnLst/>
            <a:rect l="l" t="t" r="r" b="b"/>
            <a:pathLst>
              <a:path w="405130" h="230505">
                <a:moveTo>
                  <a:pt x="405028" y="0"/>
                </a:moveTo>
                <a:lnTo>
                  <a:pt x="0" y="0"/>
                </a:lnTo>
                <a:lnTo>
                  <a:pt x="0" y="230098"/>
                </a:lnTo>
              </a:path>
            </a:pathLst>
          </a:custGeom>
          <a:ln w="25400">
            <a:solidFill>
              <a:srgbClr val="79BD28"/>
            </a:solidFill>
            <a:prstDash val="sysDash"/>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11" name="object 9"/>
          <p:cNvSpPr/>
          <p:nvPr/>
        </p:nvSpPr>
        <p:spPr>
          <a:xfrm>
            <a:off x="4332938" y="2498059"/>
            <a:ext cx="2423400" cy="0"/>
          </a:xfrm>
          <a:custGeom>
            <a:avLst/>
            <a:gdLst/>
            <a:ahLst/>
            <a:cxnLst/>
            <a:rect l="l" t="t" r="r" b="b"/>
            <a:pathLst>
              <a:path w="2350135">
                <a:moveTo>
                  <a:pt x="0" y="0"/>
                </a:moveTo>
                <a:lnTo>
                  <a:pt x="2350084" y="0"/>
                </a:lnTo>
              </a:path>
            </a:pathLst>
          </a:custGeom>
          <a:ln w="22225">
            <a:solidFill>
              <a:srgbClr val="345692"/>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14" name="object 15"/>
          <p:cNvSpPr txBox="1"/>
          <p:nvPr/>
        </p:nvSpPr>
        <p:spPr>
          <a:xfrm>
            <a:off x="1912815" y="5406432"/>
            <a:ext cx="2029027" cy="230832"/>
          </a:xfrm>
          <a:prstGeom prst="rect">
            <a:avLst/>
          </a:prstGeom>
        </p:spPr>
        <p:txBody>
          <a:bodyPr vert="horz" wrap="square" lIns="0" tIns="15240" rIns="0" bIns="0" rtlCol="0">
            <a:spAutoFit/>
          </a:bodyPr>
          <a:lstStyle/>
          <a:p>
            <a:pPr marL="12700" algn="ctr">
              <a:lnSpc>
                <a:spcPct val="100000"/>
              </a:lnSpc>
              <a:spcBef>
                <a:spcPts val="120"/>
              </a:spcBef>
            </a:pPr>
            <a:r>
              <a:rPr lang="en-US" altLang="en-US" sz="1400" b="1" dirty="0">
                <a:solidFill>
                  <a:srgbClr val="79BD28"/>
                </a:solidFill>
                <a:latin typeface="Century Gothic" panose="020B0502020202020204" pitchFamily="34" charset="0"/>
                <a:ea typeface="微软雅黑" panose="020B0503020204020204" pitchFamily="34" charset="-122"/>
                <a:cs typeface="Arial" panose="020B0604020202020204"/>
              </a:rPr>
              <a:t>Customer on-prem DC </a:t>
            </a:r>
          </a:p>
        </p:txBody>
      </p:sp>
      <p:sp>
        <p:nvSpPr>
          <p:cNvPr id="17" name="object 18"/>
          <p:cNvSpPr txBox="1"/>
          <p:nvPr/>
        </p:nvSpPr>
        <p:spPr>
          <a:xfrm>
            <a:off x="4446878" y="1862813"/>
            <a:ext cx="963100" cy="321242"/>
          </a:xfrm>
          <a:prstGeom prst="rect">
            <a:avLst/>
          </a:prstGeom>
        </p:spPr>
        <p:txBody>
          <a:bodyPr vert="horz" wrap="square" lIns="0" tIns="13335" rIns="0" bIns="0" rtlCol="0">
            <a:spAutoFit/>
          </a:bodyPr>
          <a:lstStyle/>
          <a:p>
            <a:pPr marL="82550" marR="5080" indent="-70485" algn="ctr">
              <a:lnSpc>
                <a:spcPct val="100000"/>
              </a:lnSpc>
              <a:spcBef>
                <a:spcPts val="105"/>
              </a:spcBef>
            </a:pPr>
            <a:r>
              <a:rPr lang="en-US" altLang="en-US" sz="1000" dirty="0">
                <a:solidFill>
                  <a:srgbClr val="345692"/>
                </a:solidFill>
                <a:latin typeface="Century Gothic" panose="020B0502020202020204" pitchFamily="34" charset="0"/>
                <a:ea typeface="微软雅黑" panose="020B0503020204020204" pitchFamily="34" charset="-122"/>
                <a:cs typeface="Arial" panose="020B0604020202020204"/>
              </a:rPr>
              <a:t>Direct Connect/VPN</a:t>
            </a:r>
          </a:p>
        </p:txBody>
      </p:sp>
      <p:sp>
        <p:nvSpPr>
          <p:cNvPr id="18" name="object 19"/>
          <p:cNvSpPr/>
          <p:nvPr/>
        </p:nvSpPr>
        <p:spPr>
          <a:xfrm>
            <a:off x="4761363" y="2237540"/>
            <a:ext cx="421319" cy="505581"/>
          </a:xfrm>
          <a:prstGeom prst="rect">
            <a:avLst/>
          </a:prstGeom>
          <a:blipFill>
            <a:blip r:embed="rId3" cstate="print">
              <a:duotone>
                <a:schemeClr val="accent6">
                  <a:shade val="45000"/>
                  <a:satMod val="135000"/>
                </a:schemeClr>
                <a:prstClr val="white"/>
              </a:duotone>
            </a:blip>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19" name="object 20"/>
          <p:cNvSpPr/>
          <p:nvPr/>
        </p:nvSpPr>
        <p:spPr>
          <a:xfrm>
            <a:off x="3916714" y="2279879"/>
            <a:ext cx="416224" cy="436365"/>
          </a:xfrm>
          <a:prstGeom prst="rect">
            <a:avLst/>
          </a:prstGeom>
          <a:blipFill>
            <a:blip r:embed="rId4"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22" name="object 23"/>
          <p:cNvSpPr/>
          <p:nvPr/>
        </p:nvSpPr>
        <p:spPr>
          <a:xfrm>
            <a:off x="8593710" y="2290854"/>
            <a:ext cx="416221" cy="436363"/>
          </a:xfrm>
          <a:prstGeom prst="rect">
            <a:avLst/>
          </a:prstGeom>
          <a:blipFill>
            <a:blip r:embed="rId5"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23" name="object 24"/>
          <p:cNvSpPr/>
          <p:nvPr/>
        </p:nvSpPr>
        <p:spPr>
          <a:xfrm>
            <a:off x="6394523" y="3365302"/>
            <a:ext cx="1067972" cy="917000"/>
          </a:xfrm>
          <a:custGeom>
            <a:avLst/>
            <a:gdLst/>
            <a:ahLst/>
            <a:cxnLst/>
            <a:rect l="l" t="t" r="r" b="b"/>
            <a:pathLst>
              <a:path w="1035685" h="923925">
                <a:moveTo>
                  <a:pt x="0" y="90665"/>
                </a:moveTo>
                <a:lnTo>
                  <a:pt x="7124" y="55372"/>
                </a:lnTo>
                <a:lnTo>
                  <a:pt x="26554" y="26554"/>
                </a:lnTo>
                <a:lnTo>
                  <a:pt x="55372" y="7124"/>
                </a:lnTo>
                <a:lnTo>
                  <a:pt x="90665" y="0"/>
                </a:lnTo>
                <a:lnTo>
                  <a:pt x="944702" y="0"/>
                </a:lnTo>
                <a:lnTo>
                  <a:pt x="979994" y="7124"/>
                </a:lnTo>
                <a:lnTo>
                  <a:pt x="1008813" y="26554"/>
                </a:lnTo>
                <a:lnTo>
                  <a:pt x="1028242" y="55372"/>
                </a:lnTo>
                <a:lnTo>
                  <a:pt x="1035367" y="90665"/>
                </a:lnTo>
                <a:lnTo>
                  <a:pt x="1035367" y="832789"/>
                </a:lnTo>
                <a:lnTo>
                  <a:pt x="1028242" y="868076"/>
                </a:lnTo>
                <a:lnTo>
                  <a:pt x="1008813" y="896896"/>
                </a:lnTo>
                <a:lnTo>
                  <a:pt x="979994" y="916328"/>
                </a:lnTo>
                <a:lnTo>
                  <a:pt x="944702" y="923455"/>
                </a:lnTo>
                <a:lnTo>
                  <a:pt x="90665" y="923455"/>
                </a:lnTo>
                <a:lnTo>
                  <a:pt x="55372" y="916328"/>
                </a:lnTo>
                <a:lnTo>
                  <a:pt x="26554" y="896896"/>
                </a:lnTo>
                <a:lnTo>
                  <a:pt x="7124" y="868076"/>
                </a:lnTo>
                <a:lnTo>
                  <a:pt x="0" y="832789"/>
                </a:lnTo>
                <a:lnTo>
                  <a:pt x="0" y="90665"/>
                </a:lnTo>
                <a:close/>
              </a:path>
            </a:pathLst>
          </a:custGeom>
          <a:solidFill>
            <a:schemeClr val="bg2">
              <a:lumMod val="90000"/>
              <a:alpha val="28000"/>
            </a:schemeClr>
          </a:solidFill>
          <a:ln w="6350">
            <a:solidFill>
              <a:schemeClr val="bg1"/>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27" name="object 28"/>
          <p:cNvSpPr/>
          <p:nvPr/>
        </p:nvSpPr>
        <p:spPr>
          <a:xfrm>
            <a:off x="8094647" y="3329574"/>
            <a:ext cx="1394289" cy="952728"/>
          </a:xfrm>
          <a:custGeom>
            <a:avLst/>
            <a:gdLst/>
            <a:ahLst/>
            <a:cxnLst/>
            <a:rect l="l" t="t" r="r" b="b"/>
            <a:pathLst>
              <a:path w="1035684" h="923925">
                <a:moveTo>
                  <a:pt x="0" y="90665"/>
                </a:moveTo>
                <a:lnTo>
                  <a:pt x="7124" y="55372"/>
                </a:lnTo>
                <a:lnTo>
                  <a:pt x="26554" y="26554"/>
                </a:lnTo>
                <a:lnTo>
                  <a:pt x="55372" y="7124"/>
                </a:lnTo>
                <a:lnTo>
                  <a:pt x="90665" y="0"/>
                </a:lnTo>
                <a:lnTo>
                  <a:pt x="944702" y="0"/>
                </a:lnTo>
                <a:lnTo>
                  <a:pt x="979994" y="7124"/>
                </a:lnTo>
                <a:lnTo>
                  <a:pt x="1008813" y="26554"/>
                </a:lnTo>
                <a:lnTo>
                  <a:pt x="1028242" y="55372"/>
                </a:lnTo>
                <a:lnTo>
                  <a:pt x="1035367" y="90665"/>
                </a:lnTo>
                <a:lnTo>
                  <a:pt x="1035367" y="832789"/>
                </a:lnTo>
                <a:lnTo>
                  <a:pt x="1028242" y="868076"/>
                </a:lnTo>
                <a:lnTo>
                  <a:pt x="1008813" y="896896"/>
                </a:lnTo>
                <a:lnTo>
                  <a:pt x="979994" y="916328"/>
                </a:lnTo>
                <a:lnTo>
                  <a:pt x="944702" y="923455"/>
                </a:lnTo>
                <a:lnTo>
                  <a:pt x="90665" y="923455"/>
                </a:lnTo>
                <a:lnTo>
                  <a:pt x="55372" y="916328"/>
                </a:lnTo>
                <a:lnTo>
                  <a:pt x="26554" y="896896"/>
                </a:lnTo>
                <a:lnTo>
                  <a:pt x="7124" y="868076"/>
                </a:lnTo>
                <a:lnTo>
                  <a:pt x="0" y="832789"/>
                </a:lnTo>
                <a:lnTo>
                  <a:pt x="0" y="90665"/>
                </a:lnTo>
                <a:close/>
              </a:path>
            </a:pathLst>
          </a:custGeom>
          <a:solidFill>
            <a:schemeClr val="bg2">
              <a:lumMod val="90000"/>
              <a:alpha val="28000"/>
            </a:schemeClr>
          </a:solidFill>
          <a:ln w="6350">
            <a:solidFill>
              <a:schemeClr val="bg1"/>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31" name="object 32"/>
          <p:cNvSpPr/>
          <p:nvPr/>
        </p:nvSpPr>
        <p:spPr>
          <a:xfrm>
            <a:off x="8098756" y="2206903"/>
            <a:ext cx="1384545" cy="952728"/>
          </a:xfrm>
          <a:custGeom>
            <a:avLst/>
            <a:gdLst/>
            <a:ahLst/>
            <a:cxnLst/>
            <a:rect l="l" t="t" r="r" b="b"/>
            <a:pathLst>
              <a:path w="1035684" h="923925">
                <a:moveTo>
                  <a:pt x="0" y="90665"/>
                </a:moveTo>
                <a:lnTo>
                  <a:pt x="7124" y="55372"/>
                </a:lnTo>
                <a:lnTo>
                  <a:pt x="26554" y="26554"/>
                </a:lnTo>
                <a:lnTo>
                  <a:pt x="55372" y="7124"/>
                </a:lnTo>
                <a:lnTo>
                  <a:pt x="90665" y="0"/>
                </a:lnTo>
                <a:lnTo>
                  <a:pt x="944702" y="0"/>
                </a:lnTo>
                <a:lnTo>
                  <a:pt x="979994" y="7124"/>
                </a:lnTo>
                <a:lnTo>
                  <a:pt x="1008813" y="26554"/>
                </a:lnTo>
                <a:lnTo>
                  <a:pt x="1028242" y="55372"/>
                </a:lnTo>
                <a:lnTo>
                  <a:pt x="1035367" y="90665"/>
                </a:lnTo>
                <a:lnTo>
                  <a:pt x="1035367" y="832789"/>
                </a:lnTo>
                <a:lnTo>
                  <a:pt x="1028242" y="868076"/>
                </a:lnTo>
                <a:lnTo>
                  <a:pt x="1008813" y="896896"/>
                </a:lnTo>
                <a:lnTo>
                  <a:pt x="979994" y="916328"/>
                </a:lnTo>
                <a:lnTo>
                  <a:pt x="944702" y="923455"/>
                </a:lnTo>
                <a:lnTo>
                  <a:pt x="90665" y="923455"/>
                </a:lnTo>
                <a:lnTo>
                  <a:pt x="55372" y="916328"/>
                </a:lnTo>
                <a:lnTo>
                  <a:pt x="26554" y="896896"/>
                </a:lnTo>
                <a:lnTo>
                  <a:pt x="7124" y="868076"/>
                </a:lnTo>
                <a:lnTo>
                  <a:pt x="0" y="832789"/>
                </a:lnTo>
                <a:lnTo>
                  <a:pt x="0" y="90665"/>
                </a:lnTo>
                <a:close/>
              </a:path>
            </a:pathLst>
          </a:custGeom>
          <a:solidFill>
            <a:schemeClr val="bg2">
              <a:lumMod val="90000"/>
              <a:alpha val="28000"/>
            </a:schemeClr>
          </a:solidFill>
          <a:ln w="6350">
            <a:solidFill>
              <a:schemeClr val="bg1"/>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32" name="object 33"/>
          <p:cNvSpPr txBox="1"/>
          <p:nvPr/>
        </p:nvSpPr>
        <p:spPr>
          <a:xfrm>
            <a:off x="8301642" y="2801225"/>
            <a:ext cx="995850" cy="292901"/>
          </a:xfrm>
          <a:prstGeom prst="rect">
            <a:avLst/>
          </a:prstGeom>
        </p:spPr>
        <p:txBody>
          <a:bodyPr vert="horz" wrap="square" lIns="0" tIns="3810" rIns="0" bIns="0" rtlCol="0">
            <a:spAutoFit/>
          </a:bodyPr>
          <a:lstStyle/>
          <a:p>
            <a:pPr marL="99060" marR="5080" indent="-86995" algn="ctr">
              <a:lnSpc>
                <a:spcPct val="109000"/>
              </a:lnSpc>
              <a:spcBef>
                <a:spcPts val="30"/>
              </a:spcBef>
            </a:pPr>
            <a:r>
              <a:rPr lang="en-US" sz="900" b="1" spc="-60" dirty="0">
                <a:solidFill>
                  <a:srgbClr val="345692"/>
                </a:solidFill>
                <a:latin typeface="Century Gothic" panose="020B0502020202020204" pitchFamily="34" charset="0"/>
                <a:ea typeface="微软雅黑" panose="020B0503020204020204" pitchFamily="34" charset="-122"/>
                <a:cs typeface="Arial" panose="020B0604020202020204"/>
              </a:rPr>
              <a:t>Account</a:t>
            </a:r>
            <a:r>
              <a:rPr lang="zh-CN" altLang="en-US" sz="900" b="1" spc="-60" dirty="0">
                <a:solidFill>
                  <a:srgbClr val="345692"/>
                </a:solidFill>
                <a:latin typeface="Century Gothic" panose="020B0502020202020204" pitchFamily="34" charset="0"/>
                <a:ea typeface="微软雅黑" panose="020B0503020204020204" pitchFamily="34" charset="-122"/>
                <a:cs typeface="Arial" panose="020B0604020202020204"/>
              </a:rPr>
              <a:t> </a:t>
            </a:r>
            <a:r>
              <a:rPr sz="900" b="1" spc="-5" dirty="0">
                <a:solidFill>
                  <a:srgbClr val="345692"/>
                </a:solidFill>
                <a:latin typeface="Century Gothic" panose="020B0502020202020204" pitchFamily="34" charset="0"/>
                <a:ea typeface="微软雅黑" panose="020B0503020204020204" pitchFamily="34" charset="-122"/>
                <a:cs typeface="Arial" panose="020B0604020202020204"/>
              </a:rPr>
              <a:t>Cloud</a:t>
            </a:r>
            <a:r>
              <a:rPr lang="zh-CN" altLang="en-US" sz="900" b="1" spc="-5" dirty="0">
                <a:solidFill>
                  <a:srgbClr val="345692"/>
                </a:solidFill>
                <a:latin typeface="Century Gothic" panose="020B0502020202020204" pitchFamily="34" charset="0"/>
                <a:ea typeface="微软雅黑" panose="020B0503020204020204" pitchFamily="34" charset="-122"/>
                <a:cs typeface="Arial" panose="020B0604020202020204"/>
              </a:rPr>
              <a:t> </a:t>
            </a:r>
            <a:r>
              <a:rPr sz="900" b="1" i="1" spc="5" dirty="0">
                <a:solidFill>
                  <a:srgbClr val="345692"/>
                </a:solidFill>
                <a:latin typeface="Century Gothic" panose="020B0502020202020204" pitchFamily="34" charset="0"/>
                <a:ea typeface="微软雅黑" panose="020B0503020204020204" pitchFamily="34" charset="-122"/>
                <a:cs typeface="Arial" panose="020B0604020202020204"/>
              </a:rPr>
              <a:t>VPC</a:t>
            </a:r>
            <a:r>
              <a:rPr sz="900" b="1" i="1" spc="-65" dirty="0">
                <a:solidFill>
                  <a:srgbClr val="345692"/>
                </a:solidFill>
                <a:latin typeface="Century Gothic" panose="020B0502020202020204" pitchFamily="34" charset="0"/>
                <a:ea typeface="微软雅黑" panose="020B0503020204020204" pitchFamily="34" charset="-122"/>
                <a:cs typeface="Arial" panose="020B0604020202020204"/>
              </a:rPr>
              <a:t> </a:t>
            </a:r>
            <a:r>
              <a:rPr sz="900" b="1" i="1" spc="0" dirty="0">
                <a:solidFill>
                  <a:srgbClr val="345692"/>
                </a:solidFill>
                <a:latin typeface="Century Gothic" panose="020B0502020202020204" pitchFamily="34" charset="0"/>
                <a:ea typeface="微软雅黑" panose="020B0503020204020204" pitchFamily="34" charset="-122"/>
                <a:cs typeface="Arial" panose="020B0604020202020204"/>
              </a:rPr>
              <a:t>subnet</a:t>
            </a:r>
          </a:p>
        </p:txBody>
      </p:sp>
      <p:sp>
        <p:nvSpPr>
          <p:cNvPr id="36" name="object 38"/>
          <p:cNvSpPr/>
          <p:nvPr/>
        </p:nvSpPr>
        <p:spPr>
          <a:xfrm>
            <a:off x="8272509" y="3492214"/>
            <a:ext cx="382777" cy="436365"/>
          </a:xfrm>
          <a:prstGeom prst="rect">
            <a:avLst/>
          </a:prstGeom>
          <a:blipFill>
            <a:blip r:embed="rId6" cstate="print">
              <a:duotone>
                <a:schemeClr val="accent1">
                  <a:shade val="45000"/>
                  <a:satMod val="135000"/>
                </a:schemeClr>
                <a:prstClr val="white"/>
              </a:duotone>
            </a:blip>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37" name="object 39"/>
          <p:cNvSpPr txBox="1"/>
          <p:nvPr/>
        </p:nvSpPr>
        <p:spPr>
          <a:xfrm>
            <a:off x="7948080" y="4013238"/>
            <a:ext cx="1071247" cy="151965"/>
          </a:xfrm>
          <a:prstGeom prst="rect">
            <a:avLst/>
          </a:prstGeom>
        </p:spPr>
        <p:txBody>
          <a:bodyPr vert="horz" wrap="square" lIns="0" tIns="13335" rIns="0" bIns="0" rtlCol="0">
            <a:spAutoFit/>
          </a:bodyPr>
          <a:lstStyle/>
          <a:p>
            <a:pPr marL="12700" marR="5080" algn="ctr">
              <a:lnSpc>
                <a:spcPct val="100000"/>
              </a:lnSpc>
              <a:spcBef>
                <a:spcPts val="105"/>
              </a:spcBef>
            </a:pPr>
            <a:r>
              <a:rPr lang="en-US" altLang="zh-CN" sz="900" b="1" dirty="0">
                <a:solidFill>
                  <a:srgbClr val="345692"/>
                </a:solidFill>
                <a:latin typeface="Century Gothic" panose="020B0502020202020204" pitchFamily="34" charset="0"/>
                <a:ea typeface="微软雅黑" panose="020B0503020204020204" pitchFamily="34" charset="-122"/>
                <a:cs typeface="Arial" panose="020B0604020202020204"/>
              </a:rPr>
              <a:t>ELB</a:t>
            </a:r>
            <a:endParaRPr lang="zh-CN" altLang="en-US" sz="900" b="1" dirty="0">
              <a:solidFill>
                <a:srgbClr val="345692"/>
              </a:solidFill>
              <a:latin typeface="Century Gothic" panose="020B0502020202020204" pitchFamily="34" charset="0"/>
              <a:ea typeface="微软雅黑" panose="020B0503020204020204" pitchFamily="34" charset="-122"/>
              <a:cs typeface="Arial" panose="020B0604020202020204"/>
            </a:endParaRPr>
          </a:p>
        </p:txBody>
      </p:sp>
      <p:sp>
        <p:nvSpPr>
          <p:cNvPr id="38" name="object 40"/>
          <p:cNvSpPr txBox="1"/>
          <p:nvPr/>
        </p:nvSpPr>
        <p:spPr>
          <a:xfrm>
            <a:off x="6503223" y="4033231"/>
            <a:ext cx="902964" cy="186590"/>
          </a:xfrm>
          <a:prstGeom prst="rect">
            <a:avLst/>
          </a:prstGeom>
        </p:spPr>
        <p:txBody>
          <a:bodyPr vert="horz" wrap="square" lIns="0" tIns="47625" rIns="0" bIns="0" rtlCol="0">
            <a:spAutoFit/>
          </a:bodyPr>
          <a:lstStyle/>
          <a:p>
            <a:pPr algn="ctr">
              <a:lnSpc>
                <a:spcPct val="100000"/>
              </a:lnSpc>
              <a:spcBef>
                <a:spcPts val="375"/>
              </a:spcBef>
            </a:pPr>
            <a:r>
              <a:rPr lang="en-US" sz="900" b="1" dirty="0">
                <a:solidFill>
                  <a:srgbClr val="345692"/>
                </a:solidFill>
                <a:latin typeface="Century Gothic" panose="020B0502020202020204" pitchFamily="34" charset="0"/>
                <a:ea typeface="微软雅黑" panose="020B0503020204020204" pitchFamily="34" charset="-122"/>
                <a:cs typeface="Arial" panose="020B0604020202020204"/>
              </a:rPr>
              <a:t>EC</a:t>
            </a:r>
            <a:r>
              <a:rPr lang="en-US" altLang="zh-CN" sz="900" b="1" dirty="0">
                <a:solidFill>
                  <a:srgbClr val="345692"/>
                </a:solidFill>
                <a:latin typeface="Century Gothic" panose="020B0502020202020204" pitchFamily="34" charset="0"/>
                <a:ea typeface="微软雅黑" panose="020B0503020204020204" pitchFamily="34" charset="-122"/>
                <a:cs typeface="Arial" panose="020B0604020202020204"/>
              </a:rPr>
              <a:t>2</a:t>
            </a:r>
            <a:endParaRPr lang="en-US" sz="900" b="1" dirty="0">
              <a:solidFill>
                <a:srgbClr val="345692"/>
              </a:solidFill>
              <a:latin typeface="Century Gothic" panose="020B0502020202020204" pitchFamily="34" charset="0"/>
              <a:ea typeface="微软雅黑" panose="020B0503020204020204" pitchFamily="34" charset="-122"/>
              <a:cs typeface="Arial" panose="020B0604020202020204"/>
            </a:endParaRPr>
          </a:p>
        </p:txBody>
      </p:sp>
      <p:sp>
        <p:nvSpPr>
          <p:cNvPr id="39" name="object 41"/>
          <p:cNvSpPr/>
          <p:nvPr/>
        </p:nvSpPr>
        <p:spPr>
          <a:xfrm>
            <a:off x="6503223" y="3555360"/>
            <a:ext cx="421321" cy="444729"/>
          </a:xfrm>
          <a:prstGeom prst="rect">
            <a:avLst/>
          </a:prstGeom>
          <a:blipFill>
            <a:blip r:embed="rId7" cstate="print">
              <a:duotone>
                <a:schemeClr val="accent6">
                  <a:shade val="45000"/>
                  <a:satMod val="135000"/>
                </a:schemeClr>
                <a:prstClr val="white"/>
              </a:duotone>
            </a:blip>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40" name="object 42"/>
          <p:cNvSpPr/>
          <p:nvPr/>
        </p:nvSpPr>
        <p:spPr>
          <a:xfrm>
            <a:off x="6943863" y="3555360"/>
            <a:ext cx="421320" cy="444729"/>
          </a:xfrm>
          <a:prstGeom prst="rect">
            <a:avLst/>
          </a:prstGeom>
          <a:blipFill>
            <a:blip r:embed="rId7" cstate="print">
              <a:duotone>
                <a:schemeClr val="accent6">
                  <a:shade val="45000"/>
                  <a:satMod val="135000"/>
                </a:schemeClr>
                <a:prstClr val="white"/>
              </a:duotone>
            </a:blip>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41" name="object 43"/>
          <p:cNvSpPr/>
          <p:nvPr/>
        </p:nvSpPr>
        <p:spPr>
          <a:xfrm>
            <a:off x="1938651" y="2351346"/>
            <a:ext cx="1500800" cy="1253934"/>
          </a:xfrm>
          <a:custGeom>
            <a:avLst/>
            <a:gdLst/>
            <a:ahLst/>
            <a:cxnLst/>
            <a:rect l="l" t="t" r="r" b="b"/>
            <a:pathLst>
              <a:path w="1362075" h="1216025">
                <a:moveTo>
                  <a:pt x="0" y="119379"/>
                </a:moveTo>
                <a:lnTo>
                  <a:pt x="9382" y="72909"/>
                </a:lnTo>
                <a:lnTo>
                  <a:pt x="34967" y="34963"/>
                </a:lnTo>
                <a:lnTo>
                  <a:pt x="72914" y="9380"/>
                </a:lnTo>
                <a:lnTo>
                  <a:pt x="119380" y="0"/>
                </a:lnTo>
                <a:lnTo>
                  <a:pt x="1242288" y="0"/>
                </a:lnTo>
                <a:lnTo>
                  <a:pt x="1288759" y="9380"/>
                </a:lnTo>
                <a:lnTo>
                  <a:pt x="1326705" y="34963"/>
                </a:lnTo>
                <a:lnTo>
                  <a:pt x="1352288" y="72909"/>
                </a:lnTo>
                <a:lnTo>
                  <a:pt x="1361668" y="119379"/>
                </a:lnTo>
                <a:lnTo>
                  <a:pt x="1361668" y="1096581"/>
                </a:lnTo>
                <a:lnTo>
                  <a:pt x="1352288" y="1143052"/>
                </a:lnTo>
                <a:lnTo>
                  <a:pt x="1326705" y="1180998"/>
                </a:lnTo>
                <a:lnTo>
                  <a:pt x="1288759" y="1206580"/>
                </a:lnTo>
                <a:lnTo>
                  <a:pt x="1242288" y="1215961"/>
                </a:lnTo>
                <a:lnTo>
                  <a:pt x="119380" y="1215961"/>
                </a:lnTo>
                <a:lnTo>
                  <a:pt x="72914" y="1206580"/>
                </a:lnTo>
                <a:lnTo>
                  <a:pt x="34967" y="1180998"/>
                </a:lnTo>
                <a:lnTo>
                  <a:pt x="9382" y="1143052"/>
                </a:lnTo>
                <a:lnTo>
                  <a:pt x="0" y="1096581"/>
                </a:lnTo>
                <a:lnTo>
                  <a:pt x="0" y="119379"/>
                </a:lnTo>
                <a:close/>
              </a:path>
            </a:pathLst>
          </a:custGeom>
          <a:solidFill>
            <a:schemeClr val="bg2">
              <a:lumMod val="90000"/>
              <a:alpha val="28000"/>
            </a:schemeClr>
          </a:solidFill>
          <a:ln w="6349">
            <a:solidFill>
              <a:schemeClr val="bg1"/>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42" name="object 45"/>
          <p:cNvSpPr/>
          <p:nvPr/>
        </p:nvSpPr>
        <p:spPr>
          <a:xfrm>
            <a:off x="1962916" y="3751340"/>
            <a:ext cx="1465760" cy="1253934"/>
          </a:xfrm>
          <a:custGeom>
            <a:avLst/>
            <a:gdLst/>
            <a:ahLst/>
            <a:cxnLst/>
            <a:rect l="l" t="t" r="r" b="b"/>
            <a:pathLst>
              <a:path w="1357630" h="1216025">
                <a:moveTo>
                  <a:pt x="0" y="119380"/>
                </a:moveTo>
                <a:lnTo>
                  <a:pt x="9382" y="72909"/>
                </a:lnTo>
                <a:lnTo>
                  <a:pt x="34967" y="34963"/>
                </a:lnTo>
                <a:lnTo>
                  <a:pt x="72914" y="9380"/>
                </a:lnTo>
                <a:lnTo>
                  <a:pt x="119380" y="0"/>
                </a:lnTo>
                <a:lnTo>
                  <a:pt x="1238034" y="0"/>
                </a:lnTo>
                <a:lnTo>
                  <a:pt x="1284506" y="9380"/>
                </a:lnTo>
                <a:lnTo>
                  <a:pt x="1322457" y="34963"/>
                </a:lnTo>
                <a:lnTo>
                  <a:pt x="1348044" y="72909"/>
                </a:lnTo>
                <a:lnTo>
                  <a:pt x="1357426" y="119380"/>
                </a:lnTo>
                <a:lnTo>
                  <a:pt x="1357426" y="1096581"/>
                </a:lnTo>
                <a:lnTo>
                  <a:pt x="1348044" y="1143052"/>
                </a:lnTo>
                <a:lnTo>
                  <a:pt x="1322457" y="1180998"/>
                </a:lnTo>
                <a:lnTo>
                  <a:pt x="1284506" y="1206580"/>
                </a:lnTo>
                <a:lnTo>
                  <a:pt x="1238034" y="1215961"/>
                </a:lnTo>
                <a:lnTo>
                  <a:pt x="119380" y="1215961"/>
                </a:lnTo>
                <a:lnTo>
                  <a:pt x="72914" y="1206580"/>
                </a:lnTo>
                <a:lnTo>
                  <a:pt x="34967" y="1180998"/>
                </a:lnTo>
                <a:lnTo>
                  <a:pt x="9382" y="1143052"/>
                </a:lnTo>
                <a:lnTo>
                  <a:pt x="0" y="1096581"/>
                </a:lnTo>
                <a:lnTo>
                  <a:pt x="0" y="119380"/>
                </a:lnTo>
                <a:close/>
              </a:path>
            </a:pathLst>
          </a:custGeom>
          <a:solidFill>
            <a:schemeClr val="bg2">
              <a:lumMod val="90000"/>
              <a:alpha val="28000"/>
            </a:schemeClr>
          </a:solidFill>
          <a:ln w="6349">
            <a:solidFill>
              <a:schemeClr val="bg1"/>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43" name="object 46"/>
          <p:cNvSpPr/>
          <p:nvPr/>
        </p:nvSpPr>
        <p:spPr>
          <a:xfrm>
            <a:off x="3236229" y="2751374"/>
            <a:ext cx="416231" cy="436370"/>
          </a:xfrm>
          <a:prstGeom prst="rect">
            <a:avLst/>
          </a:prstGeom>
          <a:blipFill>
            <a:blip r:embed="rId5"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44" name="object 47"/>
          <p:cNvSpPr txBox="1"/>
          <p:nvPr/>
        </p:nvSpPr>
        <p:spPr>
          <a:xfrm>
            <a:off x="2040427" y="4756373"/>
            <a:ext cx="1332673" cy="153888"/>
          </a:xfrm>
          <a:prstGeom prst="rect">
            <a:avLst/>
          </a:prstGeom>
        </p:spPr>
        <p:txBody>
          <a:bodyPr vert="horz" wrap="square" lIns="0" tIns="15240" rIns="0" bIns="0" rtlCol="0">
            <a:spAutoFit/>
          </a:bodyPr>
          <a:lstStyle/>
          <a:p>
            <a:pPr marL="12700" algn="ctr">
              <a:lnSpc>
                <a:spcPct val="100000"/>
              </a:lnSpc>
              <a:spcBef>
                <a:spcPts val="120"/>
              </a:spcBef>
            </a:pPr>
            <a:r>
              <a:rPr lang="en-US" sz="900" b="1" spc="10" dirty="0">
                <a:solidFill>
                  <a:srgbClr val="345692"/>
                </a:solidFill>
                <a:latin typeface="Century Gothic" panose="020B0502020202020204" pitchFamily="34" charset="0"/>
                <a:ea typeface="微软雅黑" panose="020B0503020204020204" pitchFamily="34" charset="-122"/>
                <a:cs typeface="Arial" panose="020B0604020202020204"/>
              </a:rPr>
              <a:t>HCI</a:t>
            </a:r>
            <a:r>
              <a:rPr sz="900" b="1" spc="10" dirty="0">
                <a:solidFill>
                  <a:srgbClr val="345692"/>
                </a:solidFill>
                <a:latin typeface="Century Gothic" panose="020B0502020202020204" pitchFamily="34" charset="0"/>
                <a:ea typeface="微软雅黑" panose="020B0503020204020204" pitchFamily="34" charset="-122"/>
                <a:cs typeface="Arial" panose="020B0604020202020204"/>
              </a:rPr>
              <a:t> </a:t>
            </a:r>
            <a:r>
              <a:rPr sz="900" b="1" spc="0" dirty="0">
                <a:solidFill>
                  <a:srgbClr val="345692"/>
                </a:solidFill>
                <a:latin typeface="Century Gothic" panose="020B0502020202020204" pitchFamily="34" charset="0"/>
                <a:ea typeface="微软雅黑" panose="020B0503020204020204" pitchFamily="34" charset="-122"/>
                <a:cs typeface="Arial" panose="020B0604020202020204"/>
              </a:rPr>
              <a:t>Environment</a:t>
            </a:r>
          </a:p>
        </p:txBody>
      </p:sp>
      <p:sp>
        <p:nvSpPr>
          <p:cNvPr id="45" name="object 48"/>
          <p:cNvSpPr/>
          <p:nvPr/>
        </p:nvSpPr>
        <p:spPr>
          <a:xfrm>
            <a:off x="3281962" y="4112619"/>
            <a:ext cx="416219" cy="436363"/>
          </a:xfrm>
          <a:prstGeom prst="rect">
            <a:avLst/>
          </a:prstGeom>
          <a:blipFill>
            <a:blip r:embed="rId4"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46" name="object 49"/>
          <p:cNvSpPr/>
          <p:nvPr/>
        </p:nvSpPr>
        <p:spPr>
          <a:xfrm>
            <a:off x="2056579" y="3786249"/>
            <a:ext cx="456837" cy="456837"/>
          </a:xfrm>
          <a:prstGeom prst="rect">
            <a:avLst/>
          </a:prstGeom>
          <a:blipFill>
            <a:blip r:embed="rId8"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47" name="object 50"/>
          <p:cNvSpPr/>
          <p:nvPr/>
        </p:nvSpPr>
        <p:spPr>
          <a:xfrm>
            <a:off x="2650337" y="3784918"/>
            <a:ext cx="456830" cy="456828"/>
          </a:xfrm>
          <a:prstGeom prst="rect">
            <a:avLst/>
          </a:prstGeom>
          <a:blipFill>
            <a:blip r:embed="rId9"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48" name="object 51"/>
          <p:cNvSpPr/>
          <p:nvPr/>
        </p:nvSpPr>
        <p:spPr>
          <a:xfrm>
            <a:off x="2635398" y="4234756"/>
            <a:ext cx="456837" cy="456837"/>
          </a:xfrm>
          <a:prstGeom prst="rect">
            <a:avLst/>
          </a:prstGeom>
          <a:blipFill>
            <a:blip r:embed="rId10"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49" name="object 52"/>
          <p:cNvSpPr/>
          <p:nvPr/>
        </p:nvSpPr>
        <p:spPr>
          <a:xfrm>
            <a:off x="2062733" y="4234756"/>
            <a:ext cx="456837" cy="456837"/>
          </a:xfrm>
          <a:prstGeom prst="rect">
            <a:avLst/>
          </a:prstGeom>
          <a:blipFill>
            <a:blip r:embed="rId11"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50" name="object 53"/>
          <p:cNvSpPr/>
          <p:nvPr/>
        </p:nvSpPr>
        <p:spPr>
          <a:xfrm>
            <a:off x="3707174" y="2498059"/>
            <a:ext cx="209534" cy="1832774"/>
          </a:xfrm>
          <a:custGeom>
            <a:avLst/>
            <a:gdLst/>
            <a:ahLst/>
            <a:cxnLst/>
            <a:rect l="l" t="t" r="r" b="b"/>
            <a:pathLst>
              <a:path w="203200" h="1777364">
                <a:moveTo>
                  <a:pt x="203200" y="0"/>
                </a:moveTo>
                <a:lnTo>
                  <a:pt x="101600" y="0"/>
                </a:lnTo>
                <a:lnTo>
                  <a:pt x="101600" y="1777339"/>
                </a:lnTo>
                <a:lnTo>
                  <a:pt x="0" y="1777339"/>
                </a:lnTo>
              </a:path>
            </a:pathLst>
          </a:custGeom>
          <a:ln w="22225">
            <a:solidFill>
              <a:srgbClr val="345692"/>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51" name="object 57"/>
          <p:cNvSpPr/>
          <p:nvPr/>
        </p:nvSpPr>
        <p:spPr>
          <a:xfrm>
            <a:off x="2632291" y="2444718"/>
            <a:ext cx="479694" cy="479694"/>
          </a:xfrm>
          <a:prstGeom prst="rect">
            <a:avLst/>
          </a:prstGeom>
          <a:blipFill>
            <a:blip r:embed="rId12"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52" name="object 58"/>
          <p:cNvSpPr/>
          <p:nvPr/>
        </p:nvSpPr>
        <p:spPr>
          <a:xfrm>
            <a:off x="2073227" y="2449729"/>
            <a:ext cx="479694" cy="479694"/>
          </a:xfrm>
          <a:prstGeom prst="rect">
            <a:avLst/>
          </a:prstGeom>
          <a:blipFill>
            <a:blip r:embed="rId12"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53" name="object 59"/>
          <p:cNvSpPr/>
          <p:nvPr/>
        </p:nvSpPr>
        <p:spPr>
          <a:xfrm>
            <a:off x="2095397" y="3109062"/>
            <a:ext cx="997247" cy="311800"/>
          </a:xfrm>
          <a:prstGeom prst="rect">
            <a:avLst/>
          </a:prstGeom>
          <a:blipFill>
            <a:blip r:embed="rId13"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54" name="object 60"/>
          <p:cNvSpPr/>
          <p:nvPr/>
        </p:nvSpPr>
        <p:spPr>
          <a:xfrm>
            <a:off x="2242039" y="3300291"/>
            <a:ext cx="706260" cy="179498"/>
          </a:xfrm>
          <a:prstGeom prst="rect">
            <a:avLst/>
          </a:prstGeom>
          <a:blipFill>
            <a:blip r:embed="rId14"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55" name="object 61"/>
          <p:cNvSpPr/>
          <p:nvPr/>
        </p:nvSpPr>
        <p:spPr>
          <a:xfrm>
            <a:off x="2070031" y="2965713"/>
            <a:ext cx="1045054" cy="179151"/>
          </a:xfrm>
          <a:prstGeom prst="rect">
            <a:avLst/>
          </a:prstGeom>
          <a:solidFill>
            <a:srgbClr val="79BD28"/>
          </a:solidFill>
        </p:spPr>
        <p:txBody>
          <a:bodyPr wrap="square" lIns="0" tIns="0" rIns="0" bIns="0" rtlCol="0"/>
          <a:lstStyle/>
          <a:p>
            <a:pPr algn="ctr"/>
            <a:endParaRPr dirty="0">
              <a:latin typeface="Century Gothic" panose="020B0502020202020204" pitchFamily="34" charset="0"/>
              <a:ea typeface="微软雅黑" panose="020B0503020204020204" pitchFamily="34" charset="-122"/>
            </a:endParaRPr>
          </a:p>
        </p:txBody>
      </p:sp>
      <p:sp>
        <p:nvSpPr>
          <p:cNvPr id="56" name="object 62"/>
          <p:cNvSpPr txBox="1"/>
          <p:nvPr/>
        </p:nvSpPr>
        <p:spPr>
          <a:xfrm>
            <a:off x="2462077" y="2976042"/>
            <a:ext cx="259300" cy="139472"/>
          </a:xfrm>
          <a:prstGeom prst="rect">
            <a:avLst/>
          </a:prstGeom>
        </p:spPr>
        <p:txBody>
          <a:bodyPr vert="horz" wrap="square" lIns="0" tIns="13335" rIns="0" bIns="0" rtlCol="0">
            <a:spAutoFit/>
          </a:bodyPr>
          <a:lstStyle/>
          <a:p>
            <a:pPr marL="12700" algn="ctr">
              <a:lnSpc>
                <a:spcPct val="100000"/>
              </a:lnSpc>
              <a:spcBef>
                <a:spcPts val="105"/>
              </a:spcBef>
            </a:pPr>
            <a:r>
              <a:rPr lang="en-US" sz="800" dirty="0">
                <a:solidFill>
                  <a:srgbClr val="FFFFFF"/>
                </a:solidFill>
                <a:latin typeface="Century Gothic" panose="020B0502020202020204" pitchFamily="34" charset="0"/>
                <a:ea typeface="微软雅黑" panose="020B0503020204020204" pitchFamily="34" charset="-122"/>
                <a:cs typeface="Arial" panose="020B0604020202020204"/>
              </a:rPr>
              <a:t>HCI</a:t>
            </a:r>
          </a:p>
        </p:txBody>
      </p:sp>
      <p:sp>
        <p:nvSpPr>
          <p:cNvPr id="57" name="object 71"/>
          <p:cNvSpPr/>
          <p:nvPr/>
        </p:nvSpPr>
        <p:spPr>
          <a:xfrm>
            <a:off x="6892125" y="2515121"/>
            <a:ext cx="1202521" cy="45719"/>
          </a:xfrm>
          <a:custGeom>
            <a:avLst/>
            <a:gdLst/>
            <a:ahLst/>
            <a:cxnLst/>
            <a:rect l="l" t="t" r="r" b="b"/>
            <a:pathLst>
              <a:path w="942975">
                <a:moveTo>
                  <a:pt x="0" y="0"/>
                </a:moveTo>
                <a:lnTo>
                  <a:pt x="942606" y="0"/>
                </a:lnTo>
              </a:path>
            </a:pathLst>
          </a:custGeom>
          <a:ln w="15875">
            <a:solidFill>
              <a:srgbClr val="79BD28"/>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60" name="object 76"/>
          <p:cNvSpPr/>
          <p:nvPr/>
        </p:nvSpPr>
        <p:spPr>
          <a:xfrm>
            <a:off x="4965803" y="2743123"/>
            <a:ext cx="1056186" cy="2836577"/>
          </a:xfrm>
          <a:custGeom>
            <a:avLst/>
            <a:gdLst/>
            <a:ahLst/>
            <a:cxnLst/>
            <a:rect l="l" t="t" r="r" b="b"/>
            <a:pathLst>
              <a:path w="1024254" h="2750820">
                <a:moveTo>
                  <a:pt x="0" y="0"/>
                </a:moveTo>
                <a:lnTo>
                  <a:pt x="0" y="2741079"/>
                </a:lnTo>
                <a:lnTo>
                  <a:pt x="1024013" y="2741079"/>
                </a:lnTo>
                <a:lnTo>
                  <a:pt x="1024013" y="2750540"/>
                </a:lnTo>
              </a:path>
            </a:pathLst>
          </a:custGeom>
          <a:ln w="22225">
            <a:solidFill>
              <a:srgbClr val="345692"/>
            </a:solidFill>
          </a:ln>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62" name="object 82"/>
          <p:cNvSpPr txBox="1"/>
          <p:nvPr/>
        </p:nvSpPr>
        <p:spPr>
          <a:xfrm>
            <a:off x="7055009" y="5780023"/>
            <a:ext cx="964514" cy="115416"/>
          </a:xfrm>
          <a:prstGeom prst="rect">
            <a:avLst/>
          </a:prstGeom>
        </p:spPr>
        <p:txBody>
          <a:bodyPr vert="horz" wrap="square" lIns="0" tIns="15240" rIns="0" bIns="0" rtlCol="0">
            <a:spAutoFit/>
          </a:bodyPr>
          <a:lstStyle/>
          <a:p>
            <a:pPr marL="12700">
              <a:lnSpc>
                <a:spcPct val="100000"/>
              </a:lnSpc>
              <a:spcBef>
                <a:spcPts val="120"/>
              </a:spcBef>
            </a:pPr>
            <a:endParaRPr lang="en-US" altLang="en-US" sz="650" spc="0" dirty="0">
              <a:solidFill>
                <a:schemeClr val="tx1"/>
              </a:solidFill>
              <a:latin typeface="Century Gothic" panose="020B0502020202020204" pitchFamily="34" charset="0"/>
              <a:ea typeface="微软雅黑" panose="020B0503020204020204" pitchFamily="34" charset="-122"/>
              <a:cs typeface="Arial" panose="020B0604020202020204"/>
            </a:endParaRPr>
          </a:p>
        </p:txBody>
      </p:sp>
      <p:sp>
        <p:nvSpPr>
          <p:cNvPr id="63" name="object 84"/>
          <p:cNvSpPr/>
          <p:nvPr/>
        </p:nvSpPr>
        <p:spPr>
          <a:xfrm>
            <a:off x="6574662" y="5003243"/>
            <a:ext cx="421321" cy="505581"/>
          </a:xfrm>
          <a:prstGeom prst="rect">
            <a:avLst/>
          </a:prstGeom>
          <a:blipFill>
            <a:blip r:embed="rId15" cstate="print">
              <a:duotone>
                <a:schemeClr val="accent1">
                  <a:shade val="45000"/>
                  <a:satMod val="135000"/>
                </a:schemeClr>
                <a:prstClr val="white"/>
              </a:duotone>
            </a:blip>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64" name="object 85"/>
          <p:cNvSpPr txBox="1"/>
          <p:nvPr/>
        </p:nvSpPr>
        <p:spPr>
          <a:xfrm>
            <a:off x="6593139" y="5579700"/>
            <a:ext cx="384365" cy="167354"/>
          </a:xfrm>
          <a:prstGeom prst="rect">
            <a:avLst/>
          </a:prstGeom>
        </p:spPr>
        <p:txBody>
          <a:bodyPr vert="horz" wrap="square" lIns="0" tIns="13335" rIns="0" bIns="0" rtlCol="0">
            <a:spAutoFit/>
          </a:bodyPr>
          <a:lstStyle/>
          <a:p>
            <a:pPr marL="73660">
              <a:lnSpc>
                <a:spcPct val="100000"/>
              </a:lnSpc>
              <a:spcBef>
                <a:spcPts val="105"/>
              </a:spcBef>
            </a:pPr>
            <a:r>
              <a:rPr lang="en-US" sz="1000" b="1" dirty="0">
                <a:solidFill>
                  <a:srgbClr val="345692"/>
                </a:solidFill>
                <a:latin typeface="Century Gothic" panose="020B0502020202020204" pitchFamily="34" charset="0"/>
                <a:ea typeface="微软雅黑" panose="020B0503020204020204" pitchFamily="34" charset="-122"/>
                <a:cs typeface="Arial" panose="020B0604020202020204"/>
              </a:rPr>
              <a:t>ECS</a:t>
            </a:r>
          </a:p>
        </p:txBody>
      </p:sp>
      <p:sp>
        <p:nvSpPr>
          <p:cNvPr id="65" name="object 86"/>
          <p:cNvSpPr txBox="1"/>
          <p:nvPr/>
        </p:nvSpPr>
        <p:spPr>
          <a:xfrm>
            <a:off x="8954234" y="4013238"/>
            <a:ext cx="388294" cy="151965"/>
          </a:xfrm>
          <a:prstGeom prst="rect">
            <a:avLst/>
          </a:prstGeom>
        </p:spPr>
        <p:txBody>
          <a:bodyPr vert="horz" wrap="square" lIns="0" tIns="13335" rIns="0" bIns="0" rtlCol="0">
            <a:spAutoFit/>
          </a:bodyPr>
          <a:lstStyle/>
          <a:p>
            <a:pPr marL="128270" marR="5080" indent="-116205" algn="ctr">
              <a:lnSpc>
                <a:spcPct val="100000"/>
              </a:lnSpc>
              <a:spcBef>
                <a:spcPts val="105"/>
              </a:spcBef>
            </a:pPr>
            <a:r>
              <a:rPr lang="en-US" sz="900" b="1" dirty="0">
                <a:solidFill>
                  <a:srgbClr val="345692"/>
                </a:solidFill>
                <a:latin typeface="Century Gothic" panose="020B0502020202020204" pitchFamily="34" charset="0"/>
                <a:ea typeface="微软雅黑" panose="020B0503020204020204" pitchFamily="34" charset="-122"/>
                <a:cs typeface="Arial" panose="020B0604020202020204"/>
              </a:rPr>
              <a:t>S3</a:t>
            </a:r>
          </a:p>
        </p:txBody>
      </p:sp>
      <p:sp>
        <p:nvSpPr>
          <p:cNvPr id="66" name="object 87"/>
          <p:cNvSpPr txBox="1"/>
          <p:nvPr/>
        </p:nvSpPr>
        <p:spPr>
          <a:xfrm>
            <a:off x="7544476" y="5579700"/>
            <a:ext cx="514015" cy="167354"/>
          </a:xfrm>
          <a:prstGeom prst="rect">
            <a:avLst/>
          </a:prstGeom>
        </p:spPr>
        <p:txBody>
          <a:bodyPr vert="horz" wrap="square" lIns="0" tIns="13335" rIns="0" bIns="0" rtlCol="0">
            <a:spAutoFit/>
          </a:bodyPr>
          <a:lstStyle/>
          <a:p>
            <a:pPr marL="12700" marR="5080" indent="60960" algn="ctr">
              <a:lnSpc>
                <a:spcPct val="100000"/>
              </a:lnSpc>
              <a:spcBef>
                <a:spcPts val="105"/>
              </a:spcBef>
            </a:pPr>
            <a:r>
              <a:rPr lang="en-US" sz="1000" b="1" dirty="0">
                <a:solidFill>
                  <a:srgbClr val="345692"/>
                </a:solidFill>
                <a:latin typeface="Century Gothic" panose="020B0502020202020204" pitchFamily="34" charset="0"/>
                <a:ea typeface="微软雅黑" panose="020B0503020204020204" pitchFamily="34" charset="-122"/>
                <a:cs typeface="Arial" panose="020B0604020202020204"/>
              </a:rPr>
              <a:t>VPC</a:t>
            </a:r>
          </a:p>
        </p:txBody>
      </p:sp>
      <p:sp>
        <p:nvSpPr>
          <p:cNvPr id="67" name="object 91"/>
          <p:cNvSpPr txBox="1"/>
          <p:nvPr/>
        </p:nvSpPr>
        <p:spPr>
          <a:xfrm>
            <a:off x="8289809" y="5442805"/>
            <a:ext cx="269776" cy="128881"/>
          </a:xfrm>
          <a:prstGeom prst="rect">
            <a:avLst/>
          </a:prstGeom>
        </p:spPr>
        <p:txBody>
          <a:bodyPr vert="horz" wrap="square" lIns="0" tIns="13335" rIns="0" bIns="0" rtlCol="0">
            <a:spAutoFit/>
          </a:bodyPr>
          <a:lstStyle/>
          <a:p>
            <a:pPr marL="12700">
              <a:lnSpc>
                <a:spcPct val="100000"/>
              </a:lnSpc>
              <a:spcBef>
                <a:spcPts val="105"/>
              </a:spcBef>
            </a:pPr>
            <a:endParaRPr sz="750">
              <a:latin typeface="Century Gothic" panose="020B0502020202020204" pitchFamily="34" charset="0"/>
              <a:ea typeface="微软雅黑" panose="020B0503020204020204" pitchFamily="34" charset="-122"/>
              <a:cs typeface="Arial" panose="020B0604020202020204"/>
            </a:endParaRPr>
          </a:p>
        </p:txBody>
      </p:sp>
      <p:sp>
        <p:nvSpPr>
          <p:cNvPr id="68" name="object 92"/>
          <p:cNvSpPr/>
          <p:nvPr/>
        </p:nvSpPr>
        <p:spPr>
          <a:xfrm>
            <a:off x="8927479" y="3467264"/>
            <a:ext cx="403210" cy="483851"/>
          </a:xfrm>
          <a:prstGeom prst="rect">
            <a:avLst/>
          </a:prstGeom>
          <a:blipFill>
            <a:blip r:embed="rId16" cstate="print">
              <a:duotone>
                <a:schemeClr val="accent6">
                  <a:shade val="45000"/>
                  <a:satMod val="135000"/>
                </a:schemeClr>
                <a:prstClr val="white"/>
              </a:duotone>
            </a:blip>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69" name="object 93"/>
          <p:cNvSpPr/>
          <p:nvPr/>
        </p:nvSpPr>
        <p:spPr>
          <a:xfrm>
            <a:off x="7566210" y="5011472"/>
            <a:ext cx="489123" cy="489123"/>
          </a:xfrm>
          <a:prstGeom prst="rect">
            <a:avLst/>
          </a:prstGeom>
          <a:blipFill>
            <a:blip r:embed="rId17" cstate="print">
              <a:duotone>
                <a:schemeClr val="accent6">
                  <a:shade val="45000"/>
                  <a:satMod val="135000"/>
                </a:schemeClr>
                <a:prstClr val="white"/>
              </a:duotone>
            </a:blip>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sp>
        <p:nvSpPr>
          <p:cNvPr id="70" name="object 96"/>
          <p:cNvSpPr txBox="1"/>
          <p:nvPr/>
        </p:nvSpPr>
        <p:spPr>
          <a:xfrm>
            <a:off x="3297224" y="3237346"/>
            <a:ext cx="356864" cy="166071"/>
          </a:xfrm>
          <a:prstGeom prst="rect">
            <a:avLst/>
          </a:prstGeom>
        </p:spPr>
        <p:txBody>
          <a:bodyPr vert="horz" wrap="square" lIns="0" tIns="12065" rIns="0" bIns="0" rtlCol="0">
            <a:spAutoFit/>
          </a:bodyPr>
          <a:lstStyle/>
          <a:p>
            <a:pPr marL="12700">
              <a:lnSpc>
                <a:spcPct val="100000"/>
              </a:lnSpc>
              <a:spcBef>
                <a:spcPts val="95"/>
              </a:spcBef>
            </a:pPr>
            <a:r>
              <a:rPr lang="en-US" sz="1000">
                <a:solidFill>
                  <a:srgbClr val="345692"/>
                </a:solidFill>
                <a:latin typeface="Century Gothic" panose="020B0502020202020204" pitchFamily="34" charset="0"/>
                <a:ea typeface="微软雅黑" panose="020B0503020204020204" pitchFamily="34" charset="-122"/>
                <a:cs typeface="Arial" panose="020B0604020202020204"/>
              </a:rPr>
              <a:t>IGW</a:t>
            </a:r>
          </a:p>
        </p:txBody>
      </p:sp>
      <p:sp>
        <p:nvSpPr>
          <p:cNvPr id="72" name="object 109"/>
          <p:cNvSpPr txBox="1"/>
          <p:nvPr/>
        </p:nvSpPr>
        <p:spPr>
          <a:xfrm>
            <a:off x="5517856" y="2735594"/>
            <a:ext cx="395782" cy="166071"/>
          </a:xfrm>
          <a:prstGeom prst="rect">
            <a:avLst/>
          </a:prstGeom>
        </p:spPr>
        <p:txBody>
          <a:bodyPr vert="horz" wrap="square" lIns="0" tIns="12065" rIns="0" bIns="0" rtlCol="0">
            <a:spAutoFit/>
          </a:bodyPr>
          <a:lstStyle/>
          <a:p>
            <a:pPr marL="12700" algn="ctr">
              <a:lnSpc>
                <a:spcPct val="100000"/>
              </a:lnSpc>
              <a:spcBef>
                <a:spcPts val="95"/>
              </a:spcBef>
            </a:pPr>
            <a:r>
              <a:rPr lang="en-US" altLang="en-US" sz="1000" spc="-5" dirty="0">
                <a:solidFill>
                  <a:srgbClr val="345692"/>
                </a:solidFill>
                <a:latin typeface="Century Gothic" panose="020B0502020202020204" pitchFamily="34" charset="0"/>
                <a:ea typeface="微软雅黑" panose="020B0503020204020204" pitchFamily="34" charset="-122"/>
                <a:cs typeface="Arial" panose="020B0604020202020204"/>
              </a:rPr>
              <a:t>EIP</a:t>
            </a:r>
          </a:p>
        </p:txBody>
      </p:sp>
      <p:sp>
        <p:nvSpPr>
          <p:cNvPr id="76" name="object 38"/>
          <p:cNvSpPr/>
          <p:nvPr/>
        </p:nvSpPr>
        <p:spPr>
          <a:xfrm>
            <a:off x="8625560" y="5014274"/>
            <a:ext cx="424140" cy="483519"/>
          </a:xfrm>
          <a:prstGeom prst="rect">
            <a:avLst/>
          </a:prstGeom>
          <a:blipFill>
            <a:blip r:embed="rId6" cstate="print">
              <a:duotone>
                <a:schemeClr val="accent1">
                  <a:shade val="45000"/>
                  <a:satMod val="135000"/>
                </a:schemeClr>
                <a:prstClr val="white"/>
              </a:duotone>
            </a:blip>
            <a:stretch>
              <a:fillRect/>
            </a:stretch>
          </a:blipFill>
        </p:spPr>
        <p:txBody>
          <a:bodyPr wrap="square" lIns="0" tIns="0" rIns="0" bIns="0" rtlCol="0"/>
          <a:lstStyle/>
          <a:p>
            <a:endParaRPr>
              <a:solidFill>
                <a:schemeClr val="tx1"/>
              </a:solidFill>
              <a:latin typeface="Century Gothic" panose="020B0502020202020204" pitchFamily="34" charset="0"/>
              <a:ea typeface="微软雅黑" panose="020B0503020204020204" pitchFamily="34" charset="-122"/>
            </a:endParaRPr>
          </a:p>
        </p:txBody>
      </p:sp>
      <p:sp>
        <p:nvSpPr>
          <p:cNvPr id="77" name="object 39"/>
          <p:cNvSpPr txBox="1"/>
          <p:nvPr/>
        </p:nvSpPr>
        <p:spPr>
          <a:xfrm>
            <a:off x="8268025" y="5579700"/>
            <a:ext cx="1187005" cy="167354"/>
          </a:xfrm>
          <a:prstGeom prst="rect">
            <a:avLst/>
          </a:prstGeom>
        </p:spPr>
        <p:txBody>
          <a:bodyPr vert="horz" wrap="square" lIns="0" tIns="13335" rIns="0" bIns="0" rtlCol="0">
            <a:spAutoFit/>
          </a:bodyPr>
          <a:lstStyle/>
          <a:p>
            <a:pPr marL="12700" marR="5080" algn="ctr">
              <a:lnSpc>
                <a:spcPct val="100000"/>
              </a:lnSpc>
              <a:spcBef>
                <a:spcPts val="105"/>
              </a:spcBef>
            </a:pPr>
            <a:r>
              <a:rPr lang="en-US" altLang="zh-CN" sz="1000" b="1" dirty="0">
                <a:solidFill>
                  <a:srgbClr val="345692"/>
                </a:solidFill>
                <a:latin typeface="Century Gothic" panose="020B0502020202020204" pitchFamily="34" charset="0"/>
                <a:ea typeface="微软雅黑" panose="020B0503020204020204" pitchFamily="34" charset="-122"/>
                <a:cs typeface="Arial" panose="020B0604020202020204"/>
              </a:rPr>
              <a:t>SLB</a:t>
            </a:r>
            <a:endParaRPr lang="zh-CN" altLang="en-US" sz="1000" b="1" dirty="0">
              <a:solidFill>
                <a:srgbClr val="345692"/>
              </a:solidFill>
              <a:latin typeface="Century Gothic" panose="020B0502020202020204" pitchFamily="34" charset="0"/>
              <a:ea typeface="微软雅黑" panose="020B0503020204020204" pitchFamily="34" charset="-122"/>
              <a:cs typeface="Arial" panose="020B0604020202020204"/>
            </a:endParaRPr>
          </a:p>
        </p:txBody>
      </p:sp>
      <p:sp>
        <p:nvSpPr>
          <p:cNvPr id="78" name="object 86"/>
          <p:cNvSpPr txBox="1"/>
          <p:nvPr/>
        </p:nvSpPr>
        <p:spPr>
          <a:xfrm>
            <a:off x="9658366" y="5579700"/>
            <a:ext cx="430253" cy="167354"/>
          </a:xfrm>
          <a:prstGeom prst="rect">
            <a:avLst/>
          </a:prstGeom>
        </p:spPr>
        <p:txBody>
          <a:bodyPr vert="horz" wrap="square" lIns="0" tIns="13335" rIns="0" bIns="0" rtlCol="0">
            <a:spAutoFit/>
          </a:bodyPr>
          <a:lstStyle/>
          <a:p>
            <a:pPr marL="128270" marR="5080" indent="-116205" algn="ctr">
              <a:lnSpc>
                <a:spcPct val="100000"/>
              </a:lnSpc>
              <a:spcBef>
                <a:spcPts val="105"/>
              </a:spcBef>
            </a:pPr>
            <a:r>
              <a:rPr lang="en-US" sz="1000" b="1" dirty="0">
                <a:solidFill>
                  <a:srgbClr val="345692"/>
                </a:solidFill>
                <a:latin typeface="Century Gothic" panose="020B0502020202020204" pitchFamily="34" charset="0"/>
                <a:ea typeface="微软雅黑" panose="020B0503020204020204" pitchFamily="34" charset="-122"/>
                <a:cs typeface="Arial" panose="020B0604020202020204"/>
              </a:rPr>
              <a:t>OSS</a:t>
            </a:r>
          </a:p>
        </p:txBody>
      </p:sp>
      <p:sp>
        <p:nvSpPr>
          <p:cNvPr id="79" name="object 92"/>
          <p:cNvSpPr/>
          <p:nvPr/>
        </p:nvSpPr>
        <p:spPr>
          <a:xfrm>
            <a:off x="9619928" y="4987965"/>
            <a:ext cx="446780" cy="536136"/>
          </a:xfrm>
          <a:prstGeom prst="rect">
            <a:avLst/>
          </a:prstGeom>
          <a:blipFill>
            <a:blip r:embed="rId16" cstate="print">
              <a:duotone>
                <a:schemeClr val="accent6">
                  <a:shade val="45000"/>
                  <a:satMod val="135000"/>
                </a:schemeClr>
                <a:prstClr val="white"/>
              </a:duotone>
            </a:blip>
            <a:stretch>
              <a:fillRect/>
            </a:stretch>
          </a:blipFill>
        </p:spPr>
        <p:txBody>
          <a:bodyPr wrap="square" lIns="0" tIns="0" rIns="0" bIns="0" rtlCol="0"/>
          <a:lstStyle/>
          <a:p>
            <a:endParaRPr>
              <a:solidFill>
                <a:schemeClr val="tx1"/>
              </a:solidFill>
              <a:latin typeface="Century Gothic" panose="020B0502020202020204" pitchFamily="34" charset="0"/>
              <a:ea typeface="微软雅黑" panose="020B0503020204020204" pitchFamily="34" charset="-122"/>
            </a:endParaRPr>
          </a:p>
        </p:txBody>
      </p:sp>
      <p:sp>
        <p:nvSpPr>
          <p:cNvPr id="80" name="流程图: 过程 13"/>
          <p:cNvSpPr/>
          <p:nvPr/>
        </p:nvSpPr>
        <p:spPr>
          <a:xfrm>
            <a:off x="1726976" y="1181136"/>
            <a:ext cx="8738049" cy="377773"/>
          </a:xfrm>
          <a:prstGeom prst="flowChartProcess">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a:solidFill>
                  <a:schemeClr val="bg1"/>
                </a:solidFill>
                <a:latin typeface="Century Gothic" panose="020B0502020202020204" pitchFamily="34" charset="0"/>
              </a:rPr>
              <a:t>SANGFOR CLOUD</a:t>
            </a:r>
          </a:p>
        </p:txBody>
      </p:sp>
      <p:sp>
        <p:nvSpPr>
          <p:cNvPr id="81" name="椭圆 80"/>
          <p:cNvSpPr/>
          <p:nvPr/>
        </p:nvSpPr>
        <p:spPr>
          <a:xfrm>
            <a:off x="1962916" y="1762451"/>
            <a:ext cx="511015" cy="511015"/>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latin typeface="Century Gothic" panose="020B0502020202020204" pitchFamily="34" charset="0"/>
            </a:endParaRPr>
          </a:p>
        </p:txBody>
      </p:sp>
      <p:sp>
        <p:nvSpPr>
          <p:cNvPr id="16" name="object 17"/>
          <p:cNvSpPr/>
          <p:nvPr/>
        </p:nvSpPr>
        <p:spPr>
          <a:xfrm>
            <a:off x="2105794" y="1853515"/>
            <a:ext cx="225257" cy="311071"/>
          </a:xfrm>
          <a:prstGeom prst="rect">
            <a:avLst/>
          </a:prstGeom>
          <a:blipFill>
            <a:blip r:embed="rId18" cstate="print"/>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pic>
        <p:nvPicPr>
          <p:cNvPr id="84" name="图形 83" descr="云"/>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9633644" y="1938473"/>
            <a:ext cx="804648" cy="804648"/>
          </a:xfrm>
          <a:prstGeom prst="rect">
            <a:avLst/>
          </a:prstGeom>
        </p:spPr>
      </p:pic>
      <p:sp>
        <p:nvSpPr>
          <p:cNvPr id="71" name="object 99"/>
          <p:cNvSpPr txBox="1"/>
          <p:nvPr/>
        </p:nvSpPr>
        <p:spPr>
          <a:xfrm>
            <a:off x="9658366" y="2279879"/>
            <a:ext cx="645374" cy="228268"/>
          </a:xfrm>
          <a:prstGeom prst="rect">
            <a:avLst/>
          </a:prstGeom>
          <a:noFill/>
          <a:extLst>
            <a:ext uri="{909E8E84-426E-40DD-AFC4-6F175D3DCCD1}">
              <a14:hiddenFill xmlns:a14="http://schemas.microsoft.com/office/drawing/2010/main">
                <a:solidFill>
                  <a:srgbClr val="1E1E1D"/>
                </a:solidFill>
              </a14:hiddenFill>
            </a:ext>
          </a:extLst>
        </p:spPr>
        <p:txBody>
          <a:bodyPr vert="horz" wrap="square" lIns="0" tIns="43180" rIns="0" bIns="0" rtlCol="0">
            <a:spAutoFit/>
          </a:bodyPr>
          <a:lstStyle/>
          <a:p>
            <a:pPr marL="194310">
              <a:lnSpc>
                <a:spcPct val="100000"/>
              </a:lnSpc>
              <a:spcBef>
                <a:spcPts val="340"/>
              </a:spcBef>
            </a:pPr>
            <a:r>
              <a:rPr lang="en-US" sz="1200" dirty="0">
                <a:solidFill>
                  <a:srgbClr val="345692"/>
                </a:solidFill>
                <a:latin typeface="Century Gothic" panose="020B0502020202020204" pitchFamily="34" charset="0"/>
                <a:ea typeface="微软雅黑" panose="020B0503020204020204" pitchFamily="34" charset="-122"/>
                <a:cs typeface="Arial" panose="020B0604020202020204"/>
              </a:rPr>
              <a:t>AWS</a:t>
            </a:r>
          </a:p>
        </p:txBody>
      </p:sp>
      <p:sp>
        <p:nvSpPr>
          <p:cNvPr id="85" name="椭圆 84"/>
          <p:cNvSpPr/>
          <p:nvPr/>
        </p:nvSpPr>
        <p:spPr>
          <a:xfrm>
            <a:off x="5870746" y="2279879"/>
            <a:ext cx="416220" cy="416220"/>
          </a:xfrm>
          <a:prstGeom prst="ellipse">
            <a:avLst/>
          </a:prstGeom>
          <a:solidFill>
            <a:schemeClr val="bg1"/>
          </a:solidFill>
          <a:ln w="15875">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87" name="直线连接符 86"/>
          <p:cNvCxnSpPr>
            <a:stCxn id="59" idx="2"/>
          </p:cNvCxnSpPr>
          <p:nvPr/>
        </p:nvCxnSpPr>
        <p:spPr>
          <a:xfrm>
            <a:off x="6863837" y="2708073"/>
            <a:ext cx="0" cy="652890"/>
          </a:xfrm>
          <a:prstGeom prst="line">
            <a:avLst/>
          </a:prstGeom>
          <a:ln w="15875">
            <a:solidFill>
              <a:srgbClr val="79BD28"/>
            </a:solidFill>
          </a:ln>
        </p:spPr>
        <p:style>
          <a:lnRef idx="1">
            <a:schemeClr val="accent1"/>
          </a:lnRef>
          <a:fillRef idx="0">
            <a:schemeClr val="accent1"/>
          </a:fillRef>
          <a:effectRef idx="0">
            <a:schemeClr val="accent1"/>
          </a:effectRef>
          <a:fontRef idx="minor">
            <a:schemeClr val="tx1"/>
          </a:fontRef>
        </p:style>
      </p:cxnSp>
      <p:sp>
        <p:nvSpPr>
          <p:cNvPr id="89" name="椭圆 88"/>
          <p:cNvSpPr/>
          <p:nvPr/>
        </p:nvSpPr>
        <p:spPr>
          <a:xfrm>
            <a:off x="6658848" y="2279879"/>
            <a:ext cx="416220" cy="416220"/>
          </a:xfrm>
          <a:prstGeom prst="ellipse">
            <a:avLst/>
          </a:prstGeom>
          <a:solidFill>
            <a:schemeClr val="bg1"/>
          </a:solidFill>
          <a:ln w="15875">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9" name="object 73"/>
          <p:cNvSpPr/>
          <p:nvPr/>
        </p:nvSpPr>
        <p:spPr>
          <a:xfrm>
            <a:off x="6646969" y="2274337"/>
            <a:ext cx="433736" cy="433736"/>
          </a:xfrm>
          <a:prstGeom prst="rect">
            <a:avLst/>
          </a:prstGeom>
          <a:blipFill>
            <a:blip r:embed="rId21" cstate="print">
              <a:duotone>
                <a:schemeClr val="accent6">
                  <a:shade val="45000"/>
                  <a:satMod val="135000"/>
                </a:schemeClr>
                <a:prstClr val="white"/>
              </a:duotone>
            </a:blip>
            <a:stretch>
              <a:fillRect/>
            </a:stretch>
          </a:blipFill>
        </p:spPr>
        <p:txBody>
          <a:bodyPr wrap="square" lIns="0" tIns="0" rIns="0" bIns="0" rtlCol="0"/>
          <a:lstStyle/>
          <a:p>
            <a:endParaRPr>
              <a:latin typeface="Century Gothic" panose="020B0502020202020204" pitchFamily="34" charset="0"/>
              <a:ea typeface="微软雅黑" panose="020B0503020204020204" pitchFamily="34" charset="-122"/>
            </a:endParaRPr>
          </a:p>
        </p:txBody>
      </p:sp>
      <p:pic>
        <p:nvPicPr>
          <p:cNvPr id="90" name="图形 89" descr="云"/>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6217205" y="1556635"/>
            <a:ext cx="804648" cy="804648"/>
          </a:xfrm>
          <a:prstGeom prst="rect">
            <a:avLst/>
          </a:prstGeom>
        </p:spPr>
      </p:pic>
      <p:sp>
        <p:nvSpPr>
          <p:cNvPr id="91" name="object 99"/>
          <p:cNvSpPr txBox="1"/>
          <p:nvPr/>
        </p:nvSpPr>
        <p:spPr>
          <a:xfrm>
            <a:off x="6251975" y="1887994"/>
            <a:ext cx="645374" cy="228268"/>
          </a:xfrm>
          <a:prstGeom prst="rect">
            <a:avLst/>
          </a:prstGeom>
          <a:noFill/>
          <a:extLst>
            <a:ext uri="{909E8E84-426E-40DD-AFC4-6F175D3DCCD1}">
              <a14:hiddenFill xmlns:a14="http://schemas.microsoft.com/office/drawing/2010/main">
                <a:solidFill>
                  <a:srgbClr val="1E1E1D"/>
                </a:solidFill>
              </a14:hiddenFill>
            </a:ext>
          </a:extLst>
        </p:spPr>
        <p:txBody>
          <a:bodyPr vert="horz" wrap="square" lIns="0" tIns="43180" rIns="0" bIns="0" rtlCol="0">
            <a:spAutoFit/>
          </a:bodyPr>
          <a:lstStyle/>
          <a:p>
            <a:pPr marL="194310">
              <a:lnSpc>
                <a:spcPct val="100000"/>
              </a:lnSpc>
              <a:spcBef>
                <a:spcPts val="340"/>
              </a:spcBef>
            </a:pPr>
            <a:r>
              <a:rPr lang="en-US" sz="1200" dirty="0">
                <a:solidFill>
                  <a:srgbClr val="79BD28"/>
                </a:solidFill>
                <a:latin typeface="Century Gothic" panose="020B0502020202020204" pitchFamily="34" charset="0"/>
                <a:ea typeface="微软雅黑" panose="020B0503020204020204" pitchFamily="34" charset="-122"/>
                <a:cs typeface="Arial" panose="020B0604020202020204"/>
              </a:rPr>
              <a:t>VPC</a:t>
            </a:r>
          </a:p>
        </p:txBody>
      </p:sp>
      <p:pic>
        <p:nvPicPr>
          <p:cNvPr id="92" name="图形 91" descr="云"/>
          <p:cNvPicPr>
            <a:picLocks noChangeAspect="1"/>
          </p:cNvPicPr>
          <p:nvPr/>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6327737" y="4329980"/>
            <a:ext cx="804648" cy="804648"/>
          </a:xfrm>
          <a:prstGeom prst="rect">
            <a:avLst/>
          </a:prstGeom>
        </p:spPr>
      </p:pic>
      <p:sp>
        <p:nvSpPr>
          <p:cNvPr id="74" name="文本框 73"/>
          <p:cNvSpPr txBox="1"/>
          <p:nvPr/>
        </p:nvSpPr>
        <p:spPr>
          <a:xfrm>
            <a:off x="6433814" y="4612951"/>
            <a:ext cx="606256" cy="338554"/>
          </a:xfrm>
          <a:prstGeom prst="rect">
            <a:avLst/>
          </a:prstGeom>
          <a:noFill/>
        </p:spPr>
        <p:txBody>
          <a:bodyPr wrap="none" rtlCol="0">
            <a:spAutoFit/>
          </a:bodyPr>
          <a:lstStyle/>
          <a:p>
            <a:pPr algn="ctr"/>
            <a:r>
              <a:rPr lang="en-US" altLang="zh-CN" sz="800" b="1" dirty="0">
                <a:solidFill>
                  <a:srgbClr val="79BD28"/>
                </a:solidFill>
                <a:latin typeface="Century Gothic" panose="020B0502020202020204" pitchFamily="34" charset="0"/>
              </a:rPr>
              <a:t>Alibaba </a:t>
            </a:r>
          </a:p>
          <a:p>
            <a:pPr algn="ctr"/>
            <a:r>
              <a:rPr lang="en-US" altLang="zh-CN" sz="800" b="1" dirty="0">
                <a:solidFill>
                  <a:srgbClr val="79BD28"/>
                </a:solidFill>
                <a:latin typeface="Century Gothic" panose="020B0502020202020204" pitchFamily="34" charset="0"/>
              </a:rPr>
              <a:t>Cloud</a:t>
            </a:r>
            <a:endParaRPr lang="zh-CN" altLang="en-US" sz="800" b="1" dirty="0">
              <a:solidFill>
                <a:srgbClr val="79BD28"/>
              </a:solidFill>
              <a:latin typeface="Century Gothic" panose="020B0502020202020204" pitchFamily="34" charset="0"/>
            </a:endParaRPr>
          </a:p>
        </p:txBody>
      </p:sp>
      <p:sp>
        <p:nvSpPr>
          <p:cNvPr id="93" name="三角形 92"/>
          <p:cNvSpPr/>
          <p:nvPr/>
        </p:nvSpPr>
        <p:spPr>
          <a:xfrm rot="10800000">
            <a:off x="2814567" y="1556703"/>
            <a:ext cx="511015" cy="269795"/>
          </a:xfrm>
          <a:prstGeom prst="triangle">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98" name="组合 97"/>
          <p:cNvGrpSpPr/>
          <p:nvPr/>
        </p:nvGrpSpPr>
        <p:grpSpPr>
          <a:xfrm>
            <a:off x="8242062" y="2070228"/>
            <a:ext cx="304193" cy="304193"/>
            <a:chOff x="8231749" y="2070228"/>
            <a:chExt cx="304193" cy="304193"/>
          </a:xfrm>
        </p:grpSpPr>
        <p:sp>
          <p:nvSpPr>
            <p:cNvPr id="94" name="椭圆 93"/>
            <p:cNvSpPr/>
            <p:nvPr/>
          </p:nvSpPr>
          <p:spPr>
            <a:xfrm>
              <a:off x="8231749" y="2070228"/>
              <a:ext cx="304193" cy="304193"/>
            </a:xfrm>
            <a:prstGeom prst="ellipse">
              <a:avLst/>
            </a:prstGeom>
            <a:solidFill>
              <a:schemeClr val="bg1"/>
            </a:solidFill>
            <a:ln>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95" name="组合 94"/>
            <p:cNvGrpSpPr/>
            <p:nvPr/>
          </p:nvGrpSpPr>
          <p:grpSpPr>
            <a:xfrm>
              <a:off x="8303228" y="2119470"/>
              <a:ext cx="162805" cy="199992"/>
              <a:chOff x="1858963" y="3360738"/>
              <a:chExt cx="569912" cy="700088"/>
            </a:xfrm>
            <a:solidFill>
              <a:srgbClr val="79BD28"/>
            </a:solidFill>
          </p:grpSpPr>
          <p:sp>
            <p:nvSpPr>
              <p:cNvPr id="96" name="Freeform 118"/>
              <p:cNvSpPr>
                <a:spLocks noEditPoints="1"/>
              </p:cNvSpPr>
              <p:nvPr/>
            </p:nvSpPr>
            <p:spPr bwMode="auto">
              <a:xfrm>
                <a:off x="1858963" y="3360738"/>
                <a:ext cx="569912" cy="700088"/>
              </a:xfrm>
              <a:custGeom>
                <a:avLst/>
                <a:gdLst>
                  <a:gd name="T0" fmla="*/ 109 w 149"/>
                  <a:gd name="T1" fmla="*/ 46 h 184"/>
                  <a:gd name="T2" fmla="*/ 74 w 149"/>
                  <a:gd name="T3" fmla="*/ 12 h 184"/>
                  <a:gd name="T4" fmla="*/ 40 w 149"/>
                  <a:gd name="T5" fmla="*/ 46 h 184"/>
                  <a:gd name="T6" fmla="*/ 40 w 149"/>
                  <a:gd name="T7" fmla="*/ 69 h 184"/>
                  <a:gd name="T8" fmla="*/ 109 w 149"/>
                  <a:gd name="T9" fmla="*/ 69 h 184"/>
                  <a:gd name="T10" fmla="*/ 109 w 149"/>
                  <a:gd name="T11" fmla="*/ 46 h 184"/>
                  <a:gd name="T12" fmla="*/ 126 w 149"/>
                  <a:gd name="T13" fmla="*/ 69 h 184"/>
                  <a:gd name="T14" fmla="*/ 142 w 149"/>
                  <a:gd name="T15" fmla="*/ 76 h 184"/>
                  <a:gd name="T16" fmla="*/ 149 w 149"/>
                  <a:gd name="T17" fmla="*/ 92 h 184"/>
                  <a:gd name="T18" fmla="*/ 149 w 149"/>
                  <a:gd name="T19" fmla="*/ 161 h 184"/>
                  <a:gd name="T20" fmla="*/ 142 w 149"/>
                  <a:gd name="T21" fmla="*/ 177 h 184"/>
                  <a:gd name="T22" fmla="*/ 126 w 149"/>
                  <a:gd name="T23" fmla="*/ 184 h 184"/>
                  <a:gd name="T24" fmla="*/ 23 w 149"/>
                  <a:gd name="T25" fmla="*/ 184 h 184"/>
                  <a:gd name="T26" fmla="*/ 7 w 149"/>
                  <a:gd name="T27" fmla="*/ 177 h 184"/>
                  <a:gd name="T28" fmla="*/ 0 w 149"/>
                  <a:gd name="T29" fmla="*/ 161 h 184"/>
                  <a:gd name="T30" fmla="*/ 0 w 149"/>
                  <a:gd name="T31" fmla="*/ 92 h 184"/>
                  <a:gd name="T32" fmla="*/ 7 w 149"/>
                  <a:gd name="T33" fmla="*/ 76 h 184"/>
                  <a:gd name="T34" fmla="*/ 23 w 149"/>
                  <a:gd name="T35" fmla="*/ 69 h 184"/>
                  <a:gd name="T36" fmla="*/ 29 w 149"/>
                  <a:gd name="T37" fmla="*/ 69 h 184"/>
                  <a:gd name="T38" fmla="*/ 29 w 149"/>
                  <a:gd name="T39" fmla="*/ 46 h 184"/>
                  <a:gd name="T40" fmla="*/ 74 w 149"/>
                  <a:gd name="T41" fmla="*/ 0 h 184"/>
                  <a:gd name="T42" fmla="*/ 120 w 149"/>
                  <a:gd name="T43" fmla="*/ 46 h 184"/>
                  <a:gd name="T44" fmla="*/ 120 w 149"/>
                  <a:gd name="T45" fmla="*/ 69 h 184"/>
                  <a:gd name="T46" fmla="*/ 126 w 149"/>
                  <a:gd name="T47" fmla="*/ 69 h 184"/>
                  <a:gd name="T48" fmla="*/ 137 w 149"/>
                  <a:gd name="T49" fmla="*/ 161 h 184"/>
                  <a:gd name="T50" fmla="*/ 137 w 149"/>
                  <a:gd name="T51" fmla="*/ 92 h 184"/>
                  <a:gd name="T52" fmla="*/ 126 w 149"/>
                  <a:gd name="T53" fmla="*/ 80 h 184"/>
                  <a:gd name="T54" fmla="*/ 23 w 149"/>
                  <a:gd name="T55" fmla="*/ 80 h 184"/>
                  <a:gd name="T56" fmla="*/ 15 w 149"/>
                  <a:gd name="T57" fmla="*/ 84 h 184"/>
                  <a:gd name="T58" fmla="*/ 11 w 149"/>
                  <a:gd name="T59" fmla="*/ 92 h 184"/>
                  <a:gd name="T60" fmla="*/ 11 w 149"/>
                  <a:gd name="T61" fmla="*/ 161 h 184"/>
                  <a:gd name="T62" fmla="*/ 23 w 149"/>
                  <a:gd name="T63" fmla="*/ 172 h 184"/>
                  <a:gd name="T64" fmla="*/ 126 w 149"/>
                  <a:gd name="T65" fmla="*/ 172 h 184"/>
                  <a:gd name="T66" fmla="*/ 137 w 149"/>
                  <a:gd name="T67" fmla="*/ 161 h 184"/>
                  <a:gd name="T68" fmla="*/ 137 w 149"/>
                  <a:gd name="T69" fmla="*/ 161 h 184"/>
                  <a:gd name="T70" fmla="*/ 137 w 149"/>
                  <a:gd name="T71" fmla="*/ 16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9" h="184">
                    <a:moveTo>
                      <a:pt x="109" y="46"/>
                    </a:moveTo>
                    <a:cubicBezTo>
                      <a:pt x="109" y="27"/>
                      <a:pt x="93" y="12"/>
                      <a:pt x="74" y="12"/>
                    </a:cubicBezTo>
                    <a:cubicBezTo>
                      <a:pt x="55" y="12"/>
                      <a:pt x="40" y="27"/>
                      <a:pt x="40" y="46"/>
                    </a:cubicBezTo>
                    <a:cubicBezTo>
                      <a:pt x="40" y="69"/>
                      <a:pt x="40" y="69"/>
                      <a:pt x="40" y="69"/>
                    </a:cubicBezTo>
                    <a:cubicBezTo>
                      <a:pt x="109" y="69"/>
                      <a:pt x="109" y="69"/>
                      <a:pt x="109" y="69"/>
                    </a:cubicBezTo>
                    <a:lnTo>
                      <a:pt x="109" y="46"/>
                    </a:lnTo>
                    <a:close/>
                    <a:moveTo>
                      <a:pt x="126" y="69"/>
                    </a:moveTo>
                    <a:cubicBezTo>
                      <a:pt x="132" y="69"/>
                      <a:pt x="138" y="71"/>
                      <a:pt x="142" y="76"/>
                    </a:cubicBezTo>
                    <a:cubicBezTo>
                      <a:pt x="147" y="80"/>
                      <a:pt x="149" y="86"/>
                      <a:pt x="149" y="92"/>
                    </a:cubicBezTo>
                    <a:cubicBezTo>
                      <a:pt x="149" y="161"/>
                      <a:pt x="149" y="161"/>
                      <a:pt x="149" y="161"/>
                    </a:cubicBezTo>
                    <a:cubicBezTo>
                      <a:pt x="149" y="167"/>
                      <a:pt x="147" y="173"/>
                      <a:pt x="142" y="177"/>
                    </a:cubicBezTo>
                    <a:cubicBezTo>
                      <a:pt x="138" y="181"/>
                      <a:pt x="132" y="184"/>
                      <a:pt x="126" y="184"/>
                    </a:cubicBezTo>
                    <a:cubicBezTo>
                      <a:pt x="23" y="184"/>
                      <a:pt x="23" y="184"/>
                      <a:pt x="23" y="184"/>
                    </a:cubicBezTo>
                    <a:cubicBezTo>
                      <a:pt x="17" y="184"/>
                      <a:pt x="11" y="181"/>
                      <a:pt x="7" y="177"/>
                    </a:cubicBezTo>
                    <a:cubicBezTo>
                      <a:pt x="2" y="173"/>
                      <a:pt x="0" y="167"/>
                      <a:pt x="0" y="161"/>
                    </a:cubicBezTo>
                    <a:cubicBezTo>
                      <a:pt x="0" y="92"/>
                      <a:pt x="0" y="92"/>
                      <a:pt x="0" y="92"/>
                    </a:cubicBezTo>
                    <a:cubicBezTo>
                      <a:pt x="0" y="86"/>
                      <a:pt x="2" y="80"/>
                      <a:pt x="7" y="76"/>
                    </a:cubicBezTo>
                    <a:cubicBezTo>
                      <a:pt x="11" y="71"/>
                      <a:pt x="17" y="69"/>
                      <a:pt x="23" y="69"/>
                    </a:cubicBezTo>
                    <a:cubicBezTo>
                      <a:pt x="29" y="69"/>
                      <a:pt x="29" y="69"/>
                      <a:pt x="29" y="69"/>
                    </a:cubicBezTo>
                    <a:cubicBezTo>
                      <a:pt x="29" y="46"/>
                      <a:pt x="29" y="46"/>
                      <a:pt x="29" y="46"/>
                    </a:cubicBezTo>
                    <a:cubicBezTo>
                      <a:pt x="29" y="21"/>
                      <a:pt x="49" y="0"/>
                      <a:pt x="74" y="0"/>
                    </a:cubicBezTo>
                    <a:cubicBezTo>
                      <a:pt x="100" y="0"/>
                      <a:pt x="120" y="21"/>
                      <a:pt x="120" y="46"/>
                    </a:cubicBezTo>
                    <a:cubicBezTo>
                      <a:pt x="120" y="69"/>
                      <a:pt x="120" y="69"/>
                      <a:pt x="120" y="69"/>
                    </a:cubicBezTo>
                    <a:lnTo>
                      <a:pt x="126" y="69"/>
                    </a:lnTo>
                    <a:close/>
                    <a:moveTo>
                      <a:pt x="137" y="161"/>
                    </a:moveTo>
                    <a:cubicBezTo>
                      <a:pt x="137" y="92"/>
                      <a:pt x="137" y="92"/>
                      <a:pt x="137" y="92"/>
                    </a:cubicBezTo>
                    <a:cubicBezTo>
                      <a:pt x="137" y="86"/>
                      <a:pt x="132" y="80"/>
                      <a:pt x="126" y="80"/>
                    </a:cubicBezTo>
                    <a:cubicBezTo>
                      <a:pt x="23" y="80"/>
                      <a:pt x="23" y="80"/>
                      <a:pt x="23" y="80"/>
                    </a:cubicBezTo>
                    <a:cubicBezTo>
                      <a:pt x="20" y="80"/>
                      <a:pt x="17" y="82"/>
                      <a:pt x="15" y="84"/>
                    </a:cubicBezTo>
                    <a:cubicBezTo>
                      <a:pt x="13" y="86"/>
                      <a:pt x="11" y="89"/>
                      <a:pt x="11" y="92"/>
                    </a:cubicBezTo>
                    <a:cubicBezTo>
                      <a:pt x="11" y="161"/>
                      <a:pt x="11" y="161"/>
                      <a:pt x="11" y="161"/>
                    </a:cubicBezTo>
                    <a:cubicBezTo>
                      <a:pt x="11" y="167"/>
                      <a:pt x="17" y="172"/>
                      <a:pt x="23" y="172"/>
                    </a:cubicBezTo>
                    <a:cubicBezTo>
                      <a:pt x="126" y="172"/>
                      <a:pt x="126" y="172"/>
                      <a:pt x="126" y="172"/>
                    </a:cubicBezTo>
                    <a:cubicBezTo>
                      <a:pt x="132" y="172"/>
                      <a:pt x="137" y="167"/>
                      <a:pt x="137" y="161"/>
                    </a:cubicBezTo>
                    <a:close/>
                    <a:moveTo>
                      <a:pt x="137" y="161"/>
                    </a:moveTo>
                    <a:cubicBezTo>
                      <a:pt x="137" y="161"/>
                      <a:pt x="137" y="161"/>
                      <a:pt x="137" y="16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19"/>
              <p:cNvSpPr>
                <a:spLocks noEditPoints="1"/>
              </p:cNvSpPr>
              <p:nvPr/>
            </p:nvSpPr>
            <p:spPr bwMode="auto">
              <a:xfrm>
                <a:off x="2097088" y="3752850"/>
                <a:ext cx="95250" cy="174625"/>
              </a:xfrm>
              <a:custGeom>
                <a:avLst/>
                <a:gdLst>
                  <a:gd name="T0" fmla="*/ 7 w 25"/>
                  <a:gd name="T1" fmla="*/ 22 h 46"/>
                  <a:gd name="T2" fmla="*/ 7 w 25"/>
                  <a:gd name="T3" fmla="*/ 40 h 46"/>
                  <a:gd name="T4" fmla="*/ 12 w 25"/>
                  <a:gd name="T5" fmla="*/ 46 h 46"/>
                  <a:gd name="T6" fmla="*/ 18 w 25"/>
                  <a:gd name="T7" fmla="*/ 40 h 46"/>
                  <a:gd name="T8" fmla="*/ 18 w 25"/>
                  <a:gd name="T9" fmla="*/ 22 h 46"/>
                  <a:gd name="T10" fmla="*/ 24 w 25"/>
                  <a:gd name="T11" fmla="*/ 9 h 46"/>
                  <a:gd name="T12" fmla="*/ 12 w 25"/>
                  <a:gd name="T13" fmla="*/ 0 h 46"/>
                  <a:gd name="T14" fmla="*/ 1 w 25"/>
                  <a:gd name="T15" fmla="*/ 9 h 46"/>
                  <a:gd name="T16" fmla="*/ 7 w 25"/>
                  <a:gd name="T17" fmla="*/ 22 h 46"/>
                  <a:gd name="T18" fmla="*/ 7 w 25"/>
                  <a:gd name="T19" fmla="*/ 22 h 46"/>
                  <a:gd name="T20" fmla="*/ 7 w 25"/>
                  <a:gd name="T21" fmla="*/ 2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46">
                    <a:moveTo>
                      <a:pt x="7" y="22"/>
                    </a:moveTo>
                    <a:cubicBezTo>
                      <a:pt x="7" y="40"/>
                      <a:pt x="7" y="40"/>
                      <a:pt x="7" y="40"/>
                    </a:cubicBezTo>
                    <a:cubicBezTo>
                      <a:pt x="7" y="44"/>
                      <a:pt x="9" y="46"/>
                      <a:pt x="12" y="46"/>
                    </a:cubicBezTo>
                    <a:cubicBezTo>
                      <a:pt x="16" y="46"/>
                      <a:pt x="18" y="44"/>
                      <a:pt x="18" y="40"/>
                    </a:cubicBezTo>
                    <a:cubicBezTo>
                      <a:pt x="18" y="22"/>
                      <a:pt x="18" y="22"/>
                      <a:pt x="18" y="22"/>
                    </a:cubicBezTo>
                    <a:cubicBezTo>
                      <a:pt x="23" y="19"/>
                      <a:pt x="25" y="14"/>
                      <a:pt x="24" y="9"/>
                    </a:cubicBezTo>
                    <a:cubicBezTo>
                      <a:pt x="22" y="4"/>
                      <a:pt x="18" y="0"/>
                      <a:pt x="12" y="0"/>
                    </a:cubicBezTo>
                    <a:cubicBezTo>
                      <a:pt x="7" y="0"/>
                      <a:pt x="3" y="4"/>
                      <a:pt x="1" y="9"/>
                    </a:cubicBezTo>
                    <a:cubicBezTo>
                      <a:pt x="0" y="14"/>
                      <a:pt x="2" y="19"/>
                      <a:pt x="7" y="22"/>
                    </a:cubicBezTo>
                    <a:close/>
                    <a:moveTo>
                      <a:pt x="7" y="22"/>
                    </a:moveTo>
                    <a:cubicBezTo>
                      <a:pt x="7" y="22"/>
                      <a:pt x="7" y="22"/>
                      <a:pt x="7" y="2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99" name="组合 98"/>
          <p:cNvGrpSpPr/>
          <p:nvPr/>
        </p:nvGrpSpPr>
        <p:grpSpPr>
          <a:xfrm>
            <a:off x="8242062" y="3184008"/>
            <a:ext cx="304193" cy="304193"/>
            <a:chOff x="8231749" y="2070228"/>
            <a:chExt cx="304193" cy="304193"/>
          </a:xfrm>
        </p:grpSpPr>
        <p:sp>
          <p:nvSpPr>
            <p:cNvPr id="100" name="椭圆 99"/>
            <p:cNvSpPr/>
            <p:nvPr/>
          </p:nvSpPr>
          <p:spPr>
            <a:xfrm>
              <a:off x="8231749" y="2070228"/>
              <a:ext cx="304193" cy="304193"/>
            </a:xfrm>
            <a:prstGeom prst="ellipse">
              <a:avLst/>
            </a:prstGeom>
            <a:solidFill>
              <a:schemeClr val="bg1"/>
            </a:solidFill>
            <a:ln>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01" name="组合 100"/>
            <p:cNvGrpSpPr/>
            <p:nvPr/>
          </p:nvGrpSpPr>
          <p:grpSpPr>
            <a:xfrm>
              <a:off x="8303228" y="2119470"/>
              <a:ext cx="162805" cy="199992"/>
              <a:chOff x="1858963" y="3360738"/>
              <a:chExt cx="569912" cy="700088"/>
            </a:xfrm>
            <a:solidFill>
              <a:srgbClr val="79BD28"/>
            </a:solidFill>
          </p:grpSpPr>
          <p:sp>
            <p:nvSpPr>
              <p:cNvPr id="102" name="Freeform 118"/>
              <p:cNvSpPr>
                <a:spLocks noEditPoints="1"/>
              </p:cNvSpPr>
              <p:nvPr/>
            </p:nvSpPr>
            <p:spPr bwMode="auto">
              <a:xfrm>
                <a:off x="1858963" y="3360738"/>
                <a:ext cx="569912" cy="700088"/>
              </a:xfrm>
              <a:custGeom>
                <a:avLst/>
                <a:gdLst>
                  <a:gd name="T0" fmla="*/ 109 w 149"/>
                  <a:gd name="T1" fmla="*/ 46 h 184"/>
                  <a:gd name="T2" fmla="*/ 74 w 149"/>
                  <a:gd name="T3" fmla="*/ 12 h 184"/>
                  <a:gd name="T4" fmla="*/ 40 w 149"/>
                  <a:gd name="T5" fmla="*/ 46 h 184"/>
                  <a:gd name="T6" fmla="*/ 40 w 149"/>
                  <a:gd name="T7" fmla="*/ 69 h 184"/>
                  <a:gd name="T8" fmla="*/ 109 w 149"/>
                  <a:gd name="T9" fmla="*/ 69 h 184"/>
                  <a:gd name="T10" fmla="*/ 109 w 149"/>
                  <a:gd name="T11" fmla="*/ 46 h 184"/>
                  <a:gd name="T12" fmla="*/ 126 w 149"/>
                  <a:gd name="T13" fmla="*/ 69 h 184"/>
                  <a:gd name="T14" fmla="*/ 142 w 149"/>
                  <a:gd name="T15" fmla="*/ 76 h 184"/>
                  <a:gd name="T16" fmla="*/ 149 w 149"/>
                  <a:gd name="T17" fmla="*/ 92 h 184"/>
                  <a:gd name="T18" fmla="*/ 149 w 149"/>
                  <a:gd name="T19" fmla="*/ 161 h 184"/>
                  <a:gd name="T20" fmla="*/ 142 w 149"/>
                  <a:gd name="T21" fmla="*/ 177 h 184"/>
                  <a:gd name="T22" fmla="*/ 126 w 149"/>
                  <a:gd name="T23" fmla="*/ 184 h 184"/>
                  <a:gd name="T24" fmla="*/ 23 w 149"/>
                  <a:gd name="T25" fmla="*/ 184 h 184"/>
                  <a:gd name="T26" fmla="*/ 7 w 149"/>
                  <a:gd name="T27" fmla="*/ 177 h 184"/>
                  <a:gd name="T28" fmla="*/ 0 w 149"/>
                  <a:gd name="T29" fmla="*/ 161 h 184"/>
                  <a:gd name="T30" fmla="*/ 0 w 149"/>
                  <a:gd name="T31" fmla="*/ 92 h 184"/>
                  <a:gd name="T32" fmla="*/ 7 w 149"/>
                  <a:gd name="T33" fmla="*/ 76 h 184"/>
                  <a:gd name="T34" fmla="*/ 23 w 149"/>
                  <a:gd name="T35" fmla="*/ 69 h 184"/>
                  <a:gd name="T36" fmla="*/ 29 w 149"/>
                  <a:gd name="T37" fmla="*/ 69 h 184"/>
                  <a:gd name="T38" fmla="*/ 29 w 149"/>
                  <a:gd name="T39" fmla="*/ 46 h 184"/>
                  <a:gd name="T40" fmla="*/ 74 w 149"/>
                  <a:gd name="T41" fmla="*/ 0 h 184"/>
                  <a:gd name="T42" fmla="*/ 120 w 149"/>
                  <a:gd name="T43" fmla="*/ 46 h 184"/>
                  <a:gd name="T44" fmla="*/ 120 w 149"/>
                  <a:gd name="T45" fmla="*/ 69 h 184"/>
                  <a:gd name="T46" fmla="*/ 126 w 149"/>
                  <a:gd name="T47" fmla="*/ 69 h 184"/>
                  <a:gd name="T48" fmla="*/ 137 w 149"/>
                  <a:gd name="T49" fmla="*/ 161 h 184"/>
                  <a:gd name="T50" fmla="*/ 137 w 149"/>
                  <a:gd name="T51" fmla="*/ 92 h 184"/>
                  <a:gd name="T52" fmla="*/ 126 w 149"/>
                  <a:gd name="T53" fmla="*/ 80 h 184"/>
                  <a:gd name="T54" fmla="*/ 23 w 149"/>
                  <a:gd name="T55" fmla="*/ 80 h 184"/>
                  <a:gd name="T56" fmla="*/ 15 w 149"/>
                  <a:gd name="T57" fmla="*/ 84 h 184"/>
                  <a:gd name="T58" fmla="*/ 11 w 149"/>
                  <a:gd name="T59" fmla="*/ 92 h 184"/>
                  <a:gd name="T60" fmla="*/ 11 w 149"/>
                  <a:gd name="T61" fmla="*/ 161 h 184"/>
                  <a:gd name="T62" fmla="*/ 23 w 149"/>
                  <a:gd name="T63" fmla="*/ 172 h 184"/>
                  <a:gd name="T64" fmla="*/ 126 w 149"/>
                  <a:gd name="T65" fmla="*/ 172 h 184"/>
                  <a:gd name="T66" fmla="*/ 137 w 149"/>
                  <a:gd name="T67" fmla="*/ 161 h 184"/>
                  <a:gd name="T68" fmla="*/ 137 w 149"/>
                  <a:gd name="T69" fmla="*/ 161 h 184"/>
                  <a:gd name="T70" fmla="*/ 137 w 149"/>
                  <a:gd name="T71" fmla="*/ 16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9" h="184">
                    <a:moveTo>
                      <a:pt x="109" y="46"/>
                    </a:moveTo>
                    <a:cubicBezTo>
                      <a:pt x="109" y="27"/>
                      <a:pt x="93" y="12"/>
                      <a:pt x="74" y="12"/>
                    </a:cubicBezTo>
                    <a:cubicBezTo>
                      <a:pt x="55" y="12"/>
                      <a:pt x="40" y="27"/>
                      <a:pt x="40" y="46"/>
                    </a:cubicBezTo>
                    <a:cubicBezTo>
                      <a:pt x="40" y="69"/>
                      <a:pt x="40" y="69"/>
                      <a:pt x="40" y="69"/>
                    </a:cubicBezTo>
                    <a:cubicBezTo>
                      <a:pt x="109" y="69"/>
                      <a:pt x="109" y="69"/>
                      <a:pt x="109" y="69"/>
                    </a:cubicBezTo>
                    <a:lnTo>
                      <a:pt x="109" y="46"/>
                    </a:lnTo>
                    <a:close/>
                    <a:moveTo>
                      <a:pt x="126" y="69"/>
                    </a:moveTo>
                    <a:cubicBezTo>
                      <a:pt x="132" y="69"/>
                      <a:pt x="138" y="71"/>
                      <a:pt x="142" y="76"/>
                    </a:cubicBezTo>
                    <a:cubicBezTo>
                      <a:pt x="147" y="80"/>
                      <a:pt x="149" y="86"/>
                      <a:pt x="149" y="92"/>
                    </a:cubicBezTo>
                    <a:cubicBezTo>
                      <a:pt x="149" y="161"/>
                      <a:pt x="149" y="161"/>
                      <a:pt x="149" y="161"/>
                    </a:cubicBezTo>
                    <a:cubicBezTo>
                      <a:pt x="149" y="167"/>
                      <a:pt x="147" y="173"/>
                      <a:pt x="142" y="177"/>
                    </a:cubicBezTo>
                    <a:cubicBezTo>
                      <a:pt x="138" y="181"/>
                      <a:pt x="132" y="184"/>
                      <a:pt x="126" y="184"/>
                    </a:cubicBezTo>
                    <a:cubicBezTo>
                      <a:pt x="23" y="184"/>
                      <a:pt x="23" y="184"/>
                      <a:pt x="23" y="184"/>
                    </a:cubicBezTo>
                    <a:cubicBezTo>
                      <a:pt x="17" y="184"/>
                      <a:pt x="11" y="181"/>
                      <a:pt x="7" y="177"/>
                    </a:cubicBezTo>
                    <a:cubicBezTo>
                      <a:pt x="2" y="173"/>
                      <a:pt x="0" y="167"/>
                      <a:pt x="0" y="161"/>
                    </a:cubicBezTo>
                    <a:cubicBezTo>
                      <a:pt x="0" y="92"/>
                      <a:pt x="0" y="92"/>
                      <a:pt x="0" y="92"/>
                    </a:cubicBezTo>
                    <a:cubicBezTo>
                      <a:pt x="0" y="86"/>
                      <a:pt x="2" y="80"/>
                      <a:pt x="7" y="76"/>
                    </a:cubicBezTo>
                    <a:cubicBezTo>
                      <a:pt x="11" y="71"/>
                      <a:pt x="17" y="69"/>
                      <a:pt x="23" y="69"/>
                    </a:cubicBezTo>
                    <a:cubicBezTo>
                      <a:pt x="29" y="69"/>
                      <a:pt x="29" y="69"/>
                      <a:pt x="29" y="69"/>
                    </a:cubicBezTo>
                    <a:cubicBezTo>
                      <a:pt x="29" y="46"/>
                      <a:pt x="29" y="46"/>
                      <a:pt x="29" y="46"/>
                    </a:cubicBezTo>
                    <a:cubicBezTo>
                      <a:pt x="29" y="21"/>
                      <a:pt x="49" y="0"/>
                      <a:pt x="74" y="0"/>
                    </a:cubicBezTo>
                    <a:cubicBezTo>
                      <a:pt x="100" y="0"/>
                      <a:pt x="120" y="21"/>
                      <a:pt x="120" y="46"/>
                    </a:cubicBezTo>
                    <a:cubicBezTo>
                      <a:pt x="120" y="69"/>
                      <a:pt x="120" y="69"/>
                      <a:pt x="120" y="69"/>
                    </a:cubicBezTo>
                    <a:lnTo>
                      <a:pt x="126" y="69"/>
                    </a:lnTo>
                    <a:close/>
                    <a:moveTo>
                      <a:pt x="137" y="161"/>
                    </a:moveTo>
                    <a:cubicBezTo>
                      <a:pt x="137" y="92"/>
                      <a:pt x="137" y="92"/>
                      <a:pt x="137" y="92"/>
                    </a:cubicBezTo>
                    <a:cubicBezTo>
                      <a:pt x="137" y="86"/>
                      <a:pt x="132" y="80"/>
                      <a:pt x="126" y="80"/>
                    </a:cubicBezTo>
                    <a:cubicBezTo>
                      <a:pt x="23" y="80"/>
                      <a:pt x="23" y="80"/>
                      <a:pt x="23" y="80"/>
                    </a:cubicBezTo>
                    <a:cubicBezTo>
                      <a:pt x="20" y="80"/>
                      <a:pt x="17" y="82"/>
                      <a:pt x="15" y="84"/>
                    </a:cubicBezTo>
                    <a:cubicBezTo>
                      <a:pt x="13" y="86"/>
                      <a:pt x="11" y="89"/>
                      <a:pt x="11" y="92"/>
                    </a:cubicBezTo>
                    <a:cubicBezTo>
                      <a:pt x="11" y="161"/>
                      <a:pt x="11" y="161"/>
                      <a:pt x="11" y="161"/>
                    </a:cubicBezTo>
                    <a:cubicBezTo>
                      <a:pt x="11" y="167"/>
                      <a:pt x="17" y="172"/>
                      <a:pt x="23" y="172"/>
                    </a:cubicBezTo>
                    <a:cubicBezTo>
                      <a:pt x="126" y="172"/>
                      <a:pt x="126" y="172"/>
                      <a:pt x="126" y="172"/>
                    </a:cubicBezTo>
                    <a:cubicBezTo>
                      <a:pt x="132" y="172"/>
                      <a:pt x="137" y="167"/>
                      <a:pt x="137" y="161"/>
                    </a:cubicBezTo>
                    <a:close/>
                    <a:moveTo>
                      <a:pt x="137" y="161"/>
                    </a:moveTo>
                    <a:cubicBezTo>
                      <a:pt x="137" y="161"/>
                      <a:pt x="137" y="161"/>
                      <a:pt x="137" y="16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19"/>
              <p:cNvSpPr>
                <a:spLocks noEditPoints="1"/>
              </p:cNvSpPr>
              <p:nvPr/>
            </p:nvSpPr>
            <p:spPr bwMode="auto">
              <a:xfrm>
                <a:off x="2097088" y="3752850"/>
                <a:ext cx="95250" cy="174625"/>
              </a:xfrm>
              <a:custGeom>
                <a:avLst/>
                <a:gdLst>
                  <a:gd name="T0" fmla="*/ 7 w 25"/>
                  <a:gd name="T1" fmla="*/ 22 h 46"/>
                  <a:gd name="T2" fmla="*/ 7 w 25"/>
                  <a:gd name="T3" fmla="*/ 40 h 46"/>
                  <a:gd name="T4" fmla="*/ 12 w 25"/>
                  <a:gd name="T5" fmla="*/ 46 h 46"/>
                  <a:gd name="T6" fmla="*/ 18 w 25"/>
                  <a:gd name="T7" fmla="*/ 40 h 46"/>
                  <a:gd name="T8" fmla="*/ 18 w 25"/>
                  <a:gd name="T9" fmla="*/ 22 h 46"/>
                  <a:gd name="T10" fmla="*/ 24 w 25"/>
                  <a:gd name="T11" fmla="*/ 9 h 46"/>
                  <a:gd name="T12" fmla="*/ 12 w 25"/>
                  <a:gd name="T13" fmla="*/ 0 h 46"/>
                  <a:gd name="T14" fmla="*/ 1 w 25"/>
                  <a:gd name="T15" fmla="*/ 9 h 46"/>
                  <a:gd name="T16" fmla="*/ 7 w 25"/>
                  <a:gd name="T17" fmla="*/ 22 h 46"/>
                  <a:gd name="T18" fmla="*/ 7 w 25"/>
                  <a:gd name="T19" fmla="*/ 22 h 46"/>
                  <a:gd name="T20" fmla="*/ 7 w 25"/>
                  <a:gd name="T21" fmla="*/ 2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46">
                    <a:moveTo>
                      <a:pt x="7" y="22"/>
                    </a:moveTo>
                    <a:cubicBezTo>
                      <a:pt x="7" y="40"/>
                      <a:pt x="7" y="40"/>
                      <a:pt x="7" y="40"/>
                    </a:cubicBezTo>
                    <a:cubicBezTo>
                      <a:pt x="7" y="44"/>
                      <a:pt x="9" y="46"/>
                      <a:pt x="12" y="46"/>
                    </a:cubicBezTo>
                    <a:cubicBezTo>
                      <a:pt x="16" y="46"/>
                      <a:pt x="18" y="44"/>
                      <a:pt x="18" y="40"/>
                    </a:cubicBezTo>
                    <a:cubicBezTo>
                      <a:pt x="18" y="22"/>
                      <a:pt x="18" y="22"/>
                      <a:pt x="18" y="22"/>
                    </a:cubicBezTo>
                    <a:cubicBezTo>
                      <a:pt x="23" y="19"/>
                      <a:pt x="25" y="14"/>
                      <a:pt x="24" y="9"/>
                    </a:cubicBezTo>
                    <a:cubicBezTo>
                      <a:pt x="22" y="4"/>
                      <a:pt x="18" y="0"/>
                      <a:pt x="12" y="0"/>
                    </a:cubicBezTo>
                    <a:cubicBezTo>
                      <a:pt x="7" y="0"/>
                      <a:pt x="3" y="4"/>
                      <a:pt x="1" y="9"/>
                    </a:cubicBezTo>
                    <a:cubicBezTo>
                      <a:pt x="0" y="14"/>
                      <a:pt x="2" y="19"/>
                      <a:pt x="7" y="22"/>
                    </a:cubicBezTo>
                    <a:close/>
                    <a:moveTo>
                      <a:pt x="7" y="22"/>
                    </a:moveTo>
                    <a:cubicBezTo>
                      <a:pt x="7" y="22"/>
                      <a:pt x="7" y="22"/>
                      <a:pt x="7" y="2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104" name="组合 103"/>
          <p:cNvGrpSpPr/>
          <p:nvPr/>
        </p:nvGrpSpPr>
        <p:grpSpPr>
          <a:xfrm>
            <a:off x="6454513" y="3184008"/>
            <a:ext cx="304193" cy="304193"/>
            <a:chOff x="8231749" y="2070228"/>
            <a:chExt cx="304193" cy="304193"/>
          </a:xfrm>
        </p:grpSpPr>
        <p:sp>
          <p:nvSpPr>
            <p:cNvPr id="105" name="椭圆 104"/>
            <p:cNvSpPr/>
            <p:nvPr/>
          </p:nvSpPr>
          <p:spPr>
            <a:xfrm>
              <a:off x="8231749" y="2070228"/>
              <a:ext cx="304193" cy="304193"/>
            </a:xfrm>
            <a:prstGeom prst="ellipse">
              <a:avLst/>
            </a:prstGeom>
            <a:solidFill>
              <a:schemeClr val="bg1"/>
            </a:solidFill>
            <a:ln>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06" name="组合 105"/>
            <p:cNvGrpSpPr/>
            <p:nvPr/>
          </p:nvGrpSpPr>
          <p:grpSpPr>
            <a:xfrm>
              <a:off x="8303228" y="2119470"/>
              <a:ext cx="162805" cy="199992"/>
              <a:chOff x="1858963" y="3360738"/>
              <a:chExt cx="569912" cy="700088"/>
            </a:xfrm>
            <a:solidFill>
              <a:srgbClr val="79BD28"/>
            </a:solidFill>
          </p:grpSpPr>
          <p:sp>
            <p:nvSpPr>
              <p:cNvPr id="107" name="Freeform 118"/>
              <p:cNvSpPr>
                <a:spLocks noEditPoints="1"/>
              </p:cNvSpPr>
              <p:nvPr/>
            </p:nvSpPr>
            <p:spPr bwMode="auto">
              <a:xfrm>
                <a:off x="1858963" y="3360738"/>
                <a:ext cx="569912" cy="700088"/>
              </a:xfrm>
              <a:custGeom>
                <a:avLst/>
                <a:gdLst>
                  <a:gd name="T0" fmla="*/ 109 w 149"/>
                  <a:gd name="T1" fmla="*/ 46 h 184"/>
                  <a:gd name="T2" fmla="*/ 74 w 149"/>
                  <a:gd name="T3" fmla="*/ 12 h 184"/>
                  <a:gd name="T4" fmla="*/ 40 w 149"/>
                  <a:gd name="T5" fmla="*/ 46 h 184"/>
                  <a:gd name="T6" fmla="*/ 40 w 149"/>
                  <a:gd name="T7" fmla="*/ 69 h 184"/>
                  <a:gd name="T8" fmla="*/ 109 w 149"/>
                  <a:gd name="T9" fmla="*/ 69 h 184"/>
                  <a:gd name="T10" fmla="*/ 109 w 149"/>
                  <a:gd name="T11" fmla="*/ 46 h 184"/>
                  <a:gd name="T12" fmla="*/ 126 w 149"/>
                  <a:gd name="T13" fmla="*/ 69 h 184"/>
                  <a:gd name="T14" fmla="*/ 142 w 149"/>
                  <a:gd name="T15" fmla="*/ 76 h 184"/>
                  <a:gd name="T16" fmla="*/ 149 w 149"/>
                  <a:gd name="T17" fmla="*/ 92 h 184"/>
                  <a:gd name="T18" fmla="*/ 149 w 149"/>
                  <a:gd name="T19" fmla="*/ 161 h 184"/>
                  <a:gd name="T20" fmla="*/ 142 w 149"/>
                  <a:gd name="T21" fmla="*/ 177 h 184"/>
                  <a:gd name="T22" fmla="*/ 126 w 149"/>
                  <a:gd name="T23" fmla="*/ 184 h 184"/>
                  <a:gd name="T24" fmla="*/ 23 w 149"/>
                  <a:gd name="T25" fmla="*/ 184 h 184"/>
                  <a:gd name="T26" fmla="*/ 7 w 149"/>
                  <a:gd name="T27" fmla="*/ 177 h 184"/>
                  <a:gd name="T28" fmla="*/ 0 w 149"/>
                  <a:gd name="T29" fmla="*/ 161 h 184"/>
                  <a:gd name="T30" fmla="*/ 0 w 149"/>
                  <a:gd name="T31" fmla="*/ 92 h 184"/>
                  <a:gd name="T32" fmla="*/ 7 w 149"/>
                  <a:gd name="T33" fmla="*/ 76 h 184"/>
                  <a:gd name="T34" fmla="*/ 23 w 149"/>
                  <a:gd name="T35" fmla="*/ 69 h 184"/>
                  <a:gd name="T36" fmla="*/ 29 w 149"/>
                  <a:gd name="T37" fmla="*/ 69 h 184"/>
                  <a:gd name="T38" fmla="*/ 29 w 149"/>
                  <a:gd name="T39" fmla="*/ 46 h 184"/>
                  <a:gd name="T40" fmla="*/ 74 w 149"/>
                  <a:gd name="T41" fmla="*/ 0 h 184"/>
                  <a:gd name="T42" fmla="*/ 120 w 149"/>
                  <a:gd name="T43" fmla="*/ 46 h 184"/>
                  <a:gd name="T44" fmla="*/ 120 w 149"/>
                  <a:gd name="T45" fmla="*/ 69 h 184"/>
                  <a:gd name="T46" fmla="*/ 126 w 149"/>
                  <a:gd name="T47" fmla="*/ 69 h 184"/>
                  <a:gd name="T48" fmla="*/ 137 w 149"/>
                  <a:gd name="T49" fmla="*/ 161 h 184"/>
                  <a:gd name="T50" fmla="*/ 137 w 149"/>
                  <a:gd name="T51" fmla="*/ 92 h 184"/>
                  <a:gd name="T52" fmla="*/ 126 w 149"/>
                  <a:gd name="T53" fmla="*/ 80 h 184"/>
                  <a:gd name="T54" fmla="*/ 23 w 149"/>
                  <a:gd name="T55" fmla="*/ 80 h 184"/>
                  <a:gd name="T56" fmla="*/ 15 w 149"/>
                  <a:gd name="T57" fmla="*/ 84 h 184"/>
                  <a:gd name="T58" fmla="*/ 11 w 149"/>
                  <a:gd name="T59" fmla="*/ 92 h 184"/>
                  <a:gd name="T60" fmla="*/ 11 w 149"/>
                  <a:gd name="T61" fmla="*/ 161 h 184"/>
                  <a:gd name="T62" fmla="*/ 23 w 149"/>
                  <a:gd name="T63" fmla="*/ 172 h 184"/>
                  <a:gd name="T64" fmla="*/ 126 w 149"/>
                  <a:gd name="T65" fmla="*/ 172 h 184"/>
                  <a:gd name="T66" fmla="*/ 137 w 149"/>
                  <a:gd name="T67" fmla="*/ 161 h 184"/>
                  <a:gd name="T68" fmla="*/ 137 w 149"/>
                  <a:gd name="T69" fmla="*/ 161 h 184"/>
                  <a:gd name="T70" fmla="*/ 137 w 149"/>
                  <a:gd name="T71" fmla="*/ 16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9" h="184">
                    <a:moveTo>
                      <a:pt x="109" y="46"/>
                    </a:moveTo>
                    <a:cubicBezTo>
                      <a:pt x="109" y="27"/>
                      <a:pt x="93" y="12"/>
                      <a:pt x="74" y="12"/>
                    </a:cubicBezTo>
                    <a:cubicBezTo>
                      <a:pt x="55" y="12"/>
                      <a:pt x="40" y="27"/>
                      <a:pt x="40" y="46"/>
                    </a:cubicBezTo>
                    <a:cubicBezTo>
                      <a:pt x="40" y="69"/>
                      <a:pt x="40" y="69"/>
                      <a:pt x="40" y="69"/>
                    </a:cubicBezTo>
                    <a:cubicBezTo>
                      <a:pt x="109" y="69"/>
                      <a:pt x="109" y="69"/>
                      <a:pt x="109" y="69"/>
                    </a:cubicBezTo>
                    <a:lnTo>
                      <a:pt x="109" y="46"/>
                    </a:lnTo>
                    <a:close/>
                    <a:moveTo>
                      <a:pt x="126" y="69"/>
                    </a:moveTo>
                    <a:cubicBezTo>
                      <a:pt x="132" y="69"/>
                      <a:pt x="138" y="71"/>
                      <a:pt x="142" y="76"/>
                    </a:cubicBezTo>
                    <a:cubicBezTo>
                      <a:pt x="147" y="80"/>
                      <a:pt x="149" y="86"/>
                      <a:pt x="149" y="92"/>
                    </a:cubicBezTo>
                    <a:cubicBezTo>
                      <a:pt x="149" y="161"/>
                      <a:pt x="149" y="161"/>
                      <a:pt x="149" y="161"/>
                    </a:cubicBezTo>
                    <a:cubicBezTo>
                      <a:pt x="149" y="167"/>
                      <a:pt x="147" y="173"/>
                      <a:pt x="142" y="177"/>
                    </a:cubicBezTo>
                    <a:cubicBezTo>
                      <a:pt x="138" y="181"/>
                      <a:pt x="132" y="184"/>
                      <a:pt x="126" y="184"/>
                    </a:cubicBezTo>
                    <a:cubicBezTo>
                      <a:pt x="23" y="184"/>
                      <a:pt x="23" y="184"/>
                      <a:pt x="23" y="184"/>
                    </a:cubicBezTo>
                    <a:cubicBezTo>
                      <a:pt x="17" y="184"/>
                      <a:pt x="11" y="181"/>
                      <a:pt x="7" y="177"/>
                    </a:cubicBezTo>
                    <a:cubicBezTo>
                      <a:pt x="2" y="173"/>
                      <a:pt x="0" y="167"/>
                      <a:pt x="0" y="161"/>
                    </a:cubicBezTo>
                    <a:cubicBezTo>
                      <a:pt x="0" y="92"/>
                      <a:pt x="0" y="92"/>
                      <a:pt x="0" y="92"/>
                    </a:cubicBezTo>
                    <a:cubicBezTo>
                      <a:pt x="0" y="86"/>
                      <a:pt x="2" y="80"/>
                      <a:pt x="7" y="76"/>
                    </a:cubicBezTo>
                    <a:cubicBezTo>
                      <a:pt x="11" y="71"/>
                      <a:pt x="17" y="69"/>
                      <a:pt x="23" y="69"/>
                    </a:cubicBezTo>
                    <a:cubicBezTo>
                      <a:pt x="29" y="69"/>
                      <a:pt x="29" y="69"/>
                      <a:pt x="29" y="69"/>
                    </a:cubicBezTo>
                    <a:cubicBezTo>
                      <a:pt x="29" y="46"/>
                      <a:pt x="29" y="46"/>
                      <a:pt x="29" y="46"/>
                    </a:cubicBezTo>
                    <a:cubicBezTo>
                      <a:pt x="29" y="21"/>
                      <a:pt x="49" y="0"/>
                      <a:pt x="74" y="0"/>
                    </a:cubicBezTo>
                    <a:cubicBezTo>
                      <a:pt x="100" y="0"/>
                      <a:pt x="120" y="21"/>
                      <a:pt x="120" y="46"/>
                    </a:cubicBezTo>
                    <a:cubicBezTo>
                      <a:pt x="120" y="69"/>
                      <a:pt x="120" y="69"/>
                      <a:pt x="120" y="69"/>
                    </a:cubicBezTo>
                    <a:lnTo>
                      <a:pt x="126" y="69"/>
                    </a:lnTo>
                    <a:close/>
                    <a:moveTo>
                      <a:pt x="137" y="161"/>
                    </a:moveTo>
                    <a:cubicBezTo>
                      <a:pt x="137" y="92"/>
                      <a:pt x="137" y="92"/>
                      <a:pt x="137" y="92"/>
                    </a:cubicBezTo>
                    <a:cubicBezTo>
                      <a:pt x="137" y="86"/>
                      <a:pt x="132" y="80"/>
                      <a:pt x="126" y="80"/>
                    </a:cubicBezTo>
                    <a:cubicBezTo>
                      <a:pt x="23" y="80"/>
                      <a:pt x="23" y="80"/>
                      <a:pt x="23" y="80"/>
                    </a:cubicBezTo>
                    <a:cubicBezTo>
                      <a:pt x="20" y="80"/>
                      <a:pt x="17" y="82"/>
                      <a:pt x="15" y="84"/>
                    </a:cubicBezTo>
                    <a:cubicBezTo>
                      <a:pt x="13" y="86"/>
                      <a:pt x="11" y="89"/>
                      <a:pt x="11" y="92"/>
                    </a:cubicBezTo>
                    <a:cubicBezTo>
                      <a:pt x="11" y="161"/>
                      <a:pt x="11" y="161"/>
                      <a:pt x="11" y="161"/>
                    </a:cubicBezTo>
                    <a:cubicBezTo>
                      <a:pt x="11" y="167"/>
                      <a:pt x="17" y="172"/>
                      <a:pt x="23" y="172"/>
                    </a:cubicBezTo>
                    <a:cubicBezTo>
                      <a:pt x="126" y="172"/>
                      <a:pt x="126" y="172"/>
                      <a:pt x="126" y="172"/>
                    </a:cubicBezTo>
                    <a:cubicBezTo>
                      <a:pt x="132" y="172"/>
                      <a:pt x="137" y="167"/>
                      <a:pt x="137" y="161"/>
                    </a:cubicBezTo>
                    <a:close/>
                    <a:moveTo>
                      <a:pt x="137" y="161"/>
                    </a:moveTo>
                    <a:cubicBezTo>
                      <a:pt x="137" y="161"/>
                      <a:pt x="137" y="161"/>
                      <a:pt x="137" y="16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19"/>
              <p:cNvSpPr>
                <a:spLocks noEditPoints="1"/>
              </p:cNvSpPr>
              <p:nvPr/>
            </p:nvSpPr>
            <p:spPr bwMode="auto">
              <a:xfrm>
                <a:off x="2097088" y="3752850"/>
                <a:ext cx="95250" cy="174625"/>
              </a:xfrm>
              <a:custGeom>
                <a:avLst/>
                <a:gdLst>
                  <a:gd name="T0" fmla="*/ 7 w 25"/>
                  <a:gd name="T1" fmla="*/ 22 h 46"/>
                  <a:gd name="T2" fmla="*/ 7 w 25"/>
                  <a:gd name="T3" fmla="*/ 40 h 46"/>
                  <a:gd name="T4" fmla="*/ 12 w 25"/>
                  <a:gd name="T5" fmla="*/ 46 h 46"/>
                  <a:gd name="T6" fmla="*/ 18 w 25"/>
                  <a:gd name="T7" fmla="*/ 40 h 46"/>
                  <a:gd name="T8" fmla="*/ 18 w 25"/>
                  <a:gd name="T9" fmla="*/ 22 h 46"/>
                  <a:gd name="T10" fmla="*/ 24 w 25"/>
                  <a:gd name="T11" fmla="*/ 9 h 46"/>
                  <a:gd name="T12" fmla="*/ 12 w 25"/>
                  <a:gd name="T13" fmla="*/ 0 h 46"/>
                  <a:gd name="T14" fmla="*/ 1 w 25"/>
                  <a:gd name="T15" fmla="*/ 9 h 46"/>
                  <a:gd name="T16" fmla="*/ 7 w 25"/>
                  <a:gd name="T17" fmla="*/ 22 h 46"/>
                  <a:gd name="T18" fmla="*/ 7 w 25"/>
                  <a:gd name="T19" fmla="*/ 22 h 46"/>
                  <a:gd name="T20" fmla="*/ 7 w 25"/>
                  <a:gd name="T21" fmla="*/ 2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46">
                    <a:moveTo>
                      <a:pt x="7" y="22"/>
                    </a:moveTo>
                    <a:cubicBezTo>
                      <a:pt x="7" y="40"/>
                      <a:pt x="7" y="40"/>
                      <a:pt x="7" y="40"/>
                    </a:cubicBezTo>
                    <a:cubicBezTo>
                      <a:pt x="7" y="44"/>
                      <a:pt x="9" y="46"/>
                      <a:pt x="12" y="46"/>
                    </a:cubicBezTo>
                    <a:cubicBezTo>
                      <a:pt x="16" y="46"/>
                      <a:pt x="18" y="44"/>
                      <a:pt x="18" y="40"/>
                    </a:cubicBezTo>
                    <a:cubicBezTo>
                      <a:pt x="18" y="22"/>
                      <a:pt x="18" y="22"/>
                      <a:pt x="18" y="22"/>
                    </a:cubicBezTo>
                    <a:cubicBezTo>
                      <a:pt x="23" y="19"/>
                      <a:pt x="25" y="14"/>
                      <a:pt x="24" y="9"/>
                    </a:cubicBezTo>
                    <a:cubicBezTo>
                      <a:pt x="22" y="4"/>
                      <a:pt x="18" y="0"/>
                      <a:pt x="12" y="0"/>
                    </a:cubicBezTo>
                    <a:cubicBezTo>
                      <a:pt x="7" y="0"/>
                      <a:pt x="3" y="4"/>
                      <a:pt x="1" y="9"/>
                    </a:cubicBezTo>
                    <a:cubicBezTo>
                      <a:pt x="0" y="14"/>
                      <a:pt x="2" y="19"/>
                      <a:pt x="7" y="22"/>
                    </a:cubicBezTo>
                    <a:close/>
                    <a:moveTo>
                      <a:pt x="7" y="22"/>
                    </a:moveTo>
                    <a:cubicBezTo>
                      <a:pt x="7" y="22"/>
                      <a:pt x="7" y="22"/>
                      <a:pt x="7" y="2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112" name="组合 111"/>
          <p:cNvGrpSpPr/>
          <p:nvPr/>
        </p:nvGrpSpPr>
        <p:grpSpPr>
          <a:xfrm>
            <a:off x="5976575" y="2349231"/>
            <a:ext cx="212947" cy="261587"/>
            <a:chOff x="1858963" y="3360738"/>
            <a:chExt cx="569912" cy="700088"/>
          </a:xfrm>
          <a:solidFill>
            <a:srgbClr val="79BD28"/>
          </a:solidFill>
        </p:grpSpPr>
        <p:sp>
          <p:nvSpPr>
            <p:cNvPr id="113" name="Freeform 118"/>
            <p:cNvSpPr>
              <a:spLocks noEditPoints="1"/>
            </p:cNvSpPr>
            <p:nvPr/>
          </p:nvSpPr>
          <p:spPr bwMode="auto">
            <a:xfrm>
              <a:off x="1858963" y="3360738"/>
              <a:ext cx="569912" cy="700088"/>
            </a:xfrm>
            <a:custGeom>
              <a:avLst/>
              <a:gdLst>
                <a:gd name="T0" fmla="*/ 109 w 149"/>
                <a:gd name="T1" fmla="*/ 46 h 184"/>
                <a:gd name="T2" fmla="*/ 74 w 149"/>
                <a:gd name="T3" fmla="*/ 12 h 184"/>
                <a:gd name="T4" fmla="*/ 40 w 149"/>
                <a:gd name="T5" fmla="*/ 46 h 184"/>
                <a:gd name="T6" fmla="*/ 40 w 149"/>
                <a:gd name="T7" fmla="*/ 69 h 184"/>
                <a:gd name="T8" fmla="*/ 109 w 149"/>
                <a:gd name="T9" fmla="*/ 69 h 184"/>
                <a:gd name="T10" fmla="*/ 109 w 149"/>
                <a:gd name="T11" fmla="*/ 46 h 184"/>
                <a:gd name="T12" fmla="*/ 126 w 149"/>
                <a:gd name="T13" fmla="*/ 69 h 184"/>
                <a:gd name="T14" fmla="*/ 142 w 149"/>
                <a:gd name="T15" fmla="*/ 76 h 184"/>
                <a:gd name="T16" fmla="*/ 149 w 149"/>
                <a:gd name="T17" fmla="*/ 92 h 184"/>
                <a:gd name="T18" fmla="*/ 149 w 149"/>
                <a:gd name="T19" fmla="*/ 161 h 184"/>
                <a:gd name="T20" fmla="*/ 142 w 149"/>
                <a:gd name="T21" fmla="*/ 177 h 184"/>
                <a:gd name="T22" fmla="*/ 126 w 149"/>
                <a:gd name="T23" fmla="*/ 184 h 184"/>
                <a:gd name="T24" fmla="*/ 23 w 149"/>
                <a:gd name="T25" fmla="*/ 184 h 184"/>
                <a:gd name="T26" fmla="*/ 7 w 149"/>
                <a:gd name="T27" fmla="*/ 177 h 184"/>
                <a:gd name="T28" fmla="*/ 0 w 149"/>
                <a:gd name="T29" fmla="*/ 161 h 184"/>
                <a:gd name="T30" fmla="*/ 0 w 149"/>
                <a:gd name="T31" fmla="*/ 92 h 184"/>
                <a:gd name="T32" fmla="*/ 7 w 149"/>
                <a:gd name="T33" fmla="*/ 76 h 184"/>
                <a:gd name="T34" fmla="*/ 23 w 149"/>
                <a:gd name="T35" fmla="*/ 69 h 184"/>
                <a:gd name="T36" fmla="*/ 29 w 149"/>
                <a:gd name="T37" fmla="*/ 69 h 184"/>
                <a:gd name="T38" fmla="*/ 29 w 149"/>
                <a:gd name="T39" fmla="*/ 46 h 184"/>
                <a:gd name="T40" fmla="*/ 74 w 149"/>
                <a:gd name="T41" fmla="*/ 0 h 184"/>
                <a:gd name="T42" fmla="*/ 120 w 149"/>
                <a:gd name="T43" fmla="*/ 46 h 184"/>
                <a:gd name="T44" fmla="*/ 120 w 149"/>
                <a:gd name="T45" fmla="*/ 69 h 184"/>
                <a:gd name="T46" fmla="*/ 126 w 149"/>
                <a:gd name="T47" fmla="*/ 69 h 184"/>
                <a:gd name="T48" fmla="*/ 137 w 149"/>
                <a:gd name="T49" fmla="*/ 161 h 184"/>
                <a:gd name="T50" fmla="*/ 137 w 149"/>
                <a:gd name="T51" fmla="*/ 92 h 184"/>
                <a:gd name="T52" fmla="*/ 126 w 149"/>
                <a:gd name="T53" fmla="*/ 80 h 184"/>
                <a:gd name="T54" fmla="*/ 23 w 149"/>
                <a:gd name="T55" fmla="*/ 80 h 184"/>
                <a:gd name="T56" fmla="*/ 15 w 149"/>
                <a:gd name="T57" fmla="*/ 84 h 184"/>
                <a:gd name="T58" fmla="*/ 11 w 149"/>
                <a:gd name="T59" fmla="*/ 92 h 184"/>
                <a:gd name="T60" fmla="*/ 11 w 149"/>
                <a:gd name="T61" fmla="*/ 161 h 184"/>
                <a:gd name="T62" fmla="*/ 23 w 149"/>
                <a:gd name="T63" fmla="*/ 172 h 184"/>
                <a:gd name="T64" fmla="*/ 126 w 149"/>
                <a:gd name="T65" fmla="*/ 172 h 184"/>
                <a:gd name="T66" fmla="*/ 137 w 149"/>
                <a:gd name="T67" fmla="*/ 161 h 184"/>
                <a:gd name="T68" fmla="*/ 137 w 149"/>
                <a:gd name="T69" fmla="*/ 161 h 184"/>
                <a:gd name="T70" fmla="*/ 137 w 149"/>
                <a:gd name="T71" fmla="*/ 161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9" h="184">
                  <a:moveTo>
                    <a:pt x="109" y="46"/>
                  </a:moveTo>
                  <a:cubicBezTo>
                    <a:pt x="109" y="27"/>
                    <a:pt x="93" y="12"/>
                    <a:pt x="74" y="12"/>
                  </a:cubicBezTo>
                  <a:cubicBezTo>
                    <a:pt x="55" y="12"/>
                    <a:pt x="40" y="27"/>
                    <a:pt x="40" y="46"/>
                  </a:cubicBezTo>
                  <a:cubicBezTo>
                    <a:pt x="40" y="69"/>
                    <a:pt x="40" y="69"/>
                    <a:pt x="40" y="69"/>
                  </a:cubicBezTo>
                  <a:cubicBezTo>
                    <a:pt x="109" y="69"/>
                    <a:pt x="109" y="69"/>
                    <a:pt x="109" y="69"/>
                  </a:cubicBezTo>
                  <a:lnTo>
                    <a:pt x="109" y="46"/>
                  </a:lnTo>
                  <a:close/>
                  <a:moveTo>
                    <a:pt x="126" y="69"/>
                  </a:moveTo>
                  <a:cubicBezTo>
                    <a:pt x="132" y="69"/>
                    <a:pt x="138" y="71"/>
                    <a:pt x="142" y="76"/>
                  </a:cubicBezTo>
                  <a:cubicBezTo>
                    <a:pt x="147" y="80"/>
                    <a:pt x="149" y="86"/>
                    <a:pt x="149" y="92"/>
                  </a:cubicBezTo>
                  <a:cubicBezTo>
                    <a:pt x="149" y="161"/>
                    <a:pt x="149" y="161"/>
                    <a:pt x="149" y="161"/>
                  </a:cubicBezTo>
                  <a:cubicBezTo>
                    <a:pt x="149" y="167"/>
                    <a:pt x="147" y="173"/>
                    <a:pt x="142" y="177"/>
                  </a:cubicBezTo>
                  <a:cubicBezTo>
                    <a:pt x="138" y="181"/>
                    <a:pt x="132" y="184"/>
                    <a:pt x="126" y="184"/>
                  </a:cubicBezTo>
                  <a:cubicBezTo>
                    <a:pt x="23" y="184"/>
                    <a:pt x="23" y="184"/>
                    <a:pt x="23" y="184"/>
                  </a:cubicBezTo>
                  <a:cubicBezTo>
                    <a:pt x="17" y="184"/>
                    <a:pt x="11" y="181"/>
                    <a:pt x="7" y="177"/>
                  </a:cubicBezTo>
                  <a:cubicBezTo>
                    <a:pt x="2" y="173"/>
                    <a:pt x="0" y="167"/>
                    <a:pt x="0" y="161"/>
                  </a:cubicBezTo>
                  <a:cubicBezTo>
                    <a:pt x="0" y="92"/>
                    <a:pt x="0" y="92"/>
                    <a:pt x="0" y="92"/>
                  </a:cubicBezTo>
                  <a:cubicBezTo>
                    <a:pt x="0" y="86"/>
                    <a:pt x="2" y="80"/>
                    <a:pt x="7" y="76"/>
                  </a:cubicBezTo>
                  <a:cubicBezTo>
                    <a:pt x="11" y="71"/>
                    <a:pt x="17" y="69"/>
                    <a:pt x="23" y="69"/>
                  </a:cubicBezTo>
                  <a:cubicBezTo>
                    <a:pt x="29" y="69"/>
                    <a:pt x="29" y="69"/>
                    <a:pt x="29" y="69"/>
                  </a:cubicBezTo>
                  <a:cubicBezTo>
                    <a:pt x="29" y="46"/>
                    <a:pt x="29" y="46"/>
                    <a:pt x="29" y="46"/>
                  </a:cubicBezTo>
                  <a:cubicBezTo>
                    <a:pt x="29" y="21"/>
                    <a:pt x="49" y="0"/>
                    <a:pt x="74" y="0"/>
                  </a:cubicBezTo>
                  <a:cubicBezTo>
                    <a:pt x="100" y="0"/>
                    <a:pt x="120" y="21"/>
                    <a:pt x="120" y="46"/>
                  </a:cubicBezTo>
                  <a:cubicBezTo>
                    <a:pt x="120" y="69"/>
                    <a:pt x="120" y="69"/>
                    <a:pt x="120" y="69"/>
                  </a:cubicBezTo>
                  <a:lnTo>
                    <a:pt x="126" y="69"/>
                  </a:lnTo>
                  <a:close/>
                  <a:moveTo>
                    <a:pt x="137" y="161"/>
                  </a:moveTo>
                  <a:cubicBezTo>
                    <a:pt x="137" y="92"/>
                    <a:pt x="137" y="92"/>
                    <a:pt x="137" y="92"/>
                  </a:cubicBezTo>
                  <a:cubicBezTo>
                    <a:pt x="137" y="86"/>
                    <a:pt x="132" y="80"/>
                    <a:pt x="126" y="80"/>
                  </a:cubicBezTo>
                  <a:cubicBezTo>
                    <a:pt x="23" y="80"/>
                    <a:pt x="23" y="80"/>
                    <a:pt x="23" y="80"/>
                  </a:cubicBezTo>
                  <a:cubicBezTo>
                    <a:pt x="20" y="80"/>
                    <a:pt x="17" y="82"/>
                    <a:pt x="15" y="84"/>
                  </a:cubicBezTo>
                  <a:cubicBezTo>
                    <a:pt x="13" y="86"/>
                    <a:pt x="11" y="89"/>
                    <a:pt x="11" y="92"/>
                  </a:cubicBezTo>
                  <a:cubicBezTo>
                    <a:pt x="11" y="161"/>
                    <a:pt x="11" y="161"/>
                    <a:pt x="11" y="161"/>
                  </a:cubicBezTo>
                  <a:cubicBezTo>
                    <a:pt x="11" y="167"/>
                    <a:pt x="17" y="172"/>
                    <a:pt x="23" y="172"/>
                  </a:cubicBezTo>
                  <a:cubicBezTo>
                    <a:pt x="126" y="172"/>
                    <a:pt x="126" y="172"/>
                    <a:pt x="126" y="172"/>
                  </a:cubicBezTo>
                  <a:cubicBezTo>
                    <a:pt x="132" y="172"/>
                    <a:pt x="137" y="167"/>
                    <a:pt x="137" y="161"/>
                  </a:cubicBezTo>
                  <a:close/>
                  <a:moveTo>
                    <a:pt x="137" y="161"/>
                  </a:moveTo>
                  <a:cubicBezTo>
                    <a:pt x="137" y="161"/>
                    <a:pt x="137" y="161"/>
                    <a:pt x="137" y="16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9"/>
            <p:cNvSpPr>
              <a:spLocks noEditPoints="1"/>
            </p:cNvSpPr>
            <p:nvPr/>
          </p:nvSpPr>
          <p:spPr bwMode="auto">
            <a:xfrm>
              <a:off x="2097088" y="3752850"/>
              <a:ext cx="95250" cy="174625"/>
            </a:xfrm>
            <a:custGeom>
              <a:avLst/>
              <a:gdLst>
                <a:gd name="T0" fmla="*/ 7 w 25"/>
                <a:gd name="T1" fmla="*/ 22 h 46"/>
                <a:gd name="T2" fmla="*/ 7 w 25"/>
                <a:gd name="T3" fmla="*/ 40 h 46"/>
                <a:gd name="T4" fmla="*/ 12 w 25"/>
                <a:gd name="T5" fmla="*/ 46 h 46"/>
                <a:gd name="T6" fmla="*/ 18 w 25"/>
                <a:gd name="T7" fmla="*/ 40 h 46"/>
                <a:gd name="T8" fmla="*/ 18 w 25"/>
                <a:gd name="T9" fmla="*/ 22 h 46"/>
                <a:gd name="T10" fmla="*/ 24 w 25"/>
                <a:gd name="T11" fmla="*/ 9 h 46"/>
                <a:gd name="T12" fmla="*/ 12 w 25"/>
                <a:gd name="T13" fmla="*/ 0 h 46"/>
                <a:gd name="T14" fmla="*/ 1 w 25"/>
                <a:gd name="T15" fmla="*/ 9 h 46"/>
                <a:gd name="T16" fmla="*/ 7 w 25"/>
                <a:gd name="T17" fmla="*/ 22 h 46"/>
                <a:gd name="T18" fmla="*/ 7 w 25"/>
                <a:gd name="T19" fmla="*/ 22 h 46"/>
                <a:gd name="T20" fmla="*/ 7 w 25"/>
                <a:gd name="T21" fmla="*/ 2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46">
                  <a:moveTo>
                    <a:pt x="7" y="22"/>
                  </a:moveTo>
                  <a:cubicBezTo>
                    <a:pt x="7" y="40"/>
                    <a:pt x="7" y="40"/>
                    <a:pt x="7" y="40"/>
                  </a:cubicBezTo>
                  <a:cubicBezTo>
                    <a:pt x="7" y="44"/>
                    <a:pt x="9" y="46"/>
                    <a:pt x="12" y="46"/>
                  </a:cubicBezTo>
                  <a:cubicBezTo>
                    <a:pt x="16" y="46"/>
                    <a:pt x="18" y="44"/>
                    <a:pt x="18" y="40"/>
                  </a:cubicBezTo>
                  <a:cubicBezTo>
                    <a:pt x="18" y="22"/>
                    <a:pt x="18" y="22"/>
                    <a:pt x="18" y="22"/>
                  </a:cubicBezTo>
                  <a:cubicBezTo>
                    <a:pt x="23" y="19"/>
                    <a:pt x="25" y="14"/>
                    <a:pt x="24" y="9"/>
                  </a:cubicBezTo>
                  <a:cubicBezTo>
                    <a:pt x="22" y="4"/>
                    <a:pt x="18" y="0"/>
                    <a:pt x="12" y="0"/>
                  </a:cubicBezTo>
                  <a:cubicBezTo>
                    <a:pt x="7" y="0"/>
                    <a:pt x="3" y="4"/>
                    <a:pt x="1" y="9"/>
                  </a:cubicBezTo>
                  <a:cubicBezTo>
                    <a:pt x="0" y="14"/>
                    <a:pt x="2" y="19"/>
                    <a:pt x="7" y="22"/>
                  </a:cubicBezTo>
                  <a:close/>
                  <a:moveTo>
                    <a:pt x="7" y="22"/>
                  </a:moveTo>
                  <a:cubicBezTo>
                    <a:pt x="7" y="22"/>
                    <a:pt x="7" y="22"/>
                    <a:pt x="7" y="2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1298684377"/>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11020</TotalTime>
  <Words>1358</Words>
  <Application>Microsoft Macintosh PowerPoint</Application>
  <PresentationFormat>Widescreen</PresentationFormat>
  <Paragraphs>364</Paragraphs>
  <Slides>28</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Century Gothic</vt:lpstr>
      <vt:lpstr>Wingdings</vt:lpstr>
      <vt:lpstr>Office 主题</vt:lpstr>
      <vt:lpstr>PowerPoint Presentation</vt:lpstr>
      <vt:lpstr>PowerPoint Presentation</vt:lpstr>
      <vt:lpstr>PowerPoint Presentation</vt:lpstr>
      <vt:lpstr>Security Correlation</vt:lpstr>
      <vt:lpstr>Work Together with Cyber Command</vt:lpstr>
      <vt:lpstr>How Does It Work ?</vt:lpstr>
      <vt:lpstr>Key-free Licensing</vt:lpstr>
      <vt:lpstr>Key-free Licensing Upgrade</vt:lpstr>
      <vt:lpstr>PowerPoint Presentation</vt:lpstr>
      <vt:lpstr>PowerPoint Presentation</vt:lpstr>
      <vt:lpstr>PowerPoint Presentation</vt:lpstr>
      <vt:lpstr>PowerPoint Presentation</vt:lpstr>
      <vt:lpstr>PowerPoint Presentation</vt:lpstr>
      <vt:lpstr>Scenarios</vt:lpstr>
      <vt:lpstr>Scenarios</vt:lpstr>
      <vt:lpstr>Managed by SCP But Independently Licensed</vt:lpstr>
      <vt:lpstr>Unified Management for Physical, AWS and HCI</vt:lpstr>
      <vt:lpstr>AWS Instance Operations on SCP </vt:lpstr>
      <vt:lpstr>Physical Machine Operations on SCP </vt:lpstr>
      <vt:lpstr>Linux LDAP and Microsoft AD Support</vt:lpstr>
      <vt:lpstr>Single Sign-On (based on CAS)</vt:lpstr>
      <vt:lpstr>Other Improvements</vt:lpstr>
      <vt:lpstr>Three More Licenses Are Available</vt:lpstr>
      <vt:lpstr>More cloud-ready  More secure  More customer-oriented    </vt:lpstr>
      <vt:lpstr>Demo</vt:lpstr>
      <vt:lpstr>PowerPoint Presentation</vt:lpstr>
      <vt:lpstr>Unified Management for Hosts of Different Versions</vt:lpstr>
      <vt:lpstr>AWS Management Architecture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Microsoft Office 用户</cp:lastModifiedBy>
  <cp:revision>302</cp:revision>
  <dcterms:created xsi:type="dcterms:W3CDTF">2019-02-27T02:00:00Z</dcterms:created>
  <dcterms:modified xsi:type="dcterms:W3CDTF">2020-06-09T09:13:57Z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