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0" r:id="rId1"/>
  </p:sldMasterIdLst>
  <p:notesMasterIdLst>
    <p:notesMasterId r:id="rId17"/>
  </p:notesMasterIdLst>
  <p:sldIdLst>
    <p:sldId id="750" r:id="rId2"/>
    <p:sldId id="762" r:id="rId3"/>
    <p:sldId id="763" r:id="rId4"/>
    <p:sldId id="761" r:id="rId5"/>
    <p:sldId id="751" r:id="rId6"/>
    <p:sldId id="740" r:id="rId7"/>
    <p:sldId id="764" r:id="rId8"/>
    <p:sldId id="749" r:id="rId9"/>
    <p:sldId id="765" r:id="rId10"/>
    <p:sldId id="781" r:id="rId11"/>
    <p:sldId id="780" r:id="rId12"/>
    <p:sldId id="784" r:id="rId13"/>
    <p:sldId id="785" r:id="rId14"/>
    <p:sldId id="786" r:id="rId15"/>
    <p:sldId id="787" r:id="rId16"/>
  </p:sldIdLst>
  <p:sldSz cx="12192000" cy="6858000"/>
  <p:notesSz cx="7104063" cy="10234613"/>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CE8D"/>
    <a:srgbClr val="0000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84" autoAdjust="0"/>
    <p:restoredTop sz="94660"/>
  </p:normalViewPr>
  <p:slideViewPr>
    <p:cSldViewPr snapToGrid="0">
      <p:cViewPr varScale="1">
        <p:scale>
          <a:sx n="89" d="100"/>
          <a:sy n="89" d="100"/>
        </p:scale>
        <p:origin x="176" y="4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2018/11/19</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153063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1799090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439641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2108494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195422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2820535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5072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1376775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1165486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30293346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417673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D9BB5D0-35E4-459D-AEF3-FE4D7C45CC19}" type="slidenum">
              <a:rPr lang="zh-CN" altLang="en-US" smtClean="0"/>
              <a:t>‹#›</a:t>
            </a:fld>
            <a:endParaRPr lang="zh-CN" alt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791834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18853813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4377787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38731131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22608714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F288E0-7875-42C4-84C8-98DBBD3BF4D2}" type="datetimeFigureOut">
              <a:rPr lang="zh-CN" altLang="en-US" smtClean="0"/>
              <a:t>2018/11/19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333485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SF-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4" name="日期占位符 3"/>
          <p:cNvSpPr>
            <a:spLocks noGrp="1"/>
          </p:cNvSpPr>
          <p:nvPr>
            <p:ph type="dt" sz="half" idx="10"/>
          </p:nvPr>
        </p:nvSpPr>
        <p:spPr/>
        <p:txBody>
          <a:bodyPr/>
          <a:lstStyle/>
          <a:p>
            <a:fld id="{A7F852D9-7454-48FC-A724-FADA6273D7AE}" type="datetimeFigureOut">
              <a:rPr lang="zh-CN" altLang="en-US" smtClean="0"/>
              <a:t>2018/11/19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57ECD7D-D171-4338-9045-4FCC67C70C08}" type="slidenum">
              <a:rPr lang="zh-CN" altLang="en-US" smtClean="0"/>
              <a:t>‹#›</a:t>
            </a:fld>
            <a:endParaRPr lang="zh-CN" altLang="en-US"/>
          </a:p>
        </p:txBody>
      </p:sp>
    </p:spTree>
    <p:extLst>
      <p:ext uri="{BB962C8B-B14F-4D97-AF65-F5344CB8AC3E}">
        <p14:creationId xmlns:p14="http://schemas.microsoft.com/office/powerpoint/2010/main" val="4239921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82F288E0-7875-42C4-84C8-98DBBD3BF4D2}" type="datetimeFigureOut">
              <a:rPr lang="zh-CN" altLang="en-US" smtClean="0"/>
              <a:t>2018/11/19</a:t>
            </a:fld>
            <a:endParaRPr lang="zh-CN" alt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zh-CN" alt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7D9BB5D0-35E4-459D-AEF3-FE4D7C45CC19}" type="slidenum">
              <a:rPr lang="zh-CN" altLang="en-US" smtClean="0"/>
              <a:t>‹#›</a:t>
            </a:fld>
            <a:endParaRPr lang="zh-CN" altLang="en-US"/>
          </a:p>
        </p:txBody>
      </p:sp>
    </p:spTree>
    <p:extLst>
      <p:ext uri="{BB962C8B-B14F-4D97-AF65-F5344CB8AC3E}">
        <p14:creationId xmlns:p14="http://schemas.microsoft.com/office/powerpoint/2010/main" val="25462053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oleObject" Target="../embeddings/oleObject1.bin"/><Relationship Id="rId7" Type="http://schemas.openxmlformats.org/officeDocument/2006/relationships/image" Target="../media/image8.png"/><Relationship Id="rId2" Type="http://schemas.openxmlformats.org/officeDocument/2006/relationships/slideLayout" Target="../slideLayouts/slideLayout18.xml"/><Relationship Id="rId1" Type="http://schemas.openxmlformats.org/officeDocument/2006/relationships/vmlDrawing" Target="../drawings/vmlDrawing1.v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wmf"/><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5.png"/><Relationship Id="rId12"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18.xml"/><Relationship Id="rId6" Type="http://schemas.openxmlformats.org/officeDocument/2006/relationships/image" Target="../media/image7.png"/><Relationship Id="rId11" Type="http://schemas.openxmlformats.org/officeDocument/2006/relationships/image" Target="../media/image8.png"/><Relationship Id="rId5" Type="http://schemas.openxmlformats.org/officeDocument/2006/relationships/image" Target="../media/image6.png"/><Relationship Id="rId10" Type="http://schemas.openxmlformats.org/officeDocument/2006/relationships/image" Target="../media/image17.png"/><Relationship Id="rId4" Type="http://schemas.openxmlformats.org/officeDocument/2006/relationships/image" Target="../media/image14.png"/><Relationship Id="rId9" Type="http://schemas.openxmlformats.org/officeDocument/2006/relationships/image" Target="../media/image16.png"/><Relationship Id="rId1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18.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18.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2.png"/><Relationship Id="rId7" Type="http://schemas.openxmlformats.org/officeDocument/2006/relationships/image" Target="../media/image16.png"/><Relationship Id="rId2" Type="http://schemas.openxmlformats.org/officeDocument/2006/relationships/image" Target="../media/image21.png"/><Relationship Id="rId1" Type="http://schemas.openxmlformats.org/officeDocument/2006/relationships/slideLayout" Target="../slideLayouts/slideLayout18.xml"/><Relationship Id="rId6" Type="http://schemas.openxmlformats.org/officeDocument/2006/relationships/image" Target="../media/image24.png"/><Relationship Id="rId5" Type="http://schemas.openxmlformats.org/officeDocument/2006/relationships/image" Target="../media/image19.png"/><Relationship Id="rId4" Type="http://schemas.openxmlformats.org/officeDocument/2006/relationships/image" Target="../media/image23.png"/><Relationship Id="rId9"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oleObject" Target="../embeddings/oleObject2.bin"/><Relationship Id="rId7" Type="http://schemas.openxmlformats.org/officeDocument/2006/relationships/image" Target="../media/image10.png"/><Relationship Id="rId2" Type="http://schemas.openxmlformats.org/officeDocument/2006/relationships/slideLayout" Target="../slideLayouts/slideLayout18.xml"/><Relationship Id="rId1" Type="http://schemas.openxmlformats.org/officeDocument/2006/relationships/vmlDrawing" Target="../drawings/vmlDrawing2.v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wmf"/><Relationship Id="rId9"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7.png"/><Relationship Id="rId1" Type="http://schemas.openxmlformats.org/officeDocument/2006/relationships/slideLayout" Target="../slideLayouts/slideLayout18.xml"/><Relationship Id="rId6" Type="http://schemas.openxmlformats.org/officeDocument/2006/relationships/image" Target="../media/image8.png"/><Relationship Id="rId5" Type="http://schemas.openxmlformats.org/officeDocument/2006/relationships/image" Target="../media/image16.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1.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8.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image" Target="../media/image6.png"/><Relationship Id="rId5" Type="http://schemas.openxmlformats.org/officeDocument/2006/relationships/image" Target="../media/image29.png"/><Relationship Id="rId4" Type="http://schemas.openxmlformats.org/officeDocument/2006/relationships/image" Target="../media/image11.png"/><Relationship Id="rId9"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7.png"/><Relationship Id="rId1" Type="http://schemas.openxmlformats.org/officeDocument/2006/relationships/slideLayout" Target="../slideLayouts/slideLayout18.xml"/><Relationship Id="rId5" Type="http://schemas.openxmlformats.org/officeDocument/2006/relationships/image" Target="../media/image30.pn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TextBox 4"/>
          <p:cNvSpPr txBox="1"/>
          <p:nvPr/>
        </p:nvSpPr>
        <p:spPr>
          <a:xfrm>
            <a:off x="1646674" y="2483743"/>
            <a:ext cx="8666558" cy="1200329"/>
          </a:xfrm>
          <a:prstGeom prst="rect">
            <a:avLst/>
          </a:prstGeom>
          <a:noFill/>
        </p:spPr>
        <p:txBody>
          <a:bodyPr wrap="square">
            <a:spAutoFit/>
          </a:bodyPr>
          <a:lstStyle/>
          <a:p>
            <a:pPr algn="ctr" defTabSz="684530">
              <a:buFont typeface="Arial" panose="020B0604020202020204" pitchFamily="34" charset="0"/>
              <a:buNone/>
              <a:defRPr/>
            </a:pPr>
            <a:r>
              <a:rPr lang="en-US" altLang="zh-CN" sz="3600" b="1" dirty="0" err="1">
                <a:solidFill>
                  <a:srgbClr val="000000"/>
                </a:solidFill>
                <a:latin typeface="Arial Regular"/>
                <a:ea typeface="微软雅黑" panose="020B0503020204020204" charset="-122"/>
              </a:rPr>
              <a:t>aCloud</a:t>
            </a:r>
            <a:r>
              <a:rPr lang="en-US" altLang="zh-CN" sz="3600" b="1" dirty="0">
                <a:solidFill>
                  <a:srgbClr val="000000"/>
                </a:solidFill>
                <a:latin typeface="Arial Regular"/>
                <a:ea typeface="微软雅黑" panose="020B0503020204020204" charset="-122"/>
              </a:rPr>
              <a:t> Disaster Recovery Solution for Technical Discussion</a:t>
            </a:r>
            <a:endParaRPr lang="zh-CN" altLang="en-US" sz="3600" b="1" dirty="0">
              <a:solidFill>
                <a:srgbClr val="000000"/>
              </a:solidFill>
              <a:latin typeface="Arial Regular"/>
              <a:ea typeface="微软雅黑" panose="020B0503020204020204" charset="-122"/>
            </a:endParaRPr>
          </a:p>
        </p:txBody>
      </p:sp>
      <p:cxnSp>
        <p:nvCxnSpPr>
          <p:cNvPr id="97" name="直接连接符 96"/>
          <p:cNvCxnSpPr/>
          <p:nvPr/>
        </p:nvCxnSpPr>
        <p:spPr bwMode="auto">
          <a:xfrm>
            <a:off x="2063433" y="5729288"/>
            <a:ext cx="8064500" cy="1587"/>
          </a:xfrm>
          <a:prstGeom prst="line">
            <a:avLst/>
          </a:prstGeom>
          <a:solidFill>
            <a:schemeClr val="accent1"/>
          </a:solidFill>
          <a:ln w="19050" cap="flat" cmpd="sng" algn="ctr">
            <a:solidFill>
              <a:schemeClr val="bg2">
                <a:lumMod val="75000"/>
              </a:schemeClr>
            </a:solidFill>
            <a:prstDash val="solid"/>
            <a:round/>
            <a:headEnd type="none" w="med" len="med"/>
            <a:tailEnd type="none" w="med" len="med"/>
          </a:ln>
        </p:spPr>
      </p:cxnSp>
      <p:pic>
        <p:nvPicPr>
          <p:cNvPr id="3" name="Picture 2">
            <a:extLst>
              <a:ext uri="{FF2B5EF4-FFF2-40B4-BE49-F238E27FC236}">
                <a16:creationId xmlns:a16="http://schemas.microsoft.com/office/drawing/2014/main" id="{1A15797D-10ED-5F47-946F-D53A8ED6E5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723" y="149602"/>
            <a:ext cx="1944959" cy="5778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716922" y="1019969"/>
            <a:ext cx="10023475" cy="1323439"/>
          </a:xfrm>
          <a:prstGeom prst="rect">
            <a:avLst/>
          </a:prstGeom>
          <a:noFill/>
          <a:ln w="9525">
            <a:noFill/>
          </a:ln>
        </p:spPr>
        <p:txBody>
          <a:bodyPr wrap="square">
            <a:spAutoFit/>
          </a:bodyPr>
          <a:lstStyle/>
          <a:p>
            <a:r>
              <a:rPr lang="en-US" altLang="zh-CN" sz="1600" dirty="0">
                <a:latin typeface="Arial Regular"/>
                <a:ea typeface="微软雅黑" panose="020B0503020204020204" charset="-122"/>
                <a:cs typeface="微软雅黑" panose="020B0503020204020204" charset="-122"/>
                <a:sym typeface="+mn-ea"/>
              </a:rPr>
              <a:t>Business systems in data center are varying, so are the priorities. Considering O&amp;M complexity, investment and system architecture, DR solutions for different business systems can differ. A good DR solution must be designed based on business architecture and priority. </a:t>
            </a:r>
            <a:endParaRPr lang="zh-CN" sz="1600" dirty="0">
              <a:latin typeface="Arial Regular"/>
              <a:ea typeface="微软雅黑" panose="020B0503020204020204" charset="-122"/>
              <a:cs typeface="微软雅黑" panose="020B0503020204020204" charset="-122"/>
              <a:sym typeface="+mn-ea"/>
            </a:endParaRPr>
          </a:p>
          <a:p>
            <a:pPr indent="266700"/>
            <a:endParaRPr lang="zh-CN" sz="1600" dirty="0">
              <a:latin typeface="Arial Regular"/>
              <a:ea typeface="微软雅黑" panose="020B0503020204020204" charset="-122"/>
              <a:cs typeface="微软雅黑" panose="020B0503020204020204" charset="-122"/>
            </a:endParaRPr>
          </a:p>
          <a:p>
            <a:r>
              <a:rPr lang="en-US" altLang="zh-CN" sz="1600" dirty="0">
                <a:latin typeface="Arial Regular"/>
                <a:ea typeface="微软雅黑" panose="020B0503020204020204" charset="-122"/>
                <a:cs typeface="微软雅黑" panose="020B0503020204020204" charset="-122"/>
              </a:rPr>
              <a:t>Business types and corresponding DR solutions are divided as below: </a:t>
            </a:r>
            <a:endParaRPr lang="zh-CN" sz="1600" dirty="0">
              <a:latin typeface="Arial Regular"/>
              <a:ea typeface="微软雅黑" panose="020B0503020204020204" charset="-122"/>
              <a:cs typeface="微软雅黑" panose="020B0503020204020204" charset="-122"/>
            </a:endParaRPr>
          </a:p>
        </p:txBody>
      </p:sp>
      <p:graphicFrame>
        <p:nvGraphicFramePr>
          <p:cNvPr id="2" name="表格 1"/>
          <p:cNvGraphicFramePr/>
          <p:nvPr>
            <p:extLst>
              <p:ext uri="{D42A27DB-BD31-4B8C-83A1-F6EECF244321}">
                <p14:modId xmlns:p14="http://schemas.microsoft.com/office/powerpoint/2010/main" val="1997986271"/>
              </p:ext>
            </p:extLst>
          </p:nvPr>
        </p:nvGraphicFramePr>
        <p:xfrm>
          <a:off x="1540687" y="2518033"/>
          <a:ext cx="8159750" cy="3840480"/>
        </p:xfrm>
        <a:graphic>
          <a:graphicData uri="http://schemas.openxmlformats.org/drawingml/2006/table">
            <a:tbl>
              <a:tblPr firstRow="1" bandRow="1">
                <a:tableStyleId>{5940675A-B579-460E-94D1-54222C63F5DA}</a:tableStyleId>
              </a:tblPr>
              <a:tblGrid>
                <a:gridCol w="1119505">
                  <a:extLst>
                    <a:ext uri="{9D8B030D-6E8A-4147-A177-3AD203B41FA5}">
                      <a16:colId xmlns:a16="http://schemas.microsoft.com/office/drawing/2014/main" val="20000"/>
                    </a:ext>
                  </a:extLst>
                </a:gridCol>
                <a:gridCol w="2846705">
                  <a:extLst>
                    <a:ext uri="{9D8B030D-6E8A-4147-A177-3AD203B41FA5}">
                      <a16:colId xmlns:a16="http://schemas.microsoft.com/office/drawing/2014/main" val="20001"/>
                    </a:ext>
                  </a:extLst>
                </a:gridCol>
                <a:gridCol w="1416050">
                  <a:extLst>
                    <a:ext uri="{9D8B030D-6E8A-4147-A177-3AD203B41FA5}">
                      <a16:colId xmlns:a16="http://schemas.microsoft.com/office/drawing/2014/main" val="20002"/>
                    </a:ext>
                  </a:extLst>
                </a:gridCol>
                <a:gridCol w="2777490">
                  <a:extLst>
                    <a:ext uri="{9D8B030D-6E8A-4147-A177-3AD203B41FA5}">
                      <a16:colId xmlns:a16="http://schemas.microsoft.com/office/drawing/2014/main" val="20003"/>
                    </a:ext>
                  </a:extLst>
                </a:gridCol>
              </a:tblGrid>
              <a:tr h="152400">
                <a:tc>
                  <a:txBody>
                    <a:bodyPr/>
                    <a:lstStyle/>
                    <a:p>
                      <a:pPr algn="ctr">
                        <a:buNone/>
                      </a:pPr>
                      <a:r>
                        <a:rPr lang="en-US" sz="1400" b="1" dirty="0">
                          <a:latin typeface="Arial" panose="020B0604020202020204" pitchFamily="34" charset="0"/>
                          <a:ea typeface="仿宋" panose="02010609060101010101" charset="-122"/>
                          <a:cs typeface="Arial" panose="020B0604020202020204" pitchFamily="34" charset="0"/>
                        </a:rPr>
                        <a:t>Business type</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D7D7D7"/>
                    </a:solidFill>
                  </a:tcPr>
                </a:tc>
                <a:tc>
                  <a:txBody>
                    <a:bodyPr/>
                    <a:lstStyle/>
                    <a:p>
                      <a:pPr algn="ctr">
                        <a:buNone/>
                      </a:pPr>
                      <a:r>
                        <a:rPr lang="en-US" sz="1400" b="1" dirty="0">
                          <a:latin typeface="Arial" panose="020B0604020202020204" pitchFamily="34" charset="0"/>
                          <a:ea typeface="仿宋" panose="02010609060101010101" charset="-122"/>
                          <a:cs typeface="Arial" panose="020B0604020202020204" pitchFamily="34" charset="0"/>
                        </a:rPr>
                        <a:t>Description</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D7D7D7"/>
                    </a:solidFill>
                  </a:tcPr>
                </a:tc>
                <a:tc>
                  <a:txBody>
                    <a:bodyPr/>
                    <a:lstStyle/>
                    <a:p>
                      <a:pPr algn="ctr">
                        <a:buNone/>
                      </a:pPr>
                      <a:r>
                        <a:rPr lang="en-US" sz="1400" b="1" dirty="0">
                          <a:latin typeface="Arial" panose="020B0604020202020204" pitchFamily="34" charset="0"/>
                          <a:ea typeface="仿宋" panose="02010609060101010101" charset="-122"/>
                          <a:cs typeface="Arial" panose="020B0604020202020204" pitchFamily="34" charset="0"/>
                        </a:rPr>
                        <a:t>Requirement</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D7D7D7"/>
                    </a:solidFill>
                  </a:tcPr>
                </a:tc>
                <a:tc>
                  <a:txBody>
                    <a:bodyPr/>
                    <a:lstStyle/>
                    <a:p>
                      <a:pPr algn="ctr">
                        <a:buNone/>
                      </a:pPr>
                      <a:r>
                        <a:rPr lang="en-US" sz="1400" b="1" dirty="0">
                          <a:latin typeface="Arial" panose="020B0604020202020204" pitchFamily="34" charset="0"/>
                          <a:ea typeface="仿宋" panose="02010609060101010101" charset="-122"/>
                          <a:cs typeface="Arial" panose="020B0604020202020204" pitchFamily="34" charset="0"/>
                        </a:rPr>
                        <a:t>DR solution</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D7D7D7"/>
                    </a:solidFill>
                  </a:tcPr>
                </a:tc>
                <a:extLst>
                  <a:ext uri="{0D108BD9-81ED-4DB2-BD59-A6C34878D82A}">
                    <a16:rowId xmlns:a16="http://schemas.microsoft.com/office/drawing/2014/main" val="10000"/>
                  </a:ext>
                </a:extLst>
              </a:tr>
              <a:tr h="0">
                <a:tc>
                  <a:txBody>
                    <a:bodyPr/>
                    <a:lstStyle/>
                    <a:p>
                      <a:pPr algn="l">
                        <a:buNone/>
                      </a:pPr>
                      <a:r>
                        <a:rPr lang="en-US" sz="1400" b="0" dirty="0">
                          <a:latin typeface="Arial" panose="020B0604020202020204" pitchFamily="34" charset="0"/>
                          <a:ea typeface="仿宋" panose="02010609060101010101" charset="-122"/>
                          <a:cs typeface="Arial" panose="020B0604020202020204" pitchFamily="34" charset="0"/>
                        </a:rPr>
                        <a:t>Core business</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l">
                        <a:buNone/>
                      </a:pPr>
                      <a:r>
                        <a:rPr lang="en-US" sz="1400" b="0" dirty="0">
                          <a:latin typeface="Arial" panose="020B0604020202020204" pitchFamily="34" charset="0"/>
                          <a:ea typeface="仿宋" panose="02010609060101010101" charset="-122"/>
                          <a:cs typeface="Arial" panose="020B0604020202020204" pitchFamily="34" charset="0"/>
                        </a:rPr>
                        <a:t>Type A business, most business-critical applications such as ERP, finance, order system, etc.</a:t>
                      </a:r>
                    </a:p>
                    <a:p>
                      <a:pPr algn="l">
                        <a:buNone/>
                      </a:pPr>
                      <a:endParaRPr lang="en-US" sz="1400" b="0" dirty="0">
                        <a:latin typeface="Arial" panose="020B0604020202020204" pitchFamily="34" charset="0"/>
                        <a:ea typeface="仿宋" panose="02010609060101010101" charset="-122"/>
                        <a:cs typeface="Arial" panose="020B0604020202020204" pitchFamily="34"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l">
                        <a:buNone/>
                      </a:pPr>
                      <a:r>
                        <a:rPr lang="en-US" sz="1400" b="0" dirty="0">
                          <a:latin typeface="Arial" panose="020B0604020202020204" pitchFamily="34" charset="0"/>
                          <a:ea typeface="仿宋" panose="02010609060101010101" charset="-122"/>
                          <a:cs typeface="Arial" panose="020B0604020202020204" pitchFamily="34" charset="0"/>
                        </a:rPr>
                        <a:t>RPO= seconds or 0, RTO= seconds or 0</a:t>
                      </a:r>
                      <a:endParaRPr lang="en-US" altLang="zh-CN" sz="1400" b="0" dirty="0">
                        <a:latin typeface="Arial" panose="020B0604020202020204" pitchFamily="34" charset="0"/>
                        <a:ea typeface="仿宋" panose="02010609060101010101" charset="-122"/>
                        <a:cs typeface="Arial" panose="020B0604020202020204" pitchFamily="34"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l">
                        <a:buNone/>
                      </a:pPr>
                      <a:r>
                        <a:rPr lang="en-US" altLang="zh-CN" sz="1400" b="0" dirty="0">
                          <a:latin typeface="Arial" panose="020B0604020202020204" pitchFamily="34" charset="0"/>
                          <a:ea typeface="仿宋" panose="02010609060101010101" charset="-122"/>
                          <a:cs typeface="Arial" panose="020B0604020202020204" pitchFamily="34" charset="0"/>
                        </a:rPr>
                        <a:t>Provide local backup + off-site DR solution with minutes RTO and seconds RPO, or active active solution with RPO=0 and RTO=0</a:t>
                      </a:r>
                      <a:endParaRPr lang="zh-CN" altLang="en-US" sz="1400" b="0" dirty="0">
                        <a:latin typeface="Arial" panose="020B0604020202020204" pitchFamily="34" charset="0"/>
                        <a:ea typeface="仿宋" panose="02010609060101010101" charset="-122"/>
                        <a:cs typeface="Arial" panose="020B0604020202020204" pitchFamily="34"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0">
                <a:tc>
                  <a:txBody>
                    <a:bodyPr/>
                    <a:lstStyle/>
                    <a:p>
                      <a:pPr algn="l">
                        <a:buNone/>
                      </a:pPr>
                      <a:r>
                        <a:rPr lang="en-US" sz="1400" b="0" dirty="0">
                          <a:latin typeface="Arial" panose="020B0604020202020204" pitchFamily="34" charset="0"/>
                          <a:ea typeface="仿宋" panose="02010609060101010101" charset="-122"/>
                          <a:cs typeface="Arial" panose="020B0604020202020204" pitchFamily="34" charset="0"/>
                        </a:rPr>
                        <a:t>Major business</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l">
                        <a:buNone/>
                      </a:pPr>
                      <a:r>
                        <a:rPr lang="en-US" sz="1400" b="0" dirty="0">
                          <a:latin typeface="Arial" panose="020B0604020202020204" pitchFamily="34" charset="0"/>
                          <a:ea typeface="仿宋" panose="02010609060101010101" charset="-122"/>
                          <a:cs typeface="Arial" panose="020B0604020202020204" pitchFamily="34" charset="0"/>
                        </a:rPr>
                        <a:t>Type B business, improve employees’ efficiency and support internal process, such as email, BI, OA, etc.</a:t>
                      </a:r>
                    </a:p>
                    <a:p>
                      <a:pPr algn="l">
                        <a:buNone/>
                      </a:pPr>
                      <a:endParaRPr lang="en-US" sz="1400" b="0" dirty="0">
                        <a:latin typeface="Arial" panose="020B0604020202020204" pitchFamily="34" charset="0"/>
                        <a:ea typeface="仿宋" panose="02010609060101010101" charset="-122"/>
                        <a:cs typeface="Arial" panose="020B0604020202020204" pitchFamily="34"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l">
                        <a:buNone/>
                      </a:pPr>
                      <a:r>
                        <a:rPr lang="en-US" sz="1400" b="0" dirty="0">
                          <a:latin typeface="Arial" panose="020B0604020202020204" pitchFamily="34" charset="0"/>
                          <a:ea typeface="仿宋" panose="02010609060101010101" charset="-122"/>
                          <a:cs typeface="Arial" panose="020B0604020202020204" pitchFamily="34" charset="0"/>
                        </a:rPr>
                        <a:t>RPO= minutes, RTO= minutes</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l">
                        <a:buNone/>
                      </a:pPr>
                      <a:r>
                        <a:rPr lang="en-US" altLang="zh-CN" sz="1400" b="0" dirty="0">
                          <a:latin typeface="Arial" panose="020B0604020202020204" pitchFamily="34" charset="0"/>
                          <a:ea typeface="仿宋" panose="02010609060101010101" charset="-122"/>
                          <a:cs typeface="Arial" panose="020B0604020202020204" pitchFamily="34" charset="0"/>
                        </a:rPr>
                        <a:t>Provide local backup + off-site DR solution with minutes RTO and minutes RPO</a:t>
                      </a:r>
                      <a:endParaRPr lang="en-US" sz="1400" b="0" dirty="0">
                        <a:latin typeface="Arial" panose="020B0604020202020204" pitchFamily="34" charset="0"/>
                        <a:ea typeface="仿宋" panose="02010609060101010101" charset="-122"/>
                        <a:cs typeface="Arial" panose="020B0604020202020204" pitchFamily="34"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0">
                <a:tc>
                  <a:txBody>
                    <a:bodyPr/>
                    <a:lstStyle/>
                    <a:p>
                      <a:pPr algn="l">
                        <a:buNone/>
                      </a:pPr>
                      <a:r>
                        <a:rPr lang="en-US" sz="1400" b="0" dirty="0">
                          <a:latin typeface="Arial" panose="020B0604020202020204" pitchFamily="34" charset="0"/>
                          <a:ea typeface="仿宋" panose="02010609060101010101" charset="-122"/>
                          <a:cs typeface="Arial" panose="020B0604020202020204" pitchFamily="34" charset="0"/>
                        </a:rPr>
                        <a:t>Common business</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l">
                        <a:buNone/>
                      </a:pPr>
                      <a:r>
                        <a:rPr lang="en-US" sz="1400" b="0" dirty="0">
                          <a:latin typeface="Arial" panose="020B0604020202020204" pitchFamily="34" charset="0"/>
                          <a:ea typeface="仿宋" panose="02010609060101010101" charset="-122"/>
                          <a:cs typeface="Arial" panose="020B0604020202020204" pitchFamily="34" charset="0"/>
                        </a:rPr>
                        <a:t>Type C business, no big impact on production when failure occurs, examples are knowledge base, online learning system, testing business and such</a:t>
                      </a:r>
                    </a:p>
                    <a:p>
                      <a:pPr algn="l">
                        <a:buNone/>
                      </a:pPr>
                      <a:endParaRPr lang="en-US" sz="1400" b="0" dirty="0">
                        <a:latin typeface="Arial" panose="020B0604020202020204" pitchFamily="34" charset="0"/>
                        <a:ea typeface="仿宋" panose="02010609060101010101" charset="-122"/>
                        <a:cs typeface="Arial" panose="020B0604020202020204" pitchFamily="34"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l">
                        <a:buNone/>
                      </a:pPr>
                      <a:r>
                        <a:rPr lang="en-US" sz="1400" b="0" dirty="0">
                          <a:latin typeface="Arial" panose="020B0604020202020204" pitchFamily="34" charset="0"/>
                          <a:ea typeface="仿宋" panose="02010609060101010101" charset="-122"/>
                          <a:cs typeface="Arial" panose="020B0604020202020204" pitchFamily="34" charset="0"/>
                        </a:rPr>
                        <a:t>RPO= hours</a:t>
                      </a:r>
                    </a:p>
                    <a:p>
                      <a:pPr algn="l">
                        <a:buNone/>
                      </a:pPr>
                      <a:r>
                        <a:rPr lang="en-US" sz="1400" b="0" dirty="0">
                          <a:latin typeface="Arial" panose="020B0604020202020204" pitchFamily="34" charset="0"/>
                          <a:ea typeface="仿宋" panose="02010609060101010101" charset="-122"/>
                          <a:cs typeface="Arial" panose="020B0604020202020204" pitchFamily="34" charset="0"/>
                        </a:rPr>
                        <a:t>RTO= hours</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400" b="0" dirty="0">
                          <a:latin typeface="Arial" panose="020B0604020202020204" pitchFamily="34" charset="0"/>
                          <a:ea typeface="仿宋" panose="02010609060101010101" charset="-122"/>
                          <a:cs typeface="Arial" panose="020B0604020202020204" pitchFamily="34" charset="0"/>
                        </a:rPr>
                        <a:t>Provide local backup + off-site DR solution with hours RTO and hours RPO</a:t>
                      </a:r>
                      <a:endParaRPr lang="en-US" sz="1400" b="0" dirty="0">
                        <a:latin typeface="Arial" panose="020B0604020202020204" pitchFamily="34" charset="0"/>
                        <a:ea typeface="仿宋" panose="02010609060101010101" charset="-122"/>
                        <a:cs typeface="Arial" panose="020B0604020202020204" pitchFamily="34" charset="0"/>
                      </a:endParaRPr>
                    </a:p>
                    <a:p>
                      <a:pPr algn="l">
                        <a:buNone/>
                      </a:pPr>
                      <a:endParaRPr lang="en-US" sz="1400" b="0" dirty="0">
                        <a:latin typeface="Arial" panose="020B0604020202020204" pitchFamily="34" charset="0"/>
                        <a:ea typeface="仿宋" panose="02010609060101010101" charset="-122"/>
                        <a:cs typeface="Arial" panose="020B0604020202020204" pitchFamily="34"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44" name="Rectangle 4"/>
          <p:cNvSpPr>
            <a:spLocks noChangeArrowheads="1"/>
          </p:cNvSpPr>
          <p:nvPr/>
        </p:nvSpPr>
        <p:spPr bwMode="auto">
          <a:xfrm>
            <a:off x="32709" y="442119"/>
            <a:ext cx="684213" cy="228600"/>
          </a:xfrm>
          <a:prstGeom prst="rect">
            <a:avLst/>
          </a:prstGeom>
          <a:solidFill>
            <a:srgbClr val="79C844"/>
          </a:solidFill>
          <a:ln>
            <a:noFill/>
          </a:ln>
          <a:effectLst/>
        </p:spPr>
        <p:txBody>
          <a:bodyPr anchor="ctr"/>
          <a:lstStyle/>
          <a:p>
            <a:pPr>
              <a:buFont typeface="Arial" panose="020B0604020202020204" pitchFamily="34" charset="0"/>
              <a:buNone/>
              <a:defRPr/>
            </a:pPr>
            <a:endParaRPr lang="zh-CN" altLang="en-US" dirty="0">
              <a:latin typeface="Arial Regular"/>
              <a:ea typeface="微软雅黑" panose="020B0503020204020204" charset="-122"/>
            </a:endParaRPr>
          </a:p>
        </p:txBody>
      </p:sp>
      <p:sp>
        <p:nvSpPr>
          <p:cNvPr id="45" name="标题 1"/>
          <p:cNvSpPr>
            <a:spLocks noGrp="1" noChangeArrowheads="1"/>
          </p:cNvSpPr>
          <p:nvPr/>
        </p:nvSpPr>
        <p:spPr bwMode="auto">
          <a:xfrm>
            <a:off x="716922" y="267494"/>
            <a:ext cx="7560193" cy="577850"/>
          </a:xfrm>
          <a:prstGeom prst="rect">
            <a:avLst/>
          </a:prstGeom>
          <a:noFill/>
          <a:ln>
            <a:noFill/>
          </a:ln>
          <a:effec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3765"/>
            <a:r>
              <a:rPr lang="en-US" altLang="zh-CN" sz="2000" b="1" dirty="0">
                <a:latin typeface="Arial Regular"/>
                <a:ea typeface="微软雅黑" panose="020B0503020204020204" charset="-122"/>
                <a:sym typeface="微软雅黑" panose="020B0503020204020204" charset="-122"/>
              </a:rPr>
              <a:t>DR overview: Business prioritization</a:t>
            </a:r>
            <a:endParaRPr lang="zh-CN" altLang="en-US" sz="2000" b="1" dirty="0">
              <a:latin typeface="Arial Regular"/>
              <a:ea typeface="微软雅黑" panose="020B0503020204020204" charset="-122"/>
              <a:sym typeface="微软雅黑" panose="020B0503020204020204"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716922" y="713244"/>
            <a:ext cx="10555111" cy="1384995"/>
          </a:xfrm>
          <a:prstGeom prst="rect">
            <a:avLst/>
          </a:prstGeom>
          <a:noFill/>
          <a:ln w="9525">
            <a:noFill/>
          </a:ln>
        </p:spPr>
        <p:txBody>
          <a:bodyPr wrap="square">
            <a:spAutoFit/>
          </a:bodyPr>
          <a:lstStyle/>
          <a:p>
            <a:r>
              <a:rPr lang="en-US" altLang="zh-CN" sz="1400" dirty="0">
                <a:latin typeface="Arial Regular"/>
                <a:ea typeface="微软雅黑" panose="020B0503020204020204" charset="-122"/>
                <a:cs typeface="微软雅黑" panose="020B0503020204020204" charset="-122"/>
              </a:rPr>
              <a:t>Minimum RPO and RTO that a DR solution is able to achieve can be known based on the resource types and technology characteristics on production and DR sites. However best outcome is not guaranteed under all circumstances. Generally speaking, RPO can be configured on DR management software, the factors that are actually influence RPO are always network bandwidth and data change rate within a RPO period</a:t>
            </a:r>
            <a:endParaRPr lang="zh-CN" sz="1600" dirty="0">
              <a:latin typeface="Arial Regular"/>
              <a:ea typeface="微软雅黑" panose="020B0503020204020204" charset="-122"/>
              <a:cs typeface="微软雅黑" panose="020B0503020204020204" charset="-122"/>
            </a:endParaRPr>
          </a:p>
          <a:p>
            <a:r>
              <a:rPr lang="en-US" altLang="zh-CN" sz="1400" dirty="0">
                <a:latin typeface="Arial Regular"/>
                <a:ea typeface="微软雅黑" panose="020B0503020204020204" charset="-122"/>
                <a:cs typeface="微软雅黑" panose="020B0503020204020204" charset="-122"/>
              </a:rPr>
              <a:t>The table below shows some major DR types, users can choose the right DR solution considering RPO, RTO, manageability, bandwidth requirement and cost</a:t>
            </a:r>
            <a:endParaRPr lang="zh-CN" altLang="en-US" sz="1400" dirty="0">
              <a:latin typeface="Arial Regular"/>
              <a:ea typeface="微软雅黑" panose="020B0503020204020204" charset="-122"/>
              <a:cs typeface="微软雅黑" panose="020B0503020204020204" charset="-122"/>
            </a:endParaRPr>
          </a:p>
        </p:txBody>
      </p:sp>
      <p:graphicFrame>
        <p:nvGraphicFramePr>
          <p:cNvPr id="2" name="表格 1"/>
          <p:cNvGraphicFramePr/>
          <p:nvPr>
            <p:extLst>
              <p:ext uri="{D42A27DB-BD31-4B8C-83A1-F6EECF244321}">
                <p14:modId xmlns:p14="http://schemas.microsoft.com/office/powerpoint/2010/main" val="1097843357"/>
              </p:ext>
            </p:extLst>
          </p:nvPr>
        </p:nvGraphicFramePr>
        <p:xfrm>
          <a:off x="374815" y="2140764"/>
          <a:ext cx="11562080" cy="4368800"/>
        </p:xfrm>
        <a:graphic>
          <a:graphicData uri="http://schemas.openxmlformats.org/drawingml/2006/table">
            <a:tbl>
              <a:tblPr firstRow="1" bandRow="1">
                <a:tableStyleId>{5940675A-B579-460E-94D1-54222C63F5DA}</a:tableStyleId>
              </a:tblPr>
              <a:tblGrid>
                <a:gridCol w="909030">
                  <a:extLst>
                    <a:ext uri="{9D8B030D-6E8A-4147-A177-3AD203B41FA5}">
                      <a16:colId xmlns:a16="http://schemas.microsoft.com/office/drawing/2014/main" val="20000"/>
                    </a:ext>
                  </a:extLst>
                </a:gridCol>
                <a:gridCol w="1900838">
                  <a:extLst>
                    <a:ext uri="{9D8B030D-6E8A-4147-A177-3AD203B41FA5}">
                      <a16:colId xmlns:a16="http://schemas.microsoft.com/office/drawing/2014/main" val="20001"/>
                    </a:ext>
                  </a:extLst>
                </a:gridCol>
                <a:gridCol w="2559981">
                  <a:extLst>
                    <a:ext uri="{9D8B030D-6E8A-4147-A177-3AD203B41FA5}">
                      <a16:colId xmlns:a16="http://schemas.microsoft.com/office/drawing/2014/main" val="20002"/>
                    </a:ext>
                  </a:extLst>
                </a:gridCol>
                <a:gridCol w="705831">
                  <a:extLst>
                    <a:ext uri="{9D8B030D-6E8A-4147-A177-3AD203B41FA5}">
                      <a16:colId xmlns:a16="http://schemas.microsoft.com/office/drawing/2014/main" val="20003"/>
                    </a:ext>
                  </a:extLst>
                </a:gridCol>
                <a:gridCol w="640080">
                  <a:extLst>
                    <a:ext uri="{9D8B030D-6E8A-4147-A177-3AD203B41FA5}">
                      <a16:colId xmlns:a16="http://schemas.microsoft.com/office/drawing/2014/main" val="20004"/>
                    </a:ext>
                  </a:extLst>
                </a:gridCol>
                <a:gridCol w="2494448">
                  <a:extLst>
                    <a:ext uri="{9D8B030D-6E8A-4147-A177-3AD203B41FA5}">
                      <a16:colId xmlns:a16="http://schemas.microsoft.com/office/drawing/2014/main" val="20005"/>
                    </a:ext>
                  </a:extLst>
                </a:gridCol>
                <a:gridCol w="909030">
                  <a:extLst>
                    <a:ext uri="{9D8B030D-6E8A-4147-A177-3AD203B41FA5}">
                      <a16:colId xmlns:a16="http://schemas.microsoft.com/office/drawing/2014/main" val="20006"/>
                    </a:ext>
                  </a:extLst>
                </a:gridCol>
                <a:gridCol w="1442842">
                  <a:extLst>
                    <a:ext uri="{9D8B030D-6E8A-4147-A177-3AD203B41FA5}">
                      <a16:colId xmlns:a16="http://schemas.microsoft.com/office/drawing/2014/main" val="20007"/>
                    </a:ext>
                  </a:extLst>
                </a:gridCol>
              </a:tblGrid>
              <a:tr h="177800">
                <a:tc>
                  <a:txBody>
                    <a:bodyPr/>
                    <a:lstStyle/>
                    <a:p>
                      <a:pPr indent="0" algn="ctr">
                        <a:buNone/>
                      </a:pPr>
                      <a:r>
                        <a:rPr lang="en-US" altLang="en-US" sz="1200" b="1" dirty="0">
                          <a:solidFill>
                            <a:srgbClr val="000000"/>
                          </a:solidFill>
                          <a:latin typeface="Arial" panose="020B0604020202020204" pitchFamily="34" charset="0"/>
                          <a:ea typeface="仿宋" panose="02010609060101010101" charset="-122"/>
                          <a:cs typeface="Arial" panose="020B0604020202020204" pitchFamily="34" charset="0"/>
                        </a:rPr>
                        <a:t>DR type</a:t>
                      </a: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D7D7D7"/>
                    </a:solidFill>
                  </a:tcPr>
                </a:tc>
                <a:tc>
                  <a:txBody>
                    <a:bodyPr/>
                    <a:lstStyle/>
                    <a:p>
                      <a:pPr indent="0" algn="ctr">
                        <a:buNone/>
                      </a:pPr>
                      <a:r>
                        <a:rPr lang="en-US" altLang="en-US" sz="1200" b="1" dirty="0">
                          <a:solidFill>
                            <a:srgbClr val="000000"/>
                          </a:solidFill>
                          <a:latin typeface="Arial" panose="020B0604020202020204" pitchFamily="34" charset="0"/>
                          <a:ea typeface="仿宋" panose="02010609060101010101" charset="-122"/>
                          <a:cs typeface="Arial" panose="020B0604020202020204" pitchFamily="34" charset="0"/>
                        </a:rPr>
                        <a:t>Target</a:t>
                      </a: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D7D7D7"/>
                    </a:solidFill>
                  </a:tcPr>
                </a:tc>
                <a:tc>
                  <a:txBody>
                    <a:bodyPr/>
                    <a:lstStyle/>
                    <a:p>
                      <a:pPr indent="0" algn="ctr">
                        <a:buNone/>
                      </a:pPr>
                      <a:r>
                        <a:rPr lang="en-US" altLang="en-US" sz="1200" b="1" dirty="0">
                          <a:solidFill>
                            <a:srgbClr val="000000"/>
                          </a:solidFill>
                          <a:latin typeface="Arial" panose="020B0604020202020204" pitchFamily="34" charset="0"/>
                          <a:ea typeface="仿宋" panose="02010609060101010101" charset="-122"/>
                          <a:cs typeface="Arial" panose="020B0604020202020204" pitchFamily="34" charset="0"/>
                        </a:rPr>
                        <a:t>Technology characteristics</a:t>
                      </a: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D7D7D7"/>
                    </a:solidFill>
                  </a:tcPr>
                </a:tc>
                <a:tc>
                  <a:txBody>
                    <a:bodyPr/>
                    <a:lstStyle/>
                    <a:p>
                      <a:pPr indent="0" algn="ctr">
                        <a:buNone/>
                      </a:pPr>
                      <a:r>
                        <a:rPr lang="en-US" sz="1200" b="1" dirty="0">
                          <a:solidFill>
                            <a:srgbClr val="000000"/>
                          </a:solidFill>
                          <a:latin typeface="Arial" panose="020B0604020202020204" pitchFamily="34" charset="0"/>
                          <a:ea typeface="仿宋" panose="02010609060101010101" charset="-122"/>
                          <a:cs typeface="Arial" panose="020B0604020202020204" pitchFamily="34" charset="0"/>
                        </a:rPr>
                        <a:t>Min. RPO</a:t>
                      </a:r>
                      <a:endParaRPr lang="en-US" altLang="en-US" sz="1200" b="1" dirty="0">
                        <a:solidFill>
                          <a:srgbClr val="000000"/>
                        </a:solidFill>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D7D7D7"/>
                    </a:solidFill>
                  </a:tcPr>
                </a:tc>
                <a:tc>
                  <a:txBody>
                    <a:bodyPr/>
                    <a:lstStyle/>
                    <a:p>
                      <a:pPr indent="0" algn="ctr">
                        <a:buNone/>
                      </a:pPr>
                      <a:r>
                        <a:rPr lang="en-US" sz="1200" b="1" dirty="0">
                          <a:solidFill>
                            <a:srgbClr val="000000"/>
                          </a:solidFill>
                          <a:latin typeface="Arial" panose="020B0604020202020204" pitchFamily="34" charset="0"/>
                          <a:ea typeface="仿宋" panose="02010609060101010101" charset="-122"/>
                          <a:cs typeface="Arial" panose="020B0604020202020204" pitchFamily="34" charset="0"/>
                        </a:rPr>
                        <a:t>Min. RTO</a:t>
                      </a:r>
                      <a:endParaRPr lang="en-US" altLang="en-US" sz="1200" b="1" dirty="0">
                        <a:solidFill>
                          <a:srgbClr val="000000"/>
                        </a:solidFill>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D7D7D7"/>
                    </a:solidFill>
                  </a:tcPr>
                </a:tc>
                <a:tc>
                  <a:txBody>
                    <a:bodyPr/>
                    <a:lstStyle/>
                    <a:p>
                      <a:pPr indent="0" algn="ctr">
                        <a:buNone/>
                      </a:pPr>
                      <a:r>
                        <a:rPr lang="en-US" altLang="en-US" sz="1200" b="1" dirty="0">
                          <a:solidFill>
                            <a:srgbClr val="000000"/>
                          </a:solidFill>
                          <a:latin typeface="Arial" panose="020B0604020202020204" pitchFamily="34" charset="0"/>
                          <a:ea typeface="仿宋" panose="02010609060101010101" charset="-122"/>
                          <a:cs typeface="Arial" panose="020B0604020202020204" pitchFamily="34" charset="0"/>
                        </a:rPr>
                        <a:t>Manageability</a:t>
                      </a: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D7D7D7"/>
                    </a:solidFill>
                  </a:tcPr>
                </a:tc>
                <a:tc>
                  <a:txBody>
                    <a:bodyPr/>
                    <a:lstStyle/>
                    <a:p>
                      <a:pPr indent="0" algn="ctr">
                        <a:buNone/>
                      </a:pPr>
                      <a:r>
                        <a:rPr lang="en-US" altLang="en-US" sz="1200" b="1" dirty="0">
                          <a:solidFill>
                            <a:srgbClr val="000000"/>
                          </a:solidFill>
                          <a:latin typeface="Arial" panose="020B0604020202020204" pitchFamily="34" charset="0"/>
                          <a:ea typeface="仿宋" panose="02010609060101010101" charset="-122"/>
                          <a:cs typeface="Arial" panose="020B0604020202020204" pitchFamily="34" charset="0"/>
                        </a:rPr>
                        <a:t>Bandwidth requirement</a:t>
                      </a: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D7D7D7"/>
                    </a:solidFill>
                  </a:tcPr>
                </a:tc>
                <a:tc>
                  <a:txBody>
                    <a:bodyPr/>
                    <a:lstStyle/>
                    <a:p>
                      <a:pPr indent="0" algn="ctr">
                        <a:buNone/>
                      </a:pPr>
                      <a:r>
                        <a:rPr lang="en-US" sz="1200" b="1" dirty="0">
                          <a:solidFill>
                            <a:srgbClr val="000000"/>
                          </a:solidFill>
                          <a:latin typeface="Arial" panose="020B0604020202020204" pitchFamily="34" charset="0"/>
                          <a:ea typeface="仿宋" panose="02010609060101010101" charset="-122"/>
                          <a:cs typeface="Arial" panose="020B0604020202020204" pitchFamily="34" charset="0"/>
                        </a:rPr>
                        <a:t>Cost</a:t>
                      </a:r>
                      <a:endParaRPr lang="en-US" altLang="en-US" sz="1200" b="1" dirty="0">
                        <a:solidFill>
                          <a:srgbClr val="000000"/>
                        </a:solidFill>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D7D7D7"/>
                    </a:solidFill>
                  </a:tcPr>
                </a:tc>
                <a:extLst>
                  <a:ext uri="{0D108BD9-81ED-4DB2-BD59-A6C34878D82A}">
                    <a16:rowId xmlns:a16="http://schemas.microsoft.com/office/drawing/2014/main" val="10000"/>
                  </a:ext>
                </a:extLst>
              </a:tr>
              <a:tr h="0">
                <a:tc rowSpan="2">
                  <a:txBody>
                    <a:bodyPr/>
                    <a:lstStyle/>
                    <a:p>
                      <a:pPr indent="0" algn="ctr">
                        <a:buNone/>
                      </a:pPr>
                      <a:r>
                        <a:rPr lang="en-US" sz="1200" b="0" dirty="0" err="1">
                          <a:latin typeface="Arial" panose="020B0604020202020204" pitchFamily="34" charset="0"/>
                          <a:ea typeface="仿宋" panose="02010609060101010101" charset="-122"/>
                          <a:cs typeface="Arial" panose="020B0604020202020204" pitchFamily="34" charset="0"/>
                        </a:rPr>
                        <a:t>aCloud</a:t>
                      </a:r>
                      <a:r>
                        <a:rPr lang="en-US" sz="1200" b="0" dirty="0">
                          <a:latin typeface="Arial" panose="020B0604020202020204" pitchFamily="34" charset="0"/>
                          <a:ea typeface="仿宋" panose="02010609060101010101" charset="-122"/>
                          <a:cs typeface="Arial" panose="020B0604020202020204" pitchFamily="34" charset="0"/>
                        </a:rPr>
                        <a:t> to </a:t>
                      </a:r>
                      <a:r>
                        <a:rPr lang="en-US" sz="1200" b="0" dirty="0" err="1">
                          <a:latin typeface="Arial" panose="020B0604020202020204" pitchFamily="34" charset="0"/>
                          <a:ea typeface="仿宋" panose="02010609060101010101" charset="-122"/>
                          <a:cs typeface="Arial" panose="020B0604020202020204" pitchFamily="34" charset="0"/>
                        </a:rPr>
                        <a:t>aCloud</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Application and middleware VM, and database VM</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Local backup – offsite DR based on VM-level </a:t>
                      </a:r>
                      <a:r>
                        <a:rPr lang="en-US" sz="1200" b="0" dirty="0" err="1">
                          <a:latin typeface="Arial" panose="020B0604020202020204" pitchFamily="34" charset="0"/>
                          <a:ea typeface="仿宋" panose="02010609060101010101" charset="-122"/>
                          <a:cs typeface="Arial" panose="020B0604020202020204" pitchFamily="34" charset="0"/>
                        </a:rPr>
                        <a:t>insant</a:t>
                      </a:r>
                      <a:r>
                        <a:rPr lang="en-US" sz="1200" b="0" dirty="0">
                          <a:latin typeface="Arial" panose="020B0604020202020204" pitchFamily="34" charset="0"/>
                          <a:ea typeface="仿宋" panose="02010609060101010101" charset="-122"/>
                          <a:cs typeface="Arial" panose="020B0604020202020204" pitchFamily="34" charset="0"/>
                        </a:rPr>
                        <a:t> backup and CDP </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1 second</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5 mins</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Easy to use, unified management</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altLang="en-US" sz="1200" b="0" dirty="0">
                          <a:latin typeface="Arial" panose="020B0604020202020204" pitchFamily="34" charset="0"/>
                          <a:ea typeface="仿宋" panose="02010609060101010101" charset="-122"/>
                          <a:cs typeface="Arial" panose="020B0604020202020204" pitchFamily="34" charset="0"/>
                        </a:rPr>
                        <a:t>Low</a:t>
                      </a: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Low, based on VM quantity</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96900">
                <a:tc vMerge="1">
                  <a:txBody>
                    <a:bodyPr/>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a:lstStyle/>
                    <a:p>
                      <a:pPr indent="0" algn="ctr">
                        <a:buNone/>
                      </a:pPr>
                      <a:r>
                        <a:rPr lang="en-US" sz="1200" b="0" dirty="0" err="1">
                          <a:latin typeface="Arial" panose="020B0604020202020204" pitchFamily="34" charset="0"/>
                          <a:ea typeface="仿宋" panose="02010609060101010101" charset="-122"/>
                          <a:cs typeface="Arial" panose="020B0604020202020204" pitchFamily="34" charset="0"/>
                        </a:rPr>
                        <a:t>Oracle、Oracle</a:t>
                      </a:r>
                      <a:r>
                        <a:rPr lang="en-US" sz="1200" b="0" dirty="0">
                          <a:latin typeface="Arial" panose="020B0604020202020204" pitchFamily="34" charset="0"/>
                          <a:ea typeface="仿宋" panose="02010609060101010101" charset="-122"/>
                          <a:cs typeface="Arial" panose="020B0604020202020204" pitchFamily="34" charset="0"/>
                        </a:rPr>
                        <a:t> RAC10g and above</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altLang="en-US" sz="1200" b="0" dirty="0">
                          <a:latin typeface="Arial" panose="020B0604020202020204" pitchFamily="34" charset="0"/>
                          <a:ea typeface="仿宋" panose="02010609060101010101" charset="-122"/>
                          <a:cs typeface="Arial" panose="020B0604020202020204" pitchFamily="34" charset="0"/>
                        </a:rPr>
                        <a:t>Oracle </a:t>
                      </a:r>
                      <a:r>
                        <a:rPr lang="en-US" altLang="en-US" sz="1200" b="0" dirty="0" err="1">
                          <a:latin typeface="Arial" panose="020B0604020202020204" pitchFamily="34" charset="0"/>
                          <a:ea typeface="仿宋" panose="02010609060101010101" charset="-122"/>
                          <a:cs typeface="Arial" panose="020B0604020202020204" pitchFamily="34" charset="0"/>
                        </a:rPr>
                        <a:t>DataGuard</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0</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2 mins</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Difficult to use, complex configuration with CLI </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altLang="en-US" sz="1200" b="0" dirty="0">
                          <a:latin typeface="Arial" panose="020B0604020202020204" pitchFamily="34" charset="0"/>
                          <a:ea typeface="仿宋" panose="02010609060101010101" charset="-122"/>
                          <a:cs typeface="Arial" panose="020B0604020202020204" pitchFamily="34" charset="0"/>
                        </a:rPr>
                        <a:t>Low</a:t>
                      </a: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Low, built in database  </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96900">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VMware to </a:t>
                      </a:r>
                      <a:r>
                        <a:rPr lang="en-US" sz="1200" b="0" dirty="0" err="1">
                          <a:latin typeface="Arial" panose="020B0604020202020204" pitchFamily="34" charset="0"/>
                          <a:ea typeface="仿宋" panose="02010609060101010101" charset="-122"/>
                          <a:cs typeface="Arial" panose="020B0604020202020204" pitchFamily="34" charset="0"/>
                        </a:rPr>
                        <a:t>aCloud</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dirty="0">
                          <a:latin typeface="Arial" panose="020B0604020202020204" pitchFamily="34" charset="0"/>
                          <a:ea typeface="仿宋" panose="02010609060101010101" charset="-122"/>
                          <a:cs typeface="Arial" panose="020B0604020202020204" pitchFamily="34" charset="0"/>
                        </a:rPr>
                        <a:t>Application and middleware VM, and standalone database VM</a:t>
                      </a:r>
                      <a:endParaRPr lang="en-US" altLang="en-US" sz="1200" b="0" dirty="0">
                        <a:latin typeface="Arial" panose="020B0604020202020204" pitchFamily="34" charset="0"/>
                        <a:ea typeface="仿宋" panose="02010609060101010101" charset="-122"/>
                        <a:cs typeface="Arial" panose="020B0604020202020204" pitchFamily="34" charset="0"/>
                      </a:endParaRPr>
                    </a:p>
                    <a:p>
                      <a:pPr indent="0" algn="ctr">
                        <a:buNone/>
                      </a:pP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CBT based on VMware API</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10 mins</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5 mins</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Easy to use, unified management</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altLang="en-US" sz="1200" b="0" dirty="0">
                          <a:latin typeface="Arial" panose="020B0604020202020204" pitchFamily="34" charset="0"/>
                          <a:ea typeface="仿宋" panose="02010609060101010101" charset="-122"/>
                          <a:cs typeface="Arial" panose="020B0604020202020204" pitchFamily="34" charset="0"/>
                        </a:rPr>
                        <a:t>Medium high</a:t>
                      </a: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Low, based on VM quantity</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96900">
                <a:tc rowSpan="2">
                  <a:txBody>
                    <a:bodyPr/>
                    <a:lstStyle/>
                    <a:p>
                      <a:pPr indent="0" algn="ctr">
                        <a:buNone/>
                      </a:pPr>
                      <a:r>
                        <a:rPr lang="en-US" altLang="en-US" sz="1200" b="0" dirty="0">
                          <a:latin typeface="Arial" panose="020B0604020202020204" pitchFamily="34" charset="0"/>
                          <a:ea typeface="仿宋" panose="02010609060101010101" charset="-122"/>
                          <a:cs typeface="Arial" panose="020B0604020202020204" pitchFamily="34" charset="0"/>
                        </a:rPr>
                        <a:t>Active-active</a:t>
                      </a: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Application, middleware and database all support clustering</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Data sync technology based on traditional storage</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0</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0</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Many </a:t>
                      </a:r>
                      <a:r>
                        <a:rPr lang="en-US" sz="1200" b="0" dirty="0" err="1">
                          <a:latin typeface="Arial" panose="020B0604020202020204" pitchFamily="34" charset="0"/>
                          <a:ea typeface="仿宋" panose="02010609060101010101" charset="-122"/>
                          <a:cs typeface="Arial" panose="020B0604020202020204" pitchFamily="34" charset="0"/>
                        </a:rPr>
                        <a:t>middlewares</a:t>
                      </a:r>
                      <a:r>
                        <a:rPr lang="en-US" sz="1200" b="0" dirty="0">
                          <a:latin typeface="Arial" panose="020B0604020202020204" pitchFamily="34" charset="0"/>
                          <a:ea typeface="仿宋" panose="02010609060101010101" charset="-122"/>
                          <a:cs typeface="Arial" panose="020B0604020202020204" pitchFamily="34" charset="0"/>
                        </a:rPr>
                        <a:t> with management silos, automatic failover</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altLang="en-US" sz="1200" b="0" dirty="0">
                          <a:latin typeface="Arial" panose="020B0604020202020204" pitchFamily="34" charset="0"/>
                          <a:ea typeface="仿宋" panose="02010609060101010101" charset="-122"/>
                          <a:cs typeface="Arial" panose="020B0604020202020204" pitchFamily="34" charset="0"/>
                        </a:rPr>
                        <a:t>Very high</a:t>
                      </a: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High cost, storage gateway needs ate least 2 high bandwidth links</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77800">
                <a:tc vMerge="1">
                  <a:txBody>
                    <a:bodyPr/>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Application, middleware and database all support clustering</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Data sync technology based on </a:t>
                      </a:r>
                      <a:r>
                        <a:rPr lang="en-US" sz="1200" b="0" dirty="0" err="1">
                          <a:latin typeface="Arial" panose="020B0604020202020204" pitchFamily="34" charset="0"/>
                          <a:ea typeface="仿宋" panose="02010609060101010101" charset="-122"/>
                          <a:cs typeface="Arial" panose="020B0604020202020204" pitchFamily="34" charset="0"/>
                        </a:rPr>
                        <a:t>aCloud</a:t>
                      </a:r>
                      <a:r>
                        <a:rPr lang="en-US" sz="1200" b="0" dirty="0">
                          <a:latin typeface="Arial" panose="020B0604020202020204" pitchFamily="34" charset="0"/>
                          <a:ea typeface="仿宋" panose="02010609060101010101" charset="-122"/>
                          <a:cs typeface="Arial" panose="020B0604020202020204" pitchFamily="34" charset="0"/>
                        </a:rPr>
                        <a:t> virtual storage</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0</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a:latin typeface="Arial" panose="020B0604020202020204" pitchFamily="34" charset="0"/>
                          <a:ea typeface="仿宋" panose="02010609060101010101" charset="-122"/>
                          <a:cs typeface="Arial" panose="020B0604020202020204" pitchFamily="34" charset="0"/>
                        </a:rPr>
                        <a:t>0</a:t>
                      </a:r>
                      <a:endParaRPr lang="en-US" altLang="en-US" sz="1200" b="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Unified management with automatic failover</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altLang="en-US" sz="1200" b="0" dirty="0">
                          <a:latin typeface="Arial" panose="020B0604020202020204" pitchFamily="34" charset="0"/>
                          <a:ea typeface="仿宋" panose="02010609060101010101" charset="-122"/>
                          <a:cs typeface="Arial" panose="020B0604020202020204" pitchFamily="34" charset="0"/>
                        </a:rPr>
                        <a:t>Very high</a:t>
                      </a: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High cost from virtual storage license and high bandwidth links</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177800">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Physical to </a:t>
                      </a:r>
                      <a:r>
                        <a:rPr lang="en-US" sz="1200" b="0" dirty="0" err="1">
                          <a:latin typeface="Arial" panose="020B0604020202020204" pitchFamily="34" charset="0"/>
                          <a:ea typeface="仿宋" panose="02010609060101010101" charset="-122"/>
                          <a:cs typeface="Arial" panose="020B0604020202020204" pitchFamily="34" charset="0"/>
                        </a:rPr>
                        <a:t>aCloud</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Windows and Linux systems, depending on compatibility list of DR software </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DR technology based on 3rd party DR software</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altLang="en-US" sz="1200" b="0" dirty="0">
                          <a:latin typeface="Arial" panose="020B0604020202020204" pitchFamily="34" charset="0"/>
                          <a:ea typeface="仿宋" panose="02010609060101010101" charset="-122"/>
                          <a:cs typeface="Arial" panose="020B0604020202020204" pitchFamily="34" charset="0"/>
                        </a:rPr>
                        <a:t>Seconds-level</a:t>
                      </a: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a:latin typeface="Arial" panose="020B0604020202020204" pitchFamily="34" charset="0"/>
                          <a:ea typeface="仿宋" panose="02010609060101010101" charset="-122"/>
                          <a:cs typeface="Arial" panose="020B0604020202020204" pitchFamily="34" charset="0"/>
                        </a:rPr>
                        <a:t> </a:t>
                      </a:r>
                      <a:endParaRPr lang="en-US" altLang="en-US" sz="1200" b="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Relatively easy, separate DR management platform </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altLang="en-US" sz="1200" b="0" dirty="0">
                          <a:latin typeface="Arial" panose="020B0604020202020204" pitchFamily="34" charset="0"/>
                          <a:ea typeface="仿宋" panose="02010609060101010101" charset="-122"/>
                          <a:cs typeface="Arial" panose="020B0604020202020204" pitchFamily="34" charset="0"/>
                        </a:rPr>
                        <a:t>Low</a:t>
                      </a: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1200" b="0" dirty="0">
                          <a:latin typeface="Arial" panose="020B0604020202020204" pitchFamily="34" charset="0"/>
                          <a:ea typeface="仿宋" panose="02010609060101010101" charset="-122"/>
                          <a:cs typeface="Arial" panose="020B0604020202020204" pitchFamily="34" charset="0"/>
                        </a:rPr>
                        <a:t>High cost from DR software licenses</a:t>
                      </a:r>
                      <a:endParaRPr lang="en-US" altLang="en-US" sz="1200" b="0" dirty="0">
                        <a:latin typeface="Arial" panose="020B0604020202020204" pitchFamily="34" charset="0"/>
                        <a:ea typeface="仿宋" panose="02010609060101010101" charset="-122"/>
                        <a:cs typeface="Arial" panose="020B0604020202020204" pitchFamily="34" charset="0"/>
                      </a:endParaRPr>
                    </a:p>
                  </a:txBody>
                  <a:tcPr marL="9525" marR="9525" marT="9525" marB="9525"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44" name="Rectangle 4"/>
          <p:cNvSpPr>
            <a:spLocks noChangeArrowheads="1"/>
          </p:cNvSpPr>
          <p:nvPr/>
        </p:nvSpPr>
        <p:spPr bwMode="auto">
          <a:xfrm>
            <a:off x="32709" y="442119"/>
            <a:ext cx="684213" cy="228600"/>
          </a:xfrm>
          <a:prstGeom prst="rect">
            <a:avLst/>
          </a:prstGeom>
          <a:solidFill>
            <a:srgbClr val="79C844"/>
          </a:solidFill>
          <a:ln>
            <a:noFill/>
          </a:ln>
          <a:effectLst/>
        </p:spPr>
        <p:txBody>
          <a:bodyPr anchor="ctr"/>
          <a:lstStyle/>
          <a:p>
            <a:pPr>
              <a:buFont typeface="Arial" panose="020B0604020202020204" pitchFamily="34" charset="0"/>
              <a:buNone/>
              <a:defRPr/>
            </a:pPr>
            <a:endParaRPr lang="zh-CN" altLang="en-US" dirty="0">
              <a:latin typeface="Arial Regular"/>
              <a:ea typeface="微软雅黑" panose="020B0503020204020204" charset="-122"/>
            </a:endParaRPr>
          </a:p>
        </p:txBody>
      </p:sp>
      <p:sp>
        <p:nvSpPr>
          <p:cNvPr id="45" name="标题 1"/>
          <p:cNvSpPr>
            <a:spLocks noGrp="1" noChangeArrowheads="1"/>
          </p:cNvSpPr>
          <p:nvPr/>
        </p:nvSpPr>
        <p:spPr bwMode="auto">
          <a:xfrm>
            <a:off x="716922" y="267494"/>
            <a:ext cx="8936744" cy="577850"/>
          </a:xfrm>
          <a:prstGeom prst="rect">
            <a:avLst/>
          </a:prstGeom>
          <a:noFill/>
          <a:ln>
            <a:noFill/>
          </a:ln>
          <a:effec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3765"/>
            <a:r>
              <a:rPr lang="en-US" altLang="zh-CN" sz="2000" b="1" dirty="0">
                <a:latin typeface="Arial Regular"/>
                <a:ea typeface="微软雅黑" panose="020B0503020204020204" charset="-122"/>
                <a:sym typeface="微软雅黑" panose="020B0503020204020204" charset="-122"/>
              </a:rPr>
              <a:t>DR overview: Solution sizing </a:t>
            </a:r>
            <a:endParaRPr lang="zh-CN" altLang="en-US" sz="2000" b="1" dirty="0">
              <a:latin typeface="Arial Regular"/>
              <a:ea typeface="微软雅黑" panose="020B0503020204020204" charset="-122"/>
              <a:sym typeface="微软雅黑" panose="020B0503020204020204"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5478780" y="1153795"/>
            <a:ext cx="1263650" cy="688975"/>
            <a:chOff x="12552" y="2909"/>
            <a:chExt cx="1990" cy="1085"/>
          </a:xfrm>
        </p:grpSpPr>
        <p:graphicFrame>
          <p:nvGraphicFramePr>
            <p:cNvPr id="65" name="Object 12"/>
            <p:cNvGraphicFramePr>
              <a:graphicFrameLocks noChangeAspect="1"/>
            </p:cNvGraphicFramePr>
            <p:nvPr/>
          </p:nvGraphicFramePr>
          <p:xfrm>
            <a:off x="12552" y="2909"/>
            <a:ext cx="1990" cy="1085"/>
          </p:xfrm>
          <a:graphic>
            <a:graphicData uri="http://schemas.openxmlformats.org/presentationml/2006/ole">
              <mc:AlternateContent xmlns:mc="http://schemas.openxmlformats.org/markup-compatibility/2006">
                <mc:Choice xmlns:v="urn:schemas-microsoft-com:vml" Requires="v">
                  <p:oleObj spid="_x0000_s7496" name="CorelDRAW" r:id="rId3" imgW="7258050" imgH="4429125" progId="CorelDRAW.Graphic.9">
                    <p:embed/>
                  </p:oleObj>
                </mc:Choice>
                <mc:Fallback>
                  <p:oleObj name="CorelDRAW" r:id="rId3" imgW="7258050" imgH="4429125" progId="CorelDRAW.Graphic.9">
                    <p:embed/>
                    <p:pic>
                      <p:nvPicPr>
                        <p:cNvPr id="0" name="图片 74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52" y="2909"/>
                          <a:ext cx="1990" cy="1085"/>
                        </a:xfrm>
                        <a:prstGeom prst="rect">
                          <a:avLst/>
                        </a:prstGeom>
                        <a:noFill/>
                        <a:ln>
                          <a:noFill/>
                        </a:ln>
                        <a:effectLst/>
                      </p:spPr>
                    </p:pic>
                  </p:oleObj>
                </mc:Fallback>
              </mc:AlternateContent>
            </a:graphicData>
          </a:graphic>
        </p:graphicFrame>
        <p:sp>
          <p:nvSpPr>
            <p:cNvPr id="66" name="矩形 65"/>
            <p:cNvSpPr/>
            <p:nvPr/>
          </p:nvSpPr>
          <p:spPr>
            <a:xfrm>
              <a:off x="13201" y="3258"/>
              <a:ext cx="808" cy="485"/>
            </a:xfrm>
            <a:prstGeom prst="rect">
              <a:avLst/>
            </a:prstGeom>
          </p:spPr>
          <p:txBody>
            <a:bodyPr wrap="none">
              <a:spAutoFit/>
            </a:bodyPr>
            <a:lstStyle/>
            <a:p>
              <a:pPr algn="ctr"/>
              <a:r>
                <a:rPr lang="en-US" altLang="zh-CN" sz="1400" dirty="0">
                  <a:latin typeface="Arial Regular"/>
                  <a:ea typeface="微软雅黑" panose="020B0503020204020204" charset="-122"/>
                </a:rPr>
                <a:t>Link</a:t>
              </a:r>
              <a:endParaRPr lang="zh-CN" altLang="en-US" sz="1400" dirty="0">
                <a:solidFill>
                  <a:schemeClr val="tx1"/>
                </a:solidFill>
                <a:latin typeface="Arial Regular"/>
                <a:ea typeface="微软雅黑" panose="020B0503020204020204" charset="-122"/>
              </a:endParaRPr>
            </a:p>
          </p:txBody>
        </p:sp>
      </p:grpSp>
      <p:cxnSp>
        <p:nvCxnSpPr>
          <p:cNvPr id="59" name="直接连接符 58"/>
          <p:cNvCxnSpPr/>
          <p:nvPr/>
        </p:nvCxnSpPr>
        <p:spPr>
          <a:xfrm>
            <a:off x="4135120" y="1485265"/>
            <a:ext cx="1376680" cy="698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flipV="1">
            <a:off x="6725285" y="1526540"/>
            <a:ext cx="1387475" cy="444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2676525" y="1831975"/>
            <a:ext cx="1035050" cy="1675765"/>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7871460" y="1831975"/>
            <a:ext cx="666115" cy="1675765"/>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endCxn id="31" idx="0"/>
          </p:cNvCxnSpPr>
          <p:nvPr/>
        </p:nvCxnSpPr>
        <p:spPr>
          <a:xfrm flipH="1">
            <a:off x="2062480" y="3502660"/>
            <a:ext cx="631825" cy="92710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endCxn id="29" idx="0"/>
          </p:cNvCxnSpPr>
          <p:nvPr/>
        </p:nvCxnSpPr>
        <p:spPr>
          <a:xfrm>
            <a:off x="2674620" y="3502660"/>
            <a:ext cx="857885" cy="92837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H="1">
            <a:off x="2077720" y="3502660"/>
            <a:ext cx="2187575" cy="91503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a:endCxn id="29" idx="0"/>
          </p:cNvCxnSpPr>
          <p:nvPr/>
        </p:nvCxnSpPr>
        <p:spPr>
          <a:xfrm flipH="1">
            <a:off x="3532505" y="3482975"/>
            <a:ext cx="739140" cy="94805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endCxn id="30" idx="0"/>
          </p:cNvCxnSpPr>
          <p:nvPr/>
        </p:nvCxnSpPr>
        <p:spPr>
          <a:xfrm>
            <a:off x="2680970" y="3495675"/>
            <a:ext cx="2287905" cy="93535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a:endCxn id="30" idx="0"/>
          </p:cNvCxnSpPr>
          <p:nvPr/>
        </p:nvCxnSpPr>
        <p:spPr>
          <a:xfrm>
            <a:off x="4238625" y="3502660"/>
            <a:ext cx="730250" cy="92837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endCxn id="95" idx="0"/>
          </p:cNvCxnSpPr>
          <p:nvPr/>
        </p:nvCxnSpPr>
        <p:spPr>
          <a:xfrm flipH="1">
            <a:off x="7228840" y="3502660"/>
            <a:ext cx="631825" cy="92710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endCxn id="92" idx="0"/>
          </p:cNvCxnSpPr>
          <p:nvPr/>
        </p:nvCxnSpPr>
        <p:spPr>
          <a:xfrm>
            <a:off x="7840980" y="3502660"/>
            <a:ext cx="857885" cy="92837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H="1">
            <a:off x="7244080" y="3502660"/>
            <a:ext cx="2187575" cy="91503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endCxn id="92" idx="0"/>
          </p:cNvCxnSpPr>
          <p:nvPr/>
        </p:nvCxnSpPr>
        <p:spPr>
          <a:xfrm flipH="1">
            <a:off x="8698865" y="3482975"/>
            <a:ext cx="739140" cy="94805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endCxn id="94" idx="0"/>
          </p:cNvCxnSpPr>
          <p:nvPr/>
        </p:nvCxnSpPr>
        <p:spPr>
          <a:xfrm>
            <a:off x="7847330" y="3495675"/>
            <a:ext cx="2287905" cy="93535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a:endCxn id="94" idx="0"/>
          </p:cNvCxnSpPr>
          <p:nvPr/>
        </p:nvCxnSpPr>
        <p:spPr>
          <a:xfrm>
            <a:off x="9404985" y="3502660"/>
            <a:ext cx="730250" cy="92837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19" name="肘形连接符 118"/>
          <p:cNvCxnSpPr/>
          <p:nvPr/>
        </p:nvCxnSpPr>
        <p:spPr>
          <a:xfrm rot="10800000" flipV="1">
            <a:off x="898525" y="3507740"/>
            <a:ext cx="1769110" cy="509270"/>
          </a:xfrm>
          <a:prstGeom prst="bentConnector2">
            <a:avLst/>
          </a:prstGeom>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0" name="肘形连接符 119"/>
          <p:cNvCxnSpPr/>
          <p:nvPr/>
        </p:nvCxnSpPr>
        <p:spPr>
          <a:xfrm rot="10800000" flipV="1">
            <a:off x="683260" y="3421380"/>
            <a:ext cx="3585845" cy="623570"/>
          </a:xfrm>
          <a:prstGeom prst="bentConnector3">
            <a:avLst>
              <a:gd name="adj1" fmla="val 99982"/>
            </a:avLst>
          </a:prstGeom>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p:nvPr/>
        </p:nvCxnSpPr>
        <p:spPr>
          <a:xfrm>
            <a:off x="3713480" y="1852295"/>
            <a:ext cx="590550" cy="164719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a:off x="8537575" y="1930400"/>
            <a:ext cx="909955" cy="157734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nvGrpSpPr>
          <p:cNvPr id="71" name="组合 70"/>
          <p:cNvGrpSpPr/>
          <p:nvPr/>
        </p:nvGrpSpPr>
        <p:grpSpPr>
          <a:xfrm>
            <a:off x="3187065" y="1108710"/>
            <a:ext cx="1051560" cy="982345"/>
            <a:chOff x="7082" y="3751"/>
            <a:chExt cx="1656" cy="1547"/>
          </a:xfrm>
        </p:grpSpPr>
        <p:grpSp>
          <p:nvGrpSpPr>
            <p:cNvPr id="72" name="Group 2493"/>
            <p:cNvGrpSpPr/>
            <p:nvPr/>
          </p:nvGrpSpPr>
          <p:grpSpPr bwMode="auto">
            <a:xfrm>
              <a:off x="7341" y="3751"/>
              <a:ext cx="1137" cy="1172"/>
              <a:chOff x="1768" y="187"/>
              <a:chExt cx="2860" cy="2807"/>
            </a:xfrm>
          </p:grpSpPr>
          <p:pic>
            <p:nvPicPr>
              <p:cNvPr id="73" name="Picture 2494"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74" name="Picture 2495" descr="中继器"/>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75" name="Picture 2496"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76" name="矩形 75"/>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1000" dirty="0">
                  <a:solidFill>
                    <a:schemeClr val="tx1"/>
                  </a:solidFill>
                  <a:latin typeface="Arial Regular"/>
                  <a:ea typeface="微软雅黑" panose="020B0503020204020204" charset="-122"/>
                </a:rPr>
                <a:t>Core switch</a:t>
              </a:r>
              <a:endParaRPr lang="zh-CN" altLang="en-US" sz="1000" dirty="0">
                <a:solidFill>
                  <a:schemeClr val="tx1"/>
                </a:solidFill>
                <a:latin typeface="Arial Regular"/>
                <a:ea typeface="微软雅黑" panose="020B0503020204020204" charset="-122"/>
              </a:endParaRPr>
            </a:p>
          </p:txBody>
        </p:sp>
      </p:grpSp>
      <p:grpSp>
        <p:nvGrpSpPr>
          <p:cNvPr id="17" name="组合 16"/>
          <p:cNvGrpSpPr/>
          <p:nvPr/>
        </p:nvGrpSpPr>
        <p:grpSpPr>
          <a:xfrm>
            <a:off x="8011160" y="1186815"/>
            <a:ext cx="1051560" cy="982345"/>
            <a:chOff x="7082" y="3751"/>
            <a:chExt cx="1656" cy="1547"/>
          </a:xfrm>
        </p:grpSpPr>
        <p:grpSp>
          <p:nvGrpSpPr>
            <p:cNvPr id="18" name="Group 2493"/>
            <p:cNvGrpSpPr/>
            <p:nvPr/>
          </p:nvGrpSpPr>
          <p:grpSpPr bwMode="auto">
            <a:xfrm>
              <a:off x="7341" y="3751"/>
              <a:ext cx="1137" cy="1172"/>
              <a:chOff x="1768" y="187"/>
              <a:chExt cx="2860" cy="2807"/>
            </a:xfrm>
          </p:grpSpPr>
          <p:pic>
            <p:nvPicPr>
              <p:cNvPr id="19" name="Picture 2494"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20" name="Picture 2495" descr="中继器"/>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21" name="Picture 2496"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22" name="矩形 21"/>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1000" dirty="0">
                  <a:solidFill>
                    <a:schemeClr val="tx1"/>
                  </a:solidFill>
                  <a:latin typeface="Arial Regular"/>
                  <a:ea typeface="微软雅黑" panose="020B0503020204020204" charset="-122"/>
                </a:rPr>
                <a:t>Core switch</a:t>
              </a:r>
              <a:endParaRPr lang="zh-CN" altLang="en-US" sz="1000" dirty="0">
                <a:solidFill>
                  <a:schemeClr val="tx1"/>
                </a:solidFill>
                <a:latin typeface="Arial Regular"/>
                <a:ea typeface="微软雅黑" panose="020B0503020204020204" charset="-122"/>
              </a:endParaRPr>
            </a:p>
          </p:txBody>
        </p:sp>
      </p:grpSp>
      <p:grpSp>
        <p:nvGrpSpPr>
          <p:cNvPr id="269" name="组合 268"/>
          <p:cNvGrpSpPr/>
          <p:nvPr/>
        </p:nvGrpSpPr>
        <p:grpSpPr>
          <a:xfrm>
            <a:off x="288239" y="4017007"/>
            <a:ext cx="1068122" cy="927957"/>
            <a:chOff x="6584" y="7970"/>
            <a:chExt cx="2494" cy="2164"/>
          </a:xfrm>
        </p:grpSpPr>
        <p:pic>
          <p:nvPicPr>
            <p:cNvPr id="270" name="Picture 7" descr="存储磁盘阵列"/>
            <p:cNvPicPr>
              <a:picLocks noChangeAspect="1"/>
            </p:cNvPicPr>
            <p:nvPr/>
          </p:nvPicPr>
          <p:blipFill>
            <a:blip r:embed="rId7"/>
            <a:srcRect l="6250" t="3125"/>
            <a:stretch>
              <a:fillRect/>
            </a:stretch>
          </p:blipFill>
          <p:spPr>
            <a:xfrm>
              <a:off x="7153" y="7970"/>
              <a:ext cx="1711" cy="1772"/>
            </a:xfrm>
            <a:prstGeom prst="rect">
              <a:avLst/>
            </a:prstGeom>
            <a:noFill/>
            <a:ln w="9525">
              <a:noFill/>
            </a:ln>
          </p:spPr>
        </p:pic>
        <p:sp>
          <p:nvSpPr>
            <p:cNvPr id="271" name="文本框 270"/>
            <p:cNvSpPr txBox="1"/>
            <p:nvPr/>
          </p:nvSpPr>
          <p:spPr>
            <a:xfrm>
              <a:off x="6584" y="9596"/>
              <a:ext cx="2494" cy="538"/>
            </a:xfrm>
            <a:prstGeom prst="rect">
              <a:avLst/>
            </a:prstGeom>
            <a:noFill/>
            <a:ln>
              <a:noFill/>
            </a:ln>
          </p:spPr>
          <p:txBody>
            <a:bodyPr wrap="square" rtlCol="0">
              <a:spAutoFit/>
            </a:bodyPr>
            <a:lstStyle/>
            <a:p>
              <a:pPr algn="ctr"/>
              <a:r>
                <a:rPr lang="en-US" altLang="zh-CN" sz="900" dirty="0">
                  <a:latin typeface="Arial Regular"/>
                  <a:ea typeface="微软雅黑" panose="020B0503020204020204" charset="-122"/>
                </a:rPr>
                <a:t>Local backup</a:t>
              </a:r>
              <a:endParaRPr lang="zh-CN" altLang="en-US" sz="900" dirty="0">
                <a:solidFill>
                  <a:schemeClr val="tx1"/>
                </a:solidFill>
                <a:latin typeface="Arial Regular"/>
                <a:ea typeface="微软雅黑" panose="020B0503020204020204" charset="-122"/>
              </a:endParaRPr>
            </a:p>
          </p:txBody>
        </p:sp>
      </p:grpSp>
      <p:pic>
        <p:nvPicPr>
          <p:cNvPr id="29" name="图片 28"/>
          <p:cNvPicPr>
            <a:picLocks noChangeAspect="1"/>
          </p:cNvPicPr>
          <p:nvPr/>
        </p:nvPicPr>
        <p:blipFill>
          <a:blip r:embed="rId8"/>
          <a:stretch>
            <a:fillRect/>
          </a:stretch>
        </p:blipFill>
        <p:spPr>
          <a:xfrm>
            <a:off x="2900680" y="4431030"/>
            <a:ext cx="1263015" cy="269875"/>
          </a:xfrm>
          <a:prstGeom prst="rect">
            <a:avLst/>
          </a:prstGeom>
          <a:noFill/>
          <a:ln w="9525">
            <a:noFill/>
          </a:ln>
        </p:spPr>
      </p:pic>
      <p:pic>
        <p:nvPicPr>
          <p:cNvPr id="30" name="图片 20"/>
          <p:cNvPicPr>
            <a:picLocks noChangeAspect="1"/>
          </p:cNvPicPr>
          <p:nvPr/>
        </p:nvPicPr>
        <p:blipFill>
          <a:blip r:embed="rId8"/>
          <a:stretch>
            <a:fillRect/>
          </a:stretch>
        </p:blipFill>
        <p:spPr>
          <a:xfrm>
            <a:off x="4337050" y="4431030"/>
            <a:ext cx="1263015" cy="269875"/>
          </a:xfrm>
          <a:prstGeom prst="rect">
            <a:avLst/>
          </a:prstGeom>
          <a:noFill/>
          <a:ln w="9525">
            <a:noFill/>
          </a:ln>
        </p:spPr>
      </p:pic>
      <p:pic>
        <p:nvPicPr>
          <p:cNvPr id="31" name="图片 19"/>
          <p:cNvPicPr>
            <a:picLocks noChangeAspect="1"/>
          </p:cNvPicPr>
          <p:nvPr/>
        </p:nvPicPr>
        <p:blipFill>
          <a:blip r:embed="rId8"/>
          <a:stretch>
            <a:fillRect/>
          </a:stretch>
        </p:blipFill>
        <p:spPr>
          <a:xfrm>
            <a:off x="1430655" y="4429760"/>
            <a:ext cx="1263015" cy="270510"/>
          </a:xfrm>
          <a:prstGeom prst="rect">
            <a:avLst/>
          </a:prstGeom>
          <a:noFill/>
          <a:ln w="9525">
            <a:noFill/>
          </a:ln>
        </p:spPr>
      </p:pic>
      <p:pic>
        <p:nvPicPr>
          <p:cNvPr id="10" name="Picture 56" descr="L2交换机"/>
          <p:cNvPicPr>
            <a:picLocks noChangeAspect="1"/>
          </p:cNvPicPr>
          <p:nvPr/>
        </p:nvPicPr>
        <p:blipFill>
          <a:blip r:embed="rId9"/>
          <a:stretch>
            <a:fillRect/>
          </a:stretch>
        </p:blipFill>
        <p:spPr>
          <a:xfrm>
            <a:off x="2361565" y="3347085"/>
            <a:ext cx="647700" cy="392430"/>
          </a:xfrm>
          <a:prstGeom prst="rect">
            <a:avLst/>
          </a:prstGeom>
          <a:noFill/>
          <a:ln w="9525">
            <a:noFill/>
          </a:ln>
        </p:spPr>
      </p:pic>
      <p:pic>
        <p:nvPicPr>
          <p:cNvPr id="11" name="Picture 56" descr="L2交换机"/>
          <p:cNvPicPr>
            <a:picLocks noChangeAspect="1"/>
          </p:cNvPicPr>
          <p:nvPr/>
        </p:nvPicPr>
        <p:blipFill>
          <a:blip r:embed="rId9"/>
          <a:stretch>
            <a:fillRect/>
          </a:stretch>
        </p:blipFill>
        <p:spPr>
          <a:xfrm>
            <a:off x="3942715" y="3347085"/>
            <a:ext cx="647700" cy="392430"/>
          </a:xfrm>
          <a:prstGeom prst="rect">
            <a:avLst/>
          </a:prstGeom>
          <a:noFill/>
          <a:ln w="9525">
            <a:noFill/>
          </a:ln>
        </p:spPr>
      </p:pic>
      <p:pic>
        <p:nvPicPr>
          <p:cNvPr id="92" name="图片 91"/>
          <p:cNvPicPr>
            <a:picLocks noChangeAspect="1"/>
          </p:cNvPicPr>
          <p:nvPr/>
        </p:nvPicPr>
        <p:blipFill>
          <a:blip r:embed="rId8"/>
          <a:stretch>
            <a:fillRect/>
          </a:stretch>
        </p:blipFill>
        <p:spPr>
          <a:xfrm>
            <a:off x="8067040" y="4431030"/>
            <a:ext cx="1263015" cy="269875"/>
          </a:xfrm>
          <a:prstGeom prst="rect">
            <a:avLst/>
          </a:prstGeom>
          <a:noFill/>
          <a:ln w="9525">
            <a:noFill/>
          </a:ln>
        </p:spPr>
      </p:pic>
      <p:pic>
        <p:nvPicPr>
          <p:cNvPr id="94" name="图片 20"/>
          <p:cNvPicPr>
            <a:picLocks noChangeAspect="1"/>
          </p:cNvPicPr>
          <p:nvPr/>
        </p:nvPicPr>
        <p:blipFill>
          <a:blip r:embed="rId8"/>
          <a:stretch>
            <a:fillRect/>
          </a:stretch>
        </p:blipFill>
        <p:spPr>
          <a:xfrm>
            <a:off x="9503410" y="4431030"/>
            <a:ext cx="1263015" cy="269875"/>
          </a:xfrm>
          <a:prstGeom prst="rect">
            <a:avLst/>
          </a:prstGeom>
          <a:noFill/>
          <a:ln w="9525">
            <a:noFill/>
          </a:ln>
        </p:spPr>
      </p:pic>
      <p:pic>
        <p:nvPicPr>
          <p:cNvPr id="95" name="图片 19"/>
          <p:cNvPicPr>
            <a:picLocks noChangeAspect="1"/>
          </p:cNvPicPr>
          <p:nvPr/>
        </p:nvPicPr>
        <p:blipFill>
          <a:blip r:embed="rId8"/>
          <a:stretch>
            <a:fillRect/>
          </a:stretch>
        </p:blipFill>
        <p:spPr>
          <a:xfrm>
            <a:off x="6597015" y="4429760"/>
            <a:ext cx="1263015" cy="270510"/>
          </a:xfrm>
          <a:prstGeom prst="rect">
            <a:avLst/>
          </a:prstGeom>
          <a:noFill/>
          <a:ln w="9525">
            <a:noFill/>
          </a:ln>
        </p:spPr>
      </p:pic>
      <p:pic>
        <p:nvPicPr>
          <p:cNvPr id="96" name="Picture 56" descr="L2交换机"/>
          <p:cNvPicPr>
            <a:picLocks noChangeAspect="1"/>
          </p:cNvPicPr>
          <p:nvPr/>
        </p:nvPicPr>
        <p:blipFill>
          <a:blip r:embed="rId9"/>
          <a:stretch>
            <a:fillRect/>
          </a:stretch>
        </p:blipFill>
        <p:spPr>
          <a:xfrm>
            <a:off x="7527925" y="3347085"/>
            <a:ext cx="647700" cy="392430"/>
          </a:xfrm>
          <a:prstGeom prst="rect">
            <a:avLst/>
          </a:prstGeom>
          <a:noFill/>
          <a:ln w="9525">
            <a:noFill/>
          </a:ln>
        </p:spPr>
      </p:pic>
      <p:pic>
        <p:nvPicPr>
          <p:cNvPr id="117" name="Picture 56" descr="L2交换机"/>
          <p:cNvPicPr>
            <a:picLocks noChangeAspect="1"/>
          </p:cNvPicPr>
          <p:nvPr/>
        </p:nvPicPr>
        <p:blipFill>
          <a:blip r:embed="rId9"/>
          <a:stretch>
            <a:fillRect/>
          </a:stretch>
        </p:blipFill>
        <p:spPr>
          <a:xfrm>
            <a:off x="9109075" y="3347085"/>
            <a:ext cx="647700" cy="392430"/>
          </a:xfrm>
          <a:prstGeom prst="rect">
            <a:avLst/>
          </a:prstGeom>
          <a:noFill/>
          <a:ln w="9525">
            <a:noFill/>
          </a:ln>
        </p:spPr>
      </p:pic>
      <p:cxnSp>
        <p:nvCxnSpPr>
          <p:cNvPr id="2" name="直接连接符 1"/>
          <p:cNvCxnSpPr/>
          <p:nvPr/>
        </p:nvCxnSpPr>
        <p:spPr>
          <a:xfrm>
            <a:off x="3009265" y="3510280"/>
            <a:ext cx="93345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3009265" y="3543300"/>
            <a:ext cx="93345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8175625" y="3510280"/>
            <a:ext cx="93345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8175625" y="3543300"/>
            <a:ext cx="93345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3446780" y="3481705"/>
            <a:ext cx="75565" cy="104140"/>
          </a:xfrm>
          <a:prstGeom prst="ellipse">
            <a:avLst/>
          </a:prstGeom>
          <a:noFill/>
          <a:ln w="19050">
            <a:solidFill>
              <a:srgbClr val="7030A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8660765" y="3481705"/>
            <a:ext cx="75565" cy="104140"/>
          </a:xfrm>
          <a:prstGeom prst="ellipse">
            <a:avLst/>
          </a:prstGeom>
          <a:noFill/>
          <a:ln w="19050">
            <a:solidFill>
              <a:srgbClr val="7030A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12" name="直接连接符 411"/>
          <p:cNvCxnSpPr/>
          <p:nvPr/>
        </p:nvCxnSpPr>
        <p:spPr>
          <a:xfrm flipH="1">
            <a:off x="6094730" y="1831975"/>
            <a:ext cx="1905" cy="330581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20" name="文本框 419"/>
          <p:cNvSpPr txBox="1"/>
          <p:nvPr/>
        </p:nvSpPr>
        <p:spPr>
          <a:xfrm>
            <a:off x="4758055" y="1832610"/>
            <a:ext cx="1338580" cy="337185"/>
          </a:xfrm>
          <a:prstGeom prst="rect">
            <a:avLst/>
          </a:prstGeom>
          <a:noFill/>
        </p:spPr>
        <p:txBody>
          <a:bodyPr wrap="square" rtlCol="0">
            <a:spAutoFit/>
          </a:bodyPr>
          <a:lstStyle/>
          <a:p>
            <a:pPr algn="ctr"/>
            <a:r>
              <a:rPr lang="en-US" altLang="zh-CN" sz="1600" dirty="0">
                <a:latin typeface="Arial Regular"/>
                <a:ea typeface="微软雅黑" panose="020B0503020204020204" charset="-122"/>
                <a:sym typeface="+mn-ea"/>
              </a:rPr>
              <a:t>DC A</a:t>
            </a:r>
          </a:p>
        </p:txBody>
      </p:sp>
      <p:sp>
        <p:nvSpPr>
          <p:cNvPr id="13" name="文本框 12"/>
          <p:cNvSpPr txBox="1"/>
          <p:nvPr/>
        </p:nvSpPr>
        <p:spPr>
          <a:xfrm>
            <a:off x="6094730" y="1852930"/>
            <a:ext cx="1338580" cy="337185"/>
          </a:xfrm>
          <a:prstGeom prst="rect">
            <a:avLst/>
          </a:prstGeom>
          <a:noFill/>
        </p:spPr>
        <p:txBody>
          <a:bodyPr wrap="square" rtlCol="0">
            <a:spAutoFit/>
          </a:bodyPr>
          <a:lstStyle/>
          <a:p>
            <a:pPr algn="ctr"/>
            <a:r>
              <a:rPr lang="en-US" altLang="zh-CN" sz="1600" dirty="0">
                <a:latin typeface="Arial Regular"/>
                <a:ea typeface="微软雅黑" panose="020B0503020204020204" charset="-122"/>
                <a:sym typeface="+mn-ea"/>
              </a:rPr>
              <a:t>DC B</a:t>
            </a:r>
          </a:p>
        </p:txBody>
      </p:sp>
      <p:cxnSp>
        <p:nvCxnSpPr>
          <p:cNvPr id="68" name="直接连接符 67"/>
          <p:cNvCxnSpPr/>
          <p:nvPr/>
        </p:nvCxnSpPr>
        <p:spPr>
          <a:xfrm>
            <a:off x="2063115" y="4700270"/>
            <a:ext cx="676910" cy="67183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2063115" y="4700270"/>
            <a:ext cx="2425065" cy="67183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flipH="1">
            <a:off x="2740025" y="4700905"/>
            <a:ext cx="793115" cy="6711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3533140" y="4700905"/>
            <a:ext cx="955040" cy="6711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H="1">
            <a:off x="2740025" y="4700905"/>
            <a:ext cx="2229485" cy="6711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H="1">
            <a:off x="4488180" y="4700905"/>
            <a:ext cx="481330" cy="6711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nvGrpSpPr>
          <p:cNvPr id="85" name="组合 84"/>
          <p:cNvGrpSpPr/>
          <p:nvPr/>
        </p:nvGrpSpPr>
        <p:grpSpPr>
          <a:xfrm>
            <a:off x="2261235" y="5372100"/>
            <a:ext cx="956945" cy="560705"/>
            <a:chOff x="5820" y="7674"/>
            <a:chExt cx="1507" cy="883"/>
          </a:xfrm>
        </p:grpSpPr>
        <p:pic>
          <p:nvPicPr>
            <p:cNvPr id="86" name="图片 8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88" name="矩形 87"/>
            <p:cNvSpPr/>
            <p:nvPr/>
          </p:nvSpPr>
          <p:spPr>
            <a:xfrm>
              <a:off x="5820" y="8180"/>
              <a:ext cx="150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1000" dirty="0">
                  <a:solidFill>
                    <a:schemeClr val="tx1"/>
                  </a:solidFill>
                  <a:latin typeface="Arial Regular"/>
                  <a:ea typeface="微软雅黑" panose="020B0503020204020204" charset="-122"/>
                </a:rPr>
                <a:t>10Gbps switch</a:t>
              </a:r>
              <a:endParaRPr lang="zh-CN" altLang="en-US" sz="1000" dirty="0">
                <a:solidFill>
                  <a:schemeClr val="tx1"/>
                </a:solidFill>
                <a:latin typeface="Arial Regular"/>
                <a:ea typeface="微软雅黑" panose="020B0503020204020204" charset="-122"/>
              </a:endParaRPr>
            </a:p>
          </p:txBody>
        </p:sp>
      </p:grpSp>
      <p:cxnSp>
        <p:nvCxnSpPr>
          <p:cNvPr id="89" name="直接连接符 88"/>
          <p:cNvCxnSpPr/>
          <p:nvPr/>
        </p:nvCxnSpPr>
        <p:spPr>
          <a:xfrm>
            <a:off x="3154045" y="5524500"/>
            <a:ext cx="93345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3154045" y="5557520"/>
            <a:ext cx="93345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3591560" y="5495925"/>
            <a:ext cx="75565" cy="104140"/>
          </a:xfrm>
          <a:prstGeom prst="ellipse">
            <a:avLst/>
          </a:prstGeom>
          <a:noFill/>
          <a:ln w="19050">
            <a:solidFill>
              <a:srgbClr val="7030A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060825" y="5372100"/>
            <a:ext cx="854710" cy="560705"/>
            <a:chOff x="5901" y="7674"/>
            <a:chExt cx="1346" cy="883"/>
          </a:xfrm>
        </p:grpSpPr>
        <p:pic>
          <p:nvPicPr>
            <p:cNvPr id="98" name="图片 9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99" name="矩形 98"/>
            <p:cNvSpPr/>
            <p:nvPr/>
          </p:nvSpPr>
          <p:spPr>
            <a:xfrm>
              <a:off x="5901" y="8180"/>
              <a:ext cx="1346"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1000" dirty="0">
                  <a:solidFill>
                    <a:schemeClr val="tx1"/>
                  </a:solidFill>
                  <a:latin typeface="Arial Regular"/>
                  <a:ea typeface="微软雅黑" panose="020B0503020204020204" charset="-122"/>
                </a:rPr>
                <a:t>10Gbps switch</a:t>
              </a:r>
              <a:endParaRPr lang="zh-CN" altLang="en-US" sz="1000" dirty="0">
                <a:solidFill>
                  <a:schemeClr val="tx1"/>
                </a:solidFill>
                <a:latin typeface="Arial Regular"/>
                <a:ea typeface="微软雅黑" panose="020B0503020204020204" charset="-122"/>
              </a:endParaRPr>
            </a:p>
          </p:txBody>
        </p:sp>
      </p:grpSp>
      <p:sp>
        <p:nvSpPr>
          <p:cNvPr id="14" name="矩形 13"/>
          <p:cNvSpPr/>
          <p:nvPr/>
        </p:nvSpPr>
        <p:spPr>
          <a:xfrm>
            <a:off x="2900680" y="4700270"/>
            <a:ext cx="1263650" cy="239395"/>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1000" dirty="0" err="1">
                <a:solidFill>
                  <a:schemeClr val="tx1"/>
                </a:solidFill>
                <a:latin typeface="Arial Regular"/>
                <a:ea typeface="微软雅黑" panose="020B0503020204020204" charset="-122"/>
              </a:rPr>
              <a:t>aCloud</a:t>
            </a:r>
            <a:endParaRPr lang="zh-CN" altLang="en-US" sz="1000" dirty="0">
              <a:solidFill>
                <a:schemeClr val="tx1"/>
              </a:solidFill>
              <a:latin typeface="Arial Regular"/>
              <a:ea typeface="微软雅黑" panose="020B0503020204020204" charset="-122"/>
            </a:endParaRPr>
          </a:p>
        </p:txBody>
      </p:sp>
      <p:cxnSp>
        <p:nvCxnSpPr>
          <p:cNvPr id="15" name="直接连接符 14"/>
          <p:cNvCxnSpPr/>
          <p:nvPr/>
        </p:nvCxnSpPr>
        <p:spPr>
          <a:xfrm>
            <a:off x="7228840" y="4700270"/>
            <a:ext cx="676910" cy="67183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7228840" y="4700270"/>
            <a:ext cx="2425065" cy="67183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7905750" y="4700905"/>
            <a:ext cx="793115" cy="6711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8698865" y="4700905"/>
            <a:ext cx="955040" cy="6711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905750" y="4700905"/>
            <a:ext cx="2229485" cy="6711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9653905" y="4700905"/>
            <a:ext cx="481330" cy="6711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7426960" y="5372100"/>
            <a:ext cx="956945" cy="560705"/>
            <a:chOff x="5820" y="7674"/>
            <a:chExt cx="1507" cy="883"/>
          </a:xfrm>
        </p:grpSpPr>
        <p:pic>
          <p:nvPicPr>
            <p:cNvPr id="34" name="图片 3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35" name="矩形 34"/>
            <p:cNvSpPr/>
            <p:nvPr/>
          </p:nvSpPr>
          <p:spPr>
            <a:xfrm>
              <a:off x="5820" y="8180"/>
              <a:ext cx="150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1000" dirty="0">
                  <a:solidFill>
                    <a:schemeClr val="tx1"/>
                  </a:solidFill>
                  <a:latin typeface="Arial Regular"/>
                  <a:ea typeface="微软雅黑" panose="020B0503020204020204" charset="-122"/>
                </a:rPr>
                <a:t>10Gbps switch</a:t>
              </a:r>
              <a:endParaRPr lang="zh-CN" altLang="en-US" sz="1000" dirty="0">
                <a:solidFill>
                  <a:schemeClr val="tx1"/>
                </a:solidFill>
                <a:latin typeface="Arial Regular"/>
                <a:ea typeface="微软雅黑" panose="020B0503020204020204" charset="-122"/>
              </a:endParaRPr>
            </a:p>
          </p:txBody>
        </p:sp>
      </p:grpSp>
      <p:cxnSp>
        <p:nvCxnSpPr>
          <p:cNvPr id="36" name="直接连接符 35"/>
          <p:cNvCxnSpPr/>
          <p:nvPr/>
        </p:nvCxnSpPr>
        <p:spPr>
          <a:xfrm>
            <a:off x="8319770" y="5524500"/>
            <a:ext cx="93345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8319770" y="5557520"/>
            <a:ext cx="93345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757285" y="5495925"/>
            <a:ext cx="75565" cy="104140"/>
          </a:xfrm>
          <a:prstGeom prst="ellipse">
            <a:avLst/>
          </a:prstGeom>
          <a:noFill/>
          <a:ln w="19050">
            <a:solidFill>
              <a:srgbClr val="7030A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9226550" y="5372100"/>
            <a:ext cx="854710" cy="560705"/>
            <a:chOff x="5901" y="7674"/>
            <a:chExt cx="1346" cy="883"/>
          </a:xfrm>
        </p:grpSpPr>
        <p:pic>
          <p:nvPicPr>
            <p:cNvPr id="41" name="图片 4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42" name="矩形 41"/>
            <p:cNvSpPr/>
            <p:nvPr/>
          </p:nvSpPr>
          <p:spPr>
            <a:xfrm>
              <a:off x="5901" y="8180"/>
              <a:ext cx="1346"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1000" dirty="0">
                  <a:solidFill>
                    <a:schemeClr val="tx1"/>
                  </a:solidFill>
                  <a:latin typeface="Arial Regular"/>
                  <a:ea typeface="微软雅黑" panose="020B0503020204020204" charset="-122"/>
                </a:rPr>
                <a:t>10Gbps switch</a:t>
              </a:r>
              <a:endParaRPr lang="zh-CN" altLang="en-US" sz="1000" dirty="0">
                <a:solidFill>
                  <a:schemeClr val="tx1"/>
                </a:solidFill>
                <a:latin typeface="Arial Regular"/>
                <a:ea typeface="微软雅黑" panose="020B0503020204020204" charset="-122"/>
              </a:endParaRPr>
            </a:p>
          </p:txBody>
        </p:sp>
      </p:grpSp>
      <p:sp>
        <p:nvSpPr>
          <p:cNvPr id="43" name="矩形 42"/>
          <p:cNvSpPr/>
          <p:nvPr/>
        </p:nvSpPr>
        <p:spPr>
          <a:xfrm>
            <a:off x="8066405" y="4700270"/>
            <a:ext cx="1263650" cy="239395"/>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1000" dirty="0" err="1">
                <a:solidFill>
                  <a:schemeClr val="tx1"/>
                </a:solidFill>
                <a:latin typeface="Arial Regular"/>
                <a:ea typeface="微软雅黑" panose="020B0503020204020204" charset="-122"/>
              </a:rPr>
              <a:t>aCloud</a:t>
            </a:r>
            <a:endParaRPr lang="zh-CN" altLang="en-US" sz="1000" dirty="0">
              <a:solidFill>
                <a:schemeClr val="tx1"/>
              </a:solidFill>
              <a:latin typeface="Arial Regular"/>
              <a:ea typeface="微软雅黑" panose="020B0503020204020204" charset="-122"/>
            </a:endParaRPr>
          </a:p>
        </p:txBody>
      </p:sp>
      <p:sp>
        <p:nvSpPr>
          <p:cNvPr id="44" name="Rectangle 4"/>
          <p:cNvSpPr>
            <a:spLocks noChangeArrowheads="1"/>
          </p:cNvSpPr>
          <p:nvPr/>
        </p:nvSpPr>
        <p:spPr bwMode="auto">
          <a:xfrm>
            <a:off x="32709" y="442119"/>
            <a:ext cx="684213" cy="228600"/>
          </a:xfrm>
          <a:prstGeom prst="rect">
            <a:avLst/>
          </a:prstGeom>
          <a:solidFill>
            <a:srgbClr val="79C844"/>
          </a:solidFill>
          <a:ln>
            <a:noFill/>
          </a:ln>
          <a:effectLst/>
        </p:spPr>
        <p:txBody>
          <a:bodyPr anchor="ctr"/>
          <a:lstStyle/>
          <a:p>
            <a:pPr>
              <a:buFont typeface="Arial" panose="020B0604020202020204" pitchFamily="34" charset="0"/>
              <a:buNone/>
              <a:defRPr/>
            </a:pPr>
            <a:endParaRPr lang="zh-CN" altLang="en-US" dirty="0">
              <a:latin typeface="Arial Regular"/>
              <a:ea typeface="微软雅黑" panose="020B0503020204020204" charset="-122"/>
            </a:endParaRPr>
          </a:p>
        </p:txBody>
      </p:sp>
      <p:sp>
        <p:nvSpPr>
          <p:cNvPr id="45" name="标题 1"/>
          <p:cNvSpPr>
            <a:spLocks noGrp="1" noChangeArrowheads="1"/>
          </p:cNvSpPr>
          <p:nvPr/>
        </p:nvSpPr>
        <p:spPr bwMode="auto">
          <a:xfrm>
            <a:off x="716922" y="267494"/>
            <a:ext cx="9418313" cy="577850"/>
          </a:xfrm>
          <a:prstGeom prst="rect">
            <a:avLst/>
          </a:prstGeom>
          <a:noFill/>
          <a:ln>
            <a:noFill/>
          </a:ln>
          <a:effec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3765"/>
            <a:r>
              <a:rPr lang="en-US" altLang="zh-CN" sz="2000" b="1" dirty="0" err="1">
                <a:latin typeface="Arial Regular"/>
                <a:ea typeface="微软雅黑" panose="020B0503020204020204" charset="-122"/>
                <a:sym typeface="微软雅黑" panose="020B0503020204020204" charset="-122"/>
              </a:rPr>
              <a:t>aCloud</a:t>
            </a:r>
            <a:r>
              <a:rPr lang="en-US" altLang="zh-CN" sz="2000" b="1" dirty="0">
                <a:latin typeface="Arial Regular"/>
                <a:ea typeface="微软雅黑" panose="020B0503020204020204" charset="-122"/>
                <a:sym typeface="微软雅黑" panose="020B0503020204020204" charset="-122"/>
              </a:rPr>
              <a:t> to </a:t>
            </a:r>
            <a:r>
              <a:rPr lang="en-US" altLang="zh-CN" sz="2000" b="1" dirty="0" err="1">
                <a:latin typeface="Arial Regular"/>
                <a:ea typeface="微软雅黑" panose="020B0503020204020204" charset="-122"/>
                <a:sym typeface="微软雅黑" panose="020B0503020204020204" charset="-122"/>
              </a:rPr>
              <a:t>aCloud</a:t>
            </a:r>
            <a:r>
              <a:rPr lang="en-US" altLang="zh-CN" sz="2000" b="1" dirty="0">
                <a:latin typeface="Arial Regular"/>
                <a:ea typeface="微软雅黑" panose="020B0503020204020204" charset="-122"/>
                <a:sym typeface="微软雅黑" panose="020B0503020204020204" charset="-122"/>
              </a:rPr>
              <a:t> DR: Network architecture </a:t>
            </a:r>
            <a:endParaRPr lang="zh-CN" altLang="en-US" sz="2000" b="1" dirty="0">
              <a:latin typeface="Arial Regular"/>
              <a:ea typeface="微软雅黑" panose="020B0503020204020204" charset="-122"/>
              <a:sym typeface="微软雅黑" panose="020B0503020204020204"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65676" y="1134745"/>
            <a:ext cx="3474720" cy="337185"/>
          </a:xfrm>
          <a:prstGeom prst="rect">
            <a:avLst/>
          </a:prstGeom>
          <a:noFill/>
        </p:spPr>
        <p:txBody>
          <a:bodyPr wrap="square" rtlCol="0">
            <a:spAutoFit/>
          </a:bodyPr>
          <a:lstStyle/>
          <a:p>
            <a:r>
              <a:rPr lang="en-US" altLang="zh-CN" sz="1600" dirty="0" err="1">
                <a:latin typeface="Arial Regular"/>
                <a:ea typeface="微软雅黑" panose="020B0503020204020204" charset="-122"/>
                <a:sym typeface="+mn-ea"/>
              </a:rPr>
              <a:t>aCloud</a:t>
            </a:r>
            <a:r>
              <a:rPr lang="en-US" altLang="zh-CN" sz="1600" dirty="0">
                <a:latin typeface="Arial Regular"/>
                <a:ea typeface="微软雅黑" panose="020B0503020204020204" charset="-122"/>
                <a:sym typeface="+mn-ea"/>
              </a:rPr>
              <a:t> DR network architecture</a:t>
            </a:r>
            <a:endParaRPr lang="zh-CN" altLang="en-US" sz="1600" dirty="0">
              <a:latin typeface="Arial Regular"/>
              <a:ea typeface="微软雅黑" panose="020B0503020204020204" charset="-122"/>
            </a:endParaRPr>
          </a:p>
        </p:txBody>
      </p:sp>
      <p:sp>
        <p:nvSpPr>
          <p:cNvPr id="50" name="圆角矩形 49"/>
          <p:cNvSpPr/>
          <p:nvPr/>
        </p:nvSpPr>
        <p:spPr>
          <a:xfrm>
            <a:off x="2732405" y="3406775"/>
            <a:ext cx="3957955" cy="1183640"/>
          </a:xfrm>
          <a:prstGeom prst="roundRect">
            <a:avLst/>
          </a:prstGeom>
          <a:solidFill>
            <a:schemeClr val="bg1">
              <a:lumMod val="85000"/>
            </a:schemeClr>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3" name="圆角矩形 2"/>
          <p:cNvSpPr/>
          <p:nvPr/>
        </p:nvSpPr>
        <p:spPr>
          <a:xfrm>
            <a:off x="2732405" y="1588770"/>
            <a:ext cx="3957955" cy="1593215"/>
          </a:xfrm>
          <a:prstGeom prst="roundRect">
            <a:avLst/>
          </a:prstGeom>
          <a:solidFill>
            <a:schemeClr val="bg1">
              <a:lumMod val="85000"/>
            </a:schemeClr>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86" name="圆角矩形 85"/>
          <p:cNvSpPr/>
          <p:nvPr/>
        </p:nvSpPr>
        <p:spPr>
          <a:xfrm>
            <a:off x="2732405" y="4829810"/>
            <a:ext cx="3957955" cy="1983740"/>
          </a:xfrm>
          <a:prstGeom prst="roundRect">
            <a:avLst/>
          </a:prstGeom>
          <a:solidFill>
            <a:schemeClr val="bg1">
              <a:lumMod val="85000"/>
            </a:schemeClr>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211" name="圆角矩形 210"/>
          <p:cNvSpPr/>
          <p:nvPr/>
        </p:nvSpPr>
        <p:spPr>
          <a:xfrm>
            <a:off x="673100" y="4822190"/>
            <a:ext cx="1741805" cy="1983740"/>
          </a:xfrm>
          <a:prstGeom prst="roundRect">
            <a:avLst/>
          </a:prstGeom>
          <a:solidFill>
            <a:schemeClr val="bg1">
              <a:lumMod val="85000"/>
            </a:schemeClr>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cxnSp>
        <p:nvCxnSpPr>
          <p:cNvPr id="209" name="直接连接符 208"/>
          <p:cNvCxnSpPr>
            <a:stCxn id="9" idx="2"/>
            <a:endCxn id="15" idx="0"/>
          </p:cNvCxnSpPr>
          <p:nvPr/>
        </p:nvCxnSpPr>
        <p:spPr>
          <a:xfrm>
            <a:off x="4142740" y="2110740"/>
            <a:ext cx="0" cy="7912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p:nvPr/>
        </p:nvCxnSpPr>
        <p:spPr>
          <a:xfrm>
            <a:off x="4989195" y="2107565"/>
            <a:ext cx="0" cy="7912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67" name="矩形 166"/>
          <p:cNvSpPr/>
          <p:nvPr/>
        </p:nvSpPr>
        <p:spPr>
          <a:xfrm>
            <a:off x="2889885" y="5608955"/>
            <a:ext cx="3642995" cy="537845"/>
          </a:xfrm>
          <a:prstGeom prst="rect">
            <a:avLst/>
          </a:prstGeom>
          <a:solidFill>
            <a:schemeClr val="bg1">
              <a:lumMod val="95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cxnSp>
        <p:nvCxnSpPr>
          <p:cNvPr id="77" name="直接连接符 76"/>
          <p:cNvCxnSpPr>
            <a:stCxn id="106" idx="2"/>
            <a:endCxn id="88" idx="0"/>
          </p:cNvCxnSpPr>
          <p:nvPr/>
        </p:nvCxnSpPr>
        <p:spPr>
          <a:xfrm>
            <a:off x="3208655" y="5396230"/>
            <a:ext cx="207010" cy="358775"/>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stCxn id="106" idx="2"/>
            <a:endCxn id="89" idx="0"/>
          </p:cNvCxnSpPr>
          <p:nvPr/>
        </p:nvCxnSpPr>
        <p:spPr>
          <a:xfrm>
            <a:off x="3208655" y="5396230"/>
            <a:ext cx="1524000" cy="358775"/>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107" idx="2"/>
            <a:endCxn id="88" idx="0"/>
          </p:cNvCxnSpPr>
          <p:nvPr/>
        </p:nvCxnSpPr>
        <p:spPr>
          <a:xfrm flipH="1">
            <a:off x="3415665" y="5390515"/>
            <a:ext cx="550545" cy="36449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stCxn id="106" idx="2"/>
            <a:endCxn id="91" idx="0"/>
          </p:cNvCxnSpPr>
          <p:nvPr/>
        </p:nvCxnSpPr>
        <p:spPr>
          <a:xfrm>
            <a:off x="3208655" y="5396230"/>
            <a:ext cx="2745740" cy="358775"/>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107" idx="2"/>
            <a:endCxn id="89" idx="0"/>
          </p:cNvCxnSpPr>
          <p:nvPr/>
        </p:nvCxnSpPr>
        <p:spPr>
          <a:xfrm>
            <a:off x="3966210" y="5390515"/>
            <a:ext cx="767080" cy="36449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a:stCxn id="107" idx="2"/>
            <a:endCxn id="91" idx="0"/>
          </p:cNvCxnSpPr>
          <p:nvPr/>
        </p:nvCxnSpPr>
        <p:spPr>
          <a:xfrm>
            <a:off x="3966210" y="5390515"/>
            <a:ext cx="1988820" cy="36449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2828925" y="1584960"/>
            <a:ext cx="984250" cy="229870"/>
          </a:xfrm>
          <a:prstGeom prst="rect">
            <a:avLst/>
          </a:prstGeom>
          <a:noFill/>
        </p:spPr>
        <p:txBody>
          <a:bodyPr wrap="square" rtlCol="0">
            <a:spAutoFit/>
          </a:bodyPr>
          <a:lstStyle/>
          <a:p>
            <a:r>
              <a:rPr lang="en-US" altLang="zh-CN" sz="900" dirty="0">
                <a:latin typeface="Arial Regular"/>
                <a:ea typeface="微软雅黑" panose="020B0503020204020204" charset="-122"/>
              </a:rPr>
              <a:t>DC gateway</a:t>
            </a:r>
            <a:endParaRPr lang="zh-CN" altLang="en-US" sz="900" dirty="0">
              <a:latin typeface="Arial Regular"/>
              <a:ea typeface="微软雅黑" panose="020B0503020204020204" charset="-122"/>
            </a:endParaRPr>
          </a:p>
        </p:txBody>
      </p:sp>
      <p:pic>
        <p:nvPicPr>
          <p:cNvPr id="14" name="图片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41750" y="2240915"/>
            <a:ext cx="601980" cy="200660"/>
          </a:xfrm>
          <a:prstGeom prst="rect">
            <a:avLst/>
          </a:prstGeom>
        </p:spPr>
      </p:pic>
      <p:pic>
        <p:nvPicPr>
          <p:cNvPr id="15" name="图片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41750" y="2901950"/>
            <a:ext cx="601980" cy="200660"/>
          </a:xfrm>
          <a:prstGeom prst="rect">
            <a:avLst/>
          </a:prstGeom>
        </p:spPr>
      </p:pic>
      <p:pic>
        <p:nvPicPr>
          <p:cNvPr id="16" name="图片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81220" y="2567305"/>
            <a:ext cx="601980" cy="200660"/>
          </a:xfrm>
          <a:prstGeom prst="rect">
            <a:avLst/>
          </a:prstGeom>
        </p:spPr>
      </p:pic>
      <p:pic>
        <p:nvPicPr>
          <p:cNvPr id="23" name="图片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41750" y="2562225"/>
            <a:ext cx="601980" cy="200660"/>
          </a:xfrm>
          <a:prstGeom prst="rect">
            <a:avLst/>
          </a:prstGeom>
        </p:spPr>
      </p:pic>
      <p:pic>
        <p:nvPicPr>
          <p:cNvPr id="27" name="图片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88840" y="2240915"/>
            <a:ext cx="601980" cy="200660"/>
          </a:xfrm>
          <a:prstGeom prst="rect">
            <a:avLst/>
          </a:prstGeom>
        </p:spPr>
      </p:pic>
      <p:pic>
        <p:nvPicPr>
          <p:cNvPr id="32" name="图片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8840" y="2894965"/>
            <a:ext cx="601980" cy="200660"/>
          </a:xfrm>
          <a:prstGeom prst="rect">
            <a:avLst/>
          </a:prstGeom>
        </p:spPr>
      </p:pic>
      <p:grpSp>
        <p:nvGrpSpPr>
          <p:cNvPr id="33" name="组合 32"/>
          <p:cNvGrpSpPr/>
          <p:nvPr/>
        </p:nvGrpSpPr>
        <p:grpSpPr>
          <a:xfrm>
            <a:off x="3813175" y="3699510"/>
            <a:ext cx="659130" cy="615315"/>
            <a:chOff x="7082" y="3751"/>
            <a:chExt cx="1656" cy="1547"/>
          </a:xfrm>
        </p:grpSpPr>
        <p:grpSp>
          <p:nvGrpSpPr>
            <p:cNvPr id="34" name="Group 2493"/>
            <p:cNvGrpSpPr/>
            <p:nvPr/>
          </p:nvGrpSpPr>
          <p:grpSpPr bwMode="auto">
            <a:xfrm>
              <a:off x="7341" y="3751"/>
              <a:ext cx="1137" cy="1172"/>
              <a:chOff x="1768" y="187"/>
              <a:chExt cx="2860" cy="2807"/>
            </a:xfrm>
          </p:grpSpPr>
          <p:pic>
            <p:nvPicPr>
              <p:cNvPr id="35" name="Picture 2494"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36" name="Picture 2495" descr="中继器"/>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38" name="Picture 2496"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39" name="矩形 38"/>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Core switch</a:t>
              </a:r>
              <a:endParaRPr lang="zh-CN" altLang="en-US" sz="700" dirty="0">
                <a:solidFill>
                  <a:schemeClr val="tx1"/>
                </a:solidFill>
                <a:latin typeface="Arial Regular"/>
                <a:ea typeface="微软雅黑" panose="020B0503020204020204" charset="-122"/>
              </a:endParaRPr>
            </a:p>
          </p:txBody>
        </p:sp>
      </p:grpSp>
      <p:grpSp>
        <p:nvGrpSpPr>
          <p:cNvPr id="40" name="组合 39"/>
          <p:cNvGrpSpPr/>
          <p:nvPr/>
        </p:nvGrpSpPr>
        <p:grpSpPr>
          <a:xfrm>
            <a:off x="4659630" y="3695065"/>
            <a:ext cx="659130" cy="615315"/>
            <a:chOff x="7082" y="3751"/>
            <a:chExt cx="1656" cy="1547"/>
          </a:xfrm>
        </p:grpSpPr>
        <p:grpSp>
          <p:nvGrpSpPr>
            <p:cNvPr id="41" name="Group 2493"/>
            <p:cNvGrpSpPr/>
            <p:nvPr/>
          </p:nvGrpSpPr>
          <p:grpSpPr bwMode="auto">
            <a:xfrm>
              <a:off x="7341" y="3751"/>
              <a:ext cx="1137" cy="1172"/>
              <a:chOff x="1768" y="187"/>
              <a:chExt cx="2860" cy="2807"/>
            </a:xfrm>
          </p:grpSpPr>
          <p:pic>
            <p:nvPicPr>
              <p:cNvPr id="42" name="Picture 2494"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43" name="Picture 2495" descr="中继器"/>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44" name="Picture 2496"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45" name="矩形 44"/>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Core switch</a:t>
              </a:r>
              <a:endParaRPr lang="zh-CN" altLang="en-US" sz="700" dirty="0">
                <a:solidFill>
                  <a:schemeClr val="tx1"/>
                </a:solidFill>
                <a:latin typeface="Arial Regular"/>
                <a:ea typeface="微软雅黑" panose="020B0503020204020204" charset="-122"/>
              </a:endParaRPr>
            </a:p>
          </p:txBody>
        </p:sp>
      </p:grpSp>
      <p:pic>
        <p:nvPicPr>
          <p:cNvPr id="46" name="图片 4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67660" y="4115435"/>
            <a:ext cx="601980" cy="200660"/>
          </a:xfrm>
          <a:prstGeom prst="rect">
            <a:avLst/>
          </a:prstGeom>
        </p:spPr>
      </p:pic>
      <p:pic>
        <p:nvPicPr>
          <p:cNvPr id="47" name="图片 4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70245" y="4109085"/>
            <a:ext cx="601980" cy="200660"/>
          </a:xfrm>
          <a:prstGeom prst="rect">
            <a:avLst/>
          </a:prstGeom>
        </p:spPr>
      </p:pic>
      <p:pic>
        <p:nvPicPr>
          <p:cNvPr id="48" name="图片 4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70245" y="3632835"/>
            <a:ext cx="601345" cy="200660"/>
          </a:xfrm>
          <a:prstGeom prst="rect">
            <a:avLst/>
          </a:prstGeom>
        </p:spPr>
      </p:pic>
      <p:pic>
        <p:nvPicPr>
          <p:cNvPr id="49" name="图片 4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68295" y="3632835"/>
            <a:ext cx="601345" cy="200660"/>
          </a:xfrm>
          <a:prstGeom prst="rect">
            <a:avLst/>
          </a:prstGeom>
        </p:spPr>
      </p:pic>
      <p:sp>
        <p:nvSpPr>
          <p:cNvPr id="52" name="文本框 51"/>
          <p:cNvSpPr txBox="1"/>
          <p:nvPr/>
        </p:nvSpPr>
        <p:spPr>
          <a:xfrm>
            <a:off x="3415665" y="2249308"/>
            <a:ext cx="344805" cy="215444"/>
          </a:xfrm>
          <a:prstGeom prst="rect">
            <a:avLst/>
          </a:prstGeom>
          <a:noFill/>
        </p:spPr>
        <p:txBody>
          <a:bodyPr wrap="square" rtlCol="0">
            <a:spAutoFit/>
          </a:bodyPr>
          <a:lstStyle/>
          <a:p>
            <a:r>
              <a:rPr lang="en-US" altLang="zh-CN" sz="800" dirty="0">
                <a:latin typeface="Arial Regular"/>
                <a:ea typeface="微软雅黑" panose="020B0503020204020204" charset="-122"/>
              </a:rPr>
              <a:t>AD</a:t>
            </a:r>
            <a:endParaRPr lang="zh-CN" altLang="en-US" sz="800" dirty="0">
              <a:latin typeface="Arial Regular"/>
              <a:ea typeface="微软雅黑" panose="020B0503020204020204" charset="-122"/>
            </a:endParaRPr>
          </a:p>
        </p:txBody>
      </p:sp>
      <p:sp>
        <p:nvSpPr>
          <p:cNvPr id="55" name="文本框 54"/>
          <p:cNvSpPr txBox="1"/>
          <p:nvPr/>
        </p:nvSpPr>
        <p:spPr>
          <a:xfrm>
            <a:off x="3348673" y="2573972"/>
            <a:ext cx="486094" cy="213995"/>
          </a:xfrm>
          <a:prstGeom prst="rect">
            <a:avLst/>
          </a:prstGeom>
          <a:noFill/>
        </p:spPr>
        <p:txBody>
          <a:bodyPr wrap="square" rtlCol="0">
            <a:spAutoFit/>
          </a:bodyPr>
          <a:lstStyle/>
          <a:p>
            <a:r>
              <a:rPr lang="en-US" altLang="zh-CN" sz="800" dirty="0">
                <a:latin typeface="Arial Regular"/>
                <a:ea typeface="微软雅黑" panose="020B0503020204020204" charset="-122"/>
              </a:rPr>
              <a:t>NGAF</a:t>
            </a:r>
            <a:endParaRPr lang="zh-CN" altLang="en-US" sz="800" dirty="0">
              <a:latin typeface="Arial Regular"/>
              <a:ea typeface="微软雅黑" panose="020B0503020204020204" charset="-122"/>
            </a:endParaRPr>
          </a:p>
        </p:txBody>
      </p:sp>
      <p:sp>
        <p:nvSpPr>
          <p:cNvPr id="67" name="文本框 66"/>
          <p:cNvSpPr txBox="1"/>
          <p:nvPr/>
        </p:nvSpPr>
        <p:spPr>
          <a:xfrm>
            <a:off x="3395706" y="2912110"/>
            <a:ext cx="459105" cy="213995"/>
          </a:xfrm>
          <a:prstGeom prst="rect">
            <a:avLst/>
          </a:prstGeom>
          <a:noFill/>
        </p:spPr>
        <p:txBody>
          <a:bodyPr wrap="square" rtlCol="0">
            <a:spAutoFit/>
          </a:bodyPr>
          <a:lstStyle/>
          <a:p>
            <a:r>
              <a:rPr lang="en-US" altLang="zh-CN" sz="800" dirty="0">
                <a:latin typeface="Arial Regular"/>
                <a:ea typeface="微软雅黑" panose="020B0503020204020204" charset="-122"/>
              </a:rPr>
              <a:t>IAM</a:t>
            </a:r>
            <a:endParaRPr lang="zh-CN" altLang="en-US" sz="800" dirty="0">
              <a:latin typeface="Arial Regular"/>
              <a:ea typeface="微软雅黑" panose="020B0503020204020204" charset="-122"/>
            </a:endParaRPr>
          </a:p>
        </p:txBody>
      </p:sp>
      <p:sp>
        <p:nvSpPr>
          <p:cNvPr id="68" name="文本框 67"/>
          <p:cNvSpPr txBox="1"/>
          <p:nvPr/>
        </p:nvSpPr>
        <p:spPr>
          <a:xfrm>
            <a:off x="2750185" y="3764280"/>
            <a:ext cx="837565" cy="213995"/>
          </a:xfrm>
          <a:prstGeom prst="rect">
            <a:avLst/>
          </a:prstGeom>
          <a:noFill/>
        </p:spPr>
        <p:txBody>
          <a:bodyPr wrap="square" rtlCol="0">
            <a:spAutoFit/>
          </a:bodyPr>
          <a:lstStyle/>
          <a:p>
            <a:pPr algn="ctr"/>
            <a:r>
              <a:rPr lang="en-US" altLang="zh-CN" sz="800" dirty="0">
                <a:latin typeface="Arial Regular"/>
                <a:ea typeface="微软雅黑" panose="020B0503020204020204" charset="-122"/>
              </a:rPr>
              <a:t>SSL VPN</a:t>
            </a:r>
          </a:p>
        </p:txBody>
      </p:sp>
      <p:sp>
        <p:nvSpPr>
          <p:cNvPr id="70" name="文本框 69"/>
          <p:cNvSpPr txBox="1"/>
          <p:nvPr/>
        </p:nvSpPr>
        <p:spPr>
          <a:xfrm>
            <a:off x="2691130" y="4253865"/>
            <a:ext cx="955675" cy="213995"/>
          </a:xfrm>
          <a:prstGeom prst="rect">
            <a:avLst/>
          </a:prstGeom>
          <a:noFill/>
        </p:spPr>
        <p:txBody>
          <a:bodyPr wrap="square" rtlCol="0">
            <a:spAutoFit/>
          </a:bodyPr>
          <a:lstStyle/>
          <a:p>
            <a:pPr algn="ctr"/>
            <a:r>
              <a:rPr lang="en-US" altLang="zh-CN" sz="800" dirty="0">
                <a:latin typeface="Arial Regular"/>
                <a:ea typeface="微软雅黑" panose="020B0503020204020204" charset="-122"/>
              </a:rPr>
              <a:t>AD</a:t>
            </a:r>
            <a:endParaRPr lang="zh-CN" altLang="en-US" sz="800" dirty="0">
              <a:latin typeface="Arial Regular"/>
              <a:ea typeface="微软雅黑" panose="020B0503020204020204" charset="-122"/>
            </a:endParaRPr>
          </a:p>
        </p:txBody>
      </p:sp>
      <p:sp>
        <p:nvSpPr>
          <p:cNvPr id="82" name="文本框 81"/>
          <p:cNvSpPr txBox="1"/>
          <p:nvPr/>
        </p:nvSpPr>
        <p:spPr>
          <a:xfrm>
            <a:off x="5592445" y="4253865"/>
            <a:ext cx="955675" cy="213995"/>
          </a:xfrm>
          <a:prstGeom prst="rect">
            <a:avLst/>
          </a:prstGeom>
          <a:noFill/>
        </p:spPr>
        <p:txBody>
          <a:bodyPr wrap="square" rtlCol="0">
            <a:spAutoFit/>
          </a:bodyPr>
          <a:lstStyle/>
          <a:p>
            <a:pPr algn="ctr"/>
            <a:r>
              <a:rPr lang="en-US" altLang="zh-CN" sz="800" dirty="0">
                <a:latin typeface="Arial Regular"/>
                <a:ea typeface="微软雅黑" panose="020B0503020204020204" charset="-122"/>
              </a:rPr>
              <a:t>AD</a:t>
            </a:r>
            <a:endParaRPr lang="zh-CN" altLang="en-US" sz="800" dirty="0">
              <a:latin typeface="Arial Regular"/>
              <a:ea typeface="微软雅黑" panose="020B0503020204020204" charset="-122"/>
            </a:endParaRPr>
          </a:p>
        </p:txBody>
      </p:sp>
      <p:sp>
        <p:nvSpPr>
          <p:cNvPr id="85" name="文本框 84"/>
          <p:cNvSpPr txBox="1"/>
          <p:nvPr/>
        </p:nvSpPr>
        <p:spPr>
          <a:xfrm>
            <a:off x="5690235" y="3764280"/>
            <a:ext cx="837565" cy="213995"/>
          </a:xfrm>
          <a:prstGeom prst="rect">
            <a:avLst/>
          </a:prstGeom>
          <a:noFill/>
        </p:spPr>
        <p:txBody>
          <a:bodyPr wrap="square" rtlCol="0">
            <a:spAutoFit/>
          </a:bodyPr>
          <a:lstStyle/>
          <a:p>
            <a:pPr algn="ctr"/>
            <a:r>
              <a:rPr lang="en-US" altLang="zh-CN" sz="800" dirty="0">
                <a:latin typeface="Arial Regular"/>
                <a:ea typeface="微软雅黑" panose="020B0503020204020204" charset="-122"/>
              </a:rPr>
              <a:t>SSL VPN</a:t>
            </a:r>
          </a:p>
        </p:txBody>
      </p:sp>
      <p:sp>
        <p:nvSpPr>
          <p:cNvPr id="93" name="文本框 92"/>
          <p:cNvSpPr txBox="1"/>
          <p:nvPr/>
        </p:nvSpPr>
        <p:spPr>
          <a:xfrm>
            <a:off x="2828925" y="3405505"/>
            <a:ext cx="1336040" cy="230832"/>
          </a:xfrm>
          <a:prstGeom prst="rect">
            <a:avLst/>
          </a:prstGeom>
          <a:noFill/>
        </p:spPr>
        <p:txBody>
          <a:bodyPr wrap="square" rtlCol="0">
            <a:spAutoFit/>
          </a:bodyPr>
          <a:lstStyle/>
          <a:p>
            <a:r>
              <a:rPr lang="en-US" altLang="zh-CN" sz="900" dirty="0">
                <a:latin typeface="Arial Regular"/>
                <a:ea typeface="微软雅黑" panose="020B0503020204020204" charset="-122"/>
              </a:rPr>
              <a:t>Core switch zone</a:t>
            </a:r>
            <a:endParaRPr lang="zh-CN" altLang="en-US" sz="900" dirty="0">
              <a:latin typeface="Arial Regular"/>
              <a:ea typeface="微软雅黑" panose="020B0503020204020204" charset="-122"/>
            </a:endParaRPr>
          </a:p>
        </p:txBody>
      </p:sp>
      <p:sp>
        <p:nvSpPr>
          <p:cNvPr id="105" name="文本框 104"/>
          <p:cNvSpPr txBox="1"/>
          <p:nvPr/>
        </p:nvSpPr>
        <p:spPr>
          <a:xfrm>
            <a:off x="2828925" y="4829810"/>
            <a:ext cx="984250" cy="230832"/>
          </a:xfrm>
          <a:prstGeom prst="rect">
            <a:avLst/>
          </a:prstGeom>
          <a:noFill/>
        </p:spPr>
        <p:txBody>
          <a:bodyPr wrap="square" rtlCol="0">
            <a:spAutoFit/>
          </a:bodyPr>
          <a:lstStyle/>
          <a:p>
            <a:r>
              <a:rPr lang="en-US" altLang="zh-CN" sz="900" dirty="0">
                <a:latin typeface="Arial Regular"/>
                <a:ea typeface="微软雅黑" panose="020B0503020204020204" charset="-122"/>
              </a:rPr>
              <a:t>Business zone</a:t>
            </a:r>
            <a:endParaRPr lang="zh-CN" altLang="en-US" sz="900" dirty="0">
              <a:latin typeface="Arial Regular"/>
              <a:ea typeface="微软雅黑" panose="020B0503020204020204" charset="-122"/>
            </a:endParaRPr>
          </a:p>
        </p:txBody>
      </p:sp>
      <p:pic>
        <p:nvPicPr>
          <p:cNvPr id="106" name="Picture 56" descr="L2交换机"/>
          <p:cNvPicPr>
            <a:picLocks noChangeAspect="1"/>
          </p:cNvPicPr>
          <p:nvPr/>
        </p:nvPicPr>
        <p:blipFill>
          <a:blip r:embed="rId8"/>
          <a:stretch>
            <a:fillRect/>
          </a:stretch>
        </p:blipFill>
        <p:spPr>
          <a:xfrm>
            <a:off x="3009900" y="5155565"/>
            <a:ext cx="397510" cy="240665"/>
          </a:xfrm>
          <a:prstGeom prst="rect">
            <a:avLst/>
          </a:prstGeom>
          <a:noFill/>
          <a:ln w="9525">
            <a:noFill/>
          </a:ln>
        </p:spPr>
      </p:pic>
      <p:pic>
        <p:nvPicPr>
          <p:cNvPr id="107" name="Picture 56" descr="L2交换机"/>
          <p:cNvPicPr>
            <a:picLocks noChangeAspect="1"/>
          </p:cNvPicPr>
          <p:nvPr/>
        </p:nvPicPr>
        <p:blipFill>
          <a:blip r:embed="rId8"/>
          <a:stretch>
            <a:fillRect/>
          </a:stretch>
        </p:blipFill>
        <p:spPr>
          <a:xfrm>
            <a:off x="3767455" y="5149850"/>
            <a:ext cx="397510" cy="240665"/>
          </a:xfrm>
          <a:prstGeom prst="rect">
            <a:avLst/>
          </a:prstGeom>
          <a:noFill/>
          <a:ln w="9525">
            <a:noFill/>
          </a:ln>
        </p:spPr>
      </p:pic>
      <p:pic>
        <p:nvPicPr>
          <p:cNvPr id="108" name="Picture 56" descr="L2交换机"/>
          <p:cNvPicPr>
            <a:picLocks noChangeAspect="1"/>
          </p:cNvPicPr>
          <p:nvPr/>
        </p:nvPicPr>
        <p:blipFill>
          <a:blip r:embed="rId8"/>
          <a:stretch>
            <a:fillRect/>
          </a:stretch>
        </p:blipFill>
        <p:spPr>
          <a:xfrm>
            <a:off x="5125085" y="5155565"/>
            <a:ext cx="397510" cy="240665"/>
          </a:xfrm>
          <a:prstGeom prst="rect">
            <a:avLst/>
          </a:prstGeom>
          <a:noFill/>
          <a:ln w="9525">
            <a:noFill/>
          </a:ln>
        </p:spPr>
      </p:pic>
      <p:pic>
        <p:nvPicPr>
          <p:cNvPr id="109" name="Picture 56" descr="L2交换机"/>
          <p:cNvPicPr>
            <a:picLocks noChangeAspect="1"/>
          </p:cNvPicPr>
          <p:nvPr/>
        </p:nvPicPr>
        <p:blipFill>
          <a:blip r:embed="rId8"/>
          <a:stretch>
            <a:fillRect/>
          </a:stretch>
        </p:blipFill>
        <p:spPr>
          <a:xfrm>
            <a:off x="5882640" y="5149850"/>
            <a:ext cx="397510" cy="240665"/>
          </a:xfrm>
          <a:prstGeom prst="rect">
            <a:avLst/>
          </a:prstGeom>
          <a:noFill/>
          <a:ln w="9525">
            <a:noFill/>
          </a:ln>
        </p:spPr>
      </p:pic>
      <p:pic>
        <p:nvPicPr>
          <p:cNvPr id="110" name="Picture 56" descr="L2交换机"/>
          <p:cNvPicPr>
            <a:picLocks noChangeAspect="1"/>
          </p:cNvPicPr>
          <p:nvPr/>
        </p:nvPicPr>
        <p:blipFill>
          <a:blip r:embed="rId8"/>
          <a:stretch>
            <a:fillRect/>
          </a:stretch>
        </p:blipFill>
        <p:spPr>
          <a:xfrm>
            <a:off x="3009900" y="6360160"/>
            <a:ext cx="397510" cy="240665"/>
          </a:xfrm>
          <a:prstGeom prst="rect">
            <a:avLst/>
          </a:prstGeom>
          <a:noFill/>
          <a:ln w="9525">
            <a:noFill/>
          </a:ln>
        </p:spPr>
      </p:pic>
      <p:pic>
        <p:nvPicPr>
          <p:cNvPr id="111" name="Picture 56" descr="L2交换机"/>
          <p:cNvPicPr>
            <a:picLocks noChangeAspect="1"/>
          </p:cNvPicPr>
          <p:nvPr/>
        </p:nvPicPr>
        <p:blipFill>
          <a:blip r:embed="rId8"/>
          <a:stretch>
            <a:fillRect/>
          </a:stretch>
        </p:blipFill>
        <p:spPr>
          <a:xfrm>
            <a:off x="3767455" y="6355080"/>
            <a:ext cx="397510" cy="240665"/>
          </a:xfrm>
          <a:prstGeom prst="rect">
            <a:avLst/>
          </a:prstGeom>
          <a:noFill/>
          <a:ln w="9525">
            <a:noFill/>
          </a:ln>
        </p:spPr>
      </p:pic>
      <p:pic>
        <p:nvPicPr>
          <p:cNvPr id="112" name="Picture 56" descr="L2交换机"/>
          <p:cNvPicPr>
            <a:picLocks noChangeAspect="1"/>
          </p:cNvPicPr>
          <p:nvPr/>
        </p:nvPicPr>
        <p:blipFill>
          <a:blip r:embed="rId8"/>
          <a:stretch>
            <a:fillRect/>
          </a:stretch>
        </p:blipFill>
        <p:spPr>
          <a:xfrm>
            <a:off x="5125085" y="6360160"/>
            <a:ext cx="397510" cy="240665"/>
          </a:xfrm>
          <a:prstGeom prst="rect">
            <a:avLst/>
          </a:prstGeom>
          <a:noFill/>
          <a:ln w="9525">
            <a:noFill/>
          </a:ln>
        </p:spPr>
      </p:pic>
      <p:pic>
        <p:nvPicPr>
          <p:cNvPr id="113" name="Picture 56" descr="L2交换机"/>
          <p:cNvPicPr>
            <a:picLocks noChangeAspect="1"/>
          </p:cNvPicPr>
          <p:nvPr/>
        </p:nvPicPr>
        <p:blipFill>
          <a:blip r:embed="rId8"/>
          <a:stretch>
            <a:fillRect/>
          </a:stretch>
        </p:blipFill>
        <p:spPr>
          <a:xfrm>
            <a:off x="5882640" y="6355080"/>
            <a:ext cx="397510" cy="240665"/>
          </a:xfrm>
          <a:prstGeom prst="rect">
            <a:avLst/>
          </a:prstGeom>
          <a:noFill/>
          <a:ln w="9525">
            <a:noFill/>
          </a:ln>
        </p:spPr>
      </p:pic>
      <p:sp>
        <p:nvSpPr>
          <p:cNvPr id="114" name="文本框 113"/>
          <p:cNvSpPr txBox="1"/>
          <p:nvPr/>
        </p:nvSpPr>
        <p:spPr>
          <a:xfrm>
            <a:off x="3208020" y="4995949"/>
            <a:ext cx="757555" cy="338554"/>
          </a:xfrm>
          <a:prstGeom prst="rect">
            <a:avLst/>
          </a:prstGeom>
          <a:noFill/>
        </p:spPr>
        <p:txBody>
          <a:bodyPr wrap="square" rtlCol="0">
            <a:spAutoFit/>
          </a:bodyPr>
          <a:lstStyle/>
          <a:p>
            <a:pPr algn="ctr"/>
            <a:r>
              <a:rPr lang="en-US" altLang="zh-CN" sz="800" dirty="0">
                <a:solidFill>
                  <a:srgbClr val="FF0000"/>
                </a:solidFill>
                <a:latin typeface="Arial Regular"/>
                <a:ea typeface="微软雅黑" panose="020B0503020204020204" charset="-122"/>
                <a:sym typeface="+mn-ea"/>
              </a:rPr>
              <a:t>Business switch</a:t>
            </a:r>
            <a:endParaRPr lang="zh-CN" altLang="en-US" sz="800" dirty="0">
              <a:solidFill>
                <a:srgbClr val="FF0000"/>
              </a:solidFill>
              <a:latin typeface="Arial Regular"/>
              <a:ea typeface="微软雅黑" panose="020B0503020204020204" charset="-122"/>
              <a:sym typeface="+mn-ea"/>
            </a:endParaRPr>
          </a:p>
        </p:txBody>
      </p:sp>
      <p:sp>
        <p:nvSpPr>
          <p:cNvPr id="115" name="文本框 114"/>
          <p:cNvSpPr txBox="1"/>
          <p:nvPr/>
        </p:nvSpPr>
        <p:spPr>
          <a:xfrm>
            <a:off x="5318760" y="4943090"/>
            <a:ext cx="897890" cy="338554"/>
          </a:xfrm>
          <a:prstGeom prst="rect">
            <a:avLst/>
          </a:prstGeom>
          <a:noFill/>
        </p:spPr>
        <p:txBody>
          <a:bodyPr wrap="square" rtlCol="0">
            <a:spAutoFit/>
          </a:bodyPr>
          <a:lstStyle/>
          <a:p>
            <a:pPr algn="ctr"/>
            <a:r>
              <a:rPr lang="en-US" altLang="zh-CN" sz="800" dirty="0">
                <a:solidFill>
                  <a:srgbClr val="FF0000"/>
                </a:solidFill>
                <a:latin typeface="Arial Regular"/>
                <a:ea typeface="微软雅黑" panose="020B0503020204020204" charset="-122"/>
                <a:sym typeface="+mn-ea"/>
              </a:rPr>
              <a:t>Management switch</a:t>
            </a:r>
            <a:endParaRPr lang="zh-CN" altLang="en-US" sz="800" dirty="0">
              <a:solidFill>
                <a:srgbClr val="FF0000"/>
              </a:solidFill>
              <a:latin typeface="Arial Regular"/>
              <a:ea typeface="微软雅黑" panose="020B0503020204020204" charset="-122"/>
              <a:sym typeface="+mn-ea"/>
            </a:endParaRPr>
          </a:p>
        </p:txBody>
      </p:sp>
      <p:sp>
        <p:nvSpPr>
          <p:cNvPr id="116" name="文本框 115"/>
          <p:cNvSpPr txBox="1"/>
          <p:nvPr/>
        </p:nvSpPr>
        <p:spPr>
          <a:xfrm>
            <a:off x="3002915" y="6472555"/>
            <a:ext cx="1154430" cy="213995"/>
          </a:xfrm>
          <a:prstGeom prst="rect">
            <a:avLst/>
          </a:prstGeom>
          <a:noFill/>
        </p:spPr>
        <p:txBody>
          <a:bodyPr wrap="square" rtlCol="0">
            <a:spAutoFit/>
          </a:bodyPr>
          <a:lstStyle/>
          <a:p>
            <a:pPr algn="ctr"/>
            <a:r>
              <a:rPr lang="en-US" altLang="zh-CN" sz="800" dirty="0">
                <a:solidFill>
                  <a:srgbClr val="FF0000"/>
                </a:solidFill>
                <a:latin typeface="Arial Regular"/>
                <a:ea typeface="微软雅黑" panose="020B0503020204020204" charset="-122"/>
                <a:sym typeface="+mn-ea"/>
              </a:rPr>
              <a:t>VXLAN switch</a:t>
            </a:r>
            <a:endParaRPr lang="zh-CN" altLang="en-US" sz="800" dirty="0">
              <a:solidFill>
                <a:srgbClr val="FF0000"/>
              </a:solidFill>
              <a:latin typeface="Arial Regular"/>
              <a:ea typeface="微软雅黑" panose="020B0503020204020204" charset="-122"/>
              <a:sym typeface="+mn-ea"/>
            </a:endParaRPr>
          </a:p>
        </p:txBody>
      </p:sp>
      <p:sp>
        <p:nvSpPr>
          <p:cNvPr id="124" name="文本框 123"/>
          <p:cNvSpPr txBox="1"/>
          <p:nvPr/>
        </p:nvSpPr>
        <p:spPr>
          <a:xfrm>
            <a:off x="5125085" y="6472555"/>
            <a:ext cx="1154430" cy="213995"/>
          </a:xfrm>
          <a:prstGeom prst="rect">
            <a:avLst/>
          </a:prstGeom>
          <a:noFill/>
        </p:spPr>
        <p:txBody>
          <a:bodyPr wrap="square" rtlCol="0">
            <a:spAutoFit/>
          </a:bodyPr>
          <a:lstStyle/>
          <a:p>
            <a:pPr algn="ctr"/>
            <a:r>
              <a:rPr lang="en-US" altLang="zh-CN" sz="800" dirty="0">
                <a:solidFill>
                  <a:srgbClr val="FF0000"/>
                </a:solidFill>
                <a:latin typeface="Arial Regular"/>
                <a:ea typeface="微软雅黑" panose="020B0503020204020204" charset="-122"/>
                <a:sym typeface="+mn-ea"/>
              </a:rPr>
              <a:t>Storage switch</a:t>
            </a:r>
            <a:endParaRPr lang="zh-CN" altLang="en-US" sz="800" dirty="0">
              <a:solidFill>
                <a:srgbClr val="FF0000"/>
              </a:solidFill>
              <a:latin typeface="Arial Regular"/>
              <a:ea typeface="微软雅黑" panose="020B0503020204020204" charset="-122"/>
              <a:sym typeface="+mn-ea"/>
            </a:endParaRPr>
          </a:p>
        </p:txBody>
      </p:sp>
      <p:cxnSp>
        <p:nvCxnSpPr>
          <p:cNvPr id="168" name="直接连接符 167"/>
          <p:cNvCxnSpPr>
            <a:stCxn id="108" idx="2"/>
            <a:endCxn id="88" idx="0"/>
          </p:cNvCxnSpPr>
          <p:nvPr/>
        </p:nvCxnSpPr>
        <p:spPr>
          <a:xfrm flipH="1">
            <a:off x="3415665" y="5396230"/>
            <a:ext cx="1908175" cy="358775"/>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a:stCxn id="109" idx="2"/>
            <a:endCxn id="88" idx="0"/>
          </p:cNvCxnSpPr>
          <p:nvPr/>
        </p:nvCxnSpPr>
        <p:spPr>
          <a:xfrm flipH="1">
            <a:off x="3415665" y="5390515"/>
            <a:ext cx="2665730" cy="36449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a:stCxn id="108" idx="2"/>
            <a:endCxn id="89" idx="0"/>
          </p:cNvCxnSpPr>
          <p:nvPr/>
        </p:nvCxnSpPr>
        <p:spPr>
          <a:xfrm flipH="1">
            <a:off x="4732655" y="5396230"/>
            <a:ext cx="591185" cy="358775"/>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1" name="直接连接符 170"/>
          <p:cNvCxnSpPr>
            <a:stCxn id="109" idx="2"/>
            <a:endCxn id="89" idx="0"/>
          </p:cNvCxnSpPr>
          <p:nvPr/>
        </p:nvCxnSpPr>
        <p:spPr>
          <a:xfrm flipH="1">
            <a:off x="4732655" y="5390515"/>
            <a:ext cx="1348740" cy="36449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2" name="直接连接符 171"/>
          <p:cNvCxnSpPr>
            <a:stCxn id="108" idx="2"/>
            <a:endCxn id="91" idx="0"/>
          </p:cNvCxnSpPr>
          <p:nvPr/>
        </p:nvCxnSpPr>
        <p:spPr>
          <a:xfrm>
            <a:off x="5323840" y="5396230"/>
            <a:ext cx="630555" cy="358775"/>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a:stCxn id="109" idx="2"/>
          </p:cNvCxnSpPr>
          <p:nvPr/>
        </p:nvCxnSpPr>
        <p:spPr>
          <a:xfrm flipH="1">
            <a:off x="5882640" y="5390515"/>
            <a:ext cx="198755" cy="58547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a:stCxn id="110" idx="0"/>
            <a:endCxn id="88" idx="2"/>
          </p:cNvCxnSpPr>
          <p:nvPr/>
        </p:nvCxnSpPr>
        <p:spPr>
          <a:xfrm flipV="1">
            <a:off x="3208655" y="6000115"/>
            <a:ext cx="207010" cy="36004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5" name="直接连接符 174"/>
          <p:cNvCxnSpPr>
            <a:stCxn id="111" idx="0"/>
            <a:endCxn id="88" idx="2"/>
          </p:cNvCxnSpPr>
          <p:nvPr/>
        </p:nvCxnSpPr>
        <p:spPr>
          <a:xfrm flipH="1" flipV="1">
            <a:off x="3415665" y="6000115"/>
            <a:ext cx="550545" cy="35496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6" name="直接连接符 175"/>
          <p:cNvCxnSpPr>
            <a:stCxn id="110" idx="0"/>
            <a:endCxn id="89" idx="2"/>
          </p:cNvCxnSpPr>
          <p:nvPr/>
        </p:nvCxnSpPr>
        <p:spPr>
          <a:xfrm flipV="1">
            <a:off x="3208655" y="6000115"/>
            <a:ext cx="1524000" cy="36004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7" name="直接连接符 176"/>
          <p:cNvCxnSpPr>
            <a:stCxn id="111" idx="0"/>
            <a:endCxn id="89" idx="2"/>
          </p:cNvCxnSpPr>
          <p:nvPr/>
        </p:nvCxnSpPr>
        <p:spPr>
          <a:xfrm flipV="1">
            <a:off x="3966210" y="6000115"/>
            <a:ext cx="767080" cy="35496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a:stCxn id="110" idx="0"/>
            <a:endCxn id="91" idx="2"/>
          </p:cNvCxnSpPr>
          <p:nvPr/>
        </p:nvCxnSpPr>
        <p:spPr>
          <a:xfrm flipV="1">
            <a:off x="3208655" y="6000115"/>
            <a:ext cx="2745740" cy="36004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p:cNvCxnSpPr>
            <a:stCxn id="111" idx="0"/>
            <a:endCxn id="91" idx="2"/>
          </p:cNvCxnSpPr>
          <p:nvPr/>
        </p:nvCxnSpPr>
        <p:spPr>
          <a:xfrm flipV="1">
            <a:off x="3966210" y="6000115"/>
            <a:ext cx="1988820" cy="35496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0" name="直接连接符 179"/>
          <p:cNvCxnSpPr>
            <a:stCxn id="112" idx="0"/>
            <a:endCxn id="88" idx="2"/>
          </p:cNvCxnSpPr>
          <p:nvPr/>
        </p:nvCxnSpPr>
        <p:spPr>
          <a:xfrm flipH="1" flipV="1">
            <a:off x="3415665" y="6000115"/>
            <a:ext cx="1908175" cy="36004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a:endCxn id="88" idx="2"/>
          </p:cNvCxnSpPr>
          <p:nvPr/>
        </p:nvCxnSpPr>
        <p:spPr>
          <a:xfrm flipH="1" flipV="1">
            <a:off x="3415665" y="6000115"/>
            <a:ext cx="2654300" cy="35496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3" name="直接连接符 182"/>
          <p:cNvCxnSpPr>
            <a:stCxn id="112" idx="0"/>
            <a:endCxn id="89" idx="2"/>
          </p:cNvCxnSpPr>
          <p:nvPr/>
        </p:nvCxnSpPr>
        <p:spPr>
          <a:xfrm flipH="1" flipV="1">
            <a:off x="4732655" y="6000115"/>
            <a:ext cx="591185" cy="36004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4" name="直接连接符 183"/>
          <p:cNvCxnSpPr>
            <a:stCxn id="113" idx="0"/>
            <a:endCxn id="89" idx="2"/>
          </p:cNvCxnSpPr>
          <p:nvPr/>
        </p:nvCxnSpPr>
        <p:spPr>
          <a:xfrm flipH="1" flipV="1">
            <a:off x="4732655" y="6000115"/>
            <a:ext cx="1348740" cy="35496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5" name="直接连接符 184"/>
          <p:cNvCxnSpPr>
            <a:stCxn id="112" idx="0"/>
            <a:endCxn id="91" idx="2"/>
          </p:cNvCxnSpPr>
          <p:nvPr/>
        </p:nvCxnSpPr>
        <p:spPr>
          <a:xfrm flipV="1">
            <a:off x="5323840" y="6000115"/>
            <a:ext cx="630555" cy="36004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6" name="直接连接符 185"/>
          <p:cNvCxnSpPr>
            <a:stCxn id="113" idx="0"/>
            <a:endCxn id="91" idx="2"/>
          </p:cNvCxnSpPr>
          <p:nvPr/>
        </p:nvCxnSpPr>
        <p:spPr>
          <a:xfrm flipH="1" flipV="1">
            <a:off x="5954395" y="6000115"/>
            <a:ext cx="127000" cy="35496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88" name="图片 40" descr="2U服务器丝印图.png"/>
          <p:cNvPicPr>
            <a:picLocks noChangeAspect="1" noChangeArrowheads="1"/>
          </p:cNvPicPr>
          <p:nvPr/>
        </p:nvPicPr>
        <p:blipFill>
          <a:blip r:embed="rId9" cstate="print">
            <a:extLst>
              <a:ext uri="{28A0092B-C50C-407E-A947-70E740481C1C}">
                <a14:useLocalDpi xmlns:a14="http://schemas.microsoft.com/office/drawing/2010/main" val="0"/>
              </a:ext>
            </a:extLst>
          </a:blip>
          <a:srcRect t="2" b="22839"/>
          <a:stretch>
            <a:fillRect/>
          </a:stretch>
        </p:blipFill>
        <p:spPr bwMode="auto">
          <a:xfrm>
            <a:off x="2983865" y="5755005"/>
            <a:ext cx="864235" cy="245745"/>
          </a:xfrm>
          <a:prstGeom prst="rect">
            <a:avLst/>
          </a:prstGeom>
          <a:noFill/>
          <a:ln>
            <a:noFill/>
          </a:ln>
          <a:effectLst/>
        </p:spPr>
      </p:pic>
      <p:pic>
        <p:nvPicPr>
          <p:cNvPr id="89" name="图片 40" descr="2U服务器丝印图.png"/>
          <p:cNvPicPr>
            <a:picLocks noChangeAspect="1" noChangeArrowheads="1"/>
          </p:cNvPicPr>
          <p:nvPr/>
        </p:nvPicPr>
        <p:blipFill>
          <a:blip r:embed="rId9" cstate="print">
            <a:extLst>
              <a:ext uri="{28A0092B-C50C-407E-A947-70E740481C1C}">
                <a14:useLocalDpi xmlns:a14="http://schemas.microsoft.com/office/drawing/2010/main" val="0"/>
              </a:ext>
            </a:extLst>
          </a:blip>
          <a:srcRect t="2" b="22839"/>
          <a:stretch>
            <a:fillRect/>
          </a:stretch>
        </p:blipFill>
        <p:spPr bwMode="auto">
          <a:xfrm>
            <a:off x="4300855" y="5755005"/>
            <a:ext cx="864235" cy="245745"/>
          </a:xfrm>
          <a:prstGeom prst="rect">
            <a:avLst/>
          </a:prstGeom>
          <a:noFill/>
          <a:ln>
            <a:noFill/>
          </a:ln>
          <a:effectLst/>
        </p:spPr>
      </p:pic>
      <p:pic>
        <p:nvPicPr>
          <p:cNvPr id="91" name="图片 40" descr="2U服务器丝印图.png"/>
          <p:cNvPicPr>
            <a:picLocks noChangeAspect="1" noChangeArrowheads="1"/>
          </p:cNvPicPr>
          <p:nvPr/>
        </p:nvPicPr>
        <p:blipFill>
          <a:blip r:embed="rId9" cstate="print">
            <a:extLst>
              <a:ext uri="{28A0092B-C50C-407E-A947-70E740481C1C}">
                <a14:useLocalDpi xmlns:a14="http://schemas.microsoft.com/office/drawing/2010/main" val="0"/>
              </a:ext>
            </a:extLst>
          </a:blip>
          <a:srcRect t="2" b="22839"/>
          <a:stretch>
            <a:fillRect/>
          </a:stretch>
        </p:blipFill>
        <p:spPr bwMode="auto">
          <a:xfrm>
            <a:off x="5522595" y="5755005"/>
            <a:ext cx="864235" cy="245745"/>
          </a:xfrm>
          <a:prstGeom prst="rect">
            <a:avLst/>
          </a:prstGeom>
          <a:noFill/>
          <a:ln>
            <a:noFill/>
          </a:ln>
          <a:effectLst/>
        </p:spPr>
      </p:pic>
      <p:grpSp>
        <p:nvGrpSpPr>
          <p:cNvPr id="125" name="组合 124"/>
          <p:cNvGrpSpPr/>
          <p:nvPr/>
        </p:nvGrpSpPr>
        <p:grpSpPr>
          <a:xfrm>
            <a:off x="3042285" y="5741035"/>
            <a:ext cx="254000" cy="286673"/>
            <a:chOff x="4474" y="7488"/>
            <a:chExt cx="654" cy="736"/>
          </a:xfrm>
        </p:grpSpPr>
        <p:pic>
          <p:nvPicPr>
            <p:cNvPr id="126"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27" name="文本框 126"/>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128" name="组合 127"/>
          <p:cNvGrpSpPr/>
          <p:nvPr/>
        </p:nvGrpSpPr>
        <p:grpSpPr>
          <a:xfrm>
            <a:off x="3508375" y="5741035"/>
            <a:ext cx="254000" cy="286673"/>
            <a:chOff x="4474" y="7488"/>
            <a:chExt cx="654" cy="736"/>
          </a:xfrm>
        </p:grpSpPr>
        <p:pic>
          <p:nvPicPr>
            <p:cNvPr id="129"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30" name="文本框 129"/>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131" name="组合 130"/>
          <p:cNvGrpSpPr/>
          <p:nvPr/>
        </p:nvGrpSpPr>
        <p:grpSpPr>
          <a:xfrm>
            <a:off x="4439285" y="5741035"/>
            <a:ext cx="254000" cy="286673"/>
            <a:chOff x="4474" y="7488"/>
            <a:chExt cx="654" cy="736"/>
          </a:xfrm>
        </p:grpSpPr>
        <p:pic>
          <p:nvPicPr>
            <p:cNvPr id="132"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33" name="文本框 132"/>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134" name="组合 133"/>
          <p:cNvGrpSpPr/>
          <p:nvPr/>
        </p:nvGrpSpPr>
        <p:grpSpPr>
          <a:xfrm>
            <a:off x="3973830" y="5741035"/>
            <a:ext cx="254000" cy="286673"/>
            <a:chOff x="4474" y="7488"/>
            <a:chExt cx="654" cy="736"/>
          </a:xfrm>
        </p:grpSpPr>
        <p:pic>
          <p:nvPicPr>
            <p:cNvPr id="135"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36" name="文本框 135"/>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137" name="组合 136"/>
          <p:cNvGrpSpPr/>
          <p:nvPr/>
        </p:nvGrpSpPr>
        <p:grpSpPr>
          <a:xfrm>
            <a:off x="4904740" y="5741035"/>
            <a:ext cx="254000" cy="286673"/>
            <a:chOff x="4474" y="7488"/>
            <a:chExt cx="654" cy="736"/>
          </a:xfrm>
        </p:grpSpPr>
        <p:pic>
          <p:nvPicPr>
            <p:cNvPr id="138"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39" name="文本框 138"/>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140" name="组合 139"/>
          <p:cNvGrpSpPr/>
          <p:nvPr/>
        </p:nvGrpSpPr>
        <p:grpSpPr>
          <a:xfrm>
            <a:off x="5137785" y="5741035"/>
            <a:ext cx="254000" cy="286673"/>
            <a:chOff x="4474" y="7488"/>
            <a:chExt cx="654" cy="736"/>
          </a:xfrm>
        </p:grpSpPr>
        <p:pic>
          <p:nvPicPr>
            <p:cNvPr id="141"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42" name="文本框 141"/>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143" name="组合 142"/>
          <p:cNvGrpSpPr/>
          <p:nvPr/>
        </p:nvGrpSpPr>
        <p:grpSpPr>
          <a:xfrm>
            <a:off x="5370830" y="5741035"/>
            <a:ext cx="254000" cy="286673"/>
            <a:chOff x="4474" y="7488"/>
            <a:chExt cx="654" cy="736"/>
          </a:xfrm>
        </p:grpSpPr>
        <p:pic>
          <p:nvPicPr>
            <p:cNvPr id="144"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45" name="文本框 144"/>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146" name="组合 145"/>
          <p:cNvGrpSpPr/>
          <p:nvPr/>
        </p:nvGrpSpPr>
        <p:grpSpPr>
          <a:xfrm>
            <a:off x="4206240" y="5741035"/>
            <a:ext cx="254000" cy="286673"/>
            <a:chOff x="4474" y="7488"/>
            <a:chExt cx="654" cy="736"/>
          </a:xfrm>
        </p:grpSpPr>
        <p:pic>
          <p:nvPicPr>
            <p:cNvPr id="147"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48" name="文本框 147"/>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149" name="组合 148"/>
          <p:cNvGrpSpPr/>
          <p:nvPr/>
        </p:nvGrpSpPr>
        <p:grpSpPr>
          <a:xfrm>
            <a:off x="3740785" y="5741035"/>
            <a:ext cx="254000" cy="286673"/>
            <a:chOff x="4474" y="7488"/>
            <a:chExt cx="654" cy="736"/>
          </a:xfrm>
        </p:grpSpPr>
        <p:pic>
          <p:nvPicPr>
            <p:cNvPr id="150"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51" name="文本框 150"/>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152" name="组合 151"/>
          <p:cNvGrpSpPr/>
          <p:nvPr/>
        </p:nvGrpSpPr>
        <p:grpSpPr>
          <a:xfrm>
            <a:off x="4672330" y="5741035"/>
            <a:ext cx="254000" cy="286673"/>
            <a:chOff x="4474" y="7488"/>
            <a:chExt cx="654" cy="736"/>
          </a:xfrm>
        </p:grpSpPr>
        <p:pic>
          <p:nvPicPr>
            <p:cNvPr id="153"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54" name="文本框 153"/>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155" name="组合 154"/>
          <p:cNvGrpSpPr/>
          <p:nvPr/>
        </p:nvGrpSpPr>
        <p:grpSpPr>
          <a:xfrm>
            <a:off x="5603240" y="5741035"/>
            <a:ext cx="254000" cy="286673"/>
            <a:chOff x="4474" y="7488"/>
            <a:chExt cx="654" cy="736"/>
          </a:xfrm>
        </p:grpSpPr>
        <p:pic>
          <p:nvPicPr>
            <p:cNvPr id="156"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57" name="文本框 156"/>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158" name="组合 157"/>
          <p:cNvGrpSpPr/>
          <p:nvPr/>
        </p:nvGrpSpPr>
        <p:grpSpPr>
          <a:xfrm>
            <a:off x="5836285" y="5741035"/>
            <a:ext cx="254000" cy="286673"/>
            <a:chOff x="4474" y="7488"/>
            <a:chExt cx="654" cy="736"/>
          </a:xfrm>
        </p:grpSpPr>
        <p:pic>
          <p:nvPicPr>
            <p:cNvPr id="159"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60" name="文本框 159"/>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161" name="组合 160"/>
          <p:cNvGrpSpPr/>
          <p:nvPr/>
        </p:nvGrpSpPr>
        <p:grpSpPr>
          <a:xfrm>
            <a:off x="6068695" y="5741035"/>
            <a:ext cx="254000" cy="286673"/>
            <a:chOff x="4474" y="7488"/>
            <a:chExt cx="654" cy="736"/>
          </a:xfrm>
        </p:grpSpPr>
        <p:pic>
          <p:nvPicPr>
            <p:cNvPr id="162"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63" name="文本框 162"/>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164" name="组合 163"/>
          <p:cNvGrpSpPr/>
          <p:nvPr/>
        </p:nvGrpSpPr>
        <p:grpSpPr>
          <a:xfrm>
            <a:off x="3275330" y="5741035"/>
            <a:ext cx="254000" cy="286673"/>
            <a:chOff x="4474" y="7488"/>
            <a:chExt cx="654" cy="736"/>
          </a:xfrm>
        </p:grpSpPr>
        <p:pic>
          <p:nvPicPr>
            <p:cNvPr id="165"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66" name="文本框 165"/>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cxnSp>
        <p:nvCxnSpPr>
          <p:cNvPr id="188" name="直接连接符 187"/>
          <p:cNvCxnSpPr>
            <a:stCxn id="106" idx="3"/>
            <a:endCxn id="107" idx="1"/>
          </p:cNvCxnSpPr>
          <p:nvPr/>
        </p:nvCxnSpPr>
        <p:spPr>
          <a:xfrm flipV="1">
            <a:off x="3407410" y="527050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9" name="直接连接符 188"/>
          <p:cNvCxnSpPr/>
          <p:nvPr/>
        </p:nvCxnSpPr>
        <p:spPr>
          <a:xfrm flipV="1">
            <a:off x="5522595" y="526796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0" name="直接连接符 189"/>
          <p:cNvCxnSpPr/>
          <p:nvPr/>
        </p:nvCxnSpPr>
        <p:spPr>
          <a:xfrm flipV="1">
            <a:off x="3407410" y="6477635"/>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1" name="直接连接符 190"/>
          <p:cNvCxnSpPr/>
          <p:nvPr/>
        </p:nvCxnSpPr>
        <p:spPr>
          <a:xfrm flipV="1">
            <a:off x="5522595" y="6472555"/>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p:nvPr/>
        </p:nvCxnSpPr>
        <p:spPr>
          <a:xfrm flipV="1">
            <a:off x="3407410" y="5299075"/>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flipV="1">
            <a:off x="3400425" y="644906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p:nvPr/>
        </p:nvCxnSpPr>
        <p:spPr>
          <a:xfrm flipV="1">
            <a:off x="5522595" y="5290185"/>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p:nvPr/>
        </p:nvCxnSpPr>
        <p:spPr>
          <a:xfrm flipV="1">
            <a:off x="5522595" y="644398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p:nvPr/>
        </p:nvCxnSpPr>
        <p:spPr>
          <a:xfrm flipV="1">
            <a:off x="4369435" y="3868420"/>
            <a:ext cx="394335" cy="444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8" name="直接连接符 197"/>
          <p:cNvCxnSpPr/>
          <p:nvPr/>
        </p:nvCxnSpPr>
        <p:spPr>
          <a:xfrm flipV="1">
            <a:off x="4368800" y="3935730"/>
            <a:ext cx="394335" cy="444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199" name="椭圆 198"/>
          <p:cNvSpPr/>
          <p:nvPr/>
        </p:nvSpPr>
        <p:spPr>
          <a:xfrm>
            <a:off x="4531995" y="3823970"/>
            <a:ext cx="78105" cy="162560"/>
          </a:xfrm>
          <a:prstGeom prst="ellipse">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cxnSp>
        <p:nvCxnSpPr>
          <p:cNvPr id="200" name="直接连接符 199"/>
          <p:cNvCxnSpPr/>
          <p:nvPr/>
        </p:nvCxnSpPr>
        <p:spPr>
          <a:xfrm>
            <a:off x="4431030" y="2316480"/>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1" name="直接连接符 200"/>
          <p:cNvCxnSpPr/>
          <p:nvPr/>
        </p:nvCxnSpPr>
        <p:spPr>
          <a:xfrm>
            <a:off x="4430395" y="2340610"/>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2" name="直接连接符 201"/>
          <p:cNvCxnSpPr/>
          <p:nvPr/>
        </p:nvCxnSpPr>
        <p:spPr>
          <a:xfrm>
            <a:off x="4436110" y="264096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4435475" y="266509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4" name="直接连接符 203"/>
          <p:cNvCxnSpPr/>
          <p:nvPr/>
        </p:nvCxnSpPr>
        <p:spPr>
          <a:xfrm>
            <a:off x="4436110" y="296862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5" name="直接连接符 204"/>
          <p:cNvCxnSpPr/>
          <p:nvPr/>
        </p:nvCxnSpPr>
        <p:spPr>
          <a:xfrm>
            <a:off x="4435475" y="299275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7" name="直接连接符 206"/>
          <p:cNvCxnSpPr>
            <a:endCxn id="6" idx="1"/>
          </p:cNvCxnSpPr>
          <p:nvPr/>
        </p:nvCxnSpPr>
        <p:spPr>
          <a:xfrm>
            <a:off x="4318635" y="1984375"/>
            <a:ext cx="494665"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8" name="直接连接符 207"/>
          <p:cNvCxnSpPr/>
          <p:nvPr/>
        </p:nvCxnSpPr>
        <p:spPr>
          <a:xfrm>
            <a:off x="4323080" y="1960880"/>
            <a:ext cx="494665"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nvGrpSpPr>
          <p:cNvPr id="212" name="组合 211"/>
          <p:cNvGrpSpPr/>
          <p:nvPr/>
        </p:nvGrpSpPr>
        <p:grpSpPr>
          <a:xfrm>
            <a:off x="768350" y="5932805"/>
            <a:ext cx="657860" cy="714375"/>
            <a:chOff x="6937" y="7970"/>
            <a:chExt cx="2141" cy="2321"/>
          </a:xfrm>
        </p:grpSpPr>
        <p:pic>
          <p:nvPicPr>
            <p:cNvPr id="213" name="Picture 7" descr="存储磁盘阵列"/>
            <p:cNvPicPr>
              <a:picLocks noChangeAspect="1"/>
            </p:cNvPicPr>
            <p:nvPr/>
          </p:nvPicPr>
          <p:blipFill>
            <a:blip r:embed="rId11"/>
            <a:srcRect l="6250" t="3125"/>
            <a:stretch>
              <a:fillRect/>
            </a:stretch>
          </p:blipFill>
          <p:spPr>
            <a:xfrm>
              <a:off x="7153" y="7970"/>
              <a:ext cx="1711" cy="1772"/>
            </a:xfrm>
            <a:prstGeom prst="rect">
              <a:avLst/>
            </a:prstGeom>
            <a:noFill/>
            <a:ln w="9525">
              <a:noFill/>
            </a:ln>
          </p:spPr>
        </p:pic>
        <p:sp>
          <p:nvSpPr>
            <p:cNvPr id="214" name="文本框 213"/>
            <p:cNvSpPr txBox="1"/>
            <p:nvPr/>
          </p:nvSpPr>
          <p:spPr>
            <a:xfrm>
              <a:off x="6937" y="9596"/>
              <a:ext cx="2141" cy="695"/>
            </a:xfrm>
            <a:prstGeom prst="rect">
              <a:avLst/>
            </a:prstGeom>
            <a:noFill/>
            <a:ln>
              <a:noFill/>
            </a:ln>
          </p:spPr>
          <p:txBody>
            <a:bodyPr wrap="square" rtlCol="0">
              <a:spAutoFit/>
            </a:bodyPr>
            <a:lstStyle/>
            <a:p>
              <a:pPr algn="ctr"/>
              <a:r>
                <a:rPr lang="en-US" altLang="zh-CN" sz="800" dirty="0">
                  <a:latin typeface="Arial Regular"/>
                  <a:ea typeface="微软雅黑" panose="020B0503020204020204" charset="-122"/>
                </a:rPr>
                <a:t>Storage</a:t>
              </a:r>
              <a:endParaRPr lang="zh-CN" altLang="en-US" sz="800" dirty="0">
                <a:solidFill>
                  <a:schemeClr val="tx1"/>
                </a:solidFill>
                <a:latin typeface="Arial Regular"/>
                <a:ea typeface="微软雅黑" panose="020B0503020204020204" charset="-122"/>
              </a:endParaRPr>
            </a:p>
          </p:txBody>
        </p:sp>
      </p:grpSp>
      <p:grpSp>
        <p:nvGrpSpPr>
          <p:cNvPr id="215" name="组合 214"/>
          <p:cNvGrpSpPr/>
          <p:nvPr/>
        </p:nvGrpSpPr>
        <p:grpSpPr>
          <a:xfrm>
            <a:off x="1593215" y="5932805"/>
            <a:ext cx="657860" cy="714375"/>
            <a:chOff x="6937" y="7970"/>
            <a:chExt cx="2141" cy="2321"/>
          </a:xfrm>
        </p:grpSpPr>
        <p:pic>
          <p:nvPicPr>
            <p:cNvPr id="216" name="Picture 7" descr="存储磁盘阵列"/>
            <p:cNvPicPr>
              <a:picLocks noChangeAspect="1"/>
            </p:cNvPicPr>
            <p:nvPr/>
          </p:nvPicPr>
          <p:blipFill>
            <a:blip r:embed="rId11"/>
            <a:srcRect l="6250" t="3125"/>
            <a:stretch>
              <a:fillRect/>
            </a:stretch>
          </p:blipFill>
          <p:spPr>
            <a:xfrm>
              <a:off x="7153" y="7970"/>
              <a:ext cx="1711" cy="1772"/>
            </a:xfrm>
            <a:prstGeom prst="rect">
              <a:avLst/>
            </a:prstGeom>
            <a:noFill/>
            <a:ln w="9525">
              <a:noFill/>
            </a:ln>
          </p:spPr>
        </p:pic>
        <p:sp>
          <p:nvSpPr>
            <p:cNvPr id="217" name="文本框 216"/>
            <p:cNvSpPr txBox="1"/>
            <p:nvPr/>
          </p:nvSpPr>
          <p:spPr>
            <a:xfrm>
              <a:off x="6937" y="9596"/>
              <a:ext cx="2141" cy="695"/>
            </a:xfrm>
            <a:prstGeom prst="rect">
              <a:avLst/>
            </a:prstGeom>
            <a:noFill/>
            <a:ln>
              <a:noFill/>
            </a:ln>
          </p:spPr>
          <p:txBody>
            <a:bodyPr wrap="square" rtlCol="0">
              <a:spAutoFit/>
            </a:bodyPr>
            <a:lstStyle/>
            <a:p>
              <a:pPr algn="ctr"/>
              <a:r>
                <a:rPr lang="en-US" altLang="zh-CN" sz="800" dirty="0">
                  <a:solidFill>
                    <a:schemeClr val="tx1"/>
                  </a:solidFill>
                  <a:latin typeface="Arial Regular"/>
                  <a:ea typeface="微软雅黑" panose="020B0503020204020204" charset="-122"/>
                </a:rPr>
                <a:t>Storage</a:t>
              </a:r>
              <a:endParaRPr lang="zh-CN" altLang="en-US" sz="800" dirty="0">
                <a:solidFill>
                  <a:schemeClr val="tx1"/>
                </a:solidFill>
                <a:latin typeface="Arial Regular"/>
                <a:ea typeface="微软雅黑" panose="020B0503020204020204" charset="-122"/>
              </a:endParaRPr>
            </a:p>
          </p:txBody>
        </p:sp>
      </p:grpSp>
      <p:cxnSp>
        <p:nvCxnSpPr>
          <p:cNvPr id="218" name="直接连接符 217"/>
          <p:cNvCxnSpPr/>
          <p:nvPr/>
        </p:nvCxnSpPr>
        <p:spPr>
          <a:xfrm>
            <a:off x="4142105" y="3036570"/>
            <a:ext cx="635" cy="6629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p:nvPr/>
        </p:nvCxnSpPr>
        <p:spPr>
          <a:xfrm>
            <a:off x="4988560" y="3030220"/>
            <a:ext cx="635" cy="6629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0" name="直接连接符 219"/>
          <p:cNvCxnSpPr/>
          <p:nvPr/>
        </p:nvCxnSpPr>
        <p:spPr>
          <a:xfrm>
            <a:off x="4142740" y="3041015"/>
            <a:ext cx="846455" cy="65341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p:nvPr/>
        </p:nvCxnSpPr>
        <p:spPr>
          <a:xfrm flipH="1">
            <a:off x="4142740" y="3041015"/>
            <a:ext cx="846455" cy="65849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2" name="直接连接符 221"/>
          <p:cNvCxnSpPr>
            <a:endCxn id="106" idx="0"/>
          </p:cNvCxnSpPr>
          <p:nvPr/>
        </p:nvCxnSpPr>
        <p:spPr>
          <a:xfrm flipH="1">
            <a:off x="3208655" y="4287520"/>
            <a:ext cx="934085" cy="8674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3" name="直接连接符 222"/>
          <p:cNvCxnSpPr>
            <a:stCxn id="39" idx="2"/>
            <a:endCxn id="107" idx="0"/>
          </p:cNvCxnSpPr>
          <p:nvPr/>
        </p:nvCxnSpPr>
        <p:spPr>
          <a:xfrm flipH="1">
            <a:off x="3966210" y="4314825"/>
            <a:ext cx="177165" cy="83502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4" name="直接连接符 223"/>
          <p:cNvCxnSpPr>
            <a:cxnSpLocks/>
            <a:endCxn id="108" idx="0"/>
          </p:cNvCxnSpPr>
          <p:nvPr/>
        </p:nvCxnSpPr>
        <p:spPr>
          <a:xfrm>
            <a:off x="4142105" y="4193155"/>
            <a:ext cx="1181735" cy="9624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5" name="直接连接符 224"/>
          <p:cNvCxnSpPr>
            <a:stCxn id="39" idx="2"/>
            <a:endCxn id="109" idx="0"/>
          </p:cNvCxnSpPr>
          <p:nvPr/>
        </p:nvCxnSpPr>
        <p:spPr>
          <a:xfrm>
            <a:off x="4143375" y="4314825"/>
            <a:ext cx="1938020" cy="83502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6" name="直接连接符 225"/>
          <p:cNvCxnSpPr>
            <a:stCxn id="45" idx="2"/>
            <a:endCxn id="106" idx="0"/>
          </p:cNvCxnSpPr>
          <p:nvPr/>
        </p:nvCxnSpPr>
        <p:spPr>
          <a:xfrm flipH="1">
            <a:off x="3208655" y="4310380"/>
            <a:ext cx="1781175" cy="84518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7" name="直接连接符 226"/>
          <p:cNvCxnSpPr>
            <a:stCxn id="45" idx="2"/>
            <a:endCxn id="107" idx="0"/>
          </p:cNvCxnSpPr>
          <p:nvPr/>
        </p:nvCxnSpPr>
        <p:spPr>
          <a:xfrm flipH="1">
            <a:off x="3966210" y="4310380"/>
            <a:ext cx="1023620" cy="84010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8" name="直接连接符 227"/>
          <p:cNvCxnSpPr>
            <a:stCxn id="45" idx="2"/>
            <a:endCxn id="108" idx="0"/>
          </p:cNvCxnSpPr>
          <p:nvPr/>
        </p:nvCxnSpPr>
        <p:spPr>
          <a:xfrm>
            <a:off x="4989830" y="4310380"/>
            <a:ext cx="334010" cy="84518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9" name="直接连接符 228"/>
          <p:cNvCxnSpPr>
            <a:stCxn id="45" idx="2"/>
            <a:endCxn id="109" idx="0"/>
          </p:cNvCxnSpPr>
          <p:nvPr/>
        </p:nvCxnSpPr>
        <p:spPr>
          <a:xfrm>
            <a:off x="4989830" y="4310380"/>
            <a:ext cx="1091565" cy="84010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30" name="直接连接符 229"/>
          <p:cNvCxnSpPr>
            <a:stCxn id="36" idx="1"/>
            <a:endCxn id="49" idx="3"/>
          </p:cNvCxnSpPr>
          <p:nvPr/>
        </p:nvCxnSpPr>
        <p:spPr>
          <a:xfrm flipH="1" flipV="1">
            <a:off x="3469005" y="3733165"/>
            <a:ext cx="447040" cy="19812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31" name="直接连接符 230"/>
          <p:cNvCxnSpPr>
            <a:stCxn id="36" idx="1"/>
            <a:endCxn id="46" idx="3"/>
          </p:cNvCxnSpPr>
          <p:nvPr/>
        </p:nvCxnSpPr>
        <p:spPr>
          <a:xfrm flipH="1">
            <a:off x="3469005" y="3931285"/>
            <a:ext cx="447040" cy="28448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32" name="直接连接符 231"/>
          <p:cNvCxnSpPr>
            <a:stCxn id="43" idx="3"/>
            <a:endCxn id="48" idx="1"/>
          </p:cNvCxnSpPr>
          <p:nvPr/>
        </p:nvCxnSpPr>
        <p:spPr>
          <a:xfrm flipV="1">
            <a:off x="5215255" y="3733165"/>
            <a:ext cx="554990" cy="1930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33" name="直接连接符 232"/>
          <p:cNvCxnSpPr>
            <a:stCxn id="43" idx="3"/>
            <a:endCxn id="47" idx="1"/>
          </p:cNvCxnSpPr>
          <p:nvPr/>
        </p:nvCxnSpPr>
        <p:spPr>
          <a:xfrm>
            <a:off x="5215255" y="3926205"/>
            <a:ext cx="554990" cy="2832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234" name="文本框 233"/>
          <p:cNvSpPr txBox="1"/>
          <p:nvPr/>
        </p:nvSpPr>
        <p:spPr>
          <a:xfrm>
            <a:off x="840105" y="4822190"/>
            <a:ext cx="984250" cy="369332"/>
          </a:xfrm>
          <a:prstGeom prst="rect">
            <a:avLst/>
          </a:prstGeom>
          <a:noFill/>
        </p:spPr>
        <p:txBody>
          <a:bodyPr wrap="square" rtlCol="0">
            <a:spAutoFit/>
          </a:bodyPr>
          <a:lstStyle/>
          <a:p>
            <a:r>
              <a:rPr lang="en-US" altLang="zh-CN" sz="900" dirty="0">
                <a:latin typeface="Arial Regular"/>
                <a:ea typeface="微软雅黑" panose="020B0503020204020204" charset="-122"/>
              </a:rPr>
              <a:t>External storage zone</a:t>
            </a:r>
            <a:endParaRPr lang="zh-CN" altLang="en-US" sz="900" dirty="0">
              <a:latin typeface="Arial Regular"/>
              <a:ea typeface="微软雅黑" panose="020B0503020204020204" charset="-122"/>
            </a:endParaRPr>
          </a:p>
        </p:txBody>
      </p:sp>
      <p:pic>
        <p:nvPicPr>
          <p:cNvPr id="235" name="图片 23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68350" y="5186045"/>
            <a:ext cx="516890" cy="231775"/>
          </a:xfrm>
          <a:prstGeom prst="rect">
            <a:avLst/>
          </a:prstGeom>
        </p:spPr>
      </p:pic>
      <p:pic>
        <p:nvPicPr>
          <p:cNvPr id="236" name="图片 235"/>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593215" y="5186045"/>
            <a:ext cx="516890" cy="231775"/>
          </a:xfrm>
          <a:prstGeom prst="rect">
            <a:avLst/>
          </a:prstGeom>
        </p:spPr>
      </p:pic>
      <p:cxnSp>
        <p:nvCxnSpPr>
          <p:cNvPr id="237" name="直接连接符 236"/>
          <p:cNvCxnSpPr>
            <a:stCxn id="235" idx="2"/>
            <a:endCxn id="213" idx="0"/>
          </p:cNvCxnSpPr>
          <p:nvPr/>
        </p:nvCxnSpPr>
        <p:spPr>
          <a:xfrm>
            <a:off x="1026795" y="5417820"/>
            <a:ext cx="70485" cy="514985"/>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38" name="直接连接符 237"/>
          <p:cNvCxnSpPr>
            <a:stCxn id="235" idx="2"/>
            <a:endCxn id="216" idx="0"/>
          </p:cNvCxnSpPr>
          <p:nvPr/>
        </p:nvCxnSpPr>
        <p:spPr>
          <a:xfrm>
            <a:off x="1026795" y="5417820"/>
            <a:ext cx="895985" cy="514985"/>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39" name="直接连接符 238"/>
          <p:cNvCxnSpPr>
            <a:stCxn id="236" idx="2"/>
            <a:endCxn id="213" idx="0"/>
          </p:cNvCxnSpPr>
          <p:nvPr/>
        </p:nvCxnSpPr>
        <p:spPr>
          <a:xfrm flipH="1">
            <a:off x="1097280" y="5417820"/>
            <a:ext cx="754380" cy="514985"/>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40" name="直接连接符 239"/>
          <p:cNvCxnSpPr>
            <a:stCxn id="236" idx="2"/>
            <a:endCxn id="216" idx="0"/>
          </p:cNvCxnSpPr>
          <p:nvPr/>
        </p:nvCxnSpPr>
        <p:spPr>
          <a:xfrm>
            <a:off x="1851660" y="5417820"/>
            <a:ext cx="70485" cy="514985"/>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41" name="直接连接符 240"/>
          <p:cNvCxnSpPr/>
          <p:nvPr/>
        </p:nvCxnSpPr>
        <p:spPr>
          <a:xfrm flipV="1">
            <a:off x="1270635" y="5282565"/>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2" name="直接连接符 241"/>
          <p:cNvCxnSpPr/>
          <p:nvPr/>
        </p:nvCxnSpPr>
        <p:spPr>
          <a:xfrm flipV="1">
            <a:off x="1270635" y="530479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3" name="直接连接符 242"/>
          <p:cNvCxnSpPr>
            <a:stCxn id="235" idx="2"/>
            <a:endCxn id="167" idx="1"/>
          </p:cNvCxnSpPr>
          <p:nvPr/>
        </p:nvCxnSpPr>
        <p:spPr>
          <a:xfrm>
            <a:off x="1026795" y="5417820"/>
            <a:ext cx="1863090" cy="4597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4" name="直接连接符 243"/>
          <p:cNvCxnSpPr>
            <a:stCxn id="236" idx="2"/>
            <a:endCxn id="167" idx="1"/>
          </p:cNvCxnSpPr>
          <p:nvPr/>
        </p:nvCxnSpPr>
        <p:spPr>
          <a:xfrm>
            <a:off x="1851660" y="5417820"/>
            <a:ext cx="1037590" cy="4597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246" name="圆角矩形 245"/>
          <p:cNvSpPr/>
          <p:nvPr/>
        </p:nvSpPr>
        <p:spPr>
          <a:xfrm>
            <a:off x="7463790" y="3402965"/>
            <a:ext cx="3957955" cy="1183640"/>
          </a:xfrm>
          <a:prstGeom prst="roundRect">
            <a:avLst/>
          </a:prstGeom>
          <a:solidFill>
            <a:schemeClr val="bg1">
              <a:lumMod val="85000"/>
            </a:schemeClr>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247" name="圆角矩形 246"/>
          <p:cNvSpPr/>
          <p:nvPr/>
        </p:nvSpPr>
        <p:spPr>
          <a:xfrm>
            <a:off x="7463790" y="1584960"/>
            <a:ext cx="3957955" cy="1593215"/>
          </a:xfrm>
          <a:prstGeom prst="roundRect">
            <a:avLst/>
          </a:prstGeom>
          <a:solidFill>
            <a:schemeClr val="bg1">
              <a:lumMod val="85000"/>
            </a:schemeClr>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248" name="圆角矩形 247"/>
          <p:cNvSpPr/>
          <p:nvPr/>
        </p:nvSpPr>
        <p:spPr>
          <a:xfrm>
            <a:off x="7463790" y="4826000"/>
            <a:ext cx="3957955" cy="1983740"/>
          </a:xfrm>
          <a:prstGeom prst="roundRect">
            <a:avLst/>
          </a:prstGeom>
          <a:solidFill>
            <a:schemeClr val="bg1">
              <a:lumMod val="85000"/>
            </a:schemeClr>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cxnSp>
        <p:nvCxnSpPr>
          <p:cNvPr id="249" name="直接连接符 248"/>
          <p:cNvCxnSpPr>
            <a:stCxn id="260" idx="2"/>
            <a:endCxn id="262" idx="0"/>
          </p:cNvCxnSpPr>
          <p:nvPr/>
        </p:nvCxnSpPr>
        <p:spPr>
          <a:xfrm>
            <a:off x="8874125" y="2107565"/>
            <a:ext cx="0" cy="7912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0" name="直接连接符 249"/>
          <p:cNvCxnSpPr/>
          <p:nvPr/>
        </p:nvCxnSpPr>
        <p:spPr>
          <a:xfrm>
            <a:off x="9720580" y="2103755"/>
            <a:ext cx="0" cy="7912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251" name="矩形 250"/>
          <p:cNvSpPr/>
          <p:nvPr/>
        </p:nvSpPr>
        <p:spPr>
          <a:xfrm>
            <a:off x="7621270" y="5605145"/>
            <a:ext cx="3642995" cy="537845"/>
          </a:xfrm>
          <a:prstGeom prst="rect">
            <a:avLst/>
          </a:prstGeom>
          <a:solidFill>
            <a:schemeClr val="bg1">
              <a:lumMod val="95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cxnSp>
        <p:nvCxnSpPr>
          <p:cNvPr id="252" name="直接连接符 251"/>
          <p:cNvCxnSpPr>
            <a:stCxn id="295" idx="2"/>
            <a:endCxn id="325" idx="0"/>
          </p:cNvCxnSpPr>
          <p:nvPr/>
        </p:nvCxnSpPr>
        <p:spPr>
          <a:xfrm>
            <a:off x="7940040" y="5392420"/>
            <a:ext cx="207010" cy="358775"/>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253" name="直接连接符 252"/>
          <p:cNvCxnSpPr>
            <a:stCxn id="295" idx="2"/>
            <a:endCxn id="326" idx="0"/>
          </p:cNvCxnSpPr>
          <p:nvPr/>
        </p:nvCxnSpPr>
        <p:spPr>
          <a:xfrm>
            <a:off x="7940040" y="5392420"/>
            <a:ext cx="1524000" cy="358775"/>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254" name="直接连接符 253"/>
          <p:cNvCxnSpPr>
            <a:stCxn id="296" idx="2"/>
            <a:endCxn id="325" idx="0"/>
          </p:cNvCxnSpPr>
          <p:nvPr/>
        </p:nvCxnSpPr>
        <p:spPr>
          <a:xfrm flipH="1">
            <a:off x="8147050" y="5387340"/>
            <a:ext cx="550545" cy="36449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255" name="直接连接符 254"/>
          <p:cNvCxnSpPr>
            <a:stCxn id="295" idx="2"/>
            <a:endCxn id="327" idx="0"/>
          </p:cNvCxnSpPr>
          <p:nvPr/>
        </p:nvCxnSpPr>
        <p:spPr>
          <a:xfrm>
            <a:off x="7940040" y="5392420"/>
            <a:ext cx="2745740" cy="358775"/>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256" name="直接连接符 255"/>
          <p:cNvCxnSpPr>
            <a:stCxn id="296" idx="2"/>
            <a:endCxn id="326" idx="0"/>
          </p:cNvCxnSpPr>
          <p:nvPr/>
        </p:nvCxnSpPr>
        <p:spPr>
          <a:xfrm>
            <a:off x="8697595" y="5387340"/>
            <a:ext cx="767080" cy="36449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257" name="直接连接符 256"/>
          <p:cNvCxnSpPr>
            <a:stCxn id="296" idx="2"/>
            <a:endCxn id="327" idx="0"/>
          </p:cNvCxnSpPr>
          <p:nvPr/>
        </p:nvCxnSpPr>
        <p:spPr>
          <a:xfrm>
            <a:off x="8697595" y="5387340"/>
            <a:ext cx="1988820" cy="36449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sp>
        <p:nvSpPr>
          <p:cNvPr id="258" name="文本框 257"/>
          <p:cNvSpPr txBox="1"/>
          <p:nvPr/>
        </p:nvSpPr>
        <p:spPr>
          <a:xfrm>
            <a:off x="7560945" y="1581785"/>
            <a:ext cx="984250" cy="229870"/>
          </a:xfrm>
          <a:prstGeom prst="rect">
            <a:avLst/>
          </a:prstGeom>
          <a:noFill/>
        </p:spPr>
        <p:txBody>
          <a:bodyPr wrap="square" rtlCol="0">
            <a:spAutoFit/>
          </a:bodyPr>
          <a:lstStyle/>
          <a:p>
            <a:r>
              <a:rPr lang="en-US" altLang="zh-CN" sz="900" dirty="0">
                <a:latin typeface="Arial Regular"/>
                <a:ea typeface="微软雅黑" panose="020B0503020204020204" charset="-122"/>
              </a:rPr>
              <a:t>DC gateway</a:t>
            </a:r>
            <a:endParaRPr lang="zh-CN" altLang="en-US" sz="900" dirty="0">
              <a:latin typeface="Arial Regular"/>
              <a:ea typeface="微软雅黑" panose="020B0503020204020204" charset="-122"/>
            </a:endParaRPr>
          </a:p>
        </p:txBody>
      </p:sp>
      <p:pic>
        <p:nvPicPr>
          <p:cNvPr id="261" name="图片 26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73135" y="2237105"/>
            <a:ext cx="601980" cy="200660"/>
          </a:xfrm>
          <a:prstGeom prst="rect">
            <a:avLst/>
          </a:prstGeom>
        </p:spPr>
      </p:pic>
      <p:pic>
        <p:nvPicPr>
          <p:cNvPr id="262" name="图片 26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3135" y="2898775"/>
            <a:ext cx="601980" cy="200660"/>
          </a:xfrm>
          <a:prstGeom prst="rect">
            <a:avLst/>
          </a:prstGeom>
        </p:spPr>
      </p:pic>
      <p:pic>
        <p:nvPicPr>
          <p:cNvPr id="263" name="图片 26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12605" y="2563495"/>
            <a:ext cx="601980" cy="200660"/>
          </a:xfrm>
          <a:prstGeom prst="rect">
            <a:avLst/>
          </a:prstGeom>
        </p:spPr>
      </p:pic>
      <p:pic>
        <p:nvPicPr>
          <p:cNvPr id="264" name="图片 26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73135" y="2558415"/>
            <a:ext cx="601980" cy="200660"/>
          </a:xfrm>
          <a:prstGeom prst="rect">
            <a:avLst/>
          </a:prstGeom>
        </p:spPr>
      </p:pic>
      <p:pic>
        <p:nvPicPr>
          <p:cNvPr id="265" name="图片 26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20225" y="2237105"/>
            <a:ext cx="601980" cy="200660"/>
          </a:xfrm>
          <a:prstGeom prst="rect">
            <a:avLst/>
          </a:prstGeom>
        </p:spPr>
      </p:pic>
      <p:pic>
        <p:nvPicPr>
          <p:cNvPr id="266" name="图片 2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0225" y="2891155"/>
            <a:ext cx="601980" cy="200660"/>
          </a:xfrm>
          <a:prstGeom prst="rect">
            <a:avLst/>
          </a:prstGeom>
        </p:spPr>
      </p:pic>
      <p:grpSp>
        <p:nvGrpSpPr>
          <p:cNvPr id="267" name="组合 266"/>
          <p:cNvGrpSpPr/>
          <p:nvPr/>
        </p:nvGrpSpPr>
        <p:grpSpPr>
          <a:xfrm>
            <a:off x="8545195" y="3695700"/>
            <a:ext cx="659130" cy="615315"/>
            <a:chOff x="7082" y="3751"/>
            <a:chExt cx="1656" cy="1547"/>
          </a:xfrm>
        </p:grpSpPr>
        <p:grpSp>
          <p:nvGrpSpPr>
            <p:cNvPr id="268" name="Group 2493"/>
            <p:cNvGrpSpPr/>
            <p:nvPr/>
          </p:nvGrpSpPr>
          <p:grpSpPr bwMode="auto">
            <a:xfrm>
              <a:off x="7341" y="3751"/>
              <a:ext cx="1137" cy="1172"/>
              <a:chOff x="1768" y="187"/>
              <a:chExt cx="2860" cy="2807"/>
            </a:xfrm>
          </p:grpSpPr>
          <p:pic>
            <p:nvPicPr>
              <p:cNvPr id="272" name="Picture 2494"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273" name="Picture 2495" descr="中继器"/>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274" name="Picture 2496"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275" name="矩形 274"/>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Core switch</a:t>
              </a:r>
              <a:endParaRPr lang="zh-CN" altLang="en-US" sz="700" dirty="0">
                <a:solidFill>
                  <a:schemeClr val="tx1"/>
                </a:solidFill>
                <a:latin typeface="Arial Regular"/>
                <a:ea typeface="微软雅黑" panose="020B0503020204020204" charset="-122"/>
              </a:endParaRPr>
            </a:p>
          </p:txBody>
        </p:sp>
      </p:grpSp>
      <p:grpSp>
        <p:nvGrpSpPr>
          <p:cNvPr id="276" name="组合 275"/>
          <p:cNvGrpSpPr/>
          <p:nvPr/>
        </p:nvGrpSpPr>
        <p:grpSpPr>
          <a:xfrm>
            <a:off x="9391015" y="3691255"/>
            <a:ext cx="659130" cy="615315"/>
            <a:chOff x="7082" y="3751"/>
            <a:chExt cx="1656" cy="1547"/>
          </a:xfrm>
        </p:grpSpPr>
        <p:grpSp>
          <p:nvGrpSpPr>
            <p:cNvPr id="277" name="Group 2493"/>
            <p:cNvGrpSpPr/>
            <p:nvPr/>
          </p:nvGrpSpPr>
          <p:grpSpPr bwMode="auto">
            <a:xfrm>
              <a:off x="7341" y="3751"/>
              <a:ext cx="1137" cy="1172"/>
              <a:chOff x="1768" y="187"/>
              <a:chExt cx="2860" cy="2807"/>
            </a:xfrm>
          </p:grpSpPr>
          <p:pic>
            <p:nvPicPr>
              <p:cNvPr id="278" name="Picture 2494"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279" name="Picture 2495" descr="中继器"/>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280" name="Picture 2496"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281" name="矩形 280"/>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Core switch</a:t>
              </a:r>
              <a:endParaRPr lang="zh-CN" altLang="en-US" sz="700" dirty="0">
                <a:solidFill>
                  <a:schemeClr val="tx1"/>
                </a:solidFill>
                <a:latin typeface="Arial Regular"/>
                <a:ea typeface="微软雅黑" panose="020B0503020204020204" charset="-122"/>
              </a:endParaRPr>
            </a:p>
          </p:txBody>
        </p:sp>
      </p:grpSp>
      <p:pic>
        <p:nvPicPr>
          <p:cNvPr id="282" name="图片 28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99045" y="4112260"/>
            <a:ext cx="601980" cy="200660"/>
          </a:xfrm>
          <a:prstGeom prst="rect">
            <a:avLst/>
          </a:prstGeom>
        </p:spPr>
      </p:pic>
      <p:pic>
        <p:nvPicPr>
          <p:cNvPr id="283" name="图片 28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01630" y="4105910"/>
            <a:ext cx="601980" cy="200660"/>
          </a:xfrm>
          <a:prstGeom prst="rect">
            <a:avLst/>
          </a:prstGeom>
        </p:spPr>
      </p:pic>
      <p:pic>
        <p:nvPicPr>
          <p:cNvPr id="284" name="图片 28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501630" y="3629660"/>
            <a:ext cx="601345" cy="200660"/>
          </a:xfrm>
          <a:prstGeom prst="rect">
            <a:avLst/>
          </a:prstGeom>
        </p:spPr>
      </p:pic>
      <p:pic>
        <p:nvPicPr>
          <p:cNvPr id="285" name="图片 28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99680" y="3629660"/>
            <a:ext cx="601345" cy="200660"/>
          </a:xfrm>
          <a:prstGeom prst="rect">
            <a:avLst/>
          </a:prstGeom>
        </p:spPr>
      </p:pic>
      <p:sp>
        <p:nvSpPr>
          <p:cNvPr id="286" name="文本框 285"/>
          <p:cNvSpPr txBox="1"/>
          <p:nvPr/>
        </p:nvSpPr>
        <p:spPr>
          <a:xfrm>
            <a:off x="8207655" y="2226030"/>
            <a:ext cx="364515" cy="213995"/>
          </a:xfrm>
          <a:prstGeom prst="rect">
            <a:avLst/>
          </a:prstGeom>
          <a:noFill/>
        </p:spPr>
        <p:txBody>
          <a:bodyPr wrap="square" rtlCol="0">
            <a:spAutoFit/>
          </a:bodyPr>
          <a:lstStyle/>
          <a:p>
            <a:r>
              <a:rPr lang="en-US" altLang="zh-CN" sz="800" dirty="0">
                <a:latin typeface="Arial Regular"/>
                <a:ea typeface="微软雅黑" panose="020B0503020204020204" charset="-122"/>
              </a:rPr>
              <a:t>AD</a:t>
            </a:r>
            <a:endParaRPr lang="zh-CN" altLang="en-US" sz="800" dirty="0">
              <a:latin typeface="Arial Regular"/>
              <a:ea typeface="微软雅黑" panose="020B0503020204020204" charset="-122"/>
            </a:endParaRPr>
          </a:p>
        </p:txBody>
      </p:sp>
      <p:sp>
        <p:nvSpPr>
          <p:cNvPr id="287" name="文本框 286"/>
          <p:cNvSpPr txBox="1"/>
          <p:nvPr/>
        </p:nvSpPr>
        <p:spPr>
          <a:xfrm>
            <a:off x="8147050" y="2552382"/>
            <a:ext cx="478790" cy="213995"/>
          </a:xfrm>
          <a:prstGeom prst="rect">
            <a:avLst/>
          </a:prstGeom>
          <a:noFill/>
        </p:spPr>
        <p:txBody>
          <a:bodyPr wrap="square" rtlCol="0">
            <a:spAutoFit/>
          </a:bodyPr>
          <a:lstStyle/>
          <a:p>
            <a:r>
              <a:rPr lang="en-US" altLang="zh-CN" sz="800" dirty="0">
                <a:latin typeface="Arial Regular"/>
                <a:ea typeface="微软雅黑" panose="020B0503020204020204" charset="-122"/>
              </a:rPr>
              <a:t>NGAF</a:t>
            </a:r>
            <a:endParaRPr lang="zh-CN" altLang="en-US" sz="800" dirty="0">
              <a:latin typeface="Arial Regular"/>
              <a:ea typeface="微软雅黑" panose="020B0503020204020204" charset="-122"/>
            </a:endParaRPr>
          </a:p>
        </p:txBody>
      </p:sp>
      <p:sp>
        <p:nvSpPr>
          <p:cNvPr id="288" name="文本框 287"/>
          <p:cNvSpPr txBox="1"/>
          <p:nvPr/>
        </p:nvSpPr>
        <p:spPr>
          <a:xfrm>
            <a:off x="8187055" y="2892107"/>
            <a:ext cx="405130" cy="213995"/>
          </a:xfrm>
          <a:prstGeom prst="rect">
            <a:avLst/>
          </a:prstGeom>
          <a:noFill/>
        </p:spPr>
        <p:txBody>
          <a:bodyPr wrap="square" rtlCol="0">
            <a:spAutoFit/>
          </a:bodyPr>
          <a:lstStyle/>
          <a:p>
            <a:r>
              <a:rPr lang="en-US" altLang="zh-CN" sz="800" dirty="0">
                <a:latin typeface="Arial Regular"/>
                <a:ea typeface="微软雅黑" panose="020B0503020204020204" charset="-122"/>
              </a:rPr>
              <a:t>IAM</a:t>
            </a:r>
            <a:endParaRPr lang="zh-CN" altLang="en-US" sz="800" dirty="0">
              <a:latin typeface="Arial Regular"/>
              <a:ea typeface="微软雅黑" panose="020B0503020204020204" charset="-122"/>
            </a:endParaRPr>
          </a:p>
        </p:txBody>
      </p:sp>
      <p:sp>
        <p:nvSpPr>
          <p:cNvPr id="289" name="文本框 288"/>
          <p:cNvSpPr txBox="1"/>
          <p:nvPr/>
        </p:nvSpPr>
        <p:spPr>
          <a:xfrm>
            <a:off x="7481570" y="3761105"/>
            <a:ext cx="837565" cy="213995"/>
          </a:xfrm>
          <a:prstGeom prst="rect">
            <a:avLst/>
          </a:prstGeom>
          <a:noFill/>
        </p:spPr>
        <p:txBody>
          <a:bodyPr wrap="square" rtlCol="0">
            <a:spAutoFit/>
          </a:bodyPr>
          <a:lstStyle/>
          <a:p>
            <a:pPr algn="ctr"/>
            <a:r>
              <a:rPr lang="en-US" altLang="zh-CN" sz="800" dirty="0">
                <a:latin typeface="Arial Regular"/>
                <a:ea typeface="微软雅黑" panose="020B0503020204020204" charset="-122"/>
              </a:rPr>
              <a:t>SSL VPN</a:t>
            </a:r>
          </a:p>
        </p:txBody>
      </p:sp>
      <p:sp>
        <p:nvSpPr>
          <p:cNvPr id="290" name="文本框 289"/>
          <p:cNvSpPr txBox="1"/>
          <p:nvPr/>
        </p:nvSpPr>
        <p:spPr>
          <a:xfrm>
            <a:off x="7422515" y="4250055"/>
            <a:ext cx="955675" cy="213995"/>
          </a:xfrm>
          <a:prstGeom prst="rect">
            <a:avLst/>
          </a:prstGeom>
          <a:noFill/>
        </p:spPr>
        <p:txBody>
          <a:bodyPr wrap="square" rtlCol="0">
            <a:spAutoFit/>
          </a:bodyPr>
          <a:lstStyle/>
          <a:p>
            <a:pPr algn="ctr"/>
            <a:r>
              <a:rPr lang="en-US" altLang="zh-CN" sz="800" dirty="0">
                <a:latin typeface="Arial Regular"/>
                <a:ea typeface="微软雅黑" panose="020B0503020204020204" charset="-122"/>
              </a:rPr>
              <a:t>AD</a:t>
            </a:r>
            <a:endParaRPr lang="zh-CN" altLang="en-US" sz="800" dirty="0">
              <a:latin typeface="Arial Regular"/>
              <a:ea typeface="微软雅黑" panose="020B0503020204020204" charset="-122"/>
            </a:endParaRPr>
          </a:p>
        </p:txBody>
      </p:sp>
      <p:sp>
        <p:nvSpPr>
          <p:cNvPr id="291" name="文本框 290"/>
          <p:cNvSpPr txBox="1"/>
          <p:nvPr/>
        </p:nvSpPr>
        <p:spPr>
          <a:xfrm>
            <a:off x="10324465" y="4250055"/>
            <a:ext cx="955675" cy="213995"/>
          </a:xfrm>
          <a:prstGeom prst="rect">
            <a:avLst/>
          </a:prstGeom>
          <a:noFill/>
        </p:spPr>
        <p:txBody>
          <a:bodyPr wrap="square" rtlCol="0">
            <a:spAutoFit/>
          </a:bodyPr>
          <a:lstStyle/>
          <a:p>
            <a:pPr algn="ctr"/>
            <a:r>
              <a:rPr lang="en-US" altLang="zh-CN" sz="800" dirty="0">
                <a:latin typeface="Arial Regular"/>
                <a:ea typeface="微软雅黑" panose="020B0503020204020204" charset="-122"/>
              </a:rPr>
              <a:t>AD</a:t>
            </a:r>
            <a:endParaRPr lang="zh-CN" altLang="en-US" sz="800" dirty="0">
              <a:latin typeface="Arial Regular"/>
              <a:ea typeface="微软雅黑" panose="020B0503020204020204" charset="-122"/>
            </a:endParaRPr>
          </a:p>
        </p:txBody>
      </p:sp>
      <p:sp>
        <p:nvSpPr>
          <p:cNvPr id="292" name="文本框 291"/>
          <p:cNvSpPr txBox="1"/>
          <p:nvPr/>
        </p:nvSpPr>
        <p:spPr>
          <a:xfrm>
            <a:off x="10421620" y="3761105"/>
            <a:ext cx="837565" cy="213995"/>
          </a:xfrm>
          <a:prstGeom prst="rect">
            <a:avLst/>
          </a:prstGeom>
          <a:noFill/>
        </p:spPr>
        <p:txBody>
          <a:bodyPr wrap="square" rtlCol="0">
            <a:spAutoFit/>
          </a:bodyPr>
          <a:lstStyle/>
          <a:p>
            <a:pPr algn="ctr"/>
            <a:r>
              <a:rPr lang="en-US" altLang="zh-CN" sz="800" dirty="0">
                <a:latin typeface="Arial Regular"/>
                <a:ea typeface="微软雅黑" panose="020B0503020204020204" charset="-122"/>
              </a:rPr>
              <a:t>SSL VPN</a:t>
            </a:r>
          </a:p>
        </p:txBody>
      </p:sp>
      <p:sp>
        <p:nvSpPr>
          <p:cNvPr id="293" name="文本框 292"/>
          <p:cNvSpPr txBox="1"/>
          <p:nvPr/>
        </p:nvSpPr>
        <p:spPr>
          <a:xfrm>
            <a:off x="7560945" y="3401695"/>
            <a:ext cx="1198494" cy="230832"/>
          </a:xfrm>
          <a:prstGeom prst="rect">
            <a:avLst/>
          </a:prstGeom>
          <a:noFill/>
        </p:spPr>
        <p:txBody>
          <a:bodyPr wrap="square" rtlCol="0">
            <a:spAutoFit/>
          </a:bodyPr>
          <a:lstStyle/>
          <a:p>
            <a:r>
              <a:rPr lang="en-US" altLang="zh-CN" sz="900" dirty="0">
                <a:latin typeface="Arial Regular"/>
                <a:ea typeface="微软雅黑" panose="020B0503020204020204" charset="-122"/>
              </a:rPr>
              <a:t>Core switch zone</a:t>
            </a:r>
            <a:endParaRPr lang="zh-CN" altLang="en-US" sz="900" dirty="0">
              <a:latin typeface="Arial Regular"/>
              <a:ea typeface="微软雅黑" panose="020B0503020204020204" charset="-122"/>
            </a:endParaRPr>
          </a:p>
        </p:txBody>
      </p:sp>
      <p:sp>
        <p:nvSpPr>
          <p:cNvPr id="294" name="文本框 293"/>
          <p:cNvSpPr txBox="1"/>
          <p:nvPr/>
        </p:nvSpPr>
        <p:spPr>
          <a:xfrm>
            <a:off x="7560945" y="4826000"/>
            <a:ext cx="984250" cy="230832"/>
          </a:xfrm>
          <a:prstGeom prst="rect">
            <a:avLst/>
          </a:prstGeom>
          <a:noFill/>
        </p:spPr>
        <p:txBody>
          <a:bodyPr wrap="square" rtlCol="0">
            <a:spAutoFit/>
          </a:bodyPr>
          <a:lstStyle/>
          <a:p>
            <a:r>
              <a:rPr lang="en-US" altLang="zh-CN" sz="900" dirty="0">
                <a:latin typeface="Arial Regular"/>
                <a:ea typeface="微软雅黑" panose="020B0503020204020204" charset="-122"/>
              </a:rPr>
              <a:t>Business zone</a:t>
            </a:r>
            <a:endParaRPr lang="zh-CN" altLang="en-US" sz="900" dirty="0">
              <a:latin typeface="Arial Regular"/>
              <a:ea typeface="微软雅黑" panose="020B0503020204020204" charset="-122"/>
            </a:endParaRPr>
          </a:p>
        </p:txBody>
      </p:sp>
      <p:pic>
        <p:nvPicPr>
          <p:cNvPr id="295" name="Picture 56" descr="L2交换机"/>
          <p:cNvPicPr>
            <a:picLocks noChangeAspect="1"/>
          </p:cNvPicPr>
          <p:nvPr/>
        </p:nvPicPr>
        <p:blipFill>
          <a:blip r:embed="rId8"/>
          <a:stretch>
            <a:fillRect/>
          </a:stretch>
        </p:blipFill>
        <p:spPr>
          <a:xfrm>
            <a:off x="7741920" y="5151755"/>
            <a:ext cx="397510" cy="240665"/>
          </a:xfrm>
          <a:prstGeom prst="rect">
            <a:avLst/>
          </a:prstGeom>
          <a:noFill/>
          <a:ln w="9525">
            <a:noFill/>
          </a:ln>
        </p:spPr>
      </p:pic>
      <p:pic>
        <p:nvPicPr>
          <p:cNvPr id="296" name="Picture 56" descr="L2交换机"/>
          <p:cNvPicPr>
            <a:picLocks noChangeAspect="1"/>
          </p:cNvPicPr>
          <p:nvPr/>
        </p:nvPicPr>
        <p:blipFill>
          <a:blip r:embed="rId8"/>
          <a:stretch>
            <a:fillRect/>
          </a:stretch>
        </p:blipFill>
        <p:spPr>
          <a:xfrm>
            <a:off x="8498840" y="5146675"/>
            <a:ext cx="397510" cy="240665"/>
          </a:xfrm>
          <a:prstGeom prst="rect">
            <a:avLst/>
          </a:prstGeom>
          <a:noFill/>
          <a:ln w="9525">
            <a:noFill/>
          </a:ln>
        </p:spPr>
      </p:pic>
      <p:pic>
        <p:nvPicPr>
          <p:cNvPr id="297" name="Picture 56" descr="L2交换机"/>
          <p:cNvPicPr>
            <a:picLocks noChangeAspect="1"/>
          </p:cNvPicPr>
          <p:nvPr/>
        </p:nvPicPr>
        <p:blipFill>
          <a:blip r:embed="rId8"/>
          <a:stretch>
            <a:fillRect/>
          </a:stretch>
        </p:blipFill>
        <p:spPr>
          <a:xfrm>
            <a:off x="9857105" y="5151755"/>
            <a:ext cx="397510" cy="240665"/>
          </a:xfrm>
          <a:prstGeom prst="rect">
            <a:avLst/>
          </a:prstGeom>
          <a:noFill/>
          <a:ln w="9525">
            <a:noFill/>
          </a:ln>
        </p:spPr>
      </p:pic>
      <p:pic>
        <p:nvPicPr>
          <p:cNvPr id="298" name="Picture 56" descr="L2交换机"/>
          <p:cNvPicPr>
            <a:picLocks noChangeAspect="1"/>
          </p:cNvPicPr>
          <p:nvPr/>
        </p:nvPicPr>
        <p:blipFill>
          <a:blip r:embed="rId8"/>
          <a:stretch>
            <a:fillRect/>
          </a:stretch>
        </p:blipFill>
        <p:spPr>
          <a:xfrm>
            <a:off x="10614025" y="5146675"/>
            <a:ext cx="397510" cy="240665"/>
          </a:xfrm>
          <a:prstGeom prst="rect">
            <a:avLst/>
          </a:prstGeom>
          <a:noFill/>
          <a:ln w="9525">
            <a:noFill/>
          </a:ln>
        </p:spPr>
      </p:pic>
      <p:pic>
        <p:nvPicPr>
          <p:cNvPr id="299" name="Picture 56" descr="L2交换机"/>
          <p:cNvPicPr>
            <a:picLocks noChangeAspect="1"/>
          </p:cNvPicPr>
          <p:nvPr/>
        </p:nvPicPr>
        <p:blipFill>
          <a:blip r:embed="rId8"/>
          <a:stretch>
            <a:fillRect/>
          </a:stretch>
        </p:blipFill>
        <p:spPr>
          <a:xfrm>
            <a:off x="7741920" y="6356985"/>
            <a:ext cx="397510" cy="240665"/>
          </a:xfrm>
          <a:prstGeom prst="rect">
            <a:avLst/>
          </a:prstGeom>
          <a:noFill/>
          <a:ln w="9525">
            <a:noFill/>
          </a:ln>
        </p:spPr>
      </p:pic>
      <p:pic>
        <p:nvPicPr>
          <p:cNvPr id="300" name="Picture 56" descr="L2交换机"/>
          <p:cNvPicPr>
            <a:picLocks noChangeAspect="1"/>
          </p:cNvPicPr>
          <p:nvPr/>
        </p:nvPicPr>
        <p:blipFill>
          <a:blip r:embed="rId8"/>
          <a:stretch>
            <a:fillRect/>
          </a:stretch>
        </p:blipFill>
        <p:spPr>
          <a:xfrm>
            <a:off x="8498840" y="6351270"/>
            <a:ext cx="397510" cy="240665"/>
          </a:xfrm>
          <a:prstGeom prst="rect">
            <a:avLst/>
          </a:prstGeom>
          <a:noFill/>
          <a:ln w="9525">
            <a:noFill/>
          </a:ln>
        </p:spPr>
      </p:pic>
      <p:pic>
        <p:nvPicPr>
          <p:cNvPr id="301" name="Picture 56" descr="L2交换机"/>
          <p:cNvPicPr>
            <a:picLocks noChangeAspect="1"/>
          </p:cNvPicPr>
          <p:nvPr/>
        </p:nvPicPr>
        <p:blipFill>
          <a:blip r:embed="rId8"/>
          <a:stretch>
            <a:fillRect/>
          </a:stretch>
        </p:blipFill>
        <p:spPr>
          <a:xfrm>
            <a:off x="9857105" y="6356985"/>
            <a:ext cx="397510" cy="240665"/>
          </a:xfrm>
          <a:prstGeom prst="rect">
            <a:avLst/>
          </a:prstGeom>
          <a:noFill/>
          <a:ln w="9525">
            <a:noFill/>
          </a:ln>
        </p:spPr>
      </p:pic>
      <p:pic>
        <p:nvPicPr>
          <p:cNvPr id="302" name="Picture 56" descr="L2交换机"/>
          <p:cNvPicPr>
            <a:picLocks noChangeAspect="1"/>
          </p:cNvPicPr>
          <p:nvPr/>
        </p:nvPicPr>
        <p:blipFill>
          <a:blip r:embed="rId8"/>
          <a:stretch>
            <a:fillRect/>
          </a:stretch>
        </p:blipFill>
        <p:spPr>
          <a:xfrm>
            <a:off x="10614025" y="6351270"/>
            <a:ext cx="397510" cy="240665"/>
          </a:xfrm>
          <a:prstGeom prst="rect">
            <a:avLst/>
          </a:prstGeom>
          <a:noFill/>
          <a:ln w="9525">
            <a:noFill/>
          </a:ln>
        </p:spPr>
      </p:pic>
      <p:sp>
        <p:nvSpPr>
          <p:cNvPr id="303" name="文本框 302"/>
          <p:cNvSpPr txBox="1"/>
          <p:nvPr/>
        </p:nvSpPr>
        <p:spPr>
          <a:xfrm>
            <a:off x="7940040" y="4988412"/>
            <a:ext cx="757555" cy="338554"/>
          </a:xfrm>
          <a:prstGeom prst="rect">
            <a:avLst/>
          </a:prstGeom>
          <a:noFill/>
        </p:spPr>
        <p:txBody>
          <a:bodyPr wrap="square" rtlCol="0">
            <a:spAutoFit/>
          </a:bodyPr>
          <a:lstStyle/>
          <a:p>
            <a:pPr algn="ctr"/>
            <a:r>
              <a:rPr lang="en-US" altLang="zh-CN" sz="800" dirty="0">
                <a:solidFill>
                  <a:srgbClr val="FF0000"/>
                </a:solidFill>
                <a:latin typeface="Arial Regular"/>
                <a:ea typeface="微软雅黑" panose="020B0503020204020204" charset="-122"/>
                <a:sym typeface="+mn-ea"/>
              </a:rPr>
              <a:t>Business switch</a:t>
            </a:r>
            <a:endParaRPr lang="zh-CN" altLang="en-US" sz="800" dirty="0">
              <a:solidFill>
                <a:srgbClr val="FF0000"/>
              </a:solidFill>
              <a:latin typeface="Arial Regular"/>
              <a:ea typeface="微软雅黑" panose="020B0503020204020204" charset="-122"/>
              <a:sym typeface="+mn-ea"/>
            </a:endParaRPr>
          </a:p>
        </p:txBody>
      </p:sp>
      <p:sp>
        <p:nvSpPr>
          <p:cNvPr id="304" name="文本框 303"/>
          <p:cNvSpPr txBox="1"/>
          <p:nvPr/>
        </p:nvSpPr>
        <p:spPr>
          <a:xfrm>
            <a:off x="9916357" y="4918259"/>
            <a:ext cx="930078" cy="338554"/>
          </a:xfrm>
          <a:prstGeom prst="rect">
            <a:avLst/>
          </a:prstGeom>
          <a:noFill/>
        </p:spPr>
        <p:txBody>
          <a:bodyPr wrap="square" rtlCol="0">
            <a:spAutoFit/>
          </a:bodyPr>
          <a:lstStyle/>
          <a:p>
            <a:pPr algn="ctr"/>
            <a:r>
              <a:rPr lang="en-US" altLang="zh-CN" sz="800" dirty="0">
                <a:solidFill>
                  <a:srgbClr val="FF0000"/>
                </a:solidFill>
                <a:latin typeface="Arial Regular"/>
                <a:ea typeface="微软雅黑" panose="020B0503020204020204" charset="-122"/>
                <a:sym typeface="+mn-ea"/>
              </a:rPr>
              <a:t>Management switch</a:t>
            </a:r>
            <a:endParaRPr lang="zh-CN" altLang="en-US" sz="800" dirty="0">
              <a:solidFill>
                <a:srgbClr val="FF0000"/>
              </a:solidFill>
              <a:latin typeface="Arial Regular"/>
              <a:ea typeface="微软雅黑" panose="020B0503020204020204" charset="-122"/>
              <a:sym typeface="+mn-ea"/>
            </a:endParaRPr>
          </a:p>
        </p:txBody>
      </p:sp>
      <p:sp>
        <p:nvSpPr>
          <p:cNvPr id="305" name="文本框 304"/>
          <p:cNvSpPr txBox="1"/>
          <p:nvPr/>
        </p:nvSpPr>
        <p:spPr>
          <a:xfrm>
            <a:off x="7734300" y="6469380"/>
            <a:ext cx="1154430" cy="213995"/>
          </a:xfrm>
          <a:prstGeom prst="rect">
            <a:avLst/>
          </a:prstGeom>
          <a:noFill/>
        </p:spPr>
        <p:txBody>
          <a:bodyPr wrap="square" rtlCol="0">
            <a:spAutoFit/>
          </a:bodyPr>
          <a:lstStyle/>
          <a:p>
            <a:pPr algn="ctr"/>
            <a:r>
              <a:rPr lang="en-US" altLang="zh-CN" sz="800" dirty="0">
                <a:solidFill>
                  <a:srgbClr val="FF0000"/>
                </a:solidFill>
                <a:latin typeface="Arial Regular"/>
                <a:ea typeface="微软雅黑" panose="020B0503020204020204" charset="-122"/>
                <a:sym typeface="+mn-ea"/>
              </a:rPr>
              <a:t>VXLAN switch</a:t>
            </a:r>
            <a:endParaRPr lang="zh-CN" altLang="en-US" sz="800" dirty="0">
              <a:solidFill>
                <a:srgbClr val="FF0000"/>
              </a:solidFill>
              <a:latin typeface="Arial Regular"/>
              <a:ea typeface="微软雅黑" panose="020B0503020204020204" charset="-122"/>
              <a:sym typeface="+mn-ea"/>
            </a:endParaRPr>
          </a:p>
        </p:txBody>
      </p:sp>
      <p:sp>
        <p:nvSpPr>
          <p:cNvPr id="306" name="文本框 305"/>
          <p:cNvSpPr txBox="1"/>
          <p:nvPr/>
        </p:nvSpPr>
        <p:spPr>
          <a:xfrm>
            <a:off x="9857105" y="6469380"/>
            <a:ext cx="1154430" cy="213995"/>
          </a:xfrm>
          <a:prstGeom prst="rect">
            <a:avLst/>
          </a:prstGeom>
          <a:noFill/>
        </p:spPr>
        <p:txBody>
          <a:bodyPr wrap="square" rtlCol="0">
            <a:spAutoFit/>
          </a:bodyPr>
          <a:lstStyle/>
          <a:p>
            <a:pPr algn="ctr"/>
            <a:r>
              <a:rPr lang="en-US" altLang="zh-CN" sz="800" dirty="0">
                <a:solidFill>
                  <a:srgbClr val="FF0000"/>
                </a:solidFill>
                <a:latin typeface="Arial Regular"/>
                <a:ea typeface="微软雅黑" panose="020B0503020204020204" charset="-122"/>
                <a:sym typeface="+mn-ea"/>
              </a:rPr>
              <a:t>Storage switch</a:t>
            </a:r>
            <a:endParaRPr lang="zh-CN" altLang="en-US" sz="800" dirty="0">
              <a:solidFill>
                <a:srgbClr val="FF0000"/>
              </a:solidFill>
              <a:latin typeface="Arial Regular"/>
              <a:ea typeface="微软雅黑" panose="020B0503020204020204" charset="-122"/>
              <a:sym typeface="+mn-ea"/>
            </a:endParaRPr>
          </a:p>
        </p:txBody>
      </p:sp>
      <p:cxnSp>
        <p:nvCxnSpPr>
          <p:cNvPr id="307" name="直接连接符 306"/>
          <p:cNvCxnSpPr>
            <a:stCxn id="297" idx="2"/>
            <a:endCxn id="325" idx="0"/>
          </p:cNvCxnSpPr>
          <p:nvPr/>
        </p:nvCxnSpPr>
        <p:spPr>
          <a:xfrm flipH="1">
            <a:off x="8147050" y="5392420"/>
            <a:ext cx="1908175" cy="358775"/>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08" name="直接连接符 307"/>
          <p:cNvCxnSpPr>
            <a:stCxn id="298" idx="2"/>
            <a:endCxn id="325" idx="0"/>
          </p:cNvCxnSpPr>
          <p:nvPr/>
        </p:nvCxnSpPr>
        <p:spPr>
          <a:xfrm flipH="1">
            <a:off x="8147050" y="5387340"/>
            <a:ext cx="2665730" cy="36449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09" name="直接连接符 308"/>
          <p:cNvCxnSpPr>
            <a:stCxn id="297" idx="2"/>
            <a:endCxn id="326" idx="0"/>
          </p:cNvCxnSpPr>
          <p:nvPr/>
        </p:nvCxnSpPr>
        <p:spPr>
          <a:xfrm flipH="1">
            <a:off x="9464675" y="5392420"/>
            <a:ext cx="591185" cy="358775"/>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0" name="直接连接符 309"/>
          <p:cNvCxnSpPr>
            <a:stCxn id="298" idx="2"/>
            <a:endCxn id="326" idx="0"/>
          </p:cNvCxnSpPr>
          <p:nvPr/>
        </p:nvCxnSpPr>
        <p:spPr>
          <a:xfrm flipH="1">
            <a:off x="9464675" y="5387340"/>
            <a:ext cx="1348740" cy="36449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1" name="直接连接符 310"/>
          <p:cNvCxnSpPr>
            <a:stCxn id="297" idx="2"/>
            <a:endCxn id="327" idx="0"/>
          </p:cNvCxnSpPr>
          <p:nvPr/>
        </p:nvCxnSpPr>
        <p:spPr>
          <a:xfrm>
            <a:off x="10055860" y="5392420"/>
            <a:ext cx="630555" cy="358775"/>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2" name="直接连接符 311"/>
          <p:cNvCxnSpPr>
            <a:stCxn id="298" idx="2"/>
          </p:cNvCxnSpPr>
          <p:nvPr/>
        </p:nvCxnSpPr>
        <p:spPr>
          <a:xfrm flipH="1">
            <a:off x="10614025" y="5387340"/>
            <a:ext cx="198755" cy="58547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3" name="直接连接符 312"/>
          <p:cNvCxnSpPr>
            <a:stCxn id="299" idx="0"/>
            <a:endCxn id="325" idx="2"/>
          </p:cNvCxnSpPr>
          <p:nvPr/>
        </p:nvCxnSpPr>
        <p:spPr>
          <a:xfrm flipV="1">
            <a:off x="7940040" y="5996305"/>
            <a:ext cx="207010" cy="36004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4" name="直接连接符 313"/>
          <p:cNvCxnSpPr>
            <a:stCxn id="300" idx="0"/>
            <a:endCxn id="325" idx="2"/>
          </p:cNvCxnSpPr>
          <p:nvPr/>
        </p:nvCxnSpPr>
        <p:spPr>
          <a:xfrm flipH="1" flipV="1">
            <a:off x="8147050" y="5996305"/>
            <a:ext cx="550545" cy="35496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5" name="直接连接符 314"/>
          <p:cNvCxnSpPr>
            <a:stCxn id="299" idx="0"/>
            <a:endCxn id="326" idx="2"/>
          </p:cNvCxnSpPr>
          <p:nvPr/>
        </p:nvCxnSpPr>
        <p:spPr>
          <a:xfrm flipV="1">
            <a:off x="7940040" y="5996305"/>
            <a:ext cx="1524000" cy="36004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6" name="直接连接符 315"/>
          <p:cNvCxnSpPr>
            <a:stCxn id="300" idx="0"/>
            <a:endCxn id="326" idx="2"/>
          </p:cNvCxnSpPr>
          <p:nvPr/>
        </p:nvCxnSpPr>
        <p:spPr>
          <a:xfrm flipV="1">
            <a:off x="8697595" y="5996305"/>
            <a:ext cx="767080" cy="35496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7" name="直接连接符 316"/>
          <p:cNvCxnSpPr>
            <a:stCxn id="299" idx="0"/>
            <a:endCxn id="327" idx="2"/>
          </p:cNvCxnSpPr>
          <p:nvPr/>
        </p:nvCxnSpPr>
        <p:spPr>
          <a:xfrm flipV="1">
            <a:off x="7940040" y="5996305"/>
            <a:ext cx="2745740" cy="36004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8" name="直接连接符 317"/>
          <p:cNvCxnSpPr>
            <a:stCxn id="300" idx="0"/>
            <a:endCxn id="327" idx="2"/>
          </p:cNvCxnSpPr>
          <p:nvPr/>
        </p:nvCxnSpPr>
        <p:spPr>
          <a:xfrm flipV="1">
            <a:off x="8697595" y="5996305"/>
            <a:ext cx="1988820" cy="354965"/>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9" name="直接连接符 318"/>
          <p:cNvCxnSpPr>
            <a:stCxn id="301" idx="0"/>
            <a:endCxn id="325" idx="2"/>
          </p:cNvCxnSpPr>
          <p:nvPr/>
        </p:nvCxnSpPr>
        <p:spPr>
          <a:xfrm flipH="1" flipV="1">
            <a:off x="8147050" y="5996305"/>
            <a:ext cx="1908175" cy="36004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0" name="直接连接符 319"/>
          <p:cNvCxnSpPr>
            <a:endCxn id="325" idx="2"/>
          </p:cNvCxnSpPr>
          <p:nvPr/>
        </p:nvCxnSpPr>
        <p:spPr>
          <a:xfrm flipH="1" flipV="1">
            <a:off x="8147050" y="5996305"/>
            <a:ext cx="2654300" cy="35496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1" name="直接连接符 320"/>
          <p:cNvCxnSpPr>
            <a:stCxn id="301" idx="0"/>
            <a:endCxn id="326" idx="2"/>
          </p:cNvCxnSpPr>
          <p:nvPr/>
        </p:nvCxnSpPr>
        <p:spPr>
          <a:xfrm flipH="1" flipV="1">
            <a:off x="9464675" y="5996305"/>
            <a:ext cx="591185" cy="36004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2" name="直接连接符 321"/>
          <p:cNvCxnSpPr>
            <a:stCxn id="302" idx="0"/>
            <a:endCxn id="326" idx="2"/>
          </p:cNvCxnSpPr>
          <p:nvPr/>
        </p:nvCxnSpPr>
        <p:spPr>
          <a:xfrm flipH="1" flipV="1">
            <a:off x="9464675" y="5996305"/>
            <a:ext cx="1348740" cy="35496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3" name="直接连接符 322"/>
          <p:cNvCxnSpPr>
            <a:stCxn id="301" idx="0"/>
            <a:endCxn id="327" idx="2"/>
          </p:cNvCxnSpPr>
          <p:nvPr/>
        </p:nvCxnSpPr>
        <p:spPr>
          <a:xfrm flipV="1">
            <a:off x="10055860" y="5996305"/>
            <a:ext cx="630555" cy="36004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4" name="直接连接符 323"/>
          <p:cNvCxnSpPr>
            <a:stCxn id="302" idx="0"/>
            <a:endCxn id="327" idx="2"/>
          </p:cNvCxnSpPr>
          <p:nvPr/>
        </p:nvCxnSpPr>
        <p:spPr>
          <a:xfrm flipH="1" flipV="1">
            <a:off x="10686415" y="5996305"/>
            <a:ext cx="127000" cy="354965"/>
          </a:xfrm>
          <a:prstGeom prst="line">
            <a:avLst/>
          </a:prstGeom>
          <a:ln w="190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325" name="图片 40" descr="2U服务器丝印图.png"/>
          <p:cNvPicPr>
            <a:picLocks noChangeAspect="1" noChangeArrowheads="1"/>
          </p:cNvPicPr>
          <p:nvPr/>
        </p:nvPicPr>
        <p:blipFill>
          <a:blip r:embed="rId9" cstate="print">
            <a:extLst>
              <a:ext uri="{28A0092B-C50C-407E-A947-70E740481C1C}">
                <a14:useLocalDpi xmlns:a14="http://schemas.microsoft.com/office/drawing/2010/main" val="0"/>
              </a:ext>
            </a:extLst>
          </a:blip>
          <a:srcRect t="2" b="22839"/>
          <a:stretch>
            <a:fillRect/>
          </a:stretch>
        </p:blipFill>
        <p:spPr bwMode="auto">
          <a:xfrm>
            <a:off x="7715250" y="5751195"/>
            <a:ext cx="864235" cy="245745"/>
          </a:xfrm>
          <a:prstGeom prst="rect">
            <a:avLst/>
          </a:prstGeom>
          <a:noFill/>
          <a:ln>
            <a:noFill/>
          </a:ln>
          <a:effectLst/>
        </p:spPr>
      </p:pic>
      <p:pic>
        <p:nvPicPr>
          <p:cNvPr id="326" name="图片 40" descr="2U服务器丝印图.png"/>
          <p:cNvPicPr>
            <a:picLocks noChangeAspect="1" noChangeArrowheads="1"/>
          </p:cNvPicPr>
          <p:nvPr/>
        </p:nvPicPr>
        <p:blipFill>
          <a:blip r:embed="rId9" cstate="print">
            <a:extLst>
              <a:ext uri="{28A0092B-C50C-407E-A947-70E740481C1C}">
                <a14:useLocalDpi xmlns:a14="http://schemas.microsoft.com/office/drawing/2010/main" val="0"/>
              </a:ext>
            </a:extLst>
          </a:blip>
          <a:srcRect t="2" b="22839"/>
          <a:stretch>
            <a:fillRect/>
          </a:stretch>
        </p:blipFill>
        <p:spPr bwMode="auto">
          <a:xfrm>
            <a:off x="9032240" y="5751195"/>
            <a:ext cx="864235" cy="245745"/>
          </a:xfrm>
          <a:prstGeom prst="rect">
            <a:avLst/>
          </a:prstGeom>
          <a:noFill/>
          <a:ln>
            <a:noFill/>
          </a:ln>
          <a:effectLst/>
        </p:spPr>
      </p:pic>
      <p:pic>
        <p:nvPicPr>
          <p:cNvPr id="327" name="图片 40" descr="2U服务器丝印图.png"/>
          <p:cNvPicPr>
            <a:picLocks noChangeAspect="1" noChangeArrowheads="1"/>
          </p:cNvPicPr>
          <p:nvPr/>
        </p:nvPicPr>
        <p:blipFill>
          <a:blip r:embed="rId9" cstate="print">
            <a:extLst>
              <a:ext uri="{28A0092B-C50C-407E-A947-70E740481C1C}">
                <a14:useLocalDpi xmlns:a14="http://schemas.microsoft.com/office/drawing/2010/main" val="0"/>
              </a:ext>
            </a:extLst>
          </a:blip>
          <a:srcRect t="2" b="22839"/>
          <a:stretch>
            <a:fillRect/>
          </a:stretch>
        </p:blipFill>
        <p:spPr bwMode="auto">
          <a:xfrm>
            <a:off x="10253980" y="5751195"/>
            <a:ext cx="864235" cy="245745"/>
          </a:xfrm>
          <a:prstGeom prst="rect">
            <a:avLst/>
          </a:prstGeom>
          <a:noFill/>
          <a:ln>
            <a:noFill/>
          </a:ln>
          <a:effectLst/>
        </p:spPr>
      </p:pic>
      <p:grpSp>
        <p:nvGrpSpPr>
          <p:cNvPr id="328" name="组合 327"/>
          <p:cNvGrpSpPr/>
          <p:nvPr/>
        </p:nvGrpSpPr>
        <p:grpSpPr>
          <a:xfrm>
            <a:off x="7774305" y="5737225"/>
            <a:ext cx="254000" cy="286673"/>
            <a:chOff x="4474" y="7488"/>
            <a:chExt cx="654" cy="736"/>
          </a:xfrm>
        </p:grpSpPr>
        <p:pic>
          <p:nvPicPr>
            <p:cNvPr id="329"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30" name="文本框 329"/>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331" name="组合 330"/>
          <p:cNvGrpSpPr/>
          <p:nvPr/>
        </p:nvGrpSpPr>
        <p:grpSpPr>
          <a:xfrm>
            <a:off x="8239760" y="5737225"/>
            <a:ext cx="254000" cy="286673"/>
            <a:chOff x="4474" y="7488"/>
            <a:chExt cx="654" cy="736"/>
          </a:xfrm>
        </p:grpSpPr>
        <p:pic>
          <p:nvPicPr>
            <p:cNvPr id="332"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33" name="文本框 332"/>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334" name="组合 333"/>
          <p:cNvGrpSpPr/>
          <p:nvPr/>
        </p:nvGrpSpPr>
        <p:grpSpPr>
          <a:xfrm>
            <a:off x="9170670" y="5737225"/>
            <a:ext cx="254000" cy="286673"/>
            <a:chOff x="4474" y="7488"/>
            <a:chExt cx="654" cy="736"/>
          </a:xfrm>
        </p:grpSpPr>
        <p:pic>
          <p:nvPicPr>
            <p:cNvPr id="335"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36" name="文本框 335"/>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337" name="组合 336"/>
          <p:cNvGrpSpPr/>
          <p:nvPr/>
        </p:nvGrpSpPr>
        <p:grpSpPr>
          <a:xfrm>
            <a:off x="8705215" y="5737225"/>
            <a:ext cx="254000" cy="286673"/>
            <a:chOff x="4474" y="7488"/>
            <a:chExt cx="654" cy="736"/>
          </a:xfrm>
        </p:grpSpPr>
        <p:pic>
          <p:nvPicPr>
            <p:cNvPr id="338"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39" name="文本框 338"/>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340" name="组合 339"/>
          <p:cNvGrpSpPr/>
          <p:nvPr/>
        </p:nvGrpSpPr>
        <p:grpSpPr>
          <a:xfrm>
            <a:off x="9636760" y="5737225"/>
            <a:ext cx="254000" cy="286673"/>
            <a:chOff x="4474" y="7488"/>
            <a:chExt cx="654" cy="736"/>
          </a:xfrm>
        </p:grpSpPr>
        <p:pic>
          <p:nvPicPr>
            <p:cNvPr id="341"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42" name="文本框 341"/>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343" name="组合 342"/>
          <p:cNvGrpSpPr/>
          <p:nvPr/>
        </p:nvGrpSpPr>
        <p:grpSpPr>
          <a:xfrm>
            <a:off x="9869170" y="5737225"/>
            <a:ext cx="254000" cy="286673"/>
            <a:chOff x="4474" y="7488"/>
            <a:chExt cx="654" cy="736"/>
          </a:xfrm>
        </p:grpSpPr>
        <p:pic>
          <p:nvPicPr>
            <p:cNvPr id="344"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45" name="文本框 344"/>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346" name="组合 345"/>
          <p:cNvGrpSpPr/>
          <p:nvPr/>
        </p:nvGrpSpPr>
        <p:grpSpPr>
          <a:xfrm>
            <a:off x="10102215" y="5737225"/>
            <a:ext cx="254000" cy="286673"/>
            <a:chOff x="4474" y="7488"/>
            <a:chExt cx="654" cy="736"/>
          </a:xfrm>
        </p:grpSpPr>
        <p:pic>
          <p:nvPicPr>
            <p:cNvPr id="347"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48" name="文本框 347"/>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349" name="组合 348"/>
          <p:cNvGrpSpPr/>
          <p:nvPr/>
        </p:nvGrpSpPr>
        <p:grpSpPr>
          <a:xfrm>
            <a:off x="8938260" y="5737225"/>
            <a:ext cx="254000" cy="286673"/>
            <a:chOff x="4474" y="7488"/>
            <a:chExt cx="654" cy="736"/>
          </a:xfrm>
        </p:grpSpPr>
        <p:pic>
          <p:nvPicPr>
            <p:cNvPr id="350"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51" name="文本框 350"/>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352" name="组合 351"/>
          <p:cNvGrpSpPr/>
          <p:nvPr/>
        </p:nvGrpSpPr>
        <p:grpSpPr>
          <a:xfrm>
            <a:off x="8472170" y="5737225"/>
            <a:ext cx="254000" cy="286673"/>
            <a:chOff x="4474" y="7488"/>
            <a:chExt cx="654" cy="736"/>
          </a:xfrm>
        </p:grpSpPr>
        <p:pic>
          <p:nvPicPr>
            <p:cNvPr id="353"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54" name="文本框 353"/>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355" name="组合 354"/>
          <p:cNvGrpSpPr/>
          <p:nvPr/>
        </p:nvGrpSpPr>
        <p:grpSpPr>
          <a:xfrm>
            <a:off x="9403715" y="5737225"/>
            <a:ext cx="254000" cy="286673"/>
            <a:chOff x="4474" y="7488"/>
            <a:chExt cx="654" cy="736"/>
          </a:xfrm>
        </p:grpSpPr>
        <p:pic>
          <p:nvPicPr>
            <p:cNvPr id="356"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57" name="文本框 356"/>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358" name="组合 357"/>
          <p:cNvGrpSpPr/>
          <p:nvPr/>
        </p:nvGrpSpPr>
        <p:grpSpPr>
          <a:xfrm>
            <a:off x="10334625" y="5737225"/>
            <a:ext cx="254000" cy="286673"/>
            <a:chOff x="4474" y="7488"/>
            <a:chExt cx="654" cy="736"/>
          </a:xfrm>
        </p:grpSpPr>
        <p:pic>
          <p:nvPicPr>
            <p:cNvPr id="359"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60" name="文本框 359"/>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361" name="组合 360"/>
          <p:cNvGrpSpPr/>
          <p:nvPr/>
        </p:nvGrpSpPr>
        <p:grpSpPr>
          <a:xfrm>
            <a:off x="10567670" y="5737225"/>
            <a:ext cx="254000" cy="286673"/>
            <a:chOff x="4474" y="7488"/>
            <a:chExt cx="654" cy="736"/>
          </a:xfrm>
        </p:grpSpPr>
        <p:pic>
          <p:nvPicPr>
            <p:cNvPr id="362"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63" name="文本框 362"/>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364" name="组合 363"/>
          <p:cNvGrpSpPr/>
          <p:nvPr/>
        </p:nvGrpSpPr>
        <p:grpSpPr>
          <a:xfrm>
            <a:off x="10800715" y="5737225"/>
            <a:ext cx="254000" cy="286673"/>
            <a:chOff x="4474" y="7488"/>
            <a:chExt cx="654" cy="736"/>
          </a:xfrm>
        </p:grpSpPr>
        <p:pic>
          <p:nvPicPr>
            <p:cNvPr id="365"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66" name="文本框 365"/>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grpSp>
        <p:nvGrpSpPr>
          <p:cNvPr id="367" name="组合 366"/>
          <p:cNvGrpSpPr/>
          <p:nvPr/>
        </p:nvGrpSpPr>
        <p:grpSpPr>
          <a:xfrm>
            <a:off x="8006715" y="5737225"/>
            <a:ext cx="254000" cy="286673"/>
            <a:chOff x="4474" y="7488"/>
            <a:chExt cx="654" cy="736"/>
          </a:xfrm>
        </p:grpSpPr>
        <p:pic>
          <p:nvPicPr>
            <p:cNvPr id="368" name="Picture 9" descr="主机"/>
            <p:cNvPicPr>
              <a:picLocks noChangeAspect="1"/>
            </p:cNvPicPr>
            <p:nvPr/>
          </p:nvPicPr>
          <p:blipFill>
            <a:blip r:embed="rId10"/>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369" name="文本框 368"/>
            <p:cNvSpPr txBox="1"/>
            <p:nvPr/>
          </p:nvSpPr>
          <p:spPr>
            <a:xfrm>
              <a:off x="4474" y="7868"/>
              <a:ext cx="654" cy="356"/>
            </a:xfrm>
            <a:prstGeom prst="rect">
              <a:avLst/>
            </a:prstGeom>
            <a:noFill/>
          </p:spPr>
          <p:txBody>
            <a:bodyPr wrap="square" rtlCol="0">
              <a:spAutoFit/>
            </a:bodyPr>
            <a:lstStyle/>
            <a:p>
              <a:pPr algn="ctr"/>
              <a:r>
                <a:rPr lang="en-US" altLang="zh-CN" sz="300" dirty="0">
                  <a:solidFill>
                    <a:srgbClr val="FFC000"/>
                  </a:solidFill>
                  <a:latin typeface="Arial Regular"/>
                  <a:ea typeface="微软雅黑" panose="020B0503020204020204" charset="-122"/>
                </a:rPr>
                <a:t>VM</a:t>
              </a:r>
            </a:p>
          </p:txBody>
        </p:sp>
      </p:grpSp>
      <p:cxnSp>
        <p:nvCxnSpPr>
          <p:cNvPr id="370" name="直接连接符 369"/>
          <p:cNvCxnSpPr>
            <a:stCxn id="295" idx="3"/>
            <a:endCxn id="296" idx="1"/>
          </p:cNvCxnSpPr>
          <p:nvPr/>
        </p:nvCxnSpPr>
        <p:spPr>
          <a:xfrm flipV="1">
            <a:off x="8138795" y="526669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1" name="直接连接符 370"/>
          <p:cNvCxnSpPr/>
          <p:nvPr/>
        </p:nvCxnSpPr>
        <p:spPr>
          <a:xfrm flipV="1">
            <a:off x="10253980" y="5264785"/>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2" name="直接连接符 371"/>
          <p:cNvCxnSpPr/>
          <p:nvPr/>
        </p:nvCxnSpPr>
        <p:spPr>
          <a:xfrm flipV="1">
            <a:off x="8138795" y="6473825"/>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3" name="直接连接符 372"/>
          <p:cNvCxnSpPr/>
          <p:nvPr/>
        </p:nvCxnSpPr>
        <p:spPr>
          <a:xfrm flipV="1">
            <a:off x="10253980" y="646938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4" name="直接连接符 373"/>
          <p:cNvCxnSpPr/>
          <p:nvPr/>
        </p:nvCxnSpPr>
        <p:spPr>
          <a:xfrm flipV="1">
            <a:off x="8138795" y="529590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5" name="直接连接符 374"/>
          <p:cNvCxnSpPr/>
          <p:nvPr/>
        </p:nvCxnSpPr>
        <p:spPr>
          <a:xfrm flipV="1">
            <a:off x="8131810" y="6445885"/>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6" name="直接连接符 375"/>
          <p:cNvCxnSpPr/>
          <p:nvPr/>
        </p:nvCxnSpPr>
        <p:spPr>
          <a:xfrm flipV="1">
            <a:off x="10253980" y="528701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7" name="直接连接符 376"/>
          <p:cNvCxnSpPr/>
          <p:nvPr/>
        </p:nvCxnSpPr>
        <p:spPr>
          <a:xfrm flipV="1">
            <a:off x="10253980" y="6440170"/>
            <a:ext cx="360045" cy="508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8" name="直接连接符 377"/>
          <p:cNvCxnSpPr/>
          <p:nvPr/>
        </p:nvCxnSpPr>
        <p:spPr>
          <a:xfrm flipV="1">
            <a:off x="9100820" y="3865245"/>
            <a:ext cx="394335" cy="444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79" name="直接连接符 378"/>
          <p:cNvCxnSpPr/>
          <p:nvPr/>
        </p:nvCxnSpPr>
        <p:spPr>
          <a:xfrm flipV="1">
            <a:off x="9100185" y="3932555"/>
            <a:ext cx="394335" cy="444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380" name="椭圆 379"/>
          <p:cNvSpPr/>
          <p:nvPr/>
        </p:nvSpPr>
        <p:spPr>
          <a:xfrm>
            <a:off x="9263380" y="3820160"/>
            <a:ext cx="78105" cy="162560"/>
          </a:xfrm>
          <a:prstGeom prst="ellipse">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cxnSp>
        <p:nvCxnSpPr>
          <p:cNvPr id="381" name="直接连接符 380"/>
          <p:cNvCxnSpPr/>
          <p:nvPr/>
        </p:nvCxnSpPr>
        <p:spPr>
          <a:xfrm>
            <a:off x="9162415" y="231330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2" name="直接连接符 381"/>
          <p:cNvCxnSpPr/>
          <p:nvPr/>
        </p:nvCxnSpPr>
        <p:spPr>
          <a:xfrm>
            <a:off x="9161780" y="233743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3" name="直接连接符 382"/>
          <p:cNvCxnSpPr/>
          <p:nvPr/>
        </p:nvCxnSpPr>
        <p:spPr>
          <a:xfrm>
            <a:off x="9167495" y="263715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4" name="直接连接符 383"/>
          <p:cNvCxnSpPr/>
          <p:nvPr/>
        </p:nvCxnSpPr>
        <p:spPr>
          <a:xfrm>
            <a:off x="9166860" y="266128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5" name="直接连接符 384"/>
          <p:cNvCxnSpPr/>
          <p:nvPr/>
        </p:nvCxnSpPr>
        <p:spPr>
          <a:xfrm>
            <a:off x="9167495" y="2964815"/>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6" name="直接连接符 385"/>
          <p:cNvCxnSpPr/>
          <p:nvPr/>
        </p:nvCxnSpPr>
        <p:spPr>
          <a:xfrm>
            <a:off x="9166860" y="2989580"/>
            <a:ext cx="270510"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7" name="直接连接符 386"/>
          <p:cNvCxnSpPr>
            <a:endCxn id="259" idx="1"/>
          </p:cNvCxnSpPr>
          <p:nvPr/>
        </p:nvCxnSpPr>
        <p:spPr>
          <a:xfrm>
            <a:off x="9050020" y="1980565"/>
            <a:ext cx="494665"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8" name="直接连接符 387"/>
          <p:cNvCxnSpPr/>
          <p:nvPr/>
        </p:nvCxnSpPr>
        <p:spPr>
          <a:xfrm>
            <a:off x="9055100" y="1957070"/>
            <a:ext cx="494665" cy="635"/>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9" name="直接连接符 388"/>
          <p:cNvCxnSpPr/>
          <p:nvPr/>
        </p:nvCxnSpPr>
        <p:spPr>
          <a:xfrm>
            <a:off x="8874125" y="3032760"/>
            <a:ext cx="635" cy="6629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90" name="直接连接符 389"/>
          <p:cNvCxnSpPr/>
          <p:nvPr/>
        </p:nvCxnSpPr>
        <p:spPr>
          <a:xfrm>
            <a:off x="9719945" y="3026410"/>
            <a:ext cx="635" cy="6629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91" name="直接连接符 390"/>
          <p:cNvCxnSpPr/>
          <p:nvPr/>
        </p:nvCxnSpPr>
        <p:spPr>
          <a:xfrm>
            <a:off x="8874125" y="3037840"/>
            <a:ext cx="846455" cy="65341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92" name="直接连接符 391"/>
          <p:cNvCxnSpPr/>
          <p:nvPr/>
        </p:nvCxnSpPr>
        <p:spPr>
          <a:xfrm flipH="1">
            <a:off x="8874125" y="3037840"/>
            <a:ext cx="846455" cy="65849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93" name="直接连接符 392"/>
          <p:cNvCxnSpPr>
            <a:endCxn id="295" idx="0"/>
          </p:cNvCxnSpPr>
          <p:nvPr/>
        </p:nvCxnSpPr>
        <p:spPr>
          <a:xfrm flipH="1">
            <a:off x="7940040" y="4284345"/>
            <a:ext cx="934085" cy="8674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94" name="直接连接符 393"/>
          <p:cNvCxnSpPr>
            <a:stCxn id="275" idx="2"/>
            <a:endCxn id="296" idx="0"/>
          </p:cNvCxnSpPr>
          <p:nvPr/>
        </p:nvCxnSpPr>
        <p:spPr>
          <a:xfrm flipH="1">
            <a:off x="8697595" y="4311650"/>
            <a:ext cx="177165" cy="83502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95" name="直接连接符 394"/>
          <p:cNvCxnSpPr>
            <a:cxnSpLocks/>
            <a:endCxn id="297" idx="0"/>
          </p:cNvCxnSpPr>
          <p:nvPr/>
        </p:nvCxnSpPr>
        <p:spPr>
          <a:xfrm>
            <a:off x="8874125" y="4168324"/>
            <a:ext cx="1181735" cy="983431"/>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96" name="直接连接符 395"/>
          <p:cNvCxnSpPr>
            <a:stCxn id="275" idx="2"/>
            <a:endCxn id="298" idx="0"/>
          </p:cNvCxnSpPr>
          <p:nvPr/>
        </p:nvCxnSpPr>
        <p:spPr>
          <a:xfrm>
            <a:off x="8874760" y="4311650"/>
            <a:ext cx="1938020" cy="83502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97" name="直接连接符 396"/>
          <p:cNvCxnSpPr>
            <a:stCxn id="281" idx="2"/>
            <a:endCxn id="295" idx="0"/>
          </p:cNvCxnSpPr>
          <p:nvPr/>
        </p:nvCxnSpPr>
        <p:spPr>
          <a:xfrm flipH="1">
            <a:off x="7940040" y="4306570"/>
            <a:ext cx="1781175" cy="84518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98" name="直接连接符 397"/>
          <p:cNvCxnSpPr>
            <a:stCxn id="281" idx="2"/>
            <a:endCxn id="296" idx="0"/>
          </p:cNvCxnSpPr>
          <p:nvPr/>
        </p:nvCxnSpPr>
        <p:spPr>
          <a:xfrm flipH="1">
            <a:off x="8697595" y="4306570"/>
            <a:ext cx="1023620" cy="84010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99" name="直接连接符 398"/>
          <p:cNvCxnSpPr>
            <a:cxnSpLocks/>
            <a:stCxn id="281" idx="2"/>
            <a:endCxn id="297" idx="0"/>
          </p:cNvCxnSpPr>
          <p:nvPr/>
        </p:nvCxnSpPr>
        <p:spPr>
          <a:xfrm>
            <a:off x="9721215" y="4306570"/>
            <a:ext cx="334010" cy="84518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00" name="直接连接符 399"/>
          <p:cNvCxnSpPr>
            <a:stCxn id="281" idx="2"/>
            <a:endCxn id="298" idx="0"/>
          </p:cNvCxnSpPr>
          <p:nvPr/>
        </p:nvCxnSpPr>
        <p:spPr>
          <a:xfrm>
            <a:off x="9721215" y="4306570"/>
            <a:ext cx="1091565" cy="84010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01" name="直接连接符 400"/>
          <p:cNvCxnSpPr>
            <a:stCxn id="273" idx="1"/>
            <a:endCxn id="285" idx="3"/>
          </p:cNvCxnSpPr>
          <p:nvPr/>
        </p:nvCxnSpPr>
        <p:spPr>
          <a:xfrm flipH="1" flipV="1">
            <a:off x="8201025" y="3729355"/>
            <a:ext cx="447040" cy="19812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02" name="直接连接符 401"/>
          <p:cNvCxnSpPr>
            <a:stCxn id="273" idx="1"/>
            <a:endCxn id="282" idx="3"/>
          </p:cNvCxnSpPr>
          <p:nvPr/>
        </p:nvCxnSpPr>
        <p:spPr>
          <a:xfrm flipH="1">
            <a:off x="8201025" y="3927475"/>
            <a:ext cx="447040" cy="28448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03" name="直接连接符 402"/>
          <p:cNvCxnSpPr>
            <a:stCxn id="279" idx="3"/>
            <a:endCxn id="284" idx="1"/>
          </p:cNvCxnSpPr>
          <p:nvPr/>
        </p:nvCxnSpPr>
        <p:spPr>
          <a:xfrm flipV="1">
            <a:off x="9946640" y="3729355"/>
            <a:ext cx="554990" cy="19304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04" name="直接连接符 403"/>
          <p:cNvCxnSpPr>
            <a:stCxn id="279" idx="3"/>
            <a:endCxn id="283" idx="1"/>
          </p:cNvCxnSpPr>
          <p:nvPr/>
        </p:nvCxnSpPr>
        <p:spPr>
          <a:xfrm>
            <a:off x="9946640" y="3923030"/>
            <a:ext cx="554990" cy="28321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pic>
        <p:nvPicPr>
          <p:cNvPr id="406" name="Picture 63" descr="互联网云"/>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013200" y="981710"/>
            <a:ext cx="1106805" cy="922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7" name="Picture 63" descr="互联网云"/>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743315" y="981710"/>
            <a:ext cx="1106805" cy="922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10" name="肘形连接符 409"/>
          <p:cNvCxnSpPr/>
          <p:nvPr/>
        </p:nvCxnSpPr>
        <p:spPr>
          <a:xfrm rot="16200000">
            <a:off x="7012305" y="929640"/>
            <a:ext cx="8255" cy="5577840"/>
          </a:xfrm>
          <a:prstGeom prst="bentConnector3">
            <a:avLst>
              <a:gd name="adj1" fmla="val 5407142"/>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1" name="肘形连接符 410"/>
          <p:cNvCxnSpPr/>
          <p:nvPr/>
        </p:nvCxnSpPr>
        <p:spPr>
          <a:xfrm rot="16200000" flipH="1">
            <a:off x="7015480" y="1776095"/>
            <a:ext cx="3175" cy="3884930"/>
          </a:xfrm>
          <a:prstGeom prst="bentConnector3">
            <a:avLst>
              <a:gd name="adj1" fmla="val -11630000"/>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2" name="直接连接符 411"/>
          <p:cNvCxnSpPr/>
          <p:nvPr/>
        </p:nvCxnSpPr>
        <p:spPr>
          <a:xfrm>
            <a:off x="7030720" y="1107440"/>
            <a:ext cx="635" cy="569087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13" name="直接连接符 412"/>
          <p:cNvCxnSpPr/>
          <p:nvPr/>
        </p:nvCxnSpPr>
        <p:spPr>
          <a:xfrm flipH="1">
            <a:off x="684530" y="1078230"/>
            <a:ext cx="10737215" cy="1651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15" name="直接连接符 414"/>
          <p:cNvCxnSpPr/>
          <p:nvPr/>
        </p:nvCxnSpPr>
        <p:spPr>
          <a:xfrm flipH="1">
            <a:off x="4086860" y="1739900"/>
            <a:ext cx="501650" cy="22479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17" name="直接连接符 416"/>
          <p:cNvCxnSpPr/>
          <p:nvPr/>
        </p:nvCxnSpPr>
        <p:spPr>
          <a:xfrm>
            <a:off x="4597400" y="1731010"/>
            <a:ext cx="415925" cy="23368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18" name="直接连接符 417"/>
          <p:cNvCxnSpPr/>
          <p:nvPr/>
        </p:nvCxnSpPr>
        <p:spPr>
          <a:xfrm flipH="1">
            <a:off x="8900795" y="1748155"/>
            <a:ext cx="433070" cy="20828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19" name="直接连接符 418"/>
          <p:cNvCxnSpPr/>
          <p:nvPr/>
        </p:nvCxnSpPr>
        <p:spPr>
          <a:xfrm>
            <a:off x="9316720" y="1748155"/>
            <a:ext cx="424180" cy="21653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pic>
        <p:nvPicPr>
          <p:cNvPr id="6" name="Picture 456" descr="图片235"/>
          <p:cNvPicPr>
            <a:picLocks noChangeAspect="1" noChangeArrowheads="1"/>
          </p:cNvPicPr>
          <p:nvPr/>
        </p:nvPicPr>
        <p:blipFill>
          <a:blip r:embed="rId14" cstate="print"/>
          <a:stretch>
            <a:fillRect/>
          </a:stretch>
        </p:blipFill>
        <p:spPr bwMode="auto">
          <a:xfrm>
            <a:off x="4813300" y="1858010"/>
            <a:ext cx="351790" cy="252730"/>
          </a:xfrm>
          <a:prstGeom prst="rect">
            <a:avLst/>
          </a:prstGeom>
          <a:noFill/>
        </p:spPr>
      </p:pic>
      <p:pic>
        <p:nvPicPr>
          <p:cNvPr id="9" name="Picture 456" descr="图片235"/>
          <p:cNvPicPr>
            <a:picLocks noChangeAspect="1" noChangeArrowheads="1"/>
          </p:cNvPicPr>
          <p:nvPr/>
        </p:nvPicPr>
        <p:blipFill>
          <a:blip r:embed="rId14" cstate="print"/>
          <a:stretch>
            <a:fillRect/>
          </a:stretch>
        </p:blipFill>
        <p:spPr bwMode="auto">
          <a:xfrm>
            <a:off x="3966845" y="1858010"/>
            <a:ext cx="351790" cy="252730"/>
          </a:xfrm>
          <a:prstGeom prst="rect">
            <a:avLst/>
          </a:prstGeom>
          <a:noFill/>
        </p:spPr>
      </p:pic>
      <p:pic>
        <p:nvPicPr>
          <p:cNvPr id="259" name="Picture 456" descr="图片235"/>
          <p:cNvPicPr>
            <a:picLocks noChangeAspect="1" noChangeArrowheads="1"/>
          </p:cNvPicPr>
          <p:nvPr/>
        </p:nvPicPr>
        <p:blipFill>
          <a:blip r:embed="rId14" cstate="print"/>
          <a:stretch>
            <a:fillRect/>
          </a:stretch>
        </p:blipFill>
        <p:spPr bwMode="auto">
          <a:xfrm>
            <a:off x="9544685" y="1854835"/>
            <a:ext cx="351790" cy="252730"/>
          </a:xfrm>
          <a:prstGeom prst="rect">
            <a:avLst/>
          </a:prstGeom>
          <a:noFill/>
        </p:spPr>
      </p:pic>
      <p:pic>
        <p:nvPicPr>
          <p:cNvPr id="260" name="Picture 456" descr="图片235"/>
          <p:cNvPicPr>
            <a:picLocks noChangeAspect="1" noChangeArrowheads="1"/>
          </p:cNvPicPr>
          <p:nvPr/>
        </p:nvPicPr>
        <p:blipFill>
          <a:blip r:embed="rId14" cstate="print"/>
          <a:stretch>
            <a:fillRect/>
          </a:stretch>
        </p:blipFill>
        <p:spPr bwMode="auto">
          <a:xfrm>
            <a:off x="8698230" y="1854835"/>
            <a:ext cx="351790" cy="252730"/>
          </a:xfrm>
          <a:prstGeom prst="rect">
            <a:avLst/>
          </a:prstGeom>
          <a:noFill/>
        </p:spPr>
      </p:pic>
      <p:sp>
        <p:nvSpPr>
          <p:cNvPr id="420" name="文本框 419"/>
          <p:cNvSpPr txBox="1"/>
          <p:nvPr/>
        </p:nvSpPr>
        <p:spPr>
          <a:xfrm>
            <a:off x="5692775" y="1078230"/>
            <a:ext cx="1338580" cy="337185"/>
          </a:xfrm>
          <a:prstGeom prst="rect">
            <a:avLst/>
          </a:prstGeom>
          <a:noFill/>
        </p:spPr>
        <p:txBody>
          <a:bodyPr wrap="square" rtlCol="0">
            <a:spAutoFit/>
          </a:bodyPr>
          <a:lstStyle/>
          <a:p>
            <a:pPr algn="ctr"/>
            <a:r>
              <a:rPr lang="en-US" altLang="zh-CN" sz="1600" dirty="0">
                <a:latin typeface="Arial Regular"/>
                <a:ea typeface="微软雅黑" panose="020B0503020204020204" charset="-122"/>
                <a:sym typeface="+mn-ea"/>
              </a:rPr>
              <a:t>DC A</a:t>
            </a:r>
          </a:p>
        </p:txBody>
      </p:sp>
      <p:sp>
        <p:nvSpPr>
          <p:cNvPr id="421" name="文本框 420"/>
          <p:cNvSpPr txBox="1"/>
          <p:nvPr/>
        </p:nvSpPr>
        <p:spPr>
          <a:xfrm>
            <a:off x="7030720" y="1078230"/>
            <a:ext cx="1338580" cy="337185"/>
          </a:xfrm>
          <a:prstGeom prst="rect">
            <a:avLst/>
          </a:prstGeom>
          <a:noFill/>
        </p:spPr>
        <p:txBody>
          <a:bodyPr wrap="square" rtlCol="0">
            <a:spAutoFit/>
          </a:bodyPr>
          <a:lstStyle/>
          <a:p>
            <a:pPr algn="ctr"/>
            <a:r>
              <a:rPr lang="en-US" altLang="zh-CN" sz="1600" dirty="0">
                <a:latin typeface="Arial Regular"/>
                <a:ea typeface="微软雅黑" panose="020B0503020204020204" charset="-122"/>
                <a:sym typeface="+mn-ea"/>
              </a:rPr>
              <a:t>DC B</a:t>
            </a:r>
          </a:p>
        </p:txBody>
      </p:sp>
      <p:grpSp>
        <p:nvGrpSpPr>
          <p:cNvPr id="8" name="组合 7"/>
          <p:cNvGrpSpPr/>
          <p:nvPr/>
        </p:nvGrpSpPr>
        <p:grpSpPr>
          <a:xfrm>
            <a:off x="5525135" y="168275"/>
            <a:ext cx="6430560" cy="502285"/>
            <a:chOff x="6286" y="160"/>
            <a:chExt cx="11701" cy="914"/>
          </a:xfrm>
        </p:grpSpPr>
        <p:sp>
          <p:nvSpPr>
            <p:cNvPr id="422" name="同侧圆角矩形 421"/>
            <p:cNvSpPr/>
            <p:nvPr/>
          </p:nvSpPr>
          <p:spPr>
            <a:xfrm>
              <a:off x="6286" y="160"/>
              <a:ext cx="2173" cy="914"/>
            </a:xfrm>
            <a:prstGeom prst="round2SameRect">
              <a:avLst/>
            </a:prstGeom>
            <a:solidFill>
              <a:schemeClr val="accent2">
                <a:lumMod val="40000"/>
                <a:lumOff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tx1"/>
                  </a:solidFill>
                  <a:latin typeface="Arial Regular"/>
                  <a:ea typeface="微软雅黑" panose="020B0503020204020204" charset="-122"/>
                </a:rPr>
                <a:t>OA </a:t>
              </a:r>
            </a:p>
            <a:p>
              <a:pPr algn="ctr"/>
              <a:r>
                <a:rPr lang="en-US" altLang="zh-CN" sz="1200" dirty="0">
                  <a:solidFill>
                    <a:schemeClr val="tx1"/>
                  </a:solidFill>
                  <a:latin typeface="Arial Regular"/>
                  <a:ea typeface="微软雅黑" panose="020B0503020204020204" charset="-122"/>
                </a:rPr>
                <a:t>VPN</a:t>
              </a:r>
            </a:p>
          </p:txBody>
        </p:sp>
        <p:sp>
          <p:nvSpPr>
            <p:cNvPr id="424" name="同侧圆角矩形 423"/>
            <p:cNvSpPr/>
            <p:nvPr/>
          </p:nvSpPr>
          <p:spPr>
            <a:xfrm>
              <a:off x="9087" y="160"/>
              <a:ext cx="2173" cy="914"/>
            </a:xfrm>
            <a:prstGeom prst="round2SameRect">
              <a:avLst/>
            </a:prstGeom>
            <a:solidFill>
              <a:schemeClr val="accent2">
                <a:lumMod val="40000"/>
                <a:lumOff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tx1"/>
                  </a:solidFill>
                  <a:latin typeface="Arial Regular"/>
                  <a:ea typeface="微软雅黑" panose="020B0503020204020204" charset="-122"/>
                  <a:cs typeface="微软雅黑" panose="020B0503020204020204" charset="-122"/>
                </a:rPr>
                <a:t>Finance system </a:t>
              </a:r>
            </a:p>
            <a:p>
              <a:pPr algn="ctr"/>
              <a:r>
                <a:rPr lang="en-US" altLang="zh-CN" sz="1200" dirty="0">
                  <a:solidFill>
                    <a:schemeClr val="tx1"/>
                  </a:solidFill>
                  <a:latin typeface="Arial Regular"/>
                  <a:ea typeface="微软雅黑" panose="020B0503020204020204" charset="-122"/>
                  <a:cs typeface="微软雅黑" panose="020B0503020204020204" charset="-122"/>
                </a:rPr>
                <a:t>VPN</a:t>
              </a:r>
            </a:p>
          </p:txBody>
        </p:sp>
        <p:sp>
          <p:nvSpPr>
            <p:cNvPr id="425" name="同侧圆角矩形 424"/>
            <p:cNvSpPr/>
            <p:nvPr/>
          </p:nvSpPr>
          <p:spPr>
            <a:xfrm>
              <a:off x="11844" y="160"/>
              <a:ext cx="2173" cy="914"/>
            </a:xfrm>
            <a:prstGeom prst="round2SameRect">
              <a:avLst/>
            </a:prstGeom>
            <a:solidFill>
              <a:schemeClr val="accent2">
                <a:lumMod val="40000"/>
                <a:lumOff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tx1"/>
                  </a:solidFill>
                  <a:latin typeface="Arial Regular"/>
                  <a:ea typeface="微软雅黑" panose="020B0503020204020204" charset="-122"/>
                  <a:cs typeface="微软雅黑" panose="020B0503020204020204" charset="-122"/>
                </a:rPr>
                <a:t>Order system </a:t>
              </a:r>
            </a:p>
            <a:p>
              <a:pPr algn="ctr"/>
              <a:r>
                <a:rPr lang="en-US" altLang="zh-CN" sz="1200" dirty="0">
                  <a:solidFill>
                    <a:schemeClr val="tx1"/>
                  </a:solidFill>
                  <a:latin typeface="Arial Regular"/>
                  <a:ea typeface="微软雅黑" panose="020B0503020204020204" charset="-122"/>
                  <a:cs typeface="微软雅黑" panose="020B0503020204020204" charset="-122"/>
                </a:rPr>
                <a:t>VPN</a:t>
              </a:r>
            </a:p>
          </p:txBody>
        </p:sp>
        <p:sp>
          <p:nvSpPr>
            <p:cNvPr id="426" name="同侧圆角矩形 425"/>
            <p:cNvSpPr/>
            <p:nvPr/>
          </p:nvSpPr>
          <p:spPr>
            <a:xfrm>
              <a:off x="15814" y="160"/>
              <a:ext cx="2173" cy="914"/>
            </a:xfrm>
            <a:prstGeom prst="round2SameRect">
              <a:avLst/>
            </a:prstGeom>
            <a:solidFill>
              <a:schemeClr val="accent2">
                <a:lumMod val="40000"/>
                <a:lumOff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tx1"/>
                  </a:solidFill>
                  <a:latin typeface="Arial Regular"/>
                  <a:ea typeface="微软雅黑" panose="020B0503020204020204" charset="-122"/>
                  <a:cs typeface="微软雅黑" panose="020B0503020204020204" charset="-122"/>
                </a:rPr>
                <a:t>Email system </a:t>
              </a:r>
            </a:p>
            <a:p>
              <a:pPr algn="ctr"/>
              <a:r>
                <a:rPr lang="en-US" altLang="zh-CN" sz="1200" dirty="0">
                  <a:solidFill>
                    <a:schemeClr val="tx1"/>
                  </a:solidFill>
                  <a:latin typeface="Arial Regular"/>
                  <a:ea typeface="微软雅黑" panose="020B0503020204020204" charset="-122"/>
                  <a:cs typeface="微软雅黑" panose="020B0503020204020204" charset="-122"/>
                </a:rPr>
                <a:t>VPN</a:t>
              </a:r>
            </a:p>
          </p:txBody>
        </p:sp>
        <p:sp>
          <p:nvSpPr>
            <p:cNvPr id="427" name="文本框 426"/>
            <p:cNvSpPr txBox="1"/>
            <p:nvPr/>
          </p:nvSpPr>
          <p:spPr>
            <a:xfrm>
              <a:off x="14210" y="255"/>
              <a:ext cx="1438" cy="614"/>
            </a:xfrm>
            <a:prstGeom prst="rect">
              <a:avLst/>
            </a:prstGeom>
            <a:noFill/>
          </p:spPr>
          <p:txBody>
            <a:bodyPr wrap="square" rtlCol="0">
              <a:spAutoFit/>
            </a:bodyPr>
            <a:lstStyle/>
            <a:p>
              <a:pPr algn="ctr"/>
              <a:r>
                <a:rPr lang="en-US" sz="1600" dirty="0">
                  <a:latin typeface="Arial Regular"/>
                  <a:ea typeface="微软雅黑" panose="020B0503020204020204" charset="-122"/>
                  <a:sym typeface="+mn-ea"/>
                </a:rPr>
                <a:t>... ...</a:t>
              </a:r>
            </a:p>
          </p:txBody>
        </p:sp>
      </p:grpSp>
      <p:cxnSp>
        <p:nvCxnSpPr>
          <p:cNvPr id="428" name="直接箭头连接符 427"/>
          <p:cNvCxnSpPr>
            <a:stCxn id="422" idx="1"/>
          </p:cNvCxnSpPr>
          <p:nvPr/>
        </p:nvCxnSpPr>
        <p:spPr>
          <a:xfrm flipH="1">
            <a:off x="4594860" y="670560"/>
            <a:ext cx="1527810" cy="549275"/>
          </a:xfrm>
          <a:prstGeom prst="straightConnector1">
            <a:avLst/>
          </a:prstGeom>
          <a:ln w="19050">
            <a:solidFill>
              <a:srgbClr val="FF0000"/>
            </a:solidFill>
            <a:prstDash val="dash"/>
            <a:headEnd type="none"/>
            <a:tailEnd type="triangle" w="med" len="med"/>
          </a:ln>
        </p:spPr>
        <p:style>
          <a:lnRef idx="1">
            <a:schemeClr val="accent1"/>
          </a:lnRef>
          <a:fillRef idx="0">
            <a:schemeClr val="accent1"/>
          </a:fillRef>
          <a:effectRef idx="0">
            <a:schemeClr val="accent1"/>
          </a:effectRef>
          <a:fontRef idx="minor">
            <a:schemeClr val="tx1"/>
          </a:fontRef>
        </p:style>
      </p:cxnSp>
      <p:cxnSp>
        <p:nvCxnSpPr>
          <p:cNvPr id="429" name="直接箭头连接符 428"/>
          <p:cNvCxnSpPr>
            <a:stCxn id="422" idx="1"/>
          </p:cNvCxnSpPr>
          <p:nvPr/>
        </p:nvCxnSpPr>
        <p:spPr>
          <a:xfrm>
            <a:off x="6122670" y="670560"/>
            <a:ext cx="2923540" cy="584200"/>
          </a:xfrm>
          <a:prstGeom prst="straightConnector1">
            <a:avLst/>
          </a:prstGeom>
          <a:ln w="19050">
            <a:solidFill>
              <a:srgbClr val="FF0000"/>
            </a:solidFill>
            <a:prstDash val="dash"/>
            <a:headEnd type="none"/>
            <a:tailEnd type="triangle" w="med" len="med"/>
          </a:ln>
        </p:spPr>
        <p:style>
          <a:lnRef idx="1">
            <a:schemeClr val="accent1"/>
          </a:lnRef>
          <a:fillRef idx="0">
            <a:schemeClr val="accent1"/>
          </a:fillRef>
          <a:effectRef idx="0">
            <a:schemeClr val="accent1"/>
          </a:effectRef>
          <a:fontRef idx="minor">
            <a:schemeClr val="tx1"/>
          </a:fontRef>
        </p:style>
      </p:cxnSp>
      <p:sp>
        <p:nvSpPr>
          <p:cNvPr id="2" name="Rectangle 4"/>
          <p:cNvSpPr>
            <a:spLocks noChangeArrowheads="1"/>
          </p:cNvSpPr>
          <p:nvPr/>
        </p:nvSpPr>
        <p:spPr bwMode="auto">
          <a:xfrm>
            <a:off x="32709" y="442119"/>
            <a:ext cx="684213" cy="228600"/>
          </a:xfrm>
          <a:prstGeom prst="rect">
            <a:avLst/>
          </a:prstGeom>
          <a:solidFill>
            <a:srgbClr val="79C844"/>
          </a:solidFill>
          <a:ln>
            <a:noFill/>
          </a:ln>
          <a:effectLst/>
        </p:spPr>
        <p:txBody>
          <a:bodyPr anchor="ctr"/>
          <a:lstStyle/>
          <a:p>
            <a:pPr>
              <a:buFont typeface="Arial" panose="020B0604020202020204" pitchFamily="34" charset="0"/>
              <a:buNone/>
              <a:defRPr/>
            </a:pPr>
            <a:endParaRPr lang="zh-CN" altLang="en-US" dirty="0">
              <a:latin typeface="Arial Regular"/>
              <a:ea typeface="微软雅黑" panose="020B0503020204020204" charset="-122"/>
            </a:endParaRPr>
          </a:p>
        </p:txBody>
      </p:sp>
      <p:sp>
        <p:nvSpPr>
          <p:cNvPr id="7" name="标题 1"/>
          <p:cNvSpPr>
            <a:spLocks noGrp="1" noChangeArrowheads="1"/>
          </p:cNvSpPr>
          <p:nvPr/>
        </p:nvSpPr>
        <p:spPr bwMode="auto">
          <a:xfrm>
            <a:off x="716922" y="267494"/>
            <a:ext cx="7560193" cy="577850"/>
          </a:xfrm>
          <a:prstGeom prst="rect">
            <a:avLst/>
          </a:prstGeom>
          <a:noFill/>
          <a:ln>
            <a:noFill/>
          </a:ln>
          <a:effec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3765"/>
            <a:r>
              <a:rPr lang="en-US" altLang="zh-CN" sz="1600" b="1" dirty="0" err="1">
                <a:latin typeface="Arial Regular"/>
                <a:ea typeface="微软雅黑" panose="020B0503020204020204" charset="-122"/>
                <a:sym typeface="微软雅黑" panose="020B0503020204020204" charset="-122"/>
              </a:rPr>
              <a:t>aCloud</a:t>
            </a:r>
            <a:r>
              <a:rPr lang="en-US" altLang="zh-CN" sz="1600" b="1" dirty="0">
                <a:latin typeface="Arial Regular"/>
                <a:ea typeface="微软雅黑" panose="020B0503020204020204" charset="-122"/>
                <a:sym typeface="微软雅黑" panose="020B0503020204020204" charset="-122"/>
              </a:rPr>
              <a:t> to </a:t>
            </a:r>
            <a:r>
              <a:rPr lang="en-US" altLang="zh-CN" sz="1600" b="1" dirty="0" err="1">
                <a:latin typeface="Arial Regular"/>
                <a:ea typeface="微软雅黑" panose="020B0503020204020204" charset="-122"/>
                <a:sym typeface="微软雅黑" panose="020B0503020204020204" charset="-122"/>
              </a:rPr>
              <a:t>aCloud</a:t>
            </a:r>
            <a:r>
              <a:rPr lang="en-US" altLang="zh-CN" sz="1600" b="1" dirty="0">
                <a:latin typeface="Arial Regular"/>
                <a:ea typeface="微软雅黑" panose="020B0503020204020204" charset="-122"/>
                <a:sym typeface="微软雅黑" panose="020B0503020204020204" charset="-122"/>
              </a:rPr>
              <a:t> DR: Network architecture</a:t>
            </a:r>
            <a:endParaRPr lang="zh-CN" altLang="en-US" sz="1600" b="1" dirty="0">
              <a:latin typeface="Arial Regular"/>
              <a:ea typeface="微软雅黑" panose="020B0503020204020204" charset="-122"/>
              <a:sym typeface="微软雅黑" panose="020B0503020204020204"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9" name="组合 78"/>
          <p:cNvGrpSpPr/>
          <p:nvPr/>
        </p:nvGrpSpPr>
        <p:grpSpPr>
          <a:xfrm>
            <a:off x="1595755" y="1830070"/>
            <a:ext cx="415290" cy="471170"/>
            <a:chOff x="4474" y="7488"/>
            <a:chExt cx="654" cy="742"/>
          </a:xfrm>
        </p:grpSpPr>
        <p:pic>
          <p:nvPicPr>
            <p:cNvPr id="15369"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78" name="文本框 77"/>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grpSp>
        <p:nvGrpSpPr>
          <p:cNvPr id="83" name="组合 82"/>
          <p:cNvGrpSpPr/>
          <p:nvPr/>
        </p:nvGrpSpPr>
        <p:grpSpPr>
          <a:xfrm>
            <a:off x="2086610" y="1830070"/>
            <a:ext cx="415290" cy="471170"/>
            <a:chOff x="4474" y="7488"/>
            <a:chExt cx="654" cy="742"/>
          </a:xfrm>
        </p:grpSpPr>
        <p:pic>
          <p:nvPicPr>
            <p:cNvPr id="97"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8" name="文本框 97"/>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grpSp>
        <p:nvGrpSpPr>
          <p:cNvPr id="99" name="组合 98"/>
          <p:cNvGrpSpPr/>
          <p:nvPr/>
        </p:nvGrpSpPr>
        <p:grpSpPr>
          <a:xfrm>
            <a:off x="3068320" y="1830070"/>
            <a:ext cx="415290" cy="471170"/>
            <a:chOff x="4474" y="7488"/>
            <a:chExt cx="654" cy="742"/>
          </a:xfrm>
        </p:grpSpPr>
        <p:pic>
          <p:nvPicPr>
            <p:cNvPr id="100"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01" name="文本框 100"/>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grpSp>
        <p:nvGrpSpPr>
          <p:cNvPr id="102" name="组合 101"/>
          <p:cNvGrpSpPr/>
          <p:nvPr/>
        </p:nvGrpSpPr>
        <p:grpSpPr>
          <a:xfrm>
            <a:off x="2577465" y="1830070"/>
            <a:ext cx="415290" cy="471170"/>
            <a:chOff x="4474" y="7488"/>
            <a:chExt cx="654" cy="742"/>
          </a:xfrm>
        </p:grpSpPr>
        <p:pic>
          <p:nvPicPr>
            <p:cNvPr id="103"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04" name="文本框 103"/>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sp>
        <p:nvSpPr>
          <p:cNvPr id="5" name="圆角矩形 4"/>
          <p:cNvSpPr/>
          <p:nvPr/>
        </p:nvSpPr>
        <p:spPr>
          <a:xfrm>
            <a:off x="1205865" y="909320"/>
            <a:ext cx="3169920" cy="5654675"/>
          </a:xfrm>
          <a:prstGeom prst="roundRect">
            <a:avLst/>
          </a:prstGeom>
          <a:noFill/>
          <a:ln>
            <a:solidFill>
              <a:srgbClr val="C00000"/>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grpSp>
        <p:nvGrpSpPr>
          <p:cNvPr id="3" name="组合 2"/>
          <p:cNvGrpSpPr/>
          <p:nvPr/>
        </p:nvGrpSpPr>
        <p:grpSpPr>
          <a:xfrm>
            <a:off x="2131695" y="5106035"/>
            <a:ext cx="1308100" cy="937895"/>
            <a:chOff x="3511" y="8628"/>
            <a:chExt cx="2599" cy="1863"/>
          </a:xfrm>
        </p:grpSpPr>
        <p:pic>
          <p:nvPicPr>
            <p:cNvPr id="29" name="图片 28"/>
            <p:cNvPicPr>
              <a:picLocks noChangeAspect="1"/>
            </p:cNvPicPr>
            <p:nvPr/>
          </p:nvPicPr>
          <p:blipFill>
            <a:blip r:embed="rId3"/>
            <a:stretch>
              <a:fillRect/>
            </a:stretch>
          </p:blipFill>
          <p:spPr>
            <a:xfrm>
              <a:off x="3512" y="9283"/>
              <a:ext cx="2598" cy="555"/>
            </a:xfrm>
            <a:prstGeom prst="rect">
              <a:avLst/>
            </a:prstGeom>
            <a:noFill/>
            <a:ln w="9525">
              <a:noFill/>
            </a:ln>
          </p:spPr>
        </p:pic>
        <p:pic>
          <p:nvPicPr>
            <p:cNvPr id="30" name="图片 20"/>
            <p:cNvPicPr>
              <a:picLocks noChangeAspect="1"/>
            </p:cNvPicPr>
            <p:nvPr/>
          </p:nvPicPr>
          <p:blipFill>
            <a:blip r:embed="rId3"/>
            <a:stretch>
              <a:fillRect/>
            </a:stretch>
          </p:blipFill>
          <p:spPr>
            <a:xfrm>
              <a:off x="3511" y="9937"/>
              <a:ext cx="2598" cy="555"/>
            </a:xfrm>
            <a:prstGeom prst="rect">
              <a:avLst/>
            </a:prstGeom>
            <a:noFill/>
            <a:ln w="9525">
              <a:noFill/>
            </a:ln>
          </p:spPr>
        </p:pic>
        <p:pic>
          <p:nvPicPr>
            <p:cNvPr id="31" name="图片 19"/>
            <p:cNvPicPr>
              <a:picLocks noChangeAspect="1"/>
            </p:cNvPicPr>
            <p:nvPr/>
          </p:nvPicPr>
          <p:blipFill>
            <a:blip r:embed="rId3"/>
            <a:stretch>
              <a:fillRect/>
            </a:stretch>
          </p:blipFill>
          <p:spPr>
            <a:xfrm>
              <a:off x="3512" y="8628"/>
              <a:ext cx="2598" cy="557"/>
            </a:xfrm>
            <a:prstGeom prst="rect">
              <a:avLst/>
            </a:prstGeom>
            <a:noFill/>
            <a:ln w="9525">
              <a:noFill/>
            </a:ln>
          </p:spPr>
        </p:pic>
      </p:grpSp>
      <p:sp>
        <p:nvSpPr>
          <p:cNvPr id="9" name="流程图: 合并 8"/>
          <p:cNvSpPr/>
          <p:nvPr/>
        </p:nvSpPr>
        <p:spPr>
          <a:xfrm>
            <a:off x="1595755" y="4748530"/>
            <a:ext cx="2378710" cy="357505"/>
          </a:xfrm>
          <a:prstGeom prst="flowChartMerge">
            <a:avLst/>
          </a:prstGeom>
          <a:gradFill>
            <a:gsLst>
              <a:gs pos="100000">
                <a:schemeClr val="accent1">
                  <a:lumMod val="5000"/>
                  <a:lumOff val="95000"/>
                  <a:alpha val="25000"/>
                </a:schemeClr>
              </a:gs>
              <a:gs pos="32000">
                <a:schemeClr val="accent1">
                  <a:lumMod val="45000"/>
                  <a:lumOff val="55000"/>
                  <a:alpha val="65000"/>
                </a:schemeClr>
              </a:gs>
              <a:gs pos="16000">
                <a:schemeClr val="accent1">
                  <a:lumMod val="45000"/>
                  <a:lumOff val="55000"/>
                  <a:alpha val="80000"/>
                </a:schemeClr>
              </a:gs>
              <a:gs pos="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sp>
        <p:nvSpPr>
          <p:cNvPr id="10" name="圆角矩形 9"/>
          <p:cNvSpPr/>
          <p:nvPr/>
        </p:nvSpPr>
        <p:spPr>
          <a:xfrm>
            <a:off x="1595755" y="4236085"/>
            <a:ext cx="2378710" cy="480060"/>
          </a:xfrm>
          <a:prstGeom prst="roundRect">
            <a:avLst/>
          </a:prstGeom>
          <a:blipFill rotWithShape="1">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err="1">
                <a:latin typeface="Arial Regular"/>
                <a:ea typeface="微软雅黑" panose="020B0503020204020204" charset="-122"/>
              </a:rPr>
              <a:t>aCloud</a:t>
            </a:r>
            <a:endParaRPr lang="en-US" altLang="zh-CN" dirty="0">
              <a:latin typeface="Arial Regular"/>
              <a:ea typeface="微软雅黑" panose="020B0503020204020204" charset="-122"/>
            </a:endParaRPr>
          </a:p>
        </p:txBody>
      </p:sp>
      <p:grpSp>
        <p:nvGrpSpPr>
          <p:cNvPr id="11" name="组合 10"/>
          <p:cNvGrpSpPr/>
          <p:nvPr/>
        </p:nvGrpSpPr>
        <p:grpSpPr>
          <a:xfrm>
            <a:off x="3559175" y="1830070"/>
            <a:ext cx="415290" cy="471170"/>
            <a:chOff x="4474" y="7488"/>
            <a:chExt cx="654" cy="742"/>
          </a:xfrm>
        </p:grpSpPr>
        <p:pic>
          <p:nvPicPr>
            <p:cNvPr id="12"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3" name="文本框 12"/>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sp>
        <p:nvSpPr>
          <p:cNvPr id="14" name="圆角矩形 13"/>
          <p:cNvSpPr/>
          <p:nvPr/>
        </p:nvSpPr>
        <p:spPr>
          <a:xfrm>
            <a:off x="1601470" y="1204595"/>
            <a:ext cx="2378710" cy="480060"/>
          </a:xfrm>
          <a:prstGeom prst="roundRect">
            <a:avLst/>
          </a:prstGeom>
          <a:gradFill flip="none" rotWithShape="1">
            <a:gsLst>
              <a:gs pos="0">
                <a:srgbClr val="9EE256"/>
              </a:gs>
              <a:gs pos="100000">
                <a:srgbClr val="52762D"/>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latin typeface="Arial Regular"/>
                <a:ea typeface="微软雅黑" panose="020B0503020204020204" charset="-122"/>
                <a:cs typeface="微软雅黑" panose="020B0503020204020204" charset="-122"/>
              </a:rPr>
              <a:t> Main </a:t>
            </a:r>
            <a:r>
              <a:rPr lang="en-US" altLang="zh-CN" sz="1200" dirty="0" err="1">
                <a:latin typeface="Arial Regular"/>
                <a:ea typeface="微软雅黑" panose="020B0503020204020204" charset="-122"/>
                <a:cs typeface="微软雅黑" panose="020B0503020204020204" charset="-122"/>
              </a:rPr>
              <a:t>aCMP</a:t>
            </a:r>
            <a:endParaRPr lang="en-US" altLang="zh-CN" sz="1200" dirty="0">
              <a:latin typeface="Arial Regular"/>
              <a:ea typeface="微软雅黑" panose="020B0503020204020204" charset="-122"/>
              <a:cs typeface="微软雅黑" panose="020B0503020204020204" charset="-122"/>
            </a:endParaRPr>
          </a:p>
        </p:txBody>
      </p:sp>
      <p:sp>
        <p:nvSpPr>
          <p:cNvPr id="15" name="圆角矩形 14"/>
          <p:cNvSpPr/>
          <p:nvPr/>
        </p:nvSpPr>
        <p:spPr>
          <a:xfrm>
            <a:off x="1595755" y="3180080"/>
            <a:ext cx="791845" cy="975995"/>
          </a:xfrm>
          <a:prstGeom prst="roundRect">
            <a:avLst/>
          </a:prstGeom>
          <a:gradFill flip="none" rotWithShape="1">
            <a:gsLst>
              <a:gs pos="0">
                <a:srgbClr val="FECF40"/>
              </a:gs>
              <a:gs pos="100000">
                <a:srgbClr val="846C2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00" dirty="0">
                <a:latin typeface="Arial Regular"/>
                <a:ea typeface="微软雅黑" panose="020B0503020204020204" charset="-122"/>
              </a:rPr>
              <a:t>Production storage pool</a:t>
            </a:r>
            <a:endParaRPr lang="zh-CN" altLang="en-US" sz="700" dirty="0">
              <a:latin typeface="Arial Regular"/>
              <a:ea typeface="微软雅黑" panose="020B0503020204020204" charset="-122"/>
            </a:endParaRPr>
          </a:p>
        </p:txBody>
      </p:sp>
      <p:sp>
        <p:nvSpPr>
          <p:cNvPr id="24" name="圆角矩形 23"/>
          <p:cNvSpPr/>
          <p:nvPr/>
        </p:nvSpPr>
        <p:spPr>
          <a:xfrm>
            <a:off x="1601470" y="2598420"/>
            <a:ext cx="2378710" cy="480060"/>
          </a:xfrm>
          <a:prstGeom prst="roundRect">
            <a:avLst/>
          </a:prstGeom>
          <a:gradFill flip="none" rotWithShape="1">
            <a:gsLst>
              <a:gs pos="0">
                <a:srgbClr val="007BD3"/>
              </a:gs>
              <a:gs pos="100000">
                <a:srgbClr val="03437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latin typeface="Arial Regular"/>
                <a:ea typeface="微软雅黑" panose="020B0503020204020204" charset="-122"/>
                <a:cs typeface="微软雅黑" panose="020B0503020204020204" charset="-122"/>
              </a:rPr>
              <a:t>Virtual network</a:t>
            </a:r>
            <a:endParaRPr lang="zh-CN" altLang="en-US" sz="1200" dirty="0">
              <a:latin typeface="Arial Regular"/>
              <a:ea typeface="微软雅黑" panose="020B0503020204020204" charset="-122"/>
              <a:cs typeface="微软雅黑" panose="020B0503020204020204" charset="-122"/>
            </a:endParaRPr>
          </a:p>
        </p:txBody>
      </p:sp>
      <p:cxnSp>
        <p:nvCxnSpPr>
          <p:cNvPr id="26" name="直接连接符 25"/>
          <p:cNvCxnSpPr>
            <a:stCxn id="78" idx="2"/>
            <a:endCxn id="24" idx="0"/>
          </p:cNvCxnSpPr>
          <p:nvPr/>
        </p:nvCxnSpPr>
        <p:spPr>
          <a:xfrm>
            <a:off x="1803400" y="2301240"/>
            <a:ext cx="987425"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98" idx="2"/>
            <a:endCxn id="24" idx="0"/>
          </p:cNvCxnSpPr>
          <p:nvPr/>
        </p:nvCxnSpPr>
        <p:spPr>
          <a:xfrm>
            <a:off x="2294255" y="2301240"/>
            <a:ext cx="496570"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104" idx="2"/>
            <a:endCxn id="24" idx="0"/>
          </p:cNvCxnSpPr>
          <p:nvPr/>
        </p:nvCxnSpPr>
        <p:spPr>
          <a:xfrm>
            <a:off x="2785110" y="2301240"/>
            <a:ext cx="5715"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101" idx="2"/>
            <a:endCxn id="24" idx="0"/>
          </p:cNvCxnSpPr>
          <p:nvPr/>
        </p:nvCxnSpPr>
        <p:spPr>
          <a:xfrm flipH="1">
            <a:off x="2790825" y="2301240"/>
            <a:ext cx="485140"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13" idx="2"/>
            <a:endCxn id="24" idx="0"/>
          </p:cNvCxnSpPr>
          <p:nvPr/>
        </p:nvCxnSpPr>
        <p:spPr>
          <a:xfrm flipH="1">
            <a:off x="2790825" y="2301240"/>
            <a:ext cx="975995" cy="297180"/>
          </a:xfrm>
          <a:prstGeom prst="line">
            <a:avLst/>
          </a:prstGeom>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1198880" y="6226810"/>
            <a:ext cx="3176905" cy="337185"/>
          </a:xfrm>
          <a:prstGeom prst="rect">
            <a:avLst/>
          </a:prstGeom>
          <a:noFill/>
        </p:spPr>
        <p:txBody>
          <a:bodyPr wrap="square" rtlCol="0">
            <a:spAutoFit/>
          </a:bodyPr>
          <a:lstStyle/>
          <a:p>
            <a:pPr algn="ctr"/>
            <a:r>
              <a:rPr lang="en-US" altLang="zh-CN" sz="1600" dirty="0">
                <a:latin typeface="Arial Regular"/>
                <a:ea typeface="微软雅黑" panose="020B0503020204020204" charset="-122"/>
                <a:cs typeface="微软雅黑" panose="020B0503020204020204" charset="-122"/>
              </a:rPr>
              <a:t>DC A</a:t>
            </a:r>
          </a:p>
        </p:txBody>
      </p:sp>
      <p:sp>
        <p:nvSpPr>
          <p:cNvPr id="62" name="右箭头 61"/>
          <p:cNvSpPr/>
          <p:nvPr/>
        </p:nvSpPr>
        <p:spPr>
          <a:xfrm>
            <a:off x="2387600" y="3336290"/>
            <a:ext cx="810895" cy="664210"/>
          </a:xfrm>
          <a:prstGeom prst="rightArrow">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dirty="0" err="1">
                <a:solidFill>
                  <a:schemeClr val="tx1"/>
                </a:solidFill>
                <a:latin typeface="Arial Regular"/>
                <a:ea typeface="微软雅黑" panose="020B0503020204020204" charset="-122"/>
                <a:cs typeface="微软雅黑" panose="020B0503020204020204" charset="-122"/>
              </a:rPr>
              <a:t>BackupCDP</a:t>
            </a:r>
            <a:endParaRPr lang="en-US" altLang="zh-CN" sz="1000" dirty="0">
              <a:solidFill>
                <a:schemeClr val="tx1"/>
              </a:solidFill>
              <a:latin typeface="Arial Regular"/>
              <a:ea typeface="微软雅黑" panose="020B0503020204020204" charset="-122"/>
              <a:cs typeface="微软雅黑" panose="020B0503020204020204" charset="-122"/>
            </a:endParaRPr>
          </a:p>
        </p:txBody>
      </p:sp>
      <p:sp>
        <p:nvSpPr>
          <p:cNvPr id="63" name="圆角矩形 62"/>
          <p:cNvSpPr/>
          <p:nvPr/>
        </p:nvSpPr>
        <p:spPr>
          <a:xfrm>
            <a:off x="3188335" y="3180080"/>
            <a:ext cx="791845" cy="975995"/>
          </a:xfrm>
          <a:prstGeom prst="roundRect">
            <a:avLst/>
          </a:prstGeom>
          <a:gradFill flip="none" rotWithShape="1">
            <a:gsLst>
              <a:gs pos="0">
                <a:srgbClr val="FECF40"/>
              </a:gs>
              <a:gs pos="100000">
                <a:srgbClr val="846C2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 dirty="0">
                <a:latin typeface="Arial Regular"/>
                <a:ea typeface="微软雅黑" panose="020B0503020204020204" charset="-122"/>
              </a:rPr>
              <a:t>Backup storage pool</a:t>
            </a:r>
            <a:endParaRPr lang="zh-CN" altLang="en-US" sz="800" dirty="0">
              <a:latin typeface="Arial Regular"/>
              <a:ea typeface="微软雅黑" panose="020B0503020204020204" charset="-122"/>
            </a:endParaRPr>
          </a:p>
        </p:txBody>
      </p:sp>
      <p:grpSp>
        <p:nvGrpSpPr>
          <p:cNvPr id="64" name="组合 63"/>
          <p:cNvGrpSpPr/>
          <p:nvPr/>
        </p:nvGrpSpPr>
        <p:grpSpPr>
          <a:xfrm>
            <a:off x="5885815" y="1830070"/>
            <a:ext cx="415290" cy="471170"/>
            <a:chOff x="4474" y="7488"/>
            <a:chExt cx="654" cy="742"/>
          </a:xfrm>
        </p:grpSpPr>
        <p:pic>
          <p:nvPicPr>
            <p:cNvPr id="70"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77" name="文本框 76"/>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endParaRPr lang="zh-CN" altLang="en-US" sz="900" dirty="0">
                <a:latin typeface="Arial Regular"/>
                <a:ea typeface="微软雅黑" panose="020B0503020204020204" charset="-122"/>
              </a:endParaRPr>
            </a:p>
          </p:txBody>
        </p:sp>
      </p:grpSp>
      <p:grpSp>
        <p:nvGrpSpPr>
          <p:cNvPr id="80" name="组合 79"/>
          <p:cNvGrpSpPr/>
          <p:nvPr/>
        </p:nvGrpSpPr>
        <p:grpSpPr>
          <a:xfrm>
            <a:off x="6376670" y="1830070"/>
            <a:ext cx="415290" cy="471170"/>
            <a:chOff x="4474" y="7488"/>
            <a:chExt cx="654" cy="742"/>
          </a:xfrm>
        </p:grpSpPr>
        <p:pic>
          <p:nvPicPr>
            <p:cNvPr id="81"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84" name="文本框 83"/>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grpSp>
        <p:nvGrpSpPr>
          <p:cNvPr id="87" name="组合 86"/>
          <p:cNvGrpSpPr/>
          <p:nvPr/>
        </p:nvGrpSpPr>
        <p:grpSpPr>
          <a:xfrm>
            <a:off x="7358380" y="1830070"/>
            <a:ext cx="415290" cy="672465"/>
            <a:chOff x="4474" y="7488"/>
            <a:chExt cx="654" cy="1059"/>
          </a:xfrm>
        </p:grpSpPr>
        <p:pic>
          <p:nvPicPr>
            <p:cNvPr id="90"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2" name="文本框 91"/>
            <p:cNvSpPr txBox="1"/>
            <p:nvPr/>
          </p:nvSpPr>
          <p:spPr>
            <a:xfrm>
              <a:off x="4474" y="7868"/>
              <a:ext cx="654" cy="679"/>
            </a:xfrm>
            <a:prstGeom prst="rect">
              <a:avLst/>
            </a:prstGeom>
            <a:noFill/>
          </p:spPr>
          <p:txBody>
            <a:bodyPr wrap="square" rtlCol="0">
              <a:spAutoFit/>
            </a:bodyPr>
            <a:lstStyle/>
            <a:p>
              <a:pPr lvl="0" algn="ctr"/>
              <a:r>
                <a:rPr lang="en-US" altLang="zh-CN" sz="900" dirty="0">
                  <a:latin typeface="Arial Regular"/>
                  <a:ea typeface="微软雅黑" panose="020B0503020204020204" charset="-122"/>
                </a:rPr>
                <a:t>VM</a:t>
              </a:r>
            </a:p>
            <a:p>
              <a:pPr lvl="0" algn="ctr"/>
              <a:r>
                <a:rPr lang="en-US" altLang="zh-CN" sz="400" dirty="0">
                  <a:solidFill>
                    <a:prstClr val="black"/>
                  </a:solidFill>
                  <a:latin typeface="Arial Regular"/>
                  <a:ea typeface="微软雅黑" panose="020B0503020204020204" charset="-122"/>
                </a:rPr>
                <a:t>standby</a:t>
              </a:r>
              <a:endParaRPr lang="zh-CN" altLang="en-US" sz="800" dirty="0">
                <a:solidFill>
                  <a:prstClr val="black"/>
                </a:solidFill>
                <a:latin typeface="Arial Regular"/>
                <a:ea typeface="微软雅黑" panose="020B0503020204020204" charset="-122"/>
              </a:endParaRPr>
            </a:p>
            <a:p>
              <a:pPr algn="ctr"/>
              <a:endParaRPr lang="zh-CN" altLang="en-US" sz="900" dirty="0">
                <a:latin typeface="Arial Regular"/>
                <a:ea typeface="微软雅黑" panose="020B0503020204020204" charset="-122"/>
              </a:endParaRPr>
            </a:p>
          </p:txBody>
        </p:sp>
      </p:grpSp>
      <p:grpSp>
        <p:nvGrpSpPr>
          <p:cNvPr id="94" name="组合 93"/>
          <p:cNvGrpSpPr/>
          <p:nvPr/>
        </p:nvGrpSpPr>
        <p:grpSpPr>
          <a:xfrm>
            <a:off x="6867525" y="1830070"/>
            <a:ext cx="415290" cy="533400"/>
            <a:chOff x="4474" y="7488"/>
            <a:chExt cx="654" cy="840"/>
          </a:xfrm>
        </p:grpSpPr>
        <p:pic>
          <p:nvPicPr>
            <p:cNvPr id="95"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6" name="文本框 95"/>
            <p:cNvSpPr txBox="1"/>
            <p:nvPr/>
          </p:nvSpPr>
          <p:spPr>
            <a:xfrm>
              <a:off x="4474" y="7868"/>
              <a:ext cx="654" cy="460"/>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a:p>
              <a:pPr algn="ctr"/>
              <a:r>
                <a:rPr lang="en-US" altLang="zh-CN" sz="400" dirty="0">
                  <a:latin typeface="Arial Regular"/>
                  <a:ea typeface="微软雅黑" panose="020B0503020204020204" charset="-122"/>
                </a:rPr>
                <a:t>standby</a:t>
              </a:r>
              <a:endParaRPr lang="zh-CN" altLang="en-US" sz="800" dirty="0">
                <a:latin typeface="Arial Regular"/>
                <a:ea typeface="微软雅黑" panose="020B0503020204020204" charset="-122"/>
              </a:endParaRPr>
            </a:p>
          </p:txBody>
        </p:sp>
      </p:grpSp>
      <p:sp>
        <p:nvSpPr>
          <p:cNvPr id="117" name="圆角矩形 116"/>
          <p:cNvSpPr/>
          <p:nvPr/>
        </p:nvSpPr>
        <p:spPr>
          <a:xfrm>
            <a:off x="5495925" y="909320"/>
            <a:ext cx="3169920" cy="5654675"/>
          </a:xfrm>
          <a:prstGeom prst="roundRect">
            <a:avLst/>
          </a:prstGeom>
          <a:noFill/>
          <a:ln>
            <a:solidFill>
              <a:srgbClr val="C00000"/>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grpSp>
        <p:nvGrpSpPr>
          <p:cNvPr id="118" name="组合 117"/>
          <p:cNvGrpSpPr/>
          <p:nvPr/>
        </p:nvGrpSpPr>
        <p:grpSpPr>
          <a:xfrm>
            <a:off x="6421755" y="5106035"/>
            <a:ext cx="1308100" cy="937895"/>
            <a:chOff x="3511" y="8628"/>
            <a:chExt cx="2599" cy="1863"/>
          </a:xfrm>
        </p:grpSpPr>
        <p:pic>
          <p:nvPicPr>
            <p:cNvPr id="119" name="图片 118"/>
            <p:cNvPicPr>
              <a:picLocks noChangeAspect="1"/>
            </p:cNvPicPr>
            <p:nvPr/>
          </p:nvPicPr>
          <p:blipFill>
            <a:blip r:embed="rId3"/>
            <a:stretch>
              <a:fillRect/>
            </a:stretch>
          </p:blipFill>
          <p:spPr>
            <a:xfrm>
              <a:off x="3512" y="9283"/>
              <a:ext cx="2598" cy="555"/>
            </a:xfrm>
            <a:prstGeom prst="rect">
              <a:avLst/>
            </a:prstGeom>
            <a:noFill/>
            <a:ln w="9525">
              <a:noFill/>
            </a:ln>
          </p:spPr>
        </p:pic>
        <p:pic>
          <p:nvPicPr>
            <p:cNvPr id="120" name="图片 20"/>
            <p:cNvPicPr>
              <a:picLocks noChangeAspect="1"/>
            </p:cNvPicPr>
            <p:nvPr/>
          </p:nvPicPr>
          <p:blipFill>
            <a:blip r:embed="rId3"/>
            <a:stretch>
              <a:fillRect/>
            </a:stretch>
          </p:blipFill>
          <p:spPr>
            <a:xfrm>
              <a:off x="3511" y="9937"/>
              <a:ext cx="2598" cy="555"/>
            </a:xfrm>
            <a:prstGeom prst="rect">
              <a:avLst/>
            </a:prstGeom>
            <a:noFill/>
            <a:ln w="9525">
              <a:noFill/>
            </a:ln>
          </p:spPr>
        </p:pic>
        <p:pic>
          <p:nvPicPr>
            <p:cNvPr id="121" name="图片 19"/>
            <p:cNvPicPr>
              <a:picLocks noChangeAspect="1"/>
            </p:cNvPicPr>
            <p:nvPr/>
          </p:nvPicPr>
          <p:blipFill>
            <a:blip r:embed="rId3"/>
            <a:stretch>
              <a:fillRect/>
            </a:stretch>
          </p:blipFill>
          <p:spPr>
            <a:xfrm>
              <a:off x="3512" y="8628"/>
              <a:ext cx="2598" cy="557"/>
            </a:xfrm>
            <a:prstGeom prst="rect">
              <a:avLst/>
            </a:prstGeom>
            <a:noFill/>
            <a:ln w="9525">
              <a:noFill/>
            </a:ln>
          </p:spPr>
        </p:pic>
      </p:grpSp>
      <p:sp>
        <p:nvSpPr>
          <p:cNvPr id="122" name="流程图: 合并 121"/>
          <p:cNvSpPr/>
          <p:nvPr/>
        </p:nvSpPr>
        <p:spPr>
          <a:xfrm>
            <a:off x="5885815" y="4748530"/>
            <a:ext cx="2378710" cy="357505"/>
          </a:xfrm>
          <a:prstGeom prst="flowChartMerge">
            <a:avLst/>
          </a:prstGeom>
          <a:gradFill>
            <a:gsLst>
              <a:gs pos="100000">
                <a:schemeClr val="accent1">
                  <a:lumMod val="5000"/>
                  <a:lumOff val="95000"/>
                  <a:alpha val="25000"/>
                </a:schemeClr>
              </a:gs>
              <a:gs pos="32000">
                <a:schemeClr val="accent1">
                  <a:lumMod val="45000"/>
                  <a:lumOff val="55000"/>
                  <a:alpha val="65000"/>
                </a:schemeClr>
              </a:gs>
              <a:gs pos="16000">
                <a:schemeClr val="accent1">
                  <a:lumMod val="45000"/>
                  <a:lumOff val="55000"/>
                  <a:alpha val="80000"/>
                </a:schemeClr>
              </a:gs>
              <a:gs pos="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sp>
        <p:nvSpPr>
          <p:cNvPr id="123" name="圆角矩形 122"/>
          <p:cNvSpPr/>
          <p:nvPr/>
        </p:nvSpPr>
        <p:spPr>
          <a:xfrm>
            <a:off x="5885815" y="4236085"/>
            <a:ext cx="2378710" cy="480060"/>
          </a:xfrm>
          <a:prstGeom prst="roundRect">
            <a:avLst/>
          </a:prstGeom>
          <a:blipFill rotWithShape="1">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err="1">
                <a:latin typeface="Arial Regular"/>
                <a:ea typeface="微软雅黑" panose="020B0503020204020204" charset="-122"/>
              </a:rPr>
              <a:t>aCloud</a:t>
            </a:r>
            <a:endParaRPr lang="en-US" altLang="zh-CN" dirty="0">
              <a:latin typeface="Arial Regular"/>
              <a:ea typeface="微软雅黑" panose="020B0503020204020204" charset="-122"/>
            </a:endParaRPr>
          </a:p>
        </p:txBody>
      </p:sp>
      <p:grpSp>
        <p:nvGrpSpPr>
          <p:cNvPr id="124" name="组合 123"/>
          <p:cNvGrpSpPr/>
          <p:nvPr/>
        </p:nvGrpSpPr>
        <p:grpSpPr>
          <a:xfrm>
            <a:off x="7849235" y="1830070"/>
            <a:ext cx="415290" cy="672465"/>
            <a:chOff x="4474" y="7488"/>
            <a:chExt cx="654" cy="1059"/>
          </a:xfrm>
        </p:grpSpPr>
        <p:pic>
          <p:nvPicPr>
            <p:cNvPr id="125"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26" name="文本框 125"/>
            <p:cNvSpPr txBox="1"/>
            <p:nvPr/>
          </p:nvSpPr>
          <p:spPr>
            <a:xfrm>
              <a:off x="4474" y="7868"/>
              <a:ext cx="654" cy="679"/>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a:p>
              <a:pPr algn="ctr"/>
              <a:r>
                <a:rPr lang="en-US" altLang="zh-CN" sz="400" dirty="0">
                  <a:latin typeface="Arial Regular"/>
                  <a:ea typeface="微软雅黑" panose="020B0503020204020204" charset="-122"/>
                </a:rPr>
                <a:t>standby</a:t>
              </a:r>
              <a:endParaRPr lang="zh-CN" altLang="en-US" sz="800" dirty="0">
                <a:latin typeface="Arial Regular"/>
                <a:ea typeface="微软雅黑" panose="020B0503020204020204" charset="-122"/>
              </a:endParaRPr>
            </a:p>
            <a:p>
              <a:pPr algn="ctr"/>
              <a:endParaRPr lang="zh-CN" altLang="en-US" sz="900" dirty="0">
                <a:latin typeface="Arial Regular"/>
                <a:ea typeface="微软雅黑" panose="020B0503020204020204" charset="-122"/>
              </a:endParaRPr>
            </a:p>
          </p:txBody>
        </p:sp>
      </p:grpSp>
      <p:sp>
        <p:nvSpPr>
          <p:cNvPr id="127" name="圆角矩形 126"/>
          <p:cNvSpPr/>
          <p:nvPr/>
        </p:nvSpPr>
        <p:spPr>
          <a:xfrm>
            <a:off x="5891530" y="1204595"/>
            <a:ext cx="2378710" cy="480060"/>
          </a:xfrm>
          <a:prstGeom prst="roundRect">
            <a:avLst/>
          </a:prstGeom>
          <a:gradFill flip="none" rotWithShape="1">
            <a:gsLst>
              <a:gs pos="0">
                <a:srgbClr val="9EE256"/>
              </a:gs>
              <a:gs pos="100000">
                <a:srgbClr val="52762D"/>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latin typeface="Arial Regular"/>
                <a:ea typeface="微软雅黑" panose="020B0503020204020204" charset="-122"/>
                <a:cs typeface="微软雅黑" panose="020B0503020204020204" charset="-122"/>
              </a:rPr>
              <a:t>Standby </a:t>
            </a:r>
            <a:r>
              <a:rPr lang="en-US" altLang="zh-CN" sz="1200" dirty="0" err="1">
                <a:latin typeface="Arial Regular"/>
                <a:ea typeface="微软雅黑" panose="020B0503020204020204" charset="-122"/>
                <a:cs typeface="微软雅黑" panose="020B0503020204020204" charset="-122"/>
              </a:rPr>
              <a:t>aCMP</a:t>
            </a:r>
            <a:endParaRPr lang="en-US" altLang="zh-CN" sz="1200" dirty="0">
              <a:latin typeface="Arial Regular"/>
              <a:ea typeface="微软雅黑" panose="020B0503020204020204" charset="-122"/>
              <a:cs typeface="微软雅黑" panose="020B0503020204020204" charset="-122"/>
            </a:endParaRPr>
          </a:p>
        </p:txBody>
      </p:sp>
      <p:sp>
        <p:nvSpPr>
          <p:cNvPr id="128" name="圆角矩形 127"/>
          <p:cNvSpPr/>
          <p:nvPr/>
        </p:nvSpPr>
        <p:spPr>
          <a:xfrm>
            <a:off x="5885815" y="3180080"/>
            <a:ext cx="791845" cy="975995"/>
          </a:xfrm>
          <a:prstGeom prst="roundRect">
            <a:avLst/>
          </a:prstGeom>
          <a:gradFill flip="none" rotWithShape="1">
            <a:gsLst>
              <a:gs pos="0">
                <a:srgbClr val="FECF40"/>
              </a:gs>
              <a:gs pos="100000">
                <a:srgbClr val="846C2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00" dirty="0">
                <a:latin typeface="Arial Regular"/>
                <a:ea typeface="微软雅黑" panose="020B0503020204020204" charset="-122"/>
              </a:rPr>
              <a:t>Production storage pool</a:t>
            </a:r>
            <a:endParaRPr lang="zh-CN" altLang="en-US" sz="700" dirty="0">
              <a:latin typeface="Arial Regular"/>
              <a:ea typeface="微软雅黑" panose="020B0503020204020204" charset="-122"/>
            </a:endParaRPr>
          </a:p>
        </p:txBody>
      </p:sp>
      <p:sp>
        <p:nvSpPr>
          <p:cNvPr id="129" name="圆角矩形 128"/>
          <p:cNvSpPr/>
          <p:nvPr/>
        </p:nvSpPr>
        <p:spPr>
          <a:xfrm>
            <a:off x="5891530" y="2598420"/>
            <a:ext cx="2378710" cy="480060"/>
          </a:xfrm>
          <a:prstGeom prst="roundRect">
            <a:avLst/>
          </a:prstGeom>
          <a:gradFill flip="none" rotWithShape="1">
            <a:gsLst>
              <a:gs pos="0">
                <a:srgbClr val="007BD3"/>
              </a:gs>
              <a:gs pos="100000">
                <a:srgbClr val="03437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latin typeface="Arial Regular"/>
                <a:ea typeface="微软雅黑" panose="020B0503020204020204" charset="-122"/>
                <a:cs typeface="微软雅黑" panose="020B0503020204020204" charset="-122"/>
              </a:rPr>
              <a:t>Virtual network</a:t>
            </a:r>
            <a:endParaRPr lang="zh-CN" altLang="en-US" sz="1200" dirty="0">
              <a:latin typeface="Arial Regular"/>
              <a:ea typeface="微软雅黑" panose="020B0503020204020204" charset="-122"/>
              <a:cs typeface="微软雅黑" panose="020B0503020204020204" charset="-122"/>
            </a:endParaRPr>
          </a:p>
        </p:txBody>
      </p:sp>
      <p:cxnSp>
        <p:nvCxnSpPr>
          <p:cNvPr id="130" name="直接连接符 129"/>
          <p:cNvCxnSpPr>
            <a:stCxn id="77" idx="2"/>
            <a:endCxn id="129" idx="0"/>
          </p:cNvCxnSpPr>
          <p:nvPr/>
        </p:nvCxnSpPr>
        <p:spPr>
          <a:xfrm>
            <a:off x="6093460" y="2301240"/>
            <a:ext cx="987425"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1" name="直接连接符 130"/>
          <p:cNvCxnSpPr>
            <a:stCxn id="84" idx="2"/>
            <a:endCxn id="129" idx="0"/>
          </p:cNvCxnSpPr>
          <p:nvPr/>
        </p:nvCxnSpPr>
        <p:spPr>
          <a:xfrm>
            <a:off x="6584315" y="2301240"/>
            <a:ext cx="496570"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2" name="直接连接符 131"/>
          <p:cNvCxnSpPr>
            <a:stCxn id="96" idx="2"/>
            <a:endCxn id="129" idx="0"/>
          </p:cNvCxnSpPr>
          <p:nvPr/>
        </p:nvCxnSpPr>
        <p:spPr>
          <a:xfrm>
            <a:off x="7075170" y="2363470"/>
            <a:ext cx="5715" cy="2349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直接连接符 132"/>
          <p:cNvCxnSpPr>
            <a:stCxn id="92" idx="2"/>
            <a:endCxn id="129" idx="0"/>
          </p:cNvCxnSpPr>
          <p:nvPr/>
        </p:nvCxnSpPr>
        <p:spPr>
          <a:xfrm flipH="1">
            <a:off x="7080885" y="2502535"/>
            <a:ext cx="485140" cy="95885"/>
          </a:xfrm>
          <a:prstGeom prst="line">
            <a:avLst/>
          </a:prstGeom>
        </p:spPr>
        <p:style>
          <a:lnRef idx="1">
            <a:schemeClr val="accent1"/>
          </a:lnRef>
          <a:fillRef idx="0">
            <a:schemeClr val="accent1"/>
          </a:fillRef>
          <a:effectRef idx="0">
            <a:schemeClr val="accent1"/>
          </a:effectRef>
          <a:fontRef idx="minor">
            <a:schemeClr val="tx1"/>
          </a:fontRef>
        </p:style>
      </p:cxnSp>
      <p:cxnSp>
        <p:nvCxnSpPr>
          <p:cNvPr id="134" name="直接连接符 133"/>
          <p:cNvCxnSpPr>
            <a:stCxn id="126" idx="2"/>
            <a:endCxn id="129" idx="0"/>
          </p:cNvCxnSpPr>
          <p:nvPr/>
        </p:nvCxnSpPr>
        <p:spPr>
          <a:xfrm flipH="1">
            <a:off x="7080885" y="2502535"/>
            <a:ext cx="975995" cy="95885"/>
          </a:xfrm>
          <a:prstGeom prst="line">
            <a:avLst/>
          </a:prstGeom>
        </p:spPr>
        <p:style>
          <a:lnRef idx="1">
            <a:schemeClr val="accent1"/>
          </a:lnRef>
          <a:fillRef idx="0">
            <a:schemeClr val="accent1"/>
          </a:fillRef>
          <a:effectRef idx="0">
            <a:schemeClr val="accent1"/>
          </a:effectRef>
          <a:fontRef idx="minor">
            <a:schemeClr val="tx1"/>
          </a:fontRef>
        </p:style>
      </p:cxnSp>
      <p:sp>
        <p:nvSpPr>
          <p:cNvPr id="135" name="文本框 134"/>
          <p:cNvSpPr txBox="1"/>
          <p:nvPr/>
        </p:nvSpPr>
        <p:spPr>
          <a:xfrm>
            <a:off x="5488940" y="6226810"/>
            <a:ext cx="3176905" cy="337185"/>
          </a:xfrm>
          <a:prstGeom prst="rect">
            <a:avLst/>
          </a:prstGeom>
          <a:noFill/>
        </p:spPr>
        <p:txBody>
          <a:bodyPr wrap="square" rtlCol="0">
            <a:spAutoFit/>
          </a:bodyPr>
          <a:lstStyle/>
          <a:p>
            <a:pPr algn="ctr"/>
            <a:r>
              <a:rPr lang="en-US" altLang="zh-CN" sz="1600" dirty="0">
                <a:latin typeface="Arial Regular"/>
                <a:ea typeface="微软雅黑" panose="020B0503020204020204" charset="-122"/>
                <a:cs typeface="微软雅黑" panose="020B0503020204020204" charset="-122"/>
              </a:rPr>
              <a:t>DC B</a:t>
            </a:r>
          </a:p>
        </p:txBody>
      </p:sp>
      <p:sp>
        <p:nvSpPr>
          <p:cNvPr id="136" name="右箭头 135"/>
          <p:cNvSpPr/>
          <p:nvPr/>
        </p:nvSpPr>
        <p:spPr>
          <a:xfrm flipH="1">
            <a:off x="6677660" y="3404235"/>
            <a:ext cx="800735" cy="664210"/>
          </a:xfrm>
          <a:prstGeom prst="rightArrow">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 dirty="0">
                <a:solidFill>
                  <a:schemeClr val="tx1"/>
                </a:solidFill>
                <a:latin typeface="Arial Regular"/>
                <a:ea typeface="微软雅黑" panose="020B0503020204020204" charset="-122"/>
                <a:cs typeface="微软雅黑" panose="020B0503020204020204" charset="-122"/>
              </a:rPr>
              <a:t>Instant recovery</a:t>
            </a:r>
            <a:endParaRPr lang="zh-CN" altLang="en-US" sz="800" dirty="0">
              <a:solidFill>
                <a:schemeClr val="tx1"/>
              </a:solidFill>
              <a:latin typeface="Arial Regular"/>
              <a:ea typeface="微软雅黑" panose="020B0503020204020204" charset="-122"/>
              <a:cs typeface="微软雅黑" panose="020B0503020204020204" charset="-122"/>
            </a:endParaRPr>
          </a:p>
        </p:txBody>
      </p:sp>
      <p:sp>
        <p:nvSpPr>
          <p:cNvPr id="137" name="圆角矩形 136"/>
          <p:cNvSpPr/>
          <p:nvPr/>
        </p:nvSpPr>
        <p:spPr>
          <a:xfrm>
            <a:off x="7478395" y="3180080"/>
            <a:ext cx="791845" cy="975995"/>
          </a:xfrm>
          <a:prstGeom prst="roundRect">
            <a:avLst/>
          </a:prstGeom>
          <a:gradFill flip="none" rotWithShape="1">
            <a:gsLst>
              <a:gs pos="0">
                <a:srgbClr val="FECF40"/>
              </a:gs>
              <a:gs pos="100000">
                <a:srgbClr val="846C2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800" dirty="0">
                <a:solidFill>
                  <a:prstClr val="white"/>
                </a:solidFill>
                <a:latin typeface="Arial Regular"/>
                <a:ea typeface="微软雅黑" panose="020B0503020204020204" charset="-122"/>
              </a:rPr>
              <a:t>Backup storage pool</a:t>
            </a:r>
            <a:endParaRPr lang="zh-CN" altLang="en-US" sz="800" dirty="0">
              <a:solidFill>
                <a:prstClr val="white"/>
              </a:solidFill>
              <a:latin typeface="Arial Regular"/>
              <a:ea typeface="微软雅黑" panose="020B0503020204020204" charset="-122"/>
            </a:endParaRPr>
          </a:p>
        </p:txBody>
      </p:sp>
      <p:sp>
        <p:nvSpPr>
          <p:cNvPr id="6" name="燕尾形 5"/>
          <p:cNvSpPr/>
          <p:nvPr/>
        </p:nvSpPr>
        <p:spPr>
          <a:xfrm>
            <a:off x="4002405" y="4315460"/>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16" name="燕尾形 15"/>
          <p:cNvSpPr/>
          <p:nvPr/>
        </p:nvSpPr>
        <p:spPr>
          <a:xfrm>
            <a:off x="4300220" y="4315460"/>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17" name="燕尾形 16"/>
          <p:cNvSpPr/>
          <p:nvPr/>
        </p:nvSpPr>
        <p:spPr>
          <a:xfrm>
            <a:off x="4598035" y="4315460"/>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18" name="燕尾形 17"/>
          <p:cNvSpPr/>
          <p:nvPr/>
        </p:nvSpPr>
        <p:spPr>
          <a:xfrm>
            <a:off x="5193665" y="4316095"/>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19" name="燕尾形 18"/>
          <p:cNvSpPr/>
          <p:nvPr/>
        </p:nvSpPr>
        <p:spPr>
          <a:xfrm>
            <a:off x="4895850" y="4315460"/>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20" name="燕尾形 19"/>
          <p:cNvSpPr/>
          <p:nvPr/>
        </p:nvSpPr>
        <p:spPr>
          <a:xfrm>
            <a:off x="5491480" y="4315460"/>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21" name="文本框 20"/>
          <p:cNvSpPr txBox="1"/>
          <p:nvPr/>
        </p:nvSpPr>
        <p:spPr>
          <a:xfrm>
            <a:off x="3973830" y="4636135"/>
            <a:ext cx="1911985" cy="275590"/>
          </a:xfrm>
          <a:prstGeom prst="rect">
            <a:avLst/>
          </a:prstGeom>
          <a:noFill/>
        </p:spPr>
        <p:txBody>
          <a:bodyPr wrap="square" rtlCol="0">
            <a:spAutoFit/>
          </a:bodyPr>
          <a:lstStyle/>
          <a:p>
            <a:pPr algn="ctr"/>
            <a:r>
              <a:rPr lang="en-US" altLang="zh-CN" sz="1200" dirty="0">
                <a:latin typeface="Arial Regular"/>
                <a:ea typeface="微软雅黑" panose="020B0503020204020204" charset="-122"/>
                <a:cs typeface="微软雅黑" panose="020B0503020204020204" charset="-122"/>
              </a:rPr>
              <a:t>Data syncs to DR site</a:t>
            </a:r>
            <a:endParaRPr lang="zh-CN" altLang="en-US" sz="1200" dirty="0">
              <a:latin typeface="Arial Regular"/>
              <a:ea typeface="微软雅黑" panose="020B0503020204020204" charset="-122"/>
              <a:cs typeface="微软雅黑" panose="020B0503020204020204" charset="-122"/>
            </a:endParaRPr>
          </a:p>
        </p:txBody>
      </p:sp>
      <p:sp>
        <p:nvSpPr>
          <p:cNvPr id="7" name="矩形标注 6"/>
          <p:cNvSpPr/>
          <p:nvPr/>
        </p:nvSpPr>
        <p:spPr>
          <a:xfrm>
            <a:off x="4156710" y="1388745"/>
            <a:ext cx="1339215" cy="1123950"/>
          </a:xfrm>
          <a:prstGeom prst="wedgeRectCallout">
            <a:avLst>
              <a:gd name="adj1" fmla="val -70485"/>
              <a:gd name="adj2" fmla="val 11644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Arial Regular"/>
                <a:ea typeface="微软雅黑" panose="020B0503020204020204" charset="-122"/>
              </a:rPr>
              <a:t>4. Retrieve files</a:t>
            </a:r>
            <a:endParaRPr lang="zh-CN" altLang="en-US" sz="1000" dirty="0">
              <a:solidFill>
                <a:schemeClr val="tx1"/>
              </a:solidFill>
              <a:latin typeface="Arial Regular"/>
              <a:ea typeface="微软雅黑" panose="020B0503020204020204" charset="-122"/>
            </a:endParaRPr>
          </a:p>
          <a:p>
            <a:pPr algn="l"/>
            <a:r>
              <a:rPr lang="en-US" altLang="zh-CN" sz="1000" dirty="0">
                <a:solidFill>
                  <a:schemeClr val="tx1"/>
                </a:solidFill>
                <a:latin typeface="Arial Regular"/>
                <a:ea typeface="微软雅黑" panose="020B0503020204020204" charset="-122"/>
              </a:rPr>
              <a:t>Able to directly retrieve files from local backup data (Windows) without recovering a whole VM</a:t>
            </a:r>
            <a:endParaRPr lang="zh-CN" altLang="en-US" sz="1000" dirty="0">
              <a:solidFill>
                <a:schemeClr val="tx1"/>
              </a:solidFill>
              <a:latin typeface="Arial Regular"/>
              <a:ea typeface="微软雅黑" panose="020B0503020204020204" charset="-122"/>
            </a:endParaRPr>
          </a:p>
        </p:txBody>
      </p:sp>
      <p:sp>
        <p:nvSpPr>
          <p:cNvPr id="8" name="矩形标注 7"/>
          <p:cNvSpPr/>
          <p:nvPr/>
        </p:nvSpPr>
        <p:spPr>
          <a:xfrm>
            <a:off x="4455160" y="2844800"/>
            <a:ext cx="1255395" cy="922020"/>
          </a:xfrm>
          <a:prstGeom prst="wedgeRectCallout">
            <a:avLst>
              <a:gd name="adj1" fmla="val -85660"/>
              <a:gd name="adj2" fmla="val 41322"/>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Arial Regular"/>
                <a:ea typeface="微软雅黑" panose="020B0503020204020204" charset="-122"/>
              </a:rPr>
              <a:t>5. VM recovery</a:t>
            </a:r>
            <a:endParaRPr lang="zh-CN" altLang="en-US" sz="1000" dirty="0">
              <a:solidFill>
                <a:schemeClr val="tx1"/>
              </a:solidFill>
              <a:latin typeface="Arial Regular"/>
              <a:ea typeface="微软雅黑" panose="020B0503020204020204" charset="-122"/>
            </a:endParaRPr>
          </a:p>
          <a:p>
            <a:pPr algn="l"/>
            <a:r>
              <a:rPr lang="en-US" altLang="zh-CN" sz="1000" dirty="0">
                <a:solidFill>
                  <a:schemeClr val="tx1"/>
                </a:solidFill>
                <a:latin typeface="Arial Regular"/>
                <a:ea typeface="微软雅黑" panose="020B0503020204020204" charset="-122"/>
              </a:rPr>
              <a:t>Able to recover a whole VM directly from local backup data</a:t>
            </a:r>
            <a:endParaRPr lang="zh-CN" altLang="en-US" sz="1000" dirty="0">
              <a:solidFill>
                <a:schemeClr val="tx1"/>
              </a:solidFill>
              <a:latin typeface="Arial Regular"/>
              <a:ea typeface="微软雅黑" panose="020B0503020204020204" charset="-122"/>
            </a:endParaRPr>
          </a:p>
        </p:txBody>
      </p:sp>
      <p:sp>
        <p:nvSpPr>
          <p:cNvPr id="22" name="矩形标注 21"/>
          <p:cNvSpPr/>
          <p:nvPr/>
        </p:nvSpPr>
        <p:spPr>
          <a:xfrm>
            <a:off x="130492" y="962819"/>
            <a:ext cx="1340485" cy="2437130"/>
          </a:xfrm>
          <a:prstGeom prst="wedgeRectCallout">
            <a:avLst>
              <a:gd name="adj1" fmla="val 146105"/>
              <a:gd name="adj2" fmla="val 54683"/>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900" dirty="0">
                <a:solidFill>
                  <a:srgbClr val="FF0000"/>
                </a:solidFill>
                <a:latin typeface="Arial Regular"/>
                <a:ea typeface="微软雅黑" panose="020B0503020204020204" charset="-122"/>
              </a:rPr>
              <a:t>1. Local backup/CDP</a:t>
            </a:r>
            <a:endParaRPr lang="zh-CN" altLang="en-US" sz="900" dirty="0">
              <a:solidFill>
                <a:schemeClr val="tx1"/>
              </a:solidFill>
              <a:latin typeface="Arial Regular"/>
              <a:ea typeface="微软雅黑" panose="020B0503020204020204" charset="-122"/>
            </a:endParaRPr>
          </a:p>
          <a:p>
            <a:pPr marL="171450" indent="-171450" algn="l">
              <a:buFont typeface="Wingdings" panose="05000000000000000000" charset="0"/>
              <a:buChar char="l"/>
            </a:pPr>
            <a:r>
              <a:rPr lang="en-US" altLang="zh-CN" sz="900" dirty="0">
                <a:solidFill>
                  <a:schemeClr val="tx1"/>
                </a:solidFill>
                <a:latin typeface="Arial Regular"/>
                <a:ea typeface="微软雅黑" panose="020B0503020204020204" charset="-122"/>
              </a:rPr>
              <a:t>Support scheduled backup for VMs, backup interval can be set on hourly, daily and weekly basis</a:t>
            </a:r>
            <a:endParaRPr lang="zh-CN" altLang="en-US" sz="900" dirty="0">
              <a:solidFill>
                <a:schemeClr val="tx1"/>
              </a:solidFill>
              <a:latin typeface="Arial Regular"/>
              <a:ea typeface="微软雅黑" panose="020B0503020204020204" charset="-122"/>
            </a:endParaRPr>
          </a:p>
          <a:p>
            <a:pPr marL="171450" indent="-171450" algn="l">
              <a:buFont typeface="Wingdings" panose="05000000000000000000" charset="0"/>
              <a:buChar char="l"/>
            </a:pPr>
            <a:r>
              <a:rPr lang="en-US" altLang="zh-CN" sz="900" dirty="0">
                <a:solidFill>
                  <a:schemeClr val="tx1"/>
                </a:solidFill>
                <a:latin typeface="Arial Regular"/>
                <a:ea typeface="微软雅黑" panose="020B0503020204020204" charset="-122"/>
              </a:rPr>
              <a:t>Support CDP for VMs to record every IO and roll back to any point of time in seconds granularity </a:t>
            </a:r>
            <a:endParaRPr lang="zh-CN" altLang="en-US" sz="900" dirty="0">
              <a:solidFill>
                <a:schemeClr val="tx1"/>
              </a:solidFill>
              <a:latin typeface="Arial Regular"/>
              <a:ea typeface="微软雅黑" panose="020B0503020204020204" charset="-122"/>
            </a:endParaRPr>
          </a:p>
        </p:txBody>
      </p:sp>
      <p:cxnSp>
        <p:nvCxnSpPr>
          <p:cNvPr id="25" name="曲线连接符 24"/>
          <p:cNvCxnSpPr>
            <a:stCxn id="123" idx="2"/>
            <a:endCxn id="10" idx="2"/>
          </p:cNvCxnSpPr>
          <p:nvPr/>
        </p:nvCxnSpPr>
        <p:spPr>
          <a:xfrm rot="5400000">
            <a:off x="4930140" y="2571115"/>
            <a:ext cx="3175" cy="4290060"/>
          </a:xfrm>
          <a:prstGeom prst="curvedConnector3">
            <a:avLst>
              <a:gd name="adj1" fmla="val 7550000"/>
            </a:avLst>
          </a:prstGeom>
          <a:ln w="28575">
            <a:solidFill>
              <a:srgbClr val="FF0000"/>
            </a:solidFill>
            <a:prstDash val="sysDash"/>
            <a:headEnd type="none"/>
            <a:tailEnd type="triangle" w="med" len="med"/>
          </a:ln>
        </p:spPr>
        <p:style>
          <a:lnRef idx="1">
            <a:schemeClr val="accent1"/>
          </a:lnRef>
          <a:fillRef idx="0">
            <a:schemeClr val="accent1"/>
          </a:fillRef>
          <a:effectRef idx="0">
            <a:schemeClr val="accent1"/>
          </a:effectRef>
          <a:fontRef idx="minor">
            <a:schemeClr val="tx1"/>
          </a:fontRef>
        </p:style>
      </p:cxnSp>
      <p:sp>
        <p:nvSpPr>
          <p:cNvPr id="27" name="矩形标注 26"/>
          <p:cNvSpPr/>
          <p:nvPr/>
        </p:nvSpPr>
        <p:spPr>
          <a:xfrm>
            <a:off x="3483610" y="5179695"/>
            <a:ext cx="1255395" cy="1047115"/>
          </a:xfrm>
          <a:prstGeom prst="wedgeRectCallout">
            <a:avLst>
              <a:gd name="adj1" fmla="val 33662"/>
              <a:gd name="adj2" fmla="val -7619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Arial Regular"/>
                <a:ea typeface="微软雅黑" panose="020B0503020204020204" charset="-122"/>
              </a:rPr>
              <a:t>2. Data replication</a:t>
            </a:r>
            <a:endParaRPr lang="zh-CN" altLang="en-US" sz="1000" dirty="0">
              <a:solidFill>
                <a:schemeClr val="tx1"/>
              </a:solidFill>
              <a:latin typeface="Arial Regular"/>
              <a:ea typeface="微软雅黑" panose="020B0503020204020204" charset="-122"/>
            </a:endParaRPr>
          </a:p>
          <a:p>
            <a:pPr algn="l"/>
            <a:r>
              <a:rPr lang="en-US" altLang="zh-CN" sz="1000" dirty="0">
                <a:solidFill>
                  <a:schemeClr val="tx1"/>
                </a:solidFill>
                <a:latin typeface="Arial Regular"/>
                <a:ea typeface="微软雅黑" panose="020B0503020204020204" charset="-122"/>
                <a:sym typeface="+mn-ea"/>
              </a:rPr>
              <a:t>Sync the VM data to target </a:t>
            </a:r>
            <a:r>
              <a:rPr lang="en-US" altLang="zh-CN" sz="1000" dirty="0" err="1">
                <a:solidFill>
                  <a:schemeClr val="tx1"/>
                </a:solidFill>
                <a:latin typeface="Arial Regular"/>
                <a:ea typeface="微软雅黑" panose="020B0503020204020204" charset="-122"/>
                <a:sym typeface="+mn-ea"/>
              </a:rPr>
              <a:t>aCloud</a:t>
            </a:r>
            <a:r>
              <a:rPr lang="en-US" altLang="zh-CN" sz="1000" dirty="0">
                <a:solidFill>
                  <a:schemeClr val="tx1"/>
                </a:solidFill>
                <a:latin typeface="Arial Regular"/>
                <a:ea typeface="微软雅黑" panose="020B0503020204020204" charset="-122"/>
                <a:sym typeface="+mn-ea"/>
              </a:rPr>
              <a:t> cluster according to configured RPO</a:t>
            </a:r>
            <a:endParaRPr lang="zh-CN" altLang="en-US" sz="1000" dirty="0">
              <a:solidFill>
                <a:schemeClr val="tx1"/>
              </a:solidFill>
              <a:latin typeface="Arial Regular"/>
              <a:ea typeface="微软雅黑" panose="020B0503020204020204" charset="-122"/>
              <a:sym typeface="+mn-ea"/>
            </a:endParaRPr>
          </a:p>
        </p:txBody>
      </p:sp>
      <p:sp>
        <p:nvSpPr>
          <p:cNvPr id="28" name="文本框 27"/>
          <p:cNvSpPr txBox="1"/>
          <p:nvPr/>
        </p:nvSpPr>
        <p:spPr>
          <a:xfrm>
            <a:off x="4369752" y="5132922"/>
            <a:ext cx="1911985" cy="230832"/>
          </a:xfrm>
          <a:prstGeom prst="rect">
            <a:avLst/>
          </a:prstGeom>
          <a:noFill/>
        </p:spPr>
        <p:txBody>
          <a:bodyPr wrap="square" rtlCol="0">
            <a:spAutoFit/>
          </a:bodyPr>
          <a:lstStyle/>
          <a:p>
            <a:pPr algn="ctr"/>
            <a:r>
              <a:rPr lang="en-US" altLang="zh-CN" sz="900" dirty="0">
                <a:latin typeface="Arial Regular"/>
                <a:ea typeface="微软雅黑" panose="020B0503020204020204" charset="-122"/>
                <a:cs typeface="微软雅黑" panose="020B0503020204020204" charset="-122"/>
              </a:rPr>
              <a:t>Failback to main site</a:t>
            </a:r>
            <a:endParaRPr lang="zh-CN" altLang="en-US" sz="900" dirty="0">
              <a:latin typeface="Arial Regular"/>
              <a:ea typeface="微软雅黑" panose="020B0503020204020204" charset="-122"/>
              <a:cs typeface="微软雅黑" panose="020B0503020204020204" charset="-122"/>
            </a:endParaRPr>
          </a:p>
        </p:txBody>
      </p:sp>
      <p:sp>
        <p:nvSpPr>
          <p:cNvPr id="32" name="矩形标注 31"/>
          <p:cNvSpPr/>
          <p:nvPr/>
        </p:nvSpPr>
        <p:spPr>
          <a:xfrm>
            <a:off x="4942840" y="5592445"/>
            <a:ext cx="1548130" cy="1168400"/>
          </a:xfrm>
          <a:prstGeom prst="wedgeRectCallout">
            <a:avLst>
              <a:gd name="adj1" fmla="val -24487"/>
              <a:gd name="adj2" fmla="val -6956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Arial Regular"/>
                <a:ea typeface="微软雅黑" panose="020B0503020204020204" charset="-122"/>
              </a:rPr>
              <a:t>7. Failback to production site</a:t>
            </a:r>
            <a:endParaRPr lang="zh-CN" altLang="en-US" sz="1000" dirty="0">
              <a:solidFill>
                <a:schemeClr val="tx1"/>
              </a:solidFill>
              <a:latin typeface="Arial Regular"/>
              <a:ea typeface="微软雅黑" panose="020B0503020204020204" charset="-122"/>
            </a:endParaRPr>
          </a:p>
          <a:p>
            <a:pPr algn="l"/>
            <a:r>
              <a:rPr lang="en-US" altLang="zh-CN" sz="1000" dirty="0">
                <a:solidFill>
                  <a:schemeClr val="tx1"/>
                </a:solidFill>
                <a:latin typeface="Arial Regular"/>
                <a:ea typeface="微软雅黑" panose="020B0503020204020204" charset="-122"/>
                <a:sym typeface="+mn-ea"/>
              </a:rPr>
              <a:t>Failback VMs back to production site with only differential data transmitted</a:t>
            </a:r>
            <a:endParaRPr lang="zh-CN" altLang="en-US" sz="1000" dirty="0">
              <a:solidFill>
                <a:schemeClr val="tx1"/>
              </a:solidFill>
              <a:latin typeface="Arial Regular"/>
              <a:ea typeface="微软雅黑" panose="020B0503020204020204" charset="-122"/>
              <a:sym typeface="+mn-ea"/>
            </a:endParaRPr>
          </a:p>
        </p:txBody>
      </p:sp>
      <p:sp>
        <p:nvSpPr>
          <p:cNvPr id="33" name="矩形标注 32"/>
          <p:cNvSpPr/>
          <p:nvPr/>
        </p:nvSpPr>
        <p:spPr>
          <a:xfrm>
            <a:off x="4841240" y="441960"/>
            <a:ext cx="2441575" cy="854075"/>
          </a:xfrm>
          <a:prstGeom prst="wedgeRectCallout">
            <a:avLst>
              <a:gd name="adj1" fmla="val -98062"/>
              <a:gd name="adj2" fmla="val 57286"/>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Arial Regular"/>
                <a:ea typeface="微软雅黑" panose="020B0503020204020204" charset="-122"/>
              </a:rPr>
              <a:t>3.</a:t>
            </a:r>
            <a:r>
              <a:rPr lang="zh-CN" altLang="en-US" sz="1000" dirty="0">
                <a:solidFill>
                  <a:srgbClr val="FF0000"/>
                </a:solidFill>
                <a:latin typeface="Arial Regular"/>
                <a:ea typeface="微软雅黑" panose="020B0503020204020204" charset="-122"/>
              </a:rPr>
              <a:t> </a:t>
            </a:r>
            <a:r>
              <a:rPr lang="en-US" altLang="zh-CN" sz="1000" dirty="0">
                <a:solidFill>
                  <a:srgbClr val="FF0000"/>
                </a:solidFill>
                <a:latin typeface="Arial Regular"/>
                <a:ea typeface="微软雅黑" panose="020B0503020204020204" charset="-122"/>
              </a:rPr>
              <a:t>DR monitoring center</a:t>
            </a:r>
            <a:endParaRPr lang="zh-CN" altLang="en-US" sz="1000" dirty="0">
              <a:solidFill>
                <a:schemeClr val="tx1"/>
              </a:solidFill>
              <a:latin typeface="Arial Regular"/>
              <a:ea typeface="微软雅黑" panose="020B0503020204020204" charset="-122"/>
            </a:endParaRPr>
          </a:p>
          <a:p>
            <a:pPr algn="l"/>
            <a:r>
              <a:rPr lang="en-US" altLang="zh-CN" sz="1000" dirty="0">
                <a:solidFill>
                  <a:schemeClr val="tx1"/>
                </a:solidFill>
                <a:latin typeface="Arial Regular"/>
                <a:ea typeface="微软雅黑" panose="020B0503020204020204" charset="-122"/>
              </a:rPr>
              <a:t>Provide DR monitoring, displaying DR status of all sites and protected VM groups with detailed alarms for fast troubleshooting</a:t>
            </a:r>
            <a:endParaRPr lang="zh-CN" altLang="en-US" sz="1000" dirty="0">
              <a:solidFill>
                <a:schemeClr val="tx1"/>
              </a:solidFill>
              <a:latin typeface="Arial Regular"/>
              <a:ea typeface="微软雅黑" panose="020B0503020204020204" charset="-122"/>
            </a:endParaRPr>
          </a:p>
        </p:txBody>
      </p:sp>
      <p:sp>
        <p:nvSpPr>
          <p:cNvPr id="34" name="矩形标注 33"/>
          <p:cNvSpPr/>
          <p:nvPr/>
        </p:nvSpPr>
        <p:spPr>
          <a:xfrm>
            <a:off x="8048625" y="2367915"/>
            <a:ext cx="1548130" cy="1168400"/>
          </a:xfrm>
          <a:prstGeom prst="wedgeRectCallout">
            <a:avLst>
              <a:gd name="adj1" fmla="val -96103"/>
              <a:gd name="adj2" fmla="val 60108"/>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Arial Regular"/>
                <a:ea typeface="微软雅黑" panose="020B0503020204020204" charset="-122"/>
              </a:rPr>
              <a:t>6. Failover to DR site</a:t>
            </a:r>
            <a:endParaRPr lang="zh-CN" altLang="en-US" sz="1000" dirty="0">
              <a:solidFill>
                <a:schemeClr val="tx1"/>
              </a:solidFill>
              <a:latin typeface="Arial Regular"/>
              <a:ea typeface="微软雅黑" panose="020B0503020204020204" charset="-122"/>
            </a:endParaRPr>
          </a:p>
          <a:p>
            <a:pPr algn="l"/>
            <a:r>
              <a:rPr lang="en-US" altLang="zh-CN" sz="1000" dirty="0">
                <a:solidFill>
                  <a:schemeClr val="tx1"/>
                </a:solidFill>
                <a:latin typeface="Arial Regular"/>
                <a:ea typeface="微软雅黑" panose="020B0503020204020204" charset="-122"/>
                <a:sym typeface="+mn-ea"/>
              </a:rPr>
              <a:t>Failover VMs to DR site for fast business recovery in the event of disaster or planned maintenance</a:t>
            </a:r>
            <a:endParaRPr lang="zh-CN" altLang="en-US" sz="1000" dirty="0">
              <a:solidFill>
                <a:schemeClr val="tx1"/>
              </a:solidFill>
              <a:latin typeface="Arial Regular"/>
              <a:ea typeface="微软雅黑" panose="020B0503020204020204" charset="-122"/>
              <a:sym typeface="+mn-ea"/>
            </a:endParaRPr>
          </a:p>
        </p:txBody>
      </p:sp>
      <p:sp>
        <p:nvSpPr>
          <p:cNvPr id="35" name="文本框 34"/>
          <p:cNvSpPr txBox="1"/>
          <p:nvPr/>
        </p:nvSpPr>
        <p:spPr>
          <a:xfrm>
            <a:off x="9563735" y="909320"/>
            <a:ext cx="2609215" cy="5478423"/>
          </a:xfrm>
          <a:prstGeom prst="rect">
            <a:avLst/>
          </a:prstGeom>
          <a:noFill/>
          <a:ln w="9525">
            <a:noFill/>
          </a:ln>
        </p:spPr>
        <p:txBody>
          <a:bodyPr wrap="square">
            <a:spAutoFit/>
          </a:bodyPr>
          <a:lstStyle/>
          <a:p>
            <a:pPr marL="266700" indent="-266700"/>
            <a:r>
              <a:rPr lang="en-US" altLang="zh-CN" sz="1000" dirty="0">
                <a:latin typeface="Arial Regular"/>
                <a:ea typeface="微软雅黑" panose="020B0503020204020204" charset="-122"/>
                <a:cs typeface="微软雅黑" panose="020B0503020204020204" charset="-122"/>
              </a:rPr>
              <a:t>Solution highlights:</a:t>
            </a:r>
            <a:endParaRPr lang="zh-CN" sz="1000" dirty="0">
              <a:latin typeface="Arial Regular"/>
              <a:ea typeface="微软雅黑" panose="020B0503020204020204" charset="-122"/>
              <a:cs typeface="微软雅黑" panose="020B0503020204020204" charset="-122"/>
            </a:endParaRPr>
          </a:p>
          <a:p>
            <a:pPr marL="266700" indent="-266700"/>
            <a:endParaRPr lang="zh-CN" sz="10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000" dirty="0">
                <a:latin typeface="Arial Regular"/>
                <a:ea typeface="微软雅黑" panose="020B0503020204020204" charset="-122"/>
                <a:cs typeface="微软雅黑" panose="020B0503020204020204" charset="-122"/>
              </a:rPr>
              <a:t>Integrated in the platform, no need for additional software, 1 click to enable VM-level DR solution</a:t>
            </a:r>
            <a:endParaRPr lang="zh-CN" sz="10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0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000" dirty="0">
                <a:latin typeface="Arial Regular"/>
                <a:ea typeface="微软雅黑" panose="020B0503020204020204" charset="-122"/>
                <a:cs typeface="微软雅黑" panose="020B0503020204020204" charset="-122"/>
              </a:rPr>
              <a:t>Adopted “</a:t>
            </a:r>
            <a:r>
              <a:rPr lang="en-US" altLang="zh-CN" sz="1000" dirty="0">
                <a:solidFill>
                  <a:srgbClr val="FF0000"/>
                </a:solidFill>
                <a:latin typeface="Arial Regular"/>
                <a:ea typeface="微软雅黑" panose="020B0503020204020204" charset="-122"/>
                <a:cs typeface="微软雅黑" panose="020B0503020204020204" charset="-122"/>
              </a:rPr>
              <a:t>local backup – offsite DR</a:t>
            </a:r>
            <a:r>
              <a:rPr lang="en-US" altLang="zh-CN" sz="1000" dirty="0">
                <a:latin typeface="Arial Regular"/>
                <a:ea typeface="微软雅黑" panose="020B0503020204020204" charset="-122"/>
                <a:cs typeface="微软雅黑" panose="020B0503020204020204" charset="-122"/>
              </a:rPr>
              <a:t>”DR solution, instant recovery from local CDP with seconds-level continuous protection. </a:t>
            </a:r>
            <a:r>
              <a:rPr lang="en-US" altLang="zh-CN" sz="1000" dirty="0">
                <a:solidFill>
                  <a:srgbClr val="FF0000"/>
                </a:solidFill>
                <a:latin typeface="Arial Regular"/>
                <a:ea typeface="微软雅黑" panose="020B0503020204020204" charset="-122"/>
                <a:cs typeface="微软雅黑" panose="020B0503020204020204" charset="-122"/>
              </a:rPr>
              <a:t>A variety of RPOs </a:t>
            </a:r>
            <a:r>
              <a:rPr lang="en-US" altLang="zh-CN" sz="1000" dirty="0">
                <a:latin typeface="Arial Regular"/>
                <a:ea typeface="微软雅黑" panose="020B0503020204020204" charset="-122"/>
                <a:cs typeface="微软雅黑" panose="020B0503020204020204" charset="-122"/>
              </a:rPr>
              <a:t>(1s, 10s, 10mins, 30mins, 1h, 2h, 4h, 8h, 12h, 1d, 2d, weekly) for offsite DR based on </a:t>
            </a:r>
            <a:r>
              <a:rPr lang="en-US" altLang="zh-CN" sz="1000" dirty="0" err="1">
                <a:latin typeface="Arial Regular"/>
                <a:ea typeface="微软雅黑" panose="020B0503020204020204" charset="-122"/>
                <a:cs typeface="微软雅黑" panose="020B0503020204020204" charset="-122"/>
              </a:rPr>
              <a:t>aCloud</a:t>
            </a:r>
            <a:r>
              <a:rPr lang="en-US" altLang="zh-CN" sz="1000" dirty="0">
                <a:latin typeface="Arial Regular"/>
                <a:ea typeface="微软雅黑" panose="020B0503020204020204" charset="-122"/>
                <a:cs typeface="微软雅黑" panose="020B0503020204020204" charset="-122"/>
              </a:rPr>
              <a:t> </a:t>
            </a:r>
            <a:endParaRPr lang="zh-CN" sz="10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0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000" dirty="0">
                <a:latin typeface="Arial Regular"/>
                <a:ea typeface="微软雅黑" panose="020B0503020204020204" charset="-122"/>
                <a:cs typeface="微软雅黑" panose="020B0503020204020204" charset="-122"/>
              </a:rPr>
              <a:t>Save bandwidth consumption by features like </a:t>
            </a:r>
            <a:r>
              <a:rPr lang="en-US" altLang="zh-CN" sz="1000" dirty="0">
                <a:solidFill>
                  <a:srgbClr val="FF0000"/>
                </a:solidFill>
                <a:latin typeface="Arial Regular"/>
                <a:ea typeface="微软雅黑" panose="020B0503020204020204" charset="-122"/>
                <a:cs typeface="微软雅黑" panose="020B0503020204020204" charset="-122"/>
              </a:rPr>
              <a:t>continuous backup from breakpoint</a:t>
            </a:r>
            <a:r>
              <a:rPr lang="en-US" altLang="zh-CN" sz="1000" dirty="0">
                <a:latin typeface="Arial Regular"/>
                <a:ea typeface="微软雅黑" panose="020B0503020204020204" charset="-122"/>
                <a:cs typeface="微软雅黑" panose="020B0503020204020204" charset="-122"/>
              </a:rPr>
              <a:t> and </a:t>
            </a:r>
            <a:r>
              <a:rPr lang="en-US" altLang="zh-CN" sz="1000" dirty="0">
                <a:solidFill>
                  <a:srgbClr val="FF0000"/>
                </a:solidFill>
                <a:latin typeface="Arial Regular"/>
                <a:ea typeface="微软雅黑" panose="020B0503020204020204" charset="-122"/>
                <a:cs typeface="微软雅黑" panose="020B0503020204020204" charset="-122"/>
              </a:rPr>
              <a:t>compressed replication</a:t>
            </a:r>
            <a:endParaRPr lang="zh-CN" sz="1000" dirty="0">
              <a:solidFill>
                <a:srgbClr val="FF0000"/>
              </a:solidFill>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0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000" dirty="0">
                <a:latin typeface="Arial Regular"/>
                <a:ea typeface="微软雅黑" panose="020B0503020204020204" charset="-122"/>
                <a:cs typeface="微软雅黑" panose="020B0503020204020204" charset="-122"/>
              </a:rPr>
              <a:t>Provide </a:t>
            </a:r>
            <a:r>
              <a:rPr lang="en-US" altLang="zh-CN" sz="1000" dirty="0">
                <a:solidFill>
                  <a:srgbClr val="FF0000"/>
                </a:solidFill>
                <a:latin typeface="Arial Regular"/>
                <a:ea typeface="微软雅黑" panose="020B0503020204020204" charset="-122"/>
                <a:cs typeface="微软雅黑" panose="020B0503020204020204" charset="-122"/>
              </a:rPr>
              <a:t>1-click failover</a:t>
            </a:r>
            <a:r>
              <a:rPr lang="en-US" altLang="zh-CN" sz="1000" dirty="0">
                <a:latin typeface="Arial Regular"/>
                <a:ea typeface="微软雅黑" panose="020B0503020204020204" charset="-122"/>
                <a:cs typeface="微软雅黑" panose="020B0503020204020204" charset="-122"/>
              </a:rPr>
              <a:t> to DR site, network can be preconfigured to minimize RTO to 10 mins</a:t>
            </a:r>
            <a:endParaRPr lang="zh-CN" sz="10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0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000" dirty="0">
                <a:latin typeface="Arial Regular"/>
                <a:ea typeface="微软雅黑" panose="020B0503020204020204" charset="-122"/>
                <a:cs typeface="微软雅黑" panose="020B0503020204020204" charset="-122"/>
              </a:rPr>
              <a:t>Provide </a:t>
            </a:r>
            <a:r>
              <a:rPr lang="en-US" altLang="zh-CN" sz="1000" dirty="0">
                <a:solidFill>
                  <a:srgbClr val="FF0000"/>
                </a:solidFill>
                <a:latin typeface="Arial Regular"/>
                <a:ea typeface="微软雅黑" panose="020B0503020204020204" charset="-122"/>
                <a:cs typeface="微软雅黑" panose="020B0503020204020204" charset="-122"/>
              </a:rPr>
              <a:t>1-click failback </a:t>
            </a:r>
            <a:r>
              <a:rPr lang="en-US" altLang="zh-CN" sz="1000" dirty="0">
                <a:latin typeface="Arial Regular"/>
                <a:ea typeface="微软雅黑" panose="020B0503020204020204" charset="-122"/>
                <a:cs typeface="微软雅黑" panose="020B0503020204020204" charset="-122"/>
              </a:rPr>
              <a:t>to production site from DR site</a:t>
            </a:r>
            <a:endParaRPr lang="zh-CN" sz="10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0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000" dirty="0">
                <a:latin typeface="Arial Regular"/>
                <a:ea typeface="微软雅黑" panose="020B0503020204020204" charset="-122"/>
                <a:cs typeface="微软雅黑" panose="020B0503020204020204" charset="-122"/>
              </a:rPr>
              <a:t>Provide main </a:t>
            </a:r>
            <a:r>
              <a:rPr lang="en-US" altLang="zh-CN" sz="1000" dirty="0" err="1">
                <a:latin typeface="Arial Regular"/>
                <a:ea typeface="微软雅黑" panose="020B0503020204020204" charset="-122"/>
                <a:cs typeface="微软雅黑" panose="020B0503020204020204" charset="-122"/>
              </a:rPr>
              <a:t>aCMP</a:t>
            </a:r>
            <a:r>
              <a:rPr lang="en-US" altLang="zh-CN" sz="1000" dirty="0">
                <a:latin typeface="Arial Regular"/>
                <a:ea typeface="微软雅黑" panose="020B0503020204020204" charset="-122"/>
                <a:cs typeface="微软雅黑" panose="020B0503020204020204" charset="-122"/>
              </a:rPr>
              <a:t> and standby </a:t>
            </a:r>
            <a:r>
              <a:rPr lang="en-US" altLang="zh-CN" sz="1000" dirty="0" err="1">
                <a:latin typeface="Arial Regular"/>
                <a:ea typeface="微软雅黑" panose="020B0503020204020204" charset="-122"/>
                <a:cs typeface="微软雅黑" panose="020B0503020204020204" charset="-122"/>
              </a:rPr>
              <a:t>aCMP</a:t>
            </a:r>
            <a:r>
              <a:rPr lang="en-US" altLang="zh-CN" sz="1000" dirty="0">
                <a:latin typeface="Arial Regular"/>
                <a:ea typeface="微软雅黑" panose="020B0503020204020204" charset="-122"/>
                <a:cs typeface="微软雅黑" panose="020B0503020204020204" charset="-122"/>
              </a:rPr>
              <a:t> for eliminate single point failure of </a:t>
            </a:r>
            <a:r>
              <a:rPr lang="en-US" altLang="zh-CN" sz="1000" dirty="0" err="1">
                <a:latin typeface="Arial Regular"/>
                <a:ea typeface="微软雅黑" panose="020B0503020204020204" charset="-122"/>
                <a:cs typeface="微软雅黑" panose="020B0503020204020204" charset="-122"/>
              </a:rPr>
              <a:t>aCMP</a:t>
            </a:r>
            <a:endParaRPr lang="zh-CN" sz="10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0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000" dirty="0">
                <a:latin typeface="Arial Regular"/>
                <a:ea typeface="微软雅黑" panose="020B0503020204020204" charset="-122"/>
                <a:cs typeface="微软雅黑" panose="020B0503020204020204" charset="-122"/>
              </a:rPr>
              <a:t>Provide visualized DR monitoring with detailed running status and alarms</a:t>
            </a:r>
            <a:endParaRPr lang="zh-CN" sz="10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0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000" dirty="0">
                <a:latin typeface="Arial Regular"/>
                <a:ea typeface="微软雅黑" panose="020B0503020204020204" charset="-122"/>
                <a:cs typeface="微软雅黑" panose="020B0503020204020204" charset="-122"/>
              </a:rPr>
              <a:t>Easy to use, no learning curve</a:t>
            </a:r>
            <a:endParaRPr lang="zh-CN" sz="1000" dirty="0">
              <a:latin typeface="Arial Regular"/>
              <a:ea typeface="微软雅黑" panose="020B0503020204020204" charset="-122"/>
              <a:cs typeface="微软雅黑" panose="020B0503020204020204" charset="-122"/>
            </a:endParaRPr>
          </a:p>
        </p:txBody>
      </p:sp>
      <p:sp>
        <p:nvSpPr>
          <p:cNvPr id="2" name="Rectangle 4"/>
          <p:cNvSpPr>
            <a:spLocks noChangeArrowheads="1"/>
          </p:cNvSpPr>
          <p:nvPr/>
        </p:nvSpPr>
        <p:spPr bwMode="auto">
          <a:xfrm>
            <a:off x="32709" y="442119"/>
            <a:ext cx="684213" cy="228600"/>
          </a:xfrm>
          <a:prstGeom prst="rect">
            <a:avLst/>
          </a:prstGeom>
          <a:solidFill>
            <a:srgbClr val="79C844"/>
          </a:solidFill>
          <a:ln>
            <a:noFill/>
          </a:ln>
          <a:effectLst/>
        </p:spPr>
        <p:txBody>
          <a:bodyPr anchor="ctr"/>
          <a:lstStyle/>
          <a:p>
            <a:pPr>
              <a:buFont typeface="Arial" panose="020B0604020202020204" pitchFamily="34" charset="0"/>
              <a:buNone/>
              <a:defRPr/>
            </a:pPr>
            <a:endParaRPr lang="zh-CN" altLang="en-US" dirty="0">
              <a:latin typeface="Arial Regular"/>
              <a:ea typeface="微软雅黑" panose="020B0503020204020204" charset="-122"/>
            </a:endParaRPr>
          </a:p>
        </p:txBody>
      </p:sp>
      <p:sp>
        <p:nvSpPr>
          <p:cNvPr id="23" name="标题 1"/>
          <p:cNvSpPr>
            <a:spLocks noGrp="1" noChangeArrowheads="1"/>
          </p:cNvSpPr>
          <p:nvPr/>
        </p:nvSpPr>
        <p:spPr bwMode="auto">
          <a:xfrm>
            <a:off x="716922" y="267494"/>
            <a:ext cx="7560193" cy="577850"/>
          </a:xfrm>
          <a:prstGeom prst="rect">
            <a:avLst/>
          </a:prstGeom>
          <a:noFill/>
          <a:ln>
            <a:noFill/>
          </a:ln>
          <a:effec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3765"/>
            <a:r>
              <a:rPr lang="en-US" altLang="zh-CN" b="1" dirty="0" err="1">
                <a:latin typeface="Arial Regular"/>
                <a:ea typeface="微软雅黑" panose="020B0503020204020204" charset="-122"/>
                <a:sym typeface="微软雅黑" panose="020B0503020204020204" charset="-122"/>
              </a:rPr>
              <a:t>aCloud</a:t>
            </a:r>
            <a:r>
              <a:rPr lang="en-US" altLang="zh-CN" b="1" dirty="0">
                <a:latin typeface="Arial Regular"/>
                <a:ea typeface="微软雅黑" panose="020B0503020204020204" charset="-122"/>
                <a:sym typeface="微软雅黑" panose="020B0503020204020204" charset="-122"/>
              </a:rPr>
              <a:t> to </a:t>
            </a:r>
            <a:r>
              <a:rPr lang="en-US" altLang="zh-CN" b="1" dirty="0" err="1">
                <a:latin typeface="Arial Regular"/>
                <a:ea typeface="微软雅黑" panose="020B0503020204020204" charset="-122"/>
                <a:sym typeface="微软雅黑" panose="020B0503020204020204" charset="-122"/>
              </a:rPr>
              <a:t>aCloud</a:t>
            </a:r>
            <a:r>
              <a:rPr lang="en-US" altLang="zh-CN" b="1" dirty="0">
                <a:latin typeface="Arial Regular"/>
                <a:ea typeface="微软雅黑" panose="020B0503020204020204" charset="-122"/>
                <a:sym typeface="微软雅黑" panose="020B0503020204020204" charset="-122"/>
              </a:rPr>
              <a:t> DR: Solution introduction</a:t>
            </a:r>
            <a:endParaRPr lang="zh-CN" altLang="en-US" b="1" dirty="0">
              <a:latin typeface="Arial Regular"/>
              <a:ea typeface="微软雅黑" panose="020B0503020204020204" charset="-122"/>
              <a:sym typeface="微软雅黑" panose="020B0503020204020204"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9" name="组合 78"/>
          <p:cNvGrpSpPr/>
          <p:nvPr/>
        </p:nvGrpSpPr>
        <p:grpSpPr>
          <a:xfrm>
            <a:off x="1595755" y="1830070"/>
            <a:ext cx="415290" cy="471170"/>
            <a:chOff x="4474" y="7488"/>
            <a:chExt cx="654" cy="742"/>
          </a:xfrm>
        </p:grpSpPr>
        <p:pic>
          <p:nvPicPr>
            <p:cNvPr id="15369"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78" name="文本框 77"/>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grpSp>
        <p:nvGrpSpPr>
          <p:cNvPr id="83" name="组合 82"/>
          <p:cNvGrpSpPr/>
          <p:nvPr/>
        </p:nvGrpSpPr>
        <p:grpSpPr>
          <a:xfrm>
            <a:off x="2086610" y="1830070"/>
            <a:ext cx="415290" cy="471170"/>
            <a:chOff x="4474" y="7488"/>
            <a:chExt cx="654" cy="742"/>
          </a:xfrm>
        </p:grpSpPr>
        <p:pic>
          <p:nvPicPr>
            <p:cNvPr id="97"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8" name="文本框 97"/>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grpSp>
        <p:nvGrpSpPr>
          <p:cNvPr id="99" name="组合 98"/>
          <p:cNvGrpSpPr/>
          <p:nvPr/>
        </p:nvGrpSpPr>
        <p:grpSpPr>
          <a:xfrm>
            <a:off x="3068320" y="1830070"/>
            <a:ext cx="415290" cy="471170"/>
            <a:chOff x="4474" y="7488"/>
            <a:chExt cx="654" cy="742"/>
          </a:xfrm>
        </p:grpSpPr>
        <p:pic>
          <p:nvPicPr>
            <p:cNvPr id="100"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01" name="文本框 100"/>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grpSp>
        <p:nvGrpSpPr>
          <p:cNvPr id="102" name="组合 101"/>
          <p:cNvGrpSpPr/>
          <p:nvPr/>
        </p:nvGrpSpPr>
        <p:grpSpPr>
          <a:xfrm>
            <a:off x="2577465" y="1830070"/>
            <a:ext cx="415290" cy="471170"/>
            <a:chOff x="4474" y="7488"/>
            <a:chExt cx="654" cy="742"/>
          </a:xfrm>
        </p:grpSpPr>
        <p:pic>
          <p:nvPicPr>
            <p:cNvPr id="103"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04" name="文本框 103"/>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sp>
        <p:nvSpPr>
          <p:cNvPr id="5" name="圆角矩形 4"/>
          <p:cNvSpPr/>
          <p:nvPr/>
        </p:nvSpPr>
        <p:spPr>
          <a:xfrm>
            <a:off x="1205865" y="909320"/>
            <a:ext cx="3169920" cy="5654675"/>
          </a:xfrm>
          <a:prstGeom prst="roundRect">
            <a:avLst/>
          </a:prstGeom>
          <a:noFill/>
          <a:ln>
            <a:solidFill>
              <a:srgbClr val="C00000"/>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grpSp>
        <p:nvGrpSpPr>
          <p:cNvPr id="3" name="组合 2"/>
          <p:cNvGrpSpPr/>
          <p:nvPr/>
        </p:nvGrpSpPr>
        <p:grpSpPr>
          <a:xfrm>
            <a:off x="2131695" y="5106035"/>
            <a:ext cx="1308100" cy="937895"/>
            <a:chOff x="3511" y="8628"/>
            <a:chExt cx="2599" cy="1863"/>
          </a:xfrm>
        </p:grpSpPr>
        <p:pic>
          <p:nvPicPr>
            <p:cNvPr id="29" name="图片 28"/>
            <p:cNvPicPr>
              <a:picLocks noChangeAspect="1"/>
            </p:cNvPicPr>
            <p:nvPr/>
          </p:nvPicPr>
          <p:blipFill>
            <a:blip r:embed="rId3"/>
            <a:stretch>
              <a:fillRect/>
            </a:stretch>
          </p:blipFill>
          <p:spPr>
            <a:xfrm>
              <a:off x="3512" y="9283"/>
              <a:ext cx="2598" cy="555"/>
            </a:xfrm>
            <a:prstGeom prst="rect">
              <a:avLst/>
            </a:prstGeom>
            <a:noFill/>
            <a:ln w="9525">
              <a:noFill/>
            </a:ln>
          </p:spPr>
        </p:pic>
        <p:pic>
          <p:nvPicPr>
            <p:cNvPr id="30" name="图片 20"/>
            <p:cNvPicPr>
              <a:picLocks noChangeAspect="1"/>
            </p:cNvPicPr>
            <p:nvPr/>
          </p:nvPicPr>
          <p:blipFill>
            <a:blip r:embed="rId3"/>
            <a:stretch>
              <a:fillRect/>
            </a:stretch>
          </p:blipFill>
          <p:spPr>
            <a:xfrm>
              <a:off x="3511" y="9937"/>
              <a:ext cx="2598" cy="555"/>
            </a:xfrm>
            <a:prstGeom prst="rect">
              <a:avLst/>
            </a:prstGeom>
            <a:noFill/>
            <a:ln w="9525">
              <a:noFill/>
            </a:ln>
          </p:spPr>
        </p:pic>
        <p:pic>
          <p:nvPicPr>
            <p:cNvPr id="31" name="图片 19"/>
            <p:cNvPicPr>
              <a:picLocks noChangeAspect="1"/>
            </p:cNvPicPr>
            <p:nvPr/>
          </p:nvPicPr>
          <p:blipFill>
            <a:blip r:embed="rId3"/>
            <a:stretch>
              <a:fillRect/>
            </a:stretch>
          </p:blipFill>
          <p:spPr>
            <a:xfrm>
              <a:off x="3512" y="8628"/>
              <a:ext cx="2598" cy="557"/>
            </a:xfrm>
            <a:prstGeom prst="rect">
              <a:avLst/>
            </a:prstGeom>
            <a:noFill/>
            <a:ln w="9525">
              <a:noFill/>
            </a:ln>
          </p:spPr>
        </p:pic>
      </p:grpSp>
      <p:sp>
        <p:nvSpPr>
          <p:cNvPr id="9" name="流程图: 合并 8"/>
          <p:cNvSpPr/>
          <p:nvPr/>
        </p:nvSpPr>
        <p:spPr>
          <a:xfrm>
            <a:off x="1595755" y="4748530"/>
            <a:ext cx="2378710" cy="357505"/>
          </a:xfrm>
          <a:prstGeom prst="flowChartMerge">
            <a:avLst/>
          </a:prstGeom>
          <a:gradFill>
            <a:gsLst>
              <a:gs pos="100000">
                <a:schemeClr val="accent1">
                  <a:lumMod val="5000"/>
                  <a:lumOff val="95000"/>
                  <a:alpha val="25000"/>
                </a:schemeClr>
              </a:gs>
              <a:gs pos="32000">
                <a:schemeClr val="accent1">
                  <a:lumMod val="45000"/>
                  <a:lumOff val="55000"/>
                  <a:alpha val="65000"/>
                </a:schemeClr>
              </a:gs>
              <a:gs pos="16000">
                <a:schemeClr val="accent1">
                  <a:lumMod val="45000"/>
                  <a:lumOff val="55000"/>
                  <a:alpha val="80000"/>
                </a:schemeClr>
              </a:gs>
              <a:gs pos="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sp>
        <p:nvSpPr>
          <p:cNvPr id="10" name="圆角矩形 9"/>
          <p:cNvSpPr/>
          <p:nvPr/>
        </p:nvSpPr>
        <p:spPr>
          <a:xfrm>
            <a:off x="1595755" y="4236085"/>
            <a:ext cx="2378710" cy="480060"/>
          </a:xfrm>
          <a:prstGeom prst="roundRect">
            <a:avLst/>
          </a:prstGeom>
          <a:blipFill rotWithShape="1">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err="1">
                <a:latin typeface="Arial Regular"/>
                <a:ea typeface="微软雅黑" panose="020B0503020204020204" charset="-122"/>
              </a:rPr>
              <a:t>aCloud</a:t>
            </a:r>
            <a:endParaRPr lang="en-US" altLang="zh-CN" dirty="0">
              <a:latin typeface="Arial Regular"/>
              <a:ea typeface="微软雅黑" panose="020B0503020204020204" charset="-122"/>
            </a:endParaRPr>
          </a:p>
        </p:txBody>
      </p:sp>
      <p:grpSp>
        <p:nvGrpSpPr>
          <p:cNvPr id="11" name="组合 10"/>
          <p:cNvGrpSpPr/>
          <p:nvPr/>
        </p:nvGrpSpPr>
        <p:grpSpPr>
          <a:xfrm>
            <a:off x="3559175" y="1830070"/>
            <a:ext cx="415290" cy="471170"/>
            <a:chOff x="4474" y="7488"/>
            <a:chExt cx="654" cy="742"/>
          </a:xfrm>
        </p:grpSpPr>
        <p:pic>
          <p:nvPicPr>
            <p:cNvPr id="12"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3" name="文本框 12"/>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sp>
        <p:nvSpPr>
          <p:cNvPr id="14" name="圆角矩形 13"/>
          <p:cNvSpPr/>
          <p:nvPr/>
        </p:nvSpPr>
        <p:spPr>
          <a:xfrm>
            <a:off x="1601470" y="1204595"/>
            <a:ext cx="2378710" cy="480060"/>
          </a:xfrm>
          <a:prstGeom prst="roundRect">
            <a:avLst/>
          </a:prstGeom>
          <a:gradFill flip="none" rotWithShape="1">
            <a:gsLst>
              <a:gs pos="0">
                <a:srgbClr val="9EE256"/>
              </a:gs>
              <a:gs pos="100000">
                <a:srgbClr val="52762D"/>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latin typeface="Arial Regular"/>
                <a:ea typeface="微软雅黑" panose="020B0503020204020204" charset="-122"/>
                <a:cs typeface="微软雅黑" panose="020B0503020204020204" charset="-122"/>
              </a:rPr>
              <a:t>Main </a:t>
            </a:r>
            <a:r>
              <a:rPr lang="en-US" altLang="zh-CN" sz="1200" dirty="0" err="1">
                <a:latin typeface="Arial Regular"/>
                <a:ea typeface="微软雅黑" panose="020B0503020204020204" charset="-122"/>
                <a:cs typeface="微软雅黑" panose="020B0503020204020204" charset="-122"/>
              </a:rPr>
              <a:t>aCMP</a:t>
            </a:r>
            <a:endParaRPr lang="en-US" altLang="zh-CN" sz="1200" dirty="0">
              <a:latin typeface="Arial Regular"/>
              <a:ea typeface="微软雅黑" panose="020B0503020204020204" charset="-122"/>
              <a:cs typeface="微软雅黑" panose="020B0503020204020204" charset="-122"/>
            </a:endParaRPr>
          </a:p>
        </p:txBody>
      </p:sp>
      <p:sp>
        <p:nvSpPr>
          <p:cNvPr id="15" name="圆角矩形 14"/>
          <p:cNvSpPr/>
          <p:nvPr/>
        </p:nvSpPr>
        <p:spPr>
          <a:xfrm>
            <a:off x="1595755" y="3180080"/>
            <a:ext cx="791845" cy="975995"/>
          </a:xfrm>
          <a:prstGeom prst="roundRect">
            <a:avLst/>
          </a:prstGeom>
          <a:gradFill flip="none" rotWithShape="1">
            <a:gsLst>
              <a:gs pos="0">
                <a:srgbClr val="FECF40"/>
              </a:gs>
              <a:gs pos="100000">
                <a:srgbClr val="846C2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00" dirty="0">
                <a:latin typeface="Arial Regular"/>
                <a:ea typeface="微软雅黑" panose="020B0503020204020204" charset="-122"/>
              </a:rPr>
              <a:t>Production storage pool</a:t>
            </a:r>
            <a:endParaRPr lang="zh-CN" altLang="en-US" sz="700" dirty="0">
              <a:latin typeface="Arial Regular"/>
              <a:ea typeface="微软雅黑" panose="020B0503020204020204" charset="-122"/>
            </a:endParaRPr>
          </a:p>
        </p:txBody>
      </p:sp>
      <p:sp>
        <p:nvSpPr>
          <p:cNvPr id="24" name="圆角矩形 23"/>
          <p:cNvSpPr/>
          <p:nvPr/>
        </p:nvSpPr>
        <p:spPr>
          <a:xfrm>
            <a:off x="1601470" y="2598420"/>
            <a:ext cx="2378710" cy="480060"/>
          </a:xfrm>
          <a:prstGeom prst="roundRect">
            <a:avLst/>
          </a:prstGeom>
          <a:gradFill flip="none" rotWithShape="1">
            <a:gsLst>
              <a:gs pos="0">
                <a:srgbClr val="007BD3"/>
              </a:gs>
              <a:gs pos="100000">
                <a:srgbClr val="03437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latin typeface="Arial Regular"/>
                <a:ea typeface="微软雅黑" panose="020B0503020204020204" charset="-122"/>
                <a:cs typeface="微软雅黑" panose="020B0503020204020204" charset="-122"/>
              </a:rPr>
              <a:t>Virtual network</a:t>
            </a:r>
            <a:endParaRPr lang="zh-CN" altLang="en-US" sz="1200" dirty="0">
              <a:latin typeface="Arial Regular"/>
              <a:ea typeface="微软雅黑" panose="020B0503020204020204" charset="-122"/>
              <a:cs typeface="微软雅黑" panose="020B0503020204020204" charset="-122"/>
            </a:endParaRPr>
          </a:p>
        </p:txBody>
      </p:sp>
      <p:cxnSp>
        <p:nvCxnSpPr>
          <p:cNvPr id="26" name="直接连接符 25"/>
          <p:cNvCxnSpPr>
            <a:stCxn id="78" idx="2"/>
            <a:endCxn id="24" idx="0"/>
          </p:cNvCxnSpPr>
          <p:nvPr/>
        </p:nvCxnSpPr>
        <p:spPr>
          <a:xfrm>
            <a:off x="1803400" y="2301240"/>
            <a:ext cx="987425"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98" idx="2"/>
            <a:endCxn id="24" idx="0"/>
          </p:cNvCxnSpPr>
          <p:nvPr/>
        </p:nvCxnSpPr>
        <p:spPr>
          <a:xfrm>
            <a:off x="2294255" y="2301240"/>
            <a:ext cx="496570"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104" idx="2"/>
            <a:endCxn id="24" idx="0"/>
          </p:cNvCxnSpPr>
          <p:nvPr/>
        </p:nvCxnSpPr>
        <p:spPr>
          <a:xfrm>
            <a:off x="2785110" y="2301240"/>
            <a:ext cx="5715"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101" idx="2"/>
            <a:endCxn id="24" idx="0"/>
          </p:cNvCxnSpPr>
          <p:nvPr/>
        </p:nvCxnSpPr>
        <p:spPr>
          <a:xfrm flipH="1">
            <a:off x="2790825" y="2301240"/>
            <a:ext cx="485140"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13" idx="2"/>
            <a:endCxn id="24" idx="0"/>
          </p:cNvCxnSpPr>
          <p:nvPr/>
        </p:nvCxnSpPr>
        <p:spPr>
          <a:xfrm flipH="1">
            <a:off x="2790825" y="2301240"/>
            <a:ext cx="975995" cy="297180"/>
          </a:xfrm>
          <a:prstGeom prst="line">
            <a:avLst/>
          </a:prstGeom>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1198880" y="6226810"/>
            <a:ext cx="3176905" cy="337185"/>
          </a:xfrm>
          <a:prstGeom prst="rect">
            <a:avLst/>
          </a:prstGeom>
          <a:noFill/>
        </p:spPr>
        <p:txBody>
          <a:bodyPr wrap="square" rtlCol="0">
            <a:spAutoFit/>
          </a:bodyPr>
          <a:lstStyle/>
          <a:p>
            <a:pPr algn="ctr"/>
            <a:r>
              <a:rPr lang="en-US" altLang="zh-CN" sz="1600" dirty="0">
                <a:latin typeface="Arial Regular"/>
                <a:ea typeface="微软雅黑" panose="020B0503020204020204" charset="-122"/>
                <a:cs typeface="微软雅黑" panose="020B0503020204020204" charset="-122"/>
              </a:rPr>
              <a:t>DC A</a:t>
            </a:r>
          </a:p>
        </p:txBody>
      </p:sp>
      <p:sp>
        <p:nvSpPr>
          <p:cNvPr id="62" name="右箭头 61"/>
          <p:cNvSpPr/>
          <p:nvPr/>
        </p:nvSpPr>
        <p:spPr>
          <a:xfrm>
            <a:off x="2387600" y="3336290"/>
            <a:ext cx="810895" cy="664210"/>
          </a:xfrm>
          <a:prstGeom prst="rightArrow">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dirty="0" err="1">
                <a:solidFill>
                  <a:schemeClr val="tx1"/>
                </a:solidFill>
                <a:latin typeface="Arial Regular"/>
                <a:ea typeface="微软雅黑" panose="020B0503020204020204" charset="-122"/>
                <a:cs typeface="微软雅黑" panose="020B0503020204020204" charset="-122"/>
              </a:rPr>
              <a:t>BackupCDP</a:t>
            </a:r>
            <a:endParaRPr lang="en-US" altLang="zh-CN" sz="1000" dirty="0">
              <a:solidFill>
                <a:schemeClr val="tx1"/>
              </a:solidFill>
              <a:latin typeface="Arial Regular"/>
              <a:ea typeface="微软雅黑" panose="020B0503020204020204" charset="-122"/>
              <a:cs typeface="微软雅黑" panose="020B0503020204020204" charset="-122"/>
            </a:endParaRPr>
          </a:p>
        </p:txBody>
      </p:sp>
      <p:sp>
        <p:nvSpPr>
          <p:cNvPr id="63" name="圆角矩形 62"/>
          <p:cNvSpPr/>
          <p:nvPr/>
        </p:nvSpPr>
        <p:spPr>
          <a:xfrm>
            <a:off x="3188335" y="3180080"/>
            <a:ext cx="791845" cy="975995"/>
          </a:xfrm>
          <a:prstGeom prst="roundRect">
            <a:avLst/>
          </a:prstGeom>
          <a:gradFill flip="none" rotWithShape="1">
            <a:gsLst>
              <a:gs pos="0">
                <a:srgbClr val="FECF40"/>
              </a:gs>
              <a:gs pos="100000">
                <a:srgbClr val="846C2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00" dirty="0">
                <a:latin typeface="Arial Regular"/>
                <a:ea typeface="微软雅黑" panose="020B0503020204020204" charset="-122"/>
              </a:rPr>
              <a:t>Backup storage pool</a:t>
            </a:r>
            <a:endParaRPr lang="zh-CN" altLang="en-US" sz="700" dirty="0">
              <a:latin typeface="Arial Regular"/>
              <a:ea typeface="微软雅黑" panose="020B0503020204020204" charset="-122"/>
            </a:endParaRPr>
          </a:p>
        </p:txBody>
      </p:sp>
      <p:grpSp>
        <p:nvGrpSpPr>
          <p:cNvPr id="64" name="组合 63"/>
          <p:cNvGrpSpPr/>
          <p:nvPr/>
        </p:nvGrpSpPr>
        <p:grpSpPr>
          <a:xfrm>
            <a:off x="5885815" y="1830070"/>
            <a:ext cx="415290" cy="471170"/>
            <a:chOff x="4474" y="7488"/>
            <a:chExt cx="654" cy="742"/>
          </a:xfrm>
        </p:grpSpPr>
        <p:pic>
          <p:nvPicPr>
            <p:cNvPr id="70"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77" name="文本框 76"/>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endParaRPr lang="zh-CN" altLang="en-US" sz="900" dirty="0">
                <a:latin typeface="Arial Regular"/>
                <a:ea typeface="微软雅黑" panose="020B0503020204020204" charset="-122"/>
              </a:endParaRPr>
            </a:p>
          </p:txBody>
        </p:sp>
      </p:grpSp>
      <p:grpSp>
        <p:nvGrpSpPr>
          <p:cNvPr id="80" name="组合 79"/>
          <p:cNvGrpSpPr/>
          <p:nvPr/>
        </p:nvGrpSpPr>
        <p:grpSpPr>
          <a:xfrm>
            <a:off x="6376670" y="1830070"/>
            <a:ext cx="415290" cy="471170"/>
            <a:chOff x="4474" y="7488"/>
            <a:chExt cx="654" cy="742"/>
          </a:xfrm>
        </p:grpSpPr>
        <p:pic>
          <p:nvPicPr>
            <p:cNvPr id="81"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84" name="文本框 83"/>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grpSp>
        <p:nvGrpSpPr>
          <p:cNvPr id="87" name="组合 86"/>
          <p:cNvGrpSpPr/>
          <p:nvPr/>
        </p:nvGrpSpPr>
        <p:grpSpPr>
          <a:xfrm>
            <a:off x="7358380" y="1830070"/>
            <a:ext cx="415290" cy="472440"/>
            <a:chOff x="4474" y="7488"/>
            <a:chExt cx="654" cy="744"/>
          </a:xfrm>
        </p:grpSpPr>
        <p:pic>
          <p:nvPicPr>
            <p:cNvPr id="90"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2" name="文本框 91"/>
            <p:cNvSpPr txBox="1"/>
            <p:nvPr/>
          </p:nvSpPr>
          <p:spPr>
            <a:xfrm>
              <a:off x="4474" y="7868"/>
              <a:ext cx="654" cy="364"/>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endParaRPr lang="zh-CN" altLang="en-US" sz="900" dirty="0">
                <a:latin typeface="Arial Regular"/>
                <a:ea typeface="微软雅黑" panose="020B0503020204020204" charset="-122"/>
              </a:endParaRPr>
            </a:p>
          </p:txBody>
        </p:sp>
      </p:grpSp>
      <p:grpSp>
        <p:nvGrpSpPr>
          <p:cNvPr id="94" name="组合 93"/>
          <p:cNvGrpSpPr/>
          <p:nvPr/>
        </p:nvGrpSpPr>
        <p:grpSpPr>
          <a:xfrm>
            <a:off x="6867525" y="1830070"/>
            <a:ext cx="415290" cy="472440"/>
            <a:chOff x="4474" y="7488"/>
            <a:chExt cx="654" cy="744"/>
          </a:xfrm>
        </p:grpSpPr>
        <p:pic>
          <p:nvPicPr>
            <p:cNvPr id="95"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6" name="文本框 95"/>
            <p:cNvSpPr txBox="1"/>
            <p:nvPr/>
          </p:nvSpPr>
          <p:spPr>
            <a:xfrm>
              <a:off x="4474" y="7868"/>
              <a:ext cx="654" cy="364"/>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endParaRPr lang="zh-CN" altLang="en-US" sz="900" dirty="0">
                <a:latin typeface="Arial Regular"/>
                <a:ea typeface="微软雅黑" panose="020B0503020204020204" charset="-122"/>
              </a:endParaRPr>
            </a:p>
          </p:txBody>
        </p:sp>
      </p:grpSp>
      <p:sp>
        <p:nvSpPr>
          <p:cNvPr id="117" name="圆角矩形 116"/>
          <p:cNvSpPr/>
          <p:nvPr/>
        </p:nvSpPr>
        <p:spPr>
          <a:xfrm>
            <a:off x="5495925" y="909320"/>
            <a:ext cx="3169920" cy="5654675"/>
          </a:xfrm>
          <a:prstGeom prst="roundRect">
            <a:avLst/>
          </a:prstGeom>
          <a:noFill/>
          <a:ln>
            <a:solidFill>
              <a:srgbClr val="C00000"/>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grpSp>
        <p:nvGrpSpPr>
          <p:cNvPr id="118" name="组合 117"/>
          <p:cNvGrpSpPr/>
          <p:nvPr/>
        </p:nvGrpSpPr>
        <p:grpSpPr>
          <a:xfrm>
            <a:off x="6421755" y="5106035"/>
            <a:ext cx="1308100" cy="937895"/>
            <a:chOff x="3511" y="8628"/>
            <a:chExt cx="2599" cy="1863"/>
          </a:xfrm>
        </p:grpSpPr>
        <p:pic>
          <p:nvPicPr>
            <p:cNvPr id="119" name="图片 118"/>
            <p:cNvPicPr>
              <a:picLocks noChangeAspect="1"/>
            </p:cNvPicPr>
            <p:nvPr/>
          </p:nvPicPr>
          <p:blipFill>
            <a:blip r:embed="rId3"/>
            <a:stretch>
              <a:fillRect/>
            </a:stretch>
          </p:blipFill>
          <p:spPr>
            <a:xfrm>
              <a:off x="3512" y="9283"/>
              <a:ext cx="2598" cy="555"/>
            </a:xfrm>
            <a:prstGeom prst="rect">
              <a:avLst/>
            </a:prstGeom>
            <a:noFill/>
            <a:ln w="9525">
              <a:noFill/>
            </a:ln>
          </p:spPr>
        </p:pic>
        <p:pic>
          <p:nvPicPr>
            <p:cNvPr id="120" name="图片 20"/>
            <p:cNvPicPr>
              <a:picLocks noChangeAspect="1"/>
            </p:cNvPicPr>
            <p:nvPr/>
          </p:nvPicPr>
          <p:blipFill>
            <a:blip r:embed="rId3"/>
            <a:stretch>
              <a:fillRect/>
            </a:stretch>
          </p:blipFill>
          <p:spPr>
            <a:xfrm>
              <a:off x="3511" y="9937"/>
              <a:ext cx="2598" cy="555"/>
            </a:xfrm>
            <a:prstGeom prst="rect">
              <a:avLst/>
            </a:prstGeom>
            <a:noFill/>
            <a:ln w="9525">
              <a:noFill/>
            </a:ln>
          </p:spPr>
        </p:pic>
        <p:pic>
          <p:nvPicPr>
            <p:cNvPr id="121" name="图片 19"/>
            <p:cNvPicPr>
              <a:picLocks noChangeAspect="1"/>
            </p:cNvPicPr>
            <p:nvPr/>
          </p:nvPicPr>
          <p:blipFill>
            <a:blip r:embed="rId3"/>
            <a:stretch>
              <a:fillRect/>
            </a:stretch>
          </p:blipFill>
          <p:spPr>
            <a:xfrm>
              <a:off x="3512" y="8628"/>
              <a:ext cx="2598" cy="557"/>
            </a:xfrm>
            <a:prstGeom prst="rect">
              <a:avLst/>
            </a:prstGeom>
            <a:noFill/>
            <a:ln w="9525">
              <a:noFill/>
            </a:ln>
          </p:spPr>
        </p:pic>
      </p:grpSp>
      <p:sp>
        <p:nvSpPr>
          <p:cNvPr id="122" name="流程图: 合并 121"/>
          <p:cNvSpPr/>
          <p:nvPr/>
        </p:nvSpPr>
        <p:spPr>
          <a:xfrm>
            <a:off x="5885815" y="4748530"/>
            <a:ext cx="2378710" cy="357505"/>
          </a:xfrm>
          <a:prstGeom prst="flowChartMerge">
            <a:avLst/>
          </a:prstGeom>
          <a:gradFill>
            <a:gsLst>
              <a:gs pos="100000">
                <a:schemeClr val="accent1">
                  <a:lumMod val="5000"/>
                  <a:lumOff val="95000"/>
                  <a:alpha val="25000"/>
                </a:schemeClr>
              </a:gs>
              <a:gs pos="32000">
                <a:schemeClr val="accent1">
                  <a:lumMod val="45000"/>
                  <a:lumOff val="55000"/>
                  <a:alpha val="65000"/>
                </a:schemeClr>
              </a:gs>
              <a:gs pos="16000">
                <a:schemeClr val="accent1">
                  <a:lumMod val="45000"/>
                  <a:lumOff val="55000"/>
                  <a:alpha val="80000"/>
                </a:schemeClr>
              </a:gs>
              <a:gs pos="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sp>
        <p:nvSpPr>
          <p:cNvPr id="123" name="圆角矩形 122"/>
          <p:cNvSpPr/>
          <p:nvPr/>
        </p:nvSpPr>
        <p:spPr>
          <a:xfrm>
            <a:off x="5885815" y="4236085"/>
            <a:ext cx="2378710" cy="480060"/>
          </a:xfrm>
          <a:prstGeom prst="roundRect">
            <a:avLst/>
          </a:prstGeom>
          <a:blipFill rotWithShape="1">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err="1">
                <a:latin typeface="Arial Regular"/>
                <a:ea typeface="微软雅黑" panose="020B0503020204020204" charset="-122"/>
              </a:rPr>
              <a:t>aCloud</a:t>
            </a:r>
            <a:endParaRPr lang="en-US" altLang="zh-CN" dirty="0">
              <a:latin typeface="Arial Regular"/>
              <a:ea typeface="微软雅黑" panose="020B0503020204020204" charset="-122"/>
            </a:endParaRPr>
          </a:p>
        </p:txBody>
      </p:sp>
      <p:grpSp>
        <p:nvGrpSpPr>
          <p:cNvPr id="124" name="组合 123"/>
          <p:cNvGrpSpPr/>
          <p:nvPr/>
        </p:nvGrpSpPr>
        <p:grpSpPr>
          <a:xfrm>
            <a:off x="7849235" y="1830070"/>
            <a:ext cx="415290" cy="472440"/>
            <a:chOff x="4474" y="7488"/>
            <a:chExt cx="654" cy="744"/>
          </a:xfrm>
        </p:grpSpPr>
        <p:pic>
          <p:nvPicPr>
            <p:cNvPr id="125"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26" name="文本框 125"/>
            <p:cNvSpPr txBox="1"/>
            <p:nvPr/>
          </p:nvSpPr>
          <p:spPr>
            <a:xfrm>
              <a:off x="4474" y="7868"/>
              <a:ext cx="654" cy="364"/>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endParaRPr lang="zh-CN" altLang="en-US" sz="900" dirty="0">
                <a:latin typeface="Arial Regular"/>
                <a:ea typeface="微软雅黑" panose="020B0503020204020204" charset="-122"/>
              </a:endParaRPr>
            </a:p>
          </p:txBody>
        </p:sp>
      </p:grpSp>
      <p:sp>
        <p:nvSpPr>
          <p:cNvPr id="127" name="圆角矩形 126"/>
          <p:cNvSpPr/>
          <p:nvPr/>
        </p:nvSpPr>
        <p:spPr>
          <a:xfrm>
            <a:off x="5891530" y="1204595"/>
            <a:ext cx="2378710" cy="480060"/>
          </a:xfrm>
          <a:prstGeom prst="roundRect">
            <a:avLst/>
          </a:prstGeom>
          <a:gradFill flip="none" rotWithShape="1">
            <a:gsLst>
              <a:gs pos="0">
                <a:srgbClr val="9EE256"/>
              </a:gs>
              <a:gs pos="100000">
                <a:srgbClr val="52762D"/>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latin typeface="Arial Regular"/>
                <a:ea typeface="微软雅黑" panose="020B0503020204020204" charset="-122"/>
                <a:cs typeface="微软雅黑" panose="020B0503020204020204" charset="-122"/>
              </a:rPr>
              <a:t>Standby </a:t>
            </a:r>
            <a:r>
              <a:rPr lang="en-US" altLang="zh-CN" sz="1200" dirty="0" err="1">
                <a:latin typeface="Arial Regular"/>
                <a:ea typeface="微软雅黑" panose="020B0503020204020204" charset="-122"/>
                <a:cs typeface="微软雅黑" panose="020B0503020204020204" charset="-122"/>
              </a:rPr>
              <a:t>aCMP</a:t>
            </a:r>
            <a:endParaRPr lang="en-US" altLang="zh-CN" sz="1200" dirty="0">
              <a:latin typeface="Arial Regular"/>
              <a:ea typeface="微软雅黑" panose="020B0503020204020204" charset="-122"/>
              <a:cs typeface="微软雅黑" panose="020B0503020204020204" charset="-122"/>
            </a:endParaRPr>
          </a:p>
        </p:txBody>
      </p:sp>
      <p:sp>
        <p:nvSpPr>
          <p:cNvPr id="128" name="圆角矩形 127"/>
          <p:cNvSpPr/>
          <p:nvPr/>
        </p:nvSpPr>
        <p:spPr>
          <a:xfrm>
            <a:off x="5885815" y="3180080"/>
            <a:ext cx="791845" cy="975995"/>
          </a:xfrm>
          <a:prstGeom prst="roundRect">
            <a:avLst/>
          </a:prstGeom>
          <a:gradFill flip="none" rotWithShape="1">
            <a:gsLst>
              <a:gs pos="0">
                <a:srgbClr val="FECF40"/>
              </a:gs>
              <a:gs pos="100000">
                <a:srgbClr val="846C2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700" dirty="0">
                <a:solidFill>
                  <a:prstClr val="white"/>
                </a:solidFill>
                <a:latin typeface="Arial Regular"/>
                <a:ea typeface="微软雅黑" panose="020B0503020204020204" charset="-122"/>
              </a:rPr>
              <a:t>Production storage pool</a:t>
            </a:r>
            <a:endParaRPr lang="zh-CN" altLang="en-US" sz="700" dirty="0">
              <a:solidFill>
                <a:prstClr val="white"/>
              </a:solidFill>
              <a:latin typeface="Arial Regular"/>
              <a:ea typeface="微软雅黑" panose="020B0503020204020204" charset="-122"/>
            </a:endParaRPr>
          </a:p>
        </p:txBody>
      </p:sp>
      <p:sp>
        <p:nvSpPr>
          <p:cNvPr id="129" name="圆角矩形 128"/>
          <p:cNvSpPr/>
          <p:nvPr/>
        </p:nvSpPr>
        <p:spPr>
          <a:xfrm>
            <a:off x="5891530" y="2598420"/>
            <a:ext cx="2378710" cy="480060"/>
          </a:xfrm>
          <a:prstGeom prst="roundRect">
            <a:avLst/>
          </a:prstGeom>
          <a:gradFill flip="none" rotWithShape="1">
            <a:gsLst>
              <a:gs pos="0">
                <a:srgbClr val="007BD3"/>
              </a:gs>
              <a:gs pos="100000">
                <a:srgbClr val="03437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latin typeface="Arial Regular"/>
                <a:ea typeface="微软雅黑" panose="020B0503020204020204" charset="-122"/>
                <a:cs typeface="微软雅黑" panose="020B0503020204020204" charset="-122"/>
              </a:rPr>
              <a:t>Virtual network</a:t>
            </a:r>
            <a:endParaRPr lang="zh-CN" altLang="en-US" sz="1200" dirty="0">
              <a:latin typeface="Arial Regular"/>
              <a:ea typeface="微软雅黑" panose="020B0503020204020204" charset="-122"/>
              <a:cs typeface="微软雅黑" panose="020B0503020204020204" charset="-122"/>
            </a:endParaRPr>
          </a:p>
        </p:txBody>
      </p:sp>
      <p:cxnSp>
        <p:nvCxnSpPr>
          <p:cNvPr id="130" name="直接连接符 129"/>
          <p:cNvCxnSpPr>
            <a:stCxn id="77" idx="2"/>
            <a:endCxn id="129" idx="0"/>
          </p:cNvCxnSpPr>
          <p:nvPr/>
        </p:nvCxnSpPr>
        <p:spPr>
          <a:xfrm>
            <a:off x="6093460" y="2301240"/>
            <a:ext cx="987425"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1" name="直接连接符 130"/>
          <p:cNvCxnSpPr>
            <a:stCxn id="84" idx="2"/>
            <a:endCxn id="129" idx="0"/>
          </p:cNvCxnSpPr>
          <p:nvPr/>
        </p:nvCxnSpPr>
        <p:spPr>
          <a:xfrm>
            <a:off x="6584315" y="2301240"/>
            <a:ext cx="496570"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2" name="直接连接符 131"/>
          <p:cNvCxnSpPr>
            <a:cxnSpLocks/>
            <a:stCxn id="96" idx="2"/>
            <a:endCxn id="129" idx="0"/>
          </p:cNvCxnSpPr>
          <p:nvPr/>
        </p:nvCxnSpPr>
        <p:spPr>
          <a:xfrm>
            <a:off x="7075170" y="2302510"/>
            <a:ext cx="5715" cy="29591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直接连接符 132"/>
          <p:cNvCxnSpPr>
            <a:stCxn id="92" idx="2"/>
            <a:endCxn id="129" idx="0"/>
          </p:cNvCxnSpPr>
          <p:nvPr/>
        </p:nvCxnSpPr>
        <p:spPr>
          <a:xfrm flipH="1">
            <a:off x="7080885" y="2302510"/>
            <a:ext cx="485140" cy="29591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4" name="直接连接符 133"/>
          <p:cNvCxnSpPr>
            <a:stCxn id="126" idx="2"/>
            <a:endCxn id="129" idx="0"/>
          </p:cNvCxnSpPr>
          <p:nvPr/>
        </p:nvCxnSpPr>
        <p:spPr>
          <a:xfrm flipH="1">
            <a:off x="7080885" y="2302510"/>
            <a:ext cx="975995" cy="295910"/>
          </a:xfrm>
          <a:prstGeom prst="line">
            <a:avLst/>
          </a:prstGeom>
        </p:spPr>
        <p:style>
          <a:lnRef idx="1">
            <a:schemeClr val="accent1"/>
          </a:lnRef>
          <a:fillRef idx="0">
            <a:schemeClr val="accent1"/>
          </a:fillRef>
          <a:effectRef idx="0">
            <a:schemeClr val="accent1"/>
          </a:effectRef>
          <a:fontRef idx="minor">
            <a:schemeClr val="tx1"/>
          </a:fontRef>
        </p:style>
      </p:cxnSp>
      <p:sp>
        <p:nvSpPr>
          <p:cNvPr id="135" name="文本框 134"/>
          <p:cNvSpPr txBox="1"/>
          <p:nvPr/>
        </p:nvSpPr>
        <p:spPr>
          <a:xfrm>
            <a:off x="5488940" y="6226810"/>
            <a:ext cx="3176905" cy="337185"/>
          </a:xfrm>
          <a:prstGeom prst="rect">
            <a:avLst/>
          </a:prstGeom>
          <a:noFill/>
        </p:spPr>
        <p:txBody>
          <a:bodyPr wrap="square" rtlCol="0">
            <a:spAutoFit/>
          </a:bodyPr>
          <a:lstStyle/>
          <a:p>
            <a:pPr algn="ctr"/>
            <a:r>
              <a:rPr lang="en-US" altLang="zh-CN" sz="1600" dirty="0">
                <a:latin typeface="Arial Regular"/>
                <a:ea typeface="微软雅黑" panose="020B0503020204020204" charset="-122"/>
                <a:cs typeface="微软雅黑" panose="020B0503020204020204" charset="-122"/>
              </a:rPr>
              <a:t>DC B</a:t>
            </a:r>
          </a:p>
        </p:txBody>
      </p:sp>
      <p:sp>
        <p:nvSpPr>
          <p:cNvPr id="136" name="右箭头 135"/>
          <p:cNvSpPr/>
          <p:nvPr/>
        </p:nvSpPr>
        <p:spPr>
          <a:xfrm flipH="1">
            <a:off x="6677660" y="3404235"/>
            <a:ext cx="800735" cy="664210"/>
          </a:xfrm>
          <a:prstGeom prst="rightArrow">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 dirty="0">
                <a:solidFill>
                  <a:schemeClr val="tx1"/>
                </a:solidFill>
                <a:latin typeface="Arial Regular"/>
                <a:ea typeface="微软雅黑" panose="020B0503020204020204" charset="-122"/>
                <a:cs typeface="微软雅黑" panose="020B0503020204020204" charset="-122"/>
              </a:rPr>
              <a:t>Instant recovery</a:t>
            </a:r>
            <a:endParaRPr lang="zh-CN" altLang="en-US" sz="800" dirty="0">
              <a:solidFill>
                <a:schemeClr val="tx1"/>
              </a:solidFill>
              <a:latin typeface="Arial Regular"/>
              <a:ea typeface="微软雅黑" panose="020B0503020204020204" charset="-122"/>
              <a:cs typeface="微软雅黑" panose="020B0503020204020204" charset="-122"/>
            </a:endParaRPr>
          </a:p>
        </p:txBody>
      </p:sp>
      <p:sp>
        <p:nvSpPr>
          <p:cNvPr id="137" name="圆角矩形 136"/>
          <p:cNvSpPr/>
          <p:nvPr/>
        </p:nvSpPr>
        <p:spPr>
          <a:xfrm>
            <a:off x="7478395" y="3180080"/>
            <a:ext cx="791845" cy="975995"/>
          </a:xfrm>
          <a:prstGeom prst="roundRect">
            <a:avLst/>
          </a:prstGeom>
          <a:gradFill flip="none" rotWithShape="1">
            <a:gsLst>
              <a:gs pos="0">
                <a:srgbClr val="FECF40"/>
              </a:gs>
              <a:gs pos="100000">
                <a:srgbClr val="846C2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700" dirty="0">
                <a:solidFill>
                  <a:prstClr val="white"/>
                </a:solidFill>
                <a:latin typeface="Arial Regular"/>
                <a:ea typeface="微软雅黑" panose="020B0503020204020204" charset="-122"/>
              </a:rPr>
              <a:t>Backup storage pool</a:t>
            </a:r>
            <a:endParaRPr lang="zh-CN" altLang="en-US" sz="700" dirty="0">
              <a:solidFill>
                <a:prstClr val="white"/>
              </a:solidFill>
              <a:latin typeface="Arial Regular"/>
              <a:ea typeface="微软雅黑" panose="020B0503020204020204" charset="-122"/>
            </a:endParaRPr>
          </a:p>
        </p:txBody>
      </p:sp>
      <p:sp>
        <p:nvSpPr>
          <p:cNvPr id="6" name="燕尾形 5"/>
          <p:cNvSpPr/>
          <p:nvPr/>
        </p:nvSpPr>
        <p:spPr>
          <a:xfrm>
            <a:off x="4002405" y="4315460"/>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16" name="燕尾形 15"/>
          <p:cNvSpPr/>
          <p:nvPr/>
        </p:nvSpPr>
        <p:spPr>
          <a:xfrm>
            <a:off x="4300220" y="4315460"/>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17" name="燕尾形 16"/>
          <p:cNvSpPr/>
          <p:nvPr/>
        </p:nvSpPr>
        <p:spPr>
          <a:xfrm>
            <a:off x="4598035" y="4315460"/>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18" name="燕尾形 17"/>
          <p:cNvSpPr/>
          <p:nvPr/>
        </p:nvSpPr>
        <p:spPr>
          <a:xfrm>
            <a:off x="5193665" y="4316095"/>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19" name="燕尾形 18"/>
          <p:cNvSpPr/>
          <p:nvPr/>
        </p:nvSpPr>
        <p:spPr>
          <a:xfrm>
            <a:off x="4895850" y="4315460"/>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20" name="燕尾形 19"/>
          <p:cNvSpPr/>
          <p:nvPr/>
        </p:nvSpPr>
        <p:spPr>
          <a:xfrm>
            <a:off x="5491480" y="4315460"/>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21" name="文本框 20"/>
          <p:cNvSpPr txBox="1"/>
          <p:nvPr/>
        </p:nvSpPr>
        <p:spPr>
          <a:xfrm>
            <a:off x="3973830" y="4636135"/>
            <a:ext cx="1911985" cy="275590"/>
          </a:xfrm>
          <a:prstGeom prst="rect">
            <a:avLst/>
          </a:prstGeom>
          <a:noFill/>
        </p:spPr>
        <p:txBody>
          <a:bodyPr wrap="square" rtlCol="0">
            <a:spAutoFit/>
          </a:bodyPr>
          <a:lstStyle/>
          <a:p>
            <a:pPr algn="ctr"/>
            <a:r>
              <a:rPr lang="en-US" altLang="zh-CN" sz="1200" dirty="0">
                <a:latin typeface="Arial Regular"/>
                <a:ea typeface="微软雅黑" panose="020B0503020204020204" charset="-122"/>
                <a:cs typeface="微软雅黑" panose="020B0503020204020204" charset="-122"/>
              </a:rPr>
              <a:t>Sync data to DR site</a:t>
            </a:r>
            <a:endParaRPr lang="zh-CN" altLang="en-US" sz="1200" dirty="0">
              <a:latin typeface="Arial Regular"/>
              <a:ea typeface="微软雅黑" panose="020B0503020204020204" charset="-122"/>
              <a:cs typeface="微软雅黑" panose="020B0503020204020204" charset="-122"/>
            </a:endParaRPr>
          </a:p>
        </p:txBody>
      </p:sp>
      <p:cxnSp>
        <p:nvCxnSpPr>
          <p:cNvPr id="25" name="曲线连接符 24"/>
          <p:cNvCxnSpPr>
            <a:stCxn id="123" idx="2"/>
            <a:endCxn id="10" idx="2"/>
          </p:cNvCxnSpPr>
          <p:nvPr/>
        </p:nvCxnSpPr>
        <p:spPr>
          <a:xfrm rot="5400000">
            <a:off x="4930140" y="2571115"/>
            <a:ext cx="3175" cy="4290060"/>
          </a:xfrm>
          <a:prstGeom prst="curvedConnector3">
            <a:avLst>
              <a:gd name="adj1" fmla="val 7550000"/>
            </a:avLst>
          </a:prstGeom>
          <a:ln w="28575">
            <a:solidFill>
              <a:srgbClr val="FF0000"/>
            </a:solidFill>
            <a:prstDash val="sysDash"/>
            <a:headEnd type="none"/>
            <a:tailEnd type="triangle" w="med" len="med"/>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4377055" y="4911725"/>
            <a:ext cx="1118870" cy="400110"/>
          </a:xfrm>
          <a:prstGeom prst="rect">
            <a:avLst/>
          </a:prstGeom>
          <a:noFill/>
        </p:spPr>
        <p:txBody>
          <a:bodyPr wrap="square" rtlCol="0">
            <a:spAutoFit/>
          </a:bodyPr>
          <a:lstStyle/>
          <a:p>
            <a:pPr algn="ctr"/>
            <a:r>
              <a:rPr lang="en-US" altLang="zh-CN" sz="1000" dirty="0">
                <a:latin typeface="Arial Regular"/>
                <a:ea typeface="微软雅黑" panose="020B0503020204020204" charset="-122"/>
                <a:cs typeface="微软雅黑" panose="020B0503020204020204" charset="-122"/>
              </a:rPr>
              <a:t>Failback to production site</a:t>
            </a:r>
            <a:endParaRPr lang="zh-CN" altLang="en-US" sz="1000" dirty="0">
              <a:latin typeface="Arial Regular"/>
              <a:ea typeface="微软雅黑" panose="020B0503020204020204" charset="-122"/>
              <a:cs typeface="微软雅黑" panose="020B0503020204020204" charset="-122"/>
            </a:endParaRPr>
          </a:p>
        </p:txBody>
      </p:sp>
      <p:sp>
        <p:nvSpPr>
          <p:cNvPr id="35" name="文本框 34"/>
          <p:cNvSpPr txBox="1"/>
          <p:nvPr/>
        </p:nvSpPr>
        <p:spPr>
          <a:xfrm>
            <a:off x="8888095" y="1117034"/>
            <a:ext cx="3126105" cy="5278368"/>
          </a:xfrm>
          <a:prstGeom prst="rect">
            <a:avLst/>
          </a:prstGeom>
          <a:noFill/>
          <a:ln w="9525">
            <a:noFill/>
          </a:ln>
        </p:spPr>
        <p:txBody>
          <a:bodyPr wrap="square">
            <a:spAutoFit/>
          </a:bodyPr>
          <a:lstStyle/>
          <a:p>
            <a:pPr marL="266700" indent="-266700"/>
            <a:r>
              <a:rPr lang="en-US" altLang="zh-CN" sz="1300" dirty="0">
                <a:latin typeface="Arial Regular"/>
                <a:ea typeface="微软雅黑" panose="020B0503020204020204" charset="-122"/>
                <a:cs typeface="微软雅黑" panose="020B0503020204020204" charset="-122"/>
              </a:rPr>
              <a:t>Restrictions</a:t>
            </a:r>
            <a:endParaRPr lang="zh-CN" sz="1300" dirty="0">
              <a:latin typeface="Arial Regular"/>
              <a:ea typeface="微软雅黑" panose="020B0503020204020204" charset="-122"/>
              <a:cs typeface="微软雅黑" panose="020B0503020204020204" charset="-122"/>
            </a:endParaRPr>
          </a:p>
          <a:p>
            <a:pPr marL="266700" indent="-266700"/>
            <a:endParaRPr lang="zh-CN" sz="12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200" dirty="0">
                <a:latin typeface="Arial Regular"/>
                <a:ea typeface="微软雅黑" panose="020B0503020204020204" charset="-122"/>
                <a:cs typeface="微软雅黑" panose="020B0503020204020204" charset="-122"/>
              </a:rPr>
              <a:t>DR is not supported for peripherals such as GPU and USB devices</a:t>
            </a:r>
            <a:endParaRPr lang="zh-CN" sz="12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2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200" dirty="0">
                <a:latin typeface="Arial Regular"/>
                <a:ea typeface="微软雅黑" panose="020B0503020204020204" charset="-122"/>
                <a:cs typeface="微软雅黑" panose="020B0503020204020204" charset="-122"/>
              </a:rPr>
              <a:t>Only support DR for QCOW2 files, physical disks for VMs (disks directly mapped to VMs or shared disk) are not supported by DR</a:t>
            </a:r>
            <a:endParaRPr lang="zh-CN" sz="12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2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200" dirty="0">
                <a:latin typeface="Arial Regular"/>
                <a:ea typeface="微软雅黑" panose="020B0503020204020204" charset="-122"/>
                <a:cs typeface="微软雅黑" panose="020B0503020204020204" charset="-122"/>
              </a:rPr>
              <a:t>When failover, the configuration of CPU, RAM, network and peripherals is based on specs of standby VMs on DR site</a:t>
            </a:r>
            <a:endParaRPr lang="zh-CN" sz="12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2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200" dirty="0" err="1">
                <a:latin typeface="Arial Regular"/>
                <a:ea typeface="微软雅黑" panose="020B0503020204020204" charset="-122"/>
                <a:cs typeface="微软雅黑" panose="020B0503020204020204" charset="-122"/>
              </a:rPr>
              <a:t>aCloud</a:t>
            </a:r>
            <a:r>
              <a:rPr lang="en-US" altLang="zh-CN" sz="1200" dirty="0">
                <a:latin typeface="Arial Regular"/>
                <a:ea typeface="微软雅黑" panose="020B0503020204020204" charset="-122"/>
                <a:cs typeface="微软雅黑" panose="020B0503020204020204" charset="-122"/>
              </a:rPr>
              <a:t> DR will sync data inside QCOW2 virtual disk, data in RAM or cache inside VM may not have been flushed to QCOW2 which will not be synced to DR site, this data cannot be recovered in failover.</a:t>
            </a:r>
            <a:endParaRPr lang="zh-CN" sz="12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2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200" dirty="0">
                <a:latin typeface="Arial Regular"/>
                <a:ea typeface="微软雅黑" panose="020B0503020204020204" charset="-122"/>
                <a:cs typeface="微软雅黑" panose="020B0503020204020204" charset="-122"/>
              </a:rPr>
              <a:t>The VMs recovered in DR site are exactly the same as those in production site, including hardware info, MAC and IP, please ensure these VMs do not run in the same network to avoid IP collision</a:t>
            </a:r>
            <a:endParaRPr lang="zh-CN" altLang="en-US" sz="1200" dirty="0">
              <a:latin typeface="Arial Regular"/>
              <a:ea typeface="微软雅黑" panose="020B0503020204020204" charset="-122"/>
              <a:cs typeface="微软雅黑" panose="020B0503020204020204" charset="-122"/>
            </a:endParaRPr>
          </a:p>
        </p:txBody>
      </p:sp>
      <p:sp>
        <p:nvSpPr>
          <p:cNvPr id="2" name="Rectangle 4"/>
          <p:cNvSpPr>
            <a:spLocks noChangeArrowheads="1"/>
          </p:cNvSpPr>
          <p:nvPr/>
        </p:nvSpPr>
        <p:spPr bwMode="auto">
          <a:xfrm>
            <a:off x="32709" y="442119"/>
            <a:ext cx="684213" cy="228600"/>
          </a:xfrm>
          <a:prstGeom prst="rect">
            <a:avLst/>
          </a:prstGeom>
          <a:solidFill>
            <a:srgbClr val="79C844"/>
          </a:solidFill>
          <a:ln>
            <a:noFill/>
          </a:ln>
          <a:effectLst/>
        </p:spPr>
        <p:txBody>
          <a:bodyPr anchor="ctr"/>
          <a:lstStyle/>
          <a:p>
            <a:pPr>
              <a:buFont typeface="Arial" panose="020B0604020202020204" pitchFamily="34" charset="0"/>
              <a:buNone/>
              <a:defRPr/>
            </a:pPr>
            <a:endParaRPr lang="zh-CN" altLang="en-US" dirty="0">
              <a:latin typeface="Arial Regular"/>
              <a:ea typeface="微软雅黑" panose="020B0503020204020204" charset="-122"/>
            </a:endParaRPr>
          </a:p>
        </p:txBody>
      </p:sp>
      <p:sp>
        <p:nvSpPr>
          <p:cNvPr id="23" name="标题 1"/>
          <p:cNvSpPr>
            <a:spLocks noGrp="1" noChangeArrowheads="1"/>
          </p:cNvSpPr>
          <p:nvPr/>
        </p:nvSpPr>
        <p:spPr bwMode="auto">
          <a:xfrm>
            <a:off x="716922" y="267494"/>
            <a:ext cx="7560193" cy="577850"/>
          </a:xfrm>
          <a:prstGeom prst="rect">
            <a:avLst/>
          </a:prstGeom>
          <a:noFill/>
          <a:ln>
            <a:noFill/>
          </a:ln>
          <a:effec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3765"/>
            <a:r>
              <a:rPr lang="en-US" altLang="zh-CN" sz="2000" b="1" dirty="0" err="1">
                <a:latin typeface="Arial Regular"/>
                <a:ea typeface="微软雅黑" panose="020B0503020204020204" charset="-122"/>
                <a:sym typeface="微软雅黑" panose="020B0503020204020204" charset="-122"/>
              </a:rPr>
              <a:t>aCloud</a:t>
            </a:r>
            <a:r>
              <a:rPr lang="en-US" altLang="zh-CN" sz="2000" b="1" dirty="0">
                <a:latin typeface="Arial Regular"/>
                <a:ea typeface="微软雅黑" panose="020B0503020204020204" charset="-122"/>
                <a:sym typeface="微软雅黑" panose="020B0503020204020204" charset="-122"/>
              </a:rPr>
              <a:t> to </a:t>
            </a:r>
            <a:r>
              <a:rPr lang="en-US" altLang="zh-CN" sz="2000" b="1" dirty="0" err="1">
                <a:latin typeface="Arial Regular"/>
                <a:ea typeface="微软雅黑" panose="020B0503020204020204" charset="-122"/>
                <a:sym typeface="微软雅黑" panose="020B0503020204020204" charset="-122"/>
              </a:rPr>
              <a:t>aCloud</a:t>
            </a:r>
            <a:r>
              <a:rPr lang="en-US" altLang="zh-CN" sz="2000" b="1" dirty="0">
                <a:latin typeface="Arial Regular"/>
                <a:ea typeface="微软雅黑" panose="020B0503020204020204" charset="-122"/>
                <a:sym typeface="微软雅黑" panose="020B0503020204020204" charset="-122"/>
              </a:rPr>
              <a:t> DR: Solution introduction</a:t>
            </a:r>
            <a:endParaRPr lang="zh-CN" altLang="en-US" sz="2000" b="1" dirty="0">
              <a:latin typeface="Arial Regular"/>
              <a:ea typeface="微软雅黑" panose="020B0503020204020204" charset="-122"/>
              <a:sym typeface="微软雅黑" panose="020B0503020204020204"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bwMode="auto">
          <a:xfrm>
            <a:off x="6817995" y="3597275"/>
            <a:ext cx="3512820" cy="1052195"/>
          </a:xfrm>
          <a:prstGeom prst="roundRect">
            <a:avLst/>
          </a:prstGeom>
          <a:solidFill>
            <a:schemeClr val="accent3">
              <a:lumMod val="60000"/>
              <a:lumOff val="4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050" u="none" strike="noStrike" cap="none" normalizeH="0" baseline="0" dirty="0">
              <a:ln>
                <a:noFill/>
              </a:ln>
              <a:effectLst/>
              <a:latin typeface="Arial Regular"/>
              <a:ea typeface="微软雅黑" panose="020B0503020204020204" charset="-122"/>
              <a:cs typeface="微软雅黑" panose="020B0503020204020204" charset="-122"/>
            </a:endParaRPr>
          </a:p>
        </p:txBody>
      </p:sp>
      <p:sp>
        <p:nvSpPr>
          <p:cNvPr id="5" name="圆角矩形 4"/>
          <p:cNvSpPr/>
          <p:nvPr/>
        </p:nvSpPr>
        <p:spPr>
          <a:xfrm>
            <a:off x="7510780" y="3624580"/>
            <a:ext cx="623570" cy="875665"/>
          </a:xfrm>
          <a:prstGeom prst="roundRect">
            <a:avLst/>
          </a:prstGeom>
          <a:solidFill>
            <a:schemeClr val="accent4">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圆角矩形 5"/>
          <p:cNvSpPr/>
          <p:nvPr/>
        </p:nvSpPr>
        <p:spPr bwMode="auto">
          <a:xfrm>
            <a:off x="1854200" y="3586480"/>
            <a:ext cx="3532505" cy="1052195"/>
          </a:xfrm>
          <a:prstGeom prst="roundRect">
            <a:avLst/>
          </a:prstGeom>
          <a:solidFill>
            <a:schemeClr val="accent3">
              <a:lumMod val="60000"/>
              <a:lumOff val="4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050" u="none" strike="noStrike" cap="none" normalizeH="0" baseline="0" dirty="0">
              <a:ln>
                <a:noFill/>
              </a:ln>
              <a:effectLst/>
              <a:latin typeface="Arial Regular"/>
              <a:ea typeface="微软雅黑" panose="020B0503020204020204" charset="-122"/>
              <a:cs typeface="微软雅黑" panose="020B0503020204020204" charset="-122"/>
            </a:endParaRPr>
          </a:p>
        </p:txBody>
      </p:sp>
      <p:sp>
        <p:nvSpPr>
          <p:cNvPr id="7" name="圆角矩形 6"/>
          <p:cNvSpPr/>
          <p:nvPr/>
        </p:nvSpPr>
        <p:spPr>
          <a:xfrm>
            <a:off x="4348480" y="3619500"/>
            <a:ext cx="639445" cy="875665"/>
          </a:xfrm>
          <a:prstGeom prst="roundRect">
            <a:avLst/>
          </a:prstGeom>
          <a:solidFill>
            <a:schemeClr val="accent4">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cxnSp>
        <p:nvCxnSpPr>
          <p:cNvPr id="3" name="直线连接符 7"/>
          <p:cNvCxnSpPr/>
          <p:nvPr/>
        </p:nvCxnSpPr>
        <p:spPr>
          <a:xfrm>
            <a:off x="6063615" y="1012190"/>
            <a:ext cx="1905" cy="4872355"/>
          </a:xfrm>
          <a:prstGeom prst="line">
            <a:avLst/>
          </a:prstGeom>
          <a:ln w="19050">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9" name="圆角矩形 8"/>
          <p:cNvSpPr/>
          <p:nvPr/>
        </p:nvSpPr>
        <p:spPr bwMode="auto">
          <a:xfrm>
            <a:off x="1873250" y="4694555"/>
            <a:ext cx="3510280" cy="1344295"/>
          </a:xfrm>
          <a:prstGeom prst="roundRect">
            <a:avLst/>
          </a:prstGeom>
          <a:solidFill>
            <a:schemeClr val="accent1">
              <a:lumMod val="60000"/>
              <a:lumOff val="4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050" u="none" strike="noStrike" cap="none" normalizeH="0" baseline="0" dirty="0">
              <a:ln>
                <a:noFill/>
              </a:ln>
              <a:effectLst/>
              <a:latin typeface="Arial Regular"/>
              <a:ea typeface="微软雅黑" panose="020B0503020204020204" charset="-122"/>
              <a:cs typeface="微软雅黑" panose="020B0503020204020204" charset="-122"/>
            </a:endParaRPr>
          </a:p>
        </p:txBody>
      </p:sp>
      <p:sp>
        <p:nvSpPr>
          <p:cNvPr id="12" name="圆角矩形 11"/>
          <p:cNvSpPr/>
          <p:nvPr/>
        </p:nvSpPr>
        <p:spPr bwMode="auto">
          <a:xfrm>
            <a:off x="6826885" y="4691380"/>
            <a:ext cx="3510280" cy="1347470"/>
          </a:xfrm>
          <a:prstGeom prst="roundRect">
            <a:avLst/>
          </a:prstGeom>
          <a:solidFill>
            <a:schemeClr val="accent1">
              <a:lumMod val="60000"/>
              <a:lumOff val="4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050" u="none" strike="noStrike" cap="none" normalizeH="0" baseline="0" dirty="0">
              <a:ln>
                <a:noFill/>
              </a:ln>
              <a:effectLst/>
              <a:latin typeface="Arial Regular"/>
              <a:ea typeface="微软雅黑" panose="020B0503020204020204" charset="-122"/>
              <a:cs typeface="微软雅黑" panose="020B0503020204020204" charset="-122"/>
            </a:endParaRPr>
          </a:p>
        </p:txBody>
      </p:sp>
      <p:cxnSp>
        <p:nvCxnSpPr>
          <p:cNvPr id="13" name="直接连接符 313"/>
          <p:cNvCxnSpPr/>
          <p:nvPr/>
        </p:nvCxnSpPr>
        <p:spPr bwMode="auto">
          <a:xfrm>
            <a:off x="2568575" y="3790950"/>
            <a:ext cx="568325" cy="0"/>
          </a:xfrm>
          <a:prstGeom prst="line">
            <a:avLst/>
          </a:prstGeom>
          <a:noFill/>
          <a:ln w="6350" cap="flat" cmpd="sng" algn="ctr">
            <a:solidFill>
              <a:srgbClr val="808080"/>
            </a:solidFill>
            <a:prstDash val="solid"/>
            <a:round/>
            <a:headEnd type="none" w="med" len="med"/>
            <a:tailEnd type="none" w="med" len="med"/>
          </a:ln>
          <a:effectLst/>
        </p:spPr>
      </p:cxnSp>
      <p:cxnSp>
        <p:nvCxnSpPr>
          <p:cNvPr id="14" name="直接连接符 314"/>
          <p:cNvCxnSpPr/>
          <p:nvPr/>
        </p:nvCxnSpPr>
        <p:spPr bwMode="auto">
          <a:xfrm>
            <a:off x="2566035" y="3871595"/>
            <a:ext cx="568325" cy="0"/>
          </a:xfrm>
          <a:prstGeom prst="line">
            <a:avLst/>
          </a:prstGeom>
          <a:noFill/>
          <a:ln w="6350" cap="flat" cmpd="sng" algn="ctr">
            <a:solidFill>
              <a:srgbClr val="808080"/>
            </a:solidFill>
            <a:prstDash val="solid"/>
            <a:round/>
            <a:headEnd type="none" w="med" len="med"/>
            <a:tailEnd type="none" w="med" len="med"/>
          </a:ln>
          <a:effectLst/>
        </p:spPr>
      </p:cxnSp>
      <p:cxnSp>
        <p:nvCxnSpPr>
          <p:cNvPr id="15" name="直接连接符 316"/>
          <p:cNvCxnSpPr/>
          <p:nvPr/>
        </p:nvCxnSpPr>
        <p:spPr bwMode="auto">
          <a:xfrm>
            <a:off x="3924935" y="3794760"/>
            <a:ext cx="758190" cy="0"/>
          </a:xfrm>
          <a:prstGeom prst="line">
            <a:avLst/>
          </a:prstGeom>
          <a:noFill/>
          <a:ln w="6350" cap="flat" cmpd="sng" algn="ctr">
            <a:solidFill>
              <a:srgbClr val="808080"/>
            </a:solidFill>
            <a:prstDash val="solid"/>
            <a:round/>
            <a:headEnd type="none" w="med" len="med"/>
            <a:tailEnd type="none" w="med" len="med"/>
          </a:ln>
          <a:effectLst/>
        </p:spPr>
      </p:cxnSp>
      <p:cxnSp>
        <p:nvCxnSpPr>
          <p:cNvPr id="16" name="直接连接符 317"/>
          <p:cNvCxnSpPr/>
          <p:nvPr/>
        </p:nvCxnSpPr>
        <p:spPr bwMode="auto">
          <a:xfrm>
            <a:off x="3921760" y="3876040"/>
            <a:ext cx="758190" cy="0"/>
          </a:xfrm>
          <a:prstGeom prst="line">
            <a:avLst/>
          </a:prstGeom>
          <a:noFill/>
          <a:ln w="6350" cap="flat" cmpd="sng" algn="ctr">
            <a:solidFill>
              <a:srgbClr val="808080"/>
            </a:solidFill>
            <a:prstDash val="solid"/>
            <a:round/>
            <a:headEnd type="none" w="med" len="med"/>
            <a:tailEnd type="none" w="med" len="med"/>
          </a:ln>
          <a:effectLst/>
        </p:spPr>
      </p:cxnSp>
      <p:cxnSp>
        <p:nvCxnSpPr>
          <p:cNvPr id="23" name="直接连接符 328"/>
          <p:cNvCxnSpPr/>
          <p:nvPr/>
        </p:nvCxnSpPr>
        <p:spPr bwMode="auto">
          <a:xfrm>
            <a:off x="3213100" y="3330575"/>
            <a:ext cx="833755" cy="0"/>
          </a:xfrm>
          <a:prstGeom prst="line">
            <a:avLst/>
          </a:prstGeom>
          <a:noFill/>
          <a:ln w="6350" cap="flat" cmpd="sng" algn="ctr">
            <a:solidFill>
              <a:srgbClr val="808080"/>
            </a:solidFill>
            <a:prstDash val="solid"/>
            <a:round/>
            <a:headEnd type="none" w="med" len="med"/>
            <a:tailEnd type="none" w="med" len="med"/>
          </a:ln>
          <a:effectLst/>
        </p:spPr>
      </p:cxnSp>
      <p:cxnSp>
        <p:nvCxnSpPr>
          <p:cNvPr id="27" name="直接连接符 329"/>
          <p:cNvCxnSpPr/>
          <p:nvPr/>
        </p:nvCxnSpPr>
        <p:spPr bwMode="auto">
          <a:xfrm>
            <a:off x="3210560" y="3411220"/>
            <a:ext cx="833755" cy="0"/>
          </a:xfrm>
          <a:prstGeom prst="line">
            <a:avLst/>
          </a:prstGeom>
          <a:noFill/>
          <a:ln w="6350" cap="flat" cmpd="sng" algn="ctr">
            <a:solidFill>
              <a:srgbClr val="808080"/>
            </a:solidFill>
            <a:prstDash val="solid"/>
            <a:round/>
            <a:headEnd type="none" w="med" len="med"/>
            <a:tailEnd type="none" w="med" len="med"/>
          </a:ln>
          <a:effectLst/>
        </p:spPr>
      </p:cxnSp>
      <p:pic>
        <p:nvPicPr>
          <p:cNvPr id="28" name="Picture 459" descr="图片238"/>
          <p:cNvPicPr>
            <a:picLocks noChangeAspect="1" noChangeArrowheads="1"/>
          </p:cNvPicPr>
          <p:nvPr/>
        </p:nvPicPr>
        <p:blipFill>
          <a:blip r:embed="rId2" cstate="print"/>
          <a:srcRect/>
          <a:stretch>
            <a:fillRect/>
          </a:stretch>
        </p:blipFill>
        <p:spPr bwMode="auto">
          <a:xfrm>
            <a:off x="3055620" y="3214370"/>
            <a:ext cx="379095" cy="303530"/>
          </a:xfrm>
          <a:prstGeom prst="rect">
            <a:avLst/>
          </a:prstGeom>
          <a:noFill/>
          <a:effectLst/>
        </p:spPr>
      </p:pic>
      <p:pic>
        <p:nvPicPr>
          <p:cNvPr id="32" name="Picture 459" descr="图片238"/>
          <p:cNvPicPr>
            <a:picLocks noChangeAspect="1" noChangeArrowheads="1"/>
          </p:cNvPicPr>
          <p:nvPr/>
        </p:nvPicPr>
        <p:blipFill>
          <a:blip r:embed="rId2" cstate="print"/>
          <a:srcRect/>
          <a:stretch>
            <a:fillRect/>
          </a:stretch>
        </p:blipFill>
        <p:spPr bwMode="auto">
          <a:xfrm>
            <a:off x="3789045" y="3214370"/>
            <a:ext cx="379095" cy="303530"/>
          </a:xfrm>
          <a:prstGeom prst="rect">
            <a:avLst/>
          </a:prstGeom>
          <a:noFill/>
          <a:effectLst/>
        </p:spPr>
      </p:pic>
      <p:cxnSp>
        <p:nvCxnSpPr>
          <p:cNvPr id="33" name="直接连接符 333"/>
          <p:cNvCxnSpPr/>
          <p:nvPr/>
        </p:nvCxnSpPr>
        <p:spPr bwMode="auto">
          <a:xfrm>
            <a:off x="3309620" y="2854960"/>
            <a:ext cx="720090" cy="0"/>
          </a:xfrm>
          <a:prstGeom prst="line">
            <a:avLst/>
          </a:prstGeom>
          <a:noFill/>
          <a:ln w="6350" cap="flat" cmpd="sng" algn="ctr">
            <a:solidFill>
              <a:srgbClr val="808080"/>
            </a:solidFill>
            <a:prstDash val="solid"/>
            <a:round/>
            <a:headEnd type="none" w="med" len="med"/>
            <a:tailEnd type="none" w="med" len="med"/>
          </a:ln>
          <a:effectLst/>
        </p:spPr>
      </p:cxnSp>
      <p:cxnSp>
        <p:nvCxnSpPr>
          <p:cNvPr id="34" name="直接连接符 334"/>
          <p:cNvCxnSpPr/>
          <p:nvPr/>
        </p:nvCxnSpPr>
        <p:spPr bwMode="auto">
          <a:xfrm>
            <a:off x="3309620" y="2930525"/>
            <a:ext cx="720090" cy="0"/>
          </a:xfrm>
          <a:prstGeom prst="line">
            <a:avLst/>
          </a:prstGeom>
          <a:noFill/>
          <a:ln w="6350" cap="flat" cmpd="sng" algn="ctr">
            <a:solidFill>
              <a:srgbClr val="808080"/>
            </a:solidFill>
            <a:prstDash val="solid"/>
            <a:round/>
            <a:headEnd type="none" w="med" len="med"/>
            <a:tailEnd type="none" w="med" len="med"/>
          </a:ln>
          <a:effectLst/>
        </p:spPr>
      </p:cxnSp>
      <p:sp>
        <p:nvSpPr>
          <p:cNvPr id="35" name="椭圆 34"/>
          <p:cNvSpPr/>
          <p:nvPr/>
        </p:nvSpPr>
        <p:spPr bwMode="auto">
          <a:xfrm>
            <a:off x="3564890" y="2756535"/>
            <a:ext cx="67310" cy="232410"/>
          </a:xfrm>
          <a:prstGeom prst="ellipse">
            <a:avLst/>
          </a:prstGeom>
          <a:noFill/>
          <a:ln w="6350" cap="flat" cmpd="sng" algn="ctr">
            <a:solidFill>
              <a:srgbClr val="808080"/>
            </a:solidFill>
            <a:prstDash val="solid"/>
            <a:round/>
            <a:headEnd type="none" w="med" len="med"/>
            <a:tailEnd type="none" w="med" len="med"/>
          </a:ln>
          <a:effectLst/>
        </p:spPr>
        <p:txBody>
          <a:bodyPr vert="horz" wrap="square" lIns="0" tIns="0" rIns="0" bIns="0" numCol="1" rtlCol="0" anchor="t" anchorCtr="0" compatLnSpc="1">
            <a:spAutoFit/>
          </a:bodyPr>
          <a:lstStyle/>
          <a:p>
            <a:pPr defTabSz="444500" fontAlgn="base">
              <a:spcBef>
                <a:spcPct val="0"/>
              </a:spcBef>
              <a:spcAft>
                <a:spcPct val="0"/>
              </a:spcAft>
              <a:buClr>
                <a:srgbClr val="A2A2A2"/>
              </a:buClr>
              <a:buSzPct val="70000"/>
              <a:buFont typeface="Monotype Sorts" pitchFamily="2" charset="2"/>
              <a:buNone/>
            </a:pPr>
            <a:endParaRPr lang="zh-CN" altLang="en-US" sz="1050" dirty="0">
              <a:latin typeface="Arial Regular"/>
              <a:ea typeface="微软雅黑" panose="020B0503020204020204" charset="-122"/>
              <a:cs typeface="微软雅黑" panose="020B0503020204020204" charset="-122"/>
            </a:endParaRPr>
          </a:p>
        </p:txBody>
      </p:sp>
      <p:cxnSp>
        <p:nvCxnSpPr>
          <p:cNvPr id="36" name="直接连接符 336"/>
          <p:cNvCxnSpPr/>
          <p:nvPr/>
        </p:nvCxnSpPr>
        <p:spPr bwMode="auto">
          <a:xfrm>
            <a:off x="3245485" y="3027680"/>
            <a:ext cx="733425" cy="186055"/>
          </a:xfrm>
          <a:prstGeom prst="line">
            <a:avLst/>
          </a:prstGeom>
          <a:noFill/>
          <a:ln w="6350" cap="flat" cmpd="sng" algn="ctr">
            <a:solidFill>
              <a:srgbClr val="808080"/>
            </a:solidFill>
            <a:prstDash val="solid"/>
            <a:round/>
            <a:headEnd type="none" w="med" len="med"/>
            <a:tailEnd type="none" w="med" len="med"/>
          </a:ln>
          <a:effectLst/>
        </p:spPr>
      </p:cxnSp>
      <p:cxnSp>
        <p:nvCxnSpPr>
          <p:cNvPr id="38" name="直接连接符 337"/>
          <p:cNvCxnSpPr/>
          <p:nvPr/>
        </p:nvCxnSpPr>
        <p:spPr bwMode="auto">
          <a:xfrm>
            <a:off x="3978275" y="3027680"/>
            <a:ext cx="0" cy="186055"/>
          </a:xfrm>
          <a:prstGeom prst="line">
            <a:avLst/>
          </a:prstGeom>
          <a:noFill/>
          <a:ln w="6350" cap="flat" cmpd="sng" algn="ctr">
            <a:solidFill>
              <a:srgbClr val="808080"/>
            </a:solidFill>
            <a:prstDash val="solid"/>
            <a:round/>
            <a:headEnd type="none" w="med" len="med"/>
            <a:tailEnd type="none" w="med" len="med"/>
          </a:ln>
          <a:effectLst/>
        </p:spPr>
      </p:cxnSp>
      <p:cxnSp>
        <p:nvCxnSpPr>
          <p:cNvPr id="39" name="直接连接符 338"/>
          <p:cNvCxnSpPr>
            <a:stCxn id="48" idx="2"/>
            <a:endCxn id="28" idx="0"/>
          </p:cNvCxnSpPr>
          <p:nvPr/>
        </p:nvCxnSpPr>
        <p:spPr bwMode="auto">
          <a:xfrm flipH="1">
            <a:off x="3245485" y="3027680"/>
            <a:ext cx="733425" cy="186690"/>
          </a:xfrm>
          <a:prstGeom prst="line">
            <a:avLst/>
          </a:prstGeom>
          <a:noFill/>
          <a:ln w="6350" cap="flat" cmpd="sng" algn="ctr">
            <a:solidFill>
              <a:srgbClr val="808080"/>
            </a:solidFill>
            <a:prstDash val="solid"/>
            <a:round/>
            <a:headEnd type="none" w="med" len="med"/>
            <a:tailEnd type="none" w="med" len="med"/>
          </a:ln>
          <a:effectLst/>
        </p:spPr>
      </p:cxnSp>
      <p:cxnSp>
        <p:nvCxnSpPr>
          <p:cNvPr id="40" name="直接连接符 339"/>
          <p:cNvCxnSpPr/>
          <p:nvPr/>
        </p:nvCxnSpPr>
        <p:spPr bwMode="auto">
          <a:xfrm flipV="1">
            <a:off x="2553970" y="3517265"/>
            <a:ext cx="1424305" cy="170815"/>
          </a:xfrm>
          <a:prstGeom prst="line">
            <a:avLst/>
          </a:prstGeom>
          <a:noFill/>
          <a:ln w="6350" cap="flat" cmpd="sng" algn="ctr">
            <a:solidFill>
              <a:srgbClr val="808080"/>
            </a:solidFill>
            <a:prstDash val="solid"/>
            <a:round/>
            <a:headEnd type="none" w="med" len="med"/>
            <a:tailEnd type="none" w="med" len="med"/>
          </a:ln>
          <a:effectLst/>
        </p:spPr>
      </p:cxnSp>
      <p:cxnSp>
        <p:nvCxnSpPr>
          <p:cNvPr id="41" name="直接连接符 340"/>
          <p:cNvCxnSpPr/>
          <p:nvPr/>
        </p:nvCxnSpPr>
        <p:spPr bwMode="auto">
          <a:xfrm flipV="1">
            <a:off x="3245485" y="3517265"/>
            <a:ext cx="733425" cy="170815"/>
          </a:xfrm>
          <a:prstGeom prst="line">
            <a:avLst/>
          </a:prstGeom>
          <a:noFill/>
          <a:ln w="6350" cap="flat" cmpd="sng" algn="ctr">
            <a:solidFill>
              <a:srgbClr val="808080"/>
            </a:solidFill>
            <a:prstDash val="solid"/>
            <a:round/>
            <a:headEnd type="none" w="med" len="med"/>
            <a:tailEnd type="none" w="med" len="med"/>
          </a:ln>
          <a:effectLst/>
        </p:spPr>
      </p:cxnSp>
      <p:cxnSp>
        <p:nvCxnSpPr>
          <p:cNvPr id="42" name="直接连接符 341"/>
          <p:cNvCxnSpPr/>
          <p:nvPr/>
        </p:nvCxnSpPr>
        <p:spPr bwMode="auto">
          <a:xfrm flipV="1">
            <a:off x="3978275" y="3517265"/>
            <a:ext cx="0" cy="170815"/>
          </a:xfrm>
          <a:prstGeom prst="line">
            <a:avLst/>
          </a:prstGeom>
          <a:noFill/>
          <a:ln w="6350" cap="flat" cmpd="sng" algn="ctr">
            <a:solidFill>
              <a:srgbClr val="808080"/>
            </a:solidFill>
            <a:prstDash val="solid"/>
            <a:round/>
            <a:headEnd type="none" w="med" len="med"/>
            <a:tailEnd type="none" w="med" len="med"/>
          </a:ln>
          <a:effectLst/>
        </p:spPr>
      </p:cxnSp>
      <p:cxnSp>
        <p:nvCxnSpPr>
          <p:cNvPr id="43" name="直接连接符 342"/>
          <p:cNvCxnSpPr/>
          <p:nvPr/>
        </p:nvCxnSpPr>
        <p:spPr bwMode="auto">
          <a:xfrm flipH="1" flipV="1">
            <a:off x="3245485" y="3517265"/>
            <a:ext cx="833755" cy="272415"/>
          </a:xfrm>
          <a:prstGeom prst="line">
            <a:avLst/>
          </a:prstGeom>
          <a:noFill/>
          <a:ln w="6350" cap="flat" cmpd="sng" algn="ctr">
            <a:solidFill>
              <a:srgbClr val="808080"/>
            </a:solidFill>
            <a:prstDash val="solid"/>
            <a:round/>
            <a:headEnd type="none" w="med" len="med"/>
            <a:tailEnd type="none" w="med" len="med"/>
          </a:ln>
          <a:effectLst/>
        </p:spPr>
      </p:cxnSp>
      <p:cxnSp>
        <p:nvCxnSpPr>
          <p:cNvPr id="44" name="直接连接符 343"/>
          <p:cNvCxnSpPr/>
          <p:nvPr/>
        </p:nvCxnSpPr>
        <p:spPr bwMode="auto">
          <a:xfrm flipV="1">
            <a:off x="3245485" y="3517265"/>
            <a:ext cx="0" cy="170815"/>
          </a:xfrm>
          <a:prstGeom prst="line">
            <a:avLst/>
          </a:prstGeom>
          <a:noFill/>
          <a:ln w="6350" cap="flat" cmpd="sng" algn="ctr">
            <a:solidFill>
              <a:srgbClr val="808080"/>
            </a:solidFill>
            <a:prstDash val="solid"/>
            <a:round/>
            <a:headEnd type="none" w="med" len="med"/>
            <a:tailEnd type="none" w="med" len="med"/>
          </a:ln>
          <a:effectLst/>
        </p:spPr>
      </p:cxnSp>
      <p:cxnSp>
        <p:nvCxnSpPr>
          <p:cNvPr id="45" name="直接连接符 344"/>
          <p:cNvCxnSpPr/>
          <p:nvPr/>
        </p:nvCxnSpPr>
        <p:spPr bwMode="auto">
          <a:xfrm flipV="1">
            <a:off x="2553970" y="3517265"/>
            <a:ext cx="690880" cy="170815"/>
          </a:xfrm>
          <a:prstGeom prst="line">
            <a:avLst/>
          </a:prstGeom>
          <a:noFill/>
          <a:ln w="6350" cap="flat" cmpd="sng" algn="ctr">
            <a:solidFill>
              <a:srgbClr val="808080"/>
            </a:solidFill>
            <a:prstDash val="solid"/>
            <a:round/>
            <a:headEnd type="none" w="med" len="med"/>
            <a:tailEnd type="none" w="med" len="med"/>
          </a:ln>
          <a:effectLst/>
        </p:spPr>
      </p:cxnSp>
      <p:cxnSp>
        <p:nvCxnSpPr>
          <p:cNvPr id="46" name="直接连接符 345"/>
          <p:cNvCxnSpPr/>
          <p:nvPr/>
        </p:nvCxnSpPr>
        <p:spPr bwMode="auto">
          <a:xfrm flipH="1" flipV="1">
            <a:off x="3245485" y="3517265"/>
            <a:ext cx="1411605" cy="170815"/>
          </a:xfrm>
          <a:prstGeom prst="line">
            <a:avLst/>
          </a:prstGeom>
          <a:noFill/>
          <a:ln w="6350" cap="flat" cmpd="sng" algn="ctr">
            <a:solidFill>
              <a:srgbClr val="808080"/>
            </a:solidFill>
            <a:prstDash val="solid"/>
            <a:round/>
            <a:headEnd type="none" w="med" len="med"/>
            <a:tailEnd type="none" w="med" len="med"/>
          </a:ln>
          <a:effectLst/>
        </p:spPr>
      </p:cxnSp>
      <p:cxnSp>
        <p:nvCxnSpPr>
          <p:cNvPr id="47" name="直接连接符 346"/>
          <p:cNvCxnSpPr/>
          <p:nvPr/>
        </p:nvCxnSpPr>
        <p:spPr bwMode="auto">
          <a:xfrm flipH="1" flipV="1">
            <a:off x="3978275" y="3517265"/>
            <a:ext cx="678180" cy="170815"/>
          </a:xfrm>
          <a:prstGeom prst="line">
            <a:avLst/>
          </a:prstGeom>
          <a:noFill/>
          <a:ln w="6350" cap="flat" cmpd="sng" algn="ctr">
            <a:solidFill>
              <a:srgbClr val="808080"/>
            </a:solidFill>
            <a:prstDash val="solid"/>
            <a:round/>
            <a:headEnd type="none" w="med" len="med"/>
            <a:tailEnd type="none" w="med" len="med"/>
          </a:ln>
          <a:effectLst/>
        </p:spPr>
      </p:cxnSp>
      <p:pic>
        <p:nvPicPr>
          <p:cNvPr id="48" name="Picture 460" descr="图片239"/>
          <p:cNvPicPr>
            <a:picLocks noChangeAspect="1" noChangeArrowheads="1"/>
          </p:cNvPicPr>
          <p:nvPr/>
        </p:nvPicPr>
        <p:blipFill>
          <a:blip r:embed="rId3" cstate="print"/>
          <a:srcRect/>
          <a:stretch>
            <a:fillRect/>
          </a:stretch>
        </p:blipFill>
        <p:spPr bwMode="auto">
          <a:xfrm>
            <a:off x="3789045" y="2729230"/>
            <a:ext cx="379095" cy="298450"/>
          </a:xfrm>
          <a:prstGeom prst="rect">
            <a:avLst/>
          </a:prstGeom>
          <a:noFill/>
          <a:effectLst/>
        </p:spPr>
      </p:pic>
      <p:pic>
        <p:nvPicPr>
          <p:cNvPr id="49" name="Picture 461" descr="图片240"/>
          <p:cNvPicPr>
            <a:picLocks noChangeAspect="1" noChangeArrowheads="1"/>
          </p:cNvPicPr>
          <p:nvPr/>
        </p:nvPicPr>
        <p:blipFill>
          <a:blip r:embed="rId4" cstate="print"/>
          <a:srcRect/>
          <a:stretch>
            <a:fillRect/>
          </a:stretch>
        </p:blipFill>
        <p:spPr bwMode="auto">
          <a:xfrm>
            <a:off x="4467225" y="3688080"/>
            <a:ext cx="379095" cy="300990"/>
          </a:xfrm>
          <a:prstGeom prst="rect">
            <a:avLst/>
          </a:prstGeom>
          <a:noFill/>
          <a:effectLst/>
        </p:spPr>
      </p:pic>
      <p:pic>
        <p:nvPicPr>
          <p:cNvPr id="50" name="Picture 461" descr="图片240"/>
          <p:cNvPicPr>
            <a:picLocks noChangeAspect="1" noChangeArrowheads="1"/>
          </p:cNvPicPr>
          <p:nvPr/>
        </p:nvPicPr>
        <p:blipFill>
          <a:blip r:embed="rId4" cstate="print"/>
          <a:srcRect/>
          <a:stretch>
            <a:fillRect/>
          </a:stretch>
        </p:blipFill>
        <p:spPr bwMode="auto">
          <a:xfrm>
            <a:off x="3789045" y="3688080"/>
            <a:ext cx="379095" cy="300990"/>
          </a:xfrm>
          <a:prstGeom prst="rect">
            <a:avLst/>
          </a:prstGeom>
          <a:noFill/>
          <a:effectLst/>
        </p:spPr>
      </p:pic>
      <p:pic>
        <p:nvPicPr>
          <p:cNvPr id="51" name="Picture 460" descr="图片239"/>
          <p:cNvPicPr>
            <a:picLocks noChangeAspect="1" noChangeArrowheads="1"/>
          </p:cNvPicPr>
          <p:nvPr/>
        </p:nvPicPr>
        <p:blipFill>
          <a:blip r:embed="rId3" cstate="print"/>
          <a:srcRect/>
          <a:stretch>
            <a:fillRect/>
          </a:stretch>
        </p:blipFill>
        <p:spPr bwMode="auto">
          <a:xfrm>
            <a:off x="3055620" y="2729230"/>
            <a:ext cx="379095" cy="298450"/>
          </a:xfrm>
          <a:prstGeom prst="rect">
            <a:avLst/>
          </a:prstGeom>
          <a:noFill/>
          <a:effectLst/>
        </p:spPr>
      </p:pic>
      <p:cxnSp>
        <p:nvCxnSpPr>
          <p:cNvPr id="52" name="直接连接符 351"/>
          <p:cNvCxnSpPr/>
          <p:nvPr/>
        </p:nvCxnSpPr>
        <p:spPr bwMode="auto">
          <a:xfrm>
            <a:off x="3245485" y="3027680"/>
            <a:ext cx="0" cy="186055"/>
          </a:xfrm>
          <a:prstGeom prst="line">
            <a:avLst/>
          </a:prstGeom>
          <a:noFill/>
          <a:ln w="6350" cap="flat" cmpd="sng" algn="ctr">
            <a:solidFill>
              <a:srgbClr val="808080"/>
            </a:solidFill>
            <a:prstDash val="solid"/>
            <a:round/>
            <a:headEnd type="none" w="med" len="med"/>
            <a:tailEnd type="none" w="med" len="med"/>
          </a:ln>
          <a:effectLst/>
        </p:spPr>
      </p:cxnSp>
      <p:pic>
        <p:nvPicPr>
          <p:cNvPr id="53" name="Picture 461" descr="图片240"/>
          <p:cNvPicPr>
            <a:picLocks noChangeAspect="1" noChangeArrowheads="1"/>
          </p:cNvPicPr>
          <p:nvPr/>
        </p:nvPicPr>
        <p:blipFill>
          <a:blip r:embed="rId4" cstate="print"/>
          <a:srcRect/>
          <a:stretch>
            <a:fillRect/>
          </a:stretch>
        </p:blipFill>
        <p:spPr bwMode="auto">
          <a:xfrm>
            <a:off x="3055620" y="3688080"/>
            <a:ext cx="379095" cy="300990"/>
          </a:xfrm>
          <a:prstGeom prst="rect">
            <a:avLst/>
          </a:prstGeom>
          <a:noFill/>
          <a:effectLst/>
        </p:spPr>
      </p:pic>
      <p:pic>
        <p:nvPicPr>
          <p:cNvPr id="55" name="Picture 461" descr="图片240"/>
          <p:cNvPicPr>
            <a:picLocks noChangeAspect="1" noChangeArrowheads="1"/>
          </p:cNvPicPr>
          <p:nvPr/>
        </p:nvPicPr>
        <p:blipFill>
          <a:blip r:embed="rId4" cstate="print"/>
          <a:srcRect/>
          <a:stretch>
            <a:fillRect/>
          </a:stretch>
        </p:blipFill>
        <p:spPr bwMode="auto">
          <a:xfrm>
            <a:off x="2364740" y="3688080"/>
            <a:ext cx="379095" cy="300990"/>
          </a:xfrm>
          <a:prstGeom prst="rect">
            <a:avLst/>
          </a:prstGeom>
          <a:noFill/>
          <a:effectLst/>
        </p:spPr>
      </p:pic>
      <p:pic>
        <p:nvPicPr>
          <p:cNvPr id="64" name="Picture 456" descr="图片235"/>
          <p:cNvPicPr>
            <a:picLocks noChangeAspect="1" noChangeArrowheads="1"/>
          </p:cNvPicPr>
          <p:nvPr/>
        </p:nvPicPr>
        <p:blipFill>
          <a:blip r:embed="rId5" cstate="print"/>
          <a:stretch>
            <a:fillRect/>
          </a:stretch>
        </p:blipFill>
        <p:spPr bwMode="auto">
          <a:xfrm>
            <a:off x="3054350" y="2327275"/>
            <a:ext cx="379095" cy="272415"/>
          </a:xfrm>
          <a:prstGeom prst="rect">
            <a:avLst/>
          </a:prstGeom>
          <a:noFill/>
        </p:spPr>
      </p:pic>
      <p:pic>
        <p:nvPicPr>
          <p:cNvPr id="67" name="Picture 456" descr="图片235"/>
          <p:cNvPicPr>
            <a:picLocks noChangeAspect="1" noChangeArrowheads="1"/>
          </p:cNvPicPr>
          <p:nvPr/>
        </p:nvPicPr>
        <p:blipFill>
          <a:blip r:embed="rId5" cstate="print"/>
          <a:stretch>
            <a:fillRect/>
          </a:stretch>
        </p:blipFill>
        <p:spPr bwMode="auto">
          <a:xfrm>
            <a:off x="3789680" y="2327275"/>
            <a:ext cx="379095" cy="272415"/>
          </a:xfrm>
          <a:prstGeom prst="rect">
            <a:avLst/>
          </a:prstGeom>
          <a:noFill/>
        </p:spPr>
      </p:pic>
      <p:cxnSp>
        <p:nvCxnSpPr>
          <p:cNvPr id="68" name="直接连接符 190"/>
          <p:cNvCxnSpPr/>
          <p:nvPr/>
        </p:nvCxnSpPr>
        <p:spPr bwMode="auto">
          <a:xfrm flipH="1" flipV="1">
            <a:off x="3244215" y="2599690"/>
            <a:ext cx="1270" cy="129540"/>
          </a:xfrm>
          <a:prstGeom prst="line">
            <a:avLst/>
          </a:prstGeom>
          <a:noFill/>
          <a:ln w="6350" cap="flat" cmpd="sng" algn="ctr">
            <a:solidFill>
              <a:srgbClr val="808080"/>
            </a:solidFill>
            <a:prstDash val="solid"/>
            <a:round/>
            <a:headEnd type="none" w="med" len="med"/>
            <a:tailEnd type="none" w="med" len="med"/>
          </a:ln>
          <a:effectLst/>
        </p:spPr>
      </p:cxnSp>
      <p:cxnSp>
        <p:nvCxnSpPr>
          <p:cNvPr id="70" name="直接连接符 194"/>
          <p:cNvCxnSpPr/>
          <p:nvPr/>
        </p:nvCxnSpPr>
        <p:spPr bwMode="auto">
          <a:xfrm flipV="1">
            <a:off x="3978275" y="2599690"/>
            <a:ext cx="635" cy="129540"/>
          </a:xfrm>
          <a:prstGeom prst="line">
            <a:avLst/>
          </a:prstGeom>
          <a:noFill/>
          <a:ln w="6350" cap="flat" cmpd="sng" algn="ctr">
            <a:solidFill>
              <a:srgbClr val="808080"/>
            </a:solidFill>
            <a:prstDash val="solid"/>
            <a:round/>
            <a:headEnd type="none" w="med" len="med"/>
            <a:tailEnd type="none" w="med" len="med"/>
          </a:ln>
          <a:effectLst/>
        </p:spPr>
      </p:cxnSp>
      <p:cxnSp>
        <p:nvCxnSpPr>
          <p:cNvPr id="78" name="直接连接符 200"/>
          <p:cNvCxnSpPr/>
          <p:nvPr/>
        </p:nvCxnSpPr>
        <p:spPr bwMode="auto">
          <a:xfrm>
            <a:off x="3433445" y="2463800"/>
            <a:ext cx="356235" cy="0"/>
          </a:xfrm>
          <a:prstGeom prst="line">
            <a:avLst/>
          </a:prstGeom>
          <a:noFill/>
          <a:ln w="6350" cap="flat" cmpd="sng" algn="ctr">
            <a:solidFill>
              <a:srgbClr val="808080"/>
            </a:solidFill>
            <a:prstDash val="solid"/>
            <a:round/>
            <a:headEnd type="none" w="med" len="med"/>
            <a:tailEnd type="none" w="med" len="med"/>
          </a:ln>
          <a:effectLst/>
        </p:spPr>
      </p:cxnSp>
      <p:sp>
        <p:nvSpPr>
          <p:cNvPr id="79" name="矩形 78"/>
          <p:cNvSpPr/>
          <p:nvPr/>
        </p:nvSpPr>
        <p:spPr>
          <a:xfrm>
            <a:off x="2642235" y="1806575"/>
            <a:ext cx="1901825" cy="245110"/>
          </a:xfrm>
          <a:prstGeom prst="rect">
            <a:avLst/>
          </a:prstGeom>
          <a:solidFill>
            <a:schemeClr val="accent6">
              <a:lumMod val="40000"/>
              <a:lumOff val="60000"/>
            </a:schemeClr>
          </a:solidFill>
        </p:spPr>
        <p:txBody>
          <a:bodyPr wrap="square" anchor="ctr">
            <a:spAutoFit/>
          </a:bodyPr>
          <a:lstStyle/>
          <a:p>
            <a:pPr marL="342900" indent="-342900" algn="ctr"/>
            <a:r>
              <a:rPr lang="en-US" altLang="zh-CN" sz="1000" dirty="0">
                <a:latin typeface="Arial Regular"/>
                <a:ea typeface="微软雅黑" panose="020B0503020204020204" charset="-122"/>
                <a:cs typeface="微软雅黑" panose="020B0503020204020204" charset="-122"/>
              </a:rPr>
              <a:t>DC A</a:t>
            </a:r>
          </a:p>
        </p:txBody>
      </p:sp>
      <p:cxnSp>
        <p:nvCxnSpPr>
          <p:cNvPr id="82" name="直接连接符 545"/>
          <p:cNvCxnSpPr/>
          <p:nvPr/>
        </p:nvCxnSpPr>
        <p:spPr bwMode="auto">
          <a:xfrm>
            <a:off x="7837170" y="3780790"/>
            <a:ext cx="568325" cy="0"/>
          </a:xfrm>
          <a:prstGeom prst="line">
            <a:avLst/>
          </a:prstGeom>
          <a:noFill/>
          <a:ln w="6350" cap="flat" cmpd="sng" algn="ctr">
            <a:solidFill>
              <a:srgbClr val="808080"/>
            </a:solidFill>
            <a:prstDash val="solid"/>
            <a:round/>
            <a:headEnd type="none" w="med" len="med"/>
            <a:tailEnd type="none" w="med" len="med"/>
          </a:ln>
          <a:effectLst/>
        </p:spPr>
      </p:cxnSp>
      <p:cxnSp>
        <p:nvCxnSpPr>
          <p:cNvPr id="83" name="直接连接符 546"/>
          <p:cNvCxnSpPr/>
          <p:nvPr/>
        </p:nvCxnSpPr>
        <p:spPr bwMode="auto">
          <a:xfrm>
            <a:off x="7833995" y="3861435"/>
            <a:ext cx="568325" cy="0"/>
          </a:xfrm>
          <a:prstGeom prst="line">
            <a:avLst/>
          </a:prstGeom>
          <a:noFill/>
          <a:ln w="6350" cap="flat" cmpd="sng" algn="ctr">
            <a:solidFill>
              <a:srgbClr val="808080"/>
            </a:solidFill>
            <a:prstDash val="solid"/>
            <a:round/>
            <a:headEnd type="none" w="med" len="med"/>
            <a:tailEnd type="none" w="med" len="med"/>
          </a:ln>
          <a:effectLst/>
        </p:spPr>
      </p:cxnSp>
      <p:cxnSp>
        <p:nvCxnSpPr>
          <p:cNvPr id="85" name="直接连接符 548"/>
          <p:cNvCxnSpPr/>
          <p:nvPr/>
        </p:nvCxnSpPr>
        <p:spPr bwMode="auto">
          <a:xfrm>
            <a:off x="9192895" y="3784600"/>
            <a:ext cx="758190" cy="0"/>
          </a:xfrm>
          <a:prstGeom prst="line">
            <a:avLst/>
          </a:prstGeom>
          <a:noFill/>
          <a:ln w="6350" cap="flat" cmpd="sng" algn="ctr">
            <a:solidFill>
              <a:srgbClr val="808080"/>
            </a:solidFill>
            <a:prstDash val="solid"/>
            <a:round/>
            <a:headEnd type="none" w="med" len="med"/>
            <a:tailEnd type="none" w="med" len="med"/>
          </a:ln>
          <a:effectLst/>
        </p:spPr>
      </p:cxnSp>
      <p:cxnSp>
        <p:nvCxnSpPr>
          <p:cNvPr id="86" name="直接连接符 549"/>
          <p:cNvCxnSpPr/>
          <p:nvPr/>
        </p:nvCxnSpPr>
        <p:spPr bwMode="auto">
          <a:xfrm>
            <a:off x="9190355" y="3865880"/>
            <a:ext cx="758190" cy="0"/>
          </a:xfrm>
          <a:prstGeom prst="line">
            <a:avLst/>
          </a:prstGeom>
          <a:noFill/>
          <a:ln w="6350" cap="flat" cmpd="sng" algn="ctr">
            <a:solidFill>
              <a:srgbClr val="808080"/>
            </a:solidFill>
            <a:prstDash val="solid"/>
            <a:round/>
            <a:headEnd type="none" w="med" len="med"/>
            <a:tailEnd type="none" w="med" len="med"/>
          </a:ln>
          <a:effectLst/>
        </p:spPr>
      </p:cxnSp>
      <p:cxnSp>
        <p:nvCxnSpPr>
          <p:cNvPr id="88" name="直接连接符 560"/>
          <p:cNvCxnSpPr/>
          <p:nvPr/>
        </p:nvCxnSpPr>
        <p:spPr bwMode="auto">
          <a:xfrm>
            <a:off x="8481060" y="3320415"/>
            <a:ext cx="833755" cy="0"/>
          </a:xfrm>
          <a:prstGeom prst="line">
            <a:avLst/>
          </a:prstGeom>
          <a:noFill/>
          <a:ln w="6350" cap="flat" cmpd="sng" algn="ctr">
            <a:solidFill>
              <a:srgbClr val="808080"/>
            </a:solidFill>
            <a:prstDash val="solid"/>
            <a:round/>
            <a:headEnd type="none" w="med" len="med"/>
            <a:tailEnd type="none" w="med" len="med"/>
          </a:ln>
          <a:effectLst/>
        </p:spPr>
      </p:cxnSp>
      <p:cxnSp>
        <p:nvCxnSpPr>
          <p:cNvPr id="89" name="直接连接符 572"/>
          <p:cNvCxnSpPr/>
          <p:nvPr/>
        </p:nvCxnSpPr>
        <p:spPr bwMode="auto">
          <a:xfrm>
            <a:off x="8478520" y="3401060"/>
            <a:ext cx="833755" cy="0"/>
          </a:xfrm>
          <a:prstGeom prst="line">
            <a:avLst/>
          </a:prstGeom>
          <a:noFill/>
          <a:ln w="6350" cap="flat" cmpd="sng" algn="ctr">
            <a:solidFill>
              <a:srgbClr val="808080"/>
            </a:solidFill>
            <a:prstDash val="solid"/>
            <a:round/>
            <a:headEnd type="none" w="med" len="med"/>
            <a:tailEnd type="none" w="med" len="med"/>
          </a:ln>
          <a:effectLst/>
        </p:spPr>
      </p:cxnSp>
      <p:pic>
        <p:nvPicPr>
          <p:cNvPr id="91" name="Picture 459" descr="图片238"/>
          <p:cNvPicPr>
            <a:picLocks noChangeAspect="1" noChangeArrowheads="1"/>
          </p:cNvPicPr>
          <p:nvPr/>
        </p:nvPicPr>
        <p:blipFill>
          <a:blip r:embed="rId2" cstate="print"/>
          <a:srcRect/>
          <a:stretch>
            <a:fillRect/>
          </a:stretch>
        </p:blipFill>
        <p:spPr bwMode="auto">
          <a:xfrm>
            <a:off x="8324215" y="3204210"/>
            <a:ext cx="379095" cy="303530"/>
          </a:xfrm>
          <a:prstGeom prst="rect">
            <a:avLst/>
          </a:prstGeom>
          <a:noFill/>
          <a:effectLst/>
        </p:spPr>
      </p:pic>
      <p:pic>
        <p:nvPicPr>
          <p:cNvPr id="93" name="Picture 459" descr="图片238"/>
          <p:cNvPicPr>
            <a:picLocks noChangeAspect="1" noChangeArrowheads="1"/>
          </p:cNvPicPr>
          <p:nvPr/>
        </p:nvPicPr>
        <p:blipFill>
          <a:blip r:embed="rId2" cstate="print"/>
          <a:srcRect/>
          <a:stretch>
            <a:fillRect/>
          </a:stretch>
        </p:blipFill>
        <p:spPr bwMode="auto">
          <a:xfrm>
            <a:off x="9057005" y="3204210"/>
            <a:ext cx="379095" cy="303530"/>
          </a:xfrm>
          <a:prstGeom prst="rect">
            <a:avLst/>
          </a:prstGeom>
          <a:noFill/>
          <a:effectLst/>
        </p:spPr>
      </p:pic>
      <p:cxnSp>
        <p:nvCxnSpPr>
          <p:cNvPr id="97" name="直接连接符 579"/>
          <p:cNvCxnSpPr/>
          <p:nvPr/>
        </p:nvCxnSpPr>
        <p:spPr bwMode="auto">
          <a:xfrm>
            <a:off x="8578215" y="2844800"/>
            <a:ext cx="720090" cy="0"/>
          </a:xfrm>
          <a:prstGeom prst="line">
            <a:avLst/>
          </a:prstGeom>
          <a:noFill/>
          <a:ln w="6350" cap="flat" cmpd="sng" algn="ctr">
            <a:solidFill>
              <a:srgbClr val="808080"/>
            </a:solidFill>
            <a:prstDash val="solid"/>
            <a:round/>
            <a:headEnd type="none" w="med" len="med"/>
            <a:tailEnd type="none" w="med" len="med"/>
          </a:ln>
          <a:effectLst/>
        </p:spPr>
      </p:cxnSp>
      <p:cxnSp>
        <p:nvCxnSpPr>
          <p:cNvPr id="98" name="直接连接符 580"/>
          <p:cNvCxnSpPr/>
          <p:nvPr/>
        </p:nvCxnSpPr>
        <p:spPr bwMode="auto">
          <a:xfrm>
            <a:off x="8578215" y="2920365"/>
            <a:ext cx="720090" cy="0"/>
          </a:xfrm>
          <a:prstGeom prst="line">
            <a:avLst/>
          </a:prstGeom>
          <a:noFill/>
          <a:ln w="6350" cap="flat" cmpd="sng" algn="ctr">
            <a:solidFill>
              <a:srgbClr val="808080"/>
            </a:solidFill>
            <a:prstDash val="solid"/>
            <a:round/>
            <a:headEnd type="none" w="med" len="med"/>
            <a:tailEnd type="none" w="med" len="med"/>
          </a:ln>
          <a:effectLst/>
        </p:spPr>
      </p:cxnSp>
      <p:cxnSp>
        <p:nvCxnSpPr>
          <p:cNvPr id="99" name="直接连接符 583"/>
          <p:cNvCxnSpPr/>
          <p:nvPr/>
        </p:nvCxnSpPr>
        <p:spPr bwMode="auto">
          <a:xfrm>
            <a:off x="8513445" y="3017520"/>
            <a:ext cx="733425" cy="186055"/>
          </a:xfrm>
          <a:prstGeom prst="line">
            <a:avLst/>
          </a:prstGeom>
          <a:noFill/>
          <a:ln w="6350" cap="flat" cmpd="sng" algn="ctr">
            <a:solidFill>
              <a:srgbClr val="808080"/>
            </a:solidFill>
            <a:prstDash val="solid"/>
            <a:round/>
            <a:headEnd type="none" w="med" len="med"/>
            <a:tailEnd type="none" w="med" len="med"/>
          </a:ln>
          <a:effectLst/>
        </p:spPr>
      </p:cxnSp>
      <p:cxnSp>
        <p:nvCxnSpPr>
          <p:cNvPr id="100" name="直接连接符 584"/>
          <p:cNvCxnSpPr/>
          <p:nvPr/>
        </p:nvCxnSpPr>
        <p:spPr bwMode="auto">
          <a:xfrm>
            <a:off x="9246870" y="3017520"/>
            <a:ext cx="0" cy="186055"/>
          </a:xfrm>
          <a:prstGeom prst="line">
            <a:avLst/>
          </a:prstGeom>
          <a:noFill/>
          <a:ln w="6350" cap="flat" cmpd="sng" algn="ctr">
            <a:solidFill>
              <a:srgbClr val="808080"/>
            </a:solidFill>
            <a:prstDash val="solid"/>
            <a:round/>
            <a:headEnd type="none" w="med" len="med"/>
            <a:tailEnd type="none" w="med" len="med"/>
          </a:ln>
          <a:effectLst/>
        </p:spPr>
      </p:cxnSp>
      <p:cxnSp>
        <p:nvCxnSpPr>
          <p:cNvPr id="101" name="直接连接符 586"/>
          <p:cNvCxnSpPr>
            <a:stCxn id="110" idx="2"/>
            <a:endCxn id="91" idx="0"/>
          </p:cNvCxnSpPr>
          <p:nvPr/>
        </p:nvCxnSpPr>
        <p:spPr bwMode="auto">
          <a:xfrm flipH="1">
            <a:off x="8514080" y="3017520"/>
            <a:ext cx="732790" cy="186690"/>
          </a:xfrm>
          <a:prstGeom prst="line">
            <a:avLst/>
          </a:prstGeom>
          <a:noFill/>
          <a:ln w="6350" cap="flat" cmpd="sng" algn="ctr">
            <a:solidFill>
              <a:srgbClr val="808080"/>
            </a:solidFill>
            <a:prstDash val="solid"/>
            <a:round/>
            <a:headEnd type="none" w="med" len="med"/>
            <a:tailEnd type="none" w="med" len="med"/>
          </a:ln>
          <a:effectLst/>
        </p:spPr>
      </p:cxnSp>
      <p:cxnSp>
        <p:nvCxnSpPr>
          <p:cNvPr id="102" name="直接连接符 587"/>
          <p:cNvCxnSpPr/>
          <p:nvPr/>
        </p:nvCxnSpPr>
        <p:spPr bwMode="auto">
          <a:xfrm flipV="1">
            <a:off x="7822565" y="3507105"/>
            <a:ext cx="1424305" cy="170815"/>
          </a:xfrm>
          <a:prstGeom prst="line">
            <a:avLst/>
          </a:prstGeom>
          <a:noFill/>
          <a:ln w="6350" cap="flat" cmpd="sng" algn="ctr">
            <a:solidFill>
              <a:srgbClr val="808080"/>
            </a:solidFill>
            <a:prstDash val="solid"/>
            <a:round/>
            <a:headEnd type="none" w="med" len="med"/>
            <a:tailEnd type="none" w="med" len="med"/>
          </a:ln>
          <a:effectLst/>
        </p:spPr>
      </p:cxnSp>
      <p:cxnSp>
        <p:nvCxnSpPr>
          <p:cNvPr id="103" name="直接连接符 589"/>
          <p:cNvCxnSpPr/>
          <p:nvPr/>
        </p:nvCxnSpPr>
        <p:spPr bwMode="auto">
          <a:xfrm flipV="1">
            <a:off x="8513445" y="3507105"/>
            <a:ext cx="733425" cy="170815"/>
          </a:xfrm>
          <a:prstGeom prst="line">
            <a:avLst/>
          </a:prstGeom>
          <a:noFill/>
          <a:ln w="6350" cap="flat" cmpd="sng" algn="ctr">
            <a:solidFill>
              <a:srgbClr val="808080"/>
            </a:solidFill>
            <a:prstDash val="solid"/>
            <a:round/>
            <a:headEnd type="none" w="med" len="med"/>
            <a:tailEnd type="none" w="med" len="med"/>
          </a:ln>
          <a:effectLst/>
        </p:spPr>
      </p:cxnSp>
      <p:cxnSp>
        <p:nvCxnSpPr>
          <p:cNvPr id="104" name="直接连接符 590"/>
          <p:cNvCxnSpPr/>
          <p:nvPr/>
        </p:nvCxnSpPr>
        <p:spPr bwMode="auto">
          <a:xfrm flipV="1">
            <a:off x="9246870" y="3507105"/>
            <a:ext cx="0" cy="170815"/>
          </a:xfrm>
          <a:prstGeom prst="line">
            <a:avLst/>
          </a:prstGeom>
          <a:noFill/>
          <a:ln w="6350" cap="flat" cmpd="sng" algn="ctr">
            <a:solidFill>
              <a:srgbClr val="808080"/>
            </a:solidFill>
            <a:prstDash val="solid"/>
            <a:round/>
            <a:headEnd type="none" w="med" len="med"/>
            <a:tailEnd type="none" w="med" len="med"/>
          </a:ln>
          <a:effectLst/>
        </p:spPr>
      </p:cxnSp>
      <p:cxnSp>
        <p:nvCxnSpPr>
          <p:cNvPr id="105" name="直接连接符 592"/>
          <p:cNvCxnSpPr>
            <a:stCxn id="112" idx="0"/>
            <a:endCxn id="91" idx="2"/>
          </p:cNvCxnSpPr>
          <p:nvPr/>
        </p:nvCxnSpPr>
        <p:spPr bwMode="auto">
          <a:xfrm flipH="1" flipV="1">
            <a:off x="8514080" y="3507740"/>
            <a:ext cx="732790" cy="170180"/>
          </a:xfrm>
          <a:prstGeom prst="line">
            <a:avLst/>
          </a:prstGeom>
          <a:noFill/>
          <a:ln w="6350" cap="flat" cmpd="sng" algn="ctr">
            <a:solidFill>
              <a:srgbClr val="808080"/>
            </a:solidFill>
            <a:prstDash val="solid"/>
            <a:round/>
            <a:headEnd type="none" w="med" len="med"/>
            <a:tailEnd type="none" w="med" len="med"/>
          </a:ln>
          <a:effectLst/>
        </p:spPr>
      </p:cxnSp>
      <p:cxnSp>
        <p:nvCxnSpPr>
          <p:cNvPr id="106" name="直接连接符 597"/>
          <p:cNvCxnSpPr/>
          <p:nvPr/>
        </p:nvCxnSpPr>
        <p:spPr bwMode="auto">
          <a:xfrm flipV="1">
            <a:off x="8513445" y="3507105"/>
            <a:ext cx="0" cy="170815"/>
          </a:xfrm>
          <a:prstGeom prst="line">
            <a:avLst/>
          </a:prstGeom>
          <a:noFill/>
          <a:ln w="6350" cap="flat" cmpd="sng" algn="ctr">
            <a:solidFill>
              <a:srgbClr val="808080"/>
            </a:solidFill>
            <a:prstDash val="solid"/>
            <a:round/>
            <a:headEnd type="none" w="med" len="med"/>
            <a:tailEnd type="none" w="med" len="med"/>
          </a:ln>
          <a:effectLst/>
        </p:spPr>
      </p:cxnSp>
      <p:cxnSp>
        <p:nvCxnSpPr>
          <p:cNvPr id="107" name="直接连接符 598"/>
          <p:cNvCxnSpPr/>
          <p:nvPr/>
        </p:nvCxnSpPr>
        <p:spPr bwMode="auto">
          <a:xfrm flipV="1">
            <a:off x="7822565" y="3507105"/>
            <a:ext cx="690880" cy="170815"/>
          </a:xfrm>
          <a:prstGeom prst="line">
            <a:avLst/>
          </a:prstGeom>
          <a:noFill/>
          <a:ln w="6350" cap="flat" cmpd="sng" algn="ctr">
            <a:solidFill>
              <a:srgbClr val="808080"/>
            </a:solidFill>
            <a:prstDash val="solid"/>
            <a:round/>
            <a:headEnd type="none" w="med" len="med"/>
            <a:tailEnd type="none" w="med" len="med"/>
          </a:ln>
          <a:effectLst/>
        </p:spPr>
      </p:cxnSp>
      <p:cxnSp>
        <p:nvCxnSpPr>
          <p:cNvPr id="108" name="直接连接符 606"/>
          <p:cNvCxnSpPr/>
          <p:nvPr/>
        </p:nvCxnSpPr>
        <p:spPr bwMode="auto">
          <a:xfrm flipH="1" flipV="1">
            <a:off x="8513445" y="3507105"/>
            <a:ext cx="1411605" cy="170815"/>
          </a:xfrm>
          <a:prstGeom prst="line">
            <a:avLst/>
          </a:prstGeom>
          <a:noFill/>
          <a:ln w="6350" cap="flat" cmpd="sng" algn="ctr">
            <a:solidFill>
              <a:srgbClr val="808080"/>
            </a:solidFill>
            <a:prstDash val="solid"/>
            <a:round/>
            <a:headEnd type="none" w="med" len="med"/>
            <a:tailEnd type="none" w="med" len="med"/>
          </a:ln>
          <a:effectLst/>
        </p:spPr>
      </p:cxnSp>
      <p:cxnSp>
        <p:nvCxnSpPr>
          <p:cNvPr id="109" name="直接连接符 607"/>
          <p:cNvCxnSpPr/>
          <p:nvPr/>
        </p:nvCxnSpPr>
        <p:spPr bwMode="auto">
          <a:xfrm flipH="1" flipV="1">
            <a:off x="9246870" y="3507105"/>
            <a:ext cx="678180" cy="170815"/>
          </a:xfrm>
          <a:prstGeom prst="line">
            <a:avLst/>
          </a:prstGeom>
          <a:noFill/>
          <a:ln w="6350" cap="flat" cmpd="sng" algn="ctr">
            <a:solidFill>
              <a:srgbClr val="808080"/>
            </a:solidFill>
            <a:prstDash val="solid"/>
            <a:round/>
            <a:headEnd type="none" w="med" len="med"/>
            <a:tailEnd type="none" w="med" len="med"/>
          </a:ln>
          <a:effectLst/>
        </p:spPr>
      </p:cxnSp>
      <p:pic>
        <p:nvPicPr>
          <p:cNvPr id="110" name="Picture 460" descr="图片239"/>
          <p:cNvPicPr>
            <a:picLocks noChangeAspect="1" noChangeArrowheads="1"/>
          </p:cNvPicPr>
          <p:nvPr/>
        </p:nvPicPr>
        <p:blipFill>
          <a:blip r:embed="rId3" cstate="print"/>
          <a:srcRect/>
          <a:stretch>
            <a:fillRect/>
          </a:stretch>
        </p:blipFill>
        <p:spPr bwMode="auto">
          <a:xfrm>
            <a:off x="9057005" y="2719070"/>
            <a:ext cx="379095" cy="298450"/>
          </a:xfrm>
          <a:prstGeom prst="rect">
            <a:avLst/>
          </a:prstGeom>
          <a:noFill/>
          <a:effectLst/>
        </p:spPr>
      </p:pic>
      <p:pic>
        <p:nvPicPr>
          <p:cNvPr id="111" name="Picture 461" descr="图片240"/>
          <p:cNvPicPr>
            <a:picLocks noChangeAspect="1" noChangeArrowheads="1"/>
          </p:cNvPicPr>
          <p:nvPr/>
        </p:nvPicPr>
        <p:blipFill>
          <a:blip r:embed="rId4" cstate="print"/>
          <a:srcRect/>
          <a:stretch>
            <a:fillRect/>
          </a:stretch>
        </p:blipFill>
        <p:spPr bwMode="auto">
          <a:xfrm>
            <a:off x="9735185" y="3677920"/>
            <a:ext cx="379095" cy="300990"/>
          </a:xfrm>
          <a:prstGeom prst="rect">
            <a:avLst/>
          </a:prstGeom>
          <a:noFill/>
          <a:effectLst/>
        </p:spPr>
      </p:pic>
      <p:pic>
        <p:nvPicPr>
          <p:cNvPr id="112" name="Picture 461" descr="图片240"/>
          <p:cNvPicPr>
            <a:picLocks noChangeAspect="1" noChangeArrowheads="1"/>
          </p:cNvPicPr>
          <p:nvPr/>
        </p:nvPicPr>
        <p:blipFill>
          <a:blip r:embed="rId4" cstate="print"/>
          <a:srcRect/>
          <a:stretch>
            <a:fillRect/>
          </a:stretch>
        </p:blipFill>
        <p:spPr bwMode="auto">
          <a:xfrm>
            <a:off x="9057005" y="3677920"/>
            <a:ext cx="379095" cy="300990"/>
          </a:xfrm>
          <a:prstGeom prst="rect">
            <a:avLst/>
          </a:prstGeom>
          <a:noFill/>
          <a:effectLst/>
        </p:spPr>
      </p:pic>
      <p:pic>
        <p:nvPicPr>
          <p:cNvPr id="113" name="Picture 460" descr="图片239"/>
          <p:cNvPicPr>
            <a:picLocks noChangeAspect="1" noChangeArrowheads="1"/>
          </p:cNvPicPr>
          <p:nvPr/>
        </p:nvPicPr>
        <p:blipFill>
          <a:blip r:embed="rId3" cstate="print"/>
          <a:srcRect/>
          <a:stretch>
            <a:fillRect/>
          </a:stretch>
        </p:blipFill>
        <p:spPr bwMode="auto">
          <a:xfrm>
            <a:off x="8324215" y="2719070"/>
            <a:ext cx="379095" cy="298450"/>
          </a:xfrm>
          <a:prstGeom prst="rect">
            <a:avLst/>
          </a:prstGeom>
          <a:noFill/>
          <a:effectLst/>
        </p:spPr>
      </p:pic>
      <p:cxnSp>
        <p:nvCxnSpPr>
          <p:cNvPr id="114" name="直接连接符 628"/>
          <p:cNvCxnSpPr/>
          <p:nvPr/>
        </p:nvCxnSpPr>
        <p:spPr bwMode="auto">
          <a:xfrm>
            <a:off x="8513445" y="3017520"/>
            <a:ext cx="0" cy="186055"/>
          </a:xfrm>
          <a:prstGeom prst="line">
            <a:avLst/>
          </a:prstGeom>
          <a:noFill/>
          <a:ln w="6350" cap="flat" cmpd="sng" algn="ctr">
            <a:solidFill>
              <a:srgbClr val="808080"/>
            </a:solidFill>
            <a:prstDash val="solid"/>
            <a:round/>
            <a:headEnd type="none" w="med" len="med"/>
            <a:tailEnd type="none" w="med" len="med"/>
          </a:ln>
          <a:effectLst/>
        </p:spPr>
      </p:cxnSp>
      <p:pic>
        <p:nvPicPr>
          <p:cNvPr id="115" name="Picture 461" descr="图片240"/>
          <p:cNvPicPr>
            <a:picLocks noChangeAspect="1" noChangeArrowheads="1"/>
          </p:cNvPicPr>
          <p:nvPr/>
        </p:nvPicPr>
        <p:blipFill>
          <a:blip r:embed="rId4" cstate="print"/>
          <a:srcRect/>
          <a:stretch>
            <a:fillRect/>
          </a:stretch>
        </p:blipFill>
        <p:spPr bwMode="auto">
          <a:xfrm>
            <a:off x="8324215" y="3677920"/>
            <a:ext cx="379095" cy="300990"/>
          </a:xfrm>
          <a:prstGeom prst="rect">
            <a:avLst/>
          </a:prstGeom>
          <a:noFill/>
          <a:effectLst/>
        </p:spPr>
      </p:pic>
      <p:pic>
        <p:nvPicPr>
          <p:cNvPr id="116" name="Picture 461" descr="图片240"/>
          <p:cNvPicPr>
            <a:picLocks noChangeAspect="1" noChangeArrowheads="1"/>
          </p:cNvPicPr>
          <p:nvPr/>
        </p:nvPicPr>
        <p:blipFill>
          <a:blip r:embed="rId4" cstate="print"/>
          <a:srcRect/>
          <a:stretch>
            <a:fillRect/>
          </a:stretch>
        </p:blipFill>
        <p:spPr bwMode="auto">
          <a:xfrm>
            <a:off x="7632700" y="3677920"/>
            <a:ext cx="379095" cy="300990"/>
          </a:xfrm>
          <a:prstGeom prst="rect">
            <a:avLst/>
          </a:prstGeom>
          <a:noFill/>
          <a:effectLst/>
        </p:spPr>
      </p:pic>
      <p:pic>
        <p:nvPicPr>
          <p:cNvPr id="124" name="Picture 456" descr="图片235"/>
          <p:cNvPicPr>
            <a:picLocks noChangeAspect="1" noChangeArrowheads="1"/>
          </p:cNvPicPr>
          <p:nvPr/>
        </p:nvPicPr>
        <p:blipFill>
          <a:blip r:embed="rId5" cstate="print"/>
          <a:stretch>
            <a:fillRect/>
          </a:stretch>
        </p:blipFill>
        <p:spPr bwMode="auto">
          <a:xfrm>
            <a:off x="8322945" y="2317115"/>
            <a:ext cx="379095" cy="272415"/>
          </a:xfrm>
          <a:prstGeom prst="rect">
            <a:avLst/>
          </a:prstGeom>
          <a:noFill/>
        </p:spPr>
      </p:pic>
      <p:pic>
        <p:nvPicPr>
          <p:cNvPr id="125" name="Picture 456" descr="图片235"/>
          <p:cNvPicPr>
            <a:picLocks noChangeAspect="1" noChangeArrowheads="1"/>
          </p:cNvPicPr>
          <p:nvPr/>
        </p:nvPicPr>
        <p:blipFill>
          <a:blip r:embed="rId5" cstate="print"/>
          <a:stretch>
            <a:fillRect/>
          </a:stretch>
        </p:blipFill>
        <p:spPr bwMode="auto">
          <a:xfrm>
            <a:off x="9057640" y="2317115"/>
            <a:ext cx="379095" cy="272415"/>
          </a:xfrm>
          <a:prstGeom prst="rect">
            <a:avLst/>
          </a:prstGeom>
          <a:noFill/>
        </p:spPr>
      </p:pic>
      <p:cxnSp>
        <p:nvCxnSpPr>
          <p:cNvPr id="126" name="直接连接符 687"/>
          <p:cNvCxnSpPr/>
          <p:nvPr/>
        </p:nvCxnSpPr>
        <p:spPr bwMode="auto">
          <a:xfrm flipH="1" flipV="1">
            <a:off x="8512175" y="2589530"/>
            <a:ext cx="1270" cy="129540"/>
          </a:xfrm>
          <a:prstGeom prst="line">
            <a:avLst/>
          </a:prstGeom>
          <a:noFill/>
          <a:ln w="6350" cap="flat" cmpd="sng" algn="ctr">
            <a:solidFill>
              <a:srgbClr val="808080"/>
            </a:solidFill>
            <a:prstDash val="solid"/>
            <a:round/>
            <a:headEnd type="none" w="med" len="med"/>
            <a:tailEnd type="none" w="med" len="med"/>
          </a:ln>
          <a:effectLst/>
        </p:spPr>
      </p:cxnSp>
      <p:cxnSp>
        <p:nvCxnSpPr>
          <p:cNvPr id="127" name="直接连接符 688"/>
          <p:cNvCxnSpPr/>
          <p:nvPr/>
        </p:nvCxnSpPr>
        <p:spPr bwMode="auto">
          <a:xfrm flipV="1">
            <a:off x="9246870" y="2589530"/>
            <a:ext cx="635" cy="129540"/>
          </a:xfrm>
          <a:prstGeom prst="line">
            <a:avLst/>
          </a:prstGeom>
          <a:noFill/>
          <a:ln w="6350" cap="flat" cmpd="sng" algn="ctr">
            <a:solidFill>
              <a:srgbClr val="808080"/>
            </a:solidFill>
            <a:prstDash val="solid"/>
            <a:round/>
            <a:headEnd type="none" w="med" len="med"/>
            <a:tailEnd type="none" w="med" len="med"/>
          </a:ln>
          <a:effectLst/>
        </p:spPr>
      </p:cxnSp>
      <p:cxnSp>
        <p:nvCxnSpPr>
          <p:cNvPr id="128" name="直接连接符 689"/>
          <p:cNvCxnSpPr/>
          <p:nvPr/>
        </p:nvCxnSpPr>
        <p:spPr bwMode="auto">
          <a:xfrm>
            <a:off x="8701405" y="2453640"/>
            <a:ext cx="356235" cy="0"/>
          </a:xfrm>
          <a:prstGeom prst="line">
            <a:avLst/>
          </a:prstGeom>
          <a:noFill/>
          <a:ln w="6350" cap="flat" cmpd="sng" algn="ctr">
            <a:solidFill>
              <a:srgbClr val="808080"/>
            </a:solidFill>
            <a:prstDash val="solid"/>
            <a:round/>
            <a:headEnd type="none" w="med" len="med"/>
            <a:tailEnd type="none" w="med" len="med"/>
          </a:ln>
          <a:effectLst/>
        </p:spPr>
      </p:cxnSp>
      <p:sp>
        <p:nvSpPr>
          <p:cNvPr id="129" name="矩形 128"/>
          <p:cNvSpPr/>
          <p:nvPr/>
        </p:nvSpPr>
        <p:spPr>
          <a:xfrm>
            <a:off x="7758430" y="1807845"/>
            <a:ext cx="1901825" cy="245110"/>
          </a:xfrm>
          <a:prstGeom prst="rect">
            <a:avLst/>
          </a:prstGeom>
          <a:solidFill>
            <a:schemeClr val="accent6">
              <a:lumMod val="40000"/>
              <a:lumOff val="60000"/>
            </a:schemeClr>
          </a:solidFill>
        </p:spPr>
        <p:txBody>
          <a:bodyPr wrap="square" anchor="ctr">
            <a:spAutoFit/>
          </a:bodyPr>
          <a:lstStyle/>
          <a:p>
            <a:pPr marL="342900" indent="-342900" algn="ctr"/>
            <a:r>
              <a:rPr lang="en-US" altLang="zh-CN" sz="1000" dirty="0">
                <a:latin typeface="Arial Regular"/>
                <a:ea typeface="微软雅黑" panose="020B0503020204020204" charset="-122"/>
                <a:cs typeface="微软雅黑" panose="020B0503020204020204" charset="-122"/>
              </a:rPr>
              <a:t>DC B</a:t>
            </a:r>
          </a:p>
        </p:txBody>
      </p:sp>
      <p:sp>
        <p:nvSpPr>
          <p:cNvPr id="130" name="Freeform 269"/>
          <p:cNvSpPr/>
          <p:nvPr/>
        </p:nvSpPr>
        <p:spPr bwMode="auto">
          <a:xfrm>
            <a:off x="5367655" y="2100580"/>
            <a:ext cx="1363345" cy="696595"/>
          </a:xfrm>
          <a:custGeom>
            <a:avLst/>
            <a:gdLst>
              <a:gd name="T0" fmla="*/ 99 w 574"/>
              <a:gd name="T1" fmla="*/ 300 h 395"/>
              <a:gd name="T2" fmla="*/ 71 w 574"/>
              <a:gd name="T3" fmla="*/ 277 h 395"/>
              <a:gd name="T4" fmla="*/ 57 w 574"/>
              <a:gd name="T5" fmla="*/ 251 h 395"/>
              <a:gd name="T6" fmla="*/ 54 w 574"/>
              <a:gd name="T7" fmla="*/ 222 h 395"/>
              <a:gd name="T8" fmla="*/ 61 w 574"/>
              <a:gd name="T9" fmla="*/ 208 h 395"/>
              <a:gd name="T10" fmla="*/ 42 w 574"/>
              <a:gd name="T11" fmla="*/ 201 h 395"/>
              <a:gd name="T12" fmla="*/ 19 w 574"/>
              <a:gd name="T13" fmla="*/ 185 h 395"/>
              <a:gd name="T14" fmla="*/ 5 w 574"/>
              <a:gd name="T15" fmla="*/ 163 h 395"/>
              <a:gd name="T16" fmla="*/ 0 w 574"/>
              <a:gd name="T17" fmla="*/ 137 h 395"/>
              <a:gd name="T18" fmla="*/ 12 w 574"/>
              <a:gd name="T19" fmla="*/ 109 h 395"/>
              <a:gd name="T20" fmla="*/ 35 w 574"/>
              <a:gd name="T21" fmla="*/ 88 h 395"/>
              <a:gd name="T22" fmla="*/ 68 w 574"/>
              <a:gd name="T23" fmla="*/ 76 h 395"/>
              <a:gd name="T24" fmla="*/ 97 w 574"/>
              <a:gd name="T25" fmla="*/ 76 h 395"/>
              <a:gd name="T26" fmla="*/ 97 w 574"/>
              <a:gd name="T27" fmla="*/ 69 h 395"/>
              <a:gd name="T28" fmla="*/ 97 w 574"/>
              <a:gd name="T29" fmla="*/ 57 h 395"/>
              <a:gd name="T30" fmla="*/ 106 w 574"/>
              <a:gd name="T31" fmla="*/ 36 h 395"/>
              <a:gd name="T32" fmla="*/ 130 w 574"/>
              <a:gd name="T33" fmla="*/ 19 h 395"/>
              <a:gd name="T34" fmla="*/ 161 w 574"/>
              <a:gd name="T35" fmla="*/ 12 h 395"/>
              <a:gd name="T36" fmla="*/ 187 w 574"/>
              <a:gd name="T37" fmla="*/ 12 h 395"/>
              <a:gd name="T38" fmla="*/ 203 w 574"/>
              <a:gd name="T39" fmla="*/ 15 h 395"/>
              <a:gd name="T40" fmla="*/ 217 w 574"/>
              <a:gd name="T41" fmla="*/ 22 h 395"/>
              <a:gd name="T42" fmla="*/ 231 w 574"/>
              <a:gd name="T43" fmla="*/ 29 h 395"/>
              <a:gd name="T44" fmla="*/ 238 w 574"/>
              <a:gd name="T45" fmla="*/ 24 h 395"/>
              <a:gd name="T46" fmla="*/ 262 w 574"/>
              <a:gd name="T47" fmla="*/ 12 h 395"/>
              <a:gd name="T48" fmla="*/ 290 w 574"/>
              <a:gd name="T49" fmla="*/ 3 h 395"/>
              <a:gd name="T50" fmla="*/ 321 w 574"/>
              <a:gd name="T51" fmla="*/ 0 h 395"/>
              <a:gd name="T52" fmla="*/ 361 w 574"/>
              <a:gd name="T53" fmla="*/ 3 h 395"/>
              <a:gd name="T54" fmla="*/ 394 w 574"/>
              <a:gd name="T55" fmla="*/ 15 h 395"/>
              <a:gd name="T56" fmla="*/ 420 w 574"/>
              <a:gd name="T57" fmla="*/ 33 h 395"/>
              <a:gd name="T58" fmla="*/ 439 w 574"/>
              <a:gd name="T59" fmla="*/ 52 h 395"/>
              <a:gd name="T60" fmla="*/ 461 w 574"/>
              <a:gd name="T61" fmla="*/ 55 h 395"/>
              <a:gd name="T62" fmla="*/ 482 w 574"/>
              <a:gd name="T63" fmla="*/ 62 h 395"/>
              <a:gd name="T64" fmla="*/ 498 w 574"/>
              <a:gd name="T65" fmla="*/ 78 h 395"/>
              <a:gd name="T66" fmla="*/ 505 w 574"/>
              <a:gd name="T67" fmla="*/ 92 h 395"/>
              <a:gd name="T68" fmla="*/ 510 w 574"/>
              <a:gd name="T69" fmla="*/ 104 h 395"/>
              <a:gd name="T70" fmla="*/ 531 w 574"/>
              <a:gd name="T71" fmla="*/ 111 h 395"/>
              <a:gd name="T72" fmla="*/ 553 w 574"/>
              <a:gd name="T73" fmla="*/ 126 h 395"/>
              <a:gd name="T74" fmla="*/ 572 w 574"/>
              <a:gd name="T75" fmla="*/ 152 h 395"/>
              <a:gd name="T76" fmla="*/ 574 w 574"/>
              <a:gd name="T77" fmla="*/ 180 h 395"/>
              <a:gd name="T78" fmla="*/ 560 w 574"/>
              <a:gd name="T79" fmla="*/ 206 h 395"/>
              <a:gd name="T80" fmla="*/ 541 w 574"/>
              <a:gd name="T81" fmla="*/ 220 h 395"/>
              <a:gd name="T82" fmla="*/ 524 w 574"/>
              <a:gd name="T83" fmla="*/ 227 h 395"/>
              <a:gd name="T84" fmla="*/ 534 w 574"/>
              <a:gd name="T85" fmla="*/ 234 h 395"/>
              <a:gd name="T86" fmla="*/ 543 w 574"/>
              <a:gd name="T87" fmla="*/ 246 h 395"/>
              <a:gd name="T88" fmla="*/ 550 w 574"/>
              <a:gd name="T89" fmla="*/ 258 h 395"/>
              <a:gd name="T90" fmla="*/ 546 w 574"/>
              <a:gd name="T91" fmla="*/ 286 h 395"/>
              <a:gd name="T92" fmla="*/ 524 w 574"/>
              <a:gd name="T93" fmla="*/ 315 h 395"/>
              <a:gd name="T94" fmla="*/ 489 w 574"/>
              <a:gd name="T95" fmla="*/ 336 h 395"/>
              <a:gd name="T96" fmla="*/ 451 w 574"/>
              <a:gd name="T97" fmla="*/ 345 h 395"/>
              <a:gd name="T98" fmla="*/ 427 w 574"/>
              <a:gd name="T99" fmla="*/ 348 h 395"/>
              <a:gd name="T100" fmla="*/ 404 w 574"/>
              <a:gd name="T101" fmla="*/ 345 h 395"/>
              <a:gd name="T102" fmla="*/ 385 w 574"/>
              <a:gd name="T103" fmla="*/ 343 h 395"/>
              <a:gd name="T104" fmla="*/ 364 w 574"/>
              <a:gd name="T105" fmla="*/ 364 h 395"/>
              <a:gd name="T106" fmla="*/ 335 w 574"/>
              <a:gd name="T107" fmla="*/ 378 h 395"/>
              <a:gd name="T108" fmla="*/ 302 w 574"/>
              <a:gd name="T109" fmla="*/ 390 h 395"/>
              <a:gd name="T110" fmla="*/ 250 w 574"/>
              <a:gd name="T111" fmla="*/ 395 h 395"/>
              <a:gd name="T112" fmla="*/ 189 w 574"/>
              <a:gd name="T113" fmla="*/ 383 h 395"/>
              <a:gd name="T114" fmla="*/ 142 w 574"/>
              <a:gd name="T115" fmla="*/ 352 h 395"/>
              <a:gd name="T116" fmla="*/ 118 w 574"/>
              <a:gd name="T117" fmla="*/ 312 h 39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74"/>
              <a:gd name="T178" fmla="*/ 0 h 395"/>
              <a:gd name="T179" fmla="*/ 574 w 574"/>
              <a:gd name="T180" fmla="*/ 395 h 39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74" h="395">
                <a:moveTo>
                  <a:pt x="118" y="312"/>
                </a:moveTo>
                <a:lnTo>
                  <a:pt x="118" y="310"/>
                </a:lnTo>
                <a:lnTo>
                  <a:pt x="116" y="310"/>
                </a:lnTo>
                <a:lnTo>
                  <a:pt x="113" y="307"/>
                </a:lnTo>
                <a:lnTo>
                  <a:pt x="109" y="305"/>
                </a:lnTo>
                <a:lnTo>
                  <a:pt x="104" y="303"/>
                </a:lnTo>
                <a:lnTo>
                  <a:pt x="99" y="300"/>
                </a:lnTo>
                <a:lnTo>
                  <a:pt x="97" y="298"/>
                </a:lnTo>
                <a:lnTo>
                  <a:pt x="92" y="296"/>
                </a:lnTo>
                <a:lnTo>
                  <a:pt x="90" y="293"/>
                </a:lnTo>
                <a:lnTo>
                  <a:pt x="85" y="291"/>
                </a:lnTo>
                <a:lnTo>
                  <a:pt x="83" y="289"/>
                </a:lnTo>
                <a:lnTo>
                  <a:pt x="80" y="286"/>
                </a:lnTo>
                <a:lnTo>
                  <a:pt x="78" y="284"/>
                </a:lnTo>
                <a:lnTo>
                  <a:pt x="73" y="282"/>
                </a:lnTo>
                <a:lnTo>
                  <a:pt x="71" y="277"/>
                </a:lnTo>
                <a:lnTo>
                  <a:pt x="68" y="274"/>
                </a:lnTo>
                <a:lnTo>
                  <a:pt x="66" y="272"/>
                </a:lnTo>
                <a:lnTo>
                  <a:pt x="64" y="270"/>
                </a:lnTo>
                <a:lnTo>
                  <a:pt x="64" y="265"/>
                </a:lnTo>
                <a:lnTo>
                  <a:pt x="61" y="263"/>
                </a:lnTo>
                <a:lnTo>
                  <a:pt x="59" y="260"/>
                </a:lnTo>
                <a:lnTo>
                  <a:pt x="59" y="256"/>
                </a:lnTo>
                <a:lnTo>
                  <a:pt x="57" y="253"/>
                </a:lnTo>
                <a:lnTo>
                  <a:pt x="57" y="251"/>
                </a:lnTo>
                <a:lnTo>
                  <a:pt x="54" y="246"/>
                </a:lnTo>
                <a:lnTo>
                  <a:pt x="54" y="244"/>
                </a:lnTo>
                <a:lnTo>
                  <a:pt x="54" y="241"/>
                </a:lnTo>
                <a:lnTo>
                  <a:pt x="54" y="237"/>
                </a:lnTo>
                <a:lnTo>
                  <a:pt x="54" y="234"/>
                </a:lnTo>
                <a:lnTo>
                  <a:pt x="54" y="230"/>
                </a:lnTo>
                <a:lnTo>
                  <a:pt x="54" y="227"/>
                </a:lnTo>
                <a:lnTo>
                  <a:pt x="54" y="225"/>
                </a:lnTo>
                <a:lnTo>
                  <a:pt x="54" y="222"/>
                </a:lnTo>
                <a:lnTo>
                  <a:pt x="57" y="218"/>
                </a:lnTo>
                <a:lnTo>
                  <a:pt x="57" y="215"/>
                </a:lnTo>
                <a:lnTo>
                  <a:pt x="59" y="213"/>
                </a:lnTo>
                <a:lnTo>
                  <a:pt x="59" y="211"/>
                </a:lnTo>
                <a:lnTo>
                  <a:pt x="61" y="208"/>
                </a:lnTo>
                <a:lnTo>
                  <a:pt x="61" y="206"/>
                </a:lnTo>
                <a:lnTo>
                  <a:pt x="57" y="206"/>
                </a:lnTo>
                <a:lnTo>
                  <a:pt x="54" y="206"/>
                </a:lnTo>
                <a:lnTo>
                  <a:pt x="50" y="204"/>
                </a:lnTo>
                <a:lnTo>
                  <a:pt x="47" y="204"/>
                </a:lnTo>
                <a:lnTo>
                  <a:pt x="45" y="201"/>
                </a:lnTo>
                <a:lnTo>
                  <a:pt x="42" y="201"/>
                </a:lnTo>
                <a:lnTo>
                  <a:pt x="38" y="199"/>
                </a:lnTo>
                <a:lnTo>
                  <a:pt x="35" y="196"/>
                </a:lnTo>
                <a:lnTo>
                  <a:pt x="33" y="196"/>
                </a:lnTo>
                <a:lnTo>
                  <a:pt x="31" y="194"/>
                </a:lnTo>
                <a:lnTo>
                  <a:pt x="28" y="192"/>
                </a:lnTo>
                <a:lnTo>
                  <a:pt x="26" y="189"/>
                </a:lnTo>
                <a:lnTo>
                  <a:pt x="24" y="189"/>
                </a:lnTo>
                <a:lnTo>
                  <a:pt x="21" y="187"/>
                </a:lnTo>
                <a:lnTo>
                  <a:pt x="19" y="185"/>
                </a:lnTo>
                <a:lnTo>
                  <a:pt x="16" y="182"/>
                </a:lnTo>
                <a:lnTo>
                  <a:pt x="14" y="180"/>
                </a:lnTo>
                <a:lnTo>
                  <a:pt x="12" y="178"/>
                </a:lnTo>
                <a:lnTo>
                  <a:pt x="12" y="175"/>
                </a:lnTo>
                <a:lnTo>
                  <a:pt x="9" y="173"/>
                </a:lnTo>
                <a:lnTo>
                  <a:pt x="7" y="170"/>
                </a:lnTo>
                <a:lnTo>
                  <a:pt x="7" y="168"/>
                </a:lnTo>
                <a:lnTo>
                  <a:pt x="5" y="166"/>
                </a:lnTo>
                <a:lnTo>
                  <a:pt x="5" y="163"/>
                </a:lnTo>
                <a:lnTo>
                  <a:pt x="2" y="161"/>
                </a:lnTo>
                <a:lnTo>
                  <a:pt x="2" y="156"/>
                </a:lnTo>
                <a:lnTo>
                  <a:pt x="2" y="154"/>
                </a:lnTo>
                <a:lnTo>
                  <a:pt x="0" y="152"/>
                </a:lnTo>
                <a:lnTo>
                  <a:pt x="0" y="149"/>
                </a:lnTo>
                <a:lnTo>
                  <a:pt x="0" y="147"/>
                </a:lnTo>
                <a:lnTo>
                  <a:pt x="0" y="142"/>
                </a:lnTo>
                <a:lnTo>
                  <a:pt x="0" y="140"/>
                </a:lnTo>
                <a:lnTo>
                  <a:pt x="0" y="137"/>
                </a:lnTo>
                <a:lnTo>
                  <a:pt x="0" y="133"/>
                </a:lnTo>
                <a:lnTo>
                  <a:pt x="2" y="130"/>
                </a:lnTo>
                <a:lnTo>
                  <a:pt x="2" y="128"/>
                </a:lnTo>
                <a:lnTo>
                  <a:pt x="2" y="123"/>
                </a:lnTo>
                <a:lnTo>
                  <a:pt x="5" y="121"/>
                </a:lnTo>
                <a:lnTo>
                  <a:pt x="5" y="116"/>
                </a:lnTo>
                <a:lnTo>
                  <a:pt x="7" y="114"/>
                </a:lnTo>
                <a:lnTo>
                  <a:pt x="9" y="111"/>
                </a:lnTo>
                <a:lnTo>
                  <a:pt x="12" y="109"/>
                </a:lnTo>
                <a:lnTo>
                  <a:pt x="14" y="107"/>
                </a:lnTo>
                <a:lnTo>
                  <a:pt x="16" y="102"/>
                </a:lnTo>
                <a:lnTo>
                  <a:pt x="19" y="100"/>
                </a:lnTo>
                <a:lnTo>
                  <a:pt x="21" y="97"/>
                </a:lnTo>
                <a:lnTo>
                  <a:pt x="24" y="95"/>
                </a:lnTo>
                <a:lnTo>
                  <a:pt x="26" y="92"/>
                </a:lnTo>
                <a:lnTo>
                  <a:pt x="28" y="90"/>
                </a:lnTo>
                <a:lnTo>
                  <a:pt x="33" y="90"/>
                </a:lnTo>
                <a:lnTo>
                  <a:pt x="35" y="88"/>
                </a:lnTo>
                <a:lnTo>
                  <a:pt x="38" y="85"/>
                </a:lnTo>
                <a:lnTo>
                  <a:pt x="42" y="83"/>
                </a:lnTo>
                <a:lnTo>
                  <a:pt x="45" y="83"/>
                </a:lnTo>
                <a:lnTo>
                  <a:pt x="50" y="81"/>
                </a:lnTo>
                <a:lnTo>
                  <a:pt x="52" y="81"/>
                </a:lnTo>
                <a:lnTo>
                  <a:pt x="57" y="78"/>
                </a:lnTo>
                <a:lnTo>
                  <a:pt x="61" y="78"/>
                </a:lnTo>
                <a:lnTo>
                  <a:pt x="64" y="76"/>
                </a:lnTo>
                <a:lnTo>
                  <a:pt x="68" y="76"/>
                </a:lnTo>
                <a:lnTo>
                  <a:pt x="73" y="76"/>
                </a:lnTo>
                <a:lnTo>
                  <a:pt x="78" y="76"/>
                </a:lnTo>
                <a:lnTo>
                  <a:pt x="83" y="76"/>
                </a:lnTo>
                <a:lnTo>
                  <a:pt x="85" y="76"/>
                </a:lnTo>
                <a:lnTo>
                  <a:pt x="87" y="76"/>
                </a:lnTo>
                <a:lnTo>
                  <a:pt x="90" y="76"/>
                </a:lnTo>
                <a:lnTo>
                  <a:pt x="92" y="76"/>
                </a:lnTo>
                <a:lnTo>
                  <a:pt x="94" y="76"/>
                </a:lnTo>
                <a:lnTo>
                  <a:pt x="97" y="76"/>
                </a:lnTo>
                <a:lnTo>
                  <a:pt x="99" y="76"/>
                </a:lnTo>
                <a:lnTo>
                  <a:pt x="99" y="74"/>
                </a:lnTo>
                <a:lnTo>
                  <a:pt x="99" y="71"/>
                </a:lnTo>
                <a:lnTo>
                  <a:pt x="97" y="69"/>
                </a:lnTo>
                <a:lnTo>
                  <a:pt x="97" y="66"/>
                </a:lnTo>
                <a:lnTo>
                  <a:pt x="97" y="64"/>
                </a:lnTo>
                <a:lnTo>
                  <a:pt x="97" y="62"/>
                </a:lnTo>
                <a:lnTo>
                  <a:pt x="97" y="59"/>
                </a:lnTo>
                <a:lnTo>
                  <a:pt x="97" y="57"/>
                </a:lnTo>
                <a:lnTo>
                  <a:pt x="97" y="55"/>
                </a:lnTo>
                <a:lnTo>
                  <a:pt x="97" y="52"/>
                </a:lnTo>
                <a:lnTo>
                  <a:pt x="99" y="50"/>
                </a:lnTo>
                <a:lnTo>
                  <a:pt x="99" y="48"/>
                </a:lnTo>
                <a:lnTo>
                  <a:pt x="101" y="45"/>
                </a:lnTo>
                <a:lnTo>
                  <a:pt x="101" y="43"/>
                </a:lnTo>
                <a:lnTo>
                  <a:pt x="104" y="40"/>
                </a:lnTo>
                <a:lnTo>
                  <a:pt x="104" y="38"/>
                </a:lnTo>
                <a:lnTo>
                  <a:pt x="106" y="36"/>
                </a:lnTo>
                <a:lnTo>
                  <a:pt x="109" y="33"/>
                </a:lnTo>
                <a:lnTo>
                  <a:pt x="111" y="31"/>
                </a:lnTo>
                <a:lnTo>
                  <a:pt x="113" y="31"/>
                </a:lnTo>
                <a:lnTo>
                  <a:pt x="116" y="29"/>
                </a:lnTo>
                <a:lnTo>
                  <a:pt x="118" y="26"/>
                </a:lnTo>
                <a:lnTo>
                  <a:pt x="120" y="24"/>
                </a:lnTo>
                <a:lnTo>
                  <a:pt x="123" y="24"/>
                </a:lnTo>
                <a:lnTo>
                  <a:pt x="125" y="22"/>
                </a:lnTo>
                <a:lnTo>
                  <a:pt x="130" y="19"/>
                </a:lnTo>
                <a:lnTo>
                  <a:pt x="132" y="19"/>
                </a:lnTo>
                <a:lnTo>
                  <a:pt x="135" y="17"/>
                </a:lnTo>
                <a:lnTo>
                  <a:pt x="139" y="17"/>
                </a:lnTo>
                <a:lnTo>
                  <a:pt x="142" y="15"/>
                </a:lnTo>
                <a:lnTo>
                  <a:pt x="144" y="15"/>
                </a:lnTo>
                <a:lnTo>
                  <a:pt x="149" y="15"/>
                </a:lnTo>
                <a:lnTo>
                  <a:pt x="153" y="12"/>
                </a:lnTo>
                <a:lnTo>
                  <a:pt x="156" y="12"/>
                </a:lnTo>
                <a:lnTo>
                  <a:pt x="161" y="12"/>
                </a:lnTo>
                <a:lnTo>
                  <a:pt x="163" y="12"/>
                </a:lnTo>
                <a:lnTo>
                  <a:pt x="168" y="12"/>
                </a:lnTo>
                <a:lnTo>
                  <a:pt x="172" y="12"/>
                </a:lnTo>
                <a:lnTo>
                  <a:pt x="175" y="12"/>
                </a:lnTo>
                <a:lnTo>
                  <a:pt x="177" y="12"/>
                </a:lnTo>
                <a:lnTo>
                  <a:pt x="179" y="12"/>
                </a:lnTo>
                <a:lnTo>
                  <a:pt x="182" y="12"/>
                </a:lnTo>
                <a:lnTo>
                  <a:pt x="184" y="12"/>
                </a:lnTo>
                <a:lnTo>
                  <a:pt x="187" y="12"/>
                </a:lnTo>
                <a:lnTo>
                  <a:pt x="189" y="12"/>
                </a:lnTo>
                <a:lnTo>
                  <a:pt x="191" y="12"/>
                </a:lnTo>
                <a:lnTo>
                  <a:pt x="194" y="12"/>
                </a:lnTo>
                <a:lnTo>
                  <a:pt x="196" y="15"/>
                </a:lnTo>
                <a:lnTo>
                  <a:pt x="198" y="15"/>
                </a:lnTo>
                <a:lnTo>
                  <a:pt x="201" y="15"/>
                </a:lnTo>
                <a:lnTo>
                  <a:pt x="203" y="15"/>
                </a:lnTo>
                <a:lnTo>
                  <a:pt x="205" y="17"/>
                </a:lnTo>
                <a:lnTo>
                  <a:pt x="208" y="17"/>
                </a:lnTo>
                <a:lnTo>
                  <a:pt x="210" y="17"/>
                </a:lnTo>
                <a:lnTo>
                  <a:pt x="212" y="17"/>
                </a:lnTo>
                <a:lnTo>
                  <a:pt x="212" y="19"/>
                </a:lnTo>
                <a:lnTo>
                  <a:pt x="215" y="19"/>
                </a:lnTo>
                <a:lnTo>
                  <a:pt x="217" y="19"/>
                </a:lnTo>
                <a:lnTo>
                  <a:pt x="217" y="22"/>
                </a:lnTo>
                <a:lnTo>
                  <a:pt x="220" y="22"/>
                </a:lnTo>
                <a:lnTo>
                  <a:pt x="222" y="24"/>
                </a:lnTo>
                <a:lnTo>
                  <a:pt x="224" y="24"/>
                </a:lnTo>
                <a:lnTo>
                  <a:pt x="227" y="26"/>
                </a:lnTo>
                <a:lnTo>
                  <a:pt x="229" y="26"/>
                </a:lnTo>
                <a:lnTo>
                  <a:pt x="229" y="29"/>
                </a:lnTo>
                <a:lnTo>
                  <a:pt x="231" y="29"/>
                </a:lnTo>
                <a:lnTo>
                  <a:pt x="234" y="29"/>
                </a:lnTo>
                <a:lnTo>
                  <a:pt x="236" y="29"/>
                </a:lnTo>
                <a:lnTo>
                  <a:pt x="236" y="26"/>
                </a:lnTo>
                <a:lnTo>
                  <a:pt x="238" y="24"/>
                </a:lnTo>
                <a:lnTo>
                  <a:pt x="241" y="24"/>
                </a:lnTo>
                <a:lnTo>
                  <a:pt x="243" y="22"/>
                </a:lnTo>
                <a:lnTo>
                  <a:pt x="246" y="19"/>
                </a:lnTo>
                <a:lnTo>
                  <a:pt x="248" y="17"/>
                </a:lnTo>
                <a:lnTo>
                  <a:pt x="250" y="17"/>
                </a:lnTo>
                <a:lnTo>
                  <a:pt x="253" y="15"/>
                </a:lnTo>
                <a:lnTo>
                  <a:pt x="255" y="15"/>
                </a:lnTo>
                <a:lnTo>
                  <a:pt x="260" y="12"/>
                </a:lnTo>
                <a:lnTo>
                  <a:pt x="262" y="12"/>
                </a:lnTo>
                <a:lnTo>
                  <a:pt x="264" y="10"/>
                </a:lnTo>
                <a:lnTo>
                  <a:pt x="267" y="10"/>
                </a:lnTo>
                <a:lnTo>
                  <a:pt x="272" y="7"/>
                </a:lnTo>
                <a:lnTo>
                  <a:pt x="274" y="7"/>
                </a:lnTo>
                <a:lnTo>
                  <a:pt x="276" y="5"/>
                </a:lnTo>
                <a:lnTo>
                  <a:pt x="281" y="5"/>
                </a:lnTo>
                <a:lnTo>
                  <a:pt x="283" y="5"/>
                </a:lnTo>
                <a:lnTo>
                  <a:pt x="286" y="3"/>
                </a:lnTo>
                <a:lnTo>
                  <a:pt x="290" y="3"/>
                </a:lnTo>
                <a:lnTo>
                  <a:pt x="293" y="3"/>
                </a:lnTo>
                <a:lnTo>
                  <a:pt x="298" y="0"/>
                </a:lnTo>
                <a:lnTo>
                  <a:pt x="300" y="0"/>
                </a:lnTo>
                <a:lnTo>
                  <a:pt x="305" y="0"/>
                </a:lnTo>
                <a:lnTo>
                  <a:pt x="307" y="0"/>
                </a:lnTo>
                <a:lnTo>
                  <a:pt x="312" y="0"/>
                </a:lnTo>
                <a:lnTo>
                  <a:pt x="314" y="0"/>
                </a:lnTo>
                <a:lnTo>
                  <a:pt x="319" y="0"/>
                </a:lnTo>
                <a:lnTo>
                  <a:pt x="321" y="0"/>
                </a:lnTo>
                <a:lnTo>
                  <a:pt x="326" y="0"/>
                </a:lnTo>
                <a:lnTo>
                  <a:pt x="331" y="0"/>
                </a:lnTo>
                <a:lnTo>
                  <a:pt x="333" y="0"/>
                </a:lnTo>
                <a:lnTo>
                  <a:pt x="338" y="0"/>
                </a:lnTo>
                <a:lnTo>
                  <a:pt x="342" y="0"/>
                </a:lnTo>
                <a:lnTo>
                  <a:pt x="347" y="0"/>
                </a:lnTo>
                <a:lnTo>
                  <a:pt x="352" y="3"/>
                </a:lnTo>
                <a:lnTo>
                  <a:pt x="357" y="3"/>
                </a:lnTo>
                <a:lnTo>
                  <a:pt x="361" y="3"/>
                </a:lnTo>
                <a:lnTo>
                  <a:pt x="364" y="5"/>
                </a:lnTo>
                <a:lnTo>
                  <a:pt x="368" y="5"/>
                </a:lnTo>
                <a:lnTo>
                  <a:pt x="373" y="7"/>
                </a:lnTo>
                <a:lnTo>
                  <a:pt x="378" y="7"/>
                </a:lnTo>
                <a:lnTo>
                  <a:pt x="380" y="10"/>
                </a:lnTo>
                <a:lnTo>
                  <a:pt x="385" y="10"/>
                </a:lnTo>
                <a:lnTo>
                  <a:pt x="387" y="12"/>
                </a:lnTo>
                <a:lnTo>
                  <a:pt x="392" y="15"/>
                </a:lnTo>
                <a:lnTo>
                  <a:pt x="394" y="15"/>
                </a:lnTo>
                <a:lnTo>
                  <a:pt x="399" y="17"/>
                </a:lnTo>
                <a:lnTo>
                  <a:pt x="401" y="19"/>
                </a:lnTo>
                <a:lnTo>
                  <a:pt x="404" y="22"/>
                </a:lnTo>
                <a:lnTo>
                  <a:pt x="409" y="22"/>
                </a:lnTo>
                <a:lnTo>
                  <a:pt x="411" y="24"/>
                </a:lnTo>
                <a:lnTo>
                  <a:pt x="413" y="26"/>
                </a:lnTo>
                <a:lnTo>
                  <a:pt x="418" y="29"/>
                </a:lnTo>
                <a:lnTo>
                  <a:pt x="420" y="31"/>
                </a:lnTo>
                <a:lnTo>
                  <a:pt x="420" y="33"/>
                </a:lnTo>
                <a:lnTo>
                  <a:pt x="423" y="36"/>
                </a:lnTo>
                <a:lnTo>
                  <a:pt x="425" y="38"/>
                </a:lnTo>
                <a:lnTo>
                  <a:pt x="427" y="40"/>
                </a:lnTo>
                <a:lnTo>
                  <a:pt x="430" y="43"/>
                </a:lnTo>
                <a:lnTo>
                  <a:pt x="432" y="45"/>
                </a:lnTo>
                <a:lnTo>
                  <a:pt x="432" y="48"/>
                </a:lnTo>
                <a:lnTo>
                  <a:pt x="435" y="50"/>
                </a:lnTo>
                <a:lnTo>
                  <a:pt x="437" y="52"/>
                </a:lnTo>
                <a:lnTo>
                  <a:pt x="439" y="52"/>
                </a:lnTo>
                <a:lnTo>
                  <a:pt x="442" y="52"/>
                </a:lnTo>
                <a:lnTo>
                  <a:pt x="444" y="52"/>
                </a:lnTo>
                <a:lnTo>
                  <a:pt x="446" y="52"/>
                </a:lnTo>
                <a:lnTo>
                  <a:pt x="449" y="52"/>
                </a:lnTo>
                <a:lnTo>
                  <a:pt x="451" y="52"/>
                </a:lnTo>
                <a:lnTo>
                  <a:pt x="453" y="52"/>
                </a:lnTo>
                <a:lnTo>
                  <a:pt x="456" y="52"/>
                </a:lnTo>
                <a:lnTo>
                  <a:pt x="458" y="52"/>
                </a:lnTo>
                <a:lnTo>
                  <a:pt x="461" y="55"/>
                </a:lnTo>
                <a:lnTo>
                  <a:pt x="463" y="55"/>
                </a:lnTo>
                <a:lnTo>
                  <a:pt x="465" y="55"/>
                </a:lnTo>
                <a:lnTo>
                  <a:pt x="468" y="57"/>
                </a:lnTo>
                <a:lnTo>
                  <a:pt x="470" y="57"/>
                </a:lnTo>
                <a:lnTo>
                  <a:pt x="472" y="57"/>
                </a:lnTo>
                <a:lnTo>
                  <a:pt x="475" y="59"/>
                </a:lnTo>
                <a:lnTo>
                  <a:pt x="477" y="59"/>
                </a:lnTo>
                <a:lnTo>
                  <a:pt x="479" y="62"/>
                </a:lnTo>
                <a:lnTo>
                  <a:pt x="482" y="62"/>
                </a:lnTo>
                <a:lnTo>
                  <a:pt x="484" y="64"/>
                </a:lnTo>
                <a:lnTo>
                  <a:pt x="486" y="66"/>
                </a:lnTo>
                <a:lnTo>
                  <a:pt x="489" y="69"/>
                </a:lnTo>
                <a:lnTo>
                  <a:pt x="491" y="71"/>
                </a:lnTo>
                <a:lnTo>
                  <a:pt x="494" y="74"/>
                </a:lnTo>
                <a:lnTo>
                  <a:pt x="496" y="74"/>
                </a:lnTo>
                <a:lnTo>
                  <a:pt x="496" y="76"/>
                </a:lnTo>
                <a:lnTo>
                  <a:pt x="498" y="78"/>
                </a:lnTo>
                <a:lnTo>
                  <a:pt x="498" y="81"/>
                </a:lnTo>
                <a:lnTo>
                  <a:pt x="501" y="83"/>
                </a:lnTo>
                <a:lnTo>
                  <a:pt x="503" y="85"/>
                </a:lnTo>
                <a:lnTo>
                  <a:pt x="503" y="88"/>
                </a:lnTo>
                <a:lnTo>
                  <a:pt x="505" y="90"/>
                </a:lnTo>
                <a:lnTo>
                  <a:pt x="505" y="92"/>
                </a:lnTo>
                <a:lnTo>
                  <a:pt x="508" y="95"/>
                </a:lnTo>
                <a:lnTo>
                  <a:pt x="508" y="97"/>
                </a:lnTo>
                <a:lnTo>
                  <a:pt x="508" y="100"/>
                </a:lnTo>
                <a:lnTo>
                  <a:pt x="508" y="102"/>
                </a:lnTo>
                <a:lnTo>
                  <a:pt x="510" y="104"/>
                </a:lnTo>
                <a:lnTo>
                  <a:pt x="512" y="104"/>
                </a:lnTo>
                <a:lnTo>
                  <a:pt x="515" y="104"/>
                </a:lnTo>
                <a:lnTo>
                  <a:pt x="517" y="107"/>
                </a:lnTo>
                <a:lnTo>
                  <a:pt x="520" y="107"/>
                </a:lnTo>
                <a:lnTo>
                  <a:pt x="522" y="107"/>
                </a:lnTo>
                <a:lnTo>
                  <a:pt x="524" y="109"/>
                </a:lnTo>
                <a:lnTo>
                  <a:pt x="527" y="109"/>
                </a:lnTo>
                <a:lnTo>
                  <a:pt x="529" y="111"/>
                </a:lnTo>
                <a:lnTo>
                  <a:pt x="531" y="111"/>
                </a:lnTo>
                <a:lnTo>
                  <a:pt x="534" y="114"/>
                </a:lnTo>
                <a:lnTo>
                  <a:pt x="536" y="114"/>
                </a:lnTo>
                <a:lnTo>
                  <a:pt x="538" y="116"/>
                </a:lnTo>
                <a:lnTo>
                  <a:pt x="541" y="116"/>
                </a:lnTo>
                <a:lnTo>
                  <a:pt x="543" y="118"/>
                </a:lnTo>
                <a:lnTo>
                  <a:pt x="546" y="121"/>
                </a:lnTo>
                <a:lnTo>
                  <a:pt x="548" y="121"/>
                </a:lnTo>
                <a:lnTo>
                  <a:pt x="550" y="123"/>
                </a:lnTo>
                <a:lnTo>
                  <a:pt x="553" y="126"/>
                </a:lnTo>
                <a:lnTo>
                  <a:pt x="557" y="130"/>
                </a:lnTo>
                <a:lnTo>
                  <a:pt x="560" y="133"/>
                </a:lnTo>
                <a:lnTo>
                  <a:pt x="560" y="135"/>
                </a:lnTo>
                <a:lnTo>
                  <a:pt x="562" y="137"/>
                </a:lnTo>
                <a:lnTo>
                  <a:pt x="564" y="140"/>
                </a:lnTo>
                <a:lnTo>
                  <a:pt x="567" y="142"/>
                </a:lnTo>
                <a:lnTo>
                  <a:pt x="569" y="147"/>
                </a:lnTo>
                <a:lnTo>
                  <a:pt x="569" y="149"/>
                </a:lnTo>
                <a:lnTo>
                  <a:pt x="572" y="152"/>
                </a:lnTo>
                <a:lnTo>
                  <a:pt x="572" y="156"/>
                </a:lnTo>
                <a:lnTo>
                  <a:pt x="574" y="159"/>
                </a:lnTo>
                <a:lnTo>
                  <a:pt x="574" y="161"/>
                </a:lnTo>
                <a:lnTo>
                  <a:pt x="574" y="166"/>
                </a:lnTo>
                <a:lnTo>
                  <a:pt x="574" y="168"/>
                </a:lnTo>
                <a:lnTo>
                  <a:pt x="574" y="170"/>
                </a:lnTo>
                <a:lnTo>
                  <a:pt x="574" y="175"/>
                </a:lnTo>
                <a:lnTo>
                  <a:pt x="574" y="178"/>
                </a:lnTo>
                <a:lnTo>
                  <a:pt x="574" y="180"/>
                </a:lnTo>
                <a:lnTo>
                  <a:pt x="572" y="182"/>
                </a:lnTo>
                <a:lnTo>
                  <a:pt x="572" y="187"/>
                </a:lnTo>
                <a:lnTo>
                  <a:pt x="569" y="189"/>
                </a:lnTo>
                <a:lnTo>
                  <a:pt x="569" y="192"/>
                </a:lnTo>
                <a:lnTo>
                  <a:pt x="567" y="196"/>
                </a:lnTo>
                <a:lnTo>
                  <a:pt x="564" y="199"/>
                </a:lnTo>
                <a:lnTo>
                  <a:pt x="562" y="201"/>
                </a:lnTo>
                <a:lnTo>
                  <a:pt x="562" y="204"/>
                </a:lnTo>
                <a:lnTo>
                  <a:pt x="560" y="206"/>
                </a:lnTo>
                <a:lnTo>
                  <a:pt x="555" y="208"/>
                </a:lnTo>
                <a:lnTo>
                  <a:pt x="553" y="211"/>
                </a:lnTo>
                <a:lnTo>
                  <a:pt x="550" y="213"/>
                </a:lnTo>
                <a:lnTo>
                  <a:pt x="548" y="215"/>
                </a:lnTo>
                <a:lnTo>
                  <a:pt x="546" y="215"/>
                </a:lnTo>
                <a:lnTo>
                  <a:pt x="546" y="218"/>
                </a:lnTo>
                <a:lnTo>
                  <a:pt x="543" y="218"/>
                </a:lnTo>
                <a:lnTo>
                  <a:pt x="541" y="220"/>
                </a:lnTo>
                <a:lnTo>
                  <a:pt x="538" y="220"/>
                </a:lnTo>
                <a:lnTo>
                  <a:pt x="536" y="222"/>
                </a:lnTo>
                <a:lnTo>
                  <a:pt x="534" y="222"/>
                </a:lnTo>
                <a:lnTo>
                  <a:pt x="531" y="225"/>
                </a:lnTo>
                <a:lnTo>
                  <a:pt x="529" y="225"/>
                </a:lnTo>
                <a:lnTo>
                  <a:pt x="527" y="225"/>
                </a:lnTo>
                <a:lnTo>
                  <a:pt x="524" y="227"/>
                </a:lnTo>
                <a:lnTo>
                  <a:pt x="527" y="227"/>
                </a:lnTo>
                <a:lnTo>
                  <a:pt x="529" y="230"/>
                </a:lnTo>
                <a:lnTo>
                  <a:pt x="531" y="232"/>
                </a:lnTo>
                <a:lnTo>
                  <a:pt x="534" y="232"/>
                </a:lnTo>
                <a:lnTo>
                  <a:pt x="534" y="234"/>
                </a:lnTo>
                <a:lnTo>
                  <a:pt x="536" y="234"/>
                </a:lnTo>
                <a:lnTo>
                  <a:pt x="536" y="237"/>
                </a:lnTo>
                <a:lnTo>
                  <a:pt x="538" y="237"/>
                </a:lnTo>
                <a:lnTo>
                  <a:pt x="538" y="239"/>
                </a:lnTo>
                <a:lnTo>
                  <a:pt x="541" y="241"/>
                </a:lnTo>
                <a:lnTo>
                  <a:pt x="543" y="244"/>
                </a:lnTo>
                <a:lnTo>
                  <a:pt x="543" y="246"/>
                </a:lnTo>
                <a:lnTo>
                  <a:pt x="546" y="246"/>
                </a:lnTo>
                <a:lnTo>
                  <a:pt x="546" y="248"/>
                </a:lnTo>
                <a:lnTo>
                  <a:pt x="548" y="251"/>
                </a:lnTo>
                <a:lnTo>
                  <a:pt x="548" y="253"/>
                </a:lnTo>
                <a:lnTo>
                  <a:pt x="548" y="256"/>
                </a:lnTo>
                <a:lnTo>
                  <a:pt x="550" y="256"/>
                </a:lnTo>
                <a:lnTo>
                  <a:pt x="550" y="258"/>
                </a:lnTo>
                <a:lnTo>
                  <a:pt x="550" y="263"/>
                </a:lnTo>
                <a:lnTo>
                  <a:pt x="550" y="265"/>
                </a:lnTo>
                <a:lnTo>
                  <a:pt x="550" y="270"/>
                </a:lnTo>
                <a:lnTo>
                  <a:pt x="550" y="272"/>
                </a:lnTo>
                <a:lnTo>
                  <a:pt x="550" y="274"/>
                </a:lnTo>
                <a:lnTo>
                  <a:pt x="550" y="279"/>
                </a:lnTo>
                <a:lnTo>
                  <a:pt x="548" y="282"/>
                </a:lnTo>
                <a:lnTo>
                  <a:pt x="546" y="286"/>
                </a:lnTo>
                <a:lnTo>
                  <a:pt x="546" y="289"/>
                </a:lnTo>
                <a:lnTo>
                  <a:pt x="543" y="293"/>
                </a:lnTo>
                <a:lnTo>
                  <a:pt x="541" y="296"/>
                </a:lnTo>
                <a:lnTo>
                  <a:pt x="538" y="298"/>
                </a:lnTo>
                <a:lnTo>
                  <a:pt x="536" y="303"/>
                </a:lnTo>
                <a:lnTo>
                  <a:pt x="534" y="305"/>
                </a:lnTo>
                <a:lnTo>
                  <a:pt x="531" y="307"/>
                </a:lnTo>
                <a:lnTo>
                  <a:pt x="529" y="310"/>
                </a:lnTo>
                <a:lnTo>
                  <a:pt x="524" y="315"/>
                </a:lnTo>
                <a:lnTo>
                  <a:pt x="522" y="317"/>
                </a:lnTo>
                <a:lnTo>
                  <a:pt x="517" y="319"/>
                </a:lnTo>
                <a:lnTo>
                  <a:pt x="515" y="322"/>
                </a:lnTo>
                <a:lnTo>
                  <a:pt x="510" y="324"/>
                </a:lnTo>
                <a:lnTo>
                  <a:pt x="508" y="326"/>
                </a:lnTo>
                <a:lnTo>
                  <a:pt x="503" y="329"/>
                </a:lnTo>
                <a:lnTo>
                  <a:pt x="498" y="331"/>
                </a:lnTo>
                <a:lnTo>
                  <a:pt x="494" y="333"/>
                </a:lnTo>
                <a:lnTo>
                  <a:pt x="489" y="336"/>
                </a:lnTo>
                <a:lnTo>
                  <a:pt x="484" y="338"/>
                </a:lnTo>
                <a:lnTo>
                  <a:pt x="479" y="338"/>
                </a:lnTo>
                <a:lnTo>
                  <a:pt x="475" y="341"/>
                </a:lnTo>
                <a:lnTo>
                  <a:pt x="470" y="343"/>
                </a:lnTo>
                <a:lnTo>
                  <a:pt x="465" y="343"/>
                </a:lnTo>
                <a:lnTo>
                  <a:pt x="458" y="343"/>
                </a:lnTo>
                <a:lnTo>
                  <a:pt x="456" y="345"/>
                </a:lnTo>
                <a:lnTo>
                  <a:pt x="453" y="345"/>
                </a:lnTo>
                <a:lnTo>
                  <a:pt x="451" y="345"/>
                </a:lnTo>
                <a:lnTo>
                  <a:pt x="449" y="345"/>
                </a:lnTo>
                <a:lnTo>
                  <a:pt x="446" y="345"/>
                </a:lnTo>
                <a:lnTo>
                  <a:pt x="444" y="345"/>
                </a:lnTo>
                <a:lnTo>
                  <a:pt x="442" y="345"/>
                </a:lnTo>
                <a:lnTo>
                  <a:pt x="439" y="345"/>
                </a:lnTo>
                <a:lnTo>
                  <a:pt x="435" y="348"/>
                </a:lnTo>
                <a:lnTo>
                  <a:pt x="432" y="348"/>
                </a:lnTo>
                <a:lnTo>
                  <a:pt x="430" y="348"/>
                </a:lnTo>
                <a:lnTo>
                  <a:pt x="427" y="348"/>
                </a:lnTo>
                <a:lnTo>
                  <a:pt x="425" y="348"/>
                </a:lnTo>
                <a:lnTo>
                  <a:pt x="420" y="348"/>
                </a:lnTo>
                <a:lnTo>
                  <a:pt x="418" y="348"/>
                </a:lnTo>
                <a:lnTo>
                  <a:pt x="416" y="345"/>
                </a:lnTo>
                <a:lnTo>
                  <a:pt x="413" y="345"/>
                </a:lnTo>
                <a:lnTo>
                  <a:pt x="411" y="345"/>
                </a:lnTo>
                <a:lnTo>
                  <a:pt x="409" y="345"/>
                </a:lnTo>
                <a:lnTo>
                  <a:pt x="404" y="345"/>
                </a:lnTo>
                <a:lnTo>
                  <a:pt x="401" y="345"/>
                </a:lnTo>
                <a:lnTo>
                  <a:pt x="399" y="343"/>
                </a:lnTo>
                <a:lnTo>
                  <a:pt x="397" y="343"/>
                </a:lnTo>
                <a:lnTo>
                  <a:pt x="394" y="343"/>
                </a:lnTo>
                <a:lnTo>
                  <a:pt x="392" y="343"/>
                </a:lnTo>
                <a:lnTo>
                  <a:pt x="390" y="343"/>
                </a:lnTo>
                <a:lnTo>
                  <a:pt x="387" y="341"/>
                </a:lnTo>
                <a:lnTo>
                  <a:pt x="385" y="343"/>
                </a:lnTo>
                <a:lnTo>
                  <a:pt x="385" y="345"/>
                </a:lnTo>
                <a:lnTo>
                  <a:pt x="383" y="348"/>
                </a:lnTo>
                <a:lnTo>
                  <a:pt x="380" y="350"/>
                </a:lnTo>
                <a:lnTo>
                  <a:pt x="378" y="352"/>
                </a:lnTo>
                <a:lnTo>
                  <a:pt x="375" y="355"/>
                </a:lnTo>
                <a:lnTo>
                  <a:pt x="373" y="357"/>
                </a:lnTo>
                <a:lnTo>
                  <a:pt x="371" y="359"/>
                </a:lnTo>
                <a:lnTo>
                  <a:pt x="366" y="362"/>
                </a:lnTo>
                <a:lnTo>
                  <a:pt x="364" y="364"/>
                </a:lnTo>
                <a:lnTo>
                  <a:pt x="361" y="367"/>
                </a:lnTo>
                <a:lnTo>
                  <a:pt x="359" y="367"/>
                </a:lnTo>
                <a:lnTo>
                  <a:pt x="354" y="369"/>
                </a:lnTo>
                <a:lnTo>
                  <a:pt x="352" y="371"/>
                </a:lnTo>
                <a:lnTo>
                  <a:pt x="349" y="374"/>
                </a:lnTo>
                <a:lnTo>
                  <a:pt x="345" y="374"/>
                </a:lnTo>
                <a:lnTo>
                  <a:pt x="342" y="376"/>
                </a:lnTo>
                <a:lnTo>
                  <a:pt x="340" y="378"/>
                </a:lnTo>
                <a:lnTo>
                  <a:pt x="335" y="378"/>
                </a:lnTo>
                <a:lnTo>
                  <a:pt x="333" y="381"/>
                </a:lnTo>
                <a:lnTo>
                  <a:pt x="328" y="383"/>
                </a:lnTo>
                <a:lnTo>
                  <a:pt x="326" y="383"/>
                </a:lnTo>
                <a:lnTo>
                  <a:pt x="321" y="385"/>
                </a:lnTo>
                <a:lnTo>
                  <a:pt x="316" y="385"/>
                </a:lnTo>
                <a:lnTo>
                  <a:pt x="314" y="388"/>
                </a:lnTo>
                <a:lnTo>
                  <a:pt x="312" y="388"/>
                </a:lnTo>
                <a:lnTo>
                  <a:pt x="307" y="388"/>
                </a:lnTo>
                <a:lnTo>
                  <a:pt x="302" y="390"/>
                </a:lnTo>
                <a:lnTo>
                  <a:pt x="298" y="390"/>
                </a:lnTo>
                <a:lnTo>
                  <a:pt x="295" y="393"/>
                </a:lnTo>
                <a:lnTo>
                  <a:pt x="290" y="393"/>
                </a:lnTo>
                <a:lnTo>
                  <a:pt x="286" y="393"/>
                </a:lnTo>
                <a:lnTo>
                  <a:pt x="279" y="395"/>
                </a:lnTo>
                <a:lnTo>
                  <a:pt x="272" y="395"/>
                </a:lnTo>
                <a:lnTo>
                  <a:pt x="264" y="395"/>
                </a:lnTo>
                <a:lnTo>
                  <a:pt x="257" y="395"/>
                </a:lnTo>
                <a:lnTo>
                  <a:pt x="250" y="395"/>
                </a:lnTo>
                <a:lnTo>
                  <a:pt x="243" y="395"/>
                </a:lnTo>
                <a:lnTo>
                  <a:pt x="236" y="395"/>
                </a:lnTo>
                <a:lnTo>
                  <a:pt x="229" y="393"/>
                </a:lnTo>
                <a:lnTo>
                  <a:pt x="222" y="393"/>
                </a:lnTo>
                <a:lnTo>
                  <a:pt x="215" y="390"/>
                </a:lnTo>
                <a:lnTo>
                  <a:pt x="208" y="388"/>
                </a:lnTo>
                <a:lnTo>
                  <a:pt x="201" y="385"/>
                </a:lnTo>
                <a:lnTo>
                  <a:pt x="194" y="385"/>
                </a:lnTo>
                <a:lnTo>
                  <a:pt x="189" y="383"/>
                </a:lnTo>
                <a:lnTo>
                  <a:pt x="182" y="381"/>
                </a:lnTo>
                <a:lnTo>
                  <a:pt x="177" y="376"/>
                </a:lnTo>
                <a:lnTo>
                  <a:pt x="170" y="374"/>
                </a:lnTo>
                <a:lnTo>
                  <a:pt x="165" y="371"/>
                </a:lnTo>
                <a:lnTo>
                  <a:pt x="161" y="369"/>
                </a:lnTo>
                <a:lnTo>
                  <a:pt x="156" y="364"/>
                </a:lnTo>
                <a:lnTo>
                  <a:pt x="151" y="362"/>
                </a:lnTo>
                <a:lnTo>
                  <a:pt x="146" y="357"/>
                </a:lnTo>
                <a:lnTo>
                  <a:pt x="142" y="352"/>
                </a:lnTo>
                <a:lnTo>
                  <a:pt x="137" y="350"/>
                </a:lnTo>
                <a:lnTo>
                  <a:pt x="135" y="345"/>
                </a:lnTo>
                <a:lnTo>
                  <a:pt x="130" y="341"/>
                </a:lnTo>
                <a:lnTo>
                  <a:pt x="127" y="336"/>
                </a:lnTo>
                <a:lnTo>
                  <a:pt x="125" y="331"/>
                </a:lnTo>
                <a:lnTo>
                  <a:pt x="123" y="326"/>
                </a:lnTo>
                <a:lnTo>
                  <a:pt x="120" y="322"/>
                </a:lnTo>
                <a:lnTo>
                  <a:pt x="118" y="317"/>
                </a:lnTo>
                <a:lnTo>
                  <a:pt x="118" y="312"/>
                </a:lnTo>
                <a:close/>
              </a:path>
            </a:pathLst>
          </a:custGeom>
          <a:solidFill>
            <a:srgbClr val="FFFFFF"/>
          </a:solidFill>
          <a:ln w="12700">
            <a:solidFill>
              <a:srgbClr val="000000"/>
            </a:solidFill>
            <a:round/>
          </a:ln>
        </p:spPr>
        <p:txBody>
          <a:bodyPr/>
          <a:lstStyle/>
          <a:p>
            <a:endParaRPr lang="zh-CN" altLang="en-US" sz="800" dirty="0">
              <a:ln>
                <a:solidFill>
                  <a:sysClr val="windowText" lastClr="000000"/>
                </a:solidFill>
              </a:ln>
              <a:latin typeface="Arial Regular"/>
              <a:ea typeface="微软雅黑" panose="020B0503020204020204" charset="-122"/>
              <a:cs typeface="微软雅黑" panose="020B0503020204020204" charset="-122"/>
            </a:endParaRPr>
          </a:p>
        </p:txBody>
      </p:sp>
      <p:sp>
        <p:nvSpPr>
          <p:cNvPr id="131" name="TextBox 257"/>
          <p:cNvSpPr txBox="1"/>
          <p:nvPr/>
        </p:nvSpPr>
        <p:spPr>
          <a:xfrm>
            <a:off x="5382260" y="2059305"/>
            <a:ext cx="1412875" cy="461645"/>
          </a:xfrm>
          <a:prstGeom prst="rect">
            <a:avLst/>
          </a:prstGeom>
          <a:noFill/>
        </p:spPr>
        <p:txBody>
          <a:bodyPr wrap="square" rtlCol="0">
            <a:spAutoFit/>
          </a:bodyPr>
          <a:lstStyle/>
          <a:p>
            <a:pPr algn="ctr"/>
            <a:endParaRPr lang="en-US" altLang="zh-CN" sz="800" dirty="0">
              <a:ea typeface="微软雅黑" panose="020B0503020204020204" charset="-122"/>
              <a:cs typeface="微软雅黑" panose="020B0503020204020204" charset="-122"/>
            </a:endParaRPr>
          </a:p>
          <a:p>
            <a:pPr algn="ctr"/>
            <a:r>
              <a:rPr lang="en-US" altLang="zh-CN" sz="800" dirty="0">
                <a:ea typeface="微软雅黑" panose="020B0503020204020204" charset="-122"/>
                <a:cs typeface="微软雅黑" panose="020B0503020204020204" charset="-122"/>
              </a:rPr>
              <a:t>SANGFOR</a:t>
            </a:r>
            <a:r>
              <a:rPr lang="zh-CN" altLang="en-US" sz="800" dirty="0">
                <a:ea typeface="微软雅黑" panose="020B0503020204020204" charset="-122"/>
                <a:cs typeface="微软雅黑" panose="020B0503020204020204" charset="-122"/>
              </a:rPr>
              <a:t> </a:t>
            </a:r>
            <a:r>
              <a:rPr lang="en-US" altLang="zh-CN" sz="800" dirty="0">
                <a:ea typeface="微软雅黑" panose="020B0503020204020204" charset="-122"/>
                <a:cs typeface="微软雅黑" panose="020B0503020204020204" charset="-122"/>
              </a:rPr>
              <a:t>VPN</a:t>
            </a:r>
          </a:p>
          <a:p>
            <a:pPr algn="ctr"/>
            <a:r>
              <a:rPr lang="zh-CN" altLang="en-US" sz="800" dirty="0">
                <a:ea typeface="微软雅黑" panose="020B0503020204020204" charset="-122"/>
                <a:cs typeface="微软雅黑" panose="020B0503020204020204" charset="-122"/>
              </a:rPr>
              <a:t>（</a:t>
            </a:r>
            <a:r>
              <a:rPr lang="en-US" altLang="zh-CN" sz="800" dirty="0">
                <a:ea typeface="微软雅黑" panose="020B0503020204020204" charset="-122"/>
                <a:cs typeface="微软雅黑" panose="020B0503020204020204" charset="-122"/>
              </a:rPr>
              <a:t>IPSEC</a:t>
            </a:r>
            <a:r>
              <a:rPr lang="zh-CN" altLang="en-US" sz="800" dirty="0">
                <a:ea typeface="微软雅黑" panose="020B0503020204020204" charset="-122"/>
                <a:cs typeface="微软雅黑" panose="020B0503020204020204" charset="-122"/>
              </a:rPr>
              <a:t> </a:t>
            </a:r>
            <a:r>
              <a:rPr lang="en-US" altLang="zh-CN" sz="800" dirty="0">
                <a:ea typeface="微软雅黑" panose="020B0503020204020204" charset="-122"/>
                <a:cs typeface="微软雅黑" panose="020B0503020204020204" charset="-122"/>
              </a:rPr>
              <a:t>VPN</a:t>
            </a:r>
            <a:r>
              <a:rPr lang="zh-CN" altLang="en-US" sz="800" dirty="0">
                <a:ea typeface="微软雅黑" panose="020B0503020204020204" charset="-122"/>
                <a:cs typeface="微软雅黑" panose="020B0503020204020204" charset="-122"/>
              </a:rPr>
              <a:t>）</a:t>
            </a:r>
          </a:p>
        </p:txBody>
      </p:sp>
      <p:cxnSp>
        <p:nvCxnSpPr>
          <p:cNvPr id="132" name="直接连接符 258"/>
          <p:cNvCxnSpPr/>
          <p:nvPr/>
        </p:nvCxnSpPr>
        <p:spPr bwMode="auto">
          <a:xfrm flipV="1">
            <a:off x="4168775" y="2463800"/>
            <a:ext cx="1275715" cy="0"/>
          </a:xfrm>
          <a:prstGeom prst="line">
            <a:avLst/>
          </a:prstGeom>
          <a:noFill/>
          <a:ln w="6350" cap="flat" cmpd="sng" algn="ctr">
            <a:solidFill>
              <a:srgbClr val="808080"/>
            </a:solidFill>
            <a:prstDash val="solid"/>
            <a:round/>
            <a:headEnd type="none" w="med" len="med"/>
            <a:tailEnd type="none" w="med" len="med"/>
          </a:ln>
          <a:effectLst/>
        </p:spPr>
      </p:cxnSp>
      <p:cxnSp>
        <p:nvCxnSpPr>
          <p:cNvPr id="133" name="直接连接符 259"/>
          <p:cNvCxnSpPr/>
          <p:nvPr/>
        </p:nvCxnSpPr>
        <p:spPr bwMode="auto">
          <a:xfrm>
            <a:off x="6795135" y="2423795"/>
            <a:ext cx="1527175" cy="29210"/>
          </a:xfrm>
          <a:prstGeom prst="line">
            <a:avLst/>
          </a:prstGeom>
          <a:noFill/>
          <a:ln w="6350" cap="flat" cmpd="sng" algn="ctr">
            <a:solidFill>
              <a:srgbClr val="808080"/>
            </a:solidFill>
            <a:prstDash val="solid"/>
            <a:round/>
            <a:headEnd type="none" w="med" len="med"/>
            <a:tailEnd type="none" w="med" len="med"/>
          </a:ln>
          <a:effectLst/>
        </p:spPr>
      </p:cxnSp>
      <p:grpSp>
        <p:nvGrpSpPr>
          <p:cNvPr id="134" name="组 83"/>
          <p:cNvGrpSpPr/>
          <p:nvPr/>
        </p:nvGrpSpPr>
        <p:grpSpPr>
          <a:xfrm>
            <a:off x="3905250" y="5342894"/>
            <a:ext cx="1715135" cy="512443"/>
            <a:chOff x="1593594" y="5786293"/>
            <a:chExt cx="2173327" cy="641375"/>
          </a:xfrm>
        </p:grpSpPr>
        <p:pic>
          <p:nvPicPr>
            <p:cNvPr id="135" name="Picture 154" descr="图片223"/>
            <p:cNvPicPr>
              <a:picLocks noChangeAspect="1" noChangeArrowheads="1"/>
            </p:cNvPicPr>
            <p:nvPr/>
          </p:nvPicPr>
          <p:blipFill>
            <a:blip r:embed="rId6" cstate="print"/>
            <a:srcRect/>
            <a:stretch>
              <a:fillRect/>
            </a:stretch>
          </p:blipFill>
          <p:spPr bwMode="auto">
            <a:xfrm>
              <a:off x="2418502" y="5786293"/>
              <a:ext cx="288075" cy="265275"/>
            </a:xfrm>
            <a:prstGeom prst="rect">
              <a:avLst/>
            </a:prstGeom>
            <a:noFill/>
          </p:spPr>
        </p:pic>
        <p:pic>
          <p:nvPicPr>
            <p:cNvPr id="136" name="Picture 154" descr="图片223"/>
            <p:cNvPicPr>
              <a:picLocks noChangeAspect="1" noChangeArrowheads="1"/>
            </p:cNvPicPr>
            <p:nvPr/>
          </p:nvPicPr>
          <p:blipFill>
            <a:blip r:embed="rId6" cstate="print"/>
            <a:srcRect/>
            <a:stretch>
              <a:fillRect/>
            </a:stretch>
          </p:blipFill>
          <p:spPr bwMode="auto">
            <a:xfrm>
              <a:off x="2748902" y="5786293"/>
              <a:ext cx="288075" cy="265275"/>
            </a:xfrm>
            <a:prstGeom prst="rect">
              <a:avLst/>
            </a:prstGeom>
            <a:noFill/>
          </p:spPr>
        </p:pic>
        <p:pic>
          <p:nvPicPr>
            <p:cNvPr id="137" name="Picture 154" descr="图片223"/>
            <p:cNvPicPr>
              <a:picLocks noChangeAspect="1" noChangeArrowheads="1"/>
            </p:cNvPicPr>
            <p:nvPr/>
          </p:nvPicPr>
          <p:blipFill>
            <a:blip r:embed="rId6" cstate="print"/>
            <a:srcRect/>
            <a:stretch>
              <a:fillRect/>
            </a:stretch>
          </p:blipFill>
          <p:spPr bwMode="auto">
            <a:xfrm>
              <a:off x="3079304" y="5786293"/>
              <a:ext cx="288075" cy="265275"/>
            </a:xfrm>
            <a:prstGeom prst="rect">
              <a:avLst/>
            </a:prstGeom>
            <a:noFill/>
          </p:spPr>
        </p:pic>
        <p:sp>
          <p:nvSpPr>
            <p:cNvPr id="138" name="文本框 137"/>
            <p:cNvSpPr txBox="1"/>
            <p:nvPr/>
          </p:nvSpPr>
          <p:spPr>
            <a:xfrm>
              <a:off x="1593594" y="6119497"/>
              <a:ext cx="2173327" cy="308171"/>
            </a:xfrm>
            <a:prstGeom prst="rect">
              <a:avLst/>
            </a:prstGeom>
            <a:noFill/>
          </p:spPr>
          <p:txBody>
            <a:bodyPr wrap="square" rtlCol="0">
              <a:spAutoFit/>
            </a:bodyPr>
            <a:lstStyle/>
            <a:p>
              <a:pPr algn="ctr"/>
              <a:r>
                <a:rPr lang="en-US" altLang="zh-CN" sz="1000" dirty="0">
                  <a:latin typeface="Arial Regular"/>
                  <a:ea typeface="微软雅黑" panose="020B0503020204020204" charset="-122"/>
                  <a:cs typeface="微软雅黑" panose="020B0503020204020204" charset="-122"/>
                </a:rPr>
                <a:t>Local backup</a:t>
              </a:r>
            </a:p>
          </p:txBody>
        </p:sp>
      </p:grpSp>
      <p:sp>
        <p:nvSpPr>
          <p:cNvPr id="139" name="文本框 138"/>
          <p:cNvSpPr txBox="1"/>
          <p:nvPr/>
        </p:nvSpPr>
        <p:spPr>
          <a:xfrm>
            <a:off x="8067675" y="5668010"/>
            <a:ext cx="1490980" cy="245110"/>
          </a:xfrm>
          <a:prstGeom prst="rect">
            <a:avLst/>
          </a:prstGeom>
          <a:noFill/>
        </p:spPr>
        <p:txBody>
          <a:bodyPr wrap="square" rtlCol="0">
            <a:spAutoFit/>
          </a:bodyPr>
          <a:lstStyle/>
          <a:p>
            <a:r>
              <a:rPr kumimoji="1" lang="en-US" sz="1000" dirty="0" err="1">
                <a:latin typeface="Arial Regular"/>
                <a:ea typeface="微软雅黑" panose="020B0503020204020204" charset="-122"/>
                <a:cs typeface="微软雅黑" panose="020B0503020204020204" charset="-122"/>
              </a:rPr>
              <a:t>aCloud</a:t>
            </a:r>
            <a:r>
              <a:rPr kumimoji="1" lang="en-US" sz="1000" dirty="0">
                <a:latin typeface="Arial Regular"/>
                <a:ea typeface="微软雅黑" panose="020B0503020204020204" charset="-122"/>
                <a:cs typeface="微软雅黑" panose="020B0503020204020204" charset="-122"/>
              </a:rPr>
              <a:t> cluster</a:t>
            </a:r>
            <a:endParaRPr kumimoji="1" lang="zh-CN" altLang="en-US" sz="1000" dirty="0">
              <a:latin typeface="Arial Regular"/>
              <a:ea typeface="微软雅黑" panose="020B0503020204020204" charset="-122"/>
              <a:cs typeface="微软雅黑" panose="020B0503020204020204" charset="-122"/>
            </a:endParaRPr>
          </a:p>
        </p:txBody>
      </p:sp>
      <p:grpSp>
        <p:nvGrpSpPr>
          <p:cNvPr id="140" name="组 89"/>
          <p:cNvGrpSpPr/>
          <p:nvPr/>
        </p:nvGrpSpPr>
        <p:grpSpPr>
          <a:xfrm>
            <a:off x="7580630" y="5184140"/>
            <a:ext cx="1962150" cy="476250"/>
            <a:chOff x="7597156" y="5687300"/>
            <a:chExt cx="2485916" cy="595763"/>
          </a:xfrm>
        </p:grpSpPr>
        <p:pic>
          <p:nvPicPr>
            <p:cNvPr id="141" name="图片 40" descr="2U服务器丝印图.png"/>
            <p:cNvPicPr>
              <a:picLocks noChangeAspect="1" noChangeArrowheads="1"/>
            </p:cNvPicPr>
            <p:nvPr/>
          </p:nvPicPr>
          <p:blipFill>
            <a:blip r:embed="rId7" cstate="print">
              <a:extLst>
                <a:ext uri="{28A0092B-C50C-407E-A947-70E740481C1C}">
                  <a14:useLocalDpi xmlns:a14="http://schemas.microsoft.com/office/drawing/2010/main" val="0"/>
                </a:ext>
              </a:extLst>
            </a:blip>
            <a:srcRect t="2" b="22839"/>
            <a:stretch>
              <a:fillRect/>
            </a:stretch>
          </p:blipFill>
          <p:spPr bwMode="auto">
            <a:xfrm>
              <a:off x="7597156" y="5952093"/>
              <a:ext cx="1179785" cy="330970"/>
            </a:xfrm>
            <a:prstGeom prst="rect">
              <a:avLst/>
            </a:prstGeom>
            <a:noFill/>
            <a:ln>
              <a:noFill/>
            </a:ln>
            <a:effectLst/>
          </p:spPr>
        </p:pic>
        <p:pic>
          <p:nvPicPr>
            <p:cNvPr id="142" name="图片 40" descr="2U服务器丝印图.png"/>
            <p:cNvPicPr>
              <a:picLocks noChangeAspect="1" noChangeArrowheads="1"/>
            </p:cNvPicPr>
            <p:nvPr/>
          </p:nvPicPr>
          <p:blipFill>
            <a:blip r:embed="rId7" cstate="print">
              <a:extLst>
                <a:ext uri="{28A0092B-C50C-407E-A947-70E740481C1C}">
                  <a14:useLocalDpi xmlns:a14="http://schemas.microsoft.com/office/drawing/2010/main" val="0"/>
                </a:ext>
              </a:extLst>
            </a:blip>
            <a:srcRect t="2" b="22839"/>
            <a:stretch>
              <a:fillRect/>
            </a:stretch>
          </p:blipFill>
          <p:spPr bwMode="auto">
            <a:xfrm>
              <a:off x="8903287" y="5946400"/>
              <a:ext cx="1179785" cy="330970"/>
            </a:xfrm>
            <a:prstGeom prst="rect">
              <a:avLst/>
            </a:prstGeom>
            <a:noFill/>
            <a:ln>
              <a:noFill/>
            </a:ln>
            <a:effectLst/>
          </p:spPr>
        </p:pic>
        <p:pic>
          <p:nvPicPr>
            <p:cNvPr id="143" name="图片 40" descr="2U服务器丝印图.png"/>
            <p:cNvPicPr>
              <a:picLocks noChangeAspect="1" noChangeArrowheads="1"/>
            </p:cNvPicPr>
            <p:nvPr/>
          </p:nvPicPr>
          <p:blipFill>
            <a:blip r:embed="rId7" cstate="print">
              <a:extLst>
                <a:ext uri="{28A0092B-C50C-407E-A947-70E740481C1C}">
                  <a14:useLocalDpi xmlns:a14="http://schemas.microsoft.com/office/drawing/2010/main" val="0"/>
                </a:ext>
              </a:extLst>
            </a:blip>
            <a:srcRect t="2" b="22839"/>
            <a:stretch>
              <a:fillRect/>
            </a:stretch>
          </p:blipFill>
          <p:spPr bwMode="auto">
            <a:xfrm>
              <a:off x="8262656" y="5687300"/>
              <a:ext cx="1179785" cy="330970"/>
            </a:xfrm>
            <a:prstGeom prst="rect">
              <a:avLst/>
            </a:prstGeom>
            <a:noFill/>
            <a:ln>
              <a:noFill/>
            </a:ln>
            <a:effectLst/>
          </p:spPr>
        </p:pic>
      </p:grpSp>
      <p:grpSp>
        <p:nvGrpSpPr>
          <p:cNvPr id="144" name="组 93"/>
          <p:cNvGrpSpPr/>
          <p:nvPr/>
        </p:nvGrpSpPr>
        <p:grpSpPr>
          <a:xfrm>
            <a:off x="7600950" y="4177665"/>
            <a:ext cx="2589530" cy="183515"/>
            <a:chOff x="1445275" y="5096495"/>
            <a:chExt cx="3280641" cy="230046"/>
          </a:xfrm>
        </p:grpSpPr>
        <p:pic>
          <p:nvPicPr>
            <p:cNvPr id="145" name="Picture 1939" descr="图片682"/>
            <p:cNvPicPr>
              <a:picLocks noChangeAspect="1" noChangeArrowheads="1"/>
            </p:cNvPicPr>
            <p:nvPr/>
          </p:nvPicPr>
          <p:blipFill>
            <a:blip r:embed="rId8" cstate="print"/>
            <a:stretch>
              <a:fillRect/>
            </a:stretch>
          </p:blipFill>
          <p:spPr bwMode="auto">
            <a:xfrm>
              <a:off x="2334507" y="5096495"/>
              <a:ext cx="192050" cy="230046"/>
            </a:xfrm>
            <a:prstGeom prst="rect">
              <a:avLst/>
            </a:prstGeom>
            <a:noFill/>
          </p:spPr>
        </p:pic>
        <p:pic>
          <p:nvPicPr>
            <p:cNvPr id="146" name="Picture 1939" descr="图片682"/>
            <p:cNvPicPr>
              <a:picLocks noChangeAspect="1" noChangeArrowheads="1"/>
            </p:cNvPicPr>
            <p:nvPr/>
          </p:nvPicPr>
          <p:blipFill>
            <a:blip r:embed="rId8" cstate="print"/>
            <a:stretch>
              <a:fillRect/>
            </a:stretch>
          </p:blipFill>
          <p:spPr bwMode="auto">
            <a:xfrm>
              <a:off x="2471983" y="5096495"/>
              <a:ext cx="192050" cy="230046"/>
            </a:xfrm>
            <a:prstGeom prst="rect">
              <a:avLst/>
            </a:prstGeom>
            <a:noFill/>
          </p:spPr>
        </p:pic>
        <p:pic>
          <p:nvPicPr>
            <p:cNvPr id="147" name="Picture 1939" descr="图片682"/>
            <p:cNvPicPr>
              <a:picLocks noChangeAspect="1" noChangeArrowheads="1"/>
            </p:cNvPicPr>
            <p:nvPr/>
          </p:nvPicPr>
          <p:blipFill>
            <a:blip r:embed="rId8" cstate="print"/>
            <a:stretch>
              <a:fillRect/>
            </a:stretch>
          </p:blipFill>
          <p:spPr bwMode="auto">
            <a:xfrm>
              <a:off x="2609458" y="5096495"/>
              <a:ext cx="192050" cy="230046"/>
            </a:xfrm>
            <a:prstGeom prst="rect">
              <a:avLst/>
            </a:prstGeom>
            <a:noFill/>
          </p:spPr>
        </p:pic>
        <p:pic>
          <p:nvPicPr>
            <p:cNvPr id="148" name="Picture 1939" descr="图片682"/>
            <p:cNvPicPr>
              <a:picLocks noChangeAspect="1" noChangeArrowheads="1"/>
            </p:cNvPicPr>
            <p:nvPr/>
          </p:nvPicPr>
          <p:blipFill>
            <a:blip r:embed="rId8" cstate="print"/>
            <a:stretch>
              <a:fillRect/>
            </a:stretch>
          </p:blipFill>
          <p:spPr bwMode="auto">
            <a:xfrm>
              <a:off x="2746934" y="5096495"/>
              <a:ext cx="192050" cy="230046"/>
            </a:xfrm>
            <a:prstGeom prst="rect">
              <a:avLst/>
            </a:prstGeom>
            <a:noFill/>
          </p:spPr>
        </p:pic>
        <p:pic>
          <p:nvPicPr>
            <p:cNvPr id="149" name="Picture 1939" descr="图片682"/>
            <p:cNvPicPr>
              <a:picLocks noChangeAspect="1" noChangeArrowheads="1"/>
            </p:cNvPicPr>
            <p:nvPr/>
          </p:nvPicPr>
          <p:blipFill>
            <a:blip r:embed="rId8" cstate="print"/>
            <a:stretch>
              <a:fillRect/>
            </a:stretch>
          </p:blipFill>
          <p:spPr bwMode="auto">
            <a:xfrm>
              <a:off x="1445275" y="5096495"/>
              <a:ext cx="192050" cy="230046"/>
            </a:xfrm>
            <a:prstGeom prst="rect">
              <a:avLst/>
            </a:prstGeom>
            <a:noFill/>
          </p:spPr>
        </p:pic>
        <p:pic>
          <p:nvPicPr>
            <p:cNvPr id="150" name="Picture 1939" descr="图片682"/>
            <p:cNvPicPr>
              <a:picLocks noChangeAspect="1" noChangeArrowheads="1"/>
            </p:cNvPicPr>
            <p:nvPr/>
          </p:nvPicPr>
          <p:blipFill>
            <a:blip r:embed="rId8" cstate="print"/>
            <a:stretch>
              <a:fillRect/>
            </a:stretch>
          </p:blipFill>
          <p:spPr bwMode="auto">
            <a:xfrm>
              <a:off x="1582751" y="5096495"/>
              <a:ext cx="192050" cy="230046"/>
            </a:xfrm>
            <a:prstGeom prst="rect">
              <a:avLst/>
            </a:prstGeom>
            <a:noFill/>
          </p:spPr>
        </p:pic>
        <p:pic>
          <p:nvPicPr>
            <p:cNvPr id="151" name="Picture 1939" descr="图片682"/>
            <p:cNvPicPr>
              <a:picLocks noChangeAspect="1" noChangeArrowheads="1"/>
            </p:cNvPicPr>
            <p:nvPr/>
          </p:nvPicPr>
          <p:blipFill>
            <a:blip r:embed="rId8" cstate="print"/>
            <a:stretch>
              <a:fillRect/>
            </a:stretch>
          </p:blipFill>
          <p:spPr bwMode="auto">
            <a:xfrm>
              <a:off x="1720227" y="5096495"/>
              <a:ext cx="192050" cy="230046"/>
            </a:xfrm>
            <a:prstGeom prst="rect">
              <a:avLst/>
            </a:prstGeom>
            <a:noFill/>
          </p:spPr>
        </p:pic>
        <p:pic>
          <p:nvPicPr>
            <p:cNvPr id="152" name="Picture 1939" descr="图片682"/>
            <p:cNvPicPr>
              <a:picLocks noChangeAspect="1" noChangeArrowheads="1"/>
            </p:cNvPicPr>
            <p:nvPr/>
          </p:nvPicPr>
          <p:blipFill>
            <a:blip r:embed="rId8" cstate="print"/>
            <a:stretch>
              <a:fillRect/>
            </a:stretch>
          </p:blipFill>
          <p:spPr bwMode="auto">
            <a:xfrm>
              <a:off x="1857703" y="5096495"/>
              <a:ext cx="192050" cy="230046"/>
            </a:xfrm>
            <a:prstGeom prst="rect">
              <a:avLst/>
            </a:prstGeom>
            <a:noFill/>
          </p:spPr>
        </p:pic>
        <p:pic>
          <p:nvPicPr>
            <p:cNvPr id="153" name="Picture 1939" descr="图片682"/>
            <p:cNvPicPr>
              <a:picLocks noChangeAspect="1" noChangeArrowheads="1"/>
            </p:cNvPicPr>
            <p:nvPr/>
          </p:nvPicPr>
          <p:blipFill>
            <a:blip r:embed="rId8" cstate="print"/>
            <a:stretch>
              <a:fillRect/>
            </a:stretch>
          </p:blipFill>
          <p:spPr bwMode="auto">
            <a:xfrm>
              <a:off x="3249145" y="5096495"/>
              <a:ext cx="192050" cy="230046"/>
            </a:xfrm>
            <a:prstGeom prst="rect">
              <a:avLst/>
            </a:prstGeom>
            <a:noFill/>
          </p:spPr>
        </p:pic>
        <p:pic>
          <p:nvPicPr>
            <p:cNvPr id="154" name="Picture 1939" descr="图片682"/>
            <p:cNvPicPr>
              <a:picLocks noChangeAspect="1" noChangeArrowheads="1"/>
            </p:cNvPicPr>
            <p:nvPr/>
          </p:nvPicPr>
          <p:blipFill>
            <a:blip r:embed="rId8" cstate="print"/>
            <a:stretch>
              <a:fillRect/>
            </a:stretch>
          </p:blipFill>
          <p:spPr bwMode="auto">
            <a:xfrm>
              <a:off x="3386621" y="5096495"/>
              <a:ext cx="192050" cy="230046"/>
            </a:xfrm>
            <a:prstGeom prst="rect">
              <a:avLst/>
            </a:prstGeom>
            <a:noFill/>
          </p:spPr>
        </p:pic>
        <p:pic>
          <p:nvPicPr>
            <p:cNvPr id="155" name="Picture 1939" descr="图片682"/>
            <p:cNvPicPr>
              <a:picLocks noChangeAspect="1" noChangeArrowheads="1"/>
            </p:cNvPicPr>
            <p:nvPr/>
          </p:nvPicPr>
          <p:blipFill>
            <a:blip r:embed="rId8" cstate="print"/>
            <a:stretch>
              <a:fillRect/>
            </a:stretch>
          </p:blipFill>
          <p:spPr bwMode="auto">
            <a:xfrm>
              <a:off x="3524096" y="5096495"/>
              <a:ext cx="192050" cy="230046"/>
            </a:xfrm>
            <a:prstGeom prst="rect">
              <a:avLst/>
            </a:prstGeom>
            <a:noFill/>
          </p:spPr>
        </p:pic>
        <p:pic>
          <p:nvPicPr>
            <p:cNvPr id="156" name="Picture 1939" descr="图片682"/>
            <p:cNvPicPr>
              <a:picLocks noChangeAspect="1" noChangeArrowheads="1"/>
            </p:cNvPicPr>
            <p:nvPr/>
          </p:nvPicPr>
          <p:blipFill>
            <a:blip r:embed="rId8" cstate="print"/>
            <a:stretch>
              <a:fillRect/>
            </a:stretch>
          </p:blipFill>
          <p:spPr bwMode="auto">
            <a:xfrm>
              <a:off x="3661572" y="5096495"/>
              <a:ext cx="192050" cy="230046"/>
            </a:xfrm>
            <a:prstGeom prst="rect">
              <a:avLst/>
            </a:prstGeom>
            <a:noFill/>
          </p:spPr>
        </p:pic>
        <p:pic>
          <p:nvPicPr>
            <p:cNvPr id="157" name="Picture 1939" descr="图片682"/>
            <p:cNvPicPr>
              <a:picLocks noChangeAspect="1" noChangeArrowheads="1"/>
            </p:cNvPicPr>
            <p:nvPr/>
          </p:nvPicPr>
          <p:blipFill>
            <a:blip r:embed="rId8" cstate="print"/>
            <a:stretch>
              <a:fillRect/>
            </a:stretch>
          </p:blipFill>
          <p:spPr bwMode="auto">
            <a:xfrm>
              <a:off x="4121439" y="5096495"/>
              <a:ext cx="192050" cy="230046"/>
            </a:xfrm>
            <a:prstGeom prst="rect">
              <a:avLst/>
            </a:prstGeom>
            <a:noFill/>
          </p:spPr>
        </p:pic>
        <p:pic>
          <p:nvPicPr>
            <p:cNvPr id="158" name="Picture 1939" descr="图片682"/>
            <p:cNvPicPr>
              <a:picLocks noChangeAspect="1" noChangeArrowheads="1"/>
            </p:cNvPicPr>
            <p:nvPr/>
          </p:nvPicPr>
          <p:blipFill>
            <a:blip r:embed="rId8" cstate="print"/>
            <a:stretch>
              <a:fillRect/>
            </a:stretch>
          </p:blipFill>
          <p:spPr bwMode="auto">
            <a:xfrm>
              <a:off x="4258914" y="5096495"/>
              <a:ext cx="192050" cy="230046"/>
            </a:xfrm>
            <a:prstGeom prst="rect">
              <a:avLst/>
            </a:prstGeom>
            <a:noFill/>
          </p:spPr>
        </p:pic>
        <p:pic>
          <p:nvPicPr>
            <p:cNvPr id="159" name="Picture 1939" descr="图片682"/>
            <p:cNvPicPr>
              <a:picLocks noChangeAspect="1" noChangeArrowheads="1"/>
            </p:cNvPicPr>
            <p:nvPr/>
          </p:nvPicPr>
          <p:blipFill>
            <a:blip r:embed="rId8" cstate="print"/>
            <a:stretch>
              <a:fillRect/>
            </a:stretch>
          </p:blipFill>
          <p:spPr bwMode="auto">
            <a:xfrm>
              <a:off x="4396390" y="5096495"/>
              <a:ext cx="192050" cy="230046"/>
            </a:xfrm>
            <a:prstGeom prst="rect">
              <a:avLst/>
            </a:prstGeom>
            <a:noFill/>
          </p:spPr>
        </p:pic>
        <p:pic>
          <p:nvPicPr>
            <p:cNvPr id="160" name="Picture 1939" descr="图片682"/>
            <p:cNvPicPr>
              <a:picLocks noChangeAspect="1" noChangeArrowheads="1"/>
            </p:cNvPicPr>
            <p:nvPr/>
          </p:nvPicPr>
          <p:blipFill>
            <a:blip r:embed="rId8" cstate="print"/>
            <a:stretch>
              <a:fillRect/>
            </a:stretch>
          </p:blipFill>
          <p:spPr bwMode="auto">
            <a:xfrm>
              <a:off x="4533866" y="5096495"/>
              <a:ext cx="192050" cy="230046"/>
            </a:xfrm>
            <a:prstGeom prst="rect">
              <a:avLst/>
            </a:prstGeom>
            <a:noFill/>
          </p:spPr>
        </p:pic>
      </p:grpSp>
      <p:grpSp>
        <p:nvGrpSpPr>
          <p:cNvPr id="161" name="组 110"/>
          <p:cNvGrpSpPr/>
          <p:nvPr/>
        </p:nvGrpSpPr>
        <p:grpSpPr>
          <a:xfrm>
            <a:off x="2317115" y="4182745"/>
            <a:ext cx="2589530" cy="183515"/>
            <a:chOff x="1445275" y="5096495"/>
            <a:chExt cx="3280641" cy="230046"/>
          </a:xfrm>
        </p:grpSpPr>
        <p:pic>
          <p:nvPicPr>
            <p:cNvPr id="162" name="Picture 1939" descr="图片682"/>
            <p:cNvPicPr>
              <a:picLocks noChangeAspect="1" noChangeArrowheads="1"/>
            </p:cNvPicPr>
            <p:nvPr/>
          </p:nvPicPr>
          <p:blipFill>
            <a:blip r:embed="rId8" cstate="print"/>
            <a:stretch>
              <a:fillRect/>
            </a:stretch>
          </p:blipFill>
          <p:spPr bwMode="auto">
            <a:xfrm>
              <a:off x="2334507" y="5096495"/>
              <a:ext cx="192050" cy="230046"/>
            </a:xfrm>
            <a:prstGeom prst="rect">
              <a:avLst/>
            </a:prstGeom>
            <a:noFill/>
          </p:spPr>
        </p:pic>
        <p:pic>
          <p:nvPicPr>
            <p:cNvPr id="163" name="Picture 1939" descr="图片682"/>
            <p:cNvPicPr>
              <a:picLocks noChangeAspect="1" noChangeArrowheads="1"/>
            </p:cNvPicPr>
            <p:nvPr/>
          </p:nvPicPr>
          <p:blipFill>
            <a:blip r:embed="rId8" cstate="print"/>
            <a:stretch>
              <a:fillRect/>
            </a:stretch>
          </p:blipFill>
          <p:spPr bwMode="auto">
            <a:xfrm>
              <a:off x="2471983" y="5096495"/>
              <a:ext cx="192050" cy="230046"/>
            </a:xfrm>
            <a:prstGeom prst="rect">
              <a:avLst/>
            </a:prstGeom>
            <a:noFill/>
          </p:spPr>
        </p:pic>
        <p:pic>
          <p:nvPicPr>
            <p:cNvPr id="164" name="Picture 1939" descr="图片682"/>
            <p:cNvPicPr>
              <a:picLocks noChangeAspect="1" noChangeArrowheads="1"/>
            </p:cNvPicPr>
            <p:nvPr/>
          </p:nvPicPr>
          <p:blipFill>
            <a:blip r:embed="rId8" cstate="print"/>
            <a:stretch>
              <a:fillRect/>
            </a:stretch>
          </p:blipFill>
          <p:spPr bwMode="auto">
            <a:xfrm>
              <a:off x="2609458" y="5096495"/>
              <a:ext cx="192050" cy="230046"/>
            </a:xfrm>
            <a:prstGeom prst="rect">
              <a:avLst/>
            </a:prstGeom>
            <a:noFill/>
          </p:spPr>
        </p:pic>
        <p:pic>
          <p:nvPicPr>
            <p:cNvPr id="165" name="Picture 1939" descr="图片682"/>
            <p:cNvPicPr>
              <a:picLocks noChangeAspect="1" noChangeArrowheads="1"/>
            </p:cNvPicPr>
            <p:nvPr/>
          </p:nvPicPr>
          <p:blipFill>
            <a:blip r:embed="rId8" cstate="print"/>
            <a:stretch>
              <a:fillRect/>
            </a:stretch>
          </p:blipFill>
          <p:spPr bwMode="auto">
            <a:xfrm>
              <a:off x="2746934" y="5096495"/>
              <a:ext cx="192050" cy="230046"/>
            </a:xfrm>
            <a:prstGeom prst="rect">
              <a:avLst/>
            </a:prstGeom>
            <a:noFill/>
          </p:spPr>
        </p:pic>
        <p:pic>
          <p:nvPicPr>
            <p:cNvPr id="166" name="Picture 1939" descr="图片682"/>
            <p:cNvPicPr>
              <a:picLocks noChangeAspect="1" noChangeArrowheads="1"/>
            </p:cNvPicPr>
            <p:nvPr/>
          </p:nvPicPr>
          <p:blipFill>
            <a:blip r:embed="rId8" cstate="print"/>
            <a:stretch>
              <a:fillRect/>
            </a:stretch>
          </p:blipFill>
          <p:spPr bwMode="auto">
            <a:xfrm>
              <a:off x="1445275" y="5096495"/>
              <a:ext cx="192050" cy="230046"/>
            </a:xfrm>
            <a:prstGeom prst="rect">
              <a:avLst/>
            </a:prstGeom>
            <a:noFill/>
          </p:spPr>
        </p:pic>
        <p:pic>
          <p:nvPicPr>
            <p:cNvPr id="167" name="Picture 1939" descr="图片682"/>
            <p:cNvPicPr>
              <a:picLocks noChangeAspect="1" noChangeArrowheads="1"/>
            </p:cNvPicPr>
            <p:nvPr/>
          </p:nvPicPr>
          <p:blipFill>
            <a:blip r:embed="rId8" cstate="print"/>
            <a:stretch>
              <a:fillRect/>
            </a:stretch>
          </p:blipFill>
          <p:spPr bwMode="auto">
            <a:xfrm>
              <a:off x="1582751" y="5096495"/>
              <a:ext cx="192050" cy="230046"/>
            </a:xfrm>
            <a:prstGeom prst="rect">
              <a:avLst/>
            </a:prstGeom>
            <a:noFill/>
          </p:spPr>
        </p:pic>
        <p:pic>
          <p:nvPicPr>
            <p:cNvPr id="168" name="Picture 1939" descr="图片682"/>
            <p:cNvPicPr>
              <a:picLocks noChangeAspect="1" noChangeArrowheads="1"/>
            </p:cNvPicPr>
            <p:nvPr/>
          </p:nvPicPr>
          <p:blipFill>
            <a:blip r:embed="rId8" cstate="print"/>
            <a:stretch>
              <a:fillRect/>
            </a:stretch>
          </p:blipFill>
          <p:spPr bwMode="auto">
            <a:xfrm>
              <a:off x="1720227" y="5096495"/>
              <a:ext cx="192050" cy="230046"/>
            </a:xfrm>
            <a:prstGeom prst="rect">
              <a:avLst/>
            </a:prstGeom>
            <a:noFill/>
          </p:spPr>
        </p:pic>
        <p:pic>
          <p:nvPicPr>
            <p:cNvPr id="169" name="Picture 1939" descr="图片682"/>
            <p:cNvPicPr>
              <a:picLocks noChangeAspect="1" noChangeArrowheads="1"/>
            </p:cNvPicPr>
            <p:nvPr/>
          </p:nvPicPr>
          <p:blipFill>
            <a:blip r:embed="rId8" cstate="print"/>
            <a:stretch>
              <a:fillRect/>
            </a:stretch>
          </p:blipFill>
          <p:spPr bwMode="auto">
            <a:xfrm>
              <a:off x="1857703" y="5096495"/>
              <a:ext cx="192050" cy="230046"/>
            </a:xfrm>
            <a:prstGeom prst="rect">
              <a:avLst/>
            </a:prstGeom>
            <a:noFill/>
          </p:spPr>
        </p:pic>
        <p:pic>
          <p:nvPicPr>
            <p:cNvPr id="170" name="Picture 1939" descr="图片682"/>
            <p:cNvPicPr>
              <a:picLocks noChangeAspect="1" noChangeArrowheads="1"/>
            </p:cNvPicPr>
            <p:nvPr/>
          </p:nvPicPr>
          <p:blipFill>
            <a:blip r:embed="rId8" cstate="print"/>
            <a:stretch>
              <a:fillRect/>
            </a:stretch>
          </p:blipFill>
          <p:spPr bwMode="auto">
            <a:xfrm>
              <a:off x="3249145" y="5096495"/>
              <a:ext cx="192050" cy="230046"/>
            </a:xfrm>
            <a:prstGeom prst="rect">
              <a:avLst/>
            </a:prstGeom>
            <a:noFill/>
          </p:spPr>
        </p:pic>
        <p:pic>
          <p:nvPicPr>
            <p:cNvPr id="171" name="Picture 1939" descr="图片682"/>
            <p:cNvPicPr>
              <a:picLocks noChangeAspect="1" noChangeArrowheads="1"/>
            </p:cNvPicPr>
            <p:nvPr/>
          </p:nvPicPr>
          <p:blipFill>
            <a:blip r:embed="rId8" cstate="print"/>
            <a:stretch>
              <a:fillRect/>
            </a:stretch>
          </p:blipFill>
          <p:spPr bwMode="auto">
            <a:xfrm>
              <a:off x="3386621" y="5096495"/>
              <a:ext cx="192050" cy="230046"/>
            </a:xfrm>
            <a:prstGeom prst="rect">
              <a:avLst/>
            </a:prstGeom>
            <a:noFill/>
          </p:spPr>
        </p:pic>
        <p:pic>
          <p:nvPicPr>
            <p:cNvPr id="172" name="Picture 1939" descr="图片682"/>
            <p:cNvPicPr>
              <a:picLocks noChangeAspect="1" noChangeArrowheads="1"/>
            </p:cNvPicPr>
            <p:nvPr/>
          </p:nvPicPr>
          <p:blipFill>
            <a:blip r:embed="rId8" cstate="print"/>
            <a:stretch>
              <a:fillRect/>
            </a:stretch>
          </p:blipFill>
          <p:spPr bwMode="auto">
            <a:xfrm>
              <a:off x="3524096" y="5096495"/>
              <a:ext cx="192050" cy="230046"/>
            </a:xfrm>
            <a:prstGeom prst="rect">
              <a:avLst/>
            </a:prstGeom>
            <a:noFill/>
          </p:spPr>
        </p:pic>
        <p:pic>
          <p:nvPicPr>
            <p:cNvPr id="173" name="Picture 1939" descr="图片682"/>
            <p:cNvPicPr>
              <a:picLocks noChangeAspect="1" noChangeArrowheads="1"/>
            </p:cNvPicPr>
            <p:nvPr/>
          </p:nvPicPr>
          <p:blipFill>
            <a:blip r:embed="rId8" cstate="print"/>
            <a:stretch>
              <a:fillRect/>
            </a:stretch>
          </p:blipFill>
          <p:spPr bwMode="auto">
            <a:xfrm>
              <a:off x="3661572" y="5096495"/>
              <a:ext cx="192050" cy="230046"/>
            </a:xfrm>
            <a:prstGeom prst="rect">
              <a:avLst/>
            </a:prstGeom>
            <a:noFill/>
          </p:spPr>
        </p:pic>
        <p:pic>
          <p:nvPicPr>
            <p:cNvPr id="174" name="Picture 1939" descr="图片682"/>
            <p:cNvPicPr>
              <a:picLocks noChangeAspect="1" noChangeArrowheads="1"/>
            </p:cNvPicPr>
            <p:nvPr/>
          </p:nvPicPr>
          <p:blipFill>
            <a:blip r:embed="rId8" cstate="print"/>
            <a:stretch>
              <a:fillRect/>
            </a:stretch>
          </p:blipFill>
          <p:spPr bwMode="auto">
            <a:xfrm>
              <a:off x="4121439" y="5096495"/>
              <a:ext cx="192050" cy="230046"/>
            </a:xfrm>
            <a:prstGeom prst="rect">
              <a:avLst/>
            </a:prstGeom>
            <a:noFill/>
          </p:spPr>
        </p:pic>
        <p:pic>
          <p:nvPicPr>
            <p:cNvPr id="175" name="Picture 1939" descr="图片682"/>
            <p:cNvPicPr>
              <a:picLocks noChangeAspect="1" noChangeArrowheads="1"/>
            </p:cNvPicPr>
            <p:nvPr/>
          </p:nvPicPr>
          <p:blipFill>
            <a:blip r:embed="rId8" cstate="print"/>
            <a:stretch>
              <a:fillRect/>
            </a:stretch>
          </p:blipFill>
          <p:spPr bwMode="auto">
            <a:xfrm>
              <a:off x="4258914" y="5096495"/>
              <a:ext cx="192050" cy="230046"/>
            </a:xfrm>
            <a:prstGeom prst="rect">
              <a:avLst/>
            </a:prstGeom>
            <a:noFill/>
          </p:spPr>
        </p:pic>
        <p:pic>
          <p:nvPicPr>
            <p:cNvPr id="176" name="Picture 1939" descr="图片682"/>
            <p:cNvPicPr>
              <a:picLocks noChangeAspect="1" noChangeArrowheads="1"/>
            </p:cNvPicPr>
            <p:nvPr/>
          </p:nvPicPr>
          <p:blipFill>
            <a:blip r:embed="rId8" cstate="print"/>
            <a:stretch>
              <a:fillRect/>
            </a:stretch>
          </p:blipFill>
          <p:spPr bwMode="auto">
            <a:xfrm>
              <a:off x="4396390" y="5096495"/>
              <a:ext cx="192050" cy="230046"/>
            </a:xfrm>
            <a:prstGeom prst="rect">
              <a:avLst/>
            </a:prstGeom>
            <a:noFill/>
          </p:spPr>
        </p:pic>
        <p:pic>
          <p:nvPicPr>
            <p:cNvPr id="177" name="Picture 1939" descr="图片682"/>
            <p:cNvPicPr>
              <a:picLocks noChangeAspect="1" noChangeArrowheads="1"/>
            </p:cNvPicPr>
            <p:nvPr/>
          </p:nvPicPr>
          <p:blipFill>
            <a:blip r:embed="rId8" cstate="print"/>
            <a:stretch>
              <a:fillRect/>
            </a:stretch>
          </p:blipFill>
          <p:spPr bwMode="auto">
            <a:xfrm>
              <a:off x="4533866" y="5096495"/>
              <a:ext cx="192050" cy="230046"/>
            </a:xfrm>
            <a:prstGeom prst="rect">
              <a:avLst/>
            </a:prstGeom>
            <a:noFill/>
          </p:spPr>
        </p:pic>
      </p:grpSp>
      <p:grpSp>
        <p:nvGrpSpPr>
          <p:cNvPr id="178" name="组 127"/>
          <p:cNvGrpSpPr/>
          <p:nvPr/>
        </p:nvGrpSpPr>
        <p:grpSpPr>
          <a:xfrm>
            <a:off x="2167890" y="5181600"/>
            <a:ext cx="1962150" cy="476250"/>
            <a:chOff x="7597156" y="5687300"/>
            <a:chExt cx="2485916" cy="595763"/>
          </a:xfrm>
        </p:grpSpPr>
        <p:pic>
          <p:nvPicPr>
            <p:cNvPr id="179" name="图片 40" descr="2U服务器丝印图.png"/>
            <p:cNvPicPr>
              <a:picLocks noChangeAspect="1" noChangeArrowheads="1"/>
            </p:cNvPicPr>
            <p:nvPr/>
          </p:nvPicPr>
          <p:blipFill>
            <a:blip r:embed="rId7" cstate="print">
              <a:extLst>
                <a:ext uri="{28A0092B-C50C-407E-A947-70E740481C1C}">
                  <a14:useLocalDpi xmlns:a14="http://schemas.microsoft.com/office/drawing/2010/main" val="0"/>
                </a:ext>
              </a:extLst>
            </a:blip>
            <a:srcRect t="2" b="22839"/>
            <a:stretch>
              <a:fillRect/>
            </a:stretch>
          </p:blipFill>
          <p:spPr bwMode="auto">
            <a:xfrm>
              <a:off x="7597156" y="5952093"/>
              <a:ext cx="1179785" cy="330970"/>
            </a:xfrm>
            <a:prstGeom prst="rect">
              <a:avLst/>
            </a:prstGeom>
            <a:noFill/>
            <a:ln>
              <a:noFill/>
            </a:ln>
            <a:effectLst/>
          </p:spPr>
        </p:pic>
        <p:pic>
          <p:nvPicPr>
            <p:cNvPr id="180" name="图片 40" descr="2U服务器丝印图.png"/>
            <p:cNvPicPr>
              <a:picLocks noChangeAspect="1" noChangeArrowheads="1"/>
            </p:cNvPicPr>
            <p:nvPr/>
          </p:nvPicPr>
          <p:blipFill>
            <a:blip r:embed="rId7" cstate="print">
              <a:extLst>
                <a:ext uri="{28A0092B-C50C-407E-A947-70E740481C1C}">
                  <a14:useLocalDpi xmlns:a14="http://schemas.microsoft.com/office/drawing/2010/main" val="0"/>
                </a:ext>
              </a:extLst>
            </a:blip>
            <a:srcRect t="2" b="22839"/>
            <a:stretch>
              <a:fillRect/>
            </a:stretch>
          </p:blipFill>
          <p:spPr bwMode="auto">
            <a:xfrm>
              <a:off x="8903287" y="5946400"/>
              <a:ext cx="1179785" cy="330970"/>
            </a:xfrm>
            <a:prstGeom prst="rect">
              <a:avLst/>
            </a:prstGeom>
            <a:noFill/>
            <a:ln>
              <a:noFill/>
            </a:ln>
            <a:effectLst/>
          </p:spPr>
        </p:pic>
        <p:pic>
          <p:nvPicPr>
            <p:cNvPr id="181" name="图片 40" descr="2U服务器丝印图.png"/>
            <p:cNvPicPr>
              <a:picLocks noChangeAspect="1" noChangeArrowheads="1"/>
            </p:cNvPicPr>
            <p:nvPr/>
          </p:nvPicPr>
          <p:blipFill>
            <a:blip r:embed="rId7" cstate="print">
              <a:extLst>
                <a:ext uri="{28A0092B-C50C-407E-A947-70E740481C1C}">
                  <a14:useLocalDpi xmlns:a14="http://schemas.microsoft.com/office/drawing/2010/main" val="0"/>
                </a:ext>
              </a:extLst>
            </a:blip>
            <a:srcRect t="2" b="22839"/>
            <a:stretch>
              <a:fillRect/>
            </a:stretch>
          </p:blipFill>
          <p:spPr bwMode="auto">
            <a:xfrm>
              <a:off x="8262656" y="5687300"/>
              <a:ext cx="1179785" cy="330970"/>
            </a:xfrm>
            <a:prstGeom prst="rect">
              <a:avLst/>
            </a:prstGeom>
            <a:noFill/>
            <a:ln>
              <a:noFill/>
            </a:ln>
            <a:effectLst/>
          </p:spPr>
        </p:pic>
      </p:grpSp>
      <p:sp>
        <p:nvSpPr>
          <p:cNvPr id="182" name="文本框 181"/>
          <p:cNvSpPr txBox="1"/>
          <p:nvPr/>
        </p:nvSpPr>
        <p:spPr>
          <a:xfrm>
            <a:off x="2421890" y="5651500"/>
            <a:ext cx="1000595" cy="246221"/>
          </a:xfrm>
          <a:prstGeom prst="rect">
            <a:avLst/>
          </a:prstGeom>
          <a:noFill/>
        </p:spPr>
        <p:txBody>
          <a:bodyPr wrap="none" rtlCol="0">
            <a:spAutoFit/>
          </a:bodyPr>
          <a:lstStyle/>
          <a:p>
            <a:r>
              <a:rPr kumimoji="1" lang="en-US" sz="1000" dirty="0" err="1">
                <a:latin typeface="Arial Regular"/>
                <a:ea typeface="微软雅黑" panose="020B0503020204020204" charset="-122"/>
                <a:cs typeface="微软雅黑" panose="020B0503020204020204" charset="-122"/>
              </a:rPr>
              <a:t>aCloud</a:t>
            </a:r>
            <a:r>
              <a:rPr kumimoji="1" lang="en-US" sz="1000" dirty="0">
                <a:latin typeface="Arial Regular"/>
                <a:ea typeface="微软雅黑" panose="020B0503020204020204" charset="-122"/>
                <a:cs typeface="微软雅黑" panose="020B0503020204020204" charset="-122"/>
              </a:rPr>
              <a:t> cluster</a:t>
            </a:r>
            <a:endParaRPr kumimoji="1" lang="zh-CN" altLang="en-US" sz="1000" dirty="0">
              <a:latin typeface="Arial Regular"/>
              <a:ea typeface="微软雅黑" panose="020B0503020204020204" charset="-122"/>
              <a:cs typeface="微软雅黑" panose="020B0503020204020204" charset="-122"/>
            </a:endParaRPr>
          </a:p>
        </p:txBody>
      </p:sp>
      <p:pic>
        <p:nvPicPr>
          <p:cNvPr id="183" name="Picture 10" descr="D:\sinfor\2010\1月\网络图标设计\修改0126\修改\互联网云_1.png"/>
          <p:cNvPicPr>
            <a:picLocks noChangeAspect="1" noChangeArrowheads="1"/>
          </p:cNvPicPr>
          <p:nvPr/>
        </p:nvPicPr>
        <p:blipFill>
          <a:blip r:embed="rId9"/>
          <a:srcRect t="12500" b="18750"/>
          <a:stretch>
            <a:fillRect/>
          </a:stretch>
        </p:blipFill>
        <p:spPr bwMode="auto">
          <a:xfrm>
            <a:off x="5016500" y="933450"/>
            <a:ext cx="2222500" cy="720090"/>
          </a:xfrm>
          <a:prstGeom prst="rect">
            <a:avLst/>
          </a:prstGeom>
          <a:noFill/>
          <a:ln w="9525">
            <a:noFill/>
            <a:miter lim="800000"/>
            <a:headEnd/>
            <a:tailEnd/>
          </a:ln>
        </p:spPr>
      </p:pic>
      <p:sp>
        <p:nvSpPr>
          <p:cNvPr id="184" name="文本框 183"/>
          <p:cNvSpPr txBox="1">
            <a:spLocks noChangeArrowheads="1"/>
          </p:cNvSpPr>
          <p:nvPr/>
        </p:nvSpPr>
        <p:spPr bwMode="auto">
          <a:xfrm>
            <a:off x="5328285" y="1167130"/>
            <a:ext cx="1472565" cy="252730"/>
          </a:xfrm>
          <a:prstGeom prst="rect">
            <a:avLst/>
          </a:prstGeom>
          <a:noFill/>
          <a:ln w="9525">
            <a:noFill/>
            <a:miter lim="800000"/>
          </a:ln>
        </p:spPr>
        <p:txBody>
          <a:bodyPr wrap="square">
            <a:spAutoFit/>
          </a:bodyPr>
          <a:lstStyle/>
          <a:p>
            <a:pPr algn="ctr"/>
            <a:r>
              <a:rPr kumimoji="1" lang="en-US" altLang="zh-CN" sz="1050" dirty="0">
                <a:latin typeface="Arial Regular"/>
                <a:ea typeface="微软雅黑" panose="020B0503020204020204" charset="-122"/>
                <a:cs typeface="微软雅黑" panose="020B0503020204020204" charset="-122"/>
              </a:rPr>
              <a:t>Internet</a:t>
            </a:r>
          </a:p>
        </p:txBody>
      </p:sp>
      <p:cxnSp>
        <p:nvCxnSpPr>
          <p:cNvPr id="185" name="直接连接符 86"/>
          <p:cNvCxnSpPr>
            <a:stCxn id="79" idx="0"/>
            <a:endCxn id="183" idx="1"/>
          </p:cNvCxnSpPr>
          <p:nvPr/>
        </p:nvCxnSpPr>
        <p:spPr>
          <a:xfrm flipV="1">
            <a:off x="3593465" y="1301750"/>
            <a:ext cx="1423035" cy="513080"/>
          </a:xfrm>
          <a:prstGeom prst="line">
            <a:avLst/>
          </a:prstGeom>
          <a:solidFill>
            <a:schemeClr val="accent1"/>
          </a:solidFill>
          <a:ln w="19050" cap="flat" cmpd="sng" algn="ctr">
            <a:solidFill>
              <a:srgbClr val="FFC000"/>
            </a:solidFill>
            <a:prstDash val="solid"/>
            <a:round/>
            <a:headEnd type="none" w="med" len="med"/>
            <a:tailEnd type="none" w="med" len="med"/>
          </a:ln>
        </p:spPr>
      </p:cxnSp>
      <p:sp>
        <p:nvSpPr>
          <p:cNvPr id="186" name="文本框 185"/>
          <p:cNvSpPr txBox="1"/>
          <p:nvPr/>
        </p:nvSpPr>
        <p:spPr>
          <a:xfrm>
            <a:off x="3292474" y="4401185"/>
            <a:ext cx="706755" cy="246221"/>
          </a:xfrm>
          <a:prstGeom prst="rect">
            <a:avLst/>
          </a:prstGeom>
          <a:noFill/>
        </p:spPr>
        <p:txBody>
          <a:bodyPr wrap="square" rtlCol="0">
            <a:spAutoFit/>
          </a:bodyPr>
          <a:lstStyle/>
          <a:p>
            <a:r>
              <a:rPr lang="en-US" altLang="zh-CN" sz="1000" dirty="0">
                <a:latin typeface="Arial Regular"/>
                <a:ea typeface="微软雅黑" panose="020B0503020204020204" charset="-122"/>
                <a:cs typeface="微软雅黑" panose="020B0503020204020204" charset="-122"/>
              </a:rPr>
              <a:t>Business</a:t>
            </a:r>
          </a:p>
        </p:txBody>
      </p:sp>
      <p:sp>
        <p:nvSpPr>
          <p:cNvPr id="187" name="文本框 186"/>
          <p:cNvSpPr txBox="1"/>
          <p:nvPr/>
        </p:nvSpPr>
        <p:spPr>
          <a:xfrm>
            <a:off x="8576310" y="4439920"/>
            <a:ext cx="859790" cy="246221"/>
          </a:xfrm>
          <a:prstGeom prst="rect">
            <a:avLst/>
          </a:prstGeom>
          <a:noFill/>
        </p:spPr>
        <p:txBody>
          <a:bodyPr wrap="square" rtlCol="0">
            <a:spAutoFit/>
          </a:bodyPr>
          <a:lstStyle/>
          <a:p>
            <a:r>
              <a:rPr lang="en-US" altLang="zh-CN" sz="1000" dirty="0">
                <a:latin typeface="Arial Regular"/>
                <a:ea typeface="微软雅黑" panose="020B0503020204020204" charset="-122"/>
                <a:cs typeface="微软雅黑" panose="020B0503020204020204" charset="-122"/>
              </a:rPr>
              <a:t>Business</a:t>
            </a:r>
          </a:p>
        </p:txBody>
      </p:sp>
      <p:cxnSp>
        <p:nvCxnSpPr>
          <p:cNvPr id="188" name="直接连接符 86"/>
          <p:cNvCxnSpPr>
            <a:stCxn id="183" idx="3"/>
            <a:endCxn id="129" idx="0"/>
          </p:cNvCxnSpPr>
          <p:nvPr/>
        </p:nvCxnSpPr>
        <p:spPr>
          <a:xfrm>
            <a:off x="7239000" y="1293495"/>
            <a:ext cx="1470660" cy="514350"/>
          </a:xfrm>
          <a:prstGeom prst="line">
            <a:avLst/>
          </a:prstGeom>
          <a:solidFill>
            <a:schemeClr val="accent1"/>
          </a:solidFill>
          <a:ln w="19050" cap="flat" cmpd="sng" algn="ctr">
            <a:solidFill>
              <a:srgbClr val="FFC000"/>
            </a:solidFill>
            <a:prstDash val="solid"/>
            <a:round/>
            <a:headEnd type="none" w="med" len="med"/>
            <a:tailEnd type="none" w="med" len="med"/>
          </a:ln>
        </p:spPr>
      </p:cxnSp>
      <p:sp>
        <p:nvSpPr>
          <p:cNvPr id="189" name="圆角矩形 188"/>
          <p:cNvSpPr/>
          <p:nvPr/>
        </p:nvSpPr>
        <p:spPr>
          <a:xfrm>
            <a:off x="4378325" y="4767580"/>
            <a:ext cx="871220" cy="414020"/>
          </a:xfrm>
          <a:prstGeom prst="roundRect">
            <a:avLst/>
          </a:prstGeom>
          <a:solidFill>
            <a:schemeClr val="accent4">
              <a:lumMod val="40000"/>
              <a:lumOff val="6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solidFill>
                  <a:schemeClr val="tx1"/>
                </a:solidFill>
                <a:latin typeface="Arial Regular"/>
                <a:ea typeface="微软雅黑" panose="020B0503020204020204" charset="-122"/>
                <a:cs typeface="微软雅黑" panose="020B0503020204020204" charset="-122"/>
              </a:rPr>
              <a:t>DR </a:t>
            </a:r>
            <a:r>
              <a:rPr kumimoji="1" lang="en-US" altLang="zh-CN" sz="1000" dirty="0" err="1">
                <a:solidFill>
                  <a:schemeClr val="tx1"/>
                </a:solidFill>
                <a:latin typeface="Arial Regular"/>
                <a:ea typeface="微软雅黑" panose="020B0503020204020204" charset="-122"/>
                <a:cs typeface="微软雅黑" panose="020B0503020204020204" charset="-122"/>
              </a:rPr>
              <a:t>Mgmt</a:t>
            </a:r>
            <a:endParaRPr kumimoji="1" lang="zh-CN" altLang="en-US" sz="1000" dirty="0">
              <a:solidFill>
                <a:schemeClr val="tx1"/>
              </a:solidFill>
              <a:latin typeface="Arial Regular"/>
              <a:ea typeface="微软雅黑" panose="020B0503020204020204" charset="-122"/>
              <a:cs typeface="微软雅黑" panose="020B0503020204020204" charset="-122"/>
            </a:endParaRPr>
          </a:p>
        </p:txBody>
      </p:sp>
      <p:sp>
        <p:nvSpPr>
          <p:cNvPr id="191" name="文本框 190"/>
          <p:cNvSpPr txBox="1"/>
          <p:nvPr/>
        </p:nvSpPr>
        <p:spPr>
          <a:xfrm>
            <a:off x="5367655" y="4756150"/>
            <a:ext cx="1477010" cy="245110"/>
          </a:xfrm>
          <a:prstGeom prst="rect">
            <a:avLst/>
          </a:prstGeom>
          <a:noFill/>
        </p:spPr>
        <p:txBody>
          <a:bodyPr wrap="square" rtlCol="0">
            <a:spAutoFit/>
          </a:bodyPr>
          <a:lstStyle/>
          <a:p>
            <a:pPr algn="ctr"/>
            <a:r>
              <a:rPr kumimoji="1" lang="en-US" altLang="zh-CN" sz="1000" dirty="0">
                <a:latin typeface="Arial Regular"/>
                <a:ea typeface="微软雅黑" panose="020B0503020204020204" charset="-122"/>
                <a:cs typeface="微软雅黑" panose="020B0503020204020204" charset="-122"/>
              </a:rPr>
              <a:t>Configuration sync</a:t>
            </a:r>
            <a:endParaRPr kumimoji="1" lang="zh-CN" altLang="en-US" sz="1000" dirty="0">
              <a:latin typeface="Arial Regular"/>
              <a:ea typeface="微软雅黑" panose="020B0503020204020204" charset="-122"/>
              <a:cs typeface="微软雅黑" panose="020B0503020204020204" charset="-122"/>
            </a:endParaRPr>
          </a:p>
        </p:txBody>
      </p:sp>
      <p:cxnSp>
        <p:nvCxnSpPr>
          <p:cNvPr id="192" name="直线连接符 149"/>
          <p:cNvCxnSpPr/>
          <p:nvPr/>
        </p:nvCxnSpPr>
        <p:spPr>
          <a:xfrm flipV="1">
            <a:off x="5383530" y="5795010"/>
            <a:ext cx="1443355" cy="1270"/>
          </a:xfrm>
          <a:prstGeom prst="line">
            <a:avLst/>
          </a:prstGeom>
          <a:ln w="19050">
            <a:solidFill>
              <a:srgbClr val="FF0000"/>
            </a:solidFill>
            <a:prstDash val="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93" name="文本框 192"/>
          <p:cNvSpPr txBox="1"/>
          <p:nvPr/>
        </p:nvSpPr>
        <p:spPr>
          <a:xfrm>
            <a:off x="5367655" y="5554980"/>
            <a:ext cx="1459230" cy="245110"/>
          </a:xfrm>
          <a:prstGeom prst="rect">
            <a:avLst/>
          </a:prstGeom>
          <a:noFill/>
        </p:spPr>
        <p:txBody>
          <a:bodyPr wrap="square" rtlCol="0">
            <a:spAutoFit/>
          </a:bodyPr>
          <a:lstStyle/>
          <a:p>
            <a:pPr algn="ctr"/>
            <a:r>
              <a:rPr kumimoji="1" lang="en-US" altLang="zh-CN" sz="1000" dirty="0">
                <a:latin typeface="Arial Regular"/>
                <a:ea typeface="微软雅黑" panose="020B0503020204020204" charset="-122"/>
                <a:cs typeface="微软雅黑" panose="020B0503020204020204" charset="-122"/>
              </a:rPr>
              <a:t>VM data sync</a:t>
            </a:r>
            <a:endParaRPr kumimoji="1" lang="zh-CN" altLang="en-US" sz="1000" dirty="0">
              <a:latin typeface="Arial Regular"/>
              <a:ea typeface="微软雅黑" panose="020B0503020204020204" charset="-122"/>
              <a:cs typeface="微软雅黑" panose="020B0503020204020204" charset="-122"/>
            </a:endParaRPr>
          </a:p>
        </p:txBody>
      </p:sp>
      <p:sp>
        <p:nvSpPr>
          <p:cNvPr id="194" name="圆角矩形 193"/>
          <p:cNvSpPr/>
          <p:nvPr/>
        </p:nvSpPr>
        <p:spPr>
          <a:xfrm>
            <a:off x="6978015" y="4763135"/>
            <a:ext cx="871220" cy="414020"/>
          </a:xfrm>
          <a:prstGeom prst="roundRect">
            <a:avLst/>
          </a:prstGeom>
          <a:solidFill>
            <a:schemeClr val="accent4">
              <a:lumMod val="40000"/>
              <a:lumOff val="6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solidFill>
                  <a:schemeClr val="tx1"/>
                </a:solidFill>
                <a:latin typeface="Arial Regular"/>
                <a:ea typeface="微软雅黑" panose="020B0503020204020204" charset="-122"/>
                <a:cs typeface="微软雅黑" panose="020B0503020204020204" charset="-122"/>
              </a:rPr>
              <a:t>DR </a:t>
            </a:r>
            <a:r>
              <a:rPr kumimoji="1" lang="en-US" altLang="zh-CN" sz="1000" dirty="0" err="1">
                <a:solidFill>
                  <a:schemeClr val="tx1"/>
                </a:solidFill>
                <a:latin typeface="Arial Regular"/>
                <a:ea typeface="微软雅黑" panose="020B0503020204020204" charset="-122"/>
                <a:cs typeface="微软雅黑" panose="020B0503020204020204" charset="-122"/>
              </a:rPr>
              <a:t>Mgmt</a:t>
            </a:r>
            <a:endParaRPr kumimoji="1" lang="zh-CN" altLang="en-US" sz="1000" dirty="0">
              <a:solidFill>
                <a:schemeClr val="tx1"/>
              </a:solidFill>
              <a:latin typeface="Arial Regular"/>
              <a:ea typeface="微软雅黑" panose="020B0503020204020204" charset="-122"/>
              <a:cs typeface="微软雅黑" panose="020B0503020204020204" charset="-122"/>
            </a:endParaRPr>
          </a:p>
        </p:txBody>
      </p:sp>
      <p:cxnSp>
        <p:nvCxnSpPr>
          <p:cNvPr id="196" name="直线连接符 153"/>
          <p:cNvCxnSpPr>
            <a:stCxn id="189" idx="3"/>
            <a:endCxn id="194" idx="1"/>
          </p:cNvCxnSpPr>
          <p:nvPr/>
        </p:nvCxnSpPr>
        <p:spPr>
          <a:xfrm flipV="1">
            <a:off x="5249545" y="4970145"/>
            <a:ext cx="1728470" cy="4445"/>
          </a:xfrm>
          <a:prstGeom prst="line">
            <a:avLst/>
          </a:prstGeom>
          <a:ln w="19050">
            <a:solidFill>
              <a:srgbClr val="FF0000"/>
            </a:solidFill>
            <a:prstDash val="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97" name="文本框 196"/>
          <p:cNvSpPr txBox="1"/>
          <p:nvPr/>
        </p:nvSpPr>
        <p:spPr>
          <a:xfrm>
            <a:off x="4337050" y="4338955"/>
            <a:ext cx="1115060" cy="215265"/>
          </a:xfrm>
          <a:prstGeom prst="rect">
            <a:avLst/>
          </a:prstGeom>
          <a:noFill/>
        </p:spPr>
        <p:txBody>
          <a:bodyPr wrap="square" rtlCol="0">
            <a:spAutoFit/>
          </a:bodyPr>
          <a:lstStyle/>
          <a:p>
            <a:r>
              <a:rPr lang="en-US" altLang="zh-CN" sz="800" dirty="0">
                <a:latin typeface="Arial Regular"/>
                <a:ea typeface="微软雅黑" panose="020B0503020204020204" charset="-122"/>
                <a:cs typeface="微软雅黑" panose="020B0503020204020204" charset="-122"/>
              </a:rPr>
              <a:t>DB Cluster</a:t>
            </a:r>
          </a:p>
        </p:txBody>
      </p:sp>
      <p:sp>
        <p:nvSpPr>
          <p:cNvPr id="198" name="文本框 197"/>
          <p:cNvSpPr txBox="1"/>
          <p:nvPr/>
        </p:nvSpPr>
        <p:spPr>
          <a:xfrm>
            <a:off x="7498715" y="4340225"/>
            <a:ext cx="1115060" cy="215265"/>
          </a:xfrm>
          <a:prstGeom prst="rect">
            <a:avLst/>
          </a:prstGeom>
          <a:noFill/>
        </p:spPr>
        <p:txBody>
          <a:bodyPr wrap="square" rtlCol="0">
            <a:spAutoFit/>
          </a:bodyPr>
          <a:lstStyle/>
          <a:p>
            <a:r>
              <a:rPr lang="en-US" altLang="zh-CN" sz="800" dirty="0">
                <a:latin typeface="Arial Regular"/>
                <a:ea typeface="微软雅黑" panose="020B0503020204020204" charset="-122"/>
                <a:cs typeface="微软雅黑" panose="020B0503020204020204" charset="-122"/>
              </a:rPr>
              <a:t>DB Cluster</a:t>
            </a:r>
          </a:p>
        </p:txBody>
      </p:sp>
      <p:cxnSp>
        <p:nvCxnSpPr>
          <p:cNvPr id="199" name="直线连接符 156"/>
          <p:cNvCxnSpPr>
            <a:stCxn id="7" idx="3"/>
          </p:cNvCxnSpPr>
          <p:nvPr/>
        </p:nvCxnSpPr>
        <p:spPr>
          <a:xfrm>
            <a:off x="4987925" y="4057650"/>
            <a:ext cx="2522855" cy="5080"/>
          </a:xfrm>
          <a:prstGeom prst="line">
            <a:avLst/>
          </a:prstGeom>
          <a:ln w="19050">
            <a:solidFill>
              <a:srgbClr val="FF0000"/>
            </a:solidFill>
            <a:prstDash val="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00" name="文本框 199"/>
          <p:cNvSpPr txBox="1"/>
          <p:nvPr/>
        </p:nvSpPr>
        <p:spPr>
          <a:xfrm>
            <a:off x="5367655" y="3825240"/>
            <a:ext cx="1429385" cy="245110"/>
          </a:xfrm>
          <a:prstGeom prst="rect">
            <a:avLst/>
          </a:prstGeom>
          <a:noFill/>
        </p:spPr>
        <p:txBody>
          <a:bodyPr wrap="square" rtlCol="0">
            <a:spAutoFit/>
          </a:bodyPr>
          <a:lstStyle/>
          <a:p>
            <a:pPr algn="ctr"/>
            <a:r>
              <a:rPr kumimoji="1" lang="en-US" altLang="zh-CN" sz="1000" dirty="0">
                <a:latin typeface="Arial Regular"/>
                <a:ea typeface="微软雅黑" panose="020B0503020204020204" charset="-122"/>
                <a:cs typeface="微软雅黑" panose="020B0503020204020204" charset="-122"/>
              </a:rPr>
              <a:t>DB Sync</a:t>
            </a:r>
            <a:endParaRPr kumimoji="1" lang="zh-CN" altLang="en-US" sz="1000" dirty="0">
              <a:latin typeface="Arial Regular"/>
              <a:ea typeface="微软雅黑" panose="020B0503020204020204" charset="-122"/>
              <a:cs typeface="微软雅黑" panose="020B0503020204020204" charset="-122"/>
            </a:endParaRPr>
          </a:p>
        </p:txBody>
      </p:sp>
      <p:sp>
        <p:nvSpPr>
          <p:cNvPr id="201" name="椭圆 200"/>
          <p:cNvSpPr/>
          <p:nvPr/>
        </p:nvSpPr>
        <p:spPr bwMode="auto">
          <a:xfrm>
            <a:off x="3579495" y="3244215"/>
            <a:ext cx="67310" cy="232410"/>
          </a:xfrm>
          <a:prstGeom prst="ellipse">
            <a:avLst/>
          </a:prstGeom>
          <a:noFill/>
          <a:ln w="6350" cap="flat" cmpd="sng" algn="ctr">
            <a:solidFill>
              <a:srgbClr val="808080"/>
            </a:solidFill>
            <a:prstDash val="solid"/>
            <a:round/>
            <a:headEnd type="none" w="med" len="med"/>
            <a:tailEnd type="none" w="med" len="med"/>
          </a:ln>
          <a:effectLst/>
        </p:spPr>
        <p:txBody>
          <a:bodyPr vert="horz" wrap="square" lIns="0" tIns="0" rIns="0" bIns="0" numCol="1" rtlCol="0" anchor="t" anchorCtr="0" compatLnSpc="1">
            <a:spAutoFit/>
          </a:bodyPr>
          <a:lstStyle/>
          <a:p>
            <a:pPr defTabSz="444500" fontAlgn="base">
              <a:spcBef>
                <a:spcPct val="0"/>
              </a:spcBef>
              <a:spcAft>
                <a:spcPct val="0"/>
              </a:spcAft>
              <a:buClr>
                <a:srgbClr val="A2A2A2"/>
              </a:buClr>
              <a:buSzPct val="70000"/>
              <a:buFont typeface="Monotype Sorts" pitchFamily="2" charset="2"/>
              <a:buNone/>
            </a:pPr>
            <a:endParaRPr lang="zh-CN" altLang="en-US" sz="1050" dirty="0">
              <a:latin typeface="Arial Regular"/>
              <a:ea typeface="微软雅黑" panose="020B0503020204020204" charset="-122"/>
              <a:cs typeface="微软雅黑" panose="020B0503020204020204" charset="-122"/>
            </a:endParaRPr>
          </a:p>
        </p:txBody>
      </p:sp>
      <p:sp>
        <p:nvSpPr>
          <p:cNvPr id="202" name="椭圆 201"/>
          <p:cNvSpPr/>
          <p:nvPr/>
        </p:nvSpPr>
        <p:spPr bwMode="auto">
          <a:xfrm>
            <a:off x="2884170" y="3719195"/>
            <a:ext cx="67310" cy="232410"/>
          </a:xfrm>
          <a:prstGeom prst="ellipse">
            <a:avLst/>
          </a:prstGeom>
          <a:noFill/>
          <a:ln w="6350" cap="flat" cmpd="sng" algn="ctr">
            <a:solidFill>
              <a:srgbClr val="808080"/>
            </a:solidFill>
            <a:prstDash val="solid"/>
            <a:round/>
            <a:headEnd type="none" w="med" len="med"/>
            <a:tailEnd type="none" w="med" len="med"/>
          </a:ln>
          <a:effectLst/>
        </p:spPr>
        <p:txBody>
          <a:bodyPr vert="horz" wrap="square" lIns="0" tIns="0" rIns="0" bIns="0" numCol="1" rtlCol="0" anchor="t" anchorCtr="0" compatLnSpc="1">
            <a:spAutoFit/>
          </a:bodyPr>
          <a:lstStyle/>
          <a:p>
            <a:pPr defTabSz="444500" fontAlgn="base">
              <a:spcBef>
                <a:spcPct val="0"/>
              </a:spcBef>
              <a:spcAft>
                <a:spcPct val="0"/>
              </a:spcAft>
              <a:buClr>
                <a:srgbClr val="A2A2A2"/>
              </a:buClr>
              <a:buSzPct val="70000"/>
              <a:buFont typeface="Monotype Sorts" pitchFamily="2" charset="2"/>
              <a:buNone/>
            </a:pPr>
            <a:endParaRPr lang="zh-CN" altLang="en-US" sz="1050" dirty="0">
              <a:latin typeface="Arial Regular"/>
              <a:ea typeface="微软雅黑" panose="020B0503020204020204" charset="-122"/>
              <a:cs typeface="微软雅黑" panose="020B0503020204020204" charset="-122"/>
            </a:endParaRPr>
          </a:p>
        </p:txBody>
      </p:sp>
      <p:sp>
        <p:nvSpPr>
          <p:cNvPr id="203" name="椭圆 202"/>
          <p:cNvSpPr/>
          <p:nvPr/>
        </p:nvSpPr>
        <p:spPr bwMode="auto">
          <a:xfrm>
            <a:off x="4271010" y="3736975"/>
            <a:ext cx="67310" cy="232410"/>
          </a:xfrm>
          <a:prstGeom prst="ellipse">
            <a:avLst/>
          </a:prstGeom>
          <a:noFill/>
          <a:ln w="6350" cap="flat" cmpd="sng" algn="ctr">
            <a:solidFill>
              <a:srgbClr val="808080"/>
            </a:solidFill>
            <a:prstDash val="solid"/>
            <a:round/>
            <a:headEnd type="none" w="med" len="med"/>
            <a:tailEnd type="none" w="med" len="med"/>
          </a:ln>
          <a:effectLst/>
        </p:spPr>
        <p:txBody>
          <a:bodyPr vert="horz" wrap="square" lIns="0" tIns="0" rIns="0" bIns="0" numCol="1" rtlCol="0" anchor="t" anchorCtr="0" compatLnSpc="1">
            <a:spAutoFit/>
          </a:bodyPr>
          <a:lstStyle/>
          <a:p>
            <a:pPr defTabSz="444500" fontAlgn="base">
              <a:spcBef>
                <a:spcPct val="0"/>
              </a:spcBef>
              <a:spcAft>
                <a:spcPct val="0"/>
              </a:spcAft>
              <a:buClr>
                <a:srgbClr val="A2A2A2"/>
              </a:buClr>
              <a:buSzPct val="70000"/>
              <a:buFont typeface="Monotype Sorts" pitchFamily="2" charset="2"/>
              <a:buNone/>
            </a:pPr>
            <a:endParaRPr lang="zh-CN" altLang="en-US" sz="1050" dirty="0">
              <a:latin typeface="Arial Regular"/>
              <a:ea typeface="微软雅黑" panose="020B0503020204020204" charset="-122"/>
              <a:cs typeface="微软雅黑" panose="020B0503020204020204" charset="-122"/>
            </a:endParaRPr>
          </a:p>
        </p:txBody>
      </p:sp>
      <p:sp>
        <p:nvSpPr>
          <p:cNvPr id="204" name="椭圆 203"/>
          <p:cNvSpPr/>
          <p:nvPr/>
        </p:nvSpPr>
        <p:spPr bwMode="auto">
          <a:xfrm>
            <a:off x="8834120" y="2789555"/>
            <a:ext cx="67310" cy="232410"/>
          </a:xfrm>
          <a:prstGeom prst="ellipse">
            <a:avLst/>
          </a:prstGeom>
          <a:noFill/>
          <a:ln w="6350" cap="flat" cmpd="sng" algn="ctr">
            <a:solidFill>
              <a:srgbClr val="808080"/>
            </a:solidFill>
            <a:prstDash val="solid"/>
            <a:round/>
            <a:headEnd type="none" w="med" len="med"/>
            <a:tailEnd type="none" w="med" len="med"/>
          </a:ln>
          <a:effectLst/>
        </p:spPr>
        <p:txBody>
          <a:bodyPr vert="horz" wrap="square" lIns="0" tIns="0" rIns="0" bIns="0" numCol="1" rtlCol="0" anchor="t" anchorCtr="0" compatLnSpc="1">
            <a:spAutoFit/>
          </a:bodyPr>
          <a:lstStyle/>
          <a:p>
            <a:pPr defTabSz="444500" fontAlgn="base">
              <a:spcBef>
                <a:spcPct val="0"/>
              </a:spcBef>
              <a:spcAft>
                <a:spcPct val="0"/>
              </a:spcAft>
              <a:buClr>
                <a:srgbClr val="A2A2A2"/>
              </a:buClr>
              <a:buSzPct val="70000"/>
              <a:buFont typeface="Monotype Sorts" pitchFamily="2" charset="2"/>
              <a:buNone/>
            </a:pPr>
            <a:endParaRPr lang="zh-CN" altLang="en-US" sz="1050" dirty="0">
              <a:latin typeface="Arial Regular"/>
              <a:ea typeface="微软雅黑" panose="020B0503020204020204" charset="-122"/>
              <a:cs typeface="微软雅黑" panose="020B0503020204020204" charset="-122"/>
            </a:endParaRPr>
          </a:p>
        </p:txBody>
      </p:sp>
      <p:sp>
        <p:nvSpPr>
          <p:cNvPr id="205" name="椭圆 204"/>
          <p:cNvSpPr/>
          <p:nvPr/>
        </p:nvSpPr>
        <p:spPr bwMode="auto">
          <a:xfrm>
            <a:off x="8867140" y="3232785"/>
            <a:ext cx="67310" cy="232410"/>
          </a:xfrm>
          <a:prstGeom prst="ellipse">
            <a:avLst/>
          </a:prstGeom>
          <a:noFill/>
          <a:ln w="6350" cap="flat" cmpd="sng" algn="ctr">
            <a:solidFill>
              <a:srgbClr val="808080"/>
            </a:solidFill>
            <a:prstDash val="solid"/>
            <a:round/>
            <a:headEnd type="none" w="med" len="med"/>
            <a:tailEnd type="none" w="med" len="med"/>
          </a:ln>
          <a:effectLst/>
        </p:spPr>
        <p:txBody>
          <a:bodyPr vert="horz" wrap="square" lIns="0" tIns="0" rIns="0" bIns="0" numCol="1" rtlCol="0" anchor="t" anchorCtr="0" compatLnSpc="1">
            <a:spAutoFit/>
          </a:bodyPr>
          <a:lstStyle/>
          <a:p>
            <a:pPr defTabSz="444500" fontAlgn="base">
              <a:spcBef>
                <a:spcPct val="0"/>
              </a:spcBef>
              <a:spcAft>
                <a:spcPct val="0"/>
              </a:spcAft>
              <a:buClr>
                <a:srgbClr val="A2A2A2"/>
              </a:buClr>
              <a:buSzPct val="70000"/>
              <a:buFont typeface="Monotype Sorts" pitchFamily="2" charset="2"/>
              <a:buNone/>
            </a:pPr>
            <a:endParaRPr lang="zh-CN" altLang="en-US" sz="1050" dirty="0">
              <a:latin typeface="Arial Regular"/>
              <a:ea typeface="微软雅黑" panose="020B0503020204020204" charset="-122"/>
              <a:cs typeface="微软雅黑" panose="020B0503020204020204" charset="-122"/>
            </a:endParaRPr>
          </a:p>
        </p:txBody>
      </p:sp>
      <p:sp>
        <p:nvSpPr>
          <p:cNvPr id="206" name="椭圆 205"/>
          <p:cNvSpPr/>
          <p:nvPr/>
        </p:nvSpPr>
        <p:spPr bwMode="auto">
          <a:xfrm>
            <a:off x="8141335" y="3698875"/>
            <a:ext cx="67310" cy="232410"/>
          </a:xfrm>
          <a:prstGeom prst="ellipse">
            <a:avLst/>
          </a:prstGeom>
          <a:noFill/>
          <a:ln w="6350" cap="flat" cmpd="sng" algn="ctr">
            <a:solidFill>
              <a:srgbClr val="808080"/>
            </a:solidFill>
            <a:prstDash val="solid"/>
            <a:round/>
            <a:headEnd type="none" w="med" len="med"/>
            <a:tailEnd type="none" w="med" len="med"/>
          </a:ln>
          <a:effectLst/>
        </p:spPr>
        <p:txBody>
          <a:bodyPr vert="horz" wrap="square" lIns="0" tIns="0" rIns="0" bIns="0" numCol="1" rtlCol="0" anchor="t" anchorCtr="0" compatLnSpc="1">
            <a:spAutoFit/>
          </a:bodyPr>
          <a:lstStyle/>
          <a:p>
            <a:pPr defTabSz="444500" fontAlgn="base">
              <a:spcBef>
                <a:spcPct val="0"/>
              </a:spcBef>
              <a:spcAft>
                <a:spcPct val="0"/>
              </a:spcAft>
              <a:buClr>
                <a:srgbClr val="A2A2A2"/>
              </a:buClr>
              <a:buSzPct val="70000"/>
              <a:buFont typeface="Monotype Sorts" pitchFamily="2" charset="2"/>
              <a:buNone/>
            </a:pPr>
            <a:endParaRPr lang="zh-CN" altLang="en-US" sz="1050" dirty="0">
              <a:latin typeface="Arial Regular"/>
              <a:ea typeface="微软雅黑" panose="020B0503020204020204" charset="-122"/>
              <a:cs typeface="微软雅黑" panose="020B0503020204020204" charset="-122"/>
            </a:endParaRPr>
          </a:p>
        </p:txBody>
      </p:sp>
      <p:sp>
        <p:nvSpPr>
          <p:cNvPr id="207" name="椭圆 206"/>
          <p:cNvSpPr/>
          <p:nvPr/>
        </p:nvSpPr>
        <p:spPr bwMode="auto">
          <a:xfrm>
            <a:off x="9558655" y="3709035"/>
            <a:ext cx="67310" cy="232410"/>
          </a:xfrm>
          <a:prstGeom prst="ellipse">
            <a:avLst/>
          </a:prstGeom>
          <a:noFill/>
          <a:ln w="6350" cap="flat" cmpd="sng" algn="ctr">
            <a:solidFill>
              <a:srgbClr val="808080"/>
            </a:solidFill>
            <a:prstDash val="solid"/>
            <a:round/>
            <a:headEnd type="none" w="med" len="med"/>
            <a:tailEnd type="none" w="med" len="med"/>
          </a:ln>
          <a:effectLst/>
        </p:spPr>
        <p:txBody>
          <a:bodyPr vert="horz" wrap="square" lIns="0" tIns="0" rIns="0" bIns="0" numCol="1" rtlCol="0" anchor="t" anchorCtr="0" compatLnSpc="1">
            <a:spAutoFit/>
          </a:bodyPr>
          <a:lstStyle/>
          <a:p>
            <a:pPr defTabSz="444500" fontAlgn="base">
              <a:spcBef>
                <a:spcPct val="0"/>
              </a:spcBef>
              <a:spcAft>
                <a:spcPct val="0"/>
              </a:spcAft>
              <a:buClr>
                <a:srgbClr val="A2A2A2"/>
              </a:buClr>
              <a:buSzPct val="70000"/>
              <a:buFont typeface="Monotype Sorts" pitchFamily="2" charset="2"/>
              <a:buNone/>
            </a:pPr>
            <a:endParaRPr lang="zh-CN" altLang="en-US" sz="1050" dirty="0">
              <a:latin typeface="Arial Regular"/>
              <a:ea typeface="微软雅黑" panose="020B0503020204020204" charset="-122"/>
              <a:cs typeface="微软雅黑" panose="020B0503020204020204" charset="-122"/>
            </a:endParaRPr>
          </a:p>
        </p:txBody>
      </p:sp>
      <p:sp>
        <p:nvSpPr>
          <p:cNvPr id="10" name="文本框 9"/>
          <p:cNvSpPr txBox="1"/>
          <p:nvPr/>
        </p:nvSpPr>
        <p:spPr>
          <a:xfrm>
            <a:off x="1877695" y="6192520"/>
            <a:ext cx="8460105" cy="584775"/>
          </a:xfrm>
          <a:prstGeom prst="rect">
            <a:avLst/>
          </a:prstGeom>
          <a:noFill/>
        </p:spPr>
        <p:txBody>
          <a:bodyPr wrap="square" rtlCol="0">
            <a:spAutoFit/>
          </a:bodyPr>
          <a:lstStyle/>
          <a:p>
            <a:r>
              <a:rPr lang="en-US" altLang="zh-CN" sz="1600" dirty="0">
                <a:latin typeface="Arial Regular"/>
                <a:ea typeface="微软雅黑" panose="020B0503020204020204" charset="-122"/>
                <a:cs typeface="微软雅黑" panose="020B0503020204020204" charset="-122"/>
                <a:sym typeface="+mn-ea"/>
              </a:rPr>
              <a:t>For DB VMs running on </a:t>
            </a:r>
            <a:r>
              <a:rPr lang="en-US" altLang="zh-CN" sz="1600" dirty="0" err="1">
                <a:latin typeface="Arial Regular"/>
                <a:ea typeface="微软雅黑" panose="020B0503020204020204" charset="-122"/>
                <a:cs typeface="微软雅黑" panose="020B0503020204020204" charset="-122"/>
                <a:sym typeface="+mn-ea"/>
              </a:rPr>
              <a:t>aCloud</a:t>
            </a:r>
            <a:r>
              <a:rPr lang="en-US" altLang="zh-CN" sz="1600" dirty="0">
                <a:latin typeface="Arial Regular"/>
                <a:ea typeface="微软雅黑" panose="020B0503020204020204" charset="-122"/>
                <a:cs typeface="微软雅黑" panose="020B0503020204020204" charset="-122"/>
                <a:sym typeface="+mn-ea"/>
              </a:rPr>
              <a:t> with mapped raw disk (such as Oracle RAC shared disk), Data Guard is recommended for DR</a:t>
            </a:r>
            <a:endParaRPr lang="zh-CN" altLang="en-US" sz="1600" dirty="0">
              <a:latin typeface="Arial Regular"/>
              <a:ea typeface="微软雅黑" panose="020B0503020204020204" charset="-122"/>
              <a:cs typeface="微软雅黑" panose="020B0503020204020204" charset="-122"/>
              <a:sym typeface="+mn-ea"/>
            </a:endParaRPr>
          </a:p>
        </p:txBody>
      </p:sp>
      <p:sp>
        <p:nvSpPr>
          <p:cNvPr id="8" name="Rectangle 4"/>
          <p:cNvSpPr>
            <a:spLocks noChangeArrowheads="1"/>
          </p:cNvSpPr>
          <p:nvPr/>
        </p:nvSpPr>
        <p:spPr bwMode="auto">
          <a:xfrm>
            <a:off x="32709" y="442119"/>
            <a:ext cx="684213" cy="228600"/>
          </a:xfrm>
          <a:prstGeom prst="rect">
            <a:avLst/>
          </a:prstGeom>
          <a:solidFill>
            <a:srgbClr val="79C844"/>
          </a:solidFill>
          <a:ln>
            <a:noFill/>
          </a:ln>
          <a:effectLst/>
        </p:spPr>
        <p:txBody>
          <a:bodyPr anchor="ctr"/>
          <a:lstStyle/>
          <a:p>
            <a:pPr>
              <a:buFont typeface="Arial" panose="020B0604020202020204" pitchFamily="34" charset="0"/>
              <a:buNone/>
              <a:defRPr/>
            </a:pPr>
            <a:endParaRPr lang="zh-CN" altLang="en-US" dirty="0">
              <a:latin typeface="Arial Regular"/>
              <a:ea typeface="微软雅黑" panose="020B0503020204020204" charset="-122"/>
            </a:endParaRPr>
          </a:p>
        </p:txBody>
      </p:sp>
      <p:sp>
        <p:nvSpPr>
          <p:cNvPr id="11" name="标题 1"/>
          <p:cNvSpPr>
            <a:spLocks noGrp="1" noChangeArrowheads="1"/>
          </p:cNvSpPr>
          <p:nvPr/>
        </p:nvSpPr>
        <p:spPr bwMode="auto">
          <a:xfrm>
            <a:off x="716922" y="267494"/>
            <a:ext cx="10649578" cy="577850"/>
          </a:xfrm>
          <a:prstGeom prst="rect">
            <a:avLst/>
          </a:prstGeom>
          <a:noFill/>
          <a:ln>
            <a:noFill/>
          </a:ln>
          <a:effec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3765"/>
            <a:r>
              <a:rPr lang="en-US" altLang="zh-CN" sz="2000" b="1" dirty="0" err="1">
                <a:latin typeface="Arial Regular"/>
                <a:ea typeface="微软雅黑" panose="020B0503020204020204" charset="-122"/>
                <a:sym typeface="微软雅黑" panose="020B0503020204020204" charset="-122"/>
              </a:rPr>
              <a:t>aCloud</a:t>
            </a:r>
            <a:r>
              <a:rPr lang="en-US" altLang="zh-CN" sz="2000" b="1" dirty="0">
                <a:latin typeface="Arial Regular"/>
                <a:ea typeface="微软雅黑" panose="020B0503020204020204" charset="-122"/>
                <a:sym typeface="微软雅黑" panose="020B0503020204020204" charset="-122"/>
              </a:rPr>
              <a:t> to </a:t>
            </a:r>
            <a:r>
              <a:rPr lang="en-US" altLang="zh-CN" sz="2000" b="1" dirty="0" err="1">
                <a:latin typeface="Arial Regular"/>
                <a:ea typeface="微软雅黑" panose="020B0503020204020204" charset="-122"/>
                <a:sym typeface="微软雅黑" panose="020B0503020204020204" charset="-122"/>
              </a:rPr>
              <a:t>aCloud</a:t>
            </a:r>
            <a:r>
              <a:rPr lang="en-US" altLang="zh-CN" sz="2000" b="1" dirty="0">
                <a:latin typeface="Arial Regular"/>
                <a:ea typeface="微软雅黑" panose="020B0503020204020204" charset="-122"/>
                <a:sym typeface="微软雅黑" panose="020B0503020204020204" charset="-122"/>
              </a:rPr>
              <a:t> DR: Solution introduction (with clustered DB)</a:t>
            </a:r>
            <a:endParaRPr lang="zh-CN" altLang="en-US" sz="2000" b="1" dirty="0">
              <a:latin typeface="Arial Regular"/>
              <a:ea typeface="微软雅黑" panose="020B0503020204020204" charset="-122"/>
              <a:sym typeface="微软雅黑" panose="020B0503020204020204"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9" name="组合 238"/>
          <p:cNvGrpSpPr/>
          <p:nvPr/>
        </p:nvGrpSpPr>
        <p:grpSpPr>
          <a:xfrm>
            <a:off x="121285" y="1148080"/>
            <a:ext cx="6850380" cy="5083810"/>
            <a:chOff x="3640" y="1196"/>
            <a:chExt cx="10788" cy="8006"/>
          </a:xfrm>
        </p:grpSpPr>
        <p:grpSp>
          <p:nvGrpSpPr>
            <p:cNvPr id="54" name="组合 53"/>
            <p:cNvGrpSpPr/>
            <p:nvPr/>
          </p:nvGrpSpPr>
          <p:grpSpPr>
            <a:xfrm>
              <a:off x="3870" y="1870"/>
              <a:ext cx="1444" cy="1431"/>
              <a:chOff x="1140" y="1843"/>
              <a:chExt cx="1444" cy="1431"/>
            </a:xfrm>
          </p:grpSpPr>
          <p:pic>
            <p:nvPicPr>
              <p:cNvPr id="24" name="Picture 9" descr="电脑"/>
              <p:cNvPicPr>
                <a:picLocks noChangeAspect="1" noChangeArrowheads="1"/>
              </p:cNvPicPr>
              <p:nvPr/>
            </p:nvPicPr>
            <p:blipFill>
              <a:blip r:embed="rId2">
                <a:extLst>
                  <a:ext uri="{28A0092B-C50C-407E-A947-70E740481C1C}">
                    <a14:useLocalDpi xmlns:a14="http://schemas.microsoft.com/office/drawing/2010/main" val="0"/>
                  </a:ext>
                </a:extLst>
              </a:blip>
              <a:srcRect t="6250" b="6250"/>
              <a:stretch>
                <a:fillRect/>
              </a:stretch>
            </p:blipFill>
            <p:spPr bwMode="auto">
              <a:xfrm>
                <a:off x="1292" y="1843"/>
                <a:ext cx="1139" cy="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 name="文本框 25"/>
              <p:cNvSpPr txBox="1"/>
              <p:nvPr/>
            </p:nvSpPr>
            <p:spPr>
              <a:xfrm>
                <a:off x="1140" y="2840"/>
                <a:ext cx="1444" cy="434"/>
              </a:xfrm>
              <a:prstGeom prst="rect">
                <a:avLst/>
              </a:prstGeom>
              <a:noFill/>
              <a:ln>
                <a:noFill/>
              </a:ln>
            </p:spPr>
            <p:txBody>
              <a:bodyPr wrap="square" rtlCol="0">
                <a:spAutoFit/>
              </a:bodyPr>
              <a:lstStyle/>
              <a:p>
                <a:pPr algn="ctr"/>
                <a:r>
                  <a:rPr lang="en-US" altLang="zh-CN" sz="1200" dirty="0">
                    <a:solidFill>
                      <a:schemeClr val="tx1"/>
                    </a:solidFill>
                    <a:latin typeface="Arial Regular"/>
                    <a:ea typeface="微软雅黑" panose="020B0503020204020204" charset="-122"/>
                  </a:rPr>
                  <a:t>Client</a:t>
                </a:r>
                <a:endParaRPr lang="zh-CN" altLang="en-US" sz="1200" dirty="0">
                  <a:solidFill>
                    <a:schemeClr val="tx1"/>
                  </a:solidFill>
                  <a:latin typeface="Arial Regular"/>
                  <a:ea typeface="微软雅黑" panose="020B0503020204020204" charset="-122"/>
                </a:endParaRPr>
              </a:p>
            </p:txBody>
          </p:sp>
        </p:grpSp>
        <p:grpSp>
          <p:nvGrpSpPr>
            <p:cNvPr id="18" name="组合 17"/>
            <p:cNvGrpSpPr/>
            <p:nvPr/>
          </p:nvGrpSpPr>
          <p:grpSpPr>
            <a:xfrm>
              <a:off x="6378" y="1870"/>
              <a:ext cx="1444" cy="1431"/>
              <a:chOff x="1140" y="1843"/>
              <a:chExt cx="1444" cy="1431"/>
            </a:xfrm>
          </p:grpSpPr>
          <p:pic>
            <p:nvPicPr>
              <p:cNvPr id="19" name="Picture 9" descr="电脑"/>
              <p:cNvPicPr>
                <a:picLocks noChangeAspect="1" noChangeArrowheads="1"/>
              </p:cNvPicPr>
              <p:nvPr/>
            </p:nvPicPr>
            <p:blipFill>
              <a:blip r:embed="rId2">
                <a:extLst>
                  <a:ext uri="{28A0092B-C50C-407E-A947-70E740481C1C}">
                    <a14:useLocalDpi xmlns:a14="http://schemas.microsoft.com/office/drawing/2010/main" val="0"/>
                  </a:ext>
                </a:extLst>
              </a:blip>
              <a:srcRect t="6250" b="6250"/>
              <a:stretch>
                <a:fillRect/>
              </a:stretch>
            </p:blipFill>
            <p:spPr bwMode="auto">
              <a:xfrm>
                <a:off x="1292" y="1843"/>
                <a:ext cx="1139" cy="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 name="文本框 19"/>
              <p:cNvSpPr txBox="1"/>
              <p:nvPr/>
            </p:nvSpPr>
            <p:spPr>
              <a:xfrm>
                <a:off x="1140" y="2840"/>
                <a:ext cx="1444" cy="434"/>
              </a:xfrm>
              <a:prstGeom prst="rect">
                <a:avLst/>
              </a:prstGeom>
              <a:noFill/>
              <a:ln>
                <a:noFill/>
              </a:ln>
            </p:spPr>
            <p:txBody>
              <a:bodyPr wrap="square" rtlCol="0">
                <a:spAutoFit/>
              </a:bodyPr>
              <a:lstStyle/>
              <a:p>
                <a:pPr algn="ctr"/>
                <a:r>
                  <a:rPr lang="en-US" altLang="zh-CN" sz="1200" dirty="0">
                    <a:solidFill>
                      <a:schemeClr val="tx1"/>
                    </a:solidFill>
                    <a:latin typeface="Arial Regular"/>
                    <a:ea typeface="微软雅黑" panose="020B0503020204020204" charset="-122"/>
                  </a:rPr>
                  <a:t>Client</a:t>
                </a:r>
                <a:endParaRPr lang="zh-CN" altLang="en-US" sz="1200" dirty="0">
                  <a:solidFill>
                    <a:schemeClr val="tx1"/>
                  </a:solidFill>
                  <a:latin typeface="Arial Regular"/>
                  <a:ea typeface="微软雅黑" panose="020B0503020204020204" charset="-122"/>
                </a:endParaRPr>
              </a:p>
            </p:txBody>
          </p:sp>
        </p:grpSp>
        <p:grpSp>
          <p:nvGrpSpPr>
            <p:cNvPr id="22" name="组合 21"/>
            <p:cNvGrpSpPr/>
            <p:nvPr/>
          </p:nvGrpSpPr>
          <p:grpSpPr>
            <a:xfrm>
              <a:off x="3640" y="4947"/>
              <a:ext cx="1444" cy="2036"/>
              <a:chOff x="4212" y="4456"/>
              <a:chExt cx="1444" cy="2036"/>
            </a:xfrm>
          </p:grpSpPr>
          <p:pic>
            <p:nvPicPr>
              <p:cNvPr id="5133" name="Picture 13" descr="Service-Server"/>
              <p:cNvPicPr>
                <a:picLocks noChangeAspect="1"/>
              </p:cNvPicPr>
              <p:nvPr/>
            </p:nvPicPr>
            <p:blipFill>
              <a:blip r:embed="rId3"/>
              <a:srcRect l="18750" t="3125" r="15625" b="3125"/>
              <a:stretch>
                <a:fillRect/>
              </a:stretch>
            </p:blipFill>
            <p:spPr>
              <a:xfrm>
                <a:off x="4442" y="4456"/>
                <a:ext cx="985" cy="1406"/>
              </a:xfrm>
              <a:prstGeom prst="rect">
                <a:avLst/>
              </a:prstGeom>
              <a:noFill/>
              <a:ln w="9525">
                <a:noFill/>
              </a:ln>
            </p:spPr>
          </p:pic>
          <p:sp>
            <p:nvSpPr>
              <p:cNvPr id="21" name="文本框 20"/>
              <p:cNvSpPr txBox="1"/>
              <p:nvPr/>
            </p:nvSpPr>
            <p:spPr>
              <a:xfrm>
                <a:off x="4212" y="5765"/>
                <a:ext cx="1444" cy="727"/>
              </a:xfrm>
              <a:prstGeom prst="rect">
                <a:avLst/>
              </a:prstGeom>
              <a:noFill/>
              <a:ln>
                <a:noFill/>
              </a:ln>
            </p:spPr>
            <p:txBody>
              <a:bodyPr wrap="square" rtlCol="0">
                <a:spAutoFit/>
              </a:bodyPr>
              <a:lstStyle/>
              <a:p>
                <a:pPr algn="ctr"/>
                <a:r>
                  <a:rPr lang="en-US" altLang="zh-CN" sz="1200" dirty="0">
                    <a:solidFill>
                      <a:schemeClr val="tx1"/>
                    </a:solidFill>
                    <a:latin typeface="Arial Regular"/>
                    <a:ea typeface="微软雅黑" panose="020B0503020204020204" charset="-122"/>
                  </a:rPr>
                  <a:t>RAC</a:t>
                </a:r>
                <a:r>
                  <a:rPr lang="en-US" altLang="zh-CN" sz="1200" dirty="0">
                    <a:latin typeface="Arial Regular"/>
                    <a:ea typeface="微软雅黑" panose="020B0503020204020204" charset="-122"/>
                  </a:rPr>
                  <a:t> node </a:t>
                </a:r>
                <a:r>
                  <a:rPr lang="en-US" altLang="zh-CN" sz="1200" dirty="0">
                    <a:solidFill>
                      <a:schemeClr val="tx1"/>
                    </a:solidFill>
                    <a:latin typeface="Arial Regular"/>
                    <a:ea typeface="微软雅黑" panose="020B0503020204020204" charset="-122"/>
                  </a:rPr>
                  <a:t>1</a:t>
                </a:r>
              </a:p>
            </p:txBody>
          </p:sp>
        </p:grpSp>
        <p:grpSp>
          <p:nvGrpSpPr>
            <p:cNvPr id="25" name="组合 24"/>
            <p:cNvGrpSpPr/>
            <p:nvPr/>
          </p:nvGrpSpPr>
          <p:grpSpPr>
            <a:xfrm>
              <a:off x="6525" y="4947"/>
              <a:ext cx="1444" cy="2036"/>
              <a:chOff x="4212" y="4456"/>
              <a:chExt cx="1444" cy="2036"/>
            </a:xfrm>
          </p:grpSpPr>
          <p:pic>
            <p:nvPicPr>
              <p:cNvPr id="29" name="Picture 13" descr="Service-Server"/>
              <p:cNvPicPr>
                <a:picLocks noChangeAspect="1"/>
              </p:cNvPicPr>
              <p:nvPr/>
            </p:nvPicPr>
            <p:blipFill>
              <a:blip r:embed="rId3"/>
              <a:srcRect l="18750" t="3125" r="15625" b="3125"/>
              <a:stretch>
                <a:fillRect/>
              </a:stretch>
            </p:blipFill>
            <p:spPr>
              <a:xfrm>
                <a:off x="4442" y="4456"/>
                <a:ext cx="985" cy="1406"/>
              </a:xfrm>
              <a:prstGeom prst="rect">
                <a:avLst/>
              </a:prstGeom>
              <a:noFill/>
              <a:ln w="9525">
                <a:noFill/>
              </a:ln>
            </p:spPr>
          </p:pic>
          <p:sp>
            <p:nvSpPr>
              <p:cNvPr id="30" name="文本框 29"/>
              <p:cNvSpPr txBox="1"/>
              <p:nvPr/>
            </p:nvSpPr>
            <p:spPr>
              <a:xfrm>
                <a:off x="4212" y="5765"/>
                <a:ext cx="1444" cy="727"/>
              </a:xfrm>
              <a:prstGeom prst="rect">
                <a:avLst/>
              </a:prstGeom>
              <a:noFill/>
              <a:ln>
                <a:noFill/>
              </a:ln>
            </p:spPr>
            <p:txBody>
              <a:bodyPr wrap="square" rtlCol="0">
                <a:spAutoFit/>
              </a:bodyPr>
              <a:lstStyle/>
              <a:p>
                <a:pPr algn="ctr"/>
                <a:r>
                  <a:rPr lang="en-US" altLang="zh-CN" sz="1200" dirty="0">
                    <a:solidFill>
                      <a:schemeClr val="tx1"/>
                    </a:solidFill>
                    <a:latin typeface="Arial Regular"/>
                    <a:ea typeface="微软雅黑" panose="020B0503020204020204" charset="-122"/>
                  </a:rPr>
                  <a:t>RAC node 2</a:t>
                </a:r>
              </a:p>
            </p:txBody>
          </p:sp>
        </p:grpSp>
        <p:sp>
          <p:nvSpPr>
            <p:cNvPr id="31" name="文本框 30"/>
            <p:cNvSpPr txBox="1"/>
            <p:nvPr/>
          </p:nvSpPr>
          <p:spPr>
            <a:xfrm>
              <a:off x="5226" y="8465"/>
              <a:ext cx="1444" cy="725"/>
            </a:xfrm>
            <a:prstGeom prst="rect">
              <a:avLst/>
            </a:prstGeom>
            <a:noFill/>
            <a:ln>
              <a:noFill/>
            </a:ln>
          </p:spPr>
          <p:txBody>
            <a:bodyPr wrap="square" rtlCol="0">
              <a:spAutoFit/>
            </a:bodyPr>
            <a:lstStyle/>
            <a:p>
              <a:pPr algn="ctr"/>
              <a:r>
                <a:rPr lang="en-US" altLang="zh-CN" sz="1200" dirty="0">
                  <a:solidFill>
                    <a:schemeClr val="tx1"/>
                  </a:solidFill>
                  <a:latin typeface="Arial Regular"/>
                  <a:ea typeface="微软雅黑" panose="020B0503020204020204" charset="-122"/>
                </a:rPr>
                <a:t>Primary Database</a:t>
              </a:r>
            </a:p>
          </p:txBody>
        </p:sp>
        <p:pic>
          <p:nvPicPr>
            <p:cNvPr id="37" name="Picture 56" descr="L2交换机"/>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07" y="3695"/>
              <a:ext cx="1418" cy="860"/>
            </a:xfrm>
            <a:prstGeom prst="rect">
              <a:avLst/>
            </a:prstGeom>
            <a:noFill/>
            <a:extLst>
              <a:ext uri="{909E8E84-426E-40DD-AFC4-6F175D3DCCD1}">
                <a14:hiddenFill xmlns:a14="http://schemas.microsoft.com/office/drawing/2010/main">
                  <a:solidFill>
                    <a:srgbClr val="FFFFFF"/>
                  </a:solidFill>
                </a14:hiddenFill>
              </a:ext>
            </a:extLst>
          </p:spPr>
        </p:pic>
        <p:cxnSp>
          <p:nvCxnSpPr>
            <p:cNvPr id="57" name="直接连接符 56"/>
            <p:cNvCxnSpPr>
              <a:stCxn id="37" idx="0"/>
              <a:endCxn id="19" idx="2"/>
            </p:cNvCxnSpPr>
            <p:nvPr/>
          </p:nvCxnSpPr>
          <p:spPr>
            <a:xfrm flipV="1">
              <a:off x="5816" y="2867"/>
              <a:ext cx="1284" cy="828"/>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37" idx="0"/>
              <a:endCxn id="24" idx="2"/>
            </p:cNvCxnSpPr>
            <p:nvPr/>
          </p:nvCxnSpPr>
          <p:spPr>
            <a:xfrm flipH="1" flipV="1">
              <a:off x="4592" y="2867"/>
              <a:ext cx="1224" cy="828"/>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直接连接符 58"/>
            <p:cNvCxnSpPr>
              <a:stCxn id="37" idx="2"/>
              <a:endCxn id="5133" idx="0"/>
            </p:cNvCxnSpPr>
            <p:nvPr/>
          </p:nvCxnSpPr>
          <p:spPr>
            <a:xfrm flipH="1">
              <a:off x="4363" y="4555"/>
              <a:ext cx="1453" cy="392"/>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直接连接符 59"/>
            <p:cNvCxnSpPr>
              <a:stCxn id="37" idx="2"/>
              <a:endCxn id="29" idx="0"/>
            </p:cNvCxnSpPr>
            <p:nvPr/>
          </p:nvCxnSpPr>
          <p:spPr>
            <a:xfrm>
              <a:off x="5816" y="4555"/>
              <a:ext cx="1432" cy="392"/>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直接连接符 60"/>
            <p:cNvCxnSpPr>
              <a:stCxn id="5125" idx="0"/>
              <a:endCxn id="5133" idx="2"/>
            </p:cNvCxnSpPr>
            <p:nvPr/>
          </p:nvCxnSpPr>
          <p:spPr>
            <a:xfrm flipH="1" flipV="1">
              <a:off x="4363" y="6353"/>
              <a:ext cx="1618" cy="855"/>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直接连接符 61"/>
            <p:cNvCxnSpPr>
              <a:stCxn id="5125" idx="0"/>
              <a:endCxn id="29" idx="2"/>
            </p:cNvCxnSpPr>
            <p:nvPr/>
          </p:nvCxnSpPr>
          <p:spPr>
            <a:xfrm flipV="1">
              <a:off x="5981" y="6353"/>
              <a:ext cx="1267" cy="855"/>
            </a:xfrm>
            <a:prstGeom prst="line">
              <a:avLst/>
            </a:prstGeom>
          </p:spPr>
          <p:style>
            <a:lnRef idx="1">
              <a:schemeClr val="accent1"/>
            </a:lnRef>
            <a:fillRef idx="0">
              <a:schemeClr val="accent1"/>
            </a:fillRef>
            <a:effectRef idx="0">
              <a:schemeClr val="accent1"/>
            </a:effectRef>
            <a:fontRef idx="minor">
              <a:schemeClr val="tx1"/>
            </a:fontRef>
          </p:style>
        </p:cxnSp>
        <p:grpSp>
          <p:nvGrpSpPr>
            <p:cNvPr id="121" name="组合 120"/>
            <p:cNvGrpSpPr/>
            <p:nvPr/>
          </p:nvGrpSpPr>
          <p:grpSpPr>
            <a:xfrm>
              <a:off x="10329" y="1870"/>
              <a:ext cx="1444" cy="1431"/>
              <a:chOff x="1140" y="1843"/>
              <a:chExt cx="1444" cy="1431"/>
            </a:xfrm>
          </p:grpSpPr>
          <p:pic>
            <p:nvPicPr>
              <p:cNvPr id="122" name="Picture 9" descr="电脑"/>
              <p:cNvPicPr>
                <a:picLocks noChangeAspect="1" noChangeArrowheads="1"/>
              </p:cNvPicPr>
              <p:nvPr/>
            </p:nvPicPr>
            <p:blipFill>
              <a:blip r:embed="rId2">
                <a:extLst>
                  <a:ext uri="{28A0092B-C50C-407E-A947-70E740481C1C}">
                    <a14:useLocalDpi xmlns:a14="http://schemas.microsoft.com/office/drawing/2010/main" val="0"/>
                  </a:ext>
                </a:extLst>
              </a:blip>
              <a:srcRect t="6250" b="6250"/>
              <a:stretch>
                <a:fillRect/>
              </a:stretch>
            </p:blipFill>
            <p:spPr bwMode="auto">
              <a:xfrm>
                <a:off x="1292" y="1843"/>
                <a:ext cx="1139" cy="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3" name="文本框 122"/>
              <p:cNvSpPr txBox="1"/>
              <p:nvPr/>
            </p:nvSpPr>
            <p:spPr>
              <a:xfrm>
                <a:off x="1140" y="2840"/>
                <a:ext cx="1444" cy="434"/>
              </a:xfrm>
              <a:prstGeom prst="rect">
                <a:avLst/>
              </a:prstGeom>
              <a:noFill/>
              <a:ln>
                <a:noFill/>
              </a:ln>
            </p:spPr>
            <p:txBody>
              <a:bodyPr wrap="square" rtlCol="0">
                <a:spAutoFit/>
              </a:bodyPr>
              <a:lstStyle/>
              <a:p>
                <a:pPr algn="ctr"/>
                <a:r>
                  <a:rPr lang="en-US" altLang="zh-CN" sz="1200" dirty="0">
                    <a:solidFill>
                      <a:schemeClr val="tx1"/>
                    </a:solidFill>
                    <a:latin typeface="Arial Regular"/>
                    <a:ea typeface="微软雅黑" panose="020B0503020204020204" charset="-122"/>
                  </a:rPr>
                  <a:t>Client</a:t>
                </a:r>
                <a:endParaRPr lang="zh-CN" altLang="en-US" sz="1200" dirty="0">
                  <a:solidFill>
                    <a:schemeClr val="tx1"/>
                  </a:solidFill>
                  <a:latin typeface="Arial Regular"/>
                  <a:ea typeface="微软雅黑" panose="020B0503020204020204" charset="-122"/>
                </a:endParaRPr>
              </a:p>
            </p:txBody>
          </p:sp>
        </p:grpSp>
        <p:grpSp>
          <p:nvGrpSpPr>
            <p:cNvPr id="190" name="组合 189"/>
            <p:cNvGrpSpPr/>
            <p:nvPr/>
          </p:nvGrpSpPr>
          <p:grpSpPr>
            <a:xfrm>
              <a:off x="12837" y="1870"/>
              <a:ext cx="1444" cy="1431"/>
              <a:chOff x="1140" y="1843"/>
              <a:chExt cx="1444" cy="1431"/>
            </a:xfrm>
          </p:grpSpPr>
          <p:pic>
            <p:nvPicPr>
              <p:cNvPr id="195" name="Picture 9" descr="电脑"/>
              <p:cNvPicPr>
                <a:picLocks noChangeAspect="1" noChangeArrowheads="1"/>
              </p:cNvPicPr>
              <p:nvPr/>
            </p:nvPicPr>
            <p:blipFill>
              <a:blip r:embed="rId2">
                <a:extLst>
                  <a:ext uri="{28A0092B-C50C-407E-A947-70E740481C1C}">
                    <a14:useLocalDpi xmlns:a14="http://schemas.microsoft.com/office/drawing/2010/main" val="0"/>
                  </a:ext>
                </a:extLst>
              </a:blip>
              <a:srcRect t="6250" b="6250"/>
              <a:stretch>
                <a:fillRect/>
              </a:stretch>
            </p:blipFill>
            <p:spPr bwMode="auto">
              <a:xfrm>
                <a:off x="1292" y="1843"/>
                <a:ext cx="1139" cy="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8" name="文本框 207"/>
              <p:cNvSpPr txBox="1"/>
              <p:nvPr/>
            </p:nvSpPr>
            <p:spPr>
              <a:xfrm>
                <a:off x="1140" y="2840"/>
                <a:ext cx="1444" cy="434"/>
              </a:xfrm>
              <a:prstGeom prst="rect">
                <a:avLst/>
              </a:prstGeom>
              <a:noFill/>
              <a:ln>
                <a:noFill/>
              </a:ln>
            </p:spPr>
            <p:txBody>
              <a:bodyPr wrap="square" rtlCol="0">
                <a:spAutoFit/>
              </a:bodyPr>
              <a:lstStyle/>
              <a:p>
                <a:pPr algn="ctr"/>
                <a:r>
                  <a:rPr lang="en-US" altLang="zh-CN" sz="1200" dirty="0">
                    <a:solidFill>
                      <a:schemeClr val="tx1"/>
                    </a:solidFill>
                    <a:latin typeface="Arial Regular"/>
                    <a:ea typeface="微软雅黑" panose="020B0503020204020204" charset="-122"/>
                  </a:rPr>
                  <a:t>Client</a:t>
                </a:r>
                <a:endParaRPr lang="zh-CN" altLang="en-US" sz="1200" dirty="0">
                  <a:solidFill>
                    <a:schemeClr val="tx1"/>
                  </a:solidFill>
                  <a:latin typeface="Arial Regular"/>
                  <a:ea typeface="微软雅黑" panose="020B0503020204020204" charset="-122"/>
                </a:endParaRPr>
              </a:p>
            </p:txBody>
          </p:sp>
        </p:grpSp>
        <p:grpSp>
          <p:nvGrpSpPr>
            <p:cNvPr id="209" name="组合 208"/>
            <p:cNvGrpSpPr/>
            <p:nvPr/>
          </p:nvGrpSpPr>
          <p:grpSpPr>
            <a:xfrm>
              <a:off x="10099" y="4947"/>
              <a:ext cx="1444" cy="2036"/>
              <a:chOff x="4212" y="4456"/>
              <a:chExt cx="1444" cy="2036"/>
            </a:xfrm>
          </p:grpSpPr>
          <p:pic>
            <p:nvPicPr>
              <p:cNvPr id="210" name="Picture 13" descr="Service-Server"/>
              <p:cNvPicPr>
                <a:picLocks noChangeAspect="1"/>
              </p:cNvPicPr>
              <p:nvPr/>
            </p:nvPicPr>
            <p:blipFill>
              <a:blip r:embed="rId3"/>
              <a:srcRect l="18750" t="3125" r="15625" b="3125"/>
              <a:stretch>
                <a:fillRect/>
              </a:stretch>
            </p:blipFill>
            <p:spPr>
              <a:xfrm>
                <a:off x="4442" y="4456"/>
                <a:ext cx="985" cy="1406"/>
              </a:xfrm>
              <a:prstGeom prst="rect">
                <a:avLst/>
              </a:prstGeom>
              <a:noFill/>
              <a:ln w="9525">
                <a:noFill/>
              </a:ln>
            </p:spPr>
          </p:pic>
          <p:sp>
            <p:nvSpPr>
              <p:cNvPr id="211" name="文本框 210"/>
              <p:cNvSpPr txBox="1"/>
              <p:nvPr/>
            </p:nvSpPr>
            <p:spPr>
              <a:xfrm>
                <a:off x="4212" y="5765"/>
                <a:ext cx="1444" cy="727"/>
              </a:xfrm>
              <a:prstGeom prst="rect">
                <a:avLst/>
              </a:prstGeom>
              <a:noFill/>
              <a:ln>
                <a:noFill/>
              </a:ln>
            </p:spPr>
            <p:txBody>
              <a:bodyPr wrap="square" rtlCol="0">
                <a:spAutoFit/>
              </a:bodyPr>
              <a:lstStyle/>
              <a:p>
                <a:pPr algn="ctr"/>
                <a:r>
                  <a:rPr lang="en-US" altLang="zh-CN" sz="1200" dirty="0">
                    <a:solidFill>
                      <a:schemeClr val="tx1"/>
                    </a:solidFill>
                    <a:latin typeface="Arial Regular"/>
                    <a:ea typeface="微软雅黑" panose="020B0503020204020204" charset="-122"/>
                  </a:rPr>
                  <a:t>RAC</a:t>
                </a:r>
                <a:r>
                  <a:rPr lang="en-US" altLang="zh-CN" sz="1200" dirty="0">
                    <a:latin typeface="Arial Regular"/>
                    <a:ea typeface="微软雅黑" panose="020B0503020204020204" charset="-122"/>
                  </a:rPr>
                  <a:t> node 1</a:t>
                </a:r>
                <a:endParaRPr lang="en-US" altLang="zh-CN" sz="1200" dirty="0">
                  <a:solidFill>
                    <a:schemeClr val="tx1"/>
                  </a:solidFill>
                  <a:latin typeface="Arial Regular"/>
                  <a:ea typeface="微软雅黑" panose="020B0503020204020204" charset="-122"/>
                </a:endParaRPr>
              </a:p>
            </p:txBody>
          </p:sp>
        </p:grpSp>
        <p:grpSp>
          <p:nvGrpSpPr>
            <p:cNvPr id="212" name="组合 211"/>
            <p:cNvGrpSpPr/>
            <p:nvPr/>
          </p:nvGrpSpPr>
          <p:grpSpPr>
            <a:xfrm>
              <a:off x="12984" y="4947"/>
              <a:ext cx="1444" cy="2036"/>
              <a:chOff x="4212" y="4456"/>
              <a:chExt cx="1444" cy="2036"/>
            </a:xfrm>
          </p:grpSpPr>
          <p:pic>
            <p:nvPicPr>
              <p:cNvPr id="213" name="Picture 13" descr="Service-Server"/>
              <p:cNvPicPr>
                <a:picLocks noChangeAspect="1"/>
              </p:cNvPicPr>
              <p:nvPr/>
            </p:nvPicPr>
            <p:blipFill>
              <a:blip r:embed="rId3"/>
              <a:srcRect l="18750" t="3125" r="15625" b="3125"/>
              <a:stretch>
                <a:fillRect/>
              </a:stretch>
            </p:blipFill>
            <p:spPr>
              <a:xfrm>
                <a:off x="4442" y="4456"/>
                <a:ext cx="985" cy="1406"/>
              </a:xfrm>
              <a:prstGeom prst="rect">
                <a:avLst/>
              </a:prstGeom>
              <a:noFill/>
              <a:ln w="9525">
                <a:noFill/>
              </a:ln>
            </p:spPr>
          </p:pic>
          <p:sp>
            <p:nvSpPr>
              <p:cNvPr id="214" name="文本框 213"/>
              <p:cNvSpPr txBox="1"/>
              <p:nvPr/>
            </p:nvSpPr>
            <p:spPr>
              <a:xfrm>
                <a:off x="4212" y="5765"/>
                <a:ext cx="1444" cy="727"/>
              </a:xfrm>
              <a:prstGeom prst="rect">
                <a:avLst/>
              </a:prstGeom>
              <a:noFill/>
              <a:ln>
                <a:noFill/>
              </a:ln>
            </p:spPr>
            <p:txBody>
              <a:bodyPr wrap="square" rtlCol="0">
                <a:spAutoFit/>
              </a:bodyPr>
              <a:lstStyle/>
              <a:p>
                <a:pPr algn="ctr"/>
                <a:r>
                  <a:rPr lang="en-US" altLang="zh-CN" sz="1200" dirty="0">
                    <a:solidFill>
                      <a:schemeClr val="tx1"/>
                    </a:solidFill>
                    <a:latin typeface="Arial Regular"/>
                    <a:ea typeface="微软雅黑" panose="020B0503020204020204" charset="-122"/>
                  </a:rPr>
                  <a:t>RAC</a:t>
                </a:r>
                <a:r>
                  <a:rPr lang="en-US" altLang="zh-CN" sz="1200" dirty="0">
                    <a:latin typeface="Arial Regular"/>
                    <a:ea typeface="微软雅黑" panose="020B0503020204020204" charset="-122"/>
                  </a:rPr>
                  <a:t> node 1</a:t>
                </a:r>
                <a:endParaRPr lang="en-US" altLang="zh-CN" sz="1200" dirty="0">
                  <a:solidFill>
                    <a:schemeClr val="tx1"/>
                  </a:solidFill>
                  <a:latin typeface="Arial Regular"/>
                  <a:ea typeface="微软雅黑" panose="020B0503020204020204" charset="-122"/>
                </a:endParaRPr>
              </a:p>
            </p:txBody>
          </p:sp>
        </p:grpSp>
        <p:sp>
          <p:nvSpPr>
            <p:cNvPr id="217" name="文本框 216"/>
            <p:cNvSpPr txBox="1"/>
            <p:nvPr/>
          </p:nvSpPr>
          <p:spPr>
            <a:xfrm>
              <a:off x="11718" y="8477"/>
              <a:ext cx="1444" cy="725"/>
            </a:xfrm>
            <a:prstGeom prst="rect">
              <a:avLst/>
            </a:prstGeom>
            <a:noFill/>
            <a:ln>
              <a:noFill/>
            </a:ln>
          </p:spPr>
          <p:txBody>
            <a:bodyPr wrap="square" rtlCol="0">
              <a:spAutoFit/>
            </a:bodyPr>
            <a:lstStyle/>
            <a:p>
              <a:pPr algn="ctr"/>
              <a:r>
                <a:rPr lang="en-US" altLang="zh-CN" sz="1200" dirty="0">
                  <a:solidFill>
                    <a:schemeClr val="tx1"/>
                  </a:solidFill>
                  <a:latin typeface="Arial Regular"/>
                  <a:ea typeface="微软雅黑" panose="020B0503020204020204" charset="-122"/>
                </a:rPr>
                <a:t>Standby Database</a:t>
              </a:r>
            </a:p>
          </p:txBody>
        </p:sp>
        <p:pic>
          <p:nvPicPr>
            <p:cNvPr id="218" name="Picture 56" descr="L2交换机"/>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66" y="3695"/>
              <a:ext cx="1418" cy="860"/>
            </a:xfrm>
            <a:prstGeom prst="rect">
              <a:avLst/>
            </a:prstGeom>
            <a:noFill/>
            <a:extLst>
              <a:ext uri="{909E8E84-426E-40DD-AFC4-6F175D3DCCD1}">
                <a14:hiddenFill xmlns:a14="http://schemas.microsoft.com/office/drawing/2010/main">
                  <a:solidFill>
                    <a:srgbClr val="FFFFFF"/>
                  </a:solidFill>
                </a14:hiddenFill>
              </a:ext>
            </a:extLst>
          </p:spPr>
        </p:pic>
        <p:cxnSp>
          <p:nvCxnSpPr>
            <p:cNvPr id="219" name="直接连接符 218"/>
            <p:cNvCxnSpPr>
              <a:stCxn id="218" idx="0"/>
              <a:endCxn id="195" idx="2"/>
            </p:cNvCxnSpPr>
            <p:nvPr/>
          </p:nvCxnSpPr>
          <p:spPr>
            <a:xfrm flipV="1">
              <a:off x="12275" y="2867"/>
              <a:ext cx="1284" cy="828"/>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直接连接符 219"/>
            <p:cNvCxnSpPr>
              <a:stCxn id="218" idx="0"/>
              <a:endCxn id="122" idx="2"/>
            </p:cNvCxnSpPr>
            <p:nvPr/>
          </p:nvCxnSpPr>
          <p:spPr>
            <a:xfrm flipH="1" flipV="1">
              <a:off x="11051" y="2867"/>
              <a:ext cx="1224" cy="828"/>
            </a:xfrm>
            <a:prstGeom prst="line">
              <a:avLst/>
            </a:prstGeom>
          </p:spPr>
          <p:style>
            <a:lnRef idx="1">
              <a:schemeClr val="accent1"/>
            </a:lnRef>
            <a:fillRef idx="0">
              <a:schemeClr val="accent1"/>
            </a:fillRef>
            <a:effectRef idx="0">
              <a:schemeClr val="accent1"/>
            </a:effectRef>
            <a:fontRef idx="minor">
              <a:schemeClr val="tx1"/>
            </a:fontRef>
          </p:style>
        </p:cxnSp>
        <p:cxnSp>
          <p:nvCxnSpPr>
            <p:cNvPr id="221" name="直接连接符 220"/>
            <p:cNvCxnSpPr>
              <a:stCxn id="218" idx="2"/>
              <a:endCxn id="210" idx="0"/>
            </p:cNvCxnSpPr>
            <p:nvPr/>
          </p:nvCxnSpPr>
          <p:spPr>
            <a:xfrm flipH="1">
              <a:off x="10822" y="4555"/>
              <a:ext cx="1453" cy="392"/>
            </a:xfrm>
            <a:prstGeom prst="line">
              <a:avLst/>
            </a:prstGeom>
          </p:spPr>
          <p:style>
            <a:lnRef idx="1">
              <a:schemeClr val="accent1"/>
            </a:lnRef>
            <a:fillRef idx="0">
              <a:schemeClr val="accent1"/>
            </a:fillRef>
            <a:effectRef idx="0">
              <a:schemeClr val="accent1"/>
            </a:effectRef>
            <a:fontRef idx="minor">
              <a:schemeClr val="tx1"/>
            </a:fontRef>
          </p:style>
        </p:cxnSp>
        <p:cxnSp>
          <p:nvCxnSpPr>
            <p:cNvPr id="222" name="直接连接符 221"/>
            <p:cNvCxnSpPr>
              <a:stCxn id="218" idx="2"/>
              <a:endCxn id="213" idx="0"/>
            </p:cNvCxnSpPr>
            <p:nvPr/>
          </p:nvCxnSpPr>
          <p:spPr>
            <a:xfrm>
              <a:off x="12275" y="4555"/>
              <a:ext cx="1432" cy="392"/>
            </a:xfrm>
            <a:prstGeom prst="line">
              <a:avLst/>
            </a:prstGeom>
          </p:spPr>
          <p:style>
            <a:lnRef idx="1">
              <a:schemeClr val="accent1"/>
            </a:lnRef>
            <a:fillRef idx="0">
              <a:schemeClr val="accent1"/>
            </a:fillRef>
            <a:effectRef idx="0">
              <a:schemeClr val="accent1"/>
            </a:effectRef>
            <a:fontRef idx="minor">
              <a:schemeClr val="tx1"/>
            </a:fontRef>
          </p:style>
        </p:cxnSp>
        <p:cxnSp>
          <p:nvCxnSpPr>
            <p:cNvPr id="223" name="直接连接符 222"/>
            <p:cNvCxnSpPr>
              <a:stCxn id="216" idx="0"/>
              <a:endCxn id="210" idx="2"/>
            </p:cNvCxnSpPr>
            <p:nvPr/>
          </p:nvCxnSpPr>
          <p:spPr>
            <a:xfrm flipH="1" flipV="1">
              <a:off x="10822" y="6353"/>
              <a:ext cx="1618" cy="855"/>
            </a:xfrm>
            <a:prstGeom prst="line">
              <a:avLst/>
            </a:prstGeom>
          </p:spPr>
          <p:style>
            <a:lnRef idx="1">
              <a:schemeClr val="accent1"/>
            </a:lnRef>
            <a:fillRef idx="0">
              <a:schemeClr val="accent1"/>
            </a:fillRef>
            <a:effectRef idx="0">
              <a:schemeClr val="accent1"/>
            </a:effectRef>
            <a:fontRef idx="minor">
              <a:schemeClr val="tx1"/>
            </a:fontRef>
          </p:style>
        </p:cxnSp>
        <p:cxnSp>
          <p:nvCxnSpPr>
            <p:cNvPr id="224" name="直接连接符 223"/>
            <p:cNvCxnSpPr>
              <a:stCxn id="216" idx="0"/>
              <a:endCxn id="213" idx="2"/>
            </p:cNvCxnSpPr>
            <p:nvPr/>
          </p:nvCxnSpPr>
          <p:spPr>
            <a:xfrm flipV="1">
              <a:off x="12440" y="6353"/>
              <a:ext cx="1267" cy="855"/>
            </a:xfrm>
            <a:prstGeom prst="line">
              <a:avLst/>
            </a:prstGeom>
          </p:spPr>
          <p:style>
            <a:lnRef idx="1">
              <a:schemeClr val="accent1"/>
            </a:lnRef>
            <a:fillRef idx="0">
              <a:schemeClr val="accent1"/>
            </a:fillRef>
            <a:effectRef idx="0">
              <a:schemeClr val="accent1"/>
            </a:effectRef>
            <a:fontRef idx="minor">
              <a:schemeClr val="tx1"/>
            </a:fontRef>
          </p:style>
        </p:cxnSp>
        <p:cxnSp>
          <p:nvCxnSpPr>
            <p:cNvPr id="412" name="直接连接符 411"/>
            <p:cNvCxnSpPr/>
            <p:nvPr/>
          </p:nvCxnSpPr>
          <p:spPr>
            <a:xfrm flipH="1">
              <a:off x="9136" y="1870"/>
              <a:ext cx="3" cy="5206"/>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25" name="文本框 224"/>
            <p:cNvSpPr txBox="1"/>
            <p:nvPr/>
          </p:nvSpPr>
          <p:spPr>
            <a:xfrm>
              <a:off x="4798" y="1196"/>
              <a:ext cx="2302" cy="531"/>
            </a:xfrm>
            <a:prstGeom prst="rect">
              <a:avLst/>
            </a:prstGeom>
            <a:noFill/>
          </p:spPr>
          <p:txBody>
            <a:bodyPr wrap="square" rtlCol="0">
              <a:spAutoFit/>
            </a:bodyPr>
            <a:lstStyle/>
            <a:p>
              <a:pPr algn="ctr"/>
              <a:r>
                <a:rPr lang="en-US" altLang="zh-CN" sz="1600" dirty="0">
                  <a:latin typeface="Arial Regular"/>
                  <a:ea typeface="微软雅黑" panose="020B0503020204020204" charset="-122"/>
                </a:rPr>
                <a:t>DC A</a:t>
              </a:r>
            </a:p>
          </p:txBody>
        </p:sp>
        <p:sp>
          <p:nvSpPr>
            <p:cNvPr id="226" name="文本框 225"/>
            <p:cNvSpPr txBox="1"/>
            <p:nvPr/>
          </p:nvSpPr>
          <p:spPr>
            <a:xfrm>
              <a:off x="11124" y="1196"/>
              <a:ext cx="2302" cy="531"/>
            </a:xfrm>
            <a:prstGeom prst="rect">
              <a:avLst/>
            </a:prstGeom>
            <a:noFill/>
          </p:spPr>
          <p:txBody>
            <a:bodyPr wrap="square" rtlCol="0">
              <a:spAutoFit/>
            </a:bodyPr>
            <a:lstStyle/>
            <a:p>
              <a:pPr algn="ctr"/>
              <a:r>
                <a:rPr lang="en-US" altLang="zh-CN" sz="1600" dirty="0">
                  <a:latin typeface="Arial Regular"/>
                  <a:ea typeface="微软雅黑" panose="020B0503020204020204" charset="-122"/>
                </a:rPr>
                <a:t>DC B</a:t>
              </a:r>
            </a:p>
          </p:txBody>
        </p:sp>
        <p:grpSp>
          <p:nvGrpSpPr>
            <p:cNvPr id="230" name="组合 229"/>
            <p:cNvGrpSpPr/>
            <p:nvPr/>
          </p:nvGrpSpPr>
          <p:grpSpPr>
            <a:xfrm>
              <a:off x="5226" y="7208"/>
              <a:ext cx="1444" cy="1268"/>
              <a:chOff x="1888" y="7788"/>
              <a:chExt cx="1444" cy="1268"/>
            </a:xfrm>
          </p:grpSpPr>
          <p:sp>
            <p:nvSpPr>
              <p:cNvPr id="227" name="圆柱形 226"/>
              <p:cNvSpPr/>
              <p:nvPr/>
            </p:nvSpPr>
            <p:spPr>
              <a:xfrm>
                <a:off x="1888" y="8634"/>
                <a:ext cx="1445" cy="423"/>
              </a:xfrm>
              <a:prstGeom prst="can">
                <a:avLst/>
              </a:prstGeom>
              <a:gradFill flip="none">
                <a:gsLst>
                  <a:gs pos="0">
                    <a:schemeClr val="accent3"/>
                  </a:gs>
                  <a:gs pos="60000">
                    <a:schemeClr val="accent3">
                      <a:lumMod val="20000"/>
                      <a:lumOff val="80000"/>
                    </a:schemeClr>
                  </a:gs>
                  <a:gs pos="40000">
                    <a:schemeClr val="accent3">
                      <a:lumMod val="20000"/>
                      <a:lumOff val="80000"/>
                    </a:schemeClr>
                  </a:gs>
                  <a:gs pos="100000">
                    <a:schemeClr val="accent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8" name="圆柱形 227"/>
              <p:cNvSpPr/>
              <p:nvPr/>
            </p:nvSpPr>
            <p:spPr>
              <a:xfrm>
                <a:off x="1888" y="8211"/>
                <a:ext cx="1445" cy="423"/>
              </a:xfrm>
              <a:prstGeom prst="can">
                <a:avLst/>
              </a:prstGeom>
              <a:gradFill flip="none">
                <a:gsLst>
                  <a:gs pos="0">
                    <a:schemeClr val="accent3"/>
                  </a:gs>
                  <a:gs pos="60000">
                    <a:schemeClr val="accent3">
                      <a:lumMod val="20000"/>
                      <a:lumOff val="80000"/>
                    </a:schemeClr>
                  </a:gs>
                  <a:gs pos="40000">
                    <a:schemeClr val="accent3">
                      <a:lumMod val="20000"/>
                      <a:lumOff val="80000"/>
                    </a:schemeClr>
                  </a:gs>
                  <a:gs pos="100000">
                    <a:schemeClr val="accent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9" name="圆柱形 228"/>
              <p:cNvSpPr/>
              <p:nvPr/>
            </p:nvSpPr>
            <p:spPr>
              <a:xfrm>
                <a:off x="1888" y="7788"/>
                <a:ext cx="1445" cy="423"/>
              </a:xfrm>
              <a:prstGeom prst="can">
                <a:avLst/>
              </a:prstGeom>
              <a:gradFill flip="none">
                <a:gsLst>
                  <a:gs pos="0">
                    <a:schemeClr val="accent3"/>
                  </a:gs>
                  <a:gs pos="60000">
                    <a:schemeClr val="accent3">
                      <a:lumMod val="20000"/>
                      <a:lumOff val="80000"/>
                    </a:schemeClr>
                  </a:gs>
                  <a:gs pos="40000">
                    <a:schemeClr val="accent3">
                      <a:lumMod val="20000"/>
                      <a:lumOff val="80000"/>
                    </a:schemeClr>
                  </a:gs>
                  <a:gs pos="100000">
                    <a:schemeClr val="accent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1" name="组合 230"/>
            <p:cNvGrpSpPr/>
            <p:nvPr/>
          </p:nvGrpSpPr>
          <p:grpSpPr>
            <a:xfrm>
              <a:off x="11718" y="7197"/>
              <a:ext cx="1444" cy="1268"/>
              <a:chOff x="1888" y="7788"/>
              <a:chExt cx="1444" cy="1268"/>
            </a:xfrm>
          </p:grpSpPr>
          <p:sp>
            <p:nvSpPr>
              <p:cNvPr id="232" name="圆柱形 231"/>
              <p:cNvSpPr/>
              <p:nvPr/>
            </p:nvSpPr>
            <p:spPr>
              <a:xfrm>
                <a:off x="1888" y="8634"/>
                <a:ext cx="1445" cy="423"/>
              </a:xfrm>
              <a:prstGeom prst="can">
                <a:avLst/>
              </a:prstGeom>
              <a:gradFill flip="none">
                <a:gsLst>
                  <a:gs pos="0">
                    <a:schemeClr val="accent3"/>
                  </a:gs>
                  <a:gs pos="60000">
                    <a:schemeClr val="accent3">
                      <a:lumMod val="20000"/>
                      <a:lumOff val="80000"/>
                    </a:schemeClr>
                  </a:gs>
                  <a:gs pos="40000">
                    <a:schemeClr val="accent3">
                      <a:lumMod val="20000"/>
                      <a:lumOff val="80000"/>
                    </a:schemeClr>
                  </a:gs>
                  <a:gs pos="100000">
                    <a:schemeClr val="accent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3" name="圆柱形 232"/>
              <p:cNvSpPr/>
              <p:nvPr/>
            </p:nvSpPr>
            <p:spPr>
              <a:xfrm>
                <a:off x="1888" y="8211"/>
                <a:ext cx="1445" cy="423"/>
              </a:xfrm>
              <a:prstGeom prst="can">
                <a:avLst/>
              </a:prstGeom>
              <a:gradFill flip="none">
                <a:gsLst>
                  <a:gs pos="0">
                    <a:schemeClr val="accent3"/>
                  </a:gs>
                  <a:gs pos="60000">
                    <a:schemeClr val="accent3">
                      <a:lumMod val="20000"/>
                      <a:lumOff val="80000"/>
                    </a:schemeClr>
                  </a:gs>
                  <a:gs pos="40000">
                    <a:schemeClr val="accent3">
                      <a:lumMod val="20000"/>
                      <a:lumOff val="80000"/>
                    </a:schemeClr>
                  </a:gs>
                  <a:gs pos="100000">
                    <a:schemeClr val="accent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圆柱形 233"/>
              <p:cNvSpPr/>
              <p:nvPr/>
            </p:nvSpPr>
            <p:spPr>
              <a:xfrm>
                <a:off x="1888" y="7788"/>
                <a:ext cx="1445" cy="423"/>
              </a:xfrm>
              <a:prstGeom prst="can">
                <a:avLst/>
              </a:prstGeom>
              <a:gradFill flip="none">
                <a:gsLst>
                  <a:gs pos="0">
                    <a:schemeClr val="accent3"/>
                  </a:gs>
                  <a:gs pos="60000">
                    <a:schemeClr val="accent3">
                      <a:lumMod val="20000"/>
                      <a:lumOff val="80000"/>
                    </a:schemeClr>
                  </a:gs>
                  <a:gs pos="40000">
                    <a:schemeClr val="accent3">
                      <a:lumMod val="20000"/>
                      <a:lumOff val="80000"/>
                    </a:schemeClr>
                  </a:gs>
                  <a:gs pos="100000">
                    <a:schemeClr val="accent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6" name="左右箭头 235"/>
            <p:cNvSpPr/>
            <p:nvPr/>
          </p:nvSpPr>
          <p:spPr>
            <a:xfrm>
              <a:off x="6776" y="7758"/>
              <a:ext cx="4814" cy="204"/>
            </a:xfrm>
            <a:prstGeom prst="lef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圆角矩形 237"/>
            <p:cNvSpPr/>
            <p:nvPr/>
          </p:nvSpPr>
          <p:spPr>
            <a:xfrm>
              <a:off x="7808" y="7550"/>
              <a:ext cx="2659" cy="586"/>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Arial Regular"/>
                  <a:ea typeface="微软雅黑" panose="020B0503020204020204" charset="-122"/>
                </a:rPr>
                <a:t>Data Guard</a:t>
              </a:r>
            </a:p>
          </p:txBody>
        </p:sp>
      </p:grpSp>
      <p:sp>
        <p:nvSpPr>
          <p:cNvPr id="240" name="文本框 239"/>
          <p:cNvSpPr txBox="1"/>
          <p:nvPr/>
        </p:nvSpPr>
        <p:spPr>
          <a:xfrm>
            <a:off x="7305357" y="1028103"/>
            <a:ext cx="4615815" cy="1692771"/>
          </a:xfrm>
          <a:prstGeom prst="rect">
            <a:avLst/>
          </a:prstGeom>
          <a:noFill/>
          <a:ln w="9525">
            <a:noFill/>
          </a:ln>
        </p:spPr>
        <p:txBody>
          <a:bodyPr wrap="square">
            <a:spAutoFit/>
          </a:bodyPr>
          <a:lstStyle/>
          <a:p>
            <a:pPr indent="0"/>
            <a:r>
              <a:rPr lang="en-US" altLang="zh-CN" sz="800" dirty="0">
                <a:latin typeface="Arial Regular"/>
                <a:ea typeface="微软雅黑" panose="020B0503020204020204" charset="-122"/>
                <a:cs typeface="微软雅黑" panose="020B0503020204020204" charset="-122"/>
              </a:rPr>
              <a:t>Oracle Data Guard ensures high availability, data protection, and disaster recovery for enterprise data. Data Guard provides a comprehensive set of services that create, maintain, manage, and monitor one or more standby databases to enable production Oracle databases to survive disasters and data corruptions. Data Guard maintains these standby databases as </a:t>
            </a:r>
            <a:r>
              <a:rPr lang="en-US" altLang="zh-CN" sz="800" dirty="0" err="1">
                <a:latin typeface="Arial Regular"/>
                <a:ea typeface="微软雅黑" panose="020B0503020204020204" charset="-122"/>
                <a:cs typeface="微软雅黑" panose="020B0503020204020204" charset="-122"/>
              </a:rPr>
              <a:t>transactionally</a:t>
            </a:r>
            <a:r>
              <a:rPr lang="en-US" altLang="zh-CN" sz="800" dirty="0">
                <a:latin typeface="Arial Regular"/>
                <a:ea typeface="微软雅黑" panose="020B0503020204020204" charset="-122"/>
                <a:cs typeface="微软雅黑" panose="020B0503020204020204" charset="-122"/>
              </a:rPr>
              <a:t> consistent copies of the production database. Then, if the production database becomes unavailable because of a planned or an unplanned outage, Data Guard can switch any standby database to the production role, minimizing the downtime associated with the outage. Data Guard can be used with traditional backup, restoration, and cluster techniques to provide a high level of data protection and data availability.</a:t>
            </a:r>
            <a:endParaRPr lang="zh-CN" sz="800" dirty="0">
              <a:latin typeface="Arial Regular"/>
              <a:ea typeface="微软雅黑" panose="020B0503020204020204" charset="-122"/>
              <a:cs typeface="微软雅黑" panose="020B0503020204020204" charset="-122"/>
            </a:endParaRPr>
          </a:p>
          <a:p>
            <a:pPr indent="0"/>
            <a:r>
              <a:rPr lang="zh-CN" sz="800" dirty="0">
                <a:latin typeface="Arial Regular"/>
                <a:ea typeface="微软雅黑" panose="020B0503020204020204" charset="-122"/>
                <a:cs typeface="微软雅黑" panose="020B0503020204020204" charset="-122"/>
              </a:rPr>
              <a:t>  </a:t>
            </a:r>
            <a:endParaRPr lang="en-US" altLang="zh-CN" sz="800" dirty="0">
              <a:latin typeface="Arial Regular"/>
              <a:ea typeface="微软雅黑" panose="020B0503020204020204" charset="-122"/>
              <a:cs typeface="微软雅黑" panose="020B0503020204020204" charset="-122"/>
            </a:endParaRPr>
          </a:p>
          <a:p>
            <a:pPr indent="0"/>
            <a:r>
              <a:rPr lang="en-US" altLang="zh-CN" sz="800" dirty="0">
                <a:latin typeface="Arial Regular"/>
                <a:ea typeface="微软雅黑" panose="020B0503020204020204" charset="-122"/>
                <a:cs typeface="微软雅黑" panose="020B0503020204020204" charset="-122"/>
              </a:rPr>
              <a:t>In some cases, business can’t tolerate any data loss. However in other cases, some applications need optimal DB performance while some data loss can be tolerated. Oracle Data Guard offers </a:t>
            </a:r>
            <a:r>
              <a:rPr lang="en-US" altLang="zh-CN" sz="800" dirty="0">
                <a:solidFill>
                  <a:srgbClr val="FF0000"/>
                </a:solidFill>
                <a:latin typeface="Arial Regular"/>
                <a:ea typeface="微软雅黑" panose="020B0503020204020204" charset="-122"/>
                <a:cs typeface="微软雅黑" panose="020B0503020204020204" charset="-122"/>
              </a:rPr>
              <a:t>3 types of data protection modes</a:t>
            </a:r>
            <a:r>
              <a:rPr lang="en-US" altLang="zh-CN" sz="800" dirty="0">
                <a:latin typeface="Arial Regular"/>
                <a:ea typeface="微软雅黑" panose="020B0503020204020204" charset="-122"/>
                <a:cs typeface="微软雅黑" panose="020B0503020204020204" charset="-122"/>
              </a:rPr>
              <a:t> to meet different requirements</a:t>
            </a:r>
            <a:endParaRPr lang="zh-CN" altLang="en-US" sz="800" dirty="0">
              <a:latin typeface="Arial Regular"/>
              <a:ea typeface="微软雅黑" panose="020B0503020204020204" charset="-122"/>
              <a:cs typeface="微软雅黑" panose="020B0503020204020204" charset="-122"/>
            </a:endParaRPr>
          </a:p>
        </p:txBody>
      </p:sp>
      <p:graphicFrame>
        <p:nvGraphicFramePr>
          <p:cNvPr id="482" name="Group 75"/>
          <p:cNvGraphicFramePr>
            <a:graphicFrameLocks noGrp="1"/>
          </p:cNvGraphicFramePr>
          <p:nvPr>
            <p:extLst>
              <p:ext uri="{D42A27DB-BD31-4B8C-83A1-F6EECF244321}">
                <p14:modId xmlns:p14="http://schemas.microsoft.com/office/powerpoint/2010/main" val="2046465201"/>
              </p:ext>
            </p:extLst>
          </p:nvPr>
        </p:nvGraphicFramePr>
        <p:xfrm>
          <a:off x="7346370" y="3178810"/>
          <a:ext cx="4656923" cy="3150870"/>
        </p:xfrm>
        <a:graphic>
          <a:graphicData uri="http://schemas.openxmlformats.org/drawingml/2006/table">
            <a:tbl>
              <a:tblPr/>
              <a:tblGrid>
                <a:gridCol w="1169871">
                  <a:extLst>
                    <a:ext uri="{9D8B030D-6E8A-4147-A177-3AD203B41FA5}">
                      <a16:colId xmlns:a16="http://schemas.microsoft.com/office/drawing/2014/main" val="20000"/>
                    </a:ext>
                  </a:extLst>
                </a:gridCol>
                <a:gridCol w="1590948">
                  <a:extLst>
                    <a:ext uri="{9D8B030D-6E8A-4147-A177-3AD203B41FA5}">
                      <a16:colId xmlns:a16="http://schemas.microsoft.com/office/drawing/2014/main" val="20001"/>
                    </a:ext>
                  </a:extLst>
                </a:gridCol>
                <a:gridCol w="796414">
                  <a:extLst>
                    <a:ext uri="{9D8B030D-6E8A-4147-A177-3AD203B41FA5}">
                      <a16:colId xmlns:a16="http://schemas.microsoft.com/office/drawing/2014/main" val="20002"/>
                    </a:ext>
                  </a:extLst>
                </a:gridCol>
                <a:gridCol w="1099690">
                  <a:extLst>
                    <a:ext uri="{9D8B030D-6E8A-4147-A177-3AD203B41FA5}">
                      <a16:colId xmlns:a16="http://schemas.microsoft.com/office/drawing/2014/main" val="20003"/>
                    </a:ext>
                  </a:extLst>
                </a:gridCol>
              </a:tblGrid>
              <a:tr h="274320">
                <a:tc>
                  <a:txBody>
                    <a:bodyPr/>
                    <a:lstStyle>
                      <a:lvl1pPr marL="0" algn="l" defTabSz="784225" rtl="0" eaLnBrk="1" latinLnBrk="0" hangingPunct="1">
                        <a:spcBef>
                          <a:spcPct val="20000"/>
                        </a:spcBef>
                        <a:defRPr sz="2000" kern="1200">
                          <a:solidFill>
                            <a:schemeClr val="tx1"/>
                          </a:solidFill>
                          <a:latin typeface="Arial" panose="020B0604020202020204" pitchFamily="34" charset="0"/>
                        </a:defRPr>
                      </a:lvl1pPr>
                      <a:lvl2pPr marL="628650" indent="-287655" algn="l" defTabSz="784225" rtl="0" eaLnBrk="1" latinLnBrk="0" hangingPunct="1">
                        <a:spcBef>
                          <a:spcPct val="20000"/>
                        </a:spcBef>
                        <a:defRPr sz="1500" kern="1200">
                          <a:solidFill>
                            <a:schemeClr val="tx1"/>
                          </a:solidFill>
                          <a:latin typeface="Arial" panose="020B0604020202020204" pitchFamily="34" charset="0"/>
                        </a:defRPr>
                      </a:lvl2pPr>
                      <a:lvl3pPr marL="1143000" indent="-459105" algn="l" defTabSz="784225" rtl="0" eaLnBrk="1" latinLnBrk="0" hangingPunct="1">
                        <a:spcBef>
                          <a:spcPct val="20000"/>
                        </a:spcBef>
                        <a:defRPr sz="1500" kern="1200">
                          <a:solidFill>
                            <a:schemeClr val="tx1"/>
                          </a:solidFill>
                          <a:latin typeface="Arial" panose="020B0604020202020204" pitchFamily="34" charset="0"/>
                        </a:defRPr>
                      </a:lvl3pPr>
                      <a:lvl4pPr marL="1543050" indent="-514350" algn="l" defTabSz="784225" rtl="0" eaLnBrk="1" latinLnBrk="0" hangingPunct="1">
                        <a:spcBef>
                          <a:spcPct val="20000"/>
                        </a:spcBef>
                        <a:defRPr sz="1500" kern="1200">
                          <a:solidFill>
                            <a:schemeClr val="tx1"/>
                          </a:solidFill>
                          <a:latin typeface="Arial" panose="020B0604020202020204" pitchFamily="34" charset="0"/>
                        </a:defRPr>
                      </a:lvl4pPr>
                      <a:lvl5pPr marL="1569085" indent="-455930" algn="l" defTabSz="784225" rtl="0" eaLnBrk="1" latinLnBrk="0" hangingPunct="1">
                        <a:spcBef>
                          <a:spcPct val="20000"/>
                        </a:spcBef>
                        <a:defRPr sz="1500" kern="1200">
                          <a:solidFill>
                            <a:schemeClr val="tx1"/>
                          </a:solidFill>
                          <a:latin typeface="Arial" panose="020B0604020202020204" pitchFamily="34" charset="0"/>
                        </a:defRPr>
                      </a:lvl5pPr>
                      <a:lvl6pPr marL="196088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6pPr>
                      <a:lvl7pPr marL="235331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7pPr>
                      <a:lvl8pPr marL="274510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8pPr>
                      <a:lvl9pPr marL="313753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9pPr>
                    </a:lstStyle>
                    <a:p>
                      <a:pPr marL="0" marR="0" lvl="0" algn="ctr" defTabSz="914400" rtl="0" eaLnBrk="1" latinLnBrk="0" hangingPunct="1">
                        <a:lnSpc>
                          <a:spcPct val="100000"/>
                        </a:lnSpc>
                        <a:spcBef>
                          <a:spcPct val="20000"/>
                        </a:spcBef>
                        <a:buNone/>
                      </a:pPr>
                      <a:r>
                        <a:rPr kumimoji="0" lang="en-US" sz="1050" b="0" i="0" u="none" strike="noStrike" cap="none" normalizeH="0" baseline="0" dirty="0">
                          <a:solidFill>
                            <a:schemeClr val="tx1"/>
                          </a:solidFill>
                          <a:latin typeface="Arial Regular"/>
                          <a:ea typeface="微软雅黑" panose="020B0503020204020204" charset="-122"/>
                          <a:cs typeface="仿宋" panose="02010609060101010101" charset="-122"/>
                        </a:rPr>
                        <a:t>Mode</a:t>
                      </a:r>
                    </a:p>
                  </a:txBody>
                  <a:tcPr anchor="b" horzOverflow="overflow">
                    <a:lnL w="12700" cap="flat" cmpd="sng" algn="ctr">
                      <a:solidFill>
                        <a:srgbClr val="FFFFFF"/>
                      </a:solidFill>
                      <a:prstDash val="solid"/>
                      <a:round/>
                      <a:headEnd type="none" w="sm" len="sm"/>
                      <a:tailEnd type="none" w="sm" len="sm"/>
                    </a:lnL>
                    <a:lnR w="12700" cap="flat" cmpd="sng" algn="ctr">
                      <a:solidFill>
                        <a:srgbClr val="FFFFFF"/>
                      </a:solidFill>
                      <a:prstDash val="solid"/>
                      <a:round/>
                      <a:headEnd type="none" w="sm" len="sm"/>
                      <a:tailEnd type="none" w="sm" len="sm"/>
                    </a:lnR>
                    <a:lnT w="12700" cap="flat" cmpd="sng" algn="ctr">
                      <a:solidFill>
                        <a:srgbClr val="FFFFFF"/>
                      </a:solidFill>
                      <a:prstDash val="solid"/>
                      <a:round/>
                      <a:headEnd type="none" w="sm" len="sm"/>
                      <a:tailEnd type="none" w="sm" len="sm"/>
                    </a:lnT>
                    <a:lnB w="12700" cap="flat" cmpd="sng" algn="ctr">
                      <a:solidFill>
                        <a:srgbClr val="FFFFFF"/>
                      </a:solidFill>
                      <a:prstDash val="solid"/>
                      <a:round/>
                      <a:headEnd type="none" w="sm" len="sm"/>
                      <a:tailEnd type="none" w="sm" len="sm"/>
                    </a:lnB>
                    <a:lnTlToBr>
                      <a:noFill/>
                    </a:lnTlToBr>
                    <a:lnBlToTr>
                      <a:noFill/>
                    </a:lnBlToTr>
                    <a:solidFill>
                      <a:srgbClr val="ACC1E8"/>
                    </a:solidFill>
                  </a:tcPr>
                </a:tc>
                <a:tc>
                  <a:txBody>
                    <a:bodyPr/>
                    <a:lstStyle>
                      <a:lvl1pPr marL="0" algn="l" defTabSz="784225" rtl="0" eaLnBrk="1" latinLnBrk="0" hangingPunct="1">
                        <a:spcBef>
                          <a:spcPct val="20000"/>
                        </a:spcBef>
                        <a:defRPr sz="2000" kern="1200">
                          <a:solidFill>
                            <a:schemeClr val="tx1"/>
                          </a:solidFill>
                          <a:latin typeface="Arial" panose="020B0604020202020204" pitchFamily="34" charset="0"/>
                        </a:defRPr>
                      </a:lvl1pPr>
                      <a:lvl2pPr marL="628650" indent="-287655" algn="l" defTabSz="784225" rtl="0" eaLnBrk="1" latinLnBrk="0" hangingPunct="1">
                        <a:spcBef>
                          <a:spcPct val="20000"/>
                        </a:spcBef>
                        <a:defRPr sz="1500" kern="1200">
                          <a:solidFill>
                            <a:schemeClr val="tx1"/>
                          </a:solidFill>
                          <a:latin typeface="Arial" panose="020B0604020202020204" pitchFamily="34" charset="0"/>
                        </a:defRPr>
                      </a:lvl2pPr>
                      <a:lvl3pPr marL="1143000" indent="-459105" algn="l" defTabSz="784225" rtl="0" eaLnBrk="1" latinLnBrk="0" hangingPunct="1">
                        <a:spcBef>
                          <a:spcPct val="20000"/>
                        </a:spcBef>
                        <a:defRPr sz="1500" kern="1200">
                          <a:solidFill>
                            <a:schemeClr val="tx1"/>
                          </a:solidFill>
                          <a:latin typeface="Arial" panose="020B0604020202020204" pitchFamily="34" charset="0"/>
                        </a:defRPr>
                      </a:lvl3pPr>
                      <a:lvl4pPr marL="1543050" indent="-514350" algn="l" defTabSz="784225" rtl="0" eaLnBrk="1" latinLnBrk="0" hangingPunct="1">
                        <a:spcBef>
                          <a:spcPct val="20000"/>
                        </a:spcBef>
                        <a:defRPr sz="1500" kern="1200">
                          <a:solidFill>
                            <a:schemeClr val="tx1"/>
                          </a:solidFill>
                          <a:latin typeface="Arial" panose="020B0604020202020204" pitchFamily="34" charset="0"/>
                        </a:defRPr>
                      </a:lvl4pPr>
                      <a:lvl5pPr marL="1569085" indent="-455930" algn="l" defTabSz="784225" rtl="0" eaLnBrk="1" latinLnBrk="0" hangingPunct="1">
                        <a:spcBef>
                          <a:spcPct val="20000"/>
                        </a:spcBef>
                        <a:defRPr sz="1500" kern="1200">
                          <a:solidFill>
                            <a:schemeClr val="tx1"/>
                          </a:solidFill>
                          <a:latin typeface="Arial" panose="020B0604020202020204" pitchFamily="34" charset="0"/>
                        </a:defRPr>
                      </a:lvl5pPr>
                      <a:lvl6pPr marL="196088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6pPr>
                      <a:lvl7pPr marL="235331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7pPr>
                      <a:lvl8pPr marL="274510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8pPr>
                      <a:lvl9pPr marL="313753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9pPr>
                    </a:lstStyle>
                    <a:p>
                      <a:pPr marL="0" marR="0" lvl="0" algn="ctr" defTabSz="914400" rtl="0" eaLnBrk="1" latinLnBrk="0" hangingPunct="1">
                        <a:lnSpc>
                          <a:spcPct val="100000"/>
                        </a:lnSpc>
                        <a:spcBef>
                          <a:spcPct val="20000"/>
                        </a:spcBef>
                        <a:buNone/>
                      </a:pPr>
                      <a:r>
                        <a:rPr kumimoji="0" lang="en-US" sz="1050" b="0" i="0" u="none" strike="noStrike" cap="none" normalizeH="0" baseline="0" dirty="0">
                          <a:solidFill>
                            <a:schemeClr val="tx1"/>
                          </a:solidFill>
                          <a:latin typeface="Arial Regular"/>
                          <a:ea typeface="微软雅黑" panose="020B0503020204020204" charset="-122"/>
                          <a:cs typeface="仿宋" panose="02010609060101010101" charset="-122"/>
                        </a:rPr>
                        <a:t>Characteristics</a:t>
                      </a:r>
                    </a:p>
                  </a:txBody>
                  <a:tcPr anchor="b" horzOverflow="overflow">
                    <a:lnL w="12700" cap="flat" cmpd="sng" algn="ctr">
                      <a:solidFill>
                        <a:srgbClr val="FFFFFF"/>
                      </a:solidFill>
                      <a:prstDash val="solid"/>
                      <a:round/>
                      <a:headEnd type="none" w="sm" len="sm"/>
                      <a:tailEnd type="none" w="sm" len="sm"/>
                    </a:lnL>
                    <a:lnR w="12700" cap="flat" cmpd="sng" algn="ctr">
                      <a:solidFill>
                        <a:srgbClr val="FFFFFF"/>
                      </a:solidFill>
                      <a:prstDash val="solid"/>
                      <a:round/>
                      <a:headEnd type="none" w="sm" len="sm"/>
                      <a:tailEnd type="none" w="sm" len="sm"/>
                    </a:lnR>
                    <a:lnT w="12700" cap="flat" cmpd="sng" algn="ctr">
                      <a:solidFill>
                        <a:srgbClr val="FFFFFF"/>
                      </a:solidFill>
                      <a:prstDash val="solid"/>
                      <a:round/>
                      <a:headEnd type="none" w="sm" len="sm"/>
                      <a:tailEnd type="none" w="sm" len="sm"/>
                    </a:lnT>
                    <a:lnB w="12700" cap="flat" cmpd="sng" algn="ctr">
                      <a:solidFill>
                        <a:srgbClr val="FFFFFF"/>
                      </a:solidFill>
                      <a:prstDash val="solid"/>
                      <a:round/>
                      <a:headEnd type="none" w="sm" len="sm"/>
                      <a:tailEnd type="none" w="sm" len="sm"/>
                    </a:lnB>
                    <a:lnTlToBr>
                      <a:noFill/>
                    </a:lnTlToBr>
                    <a:lnBlToTr>
                      <a:noFill/>
                    </a:lnBlToTr>
                    <a:solidFill>
                      <a:srgbClr val="ACC1E8"/>
                    </a:solidFill>
                  </a:tcPr>
                </a:tc>
                <a:tc>
                  <a:txBody>
                    <a:bodyPr/>
                    <a:lstStyle>
                      <a:lvl1pPr marL="0" algn="l" defTabSz="784225" rtl="0" eaLnBrk="1" latinLnBrk="0" hangingPunct="1">
                        <a:spcBef>
                          <a:spcPct val="20000"/>
                        </a:spcBef>
                        <a:defRPr sz="2000" kern="1200">
                          <a:solidFill>
                            <a:schemeClr val="tx1"/>
                          </a:solidFill>
                          <a:latin typeface="Arial" panose="020B0604020202020204" pitchFamily="34" charset="0"/>
                        </a:defRPr>
                      </a:lvl1pPr>
                      <a:lvl2pPr marL="628650" indent="-287655" algn="l" defTabSz="784225" rtl="0" eaLnBrk="1" latinLnBrk="0" hangingPunct="1">
                        <a:spcBef>
                          <a:spcPct val="20000"/>
                        </a:spcBef>
                        <a:defRPr sz="1500" kern="1200">
                          <a:solidFill>
                            <a:schemeClr val="tx1"/>
                          </a:solidFill>
                          <a:latin typeface="Arial" panose="020B0604020202020204" pitchFamily="34" charset="0"/>
                        </a:defRPr>
                      </a:lvl2pPr>
                      <a:lvl3pPr marL="1143000" indent="-459105" algn="l" defTabSz="784225" rtl="0" eaLnBrk="1" latinLnBrk="0" hangingPunct="1">
                        <a:spcBef>
                          <a:spcPct val="20000"/>
                        </a:spcBef>
                        <a:defRPr sz="1500" kern="1200">
                          <a:solidFill>
                            <a:schemeClr val="tx1"/>
                          </a:solidFill>
                          <a:latin typeface="Arial" panose="020B0604020202020204" pitchFamily="34" charset="0"/>
                        </a:defRPr>
                      </a:lvl3pPr>
                      <a:lvl4pPr marL="1543050" indent="-514350" algn="l" defTabSz="784225" rtl="0" eaLnBrk="1" latinLnBrk="0" hangingPunct="1">
                        <a:spcBef>
                          <a:spcPct val="20000"/>
                        </a:spcBef>
                        <a:defRPr sz="1500" kern="1200">
                          <a:solidFill>
                            <a:schemeClr val="tx1"/>
                          </a:solidFill>
                          <a:latin typeface="Arial" panose="020B0604020202020204" pitchFamily="34" charset="0"/>
                        </a:defRPr>
                      </a:lvl4pPr>
                      <a:lvl5pPr marL="1569085" indent="-455930" algn="l" defTabSz="784225" rtl="0" eaLnBrk="1" latinLnBrk="0" hangingPunct="1">
                        <a:spcBef>
                          <a:spcPct val="20000"/>
                        </a:spcBef>
                        <a:defRPr sz="1500" kern="1200">
                          <a:solidFill>
                            <a:schemeClr val="tx1"/>
                          </a:solidFill>
                          <a:latin typeface="Arial" panose="020B0604020202020204" pitchFamily="34" charset="0"/>
                        </a:defRPr>
                      </a:lvl5pPr>
                      <a:lvl6pPr marL="196088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6pPr>
                      <a:lvl7pPr marL="235331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7pPr>
                      <a:lvl8pPr marL="274510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8pPr>
                      <a:lvl9pPr marL="313753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9pPr>
                    </a:lstStyle>
                    <a:p>
                      <a:pPr marL="0" marR="0" lvl="0" algn="ctr" defTabSz="914400" rtl="0" eaLnBrk="1" latinLnBrk="0" hangingPunct="1">
                        <a:lnSpc>
                          <a:spcPct val="100000"/>
                        </a:lnSpc>
                        <a:spcBef>
                          <a:spcPct val="20000"/>
                        </a:spcBef>
                        <a:buNone/>
                      </a:pPr>
                      <a:r>
                        <a:rPr kumimoji="0" lang="en-US" sz="1050" b="0" i="0" u="none" strike="noStrike" cap="none" normalizeH="0" baseline="0" dirty="0">
                          <a:solidFill>
                            <a:schemeClr val="tx1"/>
                          </a:solidFill>
                          <a:latin typeface="Arial Regular"/>
                          <a:ea typeface="微软雅黑" panose="020B0503020204020204" charset="-122"/>
                          <a:cs typeface="仿宋" panose="02010609060101010101" charset="-122"/>
                        </a:rPr>
                        <a:t>Sync type</a:t>
                      </a:r>
                    </a:p>
                  </a:txBody>
                  <a:tcPr anchor="b" horzOverflow="overflow">
                    <a:lnL w="12700" cap="flat" cmpd="sng" algn="ctr">
                      <a:solidFill>
                        <a:srgbClr val="FFFFFF"/>
                      </a:solidFill>
                      <a:prstDash val="solid"/>
                      <a:round/>
                      <a:headEnd type="none" w="sm" len="sm"/>
                      <a:tailEnd type="none" w="sm" len="sm"/>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sm" len="sm"/>
                      <a:tailEnd type="none" w="sm" len="sm"/>
                    </a:lnT>
                    <a:lnB w="12700" cap="flat" cmpd="sng" algn="ctr">
                      <a:solidFill>
                        <a:srgbClr val="FFFFFF"/>
                      </a:solidFill>
                      <a:prstDash val="solid"/>
                      <a:round/>
                      <a:headEnd type="none" w="sm" len="sm"/>
                      <a:tailEnd type="none" w="sm" len="sm"/>
                    </a:lnB>
                    <a:lnTlToBr>
                      <a:noFill/>
                    </a:lnTlToBr>
                    <a:lnBlToTr>
                      <a:noFill/>
                    </a:lnBlToTr>
                    <a:solidFill>
                      <a:srgbClr val="ACC1E8"/>
                    </a:solidFill>
                  </a:tcPr>
                </a:tc>
                <a:tc>
                  <a:txBody>
                    <a:bodyPr/>
                    <a:lstStyle>
                      <a:lvl1pPr marL="0" algn="l" defTabSz="784225" rtl="0" eaLnBrk="1" latinLnBrk="0" hangingPunct="1">
                        <a:spcBef>
                          <a:spcPct val="20000"/>
                        </a:spcBef>
                        <a:defRPr sz="2000" kern="1200">
                          <a:solidFill>
                            <a:schemeClr val="tx1"/>
                          </a:solidFill>
                          <a:latin typeface="Arial" panose="020B0604020202020204" pitchFamily="34" charset="0"/>
                        </a:defRPr>
                      </a:lvl1pPr>
                      <a:lvl2pPr marL="628650" indent="-287655" algn="l" defTabSz="784225" rtl="0" eaLnBrk="1" latinLnBrk="0" hangingPunct="1">
                        <a:spcBef>
                          <a:spcPct val="20000"/>
                        </a:spcBef>
                        <a:defRPr sz="1500" kern="1200">
                          <a:solidFill>
                            <a:schemeClr val="tx1"/>
                          </a:solidFill>
                          <a:latin typeface="Arial" panose="020B0604020202020204" pitchFamily="34" charset="0"/>
                        </a:defRPr>
                      </a:lvl2pPr>
                      <a:lvl3pPr marL="1143000" indent="-459105" algn="l" defTabSz="784225" rtl="0" eaLnBrk="1" latinLnBrk="0" hangingPunct="1">
                        <a:spcBef>
                          <a:spcPct val="20000"/>
                        </a:spcBef>
                        <a:defRPr sz="1500" kern="1200">
                          <a:solidFill>
                            <a:schemeClr val="tx1"/>
                          </a:solidFill>
                          <a:latin typeface="Arial" panose="020B0604020202020204" pitchFamily="34" charset="0"/>
                        </a:defRPr>
                      </a:lvl3pPr>
                      <a:lvl4pPr marL="1543050" indent="-514350" algn="l" defTabSz="784225" rtl="0" eaLnBrk="1" latinLnBrk="0" hangingPunct="1">
                        <a:spcBef>
                          <a:spcPct val="20000"/>
                        </a:spcBef>
                        <a:defRPr sz="1500" kern="1200">
                          <a:solidFill>
                            <a:schemeClr val="tx1"/>
                          </a:solidFill>
                          <a:latin typeface="Arial" panose="020B0604020202020204" pitchFamily="34" charset="0"/>
                        </a:defRPr>
                      </a:lvl4pPr>
                      <a:lvl5pPr marL="1569085" indent="-455930" algn="l" defTabSz="784225" rtl="0" eaLnBrk="1" latinLnBrk="0" hangingPunct="1">
                        <a:spcBef>
                          <a:spcPct val="20000"/>
                        </a:spcBef>
                        <a:defRPr sz="1500" kern="1200">
                          <a:solidFill>
                            <a:schemeClr val="tx1"/>
                          </a:solidFill>
                          <a:latin typeface="Arial" panose="020B0604020202020204" pitchFamily="34" charset="0"/>
                        </a:defRPr>
                      </a:lvl5pPr>
                      <a:lvl6pPr marL="196088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6pPr>
                      <a:lvl7pPr marL="235331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7pPr>
                      <a:lvl8pPr marL="274510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8pPr>
                      <a:lvl9pPr marL="313753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9pPr>
                    </a:lstStyle>
                    <a:p>
                      <a:pPr marL="0" marR="0" lvl="0" algn="ctr" defTabSz="914400" rtl="0" eaLnBrk="1" latinLnBrk="0" hangingPunct="1">
                        <a:lnSpc>
                          <a:spcPct val="100000"/>
                        </a:lnSpc>
                        <a:spcBef>
                          <a:spcPct val="20000"/>
                        </a:spcBef>
                        <a:buNone/>
                      </a:pPr>
                      <a:r>
                        <a:rPr kumimoji="0" lang="en-US" sz="1050" b="0" i="0" u="none" strike="noStrike" cap="none" normalizeH="0" baseline="0" dirty="0">
                          <a:solidFill>
                            <a:schemeClr val="tx1"/>
                          </a:solidFill>
                          <a:latin typeface="Arial Regular"/>
                          <a:ea typeface="微软雅黑" panose="020B0503020204020204" charset="-122"/>
                          <a:cs typeface="仿宋" panose="02010609060101010101" charset="-122"/>
                        </a:rPr>
                        <a:t>Scenarios</a:t>
                      </a:r>
                    </a:p>
                  </a:txBody>
                  <a:tcPr anchor="b"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sm" len="sm"/>
                      <a:tailEnd type="none" w="sm" len="sm"/>
                    </a:lnR>
                    <a:lnT w="12700" cap="flat" cmpd="sng" algn="ctr">
                      <a:solidFill>
                        <a:srgbClr val="FFFFFF"/>
                      </a:solidFill>
                      <a:prstDash val="solid"/>
                      <a:round/>
                      <a:headEnd type="none" w="sm" len="sm"/>
                      <a:tailEnd type="none" w="sm" len="sm"/>
                    </a:lnT>
                    <a:lnB w="12700" cap="flat" cmpd="sng" algn="ctr">
                      <a:solidFill>
                        <a:srgbClr val="FFFFFF"/>
                      </a:solidFill>
                      <a:prstDash val="solid"/>
                      <a:round/>
                      <a:headEnd type="none" w="sm" len="sm"/>
                      <a:tailEnd type="none" w="sm" len="sm"/>
                    </a:lnB>
                    <a:lnTlToBr>
                      <a:noFill/>
                    </a:lnTlToBr>
                    <a:lnBlToTr>
                      <a:noFill/>
                    </a:lnBlToTr>
                    <a:solidFill>
                      <a:srgbClr val="ACC1E8"/>
                    </a:solidFill>
                  </a:tcPr>
                </a:tc>
                <a:extLst>
                  <a:ext uri="{0D108BD9-81ED-4DB2-BD59-A6C34878D82A}">
                    <a16:rowId xmlns:a16="http://schemas.microsoft.com/office/drawing/2014/main" val="10000"/>
                  </a:ext>
                </a:extLst>
              </a:tr>
              <a:tr h="922020">
                <a:tc>
                  <a:txBody>
                    <a:bodyPr/>
                    <a:lstStyle>
                      <a:lvl1pPr marL="0" algn="l" defTabSz="784225" rtl="0" eaLnBrk="1" latinLnBrk="0" hangingPunct="1">
                        <a:spcBef>
                          <a:spcPct val="20000"/>
                        </a:spcBef>
                        <a:defRPr sz="2000" kern="1200">
                          <a:solidFill>
                            <a:schemeClr val="tx1"/>
                          </a:solidFill>
                          <a:latin typeface="Arial" panose="020B0604020202020204" pitchFamily="34" charset="0"/>
                        </a:defRPr>
                      </a:lvl1pPr>
                      <a:lvl2pPr marL="628650" indent="-287655" algn="l" defTabSz="784225" rtl="0" eaLnBrk="1" latinLnBrk="0" hangingPunct="1">
                        <a:spcBef>
                          <a:spcPct val="20000"/>
                        </a:spcBef>
                        <a:defRPr sz="1500" kern="1200">
                          <a:solidFill>
                            <a:schemeClr val="tx1"/>
                          </a:solidFill>
                          <a:latin typeface="Arial" panose="020B0604020202020204" pitchFamily="34" charset="0"/>
                        </a:defRPr>
                      </a:lvl2pPr>
                      <a:lvl3pPr marL="1143000" indent="-459105" algn="l" defTabSz="784225" rtl="0" eaLnBrk="1" latinLnBrk="0" hangingPunct="1">
                        <a:spcBef>
                          <a:spcPct val="20000"/>
                        </a:spcBef>
                        <a:defRPr sz="1500" kern="1200">
                          <a:solidFill>
                            <a:schemeClr val="tx1"/>
                          </a:solidFill>
                          <a:latin typeface="Arial" panose="020B0604020202020204" pitchFamily="34" charset="0"/>
                        </a:defRPr>
                      </a:lvl3pPr>
                      <a:lvl4pPr marL="1543050" indent="-514350" algn="l" defTabSz="784225" rtl="0" eaLnBrk="1" latinLnBrk="0" hangingPunct="1">
                        <a:spcBef>
                          <a:spcPct val="20000"/>
                        </a:spcBef>
                        <a:defRPr sz="1500" kern="1200">
                          <a:solidFill>
                            <a:schemeClr val="tx1"/>
                          </a:solidFill>
                          <a:latin typeface="Arial" panose="020B0604020202020204" pitchFamily="34" charset="0"/>
                        </a:defRPr>
                      </a:lvl4pPr>
                      <a:lvl5pPr marL="1569085" indent="-455930" algn="l" defTabSz="784225" rtl="0" eaLnBrk="1" latinLnBrk="0" hangingPunct="1">
                        <a:spcBef>
                          <a:spcPct val="20000"/>
                        </a:spcBef>
                        <a:defRPr sz="1500" kern="1200">
                          <a:solidFill>
                            <a:schemeClr val="tx1"/>
                          </a:solidFill>
                          <a:latin typeface="Arial" panose="020B0604020202020204" pitchFamily="34" charset="0"/>
                        </a:defRPr>
                      </a:lvl5pPr>
                      <a:lvl6pPr marL="196088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6pPr>
                      <a:lvl7pPr marL="235331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7pPr>
                      <a:lvl8pPr marL="274510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8pPr>
                      <a:lvl9pPr marL="313753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9pPr>
                    </a:lstStyle>
                    <a:p>
                      <a:pPr marL="0" marR="0" lvl="0" algn="l" defTabSz="914400" rtl="0" eaLnBrk="1" latinLnBrk="0" hangingPunct="1">
                        <a:lnSpc>
                          <a:spcPct val="100000"/>
                        </a:lnSpc>
                        <a:spcBef>
                          <a:spcPct val="20000"/>
                        </a:spcBef>
                        <a:buNone/>
                      </a:pPr>
                      <a:r>
                        <a:rPr kumimoji="0" lang="en-US" sz="1050" b="0" i="0" u="none" strike="noStrike" cap="none" normalizeH="0" baseline="0" dirty="0">
                          <a:solidFill>
                            <a:schemeClr val="tx1"/>
                          </a:solidFill>
                          <a:latin typeface="Arial Regular"/>
                          <a:ea typeface="微软雅黑" panose="020B0503020204020204" charset="-122"/>
                          <a:cs typeface="微软雅黑" panose="020B0503020204020204" charset="-122"/>
                        </a:rPr>
                        <a:t>Maximum protection</a:t>
                      </a:r>
                    </a:p>
                  </a:txBody>
                  <a:tcPr anchor="ctr" anchorCtr="1" horzOverflow="overflow">
                    <a:lnL w="12700" cap="flat" cmpd="sng" algn="ctr">
                      <a:solidFill>
                        <a:srgbClr val="FFFFFF"/>
                      </a:solidFill>
                      <a:prstDash val="solid"/>
                      <a:round/>
                      <a:headEnd type="none" w="sm" len="sm"/>
                      <a:tailEnd type="none" w="sm" len="sm"/>
                    </a:lnL>
                    <a:lnR w="12700" cap="flat" cmpd="sng" algn="ctr">
                      <a:solidFill>
                        <a:srgbClr val="FFFFFF"/>
                      </a:solidFill>
                      <a:prstDash val="solid"/>
                      <a:round/>
                      <a:headEnd type="none" w="sm" len="sm"/>
                      <a:tailEnd type="none" w="sm" len="sm"/>
                    </a:lnR>
                    <a:lnT w="12700" cap="flat" cmpd="sng" algn="ctr">
                      <a:solidFill>
                        <a:srgbClr val="FFFFFF"/>
                      </a:solidFill>
                      <a:prstDash val="solid"/>
                      <a:round/>
                      <a:headEnd type="none" w="sm" len="sm"/>
                      <a:tailEnd type="none" w="sm" len="sm"/>
                    </a:lnT>
                    <a:lnB w="12700" cap="flat" cmpd="sng" algn="ctr">
                      <a:solidFill>
                        <a:srgbClr val="FFFFFF"/>
                      </a:solidFill>
                      <a:prstDash val="solid"/>
                      <a:round/>
                      <a:headEnd type="none" w="sm" len="sm"/>
                      <a:tailEnd type="none" w="sm" len="sm"/>
                    </a:lnB>
                    <a:lnTlToBr>
                      <a:noFill/>
                    </a:lnTlToBr>
                    <a:lnBlToTr>
                      <a:noFill/>
                    </a:lnBlToTr>
                    <a:solidFill>
                      <a:srgbClr val="CDDAF1"/>
                    </a:solidFill>
                  </a:tcPr>
                </a:tc>
                <a:tc>
                  <a:txBody>
                    <a:bodyPr/>
                    <a:lstStyle>
                      <a:lvl1pPr marL="0" algn="l" defTabSz="784225" rtl="0" eaLnBrk="1" latinLnBrk="0" hangingPunct="1">
                        <a:spcBef>
                          <a:spcPct val="20000"/>
                        </a:spcBef>
                        <a:defRPr sz="2000" kern="1200">
                          <a:solidFill>
                            <a:schemeClr val="tx1"/>
                          </a:solidFill>
                          <a:latin typeface="Arial" panose="020B0604020202020204" pitchFamily="34" charset="0"/>
                        </a:defRPr>
                      </a:lvl1pPr>
                      <a:lvl2pPr marL="628650" indent="-287655" algn="l" defTabSz="784225" rtl="0" eaLnBrk="1" latinLnBrk="0" hangingPunct="1">
                        <a:spcBef>
                          <a:spcPct val="20000"/>
                        </a:spcBef>
                        <a:defRPr sz="1500" kern="1200">
                          <a:solidFill>
                            <a:schemeClr val="tx1"/>
                          </a:solidFill>
                          <a:latin typeface="Arial" panose="020B0604020202020204" pitchFamily="34" charset="0"/>
                        </a:defRPr>
                      </a:lvl2pPr>
                      <a:lvl3pPr marL="1143000" indent="-459105" algn="l" defTabSz="784225" rtl="0" eaLnBrk="1" latinLnBrk="0" hangingPunct="1">
                        <a:spcBef>
                          <a:spcPct val="20000"/>
                        </a:spcBef>
                        <a:defRPr sz="1500" kern="1200">
                          <a:solidFill>
                            <a:schemeClr val="tx1"/>
                          </a:solidFill>
                          <a:latin typeface="Arial" panose="020B0604020202020204" pitchFamily="34" charset="0"/>
                        </a:defRPr>
                      </a:lvl3pPr>
                      <a:lvl4pPr marL="1543050" indent="-514350" algn="l" defTabSz="784225" rtl="0" eaLnBrk="1" latinLnBrk="0" hangingPunct="1">
                        <a:spcBef>
                          <a:spcPct val="20000"/>
                        </a:spcBef>
                        <a:defRPr sz="1500" kern="1200">
                          <a:solidFill>
                            <a:schemeClr val="tx1"/>
                          </a:solidFill>
                          <a:latin typeface="Arial" panose="020B0604020202020204" pitchFamily="34" charset="0"/>
                        </a:defRPr>
                      </a:lvl4pPr>
                      <a:lvl5pPr marL="1569085" indent="-455930" algn="l" defTabSz="784225" rtl="0" eaLnBrk="1" latinLnBrk="0" hangingPunct="1">
                        <a:spcBef>
                          <a:spcPct val="20000"/>
                        </a:spcBef>
                        <a:defRPr sz="1500" kern="1200">
                          <a:solidFill>
                            <a:schemeClr val="tx1"/>
                          </a:solidFill>
                          <a:latin typeface="Arial" panose="020B0604020202020204" pitchFamily="34" charset="0"/>
                        </a:defRPr>
                      </a:lvl5pPr>
                      <a:lvl6pPr marL="196088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6pPr>
                      <a:lvl7pPr marL="235331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7pPr>
                      <a:lvl8pPr marL="274510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8pPr>
                      <a:lvl9pPr marL="313753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9pPr>
                    </a:lstStyle>
                    <a:p>
                      <a:pPr marL="0" marR="0" lvl="0" algn="l" defTabSz="914400" rtl="0" eaLnBrk="1" latinLnBrk="0" hangingPunct="1">
                        <a:lnSpc>
                          <a:spcPct val="100000"/>
                        </a:lnSpc>
                        <a:spcBef>
                          <a:spcPct val="20000"/>
                        </a:spcBef>
                        <a:buNone/>
                      </a:pPr>
                      <a:r>
                        <a:rPr kumimoji="0" lang="en-US" sz="1050" b="0" i="0" u="none" strike="noStrike" cap="none" normalizeH="0" baseline="0" dirty="0">
                          <a:solidFill>
                            <a:schemeClr val="tx1"/>
                          </a:solidFill>
                          <a:latin typeface="Arial Regular"/>
                          <a:ea typeface="微软雅黑" panose="020B0503020204020204" charset="-122"/>
                          <a:cs typeface="仿宋" panose="02010609060101010101" charset="-122"/>
                        </a:rPr>
                        <a:t>Zero data loss, might affect DB performance</a:t>
                      </a:r>
                    </a:p>
                  </a:txBody>
                  <a:tcPr anchor="ctr" anchorCtr="1" horzOverflow="overflow">
                    <a:lnL w="12700" cap="flat" cmpd="sng" algn="ctr">
                      <a:solidFill>
                        <a:srgbClr val="FFFFFF"/>
                      </a:solidFill>
                      <a:prstDash val="solid"/>
                      <a:round/>
                      <a:headEnd type="none" w="sm" len="sm"/>
                      <a:tailEnd type="none" w="sm" len="sm"/>
                    </a:lnL>
                    <a:lnR w="12700" cap="flat" cmpd="sng" algn="ctr">
                      <a:solidFill>
                        <a:srgbClr val="FFFFFF"/>
                      </a:solidFill>
                      <a:prstDash val="solid"/>
                      <a:round/>
                      <a:headEnd type="none" w="sm" len="sm"/>
                      <a:tailEnd type="none" w="sm" len="sm"/>
                    </a:lnR>
                    <a:lnT w="12700" cap="flat" cmpd="sng" algn="ctr">
                      <a:solidFill>
                        <a:srgbClr val="FFFFFF"/>
                      </a:solidFill>
                      <a:prstDash val="solid"/>
                      <a:round/>
                      <a:headEnd type="none" w="sm" len="sm"/>
                      <a:tailEnd type="none" w="sm" len="sm"/>
                    </a:lnT>
                    <a:lnB w="12700" cap="flat" cmpd="sng" algn="ctr">
                      <a:solidFill>
                        <a:srgbClr val="FFFFFF"/>
                      </a:solidFill>
                      <a:prstDash val="solid"/>
                      <a:round/>
                      <a:headEnd type="none" w="sm" len="sm"/>
                      <a:tailEnd type="none" w="sm" len="sm"/>
                    </a:lnB>
                    <a:lnTlToBr>
                      <a:noFill/>
                    </a:lnTlToBr>
                    <a:lnBlToTr>
                      <a:noFill/>
                    </a:lnBlToTr>
                    <a:solidFill>
                      <a:srgbClr val="CDDAF1"/>
                    </a:solidFill>
                  </a:tcPr>
                </a:tc>
                <a:tc>
                  <a:txBody>
                    <a:bodyPr/>
                    <a:lstStyle>
                      <a:lvl1pPr marL="0" algn="l" defTabSz="784225" rtl="0" eaLnBrk="1" latinLnBrk="0" hangingPunct="1">
                        <a:spcBef>
                          <a:spcPct val="20000"/>
                        </a:spcBef>
                        <a:defRPr sz="2000" kern="1200">
                          <a:solidFill>
                            <a:schemeClr val="tx1"/>
                          </a:solidFill>
                          <a:latin typeface="Arial" panose="020B0604020202020204" pitchFamily="34" charset="0"/>
                        </a:defRPr>
                      </a:lvl1pPr>
                      <a:lvl2pPr marL="628650" indent="-287655" algn="l" defTabSz="784225" rtl="0" eaLnBrk="1" latinLnBrk="0" hangingPunct="1">
                        <a:spcBef>
                          <a:spcPct val="20000"/>
                        </a:spcBef>
                        <a:defRPr sz="1500" kern="1200">
                          <a:solidFill>
                            <a:schemeClr val="tx1"/>
                          </a:solidFill>
                          <a:latin typeface="Arial" panose="020B0604020202020204" pitchFamily="34" charset="0"/>
                        </a:defRPr>
                      </a:lvl2pPr>
                      <a:lvl3pPr marL="1143000" indent="-459105" algn="l" defTabSz="784225" rtl="0" eaLnBrk="1" latinLnBrk="0" hangingPunct="1">
                        <a:spcBef>
                          <a:spcPct val="20000"/>
                        </a:spcBef>
                        <a:defRPr sz="1500" kern="1200">
                          <a:solidFill>
                            <a:schemeClr val="tx1"/>
                          </a:solidFill>
                          <a:latin typeface="Arial" panose="020B0604020202020204" pitchFamily="34" charset="0"/>
                        </a:defRPr>
                      </a:lvl3pPr>
                      <a:lvl4pPr marL="1543050" indent="-514350" algn="l" defTabSz="784225" rtl="0" eaLnBrk="1" latinLnBrk="0" hangingPunct="1">
                        <a:spcBef>
                          <a:spcPct val="20000"/>
                        </a:spcBef>
                        <a:defRPr sz="1500" kern="1200">
                          <a:solidFill>
                            <a:schemeClr val="tx1"/>
                          </a:solidFill>
                          <a:latin typeface="Arial" panose="020B0604020202020204" pitchFamily="34" charset="0"/>
                        </a:defRPr>
                      </a:lvl4pPr>
                      <a:lvl5pPr marL="1569085" indent="-455930" algn="l" defTabSz="784225" rtl="0" eaLnBrk="1" latinLnBrk="0" hangingPunct="1">
                        <a:spcBef>
                          <a:spcPct val="20000"/>
                        </a:spcBef>
                        <a:defRPr sz="1500" kern="1200">
                          <a:solidFill>
                            <a:schemeClr val="tx1"/>
                          </a:solidFill>
                          <a:latin typeface="Arial" panose="020B0604020202020204" pitchFamily="34" charset="0"/>
                        </a:defRPr>
                      </a:lvl5pPr>
                      <a:lvl6pPr marL="196088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6pPr>
                      <a:lvl7pPr marL="235331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7pPr>
                      <a:lvl8pPr marL="274510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8pPr>
                      <a:lvl9pPr marL="313753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9pPr>
                    </a:lstStyle>
                    <a:p>
                      <a:pPr marL="0" marR="0" lvl="0" algn="l" defTabSz="914400" rtl="0" eaLnBrk="1" latinLnBrk="0" hangingPunct="1">
                        <a:lnSpc>
                          <a:spcPct val="100000"/>
                        </a:lnSpc>
                        <a:spcBef>
                          <a:spcPct val="20000"/>
                        </a:spcBef>
                        <a:buNone/>
                      </a:pPr>
                      <a:r>
                        <a:rPr kumimoji="0" lang="en-US" sz="1050" b="0" i="0" u="none" strike="noStrike" cap="none" normalizeH="0" baseline="0" dirty="0">
                          <a:solidFill>
                            <a:schemeClr val="tx1"/>
                          </a:solidFill>
                          <a:latin typeface="Arial Regular"/>
                          <a:ea typeface="微软雅黑" panose="020B0503020204020204" charset="-122"/>
                          <a:cs typeface="仿宋" panose="02010609060101010101" charset="-122"/>
                        </a:rPr>
                        <a:t>Sync</a:t>
                      </a:r>
                    </a:p>
                  </a:txBody>
                  <a:tcPr anchor="ctr" anchorCtr="1" horzOverflow="overflow">
                    <a:lnL w="12700" cap="flat" cmpd="sng" algn="ctr">
                      <a:solidFill>
                        <a:srgbClr val="FFFFFF"/>
                      </a:solidFill>
                      <a:prstDash val="solid"/>
                      <a:round/>
                      <a:headEnd type="none" w="sm" len="sm"/>
                      <a:tailEnd type="none" w="sm" len="sm"/>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sm" len="sm"/>
                      <a:tailEnd type="none" w="sm" len="sm"/>
                    </a:lnT>
                    <a:lnB w="12700" cap="flat" cmpd="sng" algn="ctr">
                      <a:solidFill>
                        <a:srgbClr val="FFFFFF"/>
                      </a:solidFill>
                      <a:prstDash val="solid"/>
                      <a:round/>
                      <a:headEnd type="none" w="sm" len="sm"/>
                      <a:tailEnd type="none" w="sm" len="sm"/>
                    </a:lnB>
                    <a:lnTlToBr>
                      <a:noFill/>
                    </a:lnTlToBr>
                    <a:lnBlToTr>
                      <a:noFill/>
                    </a:lnBlToTr>
                    <a:solidFill>
                      <a:srgbClr val="CDDAF1"/>
                    </a:solidFill>
                  </a:tcPr>
                </a:tc>
                <a:tc>
                  <a:txBody>
                    <a:bodyPr/>
                    <a:lstStyle>
                      <a:lvl1pPr marL="0" algn="l" defTabSz="784225" rtl="0" eaLnBrk="1" latinLnBrk="0" hangingPunct="1">
                        <a:spcBef>
                          <a:spcPct val="20000"/>
                        </a:spcBef>
                        <a:defRPr sz="2000" kern="1200">
                          <a:solidFill>
                            <a:schemeClr val="tx1"/>
                          </a:solidFill>
                          <a:latin typeface="Arial" panose="020B0604020202020204" pitchFamily="34" charset="0"/>
                        </a:defRPr>
                      </a:lvl1pPr>
                      <a:lvl2pPr marL="628650" indent="-287655" algn="l" defTabSz="784225" rtl="0" eaLnBrk="1" latinLnBrk="0" hangingPunct="1">
                        <a:spcBef>
                          <a:spcPct val="20000"/>
                        </a:spcBef>
                        <a:defRPr sz="1500" kern="1200">
                          <a:solidFill>
                            <a:schemeClr val="tx1"/>
                          </a:solidFill>
                          <a:latin typeface="Arial" panose="020B0604020202020204" pitchFamily="34" charset="0"/>
                        </a:defRPr>
                      </a:lvl2pPr>
                      <a:lvl3pPr marL="1143000" indent="-459105" algn="l" defTabSz="784225" rtl="0" eaLnBrk="1" latinLnBrk="0" hangingPunct="1">
                        <a:spcBef>
                          <a:spcPct val="20000"/>
                        </a:spcBef>
                        <a:defRPr sz="1500" kern="1200">
                          <a:solidFill>
                            <a:schemeClr val="tx1"/>
                          </a:solidFill>
                          <a:latin typeface="Arial" panose="020B0604020202020204" pitchFamily="34" charset="0"/>
                        </a:defRPr>
                      </a:lvl3pPr>
                      <a:lvl4pPr marL="1543050" indent="-514350" algn="l" defTabSz="784225" rtl="0" eaLnBrk="1" latinLnBrk="0" hangingPunct="1">
                        <a:spcBef>
                          <a:spcPct val="20000"/>
                        </a:spcBef>
                        <a:defRPr sz="1500" kern="1200">
                          <a:solidFill>
                            <a:schemeClr val="tx1"/>
                          </a:solidFill>
                          <a:latin typeface="Arial" panose="020B0604020202020204" pitchFamily="34" charset="0"/>
                        </a:defRPr>
                      </a:lvl4pPr>
                      <a:lvl5pPr marL="1569085" indent="-455930" algn="l" defTabSz="784225" rtl="0" eaLnBrk="1" latinLnBrk="0" hangingPunct="1">
                        <a:spcBef>
                          <a:spcPct val="20000"/>
                        </a:spcBef>
                        <a:defRPr sz="1500" kern="1200">
                          <a:solidFill>
                            <a:schemeClr val="tx1"/>
                          </a:solidFill>
                          <a:latin typeface="Arial" panose="020B0604020202020204" pitchFamily="34" charset="0"/>
                        </a:defRPr>
                      </a:lvl5pPr>
                      <a:lvl6pPr marL="196088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6pPr>
                      <a:lvl7pPr marL="235331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7pPr>
                      <a:lvl8pPr marL="274510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8pPr>
                      <a:lvl9pPr marL="313753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9pPr>
                    </a:lstStyle>
                    <a:p>
                      <a:pPr marL="0" marR="0" lvl="0" algn="l" defTabSz="914400" rtl="0" eaLnBrk="1" latinLnBrk="0" hangingPunct="1">
                        <a:lnSpc>
                          <a:spcPct val="100000"/>
                        </a:lnSpc>
                        <a:spcBef>
                          <a:spcPct val="20000"/>
                        </a:spcBef>
                        <a:buNone/>
                      </a:pPr>
                      <a:r>
                        <a:rPr kumimoji="0" lang="en-US" sz="1050" b="0" i="0" u="none" strike="noStrike" cap="none" normalizeH="0" baseline="0" dirty="0">
                          <a:solidFill>
                            <a:schemeClr val="tx1"/>
                          </a:solidFill>
                          <a:latin typeface="Arial Regular"/>
                          <a:ea typeface="微软雅黑" panose="020B0503020204020204" charset="-122"/>
                          <a:cs typeface="仿宋" panose="02010609060101010101" charset="-122"/>
                        </a:rPr>
                        <a:t>Transactional business, sensitive to data security</a:t>
                      </a:r>
                    </a:p>
                  </a:txBody>
                  <a:tcPr anchor="ctr" anchorCtr="1"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sm" len="sm"/>
                      <a:tailEnd type="none" w="sm" len="sm"/>
                    </a:lnR>
                    <a:lnT w="12700" cap="flat" cmpd="sng" algn="ctr">
                      <a:solidFill>
                        <a:srgbClr val="FFFFFF"/>
                      </a:solidFill>
                      <a:prstDash val="solid"/>
                      <a:round/>
                      <a:headEnd type="none" w="sm" len="sm"/>
                      <a:tailEnd type="none" w="sm" len="sm"/>
                    </a:lnT>
                    <a:lnB w="12700" cap="flat" cmpd="sng" algn="ctr">
                      <a:solidFill>
                        <a:srgbClr val="FFFFFF"/>
                      </a:solidFill>
                      <a:prstDash val="solid"/>
                      <a:round/>
                      <a:headEnd type="none" w="sm" len="sm"/>
                      <a:tailEnd type="none" w="sm" len="sm"/>
                    </a:lnB>
                    <a:lnTlToBr>
                      <a:noFill/>
                    </a:lnTlToBr>
                    <a:lnBlToTr>
                      <a:noFill/>
                    </a:lnBlToTr>
                    <a:solidFill>
                      <a:srgbClr val="CDDAF1"/>
                    </a:solidFill>
                  </a:tcPr>
                </a:tc>
                <a:extLst>
                  <a:ext uri="{0D108BD9-81ED-4DB2-BD59-A6C34878D82A}">
                    <a16:rowId xmlns:a16="http://schemas.microsoft.com/office/drawing/2014/main" val="10001"/>
                  </a:ext>
                </a:extLst>
              </a:tr>
              <a:tr h="902970">
                <a:tc>
                  <a:txBody>
                    <a:bodyPr/>
                    <a:lstStyle>
                      <a:lvl1pPr marL="0" algn="l" defTabSz="784225" rtl="0" eaLnBrk="1" latinLnBrk="0" hangingPunct="1">
                        <a:spcBef>
                          <a:spcPct val="20000"/>
                        </a:spcBef>
                        <a:defRPr sz="2000" kern="1200">
                          <a:solidFill>
                            <a:schemeClr val="tx1"/>
                          </a:solidFill>
                          <a:latin typeface="Arial" panose="020B0604020202020204" pitchFamily="34" charset="0"/>
                        </a:defRPr>
                      </a:lvl1pPr>
                      <a:lvl2pPr marL="628650" indent="-287655" algn="l" defTabSz="784225" rtl="0" eaLnBrk="1" latinLnBrk="0" hangingPunct="1">
                        <a:spcBef>
                          <a:spcPct val="20000"/>
                        </a:spcBef>
                        <a:defRPr sz="1500" kern="1200">
                          <a:solidFill>
                            <a:schemeClr val="tx1"/>
                          </a:solidFill>
                          <a:latin typeface="Arial" panose="020B0604020202020204" pitchFamily="34" charset="0"/>
                        </a:defRPr>
                      </a:lvl2pPr>
                      <a:lvl3pPr marL="1143000" indent="-459105" algn="l" defTabSz="784225" rtl="0" eaLnBrk="1" latinLnBrk="0" hangingPunct="1">
                        <a:spcBef>
                          <a:spcPct val="20000"/>
                        </a:spcBef>
                        <a:defRPr sz="1500" kern="1200">
                          <a:solidFill>
                            <a:schemeClr val="tx1"/>
                          </a:solidFill>
                          <a:latin typeface="Arial" panose="020B0604020202020204" pitchFamily="34" charset="0"/>
                        </a:defRPr>
                      </a:lvl3pPr>
                      <a:lvl4pPr marL="1543050" indent="-514350" algn="l" defTabSz="784225" rtl="0" eaLnBrk="1" latinLnBrk="0" hangingPunct="1">
                        <a:spcBef>
                          <a:spcPct val="20000"/>
                        </a:spcBef>
                        <a:defRPr sz="1500" kern="1200">
                          <a:solidFill>
                            <a:schemeClr val="tx1"/>
                          </a:solidFill>
                          <a:latin typeface="Arial" panose="020B0604020202020204" pitchFamily="34" charset="0"/>
                        </a:defRPr>
                      </a:lvl4pPr>
                      <a:lvl5pPr marL="1569085" indent="-455930" algn="l" defTabSz="784225" rtl="0" eaLnBrk="1" latinLnBrk="0" hangingPunct="1">
                        <a:spcBef>
                          <a:spcPct val="20000"/>
                        </a:spcBef>
                        <a:defRPr sz="1500" kern="1200">
                          <a:solidFill>
                            <a:schemeClr val="tx1"/>
                          </a:solidFill>
                          <a:latin typeface="Arial" panose="020B0604020202020204" pitchFamily="34" charset="0"/>
                        </a:defRPr>
                      </a:lvl5pPr>
                      <a:lvl6pPr marL="196088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6pPr>
                      <a:lvl7pPr marL="235331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7pPr>
                      <a:lvl8pPr marL="274510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8pPr>
                      <a:lvl9pPr marL="313753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9pPr>
                    </a:lstStyle>
                    <a:p>
                      <a:pPr marL="0" marR="0" lvl="0" algn="l" defTabSz="914400" rtl="0" eaLnBrk="1" latinLnBrk="0" hangingPunct="1">
                        <a:lnSpc>
                          <a:spcPct val="100000"/>
                        </a:lnSpc>
                        <a:spcBef>
                          <a:spcPct val="20000"/>
                        </a:spcBef>
                        <a:buNone/>
                      </a:pPr>
                      <a:r>
                        <a:rPr lang="en-US" sz="1050" b="0" i="0" dirty="0">
                          <a:latin typeface="Arial Regular"/>
                          <a:ea typeface="微软雅黑" panose="020B0503020204020204" charset="-122"/>
                          <a:cs typeface="微软雅黑" panose="020B0503020204020204" charset="-122"/>
                          <a:sym typeface="+mn-ea"/>
                        </a:rPr>
                        <a:t>Maximum performance</a:t>
                      </a:r>
                      <a:endParaRPr kumimoji="0" lang="en-US" sz="1050" b="0" i="0" u="none" strike="noStrike" cap="none" normalizeH="0" baseline="0" dirty="0">
                        <a:solidFill>
                          <a:schemeClr val="tx1"/>
                        </a:solidFill>
                        <a:latin typeface="Arial Regular"/>
                        <a:ea typeface="微软雅黑" panose="020B0503020204020204" charset="-122"/>
                        <a:cs typeface="微软雅黑" panose="020B0503020204020204" charset="-122"/>
                        <a:sym typeface="+mn-ea"/>
                      </a:endParaRPr>
                    </a:p>
                  </a:txBody>
                  <a:tcPr anchor="ctr" anchorCtr="1" horzOverflow="overflow">
                    <a:lnL w="12700" cap="flat" cmpd="sng" algn="ctr">
                      <a:solidFill>
                        <a:srgbClr val="FFFFFF"/>
                      </a:solidFill>
                      <a:prstDash val="solid"/>
                      <a:round/>
                      <a:headEnd type="none" w="sm" len="sm"/>
                      <a:tailEnd type="none" w="sm" len="sm"/>
                    </a:lnL>
                    <a:lnR w="12700" cap="flat" cmpd="sng" algn="ctr">
                      <a:solidFill>
                        <a:srgbClr val="FFFFFF"/>
                      </a:solidFill>
                      <a:prstDash val="solid"/>
                      <a:round/>
                      <a:headEnd type="none" w="sm" len="sm"/>
                      <a:tailEnd type="none" w="sm" len="sm"/>
                    </a:lnR>
                    <a:lnT w="12700" cap="flat" cmpd="sng" algn="ctr">
                      <a:solidFill>
                        <a:srgbClr val="FFFFFF"/>
                      </a:solidFill>
                      <a:prstDash val="solid"/>
                      <a:round/>
                      <a:headEnd type="none" w="sm" len="sm"/>
                      <a:tailEnd type="none" w="sm" len="sm"/>
                    </a:lnT>
                    <a:lnB w="12700" cap="flat" cmpd="sng" algn="ctr">
                      <a:solidFill>
                        <a:srgbClr val="FFFFFF"/>
                      </a:solidFill>
                      <a:prstDash val="solid"/>
                      <a:round/>
                      <a:headEnd type="none" w="sm" len="sm"/>
                      <a:tailEnd type="none" w="sm" len="sm"/>
                    </a:lnB>
                    <a:lnTlToBr>
                      <a:noFill/>
                    </a:lnTlToBr>
                    <a:lnBlToTr>
                      <a:noFill/>
                    </a:lnBlToTr>
                    <a:solidFill>
                      <a:srgbClr val="CDDAF1"/>
                    </a:solidFill>
                  </a:tcPr>
                </a:tc>
                <a:tc>
                  <a:txBody>
                    <a:bodyPr/>
                    <a:lstStyle>
                      <a:lvl1pPr marL="0" algn="l" defTabSz="784225" rtl="0" eaLnBrk="1" latinLnBrk="0" hangingPunct="1">
                        <a:spcBef>
                          <a:spcPct val="20000"/>
                        </a:spcBef>
                        <a:defRPr sz="2000" kern="1200">
                          <a:solidFill>
                            <a:schemeClr val="tx1"/>
                          </a:solidFill>
                          <a:latin typeface="Arial" panose="020B0604020202020204" pitchFamily="34" charset="0"/>
                        </a:defRPr>
                      </a:lvl1pPr>
                      <a:lvl2pPr marL="628650" indent="-287655" algn="l" defTabSz="784225" rtl="0" eaLnBrk="1" latinLnBrk="0" hangingPunct="1">
                        <a:spcBef>
                          <a:spcPct val="20000"/>
                        </a:spcBef>
                        <a:defRPr sz="1500" kern="1200">
                          <a:solidFill>
                            <a:schemeClr val="tx1"/>
                          </a:solidFill>
                          <a:latin typeface="Arial" panose="020B0604020202020204" pitchFamily="34" charset="0"/>
                        </a:defRPr>
                      </a:lvl2pPr>
                      <a:lvl3pPr marL="1143000" indent="-459105" algn="l" defTabSz="784225" rtl="0" eaLnBrk="1" latinLnBrk="0" hangingPunct="1">
                        <a:spcBef>
                          <a:spcPct val="20000"/>
                        </a:spcBef>
                        <a:defRPr sz="1500" kern="1200">
                          <a:solidFill>
                            <a:schemeClr val="tx1"/>
                          </a:solidFill>
                          <a:latin typeface="Arial" panose="020B0604020202020204" pitchFamily="34" charset="0"/>
                        </a:defRPr>
                      </a:lvl3pPr>
                      <a:lvl4pPr marL="1543050" indent="-514350" algn="l" defTabSz="784225" rtl="0" eaLnBrk="1" latinLnBrk="0" hangingPunct="1">
                        <a:spcBef>
                          <a:spcPct val="20000"/>
                        </a:spcBef>
                        <a:defRPr sz="1500" kern="1200">
                          <a:solidFill>
                            <a:schemeClr val="tx1"/>
                          </a:solidFill>
                          <a:latin typeface="Arial" panose="020B0604020202020204" pitchFamily="34" charset="0"/>
                        </a:defRPr>
                      </a:lvl4pPr>
                      <a:lvl5pPr marL="1569085" indent="-455930" algn="l" defTabSz="784225" rtl="0" eaLnBrk="1" latinLnBrk="0" hangingPunct="1">
                        <a:spcBef>
                          <a:spcPct val="20000"/>
                        </a:spcBef>
                        <a:defRPr sz="1500" kern="1200">
                          <a:solidFill>
                            <a:schemeClr val="tx1"/>
                          </a:solidFill>
                          <a:latin typeface="Arial" panose="020B0604020202020204" pitchFamily="34" charset="0"/>
                        </a:defRPr>
                      </a:lvl5pPr>
                      <a:lvl6pPr marL="196088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6pPr>
                      <a:lvl7pPr marL="235331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7pPr>
                      <a:lvl8pPr marL="274510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8pPr>
                      <a:lvl9pPr marL="313753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9pPr>
                    </a:lstStyle>
                    <a:p>
                      <a:pPr marL="0" marR="0" lvl="0" algn="l" defTabSz="914400" rtl="0" eaLnBrk="1" latinLnBrk="0" hangingPunct="1">
                        <a:lnSpc>
                          <a:spcPct val="100000"/>
                        </a:lnSpc>
                        <a:spcBef>
                          <a:spcPct val="20000"/>
                        </a:spcBef>
                        <a:buNone/>
                      </a:pPr>
                      <a:r>
                        <a:rPr lang="en-US" sz="1050" b="0" i="0" dirty="0">
                          <a:latin typeface="Arial Regular"/>
                          <a:ea typeface="微软雅黑" panose="020B0503020204020204" charset="-122"/>
                          <a:cs typeface="仿宋" panose="02010609060101010101" charset="-122"/>
                          <a:sym typeface="+mn-ea"/>
                        </a:rPr>
                        <a:t>Offering maximum protection without affecting DB availability</a:t>
                      </a:r>
                      <a:endParaRPr kumimoji="0" lang="en-US" sz="1050" b="0" i="0" u="none" strike="noStrike" cap="none" normalizeH="0" baseline="0" dirty="0">
                        <a:solidFill>
                          <a:schemeClr val="tx1"/>
                        </a:solidFill>
                        <a:latin typeface="Arial Regular"/>
                        <a:ea typeface="微软雅黑" panose="020B0503020204020204" charset="-122"/>
                        <a:cs typeface="仿宋" panose="02010609060101010101" charset="-122"/>
                        <a:sym typeface="+mn-ea"/>
                      </a:endParaRPr>
                    </a:p>
                  </a:txBody>
                  <a:tcPr anchor="ctr" anchorCtr="1" horzOverflow="overflow">
                    <a:lnL w="12700" cap="flat" cmpd="sng" algn="ctr">
                      <a:solidFill>
                        <a:srgbClr val="FFFFFF"/>
                      </a:solidFill>
                      <a:prstDash val="solid"/>
                      <a:round/>
                      <a:headEnd type="none" w="sm" len="sm"/>
                      <a:tailEnd type="none" w="sm" len="sm"/>
                    </a:lnL>
                    <a:lnR w="12700" cap="flat" cmpd="sng" algn="ctr">
                      <a:solidFill>
                        <a:srgbClr val="FFFFFF"/>
                      </a:solidFill>
                      <a:prstDash val="solid"/>
                      <a:round/>
                      <a:headEnd type="none" w="sm" len="sm"/>
                      <a:tailEnd type="none" w="sm" len="sm"/>
                    </a:lnR>
                    <a:lnT w="12700" cap="flat" cmpd="sng" algn="ctr">
                      <a:solidFill>
                        <a:srgbClr val="FFFFFF"/>
                      </a:solidFill>
                      <a:prstDash val="solid"/>
                      <a:round/>
                      <a:headEnd type="none" w="sm" len="sm"/>
                      <a:tailEnd type="none" w="sm" len="sm"/>
                    </a:lnT>
                    <a:lnB w="12700" cap="flat" cmpd="sng" algn="ctr">
                      <a:solidFill>
                        <a:srgbClr val="FFFFFF"/>
                      </a:solidFill>
                      <a:prstDash val="solid"/>
                      <a:round/>
                      <a:headEnd type="none" w="sm" len="sm"/>
                      <a:tailEnd type="none" w="sm" len="sm"/>
                    </a:lnB>
                    <a:lnTlToBr>
                      <a:noFill/>
                    </a:lnTlToBr>
                    <a:lnBlToTr>
                      <a:noFill/>
                    </a:lnBlToTr>
                    <a:solidFill>
                      <a:srgbClr val="CDDAF1"/>
                    </a:solidFill>
                  </a:tcPr>
                </a:tc>
                <a:tc>
                  <a:txBody>
                    <a:bodyPr/>
                    <a:lstStyle>
                      <a:lvl1pPr marL="0" algn="l" defTabSz="784225" rtl="0" eaLnBrk="1" latinLnBrk="0" hangingPunct="1">
                        <a:spcBef>
                          <a:spcPct val="20000"/>
                        </a:spcBef>
                        <a:defRPr sz="2000" kern="1200">
                          <a:solidFill>
                            <a:schemeClr val="tx1"/>
                          </a:solidFill>
                          <a:latin typeface="Arial" panose="020B0604020202020204" pitchFamily="34" charset="0"/>
                        </a:defRPr>
                      </a:lvl1pPr>
                      <a:lvl2pPr marL="628650" indent="-287655" algn="l" defTabSz="784225" rtl="0" eaLnBrk="1" latinLnBrk="0" hangingPunct="1">
                        <a:spcBef>
                          <a:spcPct val="20000"/>
                        </a:spcBef>
                        <a:defRPr sz="1500" kern="1200">
                          <a:solidFill>
                            <a:schemeClr val="tx1"/>
                          </a:solidFill>
                          <a:latin typeface="Arial" panose="020B0604020202020204" pitchFamily="34" charset="0"/>
                        </a:defRPr>
                      </a:lvl2pPr>
                      <a:lvl3pPr marL="1143000" indent="-459105" algn="l" defTabSz="784225" rtl="0" eaLnBrk="1" latinLnBrk="0" hangingPunct="1">
                        <a:spcBef>
                          <a:spcPct val="20000"/>
                        </a:spcBef>
                        <a:defRPr sz="1500" kern="1200">
                          <a:solidFill>
                            <a:schemeClr val="tx1"/>
                          </a:solidFill>
                          <a:latin typeface="Arial" panose="020B0604020202020204" pitchFamily="34" charset="0"/>
                        </a:defRPr>
                      </a:lvl3pPr>
                      <a:lvl4pPr marL="1543050" indent="-514350" algn="l" defTabSz="784225" rtl="0" eaLnBrk="1" latinLnBrk="0" hangingPunct="1">
                        <a:spcBef>
                          <a:spcPct val="20000"/>
                        </a:spcBef>
                        <a:defRPr sz="1500" kern="1200">
                          <a:solidFill>
                            <a:schemeClr val="tx1"/>
                          </a:solidFill>
                          <a:latin typeface="Arial" panose="020B0604020202020204" pitchFamily="34" charset="0"/>
                        </a:defRPr>
                      </a:lvl4pPr>
                      <a:lvl5pPr marL="1569085" indent="-455930" algn="l" defTabSz="784225" rtl="0" eaLnBrk="1" latinLnBrk="0" hangingPunct="1">
                        <a:spcBef>
                          <a:spcPct val="20000"/>
                        </a:spcBef>
                        <a:defRPr sz="1500" kern="1200">
                          <a:solidFill>
                            <a:schemeClr val="tx1"/>
                          </a:solidFill>
                          <a:latin typeface="Arial" panose="020B0604020202020204" pitchFamily="34" charset="0"/>
                        </a:defRPr>
                      </a:lvl5pPr>
                      <a:lvl6pPr marL="196088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6pPr>
                      <a:lvl7pPr marL="235331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7pPr>
                      <a:lvl8pPr marL="274510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8pPr>
                      <a:lvl9pPr marL="313753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9pPr>
                    </a:lstStyle>
                    <a:p>
                      <a:pPr marL="0" marR="0" lvl="0" algn="l" defTabSz="914400" rtl="0" eaLnBrk="1" latinLnBrk="0" hangingPunct="1">
                        <a:lnSpc>
                          <a:spcPct val="100000"/>
                        </a:lnSpc>
                        <a:spcBef>
                          <a:spcPct val="20000"/>
                        </a:spcBef>
                        <a:buNone/>
                      </a:pPr>
                      <a:r>
                        <a:rPr kumimoji="0" lang="en-US" sz="1050" b="0" i="0" u="none" strike="noStrike" cap="none" normalizeH="0" baseline="0" dirty="0">
                          <a:solidFill>
                            <a:schemeClr val="tx1"/>
                          </a:solidFill>
                          <a:latin typeface="Arial Regular"/>
                          <a:ea typeface="微软雅黑" panose="020B0503020204020204" charset="-122"/>
                          <a:cs typeface="仿宋" panose="02010609060101010101" charset="-122"/>
                        </a:rPr>
                        <a:t>Sync</a:t>
                      </a:r>
                    </a:p>
                  </a:txBody>
                  <a:tcPr anchor="ctr" anchorCtr="1" horzOverflow="overflow">
                    <a:lnL w="12700" cap="flat" cmpd="sng" algn="ctr">
                      <a:solidFill>
                        <a:srgbClr val="FFFFFF"/>
                      </a:solidFill>
                      <a:prstDash val="solid"/>
                      <a:round/>
                      <a:headEnd type="none" w="sm" len="sm"/>
                      <a:tailEnd type="none" w="sm" len="sm"/>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sm" len="sm"/>
                      <a:tailEnd type="none" w="sm" len="sm"/>
                    </a:lnT>
                    <a:lnB w="12700" cap="flat" cmpd="sng" algn="ctr">
                      <a:solidFill>
                        <a:srgbClr val="FFFFFF"/>
                      </a:solidFill>
                      <a:prstDash val="solid"/>
                      <a:round/>
                      <a:headEnd type="none" w="sm" len="sm"/>
                      <a:tailEnd type="none" w="sm" len="sm"/>
                    </a:lnB>
                    <a:lnTlToBr>
                      <a:noFill/>
                    </a:lnTlToBr>
                    <a:lnBlToTr>
                      <a:noFill/>
                    </a:lnBlToTr>
                    <a:solidFill>
                      <a:srgbClr val="CDDAF1"/>
                    </a:solidFill>
                  </a:tcPr>
                </a:tc>
                <a:tc>
                  <a:txBody>
                    <a:bodyPr/>
                    <a:lstStyle>
                      <a:lvl1pPr marL="0" algn="l" defTabSz="784225" rtl="0" eaLnBrk="1" latinLnBrk="0" hangingPunct="1">
                        <a:spcBef>
                          <a:spcPct val="20000"/>
                        </a:spcBef>
                        <a:defRPr sz="2000" kern="1200">
                          <a:solidFill>
                            <a:schemeClr val="tx1"/>
                          </a:solidFill>
                          <a:latin typeface="Arial" panose="020B0604020202020204" pitchFamily="34" charset="0"/>
                        </a:defRPr>
                      </a:lvl1pPr>
                      <a:lvl2pPr marL="628650" indent="-287655" algn="l" defTabSz="784225" rtl="0" eaLnBrk="1" latinLnBrk="0" hangingPunct="1">
                        <a:spcBef>
                          <a:spcPct val="20000"/>
                        </a:spcBef>
                        <a:defRPr sz="1500" kern="1200">
                          <a:solidFill>
                            <a:schemeClr val="tx1"/>
                          </a:solidFill>
                          <a:latin typeface="Arial" panose="020B0604020202020204" pitchFamily="34" charset="0"/>
                        </a:defRPr>
                      </a:lvl2pPr>
                      <a:lvl3pPr marL="1143000" indent="-459105" algn="l" defTabSz="784225" rtl="0" eaLnBrk="1" latinLnBrk="0" hangingPunct="1">
                        <a:spcBef>
                          <a:spcPct val="20000"/>
                        </a:spcBef>
                        <a:defRPr sz="1500" kern="1200">
                          <a:solidFill>
                            <a:schemeClr val="tx1"/>
                          </a:solidFill>
                          <a:latin typeface="Arial" panose="020B0604020202020204" pitchFamily="34" charset="0"/>
                        </a:defRPr>
                      </a:lvl3pPr>
                      <a:lvl4pPr marL="1543050" indent="-514350" algn="l" defTabSz="784225" rtl="0" eaLnBrk="1" latinLnBrk="0" hangingPunct="1">
                        <a:spcBef>
                          <a:spcPct val="20000"/>
                        </a:spcBef>
                        <a:defRPr sz="1500" kern="1200">
                          <a:solidFill>
                            <a:schemeClr val="tx1"/>
                          </a:solidFill>
                          <a:latin typeface="Arial" panose="020B0604020202020204" pitchFamily="34" charset="0"/>
                        </a:defRPr>
                      </a:lvl4pPr>
                      <a:lvl5pPr marL="1569085" indent="-455930" algn="l" defTabSz="784225" rtl="0" eaLnBrk="1" latinLnBrk="0" hangingPunct="1">
                        <a:spcBef>
                          <a:spcPct val="20000"/>
                        </a:spcBef>
                        <a:defRPr sz="1500" kern="1200">
                          <a:solidFill>
                            <a:schemeClr val="tx1"/>
                          </a:solidFill>
                          <a:latin typeface="Arial" panose="020B0604020202020204" pitchFamily="34" charset="0"/>
                        </a:defRPr>
                      </a:lvl5pPr>
                      <a:lvl6pPr marL="196088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6pPr>
                      <a:lvl7pPr marL="2353310"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7pPr>
                      <a:lvl8pPr marL="274510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8pPr>
                      <a:lvl9pPr marL="3137535" indent="-455930" algn="l" defTabSz="784225" rtl="0" eaLnBrk="1" fontAlgn="base" latinLnBrk="0" hangingPunct="1">
                        <a:spcBef>
                          <a:spcPct val="20000"/>
                        </a:spcBef>
                        <a:spcAft>
                          <a:spcPct val="0"/>
                        </a:spcAft>
                        <a:buClr>
                          <a:schemeClr val="accent1"/>
                        </a:buClr>
                        <a:defRPr sz="1500" kern="1200">
                          <a:solidFill>
                            <a:schemeClr val="tx1"/>
                          </a:solidFill>
                          <a:latin typeface="Arial" panose="020B0604020202020204" pitchFamily="34" charset="0"/>
                        </a:defRPr>
                      </a:lvl9pPr>
                    </a:lstStyle>
                    <a:p>
                      <a:pPr marL="0" marR="0" lvl="0" algn="l" defTabSz="914400" rtl="0" eaLnBrk="1" latinLnBrk="0" hangingPunct="1">
                        <a:lnSpc>
                          <a:spcPct val="100000"/>
                        </a:lnSpc>
                        <a:spcBef>
                          <a:spcPct val="20000"/>
                        </a:spcBef>
                        <a:buNone/>
                      </a:pPr>
                      <a:r>
                        <a:rPr kumimoji="0" lang="en-US" sz="1050" b="0" i="0" u="none" strike="noStrike" cap="none" normalizeH="0" baseline="0" dirty="0">
                          <a:solidFill>
                            <a:schemeClr val="tx1"/>
                          </a:solidFill>
                          <a:latin typeface="Arial Regular"/>
                          <a:ea typeface="微软雅黑" panose="020B0503020204020204" charset="-122"/>
                          <a:cs typeface="仿宋" panose="02010609060101010101" charset="-122"/>
                        </a:rPr>
                        <a:t>Business continuity in priority</a:t>
                      </a:r>
                    </a:p>
                  </a:txBody>
                  <a:tcPr anchor="ctr" anchorCtr="1"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sm" len="sm"/>
                      <a:tailEnd type="none" w="sm" len="sm"/>
                    </a:lnR>
                    <a:lnT w="12700" cap="flat" cmpd="sng" algn="ctr">
                      <a:solidFill>
                        <a:srgbClr val="FFFFFF"/>
                      </a:solidFill>
                      <a:prstDash val="solid"/>
                      <a:round/>
                      <a:headEnd type="none" w="sm" len="sm"/>
                      <a:tailEnd type="none" w="sm" len="sm"/>
                    </a:lnT>
                    <a:lnB w="12700" cap="flat" cmpd="sng" algn="ctr">
                      <a:solidFill>
                        <a:srgbClr val="FFFFFF"/>
                      </a:solidFill>
                      <a:prstDash val="solid"/>
                      <a:round/>
                      <a:headEnd type="none" w="sm" len="sm"/>
                      <a:tailEnd type="none" w="sm" len="sm"/>
                    </a:lnB>
                    <a:lnTlToBr>
                      <a:noFill/>
                    </a:lnTlToBr>
                    <a:lnBlToTr>
                      <a:noFill/>
                    </a:lnBlToTr>
                    <a:solidFill>
                      <a:srgbClr val="CDDAF1"/>
                    </a:solidFill>
                  </a:tcPr>
                </a:tc>
                <a:extLst>
                  <a:ext uri="{0D108BD9-81ED-4DB2-BD59-A6C34878D82A}">
                    <a16:rowId xmlns:a16="http://schemas.microsoft.com/office/drawing/2014/main" val="10002"/>
                  </a:ext>
                </a:extLst>
              </a:tr>
              <a:tr h="901700">
                <a:tc>
                  <a:txBody>
                    <a:bodyPr/>
                    <a:lstStyle/>
                    <a:p>
                      <a:pPr marL="0" marR="0" lvl="0" algn="l" defTabSz="914400" rtl="0" eaLnBrk="1" latinLnBrk="0" hangingPunct="1">
                        <a:lnSpc>
                          <a:spcPct val="100000"/>
                        </a:lnSpc>
                        <a:spcBef>
                          <a:spcPct val="20000"/>
                        </a:spcBef>
                        <a:buNone/>
                      </a:pPr>
                      <a:r>
                        <a:rPr lang="en-US" sz="1050" b="0" i="0" dirty="0">
                          <a:latin typeface="Arial Regular"/>
                          <a:ea typeface="微软雅黑" panose="020B0503020204020204" charset="-122"/>
                          <a:cs typeface="微软雅黑" panose="020B0503020204020204" charset="-122"/>
                          <a:sym typeface="+mn-ea"/>
                        </a:rPr>
                        <a:t>Maximum availability</a:t>
                      </a:r>
                      <a:endParaRPr kumimoji="0" lang="en-US" sz="1050" b="0" i="0" u="none" strike="noStrike" cap="none" normalizeH="0" baseline="0" dirty="0">
                        <a:solidFill>
                          <a:schemeClr val="tx1"/>
                        </a:solidFill>
                        <a:latin typeface="Arial Regular"/>
                        <a:ea typeface="微软雅黑" panose="020B0503020204020204" charset="-122"/>
                        <a:cs typeface="微软雅黑" panose="020B0503020204020204" charset="-122"/>
                        <a:sym typeface="+mn-ea"/>
                      </a:endParaRPr>
                    </a:p>
                  </a:txBody>
                  <a:tcPr anchor="ctr" anchorCtr="1" horzOverflow="overflow">
                    <a:lnL w="12700" cap="flat" cmpd="sng" algn="ctr">
                      <a:solidFill>
                        <a:srgbClr val="FFFFFF"/>
                      </a:solidFill>
                      <a:prstDash val="solid"/>
                      <a:round/>
                      <a:headEnd type="none" w="sm" len="sm"/>
                      <a:tailEnd type="none" w="sm" len="sm"/>
                    </a:lnL>
                    <a:lnR w="12700" cap="flat" cmpd="sng" algn="ctr">
                      <a:solidFill>
                        <a:srgbClr val="FFFFFF"/>
                      </a:solidFill>
                      <a:prstDash val="solid"/>
                      <a:round/>
                      <a:headEnd type="none" w="sm" len="sm"/>
                      <a:tailEnd type="none" w="sm" len="sm"/>
                    </a:lnR>
                    <a:lnT w="12700" cap="flat" cmpd="sng" algn="ctr">
                      <a:solidFill>
                        <a:srgbClr val="FFFFFF"/>
                      </a:solidFill>
                      <a:prstDash val="solid"/>
                      <a:round/>
                      <a:headEnd type="none" w="sm" len="sm"/>
                      <a:tailEnd type="none" w="sm" len="sm"/>
                    </a:lnT>
                    <a:lnB w="12700" cap="flat" cmpd="sng" algn="ctr">
                      <a:solidFill>
                        <a:srgbClr val="FFFFFF"/>
                      </a:solidFill>
                      <a:prstDash val="solid"/>
                      <a:round/>
                      <a:headEnd type="none" w="sm" len="sm"/>
                      <a:tailEnd type="none" w="sm" len="sm"/>
                    </a:lnB>
                    <a:lnTlToBr>
                      <a:noFill/>
                    </a:lnTlToBr>
                    <a:lnBlToTr>
                      <a:noFill/>
                    </a:lnBlToTr>
                    <a:solidFill>
                      <a:srgbClr val="CDDAF1"/>
                    </a:solidFill>
                  </a:tcPr>
                </a:tc>
                <a:tc>
                  <a:txBody>
                    <a:bodyPr/>
                    <a:lstStyle/>
                    <a:p>
                      <a:pPr marL="0" marR="0" lvl="0" algn="l" defTabSz="914400" rtl="0" eaLnBrk="1" latinLnBrk="0" hangingPunct="1">
                        <a:lnSpc>
                          <a:spcPct val="100000"/>
                        </a:lnSpc>
                        <a:spcBef>
                          <a:spcPct val="20000"/>
                        </a:spcBef>
                        <a:buNone/>
                      </a:pPr>
                      <a:r>
                        <a:rPr lang="en-US" sz="1050" b="0" i="0" dirty="0">
                          <a:latin typeface="Arial Regular"/>
                          <a:ea typeface="微软雅黑" panose="020B0503020204020204" charset="-122"/>
                          <a:cs typeface="仿宋" panose="02010609060101010101" charset="-122"/>
                          <a:sym typeface="+mn-ea"/>
                        </a:rPr>
                        <a:t>No impact on DB performance, might have some data loss</a:t>
                      </a:r>
                      <a:endParaRPr kumimoji="0" lang="en-US" sz="1050" b="0" i="0" u="none" strike="noStrike" cap="none" normalizeH="0" baseline="0" dirty="0">
                        <a:solidFill>
                          <a:schemeClr val="tx1"/>
                        </a:solidFill>
                        <a:latin typeface="Arial Regular"/>
                        <a:ea typeface="微软雅黑" panose="020B0503020204020204" charset="-122"/>
                        <a:cs typeface="仿宋" panose="02010609060101010101" charset="-122"/>
                        <a:sym typeface="+mn-ea"/>
                      </a:endParaRPr>
                    </a:p>
                  </a:txBody>
                  <a:tcPr anchor="ctr" anchorCtr="1" horzOverflow="overflow">
                    <a:lnL w="12700" cap="flat" cmpd="sng" algn="ctr">
                      <a:solidFill>
                        <a:srgbClr val="FFFFFF"/>
                      </a:solidFill>
                      <a:prstDash val="solid"/>
                      <a:round/>
                      <a:headEnd type="none" w="sm" len="sm"/>
                      <a:tailEnd type="none" w="sm" len="sm"/>
                    </a:lnL>
                    <a:lnR w="12700" cap="flat" cmpd="sng" algn="ctr">
                      <a:solidFill>
                        <a:srgbClr val="FFFFFF"/>
                      </a:solidFill>
                      <a:prstDash val="solid"/>
                      <a:round/>
                      <a:headEnd type="none" w="sm" len="sm"/>
                      <a:tailEnd type="none" w="sm" len="sm"/>
                    </a:lnR>
                    <a:lnT w="12700" cap="flat" cmpd="sng" algn="ctr">
                      <a:solidFill>
                        <a:srgbClr val="FFFFFF"/>
                      </a:solidFill>
                      <a:prstDash val="solid"/>
                      <a:round/>
                      <a:headEnd type="none" w="sm" len="sm"/>
                      <a:tailEnd type="none" w="sm" len="sm"/>
                    </a:lnT>
                    <a:lnB w="12700" cap="flat" cmpd="sng" algn="ctr">
                      <a:solidFill>
                        <a:srgbClr val="FFFFFF"/>
                      </a:solidFill>
                      <a:prstDash val="solid"/>
                      <a:round/>
                      <a:headEnd type="none" w="sm" len="sm"/>
                      <a:tailEnd type="none" w="sm" len="sm"/>
                    </a:lnB>
                    <a:lnTlToBr>
                      <a:noFill/>
                    </a:lnTlToBr>
                    <a:lnBlToTr>
                      <a:noFill/>
                    </a:lnBlToTr>
                    <a:solidFill>
                      <a:srgbClr val="CDDAF1"/>
                    </a:solidFill>
                  </a:tcPr>
                </a:tc>
                <a:tc>
                  <a:txBody>
                    <a:bodyPr/>
                    <a:lstStyle/>
                    <a:p>
                      <a:pPr marL="0" marR="0" lvl="0" algn="l" defTabSz="914400" rtl="0" eaLnBrk="1" latinLnBrk="0" hangingPunct="1">
                        <a:lnSpc>
                          <a:spcPct val="100000"/>
                        </a:lnSpc>
                        <a:spcBef>
                          <a:spcPct val="20000"/>
                        </a:spcBef>
                        <a:buNone/>
                      </a:pPr>
                      <a:r>
                        <a:rPr kumimoji="0" lang="en-US" sz="1050" b="0" i="0" u="none" strike="noStrike" cap="none" normalizeH="0" baseline="0" dirty="0" err="1">
                          <a:solidFill>
                            <a:schemeClr val="tx1"/>
                          </a:solidFill>
                          <a:latin typeface="Arial Regular"/>
                          <a:ea typeface="微软雅黑" panose="020B0503020204020204" charset="-122"/>
                          <a:cs typeface="仿宋" panose="02010609060101010101" charset="-122"/>
                        </a:rPr>
                        <a:t>Async</a:t>
                      </a:r>
                      <a:endParaRPr kumimoji="0" lang="en-US" sz="1050" b="0" i="0" u="none" strike="noStrike" cap="none" normalizeH="0" baseline="0" dirty="0">
                        <a:solidFill>
                          <a:schemeClr val="tx1"/>
                        </a:solidFill>
                        <a:latin typeface="Arial Regular"/>
                        <a:ea typeface="微软雅黑" panose="020B0503020204020204" charset="-122"/>
                        <a:cs typeface="仿宋" panose="02010609060101010101" charset="-122"/>
                      </a:endParaRPr>
                    </a:p>
                  </a:txBody>
                  <a:tcPr anchor="ctr" anchorCtr="1" horzOverflow="overflow">
                    <a:lnL w="12700" cap="flat" cmpd="sng" algn="ctr">
                      <a:solidFill>
                        <a:srgbClr val="FFFFFF"/>
                      </a:solidFill>
                      <a:prstDash val="solid"/>
                      <a:round/>
                      <a:headEnd type="none" w="sm" len="sm"/>
                      <a:tailEnd type="none" w="sm" len="sm"/>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sm" len="sm"/>
                      <a:tailEnd type="none" w="sm" len="sm"/>
                    </a:lnT>
                    <a:lnB w="12700" cap="flat" cmpd="sng" algn="ctr">
                      <a:solidFill>
                        <a:srgbClr val="FFFFFF"/>
                      </a:solidFill>
                      <a:prstDash val="solid"/>
                      <a:round/>
                      <a:headEnd type="none" w="sm" len="sm"/>
                      <a:tailEnd type="none" w="sm" len="sm"/>
                    </a:lnB>
                    <a:lnTlToBr>
                      <a:noFill/>
                    </a:lnTlToBr>
                    <a:lnBlToTr>
                      <a:noFill/>
                    </a:lnBlToTr>
                    <a:solidFill>
                      <a:srgbClr val="CDDAF1"/>
                    </a:solidFill>
                  </a:tcPr>
                </a:tc>
                <a:tc>
                  <a:txBody>
                    <a:bodyPr/>
                    <a:lstStyle/>
                    <a:p>
                      <a:pPr marL="0" marR="0" lvl="0" algn="l" defTabSz="914400" rtl="0" eaLnBrk="1" latinLnBrk="0" hangingPunct="1">
                        <a:lnSpc>
                          <a:spcPct val="100000"/>
                        </a:lnSpc>
                        <a:spcBef>
                          <a:spcPct val="20000"/>
                        </a:spcBef>
                        <a:buNone/>
                      </a:pPr>
                      <a:r>
                        <a:rPr kumimoji="0" lang="en-US" sz="1050" b="0" i="0" u="none" strike="noStrike" cap="none" normalizeH="0" baseline="0" dirty="0">
                          <a:solidFill>
                            <a:schemeClr val="tx1"/>
                          </a:solidFill>
                          <a:latin typeface="Arial Regular"/>
                          <a:ea typeface="微软雅黑" panose="020B0503020204020204" charset="-122"/>
                          <a:cs typeface="仿宋" panose="02010609060101010101" charset="-122"/>
                        </a:rPr>
                        <a:t>Business with high concurrency  but can tolerate small data loss</a:t>
                      </a:r>
                    </a:p>
                  </a:txBody>
                  <a:tcPr anchor="ctr" anchorCtr="1"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sm" len="sm"/>
                      <a:tailEnd type="none" w="sm" len="sm"/>
                    </a:lnR>
                    <a:lnT w="12700" cap="flat" cmpd="sng" algn="ctr">
                      <a:solidFill>
                        <a:srgbClr val="FFFFFF"/>
                      </a:solidFill>
                      <a:prstDash val="solid"/>
                      <a:round/>
                      <a:headEnd type="none" w="sm" len="sm"/>
                      <a:tailEnd type="none" w="sm" len="sm"/>
                    </a:lnT>
                    <a:lnB w="12700" cap="flat" cmpd="sng" algn="ctr">
                      <a:solidFill>
                        <a:srgbClr val="FFFFFF"/>
                      </a:solidFill>
                      <a:prstDash val="solid"/>
                      <a:round/>
                      <a:headEnd type="none" w="sm" len="sm"/>
                      <a:tailEnd type="none" w="sm" len="sm"/>
                    </a:lnB>
                    <a:lnTlToBr>
                      <a:noFill/>
                    </a:lnTlToBr>
                    <a:lnBlToTr>
                      <a:noFill/>
                    </a:lnBlToTr>
                    <a:solidFill>
                      <a:srgbClr val="CDDAF1"/>
                    </a:solidFill>
                  </a:tcPr>
                </a:tc>
                <a:extLst>
                  <a:ext uri="{0D108BD9-81ED-4DB2-BD59-A6C34878D82A}">
                    <a16:rowId xmlns:a16="http://schemas.microsoft.com/office/drawing/2014/main" val="10003"/>
                  </a:ext>
                </a:extLst>
              </a:tr>
            </a:tbl>
          </a:graphicData>
        </a:graphic>
      </p:graphicFrame>
      <p:sp>
        <p:nvSpPr>
          <p:cNvPr id="8" name="Rectangle 4"/>
          <p:cNvSpPr>
            <a:spLocks noChangeArrowheads="1"/>
          </p:cNvSpPr>
          <p:nvPr/>
        </p:nvSpPr>
        <p:spPr bwMode="auto">
          <a:xfrm>
            <a:off x="32709" y="442119"/>
            <a:ext cx="684213" cy="228600"/>
          </a:xfrm>
          <a:prstGeom prst="rect">
            <a:avLst/>
          </a:prstGeom>
          <a:solidFill>
            <a:srgbClr val="79C844"/>
          </a:solidFill>
          <a:ln>
            <a:noFill/>
          </a:ln>
          <a:effectLst/>
        </p:spPr>
        <p:txBody>
          <a:bodyPr anchor="ctr"/>
          <a:lstStyle/>
          <a:p>
            <a:pPr>
              <a:buFont typeface="Arial" panose="020B0604020202020204" pitchFamily="34" charset="0"/>
              <a:buNone/>
              <a:defRPr/>
            </a:pPr>
            <a:endParaRPr lang="zh-CN" altLang="en-US" dirty="0">
              <a:latin typeface="Arial Regular"/>
              <a:ea typeface="微软雅黑" panose="020B0503020204020204" charset="-122"/>
            </a:endParaRPr>
          </a:p>
        </p:txBody>
      </p:sp>
      <p:sp>
        <p:nvSpPr>
          <p:cNvPr id="11" name="标题 1"/>
          <p:cNvSpPr>
            <a:spLocks noGrp="1" noChangeArrowheads="1"/>
          </p:cNvSpPr>
          <p:nvPr/>
        </p:nvSpPr>
        <p:spPr bwMode="auto">
          <a:xfrm>
            <a:off x="716922" y="267494"/>
            <a:ext cx="9535442" cy="577850"/>
          </a:xfrm>
          <a:prstGeom prst="rect">
            <a:avLst/>
          </a:prstGeom>
          <a:noFill/>
          <a:ln>
            <a:noFill/>
          </a:ln>
          <a:effec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3765"/>
            <a:r>
              <a:rPr lang="en-US" altLang="zh-CN" sz="2000" b="1" dirty="0" err="1">
                <a:latin typeface="Arial Regular"/>
                <a:ea typeface="微软雅黑" panose="020B0503020204020204" charset="-122"/>
                <a:sym typeface="微软雅黑" panose="020B0503020204020204" charset="-122"/>
              </a:rPr>
              <a:t>aCloud</a:t>
            </a:r>
            <a:r>
              <a:rPr lang="en-US" altLang="zh-CN" sz="2000" b="1" dirty="0">
                <a:latin typeface="Arial Regular"/>
                <a:ea typeface="微软雅黑" panose="020B0503020204020204" charset="-122"/>
                <a:sym typeface="微软雅黑" panose="020B0503020204020204" charset="-122"/>
              </a:rPr>
              <a:t> to </a:t>
            </a:r>
            <a:r>
              <a:rPr lang="en-US" altLang="zh-CN" sz="2000" b="1" dirty="0" err="1">
                <a:latin typeface="Arial Regular"/>
                <a:ea typeface="微软雅黑" panose="020B0503020204020204" charset="-122"/>
                <a:sym typeface="微软雅黑" panose="020B0503020204020204" charset="-122"/>
              </a:rPr>
              <a:t>aCloud</a:t>
            </a:r>
            <a:r>
              <a:rPr lang="en-US" altLang="zh-CN" sz="2000" b="1" dirty="0">
                <a:latin typeface="Arial Regular"/>
                <a:ea typeface="微软雅黑" panose="020B0503020204020204" charset="-122"/>
                <a:sym typeface="微软雅黑" panose="020B0503020204020204" charset="-122"/>
              </a:rPr>
              <a:t> DR: Solution introduction (with clustered DB)</a:t>
            </a:r>
            <a:endParaRPr lang="zh-CN" altLang="en-US" sz="2000" b="1" dirty="0">
              <a:latin typeface="Arial Regular"/>
              <a:ea typeface="微软雅黑" panose="020B0503020204020204" charset="-122"/>
              <a:sym typeface="微软雅黑" panose="020B0503020204020204"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5476875" y="1058545"/>
            <a:ext cx="1263650" cy="688975"/>
            <a:chOff x="12552" y="2909"/>
            <a:chExt cx="1990" cy="1085"/>
          </a:xfrm>
        </p:grpSpPr>
        <p:graphicFrame>
          <p:nvGraphicFramePr>
            <p:cNvPr id="65" name="Object 12"/>
            <p:cNvGraphicFramePr>
              <a:graphicFrameLocks noChangeAspect="1"/>
            </p:cNvGraphicFramePr>
            <p:nvPr/>
          </p:nvGraphicFramePr>
          <p:xfrm>
            <a:off x="12552" y="2909"/>
            <a:ext cx="1990" cy="1085"/>
          </p:xfrm>
          <a:graphic>
            <a:graphicData uri="http://schemas.openxmlformats.org/presentationml/2006/ole">
              <mc:AlternateContent xmlns:mc="http://schemas.openxmlformats.org/markup-compatibility/2006">
                <mc:Choice xmlns:v="urn:schemas-microsoft-com:vml" Requires="v">
                  <p:oleObj spid="_x0000_s8268" name="CorelDRAW" r:id="rId3" imgW="7258050" imgH="4429125" progId="CorelDRAW.Graphic.9">
                    <p:embed/>
                  </p:oleObj>
                </mc:Choice>
                <mc:Fallback>
                  <p:oleObj name="CorelDRAW" r:id="rId3" imgW="7258050" imgH="4429125" progId="CorelDRAW.Graphic.9">
                    <p:embed/>
                    <p:pic>
                      <p:nvPicPr>
                        <p:cNvPr id="0" name="图片 74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52" y="2909"/>
                          <a:ext cx="1990" cy="1085"/>
                        </a:xfrm>
                        <a:prstGeom prst="rect">
                          <a:avLst/>
                        </a:prstGeom>
                        <a:noFill/>
                        <a:ln>
                          <a:noFill/>
                        </a:ln>
                        <a:effectLst/>
                      </p:spPr>
                    </p:pic>
                  </p:oleObj>
                </mc:Fallback>
              </mc:AlternateContent>
            </a:graphicData>
          </a:graphic>
        </p:graphicFrame>
        <p:sp>
          <p:nvSpPr>
            <p:cNvPr id="66" name="矩形 65"/>
            <p:cNvSpPr/>
            <p:nvPr/>
          </p:nvSpPr>
          <p:spPr>
            <a:xfrm>
              <a:off x="13201" y="3258"/>
              <a:ext cx="808" cy="485"/>
            </a:xfrm>
            <a:prstGeom prst="rect">
              <a:avLst/>
            </a:prstGeom>
          </p:spPr>
          <p:txBody>
            <a:bodyPr wrap="none">
              <a:spAutoFit/>
            </a:bodyPr>
            <a:lstStyle/>
            <a:p>
              <a:pPr algn="ctr"/>
              <a:r>
                <a:rPr lang="en-US" altLang="zh-CN" sz="1400" dirty="0">
                  <a:solidFill>
                    <a:schemeClr val="tx1"/>
                  </a:solidFill>
                  <a:latin typeface="Arial Regular"/>
                  <a:ea typeface="微软雅黑" panose="020B0503020204020204" charset="-122"/>
                </a:rPr>
                <a:t>Link</a:t>
              </a:r>
              <a:endParaRPr lang="zh-CN" altLang="en-US" sz="1400" dirty="0">
                <a:solidFill>
                  <a:schemeClr val="tx1"/>
                </a:solidFill>
                <a:latin typeface="Arial Regular"/>
                <a:ea typeface="微软雅黑" panose="020B0503020204020204" charset="-122"/>
              </a:endParaRPr>
            </a:p>
          </p:txBody>
        </p:sp>
      </p:grpSp>
      <p:cxnSp>
        <p:nvCxnSpPr>
          <p:cNvPr id="59" name="直接连接符 58"/>
          <p:cNvCxnSpPr/>
          <p:nvPr/>
        </p:nvCxnSpPr>
        <p:spPr>
          <a:xfrm>
            <a:off x="4133215" y="1390015"/>
            <a:ext cx="1376680" cy="698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flipV="1">
            <a:off x="6723380" y="1431290"/>
            <a:ext cx="1387475" cy="444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2675255" y="1736725"/>
            <a:ext cx="1034415" cy="122555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7861935" y="1736725"/>
            <a:ext cx="673735" cy="125984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endCxn id="31" idx="0"/>
          </p:cNvCxnSpPr>
          <p:nvPr/>
        </p:nvCxnSpPr>
        <p:spPr>
          <a:xfrm flipH="1">
            <a:off x="2060575" y="2945130"/>
            <a:ext cx="631825" cy="92710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endCxn id="29" idx="0"/>
          </p:cNvCxnSpPr>
          <p:nvPr/>
        </p:nvCxnSpPr>
        <p:spPr>
          <a:xfrm>
            <a:off x="2672715" y="2945130"/>
            <a:ext cx="857885" cy="92837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H="1">
            <a:off x="2075815" y="2945130"/>
            <a:ext cx="2187575" cy="91503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a:endCxn id="29" idx="0"/>
          </p:cNvCxnSpPr>
          <p:nvPr/>
        </p:nvCxnSpPr>
        <p:spPr>
          <a:xfrm flipH="1">
            <a:off x="3530600" y="2925445"/>
            <a:ext cx="739140" cy="94805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endCxn id="30" idx="0"/>
          </p:cNvCxnSpPr>
          <p:nvPr/>
        </p:nvCxnSpPr>
        <p:spPr>
          <a:xfrm>
            <a:off x="2679065" y="2938145"/>
            <a:ext cx="2287905" cy="93535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a:endCxn id="30" idx="0"/>
          </p:cNvCxnSpPr>
          <p:nvPr/>
        </p:nvCxnSpPr>
        <p:spPr>
          <a:xfrm>
            <a:off x="4236720" y="2945130"/>
            <a:ext cx="730250" cy="92837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endCxn id="95" idx="0"/>
          </p:cNvCxnSpPr>
          <p:nvPr/>
        </p:nvCxnSpPr>
        <p:spPr>
          <a:xfrm flipH="1">
            <a:off x="7226935" y="2945130"/>
            <a:ext cx="631825" cy="92710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endCxn id="92" idx="0"/>
          </p:cNvCxnSpPr>
          <p:nvPr/>
        </p:nvCxnSpPr>
        <p:spPr>
          <a:xfrm>
            <a:off x="7839075" y="2945130"/>
            <a:ext cx="857885" cy="92837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H="1">
            <a:off x="7242175" y="2945130"/>
            <a:ext cx="2187575" cy="91503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endCxn id="92" idx="0"/>
          </p:cNvCxnSpPr>
          <p:nvPr/>
        </p:nvCxnSpPr>
        <p:spPr>
          <a:xfrm flipH="1">
            <a:off x="8696960" y="2925445"/>
            <a:ext cx="739140" cy="94805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endCxn id="94" idx="0"/>
          </p:cNvCxnSpPr>
          <p:nvPr/>
        </p:nvCxnSpPr>
        <p:spPr>
          <a:xfrm>
            <a:off x="7845425" y="2938145"/>
            <a:ext cx="2287905" cy="93535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a:endCxn id="94" idx="0"/>
          </p:cNvCxnSpPr>
          <p:nvPr/>
        </p:nvCxnSpPr>
        <p:spPr>
          <a:xfrm>
            <a:off x="9403080" y="2945130"/>
            <a:ext cx="730250" cy="92837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p:nvPr/>
        </p:nvCxnSpPr>
        <p:spPr>
          <a:xfrm>
            <a:off x="3711575" y="1757045"/>
            <a:ext cx="574040" cy="123952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a:off x="8535670" y="1835150"/>
            <a:ext cx="919480" cy="1127125"/>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nvGrpSpPr>
          <p:cNvPr id="71" name="组合 70"/>
          <p:cNvGrpSpPr/>
          <p:nvPr/>
        </p:nvGrpSpPr>
        <p:grpSpPr>
          <a:xfrm>
            <a:off x="3185160" y="1013460"/>
            <a:ext cx="1051560" cy="982345"/>
            <a:chOff x="7082" y="3751"/>
            <a:chExt cx="1656" cy="1547"/>
          </a:xfrm>
        </p:grpSpPr>
        <p:grpSp>
          <p:nvGrpSpPr>
            <p:cNvPr id="72" name="Group 2493"/>
            <p:cNvGrpSpPr/>
            <p:nvPr/>
          </p:nvGrpSpPr>
          <p:grpSpPr bwMode="auto">
            <a:xfrm>
              <a:off x="7341" y="3751"/>
              <a:ext cx="1137" cy="1172"/>
              <a:chOff x="1768" y="187"/>
              <a:chExt cx="2860" cy="2807"/>
            </a:xfrm>
          </p:grpSpPr>
          <p:pic>
            <p:nvPicPr>
              <p:cNvPr id="73" name="Picture 2494"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74" name="Picture 2495" descr="中继器"/>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75" name="Picture 2496"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76" name="矩形 75"/>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1000" dirty="0">
                  <a:solidFill>
                    <a:schemeClr val="tx1"/>
                  </a:solidFill>
                  <a:latin typeface="Arial Regular"/>
                  <a:ea typeface="微软雅黑" panose="020B0503020204020204" charset="-122"/>
                </a:rPr>
                <a:t>Core switch</a:t>
              </a:r>
              <a:endParaRPr lang="zh-CN" altLang="en-US" sz="1000" dirty="0">
                <a:solidFill>
                  <a:schemeClr val="tx1"/>
                </a:solidFill>
                <a:latin typeface="Arial Regular"/>
                <a:ea typeface="微软雅黑" panose="020B0503020204020204" charset="-122"/>
              </a:endParaRPr>
            </a:p>
          </p:txBody>
        </p:sp>
      </p:grpSp>
      <p:grpSp>
        <p:nvGrpSpPr>
          <p:cNvPr id="17" name="组合 16"/>
          <p:cNvGrpSpPr/>
          <p:nvPr/>
        </p:nvGrpSpPr>
        <p:grpSpPr>
          <a:xfrm>
            <a:off x="8009255" y="1091565"/>
            <a:ext cx="1051560" cy="982345"/>
            <a:chOff x="7082" y="3751"/>
            <a:chExt cx="1656" cy="1547"/>
          </a:xfrm>
        </p:grpSpPr>
        <p:grpSp>
          <p:nvGrpSpPr>
            <p:cNvPr id="18" name="Group 2493"/>
            <p:cNvGrpSpPr/>
            <p:nvPr/>
          </p:nvGrpSpPr>
          <p:grpSpPr bwMode="auto">
            <a:xfrm>
              <a:off x="7341" y="3751"/>
              <a:ext cx="1137" cy="1172"/>
              <a:chOff x="1768" y="187"/>
              <a:chExt cx="2860" cy="2807"/>
            </a:xfrm>
          </p:grpSpPr>
          <p:pic>
            <p:nvPicPr>
              <p:cNvPr id="19" name="Picture 2494"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20" name="Picture 2495" descr="中继器"/>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21" name="Picture 2496"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22" name="矩形 21"/>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1000" dirty="0">
                  <a:solidFill>
                    <a:schemeClr val="tx1"/>
                  </a:solidFill>
                  <a:latin typeface="Arial Regular"/>
                  <a:ea typeface="微软雅黑" panose="020B0503020204020204" charset="-122"/>
                </a:rPr>
                <a:t>Core switch</a:t>
              </a:r>
              <a:endParaRPr lang="zh-CN" altLang="en-US" sz="1000" dirty="0">
                <a:solidFill>
                  <a:schemeClr val="tx1"/>
                </a:solidFill>
                <a:latin typeface="Arial Regular"/>
                <a:ea typeface="微软雅黑" panose="020B0503020204020204" charset="-122"/>
              </a:endParaRPr>
            </a:p>
          </p:txBody>
        </p:sp>
      </p:grpSp>
      <p:pic>
        <p:nvPicPr>
          <p:cNvPr id="10" name="Picture 56" descr="L2交换机"/>
          <p:cNvPicPr>
            <a:picLocks noChangeAspect="1"/>
          </p:cNvPicPr>
          <p:nvPr/>
        </p:nvPicPr>
        <p:blipFill>
          <a:blip r:embed="rId7"/>
          <a:stretch>
            <a:fillRect/>
          </a:stretch>
        </p:blipFill>
        <p:spPr>
          <a:xfrm>
            <a:off x="2359660" y="2789555"/>
            <a:ext cx="647700" cy="392430"/>
          </a:xfrm>
          <a:prstGeom prst="rect">
            <a:avLst/>
          </a:prstGeom>
          <a:noFill/>
          <a:ln w="9525">
            <a:noFill/>
          </a:ln>
        </p:spPr>
      </p:pic>
      <p:pic>
        <p:nvPicPr>
          <p:cNvPr id="11" name="Picture 56" descr="L2交换机"/>
          <p:cNvPicPr>
            <a:picLocks noChangeAspect="1"/>
          </p:cNvPicPr>
          <p:nvPr/>
        </p:nvPicPr>
        <p:blipFill>
          <a:blip r:embed="rId7"/>
          <a:stretch>
            <a:fillRect/>
          </a:stretch>
        </p:blipFill>
        <p:spPr>
          <a:xfrm>
            <a:off x="3940810" y="2789555"/>
            <a:ext cx="647700" cy="392430"/>
          </a:xfrm>
          <a:prstGeom prst="rect">
            <a:avLst/>
          </a:prstGeom>
          <a:noFill/>
          <a:ln w="9525">
            <a:noFill/>
          </a:ln>
        </p:spPr>
      </p:pic>
      <p:pic>
        <p:nvPicPr>
          <p:cNvPr id="96" name="Picture 56" descr="L2交换机"/>
          <p:cNvPicPr>
            <a:picLocks noChangeAspect="1"/>
          </p:cNvPicPr>
          <p:nvPr/>
        </p:nvPicPr>
        <p:blipFill>
          <a:blip r:embed="rId7"/>
          <a:stretch>
            <a:fillRect/>
          </a:stretch>
        </p:blipFill>
        <p:spPr>
          <a:xfrm>
            <a:off x="7526020" y="2789555"/>
            <a:ext cx="647700" cy="392430"/>
          </a:xfrm>
          <a:prstGeom prst="rect">
            <a:avLst/>
          </a:prstGeom>
          <a:noFill/>
          <a:ln w="9525">
            <a:noFill/>
          </a:ln>
        </p:spPr>
      </p:pic>
      <p:pic>
        <p:nvPicPr>
          <p:cNvPr id="117" name="Picture 56" descr="L2交换机"/>
          <p:cNvPicPr>
            <a:picLocks noChangeAspect="1"/>
          </p:cNvPicPr>
          <p:nvPr/>
        </p:nvPicPr>
        <p:blipFill>
          <a:blip r:embed="rId7"/>
          <a:stretch>
            <a:fillRect/>
          </a:stretch>
        </p:blipFill>
        <p:spPr>
          <a:xfrm>
            <a:off x="9107170" y="2789555"/>
            <a:ext cx="647700" cy="392430"/>
          </a:xfrm>
          <a:prstGeom prst="rect">
            <a:avLst/>
          </a:prstGeom>
          <a:noFill/>
          <a:ln w="9525">
            <a:noFill/>
          </a:ln>
        </p:spPr>
      </p:pic>
      <p:cxnSp>
        <p:nvCxnSpPr>
          <p:cNvPr id="2" name="直接连接符 1"/>
          <p:cNvCxnSpPr/>
          <p:nvPr/>
        </p:nvCxnSpPr>
        <p:spPr>
          <a:xfrm>
            <a:off x="3007360" y="2952750"/>
            <a:ext cx="93345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3007360" y="2985770"/>
            <a:ext cx="93345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8173720" y="2952750"/>
            <a:ext cx="93345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8173720" y="2985770"/>
            <a:ext cx="93345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3444875" y="2924175"/>
            <a:ext cx="75565" cy="104140"/>
          </a:xfrm>
          <a:prstGeom prst="ellipse">
            <a:avLst/>
          </a:prstGeom>
          <a:noFill/>
          <a:ln w="19050">
            <a:solidFill>
              <a:srgbClr val="7030A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8658860" y="2924175"/>
            <a:ext cx="75565" cy="104140"/>
          </a:xfrm>
          <a:prstGeom prst="ellipse">
            <a:avLst/>
          </a:prstGeom>
          <a:noFill/>
          <a:ln w="19050">
            <a:solidFill>
              <a:srgbClr val="7030A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2303145" y="5604510"/>
            <a:ext cx="916940" cy="1077595"/>
            <a:chOff x="4270" y="8258"/>
            <a:chExt cx="1444" cy="1697"/>
          </a:xfrm>
        </p:grpSpPr>
        <p:pic>
          <p:nvPicPr>
            <p:cNvPr id="13" name="Picture 7" descr="存储磁盘阵列"/>
            <p:cNvPicPr>
              <a:picLocks noChangeAspect="1"/>
            </p:cNvPicPr>
            <p:nvPr/>
          </p:nvPicPr>
          <p:blipFill>
            <a:blip r:embed="rId8"/>
            <a:srcRect l="6250" t="3125"/>
            <a:stretch>
              <a:fillRect/>
            </a:stretch>
          </p:blipFill>
          <p:spPr>
            <a:xfrm>
              <a:off x="4390" y="8258"/>
              <a:ext cx="1154" cy="1196"/>
            </a:xfrm>
            <a:prstGeom prst="rect">
              <a:avLst/>
            </a:prstGeom>
            <a:noFill/>
            <a:ln w="9525">
              <a:noFill/>
            </a:ln>
          </p:spPr>
        </p:pic>
        <p:sp>
          <p:nvSpPr>
            <p:cNvPr id="14" name="文本框 13"/>
            <p:cNvSpPr txBox="1"/>
            <p:nvPr/>
          </p:nvSpPr>
          <p:spPr>
            <a:xfrm>
              <a:off x="4270" y="9373"/>
              <a:ext cx="1444" cy="582"/>
            </a:xfrm>
            <a:prstGeom prst="rect">
              <a:avLst/>
            </a:prstGeom>
            <a:noFill/>
            <a:ln>
              <a:noFill/>
            </a:ln>
          </p:spPr>
          <p:txBody>
            <a:bodyPr wrap="square" rtlCol="0">
              <a:spAutoFit/>
            </a:bodyPr>
            <a:lstStyle/>
            <a:p>
              <a:pPr algn="ctr"/>
              <a:r>
                <a:rPr lang="en-US" altLang="zh-CN" sz="900" dirty="0">
                  <a:solidFill>
                    <a:schemeClr val="tx1"/>
                  </a:solidFill>
                  <a:latin typeface="Arial Regular"/>
                  <a:ea typeface="微软雅黑" panose="020B0503020204020204" charset="-122"/>
                </a:rPr>
                <a:t>External storage</a:t>
              </a:r>
              <a:endParaRPr lang="zh-CN" altLang="en-US" sz="900" dirty="0">
                <a:solidFill>
                  <a:schemeClr val="tx1"/>
                </a:solidFill>
                <a:latin typeface="Arial Regular"/>
                <a:ea typeface="微软雅黑" panose="020B0503020204020204" charset="-122"/>
              </a:endParaRPr>
            </a:p>
          </p:txBody>
        </p:sp>
      </p:grpSp>
      <p:grpSp>
        <p:nvGrpSpPr>
          <p:cNvPr id="16" name="组合 15"/>
          <p:cNvGrpSpPr/>
          <p:nvPr/>
        </p:nvGrpSpPr>
        <p:grpSpPr>
          <a:xfrm>
            <a:off x="4084955" y="5604510"/>
            <a:ext cx="916940" cy="1077595"/>
            <a:chOff x="4270" y="8258"/>
            <a:chExt cx="1444" cy="1697"/>
          </a:xfrm>
        </p:grpSpPr>
        <p:pic>
          <p:nvPicPr>
            <p:cNvPr id="23" name="Picture 7" descr="存储磁盘阵列"/>
            <p:cNvPicPr>
              <a:picLocks noChangeAspect="1"/>
            </p:cNvPicPr>
            <p:nvPr/>
          </p:nvPicPr>
          <p:blipFill>
            <a:blip r:embed="rId8"/>
            <a:srcRect l="6250" t="3125"/>
            <a:stretch>
              <a:fillRect/>
            </a:stretch>
          </p:blipFill>
          <p:spPr>
            <a:xfrm>
              <a:off x="4390" y="8258"/>
              <a:ext cx="1154" cy="1196"/>
            </a:xfrm>
            <a:prstGeom prst="rect">
              <a:avLst/>
            </a:prstGeom>
            <a:noFill/>
            <a:ln w="9525">
              <a:noFill/>
            </a:ln>
          </p:spPr>
        </p:pic>
        <p:sp>
          <p:nvSpPr>
            <p:cNvPr id="27" name="文本框 26"/>
            <p:cNvSpPr txBox="1"/>
            <p:nvPr/>
          </p:nvSpPr>
          <p:spPr>
            <a:xfrm>
              <a:off x="4270" y="9373"/>
              <a:ext cx="1444" cy="582"/>
            </a:xfrm>
            <a:prstGeom prst="rect">
              <a:avLst/>
            </a:prstGeom>
            <a:noFill/>
            <a:ln>
              <a:noFill/>
            </a:ln>
          </p:spPr>
          <p:txBody>
            <a:bodyPr wrap="square" rtlCol="0">
              <a:spAutoFit/>
            </a:bodyPr>
            <a:lstStyle/>
            <a:p>
              <a:pPr algn="ctr"/>
              <a:r>
                <a:rPr lang="en-US" altLang="zh-CN" sz="900" dirty="0">
                  <a:solidFill>
                    <a:schemeClr val="tx1"/>
                  </a:solidFill>
                  <a:latin typeface="Arial Regular"/>
                  <a:ea typeface="微软雅黑" panose="020B0503020204020204" charset="-122"/>
                </a:rPr>
                <a:t>External storage</a:t>
              </a:r>
              <a:endParaRPr lang="zh-CN" altLang="en-US" sz="900" dirty="0">
                <a:solidFill>
                  <a:schemeClr val="tx1"/>
                </a:solidFill>
                <a:latin typeface="Arial Regular"/>
                <a:ea typeface="微软雅黑" panose="020B0503020204020204" charset="-122"/>
              </a:endParaRPr>
            </a:p>
          </p:txBody>
        </p:sp>
      </p:grpSp>
      <p:cxnSp>
        <p:nvCxnSpPr>
          <p:cNvPr id="46" name="直接连接符 45"/>
          <p:cNvCxnSpPr>
            <a:stCxn id="31" idx="2"/>
            <a:endCxn id="42" idx="0"/>
          </p:cNvCxnSpPr>
          <p:nvPr/>
        </p:nvCxnSpPr>
        <p:spPr>
          <a:xfrm>
            <a:off x="2060575" y="4142740"/>
            <a:ext cx="676910" cy="67183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a:stCxn id="31" idx="2"/>
            <a:endCxn id="44" idx="0"/>
          </p:cNvCxnSpPr>
          <p:nvPr/>
        </p:nvCxnSpPr>
        <p:spPr>
          <a:xfrm>
            <a:off x="2060575" y="4142740"/>
            <a:ext cx="2425065" cy="67183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29" idx="2"/>
            <a:endCxn id="42" idx="0"/>
          </p:cNvCxnSpPr>
          <p:nvPr/>
        </p:nvCxnSpPr>
        <p:spPr>
          <a:xfrm flipH="1">
            <a:off x="2737485" y="4143375"/>
            <a:ext cx="793115" cy="6711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29" idx="2"/>
            <a:endCxn id="44" idx="0"/>
          </p:cNvCxnSpPr>
          <p:nvPr/>
        </p:nvCxnSpPr>
        <p:spPr>
          <a:xfrm>
            <a:off x="3530600" y="4143375"/>
            <a:ext cx="955040" cy="6711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30" idx="2"/>
            <a:endCxn id="42" idx="0"/>
          </p:cNvCxnSpPr>
          <p:nvPr/>
        </p:nvCxnSpPr>
        <p:spPr>
          <a:xfrm flipH="1">
            <a:off x="2737485" y="4143375"/>
            <a:ext cx="2229485" cy="6711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stCxn id="30" idx="2"/>
            <a:endCxn id="44" idx="0"/>
          </p:cNvCxnSpPr>
          <p:nvPr/>
        </p:nvCxnSpPr>
        <p:spPr>
          <a:xfrm flipH="1">
            <a:off x="4485640" y="4143375"/>
            <a:ext cx="481330" cy="6711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2" name="直接连接符 411"/>
          <p:cNvCxnSpPr/>
          <p:nvPr/>
        </p:nvCxnSpPr>
        <p:spPr>
          <a:xfrm flipH="1">
            <a:off x="6094730" y="1848485"/>
            <a:ext cx="1905" cy="330581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20" name="文本框 419"/>
          <p:cNvSpPr txBox="1"/>
          <p:nvPr/>
        </p:nvSpPr>
        <p:spPr>
          <a:xfrm>
            <a:off x="4758055" y="1849120"/>
            <a:ext cx="1338580" cy="337185"/>
          </a:xfrm>
          <a:prstGeom prst="rect">
            <a:avLst/>
          </a:prstGeom>
          <a:noFill/>
        </p:spPr>
        <p:txBody>
          <a:bodyPr wrap="square" rtlCol="0">
            <a:spAutoFit/>
          </a:bodyPr>
          <a:lstStyle/>
          <a:p>
            <a:pPr algn="ctr"/>
            <a:r>
              <a:rPr lang="en-US" altLang="zh-CN" sz="1600" dirty="0">
                <a:latin typeface="Arial Regular"/>
                <a:ea typeface="微软雅黑" panose="020B0503020204020204" charset="-122"/>
                <a:sym typeface="+mn-ea"/>
              </a:rPr>
              <a:t>DC A</a:t>
            </a:r>
          </a:p>
        </p:txBody>
      </p:sp>
      <p:sp>
        <p:nvSpPr>
          <p:cNvPr id="52" name="文本框 51"/>
          <p:cNvSpPr txBox="1"/>
          <p:nvPr/>
        </p:nvSpPr>
        <p:spPr>
          <a:xfrm>
            <a:off x="6094730" y="1869440"/>
            <a:ext cx="1338580" cy="337185"/>
          </a:xfrm>
          <a:prstGeom prst="rect">
            <a:avLst/>
          </a:prstGeom>
          <a:noFill/>
        </p:spPr>
        <p:txBody>
          <a:bodyPr wrap="square" rtlCol="0">
            <a:spAutoFit/>
          </a:bodyPr>
          <a:lstStyle/>
          <a:p>
            <a:pPr algn="ctr"/>
            <a:r>
              <a:rPr lang="en-US" altLang="zh-CN" sz="1600" dirty="0">
                <a:latin typeface="Arial Regular"/>
                <a:ea typeface="微软雅黑" panose="020B0503020204020204" charset="-122"/>
                <a:sym typeface="+mn-ea"/>
              </a:rPr>
              <a:t>DC B</a:t>
            </a:r>
          </a:p>
        </p:txBody>
      </p:sp>
      <p:sp>
        <p:nvSpPr>
          <p:cNvPr id="8" name="矩形 7"/>
          <p:cNvSpPr/>
          <p:nvPr/>
        </p:nvSpPr>
        <p:spPr>
          <a:xfrm>
            <a:off x="2898775" y="4143375"/>
            <a:ext cx="1261745" cy="239395"/>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1000" dirty="0">
                <a:solidFill>
                  <a:schemeClr val="tx1"/>
                </a:solidFill>
                <a:latin typeface="Arial Regular"/>
                <a:ea typeface="微软雅黑" panose="020B0503020204020204" charset="-122"/>
              </a:rPr>
              <a:t>VMware platform</a:t>
            </a:r>
            <a:endParaRPr lang="zh-CN" altLang="en-US" sz="1000" dirty="0">
              <a:solidFill>
                <a:schemeClr val="tx1"/>
              </a:solidFill>
              <a:latin typeface="Arial Regular"/>
              <a:ea typeface="微软雅黑" panose="020B0503020204020204" charset="-122"/>
            </a:endParaRPr>
          </a:p>
        </p:txBody>
      </p:sp>
      <p:pic>
        <p:nvPicPr>
          <p:cNvPr id="29" name="图片 28"/>
          <p:cNvPicPr>
            <a:picLocks noChangeAspect="1"/>
          </p:cNvPicPr>
          <p:nvPr/>
        </p:nvPicPr>
        <p:blipFill>
          <a:blip r:embed="rId9"/>
          <a:stretch>
            <a:fillRect/>
          </a:stretch>
        </p:blipFill>
        <p:spPr>
          <a:xfrm>
            <a:off x="2898775" y="3873500"/>
            <a:ext cx="1263015" cy="269875"/>
          </a:xfrm>
          <a:prstGeom prst="rect">
            <a:avLst/>
          </a:prstGeom>
          <a:noFill/>
          <a:ln w="9525">
            <a:noFill/>
          </a:ln>
        </p:spPr>
      </p:pic>
      <p:pic>
        <p:nvPicPr>
          <p:cNvPr id="30" name="图片 20"/>
          <p:cNvPicPr>
            <a:picLocks noChangeAspect="1"/>
          </p:cNvPicPr>
          <p:nvPr/>
        </p:nvPicPr>
        <p:blipFill>
          <a:blip r:embed="rId9"/>
          <a:stretch>
            <a:fillRect/>
          </a:stretch>
        </p:blipFill>
        <p:spPr>
          <a:xfrm>
            <a:off x="4335145" y="3873500"/>
            <a:ext cx="1263015" cy="269875"/>
          </a:xfrm>
          <a:prstGeom prst="rect">
            <a:avLst/>
          </a:prstGeom>
          <a:noFill/>
          <a:ln w="9525">
            <a:noFill/>
          </a:ln>
        </p:spPr>
      </p:pic>
      <p:pic>
        <p:nvPicPr>
          <p:cNvPr id="31" name="图片 19"/>
          <p:cNvPicPr>
            <a:picLocks noChangeAspect="1"/>
          </p:cNvPicPr>
          <p:nvPr/>
        </p:nvPicPr>
        <p:blipFill>
          <a:blip r:embed="rId9"/>
          <a:stretch>
            <a:fillRect/>
          </a:stretch>
        </p:blipFill>
        <p:spPr>
          <a:xfrm>
            <a:off x="1428750" y="3872230"/>
            <a:ext cx="1263015" cy="270510"/>
          </a:xfrm>
          <a:prstGeom prst="rect">
            <a:avLst/>
          </a:prstGeom>
          <a:noFill/>
          <a:ln w="9525">
            <a:noFill/>
          </a:ln>
        </p:spPr>
      </p:pic>
      <p:cxnSp>
        <p:nvCxnSpPr>
          <p:cNvPr id="53" name="直接连接符 52"/>
          <p:cNvCxnSpPr/>
          <p:nvPr/>
        </p:nvCxnSpPr>
        <p:spPr>
          <a:xfrm flipH="1" flipV="1">
            <a:off x="2737485" y="5185410"/>
            <a:ext cx="8255" cy="41910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H="1" flipV="1">
            <a:off x="2737485" y="5185410"/>
            <a:ext cx="1790065" cy="41910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H="1" flipV="1">
            <a:off x="4485640" y="5185410"/>
            <a:ext cx="41910" cy="41910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2745740" y="5185410"/>
            <a:ext cx="1739900" cy="41910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2323465" y="4814570"/>
            <a:ext cx="828040" cy="560070"/>
            <a:chOff x="5922" y="7674"/>
            <a:chExt cx="1304" cy="882"/>
          </a:xfrm>
        </p:grpSpPr>
        <p:pic>
          <p:nvPicPr>
            <p:cNvPr id="42" name="图片 4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32" name="矩形 31"/>
            <p:cNvSpPr/>
            <p:nvPr/>
          </p:nvSpPr>
          <p:spPr>
            <a:xfrm>
              <a:off x="5985" y="8180"/>
              <a:ext cx="1179"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900" dirty="0">
                  <a:solidFill>
                    <a:schemeClr val="tx1"/>
                  </a:solidFill>
                  <a:latin typeface="Arial Regular"/>
                  <a:ea typeface="微软雅黑" panose="020B0503020204020204" charset="-122"/>
                </a:rPr>
                <a:t>FC switch</a:t>
              </a:r>
              <a:endParaRPr lang="zh-CN" altLang="en-US" sz="900" dirty="0">
                <a:solidFill>
                  <a:schemeClr val="tx1"/>
                </a:solidFill>
                <a:latin typeface="Arial Regular"/>
                <a:ea typeface="微软雅黑" panose="020B0503020204020204" charset="-122"/>
              </a:endParaRPr>
            </a:p>
          </p:txBody>
        </p:sp>
      </p:grpSp>
      <p:cxnSp>
        <p:nvCxnSpPr>
          <p:cNvPr id="39" name="直接连接符 38"/>
          <p:cNvCxnSpPr/>
          <p:nvPr/>
        </p:nvCxnSpPr>
        <p:spPr>
          <a:xfrm>
            <a:off x="3151505" y="4966970"/>
            <a:ext cx="93345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3151505" y="4999990"/>
            <a:ext cx="93345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sp>
        <p:nvSpPr>
          <p:cNvPr id="41" name="椭圆 40"/>
          <p:cNvSpPr/>
          <p:nvPr/>
        </p:nvSpPr>
        <p:spPr>
          <a:xfrm>
            <a:off x="3589020" y="4938395"/>
            <a:ext cx="75565" cy="104140"/>
          </a:xfrm>
          <a:prstGeom prst="ellipse">
            <a:avLst/>
          </a:prstGeom>
          <a:noFill/>
          <a:ln w="19050">
            <a:solidFill>
              <a:srgbClr val="7030A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4071620" y="4814570"/>
            <a:ext cx="828040" cy="560070"/>
            <a:chOff x="5922" y="7674"/>
            <a:chExt cx="1304" cy="882"/>
          </a:xfrm>
        </p:grpSpPr>
        <p:pic>
          <p:nvPicPr>
            <p:cNvPr id="44" name="图片 4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45" name="矩形 44"/>
            <p:cNvSpPr/>
            <p:nvPr/>
          </p:nvSpPr>
          <p:spPr>
            <a:xfrm>
              <a:off x="5985" y="8180"/>
              <a:ext cx="1179"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900" dirty="0">
                  <a:solidFill>
                    <a:schemeClr val="tx1"/>
                  </a:solidFill>
                  <a:latin typeface="Arial Regular"/>
                  <a:ea typeface="微软雅黑" panose="020B0503020204020204" charset="-122"/>
                </a:rPr>
                <a:t>FC switch</a:t>
              </a:r>
              <a:endParaRPr lang="zh-CN" altLang="en-US" sz="900" dirty="0">
                <a:solidFill>
                  <a:schemeClr val="tx1"/>
                </a:solidFill>
                <a:latin typeface="Arial Regular"/>
                <a:ea typeface="微软雅黑" panose="020B0503020204020204" charset="-122"/>
              </a:endParaRPr>
            </a:p>
          </p:txBody>
        </p:sp>
      </p:grpSp>
      <p:cxnSp>
        <p:nvCxnSpPr>
          <p:cNvPr id="68" name="直接连接符 67"/>
          <p:cNvCxnSpPr/>
          <p:nvPr/>
        </p:nvCxnSpPr>
        <p:spPr>
          <a:xfrm>
            <a:off x="7226935" y="4142740"/>
            <a:ext cx="676910" cy="67183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7226935" y="4142740"/>
            <a:ext cx="2425065" cy="67183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flipH="1">
            <a:off x="7903845" y="4143375"/>
            <a:ext cx="793115" cy="6711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8696960" y="4143375"/>
            <a:ext cx="955040" cy="6711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H="1">
            <a:off x="7903845" y="4143375"/>
            <a:ext cx="2229485" cy="6711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H="1">
            <a:off x="9652000" y="4143375"/>
            <a:ext cx="481330" cy="6711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nvGrpSpPr>
          <p:cNvPr id="85" name="组合 84"/>
          <p:cNvGrpSpPr/>
          <p:nvPr/>
        </p:nvGrpSpPr>
        <p:grpSpPr>
          <a:xfrm>
            <a:off x="7425055" y="4814570"/>
            <a:ext cx="956945" cy="560705"/>
            <a:chOff x="5820" y="7674"/>
            <a:chExt cx="1507" cy="883"/>
          </a:xfrm>
        </p:grpSpPr>
        <p:pic>
          <p:nvPicPr>
            <p:cNvPr id="86" name="图片 8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88" name="矩形 87"/>
            <p:cNvSpPr/>
            <p:nvPr/>
          </p:nvSpPr>
          <p:spPr>
            <a:xfrm>
              <a:off x="5820" y="8180"/>
              <a:ext cx="150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1000" dirty="0">
                  <a:solidFill>
                    <a:schemeClr val="tx1"/>
                  </a:solidFill>
                  <a:latin typeface="Arial Regular"/>
                  <a:ea typeface="微软雅黑" panose="020B0503020204020204" charset="-122"/>
                </a:rPr>
                <a:t>10G switch</a:t>
              </a:r>
              <a:endParaRPr lang="zh-CN" altLang="en-US" sz="1000" dirty="0">
                <a:solidFill>
                  <a:schemeClr val="tx1"/>
                </a:solidFill>
                <a:latin typeface="Arial Regular"/>
                <a:ea typeface="微软雅黑" panose="020B0503020204020204" charset="-122"/>
              </a:endParaRPr>
            </a:p>
          </p:txBody>
        </p:sp>
      </p:grpSp>
      <p:cxnSp>
        <p:nvCxnSpPr>
          <p:cNvPr id="89" name="直接连接符 88"/>
          <p:cNvCxnSpPr/>
          <p:nvPr/>
        </p:nvCxnSpPr>
        <p:spPr>
          <a:xfrm>
            <a:off x="8317865" y="4966970"/>
            <a:ext cx="93345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8317865" y="4999990"/>
            <a:ext cx="93345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8755380" y="4938395"/>
            <a:ext cx="75565" cy="104140"/>
          </a:xfrm>
          <a:prstGeom prst="ellipse">
            <a:avLst/>
          </a:prstGeom>
          <a:noFill/>
          <a:ln w="19050">
            <a:solidFill>
              <a:srgbClr val="7030A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9224645" y="4814570"/>
            <a:ext cx="854710" cy="560705"/>
            <a:chOff x="5901" y="7674"/>
            <a:chExt cx="1346" cy="883"/>
          </a:xfrm>
        </p:grpSpPr>
        <p:pic>
          <p:nvPicPr>
            <p:cNvPr id="98" name="图片 9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99" name="矩形 98"/>
            <p:cNvSpPr/>
            <p:nvPr/>
          </p:nvSpPr>
          <p:spPr>
            <a:xfrm>
              <a:off x="5901" y="8180"/>
              <a:ext cx="1346"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1000" dirty="0">
                  <a:solidFill>
                    <a:schemeClr val="tx1"/>
                  </a:solidFill>
                  <a:latin typeface="Arial Regular"/>
                  <a:ea typeface="微软雅黑" panose="020B0503020204020204" charset="-122"/>
                </a:rPr>
                <a:t>10G switch</a:t>
              </a:r>
              <a:endParaRPr lang="zh-CN" altLang="en-US" sz="1000" dirty="0">
                <a:solidFill>
                  <a:schemeClr val="tx1"/>
                </a:solidFill>
                <a:latin typeface="Arial Regular"/>
                <a:ea typeface="微软雅黑" panose="020B0503020204020204" charset="-122"/>
              </a:endParaRPr>
            </a:p>
          </p:txBody>
        </p:sp>
      </p:grpSp>
      <p:pic>
        <p:nvPicPr>
          <p:cNvPr id="92" name="图片 91"/>
          <p:cNvPicPr>
            <a:picLocks noChangeAspect="1"/>
          </p:cNvPicPr>
          <p:nvPr/>
        </p:nvPicPr>
        <p:blipFill>
          <a:blip r:embed="rId9"/>
          <a:stretch>
            <a:fillRect/>
          </a:stretch>
        </p:blipFill>
        <p:spPr>
          <a:xfrm>
            <a:off x="8065135" y="3873500"/>
            <a:ext cx="1263015" cy="269875"/>
          </a:xfrm>
          <a:prstGeom prst="rect">
            <a:avLst/>
          </a:prstGeom>
          <a:noFill/>
          <a:ln w="9525">
            <a:noFill/>
          </a:ln>
        </p:spPr>
      </p:pic>
      <p:pic>
        <p:nvPicPr>
          <p:cNvPr id="94" name="图片 20"/>
          <p:cNvPicPr>
            <a:picLocks noChangeAspect="1"/>
          </p:cNvPicPr>
          <p:nvPr/>
        </p:nvPicPr>
        <p:blipFill>
          <a:blip r:embed="rId9"/>
          <a:stretch>
            <a:fillRect/>
          </a:stretch>
        </p:blipFill>
        <p:spPr>
          <a:xfrm>
            <a:off x="9501505" y="3873500"/>
            <a:ext cx="1263015" cy="269875"/>
          </a:xfrm>
          <a:prstGeom prst="rect">
            <a:avLst/>
          </a:prstGeom>
          <a:noFill/>
          <a:ln w="9525">
            <a:noFill/>
          </a:ln>
        </p:spPr>
      </p:pic>
      <p:pic>
        <p:nvPicPr>
          <p:cNvPr id="95" name="图片 19"/>
          <p:cNvPicPr>
            <a:picLocks noChangeAspect="1"/>
          </p:cNvPicPr>
          <p:nvPr/>
        </p:nvPicPr>
        <p:blipFill>
          <a:blip r:embed="rId9"/>
          <a:stretch>
            <a:fillRect/>
          </a:stretch>
        </p:blipFill>
        <p:spPr>
          <a:xfrm>
            <a:off x="6595110" y="3872230"/>
            <a:ext cx="1263015" cy="270510"/>
          </a:xfrm>
          <a:prstGeom prst="rect">
            <a:avLst/>
          </a:prstGeom>
          <a:noFill/>
          <a:ln w="9525">
            <a:noFill/>
          </a:ln>
        </p:spPr>
      </p:pic>
      <p:sp>
        <p:nvSpPr>
          <p:cNvPr id="118" name="矩形 117"/>
          <p:cNvSpPr/>
          <p:nvPr/>
        </p:nvSpPr>
        <p:spPr>
          <a:xfrm>
            <a:off x="8064500" y="4142740"/>
            <a:ext cx="1263650" cy="239395"/>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1000" dirty="0" err="1">
                <a:solidFill>
                  <a:schemeClr val="tx1"/>
                </a:solidFill>
                <a:latin typeface="Arial Regular"/>
                <a:ea typeface="微软雅黑" panose="020B0503020204020204" charset="-122"/>
              </a:rPr>
              <a:t>aCloud</a:t>
            </a:r>
            <a:r>
              <a:rPr lang="en-US" altLang="zh-CN" sz="1000" dirty="0">
                <a:solidFill>
                  <a:schemeClr val="tx1"/>
                </a:solidFill>
                <a:latin typeface="Arial Regular"/>
                <a:ea typeface="微软雅黑" panose="020B0503020204020204" charset="-122"/>
              </a:rPr>
              <a:t> platform</a:t>
            </a:r>
            <a:endParaRPr lang="zh-CN" altLang="en-US" sz="1000" dirty="0">
              <a:solidFill>
                <a:schemeClr val="tx1"/>
              </a:solidFill>
              <a:latin typeface="Arial Regular"/>
              <a:ea typeface="微软雅黑" panose="020B0503020204020204" charset="-122"/>
            </a:endParaRPr>
          </a:p>
        </p:txBody>
      </p:sp>
      <p:sp>
        <p:nvSpPr>
          <p:cNvPr id="153" name="Rectangle 4"/>
          <p:cNvSpPr>
            <a:spLocks noChangeArrowheads="1"/>
          </p:cNvSpPr>
          <p:nvPr/>
        </p:nvSpPr>
        <p:spPr bwMode="auto">
          <a:xfrm>
            <a:off x="32709" y="442119"/>
            <a:ext cx="684213" cy="228600"/>
          </a:xfrm>
          <a:prstGeom prst="rect">
            <a:avLst/>
          </a:prstGeom>
          <a:solidFill>
            <a:srgbClr val="79C844"/>
          </a:solidFill>
          <a:ln>
            <a:noFill/>
          </a:ln>
          <a:effectLst/>
        </p:spPr>
        <p:txBody>
          <a:bodyPr anchor="ctr"/>
          <a:lstStyle/>
          <a:p>
            <a:pPr>
              <a:buFont typeface="Arial" panose="020B0604020202020204" pitchFamily="34" charset="0"/>
              <a:buNone/>
              <a:defRPr/>
            </a:pPr>
            <a:endParaRPr lang="zh-CN" altLang="en-US" dirty="0">
              <a:latin typeface="Arial Regular"/>
              <a:ea typeface="微软雅黑" panose="020B0503020204020204" charset="-122"/>
            </a:endParaRPr>
          </a:p>
        </p:txBody>
      </p:sp>
      <p:sp>
        <p:nvSpPr>
          <p:cNvPr id="154" name="标题 1"/>
          <p:cNvSpPr>
            <a:spLocks noGrp="1" noChangeArrowheads="1"/>
          </p:cNvSpPr>
          <p:nvPr/>
        </p:nvSpPr>
        <p:spPr bwMode="auto">
          <a:xfrm>
            <a:off x="716922" y="267494"/>
            <a:ext cx="7560193" cy="577850"/>
          </a:xfrm>
          <a:prstGeom prst="rect">
            <a:avLst/>
          </a:prstGeom>
          <a:noFill/>
          <a:ln>
            <a:noFill/>
          </a:ln>
          <a:effec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3765"/>
            <a:r>
              <a:rPr lang="en-US" sz="2000" b="1" dirty="0">
                <a:latin typeface="Arial Regular"/>
                <a:ea typeface="微软雅黑" panose="020B0503020204020204" charset="-122"/>
                <a:sym typeface="微软雅黑" panose="020B0503020204020204" charset="-122"/>
              </a:rPr>
              <a:t>VMware to </a:t>
            </a:r>
            <a:r>
              <a:rPr lang="en-US" sz="2000" b="1" dirty="0" err="1">
                <a:latin typeface="Arial Regular"/>
                <a:ea typeface="微软雅黑" panose="020B0503020204020204" charset="-122"/>
                <a:sym typeface="微软雅黑" panose="020B0503020204020204" charset="-122"/>
              </a:rPr>
              <a:t>aCloud</a:t>
            </a:r>
            <a:r>
              <a:rPr lang="en-US" sz="2000" b="1" dirty="0">
                <a:latin typeface="Arial Regular"/>
                <a:ea typeface="微软雅黑" panose="020B0503020204020204" charset="-122"/>
                <a:sym typeface="微软雅黑" panose="020B0503020204020204" charset="-122"/>
              </a:rPr>
              <a:t> DR: Network architecture</a:t>
            </a:r>
            <a:endParaRPr lang="zh-CN" altLang="en-US" sz="2000" b="1" dirty="0">
              <a:latin typeface="Arial Regular"/>
              <a:ea typeface="微软雅黑" panose="020B0503020204020204" charset="-122"/>
              <a:sym typeface="微软雅黑" panose="020B0503020204020204"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9" name="组合 78"/>
          <p:cNvGrpSpPr/>
          <p:nvPr/>
        </p:nvGrpSpPr>
        <p:grpSpPr>
          <a:xfrm>
            <a:off x="677545" y="1914525"/>
            <a:ext cx="415290" cy="471170"/>
            <a:chOff x="4474" y="7488"/>
            <a:chExt cx="654" cy="742"/>
          </a:xfrm>
        </p:grpSpPr>
        <p:pic>
          <p:nvPicPr>
            <p:cNvPr id="15369"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78" name="文本框 77"/>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grpSp>
        <p:nvGrpSpPr>
          <p:cNvPr id="83" name="组合 82"/>
          <p:cNvGrpSpPr/>
          <p:nvPr/>
        </p:nvGrpSpPr>
        <p:grpSpPr>
          <a:xfrm>
            <a:off x="1168400" y="1914525"/>
            <a:ext cx="415290" cy="471170"/>
            <a:chOff x="4474" y="7488"/>
            <a:chExt cx="654" cy="742"/>
          </a:xfrm>
        </p:grpSpPr>
        <p:pic>
          <p:nvPicPr>
            <p:cNvPr id="97"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8" name="文本框 97"/>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grpSp>
        <p:nvGrpSpPr>
          <p:cNvPr id="99" name="组合 98"/>
          <p:cNvGrpSpPr/>
          <p:nvPr/>
        </p:nvGrpSpPr>
        <p:grpSpPr>
          <a:xfrm>
            <a:off x="2150110" y="1914525"/>
            <a:ext cx="415290" cy="471170"/>
            <a:chOff x="4474" y="7488"/>
            <a:chExt cx="654" cy="742"/>
          </a:xfrm>
        </p:grpSpPr>
        <p:pic>
          <p:nvPicPr>
            <p:cNvPr id="100"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01" name="文本框 100"/>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grpSp>
        <p:nvGrpSpPr>
          <p:cNvPr id="102" name="组合 101"/>
          <p:cNvGrpSpPr/>
          <p:nvPr/>
        </p:nvGrpSpPr>
        <p:grpSpPr>
          <a:xfrm>
            <a:off x="1659255" y="1914525"/>
            <a:ext cx="415290" cy="471170"/>
            <a:chOff x="4474" y="7488"/>
            <a:chExt cx="654" cy="742"/>
          </a:xfrm>
        </p:grpSpPr>
        <p:pic>
          <p:nvPicPr>
            <p:cNvPr id="103"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04" name="文本框 103"/>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sp>
        <p:nvSpPr>
          <p:cNvPr id="5" name="圆角矩形 4"/>
          <p:cNvSpPr/>
          <p:nvPr/>
        </p:nvSpPr>
        <p:spPr>
          <a:xfrm>
            <a:off x="287655" y="993775"/>
            <a:ext cx="3169920" cy="5654675"/>
          </a:xfrm>
          <a:prstGeom prst="roundRect">
            <a:avLst/>
          </a:prstGeom>
          <a:noFill/>
          <a:ln>
            <a:solidFill>
              <a:srgbClr val="C00000"/>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sp>
        <p:nvSpPr>
          <p:cNvPr id="9" name="流程图: 合并 8"/>
          <p:cNvSpPr/>
          <p:nvPr/>
        </p:nvSpPr>
        <p:spPr>
          <a:xfrm>
            <a:off x="677545" y="4832985"/>
            <a:ext cx="2378710" cy="357505"/>
          </a:xfrm>
          <a:prstGeom prst="flowChartMerge">
            <a:avLst/>
          </a:prstGeom>
          <a:gradFill>
            <a:gsLst>
              <a:gs pos="100000">
                <a:schemeClr val="accent1">
                  <a:lumMod val="5000"/>
                  <a:lumOff val="95000"/>
                  <a:alpha val="25000"/>
                </a:schemeClr>
              </a:gs>
              <a:gs pos="32000">
                <a:schemeClr val="accent1">
                  <a:lumMod val="45000"/>
                  <a:lumOff val="55000"/>
                  <a:alpha val="65000"/>
                </a:schemeClr>
              </a:gs>
              <a:gs pos="16000">
                <a:schemeClr val="accent1">
                  <a:lumMod val="45000"/>
                  <a:lumOff val="55000"/>
                  <a:alpha val="80000"/>
                </a:schemeClr>
              </a:gs>
              <a:gs pos="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sp>
        <p:nvSpPr>
          <p:cNvPr id="10" name="圆角矩形 9"/>
          <p:cNvSpPr/>
          <p:nvPr/>
        </p:nvSpPr>
        <p:spPr>
          <a:xfrm>
            <a:off x="677545" y="4320540"/>
            <a:ext cx="2378710" cy="480060"/>
          </a:xfrm>
          <a:prstGeom prst="roundRect">
            <a:avLst/>
          </a:prstGeom>
          <a:blipFill rotWithShape="1">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Arial Regular"/>
                <a:ea typeface="微软雅黑" panose="020B0503020204020204" charset="-122"/>
              </a:rPr>
              <a:t>VMware</a:t>
            </a:r>
          </a:p>
        </p:txBody>
      </p:sp>
      <p:grpSp>
        <p:nvGrpSpPr>
          <p:cNvPr id="11" name="组合 10"/>
          <p:cNvGrpSpPr/>
          <p:nvPr/>
        </p:nvGrpSpPr>
        <p:grpSpPr>
          <a:xfrm>
            <a:off x="2640965" y="1914525"/>
            <a:ext cx="415290" cy="471170"/>
            <a:chOff x="4474" y="7488"/>
            <a:chExt cx="654" cy="742"/>
          </a:xfrm>
        </p:grpSpPr>
        <p:pic>
          <p:nvPicPr>
            <p:cNvPr id="12"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3" name="文本框 12"/>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sp>
        <p:nvSpPr>
          <p:cNvPr id="14" name="圆角矩形 13"/>
          <p:cNvSpPr/>
          <p:nvPr/>
        </p:nvSpPr>
        <p:spPr>
          <a:xfrm>
            <a:off x="683260" y="1289050"/>
            <a:ext cx="2378710" cy="480060"/>
          </a:xfrm>
          <a:prstGeom prst="roundRect">
            <a:avLst/>
          </a:prstGeom>
          <a:gradFill flip="none" rotWithShape="1">
            <a:gsLst>
              <a:gs pos="0">
                <a:srgbClr val="9EE256"/>
              </a:gs>
              <a:gs pos="100000">
                <a:srgbClr val="52762D"/>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err="1">
                <a:latin typeface="Arial Regular"/>
                <a:ea typeface="微软雅黑" panose="020B0503020204020204" charset="-122"/>
                <a:cs typeface="微软雅黑" panose="020B0503020204020204" charset="-122"/>
              </a:rPr>
              <a:t>vCenter</a:t>
            </a:r>
            <a:endParaRPr lang="en-US" altLang="zh-CN" sz="1200" dirty="0">
              <a:latin typeface="Arial Regular"/>
              <a:ea typeface="微软雅黑" panose="020B0503020204020204" charset="-122"/>
              <a:cs typeface="微软雅黑" panose="020B0503020204020204" charset="-122"/>
            </a:endParaRPr>
          </a:p>
        </p:txBody>
      </p:sp>
      <p:sp>
        <p:nvSpPr>
          <p:cNvPr id="15" name="圆角矩形 14"/>
          <p:cNvSpPr/>
          <p:nvPr/>
        </p:nvSpPr>
        <p:spPr>
          <a:xfrm>
            <a:off x="676910" y="3265170"/>
            <a:ext cx="2378710" cy="975360"/>
          </a:xfrm>
          <a:prstGeom prst="roundRect">
            <a:avLst/>
          </a:prstGeom>
          <a:gradFill flip="none" rotWithShape="1">
            <a:gsLst>
              <a:gs pos="0">
                <a:srgbClr val="FECF40"/>
              </a:gs>
              <a:gs pos="100000">
                <a:srgbClr val="846C2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latin typeface="Arial Regular"/>
                <a:ea typeface="微软雅黑" panose="020B0503020204020204" charset="-122"/>
              </a:rPr>
              <a:t>Storage pool</a:t>
            </a:r>
            <a:endParaRPr lang="zh-CN" altLang="en-US" sz="1200" dirty="0">
              <a:latin typeface="Arial Regular"/>
              <a:ea typeface="微软雅黑" panose="020B0503020204020204" charset="-122"/>
            </a:endParaRPr>
          </a:p>
        </p:txBody>
      </p:sp>
      <p:sp>
        <p:nvSpPr>
          <p:cNvPr id="24" name="圆角矩形 23"/>
          <p:cNvSpPr/>
          <p:nvPr/>
        </p:nvSpPr>
        <p:spPr>
          <a:xfrm>
            <a:off x="683260" y="2682875"/>
            <a:ext cx="2378710" cy="480060"/>
          </a:xfrm>
          <a:prstGeom prst="roundRect">
            <a:avLst/>
          </a:prstGeom>
          <a:gradFill flip="none" rotWithShape="1">
            <a:gsLst>
              <a:gs pos="0">
                <a:srgbClr val="007BD3"/>
              </a:gs>
              <a:gs pos="100000">
                <a:srgbClr val="03437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latin typeface="Arial Regular"/>
                <a:ea typeface="微软雅黑" panose="020B0503020204020204" charset="-122"/>
                <a:cs typeface="微软雅黑" panose="020B0503020204020204" charset="-122"/>
              </a:rPr>
              <a:t>Bridge to network gateway</a:t>
            </a:r>
            <a:endParaRPr lang="zh-CN" altLang="en-US" sz="1200" dirty="0">
              <a:latin typeface="Arial Regular"/>
              <a:ea typeface="微软雅黑" panose="020B0503020204020204" charset="-122"/>
              <a:cs typeface="微软雅黑" panose="020B0503020204020204" charset="-122"/>
            </a:endParaRPr>
          </a:p>
        </p:txBody>
      </p:sp>
      <p:cxnSp>
        <p:nvCxnSpPr>
          <p:cNvPr id="26" name="直接连接符 25"/>
          <p:cNvCxnSpPr>
            <a:stCxn id="78" idx="2"/>
            <a:endCxn id="24" idx="0"/>
          </p:cNvCxnSpPr>
          <p:nvPr/>
        </p:nvCxnSpPr>
        <p:spPr>
          <a:xfrm>
            <a:off x="885190" y="2377440"/>
            <a:ext cx="987425"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98" idx="2"/>
            <a:endCxn id="24" idx="0"/>
          </p:cNvCxnSpPr>
          <p:nvPr/>
        </p:nvCxnSpPr>
        <p:spPr>
          <a:xfrm>
            <a:off x="1376045" y="2377440"/>
            <a:ext cx="496570"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104" idx="2"/>
            <a:endCxn id="24" idx="0"/>
          </p:cNvCxnSpPr>
          <p:nvPr/>
        </p:nvCxnSpPr>
        <p:spPr>
          <a:xfrm>
            <a:off x="1866900" y="2377440"/>
            <a:ext cx="5715"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101" idx="2"/>
            <a:endCxn id="24" idx="0"/>
          </p:cNvCxnSpPr>
          <p:nvPr/>
        </p:nvCxnSpPr>
        <p:spPr>
          <a:xfrm flipH="1">
            <a:off x="1872615" y="2377440"/>
            <a:ext cx="485140"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13" idx="2"/>
            <a:endCxn id="24" idx="0"/>
          </p:cNvCxnSpPr>
          <p:nvPr/>
        </p:nvCxnSpPr>
        <p:spPr>
          <a:xfrm flipH="1">
            <a:off x="1872615" y="2377440"/>
            <a:ext cx="975995" cy="297180"/>
          </a:xfrm>
          <a:prstGeom prst="line">
            <a:avLst/>
          </a:prstGeom>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280670" y="6311265"/>
            <a:ext cx="3176905" cy="337185"/>
          </a:xfrm>
          <a:prstGeom prst="rect">
            <a:avLst/>
          </a:prstGeom>
          <a:noFill/>
        </p:spPr>
        <p:txBody>
          <a:bodyPr wrap="square" rtlCol="0">
            <a:spAutoFit/>
          </a:bodyPr>
          <a:lstStyle/>
          <a:p>
            <a:pPr algn="ctr"/>
            <a:r>
              <a:rPr lang="en-US" altLang="zh-CN" sz="1600" dirty="0">
                <a:latin typeface="Arial Regular"/>
                <a:ea typeface="微软雅黑" panose="020B0503020204020204" charset="-122"/>
                <a:cs typeface="微软雅黑" panose="020B0503020204020204" charset="-122"/>
              </a:rPr>
              <a:t>DC A</a:t>
            </a:r>
          </a:p>
        </p:txBody>
      </p:sp>
      <p:grpSp>
        <p:nvGrpSpPr>
          <p:cNvPr id="64" name="组合 63"/>
          <p:cNvGrpSpPr/>
          <p:nvPr/>
        </p:nvGrpSpPr>
        <p:grpSpPr>
          <a:xfrm>
            <a:off x="4967605" y="1914525"/>
            <a:ext cx="415290" cy="471170"/>
            <a:chOff x="4474" y="7488"/>
            <a:chExt cx="654" cy="742"/>
          </a:xfrm>
        </p:grpSpPr>
        <p:pic>
          <p:nvPicPr>
            <p:cNvPr id="70"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77" name="文本框 76"/>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endParaRPr lang="zh-CN" altLang="en-US" sz="900" dirty="0">
                <a:latin typeface="Arial Regular"/>
                <a:ea typeface="微软雅黑" panose="020B0503020204020204" charset="-122"/>
              </a:endParaRPr>
            </a:p>
          </p:txBody>
        </p:sp>
      </p:grpSp>
      <p:grpSp>
        <p:nvGrpSpPr>
          <p:cNvPr id="80" name="组合 79"/>
          <p:cNvGrpSpPr/>
          <p:nvPr/>
        </p:nvGrpSpPr>
        <p:grpSpPr>
          <a:xfrm>
            <a:off x="5458460" y="1914525"/>
            <a:ext cx="415290" cy="471170"/>
            <a:chOff x="4474" y="7488"/>
            <a:chExt cx="654" cy="742"/>
          </a:xfrm>
        </p:grpSpPr>
        <p:pic>
          <p:nvPicPr>
            <p:cNvPr id="81"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84" name="文本框 83"/>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grpSp>
        <p:nvGrpSpPr>
          <p:cNvPr id="87" name="组合 86"/>
          <p:cNvGrpSpPr/>
          <p:nvPr/>
        </p:nvGrpSpPr>
        <p:grpSpPr>
          <a:xfrm>
            <a:off x="6440170" y="1914525"/>
            <a:ext cx="415290" cy="533400"/>
            <a:chOff x="4474" y="7488"/>
            <a:chExt cx="654" cy="840"/>
          </a:xfrm>
        </p:grpSpPr>
        <p:pic>
          <p:nvPicPr>
            <p:cNvPr id="90"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2" name="文本框 91"/>
            <p:cNvSpPr txBox="1"/>
            <p:nvPr/>
          </p:nvSpPr>
          <p:spPr>
            <a:xfrm>
              <a:off x="4474" y="7868"/>
              <a:ext cx="654" cy="460"/>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r>
                <a:rPr lang="en-US" altLang="zh-CN" sz="400" dirty="0">
                  <a:solidFill>
                    <a:prstClr val="black"/>
                  </a:solidFill>
                  <a:latin typeface="Arial Regular"/>
                  <a:ea typeface="微软雅黑" panose="020B0503020204020204" charset="-122"/>
                </a:rPr>
                <a:t> standby</a:t>
              </a:r>
              <a:endParaRPr lang="zh-CN" altLang="en-US" sz="900" dirty="0">
                <a:latin typeface="Arial Regular"/>
                <a:ea typeface="微软雅黑" panose="020B0503020204020204" charset="-122"/>
              </a:endParaRPr>
            </a:p>
          </p:txBody>
        </p:sp>
      </p:grpSp>
      <p:grpSp>
        <p:nvGrpSpPr>
          <p:cNvPr id="94" name="组合 93"/>
          <p:cNvGrpSpPr/>
          <p:nvPr/>
        </p:nvGrpSpPr>
        <p:grpSpPr>
          <a:xfrm>
            <a:off x="5949315" y="1914525"/>
            <a:ext cx="415290" cy="533400"/>
            <a:chOff x="4474" y="7488"/>
            <a:chExt cx="654" cy="840"/>
          </a:xfrm>
        </p:grpSpPr>
        <p:pic>
          <p:nvPicPr>
            <p:cNvPr id="95"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6" name="文本框 95"/>
            <p:cNvSpPr txBox="1"/>
            <p:nvPr/>
          </p:nvSpPr>
          <p:spPr>
            <a:xfrm>
              <a:off x="4474" y="7868"/>
              <a:ext cx="654" cy="460"/>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 </a:t>
              </a:r>
              <a:r>
                <a:rPr lang="en-US" altLang="zh-CN" sz="400" dirty="0">
                  <a:latin typeface="Arial Regular"/>
                  <a:ea typeface="微软雅黑" panose="020B0503020204020204" charset="-122"/>
                </a:rPr>
                <a:t>standby</a:t>
              </a:r>
              <a:endParaRPr lang="zh-CN" altLang="en-US" sz="900" dirty="0">
                <a:latin typeface="Arial Regular"/>
                <a:ea typeface="微软雅黑" panose="020B0503020204020204" charset="-122"/>
              </a:endParaRPr>
            </a:p>
          </p:txBody>
        </p:sp>
      </p:grpSp>
      <p:sp>
        <p:nvSpPr>
          <p:cNvPr id="117" name="圆角矩形 116"/>
          <p:cNvSpPr/>
          <p:nvPr/>
        </p:nvSpPr>
        <p:spPr>
          <a:xfrm>
            <a:off x="4577715" y="993775"/>
            <a:ext cx="3169920" cy="5654675"/>
          </a:xfrm>
          <a:prstGeom prst="roundRect">
            <a:avLst/>
          </a:prstGeom>
          <a:noFill/>
          <a:ln>
            <a:solidFill>
              <a:srgbClr val="C00000"/>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grpSp>
        <p:nvGrpSpPr>
          <p:cNvPr id="118" name="组合 117"/>
          <p:cNvGrpSpPr/>
          <p:nvPr/>
        </p:nvGrpSpPr>
        <p:grpSpPr>
          <a:xfrm>
            <a:off x="5503545" y="5190490"/>
            <a:ext cx="1308100" cy="937895"/>
            <a:chOff x="3511" y="8628"/>
            <a:chExt cx="2599" cy="1863"/>
          </a:xfrm>
        </p:grpSpPr>
        <p:pic>
          <p:nvPicPr>
            <p:cNvPr id="119" name="图片 118"/>
            <p:cNvPicPr>
              <a:picLocks noChangeAspect="1"/>
            </p:cNvPicPr>
            <p:nvPr/>
          </p:nvPicPr>
          <p:blipFill>
            <a:blip r:embed="rId4"/>
            <a:stretch>
              <a:fillRect/>
            </a:stretch>
          </p:blipFill>
          <p:spPr>
            <a:xfrm>
              <a:off x="3512" y="9283"/>
              <a:ext cx="2598" cy="555"/>
            </a:xfrm>
            <a:prstGeom prst="rect">
              <a:avLst/>
            </a:prstGeom>
            <a:noFill/>
            <a:ln w="9525">
              <a:noFill/>
            </a:ln>
          </p:spPr>
        </p:pic>
        <p:pic>
          <p:nvPicPr>
            <p:cNvPr id="120" name="图片 20"/>
            <p:cNvPicPr>
              <a:picLocks noChangeAspect="1"/>
            </p:cNvPicPr>
            <p:nvPr/>
          </p:nvPicPr>
          <p:blipFill>
            <a:blip r:embed="rId4"/>
            <a:stretch>
              <a:fillRect/>
            </a:stretch>
          </p:blipFill>
          <p:spPr>
            <a:xfrm>
              <a:off x="3511" y="9937"/>
              <a:ext cx="2598" cy="555"/>
            </a:xfrm>
            <a:prstGeom prst="rect">
              <a:avLst/>
            </a:prstGeom>
            <a:noFill/>
            <a:ln w="9525">
              <a:noFill/>
            </a:ln>
          </p:spPr>
        </p:pic>
        <p:pic>
          <p:nvPicPr>
            <p:cNvPr id="121" name="图片 19"/>
            <p:cNvPicPr>
              <a:picLocks noChangeAspect="1"/>
            </p:cNvPicPr>
            <p:nvPr/>
          </p:nvPicPr>
          <p:blipFill>
            <a:blip r:embed="rId4"/>
            <a:stretch>
              <a:fillRect/>
            </a:stretch>
          </p:blipFill>
          <p:spPr>
            <a:xfrm>
              <a:off x="3512" y="8628"/>
              <a:ext cx="2598" cy="557"/>
            </a:xfrm>
            <a:prstGeom prst="rect">
              <a:avLst/>
            </a:prstGeom>
            <a:noFill/>
            <a:ln w="9525">
              <a:noFill/>
            </a:ln>
          </p:spPr>
        </p:pic>
      </p:grpSp>
      <p:sp>
        <p:nvSpPr>
          <p:cNvPr id="122" name="流程图: 合并 121"/>
          <p:cNvSpPr/>
          <p:nvPr/>
        </p:nvSpPr>
        <p:spPr>
          <a:xfrm>
            <a:off x="4967605" y="4832985"/>
            <a:ext cx="2378710" cy="357505"/>
          </a:xfrm>
          <a:prstGeom prst="flowChartMerge">
            <a:avLst/>
          </a:prstGeom>
          <a:gradFill>
            <a:gsLst>
              <a:gs pos="100000">
                <a:schemeClr val="accent1">
                  <a:lumMod val="5000"/>
                  <a:lumOff val="95000"/>
                  <a:alpha val="25000"/>
                </a:schemeClr>
              </a:gs>
              <a:gs pos="32000">
                <a:schemeClr val="accent1">
                  <a:lumMod val="45000"/>
                  <a:lumOff val="55000"/>
                  <a:alpha val="65000"/>
                </a:schemeClr>
              </a:gs>
              <a:gs pos="16000">
                <a:schemeClr val="accent1">
                  <a:lumMod val="45000"/>
                  <a:lumOff val="55000"/>
                  <a:alpha val="80000"/>
                </a:schemeClr>
              </a:gs>
              <a:gs pos="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sp>
        <p:nvSpPr>
          <p:cNvPr id="123" name="圆角矩形 122"/>
          <p:cNvSpPr/>
          <p:nvPr/>
        </p:nvSpPr>
        <p:spPr>
          <a:xfrm>
            <a:off x="4967605" y="4320540"/>
            <a:ext cx="2378710" cy="480060"/>
          </a:xfrm>
          <a:prstGeom prst="roundRect">
            <a:avLst/>
          </a:prstGeom>
          <a:blipFill rotWithShape="1">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err="1">
                <a:latin typeface="Arial Regular"/>
                <a:ea typeface="微软雅黑" panose="020B0503020204020204" charset="-122"/>
              </a:rPr>
              <a:t>aCloud</a:t>
            </a:r>
            <a:endParaRPr lang="en-US" altLang="zh-CN" dirty="0">
              <a:latin typeface="Arial Regular"/>
              <a:ea typeface="微软雅黑" panose="020B0503020204020204" charset="-122"/>
            </a:endParaRPr>
          </a:p>
        </p:txBody>
      </p:sp>
      <p:grpSp>
        <p:nvGrpSpPr>
          <p:cNvPr id="124" name="组合 123"/>
          <p:cNvGrpSpPr/>
          <p:nvPr/>
        </p:nvGrpSpPr>
        <p:grpSpPr>
          <a:xfrm>
            <a:off x="6931025" y="1914525"/>
            <a:ext cx="415290" cy="533400"/>
            <a:chOff x="4474" y="7488"/>
            <a:chExt cx="654" cy="840"/>
          </a:xfrm>
        </p:grpSpPr>
        <p:pic>
          <p:nvPicPr>
            <p:cNvPr id="125"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26" name="文本框 125"/>
            <p:cNvSpPr txBox="1"/>
            <p:nvPr/>
          </p:nvSpPr>
          <p:spPr>
            <a:xfrm>
              <a:off x="4474" y="7868"/>
              <a:ext cx="654" cy="460"/>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r>
                <a:rPr lang="en-US" altLang="zh-CN" sz="400" dirty="0">
                  <a:solidFill>
                    <a:prstClr val="black"/>
                  </a:solidFill>
                  <a:latin typeface="Arial Regular"/>
                  <a:ea typeface="微软雅黑" panose="020B0503020204020204" charset="-122"/>
                </a:rPr>
                <a:t> standby</a:t>
              </a:r>
              <a:endParaRPr lang="zh-CN" altLang="en-US" sz="900" dirty="0">
                <a:latin typeface="Arial Regular"/>
                <a:ea typeface="微软雅黑" panose="020B0503020204020204" charset="-122"/>
              </a:endParaRPr>
            </a:p>
          </p:txBody>
        </p:sp>
      </p:grpSp>
      <p:sp>
        <p:nvSpPr>
          <p:cNvPr id="127" name="圆角矩形 126"/>
          <p:cNvSpPr/>
          <p:nvPr/>
        </p:nvSpPr>
        <p:spPr>
          <a:xfrm>
            <a:off x="4973320" y="1289050"/>
            <a:ext cx="2378710" cy="480060"/>
          </a:xfrm>
          <a:prstGeom prst="roundRect">
            <a:avLst/>
          </a:prstGeom>
          <a:gradFill flip="none" rotWithShape="1">
            <a:gsLst>
              <a:gs pos="0">
                <a:srgbClr val="9EE256"/>
              </a:gs>
              <a:gs pos="100000">
                <a:srgbClr val="52762D"/>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err="1">
                <a:latin typeface="Arial Regular"/>
                <a:ea typeface="微软雅黑" panose="020B0503020204020204" charset="-122"/>
                <a:cs typeface="微软雅黑" panose="020B0503020204020204" charset="-122"/>
              </a:rPr>
              <a:t>aCMP</a:t>
            </a:r>
            <a:endParaRPr lang="en-US" altLang="zh-CN" sz="1200" dirty="0">
              <a:latin typeface="Arial Regular"/>
              <a:ea typeface="微软雅黑" panose="020B0503020204020204" charset="-122"/>
              <a:cs typeface="微软雅黑" panose="020B0503020204020204" charset="-122"/>
            </a:endParaRPr>
          </a:p>
        </p:txBody>
      </p:sp>
      <p:sp>
        <p:nvSpPr>
          <p:cNvPr id="128" name="圆角矩形 127"/>
          <p:cNvSpPr/>
          <p:nvPr/>
        </p:nvSpPr>
        <p:spPr>
          <a:xfrm>
            <a:off x="4967605" y="3264535"/>
            <a:ext cx="791845" cy="975995"/>
          </a:xfrm>
          <a:prstGeom prst="roundRect">
            <a:avLst/>
          </a:prstGeom>
          <a:gradFill flip="none" rotWithShape="1">
            <a:gsLst>
              <a:gs pos="0">
                <a:srgbClr val="FECF40"/>
              </a:gs>
              <a:gs pos="100000">
                <a:srgbClr val="846C2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00" dirty="0">
                <a:latin typeface="Arial Regular"/>
                <a:ea typeface="微软雅黑" panose="020B0503020204020204" charset="-122"/>
              </a:rPr>
              <a:t>Production storage</a:t>
            </a:r>
            <a:endParaRPr lang="zh-CN" altLang="en-US" sz="700" dirty="0">
              <a:latin typeface="Arial Regular"/>
              <a:ea typeface="微软雅黑" panose="020B0503020204020204" charset="-122"/>
            </a:endParaRPr>
          </a:p>
        </p:txBody>
      </p:sp>
      <p:sp>
        <p:nvSpPr>
          <p:cNvPr id="129" name="圆角矩形 128"/>
          <p:cNvSpPr/>
          <p:nvPr/>
        </p:nvSpPr>
        <p:spPr>
          <a:xfrm>
            <a:off x="4973320" y="2682875"/>
            <a:ext cx="2378710" cy="480060"/>
          </a:xfrm>
          <a:prstGeom prst="roundRect">
            <a:avLst/>
          </a:prstGeom>
          <a:gradFill flip="none" rotWithShape="1">
            <a:gsLst>
              <a:gs pos="0">
                <a:srgbClr val="007BD3"/>
              </a:gs>
              <a:gs pos="100000">
                <a:srgbClr val="03437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latin typeface="Arial Regular"/>
                <a:ea typeface="微软雅黑" panose="020B0503020204020204" charset="-122"/>
                <a:cs typeface="微软雅黑" panose="020B0503020204020204" charset="-122"/>
              </a:rPr>
              <a:t>Virtual network</a:t>
            </a:r>
            <a:endParaRPr lang="zh-CN" altLang="en-US" sz="1200" dirty="0">
              <a:latin typeface="Arial Regular"/>
              <a:ea typeface="微软雅黑" panose="020B0503020204020204" charset="-122"/>
              <a:cs typeface="微软雅黑" panose="020B0503020204020204" charset="-122"/>
            </a:endParaRPr>
          </a:p>
        </p:txBody>
      </p:sp>
      <p:cxnSp>
        <p:nvCxnSpPr>
          <p:cNvPr id="130" name="直接连接符 129"/>
          <p:cNvCxnSpPr>
            <a:stCxn id="77" idx="2"/>
            <a:endCxn id="129" idx="0"/>
          </p:cNvCxnSpPr>
          <p:nvPr/>
        </p:nvCxnSpPr>
        <p:spPr>
          <a:xfrm>
            <a:off x="5175250" y="2377440"/>
            <a:ext cx="987425"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1" name="直接连接符 130"/>
          <p:cNvCxnSpPr>
            <a:stCxn id="84" idx="2"/>
            <a:endCxn id="129" idx="0"/>
          </p:cNvCxnSpPr>
          <p:nvPr/>
        </p:nvCxnSpPr>
        <p:spPr>
          <a:xfrm>
            <a:off x="5666105" y="2377440"/>
            <a:ext cx="496570" cy="297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2" name="直接连接符 131"/>
          <p:cNvCxnSpPr>
            <a:stCxn id="96" idx="2"/>
            <a:endCxn id="129" idx="0"/>
          </p:cNvCxnSpPr>
          <p:nvPr/>
        </p:nvCxnSpPr>
        <p:spPr>
          <a:xfrm>
            <a:off x="6156960" y="2447925"/>
            <a:ext cx="5715" cy="2349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直接连接符 132"/>
          <p:cNvCxnSpPr>
            <a:stCxn id="92" idx="2"/>
            <a:endCxn id="129" idx="0"/>
          </p:cNvCxnSpPr>
          <p:nvPr/>
        </p:nvCxnSpPr>
        <p:spPr>
          <a:xfrm flipH="1">
            <a:off x="6162675" y="2447925"/>
            <a:ext cx="485140" cy="2349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4" name="直接连接符 133"/>
          <p:cNvCxnSpPr>
            <a:stCxn id="126" idx="2"/>
            <a:endCxn id="129" idx="0"/>
          </p:cNvCxnSpPr>
          <p:nvPr/>
        </p:nvCxnSpPr>
        <p:spPr>
          <a:xfrm flipH="1">
            <a:off x="6162675" y="2447925"/>
            <a:ext cx="975995" cy="234950"/>
          </a:xfrm>
          <a:prstGeom prst="line">
            <a:avLst/>
          </a:prstGeom>
        </p:spPr>
        <p:style>
          <a:lnRef idx="1">
            <a:schemeClr val="accent1"/>
          </a:lnRef>
          <a:fillRef idx="0">
            <a:schemeClr val="accent1"/>
          </a:fillRef>
          <a:effectRef idx="0">
            <a:schemeClr val="accent1"/>
          </a:effectRef>
          <a:fontRef idx="minor">
            <a:schemeClr val="tx1"/>
          </a:fontRef>
        </p:style>
      </p:cxnSp>
      <p:sp>
        <p:nvSpPr>
          <p:cNvPr id="135" name="文本框 134"/>
          <p:cNvSpPr txBox="1"/>
          <p:nvPr/>
        </p:nvSpPr>
        <p:spPr>
          <a:xfrm>
            <a:off x="4570730" y="6311265"/>
            <a:ext cx="3176905" cy="337185"/>
          </a:xfrm>
          <a:prstGeom prst="rect">
            <a:avLst/>
          </a:prstGeom>
          <a:noFill/>
        </p:spPr>
        <p:txBody>
          <a:bodyPr wrap="square" rtlCol="0">
            <a:spAutoFit/>
          </a:bodyPr>
          <a:lstStyle/>
          <a:p>
            <a:pPr algn="ctr"/>
            <a:r>
              <a:rPr lang="en-US" altLang="zh-CN" sz="1600" dirty="0">
                <a:latin typeface="Arial Regular"/>
                <a:ea typeface="微软雅黑" panose="020B0503020204020204" charset="-122"/>
                <a:cs typeface="微软雅黑" panose="020B0503020204020204" charset="-122"/>
              </a:rPr>
              <a:t>DC B</a:t>
            </a:r>
          </a:p>
        </p:txBody>
      </p:sp>
      <p:sp>
        <p:nvSpPr>
          <p:cNvPr id="136" name="右箭头 135"/>
          <p:cNvSpPr/>
          <p:nvPr/>
        </p:nvSpPr>
        <p:spPr>
          <a:xfrm flipH="1">
            <a:off x="5759450" y="3488690"/>
            <a:ext cx="800735" cy="664210"/>
          </a:xfrm>
          <a:prstGeom prst="rightArrow">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 dirty="0">
                <a:solidFill>
                  <a:schemeClr val="tx1"/>
                </a:solidFill>
                <a:latin typeface="Arial Regular"/>
                <a:ea typeface="微软雅黑" panose="020B0503020204020204" charset="-122"/>
                <a:cs typeface="微软雅黑" panose="020B0503020204020204" charset="-122"/>
              </a:rPr>
              <a:t>Instant recovery</a:t>
            </a:r>
            <a:endParaRPr lang="zh-CN" altLang="en-US" sz="800" dirty="0">
              <a:solidFill>
                <a:schemeClr val="tx1"/>
              </a:solidFill>
              <a:latin typeface="Arial Regular"/>
              <a:ea typeface="微软雅黑" panose="020B0503020204020204" charset="-122"/>
              <a:cs typeface="微软雅黑" panose="020B0503020204020204" charset="-122"/>
            </a:endParaRPr>
          </a:p>
        </p:txBody>
      </p:sp>
      <p:sp>
        <p:nvSpPr>
          <p:cNvPr id="137" name="圆角矩形 136"/>
          <p:cNvSpPr/>
          <p:nvPr/>
        </p:nvSpPr>
        <p:spPr>
          <a:xfrm>
            <a:off x="6560185" y="3264535"/>
            <a:ext cx="791845" cy="975995"/>
          </a:xfrm>
          <a:prstGeom prst="roundRect">
            <a:avLst/>
          </a:prstGeom>
          <a:gradFill flip="none" rotWithShape="1">
            <a:gsLst>
              <a:gs pos="0">
                <a:srgbClr val="FECF40"/>
              </a:gs>
              <a:gs pos="100000">
                <a:srgbClr val="846C2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dirty="0">
                <a:latin typeface="Arial Regular"/>
                <a:ea typeface="微软雅黑" panose="020B0503020204020204" charset="-122"/>
              </a:rPr>
              <a:t>Backup storage</a:t>
            </a:r>
            <a:endParaRPr lang="zh-CN" altLang="en-US" sz="1050" dirty="0">
              <a:latin typeface="Arial Regular"/>
              <a:ea typeface="微软雅黑" panose="020B0503020204020204" charset="-122"/>
            </a:endParaRPr>
          </a:p>
        </p:txBody>
      </p:sp>
      <p:sp>
        <p:nvSpPr>
          <p:cNvPr id="6" name="燕尾形 5"/>
          <p:cNvSpPr/>
          <p:nvPr/>
        </p:nvSpPr>
        <p:spPr>
          <a:xfrm>
            <a:off x="3084195" y="4399915"/>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16" name="燕尾形 15"/>
          <p:cNvSpPr/>
          <p:nvPr/>
        </p:nvSpPr>
        <p:spPr>
          <a:xfrm>
            <a:off x="3382010" y="4399915"/>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17" name="燕尾形 16"/>
          <p:cNvSpPr/>
          <p:nvPr/>
        </p:nvSpPr>
        <p:spPr>
          <a:xfrm>
            <a:off x="3679825" y="4399915"/>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18" name="燕尾形 17"/>
          <p:cNvSpPr/>
          <p:nvPr/>
        </p:nvSpPr>
        <p:spPr>
          <a:xfrm>
            <a:off x="4275455" y="4400550"/>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19" name="燕尾形 18"/>
          <p:cNvSpPr/>
          <p:nvPr/>
        </p:nvSpPr>
        <p:spPr>
          <a:xfrm>
            <a:off x="3977640" y="4399915"/>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20" name="燕尾形 19"/>
          <p:cNvSpPr/>
          <p:nvPr/>
        </p:nvSpPr>
        <p:spPr>
          <a:xfrm>
            <a:off x="4573270" y="4399915"/>
            <a:ext cx="373380" cy="320675"/>
          </a:xfrm>
          <a:prstGeom prst="chevr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sp>
        <p:nvSpPr>
          <p:cNvPr id="21" name="文本框 20"/>
          <p:cNvSpPr txBox="1"/>
          <p:nvPr/>
        </p:nvSpPr>
        <p:spPr>
          <a:xfrm>
            <a:off x="3055620" y="4720590"/>
            <a:ext cx="1911985" cy="275590"/>
          </a:xfrm>
          <a:prstGeom prst="rect">
            <a:avLst/>
          </a:prstGeom>
          <a:noFill/>
        </p:spPr>
        <p:txBody>
          <a:bodyPr wrap="square" rtlCol="0">
            <a:spAutoFit/>
          </a:bodyPr>
          <a:lstStyle/>
          <a:p>
            <a:pPr algn="ctr"/>
            <a:r>
              <a:rPr lang="en-US" altLang="zh-CN" sz="1200" dirty="0">
                <a:latin typeface="Arial Regular"/>
                <a:ea typeface="微软雅黑" panose="020B0503020204020204" charset="-122"/>
                <a:cs typeface="微软雅黑" panose="020B0503020204020204" charset="-122"/>
              </a:rPr>
              <a:t>Sync data to DR site</a:t>
            </a:r>
            <a:endParaRPr lang="zh-CN" altLang="en-US" sz="1200" dirty="0">
              <a:latin typeface="Arial Regular"/>
              <a:ea typeface="微软雅黑" panose="020B0503020204020204" charset="-122"/>
              <a:cs typeface="微软雅黑" panose="020B0503020204020204" charset="-122"/>
            </a:endParaRPr>
          </a:p>
        </p:txBody>
      </p:sp>
      <p:cxnSp>
        <p:nvCxnSpPr>
          <p:cNvPr id="25" name="曲线连接符 24"/>
          <p:cNvCxnSpPr>
            <a:stCxn id="123" idx="2"/>
            <a:endCxn id="10" idx="2"/>
          </p:cNvCxnSpPr>
          <p:nvPr/>
        </p:nvCxnSpPr>
        <p:spPr>
          <a:xfrm rot="5400000">
            <a:off x="4011930" y="2647315"/>
            <a:ext cx="3175" cy="4290060"/>
          </a:xfrm>
          <a:prstGeom prst="curvedConnector3">
            <a:avLst>
              <a:gd name="adj1" fmla="val 7550000"/>
            </a:avLst>
          </a:prstGeom>
          <a:ln w="28575">
            <a:solidFill>
              <a:srgbClr val="FF0000"/>
            </a:solidFill>
            <a:prstDash val="sysDash"/>
            <a:headEnd type="none"/>
            <a:tailEnd type="triangle" w="med" len="med"/>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3458845" y="4996180"/>
            <a:ext cx="1118870" cy="461665"/>
          </a:xfrm>
          <a:prstGeom prst="rect">
            <a:avLst/>
          </a:prstGeom>
          <a:noFill/>
        </p:spPr>
        <p:txBody>
          <a:bodyPr wrap="square" rtlCol="0">
            <a:spAutoFit/>
          </a:bodyPr>
          <a:lstStyle/>
          <a:p>
            <a:pPr algn="ctr"/>
            <a:r>
              <a:rPr lang="en-US" altLang="zh-CN" sz="1200" dirty="0">
                <a:latin typeface="Arial Regular"/>
                <a:ea typeface="微软雅黑" panose="020B0503020204020204" charset="-122"/>
                <a:cs typeface="微软雅黑" panose="020B0503020204020204" charset="-122"/>
              </a:rPr>
              <a:t>Failback to main site</a:t>
            </a:r>
            <a:endParaRPr lang="zh-CN" altLang="en-US" sz="1200" dirty="0">
              <a:latin typeface="Arial Regular"/>
              <a:ea typeface="微软雅黑" panose="020B0503020204020204" charset="-122"/>
              <a:cs typeface="微软雅黑" panose="020B0503020204020204" charset="-122"/>
            </a:endParaRPr>
          </a:p>
        </p:txBody>
      </p:sp>
      <p:sp>
        <p:nvSpPr>
          <p:cNvPr id="35" name="文本框 34"/>
          <p:cNvSpPr txBox="1"/>
          <p:nvPr/>
        </p:nvSpPr>
        <p:spPr>
          <a:xfrm>
            <a:off x="8678545" y="5371177"/>
            <a:ext cx="3486150" cy="1277273"/>
          </a:xfrm>
          <a:prstGeom prst="rect">
            <a:avLst/>
          </a:prstGeom>
          <a:noFill/>
          <a:ln w="9525">
            <a:noFill/>
          </a:ln>
        </p:spPr>
        <p:txBody>
          <a:bodyPr wrap="square">
            <a:spAutoFit/>
          </a:bodyPr>
          <a:lstStyle/>
          <a:p>
            <a:pPr marL="266700" indent="-266700"/>
            <a:r>
              <a:rPr lang="en-US" altLang="zh-CN" sz="1100" dirty="0">
                <a:latin typeface="Arial Regular"/>
                <a:ea typeface="微软雅黑" panose="020B0503020204020204" charset="-122"/>
                <a:cs typeface="微软雅黑" panose="020B0503020204020204" charset="-122"/>
              </a:rPr>
              <a:t>Restrictions</a:t>
            </a:r>
            <a:endParaRPr lang="zh-CN" sz="1100" dirty="0">
              <a:latin typeface="Arial Regular"/>
              <a:ea typeface="微软雅黑" panose="020B0503020204020204" charset="-122"/>
              <a:cs typeface="微软雅黑" panose="020B0503020204020204" charset="-122"/>
            </a:endParaRPr>
          </a:p>
          <a:p>
            <a:pPr marL="266700" indent="-266700"/>
            <a:endParaRPr lang="zh-CN" sz="11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100" dirty="0">
                <a:latin typeface="Arial Regular"/>
                <a:ea typeface="微软雅黑" panose="020B0503020204020204" charset="-122"/>
                <a:cs typeface="微软雅黑" panose="020B0503020204020204" charset="-122"/>
              </a:rPr>
              <a:t>If NFS and Windows shared folder are used as backup repository, VMware VMs can only be recovered to VMware because </a:t>
            </a:r>
            <a:r>
              <a:rPr lang="en-US" altLang="zh-CN" sz="1100" dirty="0" err="1">
                <a:latin typeface="Arial Regular"/>
                <a:ea typeface="微软雅黑" panose="020B0503020204020204" charset="-122"/>
                <a:cs typeface="微软雅黑" panose="020B0503020204020204" charset="-122"/>
              </a:rPr>
              <a:t>aCloud</a:t>
            </a:r>
            <a:r>
              <a:rPr lang="en-US" altLang="zh-CN" sz="1100" dirty="0">
                <a:latin typeface="Arial Regular"/>
                <a:ea typeface="微软雅黑" panose="020B0503020204020204" charset="-122"/>
                <a:cs typeface="微软雅黑" panose="020B0503020204020204" charset="-122"/>
              </a:rPr>
              <a:t> doesn’t support to run VMs on NFS or Windows shared folder. </a:t>
            </a:r>
            <a:endParaRPr lang="zh-CN" sz="1100" dirty="0">
              <a:latin typeface="Arial Regular"/>
              <a:ea typeface="微软雅黑" panose="020B0503020204020204" charset="-122"/>
              <a:cs typeface="微软雅黑" panose="020B0503020204020204" charset="-122"/>
            </a:endParaRPr>
          </a:p>
        </p:txBody>
      </p:sp>
      <p:grpSp>
        <p:nvGrpSpPr>
          <p:cNvPr id="178" name="组 127"/>
          <p:cNvGrpSpPr/>
          <p:nvPr/>
        </p:nvGrpSpPr>
        <p:grpSpPr>
          <a:xfrm>
            <a:off x="885190" y="5092700"/>
            <a:ext cx="1962150" cy="476250"/>
            <a:chOff x="7597156" y="5687300"/>
            <a:chExt cx="2485916" cy="595763"/>
          </a:xfrm>
        </p:grpSpPr>
        <p:pic>
          <p:nvPicPr>
            <p:cNvPr id="179" name="图片 40" descr="2U服务器丝印图.png"/>
            <p:cNvPicPr>
              <a:picLocks noChangeAspect="1" noChangeArrowheads="1"/>
            </p:cNvPicPr>
            <p:nvPr/>
          </p:nvPicPr>
          <p:blipFill>
            <a:blip r:embed="rId5" cstate="print">
              <a:extLst>
                <a:ext uri="{28A0092B-C50C-407E-A947-70E740481C1C}">
                  <a14:useLocalDpi xmlns:a14="http://schemas.microsoft.com/office/drawing/2010/main" val="0"/>
                </a:ext>
              </a:extLst>
            </a:blip>
            <a:srcRect t="2" b="22839"/>
            <a:stretch>
              <a:fillRect/>
            </a:stretch>
          </p:blipFill>
          <p:spPr bwMode="auto">
            <a:xfrm>
              <a:off x="7597156" y="5952093"/>
              <a:ext cx="1179785" cy="330970"/>
            </a:xfrm>
            <a:prstGeom prst="rect">
              <a:avLst/>
            </a:prstGeom>
            <a:noFill/>
            <a:ln>
              <a:noFill/>
            </a:ln>
            <a:effectLst/>
          </p:spPr>
        </p:pic>
        <p:pic>
          <p:nvPicPr>
            <p:cNvPr id="180" name="图片 40" descr="2U服务器丝印图.png"/>
            <p:cNvPicPr>
              <a:picLocks noChangeAspect="1" noChangeArrowheads="1"/>
            </p:cNvPicPr>
            <p:nvPr/>
          </p:nvPicPr>
          <p:blipFill>
            <a:blip r:embed="rId5" cstate="print">
              <a:extLst>
                <a:ext uri="{28A0092B-C50C-407E-A947-70E740481C1C}">
                  <a14:useLocalDpi xmlns:a14="http://schemas.microsoft.com/office/drawing/2010/main" val="0"/>
                </a:ext>
              </a:extLst>
            </a:blip>
            <a:srcRect t="2" b="22839"/>
            <a:stretch>
              <a:fillRect/>
            </a:stretch>
          </p:blipFill>
          <p:spPr bwMode="auto">
            <a:xfrm>
              <a:off x="8903287" y="5946400"/>
              <a:ext cx="1179785" cy="330970"/>
            </a:xfrm>
            <a:prstGeom prst="rect">
              <a:avLst/>
            </a:prstGeom>
            <a:noFill/>
            <a:ln>
              <a:noFill/>
            </a:ln>
            <a:effectLst/>
          </p:spPr>
        </p:pic>
        <p:pic>
          <p:nvPicPr>
            <p:cNvPr id="181" name="图片 40" descr="2U服务器丝印图.png"/>
            <p:cNvPicPr>
              <a:picLocks noChangeAspect="1" noChangeArrowheads="1"/>
            </p:cNvPicPr>
            <p:nvPr/>
          </p:nvPicPr>
          <p:blipFill>
            <a:blip r:embed="rId5" cstate="print">
              <a:extLst>
                <a:ext uri="{28A0092B-C50C-407E-A947-70E740481C1C}">
                  <a14:useLocalDpi xmlns:a14="http://schemas.microsoft.com/office/drawing/2010/main" val="0"/>
                </a:ext>
              </a:extLst>
            </a:blip>
            <a:srcRect t="2" b="22839"/>
            <a:stretch>
              <a:fillRect/>
            </a:stretch>
          </p:blipFill>
          <p:spPr bwMode="auto">
            <a:xfrm>
              <a:off x="8262656" y="5687300"/>
              <a:ext cx="1179785" cy="330970"/>
            </a:xfrm>
            <a:prstGeom prst="rect">
              <a:avLst/>
            </a:prstGeom>
            <a:noFill/>
            <a:ln>
              <a:noFill/>
            </a:ln>
            <a:effectLst/>
          </p:spPr>
        </p:pic>
      </p:grpSp>
      <p:pic>
        <p:nvPicPr>
          <p:cNvPr id="2" name="Picture 7" descr="存储磁盘阵列"/>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35405" y="5647690"/>
            <a:ext cx="577215" cy="481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 descr="存储磁盘阵列"/>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16430" y="5647690"/>
            <a:ext cx="577215" cy="481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矩形标注 26"/>
          <p:cNvSpPr/>
          <p:nvPr/>
        </p:nvSpPr>
        <p:spPr>
          <a:xfrm>
            <a:off x="3238500" y="2597785"/>
            <a:ext cx="1255395" cy="1184910"/>
          </a:xfrm>
          <a:prstGeom prst="wedgeRectCallout">
            <a:avLst>
              <a:gd name="adj1" fmla="val -126"/>
              <a:gd name="adj2" fmla="val 10160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Arial Regular"/>
                <a:ea typeface="微软雅黑" panose="020B0503020204020204" charset="-122"/>
              </a:rPr>
              <a:t>1. Data DR</a:t>
            </a:r>
            <a:endParaRPr lang="zh-CN" altLang="en-US" sz="1000" dirty="0">
              <a:solidFill>
                <a:schemeClr val="tx1"/>
              </a:solidFill>
              <a:latin typeface="Arial Regular"/>
              <a:ea typeface="微软雅黑" panose="020B0503020204020204" charset="-122"/>
            </a:endParaRPr>
          </a:p>
          <a:p>
            <a:pPr algn="l"/>
            <a:r>
              <a:rPr lang="en-US" altLang="zh-CN" sz="1000" dirty="0">
                <a:solidFill>
                  <a:schemeClr val="tx1"/>
                </a:solidFill>
                <a:latin typeface="Arial Regular"/>
                <a:ea typeface="微软雅黑" panose="020B0503020204020204" charset="-122"/>
                <a:sym typeface="+mn-ea"/>
              </a:rPr>
              <a:t>Sync data from VMware to </a:t>
            </a:r>
            <a:r>
              <a:rPr lang="en-US" altLang="zh-CN" sz="1000" dirty="0" err="1">
                <a:solidFill>
                  <a:schemeClr val="tx1"/>
                </a:solidFill>
                <a:latin typeface="Arial Regular"/>
                <a:ea typeface="微软雅黑" panose="020B0503020204020204" charset="-122"/>
                <a:sym typeface="+mn-ea"/>
              </a:rPr>
              <a:t>aCloud</a:t>
            </a:r>
            <a:r>
              <a:rPr lang="en-US" altLang="zh-CN" sz="1000" dirty="0">
                <a:solidFill>
                  <a:schemeClr val="tx1"/>
                </a:solidFill>
                <a:latin typeface="Arial Regular"/>
                <a:ea typeface="微软雅黑" panose="020B0503020204020204" charset="-122"/>
                <a:sym typeface="+mn-ea"/>
              </a:rPr>
              <a:t> according to DR plan</a:t>
            </a:r>
            <a:endParaRPr lang="zh-CN" altLang="en-US" sz="1000" dirty="0">
              <a:solidFill>
                <a:schemeClr val="tx1"/>
              </a:solidFill>
              <a:latin typeface="Arial Regular"/>
              <a:ea typeface="微软雅黑" panose="020B0503020204020204" charset="-122"/>
              <a:sym typeface="+mn-ea"/>
            </a:endParaRPr>
          </a:p>
        </p:txBody>
      </p:sp>
      <p:sp>
        <p:nvSpPr>
          <p:cNvPr id="32" name="矩形标注 31"/>
          <p:cNvSpPr/>
          <p:nvPr/>
        </p:nvSpPr>
        <p:spPr>
          <a:xfrm>
            <a:off x="3977640" y="5480050"/>
            <a:ext cx="1548130" cy="1168400"/>
          </a:xfrm>
          <a:prstGeom prst="wedgeRectCallout">
            <a:avLst>
              <a:gd name="adj1" fmla="val -24487"/>
              <a:gd name="adj2" fmla="val -6956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Arial Regular"/>
                <a:ea typeface="微软雅黑" panose="020B0503020204020204" charset="-122"/>
              </a:rPr>
              <a:t>3. Failback to main site</a:t>
            </a:r>
            <a:endParaRPr lang="zh-CN" altLang="en-US" sz="1000" dirty="0">
              <a:solidFill>
                <a:schemeClr val="tx1"/>
              </a:solidFill>
              <a:latin typeface="Arial Regular"/>
              <a:ea typeface="微软雅黑" panose="020B0503020204020204" charset="-122"/>
            </a:endParaRPr>
          </a:p>
          <a:p>
            <a:pPr algn="l"/>
            <a:r>
              <a:rPr lang="en-US" altLang="zh-CN" sz="1000" dirty="0">
                <a:solidFill>
                  <a:schemeClr val="tx1"/>
                </a:solidFill>
                <a:latin typeface="Arial Regular"/>
                <a:ea typeface="微软雅黑" panose="020B0503020204020204" charset="-122"/>
                <a:sym typeface="+mn-ea"/>
              </a:rPr>
              <a:t>VMs can be migrated back to main site with only differential data transmitted</a:t>
            </a:r>
            <a:endParaRPr lang="zh-CN" altLang="en-US" sz="1000" dirty="0">
              <a:solidFill>
                <a:schemeClr val="tx1"/>
              </a:solidFill>
              <a:latin typeface="Arial Regular"/>
              <a:ea typeface="微软雅黑" panose="020B0503020204020204" charset="-122"/>
              <a:sym typeface="+mn-ea"/>
            </a:endParaRPr>
          </a:p>
        </p:txBody>
      </p:sp>
      <p:sp>
        <p:nvSpPr>
          <p:cNvPr id="34" name="矩形标注 33"/>
          <p:cNvSpPr/>
          <p:nvPr/>
        </p:nvSpPr>
        <p:spPr>
          <a:xfrm>
            <a:off x="7130415" y="2331085"/>
            <a:ext cx="1548130" cy="1289685"/>
          </a:xfrm>
          <a:prstGeom prst="wedgeRectCallout">
            <a:avLst>
              <a:gd name="adj1" fmla="val -96103"/>
              <a:gd name="adj2" fmla="val 60108"/>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Arial Regular"/>
                <a:ea typeface="微软雅黑" panose="020B0503020204020204" charset="-122"/>
              </a:rPr>
              <a:t>2. Failover to DR site</a:t>
            </a:r>
            <a:endParaRPr lang="zh-CN" altLang="en-US" sz="1000" dirty="0">
              <a:solidFill>
                <a:schemeClr val="tx1"/>
              </a:solidFill>
              <a:latin typeface="Arial Regular"/>
              <a:ea typeface="微软雅黑" panose="020B0503020204020204" charset="-122"/>
            </a:endParaRPr>
          </a:p>
          <a:p>
            <a:pPr algn="l"/>
            <a:r>
              <a:rPr lang="en-US" altLang="zh-CN" sz="1000" dirty="0">
                <a:solidFill>
                  <a:schemeClr val="tx1"/>
                </a:solidFill>
                <a:latin typeface="Arial Regular"/>
                <a:ea typeface="微软雅黑" panose="020B0503020204020204" charset="-122"/>
                <a:sym typeface="+mn-ea"/>
              </a:rPr>
              <a:t>VMware VMs can be fast pulled up on </a:t>
            </a:r>
            <a:r>
              <a:rPr lang="en-US" altLang="zh-CN" sz="1000" dirty="0" err="1">
                <a:solidFill>
                  <a:schemeClr val="tx1"/>
                </a:solidFill>
                <a:latin typeface="Arial Regular"/>
                <a:ea typeface="微软雅黑" panose="020B0503020204020204" charset="-122"/>
                <a:sym typeface="+mn-ea"/>
              </a:rPr>
              <a:t>aCloud</a:t>
            </a:r>
            <a:r>
              <a:rPr lang="en-US" altLang="zh-CN" sz="1000" dirty="0">
                <a:solidFill>
                  <a:schemeClr val="tx1"/>
                </a:solidFill>
                <a:latin typeface="Arial Regular"/>
                <a:ea typeface="微软雅黑" panose="020B0503020204020204" charset="-122"/>
                <a:sym typeface="+mn-ea"/>
              </a:rPr>
              <a:t> to resume business in the event of disaster or planned maintenance</a:t>
            </a:r>
            <a:endParaRPr lang="zh-CN" altLang="en-US" sz="1000" dirty="0">
              <a:solidFill>
                <a:schemeClr val="tx1"/>
              </a:solidFill>
              <a:latin typeface="Arial Regular"/>
              <a:ea typeface="微软雅黑" panose="020B0503020204020204" charset="-122"/>
              <a:sym typeface="+mn-ea"/>
            </a:endParaRPr>
          </a:p>
        </p:txBody>
      </p:sp>
      <p:sp>
        <p:nvSpPr>
          <p:cNvPr id="8" name="文本框 7"/>
          <p:cNvSpPr txBox="1"/>
          <p:nvPr/>
        </p:nvSpPr>
        <p:spPr>
          <a:xfrm>
            <a:off x="8678545" y="575945"/>
            <a:ext cx="3486150" cy="4493538"/>
          </a:xfrm>
          <a:prstGeom prst="rect">
            <a:avLst/>
          </a:prstGeom>
          <a:noFill/>
          <a:ln w="9525">
            <a:noFill/>
          </a:ln>
        </p:spPr>
        <p:txBody>
          <a:bodyPr wrap="square">
            <a:spAutoFit/>
          </a:bodyPr>
          <a:lstStyle/>
          <a:p>
            <a:pPr marL="266700" indent="-266700"/>
            <a:r>
              <a:rPr lang="en-US" altLang="zh-CN" sz="1100" dirty="0">
                <a:latin typeface="Arial Regular"/>
                <a:ea typeface="微软雅黑" panose="020B0503020204020204" charset="-122"/>
                <a:cs typeface="微软雅黑" panose="020B0503020204020204" charset="-122"/>
              </a:rPr>
              <a:t>Solution highlights</a:t>
            </a:r>
            <a:endParaRPr lang="zh-CN" sz="1100" dirty="0">
              <a:latin typeface="Arial Regular"/>
              <a:ea typeface="微软雅黑" panose="020B0503020204020204" charset="-122"/>
              <a:cs typeface="微软雅黑" panose="020B0503020204020204" charset="-122"/>
            </a:endParaRPr>
          </a:p>
          <a:p>
            <a:pPr marL="266700" indent="-266700"/>
            <a:endParaRPr lang="zh-CN" sz="11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100" dirty="0">
                <a:latin typeface="Arial Regular"/>
                <a:ea typeface="微软雅黑" panose="020B0503020204020204" charset="-122"/>
                <a:cs typeface="微软雅黑" panose="020B0503020204020204" charset="-122"/>
              </a:rPr>
              <a:t>Integrated in the platform, no need for additional software, 1 click to enable VMware VM-level DR</a:t>
            </a:r>
            <a:endParaRPr lang="zh-CN" sz="11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1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100" dirty="0">
                <a:latin typeface="Arial Regular"/>
                <a:ea typeface="微软雅黑" panose="020B0503020204020204" charset="-122"/>
                <a:cs typeface="微软雅黑" panose="020B0503020204020204" charset="-122"/>
              </a:rPr>
              <a:t>Integrated with standard API provided by VMware, keep track of CBT data by snapshot and offer various DR intervals (10mins, 20mins, 30mins, hours and days). Only incremental data is copied.</a:t>
            </a:r>
            <a:endParaRPr lang="zh-CN" sz="11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1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100" dirty="0">
                <a:latin typeface="Arial Regular"/>
                <a:ea typeface="微软雅黑" panose="020B0503020204020204" charset="-122"/>
                <a:cs typeface="微软雅黑" panose="020B0503020204020204" charset="-122"/>
              </a:rPr>
              <a:t>Provide </a:t>
            </a:r>
            <a:r>
              <a:rPr lang="en-US" altLang="zh-CN" sz="1100" dirty="0">
                <a:solidFill>
                  <a:srgbClr val="FF0000"/>
                </a:solidFill>
                <a:latin typeface="Arial Regular"/>
                <a:ea typeface="微软雅黑" panose="020B0503020204020204" charset="-122"/>
                <a:cs typeface="微软雅黑" panose="020B0503020204020204" charset="-122"/>
              </a:rPr>
              <a:t>1-click failover</a:t>
            </a:r>
            <a:r>
              <a:rPr lang="en-US" altLang="zh-CN" sz="1100" dirty="0">
                <a:latin typeface="Arial Regular"/>
                <a:ea typeface="微软雅黑" panose="020B0503020204020204" charset="-122"/>
                <a:cs typeface="微软雅黑" panose="020B0503020204020204" charset="-122"/>
              </a:rPr>
              <a:t>, network can be preconfigured, RTO can be as minimum as 10mins</a:t>
            </a:r>
            <a:endParaRPr lang="zh-CN" sz="11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1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100" dirty="0">
                <a:latin typeface="Arial Regular"/>
                <a:ea typeface="微软雅黑" panose="020B0503020204020204" charset="-122"/>
                <a:cs typeface="微软雅黑" panose="020B0503020204020204" charset="-122"/>
              </a:rPr>
              <a:t>Provide </a:t>
            </a:r>
            <a:r>
              <a:rPr lang="en-US" altLang="zh-CN" sz="1100" dirty="0">
                <a:solidFill>
                  <a:srgbClr val="FF0000"/>
                </a:solidFill>
                <a:latin typeface="Arial Regular"/>
                <a:ea typeface="微软雅黑" panose="020B0503020204020204" charset="-122"/>
                <a:cs typeface="微软雅黑" panose="020B0503020204020204" charset="-122"/>
              </a:rPr>
              <a:t>1-click failback </a:t>
            </a:r>
            <a:r>
              <a:rPr lang="en-US" altLang="zh-CN" sz="1100" dirty="0">
                <a:latin typeface="Arial Regular"/>
                <a:ea typeface="微软雅黑" panose="020B0503020204020204" charset="-122"/>
                <a:cs typeface="微软雅黑" panose="020B0503020204020204" charset="-122"/>
              </a:rPr>
              <a:t>to main site, only differential data is transmitted </a:t>
            </a:r>
            <a:endParaRPr lang="zh-CN" sz="11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1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100" dirty="0">
                <a:latin typeface="Arial Regular"/>
                <a:ea typeface="微软雅黑" panose="020B0503020204020204" charset="-122"/>
                <a:cs typeface="微软雅黑" panose="020B0503020204020204" charset="-122"/>
              </a:rPr>
              <a:t>Provide </a:t>
            </a:r>
            <a:r>
              <a:rPr lang="en-US" altLang="zh-CN" sz="1100" dirty="0" err="1">
                <a:latin typeface="Arial Regular"/>
                <a:ea typeface="微软雅黑" panose="020B0503020204020204" charset="-122"/>
                <a:cs typeface="微软雅黑" panose="020B0503020204020204" charset="-122"/>
              </a:rPr>
              <a:t>aCMP</a:t>
            </a:r>
            <a:r>
              <a:rPr lang="en-US" altLang="zh-CN" sz="1100" dirty="0">
                <a:latin typeface="Arial Regular"/>
                <a:ea typeface="微软雅黑" panose="020B0503020204020204" charset="-122"/>
                <a:cs typeface="微软雅黑" panose="020B0503020204020204" charset="-122"/>
              </a:rPr>
              <a:t> to not only configure VMware DR, but also do lifecycle management for VMware VMs</a:t>
            </a:r>
            <a:endParaRPr lang="zh-CN" sz="11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1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100" dirty="0">
                <a:latin typeface="Arial Regular"/>
                <a:ea typeface="微软雅黑" panose="020B0503020204020204" charset="-122"/>
                <a:cs typeface="微软雅黑" panose="020B0503020204020204" charset="-122"/>
              </a:rPr>
              <a:t>Provide </a:t>
            </a:r>
            <a:r>
              <a:rPr lang="en-US" altLang="zh-CN" sz="1100" dirty="0">
                <a:solidFill>
                  <a:srgbClr val="FF0000"/>
                </a:solidFill>
                <a:latin typeface="Arial Regular"/>
                <a:ea typeface="微软雅黑" panose="020B0503020204020204" charset="-122"/>
                <a:cs typeface="微软雅黑" panose="020B0503020204020204" charset="-122"/>
              </a:rPr>
              <a:t>visualized DR monitoring </a:t>
            </a:r>
            <a:r>
              <a:rPr lang="en-US" altLang="zh-CN" sz="1100" dirty="0">
                <a:latin typeface="Arial Regular"/>
                <a:ea typeface="微软雅黑" panose="020B0503020204020204" charset="-122"/>
                <a:cs typeface="微软雅黑" panose="020B0503020204020204" charset="-122"/>
              </a:rPr>
              <a:t>with detailed running status and alarms</a:t>
            </a:r>
            <a:endParaRPr lang="zh-CN" sz="1100" dirty="0">
              <a:solidFill>
                <a:srgbClr val="FF0000"/>
              </a:solidFill>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endParaRPr lang="zh-CN" sz="1100" dirty="0">
              <a:latin typeface="Arial Regular"/>
              <a:ea typeface="微软雅黑" panose="020B0503020204020204" charset="-122"/>
              <a:cs typeface="微软雅黑" panose="020B0503020204020204" charset="-122"/>
            </a:endParaRPr>
          </a:p>
          <a:p>
            <a:pPr marL="266700" indent="-266700">
              <a:buFont typeface="Wingdings" panose="05000000000000000000" charset="0"/>
              <a:buChar char="l"/>
            </a:pPr>
            <a:r>
              <a:rPr lang="en-US" altLang="zh-CN" sz="1100" dirty="0">
                <a:latin typeface="Arial Regular"/>
                <a:ea typeface="微软雅黑" panose="020B0503020204020204" charset="-122"/>
                <a:cs typeface="微软雅黑" panose="020B0503020204020204" charset="-122"/>
              </a:rPr>
              <a:t>Easy to use, no learning curve</a:t>
            </a:r>
            <a:endParaRPr lang="zh-CN" sz="1100" dirty="0">
              <a:latin typeface="Arial Regular"/>
              <a:ea typeface="微软雅黑" panose="020B0503020204020204" charset="-122"/>
              <a:cs typeface="微软雅黑" panose="020B0503020204020204" charset="-122"/>
            </a:endParaRPr>
          </a:p>
        </p:txBody>
      </p:sp>
      <p:sp>
        <p:nvSpPr>
          <p:cNvPr id="153" name="Rectangle 4"/>
          <p:cNvSpPr>
            <a:spLocks noChangeArrowheads="1"/>
          </p:cNvSpPr>
          <p:nvPr/>
        </p:nvSpPr>
        <p:spPr bwMode="auto">
          <a:xfrm>
            <a:off x="32709" y="442119"/>
            <a:ext cx="684213" cy="228600"/>
          </a:xfrm>
          <a:prstGeom prst="rect">
            <a:avLst/>
          </a:prstGeom>
          <a:solidFill>
            <a:srgbClr val="79C844"/>
          </a:solidFill>
          <a:ln>
            <a:noFill/>
          </a:ln>
          <a:effectLst/>
        </p:spPr>
        <p:txBody>
          <a:bodyPr anchor="ctr"/>
          <a:lstStyle/>
          <a:p>
            <a:pPr>
              <a:buFont typeface="Arial" panose="020B0604020202020204" pitchFamily="34" charset="0"/>
              <a:buNone/>
              <a:defRPr/>
            </a:pPr>
            <a:endParaRPr lang="zh-CN" altLang="en-US" dirty="0">
              <a:latin typeface="Arial Regular"/>
              <a:ea typeface="微软雅黑" panose="020B0503020204020204" charset="-122"/>
            </a:endParaRPr>
          </a:p>
        </p:txBody>
      </p:sp>
      <p:sp>
        <p:nvSpPr>
          <p:cNvPr id="154" name="标题 1"/>
          <p:cNvSpPr>
            <a:spLocks noGrp="1" noChangeArrowheads="1"/>
          </p:cNvSpPr>
          <p:nvPr/>
        </p:nvSpPr>
        <p:spPr bwMode="auto">
          <a:xfrm>
            <a:off x="716922" y="267494"/>
            <a:ext cx="7560193" cy="577850"/>
          </a:xfrm>
          <a:prstGeom prst="rect">
            <a:avLst/>
          </a:prstGeom>
          <a:noFill/>
          <a:ln>
            <a:noFill/>
          </a:ln>
          <a:effec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3765"/>
            <a:r>
              <a:rPr lang="en-US" altLang="zh-CN" sz="2000" b="1" dirty="0">
                <a:latin typeface="Arial Regular"/>
                <a:ea typeface="微软雅黑" panose="020B0503020204020204" charset="-122"/>
                <a:sym typeface="微软雅黑" panose="020B0503020204020204" charset="-122"/>
              </a:rPr>
              <a:t>VMware to </a:t>
            </a:r>
            <a:r>
              <a:rPr lang="en-US" altLang="zh-CN" sz="2000" b="1" dirty="0" err="1">
                <a:latin typeface="Arial Regular"/>
                <a:ea typeface="微软雅黑" panose="020B0503020204020204" charset="-122"/>
                <a:sym typeface="微软雅黑" panose="020B0503020204020204" charset="-122"/>
              </a:rPr>
              <a:t>aCloud</a:t>
            </a:r>
            <a:r>
              <a:rPr lang="en-US" altLang="zh-CN" sz="2000" b="1" dirty="0">
                <a:latin typeface="Arial Regular"/>
                <a:ea typeface="微软雅黑" panose="020B0503020204020204" charset="-122"/>
                <a:sym typeface="微软雅黑" panose="020B0503020204020204" charset="-122"/>
              </a:rPr>
              <a:t> DR: Solution introduction</a:t>
            </a:r>
            <a:endParaRPr lang="zh-CN" altLang="en-US" sz="2000" b="1" dirty="0">
              <a:latin typeface="Arial Regular"/>
              <a:ea typeface="微软雅黑" panose="020B0503020204020204" charset="-122"/>
              <a:sym typeface="微软雅黑" panose="020B0503020204020204"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7" name="直接连接符 36"/>
          <p:cNvCxnSpPr>
            <a:stCxn id="31" idx="2"/>
            <a:endCxn id="101" idx="0"/>
          </p:cNvCxnSpPr>
          <p:nvPr/>
        </p:nvCxnSpPr>
        <p:spPr>
          <a:xfrm>
            <a:off x="2563495" y="3859530"/>
            <a:ext cx="2051685" cy="92392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2"/>
            <a:endCxn id="101" idx="0"/>
          </p:cNvCxnSpPr>
          <p:nvPr/>
        </p:nvCxnSpPr>
        <p:spPr>
          <a:xfrm>
            <a:off x="3707130" y="3860165"/>
            <a:ext cx="908050" cy="92329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31" idx="2"/>
            <a:endCxn id="42" idx="0"/>
          </p:cNvCxnSpPr>
          <p:nvPr/>
        </p:nvCxnSpPr>
        <p:spPr>
          <a:xfrm>
            <a:off x="2563495" y="3859530"/>
            <a:ext cx="1159510" cy="155511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29" idx="2"/>
            <a:endCxn id="42" idx="0"/>
          </p:cNvCxnSpPr>
          <p:nvPr/>
        </p:nvCxnSpPr>
        <p:spPr>
          <a:xfrm>
            <a:off x="3707130" y="3860165"/>
            <a:ext cx="15875" cy="155448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30" idx="2"/>
            <a:endCxn id="42" idx="0"/>
          </p:cNvCxnSpPr>
          <p:nvPr/>
        </p:nvCxnSpPr>
        <p:spPr>
          <a:xfrm flipH="1">
            <a:off x="3723005" y="3860165"/>
            <a:ext cx="1101725" cy="155448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2" name="直接连接符 411"/>
          <p:cNvCxnSpPr/>
          <p:nvPr/>
        </p:nvCxnSpPr>
        <p:spPr>
          <a:xfrm flipH="1">
            <a:off x="6112510" y="1221740"/>
            <a:ext cx="8890" cy="488315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20" name="文本框 419"/>
          <p:cNvSpPr txBox="1"/>
          <p:nvPr/>
        </p:nvSpPr>
        <p:spPr>
          <a:xfrm>
            <a:off x="5080000" y="1221740"/>
            <a:ext cx="1041400" cy="245110"/>
          </a:xfrm>
          <a:prstGeom prst="rect">
            <a:avLst/>
          </a:prstGeom>
          <a:noFill/>
        </p:spPr>
        <p:txBody>
          <a:bodyPr wrap="square" rtlCol="0">
            <a:spAutoFit/>
          </a:bodyPr>
          <a:lstStyle/>
          <a:p>
            <a:pPr algn="ctr"/>
            <a:r>
              <a:rPr lang="en-US" altLang="zh-CN" sz="1000" dirty="0">
                <a:latin typeface="Arial Regular"/>
                <a:ea typeface="微软雅黑" panose="020B0503020204020204" charset="-122"/>
                <a:sym typeface="+mn-ea"/>
              </a:rPr>
              <a:t>DC A</a:t>
            </a:r>
          </a:p>
        </p:txBody>
      </p:sp>
      <p:sp>
        <p:nvSpPr>
          <p:cNvPr id="52" name="文本框 51"/>
          <p:cNvSpPr txBox="1"/>
          <p:nvPr/>
        </p:nvSpPr>
        <p:spPr>
          <a:xfrm>
            <a:off x="6112510" y="1226185"/>
            <a:ext cx="1041400" cy="245110"/>
          </a:xfrm>
          <a:prstGeom prst="rect">
            <a:avLst/>
          </a:prstGeom>
          <a:noFill/>
        </p:spPr>
        <p:txBody>
          <a:bodyPr wrap="square" rtlCol="0">
            <a:spAutoFit/>
          </a:bodyPr>
          <a:lstStyle/>
          <a:p>
            <a:pPr algn="ctr"/>
            <a:r>
              <a:rPr lang="en-US" altLang="zh-CN" sz="1000" dirty="0">
                <a:latin typeface="Arial Regular"/>
                <a:ea typeface="微软雅黑" panose="020B0503020204020204" charset="-122"/>
                <a:sym typeface="+mn-ea"/>
              </a:rPr>
              <a:t>DC B</a:t>
            </a:r>
          </a:p>
        </p:txBody>
      </p:sp>
      <p:cxnSp>
        <p:nvCxnSpPr>
          <p:cNvPr id="24" name="直接连接符 23"/>
          <p:cNvCxnSpPr>
            <a:stCxn id="95" idx="2"/>
            <a:endCxn id="44" idx="0"/>
          </p:cNvCxnSpPr>
          <p:nvPr/>
        </p:nvCxnSpPr>
        <p:spPr>
          <a:xfrm>
            <a:off x="7367270" y="3860165"/>
            <a:ext cx="967740" cy="159893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92" idx="2"/>
            <a:endCxn id="44" idx="0"/>
          </p:cNvCxnSpPr>
          <p:nvPr/>
        </p:nvCxnSpPr>
        <p:spPr>
          <a:xfrm flipH="1">
            <a:off x="8335010" y="3861435"/>
            <a:ext cx="175895" cy="15982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94" idx="2"/>
            <a:endCxn id="44" idx="0"/>
          </p:cNvCxnSpPr>
          <p:nvPr/>
        </p:nvCxnSpPr>
        <p:spPr>
          <a:xfrm flipH="1">
            <a:off x="8335010" y="3861435"/>
            <a:ext cx="1293495" cy="15982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30" idx="2"/>
            <a:endCxn id="101" idx="0"/>
          </p:cNvCxnSpPr>
          <p:nvPr/>
        </p:nvCxnSpPr>
        <p:spPr>
          <a:xfrm flipH="1">
            <a:off x="4615180" y="3860165"/>
            <a:ext cx="209550" cy="92329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grpSp>
        <p:nvGrpSpPr>
          <p:cNvPr id="100" name="组合 99"/>
          <p:cNvGrpSpPr/>
          <p:nvPr/>
        </p:nvGrpSpPr>
        <p:grpSpPr>
          <a:xfrm>
            <a:off x="4223385" y="4783455"/>
            <a:ext cx="760730" cy="436245"/>
            <a:chOff x="5781" y="7674"/>
            <a:chExt cx="1540" cy="883"/>
          </a:xfrm>
        </p:grpSpPr>
        <p:pic>
          <p:nvPicPr>
            <p:cNvPr id="101" name="图片 10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102" name="矩形 101"/>
            <p:cNvSpPr/>
            <p:nvPr/>
          </p:nvSpPr>
          <p:spPr>
            <a:xfrm>
              <a:off x="5781" y="8180"/>
              <a:ext cx="1540"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IP switch</a:t>
              </a:r>
              <a:endParaRPr lang="zh-CN" altLang="en-US" sz="700" dirty="0">
                <a:solidFill>
                  <a:schemeClr val="tx1"/>
                </a:solidFill>
                <a:latin typeface="Arial Regular"/>
                <a:ea typeface="微软雅黑" panose="020B0503020204020204" charset="-122"/>
              </a:endParaRPr>
            </a:p>
          </p:txBody>
        </p:sp>
      </p:grpSp>
      <p:cxnSp>
        <p:nvCxnSpPr>
          <p:cNvPr id="115" name="直接连接符 114"/>
          <p:cNvCxnSpPr/>
          <p:nvPr/>
        </p:nvCxnSpPr>
        <p:spPr>
          <a:xfrm flipV="1">
            <a:off x="4913630" y="4892675"/>
            <a:ext cx="2380615" cy="444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2" name="直接连接符 121"/>
          <p:cNvCxnSpPr>
            <a:stCxn id="95" idx="2"/>
            <a:endCxn id="128" idx="0"/>
          </p:cNvCxnSpPr>
          <p:nvPr/>
        </p:nvCxnSpPr>
        <p:spPr>
          <a:xfrm>
            <a:off x="7367270" y="3860165"/>
            <a:ext cx="229235" cy="92329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a:stCxn id="92" idx="2"/>
            <a:endCxn id="128" idx="0"/>
          </p:cNvCxnSpPr>
          <p:nvPr/>
        </p:nvCxnSpPr>
        <p:spPr>
          <a:xfrm flipH="1">
            <a:off x="7596505" y="3861435"/>
            <a:ext cx="914400" cy="92202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a:stCxn id="94" idx="2"/>
            <a:endCxn id="128" idx="0"/>
          </p:cNvCxnSpPr>
          <p:nvPr/>
        </p:nvCxnSpPr>
        <p:spPr>
          <a:xfrm flipH="1">
            <a:off x="7596505" y="3861435"/>
            <a:ext cx="2032000" cy="92202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grpSp>
        <p:nvGrpSpPr>
          <p:cNvPr id="127" name="组合 126"/>
          <p:cNvGrpSpPr/>
          <p:nvPr/>
        </p:nvGrpSpPr>
        <p:grpSpPr>
          <a:xfrm>
            <a:off x="7204710" y="4783455"/>
            <a:ext cx="760730" cy="436245"/>
            <a:chOff x="5781" y="7674"/>
            <a:chExt cx="1540" cy="883"/>
          </a:xfrm>
        </p:grpSpPr>
        <p:pic>
          <p:nvPicPr>
            <p:cNvPr id="128" name="图片 1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129" name="矩形 128"/>
            <p:cNvSpPr/>
            <p:nvPr/>
          </p:nvSpPr>
          <p:spPr>
            <a:xfrm>
              <a:off x="5781" y="8180"/>
              <a:ext cx="1540"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IP switch</a:t>
              </a:r>
              <a:endParaRPr lang="zh-CN" altLang="en-US" sz="700" dirty="0">
                <a:solidFill>
                  <a:schemeClr val="tx1"/>
                </a:solidFill>
                <a:latin typeface="Arial Regular"/>
                <a:ea typeface="微软雅黑" panose="020B0503020204020204" charset="-122"/>
              </a:endParaRPr>
            </a:p>
          </p:txBody>
        </p:sp>
      </p:grpSp>
      <p:cxnSp>
        <p:nvCxnSpPr>
          <p:cNvPr id="137" name="直接连接符 136"/>
          <p:cNvCxnSpPr/>
          <p:nvPr/>
        </p:nvCxnSpPr>
        <p:spPr>
          <a:xfrm flipV="1">
            <a:off x="4913630" y="4925695"/>
            <a:ext cx="2380615" cy="4445"/>
          </a:xfrm>
          <a:prstGeom prst="line">
            <a:avLst/>
          </a:prstGeom>
          <a:ln w="28575"/>
        </p:spPr>
        <p:style>
          <a:lnRef idx="1">
            <a:schemeClr val="accent1"/>
          </a:lnRef>
          <a:fillRef idx="0">
            <a:schemeClr val="accent1"/>
          </a:fillRef>
          <a:effectRef idx="0">
            <a:schemeClr val="accent1"/>
          </a:effectRef>
          <a:fontRef idx="minor">
            <a:schemeClr val="tx1"/>
          </a:fontRef>
        </p:style>
      </p:cxnSp>
      <p:grpSp>
        <p:nvGrpSpPr>
          <p:cNvPr id="138" name="组合 137"/>
          <p:cNvGrpSpPr/>
          <p:nvPr/>
        </p:nvGrpSpPr>
        <p:grpSpPr>
          <a:xfrm>
            <a:off x="5647055" y="4506595"/>
            <a:ext cx="931545" cy="776605"/>
            <a:chOff x="6241" y="1564"/>
            <a:chExt cx="1886" cy="1572"/>
          </a:xfrm>
        </p:grpSpPr>
        <p:pic>
          <p:nvPicPr>
            <p:cNvPr id="139" name="Picture 10" descr="D:\sinfor\2010\1月\网络图标设计\修改0126\修改\互联网云_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1" y="1564"/>
              <a:ext cx="1886" cy="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0" name="矩形 139"/>
            <p:cNvSpPr/>
            <p:nvPr/>
          </p:nvSpPr>
          <p:spPr>
            <a:xfrm>
              <a:off x="6367" y="2101"/>
              <a:ext cx="1585" cy="623"/>
            </a:xfrm>
            <a:prstGeom prst="rect">
              <a:avLst/>
            </a:prstGeom>
          </p:spPr>
          <p:txBody>
            <a:bodyPr wrap="square">
              <a:spAutoFit/>
            </a:bodyPr>
            <a:lstStyle/>
            <a:p>
              <a:pPr algn="ctr"/>
              <a:r>
                <a:rPr lang="en-US" altLang="zh-CN" sz="700" dirty="0">
                  <a:solidFill>
                    <a:schemeClr val="tx1"/>
                  </a:solidFill>
                  <a:latin typeface="Arial Regular"/>
                  <a:ea typeface="微软雅黑" panose="020B0503020204020204" charset="-122"/>
                </a:rPr>
                <a:t>DC</a:t>
              </a:r>
              <a:r>
                <a:rPr lang="en-US" altLang="zh-CN" sz="700" dirty="0">
                  <a:latin typeface="Arial Regular"/>
                  <a:ea typeface="微软雅黑" panose="020B0503020204020204" charset="-122"/>
                </a:rPr>
                <a:t> interconnect</a:t>
              </a:r>
              <a:endParaRPr lang="zh-CN" altLang="en-US" sz="700" dirty="0">
                <a:solidFill>
                  <a:schemeClr val="tx1"/>
                </a:solidFill>
                <a:latin typeface="Arial Regular"/>
                <a:ea typeface="微软雅黑" panose="020B0503020204020204" charset="-122"/>
              </a:endParaRPr>
            </a:p>
          </p:txBody>
        </p:sp>
      </p:grpSp>
      <p:cxnSp>
        <p:nvCxnSpPr>
          <p:cNvPr id="159" name="直接连接符 158"/>
          <p:cNvCxnSpPr/>
          <p:nvPr/>
        </p:nvCxnSpPr>
        <p:spPr>
          <a:xfrm flipH="1">
            <a:off x="3072765" y="2001520"/>
            <a:ext cx="804545" cy="95377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flipH="1">
            <a:off x="7788275" y="1985010"/>
            <a:ext cx="524510" cy="98044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1" name="直接连接符 160"/>
          <p:cNvCxnSpPr/>
          <p:nvPr/>
        </p:nvCxnSpPr>
        <p:spPr>
          <a:xfrm flipH="1">
            <a:off x="2593975" y="2941320"/>
            <a:ext cx="491490" cy="72136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2" name="直接连接符 161"/>
          <p:cNvCxnSpPr/>
          <p:nvPr/>
        </p:nvCxnSpPr>
        <p:spPr>
          <a:xfrm>
            <a:off x="3070225" y="2941320"/>
            <a:ext cx="667385" cy="72263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3" name="直接连接符 162"/>
          <p:cNvCxnSpPr/>
          <p:nvPr/>
        </p:nvCxnSpPr>
        <p:spPr>
          <a:xfrm flipH="1">
            <a:off x="2606040" y="2941320"/>
            <a:ext cx="1701800" cy="71183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p:nvPr/>
        </p:nvCxnSpPr>
        <p:spPr>
          <a:xfrm flipH="1">
            <a:off x="3738245" y="2926080"/>
            <a:ext cx="575310" cy="73787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a:off x="3075305" y="2936240"/>
            <a:ext cx="1779905" cy="72771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p:nvPr/>
        </p:nvCxnSpPr>
        <p:spPr>
          <a:xfrm>
            <a:off x="4287520" y="2941320"/>
            <a:ext cx="568325" cy="72263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p:nvPr/>
        </p:nvCxnSpPr>
        <p:spPr>
          <a:xfrm flipH="1">
            <a:off x="7293610" y="2925445"/>
            <a:ext cx="491490" cy="72136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p:nvPr/>
        </p:nvCxnSpPr>
        <p:spPr>
          <a:xfrm>
            <a:off x="7769860" y="2925445"/>
            <a:ext cx="667385" cy="72263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p:nvPr/>
        </p:nvCxnSpPr>
        <p:spPr>
          <a:xfrm flipH="1">
            <a:off x="7305675" y="2925445"/>
            <a:ext cx="1701800" cy="71183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p:nvPr/>
        </p:nvCxnSpPr>
        <p:spPr>
          <a:xfrm flipH="1">
            <a:off x="8437880" y="2910205"/>
            <a:ext cx="575310" cy="73787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71" name="直接连接符 170"/>
          <p:cNvCxnSpPr/>
          <p:nvPr/>
        </p:nvCxnSpPr>
        <p:spPr>
          <a:xfrm>
            <a:off x="7774940" y="2919730"/>
            <a:ext cx="1779905" cy="72771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72" name="直接连接符 171"/>
          <p:cNvCxnSpPr/>
          <p:nvPr/>
        </p:nvCxnSpPr>
        <p:spPr>
          <a:xfrm>
            <a:off x="8987155" y="2925445"/>
            <a:ext cx="568325" cy="72263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p:nvPr/>
        </p:nvCxnSpPr>
        <p:spPr>
          <a:xfrm>
            <a:off x="3878580" y="2016760"/>
            <a:ext cx="446405" cy="964565"/>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8312150" y="2061845"/>
            <a:ext cx="715645" cy="876935"/>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nvGrpSpPr>
          <p:cNvPr id="175" name="组合 174"/>
          <p:cNvGrpSpPr/>
          <p:nvPr/>
        </p:nvGrpSpPr>
        <p:grpSpPr>
          <a:xfrm>
            <a:off x="3469005" y="1438275"/>
            <a:ext cx="817880" cy="764540"/>
            <a:chOff x="7082" y="3751"/>
            <a:chExt cx="1656" cy="1547"/>
          </a:xfrm>
        </p:grpSpPr>
        <p:grpSp>
          <p:nvGrpSpPr>
            <p:cNvPr id="176" name="Group 2493"/>
            <p:cNvGrpSpPr/>
            <p:nvPr/>
          </p:nvGrpSpPr>
          <p:grpSpPr bwMode="auto">
            <a:xfrm>
              <a:off x="7341" y="3751"/>
              <a:ext cx="1137" cy="1172"/>
              <a:chOff x="1768" y="187"/>
              <a:chExt cx="2860" cy="2807"/>
            </a:xfrm>
          </p:grpSpPr>
          <p:pic>
            <p:nvPicPr>
              <p:cNvPr id="177" name="Picture 2494"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178" name="Picture 2495" descr="中继器"/>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179" name="Picture 2496"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180" name="矩形 179"/>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Core switch</a:t>
              </a:r>
              <a:endParaRPr lang="zh-CN" altLang="en-US" sz="700" dirty="0">
                <a:solidFill>
                  <a:schemeClr val="tx1"/>
                </a:solidFill>
                <a:latin typeface="Arial Regular"/>
                <a:ea typeface="微软雅黑" panose="020B0503020204020204" charset="-122"/>
              </a:endParaRPr>
            </a:p>
          </p:txBody>
        </p:sp>
      </p:grpSp>
      <p:grpSp>
        <p:nvGrpSpPr>
          <p:cNvPr id="181" name="组合 180"/>
          <p:cNvGrpSpPr/>
          <p:nvPr/>
        </p:nvGrpSpPr>
        <p:grpSpPr>
          <a:xfrm>
            <a:off x="7902575" y="1482725"/>
            <a:ext cx="817880" cy="764540"/>
            <a:chOff x="7082" y="3751"/>
            <a:chExt cx="1656" cy="1547"/>
          </a:xfrm>
        </p:grpSpPr>
        <p:grpSp>
          <p:nvGrpSpPr>
            <p:cNvPr id="182" name="Group 2493"/>
            <p:cNvGrpSpPr/>
            <p:nvPr/>
          </p:nvGrpSpPr>
          <p:grpSpPr bwMode="auto">
            <a:xfrm>
              <a:off x="7341" y="3751"/>
              <a:ext cx="1137" cy="1172"/>
              <a:chOff x="1768" y="187"/>
              <a:chExt cx="2860" cy="2807"/>
            </a:xfrm>
          </p:grpSpPr>
          <p:pic>
            <p:nvPicPr>
              <p:cNvPr id="183" name="Picture 2494"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184" name="Picture 2495" descr="中继器"/>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185" name="Picture 2496" descr="通用交换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186" name="矩形 185"/>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Core switch</a:t>
              </a:r>
              <a:endParaRPr lang="zh-CN" altLang="en-US" sz="700" dirty="0">
                <a:solidFill>
                  <a:schemeClr val="tx1"/>
                </a:solidFill>
                <a:latin typeface="Arial Regular"/>
                <a:ea typeface="微软雅黑" panose="020B0503020204020204" charset="-122"/>
              </a:endParaRPr>
            </a:p>
          </p:txBody>
        </p:sp>
      </p:grpSp>
      <p:pic>
        <p:nvPicPr>
          <p:cNvPr id="187" name="Picture 56" descr="L2交换机"/>
          <p:cNvPicPr>
            <a:picLocks noChangeAspect="1"/>
          </p:cNvPicPr>
          <p:nvPr/>
        </p:nvPicPr>
        <p:blipFill>
          <a:blip r:embed="rId7"/>
          <a:stretch>
            <a:fillRect/>
          </a:stretch>
        </p:blipFill>
        <p:spPr>
          <a:xfrm>
            <a:off x="2827020" y="2820670"/>
            <a:ext cx="504190" cy="305435"/>
          </a:xfrm>
          <a:prstGeom prst="rect">
            <a:avLst/>
          </a:prstGeom>
          <a:noFill/>
          <a:ln w="9525">
            <a:noFill/>
          </a:ln>
        </p:spPr>
      </p:pic>
      <p:pic>
        <p:nvPicPr>
          <p:cNvPr id="188" name="Picture 56" descr="L2交换机"/>
          <p:cNvPicPr>
            <a:picLocks noChangeAspect="1"/>
          </p:cNvPicPr>
          <p:nvPr/>
        </p:nvPicPr>
        <p:blipFill>
          <a:blip r:embed="rId7"/>
          <a:stretch>
            <a:fillRect/>
          </a:stretch>
        </p:blipFill>
        <p:spPr>
          <a:xfrm>
            <a:off x="4057015" y="2820670"/>
            <a:ext cx="504190" cy="305435"/>
          </a:xfrm>
          <a:prstGeom prst="rect">
            <a:avLst/>
          </a:prstGeom>
          <a:noFill/>
          <a:ln w="9525">
            <a:noFill/>
          </a:ln>
        </p:spPr>
      </p:pic>
      <p:pic>
        <p:nvPicPr>
          <p:cNvPr id="189" name="Picture 56" descr="L2交换机"/>
          <p:cNvPicPr>
            <a:picLocks noChangeAspect="1"/>
          </p:cNvPicPr>
          <p:nvPr/>
        </p:nvPicPr>
        <p:blipFill>
          <a:blip r:embed="rId7"/>
          <a:stretch>
            <a:fillRect/>
          </a:stretch>
        </p:blipFill>
        <p:spPr>
          <a:xfrm>
            <a:off x="7526655" y="2804160"/>
            <a:ext cx="504190" cy="305435"/>
          </a:xfrm>
          <a:prstGeom prst="rect">
            <a:avLst/>
          </a:prstGeom>
          <a:noFill/>
          <a:ln w="9525">
            <a:noFill/>
          </a:ln>
        </p:spPr>
      </p:pic>
      <p:pic>
        <p:nvPicPr>
          <p:cNvPr id="190" name="Picture 56" descr="L2交换机"/>
          <p:cNvPicPr>
            <a:picLocks noChangeAspect="1"/>
          </p:cNvPicPr>
          <p:nvPr/>
        </p:nvPicPr>
        <p:blipFill>
          <a:blip r:embed="rId7"/>
          <a:stretch>
            <a:fillRect/>
          </a:stretch>
        </p:blipFill>
        <p:spPr>
          <a:xfrm>
            <a:off x="8756650" y="2804160"/>
            <a:ext cx="504190" cy="305435"/>
          </a:xfrm>
          <a:prstGeom prst="rect">
            <a:avLst/>
          </a:prstGeom>
          <a:noFill/>
          <a:ln w="9525">
            <a:noFill/>
          </a:ln>
        </p:spPr>
      </p:pic>
      <p:cxnSp>
        <p:nvCxnSpPr>
          <p:cNvPr id="191" name="直接连接符 190"/>
          <p:cNvCxnSpPr/>
          <p:nvPr/>
        </p:nvCxnSpPr>
        <p:spPr>
          <a:xfrm>
            <a:off x="3331210" y="2947670"/>
            <a:ext cx="72644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p:nvPr/>
        </p:nvCxnSpPr>
        <p:spPr>
          <a:xfrm>
            <a:off x="3331210" y="2973070"/>
            <a:ext cx="72644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030845" y="2931160"/>
            <a:ext cx="72644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p:nvPr/>
        </p:nvCxnSpPr>
        <p:spPr>
          <a:xfrm>
            <a:off x="8030845" y="2957195"/>
            <a:ext cx="72644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sp>
        <p:nvSpPr>
          <p:cNvPr id="195" name="椭圆 194"/>
          <p:cNvSpPr/>
          <p:nvPr/>
        </p:nvSpPr>
        <p:spPr>
          <a:xfrm>
            <a:off x="3671570" y="2925445"/>
            <a:ext cx="59055" cy="81280"/>
          </a:xfrm>
          <a:prstGeom prst="ellipse">
            <a:avLst/>
          </a:prstGeom>
          <a:noFill/>
          <a:ln w="19050">
            <a:solidFill>
              <a:srgbClr val="7030A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96" name="椭圆 195"/>
          <p:cNvSpPr/>
          <p:nvPr/>
        </p:nvSpPr>
        <p:spPr>
          <a:xfrm>
            <a:off x="8408035" y="2908935"/>
            <a:ext cx="59055" cy="81280"/>
          </a:xfrm>
          <a:prstGeom prst="ellipse">
            <a:avLst/>
          </a:prstGeom>
          <a:noFill/>
          <a:ln w="19050">
            <a:solidFill>
              <a:srgbClr val="7030A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nvGrpSpPr>
          <p:cNvPr id="205" name="组合 204"/>
          <p:cNvGrpSpPr/>
          <p:nvPr/>
        </p:nvGrpSpPr>
        <p:grpSpPr>
          <a:xfrm>
            <a:off x="3413125" y="960120"/>
            <a:ext cx="931545" cy="776605"/>
            <a:chOff x="6241" y="1564"/>
            <a:chExt cx="1886" cy="1572"/>
          </a:xfrm>
        </p:grpSpPr>
        <p:pic>
          <p:nvPicPr>
            <p:cNvPr id="206" name="Picture 10" descr="D:\sinfor\2010\1月\网络图标设计\修改0126\修改\互联网云_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1" y="1564"/>
              <a:ext cx="1886" cy="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7" name="矩形 206"/>
            <p:cNvSpPr/>
            <p:nvPr/>
          </p:nvSpPr>
          <p:spPr>
            <a:xfrm>
              <a:off x="6643" y="2146"/>
              <a:ext cx="1088" cy="405"/>
            </a:xfrm>
            <a:prstGeom prst="rect">
              <a:avLst/>
            </a:prstGeom>
          </p:spPr>
          <p:txBody>
            <a:bodyPr wrap="square">
              <a:spAutoFit/>
            </a:bodyPr>
            <a:lstStyle/>
            <a:p>
              <a:pPr algn="ctr"/>
              <a:r>
                <a:rPr lang="en-US" altLang="zh-CN" sz="700" dirty="0">
                  <a:solidFill>
                    <a:schemeClr val="tx1"/>
                  </a:solidFill>
                  <a:latin typeface="Arial Regular"/>
                  <a:ea typeface="微软雅黑" panose="020B0503020204020204" charset="-122"/>
                </a:rPr>
                <a:t>Exit</a:t>
              </a:r>
              <a:endParaRPr lang="zh-CN" altLang="en-US" sz="700" dirty="0">
                <a:solidFill>
                  <a:schemeClr val="tx1"/>
                </a:solidFill>
                <a:latin typeface="Arial Regular"/>
                <a:ea typeface="微软雅黑" panose="020B0503020204020204" charset="-122"/>
              </a:endParaRPr>
            </a:p>
          </p:txBody>
        </p:sp>
      </p:grpSp>
      <p:grpSp>
        <p:nvGrpSpPr>
          <p:cNvPr id="208" name="组合 207"/>
          <p:cNvGrpSpPr/>
          <p:nvPr/>
        </p:nvGrpSpPr>
        <p:grpSpPr>
          <a:xfrm>
            <a:off x="7869555" y="960120"/>
            <a:ext cx="931545" cy="776605"/>
            <a:chOff x="6241" y="1564"/>
            <a:chExt cx="1886" cy="1572"/>
          </a:xfrm>
        </p:grpSpPr>
        <p:pic>
          <p:nvPicPr>
            <p:cNvPr id="209" name="Picture 10" descr="D:\sinfor\2010\1月\网络图标设计\修改0126\修改\互联网云_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1" y="1564"/>
              <a:ext cx="1886" cy="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0" name="矩形 209"/>
            <p:cNvSpPr/>
            <p:nvPr/>
          </p:nvSpPr>
          <p:spPr>
            <a:xfrm>
              <a:off x="6643" y="2146"/>
              <a:ext cx="1088" cy="405"/>
            </a:xfrm>
            <a:prstGeom prst="rect">
              <a:avLst/>
            </a:prstGeom>
          </p:spPr>
          <p:txBody>
            <a:bodyPr wrap="square">
              <a:spAutoFit/>
            </a:bodyPr>
            <a:lstStyle/>
            <a:p>
              <a:pPr algn="ctr"/>
              <a:r>
                <a:rPr lang="en-US" altLang="zh-CN" sz="700" dirty="0">
                  <a:latin typeface="Arial Regular"/>
                  <a:ea typeface="微软雅黑" panose="020B0503020204020204" charset="-122"/>
                </a:rPr>
                <a:t>Exit</a:t>
              </a:r>
              <a:endParaRPr lang="zh-CN" altLang="en-US" sz="700" dirty="0">
                <a:solidFill>
                  <a:schemeClr val="tx1"/>
                </a:solidFill>
                <a:latin typeface="Arial Regular"/>
                <a:ea typeface="微软雅黑" panose="020B0503020204020204" charset="-122"/>
              </a:endParaRPr>
            </a:p>
          </p:txBody>
        </p:sp>
      </p:grpSp>
      <p:cxnSp>
        <p:nvCxnSpPr>
          <p:cNvPr id="38" name="直接连接符 37"/>
          <p:cNvCxnSpPr/>
          <p:nvPr/>
        </p:nvCxnSpPr>
        <p:spPr>
          <a:xfrm flipV="1">
            <a:off x="4014470" y="5582920"/>
            <a:ext cx="4004945" cy="190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V="1">
            <a:off x="4014470" y="5622925"/>
            <a:ext cx="4004945" cy="1905"/>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13" name="矩形标注 212"/>
          <p:cNvSpPr/>
          <p:nvPr/>
        </p:nvSpPr>
        <p:spPr>
          <a:xfrm>
            <a:off x="735330" y="4349750"/>
            <a:ext cx="1255395" cy="1010920"/>
          </a:xfrm>
          <a:prstGeom prst="wedgeRectCallout">
            <a:avLst>
              <a:gd name="adj1" fmla="val 95725"/>
              <a:gd name="adj2" fmla="val 63278"/>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chemeClr val="tx1"/>
                </a:solidFill>
                <a:latin typeface="Arial Regular"/>
                <a:ea typeface="微软雅黑" panose="020B0503020204020204" charset="-122"/>
                <a:sym typeface="+mn-ea"/>
              </a:rPr>
              <a:t>The virtual storage is stretched across sites to provide unified storage pool</a:t>
            </a:r>
            <a:endParaRPr lang="zh-CN" altLang="en-US" sz="1000" dirty="0">
              <a:solidFill>
                <a:schemeClr val="tx1"/>
              </a:solidFill>
              <a:latin typeface="Arial Regular"/>
              <a:ea typeface="微软雅黑" panose="020B0503020204020204" charset="-122"/>
              <a:sym typeface="+mn-ea"/>
            </a:endParaRPr>
          </a:p>
        </p:txBody>
      </p:sp>
      <p:cxnSp>
        <p:nvCxnSpPr>
          <p:cNvPr id="225" name="直接连接符 224"/>
          <p:cNvCxnSpPr>
            <a:stCxn id="31" idx="2"/>
            <a:endCxn id="223" idx="0"/>
          </p:cNvCxnSpPr>
          <p:nvPr/>
        </p:nvCxnSpPr>
        <p:spPr>
          <a:xfrm>
            <a:off x="2563495" y="3859530"/>
            <a:ext cx="8255" cy="15474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6" name="直接连接符 225"/>
          <p:cNvCxnSpPr>
            <a:stCxn id="29" idx="2"/>
            <a:endCxn id="223" idx="0"/>
          </p:cNvCxnSpPr>
          <p:nvPr/>
        </p:nvCxnSpPr>
        <p:spPr>
          <a:xfrm flipH="1">
            <a:off x="2571750" y="3860165"/>
            <a:ext cx="1135380" cy="154686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7" name="直接连接符 226"/>
          <p:cNvCxnSpPr>
            <a:stCxn id="30" idx="2"/>
            <a:endCxn id="223" idx="0"/>
          </p:cNvCxnSpPr>
          <p:nvPr/>
        </p:nvCxnSpPr>
        <p:spPr>
          <a:xfrm flipH="1">
            <a:off x="2571750" y="3860165"/>
            <a:ext cx="2252980" cy="154686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8" name="直接连接符 227"/>
          <p:cNvCxnSpPr>
            <a:stCxn id="95" idx="2"/>
            <a:endCxn id="220" idx="0"/>
          </p:cNvCxnSpPr>
          <p:nvPr/>
        </p:nvCxnSpPr>
        <p:spPr>
          <a:xfrm>
            <a:off x="7367270" y="3860165"/>
            <a:ext cx="2186940" cy="154686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9" name="直接连接符 228"/>
          <p:cNvCxnSpPr>
            <a:stCxn id="118" idx="0"/>
            <a:endCxn id="220" idx="0"/>
          </p:cNvCxnSpPr>
          <p:nvPr/>
        </p:nvCxnSpPr>
        <p:spPr>
          <a:xfrm>
            <a:off x="8504555" y="3859530"/>
            <a:ext cx="1049655" cy="15474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0" name="直接连接符 229"/>
          <p:cNvCxnSpPr>
            <a:stCxn id="94" idx="2"/>
            <a:endCxn id="220" idx="0"/>
          </p:cNvCxnSpPr>
          <p:nvPr/>
        </p:nvCxnSpPr>
        <p:spPr>
          <a:xfrm flipH="1">
            <a:off x="9554210" y="3861435"/>
            <a:ext cx="74295" cy="154559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3215640" y="3859530"/>
            <a:ext cx="981710" cy="186055"/>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err="1">
                <a:solidFill>
                  <a:schemeClr val="tx1"/>
                </a:solidFill>
                <a:latin typeface="Arial Regular"/>
                <a:ea typeface="微软雅黑" panose="020B0503020204020204" charset="-122"/>
              </a:rPr>
              <a:t>aCloud</a:t>
            </a:r>
            <a:endParaRPr lang="zh-CN" altLang="en-US" sz="700" dirty="0">
              <a:solidFill>
                <a:schemeClr val="tx1"/>
              </a:solidFill>
              <a:latin typeface="Arial Regular"/>
              <a:ea typeface="微软雅黑" panose="020B0503020204020204" charset="-122"/>
            </a:endParaRPr>
          </a:p>
        </p:txBody>
      </p:sp>
      <p:pic>
        <p:nvPicPr>
          <p:cNvPr id="29" name="图片 28"/>
          <p:cNvPicPr>
            <a:picLocks noChangeAspect="1"/>
          </p:cNvPicPr>
          <p:nvPr/>
        </p:nvPicPr>
        <p:blipFill>
          <a:blip r:embed="rId8"/>
          <a:stretch>
            <a:fillRect/>
          </a:stretch>
        </p:blipFill>
        <p:spPr>
          <a:xfrm>
            <a:off x="3215640" y="3649980"/>
            <a:ext cx="982980" cy="210185"/>
          </a:xfrm>
          <a:prstGeom prst="rect">
            <a:avLst/>
          </a:prstGeom>
          <a:noFill/>
          <a:ln w="9525">
            <a:noFill/>
          </a:ln>
        </p:spPr>
      </p:pic>
      <p:pic>
        <p:nvPicPr>
          <p:cNvPr id="30" name="图片 20"/>
          <p:cNvPicPr>
            <a:picLocks noChangeAspect="1"/>
          </p:cNvPicPr>
          <p:nvPr/>
        </p:nvPicPr>
        <p:blipFill>
          <a:blip r:embed="rId8"/>
          <a:stretch>
            <a:fillRect/>
          </a:stretch>
        </p:blipFill>
        <p:spPr>
          <a:xfrm>
            <a:off x="4333240" y="3649980"/>
            <a:ext cx="982980" cy="210185"/>
          </a:xfrm>
          <a:prstGeom prst="rect">
            <a:avLst/>
          </a:prstGeom>
          <a:noFill/>
          <a:ln w="9525">
            <a:noFill/>
          </a:ln>
        </p:spPr>
      </p:pic>
      <p:pic>
        <p:nvPicPr>
          <p:cNvPr id="31" name="图片 19"/>
          <p:cNvPicPr>
            <a:picLocks noChangeAspect="1"/>
          </p:cNvPicPr>
          <p:nvPr/>
        </p:nvPicPr>
        <p:blipFill>
          <a:blip r:embed="rId8"/>
          <a:stretch>
            <a:fillRect/>
          </a:stretch>
        </p:blipFill>
        <p:spPr>
          <a:xfrm>
            <a:off x="2072005" y="3649345"/>
            <a:ext cx="982980" cy="210185"/>
          </a:xfrm>
          <a:prstGeom prst="rect">
            <a:avLst/>
          </a:prstGeom>
          <a:noFill/>
          <a:ln w="9525">
            <a:noFill/>
          </a:ln>
        </p:spPr>
      </p:pic>
      <p:pic>
        <p:nvPicPr>
          <p:cNvPr id="92" name="图片 91"/>
          <p:cNvPicPr>
            <a:picLocks noChangeAspect="1"/>
          </p:cNvPicPr>
          <p:nvPr/>
        </p:nvPicPr>
        <p:blipFill>
          <a:blip r:embed="rId8"/>
          <a:stretch>
            <a:fillRect/>
          </a:stretch>
        </p:blipFill>
        <p:spPr>
          <a:xfrm>
            <a:off x="8019415" y="3651250"/>
            <a:ext cx="982980" cy="210185"/>
          </a:xfrm>
          <a:prstGeom prst="rect">
            <a:avLst/>
          </a:prstGeom>
          <a:noFill/>
          <a:ln w="9525">
            <a:noFill/>
          </a:ln>
        </p:spPr>
      </p:pic>
      <p:pic>
        <p:nvPicPr>
          <p:cNvPr id="94" name="图片 20"/>
          <p:cNvPicPr>
            <a:picLocks noChangeAspect="1"/>
          </p:cNvPicPr>
          <p:nvPr/>
        </p:nvPicPr>
        <p:blipFill>
          <a:blip r:embed="rId8"/>
          <a:stretch>
            <a:fillRect/>
          </a:stretch>
        </p:blipFill>
        <p:spPr>
          <a:xfrm>
            <a:off x="9137015" y="3651250"/>
            <a:ext cx="982980" cy="210185"/>
          </a:xfrm>
          <a:prstGeom prst="rect">
            <a:avLst/>
          </a:prstGeom>
          <a:noFill/>
          <a:ln w="9525">
            <a:noFill/>
          </a:ln>
        </p:spPr>
      </p:pic>
      <p:pic>
        <p:nvPicPr>
          <p:cNvPr id="95" name="图片 19"/>
          <p:cNvPicPr>
            <a:picLocks noChangeAspect="1"/>
          </p:cNvPicPr>
          <p:nvPr/>
        </p:nvPicPr>
        <p:blipFill>
          <a:blip r:embed="rId8"/>
          <a:stretch>
            <a:fillRect/>
          </a:stretch>
        </p:blipFill>
        <p:spPr>
          <a:xfrm>
            <a:off x="6875780" y="3649980"/>
            <a:ext cx="982980" cy="210185"/>
          </a:xfrm>
          <a:prstGeom prst="rect">
            <a:avLst/>
          </a:prstGeom>
          <a:noFill/>
          <a:ln w="9525">
            <a:noFill/>
          </a:ln>
        </p:spPr>
      </p:pic>
      <p:sp>
        <p:nvSpPr>
          <p:cNvPr id="118" name="矩形 117"/>
          <p:cNvSpPr/>
          <p:nvPr/>
        </p:nvSpPr>
        <p:spPr>
          <a:xfrm>
            <a:off x="8013065" y="3859530"/>
            <a:ext cx="982980" cy="186055"/>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err="1">
                <a:solidFill>
                  <a:schemeClr val="tx1"/>
                </a:solidFill>
                <a:latin typeface="Arial Regular"/>
                <a:ea typeface="微软雅黑" panose="020B0503020204020204" charset="-122"/>
              </a:rPr>
              <a:t>aCloud</a:t>
            </a:r>
            <a:endParaRPr lang="zh-CN" altLang="en-US" sz="700" dirty="0">
              <a:solidFill>
                <a:schemeClr val="tx1"/>
              </a:solidFill>
              <a:latin typeface="Arial Regular"/>
              <a:ea typeface="微软雅黑" panose="020B0503020204020204" charset="-122"/>
            </a:endParaRPr>
          </a:p>
        </p:txBody>
      </p:sp>
      <p:sp>
        <p:nvSpPr>
          <p:cNvPr id="212" name="矩形标注 211"/>
          <p:cNvSpPr/>
          <p:nvPr/>
        </p:nvSpPr>
        <p:spPr>
          <a:xfrm>
            <a:off x="5220335" y="3555365"/>
            <a:ext cx="1255395" cy="794385"/>
          </a:xfrm>
          <a:prstGeom prst="wedgeRectCallout">
            <a:avLst>
              <a:gd name="adj1" fmla="val -80146"/>
              <a:gd name="adj2" fmla="val 11602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chemeClr val="tx1"/>
                </a:solidFill>
                <a:latin typeface="Arial Regular"/>
                <a:ea typeface="微软雅黑" panose="020B0503020204020204" charset="-122"/>
                <a:sym typeface="+mn-ea"/>
              </a:rPr>
              <a:t>Responsible for data sync of management and </a:t>
            </a:r>
            <a:r>
              <a:rPr lang="en-US" altLang="zh-CN" sz="1000" dirty="0" err="1">
                <a:solidFill>
                  <a:schemeClr val="tx1"/>
                </a:solidFill>
                <a:latin typeface="Arial Regular"/>
                <a:ea typeface="微软雅黑" panose="020B0503020204020204" charset="-122"/>
                <a:sym typeface="+mn-ea"/>
              </a:rPr>
              <a:t>VxLAN</a:t>
            </a:r>
            <a:r>
              <a:rPr lang="en-US" altLang="zh-CN" sz="1000" dirty="0">
                <a:solidFill>
                  <a:schemeClr val="tx1"/>
                </a:solidFill>
                <a:latin typeface="Arial Regular"/>
                <a:ea typeface="微软雅黑" panose="020B0503020204020204" charset="-122"/>
                <a:sym typeface="+mn-ea"/>
              </a:rPr>
              <a:t> traffic between 2 sites</a:t>
            </a:r>
            <a:endParaRPr lang="zh-CN" altLang="en-US" sz="1000" dirty="0">
              <a:solidFill>
                <a:schemeClr val="tx1"/>
              </a:solidFill>
              <a:latin typeface="Arial Regular"/>
              <a:ea typeface="微软雅黑" panose="020B0503020204020204" charset="-122"/>
              <a:sym typeface="+mn-ea"/>
            </a:endParaRPr>
          </a:p>
        </p:txBody>
      </p:sp>
      <p:cxnSp>
        <p:nvCxnSpPr>
          <p:cNvPr id="236" name="直接连接符 235"/>
          <p:cNvCxnSpPr/>
          <p:nvPr/>
        </p:nvCxnSpPr>
        <p:spPr>
          <a:xfrm flipV="1">
            <a:off x="2893695" y="5455920"/>
            <a:ext cx="6533515" cy="381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37" name="直接连接符 236"/>
          <p:cNvCxnSpPr/>
          <p:nvPr/>
        </p:nvCxnSpPr>
        <p:spPr>
          <a:xfrm flipV="1">
            <a:off x="2893695" y="5489575"/>
            <a:ext cx="6533515" cy="3810"/>
          </a:xfrm>
          <a:prstGeom prst="line">
            <a:avLst/>
          </a:prstGeom>
          <a:ln w="28575"/>
        </p:spPr>
        <p:style>
          <a:lnRef idx="1">
            <a:schemeClr val="accent1"/>
          </a:lnRef>
          <a:fillRef idx="0">
            <a:schemeClr val="accent1"/>
          </a:fillRef>
          <a:effectRef idx="0">
            <a:schemeClr val="accent1"/>
          </a:effectRef>
          <a:fontRef idx="minor">
            <a:schemeClr val="tx1"/>
          </a:fontRef>
        </p:style>
      </p:cxnSp>
      <p:grpSp>
        <p:nvGrpSpPr>
          <p:cNvPr id="216" name="组合 215"/>
          <p:cNvGrpSpPr/>
          <p:nvPr/>
        </p:nvGrpSpPr>
        <p:grpSpPr>
          <a:xfrm>
            <a:off x="7902147" y="5414645"/>
            <a:ext cx="818032" cy="436245"/>
            <a:chOff x="5730" y="7674"/>
            <a:chExt cx="1656" cy="883"/>
          </a:xfrm>
        </p:grpSpPr>
        <p:pic>
          <p:nvPicPr>
            <p:cNvPr id="217" name="图片 2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218" name="矩形 217"/>
            <p:cNvSpPr/>
            <p:nvPr/>
          </p:nvSpPr>
          <p:spPr>
            <a:xfrm>
              <a:off x="5730" y="8180"/>
              <a:ext cx="1656"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Storage switch</a:t>
              </a:r>
              <a:endParaRPr lang="zh-CN" altLang="en-US" sz="700" dirty="0">
                <a:solidFill>
                  <a:schemeClr val="tx1"/>
                </a:solidFill>
                <a:latin typeface="Arial Regular"/>
                <a:ea typeface="微软雅黑" panose="020B0503020204020204" charset="-122"/>
              </a:endParaRPr>
            </a:p>
          </p:txBody>
        </p:sp>
      </p:grpSp>
      <p:grpSp>
        <p:nvGrpSpPr>
          <p:cNvPr id="219" name="组合 218"/>
          <p:cNvGrpSpPr/>
          <p:nvPr/>
        </p:nvGrpSpPr>
        <p:grpSpPr>
          <a:xfrm>
            <a:off x="9137222" y="5407025"/>
            <a:ext cx="818032" cy="436245"/>
            <a:chOff x="5730" y="7674"/>
            <a:chExt cx="1656" cy="883"/>
          </a:xfrm>
        </p:grpSpPr>
        <p:pic>
          <p:nvPicPr>
            <p:cNvPr id="220" name="图片 2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221" name="矩形 220"/>
            <p:cNvSpPr/>
            <p:nvPr/>
          </p:nvSpPr>
          <p:spPr>
            <a:xfrm>
              <a:off x="5730" y="8180"/>
              <a:ext cx="1656"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Storage switch</a:t>
              </a:r>
              <a:endParaRPr lang="zh-CN" altLang="en-US" sz="700" dirty="0">
                <a:solidFill>
                  <a:schemeClr val="tx1"/>
                </a:solidFill>
                <a:latin typeface="Arial Regular"/>
                <a:ea typeface="微软雅黑" panose="020B0503020204020204" charset="-122"/>
              </a:endParaRPr>
            </a:p>
          </p:txBody>
        </p:sp>
      </p:grpSp>
      <p:grpSp>
        <p:nvGrpSpPr>
          <p:cNvPr id="143" name="组合 142"/>
          <p:cNvGrpSpPr/>
          <p:nvPr/>
        </p:nvGrpSpPr>
        <p:grpSpPr>
          <a:xfrm>
            <a:off x="5647690" y="5119370"/>
            <a:ext cx="931545" cy="776605"/>
            <a:chOff x="6241" y="1564"/>
            <a:chExt cx="1886" cy="1572"/>
          </a:xfrm>
        </p:grpSpPr>
        <p:pic>
          <p:nvPicPr>
            <p:cNvPr id="144" name="Picture 10" descr="D:\sinfor\2010\1月\网络图标设计\修改0126\修改\互联网云_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1" y="1564"/>
              <a:ext cx="1886" cy="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5" name="矩形 144"/>
            <p:cNvSpPr/>
            <p:nvPr/>
          </p:nvSpPr>
          <p:spPr>
            <a:xfrm>
              <a:off x="6444" y="2146"/>
              <a:ext cx="1488" cy="561"/>
            </a:xfrm>
            <a:prstGeom prst="rect">
              <a:avLst/>
            </a:prstGeom>
          </p:spPr>
          <p:txBody>
            <a:bodyPr wrap="square">
              <a:spAutoFit/>
            </a:bodyPr>
            <a:lstStyle/>
            <a:p>
              <a:pPr algn="ctr"/>
              <a:r>
                <a:rPr lang="en-US" altLang="zh-CN" sz="600" dirty="0">
                  <a:solidFill>
                    <a:schemeClr val="tx1"/>
                  </a:solidFill>
                  <a:latin typeface="Arial Regular"/>
                  <a:ea typeface="微软雅黑" panose="020B0503020204020204" charset="-122"/>
                </a:rPr>
                <a:t>Virtual storage interconnect</a:t>
              </a:r>
              <a:endParaRPr lang="zh-CN" altLang="en-US" sz="600" dirty="0">
                <a:solidFill>
                  <a:schemeClr val="tx1"/>
                </a:solidFill>
                <a:latin typeface="Arial Regular"/>
                <a:ea typeface="微软雅黑" panose="020B0503020204020204" charset="-122"/>
              </a:endParaRPr>
            </a:p>
          </p:txBody>
        </p:sp>
      </p:grpSp>
      <p:grpSp>
        <p:nvGrpSpPr>
          <p:cNvPr id="33" name="组合 32"/>
          <p:cNvGrpSpPr/>
          <p:nvPr/>
        </p:nvGrpSpPr>
        <p:grpSpPr>
          <a:xfrm>
            <a:off x="3306017" y="5414645"/>
            <a:ext cx="818032" cy="436245"/>
            <a:chOff x="5730" y="7674"/>
            <a:chExt cx="1656" cy="883"/>
          </a:xfrm>
        </p:grpSpPr>
        <p:pic>
          <p:nvPicPr>
            <p:cNvPr id="42" name="图片 4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32" name="矩形 31"/>
            <p:cNvSpPr/>
            <p:nvPr/>
          </p:nvSpPr>
          <p:spPr>
            <a:xfrm>
              <a:off x="5730" y="8180"/>
              <a:ext cx="1656"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Storage switch</a:t>
              </a:r>
              <a:endParaRPr lang="zh-CN" altLang="en-US" sz="700" dirty="0">
                <a:solidFill>
                  <a:schemeClr val="tx1"/>
                </a:solidFill>
                <a:latin typeface="Arial Regular"/>
                <a:ea typeface="微软雅黑" panose="020B0503020204020204" charset="-122"/>
              </a:endParaRPr>
            </a:p>
          </p:txBody>
        </p:sp>
      </p:grpSp>
      <p:grpSp>
        <p:nvGrpSpPr>
          <p:cNvPr id="222" name="组合 221"/>
          <p:cNvGrpSpPr/>
          <p:nvPr/>
        </p:nvGrpSpPr>
        <p:grpSpPr>
          <a:xfrm>
            <a:off x="2154762" y="5407025"/>
            <a:ext cx="818032" cy="436245"/>
            <a:chOff x="5730" y="7674"/>
            <a:chExt cx="1656" cy="883"/>
          </a:xfrm>
        </p:grpSpPr>
        <p:pic>
          <p:nvPicPr>
            <p:cNvPr id="223" name="图片 2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224" name="矩形 223"/>
            <p:cNvSpPr/>
            <p:nvPr/>
          </p:nvSpPr>
          <p:spPr>
            <a:xfrm>
              <a:off x="5730" y="8180"/>
              <a:ext cx="1656"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Storage switch</a:t>
              </a:r>
              <a:endParaRPr lang="zh-CN" altLang="en-US" sz="700" dirty="0">
                <a:solidFill>
                  <a:schemeClr val="tx1"/>
                </a:solidFill>
                <a:latin typeface="Arial Regular"/>
                <a:ea typeface="微软雅黑" panose="020B0503020204020204" charset="-122"/>
              </a:endParaRPr>
            </a:p>
          </p:txBody>
        </p:sp>
      </p:grpSp>
      <p:sp>
        <p:nvSpPr>
          <p:cNvPr id="238" name="Rectangle 4"/>
          <p:cNvSpPr>
            <a:spLocks noChangeArrowheads="1"/>
          </p:cNvSpPr>
          <p:nvPr/>
        </p:nvSpPr>
        <p:spPr bwMode="auto">
          <a:xfrm>
            <a:off x="32709" y="442119"/>
            <a:ext cx="684213" cy="228600"/>
          </a:xfrm>
          <a:prstGeom prst="rect">
            <a:avLst/>
          </a:prstGeom>
          <a:solidFill>
            <a:srgbClr val="79C844"/>
          </a:solidFill>
          <a:ln>
            <a:noFill/>
          </a:ln>
          <a:effectLst/>
        </p:spPr>
        <p:txBody>
          <a:bodyPr anchor="ctr"/>
          <a:lstStyle/>
          <a:p>
            <a:pPr>
              <a:buFont typeface="Arial" panose="020B0604020202020204" pitchFamily="34" charset="0"/>
              <a:buNone/>
              <a:defRPr/>
            </a:pPr>
            <a:endParaRPr lang="zh-CN" altLang="en-US" dirty="0">
              <a:latin typeface="Arial Regular"/>
              <a:ea typeface="微软雅黑" panose="020B0503020204020204" charset="-122"/>
            </a:endParaRPr>
          </a:p>
        </p:txBody>
      </p:sp>
      <p:sp>
        <p:nvSpPr>
          <p:cNvPr id="239" name="标题 1"/>
          <p:cNvSpPr>
            <a:spLocks noGrp="1" noChangeArrowheads="1"/>
          </p:cNvSpPr>
          <p:nvPr/>
        </p:nvSpPr>
        <p:spPr bwMode="auto">
          <a:xfrm>
            <a:off x="716922" y="267494"/>
            <a:ext cx="9768198" cy="577850"/>
          </a:xfrm>
          <a:prstGeom prst="rect">
            <a:avLst/>
          </a:prstGeom>
          <a:noFill/>
          <a:ln>
            <a:noFill/>
          </a:ln>
          <a:effec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3765"/>
            <a:r>
              <a:rPr lang="en-US" altLang="zh-CN" sz="2000" b="1" dirty="0">
                <a:latin typeface="Arial Regular"/>
                <a:ea typeface="微软雅黑" panose="020B0503020204020204" charset="-122"/>
                <a:sym typeface="微软雅黑" panose="020B0503020204020204" charset="-122"/>
              </a:rPr>
              <a:t>A-A stretched cluster based on </a:t>
            </a:r>
            <a:r>
              <a:rPr lang="en-US" altLang="zh-CN" sz="2000" b="1" dirty="0" err="1">
                <a:latin typeface="Arial Regular"/>
                <a:ea typeface="微软雅黑" panose="020B0503020204020204" charset="-122"/>
                <a:sym typeface="微软雅黑" panose="020B0503020204020204" charset="-122"/>
              </a:rPr>
              <a:t>aCloud</a:t>
            </a:r>
            <a:r>
              <a:rPr lang="en-US" altLang="zh-CN" sz="2000" b="1" dirty="0">
                <a:latin typeface="Arial Regular"/>
                <a:ea typeface="微软雅黑" panose="020B0503020204020204" charset="-122"/>
                <a:sym typeface="微软雅黑" panose="020B0503020204020204" charset="-122"/>
              </a:rPr>
              <a:t>: Network architecture</a:t>
            </a:r>
            <a:endParaRPr lang="zh-CN" altLang="en-US" sz="2000" b="1" dirty="0">
              <a:latin typeface="Arial Regular"/>
              <a:ea typeface="微软雅黑" panose="020B0503020204020204" charset="-122"/>
              <a:sym typeface="微软雅黑" panose="020B0503020204020204"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7" name="直接连接符 36"/>
          <p:cNvCxnSpPr>
            <a:stCxn id="31" idx="2"/>
            <a:endCxn id="101" idx="0"/>
          </p:cNvCxnSpPr>
          <p:nvPr/>
        </p:nvCxnSpPr>
        <p:spPr>
          <a:xfrm>
            <a:off x="2563495" y="3430270"/>
            <a:ext cx="2051685" cy="92392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2"/>
            <a:endCxn id="101" idx="0"/>
          </p:cNvCxnSpPr>
          <p:nvPr/>
        </p:nvCxnSpPr>
        <p:spPr>
          <a:xfrm>
            <a:off x="3707130" y="3430905"/>
            <a:ext cx="908050" cy="92329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3378200" y="5560060"/>
            <a:ext cx="713740" cy="827917"/>
            <a:chOff x="4270" y="8258"/>
            <a:chExt cx="1444" cy="1676"/>
          </a:xfrm>
        </p:grpSpPr>
        <p:pic>
          <p:nvPicPr>
            <p:cNvPr id="13" name="Picture 7" descr="存储磁盘阵列"/>
            <p:cNvPicPr>
              <a:picLocks noChangeAspect="1"/>
            </p:cNvPicPr>
            <p:nvPr/>
          </p:nvPicPr>
          <p:blipFill>
            <a:blip r:embed="rId3"/>
            <a:srcRect l="6250" t="3125"/>
            <a:stretch>
              <a:fillRect/>
            </a:stretch>
          </p:blipFill>
          <p:spPr>
            <a:xfrm>
              <a:off x="4390" y="8258"/>
              <a:ext cx="1154" cy="1196"/>
            </a:xfrm>
            <a:prstGeom prst="rect">
              <a:avLst/>
            </a:prstGeom>
            <a:noFill/>
            <a:ln w="9525">
              <a:noFill/>
            </a:ln>
          </p:spPr>
        </p:pic>
        <p:sp>
          <p:nvSpPr>
            <p:cNvPr id="14" name="文本框 13"/>
            <p:cNvSpPr txBox="1"/>
            <p:nvPr/>
          </p:nvSpPr>
          <p:spPr>
            <a:xfrm>
              <a:off x="4270" y="9373"/>
              <a:ext cx="1444" cy="561"/>
            </a:xfrm>
            <a:prstGeom prst="rect">
              <a:avLst/>
            </a:prstGeom>
            <a:noFill/>
            <a:ln>
              <a:noFill/>
            </a:ln>
          </p:spPr>
          <p:txBody>
            <a:bodyPr wrap="square" rtlCol="0">
              <a:spAutoFit/>
            </a:bodyPr>
            <a:lstStyle/>
            <a:p>
              <a:pPr algn="ctr"/>
              <a:r>
                <a:rPr lang="en-US" altLang="zh-CN" sz="600" dirty="0">
                  <a:solidFill>
                    <a:schemeClr val="tx1"/>
                  </a:solidFill>
                  <a:latin typeface="Arial Regular"/>
                  <a:ea typeface="微软雅黑" panose="020B0503020204020204" charset="-122"/>
                </a:rPr>
                <a:t>External storage</a:t>
              </a:r>
              <a:endParaRPr lang="zh-CN" altLang="en-US" sz="600" dirty="0">
                <a:solidFill>
                  <a:schemeClr val="tx1"/>
                </a:solidFill>
                <a:latin typeface="Arial Regular"/>
                <a:ea typeface="微软雅黑" panose="020B0503020204020204" charset="-122"/>
              </a:endParaRPr>
            </a:p>
          </p:txBody>
        </p:sp>
      </p:grpSp>
      <p:grpSp>
        <p:nvGrpSpPr>
          <p:cNvPr id="16" name="组合 15"/>
          <p:cNvGrpSpPr/>
          <p:nvPr/>
        </p:nvGrpSpPr>
        <p:grpSpPr>
          <a:xfrm>
            <a:off x="8066405" y="5560060"/>
            <a:ext cx="713740" cy="827917"/>
            <a:chOff x="4270" y="8258"/>
            <a:chExt cx="1444" cy="1676"/>
          </a:xfrm>
        </p:grpSpPr>
        <p:pic>
          <p:nvPicPr>
            <p:cNvPr id="23" name="Picture 7" descr="存储磁盘阵列"/>
            <p:cNvPicPr>
              <a:picLocks noChangeAspect="1"/>
            </p:cNvPicPr>
            <p:nvPr/>
          </p:nvPicPr>
          <p:blipFill>
            <a:blip r:embed="rId3"/>
            <a:srcRect l="6250" t="3125"/>
            <a:stretch>
              <a:fillRect/>
            </a:stretch>
          </p:blipFill>
          <p:spPr>
            <a:xfrm>
              <a:off x="4390" y="8258"/>
              <a:ext cx="1154" cy="1196"/>
            </a:xfrm>
            <a:prstGeom prst="rect">
              <a:avLst/>
            </a:prstGeom>
            <a:noFill/>
            <a:ln w="9525">
              <a:noFill/>
            </a:ln>
          </p:spPr>
        </p:pic>
        <p:sp>
          <p:nvSpPr>
            <p:cNvPr id="27" name="文本框 26"/>
            <p:cNvSpPr txBox="1"/>
            <p:nvPr/>
          </p:nvSpPr>
          <p:spPr>
            <a:xfrm>
              <a:off x="4270" y="9373"/>
              <a:ext cx="1444" cy="561"/>
            </a:xfrm>
            <a:prstGeom prst="rect">
              <a:avLst/>
            </a:prstGeom>
            <a:noFill/>
            <a:ln>
              <a:noFill/>
            </a:ln>
          </p:spPr>
          <p:txBody>
            <a:bodyPr wrap="square" rtlCol="0">
              <a:spAutoFit/>
            </a:bodyPr>
            <a:lstStyle/>
            <a:p>
              <a:pPr algn="ctr"/>
              <a:r>
                <a:rPr lang="en-US" altLang="zh-CN" sz="600" dirty="0">
                  <a:solidFill>
                    <a:schemeClr val="tx1"/>
                  </a:solidFill>
                  <a:latin typeface="Arial Regular"/>
                  <a:ea typeface="微软雅黑" panose="020B0503020204020204" charset="-122"/>
                </a:rPr>
                <a:t>External storage</a:t>
              </a:r>
              <a:endParaRPr lang="zh-CN" altLang="en-US" sz="600" dirty="0">
                <a:solidFill>
                  <a:schemeClr val="tx1"/>
                </a:solidFill>
                <a:latin typeface="Arial Regular"/>
                <a:ea typeface="微软雅黑" panose="020B0503020204020204" charset="-122"/>
              </a:endParaRPr>
            </a:p>
          </p:txBody>
        </p:sp>
      </p:grpSp>
      <p:cxnSp>
        <p:nvCxnSpPr>
          <p:cNvPr id="46" name="直接连接符 45"/>
          <p:cNvCxnSpPr>
            <a:stCxn id="31" idx="2"/>
            <a:endCxn id="42" idx="0"/>
          </p:cNvCxnSpPr>
          <p:nvPr/>
        </p:nvCxnSpPr>
        <p:spPr>
          <a:xfrm>
            <a:off x="2563495" y="3430270"/>
            <a:ext cx="1159510" cy="155511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29" idx="2"/>
            <a:endCxn id="42" idx="0"/>
          </p:cNvCxnSpPr>
          <p:nvPr/>
        </p:nvCxnSpPr>
        <p:spPr>
          <a:xfrm>
            <a:off x="3707130" y="3430905"/>
            <a:ext cx="15875" cy="155448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30" idx="2"/>
            <a:endCxn id="42" idx="0"/>
          </p:cNvCxnSpPr>
          <p:nvPr/>
        </p:nvCxnSpPr>
        <p:spPr>
          <a:xfrm flipH="1">
            <a:off x="3723005" y="3430905"/>
            <a:ext cx="1101725" cy="155448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2" name="直接连接符 411"/>
          <p:cNvCxnSpPr/>
          <p:nvPr/>
        </p:nvCxnSpPr>
        <p:spPr>
          <a:xfrm flipH="1">
            <a:off x="6112510" y="792480"/>
            <a:ext cx="8890" cy="488315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20" name="文本框 419"/>
          <p:cNvSpPr txBox="1"/>
          <p:nvPr/>
        </p:nvSpPr>
        <p:spPr>
          <a:xfrm>
            <a:off x="5080000" y="792480"/>
            <a:ext cx="1041400" cy="245110"/>
          </a:xfrm>
          <a:prstGeom prst="rect">
            <a:avLst/>
          </a:prstGeom>
          <a:noFill/>
        </p:spPr>
        <p:txBody>
          <a:bodyPr wrap="square" rtlCol="0">
            <a:spAutoFit/>
          </a:bodyPr>
          <a:lstStyle/>
          <a:p>
            <a:pPr algn="ctr"/>
            <a:r>
              <a:rPr lang="en-US" altLang="zh-CN" sz="1000" dirty="0">
                <a:latin typeface="Arial Regular"/>
                <a:ea typeface="微软雅黑" panose="020B0503020204020204" charset="-122"/>
                <a:sym typeface="+mn-ea"/>
              </a:rPr>
              <a:t>DC A</a:t>
            </a:r>
          </a:p>
        </p:txBody>
      </p:sp>
      <p:sp>
        <p:nvSpPr>
          <p:cNvPr id="52" name="文本框 51"/>
          <p:cNvSpPr txBox="1"/>
          <p:nvPr/>
        </p:nvSpPr>
        <p:spPr>
          <a:xfrm>
            <a:off x="6112510" y="796925"/>
            <a:ext cx="1041400" cy="245110"/>
          </a:xfrm>
          <a:prstGeom prst="rect">
            <a:avLst/>
          </a:prstGeom>
          <a:noFill/>
        </p:spPr>
        <p:txBody>
          <a:bodyPr wrap="square" rtlCol="0">
            <a:spAutoFit/>
          </a:bodyPr>
          <a:lstStyle/>
          <a:p>
            <a:pPr algn="ctr"/>
            <a:r>
              <a:rPr lang="en-US" altLang="zh-CN" sz="1000" dirty="0">
                <a:latin typeface="Arial Regular"/>
                <a:ea typeface="微软雅黑" panose="020B0503020204020204" charset="-122"/>
                <a:sym typeface="+mn-ea"/>
              </a:rPr>
              <a:t>DC B</a:t>
            </a:r>
          </a:p>
        </p:txBody>
      </p:sp>
      <p:cxnSp>
        <p:nvCxnSpPr>
          <p:cNvPr id="67" name="直接连接符 66"/>
          <p:cNvCxnSpPr/>
          <p:nvPr/>
        </p:nvCxnSpPr>
        <p:spPr>
          <a:xfrm flipV="1">
            <a:off x="3723005" y="5235575"/>
            <a:ext cx="0" cy="33464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95" idx="2"/>
            <a:endCxn id="44" idx="0"/>
          </p:cNvCxnSpPr>
          <p:nvPr/>
        </p:nvCxnSpPr>
        <p:spPr>
          <a:xfrm>
            <a:off x="7367270" y="3430905"/>
            <a:ext cx="968375" cy="159956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92" idx="2"/>
            <a:endCxn id="44" idx="0"/>
          </p:cNvCxnSpPr>
          <p:nvPr/>
        </p:nvCxnSpPr>
        <p:spPr>
          <a:xfrm flipH="1">
            <a:off x="8335645" y="3432175"/>
            <a:ext cx="175260" cy="15982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94" idx="2"/>
            <a:endCxn id="44" idx="0"/>
          </p:cNvCxnSpPr>
          <p:nvPr/>
        </p:nvCxnSpPr>
        <p:spPr>
          <a:xfrm flipH="1">
            <a:off x="8335645" y="3432175"/>
            <a:ext cx="1292860" cy="159829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30" idx="2"/>
            <a:endCxn id="101" idx="0"/>
          </p:cNvCxnSpPr>
          <p:nvPr/>
        </p:nvCxnSpPr>
        <p:spPr>
          <a:xfrm flipH="1">
            <a:off x="4615180" y="3430905"/>
            <a:ext cx="209550" cy="92329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grpSp>
        <p:nvGrpSpPr>
          <p:cNvPr id="100" name="组合 99"/>
          <p:cNvGrpSpPr/>
          <p:nvPr/>
        </p:nvGrpSpPr>
        <p:grpSpPr>
          <a:xfrm>
            <a:off x="4223385" y="4354195"/>
            <a:ext cx="760730" cy="436245"/>
            <a:chOff x="5781" y="7674"/>
            <a:chExt cx="1540" cy="883"/>
          </a:xfrm>
        </p:grpSpPr>
        <p:pic>
          <p:nvPicPr>
            <p:cNvPr id="101" name="图片 10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102" name="矩形 101"/>
            <p:cNvSpPr/>
            <p:nvPr/>
          </p:nvSpPr>
          <p:spPr>
            <a:xfrm>
              <a:off x="5781" y="8180"/>
              <a:ext cx="1540"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IP switch</a:t>
              </a:r>
              <a:endParaRPr lang="zh-CN" altLang="en-US" sz="700" dirty="0">
                <a:solidFill>
                  <a:schemeClr val="tx1"/>
                </a:solidFill>
                <a:latin typeface="Arial Regular"/>
                <a:ea typeface="微软雅黑" panose="020B0503020204020204" charset="-122"/>
              </a:endParaRPr>
            </a:p>
          </p:txBody>
        </p:sp>
      </p:grpSp>
      <p:cxnSp>
        <p:nvCxnSpPr>
          <p:cNvPr id="115" name="直接连接符 114"/>
          <p:cNvCxnSpPr/>
          <p:nvPr/>
        </p:nvCxnSpPr>
        <p:spPr>
          <a:xfrm flipV="1">
            <a:off x="4913630" y="4463415"/>
            <a:ext cx="2380615" cy="444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2" name="直接连接符 121"/>
          <p:cNvCxnSpPr>
            <a:stCxn id="95" idx="2"/>
            <a:endCxn id="128" idx="0"/>
          </p:cNvCxnSpPr>
          <p:nvPr/>
        </p:nvCxnSpPr>
        <p:spPr>
          <a:xfrm>
            <a:off x="7367270" y="3430905"/>
            <a:ext cx="229235" cy="92329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a:stCxn id="92" idx="2"/>
            <a:endCxn id="128" idx="0"/>
          </p:cNvCxnSpPr>
          <p:nvPr/>
        </p:nvCxnSpPr>
        <p:spPr>
          <a:xfrm flipH="1">
            <a:off x="7596505" y="3432175"/>
            <a:ext cx="914400" cy="92202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a:stCxn id="94" idx="2"/>
            <a:endCxn id="128" idx="0"/>
          </p:cNvCxnSpPr>
          <p:nvPr/>
        </p:nvCxnSpPr>
        <p:spPr>
          <a:xfrm flipH="1">
            <a:off x="7596505" y="3432175"/>
            <a:ext cx="2032000" cy="92202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grpSp>
        <p:nvGrpSpPr>
          <p:cNvPr id="127" name="组合 126"/>
          <p:cNvGrpSpPr/>
          <p:nvPr/>
        </p:nvGrpSpPr>
        <p:grpSpPr>
          <a:xfrm>
            <a:off x="7204710" y="4354195"/>
            <a:ext cx="760730" cy="436245"/>
            <a:chOff x="5781" y="7674"/>
            <a:chExt cx="1540" cy="883"/>
          </a:xfrm>
        </p:grpSpPr>
        <p:pic>
          <p:nvPicPr>
            <p:cNvPr id="128" name="图片 12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129" name="矩形 128"/>
            <p:cNvSpPr/>
            <p:nvPr/>
          </p:nvSpPr>
          <p:spPr>
            <a:xfrm>
              <a:off x="5781" y="8180"/>
              <a:ext cx="1540"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IP switch</a:t>
              </a:r>
              <a:endParaRPr lang="zh-CN" altLang="en-US" sz="700" dirty="0">
                <a:solidFill>
                  <a:schemeClr val="tx1"/>
                </a:solidFill>
                <a:latin typeface="Arial Regular"/>
                <a:ea typeface="微软雅黑" panose="020B0503020204020204" charset="-122"/>
              </a:endParaRPr>
            </a:p>
          </p:txBody>
        </p:sp>
      </p:grpSp>
      <p:cxnSp>
        <p:nvCxnSpPr>
          <p:cNvPr id="137" name="直接连接符 136"/>
          <p:cNvCxnSpPr/>
          <p:nvPr/>
        </p:nvCxnSpPr>
        <p:spPr>
          <a:xfrm flipV="1">
            <a:off x="4913630" y="4496435"/>
            <a:ext cx="2380615" cy="4445"/>
          </a:xfrm>
          <a:prstGeom prst="line">
            <a:avLst/>
          </a:prstGeom>
          <a:ln w="28575"/>
        </p:spPr>
        <p:style>
          <a:lnRef idx="1">
            <a:schemeClr val="accent1"/>
          </a:lnRef>
          <a:fillRef idx="0">
            <a:schemeClr val="accent1"/>
          </a:fillRef>
          <a:effectRef idx="0">
            <a:schemeClr val="accent1"/>
          </a:effectRef>
          <a:fontRef idx="minor">
            <a:schemeClr val="tx1"/>
          </a:fontRef>
        </p:style>
      </p:cxnSp>
      <p:grpSp>
        <p:nvGrpSpPr>
          <p:cNvPr id="138" name="组合 137"/>
          <p:cNvGrpSpPr/>
          <p:nvPr/>
        </p:nvGrpSpPr>
        <p:grpSpPr>
          <a:xfrm>
            <a:off x="5647055" y="4077335"/>
            <a:ext cx="931545" cy="776605"/>
            <a:chOff x="6241" y="1564"/>
            <a:chExt cx="1886" cy="1572"/>
          </a:xfrm>
        </p:grpSpPr>
        <p:pic>
          <p:nvPicPr>
            <p:cNvPr id="139" name="Picture 10" descr="D:\sinfor\2010\1月\网络图标设计\修改0126\修改\互联网云_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1" y="1564"/>
              <a:ext cx="1886" cy="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0" name="矩形 139"/>
            <p:cNvSpPr/>
            <p:nvPr/>
          </p:nvSpPr>
          <p:spPr>
            <a:xfrm>
              <a:off x="6300" y="2082"/>
              <a:ext cx="1651" cy="623"/>
            </a:xfrm>
            <a:prstGeom prst="rect">
              <a:avLst/>
            </a:prstGeom>
          </p:spPr>
          <p:txBody>
            <a:bodyPr wrap="square">
              <a:spAutoFit/>
            </a:bodyPr>
            <a:lstStyle/>
            <a:p>
              <a:pPr algn="ctr"/>
              <a:r>
                <a:rPr lang="en-US" altLang="zh-CN" sz="700" dirty="0">
                  <a:latin typeface="Arial Regular"/>
                  <a:ea typeface="微软雅黑" panose="020B0503020204020204" charset="-122"/>
                </a:rPr>
                <a:t>DC interconnect</a:t>
              </a:r>
              <a:endParaRPr lang="zh-CN" altLang="en-US" sz="700" dirty="0">
                <a:solidFill>
                  <a:schemeClr val="tx1"/>
                </a:solidFill>
                <a:latin typeface="Arial Regular"/>
                <a:ea typeface="微软雅黑" panose="020B0503020204020204" charset="-122"/>
              </a:endParaRPr>
            </a:p>
          </p:txBody>
        </p:sp>
      </p:grpSp>
      <p:cxnSp>
        <p:nvCxnSpPr>
          <p:cNvPr id="141" name="直接连接符 140"/>
          <p:cNvCxnSpPr/>
          <p:nvPr/>
        </p:nvCxnSpPr>
        <p:spPr>
          <a:xfrm flipV="1">
            <a:off x="8335645" y="5280660"/>
            <a:ext cx="0" cy="33464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p:nvPr/>
        </p:nvCxnSpPr>
        <p:spPr>
          <a:xfrm flipV="1">
            <a:off x="5220335" y="5671185"/>
            <a:ext cx="1766570" cy="381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flipH="1">
            <a:off x="3072765" y="1572260"/>
            <a:ext cx="804545" cy="95377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flipH="1">
            <a:off x="7788275" y="1555750"/>
            <a:ext cx="524510" cy="98044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1" name="直接连接符 160"/>
          <p:cNvCxnSpPr/>
          <p:nvPr/>
        </p:nvCxnSpPr>
        <p:spPr>
          <a:xfrm flipH="1">
            <a:off x="2593975" y="2512060"/>
            <a:ext cx="491490" cy="72136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2" name="直接连接符 161"/>
          <p:cNvCxnSpPr/>
          <p:nvPr/>
        </p:nvCxnSpPr>
        <p:spPr>
          <a:xfrm>
            <a:off x="3070225" y="2512060"/>
            <a:ext cx="667385" cy="72263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3" name="直接连接符 162"/>
          <p:cNvCxnSpPr/>
          <p:nvPr/>
        </p:nvCxnSpPr>
        <p:spPr>
          <a:xfrm flipH="1">
            <a:off x="2606040" y="2512060"/>
            <a:ext cx="1701800" cy="71183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p:nvPr/>
        </p:nvCxnSpPr>
        <p:spPr>
          <a:xfrm flipH="1">
            <a:off x="3738245" y="2496820"/>
            <a:ext cx="575310" cy="73787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a:off x="3075305" y="2506980"/>
            <a:ext cx="1779905" cy="72771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p:nvPr/>
        </p:nvCxnSpPr>
        <p:spPr>
          <a:xfrm>
            <a:off x="4287520" y="2512060"/>
            <a:ext cx="568325" cy="72263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p:nvPr/>
        </p:nvCxnSpPr>
        <p:spPr>
          <a:xfrm flipH="1">
            <a:off x="7293610" y="2496185"/>
            <a:ext cx="491490" cy="72136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p:nvPr/>
        </p:nvCxnSpPr>
        <p:spPr>
          <a:xfrm>
            <a:off x="7769860" y="2496185"/>
            <a:ext cx="667385" cy="72263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p:nvPr/>
        </p:nvCxnSpPr>
        <p:spPr>
          <a:xfrm flipH="1">
            <a:off x="7305675" y="2496185"/>
            <a:ext cx="1701800" cy="711835"/>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p:nvPr/>
        </p:nvCxnSpPr>
        <p:spPr>
          <a:xfrm flipH="1">
            <a:off x="8437880" y="2480945"/>
            <a:ext cx="575310" cy="73787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71" name="直接连接符 170"/>
          <p:cNvCxnSpPr/>
          <p:nvPr/>
        </p:nvCxnSpPr>
        <p:spPr>
          <a:xfrm>
            <a:off x="7774940" y="2490470"/>
            <a:ext cx="1779905" cy="72771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72" name="直接连接符 171"/>
          <p:cNvCxnSpPr/>
          <p:nvPr/>
        </p:nvCxnSpPr>
        <p:spPr>
          <a:xfrm>
            <a:off x="8987155" y="2496185"/>
            <a:ext cx="568325" cy="72263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p:nvPr/>
        </p:nvCxnSpPr>
        <p:spPr>
          <a:xfrm>
            <a:off x="3878580" y="1587500"/>
            <a:ext cx="446405" cy="964565"/>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8312150" y="1632585"/>
            <a:ext cx="715645" cy="876935"/>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nvGrpSpPr>
          <p:cNvPr id="175" name="组合 174"/>
          <p:cNvGrpSpPr/>
          <p:nvPr/>
        </p:nvGrpSpPr>
        <p:grpSpPr>
          <a:xfrm>
            <a:off x="3469005" y="1009015"/>
            <a:ext cx="817880" cy="764540"/>
            <a:chOff x="7082" y="3751"/>
            <a:chExt cx="1656" cy="1547"/>
          </a:xfrm>
        </p:grpSpPr>
        <p:grpSp>
          <p:nvGrpSpPr>
            <p:cNvPr id="176" name="Group 2493"/>
            <p:cNvGrpSpPr/>
            <p:nvPr/>
          </p:nvGrpSpPr>
          <p:grpSpPr bwMode="auto">
            <a:xfrm>
              <a:off x="7341" y="3751"/>
              <a:ext cx="1137" cy="1172"/>
              <a:chOff x="1768" y="187"/>
              <a:chExt cx="2860" cy="2807"/>
            </a:xfrm>
          </p:grpSpPr>
          <p:pic>
            <p:nvPicPr>
              <p:cNvPr id="177" name="Picture 2494" descr="通用交换机"/>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178" name="Picture 2495" descr="中继器"/>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179" name="Picture 2496" descr="通用交换机"/>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180" name="矩形 179"/>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Core switch</a:t>
              </a:r>
              <a:endParaRPr lang="zh-CN" altLang="en-US" sz="700" dirty="0">
                <a:solidFill>
                  <a:schemeClr val="tx1"/>
                </a:solidFill>
                <a:latin typeface="Arial Regular"/>
                <a:ea typeface="微软雅黑" panose="020B0503020204020204" charset="-122"/>
              </a:endParaRPr>
            </a:p>
          </p:txBody>
        </p:sp>
      </p:grpSp>
      <p:grpSp>
        <p:nvGrpSpPr>
          <p:cNvPr id="181" name="组合 180"/>
          <p:cNvGrpSpPr/>
          <p:nvPr/>
        </p:nvGrpSpPr>
        <p:grpSpPr>
          <a:xfrm>
            <a:off x="7902575" y="1053465"/>
            <a:ext cx="817880" cy="764540"/>
            <a:chOff x="7082" y="3751"/>
            <a:chExt cx="1656" cy="1547"/>
          </a:xfrm>
        </p:grpSpPr>
        <p:grpSp>
          <p:nvGrpSpPr>
            <p:cNvPr id="182" name="Group 2493"/>
            <p:cNvGrpSpPr/>
            <p:nvPr/>
          </p:nvGrpSpPr>
          <p:grpSpPr bwMode="auto">
            <a:xfrm>
              <a:off x="7341" y="3751"/>
              <a:ext cx="1137" cy="1172"/>
              <a:chOff x="1768" y="187"/>
              <a:chExt cx="2860" cy="2807"/>
            </a:xfrm>
          </p:grpSpPr>
          <p:pic>
            <p:nvPicPr>
              <p:cNvPr id="183" name="Picture 2494" descr="通用交换机"/>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69" y="1570"/>
                <a:ext cx="2859" cy="1424"/>
              </a:xfrm>
              <a:prstGeom prst="rect">
                <a:avLst/>
              </a:prstGeom>
              <a:noFill/>
              <a:ln>
                <a:noFill/>
              </a:ln>
            </p:spPr>
          </p:pic>
          <p:pic>
            <p:nvPicPr>
              <p:cNvPr id="184" name="Picture 2495" descr="中继器"/>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68" y="482"/>
                <a:ext cx="2858" cy="2202"/>
              </a:xfrm>
              <a:prstGeom prst="rect">
                <a:avLst/>
              </a:prstGeom>
              <a:noFill/>
              <a:ln>
                <a:noFill/>
              </a:ln>
            </p:spPr>
          </p:pic>
          <p:pic>
            <p:nvPicPr>
              <p:cNvPr id="185" name="Picture 2496" descr="通用交换机"/>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69" y="187"/>
                <a:ext cx="2859" cy="1424"/>
              </a:xfrm>
              <a:prstGeom prst="rect">
                <a:avLst/>
              </a:prstGeom>
              <a:noFill/>
              <a:ln>
                <a:noFill/>
              </a:ln>
            </p:spPr>
          </p:pic>
        </p:grpSp>
        <p:sp>
          <p:nvSpPr>
            <p:cNvPr id="186" name="矩形 185"/>
            <p:cNvSpPr/>
            <p:nvPr/>
          </p:nvSpPr>
          <p:spPr>
            <a:xfrm>
              <a:off x="7082" y="4922"/>
              <a:ext cx="1657"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Core switch</a:t>
              </a:r>
              <a:endParaRPr lang="zh-CN" altLang="en-US" sz="700" dirty="0">
                <a:solidFill>
                  <a:schemeClr val="tx1"/>
                </a:solidFill>
                <a:latin typeface="Arial Regular"/>
                <a:ea typeface="微软雅黑" panose="020B0503020204020204" charset="-122"/>
              </a:endParaRPr>
            </a:p>
          </p:txBody>
        </p:sp>
      </p:grpSp>
      <p:pic>
        <p:nvPicPr>
          <p:cNvPr id="187" name="Picture 56" descr="L2交换机"/>
          <p:cNvPicPr>
            <a:picLocks noChangeAspect="1"/>
          </p:cNvPicPr>
          <p:nvPr/>
        </p:nvPicPr>
        <p:blipFill>
          <a:blip r:embed="rId8"/>
          <a:stretch>
            <a:fillRect/>
          </a:stretch>
        </p:blipFill>
        <p:spPr>
          <a:xfrm>
            <a:off x="2827020" y="2391410"/>
            <a:ext cx="504190" cy="305435"/>
          </a:xfrm>
          <a:prstGeom prst="rect">
            <a:avLst/>
          </a:prstGeom>
          <a:noFill/>
          <a:ln w="9525">
            <a:noFill/>
          </a:ln>
        </p:spPr>
      </p:pic>
      <p:pic>
        <p:nvPicPr>
          <p:cNvPr id="188" name="Picture 56" descr="L2交换机"/>
          <p:cNvPicPr>
            <a:picLocks noChangeAspect="1"/>
          </p:cNvPicPr>
          <p:nvPr/>
        </p:nvPicPr>
        <p:blipFill>
          <a:blip r:embed="rId8"/>
          <a:stretch>
            <a:fillRect/>
          </a:stretch>
        </p:blipFill>
        <p:spPr>
          <a:xfrm>
            <a:off x="4057015" y="2391410"/>
            <a:ext cx="504190" cy="305435"/>
          </a:xfrm>
          <a:prstGeom prst="rect">
            <a:avLst/>
          </a:prstGeom>
          <a:noFill/>
          <a:ln w="9525">
            <a:noFill/>
          </a:ln>
        </p:spPr>
      </p:pic>
      <p:pic>
        <p:nvPicPr>
          <p:cNvPr id="189" name="Picture 56" descr="L2交换机"/>
          <p:cNvPicPr>
            <a:picLocks noChangeAspect="1"/>
          </p:cNvPicPr>
          <p:nvPr/>
        </p:nvPicPr>
        <p:blipFill>
          <a:blip r:embed="rId8"/>
          <a:stretch>
            <a:fillRect/>
          </a:stretch>
        </p:blipFill>
        <p:spPr>
          <a:xfrm>
            <a:off x="7526655" y="2374900"/>
            <a:ext cx="504190" cy="305435"/>
          </a:xfrm>
          <a:prstGeom prst="rect">
            <a:avLst/>
          </a:prstGeom>
          <a:noFill/>
          <a:ln w="9525">
            <a:noFill/>
          </a:ln>
        </p:spPr>
      </p:pic>
      <p:pic>
        <p:nvPicPr>
          <p:cNvPr id="190" name="Picture 56" descr="L2交换机"/>
          <p:cNvPicPr>
            <a:picLocks noChangeAspect="1"/>
          </p:cNvPicPr>
          <p:nvPr/>
        </p:nvPicPr>
        <p:blipFill>
          <a:blip r:embed="rId8"/>
          <a:stretch>
            <a:fillRect/>
          </a:stretch>
        </p:blipFill>
        <p:spPr>
          <a:xfrm>
            <a:off x="8756650" y="2374900"/>
            <a:ext cx="504190" cy="305435"/>
          </a:xfrm>
          <a:prstGeom prst="rect">
            <a:avLst/>
          </a:prstGeom>
          <a:noFill/>
          <a:ln w="9525">
            <a:noFill/>
          </a:ln>
        </p:spPr>
      </p:pic>
      <p:cxnSp>
        <p:nvCxnSpPr>
          <p:cNvPr id="191" name="直接连接符 190"/>
          <p:cNvCxnSpPr/>
          <p:nvPr/>
        </p:nvCxnSpPr>
        <p:spPr>
          <a:xfrm>
            <a:off x="3331210" y="2518410"/>
            <a:ext cx="72644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p:nvPr/>
        </p:nvCxnSpPr>
        <p:spPr>
          <a:xfrm>
            <a:off x="3331210" y="2543810"/>
            <a:ext cx="72644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030845" y="2501900"/>
            <a:ext cx="72644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p:nvPr/>
        </p:nvCxnSpPr>
        <p:spPr>
          <a:xfrm>
            <a:off x="8030845" y="2527935"/>
            <a:ext cx="726440" cy="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sp>
        <p:nvSpPr>
          <p:cNvPr id="195" name="椭圆 194"/>
          <p:cNvSpPr/>
          <p:nvPr/>
        </p:nvSpPr>
        <p:spPr>
          <a:xfrm>
            <a:off x="3671570" y="2496185"/>
            <a:ext cx="59055" cy="81280"/>
          </a:xfrm>
          <a:prstGeom prst="ellipse">
            <a:avLst/>
          </a:prstGeom>
          <a:noFill/>
          <a:ln w="19050">
            <a:solidFill>
              <a:srgbClr val="7030A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96" name="椭圆 195"/>
          <p:cNvSpPr/>
          <p:nvPr/>
        </p:nvSpPr>
        <p:spPr>
          <a:xfrm>
            <a:off x="8408035" y="2479675"/>
            <a:ext cx="59055" cy="81280"/>
          </a:xfrm>
          <a:prstGeom prst="ellipse">
            <a:avLst/>
          </a:prstGeom>
          <a:noFill/>
          <a:ln w="19050">
            <a:solidFill>
              <a:srgbClr val="7030A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99" name="文本框 198"/>
          <p:cNvSpPr txBox="1"/>
          <p:nvPr/>
        </p:nvSpPr>
        <p:spPr>
          <a:xfrm>
            <a:off x="5419090" y="5674995"/>
            <a:ext cx="1368425" cy="245110"/>
          </a:xfrm>
          <a:prstGeom prst="rect">
            <a:avLst/>
          </a:prstGeom>
          <a:noFill/>
        </p:spPr>
        <p:txBody>
          <a:bodyPr wrap="square" rtlCol="0">
            <a:spAutoFit/>
          </a:bodyPr>
          <a:lstStyle/>
          <a:p>
            <a:pPr algn="ctr"/>
            <a:r>
              <a:rPr lang="en-US" altLang="zh-CN" sz="1000" dirty="0">
                <a:latin typeface="Arial Regular"/>
                <a:ea typeface="微软雅黑" panose="020B0503020204020204" charset="-122"/>
                <a:sym typeface="+mn-ea"/>
              </a:rPr>
              <a:t>3</a:t>
            </a:r>
            <a:r>
              <a:rPr lang="en-US" altLang="zh-CN" sz="1000" baseline="30000" dirty="0">
                <a:latin typeface="Arial Regular"/>
                <a:ea typeface="微软雅黑" panose="020B0503020204020204" charset="-122"/>
                <a:sym typeface="+mn-ea"/>
              </a:rPr>
              <a:t>rd</a:t>
            </a:r>
            <a:r>
              <a:rPr lang="en-US" altLang="zh-CN" sz="1000" dirty="0">
                <a:latin typeface="Arial Regular"/>
                <a:ea typeface="微软雅黑" panose="020B0503020204020204" charset="-122"/>
                <a:sym typeface="+mn-ea"/>
              </a:rPr>
              <a:t> party DC</a:t>
            </a:r>
            <a:endParaRPr lang="zh-CN" altLang="en-US" sz="1000" dirty="0">
              <a:latin typeface="Arial Regular"/>
              <a:ea typeface="微软雅黑" panose="020B0503020204020204" charset="-122"/>
              <a:sym typeface="+mn-ea"/>
            </a:endParaRPr>
          </a:p>
        </p:txBody>
      </p:sp>
      <p:grpSp>
        <p:nvGrpSpPr>
          <p:cNvPr id="200" name="组合 199"/>
          <p:cNvGrpSpPr/>
          <p:nvPr/>
        </p:nvGrpSpPr>
        <p:grpSpPr>
          <a:xfrm>
            <a:off x="5407798" y="6151244"/>
            <a:ext cx="1384478" cy="733072"/>
            <a:chOff x="3538" y="8258"/>
            <a:chExt cx="2801" cy="1484"/>
          </a:xfrm>
        </p:grpSpPr>
        <p:pic>
          <p:nvPicPr>
            <p:cNvPr id="201" name="Picture 7" descr="存储磁盘阵列"/>
            <p:cNvPicPr>
              <a:picLocks noChangeAspect="1"/>
            </p:cNvPicPr>
            <p:nvPr/>
          </p:nvPicPr>
          <p:blipFill>
            <a:blip r:embed="rId3"/>
            <a:srcRect l="6250" t="3125"/>
            <a:stretch>
              <a:fillRect/>
            </a:stretch>
          </p:blipFill>
          <p:spPr>
            <a:xfrm>
              <a:off x="4390" y="8258"/>
              <a:ext cx="1154" cy="1196"/>
            </a:xfrm>
            <a:prstGeom prst="rect">
              <a:avLst/>
            </a:prstGeom>
            <a:noFill/>
            <a:ln w="9525">
              <a:noFill/>
            </a:ln>
          </p:spPr>
        </p:pic>
        <p:sp>
          <p:nvSpPr>
            <p:cNvPr id="202" name="文本框 201"/>
            <p:cNvSpPr txBox="1"/>
            <p:nvPr/>
          </p:nvSpPr>
          <p:spPr>
            <a:xfrm>
              <a:off x="3538" y="9368"/>
              <a:ext cx="2801" cy="374"/>
            </a:xfrm>
            <a:prstGeom prst="rect">
              <a:avLst/>
            </a:prstGeom>
            <a:noFill/>
            <a:ln>
              <a:noFill/>
            </a:ln>
          </p:spPr>
          <p:txBody>
            <a:bodyPr wrap="square" rtlCol="0">
              <a:spAutoFit/>
            </a:bodyPr>
            <a:lstStyle/>
            <a:p>
              <a:pPr algn="ctr"/>
              <a:r>
                <a:rPr lang="en-US" altLang="zh-CN" sz="600" dirty="0">
                  <a:solidFill>
                    <a:schemeClr val="tx1"/>
                  </a:solidFill>
                  <a:latin typeface="Arial Regular"/>
                  <a:ea typeface="微软雅黑" panose="020B0503020204020204" charset="-122"/>
                </a:rPr>
                <a:t>Storage for arbitration</a:t>
              </a:r>
              <a:endParaRPr lang="zh-CN" altLang="en-US" sz="600" dirty="0">
                <a:solidFill>
                  <a:schemeClr val="tx1"/>
                </a:solidFill>
                <a:latin typeface="Arial Regular"/>
                <a:ea typeface="微软雅黑" panose="020B0503020204020204" charset="-122"/>
              </a:endParaRPr>
            </a:p>
          </p:txBody>
        </p:sp>
      </p:grpSp>
      <p:cxnSp>
        <p:nvCxnSpPr>
          <p:cNvPr id="203" name="直接连接符 202"/>
          <p:cNvCxnSpPr/>
          <p:nvPr/>
        </p:nvCxnSpPr>
        <p:spPr>
          <a:xfrm flipH="1" flipV="1">
            <a:off x="3723005" y="5274310"/>
            <a:ext cx="2391410" cy="87693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4" name="直接连接符 203"/>
          <p:cNvCxnSpPr/>
          <p:nvPr/>
        </p:nvCxnSpPr>
        <p:spPr>
          <a:xfrm flipV="1">
            <a:off x="6113780" y="5280660"/>
            <a:ext cx="2196465" cy="870585"/>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nvGrpSpPr>
          <p:cNvPr id="205" name="组合 204"/>
          <p:cNvGrpSpPr/>
          <p:nvPr/>
        </p:nvGrpSpPr>
        <p:grpSpPr>
          <a:xfrm>
            <a:off x="3413125" y="530860"/>
            <a:ext cx="931545" cy="776605"/>
            <a:chOff x="6241" y="1564"/>
            <a:chExt cx="1886" cy="1572"/>
          </a:xfrm>
        </p:grpSpPr>
        <p:pic>
          <p:nvPicPr>
            <p:cNvPr id="206" name="Picture 10" descr="D:\sinfor\2010\1月\网络图标设计\修改0126\修改\互联网云_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1" y="1564"/>
              <a:ext cx="1886" cy="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7" name="矩形 206"/>
            <p:cNvSpPr/>
            <p:nvPr/>
          </p:nvSpPr>
          <p:spPr>
            <a:xfrm>
              <a:off x="6643" y="2146"/>
              <a:ext cx="1088" cy="405"/>
            </a:xfrm>
            <a:prstGeom prst="rect">
              <a:avLst/>
            </a:prstGeom>
          </p:spPr>
          <p:txBody>
            <a:bodyPr wrap="square">
              <a:spAutoFit/>
            </a:bodyPr>
            <a:lstStyle/>
            <a:p>
              <a:pPr algn="ctr"/>
              <a:r>
                <a:rPr lang="en-US" altLang="zh-CN" sz="700" dirty="0">
                  <a:solidFill>
                    <a:schemeClr val="tx1"/>
                  </a:solidFill>
                  <a:latin typeface="Arial Regular"/>
                  <a:ea typeface="微软雅黑" panose="020B0503020204020204" charset="-122"/>
                </a:rPr>
                <a:t>Exit</a:t>
              </a:r>
              <a:endParaRPr lang="zh-CN" altLang="en-US" sz="700" dirty="0">
                <a:solidFill>
                  <a:schemeClr val="tx1"/>
                </a:solidFill>
                <a:latin typeface="Arial Regular"/>
                <a:ea typeface="微软雅黑" panose="020B0503020204020204" charset="-122"/>
              </a:endParaRPr>
            </a:p>
          </p:txBody>
        </p:sp>
      </p:grpSp>
      <p:grpSp>
        <p:nvGrpSpPr>
          <p:cNvPr id="208" name="组合 207"/>
          <p:cNvGrpSpPr/>
          <p:nvPr/>
        </p:nvGrpSpPr>
        <p:grpSpPr>
          <a:xfrm>
            <a:off x="7869555" y="530860"/>
            <a:ext cx="931545" cy="776605"/>
            <a:chOff x="6241" y="1564"/>
            <a:chExt cx="1886" cy="1572"/>
          </a:xfrm>
        </p:grpSpPr>
        <p:pic>
          <p:nvPicPr>
            <p:cNvPr id="209" name="Picture 10" descr="D:\sinfor\2010\1月\网络图标设计\修改0126\修改\互联网云_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1" y="1564"/>
              <a:ext cx="1886" cy="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0" name="矩形 209"/>
            <p:cNvSpPr/>
            <p:nvPr/>
          </p:nvSpPr>
          <p:spPr>
            <a:xfrm>
              <a:off x="6643" y="2146"/>
              <a:ext cx="1088" cy="405"/>
            </a:xfrm>
            <a:prstGeom prst="rect">
              <a:avLst/>
            </a:prstGeom>
          </p:spPr>
          <p:txBody>
            <a:bodyPr wrap="square">
              <a:spAutoFit/>
            </a:bodyPr>
            <a:lstStyle/>
            <a:p>
              <a:pPr algn="ctr"/>
              <a:r>
                <a:rPr lang="en-US" altLang="zh-CN" sz="700" dirty="0">
                  <a:solidFill>
                    <a:schemeClr val="tx1"/>
                  </a:solidFill>
                  <a:latin typeface="Arial Regular"/>
                  <a:ea typeface="微软雅黑" panose="020B0503020204020204" charset="-122"/>
                </a:rPr>
                <a:t>Exit</a:t>
              </a:r>
              <a:endParaRPr lang="zh-CN" altLang="en-US" sz="700" dirty="0">
                <a:solidFill>
                  <a:schemeClr val="tx1"/>
                </a:solidFill>
                <a:latin typeface="Arial Regular"/>
                <a:ea typeface="微软雅黑" panose="020B0503020204020204" charset="-122"/>
              </a:endParaRPr>
            </a:p>
          </p:txBody>
        </p:sp>
      </p:grpSp>
      <p:sp>
        <p:nvSpPr>
          <p:cNvPr id="8" name="矩形 7"/>
          <p:cNvSpPr/>
          <p:nvPr/>
        </p:nvSpPr>
        <p:spPr>
          <a:xfrm>
            <a:off x="3215640" y="3430270"/>
            <a:ext cx="981710" cy="186055"/>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err="1">
                <a:solidFill>
                  <a:schemeClr val="tx1"/>
                </a:solidFill>
                <a:latin typeface="Arial Regular"/>
                <a:ea typeface="微软雅黑" panose="020B0503020204020204" charset="-122"/>
              </a:rPr>
              <a:t>aCloud</a:t>
            </a:r>
            <a:endParaRPr lang="zh-CN" altLang="en-US" sz="700" dirty="0">
              <a:solidFill>
                <a:schemeClr val="tx1"/>
              </a:solidFill>
              <a:latin typeface="Arial Regular"/>
              <a:ea typeface="微软雅黑" panose="020B0503020204020204" charset="-122"/>
            </a:endParaRPr>
          </a:p>
        </p:txBody>
      </p:sp>
      <p:pic>
        <p:nvPicPr>
          <p:cNvPr id="29" name="图片 28"/>
          <p:cNvPicPr>
            <a:picLocks noChangeAspect="1"/>
          </p:cNvPicPr>
          <p:nvPr/>
        </p:nvPicPr>
        <p:blipFill>
          <a:blip r:embed="rId9"/>
          <a:stretch>
            <a:fillRect/>
          </a:stretch>
        </p:blipFill>
        <p:spPr>
          <a:xfrm>
            <a:off x="3215640" y="3220720"/>
            <a:ext cx="982980" cy="210185"/>
          </a:xfrm>
          <a:prstGeom prst="rect">
            <a:avLst/>
          </a:prstGeom>
          <a:noFill/>
          <a:ln w="9525">
            <a:noFill/>
          </a:ln>
        </p:spPr>
      </p:pic>
      <p:pic>
        <p:nvPicPr>
          <p:cNvPr id="30" name="图片 20"/>
          <p:cNvPicPr>
            <a:picLocks noChangeAspect="1"/>
          </p:cNvPicPr>
          <p:nvPr/>
        </p:nvPicPr>
        <p:blipFill>
          <a:blip r:embed="rId9"/>
          <a:stretch>
            <a:fillRect/>
          </a:stretch>
        </p:blipFill>
        <p:spPr>
          <a:xfrm>
            <a:off x="4333240" y="3220720"/>
            <a:ext cx="982980" cy="210185"/>
          </a:xfrm>
          <a:prstGeom prst="rect">
            <a:avLst/>
          </a:prstGeom>
          <a:noFill/>
          <a:ln w="9525">
            <a:noFill/>
          </a:ln>
        </p:spPr>
      </p:pic>
      <p:pic>
        <p:nvPicPr>
          <p:cNvPr id="31" name="图片 19"/>
          <p:cNvPicPr>
            <a:picLocks noChangeAspect="1"/>
          </p:cNvPicPr>
          <p:nvPr/>
        </p:nvPicPr>
        <p:blipFill>
          <a:blip r:embed="rId9"/>
          <a:stretch>
            <a:fillRect/>
          </a:stretch>
        </p:blipFill>
        <p:spPr>
          <a:xfrm>
            <a:off x="2072005" y="3220085"/>
            <a:ext cx="982980" cy="210185"/>
          </a:xfrm>
          <a:prstGeom prst="rect">
            <a:avLst/>
          </a:prstGeom>
          <a:noFill/>
          <a:ln w="9525">
            <a:noFill/>
          </a:ln>
        </p:spPr>
      </p:pic>
      <p:pic>
        <p:nvPicPr>
          <p:cNvPr id="92" name="图片 91"/>
          <p:cNvPicPr>
            <a:picLocks noChangeAspect="1"/>
          </p:cNvPicPr>
          <p:nvPr/>
        </p:nvPicPr>
        <p:blipFill>
          <a:blip r:embed="rId9"/>
          <a:stretch>
            <a:fillRect/>
          </a:stretch>
        </p:blipFill>
        <p:spPr>
          <a:xfrm>
            <a:off x="8019415" y="3221990"/>
            <a:ext cx="982980" cy="210185"/>
          </a:xfrm>
          <a:prstGeom prst="rect">
            <a:avLst/>
          </a:prstGeom>
          <a:noFill/>
          <a:ln w="9525">
            <a:noFill/>
          </a:ln>
        </p:spPr>
      </p:pic>
      <p:pic>
        <p:nvPicPr>
          <p:cNvPr id="94" name="图片 20"/>
          <p:cNvPicPr>
            <a:picLocks noChangeAspect="1"/>
          </p:cNvPicPr>
          <p:nvPr/>
        </p:nvPicPr>
        <p:blipFill>
          <a:blip r:embed="rId9"/>
          <a:stretch>
            <a:fillRect/>
          </a:stretch>
        </p:blipFill>
        <p:spPr>
          <a:xfrm>
            <a:off x="9137015" y="3221990"/>
            <a:ext cx="982980" cy="210185"/>
          </a:xfrm>
          <a:prstGeom prst="rect">
            <a:avLst/>
          </a:prstGeom>
          <a:noFill/>
          <a:ln w="9525">
            <a:noFill/>
          </a:ln>
        </p:spPr>
      </p:pic>
      <p:pic>
        <p:nvPicPr>
          <p:cNvPr id="95" name="图片 19"/>
          <p:cNvPicPr>
            <a:picLocks noChangeAspect="1"/>
          </p:cNvPicPr>
          <p:nvPr/>
        </p:nvPicPr>
        <p:blipFill>
          <a:blip r:embed="rId9"/>
          <a:stretch>
            <a:fillRect/>
          </a:stretch>
        </p:blipFill>
        <p:spPr>
          <a:xfrm>
            <a:off x="6875780" y="3220720"/>
            <a:ext cx="982980" cy="210185"/>
          </a:xfrm>
          <a:prstGeom prst="rect">
            <a:avLst/>
          </a:prstGeom>
          <a:noFill/>
          <a:ln w="9525">
            <a:noFill/>
          </a:ln>
        </p:spPr>
      </p:pic>
      <p:sp>
        <p:nvSpPr>
          <p:cNvPr id="118" name="矩形 117"/>
          <p:cNvSpPr/>
          <p:nvPr/>
        </p:nvSpPr>
        <p:spPr>
          <a:xfrm>
            <a:off x="8013065" y="3430270"/>
            <a:ext cx="982980" cy="186055"/>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err="1">
                <a:solidFill>
                  <a:schemeClr val="tx1"/>
                </a:solidFill>
                <a:latin typeface="Arial Regular"/>
                <a:ea typeface="微软雅黑" panose="020B0503020204020204" charset="-122"/>
              </a:rPr>
              <a:t>aCloud</a:t>
            </a:r>
            <a:endParaRPr lang="zh-CN" altLang="en-US" sz="700" dirty="0">
              <a:solidFill>
                <a:schemeClr val="tx1"/>
              </a:solidFill>
              <a:latin typeface="Arial Regular"/>
              <a:ea typeface="微软雅黑" panose="020B0503020204020204" charset="-122"/>
            </a:endParaRPr>
          </a:p>
        </p:txBody>
      </p:sp>
      <p:grpSp>
        <p:nvGrpSpPr>
          <p:cNvPr id="33" name="组合 32"/>
          <p:cNvGrpSpPr/>
          <p:nvPr/>
        </p:nvGrpSpPr>
        <p:grpSpPr>
          <a:xfrm>
            <a:off x="3331210" y="4985385"/>
            <a:ext cx="760730" cy="436245"/>
            <a:chOff x="5781" y="7674"/>
            <a:chExt cx="1540" cy="883"/>
          </a:xfrm>
        </p:grpSpPr>
        <p:pic>
          <p:nvPicPr>
            <p:cNvPr id="42" name="图片 4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32" name="矩形 31"/>
            <p:cNvSpPr/>
            <p:nvPr/>
          </p:nvSpPr>
          <p:spPr>
            <a:xfrm>
              <a:off x="5781" y="8180"/>
              <a:ext cx="1540"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500" dirty="0">
                  <a:solidFill>
                    <a:schemeClr val="tx1"/>
                  </a:solidFill>
                  <a:latin typeface="Arial Regular"/>
                  <a:ea typeface="微软雅黑" panose="020B0503020204020204" charset="-122"/>
                </a:rPr>
                <a:t>Virtual storage gateway</a:t>
              </a:r>
              <a:endParaRPr lang="zh-CN" altLang="en-US" sz="500" dirty="0">
                <a:solidFill>
                  <a:schemeClr val="tx1"/>
                </a:solidFill>
                <a:latin typeface="Arial Regular"/>
                <a:ea typeface="微软雅黑" panose="020B0503020204020204" charset="-122"/>
              </a:endParaRPr>
            </a:p>
          </p:txBody>
        </p:sp>
      </p:grpSp>
      <p:grpSp>
        <p:nvGrpSpPr>
          <p:cNvPr id="43" name="组合 42"/>
          <p:cNvGrpSpPr/>
          <p:nvPr/>
        </p:nvGrpSpPr>
        <p:grpSpPr>
          <a:xfrm>
            <a:off x="7922895" y="5030470"/>
            <a:ext cx="775335" cy="436245"/>
            <a:chOff x="5739" y="7674"/>
            <a:chExt cx="1569" cy="883"/>
          </a:xfrm>
        </p:grpSpPr>
        <p:pic>
          <p:nvPicPr>
            <p:cNvPr id="44" name="图片 4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22" y="7674"/>
              <a:ext cx="1304" cy="584"/>
            </a:xfrm>
            <a:prstGeom prst="rect">
              <a:avLst/>
            </a:prstGeom>
          </p:spPr>
        </p:pic>
        <p:sp>
          <p:nvSpPr>
            <p:cNvPr id="45" name="矩形 44"/>
            <p:cNvSpPr/>
            <p:nvPr/>
          </p:nvSpPr>
          <p:spPr>
            <a:xfrm>
              <a:off x="5739" y="8180"/>
              <a:ext cx="1569" cy="377"/>
            </a:xfrm>
            <a:prstGeom prst="rect">
              <a:avLst/>
            </a:prstGeom>
            <a:ln>
              <a:no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altLang="zh-CN" sz="700" dirty="0">
                  <a:solidFill>
                    <a:schemeClr val="tx1"/>
                  </a:solidFill>
                  <a:latin typeface="Arial Regular"/>
                  <a:ea typeface="微软雅黑" panose="020B0503020204020204" charset="-122"/>
                </a:rPr>
                <a:t>FC switch</a:t>
              </a:r>
              <a:endParaRPr lang="zh-CN" altLang="en-US" sz="700" dirty="0">
                <a:solidFill>
                  <a:schemeClr val="tx1"/>
                </a:solidFill>
                <a:latin typeface="Arial Regular"/>
                <a:ea typeface="微软雅黑" panose="020B0503020204020204" charset="-122"/>
              </a:endParaRPr>
            </a:p>
          </p:txBody>
        </p:sp>
      </p:grpSp>
      <p:cxnSp>
        <p:nvCxnSpPr>
          <p:cNvPr id="38" name="直接连接符 37"/>
          <p:cNvCxnSpPr/>
          <p:nvPr/>
        </p:nvCxnSpPr>
        <p:spPr>
          <a:xfrm flipV="1">
            <a:off x="4014470" y="5128895"/>
            <a:ext cx="4004945" cy="190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V="1">
            <a:off x="4014470" y="5160645"/>
            <a:ext cx="4004945" cy="1905"/>
          </a:xfrm>
          <a:prstGeom prst="line">
            <a:avLst/>
          </a:prstGeom>
          <a:ln w="28575"/>
        </p:spPr>
        <p:style>
          <a:lnRef idx="1">
            <a:schemeClr val="accent1"/>
          </a:lnRef>
          <a:fillRef idx="0">
            <a:schemeClr val="accent1"/>
          </a:fillRef>
          <a:effectRef idx="0">
            <a:schemeClr val="accent1"/>
          </a:effectRef>
          <a:fontRef idx="minor">
            <a:schemeClr val="tx1"/>
          </a:fontRef>
        </p:style>
      </p:cxnSp>
      <p:grpSp>
        <p:nvGrpSpPr>
          <p:cNvPr id="143" name="组合 142"/>
          <p:cNvGrpSpPr/>
          <p:nvPr/>
        </p:nvGrpSpPr>
        <p:grpSpPr>
          <a:xfrm>
            <a:off x="5647690" y="4690110"/>
            <a:ext cx="931545" cy="776605"/>
            <a:chOff x="6241" y="1564"/>
            <a:chExt cx="1886" cy="1572"/>
          </a:xfrm>
        </p:grpSpPr>
        <p:pic>
          <p:nvPicPr>
            <p:cNvPr id="144" name="Picture 10" descr="D:\sinfor\2010\1月\网络图标设计\修改0126\修改\互联网云_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1" y="1564"/>
              <a:ext cx="1886" cy="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5" name="矩形 144"/>
            <p:cNvSpPr/>
            <p:nvPr/>
          </p:nvSpPr>
          <p:spPr>
            <a:xfrm>
              <a:off x="6444" y="2027"/>
              <a:ext cx="1586" cy="841"/>
            </a:xfrm>
            <a:prstGeom prst="rect">
              <a:avLst/>
            </a:prstGeom>
          </p:spPr>
          <p:txBody>
            <a:bodyPr wrap="square">
              <a:spAutoFit/>
            </a:bodyPr>
            <a:lstStyle/>
            <a:p>
              <a:pPr algn="ctr"/>
              <a:r>
                <a:rPr lang="en-US" altLang="zh-CN" sz="700" dirty="0">
                  <a:solidFill>
                    <a:schemeClr val="tx1"/>
                  </a:solidFill>
                  <a:latin typeface="Arial Regular"/>
                  <a:ea typeface="微软雅黑" panose="020B0503020204020204" charset="-122"/>
                </a:rPr>
                <a:t>Storage gateway interconnect</a:t>
              </a:r>
              <a:endParaRPr lang="zh-CN" altLang="en-US" sz="700" dirty="0">
                <a:solidFill>
                  <a:schemeClr val="tx1"/>
                </a:solidFill>
                <a:latin typeface="Arial Regular"/>
                <a:ea typeface="微软雅黑" panose="020B0503020204020204" charset="-122"/>
              </a:endParaRPr>
            </a:p>
          </p:txBody>
        </p:sp>
      </p:grpSp>
      <p:sp>
        <p:nvSpPr>
          <p:cNvPr id="212" name="矩形标注 211"/>
          <p:cNvSpPr/>
          <p:nvPr/>
        </p:nvSpPr>
        <p:spPr>
          <a:xfrm>
            <a:off x="5220335" y="3126105"/>
            <a:ext cx="1255395" cy="794385"/>
          </a:xfrm>
          <a:prstGeom prst="wedgeRectCallout">
            <a:avLst>
              <a:gd name="adj1" fmla="val -80146"/>
              <a:gd name="adj2" fmla="val 11602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000" dirty="0">
                <a:solidFill>
                  <a:schemeClr val="tx1"/>
                </a:solidFill>
                <a:latin typeface="Arial Regular"/>
                <a:ea typeface="微软雅黑" panose="020B0503020204020204" charset="-122"/>
                <a:sym typeface="+mn-ea"/>
              </a:rPr>
              <a:t>Responsible for data sync of management and </a:t>
            </a:r>
            <a:r>
              <a:rPr lang="en-US" altLang="zh-CN" sz="1000" dirty="0" err="1">
                <a:solidFill>
                  <a:schemeClr val="tx1"/>
                </a:solidFill>
                <a:latin typeface="Arial Regular"/>
                <a:ea typeface="微软雅黑" panose="020B0503020204020204" charset="-122"/>
                <a:sym typeface="+mn-ea"/>
              </a:rPr>
              <a:t>VxLAN</a:t>
            </a:r>
            <a:r>
              <a:rPr lang="en-US" altLang="zh-CN" sz="1000" dirty="0">
                <a:solidFill>
                  <a:schemeClr val="tx1"/>
                </a:solidFill>
                <a:latin typeface="Arial Regular"/>
                <a:ea typeface="微软雅黑" panose="020B0503020204020204" charset="-122"/>
                <a:sym typeface="+mn-ea"/>
              </a:rPr>
              <a:t> traffic between 2 sites</a:t>
            </a:r>
            <a:endParaRPr lang="zh-CN" altLang="en-US" sz="1000" dirty="0">
              <a:solidFill>
                <a:schemeClr val="tx1"/>
              </a:solidFill>
              <a:latin typeface="Arial Regular"/>
              <a:ea typeface="微软雅黑" panose="020B0503020204020204" charset="-122"/>
              <a:sym typeface="+mn-ea"/>
            </a:endParaRPr>
          </a:p>
        </p:txBody>
      </p:sp>
      <p:sp>
        <p:nvSpPr>
          <p:cNvPr id="213" name="矩形标注 212"/>
          <p:cNvSpPr/>
          <p:nvPr/>
        </p:nvSpPr>
        <p:spPr>
          <a:xfrm>
            <a:off x="1631752" y="3756661"/>
            <a:ext cx="1423234" cy="1438910"/>
          </a:xfrm>
          <a:prstGeom prst="wedgeRectCallout">
            <a:avLst>
              <a:gd name="adj1" fmla="val 92286"/>
              <a:gd name="adj2" fmla="val 38266"/>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chemeClr val="tx1"/>
                </a:solidFill>
                <a:latin typeface="Arial Regular"/>
                <a:ea typeface="微软雅黑" panose="020B0503020204020204" charset="-122"/>
                <a:sym typeface="+mn-ea"/>
              </a:rPr>
              <a:t>Virtual storage gateway controls IO for the 2 external storage devices to achieve local read and write sync. For applications above, it’s a single storage volume</a:t>
            </a:r>
            <a:endParaRPr lang="zh-CN" altLang="en-US" sz="1000" dirty="0">
              <a:solidFill>
                <a:schemeClr val="tx1"/>
              </a:solidFill>
              <a:latin typeface="Arial Regular"/>
              <a:ea typeface="微软雅黑" panose="020B0503020204020204" charset="-122"/>
              <a:sym typeface="+mn-ea"/>
            </a:endParaRPr>
          </a:p>
          <a:p>
            <a:pPr algn="l"/>
            <a:endParaRPr lang="zh-CN" altLang="en-US" sz="1000" dirty="0">
              <a:solidFill>
                <a:schemeClr val="tx1"/>
              </a:solidFill>
              <a:latin typeface="Arial Regular"/>
              <a:ea typeface="微软雅黑" panose="020B0503020204020204" charset="-122"/>
              <a:sym typeface="+mn-ea"/>
            </a:endParaRPr>
          </a:p>
        </p:txBody>
      </p:sp>
      <p:sp>
        <p:nvSpPr>
          <p:cNvPr id="238" name="Rectangle 4"/>
          <p:cNvSpPr>
            <a:spLocks noChangeArrowheads="1"/>
          </p:cNvSpPr>
          <p:nvPr/>
        </p:nvSpPr>
        <p:spPr bwMode="auto">
          <a:xfrm>
            <a:off x="32709" y="442119"/>
            <a:ext cx="684213" cy="228600"/>
          </a:xfrm>
          <a:prstGeom prst="rect">
            <a:avLst/>
          </a:prstGeom>
          <a:solidFill>
            <a:srgbClr val="79C844"/>
          </a:solidFill>
          <a:ln>
            <a:noFill/>
          </a:ln>
          <a:effectLst/>
        </p:spPr>
        <p:txBody>
          <a:bodyPr anchor="ctr"/>
          <a:lstStyle/>
          <a:p>
            <a:pPr>
              <a:buFont typeface="Arial" panose="020B0604020202020204" pitchFamily="34" charset="0"/>
              <a:buNone/>
              <a:defRPr/>
            </a:pPr>
            <a:endParaRPr lang="zh-CN" altLang="en-US" dirty="0">
              <a:latin typeface="Arial Regular"/>
              <a:ea typeface="微软雅黑" panose="020B0503020204020204" charset="-122"/>
            </a:endParaRPr>
          </a:p>
        </p:txBody>
      </p:sp>
      <p:sp>
        <p:nvSpPr>
          <p:cNvPr id="239" name="标题 1"/>
          <p:cNvSpPr>
            <a:spLocks noGrp="1" noChangeArrowheads="1"/>
          </p:cNvSpPr>
          <p:nvPr/>
        </p:nvSpPr>
        <p:spPr bwMode="auto">
          <a:xfrm>
            <a:off x="716922" y="267494"/>
            <a:ext cx="9646278" cy="577850"/>
          </a:xfrm>
          <a:prstGeom prst="rect">
            <a:avLst/>
          </a:prstGeom>
          <a:noFill/>
          <a:ln>
            <a:noFill/>
          </a:ln>
          <a:effec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3765"/>
            <a:r>
              <a:rPr lang="en-US" altLang="zh-CN" sz="2000" b="1" dirty="0">
                <a:latin typeface="Arial Regular"/>
                <a:ea typeface="微软雅黑" panose="020B0503020204020204" charset="-122"/>
                <a:sym typeface="微软雅黑" panose="020B0503020204020204" charset="-122"/>
              </a:rPr>
              <a:t>A-A stretched cluster based on traditional storage: Network architecture</a:t>
            </a:r>
            <a:endParaRPr lang="zh-CN" altLang="en-US" sz="2000" b="1" dirty="0">
              <a:latin typeface="Arial Regular"/>
              <a:ea typeface="微软雅黑" panose="020B0503020204020204" charset="-122"/>
              <a:sym typeface="微软雅黑" panose="020B0503020204020204"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9" name="组合 78"/>
          <p:cNvGrpSpPr/>
          <p:nvPr/>
        </p:nvGrpSpPr>
        <p:grpSpPr>
          <a:xfrm>
            <a:off x="2271395" y="2345690"/>
            <a:ext cx="415290" cy="471170"/>
            <a:chOff x="4474" y="7488"/>
            <a:chExt cx="654" cy="742"/>
          </a:xfrm>
        </p:grpSpPr>
        <p:pic>
          <p:nvPicPr>
            <p:cNvPr id="15369"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78" name="文本框 77"/>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grpSp>
        <p:nvGrpSpPr>
          <p:cNvPr id="83" name="组合 82"/>
          <p:cNvGrpSpPr/>
          <p:nvPr/>
        </p:nvGrpSpPr>
        <p:grpSpPr>
          <a:xfrm>
            <a:off x="2762250" y="2345690"/>
            <a:ext cx="415290" cy="471170"/>
            <a:chOff x="4474" y="7488"/>
            <a:chExt cx="654" cy="742"/>
          </a:xfrm>
        </p:grpSpPr>
        <p:pic>
          <p:nvPicPr>
            <p:cNvPr id="97"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8" name="文本框 97"/>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grpSp>
        <p:nvGrpSpPr>
          <p:cNvPr id="99" name="组合 98"/>
          <p:cNvGrpSpPr/>
          <p:nvPr/>
        </p:nvGrpSpPr>
        <p:grpSpPr>
          <a:xfrm>
            <a:off x="3743960" y="2345690"/>
            <a:ext cx="415290" cy="471170"/>
            <a:chOff x="4474" y="7488"/>
            <a:chExt cx="654" cy="742"/>
          </a:xfrm>
        </p:grpSpPr>
        <p:pic>
          <p:nvPicPr>
            <p:cNvPr id="100"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01" name="文本框 100"/>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grpSp>
        <p:nvGrpSpPr>
          <p:cNvPr id="102" name="组合 101"/>
          <p:cNvGrpSpPr/>
          <p:nvPr/>
        </p:nvGrpSpPr>
        <p:grpSpPr>
          <a:xfrm>
            <a:off x="3253105" y="2345690"/>
            <a:ext cx="415290" cy="471170"/>
            <a:chOff x="4474" y="7488"/>
            <a:chExt cx="654" cy="742"/>
          </a:xfrm>
        </p:grpSpPr>
        <p:pic>
          <p:nvPicPr>
            <p:cNvPr id="103"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04" name="文本框 103"/>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sp>
        <p:nvSpPr>
          <p:cNvPr id="5" name="圆角矩形 4"/>
          <p:cNvSpPr/>
          <p:nvPr/>
        </p:nvSpPr>
        <p:spPr>
          <a:xfrm>
            <a:off x="1875790" y="1544955"/>
            <a:ext cx="3169920" cy="5153025"/>
          </a:xfrm>
          <a:prstGeom prst="roundRect">
            <a:avLst/>
          </a:prstGeom>
          <a:noFill/>
          <a:ln>
            <a:solidFill>
              <a:srgbClr val="C00000"/>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sp>
        <p:nvSpPr>
          <p:cNvPr id="9" name="流程图: 合并 8"/>
          <p:cNvSpPr/>
          <p:nvPr/>
        </p:nvSpPr>
        <p:spPr>
          <a:xfrm>
            <a:off x="2249170" y="5542915"/>
            <a:ext cx="2378710" cy="357505"/>
          </a:xfrm>
          <a:prstGeom prst="flowChartMerge">
            <a:avLst/>
          </a:prstGeom>
          <a:gradFill>
            <a:gsLst>
              <a:gs pos="100000">
                <a:schemeClr val="accent1">
                  <a:lumMod val="5000"/>
                  <a:lumOff val="95000"/>
                  <a:alpha val="25000"/>
                </a:schemeClr>
              </a:gs>
              <a:gs pos="32000">
                <a:schemeClr val="accent1">
                  <a:lumMod val="45000"/>
                  <a:lumOff val="55000"/>
                  <a:alpha val="65000"/>
                </a:schemeClr>
              </a:gs>
              <a:gs pos="16000">
                <a:schemeClr val="accent1">
                  <a:lumMod val="45000"/>
                  <a:lumOff val="55000"/>
                  <a:alpha val="80000"/>
                </a:schemeClr>
              </a:gs>
              <a:gs pos="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sp>
        <p:nvSpPr>
          <p:cNvPr id="10" name="圆角矩形 9"/>
          <p:cNvSpPr/>
          <p:nvPr/>
        </p:nvSpPr>
        <p:spPr>
          <a:xfrm>
            <a:off x="2249170" y="5030470"/>
            <a:ext cx="6668770" cy="480060"/>
          </a:xfrm>
          <a:prstGeom prst="roundRect">
            <a:avLst/>
          </a:prstGeom>
          <a:blipFill rotWithShape="1">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err="1">
                <a:latin typeface="Arial Regular"/>
                <a:ea typeface="微软雅黑" panose="020B0503020204020204" charset="-122"/>
              </a:rPr>
              <a:t>aCloud</a:t>
            </a:r>
            <a:endParaRPr lang="en-US" altLang="zh-CN" dirty="0">
              <a:latin typeface="Arial Regular"/>
              <a:ea typeface="微软雅黑" panose="020B0503020204020204" charset="-122"/>
            </a:endParaRPr>
          </a:p>
        </p:txBody>
      </p:sp>
      <p:grpSp>
        <p:nvGrpSpPr>
          <p:cNvPr id="11" name="组合 10"/>
          <p:cNvGrpSpPr/>
          <p:nvPr/>
        </p:nvGrpSpPr>
        <p:grpSpPr>
          <a:xfrm>
            <a:off x="4234815" y="2345690"/>
            <a:ext cx="415290" cy="471170"/>
            <a:chOff x="4474" y="7488"/>
            <a:chExt cx="654" cy="742"/>
          </a:xfrm>
        </p:grpSpPr>
        <p:pic>
          <p:nvPicPr>
            <p:cNvPr id="12"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3" name="文本框 12"/>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cxnSp>
        <p:nvCxnSpPr>
          <p:cNvPr id="26" name="直接连接符 25"/>
          <p:cNvCxnSpPr>
            <a:stCxn id="78" idx="2"/>
            <a:endCxn id="129" idx="0"/>
          </p:cNvCxnSpPr>
          <p:nvPr/>
        </p:nvCxnSpPr>
        <p:spPr>
          <a:xfrm>
            <a:off x="2479040" y="2816860"/>
            <a:ext cx="3115310" cy="177165"/>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98" idx="2"/>
            <a:endCxn id="129" idx="0"/>
          </p:cNvCxnSpPr>
          <p:nvPr/>
        </p:nvCxnSpPr>
        <p:spPr>
          <a:xfrm>
            <a:off x="2969895" y="2816860"/>
            <a:ext cx="2624455" cy="177165"/>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104" idx="2"/>
            <a:endCxn id="129" idx="0"/>
          </p:cNvCxnSpPr>
          <p:nvPr/>
        </p:nvCxnSpPr>
        <p:spPr>
          <a:xfrm>
            <a:off x="3460750" y="2816860"/>
            <a:ext cx="2133600" cy="177165"/>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101" idx="2"/>
            <a:endCxn id="129" idx="0"/>
          </p:cNvCxnSpPr>
          <p:nvPr/>
        </p:nvCxnSpPr>
        <p:spPr>
          <a:xfrm>
            <a:off x="3951605" y="2816860"/>
            <a:ext cx="1642745" cy="17716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13" idx="2"/>
            <a:endCxn id="129" idx="0"/>
          </p:cNvCxnSpPr>
          <p:nvPr/>
        </p:nvCxnSpPr>
        <p:spPr>
          <a:xfrm>
            <a:off x="4442460" y="2816860"/>
            <a:ext cx="1151890" cy="177165"/>
          </a:xfrm>
          <a:prstGeom prst="line">
            <a:avLst/>
          </a:prstGeom>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1868805" y="6354445"/>
            <a:ext cx="3176905" cy="337185"/>
          </a:xfrm>
          <a:prstGeom prst="rect">
            <a:avLst/>
          </a:prstGeom>
          <a:noFill/>
        </p:spPr>
        <p:txBody>
          <a:bodyPr wrap="square" rtlCol="0">
            <a:spAutoFit/>
          </a:bodyPr>
          <a:lstStyle/>
          <a:p>
            <a:pPr algn="ctr"/>
            <a:r>
              <a:rPr lang="en-US" altLang="zh-CN" sz="1600" dirty="0">
                <a:latin typeface="Arial Regular"/>
                <a:ea typeface="微软雅黑" panose="020B0503020204020204" charset="-122"/>
                <a:cs typeface="微软雅黑" panose="020B0503020204020204" charset="-122"/>
              </a:rPr>
              <a:t>DC A</a:t>
            </a:r>
          </a:p>
        </p:txBody>
      </p:sp>
      <p:grpSp>
        <p:nvGrpSpPr>
          <p:cNvPr id="64" name="组合 63"/>
          <p:cNvGrpSpPr/>
          <p:nvPr/>
        </p:nvGrpSpPr>
        <p:grpSpPr>
          <a:xfrm>
            <a:off x="6561455" y="2345690"/>
            <a:ext cx="415290" cy="471170"/>
            <a:chOff x="4474" y="7488"/>
            <a:chExt cx="654" cy="742"/>
          </a:xfrm>
        </p:grpSpPr>
        <p:pic>
          <p:nvPicPr>
            <p:cNvPr id="70"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77" name="文本框 76"/>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endParaRPr lang="zh-CN" altLang="en-US" sz="900" dirty="0">
                <a:latin typeface="Arial Regular"/>
                <a:ea typeface="微软雅黑" panose="020B0503020204020204" charset="-122"/>
              </a:endParaRPr>
            </a:p>
          </p:txBody>
        </p:sp>
      </p:grpSp>
      <p:grpSp>
        <p:nvGrpSpPr>
          <p:cNvPr id="80" name="组合 79"/>
          <p:cNvGrpSpPr/>
          <p:nvPr/>
        </p:nvGrpSpPr>
        <p:grpSpPr>
          <a:xfrm>
            <a:off x="7052310" y="2345690"/>
            <a:ext cx="415290" cy="471170"/>
            <a:chOff x="4474" y="7488"/>
            <a:chExt cx="654" cy="742"/>
          </a:xfrm>
        </p:grpSpPr>
        <p:pic>
          <p:nvPicPr>
            <p:cNvPr id="81"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84" name="文本框 83"/>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p>
          </p:txBody>
        </p:sp>
      </p:grpSp>
      <p:grpSp>
        <p:nvGrpSpPr>
          <p:cNvPr id="87" name="组合 86"/>
          <p:cNvGrpSpPr/>
          <p:nvPr/>
        </p:nvGrpSpPr>
        <p:grpSpPr>
          <a:xfrm>
            <a:off x="8034020" y="2345690"/>
            <a:ext cx="415290" cy="471170"/>
            <a:chOff x="4474" y="7488"/>
            <a:chExt cx="654" cy="742"/>
          </a:xfrm>
        </p:grpSpPr>
        <p:pic>
          <p:nvPicPr>
            <p:cNvPr id="90"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2" name="文本框 91"/>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endParaRPr lang="zh-CN" altLang="en-US" sz="900" dirty="0">
                <a:latin typeface="Arial Regular"/>
                <a:ea typeface="微软雅黑" panose="020B0503020204020204" charset="-122"/>
              </a:endParaRPr>
            </a:p>
          </p:txBody>
        </p:sp>
      </p:grpSp>
      <p:grpSp>
        <p:nvGrpSpPr>
          <p:cNvPr id="94" name="组合 93"/>
          <p:cNvGrpSpPr/>
          <p:nvPr/>
        </p:nvGrpSpPr>
        <p:grpSpPr>
          <a:xfrm>
            <a:off x="7543165" y="2345690"/>
            <a:ext cx="415290" cy="471170"/>
            <a:chOff x="4474" y="7488"/>
            <a:chExt cx="654" cy="742"/>
          </a:xfrm>
        </p:grpSpPr>
        <p:pic>
          <p:nvPicPr>
            <p:cNvPr id="95"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96" name="文本框 95"/>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endParaRPr lang="zh-CN" altLang="en-US" sz="900" dirty="0">
                <a:latin typeface="Arial Regular"/>
                <a:ea typeface="微软雅黑" panose="020B0503020204020204" charset="-122"/>
              </a:endParaRPr>
            </a:p>
          </p:txBody>
        </p:sp>
      </p:grpSp>
      <p:sp>
        <p:nvSpPr>
          <p:cNvPr id="117" name="圆角矩形 116"/>
          <p:cNvSpPr/>
          <p:nvPr/>
        </p:nvSpPr>
        <p:spPr>
          <a:xfrm>
            <a:off x="6165850" y="1544955"/>
            <a:ext cx="3169920" cy="5153025"/>
          </a:xfrm>
          <a:prstGeom prst="roundRect">
            <a:avLst/>
          </a:prstGeom>
          <a:noFill/>
          <a:ln>
            <a:solidFill>
              <a:srgbClr val="C00000"/>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sp>
        <p:nvSpPr>
          <p:cNvPr id="122" name="流程图: 合并 121"/>
          <p:cNvSpPr/>
          <p:nvPr/>
        </p:nvSpPr>
        <p:spPr>
          <a:xfrm>
            <a:off x="6539230" y="5542915"/>
            <a:ext cx="2378710" cy="357505"/>
          </a:xfrm>
          <a:prstGeom prst="flowChartMerge">
            <a:avLst/>
          </a:prstGeom>
          <a:gradFill>
            <a:gsLst>
              <a:gs pos="100000">
                <a:schemeClr val="accent1">
                  <a:lumMod val="5000"/>
                  <a:lumOff val="95000"/>
                  <a:alpha val="25000"/>
                </a:schemeClr>
              </a:gs>
              <a:gs pos="32000">
                <a:schemeClr val="accent1">
                  <a:lumMod val="45000"/>
                  <a:lumOff val="55000"/>
                  <a:alpha val="65000"/>
                </a:schemeClr>
              </a:gs>
              <a:gs pos="16000">
                <a:schemeClr val="accent1">
                  <a:lumMod val="45000"/>
                  <a:lumOff val="55000"/>
                  <a:alpha val="80000"/>
                </a:schemeClr>
              </a:gs>
              <a:gs pos="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grpSp>
        <p:nvGrpSpPr>
          <p:cNvPr id="124" name="组合 123"/>
          <p:cNvGrpSpPr/>
          <p:nvPr/>
        </p:nvGrpSpPr>
        <p:grpSpPr>
          <a:xfrm>
            <a:off x="8524875" y="2345690"/>
            <a:ext cx="415290" cy="471170"/>
            <a:chOff x="4474" y="7488"/>
            <a:chExt cx="654" cy="742"/>
          </a:xfrm>
        </p:grpSpPr>
        <p:pic>
          <p:nvPicPr>
            <p:cNvPr id="125" name="Picture 9" descr="主机"/>
            <p:cNvPicPr>
              <a:picLocks noChangeAspect="1"/>
            </p:cNvPicPr>
            <p:nvPr/>
          </p:nvPicPr>
          <p:blipFill>
            <a:blip r:embed="rId2"/>
            <a:stretch>
              <a:fillRect/>
            </a:stretch>
          </p:blipFill>
          <p:spPr>
            <a:xfrm>
              <a:off x="4654" y="7488"/>
              <a:ext cx="293" cy="380"/>
            </a:xfrm>
            <a:prstGeom prst="rect">
              <a:avLst/>
            </a:prstGeom>
            <a:solidFill>
              <a:schemeClr val="accent5">
                <a:lumMod val="50000"/>
              </a:schemeClr>
            </a:solidFill>
            <a:ln w="9525">
              <a:solidFill>
                <a:srgbClr val="002060"/>
              </a:solidFill>
            </a:ln>
          </p:spPr>
        </p:pic>
        <p:sp>
          <p:nvSpPr>
            <p:cNvPr id="126" name="文本框 125"/>
            <p:cNvSpPr txBox="1"/>
            <p:nvPr/>
          </p:nvSpPr>
          <p:spPr>
            <a:xfrm>
              <a:off x="4474" y="7868"/>
              <a:ext cx="654" cy="362"/>
            </a:xfrm>
            <a:prstGeom prst="rect">
              <a:avLst/>
            </a:prstGeom>
            <a:noFill/>
          </p:spPr>
          <p:txBody>
            <a:bodyPr wrap="square" rtlCol="0">
              <a:spAutoFit/>
            </a:bodyPr>
            <a:lstStyle/>
            <a:p>
              <a:pPr algn="ctr"/>
              <a:r>
                <a:rPr lang="en-US" altLang="zh-CN" sz="900" dirty="0">
                  <a:latin typeface="Arial Regular"/>
                  <a:ea typeface="微软雅黑" panose="020B0503020204020204" charset="-122"/>
                </a:rPr>
                <a:t>VM</a:t>
              </a:r>
              <a:endParaRPr lang="zh-CN" altLang="en-US" sz="900" dirty="0">
                <a:latin typeface="Arial Regular"/>
                <a:ea typeface="微软雅黑" panose="020B0503020204020204" charset="-122"/>
              </a:endParaRPr>
            </a:p>
          </p:txBody>
        </p:sp>
      </p:grpSp>
      <p:sp>
        <p:nvSpPr>
          <p:cNvPr id="127" name="圆角矩形 126"/>
          <p:cNvSpPr/>
          <p:nvPr/>
        </p:nvSpPr>
        <p:spPr>
          <a:xfrm>
            <a:off x="2271395" y="1736725"/>
            <a:ext cx="6647180" cy="480060"/>
          </a:xfrm>
          <a:prstGeom prst="roundRect">
            <a:avLst/>
          </a:prstGeom>
          <a:gradFill flip="none" rotWithShape="1">
            <a:gsLst>
              <a:gs pos="0">
                <a:srgbClr val="9EE256"/>
              </a:gs>
              <a:gs pos="100000">
                <a:srgbClr val="52762D"/>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err="1">
                <a:latin typeface="Arial Regular"/>
                <a:ea typeface="微软雅黑" panose="020B0503020204020204" charset="-122"/>
                <a:cs typeface="微软雅黑" panose="020B0503020204020204" charset="-122"/>
              </a:rPr>
              <a:t>aCMP</a:t>
            </a:r>
            <a:endParaRPr lang="en-US" altLang="zh-CN" sz="1200" dirty="0">
              <a:latin typeface="Arial Regular"/>
              <a:ea typeface="微软雅黑" panose="020B0503020204020204" charset="-122"/>
              <a:cs typeface="微软雅黑" panose="020B0503020204020204" charset="-122"/>
            </a:endParaRPr>
          </a:p>
        </p:txBody>
      </p:sp>
      <p:sp>
        <p:nvSpPr>
          <p:cNvPr id="129" name="圆角矩形 128"/>
          <p:cNvSpPr/>
          <p:nvPr/>
        </p:nvSpPr>
        <p:spPr>
          <a:xfrm>
            <a:off x="2270760" y="2994025"/>
            <a:ext cx="6647180" cy="480060"/>
          </a:xfrm>
          <a:prstGeom prst="roundRect">
            <a:avLst/>
          </a:prstGeom>
          <a:gradFill flip="none" rotWithShape="1">
            <a:gsLst>
              <a:gs pos="0">
                <a:srgbClr val="007BD3"/>
              </a:gs>
              <a:gs pos="100000">
                <a:srgbClr val="03437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latin typeface="Arial Regular"/>
                <a:ea typeface="微软雅黑" panose="020B0503020204020204" charset="-122"/>
                <a:cs typeface="微软雅黑" panose="020B0503020204020204" charset="-122"/>
              </a:rPr>
              <a:t>Virtual network</a:t>
            </a:r>
            <a:endParaRPr lang="zh-CN" altLang="en-US" sz="1200" dirty="0">
              <a:latin typeface="Arial Regular"/>
              <a:ea typeface="微软雅黑" panose="020B0503020204020204" charset="-122"/>
              <a:cs typeface="微软雅黑" panose="020B0503020204020204" charset="-122"/>
            </a:endParaRPr>
          </a:p>
        </p:txBody>
      </p:sp>
      <p:cxnSp>
        <p:nvCxnSpPr>
          <p:cNvPr id="130" name="直接连接符 129"/>
          <p:cNvCxnSpPr>
            <a:stCxn id="77" idx="2"/>
            <a:endCxn id="129" idx="0"/>
          </p:cNvCxnSpPr>
          <p:nvPr/>
        </p:nvCxnSpPr>
        <p:spPr>
          <a:xfrm flipH="1">
            <a:off x="5594350" y="2816860"/>
            <a:ext cx="1174750" cy="177165"/>
          </a:xfrm>
          <a:prstGeom prst="line">
            <a:avLst/>
          </a:prstGeom>
        </p:spPr>
        <p:style>
          <a:lnRef idx="1">
            <a:schemeClr val="accent1"/>
          </a:lnRef>
          <a:fillRef idx="0">
            <a:schemeClr val="accent1"/>
          </a:fillRef>
          <a:effectRef idx="0">
            <a:schemeClr val="accent1"/>
          </a:effectRef>
          <a:fontRef idx="minor">
            <a:schemeClr val="tx1"/>
          </a:fontRef>
        </p:style>
      </p:cxnSp>
      <p:cxnSp>
        <p:nvCxnSpPr>
          <p:cNvPr id="131" name="直接连接符 130"/>
          <p:cNvCxnSpPr>
            <a:stCxn id="84" idx="2"/>
            <a:endCxn id="129" idx="0"/>
          </p:cNvCxnSpPr>
          <p:nvPr/>
        </p:nvCxnSpPr>
        <p:spPr>
          <a:xfrm flipH="1">
            <a:off x="5594350" y="2816860"/>
            <a:ext cx="1665605" cy="177165"/>
          </a:xfrm>
          <a:prstGeom prst="line">
            <a:avLst/>
          </a:prstGeom>
        </p:spPr>
        <p:style>
          <a:lnRef idx="1">
            <a:schemeClr val="accent1"/>
          </a:lnRef>
          <a:fillRef idx="0">
            <a:schemeClr val="accent1"/>
          </a:fillRef>
          <a:effectRef idx="0">
            <a:schemeClr val="accent1"/>
          </a:effectRef>
          <a:fontRef idx="minor">
            <a:schemeClr val="tx1"/>
          </a:fontRef>
        </p:style>
      </p:cxnSp>
      <p:cxnSp>
        <p:nvCxnSpPr>
          <p:cNvPr id="132" name="直接连接符 131"/>
          <p:cNvCxnSpPr>
            <a:stCxn id="96" idx="2"/>
            <a:endCxn id="129" idx="0"/>
          </p:cNvCxnSpPr>
          <p:nvPr/>
        </p:nvCxnSpPr>
        <p:spPr>
          <a:xfrm flipH="1">
            <a:off x="5594350" y="2816860"/>
            <a:ext cx="2156460" cy="177165"/>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直接连接符 132"/>
          <p:cNvCxnSpPr>
            <a:stCxn id="92" idx="2"/>
            <a:endCxn id="129" idx="0"/>
          </p:cNvCxnSpPr>
          <p:nvPr/>
        </p:nvCxnSpPr>
        <p:spPr>
          <a:xfrm flipH="1">
            <a:off x="5594350" y="2816860"/>
            <a:ext cx="2647315" cy="177165"/>
          </a:xfrm>
          <a:prstGeom prst="line">
            <a:avLst/>
          </a:prstGeom>
        </p:spPr>
        <p:style>
          <a:lnRef idx="1">
            <a:schemeClr val="accent1"/>
          </a:lnRef>
          <a:fillRef idx="0">
            <a:schemeClr val="accent1"/>
          </a:fillRef>
          <a:effectRef idx="0">
            <a:schemeClr val="accent1"/>
          </a:effectRef>
          <a:fontRef idx="minor">
            <a:schemeClr val="tx1"/>
          </a:fontRef>
        </p:style>
      </p:cxnSp>
      <p:cxnSp>
        <p:nvCxnSpPr>
          <p:cNvPr id="134" name="直接连接符 133"/>
          <p:cNvCxnSpPr>
            <a:stCxn id="126" idx="2"/>
            <a:endCxn id="129" idx="0"/>
          </p:cNvCxnSpPr>
          <p:nvPr/>
        </p:nvCxnSpPr>
        <p:spPr>
          <a:xfrm flipH="1">
            <a:off x="5594350" y="2816860"/>
            <a:ext cx="3138170" cy="177165"/>
          </a:xfrm>
          <a:prstGeom prst="line">
            <a:avLst/>
          </a:prstGeom>
        </p:spPr>
        <p:style>
          <a:lnRef idx="1">
            <a:schemeClr val="accent1"/>
          </a:lnRef>
          <a:fillRef idx="0">
            <a:schemeClr val="accent1"/>
          </a:fillRef>
          <a:effectRef idx="0">
            <a:schemeClr val="accent1"/>
          </a:effectRef>
          <a:fontRef idx="minor">
            <a:schemeClr val="tx1"/>
          </a:fontRef>
        </p:style>
      </p:cxnSp>
      <p:sp>
        <p:nvSpPr>
          <p:cNvPr id="135" name="文本框 134"/>
          <p:cNvSpPr txBox="1"/>
          <p:nvPr/>
        </p:nvSpPr>
        <p:spPr>
          <a:xfrm>
            <a:off x="6158865" y="6354445"/>
            <a:ext cx="3176905" cy="337185"/>
          </a:xfrm>
          <a:prstGeom prst="rect">
            <a:avLst/>
          </a:prstGeom>
          <a:noFill/>
        </p:spPr>
        <p:txBody>
          <a:bodyPr wrap="square" rtlCol="0">
            <a:spAutoFit/>
          </a:bodyPr>
          <a:lstStyle/>
          <a:p>
            <a:pPr algn="ctr"/>
            <a:r>
              <a:rPr lang="en-US" altLang="zh-CN" sz="1600" dirty="0">
                <a:latin typeface="Arial Regular"/>
                <a:ea typeface="微软雅黑" panose="020B0503020204020204" charset="-122"/>
                <a:cs typeface="微软雅黑" panose="020B0503020204020204" charset="-122"/>
              </a:rPr>
              <a:t>DC B</a:t>
            </a:r>
          </a:p>
        </p:txBody>
      </p:sp>
      <p:grpSp>
        <p:nvGrpSpPr>
          <p:cNvPr id="178" name="组 127"/>
          <p:cNvGrpSpPr/>
          <p:nvPr/>
        </p:nvGrpSpPr>
        <p:grpSpPr>
          <a:xfrm>
            <a:off x="2456815" y="5802630"/>
            <a:ext cx="1962150" cy="476250"/>
            <a:chOff x="7597156" y="5687300"/>
            <a:chExt cx="2485916" cy="595763"/>
          </a:xfrm>
        </p:grpSpPr>
        <p:pic>
          <p:nvPicPr>
            <p:cNvPr id="179" name="图片 40" descr="2U服务器丝印图.png"/>
            <p:cNvPicPr>
              <a:picLocks noChangeAspect="1" noChangeArrowheads="1"/>
            </p:cNvPicPr>
            <p:nvPr/>
          </p:nvPicPr>
          <p:blipFill>
            <a:blip r:embed="rId4" cstate="print">
              <a:extLst>
                <a:ext uri="{28A0092B-C50C-407E-A947-70E740481C1C}">
                  <a14:useLocalDpi xmlns:a14="http://schemas.microsoft.com/office/drawing/2010/main" val="0"/>
                </a:ext>
              </a:extLst>
            </a:blip>
            <a:srcRect t="2" b="22839"/>
            <a:stretch>
              <a:fillRect/>
            </a:stretch>
          </p:blipFill>
          <p:spPr bwMode="auto">
            <a:xfrm>
              <a:off x="7597156" y="5952093"/>
              <a:ext cx="1179785" cy="330970"/>
            </a:xfrm>
            <a:prstGeom prst="rect">
              <a:avLst/>
            </a:prstGeom>
            <a:noFill/>
            <a:ln>
              <a:noFill/>
            </a:ln>
            <a:effectLst/>
          </p:spPr>
        </p:pic>
        <p:pic>
          <p:nvPicPr>
            <p:cNvPr id="180" name="图片 40" descr="2U服务器丝印图.png"/>
            <p:cNvPicPr>
              <a:picLocks noChangeAspect="1" noChangeArrowheads="1"/>
            </p:cNvPicPr>
            <p:nvPr/>
          </p:nvPicPr>
          <p:blipFill>
            <a:blip r:embed="rId4" cstate="print">
              <a:extLst>
                <a:ext uri="{28A0092B-C50C-407E-A947-70E740481C1C}">
                  <a14:useLocalDpi xmlns:a14="http://schemas.microsoft.com/office/drawing/2010/main" val="0"/>
                </a:ext>
              </a:extLst>
            </a:blip>
            <a:srcRect t="2" b="22839"/>
            <a:stretch>
              <a:fillRect/>
            </a:stretch>
          </p:blipFill>
          <p:spPr bwMode="auto">
            <a:xfrm>
              <a:off x="8903287" y="5946400"/>
              <a:ext cx="1179785" cy="330970"/>
            </a:xfrm>
            <a:prstGeom prst="rect">
              <a:avLst/>
            </a:prstGeom>
            <a:noFill/>
            <a:ln>
              <a:noFill/>
            </a:ln>
            <a:effectLst/>
          </p:spPr>
        </p:pic>
        <p:pic>
          <p:nvPicPr>
            <p:cNvPr id="181" name="图片 40" descr="2U服务器丝印图.png"/>
            <p:cNvPicPr>
              <a:picLocks noChangeAspect="1" noChangeArrowheads="1"/>
            </p:cNvPicPr>
            <p:nvPr/>
          </p:nvPicPr>
          <p:blipFill>
            <a:blip r:embed="rId4" cstate="print">
              <a:extLst>
                <a:ext uri="{28A0092B-C50C-407E-A947-70E740481C1C}">
                  <a14:useLocalDpi xmlns:a14="http://schemas.microsoft.com/office/drawing/2010/main" val="0"/>
                </a:ext>
              </a:extLst>
            </a:blip>
            <a:srcRect t="2" b="22839"/>
            <a:stretch>
              <a:fillRect/>
            </a:stretch>
          </p:blipFill>
          <p:spPr bwMode="auto">
            <a:xfrm>
              <a:off x="8262656" y="5687300"/>
              <a:ext cx="1179785" cy="330970"/>
            </a:xfrm>
            <a:prstGeom prst="rect">
              <a:avLst/>
            </a:prstGeom>
            <a:noFill/>
            <a:ln>
              <a:noFill/>
            </a:ln>
            <a:effectLst/>
          </p:spPr>
        </p:pic>
      </p:grpSp>
      <p:grpSp>
        <p:nvGrpSpPr>
          <p:cNvPr id="22" name="组 127"/>
          <p:cNvGrpSpPr/>
          <p:nvPr/>
        </p:nvGrpSpPr>
        <p:grpSpPr>
          <a:xfrm>
            <a:off x="6686550" y="5802630"/>
            <a:ext cx="1962150" cy="476250"/>
            <a:chOff x="7597156" y="5687300"/>
            <a:chExt cx="2485916" cy="595763"/>
          </a:xfrm>
        </p:grpSpPr>
        <p:pic>
          <p:nvPicPr>
            <p:cNvPr id="23" name="图片 40" descr="2U服务器丝印图.png"/>
            <p:cNvPicPr>
              <a:picLocks noChangeAspect="1" noChangeArrowheads="1"/>
            </p:cNvPicPr>
            <p:nvPr/>
          </p:nvPicPr>
          <p:blipFill>
            <a:blip r:embed="rId4" cstate="print">
              <a:extLst>
                <a:ext uri="{28A0092B-C50C-407E-A947-70E740481C1C}">
                  <a14:useLocalDpi xmlns:a14="http://schemas.microsoft.com/office/drawing/2010/main" val="0"/>
                </a:ext>
              </a:extLst>
            </a:blip>
            <a:srcRect t="2" b="22839"/>
            <a:stretch>
              <a:fillRect/>
            </a:stretch>
          </p:blipFill>
          <p:spPr bwMode="auto">
            <a:xfrm>
              <a:off x="7597156" y="5952093"/>
              <a:ext cx="1179785" cy="330970"/>
            </a:xfrm>
            <a:prstGeom prst="rect">
              <a:avLst/>
            </a:prstGeom>
            <a:noFill/>
            <a:ln>
              <a:noFill/>
            </a:ln>
            <a:effectLst/>
          </p:spPr>
        </p:pic>
        <p:pic>
          <p:nvPicPr>
            <p:cNvPr id="29" name="图片 40" descr="2U服务器丝印图.png"/>
            <p:cNvPicPr>
              <a:picLocks noChangeAspect="1" noChangeArrowheads="1"/>
            </p:cNvPicPr>
            <p:nvPr/>
          </p:nvPicPr>
          <p:blipFill>
            <a:blip r:embed="rId4" cstate="print">
              <a:extLst>
                <a:ext uri="{28A0092B-C50C-407E-A947-70E740481C1C}">
                  <a14:useLocalDpi xmlns:a14="http://schemas.microsoft.com/office/drawing/2010/main" val="0"/>
                </a:ext>
              </a:extLst>
            </a:blip>
            <a:srcRect t="2" b="22839"/>
            <a:stretch>
              <a:fillRect/>
            </a:stretch>
          </p:blipFill>
          <p:spPr bwMode="auto">
            <a:xfrm>
              <a:off x="8903287" y="5946400"/>
              <a:ext cx="1179785" cy="330970"/>
            </a:xfrm>
            <a:prstGeom prst="rect">
              <a:avLst/>
            </a:prstGeom>
            <a:noFill/>
            <a:ln>
              <a:noFill/>
            </a:ln>
            <a:effectLst/>
          </p:spPr>
        </p:pic>
        <p:pic>
          <p:nvPicPr>
            <p:cNvPr id="30" name="图片 40" descr="2U服务器丝印图.png"/>
            <p:cNvPicPr>
              <a:picLocks noChangeAspect="1" noChangeArrowheads="1"/>
            </p:cNvPicPr>
            <p:nvPr/>
          </p:nvPicPr>
          <p:blipFill>
            <a:blip r:embed="rId4" cstate="print">
              <a:extLst>
                <a:ext uri="{28A0092B-C50C-407E-A947-70E740481C1C}">
                  <a14:useLocalDpi xmlns:a14="http://schemas.microsoft.com/office/drawing/2010/main" val="0"/>
                </a:ext>
              </a:extLst>
            </a:blip>
            <a:srcRect t="2" b="22839"/>
            <a:stretch>
              <a:fillRect/>
            </a:stretch>
          </p:blipFill>
          <p:spPr bwMode="auto">
            <a:xfrm>
              <a:off x="8262656" y="5687300"/>
              <a:ext cx="1179785" cy="330970"/>
            </a:xfrm>
            <a:prstGeom prst="rect">
              <a:avLst/>
            </a:prstGeom>
            <a:noFill/>
            <a:ln>
              <a:noFill/>
            </a:ln>
            <a:effectLst/>
          </p:spPr>
        </p:pic>
      </p:grpSp>
      <p:sp>
        <p:nvSpPr>
          <p:cNvPr id="31" name="圆角矩形 30"/>
          <p:cNvSpPr/>
          <p:nvPr/>
        </p:nvSpPr>
        <p:spPr>
          <a:xfrm>
            <a:off x="2249170" y="3591560"/>
            <a:ext cx="6668770" cy="1322070"/>
          </a:xfrm>
          <a:prstGeom prst="roundRect">
            <a:avLst/>
          </a:prstGeom>
          <a:gradFill flip="none" rotWithShape="1">
            <a:gsLst>
              <a:gs pos="0">
                <a:srgbClr val="FECF40"/>
              </a:gs>
              <a:gs pos="100000">
                <a:srgbClr val="846C2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200" dirty="0">
              <a:latin typeface="Arial Regular"/>
              <a:ea typeface="微软雅黑" panose="020B0503020204020204" charset="-122"/>
            </a:endParaRPr>
          </a:p>
          <a:p>
            <a:pPr algn="ctr"/>
            <a:endParaRPr lang="en-US" altLang="zh-CN" sz="1200" dirty="0">
              <a:latin typeface="Arial Regular"/>
              <a:ea typeface="微软雅黑" panose="020B0503020204020204" charset="-122"/>
            </a:endParaRPr>
          </a:p>
          <a:p>
            <a:pPr algn="ctr"/>
            <a:endParaRPr lang="en-US" altLang="zh-CN" sz="1200" dirty="0">
              <a:latin typeface="Arial Regular"/>
              <a:ea typeface="微软雅黑" panose="020B0503020204020204" charset="-122"/>
            </a:endParaRPr>
          </a:p>
          <a:p>
            <a:pPr algn="ctr"/>
            <a:endParaRPr lang="en-US" altLang="zh-CN" sz="1200" dirty="0">
              <a:latin typeface="Arial Regular"/>
              <a:ea typeface="微软雅黑" panose="020B0503020204020204" charset="-122"/>
            </a:endParaRPr>
          </a:p>
          <a:p>
            <a:pPr algn="ctr"/>
            <a:r>
              <a:rPr lang="en-US" altLang="zh-CN" sz="1200" dirty="0">
                <a:latin typeface="Arial Regular"/>
                <a:ea typeface="微软雅黑" panose="020B0503020204020204" charset="-122"/>
              </a:rPr>
              <a:t>Storage pool</a:t>
            </a:r>
            <a:endParaRPr lang="zh-CN" altLang="en-US" sz="1200" dirty="0">
              <a:latin typeface="Arial Regular"/>
              <a:ea typeface="微软雅黑" panose="020B0503020204020204" charset="-122"/>
            </a:endParaRPr>
          </a:p>
        </p:txBody>
      </p:sp>
      <p:grpSp>
        <p:nvGrpSpPr>
          <p:cNvPr id="45" name="组合 44"/>
          <p:cNvGrpSpPr/>
          <p:nvPr/>
        </p:nvGrpSpPr>
        <p:grpSpPr>
          <a:xfrm>
            <a:off x="2489835" y="4248785"/>
            <a:ext cx="397510" cy="586740"/>
            <a:chOff x="4508" y="6390"/>
            <a:chExt cx="626" cy="924"/>
          </a:xfrm>
        </p:grpSpPr>
        <p:sp>
          <p:nvSpPr>
            <p:cNvPr id="37" name="流程图: 磁盘 5"/>
            <p:cNvSpPr>
              <a:spLocks noChangeArrowheads="1"/>
            </p:cNvSpPr>
            <p:nvPr/>
          </p:nvSpPr>
          <p:spPr bwMode="auto">
            <a:xfrm>
              <a:off x="4508" y="6390"/>
              <a:ext cx="627" cy="92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sp>
          <p:nvSpPr>
            <p:cNvPr id="38" name="矩形 59"/>
            <p:cNvSpPr>
              <a:spLocks noChangeArrowheads="1"/>
            </p:cNvSpPr>
            <p:nvPr/>
          </p:nvSpPr>
          <p:spPr bwMode="auto">
            <a:xfrm>
              <a:off x="4707" y="6752"/>
              <a:ext cx="230" cy="368"/>
            </a:xfrm>
            <a:prstGeom prst="rect">
              <a:avLst/>
            </a:prstGeom>
            <a:solidFill>
              <a:srgbClr val="00B05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grpSp>
      <p:sp>
        <p:nvSpPr>
          <p:cNvPr id="41" name="流程图: 磁盘 15"/>
          <p:cNvSpPr>
            <a:spLocks noChangeArrowheads="1"/>
          </p:cNvSpPr>
          <p:nvPr/>
        </p:nvSpPr>
        <p:spPr bwMode="auto">
          <a:xfrm>
            <a:off x="3253105" y="3646170"/>
            <a:ext cx="4813300" cy="481330"/>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grpSp>
        <p:nvGrpSpPr>
          <p:cNvPr id="46" name="组合 45"/>
          <p:cNvGrpSpPr/>
          <p:nvPr/>
        </p:nvGrpSpPr>
        <p:grpSpPr>
          <a:xfrm>
            <a:off x="3102610" y="4248785"/>
            <a:ext cx="397510" cy="586740"/>
            <a:chOff x="9148" y="6385"/>
            <a:chExt cx="626" cy="924"/>
          </a:xfrm>
        </p:grpSpPr>
        <p:sp>
          <p:nvSpPr>
            <p:cNvPr id="39" name="流程图: 磁盘 18"/>
            <p:cNvSpPr>
              <a:spLocks noChangeArrowheads="1"/>
            </p:cNvSpPr>
            <p:nvPr/>
          </p:nvSpPr>
          <p:spPr bwMode="auto">
            <a:xfrm>
              <a:off x="9148" y="6385"/>
              <a:ext cx="627" cy="92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sp>
          <p:nvSpPr>
            <p:cNvPr id="43" name="矩形 59"/>
            <p:cNvSpPr>
              <a:spLocks noChangeArrowheads="1"/>
            </p:cNvSpPr>
            <p:nvPr/>
          </p:nvSpPr>
          <p:spPr bwMode="auto">
            <a:xfrm>
              <a:off x="9347" y="6752"/>
              <a:ext cx="230" cy="368"/>
            </a:xfrm>
            <a:prstGeom prst="rect">
              <a:avLst/>
            </a:prstGeom>
            <a:solidFill>
              <a:schemeClr val="accent3">
                <a:lumMod val="75000"/>
              </a:schemeClr>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grpSp>
      <p:grpSp>
        <p:nvGrpSpPr>
          <p:cNvPr id="50" name="组合 49"/>
          <p:cNvGrpSpPr/>
          <p:nvPr/>
        </p:nvGrpSpPr>
        <p:grpSpPr>
          <a:xfrm>
            <a:off x="4328160" y="4248785"/>
            <a:ext cx="397510" cy="586740"/>
            <a:chOff x="9148" y="6385"/>
            <a:chExt cx="626" cy="924"/>
          </a:xfrm>
        </p:grpSpPr>
        <p:sp>
          <p:nvSpPr>
            <p:cNvPr id="51" name="流程图: 磁盘 18"/>
            <p:cNvSpPr>
              <a:spLocks noChangeArrowheads="1"/>
            </p:cNvSpPr>
            <p:nvPr/>
          </p:nvSpPr>
          <p:spPr bwMode="auto">
            <a:xfrm>
              <a:off x="9148" y="6385"/>
              <a:ext cx="627" cy="92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sp>
          <p:nvSpPr>
            <p:cNvPr id="52" name="矩形 59"/>
            <p:cNvSpPr>
              <a:spLocks noChangeArrowheads="1"/>
            </p:cNvSpPr>
            <p:nvPr/>
          </p:nvSpPr>
          <p:spPr bwMode="auto">
            <a:xfrm>
              <a:off x="9347" y="6752"/>
              <a:ext cx="230" cy="368"/>
            </a:xfrm>
            <a:prstGeom prst="rect">
              <a:avLst/>
            </a:prstGeom>
            <a:solidFill>
              <a:schemeClr val="accent2">
                <a:lumMod val="75000"/>
              </a:schemeClr>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grpSp>
      <p:grpSp>
        <p:nvGrpSpPr>
          <p:cNvPr id="76" name="组合 75"/>
          <p:cNvGrpSpPr/>
          <p:nvPr/>
        </p:nvGrpSpPr>
        <p:grpSpPr>
          <a:xfrm>
            <a:off x="3715385" y="4248785"/>
            <a:ext cx="397510" cy="586740"/>
            <a:chOff x="9148" y="6385"/>
            <a:chExt cx="626" cy="924"/>
          </a:xfrm>
        </p:grpSpPr>
        <p:sp>
          <p:nvSpPr>
            <p:cNvPr id="82" name="流程图: 磁盘 18"/>
            <p:cNvSpPr>
              <a:spLocks noChangeArrowheads="1"/>
            </p:cNvSpPr>
            <p:nvPr/>
          </p:nvSpPr>
          <p:spPr bwMode="auto">
            <a:xfrm>
              <a:off x="9148" y="6385"/>
              <a:ext cx="627" cy="92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sp>
          <p:nvSpPr>
            <p:cNvPr id="85" name="矩形 59"/>
            <p:cNvSpPr>
              <a:spLocks noChangeArrowheads="1"/>
            </p:cNvSpPr>
            <p:nvPr/>
          </p:nvSpPr>
          <p:spPr bwMode="auto">
            <a:xfrm>
              <a:off x="9347" y="6752"/>
              <a:ext cx="230" cy="368"/>
            </a:xfrm>
            <a:prstGeom prst="rect">
              <a:avLst/>
            </a:prstGeom>
            <a:solidFill>
              <a:srgbClr val="0070C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grpSp>
      <p:grpSp>
        <p:nvGrpSpPr>
          <p:cNvPr id="86" name="组合 85"/>
          <p:cNvGrpSpPr/>
          <p:nvPr/>
        </p:nvGrpSpPr>
        <p:grpSpPr>
          <a:xfrm>
            <a:off x="6431915" y="4249420"/>
            <a:ext cx="397510" cy="586740"/>
            <a:chOff x="4508" y="6390"/>
            <a:chExt cx="626" cy="924"/>
          </a:xfrm>
        </p:grpSpPr>
        <p:sp>
          <p:nvSpPr>
            <p:cNvPr id="88" name="流程图: 磁盘 5"/>
            <p:cNvSpPr>
              <a:spLocks noChangeArrowheads="1"/>
            </p:cNvSpPr>
            <p:nvPr/>
          </p:nvSpPr>
          <p:spPr bwMode="auto">
            <a:xfrm>
              <a:off x="4508" y="6390"/>
              <a:ext cx="627" cy="92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sp>
          <p:nvSpPr>
            <p:cNvPr id="89" name="矩形 59"/>
            <p:cNvSpPr>
              <a:spLocks noChangeArrowheads="1"/>
            </p:cNvSpPr>
            <p:nvPr/>
          </p:nvSpPr>
          <p:spPr bwMode="auto">
            <a:xfrm>
              <a:off x="4707" y="6752"/>
              <a:ext cx="230" cy="368"/>
            </a:xfrm>
            <a:prstGeom prst="rect">
              <a:avLst/>
            </a:prstGeom>
            <a:solidFill>
              <a:srgbClr val="00B05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grpSp>
      <p:grpSp>
        <p:nvGrpSpPr>
          <p:cNvPr id="91" name="组合 90"/>
          <p:cNvGrpSpPr/>
          <p:nvPr/>
        </p:nvGrpSpPr>
        <p:grpSpPr>
          <a:xfrm>
            <a:off x="7044690" y="4249420"/>
            <a:ext cx="397510" cy="586740"/>
            <a:chOff x="9148" y="6385"/>
            <a:chExt cx="626" cy="924"/>
          </a:xfrm>
        </p:grpSpPr>
        <p:sp>
          <p:nvSpPr>
            <p:cNvPr id="93" name="流程图: 磁盘 18"/>
            <p:cNvSpPr>
              <a:spLocks noChangeArrowheads="1"/>
            </p:cNvSpPr>
            <p:nvPr/>
          </p:nvSpPr>
          <p:spPr bwMode="auto">
            <a:xfrm>
              <a:off x="9148" y="6385"/>
              <a:ext cx="627" cy="92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sp>
          <p:nvSpPr>
            <p:cNvPr id="105" name="矩形 59"/>
            <p:cNvSpPr>
              <a:spLocks noChangeArrowheads="1"/>
            </p:cNvSpPr>
            <p:nvPr/>
          </p:nvSpPr>
          <p:spPr bwMode="auto">
            <a:xfrm>
              <a:off x="9347" y="6752"/>
              <a:ext cx="230" cy="368"/>
            </a:xfrm>
            <a:prstGeom prst="rect">
              <a:avLst/>
            </a:prstGeom>
            <a:solidFill>
              <a:schemeClr val="accent3">
                <a:lumMod val="75000"/>
              </a:schemeClr>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grpSp>
      <p:grpSp>
        <p:nvGrpSpPr>
          <p:cNvPr id="106" name="组合 105"/>
          <p:cNvGrpSpPr/>
          <p:nvPr/>
        </p:nvGrpSpPr>
        <p:grpSpPr>
          <a:xfrm>
            <a:off x="8270240" y="4249420"/>
            <a:ext cx="397510" cy="586740"/>
            <a:chOff x="9148" y="6385"/>
            <a:chExt cx="626" cy="924"/>
          </a:xfrm>
        </p:grpSpPr>
        <p:sp>
          <p:nvSpPr>
            <p:cNvPr id="107" name="流程图: 磁盘 18"/>
            <p:cNvSpPr>
              <a:spLocks noChangeArrowheads="1"/>
            </p:cNvSpPr>
            <p:nvPr/>
          </p:nvSpPr>
          <p:spPr bwMode="auto">
            <a:xfrm>
              <a:off x="9148" y="6385"/>
              <a:ext cx="627" cy="92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sp>
          <p:nvSpPr>
            <p:cNvPr id="108" name="矩形 59"/>
            <p:cNvSpPr>
              <a:spLocks noChangeArrowheads="1"/>
            </p:cNvSpPr>
            <p:nvPr/>
          </p:nvSpPr>
          <p:spPr bwMode="auto">
            <a:xfrm>
              <a:off x="9347" y="6752"/>
              <a:ext cx="230" cy="368"/>
            </a:xfrm>
            <a:prstGeom prst="rect">
              <a:avLst/>
            </a:prstGeom>
            <a:solidFill>
              <a:schemeClr val="accent2">
                <a:lumMod val="75000"/>
              </a:schemeClr>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grpSp>
      <p:grpSp>
        <p:nvGrpSpPr>
          <p:cNvPr id="109" name="组合 108"/>
          <p:cNvGrpSpPr/>
          <p:nvPr/>
        </p:nvGrpSpPr>
        <p:grpSpPr>
          <a:xfrm>
            <a:off x="7657465" y="4249420"/>
            <a:ext cx="397510" cy="586740"/>
            <a:chOff x="9148" y="6385"/>
            <a:chExt cx="626" cy="924"/>
          </a:xfrm>
        </p:grpSpPr>
        <p:sp>
          <p:nvSpPr>
            <p:cNvPr id="110" name="流程图: 磁盘 18"/>
            <p:cNvSpPr>
              <a:spLocks noChangeArrowheads="1"/>
            </p:cNvSpPr>
            <p:nvPr/>
          </p:nvSpPr>
          <p:spPr bwMode="auto">
            <a:xfrm>
              <a:off x="9148" y="6385"/>
              <a:ext cx="627" cy="925"/>
            </a:xfrm>
            <a:prstGeom prst="flowChartMagneticDisk">
              <a:avLst/>
            </a:prstGeom>
            <a:solidFill>
              <a:srgbClr val="FFFFFF"/>
            </a:solidFill>
            <a:ln w="12700">
              <a:solidFill>
                <a:srgbClr val="31538F"/>
              </a:solidFill>
              <a:round/>
            </a:ln>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sp>
          <p:nvSpPr>
            <p:cNvPr id="111" name="矩形 59"/>
            <p:cNvSpPr>
              <a:spLocks noChangeArrowheads="1"/>
            </p:cNvSpPr>
            <p:nvPr/>
          </p:nvSpPr>
          <p:spPr bwMode="auto">
            <a:xfrm>
              <a:off x="9347" y="6752"/>
              <a:ext cx="230" cy="368"/>
            </a:xfrm>
            <a:prstGeom prst="rect">
              <a:avLst/>
            </a:prstGeom>
            <a:solidFill>
              <a:srgbClr val="0070C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grpSp>
      <p:sp>
        <p:nvSpPr>
          <p:cNvPr id="112" name="矩形 59"/>
          <p:cNvSpPr>
            <a:spLocks noChangeArrowheads="1"/>
          </p:cNvSpPr>
          <p:nvPr/>
        </p:nvSpPr>
        <p:spPr bwMode="auto">
          <a:xfrm>
            <a:off x="4454525" y="3811270"/>
            <a:ext cx="146050" cy="233680"/>
          </a:xfrm>
          <a:prstGeom prst="rect">
            <a:avLst/>
          </a:prstGeom>
          <a:solidFill>
            <a:srgbClr val="00B05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sp>
        <p:nvSpPr>
          <p:cNvPr id="113" name="矩形 59"/>
          <p:cNvSpPr>
            <a:spLocks noChangeArrowheads="1"/>
          </p:cNvSpPr>
          <p:nvPr/>
        </p:nvSpPr>
        <p:spPr bwMode="auto">
          <a:xfrm>
            <a:off x="5194935" y="3811270"/>
            <a:ext cx="146050" cy="233680"/>
          </a:xfrm>
          <a:prstGeom prst="rect">
            <a:avLst/>
          </a:prstGeom>
          <a:solidFill>
            <a:schemeClr val="accent3">
              <a:lumMod val="75000"/>
            </a:schemeClr>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sp>
        <p:nvSpPr>
          <p:cNvPr id="114" name="矩形 59"/>
          <p:cNvSpPr>
            <a:spLocks noChangeArrowheads="1"/>
          </p:cNvSpPr>
          <p:nvPr/>
        </p:nvSpPr>
        <p:spPr bwMode="auto">
          <a:xfrm>
            <a:off x="5935345" y="3811270"/>
            <a:ext cx="146050" cy="233680"/>
          </a:xfrm>
          <a:prstGeom prst="rect">
            <a:avLst/>
          </a:prstGeom>
          <a:solidFill>
            <a:srgbClr val="0070C0"/>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sp>
        <p:nvSpPr>
          <p:cNvPr id="115" name="矩形 59"/>
          <p:cNvSpPr>
            <a:spLocks noChangeArrowheads="1"/>
          </p:cNvSpPr>
          <p:nvPr/>
        </p:nvSpPr>
        <p:spPr bwMode="auto">
          <a:xfrm>
            <a:off x="6675755" y="3811270"/>
            <a:ext cx="146050" cy="233680"/>
          </a:xfrm>
          <a:prstGeom prst="rect">
            <a:avLst/>
          </a:prstGeom>
          <a:solidFill>
            <a:schemeClr val="accent2">
              <a:lumMod val="75000"/>
            </a:schemeClr>
          </a:solidFill>
          <a:ln>
            <a:noFill/>
          </a:ln>
          <a:extLst>
            <a:ext uri="{91240B29-F687-4F45-9708-019B960494DF}">
              <a14:hiddenLine xmlns:a14="http://schemas.microsoft.com/office/drawing/2010/main" w="12700">
                <a:solidFill>
                  <a:srgbClr val="31538F"/>
                </a:solidFill>
                <a:bevel/>
              </a14:hiddenLine>
            </a:ext>
          </a:extLst>
        </p:spPr>
        <p:txBody>
          <a:bodyPr lIns="68577" tIns="34289" rIns="68577" bIns="34289" anchor="ctr"/>
          <a:lstStyle>
            <a:lvl1pPr>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1pPr>
            <a:lvl2pPr marL="742950" indent="-28575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2pPr>
            <a:lvl3pPr marL="11430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3pPr>
            <a:lvl4pPr marL="16002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4pPr>
            <a:lvl5pPr marL="2057400" indent="-228600">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等线" panose="02010600030101010101" charset="-122"/>
                <a:cs typeface="等线" panose="02010600030101010101" charset="-122"/>
              </a:defRPr>
            </a:lvl9pPr>
          </a:lstStyle>
          <a:p>
            <a:pPr algn="ctr" eaLnBrk="1" hangingPunct="1"/>
            <a:endParaRPr lang="x-none" altLang="x-none" sz="1300">
              <a:solidFill>
                <a:srgbClr val="FFFFFF"/>
              </a:solidFill>
              <a:latin typeface="Arial Regular"/>
              <a:ea typeface="微软雅黑" panose="020B0503020204020204" charset="-122"/>
              <a:sym typeface="等线" panose="02010600030101010101" charset="-122"/>
            </a:endParaRPr>
          </a:p>
        </p:txBody>
      </p:sp>
      <p:cxnSp>
        <p:nvCxnSpPr>
          <p:cNvPr id="138" name="直接连接符 137"/>
          <p:cNvCxnSpPr>
            <a:stCxn id="112" idx="2"/>
            <a:endCxn id="38" idx="0"/>
          </p:cNvCxnSpPr>
          <p:nvPr/>
        </p:nvCxnSpPr>
        <p:spPr>
          <a:xfrm flipH="1">
            <a:off x="2689225" y="4044950"/>
            <a:ext cx="1838325" cy="433705"/>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a:stCxn id="112" idx="2"/>
            <a:endCxn id="89" idx="0"/>
          </p:cNvCxnSpPr>
          <p:nvPr/>
        </p:nvCxnSpPr>
        <p:spPr>
          <a:xfrm>
            <a:off x="4527550" y="4044950"/>
            <a:ext cx="2103755" cy="43434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a:stCxn id="113" idx="2"/>
            <a:endCxn id="43" idx="0"/>
          </p:cNvCxnSpPr>
          <p:nvPr/>
        </p:nvCxnSpPr>
        <p:spPr>
          <a:xfrm flipH="1">
            <a:off x="3302000" y="4044950"/>
            <a:ext cx="1965960" cy="436880"/>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a:stCxn id="113" idx="2"/>
            <a:endCxn id="105" idx="0"/>
          </p:cNvCxnSpPr>
          <p:nvPr/>
        </p:nvCxnSpPr>
        <p:spPr>
          <a:xfrm>
            <a:off x="5267960" y="4044950"/>
            <a:ext cx="1976120" cy="437515"/>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a:stCxn id="114" idx="2"/>
            <a:endCxn id="85" idx="0"/>
          </p:cNvCxnSpPr>
          <p:nvPr/>
        </p:nvCxnSpPr>
        <p:spPr>
          <a:xfrm flipH="1">
            <a:off x="3914775" y="4044950"/>
            <a:ext cx="2093595" cy="436880"/>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43" name="直接连接符 142"/>
          <p:cNvCxnSpPr>
            <a:stCxn id="114" idx="2"/>
            <a:endCxn id="111" idx="0"/>
          </p:cNvCxnSpPr>
          <p:nvPr/>
        </p:nvCxnSpPr>
        <p:spPr>
          <a:xfrm>
            <a:off x="6008370" y="4044950"/>
            <a:ext cx="1848485" cy="437515"/>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a:stCxn id="115" idx="2"/>
            <a:endCxn id="52" idx="0"/>
          </p:cNvCxnSpPr>
          <p:nvPr/>
        </p:nvCxnSpPr>
        <p:spPr>
          <a:xfrm flipH="1">
            <a:off x="4527550" y="4044950"/>
            <a:ext cx="2221230" cy="436880"/>
          </a:xfrm>
          <a:prstGeom prst="line">
            <a:avLst/>
          </a:prstGeom>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a:stCxn id="115" idx="2"/>
            <a:endCxn id="108" idx="0"/>
          </p:cNvCxnSpPr>
          <p:nvPr/>
        </p:nvCxnSpPr>
        <p:spPr>
          <a:xfrm>
            <a:off x="6748780" y="4044950"/>
            <a:ext cx="1720850" cy="437515"/>
          </a:xfrm>
          <a:prstGeom prst="line">
            <a:avLst/>
          </a:prstGeom>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146" name="矩形标注 145"/>
          <p:cNvSpPr/>
          <p:nvPr/>
        </p:nvSpPr>
        <p:spPr>
          <a:xfrm>
            <a:off x="560070" y="5542915"/>
            <a:ext cx="1435735" cy="985520"/>
          </a:xfrm>
          <a:prstGeom prst="wedgeRectCallout">
            <a:avLst>
              <a:gd name="adj1" fmla="val 110194"/>
              <a:gd name="adj2" fmla="val -7835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900" dirty="0">
                <a:solidFill>
                  <a:srgbClr val="FF0000"/>
                </a:solidFill>
                <a:latin typeface="Arial Regular"/>
                <a:ea typeface="微软雅黑" panose="020B0503020204020204" charset="-122"/>
              </a:rPr>
              <a:t>1. Stretched </a:t>
            </a:r>
            <a:r>
              <a:rPr lang="en-US" altLang="zh-CN" sz="900" dirty="0" err="1">
                <a:solidFill>
                  <a:srgbClr val="FF0000"/>
                </a:solidFill>
                <a:latin typeface="Arial Regular"/>
                <a:ea typeface="微软雅黑" panose="020B0503020204020204" charset="-122"/>
              </a:rPr>
              <a:t>aCloud</a:t>
            </a:r>
            <a:endParaRPr lang="zh-CN" altLang="en-US" sz="900" dirty="0">
              <a:solidFill>
                <a:schemeClr val="tx1"/>
              </a:solidFill>
              <a:latin typeface="Arial Regular"/>
              <a:ea typeface="微软雅黑" panose="020B0503020204020204" charset="-122"/>
            </a:endParaRPr>
          </a:p>
          <a:p>
            <a:pPr algn="l"/>
            <a:r>
              <a:rPr lang="en-US" altLang="zh-CN" sz="900" dirty="0">
                <a:solidFill>
                  <a:schemeClr val="tx1"/>
                </a:solidFill>
                <a:latin typeface="Arial Regular"/>
                <a:ea typeface="微软雅黑" panose="020B0503020204020204" charset="-122"/>
                <a:sym typeface="+mn-ea"/>
              </a:rPr>
              <a:t>A logical </a:t>
            </a:r>
            <a:r>
              <a:rPr lang="en-US" altLang="zh-CN" sz="900" dirty="0" err="1">
                <a:solidFill>
                  <a:schemeClr val="tx1"/>
                </a:solidFill>
                <a:latin typeface="Arial Regular"/>
                <a:ea typeface="微软雅黑" panose="020B0503020204020204" charset="-122"/>
                <a:sym typeface="+mn-ea"/>
              </a:rPr>
              <a:t>aCloud</a:t>
            </a:r>
            <a:r>
              <a:rPr lang="en-US" altLang="zh-CN" sz="900" dirty="0">
                <a:solidFill>
                  <a:schemeClr val="tx1"/>
                </a:solidFill>
                <a:latin typeface="Arial Regular"/>
                <a:ea typeface="微软雅黑" panose="020B0503020204020204" charset="-122"/>
                <a:sym typeface="+mn-ea"/>
              </a:rPr>
              <a:t> cluster across 2 sites for unified compute, storage and network resources</a:t>
            </a:r>
            <a:endParaRPr lang="zh-CN" altLang="en-US" sz="900" dirty="0">
              <a:solidFill>
                <a:schemeClr val="tx1"/>
              </a:solidFill>
              <a:latin typeface="Arial Regular"/>
              <a:ea typeface="微软雅黑" panose="020B0503020204020204" charset="-122"/>
              <a:sym typeface="+mn-ea"/>
            </a:endParaRPr>
          </a:p>
        </p:txBody>
      </p:sp>
      <p:sp>
        <p:nvSpPr>
          <p:cNvPr id="147" name="左右箭头标注 146"/>
          <p:cNvSpPr/>
          <p:nvPr/>
        </p:nvSpPr>
        <p:spPr>
          <a:xfrm>
            <a:off x="4648200" y="2345690"/>
            <a:ext cx="1861820" cy="276860"/>
          </a:xfrm>
          <a:prstGeom prst="leftRightArrow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dirty="0">
                <a:solidFill>
                  <a:schemeClr val="tx1"/>
                </a:solidFill>
                <a:latin typeface="Arial Regular"/>
                <a:ea typeface="微软雅黑" panose="020B0503020204020204" charset="-122"/>
                <a:cs typeface="微软雅黑" panose="020B0503020204020204" charset="-122"/>
              </a:rPr>
              <a:t>HA/live migration</a:t>
            </a:r>
            <a:endParaRPr lang="zh-CN" altLang="en-US" sz="1000" dirty="0">
              <a:solidFill>
                <a:schemeClr val="tx1"/>
              </a:solidFill>
              <a:latin typeface="Arial Regular"/>
              <a:ea typeface="微软雅黑" panose="020B0503020204020204" charset="-122"/>
              <a:cs typeface="微软雅黑" panose="020B0503020204020204" charset="-122"/>
            </a:endParaRPr>
          </a:p>
        </p:txBody>
      </p:sp>
      <p:sp>
        <p:nvSpPr>
          <p:cNvPr id="148" name="矩形标注 147"/>
          <p:cNvSpPr/>
          <p:nvPr/>
        </p:nvSpPr>
        <p:spPr>
          <a:xfrm>
            <a:off x="8825230" y="4127500"/>
            <a:ext cx="1926590" cy="1358900"/>
          </a:xfrm>
          <a:prstGeom prst="wedgeRectCallout">
            <a:avLst>
              <a:gd name="adj1" fmla="val -141562"/>
              <a:gd name="adj2" fmla="val -61308"/>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800" dirty="0">
                <a:solidFill>
                  <a:srgbClr val="FF0000"/>
                </a:solidFill>
                <a:latin typeface="Arial Regular"/>
                <a:ea typeface="微软雅黑" panose="020B0503020204020204" charset="-122"/>
              </a:rPr>
              <a:t>3. Stretched storage</a:t>
            </a:r>
          </a:p>
          <a:p>
            <a:pPr algn="l"/>
            <a:r>
              <a:rPr lang="en-US" altLang="zh-CN" sz="800" dirty="0">
                <a:solidFill>
                  <a:schemeClr val="tx1"/>
                </a:solidFill>
                <a:latin typeface="Arial Regular"/>
                <a:ea typeface="微软雅黑" panose="020B0503020204020204" charset="-122"/>
                <a:sym typeface="+mn-ea"/>
              </a:rPr>
              <a:t>Provide unified storage access route for upper applications based on stretched storage, one data has 2 copies at 2 sites. When application writes IO, it will be copied into 2 replicas and writes to both sites, only acknowledgements are received from both sites will be counted as write succeeds to ensure data consistency</a:t>
            </a:r>
            <a:endParaRPr lang="zh-CN" altLang="en-US" sz="800" dirty="0">
              <a:solidFill>
                <a:schemeClr val="tx1"/>
              </a:solidFill>
              <a:latin typeface="Arial Regular"/>
              <a:ea typeface="微软雅黑" panose="020B0503020204020204" charset="-122"/>
              <a:sym typeface="+mn-ea"/>
            </a:endParaRPr>
          </a:p>
        </p:txBody>
      </p:sp>
      <p:sp>
        <p:nvSpPr>
          <p:cNvPr id="149" name="矩形标注 148"/>
          <p:cNvSpPr/>
          <p:nvPr/>
        </p:nvSpPr>
        <p:spPr>
          <a:xfrm>
            <a:off x="8825230" y="3096260"/>
            <a:ext cx="1926590" cy="855980"/>
          </a:xfrm>
          <a:prstGeom prst="wedgeRectCallout">
            <a:avLst>
              <a:gd name="adj1" fmla="val -98912"/>
              <a:gd name="adj2" fmla="val -2796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Arial Regular"/>
                <a:ea typeface="微软雅黑" panose="020B0503020204020204" charset="-122"/>
              </a:rPr>
              <a:t>4. Stretched network</a:t>
            </a:r>
            <a:endParaRPr lang="zh-CN" altLang="en-US" sz="1000" dirty="0">
              <a:solidFill>
                <a:schemeClr val="tx1"/>
              </a:solidFill>
              <a:latin typeface="Arial Regular"/>
              <a:ea typeface="微软雅黑" panose="020B0503020204020204" charset="-122"/>
            </a:endParaRPr>
          </a:p>
          <a:p>
            <a:pPr algn="l"/>
            <a:r>
              <a:rPr lang="en-US" altLang="zh-CN" sz="1000" dirty="0">
                <a:solidFill>
                  <a:schemeClr val="tx1"/>
                </a:solidFill>
                <a:latin typeface="Arial Regular"/>
                <a:ea typeface="微软雅黑" panose="020B0503020204020204" charset="-122"/>
                <a:sym typeface="+mn-ea"/>
              </a:rPr>
              <a:t>Network orchestration can be done on the unified WYDIWYG page</a:t>
            </a:r>
            <a:endParaRPr lang="zh-CN" altLang="en-US" sz="1000" dirty="0">
              <a:solidFill>
                <a:schemeClr val="tx1"/>
              </a:solidFill>
              <a:latin typeface="Arial Regular"/>
              <a:ea typeface="微软雅黑" panose="020B0503020204020204" charset="-122"/>
              <a:sym typeface="+mn-ea"/>
            </a:endParaRPr>
          </a:p>
        </p:txBody>
      </p:sp>
      <p:sp>
        <p:nvSpPr>
          <p:cNvPr id="150" name="矩形标注 149"/>
          <p:cNvSpPr/>
          <p:nvPr/>
        </p:nvSpPr>
        <p:spPr>
          <a:xfrm>
            <a:off x="135890" y="3811270"/>
            <a:ext cx="1926590" cy="1375410"/>
          </a:xfrm>
          <a:prstGeom prst="wedgeRectCallout">
            <a:avLst>
              <a:gd name="adj1" fmla="val 84311"/>
              <a:gd name="adj2" fmla="val 4963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Arial Regular"/>
                <a:ea typeface="微软雅黑" panose="020B0503020204020204" charset="-122"/>
              </a:rPr>
              <a:t>2. Fault domain</a:t>
            </a:r>
            <a:endParaRPr lang="zh-CN" altLang="en-US" sz="1000" dirty="0">
              <a:solidFill>
                <a:schemeClr val="tx1"/>
              </a:solidFill>
              <a:latin typeface="Arial Regular"/>
              <a:ea typeface="微软雅黑" panose="020B0503020204020204" charset="-122"/>
            </a:endParaRPr>
          </a:p>
          <a:p>
            <a:pPr algn="l"/>
            <a:r>
              <a:rPr lang="en-US" altLang="zh-CN" sz="1000" dirty="0">
                <a:solidFill>
                  <a:schemeClr val="tx1"/>
                </a:solidFill>
                <a:latin typeface="Arial Regular"/>
                <a:ea typeface="微软雅黑" panose="020B0503020204020204" charset="-122"/>
                <a:sym typeface="+mn-ea"/>
              </a:rPr>
              <a:t>A </a:t>
            </a:r>
            <a:r>
              <a:rPr lang="en-US" altLang="zh-CN" sz="1000" dirty="0" err="1">
                <a:solidFill>
                  <a:schemeClr val="tx1"/>
                </a:solidFill>
                <a:latin typeface="Arial Regular"/>
                <a:ea typeface="微软雅黑" panose="020B0503020204020204" charset="-122"/>
                <a:sym typeface="+mn-ea"/>
              </a:rPr>
              <a:t>aCloud</a:t>
            </a:r>
            <a:r>
              <a:rPr lang="en-US" altLang="zh-CN" sz="1000" dirty="0">
                <a:solidFill>
                  <a:schemeClr val="tx1"/>
                </a:solidFill>
                <a:latin typeface="Arial Regular"/>
                <a:ea typeface="微软雅黑" panose="020B0503020204020204" charset="-122"/>
                <a:sym typeface="+mn-ea"/>
              </a:rPr>
              <a:t> cluster in each site is considered as a fault domain, VMs are running in a active-active manner on 2 fault domains, obeying mutex rule, there’s no single point of failure</a:t>
            </a:r>
            <a:endParaRPr lang="zh-CN" altLang="en-US" sz="1000" dirty="0">
              <a:solidFill>
                <a:schemeClr val="tx1"/>
              </a:solidFill>
              <a:latin typeface="Arial Regular"/>
              <a:ea typeface="微软雅黑" panose="020B0503020204020204" charset="-122"/>
              <a:sym typeface="+mn-ea"/>
            </a:endParaRPr>
          </a:p>
        </p:txBody>
      </p:sp>
      <p:sp>
        <p:nvSpPr>
          <p:cNvPr id="151" name="矩形标注 150"/>
          <p:cNvSpPr/>
          <p:nvPr/>
        </p:nvSpPr>
        <p:spPr>
          <a:xfrm>
            <a:off x="59055" y="1430020"/>
            <a:ext cx="3328670" cy="1092835"/>
          </a:xfrm>
          <a:prstGeom prst="wedgeRectCallout">
            <a:avLst>
              <a:gd name="adj1" fmla="val 104998"/>
              <a:gd name="adj2" fmla="val 46804"/>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Arial Regular"/>
                <a:ea typeface="微软雅黑" panose="020B0503020204020204" charset="-122"/>
              </a:rPr>
              <a:t>5. HA</a:t>
            </a:r>
            <a:endParaRPr lang="zh-CN" altLang="en-US" sz="1000" dirty="0">
              <a:solidFill>
                <a:schemeClr val="tx1"/>
              </a:solidFill>
              <a:latin typeface="Arial Regular"/>
              <a:ea typeface="微软雅黑" panose="020B0503020204020204" charset="-122"/>
            </a:endParaRPr>
          </a:p>
          <a:p>
            <a:r>
              <a:rPr lang="en-HK" altLang="zh-CN" sz="1000" dirty="0">
                <a:solidFill>
                  <a:schemeClr val="tx1"/>
                </a:solidFill>
                <a:latin typeface="Arial Regular"/>
                <a:ea typeface="微软雅黑" panose="020B0503020204020204" charset="-122"/>
              </a:rPr>
              <a:t>When a host in one fault domain fails, the VMs on that host will be rebooted on another host in the other fault domain to restore compute. The access traffic will be redirected to other active VMs to ensure business continuity</a:t>
            </a:r>
          </a:p>
          <a:p>
            <a:pPr algn="l"/>
            <a:endParaRPr sz="1000" dirty="0">
              <a:solidFill>
                <a:schemeClr val="tx1"/>
              </a:solidFill>
              <a:latin typeface="Arial Regular"/>
              <a:ea typeface="微软雅黑" panose="020B0503020204020204" charset="-122"/>
            </a:endParaRPr>
          </a:p>
        </p:txBody>
      </p:sp>
      <p:sp>
        <p:nvSpPr>
          <p:cNvPr id="153" name="矩形标注 152"/>
          <p:cNvSpPr/>
          <p:nvPr/>
        </p:nvSpPr>
        <p:spPr>
          <a:xfrm>
            <a:off x="1717040" y="747395"/>
            <a:ext cx="3877310" cy="879475"/>
          </a:xfrm>
          <a:prstGeom prst="wedgeRectCallout">
            <a:avLst>
              <a:gd name="adj1" fmla="val 48296"/>
              <a:gd name="adj2" fmla="val 13779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Arial Regular"/>
                <a:ea typeface="微软雅黑" panose="020B0503020204020204" charset="-122"/>
              </a:rPr>
              <a:t>6. DRS</a:t>
            </a:r>
            <a:endParaRPr lang="zh-CN" altLang="en-US" sz="1000" dirty="0">
              <a:solidFill>
                <a:schemeClr val="tx1"/>
              </a:solidFill>
              <a:latin typeface="Arial Regular"/>
              <a:ea typeface="微软雅黑" panose="020B0503020204020204" charset="-122"/>
            </a:endParaRPr>
          </a:p>
          <a:p>
            <a:r>
              <a:rPr lang="en-HK" altLang="zh-CN" sz="1000" dirty="0">
                <a:solidFill>
                  <a:schemeClr val="tx1"/>
                </a:solidFill>
                <a:latin typeface="Arial Regular"/>
                <a:ea typeface="微软雅黑" panose="020B0503020204020204" charset="-122"/>
              </a:rPr>
              <a:t>When a host in one fault domain is overloaded, VMs on this host will be live migrated to another host in the other fault domain to make sure host resources utilisation across fault domains are load balanced</a:t>
            </a:r>
          </a:p>
        </p:txBody>
      </p:sp>
      <p:sp>
        <p:nvSpPr>
          <p:cNvPr id="154" name="矩形标注 153"/>
          <p:cNvSpPr/>
          <p:nvPr/>
        </p:nvSpPr>
        <p:spPr>
          <a:xfrm>
            <a:off x="7044690" y="534035"/>
            <a:ext cx="2290445" cy="1092835"/>
          </a:xfrm>
          <a:prstGeom prst="wedgeRectCallout">
            <a:avLst>
              <a:gd name="adj1" fmla="val -80217"/>
              <a:gd name="adj2" fmla="val 7847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000" dirty="0">
                <a:solidFill>
                  <a:srgbClr val="FF0000"/>
                </a:solidFill>
                <a:latin typeface="Arial Regular"/>
                <a:ea typeface="微软雅黑" panose="020B0503020204020204" charset="-122"/>
              </a:rPr>
              <a:t>7. Active-active</a:t>
            </a:r>
            <a:endParaRPr lang="zh-CN" altLang="en-US" sz="1000" dirty="0">
              <a:solidFill>
                <a:schemeClr val="tx1"/>
              </a:solidFill>
              <a:latin typeface="Arial Regular"/>
              <a:ea typeface="微软雅黑" panose="020B0503020204020204" charset="-122"/>
            </a:endParaRPr>
          </a:p>
          <a:p>
            <a:r>
              <a:rPr lang="en-HK" altLang="zh-CN" sz="1000" dirty="0">
                <a:solidFill>
                  <a:schemeClr val="tx1"/>
                </a:solidFill>
                <a:latin typeface="Arial Regular"/>
                <a:ea typeface="微软雅黑" panose="020B0503020204020204" charset="-122"/>
              </a:rPr>
              <a:t>VMs for active-active applications are distributed across 2 fault domains, when either fault domain fails, VMs on the other fault domain will take over the business and ensure continuity</a:t>
            </a:r>
          </a:p>
        </p:txBody>
      </p:sp>
      <p:sp>
        <p:nvSpPr>
          <p:cNvPr id="155" name="流程图: 合并 154"/>
          <p:cNvSpPr/>
          <p:nvPr/>
        </p:nvSpPr>
        <p:spPr>
          <a:xfrm rot="5400000">
            <a:off x="8247380" y="977265"/>
            <a:ext cx="2378710" cy="357505"/>
          </a:xfrm>
          <a:prstGeom prst="flowChartMerge">
            <a:avLst/>
          </a:prstGeom>
          <a:gradFill>
            <a:gsLst>
              <a:gs pos="100000">
                <a:schemeClr val="accent1">
                  <a:lumMod val="5000"/>
                  <a:lumOff val="95000"/>
                  <a:alpha val="25000"/>
                </a:schemeClr>
              </a:gs>
              <a:gs pos="32000">
                <a:schemeClr val="accent1">
                  <a:lumMod val="45000"/>
                  <a:lumOff val="55000"/>
                  <a:alpha val="65000"/>
                </a:schemeClr>
              </a:gs>
              <a:gs pos="16000">
                <a:schemeClr val="accent1">
                  <a:lumMod val="45000"/>
                  <a:lumOff val="55000"/>
                  <a:alpha val="80000"/>
                </a:schemeClr>
              </a:gs>
              <a:gs pos="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Regular"/>
              <a:ea typeface="微软雅黑" panose="020B0503020204020204" charset="-122"/>
            </a:endParaRPr>
          </a:p>
        </p:txBody>
      </p:sp>
      <p:pic>
        <p:nvPicPr>
          <p:cNvPr id="156" name="图片 14"/>
          <p:cNvPicPr>
            <a:picLocks noChangeAspect="1"/>
          </p:cNvPicPr>
          <p:nvPr/>
        </p:nvPicPr>
        <p:blipFill>
          <a:blip r:embed="rId5"/>
          <a:stretch>
            <a:fillRect/>
          </a:stretch>
        </p:blipFill>
        <p:spPr>
          <a:xfrm>
            <a:off x="9615805" y="196850"/>
            <a:ext cx="2299970" cy="1767205"/>
          </a:xfrm>
          <a:prstGeom prst="rect">
            <a:avLst/>
          </a:prstGeom>
          <a:noFill/>
          <a:ln w="9525">
            <a:noFill/>
          </a:ln>
        </p:spPr>
      </p:pic>
      <p:sp>
        <p:nvSpPr>
          <p:cNvPr id="238" name="Rectangle 4"/>
          <p:cNvSpPr>
            <a:spLocks noChangeArrowheads="1"/>
          </p:cNvSpPr>
          <p:nvPr/>
        </p:nvSpPr>
        <p:spPr bwMode="auto">
          <a:xfrm>
            <a:off x="32709" y="442119"/>
            <a:ext cx="684213" cy="228600"/>
          </a:xfrm>
          <a:prstGeom prst="rect">
            <a:avLst/>
          </a:prstGeom>
          <a:solidFill>
            <a:srgbClr val="79C844"/>
          </a:solidFill>
          <a:ln>
            <a:noFill/>
          </a:ln>
          <a:effectLst/>
        </p:spPr>
        <p:txBody>
          <a:bodyPr anchor="ctr"/>
          <a:lstStyle/>
          <a:p>
            <a:pPr>
              <a:buFont typeface="Arial" panose="020B0604020202020204" pitchFamily="34" charset="0"/>
              <a:buNone/>
              <a:defRPr/>
            </a:pPr>
            <a:endParaRPr lang="zh-CN" altLang="en-US" dirty="0">
              <a:latin typeface="Arial Regular"/>
              <a:ea typeface="微软雅黑" panose="020B0503020204020204" charset="-122"/>
            </a:endParaRPr>
          </a:p>
        </p:txBody>
      </p:sp>
      <p:sp>
        <p:nvSpPr>
          <p:cNvPr id="239" name="标题 1"/>
          <p:cNvSpPr>
            <a:spLocks noGrp="1" noChangeArrowheads="1"/>
          </p:cNvSpPr>
          <p:nvPr/>
        </p:nvSpPr>
        <p:spPr bwMode="auto">
          <a:xfrm>
            <a:off x="716922" y="195399"/>
            <a:ext cx="6327133" cy="577850"/>
          </a:xfrm>
          <a:prstGeom prst="rect">
            <a:avLst/>
          </a:prstGeom>
          <a:noFill/>
          <a:ln>
            <a:noFill/>
          </a:ln>
          <a:effec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3765"/>
            <a:r>
              <a:rPr lang="en-US" altLang="zh-CN" sz="1600" b="1" dirty="0">
                <a:latin typeface="Arial Regular"/>
                <a:ea typeface="微软雅黑" panose="020B0503020204020204" charset="-122"/>
                <a:sym typeface="微软雅黑" panose="020B0503020204020204" charset="-122"/>
              </a:rPr>
              <a:t>A-A stretched cluster based on </a:t>
            </a:r>
            <a:r>
              <a:rPr lang="en-US" altLang="zh-CN" sz="1600" b="1" dirty="0" err="1">
                <a:latin typeface="Arial Regular"/>
                <a:ea typeface="微软雅黑" panose="020B0503020204020204" charset="-122"/>
                <a:sym typeface="微软雅黑" panose="020B0503020204020204" charset="-122"/>
              </a:rPr>
              <a:t>aCloud</a:t>
            </a:r>
            <a:r>
              <a:rPr lang="en-US" altLang="zh-CN" sz="1600" b="1" dirty="0">
                <a:latin typeface="Arial Regular"/>
                <a:ea typeface="微软雅黑" panose="020B0503020204020204" charset="-122"/>
                <a:sym typeface="微软雅黑" panose="020B0503020204020204" charset="-122"/>
              </a:rPr>
              <a:t>: Solution introduction</a:t>
            </a:r>
            <a:endParaRPr lang="zh-CN" altLang="en-US" sz="1600" b="1" dirty="0">
              <a:latin typeface="Arial Regular"/>
              <a:ea typeface="微软雅黑" panose="020B0503020204020204" charset="-122"/>
              <a:sym typeface="微软雅黑" panose="020B050302020402020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TextBox 4"/>
          <p:cNvSpPr txBox="1"/>
          <p:nvPr/>
        </p:nvSpPr>
        <p:spPr>
          <a:xfrm>
            <a:off x="1675249" y="2583755"/>
            <a:ext cx="8666558" cy="830997"/>
          </a:xfrm>
          <a:prstGeom prst="rect">
            <a:avLst/>
          </a:prstGeom>
          <a:noFill/>
        </p:spPr>
        <p:txBody>
          <a:bodyPr wrap="square">
            <a:spAutoFit/>
          </a:bodyPr>
          <a:lstStyle/>
          <a:p>
            <a:pPr algn="ctr" defTabSz="684530">
              <a:buFont typeface="Arial" panose="020B0604020202020204" pitchFamily="34" charset="0"/>
              <a:buNone/>
              <a:defRPr/>
            </a:pPr>
            <a:r>
              <a:rPr lang="en-US" altLang="zh-CN" sz="4800" b="1" dirty="0">
                <a:solidFill>
                  <a:srgbClr val="000000"/>
                </a:solidFill>
                <a:latin typeface="Arial Regular"/>
                <a:ea typeface="微软雅黑" panose="020B0503020204020204" charset="-122"/>
              </a:rPr>
              <a:t>Thank YOU</a:t>
            </a:r>
            <a:endParaRPr lang="zh-CN" altLang="en-US" sz="4800" b="1" dirty="0">
              <a:solidFill>
                <a:srgbClr val="000000"/>
              </a:solidFill>
              <a:latin typeface="Arial Regular"/>
              <a:ea typeface="微软雅黑" panose="020B0503020204020204" charset="-122"/>
            </a:endParaRPr>
          </a:p>
        </p:txBody>
      </p:sp>
      <p:pic>
        <p:nvPicPr>
          <p:cNvPr id="3" name="Picture 2">
            <a:extLst>
              <a:ext uri="{FF2B5EF4-FFF2-40B4-BE49-F238E27FC236}">
                <a16:creationId xmlns:a16="http://schemas.microsoft.com/office/drawing/2014/main" id="{1A15797D-10ED-5F47-946F-D53A8ED6E5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723" y="149602"/>
            <a:ext cx="1944959" cy="577850"/>
          </a:xfrm>
          <a:prstGeom prst="rect">
            <a:avLst/>
          </a:prstGeom>
        </p:spPr>
      </p:pic>
    </p:spTree>
    <p:extLst>
      <p:ext uri="{BB962C8B-B14F-4D97-AF65-F5344CB8AC3E}">
        <p14:creationId xmlns:p14="http://schemas.microsoft.com/office/powerpoint/2010/main" val="448604954"/>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{F3512D34-2C2B-8E49-BC99-82B36B71DC76}tf10001073</Template>
  <TotalTime>5775</TotalTime>
  <Words>2208</Words>
  <Application>Microsoft Macintosh PowerPoint</Application>
  <PresentationFormat>Widescreen</PresentationFormat>
  <Paragraphs>461</Paragraphs>
  <Slides>15</Slides>
  <Notes>2</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15</vt:i4>
      </vt:variant>
    </vt:vector>
  </HeadingPairs>
  <TitlesOfParts>
    <vt:vector size="27" baseType="lpstr">
      <vt:lpstr>Arial Regular</vt:lpstr>
      <vt:lpstr>等线</vt:lpstr>
      <vt:lpstr>微软雅黑</vt:lpstr>
      <vt:lpstr>宋体</vt:lpstr>
      <vt:lpstr>仿宋</vt:lpstr>
      <vt:lpstr>Arial</vt:lpstr>
      <vt:lpstr>Calibri</vt:lpstr>
      <vt:lpstr>Monotype Sorts</vt:lpstr>
      <vt:lpstr>Tw Cen MT</vt:lpstr>
      <vt:lpstr>Wingdings</vt:lpstr>
      <vt:lpstr>Droplet</vt:lpstr>
      <vt:lpstr>CorelDRAW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lbc</dc:creator>
  <cp:lastModifiedBy>Microsoft Office 用户</cp:lastModifiedBy>
  <cp:revision>906</cp:revision>
  <dcterms:created xsi:type="dcterms:W3CDTF">2018-01-16T02:17:00Z</dcterms:created>
  <dcterms:modified xsi:type="dcterms:W3CDTF">2018-11-19T01:45:11Z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2052-10.1.0.7521</vt:lpwstr>
  </property>
</Properties>
</file>