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329" r:id="rId2"/>
    <p:sldId id="327" r:id="rId3"/>
    <p:sldId id="330" r:id="rId4"/>
    <p:sldId id="331" r:id="rId5"/>
    <p:sldId id="332" r:id="rId6"/>
    <p:sldId id="328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9740"/>
    <a:srgbClr val="9DC3E6"/>
    <a:srgbClr val="607695"/>
    <a:srgbClr val="2F5597"/>
    <a:srgbClr val="69A246"/>
    <a:srgbClr val="314DA4"/>
    <a:srgbClr val="B58134"/>
    <a:srgbClr val="987242"/>
    <a:srgbClr val="AC8349"/>
    <a:srgbClr val="BBB7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40"/>
    <p:restoredTop sz="91470" autoAdjust="0"/>
  </p:normalViewPr>
  <p:slideViewPr>
    <p:cSldViewPr snapToGrid="0" snapToObjects="1">
      <p:cViewPr varScale="1">
        <p:scale>
          <a:sx n="72" d="100"/>
          <a:sy n="72" d="100"/>
        </p:scale>
        <p:origin x="-480" y="-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Exinda</c:v>
                </c:pt>
              </c:strCache>
            </c:strRef>
          </c:tx>
          <c:invertIfNegative val="0"/>
          <c:cat>
            <c:strRef>
              <c:f>Sheet1!$A$2:$A$3</c:f>
              <c:strCache>
                <c:ptCount val="2"/>
                <c:pt idx="0">
                  <c:v>Dist Price</c:v>
                </c:pt>
                <c:pt idx="1">
                  <c:v>Gold Partner Price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Sangfor</c:v>
                </c:pt>
              </c:strCache>
            </c:strRef>
          </c:tx>
          <c:invertIfNegative val="0"/>
          <c:cat>
            <c:strRef>
              <c:f>Sheet1!$A$2:$A$3</c:f>
              <c:strCache>
                <c:ptCount val="2"/>
                <c:pt idx="0">
                  <c:v>Dist Price</c:v>
                </c:pt>
                <c:pt idx="1">
                  <c:v>Gold Partner Price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12</c:v>
                </c:pt>
                <c:pt idx="1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90044288"/>
        <c:axId val="90045824"/>
        <c:axId val="0"/>
      </c:bar3DChart>
      <c:catAx>
        <c:axId val="900442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zh-CN"/>
          </a:p>
        </c:txPr>
        <c:crossAx val="90045824"/>
        <c:crosses val="autoZero"/>
        <c:auto val="1"/>
        <c:lblAlgn val="ctr"/>
        <c:lblOffset val="100"/>
        <c:noMultiLvlLbl val="0"/>
      </c:catAx>
      <c:valAx>
        <c:axId val="900458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zh-CN"/>
          </a:p>
        </c:txPr>
        <c:crossAx val="90044288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zh-CN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71F3D6-2DDF-0847-90C1-852F2A7C471D}" type="datetimeFigureOut">
              <a:rPr kumimoji="1" lang="zh-CN" altLang="en-US" smtClean="0"/>
              <a:t>2017/6/9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2A8744-003F-C948-90C1-4847B479057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32246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8515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13258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757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9288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5013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496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jpg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10" Type="http://schemas.openxmlformats.org/officeDocument/2006/relationships/image" Target="../media/image9.png"/><Relationship Id="rId4" Type="http://schemas.openxmlformats.org/officeDocument/2006/relationships/image" Target="../media/image3.emf"/><Relationship Id="rId9" Type="http://schemas.openxmlformats.org/officeDocument/2006/relationships/image" Target="../media/image8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143"/>
          </a:xfrm>
          <a:prstGeom prst="rect">
            <a:avLst/>
          </a:prstGeom>
        </p:spPr>
      </p:pic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1494536" y="1818059"/>
            <a:ext cx="10111309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5000" b="1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Verdana" panose="020B0604030504040204" pitchFamily="34" charset="0"/>
              </a:rPr>
              <a:t>Sangfor</a:t>
            </a:r>
            <a:r>
              <a:rPr lang="en-US" altLang="zh-CN" sz="50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Verdana" panose="020B0604030504040204" pitchFamily="34" charset="0"/>
              </a:rPr>
              <a:t> </a:t>
            </a:r>
            <a:r>
              <a:rPr lang="en-US" altLang="zh-CN" sz="5000" b="1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Verdana" panose="020B0604030504040204" pitchFamily="34" charset="0"/>
              </a:rPr>
              <a:t>vs</a:t>
            </a:r>
            <a:r>
              <a:rPr lang="en-US" altLang="zh-CN" sz="5000" b="1" dirty="0" smtClean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Verdana" panose="020B0604030504040204" pitchFamily="34" charset="0"/>
              </a:rPr>
              <a:t> </a:t>
            </a:r>
            <a:r>
              <a:rPr lang="en-US" altLang="zh-CN" sz="5000" b="1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Verdana" panose="020B0604030504040204" pitchFamily="34" charset="0"/>
              </a:rPr>
              <a:t>Exinda</a:t>
            </a:r>
            <a:r>
              <a:rPr lang="en-US" altLang="zh-CN" sz="5000" b="1" dirty="0" smtClean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Verdana" panose="020B0604030504040204" pitchFamily="34" charset="0"/>
              </a:rPr>
              <a:t> Battle Card</a:t>
            </a:r>
            <a:endParaRPr lang="zh-CN" altLang="en-US" sz="5000" b="1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Verdana" panose="020B0604030504040204" pitchFamily="34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0229" y="2875236"/>
            <a:ext cx="430363" cy="430362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9045" y="2875236"/>
            <a:ext cx="430363" cy="430362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7861" y="2875236"/>
            <a:ext cx="430363" cy="430362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6677" y="2875236"/>
            <a:ext cx="430363" cy="430362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65493" y="2875236"/>
            <a:ext cx="430363" cy="430362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34308" y="2875236"/>
            <a:ext cx="430363" cy="4303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sp>
        <p:nvSpPr>
          <p:cNvPr id="14" name="TextBox 2"/>
          <p:cNvSpPr txBox="1">
            <a:spLocks noChangeArrowheads="1"/>
          </p:cNvSpPr>
          <p:nvPr/>
        </p:nvSpPr>
        <p:spPr bwMode="auto">
          <a:xfrm>
            <a:off x="1494537" y="4620073"/>
            <a:ext cx="938566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200" dirty="0" smtClean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Verdana" panose="020B0604030504040204" pitchFamily="34" charset="0"/>
              </a:rPr>
              <a:t>Vincent Wu</a:t>
            </a:r>
            <a:endParaRPr lang="en-US" altLang="zh-CN" sz="2200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Verdana" panose="020B060403050404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200" dirty="0" smtClean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Verdana" panose="020B0604030504040204" pitchFamily="34" charset="0"/>
              </a:rPr>
              <a:t>Product Manager</a:t>
            </a:r>
            <a:endParaRPr lang="zh-CN" altLang="en-US" sz="2200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91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5921"/>
              </p:ext>
            </p:extLst>
          </p:nvPr>
        </p:nvGraphicFramePr>
        <p:xfrm>
          <a:off x="513839" y="1256425"/>
          <a:ext cx="5104446" cy="444500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3117384"/>
                <a:gridCol w="1011115"/>
                <a:gridCol w="97594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Features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b="1" dirty="0" err="1" smtClean="0"/>
                        <a:t>Sangfor</a:t>
                      </a:r>
                      <a:r>
                        <a:rPr lang="en-US" altLang="zh-CN" b="1" dirty="0" smtClean="0"/>
                        <a:t> 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b="1" dirty="0" err="1" smtClean="0"/>
                        <a:t>Exinda</a:t>
                      </a:r>
                      <a:endParaRPr lang="zh-CN" alt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De-duplication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Compression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40646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TCP optimization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Cloud solution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UDP Packet loss</a:t>
                      </a:r>
                      <a:r>
                        <a:rPr lang="en-US" altLang="zh-CN" baseline="0" dirty="0" smtClean="0"/>
                        <a:t> </a:t>
                      </a:r>
                      <a:r>
                        <a:rPr lang="en-US" altLang="zh-CN" dirty="0" smtClean="0"/>
                        <a:t>reduction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Bandwidth management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Real-time monitor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Report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Firewall module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VPN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Virtualization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9" name="Ellipse 138"/>
          <p:cNvSpPr/>
          <p:nvPr/>
        </p:nvSpPr>
        <p:spPr bwMode="auto">
          <a:xfrm>
            <a:off x="365181" y="6139226"/>
            <a:ext cx="238237" cy="52222"/>
          </a:xfrm>
          <a:prstGeom prst="ellipse">
            <a:avLst/>
          </a:prstGeom>
          <a:gradFill flip="none" rotWithShape="1">
            <a:gsLst>
              <a:gs pos="100000">
                <a:srgbClr val="FFFFFF">
                  <a:alpha val="0"/>
                </a:srgbClr>
              </a:gs>
              <a:gs pos="0">
                <a:srgbClr val="E6E6E6">
                  <a:lumMod val="10000"/>
                  <a:alpha val="76000"/>
                </a:srgb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/>
            <a:endParaRPr lang="en-US">
              <a:solidFill>
                <a:srgbClr val="FFFFFF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3023" y="5826220"/>
            <a:ext cx="2064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Good performance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3128197" y="5832721"/>
            <a:ext cx="2494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Average performance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78" name="Ellipse 139"/>
          <p:cNvSpPr>
            <a:spLocks noChangeArrowheads="1"/>
          </p:cNvSpPr>
          <p:nvPr/>
        </p:nvSpPr>
        <p:spPr bwMode="auto">
          <a:xfrm>
            <a:off x="469274" y="6368907"/>
            <a:ext cx="268288" cy="268697"/>
          </a:xfrm>
          <a:prstGeom prst="ellipse">
            <a:avLst/>
          </a:prstGeom>
          <a:solidFill>
            <a:srgbClr val="FF0000"/>
          </a:solidFill>
          <a:ln w="3175">
            <a:solidFill>
              <a:srgbClr val="FF6600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00936" y="6327391"/>
            <a:ext cx="1694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Not available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8" name="Ellipse 139"/>
          <p:cNvSpPr>
            <a:spLocks noChangeArrowheads="1"/>
          </p:cNvSpPr>
          <p:nvPr/>
        </p:nvSpPr>
        <p:spPr bwMode="auto">
          <a:xfrm>
            <a:off x="2898791" y="5883039"/>
            <a:ext cx="268288" cy="268697"/>
          </a:xfrm>
          <a:prstGeom prst="ellipse">
            <a:avLst/>
          </a:prstGeom>
          <a:solidFill>
            <a:srgbClr val="FFFF00"/>
          </a:solidFill>
          <a:ln w="3175">
            <a:solidFill>
              <a:srgbClr val="FFFF00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21" name="Ellipse 139"/>
          <p:cNvSpPr>
            <a:spLocks noChangeArrowheads="1"/>
          </p:cNvSpPr>
          <p:nvPr/>
        </p:nvSpPr>
        <p:spPr bwMode="auto">
          <a:xfrm>
            <a:off x="469274" y="5863130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23" name="Ellipse 139"/>
          <p:cNvSpPr>
            <a:spLocks noChangeArrowheads="1"/>
          </p:cNvSpPr>
          <p:nvPr/>
        </p:nvSpPr>
        <p:spPr bwMode="auto">
          <a:xfrm>
            <a:off x="3915609" y="1700546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24" name="Ellipse 139"/>
          <p:cNvSpPr>
            <a:spLocks noChangeArrowheads="1"/>
          </p:cNvSpPr>
          <p:nvPr/>
        </p:nvSpPr>
        <p:spPr bwMode="auto">
          <a:xfrm>
            <a:off x="3915609" y="2075441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25" name="Ellipse 139"/>
          <p:cNvSpPr>
            <a:spLocks noChangeArrowheads="1"/>
          </p:cNvSpPr>
          <p:nvPr/>
        </p:nvSpPr>
        <p:spPr bwMode="auto">
          <a:xfrm>
            <a:off x="3915292" y="2455686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26" name="Ellipse 139"/>
          <p:cNvSpPr>
            <a:spLocks noChangeArrowheads="1"/>
          </p:cNvSpPr>
          <p:nvPr/>
        </p:nvSpPr>
        <p:spPr bwMode="auto">
          <a:xfrm>
            <a:off x="3915609" y="2799718"/>
            <a:ext cx="268288" cy="268697"/>
          </a:xfrm>
          <a:prstGeom prst="ellipse">
            <a:avLst/>
          </a:prstGeom>
          <a:solidFill>
            <a:srgbClr val="FFFF00"/>
          </a:solidFill>
          <a:ln w="3175">
            <a:solidFill>
              <a:srgbClr val="FFFF00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27" name="Ellipse 139"/>
          <p:cNvSpPr>
            <a:spLocks noChangeArrowheads="1"/>
          </p:cNvSpPr>
          <p:nvPr/>
        </p:nvSpPr>
        <p:spPr bwMode="auto">
          <a:xfrm>
            <a:off x="3915609" y="3170910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28" name="Ellipse 139"/>
          <p:cNvSpPr>
            <a:spLocks noChangeArrowheads="1"/>
          </p:cNvSpPr>
          <p:nvPr/>
        </p:nvSpPr>
        <p:spPr bwMode="auto">
          <a:xfrm>
            <a:off x="3915292" y="3958562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29" name="Ellipse 139"/>
          <p:cNvSpPr>
            <a:spLocks noChangeArrowheads="1"/>
          </p:cNvSpPr>
          <p:nvPr/>
        </p:nvSpPr>
        <p:spPr bwMode="auto">
          <a:xfrm>
            <a:off x="3915609" y="4311646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30" name="Ellipse 139"/>
          <p:cNvSpPr>
            <a:spLocks noChangeArrowheads="1"/>
          </p:cNvSpPr>
          <p:nvPr/>
        </p:nvSpPr>
        <p:spPr bwMode="auto">
          <a:xfrm>
            <a:off x="3915609" y="4641469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31" name="Ellipse 139"/>
          <p:cNvSpPr>
            <a:spLocks noChangeArrowheads="1"/>
          </p:cNvSpPr>
          <p:nvPr/>
        </p:nvSpPr>
        <p:spPr bwMode="auto">
          <a:xfrm>
            <a:off x="3915292" y="5017816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34" name="Ellipse 139"/>
          <p:cNvSpPr>
            <a:spLocks noChangeArrowheads="1"/>
          </p:cNvSpPr>
          <p:nvPr/>
        </p:nvSpPr>
        <p:spPr bwMode="auto">
          <a:xfrm>
            <a:off x="3915292" y="3525797"/>
            <a:ext cx="268288" cy="268697"/>
          </a:xfrm>
          <a:prstGeom prst="ellipse">
            <a:avLst/>
          </a:prstGeom>
          <a:solidFill>
            <a:srgbClr val="FFFF00"/>
          </a:solidFill>
          <a:ln w="3175">
            <a:solidFill>
              <a:srgbClr val="FFFF00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35" name="Ellipse 139"/>
          <p:cNvSpPr>
            <a:spLocks noChangeArrowheads="1"/>
          </p:cNvSpPr>
          <p:nvPr/>
        </p:nvSpPr>
        <p:spPr bwMode="auto">
          <a:xfrm>
            <a:off x="4866715" y="1706385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36" name="Ellipse 139"/>
          <p:cNvSpPr>
            <a:spLocks noChangeArrowheads="1"/>
          </p:cNvSpPr>
          <p:nvPr/>
        </p:nvSpPr>
        <p:spPr bwMode="auto">
          <a:xfrm>
            <a:off x="4866715" y="2084325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37" name="Ellipse 139"/>
          <p:cNvSpPr>
            <a:spLocks noChangeArrowheads="1"/>
          </p:cNvSpPr>
          <p:nvPr/>
        </p:nvSpPr>
        <p:spPr bwMode="auto">
          <a:xfrm>
            <a:off x="4866398" y="2462269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41" name="Ellipse 139"/>
          <p:cNvSpPr>
            <a:spLocks noChangeArrowheads="1"/>
          </p:cNvSpPr>
          <p:nvPr/>
        </p:nvSpPr>
        <p:spPr bwMode="auto">
          <a:xfrm>
            <a:off x="4866715" y="2808602"/>
            <a:ext cx="268288" cy="268697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FF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42" name="Ellipse 139"/>
          <p:cNvSpPr>
            <a:spLocks noChangeArrowheads="1"/>
          </p:cNvSpPr>
          <p:nvPr/>
        </p:nvSpPr>
        <p:spPr bwMode="auto">
          <a:xfrm>
            <a:off x="4866715" y="3177493"/>
            <a:ext cx="268288" cy="268697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44" name="Ellipse 139"/>
          <p:cNvSpPr>
            <a:spLocks noChangeArrowheads="1"/>
          </p:cNvSpPr>
          <p:nvPr/>
        </p:nvSpPr>
        <p:spPr bwMode="auto">
          <a:xfrm>
            <a:off x="4866398" y="3965144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rgbClr val="FF6600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47" name="Ellipse 139"/>
          <p:cNvSpPr>
            <a:spLocks noChangeArrowheads="1"/>
          </p:cNvSpPr>
          <p:nvPr/>
        </p:nvSpPr>
        <p:spPr bwMode="auto">
          <a:xfrm>
            <a:off x="4866715" y="5024399"/>
            <a:ext cx="268288" cy="268697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339366" y="226753"/>
            <a:ext cx="553709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500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5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WANO VS </a:t>
            </a:r>
            <a:r>
              <a:rPr lang="en-US" altLang="zh-CN" sz="1500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Exinda</a:t>
            </a:r>
            <a:r>
              <a:rPr lang="en-US" altLang="zh-CN" sz="15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Network Orchestrator</a:t>
            </a:r>
            <a:r>
              <a:rPr lang="en-US" altLang="zh-CN" sz="15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</a:t>
            </a:r>
            <a:r>
              <a:rPr lang="en-US" altLang="zh-CN" sz="15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Overview</a:t>
            </a:r>
            <a:endParaRPr lang="zh-CN" altLang="en-US" sz="1500" dirty="0">
              <a:latin typeface="Century Gothic" panose="020B0502020202020204" pitchFamily="34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53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sp>
        <p:nvSpPr>
          <p:cNvPr id="40" name="Ellipse 139"/>
          <p:cNvSpPr>
            <a:spLocks noChangeArrowheads="1"/>
          </p:cNvSpPr>
          <p:nvPr/>
        </p:nvSpPr>
        <p:spPr bwMode="auto">
          <a:xfrm>
            <a:off x="4866398" y="4648052"/>
            <a:ext cx="268288" cy="268697"/>
          </a:xfrm>
          <a:prstGeom prst="ellipse">
            <a:avLst/>
          </a:prstGeom>
          <a:solidFill>
            <a:srgbClr val="FF0000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52" name="Ellipse 139"/>
          <p:cNvSpPr>
            <a:spLocks noChangeArrowheads="1"/>
          </p:cNvSpPr>
          <p:nvPr/>
        </p:nvSpPr>
        <p:spPr bwMode="auto">
          <a:xfrm>
            <a:off x="4866715" y="4318228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54" name="Ellipse 139"/>
          <p:cNvSpPr>
            <a:spLocks noChangeArrowheads="1"/>
          </p:cNvSpPr>
          <p:nvPr/>
        </p:nvSpPr>
        <p:spPr bwMode="auto">
          <a:xfrm>
            <a:off x="4866398" y="3555111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rgbClr val="FF6600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graphicFrame>
        <p:nvGraphicFramePr>
          <p:cNvPr id="55" name="表格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5260669"/>
              </p:ext>
            </p:extLst>
          </p:nvPr>
        </p:nvGraphicFramePr>
        <p:xfrm>
          <a:off x="5906034" y="1256425"/>
          <a:ext cx="6174597" cy="449580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1728154"/>
                <a:gridCol w="2178027"/>
                <a:gridCol w="2268416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Applications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b="1" dirty="0" err="1" smtClean="0"/>
                        <a:t>Sangfor</a:t>
                      </a:r>
                      <a:r>
                        <a:rPr lang="en-US" altLang="zh-CN" b="1" dirty="0" smtClean="0"/>
                        <a:t> </a:t>
                      </a:r>
                      <a:endParaRPr lang="zh-CN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b="1" dirty="0" err="1" smtClean="0"/>
                        <a:t>Exinda</a:t>
                      </a:r>
                      <a:endParaRPr lang="zh-CN" altLang="en-US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FTP/HTTP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600" i="1" dirty="0" smtClean="0"/>
                        <a:t>Support</a:t>
                      </a:r>
                      <a:endParaRPr lang="zh-CN" altLang="en-US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600" i="1" dirty="0" smtClean="0"/>
                        <a:t>Support</a:t>
                      </a:r>
                      <a:endParaRPr lang="zh-CN" altLang="en-US" sz="1600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HTTPS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600" i="1" dirty="0" smtClean="0"/>
                        <a:t>SSL2.0/3.0</a:t>
                      </a:r>
                    </a:p>
                    <a:p>
                      <a:r>
                        <a:rPr lang="en-US" altLang="zh-CN" sz="1600" i="1" dirty="0" smtClean="0"/>
                        <a:t>TLS1.0/1.1/1.2</a:t>
                      </a:r>
                      <a:endParaRPr lang="zh-CN" altLang="en-US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600" i="1" dirty="0" smtClean="0"/>
                        <a:t>SSL3.0</a:t>
                      </a:r>
                    </a:p>
                    <a:p>
                      <a:r>
                        <a:rPr lang="en-US" altLang="zh-CN" sz="1600" i="1" dirty="0" smtClean="0"/>
                        <a:t>TLS1.0</a:t>
                      </a:r>
                      <a:endParaRPr lang="zh-CN" altLang="en-US" sz="1600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SMB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600" i="1" dirty="0" smtClean="0"/>
                        <a:t>SMB1/SMB2</a:t>
                      </a:r>
                      <a:endParaRPr lang="zh-CN" altLang="en-US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600" i="1" dirty="0" smtClean="0"/>
                        <a:t>SMB1/SMB2 not</a:t>
                      </a:r>
                      <a:r>
                        <a:rPr lang="en-US" altLang="zh-CN" sz="1600" i="1" baseline="0" dirty="0" smtClean="0"/>
                        <a:t> be signed</a:t>
                      </a:r>
                      <a:r>
                        <a:rPr lang="en-US" altLang="zh-CN" sz="1600" i="1" dirty="0" smtClean="0"/>
                        <a:t> </a:t>
                      </a:r>
                    </a:p>
                  </a:txBody>
                  <a:tcPr/>
                </a:tc>
              </a:tr>
              <a:tr h="340646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SMTP/POP3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600" i="1" dirty="0" smtClean="0"/>
                        <a:t>Support</a:t>
                      </a:r>
                      <a:endParaRPr lang="zh-CN" altLang="en-US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600" i="1" dirty="0" smtClean="0"/>
                        <a:t>Support</a:t>
                      </a:r>
                      <a:endParaRPr lang="zh-CN" altLang="en-US" sz="1600" i="1" dirty="0"/>
                    </a:p>
                  </a:txBody>
                  <a:tcPr/>
                </a:tc>
              </a:tr>
              <a:tr h="340646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Exchange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600" i="1" dirty="0" smtClean="0"/>
                        <a:t>2003/2007/2010/2013</a:t>
                      </a:r>
                      <a:endParaRPr lang="zh-CN" altLang="en-US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600" i="1" dirty="0" smtClean="0"/>
                        <a:t>Not support encryption MAPI</a:t>
                      </a:r>
                      <a:endParaRPr lang="zh-CN" altLang="en-US" sz="1600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Storage applications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600" i="1" dirty="0" err="1" smtClean="0"/>
                        <a:t>Most,Netapp</a:t>
                      </a:r>
                      <a:r>
                        <a:rPr lang="en-US" altLang="zh-CN" sz="1600" i="1" dirty="0" smtClean="0"/>
                        <a:t>/</a:t>
                      </a:r>
                      <a:r>
                        <a:rPr lang="en-US" altLang="zh-CN" sz="1600" i="1" dirty="0" err="1" smtClean="0"/>
                        <a:t>VMwareSRM</a:t>
                      </a:r>
                      <a:r>
                        <a:rPr lang="en-US" altLang="zh-CN" sz="1600" i="1" dirty="0" smtClean="0"/>
                        <a:t>/3PAR/EMC/…</a:t>
                      </a:r>
                      <a:endParaRPr lang="zh-CN" altLang="en-US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600" i="1" dirty="0" smtClean="0"/>
                        <a:t>Only a few </a:t>
                      </a:r>
                    </a:p>
                    <a:p>
                      <a:r>
                        <a:rPr lang="en-US" altLang="zh-CN" sz="1600" i="1" dirty="0" err="1" smtClean="0"/>
                        <a:t>Netapp</a:t>
                      </a:r>
                      <a:endParaRPr lang="zh-CN" altLang="en-US" sz="1600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Database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600" i="1" dirty="0" smtClean="0"/>
                        <a:t>Support</a:t>
                      </a:r>
                      <a:endParaRPr lang="zh-CN" altLang="en-US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600" i="1" dirty="0" smtClean="0"/>
                        <a:t>Not</a:t>
                      </a:r>
                      <a:r>
                        <a:rPr lang="en-US" altLang="zh-CN" sz="1600" i="1" baseline="0" dirty="0" smtClean="0"/>
                        <a:t> support</a:t>
                      </a:r>
                      <a:endParaRPr lang="zh-CN" altLang="en-US" sz="1600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Video conference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600" i="1" dirty="0" smtClean="0"/>
                        <a:t>Support</a:t>
                      </a:r>
                      <a:endParaRPr lang="zh-CN" altLang="en-US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600" i="1" dirty="0" smtClean="0"/>
                        <a:t>Not support</a:t>
                      </a:r>
                      <a:endParaRPr lang="zh-CN" altLang="en-US" sz="1600" i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6" name="Ellipse 139"/>
          <p:cNvSpPr>
            <a:spLocks noChangeArrowheads="1"/>
          </p:cNvSpPr>
          <p:nvPr/>
        </p:nvSpPr>
        <p:spPr bwMode="auto">
          <a:xfrm>
            <a:off x="3915609" y="5387847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57" name="Ellipse 139"/>
          <p:cNvSpPr>
            <a:spLocks noChangeArrowheads="1"/>
          </p:cNvSpPr>
          <p:nvPr/>
        </p:nvSpPr>
        <p:spPr bwMode="auto">
          <a:xfrm>
            <a:off x="4873949" y="5387847"/>
            <a:ext cx="268288" cy="268697"/>
          </a:xfrm>
          <a:prstGeom prst="ellipse">
            <a:avLst/>
          </a:prstGeom>
          <a:solidFill>
            <a:schemeClr val="accent2"/>
          </a:solidFill>
          <a:ln w="3175">
            <a:solidFill>
              <a:schemeClr val="accent2"/>
            </a:solidFill>
            <a:miter lim="800000"/>
            <a:headEnd/>
            <a:tailEnd/>
          </a:ln>
        </p:spPr>
        <p:txBody>
          <a:bodyPr anchor="ctr"/>
          <a:lstStyle/>
          <a:p>
            <a:pPr indent="-342900" algn="ctr">
              <a:buFont typeface="Calibri" pitchFamily="34" charset="0"/>
              <a:buAutoNum type="arabicPeriod"/>
            </a:pPr>
            <a:endParaRPr lang="en-US" sz="1400">
              <a:solidFill>
                <a:srgbClr val="000000"/>
              </a:solidFill>
              <a:latin typeface="Calibri" pitchFamily="34" charset="0"/>
              <a:ea typeface="ＭＳ Ｐゴシック" pitchFamily="34" charset="-128"/>
            </a:endParaRPr>
          </a:p>
        </p:txBody>
      </p:sp>
      <p:sp>
        <p:nvSpPr>
          <p:cNvPr id="59" name="矩形 13"/>
          <p:cNvSpPr>
            <a:spLocks noChangeArrowheads="1"/>
          </p:cNvSpPr>
          <p:nvPr/>
        </p:nvSpPr>
        <p:spPr bwMode="auto">
          <a:xfrm>
            <a:off x="5906033" y="5891597"/>
            <a:ext cx="6174598" cy="316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Application Acceleration Support </a:t>
            </a:r>
            <a:r>
              <a:rPr lang="en-US" altLang="zh-CN" sz="1400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Comparation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41364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339366" y="226753"/>
            <a:ext cx="3252814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500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5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WANO </a:t>
            </a:r>
            <a:r>
              <a:rPr lang="en-US" altLang="zh-CN" sz="15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VS </a:t>
            </a:r>
            <a:r>
              <a:rPr lang="en-US" altLang="zh-CN" sz="1500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Exinda</a:t>
            </a:r>
            <a:r>
              <a:rPr lang="en-US" altLang="zh-CN" sz="15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Quote</a:t>
            </a:r>
            <a:endParaRPr lang="zh-CN" altLang="en-US" sz="1500" dirty="0">
              <a:latin typeface="Century Gothic" panose="020B0502020202020204" pitchFamily="34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53" name="Picture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2183837" y="1578750"/>
            <a:ext cx="8013265" cy="423373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2183837" y="1640731"/>
            <a:ext cx="8013265" cy="3138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err="1" smtClean="0">
                <a:solidFill>
                  <a:srgbClr val="FFFF00"/>
                </a:solidFill>
              </a:rPr>
              <a:t>Sangfor</a:t>
            </a:r>
            <a:r>
              <a:rPr lang="en-US" altLang="zh-CN" b="1" dirty="0" smtClean="0">
                <a:solidFill>
                  <a:srgbClr val="FFFF00"/>
                </a:solidFill>
              </a:rPr>
              <a:t> Quote: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Appliance + STS + HRTF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( Acceleration, 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 Bandwidth management,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 </a:t>
            </a: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Real-time monitor</a:t>
            </a:r>
            <a:endParaRPr lang="en-US" altLang="zh-CN" sz="1400" dirty="0" smtClean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  <a:p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 Report</a:t>
            </a: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,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 VPN module,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 Firewall module</a:t>
            </a: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,</a:t>
            </a:r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)</a:t>
            </a:r>
          </a:p>
          <a:p>
            <a:endParaRPr lang="en-US" altLang="zh-CN" b="1" dirty="0" smtClean="0">
              <a:solidFill>
                <a:schemeClr val="lt1"/>
              </a:solidFill>
            </a:endParaRPr>
          </a:p>
          <a:p>
            <a:r>
              <a:rPr lang="en-US" altLang="zh-CN" b="1" dirty="0" err="1" smtClean="0">
                <a:solidFill>
                  <a:srgbClr val="FFFF00"/>
                </a:solidFill>
              </a:rPr>
              <a:t>Exinda</a:t>
            </a:r>
            <a:r>
              <a:rPr lang="en-US" altLang="zh-CN" b="1" dirty="0" smtClean="0">
                <a:solidFill>
                  <a:srgbClr val="FFFF00"/>
                </a:solidFill>
              </a:rPr>
              <a:t> </a:t>
            </a:r>
            <a:r>
              <a:rPr lang="en-US" altLang="zh-CN" b="1" dirty="0" smtClean="0">
                <a:solidFill>
                  <a:srgbClr val="FFFF00"/>
                </a:solidFill>
              </a:rPr>
              <a:t>Quote:</a:t>
            </a:r>
          </a:p>
          <a:p>
            <a:pPr>
              <a:lnSpc>
                <a:spcPct val="114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Appliance model + Functions + Throughput +MNT Service + </a:t>
            </a:r>
            <a:r>
              <a:rPr lang="en-US" altLang="zh-CN" sz="1400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EdgeCache</a:t>
            </a: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+</a:t>
            </a:r>
            <a:r>
              <a:rPr lang="en-US" altLang="zh-CN" sz="1400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EdgeCache</a:t>
            </a: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MNT</a:t>
            </a:r>
            <a:endParaRPr lang="en-US" altLang="zh-CN" sz="1400" dirty="0" smtClean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  <a:p>
            <a:pPr>
              <a:lnSpc>
                <a:spcPct val="114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              </a:t>
            </a:r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838" y="4593285"/>
            <a:ext cx="8013264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3836" y="5285435"/>
            <a:ext cx="8013265" cy="52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5569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339366" y="226753"/>
            <a:ext cx="3151825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500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5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WANO </a:t>
            </a:r>
            <a:r>
              <a:rPr lang="en-US" altLang="zh-CN" sz="15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VS </a:t>
            </a:r>
            <a:r>
              <a:rPr lang="en-US" altLang="zh-CN" sz="1500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Exinda</a:t>
            </a:r>
            <a:r>
              <a:rPr lang="en-US" altLang="zh-CN" sz="15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Sizing</a:t>
            </a:r>
            <a:endParaRPr lang="zh-CN" altLang="en-US" sz="1500" dirty="0">
              <a:latin typeface="Century Gothic" panose="020B0502020202020204" pitchFamily="34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53" name="Picture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4886526"/>
              </p:ext>
            </p:extLst>
          </p:nvPr>
        </p:nvGraphicFramePr>
        <p:xfrm>
          <a:off x="2031022" y="791308"/>
          <a:ext cx="8053755" cy="59084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41785"/>
                <a:gridCol w="1314255"/>
                <a:gridCol w="1100688"/>
                <a:gridCol w="895337"/>
                <a:gridCol w="747482"/>
                <a:gridCol w="722839"/>
                <a:gridCol w="747482"/>
                <a:gridCol w="780338"/>
                <a:gridCol w="903549"/>
              </a:tblGrid>
              <a:tr h="142140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u="none" strike="noStrike" dirty="0" err="1">
                          <a:effectLst/>
                        </a:rPr>
                        <a:t>Sangfor</a:t>
                      </a:r>
                      <a:r>
                        <a:rPr lang="en-US" sz="800" b="1" u="none" strike="noStrike" dirty="0">
                          <a:effectLst/>
                        </a:rPr>
                        <a:t> model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u="none" strike="noStrike">
                          <a:effectLst/>
                        </a:rPr>
                        <a:t>Acceleration throughput</a:t>
                      </a:r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b="1" u="none" strike="noStrike" dirty="0">
                          <a:effectLst/>
                        </a:rPr>
                        <a:t>Shaping Throughput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en-US" sz="800" b="1" u="none" strike="noStrike" dirty="0" err="1">
                          <a:effectLst/>
                        </a:rPr>
                        <a:t>Exinda</a:t>
                      </a:r>
                      <a:r>
                        <a:rPr lang="en-US" sz="800" b="1" u="none" strike="noStrike" dirty="0">
                          <a:effectLst/>
                        </a:rPr>
                        <a:t> model</a:t>
                      </a:r>
                      <a:endParaRPr lang="en-US" sz="800" b="1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S4000-QE-I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3Mbps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10Mbps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2061-1-1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3062-1-1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4062-1-1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 dirty="0">
                          <a:effectLst/>
                        </a:rPr>
                        <a:t>6062-1-1</a:t>
                      </a:r>
                      <a:endParaRPr lang="en-US" altLang="zh-CN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8062-1-1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10062-1-1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 dirty="0">
                          <a:effectLst/>
                        </a:rPr>
                        <a:t>　</a:t>
                      </a:r>
                      <a:endParaRPr lang="zh-CN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2061-2-2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3062-2-2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4062-2-2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S5000-QE-I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6Mbps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20Mbps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2061-4-4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3062-5-5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4062-5-5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2061-6-6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 dirty="0">
                          <a:effectLst/>
                        </a:rPr>
                        <a:t>　</a:t>
                      </a:r>
                      <a:endParaRPr lang="zh-CN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2061-6-10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2061-6-20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M5000-QE-I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15Mbps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45Mbps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3062-10-10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4062-10-10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6062-10-10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8062-10-10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10062-10-10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 dirty="0">
                          <a:effectLst/>
                        </a:rPr>
                        <a:t>　</a:t>
                      </a:r>
                      <a:endParaRPr lang="zh-CN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3062-10-20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4062-10-20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M5100-QE-I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30Mbps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60Mbps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3062-10-50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4062-10-50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6062-20-20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8062-20-20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10062-20-20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3062-20-20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4062-20-20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 dirty="0">
                          <a:effectLst/>
                        </a:rPr>
                        <a:t>　</a:t>
                      </a:r>
                      <a:endParaRPr lang="zh-CN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3062-20-50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4062-20-50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 dirty="0">
                          <a:effectLst/>
                        </a:rPr>
                        <a:t>　</a:t>
                      </a:r>
                      <a:endParaRPr lang="zh-CN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4062-30-30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4062-30-50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M5400-QE-I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60Mbps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100Mbps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3062-10-100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4062-10-100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6062-10-100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8062-50-50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10062-50-50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 dirty="0">
                          <a:effectLst/>
                        </a:rPr>
                        <a:t>3062-20-100</a:t>
                      </a:r>
                      <a:endParaRPr lang="en-US" altLang="zh-CN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4062-20-100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6062-20-100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 dirty="0">
                          <a:effectLst/>
                        </a:rPr>
                        <a:t>　</a:t>
                      </a:r>
                      <a:endParaRPr lang="zh-CN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4062-30-100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6062-30-100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6062-50-50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 dirty="0">
                          <a:effectLst/>
                        </a:rPr>
                        <a:t>　</a:t>
                      </a:r>
                      <a:endParaRPr lang="zh-CN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6062-50-100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M5500-QE-I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100Mbps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200Mbps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 dirty="0">
                          <a:effectLst/>
                        </a:rPr>
                        <a:t>4062-10-200</a:t>
                      </a:r>
                      <a:endParaRPr lang="en-US" altLang="zh-CN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6062-10-200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8062-10-200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10062-100-100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4062-20-200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6062-20-200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8062-20-200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10062-100-200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4062-30-200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6062-30-200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8062-30-200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 dirty="0">
                          <a:effectLst/>
                        </a:rPr>
                        <a:t>　</a:t>
                      </a:r>
                      <a:endParaRPr lang="zh-CN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6062-50-200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8062-50-200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5963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8062-100-100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 dirty="0">
                          <a:effectLst/>
                        </a:rPr>
                        <a:t>　</a:t>
                      </a:r>
                      <a:endParaRPr lang="zh-CN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8062-100-200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M5600-QE-I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200Mbps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400Mbps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4062-10-250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 dirty="0">
                          <a:effectLst/>
                        </a:rPr>
                        <a:t>6062-10-250</a:t>
                      </a:r>
                      <a:endParaRPr lang="en-US" altLang="zh-CN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8062-10-250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10062-100-300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4062-20-250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6062-20-250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8062-20-250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10062-200-200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4062-30-250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6062-30-250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8062-30-250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10062-200-300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6062-50-250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8062-50-250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 dirty="0">
                          <a:effectLst/>
                        </a:rPr>
                        <a:t>　</a:t>
                      </a:r>
                      <a:endParaRPr lang="zh-CN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8062-100-250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8062-150-150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M5800-WANO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400Mbps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800Mbps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4062-10-500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6062-10-500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 dirty="0">
                          <a:effectLst/>
                        </a:rPr>
                        <a:t>8062-10-500</a:t>
                      </a:r>
                      <a:endParaRPr lang="en-US" altLang="zh-CN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10062-100-500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4062-20-500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6062-20-500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 dirty="0">
                          <a:effectLst/>
                        </a:rPr>
                        <a:t>8062-20-500</a:t>
                      </a:r>
                      <a:endParaRPr lang="en-US" altLang="zh-CN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10062-200-500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4062-30-500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6062-30-500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8062-30-500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10062-300-300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8062-50-500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10062-300-400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8062-100-500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10062-300-500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 dirty="0">
                          <a:effectLst/>
                        </a:rPr>
                        <a:t>　</a:t>
                      </a:r>
                      <a:endParaRPr lang="zh-CN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10062-400-400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10062-400-500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M5900-WANO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650Mbps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1.5Gbps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8062-10-1G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10062-100-1G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8062-20-1G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10062-200-1G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8062-30-1G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10062-300-1G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8062-50-1G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10062-400-1G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6557"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altLang="zh-CN" sz="800" u="none" strike="noStrike">
                          <a:effectLst/>
                        </a:rPr>
                        <a:t>10062-500-500</a:t>
                      </a:r>
                      <a:endParaRPr lang="en-US" altLang="zh-CN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  <a:tr h="131027"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M5900-WANO-S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>
                          <a:effectLst/>
                        </a:rPr>
                        <a:t>1.5Gbps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5Gbps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 dirty="0">
                          <a:effectLst/>
                        </a:rPr>
                        <a:t>　</a:t>
                      </a:r>
                      <a:endParaRPr lang="zh-CN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zh-CN" altLang="en-US" sz="800" u="none" strike="noStrike">
                          <a:effectLst/>
                        </a:rPr>
                        <a:t>　</a:t>
                      </a:r>
                      <a:endParaRPr lang="zh-CN" altLang="en-US" sz="800" b="0" i="0" u="none" strike="noStrike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10062-1G-1G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宋体"/>
                      </a:endParaRPr>
                    </a:p>
                  </a:txBody>
                  <a:tcPr marL="2408" marR="2408" marT="2408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563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339366" y="226753"/>
            <a:ext cx="3057247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500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5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WANO VS </a:t>
            </a:r>
            <a:r>
              <a:rPr lang="en-US" altLang="zh-CN" sz="1500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Exinda</a:t>
            </a:r>
            <a:r>
              <a:rPr lang="en-US" altLang="zh-CN" sz="15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Price</a:t>
            </a:r>
            <a:endParaRPr lang="zh-CN" altLang="en-US" sz="1500" dirty="0">
              <a:latin typeface="Century Gothic" panose="020B0502020202020204" pitchFamily="34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53" name="Picture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238691269"/>
              </p:ext>
            </p:extLst>
          </p:nvPr>
        </p:nvGraphicFramePr>
        <p:xfrm>
          <a:off x="2391507" y="1178169"/>
          <a:ext cx="6950807" cy="45293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矩形 13"/>
          <p:cNvSpPr>
            <a:spLocks noChangeArrowheads="1"/>
          </p:cNvSpPr>
          <p:nvPr/>
        </p:nvSpPr>
        <p:spPr bwMode="auto">
          <a:xfrm>
            <a:off x="1472815" y="5630643"/>
            <a:ext cx="8724287" cy="8290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* </a:t>
            </a:r>
            <a:r>
              <a:rPr lang="en-US" altLang="zh-CN" sz="1400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Exinda</a:t>
            </a: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</a:t>
            </a:r>
            <a:r>
              <a:rPr lang="en-US" altLang="zh-CN" sz="1400" dirty="0" smtClean="0">
                <a:solidFill>
                  <a:srgbClr val="FFC000"/>
                </a:solidFill>
                <a:latin typeface="Century Gothic" panose="020B0502020202020204" pitchFamily="34" charset="0"/>
                <a:ea typeface="微软雅黑" charset="-122"/>
              </a:rPr>
              <a:t>distributor 50% </a:t>
            </a: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discount off, </a:t>
            </a:r>
            <a:r>
              <a:rPr lang="en-US" altLang="zh-CN" sz="1400" dirty="0" smtClean="0">
                <a:solidFill>
                  <a:srgbClr val="FFC000"/>
                </a:solidFill>
                <a:latin typeface="Century Gothic" panose="020B0502020202020204" pitchFamily="34" charset="0"/>
                <a:ea typeface="微软雅黑" charset="-122"/>
              </a:rPr>
              <a:t>gold partner 40% </a:t>
            </a: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discount off. </a:t>
            </a:r>
            <a:endParaRPr lang="en-US" altLang="zh-CN" sz="1400" dirty="0" smtClean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  <a:p>
            <a:pPr>
              <a:lnSpc>
                <a:spcPct val="114000"/>
              </a:lnSpc>
            </a:pP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* The same acceleration </a:t>
            </a: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throughput model ,</a:t>
            </a:r>
            <a:r>
              <a:rPr lang="en-US" altLang="zh-CN" sz="1400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distributor price is </a:t>
            </a:r>
            <a:r>
              <a:rPr lang="en-US" altLang="zh-CN" sz="1400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Exinda</a:t>
            </a: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</a:t>
            </a:r>
            <a:r>
              <a:rPr lang="en-US" altLang="zh-CN" sz="1400" dirty="0" smtClean="0">
                <a:solidFill>
                  <a:srgbClr val="FFC000"/>
                </a:solidFill>
                <a:latin typeface="Century Gothic" panose="020B0502020202020204" pitchFamily="34" charset="0"/>
                <a:ea typeface="微软雅黑" charset="-122"/>
              </a:rPr>
              <a:t>10%-20%</a:t>
            </a:r>
          </a:p>
          <a:p>
            <a:pPr>
              <a:lnSpc>
                <a:spcPct val="114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</a:t>
            </a: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                                                                           </a:t>
            </a:r>
            <a:r>
              <a:rPr lang="en-US" altLang="zh-CN" sz="1400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gold partner price is </a:t>
            </a:r>
            <a:r>
              <a:rPr lang="en-US" altLang="zh-CN" sz="1400" dirty="0" err="1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Exinda</a:t>
            </a:r>
            <a:r>
              <a:rPr lang="en-US" altLang="zh-CN" sz="14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</a:t>
            </a:r>
            <a:r>
              <a:rPr lang="en-US" altLang="zh-CN" sz="1400" dirty="0" smtClean="0">
                <a:solidFill>
                  <a:srgbClr val="FFC000"/>
                </a:solidFill>
                <a:latin typeface="Century Gothic" panose="020B0502020202020204" pitchFamily="34" charset="0"/>
                <a:ea typeface="微软雅黑" charset="-122"/>
              </a:rPr>
              <a:t>15%-25%</a:t>
            </a:r>
            <a:endParaRPr lang="zh-CN" altLang="en-US" sz="1400" dirty="0">
              <a:solidFill>
                <a:srgbClr val="FFC000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46730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0" y="857"/>
            <a:ext cx="12192000" cy="685714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38149" y="1929469"/>
            <a:ext cx="507328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THANK YOU</a:t>
            </a:r>
            <a:endParaRPr lang="zh-CN" altLang="en-US" sz="5000" b="1" dirty="0">
              <a:latin typeface="Century Gothic" panose="020B0502020202020204" pitchFamily="34" charset="0"/>
            </a:endParaRPr>
          </a:p>
        </p:txBody>
      </p:sp>
      <p:grpSp>
        <p:nvGrpSpPr>
          <p:cNvPr id="12" name="组 11"/>
          <p:cNvGrpSpPr/>
          <p:nvPr/>
        </p:nvGrpSpPr>
        <p:grpSpPr>
          <a:xfrm>
            <a:off x="1138816" y="2897186"/>
            <a:ext cx="3028070" cy="345261"/>
            <a:chOff x="1254563" y="3801564"/>
            <a:chExt cx="3774442" cy="430362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54563" y="3801564"/>
              <a:ext cx="430363" cy="430362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23379" y="3801564"/>
              <a:ext cx="430363" cy="430362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592195" y="3801564"/>
              <a:ext cx="430363" cy="430362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61011" y="3801564"/>
              <a:ext cx="430363" cy="43036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929827" y="3801564"/>
              <a:ext cx="430363" cy="430362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598642" y="3801564"/>
              <a:ext cx="430363" cy="430362"/>
            </a:xfrm>
            <a:prstGeom prst="rect">
              <a:avLst/>
            </a:prstGeom>
          </p:spPr>
        </p:pic>
      </p:grpSp>
      <p:sp>
        <p:nvSpPr>
          <p:cNvPr id="13" name="矩形 12"/>
          <p:cNvSpPr/>
          <p:nvPr/>
        </p:nvSpPr>
        <p:spPr>
          <a:xfrm>
            <a:off x="1138816" y="5784680"/>
            <a:ext cx="5073283" cy="611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Block A1, Nanshan </a:t>
            </a:r>
            <a:r>
              <a:rPr lang="en-US" altLang="zh-CN" sz="12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iPark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, No.1001 </a:t>
            </a:r>
            <a:r>
              <a:rPr lang="en-US" altLang="zh-CN" sz="12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Xueyuan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 Road, Nanshan District, 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Shenzhen, Guangdong Province, P. R. China (518055) </a:t>
            </a:r>
          </a:p>
        </p:txBody>
      </p:sp>
      <p:sp>
        <p:nvSpPr>
          <p:cNvPr id="14" name="矩形 13"/>
          <p:cNvSpPr/>
          <p:nvPr/>
        </p:nvSpPr>
        <p:spPr>
          <a:xfrm>
            <a:off x="6403654" y="5840079"/>
            <a:ext cx="6096000" cy="51430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(+86) 755 86560605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sales@sangfor.com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446241" y="5784680"/>
            <a:ext cx="1560042" cy="3342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www.sangfor.com</a:t>
            </a:r>
          </a:p>
        </p:txBody>
      </p:sp>
      <p:sp>
        <p:nvSpPr>
          <p:cNvPr id="17" name="矩形 2"/>
          <p:cNvSpPr/>
          <p:nvPr/>
        </p:nvSpPr>
        <p:spPr>
          <a:xfrm>
            <a:off x="1093682" y="3414868"/>
            <a:ext cx="50732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Vincent Wu</a:t>
            </a: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Product manager</a:t>
            </a: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vincent@sangfor.com</a:t>
            </a:r>
            <a:endParaRPr lang="zh-CN" altLang="en-US" sz="1600" dirty="0">
              <a:latin typeface="Century Gothic" panose="020B0502020202020204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sp>
        <p:nvSpPr>
          <p:cNvPr id="20" name="矩形 12"/>
          <p:cNvSpPr/>
          <p:nvPr/>
        </p:nvSpPr>
        <p:spPr>
          <a:xfrm>
            <a:off x="1138815" y="5417011"/>
            <a:ext cx="5073283" cy="336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2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Sangfor Technologies Inc.</a:t>
            </a:r>
          </a:p>
        </p:txBody>
      </p:sp>
    </p:spTree>
    <p:extLst>
      <p:ext uri="{BB962C8B-B14F-4D97-AF65-F5344CB8AC3E}">
        <p14:creationId xmlns:p14="http://schemas.microsoft.com/office/powerpoint/2010/main" val="408924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2746</TotalTime>
  <Words>384</Words>
  <Application>Microsoft Office PowerPoint</Application>
  <PresentationFormat>自定义</PresentationFormat>
  <Paragraphs>474</Paragraphs>
  <Slides>6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office1982</dc:creator>
  <cp:lastModifiedBy>Administrator</cp:lastModifiedBy>
  <cp:revision>277</cp:revision>
  <dcterms:created xsi:type="dcterms:W3CDTF">2017-04-11T01:59:22Z</dcterms:created>
  <dcterms:modified xsi:type="dcterms:W3CDTF">2017-06-09T06:18:58Z</dcterms:modified>
</cp:coreProperties>
</file>