
<file path=[Content_Types].xml><?xml version="1.0" encoding="utf-8"?>
<Types xmlns="http://schemas.openxmlformats.org/package/2006/content-types">
  <Default Extension="xml" ContentType="application/xml"/>
  <Default Extension="png" ContentType="image/png"/>
  <Default Extension="jpg" ContentType="image/jpe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661" r:id="rId2"/>
  </p:sldMasterIdLst>
  <p:notesMasterIdLst>
    <p:notesMasterId r:id="rId4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301" r:id="rId18"/>
    <p:sldId id="272" r:id="rId19"/>
    <p:sldId id="273" r:id="rId20"/>
    <p:sldId id="274" r:id="rId21"/>
    <p:sldId id="275"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948"/>
    <p:restoredTop sz="95721"/>
  </p:normalViewPr>
  <p:slideViewPr>
    <p:cSldViewPr snapToGrid="0" snapToObjects="1">
      <p:cViewPr varScale="1">
        <p:scale>
          <a:sx n="108" d="100"/>
          <a:sy n="108" d="100"/>
        </p:scale>
        <p:origin x="200"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slide" Target="slides/slide44.xml"/><Relationship Id="rId47" Type="http://schemas.openxmlformats.org/officeDocument/2006/relationships/notesMaster" Target="notesMasters/notesMaster1.xml"/><Relationship Id="rId48" Type="http://schemas.openxmlformats.org/officeDocument/2006/relationships/presProps" Target="presProps.xml"/><Relationship Id="rId49" Type="http://schemas.openxmlformats.org/officeDocument/2006/relationships/viewProps" Target="viewProps.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50" Type="http://schemas.openxmlformats.org/officeDocument/2006/relationships/theme" Target="theme/theme1.xml"/><Relationship Id="rId5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800" cy="458788"/>
          </a:xfrm>
          <a:prstGeom prst="rect">
            <a:avLst/>
          </a:prstGeom>
          <a:noFill/>
          <a:ln>
            <a:noFill/>
          </a:ln>
        </p:spPr>
        <p:txBody>
          <a:bodyPr spcFirstLastPara="1" wrap="square" lIns="91425" tIns="91425" rIns="91425" bIns="91425" anchor="t" anchorCtr="0"/>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3" y="0"/>
            <a:ext cx="2971800" cy="458788"/>
          </a:xfrm>
          <a:prstGeom prst="rect">
            <a:avLst/>
          </a:prstGeom>
          <a:noFill/>
          <a:ln>
            <a:noFill/>
          </a:ln>
        </p:spPr>
        <p:txBody>
          <a:bodyPr spcFirstLastPara="1" wrap="square" lIns="91425" tIns="91425" rIns="91425" bIns="91425" anchor="t" anchorCtr="0"/>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Shape 6"/>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t" anchorCtr="0"/>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800" cy="458787"/>
          </a:xfrm>
          <a:prstGeom prst="rect">
            <a:avLst/>
          </a:prstGeom>
          <a:noFill/>
          <a:ln>
            <a:noFill/>
          </a:ln>
        </p:spPr>
        <p:txBody>
          <a:bodyPr spcFirstLastPara="1" wrap="square" lIns="91425" tIns="91425" rIns="91425" bIns="91425" anchor="b" anchorCtr="0"/>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47108159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Shape 8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Shape 8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Bangkok summit. </a:t>
            </a: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20minutes to share cloud computing market trend, sangfor product and opportunities. </a:t>
            </a: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Today, My topic is: Step into cloud era together”. </a:t>
            </a:r>
            <a:endParaRPr sz="1200" b="0" i="0" u="none" strike="noStrike" cap="none">
              <a:solidFill>
                <a:schemeClr val="dk1"/>
              </a:solidFill>
              <a:latin typeface="Arial"/>
              <a:ea typeface="Arial"/>
              <a:cs typeface="Arial"/>
              <a:sym typeface="Arial"/>
            </a:endParaRPr>
          </a:p>
        </p:txBody>
      </p:sp>
      <p:sp>
        <p:nvSpPr>
          <p:cNvPr id="88" name="Shape 8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1843610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Shape 96"/>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7" name="Shape 9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1127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Shape 105"/>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06" name="Shape 10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504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Shape 11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5" name="Shape 11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Need a one line description for each of them☺</a:t>
            </a:r>
            <a:endParaRPr sz="1200" b="0" i="0" u="none" strike="noStrike" cap="none">
              <a:solidFill>
                <a:schemeClr val="dk1"/>
              </a:solidFill>
              <a:latin typeface="Arial"/>
              <a:ea typeface="Arial"/>
              <a:cs typeface="Arial"/>
              <a:sym typeface="Arial"/>
            </a:endParaRPr>
          </a:p>
        </p:txBody>
      </p:sp>
      <p:sp>
        <p:nvSpPr>
          <p:cNvPr id="116" name="Shape 11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4</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1666787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Shape 12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Shape 12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124" name="Shape 12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5</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1929157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r>
              <a:rPr lang="en-US"/>
              <a:t>Traditional backup is limited. Critical applications requires high level of data protection. Customer demands granular level of data protection for is customer and enterprise data. However, typical backup inteval ranges either from minutes to hours. The built-in back-up from VMware was 24 hours. Financial data, online transactions, manufacturing data, or transportation data can all be lost in that interval. </a:t>
            </a:r>
            <a:endParaRPr/>
          </a:p>
        </p:txBody>
      </p:sp>
      <p:sp>
        <p:nvSpPr>
          <p:cNvPr id="133" name="Shape 13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8705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Shape 13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Shape 14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a:t>Here is one of the leading vendor from FalconStor</a:t>
            </a:r>
            <a:endParaRPr/>
          </a:p>
          <a:p>
            <a:pPr marL="0" marR="0" lvl="0" indent="0" algn="l" rtl="0">
              <a:spcBef>
                <a:spcPts val="0"/>
              </a:spcBef>
              <a:spcAft>
                <a:spcPts val="0"/>
              </a:spcAft>
              <a:buNone/>
            </a:pPr>
            <a:endParaRPr/>
          </a:p>
          <a:p>
            <a:pPr marL="0" marR="0" lvl="0" indent="0" algn="l" rtl="0">
              <a:spcBef>
                <a:spcPts val="0"/>
              </a:spcBef>
              <a:spcAft>
                <a:spcPts val="0"/>
              </a:spcAft>
              <a:buNone/>
            </a:pPr>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What’s the complexity?</a:t>
            </a:r>
            <a:endParaRPr/>
          </a:p>
          <a:p>
            <a:pPr marL="0" lvl="0" indent="0" rtl="0">
              <a:spcBef>
                <a:spcPts val="0"/>
              </a:spcBef>
              <a:spcAft>
                <a:spcPts val="0"/>
              </a:spcAft>
              <a:buNone/>
            </a:pPr>
            <a:r>
              <a:rPr lang="en-US"/>
              <a:t>-Need to buy an appliance or HW</a:t>
            </a:r>
            <a:endParaRPr/>
          </a:p>
          <a:p>
            <a:pPr marL="0" lvl="0" indent="0" rtl="0">
              <a:spcBef>
                <a:spcPts val="0"/>
              </a:spcBef>
              <a:spcAft>
                <a:spcPts val="0"/>
              </a:spcAft>
              <a:buNone/>
            </a:pPr>
            <a:r>
              <a:rPr lang="en-US"/>
              <a:t>-some times an agent might be required on all VMs</a:t>
            </a:r>
            <a:endParaRPr/>
          </a:p>
          <a:p>
            <a:pPr marL="0" lvl="0" indent="0" rtl="0">
              <a:spcBef>
                <a:spcPts val="0"/>
              </a:spcBef>
              <a:spcAft>
                <a:spcPts val="0"/>
              </a:spcAft>
              <a:buNone/>
            </a:pPr>
            <a:r>
              <a:rPr lang="en-US"/>
              <a:t>-adding software, service and yet another vendor</a:t>
            </a:r>
            <a:endParaRPr/>
          </a:p>
          <a:p>
            <a:pPr marL="0" lvl="0" indent="0">
              <a:spcBef>
                <a:spcPts val="0"/>
              </a:spcBef>
              <a:spcAft>
                <a:spcPts val="0"/>
              </a:spcAft>
              <a:buNone/>
            </a:pPr>
            <a:r>
              <a:rPr lang="en-US"/>
              <a:t>-FalconStor charges by volume of storage</a:t>
            </a:r>
            <a:endParaRPr/>
          </a:p>
          <a:p>
            <a:pPr marL="0" lvl="0" indent="0" rtl="0">
              <a:spcBef>
                <a:spcPts val="0"/>
              </a:spcBef>
              <a:spcAft>
                <a:spcPts val="0"/>
              </a:spcAft>
              <a:buNone/>
            </a:pPr>
            <a:r>
              <a:rPr lang="en-US"/>
              <a:t>-backup policies are to be defined and tuned</a:t>
            </a:r>
            <a:endParaRPr/>
          </a:p>
          <a:p>
            <a:pPr marL="0" marR="0" lvl="0" indent="0" algn="l" rtl="0">
              <a:spcBef>
                <a:spcPts val="0"/>
              </a:spcBef>
              <a:spcAft>
                <a:spcPts val="0"/>
              </a:spcAft>
              <a:buNone/>
            </a:pPr>
            <a:r>
              <a:rPr lang="en-US"/>
              <a:t>-experience: requires backup experts</a:t>
            </a:r>
            <a:endParaRPr/>
          </a:p>
        </p:txBody>
      </p:sp>
      <p:sp>
        <p:nvSpPr>
          <p:cNvPr id="141" name="Shape 14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7</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1607163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Shape 14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9" name="Shape 14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a:t>Sangfor introduces built-in CDP</a:t>
            </a:r>
            <a:endParaRPr/>
          </a:p>
          <a:p>
            <a:pPr marL="0" marR="0" lvl="0" indent="0" algn="l" rtl="0">
              <a:spcBef>
                <a:spcPts val="0"/>
              </a:spcBef>
              <a:spcAft>
                <a:spcPts val="0"/>
              </a:spcAft>
              <a:buNone/>
            </a:pPr>
            <a:endParaRPr/>
          </a:p>
          <a:p>
            <a:pPr marL="0" marR="0" lvl="0" indent="0" algn="l" rtl="0">
              <a:spcBef>
                <a:spcPts val="0"/>
              </a:spcBef>
              <a:spcAft>
                <a:spcPts val="0"/>
              </a:spcAft>
              <a:buNone/>
            </a:pPr>
            <a:r>
              <a:rPr lang="en-US"/>
              <a:t>-It delivers near zero RPO</a:t>
            </a:r>
            <a:endParaRPr/>
          </a:p>
          <a:p>
            <a:pPr marL="0" marR="0" lvl="0" indent="0" algn="l" rtl="0">
              <a:spcBef>
                <a:spcPts val="0"/>
              </a:spcBef>
              <a:spcAft>
                <a:spcPts val="0"/>
              </a:spcAft>
              <a:buNone/>
            </a:pPr>
            <a:r>
              <a:rPr lang="en-US"/>
              <a:t>-Unified management</a:t>
            </a:r>
            <a:endParaRPr/>
          </a:p>
          <a:p>
            <a:pPr marL="0" marR="0" lvl="0" indent="0" algn="l" rtl="0">
              <a:spcBef>
                <a:spcPts val="0"/>
              </a:spcBef>
              <a:spcAft>
                <a:spcPts val="0"/>
              </a:spcAft>
              <a:buNone/>
            </a:pPr>
            <a:endParaRPr/>
          </a:p>
        </p:txBody>
      </p:sp>
      <p:sp>
        <p:nvSpPr>
          <p:cNvPr id="150" name="Shape 15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8</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5450778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Shape 34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3" name="Shape 34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Where should we be looking for opportunities?</a:t>
            </a: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endParaRPr/>
          </a:p>
          <a:p>
            <a:pPr marL="0" marR="0" lvl="0" indent="0" algn="l" rtl="0">
              <a:spcBef>
                <a:spcPts val="0"/>
              </a:spcBef>
              <a:spcAft>
                <a:spcPts val="0"/>
              </a:spcAft>
              <a:buNone/>
            </a:pPr>
            <a:r>
              <a:rPr lang="en-US"/>
              <a:t>As long as these customers uses these business critical applications</a:t>
            </a:r>
            <a:endParaRPr/>
          </a:p>
          <a:p>
            <a:pPr marL="0" marR="0" lvl="0" indent="0" algn="l" rtl="0">
              <a:spcBef>
                <a:spcPts val="0"/>
              </a:spcBef>
              <a:spcAft>
                <a:spcPts val="0"/>
              </a:spcAft>
              <a:buNone/>
            </a:pPr>
            <a:r>
              <a:rPr lang="en-US"/>
              <a:t>This applies to all industries</a:t>
            </a:r>
            <a:endParaRPr/>
          </a:p>
          <a:p>
            <a:pPr marL="0" marR="0" lvl="0" indent="0" algn="l" rtl="0">
              <a:spcBef>
                <a:spcPts val="0"/>
              </a:spcBef>
              <a:spcAft>
                <a:spcPts val="0"/>
              </a:spcAft>
              <a:buNone/>
            </a:pPr>
            <a:endParaRPr/>
          </a:p>
          <a:p>
            <a:pPr marL="0" marR="0" lvl="0" indent="0" algn="l" rtl="0">
              <a:spcBef>
                <a:spcPts val="0"/>
              </a:spcBef>
              <a:spcAft>
                <a:spcPts val="0"/>
              </a:spcAft>
              <a:buNone/>
            </a:pPr>
            <a:r>
              <a:rPr lang="en-US"/>
              <a:t>Manufacturing: </a:t>
            </a:r>
            <a:endParaRPr/>
          </a:p>
          <a:p>
            <a:pPr marL="0" marR="0" lvl="0" indent="0" algn="l" rtl="0">
              <a:spcBef>
                <a:spcPts val="0"/>
              </a:spcBef>
              <a:spcAft>
                <a:spcPts val="0"/>
              </a:spcAft>
              <a:buNone/>
            </a:pPr>
            <a:r>
              <a:rPr lang="en-US"/>
              <a:t>-MES (Manufacturing Execution System), </a:t>
            </a:r>
            <a:endParaRPr/>
          </a:p>
          <a:p>
            <a:pPr marL="0" marR="0" lvl="0" indent="0" algn="l" rtl="0">
              <a:spcBef>
                <a:spcPts val="0"/>
              </a:spcBef>
              <a:spcAft>
                <a:spcPts val="0"/>
              </a:spcAft>
              <a:buNone/>
            </a:pPr>
            <a:r>
              <a:rPr lang="en-US"/>
              <a:t>-Manufacturing Resource Planning (MRP)</a:t>
            </a:r>
            <a:endParaRPr/>
          </a:p>
          <a:p>
            <a:pPr marL="0" marR="0" lvl="0" indent="0" algn="l" rtl="0">
              <a:spcBef>
                <a:spcPts val="0"/>
              </a:spcBef>
              <a:spcAft>
                <a:spcPts val="0"/>
              </a:spcAft>
              <a:buNone/>
            </a:pPr>
            <a:endParaRPr/>
          </a:p>
          <a:p>
            <a:pPr marL="0" marR="0" lvl="0" indent="0" algn="l" rtl="0">
              <a:spcBef>
                <a:spcPts val="0"/>
              </a:spcBef>
              <a:spcAft>
                <a:spcPts val="0"/>
              </a:spcAft>
              <a:buNone/>
            </a:pPr>
            <a:r>
              <a:rPr lang="en-US"/>
              <a:t>Healthcare</a:t>
            </a:r>
            <a:endParaRPr/>
          </a:p>
          <a:p>
            <a:pPr marL="0" marR="0" lvl="0" indent="0" algn="l" rtl="0">
              <a:spcBef>
                <a:spcPts val="0"/>
              </a:spcBef>
              <a:spcAft>
                <a:spcPts val="0"/>
              </a:spcAft>
              <a:buNone/>
            </a:pPr>
            <a:r>
              <a:rPr lang="en-US"/>
              <a:t>-Hospital Information System</a:t>
            </a:r>
            <a:endParaRPr/>
          </a:p>
          <a:p>
            <a:pPr marL="0" marR="0" lvl="0" indent="0" algn="l" rtl="0">
              <a:spcBef>
                <a:spcPts val="0"/>
              </a:spcBef>
              <a:spcAft>
                <a:spcPts val="0"/>
              </a:spcAft>
              <a:buNone/>
            </a:pPr>
            <a:endParaRPr/>
          </a:p>
          <a:p>
            <a:pPr marL="0" marR="0" lvl="0" indent="0" algn="l" rtl="0">
              <a:spcBef>
                <a:spcPts val="0"/>
              </a:spcBef>
              <a:spcAft>
                <a:spcPts val="0"/>
              </a:spcAft>
              <a:buNone/>
            </a:pPr>
            <a:r>
              <a:rPr lang="en-US"/>
              <a:t>Financial services</a:t>
            </a:r>
            <a:endParaRPr/>
          </a:p>
          <a:p>
            <a:pPr marL="0" marR="0" lvl="0" indent="0" algn="l" rtl="0">
              <a:spcBef>
                <a:spcPts val="0"/>
              </a:spcBef>
              <a:spcAft>
                <a:spcPts val="0"/>
              </a:spcAft>
              <a:buNone/>
            </a:pPr>
            <a:r>
              <a:rPr lang="en-US"/>
              <a:t>-order processing</a:t>
            </a:r>
            <a:endParaRPr/>
          </a:p>
          <a:p>
            <a:pPr marL="0" marR="0" lvl="0" indent="0" algn="l" rtl="0">
              <a:spcBef>
                <a:spcPts val="0"/>
              </a:spcBef>
              <a:spcAft>
                <a:spcPts val="0"/>
              </a:spcAft>
              <a:buNone/>
            </a:pPr>
            <a:r>
              <a:rPr lang="en-US"/>
              <a:t>-online banking</a:t>
            </a:r>
            <a:endParaRPr/>
          </a:p>
          <a:p>
            <a:pPr marL="0" marR="0" lvl="0" indent="0" algn="l" rtl="0">
              <a:spcBef>
                <a:spcPts val="0"/>
              </a:spcBef>
              <a:spcAft>
                <a:spcPts val="0"/>
              </a:spcAft>
              <a:buNone/>
            </a:pPr>
            <a:endParaRPr/>
          </a:p>
          <a:p>
            <a:pPr marL="0" marR="0" lvl="0" indent="0" algn="l" rtl="0">
              <a:spcBef>
                <a:spcPts val="0"/>
              </a:spcBef>
              <a:spcAft>
                <a:spcPts val="0"/>
              </a:spcAft>
              <a:buNone/>
            </a:pPr>
            <a:r>
              <a:rPr lang="en-US"/>
              <a:t>All industries Office</a:t>
            </a:r>
            <a:endParaRPr/>
          </a:p>
          <a:p>
            <a:pPr marL="0" marR="0" lvl="0" indent="0" algn="l" rtl="0">
              <a:spcBef>
                <a:spcPts val="0"/>
              </a:spcBef>
              <a:spcAft>
                <a:spcPts val="0"/>
              </a:spcAft>
              <a:buNone/>
            </a:pPr>
            <a:r>
              <a:rPr lang="en-US"/>
              <a:t>-ERP</a:t>
            </a:r>
            <a:endParaRPr/>
          </a:p>
          <a:p>
            <a:pPr marL="0" marR="0" lvl="0" indent="0" algn="l" rtl="0">
              <a:spcBef>
                <a:spcPts val="0"/>
              </a:spcBef>
              <a:spcAft>
                <a:spcPts val="0"/>
              </a:spcAft>
              <a:buNone/>
            </a:pPr>
            <a:r>
              <a:rPr lang="en-US"/>
              <a:t>-CRM</a:t>
            </a:r>
            <a:endParaRPr/>
          </a:p>
          <a:p>
            <a:pPr marL="0" marR="0" lvl="0" indent="0" algn="l" rtl="0">
              <a:spcBef>
                <a:spcPts val="0"/>
              </a:spcBef>
              <a:spcAft>
                <a:spcPts val="0"/>
              </a:spcAft>
              <a:buNone/>
            </a:pPr>
            <a:endParaRPr/>
          </a:p>
        </p:txBody>
      </p:sp>
      <p:sp>
        <p:nvSpPr>
          <p:cNvPr id="344" name="Shape 34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9</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21060066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Shape 374"/>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75" name="Shape 37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80445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Shape 380"/>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81" name="Shape 38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14083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Shape 38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8" name="Shape 38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a:t>While HCI’s CDP is designed to protect data for applications on our own HCI systems, we are also introducing another back-up for customers who are running their applications on VMware </a:t>
            </a:r>
            <a:endParaRPr/>
          </a:p>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Pain point: </a:t>
            </a: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1, Lots of customers are using VMware, but they are lacking multi hypervisor management &amp; backup solution, </a:t>
            </a: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2，Few enterprises adopt VMware native backup, (WHY?) they buy 3</a:t>
            </a:r>
            <a:r>
              <a:rPr lang="en-US" sz="1200" b="0" i="0" u="none" strike="noStrike" cap="none" baseline="30000">
                <a:solidFill>
                  <a:schemeClr val="dk1"/>
                </a:solidFill>
                <a:latin typeface="Arial"/>
                <a:ea typeface="Arial"/>
                <a:cs typeface="Arial"/>
                <a:sym typeface="Arial"/>
              </a:rPr>
              <a:t>rd</a:t>
            </a:r>
            <a:r>
              <a:rPr lang="en-US" sz="1200" b="0" i="0" u="none" strike="noStrike" cap="none">
                <a:solidFill>
                  <a:schemeClr val="dk1"/>
                </a:solidFill>
                <a:latin typeface="Arial"/>
                <a:ea typeface="Arial"/>
                <a:cs typeface="Arial"/>
                <a:sym typeface="Arial"/>
              </a:rPr>
              <a:t> party software. But not easy to use, and hard for migration back after DC failed.</a:t>
            </a:r>
            <a:endParaRPr/>
          </a:p>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Additional highlight:</a:t>
            </a:r>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1, Instant recovery: can boot VM on Sangfor Cluster with only 3 minutes, and reach peak performance in 15 minutes. This will help enterprise to quickly recover there applications.</a:t>
            </a:r>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2, Migration is totally done by API, without  V2V tools.  (What’s the significance?) So migration back c</a:t>
            </a:r>
            <a:r>
              <a:rPr lang="en-US"/>
              <a:t>a</a:t>
            </a:r>
            <a:r>
              <a:rPr lang="en-US" sz="1200" b="0" i="0" u="none" strike="noStrike" cap="none">
                <a:solidFill>
                  <a:schemeClr val="dk1"/>
                </a:solidFill>
                <a:latin typeface="Arial"/>
                <a:ea typeface="Arial"/>
                <a:cs typeface="Arial"/>
                <a:sym typeface="Arial"/>
              </a:rPr>
              <a:t>n be done automatically after failure. </a:t>
            </a: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Reference:</a:t>
            </a:r>
            <a:endParaRPr/>
          </a:p>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389" name="Shape 38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12</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211323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Shape 53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8" name="Shape 53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What are the business reasons behind these replacement and expansion?</a:t>
            </a:r>
            <a:endParaRPr sz="12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endParaRPr/>
          </a:p>
          <a:p>
            <a:pPr marL="0" marR="0" lvl="0" indent="0" algn="l" rtl="0">
              <a:spcBef>
                <a:spcPts val="0"/>
              </a:spcBef>
              <a:spcAft>
                <a:spcPts val="0"/>
              </a:spcAft>
              <a:buNone/>
            </a:pPr>
            <a:r>
              <a:rPr lang="en-US"/>
              <a:t>VMware replacement</a:t>
            </a:r>
            <a:endParaRPr/>
          </a:p>
          <a:p>
            <a:pPr marL="0" marR="0" lvl="0" indent="0" algn="l" rtl="0">
              <a:spcBef>
                <a:spcPts val="0"/>
              </a:spcBef>
              <a:spcAft>
                <a:spcPts val="0"/>
              </a:spcAft>
              <a:buNone/>
            </a:pPr>
            <a:r>
              <a:rPr lang="en-US"/>
              <a:t>-in the past, customers don’t have confidence with Sangfor, and had to use V2V tools to convert. Many VMs have to be shut down. The POC process could take hours or days depending on number of VMs and size. Lost many opportunities.</a:t>
            </a:r>
            <a:endParaRPr/>
          </a:p>
          <a:p>
            <a:pPr marL="0" marR="0" lvl="0" indent="0" algn="l" rtl="0">
              <a:spcBef>
                <a:spcPts val="0"/>
              </a:spcBef>
              <a:spcAft>
                <a:spcPts val="0"/>
              </a:spcAft>
              <a:buNone/>
            </a:pPr>
            <a:r>
              <a:rPr lang="en-US"/>
              <a:t>-we can now directly connect VCenter to our Sangfor’s management console, we can now see all VMs, and start migrate. </a:t>
            </a:r>
            <a:endParaRPr/>
          </a:p>
          <a:p>
            <a:pPr marL="0" marR="0" lvl="0" indent="0" algn="l" rtl="0">
              <a:spcBef>
                <a:spcPts val="0"/>
              </a:spcBef>
              <a:spcAft>
                <a:spcPts val="0"/>
              </a:spcAft>
              <a:buNone/>
            </a:pPr>
            <a:endParaRPr/>
          </a:p>
          <a:p>
            <a:pPr marL="0" marR="0" lvl="0" indent="0" algn="l" rtl="0">
              <a:spcBef>
                <a:spcPts val="0"/>
              </a:spcBef>
              <a:spcAft>
                <a:spcPts val="0"/>
              </a:spcAft>
              <a:buNone/>
            </a:pPr>
            <a:r>
              <a:rPr lang="en-US"/>
              <a:t>If VMware’s capacity is running out, Sangfor’s HCI can be expanded. </a:t>
            </a:r>
            <a:endParaRPr/>
          </a:p>
          <a:p>
            <a:pPr marL="0" marR="0" lvl="0" indent="0" algn="l" rtl="0">
              <a:spcBef>
                <a:spcPts val="0"/>
              </a:spcBef>
              <a:spcAft>
                <a:spcPts val="0"/>
              </a:spcAft>
              <a:buNone/>
            </a:pPr>
            <a:r>
              <a:rPr lang="en-US"/>
              <a:t>Another scenario is that customer could be running just ESX, not external storage. After connecting to our HCI, they have access to our aSAN for full-featured storage system</a:t>
            </a:r>
            <a:endParaRPr/>
          </a:p>
        </p:txBody>
      </p:sp>
      <p:sp>
        <p:nvSpPr>
          <p:cNvPr id="539" name="Shape 53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13</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2092528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Shape 549"/>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50" name="Shape 55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4128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Shape 55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7" name="Shape 55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Arial"/>
                <a:ea typeface="Arial"/>
                <a:cs typeface="Arial"/>
                <a:sym typeface="Arial"/>
              </a:rPr>
              <a:t>How does this licensing compare to competition?</a:t>
            </a:r>
            <a:endParaRPr/>
          </a:p>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558" name="Shape 55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15</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431986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Shape 565"/>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66" name="Shape 56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9278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Shape 57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2" name="Shape 57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573" name="Shape 57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17</a:t>
            </a:fld>
            <a:endParaRPr sz="1200">
              <a:solidFill>
                <a:schemeClr val="dk1"/>
              </a:solidFill>
              <a:latin typeface="Arial"/>
              <a:ea typeface="Arial"/>
              <a:cs typeface="Arial"/>
              <a:sym typeface="Arial"/>
            </a:endParaRPr>
          </a:p>
        </p:txBody>
      </p:sp>
    </p:spTree>
    <p:extLst>
      <p:ext uri="{BB962C8B-B14F-4D97-AF65-F5344CB8AC3E}">
        <p14:creationId xmlns:p14="http://schemas.microsoft.com/office/powerpoint/2010/main" val="2130467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Shape 591"/>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592" name="Shape 59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75088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Shape 600"/>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r>
              <a:rPr lang="en-US"/>
              <a:t>What Opportunities Do You See</a:t>
            </a:r>
            <a:endParaRPr/>
          </a:p>
          <a:p>
            <a:pPr marL="0" lvl="0" indent="0">
              <a:spcBef>
                <a:spcPts val="0"/>
              </a:spcBef>
              <a:spcAft>
                <a:spcPts val="0"/>
              </a:spcAft>
              <a:buNone/>
            </a:pPr>
            <a:endParaRPr/>
          </a:p>
          <a:p>
            <a:pPr marL="0" lvl="0" indent="0">
              <a:spcBef>
                <a:spcPts val="0"/>
              </a:spcBef>
              <a:spcAft>
                <a:spcPts val="0"/>
              </a:spcAft>
              <a:buNone/>
            </a:pPr>
            <a:r>
              <a:rPr lang="en-US"/>
              <a:t>What HCI Opportunity Do You See? (Select all that applies)</a:t>
            </a:r>
            <a:endParaRPr/>
          </a:p>
          <a:p>
            <a:pPr marL="457200" lvl="0" indent="-317500">
              <a:spcBef>
                <a:spcPts val="0"/>
              </a:spcBef>
              <a:spcAft>
                <a:spcPts val="0"/>
              </a:spcAft>
              <a:buSzPts val="1400"/>
              <a:buChar char="●"/>
            </a:pPr>
            <a:r>
              <a:rPr lang="en-US"/>
              <a:t>Data Center Consolidation</a:t>
            </a:r>
            <a:endParaRPr/>
          </a:p>
          <a:p>
            <a:pPr marL="457200" lvl="0" indent="-317500">
              <a:spcBef>
                <a:spcPts val="0"/>
              </a:spcBef>
              <a:spcAft>
                <a:spcPts val="0"/>
              </a:spcAft>
              <a:buSzPts val="1400"/>
              <a:buChar char="●"/>
            </a:pPr>
            <a:r>
              <a:rPr lang="en-US"/>
              <a:t>Enterprise Applications</a:t>
            </a:r>
            <a:endParaRPr/>
          </a:p>
          <a:p>
            <a:pPr marL="457200" lvl="0" indent="-317500">
              <a:spcBef>
                <a:spcPts val="0"/>
              </a:spcBef>
              <a:spcAft>
                <a:spcPts val="0"/>
              </a:spcAft>
              <a:buSzPts val="1400"/>
              <a:buChar char="●"/>
            </a:pPr>
            <a:r>
              <a:rPr lang="en-US"/>
              <a:t>Cloud Transformation</a:t>
            </a:r>
            <a:endParaRPr/>
          </a:p>
          <a:p>
            <a:pPr marL="457200" lvl="0" indent="-317500">
              <a:spcBef>
                <a:spcPts val="0"/>
              </a:spcBef>
              <a:spcAft>
                <a:spcPts val="0"/>
              </a:spcAft>
              <a:buSzPts val="1400"/>
              <a:buChar char="●"/>
            </a:pPr>
            <a:r>
              <a:rPr lang="en-US"/>
              <a:t>CDP Opportunity for Sangfor HCI</a:t>
            </a:r>
            <a:endParaRPr/>
          </a:p>
          <a:p>
            <a:pPr marL="457200" lvl="0" indent="-317500">
              <a:spcBef>
                <a:spcPts val="0"/>
              </a:spcBef>
              <a:spcAft>
                <a:spcPts val="0"/>
              </a:spcAft>
              <a:buSzPts val="1400"/>
              <a:buChar char="●"/>
            </a:pPr>
            <a:r>
              <a:rPr lang="en-US"/>
              <a:t>VMware Replacement</a:t>
            </a:r>
            <a:endParaRPr/>
          </a:p>
          <a:p>
            <a:pPr marL="457200" lvl="0" indent="-317500">
              <a:spcBef>
                <a:spcPts val="0"/>
              </a:spcBef>
              <a:spcAft>
                <a:spcPts val="0"/>
              </a:spcAft>
              <a:buSzPts val="1400"/>
              <a:buChar char="●"/>
            </a:pPr>
            <a:r>
              <a:rPr lang="en-US"/>
              <a:t>VMware Backup</a:t>
            </a:r>
            <a:endParaRPr/>
          </a:p>
          <a:p>
            <a:pPr marL="0" lvl="0" indent="0">
              <a:spcBef>
                <a:spcPts val="0"/>
              </a:spcBef>
              <a:spcAft>
                <a:spcPts val="0"/>
              </a:spcAft>
              <a:buNone/>
            </a:pPr>
            <a:endParaRPr/>
          </a:p>
        </p:txBody>
      </p:sp>
      <p:sp>
        <p:nvSpPr>
          <p:cNvPr id="601" name="Shape 60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8621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Shape 608"/>
          <p:cNvSpPr txBox="1">
            <a:spLocks noGrp="1"/>
          </p:cNvSpPr>
          <p:nvPr>
            <p:ph type="body" idx="1"/>
          </p:nvPr>
        </p:nvSpPr>
        <p:spPr>
          <a:xfrm>
            <a:off x="685800" y="4400550"/>
            <a:ext cx="5486400" cy="3600450"/>
          </a:xfrm>
          <a:prstGeom prst="rect">
            <a:avLst/>
          </a:prstGeom>
          <a:no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609" name="Shape 60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965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1524000" y="1122363"/>
            <a:ext cx="9144000" cy="2387600"/>
          </a:xfrm>
          <a:prstGeom prst="rect">
            <a:avLst/>
          </a:prstGeom>
          <a:noFill/>
          <a:ln>
            <a:noFill/>
          </a:ln>
        </p:spPr>
        <p:txBody>
          <a:bodyPr spcFirstLastPara="1" wrap="square" lIns="91425" tIns="91425" rIns="91425" bIns="91425" anchor="b" anchorCtr="0"/>
          <a:lstStyle>
            <a:lvl1pPr marR="0" lvl="0" algn="ctr" rtl="0">
              <a:lnSpc>
                <a:spcPct val="90000"/>
              </a:lnSpc>
              <a:spcBef>
                <a:spcPts val="0"/>
              </a:spcBef>
              <a:spcAft>
                <a:spcPts val="0"/>
              </a:spcAft>
              <a:buClr>
                <a:schemeClr val="lt1"/>
              </a:buClr>
              <a:buSzPts val="6000"/>
              <a:buFont typeface="Century Gothic"/>
              <a:buNone/>
              <a:defRPr sz="6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 name="Shape 17"/>
          <p:cNvSpPr txBox="1">
            <a:spLocks noGrp="1"/>
          </p:cNvSpPr>
          <p:nvPr>
            <p:ph type="subTitle" idx="1"/>
          </p:nvPr>
        </p:nvSpPr>
        <p:spPr>
          <a:xfrm>
            <a:off x="1524000" y="3602038"/>
            <a:ext cx="9144000" cy="1655762"/>
          </a:xfrm>
          <a:prstGeom prst="rect">
            <a:avLst/>
          </a:prstGeom>
          <a:noFill/>
          <a:ln>
            <a:noFill/>
          </a:ln>
        </p:spPr>
        <p:txBody>
          <a:bodyPr spcFirstLastPara="1" wrap="square" lIns="91425" tIns="91425" rIns="91425" bIns="91425" anchor="t" anchorCtr="0"/>
          <a:lstStyle>
            <a:lvl1pPr marR="0" lvl="0" algn="ctr"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Century Gothic"/>
                <a:ea typeface="Century Gothic"/>
                <a:cs typeface="Century Gothic"/>
                <a:sym typeface="Century Gothic"/>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8" name="Shape 18"/>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9" name="Shape 19"/>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0" name="Shape 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Century Gothic"/>
                <a:ea typeface="Century Gothic"/>
                <a:cs typeface="Century Gothic"/>
                <a:sym typeface="Century Gothic"/>
              </a:defRPr>
            </a:lvl1pPr>
            <a:lvl2pPr marL="0" marR="0" lvl="1" indent="0" algn="r" rtl="0">
              <a:spcBef>
                <a:spcPts val="0"/>
              </a:spcBef>
              <a:buNone/>
              <a:defRPr sz="1200" b="0" i="0" u="none" strike="noStrike" cap="none">
                <a:solidFill>
                  <a:schemeClr val="lt1"/>
                </a:solidFill>
                <a:latin typeface="Century Gothic"/>
                <a:ea typeface="Century Gothic"/>
                <a:cs typeface="Century Gothic"/>
                <a:sym typeface="Century Gothic"/>
              </a:defRPr>
            </a:lvl2pPr>
            <a:lvl3pPr marL="0" marR="0" lvl="2" indent="0" algn="r" rtl="0">
              <a:spcBef>
                <a:spcPts val="0"/>
              </a:spcBef>
              <a:buNone/>
              <a:defRPr sz="1200" b="0" i="0" u="none" strike="noStrike" cap="none">
                <a:solidFill>
                  <a:schemeClr val="lt1"/>
                </a:solidFill>
                <a:latin typeface="Century Gothic"/>
                <a:ea typeface="Century Gothic"/>
                <a:cs typeface="Century Gothic"/>
                <a:sym typeface="Century Gothic"/>
              </a:defRPr>
            </a:lvl3pPr>
            <a:lvl4pPr marL="0" marR="0" lvl="3" indent="0" algn="r" rtl="0">
              <a:spcBef>
                <a:spcPts val="0"/>
              </a:spcBef>
              <a:buNone/>
              <a:defRPr sz="1200" b="0" i="0" u="none" strike="noStrike" cap="none">
                <a:solidFill>
                  <a:schemeClr val="lt1"/>
                </a:solidFill>
                <a:latin typeface="Century Gothic"/>
                <a:ea typeface="Century Gothic"/>
                <a:cs typeface="Century Gothic"/>
                <a:sym typeface="Century Gothic"/>
              </a:defRPr>
            </a:lvl4pPr>
            <a:lvl5pPr marL="0" marR="0" lvl="4" indent="0" algn="r" rtl="0">
              <a:spcBef>
                <a:spcPts val="0"/>
              </a:spcBef>
              <a:buNone/>
              <a:defRPr sz="1200" b="0" i="0" u="none" strike="noStrike" cap="none">
                <a:solidFill>
                  <a:schemeClr val="lt1"/>
                </a:solidFill>
                <a:latin typeface="Century Gothic"/>
                <a:ea typeface="Century Gothic"/>
                <a:cs typeface="Century Gothic"/>
                <a:sym typeface="Century Gothic"/>
              </a:defRPr>
            </a:lvl5pPr>
            <a:lvl6pPr marL="0" marR="0" lvl="5" indent="0" algn="r" rtl="0">
              <a:spcBef>
                <a:spcPts val="0"/>
              </a:spcBef>
              <a:buNone/>
              <a:defRPr sz="1200" b="0" i="0" u="none" strike="noStrike" cap="none">
                <a:solidFill>
                  <a:schemeClr val="lt1"/>
                </a:solidFill>
                <a:latin typeface="Century Gothic"/>
                <a:ea typeface="Century Gothic"/>
                <a:cs typeface="Century Gothic"/>
                <a:sym typeface="Century Gothic"/>
              </a:defRPr>
            </a:lvl6pPr>
            <a:lvl7pPr marL="0" marR="0" lvl="6" indent="0" algn="r" rtl="0">
              <a:spcBef>
                <a:spcPts val="0"/>
              </a:spcBef>
              <a:buNone/>
              <a:defRPr sz="1200" b="0" i="0" u="none" strike="noStrike" cap="none">
                <a:solidFill>
                  <a:schemeClr val="lt1"/>
                </a:solidFill>
                <a:latin typeface="Century Gothic"/>
                <a:ea typeface="Century Gothic"/>
                <a:cs typeface="Century Gothic"/>
                <a:sym typeface="Century Gothic"/>
              </a:defRPr>
            </a:lvl7pPr>
            <a:lvl8pPr marL="0" marR="0" lvl="7" indent="0" algn="r" rtl="0">
              <a:spcBef>
                <a:spcPts val="0"/>
              </a:spcBef>
              <a:buNone/>
              <a:defRPr sz="1200" b="0" i="0" u="none" strike="noStrike" cap="none">
                <a:solidFill>
                  <a:schemeClr val="lt1"/>
                </a:solidFill>
                <a:latin typeface="Century Gothic"/>
                <a:ea typeface="Century Gothic"/>
                <a:cs typeface="Century Gothic"/>
                <a:sym typeface="Century Gothic"/>
              </a:defRPr>
            </a:lvl8pPr>
            <a:lvl9pPr marL="0" marR="0" lvl="8" indent="0" algn="r" rtl="0">
              <a:spcBef>
                <a:spcPts val="0"/>
              </a:spcBef>
              <a:buNone/>
              <a:defRPr sz="1200" b="0" i="0" u="none" strike="noStrike" cap="none">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lt1"/>
              </a:buClr>
              <a:buSzPts val="3000"/>
              <a:buFont typeface="Century Gothic"/>
              <a:buNone/>
              <a:defRPr sz="3000" b="1"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 name="Shape 23"/>
          <p:cNvSpPr txBox="1">
            <a:spLocks noGrp="1"/>
          </p:cNvSpPr>
          <p:nvPr>
            <p:ph type="body" idx="1"/>
          </p:nvPr>
        </p:nvSpPr>
        <p:spPr>
          <a:xfrm>
            <a:off x="838200" y="1825625"/>
            <a:ext cx="10515600" cy="4351338"/>
          </a:xfrm>
          <a:prstGeom prst="rect">
            <a:avLst/>
          </a:prstGeom>
          <a:noFill/>
          <a:ln>
            <a:noFill/>
          </a:ln>
        </p:spPr>
        <p:txBody>
          <a:bodyPr spcFirstLastPara="1" wrap="square" lIns="91425" tIns="91425" rIns="91425" bIns="91425" anchor="t" anchorCtr="0"/>
          <a:lstStyle>
            <a:lvl1pPr marL="457200" marR="0" lvl="0" indent="-387350" algn="l" rtl="0">
              <a:lnSpc>
                <a:spcPct val="90000"/>
              </a:lnSpc>
              <a:spcBef>
                <a:spcPts val="1000"/>
              </a:spcBef>
              <a:spcAft>
                <a:spcPts val="0"/>
              </a:spcAft>
              <a:buClr>
                <a:schemeClr val="lt1"/>
              </a:buClr>
              <a:buSzPts val="2500"/>
              <a:buFont typeface="Arial"/>
              <a:buChar char="•"/>
              <a:defRPr sz="2500" b="0" i="0" u="none" strike="noStrike" cap="none">
                <a:solidFill>
                  <a:schemeClr val="lt1"/>
                </a:solidFill>
                <a:latin typeface="Century Gothic"/>
                <a:ea typeface="Century Gothic"/>
                <a:cs typeface="Century Gothic"/>
                <a:sym typeface="Century Gothic"/>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entury Gothic"/>
                <a:ea typeface="Century Gothic"/>
                <a:cs typeface="Century Gothic"/>
                <a:sym typeface="Century Gothic"/>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 name="Shape 24"/>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 name="Shape 25"/>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6" name="Shape 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chemeClr val="lt1"/>
                </a:solidFill>
                <a:latin typeface="Century Gothic"/>
                <a:ea typeface="Century Gothic"/>
                <a:cs typeface="Century Gothic"/>
                <a:sym typeface="Century Gothic"/>
              </a:defRPr>
            </a:lvl1pPr>
            <a:lvl2pPr marL="0" marR="0" lvl="1" indent="0" algn="r" rtl="0">
              <a:spcBef>
                <a:spcPts val="0"/>
              </a:spcBef>
              <a:buNone/>
              <a:defRPr sz="1200">
                <a:solidFill>
                  <a:schemeClr val="lt1"/>
                </a:solidFill>
                <a:latin typeface="Century Gothic"/>
                <a:ea typeface="Century Gothic"/>
                <a:cs typeface="Century Gothic"/>
                <a:sym typeface="Century Gothic"/>
              </a:defRPr>
            </a:lvl2pPr>
            <a:lvl3pPr marL="0" marR="0" lvl="2" indent="0" algn="r" rtl="0">
              <a:spcBef>
                <a:spcPts val="0"/>
              </a:spcBef>
              <a:buNone/>
              <a:defRPr sz="1200">
                <a:solidFill>
                  <a:schemeClr val="lt1"/>
                </a:solidFill>
                <a:latin typeface="Century Gothic"/>
                <a:ea typeface="Century Gothic"/>
                <a:cs typeface="Century Gothic"/>
                <a:sym typeface="Century Gothic"/>
              </a:defRPr>
            </a:lvl3pPr>
            <a:lvl4pPr marL="0" marR="0" lvl="3" indent="0" algn="r" rtl="0">
              <a:spcBef>
                <a:spcPts val="0"/>
              </a:spcBef>
              <a:buNone/>
              <a:defRPr sz="1200">
                <a:solidFill>
                  <a:schemeClr val="lt1"/>
                </a:solidFill>
                <a:latin typeface="Century Gothic"/>
                <a:ea typeface="Century Gothic"/>
                <a:cs typeface="Century Gothic"/>
                <a:sym typeface="Century Gothic"/>
              </a:defRPr>
            </a:lvl4pPr>
            <a:lvl5pPr marL="0" marR="0" lvl="4" indent="0" algn="r" rtl="0">
              <a:spcBef>
                <a:spcPts val="0"/>
              </a:spcBef>
              <a:buNone/>
              <a:defRPr sz="1200">
                <a:solidFill>
                  <a:schemeClr val="lt1"/>
                </a:solidFill>
                <a:latin typeface="Century Gothic"/>
                <a:ea typeface="Century Gothic"/>
                <a:cs typeface="Century Gothic"/>
                <a:sym typeface="Century Gothic"/>
              </a:defRPr>
            </a:lvl5pPr>
            <a:lvl6pPr marL="0" marR="0" lvl="5" indent="0" algn="r" rtl="0">
              <a:spcBef>
                <a:spcPts val="0"/>
              </a:spcBef>
              <a:buNone/>
              <a:defRPr sz="1200">
                <a:solidFill>
                  <a:schemeClr val="lt1"/>
                </a:solidFill>
                <a:latin typeface="Century Gothic"/>
                <a:ea typeface="Century Gothic"/>
                <a:cs typeface="Century Gothic"/>
                <a:sym typeface="Century Gothic"/>
              </a:defRPr>
            </a:lvl6pPr>
            <a:lvl7pPr marL="0" marR="0" lvl="6" indent="0" algn="r" rtl="0">
              <a:spcBef>
                <a:spcPts val="0"/>
              </a:spcBef>
              <a:buNone/>
              <a:defRPr sz="1200">
                <a:solidFill>
                  <a:schemeClr val="lt1"/>
                </a:solidFill>
                <a:latin typeface="Century Gothic"/>
                <a:ea typeface="Century Gothic"/>
                <a:cs typeface="Century Gothic"/>
                <a:sym typeface="Century Gothic"/>
              </a:defRPr>
            </a:lvl7pPr>
            <a:lvl8pPr marL="0" marR="0" lvl="7" indent="0" algn="r" rtl="0">
              <a:spcBef>
                <a:spcPts val="0"/>
              </a:spcBef>
              <a:buNone/>
              <a:defRPr sz="1200">
                <a:solidFill>
                  <a:schemeClr val="lt1"/>
                </a:solidFill>
                <a:latin typeface="Century Gothic"/>
                <a:ea typeface="Century Gothic"/>
                <a:cs typeface="Century Gothic"/>
                <a:sym typeface="Century Gothic"/>
              </a:defRPr>
            </a:lvl8pPr>
            <a:lvl9pPr marL="0" marR="0" lvl="8" indent="0" algn="r" rtl="0">
              <a:spcBef>
                <a:spcPts val="0"/>
              </a:spcBef>
              <a:buNone/>
              <a:defRPr sz="120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标题和内容">
  <p:cSld name="1_标题和内容">
    <p:spTree>
      <p:nvGrpSpPr>
        <p:cNvPr id="1" name="Shape 27"/>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8"/>
        <p:cNvGrpSpPr/>
        <p:nvPr/>
      </p:nvGrpSpPr>
      <p:grpSpPr>
        <a:xfrm>
          <a:off x="0" y="0"/>
          <a:ext cx="0" cy="0"/>
          <a:chOff x="0" y="0"/>
          <a:chExt cx="0" cy="0"/>
        </a:xfrm>
      </p:grpSpPr>
      <p:sp>
        <p:nvSpPr>
          <p:cNvPr id="29" name="Shape 29"/>
          <p:cNvSpPr txBox="1">
            <a:spLocks noGrp="1"/>
          </p:cNvSpPr>
          <p:nvPr>
            <p:ph type="title"/>
          </p:nvPr>
        </p:nvSpPr>
        <p:spPr>
          <a:xfrm>
            <a:off x="831850" y="1709738"/>
            <a:ext cx="10515600" cy="2852737"/>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0" name="Shape 30"/>
          <p:cNvSpPr txBox="1">
            <a:spLocks noGrp="1"/>
          </p:cNvSpPr>
          <p:nvPr>
            <p:ph type="body" idx="1"/>
          </p:nvPr>
        </p:nvSpPr>
        <p:spPr>
          <a:xfrm>
            <a:off x="831850" y="4589463"/>
            <a:ext cx="10515600" cy="1500187"/>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
        <p:nvSpPr>
          <p:cNvPr id="31" name="Shape 31"/>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2" name="Shape 32"/>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3" name="Shape 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chemeClr val="lt1"/>
                </a:solidFill>
                <a:latin typeface="Century Gothic"/>
                <a:ea typeface="Century Gothic"/>
                <a:cs typeface="Century Gothic"/>
                <a:sym typeface="Century Gothic"/>
              </a:defRPr>
            </a:lvl1pPr>
            <a:lvl2pPr marL="0" marR="0" lvl="1" indent="0" algn="r" rtl="0">
              <a:spcBef>
                <a:spcPts val="0"/>
              </a:spcBef>
              <a:buNone/>
              <a:defRPr sz="1200">
                <a:solidFill>
                  <a:schemeClr val="lt1"/>
                </a:solidFill>
                <a:latin typeface="Century Gothic"/>
                <a:ea typeface="Century Gothic"/>
                <a:cs typeface="Century Gothic"/>
                <a:sym typeface="Century Gothic"/>
              </a:defRPr>
            </a:lvl2pPr>
            <a:lvl3pPr marL="0" marR="0" lvl="2" indent="0" algn="r" rtl="0">
              <a:spcBef>
                <a:spcPts val="0"/>
              </a:spcBef>
              <a:buNone/>
              <a:defRPr sz="1200">
                <a:solidFill>
                  <a:schemeClr val="lt1"/>
                </a:solidFill>
                <a:latin typeface="Century Gothic"/>
                <a:ea typeface="Century Gothic"/>
                <a:cs typeface="Century Gothic"/>
                <a:sym typeface="Century Gothic"/>
              </a:defRPr>
            </a:lvl3pPr>
            <a:lvl4pPr marL="0" marR="0" lvl="3" indent="0" algn="r" rtl="0">
              <a:spcBef>
                <a:spcPts val="0"/>
              </a:spcBef>
              <a:buNone/>
              <a:defRPr sz="1200">
                <a:solidFill>
                  <a:schemeClr val="lt1"/>
                </a:solidFill>
                <a:latin typeface="Century Gothic"/>
                <a:ea typeface="Century Gothic"/>
                <a:cs typeface="Century Gothic"/>
                <a:sym typeface="Century Gothic"/>
              </a:defRPr>
            </a:lvl4pPr>
            <a:lvl5pPr marL="0" marR="0" lvl="4" indent="0" algn="r" rtl="0">
              <a:spcBef>
                <a:spcPts val="0"/>
              </a:spcBef>
              <a:buNone/>
              <a:defRPr sz="1200">
                <a:solidFill>
                  <a:schemeClr val="lt1"/>
                </a:solidFill>
                <a:latin typeface="Century Gothic"/>
                <a:ea typeface="Century Gothic"/>
                <a:cs typeface="Century Gothic"/>
                <a:sym typeface="Century Gothic"/>
              </a:defRPr>
            </a:lvl5pPr>
            <a:lvl6pPr marL="0" marR="0" lvl="5" indent="0" algn="r" rtl="0">
              <a:spcBef>
                <a:spcPts val="0"/>
              </a:spcBef>
              <a:buNone/>
              <a:defRPr sz="1200">
                <a:solidFill>
                  <a:schemeClr val="lt1"/>
                </a:solidFill>
                <a:latin typeface="Century Gothic"/>
                <a:ea typeface="Century Gothic"/>
                <a:cs typeface="Century Gothic"/>
                <a:sym typeface="Century Gothic"/>
              </a:defRPr>
            </a:lvl6pPr>
            <a:lvl7pPr marL="0" marR="0" lvl="6" indent="0" algn="r" rtl="0">
              <a:spcBef>
                <a:spcPts val="0"/>
              </a:spcBef>
              <a:buNone/>
              <a:defRPr sz="1200">
                <a:solidFill>
                  <a:schemeClr val="lt1"/>
                </a:solidFill>
                <a:latin typeface="Century Gothic"/>
                <a:ea typeface="Century Gothic"/>
                <a:cs typeface="Century Gothic"/>
                <a:sym typeface="Century Gothic"/>
              </a:defRPr>
            </a:lvl7pPr>
            <a:lvl8pPr marL="0" marR="0" lvl="7" indent="0" algn="r" rtl="0">
              <a:spcBef>
                <a:spcPts val="0"/>
              </a:spcBef>
              <a:buNone/>
              <a:defRPr sz="1200">
                <a:solidFill>
                  <a:schemeClr val="lt1"/>
                </a:solidFill>
                <a:latin typeface="Century Gothic"/>
                <a:ea typeface="Century Gothic"/>
                <a:cs typeface="Century Gothic"/>
                <a:sym typeface="Century Gothic"/>
              </a:defRPr>
            </a:lvl8pPr>
            <a:lvl9pPr marL="0" marR="0" lvl="8" indent="0" algn="r" rtl="0">
              <a:spcBef>
                <a:spcPts val="0"/>
              </a:spcBef>
              <a:buNone/>
              <a:defRPr sz="1200">
                <a:solidFill>
                  <a:schemeClr val="lt1"/>
                </a:solidFill>
                <a:latin typeface="Century Gothic"/>
                <a:ea typeface="Century Gothic"/>
                <a:cs typeface="Century Gothic"/>
                <a:sym typeface="Century Gothic"/>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Shape 35"/>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6" name="Shape 36"/>
          <p:cNvSpPr txBox="1">
            <a:spLocks noGrp="1"/>
          </p:cNvSpPr>
          <p:nvPr>
            <p:ph type="body" idx="1"/>
          </p:nvPr>
        </p:nvSpPr>
        <p:spPr>
          <a:xfrm>
            <a:off x="838200" y="1825625"/>
            <a:ext cx="5181600" cy="435133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7" name="Shape 37"/>
          <p:cNvSpPr txBox="1">
            <a:spLocks noGrp="1"/>
          </p:cNvSpPr>
          <p:nvPr>
            <p:ph type="body" idx="2"/>
          </p:nvPr>
        </p:nvSpPr>
        <p:spPr>
          <a:xfrm>
            <a:off x="6172200" y="1825625"/>
            <a:ext cx="5181600" cy="435133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8" name="Shape 38"/>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39" name="Shape 39"/>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0" name="Shape 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sp>
        <p:nvSpPr>
          <p:cNvPr id="42" name="Shape 42"/>
          <p:cNvSpPr txBox="1">
            <a:spLocks noGrp="1"/>
          </p:cNvSpPr>
          <p:nvPr>
            <p:ph type="title"/>
          </p:nvPr>
        </p:nvSpPr>
        <p:spPr>
          <a:xfrm>
            <a:off x="839788"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3" name="Shape 43"/>
          <p:cNvSpPr txBox="1">
            <a:spLocks noGrp="1"/>
          </p:cNvSpPr>
          <p:nvPr>
            <p:ph type="body" idx="1"/>
          </p:nvPr>
        </p:nvSpPr>
        <p:spPr>
          <a:xfrm>
            <a:off x="839788" y="1681163"/>
            <a:ext cx="5157787" cy="823912"/>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4" name="Shape 44"/>
          <p:cNvSpPr txBox="1">
            <a:spLocks noGrp="1"/>
          </p:cNvSpPr>
          <p:nvPr>
            <p:ph type="body" idx="2"/>
          </p:nvPr>
        </p:nvSpPr>
        <p:spPr>
          <a:xfrm>
            <a:off x="839788" y="2505075"/>
            <a:ext cx="5157787" cy="368458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5" name="Shape 45"/>
          <p:cNvSpPr txBox="1">
            <a:spLocks noGrp="1"/>
          </p:cNvSpPr>
          <p:nvPr>
            <p:ph type="body" idx="3"/>
          </p:nvPr>
        </p:nvSpPr>
        <p:spPr>
          <a:xfrm>
            <a:off x="6172200" y="1681163"/>
            <a:ext cx="5183188" cy="823912"/>
          </a:xfrm>
          <a:prstGeom prst="rect">
            <a:avLst/>
          </a:prstGeom>
          <a:noFill/>
          <a:ln>
            <a:noFill/>
          </a:ln>
        </p:spPr>
        <p:txBody>
          <a:bodyPr spcFirstLastPara="1" wrap="square" lIns="91425" tIns="91425" rIns="91425" bIns="91425" anchor="b" anchorCtr="0"/>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46" name="Shape 46"/>
          <p:cNvSpPr txBox="1">
            <a:spLocks noGrp="1"/>
          </p:cNvSpPr>
          <p:nvPr>
            <p:ph type="body" idx="4"/>
          </p:nvPr>
        </p:nvSpPr>
        <p:spPr>
          <a:xfrm>
            <a:off x="6172200" y="2505075"/>
            <a:ext cx="5183188" cy="368458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47" name="Shape 47"/>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8" name="Shape 48"/>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9" name="Shape 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Shape 51"/>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2" name="Shape 52"/>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3" name="Shape 53"/>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4" name="Shape 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
        <p:cNvGrpSpPr/>
        <p:nvPr/>
      </p:nvGrpSpPr>
      <p:grpSpPr>
        <a:xfrm>
          <a:off x="0" y="0"/>
          <a:ext cx="0" cy="0"/>
          <a:chOff x="0" y="0"/>
          <a:chExt cx="0" cy="0"/>
        </a:xfrm>
      </p:grpSpPr>
      <p:sp>
        <p:nvSpPr>
          <p:cNvPr id="56" name="Shape 56"/>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7" name="Shape 57"/>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8" name="Shape 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9"/>
        <p:cNvGrpSpPr/>
        <p:nvPr/>
      </p:nvGrpSpPr>
      <p:grpSpPr>
        <a:xfrm>
          <a:off x="0" y="0"/>
          <a:ext cx="0" cy="0"/>
          <a:chOff x="0" y="0"/>
          <a:chExt cx="0" cy="0"/>
        </a:xfrm>
      </p:grpSpPr>
      <p:sp>
        <p:nvSpPr>
          <p:cNvPr id="60" name="Shape 60"/>
          <p:cNvSpPr txBox="1">
            <a:spLocks noGrp="1"/>
          </p:cNvSpPr>
          <p:nvPr>
            <p:ph type="title"/>
          </p:nvPr>
        </p:nvSpPr>
        <p:spPr>
          <a:xfrm>
            <a:off x="839788" y="457200"/>
            <a:ext cx="3932237" cy="1600200"/>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1" name="Shape 61"/>
          <p:cNvSpPr txBox="1">
            <a:spLocks noGrp="1"/>
          </p:cNvSpPr>
          <p:nvPr>
            <p:ph type="body" idx="1"/>
          </p:nvPr>
        </p:nvSpPr>
        <p:spPr>
          <a:xfrm>
            <a:off x="5183188" y="987425"/>
            <a:ext cx="6172200" cy="4873625"/>
          </a:xfrm>
          <a:prstGeom prst="rect">
            <a:avLst/>
          </a:prstGeom>
          <a:noFill/>
          <a:ln>
            <a:noFill/>
          </a:ln>
        </p:spPr>
        <p:txBody>
          <a:bodyPr spcFirstLastPara="1" wrap="square" lIns="91425" tIns="91425" rIns="91425" bIns="91425" anchor="t" anchorCtr="0"/>
          <a:lstStyle>
            <a:lvl1pPr marL="457200" marR="0" lvl="0" indent="-431800" algn="l" rtl="0">
              <a:lnSpc>
                <a:spcPct val="90000"/>
              </a:lnSpc>
              <a:spcBef>
                <a:spcPts val="10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90000"/>
              </a:lnSpc>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2" name="Shape 62"/>
          <p:cNvSpPr txBox="1">
            <a:spLocks noGrp="1"/>
          </p:cNvSpPr>
          <p:nvPr>
            <p:ph type="body" idx="2"/>
          </p:nvPr>
        </p:nvSpPr>
        <p:spPr>
          <a:xfrm>
            <a:off x="839788" y="2057400"/>
            <a:ext cx="3932237" cy="3811588"/>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63" name="Shape 63"/>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4" name="Shape 64"/>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5" name="Shape 6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6"/>
        <p:cNvGrpSpPr/>
        <p:nvPr/>
      </p:nvGrpSpPr>
      <p:grpSpPr>
        <a:xfrm>
          <a:off x="0" y="0"/>
          <a:ext cx="0" cy="0"/>
          <a:chOff x="0" y="0"/>
          <a:chExt cx="0" cy="0"/>
        </a:xfrm>
      </p:grpSpPr>
      <p:sp>
        <p:nvSpPr>
          <p:cNvPr id="67" name="Shape 67"/>
          <p:cNvSpPr txBox="1">
            <a:spLocks noGrp="1"/>
          </p:cNvSpPr>
          <p:nvPr>
            <p:ph type="title"/>
          </p:nvPr>
        </p:nvSpPr>
        <p:spPr>
          <a:xfrm>
            <a:off x="839788" y="457200"/>
            <a:ext cx="3932237" cy="1600200"/>
          </a:xfrm>
          <a:prstGeom prst="rect">
            <a:avLst/>
          </a:prstGeom>
          <a:noFill/>
          <a:ln>
            <a:noFill/>
          </a:ln>
        </p:spPr>
        <p:txBody>
          <a:bodyPr spcFirstLastPara="1" wrap="square" lIns="91425" tIns="91425" rIns="91425" bIns="91425" anchor="b" anchorCtr="0"/>
          <a:lstStyle>
            <a:lvl1pPr marR="0" lvl="0" algn="l" rtl="0">
              <a:lnSpc>
                <a:spcPct val="90000"/>
              </a:lnSpc>
              <a:spcBef>
                <a:spcPts val="0"/>
              </a:spcBef>
              <a:spcAft>
                <a:spcPts val="0"/>
              </a:spcAft>
              <a:buClr>
                <a:schemeClr val="dk1"/>
              </a:buClr>
              <a:buSzPts val="3200"/>
              <a:buFont typeface="Calibri"/>
              <a:buNone/>
              <a:defRPr sz="32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8" name="Shape 68"/>
          <p:cNvSpPr>
            <a:spLocks noGrp="1"/>
          </p:cNvSpPr>
          <p:nvPr>
            <p:ph type="pic" idx="2"/>
          </p:nvPr>
        </p:nvSpPr>
        <p:spPr>
          <a:xfrm>
            <a:off x="5183188" y="987425"/>
            <a:ext cx="6172200" cy="4873625"/>
          </a:xfrm>
          <a:prstGeom prst="rect">
            <a:avLst/>
          </a:prstGeom>
          <a:noFill/>
          <a:ln>
            <a:noFill/>
          </a:ln>
        </p:spPr>
        <p:txBody>
          <a:bodyPr spcFirstLastPara="1" wrap="square" lIns="91425" tIns="91425" rIns="91425" bIns="91425" anchor="t" anchorCtr="0"/>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9" name="Shape 69"/>
          <p:cNvSpPr txBox="1">
            <a:spLocks noGrp="1"/>
          </p:cNvSpPr>
          <p:nvPr>
            <p:ph type="body" idx="1"/>
          </p:nvPr>
        </p:nvSpPr>
        <p:spPr>
          <a:xfrm>
            <a:off x="839788" y="2057400"/>
            <a:ext cx="3932237" cy="3811588"/>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10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2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000"/>
              <a:buFont typeface="Arial"/>
              <a:buNone/>
              <a:defRPr sz="1000" b="0" i="0" u="none" strike="noStrike" cap="none">
                <a:solidFill>
                  <a:schemeClr val="dk1"/>
                </a:solidFill>
                <a:latin typeface="Calibri"/>
                <a:ea typeface="Calibri"/>
                <a:cs typeface="Calibri"/>
                <a:sym typeface="Calibri"/>
              </a:defRPr>
            </a:lvl9pPr>
          </a:lstStyle>
          <a:p>
            <a:endParaRPr/>
          </a:p>
        </p:txBody>
      </p:sp>
      <p:sp>
        <p:nvSpPr>
          <p:cNvPr id="70" name="Shape 70"/>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1" name="Shape 71"/>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2" name="Shape 7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3"/>
        <p:cNvGrpSpPr/>
        <p:nvPr/>
      </p:nvGrpSpPr>
      <p:grpSpPr>
        <a:xfrm>
          <a:off x="0" y="0"/>
          <a:ext cx="0" cy="0"/>
          <a:chOff x="0" y="0"/>
          <a:chExt cx="0" cy="0"/>
        </a:xfrm>
      </p:grpSpPr>
      <p:sp>
        <p:nvSpPr>
          <p:cNvPr id="74" name="Shape 74"/>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5" name="Shape 7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6" name="Shape 76"/>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7" name="Shape 77"/>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8" name="Shape 7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9"/>
        <p:cNvGrpSpPr/>
        <p:nvPr/>
      </p:nvGrpSpPr>
      <p:grpSpPr>
        <a:xfrm>
          <a:off x="0" y="0"/>
          <a:ext cx="0" cy="0"/>
          <a:chOff x="0" y="0"/>
          <a:chExt cx="0" cy="0"/>
        </a:xfrm>
      </p:grpSpPr>
      <p:sp>
        <p:nvSpPr>
          <p:cNvPr id="80" name="Shape 80"/>
          <p:cNvSpPr txBox="1">
            <a:spLocks noGrp="1"/>
          </p:cNvSpPr>
          <p:nvPr>
            <p:ph type="title"/>
          </p:nvPr>
        </p:nvSpPr>
        <p:spPr>
          <a:xfrm rot="5400000">
            <a:off x="7133431" y="1956594"/>
            <a:ext cx="5811838" cy="2628900"/>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1" name="Shape 8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2" name="Shape 82"/>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3" name="Shape 83"/>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4" name="Shape 8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C3BCC5C-732A-4E01-9BBC-4C567343F8B5}"/>
              </a:ext>
            </a:extLst>
          </p:cNvPr>
          <p:cNvSpPr>
            <a:spLocks noGrp="1"/>
          </p:cNvSpPr>
          <p:nvPr>
            <p:ph type="ctrTitle"/>
          </p:nvPr>
        </p:nvSpPr>
        <p:spPr>
          <a:xfrm>
            <a:off x="1524000" y="1122363"/>
            <a:ext cx="9144000" cy="2387600"/>
          </a:xfrm>
        </p:spPr>
        <p:txBody>
          <a:bodyPr anchor="b"/>
          <a:lstStyle>
            <a:lvl1pPr algn="ctr">
              <a:defRPr sz="6000">
                <a:solidFill>
                  <a:schemeClr val="bg1"/>
                </a:solidFill>
                <a:latin typeface="Century Gothic" panose="020B0502020202020204" pitchFamily="34" charset="0"/>
              </a:defRPr>
            </a:lvl1pPr>
          </a:lstStyle>
          <a:p>
            <a:r>
              <a:rPr lang="en-US" dirty="0"/>
              <a:t>Click to edit Master title style</a:t>
            </a:r>
          </a:p>
        </p:txBody>
      </p:sp>
      <p:sp>
        <p:nvSpPr>
          <p:cNvPr id="3" name="Subtitle 2">
            <a:extLst>
              <a:ext uri="{FF2B5EF4-FFF2-40B4-BE49-F238E27FC236}">
                <a16:creationId xmlns="" xmlns:a16="http://schemas.microsoft.com/office/drawing/2014/main" id="{799EAD43-47D5-42DA-89EA-E1BA867B62D6}"/>
              </a:ext>
            </a:extLst>
          </p:cNvPr>
          <p:cNvSpPr>
            <a:spLocks noGrp="1"/>
          </p:cNvSpPr>
          <p:nvPr>
            <p:ph type="subTitle" idx="1"/>
          </p:nvPr>
        </p:nvSpPr>
        <p:spPr>
          <a:xfrm>
            <a:off x="1524000" y="3602038"/>
            <a:ext cx="9144000" cy="1655762"/>
          </a:xfrm>
        </p:spPr>
        <p:txBody>
          <a:bodyPr/>
          <a:lstStyle>
            <a:lvl1pPr marL="0" indent="0" algn="ctr">
              <a:buNone/>
              <a:defRPr sz="2400">
                <a:solidFill>
                  <a:schemeClr val="bg1"/>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78A7C802-5C96-4AAE-91E9-9F073E3F231B}"/>
              </a:ext>
            </a:extLst>
          </p:cNvPr>
          <p:cNvSpPr>
            <a:spLocks noGrp="1"/>
          </p:cNvSpPr>
          <p:nvPr>
            <p:ph type="dt" sz="half" idx="10"/>
          </p:nvPr>
        </p:nvSpPr>
        <p:spPr/>
        <p:txBody>
          <a:bodyPr/>
          <a:lstStyle>
            <a:lvl1pPr>
              <a:defRPr>
                <a:solidFill>
                  <a:schemeClr val="bg1"/>
                </a:solidFill>
                <a:latin typeface="Century Gothic" panose="020B0502020202020204" pitchFamily="34" charset="0"/>
              </a:defRPr>
            </a:lvl1pPr>
          </a:lstStyle>
          <a:p>
            <a:fld id="{671B68C5-42EF-4379-86FD-B2ED80CEA11C}" type="datetimeFigureOut">
              <a:rPr lang="en-US" smtClean="0">
                <a:solidFill>
                  <a:prstClr val="white"/>
                </a:solidFill>
              </a:rPr>
              <a:pPr/>
              <a:t>3/28/18</a:t>
            </a:fld>
            <a:endParaRPr lang="en-US">
              <a:solidFill>
                <a:prstClr val="white"/>
              </a:solidFill>
            </a:endParaRPr>
          </a:p>
        </p:txBody>
      </p:sp>
      <p:sp>
        <p:nvSpPr>
          <p:cNvPr id="5" name="Footer Placeholder 4">
            <a:extLst>
              <a:ext uri="{FF2B5EF4-FFF2-40B4-BE49-F238E27FC236}">
                <a16:creationId xmlns="" xmlns:a16="http://schemas.microsoft.com/office/drawing/2014/main" id="{8B240ACD-1AF8-4971-A161-35C15716A8C0}"/>
              </a:ext>
            </a:extLst>
          </p:cNvPr>
          <p:cNvSpPr>
            <a:spLocks noGrp="1"/>
          </p:cNvSpPr>
          <p:nvPr>
            <p:ph type="ftr" sz="quarter" idx="11"/>
          </p:nvPr>
        </p:nvSpPr>
        <p:spPr/>
        <p:txBody>
          <a:bodyPr/>
          <a:lstStyle>
            <a:lvl1pPr>
              <a:defRPr>
                <a:solidFill>
                  <a:schemeClr val="bg1"/>
                </a:solidFill>
                <a:latin typeface="Century Gothic" panose="020B0502020202020204" pitchFamily="34" charset="0"/>
              </a:defRPr>
            </a:lvl1pPr>
          </a:lstStyle>
          <a:p>
            <a:endParaRPr lang="en-US">
              <a:solidFill>
                <a:prstClr val="white"/>
              </a:solidFill>
            </a:endParaRPr>
          </a:p>
        </p:txBody>
      </p:sp>
      <p:sp>
        <p:nvSpPr>
          <p:cNvPr id="6" name="Slide Number Placeholder 5">
            <a:extLst>
              <a:ext uri="{FF2B5EF4-FFF2-40B4-BE49-F238E27FC236}">
                <a16:creationId xmlns="" xmlns:a16="http://schemas.microsoft.com/office/drawing/2014/main" id="{318724A0-1437-4F0E-AA80-FA92C59C1D27}"/>
              </a:ext>
            </a:extLst>
          </p:cNvPr>
          <p:cNvSpPr>
            <a:spLocks noGrp="1"/>
          </p:cNvSpPr>
          <p:nvPr>
            <p:ph type="sldNum" sz="quarter" idx="12"/>
          </p:nvPr>
        </p:nvSpPr>
        <p:spPr/>
        <p:txBody>
          <a:bodyPr/>
          <a:lstStyle>
            <a:lvl1pPr>
              <a:defRPr>
                <a:solidFill>
                  <a:schemeClr val="bg1"/>
                </a:solidFill>
                <a:latin typeface="Century Gothic" panose="020B0502020202020204" pitchFamily="34" charset="0"/>
              </a:defRPr>
            </a:lvl1pPr>
          </a:lstStyle>
          <a:p>
            <a:fld id="{C3EB8174-CB86-4796-879B-E953D8FCD5F9}"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381873621"/>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8377B18-CAEB-424D-AE5E-4A5A2139EFA2}"/>
              </a:ext>
            </a:extLst>
          </p:cNvPr>
          <p:cNvSpPr>
            <a:spLocks noGrp="1"/>
          </p:cNvSpPr>
          <p:nvPr>
            <p:ph type="title"/>
          </p:nvPr>
        </p:nvSpPr>
        <p:spPr/>
        <p:txBody>
          <a:bodyPr>
            <a:normAutofit/>
          </a:bodyPr>
          <a:lstStyle>
            <a:lvl1pPr>
              <a:defRPr sz="3000" b="1">
                <a:solidFill>
                  <a:schemeClr val="bg1"/>
                </a:solidFill>
                <a:latin typeface="Century Gothic" panose="020B0502020202020204" pitchFamily="34" charset="0"/>
              </a:defRPr>
            </a:lvl1pPr>
          </a:lstStyle>
          <a:p>
            <a:r>
              <a:rPr lang="en-US" dirty="0"/>
              <a:t>Click to edit Master title style</a:t>
            </a:r>
          </a:p>
        </p:txBody>
      </p:sp>
      <p:sp>
        <p:nvSpPr>
          <p:cNvPr id="3" name="Content Placeholder 2">
            <a:extLst>
              <a:ext uri="{FF2B5EF4-FFF2-40B4-BE49-F238E27FC236}">
                <a16:creationId xmlns="" xmlns:a16="http://schemas.microsoft.com/office/drawing/2014/main" id="{BB4A5D94-7978-4271-A8CA-F63FF409AD3E}"/>
              </a:ext>
            </a:extLst>
          </p:cNvPr>
          <p:cNvSpPr>
            <a:spLocks noGrp="1"/>
          </p:cNvSpPr>
          <p:nvPr>
            <p:ph idx="1"/>
          </p:nvPr>
        </p:nvSpPr>
        <p:spPr/>
        <p:txBody>
          <a:bodyPr/>
          <a:lstStyle>
            <a:lvl1pPr>
              <a:defRPr sz="2500">
                <a:solidFill>
                  <a:schemeClr val="bg1"/>
                </a:solidFill>
                <a:latin typeface="Century Gothic" panose="020B0502020202020204" pitchFamily="34" charset="0"/>
              </a:defRPr>
            </a:lvl1pPr>
            <a:lvl2pPr>
              <a:defRPr>
                <a:solidFill>
                  <a:schemeClr val="bg1"/>
                </a:solidFill>
                <a:latin typeface="Century Gothic" panose="020B0502020202020204" pitchFamily="34" charset="0"/>
              </a:defRPr>
            </a:lvl2pPr>
            <a:lvl3pPr>
              <a:defRPr>
                <a:solidFill>
                  <a:schemeClr val="bg1"/>
                </a:solidFill>
                <a:latin typeface="Century Gothic" panose="020B0502020202020204" pitchFamily="34" charset="0"/>
              </a:defRPr>
            </a:lvl3pPr>
            <a:lvl4pPr>
              <a:defRPr>
                <a:solidFill>
                  <a:schemeClr val="bg1"/>
                </a:solidFill>
                <a:latin typeface="Century Gothic" panose="020B0502020202020204" pitchFamily="34" charset="0"/>
              </a:defRPr>
            </a:lvl4pPr>
            <a:lvl5pPr>
              <a:defRPr>
                <a:solidFill>
                  <a:schemeClr val="bg1"/>
                </a:solidFill>
                <a:latin typeface="Century Gothic" panose="020B0502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 xmlns:a16="http://schemas.microsoft.com/office/drawing/2014/main" id="{5813E8D8-141C-404A-B8C1-C132D290B674}"/>
              </a:ext>
            </a:extLst>
          </p:cNvPr>
          <p:cNvSpPr>
            <a:spLocks noGrp="1"/>
          </p:cNvSpPr>
          <p:nvPr>
            <p:ph type="dt" sz="half" idx="10"/>
          </p:nvPr>
        </p:nvSpPr>
        <p:spPr/>
        <p:txBody>
          <a:bodyPr/>
          <a:lstStyle>
            <a:lvl1pPr>
              <a:defRPr>
                <a:solidFill>
                  <a:schemeClr val="bg1"/>
                </a:solidFill>
                <a:latin typeface="Century Gothic" panose="020B0502020202020204" pitchFamily="34" charset="0"/>
              </a:defRPr>
            </a:lvl1pPr>
          </a:lstStyle>
          <a:p>
            <a:fld id="{671B68C5-42EF-4379-86FD-B2ED80CEA11C}" type="datetimeFigureOut">
              <a:rPr lang="en-US" smtClean="0">
                <a:solidFill>
                  <a:prstClr val="white"/>
                </a:solidFill>
              </a:rPr>
              <a:pPr/>
              <a:t>3/28/18</a:t>
            </a:fld>
            <a:endParaRPr lang="en-US">
              <a:solidFill>
                <a:prstClr val="white"/>
              </a:solidFill>
            </a:endParaRPr>
          </a:p>
        </p:txBody>
      </p:sp>
      <p:sp>
        <p:nvSpPr>
          <p:cNvPr id="5" name="Footer Placeholder 4">
            <a:extLst>
              <a:ext uri="{FF2B5EF4-FFF2-40B4-BE49-F238E27FC236}">
                <a16:creationId xmlns="" xmlns:a16="http://schemas.microsoft.com/office/drawing/2014/main" id="{B0DF6113-54F8-4E9D-8D68-FA4805093828}"/>
              </a:ext>
            </a:extLst>
          </p:cNvPr>
          <p:cNvSpPr>
            <a:spLocks noGrp="1"/>
          </p:cNvSpPr>
          <p:nvPr>
            <p:ph type="ftr" sz="quarter" idx="11"/>
          </p:nvPr>
        </p:nvSpPr>
        <p:spPr/>
        <p:txBody>
          <a:bodyPr/>
          <a:lstStyle>
            <a:lvl1pPr>
              <a:defRPr>
                <a:solidFill>
                  <a:schemeClr val="bg1"/>
                </a:solidFill>
                <a:latin typeface="Century Gothic" panose="020B0502020202020204" pitchFamily="34" charset="0"/>
              </a:defRPr>
            </a:lvl1pPr>
          </a:lstStyle>
          <a:p>
            <a:endParaRPr lang="en-US">
              <a:solidFill>
                <a:prstClr val="white"/>
              </a:solidFill>
            </a:endParaRPr>
          </a:p>
        </p:txBody>
      </p:sp>
      <p:sp>
        <p:nvSpPr>
          <p:cNvPr id="6" name="Slide Number Placeholder 5">
            <a:extLst>
              <a:ext uri="{FF2B5EF4-FFF2-40B4-BE49-F238E27FC236}">
                <a16:creationId xmlns="" xmlns:a16="http://schemas.microsoft.com/office/drawing/2014/main" id="{ACE089DD-2415-459F-8C3E-577149BAA201}"/>
              </a:ext>
            </a:extLst>
          </p:cNvPr>
          <p:cNvSpPr>
            <a:spLocks noGrp="1"/>
          </p:cNvSpPr>
          <p:nvPr>
            <p:ph type="sldNum" sz="quarter" idx="12"/>
          </p:nvPr>
        </p:nvSpPr>
        <p:spPr/>
        <p:txBody>
          <a:bodyPr/>
          <a:lstStyle>
            <a:lvl1pPr>
              <a:defRPr>
                <a:solidFill>
                  <a:schemeClr val="bg1"/>
                </a:solidFill>
                <a:latin typeface="Century Gothic" panose="020B0502020202020204" pitchFamily="34" charset="0"/>
              </a:defRPr>
            </a:lvl1pPr>
          </a:lstStyle>
          <a:p>
            <a:fld id="{C3EB8174-CB86-4796-879B-E953D8FCD5F9}"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287906076"/>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ED10628-990F-4E30-A15A-5E8B3295E647}"/>
              </a:ext>
            </a:extLst>
          </p:cNvPr>
          <p:cNvSpPr>
            <a:spLocks noGrp="1"/>
          </p:cNvSpPr>
          <p:nvPr>
            <p:ph type="title"/>
          </p:nvPr>
        </p:nvSpPr>
        <p:spPr>
          <a:xfrm>
            <a:off x="831850" y="1709738"/>
            <a:ext cx="10515600" cy="2852737"/>
          </a:xfrm>
        </p:spPr>
        <p:txBody>
          <a:bodyPr anchor="b">
            <a:normAutofit/>
          </a:bodyPr>
          <a:lstStyle>
            <a:lvl1pPr>
              <a:defRPr sz="4000">
                <a:solidFill>
                  <a:schemeClr val="bg1"/>
                </a:solidFill>
                <a:latin typeface="Century Gothic" panose="020B0502020202020204" pitchFamily="34" charset="0"/>
              </a:defRPr>
            </a:lvl1pPr>
          </a:lstStyle>
          <a:p>
            <a:r>
              <a:rPr lang="en-US" dirty="0"/>
              <a:t>Click to edit Master title style</a:t>
            </a:r>
          </a:p>
        </p:txBody>
      </p:sp>
      <p:sp>
        <p:nvSpPr>
          <p:cNvPr id="3" name="Text Placeholder 2">
            <a:extLst>
              <a:ext uri="{FF2B5EF4-FFF2-40B4-BE49-F238E27FC236}">
                <a16:creationId xmlns="" xmlns:a16="http://schemas.microsoft.com/office/drawing/2014/main" id="{E352C513-C773-40EF-9D95-8A9D7A5FA3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7D5439BC-8D5E-45AD-8E68-C2D054B397A1}"/>
              </a:ext>
            </a:extLst>
          </p:cNvPr>
          <p:cNvSpPr>
            <a:spLocks noGrp="1"/>
          </p:cNvSpPr>
          <p:nvPr>
            <p:ph type="dt" sz="half" idx="10"/>
          </p:nvPr>
        </p:nvSpPr>
        <p:spPr/>
        <p:txBody>
          <a:bodyPr/>
          <a:lstStyle>
            <a:lvl1pPr>
              <a:defRPr>
                <a:solidFill>
                  <a:schemeClr val="bg1"/>
                </a:solidFill>
                <a:latin typeface="Century Gothic" panose="020B0502020202020204" pitchFamily="34" charset="0"/>
              </a:defRPr>
            </a:lvl1pPr>
          </a:lstStyle>
          <a:p>
            <a:fld id="{671B68C5-42EF-4379-86FD-B2ED80CEA11C}" type="datetimeFigureOut">
              <a:rPr lang="en-US" smtClean="0">
                <a:solidFill>
                  <a:prstClr val="white"/>
                </a:solidFill>
              </a:rPr>
              <a:pPr/>
              <a:t>3/28/18</a:t>
            </a:fld>
            <a:endParaRPr lang="en-US">
              <a:solidFill>
                <a:prstClr val="white"/>
              </a:solidFill>
            </a:endParaRPr>
          </a:p>
        </p:txBody>
      </p:sp>
      <p:sp>
        <p:nvSpPr>
          <p:cNvPr id="5" name="Footer Placeholder 4">
            <a:extLst>
              <a:ext uri="{FF2B5EF4-FFF2-40B4-BE49-F238E27FC236}">
                <a16:creationId xmlns="" xmlns:a16="http://schemas.microsoft.com/office/drawing/2014/main" id="{DD63EAFA-1E93-40B5-85A2-1770E2342D8E}"/>
              </a:ext>
            </a:extLst>
          </p:cNvPr>
          <p:cNvSpPr>
            <a:spLocks noGrp="1"/>
          </p:cNvSpPr>
          <p:nvPr>
            <p:ph type="ftr" sz="quarter" idx="11"/>
          </p:nvPr>
        </p:nvSpPr>
        <p:spPr/>
        <p:txBody>
          <a:bodyPr/>
          <a:lstStyle>
            <a:lvl1pPr>
              <a:defRPr>
                <a:solidFill>
                  <a:schemeClr val="bg1"/>
                </a:solidFill>
                <a:latin typeface="Century Gothic" panose="020B0502020202020204" pitchFamily="34" charset="0"/>
              </a:defRPr>
            </a:lvl1pPr>
          </a:lstStyle>
          <a:p>
            <a:endParaRPr lang="en-US">
              <a:solidFill>
                <a:prstClr val="white"/>
              </a:solidFill>
            </a:endParaRPr>
          </a:p>
        </p:txBody>
      </p:sp>
      <p:sp>
        <p:nvSpPr>
          <p:cNvPr id="6" name="Slide Number Placeholder 5">
            <a:extLst>
              <a:ext uri="{FF2B5EF4-FFF2-40B4-BE49-F238E27FC236}">
                <a16:creationId xmlns="" xmlns:a16="http://schemas.microsoft.com/office/drawing/2014/main" id="{F915A9DC-B17E-469B-96C2-EB774514FDD8}"/>
              </a:ext>
            </a:extLst>
          </p:cNvPr>
          <p:cNvSpPr>
            <a:spLocks noGrp="1"/>
          </p:cNvSpPr>
          <p:nvPr>
            <p:ph type="sldNum" sz="quarter" idx="12"/>
          </p:nvPr>
        </p:nvSpPr>
        <p:spPr/>
        <p:txBody>
          <a:bodyPr/>
          <a:lstStyle>
            <a:lvl1pPr>
              <a:defRPr>
                <a:solidFill>
                  <a:schemeClr val="bg1"/>
                </a:solidFill>
                <a:latin typeface="Century Gothic" panose="020B0502020202020204" pitchFamily="34" charset="0"/>
              </a:defRPr>
            </a:lvl1pPr>
          </a:lstStyle>
          <a:p>
            <a:fld id="{C3EB8174-CB86-4796-879B-E953D8FCD5F9}"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1230904472"/>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EFA31D3-4A03-44AE-A451-9F6346A007D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18927E1F-BA0E-4149-BED5-DA252DDD70E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AC7E6152-5964-4189-A28C-023BDC2B033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33218336-923A-4587-BFD0-F126A3153DF9}"/>
              </a:ext>
            </a:extLst>
          </p:cNvPr>
          <p:cNvSpPr>
            <a:spLocks noGrp="1"/>
          </p:cNvSpPr>
          <p:nvPr>
            <p:ph type="dt" sz="half" idx="10"/>
          </p:nvPr>
        </p:nvSpPr>
        <p:spPr/>
        <p:txBody>
          <a:bodyPr/>
          <a:lstStyle/>
          <a:p>
            <a:fld id="{671B68C5-42EF-4379-86FD-B2ED80CEA11C}" type="datetimeFigureOut">
              <a:rPr lang="en-US" smtClean="0">
                <a:solidFill>
                  <a:prstClr val="black">
                    <a:tint val="75000"/>
                  </a:prstClr>
                </a:solidFill>
              </a:rPr>
              <a:pPr/>
              <a:t>3/28/18</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2DF96EF8-4E6A-48D8-A6DF-C57F544A1E95}"/>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3051D777-CB58-4DA4-A3BA-A8FCBE3C4A19}"/>
              </a:ext>
            </a:extLst>
          </p:cNvPr>
          <p:cNvSpPr>
            <a:spLocks noGrp="1"/>
          </p:cNvSpPr>
          <p:nvPr>
            <p:ph type="sldNum" sz="quarter" idx="12"/>
          </p:nvPr>
        </p:nvSpPr>
        <p:spPr/>
        <p:txBody>
          <a:bodyPr/>
          <a:lstStyle/>
          <a:p>
            <a:fld id="{C3EB8174-CB86-4796-879B-E953D8FCD5F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22518731"/>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EE9EFF-8B58-44B3-A9AB-4D56556346E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69C582DB-C92B-4B91-9B38-2868D632B1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8D55075F-B2F1-44D4-BD8E-40B7F4DC17E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246C4EA-C09A-4AEA-B741-69972B606F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EA22CC57-44EF-4FDA-9B3F-7206DB5B5D3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D9F378D7-51D2-4156-AAFE-AE270E1EE2E0}"/>
              </a:ext>
            </a:extLst>
          </p:cNvPr>
          <p:cNvSpPr>
            <a:spLocks noGrp="1"/>
          </p:cNvSpPr>
          <p:nvPr>
            <p:ph type="dt" sz="half" idx="10"/>
          </p:nvPr>
        </p:nvSpPr>
        <p:spPr/>
        <p:txBody>
          <a:bodyPr/>
          <a:lstStyle/>
          <a:p>
            <a:fld id="{671B68C5-42EF-4379-86FD-B2ED80CEA11C}" type="datetimeFigureOut">
              <a:rPr lang="en-US" smtClean="0">
                <a:solidFill>
                  <a:prstClr val="black">
                    <a:tint val="75000"/>
                  </a:prstClr>
                </a:solidFill>
              </a:rPr>
              <a:pPr/>
              <a:t>3/28/18</a:t>
            </a:fld>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034B4120-EEA4-4DC7-94B4-7F1D8E54EE24}"/>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064B3351-A634-4E09-B90C-13D4FEA7F42C}"/>
              </a:ext>
            </a:extLst>
          </p:cNvPr>
          <p:cNvSpPr>
            <a:spLocks noGrp="1"/>
          </p:cNvSpPr>
          <p:nvPr>
            <p:ph type="sldNum" sz="quarter" idx="12"/>
          </p:nvPr>
        </p:nvSpPr>
        <p:spPr/>
        <p:txBody>
          <a:bodyPr/>
          <a:lstStyle/>
          <a:p>
            <a:fld id="{C3EB8174-CB86-4796-879B-E953D8FCD5F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4944370"/>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A287FB7-5069-414C-B543-C369714C8DF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D4766008-191F-4149-A2AC-9D15094F1D97}"/>
              </a:ext>
            </a:extLst>
          </p:cNvPr>
          <p:cNvSpPr>
            <a:spLocks noGrp="1"/>
          </p:cNvSpPr>
          <p:nvPr>
            <p:ph type="dt" sz="half" idx="10"/>
          </p:nvPr>
        </p:nvSpPr>
        <p:spPr/>
        <p:txBody>
          <a:bodyPr/>
          <a:lstStyle/>
          <a:p>
            <a:fld id="{671B68C5-42EF-4379-86FD-B2ED80CEA11C}" type="datetimeFigureOut">
              <a:rPr lang="en-US" smtClean="0">
                <a:solidFill>
                  <a:prstClr val="black">
                    <a:tint val="75000"/>
                  </a:prstClr>
                </a:solidFill>
              </a:rPr>
              <a:pPr/>
              <a:t>3/28/18</a:t>
            </a:fld>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5AB95C4F-9E3D-4565-868D-DB57C540356D}"/>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CE435F8E-6676-4B46-84C9-AA5980A1EEC7}"/>
              </a:ext>
            </a:extLst>
          </p:cNvPr>
          <p:cNvSpPr>
            <a:spLocks noGrp="1"/>
          </p:cNvSpPr>
          <p:nvPr>
            <p:ph type="sldNum" sz="quarter" idx="12"/>
          </p:nvPr>
        </p:nvSpPr>
        <p:spPr/>
        <p:txBody>
          <a:bodyPr/>
          <a:lstStyle/>
          <a:p>
            <a:fld id="{C3EB8174-CB86-4796-879B-E953D8FCD5F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7362257"/>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9E078ABF-B36F-46E8-8A0A-16F4133D863D}"/>
              </a:ext>
            </a:extLst>
          </p:cNvPr>
          <p:cNvSpPr>
            <a:spLocks noGrp="1"/>
          </p:cNvSpPr>
          <p:nvPr>
            <p:ph type="dt" sz="half" idx="10"/>
          </p:nvPr>
        </p:nvSpPr>
        <p:spPr/>
        <p:txBody>
          <a:bodyPr/>
          <a:lstStyle/>
          <a:p>
            <a:fld id="{671B68C5-42EF-4379-86FD-B2ED80CEA11C}" type="datetimeFigureOut">
              <a:rPr lang="en-US" smtClean="0">
                <a:solidFill>
                  <a:prstClr val="black">
                    <a:tint val="75000"/>
                  </a:prstClr>
                </a:solidFill>
              </a:rPr>
              <a:pPr/>
              <a:t>3/28/18</a:t>
            </a:fld>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84655BF8-3496-41DC-A3B2-D465D4E18FFC}"/>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CBE8CC36-15BD-4E11-A4CF-9B104EC5A327}"/>
              </a:ext>
            </a:extLst>
          </p:cNvPr>
          <p:cNvSpPr>
            <a:spLocks noGrp="1"/>
          </p:cNvSpPr>
          <p:nvPr>
            <p:ph type="sldNum" sz="quarter" idx="12"/>
          </p:nvPr>
        </p:nvSpPr>
        <p:spPr/>
        <p:txBody>
          <a:bodyPr/>
          <a:lstStyle/>
          <a:p>
            <a:fld id="{C3EB8174-CB86-4796-879B-E953D8FCD5F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1684511"/>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F7E5A9B-B685-4681-B331-4AE5168A6F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636D895-3D30-4422-8C6F-F942490C3B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6CA8FF5E-823B-4404-8389-CC7F37D195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0B49F952-8FF2-4299-920C-1211AA7B6ABE}"/>
              </a:ext>
            </a:extLst>
          </p:cNvPr>
          <p:cNvSpPr>
            <a:spLocks noGrp="1"/>
          </p:cNvSpPr>
          <p:nvPr>
            <p:ph type="dt" sz="half" idx="10"/>
          </p:nvPr>
        </p:nvSpPr>
        <p:spPr/>
        <p:txBody>
          <a:bodyPr/>
          <a:lstStyle/>
          <a:p>
            <a:fld id="{671B68C5-42EF-4379-86FD-B2ED80CEA11C}" type="datetimeFigureOut">
              <a:rPr lang="en-US" smtClean="0">
                <a:solidFill>
                  <a:prstClr val="black">
                    <a:tint val="75000"/>
                  </a:prstClr>
                </a:solidFill>
              </a:rPr>
              <a:pPr/>
              <a:t>3/28/18</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98385FC-ECCE-4451-9C68-3DD072FBCC9F}"/>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6A689851-0570-4A58-8C15-DC6E83818FF6}"/>
              </a:ext>
            </a:extLst>
          </p:cNvPr>
          <p:cNvSpPr>
            <a:spLocks noGrp="1"/>
          </p:cNvSpPr>
          <p:nvPr>
            <p:ph type="sldNum" sz="quarter" idx="12"/>
          </p:nvPr>
        </p:nvSpPr>
        <p:spPr/>
        <p:txBody>
          <a:bodyPr/>
          <a:lstStyle/>
          <a:p>
            <a:fld id="{C3EB8174-CB86-4796-879B-E953D8FCD5F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3010393"/>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DABFB81-0EDE-48FB-A9E1-BD7AF615ED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3410B49D-513B-49F3-8819-2C3FD3DDC3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8375C95-B339-48CF-8FD1-C9EFB2D2BD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8B81725E-4478-4374-AAA1-295B0731A96C}"/>
              </a:ext>
            </a:extLst>
          </p:cNvPr>
          <p:cNvSpPr>
            <a:spLocks noGrp="1"/>
          </p:cNvSpPr>
          <p:nvPr>
            <p:ph type="dt" sz="half" idx="10"/>
          </p:nvPr>
        </p:nvSpPr>
        <p:spPr/>
        <p:txBody>
          <a:bodyPr/>
          <a:lstStyle/>
          <a:p>
            <a:fld id="{671B68C5-42EF-4379-86FD-B2ED80CEA11C}" type="datetimeFigureOut">
              <a:rPr lang="en-US" smtClean="0">
                <a:solidFill>
                  <a:prstClr val="black">
                    <a:tint val="75000"/>
                  </a:prstClr>
                </a:solidFill>
              </a:rPr>
              <a:pPr/>
              <a:t>3/28/18</a:t>
            </a:fld>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CB821543-425E-4345-8572-E6D2CAE032EF}"/>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6F1153F-8348-4515-8F31-672AFB2B548C}"/>
              </a:ext>
            </a:extLst>
          </p:cNvPr>
          <p:cNvSpPr>
            <a:spLocks noGrp="1"/>
          </p:cNvSpPr>
          <p:nvPr>
            <p:ph type="sldNum" sz="quarter" idx="12"/>
          </p:nvPr>
        </p:nvSpPr>
        <p:spPr/>
        <p:txBody>
          <a:bodyPr/>
          <a:lstStyle/>
          <a:p>
            <a:fld id="{C3EB8174-CB86-4796-879B-E953D8FCD5F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666935"/>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DFCB2C4-33F6-4CFE-BA02-AD6607FAFC3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AECDAC45-24B3-451E-80E0-27A68DA7ACE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B2E08F0C-3557-4801-B6E8-CAAF36118EE4}"/>
              </a:ext>
            </a:extLst>
          </p:cNvPr>
          <p:cNvSpPr>
            <a:spLocks noGrp="1"/>
          </p:cNvSpPr>
          <p:nvPr>
            <p:ph type="dt" sz="half" idx="10"/>
          </p:nvPr>
        </p:nvSpPr>
        <p:spPr/>
        <p:txBody>
          <a:bodyPr/>
          <a:lstStyle/>
          <a:p>
            <a:fld id="{671B68C5-42EF-4379-86FD-B2ED80CEA11C}" type="datetimeFigureOut">
              <a:rPr lang="en-US" smtClean="0">
                <a:solidFill>
                  <a:prstClr val="black">
                    <a:tint val="75000"/>
                  </a:prstClr>
                </a:solidFill>
              </a:rPr>
              <a:pPr/>
              <a:t>3/28/18</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CDF03C7A-B166-41B7-AED3-961862751331}"/>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4C50F174-E7BB-4590-8C50-A4E9F36DC8DD}"/>
              </a:ext>
            </a:extLst>
          </p:cNvPr>
          <p:cNvSpPr>
            <a:spLocks noGrp="1"/>
          </p:cNvSpPr>
          <p:nvPr>
            <p:ph type="sldNum" sz="quarter" idx="12"/>
          </p:nvPr>
        </p:nvSpPr>
        <p:spPr/>
        <p:txBody>
          <a:bodyPr/>
          <a:lstStyle/>
          <a:p>
            <a:fld id="{C3EB8174-CB86-4796-879B-E953D8FCD5F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6526469"/>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04342C92-47EE-4551-ACFC-8FDE99DFE46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8FEF228A-823F-459F-AA7F-5C5B1AD2BB1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BC71D094-949E-4D9E-A96D-7C624F9D07A8}"/>
              </a:ext>
            </a:extLst>
          </p:cNvPr>
          <p:cNvSpPr>
            <a:spLocks noGrp="1"/>
          </p:cNvSpPr>
          <p:nvPr>
            <p:ph type="dt" sz="half" idx="10"/>
          </p:nvPr>
        </p:nvSpPr>
        <p:spPr/>
        <p:txBody>
          <a:bodyPr/>
          <a:lstStyle/>
          <a:p>
            <a:fld id="{671B68C5-42EF-4379-86FD-B2ED80CEA11C}" type="datetimeFigureOut">
              <a:rPr lang="en-US" smtClean="0">
                <a:solidFill>
                  <a:prstClr val="black">
                    <a:tint val="75000"/>
                  </a:prstClr>
                </a:solidFill>
              </a:rPr>
              <a:pPr/>
              <a:t>3/28/18</a:t>
            </a:fld>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A418A422-27A6-429B-A42F-D4999FC6B647}"/>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CA2F345-58AF-4397-909C-05D7465C7A98}"/>
              </a:ext>
            </a:extLst>
          </p:cNvPr>
          <p:cNvSpPr>
            <a:spLocks noGrp="1"/>
          </p:cNvSpPr>
          <p:nvPr>
            <p:ph type="sldNum" sz="quarter" idx="12"/>
          </p:nvPr>
        </p:nvSpPr>
        <p:spPr/>
        <p:txBody>
          <a:bodyPr/>
          <a:lstStyle/>
          <a:p>
            <a:fld id="{C3EB8174-CB86-4796-879B-E953D8FCD5F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08358024"/>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1211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2" Type="http://schemas.openxmlformats.org/officeDocument/2006/relationships/slideLayout" Target="../slideLayouts/slideLayout24.xml"/><Relationship Id="rId13" Type="http://schemas.openxmlformats.org/officeDocument/2006/relationships/theme" Target="../theme/theme2.xml"/><Relationship Id="rId14" Type="http://schemas.openxmlformats.org/officeDocument/2006/relationships/image" Target="../media/image2.png"/><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 Id="rId9" Type="http://schemas.openxmlformats.org/officeDocument/2006/relationships/slideLayout" Target="../slideLayouts/slideLayout21.xml"/><Relationship Id="rId10"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4">
            <a:alphaModFix/>
          </a:blip>
          <a:stretch>
            <a:fillRect/>
          </a:stretch>
        </a:blip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838200" y="365125"/>
            <a:ext cx="10515600" cy="1325563"/>
          </a:xfrm>
          <a:prstGeom prst="rect">
            <a:avLst/>
          </a:prstGeom>
          <a:noFill/>
          <a:ln>
            <a:noFill/>
          </a:ln>
        </p:spPr>
        <p:txBody>
          <a:bodyPr spcFirstLastPara="1" wrap="square" lIns="91425" tIns="91425" rIns="91425" bIns="91425"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Shape 11"/>
          <p:cNvSpPr txBox="1">
            <a:spLocks noGrp="1"/>
          </p:cNvSpPr>
          <p:nvPr>
            <p:ph type="body" idx="1"/>
          </p:nvPr>
        </p:nvSpPr>
        <p:spPr>
          <a:xfrm>
            <a:off x="838200" y="1825625"/>
            <a:ext cx="10515600" cy="4351338"/>
          </a:xfrm>
          <a:prstGeom prst="rect">
            <a:avLst/>
          </a:prstGeom>
          <a:noFill/>
          <a:ln>
            <a:noFill/>
          </a:ln>
        </p:spPr>
        <p:txBody>
          <a:bodyPr spcFirstLastPara="1" wrap="square" lIns="91425" tIns="91425" rIns="91425" bIns="91425"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Shape 12"/>
          <p:cNvSpPr txBox="1">
            <a:spLocks noGrp="1"/>
          </p:cNvSpPr>
          <p:nvPr>
            <p:ph type="dt" idx="10"/>
          </p:nvPr>
        </p:nvSpPr>
        <p:spPr>
          <a:xfrm>
            <a:off x="838200" y="6356350"/>
            <a:ext cx="2743200" cy="365125"/>
          </a:xfrm>
          <a:prstGeom prst="rect">
            <a:avLst/>
          </a:prstGeom>
          <a:noFill/>
          <a:ln>
            <a:noFill/>
          </a:ln>
        </p:spPr>
        <p:txBody>
          <a:bodyPr spcFirstLastPara="1" wrap="square" lIns="91425" tIns="91425" rIns="91425" bIns="91425" anchor="ctr" anchorCtr="0"/>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Shape 13"/>
          <p:cNvSpPr txBox="1">
            <a:spLocks noGrp="1"/>
          </p:cNvSpPr>
          <p:nvPr>
            <p:ph type="ftr" idx="11"/>
          </p:nvPr>
        </p:nvSpPr>
        <p:spPr>
          <a:xfrm>
            <a:off x="4038600" y="6356350"/>
            <a:ext cx="4114800" cy="365125"/>
          </a:xfrm>
          <a:prstGeom prst="rect">
            <a:avLst/>
          </a:prstGeom>
          <a:noFill/>
          <a:ln>
            <a:noFill/>
          </a:ln>
        </p:spPr>
        <p:txBody>
          <a:bodyPr spcFirstLastPara="1" wrap="square" lIns="91425" tIns="91425" rIns="91425" bIns="91425" anchor="ctr" anchorCtr="0"/>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Shape 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9E162779-0A05-40FC-944E-34A9CAD836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F3A7EA2B-E5C7-426B-9CFB-4BE57AB973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02313B5-0E16-40CA-A239-A3CA2E1D41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ClrTx/>
              <a:buFontTx/>
              <a:buNone/>
            </a:pPr>
            <a:fld id="{671B68C5-42EF-4379-86FD-B2ED80CEA11C}" type="datetimeFigureOut">
              <a:rPr lang="en-US" kern="1200" smtClean="0">
                <a:solidFill>
                  <a:prstClr val="black">
                    <a:tint val="75000"/>
                  </a:prstClr>
                </a:solidFill>
                <a:latin typeface="Calibri" panose="020F0502020204030204"/>
                <a:ea typeface=""/>
                <a:cs typeface=""/>
              </a:rPr>
              <a:pPr>
                <a:buClrTx/>
                <a:buFontTx/>
                <a:buNone/>
              </a:pPr>
              <a:t>3/28/18</a:t>
            </a:fld>
            <a:endParaRPr lang="en-US" kern="1200">
              <a:solidFill>
                <a:prstClr val="black">
                  <a:tint val="75000"/>
                </a:prstClr>
              </a:solidFill>
              <a:latin typeface="Calibri" panose="020F0502020204030204"/>
              <a:ea typeface=""/>
              <a:cs typeface=""/>
            </a:endParaRPr>
          </a:p>
        </p:txBody>
      </p:sp>
      <p:sp>
        <p:nvSpPr>
          <p:cNvPr id="5" name="Footer Placeholder 4">
            <a:extLst>
              <a:ext uri="{FF2B5EF4-FFF2-40B4-BE49-F238E27FC236}">
                <a16:creationId xmlns="" xmlns:a16="http://schemas.microsoft.com/office/drawing/2014/main" id="{335155CA-C28D-4D2B-A0B6-77D6AD3015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buClrTx/>
              <a:buFontTx/>
              <a:buNone/>
            </a:pPr>
            <a:endParaRPr lang="en-US" kern="1200">
              <a:solidFill>
                <a:prstClr val="black">
                  <a:tint val="75000"/>
                </a:prstClr>
              </a:solidFill>
              <a:latin typeface="Calibri" panose="020F0502020204030204"/>
              <a:ea typeface=""/>
              <a:cs typeface=""/>
            </a:endParaRPr>
          </a:p>
        </p:txBody>
      </p:sp>
      <p:sp>
        <p:nvSpPr>
          <p:cNvPr id="6" name="Slide Number Placeholder 5">
            <a:extLst>
              <a:ext uri="{FF2B5EF4-FFF2-40B4-BE49-F238E27FC236}">
                <a16:creationId xmlns="" xmlns:a16="http://schemas.microsoft.com/office/drawing/2014/main" id="{B0893C99-40FF-4AC5-8FB1-29B43B3945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ClrTx/>
              <a:buFontTx/>
              <a:buNone/>
            </a:pPr>
            <a:fld id="{C3EB8174-CB86-4796-879B-E953D8FCD5F9}" type="slidenum">
              <a:rPr lang="en-US" kern="1200" smtClean="0">
                <a:solidFill>
                  <a:prstClr val="black">
                    <a:tint val="75000"/>
                  </a:prstClr>
                </a:solidFill>
                <a:latin typeface="Calibri" panose="020F0502020204030204"/>
                <a:ea typeface=""/>
                <a:cs typeface=""/>
              </a:rPr>
              <a:pPr>
                <a:buClrTx/>
                <a:buFontTx/>
                <a:buNone/>
              </a:pPr>
              <a:t>‹#›</a:t>
            </a:fld>
            <a:endParaRPr lang="en-US" kern="1200">
              <a:solidFill>
                <a:prstClr val="black">
                  <a:tint val="75000"/>
                </a:prstClr>
              </a:solidFill>
              <a:latin typeface="Calibri" panose="020F0502020204030204"/>
              <a:ea typeface=""/>
              <a:cs typeface=""/>
            </a:endParaRPr>
          </a:p>
        </p:txBody>
      </p:sp>
    </p:spTree>
    <p:extLst>
      <p:ext uri="{BB962C8B-B14F-4D97-AF65-F5344CB8AC3E}">
        <p14:creationId xmlns:p14="http://schemas.microsoft.com/office/powerpoint/2010/main" val="41105867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jpg"/><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1" Type="http://schemas.openxmlformats.org/officeDocument/2006/relationships/image" Target="../media/image18.png"/><Relationship Id="rId12" Type="http://schemas.openxmlformats.org/officeDocument/2006/relationships/image" Target="../media/image19.png"/><Relationship Id="rId13" Type="http://schemas.openxmlformats.org/officeDocument/2006/relationships/image" Target="../media/image20.jpg"/><Relationship Id="rId14" Type="http://schemas.openxmlformats.org/officeDocument/2006/relationships/image" Target="../media/image21.png"/><Relationship Id="rId15" Type="http://schemas.openxmlformats.org/officeDocument/2006/relationships/image" Target="../media/image22.png"/><Relationship Id="rId16" Type="http://schemas.openxmlformats.org/officeDocument/2006/relationships/image" Target="../media/image23.png"/><Relationship Id="rId17" Type="http://schemas.openxmlformats.org/officeDocument/2006/relationships/image" Target="../media/image24.jpg"/><Relationship Id="rId18" Type="http://schemas.openxmlformats.org/officeDocument/2006/relationships/image" Target="../media/image25.png"/><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jpg"/><Relationship Id="rId4" Type="http://schemas.openxmlformats.org/officeDocument/2006/relationships/image" Target="../media/image11.png"/><Relationship Id="rId5" Type="http://schemas.openxmlformats.org/officeDocument/2006/relationships/image" Target="../media/image12.png"/><Relationship Id="rId6" Type="http://schemas.openxmlformats.org/officeDocument/2006/relationships/image" Target="../media/image13.png"/><Relationship Id="rId7" Type="http://schemas.openxmlformats.org/officeDocument/2006/relationships/image" Target="../media/image14.jpg"/><Relationship Id="rId8" Type="http://schemas.openxmlformats.org/officeDocument/2006/relationships/image" Target="../media/image15.jpg"/><Relationship Id="rId9" Type="http://schemas.openxmlformats.org/officeDocument/2006/relationships/image" Target="../media/image16.png"/><Relationship Id="rId10"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1" Type="http://schemas.openxmlformats.org/officeDocument/2006/relationships/image" Target="../media/image34.png"/><Relationship Id="rId12" Type="http://schemas.openxmlformats.org/officeDocument/2006/relationships/image" Target="../media/image35.png"/><Relationship Id="rId13" Type="http://schemas.openxmlformats.org/officeDocument/2006/relationships/image" Target="../media/image36.png"/><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6.png"/><Relationship Id="rId4" Type="http://schemas.openxmlformats.org/officeDocument/2006/relationships/image" Target="../media/image27.png"/><Relationship Id="rId5" Type="http://schemas.openxmlformats.org/officeDocument/2006/relationships/image" Target="../media/image28.png"/><Relationship Id="rId6" Type="http://schemas.openxmlformats.org/officeDocument/2006/relationships/image" Target="../media/image29.png"/><Relationship Id="rId7" Type="http://schemas.openxmlformats.org/officeDocument/2006/relationships/image" Target="../media/image30.png"/><Relationship Id="rId8" Type="http://schemas.openxmlformats.org/officeDocument/2006/relationships/image" Target="../media/image31.png"/><Relationship Id="rId9" Type="http://schemas.openxmlformats.org/officeDocument/2006/relationships/image" Target="../media/image32.png"/><Relationship Id="rId10" Type="http://schemas.openxmlformats.org/officeDocument/2006/relationships/image" Target="../media/image3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38.png"/><Relationship Id="rId5" Type="http://schemas.openxmlformats.org/officeDocument/2006/relationships/image" Target="../media/image39.png"/><Relationship Id="rId6" Type="http://schemas.openxmlformats.org/officeDocument/2006/relationships/image" Target="../media/image40.png"/><Relationship Id="rId7" Type="http://schemas.openxmlformats.org/officeDocument/2006/relationships/image" Target="../media/image41.png"/><Relationship Id="rId8" Type="http://schemas.openxmlformats.org/officeDocument/2006/relationships/image" Target="../media/image42.png"/><Relationship Id="rId9" Type="http://schemas.openxmlformats.org/officeDocument/2006/relationships/image" Target="../media/image43.png"/><Relationship Id="rId10" Type="http://schemas.openxmlformats.org/officeDocument/2006/relationships/image" Target="../media/image44.png"/><Relationship Id="rId11" Type="http://schemas.openxmlformats.org/officeDocument/2006/relationships/image" Target="../media/image45.pn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8.png"/><Relationship Id="rId3" Type="http://schemas.openxmlformats.org/officeDocument/2006/relationships/image" Target="../media/image4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0.png"/><Relationship Id="rId3" Type="http://schemas.openxmlformats.org/officeDocument/2006/relationships/image" Target="../media/image5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2.png"/><Relationship Id="rId3" Type="http://schemas.openxmlformats.org/officeDocument/2006/relationships/image" Target="../media/image5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4.png"/><Relationship Id="rId3" Type="http://schemas.openxmlformats.org/officeDocument/2006/relationships/image" Target="../media/image5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8.tif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1.png"/></Relationships>
</file>

<file path=ppt/slides/_rels/slide42.xml.rels><?xml version="1.0" encoding="UTF-8" standalone="yes"?>
<Relationships xmlns="http://schemas.openxmlformats.org/package/2006/relationships"><Relationship Id="rId3" Type="http://schemas.openxmlformats.org/officeDocument/2006/relationships/image" Target="../media/image63.png"/><Relationship Id="rId4" Type="http://schemas.openxmlformats.org/officeDocument/2006/relationships/image" Target="../media/image64.tiff"/><Relationship Id="rId1" Type="http://schemas.openxmlformats.org/officeDocument/2006/relationships/slideLayout" Target="../slideLayouts/slideLayout14.xml"/><Relationship Id="rId2" Type="http://schemas.openxmlformats.org/officeDocument/2006/relationships/image" Target="../media/image62.tif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5.tif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9"/>
        <p:cNvGrpSpPr/>
        <p:nvPr/>
      </p:nvGrpSpPr>
      <p:grpSpPr>
        <a:xfrm>
          <a:off x="0" y="0"/>
          <a:ext cx="0" cy="0"/>
          <a:chOff x="0" y="0"/>
          <a:chExt cx="0" cy="0"/>
        </a:xfrm>
      </p:grpSpPr>
      <p:sp>
        <p:nvSpPr>
          <p:cNvPr id="90" name="Shape 90"/>
          <p:cNvSpPr/>
          <p:nvPr/>
        </p:nvSpPr>
        <p:spPr>
          <a:xfrm>
            <a:off x="901859" y="4335657"/>
            <a:ext cx="3740480" cy="413575"/>
          </a:xfrm>
          <a:prstGeom prst="rect">
            <a:avLst/>
          </a:prstGeom>
          <a:noFill/>
          <a:ln>
            <a:noFill/>
          </a:ln>
        </p:spPr>
        <p:txBody>
          <a:bodyPr spcFirstLastPara="1" wrap="square" lIns="91425" tIns="45700" rIns="91425" bIns="45700" anchor="t" anchorCtr="0">
            <a:noAutofit/>
          </a:bodyPr>
          <a:lstStyle/>
          <a:p>
            <a:pPr marL="0" marR="0" lvl="0" indent="0" algn="l" rtl="0">
              <a:lnSpc>
                <a:spcPct val="150000"/>
              </a:lnSpc>
              <a:spcBef>
                <a:spcPts val="0"/>
              </a:spcBef>
              <a:spcAft>
                <a:spcPts val="0"/>
              </a:spcAft>
              <a:buNone/>
            </a:pPr>
            <a:r>
              <a:rPr lang="en-US" sz="1600" b="0" i="0" u="none" strike="noStrike" cap="none">
                <a:solidFill>
                  <a:srgbClr val="FEE599"/>
                </a:solidFill>
                <a:latin typeface="Century Gothic"/>
                <a:ea typeface="Century Gothic"/>
                <a:cs typeface="Century Gothic"/>
                <a:sym typeface="Century Gothic"/>
              </a:rPr>
              <a:t>SANGFOR TECHNOLOGIES</a:t>
            </a:r>
            <a:endParaRPr/>
          </a:p>
        </p:txBody>
      </p:sp>
      <p:sp>
        <p:nvSpPr>
          <p:cNvPr id="91" name="Shape 91"/>
          <p:cNvSpPr/>
          <p:nvPr/>
        </p:nvSpPr>
        <p:spPr>
          <a:xfrm>
            <a:off x="901859" y="2156607"/>
            <a:ext cx="6096000" cy="14465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4400" b="1" i="0" u="none" strike="noStrike" cap="none">
                <a:solidFill>
                  <a:srgbClr val="FFD966"/>
                </a:solidFill>
                <a:latin typeface="Arial"/>
                <a:ea typeface="Arial"/>
                <a:cs typeface="Arial"/>
                <a:sym typeface="Arial"/>
              </a:rPr>
              <a:t>What’s New with HCI 5.8.3</a:t>
            </a:r>
            <a:endParaRPr/>
          </a:p>
        </p:txBody>
      </p:sp>
      <p:grpSp>
        <p:nvGrpSpPr>
          <p:cNvPr id="92" name="Shape 92"/>
          <p:cNvGrpSpPr/>
          <p:nvPr/>
        </p:nvGrpSpPr>
        <p:grpSpPr>
          <a:xfrm>
            <a:off x="-931985" y="3850238"/>
            <a:ext cx="5925248" cy="101583"/>
            <a:chOff x="-156362" y="4434327"/>
            <a:chExt cx="13329204" cy="228517"/>
          </a:xfrm>
        </p:grpSpPr>
        <p:cxnSp>
          <p:nvCxnSpPr>
            <p:cNvPr id="93" name="Shape 93"/>
            <p:cNvCxnSpPr/>
            <p:nvPr/>
          </p:nvCxnSpPr>
          <p:spPr>
            <a:xfrm>
              <a:off x="-156362" y="4541743"/>
              <a:ext cx="13224908" cy="0"/>
            </a:xfrm>
            <a:prstGeom prst="straightConnector1">
              <a:avLst/>
            </a:prstGeom>
            <a:noFill/>
            <a:ln w="38100" cap="flat" cmpd="sng">
              <a:solidFill>
                <a:srgbClr val="FFE699"/>
              </a:solidFill>
              <a:prstDash val="solid"/>
              <a:miter lim="800000"/>
              <a:headEnd type="none" w="sm" len="sm"/>
              <a:tailEnd type="none" w="sm" len="sm"/>
            </a:ln>
          </p:spPr>
        </p:cxnSp>
        <p:sp>
          <p:nvSpPr>
            <p:cNvPr id="94" name="Shape 94"/>
            <p:cNvSpPr/>
            <p:nvPr/>
          </p:nvSpPr>
          <p:spPr>
            <a:xfrm>
              <a:off x="12944325" y="4434327"/>
              <a:ext cx="228517" cy="228517"/>
            </a:xfrm>
            <a:prstGeom prst="ellipse">
              <a:avLst/>
            </a:prstGeom>
            <a:solidFill>
              <a:srgbClr val="FFE69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707">
                <a:solidFill>
                  <a:schemeClr val="lt1"/>
                </a:solidFill>
                <a:latin typeface="Calibri"/>
                <a:ea typeface="Calibri"/>
                <a:cs typeface="Calibri"/>
                <a:sym typeface="Calibri"/>
              </a:endParaRPr>
            </a:p>
          </p:txBody>
        </p:sp>
      </p:gr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Shape 9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3000"/>
              <a:buFont typeface="Century Gothic"/>
              <a:buNone/>
            </a:pPr>
            <a:r>
              <a:rPr lang="en-US" sz="3000" b="1" i="0" u="none" strike="noStrike" cap="none">
                <a:solidFill>
                  <a:schemeClr val="lt1"/>
                </a:solidFill>
                <a:latin typeface="Helvetica" charset="0"/>
                <a:ea typeface="Helvetica" charset="0"/>
                <a:cs typeface="Helvetica" charset="0"/>
                <a:sym typeface="Century Gothic"/>
              </a:rPr>
              <a:t>Agenda</a:t>
            </a:r>
            <a:endParaRPr sz="3000" b="1" i="0" u="none" strike="noStrike" cap="none">
              <a:solidFill>
                <a:schemeClr val="lt1"/>
              </a:solidFill>
              <a:latin typeface="Helvetica" charset="0"/>
              <a:ea typeface="Helvetica" charset="0"/>
              <a:cs typeface="Helvetica" charset="0"/>
              <a:sym typeface="Century Gothic"/>
            </a:endParaRPr>
          </a:p>
        </p:txBody>
      </p:sp>
      <p:sp>
        <p:nvSpPr>
          <p:cNvPr id="100" name="Shape 10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FFC000"/>
              </a:buClr>
              <a:buSzPts val="2500"/>
              <a:buFont typeface="Arial"/>
              <a:buChar char="•"/>
            </a:pPr>
            <a:r>
              <a:rPr lang="en-US" sz="2500" b="0" i="0" u="none" strike="noStrike" cap="none" dirty="0">
                <a:solidFill>
                  <a:srgbClr val="FFC000"/>
                </a:solidFill>
                <a:latin typeface="Helvetica" charset="0"/>
                <a:ea typeface="Helvetica" charset="0"/>
                <a:cs typeface="Helvetica" charset="0"/>
                <a:sym typeface="Century Gothic"/>
              </a:rPr>
              <a:t>Sales Updates</a:t>
            </a:r>
            <a:endParaRPr dirty="0">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dirty="0" smtClean="0">
                <a:solidFill>
                  <a:schemeClr val="lt1"/>
                </a:solidFill>
                <a:latin typeface="Helvetica" charset="0"/>
                <a:ea typeface="Helvetica" charset="0"/>
                <a:cs typeface="Helvetica" charset="0"/>
                <a:sym typeface="Century Gothic"/>
              </a:rPr>
              <a:t>Built-in </a:t>
            </a:r>
            <a:r>
              <a:rPr lang="en-US" sz="2400" b="0" i="0" u="none" strike="noStrike" cap="none" dirty="0">
                <a:solidFill>
                  <a:schemeClr val="lt1"/>
                </a:solidFill>
                <a:latin typeface="Helvetica" charset="0"/>
                <a:ea typeface="Helvetica" charset="0"/>
                <a:cs typeface="Helvetica" charset="0"/>
                <a:sym typeface="Century Gothic"/>
              </a:rPr>
              <a:t>CDP with Near 0 RPO</a:t>
            </a:r>
            <a:endParaRPr dirty="0">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dirty="0">
                <a:solidFill>
                  <a:schemeClr val="lt1"/>
                </a:solidFill>
                <a:latin typeface="Helvetica" charset="0"/>
                <a:ea typeface="Helvetica" charset="0"/>
                <a:cs typeface="Helvetica" charset="0"/>
                <a:sym typeface="Century Gothic"/>
              </a:rPr>
              <a:t>VMware Backup</a:t>
            </a:r>
            <a:endParaRPr dirty="0">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dirty="0">
                <a:solidFill>
                  <a:schemeClr val="lt1"/>
                </a:solidFill>
                <a:latin typeface="Helvetica" charset="0"/>
                <a:ea typeface="Helvetica" charset="0"/>
                <a:cs typeface="Helvetica" charset="0"/>
                <a:sym typeface="Century Gothic"/>
              </a:rPr>
              <a:t>Licensing</a:t>
            </a:r>
            <a:endParaRPr dirty="0">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dirty="0">
                <a:solidFill>
                  <a:schemeClr val="lt1"/>
                </a:solidFill>
                <a:latin typeface="Helvetica" charset="0"/>
                <a:ea typeface="Helvetica" charset="0"/>
                <a:cs typeface="Helvetica" charset="0"/>
                <a:sym typeface="Century Gothic"/>
              </a:rPr>
              <a:t>Launch Plan</a:t>
            </a:r>
            <a:endParaRPr dirty="0">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dirty="0">
                <a:solidFill>
                  <a:schemeClr val="lt1"/>
                </a:solidFill>
                <a:latin typeface="Helvetica" charset="0"/>
                <a:ea typeface="Helvetica" charset="0"/>
                <a:cs typeface="Helvetica" charset="0"/>
                <a:sym typeface="Century Gothic"/>
              </a:rPr>
              <a:t>Online community</a:t>
            </a:r>
            <a:endParaRPr dirty="0">
              <a:latin typeface="Helvetica" charset="0"/>
              <a:ea typeface="Helvetica" charset="0"/>
              <a:cs typeface="Helvetica" charset="0"/>
            </a:endParaRPr>
          </a:p>
          <a:p>
            <a:pPr marL="228600" marR="0" lvl="0" indent="-228600" algn="l" rtl="0">
              <a:lnSpc>
                <a:spcPct val="90000"/>
              </a:lnSpc>
              <a:spcBef>
                <a:spcPts val="1000"/>
              </a:spcBef>
              <a:spcAft>
                <a:spcPts val="0"/>
              </a:spcAft>
              <a:buClr>
                <a:schemeClr val="lt1"/>
              </a:buClr>
              <a:buSzPts val="2500"/>
              <a:buFont typeface="Arial"/>
              <a:buChar char="•"/>
            </a:pPr>
            <a:r>
              <a:rPr lang="en-US" sz="2500" b="0" i="0" u="none" strike="noStrike" cap="none" dirty="0">
                <a:solidFill>
                  <a:schemeClr val="lt1"/>
                </a:solidFill>
                <a:latin typeface="Helvetica" charset="0"/>
                <a:ea typeface="Helvetica" charset="0"/>
                <a:cs typeface="Helvetica" charset="0"/>
                <a:sym typeface="Century Gothic"/>
              </a:rPr>
              <a:t>Technical theory and configuration guide</a:t>
            </a:r>
            <a:endParaRPr dirty="0">
              <a:latin typeface="Helvetica" charset="0"/>
              <a:ea typeface="Helvetica" charset="0"/>
              <a:cs typeface="Helvetica" charset="0"/>
            </a:endParaRPr>
          </a:p>
          <a:p>
            <a:pPr marL="685800" marR="0" lvl="1" indent="-76200" algn="l" rtl="0">
              <a:lnSpc>
                <a:spcPct val="90000"/>
              </a:lnSpc>
              <a:spcBef>
                <a:spcPts val="500"/>
              </a:spcBef>
              <a:spcAft>
                <a:spcPts val="0"/>
              </a:spcAft>
              <a:buClr>
                <a:schemeClr val="lt1"/>
              </a:buClr>
              <a:buSzPts val="2400"/>
              <a:buFont typeface="Arial"/>
              <a:buNone/>
            </a:pPr>
            <a:endParaRPr sz="2400" b="0" i="0" u="none" strike="noStrike" cap="none" dirty="0">
              <a:solidFill>
                <a:schemeClr val="lt1"/>
              </a:solidFill>
              <a:latin typeface="Helvetica" charset="0"/>
              <a:ea typeface="Helvetica" charset="0"/>
              <a:cs typeface="Helvetica" charset="0"/>
              <a:sym typeface="Century Gothic"/>
            </a:endParaRPr>
          </a:p>
          <a:p>
            <a:pPr marL="1143000" marR="0" lvl="2" indent="-101600" algn="l" rtl="0">
              <a:lnSpc>
                <a:spcPct val="90000"/>
              </a:lnSpc>
              <a:spcBef>
                <a:spcPts val="500"/>
              </a:spcBef>
              <a:spcAft>
                <a:spcPts val="0"/>
              </a:spcAft>
              <a:buClr>
                <a:schemeClr val="lt1"/>
              </a:buClr>
              <a:buSzPts val="2000"/>
              <a:buFont typeface="Arial"/>
              <a:buNone/>
            </a:pPr>
            <a:endParaRPr sz="2000" b="0" i="0" u="none" strike="noStrike" cap="none" dirty="0">
              <a:solidFill>
                <a:schemeClr val="lt1"/>
              </a:solidFill>
              <a:latin typeface="Helvetica" charset="0"/>
              <a:ea typeface="Helvetica" charset="0"/>
              <a:cs typeface="Helvetica" charset="0"/>
              <a:sym typeface="Century Gothic"/>
            </a:endParaRPr>
          </a:p>
        </p:txBody>
      </p:sp>
      <p:sp>
        <p:nvSpPr>
          <p:cNvPr id="101" name="Shape 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Helvetica" charset="0"/>
                <a:ea typeface="Helvetica" charset="0"/>
                <a:cs typeface="Helvetica" charset="0"/>
                <a:sym typeface="Century Gothic"/>
              </a:rPr>
              <a:t>Page </a:t>
            </a:r>
            <a:fld id="{00000000-1234-1234-1234-123412341234}" type="slidenum">
              <a:rPr lang="en-US" sz="1200">
                <a:solidFill>
                  <a:schemeClr val="lt1"/>
                </a:solidFill>
                <a:latin typeface="Helvetica" charset="0"/>
                <a:ea typeface="Helvetica" charset="0"/>
                <a:cs typeface="Helvetica" charset="0"/>
                <a:sym typeface="Century Gothic"/>
              </a:rPr>
              <a:t>2</a:t>
            </a:fld>
            <a:endParaRPr sz="1200">
              <a:solidFill>
                <a:schemeClr val="lt1"/>
              </a:solidFill>
              <a:latin typeface="Helvetica" charset="0"/>
              <a:ea typeface="Helvetica" charset="0"/>
              <a:cs typeface="Helvetica" charset="0"/>
              <a:sym typeface="Century Gothic"/>
            </a:endParaRPr>
          </a:p>
        </p:txBody>
      </p:sp>
      <p:sp>
        <p:nvSpPr>
          <p:cNvPr id="102" name="Shape 102"/>
          <p:cNvSpPr/>
          <p:nvPr/>
        </p:nvSpPr>
        <p:spPr>
          <a:xfrm>
            <a:off x="8760541" y="1439760"/>
            <a:ext cx="2018071" cy="3566499"/>
          </a:xfrm>
          <a:prstGeom prst="ellipse">
            <a:avLst/>
          </a:prstGeom>
          <a:gradFill>
            <a:gsLst>
              <a:gs pos="0">
                <a:srgbClr val="AFAFAF"/>
              </a:gs>
              <a:gs pos="50000">
                <a:schemeClr val="accent3"/>
              </a:gs>
              <a:gs pos="100000">
                <a:srgbClr val="919191"/>
              </a:gs>
            </a:gsLst>
            <a:lin ang="5400000" scaled="0"/>
          </a:gradFill>
          <a:ln>
            <a:noFill/>
          </a:ln>
          <a:effectLst>
            <a:outerShdw blurRad="57150" dist="19050" dir="5400000" algn="ctr" rotWithShape="0">
              <a:srgbClr val="000000">
                <a:alpha val="62745"/>
              </a:srgbClr>
            </a:outerShdw>
            <a:reflection stA="50000" endA="300" endPos="55500" dist="101600" dir="5400000" sy="-100000" algn="bl" rotWithShape="0"/>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dirty="0">
                <a:solidFill>
                  <a:schemeClr val="dk1"/>
                </a:solidFill>
                <a:latin typeface="Helvetica" charset="0"/>
                <a:ea typeface="Helvetica" charset="0"/>
                <a:cs typeface="Helvetica" charset="0"/>
                <a:sym typeface="Calibri"/>
              </a:rPr>
              <a:t>Questions during webinar  can be submitted </a:t>
            </a:r>
            <a:r>
              <a:rPr lang="en-US" sz="1800" dirty="0" smtClean="0">
                <a:solidFill>
                  <a:schemeClr val="dk1"/>
                </a:solidFill>
                <a:latin typeface="Helvetica" charset="0"/>
                <a:ea typeface="Helvetica" charset="0"/>
                <a:cs typeface="Helvetica" charset="0"/>
                <a:sym typeface="Calibri"/>
              </a:rPr>
              <a:t>via Q&amp;A</a:t>
            </a:r>
            <a:endParaRPr dirty="0">
              <a:latin typeface="Helvetica" charset="0"/>
              <a:ea typeface="Helvetica" charset="0"/>
              <a:cs typeface="Helvetica" charset="0"/>
            </a:endParaRPr>
          </a:p>
        </p:txBody>
      </p:sp>
      <p:sp>
        <p:nvSpPr>
          <p:cNvPr id="103" name="Shape 103"/>
          <p:cNvSpPr txBox="1"/>
          <p:nvPr/>
        </p:nvSpPr>
        <p:spPr>
          <a:xfrm>
            <a:off x="2890684" y="5973097"/>
            <a:ext cx="3490507"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i="1">
                <a:solidFill>
                  <a:srgbClr val="FFD966"/>
                </a:solidFill>
                <a:latin typeface="Helvetica" charset="0"/>
                <a:ea typeface="Helvetica" charset="0"/>
                <a:cs typeface="Helvetica" charset="0"/>
                <a:sym typeface="Calibri"/>
              </a:rPr>
              <a:t>Today’s presentation is Confidential</a:t>
            </a:r>
            <a:endParaRPr>
              <a:latin typeface="Helvetica" charset="0"/>
              <a:ea typeface="Helvetica" charset="0"/>
              <a:cs typeface="Helvetic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Shape 10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3000"/>
              <a:buFont typeface="Century Gothic"/>
              <a:buNone/>
            </a:pPr>
            <a:r>
              <a:rPr lang="en-US" sz="3000" b="1" i="0" u="none" strike="noStrike" cap="none">
                <a:solidFill>
                  <a:schemeClr val="lt1"/>
                </a:solidFill>
                <a:latin typeface="Helvetica" charset="0"/>
                <a:ea typeface="Helvetica" charset="0"/>
                <a:cs typeface="Helvetica" charset="0"/>
                <a:sym typeface="Century Gothic"/>
              </a:rPr>
              <a:t>Speaker introduction</a:t>
            </a:r>
            <a:endParaRPr sz="3000" b="1" i="0" u="none" strike="noStrike" cap="none">
              <a:solidFill>
                <a:schemeClr val="lt1"/>
              </a:solidFill>
              <a:latin typeface="Helvetica" charset="0"/>
              <a:ea typeface="Helvetica" charset="0"/>
              <a:cs typeface="Helvetica" charset="0"/>
              <a:sym typeface="Century Gothic"/>
            </a:endParaRPr>
          </a:p>
        </p:txBody>
      </p:sp>
      <p:sp>
        <p:nvSpPr>
          <p:cNvPr id="109" name="Shape 10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Helvetica" charset="0"/>
                <a:ea typeface="Helvetica" charset="0"/>
                <a:cs typeface="Helvetica" charset="0"/>
                <a:sym typeface="Century Gothic"/>
              </a:rPr>
              <a:t>Page </a:t>
            </a:r>
            <a:fld id="{00000000-1234-1234-1234-123412341234}" type="slidenum">
              <a:rPr lang="en-US" sz="1200">
                <a:solidFill>
                  <a:schemeClr val="lt1"/>
                </a:solidFill>
                <a:latin typeface="Helvetica" charset="0"/>
                <a:ea typeface="Helvetica" charset="0"/>
                <a:cs typeface="Helvetica" charset="0"/>
                <a:sym typeface="Century Gothic"/>
              </a:rPr>
              <a:t>3</a:t>
            </a:fld>
            <a:endParaRPr sz="1200">
              <a:solidFill>
                <a:schemeClr val="lt1"/>
              </a:solidFill>
              <a:latin typeface="Helvetica" charset="0"/>
              <a:ea typeface="Helvetica" charset="0"/>
              <a:cs typeface="Helvetica" charset="0"/>
              <a:sym typeface="Century Gothic"/>
            </a:endParaRPr>
          </a:p>
        </p:txBody>
      </p:sp>
      <p:sp>
        <p:nvSpPr>
          <p:cNvPr id="110" name="Shape 110"/>
          <p:cNvSpPr txBox="1">
            <a:spLocks noGrp="1"/>
          </p:cNvSpPr>
          <p:nvPr>
            <p:ph type="body" idx="1"/>
          </p:nvPr>
        </p:nvSpPr>
        <p:spPr>
          <a:xfrm>
            <a:off x="2164918" y="5743114"/>
            <a:ext cx="3204171" cy="1109304"/>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FFD966"/>
              </a:buClr>
              <a:buSzPts val="1600"/>
              <a:buFont typeface="Arial"/>
              <a:buNone/>
            </a:pPr>
            <a:r>
              <a:rPr lang="en-US" sz="1600" b="1" i="0" u="none" strike="noStrike" cap="none">
                <a:solidFill>
                  <a:srgbClr val="FFD966"/>
                </a:solidFill>
                <a:latin typeface="Helvetica" charset="0"/>
                <a:ea typeface="Helvetica" charset="0"/>
                <a:cs typeface="Helvetica" charset="0"/>
                <a:sym typeface="Century Gothic"/>
              </a:rPr>
              <a:t>Jason Yuan</a:t>
            </a:r>
            <a:endParaRPr>
              <a:latin typeface="Helvetica" charset="0"/>
              <a:ea typeface="Helvetica" charset="0"/>
              <a:cs typeface="Helvetica" charset="0"/>
            </a:endParaRPr>
          </a:p>
          <a:p>
            <a:pPr marL="0" marR="0" lvl="0" indent="0" algn="l" rtl="0">
              <a:lnSpc>
                <a:spcPct val="90000"/>
              </a:lnSpc>
              <a:spcBef>
                <a:spcPts val="1000"/>
              </a:spcBef>
              <a:spcAft>
                <a:spcPts val="0"/>
              </a:spcAft>
              <a:buClr>
                <a:schemeClr val="lt1"/>
              </a:buClr>
              <a:buSzPts val="1800"/>
              <a:buFont typeface="Arial"/>
              <a:buNone/>
            </a:pPr>
            <a:r>
              <a:rPr lang="en-US" sz="1800" b="0" i="0" u="none" strike="noStrike" cap="none">
                <a:solidFill>
                  <a:schemeClr val="lt1"/>
                </a:solidFill>
                <a:latin typeface="Helvetica" charset="0"/>
                <a:ea typeface="Helvetica" charset="0"/>
                <a:cs typeface="Helvetica" charset="0"/>
                <a:sym typeface="Century Gothic"/>
              </a:rPr>
              <a:t>VP of product &amp; marketing</a:t>
            </a:r>
            <a:endParaRPr sz="1800" b="0" i="0" u="none" strike="noStrike" cap="none">
              <a:solidFill>
                <a:schemeClr val="lt1"/>
              </a:solidFill>
              <a:latin typeface="Helvetica" charset="0"/>
              <a:ea typeface="Helvetica" charset="0"/>
              <a:cs typeface="Helvetica" charset="0"/>
              <a:sym typeface="Century Gothic"/>
            </a:endParaRPr>
          </a:p>
        </p:txBody>
      </p:sp>
      <p:pic>
        <p:nvPicPr>
          <p:cNvPr id="111" name="Shape 111"/>
          <p:cNvPicPr preferRelativeResize="0"/>
          <p:nvPr/>
        </p:nvPicPr>
        <p:blipFill rotWithShape="1">
          <a:blip r:embed="rId3">
            <a:alphaModFix/>
          </a:blip>
          <a:srcRect/>
          <a:stretch/>
        </p:blipFill>
        <p:spPr>
          <a:xfrm>
            <a:off x="2370720" y="1381176"/>
            <a:ext cx="2792569" cy="4188854"/>
          </a:xfrm>
          <a:prstGeom prst="rect">
            <a:avLst/>
          </a:prstGeom>
          <a:noFill/>
          <a:ln>
            <a:noFill/>
          </a:ln>
        </p:spPr>
      </p:pic>
      <p:sp>
        <p:nvSpPr>
          <p:cNvPr id="112" name="Shape 112"/>
          <p:cNvSpPr/>
          <p:nvPr/>
        </p:nvSpPr>
        <p:spPr>
          <a:xfrm>
            <a:off x="7846141" y="1381176"/>
            <a:ext cx="2018071" cy="3566499"/>
          </a:xfrm>
          <a:prstGeom prst="ellipse">
            <a:avLst/>
          </a:prstGeom>
          <a:gradFill>
            <a:gsLst>
              <a:gs pos="0">
                <a:srgbClr val="AFAFAF"/>
              </a:gs>
              <a:gs pos="50000">
                <a:schemeClr val="accent3"/>
              </a:gs>
              <a:gs pos="100000">
                <a:srgbClr val="919191"/>
              </a:gs>
            </a:gsLst>
            <a:lin ang="5400000" scaled="0"/>
          </a:gradFill>
          <a:ln>
            <a:noFill/>
          </a:ln>
          <a:effectLst>
            <a:outerShdw blurRad="57150" dist="19050" dir="5400000" algn="ctr" rotWithShape="0">
              <a:srgbClr val="000000">
                <a:alpha val="62745"/>
              </a:srgbClr>
            </a:outerShdw>
            <a:reflection stA="50000" endA="300" endPos="55500" dist="101600" dir="5400000" sy="-100000" algn="bl" rotWithShape="0"/>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Helvetica" charset="0"/>
                <a:ea typeface="Helvetica" charset="0"/>
                <a:cs typeface="Helvetica" charset="0"/>
                <a:sym typeface="Calibri"/>
              </a:rPr>
              <a:t>Polling Question: Where are you from?</a:t>
            </a:r>
            <a:endParaRPr>
              <a:latin typeface="Helvetica" charset="0"/>
              <a:ea typeface="Helvetica" charset="0"/>
              <a:cs typeface="Helvetic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Shape 1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3000"/>
              <a:buFont typeface="Century Gothic"/>
              <a:buNone/>
            </a:pPr>
            <a:r>
              <a:rPr lang="en-US" sz="3000" b="1" i="0" u="none" strike="noStrike" cap="none" dirty="0">
                <a:solidFill>
                  <a:srgbClr val="FFD966"/>
                </a:solidFill>
                <a:latin typeface="Century Gothic"/>
                <a:ea typeface="Century Gothic"/>
                <a:cs typeface="Century Gothic"/>
                <a:sym typeface="Century Gothic"/>
              </a:rPr>
              <a:t>What’s New in HCI 5.8.3</a:t>
            </a:r>
            <a:endParaRPr dirty="0"/>
          </a:p>
        </p:txBody>
      </p:sp>
      <p:sp>
        <p:nvSpPr>
          <p:cNvPr id="119" name="Shape 119"/>
          <p:cNvSpPr txBox="1">
            <a:spLocks noGrp="1"/>
          </p:cNvSpPr>
          <p:nvPr>
            <p:ph type="body" idx="1"/>
          </p:nvPr>
        </p:nvSpPr>
        <p:spPr>
          <a:xfrm>
            <a:off x="396240" y="1505585"/>
            <a:ext cx="10515600" cy="4351338"/>
          </a:xfrm>
          <a:prstGeom prst="rect">
            <a:avLst/>
          </a:prstGeom>
          <a:noFill/>
          <a:ln>
            <a:noFill/>
          </a:ln>
        </p:spPr>
        <p:txBody>
          <a:bodyPr spcFirstLastPara="1" wrap="square" lIns="91425" tIns="45700" rIns="91425" bIns="45700" anchor="t" anchorCtr="0">
            <a:noAutofit/>
          </a:bodyPr>
          <a:lstStyle/>
          <a:p>
            <a:pPr marL="685800" marR="0" lvl="1" indent="-228600" algn="l" rtl="0">
              <a:lnSpc>
                <a:spcPct val="90000"/>
              </a:lnSpc>
              <a:spcBef>
                <a:spcPts val="0"/>
              </a:spcBef>
              <a:spcAft>
                <a:spcPts val="0"/>
              </a:spcAft>
              <a:buClr>
                <a:schemeClr val="lt1"/>
              </a:buClr>
              <a:buSzPts val="2800"/>
              <a:buFont typeface="Arial"/>
              <a:buChar char="•"/>
            </a:pPr>
            <a:r>
              <a:rPr lang="en-US" sz="2800" b="0" i="0" u="none" strike="noStrike" cap="none" dirty="0" smtClean="0">
                <a:solidFill>
                  <a:srgbClr val="FFD966"/>
                </a:solidFill>
                <a:latin typeface="Arial"/>
                <a:ea typeface="Arial"/>
                <a:cs typeface="Arial"/>
                <a:sym typeface="Arial"/>
              </a:rPr>
              <a:t>CDP</a:t>
            </a:r>
            <a:r>
              <a:rPr lang="en-US" sz="2800" b="0" i="0" u="none" strike="noStrike" cap="none" dirty="0" smtClean="0">
                <a:solidFill>
                  <a:schemeClr val="lt1"/>
                </a:solidFill>
                <a:latin typeface="Arial"/>
                <a:ea typeface="Arial"/>
                <a:cs typeface="Arial"/>
                <a:sym typeface="Arial"/>
              </a:rPr>
              <a:t> </a:t>
            </a:r>
            <a:r>
              <a:rPr lang="mr-IN" sz="2800" b="0" i="0" u="none" strike="noStrike" cap="none" dirty="0" smtClean="0">
                <a:solidFill>
                  <a:schemeClr val="lt1"/>
                </a:solidFill>
                <a:latin typeface="Arial"/>
                <a:ea typeface="Arial"/>
                <a:cs typeface="Arial"/>
                <a:sym typeface="Arial"/>
              </a:rPr>
              <a:t>–</a:t>
            </a:r>
            <a:r>
              <a:rPr lang="en-US" sz="2800" b="0" i="0" u="none" strike="noStrike" cap="none" dirty="0" smtClean="0">
                <a:solidFill>
                  <a:schemeClr val="lt1"/>
                </a:solidFill>
                <a:latin typeface="Arial"/>
                <a:ea typeface="Arial"/>
                <a:cs typeface="Arial"/>
                <a:sym typeface="Arial"/>
              </a:rPr>
              <a:t> </a:t>
            </a:r>
            <a:r>
              <a:rPr lang="en-US" sz="1600" b="0" i="0" u="none" strike="noStrike" cap="none" dirty="0" smtClean="0">
                <a:solidFill>
                  <a:schemeClr val="lt1"/>
                </a:solidFill>
                <a:latin typeface="Arial"/>
                <a:ea typeface="Arial"/>
                <a:cs typeface="Arial"/>
                <a:sym typeface="Arial"/>
              </a:rPr>
              <a:t>Effortless</a:t>
            </a:r>
            <a:r>
              <a:rPr lang="en-US" sz="2800" dirty="0">
                <a:latin typeface="Arial"/>
                <a:ea typeface="Arial"/>
                <a:cs typeface="Arial"/>
                <a:sym typeface="Arial"/>
              </a:rPr>
              <a:t> </a:t>
            </a:r>
            <a:r>
              <a:rPr lang="en-US" sz="1800" dirty="0" smtClean="0">
                <a:latin typeface="Arial"/>
                <a:ea typeface="Arial"/>
                <a:cs typeface="Arial"/>
                <a:sym typeface="Arial"/>
              </a:rPr>
              <a:t>n</a:t>
            </a:r>
            <a:r>
              <a:rPr lang="en-US" sz="1800" b="0" i="0" u="none" strike="noStrike" cap="none" dirty="0" smtClean="0">
                <a:solidFill>
                  <a:schemeClr val="lt1"/>
                </a:solidFill>
                <a:latin typeface="Arial"/>
                <a:ea typeface="Arial"/>
                <a:cs typeface="Arial"/>
                <a:sym typeface="Arial"/>
              </a:rPr>
              <a:t>ear-0 RPO data protection</a:t>
            </a:r>
            <a:endParaRPr sz="1600" dirty="0"/>
          </a:p>
          <a:p>
            <a:pPr marL="685800" marR="0" lvl="1" indent="-228600" algn="l" rtl="0">
              <a:lnSpc>
                <a:spcPct val="90000"/>
              </a:lnSpc>
              <a:spcBef>
                <a:spcPts val="500"/>
              </a:spcBef>
              <a:spcAft>
                <a:spcPts val="0"/>
              </a:spcAft>
              <a:buClr>
                <a:schemeClr val="lt1"/>
              </a:buClr>
              <a:buSzPts val="2800"/>
              <a:buFont typeface="Arial"/>
              <a:buChar char="•"/>
            </a:pPr>
            <a:r>
              <a:rPr lang="en-US" sz="2800" b="0" i="0" u="none" strike="noStrike" cap="none" dirty="0">
                <a:solidFill>
                  <a:srgbClr val="FFD966"/>
                </a:solidFill>
                <a:latin typeface="Arial"/>
                <a:ea typeface="Arial"/>
                <a:cs typeface="Arial"/>
                <a:sym typeface="Arial"/>
              </a:rPr>
              <a:t>VMware </a:t>
            </a:r>
            <a:r>
              <a:rPr lang="en-US" sz="2800" b="0" i="0" u="none" strike="noStrike" cap="none" dirty="0" smtClean="0">
                <a:solidFill>
                  <a:srgbClr val="FFD966"/>
                </a:solidFill>
                <a:latin typeface="Arial"/>
                <a:ea typeface="Arial"/>
                <a:cs typeface="Arial"/>
                <a:sym typeface="Arial"/>
              </a:rPr>
              <a:t>management </a:t>
            </a:r>
            <a:r>
              <a:rPr lang="mr-IN" sz="2800" b="0" i="0" u="none" strike="noStrike" cap="none" dirty="0" smtClean="0">
                <a:solidFill>
                  <a:schemeClr val="lt1"/>
                </a:solidFill>
                <a:latin typeface="Arial"/>
                <a:ea typeface="Arial"/>
                <a:cs typeface="Arial"/>
                <a:sym typeface="Arial"/>
              </a:rPr>
              <a:t>–</a:t>
            </a:r>
            <a:r>
              <a:rPr lang="en-US" sz="2800" b="0" i="0" u="none" strike="noStrike" cap="none" dirty="0" smtClean="0">
                <a:solidFill>
                  <a:schemeClr val="lt1"/>
                </a:solidFill>
                <a:latin typeface="Arial"/>
                <a:ea typeface="Arial"/>
                <a:cs typeface="Arial"/>
                <a:sym typeface="Arial"/>
              </a:rPr>
              <a:t> </a:t>
            </a:r>
            <a:r>
              <a:rPr lang="en-US" sz="1800" b="0" i="0" u="none" strike="noStrike" cap="none" dirty="0" smtClean="0">
                <a:solidFill>
                  <a:schemeClr val="lt1"/>
                </a:solidFill>
                <a:latin typeface="Arial"/>
                <a:ea typeface="Arial"/>
                <a:cs typeface="Arial"/>
                <a:sym typeface="Arial"/>
              </a:rPr>
              <a:t>Simply Manage </a:t>
            </a:r>
            <a:r>
              <a:rPr lang="en-US" sz="1800" b="0" i="0" u="none" strike="noStrike" cap="none" dirty="0" err="1" smtClean="0">
                <a:solidFill>
                  <a:schemeClr val="lt1"/>
                </a:solidFill>
                <a:latin typeface="Arial"/>
                <a:ea typeface="Arial"/>
                <a:cs typeface="Arial"/>
                <a:sym typeface="Arial"/>
              </a:rPr>
              <a:t>vCenter</a:t>
            </a:r>
            <a:r>
              <a:rPr lang="en-US" sz="1800" b="0" i="0" u="none" strike="noStrike" cap="none" dirty="0" smtClean="0">
                <a:solidFill>
                  <a:schemeClr val="lt1"/>
                </a:solidFill>
                <a:latin typeface="Arial"/>
                <a:ea typeface="Arial"/>
                <a:cs typeface="Arial"/>
                <a:sym typeface="Arial"/>
              </a:rPr>
              <a:t> from </a:t>
            </a:r>
            <a:r>
              <a:rPr lang="en-US" sz="1800" b="0" i="0" u="none" strike="noStrike" cap="none" dirty="0" err="1" smtClean="0">
                <a:solidFill>
                  <a:schemeClr val="lt1"/>
                </a:solidFill>
                <a:latin typeface="Arial"/>
                <a:ea typeface="Arial"/>
                <a:cs typeface="Arial"/>
                <a:sym typeface="Arial"/>
              </a:rPr>
              <a:t>Sangfor</a:t>
            </a:r>
            <a:r>
              <a:rPr lang="en-US" sz="1800" b="0" i="0" u="none" strike="noStrike" cap="none" dirty="0" smtClean="0">
                <a:solidFill>
                  <a:schemeClr val="lt1"/>
                </a:solidFill>
                <a:latin typeface="Arial"/>
                <a:ea typeface="Arial"/>
                <a:cs typeface="Arial"/>
                <a:sym typeface="Arial"/>
              </a:rPr>
              <a:t> HCI management console </a:t>
            </a:r>
            <a:endParaRPr sz="1800" dirty="0"/>
          </a:p>
          <a:p>
            <a:pPr marL="685800" marR="0" lvl="1" indent="-228600" algn="l" rtl="0">
              <a:lnSpc>
                <a:spcPct val="90000"/>
              </a:lnSpc>
              <a:spcBef>
                <a:spcPts val="500"/>
              </a:spcBef>
              <a:spcAft>
                <a:spcPts val="0"/>
              </a:spcAft>
              <a:buClr>
                <a:schemeClr val="lt1"/>
              </a:buClr>
              <a:buSzPts val="2800"/>
              <a:buFont typeface="Arial"/>
              <a:buChar char="•"/>
            </a:pPr>
            <a:r>
              <a:rPr lang="en-US" sz="2800" b="0" i="0" u="none" strike="noStrike" cap="none" dirty="0">
                <a:solidFill>
                  <a:srgbClr val="FFD966"/>
                </a:solidFill>
                <a:latin typeface="Arial"/>
                <a:ea typeface="Arial"/>
                <a:cs typeface="Arial"/>
                <a:sym typeface="Arial"/>
              </a:rPr>
              <a:t>VMware bi-directional </a:t>
            </a:r>
            <a:r>
              <a:rPr lang="en-US" sz="2800" b="0" i="0" u="none" strike="noStrike" cap="none" dirty="0" smtClean="0">
                <a:solidFill>
                  <a:srgbClr val="FFD966"/>
                </a:solidFill>
                <a:latin typeface="Arial"/>
                <a:ea typeface="Arial"/>
                <a:cs typeface="Arial"/>
                <a:sym typeface="Arial"/>
              </a:rPr>
              <a:t>migration </a:t>
            </a:r>
            <a:r>
              <a:rPr lang="mr-IN" sz="2800" b="0" i="0" u="none" strike="noStrike" cap="none" dirty="0" smtClean="0">
                <a:solidFill>
                  <a:schemeClr val="lt1"/>
                </a:solidFill>
                <a:latin typeface="Arial"/>
                <a:ea typeface="Arial"/>
                <a:cs typeface="Arial"/>
                <a:sym typeface="Arial"/>
              </a:rPr>
              <a:t>–</a:t>
            </a:r>
            <a:r>
              <a:rPr lang="en-US" sz="1800" b="0" i="0" u="none" strike="noStrike" cap="none" dirty="0" smtClean="0">
                <a:solidFill>
                  <a:schemeClr val="lt1"/>
                </a:solidFill>
                <a:latin typeface="Arial"/>
                <a:ea typeface="Arial"/>
                <a:cs typeface="Arial"/>
                <a:sym typeface="Arial"/>
              </a:rPr>
              <a:t> Easy migration between VMware and </a:t>
            </a:r>
            <a:r>
              <a:rPr lang="en-US" sz="1800" b="0" i="0" u="none" strike="noStrike" cap="none" dirty="0" err="1" smtClean="0">
                <a:solidFill>
                  <a:schemeClr val="lt1"/>
                </a:solidFill>
                <a:latin typeface="Arial"/>
                <a:ea typeface="Arial"/>
                <a:cs typeface="Arial"/>
                <a:sym typeface="Arial"/>
              </a:rPr>
              <a:t>Sangfor</a:t>
            </a:r>
            <a:r>
              <a:rPr lang="en-US" sz="1800" b="0" i="0" u="none" strike="noStrike" cap="none" dirty="0" smtClean="0">
                <a:solidFill>
                  <a:schemeClr val="lt1"/>
                </a:solidFill>
                <a:latin typeface="Arial"/>
                <a:ea typeface="Arial"/>
                <a:cs typeface="Arial"/>
                <a:sym typeface="Arial"/>
              </a:rPr>
              <a:t> HCI</a:t>
            </a:r>
            <a:endParaRPr sz="1600" dirty="0"/>
          </a:p>
          <a:p>
            <a:pPr marL="685800" marR="0" lvl="1" indent="-228600" algn="l" rtl="0">
              <a:lnSpc>
                <a:spcPct val="90000"/>
              </a:lnSpc>
              <a:spcBef>
                <a:spcPts val="500"/>
              </a:spcBef>
              <a:spcAft>
                <a:spcPts val="0"/>
              </a:spcAft>
              <a:buClr>
                <a:schemeClr val="lt1"/>
              </a:buClr>
              <a:buSzPts val="2800"/>
              <a:buFont typeface="Arial"/>
              <a:buChar char="•"/>
            </a:pPr>
            <a:r>
              <a:rPr lang="en-US" sz="2800" b="0" i="0" u="none" strike="noStrike" cap="none" dirty="0">
                <a:solidFill>
                  <a:srgbClr val="FFD966"/>
                </a:solidFill>
                <a:latin typeface="Arial"/>
                <a:ea typeface="Arial"/>
                <a:cs typeface="Arial"/>
                <a:sym typeface="Arial"/>
              </a:rPr>
              <a:t>VMware </a:t>
            </a:r>
            <a:r>
              <a:rPr lang="en-US" sz="2800" b="0" i="0" u="none" strike="noStrike" cap="none" dirty="0" smtClean="0">
                <a:solidFill>
                  <a:srgbClr val="FFD966"/>
                </a:solidFill>
                <a:latin typeface="Arial"/>
                <a:ea typeface="Arial"/>
                <a:cs typeface="Arial"/>
                <a:sym typeface="Arial"/>
              </a:rPr>
              <a:t>backup </a:t>
            </a:r>
            <a:r>
              <a:rPr lang="mr-IN" sz="2800" b="0" i="0" u="none" strike="noStrike" cap="none" dirty="0" smtClean="0">
                <a:solidFill>
                  <a:schemeClr val="lt1"/>
                </a:solidFill>
                <a:latin typeface="Arial"/>
                <a:ea typeface="Arial"/>
                <a:cs typeface="Arial"/>
                <a:sym typeface="Arial"/>
              </a:rPr>
              <a:t>–</a:t>
            </a:r>
            <a:r>
              <a:rPr lang="en-US" sz="2800" b="0" i="0" u="none" strike="noStrike" cap="none" dirty="0" smtClean="0">
                <a:solidFill>
                  <a:schemeClr val="lt1"/>
                </a:solidFill>
                <a:latin typeface="Arial"/>
                <a:ea typeface="Arial"/>
                <a:cs typeface="Arial"/>
                <a:sym typeface="Arial"/>
              </a:rPr>
              <a:t> </a:t>
            </a:r>
            <a:r>
              <a:rPr lang="en-US" sz="1800" b="0" i="0" u="none" strike="noStrike" cap="none" dirty="0" smtClean="0">
                <a:solidFill>
                  <a:schemeClr val="lt1"/>
                </a:solidFill>
                <a:latin typeface="Arial"/>
                <a:ea typeface="Arial"/>
                <a:cs typeface="Arial"/>
                <a:sym typeface="Arial"/>
              </a:rPr>
              <a:t>Simplified backup solution for VMware</a:t>
            </a:r>
            <a:endParaRPr sz="1800" dirty="0"/>
          </a:p>
          <a:p>
            <a:pPr marL="685800" marR="0" lvl="1" indent="-228600" algn="l" rtl="0">
              <a:lnSpc>
                <a:spcPct val="90000"/>
              </a:lnSpc>
              <a:spcBef>
                <a:spcPts val="500"/>
              </a:spcBef>
              <a:spcAft>
                <a:spcPts val="0"/>
              </a:spcAft>
              <a:buClr>
                <a:schemeClr val="lt1"/>
              </a:buClr>
              <a:buSzPts val="2800"/>
              <a:buFont typeface="Arial"/>
              <a:buChar char="•"/>
            </a:pPr>
            <a:r>
              <a:rPr lang="en-US" sz="2800" b="0" i="0" u="none" strike="noStrike" cap="none" dirty="0">
                <a:solidFill>
                  <a:srgbClr val="FFD966"/>
                </a:solidFill>
                <a:latin typeface="Arial"/>
                <a:ea typeface="Arial"/>
                <a:cs typeface="Arial"/>
                <a:sym typeface="Arial"/>
              </a:rPr>
              <a:t>Instant </a:t>
            </a:r>
            <a:r>
              <a:rPr lang="en-US" sz="2800" b="0" i="0" u="none" strike="noStrike" cap="none" dirty="0" smtClean="0">
                <a:solidFill>
                  <a:srgbClr val="FFD966"/>
                </a:solidFill>
                <a:latin typeface="Arial"/>
                <a:ea typeface="Arial"/>
                <a:cs typeface="Arial"/>
                <a:sym typeface="Arial"/>
              </a:rPr>
              <a:t>recovery </a:t>
            </a:r>
            <a:r>
              <a:rPr lang="mr-IN" sz="2800" b="0" i="0" u="none" strike="noStrike" cap="none" dirty="0" smtClean="0">
                <a:solidFill>
                  <a:schemeClr val="lt1"/>
                </a:solidFill>
                <a:latin typeface="Arial"/>
                <a:ea typeface="Arial"/>
                <a:cs typeface="Arial"/>
                <a:sym typeface="Arial"/>
              </a:rPr>
              <a:t>–</a:t>
            </a:r>
            <a:r>
              <a:rPr lang="en-US" sz="2800" dirty="0">
                <a:latin typeface="Arial"/>
                <a:ea typeface="Arial"/>
                <a:cs typeface="Arial"/>
                <a:sym typeface="Arial"/>
              </a:rPr>
              <a:t> </a:t>
            </a:r>
            <a:r>
              <a:rPr lang="en-US" sz="1800" b="0" i="0" u="none" strike="noStrike" cap="none" dirty="0" smtClean="0">
                <a:solidFill>
                  <a:schemeClr val="lt1"/>
                </a:solidFill>
                <a:latin typeface="Arial"/>
                <a:ea typeface="Arial"/>
                <a:cs typeface="Arial"/>
                <a:sym typeface="Arial"/>
              </a:rPr>
              <a:t>Significant RTO reduction</a:t>
            </a:r>
            <a:endParaRPr sz="1800" dirty="0" smtClean="0"/>
          </a:p>
          <a:p>
            <a:pPr marL="685800" marR="0" lvl="1" indent="-228600" algn="l" rtl="0">
              <a:lnSpc>
                <a:spcPct val="90000"/>
              </a:lnSpc>
              <a:spcBef>
                <a:spcPts val="500"/>
              </a:spcBef>
              <a:spcAft>
                <a:spcPts val="0"/>
              </a:spcAft>
              <a:buClr>
                <a:schemeClr val="lt1"/>
              </a:buClr>
              <a:buSzPts val="2800"/>
              <a:buFont typeface="Arial"/>
              <a:buChar char="•"/>
            </a:pPr>
            <a:r>
              <a:rPr lang="en-US" sz="2800" b="0" i="0" u="none" strike="noStrike" cap="none" dirty="0" smtClean="0">
                <a:solidFill>
                  <a:srgbClr val="FFD966"/>
                </a:solidFill>
                <a:latin typeface="Arial"/>
                <a:ea typeface="Arial"/>
                <a:cs typeface="Arial"/>
                <a:sym typeface="Arial"/>
              </a:rPr>
              <a:t>iSCSI server </a:t>
            </a:r>
            <a:r>
              <a:rPr lang="mr-IN" sz="2800" b="0" i="0" u="none" strike="noStrike" cap="none" dirty="0" smtClean="0">
                <a:solidFill>
                  <a:schemeClr val="lt1"/>
                </a:solidFill>
                <a:latin typeface="Arial"/>
                <a:ea typeface="Arial"/>
                <a:cs typeface="Arial"/>
                <a:sym typeface="Arial"/>
              </a:rPr>
              <a:t>–</a:t>
            </a:r>
            <a:r>
              <a:rPr lang="en-US" sz="2800" b="0" i="0" u="none" strike="noStrike" cap="none" dirty="0" smtClean="0">
                <a:solidFill>
                  <a:schemeClr val="lt1"/>
                </a:solidFill>
                <a:latin typeface="Arial"/>
                <a:ea typeface="Arial"/>
                <a:cs typeface="Arial"/>
                <a:sym typeface="Arial"/>
              </a:rPr>
              <a:t> </a:t>
            </a:r>
            <a:r>
              <a:rPr lang="en-US" sz="2000" dirty="0">
                <a:latin typeface="Arial"/>
                <a:ea typeface="Arial"/>
                <a:cs typeface="Arial"/>
                <a:sym typeface="Arial"/>
              </a:rPr>
              <a:t>E</a:t>
            </a:r>
            <a:r>
              <a:rPr lang="en-US" sz="2000" b="0" i="0" u="none" strike="noStrike" cap="none" dirty="0" smtClean="0">
                <a:solidFill>
                  <a:schemeClr val="lt1"/>
                </a:solidFill>
                <a:latin typeface="Arial"/>
                <a:ea typeface="Arial"/>
                <a:cs typeface="Arial"/>
                <a:sym typeface="Arial"/>
              </a:rPr>
              <a:t>nhanced stability and performance</a:t>
            </a:r>
          </a:p>
          <a:p>
            <a:pPr marL="685800" marR="0" lvl="1" indent="-228600" algn="l" rtl="0">
              <a:lnSpc>
                <a:spcPct val="90000"/>
              </a:lnSpc>
              <a:spcBef>
                <a:spcPts val="500"/>
              </a:spcBef>
              <a:spcAft>
                <a:spcPts val="0"/>
              </a:spcAft>
              <a:buClr>
                <a:schemeClr val="lt1"/>
              </a:buClr>
              <a:buSzPts val="2800"/>
              <a:buFont typeface="Arial"/>
              <a:buChar char="•"/>
            </a:pPr>
            <a:r>
              <a:rPr lang="en-US" sz="2800" dirty="0">
                <a:solidFill>
                  <a:srgbClr val="FFD966"/>
                </a:solidFill>
                <a:latin typeface="Arial"/>
                <a:ea typeface="Arial"/>
                <a:cs typeface="Arial"/>
                <a:sym typeface="Arial"/>
              </a:rPr>
              <a:t>Virtual volumes on </a:t>
            </a:r>
            <a:r>
              <a:rPr lang="en-US" sz="2800" dirty="0" err="1">
                <a:solidFill>
                  <a:srgbClr val="FFD966"/>
                </a:solidFill>
                <a:latin typeface="Arial"/>
                <a:ea typeface="Arial"/>
                <a:cs typeface="Arial"/>
                <a:sym typeface="Arial"/>
              </a:rPr>
              <a:t>aSAN</a:t>
            </a:r>
            <a:r>
              <a:rPr lang="en-US" sz="2800" dirty="0">
                <a:solidFill>
                  <a:srgbClr val="FFD966"/>
                </a:solidFill>
                <a:latin typeface="Arial"/>
                <a:ea typeface="Arial"/>
                <a:cs typeface="Arial"/>
                <a:sym typeface="Arial"/>
              </a:rPr>
              <a:t> </a:t>
            </a:r>
            <a:r>
              <a:rPr lang="mr-IN" sz="2000" dirty="0" smtClean="0">
                <a:latin typeface="Arial"/>
                <a:ea typeface="Arial"/>
                <a:cs typeface="Arial"/>
                <a:sym typeface="Arial"/>
              </a:rPr>
              <a:t>–</a:t>
            </a:r>
            <a:r>
              <a:rPr lang="en-US" sz="2000" dirty="0" smtClean="0">
                <a:latin typeface="Arial"/>
                <a:ea typeface="Arial"/>
                <a:cs typeface="Arial"/>
                <a:sym typeface="Arial"/>
              </a:rPr>
              <a:t> Create storage volumes on </a:t>
            </a:r>
            <a:r>
              <a:rPr lang="en-US" sz="2000" dirty="0" err="1" smtClean="0">
                <a:latin typeface="Arial"/>
                <a:ea typeface="Arial"/>
                <a:cs typeface="Arial"/>
                <a:sym typeface="Arial"/>
              </a:rPr>
              <a:t>aSAN</a:t>
            </a:r>
            <a:r>
              <a:rPr lang="en-US" sz="2000" dirty="0" smtClean="0">
                <a:latin typeface="Arial"/>
                <a:ea typeface="Arial"/>
                <a:cs typeface="Arial"/>
                <a:sym typeface="Arial"/>
              </a:rPr>
              <a:t> based on performance and capacity</a:t>
            </a:r>
            <a:endParaRPr dirty="0" smtClean="0"/>
          </a:p>
          <a:p>
            <a:pPr marL="685800" marR="0" lvl="1" indent="-228600" algn="l" rtl="0">
              <a:lnSpc>
                <a:spcPct val="90000"/>
              </a:lnSpc>
              <a:spcBef>
                <a:spcPts val="500"/>
              </a:spcBef>
              <a:spcAft>
                <a:spcPts val="0"/>
              </a:spcAft>
              <a:buClr>
                <a:schemeClr val="lt1"/>
              </a:buClr>
              <a:buSzPts val="2800"/>
              <a:buFont typeface="Arial"/>
              <a:buChar char="•"/>
            </a:pPr>
            <a:r>
              <a:rPr lang="en-US" sz="2800" b="0" i="0" u="none" strike="noStrike" cap="none" dirty="0" err="1" smtClean="0">
                <a:solidFill>
                  <a:srgbClr val="FFD966"/>
                </a:solidFill>
                <a:latin typeface="Arial"/>
                <a:ea typeface="Arial"/>
                <a:cs typeface="Arial"/>
                <a:sym typeface="Arial"/>
              </a:rPr>
              <a:t>vSSL</a:t>
            </a:r>
            <a:r>
              <a:rPr lang="en-US" sz="2800" b="0" i="0" u="none" strike="noStrike" cap="none" dirty="0" smtClean="0">
                <a:solidFill>
                  <a:srgbClr val="FFD966"/>
                </a:solidFill>
                <a:latin typeface="Arial"/>
                <a:ea typeface="Arial"/>
                <a:cs typeface="Arial"/>
                <a:sym typeface="Arial"/>
              </a:rPr>
              <a:t> </a:t>
            </a:r>
            <a:r>
              <a:rPr lang="en-US" sz="2800" b="0" i="0" u="none" strike="noStrike" cap="none" dirty="0">
                <a:solidFill>
                  <a:srgbClr val="FFD966"/>
                </a:solidFill>
                <a:latin typeface="Arial"/>
                <a:ea typeface="Arial"/>
                <a:cs typeface="Arial"/>
                <a:sym typeface="Arial"/>
              </a:rPr>
              <a:t>VPN </a:t>
            </a:r>
            <a:r>
              <a:rPr lang="en-US" sz="2800" b="0" i="0" u="none" strike="noStrike" cap="none" dirty="0" smtClean="0">
                <a:solidFill>
                  <a:srgbClr val="FFD966"/>
                </a:solidFill>
                <a:latin typeface="Arial"/>
                <a:ea typeface="Arial"/>
                <a:cs typeface="Arial"/>
                <a:sym typeface="Arial"/>
              </a:rPr>
              <a:t>integration </a:t>
            </a:r>
            <a:r>
              <a:rPr lang="mr-IN" sz="2000" b="0" i="0" u="none" strike="noStrike" cap="none" dirty="0" smtClean="0">
                <a:solidFill>
                  <a:schemeClr val="lt1"/>
                </a:solidFill>
                <a:latin typeface="Arial"/>
                <a:ea typeface="Arial"/>
                <a:cs typeface="Arial"/>
                <a:sym typeface="Arial"/>
              </a:rPr>
              <a:t>–</a:t>
            </a:r>
            <a:r>
              <a:rPr lang="en-US" sz="2000" b="0" i="0" u="none" strike="noStrike" cap="none" dirty="0" smtClean="0">
                <a:solidFill>
                  <a:schemeClr val="lt1"/>
                </a:solidFill>
                <a:latin typeface="Arial"/>
                <a:ea typeface="Arial"/>
                <a:cs typeface="Arial"/>
                <a:sym typeface="Arial"/>
              </a:rPr>
              <a:t> NFV on HCI gets more comprehensive</a:t>
            </a:r>
            <a:endParaRPr sz="1800" dirty="0"/>
          </a:p>
          <a:p>
            <a:pPr marL="685800" marR="0" lvl="1" indent="-228600" algn="l" rtl="0">
              <a:lnSpc>
                <a:spcPct val="90000"/>
              </a:lnSpc>
              <a:spcBef>
                <a:spcPts val="500"/>
              </a:spcBef>
              <a:spcAft>
                <a:spcPts val="0"/>
              </a:spcAft>
              <a:buClr>
                <a:schemeClr val="lt1"/>
              </a:buClr>
              <a:buSzPts val="2800"/>
              <a:buFont typeface="Arial"/>
              <a:buChar char="•"/>
            </a:pPr>
            <a:r>
              <a:rPr lang="en-US" sz="2800" b="0" i="0" u="none" strike="noStrike" cap="none" dirty="0">
                <a:solidFill>
                  <a:srgbClr val="FFD966"/>
                </a:solidFill>
                <a:latin typeface="Arial"/>
                <a:ea typeface="Arial"/>
                <a:cs typeface="Arial"/>
                <a:sym typeface="Arial"/>
              </a:rPr>
              <a:t>Intel Xeon Scalable processors </a:t>
            </a:r>
            <a:r>
              <a:rPr lang="en-US" sz="2800" b="0" i="0" u="none" strike="noStrike" cap="none" dirty="0" smtClean="0">
                <a:solidFill>
                  <a:srgbClr val="FFD966"/>
                </a:solidFill>
                <a:latin typeface="Arial"/>
                <a:ea typeface="Arial"/>
                <a:cs typeface="Arial"/>
                <a:sym typeface="Arial"/>
              </a:rPr>
              <a:t>support</a:t>
            </a:r>
            <a:endParaRPr dirty="0">
              <a:solidFill>
                <a:srgbClr val="FFD966"/>
              </a:solidFill>
            </a:endParaRPr>
          </a:p>
        </p:txBody>
      </p:sp>
      <p:sp>
        <p:nvSpPr>
          <p:cNvPr id="120" name="Shape 1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Century Gothic"/>
                <a:ea typeface="Century Gothic"/>
                <a:cs typeface="Century Gothic"/>
                <a:sym typeface="Century Gothic"/>
              </a:rPr>
              <a:t>Page </a:t>
            </a:r>
            <a:fld id="{00000000-1234-1234-1234-123412341234}" type="slidenum">
              <a:rPr lang="en-US" sz="1200">
                <a:solidFill>
                  <a:schemeClr val="lt1"/>
                </a:solidFill>
                <a:latin typeface="Century Gothic"/>
                <a:ea typeface="Century Gothic"/>
                <a:cs typeface="Century Gothic"/>
                <a:sym typeface="Century Gothic"/>
              </a:rPr>
              <a:t>4</a:t>
            </a:fld>
            <a:endParaRPr sz="1200">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Shape 1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2800"/>
              <a:buFont typeface="Century Gothic"/>
              <a:buNone/>
            </a:pPr>
            <a:r>
              <a:rPr lang="en-US" sz="2800" b="1" i="0" u="none" strike="noStrike" cap="none" dirty="0">
                <a:solidFill>
                  <a:srgbClr val="FFD966"/>
                </a:solidFill>
                <a:latin typeface="Helvetica" charset="0"/>
                <a:ea typeface="Helvetica" charset="0"/>
                <a:cs typeface="Helvetica" charset="0"/>
                <a:sym typeface="Century Gothic"/>
              </a:rPr>
              <a:t>Data protection is critical for enterprises</a:t>
            </a:r>
            <a:endParaRPr sz="2800" b="1" i="0" u="none" strike="noStrike" cap="none" dirty="0">
              <a:solidFill>
                <a:srgbClr val="FFD966"/>
              </a:solidFill>
              <a:latin typeface="Helvetica" charset="0"/>
              <a:ea typeface="Helvetica" charset="0"/>
              <a:cs typeface="Helvetica" charset="0"/>
              <a:sym typeface="Century Gothic"/>
            </a:endParaRPr>
          </a:p>
        </p:txBody>
      </p:sp>
      <p:sp>
        <p:nvSpPr>
          <p:cNvPr id="127" name="Shape 1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Century Gothic"/>
                <a:ea typeface="Century Gothic"/>
                <a:cs typeface="Century Gothic"/>
                <a:sym typeface="Century Gothic"/>
              </a:rPr>
              <a:t>Page </a:t>
            </a:r>
            <a:fld id="{00000000-1234-1234-1234-123412341234}" type="slidenum">
              <a:rPr lang="en-US" sz="1200">
                <a:solidFill>
                  <a:schemeClr val="lt1"/>
                </a:solidFill>
                <a:latin typeface="Century Gothic"/>
                <a:ea typeface="Century Gothic"/>
                <a:cs typeface="Century Gothic"/>
                <a:sym typeface="Century Gothic"/>
              </a:rPr>
              <a:t>5</a:t>
            </a:fld>
            <a:endParaRPr sz="1200">
              <a:solidFill>
                <a:schemeClr val="lt1"/>
              </a:solidFill>
              <a:latin typeface="Century Gothic"/>
              <a:ea typeface="Century Gothic"/>
              <a:cs typeface="Century Gothic"/>
              <a:sym typeface="Century Gothic"/>
            </a:endParaRPr>
          </a:p>
        </p:txBody>
      </p:sp>
      <p:sp>
        <p:nvSpPr>
          <p:cNvPr id="128" name="Shape 128" descr="https://ci4.googleusercontent.com/proxy/MLiDzCCSQaepeFMrjcscnJPuket-0ZlwA_RpUS-G2eTszW5iU-qZXA2kUH9zVh0YPjZXmKaDQeTT25lZ__OuQH3lBW5Pw6vD4dDZ3MAJ-1WF5T2oVZuS-de108YZcVST10DbOvgTuqtQdNeA5g-syWNpGxtTjGivG9wTWHE=s0-d-e1-ft#https://gallery.mailchimp.com/cfc8810d1f2cb1c14db1812cb/images/da7c7d43-015a-4cba-aa22-bb47f80badc5.png"/>
          <p:cNvSpPr/>
          <p:nvPr/>
        </p:nvSpPr>
        <p:spPr>
          <a:xfrm>
            <a:off x="0" y="0"/>
            <a:ext cx="9101470" cy="5372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9" name="Shape 129" descr="https://ci4.googleusercontent.com/proxy/MLiDzCCSQaepeFMrjcscnJPuket-0ZlwA_RpUS-G2eTszW5iU-qZXA2kUH9zVh0YPjZXmKaDQeTT25lZ__OuQH3lBW5Pw6vD4dDZ3MAJ-1WF5T2oVZuS-de108YZcVST10DbOvgTuqtQdNeA5g-syWNpGxtTjGivG9wTWHE=s0-d-e1-ft#https://gallery.mailchimp.com/cfc8810d1f2cb1c14db1812cb/images/da7c7d43-015a-4cba-aa22-bb47f80badc5.png"/>
          <p:cNvSpPr/>
          <p:nvPr/>
        </p:nvSpPr>
        <p:spPr>
          <a:xfrm>
            <a:off x="0" y="0"/>
            <a:ext cx="5372100" cy="5372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0" name="Shape 130"/>
          <p:cNvPicPr preferRelativeResize="0"/>
          <p:nvPr/>
        </p:nvPicPr>
        <p:blipFill rotWithShape="1">
          <a:blip r:embed="rId3">
            <a:alphaModFix/>
          </a:blip>
          <a:srcRect/>
          <a:stretch/>
        </p:blipFill>
        <p:spPr>
          <a:xfrm>
            <a:off x="838200" y="1927225"/>
            <a:ext cx="10160000" cy="38100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Shape 135"/>
          <p:cNvSpPr txBox="1">
            <a:spLocks noGrp="1"/>
          </p:cNvSpPr>
          <p:nvPr>
            <p:ph type="title"/>
          </p:nvPr>
        </p:nvSpPr>
        <p:spPr>
          <a:xfrm>
            <a:off x="838200" y="410368"/>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2800"/>
              <a:buFont typeface="Century Gothic"/>
              <a:buNone/>
            </a:pPr>
            <a:r>
              <a:rPr lang="en-US" sz="2800">
                <a:solidFill>
                  <a:srgbClr val="FFD966"/>
                </a:solidFill>
                <a:latin typeface="Helvetica" charset="0"/>
                <a:ea typeface="Helvetica" charset="0"/>
                <a:cs typeface="Helvetica" charset="0"/>
              </a:rPr>
              <a:t>Traditional b</a:t>
            </a:r>
            <a:r>
              <a:rPr lang="en-US" sz="2800" b="1" i="0" u="none" strike="noStrike" cap="none">
                <a:solidFill>
                  <a:srgbClr val="FFD966"/>
                </a:solidFill>
                <a:latin typeface="Helvetica" charset="0"/>
                <a:ea typeface="Helvetica" charset="0"/>
                <a:cs typeface="Helvetica" charset="0"/>
                <a:sym typeface="Century Gothic"/>
              </a:rPr>
              <a:t>ackup </a:t>
            </a:r>
            <a:r>
              <a:rPr lang="en-US" sz="2800">
                <a:solidFill>
                  <a:srgbClr val="FFD966"/>
                </a:solidFill>
                <a:latin typeface="Helvetica" charset="0"/>
                <a:ea typeface="Helvetica" charset="0"/>
                <a:cs typeface="Helvetica" charset="0"/>
              </a:rPr>
              <a:t>is not enough for </a:t>
            </a:r>
            <a:r>
              <a:rPr lang="en-US" sz="2800" b="1" i="0" u="none" strike="noStrike" cap="none">
                <a:solidFill>
                  <a:srgbClr val="FFD966"/>
                </a:solidFill>
                <a:latin typeface="Helvetica" charset="0"/>
                <a:ea typeface="Helvetica" charset="0"/>
                <a:cs typeface="Helvetica" charset="0"/>
                <a:sym typeface="Century Gothic"/>
              </a:rPr>
              <a:t>critical applications</a:t>
            </a:r>
            <a:endParaRPr sz="2800" b="1" i="0" u="none" strike="noStrike" cap="none">
              <a:solidFill>
                <a:srgbClr val="FFD966"/>
              </a:solidFill>
              <a:latin typeface="Helvetica" charset="0"/>
              <a:ea typeface="Helvetica" charset="0"/>
              <a:cs typeface="Helvetica" charset="0"/>
              <a:sym typeface="Century Gothic"/>
            </a:endParaRPr>
          </a:p>
        </p:txBody>
      </p:sp>
      <p:sp>
        <p:nvSpPr>
          <p:cNvPr id="136" name="Shape 13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lt1"/>
              </a:buClr>
              <a:buSzPts val="2500"/>
              <a:buFont typeface="Arial"/>
              <a:buChar char="•"/>
            </a:pPr>
            <a:r>
              <a:rPr lang="en-US" sz="2500" b="0" i="0" u="none" strike="noStrike" cap="none" dirty="0" smtClean="0">
                <a:solidFill>
                  <a:schemeClr val="lt1"/>
                </a:solidFill>
                <a:latin typeface="Helvetica" charset="0"/>
                <a:ea typeface="Helvetica" charset="0"/>
                <a:cs typeface="Helvetica" charset="0"/>
                <a:sym typeface="Century Gothic"/>
              </a:rPr>
              <a:t>Traditional backup solution </a:t>
            </a:r>
            <a:r>
              <a:rPr lang="en-US" sz="2500" b="0" i="0" u="none" strike="noStrike" cap="none" dirty="0">
                <a:solidFill>
                  <a:schemeClr val="lt1"/>
                </a:solidFill>
                <a:latin typeface="Helvetica" charset="0"/>
                <a:ea typeface="Helvetica" charset="0"/>
                <a:cs typeface="Helvetica" charset="0"/>
                <a:sym typeface="Century Gothic"/>
              </a:rPr>
              <a:t>will impact system </a:t>
            </a:r>
            <a:r>
              <a:rPr lang="en-US" sz="2500" b="0" i="0" u="none" strike="noStrike" cap="none" dirty="0" smtClean="0">
                <a:solidFill>
                  <a:schemeClr val="lt1"/>
                </a:solidFill>
                <a:latin typeface="Helvetica" charset="0"/>
                <a:ea typeface="Helvetica" charset="0"/>
                <a:cs typeface="Helvetica" charset="0"/>
                <a:sym typeface="Century Gothic"/>
              </a:rPr>
              <a:t>performance </a:t>
            </a:r>
            <a:r>
              <a:rPr lang="en-US" sz="2500" b="0" i="0" u="none" strike="noStrike" cap="none" smtClean="0">
                <a:solidFill>
                  <a:schemeClr val="lt1"/>
                </a:solidFill>
                <a:latin typeface="Helvetica" charset="0"/>
                <a:ea typeface="Helvetica" charset="0"/>
                <a:cs typeface="Helvetica" charset="0"/>
                <a:sym typeface="Century Gothic"/>
              </a:rPr>
              <a:t>and increase management overhead</a:t>
            </a:r>
            <a:endParaRPr dirty="0">
              <a:latin typeface="Helvetica" charset="0"/>
              <a:ea typeface="Helvetica" charset="0"/>
              <a:cs typeface="Helvetica" charset="0"/>
            </a:endParaRPr>
          </a:p>
          <a:p>
            <a:pPr marL="228600" marR="0" lvl="0" indent="-228600" algn="l" rtl="0">
              <a:lnSpc>
                <a:spcPct val="90000"/>
              </a:lnSpc>
              <a:spcBef>
                <a:spcPts val="1000"/>
              </a:spcBef>
              <a:spcAft>
                <a:spcPts val="0"/>
              </a:spcAft>
              <a:buClr>
                <a:schemeClr val="lt1"/>
              </a:buClr>
              <a:buSzPts val="2500"/>
              <a:buFont typeface="Arial"/>
              <a:buChar char="•"/>
            </a:pPr>
            <a:r>
              <a:rPr lang="en-US" sz="2500" b="0" i="0" u="none" strike="noStrike" cap="none" dirty="0" smtClean="0">
                <a:solidFill>
                  <a:schemeClr val="lt1"/>
                </a:solidFill>
                <a:latin typeface="Helvetica" charset="0"/>
                <a:ea typeface="Helvetica" charset="0"/>
                <a:cs typeface="Helvetica" charset="0"/>
                <a:sym typeface="Century Gothic"/>
              </a:rPr>
              <a:t>Minutes or hours of RTO is not acceptable </a:t>
            </a:r>
            <a:r>
              <a:rPr lang="en-US" dirty="0" smtClean="0">
                <a:latin typeface="Helvetica" charset="0"/>
                <a:ea typeface="Helvetica" charset="0"/>
                <a:cs typeface="Helvetica" charset="0"/>
              </a:rPr>
              <a:t>to business-critical applications</a:t>
            </a:r>
            <a:endParaRPr dirty="0">
              <a:latin typeface="Helvetica" charset="0"/>
              <a:ea typeface="Helvetica" charset="0"/>
              <a:cs typeface="Helvetica" charset="0"/>
            </a:endParaRPr>
          </a:p>
          <a:p>
            <a:pPr marL="228600" marR="0" lvl="0" indent="-69850" algn="l" rtl="0">
              <a:lnSpc>
                <a:spcPct val="90000"/>
              </a:lnSpc>
              <a:spcBef>
                <a:spcPts val="1000"/>
              </a:spcBef>
              <a:spcAft>
                <a:spcPts val="0"/>
              </a:spcAft>
              <a:buClr>
                <a:schemeClr val="lt1"/>
              </a:buClr>
              <a:buSzPts val="2500"/>
              <a:buFont typeface="Arial"/>
              <a:buNone/>
            </a:pPr>
            <a:endParaRPr sz="2500" b="0" i="0" u="none" strike="noStrike" cap="none" dirty="0">
              <a:solidFill>
                <a:schemeClr val="lt1"/>
              </a:solidFill>
              <a:latin typeface="Helvetica" charset="0"/>
              <a:ea typeface="Helvetica" charset="0"/>
              <a:cs typeface="Helvetica" charset="0"/>
              <a:sym typeface="Century Gothic"/>
            </a:endParaRPr>
          </a:p>
        </p:txBody>
      </p:sp>
      <p:sp>
        <p:nvSpPr>
          <p:cNvPr id="137" name="Shape 1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Helvetica" charset="0"/>
                <a:ea typeface="Helvetica" charset="0"/>
                <a:cs typeface="Helvetica" charset="0"/>
                <a:sym typeface="Century Gothic"/>
              </a:rPr>
              <a:t>Page </a:t>
            </a:r>
            <a:fld id="{00000000-1234-1234-1234-123412341234}" type="slidenum">
              <a:rPr lang="en-US" sz="1200">
                <a:solidFill>
                  <a:schemeClr val="lt1"/>
                </a:solidFill>
                <a:latin typeface="Helvetica" charset="0"/>
                <a:ea typeface="Helvetica" charset="0"/>
                <a:cs typeface="Helvetica" charset="0"/>
                <a:sym typeface="Century Gothic"/>
              </a:rPr>
              <a:t>6</a:t>
            </a:fld>
            <a:endParaRPr sz="1200">
              <a:solidFill>
                <a:schemeClr val="lt1"/>
              </a:solidFill>
              <a:latin typeface="Helvetica" charset="0"/>
              <a:ea typeface="Helvetica" charset="0"/>
              <a:cs typeface="Helvetica" charset="0"/>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a:xfrm>
            <a:off x="0" y="0"/>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2800"/>
              <a:buFont typeface="Century Gothic"/>
              <a:buNone/>
            </a:pPr>
            <a:r>
              <a:rPr lang="en-US" sz="2800" b="1" i="0" u="none" strike="noStrike" cap="none">
                <a:solidFill>
                  <a:srgbClr val="FFD966"/>
                </a:solidFill>
                <a:latin typeface="Helvetica" charset="0"/>
                <a:ea typeface="Helvetica" charset="0"/>
                <a:cs typeface="Helvetica" charset="0"/>
                <a:sym typeface="Century Gothic"/>
              </a:rPr>
              <a:t>3</a:t>
            </a:r>
            <a:r>
              <a:rPr lang="en-US" sz="2800" b="1" i="0" u="none" strike="noStrike" cap="none" baseline="30000">
                <a:solidFill>
                  <a:srgbClr val="FFD966"/>
                </a:solidFill>
                <a:latin typeface="Helvetica" charset="0"/>
                <a:ea typeface="Helvetica" charset="0"/>
                <a:cs typeface="Helvetica" charset="0"/>
                <a:sym typeface="Century Gothic"/>
              </a:rPr>
              <a:t>rd</a:t>
            </a:r>
            <a:r>
              <a:rPr lang="en-US" sz="2800" b="1" i="0" u="none" strike="noStrike" cap="none">
                <a:solidFill>
                  <a:srgbClr val="FFD966"/>
                </a:solidFill>
                <a:latin typeface="Helvetica" charset="0"/>
                <a:ea typeface="Helvetica" charset="0"/>
                <a:cs typeface="Helvetica" charset="0"/>
                <a:sym typeface="Century Gothic"/>
              </a:rPr>
              <a:t> party CDP is complicated</a:t>
            </a:r>
            <a:endParaRPr sz="2800" b="1" i="0" u="none" strike="noStrike" cap="none">
              <a:solidFill>
                <a:srgbClr val="FFD966"/>
              </a:solidFill>
              <a:latin typeface="Helvetica" charset="0"/>
              <a:ea typeface="Helvetica" charset="0"/>
              <a:cs typeface="Helvetica" charset="0"/>
              <a:sym typeface="Century Gothic"/>
            </a:endParaRPr>
          </a:p>
        </p:txBody>
      </p:sp>
      <p:sp>
        <p:nvSpPr>
          <p:cNvPr id="144" name="Shape 144"/>
          <p:cNvSpPr txBox="1">
            <a:spLocks noGrp="1"/>
          </p:cNvSpPr>
          <p:nvPr>
            <p:ph type="body" idx="1"/>
          </p:nvPr>
        </p:nvSpPr>
        <p:spPr>
          <a:xfrm>
            <a:off x="8855241" y="1684445"/>
            <a:ext cx="2947737" cy="4351338"/>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lt1"/>
              </a:buClr>
              <a:buSzPts val="2500"/>
              <a:buFont typeface="Arial"/>
              <a:buChar char="•"/>
            </a:pPr>
            <a:r>
              <a:rPr lang="en-US" sz="2500" b="1" i="0" u="none" strike="noStrike" cap="none">
                <a:solidFill>
                  <a:schemeClr val="lt1"/>
                </a:solidFill>
                <a:latin typeface="Helvetica" charset="0"/>
                <a:ea typeface="Helvetica" charset="0"/>
                <a:cs typeface="Helvetica" charset="0"/>
                <a:sym typeface="Century Gothic"/>
              </a:rPr>
              <a:t>Challenge</a:t>
            </a:r>
            <a:endParaRPr>
              <a:latin typeface="Helvetica" charset="0"/>
              <a:ea typeface="Helvetica" charset="0"/>
              <a:cs typeface="Helvetica" charset="0"/>
            </a:endParaRPr>
          </a:p>
          <a:p>
            <a:pPr marL="228600" marR="0" lvl="0" indent="-228600" algn="l" rtl="0">
              <a:lnSpc>
                <a:spcPct val="90000"/>
              </a:lnSpc>
              <a:spcBef>
                <a:spcPts val="1000"/>
              </a:spcBef>
              <a:spcAft>
                <a:spcPts val="0"/>
              </a:spcAft>
              <a:buClr>
                <a:schemeClr val="lt1"/>
              </a:buClr>
              <a:buSzPts val="2500"/>
              <a:buFont typeface="Arial"/>
              <a:buChar char="•"/>
            </a:pPr>
            <a:r>
              <a:rPr lang="en-US" sz="2500" b="0" i="0" u="none" strike="noStrike" cap="none">
                <a:solidFill>
                  <a:schemeClr val="lt1"/>
                </a:solidFill>
                <a:latin typeface="Helvetica" charset="0"/>
                <a:ea typeface="Helvetica" charset="0"/>
                <a:cs typeface="Helvetica" charset="0"/>
                <a:sym typeface="Century Gothic"/>
              </a:rPr>
              <a:t>Additional server required</a:t>
            </a:r>
            <a:endParaRPr>
              <a:latin typeface="Helvetica" charset="0"/>
              <a:ea typeface="Helvetica" charset="0"/>
              <a:cs typeface="Helvetica" charset="0"/>
            </a:endParaRPr>
          </a:p>
          <a:p>
            <a:pPr marL="228600" marR="0" lvl="0" indent="-228600" algn="l" rtl="0">
              <a:lnSpc>
                <a:spcPct val="90000"/>
              </a:lnSpc>
              <a:spcBef>
                <a:spcPts val="1000"/>
              </a:spcBef>
              <a:spcAft>
                <a:spcPts val="0"/>
              </a:spcAft>
              <a:buClr>
                <a:schemeClr val="lt1"/>
              </a:buClr>
              <a:buSzPts val="2500"/>
              <a:buFont typeface="Arial"/>
              <a:buChar char="•"/>
            </a:pPr>
            <a:r>
              <a:rPr lang="en-US" sz="2500" b="0" i="0" u="none" strike="noStrike" cap="none">
                <a:solidFill>
                  <a:schemeClr val="lt1"/>
                </a:solidFill>
                <a:latin typeface="Helvetica" charset="0"/>
                <a:ea typeface="Helvetica" charset="0"/>
                <a:cs typeface="Helvetica" charset="0"/>
                <a:sym typeface="Century Gothic"/>
              </a:rPr>
              <a:t>Need agent in primary server, need reconfigure network</a:t>
            </a:r>
            <a:endParaRPr>
              <a:latin typeface="Helvetica" charset="0"/>
              <a:ea typeface="Helvetica" charset="0"/>
              <a:cs typeface="Helvetica" charset="0"/>
            </a:endParaRPr>
          </a:p>
          <a:p>
            <a:pPr marL="228600" marR="0" lvl="0" indent="-228600" algn="l" rtl="0">
              <a:lnSpc>
                <a:spcPct val="90000"/>
              </a:lnSpc>
              <a:spcBef>
                <a:spcPts val="1000"/>
              </a:spcBef>
              <a:spcAft>
                <a:spcPts val="0"/>
              </a:spcAft>
              <a:buClr>
                <a:schemeClr val="lt1"/>
              </a:buClr>
              <a:buSzPts val="2500"/>
              <a:buFont typeface="Arial"/>
              <a:buChar char="•"/>
            </a:pPr>
            <a:r>
              <a:rPr lang="en-US" sz="2500" b="0" i="0" u="none" strike="noStrike" cap="none">
                <a:solidFill>
                  <a:schemeClr val="lt1"/>
                </a:solidFill>
                <a:latin typeface="Helvetica" charset="0"/>
                <a:ea typeface="Helvetica" charset="0"/>
                <a:cs typeface="Helvetica" charset="0"/>
                <a:sym typeface="Century Gothic"/>
              </a:rPr>
              <a:t>Management silos</a:t>
            </a:r>
            <a:endParaRPr sz="2500" b="0" i="0" u="none" strike="noStrike" cap="none">
              <a:solidFill>
                <a:schemeClr val="lt1"/>
              </a:solidFill>
              <a:latin typeface="Helvetica" charset="0"/>
              <a:ea typeface="Helvetica" charset="0"/>
              <a:cs typeface="Helvetica" charset="0"/>
              <a:sym typeface="Century Gothic"/>
            </a:endParaRPr>
          </a:p>
        </p:txBody>
      </p:sp>
      <p:sp>
        <p:nvSpPr>
          <p:cNvPr id="145" name="Shape 1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Helvetica" charset="0"/>
                <a:ea typeface="Helvetica" charset="0"/>
                <a:cs typeface="Helvetica" charset="0"/>
                <a:sym typeface="Century Gothic"/>
              </a:rPr>
              <a:t>Page </a:t>
            </a:r>
            <a:fld id="{00000000-1234-1234-1234-123412341234}" type="slidenum">
              <a:rPr lang="en-US" sz="1200">
                <a:solidFill>
                  <a:schemeClr val="lt1"/>
                </a:solidFill>
                <a:latin typeface="Helvetica" charset="0"/>
                <a:ea typeface="Helvetica" charset="0"/>
                <a:cs typeface="Helvetica" charset="0"/>
                <a:sym typeface="Century Gothic"/>
              </a:rPr>
              <a:t>7</a:t>
            </a:fld>
            <a:endParaRPr sz="1200">
              <a:solidFill>
                <a:schemeClr val="lt1"/>
              </a:solidFill>
              <a:latin typeface="Helvetica" charset="0"/>
              <a:ea typeface="Helvetica" charset="0"/>
              <a:cs typeface="Helvetica" charset="0"/>
              <a:sym typeface="Century Gothic"/>
            </a:endParaRPr>
          </a:p>
        </p:txBody>
      </p:sp>
      <p:pic>
        <p:nvPicPr>
          <p:cNvPr id="146" name="Shape 146"/>
          <p:cNvPicPr preferRelativeResize="0"/>
          <p:nvPr/>
        </p:nvPicPr>
        <p:blipFill rotWithShape="1">
          <a:blip r:embed="rId3">
            <a:alphaModFix/>
          </a:blip>
          <a:srcRect/>
          <a:stretch/>
        </p:blipFill>
        <p:spPr>
          <a:xfrm>
            <a:off x="0" y="1187904"/>
            <a:ext cx="8502648" cy="5237269"/>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Shape 152"/>
          <p:cNvSpPr txBox="1"/>
          <p:nvPr/>
        </p:nvSpPr>
        <p:spPr>
          <a:xfrm>
            <a:off x="291920" y="124163"/>
            <a:ext cx="9113656" cy="58477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3200">
                <a:solidFill>
                  <a:srgbClr val="FFD966"/>
                </a:solidFill>
                <a:latin typeface="Helvetica" charset="0"/>
                <a:ea typeface="Helvetica" charset="0"/>
                <a:cs typeface="Helvetica" charset="0"/>
                <a:sym typeface="Helvetica Neue"/>
              </a:rPr>
              <a:t>First HCI with built-in CDP </a:t>
            </a:r>
            <a:endParaRPr>
              <a:latin typeface="Helvetica" charset="0"/>
              <a:ea typeface="Helvetica" charset="0"/>
              <a:cs typeface="Helvetica" charset="0"/>
            </a:endParaRPr>
          </a:p>
        </p:txBody>
      </p:sp>
      <p:sp>
        <p:nvSpPr>
          <p:cNvPr id="153" name="Shape 153"/>
          <p:cNvSpPr txBox="1"/>
          <p:nvPr/>
        </p:nvSpPr>
        <p:spPr>
          <a:xfrm>
            <a:off x="8321716" y="4696139"/>
            <a:ext cx="3064810" cy="568506"/>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accent2"/>
              </a:buClr>
              <a:buSzPts val="2400"/>
              <a:buFont typeface="Arial"/>
              <a:buNone/>
            </a:pPr>
            <a:endParaRPr sz="2400">
              <a:solidFill>
                <a:schemeClr val="lt1"/>
              </a:solidFill>
              <a:latin typeface="Helvetica" charset="0"/>
              <a:ea typeface="Helvetica" charset="0"/>
              <a:cs typeface="Helvetica" charset="0"/>
              <a:sym typeface="Helvetica Neue"/>
            </a:endParaRPr>
          </a:p>
        </p:txBody>
      </p:sp>
      <p:grpSp>
        <p:nvGrpSpPr>
          <p:cNvPr id="154" name="Shape 154"/>
          <p:cNvGrpSpPr/>
          <p:nvPr/>
        </p:nvGrpSpPr>
        <p:grpSpPr>
          <a:xfrm>
            <a:off x="698711" y="1451655"/>
            <a:ext cx="10933469" cy="3348945"/>
            <a:chOff x="611561" y="2132857"/>
            <a:chExt cx="7776276" cy="2381890"/>
          </a:xfrm>
        </p:grpSpPr>
        <p:grpSp>
          <p:nvGrpSpPr>
            <p:cNvPr id="155" name="Shape 155"/>
            <p:cNvGrpSpPr/>
            <p:nvPr/>
          </p:nvGrpSpPr>
          <p:grpSpPr>
            <a:xfrm>
              <a:off x="611561" y="3021309"/>
              <a:ext cx="3905633" cy="922862"/>
              <a:chOff x="1602471" y="2657000"/>
              <a:chExt cx="5972599" cy="922862"/>
            </a:xfrm>
          </p:grpSpPr>
          <p:sp>
            <p:nvSpPr>
              <p:cNvPr id="156" name="Shape 156"/>
              <p:cNvSpPr/>
              <p:nvPr/>
            </p:nvSpPr>
            <p:spPr>
              <a:xfrm>
                <a:off x="3730770" y="2664587"/>
                <a:ext cx="3844300" cy="362935"/>
              </a:xfrm>
              <a:prstGeom prst="roundRect">
                <a:avLst>
                  <a:gd name="adj" fmla="val 16667"/>
                </a:avLst>
              </a:prstGeom>
              <a:solidFill>
                <a:srgbClr val="00B0F0"/>
              </a:solidFill>
              <a:ln w="12700" cap="flat" cmpd="sng">
                <a:solidFill>
                  <a:srgbClr val="689739"/>
                </a:solidFill>
                <a:prstDash val="solid"/>
                <a:miter lim="800000"/>
                <a:headEnd type="none" w="sm" len="sm"/>
                <a:tailEnd type="none" w="sm" len="sm"/>
              </a:ln>
              <a:effectLst>
                <a:outerShdw blurRad="50800" dist="25400" dir="5400000" sx="99000" sy="99000" algn="t" rotWithShape="0">
                  <a:srgbClr val="000000">
                    <a:alpha val="2980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chemeClr val="lt1"/>
                    </a:solidFill>
                    <a:latin typeface="Helvetica" charset="0"/>
                    <a:ea typeface="Helvetica" charset="0"/>
                    <a:cs typeface="Helvetica" charset="0"/>
                    <a:sym typeface="Helvetica Neue"/>
                  </a:rPr>
                  <a:t>aSV</a:t>
                </a:r>
                <a:r>
                  <a:rPr lang="en-US" sz="1600" b="1">
                    <a:solidFill>
                      <a:schemeClr val="lt1"/>
                    </a:solidFill>
                    <a:latin typeface="Helvetica" charset="0"/>
                    <a:ea typeface="Helvetica" charset="0"/>
                    <a:cs typeface="Helvetica" charset="0"/>
                    <a:sym typeface="Helvetica Neue"/>
                  </a:rPr>
                  <a:t>（Hypervisor）</a:t>
                </a:r>
                <a:endParaRPr sz="1600" b="1">
                  <a:solidFill>
                    <a:schemeClr val="lt1"/>
                  </a:solidFill>
                  <a:latin typeface="Helvetica" charset="0"/>
                  <a:ea typeface="Helvetica" charset="0"/>
                  <a:cs typeface="Helvetica" charset="0"/>
                  <a:sym typeface="Helvetica Neue"/>
                </a:endParaRPr>
              </a:p>
            </p:txBody>
          </p:sp>
          <p:sp>
            <p:nvSpPr>
              <p:cNvPr id="157" name="Shape 157"/>
              <p:cNvSpPr/>
              <p:nvPr/>
            </p:nvSpPr>
            <p:spPr>
              <a:xfrm>
                <a:off x="1602472" y="2657000"/>
                <a:ext cx="5972598" cy="362935"/>
              </a:xfrm>
              <a:prstGeom prst="roundRect">
                <a:avLst>
                  <a:gd name="adj" fmla="val 16667"/>
                </a:avLst>
              </a:prstGeom>
              <a:solidFill>
                <a:srgbClr val="00B0F0"/>
              </a:solidFill>
              <a:ln w="12700" cap="flat" cmpd="sng">
                <a:solidFill>
                  <a:srgbClr val="689739"/>
                </a:solidFill>
                <a:prstDash val="solid"/>
                <a:miter lim="800000"/>
                <a:headEnd type="none" w="sm" len="sm"/>
                <a:tailEnd type="none" w="sm" len="sm"/>
              </a:ln>
              <a:effectLst>
                <a:outerShdw blurRad="50800" dist="25400" dir="5400000" sx="99000" sy="99000" algn="t" rotWithShape="0">
                  <a:srgbClr val="000000">
                    <a:alpha val="2980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lt1"/>
                    </a:solidFill>
                    <a:latin typeface="Helvetica" charset="0"/>
                    <a:ea typeface="Helvetica" charset="0"/>
                    <a:cs typeface="Helvetica" charset="0"/>
                    <a:sym typeface="Helvetica Neue"/>
                  </a:rPr>
                  <a:t>Hypervisor</a:t>
                </a:r>
                <a:endParaRPr sz="1600" b="1">
                  <a:solidFill>
                    <a:schemeClr val="lt1"/>
                  </a:solidFill>
                  <a:latin typeface="Helvetica" charset="0"/>
                  <a:ea typeface="Helvetica" charset="0"/>
                  <a:cs typeface="Helvetica" charset="0"/>
                  <a:sym typeface="Helvetica Neue"/>
                </a:endParaRPr>
              </a:p>
            </p:txBody>
          </p:sp>
          <p:pic>
            <p:nvPicPr>
              <p:cNvPr id="158" name="Shape 158" descr="ICON_Server_flat_Q408.png"/>
              <p:cNvPicPr preferRelativeResize="0"/>
              <p:nvPr/>
            </p:nvPicPr>
            <p:blipFill rotWithShape="1">
              <a:blip r:embed="rId3">
                <a:alphaModFix/>
              </a:blip>
              <a:srcRect/>
              <a:stretch/>
            </p:blipFill>
            <p:spPr>
              <a:xfrm>
                <a:off x="1602471" y="3161814"/>
                <a:ext cx="1732042" cy="414733"/>
              </a:xfrm>
              <a:prstGeom prst="rect">
                <a:avLst/>
              </a:prstGeom>
              <a:noFill/>
              <a:ln>
                <a:noFill/>
              </a:ln>
            </p:spPr>
          </p:pic>
          <p:pic>
            <p:nvPicPr>
              <p:cNvPr id="159" name="Shape 159" descr="ICON_Server_flat_Q408.png"/>
              <p:cNvPicPr preferRelativeResize="0"/>
              <p:nvPr/>
            </p:nvPicPr>
            <p:blipFill rotWithShape="1">
              <a:blip r:embed="rId3">
                <a:alphaModFix/>
              </a:blip>
              <a:srcRect/>
              <a:stretch/>
            </p:blipFill>
            <p:spPr>
              <a:xfrm>
                <a:off x="3730769" y="3161814"/>
                <a:ext cx="1732042" cy="414733"/>
              </a:xfrm>
              <a:prstGeom prst="rect">
                <a:avLst/>
              </a:prstGeom>
              <a:noFill/>
              <a:ln>
                <a:noFill/>
              </a:ln>
            </p:spPr>
          </p:pic>
          <p:pic>
            <p:nvPicPr>
              <p:cNvPr id="160" name="Shape 160" descr="ICON_Server_flat_Q408.png"/>
              <p:cNvPicPr preferRelativeResize="0"/>
              <p:nvPr/>
            </p:nvPicPr>
            <p:blipFill rotWithShape="1">
              <a:blip r:embed="rId3">
                <a:alphaModFix/>
              </a:blip>
              <a:srcRect/>
              <a:stretch/>
            </p:blipFill>
            <p:spPr>
              <a:xfrm>
                <a:off x="5843028" y="3165129"/>
                <a:ext cx="1732042" cy="414733"/>
              </a:xfrm>
              <a:prstGeom prst="rect">
                <a:avLst/>
              </a:prstGeom>
              <a:noFill/>
              <a:ln>
                <a:noFill/>
              </a:ln>
            </p:spPr>
          </p:pic>
        </p:grpSp>
        <p:pic>
          <p:nvPicPr>
            <p:cNvPr id="161" name="Shape 161"/>
            <p:cNvPicPr preferRelativeResize="0"/>
            <p:nvPr/>
          </p:nvPicPr>
          <p:blipFill rotWithShape="1">
            <a:blip r:embed="rId4">
              <a:alphaModFix/>
            </a:blip>
            <a:srcRect/>
            <a:stretch/>
          </p:blipFill>
          <p:spPr>
            <a:xfrm>
              <a:off x="626965" y="2132857"/>
              <a:ext cx="669918" cy="810281"/>
            </a:xfrm>
            <a:prstGeom prst="rect">
              <a:avLst/>
            </a:prstGeom>
            <a:noFill/>
            <a:ln>
              <a:noFill/>
            </a:ln>
          </p:spPr>
        </p:pic>
        <p:pic>
          <p:nvPicPr>
            <p:cNvPr id="162" name="Shape 162"/>
            <p:cNvPicPr preferRelativeResize="0"/>
            <p:nvPr/>
          </p:nvPicPr>
          <p:blipFill rotWithShape="1">
            <a:blip r:embed="rId4">
              <a:alphaModFix/>
            </a:blip>
            <a:srcRect/>
            <a:stretch/>
          </p:blipFill>
          <p:spPr>
            <a:xfrm>
              <a:off x="2200217" y="2132857"/>
              <a:ext cx="669918" cy="810281"/>
            </a:xfrm>
            <a:prstGeom prst="rect">
              <a:avLst/>
            </a:prstGeom>
            <a:noFill/>
            <a:ln>
              <a:noFill/>
            </a:ln>
          </p:spPr>
        </p:pic>
        <p:pic>
          <p:nvPicPr>
            <p:cNvPr id="163" name="Shape 163"/>
            <p:cNvPicPr preferRelativeResize="0"/>
            <p:nvPr/>
          </p:nvPicPr>
          <p:blipFill rotWithShape="1">
            <a:blip r:embed="rId4">
              <a:alphaModFix/>
            </a:blip>
            <a:srcRect/>
            <a:stretch/>
          </p:blipFill>
          <p:spPr>
            <a:xfrm>
              <a:off x="3773471" y="2132857"/>
              <a:ext cx="669918" cy="810281"/>
            </a:xfrm>
            <a:prstGeom prst="rect">
              <a:avLst/>
            </a:prstGeom>
            <a:noFill/>
            <a:ln>
              <a:noFill/>
            </a:ln>
          </p:spPr>
        </p:pic>
        <p:pic>
          <p:nvPicPr>
            <p:cNvPr id="164" name="Shape 164"/>
            <p:cNvPicPr preferRelativeResize="0"/>
            <p:nvPr/>
          </p:nvPicPr>
          <p:blipFill rotWithShape="1">
            <a:blip r:embed="rId4">
              <a:alphaModFix/>
            </a:blip>
            <a:srcRect/>
            <a:stretch/>
          </p:blipFill>
          <p:spPr>
            <a:xfrm>
              <a:off x="1413591" y="2132857"/>
              <a:ext cx="669918" cy="810281"/>
            </a:xfrm>
            <a:prstGeom prst="rect">
              <a:avLst/>
            </a:prstGeom>
            <a:noFill/>
            <a:ln>
              <a:noFill/>
            </a:ln>
          </p:spPr>
        </p:pic>
        <p:pic>
          <p:nvPicPr>
            <p:cNvPr id="165" name="Shape 165"/>
            <p:cNvPicPr preferRelativeResize="0"/>
            <p:nvPr/>
          </p:nvPicPr>
          <p:blipFill rotWithShape="1">
            <a:blip r:embed="rId4">
              <a:alphaModFix/>
            </a:blip>
            <a:srcRect/>
            <a:stretch/>
          </p:blipFill>
          <p:spPr>
            <a:xfrm>
              <a:off x="2986844" y="2132857"/>
              <a:ext cx="669918" cy="810281"/>
            </a:xfrm>
            <a:prstGeom prst="rect">
              <a:avLst/>
            </a:prstGeom>
            <a:noFill/>
            <a:ln>
              <a:noFill/>
            </a:ln>
          </p:spPr>
        </p:pic>
        <p:grpSp>
          <p:nvGrpSpPr>
            <p:cNvPr id="166" name="Shape 166"/>
            <p:cNvGrpSpPr/>
            <p:nvPr/>
          </p:nvGrpSpPr>
          <p:grpSpPr>
            <a:xfrm>
              <a:off x="5812410" y="4183641"/>
              <a:ext cx="1152924" cy="331106"/>
              <a:chOff x="2208" y="2634"/>
              <a:chExt cx="837" cy="276"/>
            </a:xfrm>
          </p:grpSpPr>
          <p:sp>
            <p:nvSpPr>
              <p:cNvPr id="167" name="Shape 167"/>
              <p:cNvSpPr/>
              <p:nvPr/>
            </p:nvSpPr>
            <p:spPr>
              <a:xfrm>
                <a:off x="2634" y="2669"/>
                <a:ext cx="182" cy="234"/>
              </a:xfrm>
              <a:custGeom>
                <a:avLst/>
                <a:gdLst/>
                <a:ahLst/>
                <a:cxnLst/>
                <a:rect l="0" t="0" r="0" b="0"/>
                <a:pathLst>
                  <a:path w="77" h="99" extrusionOk="0">
                    <a:moveTo>
                      <a:pt x="77" y="0"/>
                    </a:moveTo>
                    <a:cubicBezTo>
                      <a:pt x="77" y="47"/>
                      <a:pt x="77" y="47"/>
                      <a:pt x="77" y="47"/>
                    </a:cubicBezTo>
                    <a:cubicBezTo>
                      <a:pt x="77" y="47"/>
                      <a:pt x="77" y="51"/>
                      <a:pt x="76" y="52"/>
                    </a:cubicBezTo>
                    <a:cubicBezTo>
                      <a:pt x="75" y="53"/>
                      <a:pt x="72" y="55"/>
                      <a:pt x="72" y="55"/>
                    </a:cubicBezTo>
                    <a:cubicBezTo>
                      <a:pt x="0" y="99"/>
                      <a:pt x="0" y="99"/>
                      <a:pt x="0" y="99"/>
                    </a:cubicBezTo>
                    <a:cubicBezTo>
                      <a:pt x="0" y="35"/>
                      <a:pt x="0" y="35"/>
                      <a:pt x="0" y="35"/>
                    </a:cubicBezTo>
                    <a:lnTo>
                      <a:pt x="77" y="0"/>
                    </a:lnTo>
                    <a:close/>
                  </a:path>
                </a:pathLst>
              </a:custGeom>
              <a:solidFill>
                <a:srgbClr val="0C3C6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68" name="Shape 168"/>
              <p:cNvSpPr/>
              <p:nvPr/>
            </p:nvSpPr>
            <p:spPr>
              <a:xfrm>
                <a:off x="2234" y="2634"/>
                <a:ext cx="579" cy="118"/>
              </a:xfrm>
              <a:custGeom>
                <a:avLst/>
                <a:gdLst/>
                <a:ahLst/>
                <a:cxnLst/>
                <a:rect l="0" t="0" r="0" b="0"/>
                <a:pathLst>
                  <a:path w="579" h="118" extrusionOk="0">
                    <a:moveTo>
                      <a:pt x="0" y="73"/>
                    </a:moveTo>
                    <a:lnTo>
                      <a:pt x="196" y="0"/>
                    </a:lnTo>
                    <a:lnTo>
                      <a:pt x="579" y="30"/>
                    </a:lnTo>
                    <a:lnTo>
                      <a:pt x="393" y="118"/>
                    </a:lnTo>
                    <a:lnTo>
                      <a:pt x="0" y="73"/>
                    </a:lnTo>
                    <a:close/>
                  </a:path>
                </a:pathLst>
              </a:custGeom>
              <a:solidFill>
                <a:srgbClr val="44648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69" name="Shape 169"/>
              <p:cNvSpPr/>
              <p:nvPr/>
            </p:nvSpPr>
            <p:spPr>
              <a:xfrm>
                <a:off x="2622" y="2664"/>
                <a:ext cx="194" cy="95"/>
              </a:xfrm>
              <a:custGeom>
                <a:avLst/>
                <a:gdLst/>
                <a:ahLst/>
                <a:cxnLst/>
                <a:rect l="0" t="0" r="0" b="0"/>
                <a:pathLst>
                  <a:path w="82" h="40" extrusionOk="0">
                    <a:moveTo>
                      <a:pt x="82" y="2"/>
                    </a:moveTo>
                    <a:cubicBezTo>
                      <a:pt x="82" y="1"/>
                      <a:pt x="81" y="1"/>
                      <a:pt x="81" y="0"/>
                    </a:cubicBezTo>
                    <a:cubicBezTo>
                      <a:pt x="77" y="0"/>
                      <a:pt x="0" y="37"/>
                      <a:pt x="0" y="37"/>
                    </a:cubicBezTo>
                    <a:cubicBezTo>
                      <a:pt x="1" y="40"/>
                      <a:pt x="1" y="40"/>
                      <a:pt x="1" y="40"/>
                    </a:cubicBezTo>
                    <a:lnTo>
                      <a:pt x="82" y="2"/>
                    </a:lnTo>
                    <a:close/>
                  </a:path>
                </a:pathLst>
              </a:custGeom>
              <a:solidFill>
                <a:srgbClr val="5B769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0" name="Shape 170"/>
              <p:cNvSpPr/>
              <p:nvPr/>
            </p:nvSpPr>
            <p:spPr>
              <a:xfrm>
                <a:off x="2208" y="2700"/>
                <a:ext cx="449" cy="210"/>
              </a:xfrm>
              <a:custGeom>
                <a:avLst/>
                <a:gdLst/>
                <a:ahLst/>
                <a:cxnLst/>
                <a:rect l="0" t="0" r="0" b="0"/>
                <a:pathLst>
                  <a:path w="190" h="89" extrusionOk="0">
                    <a:moveTo>
                      <a:pt x="190" y="86"/>
                    </a:moveTo>
                    <a:cubicBezTo>
                      <a:pt x="190" y="88"/>
                      <a:pt x="188" y="89"/>
                      <a:pt x="187" y="89"/>
                    </a:cubicBezTo>
                    <a:cubicBezTo>
                      <a:pt x="3" y="66"/>
                      <a:pt x="3" y="66"/>
                      <a:pt x="3" y="66"/>
                    </a:cubicBezTo>
                    <a:cubicBezTo>
                      <a:pt x="2" y="66"/>
                      <a:pt x="1" y="65"/>
                      <a:pt x="1" y="63"/>
                    </a:cubicBezTo>
                    <a:cubicBezTo>
                      <a:pt x="0" y="3"/>
                      <a:pt x="0" y="3"/>
                      <a:pt x="0" y="3"/>
                    </a:cubicBezTo>
                    <a:cubicBezTo>
                      <a:pt x="0" y="2"/>
                      <a:pt x="2" y="0"/>
                      <a:pt x="3" y="0"/>
                    </a:cubicBezTo>
                    <a:cubicBezTo>
                      <a:pt x="188" y="21"/>
                      <a:pt x="188" y="21"/>
                      <a:pt x="188" y="21"/>
                    </a:cubicBezTo>
                    <a:cubicBezTo>
                      <a:pt x="189" y="21"/>
                      <a:pt x="190" y="22"/>
                      <a:pt x="190" y="24"/>
                    </a:cubicBezTo>
                    <a:lnTo>
                      <a:pt x="190" y="86"/>
                    </a:lnTo>
                    <a:close/>
                  </a:path>
                </a:pathLst>
              </a:custGeom>
              <a:solidFill>
                <a:srgbClr val="6A84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1" name="Shape 171"/>
              <p:cNvSpPr/>
              <p:nvPr/>
            </p:nvSpPr>
            <p:spPr>
              <a:xfrm>
                <a:off x="2208" y="2702"/>
                <a:ext cx="447" cy="208"/>
              </a:xfrm>
              <a:custGeom>
                <a:avLst/>
                <a:gdLst/>
                <a:ahLst/>
                <a:cxnLst/>
                <a:rect l="0" t="0" r="0" b="0"/>
                <a:pathLst>
                  <a:path w="189" h="88" extrusionOk="0">
                    <a:moveTo>
                      <a:pt x="189" y="86"/>
                    </a:moveTo>
                    <a:cubicBezTo>
                      <a:pt x="189" y="87"/>
                      <a:pt x="188" y="88"/>
                      <a:pt x="186" y="88"/>
                    </a:cubicBezTo>
                    <a:cubicBezTo>
                      <a:pt x="2" y="66"/>
                      <a:pt x="2" y="66"/>
                      <a:pt x="2" y="66"/>
                    </a:cubicBezTo>
                    <a:cubicBezTo>
                      <a:pt x="1" y="66"/>
                      <a:pt x="0" y="65"/>
                      <a:pt x="0" y="64"/>
                    </a:cubicBezTo>
                    <a:cubicBezTo>
                      <a:pt x="0" y="2"/>
                      <a:pt x="0" y="2"/>
                      <a:pt x="0" y="2"/>
                    </a:cubicBezTo>
                    <a:cubicBezTo>
                      <a:pt x="0" y="1"/>
                      <a:pt x="1" y="0"/>
                      <a:pt x="2" y="0"/>
                    </a:cubicBezTo>
                    <a:cubicBezTo>
                      <a:pt x="186" y="21"/>
                      <a:pt x="186" y="21"/>
                      <a:pt x="186" y="21"/>
                    </a:cubicBezTo>
                    <a:cubicBezTo>
                      <a:pt x="188" y="22"/>
                      <a:pt x="189" y="23"/>
                      <a:pt x="189" y="24"/>
                    </a:cubicBezTo>
                    <a:lnTo>
                      <a:pt x="189" y="86"/>
                    </a:lnTo>
                    <a:close/>
                  </a:path>
                </a:pathLst>
              </a:custGeom>
              <a:solidFill>
                <a:srgbClr val="8AA2B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2" name="Shape 172"/>
              <p:cNvSpPr/>
              <p:nvPr/>
            </p:nvSpPr>
            <p:spPr>
              <a:xfrm>
                <a:off x="2232" y="2705"/>
                <a:ext cx="387" cy="200"/>
              </a:xfrm>
              <a:custGeom>
                <a:avLst/>
                <a:gdLst/>
                <a:ahLst/>
                <a:cxnLst/>
                <a:rect l="0" t="0" r="0" b="0"/>
                <a:pathLst>
                  <a:path w="387" h="200" extrusionOk="0">
                    <a:moveTo>
                      <a:pt x="0" y="156"/>
                    </a:moveTo>
                    <a:lnTo>
                      <a:pt x="0" y="0"/>
                    </a:lnTo>
                    <a:lnTo>
                      <a:pt x="387" y="45"/>
                    </a:lnTo>
                    <a:lnTo>
                      <a:pt x="387" y="200"/>
                    </a:lnTo>
                    <a:lnTo>
                      <a:pt x="0" y="156"/>
                    </a:lnTo>
                    <a:close/>
                  </a:path>
                </a:pathLst>
              </a:custGeom>
              <a:solidFill>
                <a:srgbClr val="0C3C6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3" name="Shape 173"/>
              <p:cNvSpPr/>
              <p:nvPr/>
            </p:nvSpPr>
            <p:spPr>
              <a:xfrm>
                <a:off x="2523" y="2863"/>
                <a:ext cx="92" cy="40"/>
              </a:xfrm>
              <a:custGeom>
                <a:avLst/>
                <a:gdLst/>
                <a:ahLst/>
                <a:cxnLst/>
                <a:rect l="0" t="0" r="0" b="0"/>
                <a:pathLst>
                  <a:path w="92" h="40" extrusionOk="0">
                    <a:moveTo>
                      <a:pt x="0" y="0"/>
                    </a:moveTo>
                    <a:lnTo>
                      <a:pt x="92" y="12"/>
                    </a:lnTo>
                    <a:lnTo>
                      <a:pt x="92" y="40"/>
                    </a:lnTo>
                    <a:lnTo>
                      <a:pt x="0" y="28"/>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4" name="Shape 174"/>
              <p:cNvSpPr/>
              <p:nvPr/>
            </p:nvSpPr>
            <p:spPr>
              <a:xfrm>
                <a:off x="2523" y="2868"/>
                <a:ext cx="16" cy="21"/>
              </a:xfrm>
              <a:custGeom>
                <a:avLst/>
                <a:gdLst/>
                <a:ahLst/>
                <a:cxnLst/>
                <a:rect l="0" t="0" r="0" b="0"/>
                <a:pathLst>
                  <a:path w="16" h="21" extrusionOk="0">
                    <a:moveTo>
                      <a:pt x="0" y="21"/>
                    </a:moveTo>
                    <a:lnTo>
                      <a:pt x="16" y="21"/>
                    </a:lnTo>
                    <a:lnTo>
                      <a:pt x="16" y="2"/>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5" name="Shape 175"/>
              <p:cNvSpPr/>
              <p:nvPr/>
            </p:nvSpPr>
            <p:spPr>
              <a:xfrm>
                <a:off x="2539" y="2870"/>
                <a:ext cx="57" cy="31"/>
              </a:xfrm>
              <a:custGeom>
                <a:avLst/>
                <a:gdLst/>
                <a:ahLst/>
                <a:cxnLst/>
                <a:rect l="0" t="0" r="0" b="0"/>
                <a:pathLst>
                  <a:path w="24" h="13" extrusionOk="0">
                    <a:moveTo>
                      <a:pt x="0" y="8"/>
                    </a:moveTo>
                    <a:cubicBezTo>
                      <a:pt x="0" y="8"/>
                      <a:pt x="11" y="13"/>
                      <a:pt x="24" y="6"/>
                    </a:cubicBezTo>
                    <a:cubicBezTo>
                      <a:pt x="24" y="3"/>
                      <a:pt x="24" y="3"/>
                      <a:pt x="24" y="3"/>
                    </a:cubicBezTo>
                    <a:cubicBezTo>
                      <a:pt x="24" y="3"/>
                      <a:pt x="6" y="4"/>
                      <a:pt x="0" y="0"/>
                    </a:cubicBezTo>
                    <a:cubicBezTo>
                      <a:pt x="0" y="6"/>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6" name="Shape 176"/>
              <p:cNvSpPr/>
              <p:nvPr/>
            </p:nvSpPr>
            <p:spPr>
              <a:xfrm>
                <a:off x="2523" y="2865"/>
                <a:ext cx="16" cy="5"/>
              </a:xfrm>
              <a:custGeom>
                <a:avLst/>
                <a:gdLst/>
                <a:ahLst/>
                <a:cxnLst/>
                <a:rect l="0" t="0" r="0" b="0"/>
                <a:pathLst>
                  <a:path w="16" h="5" extrusionOk="0">
                    <a:moveTo>
                      <a:pt x="0" y="3"/>
                    </a:moveTo>
                    <a:lnTo>
                      <a:pt x="0" y="0"/>
                    </a:lnTo>
                    <a:lnTo>
                      <a:pt x="16" y="3"/>
                    </a:lnTo>
                    <a:lnTo>
                      <a:pt x="16" y="5"/>
                    </a:lnTo>
                    <a:lnTo>
                      <a:pt x="0" y="3"/>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7" name="Shape 177"/>
              <p:cNvSpPr/>
              <p:nvPr/>
            </p:nvSpPr>
            <p:spPr>
              <a:xfrm>
                <a:off x="2539" y="2868"/>
                <a:ext cx="57" cy="11"/>
              </a:xfrm>
              <a:custGeom>
                <a:avLst/>
                <a:gdLst/>
                <a:ahLst/>
                <a:cxnLst/>
                <a:rect l="0" t="0" r="0" b="0"/>
                <a:pathLst>
                  <a:path w="24" h="5" extrusionOk="0">
                    <a:moveTo>
                      <a:pt x="0" y="0"/>
                    </a:moveTo>
                    <a:cubicBezTo>
                      <a:pt x="0" y="0"/>
                      <a:pt x="7" y="5"/>
                      <a:pt x="23" y="4"/>
                    </a:cubicBezTo>
                    <a:cubicBezTo>
                      <a:pt x="24" y="5"/>
                      <a:pt x="24" y="4"/>
                      <a:pt x="24" y="4"/>
                    </a:cubicBezTo>
                    <a:cubicBezTo>
                      <a:pt x="24" y="4"/>
                      <a:pt x="14" y="5"/>
                      <a:pt x="7" y="3"/>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8" name="Shape 178"/>
              <p:cNvSpPr/>
              <p:nvPr/>
            </p:nvSpPr>
            <p:spPr>
              <a:xfrm>
                <a:off x="2596" y="2877"/>
                <a:ext cx="2" cy="7"/>
              </a:xfrm>
              <a:custGeom>
                <a:avLst/>
                <a:gdLst/>
                <a:ahLst/>
                <a:cxnLst/>
                <a:rect l="0" t="0" r="0" b="0"/>
                <a:pathLst>
                  <a:path w="2" h="7" extrusionOk="0">
                    <a:moveTo>
                      <a:pt x="2" y="7"/>
                    </a:moveTo>
                    <a:lnTo>
                      <a:pt x="0" y="7"/>
                    </a:lnTo>
                    <a:lnTo>
                      <a:pt x="0" y="0"/>
                    </a:lnTo>
                    <a:lnTo>
                      <a:pt x="2" y="2"/>
                    </a:lnTo>
                    <a:lnTo>
                      <a:pt x="2" y="7"/>
                    </a:lnTo>
                    <a:close/>
                  </a:path>
                </a:pathLst>
              </a:custGeom>
              <a:solidFill>
                <a:srgbClr val="D2DAE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79" name="Shape 179"/>
              <p:cNvSpPr/>
              <p:nvPr/>
            </p:nvSpPr>
            <p:spPr>
              <a:xfrm>
                <a:off x="2523" y="2832"/>
                <a:ext cx="92" cy="40"/>
              </a:xfrm>
              <a:custGeom>
                <a:avLst/>
                <a:gdLst/>
                <a:ahLst/>
                <a:cxnLst/>
                <a:rect l="0" t="0" r="0" b="0"/>
                <a:pathLst>
                  <a:path w="92" h="40" extrusionOk="0">
                    <a:moveTo>
                      <a:pt x="0" y="0"/>
                    </a:moveTo>
                    <a:lnTo>
                      <a:pt x="92" y="12"/>
                    </a:lnTo>
                    <a:lnTo>
                      <a:pt x="92" y="40"/>
                    </a:lnTo>
                    <a:lnTo>
                      <a:pt x="0" y="29"/>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0" name="Shape 180"/>
              <p:cNvSpPr/>
              <p:nvPr/>
            </p:nvSpPr>
            <p:spPr>
              <a:xfrm>
                <a:off x="2523" y="2837"/>
                <a:ext cx="16" cy="24"/>
              </a:xfrm>
              <a:custGeom>
                <a:avLst/>
                <a:gdLst/>
                <a:ahLst/>
                <a:cxnLst/>
                <a:rect l="0" t="0" r="0" b="0"/>
                <a:pathLst>
                  <a:path w="16" h="24" extrusionOk="0">
                    <a:moveTo>
                      <a:pt x="0" y="21"/>
                    </a:moveTo>
                    <a:lnTo>
                      <a:pt x="16" y="24"/>
                    </a:lnTo>
                    <a:lnTo>
                      <a:pt x="16" y="2"/>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1" name="Shape 181"/>
              <p:cNvSpPr/>
              <p:nvPr/>
            </p:nvSpPr>
            <p:spPr>
              <a:xfrm>
                <a:off x="2539" y="2839"/>
                <a:ext cx="57" cy="31"/>
              </a:xfrm>
              <a:custGeom>
                <a:avLst/>
                <a:gdLst/>
                <a:ahLst/>
                <a:cxnLst/>
                <a:rect l="0" t="0" r="0" b="0"/>
                <a:pathLst>
                  <a:path w="24" h="13" extrusionOk="0">
                    <a:moveTo>
                      <a:pt x="0" y="9"/>
                    </a:moveTo>
                    <a:cubicBezTo>
                      <a:pt x="0" y="9"/>
                      <a:pt x="11" y="13"/>
                      <a:pt x="24" y="7"/>
                    </a:cubicBezTo>
                    <a:cubicBezTo>
                      <a:pt x="24" y="3"/>
                      <a:pt x="24" y="3"/>
                      <a:pt x="24" y="3"/>
                    </a:cubicBezTo>
                    <a:cubicBezTo>
                      <a:pt x="24" y="3"/>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2" name="Shape 182"/>
              <p:cNvSpPr/>
              <p:nvPr/>
            </p:nvSpPr>
            <p:spPr>
              <a:xfrm>
                <a:off x="2523" y="2835"/>
                <a:ext cx="16" cy="4"/>
              </a:xfrm>
              <a:custGeom>
                <a:avLst/>
                <a:gdLst/>
                <a:ahLst/>
                <a:cxnLst/>
                <a:rect l="0" t="0" r="0" b="0"/>
                <a:pathLst>
                  <a:path w="16" h="4" extrusionOk="0">
                    <a:moveTo>
                      <a:pt x="0" y="2"/>
                    </a:moveTo>
                    <a:lnTo>
                      <a:pt x="0" y="0"/>
                    </a:lnTo>
                    <a:lnTo>
                      <a:pt x="16" y="2"/>
                    </a:lnTo>
                    <a:lnTo>
                      <a:pt x="16" y="4"/>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3" name="Shape 183"/>
              <p:cNvSpPr/>
              <p:nvPr/>
            </p:nvSpPr>
            <p:spPr>
              <a:xfrm>
                <a:off x="2539" y="2837"/>
                <a:ext cx="57" cy="12"/>
              </a:xfrm>
              <a:custGeom>
                <a:avLst/>
                <a:gdLst/>
                <a:ahLst/>
                <a:cxnLst/>
                <a:rect l="0" t="0" r="0" b="0"/>
                <a:pathLst>
                  <a:path w="24" h="5" extrusionOk="0">
                    <a:moveTo>
                      <a:pt x="0" y="0"/>
                    </a:moveTo>
                    <a:cubicBezTo>
                      <a:pt x="0" y="0"/>
                      <a:pt x="7" y="5"/>
                      <a:pt x="23" y="4"/>
                    </a:cubicBezTo>
                    <a:cubicBezTo>
                      <a:pt x="24" y="5"/>
                      <a:pt x="24" y="5"/>
                      <a:pt x="24" y="5"/>
                    </a:cubicBezTo>
                    <a:cubicBezTo>
                      <a:pt x="24" y="5"/>
                      <a:pt x="14" y="5"/>
                      <a:pt x="7" y="4"/>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4" name="Shape 184"/>
              <p:cNvSpPr/>
              <p:nvPr/>
            </p:nvSpPr>
            <p:spPr>
              <a:xfrm>
                <a:off x="2596" y="2849"/>
                <a:ext cx="2" cy="7"/>
              </a:xfrm>
              <a:custGeom>
                <a:avLst/>
                <a:gdLst/>
                <a:ahLst/>
                <a:cxnLst/>
                <a:rect l="0" t="0" r="0" b="0"/>
                <a:pathLst>
                  <a:path w="2" h="7" extrusionOk="0">
                    <a:moveTo>
                      <a:pt x="2" y="5"/>
                    </a:moveTo>
                    <a:lnTo>
                      <a:pt x="0" y="7"/>
                    </a:lnTo>
                    <a:lnTo>
                      <a:pt x="0" y="0"/>
                    </a:lnTo>
                    <a:lnTo>
                      <a:pt x="2" y="0"/>
                    </a:lnTo>
                    <a:lnTo>
                      <a:pt x="2" y="5"/>
                    </a:lnTo>
                    <a:close/>
                  </a:path>
                </a:pathLst>
              </a:custGeom>
              <a:solidFill>
                <a:srgbClr val="D2DAE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5" name="Shape 185"/>
              <p:cNvSpPr/>
              <p:nvPr/>
            </p:nvSpPr>
            <p:spPr>
              <a:xfrm>
                <a:off x="2523" y="2804"/>
                <a:ext cx="92" cy="38"/>
              </a:xfrm>
              <a:custGeom>
                <a:avLst/>
                <a:gdLst/>
                <a:ahLst/>
                <a:cxnLst/>
                <a:rect l="0" t="0" r="0" b="0"/>
                <a:pathLst>
                  <a:path w="92" h="38" extrusionOk="0">
                    <a:moveTo>
                      <a:pt x="0" y="0"/>
                    </a:moveTo>
                    <a:lnTo>
                      <a:pt x="92" y="9"/>
                    </a:lnTo>
                    <a:lnTo>
                      <a:pt x="92" y="38"/>
                    </a:lnTo>
                    <a:lnTo>
                      <a:pt x="0" y="26"/>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6" name="Shape 186"/>
              <p:cNvSpPr/>
              <p:nvPr/>
            </p:nvSpPr>
            <p:spPr>
              <a:xfrm>
                <a:off x="2523" y="2806"/>
                <a:ext cx="16" cy="24"/>
              </a:xfrm>
              <a:custGeom>
                <a:avLst/>
                <a:gdLst/>
                <a:ahLst/>
                <a:cxnLst/>
                <a:rect l="0" t="0" r="0" b="0"/>
                <a:pathLst>
                  <a:path w="16" h="24" extrusionOk="0">
                    <a:moveTo>
                      <a:pt x="0" y="22"/>
                    </a:moveTo>
                    <a:lnTo>
                      <a:pt x="16" y="24"/>
                    </a:lnTo>
                    <a:lnTo>
                      <a:pt x="16" y="3"/>
                    </a:lnTo>
                    <a:lnTo>
                      <a:pt x="0" y="0"/>
                    </a:lnTo>
                    <a:lnTo>
                      <a:pt x="0" y="22"/>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7" name="Shape 187"/>
              <p:cNvSpPr/>
              <p:nvPr/>
            </p:nvSpPr>
            <p:spPr>
              <a:xfrm>
                <a:off x="2539" y="2809"/>
                <a:ext cx="57" cy="30"/>
              </a:xfrm>
              <a:custGeom>
                <a:avLst/>
                <a:gdLst/>
                <a:ahLst/>
                <a:cxnLst/>
                <a:rect l="0" t="0" r="0" b="0"/>
                <a:pathLst>
                  <a:path w="24" h="13" extrusionOk="0">
                    <a:moveTo>
                      <a:pt x="0" y="9"/>
                    </a:moveTo>
                    <a:cubicBezTo>
                      <a:pt x="0" y="9"/>
                      <a:pt x="11" y="13"/>
                      <a:pt x="24" y="7"/>
                    </a:cubicBezTo>
                    <a:cubicBezTo>
                      <a:pt x="24" y="4"/>
                      <a:pt x="24" y="4"/>
                      <a:pt x="24" y="4"/>
                    </a:cubicBezTo>
                    <a:cubicBezTo>
                      <a:pt x="24" y="4"/>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8" name="Shape 188"/>
              <p:cNvSpPr/>
              <p:nvPr/>
            </p:nvSpPr>
            <p:spPr>
              <a:xfrm>
                <a:off x="2523" y="2804"/>
                <a:ext cx="16" cy="5"/>
              </a:xfrm>
              <a:custGeom>
                <a:avLst/>
                <a:gdLst/>
                <a:ahLst/>
                <a:cxnLst/>
                <a:rect l="0" t="0" r="0" b="0"/>
                <a:pathLst>
                  <a:path w="16" h="5" extrusionOk="0">
                    <a:moveTo>
                      <a:pt x="0" y="2"/>
                    </a:moveTo>
                    <a:lnTo>
                      <a:pt x="0" y="0"/>
                    </a:lnTo>
                    <a:lnTo>
                      <a:pt x="16" y="5"/>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89" name="Shape 189"/>
              <p:cNvSpPr/>
              <p:nvPr/>
            </p:nvSpPr>
            <p:spPr>
              <a:xfrm>
                <a:off x="2539" y="2809"/>
                <a:ext cx="57" cy="9"/>
              </a:xfrm>
              <a:custGeom>
                <a:avLst/>
                <a:gdLst/>
                <a:ahLst/>
                <a:cxnLst/>
                <a:rect l="0" t="0" r="0" b="0"/>
                <a:pathLst>
                  <a:path w="24" h="4" extrusionOk="0">
                    <a:moveTo>
                      <a:pt x="0" y="0"/>
                    </a:moveTo>
                    <a:cubicBezTo>
                      <a:pt x="0" y="0"/>
                      <a:pt x="7" y="4"/>
                      <a:pt x="23" y="3"/>
                    </a:cubicBezTo>
                    <a:cubicBezTo>
                      <a:pt x="24" y="4"/>
                      <a:pt x="24" y="4"/>
                      <a:pt x="24" y="4"/>
                    </a:cubicBezTo>
                    <a:cubicBezTo>
                      <a:pt x="24" y="4"/>
                      <a:pt x="14" y="4"/>
                      <a:pt x="7" y="3"/>
                    </a:cubicBezTo>
                    <a:cubicBezTo>
                      <a:pt x="0" y="1"/>
                      <a:pt x="0" y="0"/>
                      <a:pt x="0" y="0"/>
                    </a:cubicBez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0" name="Shape 190"/>
              <p:cNvSpPr/>
              <p:nvPr/>
            </p:nvSpPr>
            <p:spPr>
              <a:xfrm>
                <a:off x="2596" y="2818"/>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1" name="Shape 191"/>
              <p:cNvSpPr/>
              <p:nvPr/>
            </p:nvSpPr>
            <p:spPr>
              <a:xfrm>
                <a:off x="2523" y="2773"/>
                <a:ext cx="92" cy="38"/>
              </a:xfrm>
              <a:custGeom>
                <a:avLst/>
                <a:gdLst/>
                <a:ahLst/>
                <a:cxnLst/>
                <a:rect l="0" t="0" r="0" b="0"/>
                <a:pathLst>
                  <a:path w="92" h="38" extrusionOk="0">
                    <a:moveTo>
                      <a:pt x="0" y="0"/>
                    </a:moveTo>
                    <a:lnTo>
                      <a:pt x="92" y="10"/>
                    </a:lnTo>
                    <a:lnTo>
                      <a:pt x="92" y="38"/>
                    </a:lnTo>
                    <a:lnTo>
                      <a:pt x="0" y="29"/>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2" name="Shape 192"/>
              <p:cNvSpPr/>
              <p:nvPr/>
            </p:nvSpPr>
            <p:spPr>
              <a:xfrm>
                <a:off x="2523" y="2776"/>
                <a:ext cx="16" cy="23"/>
              </a:xfrm>
              <a:custGeom>
                <a:avLst/>
                <a:gdLst/>
                <a:ahLst/>
                <a:cxnLst/>
                <a:rect l="0" t="0" r="0" b="0"/>
                <a:pathLst>
                  <a:path w="16" h="23" extrusionOk="0">
                    <a:moveTo>
                      <a:pt x="0" y="21"/>
                    </a:moveTo>
                    <a:lnTo>
                      <a:pt x="16" y="23"/>
                    </a:lnTo>
                    <a:lnTo>
                      <a:pt x="16" y="4"/>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3" name="Shape 193"/>
              <p:cNvSpPr/>
              <p:nvPr/>
            </p:nvSpPr>
            <p:spPr>
              <a:xfrm>
                <a:off x="2539" y="2780"/>
                <a:ext cx="57" cy="31"/>
              </a:xfrm>
              <a:custGeom>
                <a:avLst/>
                <a:gdLst/>
                <a:ahLst/>
                <a:cxnLst/>
                <a:rect l="0" t="0" r="0" b="0"/>
                <a:pathLst>
                  <a:path w="24" h="13" extrusionOk="0">
                    <a:moveTo>
                      <a:pt x="0" y="8"/>
                    </a:moveTo>
                    <a:cubicBezTo>
                      <a:pt x="0" y="8"/>
                      <a:pt x="11" y="13"/>
                      <a:pt x="24" y="6"/>
                    </a:cubicBezTo>
                    <a:cubicBezTo>
                      <a:pt x="24" y="3"/>
                      <a:pt x="24" y="3"/>
                      <a:pt x="24" y="3"/>
                    </a:cubicBezTo>
                    <a:cubicBezTo>
                      <a:pt x="24" y="3"/>
                      <a:pt x="6" y="4"/>
                      <a:pt x="0" y="0"/>
                    </a:cubicBezTo>
                    <a:cubicBezTo>
                      <a:pt x="0" y="5"/>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4" name="Shape 194"/>
              <p:cNvSpPr/>
              <p:nvPr/>
            </p:nvSpPr>
            <p:spPr>
              <a:xfrm>
                <a:off x="2523" y="2776"/>
                <a:ext cx="16" cy="4"/>
              </a:xfrm>
              <a:custGeom>
                <a:avLst/>
                <a:gdLst/>
                <a:ahLst/>
                <a:cxnLst/>
                <a:rect l="0" t="0" r="0" b="0"/>
                <a:pathLst>
                  <a:path w="16" h="4" extrusionOk="0">
                    <a:moveTo>
                      <a:pt x="0" y="0"/>
                    </a:moveTo>
                    <a:lnTo>
                      <a:pt x="0" y="0"/>
                    </a:lnTo>
                    <a:lnTo>
                      <a:pt x="16" y="2"/>
                    </a:lnTo>
                    <a:lnTo>
                      <a:pt x="16" y="4"/>
                    </a:ln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5" name="Shape 195"/>
              <p:cNvSpPr/>
              <p:nvPr/>
            </p:nvSpPr>
            <p:spPr>
              <a:xfrm>
                <a:off x="2539" y="2778"/>
                <a:ext cx="57" cy="12"/>
              </a:xfrm>
              <a:custGeom>
                <a:avLst/>
                <a:gdLst/>
                <a:ahLst/>
                <a:cxnLst/>
                <a:rect l="0" t="0" r="0" b="0"/>
                <a:pathLst>
                  <a:path w="24" h="5" extrusionOk="0">
                    <a:moveTo>
                      <a:pt x="0" y="0"/>
                    </a:moveTo>
                    <a:cubicBezTo>
                      <a:pt x="0" y="0"/>
                      <a:pt x="6" y="5"/>
                      <a:pt x="23" y="4"/>
                    </a:cubicBezTo>
                    <a:cubicBezTo>
                      <a:pt x="24" y="4"/>
                      <a:pt x="24" y="4"/>
                      <a:pt x="24" y="4"/>
                    </a:cubicBezTo>
                    <a:cubicBezTo>
                      <a:pt x="24" y="4"/>
                      <a:pt x="14" y="5"/>
                      <a:pt x="7" y="3"/>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6" name="Shape 196"/>
              <p:cNvSpPr/>
              <p:nvPr/>
            </p:nvSpPr>
            <p:spPr>
              <a:xfrm>
                <a:off x="2596" y="2787"/>
                <a:ext cx="1"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7" name="Shape 197"/>
              <p:cNvSpPr/>
              <p:nvPr/>
            </p:nvSpPr>
            <p:spPr>
              <a:xfrm>
                <a:off x="2523" y="2742"/>
                <a:ext cx="92" cy="41"/>
              </a:xfrm>
              <a:custGeom>
                <a:avLst/>
                <a:gdLst/>
                <a:ahLst/>
                <a:cxnLst/>
                <a:rect l="0" t="0" r="0" b="0"/>
                <a:pathLst>
                  <a:path w="92" h="41" extrusionOk="0">
                    <a:moveTo>
                      <a:pt x="0" y="0"/>
                    </a:moveTo>
                    <a:lnTo>
                      <a:pt x="92" y="12"/>
                    </a:lnTo>
                    <a:lnTo>
                      <a:pt x="92" y="41"/>
                    </a:lnTo>
                    <a:lnTo>
                      <a:pt x="0" y="29"/>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8" name="Shape 198"/>
              <p:cNvSpPr/>
              <p:nvPr/>
            </p:nvSpPr>
            <p:spPr>
              <a:xfrm>
                <a:off x="2523" y="2745"/>
                <a:ext cx="16" cy="23"/>
              </a:xfrm>
              <a:custGeom>
                <a:avLst/>
                <a:gdLst/>
                <a:ahLst/>
                <a:cxnLst/>
                <a:rect l="0" t="0" r="0" b="0"/>
                <a:pathLst>
                  <a:path w="16" h="23" extrusionOk="0">
                    <a:moveTo>
                      <a:pt x="0" y="23"/>
                    </a:moveTo>
                    <a:lnTo>
                      <a:pt x="16" y="23"/>
                    </a:lnTo>
                    <a:lnTo>
                      <a:pt x="16" y="5"/>
                    </a:lnTo>
                    <a:lnTo>
                      <a:pt x="0" y="0"/>
                    </a:lnTo>
                    <a:lnTo>
                      <a:pt x="0" y="23"/>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199" name="Shape 199"/>
              <p:cNvSpPr/>
              <p:nvPr/>
            </p:nvSpPr>
            <p:spPr>
              <a:xfrm>
                <a:off x="2539" y="2750"/>
                <a:ext cx="57" cy="30"/>
              </a:xfrm>
              <a:custGeom>
                <a:avLst/>
                <a:gdLst/>
                <a:ahLst/>
                <a:cxnLst/>
                <a:rect l="0" t="0" r="0" b="0"/>
                <a:pathLst>
                  <a:path w="24" h="13" extrusionOk="0">
                    <a:moveTo>
                      <a:pt x="0" y="8"/>
                    </a:moveTo>
                    <a:cubicBezTo>
                      <a:pt x="0" y="8"/>
                      <a:pt x="11" y="13"/>
                      <a:pt x="24" y="6"/>
                    </a:cubicBezTo>
                    <a:cubicBezTo>
                      <a:pt x="24" y="3"/>
                      <a:pt x="24" y="3"/>
                      <a:pt x="24" y="3"/>
                    </a:cubicBezTo>
                    <a:cubicBezTo>
                      <a:pt x="24" y="3"/>
                      <a:pt x="6" y="4"/>
                      <a:pt x="0" y="0"/>
                    </a:cubicBezTo>
                    <a:cubicBezTo>
                      <a:pt x="0" y="6"/>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0" name="Shape 200"/>
              <p:cNvSpPr/>
              <p:nvPr/>
            </p:nvSpPr>
            <p:spPr>
              <a:xfrm>
                <a:off x="2523" y="2745"/>
                <a:ext cx="16" cy="5"/>
              </a:xfrm>
              <a:custGeom>
                <a:avLst/>
                <a:gdLst/>
                <a:ahLst/>
                <a:cxnLst/>
                <a:rect l="0" t="0" r="0" b="0"/>
                <a:pathLst>
                  <a:path w="16" h="5" extrusionOk="0">
                    <a:moveTo>
                      <a:pt x="0" y="0"/>
                    </a:moveTo>
                    <a:lnTo>
                      <a:pt x="0" y="0"/>
                    </a:lnTo>
                    <a:lnTo>
                      <a:pt x="16" y="2"/>
                    </a:lnTo>
                    <a:lnTo>
                      <a:pt x="16" y="5"/>
                    </a:ln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1" name="Shape 201"/>
              <p:cNvSpPr/>
              <p:nvPr/>
            </p:nvSpPr>
            <p:spPr>
              <a:xfrm>
                <a:off x="2539" y="2747"/>
                <a:ext cx="57" cy="12"/>
              </a:xfrm>
              <a:custGeom>
                <a:avLst/>
                <a:gdLst/>
                <a:ahLst/>
                <a:cxnLst/>
                <a:rect l="0" t="0" r="0" b="0"/>
                <a:pathLst>
                  <a:path w="24" h="5" extrusionOk="0">
                    <a:moveTo>
                      <a:pt x="0" y="0"/>
                    </a:moveTo>
                    <a:cubicBezTo>
                      <a:pt x="0" y="0"/>
                      <a:pt x="6" y="5"/>
                      <a:pt x="23" y="4"/>
                    </a:cubicBezTo>
                    <a:cubicBezTo>
                      <a:pt x="24" y="5"/>
                      <a:pt x="24" y="4"/>
                      <a:pt x="24" y="4"/>
                    </a:cubicBezTo>
                    <a:cubicBezTo>
                      <a:pt x="24" y="4"/>
                      <a:pt x="14" y="5"/>
                      <a:pt x="7" y="3"/>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2" name="Shape 202"/>
              <p:cNvSpPr/>
              <p:nvPr/>
            </p:nvSpPr>
            <p:spPr>
              <a:xfrm>
                <a:off x="2596" y="2757"/>
                <a:ext cx="1"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3" name="Shape 203"/>
              <p:cNvSpPr/>
              <p:nvPr/>
            </p:nvSpPr>
            <p:spPr>
              <a:xfrm>
                <a:off x="2234" y="2830"/>
                <a:ext cx="95" cy="38"/>
              </a:xfrm>
              <a:custGeom>
                <a:avLst/>
                <a:gdLst/>
                <a:ahLst/>
                <a:cxnLst/>
                <a:rect l="0" t="0" r="0" b="0"/>
                <a:pathLst>
                  <a:path w="95" h="38" extrusionOk="0">
                    <a:moveTo>
                      <a:pt x="0" y="0"/>
                    </a:moveTo>
                    <a:lnTo>
                      <a:pt x="95" y="9"/>
                    </a:lnTo>
                    <a:lnTo>
                      <a:pt x="95" y="38"/>
                    </a:lnTo>
                    <a:lnTo>
                      <a:pt x="0" y="28"/>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4" name="Shape 204"/>
              <p:cNvSpPr/>
              <p:nvPr/>
            </p:nvSpPr>
            <p:spPr>
              <a:xfrm>
                <a:off x="2234" y="2832"/>
                <a:ext cx="19" cy="24"/>
              </a:xfrm>
              <a:custGeom>
                <a:avLst/>
                <a:gdLst/>
                <a:ahLst/>
                <a:cxnLst/>
                <a:rect l="0" t="0" r="0" b="0"/>
                <a:pathLst>
                  <a:path w="19" h="24" extrusionOk="0">
                    <a:moveTo>
                      <a:pt x="0" y="22"/>
                    </a:moveTo>
                    <a:lnTo>
                      <a:pt x="19" y="24"/>
                    </a:lnTo>
                    <a:lnTo>
                      <a:pt x="19" y="3"/>
                    </a:lnTo>
                    <a:lnTo>
                      <a:pt x="0" y="0"/>
                    </a:lnTo>
                    <a:lnTo>
                      <a:pt x="0" y="22"/>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5" name="Shape 205"/>
              <p:cNvSpPr/>
              <p:nvPr/>
            </p:nvSpPr>
            <p:spPr>
              <a:xfrm>
                <a:off x="2253" y="2835"/>
                <a:ext cx="55" cy="33"/>
              </a:xfrm>
              <a:custGeom>
                <a:avLst/>
                <a:gdLst/>
                <a:ahLst/>
                <a:cxnLst/>
                <a:rect l="0" t="0" r="0" b="0"/>
                <a:pathLst>
                  <a:path w="23" h="14" extrusionOk="0">
                    <a:moveTo>
                      <a:pt x="0" y="9"/>
                    </a:moveTo>
                    <a:cubicBezTo>
                      <a:pt x="0" y="9"/>
                      <a:pt x="10" y="14"/>
                      <a:pt x="23" y="7"/>
                    </a:cubicBezTo>
                    <a:cubicBezTo>
                      <a:pt x="23" y="4"/>
                      <a:pt x="23" y="4"/>
                      <a:pt x="23" y="4"/>
                    </a:cubicBezTo>
                    <a:cubicBezTo>
                      <a:pt x="23" y="4"/>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6" name="Shape 206"/>
              <p:cNvSpPr/>
              <p:nvPr/>
            </p:nvSpPr>
            <p:spPr>
              <a:xfrm>
                <a:off x="2234" y="2832"/>
                <a:ext cx="19" cy="3"/>
              </a:xfrm>
              <a:custGeom>
                <a:avLst/>
                <a:gdLst/>
                <a:ahLst/>
                <a:cxnLst/>
                <a:rect l="0" t="0" r="0" b="0"/>
                <a:pathLst>
                  <a:path w="19" h="3" extrusionOk="0">
                    <a:moveTo>
                      <a:pt x="0" y="0"/>
                    </a:moveTo>
                    <a:lnTo>
                      <a:pt x="0" y="0"/>
                    </a:lnTo>
                    <a:lnTo>
                      <a:pt x="19" y="3"/>
                    </a:ln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7" name="Shape 207"/>
              <p:cNvSpPr/>
              <p:nvPr/>
            </p:nvSpPr>
            <p:spPr>
              <a:xfrm>
                <a:off x="2253" y="2835"/>
                <a:ext cx="55" cy="11"/>
              </a:xfrm>
              <a:custGeom>
                <a:avLst/>
                <a:gdLst/>
                <a:ahLst/>
                <a:cxnLst/>
                <a:rect l="0" t="0" r="0" b="0"/>
                <a:pathLst>
                  <a:path w="23" h="5" extrusionOk="0">
                    <a:moveTo>
                      <a:pt x="0" y="0"/>
                    </a:moveTo>
                    <a:cubicBezTo>
                      <a:pt x="0" y="0"/>
                      <a:pt x="6" y="5"/>
                      <a:pt x="23" y="4"/>
                    </a:cubicBezTo>
                    <a:cubicBezTo>
                      <a:pt x="23" y="4"/>
                      <a:pt x="23" y="4"/>
                      <a:pt x="23" y="4"/>
                    </a:cubicBezTo>
                    <a:cubicBezTo>
                      <a:pt x="23" y="4"/>
                      <a:pt x="13" y="5"/>
                      <a:pt x="6" y="3"/>
                    </a:cubicBezTo>
                    <a:cubicBezTo>
                      <a:pt x="0" y="2"/>
                      <a:pt x="0" y="0"/>
                      <a:pt x="0" y="0"/>
                    </a:cubicBez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8" name="Shape 208"/>
              <p:cNvSpPr/>
              <p:nvPr/>
            </p:nvSpPr>
            <p:spPr>
              <a:xfrm>
                <a:off x="2308" y="2844"/>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09" name="Shape 209"/>
              <p:cNvSpPr/>
              <p:nvPr/>
            </p:nvSpPr>
            <p:spPr>
              <a:xfrm>
                <a:off x="2234" y="2799"/>
                <a:ext cx="95" cy="38"/>
              </a:xfrm>
              <a:custGeom>
                <a:avLst/>
                <a:gdLst/>
                <a:ahLst/>
                <a:cxnLst/>
                <a:rect l="0" t="0" r="0" b="0"/>
                <a:pathLst>
                  <a:path w="95" h="38" extrusionOk="0">
                    <a:moveTo>
                      <a:pt x="0" y="0"/>
                    </a:moveTo>
                    <a:lnTo>
                      <a:pt x="95" y="12"/>
                    </a:lnTo>
                    <a:lnTo>
                      <a:pt x="95" y="38"/>
                    </a:lnTo>
                    <a:lnTo>
                      <a:pt x="0" y="29"/>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0" name="Shape 210"/>
              <p:cNvSpPr/>
              <p:nvPr/>
            </p:nvSpPr>
            <p:spPr>
              <a:xfrm>
                <a:off x="2234" y="2802"/>
                <a:ext cx="19" cy="23"/>
              </a:xfrm>
              <a:custGeom>
                <a:avLst/>
                <a:gdLst/>
                <a:ahLst/>
                <a:cxnLst/>
                <a:rect l="0" t="0" r="0" b="0"/>
                <a:pathLst>
                  <a:path w="19" h="23" extrusionOk="0">
                    <a:moveTo>
                      <a:pt x="0" y="21"/>
                    </a:moveTo>
                    <a:lnTo>
                      <a:pt x="19" y="23"/>
                    </a:lnTo>
                    <a:lnTo>
                      <a:pt x="19" y="4"/>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1" name="Shape 211"/>
              <p:cNvSpPr/>
              <p:nvPr/>
            </p:nvSpPr>
            <p:spPr>
              <a:xfrm>
                <a:off x="2253" y="2806"/>
                <a:ext cx="55" cy="31"/>
              </a:xfrm>
              <a:custGeom>
                <a:avLst/>
                <a:gdLst/>
                <a:ahLst/>
                <a:cxnLst/>
                <a:rect l="0" t="0" r="0" b="0"/>
                <a:pathLst>
                  <a:path w="23" h="13" extrusionOk="0">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2" name="Shape 212"/>
              <p:cNvSpPr/>
              <p:nvPr/>
            </p:nvSpPr>
            <p:spPr>
              <a:xfrm>
                <a:off x="2234" y="2802"/>
                <a:ext cx="19" cy="4"/>
              </a:xfrm>
              <a:custGeom>
                <a:avLst/>
                <a:gdLst/>
                <a:ahLst/>
                <a:cxnLst/>
                <a:rect l="0" t="0" r="0" b="0"/>
                <a:pathLst>
                  <a:path w="19" h="4" extrusionOk="0">
                    <a:moveTo>
                      <a:pt x="0" y="0"/>
                    </a:moveTo>
                    <a:lnTo>
                      <a:pt x="0" y="0"/>
                    </a:lnTo>
                    <a:lnTo>
                      <a:pt x="19" y="2"/>
                    </a:lnTo>
                    <a:lnTo>
                      <a:pt x="19" y="4"/>
                    </a:ln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3" name="Shape 213"/>
              <p:cNvSpPr/>
              <p:nvPr/>
            </p:nvSpPr>
            <p:spPr>
              <a:xfrm>
                <a:off x="2253" y="2804"/>
                <a:ext cx="55" cy="12"/>
              </a:xfrm>
              <a:custGeom>
                <a:avLst/>
                <a:gdLst/>
                <a:ahLst/>
                <a:cxnLst/>
                <a:rect l="0" t="0" r="0" b="0"/>
                <a:pathLst>
                  <a:path w="23" h="5" extrusionOk="0">
                    <a:moveTo>
                      <a:pt x="0" y="0"/>
                    </a:moveTo>
                    <a:cubicBezTo>
                      <a:pt x="0" y="0"/>
                      <a:pt x="6" y="5"/>
                      <a:pt x="23" y="4"/>
                    </a:cubicBezTo>
                    <a:cubicBezTo>
                      <a:pt x="23" y="4"/>
                      <a:pt x="23" y="4"/>
                      <a:pt x="23" y="4"/>
                    </a:cubicBezTo>
                    <a:cubicBezTo>
                      <a:pt x="23" y="4"/>
                      <a:pt x="13" y="5"/>
                      <a:pt x="6" y="3"/>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4" name="Shape 214"/>
              <p:cNvSpPr/>
              <p:nvPr/>
            </p:nvSpPr>
            <p:spPr>
              <a:xfrm>
                <a:off x="2308" y="2813"/>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5" name="Shape 215"/>
              <p:cNvSpPr/>
              <p:nvPr/>
            </p:nvSpPr>
            <p:spPr>
              <a:xfrm>
                <a:off x="2234" y="2768"/>
                <a:ext cx="95" cy="41"/>
              </a:xfrm>
              <a:custGeom>
                <a:avLst/>
                <a:gdLst/>
                <a:ahLst/>
                <a:cxnLst/>
                <a:rect l="0" t="0" r="0" b="0"/>
                <a:pathLst>
                  <a:path w="95" h="41" extrusionOk="0">
                    <a:moveTo>
                      <a:pt x="0" y="0"/>
                    </a:moveTo>
                    <a:lnTo>
                      <a:pt x="95" y="12"/>
                    </a:lnTo>
                    <a:lnTo>
                      <a:pt x="95" y="41"/>
                    </a:lnTo>
                    <a:lnTo>
                      <a:pt x="0" y="29"/>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6" name="Shape 216"/>
              <p:cNvSpPr/>
              <p:nvPr/>
            </p:nvSpPr>
            <p:spPr>
              <a:xfrm>
                <a:off x="2234" y="2773"/>
                <a:ext cx="19" cy="21"/>
              </a:xfrm>
              <a:custGeom>
                <a:avLst/>
                <a:gdLst/>
                <a:ahLst/>
                <a:cxnLst/>
                <a:rect l="0" t="0" r="0" b="0"/>
                <a:pathLst>
                  <a:path w="19" h="21" extrusionOk="0">
                    <a:moveTo>
                      <a:pt x="0" y="21"/>
                    </a:moveTo>
                    <a:lnTo>
                      <a:pt x="19" y="21"/>
                    </a:lnTo>
                    <a:lnTo>
                      <a:pt x="19" y="3"/>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7" name="Shape 217"/>
              <p:cNvSpPr/>
              <p:nvPr/>
            </p:nvSpPr>
            <p:spPr>
              <a:xfrm>
                <a:off x="2253" y="2776"/>
                <a:ext cx="55" cy="30"/>
              </a:xfrm>
              <a:custGeom>
                <a:avLst/>
                <a:gdLst/>
                <a:ahLst/>
                <a:cxnLst/>
                <a:rect l="0" t="0" r="0" b="0"/>
                <a:pathLst>
                  <a:path w="23" h="13" extrusionOk="0">
                    <a:moveTo>
                      <a:pt x="0" y="8"/>
                    </a:moveTo>
                    <a:cubicBezTo>
                      <a:pt x="0" y="8"/>
                      <a:pt x="10" y="13"/>
                      <a:pt x="23" y="7"/>
                    </a:cubicBezTo>
                    <a:cubicBezTo>
                      <a:pt x="23" y="3"/>
                      <a:pt x="23" y="3"/>
                      <a:pt x="23" y="3"/>
                    </a:cubicBezTo>
                    <a:cubicBezTo>
                      <a:pt x="23" y="3"/>
                      <a:pt x="6" y="4"/>
                      <a:pt x="0" y="0"/>
                    </a:cubicBezTo>
                    <a:cubicBezTo>
                      <a:pt x="0" y="6"/>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8" name="Shape 218"/>
              <p:cNvSpPr/>
              <p:nvPr/>
            </p:nvSpPr>
            <p:spPr>
              <a:xfrm>
                <a:off x="2234" y="2771"/>
                <a:ext cx="19" cy="5"/>
              </a:xfrm>
              <a:custGeom>
                <a:avLst/>
                <a:gdLst/>
                <a:ahLst/>
                <a:cxnLst/>
                <a:rect l="0" t="0" r="0" b="0"/>
                <a:pathLst>
                  <a:path w="19" h="5" extrusionOk="0">
                    <a:moveTo>
                      <a:pt x="0" y="2"/>
                    </a:moveTo>
                    <a:lnTo>
                      <a:pt x="0" y="0"/>
                    </a:lnTo>
                    <a:lnTo>
                      <a:pt x="19" y="2"/>
                    </a:lnTo>
                    <a:lnTo>
                      <a:pt x="19" y="5"/>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19" name="Shape 219"/>
              <p:cNvSpPr/>
              <p:nvPr/>
            </p:nvSpPr>
            <p:spPr>
              <a:xfrm>
                <a:off x="2253" y="2773"/>
                <a:ext cx="55" cy="12"/>
              </a:xfrm>
              <a:custGeom>
                <a:avLst/>
                <a:gdLst/>
                <a:ahLst/>
                <a:cxnLst/>
                <a:rect l="0" t="0" r="0" b="0"/>
                <a:pathLst>
                  <a:path w="23" h="5" extrusionOk="0">
                    <a:moveTo>
                      <a:pt x="0" y="0"/>
                    </a:moveTo>
                    <a:cubicBezTo>
                      <a:pt x="0" y="0"/>
                      <a:pt x="6" y="5"/>
                      <a:pt x="23" y="4"/>
                    </a:cubicBezTo>
                    <a:cubicBezTo>
                      <a:pt x="23" y="5"/>
                      <a:pt x="23" y="4"/>
                      <a:pt x="23" y="4"/>
                    </a:cubicBezTo>
                    <a:cubicBezTo>
                      <a:pt x="23" y="4"/>
                      <a:pt x="13" y="5"/>
                      <a:pt x="6" y="4"/>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0" name="Shape 220"/>
              <p:cNvSpPr/>
              <p:nvPr/>
            </p:nvSpPr>
            <p:spPr>
              <a:xfrm>
                <a:off x="2308" y="2785"/>
                <a:ext cx="2" cy="7"/>
              </a:xfrm>
              <a:custGeom>
                <a:avLst/>
                <a:gdLst/>
                <a:ahLst/>
                <a:cxnLst/>
                <a:rect l="0" t="0" r="0" b="0"/>
                <a:pathLst>
                  <a:path w="2" h="7" extrusionOk="0">
                    <a:moveTo>
                      <a:pt x="2" y="5"/>
                    </a:moveTo>
                    <a:lnTo>
                      <a:pt x="0" y="7"/>
                    </a:lnTo>
                    <a:lnTo>
                      <a:pt x="0" y="0"/>
                    </a:lnTo>
                    <a:lnTo>
                      <a:pt x="2" y="0"/>
                    </a:lnTo>
                    <a:lnTo>
                      <a:pt x="2" y="5"/>
                    </a:lnTo>
                    <a:close/>
                  </a:path>
                </a:pathLst>
              </a:custGeom>
              <a:solidFill>
                <a:srgbClr val="D2DAE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1" name="Shape 221"/>
              <p:cNvSpPr/>
              <p:nvPr/>
            </p:nvSpPr>
            <p:spPr>
              <a:xfrm>
                <a:off x="2234" y="2740"/>
                <a:ext cx="95" cy="38"/>
              </a:xfrm>
              <a:custGeom>
                <a:avLst/>
                <a:gdLst/>
                <a:ahLst/>
                <a:cxnLst/>
                <a:rect l="0" t="0" r="0" b="0"/>
                <a:pathLst>
                  <a:path w="95" h="38" extrusionOk="0">
                    <a:moveTo>
                      <a:pt x="0" y="0"/>
                    </a:moveTo>
                    <a:lnTo>
                      <a:pt x="95" y="10"/>
                    </a:lnTo>
                    <a:lnTo>
                      <a:pt x="95" y="38"/>
                    </a:lnTo>
                    <a:lnTo>
                      <a:pt x="0" y="26"/>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2" name="Shape 222"/>
              <p:cNvSpPr/>
              <p:nvPr/>
            </p:nvSpPr>
            <p:spPr>
              <a:xfrm>
                <a:off x="2234" y="2742"/>
                <a:ext cx="19" cy="24"/>
              </a:xfrm>
              <a:custGeom>
                <a:avLst/>
                <a:gdLst/>
                <a:ahLst/>
                <a:cxnLst/>
                <a:rect l="0" t="0" r="0" b="0"/>
                <a:pathLst>
                  <a:path w="19" h="24" extrusionOk="0">
                    <a:moveTo>
                      <a:pt x="0" y="22"/>
                    </a:moveTo>
                    <a:lnTo>
                      <a:pt x="19" y="24"/>
                    </a:lnTo>
                    <a:lnTo>
                      <a:pt x="17" y="3"/>
                    </a:lnTo>
                    <a:lnTo>
                      <a:pt x="0" y="0"/>
                    </a:lnTo>
                    <a:lnTo>
                      <a:pt x="0" y="22"/>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3" name="Shape 223"/>
              <p:cNvSpPr/>
              <p:nvPr/>
            </p:nvSpPr>
            <p:spPr>
              <a:xfrm>
                <a:off x="2251" y="2745"/>
                <a:ext cx="57" cy="31"/>
              </a:xfrm>
              <a:custGeom>
                <a:avLst/>
                <a:gdLst/>
                <a:ahLst/>
                <a:cxnLst/>
                <a:rect l="0" t="0" r="0" b="0"/>
                <a:pathLst>
                  <a:path w="24" h="13" extrusionOk="0">
                    <a:moveTo>
                      <a:pt x="1" y="9"/>
                    </a:moveTo>
                    <a:cubicBezTo>
                      <a:pt x="1" y="9"/>
                      <a:pt x="11" y="13"/>
                      <a:pt x="24" y="7"/>
                    </a:cubicBezTo>
                    <a:cubicBezTo>
                      <a:pt x="24" y="4"/>
                      <a:pt x="24" y="4"/>
                      <a:pt x="24" y="4"/>
                    </a:cubicBezTo>
                    <a:cubicBezTo>
                      <a:pt x="24" y="4"/>
                      <a:pt x="6" y="5"/>
                      <a:pt x="0" y="0"/>
                    </a:cubicBezTo>
                    <a:cubicBezTo>
                      <a:pt x="1" y="6"/>
                      <a:pt x="1" y="9"/>
                      <a:pt x="1"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4" name="Shape 224"/>
              <p:cNvSpPr/>
              <p:nvPr/>
            </p:nvSpPr>
            <p:spPr>
              <a:xfrm>
                <a:off x="2234" y="2740"/>
                <a:ext cx="19" cy="5"/>
              </a:xfrm>
              <a:custGeom>
                <a:avLst/>
                <a:gdLst/>
                <a:ahLst/>
                <a:cxnLst/>
                <a:rect l="0" t="0" r="0" b="0"/>
                <a:pathLst>
                  <a:path w="19" h="5" extrusionOk="0">
                    <a:moveTo>
                      <a:pt x="0" y="2"/>
                    </a:moveTo>
                    <a:lnTo>
                      <a:pt x="0" y="0"/>
                    </a:lnTo>
                    <a:lnTo>
                      <a:pt x="19" y="5"/>
                    </a:lnTo>
                    <a:lnTo>
                      <a:pt x="17" y="5"/>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5" name="Shape 225"/>
              <p:cNvSpPr/>
              <p:nvPr/>
            </p:nvSpPr>
            <p:spPr>
              <a:xfrm>
                <a:off x="2251" y="2745"/>
                <a:ext cx="57" cy="9"/>
              </a:xfrm>
              <a:custGeom>
                <a:avLst/>
                <a:gdLst/>
                <a:ahLst/>
                <a:cxnLst/>
                <a:rect l="0" t="0" r="0" b="0"/>
                <a:pathLst>
                  <a:path w="24" h="4" extrusionOk="0">
                    <a:moveTo>
                      <a:pt x="1" y="0"/>
                    </a:moveTo>
                    <a:cubicBezTo>
                      <a:pt x="1" y="0"/>
                      <a:pt x="7" y="4"/>
                      <a:pt x="24" y="3"/>
                    </a:cubicBezTo>
                    <a:cubicBezTo>
                      <a:pt x="24" y="4"/>
                      <a:pt x="24" y="4"/>
                      <a:pt x="24" y="4"/>
                    </a:cubicBezTo>
                    <a:cubicBezTo>
                      <a:pt x="24" y="4"/>
                      <a:pt x="14" y="4"/>
                      <a:pt x="7" y="3"/>
                    </a:cubicBezTo>
                    <a:cubicBezTo>
                      <a:pt x="1" y="1"/>
                      <a:pt x="0" y="0"/>
                      <a:pt x="0" y="0"/>
                    </a:cubicBezTo>
                    <a:lnTo>
                      <a:pt x="1"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6" name="Shape 226"/>
              <p:cNvSpPr/>
              <p:nvPr/>
            </p:nvSpPr>
            <p:spPr>
              <a:xfrm>
                <a:off x="2308" y="2754"/>
                <a:ext cx="2" cy="7"/>
              </a:xfrm>
              <a:custGeom>
                <a:avLst/>
                <a:gdLst/>
                <a:ahLst/>
                <a:cxnLst/>
                <a:rect l="0" t="0" r="0" b="0"/>
                <a:pathLst>
                  <a:path w="2" h="7" extrusionOk="0">
                    <a:moveTo>
                      <a:pt x="2" y="5"/>
                    </a:moveTo>
                    <a:lnTo>
                      <a:pt x="0" y="7"/>
                    </a:lnTo>
                    <a:lnTo>
                      <a:pt x="0" y="0"/>
                    </a:lnTo>
                    <a:lnTo>
                      <a:pt x="2" y="0"/>
                    </a:lnTo>
                    <a:lnTo>
                      <a:pt x="2" y="5"/>
                    </a:lnTo>
                    <a:close/>
                  </a:path>
                </a:pathLst>
              </a:custGeom>
              <a:solidFill>
                <a:srgbClr val="D2DAE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7" name="Shape 227"/>
              <p:cNvSpPr/>
              <p:nvPr/>
            </p:nvSpPr>
            <p:spPr>
              <a:xfrm>
                <a:off x="2234" y="2709"/>
                <a:ext cx="95" cy="38"/>
              </a:xfrm>
              <a:custGeom>
                <a:avLst/>
                <a:gdLst/>
                <a:ahLst/>
                <a:cxnLst/>
                <a:rect l="0" t="0" r="0" b="0"/>
                <a:pathLst>
                  <a:path w="95" h="38" extrusionOk="0">
                    <a:moveTo>
                      <a:pt x="0" y="0"/>
                    </a:moveTo>
                    <a:lnTo>
                      <a:pt x="95" y="10"/>
                    </a:lnTo>
                    <a:lnTo>
                      <a:pt x="92" y="38"/>
                    </a:lnTo>
                    <a:lnTo>
                      <a:pt x="0" y="29"/>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8" name="Shape 228"/>
              <p:cNvSpPr/>
              <p:nvPr/>
            </p:nvSpPr>
            <p:spPr>
              <a:xfrm>
                <a:off x="2234" y="2712"/>
                <a:ext cx="17" cy="23"/>
              </a:xfrm>
              <a:custGeom>
                <a:avLst/>
                <a:gdLst/>
                <a:ahLst/>
                <a:cxnLst/>
                <a:rect l="0" t="0" r="0" b="0"/>
                <a:pathLst>
                  <a:path w="17" h="23" extrusionOk="0">
                    <a:moveTo>
                      <a:pt x="0" y="21"/>
                    </a:moveTo>
                    <a:lnTo>
                      <a:pt x="17" y="23"/>
                    </a:lnTo>
                    <a:lnTo>
                      <a:pt x="17" y="2"/>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29" name="Shape 229"/>
              <p:cNvSpPr/>
              <p:nvPr/>
            </p:nvSpPr>
            <p:spPr>
              <a:xfrm>
                <a:off x="2251" y="2714"/>
                <a:ext cx="57" cy="31"/>
              </a:xfrm>
              <a:custGeom>
                <a:avLst/>
                <a:gdLst/>
                <a:ahLst/>
                <a:cxnLst/>
                <a:rect l="0" t="0" r="0" b="0"/>
                <a:pathLst>
                  <a:path w="24" h="13" extrusionOk="0">
                    <a:moveTo>
                      <a:pt x="0" y="9"/>
                    </a:moveTo>
                    <a:cubicBezTo>
                      <a:pt x="0" y="9"/>
                      <a:pt x="11" y="13"/>
                      <a:pt x="24" y="7"/>
                    </a:cubicBezTo>
                    <a:cubicBezTo>
                      <a:pt x="24" y="4"/>
                      <a:pt x="24" y="4"/>
                      <a:pt x="24" y="4"/>
                    </a:cubicBezTo>
                    <a:cubicBezTo>
                      <a:pt x="24" y="4"/>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0" name="Shape 230"/>
              <p:cNvSpPr/>
              <p:nvPr/>
            </p:nvSpPr>
            <p:spPr>
              <a:xfrm>
                <a:off x="2234" y="2712"/>
                <a:ext cx="19" cy="2"/>
              </a:xfrm>
              <a:custGeom>
                <a:avLst/>
                <a:gdLst/>
                <a:ahLst/>
                <a:cxnLst/>
                <a:rect l="0" t="0" r="0" b="0"/>
                <a:pathLst>
                  <a:path w="19" h="2" extrusionOk="0">
                    <a:moveTo>
                      <a:pt x="0" y="0"/>
                    </a:moveTo>
                    <a:lnTo>
                      <a:pt x="0" y="0"/>
                    </a:lnTo>
                    <a:lnTo>
                      <a:pt x="19" y="2"/>
                    </a:lnTo>
                    <a:lnTo>
                      <a:pt x="17" y="2"/>
                    </a:ln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1" name="Shape 231"/>
              <p:cNvSpPr/>
              <p:nvPr/>
            </p:nvSpPr>
            <p:spPr>
              <a:xfrm>
                <a:off x="2251" y="2714"/>
                <a:ext cx="57" cy="12"/>
              </a:xfrm>
              <a:custGeom>
                <a:avLst/>
                <a:gdLst/>
                <a:ahLst/>
                <a:cxnLst/>
                <a:rect l="0" t="0" r="0" b="0"/>
                <a:pathLst>
                  <a:path w="24" h="5" extrusionOk="0">
                    <a:moveTo>
                      <a:pt x="1" y="0"/>
                    </a:moveTo>
                    <a:cubicBezTo>
                      <a:pt x="1" y="0"/>
                      <a:pt x="7" y="5"/>
                      <a:pt x="24" y="4"/>
                    </a:cubicBezTo>
                    <a:cubicBezTo>
                      <a:pt x="24" y="4"/>
                      <a:pt x="24" y="4"/>
                      <a:pt x="24" y="4"/>
                    </a:cubicBezTo>
                    <a:cubicBezTo>
                      <a:pt x="24" y="4"/>
                      <a:pt x="14" y="5"/>
                      <a:pt x="7" y="3"/>
                    </a:cubicBezTo>
                    <a:cubicBezTo>
                      <a:pt x="1" y="2"/>
                      <a:pt x="0" y="0"/>
                      <a:pt x="0" y="0"/>
                    </a:cubicBezTo>
                    <a:lnTo>
                      <a:pt x="1"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2" name="Shape 232"/>
              <p:cNvSpPr/>
              <p:nvPr/>
            </p:nvSpPr>
            <p:spPr>
              <a:xfrm>
                <a:off x="2308" y="2724"/>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3" name="Shape 233"/>
              <p:cNvSpPr/>
              <p:nvPr/>
            </p:nvSpPr>
            <p:spPr>
              <a:xfrm>
                <a:off x="2331" y="2842"/>
                <a:ext cx="92" cy="37"/>
              </a:xfrm>
              <a:custGeom>
                <a:avLst/>
                <a:gdLst/>
                <a:ahLst/>
                <a:cxnLst/>
                <a:rect l="0" t="0" r="0" b="0"/>
                <a:pathLst>
                  <a:path w="92" h="37" extrusionOk="0">
                    <a:moveTo>
                      <a:pt x="0" y="0"/>
                    </a:moveTo>
                    <a:lnTo>
                      <a:pt x="92" y="9"/>
                    </a:lnTo>
                    <a:lnTo>
                      <a:pt x="92" y="37"/>
                    </a:lnTo>
                    <a:lnTo>
                      <a:pt x="0" y="26"/>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4" name="Shape 234"/>
              <p:cNvSpPr/>
              <p:nvPr/>
            </p:nvSpPr>
            <p:spPr>
              <a:xfrm>
                <a:off x="2331" y="2844"/>
                <a:ext cx="17" cy="24"/>
              </a:xfrm>
              <a:custGeom>
                <a:avLst/>
                <a:gdLst/>
                <a:ahLst/>
                <a:cxnLst/>
                <a:rect l="0" t="0" r="0" b="0"/>
                <a:pathLst>
                  <a:path w="17" h="24" extrusionOk="0">
                    <a:moveTo>
                      <a:pt x="0" y="21"/>
                    </a:moveTo>
                    <a:lnTo>
                      <a:pt x="17" y="24"/>
                    </a:lnTo>
                    <a:lnTo>
                      <a:pt x="17" y="2"/>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5" name="Shape 235"/>
              <p:cNvSpPr/>
              <p:nvPr/>
            </p:nvSpPr>
            <p:spPr>
              <a:xfrm>
                <a:off x="2348" y="2846"/>
                <a:ext cx="54" cy="31"/>
              </a:xfrm>
              <a:custGeom>
                <a:avLst/>
                <a:gdLst/>
                <a:ahLst/>
                <a:cxnLst/>
                <a:rect l="0" t="0" r="0" b="0"/>
                <a:pathLst>
                  <a:path w="23" h="13" extrusionOk="0">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6" name="Shape 236"/>
              <p:cNvSpPr/>
              <p:nvPr/>
            </p:nvSpPr>
            <p:spPr>
              <a:xfrm>
                <a:off x="2331" y="2842"/>
                <a:ext cx="17" cy="4"/>
              </a:xfrm>
              <a:custGeom>
                <a:avLst/>
                <a:gdLst/>
                <a:ahLst/>
                <a:cxnLst/>
                <a:rect l="0" t="0" r="0" b="0"/>
                <a:pathLst>
                  <a:path w="17" h="4" extrusionOk="0">
                    <a:moveTo>
                      <a:pt x="0" y="2"/>
                    </a:moveTo>
                    <a:lnTo>
                      <a:pt x="0" y="0"/>
                    </a:lnTo>
                    <a:lnTo>
                      <a:pt x="17" y="4"/>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7" name="Shape 237"/>
              <p:cNvSpPr/>
              <p:nvPr/>
            </p:nvSpPr>
            <p:spPr>
              <a:xfrm>
                <a:off x="2348" y="2846"/>
                <a:ext cx="54" cy="10"/>
              </a:xfrm>
              <a:custGeom>
                <a:avLst/>
                <a:gdLst/>
                <a:ahLst/>
                <a:cxnLst/>
                <a:rect l="0" t="0" r="0" b="0"/>
                <a:pathLst>
                  <a:path w="23" h="4" extrusionOk="0">
                    <a:moveTo>
                      <a:pt x="0" y="0"/>
                    </a:moveTo>
                    <a:cubicBezTo>
                      <a:pt x="0" y="0"/>
                      <a:pt x="6" y="4"/>
                      <a:pt x="23" y="3"/>
                    </a:cubicBezTo>
                    <a:cubicBezTo>
                      <a:pt x="23" y="4"/>
                      <a:pt x="23" y="4"/>
                      <a:pt x="23" y="4"/>
                    </a:cubicBezTo>
                    <a:cubicBezTo>
                      <a:pt x="23" y="4"/>
                      <a:pt x="13" y="4"/>
                      <a:pt x="7" y="3"/>
                    </a:cubicBezTo>
                    <a:cubicBezTo>
                      <a:pt x="0" y="1"/>
                      <a:pt x="0" y="0"/>
                      <a:pt x="0" y="0"/>
                    </a:cubicBez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8" name="Shape 238"/>
              <p:cNvSpPr/>
              <p:nvPr/>
            </p:nvSpPr>
            <p:spPr>
              <a:xfrm>
                <a:off x="2402" y="2856"/>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39" name="Shape 239"/>
              <p:cNvSpPr/>
              <p:nvPr/>
            </p:nvSpPr>
            <p:spPr>
              <a:xfrm>
                <a:off x="2331" y="2811"/>
                <a:ext cx="92" cy="38"/>
              </a:xfrm>
              <a:custGeom>
                <a:avLst/>
                <a:gdLst/>
                <a:ahLst/>
                <a:cxnLst/>
                <a:rect l="0" t="0" r="0" b="0"/>
                <a:pathLst>
                  <a:path w="92" h="38" extrusionOk="0">
                    <a:moveTo>
                      <a:pt x="0" y="0"/>
                    </a:moveTo>
                    <a:lnTo>
                      <a:pt x="92" y="9"/>
                    </a:lnTo>
                    <a:lnTo>
                      <a:pt x="92" y="38"/>
                    </a:lnTo>
                    <a:lnTo>
                      <a:pt x="0" y="28"/>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0" name="Shape 240"/>
              <p:cNvSpPr/>
              <p:nvPr/>
            </p:nvSpPr>
            <p:spPr>
              <a:xfrm>
                <a:off x="2331" y="2813"/>
                <a:ext cx="17" cy="24"/>
              </a:xfrm>
              <a:custGeom>
                <a:avLst/>
                <a:gdLst/>
                <a:ahLst/>
                <a:cxnLst/>
                <a:rect l="0" t="0" r="0" b="0"/>
                <a:pathLst>
                  <a:path w="17" h="24" extrusionOk="0">
                    <a:moveTo>
                      <a:pt x="0" y="22"/>
                    </a:moveTo>
                    <a:lnTo>
                      <a:pt x="17" y="24"/>
                    </a:lnTo>
                    <a:lnTo>
                      <a:pt x="17" y="3"/>
                    </a:lnTo>
                    <a:lnTo>
                      <a:pt x="0" y="0"/>
                    </a:lnTo>
                    <a:lnTo>
                      <a:pt x="0" y="22"/>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1" name="Shape 241"/>
              <p:cNvSpPr/>
              <p:nvPr/>
            </p:nvSpPr>
            <p:spPr>
              <a:xfrm>
                <a:off x="2348" y="2816"/>
                <a:ext cx="54" cy="33"/>
              </a:xfrm>
              <a:custGeom>
                <a:avLst/>
                <a:gdLst/>
                <a:ahLst/>
                <a:cxnLst/>
                <a:rect l="0" t="0" r="0" b="0"/>
                <a:pathLst>
                  <a:path w="23" h="14" extrusionOk="0">
                    <a:moveTo>
                      <a:pt x="0" y="9"/>
                    </a:moveTo>
                    <a:cubicBezTo>
                      <a:pt x="0" y="9"/>
                      <a:pt x="10" y="14"/>
                      <a:pt x="23" y="7"/>
                    </a:cubicBezTo>
                    <a:cubicBezTo>
                      <a:pt x="23" y="4"/>
                      <a:pt x="23" y="4"/>
                      <a:pt x="23" y="4"/>
                    </a:cubicBezTo>
                    <a:cubicBezTo>
                      <a:pt x="23" y="4"/>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2" name="Shape 242"/>
              <p:cNvSpPr/>
              <p:nvPr/>
            </p:nvSpPr>
            <p:spPr>
              <a:xfrm>
                <a:off x="2331" y="2813"/>
                <a:ext cx="17" cy="3"/>
              </a:xfrm>
              <a:custGeom>
                <a:avLst/>
                <a:gdLst/>
                <a:ahLst/>
                <a:cxnLst/>
                <a:rect l="0" t="0" r="0" b="0"/>
                <a:pathLst>
                  <a:path w="17" h="3" extrusionOk="0">
                    <a:moveTo>
                      <a:pt x="0" y="0"/>
                    </a:moveTo>
                    <a:lnTo>
                      <a:pt x="0" y="0"/>
                    </a:lnTo>
                    <a:lnTo>
                      <a:pt x="17" y="3"/>
                    </a:ln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3" name="Shape 243"/>
              <p:cNvSpPr/>
              <p:nvPr/>
            </p:nvSpPr>
            <p:spPr>
              <a:xfrm>
                <a:off x="2348" y="2816"/>
                <a:ext cx="54" cy="12"/>
              </a:xfrm>
              <a:custGeom>
                <a:avLst/>
                <a:gdLst/>
                <a:ahLst/>
                <a:cxnLst/>
                <a:rect l="0" t="0" r="0" b="0"/>
                <a:pathLst>
                  <a:path w="23" h="5" extrusionOk="0">
                    <a:moveTo>
                      <a:pt x="0" y="0"/>
                    </a:moveTo>
                    <a:cubicBezTo>
                      <a:pt x="0" y="0"/>
                      <a:pt x="6" y="5"/>
                      <a:pt x="23" y="4"/>
                    </a:cubicBezTo>
                    <a:cubicBezTo>
                      <a:pt x="23" y="4"/>
                      <a:pt x="23" y="4"/>
                      <a:pt x="23" y="4"/>
                    </a:cubicBezTo>
                    <a:cubicBezTo>
                      <a:pt x="23" y="4"/>
                      <a:pt x="13" y="5"/>
                      <a:pt x="7" y="3"/>
                    </a:cubicBezTo>
                    <a:cubicBezTo>
                      <a:pt x="0" y="2"/>
                      <a:pt x="0" y="0"/>
                      <a:pt x="0" y="0"/>
                    </a:cubicBez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4" name="Shape 244"/>
              <p:cNvSpPr/>
              <p:nvPr/>
            </p:nvSpPr>
            <p:spPr>
              <a:xfrm>
                <a:off x="2402" y="2825"/>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5" name="Shape 245"/>
              <p:cNvSpPr/>
              <p:nvPr/>
            </p:nvSpPr>
            <p:spPr>
              <a:xfrm>
                <a:off x="2331" y="2780"/>
                <a:ext cx="92" cy="38"/>
              </a:xfrm>
              <a:custGeom>
                <a:avLst/>
                <a:gdLst/>
                <a:ahLst/>
                <a:cxnLst/>
                <a:rect l="0" t="0" r="0" b="0"/>
                <a:pathLst>
                  <a:path w="92" h="38" extrusionOk="0">
                    <a:moveTo>
                      <a:pt x="0" y="0"/>
                    </a:moveTo>
                    <a:lnTo>
                      <a:pt x="92" y="12"/>
                    </a:lnTo>
                    <a:lnTo>
                      <a:pt x="92" y="38"/>
                    </a:lnTo>
                    <a:lnTo>
                      <a:pt x="0" y="29"/>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6" name="Shape 246"/>
              <p:cNvSpPr/>
              <p:nvPr/>
            </p:nvSpPr>
            <p:spPr>
              <a:xfrm>
                <a:off x="2331" y="2783"/>
                <a:ext cx="17" cy="23"/>
              </a:xfrm>
              <a:custGeom>
                <a:avLst/>
                <a:gdLst/>
                <a:ahLst/>
                <a:cxnLst/>
                <a:rect l="0" t="0" r="0" b="0"/>
                <a:pathLst>
                  <a:path w="17" h="23" extrusionOk="0">
                    <a:moveTo>
                      <a:pt x="0" y="21"/>
                    </a:moveTo>
                    <a:lnTo>
                      <a:pt x="17" y="23"/>
                    </a:lnTo>
                    <a:lnTo>
                      <a:pt x="17" y="4"/>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7" name="Shape 247"/>
              <p:cNvSpPr/>
              <p:nvPr/>
            </p:nvSpPr>
            <p:spPr>
              <a:xfrm>
                <a:off x="2348" y="2787"/>
                <a:ext cx="54" cy="31"/>
              </a:xfrm>
              <a:custGeom>
                <a:avLst/>
                <a:gdLst/>
                <a:ahLst/>
                <a:cxnLst/>
                <a:rect l="0" t="0" r="0" b="0"/>
                <a:pathLst>
                  <a:path w="23" h="13" extrusionOk="0">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8" name="Shape 248"/>
              <p:cNvSpPr/>
              <p:nvPr/>
            </p:nvSpPr>
            <p:spPr>
              <a:xfrm>
                <a:off x="2331" y="2783"/>
                <a:ext cx="17" cy="4"/>
              </a:xfrm>
              <a:custGeom>
                <a:avLst/>
                <a:gdLst/>
                <a:ahLst/>
                <a:cxnLst/>
                <a:rect l="0" t="0" r="0" b="0"/>
                <a:pathLst>
                  <a:path w="17" h="4" extrusionOk="0">
                    <a:moveTo>
                      <a:pt x="0" y="0"/>
                    </a:moveTo>
                    <a:lnTo>
                      <a:pt x="0" y="0"/>
                    </a:lnTo>
                    <a:lnTo>
                      <a:pt x="17" y="2"/>
                    </a:lnTo>
                    <a:lnTo>
                      <a:pt x="17" y="4"/>
                    </a:ln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49" name="Shape 249"/>
              <p:cNvSpPr/>
              <p:nvPr/>
            </p:nvSpPr>
            <p:spPr>
              <a:xfrm>
                <a:off x="2348" y="2785"/>
                <a:ext cx="54" cy="12"/>
              </a:xfrm>
              <a:custGeom>
                <a:avLst/>
                <a:gdLst/>
                <a:ahLst/>
                <a:cxnLst/>
                <a:rect l="0" t="0" r="0" b="0"/>
                <a:pathLst>
                  <a:path w="23" h="5" extrusionOk="0">
                    <a:moveTo>
                      <a:pt x="0" y="0"/>
                    </a:moveTo>
                    <a:cubicBezTo>
                      <a:pt x="0" y="0"/>
                      <a:pt x="6" y="5"/>
                      <a:pt x="23" y="4"/>
                    </a:cubicBezTo>
                    <a:cubicBezTo>
                      <a:pt x="23" y="5"/>
                      <a:pt x="23" y="4"/>
                      <a:pt x="23" y="4"/>
                    </a:cubicBezTo>
                    <a:cubicBezTo>
                      <a:pt x="23" y="4"/>
                      <a:pt x="13" y="5"/>
                      <a:pt x="7" y="3"/>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0" name="Shape 250"/>
              <p:cNvSpPr/>
              <p:nvPr/>
            </p:nvSpPr>
            <p:spPr>
              <a:xfrm>
                <a:off x="2402" y="2794"/>
                <a:ext cx="2" cy="8"/>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1" name="Shape 251"/>
              <p:cNvSpPr/>
              <p:nvPr/>
            </p:nvSpPr>
            <p:spPr>
              <a:xfrm>
                <a:off x="2331" y="2750"/>
                <a:ext cx="92" cy="40"/>
              </a:xfrm>
              <a:custGeom>
                <a:avLst/>
                <a:gdLst/>
                <a:ahLst/>
                <a:cxnLst/>
                <a:rect l="0" t="0" r="0" b="0"/>
                <a:pathLst>
                  <a:path w="92" h="40" extrusionOk="0">
                    <a:moveTo>
                      <a:pt x="0" y="0"/>
                    </a:moveTo>
                    <a:lnTo>
                      <a:pt x="92" y="11"/>
                    </a:lnTo>
                    <a:lnTo>
                      <a:pt x="92" y="40"/>
                    </a:lnTo>
                    <a:lnTo>
                      <a:pt x="0" y="28"/>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2" name="Shape 252"/>
              <p:cNvSpPr/>
              <p:nvPr/>
            </p:nvSpPr>
            <p:spPr>
              <a:xfrm>
                <a:off x="2331" y="2754"/>
                <a:ext cx="17" cy="22"/>
              </a:xfrm>
              <a:custGeom>
                <a:avLst/>
                <a:gdLst/>
                <a:ahLst/>
                <a:cxnLst/>
                <a:rect l="0" t="0" r="0" b="0"/>
                <a:pathLst>
                  <a:path w="17" h="22" extrusionOk="0">
                    <a:moveTo>
                      <a:pt x="0" y="22"/>
                    </a:moveTo>
                    <a:lnTo>
                      <a:pt x="17" y="22"/>
                    </a:lnTo>
                    <a:lnTo>
                      <a:pt x="17" y="3"/>
                    </a:lnTo>
                    <a:lnTo>
                      <a:pt x="0" y="0"/>
                    </a:lnTo>
                    <a:lnTo>
                      <a:pt x="0" y="22"/>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3" name="Shape 253"/>
              <p:cNvSpPr/>
              <p:nvPr/>
            </p:nvSpPr>
            <p:spPr>
              <a:xfrm>
                <a:off x="2348" y="2757"/>
                <a:ext cx="54" cy="30"/>
              </a:xfrm>
              <a:custGeom>
                <a:avLst/>
                <a:gdLst/>
                <a:ahLst/>
                <a:cxnLst/>
                <a:rect l="0" t="0" r="0" b="0"/>
                <a:pathLst>
                  <a:path w="23" h="13" extrusionOk="0">
                    <a:moveTo>
                      <a:pt x="0" y="8"/>
                    </a:moveTo>
                    <a:cubicBezTo>
                      <a:pt x="0" y="8"/>
                      <a:pt x="10" y="13"/>
                      <a:pt x="23" y="7"/>
                    </a:cubicBezTo>
                    <a:cubicBezTo>
                      <a:pt x="23" y="3"/>
                      <a:pt x="23" y="3"/>
                      <a:pt x="23" y="3"/>
                    </a:cubicBezTo>
                    <a:cubicBezTo>
                      <a:pt x="23" y="3"/>
                      <a:pt x="6" y="4"/>
                      <a:pt x="0" y="0"/>
                    </a:cubicBezTo>
                    <a:cubicBezTo>
                      <a:pt x="0" y="6"/>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4" name="Shape 254"/>
              <p:cNvSpPr/>
              <p:nvPr/>
            </p:nvSpPr>
            <p:spPr>
              <a:xfrm>
                <a:off x="2331" y="2752"/>
                <a:ext cx="17" cy="5"/>
              </a:xfrm>
              <a:custGeom>
                <a:avLst/>
                <a:gdLst/>
                <a:ahLst/>
                <a:cxnLst/>
                <a:rect l="0" t="0" r="0" b="0"/>
                <a:pathLst>
                  <a:path w="17" h="5" extrusionOk="0">
                    <a:moveTo>
                      <a:pt x="0" y="2"/>
                    </a:moveTo>
                    <a:lnTo>
                      <a:pt x="0" y="0"/>
                    </a:lnTo>
                    <a:lnTo>
                      <a:pt x="17" y="2"/>
                    </a:lnTo>
                    <a:lnTo>
                      <a:pt x="17" y="5"/>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5" name="Shape 255"/>
              <p:cNvSpPr/>
              <p:nvPr/>
            </p:nvSpPr>
            <p:spPr>
              <a:xfrm>
                <a:off x="2348" y="2754"/>
                <a:ext cx="54" cy="12"/>
              </a:xfrm>
              <a:custGeom>
                <a:avLst/>
                <a:gdLst/>
                <a:ahLst/>
                <a:cxnLst/>
                <a:rect l="0" t="0" r="0" b="0"/>
                <a:pathLst>
                  <a:path w="23" h="5" extrusionOk="0">
                    <a:moveTo>
                      <a:pt x="0" y="0"/>
                    </a:moveTo>
                    <a:cubicBezTo>
                      <a:pt x="0" y="0"/>
                      <a:pt x="6" y="5"/>
                      <a:pt x="23" y="4"/>
                    </a:cubicBezTo>
                    <a:cubicBezTo>
                      <a:pt x="23" y="5"/>
                      <a:pt x="23" y="4"/>
                      <a:pt x="23" y="4"/>
                    </a:cubicBezTo>
                    <a:cubicBezTo>
                      <a:pt x="23" y="4"/>
                      <a:pt x="13" y="5"/>
                      <a:pt x="7" y="4"/>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6" name="Shape 256"/>
              <p:cNvSpPr/>
              <p:nvPr/>
            </p:nvSpPr>
            <p:spPr>
              <a:xfrm>
                <a:off x="2402" y="2764"/>
                <a:ext cx="2" cy="9"/>
              </a:xfrm>
              <a:custGeom>
                <a:avLst/>
                <a:gdLst/>
                <a:ahLst/>
                <a:cxnLst/>
                <a:rect l="0" t="0" r="0" b="0"/>
                <a:pathLst>
                  <a:path w="2" h="9" extrusionOk="0">
                    <a:moveTo>
                      <a:pt x="2" y="7"/>
                    </a:moveTo>
                    <a:lnTo>
                      <a:pt x="0" y="9"/>
                    </a:lnTo>
                    <a:lnTo>
                      <a:pt x="0" y="0"/>
                    </a:lnTo>
                    <a:lnTo>
                      <a:pt x="2" y="2"/>
                    </a:lnTo>
                    <a:lnTo>
                      <a:pt x="2" y="7"/>
                    </a:lnTo>
                    <a:close/>
                  </a:path>
                </a:pathLst>
              </a:custGeom>
              <a:solidFill>
                <a:srgbClr val="D2DAE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7" name="Shape 257"/>
              <p:cNvSpPr/>
              <p:nvPr/>
            </p:nvSpPr>
            <p:spPr>
              <a:xfrm>
                <a:off x="2331" y="2721"/>
                <a:ext cx="92" cy="38"/>
              </a:xfrm>
              <a:custGeom>
                <a:avLst/>
                <a:gdLst/>
                <a:ahLst/>
                <a:cxnLst/>
                <a:rect l="0" t="0" r="0" b="0"/>
                <a:pathLst>
                  <a:path w="92" h="38" extrusionOk="0">
                    <a:moveTo>
                      <a:pt x="0" y="0"/>
                    </a:moveTo>
                    <a:lnTo>
                      <a:pt x="92" y="10"/>
                    </a:lnTo>
                    <a:lnTo>
                      <a:pt x="92" y="38"/>
                    </a:lnTo>
                    <a:lnTo>
                      <a:pt x="0" y="26"/>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8" name="Shape 258"/>
              <p:cNvSpPr/>
              <p:nvPr/>
            </p:nvSpPr>
            <p:spPr>
              <a:xfrm>
                <a:off x="2331" y="2724"/>
                <a:ext cx="17" cy="23"/>
              </a:xfrm>
              <a:custGeom>
                <a:avLst/>
                <a:gdLst/>
                <a:ahLst/>
                <a:cxnLst/>
                <a:rect l="0" t="0" r="0" b="0"/>
                <a:pathLst>
                  <a:path w="17" h="23" extrusionOk="0">
                    <a:moveTo>
                      <a:pt x="0" y="21"/>
                    </a:moveTo>
                    <a:lnTo>
                      <a:pt x="17" y="23"/>
                    </a:lnTo>
                    <a:lnTo>
                      <a:pt x="17" y="2"/>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59" name="Shape 259"/>
              <p:cNvSpPr/>
              <p:nvPr/>
            </p:nvSpPr>
            <p:spPr>
              <a:xfrm>
                <a:off x="2348" y="2726"/>
                <a:ext cx="54" cy="31"/>
              </a:xfrm>
              <a:custGeom>
                <a:avLst/>
                <a:gdLst/>
                <a:ahLst/>
                <a:cxnLst/>
                <a:rect l="0" t="0" r="0" b="0"/>
                <a:pathLst>
                  <a:path w="23" h="13" extrusionOk="0">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0" name="Shape 260"/>
              <p:cNvSpPr/>
              <p:nvPr/>
            </p:nvSpPr>
            <p:spPr>
              <a:xfrm>
                <a:off x="3028" y="2847"/>
                <a:ext cx="17" cy="5"/>
              </a:xfrm>
              <a:custGeom>
                <a:avLst/>
                <a:gdLst/>
                <a:ahLst/>
                <a:cxnLst/>
                <a:rect l="0" t="0" r="0" b="0"/>
                <a:pathLst>
                  <a:path w="17" h="5" extrusionOk="0">
                    <a:moveTo>
                      <a:pt x="0" y="3"/>
                    </a:moveTo>
                    <a:lnTo>
                      <a:pt x="0" y="0"/>
                    </a:lnTo>
                    <a:lnTo>
                      <a:pt x="17" y="5"/>
                    </a:lnTo>
                    <a:lnTo>
                      <a:pt x="0" y="3"/>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1" name="Shape 261"/>
              <p:cNvSpPr/>
              <p:nvPr/>
            </p:nvSpPr>
            <p:spPr>
              <a:xfrm>
                <a:off x="2348" y="2726"/>
                <a:ext cx="54" cy="9"/>
              </a:xfrm>
              <a:custGeom>
                <a:avLst/>
                <a:gdLst/>
                <a:ahLst/>
                <a:cxnLst/>
                <a:rect l="0" t="0" r="0" b="0"/>
                <a:pathLst>
                  <a:path w="23" h="4" extrusionOk="0">
                    <a:moveTo>
                      <a:pt x="0" y="0"/>
                    </a:moveTo>
                    <a:cubicBezTo>
                      <a:pt x="0" y="0"/>
                      <a:pt x="6" y="4"/>
                      <a:pt x="23" y="3"/>
                    </a:cubicBezTo>
                    <a:cubicBezTo>
                      <a:pt x="23" y="4"/>
                      <a:pt x="23" y="4"/>
                      <a:pt x="23" y="4"/>
                    </a:cubicBezTo>
                    <a:cubicBezTo>
                      <a:pt x="23" y="4"/>
                      <a:pt x="13" y="4"/>
                      <a:pt x="7" y="3"/>
                    </a:cubicBezTo>
                    <a:cubicBezTo>
                      <a:pt x="0" y="1"/>
                      <a:pt x="0" y="0"/>
                      <a:pt x="0" y="0"/>
                    </a:cubicBez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2" name="Shape 262"/>
              <p:cNvSpPr/>
              <p:nvPr/>
            </p:nvSpPr>
            <p:spPr>
              <a:xfrm>
                <a:off x="2402" y="2735"/>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3" name="Shape 263"/>
              <p:cNvSpPr/>
              <p:nvPr/>
            </p:nvSpPr>
            <p:spPr>
              <a:xfrm>
                <a:off x="2426" y="2854"/>
                <a:ext cx="94" cy="37"/>
              </a:xfrm>
              <a:custGeom>
                <a:avLst/>
                <a:gdLst/>
                <a:ahLst/>
                <a:cxnLst/>
                <a:rect l="0" t="0" r="0" b="0"/>
                <a:pathLst>
                  <a:path w="94" h="37" extrusionOk="0">
                    <a:moveTo>
                      <a:pt x="0" y="0"/>
                    </a:moveTo>
                    <a:lnTo>
                      <a:pt x="94" y="9"/>
                    </a:lnTo>
                    <a:lnTo>
                      <a:pt x="94" y="37"/>
                    </a:lnTo>
                    <a:lnTo>
                      <a:pt x="0" y="25"/>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4" name="Shape 264"/>
              <p:cNvSpPr/>
              <p:nvPr/>
            </p:nvSpPr>
            <p:spPr>
              <a:xfrm>
                <a:off x="2426" y="2856"/>
                <a:ext cx="19" cy="23"/>
              </a:xfrm>
              <a:custGeom>
                <a:avLst/>
                <a:gdLst/>
                <a:ahLst/>
                <a:cxnLst/>
                <a:rect l="0" t="0" r="0" b="0"/>
                <a:pathLst>
                  <a:path w="19" h="23" extrusionOk="0">
                    <a:moveTo>
                      <a:pt x="0" y="21"/>
                    </a:moveTo>
                    <a:lnTo>
                      <a:pt x="19" y="23"/>
                    </a:lnTo>
                    <a:lnTo>
                      <a:pt x="19" y="2"/>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5" name="Shape 265"/>
              <p:cNvSpPr/>
              <p:nvPr/>
            </p:nvSpPr>
            <p:spPr>
              <a:xfrm>
                <a:off x="2445" y="2858"/>
                <a:ext cx="54" cy="31"/>
              </a:xfrm>
              <a:custGeom>
                <a:avLst/>
                <a:gdLst/>
                <a:ahLst/>
                <a:cxnLst/>
                <a:rect l="0" t="0" r="0" b="0"/>
                <a:pathLst>
                  <a:path w="23" h="13" extrusionOk="0">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6" name="Shape 266"/>
              <p:cNvSpPr/>
              <p:nvPr/>
            </p:nvSpPr>
            <p:spPr>
              <a:xfrm>
                <a:off x="2426" y="2854"/>
                <a:ext cx="19" cy="4"/>
              </a:xfrm>
              <a:custGeom>
                <a:avLst/>
                <a:gdLst/>
                <a:ahLst/>
                <a:cxnLst/>
                <a:rect l="0" t="0" r="0" b="0"/>
                <a:pathLst>
                  <a:path w="19" h="4" extrusionOk="0">
                    <a:moveTo>
                      <a:pt x="0" y="2"/>
                    </a:moveTo>
                    <a:lnTo>
                      <a:pt x="0" y="0"/>
                    </a:lnTo>
                    <a:lnTo>
                      <a:pt x="19" y="4"/>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7" name="Shape 267"/>
              <p:cNvSpPr/>
              <p:nvPr/>
            </p:nvSpPr>
            <p:spPr>
              <a:xfrm>
                <a:off x="2445" y="2858"/>
                <a:ext cx="54" cy="10"/>
              </a:xfrm>
              <a:custGeom>
                <a:avLst/>
                <a:gdLst/>
                <a:ahLst/>
                <a:cxnLst/>
                <a:rect l="0" t="0" r="0" b="0"/>
                <a:pathLst>
                  <a:path w="23" h="4" extrusionOk="0">
                    <a:moveTo>
                      <a:pt x="0" y="0"/>
                    </a:moveTo>
                    <a:cubicBezTo>
                      <a:pt x="0" y="0"/>
                      <a:pt x="6" y="4"/>
                      <a:pt x="23" y="3"/>
                    </a:cubicBezTo>
                    <a:cubicBezTo>
                      <a:pt x="23" y="4"/>
                      <a:pt x="23" y="4"/>
                      <a:pt x="23" y="4"/>
                    </a:cubicBezTo>
                    <a:cubicBezTo>
                      <a:pt x="23" y="4"/>
                      <a:pt x="13" y="4"/>
                      <a:pt x="6" y="3"/>
                    </a:cubicBezTo>
                    <a:cubicBezTo>
                      <a:pt x="0" y="1"/>
                      <a:pt x="0" y="0"/>
                      <a:pt x="0" y="0"/>
                    </a:cubicBez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8" name="Shape 268"/>
              <p:cNvSpPr/>
              <p:nvPr/>
            </p:nvSpPr>
            <p:spPr>
              <a:xfrm>
                <a:off x="2499" y="2868"/>
                <a:ext cx="2" cy="7"/>
              </a:xfrm>
              <a:custGeom>
                <a:avLst/>
                <a:gdLst/>
                <a:ahLst/>
                <a:cxnLst/>
                <a:rect l="0" t="0" r="0" b="0"/>
                <a:pathLst>
                  <a:path w="2" h="7" extrusionOk="0">
                    <a:moveTo>
                      <a:pt x="2" y="4"/>
                    </a:moveTo>
                    <a:lnTo>
                      <a:pt x="0" y="7"/>
                    </a:lnTo>
                    <a:lnTo>
                      <a:pt x="0" y="0"/>
                    </a:lnTo>
                    <a:lnTo>
                      <a:pt x="2" y="0"/>
                    </a:lnTo>
                    <a:lnTo>
                      <a:pt x="2" y="4"/>
                    </a:lnTo>
                    <a:close/>
                  </a:path>
                </a:pathLst>
              </a:custGeom>
              <a:solidFill>
                <a:srgbClr val="D2DAE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69" name="Shape 269"/>
              <p:cNvSpPr/>
              <p:nvPr/>
            </p:nvSpPr>
            <p:spPr>
              <a:xfrm>
                <a:off x="2426" y="2823"/>
                <a:ext cx="94" cy="38"/>
              </a:xfrm>
              <a:custGeom>
                <a:avLst/>
                <a:gdLst/>
                <a:ahLst/>
                <a:cxnLst/>
                <a:rect l="0" t="0" r="0" b="0"/>
                <a:pathLst>
                  <a:path w="94" h="38" extrusionOk="0">
                    <a:moveTo>
                      <a:pt x="0" y="0"/>
                    </a:moveTo>
                    <a:lnTo>
                      <a:pt x="94" y="9"/>
                    </a:lnTo>
                    <a:lnTo>
                      <a:pt x="94" y="38"/>
                    </a:lnTo>
                    <a:lnTo>
                      <a:pt x="0" y="28"/>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0" name="Shape 270"/>
              <p:cNvSpPr/>
              <p:nvPr/>
            </p:nvSpPr>
            <p:spPr>
              <a:xfrm>
                <a:off x="2426" y="2825"/>
                <a:ext cx="19" cy="24"/>
              </a:xfrm>
              <a:custGeom>
                <a:avLst/>
                <a:gdLst/>
                <a:ahLst/>
                <a:cxnLst/>
                <a:rect l="0" t="0" r="0" b="0"/>
                <a:pathLst>
                  <a:path w="19" h="24" extrusionOk="0">
                    <a:moveTo>
                      <a:pt x="0" y="21"/>
                    </a:moveTo>
                    <a:lnTo>
                      <a:pt x="19" y="24"/>
                    </a:lnTo>
                    <a:lnTo>
                      <a:pt x="19" y="3"/>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1" name="Shape 271"/>
              <p:cNvSpPr/>
              <p:nvPr/>
            </p:nvSpPr>
            <p:spPr>
              <a:xfrm>
                <a:off x="2445" y="2828"/>
                <a:ext cx="54" cy="30"/>
              </a:xfrm>
              <a:custGeom>
                <a:avLst/>
                <a:gdLst/>
                <a:ahLst/>
                <a:cxnLst/>
                <a:rect l="0" t="0" r="0" b="0"/>
                <a:pathLst>
                  <a:path w="23" h="13" extrusionOk="0">
                    <a:moveTo>
                      <a:pt x="0" y="9"/>
                    </a:moveTo>
                    <a:cubicBezTo>
                      <a:pt x="0" y="9"/>
                      <a:pt x="10" y="13"/>
                      <a:pt x="23" y="7"/>
                    </a:cubicBezTo>
                    <a:cubicBezTo>
                      <a:pt x="23" y="4"/>
                      <a:pt x="23" y="4"/>
                      <a:pt x="23" y="4"/>
                    </a:cubicBezTo>
                    <a:cubicBezTo>
                      <a:pt x="23" y="4"/>
                      <a:pt x="6" y="5"/>
                      <a:pt x="0" y="0"/>
                    </a:cubicBezTo>
                    <a:cubicBezTo>
                      <a:pt x="0" y="6"/>
                      <a:pt x="0" y="9"/>
                      <a:pt x="0"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2" name="Shape 272"/>
              <p:cNvSpPr/>
              <p:nvPr/>
            </p:nvSpPr>
            <p:spPr>
              <a:xfrm>
                <a:off x="2426" y="2823"/>
                <a:ext cx="19" cy="5"/>
              </a:xfrm>
              <a:custGeom>
                <a:avLst/>
                <a:gdLst/>
                <a:ahLst/>
                <a:cxnLst/>
                <a:rect l="0" t="0" r="0" b="0"/>
                <a:pathLst>
                  <a:path w="19" h="5" extrusionOk="0">
                    <a:moveTo>
                      <a:pt x="0" y="2"/>
                    </a:moveTo>
                    <a:lnTo>
                      <a:pt x="0" y="0"/>
                    </a:lnTo>
                    <a:lnTo>
                      <a:pt x="19" y="5"/>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3" name="Shape 273"/>
              <p:cNvSpPr/>
              <p:nvPr/>
            </p:nvSpPr>
            <p:spPr>
              <a:xfrm>
                <a:off x="2445" y="2828"/>
                <a:ext cx="54" cy="9"/>
              </a:xfrm>
              <a:custGeom>
                <a:avLst/>
                <a:gdLst/>
                <a:ahLst/>
                <a:cxnLst/>
                <a:rect l="0" t="0" r="0" b="0"/>
                <a:pathLst>
                  <a:path w="23" h="4" extrusionOk="0">
                    <a:moveTo>
                      <a:pt x="0" y="0"/>
                    </a:moveTo>
                    <a:cubicBezTo>
                      <a:pt x="0" y="0"/>
                      <a:pt x="6" y="4"/>
                      <a:pt x="23" y="3"/>
                    </a:cubicBezTo>
                    <a:cubicBezTo>
                      <a:pt x="23" y="4"/>
                      <a:pt x="23" y="4"/>
                      <a:pt x="23" y="4"/>
                    </a:cubicBezTo>
                    <a:cubicBezTo>
                      <a:pt x="23" y="4"/>
                      <a:pt x="13" y="4"/>
                      <a:pt x="6" y="3"/>
                    </a:cubicBezTo>
                    <a:cubicBezTo>
                      <a:pt x="0" y="1"/>
                      <a:pt x="0" y="0"/>
                      <a:pt x="0" y="0"/>
                    </a:cubicBez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4" name="Shape 274"/>
              <p:cNvSpPr/>
              <p:nvPr/>
            </p:nvSpPr>
            <p:spPr>
              <a:xfrm>
                <a:off x="2499" y="2837"/>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5" name="Shape 275"/>
              <p:cNvSpPr/>
              <p:nvPr/>
            </p:nvSpPr>
            <p:spPr>
              <a:xfrm>
                <a:off x="2426" y="2792"/>
                <a:ext cx="94" cy="38"/>
              </a:xfrm>
              <a:custGeom>
                <a:avLst/>
                <a:gdLst/>
                <a:ahLst/>
                <a:cxnLst/>
                <a:rect l="0" t="0" r="0" b="0"/>
                <a:pathLst>
                  <a:path w="94" h="38" extrusionOk="0">
                    <a:moveTo>
                      <a:pt x="0" y="0"/>
                    </a:moveTo>
                    <a:lnTo>
                      <a:pt x="94" y="10"/>
                    </a:lnTo>
                    <a:lnTo>
                      <a:pt x="94" y="38"/>
                    </a:lnTo>
                    <a:lnTo>
                      <a:pt x="0" y="28"/>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6" name="Shape 276"/>
              <p:cNvSpPr/>
              <p:nvPr/>
            </p:nvSpPr>
            <p:spPr>
              <a:xfrm>
                <a:off x="2426" y="2794"/>
                <a:ext cx="19" cy="24"/>
              </a:xfrm>
              <a:custGeom>
                <a:avLst/>
                <a:gdLst/>
                <a:ahLst/>
                <a:cxnLst/>
                <a:rect l="0" t="0" r="0" b="0"/>
                <a:pathLst>
                  <a:path w="19" h="24" extrusionOk="0">
                    <a:moveTo>
                      <a:pt x="0" y="22"/>
                    </a:moveTo>
                    <a:lnTo>
                      <a:pt x="19" y="24"/>
                    </a:lnTo>
                    <a:lnTo>
                      <a:pt x="19" y="5"/>
                    </a:lnTo>
                    <a:lnTo>
                      <a:pt x="0" y="0"/>
                    </a:lnTo>
                    <a:lnTo>
                      <a:pt x="0" y="22"/>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7" name="Shape 277"/>
              <p:cNvSpPr/>
              <p:nvPr/>
            </p:nvSpPr>
            <p:spPr>
              <a:xfrm>
                <a:off x="2445" y="2799"/>
                <a:ext cx="54" cy="31"/>
              </a:xfrm>
              <a:custGeom>
                <a:avLst/>
                <a:gdLst/>
                <a:ahLst/>
                <a:cxnLst/>
                <a:rect l="0" t="0" r="0" b="0"/>
                <a:pathLst>
                  <a:path w="23" h="13" extrusionOk="0">
                    <a:moveTo>
                      <a:pt x="0" y="8"/>
                    </a:moveTo>
                    <a:cubicBezTo>
                      <a:pt x="0" y="8"/>
                      <a:pt x="10" y="13"/>
                      <a:pt x="23" y="6"/>
                    </a:cubicBezTo>
                    <a:cubicBezTo>
                      <a:pt x="23" y="3"/>
                      <a:pt x="23" y="3"/>
                      <a:pt x="23" y="3"/>
                    </a:cubicBezTo>
                    <a:cubicBezTo>
                      <a:pt x="23" y="3"/>
                      <a:pt x="6" y="4"/>
                      <a:pt x="0" y="0"/>
                    </a:cubicBezTo>
                    <a:cubicBezTo>
                      <a:pt x="0" y="5"/>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8" name="Shape 278"/>
              <p:cNvSpPr/>
              <p:nvPr/>
            </p:nvSpPr>
            <p:spPr>
              <a:xfrm>
                <a:off x="2426" y="2794"/>
                <a:ext cx="19" cy="5"/>
              </a:xfrm>
              <a:custGeom>
                <a:avLst/>
                <a:gdLst/>
                <a:ahLst/>
                <a:cxnLst/>
                <a:rect l="0" t="0" r="0" b="0"/>
                <a:pathLst>
                  <a:path w="19" h="5" extrusionOk="0">
                    <a:moveTo>
                      <a:pt x="0" y="0"/>
                    </a:moveTo>
                    <a:lnTo>
                      <a:pt x="0" y="0"/>
                    </a:lnTo>
                    <a:lnTo>
                      <a:pt x="19" y="3"/>
                    </a:lnTo>
                    <a:lnTo>
                      <a:pt x="19" y="5"/>
                    </a:ln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79" name="Shape 279"/>
              <p:cNvSpPr/>
              <p:nvPr/>
            </p:nvSpPr>
            <p:spPr>
              <a:xfrm>
                <a:off x="2445" y="2797"/>
                <a:ext cx="54" cy="12"/>
              </a:xfrm>
              <a:custGeom>
                <a:avLst/>
                <a:gdLst/>
                <a:ahLst/>
                <a:cxnLst/>
                <a:rect l="0" t="0" r="0" b="0"/>
                <a:pathLst>
                  <a:path w="23" h="5" extrusionOk="0">
                    <a:moveTo>
                      <a:pt x="0" y="0"/>
                    </a:moveTo>
                    <a:cubicBezTo>
                      <a:pt x="0" y="0"/>
                      <a:pt x="6" y="5"/>
                      <a:pt x="23" y="4"/>
                    </a:cubicBezTo>
                    <a:cubicBezTo>
                      <a:pt x="23" y="4"/>
                      <a:pt x="23" y="4"/>
                      <a:pt x="23" y="4"/>
                    </a:cubicBezTo>
                    <a:cubicBezTo>
                      <a:pt x="23" y="4"/>
                      <a:pt x="13" y="5"/>
                      <a:pt x="6" y="3"/>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0" name="Shape 280"/>
              <p:cNvSpPr/>
              <p:nvPr/>
            </p:nvSpPr>
            <p:spPr>
              <a:xfrm>
                <a:off x="2499" y="2806"/>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1" name="Shape 281"/>
              <p:cNvSpPr/>
              <p:nvPr/>
            </p:nvSpPr>
            <p:spPr>
              <a:xfrm>
                <a:off x="2426" y="2761"/>
                <a:ext cx="94" cy="41"/>
              </a:xfrm>
              <a:custGeom>
                <a:avLst/>
                <a:gdLst/>
                <a:ahLst/>
                <a:cxnLst/>
                <a:rect l="0" t="0" r="0" b="0"/>
                <a:pathLst>
                  <a:path w="94" h="41" extrusionOk="0">
                    <a:moveTo>
                      <a:pt x="0" y="0"/>
                    </a:moveTo>
                    <a:lnTo>
                      <a:pt x="94" y="12"/>
                    </a:lnTo>
                    <a:lnTo>
                      <a:pt x="94" y="41"/>
                    </a:lnTo>
                    <a:lnTo>
                      <a:pt x="0" y="29"/>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2" name="Shape 282"/>
              <p:cNvSpPr/>
              <p:nvPr/>
            </p:nvSpPr>
            <p:spPr>
              <a:xfrm>
                <a:off x="2426" y="2766"/>
                <a:ext cx="19" cy="21"/>
              </a:xfrm>
              <a:custGeom>
                <a:avLst/>
                <a:gdLst/>
                <a:ahLst/>
                <a:cxnLst/>
                <a:rect l="0" t="0" r="0" b="0"/>
                <a:pathLst>
                  <a:path w="19" h="21" extrusionOk="0">
                    <a:moveTo>
                      <a:pt x="0" y="21"/>
                    </a:moveTo>
                    <a:lnTo>
                      <a:pt x="19" y="21"/>
                    </a:lnTo>
                    <a:lnTo>
                      <a:pt x="19" y="2"/>
                    </a:lnTo>
                    <a:lnTo>
                      <a:pt x="0" y="0"/>
                    </a:lnTo>
                    <a:lnTo>
                      <a:pt x="0" y="21"/>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3" name="Shape 283"/>
              <p:cNvSpPr/>
              <p:nvPr/>
            </p:nvSpPr>
            <p:spPr>
              <a:xfrm>
                <a:off x="2445" y="2768"/>
                <a:ext cx="54" cy="31"/>
              </a:xfrm>
              <a:custGeom>
                <a:avLst/>
                <a:gdLst/>
                <a:ahLst/>
                <a:cxnLst/>
                <a:rect l="0" t="0" r="0" b="0"/>
                <a:pathLst>
                  <a:path w="23" h="13" extrusionOk="0">
                    <a:moveTo>
                      <a:pt x="0" y="8"/>
                    </a:moveTo>
                    <a:cubicBezTo>
                      <a:pt x="0" y="8"/>
                      <a:pt x="10" y="13"/>
                      <a:pt x="23" y="6"/>
                    </a:cubicBezTo>
                    <a:cubicBezTo>
                      <a:pt x="23" y="3"/>
                      <a:pt x="23" y="3"/>
                      <a:pt x="23" y="3"/>
                    </a:cubicBezTo>
                    <a:cubicBezTo>
                      <a:pt x="23" y="3"/>
                      <a:pt x="6" y="4"/>
                      <a:pt x="0" y="0"/>
                    </a:cubicBezTo>
                    <a:cubicBezTo>
                      <a:pt x="0" y="6"/>
                      <a:pt x="0" y="8"/>
                      <a:pt x="0" y="8"/>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4" name="Shape 284"/>
              <p:cNvSpPr/>
              <p:nvPr/>
            </p:nvSpPr>
            <p:spPr>
              <a:xfrm>
                <a:off x="2426" y="2764"/>
                <a:ext cx="19" cy="4"/>
              </a:xfrm>
              <a:custGeom>
                <a:avLst/>
                <a:gdLst/>
                <a:ahLst/>
                <a:cxnLst/>
                <a:rect l="0" t="0" r="0" b="0"/>
                <a:pathLst>
                  <a:path w="19" h="4" extrusionOk="0">
                    <a:moveTo>
                      <a:pt x="0" y="2"/>
                    </a:moveTo>
                    <a:lnTo>
                      <a:pt x="0" y="0"/>
                    </a:lnTo>
                    <a:lnTo>
                      <a:pt x="19" y="2"/>
                    </a:lnTo>
                    <a:lnTo>
                      <a:pt x="19" y="4"/>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5" name="Shape 285"/>
              <p:cNvSpPr/>
              <p:nvPr/>
            </p:nvSpPr>
            <p:spPr>
              <a:xfrm>
                <a:off x="2445" y="2766"/>
                <a:ext cx="54" cy="12"/>
              </a:xfrm>
              <a:custGeom>
                <a:avLst/>
                <a:gdLst/>
                <a:ahLst/>
                <a:cxnLst/>
                <a:rect l="0" t="0" r="0" b="0"/>
                <a:pathLst>
                  <a:path w="23" h="5" extrusionOk="0">
                    <a:moveTo>
                      <a:pt x="0" y="0"/>
                    </a:moveTo>
                    <a:cubicBezTo>
                      <a:pt x="0" y="0"/>
                      <a:pt x="6" y="5"/>
                      <a:pt x="23" y="4"/>
                    </a:cubicBezTo>
                    <a:cubicBezTo>
                      <a:pt x="23" y="5"/>
                      <a:pt x="23" y="4"/>
                      <a:pt x="23" y="4"/>
                    </a:cubicBezTo>
                    <a:cubicBezTo>
                      <a:pt x="23" y="4"/>
                      <a:pt x="13" y="5"/>
                      <a:pt x="6" y="3"/>
                    </a:cubicBezTo>
                    <a:cubicBezTo>
                      <a:pt x="0" y="2"/>
                      <a:pt x="0" y="1"/>
                      <a:pt x="0" y="1"/>
                    </a:cubicBezTo>
                    <a:lnTo>
                      <a:pt x="0"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6" name="Shape 286"/>
              <p:cNvSpPr/>
              <p:nvPr/>
            </p:nvSpPr>
            <p:spPr>
              <a:xfrm>
                <a:off x="2499" y="2776"/>
                <a:ext cx="2" cy="7"/>
              </a:xfrm>
              <a:prstGeom prst="rect">
                <a:avLst/>
              </a:prstGeom>
              <a:solidFill>
                <a:srgbClr val="D2DAE4"/>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7" name="Shape 287"/>
              <p:cNvSpPr/>
              <p:nvPr/>
            </p:nvSpPr>
            <p:spPr>
              <a:xfrm>
                <a:off x="2426" y="2731"/>
                <a:ext cx="94" cy="40"/>
              </a:xfrm>
              <a:custGeom>
                <a:avLst/>
                <a:gdLst/>
                <a:ahLst/>
                <a:cxnLst/>
                <a:rect l="0" t="0" r="0" b="0"/>
                <a:pathLst>
                  <a:path w="94" h="40" extrusionOk="0">
                    <a:moveTo>
                      <a:pt x="0" y="0"/>
                    </a:moveTo>
                    <a:lnTo>
                      <a:pt x="94" y="11"/>
                    </a:lnTo>
                    <a:lnTo>
                      <a:pt x="94" y="40"/>
                    </a:lnTo>
                    <a:lnTo>
                      <a:pt x="0" y="28"/>
                    </a:lnTo>
                    <a:lnTo>
                      <a:pt x="0" y="0"/>
                    </a:lnTo>
                    <a:close/>
                  </a:path>
                </a:pathLst>
              </a:custGeom>
              <a:solidFill>
                <a:srgbClr val="697F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8" name="Shape 288"/>
              <p:cNvSpPr/>
              <p:nvPr/>
            </p:nvSpPr>
            <p:spPr>
              <a:xfrm>
                <a:off x="2426" y="2735"/>
                <a:ext cx="19" cy="24"/>
              </a:xfrm>
              <a:custGeom>
                <a:avLst/>
                <a:gdLst/>
                <a:ahLst/>
                <a:cxnLst/>
                <a:rect l="0" t="0" r="0" b="0"/>
                <a:pathLst>
                  <a:path w="19" h="24" extrusionOk="0">
                    <a:moveTo>
                      <a:pt x="0" y="22"/>
                    </a:moveTo>
                    <a:lnTo>
                      <a:pt x="19" y="24"/>
                    </a:lnTo>
                    <a:lnTo>
                      <a:pt x="16" y="3"/>
                    </a:lnTo>
                    <a:lnTo>
                      <a:pt x="0" y="0"/>
                    </a:lnTo>
                    <a:lnTo>
                      <a:pt x="0" y="22"/>
                    </a:lnTo>
                    <a:close/>
                  </a:path>
                </a:pathLst>
              </a:custGeom>
              <a:solidFill>
                <a:srgbClr val="8AA5B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89" name="Shape 289"/>
              <p:cNvSpPr/>
              <p:nvPr/>
            </p:nvSpPr>
            <p:spPr>
              <a:xfrm>
                <a:off x="2442" y="2738"/>
                <a:ext cx="57" cy="30"/>
              </a:xfrm>
              <a:custGeom>
                <a:avLst/>
                <a:gdLst/>
                <a:ahLst/>
                <a:cxnLst/>
                <a:rect l="0" t="0" r="0" b="0"/>
                <a:pathLst>
                  <a:path w="24" h="13" extrusionOk="0">
                    <a:moveTo>
                      <a:pt x="1" y="9"/>
                    </a:moveTo>
                    <a:cubicBezTo>
                      <a:pt x="1" y="9"/>
                      <a:pt x="11" y="13"/>
                      <a:pt x="24" y="7"/>
                    </a:cubicBezTo>
                    <a:cubicBezTo>
                      <a:pt x="24" y="4"/>
                      <a:pt x="24" y="4"/>
                      <a:pt x="24" y="4"/>
                    </a:cubicBezTo>
                    <a:cubicBezTo>
                      <a:pt x="24" y="4"/>
                      <a:pt x="6" y="5"/>
                      <a:pt x="0" y="0"/>
                    </a:cubicBezTo>
                    <a:cubicBezTo>
                      <a:pt x="1" y="6"/>
                      <a:pt x="1" y="9"/>
                      <a:pt x="1" y="9"/>
                    </a:cubicBezTo>
                  </a:path>
                </a:pathLst>
              </a:custGeom>
              <a:solidFill>
                <a:srgbClr val="B0BFC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90" name="Shape 290"/>
              <p:cNvSpPr/>
              <p:nvPr/>
            </p:nvSpPr>
            <p:spPr>
              <a:xfrm>
                <a:off x="2426" y="2733"/>
                <a:ext cx="19" cy="5"/>
              </a:xfrm>
              <a:custGeom>
                <a:avLst/>
                <a:gdLst/>
                <a:ahLst/>
                <a:cxnLst/>
                <a:rect l="0" t="0" r="0" b="0"/>
                <a:pathLst>
                  <a:path w="19" h="5" extrusionOk="0">
                    <a:moveTo>
                      <a:pt x="0" y="2"/>
                    </a:moveTo>
                    <a:lnTo>
                      <a:pt x="0" y="0"/>
                    </a:lnTo>
                    <a:lnTo>
                      <a:pt x="19" y="5"/>
                    </a:lnTo>
                    <a:lnTo>
                      <a:pt x="16" y="5"/>
                    </a:lnTo>
                    <a:lnTo>
                      <a:pt x="0" y="2"/>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91" name="Shape 291"/>
              <p:cNvSpPr/>
              <p:nvPr/>
            </p:nvSpPr>
            <p:spPr>
              <a:xfrm>
                <a:off x="2442" y="2738"/>
                <a:ext cx="57" cy="9"/>
              </a:xfrm>
              <a:custGeom>
                <a:avLst/>
                <a:gdLst/>
                <a:ahLst/>
                <a:cxnLst/>
                <a:rect l="0" t="0" r="0" b="0"/>
                <a:pathLst>
                  <a:path w="24" h="4" extrusionOk="0">
                    <a:moveTo>
                      <a:pt x="1" y="0"/>
                    </a:moveTo>
                    <a:cubicBezTo>
                      <a:pt x="1" y="0"/>
                      <a:pt x="7" y="4"/>
                      <a:pt x="24" y="3"/>
                    </a:cubicBezTo>
                    <a:cubicBezTo>
                      <a:pt x="24" y="4"/>
                      <a:pt x="24" y="4"/>
                      <a:pt x="24" y="4"/>
                    </a:cubicBezTo>
                    <a:cubicBezTo>
                      <a:pt x="24" y="4"/>
                      <a:pt x="14" y="4"/>
                      <a:pt x="7" y="3"/>
                    </a:cubicBezTo>
                    <a:cubicBezTo>
                      <a:pt x="1" y="1"/>
                      <a:pt x="0" y="0"/>
                      <a:pt x="0" y="0"/>
                    </a:cubicBezTo>
                    <a:lnTo>
                      <a:pt x="1" y="0"/>
                    </a:lnTo>
                    <a:close/>
                  </a:path>
                </a:pathLst>
              </a:custGeom>
              <a:solidFill>
                <a:srgbClr val="A4B4C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92" name="Shape 292"/>
              <p:cNvSpPr/>
              <p:nvPr/>
            </p:nvSpPr>
            <p:spPr>
              <a:xfrm>
                <a:off x="2499" y="2747"/>
                <a:ext cx="2" cy="7"/>
              </a:xfrm>
              <a:custGeom>
                <a:avLst/>
                <a:gdLst/>
                <a:ahLst/>
                <a:cxnLst/>
                <a:rect l="0" t="0" r="0" b="0"/>
                <a:pathLst>
                  <a:path w="2" h="7" extrusionOk="0">
                    <a:moveTo>
                      <a:pt x="2" y="5"/>
                    </a:moveTo>
                    <a:lnTo>
                      <a:pt x="0" y="7"/>
                    </a:lnTo>
                    <a:lnTo>
                      <a:pt x="0" y="0"/>
                    </a:lnTo>
                    <a:lnTo>
                      <a:pt x="2" y="0"/>
                    </a:lnTo>
                    <a:lnTo>
                      <a:pt x="2" y="5"/>
                    </a:lnTo>
                    <a:close/>
                  </a:path>
                </a:pathLst>
              </a:custGeom>
              <a:solidFill>
                <a:srgbClr val="D2DAE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grpSp>
        <p:pic>
          <p:nvPicPr>
            <p:cNvPr id="293" name="Shape 293" descr="E4600 full configuration - right"/>
            <p:cNvPicPr preferRelativeResize="0"/>
            <p:nvPr/>
          </p:nvPicPr>
          <p:blipFill rotWithShape="1">
            <a:blip r:embed="rId5">
              <a:alphaModFix/>
            </a:blip>
            <a:srcRect/>
            <a:stretch/>
          </p:blipFill>
          <p:spPr>
            <a:xfrm>
              <a:off x="7857612" y="3918971"/>
              <a:ext cx="530225" cy="586817"/>
            </a:xfrm>
            <a:prstGeom prst="rect">
              <a:avLst/>
            </a:prstGeom>
            <a:noFill/>
            <a:ln>
              <a:noFill/>
            </a:ln>
          </p:spPr>
        </p:pic>
        <p:grpSp>
          <p:nvGrpSpPr>
            <p:cNvPr id="294" name="Shape 294"/>
            <p:cNvGrpSpPr/>
            <p:nvPr/>
          </p:nvGrpSpPr>
          <p:grpSpPr>
            <a:xfrm>
              <a:off x="3518832" y="4183641"/>
              <a:ext cx="864096" cy="327678"/>
              <a:chOff x="5292080" y="3795886"/>
              <a:chExt cx="864096" cy="504056"/>
            </a:xfrm>
          </p:grpSpPr>
          <p:sp>
            <p:nvSpPr>
              <p:cNvPr id="295" name="Shape 295"/>
              <p:cNvSpPr/>
              <p:nvPr/>
            </p:nvSpPr>
            <p:spPr>
              <a:xfrm>
                <a:off x="5292080" y="4155926"/>
                <a:ext cx="864096" cy="144016"/>
              </a:xfrm>
              <a:prstGeom prst="can">
                <a:avLst>
                  <a:gd name="adj" fmla="val 25000"/>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96" name="Shape 296"/>
              <p:cNvSpPr/>
              <p:nvPr/>
            </p:nvSpPr>
            <p:spPr>
              <a:xfrm>
                <a:off x="5292080" y="3975906"/>
                <a:ext cx="864096" cy="144016"/>
              </a:xfrm>
              <a:prstGeom prst="can">
                <a:avLst>
                  <a:gd name="adj" fmla="val 25000"/>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sp>
            <p:nvSpPr>
              <p:cNvPr id="297" name="Shape 297"/>
              <p:cNvSpPr/>
              <p:nvPr/>
            </p:nvSpPr>
            <p:spPr>
              <a:xfrm>
                <a:off x="5292080" y="3795886"/>
                <a:ext cx="864096" cy="144016"/>
              </a:xfrm>
              <a:prstGeom prst="can">
                <a:avLst>
                  <a:gd name="adj" fmla="val 25000"/>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grpSp>
        <p:sp>
          <p:nvSpPr>
            <p:cNvPr id="298" name="Shape 298"/>
            <p:cNvSpPr txBox="1"/>
            <p:nvPr/>
          </p:nvSpPr>
          <p:spPr>
            <a:xfrm>
              <a:off x="5241021" y="4201047"/>
              <a:ext cx="430051" cy="24079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lt1"/>
                  </a:solidFill>
                  <a:latin typeface="Helvetica" charset="0"/>
                  <a:ea typeface="Helvetica" charset="0"/>
                  <a:cs typeface="Helvetica" charset="0"/>
                  <a:sym typeface="Helvetica Neue"/>
                </a:rPr>
                <a:t>NAS</a:t>
              </a:r>
              <a:endParaRPr sz="1600">
                <a:solidFill>
                  <a:schemeClr val="lt1"/>
                </a:solidFill>
                <a:latin typeface="Helvetica" charset="0"/>
                <a:ea typeface="Helvetica" charset="0"/>
                <a:cs typeface="Helvetica" charset="0"/>
                <a:sym typeface="Helvetica Neue"/>
              </a:endParaRPr>
            </a:p>
          </p:txBody>
        </p:sp>
        <p:sp>
          <p:nvSpPr>
            <p:cNvPr id="299" name="Shape 299"/>
            <p:cNvSpPr txBox="1"/>
            <p:nvPr/>
          </p:nvSpPr>
          <p:spPr>
            <a:xfrm>
              <a:off x="7326307" y="4105599"/>
              <a:ext cx="430051" cy="24079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lt1"/>
                  </a:solidFill>
                  <a:latin typeface="Helvetica" charset="0"/>
                  <a:ea typeface="Helvetica" charset="0"/>
                  <a:cs typeface="Helvetica" charset="0"/>
                  <a:sym typeface="Helvetica Neue"/>
                </a:rPr>
                <a:t>SAN</a:t>
              </a:r>
              <a:endParaRPr sz="1600">
                <a:solidFill>
                  <a:schemeClr val="lt1"/>
                </a:solidFill>
                <a:latin typeface="Helvetica" charset="0"/>
                <a:ea typeface="Helvetica" charset="0"/>
                <a:cs typeface="Helvetica" charset="0"/>
                <a:sym typeface="Helvetica Neue"/>
              </a:endParaRPr>
            </a:p>
          </p:txBody>
        </p:sp>
        <p:cxnSp>
          <p:nvCxnSpPr>
            <p:cNvPr id="300" name="Shape 300"/>
            <p:cNvCxnSpPr/>
            <p:nvPr/>
          </p:nvCxnSpPr>
          <p:spPr>
            <a:xfrm>
              <a:off x="6116473" y="3484567"/>
              <a:ext cx="1732" cy="699074"/>
            </a:xfrm>
            <a:prstGeom prst="straightConnector1">
              <a:avLst/>
            </a:prstGeom>
            <a:noFill/>
            <a:ln w="28575" cap="flat" cmpd="sng">
              <a:solidFill>
                <a:srgbClr val="00B0F0"/>
              </a:solidFill>
              <a:prstDash val="dash"/>
              <a:miter lim="800000"/>
              <a:headEnd type="none" w="sm" len="sm"/>
              <a:tailEnd type="triangle" w="med" len="med"/>
            </a:ln>
          </p:spPr>
        </p:cxnSp>
        <p:cxnSp>
          <p:nvCxnSpPr>
            <p:cNvPr id="301" name="Shape 301"/>
            <p:cNvCxnSpPr/>
            <p:nvPr/>
          </p:nvCxnSpPr>
          <p:spPr>
            <a:xfrm>
              <a:off x="6126605" y="3510433"/>
              <a:ext cx="2006251" cy="434403"/>
            </a:xfrm>
            <a:prstGeom prst="straightConnector1">
              <a:avLst/>
            </a:prstGeom>
            <a:noFill/>
            <a:ln w="28575" cap="flat" cmpd="sng">
              <a:solidFill>
                <a:srgbClr val="00B0F0"/>
              </a:solidFill>
              <a:prstDash val="dash"/>
              <a:miter lim="800000"/>
              <a:headEnd type="none" w="sm" len="sm"/>
              <a:tailEnd type="triangle" w="med" len="med"/>
            </a:ln>
          </p:spPr>
        </p:cxnSp>
        <p:cxnSp>
          <p:nvCxnSpPr>
            <p:cNvPr id="302" name="Shape 302"/>
            <p:cNvCxnSpPr/>
            <p:nvPr/>
          </p:nvCxnSpPr>
          <p:spPr>
            <a:xfrm flipH="1">
              <a:off x="4382929" y="3484568"/>
              <a:ext cx="1733544" cy="862913"/>
            </a:xfrm>
            <a:prstGeom prst="straightConnector1">
              <a:avLst/>
            </a:prstGeom>
            <a:noFill/>
            <a:ln w="28575" cap="flat" cmpd="sng">
              <a:solidFill>
                <a:srgbClr val="00B0F0"/>
              </a:solidFill>
              <a:prstDash val="dash"/>
              <a:miter lim="800000"/>
              <a:headEnd type="none" w="sm" len="sm"/>
              <a:tailEnd type="triangle" w="med" len="med"/>
            </a:ln>
          </p:spPr>
        </p:cxnSp>
        <p:cxnSp>
          <p:nvCxnSpPr>
            <p:cNvPr id="303" name="Shape 303"/>
            <p:cNvCxnSpPr/>
            <p:nvPr/>
          </p:nvCxnSpPr>
          <p:spPr>
            <a:xfrm rot="10800000">
              <a:off x="4139952" y="3232615"/>
              <a:ext cx="1659864" cy="0"/>
            </a:xfrm>
            <a:prstGeom prst="straightConnector1">
              <a:avLst/>
            </a:prstGeom>
            <a:noFill/>
            <a:ln w="28575" cap="flat" cmpd="sng">
              <a:solidFill>
                <a:srgbClr val="00B0F0"/>
              </a:solidFill>
              <a:prstDash val="solid"/>
              <a:miter lim="800000"/>
              <a:headEnd type="triangle" w="med" len="med"/>
              <a:tailEnd type="none" w="sm" len="sm"/>
            </a:ln>
          </p:spPr>
        </p:cxnSp>
        <p:cxnSp>
          <p:nvCxnSpPr>
            <p:cNvPr id="304" name="Shape 304"/>
            <p:cNvCxnSpPr/>
            <p:nvPr/>
          </p:nvCxnSpPr>
          <p:spPr>
            <a:xfrm>
              <a:off x="4139952" y="2885607"/>
              <a:ext cx="0" cy="347009"/>
            </a:xfrm>
            <a:prstGeom prst="straightConnector1">
              <a:avLst/>
            </a:prstGeom>
            <a:noFill/>
            <a:ln w="28575" cap="flat" cmpd="sng">
              <a:solidFill>
                <a:srgbClr val="00B0F0"/>
              </a:solidFill>
              <a:prstDash val="solid"/>
              <a:miter lim="800000"/>
              <a:headEnd type="none" w="sm" len="sm"/>
              <a:tailEnd type="none" w="sm" len="sm"/>
            </a:ln>
          </p:spPr>
        </p:cxnSp>
        <p:grpSp>
          <p:nvGrpSpPr>
            <p:cNvPr id="305" name="Shape 305"/>
            <p:cNvGrpSpPr/>
            <p:nvPr/>
          </p:nvGrpSpPr>
          <p:grpSpPr>
            <a:xfrm>
              <a:off x="5850501" y="2864679"/>
              <a:ext cx="631592" cy="639900"/>
              <a:chOff x="6834981" y="3379676"/>
              <a:chExt cx="669130" cy="736050"/>
            </a:xfrm>
          </p:grpSpPr>
          <p:grpSp>
            <p:nvGrpSpPr>
              <p:cNvPr id="306" name="Shape 306"/>
              <p:cNvGrpSpPr/>
              <p:nvPr/>
            </p:nvGrpSpPr>
            <p:grpSpPr>
              <a:xfrm>
                <a:off x="6834981" y="3379676"/>
                <a:ext cx="387350" cy="552450"/>
                <a:chOff x="4110038" y="2608263"/>
                <a:chExt cx="387350" cy="552450"/>
              </a:xfrm>
            </p:grpSpPr>
            <p:sp>
              <p:nvSpPr>
                <p:cNvPr id="307" name="Shape 307"/>
                <p:cNvSpPr/>
                <p:nvPr/>
              </p:nvSpPr>
              <p:spPr>
                <a:xfrm>
                  <a:off x="4110038" y="2608263"/>
                  <a:ext cx="387350" cy="552450"/>
                </a:xfrm>
                <a:custGeom>
                  <a:avLst/>
                  <a:gdLst/>
                  <a:ahLst/>
                  <a:cxnLst/>
                  <a:rect l="0" t="0" r="0" b="0"/>
                  <a:pathLst>
                    <a:path w="135" h="192" extrusionOk="0">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solidFill>
                  <a:schemeClr val="lt1"/>
                </a:solidFill>
                <a:ln w="22225"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cxnSp>
              <p:nvCxnSpPr>
                <p:cNvPr id="308" name="Shape 308"/>
                <p:cNvCxnSpPr/>
                <p:nvPr/>
              </p:nvCxnSpPr>
              <p:spPr>
                <a:xfrm>
                  <a:off x="4181476" y="2740026"/>
                  <a:ext cx="20638" cy="0"/>
                </a:xfrm>
                <a:prstGeom prst="straightConnector1">
                  <a:avLst/>
                </a:prstGeom>
                <a:noFill/>
                <a:ln w="22225" cap="rnd" cmpd="sng">
                  <a:solidFill>
                    <a:srgbClr val="000000"/>
                  </a:solidFill>
                  <a:prstDash val="solid"/>
                  <a:round/>
                  <a:headEnd type="none" w="med" len="med"/>
                  <a:tailEnd type="none" w="med" len="med"/>
                </a:ln>
              </p:spPr>
            </p:cxnSp>
            <p:cxnSp>
              <p:nvCxnSpPr>
                <p:cNvPr id="309" name="Shape 309"/>
                <p:cNvCxnSpPr/>
                <p:nvPr/>
              </p:nvCxnSpPr>
              <p:spPr>
                <a:xfrm>
                  <a:off x="4259263" y="2740026"/>
                  <a:ext cx="166688" cy="0"/>
                </a:xfrm>
                <a:prstGeom prst="straightConnector1">
                  <a:avLst/>
                </a:prstGeom>
                <a:noFill/>
                <a:ln w="22225" cap="rnd" cmpd="sng">
                  <a:solidFill>
                    <a:srgbClr val="000000"/>
                  </a:solidFill>
                  <a:prstDash val="solid"/>
                  <a:round/>
                  <a:headEnd type="none" w="med" len="med"/>
                  <a:tailEnd type="none" w="med" len="med"/>
                </a:ln>
              </p:spPr>
            </p:cxnSp>
            <p:cxnSp>
              <p:nvCxnSpPr>
                <p:cNvPr id="310" name="Shape 310"/>
                <p:cNvCxnSpPr/>
                <p:nvPr/>
              </p:nvCxnSpPr>
              <p:spPr>
                <a:xfrm>
                  <a:off x="4181476" y="2835276"/>
                  <a:ext cx="20638" cy="0"/>
                </a:xfrm>
                <a:prstGeom prst="straightConnector1">
                  <a:avLst/>
                </a:prstGeom>
                <a:noFill/>
                <a:ln w="22225" cap="rnd" cmpd="sng">
                  <a:solidFill>
                    <a:srgbClr val="000000"/>
                  </a:solidFill>
                  <a:prstDash val="solid"/>
                  <a:round/>
                  <a:headEnd type="none" w="med" len="med"/>
                  <a:tailEnd type="none" w="med" len="med"/>
                </a:ln>
              </p:spPr>
            </p:cxnSp>
            <p:cxnSp>
              <p:nvCxnSpPr>
                <p:cNvPr id="311" name="Shape 311"/>
                <p:cNvCxnSpPr/>
                <p:nvPr/>
              </p:nvCxnSpPr>
              <p:spPr>
                <a:xfrm>
                  <a:off x="4259263" y="2835276"/>
                  <a:ext cx="166688" cy="0"/>
                </a:xfrm>
                <a:prstGeom prst="straightConnector1">
                  <a:avLst/>
                </a:prstGeom>
                <a:noFill/>
                <a:ln w="22225" cap="rnd" cmpd="sng">
                  <a:solidFill>
                    <a:srgbClr val="000000"/>
                  </a:solidFill>
                  <a:prstDash val="solid"/>
                  <a:round/>
                  <a:headEnd type="none" w="med" len="med"/>
                  <a:tailEnd type="none" w="med" len="med"/>
                </a:ln>
              </p:spPr>
            </p:cxnSp>
            <p:cxnSp>
              <p:nvCxnSpPr>
                <p:cNvPr id="312" name="Shape 312"/>
                <p:cNvCxnSpPr/>
                <p:nvPr/>
              </p:nvCxnSpPr>
              <p:spPr>
                <a:xfrm>
                  <a:off x="4181476" y="2930526"/>
                  <a:ext cx="20638" cy="0"/>
                </a:xfrm>
                <a:prstGeom prst="straightConnector1">
                  <a:avLst/>
                </a:prstGeom>
                <a:noFill/>
                <a:ln w="22225" cap="rnd" cmpd="sng">
                  <a:solidFill>
                    <a:srgbClr val="000000"/>
                  </a:solidFill>
                  <a:prstDash val="solid"/>
                  <a:round/>
                  <a:headEnd type="none" w="med" len="med"/>
                  <a:tailEnd type="none" w="med" len="med"/>
                </a:ln>
              </p:spPr>
            </p:cxnSp>
            <p:cxnSp>
              <p:nvCxnSpPr>
                <p:cNvPr id="313" name="Shape 313"/>
                <p:cNvCxnSpPr/>
                <p:nvPr/>
              </p:nvCxnSpPr>
              <p:spPr>
                <a:xfrm>
                  <a:off x="4259263" y="2930526"/>
                  <a:ext cx="166688" cy="0"/>
                </a:xfrm>
                <a:prstGeom prst="straightConnector1">
                  <a:avLst/>
                </a:prstGeom>
                <a:noFill/>
                <a:ln w="22225" cap="rnd" cmpd="sng">
                  <a:solidFill>
                    <a:srgbClr val="000000"/>
                  </a:solidFill>
                  <a:prstDash val="solid"/>
                  <a:round/>
                  <a:headEnd type="none" w="med" len="med"/>
                  <a:tailEnd type="none" w="med" len="med"/>
                </a:ln>
              </p:spPr>
            </p:cxnSp>
            <p:cxnSp>
              <p:nvCxnSpPr>
                <p:cNvPr id="314" name="Shape 314"/>
                <p:cNvCxnSpPr/>
                <p:nvPr/>
              </p:nvCxnSpPr>
              <p:spPr>
                <a:xfrm>
                  <a:off x="4181476" y="3025776"/>
                  <a:ext cx="20638" cy="0"/>
                </a:xfrm>
                <a:prstGeom prst="straightConnector1">
                  <a:avLst/>
                </a:prstGeom>
                <a:noFill/>
                <a:ln w="22225" cap="rnd" cmpd="sng">
                  <a:solidFill>
                    <a:srgbClr val="000000"/>
                  </a:solidFill>
                  <a:prstDash val="solid"/>
                  <a:round/>
                  <a:headEnd type="none" w="med" len="med"/>
                  <a:tailEnd type="none" w="med" len="med"/>
                </a:ln>
              </p:spPr>
            </p:cxnSp>
            <p:cxnSp>
              <p:nvCxnSpPr>
                <p:cNvPr id="315" name="Shape 315"/>
                <p:cNvCxnSpPr/>
                <p:nvPr/>
              </p:nvCxnSpPr>
              <p:spPr>
                <a:xfrm>
                  <a:off x="4259263" y="3025776"/>
                  <a:ext cx="166688" cy="0"/>
                </a:xfrm>
                <a:prstGeom prst="straightConnector1">
                  <a:avLst/>
                </a:prstGeom>
                <a:noFill/>
                <a:ln w="22225" cap="rnd" cmpd="sng">
                  <a:solidFill>
                    <a:srgbClr val="000000"/>
                  </a:solidFill>
                  <a:prstDash val="solid"/>
                  <a:round/>
                  <a:headEnd type="none" w="med" len="med"/>
                  <a:tailEnd type="none" w="med" len="med"/>
                </a:ln>
              </p:spPr>
            </p:cxnSp>
          </p:grpSp>
          <p:grpSp>
            <p:nvGrpSpPr>
              <p:cNvPr id="316" name="Shape 316"/>
              <p:cNvGrpSpPr/>
              <p:nvPr/>
            </p:nvGrpSpPr>
            <p:grpSpPr>
              <a:xfrm>
                <a:off x="6984206" y="3459603"/>
                <a:ext cx="387350" cy="552450"/>
                <a:chOff x="4110038" y="2608263"/>
                <a:chExt cx="387350" cy="552450"/>
              </a:xfrm>
            </p:grpSpPr>
            <p:sp>
              <p:nvSpPr>
                <p:cNvPr id="317" name="Shape 317"/>
                <p:cNvSpPr/>
                <p:nvPr/>
              </p:nvSpPr>
              <p:spPr>
                <a:xfrm>
                  <a:off x="4110038" y="2608263"/>
                  <a:ext cx="387350" cy="552450"/>
                </a:xfrm>
                <a:custGeom>
                  <a:avLst/>
                  <a:gdLst/>
                  <a:ahLst/>
                  <a:cxnLst/>
                  <a:rect l="0" t="0" r="0" b="0"/>
                  <a:pathLst>
                    <a:path w="135" h="192" extrusionOk="0">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solidFill>
                  <a:schemeClr val="lt1"/>
                </a:solidFill>
                <a:ln w="22225"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cxnSp>
              <p:nvCxnSpPr>
                <p:cNvPr id="318" name="Shape 318"/>
                <p:cNvCxnSpPr/>
                <p:nvPr/>
              </p:nvCxnSpPr>
              <p:spPr>
                <a:xfrm>
                  <a:off x="4181476" y="2740026"/>
                  <a:ext cx="2063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19" name="Shape 319"/>
                <p:cNvCxnSpPr/>
                <p:nvPr/>
              </p:nvCxnSpPr>
              <p:spPr>
                <a:xfrm>
                  <a:off x="4259263" y="2740026"/>
                  <a:ext cx="16668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20" name="Shape 320"/>
                <p:cNvCxnSpPr/>
                <p:nvPr/>
              </p:nvCxnSpPr>
              <p:spPr>
                <a:xfrm>
                  <a:off x="4181476" y="2835276"/>
                  <a:ext cx="2063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21" name="Shape 321"/>
                <p:cNvCxnSpPr/>
                <p:nvPr/>
              </p:nvCxnSpPr>
              <p:spPr>
                <a:xfrm>
                  <a:off x="4259263" y="2835276"/>
                  <a:ext cx="16668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22" name="Shape 322"/>
                <p:cNvCxnSpPr/>
                <p:nvPr/>
              </p:nvCxnSpPr>
              <p:spPr>
                <a:xfrm>
                  <a:off x="4181476" y="2930526"/>
                  <a:ext cx="2063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23" name="Shape 323"/>
                <p:cNvCxnSpPr/>
                <p:nvPr/>
              </p:nvCxnSpPr>
              <p:spPr>
                <a:xfrm>
                  <a:off x="4259263" y="2930526"/>
                  <a:ext cx="16668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24" name="Shape 324"/>
                <p:cNvCxnSpPr/>
                <p:nvPr/>
              </p:nvCxnSpPr>
              <p:spPr>
                <a:xfrm>
                  <a:off x="4181476" y="3025776"/>
                  <a:ext cx="2063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25" name="Shape 325"/>
                <p:cNvCxnSpPr/>
                <p:nvPr/>
              </p:nvCxnSpPr>
              <p:spPr>
                <a:xfrm>
                  <a:off x="4259263" y="3025776"/>
                  <a:ext cx="166688" cy="0"/>
                </a:xfrm>
                <a:prstGeom prst="straightConnector1">
                  <a:avLst/>
                </a:prstGeom>
                <a:solidFill>
                  <a:schemeClr val="lt1"/>
                </a:solidFill>
                <a:ln w="22225" cap="rnd" cmpd="sng">
                  <a:solidFill>
                    <a:srgbClr val="000000"/>
                  </a:solidFill>
                  <a:prstDash val="solid"/>
                  <a:round/>
                  <a:headEnd type="none" w="med" len="med"/>
                  <a:tailEnd type="none" w="med" len="med"/>
                </a:ln>
              </p:spPr>
            </p:cxnSp>
          </p:grpSp>
          <p:grpSp>
            <p:nvGrpSpPr>
              <p:cNvPr id="326" name="Shape 326"/>
              <p:cNvGrpSpPr/>
              <p:nvPr/>
            </p:nvGrpSpPr>
            <p:grpSpPr>
              <a:xfrm>
                <a:off x="7116761" y="3563276"/>
                <a:ext cx="387350" cy="552450"/>
                <a:chOff x="4110038" y="2608263"/>
                <a:chExt cx="387350" cy="552450"/>
              </a:xfrm>
            </p:grpSpPr>
            <p:sp>
              <p:nvSpPr>
                <p:cNvPr id="327" name="Shape 327"/>
                <p:cNvSpPr/>
                <p:nvPr/>
              </p:nvSpPr>
              <p:spPr>
                <a:xfrm>
                  <a:off x="4110038" y="2608263"/>
                  <a:ext cx="387350" cy="552450"/>
                </a:xfrm>
                <a:custGeom>
                  <a:avLst/>
                  <a:gdLst/>
                  <a:ahLst/>
                  <a:cxnLst/>
                  <a:rect l="0" t="0" r="0" b="0"/>
                  <a:pathLst>
                    <a:path w="135" h="192" extrusionOk="0">
                      <a:moveTo>
                        <a:pt x="127" y="0"/>
                      </a:moveTo>
                      <a:cubicBezTo>
                        <a:pt x="132" y="0"/>
                        <a:pt x="135" y="3"/>
                        <a:pt x="135" y="8"/>
                      </a:cubicBezTo>
                      <a:cubicBezTo>
                        <a:pt x="135" y="184"/>
                        <a:pt x="135" y="184"/>
                        <a:pt x="135" y="184"/>
                      </a:cubicBezTo>
                      <a:cubicBezTo>
                        <a:pt x="135" y="188"/>
                        <a:pt x="132" y="192"/>
                        <a:pt x="127" y="192"/>
                      </a:cubicBezTo>
                      <a:cubicBezTo>
                        <a:pt x="8" y="192"/>
                        <a:pt x="8" y="192"/>
                        <a:pt x="8" y="192"/>
                      </a:cubicBezTo>
                      <a:cubicBezTo>
                        <a:pt x="3" y="192"/>
                        <a:pt x="0" y="188"/>
                        <a:pt x="0" y="184"/>
                      </a:cubicBezTo>
                      <a:cubicBezTo>
                        <a:pt x="0" y="8"/>
                        <a:pt x="0" y="8"/>
                        <a:pt x="0" y="8"/>
                      </a:cubicBezTo>
                      <a:cubicBezTo>
                        <a:pt x="0" y="3"/>
                        <a:pt x="3" y="0"/>
                        <a:pt x="8" y="0"/>
                      </a:cubicBezTo>
                      <a:lnTo>
                        <a:pt x="127" y="0"/>
                      </a:lnTo>
                      <a:close/>
                    </a:path>
                  </a:pathLst>
                </a:custGeom>
                <a:solidFill>
                  <a:schemeClr val="lt1"/>
                </a:solidFill>
                <a:ln w="22225"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Helvetica" charset="0"/>
                    <a:ea typeface="Helvetica" charset="0"/>
                    <a:cs typeface="Helvetica" charset="0"/>
                    <a:sym typeface="Helvetica Neue"/>
                  </a:endParaRPr>
                </a:p>
              </p:txBody>
            </p:sp>
            <p:cxnSp>
              <p:nvCxnSpPr>
                <p:cNvPr id="328" name="Shape 328"/>
                <p:cNvCxnSpPr/>
                <p:nvPr/>
              </p:nvCxnSpPr>
              <p:spPr>
                <a:xfrm>
                  <a:off x="4181476" y="2740026"/>
                  <a:ext cx="2063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29" name="Shape 329"/>
                <p:cNvCxnSpPr/>
                <p:nvPr/>
              </p:nvCxnSpPr>
              <p:spPr>
                <a:xfrm>
                  <a:off x="4259263" y="2740026"/>
                  <a:ext cx="16668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30" name="Shape 330"/>
                <p:cNvCxnSpPr/>
                <p:nvPr/>
              </p:nvCxnSpPr>
              <p:spPr>
                <a:xfrm>
                  <a:off x="4181476" y="2835276"/>
                  <a:ext cx="2063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31" name="Shape 331"/>
                <p:cNvCxnSpPr/>
                <p:nvPr/>
              </p:nvCxnSpPr>
              <p:spPr>
                <a:xfrm>
                  <a:off x="4259263" y="2835276"/>
                  <a:ext cx="16668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32" name="Shape 332"/>
                <p:cNvCxnSpPr/>
                <p:nvPr/>
              </p:nvCxnSpPr>
              <p:spPr>
                <a:xfrm>
                  <a:off x="4181476" y="2930526"/>
                  <a:ext cx="2063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33" name="Shape 333"/>
                <p:cNvCxnSpPr/>
                <p:nvPr/>
              </p:nvCxnSpPr>
              <p:spPr>
                <a:xfrm>
                  <a:off x="4259263" y="2930526"/>
                  <a:ext cx="16668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34" name="Shape 334"/>
                <p:cNvCxnSpPr/>
                <p:nvPr/>
              </p:nvCxnSpPr>
              <p:spPr>
                <a:xfrm>
                  <a:off x="4181476" y="3025776"/>
                  <a:ext cx="20638" cy="0"/>
                </a:xfrm>
                <a:prstGeom prst="straightConnector1">
                  <a:avLst/>
                </a:prstGeom>
                <a:solidFill>
                  <a:schemeClr val="lt1"/>
                </a:solidFill>
                <a:ln w="22225" cap="rnd" cmpd="sng">
                  <a:solidFill>
                    <a:srgbClr val="000000"/>
                  </a:solidFill>
                  <a:prstDash val="solid"/>
                  <a:round/>
                  <a:headEnd type="none" w="med" len="med"/>
                  <a:tailEnd type="none" w="med" len="med"/>
                </a:ln>
              </p:spPr>
            </p:cxnSp>
            <p:cxnSp>
              <p:nvCxnSpPr>
                <p:cNvPr id="335" name="Shape 335"/>
                <p:cNvCxnSpPr/>
                <p:nvPr/>
              </p:nvCxnSpPr>
              <p:spPr>
                <a:xfrm>
                  <a:off x="4259263" y="3025776"/>
                  <a:ext cx="166688" cy="0"/>
                </a:xfrm>
                <a:prstGeom prst="straightConnector1">
                  <a:avLst/>
                </a:prstGeom>
                <a:solidFill>
                  <a:schemeClr val="lt1"/>
                </a:solidFill>
                <a:ln w="22225" cap="rnd" cmpd="sng">
                  <a:solidFill>
                    <a:srgbClr val="000000"/>
                  </a:solidFill>
                  <a:prstDash val="solid"/>
                  <a:round/>
                  <a:headEnd type="none" w="med" len="med"/>
                  <a:tailEnd type="none" w="med" len="med"/>
                </a:ln>
              </p:spPr>
            </p:cxnSp>
          </p:grpSp>
        </p:grpSp>
        <p:sp>
          <p:nvSpPr>
            <p:cNvPr id="336" name="Shape 336"/>
            <p:cNvSpPr txBox="1"/>
            <p:nvPr/>
          </p:nvSpPr>
          <p:spPr>
            <a:xfrm>
              <a:off x="6578762" y="3149413"/>
              <a:ext cx="570285" cy="24079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lt1"/>
                  </a:solidFill>
                  <a:latin typeface="Helvetica" charset="0"/>
                  <a:ea typeface="Helvetica" charset="0"/>
                  <a:cs typeface="Helvetica" charset="0"/>
                  <a:sym typeface="Helvetica Neue"/>
                </a:rPr>
                <a:t>IO Log</a:t>
              </a:r>
              <a:endParaRPr sz="1600">
                <a:solidFill>
                  <a:schemeClr val="lt1"/>
                </a:solidFill>
                <a:latin typeface="Helvetica" charset="0"/>
                <a:ea typeface="Helvetica" charset="0"/>
                <a:cs typeface="Helvetica" charset="0"/>
                <a:sym typeface="Helvetica Neue"/>
              </a:endParaRPr>
            </a:p>
          </p:txBody>
        </p:sp>
        <p:sp>
          <p:nvSpPr>
            <p:cNvPr id="337" name="Shape 337"/>
            <p:cNvSpPr txBox="1"/>
            <p:nvPr/>
          </p:nvSpPr>
          <p:spPr>
            <a:xfrm>
              <a:off x="4751059" y="2909929"/>
              <a:ext cx="709379" cy="24079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chemeClr val="lt1"/>
                  </a:solidFill>
                  <a:latin typeface="Helvetica" charset="0"/>
                  <a:ea typeface="Helvetica" charset="0"/>
                  <a:cs typeface="Helvetica" charset="0"/>
                  <a:sym typeface="Helvetica Neue"/>
                </a:rPr>
                <a:t>IO Mirror</a:t>
              </a:r>
              <a:endParaRPr sz="1600">
                <a:solidFill>
                  <a:schemeClr val="lt1"/>
                </a:solidFill>
                <a:latin typeface="Helvetica" charset="0"/>
                <a:ea typeface="Helvetica" charset="0"/>
                <a:cs typeface="Helvetica" charset="0"/>
                <a:sym typeface="Helvetica Neue"/>
              </a:endParaRPr>
            </a:p>
          </p:txBody>
        </p:sp>
      </p:grpSp>
      <p:sp>
        <p:nvSpPr>
          <p:cNvPr id="342" name="Shape 136"/>
          <p:cNvSpPr txBox="1">
            <a:spLocks/>
          </p:cNvSpPr>
          <p:nvPr/>
        </p:nvSpPr>
        <p:spPr>
          <a:xfrm>
            <a:off x="2986524" y="5548322"/>
            <a:ext cx="6211061" cy="1299797"/>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90000"/>
              </a:lnSpc>
              <a:buClr>
                <a:schemeClr val="lt1"/>
              </a:buClr>
              <a:buSzPts val="2500"/>
            </a:pPr>
            <a:r>
              <a:rPr lang="en-US" sz="2000" dirty="0" smtClean="0">
                <a:solidFill>
                  <a:schemeClr val="lt1"/>
                </a:solidFill>
                <a:latin typeface="Helvetica" charset="0"/>
                <a:ea typeface="Helvetica" charset="0"/>
                <a:cs typeface="Helvetica" charset="0"/>
                <a:sym typeface="Century Gothic"/>
              </a:rPr>
              <a:t>Built-in CDP with near-0 RPO and instant recovery</a:t>
            </a:r>
            <a:endParaRPr lang="en-US" sz="3200" dirty="0">
              <a:solidFill>
                <a:schemeClr val="lt1"/>
              </a:solidFill>
              <a:latin typeface="Helvetica" charset="0"/>
              <a:ea typeface="Helvetica" charset="0"/>
              <a:cs typeface="Helvetica" charset="0"/>
              <a:sym typeface="Century Gothic"/>
            </a:endParaRPr>
          </a:p>
        </p:txBody>
      </p:sp>
    </p:spTree>
  </p:cSld>
  <p:clrMapOvr>
    <a:masterClrMapping/>
  </p:clrMapOvr>
  <mc:AlternateContent xmlns:mc="http://schemas.openxmlformats.org/markup-compatibility/2006" xmlns:p14="http://schemas.microsoft.com/office/powerpoint/2010/main">
    <mc:Choice Requires="p14">
      <p:transition p14:dur="1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Shape 346"/>
          <p:cNvSpPr/>
          <p:nvPr/>
        </p:nvSpPr>
        <p:spPr>
          <a:xfrm>
            <a:off x="0" y="1690688"/>
            <a:ext cx="12192000" cy="3885359"/>
          </a:xfrm>
          <a:prstGeom prst="rect">
            <a:avLst/>
          </a:prstGeom>
          <a:gradFill>
            <a:gsLst>
              <a:gs pos="0">
                <a:srgbClr val="939393"/>
              </a:gs>
              <a:gs pos="50000">
                <a:srgbClr val="D5D5D5"/>
              </a:gs>
              <a:gs pos="100000">
                <a:schemeClr val="lt1"/>
              </a:gs>
            </a:gsLst>
            <a:path path="circle">
              <a:fillToRect l="100000" b="100000"/>
            </a:path>
            <a:tileRect t="-100000" r="-100000"/>
          </a:gra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7" name="Shape 347"/>
          <p:cNvSpPr txBox="1">
            <a:spLocks noGrp="1"/>
          </p:cNvSpPr>
          <p:nvPr>
            <p:ph type="title"/>
          </p:nvPr>
        </p:nvSpPr>
        <p:spPr>
          <a:xfrm>
            <a:off x="29976" y="380674"/>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3000"/>
              <a:buFont typeface="Century Gothic"/>
              <a:buNone/>
            </a:pPr>
            <a:r>
              <a:rPr lang="en-US" sz="3000" b="1" i="0" u="none" strike="noStrike" cap="none" dirty="0">
                <a:solidFill>
                  <a:srgbClr val="FFD966"/>
                </a:solidFill>
                <a:latin typeface="Helvetica" charset="0"/>
                <a:ea typeface="Helvetica" charset="0"/>
                <a:cs typeface="Helvetica" charset="0"/>
                <a:sym typeface="Century Gothic"/>
              </a:rPr>
              <a:t>Targeting audience</a:t>
            </a:r>
            <a:endParaRPr sz="3000" b="1" i="0" u="none" strike="noStrike" cap="none" dirty="0">
              <a:solidFill>
                <a:srgbClr val="FFD966"/>
              </a:solidFill>
              <a:latin typeface="Helvetica" charset="0"/>
              <a:ea typeface="Helvetica" charset="0"/>
              <a:cs typeface="Helvetica" charset="0"/>
              <a:sym typeface="Century Gothic"/>
            </a:endParaRPr>
          </a:p>
        </p:txBody>
      </p:sp>
      <p:sp>
        <p:nvSpPr>
          <p:cNvPr id="348" name="Shape 3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Century Gothic"/>
                <a:ea typeface="Century Gothic"/>
                <a:cs typeface="Century Gothic"/>
                <a:sym typeface="Century Gothic"/>
              </a:rPr>
              <a:t>Page </a:t>
            </a:r>
            <a:fld id="{00000000-1234-1234-1234-123412341234}" type="slidenum">
              <a:rPr lang="en-US" sz="1200">
                <a:solidFill>
                  <a:schemeClr val="lt1"/>
                </a:solidFill>
                <a:latin typeface="Century Gothic"/>
                <a:ea typeface="Century Gothic"/>
                <a:cs typeface="Century Gothic"/>
                <a:sym typeface="Century Gothic"/>
              </a:rPr>
              <a:t>9</a:t>
            </a:fld>
            <a:endParaRPr sz="1200">
              <a:solidFill>
                <a:schemeClr val="lt1"/>
              </a:solidFill>
              <a:latin typeface="Century Gothic"/>
              <a:ea typeface="Century Gothic"/>
              <a:cs typeface="Century Gothic"/>
              <a:sym typeface="Century Gothic"/>
            </a:endParaRPr>
          </a:p>
        </p:txBody>
      </p:sp>
      <p:grpSp>
        <p:nvGrpSpPr>
          <p:cNvPr id="349" name="Shape 349"/>
          <p:cNvGrpSpPr/>
          <p:nvPr/>
        </p:nvGrpSpPr>
        <p:grpSpPr>
          <a:xfrm>
            <a:off x="838200" y="2095439"/>
            <a:ext cx="10526224" cy="3031447"/>
            <a:chOff x="838200" y="2095439"/>
            <a:chExt cx="10526224" cy="3031447"/>
          </a:xfrm>
        </p:grpSpPr>
        <p:sp>
          <p:nvSpPr>
            <p:cNvPr id="350" name="Shape 350"/>
            <p:cNvSpPr txBox="1"/>
            <p:nvPr/>
          </p:nvSpPr>
          <p:spPr>
            <a:xfrm>
              <a:off x="1252763" y="2666537"/>
              <a:ext cx="1500027" cy="648000"/>
            </a:xfrm>
            <a:prstGeom prst="rect">
              <a:avLst/>
            </a:prstGeom>
            <a:gradFill>
              <a:gsLst>
                <a:gs pos="0">
                  <a:srgbClr val="FFC647"/>
                </a:gs>
                <a:gs pos="50000">
                  <a:srgbClr val="FFC600"/>
                </a:gs>
                <a:gs pos="100000">
                  <a:srgbClr val="E3B400"/>
                </a:gs>
              </a:gsLst>
              <a:lin ang="5400000" scaled="0"/>
            </a:gradFill>
            <a:ln>
              <a:noFill/>
            </a:ln>
            <a:effectLst>
              <a:outerShdw blurRad="57150" dist="19050" dir="5400000" algn="ctr" rotWithShape="0">
                <a:srgbClr val="000000">
                  <a:alpha val="62745"/>
                </a:srgbClr>
              </a:outerShdw>
            </a:effectLst>
          </p:spPr>
          <p:txBody>
            <a:bodyPr spcFirstLastPara="1" wrap="square" lIns="91425" tIns="45700" rIns="91425" bIns="45700" anchor="ctr" anchorCtr="1">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Applications</a:t>
              </a:r>
              <a:endParaRPr sz="1800">
                <a:solidFill>
                  <a:schemeClr val="lt1"/>
                </a:solidFill>
                <a:latin typeface="Calibri"/>
                <a:ea typeface="Calibri"/>
                <a:cs typeface="Calibri"/>
                <a:sym typeface="Calibri"/>
              </a:endParaRPr>
            </a:p>
          </p:txBody>
        </p:sp>
        <p:sp>
          <p:nvSpPr>
            <p:cNvPr id="351" name="Shape 351"/>
            <p:cNvSpPr txBox="1"/>
            <p:nvPr/>
          </p:nvSpPr>
          <p:spPr>
            <a:xfrm>
              <a:off x="1252763" y="4130495"/>
              <a:ext cx="1500027" cy="646331"/>
            </a:xfrm>
            <a:prstGeom prst="rect">
              <a:avLst/>
            </a:prstGeom>
            <a:gradFill>
              <a:gsLst>
                <a:gs pos="0">
                  <a:srgbClr val="7FB75F"/>
                </a:gs>
                <a:gs pos="50000">
                  <a:srgbClr val="6EB141"/>
                </a:gs>
                <a:gs pos="100000">
                  <a:srgbClr val="5FA134"/>
                </a:gs>
              </a:gsLst>
              <a:lin ang="5400000" scaled="0"/>
            </a:gradFill>
            <a:ln>
              <a:noFill/>
            </a:ln>
            <a:effectLst>
              <a:outerShdw blurRad="57150" dist="19050" dir="5400000" algn="ctr" rotWithShape="0">
                <a:srgbClr val="000000">
                  <a:alpha val="62745"/>
                </a:srgbClr>
              </a:outerShdw>
            </a:effectLst>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Operating</a:t>
              </a:r>
              <a:endParaRPr/>
            </a:p>
            <a:p>
              <a:pPr marL="0" marR="0" lvl="0" indent="0" algn="ctr" rtl="0">
                <a:spcBef>
                  <a:spcPts val="0"/>
                </a:spcBef>
                <a:spcAft>
                  <a:spcPts val="0"/>
                </a:spcAft>
                <a:buNone/>
              </a:pPr>
              <a:r>
                <a:rPr lang="en-US" sz="1800">
                  <a:solidFill>
                    <a:schemeClr val="lt1"/>
                  </a:solidFill>
                  <a:latin typeface="Calibri"/>
                  <a:ea typeface="Calibri"/>
                  <a:cs typeface="Calibri"/>
                  <a:sym typeface="Calibri"/>
                </a:rPr>
                <a:t>Systems</a:t>
              </a:r>
              <a:endParaRPr sz="1800">
                <a:solidFill>
                  <a:schemeClr val="lt1"/>
                </a:solidFill>
                <a:latin typeface="Calibri"/>
                <a:ea typeface="Calibri"/>
                <a:cs typeface="Calibri"/>
                <a:sym typeface="Calibri"/>
              </a:endParaRPr>
            </a:p>
          </p:txBody>
        </p:sp>
        <p:grpSp>
          <p:nvGrpSpPr>
            <p:cNvPr id="352" name="Shape 352"/>
            <p:cNvGrpSpPr/>
            <p:nvPr/>
          </p:nvGrpSpPr>
          <p:grpSpPr>
            <a:xfrm>
              <a:off x="3190982" y="2457474"/>
              <a:ext cx="7689868" cy="1080847"/>
              <a:chOff x="358902" y="1519781"/>
              <a:chExt cx="7689868" cy="1080847"/>
            </a:xfrm>
          </p:grpSpPr>
          <p:pic>
            <p:nvPicPr>
              <p:cNvPr id="353" name="Shape 353"/>
              <p:cNvPicPr preferRelativeResize="0"/>
              <p:nvPr/>
            </p:nvPicPr>
            <p:blipFill rotWithShape="1">
              <a:blip r:embed="rId3">
                <a:alphaModFix/>
              </a:blip>
              <a:srcRect/>
              <a:stretch/>
            </p:blipFill>
            <p:spPr>
              <a:xfrm>
                <a:off x="6856641" y="1551307"/>
                <a:ext cx="504000" cy="504000"/>
              </a:xfrm>
              <a:prstGeom prst="rect">
                <a:avLst/>
              </a:prstGeom>
              <a:noFill/>
              <a:ln>
                <a:noFill/>
              </a:ln>
            </p:spPr>
          </p:pic>
          <p:pic>
            <p:nvPicPr>
              <p:cNvPr id="354" name="Shape 354"/>
              <p:cNvPicPr preferRelativeResize="0"/>
              <p:nvPr/>
            </p:nvPicPr>
            <p:blipFill rotWithShape="1">
              <a:blip r:embed="rId4">
                <a:alphaModFix/>
              </a:blip>
              <a:srcRect t="22446" b="19504"/>
              <a:stretch/>
            </p:blipFill>
            <p:spPr>
              <a:xfrm>
                <a:off x="398658" y="2225906"/>
                <a:ext cx="1162778" cy="360000"/>
              </a:xfrm>
              <a:prstGeom prst="rect">
                <a:avLst/>
              </a:prstGeom>
              <a:noFill/>
              <a:ln>
                <a:noFill/>
              </a:ln>
            </p:spPr>
          </p:pic>
          <p:pic>
            <p:nvPicPr>
              <p:cNvPr id="355" name="Shape 355"/>
              <p:cNvPicPr preferRelativeResize="0"/>
              <p:nvPr/>
            </p:nvPicPr>
            <p:blipFill rotWithShape="1">
              <a:blip r:embed="rId5">
                <a:alphaModFix/>
              </a:blip>
              <a:srcRect t="8932" b="6749"/>
              <a:stretch/>
            </p:blipFill>
            <p:spPr>
              <a:xfrm>
                <a:off x="5591822" y="1519781"/>
                <a:ext cx="652318" cy="612000"/>
              </a:xfrm>
              <a:prstGeom prst="rect">
                <a:avLst/>
              </a:prstGeom>
              <a:noFill/>
              <a:ln>
                <a:noFill/>
              </a:ln>
            </p:spPr>
          </p:pic>
          <p:pic>
            <p:nvPicPr>
              <p:cNvPr id="356" name="Shape 356"/>
              <p:cNvPicPr preferRelativeResize="0"/>
              <p:nvPr/>
            </p:nvPicPr>
            <p:blipFill rotWithShape="1">
              <a:blip r:embed="rId6">
                <a:alphaModFix/>
              </a:blip>
              <a:srcRect/>
              <a:stretch/>
            </p:blipFill>
            <p:spPr>
              <a:xfrm>
                <a:off x="4493193" y="1641307"/>
                <a:ext cx="1080001" cy="324000"/>
              </a:xfrm>
              <a:prstGeom prst="rect">
                <a:avLst/>
              </a:prstGeom>
              <a:noFill/>
              <a:ln>
                <a:noFill/>
              </a:ln>
            </p:spPr>
          </p:pic>
          <p:pic>
            <p:nvPicPr>
              <p:cNvPr id="357" name="Shape 357"/>
              <p:cNvPicPr preferRelativeResize="0"/>
              <p:nvPr/>
            </p:nvPicPr>
            <p:blipFill rotWithShape="1">
              <a:blip r:embed="rId7">
                <a:alphaModFix/>
              </a:blip>
              <a:srcRect/>
              <a:stretch/>
            </p:blipFill>
            <p:spPr>
              <a:xfrm>
                <a:off x="2903493" y="1590668"/>
                <a:ext cx="1486238" cy="324000"/>
              </a:xfrm>
              <a:prstGeom prst="rect">
                <a:avLst/>
              </a:prstGeom>
              <a:noFill/>
              <a:ln>
                <a:noFill/>
              </a:ln>
            </p:spPr>
          </p:pic>
          <p:pic>
            <p:nvPicPr>
              <p:cNvPr id="358" name="Shape 358"/>
              <p:cNvPicPr preferRelativeResize="0"/>
              <p:nvPr/>
            </p:nvPicPr>
            <p:blipFill rotWithShape="1">
              <a:blip r:embed="rId8">
                <a:alphaModFix/>
              </a:blip>
              <a:srcRect/>
              <a:stretch/>
            </p:blipFill>
            <p:spPr>
              <a:xfrm>
                <a:off x="7442029" y="1537342"/>
                <a:ext cx="542934" cy="540000"/>
              </a:xfrm>
              <a:prstGeom prst="rect">
                <a:avLst/>
              </a:prstGeom>
              <a:noFill/>
              <a:ln>
                <a:noFill/>
              </a:ln>
            </p:spPr>
          </p:pic>
          <p:pic>
            <p:nvPicPr>
              <p:cNvPr id="359" name="Shape 359"/>
              <p:cNvPicPr preferRelativeResize="0"/>
              <p:nvPr/>
            </p:nvPicPr>
            <p:blipFill rotWithShape="1">
              <a:blip r:embed="rId9">
                <a:alphaModFix/>
              </a:blip>
              <a:srcRect/>
              <a:stretch/>
            </p:blipFill>
            <p:spPr>
              <a:xfrm>
                <a:off x="6458428" y="2168628"/>
                <a:ext cx="1590342" cy="432000"/>
              </a:xfrm>
              <a:prstGeom prst="rect">
                <a:avLst/>
              </a:prstGeom>
              <a:noFill/>
              <a:ln>
                <a:noFill/>
              </a:ln>
            </p:spPr>
          </p:pic>
          <p:pic>
            <p:nvPicPr>
              <p:cNvPr id="360" name="Shape 360"/>
              <p:cNvPicPr preferRelativeResize="0"/>
              <p:nvPr/>
            </p:nvPicPr>
            <p:blipFill rotWithShape="1">
              <a:blip r:embed="rId10">
                <a:alphaModFix/>
              </a:blip>
              <a:srcRect/>
              <a:stretch/>
            </p:blipFill>
            <p:spPr>
              <a:xfrm>
                <a:off x="2801451" y="2135537"/>
                <a:ext cx="1542858" cy="432000"/>
              </a:xfrm>
              <a:prstGeom prst="rect">
                <a:avLst/>
              </a:prstGeom>
              <a:noFill/>
              <a:ln>
                <a:noFill/>
              </a:ln>
            </p:spPr>
          </p:pic>
          <p:pic>
            <p:nvPicPr>
              <p:cNvPr id="361" name="Shape 361"/>
              <p:cNvPicPr preferRelativeResize="0"/>
              <p:nvPr/>
            </p:nvPicPr>
            <p:blipFill rotWithShape="1">
              <a:blip r:embed="rId11">
                <a:alphaModFix/>
              </a:blip>
              <a:srcRect/>
              <a:stretch/>
            </p:blipFill>
            <p:spPr>
              <a:xfrm>
                <a:off x="1321085" y="1590668"/>
                <a:ext cx="1502132" cy="324000"/>
              </a:xfrm>
              <a:prstGeom prst="rect">
                <a:avLst/>
              </a:prstGeom>
              <a:noFill/>
              <a:ln>
                <a:noFill/>
              </a:ln>
            </p:spPr>
          </p:pic>
          <p:pic>
            <p:nvPicPr>
              <p:cNvPr id="362" name="Shape 362"/>
              <p:cNvPicPr preferRelativeResize="0"/>
              <p:nvPr/>
            </p:nvPicPr>
            <p:blipFill rotWithShape="1">
              <a:blip r:embed="rId12">
                <a:alphaModFix/>
              </a:blip>
              <a:srcRect/>
              <a:stretch/>
            </p:blipFill>
            <p:spPr>
              <a:xfrm>
                <a:off x="6259128" y="1519781"/>
                <a:ext cx="482138" cy="540000"/>
              </a:xfrm>
              <a:prstGeom prst="rect">
                <a:avLst/>
              </a:prstGeom>
              <a:noFill/>
              <a:ln>
                <a:noFill/>
              </a:ln>
            </p:spPr>
          </p:pic>
          <p:pic>
            <p:nvPicPr>
              <p:cNvPr id="363" name="Shape 363"/>
              <p:cNvPicPr preferRelativeResize="0"/>
              <p:nvPr/>
            </p:nvPicPr>
            <p:blipFill rotWithShape="1">
              <a:blip r:embed="rId13">
                <a:alphaModFix/>
              </a:blip>
              <a:srcRect/>
              <a:stretch/>
            </p:blipFill>
            <p:spPr>
              <a:xfrm>
                <a:off x="358902" y="1603429"/>
                <a:ext cx="931500" cy="324000"/>
              </a:xfrm>
              <a:prstGeom prst="rect">
                <a:avLst/>
              </a:prstGeom>
              <a:noFill/>
              <a:ln>
                <a:noFill/>
              </a:ln>
            </p:spPr>
          </p:pic>
          <p:pic>
            <p:nvPicPr>
              <p:cNvPr id="364" name="Shape 364"/>
              <p:cNvPicPr preferRelativeResize="0"/>
              <p:nvPr/>
            </p:nvPicPr>
            <p:blipFill rotWithShape="1">
              <a:blip r:embed="rId14">
                <a:alphaModFix/>
              </a:blip>
              <a:srcRect/>
              <a:stretch/>
            </p:blipFill>
            <p:spPr>
              <a:xfrm>
                <a:off x="1600289" y="2135537"/>
                <a:ext cx="1062294" cy="432000"/>
              </a:xfrm>
              <a:prstGeom prst="rect">
                <a:avLst/>
              </a:prstGeom>
              <a:noFill/>
              <a:ln>
                <a:noFill/>
              </a:ln>
            </p:spPr>
          </p:pic>
        </p:grpSp>
        <p:grpSp>
          <p:nvGrpSpPr>
            <p:cNvPr id="365" name="Shape 365"/>
            <p:cNvGrpSpPr/>
            <p:nvPr/>
          </p:nvGrpSpPr>
          <p:grpSpPr>
            <a:xfrm>
              <a:off x="3230738" y="4093660"/>
              <a:ext cx="7477442" cy="720000"/>
              <a:chOff x="513548" y="3069000"/>
              <a:chExt cx="7477442" cy="720000"/>
            </a:xfrm>
          </p:grpSpPr>
          <p:pic>
            <p:nvPicPr>
              <p:cNvPr id="366" name="Shape 366"/>
              <p:cNvPicPr preferRelativeResize="0"/>
              <p:nvPr/>
            </p:nvPicPr>
            <p:blipFill rotWithShape="1">
              <a:blip r:embed="rId15">
                <a:alphaModFix/>
              </a:blip>
              <a:srcRect b="-1206"/>
              <a:stretch/>
            </p:blipFill>
            <p:spPr>
              <a:xfrm>
                <a:off x="6116840" y="3153129"/>
                <a:ext cx="1874150" cy="612000"/>
              </a:xfrm>
              <a:prstGeom prst="rect">
                <a:avLst/>
              </a:prstGeom>
              <a:noFill/>
              <a:ln>
                <a:noFill/>
              </a:ln>
            </p:spPr>
          </p:pic>
          <p:pic>
            <p:nvPicPr>
              <p:cNvPr id="367" name="Shape 367"/>
              <p:cNvPicPr preferRelativeResize="0"/>
              <p:nvPr/>
            </p:nvPicPr>
            <p:blipFill rotWithShape="1">
              <a:blip r:embed="rId16">
                <a:alphaModFix/>
              </a:blip>
              <a:srcRect/>
              <a:stretch/>
            </p:blipFill>
            <p:spPr>
              <a:xfrm>
                <a:off x="3076059" y="3236920"/>
                <a:ext cx="1117053" cy="335840"/>
              </a:xfrm>
              <a:prstGeom prst="rect">
                <a:avLst/>
              </a:prstGeom>
              <a:noFill/>
              <a:ln>
                <a:noFill/>
              </a:ln>
            </p:spPr>
          </p:pic>
          <p:pic>
            <p:nvPicPr>
              <p:cNvPr id="368" name="Shape 368"/>
              <p:cNvPicPr preferRelativeResize="0"/>
              <p:nvPr/>
            </p:nvPicPr>
            <p:blipFill rotWithShape="1">
              <a:blip r:embed="rId17">
                <a:alphaModFix/>
              </a:blip>
              <a:srcRect/>
              <a:stretch/>
            </p:blipFill>
            <p:spPr>
              <a:xfrm>
                <a:off x="513548" y="3069000"/>
                <a:ext cx="1108548" cy="720000"/>
              </a:xfrm>
              <a:prstGeom prst="rect">
                <a:avLst/>
              </a:prstGeom>
              <a:noFill/>
              <a:ln>
                <a:noFill/>
              </a:ln>
            </p:spPr>
          </p:pic>
        </p:grpSp>
        <p:sp>
          <p:nvSpPr>
            <p:cNvPr id="369" name="Shape 369"/>
            <p:cNvSpPr/>
            <p:nvPr/>
          </p:nvSpPr>
          <p:spPr>
            <a:xfrm>
              <a:off x="838200" y="2105490"/>
              <a:ext cx="10452651" cy="3021396"/>
            </a:xfrm>
            <a:prstGeom prst="roundRect">
              <a:avLst>
                <a:gd name="adj" fmla="val 16667"/>
              </a:avLst>
            </a:prstGeom>
            <a:noFill/>
            <a:ln w="28575" cap="flat" cmpd="sng">
              <a:solidFill>
                <a:srgbClr val="A5A5A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70" name="Shape 370"/>
            <p:cNvCxnSpPr/>
            <p:nvPr/>
          </p:nvCxnSpPr>
          <p:spPr>
            <a:xfrm>
              <a:off x="838200" y="3776631"/>
              <a:ext cx="10526224" cy="0"/>
            </a:xfrm>
            <a:prstGeom prst="straightConnector1">
              <a:avLst/>
            </a:prstGeom>
            <a:noFill/>
            <a:ln w="28575" cap="flat" cmpd="sng">
              <a:solidFill>
                <a:srgbClr val="A5A5A5"/>
              </a:solidFill>
              <a:prstDash val="lgDashDot"/>
              <a:miter lim="800000"/>
              <a:headEnd type="none" w="sm" len="sm"/>
              <a:tailEnd type="none" w="sm" len="sm"/>
            </a:ln>
          </p:spPr>
        </p:cxnSp>
        <p:cxnSp>
          <p:nvCxnSpPr>
            <p:cNvPr id="371" name="Shape 371"/>
            <p:cNvCxnSpPr/>
            <p:nvPr/>
          </p:nvCxnSpPr>
          <p:spPr>
            <a:xfrm>
              <a:off x="3005170" y="2095439"/>
              <a:ext cx="2709" cy="3031447"/>
            </a:xfrm>
            <a:prstGeom prst="straightConnector1">
              <a:avLst/>
            </a:prstGeom>
            <a:noFill/>
            <a:ln w="28575" cap="flat" cmpd="sng">
              <a:solidFill>
                <a:srgbClr val="A5A5A5"/>
              </a:solidFill>
              <a:prstDash val="lgDashDot"/>
              <a:miter lim="800000"/>
              <a:headEnd type="none" w="sm" len="sm"/>
              <a:tailEnd type="none" w="sm" len="sm"/>
            </a:ln>
          </p:spPr>
        </p:cxnSp>
        <p:pic>
          <p:nvPicPr>
            <p:cNvPr id="372" name="Shape 372"/>
            <p:cNvPicPr preferRelativeResize="0"/>
            <p:nvPr/>
          </p:nvPicPr>
          <p:blipFill rotWithShape="1">
            <a:blip r:embed="rId18">
              <a:alphaModFix/>
            </a:blip>
            <a:srcRect t="21500" b="22249"/>
            <a:stretch/>
          </p:blipFill>
          <p:spPr>
            <a:xfrm>
              <a:off x="7223522" y="3064394"/>
              <a:ext cx="1610508" cy="561516"/>
            </a:xfrm>
            <a:prstGeom prst="rect">
              <a:avLst/>
            </a:prstGeom>
            <a:noFill/>
            <a:ln>
              <a:noFill/>
            </a:ln>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Shape 3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2800"/>
              <a:buFont typeface="Century Gothic"/>
              <a:buNone/>
            </a:pPr>
            <a:r>
              <a:rPr lang="en-US" sz="2800" b="1" i="0" u="none" strike="noStrike" cap="none">
                <a:solidFill>
                  <a:srgbClr val="FFD966"/>
                </a:solidFill>
                <a:latin typeface="Century Gothic"/>
                <a:ea typeface="Century Gothic"/>
                <a:cs typeface="Century Gothic"/>
                <a:sym typeface="Century Gothic"/>
              </a:rPr>
              <a:t>Customer Benefits with Sangfor CDP</a:t>
            </a:r>
            <a:endParaRPr/>
          </a:p>
        </p:txBody>
      </p:sp>
      <p:sp>
        <p:nvSpPr>
          <p:cNvPr id="378" name="Shape 37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lt1"/>
              </a:buClr>
              <a:buSzPts val="2400"/>
              <a:buFont typeface="Arial"/>
              <a:buChar char="•"/>
            </a:pPr>
            <a:r>
              <a:rPr lang="en-US" sz="2400" b="0" i="0" u="none" strike="noStrike" cap="none" dirty="0">
                <a:solidFill>
                  <a:schemeClr val="lt1"/>
                </a:solidFill>
                <a:latin typeface="Helvetica" charset="0"/>
                <a:ea typeface="Helvetica" charset="0"/>
                <a:cs typeface="Helvetica" charset="0"/>
                <a:sym typeface="Century Gothic"/>
              </a:rPr>
              <a:t>Minimized RPO : Near 0 Data Lost</a:t>
            </a:r>
            <a:endParaRPr dirty="0">
              <a:latin typeface="Helvetica" charset="0"/>
              <a:ea typeface="Helvetica" charset="0"/>
              <a:cs typeface="Helvetica" charset="0"/>
            </a:endParaRPr>
          </a:p>
          <a:p>
            <a:pPr marL="228600" marR="0" lvl="0" indent="-228600" algn="l" rtl="0">
              <a:lnSpc>
                <a:spcPct val="90000"/>
              </a:lnSpc>
              <a:spcBef>
                <a:spcPts val="1000"/>
              </a:spcBef>
              <a:spcAft>
                <a:spcPts val="0"/>
              </a:spcAft>
              <a:buClr>
                <a:schemeClr val="lt1"/>
              </a:buClr>
              <a:buSzPts val="2400"/>
              <a:buFont typeface="Arial"/>
              <a:buChar char="•"/>
            </a:pPr>
            <a:r>
              <a:rPr lang="en-US" sz="2400" b="0" i="0" u="none" strike="noStrike" cap="none" dirty="0">
                <a:solidFill>
                  <a:schemeClr val="lt1"/>
                </a:solidFill>
                <a:latin typeface="Helvetica" charset="0"/>
                <a:ea typeface="Helvetica" charset="0"/>
                <a:cs typeface="Helvetica" charset="0"/>
                <a:sym typeface="Century Gothic"/>
              </a:rPr>
              <a:t>Support vary hardware &amp; guest OS: Windows, red hat, Ubuntu</a:t>
            </a:r>
            <a:endParaRPr dirty="0">
              <a:latin typeface="Helvetica" charset="0"/>
              <a:ea typeface="Helvetica" charset="0"/>
              <a:cs typeface="Helvetica" charset="0"/>
            </a:endParaRPr>
          </a:p>
          <a:p>
            <a:pPr marL="228600" marR="0" lvl="0" indent="-228600" algn="l" rtl="0">
              <a:lnSpc>
                <a:spcPct val="90000"/>
              </a:lnSpc>
              <a:spcBef>
                <a:spcPts val="1000"/>
              </a:spcBef>
              <a:spcAft>
                <a:spcPts val="0"/>
              </a:spcAft>
              <a:buClr>
                <a:schemeClr val="lt1"/>
              </a:buClr>
              <a:buSzPts val="2400"/>
              <a:buFont typeface="Arial"/>
              <a:buChar char="•"/>
            </a:pPr>
            <a:r>
              <a:rPr lang="en-US" sz="2400" dirty="0" smtClean="0">
                <a:latin typeface="Helvetica" charset="0"/>
                <a:ea typeface="Helvetica" charset="0"/>
                <a:cs typeface="Helvetica" charset="0"/>
              </a:rPr>
              <a:t>Built-in </a:t>
            </a:r>
            <a:r>
              <a:rPr lang="en-US" sz="2400" dirty="0">
                <a:latin typeface="Helvetica" charset="0"/>
                <a:ea typeface="Helvetica" charset="0"/>
                <a:cs typeface="Helvetica" charset="0"/>
              </a:rPr>
              <a:t>CDP within HCI. Only need license. E</a:t>
            </a:r>
            <a:r>
              <a:rPr lang="en-US" sz="2400" b="0" i="0" u="none" strike="noStrike" cap="none" dirty="0">
                <a:solidFill>
                  <a:schemeClr val="lt1"/>
                </a:solidFill>
                <a:latin typeface="Helvetica" charset="0"/>
                <a:ea typeface="Helvetica" charset="0"/>
                <a:cs typeface="Helvetica" charset="0"/>
                <a:sym typeface="Century Gothic"/>
              </a:rPr>
              <a:t>asy to set up</a:t>
            </a:r>
            <a:endParaRPr dirty="0">
              <a:latin typeface="Helvetica" charset="0"/>
              <a:ea typeface="Helvetica" charset="0"/>
              <a:cs typeface="Helvetica" charset="0"/>
            </a:endParaRPr>
          </a:p>
          <a:p>
            <a:pPr marL="228600" marR="0" lvl="0" indent="-228600" algn="l" rtl="0">
              <a:lnSpc>
                <a:spcPct val="90000"/>
              </a:lnSpc>
              <a:spcBef>
                <a:spcPts val="1000"/>
              </a:spcBef>
              <a:spcAft>
                <a:spcPts val="0"/>
              </a:spcAft>
              <a:buClr>
                <a:schemeClr val="lt1"/>
              </a:buClr>
              <a:buSzPts val="2400"/>
              <a:buFont typeface="Arial"/>
              <a:buChar char="•"/>
            </a:pPr>
            <a:r>
              <a:rPr lang="en-US" dirty="0">
                <a:latin typeface="Helvetica" charset="0"/>
                <a:ea typeface="Helvetica" charset="0"/>
                <a:cs typeface="Helvetica" charset="0"/>
              </a:rPr>
              <a:t>Unified Management : Lower operational cost</a:t>
            </a:r>
            <a:endParaRPr dirty="0">
              <a:latin typeface="Helvetica" charset="0"/>
              <a:ea typeface="Helvetica" charset="0"/>
              <a:cs typeface="Helvetica" charset="0"/>
            </a:endParaRPr>
          </a:p>
          <a:p>
            <a:pPr marL="0" marR="0" lvl="0" indent="0" algn="l" rtl="0">
              <a:lnSpc>
                <a:spcPct val="90000"/>
              </a:lnSpc>
              <a:spcBef>
                <a:spcPts val="1000"/>
              </a:spcBef>
              <a:spcAft>
                <a:spcPts val="0"/>
              </a:spcAft>
              <a:buNone/>
            </a:pPr>
            <a:endParaRPr sz="2400" b="0" i="0" u="none" strike="noStrike" cap="none" dirty="0">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Shape 38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2800"/>
              <a:buFont typeface="Century Gothic"/>
              <a:buNone/>
            </a:pPr>
            <a:r>
              <a:rPr lang="en-US" sz="2800" b="1" i="0" u="none" strike="noStrike" cap="none" dirty="0">
                <a:solidFill>
                  <a:srgbClr val="FFD966"/>
                </a:solidFill>
                <a:latin typeface="Helvetica" charset="0"/>
                <a:ea typeface="Helvetica" charset="0"/>
                <a:cs typeface="Helvetica" charset="0"/>
                <a:sym typeface="Century Gothic"/>
              </a:rPr>
              <a:t>Qualification Questions for CDP</a:t>
            </a:r>
            <a:endParaRPr sz="2800" b="1" i="0" u="none" strike="noStrike" cap="none" dirty="0">
              <a:solidFill>
                <a:srgbClr val="FFD966"/>
              </a:solidFill>
              <a:latin typeface="Helvetica" charset="0"/>
              <a:ea typeface="Helvetica" charset="0"/>
              <a:cs typeface="Helvetica" charset="0"/>
              <a:sym typeface="Century Gothic"/>
            </a:endParaRPr>
          </a:p>
        </p:txBody>
      </p:sp>
      <p:sp>
        <p:nvSpPr>
          <p:cNvPr id="384" name="Shape 384"/>
          <p:cNvSpPr txBox="1">
            <a:spLocks noGrp="1"/>
          </p:cNvSpPr>
          <p:nvPr>
            <p:ph type="body" idx="1"/>
          </p:nvPr>
        </p:nvSpPr>
        <p:spPr>
          <a:xfrm>
            <a:off x="759025" y="1461450"/>
            <a:ext cx="10515600" cy="4351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70000"/>
              </a:lnSpc>
              <a:spcBef>
                <a:spcPts val="0"/>
              </a:spcBef>
              <a:spcAft>
                <a:spcPts val="0"/>
              </a:spcAft>
              <a:buClr>
                <a:schemeClr val="lt1"/>
              </a:buClr>
              <a:buSzPts val="2312"/>
              <a:buFont typeface="Arial"/>
              <a:buChar char="•"/>
            </a:pPr>
            <a:r>
              <a:rPr lang="en-US" sz="2312" b="0" i="0" u="none" strike="noStrike" cap="none" dirty="0">
                <a:solidFill>
                  <a:schemeClr val="lt1"/>
                </a:solidFill>
                <a:latin typeface="Helvetica" charset="0"/>
                <a:ea typeface="Helvetica" charset="0"/>
                <a:cs typeface="Helvetica" charset="0"/>
                <a:sym typeface="Century Gothic"/>
              </a:rPr>
              <a:t>Sales</a:t>
            </a:r>
            <a:endParaRPr dirty="0">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dirty="0">
                <a:solidFill>
                  <a:schemeClr val="lt1"/>
                </a:solidFill>
                <a:latin typeface="Helvetica" charset="0"/>
                <a:ea typeface="Helvetica" charset="0"/>
                <a:cs typeface="Helvetica" charset="0"/>
                <a:sym typeface="Century Gothic"/>
              </a:rPr>
              <a:t>What are your critical data that need protection? What’s the business impact if they are not backed up in time?</a:t>
            </a:r>
            <a:endParaRPr dirty="0">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dirty="0">
                <a:solidFill>
                  <a:schemeClr val="lt1"/>
                </a:solidFill>
                <a:latin typeface="Helvetica" charset="0"/>
                <a:ea typeface="Helvetica" charset="0"/>
                <a:cs typeface="Helvetica" charset="0"/>
                <a:sym typeface="Century Gothic"/>
              </a:rPr>
              <a:t>What is the data backup regulation in your organization? </a:t>
            </a:r>
            <a:endParaRPr sz="2220" b="0" i="0" u="none" strike="noStrike" cap="none" dirty="0">
              <a:solidFill>
                <a:schemeClr val="lt1"/>
              </a:solidFill>
              <a:latin typeface="Helvetica" charset="0"/>
              <a:ea typeface="Helvetica" charset="0"/>
              <a:cs typeface="Helvetica" charset="0"/>
              <a:sym typeface="Century Gothic"/>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dirty="0">
                <a:solidFill>
                  <a:schemeClr val="lt1"/>
                </a:solidFill>
                <a:latin typeface="Helvetica" charset="0"/>
                <a:ea typeface="Helvetica" charset="0"/>
                <a:cs typeface="Helvetica" charset="0"/>
                <a:sym typeface="Century Gothic"/>
              </a:rPr>
              <a:t>What is the current backup solution? How do you protect critical application data </a:t>
            </a:r>
            <a:r>
              <a:rPr lang="en-US" sz="2220" b="0" i="0" u="none" strike="noStrike" cap="none" dirty="0" smtClean="0">
                <a:solidFill>
                  <a:schemeClr val="lt1"/>
                </a:solidFill>
                <a:latin typeface="Helvetica" charset="0"/>
                <a:ea typeface="Helvetica" charset="0"/>
                <a:cs typeface="Helvetica" charset="0"/>
                <a:sym typeface="Century Gothic"/>
              </a:rPr>
              <a:t>today </a:t>
            </a:r>
            <a:r>
              <a:rPr lang="en-US" sz="2220" dirty="0" smtClean="0">
                <a:latin typeface="Helvetica" charset="0"/>
                <a:ea typeface="Helvetica" charset="0"/>
                <a:cs typeface="Helvetica" charset="0"/>
              </a:rPr>
              <a:t>(</a:t>
            </a:r>
            <a:r>
              <a:rPr lang="en-US" sz="2220" b="0" i="0" u="none" strike="noStrike" cap="none" dirty="0" smtClean="0">
                <a:solidFill>
                  <a:schemeClr val="lt1"/>
                </a:solidFill>
                <a:latin typeface="Helvetica" charset="0"/>
                <a:ea typeface="Helvetica" charset="0"/>
                <a:cs typeface="Helvetica" charset="0"/>
                <a:sym typeface="Century Gothic"/>
              </a:rPr>
              <a:t>Application</a:t>
            </a:r>
            <a:r>
              <a:rPr lang="en-US" sz="2220" b="0" i="0" u="none" strike="noStrike" cap="none" dirty="0">
                <a:solidFill>
                  <a:schemeClr val="lt1"/>
                </a:solidFill>
                <a:latin typeface="Helvetica" charset="0"/>
                <a:ea typeface="Helvetica" charset="0"/>
                <a:cs typeface="Helvetica" charset="0"/>
                <a:sym typeface="Century Gothic"/>
              </a:rPr>
              <a:t>, RPO/RTO, vendors)</a:t>
            </a:r>
            <a:endParaRPr dirty="0">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dirty="0">
                <a:solidFill>
                  <a:schemeClr val="lt1"/>
                </a:solidFill>
                <a:latin typeface="Helvetica" charset="0"/>
                <a:ea typeface="Helvetica" charset="0"/>
                <a:cs typeface="Helvetica" charset="0"/>
                <a:sym typeface="Century Gothic"/>
              </a:rPr>
              <a:t>What are your challenges for data backup? </a:t>
            </a:r>
            <a:endParaRPr sz="2220" b="0" i="0" u="none" strike="noStrike" cap="none" dirty="0">
              <a:solidFill>
                <a:schemeClr val="lt1"/>
              </a:solidFill>
              <a:latin typeface="Helvetica" charset="0"/>
              <a:ea typeface="Helvetica" charset="0"/>
              <a:cs typeface="Helvetica" charset="0"/>
              <a:sym typeface="Century Gothic"/>
            </a:endParaRPr>
          </a:p>
          <a:p>
            <a:pPr marL="228600" marR="0" lvl="0" indent="-228600" algn="l" rtl="0">
              <a:lnSpc>
                <a:spcPct val="70000"/>
              </a:lnSpc>
              <a:spcBef>
                <a:spcPts val="1000"/>
              </a:spcBef>
              <a:spcAft>
                <a:spcPts val="0"/>
              </a:spcAft>
              <a:buClr>
                <a:schemeClr val="lt1"/>
              </a:buClr>
              <a:buSzPts val="2312"/>
              <a:buFont typeface="Arial"/>
              <a:buChar char="•"/>
            </a:pPr>
            <a:r>
              <a:rPr lang="en-US" sz="2312" b="0" i="0" u="none" strike="noStrike" cap="none" dirty="0">
                <a:solidFill>
                  <a:schemeClr val="lt1"/>
                </a:solidFill>
                <a:latin typeface="Helvetica" charset="0"/>
                <a:ea typeface="Helvetica" charset="0"/>
                <a:cs typeface="Helvetica" charset="0"/>
                <a:sym typeface="Century Gothic"/>
              </a:rPr>
              <a:t>Sales engineer</a:t>
            </a:r>
            <a:endParaRPr dirty="0">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dirty="0">
                <a:solidFill>
                  <a:schemeClr val="lt1"/>
                </a:solidFill>
                <a:latin typeface="Helvetica" charset="0"/>
                <a:ea typeface="Helvetica" charset="0"/>
                <a:cs typeface="Helvetica" charset="0"/>
                <a:sym typeface="Century Gothic"/>
              </a:rPr>
              <a:t>What is the environment of your applications? ( Virtual? Guest OS? Database? )</a:t>
            </a:r>
            <a:endParaRPr dirty="0">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dirty="0">
                <a:solidFill>
                  <a:schemeClr val="lt1"/>
                </a:solidFill>
                <a:latin typeface="Helvetica" charset="0"/>
                <a:ea typeface="Helvetica" charset="0"/>
                <a:cs typeface="Helvetica" charset="0"/>
                <a:sym typeface="Century Gothic"/>
              </a:rPr>
              <a:t>Which applications need high backup priority and what is the RTO/RPO requirement?</a:t>
            </a:r>
            <a:endParaRPr dirty="0">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dirty="0">
                <a:solidFill>
                  <a:schemeClr val="lt1"/>
                </a:solidFill>
                <a:latin typeface="Helvetica" charset="0"/>
                <a:ea typeface="Helvetica" charset="0"/>
                <a:cs typeface="Helvetica" charset="0"/>
                <a:sym typeface="Century Gothic"/>
              </a:rPr>
              <a:t>What is the detail networking and how you manage the solution? </a:t>
            </a:r>
            <a:endParaRPr sz="2220" b="0" i="0" u="none" strike="noStrike" cap="none" dirty="0">
              <a:solidFill>
                <a:schemeClr val="lt1"/>
              </a:solidFill>
              <a:latin typeface="Helvetica" charset="0"/>
              <a:ea typeface="Helvetica" charset="0"/>
              <a:cs typeface="Helvetica" charset="0"/>
              <a:sym typeface="Century Gothic"/>
            </a:endParaRPr>
          </a:p>
          <a:p>
            <a:pPr marL="228600" marR="0" lvl="0" indent="-81787" algn="l" rtl="0">
              <a:lnSpc>
                <a:spcPct val="70000"/>
              </a:lnSpc>
              <a:spcBef>
                <a:spcPts val="1000"/>
              </a:spcBef>
              <a:spcAft>
                <a:spcPts val="0"/>
              </a:spcAft>
              <a:buClr>
                <a:schemeClr val="lt1"/>
              </a:buClr>
              <a:buSzPts val="2312"/>
              <a:buFont typeface="Arial"/>
              <a:buNone/>
            </a:pPr>
            <a:endParaRPr sz="2312" b="0" i="0" u="none" strike="noStrike" cap="none" dirty="0">
              <a:solidFill>
                <a:schemeClr val="lt1"/>
              </a:solidFill>
              <a:latin typeface="Helvetica" charset="0"/>
              <a:ea typeface="Helvetica" charset="0"/>
              <a:cs typeface="Helvetica" charset="0"/>
              <a:sym typeface="Century Gothic"/>
            </a:endParaRPr>
          </a:p>
        </p:txBody>
      </p:sp>
      <p:sp>
        <p:nvSpPr>
          <p:cNvPr id="385" name="Shape 38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Century Gothic"/>
                <a:ea typeface="Century Gothic"/>
                <a:cs typeface="Century Gothic"/>
                <a:sym typeface="Century Gothic"/>
              </a:rPr>
              <a:t>Page </a:t>
            </a:r>
            <a:fld id="{00000000-1234-1234-1234-123412341234}" type="slidenum">
              <a:rPr lang="en-US" sz="1200">
                <a:solidFill>
                  <a:schemeClr val="lt1"/>
                </a:solidFill>
                <a:latin typeface="Century Gothic"/>
                <a:ea typeface="Century Gothic"/>
                <a:cs typeface="Century Gothic"/>
                <a:sym typeface="Century Gothic"/>
              </a:rPr>
              <a:t>11</a:t>
            </a:fld>
            <a:endParaRPr sz="1200">
              <a:solidFill>
                <a:schemeClr val="lt1"/>
              </a:solidFill>
              <a:latin typeface="Century Gothic"/>
              <a:ea typeface="Century Gothic"/>
              <a:cs typeface="Century Gothic"/>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Shape 391"/>
          <p:cNvSpPr txBox="1"/>
          <p:nvPr/>
        </p:nvSpPr>
        <p:spPr>
          <a:xfrm>
            <a:off x="315936" y="222014"/>
            <a:ext cx="9439701" cy="52322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800" b="1">
                <a:solidFill>
                  <a:srgbClr val="FFD966"/>
                </a:solidFill>
                <a:latin typeface="Helvetica Neue"/>
                <a:ea typeface="Helvetica Neue"/>
                <a:cs typeface="Helvetica Neue"/>
                <a:sym typeface="Helvetica Neue"/>
              </a:rPr>
              <a:t>Built-In VMware Management &amp; Backup</a:t>
            </a:r>
            <a:endParaRPr sz="2800" b="1">
              <a:solidFill>
                <a:srgbClr val="FFD966"/>
              </a:solidFill>
              <a:latin typeface="Helvetica Neue"/>
              <a:ea typeface="Helvetica Neue"/>
              <a:cs typeface="Helvetica Neue"/>
              <a:sym typeface="Helvetica Neue"/>
            </a:endParaRPr>
          </a:p>
        </p:txBody>
      </p:sp>
      <p:grpSp>
        <p:nvGrpSpPr>
          <p:cNvPr id="392" name="Shape 392"/>
          <p:cNvGrpSpPr/>
          <p:nvPr/>
        </p:nvGrpSpPr>
        <p:grpSpPr>
          <a:xfrm>
            <a:off x="1652979" y="1232271"/>
            <a:ext cx="8435901" cy="4251515"/>
            <a:chOff x="1914599" y="1288814"/>
            <a:chExt cx="8044239" cy="3841735"/>
          </a:xfrm>
        </p:grpSpPr>
        <p:pic>
          <p:nvPicPr>
            <p:cNvPr id="393" name="Shape 393"/>
            <p:cNvPicPr preferRelativeResize="0"/>
            <p:nvPr/>
          </p:nvPicPr>
          <p:blipFill rotWithShape="1">
            <a:blip r:embed="rId3">
              <a:alphaModFix/>
            </a:blip>
            <a:srcRect/>
            <a:stretch/>
          </p:blipFill>
          <p:spPr>
            <a:xfrm>
              <a:off x="7664110" y="4250589"/>
              <a:ext cx="1542645" cy="879960"/>
            </a:xfrm>
            <a:prstGeom prst="rect">
              <a:avLst/>
            </a:prstGeom>
            <a:noFill/>
            <a:ln w="9525" cap="flat" cmpd="sng">
              <a:solidFill>
                <a:srgbClr val="00B0F0"/>
              </a:solidFill>
              <a:prstDash val="solid"/>
              <a:round/>
              <a:headEnd type="none" w="sm" len="sm"/>
              <a:tailEnd type="none" w="sm" len="sm"/>
            </a:ln>
          </p:spPr>
        </p:pic>
        <p:grpSp>
          <p:nvGrpSpPr>
            <p:cNvPr id="394" name="Shape 394"/>
            <p:cNvGrpSpPr/>
            <p:nvPr/>
          </p:nvGrpSpPr>
          <p:grpSpPr>
            <a:xfrm>
              <a:off x="2291033" y="1288814"/>
              <a:ext cx="7341760" cy="3700170"/>
              <a:chOff x="969963" y="1476716"/>
              <a:chExt cx="6919912" cy="3123236"/>
            </a:xfrm>
          </p:grpSpPr>
          <p:pic>
            <p:nvPicPr>
              <p:cNvPr id="395" name="Shape 395" descr="F:\丹媛\大型活动各设计（展会 论坛等）\渠道论坛\2015\PPT\PPT图\4754.png"/>
              <p:cNvPicPr preferRelativeResize="0"/>
              <p:nvPr/>
            </p:nvPicPr>
            <p:blipFill rotWithShape="1">
              <a:blip r:embed="rId4">
                <a:alphaModFix/>
              </a:blip>
              <a:srcRect/>
              <a:stretch/>
            </p:blipFill>
            <p:spPr>
              <a:xfrm>
                <a:off x="6479381" y="4150689"/>
                <a:ext cx="504825" cy="449263"/>
              </a:xfrm>
              <a:prstGeom prst="rect">
                <a:avLst/>
              </a:prstGeom>
              <a:noFill/>
              <a:ln>
                <a:noFill/>
              </a:ln>
            </p:spPr>
          </p:pic>
          <p:cxnSp>
            <p:nvCxnSpPr>
              <p:cNvPr id="396" name="Shape 396"/>
              <p:cNvCxnSpPr/>
              <p:nvPr/>
            </p:nvCxnSpPr>
            <p:spPr>
              <a:xfrm>
                <a:off x="1212850" y="3481388"/>
                <a:ext cx="539750" cy="1587"/>
              </a:xfrm>
              <a:prstGeom prst="straightConnector1">
                <a:avLst/>
              </a:prstGeom>
              <a:noFill/>
              <a:ln w="9525" cap="flat" cmpd="sng">
                <a:solidFill>
                  <a:srgbClr val="808080"/>
                </a:solidFill>
                <a:prstDash val="solid"/>
                <a:bevel/>
                <a:headEnd type="none" w="sm" len="sm"/>
                <a:tailEnd type="none" w="sm" len="sm"/>
              </a:ln>
            </p:spPr>
          </p:cxnSp>
          <p:cxnSp>
            <p:nvCxnSpPr>
              <p:cNvPr id="397" name="Shape 397"/>
              <p:cNvCxnSpPr/>
              <p:nvPr/>
            </p:nvCxnSpPr>
            <p:spPr>
              <a:xfrm>
                <a:off x="1209675" y="3557588"/>
                <a:ext cx="539750" cy="0"/>
              </a:xfrm>
              <a:prstGeom prst="straightConnector1">
                <a:avLst/>
              </a:prstGeom>
              <a:noFill/>
              <a:ln w="9525" cap="flat" cmpd="sng">
                <a:solidFill>
                  <a:srgbClr val="808080"/>
                </a:solidFill>
                <a:prstDash val="solid"/>
                <a:bevel/>
                <a:headEnd type="none" w="sm" len="sm"/>
                <a:tailEnd type="none" w="sm" len="sm"/>
              </a:ln>
            </p:spPr>
          </p:cxnSp>
          <p:sp>
            <p:nvSpPr>
              <p:cNvPr id="398" name="Shape 398"/>
              <p:cNvSpPr/>
              <p:nvPr/>
            </p:nvSpPr>
            <p:spPr>
              <a:xfrm>
                <a:off x="1468438" y="3436938"/>
                <a:ext cx="81" cy="214565"/>
              </a:xfrm>
              <a:prstGeom prst="ellipse">
                <a:avLst/>
              </a:prstGeom>
              <a:noFill/>
              <a:ln w="9525" cap="flat" cmpd="sng">
                <a:solidFill>
                  <a:srgbClr val="808080"/>
                </a:solidFill>
                <a:prstDash val="solid"/>
                <a:bevel/>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300">
                  <a:solidFill>
                    <a:schemeClr val="lt1"/>
                  </a:solidFill>
                  <a:latin typeface="Arial"/>
                  <a:ea typeface="Arial"/>
                  <a:cs typeface="Arial"/>
                  <a:sym typeface="Arial"/>
                </a:endParaRPr>
              </a:p>
            </p:txBody>
          </p:sp>
          <p:cxnSp>
            <p:nvCxnSpPr>
              <p:cNvPr id="399" name="Shape 399"/>
              <p:cNvCxnSpPr/>
              <p:nvPr/>
            </p:nvCxnSpPr>
            <p:spPr>
              <a:xfrm>
                <a:off x="2500313" y="3486150"/>
                <a:ext cx="720725" cy="0"/>
              </a:xfrm>
              <a:prstGeom prst="straightConnector1">
                <a:avLst/>
              </a:prstGeom>
              <a:noFill/>
              <a:ln w="9525" cap="flat" cmpd="sng">
                <a:solidFill>
                  <a:srgbClr val="808080"/>
                </a:solidFill>
                <a:prstDash val="solid"/>
                <a:bevel/>
                <a:headEnd type="none" w="sm" len="sm"/>
                <a:tailEnd type="none" w="sm" len="sm"/>
              </a:ln>
            </p:spPr>
          </p:cxnSp>
          <p:cxnSp>
            <p:nvCxnSpPr>
              <p:cNvPr id="400" name="Shape 400"/>
              <p:cNvCxnSpPr/>
              <p:nvPr/>
            </p:nvCxnSpPr>
            <p:spPr>
              <a:xfrm>
                <a:off x="2498725" y="3560763"/>
                <a:ext cx="719138" cy="1587"/>
              </a:xfrm>
              <a:prstGeom prst="straightConnector1">
                <a:avLst/>
              </a:prstGeom>
              <a:noFill/>
              <a:ln w="9525" cap="flat" cmpd="sng">
                <a:solidFill>
                  <a:srgbClr val="808080"/>
                </a:solidFill>
                <a:prstDash val="solid"/>
                <a:bevel/>
                <a:headEnd type="none" w="sm" len="sm"/>
                <a:tailEnd type="none" w="sm" len="sm"/>
              </a:ln>
            </p:spPr>
          </p:cxnSp>
          <p:sp>
            <p:nvSpPr>
              <p:cNvPr id="401" name="Shape 401"/>
              <p:cNvSpPr/>
              <p:nvPr/>
            </p:nvSpPr>
            <p:spPr>
              <a:xfrm>
                <a:off x="2822575" y="3440113"/>
                <a:ext cx="81" cy="214565"/>
              </a:xfrm>
              <a:prstGeom prst="ellipse">
                <a:avLst/>
              </a:prstGeom>
              <a:noFill/>
              <a:ln w="9525" cap="flat" cmpd="sng">
                <a:solidFill>
                  <a:srgbClr val="808080"/>
                </a:solidFill>
                <a:prstDash val="solid"/>
                <a:bevel/>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300">
                  <a:solidFill>
                    <a:schemeClr val="lt1"/>
                  </a:solidFill>
                  <a:latin typeface="Arial"/>
                  <a:ea typeface="Arial"/>
                  <a:cs typeface="Arial"/>
                  <a:sym typeface="Arial"/>
                </a:endParaRPr>
              </a:p>
            </p:txBody>
          </p:sp>
          <p:cxnSp>
            <p:nvCxnSpPr>
              <p:cNvPr id="402" name="Shape 402"/>
              <p:cNvCxnSpPr/>
              <p:nvPr/>
            </p:nvCxnSpPr>
            <p:spPr>
              <a:xfrm>
                <a:off x="1824038" y="3049588"/>
                <a:ext cx="792162" cy="1587"/>
              </a:xfrm>
              <a:prstGeom prst="straightConnector1">
                <a:avLst/>
              </a:prstGeom>
              <a:noFill/>
              <a:ln w="9525" cap="flat" cmpd="sng">
                <a:solidFill>
                  <a:srgbClr val="808080"/>
                </a:solidFill>
                <a:prstDash val="solid"/>
                <a:bevel/>
                <a:headEnd type="none" w="sm" len="sm"/>
                <a:tailEnd type="none" w="sm" len="sm"/>
              </a:ln>
            </p:spPr>
          </p:cxnSp>
          <p:cxnSp>
            <p:nvCxnSpPr>
              <p:cNvPr id="403" name="Shape 403"/>
              <p:cNvCxnSpPr/>
              <p:nvPr/>
            </p:nvCxnSpPr>
            <p:spPr>
              <a:xfrm>
                <a:off x="1822450" y="3125788"/>
                <a:ext cx="792163" cy="0"/>
              </a:xfrm>
              <a:prstGeom prst="straightConnector1">
                <a:avLst/>
              </a:prstGeom>
              <a:noFill/>
              <a:ln w="9525" cap="flat" cmpd="sng">
                <a:solidFill>
                  <a:srgbClr val="808080"/>
                </a:solidFill>
                <a:prstDash val="solid"/>
                <a:bevel/>
                <a:headEnd type="none" w="sm" len="sm"/>
                <a:tailEnd type="none" w="sm" len="sm"/>
              </a:ln>
            </p:spPr>
          </p:cxnSp>
          <p:sp>
            <p:nvSpPr>
              <p:cNvPr id="404" name="Shape 404"/>
              <p:cNvSpPr/>
              <p:nvPr/>
            </p:nvSpPr>
            <p:spPr>
              <a:xfrm>
                <a:off x="2159000" y="3005138"/>
                <a:ext cx="81" cy="214565"/>
              </a:xfrm>
              <a:prstGeom prst="ellipse">
                <a:avLst/>
              </a:prstGeom>
              <a:noFill/>
              <a:ln w="9525" cap="flat" cmpd="sng">
                <a:solidFill>
                  <a:srgbClr val="808080"/>
                </a:solidFill>
                <a:prstDash val="solid"/>
                <a:bevel/>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300">
                  <a:solidFill>
                    <a:schemeClr val="lt1"/>
                  </a:solidFill>
                  <a:latin typeface="Arial"/>
                  <a:ea typeface="Arial"/>
                  <a:cs typeface="Arial"/>
                  <a:sym typeface="Arial"/>
                </a:endParaRPr>
              </a:p>
            </p:txBody>
          </p:sp>
          <p:pic>
            <p:nvPicPr>
              <p:cNvPr id="405" name="Shape 405" descr="图片238"/>
              <p:cNvPicPr preferRelativeResize="0"/>
              <p:nvPr/>
            </p:nvPicPr>
            <p:blipFill rotWithShape="1">
              <a:blip r:embed="rId5">
                <a:alphaModFix/>
              </a:blip>
              <a:srcRect/>
              <a:stretch/>
            </p:blipFill>
            <p:spPr>
              <a:xfrm>
                <a:off x="1674813" y="2940050"/>
                <a:ext cx="360362" cy="284163"/>
              </a:xfrm>
              <a:prstGeom prst="rect">
                <a:avLst/>
              </a:prstGeom>
              <a:noFill/>
              <a:ln>
                <a:noFill/>
              </a:ln>
            </p:spPr>
          </p:pic>
          <p:pic>
            <p:nvPicPr>
              <p:cNvPr id="406" name="Shape 406" descr="图片238"/>
              <p:cNvPicPr preferRelativeResize="0"/>
              <p:nvPr/>
            </p:nvPicPr>
            <p:blipFill rotWithShape="1">
              <a:blip r:embed="rId5">
                <a:alphaModFix/>
              </a:blip>
              <a:srcRect/>
              <a:stretch/>
            </p:blipFill>
            <p:spPr>
              <a:xfrm>
                <a:off x="2371725" y="2940050"/>
                <a:ext cx="360363" cy="284163"/>
              </a:xfrm>
              <a:prstGeom prst="rect">
                <a:avLst/>
              </a:prstGeom>
              <a:noFill/>
              <a:ln>
                <a:noFill/>
              </a:ln>
            </p:spPr>
          </p:pic>
          <p:cxnSp>
            <p:nvCxnSpPr>
              <p:cNvPr id="407" name="Shape 407"/>
              <p:cNvCxnSpPr/>
              <p:nvPr/>
            </p:nvCxnSpPr>
            <p:spPr>
              <a:xfrm>
                <a:off x="1916113" y="2603500"/>
                <a:ext cx="684212" cy="0"/>
              </a:xfrm>
              <a:prstGeom prst="straightConnector1">
                <a:avLst/>
              </a:prstGeom>
              <a:noFill/>
              <a:ln w="9525" cap="flat" cmpd="sng">
                <a:solidFill>
                  <a:srgbClr val="808080"/>
                </a:solidFill>
                <a:prstDash val="solid"/>
                <a:bevel/>
                <a:headEnd type="none" w="sm" len="sm"/>
                <a:tailEnd type="none" w="sm" len="sm"/>
              </a:ln>
            </p:spPr>
          </p:cxnSp>
          <p:cxnSp>
            <p:nvCxnSpPr>
              <p:cNvPr id="408" name="Shape 408"/>
              <p:cNvCxnSpPr/>
              <p:nvPr/>
            </p:nvCxnSpPr>
            <p:spPr>
              <a:xfrm>
                <a:off x="1916113" y="2673350"/>
                <a:ext cx="684212" cy="1588"/>
              </a:xfrm>
              <a:prstGeom prst="straightConnector1">
                <a:avLst/>
              </a:prstGeom>
              <a:noFill/>
              <a:ln w="9525" cap="flat" cmpd="sng">
                <a:solidFill>
                  <a:srgbClr val="808080"/>
                </a:solidFill>
                <a:prstDash val="solid"/>
                <a:bevel/>
                <a:headEnd type="none" w="sm" len="sm"/>
                <a:tailEnd type="none" w="sm" len="sm"/>
              </a:ln>
            </p:spPr>
          </p:cxnSp>
          <p:sp>
            <p:nvSpPr>
              <p:cNvPr id="409" name="Shape 409"/>
              <p:cNvSpPr/>
              <p:nvPr/>
            </p:nvSpPr>
            <p:spPr>
              <a:xfrm>
                <a:off x="2159000" y="2559050"/>
                <a:ext cx="81" cy="214565"/>
              </a:xfrm>
              <a:prstGeom prst="ellipse">
                <a:avLst/>
              </a:prstGeom>
              <a:noFill/>
              <a:ln w="9525" cap="flat" cmpd="sng">
                <a:solidFill>
                  <a:srgbClr val="808080"/>
                </a:solidFill>
                <a:prstDash val="solid"/>
                <a:bevel/>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300">
                  <a:solidFill>
                    <a:schemeClr val="lt1"/>
                  </a:solidFill>
                  <a:latin typeface="Arial"/>
                  <a:ea typeface="Arial"/>
                  <a:cs typeface="Arial"/>
                  <a:sym typeface="Arial"/>
                </a:endParaRPr>
              </a:p>
            </p:txBody>
          </p:sp>
          <p:cxnSp>
            <p:nvCxnSpPr>
              <p:cNvPr id="410" name="Shape 410"/>
              <p:cNvCxnSpPr/>
              <p:nvPr/>
            </p:nvCxnSpPr>
            <p:spPr>
              <a:xfrm>
                <a:off x="1855788" y="2765425"/>
                <a:ext cx="696912" cy="174625"/>
              </a:xfrm>
              <a:prstGeom prst="straightConnector1">
                <a:avLst/>
              </a:prstGeom>
              <a:noFill/>
              <a:ln w="9525" cap="flat" cmpd="sng">
                <a:solidFill>
                  <a:srgbClr val="808080"/>
                </a:solidFill>
                <a:prstDash val="solid"/>
                <a:bevel/>
                <a:headEnd type="none" w="sm" len="sm"/>
                <a:tailEnd type="none" w="sm" len="sm"/>
              </a:ln>
            </p:spPr>
          </p:cxnSp>
          <p:cxnSp>
            <p:nvCxnSpPr>
              <p:cNvPr id="411" name="Shape 411"/>
              <p:cNvCxnSpPr/>
              <p:nvPr/>
            </p:nvCxnSpPr>
            <p:spPr>
              <a:xfrm>
                <a:off x="2552700" y="2765425"/>
                <a:ext cx="0" cy="174625"/>
              </a:xfrm>
              <a:prstGeom prst="straightConnector1">
                <a:avLst/>
              </a:prstGeom>
              <a:noFill/>
              <a:ln w="9525" cap="flat" cmpd="sng">
                <a:solidFill>
                  <a:srgbClr val="808080"/>
                </a:solidFill>
                <a:prstDash val="solid"/>
                <a:bevel/>
                <a:headEnd type="none" w="sm" len="sm"/>
                <a:tailEnd type="none" w="sm" len="sm"/>
              </a:ln>
            </p:spPr>
          </p:cxnSp>
          <p:cxnSp>
            <p:nvCxnSpPr>
              <p:cNvPr id="412" name="Shape 412"/>
              <p:cNvCxnSpPr/>
              <p:nvPr/>
            </p:nvCxnSpPr>
            <p:spPr>
              <a:xfrm flipH="1">
                <a:off x="1855788" y="2765425"/>
                <a:ext cx="696912" cy="174625"/>
              </a:xfrm>
              <a:prstGeom prst="straightConnector1">
                <a:avLst/>
              </a:prstGeom>
              <a:noFill/>
              <a:ln w="9525" cap="flat" cmpd="sng">
                <a:solidFill>
                  <a:srgbClr val="808080"/>
                </a:solidFill>
                <a:prstDash val="solid"/>
                <a:bevel/>
                <a:headEnd type="none" w="sm" len="sm"/>
                <a:tailEnd type="none" w="sm" len="sm"/>
              </a:ln>
            </p:spPr>
          </p:cxnSp>
          <p:cxnSp>
            <p:nvCxnSpPr>
              <p:cNvPr id="413" name="Shape 413"/>
              <p:cNvCxnSpPr/>
              <p:nvPr/>
            </p:nvCxnSpPr>
            <p:spPr>
              <a:xfrm rot="10800000" flipH="1">
                <a:off x="1198563" y="3224213"/>
                <a:ext cx="1354137" cy="160337"/>
              </a:xfrm>
              <a:prstGeom prst="straightConnector1">
                <a:avLst/>
              </a:prstGeom>
              <a:noFill/>
              <a:ln w="9525" cap="flat" cmpd="sng">
                <a:solidFill>
                  <a:srgbClr val="808080"/>
                </a:solidFill>
                <a:prstDash val="solid"/>
                <a:bevel/>
                <a:headEnd type="none" w="sm" len="sm"/>
                <a:tailEnd type="none" w="sm" len="sm"/>
              </a:ln>
            </p:spPr>
          </p:cxnSp>
          <p:cxnSp>
            <p:nvCxnSpPr>
              <p:cNvPr id="414" name="Shape 414"/>
              <p:cNvCxnSpPr/>
              <p:nvPr/>
            </p:nvCxnSpPr>
            <p:spPr>
              <a:xfrm rot="10800000" flipH="1">
                <a:off x="1855788" y="3224213"/>
                <a:ext cx="696912" cy="160337"/>
              </a:xfrm>
              <a:prstGeom prst="straightConnector1">
                <a:avLst/>
              </a:prstGeom>
              <a:noFill/>
              <a:ln w="9525" cap="flat" cmpd="sng">
                <a:solidFill>
                  <a:srgbClr val="808080"/>
                </a:solidFill>
                <a:prstDash val="solid"/>
                <a:bevel/>
                <a:headEnd type="none" w="sm" len="sm"/>
                <a:tailEnd type="none" w="sm" len="sm"/>
              </a:ln>
            </p:spPr>
          </p:cxnSp>
          <p:cxnSp>
            <p:nvCxnSpPr>
              <p:cNvPr id="415" name="Shape 415"/>
              <p:cNvCxnSpPr/>
              <p:nvPr/>
            </p:nvCxnSpPr>
            <p:spPr>
              <a:xfrm rot="10800000">
                <a:off x="2552700" y="3224213"/>
                <a:ext cx="0" cy="160337"/>
              </a:xfrm>
              <a:prstGeom prst="straightConnector1">
                <a:avLst/>
              </a:prstGeom>
              <a:noFill/>
              <a:ln w="9525" cap="flat" cmpd="sng">
                <a:solidFill>
                  <a:srgbClr val="808080"/>
                </a:solidFill>
                <a:prstDash val="solid"/>
                <a:bevel/>
                <a:headEnd type="none" w="sm" len="sm"/>
                <a:tailEnd type="none" w="sm" len="sm"/>
              </a:ln>
            </p:spPr>
          </p:cxnSp>
          <p:cxnSp>
            <p:nvCxnSpPr>
              <p:cNvPr id="416" name="Shape 416"/>
              <p:cNvCxnSpPr/>
              <p:nvPr/>
            </p:nvCxnSpPr>
            <p:spPr>
              <a:xfrm rot="10800000">
                <a:off x="1951038" y="3319463"/>
                <a:ext cx="696912" cy="160337"/>
              </a:xfrm>
              <a:prstGeom prst="straightConnector1">
                <a:avLst/>
              </a:prstGeom>
              <a:noFill/>
              <a:ln w="9525" cap="flat" cmpd="sng">
                <a:solidFill>
                  <a:srgbClr val="808080"/>
                </a:solidFill>
                <a:prstDash val="solid"/>
                <a:bevel/>
                <a:headEnd type="none" w="sm" len="sm"/>
                <a:tailEnd type="none" w="sm" len="sm"/>
              </a:ln>
            </p:spPr>
          </p:cxnSp>
          <p:cxnSp>
            <p:nvCxnSpPr>
              <p:cNvPr id="417" name="Shape 417"/>
              <p:cNvCxnSpPr/>
              <p:nvPr/>
            </p:nvCxnSpPr>
            <p:spPr>
              <a:xfrm rot="10800000">
                <a:off x="1855788" y="3224213"/>
                <a:ext cx="0" cy="160337"/>
              </a:xfrm>
              <a:prstGeom prst="straightConnector1">
                <a:avLst/>
              </a:prstGeom>
              <a:noFill/>
              <a:ln w="9525" cap="flat" cmpd="sng">
                <a:solidFill>
                  <a:srgbClr val="808080"/>
                </a:solidFill>
                <a:prstDash val="solid"/>
                <a:bevel/>
                <a:headEnd type="none" w="sm" len="sm"/>
                <a:tailEnd type="none" w="sm" len="sm"/>
              </a:ln>
            </p:spPr>
          </p:cxnSp>
          <p:cxnSp>
            <p:nvCxnSpPr>
              <p:cNvPr id="418" name="Shape 418"/>
              <p:cNvCxnSpPr/>
              <p:nvPr/>
            </p:nvCxnSpPr>
            <p:spPr>
              <a:xfrm rot="10800000" flipH="1">
                <a:off x="1198563" y="3224213"/>
                <a:ext cx="655637" cy="160337"/>
              </a:xfrm>
              <a:prstGeom prst="straightConnector1">
                <a:avLst/>
              </a:prstGeom>
              <a:noFill/>
              <a:ln w="9525" cap="flat" cmpd="sng">
                <a:solidFill>
                  <a:srgbClr val="808080"/>
                </a:solidFill>
                <a:prstDash val="solid"/>
                <a:bevel/>
                <a:headEnd type="none" w="sm" len="sm"/>
                <a:tailEnd type="none" w="sm" len="sm"/>
              </a:ln>
            </p:spPr>
          </p:cxnSp>
          <p:cxnSp>
            <p:nvCxnSpPr>
              <p:cNvPr id="419" name="Shape 419"/>
              <p:cNvCxnSpPr/>
              <p:nvPr/>
            </p:nvCxnSpPr>
            <p:spPr>
              <a:xfrm rot="10800000">
                <a:off x="1855788" y="3224213"/>
                <a:ext cx="1341437" cy="160337"/>
              </a:xfrm>
              <a:prstGeom prst="straightConnector1">
                <a:avLst/>
              </a:prstGeom>
              <a:noFill/>
              <a:ln w="9525" cap="flat" cmpd="sng">
                <a:solidFill>
                  <a:srgbClr val="808080"/>
                </a:solidFill>
                <a:prstDash val="solid"/>
                <a:bevel/>
                <a:headEnd type="none" w="sm" len="sm"/>
                <a:tailEnd type="none" w="sm" len="sm"/>
              </a:ln>
            </p:spPr>
          </p:cxnSp>
          <p:cxnSp>
            <p:nvCxnSpPr>
              <p:cNvPr id="420" name="Shape 420"/>
              <p:cNvCxnSpPr/>
              <p:nvPr/>
            </p:nvCxnSpPr>
            <p:spPr>
              <a:xfrm rot="10800000">
                <a:off x="2552700" y="3224213"/>
                <a:ext cx="644525" cy="160337"/>
              </a:xfrm>
              <a:prstGeom prst="straightConnector1">
                <a:avLst/>
              </a:prstGeom>
              <a:noFill/>
              <a:ln w="9525" cap="flat" cmpd="sng">
                <a:solidFill>
                  <a:srgbClr val="808080"/>
                </a:solidFill>
                <a:prstDash val="solid"/>
                <a:bevel/>
                <a:headEnd type="none" w="sm" len="sm"/>
                <a:tailEnd type="none" w="sm" len="sm"/>
              </a:ln>
            </p:spPr>
          </p:cxnSp>
          <p:pic>
            <p:nvPicPr>
              <p:cNvPr id="421" name="Shape 421" descr="图片239"/>
              <p:cNvPicPr preferRelativeResize="0"/>
              <p:nvPr/>
            </p:nvPicPr>
            <p:blipFill rotWithShape="1">
              <a:blip r:embed="rId6">
                <a:alphaModFix/>
              </a:blip>
              <a:srcRect/>
              <a:stretch/>
            </p:blipFill>
            <p:spPr>
              <a:xfrm>
                <a:off x="2371725" y="2486025"/>
                <a:ext cx="360363" cy="279400"/>
              </a:xfrm>
              <a:prstGeom prst="rect">
                <a:avLst/>
              </a:prstGeom>
              <a:noFill/>
              <a:ln>
                <a:noFill/>
              </a:ln>
            </p:spPr>
          </p:pic>
          <p:pic>
            <p:nvPicPr>
              <p:cNvPr id="422" name="Shape 422" descr="图片240"/>
              <p:cNvPicPr preferRelativeResize="0"/>
              <p:nvPr/>
            </p:nvPicPr>
            <p:blipFill rotWithShape="1">
              <a:blip r:embed="rId7">
                <a:alphaModFix/>
              </a:blip>
              <a:srcRect/>
              <a:stretch/>
            </p:blipFill>
            <p:spPr>
              <a:xfrm>
                <a:off x="3016250" y="3384550"/>
                <a:ext cx="360363" cy="282575"/>
              </a:xfrm>
              <a:prstGeom prst="rect">
                <a:avLst/>
              </a:prstGeom>
              <a:noFill/>
              <a:ln>
                <a:noFill/>
              </a:ln>
            </p:spPr>
          </p:pic>
          <p:pic>
            <p:nvPicPr>
              <p:cNvPr id="423" name="Shape 423" descr="图片240"/>
              <p:cNvPicPr preferRelativeResize="0"/>
              <p:nvPr/>
            </p:nvPicPr>
            <p:blipFill rotWithShape="1">
              <a:blip r:embed="rId7">
                <a:alphaModFix/>
              </a:blip>
              <a:srcRect/>
              <a:stretch/>
            </p:blipFill>
            <p:spPr>
              <a:xfrm>
                <a:off x="2371725" y="3384550"/>
                <a:ext cx="360363" cy="282575"/>
              </a:xfrm>
              <a:prstGeom prst="rect">
                <a:avLst/>
              </a:prstGeom>
              <a:noFill/>
              <a:ln>
                <a:noFill/>
              </a:ln>
            </p:spPr>
          </p:pic>
          <p:pic>
            <p:nvPicPr>
              <p:cNvPr id="424" name="Shape 424" descr="图片239"/>
              <p:cNvPicPr preferRelativeResize="0"/>
              <p:nvPr/>
            </p:nvPicPr>
            <p:blipFill rotWithShape="1">
              <a:blip r:embed="rId6">
                <a:alphaModFix/>
              </a:blip>
              <a:srcRect/>
              <a:stretch/>
            </p:blipFill>
            <p:spPr>
              <a:xfrm>
                <a:off x="1674813" y="2486025"/>
                <a:ext cx="360362" cy="279400"/>
              </a:xfrm>
              <a:prstGeom prst="rect">
                <a:avLst/>
              </a:prstGeom>
              <a:noFill/>
              <a:ln>
                <a:noFill/>
              </a:ln>
            </p:spPr>
          </p:pic>
          <p:cxnSp>
            <p:nvCxnSpPr>
              <p:cNvPr id="425" name="Shape 425"/>
              <p:cNvCxnSpPr/>
              <p:nvPr/>
            </p:nvCxnSpPr>
            <p:spPr>
              <a:xfrm>
                <a:off x="1855788" y="2765425"/>
                <a:ext cx="0" cy="174625"/>
              </a:xfrm>
              <a:prstGeom prst="straightConnector1">
                <a:avLst/>
              </a:prstGeom>
              <a:noFill/>
              <a:ln w="9525" cap="flat" cmpd="sng">
                <a:solidFill>
                  <a:srgbClr val="808080"/>
                </a:solidFill>
                <a:prstDash val="solid"/>
                <a:bevel/>
                <a:headEnd type="none" w="sm" len="sm"/>
                <a:tailEnd type="none" w="sm" len="sm"/>
              </a:ln>
            </p:spPr>
          </p:cxnSp>
          <p:pic>
            <p:nvPicPr>
              <p:cNvPr id="426" name="Shape 426" descr="图片240"/>
              <p:cNvPicPr preferRelativeResize="0"/>
              <p:nvPr/>
            </p:nvPicPr>
            <p:blipFill rotWithShape="1">
              <a:blip r:embed="rId7">
                <a:alphaModFix/>
              </a:blip>
              <a:srcRect/>
              <a:stretch/>
            </p:blipFill>
            <p:spPr>
              <a:xfrm>
                <a:off x="1674813" y="3384550"/>
                <a:ext cx="360362" cy="282575"/>
              </a:xfrm>
              <a:prstGeom prst="rect">
                <a:avLst/>
              </a:prstGeom>
              <a:noFill/>
              <a:ln>
                <a:noFill/>
              </a:ln>
            </p:spPr>
          </p:pic>
          <p:pic>
            <p:nvPicPr>
              <p:cNvPr id="427" name="Shape 427" descr="图片240"/>
              <p:cNvPicPr preferRelativeResize="0"/>
              <p:nvPr/>
            </p:nvPicPr>
            <p:blipFill rotWithShape="1">
              <a:blip r:embed="rId7">
                <a:alphaModFix/>
              </a:blip>
              <a:srcRect/>
              <a:stretch/>
            </p:blipFill>
            <p:spPr>
              <a:xfrm>
                <a:off x="1019175" y="3384550"/>
                <a:ext cx="358775" cy="282575"/>
              </a:xfrm>
              <a:prstGeom prst="rect">
                <a:avLst/>
              </a:prstGeom>
              <a:noFill/>
              <a:ln>
                <a:noFill/>
              </a:ln>
            </p:spPr>
          </p:pic>
          <p:pic>
            <p:nvPicPr>
              <p:cNvPr id="428" name="Shape 428" descr="图片682"/>
              <p:cNvPicPr preferRelativeResize="0"/>
              <p:nvPr/>
            </p:nvPicPr>
            <p:blipFill rotWithShape="1">
              <a:blip r:embed="rId8">
                <a:alphaModFix/>
              </a:blip>
              <a:srcRect/>
              <a:stretch/>
            </p:blipFill>
            <p:spPr>
              <a:xfrm>
                <a:off x="1636713" y="3765550"/>
                <a:ext cx="144462" cy="173038"/>
              </a:xfrm>
              <a:prstGeom prst="rect">
                <a:avLst/>
              </a:prstGeom>
              <a:noFill/>
              <a:ln>
                <a:noFill/>
              </a:ln>
            </p:spPr>
          </p:pic>
          <p:pic>
            <p:nvPicPr>
              <p:cNvPr id="429" name="Shape 429" descr="图片682"/>
              <p:cNvPicPr preferRelativeResize="0"/>
              <p:nvPr/>
            </p:nvPicPr>
            <p:blipFill rotWithShape="1">
              <a:blip r:embed="rId8">
                <a:alphaModFix/>
              </a:blip>
              <a:srcRect/>
              <a:stretch/>
            </p:blipFill>
            <p:spPr>
              <a:xfrm>
                <a:off x="1739900" y="3765550"/>
                <a:ext cx="144463" cy="173038"/>
              </a:xfrm>
              <a:prstGeom prst="rect">
                <a:avLst/>
              </a:prstGeom>
              <a:noFill/>
              <a:ln>
                <a:noFill/>
              </a:ln>
            </p:spPr>
          </p:pic>
          <p:pic>
            <p:nvPicPr>
              <p:cNvPr id="430" name="Shape 430" descr="图片682"/>
              <p:cNvPicPr preferRelativeResize="0"/>
              <p:nvPr/>
            </p:nvPicPr>
            <p:blipFill rotWithShape="1">
              <a:blip r:embed="rId8">
                <a:alphaModFix/>
              </a:blip>
              <a:srcRect/>
              <a:stretch/>
            </p:blipFill>
            <p:spPr>
              <a:xfrm>
                <a:off x="1843088" y="3765550"/>
                <a:ext cx="144462" cy="173038"/>
              </a:xfrm>
              <a:prstGeom prst="rect">
                <a:avLst/>
              </a:prstGeom>
              <a:noFill/>
              <a:ln>
                <a:noFill/>
              </a:ln>
            </p:spPr>
          </p:pic>
          <p:pic>
            <p:nvPicPr>
              <p:cNvPr id="431" name="Shape 431" descr="图片223"/>
              <p:cNvPicPr preferRelativeResize="0"/>
              <p:nvPr/>
            </p:nvPicPr>
            <p:blipFill rotWithShape="1">
              <a:blip r:embed="rId9">
                <a:alphaModFix/>
              </a:blip>
              <a:srcRect/>
              <a:stretch/>
            </p:blipFill>
            <p:spPr>
              <a:xfrm>
                <a:off x="1641097" y="4416815"/>
                <a:ext cx="215900" cy="166296"/>
              </a:xfrm>
              <a:prstGeom prst="rect">
                <a:avLst/>
              </a:prstGeom>
              <a:noFill/>
              <a:ln>
                <a:noFill/>
              </a:ln>
            </p:spPr>
          </p:pic>
          <p:pic>
            <p:nvPicPr>
              <p:cNvPr id="432" name="Shape 432" descr="图片223"/>
              <p:cNvPicPr preferRelativeResize="0"/>
              <p:nvPr/>
            </p:nvPicPr>
            <p:blipFill rotWithShape="1">
              <a:blip r:embed="rId9">
                <a:alphaModFix/>
              </a:blip>
              <a:srcRect/>
              <a:stretch/>
            </p:blipFill>
            <p:spPr>
              <a:xfrm>
                <a:off x="1888747" y="4416815"/>
                <a:ext cx="215900" cy="166296"/>
              </a:xfrm>
              <a:prstGeom prst="rect">
                <a:avLst/>
              </a:prstGeom>
              <a:noFill/>
              <a:ln>
                <a:noFill/>
              </a:ln>
            </p:spPr>
          </p:pic>
          <p:pic>
            <p:nvPicPr>
              <p:cNvPr id="433" name="Shape 433" descr="图片223"/>
              <p:cNvPicPr preferRelativeResize="0"/>
              <p:nvPr/>
            </p:nvPicPr>
            <p:blipFill rotWithShape="1">
              <a:blip r:embed="rId9">
                <a:alphaModFix/>
              </a:blip>
              <a:srcRect/>
              <a:stretch/>
            </p:blipFill>
            <p:spPr>
              <a:xfrm>
                <a:off x="2136397" y="4416815"/>
                <a:ext cx="215900" cy="166296"/>
              </a:xfrm>
              <a:prstGeom prst="rect">
                <a:avLst/>
              </a:prstGeom>
              <a:noFill/>
              <a:ln>
                <a:noFill/>
              </a:ln>
            </p:spPr>
          </p:pic>
          <p:pic>
            <p:nvPicPr>
              <p:cNvPr id="434" name="Shape 434" descr="图片682"/>
              <p:cNvPicPr preferRelativeResize="0"/>
              <p:nvPr/>
            </p:nvPicPr>
            <p:blipFill rotWithShape="1">
              <a:blip r:embed="rId8">
                <a:alphaModFix/>
              </a:blip>
              <a:srcRect/>
              <a:stretch/>
            </p:blipFill>
            <p:spPr>
              <a:xfrm>
                <a:off x="1946275" y="3765550"/>
                <a:ext cx="142875" cy="173038"/>
              </a:xfrm>
              <a:prstGeom prst="rect">
                <a:avLst/>
              </a:prstGeom>
              <a:noFill/>
              <a:ln>
                <a:noFill/>
              </a:ln>
            </p:spPr>
          </p:pic>
          <p:pic>
            <p:nvPicPr>
              <p:cNvPr id="435" name="Shape 435" descr="图片682"/>
              <p:cNvPicPr preferRelativeResize="0"/>
              <p:nvPr/>
            </p:nvPicPr>
            <p:blipFill rotWithShape="1">
              <a:blip r:embed="rId8">
                <a:alphaModFix/>
              </a:blip>
              <a:srcRect/>
              <a:stretch/>
            </p:blipFill>
            <p:spPr>
              <a:xfrm>
                <a:off x="969963" y="3765550"/>
                <a:ext cx="144462" cy="173038"/>
              </a:xfrm>
              <a:prstGeom prst="rect">
                <a:avLst/>
              </a:prstGeom>
              <a:noFill/>
              <a:ln>
                <a:noFill/>
              </a:ln>
            </p:spPr>
          </p:pic>
          <p:pic>
            <p:nvPicPr>
              <p:cNvPr id="436" name="Shape 436" descr="图片682"/>
              <p:cNvPicPr preferRelativeResize="0"/>
              <p:nvPr/>
            </p:nvPicPr>
            <p:blipFill rotWithShape="1">
              <a:blip r:embed="rId8">
                <a:alphaModFix/>
              </a:blip>
              <a:srcRect/>
              <a:stretch/>
            </p:blipFill>
            <p:spPr>
              <a:xfrm>
                <a:off x="1073150" y="3765550"/>
                <a:ext cx="142875" cy="173038"/>
              </a:xfrm>
              <a:prstGeom prst="rect">
                <a:avLst/>
              </a:prstGeom>
              <a:noFill/>
              <a:ln>
                <a:noFill/>
              </a:ln>
            </p:spPr>
          </p:pic>
          <p:pic>
            <p:nvPicPr>
              <p:cNvPr id="437" name="Shape 437" descr="图片682"/>
              <p:cNvPicPr preferRelativeResize="0"/>
              <p:nvPr/>
            </p:nvPicPr>
            <p:blipFill rotWithShape="1">
              <a:blip r:embed="rId8">
                <a:alphaModFix/>
              </a:blip>
              <a:srcRect/>
              <a:stretch/>
            </p:blipFill>
            <p:spPr>
              <a:xfrm>
                <a:off x="1176338" y="3765550"/>
                <a:ext cx="144462" cy="173038"/>
              </a:xfrm>
              <a:prstGeom prst="rect">
                <a:avLst/>
              </a:prstGeom>
              <a:noFill/>
              <a:ln>
                <a:noFill/>
              </a:ln>
            </p:spPr>
          </p:pic>
          <p:pic>
            <p:nvPicPr>
              <p:cNvPr id="438" name="Shape 438" descr="图片682"/>
              <p:cNvPicPr preferRelativeResize="0"/>
              <p:nvPr/>
            </p:nvPicPr>
            <p:blipFill rotWithShape="1">
              <a:blip r:embed="rId8">
                <a:alphaModFix/>
              </a:blip>
              <a:srcRect/>
              <a:stretch/>
            </p:blipFill>
            <p:spPr>
              <a:xfrm>
                <a:off x="1279525" y="3765550"/>
                <a:ext cx="142875" cy="173038"/>
              </a:xfrm>
              <a:prstGeom prst="rect">
                <a:avLst/>
              </a:prstGeom>
              <a:noFill/>
              <a:ln>
                <a:noFill/>
              </a:ln>
            </p:spPr>
          </p:pic>
          <p:pic>
            <p:nvPicPr>
              <p:cNvPr id="439" name="Shape 439" descr="图片682"/>
              <p:cNvPicPr preferRelativeResize="0"/>
              <p:nvPr/>
            </p:nvPicPr>
            <p:blipFill rotWithShape="1">
              <a:blip r:embed="rId8">
                <a:alphaModFix/>
              </a:blip>
              <a:srcRect/>
              <a:stretch/>
            </p:blipFill>
            <p:spPr>
              <a:xfrm>
                <a:off x="2322513" y="3765550"/>
                <a:ext cx="144462" cy="173038"/>
              </a:xfrm>
              <a:prstGeom prst="rect">
                <a:avLst/>
              </a:prstGeom>
              <a:noFill/>
              <a:ln>
                <a:noFill/>
              </a:ln>
            </p:spPr>
          </p:pic>
          <p:pic>
            <p:nvPicPr>
              <p:cNvPr id="440" name="Shape 440" descr="图片682"/>
              <p:cNvPicPr preferRelativeResize="0"/>
              <p:nvPr/>
            </p:nvPicPr>
            <p:blipFill rotWithShape="1">
              <a:blip r:embed="rId8">
                <a:alphaModFix/>
              </a:blip>
              <a:srcRect/>
              <a:stretch/>
            </p:blipFill>
            <p:spPr>
              <a:xfrm>
                <a:off x="2425700" y="3765550"/>
                <a:ext cx="144463" cy="173038"/>
              </a:xfrm>
              <a:prstGeom prst="rect">
                <a:avLst/>
              </a:prstGeom>
              <a:noFill/>
              <a:ln>
                <a:noFill/>
              </a:ln>
            </p:spPr>
          </p:pic>
          <p:pic>
            <p:nvPicPr>
              <p:cNvPr id="441" name="Shape 441" descr="图片682"/>
              <p:cNvPicPr preferRelativeResize="0"/>
              <p:nvPr/>
            </p:nvPicPr>
            <p:blipFill rotWithShape="1">
              <a:blip r:embed="rId8">
                <a:alphaModFix/>
              </a:blip>
              <a:srcRect/>
              <a:stretch/>
            </p:blipFill>
            <p:spPr>
              <a:xfrm>
                <a:off x="2528888" y="3765550"/>
                <a:ext cx="144462" cy="173038"/>
              </a:xfrm>
              <a:prstGeom prst="rect">
                <a:avLst/>
              </a:prstGeom>
              <a:noFill/>
              <a:ln>
                <a:noFill/>
              </a:ln>
            </p:spPr>
          </p:pic>
          <p:pic>
            <p:nvPicPr>
              <p:cNvPr id="442" name="Shape 442" descr="图片682"/>
              <p:cNvPicPr preferRelativeResize="0"/>
              <p:nvPr/>
            </p:nvPicPr>
            <p:blipFill rotWithShape="1">
              <a:blip r:embed="rId8">
                <a:alphaModFix/>
              </a:blip>
              <a:srcRect/>
              <a:stretch/>
            </p:blipFill>
            <p:spPr>
              <a:xfrm>
                <a:off x="2632075" y="3765550"/>
                <a:ext cx="144463" cy="173038"/>
              </a:xfrm>
              <a:prstGeom prst="rect">
                <a:avLst/>
              </a:prstGeom>
              <a:noFill/>
              <a:ln>
                <a:noFill/>
              </a:ln>
            </p:spPr>
          </p:pic>
          <p:pic>
            <p:nvPicPr>
              <p:cNvPr id="443" name="Shape 443" descr="图片682"/>
              <p:cNvPicPr preferRelativeResize="0"/>
              <p:nvPr/>
            </p:nvPicPr>
            <p:blipFill rotWithShape="1">
              <a:blip r:embed="rId8">
                <a:alphaModFix/>
              </a:blip>
              <a:srcRect/>
              <a:stretch/>
            </p:blipFill>
            <p:spPr>
              <a:xfrm>
                <a:off x="2976563" y="3765550"/>
                <a:ext cx="144462" cy="173038"/>
              </a:xfrm>
              <a:prstGeom prst="rect">
                <a:avLst/>
              </a:prstGeom>
              <a:noFill/>
              <a:ln>
                <a:noFill/>
              </a:ln>
            </p:spPr>
          </p:pic>
          <p:pic>
            <p:nvPicPr>
              <p:cNvPr id="444" name="Shape 444" descr="图片682"/>
              <p:cNvPicPr preferRelativeResize="0"/>
              <p:nvPr/>
            </p:nvPicPr>
            <p:blipFill rotWithShape="1">
              <a:blip r:embed="rId8">
                <a:alphaModFix/>
              </a:blip>
              <a:srcRect/>
              <a:stretch/>
            </p:blipFill>
            <p:spPr>
              <a:xfrm>
                <a:off x="3079750" y="3765550"/>
                <a:ext cx="144463" cy="173038"/>
              </a:xfrm>
              <a:prstGeom prst="rect">
                <a:avLst/>
              </a:prstGeom>
              <a:noFill/>
              <a:ln>
                <a:noFill/>
              </a:ln>
            </p:spPr>
          </p:pic>
          <p:pic>
            <p:nvPicPr>
              <p:cNvPr id="445" name="Shape 445" descr="图片682"/>
              <p:cNvPicPr preferRelativeResize="0"/>
              <p:nvPr/>
            </p:nvPicPr>
            <p:blipFill rotWithShape="1">
              <a:blip r:embed="rId8">
                <a:alphaModFix/>
              </a:blip>
              <a:srcRect/>
              <a:stretch/>
            </p:blipFill>
            <p:spPr>
              <a:xfrm>
                <a:off x="3182938" y="3765550"/>
                <a:ext cx="144462" cy="173038"/>
              </a:xfrm>
              <a:prstGeom prst="rect">
                <a:avLst/>
              </a:prstGeom>
              <a:noFill/>
              <a:ln>
                <a:noFill/>
              </a:ln>
            </p:spPr>
          </p:pic>
          <p:pic>
            <p:nvPicPr>
              <p:cNvPr id="446" name="Shape 446" descr="图片682"/>
              <p:cNvPicPr preferRelativeResize="0"/>
              <p:nvPr/>
            </p:nvPicPr>
            <p:blipFill rotWithShape="1">
              <a:blip r:embed="rId8">
                <a:alphaModFix/>
              </a:blip>
              <a:srcRect/>
              <a:stretch/>
            </p:blipFill>
            <p:spPr>
              <a:xfrm>
                <a:off x="3286125" y="3765550"/>
                <a:ext cx="144463" cy="173038"/>
              </a:xfrm>
              <a:prstGeom prst="rect">
                <a:avLst/>
              </a:prstGeom>
              <a:noFill/>
              <a:ln>
                <a:noFill/>
              </a:ln>
            </p:spPr>
          </p:pic>
          <p:pic>
            <p:nvPicPr>
              <p:cNvPr id="447" name="Shape 447" descr="图片235"/>
              <p:cNvPicPr preferRelativeResize="0"/>
              <p:nvPr/>
            </p:nvPicPr>
            <p:blipFill rotWithShape="1">
              <a:blip r:embed="rId10">
                <a:alphaModFix/>
              </a:blip>
              <a:srcRect/>
              <a:stretch/>
            </p:blipFill>
            <p:spPr>
              <a:xfrm>
                <a:off x="1673225" y="2108200"/>
                <a:ext cx="360363" cy="255588"/>
              </a:xfrm>
              <a:prstGeom prst="rect">
                <a:avLst/>
              </a:prstGeom>
              <a:noFill/>
              <a:ln>
                <a:noFill/>
              </a:ln>
            </p:spPr>
          </p:pic>
          <p:pic>
            <p:nvPicPr>
              <p:cNvPr id="448" name="Shape 448" descr="图片235"/>
              <p:cNvPicPr preferRelativeResize="0"/>
              <p:nvPr/>
            </p:nvPicPr>
            <p:blipFill rotWithShape="1">
              <a:blip r:embed="rId10">
                <a:alphaModFix/>
              </a:blip>
              <a:srcRect/>
              <a:stretch/>
            </p:blipFill>
            <p:spPr>
              <a:xfrm>
                <a:off x="2373313" y="2108200"/>
                <a:ext cx="360362" cy="255588"/>
              </a:xfrm>
              <a:prstGeom prst="rect">
                <a:avLst/>
              </a:prstGeom>
              <a:noFill/>
              <a:ln>
                <a:noFill/>
              </a:ln>
            </p:spPr>
          </p:pic>
          <p:cxnSp>
            <p:nvCxnSpPr>
              <p:cNvPr id="449" name="Shape 449"/>
              <p:cNvCxnSpPr/>
              <p:nvPr/>
            </p:nvCxnSpPr>
            <p:spPr>
              <a:xfrm rot="10800000">
                <a:off x="1854200" y="2363788"/>
                <a:ext cx="1588" cy="120650"/>
              </a:xfrm>
              <a:prstGeom prst="straightConnector1">
                <a:avLst/>
              </a:prstGeom>
              <a:noFill/>
              <a:ln w="9525" cap="flat" cmpd="sng">
                <a:solidFill>
                  <a:srgbClr val="808080"/>
                </a:solidFill>
                <a:prstDash val="solid"/>
                <a:bevel/>
                <a:headEnd type="none" w="sm" len="sm"/>
                <a:tailEnd type="none" w="sm" len="sm"/>
              </a:ln>
            </p:spPr>
          </p:cxnSp>
          <p:cxnSp>
            <p:nvCxnSpPr>
              <p:cNvPr id="450" name="Shape 450"/>
              <p:cNvCxnSpPr/>
              <p:nvPr/>
            </p:nvCxnSpPr>
            <p:spPr>
              <a:xfrm rot="10800000">
                <a:off x="2552700" y="2363788"/>
                <a:ext cx="0" cy="120650"/>
              </a:xfrm>
              <a:prstGeom prst="straightConnector1">
                <a:avLst/>
              </a:prstGeom>
              <a:noFill/>
              <a:ln w="9525" cap="flat" cmpd="sng">
                <a:solidFill>
                  <a:srgbClr val="808080"/>
                </a:solidFill>
                <a:prstDash val="solid"/>
                <a:bevel/>
                <a:headEnd type="none" w="sm" len="sm"/>
                <a:tailEnd type="none" w="sm" len="sm"/>
              </a:ln>
            </p:spPr>
          </p:cxnSp>
          <p:cxnSp>
            <p:nvCxnSpPr>
              <p:cNvPr id="451" name="Shape 451"/>
              <p:cNvCxnSpPr/>
              <p:nvPr/>
            </p:nvCxnSpPr>
            <p:spPr>
              <a:xfrm>
                <a:off x="2033588" y="2235200"/>
                <a:ext cx="338137" cy="1588"/>
              </a:xfrm>
              <a:prstGeom prst="straightConnector1">
                <a:avLst/>
              </a:prstGeom>
              <a:noFill/>
              <a:ln w="9525" cap="flat" cmpd="sng">
                <a:solidFill>
                  <a:srgbClr val="808080"/>
                </a:solidFill>
                <a:prstDash val="solid"/>
                <a:bevel/>
                <a:headEnd type="none" w="sm" len="sm"/>
                <a:tailEnd type="none" w="sm" len="sm"/>
              </a:ln>
            </p:spPr>
          </p:cxnSp>
          <p:sp>
            <p:nvSpPr>
              <p:cNvPr id="452" name="Shape 452"/>
              <p:cNvSpPr/>
              <p:nvPr/>
            </p:nvSpPr>
            <p:spPr>
              <a:xfrm>
                <a:off x="1271347" y="1476716"/>
                <a:ext cx="1808163" cy="240615"/>
              </a:xfrm>
              <a:prstGeom prst="rect">
                <a:avLst/>
              </a:prstGeom>
              <a:solidFill>
                <a:srgbClr val="BF9000"/>
              </a:solidFill>
              <a:ln w="9525" cap="flat" cmpd="sng">
                <a:solidFill>
                  <a:srgbClr val="000000"/>
                </a:solidFill>
                <a:prstDash val="solid"/>
                <a:miter lim="800000"/>
                <a:headEnd type="none" w="sm" len="sm"/>
                <a:tailEnd type="none" w="sm" len="sm"/>
              </a:ln>
            </p:spPr>
            <p:txBody>
              <a:bodyPr spcFirstLastPara="1" wrap="square" lIns="68575" tIns="34275" rIns="68575" bIns="34275" anchor="ctr" anchorCtr="0">
                <a:noAutofit/>
              </a:bodyPr>
              <a:lstStyle/>
              <a:p>
                <a:pPr marL="257175" marR="0" lvl="0" indent="-257175" algn="ctr" rtl="0">
                  <a:spcBef>
                    <a:spcPts val="0"/>
                  </a:spcBef>
                  <a:spcAft>
                    <a:spcPts val="0"/>
                  </a:spcAft>
                  <a:buNone/>
                </a:pPr>
                <a:r>
                  <a:rPr lang="en-US" sz="1600" b="1">
                    <a:solidFill>
                      <a:schemeClr val="lt1"/>
                    </a:solidFill>
                    <a:latin typeface="Helvetica Neue"/>
                    <a:ea typeface="Helvetica Neue"/>
                    <a:cs typeface="Helvetica Neue"/>
                    <a:sym typeface="Helvetica Neue"/>
                  </a:rPr>
                  <a:t>Production</a:t>
                </a:r>
                <a:endParaRPr sz="1600" b="1">
                  <a:solidFill>
                    <a:schemeClr val="lt1"/>
                  </a:solidFill>
                  <a:latin typeface="Helvetica Neue"/>
                  <a:ea typeface="Helvetica Neue"/>
                  <a:cs typeface="Helvetica Neue"/>
                  <a:sym typeface="Helvetica Neue"/>
                </a:endParaRPr>
              </a:p>
            </p:txBody>
          </p:sp>
          <p:cxnSp>
            <p:nvCxnSpPr>
              <p:cNvPr id="453" name="Shape 453"/>
              <p:cNvCxnSpPr/>
              <p:nvPr/>
            </p:nvCxnSpPr>
            <p:spPr>
              <a:xfrm>
                <a:off x="5670550" y="3471863"/>
                <a:ext cx="541338" cy="1587"/>
              </a:xfrm>
              <a:prstGeom prst="straightConnector1">
                <a:avLst/>
              </a:prstGeom>
              <a:noFill/>
              <a:ln w="9525" cap="flat" cmpd="sng">
                <a:solidFill>
                  <a:srgbClr val="808080"/>
                </a:solidFill>
                <a:prstDash val="solid"/>
                <a:bevel/>
                <a:headEnd type="none" w="sm" len="sm"/>
                <a:tailEnd type="none" w="sm" len="sm"/>
              </a:ln>
            </p:spPr>
          </p:cxnSp>
          <p:cxnSp>
            <p:nvCxnSpPr>
              <p:cNvPr id="454" name="Shape 454"/>
              <p:cNvCxnSpPr/>
              <p:nvPr/>
            </p:nvCxnSpPr>
            <p:spPr>
              <a:xfrm>
                <a:off x="5668963" y="3548063"/>
                <a:ext cx="539750" cy="0"/>
              </a:xfrm>
              <a:prstGeom prst="straightConnector1">
                <a:avLst/>
              </a:prstGeom>
              <a:noFill/>
              <a:ln w="9525" cap="flat" cmpd="sng">
                <a:solidFill>
                  <a:srgbClr val="808080"/>
                </a:solidFill>
                <a:prstDash val="solid"/>
                <a:bevel/>
                <a:headEnd type="none" w="sm" len="sm"/>
                <a:tailEnd type="none" w="sm" len="sm"/>
              </a:ln>
            </p:spPr>
          </p:cxnSp>
          <p:sp>
            <p:nvSpPr>
              <p:cNvPr id="455" name="Shape 455"/>
              <p:cNvSpPr/>
              <p:nvPr/>
            </p:nvSpPr>
            <p:spPr>
              <a:xfrm>
                <a:off x="5927725" y="3427413"/>
                <a:ext cx="81" cy="214565"/>
              </a:xfrm>
              <a:prstGeom prst="ellipse">
                <a:avLst/>
              </a:prstGeom>
              <a:noFill/>
              <a:ln w="9525" cap="flat" cmpd="sng">
                <a:solidFill>
                  <a:srgbClr val="808080"/>
                </a:solidFill>
                <a:prstDash val="solid"/>
                <a:bevel/>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300">
                  <a:solidFill>
                    <a:schemeClr val="lt1"/>
                  </a:solidFill>
                  <a:latin typeface="Arial"/>
                  <a:ea typeface="Arial"/>
                  <a:cs typeface="Arial"/>
                  <a:sym typeface="Arial"/>
                </a:endParaRPr>
              </a:p>
            </p:txBody>
          </p:sp>
          <p:cxnSp>
            <p:nvCxnSpPr>
              <p:cNvPr id="456" name="Shape 456"/>
              <p:cNvCxnSpPr/>
              <p:nvPr/>
            </p:nvCxnSpPr>
            <p:spPr>
              <a:xfrm>
                <a:off x="6959600" y="3476625"/>
                <a:ext cx="720725" cy="0"/>
              </a:xfrm>
              <a:prstGeom prst="straightConnector1">
                <a:avLst/>
              </a:prstGeom>
              <a:noFill/>
              <a:ln w="9525" cap="flat" cmpd="sng">
                <a:solidFill>
                  <a:srgbClr val="808080"/>
                </a:solidFill>
                <a:prstDash val="solid"/>
                <a:bevel/>
                <a:headEnd type="none" w="sm" len="sm"/>
                <a:tailEnd type="none" w="sm" len="sm"/>
              </a:ln>
            </p:spPr>
          </p:cxnSp>
          <p:cxnSp>
            <p:nvCxnSpPr>
              <p:cNvPr id="457" name="Shape 457"/>
              <p:cNvCxnSpPr/>
              <p:nvPr/>
            </p:nvCxnSpPr>
            <p:spPr>
              <a:xfrm>
                <a:off x="6956425" y="3551238"/>
                <a:ext cx="720725" cy="1587"/>
              </a:xfrm>
              <a:prstGeom prst="straightConnector1">
                <a:avLst/>
              </a:prstGeom>
              <a:noFill/>
              <a:ln w="9525" cap="flat" cmpd="sng">
                <a:solidFill>
                  <a:srgbClr val="808080"/>
                </a:solidFill>
                <a:prstDash val="solid"/>
                <a:bevel/>
                <a:headEnd type="none" w="sm" len="sm"/>
                <a:tailEnd type="none" w="sm" len="sm"/>
              </a:ln>
            </p:spPr>
          </p:cxnSp>
          <p:sp>
            <p:nvSpPr>
              <p:cNvPr id="458" name="Shape 458"/>
              <p:cNvSpPr/>
              <p:nvPr/>
            </p:nvSpPr>
            <p:spPr>
              <a:xfrm>
                <a:off x="7280275" y="3430588"/>
                <a:ext cx="81" cy="214565"/>
              </a:xfrm>
              <a:prstGeom prst="ellipse">
                <a:avLst/>
              </a:prstGeom>
              <a:noFill/>
              <a:ln w="9525" cap="flat" cmpd="sng">
                <a:solidFill>
                  <a:srgbClr val="808080"/>
                </a:solidFill>
                <a:prstDash val="solid"/>
                <a:bevel/>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300">
                  <a:solidFill>
                    <a:schemeClr val="lt1"/>
                  </a:solidFill>
                  <a:latin typeface="Arial"/>
                  <a:ea typeface="Arial"/>
                  <a:cs typeface="Arial"/>
                  <a:sym typeface="Arial"/>
                </a:endParaRPr>
              </a:p>
            </p:txBody>
          </p:sp>
          <p:cxnSp>
            <p:nvCxnSpPr>
              <p:cNvPr id="459" name="Shape 459"/>
              <p:cNvCxnSpPr/>
              <p:nvPr/>
            </p:nvCxnSpPr>
            <p:spPr>
              <a:xfrm>
                <a:off x="6283325" y="3040063"/>
                <a:ext cx="792163" cy="1587"/>
              </a:xfrm>
              <a:prstGeom prst="straightConnector1">
                <a:avLst/>
              </a:prstGeom>
              <a:noFill/>
              <a:ln w="9525" cap="flat" cmpd="sng">
                <a:solidFill>
                  <a:srgbClr val="808080"/>
                </a:solidFill>
                <a:prstDash val="solid"/>
                <a:bevel/>
                <a:headEnd type="none" w="sm" len="sm"/>
                <a:tailEnd type="none" w="sm" len="sm"/>
              </a:ln>
            </p:spPr>
          </p:cxnSp>
          <p:cxnSp>
            <p:nvCxnSpPr>
              <p:cNvPr id="460" name="Shape 460"/>
              <p:cNvCxnSpPr/>
              <p:nvPr/>
            </p:nvCxnSpPr>
            <p:spPr>
              <a:xfrm>
                <a:off x="6280150" y="3116263"/>
                <a:ext cx="793750" cy="0"/>
              </a:xfrm>
              <a:prstGeom prst="straightConnector1">
                <a:avLst/>
              </a:prstGeom>
              <a:noFill/>
              <a:ln w="9525" cap="flat" cmpd="sng">
                <a:solidFill>
                  <a:srgbClr val="808080"/>
                </a:solidFill>
                <a:prstDash val="solid"/>
                <a:bevel/>
                <a:headEnd type="none" w="sm" len="sm"/>
                <a:tailEnd type="none" w="sm" len="sm"/>
              </a:ln>
            </p:spPr>
          </p:cxnSp>
          <p:sp>
            <p:nvSpPr>
              <p:cNvPr id="461" name="Shape 461"/>
              <p:cNvSpPr/>
              <p:nvPr/>
            </p:nvSpPr>
            <p:spPr>
              <a:xfrm>
                <a:off x="6616700" y="2995613"/>
                <a:ext cx="81" cy="214565"/>
              </a:xfrm>
              <a:prstGeom prst="ellipse">
                <a:avLst/>
              </a:prstGeom>
              <a:noFill/>
              <a:ln w="9525" cap="flat" cmpd="sng">
                <a:solidFill>
                  <a:srgbClr val="808080"/>
                </a:solidFill>
                <a:prstDash val="solid"/>
                <a:bevel/>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300">
                  <a:solidFill>
                    <a:schemeClr val="lt1"/>
                  </a:solidFill>
                  <a:latin typeface="Arial"/>
                  <a:ea typeface="Arial"/>
                  <a:cs typeface="Arial"/>
                  <a:sym typeface="Arial"/>
                </a:endParaRPr>
              </a:p>
            </p:txBody>
          </p:sp>
          <p:pic>
            <p:nvPicPr>
              <p:cNvPr id="462" name="Shape 462" descr="图片238"/>
              <p:cNvPicPr preferRelativeResize="0"/>
              <p:nvPr/>
            </p:nvPicPr>
            <p:blipFill rotWithShape="1">
              <a:blip r:embed="rId5">
                <a:alphaModFix/>
              </a:blip>
              <a:srcRect/>
              <a:stretch/>
            </p:blipFill>
            <p:spPr>
              <a:xfrm>
                <a:off x="6134100" y="2930525"/>
                <a:ext cx="360363" cy="284163"/>
              </a:xfrm>
              <a:prstGeom prst="rect">
                <a:avLst/>
              </a:prstGeom>
              <a:noFill/>
              <a:ln>
                <a:noFill/>
              </a:ln>
            </p:spPr>
          </p:pic>
          <p:pic>
            <p:nvPicPr>
              <p:cNvPr id="463" name="Shape 463" descr="图片238"/>
              <p:cNvPicPr preferRelativeResize="0"/>
              <p:nvPr/>
            </p:nvPicPr>
            <p:blipFill rotWithShape="1">
              <a:blip r:embed="rId5">
                <a:alphaModFix/>
              </a:blip>
              <a:srcRect/>
              <a:stretch/>
            </p:blipFill>
            <p:spPr>
              <a:xfrm>
                <a:off x="6831013" y="2930525"/>
                <a:ext cx="360362" cy="284163"/>
              </a:xfrm>
              <a:prstGeom prst="rect">
                <a:avLst/>
              </a:prstGeom>
              <a:noFill/>
              <a:ln>
                <a:noFill/>
              </a:ln>
            </p:spPr>
          </p:pic>
          <p:cxnSp>
            <p:nvCxnSpPr>
              <p:cNvPr id="464" name="Shape 464"/>
              <p:cNvCxnSpPr/>
              <p:nvPr/>
            </p:nvCxnSpPr>
            <p:spPr>
              <a:xfrm>
                <a:off x="6375400" y="2593975"/>
                <a:ext cx="684213" cy="0"/>
              </a:xfrm>
              <a:prstGeom prst="straightConnector1">
                <a:avLst/>
              </a:prstGeom>
              <a:noFill/>
              <a:ln w="9525" cap="flat" cmpd="sng">
                <a:solidFill>
                  <a:srgbClr val="808080"/>
                </a:solidFill>
                <a:prstDash val="solid"/>
                <a:bevel/>
                <a:headEnd type="none" w="sm" len="sm"/>
                <a:tailEnd type="none" w="sm" len="sm"/>
              </a:ln>
            </p:spPr>
          </p:cxnSp>
          <p:cxnSp>
            <p:nvCxnSpPr>
              <p:cNvPr id="465" name="Shape 465"/>
              <p:cNvCxnSpPr/>
              <p:nvPr/>
            </p:nvCxnSpPr>
            <p:spPr>
              <a:xfrm>
                <a:off x="6375400" y="2663825"/>
                <a:ext cx="684213" cy="1588"/>
              </a:xfrm>
              <a:prstGeom prst="straightConnector1">
                <a:avLst/>
              </a:prstGeom>
              <a:noFill/>
              <a:ln w="9525" cap="flat" cmpd="sng">
                <a:solidFill>
                  <a:srgbClr val="808080"/>
                </a:solidFill>
                <a:prstDash val="solid"/>
                <a:bevel/>
                <a:headEnd type="none" w="sm" len="sm"/>
                <a:tailEnd type="none" w="sm" len="sm"/>
              </a:ln>
            </p:spPr>
          </p:cxnSp>
          <p:sp>
            <p:nvSpPr>
              <p:cNvPr id="466" name="Shape 466"/>
              <p:cNvSpPr/>
              <p:nvPr/>
            </p:nvSpPr>
            <p:spPr>
              <a:xfrm>
                <a:off x="6618288" y="2549525"/>
                <a:ext cx="81" cy="214565"/>
              </a:xfrm>
              <a:prstGeom prst="ellipse">
                <a:avLst/>
              </a:prstGeom>
              <a:noFill/>
              <a:ln w="9525" cap="flat" cmpd="sng">
                <a:solidFill>
                  <a:srgbClr val="808080"/>
                </a:solidFill>
                <a:prstDash val="solid"/>
                <a:bevel/>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300">
                  <a:solidFill>
                    <a:schemeClr val="lt1"/>
                  </a:solidFill>
                  <a:latin typeface="Arial"/>
                  <a:ea typeface="Arial"/>
                  <a:cs typeface="Arial"/>
                  <a:sym typeface="Arial"/>
                </a:endParaRPr>
              </a:p>
            </p:txBody>
          </p:sp>
          <p:cxnSp>
            <p:nvCxnSpPr>
              <p:cNvPr id="467" name="Shape 467"/>
              <p:cNvCxnSpPr/>
              <p:nvPr/>
            </p:nvCxnSpPr>
            <p:spPr>
              <a:xfrm>
                <a:off x="6313488" y="2755900"/>
                <a:ext cx="696912" cy="174625"/>
              </a:xfrm>
              <a:prstGeom prst="straightConnector1">
                <a:avLst/>
              </a:prstGeom>
              <a:noFill/>
              <a:ln w="9525" cap="flat" cmpd="sng">
                <a:solidFill>
                  <a:srgbClr val="808080"/>
                </a:solidFill>
                <a:prstDash val="solid"/>
                <a:bevel/>
                <a:headEnd type="none" w="sm" len="sm"/>
                <a:tailEnd type="none" w="sm" len="sm"/>
              </a:ln>
            </p:spPr>
          </p:cxnSp>
          <p:cxnSp>
            <p:nvCxnSpPr>
              <p:cNvPr id="468" name="Shape 468"/>
              <p:cNvCxnSpPr/>
              <p:nvPr/>
            </p:nvCxnSpPr>
            <p:spPr>
              <a:xfrm>
                <a:off x="7010400" y="2755900"/>
                <a:ext cx="1588" cy="174625"/>
              </a:xfrm>
              <a:prstGeom prst="straightConnector1">
                <a:avLst/>
              </a:prstGeom>
              <a:noFill/>
              <a:ln w="9525" cap="flat" cmpd="sng">
                <a:solidFill>
                  <a:srgbClr val="808080"/>
                </a:solidFill>
                <a:prstDash val="solid"/>
                <a:bevel/>
                <a:headEnd type="none" w="sm" len="sm"/>
                <a:tailEnd type="none" w="sm" len="sm"/>
              </a:ln>
            </p:spPr>
          </p:cxnSp>
          <p:cxnSp>
            <p:nvCxnSpPr>
              <p:cNvPr id="469" name="Shape 469"/>
              <p:cNvCxnSpPr/>
              <p:nvPr/>
            </p:nvCxnSpPr>
            <p:spPr>
              <a:xfrm flipH="1">
                <a:off x="6313488" y="2755900"/>
                <a:ext cx="696912" cy="174625"/>
              </a:xfrm>
              <a:prstGeom prst="straightConnector1">
                <a:avLst/>
              </a:prstGeom>
              <a:noFill/>
              <a:ln w="9525" cap="flat" cmpd="sng">
                <a:solidFill>
                  <a:srgbClr val="808080"/>
                </a:solidFill>
                <a:prstDash val="solid"/>
                <a:bevel/>
                <a:headEnd type="none" w="sm" len="sm"/>
                <a:tailEnd type="none" w="sm" len="sm"/>
              </a:ln>
            </p:spPr>
          </p:cxnSp>
          <p:cxnSp>
            <p:nvCxnSpPr>
              <p:cNvPr id="470" name="Shape 470"/>
              <p:cNvCxnSpPr/>
              <p:nvPr/>
            </p:nvCxnSpPr>
            <p:spPr>
              <a:xfrm rot="10800000" flipH="1">
                <a:off x="5657850" y="3214688"/>
                <a:ext cx="1352550" cy="160337"/>
              </a:xfrm>
              <a:prstGeom prst="straightConnector1">
                <a:avLst/>
              </a:prstGeom>
              <a:noFill/>
              <a:ln w="9525" cap="flat" cmpd="sng">
                <a:solidFill>
                  <a:srgbClr val="808080"/>
                </a:solidFill>
                <a:prstDash val="solid"/>
                <a:bevel/>
                <a:headEnd type="none" w="sm" len="sm"/>
                <a:tailEnd type="none" w="sm" len="sm"/>
              </a:ln>
            </p:spPr>
          </p:cxnSp>
          <p:cxnSp>
            <p:nvCxnSpPr>
              <p:cNvPr id="471" name="Shape 471"/>
              <p:cNvCxnSpPr/>
              <p:nvPr/>
            </p:nvCxnSpPr>
            <p:spPr>
              <a:xfrm rot="10800000" flipH="1">
                <a:off x="6313488" y="3214688"/>
                <a:ext cx="696912" cy="160337"/>
              </a:xfrm>
              <a:prstGeom prst="straightConnector1">
                <a:avLst/>
              </a:prstGeom>
              <a:noFill/>
              <a:ln w="9525" cap="flat" cmpd="sng">
                <a:solidFill>
                  <a:srgbClr val="808080"/>
                </a:solidFill>
                <a:prstDash val="solid"/>
                <a:bevel/>
                <a:headEnd type="none" w="sm" len="sm"/>
                <a:tailEnd type="none" w="sm" len="sm"/>
              </a:ln>
            </p:spPr>
          </p:cxnSp>
          <p:cxnSp>
            <p:nvCxnSpPr>
              <p:cNvPr id="472" name="Shape 472"/>
              <p:cNvCxnSpPr/>
              <p:nvPr/>
            </p:nvCxnSpPr>
            <p:spPr>
              <a:xfrm rot="10800000" flipH="1">
                <a:off x="7010400" y="3214688"/>
                <a:ext cx="1588" cy="160337"/>
              </a:xfrm>
              <a:prstGeom prst="straightConnector1">
                <a:avLst/>
              </a:prstGeom>
              <a:noFill/>
              <a:ln w="9525" cap="flat" cmpd="sng">
                <a:solidFill>
                  <a:srgbClr val="808080"/>
                </a:solidFill>
                <a:prstDash val="solid"/>
                <a:bevel/>
                <a:headEnd type="none" w="sm" len="sm"/>
                <a:tailEnd type="none" w="sm" len="sm"/>
              </a:ln>
            </p:spPr>
          </p:cxnSp>
          <p:cxnSp>
            <p:nvCxnSpPr>
              <p:cNvPr id="473" name="Shape 473"/>
              <p:cNvCxnSpPr/>
              <p:nvPr/>
            </p:nvCxnSpPr>
            <p:spPr>
              <a:xfrm rot="10800000">
                <a:off x="6408738" y="3309938"/>
                <a:ext cx="696912" cy="160337"/>
              </a:xfrm>
              <a:prstGeom prst="straightConnector1">
                <a:avLst/>
              </a:prstGeom>
              <a:noFill/>
              <a:ln w="9525" cap="flat" cmpd="sng">
                <a:solidFill>
                  <a:srgbClr val="808080"/>
                </a:solidFill>
                <a:prstDash val="solid"/>
                <a:bevel/>
                <a:headEnd type="none" w="sm" len="sm"/>
                <a:tailEnd type="none" w="sm" len="sm"/>
              </a:ln>
            </p:spPr>
          </p:cxnSp>
          <p:cxnSp>
            <p:nvCxnSpPr>
              <p:cNvPr id="474" name="Shape 474"/>
              <p:cNvCxnSpPr/>
              <p:nvPr/>
            </p:nvCxnSpPr>
            <p:spPr>
              <a:xfrm rot="10800000" flipH="1">
                <a:off x="6313488" y="3214688"/>
                <a:ext cx="1587" cy="160337"/>
              </a:xfrm>
              <a:prstGeom prst="straightConnector1">
                <a:avLst/>
              </a:prstGeom>
              <a:noFill/>
              <a:ln w="9525" cap="flat" cmpd="sng">
                <a:solidFill>
                  <a:srgbClr val="808080"/>
                </a:solidFill>
                <a:prstDash val="solid"/>
                <a:bevel/>
                <a:headEnd type="none" w="sm" len="sm"/>
                <a:tailEnd type="none" w="sm" len="sm"/>
              </a:ln>
            </p:spPr>
          </p:cxnSp>
          <p:cxnSp>
            <p:nvCxnSpPr>
              <p:cNvPr id="475" name="Shape 475"/>
              <p:cNvCxnSpPr/>
              <p:nvPr/>
            </p:nvCxnSpPr>
            <p:spPr>
              <a:xfrm rot="10800000" flipH="1">
                <a:off x="5657850" y="3214688"/>
                <a:ext cx="655638" cy="160337"/>
              </a:xfrm>
              <a:prstGeom prst="straightConnector1">
                <a:avLst/>
              </a:prstGeom>
              <a:noFill/>
              <a:ln w="9525" cap="flat" cmpd="sng">
                <a:solidFill>
                  <a:srgbClr val="808080"/>
                </a:solidFill>
                <a:prstDash val="solid"/>
                <a:bevel/>
                <a:headEnd type="none" w="sm" len="sm"/>
                <a:tailEnd type="none" w="sm" len="sm"/>
              </a:ln>
            </p:spPr>
          </p:cxnSp>
          <p:cxnSp>
            <p:nvCxnSpPr>
              <p:cNvPr id="476" name="Shape 476"/>
              <p:cNvCxnSpPr/>
              <p:nvPr/>
            </p:nvCxnSpPr>
            <p:spPr>
              <a:xfrm rot="10800000">
                <a:off x="6313488" y="3214688"/>
                <a:ext cx="1341437" cy="160337"/>
              </a:xfrm>
              <a:prstGeom prst="straightConnector1">
                <a:avLst/>
              </a:prstGeom>
              <a:noFill/>
              <a:ln w="9525" cap="flat" cmpd="sng">
                <a:solidFill>
                  <a:srgbClr val="808080"/>
                </a:solidFill>
                <a:prstDash val="solid"/>
                <a:bevel/>
                <a:headEnd type="none" w="sm" len="sm"/>
                <a:tailEnd type="none" w="sm" len="sm"/>
              </a:ln>
            </p:spPr>
          </p:cxnSp>
          <p:cxnSp>
            <p:nvCxnSpPr>
              <p:cNvPr id="477" name="Shape 477"/>
              <p:cNvCxnSpPr/>
              <p:nvPr/>
            </p:nvCxnSpPr>
            <p:spPr>
              <a:xfrm rot="10800000">
                <a:off x="7010400" y="3214688"/>
                <a:ext cx="644525" cy="160337"/>
              </a:xfrm>
              <a:prstGeom prst="straightConnector1">
                <a:avLst/>
              </a:prstGeom>
              <a:noFill/>
              <a:ln w="9525" cap="flat" cmpd="sng">
                <a:solidFill>
                  <a:srgbClr val="808080"/>
                </a:solidFill>
                <a:prstDash val="solid"/>
                <a:bevel/>
                <a:headEnd type="none" w="sm" len="sm"/>
                <a:tailEnd type="none" w="sm" len="sm"/>
              </a:ln>
            </p:spPr>
          </p:cxnSp>
          <p:pic>
            <p:nvPicPr>
              <p:cNvPr id="478" name="Shape 478" descr="图片239"/>
              <p:cNvPicPr preferRelativeResize="0"/>
              <p:nvPr/>
            </p:nvPicPr>
            <p:blipFill rotWithShape="1">
              <a:blip r:embed="rId6">
                <a:alphaModFix/>
              </a:blip>
              <a:srcRect/>
              <a:stretch/>
            </p:blipFill>
            <p:spPr>
              <a:xfrm>
                <a:off x="6831013" y="2476500"/>
                <a:ext cx="360362" cy="279400"/>
              </a:xfrm>
              <a:prstGeom prst="rect">
                <a:avLst/>
              </a:prstGeom>
              <a:noFill/>
              <a:ln>
                <a:noFill/>
              </a:ln>
            </p:spPr>
          </p:pic>
          <p:pic>
            <p:nvPicPr>
              <p:cNvPr id="479" name="Shape 479" descr="图片240"/>
              <p:cNvPicPr preferRelativeResize="0"/>
              <p:nvPr/>
            </p:nvPicPr>
            <p:blipFill rotWithShape="1">
              <a:blip r:embed="rId7">
                <a:alphaModFix/>
              </a:blip>
              <a:srcRect/>
              <a:stretch/>
            </p:blipFill>
            <p:spPr>
              <a:xfrm>
                <a:off x="7475538" y="3375025"/>
                <a:ext cx="360362" cy="282575"/>
              </a:xfrm>
              <a:prstGeom prst="rect">
                <a:avLst/>
              </a:prstGeom>
              <a:noFill/>
              <a:ln>
                <a:noFill/>
              </a:ln>
            </p:spPr>
          </p:pic>
          <p:pic>
            <p:nvPicPr>
              <p:cNvPr id="480" name="Shape 480" descr="图片240"/>
              <p:cNvPicPr preferRelativeResize="0"/>
              <p:nvPr/>
            </p:nvPicPr>
            <p:blipFill rotWithShape="1">
              <a:blip r:embed="rId7">
                <a:alphaModFix/>
              </a:blip>
              <a:srcRect/>
              <a:stretch/>
            </p:blipFill>
            <p:spPr>
              <a:xfrm>
                <a:off x="6831013" y="3375025"/>
                <a:ext cx="360362" cy="282575"/>
              </a:xfrm>
              <a:prstGeom prst="rect">
                <a:avLst/>
              </a:prstGeom>
              <a:noFill/>
              <a:ln>
                <a:noFill/>
              </a:ln>
            </p:spPr>
          </p:pic>
          <p:pic>
            <p:nvPicPr>
              <p:cNvPr id="481" name="Shape 481" descr="图片239"/>
              <p:cNvPicPr preferRelativeResize="0"/>
              <p:nvPr/>
            </p:nvPicPr>
            <p:blipFill rotWithShape="1">
              <a:blip r:embed="rId6">
                <a:alphaModFix/>
              </a:blip>
              <a:srcRect/>
              <a:stretch/>
            </p:blipFill>
            <p:spPr>
              <a:xfrm>
                <a:off x="6134100" y="2476500"/>
                <a:ext cx="360363" cy="279400"/>
              </a:xfrm>
              <a:prstGeom prst="rect">
                <a:avLst/>
              </a:prstGeom>
              <a:noFill/>
              <a:ln>
                <a:noFill/>
              </a:ln>
            </p:spPr>
          </p:pic>
          <p:cxnSp>
            <p:nvCxnSpPr>
              <p:cNvPr id="482" name="Shape 482"/>
              <p:cNvCxnSpPr/>
              <p:nvPr/>
            </p:nvCxnSpPr>
            <p:spPr>
              <a:xfrm>
                <a:off x="6313488" y="2755900"/>
                <a:ext cx="1587" cy="174625"/>
              </a:xfrm>
              <a:prstGeom prst="straightConnector1">
                <a:avLst/>
              </a:prstGeom>
              <a:noFill/>
              <a:ln w="9525" cap="flat" cmpd="sng">
                <a:solidFill>
                  <a:srgbClr val="808080"/>
                </a:solidFill>
                <a:prstDash val="solid"/>
                <a:bevel/>
                <a:headEnd type="none" w="sm" len="sm"/>
                <a:tailEnd type="none" w="sm" len="sm"/>
              </a:ln>
            </p:spPr>
          </p:cxnSp>
          <p:pic>
            <p:nvPicPr>
              <p:cNvPr id="483" name="Shape 483" descr="图片240"/>
              <p:cNvPicPr preferRelativeResize="0"/>
              <p:nvPr/>
            </p:nvPicPr>
            <p:blipFill rotWithShape="1">
              <a:blip r:embed="rId7">
                <a:alphaModFix/>
              </a:blip>
              <a:srcRect/>
              <a:stretch/>
            </p:blipFill>
            <p:spPr>
              <a:xfrm>
                <a:off x="6134100" y="3375025"/>
                <a:ext cx="360363" cy="282575"/>
              </a:xfrm>
              <a:prstGeom prst="rect">
                <a:avLst/>
              </a:prstGeom>
              <a:noFill/>
              <a:ln>
                <a:noFill/>
              </a:ln>
            </p:spPr>
          </p:pic>
          <p:pic>
            <p:nvPicPr>
              <p:cNvPr id="484" name="Shape 484" descr="图片240"/>
              <p:cNvPicPr preferRelativeResize="0"/>
              <p:nvPr/>
            </p:nvPicPr>
            <p:blipFill rotWithShape="1">
              <a:blip r:embed="rId7">
                <a:alphaModFix/>
              </a:blip>
              <a:srcRect/>
              <a:stretch/>
            </p:blipFill>
            <p:spPr>
              <a:xfrm>
                <a:off x="5476875" y="3375025"/>
                <a:ext cx="360363" cy="282575"/>
              </a:xfrm>
              <a:prstGeom prst="rect">
                <a:avLst/>
              </a:prstGeom>
              <a:noFill/>
              <a:ln>
                <a:noFill/>
              </a:ln>
            </p:spPr>
          </p:pic>
          <p:pic>
            <p:nvPicPr>
              <p:cNvPr id="485" name="Shape 485" descr="图片682"/>
              <p:cNvPicPr preferRelativeResize="0"/>
              <p:nvPr/>
            </p:nvPicPr>
            <p:blipFill rotWithShape="1">
              <a:blip r:embed="rId8">
                <a:alphaModFix/>
              </a:blip>
              <a:srcRect/>
              <a:stretch/>
            </p:blipFill>
            <p:spPr>
              <a:xfrm>
                <a:off x="6096000" y="3756025"/>
                <a:ext cx="142875" cy="173038"/>
              </a:xfrm>
              <a:prstGeom prst="rect">
                <a:avLst/>
              </a:prstGeom>
              <a:noFill/>
              <a:ln>
                <a:noFill/>
              </a:ln>
            </p:spPr>
          </p:pic>
          <p:pic>
            <p:nvPicPr>
              <p:cNvPr id="486" name="Shape 486" descr="图片682"/>
              <p:cNvPicPr preferRelativeResize="0"/>
              <p:nvPr/>
            </p:nvPicPr>
            <p:blipFill rotWithShape="1">
              <a:blip r:embed="rId8">
                <a:alphaModFix/>
              </a:blip>
              <a:srcRect/>
              <a:stretch/>
            </p:blipFill>
            <p:spPr>
              <a:xfrm>
                <a:off x="6197600" y="3756025"/>
                <a:ext cx="144463" cy="173038"/>
              </a:xfrm>
              <a:prstGeom prst="rect">
                <a:avLst/>
              </a:prstGeom>
              <a:noFill/>
              <a:ln>
                <a:noFill/>
              </a:ln>
            </p:spPr>
          </p:pic>
          <p:pic>
            <p:nvPicPr>
              <p:cNvPr id="487" name="Shape 487" descr="图片682"/>
              <p:cNvPicPr preferRelativeResize="0"/>
              <p:nvPr/>
            </p:nvPicPr>
            <p:blipFill rotWithShape="1">
              <a:blip r:embed="rId8">
                <a:alphaModFix/>
              </a:blip>
              <a:srcRect/>
              <a:stretch/>
            </p:blipFill>
            <p:spPr>
              <a:xfrm>
                <a:off x="6302375" y="3756025"/>
                <a:ext cx="142875" cy="173038"/>
              </a:xfrm>
              <a:prstGeom prst="rect">
                <a:avLst/>
              </a:prstGeom>
              <a:noFill/>
              <a:ln>
                <a:noFill/>
              </a:ln>
            </p:spPr>
          </p:pic>
          <p:pic>
            <p:nvPicPr>
              <p:cNvPr id="488" name="Shape 488" descr="图片682"/>
              <p:cNvPicPr preferRelativeResize="0"/>
              <p:nvPr/>
            </p:nvPicPr>
            <p:blipFill rotWithShape="1">
              <a:blip r:embed="rId8">
                <a:alphaModFix/>
              </a:blip>
              <a:srcRect/>
              <a:stretch/>
            </p:blipFill>
            <p:spPr>
              <a:xfrm>
                <a:off x="6403975" y="3756025"/>
                <a:ext cx="144463" cy="173038"/>
              </a:xfrm>
              <a:prstGeom prst="rect">
                <a:avLst/>
              </a:prstGeom>
              <a:noFill/>
              <a:ln>
                <a:noFill/>
              </a:ln>
            </p:spPr>
          </p:pic>
          <p:pic>
            <p:nvPicPr>
              <p:cNvPr id="489" name="Shape 489" descr="图片682"/>
              <p:cNvPicPr preferRelativeResize="0"/>
              <p:nvPr/>
            </p:nvPicPr>
            <p:blipFill rotWithShape="1">
              <a:blip r:embed="rId8">
                <a:alphaModFix/>
              </a:blip>
              <a:srcRect/>
              <a:stretch/>
            </p:blipFill>
            <p:spPr>
              <a:xfrm>
                <a:off x="5429250" y="3756025"/>
                <a:ext cx="142875" cy="173038"/>
              </a:xfrm>
              <a:prstGeom prst="rect">
                <a:avLst/>
              </a:prstGeom>
              <a:noFill/>
              <a:ln>
                <a:noFill/>
              </a:ln>
            </p:spPr>
          </p:pic>
          <p:pic>
            <p:nvPicPr>
              <p:cNvPr id="490" name="Shape 490" descr="图片682"/>
              <p:cNvPicPr preferRelativeResize="0"/>
              <p:nvPr/>
            </p:nvPicPr>
            <p:blipFill rotWithShape="1">
              <a:blip r:embed="rId8">
                <a:alphaModFix/>
              </a:blip>
              <a:srcRect/>
              <a:stretch/>
            </p:blipFill>
            <p:spPr>
              <a:xfrm>
                <a:off x="5530850" y="3756025"/>
                <a:ext cx="144463" cy="173038"/>
              </a:xfrm>
              <a:prstGeom prst="rect">
                <a:avLst/>
              </a:prstGeom>
              <a:noFill/>
              <a:ln>
                <a:noFill/>
              </a:ln>
            </p:spPr>
          </p:pic>
          <p:pic>
            <p:nvPicPr>
              <p:cNvPr id="491" name="Shape 491" descr="图片682"/>
              <p:cNvPicPr preferRelativeResize="0"/>
              <p:nvPr/>
            </p:nvPicPr>
            <p:blipFill rotWithShape="1">
              <a:blip r:embed="rId8">
                <a:alphaModFix/>
              </a:blip>
              <a:srcRect/>
              <a:stretch/>
            </p:blipFill>
            <p:spPr>
              <a:xfrm>
                <a:off x="5635625" y="3756025"/>
                <a:ext cx="142875" cy="173038"/>
              </a:xfrm>
              <a:prstGeom prst="rect">
                <a:avLst/>
              </a:prstGeom>
              <a:noFill/>
              <a:ln>
                <a:noFill/>
              </a:ln>
            </p:spPr>
          </p:pic>
          <p:pic>
            <p:nvPicPr>
              <p:cNvPr id="492" name="Shape 492" descr="图片682"/>
              <p:cNvPicPr preferRelativeResize="0"/>
              <p:nvPr/>
            </p:nvPicPr>
            <p:blipFill rotWithShape="1">
              <a:blip r:embed="rId8">
                <a:alphaModFix/>
              </a:blip>
              <a:srcRect/>
              <a:stretch/>
            </p:blipFill>
            <p:spPr>
              <a:xfrm>
                <a:off x="5737225" y="3756025"/>
                <a:ext cx="144463" cy="173038"/>
              </a:xfrm>
              <a:prstGeom prst="rect">
                <a:avLst/>
              </a:prstGeom>
              <a:noFill/>
              <a:ln>
                <a:noFill/>
              </a:ln>
            </p:spPr>
          </p:pic>
          <p:pic>
            <p:nvPicPr>
              <p:cNvPr id="493" name="Shape 493" descr="图片682"/>
              <p:cNvPicPr preferRelativeResize="0"/>
              <p:nvPr/>
            </p:nvPicPr>
            <p:blipFill rotWithShape="1">
              <a:blip r:embed="rId8">
                <a:alphaModFix/>
              </a:blip>
              <a:srcRect/>
              <a:stretch/>
            </p:blipFill>
            <p:spPr>
              <a:xfrm>
                <a:off x="6781800" y="3756025"/>
                <a:ext cx="142875" cy="173038"/>
              </a:xfrm>
              <a:prstGeom prst="rect">
                <a:avLst/>
              </a:prstGeom>
              <a:noFill/>
              <a:ln>
                <a:noFill/>
              </a:ln>
            </p:spPr>
          </p:pic>
          <p:pic>
            <p:nvPicPr>
              <p:cNvPr id="494" name="Shape 494" descr="图片682"/>
              <p:cNvPicPr preferRelativeResize="0"/>
              <p:nvPr/>
            </p:nvPicPr>
            <p:blipFill rotWithShape="1">
              <a:blip r:embed="rId8">
                <a:alphaModFix/>
              </a:blip>
              <a:srcRect/>
              <a:stretch/>
            </p:blipFill>
            <p:spPr>
              <a:xfrm>
                <a:off x="6884988" y="3756025"/>
                <a:ext cx="144462" cy="173038"/>
              </a:xfrm>
              <a:prstGeom prst="rect">
                <a:avLst/>
              </a:prstGeom>
              <a:noFill/>
              <a:ln>
                <a:noFill/>
              </a:ln>
            </p:spPr>
          </p:pic>
          <p:pic>
            <p:nvPicPr>
              <p:cNvPr id="495" name="Shape 495" descr="图片682"/>
              <p:cNvPicPr preferRelativeResize="0"/>
              <p:nvPr/>
            </p:nvPicPr>
            <p:blipFill rotWithShape="1">
              <a:blip r:embed="rId8">
                <a:alphaModFix/>
              </a:blip>
              <a:srcRect/>
              <a:stretch/>
            </p:blipFill>
            <p:spPr>
              <a:xfrm>
                <a:off x="6988175" y="3756025"/>
                <a:ext cx="142875" cy="173038"/>
              </a:xfrm>
              <a:prstGeom prst="rect">
                <a:avLst/>
              </a:prstGeom>
              <a:noFill/>
              <a:ln>
                <a:noFill/>
              </a:ln>
            </p:spPr>
          </p:pic>
          <p:pic>
            <p:nvPicPr>
              <p:cNvPr id="496" name="Shape 496" descr="图片682"/>
              <p:cNvPicPr preferRelativeResize="0"/>
              <p:nvPr/>
            </p:nvPicPr>
            <p:blipFill rotWithShape="1">
              <a:blip r:embed="rId8">
                <a:alphaModFix/>
              </a:blip>
              <a:srcRect/>
              <a:stretch/>
            </p:blipFill>
            <p:spPr>
              <a:xfrm>
                <a:off x="7091363" y="3756025"/>
                <a:ext cx="144462" cy="173038"/>
              </a:xfrm>
              <a:prstGeom prst="rect">
                <a:avLst/>
              </a:prstGeom>
              <a:noFill/>
              <a:ln>
                <a:noFill/>
              </a:ln>
            </p:spPr>
          </p:pic>
          <p:pic>
            <p:nvPicPr>
              <p:cNvPr id="497" name="Shape 497" descr="图片682"/>
              <p:cNvPicPr preferRelativeResize="0"/>
              <p:nvPr/>
            </p:nvPicPr>
            <p:blipFill rotWithShape="1">
              <a:blip r:embed="rId8">
                <a:alphaModFix/>
              </a:blip>
              <a:srcRect/>
              <a:stretch/>
            </p:blipFill>
            <p:spPr>
              <a:xfrm>
                <a:off x="7435850" y="3756025"/>
                <a:ext cx="144463" cy="173038"/>
              </a:xfrm>
              <a:prstGeom prst="rect">
                <a:avLst/>
              </a:prstGeom>
              <a:noFill/>
              <a:ln>
                <a:noFill/>
              </a:ln>
            </p:spPr>
          </p:pic>
          <p:pic>
            <p:nvPicPr>
              <p:cNvPr id="498" name="Shape 498" descr="图片682"/>
              <p:cNvPicPr preferRelativeResize="0"/>
              <p:nvPr/>
            </p:nvPicPr>
            <p:blipFill rotWithShape="1">
              <a:blip r:embed="rId8">
                <a:alphaModFix/>
              </a:blip>
              <a:srcRect/>
              <a:stretch/>
            </p:blipFill>
            <p:spPr>
              <a:xfrm>
                <a:off x="7539038" y="3756025"/>
                <a:ext cx="144462" cy="173038"/>
              </a:xfrm>
              <a:prstGeom prst="rect">
                <a:avLst/>
              </a:prstGeom>
              <a:noFill/>
              <a:ln>
                <a:noFill/>
              </a:ln>
            </p:spPr>
          </p:pic>
          <p:pic>
            <p:nvPicPr>
              <p:cNvPr id="499" name="Shape 499" descr="图片682"/>
              <p:cNvPicPr preferRelativeResize="0"/>
              <p:nvPr/>
            </p:nvPicPr>
            <p:blipFill rotWithShape="1">
              <a:blip r:embed="rId8">
                <a:alphaModFix/>
              </a:blip>
              <a:srcRect/>
              <a:stretch/>
            </p:blipFill>
            <p:spPr>
              <a:xfrm>
                <a:off x="7642225" y="3756025"/>
                <a:ext cx="142875" cy="173038"/>
              </a:xfrm>
              <a:prstGeom prst="rect">
                <a:avLst/>
              </a:prstGeom>
              <a:noFill/>
              <a:ln>
                <a:noFill/>
              </a:ln>
            </p:spPr>
          </p:pic>
          <p:pic>
            <p:nvPicPr>
              <p:cNvPr id="500" name="Shape 500" descr="图片682"/>
              <p:cNvPicPr preferRelativeResize="0"/>
              <p:nvPr/>
            </p:nvPicPr>
            <p:blipFill rotWithShape="1">
              <a:blip r:embed="rId8">
                <a:alphaModFix/>
              </a:blip>
              <a:srcRect/>
              <a:stretch/>
            </p:blipFill>
            <p:spPr>
              <a:xfrm>
                <a:off x="7745413" y="3756025"/>
                <a:ext cx="144462" cy="173038"/>
              </a:xfrm>
              <a:prstGeom prst="rect">
                <a:avLst/>
              </a:prstGeom>
              <a:noFill/>
              <a:ln>
                <a:noFill/>
              </a:ln>
            </p:spPr>
          </p:pic>
          <p:pic>
            <p:nvPicPr>
              <p:cNvPr id="501" name="Shape 501" descr="图片235"/>
              <p:cNvPicPr preferRelativeResize="0"/>
              <p:nvPr/>
            </p:nvPicPr>
            <p:blipFill rotWithShape="1">
              <a:blip r:embed="rId10">
                <a:alphaModFix/>
              </a:blip>
              <a:srcRect/>
              <a:stretch/>
            </p:blipFill>
            <p:spPr>
              <a:xfrm>
                <a:off x="6132513" y="2098675"/>
                <a:ext cx="360362" cy="255588"/>
              </a:xfrm>
              <a:prstGeom prst="rect">
                <a:avLst/>
              </a:prstGeom>
              <a:noFill/>
              <a:ln>
                <a:noFill/>
              </a:ln>
            </p:spPr>
          </p:pic>
          <p:pic>
            <p:nvPicPr>
              <p:cNvPr id="502" name="Shape 502" descr="图片235"/>
              <p:cNvPicPr preferRelativeResize="0"/>
              <p:nvPr/>
            </p:nvPicPr>
            <p:blipFill rotWithShape="1">
              <a:blip r:embed="rId10">
                <a:alphaModFix/>
              </a:blip>
              <a:srcRect/>
              <a:stretch/>
            </p:blipFill>
            <p:spPr>
              <a:xfrm>
                <a:off x="6831013" y="2098675"/>
                <a:ext cx="360362" cy="255588"/>
              </a:xfrm>
              <a:prstGeom prst="rect">
                <a:avLst/>
              </a:prstGeom>
              <a:noFill/>
              <a:ln>
                <a:noFill/>
              </a:ln>
            </p:spPr>
          </p:pic>
          <p:cxnSp>
            <p:nvCxnSpPr>
              <p:cNvPr id="503" name="Shape 503"/>
              <p:cNvCxnSpPr/>
              <p:nvPr/>
            </p:nvCxnSpPr>
            <p:spPr>
              <a:xfrm rot="10800000">
                <a:off x="6313488" y="2354263"/>
                <a:ext cx="1587" cy="120650"/>
              </a:xfrm>
              <a:prstGeom prst="straightConnector1">
                <a:avLst/>
              </a:prstGeom>
              <a:noFill/>
              <a:ln w="9525" cap="flat" cmpd="sng">
                <a:solidFill>
                  <a:srgbClr val="808080"/>
                </a:solidFill>
                <a:prstDash val="solid"/>
                <a:bevel/>
                <a:headEnd type="none" w="sm" len="sm"/>
                <a:tailEnd type="none" w="sm" len="sm"/>
              </a:ln>
            </p:spPr>
          </p:cxnSp>
          <p:cxnSp>
            <p:nvCxnSpPr>
              <p:cNvPr id="504" name="Shape 504"/>
              <p:cNvCxnSpPr/>
              <p:nvPr/>
            </p:nvCxnSpPr>
            <p:spPr>
              <a:xfrm rot="10800000" flipH="1">
                <a:off x="7010400" y="2354263"/>
                <a:ext cx="1588" cy="120650"/>
              </a:xfrm>
              <a:prstGeom prst="straightConnector1">
                <a:avLst/>
              </a:prstGeom>
              <a:noFill/>
              <a:ln w="9525" cap="flat" cmpd="sng">
                <a:solidFill>
                  <a:srgbClr val="808080"/>
                </a:solidFill>
                <a:prstDash val="solid"/>
                <a:bevel/>
                <a:headEnd type="none" w="sm" len="sm"/>
                <a:tailEnd type="none" w="sm" len="sm"/>
              </a:ln>
            </p:spPr>
          </p:cxnSp>
          <p:cxnSp>
            <p:nvCxnSpPr>
              <p:cNvPr id="505" name="Shape 505"/>
              <p:cNvCxnSpPr/>
              <p:nvPr/>
            </p:nvCxnSpPr>
            <p:spPr>
              <a:xfrm>
                <a:off x="6492875" y="2225675"/>
                <a:ext cx="338138" cy="1588"/>
              </a:xfrm>
              <a:prstGeom prst="straightConnector1">
                <a:avLst/>
              </a:prstGeom>
              <a:noFill/>
              <a:ln w="9525" cap="flat" cmpd="sng">
                <a:solidFill>
                  <a:srgbClr val="808080"/>
                </a:solidFill>
                <a:prstDash val="solid"/>
                <a:bevel/>
                <a:headEnd type="none" w="sm" len="sm"/>
                <a:tailEnd type="none" w="sm" len="sm"/>
              </a:ln>
            </p:spPr>
          </p:cxnSp>
          <p:sp>
            <p:nvSpPr>
              <p:cNvPr id="506" name="Shape 506"/>
              <p:cNvSpPr/>
              <p:nvPr/>
            </p:nvSpPr>
            <p:spPr>
              <a:xfrm>
                <a:off x="5773738" y="1480664"/>
                <a:ext cx="1806575" cy="240615"/>
              </a:xfrm>
              <a:prstGeom prst="rect">
                <a:avLst/>
              </a:prstGeom>
              <a:solidFill>
                <a:srgbClr val="BF9000"/>
              </a:solidFill>
              <a:ln>
                <a:noFill/>
              </a:ln>
            </p:spPr>
            <p:txBody>
              <a:bodyPr spcFirstLastPara="1" wrap="square" lIns="68575" tIns="34275" rIns="68575" bIns="34275" anchor="ctr" anchorCtr="0">
                <a:noAutofit/>
              </a:bodyPr>
              <a:lstStyle/>
              <a:p>
                <a:pPr marL="257175" marR="0" lvl="0" indent="-257175" algn="ctr" rtl="0">
                  <a:spcBef>
                    <a:spcPts val="0"/>
                  </a:spcBef>
                  <a:spcAft>
                    <a:spcPts val="0"/>
                  </a:spcAft>
                  <a:buNone/>
                </a:pPr>
                <a:r>
                  <a:rPr lang="en-US" sz="1600" b="1">
                    <a:solidFill>
                      <a:schemeClr val="lt1"/>
                    </a:solidFill>
                    <a:latin typeface="Helvetica Neue"/>
                    <a:ea typeface="Helvetica Neue"/>
                    <a:cs typeface="Helvetica Neue"/>
                    <a:sym typeface="Helvetica Neue"/>
                  </a:rPr>
                  <a:t>Backup Site</a:t>
                </a:r>
                <a:endParaRPr sz="1600" b="1">
                  <a:solidFill>
                    <a:schemeClr val="lt1"/>
                  </a:solidFill>
                  <a:latin typeface="Helvetica Neue"/>
                  <a:ea typeface="Helvetica Neue"/>
                  <a:cs typeface="Helvetica Neue"/>
                  <a:sym typeface="Helvetica Neue"/>
                </a:endParaRPr>
              </a:p>
            </p:txBody>
          </p:sp>
          <p:cxnSp>
            <p:nvCxnSpPr>
              <p:cNvPr id="507" name="Shape 507"/>
              <p:cNvCxnSpPr/>
              <p:nvPr/>
            </p:nvCxnSpPr>
            <p:spPr>
              <a:xfrm>
                <a:off x="3747294" y="3409673"/>
                <a:ext cx="295275" cy="0"/>
              </a:xfrm>
              <a:prstGeom prst="straightConnector1">
                <a:avLst/>
              </a:prstGeom>
              <a:noFill/>
              <a:ln w="28575" cap="flat" cmpd="sng">
                <a:solidFill>
                  <a:srgbClr val="FF0000"/>
                </a:solidFill>
                <a:prstDash val="dash"/>
                <a:bevel/>
                <a:headEnd type="none" w="sm" len="sm"/>
                <a:tailEnd type="triangle" w="med" len="med"/>
              </a:ln>
            </p:spPr>
          </p:cxnSp>
          <p:sp>
            <p:nvSpPr>
              <p:cNvPr id="508" name="Shape 508"/>
              <p:cNvSpPr/>
              <p:nvPr/>
            </p:nvSpPr>
            <p:spPr>
              <a:xfrm>
                <a:off x="4050506" y="3279775"/>
                <a:ext cx="1243013" cy="240984"/>
              </a:xfrm>
              <a:prstGeom prst="rect">
                <a:avLst/>
              </a:prstGeom>
              <a:noFill/>
              <a:ln>
                <a:noFill/>
              </a:ln>
            </p:spPr>
            <p:txBody>
              <a:bodyPr spcFirstLastPara="1" wrap="square" lIns="69050" tIns="34525" rIns="69050" bIns="34525" anchor="t" anchorCtr="0">
                <a:noAutofit/>
              </a:bodyPr>
              <a:lstStyle/>
              <a:p>
                <a:pPr marL="0" marR="0" lvl="0" indent="0" algn="l" rtl="0">
                  <a:spcBef>
                    <a:spcPts val="0"/>
                  </a:spcBef>
                  <a:spcAft>
                    <a:spcPts val="0"/>
                  </a:spcAft>
                  <a:buNone/>
                </a:pPr>
                <a:r>
                  <a:rPr lang="en-US" sz="1600" b="1">
                    <a:solidFill>
                      <a:schemeClr val="lt1"/>
                    </a:solidFill>
                    <a:latin typeface="Helvetica Neue"/>
                    <a:ea typeface="Helvetica Neue"/>
                    <a:cs typeface="Helvetica Neue"/>
                    <a:sym typeface="Helvetica Neue"/>
                  </a:rPr>
                  <a:t>Data Flow</a:t>
                </a:r>
                <a:endParaRPr sz="2800" b="1">
                  <a:solidFill>
                    <a:schemeClr val="lt1"/>
                  </a:solidFill>
                  <a:latin typeface="Arial"/>
                  <a:ea typeface="Arial"/>
                  <a:cs typeface="Arial"/>
                  <a:sym typeface="Arial"/>
                </a:endParaRPr>
              </a:p>
            </p:txBody>
          </p:sp>
          <p:pic>
            <p:nvPicPr>
              <p:cNvPr id="509" name="Shape 509" descr="图片240"/>
              <p:cNvPicPr preferRelativeResize="0"/>
              <p:nvPr/>
            </p:nvPicPr>
            <p:blipFill rotWithShape="1">
              <a:blip r:embed="rId11">
                <a:alphaModFix/>
              </a:blip>
              <a:srcRect/>
              <a:stretch/>
            </p:blipFill>
            <p:spPr>
              <a:xfrm>
                <a:off x="2211387" y="4146550"/>
                <a:ext cx="287338" cy="188912"/>
              </a:xfrm>
              <a:prstGeom prst="rect">
                <a:avLst/>
              </a:prstGeom>
              <a:noFill/>
              <a:ln>
                <a:noFill/>
              </a:ln>
            </p:spPr>
          </p:pic>
          <p:pic>
            <p:nvPicPr>
              <p:cNvPr id="510" name="Shape 510" descr="图片240"/>
              <p:cNvPicPr preferRelativeResize="0"/>
              <p:nvPr/>
            </p:nvPicPr>
            <p:blipFill rotWithShape="1">
              <a:blip r:embed="rId11">
                <a:alphaModFix/>
              </a:blip>
              <a:srcRect/>
              <a:stretch/>
            </p:blipFill>
            <p:spPr>
              <a:xfrm>
                <a:off x="1868487" y="4146550"/>
                <a:ext cx="288925" cy="188912"/>
              </a:xfrm>
              <a:prstGeom prst="rect">
                <a:avLst/>
              </a:prstGeom>
              <a:noFill/>
              <a:ln>
                <a:noFill/>
              </a:ln>
            </p:spPr>
          </p:pic>
          <p:cxnSp>
            <p:nvCxnSpPr>
              <p:cNvPr id="511" name="Shape 511"/>
              <p:cNvCxnSpPr/>
              <p:nvPr/>
            </p:nvCxnSpPr>
            <p:spPr>
              <a:xfrm rot="10800000" flipH="1">
                <a:off x="2733675" y="2230438"/>
                <a:ext cx="1285875" cy="4762"/>
              </a:xfrm>
              <a:prstGeom prst="straightConnector1">
                <a:avLst/>
              </a:prstGeom>
              <a:noFill/>
              <a:ln w="9525" cap="flat" cmpd="sng">
                <a:solidFill>
                  <a:srgbClr val="808080"/>
                </a:solidFill>
                <a:prstDash val="solid"/>
                <a:bevel/>
                <a:headEnd type="none" w="sm" len="sm"/>
                <a:tailEnd type="none" w="sm" len="sm"/>
              </a:ln>
            </p:spPr>
          </p:cxnSp>
          <p:cxnSp>
            <p:nvCxnSpPr>
              <p:cNvPr id="512" name="Shape 512"/>
              <p:cNvCxnSpPr/>
              <p:nvPr/>
            </p:nvCxnSpPr>
            <p:spPr>
              <a:xfrm rot="10800000" flipH="1">
                <a:off x="4851400" y="2225675"/>
                <a:ext cx="1281113" cy="4763"/>
              </a:xfrm>
              <a:prstGeom prst="straightConnector1">
                <a:avLst/>
              </a:prstGeom>
              <a:noFill/>
              <a:ln w="9525" cap="flat" cmpd="sng">
                <a:solidFill>
                  <a:srgbClr val="808080"/>
                </a:solidFill>
                <a:prstDash val="solid"/>
                <a:bevel/>
                <a:headEnd type="none" w="sm" len="sm"/>
                <a:tailEnd type="none" w="sm" len="sm"/>
              </a:ln>
            </p:spPr>
          </p:cxnSp>
          <p:pic>
            <p:nvPicPr>
              <p:cNvPr id="513" name="Shape 513" descr="图片238"/>
              <p:cNvPicPr preferRelativeResize="0"/>
              <p:nvPr/>
            </p:nvPicPr>
            <p:blipFill rotWithShape="1">
              <a:blip r:embed="rId12">
                <a:alphaModFix/>
              </a:blip>
              <a:srcRect/>
              <a:stretch/>
            </p:blipFill>
            <p:spPr>
              <a:xfrm>
                <a:off x="1534859" y="4148137"/>
                <a:ext cx="287337" cy="191573"/>
              </a:xfrm>
              <a:prstGeom prst="rect">
                <a:avLst/>
              </a:prstGeom>
              <a:noFill/>
              <a:ln>
                <a:noFill/>
              </a:ln>
            </p:spPr>
          </p:pic>
          <p:sp>
            <p:nvSpPr>
              <p:cNvPr id="514" name="Shape 514"/>
              <p:cNvSpPr/>
              <p:nvPr/>
            </p:nvSpPr>
            <p:spPr>
              <a:xfrm>
                <a:off x="1526382" y="1791343"/>
                <a:ext cx="1322388" cy="217140"/>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US" sz="1400">
                    <a:solidFill>
                      <a:schemeClr val="lt1"/>
                    </a:solidFill>
                    <a:latin typeface="Helvetica Neue"/>
                    <a:ea typeface="Helvetica Neue"/>
                    <a:cs typeface="Helvetica Neue"/>
                    <a:sym typeface="Helvetica Neue"/>
                  </a:rPr>
                  <a:t>VMware Cluster </a:t>
                </a:r>
                <a:endParaRPr sz="2000">
                  <a:solidFill>
                    <a:schemeClr val="lt1"/>
                  </a:solidFill>
                  <a:latin typeface="Arial"/>
                  <a:ea typeface="Arial"/>
                  <a:cs typeface="Arial"/>
                  <a:sym typeface="Arial"/>
                </a:endParaRPr>
              </a:p>
            </p:txBody>
          </p:sp>
          <p:sp>
            <p:nvSpPr>
              <p:cNvPr id="515" name="Shape 515"/>
              <p:cNvSpPr/>
              <p:nvPr/>
            </p:nvSpPr>
            <p:spPr>
              <a:xfrm>
                <a:off x="5930106" y="1816445"/>
                <a:ext cx="1574800" cy="217140"/>
              </a:xfrm>
              <a:prstGeom prst="rect">
                <a:avLst/>
              </a:prstGeom>
              <a:noFill/>
              <a:ln>
                <a:noFill/>
              </a:ln>
            </p:spPr>
            <p:txBody>
              <a:bodyPr spcFirstLastPara="1" wrap="square" lIns="68575" tIns="34275" rIns="68575" bIns="34275" anchor="t" anchorCtr="0">
                <a:noAutofit/>
              </a:bodyPr>
              <a:lstStyle/>
              <a:p>
                <a:pPr marL="0" marR="0" lvl="0" indent="0" algn="ctr" rtl="0">
                  <a:spcBef>
                    <a:spcPts val="0"/>
                  </a:spcBef>
                  <a:spcAft>
                    <a:spcPts val="0"/>
                  </a:spcAft>
                  <a:buNone/>
                </a:pPr>
                <a:r>
                  <a:rPr lang="en-US" sz="1400">
                    <a:solidFill>
                      <a:schemeClr val="lt1"/>
                    </a:solidFill>
                    <a:latin typeface="Helvetica Neue"/>
                    <a:ea typeface="Helvetica Neue"/>
                    <a:cs typeface="Helvetica Neue"/>
                    <a:sym typeface="Helvetica Neue"/>
                  </a:rPr>
                  <a:t>Sangfor HCI Cluster</a:t>
                </a:r>
                <a:endParaRPr sz="2000">
                  <a:solidFill>
                    <a:schemeClr val="lt1"/>
                  </a:solidFill>
                  <a:latin typeface="Arial"/>
                  <a:ea typeface="Arial"/>
                  <a:cs typeface="Arial"/>
                  <a:sym typeface="Arial"/>
                </a:endParaRPr>
              </a:p>
            </p:txBody>
          </p:sp>
        </p:grpSp>
        <p:grpSp>
          <p:nvGrpSpPr>
            <p:cNvPr id="516" name="Shape 516"/>
            <p:cNvGrpSpPr/>
            <p:nvPr/>
          </p:nvGrpSpPr>
          <p:grpSpPr>
            <a:xfrm>
              <a:off x="1914599" y="2176053"/>
              <a:ext cx="8044239" cy="2435640"/>
              <a:chOff x="2281267" y="3163843"/>
              <a:chExt cx="8044239" cy="2435640"/>
            </a:xfrm>
          </p:grpSpPr>
          <p:grpSp>
            <p:nvGrpSpPr>
              <p:cNvPr id="517" name="Shape 517"/>
              <p:cNvGrpSpPr/>
              <p:nvPr/>
            </p:nvGrpSpPr>
            <p:grpSpPr>
              <a:xfrm>
                <a:off x="2281267" y="3163843"/>
                <a:ext cx="8044239" cy="2435640"/>
                <a:chOff x="2281267" y="3163843"/>
                <a:chExt cx="8044239" cy="2435640"/>
              </a:xfrm>
            </p:grpSpPr>
            <p:cxnSp>
              <p:nvCxnSpPr>
                <p:cNvPr id="518" name="Shape 518"/>
                <p:cNvCxnSpPr/>
                <p:nvPr/>
              </p:nvCxnSpPr>
              <p:spPr>
                <a:xfrm>
                  <a:off x="2281267" y="3163914"/>
                  <a:ext cx="28693" cy="2435569"/>
                </a:xfrm>
                <a:prstGeom prst="straightConnector1">
                  <a:avLst/>
                </a:prstGeom>
                <a:noFill/>
                <a:ln w="28575" cap="flat" cmpd="sng">
                  <a:solidFill>
                    <a:srgbClr val="00B0F0"/>
                  </a:solidFill>
                  <a:prstDash val="dash"/>
                  <a:miter lim="800000"/>
                  <a:headEnd type="none" w="sm" len="sm"/>
                  <a:tailEnd type="none" w="sm" len="sm"/>
                </a:ln>
              </p:spPr>
            </p:cxnSp>
            <p:grpSp>
              <p:nvGrpSpPr>
                <p:cNvPr id="519" name="Shape 519"/>
                <p:cNvGrpSpPr/>
                <p:nvPr/>
              </p:nvGrpSpPr>
              <p:grpSpPr>
                <a:xfrm>
                  <a:off x="2286000" y="3163843"/>
                  <a:ext cx="8033886" cy="2435569"/>
                  <a:chOff x="2286000" y="3163843"/>
                  <a:chExt cx="8033886" cy="2435569"/>
                </a:xfrm>
              </p:grpSpPr>
              <p:cxnSp>
                <p:nvCxnSpPr>
                  <p:cNvPr id="520" name="Shape 520"/>
                  <p:cNvCxnSpPr/>
                  <p:nvPr/>
                </p:nvCxnSpPr>
                <p:spPr>
                  <a:xfrm>
                    <a:off x="2286000" y="3175199"/>
                    <a:ext cx="8020594" cy="0"/>
                  </a:xfrm>
                  <a:prstGeom prst="straightConnector1">
                    <a:avLst/>
                  </a:prstGeom>
                  <a:noFill/>
                  <a:ln w="28575" cap="flat" cmpd="sng">
                    <a:solidFill>
                      <a:srgbClr val="00B0F0"/>
                    </a:solidFill>
                    <a:prstDash val="dash"/>
                    <a:miter lim="800000"/>
                    <a:headEnd type="none" w="sm" len="sm"/>
                    <a:tailEnd type="none" w="sm" len="sm"/>
                  </a:ln>
                </p:spPr>
              </p:cxnSp>
              <p:cxnSp>
                <p:nvCxnSpPr>
                  <p:cNvPr id="521" name="Shape 521"/>
                  <p:cNvCxnSpPr/>
                  <p:nvPr/>
                </p:nvCxnSpPr>
                <p:spPr>
                  <a:xfrm>
                    <a:off x="10291193" y="3163843"/>
                    <a:ext cx="28693" cy="2435569"/>
                  </a:xfrm>
                  <a:prstGeom prst="straightConnector1">
                    <a:avLst/>
                  </a:prstGeom>
                  <a:noFill/>
                  <a:ln w="28575" cap="flat" cmpd="sng">
                    <a:solidFill>
                      <a:srgbClr val="00B0F0"/>
                    </a:solidFill>
                    <a:prstDash val="dash"/>
                    <a:miter lim="800000"/>
                    <a:headEnd type="none" w="sm" len="sm"/>
                    <a:tailEnd type="none" w="sm" len="sm"/>
                  </a:ln>
                </p:spPr>
              </p:cxnSp>
            </p:grpSp>
            <p:cxnSp>
              <p:nvCxnSpPr>
                <p:cNvPr id="522" name="Shape 522"/>
                <p:cNvCxnSpPr/>
                <p:nvPr/>
              </p:nvCxnSpPr>
              <p:spPr>
                <a:xfrm rot="10800000">
                  <a:off x="2293967" y="5560573"/>
                  <a:ext cx="810375" cy="0"/>
                </a:xfrm>
                <a:prstGeom prst="straightConnector1">
                  <a:avLst/>
                </a:prstGeom>
                <a:noFill/>
                <a:ln w="28575" cap="flat" cmpd="sng">
                  <a:solidFill>
                    <a:srgbClr val="00B0F0"/>
                  </a:solidFill>
                  <a:prstDash val="dash"/>
                  <a:miter lim="800000"/>
                  <a:headEnd type="none" w="sm" len="sm"/>
                  <a:tailEnd type="none" w="sm" len="sm"/>
                </a:ln>
              </p:spPr>
            </p:cxnSp>
            <p:cxnSp>
              <p:nvCxnSpPr>
                <p:cNvPr id="523" name="Shape 523"/>
                <p:cNvCxnSpPr/>
                <p:nvPr/>
              </p:nvCxnSpPr>
              <p:spPr>
                <a:xfrm rot="10800000">
                  <a:off x="9515131" y="5583577"/>
                  <a:ext cx="810375" cy="0"/>
                </a:xfrm>
                <a:prstGeom prst="straightConnector1">
                  <a:avLst/>
                </a:prstGeom>
                <a:noFill/>
                <a:ln w="28575" cap="flat" cmpd="sng">
                  <a:solidFill>
                    <a:srgbClr val="00B0F0"/>
                  </a:solidFill>
                  <a:prstDash val="dash"/>
                  <a:miter lim="800000"/>
                  <a:headEnd type="none" w="sm" len="sm"/>
                  <a:tailEnd type="none" w="sm" len="sm"/>
                </a:ln>
              </p:spPr>
            </p:cxnSp>
          </p:grpSp>
          <p:cxnSp>
            <p:nvCxnSpPr>
              <p:cNvPr id="524" name="Shape 524"/>
              <p:cNvCxnSpPr/>
              <p:nvPr/>
            </p:nvCxnSpPr>
            <p:spPr>
              <a:xfrm rot="10800000">
                <a:off x="9454551" y="5584646"/>
                <a:ext cx="160876" cy="0"/>
              </a:xfrm>
              <a:prstGeom prst="straightConnector1">
                <a:avLst/>
              </a:prstGeom>
              <a:noFill/>
              <a:ln w="28575" cap="flat" cmpd="sng">
                <a:solidFill>
                  <a:srgbClr val="FFD966"/>
                </a:solidFill>
                <a:prstDash val="solid"/>
                <a:miter lim="800000"/>
                <a:headEnd type="none" w="sm" len="sm"/>
                <a:tailEnd type="triangle" w="med" len="med"/>
              </a:ln>
            </p:spPr>
          </p:cxnSp>
          <p:cxnSp>
            <p:nvCxnSpPr>
              <p:cNvPr id="525" name="Shape 525"/>
              <p:cNvCxnSpPr/>
              <p:nvPr/>
            </p:nvCxnSpPr>
            <p:spPr>
              <a:xfrm>
                <a:off x="3064478" y="5558641"/>
                <a:ext cx="108411" cy="0"/>
              </a:xfrm>
              <a:prstGeom prst="straightConnector1">
                <a:avLst/>
              </a:prstGeom>
              <a:noFill/>
              <a:ln w="28575" cap="flat" cmpd="sng">
                <a:solidFill>
                  <a:srgbClr val="FFD966"/>
                </a:solidFill>
                <a:prstDash val="solid"/>
                <a:miter lim="800000"/>
                <a:headEnd type="none" w="sm" len="sm"/>
                <a:tailEnd type="triangle" w="med" len="med"/>
              </a:ln>
            </p:spPr>
          </p:cxnSp>
        </p:grpSp>
      </p:grpSp>
      <p:sp>
        <p:nvSpPr>
          <p:cNvPr id="526" name="Shape 526"/>
          <p:cNvSpPr txBox="1"/>
          <p:nvPr/>
        </p:nvSpPr>
        <p:spPr>
          <a:xfrm>
            <a:off x="3614763" y="5249888"/>
            <a:ext cx="7019659" cy="1200329"/>
          </a:xfrm>
          <a:prstGeom prst="rect">
            <a:avLst/>
          </a:prstGeom>
          <a:noFill/>
          <a:ln>
            <a:noFill/>
          </a:ln>
        </p:spPr>
        <p:txBody>
          <a:bodyPr spcFirstLastPara="1" wrap="square" lIns="91425" tIns="45700" rIns="91425" bIns="45700" anchor="t" anchorCtr="0">
            <a:noAutofit/>
          </a:bodyPr>
          <a:lstStyle/>
          <a:p>
            <a:pPr marL="0" marR="0" lvl="0" indent="0" algn="l" rtl="0">
              <a:lnSpc>
                <a:spcPct val="150000"/>
              </a:lnSpc>
              <a:spcBef>
                <a:spcPts val="0"/>
              </a:spcBef>
              <a:spcAft>
                <a:spcPts val="0"/>
              </a:spcAft>
              <a:buNone/>
            </a:pPr>
            <a:r>
              <a:rPr lang="en-US" sz="1600">
                <a:solidFill>
                  <a:schemeClr val="lt1"/>
                </a:solidFill>
                <a:latin typeface="Helvetica Neue"/>
                <a:ea typeface="Helvetica Neue"/>
                <a:cs typeface="Helvetica Neue"/>
                <a:sym typeface="Helvetica Neue"/>
              </a:rPr>
              <a:t>Built-in VMware lifecycle management</a:t>
            </a:r>
            <a:endParaRPr sz="1600">
              <a:solidFill>
                <a:schemeClr val="lt1"/>
              </a:solidFill>
              <a:latin typeface="Helvetica Neue"/>
              <a:ea typeface="Helvetica Neue"/>
              <a:cs typeface="Helvetica Neue"/>
              <a:sym typeface="Helvetica Neue"/>
            </a:endParaRPr>
          </a:p>
          <a:p>
            <a:pPr marL="0" marR="0" lvl="0" indent="0" algn="l" rtl="0">
              <a:lnSpc>
                <a:spcPct val="150000"/>
              </a:lnSpc>
              <a:spcBef>
                <a:spcPts val="0"/>
              </a:spcBef>
              <a:spcAft>
                <a:spcPts val="0"/>
              </a:spcAft>
              <a:buNone/>
            </a:pPr>
            <a:r>
              <a:rPr lang="en-US" sz="1600">
                <a:solidFill>
                  <a:schemeClr val="lt1"/>
                </a:solidFill>
                <a:latin typeface="Helvetica Neue"/>
                <a:ea typeface="Helvetica Neue"/>
                <a:cs typeface="Helvetica Neue"/>
                <a:sym typeface="Helvetica Neue"/>
              </a:rPr>
              <a:t>Bi-directional migration </a:t>
            </a:r>
            <a:endParaRPr sz="1600">
              <a:solidFill>
                <a:schemeClr val="lt1"/>
              </a:solidFill>
              <a:latin typeface="Helvetica Neue"/>
              <a:ea typeface="Helvetica Neue"/>
              <a:cs typeface="Helvetica Neue"/>
              <a:sym typeface="Helvetica Neue"/>
            </a:endParaRPr>
          </a:p>
          <a:p>
            <a:pPr marL="0" marR="0" lvl="0" indent="0" algn="l" rtl="0">
              <a:lnSpc>
                <a:spcPct val="150000"/>
              </a:lnSpc>
              <a:spcBef>
                <a:spcPts val="0"/>
              </a:spcBef>
              <a:spcAft>
                <a:spcPts val="0"/>
              </a:spcAft>
              <a:buNone/>
            </a:pPr>
            <a:r>
              <a:rPr lang="en-US" sz="1600">
                <a:solidFill>
                  <a:schemeClr val="lt1"/>
                </a:solidFill>
                <a:latin typeface="Helvetica Neue"/>
                <a:ea typeface="Helvetica Neue"/>
                <a:cs typeface="Helvetica Neue"/>
                <a:sym typeface="Helvetica Neue"/>
              </a:rPr>
              <a:t>Build-in backup from VMware to Sangfor &amp; instant recovery</a:t>
            </a:r>
            <a:endParaRPr sz="1600">
              <a:solidFill>
                <a:schemeClr val="lt1"/>
              </a:solidFill>
              <a:latin typeface="Helvetica Neue"/>
              <a:ea typeface="Helvetica Neue"/>
              <a:cs typeface="Helvetica Neue"/>
              <a:sym typeface="Helvetica Neue"/>
            </a:endParaRPr>
          </a:p>
        </p:txBody>
      </p:sp>
      <p:pic>
        <p:nvPicPr>
          <p:cNvPr id="527" name="Shape 527"/>
          <p:cNvPicPr preferRelativeResize="0"/>
          <p:nvPr/>
        </p:nvPicPr>
        <p:blipFill rotWithShape="1">
          <a:blip r:embed="rId13">
            <a:alphaModFix/>
          </a:blip>
          <a:srcRect/>
          <a:stretch/>
        </p:blipFill>
        <p:spPr>
          <a:xfrm>
            <a:off x="3283901" y="5370520"/>
            <a:ext cx="288000" cy="288000"/>
          </a:xfrm>
          <a:prstGeom prst="rect">
            <a:avLst/>
          </a:prstGeom>
          <a:noFill/>
          <a:ln>
            <a:noFill/>
          </a:ln>
        </p:spPr>
      </p:pic>
      <p:pic>
        <p:nvPicPr>
          <p:cNvPr id="528" name="Shape 528"/>
          <p:cNvPicPr preferRelativeResize="0"/>
          <p:nvPr/>
        </p:nvPicPr>
        <p:blipFill rotWithShape="1">
          <a:blip r:embed="rId13">
            <a:alphaModFix/>
          </a:blip>
          <a:srcRect/>
          <a:stretch/>
        </p:blipFill>
        <p:spPr>
          <a:xfrm>
            <a:off x="3283901" y="5719977"/>
            <a:ext cx="288000" cy="288000"/>
          </a:xfrm>
          <a:prstGeom prst="rect">
            <a:avLst/>
          </a:prstGeom>
          <a:noFill/>
          <a:ln>
            <a:noFill/>
          </a:ln>
        </p:spPr>
      </p:pic>
      <p:pic>
        <p:nvPicPr>
          <p:cNvPr id="529" name="Shape 529"/>
          <p:cNvPicPr preferRelativeResize="0"/>
          <p:nvPr/>
        </p:nvPicPr>
        <p:blipFill rotWithShape="1">
          <a:blip r:embed="rId13">
            <a:alphaModFix/>
          </a:blip>
          <a:srcRect/>
          <a:stretch/>
        </p:blipFill>
        <p:spPr>
          <a:xfrm>
            <a:off x="3283901" y="6075860"/>
            <a:ext cx="288000" cy="288000"/>
          </a:xfrm>
          <a:prstGeom prst="rect">
            <a:avLst/>
          </a:prstGeom>
          <a:noFill/>
          <a:ln>
            <a:noFill/>
          </a:ln>
        </p:spPr>
      </p:pic>
      <p:pic>
        <p:nvPicPr>
          <p:cNvPr id="530" name="Shape 530" descr="图片223"/>
          <p:cNvPicPr preferRelativeResize="0"/>
          <p:nvPr/>
        </p:nvPicPr>
        <p:blipFill rotWithShape="1">
          <a:blip r:embed="rId9">
            <a:alphaModFix/>
          </a:blip>
          <a:srcRect/>
          <a:stretch/>
        </p:blipFill>
        <p:spPr>
          <a:xfrm>
            <a:off x="8107089" y="4990776"/>
            <a:ext cx="240214" cy="218029"/>
          </a:xfrm>
          <a:prstGeom prst="rect">
            <a:avLst/>
          </a:prstGeom>
          <a:noFill/>
          <a:ln>
            <a:noFill/>
          </a:ln>
        </p:spPr>
      </p:pic>
      <p:pic>
        <p:nvPicPr>
          <p:cNvPr id="531" name="Shape 531" descr="图片223"/>
          <p:cNvPicPr preferRelativeResize="0"/>
          <p:nvPr/>
        </p:nvPicPr>
        <p:blipFill rotWithShape="1">
          <a:blip r:embed="rId9">
            <a:alphaModFix/>
          </a:blip>
          <a:srcRect/>
          <a:stretch/>
        </p:blipFill>
        <p:spPr>
          <a:xfrm>
            <a:off x="8382629" y="4990776"/>
            <a:ext cx="240214" cy="218029"/>
          </a:xfrm>
          <a:prstGeom prst="rect">
            <a:avLst/>
          </a:prstGeom>
          <a:noFill/>
          <a:ln>
            <a:noFill/>
          </a:ln>
        </p:spPr>
      </p:pic>
      <p:pic>
        <p:nvPicPr>
          <p:cNvPr id="532" name="Shape 532" descr="图片223"/>
          <p:cNvPicPr preferRelativeResize="0"/>
          <p:nvPr/>
        </p:nvPicPr>
        <p:blipFill rotWithShape="1">
          <a:blip r:embed="rId9">
            <a:alphaModFix/>
          </a:blip>
          <a:srcRect/>
          <a:stretch/>
        </p:blipFill>
        <p:spPr>
          <a:xfrm>
            <a:off x="8658169" y="4990776"/>
            <a:ext cx="240214" cy="218029"/>
          </a:xfrm>
          <a:prstGeom prst="rect">
            <a:avLst/>
          </a:prstGeom>
          <a:noFill/>
          <a:ln>
            <a:noFill/>
          </a:ln>
        </p:spPr>
      </p:pic>
      <p:pic>
        <p:nvPicPr>
          <p:cNvPr id="533" name="Shape 533" descr="图片240"/>
          <p:cNvPicPr preferRelativeResize="0"/>
          <p:nvPr/>
        </p:nvPicPr>
        <p:blipFill rotWithShape="1">
          <a:blip r:embed="rId11">
            <a:alphaModFix/>
          </a:blip>
          <a:srcRect/>
          <a:stretch/>
        </p:blipFill>
        <p:spPr>
          <a:xfrm>
            <a:off x="8741604" y="4636433"/>
            <a:ext cx="319697" cy="247681"/>
          </a:xfrm>
          <a:prstGeom prst="rect">
            <a:avLst/>
          </a:prstGeom>
          <a:noFill/>
          <a:ln>
            <a:noFill/>
          </a:ln>
        </p:spPr>
      </p:pic>
      <p:pic>
        <p:nvPicPr>
          <p:cNvPr id="534" name="Shape 534" descr="图片240"/>
          <p:cNvPicPr preferRelativeResize="0"/>
          <p:nvPr/>
        </p:nvPicPr>
        <p:blipFill rotWithShape="1">
          <a:blip r:embed="rId11">
            <a:alphaModFix/>
          </a:blip>
          <a:srcRect/>
          <a:stretch/>
        </p:blipFill>
        <p:spPr>
          <a:xfrm>
            <a:off x="8360087" y="4636433"/>
            <a:ext cx="321463" cy="247681"/>
          </a:xfrm>
          <a:prstGeom prst="rect">
            <a:avLst/>
          </a:prstGeom>
          <a:noFill/>
          <a:ln>
            <a:noFill/>
          </a:ln>
        </p:spPr>
      </p:pic>
      <p:pic>
        <p:nvPicPr>
          <p:cNvPr id="535" name="Shape 535" descr="图片238"/>
          <p:cNvPicPr preferRelativeResize="0"/>
          <p:nvPr/>
        </p:nvPicPr>
        <p:blipFill rotWithShape="1">
          <a:blip r:embed="rId12">
            <a:alphaModFix/>
          </a:blip>
          <a:srcRect/>
          <a:stretch/>
        </p:blipFill>
        <p:spPr>
          <a:xfrm>
            <a:off x="7988886" y="4638514"/>
            <a:ext cx="319696" cy="25117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1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Shape 541"/>
          <p:cNvSpPr txBox="1"/>
          <p:nvPr/>
        </p:nvSpPr>
        <p:spPr>
          <a:xfrm>
            <a:off x="715442" y="347350"/>
            <a:ext cx="9485703" cy="492443"/>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600" b="1">
                <a:solidFill>
                  <a:srgbClr val="FFD966"/>
                </a:solidFill>
                <a:latin typeface="Helvetica Neue"/>
                <a:ea typeface="Helvetica Neue"/>
                <a:cs typeface="Helvetica Neue"/>
                <a:sym typeface="Helvetica Neue"/>
              </a:rPr>
              <a:t>Opportunities at existing VMware  customers </a:t>
            </a:r>
            <a:endParaRPr/>
          </a:p>
        </p:txBody>
      </p:sp>
      <p:sp>
        <p:nvSpPr>
          <p:cNvPr id="542" name="Shape 542"/>
          <p:cNvSpPr/>
          <p:nvPr/>
        </p:nvSpPr>
        <p:spPr>
          <a:xfrm>
            <a:off x="808382" y="1168840"/>
            <a:ext cx="3034748" cy="861391"/>
          </a:xfrm>
          <a:prstGeom prst="rect">
            <a:avLst/>
          </a:prstGeom>
          <a:solidFill>
            <a:srgbClr val="92D050">
              <a:alpha val="60000"/>
            </a:srgbClr>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Helvetica Neue"/>
                <a:ea typeface="Helvetica Neue"/>
                <a:cs typeface="Helvetica Neue"/>
                <a:sym typeface="Helvetica Neue"/>
              </a:rPr>
              <a:t>VMware replacement</a:t>
            </a:r>
            <a:endParaRPr sz="1800">
              <a:solidFill>
                <a:schemeClr val="dk1"/>
              </a:solidFill>
              <a:latin typeface="Helvetica Neue"/>
              <a:ea typeface="Helvetica Neue"/>
              <a:cs typeface="Helvetica Neue"/>
              <a:sym typeface="Helvetica Neue"/>
            </a:endParaRPr>
          </a:p>
        </p:txBody>
      </p:sp>
      <p:sp>
        <p:nvSpPr>
          <p:cNvPr id="543" name="Shape 543"/>
          <p:cNvSpPr/>
          <p:nvPr/>
        </p:nvSpPr>
        <p:spPr>
          <a:xfrm>
            <a:off x="808382" y="2195883"/>
            <a:ext cx="3034748" cy="4048539"/>
          </a:xfrm>
          <a:prstGeom prst="rect">
            <a:avLst/>
          </a:prstGeom>
          <a:solidFill>
            <a:srgbClr val="7F7F7F">
              <a:alpha val="60000"/>
            </a:srgbClr>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Unified management for transition period</a:t>
            </a:r>
            <a:endParaRPr/>
          </a:p>
          <a:p>
            <a:pPr marL="285750" marR="0" lvl="0" indent="-171450" algn="ctr"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Start with less priority applications to build up customer’s confidence</a:t>
            </a:r>
            <a:endParaRPr/>
          </a:p>
          <a:p>
            <a:pPr marL="285750" marR="0" lvl="0" indent="-171450" algn="ctr"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Easy to migrate workloads with almost live migration</a:t>
            </a:r>
            <a:endParaRPr/>
          </a:p>
          <a:p>
            <a:pPr marL="285750" marR="0" lvl="0" indent="-171450" algn="ctr"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171450" algn="ctr"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p:txBody>
      </p:sp>
      <p:sp>
        <p:nvSpPr>
          <p:cNvPr id="544" name="Shape 544"/>
          <p:cNvSpPr/>
          <p:nvPr/>
        </p:nvSpPr>
        <p:spPr>
          <a:xfrm>
            <a:off x="4472608" y="1168840"/>
            <a:ext cx="3034748" cy="861391"/>
          </a:xfrm>
          <a:prstGeom prst="rect">
            <a:avLst/>
          </a:prstGeom>
          <a:solidFill>
            <a:srgbClr val="FFFF00">
              <a:alpha val="60000"/>
            </a:srgbClr>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Helvetica Neue"/>
                <a:ea typeface="Helvetica Neue"/>
                <a:cs typeface="Helvetica Neue"/>
                <a:sym typeface="Helvetica Neue"/>
              </a:rPr>
              <a:t>VMware backup</a:t>
            </a:r>
            <a:endParaRPr sz="1800">
              <a:solidFill>
                <a:schemeClr val="dk1"/>
              </a:solidFill>
              <a:latin typeface="Helvetica Neue"/>
              <a:ea typeface="Helvetica Neue"/>
              <a:cs typeface="Helvetica Neue"/>
              <a:sym typeface="Helvetica Neue"/>
            </a:endParaRPr>
          </a:p>
        </p:txBody>
      </p:sp>
      <p:sp>
        <p:nvSpPr>
          <p:cNvPr id="545" name="Shape 545"/>
          <p:cNvSpPr/>
          <p:nvPr/>
        </p:nvSpPr>
        <p:spPr>
          <a:xfrm>
            <a:off x="4472608" y="2195883"/>
            <a:ext cx="3034748" cy="4048539"/>
          </a:xfrm>
          <a:prstGeom prst="rect">
            <a:avLst/>
          </a:prstGeom>
          <a:solidFill>
            <a:srgbClr val="7F7F7F">
              <a:alpha val="60000"/>
            </a:srgbClr>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Agentless backup eliminating 3</a:t>
            </a:r>
            <a:r>
              <a:rPr lang="en-US" sz="1800" baseline="30000">
                <a:solidFill>
                  <a:schemeClr val="lt1"/>
                </a:solidFill>
                <a:latin typeface="Helvetica Neue"/>
                <a:ea typeface="Helvetica Neue"/>
                <a:cs typeface="Helvetica Neue"/>
                <a:sym typeface="Helvetica Neue"/>
              </a:rPr>
              <a:t>rd</a:t>
            </a:r>
            <a:r>
              <a:rPr lang="en-US" sz="1800">
                <a:solidFill>
                  <a:schemeClr val="lt1"/>
                </a:solidFill>
                <a:latin typeface="Helvetica Neue"/>
                <a:ea typeface="Helvetica Neue"/>
                <a:cs typeface="Helvetica Neue"/>
                <a:sym typeface="Helvetica Neue"/>
              </a:rPr>
              <a:t> party backup software</a:t>
            </a:r>
            <a:endParaRPr/>
          </a:p>
          <a:p>
            <a:pPr marL="285750" marR="0" lvl="0" indent="-171450" algn="ctr"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Fine-grained backup frequency</a:t>
            </a:r>
            <a:endParaRPr/>
          </a:p>
          <a:p>
            <a:pPr marL="285750" marR="0" lvl="0" indent="-171450" algn="l"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Scheduled backup policy</a:t>
            </a:r>
            <a:endParaRPr/>
          </a:p>
          <a:p>
            <a:pPr marL="285750" marR="0" lvl="0" indent="-171450" algn="ctr"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Instant recovery</a:t>
            </a:r>
            <a:endParaRPr/>
          </a:p>
          <a:p>
            <a:pPr marL="285750" marR="0" lvl="0" indent="-171450" algn="l"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171450" algn="ctr"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p:txBody>
      </p:sp>
      <p:sp>
        <p:nvSpPr>
          <p:cNvPr id="546" name="Shape 546"/>
          <p:cNvSpPr/>
          <p:nvPr/>
        </p:nvSpPr>
        <p:spPr>
          <a:xfrm>
            <a:off x="8136834" y="1168840"/>
            <a:ext cx="3034748" cy="861391"/>
          </a:xfrm>
          <a:prstGeom prst="rect">
            <a:avLst/>
          </a:prstGeom>
          <a:solidFill>
            <a:srgbClr val="D39740">
              <a:alpha val="60000"/>
            </a:srgbClr>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Helvetica Neue"/>
                <a:ea typeface="Helvetica Neue"/>
                <a:cs typeface="Helvetica Neue"/>
                <a:sym typeface="Helvetica Neue"/>
              </a:rPr>
              <a:t>Data Center  expansion</a:t>
            </a:r>
            <a:endParaRPr sz="1800">
              <a:solidFill>
                <a:schemeClr val="dk1"/>
              </a:solidFill>
              <a:latin typeface="Helvetica Neue"/>
              <a:ea typeface="Helvetica Neue"/>
              <a:cs typeface="Helvetica Neue"/>
              <a:sym typeface="Helvetica Neue"/>
            </a:endParaRPr>
          </a:p>
        </p:txBody>
      </p:sp>
      <p:sp>
        <p:nvSpPr>
          <p:cNvPr id="547" name="Shape 547"/>
          <p:cNvSpPr/>
          <p:nvPr/>
        </p:nvSpPr>
        <p:spPr>
          <a:xfrm>
            <a:off x="8136834" y="2195883"/>
            <a:ext cx="3034748" cy="4048539"/>
          </a:xfrm>
          <a:prstGeom prst="rect">
            <a:avLst/>
          </a:prstGeom>
          <a:solidFill>
            <a:srgbClr val="7F7F7F">
              <a:alpha val="60000"/>
            </a:srgbClr>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Effortless management</a:t>
            </a:r>
            <a:endParaRPr/>
          </a:p>
          <a:p>
            <a:pPr marL="285750" marR="0" lvl="0" indent="-171450" algn="l"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Shared storage to improve reliability </a:t>
            </a:r>
            <a:endParaRPr/>
          </a:p>
          <a:p>
            <a:pPr marL="285750" marR="0" lvl="0" indent="-171450" algn="l"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Linear expansion of performance and capacity</a:t>
            </a:r>
            <a:endParaRPr/>
          </a:p>
          <a:p>
            <a:pPr marL="285750" marR="0" lvl="0" indent="-171450" algn="l"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285750" algn="l" rtl="0">
              <a:spcBef>
                <a:spcPts val="0"/>
              </a:spcBef>
              <a:spcAft>
                <a:spcPts val="0"/>
              </a:spcAft>
              <a:buClr>
                <a:schemeClr val="lt1"/>
              </a:buClr>
              <a:buSzPts val="1800"/>
              <a:buFont typeface="Noto Sans Symbols"/>
              <a:buChar char="✓"/>
            </a:pPr>
            <a:r>
              <a:rPr lang="en-US" sz="1800">
                <a:solidFill>
                  <a:schemeClr val="lt1"/>
                </a:solidFill>
                <a:latin typeface="Helvetica Neue"/>
                <a:ea typeface="Helvetica Neue"/>
                <a:cs typeface="Helvetica Neue"/>
                <a:sym typeface="Helvetica Neue"/>
              </a:rPr>
              <a:t>Future-proof evolution</a:t>
            </a:r>
            <a:endParaRPr/>
          </a:p>
          <a:p>
            <a:pPr marL="285750" marR="0" lvl="0" indent="-171450" algn="l"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a:p>
            <a:pPr marL="285750" marR="0" lvl="0" indent="-171450" algn="l" rtl="0">
              <a:spcBef>
                <a:spcPts val="0"/>
              </a:spcBef>
              <a:spcAft>
                <a:spcPts val="0"/>
              </a:spcAft>
              <a:buClr>
                <a:schemeClr val="dk1"/>
              </a:buClr>
              <a:buSzPts val="1800"/>
              <a:buFont typeface="Noto Sans Symbols"/>
              <a:buNone/>
            </a:pPr>
            <a:endParaRPr sz="1800">
              <a:solidFill>
                <a:schemeClr val="lt1"/>
              </a:solidFill>
              <a:latin typeface="Helvetica Neue"/>
              <a:ea typeface="Helvetica Neue"/>
              <a:cs typeface="Helvetica Neue"/>
              <a:sym typeface="Helvetica Neue"/>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2" name="Shape 552"/>
          <p:cNvSpPr txBox="1">
            <a:spLocks noGrp="1"/>
          </p:cNvSpPr>
          <p:nvPr>
            <p:ph type="title"/>
          </p:nvPr>
        </p:nvSpPr>
        <p:spPr>
          <a:xfrm>
            <a:off x="616525" y="175125"/>
            <a:ext cx="10515600" cy="13257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3000"/>
              <a:buFont typeface="Century Gothic"/>
              <a:buNone/>
            </a:pPr>
            <a:r>
              <a:rPr lang="en-US" sz="3000" b="1" i="0" u="none" strike="noStrike" cap="none">
                <a:solidFill>
                  <a:srgbClr val="FFD966"/>
                </a:solidFill>
                <a:latin typeface="Helvetica" charset="0"/>
                <a:ea typeface="Helvetica" charset="0"/>
                <a:cs typeface="Helvetica" charset="0"/>
                <a:sym typeface="Century Gothic"/>
              </a:rPr>
              <a:t>Qualification Questions for VMware install-base</a:t>
            </a:r>
            <a:endParaRPr sz="3000" b="1" i="0" u="none" strike="noStrike" cap="none">
              <a:solidFill>
                <a:srgbClr val="FFD966"/>
              </a:solidFill>
              <a:latin typeface="Helvetica" charset="0"/>
              <a:ea typeface="Helvetica" charset="0"/>
              <a:cs typeface="Helvetica" charset="0"/>
              <a:sym typeface="Century Gothic"/>
            </a:endParaRPr>
          </a:p>
        </p:txBody>
      </p:sp>
      <p:sp>
        <p:nvSpPr>
          <p:cNvPr id="553" name="Shape 553"/>
          <p:cNvSpPr txBox="1">
            <a:spLocks noGrp="1"/>
          </p:cNvSpPr>
          <p:nvPr>
            <p:ph type="body" idx="1"/>
          </p:nvPr>
        </p:nvSpPr>
        <p:spPr>
          <a:xfrm>
            <a:off x="759025" y="1144775"/>
            <a:ext cx="10515600" cy="43512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70000"/>
              </a:lnSpc>
              <a:spcBef>
                <a:spcPts val="0"/>
              </a:spcBef>
              <a:spcAft>
                <a:spcPts val="0"/>
              </a:spcAft>
              <a:buClr>
                <a:schemeClr val="lt1"/>
              </a:buClr>
              <a:buSzPts val="2312"/>
              <a:buFont typeface="Arial"/>
              <a:buChar char="•"/>
            </a:pPr>
            <a:r>
              <a:rPr lang="en-US" sz="2312" b="0" i="0" u="none" strike="noStrike" cap="none">
                <a:solidFill>
                  <a:schemeClr val="lt1"/>
                </a:solidFill>
                <a:latin typeface="Helvetica" charset="0"/>
                <a:ea typeface="Helvetica" charset="0"/>
                <a:cs typeface="Helvetica" charset="0"/>
                <a:sym typeface="Century Gothic"/>
              </a:rPr>
              <a:t>Sales </a:t>
            </a:r>
            <a:endParaRPr sz="2312" b="0" i="0" u="none" strike="noStrike" cap="none">
              <a:solidFill>
                <a:schemeClr val="lt1"/>
              </a:solidFill>
              <a:latin typeface="Helvetica" charset="0"/>
              <a:ea typeface="Helvetica" charset="0"/>
              <a:cs typeface="Helvetica" charset="0"/>
              <a:sym typeface="Century Gothic"/>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a:solidFill>
                  <a:schemeClr val="lt1"/>
                </a:solidFill>
                <a:latin typeface="Helvetica" charset="0"/>
                <a:ea typeface="Helvetica" charset="0"/>
                <a:cs typeface="Helvetica" charset="0"/>
                <a:sym typeface="Century Gothic"/>
              </a:rPr>
              <a:t>What are your major hypervisors in data center? (Potential answer: VMware)</a:t>
            </a:r>
            <a:endParaRPr>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a:solidFill>
                  <a:schemeClr val="lt1"/>
                </a:solidFill>
                <a:latin typeface="Helvetica" charset="0"/>
                <a:ea typeface="Helvetica" charset="0"/>
                <a:cs typeface="Helvetica" charset="0"/>
                <a:sym typeface="Century Gothic"/>
              </a:rPr>
              <a:t>What applications require back up? And what is the business impact during crisis if there is no backup?</a:t>
            </a:r>
            <a:endParaRPr>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a:solidFill>
                  <a:schemeClr val="lt1"/>
                </a:solidFill>
                <a:latin typeface="Helvetica" charset="0"/>
                <a:ea typeface="Helvetica" charset="0"/>
                <a:cs typeface="Helvetica" charset="0"/>
                <a:sym typeface="Century Gothic"/>
              </a:rPr>
              <a:t>What is your solution for VMware backup (if there is VMware)</a:t>
            </a:r>
            <a:endParaRPr>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a:solidFill>
                  <a:schemeClr val="lt1"/>
                </a:solidFill>
                <a:latin typeface="Helvetica" charset="0"/>
                <a:ea typeface="Helvetica" charset="0"/>
                <a:cs typeface="Helvetica" charset="0"/>
                <a:sym typeface="Century Gothic"/>
              </a:rPr>
              <a:t>Do you have plans to implement Hyper-Converged?</a:t>
            </a:r>
            <a:endParaRPr>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a:solidFill>
                  <a:schemeClr val="lt1"/>
                </a:solidFill>
                <a:latin typeface="Helvetica" charset="0"/>
                <a:ea typeface="Helvetica" charset="0"/>
                <a:cs typeface="Helvetica" charset="0"/>
                <a:sym typeface="Century Gothic"/>
              </a:rPr>
              <a:t>What is the current storage solution?</a:t>
            </a:r>
            <a:endParaRPr>
              <a:latin typeface="Helvetica" charset="0"/>
              <a:ea typeface="Helvetica" charset="0"/>
              <a:cs typeface="Helvetica" charset="0"/>
            </a:endParaRPr>
          </a:p>
          <a:p>
            <a:pPr marL="228600" marR="0" lvl="0" indent="-228600" algn="l" rtl="0">
              <a:lnSpc>
                <a:spcPct val="70000"/>
              </a:lnSpc>
              <a:spcBef>
                <a:spcPts val="1000"/>
              </a:spcBef>
              <a:spcAft>
                <a:spcPts val="0"/>
              </a:spcAft>
              <a:buClr>
                <a:schemeClr val="lt1"/>
              </a:buClr>
              <a:buSzPts val="2312"/>
              <a:buFont typeface="Arial"/>
              <a:buChar char="•"/>
            </a:pPr>
            <a:r>
              <a:rPr lang="en-US" sz="2312" b="0" i="0" u="none" strike="noStrike" cap="none">
                <a:solidFill>
                  <a:schemeClr val="lt1"/>
                </a:solidFill>
                <a:latin typeface="Helvetica" charset="0"/>
                <a:ea typeface="Helvetica" charset="0"/>
                <a:cs typeface="Helvetica" charset="0"/>
                <a:sym typeface="Century Gothic"/>
              </a:rPr>
              <a:t>Sales Engineer</a:t>
            </a:r>
            <a:endParaRPr>
              <a:latin typeface="Helvetica" charset="0"/>
              <a:ea typeface="Helvetica" charset="0"/>
              <a:cs typeface="Helvetica" charset="0"/>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a:solidFill>
                  <a:schemeClr val="lt1"/>
                </a:solidFill>
                <a:latin typeface="Helvetica" charset="0"/>
                <a:ea typeface="Helvetica" charset="0"/>
                <a:cs typeface="Helvetica" charset="0"/>
                <a:sym typeface="Century Gothic"/>
              </a:rPr>
              <a:t>How do you manage multiple hypervisors? And what are the issue when you manage multi hypervisors? </a:t>
            </a:r>
            <a:endParaRPr sz="2220" b="0" i="0" u="none" strike="noStrike" cap="none">
              <a:solidFill>
                <a:schemeClr val="lt1"/>
              </a:solidFill>
              <a:latin typeface="Helvetica" charset="0"/>
              <a:ea typeface="Helvetica" charset="0"/>
              <a:cs typeface="Helvetica" charset="0"/>
              <a:sym typeface="Century Gothic"/>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a:solidFill>
                  <a:schemeClr val="lt1"/>
                </a:solidFill>
                <a:latin typeface="Helvetica" charset="0"/>
                <a:ea typeface="Helvetica" charset="0"/>
                <a:cs typeface="Helvetica" charset="0"/>
                <a:sym typeface="Century Gothic"/>
              </a:rPr>
              <a:t>How you use 3</a:t>
            </a:r>
            <a:r>
              <a:rPr lang="en-US" sz="2220" b="0" i="0" u="none" strike="noStrike" cap="none" baseline="30000">
                <a:solidFill>
                  <a:schemeClr val="lt1"/>
                </a:solidFill>
                <a:latin typeface="Helvetica" charset="0"/>
                <a:ea typeface="Helvetica" charset="0"/>
                <a:cs typeface="Helvetica" charset="0"/>
                <a:sym typeface="Century Gothic"/>
              </a:rPr>
              <a:t>rd</a:t>
            </a:r>
            <a:r>
              <a:rPr lang="en-US" sz="2220" b="0" i="0" u="none" strike="noStrike" cap="none">
                <a:solidFill>
                  <a:schemeClr val="lt1"/>
                </a:solidFill>
                <a:latin typeface="Helvetica" charset="0"/>
                <a:ea typeface="Helvetica" charset="0"/>
                <a:cs typeface="Helvetica" charset="0"/>
                <a:sym typeface="Century Gothic"/>
              </a:rPr>
              <a:t> party software to manage VMware backup? </a:t>
            </a:r>
            <a:endParaRPr sz="2220" b="0" i="0" u="none" strike="noStrike" cap="none">
              <a:solidFill>
                <a:schemeClr val="lt1"/>
              </a:solidFill>
              <a:latin typeface="Helvetica" charset="0"/>
              <a:ea typeface="Helvetica" charset="0"/>
              <a:cs typeface="Helvetica" charset="0"/>
              <a:sym typeface="Century Gothic"/>
            </a:endParaRPr>
          </a:p>
          <a:p>
            <a:pPr marL="685800" marR="0" lvl="1" indent="-228600" algn="l" rtl="0">
              <a:lnSpc>
                <a:spcPct val="70000"/>
              </a:lnSpc>
              <a:spcBef>
                <a:spcPts val="500"/>
              </a:spcBef>
              <a:spcAft>
                <a:spcPts val="0"/>
              </a:spcAft>
              <a:buClr>
                <a:schemeClr val="lt1"/>
              </a:buClr>
              <a:buSzPts val="2220"/>
              <a:buFont typeface="Arial"/>
              <a:buChar char="•"/>
            </a:pPr>
            <a:r>
              <a:rPr lang="en-US" sz="2220" b="0" i="0" u="none" strike="noStrike" cap="none">
                <a:solidFill>
                  <a:schemeClr val="lt1"/>
                </a:solidFill>
                <a:latin typeface="Helvetica" charset="0"/>
                <a:ea typeface="Helvetica" charset="0"/>
                <a:cs typeface="Helvetica" charset="0"/>
                <a:sym typeface="Century Gothic"/>
              </a:rPr>
              <a:t>What is the challenge for your existing storage system? (Potential answer: performance issue, expansion issue)</a:t>
            </a:r>
            <a:endParaRPr>
              <a:latin typeface="Helvetica" charset="0"/>
              <a:ea typeface="Helvetica" charset="0"/>
              <a:cs typeface="Helvetica" charset="0"/>
            </a:endParaRPr>
          </a:p>
          <a:p>
            <a:pPr marL="685800" marR="0" lvl="1" indent="-87630" algn="l" rtl="0">
              <a:lnSpc>
                <a:spcPct val="70000"/>
              </a:lnSpc>
              <a:spcBef>
                <a:spcPts val="500"/>
              </a:spcBef>
              <a:spcAft>
                <a:spcPts val="0"/>
              </a:spcAft>
              <a:buClr>
                <a:schemeClr val="lt1"/>
              </a:buClr>
              <a:buSzPts val="2220"/>
              <a:buFont typeface="Arial"/>
              <a:buNone/>
            </a:pPr>
            <a:endParaRPr sz="2220" b="0" i="0" u="none" strike="noStrike" cap="none">
              <a:solidFill>
                <a:schemeClr val="lt1"/>
              </a:solidFill>
              <a:latin typeface="Helvetica" charset="0"/>
              <a:ea typeface="Helvetica" charset="0"/>
              <a:cs typeface="Helvetica" charset="0"/>
              <a:sym typeface="Century Gothic"/>
            </a:endParaRPr>
          </a:p>
        </p:txBody>
      </p:sp>
      <p:sp>
        <p:nvSpPr>
          <p:cNvPr id="554" name="Shape 5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Helvetica" charset="0"/>
                <a:ea typeface="Helvetica" charset="0"/>
                <a:cs typeface="Helvetica" charset="0"/>
                <a:sym typeface="Century Gothic"/>
              </a:rPr>
              <a:t>Page </a:t>
            </a:r>
            <a:fld id="{00000000-1234-1234-1234-123412341234}" type="slidenum">
              <a:rPr lang="en-US" sz="1200">
                <a:solidFill>
                  <a:schemeClr val="lt1"/>
                </a:solidFill>
                <a:latin typeface="Helvetica" charset="0"/>
                <a:ea typeface="Helvetica" charset="0"/>
                <a:cs typeface="Helvetica" charset="0"/>
                <a:sym typeface="Century Gothic"/>
              </a:rPr>
              <a:t>14</a:t>
            </a:fld>
            <a:endParaRPr sz="1200">
              <a:solidFill>
                <a:schemeClr val="lt1"/>
              </a:solidFill>
              <a:latin typeface="Helvetica" charset="0"/>
              <a:ea typeface="Helvetica" charset="0"/>
              <a:cs typeface="Helvetica" charset="0"/>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sp>
        <p:nvSpPr>
          <p:cNvPr id="560" name="Shape 5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Century Gothic"/>
                <a:ea typeface="Century Gothic"/>
                <a:cs typeface="Century Gothic"/>
                <a:sym typeface="Century Gothic"/>
              </a:rPr>
              <a:t>Page </a:t>
            </a:r>
            <a:fld id="{00000000-1234-1234-1234-123412341234}" type="slidenum">
              <a:rPr lang="en-US" sz="1200">
                <a:solidFill>
                  <a:schemeClr val="lt1"/>
                </a:solidFill>
                <a:latin typeface="Century Gothic"/>
                <a:ea typeface="Century Gothic"/>
                <a:cs typeface="Century Gothic"/>
                <a:sym typeface="Century Gothic"/>
              </a:rPr>
              <a:t>15</a:t>
            </a:fld>
            <a:endParaRPr sz="1200">
              <a:solidFill>
                <a:schemeClr val="lt1"/>
              </a:solidFill>
              <a:latin typeface="Century Gothic"/>
              <a:ea typeface="Century Gothic"/>
              <a:cs typeface="Century Gothic"/>
              <a:sym typeface="Century Gothic"/>
            </a:endParaRPr>
          </a:p>
        </p:txBody>
      </p:sp>
      <p:sp>
        <p:nvSpPr>
          <p:cNvPr id="561" name="Shape 561"/>
          <p:cNvSpPr/>
          <p:nvPr/>
        </p:nvSpPr>
        <p:spPr>
          <a:xfrm>
            <a:off x="746758" y="195509"/>
            <a:ext cx="2884716" cy="492443"/>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600" b="1">
                <a:solidFill>
                  <a:srgbClr val="FFD966"/>
                </a:solidFill>
                <a:latin typeface="Helvetica Neue"/>
                <a:ea typeface="Helvetica Neue"/>
                <a:cs typeface="Helvetica Neue"/>
                <a:sym typeface="Helvetica Neue"/>
              </a:rPr>
              <a:t>Licensing</a:t>
            </a:r>
            <a:endParaRPr sz="2600" b="1">
              <a:solidFill>
                <a:srgbClr val="FFD966"/>
              </a:solidFill>
              <a:latin typeface="Helvetica Neue"/>
              <a:ea typeface="Helvetica Neue"/>
              <a:cs typeface="Helvetica Neue"/>
              <a:sym typeface="Helvetica Neue"/>
            </a:endParaRPr>
          </a:p>
        </p:txBody>
      </p:sp>
      <p:sp>
        <p:nvSpPr>
          <p:cNvPr id="562" name="Shape 562"/>
          <p:cNvSpPr txBox="1"/>
          <p:nvPr/>
        </p:nvSpPr>
        <p:spPr>
          <a:xfrm>
            <a:off x="746758" y="875212"/>
            <a:ext cx="11218819" cy="203132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dirty="0">
                <a:solidFill>
                  <a:schemeClr val="lt1"/>
                </a:solidFill>
                <a:latin typeface="Helvetica Neue"/>
                <a:ea typeface="Helvetica Neue"/>
                <a:cs typeface="Helvetica Neue"/>
                <a:sym typeface="Helvetica Neue"/>
              </a:rPr>
              <a:t>3 new licenses</a:t>
            </a:r>
            <a:endParaRPr dirty="0"/>
          </a:p>
          <a:p>
            <a:pPr marL="342900" marR="0" lvl="0" indent="-342900" algn="l" rtl="0">
              <a:spcBef>
                <a:spcPts val="0"/>
              </a:spcBef>
              <a:spcAft>
                <a:spcPts val="0"/>
              </a:spcAft>
              <a:buClr>
                <a:srgbClr val="FFD966"/>
              </a:buClr>
              <a:buSzPts val="1800"/>
              <a:buFont typeface="Calibri"/>
              <a:buAutoNum type="arabicPeriod"/>
            </a:pPr>
            <a:r>
              <a:rPr lang="en-US" sz="1800" dirty="0" err="1">
                <a:solidFill>
                  <a:srgbClr val="FFD966"/>
                </a:solidFill>
                <a:latin typeface="Helvetica Neue"/>
                <a:ea typeface="Helvetica Neue"/>
                <a:cs typeface="Helvetica Neue"/>
                <a:sym typeface="Helvetica Neue"/>
              </a:rPr>
              <a:t>aHM</a:t>
            </a:r>
            <a:r>
              <a:rPr lang="en-US" sz="1800" dirty="0">
                <a:solidFill>
                  <a:srgbClr val="FFD966"/>
                </a:solidFill>
                <a:latin typeface="Helvetica Neue"/>
                <a:ea typeface="Helvetica Neue"/>
                <a:cs typeface="Helvetica Neue"/>
                <a:sym typeface="Helvetica Neue"/>
              </a:rPr>
              <a:t> (VMware backup license): </a:t>
            </a:r>
            <a:r>
              <a:rPr lang="en-US" sz="1800" dirty="0">
                <a:solidFill>
                  <a:schemeClr val="lt1"/>
                </a:solidFill>
                <a:latin typeface="Helvetica Neue"/>
                <a:ea typeface="Helvetica Neue"/>
                <a:cs typeface="Helvetica Neue"/>
                <a:sym typeface="Helvetica Neue"/>
              </a:rPr>
              <a:t>per VMware VM, the </a:t>
            </a:r>
            <a:r>
              <a:rPr lang="en-US" sz="1800" dirty="0" err="1">
                <a:solidFill>
                  <a:schemeClr val="lt1"/>
                </a:solidFill>
                <a:latin typeface="Helvetica Neue"/>
                <a:ea typeface="Helvetica Neue"/>
                <a:cs typeface="Helvetica Neue"/>
                <a:sym typeface="Helvetica Neue"/>
              </a:rPr>
              <a:t>aSV</a:t>
            </a:r>
            <a:r>
              <a:rPr lang="en-US" sz="1800" dirty="0">
                <a:solidFill>
                  <a:schemeClr val="lt1"/>
                </a:solidFill>
                <a:latin typeface="Helvetica Neue"/>
                <a:ea typeface="Helvetica Neue"/>
                <a:cs typeface="Helvetica Neue"/>
                <a:sym typeface="Helvetica Neue"/>
              </a:rPr>
              <a:t> equivalent number of VMs are licensed for free, say customer purchased 4 </a:t>
            </a:r>
            <a:r>
              <a:rPr lang="en-US" sz="1800" dirty="0" err="1">
                <a:solidFill>
                  <a:schemeClr val="lt1"/>
                </a:solidFill>
                <a:latin typeface="Helvetica Neue"/>
                <a:ea typeface="Helvetica Neue"/>
                <a:cs typeface="Helvetica Neue"/>
                <a:sym typeface="Helvetica Neue"/>
              </a:rPr>
              <a:t>aSV</a:t>
            </a:r>
            <a:r>
              <a:rPr lang="en-US" sz="1800" dirty="0">
                <a:solidFill>
                  <a:schemeClr val="lt1"/>
                </a:solidFill>
                <a:latin typeface="Helvetica Neue"/>
                <a:ea typeface="Helvetica Neue"/>
                <a:cs typeface="Helvetica Neue"/>
                <a:sym typeface="Helvetica Neue"/>
              </a:rPr>
              <a:t> licenses, then they can get 4 </a:t>
            </a:r>
            <a:r>
              <a:rPr lang="en-US" sz="1800" dirty="0" err="1">
                <a:solidFill>
                  <a:schemeClr val="lt1"/>
                </a:solidFill>
                <a:latin typeface="Helvetica Neue"/>
                <a:ea typeface="Helvetica Neue"/>
                <a:cs typeface="Helvetica Neue"/>
                <a:sym typeface="Helvetica Neue"/>
              </a:rPr>
              <a:t>aHM</a:t>
            </a:r>
            <a:r>
              <a:rPr lang="en-US" sz="1800" dirty="0">
                <a:solidFill>
                  <a:schemeClr val="lt1"/>
                </a:solidFill>
                <a:latin typeface="Helvetica Neue"/>
                <a:ea typeface="Helvetica Neue"/>
                <a:cs typeface="Helvetica Neue"/>
                <a:sym typeface="Helvetica Neue"/>
              </a:rPr>
              <a:t> licenses for free</a:t>
            </a:r>
            <a:endParaRPr dirty="0"/>
          </a:p>
          <a:p>
            <a:pPr marL="342900" marR="0" lvl="0" indent="-342900" algn="l" rtl="0">
              <a:spcBef>
                <a:spcPts val="0"/>
              </a:spcBef>
              <a:spcAft>
                <a:spcPts val="0"/>
              </a:spcAft>
              <a:buClr>
                <a:srgbClr val="FFD966"/>
              </a:buClr>
              <a:buSzPts val="1800"/>
              <a:buFont typeface="Calibri"/>
              <a:buAutoNum type="arabicPeriod"/>
            </a:pPr>
            <a:r>
              <a:rPr lang="en-US" sz="1800" dirty="0">
                <a:solidFill>
                  <a:srgbClr val="FFD966"/>
                </a:solidFill>
                <a:latin typeface="Helvetica Neue"/>
                <a:ea typeface="Helvetica Neue"/>
                <a:cs typeface="Helvetica Neue"/>
                <a:sym typeface="Helvetica Neue"/>
              </a:rPr>
              <a:t>CDP (base software license): </a:t>
            </a:r>
            <a:r>
              <a:rPr lang="en-US" sz="1800" dirty="0">
                <a:solidFill>
                  <a:schemeClr val="lt1"/>
                </a:solidFill>
                <a:latin typeface="Helvetica Neue"/>
                <a:ea typeface="Helvetica Neue"/>
                <a:cs typeface="Helvetica Neue"/>
                <a:sym typeface="Helvetica Neue"/>
              </a:rPr>
              <a:t>one per cluster (one license is enough for multiple clusters after </a:t>
            </a:r>
            <a:r>
              <a:rPr lang="en-US" sz="1800" dirty="0" err="1">
                <a:solidFill>
                  <a:schemeClr val="lt1"/>
                </a:solidFill>
                <a:latin typeface="Helvetica Neue"/>
                <a:ea typeface="Helvetica Neue"/>
                <a:cs typeface="Helvetica Neue"/>
                <a:sym typeface="Helvetica Neue"/>
              </a:rPr>
              <a:t>aCMP</a:t>
            </a:r>
            <a:r>
              <a:rPr lang="en-US" sz="1800" dirty="0">
                <a:solidFill>
                  <a:schemeClr val="lt1"/>
                </a:solidFill>
                <a:latin typeface="Helvetica Neue"/>
                <a:ea typeface="Helvetica Neue"/>
                <a:cs typeface="Helvetica Neue"/>
                <a:sym typeface="Helvetica Neue"/>
              </a:rPr>
              <a:t> is released), mandatory for CDP function, it includes a quota of 5 VMs to be protected by CDP</a:t>
            </a:r>
            <a:endParaRPr dirty="0"/>
          </a:p>
          <a:p>
            <a:pPr marL="342900" marR="0" lvl="0" indent="-342900" algn="l" rtl="0">
              <a:spcBef>
                <a:spcPts val="0"/>
              </a:spcBef>
              <a:spcAft>
                <a:spcPts val="0"/>
              </a:spcAft>
              <a:buClr>
                <a:srgbClr val="FFD966"/>
              </a:buClr>
              <a:buSzPts val="1800"/>
              <a:buFont typeface="Calibri"/>
              <a:buAutoNum type="arabicPeriod"/>
            </a:pPr>
            <a:r>
              <a:rPr lang="en-US" sz="1800" dirty="0">
                <a:solidFill>
                  <a:srgbClr val="FFD966"/>
                </a:solidFill>
                <a:latin typeface="Helvetica Neue"/>
                <a:ea typeface="Helvetica Neue"/>
                <a:cs typeface="Helvetica Neue"/>
                <a:sym typeface="Helvetica Neue"/>
              </a:rPr>
              <a:t>CDP VM License</a:t>
            </a:r>
            <a:r>
              <a:rPr lang="en-US" sz="1800" dirty="0">
                <a:solidFill>
                  <a:schemeClr val="lt1"/>
                </a:solidFill>
                <a:latin typeface="Helvetica Neue"/>
                <a:ea typeface="Helvetica Neue"/>
                <a:cs typeface="Helvetica Neue"/>
                <a:sym typeface="Helvetica Neue"/>
              </a:rPr>
              <a:t>: per VM to be protected by CDP, CDP base software is a prerequisite for this </a:t>
            </a:r>
            <a:r>
              <a:rPr lang="en-US" sz="1800" dirty="0" smtClean="0">
                <a:solidFill>
                  <a:schemeClr val="lt1"/>
                </a:solidFill>
                <a:latin typeface="Helvetica Neue"/>
                <a:ea typeface="Helvetica Neue"/>
                <a:cs typeface="Helvetica Neue"/>
                <a:sym typeface="Helvetica Neue"/>
              </a:rPr>
              <a:t>license</a:t>
            </a:r>
            <a:endParaRPr dirty="0"/>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Shape 562"/>
          <p:cNvSpPr txBox="1"/>
          <p:nvPr/>
        </p:nvSpPr>
        <p:spPr>
          <a:xfrm>
            <a:off x="746757" y="3474251"/>
            <a:ext cx="11218819" cy="159202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dirty="0" smtClean="0">
                <a:solidFill>
                  <a:srgbClr val="FFD966"/>
                </a:solidFill>
                <a:latin typeface="Helvetica Neue"/>
                <a:ea typeface="Helvetica Neue"/>
                <a:cs typeface="Helvetica Neue"/>
                <a:sym typeface="Helvetica Neue"/>
              </a:rPr>
              <a:t>Example</a:t>
            </a:r>
            <a:endParaRPr dirty="0">
              <a:solidFill>
                <a:srgbClr val="FFD966"/>
              </a:solidFill>
            </a:endParaRPr>
          </a:p>
          <a:p>
            <a:pPr marL="0" marR="0" lvl="0" indent="0" algn="l" rtl="0">
              <a:spcBef>
                <a:spcPts val="0"/>
              </a:spcBef>
              <a:spcAft>
                <a:spcPts val="0"/>
              </a:spcAft>
              <a:buNone/>
            </a:pPr>
            <a:r>
              <a:rPr lang="en-US" sz="1600" dirty="0" smtClean="0">
                <a:solidFill>
                  <a:schemeClr val="lt1"/>
                </a:solidFill>
                <a:latin typeface="Helvetica" charset="0"/>
                <a:ea typeface="Helvetica" charset="0"/>
                <a:cs typeface="Helvetica" charset="0"/>
                <a:sym typeface="Calibri"/>
              </a:rPr>
              <a:t>Say Customer A has existing VMware environment with </a:t>
            </a:r>
            <a:r>
              <a:rPr lang="en-US" sz="1600" dirty="0" smtClean="0">
                <a:solidFill>
                  <a:srgbClr val="FFD966"/>
                </a:solidFill>
                <a:latin typeface="Helvetica" charset="0"/>
                <a:ea typeface="Helvetica" charset="0"/>
                <a:cs typeface="Helvetica" charset="0"/>
                <a:sym typeface="Calibri"/>
              </a:rPr>
              <a:t>8</a:t>
            </a:r>
            <a:r>
              <a:rPr lang="en-US" sz="1600" dirty="0" smtClean="0">
                <a:solidFill>
                  <a:schemeClr val="lt1"/>
                </a:solidFill>
                <a:latin typeface="Helvetica" charset="0"/>
                <a:ea typeface="Helvetica" charset="0"/>
                <a:cs typeface="Helvetica" charset="0"/>
                <a:sym typeface="Calibri"/>
              </a:rPr>
              <a:t> VMs that need to be backed up to </a:t>
            </a:r>
            <a:r>
              <a:rPr lang="en-US" sz="1600" dirty="0" err="1" smtClean="0">
                <a:solidFill>
                  <a:schemeClr val="lt1"/>
                </a:solidFill>
                <a:latin typeface="Helvetica" charset="0"/>
                <a:ea typeface="Helvetica" charset="0"/>
                <a:cs typeface="Helvetica" charset="0"/>
                <a:sym typeface="Calibri"/>
              </a:rPr>
              <a:t>Sangfor</a:t>
            </a:r>
            <a:r>
              <a:rPr lang="en-US" sz="1600" dirty="0" smtClean="0">
                <a:solidFill>
                  <a:schemeClr val="lt1"/>
                </a:solidFill>
                <a:latin typeface="Helvetica" charset="0"/>
                <a:ea typeface="Helvetica" charset="0"/>
                <a:cs typeface="Helvetica" charset="0"/>
                <a:sym typeface="Calibri"/>
              </a:rPr>
              <a:t> HCI, customer has already bought </a:t>
            </a:r>
            <a:r>
              <a:rPr lang="en-US" sz="1600" dirty="0" smtClean="0">
                <a:solidFill>
                  <a:srgbClr val="FFD966"/>
                </a:solidFill>
                <a:latin typeface="Helvetica" charset="0"/>
                <a:ea typeface="Helvetica" charset="0"/>
                <a:cs typeface="Helvetica" charset="0"/>
                <a:sym typeface="Calibri"/>
              </a:rPr>
              <a:t>6</a:t>
            </a:r>
            <a:r>
              <a:rPr lang="en-US" sz="1600" dirty="0" smtClean="0">
                <a:solidFill>
                  <a:schemeClr val="lt1"/>
                </a:solidFill>
                <a:latin typeface="Helvetica" charset="0"/>
                <a:ea typeface="Helvetica" charset="0"/>
                <a:cs typeface="Helvetica" charset="0"/>
                <a:sym typeface="Calibri"/>
              </a:rPr>
              <a:t> CPU licenses for </a:t>
            </a:r>
            <a:r>
              <a:rPr lang="en-US" sz="1600" dirty="0" err="1" smtClean="0">
                <a:solidFill>
                  <a:schemeClr val="lt1"/>
                </a:solidFill>
                <a:latin typeface="Helvetica" charset="0"/>
                <a:ea typeface="Helvetica" charset="0"/>
                <a:cs typeface="Helvetica" charset="0"/>
                <a:sym typeface="Calibri"/>
              </a:rPr>
              <a:t>aSV</a:t>
            </a:r>
            <a:r>
              <a:rPr lang="en-US" sz="1600" dirty="0" smtClean="0">
                <a:solidFill>
                  <a:schemeClr val="lt1"/>
                </a:solidFill>
                <a:latin typeface="Helvetica" charset="0"/>
                <a:ea typeface="Helvetica" charset="0"/>
                <a:cs typeface="Helvetica" charset="0"/>
                <a:sym typeface="Calibri"/>
              </a:rPr>
              <a:t> and </a:t>
            </a:r>
            <a:r>
              <a:rPr lang="en-US" sz="1600" dirty="0" err="1" smtClean="0">
                <a:solidFill>
                  <a:schemeClr val="lt1"/>
                </a:solidFill>
                <a:latin typeface="Helvetica" charset="0"/>
                <a:ea typeface="Helvetica" charset="0"/>
                <a:cs typeface="Helvetica" charset="0"/>
                <a:sym typeface="Calibri"/>
              </a:rPr>
              <a:t>aSAN</a:t>
            </a:r>
            <a:r>
              <a:rPr lang="en-US" sz="1600" dirty="0" smtClean="0">
                <a:solidFill>
                  <a:schemeClr val="lt1"/>
                </a:solidFill>
                <a:latin typeface="Helvetica" charset="0"/>
                <a:ea typeface="Helvetica" charset="0"/>
                <a:cs typeface="Helvetica" charset="0"/>
                <a:sym typeface="Calibri"/>
              </a:rPr>
              <a:t>, and they’d also like to enable CDP for </a:t>
            </a:r>
            <a:r>
              <a:rPr lang="en-US" sz="1600" dirty="0" smtClean="0">
                <a:solidFill>
                  <a:srgbClr val="FFD966"/>
                </a:solidFill>
                <a:latin typeface="Helvetica" charset="0"/>
                <a:ea typeface="Helvetica" charset="0"/>
                <a:cs typeface="Helvetica" charset="0"/>
                <a:sym typeface="Calibri"/>
              </a:rPr>
              <a:t>6</a:t>
            </a:r>
            <a:r>
              <a:rPr lang="en-US" sz="1600" dirty="0" smtClean="0">
                <a:solidFill>
                  <a:schemeClr val="lt1"/>
                </a:solidFill>
                <a:latin typeface="Helvetica" charset="0"/>
                <a:ea typeface="Helvetica" charset="0"/>
                <a:cs typeface="Helvetica" charset="0"/>
                <a:sym typeface="Calibri"/>
              </a:rPr>
              <a:t> VMs running on the HCI platform, how many more licenses should they buy?</a:t>
            </a:r>
          </a:p>
          <a:p>
            <a:pPr marL="0" marR="0" lvl="0" indent="0" algn="l" rtl="0">
              <a:spcBef>
                <a:spcPts val="0"/>
              </a:spcBef>
              <a:spcAft>
                <a:spcPts val="0"/>
              </a:spcAft>
              <a:buNone/>
            </a:pPr>
            <a:endParaRPr lang="en-US" sz="1600" dirty="0">
              <a:solidFill>
                <a:schemeClr val="lt1"/>
              </a:solidFill>
              <a:latin typeface="Helvetica" charset="0"/>
              <a:ea typeface="Helvetica" charset="0"/>
              <a:cs typeface="Helvetica" charset="0"/>
              <a:sym typeface="Calibri"/>
            </a:endParaRPr>
          </a:p>
        </p:txBody>
      </p:sp>
      <p:sp>
        <p:nvSpPr>
          <p:cNvPr id="2" name="文本框 1"/>
          <p:cNvSpPr txBox="1"/>
          <p:nvPr/>
        </p:nvSpPr>
        <p:spPr>
          <a:xfrm>
            <a:off x="746757" y="4892617"/>
            <a:ext cx="10639167" cy="830997"/>
          </a:xfrm>
          <a:prstGeom prst="rect">
            <a:avLst/>
          </a:prstGeom>
          <a:noFill/>
        </p:spPr>
        <p:txBody>
          <a:bodyPr wrap="square" rtlCol="0">
            <a:spAutoFit/>
          </a:bodyPr>
          <a:lstStyle/>
          <a:p>
            <a:pPr lvl="0"/>
            <a:r>
              <a:rPr lang="en-US" altLang="zh-CN" sz="1800" b="1" dirty="0">
                <a:solidFill>
                  <a:srgbClr val="FFD966"/>
                </a:solidFill>
                <a:latin typeface="Helvetica" charset="0"/>
                <a:ea typeface="Helvetica" charset="0"/>
                <a:cs typeface="Helvetica" charset="0"/>
                <a:sym typeface="Calibri"/>
              </a:rPr>
              <a:t>Answer</a:t>
            </a:r>
          </a:p>
          <a:p>
            <a:pPr lvl="0"/>
            <a:r>
              <a:rPr lang="en-US" altLang="zh-CN" sz="1600" dirty="0">
                <a:solidFill>
                  <a:schemeClr val="lt1"/>
                </a:solidFill>
                <a:latin typeface="Helvetica" charset="0"/>
                <a:ea typeface="Helvetica" charset="0"/>
                <a:cs typeface="Helvetica" charset="0"/>
                <a:sym typeface="Calibri"/>
              </a:rPr>
              <a:t>2*</a:t>
            </a:r>
            <a:r>
              <a:rPr lang="en-US" altLang="zh-CN" sz="1600" dirty="0" err="1">
                <a:solidFill>
                  <a:schemeClr val="lt1"/>
                </a:solidFill>
                <a:latin typeface="Helvetica" charset="0"/>
                <a:ea typeface="Helvetica" charset="0"/>
                <a:cs typeface="Helvetica" charset="0"/>
                <a:sym typeface="Calibri"/>
              </a:rPr>
              <a:t>aHM</a:t>
            </a:r>
            <a:r>
              <a:rPr lang="en-US" altLang="zh-CN" sz="1600" dirty="0">
                <a:solidFill>
                  <a:schemeClr val="lt1"/>
                </a:solidFill>
                <a:latin typeface="Helvetica" charset="0"/>
                <a:ea typeface="Helvetica" charset="0"/>
                <a:cs typeface="Helvetica" charset="0"/>
                <a:sym typeface="Calibri"/>
              </a:rPr>
              <a:t> license, 1*CDP base software license and 1*CDP VM license</a:t>
            </a:r>
          </a:p>
          <a:p>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sp>
        <p:nvSpPr>
          <p:cNvPr id="568" name="Shape 56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3000"/>
              <a:buFont typeface="Century Gothic"/>
              <a:buNone/>
            </a:pPr>
            <a:r>
              <a:rPr lang="en-US" sz="3000" b="1" i="0" u="none" strike="noStrike" cap="none" dirty="0">
                <a:solidFill>
                  <a:srgbClr val="FFD966"/>
                </a:solidFill>
                <a:latin typeface="Helvetica" charset="0"/>
                <a:ea typeface="Helvetica" charset="0"/>
                <a:cs typeface="Helvetica" charset="0"/>
                <a:sym typeface="Century Gothic"/>
              </a:rPr>
              <a:t>References</a:t>
            </a:r>
            <a:endParaRPr dirty="0">
              <a:solidFill>
                <a:srgbClr val="FFD966"/>
              </a:solidFill>
              <a:latin typeface="Helvetica" charset="0"/>
              <a:ea typeface="Helvetica" charset="0"/>
              <a:cs typeface="Helvetica" charset="0"/>
            </a:endParaRPr>
          </a:p>
        </p:txBody>
      </p:sp>
      <p:pic>
        <p:nvPicPr>
          <p:cNvPr id="2" name="图片 1"/>
          <p:cNvPicPr>
            <a:picLocks noChangeAspect="1"/>
          </p:cNvPicPr>
          <p:nvPr/>
        </p:nvPicPr>
        <p:blipFill>
          <a:blip r:embed="rId3"/>
          <a:stretch>
            <a:fillRect/>
          </a:stretch>
        </p:blipFill>
        <p:spPr>
          <a:xfrm>
            <a:off x="4302126" y="2199493"/>
            <a:ext cx="2884488" cy="629592"/>
          </a:xfrm>
          <a:prstGeom prst="rect">
            <a:avLst/>
          </a:prstGeom>
        </p:spPr>
      </p:pic>
      <p:pic>
        <p:nvPicPr>
          <p:cNvPr id="3" name="图片 2"/>
          <p:cNvPicPr>
            <a:picLocks noChangeAspect="1"/>
          </p:cNvPicPr>
          <p:nvPr/>
        </p:nvPicPr>
        <p:blipFill>
          <a:blip r:embed="rId4"/>
          <a:stretch>
            <a:fillRect/>
          </a:stretch>
        </p:blipFill>
        <p:spPr>
          <a:xfrm>
            <a:off x="1470026" y="2199493"/>
            <a:ext cx="2565400" cy="698500"/>
          </a:xfrm>
          <a:prstGeom prst="rect">
            <a:avLst/>
          </a:prstGeom>
        </p:spPr>
      </p:pic>
      <p:pic>
        <p:nvPicPr>
          <p:cNvPr id="4" name="图片 3"/>
          <p:cNvPicPr>
            <a:picLocks noChangeAspect="1"/>
          </p:cNvPicPr>
          <p:nvPr/>
        </p:nvPicPr>
        <p:blipFill>
          <a:blip r:embed="rId5"/>
          <a:stretch>
            <a:fillRect/>
          </a:stretch>
        </p:blipFill>
        <p:spPr>
          <a:xfrm>
            <a:off x="7453314" y="2199493"/>
            <a:ext cx="2519361" cy="629592"/>
          </a:xfrm>
          <a:prstGeom prst="rect">
            <a:avLst/>
          </a:prstGeom>
        </p:spPr>
      </p:pic>
      <p:pic>
        <p:nvPicPr>
          <p:cNvPr id="5" name="图片 4"/>
          <p:cNvPicPr>
            <a:picLocks noChangeAspect="1"/>
          </p:cNvPicPr>
          <p:nvPr/>
        </p:nvPicPr>
        <p:blipFill>
          <a:blip r:embed="rId6"/>
          <a:stretch>
            <a:fillRect/>
          </a:stretch>
        </p:blipFill>
        <p:spPr>
          <a:xfrm>
            <a:off x="1470026" y="2965461"/>
            <a:ext cx="2565400" cy="635000"/>
          </a:xfrm>
          <a:prstGeom prst="rect">
            <a:avLst/>
          </a:prstGeom>
        </p:spPr>
      </p:pic>
      <p:pic>
        <p:nvPicPr>
          <p:cNvPr id="6" name="图片 5"/>
          <p:cNvPicPr>
            <a:picLocks noChangeAspect="1"/>
          </p:cNvPicPr>
          <p:nvPr/>
        </p:nvPicPr>
        <p:blipFill>
          <a:blip r:embed="rId7"/>
          <a:stretch>
            <a:fillRect/>
          </a:stretch>
        </p:blipFill>
        <p:spPr>
          <a:xfrm>
            <a:off x="7453314" y="2964021"/>
            <a:ext cx="2519361" cy="636440"/>
          </a:xfrm>
          <a:prstGeom prst="rect">
            <a:avLst/>
          </a:prstGeom>
        </p:spPr>
      </p:pic>
      <p:pic>
        <p:nvPicPr>
          <p:cNvPr id="7" name="图片 6"/>
          <p:cNvPicPr>
            <a:picLocks noChangeAspect="1"/>
          </p:cNvPicPr>
          <p:nvPr/>
        </p:nvPicPr>
        <p:blipFill>
          <a:blip r:embed="rId8"/>
          <a:stretch>
            <a:fillRect/>
          </a:stretch>
        </p:blipFill>
        <p:spPr>
          <a:xfrm>
            <a:off x="7453314" y="3669368"/>
            <a:ext cx="2519361" cy="645467"/>
          </a:xfrm>
          <a:prstGeom prst="rect">
            <a:avLst/>
          </a:prstGeom>
        </p:spPr>
      </p:pic>
      <p:pic>
        <p:nvPicPr>
          <p:cNvPr id="8" name="图片 7"/>
          <p:cNvPicPr>
            <a:picLocks noChangeAspect="1"/>
          </p:cNvPicPr>
          <p:nvPr/>
        </p:nvPicPr>
        <p:blipFill>
          <a:blip r:embed="rId9"/>
          <a:stretch>
            <a:fillRect/>
          </a:stretch>
        </p:blipFill>
        <p:spPr>
          <a:xfrm>
            <a:off x="4302126" y="2964022"/>
            <a:ext cx="2884488" cy="636439"/>
          </a:xfrm>
          <a:prstGeom prst="rect">
            <a:avLst/>
          </a:prstGeom>
        </p:spPr>
      </p:pic>
      <p:pic>
        <p:nvPicPr>
          <p:cNvPr id="9" name="图片 8"/>
          <p:cNvPicPr>
            <a:picLocks noChangeAspect="1"/>
          </p:cNvPicPr>
          <p:nvPr/>
        </p:nvPicPr>
        <p:blipFill>
          <a:blip r:embed="rId10"/>
          <a:stretch>
            <a:fillRect/>
          </a:stretch>
        </p:blipFill>
        <p:spPr>
          <a:xfrm>
            <a:off x="4302126" y="3669368"/>
            <a:ext cx="2884488" cy="749300"/>
          </a:xfrm>
          <a:prstGeom prst="rect">
            <a:avLst/>
          </a:prstGeom>
        </p:spPr>
      </p:pic>
      <p:pic>
        <p:nvPicPr>
          <p:cNvPr id="10" name="图片 9"/>
          <p:cNvPicPr>
            <a:picLocks noChangeAspect="1"/>
          </p:cNvPicPr>
          <p:nvPr/>
        </p:nvPicPr>
        <p:blipFill>
          <a:blip r:embed="rId11"/>
          <a:stretch>
            <a:fillRect/>
          </a:stretch>
        </p:blipFill>
        <p:spPr>
          <a:xfrm>
            <a:off x="3790950" y="4511685"/>
            <a:ext cx="4152900" cy="800100"/>
          </a:xfrm>
          <a:prstGeom prst="rect">
            <a:avLst/>
          </a:prstGeom>
        </p:spPr>
      </p:pic>
      <p:sp>
        <p:nvSpPr>
          <p:cNvPr id="18" name="文本框 17"/>
          <p:cNvSpPr txBox="1"/>
          <p:nvPr/>
        </p:nvSpPr>
        <p:spPr>
          <a:xfrm>
            <a:off x="1470026" y="1830919"/>
            <a:ext cx="2565400" cy="369332"/>
          </a:xfrm>
          <a:prstGeom prst="rect">
            <a:avLst/>
          </a:prstGeom>
          <a:solidFill>
            <a:srgbClr val="00B050"/>
          </a:solidFill>
        </p:spPr>
        <p:txBody>
          <a:bodyPr wrap="square" rtlCol="0">
            <a:spAutoFit/>
          </a:bodyPr>
          <a:lstStyle/>
          <a:p>
            <a:pPr algn="ctr"/>
            <a:r>
              <a:rPr kumimoji="1" lang="en-US" altLang="zh-CN" sz="1800" dirty="0" smtClean="0">
                <a:solidFill>
                  <a:srgbClr val="FFFF00"/>
                </a:solidFill>
              </a:rPr>
              <a:t>Online</a:t>
            </a:r>
            <a:r>
              <a:rPr kumimoji="1" lang="zh-CN" altLang="en-US" sz="1800" dirty="0" smtClean="0">
                <a:solidFill>
                  <a:srgbClr val="FFFF00"/>
                </a:solidFill>
              </a:rPr>
              <a:t> </a:t>
            </a:r>
            <a:r>
              <a:rPr kumimoji="1" lang="en-US" altLang="zh-CN" sz="1800" dirty="0" smtClean="0">
                <a:solidFill>
                  <a:srgbClr val="FFFF00"/>
                </a:solidFill>
              </a:rPr>
              <a:t>Retailers</a:t>
            </a:r>
          </a:p>
        </p:txBody>
      </p:sp>
      <p:sp>
        <p:nvSpPr>
          <p:cNvPr id="19" name="文本框 18"/>
          <p:cNvSpPr txBox="1"/>
          <p:nvPr/>
        </p:nvSpPr>
        <p:spPr>
          <a:xfrm>
            <a:off x="4302126" y="1826049"/>
            <a:ext cx="2884488" cy="369332"/>
          </a:xfrm>
          <a:prstGeom prst="rect">
            <a:avLst/>
          </a:prstGeom>
          <a:solidFill>
            <a:srgbClr val="00B050"/>
          </a:solidFill>
        </p:spPr>
        <p:txBody>
          <a:bodyPr wrap="square" rtlCol="0">
            <a:spAutoFit/>
          </a:bodyPr>
          <a:lstStyle/>
          <a:p>
            <a:pPr algn="ctr"/>
            <a:r>
              <a:rPr kumimoji="1" lang="en-US" altLang="zh-CN" sz="1800" smtClean="0">
                <a:solidFill>
                  <a:srgbClr val="FFFF00"/>
                </a:solidFill>
              </a:rPr>
              <a:t>Enterprise</a:t>
            </a:r>
            <a:endParaRPr kumimoji="1" lang="en-US" altLang="zh-CN" sz="1800" dirty="0" smtClean="0">
              <a:solidFill>
                <a:srgbClr val="FFFF00"/>
              </a:solidFill>
            </a:endParaRPr>
          </a:p>
        </p:txBody>
      </p:sp>
      <p:sp>
        <p:nvSpPr>
          <p:cNvPr id="20" name="文本框 19"/>
          <p:cNvSpPr txBox="1"/>
          <p:nvPr/>
        </p:nvSpPr>
        <p:spPr>
          <a:xfrm>
            <a:off x="7453313" y="1810541"/>
            <a:ext cx="2519361" cy="369332"/>
          </a:xfrm>
          <a:prstGeom prst="rect">
            <a:avLst/>
          </a:prstGeom>
          <a:solidFill>
            <a:srgbClr val="00B050"/>
          </a:solidFill>
        </p:spPr>
        <p:txBody>
          <a:bodyPr wrap="square" rtlCol="0">
            <a:spAutoFit/>
          </a:bodyPr>
          <a:lstStyle/>
          <a:p>
            <a:pPr algn="ctr"/>
            <a:r>
              <a:rPr kumimoji="1" lang="en-US" altLang="zh-CN" sz="1800" dirty="0" err="1" smtClean="0">
                <a:solidFill>
                  <a:srgbClr val="FFFF00"/>
                </a:solidFill>
              </a:rPr>
              <a:t>Gov</a:t>
            </a:r>
            <a:r>
              <a:rPr kumimoji="1" lang="zh-CN" altLang="en-US" sz="1800" dirty="0" smtClean="0">
                <a:solidFill>
                  <a:srgbClr val="FFFF00"/>
                </a:solidFill>
              </a:rPr>
              <a:t> </a:t>
            </a:r>
            <a:r>
              <a:rPr kumimoji="1" lang="en-US" altLang="zh-CN" sz="1800" dirty="0" smtClean="0">
                <a:solidFill>
                  <a:srgbClr val="FFFF00"/>
                </a:solidFill>
              </a:rPr>
              <a:t>&amp;</a:t>
            </a:r>
            <a:r>
              <a:rPr kumimoji="1" lang="zh-CN" altLang="en-US" sz="1800" dirty="0" smtClean="0">
                <a:solidFill>
                  <a:srgbClr val="FFFF00"/>
                </a:solidFill>
              </a:rPr>
              <a:t> </a:t>
            </a:r>
            <a:r>
              <a:rPr kumimoji="1" lang="en-US" altLang="zh-CN" sz="1800" dirty="0" smtClean="0">
                <a:solidFill>
                  <a:srgbClr val="FFFF00"/>
                </a:solidFill>
              </a:rPr>
              <a:t>Edu</a:t>
            </a:r>
          </a:p>
        </p:txBody>
      </p:sp>
    </p:spTree>
    <p:extLst>
      <p:ext uri="{BB962C8B-B14F-4D97-AF65-F5344CB8AC3E}">
        <p14:creationId xmlns:p14="http://schemas.microsoft.com/office/powerpoint/2010/main" val="1857970586"/>
      </p:ext>
    </p:extLst>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sp>
        <p:nvSpPr>
          <p:cNvPr id="575" name="Shape 57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3000"/>
              <a:buFont typeface="Century Gothic"/>
              <a:buNone/>
            </a:pPr>
            <a:r>
              <a:rPr lang="en-US" sz="3000" b="1" i="0" u="none" strike="noStrike" cap="none">
                <a:solidFill>
                  <a:schemeClr val="lt1"/>
                </a:solidFill>
                <a:latin typeface="Helvetica" charset="0"/>
                <a:ea typeface="Helvetica" charset="0"/>
                <a:cs typeface="Helvetica" charset="0"/>
                <a:sym typeface="Century Gothic"/>
              </a:rPr>
              <a:t>Marketing Launch Activities at a Glance</a:t>
            </a:r>
            <a:endParaRPr>
              <a:latin typeface="Helvetica" charset="0"/>
              <a:ea typeface="Helvetica" charset="0"/>
              <a:cs typeface="Helvetica" charset="0"/>
            </a:endParaRPr>
          </a:p>
        </p:txBody>
      </p:sp>
      <p:grpSp>
        <p:nvGrpSpPr>
          <p:cNvPr id="2" name="组 1"/>
          <p:cNvGrpSpPr/>
          <p:nvPr/>
        </p:nvGrpSpPr>
        <p:grpSpPr>
          <a:xfrm>
            <a:off x="841486" y="1868076"/>
            <a:ext cx="3203971" cy="4266435"/>
            <a:chOff x="841486" y="1868076"/>
            <a:chExt cx="3203971" cy="4266435"/>
          </a:xfrm>
        </p:grpSpPr>
        <p:sp>
          <p:nvSpPr>
            <p:cNvPr id="577" name="Shape 577"/>
            <p:cNvSpPr/>
            <p:nvPr/>
          </p:nvSpPr>
          <p:spPr>
            <a:xfrm>
              <a:off x="841486" y="1868076"/>
              <a:ext cx="3203971" cy="633600"/>
            </a:xfrm>
            <a:prstGeom prst="rect">
              <a:avLst/>
            </a:prstGeom>
            <a:solidFill>
              <a:srgbClr val="4372C3"/>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latin typeface="Helvetica" charset="0"/>
                <a:ea typeface="Helvetica" charset="0"/>
                <a:cs typeface="Helvetica" charset="0"/>
              </a:endParaRPr>
            </a:p>
          </p:txBody>
        </p:sp>
        <p:sp>
          <p:nvSpPr>
            <p:cNvPr id="578" name="Shape 578"/>
            <p:cNvSpPr txBox="1"/>
            <p:nvPr/>
          </p:nvSpPr>
          <p:spPr>
            <a:xfrm>
              <a:off x="841486" y="1868076"/>
              <a:ext cx="3203971" cy="633600"/>
            </a:xfrm>
            <a:prstGeom prst="rect">
              <a:avLst/>
            </a:prstGeom>
            <a:noFill/>
            <a:ln>
              <a:noFill/>
            </a:ln>
          </p:spPr>
          <p:txBody>
            <a:bodyPr spcFirstLastPara="1" wrap="square" lIns="156450" tIns="89400" rIns="156450" bIns="89400" anchor="ctr" anchorCtr="0">
              <a:noAutofit/>
            </a:bodyPr>
            <a:lstStyle/>
            <a:p>
              <a:pPr marL="0" marR="0" lvl="0" indent="0" algn="ctr" rtl="0">
                <a:lnSpc>
                  <a:spcPct val="90000"/>
                </a:lnSpc>
                <a:spcBef>
                  <a:spcPts val="0"/>
                </a:spcBef>
                <a:spcAft>
                  <a:spcPts val="0"/>
                </a:spcAft>
                <a:buClr>
                  <a:schemeClr val="lt1"/>
                </a:buClr>
                <a:buSzPts val="2200"/>
                <a:buFont typeface="Calibri"/>
                <a:buNone/>
              </a:pPr>
              <a:r>
                <a:rPr lang="en-US" sz="2200" dirty="0">
                  <a:solidFill>
                    <a:schemeClr val="lt1"/>
                  </a:solidFill>
                  <a:latin typeface="Helvetica" charset="0"/>
                  <a:ea typeface="Helvetica" charset="0"/>
                  <a:cs typeface="Helvetica" charset="0"/>
                  <a:sym typeface="Calibri"/>
                </a:rPr>
                <a:t>Pre-launch</a:t>
              </a:r>
              <a:endParaRPr dirty="0">
                <a:latin typeface="Helvetica" charset="0"/>
                <a:ea typeface="Helvetica" charset="0"/>
                <a:cs typeface="Helvetica" charset="0"/>
              </a:endParaRPr>
            </a:p>
          </p:txBody>
        </p:sp>
        <p:sp>
          <p:nvSpPr>
            <p:cNvPr id="579" name="Shape 579"/>
            <p:cNvSpPr/>
            <p:nvPr/>
          </p:nvSpPr>
          <p:spPr>
            <a:xfrm>
              <a:off x="841486" y="2501676"/>
              <a:ext cx="3203971" cy="3632835"/>
            </a:xfrm>
            <a:prstGeom prst="rect">
              <a:avLst/>
            </a:prstGeom>
            <a:solidFill>
              <a:srgbClr val="CCD3EA">
                <a:alpha val="89803"/>
              </a:srgbClr>
            </a:solidFill>
            <a:ln w="12700" cap="flat" cmpd="sng">
              <a:solidFill>
                <a:srgbClr val="CCD3E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latin typeface="Helvetica" charset="0"/>
                <a:ea typeface="Helvetica" charset="0"/>
                <a:cs typeface="Helvetica" charset="0"/>
              </a:endParaRPr>
            </a:p>
          </p:txBody>
        </p:sp>
        <p:sp>
          <p:nvSpPr>
            <p:cNvPr id="580" name="Shape 580"/>
            <p:cNvSpPr txBox="1"/>
            <p:nvPr/>
          </p:nvSpPr>
          <p:spPr>
            <a:xfrm>
              <a:off x="841486" y="2501676"/>
              <a:ext cx="3203971" cy="3632835"/>
            </a:xfrm>
            <a:prstGeom prst="rect">
              <a:avLst/>
            </a:prstGeom>
            <a:noFill/>
            <a:ln>
              <a:noFill/>
            </a:ln>
          </p:spPr>
          <p:txBody>
            <a:bodyPr spcFirstLastPara="1" wrap="square" lIns="117325" tIns="117325" rIns="156450" bIns="176000" anchor="t" anchorCtr="0">
              <a:noAutofit/>
            </a:bodyPr>
            <a:lstStyle/>
            <a:p>
              <a:pPr marL="228600" marR="0" lvl="1" indent="-228600" algn="l" rtl="0">
                <a:lnSpc>
                  <a:spcPct val="90000"/>
                </a:lnSpc>
                <a:spcBef>
                  <a:spcPts val="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New Presentation (available now)</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New brochure (available now)</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Updated pricelist</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Updated competitive guide</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Whitepapers</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dirty="0">
                  <a:solidFill>
                    <a:schemeClr val="dk1"/>
                  </a:solidFill>
                  <a:latin typeface="Helvetica" charset="0"/>
                  <a:ea typeface="Helvetica" charset="0"/>
                  <a:cs typeface="Helvetica" charset="0"/>
                  <a:sym typeface="Calibri"/>
                </a:rPr>
                <a:t>Online Community</a:t>
              </a:r>
              <a:endParaRPr sz="1200" dirty="0">
                <a:latin typeface="Helvetica" charset="0"/>
                <a:ea typeface="Helvetica" charset="0"/>
                <a:cs typeface="Helvetica" charset="0"/>
              </a:endParaRPr>
            </a:p>
          </p:txBody>
        </p:sp>
      </p:grpSp>
      <p:grpSp>
        <p:nvGrpSpPr>
          <p:cNvPr id="3" name="组 2"/>
          <p:cNvGrpSpPr/>
          <p:nvPr/>
        </p:nvGrpSpPr>
        <p:grpSpPr>
          <a:xfrm>
            <a:off x="4494014" y="1868076"/>
            <a:ext cx="3203971" cy="4266435"/>
            <a:chOff x="4494014" y="1868076"/>
            <a:chExt cx="3203971" cy="4266435"/>
          </a:xfrm>
        </p:grpSpPr>
        <p:sp>
          <p:nvSpPr>
            <p:cNvPr id="581" name="Shape 581"/>
            <p:cNvSpPr/>
            <p:nvPr/>
          </p:nvSpPr>
          <p:spPr>
            <a:xfrm>
              <a:off x="4494014" y="1868076"/>
              <a:ext cx="3203971" cy="633600"/>
            </a:xfrm>
            <a:prstGeom prst="rect">
              <a:avLst/>
            </a:prstGeom>
            <a:solidFill>
              <a:srgbClr val="4372C3"/>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latin typeface="Helvetica" charset="0"/>
                <a:ea typeface="Helvetica" charset="0"/>
                <a:cs typeface="Helvetica" charset="0"/>
              </a:endParaRPr>
            </a:p>
          </p:txBody>
        </p:sp>
        <p:sp>
          <p:nvSpPr>
            <p:cNvPr id="582" name="Shape 582"/>
            <p:cNvSpPr txBox="1"/>
            <p:nvPr/>
          </p:nvSpPr>
          <p:spPr>
            <a:xfrm>
              <a:off x="4494014" y="1868076"/>
              <a:ext cx="3203971" cy="633600"/>
            </a:xfrm>
            <a:prstGeom prst="rect">
              <a:avLst/>
            </a:prstGeom>
            <a:noFill/>
            <a:ln>
              <a:noFill/>
            </a:ln>
          </p:spPr>
          <p:txBody>
            <a:bodyPr spcFirstLastPara="1" wrap="square" lIns="156450" tIns="89400" rIns="156450" bIns="89400" anchor="ctr" anchorCtr="0">
              <a:noAutofit/>
            </a:bodyPr>
            <a:lstStyle/>
            <a:p>
              <a:pPr marL="0" marR="0" lvl="0" indent="0" algn="ctr" rtl="0">
                <a:lnSpc>
                  <a:spcPct val="90000"/>
                </a:lnSpc>
                <a:spcBef>
                  <a:spcPts val="0"/>
                </a:spcBef>
                <a:spcAft>
                  <a:spcPts val="0"/>
                </a:spcAft>
                <a:buClr>
                  <a:schemeClr val="lt1"/>
                </a:buClr>
                <a:buSzPts val="2200"/>
                <a:buFont typeface="Calibri"/>
                <a:buNone/>
              </a:pPr>
              <a:r>
                <a:rPr lang="en-US" sz="2200" dirty="0">
                  <a:solidFill>
                    <a:schemeClr val="lt1"/>
                  </a:solidFill>
                  <a:latin typeface="Helvetica" charset="0"/>
                  <a:ea typeface="Helvetica" charset="0"/>
                  <a:cs typeface="Helvetica" charset="0"/>
                  <a:sym typeface="Calibri"/>
                </a:rPr>
                <a:t>Launch Date</a:t>
              </a:r>
              <a:endParaRPr dirty="0">
                <a:latin typeface="Helvetica" charset="0"/>
                <a:ea typeface="Helvetica" charset="0"/>
                <a:cs typeface="Helvetica" charset="0"/>
              </a:endParaRPr>
            </a:p>
          </p:txBody>
        </p:sp>
        <p:sp>
          <p:nvSpPr>
            <p:cNvPr id="583" name="Shape 583"/>
            <p:cNvSpPr/>
            <p:nvPr/>
          </p:nvSpPr>
          <p:spPr>
            <a:xfrm>
              <a:off x="4494014" y="2501676"/>
              <a:ext cx="3203971" cy="3632835"/>
            </a:xfrm>
            <a:prstGeom prst="rect">
              <a:avLst/>
            </a:prstGeom>
            <a:solidFill>
              <a:srgbClr val="CCD3EA">
                <a:alpha val="89803"/>
              </a:srgbClr>
            </a:solidFill>
            <a:ln w="12700" cap="flat" cmpd="sng">
              <a:solidFill>
                <a:srgbClr val="CCD3E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latin typeface="Helvetica" charset="0"/>
                <a:ea typeface="Helvetica" charset="0"/>
                <a:cs typeface="Helvetica" charset="0"/>
              </a:endParaRPr>
            </a:p>
          </p:txBody>
        </p:sp>
        <p:sp>
          <p:nvSpPr>
            <p:cNvPr id="584" name="Shape 584"/>
            <p:cNvSpPr txBox="1"/>
            <p:nvPr/>
          </p:nvSpPr>
          <p:spPr>
            <a:xfrm>
              <a:off x="4494014" y="2501676"/>
              <a:ext cx="3203971" cy="3632835"/>
            </a:xfrm>
            <a:prstGeom prst="rect">
              <a:avLst/>
            </a:prstGeom>
            <a:noFill/>
            <a:ln>
              <a:noFill/>
            </a:ln>
          </p:spPr>
          <p:txBody>
            <a:bodyPr spcFirstLastPara="1" wrap="square" lIns="117325" tIns="117325" rIns="156450" bIns="176000" anchor="t" anchorCtr="0">
              <a:noAutofit/>
            </a:bodyPr>
            <a:lstStyle/>
            <a:p>
              <a:pPr marL="228600" marR="0" lvl="1" indent="-228600" algn="l" rtl="0">
                <a:lnSpc>
                  <a:spcPct val="90000"/>
                </a:lnSpc>
                <a:spcBef>
                  <a:spcPts val="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Updated Website (going live March 28)</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General Availability</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Download and demo (going live March 28)</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Sales training (today)</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Press Release (selective regions – contact us if you need it in your region)</a:t>
              </a:r>
              <a:endParaRPr sz="1200" dirty="0">
                <a:latin typeface="Helvetica" charset="0"/>
                <a:ea typeface="Helvetica" charset="0"/>
                <a:cs typeface="Helvetica" charset="0"/>
              </a:endParaRPr>
            </a:p>
          </p:txBody>
        </p:sp>
      </p:grpSp>
      <p:grpSp>
        <p:nvGrpSpPr>
          <p:cNvPr id="4" name="组 3"/>
          <p:cNvGrpSpPr/>
          <p:nvPr/>
        </p:nvGrpSpPr>
        <p:grpSpPr>
          <a:xfrm>
            <a:off x="8146542" y="1868076"/>
            <a:ext cx="3203971" cy="4266435"/>
            <a:chOff x="8146542" y="1868076"/>
            <a:chExt cx="3203971" cy="4266435"/>
          </a:xfrm>
        </p:grpSpPr>
        <p:sp>
          <p:nvSpPr>
            <p:cNvPr id="585" name="Shape 585"/>
            <p:cNvSpPr/>
            <p:nvPr/>
          </p:nvSpPr>
          <p:spPr>
            <a:xfrm>
              <a:off x="8146542" y="1868076"/>
              <a:ext cx="3203971" cy="633600"/>
            </a:xfrm>
            <a:prstGeom prst="rect">
              <a:avLst/>
            </a:prstGeom>
            <a:solidFill>
              <a:srgbClr val="4372C3"/>
            </a:solidFill>
            <a:ln w="12700" cap="flat" cmpd="sng">
              <a:solidFill>
                <a:srgbClr val="4372C3"/>
              </a:solidFill>
              <a:prstDash val="solid"/>
              <a:miter lim="800000"/>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latin typeface="Helvetica" charset="0"/>
                <a:ea typeface="Helvetica" charset="0"/>
                <a:cs typeface="Helvetica" charset="0"/>
              </a:endParaRPr>
            </a:p>
          </p:txBody>
        </p:sp>
        <p:sp>
          <p:nvSpPr>
            <p:cNvPr id="586" name="Shape 586"/>
            <p:cNvSpPr txBox="1"/>
            <p:nvPr/>
          </p:nvSpPr>
          <p:spPr>
            <a:xfrm>
              <a:off x="8146542" y="1868076"/>
              <a:ext cx="3203971" cy="633600"/>
            </a:xfrm>
            <a:prstGeom prst="rect">
              <a:avLst/>
            </a:prstGeom>
            <a:noFill/>
            <a:ln>
              <a:noFill/>
            </a:ln>
          </p:spPr>
          <p:txBody>
            <a:bodyPr spcFirstLastPara="1" wrap="square" lIns="156450" tIns="89400" rIns="156450" bIns="89400" anchor="ctr" anchorCtr="0">
              <a:noAutofit/>
            </a:bodyPr>
            <a:lstStyle/>
            <a:p>
              <a:pPr marL="0" marR="0" lvl="0" indent="0" algn="ctr" rtl="0">
                <a:lnSpc>
                  <a:spcPct val="90000"/>
                </a:lnSpc>
                <a:spcBef>
                  <a:spcPts val="0"/>
                </a:spcBef>
                <a:spcAft>
                  <a:spcPts val="0"/>
                </a:spcAft>
                <a:buClr>
                  <a:schemeClr val="lt1"/>
                </a:buClr>
                <a:buSzPts val="2200"/>
                <a:buFont typeface="Calibri"/>
                <a:buNone/>
              </a:pPr>
              <a:r>
                <a:rPr lang="en-US" sz="2200" dirty="0">
                  <a:solidFill>
                    <a:schemeClr val="lt1"/>
                  </a:solidFill>
                  <a:latin typeface="Helvetica" charset="0"/>
                  <a:ea typeface="Helvetica" charset="0"/>
                  <a:cs typeface="Helvetica" charset="0"/>
                  <a:sym typeface="Calibri"/>
                </a:rPr>
                <a:t>Post Launch</a:t>
              </a:r>
              <a:endParaRPr dirty="0">
                <a:latin typeface="Helvetica" charset="0"/>
                <a:ea typeface="Helvetica" charset="0"/>
                <a:cs typeface="Helvetica" charset="0"/>
              </a:endParaRPr>
            </a:p>
          </p:txBody>
        </p:sp>
        <p:sp>
          <p:nvSpPr>
            <p:cNvPr id="587" name="Shape 587"/>
            <p:cNvSpPr/>
            <p:nvPr/>
          </p:nvSpPr>
          <p:spPr>
            <a:xfrm>
              <a:off x="8146542" y="2501676"/>
              <a:ext cx="3203971" cy="3632835"/>
            </a:xfrm>
            <a:prstGeom prst="rect">
              <a:avLst/>
            </a:prstGeom>
            <a:solidFill>
              <a:srgbClr val="CCD3EA">
                <a:alpha val="89803"/>
              </a:srgbClr>
            </a:solidFill>
            <a:ln w="12700" cap="flat" cmpd="sng">
              <a:solidFill>
                <a:srgbClr val="CCD3E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latin typeface="Helvetica" charset="0"/>
                <a:ea typeface="Helvetica" charset="0"/>
                <a:cs typeface="Helvetica" charset="0"/>
              </a:endParaRPr>
            </a:p>
          </p:txBody>
        </p:sp>
        <p:sp>
          <p:nvSpPr>
            <p:cNvPr id="588" name="Shape 588"/>
            <p:cNvSpPr txBox="1"/>
            <p:nvPr/>
          </p:nvSpPr>
          <p:spPr>
            <a:xfrm>
              <a:off x="8146542" y="2501676"/>
              <a:ext cx="3203971" cy="3632835"/>
            </a:xfrm>
            <a:prstGeom prst="rect">
              <a:avLst/>
            </a:prstGeom>
            <a:noFill/>
            <a:ln>
              <a:noFill/>
            </a:ln>
          </p:spPr>
          <p:txBody>
            <a:bodyPr spcFirstLastPara="1" wrap="square" lIns="117325" tIns="117325" rIns="156450" bIns="176000" anchor="t" anchorCtr="0">
              <a:noAutofit/>
            </a:bodyPr>
            <a:lstStyle/>
            <a:p>
              <a:pPr marL="228600" marR="0" lvl="1" indent="-228600" algn="l" rtl="0">
                <a:lnSpc>
                  <a:spcPct val="90000"/>
                </a:lnSpc>
                <a:spcBef>
                  <a:spcPts val="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Updated videos</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Media Coverage or Interviews (Contact </a:t>
              </a:r>
              <a:r>
                <a:rPr lang="en-US" sz="2000" b="0" i="0" u="none" strike="noStrike" cap="none" dirty="0" err="1">
                  <a:solidFill>
                    <a:schemeClr val="dk1"/>
                  </a:solidFill>
                  <a:latin typeface="Helvetica" charset="0"/>
                  <a:ea typeface="Helvetica" charset="0"/>
                  <a:cs typeface="Helvetica" charset="0"/>
                  <a:sym typeface="Calibri"/>
                </a:rPr>
                <a:t>Sangfor</a:t>
              </a:r>
              <a:r>
                <a:rPr lang="en-US" sz="2000" b="0" i="0" u="none" strike="noStrike" cap="none" dirty="0">
                  <a:solidFill>
                    <a:schemeClr val="dk1"/>
                  </a:solidFill>
                  <a:latin typeface="Helvetica" charset="0"/>
                  <a:ea typeface="Helvetica" charset="0"/>
                  <a:cs typeface="Helvetica" charset="0"/>
                  <a:sym typeface="Calibri"/>
                </a:rPr>
                <a:t> Marketing)</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a:solidFill>
                    <a:schemeClr val="dk1"/>
                  </a:solidFill>
                  <a:latin typeface="Helvetica" charset="0"/>
                  <a:ea typeface="Helvetica" charset="0"/>
                  <a:cs typeface="Helvetica" charset="0"/>
                  <a:sym typeface="Calibri"/>
                </a:rPr>
                <a:t>Roadshows (April-May)</a:t>
              </a:r>
              <a:endParaRPr sz="1200" dirty="0">
                <a:latin typeface="Helvetica" charset="0"/>
                <a:ea typeface="Helvetica" charset="0"/>
                <a:cs typeface="Helvetica" charset="0"/>
              </a:endParaRPr>
            </a:p>
            <a:p>
              <a:pPr marL="228600" marR="0" lvl="1" indent="-228600" algn="l" rtl="0">
                <a:lnSpc>
                  <a:spcPct val="90000"/>
                </a:lnSpc>
                <a:spcBef>
                  <a:spcPts val="330"/>
                </a:spcBef>
                <a:spcAft>
                  <a:spcPts val="0"/>
                </a:spcAft>
                <a:buClr>
                  <a:schemeClr val="dk1"/>
                </a:buClr>
                <a:buSzPts val="2200"/>
                <a:buFont typeface="Calibri"/>
                <a:buChar char="•"/>
              </a:pPr>
              <a:r>
                <a:rPr lang="en-US" sz="2000" b="0" i="0" u="none" strike="noStrike" cap="none" dirty="0" err="1">
                  <a:solidFill>
                    <a:schemeClr val="dk1"/>
                  </a:solidFill>
                  <a:latin typeface="Helvetica" charset="0"/>
                  <a:ea typeface="Helvetica" charset="0"/>
                  <a:cs typeface="Helvetica" charset="0"/>
                  <a:sym typeface="Calibri"/>
                </a:rPr>
                <a:t>eDMs</a:t>
              </a:r>
              <a:r>
                <a:rPr lang="en-US" sz="2000" b="0" i="0" u="none" strike="noStrike" cap="none" dirty="0">
                  <a:solidFill>
                    <a:schemeClr val="dk1"/>
                  </a:solidFill>
                  <a:latin typeface="Helvetica" charset="0"/>
                  <a:ea typeface="Helvetica" charset="0"/>
                  <a:cs typeface="Helvetica" charset="0"/>
                  <a:sym typeface="Calibri"/>
                </a:rPr>
                <a:t> (Contact </a:t>
              </a:r>
              <a:r>
                <a:rPr lang="en-US" sz="2000" b="0" i="0" u="none" strike="noStrike" cap="none" dirty="0" err="1">
                  <a:solidFill>
                    <a:schemeClr val="dk1"/>
                  </a:solidFill>
                  <a:latin typeface="Helvetica" charset="0"/>
                  <a:ea typeface="Helvetica" charset="0"/>
                  <a:cs typeface="Helvetica" charset="0"/>
                  <a:sym typeface="Calibri"/>
                </a:rPr>
                <a:t>Sangfor</a:t>
              </a:r>
              <a:r>
                <a:rPr lang="en-US" sz="2000" b="0" i="0" u="none" strike="noStrike" cap="none" dirty="0">
                  <a:solidFill>
                    <a:schemeClr val="dk1"/>
                  </a:solidFill>
                  <a:latin typeface="Helvetica" charset="0"/>
                  <a:ea typeface="Helvetica" charset="0"/>
                  <a:cs typeface="Helvetica" charset="0"/>
                  <a:sym typeface="Calibri"/>
                </a:rPr>
                <a:t> Marketing</a:t>
              </a:r>
              <a:r>
                <a:rPr lang="en-US" sz="2200" b="0" i="0" u="none" strike="noStrike" cap="none" dirty="0">
                  <a:solidFill>
                    <a:schemeClr val="dk1"/>
                  </a:solidFill>
                  <a:latin typeface="Helvetica" charset="0"/>
                  <a:ea typeface="Helvetica" charset="0"/>
                  <a:cs typeface="Helvetica" charset="0"/>
                  <a:sym typeface="Calibri"/>
                </a:rPr>
                <a:t>)</a:t>
              </a:r>
              <a:endParaRPr dirty="0">
                <a:latin typeface="Helvetica" charset="0"/>
                <a:ea typeface="Helvetica" charset="0"/>
                <a:cs typeface="Helvetica" charset="0"/>
              </a:endParaRPr>
            </a:p>
          </p:txBody>
        </p:sp>
      </p:grpSp>
    </p:spTree>
  </p:cSld>
  <p:clrMapOvr>
    <a:masterClrMapping/>
  </p:clrMapOvr>
  <mc:AlternateContent xmlns:mc="http://schemas.openxmlformats.org/markup-compatibility/2006" xmlns:p14="http://schemas.microsoft.com/office/powerpoint/2010/main">
    <mc:Choice Requires="p14">
      <p:transition spd="slow" p14:dur="2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Shape 594"/>
          <p:cNvSpPr txBox="1">
            <a:spLocks noGrp="1"/>
          </p:cNvSpPr>
          <p:nvPr>
            <p:ph type="title"/>
          </p:nvPr>
        </p:nvSpPr>
        <p:spPr>
          <a:xfrm>
            <a:off x="0" y="-237784"/>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D966"/>
              </a:buClr>
              <a:buSzPts val="3000"/>
              <a:buFont typeface="Century Gothic"/>
              <a:buNone/>
            </a:pPr>
            <a:r>
              <a:rPr lang="en-US" sz="3000" b="1" i="0" u="none" strike="noStrike" cap="none" dirty="0" err="1">
                <a:solidFill>
                  <a:srgbClr val="FFD966"/>
                </a:solidFill>
                <a:latin typeface="Helvetica" charset="0"/>
                <a:ea typeface="Helvetica" charset="0"/>
                <a:cs typeface="Helvetica" charset="0"/>
                <a:sym typeface="Century Gothic"/>
              </a:rPr>
              <a:t>Sangfor</a:t>
            </a:r>
            <a:r>
              <a:rPr lang="en-US" sz="3000" b="1" i="0" u="none" strike="noStrike" cap="none" dirty="0">
                <a:solidFill>
                  <a:srgbClr val="FFD966"/>
                </a:solidFill>
                <a:latin typeface="Helvetica" charset="0"/>
                <a:ea typeface="Helvetica" charset="0"/>
                <a:cs typeface="Helvetica" charset="0"/>
                <a:sym typeface="Century Gothic"/>
              </a:rPr>
              <a:t> </a:t>
            </a:r>
            <a:r>
              <a:rPr lang="en-US" sz="3000" b="1" i="0" u="none" strike="noStrike" cap="none" dirty="0" smtClean="0">
                <a:solidFill>
                  <a:srgbClr val="FFD966"/>
                </a:solidFill>
                <a:latin typeface="Helvetica" charset="0"/>
                <a:ea typeface="Helvetica" charset="0"/>
                <a:cs typeface="Helvetica" charset="0"/>
                <a:sym typeface="Century Gothic"/>
              </a:rPr>
              <a:t>Online </a:t>
            </a:r>
            <a:r>
              <a:rPr lang="en-US" dirty="0">
                <a:solidFill>
                  <a:srgbClr val="FFD966"/>
                </a:solidFill>
                <a:latin typeface="Helvetica" charset="0"/>
                <a:ea typeface="Helvetica" charset="0"/>
                <a:cs typeface="Helvetica" charset="0"/>
              </a:rPr>
              <a:t>C</a:t>
            </a:r>
            <a:r>
              <a:rPr lang="en-US" sz="3000" b="1" i="0" u="none" strike="noStrike" cap="none" dirty="0" smtClean="0">
                <a:solidFill>
                  <a:srgbClr val="FFD966"/>
                </a:solidFill>
                <a:latin typeface="Helvetica" charset="0"/>
                <a:ea typeface="Helvetica" charset="0"/>
                <a:cs typeface="Helvetica" charset="0"/>
                <a:sym typeface="Century Gothic"/>
              </a:rPr>
              <a:t>ommunity</a:t>
            </a:r>
            <a:endParaRPr sz="3000" b="1" i="0" u="none" strike="noStrike" cap="none" dirty="0">
              <a:solidFill>
                <a:srgbClr val="FFD966"/>
              </a:solidFill>
              <a:latin typeface="Helvetica" charset="0"/>
              <a:ea typeface="Helvetica" charset="0"/>
              <a:cs typeface="Helvetica" charset="0"/>
              <a:sym typeface="Century Gothic"/>
            </a:endParaRPr>
          </a:p>
        </p:txBody>
      </p:sp>
      <p:sp>
        <p:nvSpPr>
          <p:cNvPr id="595" name="Shape 595"/>
          <p:cNvSpPr txBox="1">
            <a:spLocks noGrp="1"/>
          </p:cNvSpPr>
          <p:nvPr>
            <p:ph type="body" idx="1"/>
          </p:nvPr>
        </p:nvSpPr>
        <p:spPr>
          <a:xfrm>
            <a:off x="9690114" y="1684952"/>
            <a:ext cx="2434389" cy="4351338"/>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lt1"/>
              </a:buClr>
              <a:buSzPts val="2400"/>
              <a:buNone/>
            </a:pPr>
            <a:r>
              <a:rPr lang="en-US" sz="2400" b="0" i="0" u="none" strike="noStrike" cap="none" dirty="0">
                <a:solidFill>
                  <a:schemeClr val="lt1"/>
                </a:solidFill>
                <a:latin typeface="Helvetica" charset="0"/>
                <a:ea typeface="Helvetica" charset="0"/>
                <a:cs typeface="Helvetica" charset="0"/>
                <a:sym typeface="Century Gothic"/>
              </a:rPr>
              <a:t>Key Features</a:t>
            </a:r>
            <a:endParaRPr dirty="0">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000"/>
              <a:buFont typeface="Arial"/>
              <a:buChar char="•"/>
            </a:pPr>
            <a:r>
              <a:rPr lang="en-US" sz="2000" b="0" i="0" u="none" strike="noStrike" cap="none" dirty="0">
                <a:solidFill>
                  <a:schemeClr val="lt1"/>
                </a:solidFill>
                <a:latin typeface="Helvetica" charset="0"/>
                <a:ea typeface="Helvetica" charset="0"/>
                <a:cs typeface="Helvetica" charset="0"/>
                <a:sym typeface="Century Gothic"/>
              </a:rPr>
              <a:t>Knowledge center</a:t>
            </a:r>
            <a:endParaRPr dirty="0">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000"/>
              <a:buFont typeface="Arial"/>
              <a:buChar char="•"/>
            </a:pPr>
            <a:r>
              <a:rPr lang="en-US" sz="2000" b="0" i="0" u="none" strike="noStrike" cap="none" dirty="0">
                <a:solidFill>
                  <a:schemeClr val="lt1"/>
                </a:solidFill>
                <a:latin typeface="Helvetica" charset="0"/>
                <a:ea typeface="Helvetica" charset="0"/>
                <a:cs typeface="Helvetica" charset="0"/>
                <a:sym typeface="Century Gothic"/>
              </a:rPr>
              <a:t>Online quick interaction</a:t>
            </a:r>
            <a:endParaRPr dirty="0">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000"/>
              <a:buFont typeface="Arial"/>
              <a:buChar char="•"/>
            </a:pPr>
            <a:r>
              <a:rPr lang="en-US" sz="2000" b="0" i="0" u="none" strike="noStrike" cap="none" dirty="0" smtClean="0">
                <a:solidFill>
                  <a:schemeClr val="lt1"/>
                </a:solidFill>
                <a:latin typeface="Helvetica" charset="0"/>
                <a:ea typeface="Helvetica" charset="0"/>
                <a:cs typeface="Helvetica" charset="0"/>
                <a:sym typeface="Century Gothic"/>
              </a:rPr>
              <a:t>Self</a:t>
            </a:r>
            <a:r>
              <a:rPr lang="en-US" altLang="zh-CN" sz="2000" b="0" i="0" u="none" strike="noStrike" cap="none" dirty="0" smtClean="0">
                <a:solidFill>
                  <a:schemeClr val="lt1"/>
                </a:solidFill>
                <a:latin typeface="Helvetica" charset="0"/>
                <a:ea typeface="Helvetica" charset="0"/>
                <a:cs typeface="Helvetica" charset="0"/>
                <a:sym typeface="Century Gothic"/>
              </a:rPr>
              <a:t>-</a:t>
            </a:r>
            <a:r>
              <a:rPr lang="en-US" sz="2000" b="0" i="0" u="none" strike="noStrike" cap="none" dirty="0" smtClean="0">
                <a:solidFill>
                  <a:schemeClr val="lt1"/>
                </a:solidFill>
                <a:latin typeface="Helvetica" charset="0"/>
                <a:ea typeface="Helvetica" charset="0"/>
                <a:cs typeface="Helvetica" charset="0"/>
                <a:sym typeface="Century Gothic"/>
              </a:rPr>
              <a:t>service</a:t>
            </a:r>
            <a:endParaRPr sz="2000" b="0" i="0" u="none" strike="noStrike" cap="none" dirty="0">
              <a:solidFill>
                <a:schemeClr val="lt1"/>
              </a:solidFill>
              <a:latin typeface="Helvetica" charset="0"/>
              <a:ea typeface="Helvetica" charset="0"/>
              <a:cs typeface="Helvetica" charset="0"/>
              <a:sym typeface="Century Gothic"/>
            </a:endParaRPr>
          </a:p>
        </p:txBody>
      </p:sp>
      <p:sp>
        <p:nvSpPr>
          <p:cNvPr id="596" name="Shape 59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Helvetica" charset="0"/>
                <a:ea typeface="Helvetica" charset="0"/>
                <a:cs typeface="Helvetica" charset="0"/>
                <a:sym typeface="Century Gothic"/>
              </a:rPr>
              <a:t>Page </a:t>
            </a:r>
            <a:fld id="{00000000-1234-1234-1234-123412341234}" type="slidenum">
              <a:rPr lang="en-US" sz="1200">
                <a:solidFill>
                  <a:schemeClr val="lt1"/>
                </a:solidFill>
                <a:latin typeface="Helvetica" charset="0"/>
                <a:ea typeface="Helvetica" charset="0"/>
                <a:cs typeface="Helvetica" charset="0"/>
                <a:sym typeface="Century Gothic"/>
              </a:rPr>
              <a:t>18</a:t>
            </a:fld>
            <a:endParaRPr sz="1200">
              <a:solidFill>
                <a:schemeClr val="lt1"/>
              </a:solidFill>
              <a:latin typeface="Helvetica" charset="0"/>
              <a:ea typeface="Helvetica" charset="0"/>
              <a:cs typeface="Helvetica" charset="0"/>
              <a:sym typeface="Century Gothic"/>
            </a:endParaRPr>
          </a:p>
        </p:txBody>
      </p:sp>
      <p:pic>
        <p:nvPicPr>
          <p:cNvPr id="597" name="Shape 597"/>
          <p:cNvPicPr preferRelativeResize="0"/>
          <p:nvPr/>
        </p:nvPicPr>
        <p:blipFill rotWithShape="1">
          <a:blip r:embed="rId3">
            <a:alphaModFix/>
          </a:blip>
          <a:srcRect/>
          <a:stretch/>
        </p:blipFill>
        <p:spPr>
          <a:xfrm>
            <a:off x="0" y="1286837"/>
            <a:ext cx="9690114" cy="5320899"/>
          </a:xfrm>
          <a:prstGeom prst="rect">
            <a:avLst/>
          </a:prstGeom>
          <a:noFill/>
          <a:ln>
            <a:noFill/>
          </a:ln>
        </p:spPr>
      </p:pic>
      <p:sp>
        <p:nvSpPr>
          <p:cNvPr id="598" name="Shape 598"/>
          <p:cNvSpPr txBox="1"/>
          <p:nvPr/>
        </p:nvSpPr>
        <p:spPr>
          <a:xfrm>
            <a:off x="0" y="725643"/>
            <a:ext cx="5332021" cy="461665"/>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1" dirty="0">
                <a:solidFill>
                  <a:srgbClr val="2E75B5"/>
                </a:solidFill>
                <a:latin typeface="Helvetica" charset="0"/>
                <a:ea typeface="Helvetica" charset="0"/>
                <a:cs typeface="Helvetica" charset="0"/>
                <a:sym typeface="Calibri"/>
              </a:rPr>
              <a:t>http://</a:t>
            </a:r>
            <a:r>
              <a:rPr lang="en-US" sz="2400" b="1" dirty="0" err="1">
                <a:solidFill>
                  <a:srgbClr val="2E75B5"/>
                </a:solidFill>
                <a:latin typeface="Helvetica" charset="0"/>
                <a:ea typeface="Helvetica" charset="0"/>
                <a:cs typeface="Helvetica" charset="0"/>
                <a:sym typeface="Calibri"/>
              </a:rPr>
              <a:t>community.sangfor.com</a:t>
            </a:r>
            <a:r>
              <a:rPr lang="en-US" sz="2400" b="1" dirty="0">
                <a:solidFill>
                  <a:srgbClr val="2E75B5"/>
                </a:solidFill>
                <a:latin typeface="Helvetica" charset="0"/>
                <a:ea typeface="Helvetica" charset="0"/>
                <a:cs typeface="Helvetica" charset="0"/>
                <a:sym typeface="Calibri"/>
              </a:rPr>
              <a:t>/</a:t>
            </a:r>
            <a:endParaRPr sz="2400" b="1" dirty="0">
              <a:solidFill>
                <a:srgbClr val="2E75B5"/>
              </a:solidFill>
              <a:latin typeface="Helvetica" charset="0"/>
              <a:ea typeface="Helvetica" charset="0"/>
              <a:cs typeface="Helvetica" charset="0"/>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Shape 60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3000"/>
              <a:buFont typeface="Century Gothic"/>
              <a:buNone/>
            </a:pPr>
            <a:r>
              <a:rPr lang="en-US">
                <a:latin typeface="Helvetica" charset="0"/>
                <a:ea typeface="Helvetica" charset="0"/>
                <a:cs typeface="Helvetica" charset="0"/>
              </a:rPr>
              <a:t>Next Steps</a:t>
            </a:r>
            <a:endParaRPr sz="3000" b="1" i="0" u="none" strike="noStrike" cap="none">
              <a:solidFill>
                <a:schemeClr val="lt1"/>
              </a:solidFill>
              <a:latin typeface="Helvetica" charset="0"/>
              <a:ea typeface="Helvetica" charset="0"/>
              <a:cs typeface="Helvetica" charset="0"/>
              <a:sym typeface="Century Gothic"/>
            </a:endParaRPr>
          </a:p>
        </p:txBody>
      </p:sp>
      <p:sp>
        <p:nvSpPr>
          <p:cNvPr id="604" name="Shape 6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Helvetica" charset="0"/>
                <a:ea typeface="Helvetica" charset="0"/>
                <a:cs typeface="Helvetica" charset="0"/>
                <a:sym typeface="Century Gothic"/>
              </a:rPr>
              <a:t>Page </a:t>
            </a:r>
            <a:fld id="{00000000-1234-1234-1234-123412341234}" type="slidenum">
              <a:rPr lang="en-US" sz="1200">
                <a:solidFill>
                  <a:schemeClr val="lt1"/>
                </a:solidFill>
                <a:latin typeface="Helvetica" charset="0"/>
                <a:ea typeface="Helvetica" charset="0"/>
                <a:cs typeface="Helvetica" charset="0"/>
                <a:sym typeface="Century Gothic"/>
              </a:rPr>
              <a:t>19</a:t>
            </a:fld>
            <a:endParaRPr sz="1200">
              <a:solidFill>
                <a:schemeClr val="lt1"/>
              </a:solidFill>
              <a:latin typeface="Helvetica" charset="0"/>
              <a:ea typeface="Helvetica" charset="0"/>
              <a:cs typeface="Helvetica" charset="0"/>
              <a:sym typeface="Century Gothic"/>
            </a:endParaRPr>
          </a:p>
        </p:txBody>
      </p:sp>
      <p:sp>
        <p:nvSpPr>
          <p:cNvPr id="605" name="Shape 605"/>
          <p:cNvSpPr/>
          <p:nvPr/>
        </p:nvSpPr>
        <p:spPr>
          <a:xfrm>
            <a:off x="7846141" y="1381176"/>
            <a:ext cx="2018071" cy="3566499"/>
          </a:xfrm>
          <a:prstGeom prst="ellipse">
            <a:avLst/>
          </a:prstGeom>
          <a:gradFill>
            <a:gsLst>
              <a:gs pos="0">
                <a:srgbClr val="AFAFAF"/>
              </a:gs>
              <a:gs pos="50000">
                <a:schemeClr val="accent3"/>
              </a:gs>
              <a:gs pos="100000">
                <a:srgbClr val="919191"/>
              </a:gs>
            </a:gsLst>
            <a:lin ang="5400000" scaled="0"/>
          </a:gradFill>
          <a:ln>
            <a:noFill/>
          </a:ln>
          <a:effectLst>
            <a:outerShdw blurRad="57150" dist="19050" dir="5400000" algn="ctr" rotWithShape="0">
              <a:srgbClr val="000000">
                <a:alpha val="62745"/>
              </a:srgbClr>
            </a:outerShdw>
            <a:reflection stA="50000" endA="300" endPos="55500" dist="101600" dir="5400000" sy="-100000" algn="bl" rotWithShape="0"/>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Helvetica" charset="0"/>
                <a:ea typeface="Helvetica" charset="0"/>
                <a:cs typeface="Helvetica" charset="0"/>
                <a:sym typeface="Calibri"/>
              </a:rPr>
              <a:t>Questions and Answers</a:t>
            </a:r>
            <a:endParaRPr>
              <a:latin typeface="Helvetica" charset="0"/>
              <a:ea typeface="Helvetica" charset="0"/>
              <a:cs typeface="Helvetica" charset="0"/>
            </a:endParaRPr>
          </a:p>
        </p:txBody>
      </p:sp>
      <p:sp>
        <p:nvSpPr>
          <p:cNvPr id="606" name="Shape 606"/>
          <p:cNvSpPr txBox="1"/>
          <p:nvPr/>
        </p:nvSpPr>
        <p:spPr>
          <a:xfrm>
            <a:off x="1024200" y="1831750"/>
            <a:ext cx="4884600" cy="41952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en-US" sz="2400">
                <a:solidFill>
                  <a:srgbClr val="EFEFEF"/>
                </a:solidFill>
                <a:latin typeface="Helvetica" charset="0"/>
                <a:ea typeface="Helvetica" charset="0"/>
                <a:cs typeface="Helvetica" charset="0"/>
              </a:rPr>
              <a:t>Upsell to existing HCI Customers</a:t>
            </a:r>
            <a:endParaRPr sz="2400">
              <a:solidFill>
                <a:srgbClr val="EFEFEF"/>
              </a:solidFill>
              <a:latin typeface="Helvetica" charset="0"/>
              <a:ea typeface="Helvetica" charset="0"/>
              <a:cs typeface="Helvetica" charset="0"/>
            </a:endParaRPr>
          </a:p>
          <a:p>
            <a:pPr marL="0" lvl="0" indent="0">
              <a:spcBef>
                <a:spcPts val="0"/>
              </a:spcBef>
              <a:spcAft>
                <a:spcPts val="0"/>
              </a:spcAft>
              <a:buNone/>
            </a:pPr>
            <a:endParaRPr sz="2400">
              <a:solidFill>
                <a:srgbClr val="EFEFEF"/>
              </a:solidFill>
              <a:latin typeface="Helvetica" charset="0"/>
              <a:ea typeface="Helvetica" charset="0"/>
              <a:cs typeface="Helvetica" charset="0"/>
            </a:endParaRPr>
          </a:p>
          <a:p>
            <a:pPr marL="0" lvl="0" indent="0">
              <a:spcBef>
                <a:spcPts val="0"/>
              </a:spcBef>
              <a:spcAft>
                <a:spcPts val="0"/>
              </a:spcAft>
              <a:buNone/>
            </a:pPr>
            <a:r>
              <a:rPr lang="en-US" sz="2400">
                <a:solidFill>
                  <a:srgbClr val="EFEFEF"/>
                </a:solidFill>
                <a:latin typeface="Helvetica" charset="0"/>
                <a:ea typeface="Helvetica" charset="0"/>
                <a:cs typeface="Helvetica" charset="0"/>
              </a:rPr>
              <a:t>Explore new opportunities</a:t>
            </a:r>
            <a:endParaRPr sz="2400">
              <a:solidFill>
                <a:srgbClr val="EFEFEF"/>
              </a:solidFill>
              <a:latin typeface="Helvetica" charset="0"/>
              <a:ea typeface="Helvetica" charset="0"/>
              <a:cs typeface="Helvetica"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Shape 6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lt1"/>
              </a:buClr>
              <a:buSzPts val="3000"/>
              <a:buFont typeface="Century Gothic"/>
              <a:buNone/>
            </a:pPr>
            <a:r>
              <a:rPr lang="en-US" sz="3000" b="1" i="0" u="none" strike="noStrike" cap="none">
                <a:solidFill>
                  <a:schemeClr val="lt1"/>
                </a:solidFill>
                <a:latin typeface="Helvetica" charset="0"/>
                <a:ea typeface="Helvetica" charset="0"/>
                <a:cs typeface="Helvetica" charset="0"/>
                <a:sym typeface="Century Gothic"/>
              </a:rPr>
              <a:t>Agenda</a:t>
            </a:r>
            <a:endParaRPr sz="3000" b="1" i="0" u="none" strike="noStrike" cap="none">
              <a:solidFill>
                <a:schemeClr val="lt1"/>
              </a:solidFill>
              <a:latin typeface="Helvetica" charset="0"/>
              <a:ea typeface="Helvetica" charset="0"/>
              <a:cs typeface="Helvetica" charset="0"/>
              <a:sym typeface="Century Gothic"/>
            </a:endParaRPr>
          </a:p>
        </p:txBody>
      </p:sp>
      <p:sp>
        <p:nvSpPr>
          <p:cNvPr id="612" name="Shape 61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lt1"/>
              </a:buClr>
              <a:buSzPts val="2500"/>
              <a:buFont typeface="Arial"/>
              <a:buChar char="•"/>
            </a:pPr>
            <a:r>
              <a:rPr lang="en-US" sz="2500" b="0" i="0" u="none" strike="noStrike" cap="none">
                <a:solidFill>
                  <a:schemeClr val="lt1"/>
                </a:solidFill>
                <a:latin typeface="Helvetica" charset="0"/>
                <a:ea typeface="Helvetica" charset="0"/>
                <a:cs typeface="Helvetica" charset="0"/>
                <a:sym typeface="Century Gothic"/>
              </a:rPr>
              <a:t>New sales scenarios enabled </a:t>
            </a:r>
            <a:endParaRPr sz="2500" b="0" i="0" u="none" strike="noStrike" cap="none">
              <a:solidFill>
                <a:schemeClr val="lt1"/>
              </a:solidFill>
              <a:latin typeface="Helvetica" charset="0"/>
              <a:ea typeface="Helvetica" charset="0"/>
              <a:cs typeface="Helvetica" charset="0"/>
              <a:sym typeface="Century Gothic"/>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a:solidFill>
                  <a:schemeClr val="lt1"/>
                </a:solidFill>
                <a:latin typeface="Helvetica" charset="0"/>
                <a:ea typeface="Helvetica" charset="0"/>
                <a:cs typeface="Helvetica" charset="0"/>
                <a:sym typeface="Century Gothic"/>
              </a:rPr>
              <a:t>Near 0 RPO: Build-in CDP</a:t>
            </a:r>
            <a:endParaRPr>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a:solidFill>
                  <a:schemeClr val="lt1"/>
                </a:solidFill>
                <a:latin typeface="Helvetica" charset="0"/>
                <a:ea typeface="Helvetica" charset="0"/>
                <a:cs typeface="Helvetica" charset="0"/>
                <a:sym typeface="Century Gothic"/>
              </a:rPr>
              <a:t>VMware Backup</a:t>
            </a:r>
            <a:endParaRPr>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a:solidFill>
                  <a:schemeClr val="lt1"/>
                </a:solidFill>
                <a:latin typeface="Helvetica" charset="0"/>
                <a:ea typeface="Helvetica" charset="0"/>
                <a:cs typeface="Helvetica" charset="0"/>
                <a:sym typeface="Century Gothic"/>
              </a:rPr>
              <a:t>Licensing</a:t>
            </a:r>
            <a:endParaRPr>
              <a:latin typeface="Helvetica" charset="0"/>
              <a:ea typeface="Helvetica" charset="0"/>
              <a:cs typeface="Helvetica" charset="0"/>
            </a:endParaRPr>
          </a:p>
          <a:p>
            <a:pPr marL="685800" marR="0" lvl="1" indent="-228600" algn="l" rtl="0">
              <a:lnSpc>
                <a:spcPct val="90000"/>
              </a:lnSpc>
              <a:spcBef>
                <a:spcPts val="500"/>
              </a:spcBef>
              <a:spcAft>
                <a:spcPts val="0"/>
              </a:spcAft>
              <a:buClr>
                <a:schemeClr val="lt1"/>
              </a:buClr>
              <a:buSzPts val="2400"/>
              <a:buFont typeface="Arial"/>
              <a:buChar char="•"/>
            </a:pPr>
            <a:r>
              <a:rPr lang="en-US" sz="2400" b="0" i="0" u="none" strike="noStrike" cap="none">
                <a:solidFill>
                  <a:schemeClr val="lt1"/>
                </a:solidFill>
                <a:latin typeface="Helvetica" charset="0"/>
                <a:ea typeface="Helvetica" charset="0"/>
                <a:cs typeface="Helvetica" charset="0"/>
                <a:sym typeface="Century Gothic"/>
              </a:rPr>
              <a:t>Online community</a:t>
            </a:r>
            <a:endParaRPr>
              <a:latin typeface="Helvetica" charset="0"/>
              <a:ea typeface="Helvetica" charset="0"/>
              <a:cs typeface="Helvetica" charset="0"/>
            </a:endParaRPr>
          </a:p>
          <a:p>
            <a:pPr marL="228600" marR="0" lvl="0" indent="-228600" algn="l" rtl="0">
              <a:lnSpc>
                <a:spcPct val="90000"/>
              </a:lnSpc>
              <a:spcBef>
                <a:spcPts val="1000"/>
              </a:spcBef>
              <a:spcAft>
                <a:spcPts val="0"/>
              </a:spcAft>
              <a:buClr>
                <a:srgbClr val="FFD966"/>
              </a:buClr>
              <a:buSzPts val="2500"/>
              <a:buFont typeface="Arial"/>
              <a:buChar char="•"/>
            </a:pPr>
            <a:r>
              <a:rPr lang="en-US" sz="2500" b="0" i="0" u="none" strike="noStrike" cap="none">
                <a:solidFill>
                  <a:srgbClr val="FFD966"/>
                </a:solidFill>
                <a:latin typeface="Helvetica" charset="0"/>
                <a:ea typeface="Helvetica" charset="0"/>
                <a:cs typeface="Helvetica" charset="0"/>
                <a:sym typeface="Century Gothic"/>
              </a:rPr>
              <a:t>Technical theory and configuration guide</a:t>
            </a:r>
            <a:endParaRPr>
              <a:latin typeface="Helvetica" charset="0"/>
              <a:ea typeface="Helvetica" charset="0"/>
              <a:cs typeface="Helvetica" charset="0"/>
            </a:endParaRPr>
          </a:p>
          <a:p>
            <a:pPr marL="685800" marR="0" lvl="1" indent="-76200" algn="l" rtl="0">
              <a:lnSpc>
                <a:spcPct val="90000"/>
              </a:lnSpc>
              <a:spcBef>
                <a:spcPts val="500"/>
              </a:spcBef>
              <a:spcAft>
                <a:spcPts val="0"/>
              </a:spcAft>
              <a:buClr>
                <a:schemeClr val="lt1"/>
              </a:buClr>
              <a:buSzPts val="2400"/>
              <a:buFont typeface="Arial"/>
              <a:buNone/>
            </a:pPr>
            <a:endParaRPr sz="2400" b="0" i="0" u="none" strike="noStrike" cap="none">
              <a:solidFill>
                <a:schemeClr val="lt1"/>
              </a:solidFill>
              <a:latin typeface="Helvetica" charset="0"/>
              <a:ea typeface="Helvetica" charset="0"/>
              <a:cs typeface="Helvetica" charset="0"/>
              <a:sym typeface="Century Gothic"/>
            </a:endParaRPr>
          </a:p>
          <a:p>
            <a:pPr marL="685800" marR="0" lvl="1" indent="-76200" algn="l" rtl="0">
              <a:lnSpc>
                <a:spcPct val="90000"/>
              </a:lnSpc>
              <a:spcBef>
                <a:spcPts val="500"/>
              </a:spcBef>
              <a:spcAft>
                <a:spcPts val="0"/>
              </a:spcAft>
              <a:buClr>
                <a:schemeClr val="lt1"/>
              </a:buClr>
              <a:buSzPts val="2400"/>
              <a:buFont typeface="Arial"/>
              <a:buNone/>
            </a:pPr>
            <a:endParaRPr sz="2400" b="0" i="0" u="none" strike="noStrike" cap="none">
              <a:solidFill>
                <a:schemeClr val="lt1"/>
              </a:solidFill>
              <a:latin typeface="Helvetica" charset="0"/>
              <a:ea typeface="Helvetica" charset="0"/>
              <a:cs typeface="Helvetica" charset="0"/>
              <a:sym typeface="Century Gothic"/>
            </a:endParaRPr>
          </a:p>
          <a:p>
            <a:pPr marL="1143000" marR="0" lvl="2" indent="-101600" algn="l" rtl="0">
              <a:lnSpc>
                <a:spcPct val="90000"/>
              </a:lnSpc>
              <a:spcBef>
                <a:spcPts val="500"/>
              </a:spcBef>
              <a:spcAft>
                <a:spcPts val="0"/>
              </a:spcAft>
              <a:buClr>
                <a:schemeClr val="lt1"/>
              </a:buClr>
              <a:buSzPts val="2000"/>
              <a:buFont typeface="Arial"/>
              <a:buNone/>
            </a:pPr>
            <a:endParaRPr sz="2000" b="0" i="0" u="none" strike="noStrike" cap="none">
              <a:solidFill>
                <a:schemeClr val="lt1"/>
              </a:solidFill>
              <a:latin typeface="Helvetica" charset="0"/>
              <a:ea typeface="Helvetica" charset="0"/>
              <a:cs typeface="Helvetica" charset="0"/>
              <a:sym typeface="Century Gothic"/>
            </a:endParaRPr>
          </a:p>
        </p:txBody>
      </p:sp>
      <p:sp>
        <p:nvSpPr>
          <p:cNvPr id="613" name="Shape 6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1200">
                <a:solidFill>
                  <a:schemeClr val="lt1"/>
                </a:solidFill>
                <a:latin typeface="Helvetica" charset="0"/>
                <a:ea typeface="Helvetica" charset="0"/>
                <a:cs typeface="Helvetica" charset="0"/>
                <a:sym typeface="Century Gothic"/>
              </a:rPr>
              <a:t>Page </a:t>
            </a:r>
            <a:fld id="{00000000-1234-1234-1234-123412341234}" type="slidenum">
              <a:rPr lang="en-US" sz="1200">
                <a:solidFill>
                  <a:schemeClr val="lt1"/>
                </a:solidFill>
                <a:latin typeface="Helvetica" charset="0"/>
                <a:ea typeface="Helvetica" charset="0"/>
                <a:cs typeface="Helvetica" charset="0"/>
                <a:sym typeface="Century Gothic"/>
              </a:rPr>
              <a:t>20</a:t>
            </a:fld>
            <a:endParaRPr sz="1200">
              <a:solidFill>
                <a:schemeClr val="lt1"/>
              </a:solidFill>
              <a:latin typeface="Helvetica" charset="0"/>
              <a:ea typeface="Helvetica" charset="0"/>
              <a:cs typeface="Helvetica" charset="0"/>
              <a:sym typeface="Century Gothic"/>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solidFill>
                  <a:srgbClr val="FFD966"/>
                </a:solidFill>
                <a:latin typeface="Helvetica" charset="0"/>
                <a:ea typeface="Helvetica" charset="0"/>
                <a:cs typeface="Helvetica" charset="0"/>
              </a:rPr>
              <a:t>Speaker</a:t>
            </a:r>
            <a:r>
              <a:rPr lang="zh-CN" altLang="en-US" dirty="0">
                <a:solidFill>
                  <a:srgbClr val="FFD966"/>
                </a:solidFill>
                <a:latin typeface="Helvetica" charset="0"/>
                <a:ea typeface="Helvetica" charset="0"/>
                <a:cs typeface="Helvetica" charset="0"/>
              </a:rPr>
              <a:t> </a:t>
            </a:r>
            <a:r>
              <a:rPr lang="en-US" altLang="zh-CN" dirty="0" smtClean="0">
                <a:solidFill>
                  <a:srgbClr val="FFD966"/>
                </a:solidFill>
                <a:latin typeface="Helvetica" charset="0"/>
                <a:ea typeface="Helvetica" charset="0"/>
                <a:cs typeface="Helvetica" charset="0"/>
              </a:rPr>
              <a:t>introduction</a:t>
            </a:r>
            <a:endParaRPr lang="en-US" dirty="0">
              <a:solidFill>
                <a:srgbClr val="FFD966"/>
              </a:solidFill>
              <a:latin typeface="Helvetica" charset="0"/>
              <a:ea typeface="Helvetica" charset="0"/>
              <a:cs typeface="Helvetica" charset="0"/>
            </a:endParaRPr>
          </a:p>
        </p:txBody>
      </p:sp>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21</a:t>
            </a:fld>
            <a:endParaRPr lang="en-US" dirty="0">
              <a:solidFill>
                <a:prstClr val="white"/>
              </a:solidFill>
            </a:endParaRPr>
          </a:p>
        </p:txBody>
      </p:sp>
      <p:sp>
        <p:nvSpPr>
          <p:cNvPr id="5" name="Content Placeholder 4"/>
          <p:cNvSpPr>
            <a:spLocks noGrp="1"/>
          </p:cNvSpPr>
          <p:nvPr>
            <p:ph idx="1"/>
          </p:nvPr>
        </p:nvSpPr>
        <p:spPr>
          <a:xfrm>
            <a:off x="5626443" y="2530710"/>
            <a:ext cx="5259859" cy="3646252"/>
          </a:xfrm>
        </p:spPr>
        <p:txBody>
          <a:bodyPr/>
          <a:lstStyle/>
          <a:p>
            <a:pPr marL="0" indent="0">
              <a:buNone/>
            </a:pPr>
            <a:r>
              <a:rPr lang="en-US" altLang="zh-CN" dirty="0">
                <a:solidFill>
                  <a:srgbClr val="FFD966"/>
                </a:solidFill>
                <a:latin typeface="Helvetica" charset="0"/>
                <a:ea typeface="Helvetica" charset="0"/>
                <a:cs typeface="Helvetica" charset="0"/>
              </a:rPr>
              <a:t>Cheney</a:t>
            </a:r>
            <a:r>
              <a:rPr lang="zh-CN" altLang="en-US" dirty="0">
                <a:solidFill>
                  <a:srgbClr val="FFD966"/>
                </a:solidFill>
                <a:latin typeface="Helvetica" charset="0"/>
                <a:ea typeface="Helvetica" charset="0"/>
                <a:cs typeface="Helvetica" charset="0"/>
              </a:rPr>
              <a:t> </a:t>
            </a:r>
            <a:r>
              <a:rPr lang="en-US" altLang="zh-CN" dirty="0" smtClean="0">
                <a:solidFill>
                  <a:srgbClr val="FFD966"/>
                </a:solidFill>
                <a:latin typeface="Helvetica" charset="0"/>
                <a:ea typeface="Helvetica" charset="0"/>
                <a:cs typeface="Helvetica" charset="0"/>
              </a:rPr>
              <a:t>Hu</a:t>
            </a:r>
          </a:p>
          <a:p>
            <a:pPr marL="0" indent="0">
              <a:buNone/>
            </a:pPr>
            <a:r>
              <a:rPr lang="en-US" altLang="zh-CN" dirty="0" err="1" smtClean="0">
                <a:latin typeface="Helvetica" charset="0"/>
                <a:ea typeface="Helvetica" charset="0"/>
                <a:cs typeface="Helvetica" charset="0"/>
              </a:rPr>
              <a:t>Sangfor</a:t>
            </a:r>
            <a:r>
              <a:rPr lang="zh-CN" altLang="en-US" dirty="0" smtClean="0">
                <a:latin typeface="Helvetica" charset="0"/>
                <a:ea typeface="Helvetica" charset="0"/>
                <a:cs typeface="Helvetica" charset="0"/>
              </a:rPr>
              <a:t> </a:t>
            </a:r>
            <a:r>
              <a:rPr lang="en-US" altLang="zh-CN" dirty="0">
                <a:latin typeface="Helvetica" charset="0"/>
                <a:ea typeface="Helvetica" charset="0"/>
                <a:cs typeface="Helvetica" charset="0"/>
              </a:rPr>
              <a:t>Senior</a:t>
            </a:r>
            <a:r>
              <a:rPr lang="zh-CN" altLang="en-US" dirty="0">
                <a:latin typeface="Helvetica" charset="0"/>
                <a:ea typeface="Helvetica" charset="0"/>
                <a:cs typeface="Helvetica" charset="0"/>
              </a:rPr>
              <a:t> </a:t>
            </a:r>
            <a:r>
              <a:rPr lang="en-US" altLang="zh-CN" dirty="0">
                <a:latin typeface="Helvetica" charset="0"/>
                <a:ea typeface="Helvetica" charset="0"/>
                <a:cs typeface="Helvetica" charset="0"/>
              </a:rPr>
              <a:t>P</a:t>
            </a:r>
            <a:r>
              <a:rPr lang="en-US" altLang="zh-CN" dirty="0" smtClean="0">
                <a:latin typeface="Helvetica" charset="0"/>
                <a:ea typeface="Helvetica" charset="0"/>
                <a:cs typeface="Helvetica" charset="0"/>
              </a:rPr>
              <a:t>roduct</a:t>
            </a:r>
            <a:r>
              <a:rPr lang="zh-CN" altLang="en-US" dirty="0" smtClean="0">
                <a:latin typeface="Helvetica" charset="0"/>
                <a:ea typeface="Helvetica" charset="0"/>
                <a:cs typeface="Helvetica" charset="0"/>
              </a:rPr>
              <a:t> </a:t>
            </a:r>
            <a:r>
              <a:rPr lang="en-US" altLang="zh-CN" dirty="0" smtClean="0">
                <a:latin typeface="Helvetica" charset="0"/>
                <a:ea typeface="Helvetica" charset="0"/>
                <a:cs typeface="Helvetica" charset="0"/>
              </a:rPr>
              <a:t>Manager</a:t>
            </a:r>
            <a:r>
              <a:rPr lang="zh-CN" altLang="en-US" dirty="0" smtClean="0">
                <a:latin typeface="Helvetica" charset="0"/>
                <a:ea typeface="Helvetica" charset="0"/>
                <a:cs typeface="Helvetica" charset="0"/>
              </a:rPr>
              <a:t> </a:t>
            </a:r>
            <a:endParaRPr lang="en-US" dirty="0">
              <a:latin typeface="Helvetica" charset="0"/>
              <a:ea typeface="Helvetica" charset="0"/>
              <a:cs typeface="Helvetica" charset="0"/>
            </a:endParaRPr>
          </a:p>
        </p:txBody>
      </p:sp>
      <p:pic>
        <p:nvPicPr>
          <p:cNvPr id="3" name="图片 2"/>
          <p:cNvPicPr>
            <a:picLocks noChangeAspect="1"/>
          </p:cNvPicPr>
          <p:nvPr/>
        </p:nvPicPr>
        <p:blipFill>
          <a:blip r:embed="rId2"/>
          <a:stretch>
            <a:fillRect/>
          </a:stretch>
        </p:blipFill>
        <p:spPr>
          <a:xfrm>
            <a:off x="1112992" y="1582823"/>
            <a:ext cx="3250659" cy="459413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9954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22</a:t>
            </a:fld>
            <a:endParaRPr lang="en-US" dirty="0">
              <a:solidFill>
                <a:prstClr val="white"/>
              </a:solidFill>
            </a:endParaRPr>
          </a:p>
        </p:txBody>
      </p:sp>
      <p:sp>
        <p:nvSpPr>
          <p:cNvPr id="5" name="TextBox 4"/>
          <p:cNvSpPr txBox="1"/>
          <p:nvPr/>
        </p:nvSpPr>
        <p:spPr>
          <a:xfrm>
            <a:off x="746759" y="963023"/>
            <a:ext cx="10578738" cy="2031325"/>
          </a:xfrm>
          <a:prstGeom prst="rect">
            <a:avLst/>
          </a:prstGeom>
          <a:noFill/>
        </p:spPr>
        <p:txBody>
          <a:bodyPr wrap="square" rtlCol="0">
            <a:spAutoFit/>
          </a:bodyPr>
          <a:lstStyle/>
          <a:p>
            <a:pPr marL="285750" indent="-285750">
              <a:buClrTx/>
              <a:buFont typeface="Wingdings" charset="2"/>
              <a:buChar char="l"/>
            </a:pPr>
            <a:r>
              <a:rPr lang="en-US" sz="1800" kern="1200" dirty="0">
                <a:solidFill>
                  <a:prstClr val="white"/>
                </a:solidFill>
                <a:latin typeface="Helvetica" charset="0"/>
                <a:ea typeface="Helvetica" charset="0"/>
                <a:cs typeface="Helvetica" charset="0"/>
              </a:rPr>
              <a:t>Unified management</a:t>
            </a:r>
          </a:p>
          <a:p>
            <a:pPr marL="742950" lvl="1" indent="-285750">
              <a:buClrTx/>
              <a:buFont typeface="Wingdings" charset="2"/>
              <a:buChar char="ü"/>
            </a:pPr>
            <a:r>
              <a:rPr lang="en-US" sz="1800" kern="1200" dirty="0" err="1">
                <a:solidFill>
                  <a:prstClr val="white"/>
                </a:solidFill>
                <a:latin typeface="Helvetica" charset="0"/>
                <a:ea typeface="Helvetica" charset="0"/>
                <a:cs typeface="Helvetica" charset="0"/>
              </a:rPr>
              <a:t>vCenter</a:t>
            </a:r>
            <a:r>
              <a:rPr lang="en-US" sz="1800" kern="1200" dirty="0">
                <a:solidFill>
                  <a:prstClr val="white"/>
                </a:solidFill>
                <a:latin typeface="Helvetica" charset="0"/>
                <a:ea typeface="Helvetica" charset="0"/>
                <a:cs typeface="Helvetica" charset="0"/>
              </a:rPr>
              <a:t> can be added to </a:t>
            </a: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management platform to achieve unified management</a:t>
            </a:r>
          </a:p>
          <a:p>
            <a:pPr marL="742950" lvl="1" indent="-285750">
              <a:buClrTx/>
              <a:buFont typeface="Wingdings" charset="2"/>
              <a:buChar char="ü"/>
            </a:pPr>
            <a:r>
              <a:rPr lang="en-US" sz="1800" kern="1200" dirty="0">
                <a:solidFill>
                  <a:prstClr val="white"/>
                </a:solidFill>
                <a:latin typeface="Helvetica" charset="0"/>
                <a:ea typeface="Helvetica" charset="0"/>
                <a:cs typeface="Helvetica" charset="0"/>
              </a:rPr>
              <a:t>Basic VM administrations can be operated on </a:t>
            </a: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management platform directly </a:t>
            </a:r>
            <a:r>
              <a:rPr lang="en-US" altLang="zh-CN" sz="1800" kern="1200" dirty="0">
                <a:solidFill>
                  <a:prstClr val="white"/>
                </a:solidFill>
                <a:latin typeface="Helvetica" charset="0"/>
                <a:ea typeface="Helvetica" charset="0"/>
                <a:cs typeface="Helvetica" charset="0"/>
              </a:rPr>
              <a:t>like open console, power on/off, deploy template VMs, view summary, etc.</a:t>
            </a:r>
            <a:r>
              <a:rPr lang="en-US" sz="1800" kern="1200" dirty="0">
                <a:solidFill>
                  <a:prstClr val="white"/>
                </a:solidFill>
                <a:latin typeface="Helvetica" charset="0"/>
                <a:ea typeface="Helvetica" charset="0"/>
                <a:cs typeface="Helvetica" charset="0"/>
              </a:rPr>
              <a:t> </a:t>
            </a:r>
          </a:p>
          <a:p>
            <a:pPr marL="742950" lvl="1" indent="-285750" algn="just">
              <a:buClrTx/>
              <a:buFont typeface="Wingdings" charset="2"/>
              <a:buChar char="ü"/>
            </a:pPr>
            <a:endParaRPr lang="en-US" sz="1800" kern="1200" dirty="0">
              <a:solidFill>
                <a:prstClr val="white"/>
              </a:solidFill>
              <a:latin typeface="Helvetica" charset="0"/>
              <a:ea typeface="Helvetica" charset="0"/>
              <a:cs typeface="Helvetica" charset="0"/>
            </a:endParaRPr>
          </a:p>
          <a:p>
            <a:pPr marL="742950" lvl="1" indent="-285750" algn="just">
              <a:buClrTx/>
              <a:buFont typeface="Wingdings" charset="2"/>
              <a:buChar char="ü"/>
            </a:pPr>
            <a:endParaRPr lang="en-US" sz="1800" kern="1200" dirty="0">
              <a:solidFill>
                <a:prstClr val="white"/>
              </a:solidFill>
              <a:latin typeface="Helvetica" charset="0"/>
              <a:ea typeface="Helvetica" charset="0"/>
              <a:cs typeface="Helvetica" charset="0"/>
            </a:endParaRPr>
          </a:p>
          <a:p>
            <a:pPr marL="285750" indent="-285750" algn="just">
              <a:buClrTx/>
              <a:buFont typeface="Wingdings" charset="2"/>
              <a:buChar char="l"/>
            </a:pPr>
            <a:endParaRPr lang="en-US" sz="1800" kern="1200" dirty="0">
              <a:solidFill>
                <a:prstClr val="white"/>
              </a:solidFill>
              <a:latin typeface="Helvetica" charset="0"/>
              <a:ea typeface="Helvetica" charset="0"/>
              <a:cs typeface="Helvetica" charset="0"/>
            </a:endParaRPr>
          </a:p>
        </p:txBody>
      </p:sp>
      <p:sp>
        <p:nvSpPr>
          <p:cNvPr id="8" name="Rectangle 5"/>
          <p:cNvSpPr/>
          <p:nvPr/>
        </p:nvSpPr>
        <p:spPr>
          <a:xfrm>
            <a:off x="746759" y="195509"/>
            <a:ext cx="3671198" cy="492443"/>
          </a:xfrm>
          <a:prstGeom prst="rect">
            <a:avLst/>
          </a:prstGeom>
        </p:spPr>
        <p:txBody>
          <a:bodyPr wrap="none">
            <a:spAutoFit/>
          </a:bodyPr>
          <a:lstStyle/>
          <a:p>
            <a:pPr>
              <a:buClrTx/>
              <a:buFontTx/>
              <a:buNone/>
            </a:pPr>
            <a:r>
              <a:rPr lang="en-US" sz="2600" b="1" kern="1200" dirty="0">
                <a:solidFill>
                  <a:srgbClr val="FFD966"/>
                </a:solidFill>
                <a:latin typeface="Helvetica" charset="0"/>
                <a:ea typeface="Helvetica" charset="0"/>
                <a:cs typeface="Helvetica" charset="0"/>
              </a:rPr>
              <a:t>VMware Management </a:t>
            </a:r>
          </a:p>
        </p:txBody>
      </p:sp>
      <p:pic>
        <p:nvPicPr>
          <p:cNvPr id="2" name="图片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1104" y="2586445"/>
            <a:ext cx="4994998" cy="2978332"/>
          </a:xfrm>
          <a:prstGeom prst="rect">
            <a:avLst/>
          </a:prstGeom>
          <a:effectLst>
            <a:outerShdw blurRad="50800" dist="38100" dir="2700000" algn="tl" rotWithShape="0">
              <a:prstClr val="black">
                <a:alpha val="40000"/>
              </a:prstClr>
            </a:outerShdw>
          </a:effectLst>
        </p:spPr>
      </p:pic>
      <p:pic>
        <p:nvPicPr>
          <p:cNvPr id="3" name="图片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8013" y="2577768"/>
            <a:ext cx="4740729" cy="298700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71977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23</a:t>
            </a:fld>
            <a:endParaRPr lang="en-US" dirty="0">
              <a:solidFill>
                <a:prstClr val="white"/>
              </a:solidFill>
            </a:endParaRPr>
          </a:p>
        </p:txBody>
      </p:sp>
      <p:sp>
        <p:nvSpPr>
          <p:cNvPr id="5" name="TextBox 4"/>
          <p:cNvSpPr txBox="1"/>
          <p:nvPr/>
        </p:nvSpPr>
        <p:spPr>
          <a:xfrm>
            <a:off x="746759" y="963023"/>
            <a:ext cx="10578738" cy="1754326"/>
          </a:xfrm>
          <a:prstGeom prst="rect">
            <a:avLst/>
          </a:prstGeom>
          <a:noFill/>
        </p:spPr>
        <p:txBody>
          <a:bodyPr wrap="square" rtlCol="0">
            <a:spAutoFit/>
          </a:bodyPr>
          <a:lstStyle/>
          <a:p>
            <a:pPr marL="285750" indent="-285750">
              <a:buClrTx/>
              <a:buFont typeface="Wingdings" charset="2"/>
              <a:buChar char="l"/>
            </a:pPr>
            <a:r>
              <a:rPr lang="en-US" sz="1800" kern="1200" dirty="0">
                <a:solidFill>
                  <a:prstClr val="white"/>
                </a:solidFill>
                <a:latin typeface="Helvetica" charset="0"/>
                <a:ea typeface="Helvetica" charset="0"/>
                <a:cs typeface="Helvetica" charset="0"/>
              </a:rPr>
              <a:t>Bi-directional migration</a:t>
            </a:r>
          </a:p>
          <a:p>
            <a:pPr marL="742950" lvl="1" indent="-285750">
              <a:buClrTx/>
              <a:buFont typeface="Wingdings" charset="2"/>
              <a:buChar char="ü"/>
            </a:pPr>
            <a:r>
              <a:rPr lang="en-US" sz="1800" kern="1200" dirty="0">
                <a:solidFill>
                  <a:prstClr val="white"/>
                </a:solidFill>
                <a:latin typeface="Helvetica" charset="0"/>
                <a:ea typeface="Helvetica" charset="0"/>
                <a:cs typeface="Helvetica" charset="0"/>
              </a:rPr>
              <a:t>VMs can be migrated between </a:t>
            </a: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and VMware in a near-live fashion</a:t>
            </a:r>
          </a:p>
          <a:p>
            <a:pPr marL="742950" lvl="1" indent="-285750">
              <a:buClrTx/>
              <a:buFont typeface="Wingdings" charset="2"/>
              <a:buChar char="ü"/>
            </a:pPr>
            <a:r>
              <a:rPr lang="en-US" sz="1800" kern="1200" dirty="0">
                <a:solidFill>
                  <a:prstClr val="white"/>
                </a:solidFill>
                <a:latin typeface="Helvetica" charset="0"/>
                <a:ea typeface="Helvetica" charset="0"/>
                <a:cs typeface="Helvetica" charset="0"/>
              </a:rPr>
              <a:t>VMs need to be rebooted to complete migration, this reboot process can be set automatically</a:t>
            </a:r>
          </a:p>
          <a:p>
            <a:pPr marL="742950" lvl="1" indent="-285750">
              <a:buClrTx/>
              <a:buFont typeface="Wingdings" charset="2"/>
              <a:buChar char="ü"/>
            </a:pPr>
            <a:endParaRPr lang="en-US" sz="1800" kern="1200" dirty="0">
              <a:solidFill>
                <a:prstClr val="white"/>
              </a:solidFill>
              <a:latin typeface="Helvetica" charset="0"/>
              <a:ea typeface="Helvetica" charset="0"/>
              <a:cs typeface="Helvetica" charset="0"/>
            </a:endParaRPr>
          </a:p>
          <a:p>
            <a:pPr marL="742950" lvl="1" indent="-285750">
              <a:buClrTx/>
              <a:buFont typeface="Wingdings" charset="2"/>
              <a:buChar char="ü"/>
            </a:pPr>
            <a:endParaRPr lang="en-US" sz="1800" kern="1200" dirty="0">
              <a:solidFill>
                <a:prstClr val="white"/>
              </a:solidFill>
              <a:latin typeface="Helvetica" charset="0"/>
              <a:ea typeface="Helvetica" charset="0"/>
              <a:cs typeface="Helvetica" charset="0"/>
            </a:endParaRPr>
          </a:p>
          <a:p>
            <a:pPr marL="285750" indent="-285750">
              <a:buClrTx/>
              <a:buFont typeface="Wingdings" charset="2"/>
              <a:buChar char="l"/>
            </a:pPr>
            <a:endParaRPr lang="en-US" sz="1800" kern="1200" dirty="0">
              <a:solidFill>
                <a:prstClr val="white"/>
              </a:solidFill>
              <a:latin typeface="Helvetica" charset="0"/>
              <a:ea typeface="Helvetica" charset="0"/>
              <a:cs typeface="Helvetica" charset="0"/>
            </a:endParaRPr>
          </a:p>
        </p:txBody>
      </p:sp>
      <p:sp>
        <p:nvSpPr>
          <p:cNvPr id="8" name="Rectangle 5"/>
          <p:cNvSpPr/>
          <p:nvPr/>
        </p:nvSpPr>
        <p:spPr>
          <a:xfrm>
            <a:off x="746759" y="195509"/>
            <a:ext cx="3671198" cy="492443"/>
          </a:xfrm>
          <a:prstGeom prst="rect">
            <a:avLst/>
          </a:prstGeom>
        </p:spPr>
        <p:txBody>
          <a:bodyPr wrap="none">
            <a:spAutoFit/>
          </a:bodyPr>
          <a:lstStyle/>
          <a:p>
            <a:pPr>
              <a:buClrTx/>
              <a:buFontTx/>
              <a:buNone/>
            </a:pPr>
            <a:r>
              <a:rPr lang="en-US" sz="2600" b="1" kern="1200" dirty="0">
                <a:solidFill>
                  <a:srgbClr val="FFD966"/>
                </a:solidFill>
                <a:latin typeface="Helvetica" charset="0"/>
                <a:ea typeface="Helvetica" charset="0"/>
                <a:cs typeface="Helvetica" charset="0"/>
              </a:rPr>
              <a:t>VMware Management </a:t>
            </a:r>
          </a:p>
        </p:txBody>
      </p:sp>
      <p:pic>
        <p:nvPicPr>
          <p:cNvPr id="2" name="图片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7463" y="2238100"/>
            <a:ext cx="5102178" cy="3692437"/>
          </a:xfrm>
          <a:prstGeom prst="rect">
            <a:avLst/>
          </a:prstGeom>
          <a:effectLst>
            <a:outerShdw blurRad="50800" dist="38100" dir="5400000" algn="t" rotWithShape="0">
              <a:prstClr val="black">
                <a:alpha val="40000"/>
              </a:prstClr>
            </a:outerShdw>
          </a:effectLst>
        </p:spPr>
      </p:pic>
      <p:pic>
        <p:nvPicPr>
          <p:cNvPr id="9" name="图片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67475" y="2220994"/>
            <a:ext cx="4927394" cy="3707635"/>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2055984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24</a:t>
            </a:fld>
            <a:endParaRPr lang="en-US" dirty="0">
              <a:solidFill>
                <a:prstClr val="white"/>
              </a:solidFill>
            </a:endParaRPr>
          </a:p>
        </p:txBody>
      </p:sp>
      <p:sp>
        <p:nvSpPr>
          <p:cNvPr id="5" name="TextBox 4"/>
          <p:cNvSpPr txBox="1"/>
          <p:nvPr/>
        </p:nvSpPr>
        <p:spPr>
          <a:xfrm>
            <a:off x="8688355" y="1092317"/>
            <a:ext cx="1509900" cy="369332"/>
          </a:xfrm>
          <a:prstGeom prst="rect">
            <a:avLst/>
          </a:prstGeom>
          <a:noFill/>
        </p:spPr>
        <p:txBody>
          <a:bodyPr wrap="square" rtlCol="0">
            <a:spAutoFit/>
          </a:bodyPr>
          <a:lstStyle/>
          <a:p>
            <a:pPr marL="285750" indent="-285750">
              <a:buClrTx/>
              <a:buFont typeface="Wingdings" charset="2"/>
              <a:buNone/>
              <a:defRPr/>
            </a:pP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HCI</a:t>
            </a:r>
          </a:p>
        </p:txBody>
      </p:sp>
      <p:sp>
        <p:nvSpPr>
          <p:cNvPr id="8" name="Rectangle 5"/>
          <p:cNvSpPr/>
          <p:nvPr/>
        </p:nvSpPr>
        <p:spPr>
          <a:xfrm>
            <a:off x="746759" y="195509"/>
            <a:ext cx="3910045" cy="738664"/>
          </a:xfrm>
          <a:prstGeom prst="rect">
            <a:avLst/>
          </a:prstGeom>
        </p:spPr>
        <p:txBody>
          <a:bodyPr wrap="none">
            <a:spAutoFit/>
          </a:bodyPr>
          <a:lstStyle/>
          <a:p>
            <a:pPr>
              <a:buClrTx/>
              <a:buFontTx/>
              <a:buNone/>
            </a:pPr>
            <a:r>
              <a:rPr lang="en-US" sz="2600" b="1" kern="1200" dirty="0">
                <a:solidFill>
                  <a:srgbClr val="FFD966"/>
                </a:solidFill>
                <a:latin typeface="Helvetica" charset="0"/>
                <a:ea typeface="Helvetica" charset="0"/>
                <a:cs typeface="Helvetica" charset="0"/>
              </a:rPr>
              <a:t>Bi-directional Migration</a:t>
            </a:r>
          </a:p>
          <a:p>
            <a:pPr>
              <a:buClrTx/>
              <a:buFontTx/>
              <a:buNone/>
            </a:pPr>
            <a:r>
              <a:rPr lang="en-US" sz="1600" kern="1200" dirty="0">
                <a:solidFill>
                  <a:srgbClr val="FFD966"/>
                </a:solidFill>
                <a:latin typeface="Helvetica" charset="0"/>
                <a:ea typeface="Helvetica" charset="0"/>
                <a:cs typeface="Helvetica" charset="0"/>
              </a:rPr>
              <a:t>VMware to HCI</a:t>
            </a:r>
            <a:endParaRPr lang="en-US" kern="1200" dirty="0">
              <a:solidFill>
                <a:srgbClr val="FFD966"/>
              </a:solidFill>
              <a:latin typeface="Helvetica" charset="0"/>
              <a:ea typeface="Helvetica" charset="0"/>
              <a:cs typeface="Helvetica" charset="0"/>
            </a:endParaRPr>
          </a:p>
        </p:txBody>
      </p:sp>
      <p:sp>
        <p:nvSpPr>
          <p:cNvPr id="2" name="矩形 1"/>
          <p:cNvSpPr/>
          <p:nvPr/>
        </p:nvSpPr>
        <p:spPr>
          <a:xfrm>
            <a:off x="1619796" y="1619794"/>
            <a:ext cx="3455020" cy="4167052"/>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6" name="矩形 5"/>
          <p:cNvSpPr/>
          <p:nvPr/>
        </p:nvSpPr>
        <p:spPr>
          <a:xfrm>
            <a:off x="7715795" y="1619794"/>
            <a:ext cx="3455020" cy="4167052"/>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7" name="TextBox 4"/>
          <p:cNvSpPr txBox="1"/>
          <p:nvPr/>
        </p:nvSpPr>
        <p:spPr>
          <a:xfrm>
            <a:off x="2768964" y="1092317"/>
            <a:ext cx="1156684" cy="369332"/>
          </a:xfrm>
          <a:prstGeom prst="rect">
            <a:avLst/>
          </a:prstGeom>
          <a:noFill/>
        </p:spPr>
        <p:txBody>
          <a:bodyPr wrap="square" rtlCol="0">
            <a:spAutoFit/>
          </a:bodyPr>
          <a:lstStyle/>
          <a:p>
            <a:pPr marL="285750" indent="-285750">
              <a:buClrTx/>
              <a:buFont typeface="Wingdings" charset="2"/>
              <a:buNone/>
              <a:defRPr/>
            </a:pPr>
            <a:r>
              <a:rPr lang="en-US" sz="1800" kern="1200">
                <a:solidFill>
                  <a:prstClr val="white"/>
                </a:solidFill>
                <a:latin typeface="Helvetica" charset="0"/>
                <a:ea typeface="Helvetica" charset="0"/>
                <a:cs typeface="Helvetica" charset="0"/>
              </a:rPr>
              <a:t>VMware</a:t>
            </a:r>
            <a:endParaRPr lang="en-US" sz="1800" kern="1200" dirty="0">
              <a:solidFill>
                <a:prstClr val="white"/>
              </a:solidFill>
              <a:latin typeface="Helvetica" charset="0"/>
              <a:ea typeface="Helvetica" charset="0"/>
              <a:cs typeface="Helvetica" charset="0"/>
            </a:endParaRPr>
          </a:p>
        </p:txBody>
      </p:sp>
      <p:sp>
        <p:nvSpPr>
          <p:cNvPr id="3" name="矩形 2"/>
          <p:cNvSpPr/>
          <p:nvPr/>
        </p:nvSpPr>
        <p:spPr>
          <a:xfrm>
            <a:off x="2768964" y="3605349"/>
            <a:ext cx="1319710" cy="7184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a:solidFill>
                  <a:prstClr val="white"/>
                </a:solidFill>
                <a:latin typeface="Helvetica" charset="0"/>
                <a:ea typeface="Helvetica" charset="0"/>
                <a:cs typeface="Helvetica" charset="0"/>
              </a:rPr>
              <a:t>VMDK</a:t>
            </a:r>
            <a:endParaRPr kumimoji="1" lang="zh-CN" altLang="en-US" sz="1800" kern="1200" dirty="0">
              <a:solidFill>
                <a:prstClr val="white"/>
              </a:solidFill>
              <a:latin typeface="Helvetica" charset="0"/>
              <a:ea typeface="Helvetica" charset="0"/>
              <a:cs typeface="Helvetica" charset="0"/>
            </a:endParaRPr>
          </a:p>
        </p:txBody>
      </p:sp>
      <p:grpSp>
        <p:nvGrpSpPr>
          <p:cNvPr id="10" name="组 9"/>
          <p:cNvGrpSpPr/>
          <p:nvPr/>
        </p:nvGrpSpPr>
        <p:grpSpPr>
          <a:xfrm>
            <a:off x="5074816" y="1909961"/>
            <a:ext cx="2640979" cy="336850"/>
            <a:chOff x="5074816" y="1909961"/>
            <a:chExt cx="2640979" cy="336850"/>
          </a:xfrm>
        </p:grpSpPr>
        <p:cxnSp>
          <p:nvCxnSpPr>
            <p:cNvPr id="11" name="直线箭头连接符 10"/>
            <p:cNvCxnSpPr/>
            <p:nvPr/>
          </p:nvCxnSpPr>
          <p:spPr>
            <a:xfrm flipH="1" flipV="1">
              <a:off x="5074816" y="2233749"/>
              <a:ext cx="2640979" cy="13062"/>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4"/>
            <p:cNvSpPr txBox="1"/>
            <p:nvPr/>
          </p:nvSpPr>
          <p:spPr>
            <a:xfrm>
              <a:off x="5603966" y="1909961"/>
              <a:ext cx="2111829" cy="307777"/>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1. Link to </a:t>
              </a:r>
              <a:r>
                <a:rPr lang="en-US" kern="1200" dirty="0" err="1">
                  <a:solidFill>
                    <a:prstClr val="white"/>
                  </a:solidFill>
                  <a:latin typeface="Helvetica" charset="0"/>
                  <a:ea typeface="Helvetica" charset="0"/>
                  <a:cs typeface="Helvetica" charset="0"/>
                </a:rPr>
                <a:t>vCenter</a:t>
              </a:r>
              <a:endParaRPr lang="en-US" kern="1200" dirty="0">
                <a:solidFill>
                  <a:prstClr val="white"/>
                </a:solidFill>
                <a:latin typeface="Helvetica" charset="0"/>
                <a:ea typeface="Helvetica" charset="0"/>
                <a:cs typeface="Helvetica" charset="0"/>
              </a:endParaRPr>
            </a:p>
          </p:txBody>
        </p:sp>
      </p:grpSp>
      <p:grpSp>
        <p:nvGrpSpPr>
          <p:cNvPr id="15" name="组 14"/>
          <p:cNvGrpSpPr/>
          <p:nvPr/>
        </p:nvGrpSpPr>
        <p:grpSpPr>
          <a:xfrm>
            <a:off x="8177349" y="3238447"/>
            <a:ext cx="2740402" cy="1085358"/>
            <a:chOff x="8177349" y="3238447"/>
            <a:chExt cx="2740402" cy="1085358"/>
          </a:xfrm>
        </p:grpSpPr>
        <p:sp>
          <p:nvSpPr>
            <p:cNvPr id="9" name="矩形 8"/>
            <p:cNvSpPr/>
            <p:nvPr/>
          </p:nvSpPr>
          <p:spPr>
            <a:xfrm>
              <a:off x="8878545" y="3605348"/>
              <a:ext cx="1319710" cy="718457"/>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a:solidFill>
                    <a:prstClr val="white"/>
                  </a:solidFill>
                </a:rPr>
                <a:t>QCOW2</a:t>
              </a:r>
              <a:endParaRPr kumimoji="1" lang="zh-CN" altLang="en-US" sz="1800" kern="1200" dirty="0">
                <a:solidFill>
                  <a:prstClr val="white"/>
                </a:solidFill>
              </a:endParaRPr>
            </a:p>
          </p:txBody>
        </p:sp>
        <p:sp>
          <p:nvSpPr>
            <p:cNvPr id="13" name="TextBox 4"/>
            <p:cNvSpPr txBox="1"/>
            <p:nvPr/>
          </p:nvSpPr>
          <p:spPr>
            <a:xfrm>
              <a:off x="8177349" y="3238447"/>
              <a:ext cx="2740402" cy="307777"/>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2. A target VM is created on HCI  </a:t>
              </a:r>
            </a:p>
          </p:txBody>
        </p:sp>
      </p:grpSp>
      <p:grpSp>
        <p:nvGrpSpPr>
          <p:cNvPr id="16" name="组 15"/>
          <p:cNvGrpSpPr/>
          <p:nvPr/>
        </p:nvGrpSpPr>
        <p:grpSpPr>
          <a:xfrm>
            <a:off x="4088674" y="3196839"/>
            <a:ext cx="4789871" cy="806232"/>
            <a:chOff x="4088674" y="3196839"/>
            <a:chExt cx="4789871" cy="806232"/>
          </a:xfrm>
        </p:grpSpPr>
        <p:cxnSp>
          <p:nvCxnSpPr>
            <p:cNvPr id="14" name="直线箭头连接符 13"/>
            <p:cNvCxnSpPr/>
            <p:nvPr/>
          </p:nvCxnSpPr>
          <p:spPr>
            <a:xfrm flipV="1">
              <a:off x="4088674" y="3964576"/>
              <a:ext cx="4789871" cy="38495"/>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4"/>
            <p:cNvSpPr txBox="1"/>
            <p:nvPr/>
          </p:nvSpPr>
          <p:spPr>
            <a:xfrm>
              <a:off x="5130012" y="3196839"/>
              <a:ext cx="3021796" cy="738664"/>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3. Continuously backup from </a:t>
              </a:r>
            </a:p>
            <a:p>
              <a:pPr marL="285750" indent="-285750">
                <a:buClrTx/>
                <a:buFont typeface="Wingdings" charset="2"/>
                <a:buNone/>
              </a:pPr>
              <a:r>
                <a:rPr lang="en-US" kern="1200" dirty="0">
                  <a:solidFill>
                    <a:prstClr val="white"/>
                  </a:solidFill>
                  <a:latin typeface="Helvetica" charset="0"/>
                  <a:ea typeface="Helvetica" charset="0"/>
                  <a:cs typeface="Helvetica" charset="0"/>
                </a:rPr>
                <a:t>VMDK to QCOW2, first time full copy, then incrementally</a:t>
              </a:r>
            </a:p>
          </p:txBody>
        </p:sp>
      </p:grpSp>
      <p:sp>
        <p:nvSpPr>
          <p:cNvPr id="19" name="TextBox 4"/>
          <p:cNvSpPr txBox="1"/>
          <p:nvPr/>
        </p:nvSpPr>
        <p:spPr>
          <a:xfrm>
            <a:off x="2029851" y="4421423"/>
            <a:ext cx="3021796" cy="954107"/>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4. Shut down the source VM when incremental data is small enough (256MB), finish the final incremental backup </a:t>
            </a:r>
          </a:p>
        </p:txBody>
      </p:sp>
      <p:sp>
        <p:nvSpPr>
          <p:cNvPr id="20" name="TextBox 4"/>
          <p:cNvSpPr txBox="1"/>
          <p:nvPr/>
        </p:nvSpPr>
        <p:spPr>
          <a:xfrm>
            <a:off x="8688355" y="4481950"/>
            <a:ext cx="1920239" cy="307777"/>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5. Start target VM</a:t>
            </a:r>
          </a:p>
        </p:txBody>
      </p:sp>
      <p:sp>
        <p:nvSpPr>
          <p:cNvPr id="22" name="TextBox 4"/>
          <p:cNvSpPr txBox="1"/>
          <p:nvPr/>
        </p:nvSpPr>
        <p:spPr>
          <a:xfrm>
            <a:off x="2768964" y="5885377"/>
            <a:ext cx="9381930" cy="369332"/>
          </a:xfrm>
          <a:prstGeom prst="rect">
            <a:avLst/>
          </a:prstGeom>
          <a:noFill/>
        </p:spPr>
        <p:txBody>
          <a:bodyPr wrap="square" rtlCol="0">
            <a:spAutoFit/>
          </a:bodyPr>
          <a:lstStyle/>
          <a:p>
            <a:pPr marL="285750" indent="-285750">
              <a:buClrTx/>
              <a:buFont typeface="Wingdings" charset="2"/>
              <a:buNone/>
              <a:defRPr/>
            </a:pPr>
            <a:r>
              <a:rPr lang="en-US" sz="1800" kern="1200" dirty="0">
                <a:solidFill>
                  <a:prstClr val="white"/>
                </a:solidFill>
                <a:latin typeface="Helvetica" charset="0"/>
                <a:ea typeface="Helvetica" charset="0"/>
                <a:cs typeface="Helvetica" charset="0"/>
              </a:rPr>
              <a:t>The same process in reverse applies to HCI to VMware migration</a:t>
            </a:r>
          </a:p>
        </p:txBody>
      </p:sp>
    </p:spTree>
    <p:extLst>
      <p:ext uri="{BB962C8B-B14F-4D97-AF65-F5344CB8AC3E}">
        <p14:creationId xmlns:p14="http://schemas.microsoft.com/office/powerpoint/2010/main" val="1915779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linds(horizont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linds(horizontal)">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25</a:t>
            </a:fld>
            <a:endParaRPr lang="en-US" dirty="0">
              <a:solidFill>
                <a:prstClr val="white"/>
              </a:solidFill>
            </a:endParaRPr>
          </a:p>
        </p:txBody>
      </p:sp>
      <p:sp>
        <p:nvSpPr>
          <p:cNvPr id="5" name="TextBox 4"/>
          <p:cNvSpPr txBox="1"/>
          <p:nvPr/>
        </p:nvSpPr>
        <p:spPr>
          <a:xfrm>
            <a:off x="746759" y="963023"/>
            <a:ext cx="10578738" cy="2308324"/>
          </a:xfrm>
          <a:prstGeom prst="rect">
            <a:avLst/>
          </a:prstGeom>
          <a:noFill/>
        </p:spPr>
        <p:txBody>
          <a:bodyPr wrap="square" rtlCol="0">
            <a:spAutoFit/>
          </a:bodyPr>
          <a:lstStyle/>
          <a:p>
            <a:pPr marL="285750" indent="-285750">
              <a:buClrTx/>
              <a:buFont typeface="Wingdings" charset="2"/>
              <a:buChar char="l"/>
            </a:pPr>
            <a:r>
              <a:rPr lang="en-US" sz="1800" kern="1200" dirty="0">
                <a:solidFill>
                  <a:prstClr val="white"/>
                </a:solidFill>
                <a:latin typeface="Helvetica" charset="0"/>
                <a:ea typeface="Helvetica" charset="0"/>
                <a:cs typeface="Helvetica" charset="0"/>
              </a:rPr>
              <a:t>Built-in backup and restore</a:t>
            </a:r>
          </a:p>
          <a:p>
            <a:pPr marL="742950" lvl="1" indent="-285750">
              <a:buClrTx/>
              <a:buFont typeface="Wingdings" charset="2"/>
              <a:buChar char="ü"/>
            </a:pPr>
            <a:r>
              <a:rPr lang="en-US" sz="1800" kern="1200" dirty="0">
                <a:solidFill>
                  <a:prstClr val="white"/>
                </a:solidFill>
                <a:latin typeface="Helvetica" charset="0"/>
                <a:ea typeface="Helvetica" charset="0"/>
                <a:cs typeface="Helvetica" charset="0"/>
              </a:rPr>
              <a:t>VMs in VMware environment can be backed up to </a:t>
            </a: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HCI with no requirement for 3</a:t>
            </a:r>
            <a:r>
              <a:rPr lang="en-US" sz="1800" kern="1200" baseline="30000" dirty="0">
                <a:solidFill>
                  <a:prstClr val="white"/>
                </a:solidFill>
                <a:latin typeface="Helvetica" charset="0"/>
                <a:ea typeface="Helvetica" charset="0"/>
                <a:cs typeface="Helvetica" charset="0"/>
              </a:rPr>
              <a:t>rd</a:t>
            </a:r>
            <a:r>
              <a:rPr lang="en-US" sz="1800" kern="1200" dirty="0">
                <a:solidFill>
                  <a:prstClr val="white"/>
                </a:solidFill>
                <a:latin typeface="Helvetica" charset="0"/>
                <a:ea typeface="Helvetica" charset="0"/>
                <a:cs typeface="Helvetica" charset="0"/>
              </a:rPr>
              <a:t> party backup software</a:t>
            </a:r>
          </a:p>
          <a:p>
            <a:pPr marL="742950" lvl="1" indent="-285750">
              <a:buClrTx/>
              <a:buFont typeface="Wingdings" charset="2"/>
              <a:buChar char="ü"/>
            </a:pPr>
            <a:r>
              <a:rPr lang="en-US" sz="1800" kern="1200" dirty="0">
                <a:solidFill>
                  <a:prstClr val="white"/>
                </a:solidFill>
                <a:latin typeface="Helvetica" charset="0"/>
                <a:ea typeface="Helvetica" charset="0"/>
                <a:cs typeface="Helvetica" charset="0"/>
              </a:rPr>
              <a:t>Manual backup and scheduled backup policy are both supported, minimum interval for scheduled backup is 10 mins</a:t>
            </a:r>
          </a:p>
          <a:p>
            <a:pPr marL="742950" lvl="1" indent="-285750" algn="just">
              <a:buClrTx/>
              <a:buFont typeface="Wingdings" charset="2"/>
              <a:buChar char="ü"/>
            </a:pPr>
            <a:endParaRPr lang="en-US" sz="1800" kern="1200" dirty="0">
              <a:solidFill>
                <a:prstClr val="white"/>
              </a:solidFill>
              <a:latin typeface="Helvetica" charset="0"/>
              <a:ea typeface="Helvetica" charset="0"/>
              <a:cs typeface="Helvetica" charset="0"/>
            </a:endParaRPr>
          </a:p>
          <a:p>
            <a:pPr marL="742950" lvl="1" indent="-285750" algn="just">
              <a:buClrTx/>
              <a:buFont typeface="Wingdings" charset="2"/>
              <a:buChar char="ü"/>
            </a:pPr>
            <a:endParaRPr lang="en-US" sz="1800" kern="1200" dirty="0">
              <a:solidFill>
                <a:prstClr val="white"/>
              </a:solidFill>
              <a:latin typeface="Helvetica" charset="0"/>
              <a:ea typeface="Helvetica" charset="0"/>
              <a:cs typeface="Helvetica" charset="0"/>
            </a:endParaRPr>
          </a:p>
          <a:p>
            <a:pPr marL="285750" indent="-285750" algn="just">
              <a:buClrTx/>
              <a:buFont typeface="Wingdings" charset="2"/>
              <a:buChar char="l"/>
            </a:pPr>
            <a:endParaRPr lang="en-US" sz="1800" kern="1200" dirty="0">
              <a:solidFill>
                <a:prstClr val="white"/>
              </a:solidFill>
              <a:latin typeface="Helvetica" charset="0"/>
              <a:ea typeface="Helvetica" charset="0"/>
              <a:cs typeface="Helvetica" charset="0"/>
            </a:endParaRPr>
          </a:p>
        </p:txBody>
      </p:sp>
      <p:sp>
        <p:nvSpPr>
          <p:cNvPr id="8"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VMware Backup and Restore </a:t>
            </a:r>
          </a:p>
        </p:txBody>
      </p:sp>
      <p:pic>
        <p:nvPicPr>
          <p:cNvPr id="2" name="图片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0227" y="2831612"/>
            <a:ext cx="5362853" cy="2955234"/>
          </a:xfrm>
          <a:prstGeom prst="rect">
            <a:avLst/>
          </a:prstGeom>
        </p:spPr>
      </p:pic>
      <p:pic>
        <p:nvPicPr>
          <p:cNvPr id="3" name="图片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9836" y="2831612"/>
            <a:ext cx="5446595" cy="2955234"/>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279938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26</a:t>
            </a:fld>
            <a:endParaRPr lang="en-US" dirty="0">
              <a:solidFill>
                <a:prstClr val="white"/>
              </a:solidFill>
            </a:endParaRPr>
          </a:p>
        </p:txBody>
      </p:sp>
      <p:sp>
        <p:nvSpPr>
          <p:cNvPr id="8" name="Rectangle 5"/>
          <p:cNvSpPr/>
          <p:nvPr/>
        </p:nvSpPr>
        <p:spPr>
          <a:xfrm>
            <a:off x="746758" y="195509"/>
            <a:ext cx="4987835" cy="738664"/>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VMware Backup and Restore</a:t>
            </a:r>
          </a:p>
          <a:p>
            <a:pPr>
              <a:buClrTx/>
              <a:buFontTx/>
              <a:buNone/>
            </a:pPr>
            <a:r>
              <a:rPr lang="en-US" sz="1600" kern="1200" dirty="0">
                <a:solidFill>
                  <a:srgbClr val="FFD966"/>
                </a:solidFill>
                <a:latin typeface="Helvetica" charset="0"/>
                <a:ea typeface="Helvetica" charset="0"/>
                <a:cs typeface="Helvetica" charset="0"/>
              </a:rPr>
              <a:t>Backup</a:t>
            </a:r>
            <a:endParaRPr lang="en-US" kern="1200" dirty="0">
              <a:solidFill>
                <a:srgbClr val="FFD966"/>
              </a:solidFill>
              <a:latin typeface="Helvetica" charset="0"/>
              <a:ea typeface="Helvetica" charset="0"/>
              <a:cs typeface="Helvetica" charset="0"/>
            </a:endParaRPr>
          </a:p>
        </p:txBody>
      </p:sp>
      <p:sp>
        <p:nvSpPr>
          <p:cNvPr id="5" name="TextBox 4"/>
          <p:cNvSpPr txBox="1"/>
          <p:nvPr/>
        </p:nvSpPr>
        <p:spPr>
          <a:xfrm>
            <a:off x="6005548" y="1062510"/>
            <a:ext cx="1547275" cy="369332"/>
          </a:xfrm>
          <a:prstGeom prst="rect">
            <a:avLst/>
          </a:prstGeom>
          <a:noFill/>
        </p:spPr>
        <p:txBody>
          <a:bodyPr wrap="square" rtlCol="0">
            <a:spAutoFit/>
          </a:bodyPr>
          <a:lstStyle/>
          <a:p>
            <a:pPr marL="285750" indent="-285750">
              <a:buClrTx/>
              <a:buFont typeface="Wingdings" charset="2"/>
              <a:buNone/>
              <a:defRPr/>
            </a:pP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HCI</a:t>
            </a:r>
          </a:p>
        </p:txBody>
      </p:sp>
      <p:sp>
        <p:nvSpPr>
          <p:cNvPr id="2" name="矩形 1"/>
          <p:cNvSpPr/>
          <p:nvPr/>
        </p:nvSpPr>
        <p:spPr>
          <a:xfrm>
            <a:off x="746758" y="1589987"/>
            <a:ext cx="2632050" cy="4167052"/>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6" name="矩形 5"/>
          <p:cNvSpPr/>
          <p:nvPr/>
        </p:nvSpPr>
        <p:spPr>
          <a:xfrm>
            <a:off x="5390718" y="1589987"/>
            <a:ext cx="2632050" cy="4167052"/>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7" name="TextBox 4"/>
          <p:cNvSpPr txBox="1"/>
          <p:nvPr/>
        </p:nvSpPr>
        <p:spPr>
          <a:xfrm>
            <a:off x="1423851" y="1062510"/>
            <a:ext cx="1079515" cy="369332"/>
          </a:xfrm>
          <a:prstGeom prst="rect">
            <a:avLst/>
          </a:prstGeom>
          <a:noFill/>
        </p:spPr>
        <p:txBody>
          <a:bodyPr wrap="square" rtlCol="0">
            <a:spAutoFit/>
          </a:bodyPr>
          <a:lstStyle/>
          <a:p>
            <a:pPr marL="285750" indent="-285750">
              <a:buClrTx/>
              <a:buFont typeface="Wingdings" charset="2"/>
              <a:buNone/>
              <a:defRPr/>
            </a:pPr>
            <a:r>
              <a:rPr lang="en-US" sz="1800" kern="1200">
                <a:solidFill>
                  <a:prstClr val="white"/>
                </a:solidFill>
                <a:latin typeface="Helvetica" charset="0"/>
                <a:ea typeface="Helvetica" charset="0"/>
                <a:cs typeface="Helvetica" charset="0"/>
              </a:rPr>
              <a:t>VMware</a:t>
            </a:r>
            <a:endParaRPr lang="en-US" sz="1800" kern="1200" dirty="0">
              <a:solidFill>
                <a:prstClr val="white"/>
              </a:solidFill>
              <a:latin typeface="Helvetica" charset="0"/>
              <a:ea typeface="Helvetica" charset="0"/>
              <a:cs typeface="Helvetica" charset="0"/>
            </a:endParaRPr>
          </a:p>
        </p:txBody>
      </p:sp>
      <p:sp>
        <p:nvSpPr>
          <p:cNvPr id="3" name="矩形 2"/>
          <p:cNvSpPr/>
          <p:nvPr/>
        </p:nvSpPr>
        <p:spPr>
          <a:xfrm>
            <a:off x="1622199" y="3575542"/>
            <a:ext cx="1005361" cy="7184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a:solidFill>
                  <a:prstClr val="white"/>
                </a:solidFill>
                <a:latin typeface="Helvetica" charset="0"/>
                <a:ea typeface="Helvetica" charset="0"/>
                <a:cs typeface="Helvetica" charset="0"/>
              </a:rPr>
              <a:t>VMDK</a:t>
            </a:r>
            <a:endParaRPr kumimoji="1" lang="zh-CN" altLang="en-US" sz="1800" kern="1200" dirty="0">
              <a:solidFill>
                <a:prstClr val="white"/>
              </a:solidFill>
              <a:latin typeface="Helvetica" charset="0"/>
              <a:ea typeface="Helvetica" charset="0"/>
              <a:cs typeface="Helvetica" charset="0"/>
            </a:endParaRPr>
          </a:p>
        </p:txBody>
      </p:sp>
      <p:grpSp>
        <p:nvGrpSpPr>
          <p:cNvPr id="15" name="组 14"/>
          <p:cNvGrpSpPr/>
          <p:nvPr/>
        </p:nvGrpSpPr>
        <p:grpSpPr>
          <a:xfrm>
            <a:off x="3378808" y="1866429"/>
            <a:ext cx="2011910" cy="350575"/>
            <a:chOff x="3378808" y="1866429"/>
            <a:chExt cx="2011910" cy="350575"/>
          </a:xfrm>
        </p:grpSpPr>
        <p:cxnSp>
          <p:nvCxnSpPr>
            <p:cNvPr id="11" name="直线箭头连接符 10"/>
            <p:cNvCxnSpPr/>
            <p:nvPr/>
          </p:nvCxnSpPr>
          <p:spPr>
            <a:xfrm flipH="1" flipV="1">
              <a:off x="3378808" y="2203942"/>
              <a:ext cx="2011910" cy="13062"/>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4"/>
            <p:cNvSpPr txBox="1"/>
            <p:nvPr/>
          </p:nvSpPr>
          <p:spPr>
            <a:xfrm>
              <a:off x="3647633" y="1866429"/>
              <a:ext cx="1608801" cy="307777"/>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1. Link to </a:t>
              </a:r>
              <a:r>
                <a:rPr lang="en-US" kern="1200" dirty="0" err="1">
                  <a:solidFill>
                    <a:prstClr val="white"/>
                  </a:solidFill>
                  <a:latin typeface="Helvetica" charset="0"/>
                  <a:ea typeface="Helvetica" charset="0"/>
                  <a:cs typeface="Helvetica" charset="0"/>
                </a:rPr>
                <a:t>vCenter</a:t>
              </a:r>
              <a:endParaRPr lang="en-US" kern="1200" dirty="0">
                <a:solidFill>
                  <a:prstClr val="white"/>
                </a:solidFill>
                <a:latin typeface="Helvetica" charset="0"/>
                <a:ea typeface="Helvetica" charset="0"/>
                <a:cs typeface="Helvetica" charset="0"/>
              </a:endParaRPr>
            </a:p>
          </p:txBody>
        </p:sp>
      </p:grpSp>
      <p:grpSp>
        <p:nvGrpSpPr>
          <p:cNvPr id="17" name="组 16"/>
          <p:cNvGrpSpPr/>
          <p:nvPr/>
        </p:nvGrpSpPr>
        <p:grpSpPr>
          <a:xfrm>
            <a:off x="2627561" y="3175625"/>
            <a:ext cx="4654306" cy="1118373"/>
            <a:chOff x="2627561" y="3175625"/>
            <a:chExt cx="4654306" cy="1118373"/>
          </a:xfrm>
        </p:grpSpPr>
        <p:sp>
          <p:nvSpPr>
            <p:cNvPr id="9" name="矩形 8"/>
            <p:cNvSpPr/>
            <p:nvPr/>
          </p:nvSpPr>
          <p:spPr>
            <a:xfrm>
              <a:off x="6276506" y="3575541"/>
              <a:ext cx="1005361" cy="718457"/>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a:solidFill>
                    <a:prstClr val="white"/>
                  </a:solidFill>
                </a:rPr>
                <a:t>QCOW2</a:t>
              </a:r>
              <a:endParaRPr kumimoji="1" lang="zh-CN" altLang="en-US" sz="1800" kern="1200" dirty="0">
                <a:solidFill>
                  <a:prstClr val="white"/>
                </a:solidFill>
              </a:endParaRPr>
            </a:p>
          </p:txBody>
        </p:sp>
        <p:grpSp>
          <p:nvGrpSpPr>
            <p:cNvPr id="16" name="组 15"/>
            <p:cNvGrpSpPr/>
            <p:nvPr/>
          </p:nvGrpSpPr>
          <p:grpSpPr>
            <a:xfrm>
              <a:off x="2627561" y="3175625"/>
              <a:ext cx="3648946" cy="797639"/>
              <a:chOff x="2627561" y="3175625"/>
              <a:chExt cx="3648946" cy="797639"/>
            </a:xfrm>
          </p:grpSpPr>
          <p:cxnSp>
            <p:nvCxnSpPr>
              <p:cNvPr id="14" name="直线箭头连接符 13"/>
              <p:cNvCxnSpPr/>
              <p:nvPr/>
            </p:nvCxnSpPr>
            <p:spPr>
              <a:xfrm flipV="1">
                <a:off x="2627561" y="3934769"/>
                <a:ext cx="3648946" cy="38495"/>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4"/>
              <p:cNvSpPr txBox="1"/>
              <p:nvPr/>
            </p:nvSpPr>
            <p:spPr>
              <a:xfrm>
                <a:off x="3378808" y="3175625"/>
                <a:ext cx="2156797" cy="738664"/>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3. Backup </a:t>
                </a:r>
                <a:r>
                  <a:rPr lang="en-US" altLang="zh-CN" kern="1200" dirty="0">
                    <a:solidFill>
                      <a:prstClr val="white"/>
                    </a:solidFill>
                    <a:latin typeface="Helvetica" charset="0"/>
                    <a:ea typeface="Helvetica" charset="0"/>
                    <a:cs typeface="Helvetica" charset="0"/>
                  </a:rPr>
                  <a:t>changed blocks </a:t>
                </a:r>
                <a:r>
                  <a:rPr lang="en-US" kern="1200" dirty="0">
                    <a:solidFill>
                      <a:prstClr val="white"/>
                    </a:solidFill>
                    <a:latin typeface="Helvetica" charset="0"/>
                    <a:ea typeface="Helvetica" charset="0"/>
                    <a:cs typeface="Helvetica" charset="0"/>
                  </a:rPr>
                  <a:t>to HCI through VDDK API</a:t>
                </a:r>
              </a:p>
            </p:txBody>
          </p:sp>
        </p:grpSp>
      </p:grpSp>
      <p:sp>
        <p:nvSpPr>
          <p:cNvPr id="19" name="TextBox 4"/>
          <p:cNvSpPr txBox="1"/>
          <p:nvPr/>
        </p:nvSpPr>
        <p:spPr>
          <a:xfrm>
            <a:off x="1076790" y="4410660"/>
            <a:ext cx="2302018" cy="523220"/>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4. Delete the source VM snapshot</a:t>
            </a:r>
          </a:p>
        </p:txBody>
      </p:sp>
      <p:sp>
        <p:nvSpPr>
          <p:cNvPr id="21" name="TextBox 4"/>
          <p:cNvSpPr txBox="1"/>
          <p:nvPr/>
        </p:nvSpPr>
        <p:spPr>
          <a:xfrm>
            <a:off x="960961" y="3009650"/>
            <a:ext cx="2449384" cy="523220"/>
          </a:xfrm>
          <a:prstGeom prst="rect">
            <a:avLst/>
          </a:prstGeom>
          <a:noFill/>
        </p:spPr>
        <p:txBody>
          <a:bodyPr wrap="square" rtlCol="0">
            <a:spAutoFit/>
          </a:bodyPr>
          <a:lstStyle/>
          <a:p>
            <a:pPr marL="285750" indent="-285750">
              <a:buClrTx/>
              <a:buFont typeface="Wingdings" charset="2"/>
              <a:buNone/>
              <a:defRPr/>
            </a:pPr>
            <a:r>
              <a:rPr lang="en-US" altLang="zh-CN" kern="1200" dirty="0">
                <a:solidFill>
                  <a:prstClr val="white"/>
                </a:solidFill>
                <a:latin typeface="Helvetica" charset="0"/>
                <a:ea typeface="Helvetica" charset="0"/>
                <a:cs typeface="Helvetica" charset="0"/>
              </a:rPr>
              <a:t>2</a:t>
            </a:r>
            <a:r>
              <a:rPr lang="en-US" kern="1200" dirty="0">
                <a:solidFill>
                  <a:prstClr val="white"/>
                </a:solidFill>
                <a:latin typeface="Helvetica" charset="0"/>
                <a:ea typeface="Helvetica" charset="0"/>
                <a:cs typeface="Helvetica" charset="0"/>
              </a:rPr>
              <a:t>. Take a snapshot of the source VM</a:t>
            </a:r>
          </a:p>
        </p:txBody>
      </p:sp>
      <p:sp>
        <p:nvSpPr>
          <p:cNvPr id="23" name="TextBox 4"/>
          <p:cNvSpPr txBox="1"/>
          <p:nvPr/>
        </p:nvSpPr>
        <p:spPr>
          <a:xfrm>
            <a:off x="8167655" y="2144573"/>
            <a:ext cx="3860777" cy="2800767"/>
          </a:xfrm>
          <a:prstGeom prst="rect">
            <a:avLst/>
          </a:prstGeom>
          <a:noFill/>
        </p:spPr>
        <p:txBody>
          <a:bodyPr wrap="square" rtlCol="0">
            <a:spAutoFit/>
          </a:bodyPr>
          <a:lstStyle/>
          <a:p>
            <a:pPr marL="342900" indent="-342900">
              <a:buClrTx/>
              <a:buFont typeface="+mj-lt"/>
              <a:buAutoNum type="arabicPeriod"/>
              <a:defRPr/>
            </a:pPr>
            <a:r>
              <a:rPr lang="en-US" sz="1600" kern="1200" dirty="0">
                <a:solidFill>
                  <a:prstClr val="white"/>
                </a:solidFill>
                <a:latin typeface="Helvetica" charset="0"/>
                <a:ea typeface="Helvetica" charset="0"/>
                <a:cs typeface="Helvetica" charset="0"/>
              </a:rPr>
              <a:t>Get the source VM information by </a:t>
            </a:r>
            <a:r>
              <a:rPr lang="en-US" sz="1600" kern="1200" dirty="0" err="1">
                <a:solidFill>
                  <a:prstClr val="white"/>
                </a:solidFill>
                <a:latin typeface="Helvetica" charset="0"/>
                <a:ea typeface="Helvetica" charset="0"/>
                <a:cs typeface="Helvetica" charset="0"/>
              </a:rPr>
              <a:t>vm_moid</a:t>
            </a:r>
            <a:r>
              <a:rPr lang="en-US" sz="1600" kern="1200" dirty="0">
                <a:solidFill>
                  <a:prstClr val="white"/>
                </a:solidFill>
                <a:latin typeface="Helvetica" charset="0"/>
                <a:ea typeface="Helvetica" charset="0"/>
                <a:cs typeface="Helvetica" charset="0"/>
              </a:rPr>
              <a:t> through vSphere web API</a:t>
            </a:r>
          </a:p>
          <a:p>
            <a:pPr marL="342900" indent="-342900">
              <a:buClrTx/>
              <a:buFont typeface="+mj-lt"/>
              <a:buAutoNum type="arabicPeriod"/>
              <a:defRPr/>
            </a:pPr>
            <a:r>
              <a:rPr lang="en-US" sz="1600" kern="1200" dirty="0">
                <a:solidFill>
                  <a:prstClr val="white"/>
                </a:solidFill>
                <a:latin typeface="Helvetica" charset="0"/>
                <a:ea typeface="Helvetica" charset="0"/>
                <a:cs typeface="Helvetica" charset="0"/>
              </a:rPr>
              <a:t>Enable CBT</a:t>
            </a:r>
            <a:r>
              <a:rPr lang="zh-CN" altLang="en-US" sz="1600" kern="1200" dirty="0">
                <a:solidFill>
                  <a:prstClr val="white"/>
                </a:solidFill>
                <a:latin typeface="Helvetica" charset="0"/>
                <a:ea typeface="Helvetica" charset="0"/>
                <a:cs typeface="Helvetica" charset="0"/>
              </a:rPr>
              <a:t> </a:t>
            </a:r>
            <a:r>
              <a:rPr lang="en-US" altLang="zh-CN" sz="1600" kern="1200" dirty="0">
                <a:solidFill>
                  <a:prstClr val="white"/>
                </a:solidFill>
                <a:latin typeface="Helvetica" charset="0"/>
                <a:ea typeface="Helvetica" charset="0"/>
                <a:cs typeface="Helvetica" charset="0"/>
              </a:rPr>
              <a:t>for the VM</a:t>
            </a:r>
            <a:r>
              <a:rPr lang="en-US" sz="1600" kern="1200" dirty="0">
                <a:solidFill>
                  <a:prstClr val="white"/>
                </a:solidFill>
                <a:latin typeface="Helvetica" charset="0"/>
                <a:ea typeface="Helvetica" charset="0"/>
                <a:cs typeface="Helvetica" charset="0"/>
              </a:rPr>
              <a:t>, take a snapshot, ensure consistency among all disks</a:t>
            </a:r>
          </a:p>
          <a:p>
            <a:pPr marL="342900" indent="-342900">
              <a:buClrTx/>
              <a:buFont typeface="+mj-lt"/>
              <a:buAutoNum type="arabicPeriod"/>
              <a:defRPr/>
            </a:pPr>
            <a:r>
              <a:rPr lang="en-US" sz="1600" kern="1200" dirty="0">
                <a:solidFill>
                  <a:prstClr val="white"/>
                </a:solidFill>
                <a:latin typeface="Helvetica" charset="0"/>
                <a:ea typeface="Helvetica" charset="0"/>
                <a:cs typeface="Helvetica" charset="0"/>
              </a:rPr>
              <a:t>Copy the snapshot data to HCI through VDDK API, save as QCOW2 file format on HCI. </a:t>
            </a:r>
          </a:p>
          <a:p>
            <a:pPr marL="342900" indent="-342900">
              <a:buClrTx/>
              <a:buFont typeface="+mj-lt"/>
              <a:buAutoNum type="arabicPeriod"/>
              <a:defRPr/>
            </a:pPr>
            <a:r>
              <a:rPr lang="en-US" sz="1600" kern="1200" dirty="0">
                <a:solidFill>
                  <a:prstClr val="white"/>
                </a:solidFill>
                <a:latin typeface="Helvetica" charset="0"/>
                <a:ea typeface="Helvetica" charset="0"/>
                <a:cs typeface="Helvetica" charset="0"/>
              </a:rPr>
              <a:t>Snapshots will be merged and deleted on the source VM to avoid any performance impact</a:t>
            </a:r>
          </a:p>
        </p:txBody>
      </p:sp>
      <p:sp>
        <p:nvSpPr>
          <p:cNvPr id="13" name="文本框 12"/>
          <p:cNvSpPr txBox="1"/>
          <p:nvPr/>
        </p:nvSpPr>
        <p:spPr>
          <a:xfrm>
            <a:off x="746758" y="5757039"/>
            <a:ext cx="11101253" cy="738664"/>
          </a:xfrm>
          <a:prstGeom prst="rect">
            <a:avLst/>
          </a:prstGeom>
          <a:noFill/>
        </p:spPr>
        <p:txBody>
          <a:bodyPr wrap="square" rtlCol="0">
            <a:spAutoFit/>
          </a:bodyPr>
          <a:lstStyle/>
          <a:p>
            <a:pPr>
              <a:buClrTx/>
              <a:buFontTx/>
              <a:buNone/>
            </a:pPr>
            <a:r>
              <a:rPr lang="en-US" altLang="zh-CN" kern="1200" dirty="0">
                <a:solidFill>
                  <a:prstClr val="white"/>
                </a:solidFill>
                <a:latin typeface="Helvetica" charset="0"/>
                <a:ea typeface="Helvetica" charset="0"/>
                <a:cs typeface="Helvetica" charset="0"/>
              </a:rPr>
              <a:t>First time full copy, subsequent copies are incremental. Minimum backup interval is 10 mins, however due to mergence and deletion of snapshot data on source VM, pragmatic RPO is around 15 mins.</a:t>
            </a:r>
          </a:p>
          <a:p>
            <a:pPr>
              <a:buClrTx/>
              <a:buFontTx/>
              <a:buNone/>
            </a:pPr>
            <a:endParaRPr kumimoji="1" lang="zh-CN" altLang="en-US" kern="1200" dirty="0">
              <a:solidFill>
                <a:prstClr val="white"/>
              </a:solidFill>
              <a:latin typeface="Calibri" panose="020F0502020204030204"/>
              <a:ea typeface="等线" charset="-122"/>
              <a:cs typeface=""/>
            </a:endParaRPr>
          </a:p>
        </p:txBody>
      </p:sp>
    </p:spTree>
    <p:extLst>
      <p:ext uri="{BB962C8B-B14F-4D97-AF65-F5344CB8AC3E}">
        <p14:creationId xmlns:p14="http://schemas.microsoft.com/office/powerpoint/2010/main" val="585148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linds(horizont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27</a:t>
            </a:fld>
            <a:endParaRPr lang="en-US" dirty="0">
              <a:solidFill>
                <a:prstClr val="white"/>
              </a:solidFill>
            </a:endParaRPr>
          </a:p>
        </p:txBody>
      </p:sp>
      <p:sp>
        <p:nvSpPr>
          <p:cNvPr id="8" name="Rectangle 5"/>
          <p:cNvSpPr/>
          <p:nvPr/>
        </p:nvSpPr>
        <p:spPr>
          <a:xfrm>
            <a:off x="746758" y="195509"/>
            <a:ext cx="4987835" cy="738664"/>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VMware Backup and Restore</a:t>
            </a:r>
          </a:p>
          <a:p>
            <a:pPr>
              <a:buClrTx/>
              <a:buFontTx/>
              <a:buNone/>
            </a:pPr>
            <a:r>
              <a:rPr lang="en-US" sz="1600" kern="1200" dirty="0">
                <a:solidFill>
                  <a:srgbClr val="FFD966"/>
                </a:solidFill>
                <a:latin typeface="Helvetica" charset="0"/>
                <a:ea typeface="Helvetica" charset="0"/>
                <a:cs typeface="Helvetica" charset="0"/>
              </a:rPr>
              <a:t>Restore to VMware</a:t>
            </a:r>
            <a:endParaRPr lang="en-US" kern="1200" dirty="0">
              <a:solidFill>
                <a:srgbClr val="FFD966"/>
              </a:solidFill>
              <a:latin typeface="Helvetica" charset="0"/>
              <a:ea typeface="Helvetica" charset="0"/>
              <a:cs typeface="Helvetica" charset="0"/>
            </a:endParaRPr>
          </a:p>
        </p:txBody>
      </p:sp>
      <p:sp>
        <p:nvSpPr>
          <p:cNvPr id="5" name="TextBox 4"/>
          <p:cNvSpPr txBox="1"/>
          <p:nvPr/>
        </p:nvSpPr>
        <p:spPr>
          <a:xfrm>
            <a:off x="8036384" y="1056941"/>
            <a:ext cx="1852379" cy="369332"/>
          </a:xfrm>
          <a:prstGeom prst="rect">
            <a:avLst/>
          </a:prstGeom>
          <a:noFill/>
        </p:spPr>
        <p:txBody>
          <a:bodyPr wrap="square" rtlCol="0">
            <a:spAutoFit/>
          </a:bodyPr>
          <a:lstStyle/>
          <a:p>
            <a:pPr marL="285750" indent="-285750">
              <a:buClrTx/>
              <a:buFont typeface="Wingdings" charset="2"/>
              <a:buNone/>
              <a:defRPr/>
            </a:pP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HCI</a:t>
            </a:r>
          </a:p>
        </p:txBody>
      </p:sp>
      <p:sp>
        <p:nvSpPr>
          <p:cNvPr id="2" name="矩形 1"/>
          <p:cNvSpPr/>
          <p:nvPr/>
        </p:nvSpPr>
        <p:spPr>
          <a:xfrm>
            <a:off x="1740624" y="1584418"/>
            <a:ext cx="3151058" cy="4167052"/>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6" name="矩形 5"/>
          <p:cNvSpPr/>
          <p:nvPr/>
        </p:nvSpPr>
        <p:spPr>
          <a:xfrm>
            <a:off x="7300317" y="1584418"/>
            <a:ext cx="3151058" cy="4167052"/>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7" name="TextBox 4"/>
          <p:cNvSpPr txBox="1"/>
          <p:nvPr/>
        </p:nvSpPr>
        <p:spPr>
          <a:xfrm>
            <a:off x="2551231" y="1056941"/>
            <a:ext cx="1292382" cy="369332"/>
          </a:xfrm>
          <a:prstGeom prst="rect">
            <a:avLst/>
          </a:prstGeom>
          <a:noFill/>
        </p:spPr>
        <p:txBody>
          <a:bodyPr wrap="square" rtlCol="0">
            <a:spAutoFit/>
          </a:bodyPr>
          <a:lstStyle/>
          <a:p>
            <a:pPr marL="285750" indent="-285750">
              <a:buClrTx/>
              <a:buFont typeface="Wingdings" charset="2"/>
              <a:buNone/>
              <a:defRPr/>
            </a:pPr>
            <a:r>
              <a:rPr lang="en-US" sz="1800" kern="1200">
                <a:solidFill>
                  <a:prstClr val="white"/>
                </a:solidFill>
                <a:latin typeface="Helvetica" charset="0"/>
                <a:ea typeface="Helvetica" charset="0"/>
                <a:cs typeface="Helvetica" charset="0"/>
              </a:rPr>
              <a:t>VMware</a:t>
            </a:r>
            <a:endParaRPr lang="en-US" sz="1800" kern="1200" dirty="0">
              <a:solidFill>
                <a:prstClr val="white"/>
              </a:solidFill>
              <a:latin typeface="Helvetica" charset="0"/>
              <a:ea typeface="Helvetica" charset="0"/>
              <a:cs typeface="Helvetica" charset="0"/>
            </a:endParaRPr>
          </a:p>
        </p:txBody>
      </p:sp>
      <p:sp>
        <p:nvSpPr>
          <p:cNvPr id="9" name="矩形 8"/>
          <p:cNvSpPr/>
          <p:nvPr/>
        </p:nvSpPr>
        <p:spPr>
          <a:xfrm>
            <a:off x="8360772" y="3569972"/>
            <a:ext cx="1203606" cy="718457"/>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a:solidFill>
                  <a:prstClr val="white"/>
                </a:solidFill>
              </a:rPr>
              <a:t>QCOW2</a:t>
            </a:r>
            <a:endParaRPr kumimoji="1" lang="zh-CN" altLang="en-US" sz="1800" kern="1200" dirty="0">
              <a:solidFill>
                <a:prstClr val="white"/>
              </a:solidFill>
            </a:endParaRPr>
          </a:p>
        </p:txBody>
      </p:sp>
      <p:grpSp>
        <p:nvGrpSpPr>
          <p:cNvPr id="13" name="组 12"/>
          <p:cNvGrpSpPr/>
          <p:nvPr/>
        </p:nvGrpSpPr>
        <p:grpSpPr>
          <a:xfrm>
            <a:off x="4891682" y="1860860"/>
            <a:ext cx="2408634" cy="350575"/>
            <a:chOff x="4891682" y="1860860"/>
            <a:chExt cx="2408634" cy="350575"/>
          </a:xfrm>
        </p:grpSpPr>
        <p:cxnSp>
          <p:nvCxnSpPr>
            <p:cNvPr id="11" name="直线箭头连接符 10"/>
            <p:cNvCxnSpPr/>
            <p:nvPr/>
          </p:nvCxnSpPr>
          <p:spPr>
            <a:xfrm flipH="1" flipV="1">
              <a:off x="4891682" y="2198373"/>
              <a:ext cx="2408634" cy="13062"/>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4"/>
            <p:cNvSpPr txBox="1"/>
            <p:nvPr/>
          </p:nvSpPr>
          <p:spPr>
            <a:xfrm>
              <a:off x="5213516" y="1860860"/>
              <a:ext cx="1926037" cy="307777"/>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1. Link to </a:t>
              </a:r>
              <a:r>
                <a:rPr lang="en-US" kern="1200" dirty="0" err="1">
                  <a:solidFill>
                    <a:prstClr val="white"/>
                  </a:solidFill>
                  <a:latin typeface="Helvetica" charset="0"/>
                  <a:ea typeface="Helvetica" charset="0"/>
                  <a:cs typeface="Helvetica" charset="0"/>
                </a:rPr>
                <a:t>vCenter</a:t>
              </a:r>
              <a:endParaRPr lang="en-US" kern="1200" dirty="0">
                <a:solidFill>
                  <a:prstClr val="white"/>
                </a:solidFill>
                <a:latin typeface="Helvetica" charset="0"/>
                <a:ea typeface="Helvetica" charset="0"/>
                <a:cs typeface="Helvetica" charset="0"/>
              </a:endParaRPr>
            </a:p>
          </p:txBody>
        </p:sp>
      </p:grpSp>
      <p:grpSp>
        <p:nvGrpSpPr>
          <p:cNvPr id="20" name="组 19"/>
          <p:cNvGrpSpPr/>
          <p:nvPr/>
        </p:nvGrpSpPr>
        <p:grpSpPr>
          <a:xfrm>
            <a:off x="3992298" y="3362573"/>
            <a:ext cx="4368474" cy="566629"/>
            <a:chOff x="3992298" y="3362573"/>
            <a:chExt cx="4368474" cy="566629"/>
          </a:xfrm>
        </p:grpSpPr>
        <p:cxnSp>
          <p:nvCxnSpPr>
            <p:cNvPr id="14" name="直线箭头连接符 13"/>
            <p:cNvCxnSpPr>
              <a:stCxn id="9" idx="1"/>
              <a:endCxn id="3" idx="3"/>
            </p:cNvCxnSpPr>
            <p:nvPr/>
          </p:nvCxnSpPr>
          <p:spPr>
            <a:xfrm flipH="1">
              <a:off x="3992298" y="3929201"/>
              <a:ext cx="4368474" cy="1"/>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4"/>
            <p:cNvSpPr txBox="1"/>
            <p:nvPr/>
          </p:nvSpPr>
          <p:spPr>
            <a:xfrm>
              <a:off x="4822909" y="3362573"/>
              <a:ext cx="2839696" cy="523220"/>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3. Copy data from HCI to VMware through VDDK API</a:t>
              </a:r>
            </a:p>
          </p:txBody>
        </p:sp>
      </p:grpSp>
      <p:grpSp>
        <p:nvGrpSpPr>
          <p:cNvPr id="19" name="组 18"/>
          <p:cNvGrpSpPr/>
          <p:nvPr/>
        </p:nvGrpSpPr>
        <p:grpSpPr>
          <a:xfrm>
            <a:off x="2489050" y="3180339"/>
            <a:ext cx="2258785" cy="1108091"/>
            <a:chOff x="2489050" y="3180339"/>
            <a:chExt cx="2258785" cy="1108091"/>
          </a:xfrm>
        </p:grpSpPr>
        <p:sp>
          <p:nvSpPr>
            <p:cNvPr id="3" name="矩形 2"/>
            <p:cNvSpPr/>
            <p:nvPr/>
          </p:nvSpPr>
          <p:spPr>
            <a:xfrm>
              <a:off x="2788692" y="3569973"/>
              <a:ext cx="1203606" cy="7184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a:solidFill>
                    <a:prstClr val="white"/>
                  </a:solidFill>
                  <a:latin typeface="Helvetica" charset="0"/>
                  <a:ea typeface="Helvetica" charset="0"/>
                  <a:cs typeface="Helvetica" charset="0"/>
                </a:rPr>
                <a:t>VMDK</a:t>
              </a:r>
              <a:endParaRPr kumimoji="1" lang="zh-CN" altLang="en-US" sz="1800" kern="1200" dirty="0">
                <a:solidFill>
                  <a:prstClr val="white"/>
                </a:solidFill>
                <a:latin typeface="Helvetica" charset="0"/>
                <a:ea typeface="Helvetica" charset="0"/>
                <a:cs typeface="Helvetica" charset="0"/>
              </a:endParaRPr>
            </a:p>
          </p:txBody>
        </p:sp>
        <p:sp>
          <p:nvSpPr>
            <p:cNvPr id="21" name="TextBox 4"/>
            <p:cNvSpPr txBox="1"/>
            <p:nvPr/>
          </p:nvSpPr>
          <p:spPr>
            <a:xfrm>
              <a:off x="2489050" y="3180339"/>
              <a:ext cx="2258785" cy="307777"/>
            </a:xfrm>
            <a:prstGeom prst="rect">
              <a:avLst/>
            </a:prstGeom>
            <a:noFill/>
          </p:spPr>
          <p:txBody>
            <a:bodyPr wrap="square" rtlCol="0">
              <a:spAutoFit/>
            </a:bodyPr>
            <a:lstStyle/>
            <a:p>
              <a:pPr marL="285750" indent="-285750">
                <a:buClrTx/>
                <a:buFont typeface="Wingdings" charset="2"/>
                <a:buNone/>
                <a:defRPr/>
              </a:pPr>
              <a:r>
                <a:rPr lang="en-US" altLang="zh-CN" kern="1200" dirty="0">
                  <a:solidFill>
                    <a:prstClr val="white"/>
                  </a:solidFill>
                  <a:latin typeface="Helvetica" charset="0"/>
                  <a:ea typeface="Helvetica" charset="0"/>
                  <a:cs typeface="Helvetica" charset="0"/>
                </a:rPr>
                <a:t>2</a:t>
              </a:r>
              <a:r>
                <a:rPr lang="en-US" kern="1200" dirty="0">
                  <a:solidFill>
                    <a:prstClr val="white"/>
                  </a:solidFill>
                  <a:latin typeface="Helvetica" charset="0"/>
                  <a:ea typeface="Helvetica" charset="0"/>
                  <a:cs typeface="Helvetica" charset="0"/>
                </a:rPr>
                <a:t>. Create a new VM</a:t>
              </a:r>
            </a:p>
          </p:txBody>
        </p:sp>
      </p:grpSp>
      <p:sp>
        <p:nvSpPr>
          <p:cNvPr id="23" name="TextBox 4"/>
          <p:cNvSpPr txBox="1"/>
          <p:nvPr/>
        </p:nvSpPr>
        <p:spPr>
          <a:xfrm>
            <a:off x="3627363" y="5915184"/>
            <a:ext cx="4762552" cy="338554"/>
          </a:xfrm>
          <a:prstGeom prst="rect">
            <a:avLst/>
          </a:prstGeom>
          <a:noFill/>
        </p:spPr>
        <p:txBody>
          <a:bodyPr wrap="square" rtlCol="0">
            <a:spAutoFit/>
          </a:bodyPr>
          <a:lstStyle/>
          <a:p>
            <a:pPr marL="342900" indent="-342900">
              <a:buClrTx/>
              <a:buFont typeface="+mj-lt"/>
              <a:buNone/>
              <a:defRPr/>
            </a:pPr>
            <a:r>
              <a:rPr lang="en-US" sz="1600" kern="1200" dirty="0">
                <a:solidFill>
                  <a:prstClr val="white"/>
                </a:solidFill>
                <a:latin typeface="Helvetica" charset="0"/>
                <a:ea typeface="Helvetica" charset="0"/>
                <a:cs typeface="Helvetica" charset="0"/>
              </a:rPr>
              <a:t>No instant recovery for restoration on VMware</a:t>
            </a:r>
          </a:p>
        </p:txBody>
      </p:sp>
    </p:spTree>
    <p:extLst>
      <p:ext uri="{BB962C8B-B14F-4D97-AF65-F5344CB8AC3E}">
        <p14:creationId xmlns:p14="http://schemas.microsoft.com/office/powerpoint/2010/main" val="1257001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linds(horizontal)">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28</a:t>
            </a:fld>
            <a:endParaRPr lang="en-US" dirty="0">
              <a:solidFill>
                <a:prstClr val="white"/>
              </a:solidFill>
            </a:endParaRPr>
          </a:p>
        </p:txBody>
      </p:sp>
      <p:sp>
        <p:nvSpPr>
          <p:cNvPr id="8" name="Rectangle 5"/>
          <p:cNvSpPr/>
          <p:nvPr/>
        </p:nvSpPr>
        <p:spPr>
          <a:xfrm>
            <a:off x="746758" y="195509"/>
            <a:ext cx="4987835" cy="738664"/>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VMware Backup and Restore</a:t>
            </a:r>
          </a:p>
          <a:p>
            <a:pPr>
              <a:buClrTx/>
              <a:buFontTx/>
              <a:buNone/>
            </a:pPr>
            <a:r>
              <a:rPr lang="en-US" sz="1600" kern="1200" dirty="0">
                <a:solidFill>
                  <a:srgbClr val="FFD966"/>
                </a:solidFill>
                <a:latin typeface="Helvetica" charset="0"/>
                <a:ea typeface="Helvetica" charset="0"/>
                <a:cs typeface="Helvetica" charset="0"/>
              </a:rPr>
              <a:t>Restore to HCI</a:t>
            </a:r>
            <a:endParaRPr lang="en-US" kern="1200" dirty="0">
              <a:solidFill>
                <a:srgbClr val="FFD966"/>
              </a:solidFill>
              <a:latin typeface="Helvetica" charset="0"/>
              <a:ea typeface="Helvetica" charset="0"/>
              <a:cs typeface="Helvetica" charset="0"/>
            </a:endParaRPr>
          </a:p>
        </p:txBody>
      </p:sp>
      <p:sp>
        <p:nvSpPr>
          <p:cNvPr id="22" name="TextBox 4"/>
          <p:cNvSpPr txBox="1"/>
          <p:nvPr/>
        </p:nvSpPr>
        <p:spPr>
          <a:xfrm>
            <a:off x="1604351" y="5905176"/>
            <a:ext cx="9344310" cy="307777"/>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Note: Backup VMs can only be restored to VMware if NFS or Windows shared folder is used as </a:t>
            </a:r>
            <a:r>
              <a:rPr lang="en-US" kern="1200">
                <a:solidFill>
                  <a:prstClr val="white"/>
                </a:solidFill>
                <a:latin typeface="Helvetica" charset="0"/>
                <a:ea typeface="Helvetica" charset="0"/>
                <a:cs typeface="Helvetica" charset="0"/>
              </a:rPr>
              <a:t>backup repository. </a:t>
            </a:r>
            <a:endParaRPr lang="en-US" kern="1200" dirty="0">
              <a:solidFill>
                <a:prstClr val="white"/>
              </a:solidFill>
              <a:latin typeface="Helvetica" charset="0"/>
              <a:ea typeface="Helvetica" charset="0"/>
              <a:cs typeface="Helvetica" charset="0"/>
            </a:endParaRPr>
          </a:p>
        </p:txBody>
      </p:sp>
      <p:sp>
        <p:nvSpPr>
          <p:cNvPr id="5" name="TextBox 4"/>
          <p:cNvSpPr txBox="1"/>
          <p:nvPr/>
        </p:nvSpPr>
        <p:spPr>
          <a:xfrm>
            <a:off x="5869635" y="1054039"/>
            <a:ext cx="1819102" cy="584775"/>
          </a:xfrm>
          <a:prstGeom prst="rect">
            <a:avLst/>
          </a:prstGeom>
          <a:noFill/>
        </p:spPr>
        <p:txBody>
          <a:bodyPr wrap="square" rtlCol="0">
            <a:spAutoFit/>
          </a:bodyPr>
          <a:lstStyle/>
          <a:p>
            <a:pPr marL="285750" indent="-285750" algn="ctr">
              <a:buClrTx/>
              <a:buFont typeface="Wingdings" charset="2"/>
              <a:buNone/>
              <a:defRPr/>
            </a:pP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HCI</a:t>
            </a:r>
          </a:p>
          <a:p>
            <a:pPr marL="285750" indent="-285750" algn="ctr">
              <a:buClrTx/>
              <a:buFont typeface="Wingdings" charset="2"/>
              <a:buNone/>
              <a:defRPr/>
            </a:pPr>
            <a:r>
              <a:rPr lang="en-US" kern="1200" dirty="0">
                <a:solidFill>
                  <a:prstClr val="white"/>
                </a:solidFill>
                <a:latin typeface="Helvetica" charset="0"/>
                <a:ea typeface="Helvetica" charset="0"/>
                <a:cs typeface="Helvetica" charset="0"/>
              </a:rPr>
              <a:t>(backup repository)</a:t>
            </a:r>
          </a:p>
        </p:txBody>
      </p:sp>
      <p:sp>
        <p:nvSpPr>
          <p:cNvPr id="2" name="矩形 1"/>
          <p:cNvSpPr/>
          <p:nvPr/>
        </p:nvSpPr>
        <p:spPr>
          <a:xfrm>
            <a:off x="746758" y="1589987"/>
            <a:ext cx="2632050" cy="4167052"/>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6" name="矩形 5"/>
          <p:cNvSpPr/>
          <p:nvPr/>
        </p:nvSpPr>
        <p:spPr>
          <a:xfrm>
            <a:off x="5390718" y="1589987"/>
            <a:ext cx="2632050" cy="4167052"/>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7" name="TextBox 4"/>
          <p:cNvSpPr txBox="1"/>
          <p:nvPr/>
        </p:nvSpPr>
        <p:spPr>
          <a:xfrm>
            <a:off x="1354170" y="1036471"/>
            <a:ext cx="1480470" cy="584775"/>
          </a:xfrm>
          <a:prstGeom prst="rect">
            <a:avLst/>
          </a:prstGeom>
          <a:noFill/>
        </p:spPr>
        <p:txBody>
          <a:bodyPr wrap="square" rtlCol="0">
            <a:spAutoFit/>
          </a:bodyPr>
          <a:lstStyle/>
          <a:p>
            <a:pPr marL="285750" indent="-285750">
              <a:buClrTx/>
              <a:buFont typeface="Wingdings" charset="2"/>
              <a:buNone/>
              <a:defRPr/>
            </a:pPr>
            <a:r>
              <a:rPr lang="en-US" sz="1800" kern="1200" dirty="0" err="1">
                <a:solidFill>
                  <a:prstClr val="white"/>
                </a:solidFill>
                <a:latin typeface="Helvetica" charset="0"/>
                <a:ea typeface="Helvetica" charset="0"/>
                <a:cs typeface="Helvetica" charset="0"/>
              </a:rPr>
              <a:t>Sangfor</a:t>
            </a:r>
            <a:r>
              <a:rPr lang="en-US" sz="1800" kern="1200" dirty="0">
                <a:solidFill>
                  <a:prstClr val="white"/>
                </a:solidFill>
                <a:latin typeface="Helvetica" charset="0"/>
                <a:ea typeface="Helvetica" charset="0"/>
                <a:cs typeface="Helvetica" charset="0"/>
              </a:rPr>
              <a:t> HCI</a:t>
            </a:r>
          </a:p>
          <a:p>
            <a:pPr marL="285750" indent="-285750" algn="ctr">
              <a:buClrTx/>
              <a:buFont typeface="Wingdings" charset="2"/>
              <a:buNone/>
              <a:defRPr/>
            </a:pPr>
            <a:r>
              <a:rPr lang="en-US" kern="1200" dirty="0">
                <a:solidFill>
                  <a:prstClr val="white"/>
                </a:solidFill>
                <a:latin typeface="Helvetica" charset="0"/>
                <a:ea typeface="Helvetica" charset="0"/>
                <a:cs typeface="Helvetica" charset="0"/>
              </a:rPr>
              <a:t>(restore target)</a:t>
            </a:r>
          </a:p>
        </p:txBody>
      </p:sp>
      <p:sp>
        <p:nvSpPr>
          <p:cNvPr id="9" name="矩形 8"/>
          <p:cNvSpPr/>
          <p:nvPr/>
        </p:nvSpPr>
        <p:spPr>
          <a:xfrm>
            <a:off x="6276506" y="3575541"/>
            <a:ext cx="1005361" cy="718457"/>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a:solidFill>
                  <a:prstClr val="white"/>
                </a:solidFill>
              </a:rPr>
              <a:t>QCOW2</a:t>
            </a:r>
            <a:endParaRPr kumimoji="1" lang="zh-CN" altLang="en-US" sz="1800" kern="1200" dirty="0">
              <a:solidFill>
                <a:prstClr val="white"/>
              </a:solidFill>
            </a:endParaRPr>
          </a:p>
        </p:txBody>
      </p:sp>
      <p:grpSp>
        <p:nvGrpSpPr>
          <p:cNvPr id="15" name="组 14"/>
          <p:cNvGrpSpPr/>
          <p:nvPr/>
        </p:nvGrpSpPr>
        <p:grpSpPr>
          <a:xfrm>
            <a:off x="2627561" y="3409421"/>
            <a:ext cx="3648946" cy="525350"/>
            <a:chOff x="2627561" y="3409421"/>
            <a:chExt cx="3648946" cy="525350"/>
          </a:xfrm>
        </p:grpSpPr>
        <p:cxnSp>
          <p:nvCxnSpPr>
            <p:cNvPr id="14" name="直线箭头连接符 13"/>
            <p:cNvCxnSpPr>
              <a:endCxn id="3" idx="3"/>
            </p:cNvCxnSpPr>
            <p:nvPr/>
          </p:nvCxnSpPr>
          <p:spPr>
            <a:xfrm flipH="1">
              <a:off x="2627561" y="3930512"/>
              <a:ext cx="3648946" cy="4259"/>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4"/>
            <p:cNvSpPr txBox="1"/>
            <p:nvPr/>
          </p:nvSpPr>
          <p:spPr>
            <a:xfrm>
              <a:off x="3378808" y="3409421"/>
              <a:ext cx="2156797" cy="523220"/>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2. Restore from backup file</a:t>
              </a:r>
            </a:p>
          </p:txBody>
        </p:sp>
      </p:grpSp>
      <p:sp>
        <p:nvSpPr>
          <p:cNvPr id="19" name="TextBox 4"/>
          <p:cNvSpPr txBox="1"/>
          <p:nvPr/>
        </p:nvSpPr>
        <p:spPr>
          <a:xfrm>
            <a:off x="1499478" y="4403486"/>
            <a:ext cx="1156959" cy="307777"/>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3. Start VM</a:t>
            </a:r>
          </a:p>
        </p:txBody>
      </p:sp>
      <p:grpSp>
        <p:nvGrpSpPr>
          <p:cNvPr id="13" name="组 12"/>
          <p:cNvGrpSpPr/>
          <p:nvPr/>
        </p:nvGrpSpPr>
        <p:grpSpPr>
          <a:xfrm>
            <a:off x="948313" y="3037174"/>
            <a:ext cx="2449384" cy="1256825"/>
            <a:chOff x="948313" y="3037174"/>
            <a:chExt cx="2449384" cy="1256825"/>
          </a:xfrm>
        </p:grpSpPr>
        <p:sp>
          <p:nvSpPr>
            <p:cNvPr id="3" name="矩形 2"/>
            <p:cNvSpPr/>
            <p:nvPr/>
          </p:nvSpPr>
          <p:spPr>
            <a:xfrm>
              <a:off x="1528355" y="3575542"/>
              <a:ext cx="1099206" cy="718457"/>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a:solidFill>
                    <a:prstClr val="white"/>
                  </a:solidFill>
                  <a:latin typeface="Helvetica" charset="0"/>
                  <a:ea typeface="Helvetica" charset="0"/>
                  <a:cs typeface="Helvetica" charset="0"/>
                </a:rPr>
                <a:t>QCOW2</a:t>
              </a:r>
              <a:endParaRPr kumimoji="1" lang="zh-CN" altLang="en-US" sz="1800" kern="1200" dirty="0">
                <a:solidFill>
                  <a:prstClr val="white"/>
                </a:solidFill>
                <a:latin typeface="Helvetica" charset="0"/>
                <a:ea typeface="Helvetica" charset="0"/>
                <a:cs typeface="Helvetica" charset="0"/>
              </a:endParaRPr>
            </a:p>
          </p:txBody>
        </p:sp>
        <p:sp>
          <p:nvSpPr>
            <p:cNvPr id="21" name="TextBox 4"/>
            <p:cNvSpPr txBox="1"/>
            <p:nvPr/>
          </p:nvSpPr>
          <p:spPr>
            <a:xfrm>
              <a:off x="948313" y="3037174"/>
              <a:ext cx="2449384" cy="523220"/>
            </a:xfrm>
            <a:prstGeom prst="rect">
              <a:avLst/>
            </a:prstGeom>
            <a:noFill/>
          </p:spPr>
          <p:txBody>
            <a:bodyPr wrap="square" rtlCol="0">
              <a:spAutoFit/>
            </a:bodyPr>
            <a:lstStyle/>
            <a:p>
              <a:pPr marL="285750" indent="-285750">
                <a:buClrTx/>
                <a:buFont typeface="Wingdings" charset="2"/>
                <a:buNone/>
                <a:defRPr/>
              </a:pPr>
              <a:r>
                <a:rPr lang="en-US" kern="1200" dirty="0">
                  <a:solidFill>
                    <a:prstClr val="white"/>
                  </a:solidFill>
                  <a:latin typeface="Helvetica" charset="0"/>
                  <a:ea typeface="Helvetica" charset="0"/>
                  <a:cs typeface="Helvetica" charset="0"/>
                </a:rPr>
                <a:t>1. Create a new VM with the backup </a:t>
              </a:r>
              <a:r>
                <a:rPr lang="en-US" kern="1200" dirty="0" err="1">
                  <a:solidFill>
                    <a:prstClr val="white"/>
                  </a:solidFill>
                  <a:latin typeface="Helvetica" charset="0"/>
                  <a:ea typeface="Helvetica" charset="0"/>
                  <a:cs typeface="Helvetica" charset="0"/>
                </a:rPr>
                <a:t>config</a:t>
              </a:r>
              <a:r>
                <a:rPr lang="en-US" kern="1200" dirty="0">
                  <a:solidFill>
                    <a:prstClr val="white"/>
                  </a:solidFill>
                  <a:latin typeface="Helvetica" charset="0"/>
                  <a:ea typeface="Helvetica" charset="0"/>
                  <a:cs typeface="Helvetica" charset="0"/>
                </a:rPr>
                <a:t> file</a:t>
              </a:r>
            </a:p>
          </p:txBody>
        </p:sp>
      </p:grpSp>
      <p:sp>
        <p:nvSpPr>
          <p:cNvPr id="23" name="TextBox 4"/>
          <p:cNvSpPr txBox="1"/>
          <p:nvPr/>
        </p:nvSpPr>
        <p:spPr>
          <a:xfrm>
            <a:off x="8085400" y="2587604"/>
            <a:ext cx="3860777" cy="1815882"/>
          </a:xfrm>
          <a:prstGeom prst="rect">
            <a:avLst/>
          </a:prstGeom>
          <a:noFill/>
        </p:spPr>
        <p:txBody>
          <a:bodyPr wrap="square" rtlCol="0">
            <a:spAutoFit/>
          </a:bodyPr>
          <a:lstStyle/>
          <a:p>
            <a:pPr marL="400050" indent="-400050">
              <a:buClrTx/>
              <a:buFont typeface="+mj-lt"/>
              <a:buAutoNum type="romanUcPeriod"/>
              <a:defRPr/>
            </a:pPr>
            <a:r>
              <a:rPr lang="en-US" sz="1600" kern="1200" dirty="0">
                <a:solidFill>
                  <a:prstClr val="white"/>
                </a:solidFill>
                <a:latin typeface="Helvetica" charset="0"/>
                <a:ea typeface="Helvetica" charset="0"/>
                <a:cs typeface="Helvetica" charset="0"/>
              </a:rPr>
              <a:t>RTO is about 15 mins with instant recovery</a:t>
            </a:r>
          </a:p>
          <a:p>
            <a:pPr marL="342900" indent="-342900">
              <a:buClrTx/>
              <a:buFont typeface="+mj-lt"/>
              <a:buAutoNum type="romanUcPeriod"/>
              <a:defRPr/>
            </a:pPr>
            <a:r>
              <a:rPr lang="en-US" sz="1600" kern="1200" dirty="0">
                <a:solidFill>
                  <a:prstClr val="white"/>
                </a:solidFill>
                <a:latin typeface="Helvetica" charset="0"/>
                <a:ea typeface="Helvetica" charset="0"/>
                <a:cs typeface="Helvetica" charset="0"/>
              </a:rPr>
              <a:t>To avoid IP collision with production VM, restored VM will not connect to virtual network automatically. Network can be connected after restored data is confirmed valid.</a:t>
            </a:r>
          </a:p>
        </p:txBody>
      </p:sp>
    </p:spTree>
    <p:extLst>
      <p:ext uri="{BB962C8B-B14F-4D97-AF65-F5344CB8AC3E}">
        <p14:creationId xmlns:p14="http://schemas.microsoft.com/office/powerpoint/2010/main" val="1624163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linds(horizont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29</a:t>
            </a:fld>
            <a:endParaRPr lang="en-US" dirty="0">
              <a:solidFill>
                <a:prstClr val="white"/>
              </a:solidFill>
            </a:endParaRPr>
          </a:p>
        </p:txBody>
      </p:sp>
      <p:sp>
        <p:nvSpPr>
          <p:cNvPr id="5" name="TextBox 4"/>
          <p:cNvSpPr txBox="1"/>
          <p:nvPr/>
        </p:nvSpPr>
        <p:spPr>
          <a:xfrm>
            <a:off x="746758" y="1485537"/>
            <a:ext cx="10578738" cy="3139321"/>
          </a:xfrm>
          <a:prstGeom prst="rect">
            <a:avLst/>
          </a:prstGeom>
          <a:noFill/>
        </p:spPr>
        <p:txBody>
          <a:bodyPr wrap="square" rtlCol="0">
            <a:spAutoFit/>
          </a:bodyPr>
          <a:lstStyle/>
          <a:p>
            <a:pPr marL="342900" indent="-342900">
              <a:buClrTx/>
              <a:buFont typeface="+mj-lt"/>
              <a:buAutoNum type="arabicPeriod"/>
            </a:pPr>
            <a:r>
              <a:rPr lang="en-US" sz="1800" kern="1200" dirty="0">
                <a:solidFill>
                  <a:prstClr val="white"/>
                </a:solidFill>
                <a:latin typeface="Helvetica" charset="0"/>
                <a:ea typeface="Helvetica" charset="0"/>
                <a:cs typeface="Helvetica" charset="0"/>
              </a:rPr>
              <a:t>Supported versions: vSphere 5.0 and later</a:t>
            </a:r>
          </a:p>
          <a:p>
            <a:pPr marL="342900" indent="-342900">
              <a:buClrTx/>
              <a:buFont typeface="+mj-lt"/>
              <a:buAutoNum type="arabicPeriod"/>
            </a:pPr>
            <a:endParaRPr lang="en-US" sz="1800" kern="1200" dirty="0">
              <a:solidFill>
                <a:prstClr val="white"/>
              </a:solidFill>
              <a:latin typeface="Helvetica" charset="0"/>
              <a:ea typeface="Helvetica" charset="0"/>
              <a:cs typeface="Helvetica" charset="0"/>
            </a:endParaRPr>
          </a:p>
          <a:p>
            <a:pPr marL="342900" indent="-342900">
              <a:buClrTx/>
              <a:buFont typeface="+mj-lt"/>
              <a:buAutoNum type="arabicPeriod"/>
            </a:pPr>
            <a:r>
              <a:rPr lang="en-US" sz="1800" kern="1200" dirty="0">
                <a:solidFill>
                  <a:prstClr val="white"/>
                </a:solidFill>
                <a:latin typeface="Helvetica" charset="0"/>
                <a:ea typeface="Helvetica" charset="0"/>
                <a:cs typeface="Helvetica" charset="0"/>
              </a:rPr>
              <a:t>Is remote backup and restore supported? Same building and same floor are definitely supported, off-site backup and restore has certain requirement on the link bandwidth, technically, it’s supported. More information (such as business data capacity, incremental size, bandwidth, etc.) is required to determine the feasibility</a:t>
            </a:r>
            <a:r>
              <a:rPr lang="en-US" sz="1800" kern="1200" dirty="0" smtClean="0">
                <a:solidFill>
                  <a:prstClr val="white"/>
                </a:solidFill>
                <a:latin typeface="Helvetica" charset="0"/>
                <a:ea typeface="Helvetica" charset="0"/>
                <a:cs typeface="Helvetica" charset="0"/>
              </a:rPr>
              <a:t>.</a:t>
            </a:r>
          </a:p>
          <a:p>
            <a:pPr marL="342900" indent="-342900">
              <a:buClrTx/>
              <a:buFont typeface="+mj-lt"/>
              <a:buAutoNum type="arabicPeriod"/>
            </a:pPr>
            <a:endParaRPr lang="en-US" sz="1800" kern="1200" dirty="0">
              <a:solidFill>
                <a:prstClr val="white"/>
              </a:solidFill>
              <a:latin typeface="Helvetica" charset="0"/>
              <a:ea typeface="Helvetica" charset="0"/>
              <a:cs typeface="Helvetica" charset="0"/>
            </a:endParaRPr>
          </a:p>
          <a:p>
            <a:pPr marL="342900" indent="-342900">
              <a:buClrTx/>
              <a:buFont typeface="+mj-lt"/>
              <a:buAutoNum type="arabicPeriod"/>
            </a:pPr>
            <a:r>
              <a:rPr lang="en-US" sz="1800" kern="1200" dirty="0" smtClean="0">
                <a:solidFill>
                  <a:prstClr val="white"/>
                </a:solidFill>
                <a:latin typeface="Helvetica" charset="0"/>
                <a:ea typeface="Helvetica" charset="0"/>
                <a:cs typeface="Helvetica" charset="0"/>
              </a:rPr>
              <a:t>How’s the license work? The license is called </a:t>
            </a:r>
            <a:r>
              <a:rPr lang="en-US" sz="1800" kern="1200" dirty="0" err="1" smtClean="0">
                <a:solidFill>
                  <a:prstClr val="white"/>
                </a:solidFill>
                <a:latin typeface="Helvetica" charset="0"/>
                <a:ea typeface="Helvetica" charset="0"/>
                <a:cs typeface="Helvetica" charset="0"/>
              </a:rPr>
              <a:t>aHM</a:t>
            </a:r>
            <a:r>
              <a:rPr lang="en-US" sz="1800" kern="1200" dirty="0" smtClean="0">
                <a:solidFill>
                  <a:prstClr val="white"/>
                </a:solidFill>
                <a:latin typeface="Helvetica" charset="0"/>
                <a:ea typeface="Helvetica" charset="0"/>
                <a:cs typeface="Helvetica" charset="0"/>
              </a:rPr>
              <a:t>, and it’s based on how many VMware VMs are to be backed up to HCI, the </a:t>
            </a:r>
            <a:r>
              <a:rPr lang="en-US" sz="1800" kern="1200" dirty="0" err="1" smtClean="0">
                <a:solidFill>
                  <a:prstClr val="white"/>
                </a:solidFill>
                <a:latin typeface="Helvetica" charset="0"/>
                <a:ea typeface="Helvetica" charset="0"/>
                <a:cs typeface="Helvetica" charset="0"/>
              </a:rPr>
              <a:t>vCenter</a:t>
            </a:r>
            <a:r>
              <a:rPr lang="en-US" sz="1800" kern="1200" dirty="0" smtClean="0">
                <a:solidFill>
                  <a:prstClr val="white"/>
                </a:solidFill>
                <a:latin typeface="Helvetica" charset="0"/>
                <a:ea typeface="Helvetica" charset="0"/>
                <a:cs typeface="Helvetica" charset="0"/>
              </a:rPr>
              <a:t> heterogeneous management feature</a:t>
            </a:r>
            <a:r>
              <a:rPr lang="zh-CN" altLang="en-US" sz="1800" kern="1200" dirty="0" smtClean="0">
                <a:solidFill>
                  <a:prstClr val="white"/>
                </a:solidFill>
                <a:latin typeface="Helvetica" charset="0"/>
                <a:ea typeface="Helvetica" charset="0"/>
                <a:cs typeface="Helvetica" charset="0"/>
              </a:rPr>
              <a:t> </a:t>
            </a:r>
            <a:r>
              <a:rPr lang="en-US" altLang="zh-CN" sz="1800" kern="1200" dirty="0" smtClean="0">
                <a:solidFill>
                  <a:prstClr val="white"/>
                </a:solidFill>
                <a:latin typeface="Helvetica" charset="0"/>
                <a:ea typeface="Helvetica" charset="0"/>
                <a:cs typeface="Helvetica" charset="0"/>
              </a:rPr>
              <a:t>(including bi-directional migration, etc.)</a:t>
            </a:r>
            <a:r>
              <a:rPr lang="en-US" sz="1800" kern="1200" dirty="0" smtClean="0">
                <a:solidFill>
                  <a:prstClr val="white"/>
                </a:solidFill>
                <a:latin typeface="Helvetica" charset="0"/>
                <a:ea typeface="Helvetica" charset="0"/>
                <a:cs typeface="Helvetica" charset="0"/>
              </a:rPr>
              <a:t> comes at no cost.</a:t>
            </a:r>
            <a:endParaRPr lang="en-US" sz="1800" kern="1200" dirty="0">
              <a:solidFill>
                <a:prstClr val="white"/>
              </a:solidFill>
              <a:latin typeface="Helvetica" charset="0"/>
              <a:ea typeface="Helvetica" charset="0"/>
              <a:cs typeface="Helvetica" charset="0"/>
            </a:endParaRPr>
          </a:p>
          <a:p>
            <a:pPr marL="285750" indent="-285750" algn="just">
              <a:buClrTx/>
              <a:buFont typeface="Wingdings" charset="2"/>
              <a:buChar char="l"/>
            </a:pPr>
            <a:endParaRPr lang="en-US" sz="1800" kern="1200" dirty="0">
              <a:solidFill>
                <a:prstClr val="white"/>
              </a:solidFill>
              <a:latin typeface="Helvetica" charset="0"/>
              <a:ea typeface="Helvetica" charset="0"/>
              <a:cs typeface="Helvetica" charset="0"/>
            </a:endParaRPr>
          </a:p>
        </p:txBody>
      </p:sp>
      <p:sp>
        <p:nvSpPr>
          <p:cNvPr id="8"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VMware-related FAQ</a:t>
            </a:r>
          </a:p>
        </p:txBody>
      </p:sp>
    </p:spTree>
    <p:extLst>
      <p:ext uri="{BB962C8B-B14F-4D97-AF65-F5344CB8AC3E}">
        <p14:creationId xmlns:p14="http://schemas.microsoft.com/office/powerpoint/2010/main" val="645256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30</a:t>
            </a:fld>
            <a:endParaRPr lang="en-US" dirty="0">
              <a:solidFill>
                <a:prstClr val="white"/>
              </a:solidFill>
            </a:endParaRPr>
          </a:p>
        </p:txBody>
      </p:sp>
      <p:sp>
        <p:nvSpPr>
          <p:cNvPr id="5" name="TextBox 4"/>
          <p:cNvSpPr txBox="1"/>
          <p:nvPr/>
        </p:nvSpPr>
        <p:spPr>
          <a:xfrm>
            <a:off x="654231" y="923834"/>
            <a:ext cx="10578738" cy="4524315"/>
          </a:xfrm>
          <a:prstGeom prst="rect">
            <a:avLst/>
          </a:prstGeom>
          <a:noFill/>
        </p:spPr>
        <p:txBody>
          <a:bodyPr wrap="square" rtlCol="0">
            <a:spAutoFit/>
          </a:bodyPr>
          <a:lstStyle/>
          <a:p>
            <a:pPr>
              <a:buClrTx/>
              <a:buFontTx/>
              <a:buNone/>
            </a:pPr>
            <a:r>
              <a:rPr lang="en-US" sz="1800" b="1" kern="1200" dirty="0">
                <a:solidFill>
                  <a:srgbClr val="FFD966"/>
                </a:solidFill>
                <a:latin typeface="Helvetica" charset="0"/>
                <a:ea typeface="Helvetica" charset="0"/>
                <a:cs typeface="Helvetica" charset="0"/>
              </a:rPr>
              <a:t>Overview</a:t>
            </a:r>
          </a:p>
          <a:p>
            <a:pPr marL="285750" indent="-285750">
              <a:buClrTx/>
              <a:buFont typeface="Wingdings" charset="2"/>
              <a:buChar char="Ø"/>
            </a:pPr>
            <a:r>
              <a:rPr lang="en-US" sz="1800" kern="1200" dirty="0">
                <a:solidFill>
                  <a:prstClr val="white"/>
                </a:solidFill>
                <a:latin typeface="Helvetica" charset="0"/>
                <a:ea typeface="Helvetica" charset="0"/>
                <a:cs typeface="Helvetica" charset="0"/>
              </a:rPr>
              <a:t>Just another feature on HCI, no need for any plugin or 3</a:t>
            </a:r>
            <a:r>
              <a:rPr lang="en-US" sz="1800" kern="1200" baseline="30000" dirty="0">
                <a:solidFill>
                  <a:prstClr val="white"/>
                </a:solidFill>
                <a:latin typeface="Helvetica" charset="0"/>
                <a:ea typeface="Helvetica" charset="0"/>
                <a:cs typeface="Helvetica" charset="0"/>
              </a:rPr>
              <a:t>rd</a:t>
            </a:r>
            <a:r>
              <a:rPr lang="en-US" sz="1800" kern="1200" dirty="0">
                <a:solidFill>
                  <a:prstClr val="white"/>
                </a:solidFill>
                <a:latin typeface="Helvetica" charset="0"/>
                <a:ea typeface="Helvetica" charset="0"/>
                <a:cs typeface="Helvetica" charset="0"/>
              </a:rPr>
              <a:t> party software, all-in-one VM-level CDP solution</a:t>
            </a:r>
          </a:p>
          <a:p>
            <a:pPr marL="285750" indent="-285750">
              <a:buClrTx/>
              <a:buFont typeface="Wingdings" charset="2"/>
              <a:buChar char="Ø"/>
            </a:pPr>
            <a:endParaRPr lang="en-US" sz="1800" kern="1200" dirty="0">
              <a:solidFill>
                <a:prstClr val="white"/>
              </a:solidFill>
              <a:latin typeface="Helvetica" charset="0"/>
              <a:ea typeface="Helvetica" charset="0"/>
              <a:cs typeface="Helvetica" charset="0"/>
            </a:endParaRPr>
          </a:p>
          <a:p>
            <a:pPr marL="285750" indent="-285750">
              <a:buClrTx/>
              <a:buFont typeface="Wingdings" charset="2"/>
              <a:buChar char="Ø"/>
            </a:pPr>
            <a:r>
              <a:rPr lang="en-US" sz="1800" kern="1200" dirty="0">
                <a:solidFill>
                  <a:prstClr val="white"/>
                </a:solidFill>
                <a:latin typeface="Helvetica" charset="0"/>
                <a:ea typeface="Helvetica" charset="0"/>
                <a:cs typeface="Helvetica" charset="0"/>
              </a:rPr>
              <a:t>Every IO is recorded, VM can be recovered at any IO record points, RPO= 5 seconds</a:t>
            </a:r>
          </a:p>
          <a:p>
            <a:pPr marL="285750" indent="-285750">
              <a:buClrTx/>
              <a:buFont typeface="Wingdings" charset="2"/>
              <a:buChar char="Ø"/>
            </a:pPr>
            <a:endParaRPr lang="en-US" sz="1800" kern="1200" dirty="0">
              <a:solidFill>
                <a:prstClr val="white"/>
              </a:solidFill>
              <a:latin typeface="Helvetica" charset="0"/>
              <a:ea typeface="Helvetica" charset="0"/>
              <a:cs typeface="Helvetica" charset="0"/>
            </a:endParaRPr>
          </a:p>
          <a:p>
            <a:pPr marL="285750" indent="-285750">
              <a:buClrTx/>
              <a:buFont typeface="Wingdings" charset="2"/>
              <a:buChar char="Ø"/>
            </a:pPr>
            <a:r>
              <a:rPr lang="en-US" sz="1800" kern="1200" dirty="0">
                <a:solidFill>
                  <a:prstClr val="white"/>
                </a:solidFill>
                <a:latin typeface="Helvetica" charset="0"/>
                <a:ea typeface="Helvetica" charset="0"/>
                <a:cs typeface="Helvetica" charset="0"/>
              </a:rPr>
              <a:t>Instant file browsing and download</a:t>
            </a:r>
          </a:p>
          <a:p>
            <a:pPr marL="285750" indent="-285750">
              <a:buClrTx/>
              <a:buFont typeface="Wingdings" charset="2"/>
              <a:buChar char="Ø"/>
            </a:pPr>
            <a:endParaRPr lang="en-US" sz="1800" kern="1200" dirty="0">
              <a:solidFill>
                <a:prstClr val="white"/>
              </a:solidFill>
              <a:latin typeface="Helvetica" charset="0"/>
              <a:ea typeface="Helvetica" charset="0"/>
              <a:cs typeface="Helvetica" charset="0"/>
            </a:endParaRPr>
          </a:p>
          <a:p>
            <a:pPr>
              <a:buClrTx/>
              <a:buFontTx/>
              <a:buNone/>
            </a:pPr>
            <a:endParaRPr lang="en-US" sz="1800" b="1" kern="1200" dirty="0">
              <a:solidFill>
                <a:prstClr val="white"/>
              </a:solidFill>
              <a:latin typeface="Helvetica" charset="0"/>
              <a:ea typeface="Helvetica" charset="0"/>
              <a:cs typeface="Helvetica" charset="0"/>
            </a:endParaRPr>
          </a:p>
          <a:p>
            <a:pPr>
              <a:buClrTx/>
              <a:buFontTx/>
              <a:buNone/>
            </a:pPr>
            <a:r>
              <a:rPr lang="en-US" sz="1800" b="1" kern="1200" dirty="0">
                <a:solidFill>
                  <a:srgbClr val="FFD966"/>
                </a:solidFill>
                <a:latin typeface="Helvetica" charset="0"/>
                <a:ea typeface="Helvetica" charset="0"/>
                <a:cs typeface="Helvetica" charset="0"/>
              </a:rPr>
              <a:t>Values</a:t>
            </a:r>
          </a:p>
          <a:p>
            <a:pPr>
              <a:buClrTx/>
              <a:buFontTx/>
              <a:buNone/>
            </a:pPr>
            <a:r>
              <a:rPr lang="en-US" sz="1800" kern="1200" dirty="0">
                <a:solidFill>
                  <a:prstClr val="white"/>
                </a:solidFill>
                <a:latin typeface="Helvetica" charset="0"/>
                <a:ea typeface="Helvetica" charset="0"/>
                <a:cs typeface="Helvetica" charset="0"/>
              </a:rPr>
              <a:t>Near-zero RPO, CDP is only a license away, easy to use</a:t>
            </a:r>
          </a:p>
          <a:p>
            <a:pPr>
              <a:buClrTx/>
              <a:buFontTx/>
              <a:buNone/>
            </a:pPr>
            <a:endParaRPr lang="en-US" sz="1800" kern="1200" dirty="0">
              <a:solidFill>
                <a:prstClr val="white"/>
              </a:solidFill>
              <a:latin typeface="Helvetica" charset="0"/>
              <a:ea typeface="Helvetica" charset="0"/>
              <a:cs typeface="Helvetica" charset="0"/>
            </a:endParaRPr>
          </a:p>
          <a:p>
            <a:pPr>
              <a:buClrTx/>
              <a:buFontTx/>
              <a:buNone/>
            </a:pPr>
            <a:endParaRPr lang="en-US" sz="1800" b="1" kern="1200" dirty="0">
              <a:solidFill>
                <a:prstClr val="white"/>
              </a:solidFill>
              <a:latin typeface="Helvetica" charset="0"/>
              <a:ea typeface="Helvetica" charset="0"/>
              <a:cs typeface="Helvetica" charset="0"/>
            </a:endParaRPr>
          </a:p>
          <a:p>
            <a:pPr>
              <a:buClrTx/>
              <a:buFontTx/>
              <a:buNone/>
            </a:pPr>
            <a:r>
              <a:rPr lang="en-US" sz="1800" b="1" kern="1200" dirty="0">
                <a:solidFill>
                  <a:srgbClr val="FFD966"/>
                </a:solidFill>
                <a:latin typeface="Helvetica" charset="0"/>
                <a:ea typeface="Helvetica" charset="0"/>
                <a:cs typeface="Helvetica" charset="0"/>
              </a:rPr>
              <a:t>Target Customer</a:t>
            </a:r>
          </a:p>
          <a:p>
            <a:pPr>
              <a:buClrTx/>
              <a:buFontTx/>
              <a:buNone/>
            </a:pPr>
            <a:r>
              <a:rPr lang="en-US" sz="1800" kern="1200" dirty="0">
                <a:solidFill>
                  <a:prstClr val="white"/>
                </a:solidFill>
                <a:latin typeface="Helvetica" charset="0"/>
                <a:ea typeface="Helvetica" charset="0"/>
                <a:cs typeface="Helvetica" charset="0"/>
              </a:rPr>
              <a:t>Customers with business-critical applications such as database, ERP, etc.</a:t>
            </a:r>
          </a:p>
          <a:p>
            <a:pPr>
              <a:buClrTx/>
              <a:buFontTx/>
              <a:buNone/>
            </a:pPr>
            <a:endParaRPr lang="en-US" sz="1800" b="1" kern="1200" dirty="0">
              <a:solidFill>
                <a:prstClr val="white"/>
              </a:solidFill>
              <a:latin typeface="Helvetica" charset="0"/>
              <a:ea typeface="Helvetica" charset="0"/>
              <a:cs typeface="Helvetica" charset="0"/>
            </a:endParaRPr>
          </a:p>
        </p:txBody>
      </p:sp>
      <p:sp>
        <p:nvSpPr>
          <p:cNvPr id="8" name="Rectangle 5"/>
          <p:cNvSpPr/>
          <p:nvPr/>
        </p:nvSpPr>
        <p:spPr>
          <a:xfrm>
            <a:off x="654231" y="210499"/>
            <a:ext cx="5196842"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CDP</a:t>
            </a:r>
          </a:p>
        </p:txBody>
      </p:sp>
    </p:spTree>
    <p:extLst>
      <p:ext uri="{BB962C8B-B14F-4D97-AF65-F5344CB8AC3E}">
        <p14:creationId xmlns:p14="http://schemas.microsoft.com/office/powerpoint/2010/main" val="41359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a:solidFill>
                  <a:prstClr val="white"/>
                </a:solidFill>
              </a:rPr>
              <a:t>Page </a:t>
            </a:r>
            <a:fld id="{324BD2D5-E84C-4DC5-B7C9-5EE0F5BE9BEB}" type="slidenum">
              <a:rPr lang="en-US" smtClean="0">
                <a:solidFill>
                  <a:prstClr val="white"/>
                </a:solidFill>
              </a:rPr>
              <a:pPr/>
              <a:t>31</a:t>
            </a:fld>
            <a:endParaRPr lang="en-US" dirty="0">
              <a:solidFill>
                <a:prstClr val="white"/>
              </a:solidFill>
            </a:endParaRPr>
          </a:p>
        </p:txBody>
      </p:sp>
      <p:sp>
        <p:nvSpPr>
          <p:cNvPr id="5" name="TextBox 4"/>
          <p:cNvSpPr txBox="1"/>
          <p:nvPr/>
        </p:nvSpPr>
        <p:spPr>
          <a:xfrm>
            <a:off x="806631" y="4502403"/>
            <a:ext cx="10767060" cy="1754326"/>
          </a:xfrm>
          <a:prstGeom prst="rect">
            <a:avLst/>
          </a:prstGeom>
          <a:noFill/>
        </p:spPr>
        <p:txBody>
          <a:bodyPr wrap="square" rtlCol="0">
            <a:spAutoFit/>
          </a:bodyPr>
          <a:lstStyle/>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After CDP is enabled, IO logs will be written into dedicated memory and then written to backup storage asynchronously. No impact on VM performance.</a:t>
            </a:r>
          </a:p>
          <a:p>
            <a:pPr marL="342900" indent="-342900">
              <a:buClrTx/>
              <a:buFont typeface="+mj-lt"/>
              <a:buAutoNum type="arabicPeriod"/>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CDP will consume very little CPU resource and 2GB dedicated memory. After CDP is enabled for a VM, HCI platform will add extra 2GB to this VM from available host memory resource. </a:t>
            </a:r>
          </a:p>
          <a:p>
            <a:pPr marL="285750" indent="-285750" algn="just">
              <a:buClrTx/>
              <a:buFont typeface="Wingdings" charset="2"/>
              <a:buChar char="l"/>
            </a:pPr>
            <a:endParaRPr lang="en-US" sz="1800" kern="1200" dirty="0">
              <a:solidFill>
                <a:prstClr val="white"/>
              </a:solidFill>
              <a:latin typeface="Helvetica" charset="0"/>
              <a:ea typeface="Helvetica" charset="0"/>
              <a:cs typeface="Helvetica" charset="0"/>
            </a:endParaRPr>
          </a:p>
        </p:txBody>
      </p:sp>
      <p:sp>
        <p:nvSpPr>
          <p:cNvPr id="8" name="Rectangle 5"/>
          <p:cNvSpPr/>
          <p:nvPr/>
        </p:nvSpPr>
        <p:spPr>
          <a:xfrm>
            <a:off x="746758" y="195509"/>
            <a:ext cx="5196842" cy="738664"/>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CDP: How it works</a:t>
            </a:r>
          </a:p>
          <a:p>
            <a:pPr>
              <a:buClrTx/>
              <a:buFontTx/>
              <a:buNone/>
            </a:pPr>
            <a:r>
              <a:rPr lang="en-US" sz="1600" kern="1200" dirty="0">
                <a:solidFill>
                  <a:srgbClr val="FFD966"/>
                </a:solidFill>
                <a:latin typeface="Helvetica" charset="0"/>
                <a:ea typeface="Helvetica" charset="0"/>
                <a:cs typeface="Helvetica" charset="0"/>
              </a:rPr>
              <a:t>IO record </a:t>
            </a:r>
          </a:p>
        </p:txBody>
      </p:sp>
      <p:grpSp>
        <p:nvGrpSpPr>
          <p:cNvPr id="31" name="组合 24"/>
          <p:cNvGrpSpPr/>
          <p:nvPr/>
        </p:nvGrpSpPr>
        <p:grpSpPr>
          <a:xfrm>
            <a:off x="3960980" y="1172664"/>
            <a:ext cx="5184195" cy="3192757"/>
            <a:chOff x="1320" y="3913"/>
            <a:chExt cx="7306" cy="4295"/>
          </a:xfrm>
        </p:grpSpPr>
        <p:sp>
          <p:nvSpPr>
            <p:cNvPr id="32" name="圆角矩形 31"/>
            <p:cNvSpPr/>
            <p:nvPr/>
          </p:nvSpPr>
          <p:spPr>
            <a:xfrm>
              <a:off x="1668" y="4668"/>
              <a:ext cx="1011" cy="548"/>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algn="ctr">
                <a:buClrTx/>
                <a:buFontTx/>
                <a:buNone/>
                <a:defRPr/>
              </a:pPr>
              <a:r>
                <a:rPr lang="en-US" altLang="zh-CN" sz="1800">
                  <a:solidFill>
                    <a:prstClr val="white"/>
                  </a:solidFill>
                  <a:latin typeface="Helvetica" charset="0"/>
                  <a:ea typeface="Helvetica" charset="0"/>
                  <a:cs typeface="Helvetica" charset="0"/>
                </a:rPr>
                <a:t>VM</a:t>
              </a:r>
            </a:p>
          </p:txBody>
        </p:sp>
        <p:sp>
          <p:nvSpPr>
            <p:cNvPr id="33" name="圆角矩形 32"/>
            <p:cNvSpPr/>
            <p:nvPr/>
          </p:nvSpPr>
          <p:spPr>
            <a:xfrm>
              <a:off x="3264" y="4668"/>
              <a:ext cx="1011" cy="548"/>
            </a:xfrm>
            <a:prstGeom prst="roundRect">
              <a:avLst/>
            </a:prstGeom>
            <a:solidFill>
              <a:srgbClr val="4F81BD"/>
            </a:solidFill>
            <a:ln w="25400" cap="flat" cmpd="sng" algn="ctr">
              <a:solidFill>
                <a:srgbClr val="4F81BD">
                  <a:shade val="50000"/>
                </a:srgbClr>
              </a:solidFill>
              <a:prstDash val="solid"/>
            </a:ln>
            <a:effectLst/>
          </p:spPr>
          <p:txBody>
            <a:bodyPr rtlCol="0" anchor="ctr"/>
            <a:lstStyle/>
            <a:p>
              <a:pPr algn="ctr">
                <a:buClrTx/>
                <a:buFontTx/>
                <a:buNone/>
                <a:defRPr/>
              </a:pPr>
              <a:r>
                <a:rPr lang="en-US" altLang="zh-CN" sz="1800">
                  <a:solidFill>
                    <a:prstClr val="white"/>
                  </a:solidFill>
                  <a:latin typeface="Helvetica" charset="0"/>
                  <a:ea typeface="Helvetica" charset="0"/>
                  <a:cs typeface="Helvetica" charset="0"/>
                </a:rPr>
                <a:t>VM</a:t>
              </a:r>
            </a:p>
          </p:txBody>
        </p:sp>
        <p:sp>
          <p:nvSpPr>
            <p:cNvPr id="34" name="圆角矩形 33"/>
            <p:cNvSpPr/>
            <p:nvPr/>
          </p:nvSpPr>
          <p:spPr>
            <a:xfrm>
              <a:off x="1320" y="3913"/>
              <a:ext cx="3315" cy="4295"/>
            </a:xfrm>
            <a:prstGeom prst="roundRect">
              <a:avLst/>
            </a:prstGeom>
            <a:noFill/>
            <a:ln w="25400" cap="flat" cmpd="sng" algn="ctr">
              <a:solidFill>
                <a:srgbClr val="92D050"/>
              </a:solidFill>
              <a:prstDash val="solid"/>
            </a:ln>
            <a:effectLst/>
            <a:extLst>
              <a:ext uri="{909E8E84-426E-40DD-AFC4-6F175D3DCCD1}">
                <a14:hiddenFill xmlns:a14="http://schemas.microsoft.com/office/drawing/2010/main">
                  <a:solidFill>
                    <a:schemeClr val="accent1"/>
                  </a:solidFill>
                </a14:hiddenFill>
              </a:ext>
            </a:extLst>
          </p:spPr>
          <p:txBody>
            <a:bodyPr rtlCol="0" anchor="ctr"/>
            <a:lstStyle/>
            <a:p>
              <a:pPr algn="ctr">
                <a:buClrTx/>
                <a:buFontTx/>
                <a:buNone/>
                <a:defRPr/>
              </a:pPr>
              <a:endParaRPr lang="zh-CN" altLang="en-US" sz="1800">
                <a:solidFill>
                  <a:prstClr val="white"/>
                </a:solidFill>
                <a:latin typeface="Helvetica" charset="0"/>
                <a:ea typeface="Helvetica" charset="0"/>
                <a:cs typeface="Helvetica" charset="0"/>
              </a:endParaRPr>
            </a:p>
          </p:txBody>
        </p:sp>
        <p:cxnSp>
          <p:nvCxnSpPr>
            <p:cNvPr id="35" name="直接连接符 8"/>
            <p:cNvCxnSpPr/>
            <p:nvPr/>
          </p:nvCxnSpPr>
          <p:spPr>
            <a:xfrm>
              <a:off x="1320" y="6061"/>
              <a:ext cx="3313" cy="0"/>
            </a:xfrm>
            <a:prstGeom prst="line">
              <a:avLst/>
            </a:prstGeom>
            <a:noFill/>
            <a:ln w="9525" cap="flat" cmpd="sng" algn="ctr">
              <a:solidFill>
                <a:srgbClr val="92D050"/>
              </a:solidFill>
              <a:prstDash val="solid"/>
            </a:ln>
            <a:effectLst/>
          </p:spPr>
        </p:cxnSp>
        <p:sp>
          <p:nvSpPr>
            <p:cNvPr id="36" name="TextBox 4"/>
            <p:cNvSpPr txBox="1"/>
            <p:nvPr/>
          </p:nvSpPr>
          <p:spPr>
            <a:xfrm>
              <a:off x="1668" y="3913"/>
              <a:ext cx="2227" cy="497"/>
            </a:xfrm>
            <a:prstGeom prst="rect">
              <a:avLst/>
            </a:prstGeom>
            <a:noFill/>
            <a:ln w="9525">
              <a:noFill/>
            </a:ln>
          </p:spPr>
          <p:txBody>
            <a:bodyPr wrap="square">
              <a:spAutoFit/>
            </a:bodyPr>
            <a:lstStyle/>
            <a:p>
              <a:pPr>
                <a:buClrTx/>
                <a:buFontTx/>
                <a:buNone/>
                <a:defRPr/>
              </a:pPr>
              <a:r>
                <a:rPr lang="en-US" altLang="zh-CN" sz="1800" dirty="0">
                  <a:solidFill>
                    <a:prstClr val="white"/>
                  </a:solidFill>
                  <a:latin typeface="Helvetica" charset="0"/>
                  <a:ea typeface="Helvetica" charset="0"/>
                  <a:cs typeface="Helvetica" charset="0"/>
                </a:rPr>
                <a:t>aSV</a:t>
              </a:r>
            </a:p>
          </p:txBody>
        </p:sp>
        <p:sp>
          <p:nvSpPr>
            <p:cNvPr id="37" name="TextBox 4"/>
            <p:cNvSpPr txBox="1"/>
            <p:nvPr/>
          </p:nvSpPr>
          <p:spPr>
            <a:xfrm>
              <a:off x="1668" y="7628"/>
              <a:ext cx="2227" cy="497"/>
            </a:xfrm>
            <a:prstGeom prst="rect">
              <a:avLst/>
            </a:prstGeom>
            <a:noFill/>
            <a:ln w="9525">
              <a:noFill/>
            </a:ln>
          </p:spPr>
          <p:txBody>
            <a:bodyPr wrap="square">
              <a:spAutoFit/>
            </a:bodyPr>
            <a:lstStyle/>
            <a:p>
              <a:pPr>
                <a:buClrTx/>
                <a:buFontTx/>
                <a:buNone/>
                <a:defRPr/>
              </a:pPr>
              <a:r>
                <a:rPr lang="en-US" altLang="zh-CN" sz="1800" dirty="0" err="1">
                  <a:solidFill>
                    <a:prstClr val="white"/>
                  </a:solidFill>
                  <a:latin typeface="Helvetica" charset="0"/>
                  <a:ea typeface="Helvetica" charset="0"/>
                  <a:cs typeface="Helvetica" charset="0"/>
                </a:rPr>
                <a:t>aSAN</a:t>
              </a:r>
              <a:endParaRPr lang="en-US" altLang="zh-CN" sz="1800" dirty="0">
                <a:solidFill>
                  <a:prstClr val="white"/>
                </a:solidFill>
                <a:latin typeface="Helvetica" charset="0"/>
                <a:ea typeface="Helvetica" charset="0"/>
                <a:cs typeface="Helvetica" charset="0"/>
              </a:endParaRPr>
            </a:p>
          </p:txBody>
        </p:sp>
        <p:pic>
          <p:nvPicPr>
            <p:cNvPr id="38" name="Picture 382" descr="ICON_DiscDrive_Q30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68" y="6868"/>
              <a:ext cx="658" cy="421"/>
            </a:xfrm>
            <a:prstGeom prst="rect">
              <a:avLst/>
            </a:prstGeom>
            <a:noFill/>
            <a:ln>
              <a:noFill/>
            </a:ln>
          </p:spPr>
        </p:pic>
        <p:pic>
          <p:nvPicPr>
            <p:cNvPr id="39" name="Picture 382" descr="ICON_DiscDrive_Q30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53" y="7076"/>
              <a:ext cx="658" cy="421"/>
            </a:xfrm>
            <a:prstGeom prst="rect">
              <a:avLst/>
            </a:prstGeom>
            <a:noFill/>
            <a:ln>
              <a:noFill/>
            </a:ln>
          </p:spPr>
        </p:pic>
        <p:pic>
          <p:nvPicPr>
            <p:cNvPr id="40" name="Picture 382" descr="ICON_DiscDrive_Q30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870" y="6868"/>
              <a:ext cx="658" cy="421"/>
            </a:xfrm>
            <a:prstGeom prst="rect">
              <a:avLst/>
            </a:prstGeom>
            <a:noFill/>
            <a:ln>
              <a:noFill/>
            </a:ln>
          </p:spPr>
        </p:pic>
        <p:pic>
          <p:nvPicPr>
            <p:cNvPr id="41" name="Picture 382" descr="ICON_DiscDrive_Q30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955" y="7076"/>
              <a:ext cx="658" cy="421"/>
            </a:xfrm>
            <a:prstGeom prst="rect">
              <a:avLst/>
            </a:prstGeom>
            <a:noFill/>
            <a:ln>
              <a:noFill/>
            </a:ln>
          </p:spPr>
        </p:pic>
        <p:pic>
          <p:nvPicPr>
            <p:cNvPr id="42" name="Picture 382" descr="ICON_DiscDrive_Q30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41" y="7074"/>
              <a:ext cx="658" cy="421"/>
            </a:xfrm>
            <a:prstGeom prst="rect">
              <a:avLst/>
            </a:prstGeom>
            <a:noFill/>
            <a:ln>
              <a:noFill/>
            </a:ln>
          </p:spPr>
        </p:pic>
        <p:pic>
          <p:nvPicPr>
            <p:cNvPr id="43" name="Picture 382" descr="ICON_DiscDrive_Q30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326" y="7282"/>
              <a:ext cx="658" cy="421"/>
            </a:xfrm>
            <a:prstGeom prst="rect">
              <a:avLst/>
            </a:prstGeom>
            <a:noFill/>
            <a:ln>
              <a:noFill/>
            </a:ln>
          </p:spPr>
        </p:pic>
        <p:pic>
          <p:nvPicPr>
            <p:cNvPr id="44" name="Picture 382" descr="ICON_DiscDrive_Q30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443" y="7074"/>
              <a:ext cx="658" cy="421"/>
            </a:xfrm>
            <a:prstGeom prst="rect">
              <a:avLst/>
            </a:prstGeom>
            <a:noFill/>
            <a:ln>
              <a:noFill/>
            </a:ln>
          </p:spPr>
        </p:pic>
        <p:pic>
          <p:nvPicPr>
            <p:cNvPr id="45" name="Picture 382" descr="ICON_DiscDrive_Q308"/>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528" y="7282"/>
              <a:ext cx="658" cy="421"/>
            </a:xfrm>
            <a:prstGeom prst="rect">
              <a:avLst/>
            </a:prstGeom>
            <a:noFill/>
            <a:ln>
              <a:noFill/>
            </a:ln>
          </p:spPr>
        </p:pic>
        <p:pic>
          <p:nvPicPr>
            <p:cNvPr id="46" name="Picture 7" descr="存储磁盘阵列"/>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431" y="5942"/>
              <a:ext cx="1556" cy="1686"/>
            </a:xfrm>
            <a:prstGeom prst="rect">
              <a:avLst/>
            </a:prstGeom>
            <a:noFill/>
            <a:ln w="9525">
              <a:noFill/>
            </a:ln>
          </p:spPr>
        </p:pic>
        <p:sp>
          <p:nvSpPr>
            <p:cNvPr id="47" name="TextBox 4"/>
            <p:cNvSpPr txBox="1"/>
            <p:nvPr/>
          </p:nvSpPr>
          <p:spPr>
            <a:xfrm>
              <a:off x="5791" y="7628"/>
              <a:ext cx="2835" cy="497"/>
            </a:xfrm>
            <a:prstGeom prst="rect">
              <a:avLst/>
            </a:prstGeom>
            <a:noFill/>
            <a:ln w="9525">
              <a:noFill/>
            </a:ln>
          </p:spPr>
          <p:txBody>
            <a:bodyPr wrap="square">
              <a:spAutoFit/>
            </a:bodyPr>
            <a:lstStyle/>
            <a:p>
              <a:pPr>
                <a:buClrTx/>
                <a:buFontTx/>
                <a:buNone/>
                <a:defRPr/>
              </a:pPr>
              <a:r>
                <a:rPr lang="en-US" altLang="zh-CN" sz="1800" dirty="0">
                  <a:solidFill>
                    <a:prstClr val="white"/>
                  </a:solidFill>
                  <a:latin typeface="Helvetica" charset="0"/>
                  <a:ea typeface="Helvetica" charset="0"/>
                  <a:cs typeface="Helvetica" charset="0"/>
                </a:rPr>
                <a:t>SAN/</a:t>
              </a:r>
              <a:r>
                <a:rPr lang="en-US" altLang="zh-CN" sz="1800" dirty="0" err="1">
                  <a:solidFill>
                    <a:prstClr val="white"/>
                  </a:solidFill>
                  <a:latin typeface="Helvetica" charset="0"/>
                  <a:ea typeface="Helvetica" charset="0"/>
                  <a:cs typeface="Helvetica" charset="0"/>
                </a:rPr>
                <a:t>aSAN</a:t>
              </a:r>
              <a:endParaRPr lang="en-US" altLang="zh-CN" sz="1800" dirty="0">
                <a:solidFill>
                  <a:prstClr val="white"/>
                </a:solidFill>
                <a:latin typeface="Helvetica" charset="0"/>
                <a:ea typeface="Helvetica" charset="0"/>
                <a:cs typeface="Helvetica" charset="0"/>
              </a:endParaRPr>
            </a:p>
          </p:txBody>
        </p:sp>
        <p:cxnSp>
          <p:nvCxnSpPr>
            <p:cNvPr id="48" name="直接箭头连接符 15"/>
            <p:cNvCxnSpPr/>
            <p:nvPr/>
          </p:nvCxnSpPr>
          <p:spPr>
            <a:xfrm>
              <a:off x="2174" y="5216"/>
              <a:ext cx="0" cy="1669"/>
            </a:xfrm>
            <a:prstGeom prst="straightConnector1">
              <a:avLst/>
            </a:prstGeom>
            <a:noFill/>
            <a:ln w="38100" cap="flat" cmpd="sng" algn="ctr">
              <a:solidFill>
                <a:srgbClr val="FF0000"/>
              </a:solidFill>
              <a:prstDash val="solid"/>
              <a:headEnd type="none"/>
              <a:tailEnd type="triangle" w="med" len="med"/>
            </a:ln>
            <a:effectLst/>
          </p:spPr>
        </p:cxnSp>
        <p:sp>
          <p:nvSpPr>
            <p:cNvPr id="49" name="TextBox 4"/>
            <p:cNvSpPr txBox="1"/>
            <p:nvPr/>
          </p:nvSpPr>
          <p:spPr>
            <a:xfrm>
              <a:off x="1399" y="5481"/>
              <a:ext cx="888" cy="497"/>
            </a:xfrm>
            <a:prstGeom prst="rect">
              <a:avLst/>
            </a:prstGeom>
            <a:noFill/>
            <a:ln w="9525">
              <a:noFill/>
            </a:ln>
          </p:spPr>
          <p:txBody>
            <a:bodyPr wrap="square">
              <a:spAutoFit/>
            </a:bodyPr>
            <a:lstStyle/>
            <a:p>
              <a:pPr>
                <a:buClrTx/>
                <a:buFontTx/>
                <a:buNone/>
                <a:defRPr/>
              </a:pPr>
              <a:r>
                <a:rPr lang="en-US" sz="1800">
                  <a:solidFill>
                    <a:prstClr val="white"/>
                  </a:solidFill>
                  <a:latin typeface="Helvetica" charset="0"/>
                  <a:ea typeface="Helvetica" charset="0"/>
                  <a:cs typeface="Helvetica" charset="0"/>
                </a:rPr>
                <a:t>I/O</a:t>
              </a:r>
            </a:p>
          </p:txBody>
        </p:sp>
        <p:sp>
          <p:nvSpPr>
            <p:cNvPr id="50" name="TextBox 4"/>
            <p:cNvSpPr txBox="1"/>
            <p:nvPr/>
          </p:nvSpPr>
          <p:spPr>
            <a:xfrm>
              <a:off x="2840" y="5481"/>
              <a:ext cx="888" cy="497"/>
            </a:xfrm>
            <a:prstGeom prst="rect">
              <a:avLst/>
            </a:prstGeom>
            <a:noFill/>
            <a:ln w="9525">
              <a:noFill/>
            </a:ln>
          </p:spPr>
          <p:txBody>
            <a:bodyPr wrap="square">
              <a:spAutoFit/>
            </a:bodyPr>
            <a:lstStyle/>
            <a:p>
              <a:pPr>
                <a:buClrTx/>
                <a:buFontTx/>
                <a:buNone/>
                <a:defRPr/>
              </a:pPr>
              <a:r>
                <a:rPr lang="en-US" sz="1800">
                  <a:solidFill>
                    <a:prstClr val="white"/>
                  </a:solidFill>
                  <a:latin typeface="Helvetica" charset="0"/>
                  <a:ea typeface="Helvetica" charset="0"/>
                  <a:cs typeface="Helvetica" charset="0"/>
                </a:rPr>
                <a:t>I/O</a:t>
              </a:r>
            </a:p>
          </p:txBody>
        </p:sp>
        <p:cxnSp>
          <p:nvCxnSpPr>
            <p:cNvPr id="51" name="曲线连接符 50"/>
            <p:cNvCxnSpPr/>
            <p:nvPr/>
          </p:nvCxnSpPr>
          <p:spPr>
            <a:xfrm rot="5400000" flipV="1">
              <a:off x="4316" y="4669"/>
              <a:ext cx="1569" cy="2661"/>
            </a:xfrm>
            <a:prstGeom prst="curvedConnector2">
              <a:avLst/>
            </a:prstGeom>
            <a:noFill/>
            <a:ln w="38100" cap="flat" cmpd="sng" algn="ctr">
              <a:solidFill>
                <a:srgbClr val="00B050"/>
              </a:solidFill>
              <a:prstDash val="solid"/>
              <a:headEnd type="none"/>
              <a:tailEnd type="triangle" w="med" len="med"/>
            </a:ln>
            <a:effectLst/>
          </p:spPr>
        </p:cxnSp>
        <p:cxnSp>
          <p:nvCxnSpPr>
            <p:cNvPr id="52" name="曲线连接符 51"/>
            <p:cNvCxnSpPr/>
            <p:nvPr/>
          </p:nvCxnSpPr>
          <p:spPr>
            <a:xfrm>
              <a:off x="2326" y="5216"/>
              <a:ext cx="4105" cy="1839"/>
            </a:xfrm>
            <a:prstGeom prst="curvedConnector3">
              <a:avLst>
                <a:gd name="adj1" fmla="val 2168"/>
              </a:avLst>
            </a:prstGeom>
            <a:noFill/>
            <a:ln w="38100" cap="flat" cmpd="sng" algn="ctr">
              <a:solidFill>
                <a:srgbClr val="00B050"/>
              </a:solidFill>
              <a:prstDash val="solid"/>
              <a:headEnd type="none"/>
              <a:tailEnd type="triangle" w="med" len="med"/>
            </a:ln>
            <a:effectLst/>
          </p:spPr>
        </p:cxnSp>
        <p:sp>
          <p:nvSpPr>
            <p:cNvPr id="53" name="TextBox 4"/>
            <p:cNvSpPr txBox="1"/>
            <p:nvPr/>
          </p:nvSpPr>
          <p:spPr>
            <a:xfrm>
              <a:off x="3817" y="5374"/>
              <a:ext cx="4623" cy="455"/>
            </a:xfrm>
            <a:prstGeom prst="rect">
              <a:avLst/>
            </a:prstGeom>
            <a:noFill/>
            <a:ln w="9525">
              <a:noFill/>
            </a:ln>
          </p:spPr>
          <p:txBody>
            <a:bodyPr wrap="square">
              <a:spAutoFit/>
            </a:bodyPr>
            <a:lstStyle/>
            <a:p>
              <a:pPr>
                <a:buClrTx/>
                <a:buFontTx/>
                <a:buNone/>
                <a:defRPr/>
              </a:pPr>
              <a:r>
                <a:rPr lang="en-US" sz="1600" b="1" dirty="0">
                  <a:solidFill>
                    <a:prstClr val="white"/>
                  </a:solidFill>
                  <a:latin typeface="Helvetica" charset="0"/>
                  <a:ea typeface="Helvetica" charset="0"/>
                  <a:cs typeface="Helvetica" charset="0"/>
                </a:rPr>
                <a:t>CDP IO </a:t>
              </a:r>
              <a:r>
                <a:rPr lang="en-US" altLang="zh-CN" sz="1600" b="1" dirty="0">
                  <a:solidFill>
                    <a:prstClr val="white"/>
                  </a:solidFill>
                  <a:latin typeface="Helvetica" charset="0"/>
                  <a:ea typeface="Helvetica" charset="0"/>
                  <a:cs typeface="Helvetica" charset="0"/>
                </a:rPr>
                <a:t>log</a:t>
              </a:r>
              <a:r>
                <a:rPr lang="en-US" altLang="zh-CN" sz="1600" dirty="0">
                  <a:solidFill>
                    <a:prstClr val="white"/>
                  </a:solidFill>
                  <a:latin typeface="Helvetica" charset="0"/>
                  <a:ea typeface="Helvetica" charset="0"/>
                  <a:cs typeface="Helvetica" charset="0"/>
                </a:rPr>
                <a:t>,</a:t>
              </a:r>
              <a:r>
                <a:rPr lang="zh-CN" altLang="en-US" sz="1600" dirty="0">
                  <a:solidFill>
                    <a:prstClr val="white"/>
                  </a:solidFill>
                  <a:latin typeface="Helvetica" charset="0"/>
                  <a:ea typeface="Helvetica" charset="0"/>
                  <a:cs typeface="Helvetica" charset="0"/>
                </a:rPr>
                <a:t> </a:t>
              </a:r>
              <a:r>
                <a:rPr lang="en-US" altLang="zh-CN" sz="1600" dirty="0">
                  <a:solidFill>
                    <a:prstClr val="white"/>
                  </a:solidFill>
                  <a:latin typeface="Helvetica" charset="0"/>
                  <a:ea typeface="Helvetica" charset="0"/>
                  <a:cs typeface="Helvetica" charset="0"/>
                </a:rPr>
                <a:t>every</a:t>
              </a:r>
              <a:r>
                <a:rPr lang="zh-CN" altLang="en-US" sz="1600" dirty="0">
                  <a:solidFill>
                    <a:prstClr val="white"/>
                  </a:solidFill>
                  <a:latin typeface="Helvetica" charset="0"/>
                  <a:ea typeface="Helvetica" charset="0"/>
                  <a:cs typeface="Helvetica" charset="0"/>
                </a:rPr>
                <a:t> </a:t>
              </a:r>
              <a:r>
                <a:rPr lang="en-US" altLang="zh-CN" sz="1600" dirty="0">
                  <a:solidFill>
                    <a:prstClr val="white"/>
                  </a:solidFill>
                  <a:latin typeface="Helvetica" charset="0"/>
                  <a:ea typeface="Helvetica" charset="0"/>
                  <a:cs typeface="Helvetica" charset="0"/>
                </a:rPr>
                <a:t>log</a:t>
              </a:r>
              <a:r>
                <a:rPr lang="zh-CN" altLang="en-US" sz="1600" dirty="0">
                  <a:solidFill>
                    <a:prstClr val="white"/>
                  </a:solidFill>
                  <a:latin typeface="Helvetica" charset="0"/>
                  <a:ea typeface="Helvetica" charset="0"/>
                  <a:cs typeface="Helvetica" charset="0"/>
                </a:rPr>
                <a:t> </a:t>
              </a:r>
              <a:r>
                <a:rPr lang="en-US" altLang="zh-CN" sz="1600" dirty="0">
                  <a:solidFill>
                    <a:prstClr val="white"/>
                  </a:solidFill>
                  <a:latin typeface="Helvetica" charset="0"/>
                  <a:ea typeface="Helvetica" charset="0"/>
                  <a:cs typeface="Helvetica" charset="0"/>
                </a:rPr>
                <a:t>recorded</a:t>
              </a:r>
              <a:endParaRPr lang="zh-CN" altLang="en-US" sz="1600" dirty="0">
                <a:solidFill>
                  <a:prstClr val="white"/>
                </a:solidFill>
                <a:latin typeface="Helvetica" charset="0"/>
                <a:ea typeface="Helvetica" charset="0"/>
                <a:cs typeface="Helvetica" charset="0"/>
              </a:endParaRPr>
            </a:p>
          </p:txBody>
        </p:sp>
        <p:cxnSp>
          <p:nvCxnSpPr>
            <p:cNvPr id="54" name="直接箭头连接符 23"/>
            <p:cNvCxnSpPr/>
            <p:nvPr/>
          </p:nvCxnSpPr>
          <p:spPr>
            <a:xfrm>
              <a:off x="3613" y="5199"/>
              <a:ext cx="0" cy="1669"/>
            </a:xfrm>
            <a:prstGeom prst="straightConnector1">
              <a:avLst/>
            </a:prstGeom>
            <a:noFill/>
            <a:ln w="38100" cap="flat" cmpd="sng" algn="ctr">
              <a:solidFill>
                <a:srgbClr val="FF0000"/>
              </a:solidFill>
              <a:prstDash val="solid"/>
              <a:headEnd type="none"/>
              <a:tailEnd type="triangle" w="med" len="med"/>
            </a:ln>
            <a:effectLst/>
          </p:spPr>
        </p:cxnSp>
      </p:grpSp>
    </p:spTree>
    <p:extLst>
      <p:ext uri="{BB962C8B-B14F-4D97-AF65-F5344CB8AC3E}">
        <p14:creationId xmlns:p14="http://schemas.microsoft.com/office/powerpoint/2010/main" val="1496789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32</a:t>
            </a:fld>
            <a:endParaRPr lang="en-US" dirty="0">
              <a:solidFill>
                <a:prstClr val="white"/>
              </a:solidFill>
            </a:endParaRPr>
          </a:p>
        </p:txBody>
      </p:sp>
      <p:sp>
        <p:nvSpPr>
          <p:cNvPr id="5" name="TextBox 4"/>
          <p:cNvSpPr txBox="1"/>
          <p:nvPr/>
        </p:nvSpPr>
        <p:spPr>
          <a:xfrm>
            <a:off x="712470" y="1132185"/>
            <a:ext cx="10767060" cy="2585323"/>
          </a:xfrm>
          <a:prstGeom prst="rect">
            <a:avLst/>
          </a:prstGeom>
          <a:noFill/>
        </p:spPr>
        <p:txBody>
          <a:bodyPr wrap="square" rtlCol="0">
            <a:spAutoFit/>
          </a:bodyPr>
          <a:lstStyle/>
          <a:p>
            <a:pPr marL="342900" indent="-342900">
              <a:buClrTx/>
              <a:buFont typeface="+mj-lt"/>
              <a:buAutoNum type="arabicPeriod"/>
            </a:pPr>
            <a:r>
              <a:rPr lang="en-US" sz="1800" kern="1200" dirty="0">
                <a:solidFill>
                  <a:prstClr val="white"/>
                </a:solidFill>
                <a:latin typeface="Helvetica" charset="0"/>
                <a:ea typeface="Helvetica" charset="0"/>
                <a:cs typeface="Helvetica" charset="0"/>
              </a:rPr>
              <a:t>A full backup will be executed when CDP is enabled for the first time, all the recovery points will be based on this full backup</a:t>
            </a:r>
          </a:p>
          <a:p>
            <a:pPr marL="342900" indent="-342900">
              <a:buClrTx/>
              <a:buFont typeface="+mj-lt"/>
              <a:buAutoNum type="arabicPeriod"/>
            </a:pPr>
            <a:endParaRPr lang="en-US" sz="1800" kern="1200" dirty="0">
              <a:solidFill>
                <a:prstClr val="white"/>
              </a:solidFill>
              <a:latin typeface="Helvetica" charset="0"/>
              <a:ea typeface="Helvetica" charset="0"/>
              <a:cs typeface="Helvetica" charset="0"/>
            </a:endParaRPr>
          </a:p>
          <a:p>
            <a:pPr marL="342900" indent="-342900">
              <a:buClrTx/>
              <a:buFont typeface="+mj-lt"/>
              <a:buAutoNum type="arabicPeriod"/>
            </a:pPr>
            <a:r>
              <a:rPr lang="en-US" sz="1800" kern="1200" dirty="0">
                <a:solidFill>
                  <a:prstClr val="white"/>
                </a:solidFill>
                <a:latin typeface="Helvetica" charset="0"/>
                <a:ea typeface="Helvetica" charset="0"/>
                <a:cs typeface="Helvetica" charset="0"/>
              </a:rPr>
              <a:t>A recovery point will be created every 5 seconds</a:t>
            </a:r>
          </a:p>
          <a:p>
            <a:pPr marL="342900" indent="-342900">
              <a:buClrTx/>
              <a:buFont typeface="+mj-lt"/>
              <a:buAutoNum type="arabicPeriod"/>
            </a:pPr>
            <a:endParaRPr lang="en-US" sz="1800" kern="1200" dirty="0">
              <a:solidFill>
                <a:prstClr val="white"/>
              </a:solidFill>
              <a:latin typeface="Helvetica" charset="0"/>
              <a:ea typeface="Helvetica" charset="0"/>
              <a:cs typeface="Helvetica" charset="0"/>
            </a:endParaRPr>
          </a:p>
          <a:p>
            <a:pPr marL="342900" indent="-342900">
              <a:buClrTx/>
              <a:buFont typeface="+mj-lt"/>
              <a:buAutoNum type="arabicPeriod"/>
            </a:pPr>
            <a:r>
              <a:rPr lang="en-US" sz="1800" kern="1200" dirty="0">
                <a:solidFill>
                  <a:prstClr val="white"/>
                </a:solidFill>
                <a:latin typeface="Helvetica" charset="0"/>
                <a:ea typeface="Helvetica" charset="0"/>
                <a:cs typeface="Helvetica" charset="0"/>
              </a:rPr>
              <a:t>An incremental backup will be implemented every 1 hour or so (backup interval can be adjusted)</a:t>
            </a:r>
          </a:p>
          <a:p>
            <a:pPr marL="342900" indent="-342900">
              <a:buClrTx/>
              <a:buFont typeface="+mj-lt"/>
              <a:buAutoNum type="arabicPeriod"/>
            </a:pPr>
            <a:endParaRPr lang="en-US" sz="1800" kern="1200" dirty="0">
              <a:solidFill>
                <a:prstClr val="white"/>
              </a:solidFill>
              <a:latin typeface="Helvetica" charset="0"/>
              <a:ea typeface="Helvetica" charset="0"/>
              <a:cs typeface="Helvetica" charset="0"/>
            </a:endParaRPr>
          </a:p>
          <a:p>
            <a:pPr marL="342900" indent="-342900">
              <a:buClrTx/>
              <a:buFont typeface="+mj-lt"/>
              <a:buAutoNum type="arabicPeriod"/>
            </a:pPr>
            <a:r>
              <a:rPr lang="en-US" sz="1800" kern="1200" dirty="0">
                <a:solidFill>
                  <a:prstClr val="white"/>
                </a:solidFill>
                <a:latin typeface="Helvetica" charset="0"/>
                <a:ea typeface="Helvetica" charset="0"/>
                <a:cs typeface="Helvetica" charset="0"/>
              </a:rPr>
              <a:t>When recovering based on a certain recovery point, all the IO records between this recovery point and the latest backup point as well as all the prior backup versions will be merged.</a:t>
            </a:r>
          </a:p>
        </p:txBody>
      </p:sp>
      <p:sp>
        <p:nvSpPr>
          <p:cNvPr id="8" name="Rectangle 5"/>
          <p:cNvSpPr/>
          <p:nvPr/>
        </p:nvSpPr>
        <p:spPr>
          <a:xfrm>
            <a:off x="746758" y="195509"/>
            <a:ext cx="5196842" cy="738664"/>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CDP: How it works</a:t>
            </a:r>
          </a:p>
          <a:p>
            <a:pPr>
              <a:buClrTx/>
              <a:buFontTx/>
              <a:buNone/>
            </a:pPr>
            <a:r>
              <a:rPr lang="en-US" sz="1600" kern="1200" dirty="0">
                <a:solidFill>
                  <a:srgbClr val="FFD966"/>
                </a:solidFill>
                <a:latin typeface="Helvetica" charset="0"/>
                <a:ea typeface="Helvetica" charset="0"/>
                <a:cs typeface="Helvetica" charset="0"/>
              </a:rPr>
              <a:t>Recovery point</a:t>
            </a:r>
          </a:p>
        </p:txBody>
      </p:sp>
      <p:pic>
        <p:nvPicPr>
          <p:cNvPr id="11" name="图片 10"/>
          <p:cNvPicPr>
            <a:picLocks noChangeAspect="1"/>
          </p:cNvPicPr>
          <p:nvPr/>
        </p:nvPicPr>
        <p:blipFill>
          <a:blip r:embed="rId2"/>
          <a:stretch>
            <a:fillRect/>
          </a:stretch>
        </p:blipFill>
        <p:spPr>
          <a:xfrm>
            <a:off x="0" y="3685976"/>
            <a:ext cx="12192000" cy="2409486"/>
          </a:xfrm>
          <a:prstGeom prst="rect">
            <a:avLst/>
          </a:prstGeom>
        </p:spPr>
      </p:pic>
      <p:grpSp>
        <p:nvGrpSpPr>
          <p:cNvPr id="15" name="组 14"/>
          <p:cNvGrpSpPr/>
          <p:nvPr/>
        </p:nvGrpSpPr>
        <p:grpSpPr>
          <a:xfrm>
            <a:off x="6805749" y="4645227"/>
            <a:ext cx="661851" cy="880362"/>
            <a:chOff x="6805749" y="4645227"/>
            <a:chExt cx="661851" cy="880362"/>
          </a:xfrm>
        </p:grpSpPr>
        <p:cxnSp>
          <p:nvCxnSpPr>
            <p:cNvPr id="13" name="直线箭头连接符 12"/>
            <p:cNvCxnSpPr/>
            <p:nvPr/>
          </p:nvCxnSpPr>
          <p:spPr>
            <a:xfrm flipH="1">
              <a:off x="6805749" y="5003074"/>
              <a:ext cx="261257" cy="5225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6949440" y="4645227"/>
              <a:ext cx="518160" cy="307777"/>
            </a:xfrm>
            <a:prstGeom prst="rect">
              <a:avLst/>
            </a:prstGeom>
            <a:noFill/>
          </p:spPr>
          <p:txBody>
            <a:bodyPr wrap="square" rtlCol="0">
              <a:spAutoFit/>
            </a:bodyPr>
            <a:lstStyle/>
            <a:p>
              <a:pPr>
                <a:buClrTx/>
                <a:buFontTx/>
                <a:buNone/>
              </a:pPr>
              <a:r>
                <a:rPr kumimoji="1" lang="en-US" altLang="zh-CN" kern="1200" dirty="0">
                  <a:solidFill>
                    <a:prstClr val="white"/>
                  </a:solidFill>
                  <a:latin typeface="Helvetica" charset="0"/>
                  <a:ea typeface="Helvetica" charset="0"/>
                  <a:cs typeface="Helvetica" charset="0"/>
                </a:rPr>
                <a:t>RP</a:t>
              </a:r>
              <a:endParaRPr kumimoji="1" lang="zh-CN" altLang="en-US" kern="1200" dirty="0">
                <a:solidFill>
                  <a:prstClr val="white"/>
                </a:solidFill>
                <a:latin typeface="Helvetica" charset="0"/>
                <a:ea typeface="Helvetica" charset="0"/>
                <a:cs typeface="Helvetica" charset="0"/>
              </a:endParaRPr>
            </a:p>
          </p:txBody>
        </p:sp>
      </p:grpSp>
      <p:sp>
        <p:nvSpPr>
          <p:cNvPr id="16" name="椭圆 15"/>
          <p:cNvSpPr/>
          <p:nvPr/>
        </p:nvSpPr>
        <p:spPr>
          <a:xfrm>
            <a:off x="5434149" y="5422815"/>
            <a:ext cx="1371600" cy="352697"/>
          </a:xfrm>
          <a:prstGeom prst="ellipse">
            <a:avLst/>
          </a:prstGeom>
          <a:noFill/>
          <a:ln w="254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17" name="椭圆 16"/>
          <p:cNvSpPr/>
          <p:nvPr/>
        </p:nvSpPr>
        <p:spPr>
          <a:xfrm>
            <a:off x="287383" y="5120640"/>
            <a:ext cx="5146766" cy="974822"/>
          </a:xfrm>
          <a:prstGeom prst="ellipse">
            <a:avLst/>
          </a:prstGeom>
          <a:no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18" name="椭圆 17"/>
          <p:cNvSpPr/>
          <p:nvPr/>
        </p:nvSpPr>
        <p:spPr>
          <a:xfrm>
            <a:off x="287383" y="4953004"/>
            <a:ext cx="6518366" cy="1192528"/>
          </a:xfrm>
          <a:prstGeom prst="ellipse">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Tree>
    <p:extLst>
      <p:ext uri="{BB962C8B-B14F-4D97-AF65-F5344CB8AC3E}">
        <p14:creationId xmlns:p14="http://schemas.microsoft.com/office/powerpoint/2010/main" val="915265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linds(horizont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33</a:t>
            </a:fld>
            <a:endParaRPr lang="en-US" dirty="0">
              <a:solidFill>
                <a:prstClr val="white"/>
              </a:solidFill>
            </a:endParaRPr>
          </a:p>
        </p:txBody>
      </p:sp>
      <p:sp>
        <p:nvSpPr>
          <p:cNvPr id="5" name="TextBox 4"/>
          <p:cNvSpPr txBox="1"/>
          <p:nvPr/>
        </p:nvSpPr>
        <p:spPr>
          <a:xfrm>
            <a:off x="712470" y="1132185"/>
            <a:ext cx="10767060" cy="1754326"/>
          </a:xfrm>
          <a:prstGeom prst="rect">
            <a:avLst/>
          </a:prstGeom>
          <a:noFill/>
        </p:spPr>
        <p:txBody>
          <a:bodyPr wrap="square" rtlCol="0">
            <a:spAutoFit/>
          </a:bodyPr>
          <a:lstStyle/>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BPs (backup point) and RPs (recovery point) are merged and packaged as a file, the file is displayed by being mounted to HCI’s catalog</a:t>
            </a: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Choose the file that needs to be recovered and you can download it right away.</a:t>
            </a: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a:buClrTx/>
              <a:buFontTx/>
              <a:buNone/>
            </a:pPr>
            <a:r>
              <a:rPr lang="en-US" altLang="zh-CN" sz="1800" kern="1200" dirty="0">
                <a:solidFill>
                  <a:prstClr val="white"/>
                </a:solidFill>
                <a:latin typeface="Helvetica" charset="0"/>
                <a:ea typeface="Helvetica" charset="0"/>
                <a:cs typeface="Helvetica" charset="0"/>
              </a:rPr>
              <a:t>Note: this feature is only supported by NTFS and FAT32 on Windows</a:t>
            </a:r>
          </a:p>
        </p:txBody>
      </p:sp>
      <p:sp>
        <p:nvSpPr>
          <p:cNvPr id="8" name="Rectangle 5"/>
          <p:cNvSpPr/>
          <p:nvPr/>
        </p:nvSpPr>
        <p:spPr>
          <a:xfrm>
            <a:off x="746758" y="195509"/>
            <a:ext cx="5196842" cy="738664"/>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CDP: How it works</a:t>
            </a:r>
          </a:p>
          <a:p>
            <a:pPr>
              <a:buClrTx/>
              <a:buFontTx/>
              <a:buNone/>
            </a:pPr>
            <a:r>
              <a:rPr lang="en-US" sz="1600" kern="1200" dirty="0">
                <a:solidFill>
                  <a:srgbClr val="FFD966"/>
                </a:solidFill>
                <a:latin typeface="Helvetica" charset="0"/>
                <a:ea typeface="Helvetica" charset="0"/>
                <a:cs typeface="Helvetica" charset="0"/>
              </a:rPr>
              <a:t>Instant file recovery</a:t>
            </a:r>
          </a:p>
        </p:txBody>
      </p:sp>
      <p:pic>
        <p:nvPicPr>
          <p:cNvPr id="2" name="图片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8575" y="2868177"/>
            <a:ext cx="6252476" cy="3392768"/>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439105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34</a:t>
            </a:fld>
            <a:endParaRPr lang="en-US" dirty="0">
              <a:solidFill>
                <a:prstClr val="white"/>
              </a:solidFill>
            </a:endParaRPr>
          </a:p>
        </p:txBody>
      </p:sp>
      <p:sp>
        <p:nvSpPr>
          <p:cNvPr id="5" name="TextBox 4"/>
          <p:cNvSpPr txBox="1"/>
          <p:nvPr/>
        </p:nvSpPr>
        <p:spPr>
          <a:xfrm>
            <a:off x="712470" y="1132185"/>
            <a:ext cx="10767060" cy="4801314"/>
          </a:xfrm>
          <a:prstGeom prst="rect">
            <a:avLst/>
          </a:prstGeom>
          <a:noFill/>
        </p:spPr>
        <p:txBody>
          <a:bodyPr wrap="square" rtlCol="0">
            <a:spAutoFit/>
          </a:bodyPr>
          <a:lstStyle/>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The average number of VMs protected by CDP should not exceed 3 on each server node, and each server should have more than 128GB memory</a:t>
            </a: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CDP target storage can be set on iSCSI/FC SAN or </a:t>
            </a:r>
            <a:r>
              <a:rPr lang="en-US" sz="1800" kern="1200" dirty="0" err="1">
                <a:solidFill>
                  <a:prstClr val="white"/>
                </a:solidFill>
                <a:latin typeface="Helvetica" charset="0"/>
                <a:ea typeface="Helvetica" charset="0"/>
                <a:cs typeface="Helvetica" charset="0"/>
              </a:rPr>
              <a:t>aSAN</a:t>
            </a: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How to calculate CDP storage capacity</a:t>
            </a:r>
          </a:p>
          <a:p>
            <a:pPr marL="800100" lvl="1" indent="-342900">
              <a:buClrTx/>
              <a:buFont typeface="Arial" charset="0"/>
              <a:buChar char="•"/>
            </a:pPr>
            <a:r>
              <a:rPr lang="en-US" sz="1800" kern="1200" dirty="0">
                <a:solidFill>
                  <a:prstClr val="white"/>
                </a:solidFill>
                <a:latin typeface="Helvetica" charset="0"/>
                <a:ea typeface="Helvetica" charset="0"/>
                <a:cs typeface="Helvetica" charset="0"/>
              </a:rPr>
              <a:t>Business data capacity + average hourly data increments * 96 (latest 3 months, hourly )</a:t>
            </a:r>
            <a:r>
              <a:rPr lang="zh-CN" altLang="en-US" sz="1800" kern="1200" dirty="0">
                <a:solidFill>
                  <a:prstClr val="white"/>
                </a:solidFill>
                <a:latin typeface="Helvetica" charset="0"/>
                <a:ea typeface="Helvetica" charset="0"/>
                <a:cs typeface="Helvetica" charset="0"/>
              </a:rPr>
              <a:t> </a:t>
            </a:r>
            <a:r>
              <a:rPr lang="en-US" altLang="zh-CN" sz="1800" kern="1200" dirty="0">
                <a:solidFill>
                  <a:prstClr val="white"/>
                </a:solidFill>
                <a:latin typeface="Helvetica" charset="0"/>
                <a:ea typeface="Helvetica" charset="0"/>
                <a:cs typeface="Helvetica" charset="0"/>
              </a:rPr>
              <a:t>+</a:t>
            </a:r>
            <a:r>
              <a:rPr lang="zh-CN" altLang="en-US" sz="1800" kern="1200" dirty="0">
                <a:solidFill>
                  <a:prstClr val="white"/>
                </a:solidFill>
                <a:latin typeface="Helvetica" charset="0"/>
                <a:ea typeface="Helvetica" charset="0"/>
                <a:cs typeface="Helvetica" charset="0"/>
              </a:rPr>
              <a:t> </a:t>
            </a:r>
            <a:r>
              <a:rPr lang="en-US" altLang="zh-CN" sz="1800" kern="1200" dirty="0">
                <a:solidFill>
                  <a:prstClr val="white"/>
                </a:solidFill>
                <a:latin typeface="Helvetica" charset="0"/>
                <a:ea typeface="Helvetica" charset="0"/>
                <a:cs typeface="Helvetica" charset="0"/>
              </a:rPr>
              <a:t>IO log maximum capacity </a:t>
            </a:r>
          </a:p>
          <a:p>
            <a:pPr marL="285750" indent="-285750">
              <a:buClrTx/>
              <a:buFont typeface="Wingdings" charset="2"/>
              <a:buChar char="ü"/>
            </a:pPr>
            <a:endParaRPr lang="en-US" sz="1800" kern="1200" dirty="0">
              <a:solidFill>
                <a:prstClr val="white"/>
              </a:solidFill>
              <a:latin typeface="Helvetica" charset="0"/>
              <a:ea typeface="Helvetica" charset="0"/>
              <a:cs typeface="Helvetica" charset="0"/>
            </a:endParaRPr>
          </a:p>
          <a:p>
            <a:pPr marL="285750" indent="-285750">
              <a:buClrTx/>
              <a:buFont typeface="Wingdings" charset="2"/>
              <a:buChar char="ü"/>
            </a:pPr>
            <a:r>
              <a:rPr lang="en-US" sz="1800" kern="1200" dirty="0">
                <a:solidFill>
                  <a:prstClr val="white"/>
                </a:solidFill>
                <a:latin typeface="Helvetica" charset="0"/>
                <a:ea typeface="Helvetica" charset="0"/>
                <a:cs typeface="Helvetica" charset="0"/>
              </a:rPr>
              <a:t>How to calculate IO log maximum capacity</a:t>
            </a:r>
          </a:p>
          <a:p>
            <a:pPr marL="742950" lvl="1" indent="-285750">
              <a:buClrTx/>
              <a:buFont typeface="Arial" charset="0"/>
              <a:buChar char="•"/>
            </a:pPr>
            <a:r>
              <a:rPr lang="en-US" sz="1800" kern="1200" dirty="0">
                <a:solidFill>
                  <a:prstClr val="white"/>
                </a:solidFill>
                <a:latin typeface="Helvetica" charset="0"/>
                <a:ea typeface="Helvetica" charset="0"/>
                <a:cs typeface="Helvetica" charset="0"/>
              </a:rPr>
              <a:t>Average data increment per second (MB/s) * 3600 (1 hour) * retention period (hours) </a:t>
            </a:r>
            <a:r>
              <a:rPr lang="en-US" sz="1800" kern="1200" dirty="0">
                <a:solidFill>
                  <a:srgbClr val="FFD966"/>
                </a:solidFill>
                <a:latin typeface="Helvetica" charset="0"/>
                <a:ea typeface="Helvetica" charset="0"/>
                <a:cs typeface="Helvetica" charset="0"/>
              </a:rPr>
              <a:t>(if this data can’t be acquired, take 800GB as the default IO log capacity )</a:t>
            </a: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Backup storage approach</a:t>
            </a:r>
          </a:p>
          <a:p>
            <a:pPr marL="800100" lvl="1" indent="-342900">
              <a:buClrTx/>
              <a:buFont typeface="Arial" charset="0"/>
              <a:buChar char="•"/>
            </a:pPr>
            <a:r>
              <a:rPr lang="en-US" sz="1800" kern="1200" dirty="0">
                <a:solidFill>
                  <a:srgbClr val="FFD966"/>
                </a:solidFill>
                <a:latin typeface="Helvetica" charset="0"/>
                <a:ea typeface="Helvetica" charset="0"/>
                <a:cs typeface="Helvetica" charset="0"/>
              </a:rPr>
              <a:t>It’s recommended to store CDP IO Log and backup data separately</a:t>
            </a:r>
            <a:r>
              <a:rPr lang="en-US" sz="1800" kern="1200" dirty="0">
                <a:solidFill>
                  <a:prstClr val="white"/>
                </a:solidFill>
                <a:latin typeface="Helvetica" charset="0"/>
                <a:ea typeface="Helvetica" charset="0"/>
                <a:cs typeface="Helvetica" charset="0"/>
              </a:rPr>
              <a:t>, put backup data on external storage and IO Log on </a:t>
            </a:r>
            <a:r>
              <a:rPr lang="en-US" sz="1800" kern="1200" dirty="0" err="1">
                <a:solidFill>
                  <a:prstClr val="white"/>
                </a:solidFill>
                <a:latin typeface="Helvetica" charset="0"/>
                <a:ea typeface="Helvetica" charset="0"/>
                <a:cs typeface="Helvetica" charset="0"/>
              </a:rPr>
              <a:t>aSAN</a:t>
            </a:r>
            <a:r>
              <a:rPr lang="en-US" sz="1800" kern="1200" dirty="0">
                <a:solidFill>
                  <a:prstClr val="white"/>
                </a:solidFill>
                <a:latin typeface="Helvetica" charset="0"/>
                <a:ea typeface="Helvetica" charset="0"/>
                <a:cs typeface="Helvetica" charset="0"/>
              </a:rPr>
              <a:t> or external storage</a:t>
            </a: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p:txBody>
      </p:sp>
      <p:sp>
        <p:nvSpPr>
          <p:cNvPr id="8"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CDP: How to calculate capacity</a:t>
            </a:r>
          </a:p>
        </p:txBody>
      </p:sp>
    </p:spTree>
    <p:extLst>
      <p:ext uri="{BB962C8B-B14F-4D97-AF65-F5344CB8AC3E}">
        <p14:creationId xmlns:p14="http://schemas.microsoft.com/office/powerpoint/2010/main" val="1285218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编号占位符 3"/>
          <p:cNvSpPr>
            <a:spLocks noGrp="1"/>
          </p:cNvSpPr>
          <p:nvPr>
            <p:ph type="sldNum" sz="quarter" idx="12"/>
          </p:nvPr>
        </p:nvSpPr>
        <p:spPr/>
        <p:txBody>
          <a:bodyPr/>
          <a:lstStyle/>
          <a:p>
            <a:r>
              <a:rPr lang="en-US" smtClean="0">
                <a:solidFill>
                  <a:prstClr val="white"/>
                </a:solidFill>
              </a:rPr>
              <a:t>Page </a:t>
            </a:r>
            <a:fld id="{324BD2D5-E84C-4DC5-B7C9-5EE0F5BE9BEB}" type="slidenum">
              <a:rPr lang="en-US" smtClean="0">
                <a:solidFill>
                  <a:prstClr val="white"/>
                </a:solidFill>
              </a:rPr>
              <a:pPr/>
              <a:t>35</a:t>
            </a:fld>
            <a:endParaRPr lang="en-US" dirty="0">
              <a:solidFill>
                <a:prstClr val="white"/>
              </a:solidFill>
            </a:endParaRPr>
          </a:p>
        </p:txBody>
      </p:sp>
      <p:sp>
        <p:nvSpPr>
          <p:cNvPr id="5"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smtClean="0">
                <a:solidFill>
                  <a:srgbClr val="FFD966"/>
                </a:solidFill>
                <a:latin typeface="Helvetica" charset="0"/>
                <a:ea typeface="Helvetica" charset="0"/>
                <a:cs typeface="Helvetica" charset="0"/>
              </a:rPr>
              <a:t>CDP:</a:t>
            </a:r>
            <a:r>
              <a:rPr lang="zh-CN" altLang="en-US" sz="2600" b="1" kern="1200" dirty="0">
                <a:solidFill>
                  <a:srgbClr val="FFD966"/>
                </a:solidFill>
                <a:latin typeface="Helvetica" charset="0"/>
                <a:ea typeface="Helvetica" charset="0"/>
                <a:cs typeface="Helvetica" charset="0"/>
              </a:rPr>
              <a:t> </a:t>
            </a:r>
            <a:r>
              <a:rPr lang="en-US" altLang="zh-CN" sz="2600" b="1" kern="1200" dirty="0" smtClean="0">
                <a:solidFill>
                  <a:srgbClr val="FFD966"/>
                </a:solidFill>
                <a:latin typeface="Helvetica" charset="0"/>
                <a:ea typeface="Helvetica" charset="0"/>
                <a:cs typeface="Helvetica" charset="0"/>
              </a:rPr>
              <a:t>Some Cautions</a:t>
            </a:r>
            <a:endParaRPr lang="en-US" sz="2600" b="1" kern="1200" dirty="0" smtClean="0">
              <a:solidFill>
                <a:srgbClr val="FFD966"/>
              </a:solidFill>
              <a:latin typeface="Helvetica" charset="0"/>
              <a:ea typeface="Helvetica" charset="0"/>
              <a:cs typeface="Helvetica" charset="0"/>
            </a:endParaRPr>
          </a:p>
        </p:txBody>
      </p:sp>
      <p:sp>
        <p:nvSpPr>
          <p:cNvPr id="6" name="TextBox 4"/>
          <p:cNvSpPr txBox="1"/>
          <p:nvPr/>
        </p:nvSpPr>
        <p:spPr>
          <a:xfrm>
            <a:off x="712470" y="1132185"/>
            <a:ext cx="10767060" cy="5078313"/>
          </a:xfrm>
          <a:prstGeom prst="rect">
            <a:avLst/>
          </a:prstGeom>
          <a:noFill/>
        </p:spPr>
        <p:txBody>
          <a:bodyPr wrap="square" rtlCol="0">
            <a:spAutoFit/>
          </a:bodyPr>
          <a:lstStyle/>
          <a:p>
            <a:pPr marL="342900" indent="-342900">
              <a:buClrTx/>
              <a:buFont typeface="Wingdings" charset="2"/>
              <a:buChar char="ü"/>
            </a:pPr>
            <a:r>
              <a:rPr lang="en-US" sz="1800" kern="1200" dirty="0" smtClean="0">
                <a:solidFill>
                  <a:prstClr val="white"/>
                </a:solidFill>
                <a:latin typeface="Helvetica" charset="0"/>
                <a:ea typeface="Helvetica" charset="0"/>
                <a:cs typeface="Helvetica" charset="0"/>
              </a:rPr>
              <a:t>VMs with raw device mapping (RDM) cannot be protected by CDP. For example, CDP cannot be enabled for Oracle RAC using RDM as shared disk.  </a:t>
            </a:r>
          </a:p>
          <a:p>
            <a:pPr marL="342900" indent="-342900">
              <a:buClrTx/>
              <a:buFont typeface="Wingdings" charset="2"/>
              <a:buChar char="ü"/>
            </a:pPr>
            <a:endParaRPr lang="en-US" sz="1800" kern="1200" dirty="0" smtClean="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smtClean="0">
                <a:solidFill>
                  <a:prstClr val="white"/>
                </a:solidFill>
                <a:latin typeface="Helvetica" charset="0"/>
                <a:ea typeface="Helvetica" charset="0"/>
                <a:cs typeface="Helvetica" charset="0"/>
              </a:rPr>
              <a:t>VMware VMs cannot be protected by CDP.</a:t>
            </a: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smtClean="0">
                <a:solidFill>
                  <a:prstClr val="white"/>
                </a:solidFill>
                <a:latin typeface="Helvetica" charset="0"/>
                <a:ea typeface="Helvetica" charset="0"/>
                <a:cs typeface="Helvetica" charset="0"/>
              </a:rPr>
              <a:t>After enabling CDP, a full backup will be executed, it might take several hours or even dozens of hours depending on VM size. During this period, IO logs cannot be viewed on the interface, after the full backup is completed, IO logs will be displayed on the timeline.</a:t>
            </a: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smtClean="0">
                <a:solidFill>
                  <a:prstClr val="white"/>
                </a:solidFill>
                <a:latin typeface="Helvetica" charset="0"/>
                <a:ea typeface="Helvetica" charset="0"/>
                <a:cs typeface="Helvetica" charset="0"/>
              </a:rPr>
              <a:t>If CDP is interrupted due to storage issues or VM/host reboot, a backup (incremental or full) will be executed after restarting CDP.</a:t>
            </a: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altLang="zh-CN" sz="1800" kern="1200" dirty="0">
                <a:solidFill>
                  <a:prstClr val="white"/>
                </a:solidFill>
                <a:latin typeface="Helvetica" charset="0"/>
                <a:ea typeface="Helvetica" charset="0"/>
                <a:cs typeface="Helvetica" charset="0"/>
              </a:rPr>
              <a:t>B</a:t>
            </a:r>
            <a:r>
              <a:rPr lang="en-US" altLang="zh-CN" sz="1800" kern="1200" dirty="0" smtClean="0">
                <a:solidFill>
                  <a:prstClr val="white"/>
                </a:solidFill>
                <a:latin typeface="Helvetica" charset="0"/>
                <a:ea typeface="Helvetica" charset="0"/>
                <a:cs typeface="Helvetica" charset="0"/>
              </a:rPr>
              <a:t>e </a:t>
            </a:r>
            <a:r>
              <a:rPr lang="en-US" altLang="zh-CN" sz="1800" kern="1200" dirty="0">
                <a:solidFill>
                  <a:prstClr val="white"/>
                </a:solidFill>
                <a:latin typeface="Helvetica" charset="0"/>
                <a:ea typeface="Helvetica" charset="0"/>
                <a:cs typeface="Helvetica" charset="0"/>
              </a:rPr>
              <a:t>cautious of changing backup repository </a:t>
            </a:r>
            <a:r>
              <a:rPr lang="en-US" altLang="zh-CN" sz="1800" kern="1200" dirty="0" smtClean="0">
                <a:solidFill>
                  <a:prstClr val="white"/>
                </a:solidFill>
                <a:latin typeface="Helvetica" charset="0"/>
                <a:ea typeface="Helvetica" charset="0"/>
                <a:cs typeface="Helvetica" charset="0"/>
              </a:rPr>
              <a:t>since c</a:t>
            </a:r>
            <a:r>
              <a:rPr lang="en-US" sz="1800" kern="1200" dirty="0" smtClean="0">
                <a:solidFill>
                  <a:prstClr val="white"/>
                </a:solidFill>
                <a:latin typeface="Helvetica" charset="0"/>
                <a:ea typeface="Helvetica" charset="0"/>
                <a:cs typeface="Helvetica" charset="0"/>
              </a:rPr>
              <a:t>hange of backup storage will cause a full backup next time,.</a:t>
            </a: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endParaRPr lang="en-US" sz="1800" kern="1200" dirty="0" smtClean="0">
              <a:solidFill>
                <a:prstClr val="white"/>
              </a:solidFill>
              <a:latin typeface="Helvetica" charset="0"/>
              <a:ea typeface="Helvetica" charset="0"/>
              <a:cs typeface="Helvetica" charset="0"/>
            </a:endParaRPr>
          </a:p>
          <a:p>
            <a:pPr marL="342900" indent="-342900">
              <a:buClrTx/>
              <a:buFont typeface="Wingdings" charset="2"/>
              <a:buChar char="ü"/>
            </a:pPr>
            <a:endParaRPr lang="en-US" sz="1800" kern="1200" dirty="0" smtClean="0">
              <a:solidFill>
                <a:prstClr val="white"/>
              </a:solidFill>
              <a:latin typeface="Helvetica" charset="0"/>
              <a:ea typeface="Helvetica" charset="0"/>
              <a:cs typeface="Helvetica" charset="0"/>
            </a:endParaRP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endParaRPr lang="en-US" sz="1800" kern="1200" dirty="0" smtClean="0">
              <a:solidFill>
                <a:prstClr val="white"/>
              </a:solidFill>
              <a:latin typeface="Helvetica" charset="0"/>
              <a:ea typeface="Helvetica" charset="0"/>
              <a:cs typeface="Helvetica" charset="0"/>
            </a:endParaRPr>
          </a:p>
        </p:txBody>
      </p:sp>
    </p:spTree>
    <p:extLst>
      <p:ext uri="{BB962C8B-B14F-4D97-AF65-F5344CB8AC3E}">
        <p14:creationId xmlns:p14="http://schemas.microsoft.com/office/powerpoint/2010/main" val="1269194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36</a:t>
            </a:fld>
            <a:endParaRPr lang="en-US" dirty="0">
              <a:solidFill>
                <a:prstClr val="white"/>
              </a:solidFill>
            </a:endParaRPr>
          </a:p>
        </p:txBody>
      </p:sp>
      <p:sp>
        <p:nvSpPr>
          <p:cNvPr id="5" name="TextBox 4"/>
          <p:cNvSpPr txBox="1"/>
          <p:nvPr/>
        </p:nvSpPr>
        <p:spPr>
          <a:xfrm>
            <a:off x="712470" y="818676"/>
            <a:ext cx="10767060" cy="1200329"/>
          </a:xfrm>
          <a:prstGeom prst="rect">
            <a:avLst/>
          </a:prstGeom>
          <a:noFill/>
        </p:spPr>
        <p:txBody>
          <a:bodyPr wrap="square" rtlCol="0">
            <a:spAutoFit/>
          </a:bodyPr>
          <a:lstStyle/>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Applies to all backups on HCI, be it VMware backup, HCI backup or CDP</a:t>
            </a:r>
          </a:p>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When recovering, VMs can be booted up within 3 minutes and climb to normal performance within 15 minutes. </a:t>
            </a:r>
          </a:p>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Significant RTO reduction compared to previous backup recovery</a:t>
            </a:r>
          </a:p>
        </p:txBody>
      </p:sp>
      <p:sp>
        <p:nvSpPr>
          <p:cNvPr id="8"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Instant Recovery</a:t>
            </a:r>
          </a:p>
        </p:txBody>
      </p:sp>
      <p:sp>
        <p:nvSpPr>
          <p:cNvPr id="2" name="矩形 1"/>
          <p:cNvSpPr/>
          <p:nvPr/>
        </p:nvSpPr>
        <p:spPr>
          <a:xfrm>
            <a:off x="5162005" y="2149729"/>
            <a:ext cx="1867989" cy="11103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6" name="矩形 5"/>
          <p:cNvSpPr/>
          <p:nvPr/>
        </p:nvSpPr>
        <p:spPr>
          <a:xfrm>
            <a:off x="2152103" y="4121334"/>
            <a:ext cx="3543302" cy="1760419"/>
          </a:xfrm>
          <a:prstGeom prst="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7" name="矩形 6"/>
          <p:cNvSpPr/>
          <p:nvPr/>
        </p:nvSpPr>
        <p:spPr>
          <a:xfrm>
            <a:off x="6874327" y="4121334"/>
            <a:ext cx="3641273" cy="176041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3" name="圆角矩形 2"/>
          <p:cNvSpPr/>
          <p:nvPr/>
        </p:nvSpPr>
        <p:spPr>
          <a:xfrm>
            <a:off x="5656216" y="2246811"/>
            <a:ext cx="875212" cy="54864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600" kern="1200" dirty="0">
                <a:solidFill>
                  <a:prstClr val="white"/>
                </a:solidFill>
                <a:latin typeface="Helvetica" charset="0"/>
                <a:ea typeface="Helvetica" charset="0"/>
                <a:cs typeface="Helvetica" charset="0"/>
              </a:rPr>
              <a:t>VM</a:t>
            </a:r>
            <a:r>
              <a:rPr kumimoji="1" lang="zh-CN" altLang="en-US" sz="1600" kern="1200" dirty="0">
                <a:solidFill>
                  <a:prstClr val="white"/>
                </a:solidFill>
                <a:latin typeface="Helvetica" charset="0"/>
                <a:ea typeface="Helvetica" charset="0"/>
                <a:cs typeface="Helvetica" charset="0"/>
              </a:rPr>
              <a:t> </a:t>
            </a:r>
            <a:r>
              <a:rPr kumimoji="1" lang="en-US" altLang="zh-CN" sz="1600" kern="1200" dirty="0">
                <a:solidFill>
                  <a:prstClr val="white"/>
                </a:solidFill>
                <a:latin typeface="Helvetica" charset="0"/>
                <a:ea typeface="Helvetica" charset="0"/>
                <a:cs typeface="Helvetica" charset="0"/>
              </a:rPr>
              <a:t>QEMU</a:t>
            </a:r>
            <a:endParaRPr kumimoji="1" lang="zh-CN" altLang="en-US" sz="1600" kern="1200" dirty="0">
              <a:solidFill>
                <a:prstClr val="white"/>
              </a:solidFill>
              <a:latin typeface="Helvetica" charset="0"/>
              <a:ea typeface="Helvetica" charset="0"/>
              <a:cs typeface="Helvetica" charset="0"/>
            </a:endParaRPr>
          </a:p>
        </p:txBody>
      </p:sp>
      <p:sp>
        <p:nvSpPr>
          <p:cNvPr id="9" name="文本框 8"/>
          <p:cNvSpPr txBox="1"/>
          <p:nvPr/>
        </p:nvSpPr>
        <p:spPr>
          <a:xfrm>
            <a:off x="5695405" y="2843095"/>
            <a:ext cx="927463" cy="369332"/>
          </a:xfrm>
          <a:prstGeom prst="rect">
            <a:avLst/>
          </a:prstGeom>
          <a:noFill/>
        </p:spPr>
        <p:txBody>
          <a:bodyPr wrap="square" rtlCol="0">
            <a:spAutoFit/>
          </a:bodyPr>
          <a:lstStyle/>
          <a:p>
            <a:pPr>
              <a:buClrTx/>
              <a:buFontTx/>
              <a:buNone/>
            </a:pPr>
            <a:r>
              <a:rPr kumimoji="1" lang="en-US" altLang="zh-CN" sz="1800" kern="1200" dirty="0">
                <a:solidFill>
                  <a:prstClr val="white"/>
                </a:solidFill>
                <a:latin typeface="Helvetica" charset="0"/>
                <a:ea typeface="Helvetica" charset="0"/>
                <a:cs typeface="Helvetica" charset="0"/>
              </a:rPr>
              <a:t>Host H</a:t>
            </a:r>
            <a:endParaRPr kumimoji="1" lang="zh-CN" altLang="en-US" sz="1800" kern="1200" dirty="0">
              <a:solidFill>
                <a:prstClr val="white"/>
              </a:solidFill>
              <a:latin typeface="Helvetica" charset="0"/>
              <a:ea typeface="Helvetica" charset="0"/>
              <a:cs typeface="Helvetica" charset="0"/>
            </a:endParaRPr>
          </a:p>
        </p:txBody>
      </p:sp>
      <p:sp>
        <p:nvSpPr>
          <p:cNvPr id="10" name="文本框 9"/>
          <p:cNvSpPr txBox="1"/>
          <p:nvPr/>
        </p:nvSpPr>
        <p:spPr>
          <a:xfrm>
            <a:off x="3344095" y="5508184"/>
            <a:ext cx="1242059" cy="369332"/>
          </a:xfrm>
          <a:prstGeom prst="rect">
            <a:avLst/>
          </a:prstGeom>
          <a:noFill/>
        </p:spPr>
        <p:txBody>
          <a:bodyPr wrap="square" rtlCol="0">
            <a:spAutoFit/>
          </a:bodyPr>
          <a:lstStyle/>
          <a:p>
            <a:pPr>
              <a:buClrTx/>
              <a:buFontTx/>
              <a:buNone/>
            </a:pPr>
            <a:r>
              <a:rPr kumimoji="1" lang="en-US" altLang="zh-CN" sz="1800" kern="1200" dirty="0">
                <a:solidFill>
                  <a:prstClr val="white"/>
                </a:solidFill>
                <a:latin typeface="Helvetica" charset="0"/>
                <a:ea typeface="Helvetica" charset="0"/>
                <a:cs typeface="Helvetica" charset="0"/>
              </a:rPr>
              <a:t>Storage A</a:t>
            </a:r>
            <a:endParaRPr kumimoji="1" lang="zh-CN" altLang="en-US" sz="1800" kern="1200" dirty="0">
              <a:solidFill>
                <a:prstClr val="white"/>
              </a:solidFill>
              <a:latin typeface="Helvetica" charset="0"/>
              <a:ea typeface="Helvetica" charset="0"/>
              <a:cs typeface="Helvetica" charset="0"/>
            </a:endParaRPr>
          </a:p>
        </p:txBody>
      </p:sp>
      <p:sp>
        <p:nvSpPr>
          <p:cNvPr id="11" name="文本框 10"/>
          <p:cNvSpPr txBox="1"/>
          <p:nvPr/>
        </p:nvSpPr>
        <p:spPr>
          <a:xfrm>
            <a:off x="8251370" y="5508184"/>
            <a:ext cx="1242059" cy="369332"/>
          </a:xfrm>
          <a:prstGeom prst="rect">
            <a:avLst/>
          </a:prstGeom>
          <a:noFill/>
        </p:spPr>
        <p:txBody>
          <a:bodyPr wrap="square" rtlCol="0">
            <a:spAutoFit/>
          </a:bodyPr>
          <a:lstStyle/>
          <a:p>
            <a:pPr>
              <a:buClrTx/>
              <a:buFontTx/>
              <a:buNone/>
            </a:pPr>
            <a:r>
              <a:rPr kumimoji="1" lang="en-US" altLang="zh-CN" sz="1800" kern="1200" dirty="0">
                <a:solidFill>
                  <a:prstClr val="white"/>
                </a:solidFill>
                <a:latin typeface="Helvetica" charset="0"/>
                <a:ea typeface="Helvetica" charset="0"/>
                <a:cs typeface="Helvetica" charset="0"/>
              </a:rPr>
              <a:t>Storage B</a:t>
            </a:r>
            <a:endParaRPr kumimoji="1" lang="zh-CN" altLang="en-US" sz="1800" kern="1200" dirty="0">
              <a:solidFill>
                <a:prstClr val="white"/>
              </a:solidFill>
              <a:latin typeface="Helvetica" charset="0"/>
              <a:ea typeface="Helvetica" charset="0"/>
              <a:cs typeface="Helvetica" charset="0"/>
            </a:endParaRPr>
          </a:p>
        </p:txBody>
      </p:sp>
      <p:sp>
        <p:nvSpPr>
          <p:cNvPr id="12" name="椭圆 11"/>
          <p:cNvSpPr/>
          <p:nvPr/>
        </p:nvSpPr>
        <p:spPr>
          <a:xfrm>
            <a:off x="2312126" y="4715691"/>
            <a:ext cx="770708" cy="64008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100" kern="1200" dirty="0">
              <a:solidFill>
                <a:prstClr val="white"/>
              </a:solidFill>
              <a:latin typeface="Helvetica" charset="0"/>
              <a:ea typeface="Helvetica" charset="0"/>
              <a:cs typeface="Helvetica" charset="0"/>
            </a:endParaRPr>
          </a:p>
        </p:txBody>
      </p:sp>
      <p:sp>
        <p:nvSpPr>
          <p:cNvPr id="13" name="椭圆 12"/>
          <p:cNvSpPr/>
          <p:nvPr/>
        </p:nvSpPr>
        <p:spPr>
          <a:xfrm>
            <a:off x="3344095" y="4715691"/>
            <a:ext cx="770708" cy="64008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400" kern="1200" dirty="0">
              <a:solidFill>
                <a:prstClr val="white"/>
              </a:solidFill>
            </a:endParaRPr>
          </a:p>
        </p:txBody>
      </p:sp>
      <p:sp>
        <p:nvSpPr>
          <p:cNvPr id="14" name="椭圆 13"/>
          <p:cNvSpPr/>
          <p:nvPr/>
        </p:nvSpPr>
        <p:spPr>
          <a:xfrm>
            <a:off x="4776651" y="4713619"/>
            <a:ext cx="770708" cy="64008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16" name="直线箭头连接符 15"/>
          <p:cNvCxnSpPr>
            <a:stCxn id="14" idx="2"/>
          </p:cNvCxnSpPr>
          <p:nvPr/>
        </p:nvCxnSpPr>
        <p:spPr>
          <a:xfrm flipH="1">
            <a:off x="4114803" y="5033659"/>
            <a:ext cx="661848" cy="0"/>
          </a:xfrm>
          <a:prstGeom prst="straightConnector1">
            <a:avLst/>
          </a:prstGeom>
          <a:ln>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17" name="直线箭头连接符 16"/>
          <p:cNvCxnSpPr>
            <a:stCxn id="13" idx="2"/>
            <a:endCxn id="12" idx="6"/>
          </p:cNvCxnSpPr>
          <p:nvPr/>
        </p:nvCxnSpPr>
        <p:spPr>
          <a:xfrm flipH="1">
            <a:off x="3082834" y="5035731"/>
            <a:ext cx="261261" cy="0"/>
          </a:xfrm>
          <a:prstGeom prst="straightConnector1">
            <a:avLst/>
          </a:prstGeom>
          <a:ln>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3194959" y="4877792"/>
            <a:ext cx="1031969" cy="369332"/>
          </a:xfrm>
          <a:prstGeom prst="rect">
            <a:avLst/>
          </a:prstGeom>
          <a:noFill/>
        </p:spPr>
        <p:txBody>
          <a:bodyPr wrap="square" rtlCol="0">
            <a:spAutoFit/>
          </a:bodyPr>
          <a:lstStyle/>
          <a:p>
            <a:pPr algn="ctr">
              <a:buClrTx/>
              <a:buFontTx/>
              <a:buNone/>
            </a:pPr>
            <a:r>
              <a:rPr kumimoji="1" lang="en-US" altLang="zh-CN" sz="900" kern="1200" dirty="0">
                <a:solidFill>
                  <a:prstClr val="white"/>
                </a:solidFill>
                <a:latin typeface="Helvetica" charset="0"/>
                <a:ea typeface="Helvetica" charset="0"/>
                <a:cs typeface="Helvetica" charset="0"/>
              </a:rPr>
              <a:t>Incremental backup</a:t>
            </a:r>
            <a:endParaRPr kumimoji="1" lang="zh-CN" altLang="en-US" sz="900" kern="1200" dirty="0">
              <a:solidFill>
                <a:prstClr val="white"/>
              </a:solidFill>
              <a:latin typeface="Helvetica" charset="0"/>
              <a:ea typeface="Helvetica" charset="0"/>
              <a:cs typeface="Helvetica" charset="0"/>
            </a:endParaRPr>
          </a:p>
        </p:txBody>
      </p:sp>
      <p:sp>
        <p:nvSpPr>
          <p:cNvPr id="24" name="文本框 23"/>
          <p:cNvSpPr txBox="1"/>
          <p:nvPr/>
        </p:nvSpPr>
        <p:spPr>
          <a:xfrm>
            <a:off x="4672146" y="4877792"/>
            <a:ext cx="1031969" cy="369332"/>
          </a:xfrm>
          <a:prstGeom prst="rect">
            <a:avLst/>
          </a:prstGeom>
          <a:noFill/>
        </p:spPr>
        <p:txBody>
          <a:bodyPr wrap="square" rtlCol="0">
            <a:spAutoFit/>
          </a:bodyPr>
          <a:lstStyle/>
          <a:p>
            <a:pPr algn="ctr">
              <a:buClrTx/>
              <a:buFontTx/>
              <a:buNone/>
            </a:pPr>
            <a:r>
              <a:rPr kumimoji="1" lang="en-US" altLang="zh-CN" sz="900" kern="1200" dirty="0">
                <a:solidFill>
                  <a:prstClr val="white"/>
                </a:solidFill>
                <a:latin typeface="Helvetica" charset="0"/>
                <a:ea typeface="Helvetica" charset="0"/>
                <a:cs typeface="Helvetica" charset="0"/>
              </a:rPr>
              <a:t>Incremental backup</a:t>
            </a:r>
            <a:endParaRPr kumimoji="1" lang="zh-CN" altLang="en-US" sz="900" kern="1200" dirty="0">
              <a:solidFill>
                <a:prstClr val="white"/>
              </a:solidFill>
              <a:latin typeface="Helvetica" charset="0"/>
              <a:ea typeface="Helvetica" charset="0"/>
              <a:cs typeface="Helvetica" charset="0"/>
            </a:endParaRPr>
          </a:p>
        </p:txBody>
      </p:sp>
      <p:sp>
        <p:nvSpPr>
          <p:cNvPr id="25" name="文本框 24"/>
          <p:cNvSpPr txBox="1"/>
          <p:nvPr/>
        </p:nvSpPr>
        <p:spPr>
          <a:xfrm>
            <a:off x="2200001" y="4918243"/>
            <a:ext cx="1031969" cy="230832"/>
          </a:xfrm>
          <a:prstGeom prst="rect">
            <a:avLst/>
          </a:prstGeom>
          <a:noFill/>
        </p:spPr>
        <p:txBody>
          <a:bodyPr wrap="square" rtlCol="0">
            <a:spAutoFit/>
          </a:bodyPr>
          <a:lstStyle/>
          <a:p>
            <a:pPr algn="ctr">
              <a:buClrTx/>
              <a:buFontTx/>
              <a:buNone/>
            </a:pPr>
            <a:r>
              <a:rPr kumimoji="1" lang="en-US" altLang="zh-CN" sz="900" kern="1200">
                <a:solidFill>
                  <a:prstClr val="white"/>
                </a:solidFill>
                <a:latin typeface="Helvetica" charset="0"/>
                <a:ea typeface="Helvetica" charset="0"/>
                <a:cs typeface="Helvetica" charset="0"/>
              </a:rPr>
              <a:t>Full </a:t>
            </a:r>
            <a:r>
              <a:rPr kumimoji="1" lang="en-US" altLang="zh-CN" sz="900" kern="1200" dirty="0">
                <a:solidFill>
                  <a:prstClr val="white"/>
                </a:solidFill>
                <a:latin typeface="Helvetica" charset="0"/>
                <a:ea typeface="Helvetica" charset="0"/>
                <a:cs typeface="Helvetica" charset="0"/>
              </a:rPr>
              <a:t>backup</a:t>
            </a:r>
            <a:endParaRPr kumimoji="1" lang="zh-CN" altLang="en-US" sz="900" kern="1200" dirty="0">
              <a:solidFill>
                <a:prstClr val="white"/>
              </a:solidFill>
              <a:latin typeface="Helvetica" charset="0"/>
              <a:ea typeface="Helvetica" charset="0"/>
              <a:cs typeface="Helvetica" charset="0"/>
            </a:endParaRPr>
          </a:p>
        </p:txBody>
      </p:sp>
      <p:sp>
        <p:nvSpPr>
          <p:cNvPr id="26" name="文本框 25"/>
          <p:cNvSpPr txBox="1"/>
          <p:nvPr/>
        </p:nvSpPr>
        <p:spPr>
          <a:xfrm>
            <a:off x="3985259" y="4743750"/>
            <a:ext cx="1031969" cy="253916"/>
          </a:xfrm>
          <a:prstGeom prst="rect">
            <a:avLst/>
          </a:prstGeom>
          <a:noFill/>
        </p:spPr>
        <p:txBody>
          <a:bodyPr wrap="square" rtlCol="0">
            <a:spAutoFit/>
          </a:bodyPr>
          <a:lstStyle/>
          <a:p>
            <a:pPr algn="ctr">
              <a:buClrTx/>
              <a:buFontTx/>
              <a:buNone/>
            </a:pPr>
            <a:r>
              <a:rPr kumimoji="1" lang="mr-IN" altLang="zh-CN" sz="1050" b="1" kern="1200" dirty="0">
                <a:solidFill>
                  <a:prstClr val="white"/>
                </a:solidFill>
                <a:latin typeface="Helvetica" charset="0"/>
                <a:ea typeface="Helvetica" charset="0"/>
                <a:cs typeface="Helvetica" charset="0"/>
              </a:rPr>
              <a:t>…</a:t>
            </a:r>
            <a:endParaRPr kumimoji="1" lang="zh-CN" altLang="en-US" sz="1050" b="1" kern="1200" dirty="0">
              <a:solidFill>
                <a:prstClr val="white"/>
              </a:solidFill>
              <a:latin typeface="Helvetica" charset="0"/>
              <a:ea typeface="Helvetica" charset="0"/>
              <a:cs typeface="Helvetica" charset="0"/>
            </a:endParaRPr>
          </a:p>
        </p:txBody>
      </p:sp>
      <p:grpSp>
        <p:nvGrpSpPr>
          <p:cNvPr id="55" name="组 54"/>
          <p:cNvGrpSpPr/>
          <p:nvPr/>
        </p:nvGrpSpPr>
        <p:grpSpPr>
          <a:xfrm>
            <a:off x="8293009" y="4308793"/>
            <a:ext cx="1031969" cy="809651"/>
            <a:chOff x="8293009" y="4308793"/>
            <a:chExt cx="1031969" cy="809651"/>
          </a:xfrm>
        </p:grpSpPr>
        <p:sp>
          <p:nvSpPr>
            <p:cNvPr id="27" name="椭圆 26"/>
            <p:cNvSpPr/>
            <p:nvPr/>
          </p:nvSpPr>
          <p:spPr>
            <a:xfrm>
              <a:off x="8319953" y="4308793"/>
              <a:ext cx="978082" cy="8096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dirty="0">
                <a:solidFill>
                  <a:prstClr val="white"/>
                </a:solidFill>
              </a:endParaRPr>
            </a:p>
          </p:txBody>
        </p:sp>
        <p:sp>
          <p:nvSpPr>
            <p:cNvPr id="28" name="文本框 27"/>
            <p:cNvSpPr txBox="1"/>
            <p:nvPr/>
          </p:nvSpPr>
          <p:spPr>
            <a:xfrm>
              <a:off x="8293009" y="4523555"/>
              <a:ext cx="1031969" cy="369332"/>
            </a:xfrm>
            <a:prstGeom prst="rect">
              <a:avLst/>
            </a:prstGeom>
            <a:noFill/>
          </p:spPr>
          <p:txBody>
            <a:bodyPr wrap="square" rtlCol="0">
              <a:spAutoFit/>
            </a:bodyPr>
            <a:lstStyle/>
            <a:p>
              <a:pPr algn="ctr">
                <a:buClrTx/>
                <a:buFontTx/>
                <a:buNone/>
              </a:pPr>
              <a:r>
                <a:rPr kumimoji="1" lang="en-US" altLang="zh-CN" sz="900" kern="1200" dirty="0">
                  <a:solidFill>
                    <a:prstClr val="white"/>
                  </a:solidFill>
                  <a:latin typeface="Helvetica" charset="0"/>
                  <a:ea typeface="Helvetica" charset="0"/>
                  <a:cs typeface="Helvetica" charset="0"/>
                </a:rPr>
                <a:t>Vacant VM QCOW2 Image</a:t>
              </a:r>
              <a:endParaRPr kumimoji="1" lang="zh-CN" altLang="en-US" sz="900" kern="1200" dirty="0">
                <a:solidFill>
                  <a:prstClr val="white"/>
                </a:solidFill>
                <a:latin typeface="Helvetica" charset="0"/>
                <a:ea typeface="Helvetica" charset="0"/>
                <a:cs typeface="Helvetica" charset="0"/>
              </a:endParaRPr>
            </a:p>
          </p:txBody>
        </p:sp>
      </p:grpSp>
      <p:grpSp>
        <p:nvGrpSpPr>
          <p:cNvPr id="56" name="组 55"/>
          <p:cNvGrpSpPr/>
          <p:nvPr/>
        </p:nvGrpSpPr>
        <p:grpSpPr>
          <a:xfrm>
            <a:off x="6159136" y="2795451"/>
            <a:ext cx="2601141" cy="1502547"/>
            <a:chOff x="6159136" y="2795451"/>
            <a:chExt cx="2601141" cy="1502547"/>
          </a:xfrm>
        </p:grpSpPr>
        <p:cxnSp>
          <p:nvCxnSpPr>
            <p:cNvPr id="30" name="直线箭头连接符 29"/>
            <p:cNvCxnSpPr/>
            <p:nvPr/>
          </p:nvCxnSpPr>
          <p:spPr>
            <a:xfrm>
              <a:off x="6159136" y="2795451"/>
              <a:ext cx="2535827" cy="1502547"/>
            </a:xfrm>
            <a:prstGeom prst="straightConnector1">
              <a:avLst/>
            </a:prstGeom>
            <a:ln>
              <a:solidFill>
                <a:schemeClr val="bg1"/>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7414802" y="3336506"/>
              <a:ext cx="1345475" cy="307777"/>
            </a:xfrm>
            <a:prstGeom prst="rect">
              <a:avLst/>
            </a:prstGeom>
            <a:noFill/>
          </p:spPr>
          <p:txBody>
            <a:bodyPr wrap="square" rtlCol="0">
              <a:spAutoFit/>
            </a:bodyPr>
            <a:lstStyle/>
            <a:p>
              <a:pPr algn="ctr">
                <a:buClrTx/>
                <a:buFontTx/>
                <a:buNone/>
              </a:pPr>
              <a:r>
                <a:rPr kumimoji="1" lang="en-US" altLang="zh-CN" kern="1200" dirty="0">
                  <a:solidFill>
                    <a:prstClr val="white"/>
                  </a:solidFill>
                  <a:latin typeface="Helvetica" charset="0"/>
                  <a:ea typeface="Helvetica" charset="0"/>
                  <a:cs typeface="Helvetica" charset="0"/>
                </a:rPr>
                <a:t>Read/Write</a:t>
              </a:r>
              <a:endParaRPr kumimoji="1" lang="zh-CN" altLang="en-US" kern="1200" dirty="0">
                <a:solidFill>
                  <a:prstClr val="white"/>
                </a:solidFill>
                <a:latin typeface="Helvetica" charset="0"/>
                <a:ea typeface="Helvetica" charset="0"/>
                <a:cs typeface="Helvetica" charset="0"/>
              </a:endParaRPr>
            </a:p>
          </p:txBody>
        </p:sp>
      </p:grpSp>
      <p:grpSp>
        <p:nvGrpSpPr>
          <p:cNvPr id="57" name="组 56"/>
          <p:cNvGrpSpPr/>
          <p:nvPr/>
        </p:nvGrpSpPr>
        <p:grpSpPr>
          <a:xfrm>
            <a:off x="3816530" y="2795451"/>
            <a:ext cx="2342606" cy="1839125"/>
            <a:chOff x="3816530" y="2795451"/>
            <a:chExt cx="2342606" cy="1839125"/>
          </a:xfrm>
        </p:grpSpPr>
        <p:sp>
          <p:nvSpPr>
            <p:cNvPr id="39" name="文本框 38"/>
            <p:cNvSpPr txBox="1"/>
            <p:nvPr/>
          </p:nvSpPr>
          <p:spPr>
            <a:xfrm>
              <a:off x="3816530" y="3399023"/>
              <a:ext cx="1345475" cy="307777"/>
            </a:xfrm>
            <a:prstGeom prst="rect">
              <a:avLst/>
            </a:prstGeom>
            <a:noFill/>
          </p:spPr>
          <p:txBody>
            <a:bodyPr wrap="square" rtlCol="0">
              <a:spAutoFit/>
            </a:bodyPr>
            <a:lstStyle/>
            <a:p>
              <a:pPr algn="ctr">
                <a:buClrTx/>
                <a:buFontTx/>
                <a:buNone/>
              </a:pPr>
              <a:r>
                <a:rPr kumimoji="1" lang="en-US" altLang="zh-CN" kern="1200" dirty="0">
                  <a:solidFill>
                    <a:prstClr val="white"/>
                  </a:solidFill>
                  <a:latin typeface="Helvetica" charset="0"/>
                  <a:ea typeface="Helvetica" charset="0"/>
                  <a:cs typeface="Helvetica" charset="0"/>
                </a:rPr>
                <a:t>Read only</a:t>
              </a:r>
              <a:endParaRPr kumimoji="1" lang="zh-CN" altLang="en-US" kern="1200" dirty="0">
                <a:solidFill>
                  <a:prstClr val="white"/>
                </a:solidFill>
                <a:latin typeface="Helvetica" charset="0"/>
                <a:ea typeface="Helvetica" charset="0"/>
                <a:cs typeface="Helvetica" charset="0"/>
              </a:endParaRPr>
            </a:p>
          </p:txBody>
        </p:sp>
        <p:cxnSp>
          <p:nvCxnSpPr>
            <p:cNvPr id="41" name="直线箭头连接符 40"/>
            <p:cNvCxnSpPr/>
            <p:nvPr/>
          </p:nvCxnSpPr>
          <p:spPr>
            <a:xfrm flipV="1">
              <a:off x="3829184" y="2795451"/>
              <a:ext cx="2329952" cy="1839125"/>
            </a:xfrm>
            <a:prstGeom prst="straightConnector1">
              <a:avLst/>
            </a:prstGeom>
            <a:ln>
              <a:solidFill>
                <a:schemeClr val="bg1"/>
              </a:solidFill>
              <a:prstDash val="dash"/>
              <a:tailEnd type="triangle"/>
            </a:ln>
          </p:spPr>
          <p:style>
            <a:lnRef idx="1">
              <a:schemeClr val="accent1"/>
            </a:lnRef>
            <a:fillRef idx="0">
              <a:schemeClr val="accent1"/>
            </a:fillRef>
            <a:effectRef idx="0">
              <a:schemeClr val="accent1"/>
            </a:effectRef>
            <a:fontRef idx="minor">
              <a:schemeClr val="tx1"/>
            </a:fontRef>
          </p:style>
        </p:cxnSp>
      </p:grpSp>
      <p:grpSp>
        <p:nvGrpSpPr>
          <p:cNvPr id="58" name="组 57"/>
          <p:cNvGrpSpPr/>
          <p:nvPr/>
        </p:nvGrpSpPr>
        <p:grpSpPr>
          <a:xfrm>
            <a:off x="4724401" y="3370054"/>
            <a:ext cx="3433080" cy="1231759"/>
            <a:chOff x="4724401" y="3370054"/>
            <a:chExt cx="3433080" cy="1231759"/>
          </a:xfrm>
        </p:grpSpPr>
        <p:sp>
          <p:nvSpPr>
            <p:cNvPr id="53" name="任意形状 52"/>
            <p:cNvSpPr/>
            <p:nvPr/>
          </p:nvSpPr>
          <p:spPr>
            <a:xfrm>
              <a:off x="4724401" y="3370054"/>
              <a:ext cx="3433080" cy="1231759"/>
            </a:xfrm>
            <a:custGeom>
              <a:avLst/>
              <a:gdLst>
                <a:gd name="connsiteX0" fmla="*/ 0 w 3370217"/>
                <a:gd name="connsiteY0" fmla="*/ 1267202 h 1267202"/>
                <a:gd name="connsiteX1" fmla="*/ 1410788 w 3370217"/>
                <a:gd name="connsiteY1" fmla="*/ 105 h 1267202"/>
                <a:gd name="connsiteX2" fmla="*/ 3370217 w 3370217"/>
                <a:gd name="connsiteY2" fmla="*/ 1188825 h 1267202"/>
              </a:gdLst>
              <a:ahLst/>
              <a:cxnLst>
                <a:cxn ang="0">
                  <a:pos x="connsiteX0" y="connsiteY0"/>
                </a:cxn>
                <a:cxn ang="0">
                  <a:pos x="connsiteX1" y="connsiteY1"/>
                </a:cxn>
                <a:cxn ang="0">
                  <a:pos x="connsiteX2" y="connsiteY2"/>
                </a:cxn>
              </a:cxnLst>
              <a:rect l="l" t="t" r="r" b="b"/>
              <a:pathLst>
                <a:path w="3370217" h="1267202">
                  <a:moveTo>
                    <a:pt x="0" y="1267202"/>
                  </a:moveTo>
                  <a:cubicBezTo>
                    <a:pt x="424542" y="640185"/>
                    <a:pt x="849085" y="13168"/>
                    <a:pt x="1410788" y="105"/>
                  </a:cubicBezTo>
                  <a:cubicBezTo>
                    <a:pt x="1972491" y="-12958"/>
                    <a:pt x="3370217" y="1188825"/>
                    <a:pt x="3370217" y="1188825"/>
                  </a:cubicBezTo>
                </a:path>
              </a:pathLst>
            </a:custGeom>
            <a:noFill/>
            <a:ln>
              <a:solidFill>
                <a:schemeClr val="bg1"/>
              </a:solidFill>
              <a:prstDash val="dash"/>
              <a:headEnd type="none" w="med" len="med"/>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54" name="文本框 53"/>
            <p:cNvSpPr txBox="1"/>
            <p:nvPr/>
          </p:nvSpPr>
          <p:spPr>
            <a:xfrm>
              <a:off x="5539192" y="3509742"/>
              <a:ext cx="1345475" cy="307777"/>
            </a:xfrm>
            <a:prstGeom prst="rect">
              <a:avLst/>
            </a:prstGeom>
            <a:noFill/>
          </p:spPr>
          <p:txBody>
            <a:bodyPr wrap="square" rtlCol="0">
              <a:spAutoFit/>
            </a:bodyPr>
            <a:lstStyle/>
            <a:p>
              <a:pPr algn="ctr">
                <a:buClrTx/>
                <a:buFontTx/>
                <a:buNone/>
              </a:pPr>
              <a:r>
                <a:rPr kumimoji="1" lang="en-US" altLang="zh-CN" kern="1200" dirty="0">
                  <a:solidFill>
                    <a:prstClr val="white"/>
                  </a:solidFill>
                  <a:latin typeface="Helvetica" charset="0"/>
                  <a:ea typeface="Helvetica" charset="0"/>
                  <a:cs typeface="Helvetica" charset="0"/>
                </a:rPr>
                <a:t>Copy</a:t>
              </a:r>
              <a:endParaRPr kumimoji="1" lang="zh-CN" altLang="en-US" kern="1200" dirty="0">
                <a:solidFill>
                  <a:prstClr val="white"/>
                </a:solidFill>
                <a:latin typeface="Helvetica" charset="0"/>
                <a:ea typeface="Helvetica" charset="0"/>
                <a:cs typeface="Helvetica" charset="0"/>
              </a:endParaRPr>
            </a:p>
          </p:txBody>
        </p:sp>
      </p:grpSp>
    </p:spTree>
    <p:extLst>
      <p:ext uri="{BB962C8B-B14F-4D97-AF65-F5344CB8AC3E}">
        <p14:creationId xmlns:p14="http://schemas.microsoft.com/office/powerpoint/2010/main" val="395265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dissolve">
                                      <p:cBhvr>
                                        <p:cTn id="7" dur="500"/>
                                        <p:tgtEl>
                                          <p:spTgt spid="5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blinds(horizontal)">
                                      <p:cBhvr>
                                        <p:cTn id="12" dur="500"/>
                                        <p:tgtEl>
                                          <p:spTgt spid="5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blinds(horizontal)">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blinds(horizontal)">
                                      <p:cBhvr>
                                        <p:cTn id="2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1149531" y="3808449"/>
            <a:ext cx="5474176" cy="17993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37</a:t>
            </a:fld>
            <a:endParaRPr lang="en-US" dirty="0">
              <a:solidFill>
                <a:prstClr val="white"/>
              </a:solidFill>
            </a:endParaRPr>
          </a:p>
        </p:txBody>
      </p:sp>
      <p:sp>
        <p:nvSpPr>
          <p:cNvPr id="5" name="TextBox 4"/>
          <p:cNvSpPr txBox="1"/>
          <p:nvPr/>
        </p:nvSpPr>
        <p:spPr>
          <a:xfrm>
            <a:off x="712470" y="1132185"/>
            <a:ext cx="10767060" cy="2031325"/>
          </a:xfrm>
          <a:prstGeom prst="rect">
            <a:avLst/>
          </a:prstGeom>
          <a:noFill/>
        </p:spPr>
        <p:txBody>
          <a:bodyPr wrap="square" rtlCol="0">
            <a:spAutoFit/>
          </a:bodyPr>
          <a:lstStyle/>
          <a:p>
            <a:pPr marL="342900" indent="-342900">
              <a:buClrTx/>
              <a:buFont typeface="Wingdings" charset="2"/>
              <a:buChar char="ü"/>
            </a:pPr>
            <a:r>
              <a:rPr lang="en-US" altLang="zh-CN" sz="1800" kern="1200" dirty="0" err="1">
                <a:solidFill>
                  <a:prstClr val="white"/>
                </a:solidFill>
                <a:latin typeface="Helvetica" charset="0"/>
                <a:ea typeface="Helvetica" charset="0"/>
                <a:cs typeface="Helvetica" charset="0"/>
              </a:rPr>
              <a:t>aSAN</a:t>
            </a:r>
            <a:r>
              <a:rPr lang="en-US" altLang="zh-CN" sz="1800" kern="1200" dirty="0">
                <a:solidFill>
                  <a:prstClr val="white"/>
                </a:solidFill>
                <a:latin typeface="Helvetica" charset="0"/>
                <a:ea typeface="Helvetica" charset="0"/>
                <a:cs typeface="Helvetica" charset="0"/>
              </a:rPr>
              <a:t> iSCSI virtual disks can be mounted to VMware hosts, faster and more reliably</a:t>
            </a:r>
          </a:p>
          <a:p>
            <a:pPr marL="342900" indent="-342900">
              <a:buClrTx/>
              <a:buFont typeface="Wingdings" charset="2"/>
              <a:buChar char="ü"/>
            </a:pPr>
            <a:endParaRPr lang="en-US" altLang="zh-CN"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altLang="zh-CN" sz="1800" kern="1200" dirty="0">
                <a:solidFill>
                  <a:prstClr val="white"/>
                </a:solidFill>
                <a:latin typeface="Helvetica" charset="0"/>
                <a:ea typeface="Helvetica" charset="0"/>
                <a:cs typeface="Helvetica" charset="0"/>
              </a:rPr>
              <a:t>Support high availability and load balancing for VMware host iSCSI connection, no more SPOF and performance bottleneck</a:t>
            </a:r>
            <a:r>
              <a:rPr lang="zh-CN" altLang="en-US" sz="1800" kern="1200" dirty="0">
                <a:solidFill>
                  <a:prstClr val="white"/>
                </a:solidFill>
                <a:latin typeface="Helvetica" charset="0"/>
                <a:ea typeface="Helvetica" charset="0"/>
                <a:cs typeface="Helvetica" charset="0"/>
              </a:rPr>
              <a:t> </a:t>
            </a:r>
            <a:endParaRPr lang="en-US" altLang="zh-CN" sz="1800" kern="1200" dirty="0">
              <a:solidFill>
                <a:prstClr val="white"/>
              </a:solidFill>
              <a:latin typeface="Helvetica" charset="0"/>
              <a:ea typeface="Helvetica" charset="0"/>
              <a:cs typeface="Helvetica" charset="0"/>
            </a:endParaRPr>
          </a:p>
          <a:p>
            <a:pPr marL="342900" indent="-342900">
              <a:buClrTx/>
              <a:buFont typeface="Wingdings" charset="2"/>
              <a:buChar char="ü"/>
            </a:pPr>
            <a:endParaRPr lang="en-US" sz="1800" kern="1200" dirty="0">
              <a:solidFill>
                <a:prstClr val="white"/>
              </a:solidFill>
              <a:latin typeface="Helvetica" charset="0"/>
              <a:ea typeface="Helvetica" charset="0"/>
              <a:cs typeface="Helvetica" charset="0"/>
            </a:endParaRPr>
          </a:p>
          <a:p>
            <a:pPr marL="342900" indent="-342900">
              <a:buClrTx/>
              <a:buFont typeface="Wingdings" charset="2"/>
              <a:buChar char="ü"/>
            </a:pPr>
            <a:r>
              <a:rPr lang="en-US" sz="1800" kern="1200" dirty="0">
                <a:solidFill>
                  <a:prstClr val="white"/>
                </a:solidFill>
                <a:latin typeface="Helvetica" charset="0"/>
                <a:ea typeface="Helvetica" charset="0"/>
                <a:cs typeface="Helvetica" charset="0"/>
              </a:rPr>
              <a:t>iSCSI Server now can be presented through storage network instead of management network for higher bandwidth</a:t>
            </a:r>
          </a:p>
        </p:txBody>
      </p:sp>
      <p:sp>
        <p:nvSpPr>
          <p:cNvPr id="8"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iSCSI Server Enhancements</a:t>
            </a:r>
          </a:p>
        </p:txBody>
      </p:sp>
      <p:grpSp>
        <p:nvGrpSpPr>
          <p:cNvPr id="6" name="组 5"/>
          <p:cNvGrpSpPr/>
          <p:nvPr/>
        </p:nvGrpSpPr>
        <p:grpSpPr>
          <a:xfrm>
            <a:off x="1739126" y="4879859"/>
            <a:ext cx="2051222" cy="481913"/>
            <a:chOff x="2940908" y="5498757"/>
            <a:chExt cx="2051222" cy="481913"/>
          </a:xfrm>
          <a:effectLst>
            <a:outerShdw blurRad="50800" dist="38100" dir="5400000" algn="t" rotWithShape="0">
              <a:prstClr val="black">
                <a:alpha val="40000"/>
              </a:prstClr>
            </a:outerShdw>
          </a:effectLst>
        </p:grpSpPr>
        <p:sp>
          <p:nvSpPr>
            <p:cNvPr id="7" name="矩形 6"/>
            <p:cNvSpPr/>
            <p:nvPr/>
          </p:nvSpPr>
          <p:spPr>
            <a:xfrm>
              <a:off x="2940908" y="5498757"/>
              <a:ext cx="2051222" cy="481913"/>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9" name="直线连接符 8"/>
            <p:cNvCxnSpPr/>
            <p:nvPr/>
          </p:nvCxnSpPr>
          <p:spPr>
            <a:xfrm>
              <a:off x="3249827"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线连接符 9"/>
            <p:cNvCxnSpPr/>
            <p:nvPr/>
          </p:nvCxnSpPr>
          <p:spPr>
            <a:xfrm>
              <a:off x="3448511"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线连接符 10"/>
            <p:cNvCxnSpPr/>
            <p:nvPr/>
          </p:nvCxnSpPr>
          <p:spPr>
            <a:xfrm>
              <a:off x="3628768"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436078" y="5659396"/>
              <a:ext cx="135924" cy="135924"/>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13" name="组 12"/>
          <p:cNvGrpSpPr/>
          <p:nvPr/>
        </p:nvGrpSpPr>
        <p:grpSpPr>
          <a:xfrm>
            <a:off x="4099267" y="4861323"/>
            <a:ext cx="2051222" cy="481913"/>
            <a:chOff x="2940908" y="5498757"/>
            <a:chExt cx="2051222" cy="481913"/>
          </a:xfrm>
          <a:effectLst>
            <a:outerShdw blurRad="50800" dist="38100" dir="5400000" algn="t" rotWithShape="0">
              <a:prstClr val="black">
                <a:alpha val="40000"/>
              </a:prstClr>
            </a:outerShdw>
          </a:effectLst>
        </p:grpSpPr>
        <p:sp>
          <p:nvSpPr>
            <p:cNvPr id="14" name="矩形 13"/>
            <p:cNvSpPr/>
            <p:nvPr/>
          </p:nvSpPr>
          <p:spPr>
            <a:xfrm>
              <a:off x="2940908" y="5498757"/>
              <a:ext cx="2051222" cy="481913"/>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15" name="直线连接符 14"/>
            <p:cNvCxnSpPr/>
            <p:nvPr/>
          </p:nvCxnSpPr>
          <p:spPr>
            <a:xfrm>
              <a:off x="3249827"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直线连接符 15"/>
            <p:cNvCxnSpPr/>
            <p:nvPr/>
          </p:nvCxnSpPr>
          <p:spPr>
            <a:xfrm>
              <a:off x="3448511"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线连接符 16"/>
            <p:cNvCxnSpPr/>
            <p:nvPr/>
          </p:nvCxnSpPr>
          <p:spPr>
            <a:xfrm>
              <a:off x="3628768"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4436078" y="5659396"/>
              <a:ext cx="135924" cy="135924"/>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19" name="组 18"/>
          <p:cNvGrpSpPr/>
          <p:nvPr/>
        </p:nvGrpSpPr>
        <p:grpSpPr>
          <a:xfrm>
            <a:off x="2945381" y="4151967"/>
            <a:ext cx="2051222" cy="481913"/>
            <a:chOff x="2940908" y="5498757"/>
            <a:chExt cx="2051222" cy="481913"/>
          </a:xfrm>
          <a:effectLst>
            <a:outerShdw blurRad="50800" dist="38100" dir="5400000" algn="t" rotWithShape="0">
              <a:prstClr val="black">
                <a:alpha val="40000"/>
              </a:prstClr>
            </a:outerShdw>
          </a:effectLst>
        </p:grpSpPr>
        <p:sp>
          <p:nvSpPr>
            <p:cNvPr id="20" name="矩形 19"/>
            <p:cNvSpPr/>
            <p:nvPr/>
          </p:nvSpPr>
          <p:spPr>
            <a:xfrm>
              <a:off x="2940908" y="5498757"/>
              <a:ext cx="2051222" cy="481913"/>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21" name="直线连接符 20"/>
            <p:cNvCxnSpPr/>
            <p:nvPr/>
          </p:nvCxnSpPr>
          <p:spPr>
            <a:xfrm>
              <a:off x="3249827"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线连接符 21"/>
            <p:cNvCxnSpPr/>
            <p:nvPr/>
          </p:nvCxnSpPr>
          <p:spPr>
            <a:xfrm>
              <a:off x="3448511"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线连接符 22"/>
            <p:cNvCxnSpPr/>
            <p:nvPr/>
          </p:nvCxnSpPr>
          <p:spPr>
            <a:xfrm>
              <a:off x="3628768" y="5597611"/>
              <a:ext cx="0" cy="24713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4436078" y="5659396"/>
              <a:ext cx="135924" cy="135924"/>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25" name="组 24"/>
          <p:cNvGrpSpPr/>
          <p:nvPr/>
        </p:nvGrpSpPr>
        <p:grpSpPr>
          <a:xfrm>
            <a:off x="8675621" y="3834321"/>
            <a:ext cx="2051222" cy="481913"/>
            <a:chOff x="2940908" y="5498757"/>
            <a:chExt cx="2051222" cy="481913"/>
          </a:xfrm>
          <a:effectLst>
            <a:outerShdw blurRad="50800" dist="38100" dir="5400000" algn="t" rotWithShape="0">
              <a:prstClr val="black">
                <a:alpha val="40000"/>
              </a:prstClr>
            </a:outerShdw>
          </a:effectLst>
        </p:grpSpPr>
        <p:sp>
          <p:nvSpPr>
            <p:cNvPr id="26" name="矩形 25"/>
            <p:cNvSpPr/>
            <p:nvPr/>
          </p:nvSpPr>
          <p:spPr>
            <a:xfrm>
              <a:off x="2940908" y="5498757"/>
              <a:ext cx="2051222" cy="481913"/>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27" name="直线连接符 26"/>
            <p:cNvCxnSpPr/>
            <p:nvPr/>
          </p:nvCxnSpPr>
          <p:spPr>
            <a:xfrm>
              <a:off x="3249827" y="5597611"/>
              <a:ext cx="0" cy="24713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 name="直线连接符 27"/>
            <p:cNvCxnSpPr/>
            <p:nvPr/>
          </p:nvCxnSpPr>
          <p:spPr>
            <a:xfrm>
              <a:off x="3448511" y="5597611"/>
              <a:ext cx="0" cy="24713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直线连接符 28"/>
            <p:cNvCxnSpPr/>
            <p:nvPr/>
          </p:nvCxnSpPr>
          <p:spPr>
            <a:xfrm>
              <a:off x="3628768" y="5597611"/>
              <a:ext cx="0" cy="24713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4436078" y="5659396"/>
              <a:ext cx="135924" cy="13592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pic>
        <p:nvPicPr>
          <p:cNvPr id="2" name="图片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91697" y="3189380"/>
            <a:ext cx="619070" cy="619070"/>
          </a:xfrm>
          <a:prstGeom prst="rect">
            <a:avLst/>
          </a:prstGeom>
        </p:spPr>
      </p:pic>
      <p:sp>
        <p:nvSpPr>
          <p:cNvPr id="31" name="TextBox 4"/>
          <p:cNvSpPr txBox="1"/>
          <p:nvPr/>
        </p:nvSpPr>
        <p:spPr>
          <a:xfrm>
            <a:off x="3234296" y="5607751"/>
            <a:ext cx="1505872" cy="369332"/>
          </a:xfrm>
          <a:prstGeom prst="rect">
            <a:avLst/>
          </a:prstGeom>
          <a:noFill/>
        </p:spPr>
        <p:txBody>
          <a:bodyPr wrap="square" rtlCol="0">
            <a:spAutoFit/>
          </a:bodyPr>
          <a:lstStyle/>
          <a:p>
            <a:pPr>
              <a:buClrTx/>
              <a:buFontTx/>
              <a:buNone/>
            </a:pPr>
            <a:r>
              <a:rPr lang="en-US" altLang="zh-CN" sz="1800" kern="1200" dirty="0">
                <a:solidFill>
                  <a:prstClr val="white"/>
                </a:solidFill>
                <a:latin typeface="Helvetica" charset="0"/>
                <a:ea typeface="Helvetica" charset="0"/>
                <a:cs typeface="Helvetica" charset="0"/>
              </a:rPr>
              <a:t>HCI cluster</a:t>
            </a:r>
            <a:endParaRPr lang="en-US" sz="1800" kern="1200" dirty="0">
              <a:solidFill>
                <a:prstClr val="white"/>
              </a:solidFill>
              <a:latin typeface="Helvetica" charset="0"/>
              <a:ea typeface="Helvetica" charset="0"/>
              <a:cs typeface="Helvetica" charset="0"/>
            </a:endParaRPr>
          </a:p>
        </p:txBody>
      </p:sp>
      <p:sp>
        <p:nvSpPr>
          <p:cNvPr id="32" name="TextBox 4"/>
          <p:cNvSpPr txBox="1"/>
          <p:nvPr/>
        </p:nvSpPr>
        <p:spPr>
          <a:xfrm>
            <a:off x="8869680" y="4348496"/>
            <a:ext cx="1658983" cy="369332"/>
          </a:xfrm>
          <a:prstGeom prst="rect">
            <a:avLst/>
          </a:prstGeom>
          <a:noFill/>
        </p:spPr>
        <p:txBody>
          <a:bodyPr wrap="square" rtlCol="0">
            <a:spAutoFit/>
          </a:bodyPr>
          <a:lstStyle/>
          <a:p>
            <a:pPr>
              <a:buClrTx/>
              <a:buFontTx/>
              <a:buNone/>
            </a:pPr>
            <a:r>
              <a:rPr lang="en-US" altLang="zh-CN" sz="1800" kern="1200">
                <a:solidFill>
                  <a:prstClr val="white"/>
                </a:solidFill>
                <a:latin typeface="Helvetica" charset="0"/>
                <a:ea typeface="Helvetica" charset="0"/>
                <a:cs typeface="Helvetica" charset="0"/>
              </a:rPr>
              <a:t>VMware </a:t>
            </a:r>
            <a:r>
              <a:rPr lang="en-US" altLang="zh-CN" sz="1800" kern="1200" dirty="0">
                <a:solidFill>
                  <a:prstClr val="white"/>
                </a:solidFill>
                <a:latin typeface="Helvetica" charset="0"/>
                <a:ea typeface="Helvetica" charset="0"/>
                <a:cs typeface="Helvetica" charset="0"/>
              </a:rPr>
              <a:t>host</a:t>
            </a:r>
            <a:endParaRPr lang="en-US" sz="1800" kern="1200" dirty="0">
              <a:solidFill>
                <a:prstClr val="white"/>
              </a:solidFill>
              <a:latin typeface="Helvetica" charset="0"/>
              <a:ea typeface="Helvetica" charset="0"/>
              <a:cs typeface="Helvetica" charset="0"/>
            </a:endParaRPr>
          </a:p>
        </p:txBody>
      </p:sp>
      <p:sp>
        <p:nvSpPr>
          <p:cNvPr id="3" name="罐形 2"/>
          <p:cNvSpPr/>
          <p:nvPr/>
        </p:nvSpPr>
        <p:spPr>
          <a:xfrm>
            <a:off x="7339782" y="4451724"/>
            <a:ext cx="647286" cy="819197"/>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34" name="直线箭头连接符 33"/>
          <p:cNvCxnSpPr>
            <a:stCxn id="3" idx="4"/>
          </p:cNvCxnSpPr>
          <p:nvPr/>
        </p:nvCxnSpPr>
        <p:spPr>
          <a:xfrm flipV="1">
            <a:off x="7987068" y="4448530"/>
            <a:ext cx="688553" cy="412793"/>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37" name="直线连接符 36"/>
          <p:cNvCxnSpPr/>
          <p:nvPr/>
        </p:nvCxnSpPr>
        <p:spPr>
          <a:xfrm>
            <a:off x="6623707" y="3834321"/>
            <a:ext cx="688553" cy="66363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9" name="直线连接符 38"/>
          <p:cNvCxnSpPr/>
          <p:nvPr/>
        </p:nvCxnSpPr>
        <p:spPr>
          <a:xfrm flipV="1">
            <a:off x="6651229" y="5040498"/>
            <a:ext cx="688553" cy="567252"/>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0" name="TextBox 4"/>
          <p:cNvSpPr txBox="1"/>
          <p:nvPr/>
        </p:nvSpPr>
        <p:spPr>
          <a:xfrm>
            <a:off x="7169749" y="5370352"/>
            <a:ext cx="1505872" cy="261610"/>
          </a:xfrm>
          <a:prstGeom prst="rect">
            <a:avLst/>
          </a:prstGeom>
          <a:noFill/>
        </p:spPr>
        <p:txBody>
          <a:bodyPr wrap="square" rtlCol="0">
            <a:spAutoFit/>
          </a:bodyPr>
          <a:lstStyle/>
          <a:p>
            <a:pPr>
              <a:buClrTx/>
              <a:buFontTx/>
              <a:buNone/>
            </a:pPr>
            <a:r>
              <a:rPr lang="en-US" altLang="zh-CN" sz="1100" kern="1200" dirty="0">
                <a:solidFill>
                  <a:prstClr val="white"/>
                </a:solidFill>
                <a:latin typeface="Helvetica" charset="0"/>
                <a:ea typeface="Helvetica" charset="0"/>
                <a:cs typeface="Helvetica" charset="0"/>
              </a:rPr>
              <a:t>iSCSI Virtual Disk</a:t>
            </a:r>
            <a:endParaRPr lang="en-US" sz="1100" kern="1200" dirty="0">
              <a:solidFill>
                <a:prstClr val="white"/>
              </a:solidFill>
              <a:latin typeface="Helvetica" charset="0"/>
              <a:ea typeface="Helvetica" charset="0"/>
              <a:cs typeface="Helvetica" charset="0"/>
            </a:endParaRPr>
          </a:p>
        </p:txBody>
      </p:sp>
    </p:spTree>
    <p:extLst>
      <p:ext uri="{BB962C8B-B14F-4D97-AF65-F5344CB8AC3E}">
        <p14:creationId xmlns:p14="http://schemas.microsoft.com/office/powerpoint/2010/main" val="10615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38</a:t>
            </a:fld>
            <a:endParaRPr lang="en-US" dirty="0">
              <a:solidFill>
                <a:prstClr val="white"/>
              </a:solidFill>
            </a:endParaRPr>
          </a:p>
        </p:txBody>
      </p:sp>
      <p:sp>
        <p:nvSpPr>
          <p:cNvPr id="8"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err="1">
                <a:solidFill>
                  <a:srgbClr val="FFD966"/>
                </a:solidFill>
                <a:latin typeface="Helvetica" charset="0"/>
                <a:ea typeface="Helvetica" charset="0"/>
                <a:cs typeface="Helvetica" charset="0"/>
              </a:rPr>
              <a:t>vSSL</a:t>
            </a:r>
            <a:r>
              <a:rPr lang="en-US" sz="2600" b="1" kern="1200" dirty="0">
                <a:solidFill>
                  <a:srgbClr val="FFD966"/>
                </a:solidFill>
                <a:latin typeface="Helvetica" charset="0"/>
                <a:ea typeface="Helvetica" charset="0"/>
                <a:cs typeface="Helvetica" charset="0"/>
              </a:rPr>
              <a:t> VPN Integration</a:t>
            </a:r>
          </a:p>
        </p:txBody>
      </p:sp>
      <p:sp>
        <p:nvSpPr>
          <p:cNvPr id="33" name="文本框 32"/>
          <p:cNvSpPr txBox="1"/>
          <p:nvPr/>
        </p:nvSpPr>
        <p:spPr>
          <a:xfrm>
            <a:off x="746758" y="875212"/>
            <a:ext cx="11218819" cy="914400"/>
          </a:xfrm>
          <a:prstGeom prst="rect">
            <a:avLst/>
          </a:prstGeom>
          <a:noFill/>
        </p:spPr>
        <p:txBody>
          <a:bodyPr wrap="square" rtlCol="0">
            <a:spAutoFit/>
          </a:bodyPr>
          <a:lstStyle/>
          <a:p>
            <a:pPr>
              <a:buClrTx/>
              <a:buFontTx/>
              <a:buNone/>
            </a:pPr>
            <a:r>
              <a:rPr lang="en-US" altLang="zh-CN" sz="1800" kern="1200" dirty="0" err="1">
                <a:solidFill>
                  <a:prstClr val="white"/>
                </a:solidFill>
                <a:latin typeface="Helvetica" charset="0"/>
                <a:ea typeface="Helvetica" charset="0"/>
                <a:cs typeface="Helvetica" charset="0"/>
              </a:rPr>
              <a:t>vSSL</a:t>
            </a:r>
            <a:r>
              <a:rPr lang="en-US" altLang="zh-CN" sz="1800" kern="1200" dirty="0">
                <a:solidFill>
                  <a:prstClr val="white"/>
                </a:solidFill>
                <a:latin typeface="Helvetica" charset="0"/>
                <a:ea typeface="Helvetica" charset="0"/>
                <a:cs typeface="Helvetica" charset="0"/>
              </a:rPr>
              <a:t> VPN now is fully optimized on HCI, it can be configured on “what you draw is what you get” page. With this update, NFV on HCI now expands to </a:t>
            </a:r>
            <a:r>
              <a:rPr lang="en-US" altLang="zh-CN" sz="1800" kern="1200" dirty="0" err="1">
                <a:solidFill>
                  <a:prstClr val="white"/>
                </a:solidFill>
                <a:latin typeface="Helvetica" charset="0"/>
                <a:ea typeface="Helvetica" charset="0"/>
                <a:cs typeface="Helvetica" charset="0"/>
              </a:rPr>
              <a:t>vAF</a:t>
            </a:r>
            <a:r>
              <a:rPr lang="en-US" altLang="zh-CN" sz="1800" kern="1200" dirty="0">
                <a:solidFill>
                  <a:prstClr val="white"/>
                </a:solidFill>
                <a:latin typeface="Helvetica" charset="0"/>
                <a:ea typeface="Helvetica" charset="0"/>
                <a:cs typeface="Helvetica" charset="0"/>
              </a:rPr>
              <a:t>, </a:t>
            </a:r>
            <a:r>
              <a:rPr lang="en-US" altLang="zh-CN" sz="1800" kern="1200" dirty="0" err="1">
                <a:solidFill>
                  <a:prstClr val="white"/>
                </a:solidFill>
                <a:latin typeface="Helvetica" charset="0"/>
                <a:ea typeface="Helvetica" charset="0"/>
                <a:cs typeface="Helvetica" charset="0"/>
              </a:rPr>
              <a:t>vIAM</a:t>
            </a:r>
            <a:r>
              <a:rPr lang="en-US" altLang="zh-CN" sz="1800" kern="1200" dirty="0">
                <a:solidFill>
                  <a:prstClr val="white"/>
                </a:solidFill>
                <a:latin typeface="Helvetica" charset="0"/>
                <a:ea typeface="Helvetica" charset="0"/>
                <a:cs typeface="Helvetica" charset="0"/>
              </a:rPr>
              <a:t>, </a:t>
            </a:r>
            <a:r>
              <a:rPr lang="en-US" altLang="zh-CN" sz="1800" kern="1200" dirty="0" err="1">
                <a:solidFill>
                  <a:prstClr val="white"/>
                </a:solidFill>
                <a:latin typeface="Helvetica" charset="0"/>
                <a:ea typeface="Helvetica" charset="0"/>
                <a:cs typeface="Helvetica" charset="0"/>
              </a:rPr>
              <a:t>vAD</a:t>
            </a:r>
            <a:r>
              <a:rPr lang="en-US" altLang="zh-CN" sz="1800" kern="1200" dirty="0">
                <a:solidFill>
                  <a:prstClr val="white"/>
                </a:solidFill>
                <a:latin typeface="Helvetica" charset="0"/>
                <a:ea typeface="Helvetica" charset="0"/>
                <a:cs typeface="Helvetica" charset="0"/>
              </a:rPr>
              <a:t> and </a:t>
            </a:r>
            <a:r>
              <a:rPr lang="en-US" altLang="zh-CN" sz="1800" kern="1200" dirty="0" err="1">
                <a:solidFill>
                  <a:prstClr val="white"/>
                </a:solidFill>
                <a:latin typeface="Helvetica" charset="0"/>
                <a:ea typeface="Helvetica" charset="0"/>
                <a:cs typeface="Helvetica" charset="0"/>
              </a:rPr>
              <a:t>vSSL</a:t>
            </a:r>
            <a:r>
              <a:rPr lang="en-US" altLang="zh-CN" sz="1800" kern="1200" dirty="0">
                <a:solidFill>
                  <a:prstClr val="white"/>
                </a:solidFill>
                <a:latin typeface="Helvetica" charset="0"/>
                <a:ea typeface="Helvetica" charset="0"/>
                <a:cs typeface="Helvetica" charset="0"/>
              </a:rPr>
              <a:t> VPN.</a:t>
            </a:r>
          </a:p>
          <a:p>
            <a:pPr>
              <a:buClrTx/>
              <a:buFontTx/>
              <a:buNone/>
            </a:pPr>
            <a:endParaRPr kumimoji="1" lang="zh-CN" altLang="en-US" sz="1800" kern="1200" dirty="0">
              <a:solidFill>
                <a:prstClr val="white"/>
              </a:solidFill>
              <a:latin typeface="Calibri" panose="020F0502020204030204"/>
              <a:ea typeface="等线" charset="-122"/>
              <a:cs typeface=""/>
            </a:endParaRPr>
          </a:p>
        </p:txBody>
      </p:sp>
      <p:pic>
        <p:nvPicPr>
          <p:cNvPr id="36" name="图片 3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3428" y="1531278"/>
            <a:ext cx="5544766" cy="4556014"/>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732907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39</a:t>
            </a:fld>
            <a:endParaRPr lang="en-US" dirty="0">
              <a:solidFill>
                <a:prstClr val="white"/>
              </a:solidFill>
            </a:endParaRPr>
          </a:p>
        </p:txBody>
      </p:sp>
      <p:sp>
        <p:nvSpPr>
          <p:cNvPr id="8" name="Rectangle 5"/>
          <p:cNvSpPr/>
          <p:nvPr/>
        </p:nvSpPr>
        <p:spPr>
          <a:xfrm>
            <a:off x="746757" y="195509"/>
            <a:ext cx="7652659" cy="492443"/>
          </a:xfrm>
          <a:prstGeom prst="rect">
            <a:avLst/>
          </a:prstGeom>
        </p:spPr>
        <p:txBody>
          <a:bodyPr wrap="square">
            <a:spAutoFit/>
          </a:bodyPr>
          <a:lstStyle/>
          <a:p>
            <a:pPr>
              <a:buClrTx/>
              <a:buFontTx/>
              <a:buNone/>
            </a:pPr>
            <a:r>
              <a:rPr lang="en-US" sz="2600" b="1" kern="1200" dirty="0" smtClean="0">
                <a:solidFill>
                  <a:srgbClr val="FFD966"/>
                </a:solidFill>
                <a:latin typeface="Helvetica" charset="0"/>
                <a:ea typeface="Helvetica" charset="0"/>
                <a:cs typeface="Helvetica" charset="0"/>
              </a:rPr>
              <a:t>Creating Virtual Storage Volumes on </a:t>
            </a:r>
            <a:r>
              <a:rPr lang="en-US" sz="2600" b="1" kern="1200" dirty="0" err="1" smtClean="0">
                <a:solidFill>
                  <a:srgbClr val="FFD966"/>
                </a:solidFill>
                <a:latin typeface="Helvetica" charset="0"/>
                <a:ea typeface="Helvetica" charset="0"/>
                <a:cs typeface="Helvetica" charset="0"/>
              </a:rPr>
              <a:t>aSAN</a:t>
            </a:r>
            <a:endParaRPr lang="en-US" sz="2600" b="1" kern="1200" dirty="0" smtClean="0">
              <a:solidFill>
                <a:srgbClr val="FFD966"/>
              </a:solidFill>
              <a:latin typeface="Helvetica" charset="0"/>
              <a:ea typeface="Helvetica" charset="0"/>
              <a:cs typeface="Helvetica" charset="0"/>
            </a:endParaRPr>
          </a:p>
        </p:txBody>
      </p:sp>
      <p:sp>
        <p:nvSpPr>
          <p:cNvPr id="33" name="文本框 32"/>
          <p:cNvSpPr txBox="1"/>
          <p:nvPr/>
        </p:nvSpPr>
        <p:spPr>
          <a:xfrm>
            <a:off x="785948" y="809897"/>
            <a:ext cx="10448110" cy="2308324"/>
          </a:xfrm>
          <a:prstGeom prst="rect">
            <a:avLst/>
          </a:prstGeom>
          <a:noFill/>
        </p:spPr>
        <p:txBody>
          <a:bodyPr wrap="square" rtlCol="0">
            <a:spAutoFit/>
          </a:bodyPr>
          <a:lstStyle/>
          <a:p>
            <a:pPr>
              <a:buClrTx/>
              <a:buFontTx/>
              <a:buNone/>
            </a:pPr>
            <a:r>
              <a:rPr lang="en-US" altLang="zh-CN" sz="1800" kern="1200" dirty="0">
                <a:solidFill>
                  <a:prstClr val="white"/>
                </a:solidFill>
                <a:latin typeface="Helvetica" charset="0"/>
                <a:ea typeface="Helvetica" charset="0"/>
                <a:cs typeface="Helvetica" charset="0"/>
              </a:rPr>
              <a:t>V</a:t>
            </a:r>
            <a:r>
              <a:rPr lang="en-US" altLang="zh-CN" sz="1800" kern="1200" dirty="0" smtClean="0">
                <a:solidFill>
                  <a:prstClr val="white"/>
                </a:solidFill>
                <a:latin typeface="Helvetica" charset="0"/>
                <a:ea typeface="Helvetica" charset="0"/>
                <a:cs typeface="Helvetica" charset="0"/>
              </a:rPr>
              <a:t>irtual storage volumes can be created based on hosts with different disk performance and capacity. </a:t>
            </a:r>
          </a:p>
          <a:p>
            <a:pPr marL="742950" lvl="1" indent="-285750">
              <a:buClrTx/>
              <a:buFont typeface="Wingdings" charset="2"/>
              <a:buChar char="Ø"/>
            </a:pPr>
            <a:r>
              <a:rPr kumimoji="1" lang="en-US" altLang="zh-CN" sz="1800" kern="1200" dirty="0" smtClean="0">
                <a:solidFill>
                  <a:prstClr val="white"/>
                </a:solidFill>
                <a:latin typeface="Helvetica" charset="0"/>
                <a:ea typeface="Helvetica" charset="0"/>
                <a:cs typeface="Helvetica" charset="0"/>
              </a:rPr>
              <a:t>Each volume is a physically isolated storage pool</a:t>
            </a:r>
          </a:p>
          <a:p>
            <a:pPr marL="742950" lvl="1" indent="-285750">
              <a:buClrTx/>
              <a:buFont typeface="Wingdings" charset="2"/>
              <a:buChar char="Ø"/>
            </a:pPr>
            <a:r>
              <a:rPr kumimoji="1" lang="en-US" altLang="zh-CN" sz="1800" kern="1200" dirty="0" smtClean="0">
                <a:solidFill>
                  <a:prstClr val="white"/>
                </a:solidFill>
                <a:latin typeface="Helvetica" charset="0"/>
                <a:ea typeface="Helvetica" charset="0"/>
                <a:cs typeface="Helvetica" charset="0"/>
              </a:rPr>
              <a:t>Users can choose which volume to run VMs on according to performance and capacity requirements</a:t>
            </a:r>
          </a:p>
          <a:p>
            <a:pPr marL="742950" lvl="1" indent="-285750">
              <a:buClrTx/>
              <a:buFont typeface="Wingdings" charset="2"/>
              <a:buChar char="Ø"/>
            </a:pPr>
            <a:r>
              <a:rPr kumimoji="1" lang="en-US" altLang="zh-CN" sz="1800" kern="1200" dirty="0" smtClean="0">
                <a:solidFill>
                  <a:prstClr val="white"/>
                </a:solidFill>
                <a:latin typeface="Helvetica" charset="0"/>
                <a:ea typeface="Helvetica" charset="0"/>
                <a:cs typeface="Helvetica" charset="0"/>
              </a:rPr>
              <a:t>At least 3 physical nodes are needed to support a virtual volume, that said, cluster under 6 nodes can only create one single volume which is the same as before</a:t>
            </a:r>
          </a:p>
          <a:p>
            <a:pPr>
              <a:buClrTx/>
              <a:buFontTx/>
              <a:buNone/>
            </a:pPr>
            <a:endParaRPr kumimoji="1" lang="en-US" altLang="zh-CN" sz="1800" kern="1200" dirty="0" smtClean="0">
              <a:solidFill>
                <a:prstClr val="white"/>
              </a:solidFill>
              <a:latin typeface="Helvetica" charset="0"/>
              <a:ea typeface="Helvetica" charset="0"/>
              <a:cs typeface="Helvetica" charset="0"/>
            </a:endParaRPr>
          </a:p>
          <a:p>
            <a:pPr>
              <a:buClrTx/>
              <a:buFontTx/>
              <a:buNone/>
            </a:pPr>
            <a:r>
              <a:rPr kumimoji="1" lang="en-US" altLang="zh-CN" sz="1800" kern="1200" dirty="0" smtClean="0">
                <a:solidFill>
                  <a:prstClr val="white"/>
                </a:solidFill>
                <a:latin typeface="Helvetica" charset="0"/>
                <a:ea typeface="Helvetica" charset="0"/>
                <a:cs typeface="Helvetica" charset="0"/>
              </a:rPr>
              <a:t>VM running priority: host with the data copy -&gt; host within the volume -&gt; cross-volume host</a:t>
            </a:r>
            <a:endParaRPr kumimoji="1" lang="zh-CN" altLang="en-US" sz="1800" kern="1200" dirty="0">
              <a:solidFill>
                <a:prstClr val="white"/>
              </a:solidFill>
              <a:latin typeface="Helvetica" charset="0"/>
              <a:ea typeface="Helvetica" charset="0"/>
              <a:cs typeface="Helvetica" charset="0"/>
            </a:endParaRPr>
          </a:p>
        </p:txBody>
      </p:sp>
      <p:grpSp>
        <p:nvGrpSpPr>
          <p:cNvPr id="2" name="组 1"/>
          <p:cNvGrpSpPr/>
          <p:nvPr/>
        </p:nvGrpSpPr>
        <p:grpSpPr>
          <a:xfrm>
            <a:off x="2782503" y="7119313"/>
            <a:ext cx="6626994" cy="3616921"/>
            <a:chOff x="139566" y="1059582"/>
            <a:chExt cx="4374024" cy="2227908"/>
          </a:xfrm>
        </p:grpSpPr>
        <p:sp>
          <p:nvSpPr>
            <p:cNvPr id="6" name="椭圆 2"/>
            <p:cNvSpPr>
              <a:spLocks noChangeArrowheads="1"/>
            </p:cNvSpPr>
            <p:nvPr/>
          </p:nvSpPr>
          <p:spPr bwMode="auto">
            <a:xfrm>
              <a:off x="139566" y="1059582"/>
              <a:ext cx="4374024" cy="2227908"/>
            </a:xfrm>
            <a:prstGeom prst="ellipse">
              <a:avLst/>
            </a:prstGeom>
            <a:solidFill>
              <a:srgbClr val="D6FBD7"/>
            </a:solidFill>
            <a:ln w="9525">
              <a:solidFill>
                <a:schemeClr val="tx1"/>
              </a:solidFill>
              <a:prstDash val="dash"/>
              <a:round/>
              <a:headEnd/>
              <a:tailEnd/>
            </a:ln>
          </p:spPr>
          <p:txBody>
            <a:bodyPr/>
            <a:lstStyle>
              <a:lvl1pPr>
                <a:defRPr>
                  <a:solidFill>
                    <a:schemeClr val="tx1"/>
                  </a:solidFill>
                  <a:latin typeface="Arial" charset="0"/>
                  <a:ea typeface="宋体" charset="-122"/>
                </a:defRPr>
              </a:lvl1pPr>
              <a:lvl2pPr>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buFont typeface="Arial" charset="0"/>
                <a:defRPr>
                  <a:solidFill>
                    <a:schemeClr val="tx1"/>
                  </a:solidFill>
                  <a:latin typeface="Arial" charset="0"/>
                  <a:ea typeface="宋体" charset="-122"/>
                </a:defRPr>
              </a:lvl6pPr>
              <a:lvl7pPr fontAlgn="base">
                <a:spcBef>
                  <a:spcPct val="0"/>
                </a:spcBef>
                <a:spcAft>
                  <a:spcPct val="0"/>
                </a:spcAft>
                <a:buFont typeface="Arial" charset="0"/>
                <a:defRPr>
                  <a:solidFill>
                    <a:schemeClr val="tx1"/>
                  </a:solidFill>
                  <a:latin typeface="Arial" charset="0"/>
                  <a:ea typeface="宋体" charset="-122"/>
                </a:defRPr>
              </a:lvl7pPr>
              <a:lvl8pPr fontAlgn="base">
                <a:spcBef>
                  <a:spcPct val="0"/>
                </a:spcBef>
                <a:spcAft>
                  <a:spcPct val="0"/>
                </a:spcAft>
                <a:buFont typeface="Arial" charset="0"/>
                <a:defRPr>
                  <a:solidFill>
                    <a:schemeClr val="tx1"/>
                  </a:solidFill>
                  <a:latin typeface="Arial" charset="0"/>
                  <a:ea typeface="宋体" charset="-122"/>
                </a:defRPr>
              </a:lvl8pPr>
              <a:lvl9pPr fontAlgn="base">
                <a:spcBef>
                  <a:spcPct val="0"/>
                </a:spcBef>
                <a:spcAft>
                  <a:spcPct val="0"/>
                </a:spcAft>
                <a:buFont typeface="Arial" charset="0"/>
                <a:defRPr>
                  <a:solidFill>
                    <a:schemeClr val="tx1"/>
                  </a:solidFill>
                  <a:latin typeface="Arial" charset="0"/>
                  <a:ea typeface="宋体" charset="-122"/>
                </a:defRPr>
              </a:lvl9pPr>
            </a:lstStyle>
            <a:p>
              <a:pPr algn="ctr" eaLnBrk="0" hangingPunct="0">
                <a:buClrTx/>
                <a:buFontTx/>
                <a:buNone/>
              </a:pPr>
              <a:r>
                <a:rPr lang="en-US" altLang="zh-CN" sz="1200" kern="1200" dirty="0" smtClean="0">
                  <a:solidFill>
                    <a:prstClr val="black"/>
                  </a:solidFill>
                  <a:ea typeface="黑体" charset="-122"/>
                  <a:cs typeface=""/>
                </a:rPr>
                <a:t>HCI cluster</a:t>
              </a:r>
              <a:r>
                <a:rPr lang="zh-CN" altLang="en-US" sz="1200" kern="1200" dirty="0" smtClean="0">
                  <a:solidFill>
                    <a:prstClr val="black"/>
                  </a:solidFill>
                  <a:ea typeface="黑体" charset="-122"/>
                  <a:cs typeface=""/>
                </a:rPr>
                <a:t>（</a:t>
              </a:r>
              <a:r>
                <a:rPr lang="en-US" altLang="zh-CN" sz="1200" kern="1200" dirty="0" smtClean="0">
                  <a:solidFill>
                    <a:prstClr val="black"/>
                  </a:solidFill>
                  <a:ea typeface="黑体" charset="-122"/>
                  <a:cs typeface=""/>
                </a:rPr>
                <a:t>compute resource</a:t>
              </a:r>
              <a:r>
                <a:rPr lang="zh-CN" altLang="en-US" sz="1200" kern="1200" dirty="0" smtClean="0">
                  <a:solidFill>
                    <a:prstClr val="black"/>
                  </a:solidFill>
                  <a:ea typeface="黑体" charset="-122"/>
                  <a:cs typeface=""/>
                </a:rPr>
                <a:t>）</a:t>
              </a:r>
              <a:endParaRPr lang="en-US" altLang="zh-CN" sz="1200" kern="1200" dirty="0">
                <a:solidFill>
                  <a:prstClr val="black"/>
                </a:solidFill>
                <a:ea typeface="黑体" charset="-122"/>
                <a:cs typeface=""/>
              </a:endParaRPr>
            </a:p>
          </p:txBody>
        </p:sp>
        <p:sp>
          <p:nvSpPr>
            <p:cNvPr id="7" name="椭圆 3"/>
            <p:cNvSpPr>
              <a:spLocks noChangeArrowheads="1"/>
            </p:cNvSpPr>
            <p:nvPr/>
          </p:nvSpPr>
          <p:spPr bwMode="auto">
            <a:xfrm>
              <a:off x="462275" y="1783088"/>
              <a:ext cx="1819066" cy="877513"/>
            </a:xfrm>
            <a:prstGeom prst="ellipse">
              <a:avLst/>
            </a:prstGeom>
            <a:solidFill>
              <a:srgbClr val="AFB4FA"/>
            </a:solidFill>
            <a:ln w="9525">
              <a:solidFill>
                <a:schemeClr val="tx1"/>
              </a:solidFill>
              <a:prstDash val="dash"/>
              <a:round/>
              <a:headEnd/>
              <a:tailEnd/>
            </a:ln>
          </p:spPr>
          <p:txBody>
            <a:bodyPr/>
            <a:lstStyle>
              <a:lvl1pPr>
                <a:defRPr>
                  <a:solidFill>
                    <a:schemeClr val="tx1"/>
                  </a:solidFill>
                  <a:latin typeface="Arial" charset="0"/>
                  <a:ea typeface="宋体" charset="-122"/>
                </a:defRPr>
              </a:lvl1pPr>
              <a:lvl2pPr>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buFont typeface="Arial" charset="0"/>
                <a:defRPr>
                  <a:solidFill>
                    <a:schemeClr val="tx1"/>
                  </a:solidFill>
                  <a:latin typeface="Arial" charset="0"/>
                  <a:ea typeface="宋体" charset="-122"/>
                </a:defRPr>
              </a:lvl6pPr>
              <a:lvl7pPr fontAlgn="base">
                <a:spcBef>
                  <a:spcPct val="0"/>
                </a:spcBef>
                <a:spcAft>
                  <a:spcPct val="0"/>
                </a:spcAft>
                <a:buFont typeface="Arial" charset="0"/>
                <a:defRPr>
                  <a:solidFill>
                    <a:schemeClr val="tx1"/>
                  </a:solidFill>
                  <a:latin typeface="Arial" charset="0"/>
                  <a:ea typeface="宋体" charset="-122"/>
                </a:defRPr>
              </a:lvl7pPr>
              <a:lvl8pPr fontAlgn="base">
                <a:spcBef>
                  <a:spcPct val="0"/>
                </a:spcBef>
                <a:spcAft>
                  <a:spcPct val="0"/>
                </a:spcAft>
                <a:buFont typeface="Arial" charset="0"/>
                <a:defRPr>
                  <a:solidFill>
                    <a:schemeClr val="tx1"/>
                  </a:solidFill>
                  <a:latin typeface="Arial" charset="0"/>
                  <a:ea typeface="宋体" charset="-122"/>
                </a:defRPr>
              </a:lvl8pPr>
              <a:lvl9pPr fontAlgn="base">
                <a:spcBef>
                  <a:spcPct val="0"/>
                </a:spcBef>
                <a:spcAft>
                  <a:spcPct val="0"/>
                </a:spcAft>
                <a:buFont typeface="Arial" charset="0"/>
                <a:defRPr>
                  <a:solidFill>
                    <a:schemeClr val="tx1"/>
                  </a:solidFill>
                  <a:latin typeface="Arial" charset="0"/>
                  <a:ea typeface="宋体" charset="-122"/>
                </a:defRPr>
              </a:lvl9pPr>
            </a:lstStyle>
            <a:p>
              <a:pPr eaLnBrk="0" hangingPunct="0">
                <a:buClrTx/>
                <a:buFontTx/>
                <a:buNone/>
              </a:pPr>
              <a:endParaRPr lang="zh-CN" altLang="en-US" sz="1200" kern="1200" dirty="0">
                <a:solidFill>
                  <a:prstClr val="black"/>
                </a:solidFill>
                <a:ea typeface="黑体" charset="-122"/>
                <a:cs typeface=""/>
              </a:endParaRPr>
            </a:p>
            <a:p>
              <a:pPr algn="ctr" eaLnBrk="0" hangingPunct="0">
                <a:buClrTx/>
                <a:buFontTx/>
                <a:buNone/>
              </a:pPr>
              <a:endParaRPr lang="en-US" altLang="zh-CN" sz="1200" kern="1200" dirty="0" smtClean="0">
                <a:solidFill>
                  <a:prstClr val="black"/>
                </a:solidFill>
                <a:ea typeface="黑体" charset="-122"/>
                <a:cs typeface=""/>
              </a:endParaRPr>
            </a:p>
            <a:p>
              <a:pPr algn="ctr" eaLnBrk="0" hangingPunct="0">
                <a:buClrTx/>
                <a:buFontTx/>
                <a:buNone/>
              </a:pPr>
              <a:r>
                <a:rPr lang="en-US" altLang="zh-CN" sz="1200" kern="1200" dirty="0" smtClean="0">
                  <a:solidFill>
                    <a:prstClr val="black"/>
                  </a:solidFill>
                  <a:ea typeface="黑体" charset="-122"/>
                  <a:cs typeface=""/>
                </a:rPr>
                <a:t>Virtual storage volume </a:t>
              </a:r>
            </a:p>
            <a:p>
              <a:pPr algn="ctr" eaLnBrk="0" hangingPunct="0">
                <a:buClrTx/>
                <a:buFontTx/>
                <a:buNone/>
              </a:pPr>
              <a:r>
                <a:rPr lang="en-US" altLang="zh-CN" sz="1200" kern="1200" dirty="0" smtClean="0">
                  <a:solidFill>
                    <a:prstClr val="black"/>
                  </a:solidFill>
                  <a:ea typeface="黑体" charset="-122"/>
                  <a:cs typeface=""/>
                </a:rPr>
                <a:t>A</a:t>
              </a:r>
              <a:endParaRPr lang="en-US" altLang="zh-CN" sz="1200" kern="1200" dirty="0">
                <a:solidFill>
                  <a:prstClr val="black"/>
                </a:solidFill>
                <a:ea typeface="黑体" charset="-122"/>
                <a:cs typeface=""/>
              </a:endParaRPr>
            </a:p>
          </p:txBody>
        </p:sp>
        <p:sp>
          <p:nvSpPr>
            <p:cNvPr id="9" name="椭圆 8"/>
            <p:cNvSpPr>
              <a:spLocks noChangeArrowheads="1"/>
            </p:cNvSpPr>
            <p:nvPr/>
          </p:nvSpPr>
          <p:spPr bwMode="auto">
            <a:xfrm>
              <a:off x="2604051" y="1783088"/>
              <a:ext cx="1651054" cy="877513"/>
            </a:xfrm>
            <a:prstGeom prst="ellipse">
              <a:avLst/>
            </a:prstGeom>
            <a:solidFill>
              <a:srgbClr val="00B0F0"/>
            </a:solidFill>
            <a:ln w="9525">
              <a:solidFill>
                <a:schemeClr val="tx1"/>
              </a:solidFill>
              <a:prstDash val="dash"/>
              <a:round/>
              <a:headEnd/>
              <a:tailEnd/>
            </a:ln>
          </p:spPr>
          <p:txBody>
            <a:bodyPr/>
            <a:lstStyle>
              <a:lvl1pPr>
                <a:defRPr>
                  <a:solidFill>
                    <a:schemeClr val="tx1"/>
                  </a:solidFill>
                  <a:latin typeface="Arial" charset="0"/>
                  <a:ea typeface="宋体" charset="-122"/>
                </a:defRPr>
              </a:lvl1pPr>
              <a:lvl2pPr>
                <a:defRPr>
                  <a:solidFill>
                    <a:schemeClr val="tx1"/>
                  </a:solidFill>
                  <a:latin typeface="Arial" charset="0"/>
                  <a:ea typeface="宋体" charset="-122"/>
                </a:defRPr>
              </a:lvl2pPr>
              <a:lvl3pPr>
                <a:defRPr>
                  <a:solidFill>
                    <a:schemeClr val="tx1"/>
                  </a:solidFill>
                  <a:latin typeface="Arial" charset="0"/>
                  <a:ea typeface="宋体" charset="-122"/>
                </a:defRPr>
              </a:lvl3pPr>
              <a:lvl4pPr>
                <a:defRPr>
                  <a:solidFill>
                    <a:schemeClr val="tx1"/>
                  </a:solidFill>
                  <a:latin typeface="Arial" charset="0"/>
                  <a:ea typeface="宋体" charset="-122"/>
                </a:defRPr>
              </a:lvl4pPr>
              <a:lvl5pPr>
                <a:defRPr>
                  <a:solidFill>
                    <a:schemeClr val="tx1"/>
                  </a:solidFill>
                  <a:latin typeface="Arial" charset="0"/>
                  <a:ea typeface="宋体" charset="-122"/>
                </a:defRPr>
              </a:lvl5pPr>
              <a:lvl6pPr fontAlgn="base">
                <a:spcBef>
                  <a:spcPct val="0"/>
                </a:spcBef>
                <a:spcAft>
                  <a:spcPct val="0"/>
                </a:spcAft>
                <a:buFont typeface="Arial" charset="0"/>
                <a:defRPr>
                  <a:solidFill>
                    <a:schemeClr val="tx1"/>
                  </a:solidFill>
                  <a:latin typeface="Arial" charset="0"/>
                  <a:ea typeface="宋体" charset="-122"/>
                </a:defRPr>
              </a:lvl6pPr>
              <a:lvl7pPr fontAlgn="base">
                <a:spcBef>
                  <a:spcPct val="0"/>
                </a:spcBef>
                <a:spcAft>
                  <a:spcPct val="0"/>
                </a:spcAft>
                <a:buFont typeface="Arial" charset="0"/>
                <a:defRPr>
                  <a:solidFill>
                    <a:schemeClr val="tx1"/>
                  </a:solidFill>
                  <a:latin typeface="Arial" charset="0"/>
                  <a:ea typeface="宋体" charset="-122"/>
                </a:defRPr>
              </a:lvl7pPr>
              <a:lvl8pPr fontAlgn="base">
                <a:spcBef>
                  <a:spcPct val="0"/>
                </a:spcBef>
                <a:spcAft>
                  <a:spcPct val="0"/>
                </a:spcAft>
                <a:buFont typeface="Arial" charset="0"/>
                <a:defRPr>
                  <a:solidFill>
                    <a:schemeClr val="tx1"/>
                  </a:solidFill>
                  <a:latin typeface="Arial" charset="0"/>
                  <a:ea typeface="宋体" charset="-122"/>
                </a:defRPr>
              </a:lvl8pPr>
              <a:lvl9pPr fontAlgn="base">
                <a:spcBef>
                  <a:spcPct val="0"/>
                </a:spcBef>
                <a:spcAft>
                  <a:spcPct val="0"/>
                </a:spcAft>
                <a:buFont typeface="Arial" charset="0"/>
                <a:defRPr>
                  <a:solidFill>
                    <a:schemeClr val="tx1"/>
                  </a:solidFill>
                  <a:latin typeface="Arial" charset="0"/>
                  <a:ea typeface="宋体" charset="-122"/>
                </a:defRPr>
              </a:lvl9pPr>
            </a:lstStyle>
            <a:p>
              <a:pPr algn="ctr" eaLnBrk="0" hangingPunct="0">
                <a:buClrTx/>
                <a:buFontTx/>
                <a:buNone/>
              </a:pPr>
              <a:endParaRPr lang="en-US" altLang="zh-CN" sz="1200" kern="1200" dirty="0" smtClean="0">
                <a:solidFill>
                  <a:prstClr val="black"/>
                </a:solidFill>
                <a:ea typeface="黑体" charset="-122"/>
                <a:cs typeface=""/>
              </a:endParaRPr>
            </a:p>
            <a:p>
              <a:pPr algn="ctr" eaLnBrk="0" hangingPunct="0">
                <a:buClrTx/>
                <a:buFontTx/>
                <a:buNone/>
              </a:pPr>
              <a:endParaRPr lang="en-US" altLang="zh-CN" sz="1200" kern="1200" dirty="0" smtClean="0">
                <a:solidFill>
                  <a:prstClr val="black"/>
                </a:solidFill>
                <a:ea typeface="黑体" charset="-122"/>
                <a:cs typeface=""/>
              </a:endParaRPr>
            </a:p>
            <a:p>
              <a:pPr algn="ctr" eaLnBrk="0" hangingPunct="0">
                <a:buClrTx/>
                <a:buFontTx/>
                <a:buNone/>
              </a:pPr>
              <a:r>
                <a:rPr lang="en-US" altLang="zh-CN" sz="1200" kern="1200" dirty="0" smtClean="0">
                  <a:solidFill>
                    <a:prstClr val="black"/>
                  </a:solidFill>
                  <a:ea typeface="黑体" charset="-122"/>
                  <a:cs typeface=""/>
                </a:rPr>
                <a:t>Virtual storage volume B</a:t>
              </a:r>
              <a:endParaRPr lang="zh-CN" altLang="en-US" sz="1200" kern="1200" dirty="0">
                <a:solidFill>
                  <a:prstClr val="black"/>
                </a:solidFill>
                <a:ea typeface="黑体" charset="-122"/>
                <a:cs typeface=""/>
              </a:endParaRPr>
            </a:p>
          </p:txBody>
        </p:sp>
      </p:grpSp>
      <p:grpSp>
        <p:nvGrpSpPr>
          <p:cNvPr id="10" name="组 9"/>
          <p:cNvGrpSpPr/>
          <p:nvPr/>
        </p:nvGrpSpPr>
        <p:grpSpPr>
          <a:xfrm>
            <a:off x="746757" y="5337059"/>
            <a:ext cx="1682934" cy="481913"/>
            <a:chOff x="2940908" y="5498757"/>
            <a:chExt cx="2051222" cy="481913"/>
          </a:xfrm>
          <a:effectLst>
            <a:outerShdw blurRad="50800" dist="38100" dir="5400000" algn="t" rotWithShape="0">
              <a:prstClr val="black">
                <a:alpha val="40000"/>
              </a:prstClr>
            </a:outerShdw>
          </a:effectLst>
        </p:grpSpPr>
        <p:sp>
          <p:nvSpPr>
            <p:cNvPr id="11" name="矩形 10"/>
            <p:cNvSpPr/>
            <p:nvPr/>
          </p:nvSpPr>
          <p:spPr>
            <a:xfrm>
              <a:off x="2940908" y="5498757"/>
              <a:ext cx="2051222" cy="481913"/>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12" name="直线连接符 11"/>
            <p:cNvCxnSpPr/>
            <p:nvPr/>
          </p:nvCxnSpPr>
          <p:spPr>
            <a:xfrm>
              <a:off x="3249827"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3" name="直线连接符 12"/>
            <p:cNvCxnSpPr/>
            <p:nvPr/>
          </p:nvCxnSpPr>
          <p:spPr>
            <a:xfrm>
              <a:off x="3448511"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4" name="直线连接符 13"/>
            <p:cNvCxnSpPr/>
            <p:nvPr/>
          </p:nvCxnSpPr>
          <p:spPr>
            <a:xfrm>
              <a:off x="3628768"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4436078" y="5659396"/>
              <a:ext cx="135924" cy="135924"/>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22" name="组 21"/>
          <p:cNvGrpSpPr/>
          <p:nvPr/>
        </p:nvGrpSpPr>
        <p:grpSpPr>
          <a:xfrm>
            <a:off x="2592701" y="5337058"/>
            <a:ext cx="1682934" cy="481913"/>
            <a:chOff x="2940908" y="5498757"/>
            <a:chExt cx="2051222" cy="481913"/>
          </a:xfrm>
          <a:effectLst>
            <a:outerShdw blurRad="50800" dist="38100" dir="5400000" algn="t" rotWithShape="0">
              <a:prstClr val="black">
                <a:alpha val="40000"/>
              </a:prstClr>
            </a:outerShdw>
          </a:effectLst>
        </p:grpSpPr>
        <p:sp>
          <p:nvSpPr>
            <p:cNvPr id="23" name="矩形 22"/>
            <p:cNvSpPr/>
            <p:nvPr/>
          </p:nvSpPr>
          <p:spPr>
            <a:xfrm>
              <a:off x="2940908" y="5498757"/>
              <a:ext cx="2051222" cy="481913"/>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24" name="直线连接符 23"/>
            <p:cNvCxnSpPr/>
            <p:nvPr/>
          </p:nvCxnSpPr>
          <p:spPr>
            <a:xfrm>
              <a:off x="3249827"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直线连接符 24"/>
            <p:cNvCxnSpPr/>
            <p:nvPr/>
          </p:nvCxnSpPr>
          <p:spPr>
            <a:xfrm>
              <a:off x="3448511"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直线连接符 25"/>
            <p:cNvCxnSpPr/>
            <p:nvPr/>
          </p:nvCxnSpPr>
          <p:spPr>
            <a:xfrm>
              <a:off x="3628768"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27" name="椭圆 26"/>
            <p:cNvSpPr/>
            <p:nvPr/>
          </p:nvSpPr>
          <p:spPr>
            <a:xfrm>
              <a:off x="4436078" y="5659396"/>
              <a:ext cx="135924" cy="135924"/>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28" name="组 27"/>
          <p:cNvGrpSpPr/>
          <p:nvPr/>
        </p:nvGrpSpPr>
        <p:grpSpPr>
          <a:xfrm>
            <a:off x="4438645" y="5337057"/>
            <a:ext cx="1682934" cy="481913"/>
            <a:chOff x="2940908" y="5498757"/>
            <a:chExt cx="2051222" cy="481913"/>
          </a:xfrm>
          <a:effectLst>
            <a:outerShdw blurRad="50800" dist="38100" dir="5400000" algn="t" rotWithShape="0">
              <a:prstClr val="black">
                <a:alpha val="40000"/>
              </a:prstClr>
            </a:outerShdw>
          </a:effectLst>
        </p:grpSpPr>
        <p:sp>
          <p:nvSpPr>
            <p:cNvPr id="29" name="矩形 28"/>
            <p:cNvSpPr/>
            <p:nvPr/>
          </p:nvSpPr>
          <p:spPr>
            <a:xfrm>
              <a:off x="2940908" y="5498757"/>
              <a:ext cx="2051222" cy="481913"/>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30" name="直线连接符 29"/>
            <p:cNvCxnSpPr/>
            <p:nvPr/>
          </p:nvCxnSpPr>
          <p:spPr>
            <a:xfrm>
              <a:off x="3249827"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1" name="直线连接符 30"/>
            <p:cNvCxnSpPr/>
            <p:nvPr/>
          </p:nvCxnSpPr>
          <p:spPr>
            <a:xfrm>
              <a:off x="3448511"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 name="直线连接符 31"/>
            <p:cNvCxnSpPr/>
            <p:nvPr/>
          </p:nvCxnSpPr>
          <p:spPr>
            <a:xfrm>
              <a:off x="3628768"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椭圆 33"/>
            <p:cNvSpPr/>
            <p:nvPr/>
          </p:nvSpPr>
          <p:spPr>
            <a:xfrm>
              <a:off x="4436078" y="5659396"/>
              <a:ext cx="135924" cy="135924"/>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35" name="组 34"/>
          <p:cNvGrpSpPr/>
          <p:nvPr/>
        </p:nvGrpSpPr>
        <p:grpSpPr>
          <a:xfrm>
            <a:off x="6284589" y="5331405"/>
            <a:ext cx="1682934" cy="481913"/>
            <a:chOff x="2940908" y="5498757"/>
            <a:chExt cx="2051222" cy="481913"/>
          </a:xfrm>
          <a:effectLst>
            <a:outerShdw blurRad="50800" dist="38100" dir="5400000" algn="t" rotWithShape="0">
              <a:prstClr val="black">
                <a:alpha val="40000"/>
              </a:prstClr>
            </a:outerShdw>
          </a:effectLst>
        </p:grpSpPr>
        <p:sp>
          <p:nvSpPr>
            <p:cNvPr id="37" name="矩形 36"/>
            <p:cNvSpPr/>
            <p:nvPr/>
          </p:nvSpPr>
          <p:spPr>
            <a:xfrm>
              <a:off x="2940908" y="5498757"/>
              <a:ext cx="2051222" cy="481913"/>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38" name="直线连接符 37"/>
            <p:cNvCxnSpPr/>
            <p:nvPr/>
          </p:nvCxnSpPr>
          <p:spPr>
            <a:xfrm>
              <a:off x="3249827"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9" name="直线连接符 38"/>
            <p:cNvCxnSpPr/>
            <p:nvPr/>
          </p:nvCxnSpPr>
          <p:spPr>
            <a:xfrm>
              <a:off x="3448511"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0" name="直线连接符 39"/>
            <p:cNvCxnSpPr/>
            <p:nvPr/>
          </p:nvCxnSpPr>
          <p:spPr>
            <a:xfrm>
              <a:off x="3628768"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4436078" y="5659396"/>
              <a:ext cx="135924" cy="135924"/>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42" name="组 41"/>
          <p:cNvGrpSpPr/>
          <p:nvPr/>
        </p:nvGrpSpPr>
        <p:grpSpPr>
          <a:xfrm>
            <a:off x="8130533" y="5312869"/>
            <a:ext cx="1682934" cy="481913"/>
            <a:chOff x="2940908" y="5498757"/>
            <a:chExt cx="2051222" cy="481913"/>
          </a:xfrm>
          <a:effectLst>
            <a:outerShdw blurRad="50800" dist="38100" dir="5400000" algn="t" rotWithShape="0">
              <a:prstClr val="black">
                <a:alpha val="40000"/>
              </a:prstClr>
            </a:outerShdw>
          </a:effectLst>
        </p:grpSpPr>
        <p:sp>
          <p:nvSpPr>
            <p:cNvPr id="43" name="矩形 42"/>
            <p:cNvSpPr/>
            <p:nvPr/>
          </p:nvSpPr>
          <p:spPr>
            <a:xfrm>
              <a:off x="2940908" y="5498757"/>
              <a:ext cx="2051222" cy="481913"/>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44" name="直线连接符 43"/>
            <p:cNvCxnSpPr/>
            <p:nvPr/>
          </p:nvCxnSpPr>
          <p:spPr>
            <a:xfrm>
              <a:off x="3249827"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5" name="直线连接符 44"/>
            <p:cNvCxnSpPr/>
            <p:nvPr/>
          </p:nvCxnSpPr>
          <p:spPr>
            <a:xfrm>
              <a:off x="3448511"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6" name="直线连接符 45"/>
            <p:cNvCxnSpPr/>
            <p:nvPr/>
          </p:nvCxnSpPr>
          <p:spPr>
            <a:xfrm>
              <a:off x="3628768"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4436078" y="5659396"/>
              <a:ext cx="135924" cy="135924"/>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48" name="组 47"/>
          <p:cNvGrpSpPr/>
          <p:nvPr/>
        </p:nvGrpSpPr>
        <p:grpSpPr>
          <a:xfrm>
            <a:off x="9976477" y="5324701"/>
            <a:ext cx="1682934" cy="481913"/>
            <a:chOff x="2940908" y="5498757"/>
            <a:chExt cx="2051222" cy="481913"/>
          </a:xfrm>
          <a:effectLst>
            <a:outerShdw blurRad="50800" dist="38100" dir="5400000" algn="t" rotWithShape="0">
              <a:prstClr val="black">
                <a:alpha val="40000"/>
              </a:prstClr>
            </a:outerShdw>
          </a:effectLst>
        </p:grpSpPr>
        <p:sp>
          <p:nvSpPr>
            <p:cNvPr id="49" name="矩形 48"/>
            <p:cNvSpPr/>
            <p:nvPr/>
          </p:nvSpPr>
          <p:spPr>
            <a:xfrm>
              <a:off x="2940908" y="5498757"/>
              <a:ext cx="2051222" cy="481913"/>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cxnSp>
          <p:nvCxnSpPr>
            <p:cNvPr id="50" name="直线连接符 49"/>
            <p:cNvCxnSpPr/>
            <p:nvPr/>
          </p:nvCxnSpPr>
          <p:spPr>
            <a:xfrm>
              <a:off x="3249827"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1" name="直线连接符 50"/>
            <p:cNvCxnSpPr/>
            <p:nvPr/>
          </p:nvCxnSpPr>
          <p:spPr>
            <a:xfrm>
              <a:off x="3448511"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2" name="直线连接符 51"/>
            <p:cNvCxnSpPr/>
            <p:nvPr/>
          </p:nvCxnSpPr>
          <p:spPr>
            <a:xfrm>
              <a:off x="3628768" y="5597611"/>
              <a:ext cx="0" cy="247135"/>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4436078" y="5659396"/>
              <a:ext cx="135924" cy="135924"/>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800" kern="1200">
                <a:solidFill>
                  <a:prstClr val="white"/>
                </a:solidFill>
              </a:endParaRPr>
            </a:p>
          </p:txBody>
        </p:sp>
      </p:grpSp>
      <p:grpSp>
        <p:nvGrpSpPr>
          <p:cNvPr id="3" name="组 2"/>
          <p:cNvGrpSpPr/>
          <p:nvPr/>
        </p:nvGrpSpPr>
        <p:grpSpPr>
          <a:xfrm>
            <a:off x="746757" y="4854103"/>
            <a:ext cx="1708290" cy="444834"/>
            <a:chOff x="746757" y="4854103"/>
            <a:chExt cx="1708290" cy="444834"/>
          </a:xfrm>
        </p:grpSpPr>
        <p:sp>
          <p:nvSpPr>
            <p:cNvPr id="54" name="矩形 53"/>
            <p:cNvSpPr/>
            <p:nvPr/>
          </p:nvSpPr>
          <p:spPr>
            <a:xfrm>
              <a:off x="746757" y="4858248"/>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sp>
          <p:nvSpPr>
            <p:cNvPr id="55" name="矩形 54"/>
            <p:cNvSpPr/>
            <p:nvPr/>
          </p:nvSpPr>
          <p:spPr>
            <a:xfrm>
              <a:off x="1272554" y="4854103"/>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sp>
          <p:nvSpPr>
            <p:cNvPr id="56" name="文本框 55"/>
            <p:cNvSpPr txBox="1"/>
            <p:nvPr/>
          </p:nvSpPr>
          <p:spPr>
            <a:xfrm>
              <a:off x="1668881" y="4929605"/>
              <a:ext cx="416114" cy="369332"/>
            </a:xfrm>
            <a:prstGeom prst="rect">
              <a:avLst/>
            </a:prstGeom>
            <a:noFill/>
          </p:spPr>
          <p:txBody>
            <a:bodyPr wrap="square" rtlCol="0">
              <a:spAutoFit/>
            </a:bodyPr>
            <a:lstStyle/>
            <a:p>
              <a:pPr>
                <a:buClrTx/>
                <a:buFontTx/>
                <a:buNone/>
              </a:pPr>
              <a:r>
                <a:rPr lang="mr-IN" altLang="zh-CN" sz="1800" kern="1200" dirty="0" smtClean="0">
                  <a:solidFill>
                    <a:srgbClr val="E7E6E6">
                      <a:lumMod val="25000"/>
                    </a:srgbClr>
                  </a:solidFill>
                  <a:latin typeface="Helvetica" charset="0"/>
                  <a:ea typeface="Helvetica" charset="0"/>
                  <a:cs typeface="Helvetica" charset="0"/>
                </a:rPr>
                <a:t>…</a:t>
              </a:r>
              <a:endParaRPr kumimoji="1" lang="zh-CN" altLang="en-US" sz="1800" kern="1200" dirty="0">
                <a:solidFill>
                  <a:srgbClr val="0070C0"/>
                </a:solidFill>
                <a:latin typeface="Calibri" panose="020F0502020204030204"/>
                <a:ea typeface="等线" charset="-122"/>
                <a:cs typeface=""/>
              </a:endParaRPr>
            </a:p>
          </p:txBody>
        </p:sp>
        <p:sp>
          <p:nvSpPr>
            <p:cNvPr id="57" name="矩形 56"/>
            <p:cNvSpPr/>
            <p:nvPr/>
          </p:nvSpPr>
          <p:spPr>
            <a:xfrm>
              <a:off x="2037618" y="4863374"/>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grpSp>
      <p:grpSp>
        <p:nvGrpSpPr>
          <p:cNvPr id="58" name="组 57"/>
          <p:cNvGrpSpPr/>
          <p:nvPr/>
        </p:nvGrpSpPr>
        <p:grpSpPr>
          <a:xfrm>
            <a:off x="2589690" y="4851755"/>
            <a:ext cx="1708290" cy="444834"/>
            <a:chOff x="746757" y="4854103"/>
            <a:chExt cx="1708290" cy="444834"/>
          </a:xfrm>
        </p:grpSpPr>
        <p:sp>
          <p:nvSpPr>
            <p:cNvPr id="59" name="矩形 58"/>
            <p:cNvSpPr/>
            <p:nvPr/>
          </p:nvSpPr>
          <p:spPr>
            <a:xfrm>
              <a:off x="746757" y="4858248"/>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sp>
          <p:nvSpPr>
            <p:cNvPr id="60" name="矩形 59"/>
            <p:cNvSpPr/>
            <p:nvPr/>
          </p:nvSpPr>
          <p:spPr>
            <a:xfrm>
              <a:off x="1272554" y="4854103"/>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sp>
          <p:nvSpPr>
            <p:cNvPr id="61" name="文本框 60"/>
            <p:cNvSpPr txBox="1"/>
            <p:nvPr/>
          </p:nvSpPr>
          <p:spPr>
            <a:xfrm>
              <a:off x="1668881" y="4929605"/>
              <a:ext cx="416114" cy="369332"/>
            </a:xfrm>
            <a:prstGeom prst="rect">
              <a:avLst/>
            </a:prstGeom>
            <a:noFill/>
          </p:spPr>
          <p:txBody>
            <a:bodyPr wrap="square" rtlCol="0">
              <a:spAutoFit/>
            </a:bodyPr>
            <a:lstStyle/>
            <a:p>
              <a:pPr>
                <a:buClrTx/>
                <a:buFontTx/>
                <a:buNone/>
              </a:pPr>
              <a:r>
                <a:rPr lang="mr-IN" altLang="zh-CN" sz="1800" kern="1200" dirty="0" smtClean="0">
                  <a:solidFill>
                    <a:srgbClr val="E7E6E6">
                      <a:lumMod val="25000"/>
                    </a:srgbClr>
                  </a:solidFill>
                  <a:latin typeface="Helvetica" charset="0"/>
                  <a:ea typeface="Helvetica" charset="0"/>
                  <a:cs typeface="Helvetica" charset="0"/>
                </a:rPr>
                <a:t>…</a:t>
              </a:r>
              <a:endParaRPr kumimoji="1" lang="zh-CN" altLang="en-US" sz="1800" kern="1200" dirty="0">
                <a:solidFill>
                  <a:srgbClr val="0070C0"/>
                </a:solidFill>
                <a:latin typeface="Calibri" panose="020F0502020204030204"/>
                <a:ea typeface="等线" charset="-122"/>
                <a:cs typeface=""/>
              </a:endParaRPr>
            </a:p>
          </p:txBody>
        </p:sp>
        <p:sp>
          <p:nvSpPr>
            <p:cNvPr id="62" name="矩形 61"/>
            <p:cNvSpPr/>
            <p:nvPr/>
          </p:nvSpPr>
          <p:spPr>
            <a:xfrm>
              <a:off x="2037618" y="4863374"/>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grpSp>
      <p:grpSp>
        <p:nvGrpSpPr>
          <p:cNvPr id="63" name="组 62"/>
          <p:cNvGrpSpPr/>
          <p:nvPr/>
        </p:nvGrpSpPr>
        <p:grpSpPr>
          <a:xfrm>
            <a:off x="4425967" y="4861026"/>
            <a:ext cx="1708290" cy="444834"/>
            <a:chOff x="746757" y="4854103"/>
            <a:chExt cx="1708290" cy="444834"/>
          </a:xfrm>
        </p:grpSpPr>
        <p:sp>
          <p:nvSpPr>
            <p:cNvPr id="64" name="矩形 63"/>
            <p:cNvSpPr/>
            <p:nvPr/>
          </p:nvSpPr>
          <p:spPr>
            <a:xfrm>
              <a:off x="746757" y="4858248"/>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sp>
          <p:nvSpPr>
            <p:cNvPr id="65" name="矩形 64"/>
            <p:cNvSpPr/>
            <p:nvPr/>
          </p:nvSpPr>
          <p:spPr>
            <a:xfrm>
              <a:off x="1272554" y="4854103"/>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sp>
          <p:nvSpPr>
            <p:cNvPr id="66" name="文本框 65"/>
            <p:cNvSpPr txBox="1"/>
            <p:nvPr/>
          </p:nvSpPr>
          <p:spPr>
            <a:xfrm>
              <a:off x="1668881" y="4929605"/>
              <a:ext cx="416114" cy="369332"/>
            </a:xfrm>
            <a:prstGeom prst="rect">
              <a:avLst/>
            </a:prstGeom>
            <a:noFill/>
          </p:spPr>
          <p:txBody>
            <a:bodyPr wrap="square" rtlCol="0">
              <a:spAutoFit/>
            </a:bodyPr>
            <a:lstStyle/>
            <a:p>
              <a:pPr>
                <a:buClrTx/>
                <a:buFontTx/>
                <a:buNone/>
              </a:pPr>
              <a:r>
                <a:rPr lang="mr-IN" altLang="zh-CN" sz="1800" kern="1200" dirty="0" smtClean="0">
                  <a:solidFill>
                    <a:srgbClr val="E7E6E6">
                      <a:lumMod val="25000"/>
                    </a:srgbClr>
                  </a:solidFill>
                  <a:latin typeface="Helvetica" charset="0"/>
                  <a:ea typeface="Helvetica" charset="0"/>
                  <a:cs typeface="Helvetica" charset="0"/>
                </a:rPr>
                <a:t>…</a:t>
              </a:r>
              <a:endParaRPr kumimoji="1" lang="zh-CN" altLang="en-US" sz="1800" kern="1200" dirty="0">
                <a:solidFill>
                  <a:srgbClr val="0070C0"/>
                </a:solidFill>
                <a:latin typeface="Calibri" panose="020F0502020204030204"/>
                <a:ea typeface="等线" charset="-122"/>
                <a:cs typeface=""/>
              </a:endParaRPr>
            </a:p>
          </p:txBody>
        </p:sp>
        <p:sp>
          <p:nvSpPr>
            <p:cNvPr id="67" name="矩形 66"/>
            <p:cNvSpPr/>
            <p:nvPr/>
          </p:nvSpPr>
          <p:spPr>
            <a:xfrm>
              <a:off x="2037618" y="4863374"/>
              <a:ext cx="417429" cy="352159"/>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srgbClr val="0070C0"/>
                  </a:solidFill>
                  <a:ea typeface="Helvetica" charset="0"/>
                  <a:cs typeface="Helvetica" charset="0"/>
                </a:rPr>
                <a:t>SSD</a:t>
              </a:r>
              <a:endParaRPr kumimoji="1" lang="zh-CN" altLang="en-US" sz="1200" kern="1200" dirty="0">
                <a:solidFill>
                  <a:srgbClr val="0070C0"/>
                </a:solidFill>
                <a:ea typeface="Helvetica" charset="0"/>
                <a:cs typeface="Helvetica" charset="0"/>
              </a:endParaRPr>
            </a:p>
          </p:txBody>
        </p:sp>
      </p:grpSp>
      <p:grpSp>
        <p:nvGrpSpPr>
          <p:cNvPr id="68" name="组 67"/>
          <p:cNvGrpSpPr/>
          <p:nvPr/>
        </p:nvGrpSpPr>
        <p:grpSpPr>
          <a:xfrm>
            <a:off x="6258374" y="4858248"/>
            <a:ext cx="1708290" cy="444834"/>
            <a:chOff x="746757" y="4854103"/>
            <a:chExt cx="1708290" cy="444834"/>
          </a:xfrm>
        </p:grpSpPr>
        <p:sp>
          <p:nvSpPr>
            <p:cNvPr id="69" name="矩形 68"/>
            <p:cNvSpPr/>
            <p:nvPr/>
          </p:nvSpPr>
          <p:spPr>
            <a:xfrm>
              <a:off x="746757" y="4858248"/>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sp>
          <p:nvSpPr>
            <p:cNvPr id="70" name="矩形 69"/>
            <p:cNvSpPr/>
            <p:nvPr/>
          </p:nvSpPr>
          <p:spPr>
            <a:xfrm>
              <a:off x="1272554" y="4854103"/>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sp>
          <p:nvSpPr>
            <p:cNvPr id="71" name="文本框 70"/>
            <p:cNvSpPr txBox="1"/>
            <p:nvPr/>
          </p:nvSpPr>
          <p:spPr>
            <a:xfrm>
              <a:off x="1668881" y="4929605"/>
              <a:ext cx="416114" cy="369332"/>
            </a:xfrm>
            <a:prstGeom prst="rect">
              <a:avLst/>
            </a:prstGeom>
            <a:noFill/>
            <a:ln>
              <a:noFill/>
            </a:ln>
          </p:spPr>
          <p:txBody>
            <a:bodyPr wrap="square" rtlCol="0">
              <a:spAutoFit/>
            </a:bodyPr>
            <a:lstStyle/>
            <a:p>
              <a:pPr>
                <a:buClrTx/>
                <a:buFontTx/>
                <a:buNone/>
              </a:pPr>
              <a:r>
                <a:rPr lang="mr-IN" altLang="zh-CN" sz="1800" kern="1200" dirty="0" smtClean="0">
                  <a:solidFill>
                    <a:srgbClr val="E7E6E6">
                      <a:lumMod val="25000"/>
                    </a:srgbClr>
                  </a:solidFill>
                  <a:latin typeface="Helvetica" charset="0"/>
                  <a:ea typeface="Helvetica" charset="0"/>
                  <a:cs typeface="Helvetica" charset="0"/>
                </a:rPr>
                <a:t>…</a:t>
              </a:r>
              <a:endParaRPr kumimoji="1" lang="zh-CN" altLang="en-US" sz="1800" kern="1200" dirty="0">
                <a:solidFill>
                  <a:srgbClr val="0070C0"/>
                </a:solidFill>
                <a:latin typeface="Calibri" panose="020F0502020204030204"/>
                <a:ea typeface="等线" charset="-122"/>
                <a:cs typeface=""/>
              </a:endParaRPr>
            </a:p>
          </p:txBody>
        </p:sp>
        <p:sp>
          <p:nvSpPr>
            <p:cNvPr id="72" name="矩形 71"/>
            <p:cNvSpPr/>
            <p:nvPr/>
          </p:nvSpPr>
          <p:spPr>
            <a:xfrm>
              <a:off x="2037618" y="4863374"/>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grpSp>
      <p:grpSp>
        <p:nvGrpSpPr>
          <p:cNvPr id="73" name="组 72"/>
          <p:cNvGrpSpPr/>
          <p:nvPr/>
        </p:nvGrpSpPr>
        <p:grpSpPr>
          <a:xfrm>
            <a:off x="8121680" y="4868035"/>
            <a:ext cx="1708290" cy="444834"/>
            <a:chOff x="746757" y="4854103"/>
            <a:chExt cx="1708290" cy="444834"/>
          </a:xfrm>
        </p:grpSpPr>
        <p:sp>
          <p:nvSpPr>
            <p:cNvPr id="74" name="矩形 73"/>
            <p:cNvSpPr/>
            <p:nvPr/>
          </p:nvSpPr>
          <p:spPr>
            <a:xfrm>
              <a:off x="746757" y="4858248"/>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sp>
          <p:nvSpPr>
            <p:cNvPr id="75" name="矩形 74"/>
            <p:cNvSpPr/>
            <p:nvPr/>
          </p:nvSpPr>
          <p:spPr>
            <a:xfrm>
              <a:off x="1272554" y="4854103"/>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sp>
          <p:nvSpPr>
            <p:cNvPr id="76" name="文本框 75"/>
            <p:cNvSpPr txBox="1"/>
            <p:nvPr/>
          </p:nvSpPr>
          <p:spPr>
            <a:xfrm>
              <a:off x="1668881" y="4929605"/>
              <a:ext cx="416114" cy="369332"/>
            </a:xfrm>
            <a:prstGeom prst="rect">
              <a:avLst/>
            </a:prstGeom>
            <a:noFill/>
            <a:ln>
              <a:noFill/>
            </a:ln>
          </p:spPr>
          <p:txBody>
            <a:bodyPr wrap="square" rtlCol="0">
              <a:spAutoFit/>
            </a:bodyPr>
            <a:lstStyle/>
            <a:p>
              <a:pPr>
                <a:buClrTx/>
                <a:buFontTx/>
                <a:buNone/>
              </a:pPr>
              <a:r>
                <a:rPr lang="mr-IN" altLang="zh-CN" sz="1800" kern="1200" dirty="0" smtClean="0">
                  <a:solidFill>
                    <a:srgbClr val="E7E6E6">
                      <a:lumMod val="25000"/>
                    </a:srgbClr>
                  </a:solidFill>
                  <a:latin typeface="Helvetica" charset="0"/>
                  <a:ea typeface="Helvetica" charset="0"/>
                  <a:cs typeface="Helvetica" charset="0"/>
                </a:rPr>
                <a:t>…</a:t>
              </a:r>
              <a:endParaRPr kumimoji="1" lang="zh-CN" altLang="en-US" sz="1800" kern="1200" dirty="0">
                <a:solidFill>
                  <a:srgbClr val="0070C0"/>
                </a:solidFill>
                <a:latin typeface="Calibri" panose="020F0502020204030204"/>
                <a:ea typeface="等线" charset="-122"/>
                <a:cs typeface=""/>
              </a:endParaRPr>
            </a:p>
          </p:txBody>
        </p:sp>
        <p:sp>
          <p:nvSpPr>
            <p:cNvPr id="77" name="矩形 76"/>
            <p:cNvSpPr/>
            <p:nvPr/>
          </p:nvSpPr>
          <p:spPr>
            <a:xfrm>
              <a:off x="2037618" y="4863374"/>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grpSp>
      <p:grpSp>
        <p:nvGrpSpPr>
          <p:cNvPr id="78" name="组 77"/>
          <p:cNvGrpSpPr/>
          <p:nvPr/>
        </p:nvGrpSpPr>
        <p:grpSpPr>
          <a:xfrm>
            <a:off x="9971265" y="4863977"/>
            <a:ext cx="1708290" cy="444834"/>
            <a:chOff x="746757" y="4854103"/>
            <a:chExt cx="1708290" cy="444834"/>
          </a:xfrm>
        </p:grpSpPr>
        <p:sp>
          <p:nvSpPr>
            <p:cNvPr id="79" name="矩形 78"/>
            <p:cNvSpPr/>
            <p:nvPr/>
          </p:nvSpPr>
          <p:spPr>
            <a:xfrm>
              <a:off x="746757" y="4858248"/>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sp>
          <p:nvSpPr>
            <p:cNvPr id="80" name="矩形 79"/>
            <p:cNvSpPr/>
            <p:nvPr/>
          </p:nvSpPr>
          <p:spPr>
            <a:xfrm>
              <a:off x="1272554" y="4854103"/>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sp>
          <p:nvSpPr>
            <p:cNvPr id="81" name="文本框 80"/>
            <p:cNvSpPr txBox="1"/>
            <p:nvPr/>
          </p:nvSpPr>
          <p:spPr>
            <a:xfrm>
              <a:off x="1668881" y="4929605"/>
              <a:ext cx="416114" cy="369332"/>
            </a:xfrm>
            <a:prstGeom prst="rect">
              <a:avLst/>
            </a:prstGeom>
            <a:noFill/>
            <a:ln>
              <a:noFill/>
            </a:ln>
          </p:spPr>
          <p:txBody>
            <a:bodyPr wrap="square" rtlCol="0">
              <a:spAutoFit/>
            </a:bodyPr>
            <a:lstStyle/>
            <a:p>
              <a:pPr>
                <a:buClrTx/>
                <a:buFontTx/>
                <a:buNone/>
              </a:pPr>
              <a:r>
                <a:rPr lang="mr-IN" altLang="zh-CN" sz="1800" kern="1200" dirty="0" smtClean="0">
                  <a:solidFill>
                    <a:srgbClr val="E7E6E6">
                      <a:lumMod val="25000"/>
                    </a:srgbClr>
                  </a:solidFill>
                  <a:latin typeface="Helvetica" charset="0"/>
                  <a:ea typeface="Helvetica" charset="0"/>
                  <a:cs typeface="Helvetica" charset="0"/>
                </a:rPr>
                <a:t>…</a:t>
              </a:r>
              <a:endParaRPr kumimoji="1" lang="zh-CN" altLang="en-US" sz="1800" kern="1200" dirty="0">
                <a:solidFill>
                  <a:srgbClr val="0070C0"/>
                </a:solidFill>
                <a:latin typeface="Calibri" panose="020F0502020204030204"/>
                <a:ea typeface="等线" charset="-122"/>
                <a:cs typeface=""/>
              </a:endParaRPr>
            </a:p>
          </p:txBody>
        </p:sp>
        <p:sp>
          <p:nvSpPr>
            <p:cNvPr id="82" name="矩形 81"/>
            <p:cNvSpPr/>
            <p:nvPr/>
          </p:nvSpPr>
          <p:spPr>
            <a:xfrm>
              <a:off x="2037618" y="4863374"/>
              <a:ext cx="417429" cy="352159"/>
            </a:xfrm>
            <a:prstGeom prst="rec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900" kern="1200" dirty="0" smtClean="0">
                  <a:solidFill>
                    <a:srgbClr val="0070C0"/>
                  </a:solidFill>
                  <a:ea typeface="Helvetica" charset="0"/>
                  <a:cs typeface="Helvetica" charset="0"/>
                </a:rPr>
                <a:t>HDD</a:t>
              </a:r>
              <a:endParaRPr kumimoji="1" lang="zh-CN" altLang="en-US" sz="900" kern="1200" dirty="0">
                <a:solidFill>
                  <a:srgbClr val="0070C0"/>
                </a:solidFill>
                <a:ea typeface="Helvetica" charset="0"/>
                <a:cs typeface="Helvetica" charset="0"/>
              </a:endParaRPr>
            </a:p>
          </p:txBody>
        </p:sp>
      </p:grpSp>
      <p:sp>
        <p:nvSpPr>
          <p:cNvPr id="5" name="椭圆 4"/>
          <p:cNvSpPr/>
          <p:nvPr/>
        </p:nvSpPr>
        <p:spPr>
          <a:xfrm>
            <a:off x="642693" y="4533453"/>
            <a:ext cx="5631446" cy="789206"/>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smtClean="0">
                <a:solidFill>
                  <a:prstClr val="white"/>
                </a:solidFill>
                <a:latin typeface="Helvetica" charset="0"/>
                <a:ea typeface="Helvetica" charset="0"/>
                <a:cs typeface="Helvetica" charset="0"/>
              </a:rPr>
              <a:t>Volume 1 _ high performance</a:t>
            </a:r>
            <a:endParaRPr kumimoji="1" lang="zh-CN" altLang="en-US" sz="1800" kern="1200" dirty="0">
              <a:solidFill>
                <a:prstClr val="white"/>
              </a:solidFill>
              <a:latin typeface="Helvetica" charset="0"/>
              <a:ea typeface="Helvetica" charset="0"/>
              <a:cs typeface="Helvetica" charset="0"/>
            </a:endParaRPr>
          </a:p>
        </p:txBody>
      </p:sp>
      <p:sp>
        <p:nvSpPr>
          <p:cNvPr id="83" name="椭圆 82"/>
          <p:cNvSpPr/>
          <p:nvPr/>
        </p:nvSpPr>
        <p:spPr>
          <a:xfrm>
            <a:off x="6258374" y="4530130"/>
            <a:ext cx="5631446" cy="789206"/>
          </a:xfrm>
          <a:prstGeom prst="ellipse">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800" kern="1200" dirty="0" smtClean="0">
                <a:solidFill>
                  <a:prstClr val="white"/>
                </a:solidFill>
                <a:latin typeface="Helvetica" charset="0"/>
                <a:ea typeface="Helvetica" charset="0"/>
                <a:cs typeface="Helvetica" charset="0"/>
              </a:rPr>
              <a:t>Volume 2 _ large capacity</a:t>
            </a:r>
            <a:endParaRPr kumimoji="1" lang="zh-CN" altLang="en-US" sz="1800" kern="1200" dirty="0">
              <a:solidFill>
                <a:prstClr val="white"/>
              </a:solidFill>
              <a:latin typeface="Helvetica" charset="0"/>
              <a:ea typeface="Helvetica" charset="0"/>
              <a:cs typeface="Helvetica" charset="0"/>
            </a:endParaRPr>
          </a:p>
        </p:txBody>
      </p:sp>
      <p:sp>
        <p:nvSpPr>
          <p:cNvPr id="84" name="矩形 83"/>
          <p:cNvSpPr/>
          <p:nvPr/>
        </p:nvSpPr>
        <p:spPr>
          <a:xfrm>
            <a:off x="745793" y="4221449"/>
            <a:ext cx="417429" cy="352159"/>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prstClr val="white"/>
                </a:solidFill>
                <a:ea typeface="Helvetica" charset="0"/>
                <a:cs typeface="Helvetica" charset="0"/>
              </a:rPr>
              <a:t>VM</a:t>
            </a:r>
            <a:endParaRPr kumimoji="1" lang="zh-CN" altLang="en-US" sz="1200" kern="1200" dirty="0">
              <a:solidFill>
                <a:prstClr val="white"/>
              </a:solidFill>
              <a:ea typeface="Helvetica" charset="0"/>
              <a:cs typeface="Helvetica" charset="0"/>
            </a:endParaRPr>
          </a:p>
        </p:txBody>
      </p:sp>
      <p:sp>
        <p:nvSpPr>
          <p:cNvPr id="85" name="矩形 84"/>
          <p:cNvSpPr/>
          <p:nvPr/>
        </p:nvSpPr>
        <p:spPr>
          <a:xfrm flipH="1">
            <a:off x="1400408" y="4962873"/>
            <a:ext cx="142921" cy="130628"/>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200" kern="1200" dirty="0">
              <a:solidFill>
                <a:prstClr val="black"/>
              </a:solidFill>
              <a:ea typeface="Helvetica" charset="0"/>
              <a:cs typeface="Helvetica" charset="0"/>
            </a:endParaRPr>
          </a:p>
        </p:txBody>
      </p:sp>
      <p:sp>
        <p:nvSpPr>
          <p:cNvPr id="86" name="矩形 85"/>
          <p:cNvSpPr/>
          <p:nvPr/>
        </p:nvSpPr>
        <p:spPr>
          <a:xfrm flipH="1">
            <a:off x="2715298" y="4982726"/>
            <a:ext cx="142921" cy="130628"/>
          </a:xfrm>
          <a:prstGeom prst="rect">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kumimoji="1" lang="zh-CN" altLang="en-US" sz="1200" kern="1200" dirty="0">
              <a:solidFill>
                <a:prstClr val="black"/>
              </a:solidFill>
              <a:ea typeface="Helvetica" charset="0"/>
              <a:cs typeface="Helvetica" charset="0"/>
            </a:endParaRPr>
          </a:p>
        </p:txBody>
      </p:sp>
      <p:sp>
        <p:nvSpPr>
          <p:cNvPr id="87" name="矩形 86"/>
          <p:cNvSpPr/>
          <p:nvPr/>
        </p:nvSpPr>
        <p:spPr>
          <a:xfrm>
            <a:off x="5313409" y="4219760"/>
            <a:ext cx="417429" cy="352159"/>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prstClr val="white"/>
                </a:solidFill>
                <a:ea typeface="Helvetica" charset="0"/>
                <a:cs typeface="Helvetica" charset="0"/>
              </a:rPr>
              <a:t>VM</a:t>
            </a:r>
            <a:endParaRPr kumimoji="1" lang="zh-CN" altLang="en-US" sz="1200" kern="1200" dirty="0">
              <a:solidFill>
                <a:prstClr val="white"/>
              </a:solidFill>
              <a:ea typeface="Helvetica" charset="0"/>
              <a:cs typeface="Helvetica" charset="0"/>
            </a:endParaRPr>
          </a:p>
        </p:txBody>
      </p:sp>
      <p:sp>
        <p:nvSpPr>
          <p:cNvPr id="88" name="矩形 87"/>
          <p:cNvSpPr/>
          <p:nvPr/>
        </p:nvSpPr>
        <p:spPr>
          <a:xfrm>
            <a:off x="6848947" y="4223484"/>
            <a:ext cx="417429" cy="352159"/>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r>
              <a:rPr kumimoji="1" lang="en-US" altLang="zh-CN" sz="1200" kern="1200" dirty="0" smtClean="0">
                <a:solidFill>
                  <a:prstClr val="white"/>
                </a:solidFill>
                <a:ea typeface="Helvetica" charset="0"/>
                <a:cs typeface="Helvetica" charset="0"/>
              </a:rPr>
              <a:t>VM</a:t>
            </a:r>
            <a:endParaRPr kumimoji="1" lang="zh-CN" altLang="en-US" sz="1200" kern="1200" dirty="0">
              <a:solidFill>
                <a:prstClr val="white"/>
              </a:solidFill>
              <a:ea typeface="Helvetica" charset="0"/>
              <a:cs typeface="Helvetica" charset="0"/>
            </a:endParaRPr>
          </a:p>
        </p:txBody>
      </p:sp>
    </p:spTree>
    <p:extLst>
      <p:ext uri="{BB962C8B-B14F-4D97-AF65-F5344CB8AC3E}">
        <p14:creationId xmlns:p14="http://schemas.microsoft.com/office/powerpoint/2010/main" val="799837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dissolve">
                                      <p:cBhvr>
                                        <p:cTn id="12" dur="500"/>
                                        <p:tgtEl>
                                          <p:spTgt spid="8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5"/>
                                        </p:tgtEl>
                                        <p:attrNameLst>
                                          <p:attrName>style.visibility</p:attrName>
                                        </p:attrNameLst>
                                      </p:cBhvr>
                                      <p:to>
                                        <p:strVal val="visible"/>
                                      </p:to>
                                    </p:set>
                                    <p:animEffect transition="in" filter="dissolve">
                                      <p:cBhvr>
                                        <p:cTn id="17" dur="500"/>
                                        <p:tgtEl>
                                          <p:spTgt spid="85"/>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86"/>
                                        </p:tgtEl>
                                        <p:attrNameLst>
                                          <p:attrName>style.visibility</p:attrName>
                                        </p:attrNameLst>
                                      </p:cBhvr>
                                      <p:to>
                                        <p:strVal val="visible"/>
                                      </p:to>
                                    </p:set>
                                    <p:animEffect transition="in" filter="dissolve">
                                      <p:cBhvr>
                                        <p:cTn id="20" dur="500"/>
                                        <p:tgtEl>
                                          <p:spTgt spid="86"/>
                                        </p:tgtEl>
                                      </p:cBhvr>
                                    </p:animEffect>
                                  </p:childTnLst>
                                </p:cTn>
                              </p:par>
                              <p:par>
                                <p:cTn id="21" presetID="9" presetClass="entr" presetSubtype="0" fill="hold" grpId="1" nodeType="withEffect">
                                  <p:stCondLst>
                                    <p:cond delay="0"/>
                                  </p:stCondLst>
                                  <p:childTnLst>
                                    <p:set>
                                      <p:cBhvr>
                                        <p:cTn id="22" dur="1" fill="hold">
                                          <p:stCondLst>
                                            <p:cond delay="0"/>
                                          </p:stCondLst>
                                        </p:cTn>
                                        <p:tgtEl>
                                          <p:spTgt spid="84"/>
                                        </p:tgtEl>
                                        <p:attrNameLst>
                                          <p:attrName>style.visibility</p:attrName>
                                        </p:attrNameLst>
                                      </p:cBhvr>
                                      <p:to>
                                        <p:strVal val="visible"/>
                                      </p:to>
                                    </p:set>
                                    <p:animEffect transition="in" filter="dissolve">
                                      <p:cBhvr>
                                        <p:cTn id="23" dur="500"/>
                                        <p:tgtEl>
                                          <p:spTgt spid="84"/>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xit" presetSubtype="0" fill="hold" grpId="0" nodeType="clickEffect">
                                  <p:stCondLst>
                                    <p:cond delay="0"/>
                                  </p:stCondLst>
                                  <p:childTnLst>
                                    <p:animEffect transition="out" filter="dissolve">
                                      <p:cBhvr>
                                        <p:cTn id="27" dur="500"/>
                                        <p:tgtEl>
                                          <p:spTgt spid="84"/>
                                        </p:tgtEl>
                                      </p:cBhvr>
                                    </p:animEffect>
                                    <p:set>
                                      <p:cBhvr>
                                        <p:cTn id="28" dur="1" fill="hold">
                                          <p:stCondLst>
                                            <p:cond delay="499"/>
                                          </p:stCondLst>
                                        </p:cTn>
                                        <p:tgtEl>
                                          <p:spTgt spid="84"/>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87"/>
                                        </p:tgtEl>
                                        <p:attrNameLst>
                                          <p:attrName>style.visibility</p:attrName>
                                        </p:attrNameLst>
                                      </p:cBhvr>
                                      <p:to>
                                        <p:strVal val="visible"/>
                                      </p:to>
                                    </p:set>
                                    <p:animEffect transition="in" filter="dissolve">
                                      <p:cBhvr>
                                        <p:cTn id="33" dur="500"/>
                                        <p:tgtEl>
                                          <p:spTgt spid="87"/>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xit" presetSubtype="0" fill="hold" grpId="1" nodeType="clickEffect">
                                  <p:stCondLst>
                                    <p:cond delay="0"/>
                                  </p:stCondLst>
                                  <p:childTnLst>
                                    <p:animEffect transition="out" filter="dissolve">
                                      <p:cBhvr>
                                        <p:cTn id="37" dur="500"/>
                                        <p:tgtEl>
                                          <p:spTgt spid="87"/>
                                        </p:tgtEl>
                                      </p:cBhvr>
                                    </p:animEffect>
                                    <p:set>
                                      <p:cBhvr>
                                        <p:cTn id="38" dur="1" fill="hold">
                                          <p:stCondLst>
                                            <p:cond delay="499"/>
                                          </p:stCondLst>
                                        </p:cTn>
                                        <p:tgtEl>
                                          <p:spTgt spid="87"/>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88"/>
                                        </p:tgtEl>
                                        <p:attrNameLst>
                                          <p:attrName>style.visibility</p:attrName>
                                        </p:attrNameLst>
                                      </p:cBhvr>
                                      <p:to>
                                        <p:strVal val="visible"/>
                                      </p:to>
                                    </p:set>
                                    <p:animEffect transition="in" filter="dissolve">
                                      <p:cBhvr>
                                        <p:cTn id="4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3" grpId="0" animBg="1"/>
      <p:bldP spid="84" grpId="0" animBg="1"/>
      <p:bldP spid="84" grpId="1" animBg="1"/>
      <p:bldP spid="85" grpId="0" animBg="1"/>
      <p:bldP spid="86" grpId="0" animBg="1"/>
      <p:bldP spid="87" grpId="0" animBg="1"/>
      <p:bldP spid="87" grpId="1" animBg="1"/>
      <p:bldP spid="8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40</a:t>
            </a:fld>
            <a:endParaRPr lang="en-US" dirty="0">
              <a:solidFill>
                <a:prstClr val="white"/>
              </a:solidFill>
            </a:endParaRPr>
          </a:p>
        </p:txBody>
      </p:sp>
      <p:sp>
        <p:nvSpPr>
          <p:cNvPr id="8" name="Rectangle 5"/>
          <p:cNvSpPr/>
          <p:nvPr/>
        </p:nvSpPr>
        <p:spPr>
          <a:xfrm>
            <a:off x="746757" y="195509"/>
            <a:ext cx="3563985"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Licensing</a:t>
            </a:r>
            <a:r>
              <a:rPr lang="zh-CN" altLang="en-US" sz="2600" b="1" kern="1200" dirty="0">
                <a:solidFill>
                  <a:srgbClr val="FFD966"/>
                </a:solidFill>
                <a:latin typeface="Helvetica" charset="0"/>
                <a:ea typeface="Helvetica" charset="0"/>
                <a:cs typeface="Helvetica" charset="0"/>
              </a:rPr>
              <a:t> </a:t>
            </a:r>
            <a:r>
              <a:rPr lang="en-US" altLang="zh-CN" sz="2600" b="1" kern="1200" dirty="0">
                <a:solidFill>
                  <a:srgbClr val="FFD966"/>
                </a:solidFill>
                <a:latin typeface="Helvetica" charset="0"/>
                <a:ea typeface="Helvetica" charset="0"/>
                <a:cs typeface="Helvetica" charset="0"/>
              </a:rPr>
              <a:t>UI Change</a:t>
            </a:r>
            <a:endParaRPr lang="en-US" sz="2600" b="1" kern="1200" dirty="0">
              <a:solidFill>
                <a:srgbClr val="FFD966"/>
              </a:solidFill>
              <a:latin typeface="Helvetica" charset="0"/>
              <a:ea typeface="Helvetica" charset="0"/>
              <a:cs typeface="Helvetica" charset="0"/>
            </a:endParaRPr>
          </a:p>
        </p:txBody>
      </p:sp>
      <p:pic>
        <p:nvPicPr>
          <p:cNvPr id="3" name="图片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0899" y="846919"/>
            <a:ext cx="8762235" cy="5395692"/>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77231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41</a:t>
            </a:fld>
            <a:endParaRPr lang="en-US" dirty="0">
              <a:solidFill>
                <a:prstClr val="white"/>
              </a:solidFill>
            </a:endParaRPr>
          </a:p>
        </p:txBody>
      </p:sp>
      <p:sp>
        <p:nvSpPr>
          <p:cNvPr id="8"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One more thing</a:t>
            </a:r>
            <a:r>
              <a:rPr lang="mr-IN" sz="2600" b="1" kern="1200" dirty="0">
                <a:solidFill>
                  <a:srgbClr val="FFD966"/>
                </a:solidFill>
                <a:latin typeface="Helvetica" charset="0"/>
                <a:ea typeface="Helvetica" charset="0"/>
                <a:cs typeface="Helvetica" charset="0"/>
              </a:rPr>
              <a:t>…</a:t>
            </a:r>
            <a:endParaRPr lang="en-US" sz="2600" b="1" kern="1200" dirty="0">
              <a:solidFill>
                <a:srgbClr val="FFD966"/>
              </a:solidFill>
              <a:latin typeface="Helvetica" charset="0"/>
              <a:ea typeface="Helvetica" charset="0"/>
              <a:cs typeface="Helvetica" charset="0"/>
            </a:endParaRPr>
          </a:p>
        </p:txBody>
      </p:sp>
      <p:sp>
        <p:nvSpPr>
          <p:cNvPr id="33" name="文本框 32"/>
          <p:cNvSpPr txBox="1"/>
          <p:nvPr/>
        </p:nvSpPr>
        <p:spPr>
          <a:xfrm>
            <a:off x="746758" y="734607"/>
            <a:ext cx="2623459" cy="646331"/>
          </a:xfrm>
          <a:prstGeom prst="rect">
            <a:avLst/>
          </a:prstGeom>
          <a:noFill/>
        </p:spPr>
        <p:txBody>
          <a:bodyPr wrap="square" rtlCol="0">
            <a:spAutoFit/>
          </a:bodyPr>
          <a:lstStyle/>
          <a:p>
            <a:pPr>
              <a:buClrTx/>
              <a:buFontTx/>
              <a:buNone/>
            </a:pPr>
            <a:r>
              <a:rPr lang="en-US" altLang="zh-CN" sz="1800" kern="1200" dirty="0">
                <a:solidFill>
                  <a:prstClr val="white"/>
                </a:solidFill>
                <a:latin typeface="Helvetica" charset="0"/>
                <a:ea typeface="Helvetica" charset="0"/>
                <a:cs typeface="Helvetica" charset="0"/>
              </a:rPr>
              <a:t>Customization</a:t>
            </a:r>
          </a:p>
          <a:p>
            <a:pPr>
              <a:buClrTx/>
              <a:buFontTx/>
              <a:buNone/>
            </a:pPr>
            <a:endParaRPr kumimoji="1" lang="zh-CN" altLang="en-US" sz="1800" kern="1200" dirty="0">
              <a:solidFill>
                <a:prstClr val="white"/>
              </a:solidFill>
              <a:latin typeface="Calibri" panose="020F0502020204030204"/>
              <a:ea typeface="等线" charset="-122"/>
              <a:cs typeface=""/>
            </a:endParaRPr>
          </a:p>
        </p:txBody>
      </p:sp>
      <p:pic>
        <p:nvPicPr>
          <p:cNvPr id="2" name="图片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8487" y="1198377"/>
            <a:ext cx="8214692" cy="4903630"/>
          </a:xfrm>
          <a:prstGeom prst="rect">
            <a:avLst/>
          </a:prstGeom>
        </p:spPr>
      </p:pic>
    </p:spTree>
    <p:extLst>
      <p:ext uri="{BB962C8B-B14F-4D97-AF65-F5344CB8AC3E}">
        <p14:creationId xmlns:p14="http://schemas.microsoft.com/office/powerpoint/2010/main" val="1660104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r>
              <a:rPr lang="en-US" dirty="0">
                <a:solidFill>
                  <a:prstClr val="white"/>
                </a:solidFill>
              </a:rPr>
              <a:t>Page </a:t>
            </a:r>
            <a:fld id="{324BD2D5-E84C-4DC5-B7C9-5EE0F5BE9BEB}" type="slidenum">
              <a:rPr lang="en-US" smtClean="0">
                <a:solidFill>
                  <a:prstClr val="white"/>
                </a:solidFill>
              </a:rPr>
              <a:pPr/>
              <a:t>42</a:t>
            </a:fld>
            <a:endParaRPr lang="en-US" dirty="0">
              <a:solidFill>
                <a:prstClr val="white"/>
              </a:solidFill>
            </a:endParaRPr>
          </a:p>
        </p:txBody>
      </p:sp>
      <p:sp>
        <p:nvSpPr>
          <p:cNvPr id="8" name="Rectangle 5"/>
          <p:cNvSpPr/>
          <p:nvPr/>
        </p:nvSpPr>
        <p:spPr>
          <a:xfrm>
            <a:off x="746758" y="195509"/>
            <a:ext cx="5196842" cy="492443"/>
          </a:xfrm>
          <a:prstGeom prst="rect">
            <a:avLst/>
          </a:prstGeom>
        </p:spPr>
        <p:txBody>
          <a:bodyPr wrap="square">
            <a:spAutoFit/>
          </a:bodyPr>
          <a:lstStyle/>
          <a:p>
            <a:pPr>
              <a:buClrTx/>
              <a:buFontTx/>
              <a:buNone/>
            </a:pPr>
            <a:r>
              <a:rPr lang="en-US" sz="2600" b="1" kern="1200" dirty="0">
                <a:solidFill>
                  <a:srgbClr val="FFD966"/>
                </a:solidFill>
                <a:latin typeface="Helvetica" charset="0"/>
                <a:ea typeface="Helvetica" charset="0"/>
                <a:cs typeface="Helvetica" charset="0"/>
              </a:rPr>
              <a:t>One Last Thing</a:t>
            </a:r>
            <a:r>
              <a:rPr lang="mr-IN" sz="2600" b="1" kern="1200" dirty="0">
                <a:solidFill>
                  <a:srgbClr val="FFD966"/>
                </a:solidFill>
                <a:latin typeface="Helvetica" charset="0"/>
                <a:ea typeface="Helvetica" charset="0"/>
                <a:cs typeface="Helvetica" charset="0"/>
              </a:rPr>
              <a:t>…</a:t>
            </a:r>
            <a:endParaRPr lang="en-US" sz="2600" b="1" kern="1200" dirty="0">
              <a:solidFill>
                <a:srgbClr val="FFD966"/>
              </a:solidFill>
              <a:latin typeface="Helvetica" charset="0"/>
              <a:ea typeface="Helvetica" charset="0"/>
              <a:cs typeface="Helvetica" charset="0"/>
            </a:endParaRPr>
          </a:p>
        </p:txBody>
      </p:sp>
      <p:sp>
        <p:nvSpPr>
          <p:cNvPr id="33" name="文本框 32"/>
          <p:cNvSpPr txBox="1"/>
          <p:nvPr/>
        </p:nvSpPr>
        <p:spPr>
          <a:xfrm>
            <a:off x="746758" y="917487"/>
            <a:ext cx="10735493" cy="923330"/>
          </a:xfrm>
          <a:prstGeom prst="rect">
            <a:avLst/>
          </a:prstGeom>
          <a:noFill/>
        </p:spPr>
        <p:txBody>
          <a:bodyPr wrap="square" rtlCol="0">
            <a:spAutoFit/>
          </a:bodyPr>
          <a:lstStyle/>
          <a:p>
            <a:pPr>
              <a:buClrTx/>
              <a:buFontTx/>
              <a:buNone/>
            </a:pPr>
            <a:r>
              <a:rPr lang="en-US" altLang="zh-CN" sz="1800" kern="1200" dirty="0">
                <a:solidFill>
                  <a:prstClr val="white"/>
                </a:solidFill>
                <a:latin typeface="Helvetica" charset="0"/>
                <a:ea typeface="Helvetica" charset="0"/>
                <a:cs typeface="Helvetica" charset="0"/>
              </a:rPr>
              <a:t>Intel Xeon Scalable Processors will be supported on HCI 5.8.3, and our HCI appliance hardware platform will also shift to SP CPU platform starting </a:t>
            </a:r>
            <a:r>
              <a:rPr lang="en-US" altLang="zh-CN" sz="1800" kern="1200" dirty="0" smtClean="0">
                <a:solidFill>
                  <a:prstClr val="white"/>
                </a:solidFill>
                <a:latin typeface="Helvetica" charset="0"/>
                <a:ea typeface="Helvetica" charset="0"/>
                <a:cs typeface="Helvetica" charset="0"/>
              </a:rPr>
              <a:t>in the middle of 2018.</a:t>
            </a:r>
            <a:endParaRPr lang="en-US" altLang="zh-CN" sz="1800" kern="1200" dirty="0">
              <a:solidFill>
                <a:prstClr val="white"/>
              </a:solidFill>
              <a:latin typeface="Helvetica" charset="0"/>
              <a:ea typeface="Helvetica" charset="0"/>
              <a:cs typeface="Helvetica" charset="0"/>
            </a:endParaRPr>
          </a:p>
          <a:p>
            <a:pPr>
              <a:buClrTx/>
              <a:buFontTx/>
              <a:buNone/>
            </a:pPr>
            <a:endParaRPr kumimoji="1" lang="zh-CN" altLang="en-US" sz="1800" kern="1200" dirty="0">
              <a:solidFill>
                <a:prstClr val="white"/>
              </a:solidFill>
              <a:latin typeface="Calibri" panose="020F0502020204030204"/>
              <a:ea typeface="等线" charset="-122"/>
              <a:cs typeface=""/>
            </a:endParaRPr>
          </a:p>
        </p:txBody>
      </p:sp>
      <p:pic>
        <p:nvPicPr>
          <p:cNvPr id="3" name="图片 2"/>
          <p:cNvPicPr>
            <a:picLocks noChangeAspect="1"/>
          </p:cNvPicPr>
          <p:nvPr/>
        </p:nvPicPr>
        <p:blipFill>
          <a:blip r:embed="rId2"/>
          <a:stretch>
            <a:fillRect/>
          </a:stretch>
        </p:blipFill>
        <p:spPr>
          <a:xfrm>
            <a:off x="6135782" y="2883229"/>
            <a:ext cx="4767943" cy="1802755"/>
          </a:xfrm>
          <a:prstGeom prst="rect">
            <a:avLst/>
          </a:prstGeom>
        </p:spPr>
      </p:pic>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4232" y="3290301"/>
            <a:ext cx="3599390" cy="1079817"/>
          </a:xfrm>
          <a:prstGeom prst="rect">
            <a:avLst/>
          </a:prstGeom>
        </p:spPr>
      </p:pic>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45804" y="3181311"/>
            <a:ext cx="1297796" cy="1297796"/>
          </a:xfrm>
          <a:prstGeom prst="rect">
            <a:avLst/>
          </a:prstGeom>
        </p:spPr>
      </p:pic>
    </p:spTree>
    <p:extLst>
      <p:ext uri="{BB962C8B-B14F-4D97-AF65-F5344CB8AC3E}">
        <p14:creationId xmlns:p14="http://schemas.microsoft.com/office/powerpoint/2010/main" val="1268537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dirty="0">
                <a:solidFill>
                  <a:srgbClr val="FFD966"/>
                </a:solidFill>
                <a:latin typeface="Helvetica" charset="0"/>
                <a:ea typeface="Helvetica" charset="0"/>
                <a:cs typeface="Helvetica" charset="0"/>
              </a:rPr>
              <a:t>QA</a:t>
            </a:r>
            <a:r>
              <a:rPr lang="zh-CN" altLang="en-US" dirty="0">
                <a:solidFill>
                  <a:srgbClr val="FFD966"/>
                </a:solidFill>
                <a:latin typeface="Helvetica" charset="0"/>
                <a:ea typeface="Helvetica" charset="0"/>
                <a:cs typeface="Helvetica" charset="0"/>
              </a:rPr>
              <a:t> </a:t>
            </a:r>
            <a:r>
              <a:rPr lang="en-US" altLang="zh-CN" dirty="0">
                <a:solidFill>
                  <a:srgbClr val="FFD966"/>
                </a:solidFill>
                <a:latin typeface="Helvetica" charset="0"/>
                <a:ea typeface="Helvetica" charset="0"/>
                <a:cs typeface="Helvetica" charset="0"/>
              </a:rPr>
              <a:t>&amp;</a:t>
            </a:r>
            <a:r>
              <a:rPr lang="zh-CN" altLang="en-US" dirty="0">
                <a:solidFill>
                  <a:srgbClr val="FFD966"/>
                </a:solidFill>
                <a:latin typeface="Helvetica" charset="0"/>
                <a:ea typeface="Helvetica" charset="0"/>
                <a:cs typeface="Helvetica" charset="0"/>
              </a:rPr>
              <a:t> </a:t>
            </a:r>
            <a:r>
              <a:rPr lang="en-US" altLang="zh-CN" dirty="0">
                <a:solidFill>
                  <a:srgbClr val="FFD966"/>
                </a:solidFill>
                <a:latin typeface="Helvetica" charset="0"/>
                <a:ea typeface="Helvetica" charset="0"/>
                <a:cs typeface="Helvetica" charset="0"/>
              </a:rPr>
              <a:t>Survey</a:t>
            </a:r>
            <a:r>
              <a:rPr lang="zh-CN" altLang="en-US" dirty="0">
                <a:solidFill>
                  <a:srgbClr val="FFD966"/>
                </a:solidFill>
                <a:latin typeface="Helvetica" charset="0"/>
                <a:ea typeface="Helvetica" charset="0"/>
                <a:cs typeface="Helvetica" charset="0"/>
              </a:rPr>
              <a:t> </a:t>
            </a:r>
            <a:r>
              <a:rPr lang="en-US" altLang="zh-CN" dirty="0">
                <a:solidFill>
                  <a:srgbClr val="FFD966"/>
                </a:solidFill>
                <a:latin typeface="Helvetica" charset="0"/>
                <a:ea typeface="Helvetica" charset="0"/>
                <a:cs typeface="Helvetica" charset="0"/>
              </a:rPr>
              <a:t>F</a:t>
            </a:r>
            <a:r>
              <a:rPr lang="en-US" altLang="zh-CN" dirty="0" smtClean="0">
                <a:solidFill>
                  <a:srgbClr val="FFD966"/>
                </a:solidFill>
                <a:latin typeface="Helvetica" charset="0"/>
                <a:ea typeface="Helvetica" charset="0"/>
                <a:cs typeface="Helvetica" charset="0"/>
              </a:rPr>
              <a:t>orm</a:t>
            </a:r>
            <a:endParaRPr lang="en-US" dirty="0">
              <a:solidFill>
                <a:srgbClr val="FFD966"/>
              </a:solidFill>
              <a:latin typeface="Helvetica" charset="0"/>
              <a:ea typeface="Helvetica" charset="0"/>
              <a:cs typeface="Helvetica" charset="0"/>
            </a:endParaRPr>
          </a:p>
        </p:txBody>
      </p:sp>
      <p:sp>
        <p:nvSpPr>
          <p:cNvPr id="3" name="Content Placeholder 2"/>
          <p:cNvSpPr>
            <a:spLocks noGrp="1"/>
          </p:cNvSpPr>
          <p:nvPr>
            <p:ph idx="1"/>
          </p:nvPr>
        </p:nvSpPr>
        <p:spPr/>
        <p:txBody>
          <a:bodyPr/>
          <a:lstStyle/>
          <a:p>
            <a:r>
              <a:rPr lang="en-US" dirty="0">
                <a:latin typeface="Helvetica" charset="0"/>
                <a:ea typeface="Helvetica" charset="0"/>
                <a:cs typeface="Helvetica" charset="0"/>
              </a:rPr>
              <a:t>http://</a:t>
            </a:r>
            <a:r>
              <a:rPr lang="en-US" dirty="0" err="1">
                <a:latin typeface="Helvetica" charset="0"/>
                <a:ea typeface="Helvetica" charset="0"/>
                <a:cs typeface="Helvetica" charset="0"/>
              </a:rPr>
              <a:t>cn.mikecrm.com</a:t>
            </a:r>
            <a:r>
              <a:rPr lang="en-US" dirty="0">
                <a:latin typeface="Helvetica" charset="0"/>
                <a:ea typeface="Helvetica" charset="0"/>
                <a:cs typeface="Helvetica" charset="0"/>
              </a:rPr>
              <a:t>/o1BGc84</a:t>
            </a:r>
          </a:p>
        </p:txBody>
      </p:sp>
      <p:pic>
        <p:nvPicPr>
          <p:cNvPr id="4" name="Picture 3"/>
          <p:cNvPicPr>
            <a:picLocks noChangeAspect="1"/>
          </p:cNvPicPr>
          <p:nvPr/>
        </p:nvPicPr>
        <p:blipFill>
          <a:blip r:embed="rId2"/>
          <a:stretch>
            <a:fillRect/>
          </a:stretch>
        </p:blipFill>
        <p:spPr>
          <a:xfrm>
            <a:off x="4417358" y="2664757"/>
            <a:ext cx="2947147" cy="2947147"/>
          </a:xfrm>
          <a:prstGeom prst="rect">
            <a:avLst/>
          </a:prstGeom>
        </p:spPr>
      </p:pic>
    </p:spTree>
    <p:extLst>
      <p:ext uri="{BB962C8B-B14F-4D97-AF65-F5344CB8AC3E}">
        <p14:creationId xmlns:p14="http://schemas.microsoft.com/office/powerpoint/2010/main" val="93308381"/>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26A8FD7-6EAC-4401-ACE0-5814E844BBEF}"/>
              </a:ext>
            </a:extLst>
          </p:cNvPr>
          <p:cNvSpPr/>
          <p:nvPr/>
        </p:nvSpPr>
        <p:spPr>
          <a:xfrm>
            <a:off x="3756455" y="1801815"/>
            <a:ext cx="4769708" cy="1306255"/>
          </a:xfrm>
          <a:prstGeom prst="rect">
            <a:avLst/>
          </a:prstGeom>
        </p:spPr>
        <p:txBody>
          <a:bodyPr wrap="square">
            <a:spAutoFit/>
          </a:bodyPr>
          <a:lstStyle/>
          <a:p>
            <a:pPr algn="ctr">
              <a:lnSpc>
                <a:spcPct val="150000"/>
              </a:lnSpc>
              <a:buClrTx/>
              <a:buFontTx/>
              <a:buNone/>
            </a:pPr>
            <a:r>
              <a:rPr lang="en-US" altLang="zh-CN" sz="6000" b="1" kern="1200" dirty="0">
                <a:solidFill>
                  <a:srgbClr val="FFC000"/>
                </a:solidFill>
                <a:latin typeface="Arial" panose="020B0604020202020204" pitchFamily="34" charset="0"/>
                <a:ea typeface="等线" charset="-122"/>
                <a:cs typeface="Arial" panose="020B0604020202020204" pitchFamily="34" charset="0"/>
              </a:rPr>
              <a:t>Thank You !</a:t>
            </a:r>
            <a:endParaRPr lang="en-US" sz="6000" b="1" kern="1200" dirty="0">
              <a:solidFill>
                <a:srgbClr val="FFC000"/>
              </a:solidFill>
              <a:latin typeface="Arial" panose="020B0604020202020204" pitchFamily="34" charset="0"/>
              <a:ea typeface=""/>
              <a:cs typeface="Arial" panose="020B0604020202020204" pitchFamily="34" charset="0"/>
            </a:endParaRPr>
          </a:p>
        </p:txBody>
      </p:sp>
      <p:sp>
        <p:nvSpPr>
          <p:cNvPr id="3" name="Rectangle 2">
            <a:extLst>
              <a:ext uri="{FF2B5EF4-FFF2-40B4-BE49-F238E27FC236}">
                <a16:creationId xmlns="" xmlns:a16="http://schemas.microsoft.com/office/drawing/2014/main" id="{5DDF618D-503A-40A2-9367-C5F4249F4387}"/>
              </a:ext>
            </a:extLst>
          </p:cNvPr>
          <p:cNvSpPr/>
          <p:nvPr/>
        </p:nvSpPr>
        <p:spPr>
          <a:xfrm>
            <a:off x="4139514" y="3279694"/>
            <a:ext cx="3274541" cy="416011"/>
          </a:xfrm>
          <a:prstGeom prst="rect">
            <a:avLst/>
          </a:prstGeom>
        </p:spPr>
        <p:txBody>
          <a:bodyPr wrap="square">
            <a:spAutoFit/>
          </a:bodyPr>
          <a:lstStyle/>
          <a:p>
            <a:pPr>
              <a:lnSpc>
                <a:spcPct val="150000"/>
              </a:lnSpc>
              <a:buClrTx/>
              <a:buFontTx/>
              <a:buNone/>
            </a:pPr>
            <a:r>
              <a:rPr lang="en-US" sz="1600" kern="1200" dirty="0" smtClean="0">
                <a:solidFill>
                  <a:prstClr val="white"/>
                </a:solidFill>
                <a:latin typeface="Arial" panose="020B0604020202020204" pitchFamily="34" charset="0"/>
                <a:ea typeface=""/>
                <a:cs typeface="Arial" panose="020B0604020202020204" pitchFamily="34" charset="0"/>
              </a:rPr>
              <a:t>SANGFOR </a:t>
            </a:r>
            <a:r>
              <a:rPr lang="en-US" sz="1600" kern="1200" dirty="0">
                <a:solidFill>
                  <a:prstClr val="white"/>
                </a:solidFill>
                <a:latin typeface="Arial" panose="020B0604020202020204" pitchFamily="34" charset="0"/>
                <a:ea typeface=""/>
                <a:cs typeface="Arial" panose="020B0604020202020204" pitchFamily="34" charset="0"/>
              </a:rPr>
              <a:t>TECHNOLOGIES</a:t>
            </a:r>
          </a:p>
        </p:txBody>
      </p:sp>
      <p:sp>
        <p:nvSpPr>
          <p:cNvPr id="4" name="矩形 7"/>
          <p:cNvSpPr/>
          <p:nvPr/>
        </p:nvSpPr>
        <p:spPr>
          <a:xfrm rot="10800000" flipH="1">
            <a:off x="2804983" y="1272744"/>
            <a:ext cx="4173725" cy="4337223"/>
          </a:xfrm>
          <a:custGeom>
            <a:avLst/>
            <a:gdLst>
              <a:gd name="connsiteX0" fmla="*/ 0 w 2937418"/>
              <a:gd name="connsiteY0" fmla="*/ 0 h 2937416"/>
              <a:gd name="connsiteX1" fmla="*/ 2937418 w 2937418"/>
              <a:gd name="connsiteY1" fmla="*/ 0 h 2937416"/>
              <a:gd name="connsiteX2" fmla="*/ 2937418 w 2937418"/>
              <a:gd name="connsiteY2" fmla="*/ 2937416 h 2937416"/>
              <a:gd name="connsiteX3" fmla="*/ 0 w 2937418"/>
              <a:gd name="connsiteY3" fmla="*/ 2937416 h 2937416"/>
              <a:gd name="connsiteX4" fmla="*/ 0 w 2937418"/>
              <a:gd name="connsiteY4" fmla="*/ 0 h 2937416"/>
              <a:gd name="connsiteX0-1" fmla="*/ 0 w 2937418"/>
              <a:gd name="connsiteY0-2" fmla="*/ 0 h 2937416"/>
              <a:gd name="connsiteX1-3" fmla="*/ 2937418 w 2937418"/>
              <a:gd name="connsiteY1-4" fmla="*/ 0 h 2937416"/>
              <a:gd name="connsiteX2-5" fmla="*/ 2929415 w 2937418"/>
              <a:gd name="connsiteY2-6" fmla="*/ 726957 h 2937416"/>
              <a:gd name="connsiteX3-7" fmla="*/ 2937418 w 2937418"/>
              <a:gd name="connsiteY3-8" fmla="*/ 2937416 h 2937416"/>
              <a:gd name="connsiteX4-9" fmla="*/ 0 w 2937418"/>
              <a:gd name="connsiteY4-10" fmla="*/ 2937416 h 2937416"/>
              <a:gd name="connsiteX5" fmla="*/ 0 w 2937418"/>
              <a:gd name="connsiteY5" fmla="*/ 0 h 2937416"/>
              <a:gd name="connsiteX0-11" fmla="*/ 0 w 3152648"/>
              <a:gd name="connsiteY0-12" fmla="*/ 0 h 2937416"/>
              <a:gd name="connsiteX1-13" fmla="*/ 2937418 w 3152648"/>
              <a:gd name="connsiteY1-14" fmla="*/ 0 h 2937416"/>
              <a:gd name="connsiteX2-15" fmla="*/ 2929415 w 3152648"/>
              <a:gd name="connsiteY2-16" fmla="*/ 726957 h 2937416"/>
              <a:gd name="connsiteX3-17" fmla="*/ 2929415 w 3152648"/>
              <a:gd name="connsiteY3-18" fmla="*/ 2543057 h 2937416"/>
              <a:gd name="connsiteX4-19" fmla="*/ 2937418 w 3152648"/>
              <a:gd name="connsiteY4-20" fmla="*/ 2937416 h 2937416"/>
              <a:gd name="connsiteX5-21" fmla="*/ 0 w 3152648"/>
              <a:gd name="connsiteY5-22" fmla="*/ 2937416 h 2937416"/>
              <a:gd name="connsiteX6" fmla="*/ 0 w 3152648"/>
              <a:gd name="connsiteY6" fmla="*/ 0 h 2937416"/>
              <a:gd name="connsiteX0-23" fmla="*/ 0 w 2937418"/>
              <a:gd name="connsiteY0-24" fmla="*/ 0 h 2937416"/>
              <a:gd name="connsiteX1-25" fmla="*/ 2937418 w 2937418"/>
              <a:gd name="connsiteY1-26" fmla="*/ 0 h 2937416"/>
              <a:gd name="connsiteX2-27" fmla="*/ 2929415 w 2937418"/>
              <a:gd name="connsiteY2-28" fmla="*/ 726957 h 2937416"/>
              <a:gd name="connsiteX3-29" fmla="*/ 2929415 w 2937418"/>
              <a:gd name="connsiteY3-30" fmla="*/ 2543057 h 2937416"/>
              <a:gd name="connsiteX4-31" fmla="*/ 2937418 w 2937418"/>
              <a:gd name="connsiteY4-32" fmla="*/ 2937416 h 2937416"/>
              <a:gd name="connsiteX5-33" fmla="*/ 0 w 2937418"/>
              <a:gd name="connsiteY5-34" fmla="*/ 2937416 h 2937416"/>
              <a:gd name="connsiteX6-35" fmla="*/ 0 w 2937418"/>
              <a:gd name="connsiteY6-36" fmla="*/ 0 h 2937416"/>
              <a:gd name="connsiteX0-37" fmla="*/ 2929415 w 3020855"/>
              <a:gd name="connsiteY0-38" fmla="*/ 2543057 h 2937416"/>
              <a:gd name="connsiteX1-39" fmla="*/ 2937418 w 3020855"/>
              <a:gd name="connsiteY1-40" fmla="*/ 2937416 h 2937416"/>
              <a:gd name="connsiteX2-41" fmla="*/ 0 w 3020855"/>
              <a:gd name="connsiteY2-42" fmla="*/ 2937416 h 2937416"/>
              <a:gd name="connsiteX3-43" fmla="*/ 0 w 3020855"/>
              <a:gd name="connsiteY3-44" fmla="*/ 0 h 2937416"/>
              <a:gd name="connsiteX4-45" fmla="*/ 2937418 w 3020855"/>
              <a:gd name="connsiteY4-46" fmla="*/ 0 h 2937416"/>
              <a:gd name="connsiteX5-47" fmla="*/ 2929415 w 3020855"/>
              <a:gd name="connsiteY5-48" fmla="*/ 726957 h 2937416"/>
              <a:gd name="connsiteX6-49" fmla="*/ 3020855 w 3020855"/>
              <a:gd name="connsiteY6-50" fmla="*/ 2634497 h 2937416"/>
              <a:gd name="connsiteX0-51" fmla="*/ 2929415 w 2937418"/>
              <a:gd name="connsiteY0-52" fmla="*/ 2543057 h 2937416"/>
              <a:gd name="connsiteX1-53" fmla="*/ 2937418 w 2937418"/>
              <a:gd name="connsiteY1-54" fmla="*/ 2937416 h 2937416"/>
              <a:gd name="connsiteX2-55" fmla="*/ 0 w 2937418"/>
              <a:gd name="connsiteY2-56" fmla="*/ 2937416 h 2937416"/>
              <a:gd name="connsiteX3-57" fmla="*/ 0 w 2937418"/>
              <a:gd name="connsiteY3-58" fmla="*/ 0 h 2937416"/>
              <a:gd name="connsiteX4-59" fmla="*/ 2937418 w 2937418"/>
              <a:gd name="connsiteY4-60" fmla="*/ 0 h 2937416"/>
              <a:gd name="connsiteX5-61" fmla="*/ 2929415 w 2937418"/>
              <a:gd name="connsiteY5-62" fmla="*/ 726957 h 2937416"/>
              <a:gd name="connsiteX0-63" fmla="*/ 2942115 w 2942211"/>
              <a:gd name="connsiteY0-64" fmla="*/ 2543057 h 2937416"/>
              <a:gd name="connsiteX1-65" fmla="*/ 2937418 w 2942211"/>
              <a:gd name="connsiteY1-66" fmla="*/ 2937416 h 2937416"/>
              <a:gd name="connsiteX2-67" fmla="*/ 0 w 2942211"/>
              <a:gd name="connsiteY2-68" fmla="*/ 2937416 h 2937416"/>
              <a:gd name="connsiteX3-69" fmla="*/ 0 w 2942211"/>
              <a:gd name="connsiteY3-70" fmla="*/ 0 h 2937416"/>
              <a:gd name="connsiteX4-71" fmla="*/ 2937418 w 2942211"/>
              <a:gd name="connsiteY4-72" fmla="*/ 0 h 2937416"/>
              <a:gd name="connsiteX5-73" fmla="*/ 2929415 w 2942211"/>
              <a:gd name="connsiteY5-74" fmla="*/ 726957 h 2937416"/>
              <a:gd name="connsiteX0-75" fmla="*/ 2942115 w 2942290"/>
              <a:gd name="connsiteY0-76" fmla="*/ 2543057 h 2937416"/>
              <a:gd name="connsiteX1-77" fmla="*/ 2937418 w 2942290"/>
              <a:gd name="connsiteY1-78" fmla="*/ 2937416 h 2937416"/>
              <a:gd name="connsiteX2-79" fmla="*/ 0 w 2942290"/>
              <a:gd name="connsiteY2-80" fmla="*/ 2937416 h 2937416"/>
              <a:gd name="connsiteX3-81" fmla="*/ 0 w 2942290"/>
              <a:gd name="connsiteY3-82" fmla="*/ 0 h 2937416"/>
              <a:gd name="connsiteX4-83" fmla="*/ 2937418 w 2942290"/>
              <a:gd name="connsiteY4-84" fmla="*/ 0 h 2937416"/>
              <a:gd name="connsiteX5-85" fmla="*/ 2929415 w 2942290"/>
              <a:gd name="connsiteY5-86" fmla="*/ 726957 h 2937416"/>
              <a:gd name="connsiteX0-87" fmla="*/ 2942115 w 2942290"/>
              <a:gd name="connsiteY0-88" fmla="*/ 2543057 h 2937416"/>
              <a:gd name="connsiteX1-89" fmla="*/ 2937418 w 2942290"/>
              <a:gd name="connsiteY1-90" fmla="*/ 2937416 h 2937416"/>
              <a:gd name="connsiteX2-91" fmla="*/ 0 w 2942290"/>
              <a:gd name="connsiteY2-92" fmla="*/ 2937416 h 2937416"/>
              <a:gd name="connsiteX3-93" fmla="*/ 0 w 2942290"/>
              <a:gd name="connsiteY3-94" fmla="*/ 0 h 2937416"/>
              <a:gd name="connsiteX4-95" fmla="*/ 2937418 w 2942290"/>
              <a:gd name="connsiteY4-96" fmla="*/ 0 h 2937416"/>
              <a:gd name="connsiteX5-97" fmla="*/ 2929415 w 2942290"/>
              <a:gd name="connsiteY5-98" fmla="*/ 726957 h 2937416"/>
              <a:gd name="connsiteX0-99" fmla="*/ 2935765 w 2937418"/>
              <a:gd name="connsiteY0-100" fmla="*/ 2549407 h 2937416"/>
              <a:gd name="connsiteX1-101" fmla="*/ 2937418 w 2937418"/>
              <a:gd name="connsiteY1-102" fmla="*/ 2937416 h 2937416"/>
              <a:gd name="connsiteX2-103" fmla="*/ 0 w 2937418"/>
              <a:gd name="connsiteY2-104" fmla="*/ 2937416 h 2937416"/>
              <a:gd name="connsiteX3-105" fmla="*/ 0 w 2937418"/>
              <a:gd name="connsiteY3-106" fmla="*/ 0 h 2937416"/>
              <a:gd name="connsiteX4-107" fmla="*/ 2937418 w 2937418"/>
              <a:gd name="connsiteY4-108" fmla="*/ 0 h 2937416"/>
              <a:gd name="connsiteX5-109" fmla="*/ 2929415 w 2937418"/>
              <a:gd name="connsiteY5-110" fmla="*/ 726957 h 293741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2937418" h="2937416">
                <a:moveTo>
                  <a:pt x="2935765" y="2549407"/>
                </a:moveTo>
                <a:cubicBezTo>
                  <a:pt x="2937099" y="2917817"/>
                  <a:pt x="2936704" y="2624040"/>
                  <a:pt x="2937418" y="2937416"/>
                </a:cubicBezTo>
                <a:lnTo>
                  <a:pt x="0" y="2937416"/>
                </a:lnTo>
                <a:lnTo>
                  <a:pt x="0" y="0"/>
                </a:lnTo>
                <a:lnTo>
                  <a:pt x="2937418" y="0"/>
                </a:lnTo>
                <a:cubicBezTo>
                  <a:pt x="2934750" y="242319"/>
                  <a:pt x="2932083" y="484638"/>
                  <a:pt x="2929415" y="726957"/>
                </a:cubicBezTo>
              </a:path>
            </a:pathLst>
          </a:custGeom>
          <a:noFill/>
          <a:ln>
            <a:solidFill>
              <a:srgbClr val="D5A356">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Tx/>
              <a:buFontTx/>
              <a:buNone/>
            </a:pPr>
            <a:endParaRPr lang="zh-CN" altLang="en-US" sz="1350" kern="1200">
              <a:solidFill>
                <a:prstClr val="white"/>
              </a:solidFill>
              <a:cs typeface="等线" charset="-122"/>
              <a:sym typeface="+mn-lt"/>
            </a:endParaRPr>
          </a:p>
        </p:txBody>
      </p:sp>
    </p:spTree>
    <p:extLst>
      <p:ext uri="{BB962C8B-B14F-4D97-AF65-F5344CB8AC3E}">
        <p14:creationId xmlns:p14="http://schemas.microsoft.com/office/powerpoint/2010/main" val="570897157"/>
      </p:ext>
    </p:extLst>
  </p:cSld>
  <p:clrMapOvr>
    <a:masterClrMapping/>
  </p:clrMapOvr>
  <mc:AlternateContent xmlns:mc="http://schemas.openxmlformats.org/markup-compatibility/2006" xmlns:p14="http://schemas.microsoft.com/office/powerpoint/2010/main">
    <mc:Choice Requires="p14">
      <p:transition spd="slow" p14:dur="25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TotalTime>
  <Words>3131</Words>
  <Application>Microsoft Macintosh PowerPoint</Application>
  <PresentationFormat>宽屏</PresentationFormat>
  <Paragraphs>495</Paragraphs>
  <Slides>44</Slides>
  <Notes>20</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44</vt:i4>
      </vt:variant>
    </vt:vector>
  </HeadingPairs>
  <TitlesOfParts>
    <vt:vector size="56" baseType="lpstr">
      <vt:lpstr>Arial</vt:lpstr>
      <vt:lpstr>Calibri</vt:lpstr>
      <vt:lpstr>Calibri Light</vt:lpstr>
      <vt:lpstr>Century Gothic</vt:lpstr>
      <vt:lpstr>Helvetica</vt:lpstr>
      <vt:lpstr>Helvetica Neue</vt:lpstr>
      <vt:lpstr>Noto Sans Symbols</vt:lpstr>
      <vt:lpstr>Wingdings</vt:lpstr>
      <vt:lpstr>等线</vt:lpstr>
      <vt:lpstr>黑体</vt:lpstr>
      <vt:lpstr>Office Theme</vt:lpstr>
      <vt:lpstr>1_Office Theme</vt:lpstr>
      <vt:lpstr>PowerPoint 演示文稿</vt:lpstr>
      <vt:lpstr>Agenda</vt:lpstr>
      <vt:lpstr>Speaker introduction</vt:lpstr>
      <vt:lpstr>What’s New in HCI 5.8.3</vt:lpstr>
      <vt:lpstr>Data protection is critical for enterprises</vt:lpstr>
      <vt:lpstr>Traditional backup is not enough for critical applications</vt:lpstr>
      <vt:lpstr>3rd party CDP is complicated</vt:lpstr>
      <vt:lpstr>PowerPoint 演示文稿</vt:lpstr>
      <vt:lpstr>Targeting audience</vt:lpstr>
      <vt:lpstr>Customer Benefits with Sangfor CDP</vt:lpstr>
      <vt:lpstr>Qualification Questions for CDP</vt:lpstr>
      <vt:lpstr>PowerPoint 演示文稿</vt:lpstr>
      <vt:lpstr>PowerPoint 演示文稿</vt:lpstr>
      <vt:lpstr>Qualification Questions for VMware install-base</vt:lpstr>
      <vt:lpstr>PowerPoint 演示文稿</vt:lpstr>
      <vt:lpstr>References</vt:lpstr>
      <vt:lpstr>Marketing Launch Activities at a Glance</vt:lpstr>
      <vt:lpstr>Sangfor Online Community</vt:lpstr>
      <vt:lpstr>Next Steps</vt:lpstr>
      <vt:lpstr>Agenda</vt:lpstr>
      <vt:lpstr>Speaker introduction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QA &amp; Survey Form</vt:lpstr>
      <vt:lpstr>PowerPoint 演示文稿</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cp:lastModifiedBy>Microsoft Office 用户</cp:lastModifiedBy>
  <cp:revision>26</cp:revision>
  <dcterms:modified xsi:type="dcterms:W3CDTF">2018-03-28T07:05:40Z</dcterms:modified>
</cp:coreProperties>
</file>