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svg" ContentType="image/svg+xml"/>
  <Default Extension="tiff" ContentType="image/tif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firstSlideNum="0">
  <p:sldMasterIdLst>
    <p:sldMasterId id="2147483648" r:id="rId4"/>
  </p:sldMasterIdLst>
  <p:notesMasterIdLst>
    <p:notesMasterId r:id="rId32"/>
  </p:notesMasterIdLst>
  <p:sldIdLst>
    <p:sldId id="277" r:id="rId5"/>
    <p:sldId id="378" r:id="rId6"/>
    <p:sldId id="379" r:id="rId7"/>
    <p:sldId id="380" r:id="rId8"/>
    <p:sldId id="384" r:id="rId9"/>
    <p:sldId id="385" r:id="rId10"/>
    <p:sldId id="386" r:id="rId11"/>
    <p:sldId id="387" r:id="rId12"/>
    <p:sldId id="395" r:id="rId13"/>
    <p:sldId id="390" r:id="rId14"/>
    <p:sldId id="388" r:id="rId15"/>
    <p:sldId id="391" r:id="rId16"/>
    <p:sldId id="389" r:id="rId17"/>
    <p:sldId id="383" r:id="rId18"/>
    <p:sldId id="392" r:id="rId19"/>
    <p:sldId id="393" r:id="rId20"/>
    <p:sldId id="404" r:id="rId21"/>
    <p:sldId id="397" r:id="rId22"/>
    <p:sldId id="394" r:id="rId23"/>
    <p:sldId id="398" r:id="rId24"/>
    <p:sldId id="403" r:id="rId25"/>
    <p:sldId id="401" r:id="rId26"/>
    <p:sldId id="402" r:id="rId27"/>
    <p:sldId id="405" r:id="rId28"/>
    <p:sldId id="382" r:id="rId29"/>
    <p:sldId id="400" r:id="rId30"/>
    <p:sldId id="406" r:id="rId31"/>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4178">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45591"/>
    <a:srgbClr val="61C5AA"/>
    <a:srgbClr val="D2E9FA"/>
    <a:srgbClr val="4491CD"/>
    <a:srgbClr val="428AC4"/>
    <a:srgbClr val="5A9BD4"/>
    <a:srgbClr val="8CC8E9"/>
    <a:srgbClr val="0090C6"/>
    <a:srgbClr val="D1EBFA"/>
    <a:srgbClr val="34569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中度样式 2 - 强调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8432" autoAdjust="0"/>
    <p:restoredTop sz="96148" autoAdjust="0"/>
  </p:normalViewPr>
  <p:slideViewPr>
    <p:cSldViewPr snapToGrid="0">
      <p:cViewPr varScale="1">
        <p:scale>
          <a:sx n="116" d="100"/>
          <a:sy n="116" d="100"/>
        </p:scale>
        <p:origin x="224" y="416"/>
      </p:cViewPr>
      <p:guideLst>
        <p:guide orient="horz" pos="4178"/>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theme" Target="theme/theme1.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778CA7E-3EC1-4288-B9D9-FC1EE93FCCA0}" type="datetimeFigureOut">
              <a:rPr lang="zh-CN" altLang="en-US" smtClean="0"/>
              <a:t>2020/9/24</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D55AB88-1190-4780-AE5D-C66042A647A4}" type="slidenum">
              <a:rPr lang="zh-CN" altLang="en-US" smtClean="0"/>
              <a:t>‹#›</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3" Type="http://schemas.openxmlformats.org/officeDocument/2006/relationships/hyperlink" Target="https://blog.aquasec.com/a-brief-history-of-containers-from-1970s-chroot-to-docker-2016" TargetMode="External"/><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3" Type="http://schemas.openxmlformats.org/officeDocument/2006/relationships/hyperlink" Target="https://www.zdnet.com/article/what-is-docker-and-why-is-it-so-darn-popular/" TargetMode="External"/><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3" Type="http://schemas.openxmlformats.org/officeDocument/2006/relationships/hyperlink" Target="https://kubernetes.io/" TargetMode="External"/><Relationship Id="rId2" Type="http://schemas.openxmlformats.org/officeDocument/2006/relationships/slide" Target="../slides/slide16.xml"/><Relationship Id="rId1" Type="http://schemas.openxmlformats.org/officeDocument/2006/relationships/notesMaster" Target="../notesMasters/notesMaster1.xml"/><Relationship Id="rId4" Type="http://schemas.openxmlformats.org/officeDocument/2006/relationships/hyperlink" Target="http://queue.acm.org/detail.cfm?id=2898444" TargetMode="Externa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3" Type="http://schemas.openxmlformats.org/officeDocument/2006/relationships/hyperlink" Target="https://www.netapp.com/us/solutions/devops/continuous-integration-and-continuous-delivery.aspx" TargetMode="External"/><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3" Type="http://schemas.openxmlformats.org/officeDocument/2006/relationships/hyperlink" Target="https://www.geeksforgeeks.org/monolithic-vs-microservices-architecture/" TargetMode="External"/><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ED55AB88-1190-4780-AE5D-C66042A647A4}" type="slidenum">
              <a:rPr lang="zh-CN" altLang="en-US" smtClean="0"/>
              <a:t>0</a:t>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HK" dirty="0">
                <a:latin typeface="Century Gothic" panose="020B0502020202020204" pitchFamily="34" charset="0"/>
              </a:rPr>
              <a:t>Containers offer a logical packaging mechanism in which applications can be abstracted from the environment in which they actually run. This decoupling allows container-based applications to be deployed easily and consistently, regardless of whether the target environment is a private data </a:t>
            </a:r>
            <a:r>
              <a:rPr lang="en-HK" dirty="0" err="1">
                <a:latin typeface="Century Gothic" panose="020B0502020202020204" pitchFamily="34" charset="0"/>
              </a:rPr>
              <a:t>center</a:t>
            </a:r>
            <a:r>
              <a:rPr lang="en-HK" dirty="0">
                <a:latin typeface="Century Gothic" panose="020B0502020202020204" pitchFamily="34" charset="0"/>
              </a:rPr>
              <a:t>, the public cloud, or even a developer’s personal laptop.</a:t>
            </a:r>
            <a:endParaRPr lang="en-US" dirty="0">
              <a:latin typeface="Century Gothic" panose="020B0502020202020204" pitchFamily="34" charset="0"/>
            </a:endParaRPr>
          </a:p>
          <a:p>
            <a:endParaRPr lang="en-US" dirty="0"/>
          </a:p>
        </p:txBody>
      </p:sp>
      <p:sp>
        <p:nvSpPr>
          <p:cNvPr id="4" name="Slide Number Placeholder 3"/>
          <p:cNvSpPr>
            <a:spLocks noGrp="1"/>
          </p:cNvSpPr>
          <p:nvPr>
            <p:ph type="sldNum" sz="quarter" idx="5"/>
          </p:nvPr>
        </p:nvSpPr>
        <p:spPr/>
        <p:txBody>
          <a:bodyPr/>
          <a:lstStyle/>
          <a:p>
            <a:fld id="{ED55AB88-1190-4780-AE5D-C66042A647A4}" type="slidenum">
              <a:rPr lang="zh-CN" altLang="en-US" smtClean="0"/>
              <a:t>5</a:t>
            </a:fld>
            <a:endParaRPr lang="zh-CN" altLang="en-US"/>
          </a:p>
        </p:txBody>
      </p:sp>
    </p:spTree>
    <p:extLst>
      <p:ext uri="{BB962C8B-B14F-4D97-AF65-F5344CB8AC3E}">
        <p14:creationId xmlns:p14="http://schemas.microsoft.com/office/powerpoint/2010/main" val="216793794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D55AB88-1190-4780-AE5D-C66042A647A4}" type="slidenum">
              <a:rPr lang="zh-CN" altLang="en-US" smtClean="0"/>
              <a:t>7</a:t>
            </a:fld>
            <a:endParaRPr lang="zh-CN" altLang="en-US"/>
          </a:p>
        </p:txBody>
      </p:sp>
    </p:spTree>
    <p:extLst>
      <p:ext uri="{BB962C8B-B14F-4D97-AF65-F5344CB8AC3E}">
        <p14:creationId xmlns:p14="http://schemas.microsoft.com/office/powerpoint/2010/main" val="124898775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HK" dirty="0">
                <a:hlinkClick r:id="rId3"/>
              </a:rPr>
              <a:t>https://blog.aquasec.com/a-brief-history-of-containers-from-1970s-chroot-to-docker-2016</a:t>
            </a:r>
            <a:endParaRPr lang="en-US" dirty="0"/>
          </a:p>
        </p:txBody>
      </p:sp>
      <p:sp>
        <p:nvSpPr>
          <p:cNvPr id="4" name="Slide Number Placeholder 3"/>
          <p:cNvSpPr>
            <a:spLocks noGrp="1"/>
          </p:cNvSpPr>
          <p:nvPr>
            <p:ph type="sldNum" sz="quarter" idx="5"/>
          </p:nvPr>
        </p:nvSpPr>
        <p:spPr/>
        <p:txBody>
          <a:bodyPr/>
          <a:lstStyle/>
          <a:p>
            <a:fld id="{ED55AB88-1190-4780-AE5D-C66042A647A4}" type="slidenum">
              <a:rPr lang="zh-CN" altLang="en-US" smtClean="0"/>
              <a:t>10</a:t>
            </a:fld>
            <a:endParaRPr lang="zh-CN" altLang="en-US"/>
          </a:p>
        </p:txBody>
      </p:sp>
    </p:spTree>
    <p:extLst>
      <p:ext uri="{BB962C8B-B14F-4D97-AF65-F5344CB8AC3E}">
        <p14:creationId xmlns:p14="http://schemas.microsoft.com/office/powerpoint/2010/main" val="166534422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HK" dirty="0">
                <a:hlinkClick r:id="rId3"/>
              </a:rPr>
              <a:t>https://www.zdnet.com/article/what-is-docker-and-why-is-it-so-darn-popular/</a:t>
            </a:r>
            <a:endParaRPr lang="en-US" dirty="0"/>
          </a:p>
        </p:txBody>
      </p:sp>
      <p:sp>
        <p:nvSpPr>
          <p:cNvPr id="4" name="Slide Number Placeholder 3"/>
          <p:cNvSpPr>
            <a:spLocks noGrp="1"/>
          </p:cNvSpPr>
          <p:nvPr>
            <p:ph type="sldNum" sz="quarter" idx="5"/>
          </p:nvPr>
        </p:nvSpPr>
        <p:spPr/>
        <p:txBody>
          <a:bodyPr/>
          <a:lstStyle/>
          <a:p>
            <a:fld id="{ED55AB88-1190-4780-AE5D-C66042A647A4}" type="slidenum">
              <a:rPr lang="zh-CN" altLang="en-US" smtClean="0"/>
              <a:t>11</a:t>
            </a:fld>
            <a:endParaRPr lang="zh-CN" altLang="en-US"/>
          </a:p>
        </p:txBody>
      </p:sp>
    </p:spTree>
    <p:extLst>
      <p:ext uri="{BB962C8B-B14F-4D97-AF65-F5344CB8AC3E}">
        <p14:creationId xmlns:p14="http://schemas.microsoft.com/office/powerpoint/2010/main" val="295889460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HK" sz="1200" b="0" i="0" kern="1200" dirty="0">
                <a:solidFill>
                  <a:schemeClr val="tx1"/>
                </a:solidFill>
                <a:effectLst/>
                <a:latin typeface="+mn-lt"/>
                <a:ea typeface="+mn-ea"/>
                <a:cs typeface="+mn-cs"/>
              </a:rPr>
              <a:t>The launch of Docker in 2013 jump started a revolution in application development - by democratizing software containers. Docker developed a Linux container technology - one that is portable, flexible and easy to deploy. Docker open sourced </a:t>
            </a:r>
            <a:r>
              <a:rPr lang="en-HK" sz="1200" b="0" i="0" kern="1200" dirty="0" err="1">
                <a:solidFill>
                  <a:schemeClr val="tx1"/>
                </a:solidFill>
                <a:effectLst/>
                <a:latin typeface="+mn-lt"/>
                <a:ea typeface="+mn-ea"/>
                <a:cs typeface="+mn-cs"/>
              </a:rPr>
              <a:t>libcontainer</a:t>
            </a:r>
            <a:r>
              <a:rPr lang="en-HK" sz="1200" b="0" i="0" kern="1200" dirty="0">
                <a:solidFill>
                  <a:schemeClr val="tx1"/>
                </a:solidFill>
                <a:effectLst/>
                <a:latin typeface="+mn-lt"/>
                <a:ea typeface="+mn-ea"/>
                <a:cs typeface="+mn-cs"/>
              </a:rPr>
              <a:t> and partnered with a worldwide community of contributors to further its development. In June 2015, Docker donated the container image specification and runtime code now known as </a:t>
            </a:r>
            <a:r>
              <a:rPr lang="en-HK" sz="1200" b="0" i="0" kern="1200" dirty="0" err="1">
                <a:solidFill>
                  <a:schemeClr val="tx1"/>
                </a:solidFill>
                <a:effectLst/>
                <a:latin typeface="+mn-lt"/>
                <a:ea typeface="+mn-ea"/>
                <a:cs typeface="+mn-cs"/>
              </a:rPr>
              <a:t>runc</a:t>
            </a:r>
            <a:r>
              <a:rPr lang="en-HK" sz="1200" b="0" i="0" kern="1200" dirty="0">
                <a:solidFill>
                  <a:schemeClr val="tx1"/>
                </a:solidFill>
                <a:effectLst/>
                <a:latin typeface="+mn-lt"/>
                <a:ea typeface="+mn-ea"/>
                <a:cs typeface="+mn-cs"/>
              </a:rPr>
              <a:t>, to the Open Container Initiative (OCI) to help establish standardization as the container ecosystem grows and matures.</a:t>
            </a:r>
          </a:p>
          <a:p>
            <a:r>
              <a:rPr lang="en-HK" sz="1200" b="0" i="0" kern="1200" dirty="0">
                <a:solidFill>
                  <a:schemeClr val="tx1"/>
                </a:solidFill>
                <a:effectLst/>
                <a:latin typeface="+mn-lt"/>
                <a:ea typeface="+mn-ea"/>
                <a:cs typeface="+mn-cs"/>
              </a:rPr>
              <a:t>Following this evolution, Docker continues to give back with the </a:t>
            </a:r>
            <a:r>
              <a:rPr lang="en-HK" sz="1200" b="0" i="0" kern="1200" dirty="0" err="1">
                <a:solidFill>
                  <a:schemeClr val="tx1"/>
                </a:solidFill>
                <a:effectLst/>
                <a:latin typeface="+mn-lt"/>
                <a:ea typeface="+mn-ea"/>
                <a:cs typeface="+mn-cs"/>
              </a:rPr>
              <a:t>containerd</a:t>
            </a:r>
            <a:r>
              <a:rPr lang="en-HK" sz="1200" b="0" i="0" kern="1200" dirty="0">
                <a:solidFill>
                  <a:schemeClr val="tx1"/>
                </a:solidFill>
                <a:effectLst/>
                <a:latin typeface="+mn-lt"/>
                <a:ea typeface="+mn-ea"/>
                <a:cs typeface="+mn-cs"/>
              </a:rPr>
              <a:t> project, which Docker donated to the Cloud Native Computing Foundation (CNCF) in 2017. </a:t>
            </a:r>
            <a:r>
              <a:rPr lang="en-HK" sz="1200" b="0" i="0" kern="1200" dirty="0" err="1">
                <a:solidFill>
                  <a:schemeClr val="tx1"/>
                </a:solidFill>
                <a:effectLst/>
                <a:latin typeface="+mn-lt"/>
                <a:ea typeface="+mn-ea"/>
                <a:cs typeface="+mn-cs"/>
              </a:rPr>
              <a:t>containerd</a:t>
            </a:r>
            <a:r>
              <a:rPr lang="en-HK" sz="1200" b="0" i="0" kern="1200" dirty="0">
                <a:solidFill>
                  <a:schemeClr val="tx1"/>
                </a:solidFill>
                <a:effectLst/>
                <a:latin typeface="+mn-lt"/>
                <a:ea typeface="+mn-ea"/>
                <a:cs typeface="+mn-cs"/>
              </a:rPr>
              <a:t> is an industry-standard container runtime that leverages </a:t>
            </a:r>
            <a:r>
              <a:rPr lang="en-HK" sz="1200" b="0" i="0" kern="1200" dirty="0" err="1">
                <a:solidFill>
                  <a:schemeClr val="tx1"/>
                </a:solidFill>
                <a:effectLst/>
                <a:latin typeface="+mn-lt"/>
                <a:ea typeface="+mn-ea"/>
                <a:cs typeface="+mn-cs"/>
              </a:rPr>
              <a:t>runc</a:t>
            </a:r>
            <a:r>
              <a:rPr lang="en-HK" sz="1200" b="0" i="0" kern="1200" dirty="0">
                <a:solidFill>
                  <a:schemeClr val="tx1"/>
                </a:solidFill>
                <a:effectLst/>
                <a:latin typeface="+mn-lt"/>
                <a:ea typeface="+mn-ea"/>
                <a:cs typeface="+mn-cs"/>
              </a:rPr>
              <a:t> and was created with an emphasis on simplicity, robustness and portability. </a:t>
            </a:r>
            <a:r>
              <a:rPr lang="en-HK" sz="1200" b="0" i="0" kern="1200" dirty="0" err="1">
                <a:solidFill>
                  <a:schemeClr val="tx1"/>
                </a:solidFill>
                <a:effectLst/>
                <a:latin typeface="+mn-lt"/>
                <a:ea typeface="+mn-ea"/>
                <a:cs typeface="+mn-cs"/>
              </a:rPr>
              <a:t>containerd</a:t>
            </a:r>
            <a:r>
              <a:rPr lang="en-HK" sz="1200" b="0" i="0" kern="1200" dirty="0">
                <a:solidFill>
                  <a:schemeClr val="tx1"/>
                </a:solidFill>
                <a:effectLst/>
                <a:latin typeface="+mn-lt"/>
                <a:ea typeface="+mn-ea"/>
                <a:cs typeface="+mn-cs"/>
              </a:rPr>
              <a:t> is the core container runtime of the Docker Engine.</a:t>
            </a:r>
          </a:p>
          <a:p>
            <a:endParaRPr lang="en-US" dirty="0"/>
          </a:p>
        </p:txBody>
      </p:sp>
      <p:sp>
        <p:nvSpPr>
          <p:cNvPr id="4" name="Slide Number Placeholder 3"/>
          <p:cNvSpPr>
            <a:spLocks noGrp="1"/>
          </p:cNvSpPr>
          <p:nvPr>
            <p:ph type="sldNum" sz="quarter" idx="5"/>
          </p:nvPr>
        </p:nvSpPr>
        <p:spPr/>
        <p:txBody>
          <a:bodyPr/>
          <a:lstStyle/>
          <a:p>
            <a:fld id="{ED55AB88-1190-4780-AE5D-C66042A647A4}" type="slidenum">
              <a:rPr lang="zh-CN" altLang="en-US" smtClean="0"/>
              <a:t>12</a:t>
            </a:fld>
            <a:endParaRPr lang="zh-CN" altLang="en-US"/>
          </a:p>
        </p:txBody>
      </p:sp>
    </p:spTree>
    <p:extLst>
      <p:ext uri="{BB962C8B-B14F-4D97-AF65-F5344CB8AC3E}">
        <p14:creationId xmlns:p14="http://schemas.microsoft.com/office/powerpoint/2010/main" val="23924749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en-GB" dirty="0"/>
          </a:p>
        </p:txBody>
      </p:sp>
      <p:sp>
        <p:nvSpPr>
          <p:cNvPr id="4" name="灯片编号占位符 3"/>
          <p:cNvSpPr>
            <a:spLocks noGrp="1"/>
          </p:cNvSpPr>
          <p:nvPr>
            <p:ph type="sldNum" sz="quarter" idx="5"/>
          </p:nvPr>
        </p:nvSpPr>
        <p:spPr/>
        <p:txBody>
          <a:bodyPr/>
          <a:lstStyle/>
          <a:p>
            <a:fld id="{ED55AB88-1190-4780-AE5D-C66042A647A4}" type="slidenum">
              <a:rPr lang="zh-CN" altLang="en-US" smtClean="0"/>
              <a:t>13</a:t>
            </a:fld>
            <a:endParaRPr lang="zh-CN" altLang="en-US"/>
          </a:p>
        </p:txBody>
      </p:sp>
    </p:spTree>
    <p:extLst>
      <p:ext uri="{BB962C8B-B14F-4D97-AF65-F5344CB8AC3E}">
        <p14:creationId xmlns:p14="http://schemas.microsoft.com/office/powerpoint/2010/main" val="6208102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HK" sz="1200" b="0" i="0" kern="1200" dirty="0">
                <a:solidFill>
                  <a:schemeClr val="tx1"/>
                </a:solidFill>
                <a:effectLst/>
                <a:latin typeface="+mn-lt"/>
                <a:ea typeface="+mn-ea"/>
                <a:cs typeface="+mn-cs"/>
              </a:rPr>
              <a:t>Like any other element of your IT infrastructure, containers need to be monitored and controlled. Otherwise, you literally have no idea what's running on your servers.</a:t>
            </a:r>
          </a:p>
          <a:p>
            <a:r>
              <a:rPr lang="en-HK" dirty="0"/>
              <a:t>While the container runtime APIs meet the needs of managing an individual container on one host, they are not suited to managing applications running in multiple containers deployed across multiple hosts. This is where container orchestration tools, such as Kubernetes, are required.</a:t>
            </a:r>
          </a:p>
          <a:p>
            <a:endParaRPr lang="en-HK" dirty="0"/>
          </a:p>
          <a:p>
            <a:r>
              <a:rPr lang="en-HK" sz="1200" b="0" i="0" kern="1200" dirty="0">
                <a:solidFill>
                  <a:schemeClr val="tx1"/>
                </a:solidFill>
                <a:effectLst/>
                <a:latin typeface="+mn-lt"/>
                <a:ea typeface="+mn-ea"/>
                <a:cs typeface="+mn-cs"/>
              </a:rPr>
              <a:t>Containers are great. They provide you with an easy way to package and deploy services, allow for process isolation, immutability, efficient resource utilization, and are lightweight in creation.</a:t>
            </a:r>
          </a:p>
          <a:p>
            <a:r>
              <a:rPr lang="en-HK" sz="1200" b="0" i="0" kern="1200" dirty="0">
                <a:solidFill>
                  <a:schemeClr val="tx1"/>
                </a:solidFill>
                <a:effectLst/>
                <a:latin typeface="+mn-lt"/>
                <a:ea typeface="+mn-ea"/>
                <a:cs typeface="+mn-cs"/>
              </a:rPr>
              <a:t>But when it comes to actually running containers in production, you can end up with dozens, even thousands of containers over time. These containers need to be deployed, managed, and connected and updated; if you were to do this manually, you’d need an entire team dedicated to this.</a:t>
            </a:r>
          </a:p>
          <a:p>
            <a:r>
              <a:rPr lang="en-HK" sz="1200" b="0" i="0" kern="1200" dirty="0">
                <a:solidFill>
                  <a:schemeClr val="tx1"/>
                </a:solidFill>
                <a:effectLst/>
                <a:latin typeface="+mn-lt"/>
                <a:ea typeface="+mn-ea"/>
                <a:cs typeface="+mn-cs"/>
              </a:rPr>
              <a:t>It’s not enough to run containers; you need to be able to:</a:t>
            </a:r>
          </a:p>
          <a:p>
            <a:r>
              <a:rPr lang="en-HK" sz="1200" b="0" i="0" kern="1200" dirty="0">
                <a:solidFill>
                  <a:schemeClr val="tx1"/>
                </a:solidFill>
                <a:effectLst/>
                <a:latin typeface="+mn-lt"/>
                <a:ea typeface="+mn-ea"/>
                <a:cs typeface="+mn-cs"/>
              </a:rPr>
              <a:t>Integrate and orchestrate these modular parts</a:t>
            </a:r>
          </a:p>
          <a:p>
            <a:r>
              <a:rPr lang="en-HK" sz="1200" b="0" i="0" kern="1200" dirty="0">
                <a:solidFill>
                  <a:schemeClr val="tx1"/>
                </a:solidFill>
                <a:effectLst/>
                <a:latin typeface="+mn-lt"/>
                <a:ea typeface="+mn-ea"/>
                <a:cs typeface="+mn-cs"/>
              </a:rPr>
              <a:t>Scale up and scale down based on the demand</a:t>
            </a:r>
          </a:p>
          <a:p>
            <a:r>
              <a:rPr lang="en-HK" sz="1200" b="0" i="0" kern="1200" dirty="0">
                <a:solidFill>
                  <a:schemeClr val="tx1"/>
                </a:solidFill>
                <a:effectLst/>
                <a:latin typeface="+mn-lt"/>
                <a:ea typeface="+mn-ea"/>
                <a:cs typeface="+mn-cs"/>
              </a:rPr>
              <a:t>Make them fault tolerant</a:t>
            </a:r>
          </a:p>
          <a:p>
            <a:r>
              <a:rPr lang="en-HK" sz="1200" b="0" i="0" kern="1200" dirty="0">
                <a:solidFill>
                  <a:schemeClr val="tx1"/>
                </a:solidFill>
                <a:effectLst/>
                <a:latin typeface="+mn-lt"/>
                <a:ea typeface="+mn-ea"/>
                <a:cs typeface="+mn-cs"/>
              </a:rPr>
              <a:t>Provide communication across a cluster</a:t>
            </a:r>
          </a:p>
          <a:p>
            <a:endParaRPr lang="en-US" dirty="0"/>
          </a:p>
        </p:txBody>
      </p:sp>
      <p:sp>
        <p:nvSpPr>
          <p:cNvPr id="4" name="Slide Number Placeholder 3"/>
          <p:cNvSpPr>
            <a:spLocks noGrp="1"/>
          </p:cNvSpPr>
          <p:nvPr>
            <p:ph type="sldNum" sz="quarter" idx="5"/>
          </p:nvPr>
        </p:nvSpPr>
        <p:spPr/>
        <p:txBody>
          <a:bodyPr/>
          <a:lstStyle/>
          <a:p>
            <a:fld id="{ED55AB88-1190-4780-AE5D-C66042A647A4}" type="slidenum">
              <a:rPr lang="zh-CN" altLang="en-US" smtClean="0"/>
              <a:t>14</a:t>
            </a:fld>
            <a:endParaRPr lang="zh-CN" altLang="en-US"/>
          </a:p>
        </p:txBody>
      </p:sp>
    </p:spTree>
    <p:extLst>
      <p:ext uri="{BB962C8B-B14F-4D97-AF65-F5344CB8AC3E}">
        <p14:creationId xmlns:p14="http://schemas.microsoft.com/office/powerpoint/2010/main" val="341924869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HK" dirty="0">
                <a:hlinkClick r:id="rId3"/>
              </a:rPr>
              <a:t>https://kubernetes.io/</a:t>
            </a:r>
            <a:endParaRPr lang="en-HK" dirty="0"/>
          </a:p>
          <a:p>
            <a:pPr marL="0" marR="0" lvl="0" indent="0" algn="l" defTabSz="914400" rtl="0" eaLnBrk="1" fontAlgn="auto" latinLnBrk="0" hangingPunct="1">
              <a:lnSpc>
                <a:spcPct val="100000"/>
              </a:lnSpc>
              <a:spcBef>
                <a:spcPts val="0"/>
              </a:spcBef>
              <a:spcAft>
                <a:spcPts val="0"/>
              </a:spcAft>
              <a:buClrTx/>
              <a:buSzTx/>
              <a:buFontTx/>
              <a:buNone/>
              <a:tabLst/>
              <a:defRPr/>
            </a:pPr>
            <a:r>
              <a:rPr lang="en-HK" dirty="0">
                <a:solidFill>
                  <a:srgbClr val="222222"/>
                </a:solidFill>
                <a:latin typeface="Century Gothic" panose="020B0502020202020204" pitchFamily="34" charset="0"/>
              </a:rPr>
              <a:t>It groups containers that make up an application into logical units for easy management and discovery. Kubernetes builds upon </a:t>
            </a:r>
            <a:r>
              <a:rPr lang="en-HK" dirty="0">
                <a:solidFill>
                  <a:srgbClr val="3371E3"/>
                </a:solidFill>
                <a:latin typeface="Century Gothic" panose="020B0502020202020204" pitchFamily="34" charset="0"/>
                <a:hlinkClick r:id="rId4"/>
              </a:rPr>
              <a:t>15 years of experience of running production workloads at Google</a:t>
            </a:r>
            <a:r>
              <a:rPr lang="en-HK" dirty="0">
                <a:solidFill>
                  <a:srgbClr val="222222"/>
                </a:solidFill>
                <a:latin typeface="Century Gothic" panose="020B0502020202020204" pitchFamily="34" charset="0"/>
              </a:rPr>
              <a:t>, combined with best-of-breed ideas and practices from the community.</a:t>
            </a:r>
            <a:endParaRPr lang="en-US" dirty="0">
              <a:latin typeface="Century Gothic" panose="020B0502020202020204" pitchFamily="34" charset="0"/>
            </a:endParaRPr>
          </a:p>
          <a:p>
            <a:endParaRPr lang="en-US" dirty="0"/>
          </a:p>
        </p:txBody>
      </p:sp>
      <p:sp>
        <p:nvSpPr>
          <p:cNvPr id="4" name="Slide Number Placeholder 3"/>
          <p:cNvSpPr>
            <a:spLocks noGrp="1"/>
          </p:cNvSpPr>
          <p:nvPr>
            <p:ph type="sldNum" sz="quarter" idx="5"/>
          </p:nvPr>
        </p:nvSpPr>
        <p:spPr/>
        <p:txBody>
          <a:bodyPr/>
          <a:lstStyle/>
          <a:p>
            <a:fld id="{ED55AB88-1190-4780-AE5D-C66042A647A4}" type="slidenum">
              <a:rPr lang="zh-CN" altLang="en-US" smtClean="0"/>
              <a:t>15</a:t>
            </a:fld>
            <a:endParaRPr lang="zh-CN" altLang="en-US"/>
          </a:p>
        </p:txBody>
      </p:sp>
    </p:spTree>
    <p:extLst>
      <p:ext uri="{BB962C8B-B14F-4D97-AF65-F5344CB8AC3E}">
        <p14:creationId xmlns:p14="http://schemas.microsoft.com/office/powerpoint/2010/main" val="381824713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D55AB88-1190-4780-AE5D-C66042A647A4}" type="slidenum">
              <a:rPr lang="zh-CN" altLang="en-US" smtClean="0"/>
              <a:t>16</a:t>
            </a:fld>
            <a:endParaRPr lang="zh-CN" altLang="en-US"/>
          </a:p>
        </p:txBody>
      </p:sp>
    </p:spTree>
    <p:extLst>
      <p:ext uri="{BB962C8B-B14F-4D97-AF65-F5344CB8AC3E}">
        <p14:creationId xmlns:p14="http://schemas.microsoft.com/office/powerpoint/2010/main" val="281618825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HK" sz="1200" b="0" i="0" kern="1200" dirty="0">
                <a:solidFill>
                  <a:schemeClr val="tx1"/>
                </a:solidFill>
                <a:effectLst/>
                <a:latin typeface="+mn-lt"/>
                <a:ea typeface="+mn-ea"/>
                <a:cs typeface="+mn-cs"/>
              </a:rPr>
              <a:t>Developing modern applications requires different processes than the approaches of the past. DevOps speeds up how an idea goes from development to deployment.</a:t>
            </a:r>
          </a:p>
          <a:p>
            <a:r>
              <a:rPr lang="en-HK" sz="1200" b="0" i="0" kern="1200" dirty="0">
                <a:solidFill>
                  <a:schemeClr val="tx1"/>
                </a:solidFill>
                <a:effectLst/>
                <a:latin typeface="+mn-lt"/>
                <a:ea typeface="+mn-ea"/>
                <a:cs typeface="+mn-cs"/>
              </a:rPr>
              <a:t>At its core, DevOps relies on automating routine operational tasks and standardizing environments across an app’s lifecycle. Containers support a unified environment for development, delivery, and automation, and make it easier to move apps between development, testing, and production environments.</a:t>
            </a:r>
          </a:p>
          <a:p>
            <a:r>
              <a:rPr lang="en-HK" sz="1200" b="0" i="0" kern="1200" dirty="0">
                <a:solidFill>
                  <a:schemeClr val="tx1"/>
                </a:solidFill>
                <a:effectLst/>
                <a:latin typeface="+mn-lt"/>
                <a:ea typeface="+mn-ea"/>
                <a:cs typeface="+mn-cs"/>
              </a:rPr>
              <a:t>A major outcome of implementing DevOps is a continuous integration and continuous deployment pipeline (CI/CD). CI/CD helps you deliver apps to customers frequently and validate software quality with minimal human intervention.</a:t>
            </a:r>
          </a:p>
          <a:p>
            <a:r>
              <a:rPr lang="en-HK" sz="1200" b="0" i="0" kern="1200" dirty="0">
                <a:solidFill>
                  <a:schemeClr val="tx1"/>
                </a:solidFill>
                <a:effectLst/>
                <a:latin typeface="+mn-lt"/>
                <a:ea typeface="+mn-ea"/>
                <a:cs typeface="+mn-cs"/>
              </a:rPr>
              <a:t>Managing the lifecycle of containers with Kubernetes alongside a DevOps approach helps to align software development and IT operations to support a CI/CD pipeline.</a:t>
            </a:r>
          </a:p>
          <a:p>
            <a:r>
              <a:rPr lang="en-HK" sz="1200" b="0" i="0" kern="1200" dirty="0">
                <a:solidFill>
                  <a:schemeClr val="tx1"/>
                </a:solidFill>
                <a:effectLst/>
                <a:latin typeface="+mn-lt"/>
                <a:ea typeface="+mn-ea"/>
                <a:cs typeface="+mn-cs"/>
              </a:rPr>
              <a:t>With the right platforms, both inside and outside the container, you can best take advantage of the culture and process changes you’ve implemented.</a:t>
            </a:r>
          </a:p>
          <a:p>
            <a:endParaRPr lang="en-US" dirty="0"/>
          </a:p>
        </p:txBody>
      </p:sp>
      <p:sp>
        <p:nvSpPr>
          <p:cNvPr id="4" name="Slide Number Placeholder 3"/>
          <p:cNvSpPr>
            <a:spLocks noGrp="1"/>
          </p:cNvSpPr>
          <p:nvPr>
            <p:ph type="sldNum" sz="quarter" idx="5"/>
          </p:nvPr>
        </p:nvSpPr>
        <p:spPr/>
        <p:txBody>
          <a:bodyPr/>
          <a:lstStyle/>
          <a:p>
            <a:fld id="{ED55AB88-1190-4780-AE5D-C66042A647A4}" type="slidenum">
              <a:rPr lang="zh-CN" altLang="en-US" smtClean="0"/>
              <a:t>17</a:t>
            </a:fld>
            <a:endParaRPr lang="zh-CN" altLang="en-US"/>
          </a:p>
        </p:txBody>
      </p:sp>
    </p:spTree>
    <p:extLst>
      <p:ext uri="{BB962C8B-B14F-4D97-AF65-F5344CB8AC3E}">
        <p14:creationId xmlns:p14="http://schemas.microsoft.com/office/powerpoint/2010/main" val="345337927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D55AB88-1190-4780-AE5D-C66042A647A4}" type="slidenum">
              <a:rPr lang="zh-CN" altLang="en-US" smtClean="0"/>
              <a:t>18</a:t>
            </a:fld>
            <a:endParaRPr lang="zh-CN" altLang="en-US"/>
          </a:p>
        </p:txBody>
      </p:sp>
    </p:spTree>
    <p:extLst>
      <p:ext uri="{BB962C8B-B14F-4D97-AF65-F5344CB8AC3E}">
        <p14:creationId xmlns:p14="http://schemas.microsoft.com/office/powerpoint/2010/main" val="23590420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HK" sz="1200" b="0" i="0" kern="1200" dirty="0">
                <a:solidFill>
                  <a:schemeClr val="tx1"/>
                </a:solidFill>
                <a:effectLst/>
                <a:latin typeface="+mn-lt"/>
                <a:ea typeface="+mn-ea"/>
                <a:cs typeface="+mn-cs"/>
              </a:rPr>
              <a:t>Common ways organizations use containers include:</a:t>
            </a:r>
          </a:p>
          <a:p>
            <a:r>
              <a:rPr lang="en-HK" sz="1200" b="1" i="0" kern="1200" dirty="0">
                <a:solidFill>
                  <a:schemeClr val="tx1"/>
                </a:solidFill>
                <a:effectLst/>
                <a:latin typeface="+mn-lt"/>
                <a:ea typeface="+mn-ea"/>
                <a:cs typeface="+mn-cs"/>
              </a:rPr>
              <a:t>“Lift and shift” existing applications into modern cloud architectures.</a:t>
            </a:r>
            <a:r>
              <a:rPr lang="en-HK" sz="1200" b="0" i="0" kern="1200" dirty="0">
                <a:solidFill>
                  <a:schemeClr val="tx1"/>
                </a:solidFill>
                <a:effectLst/>
                <a:latin typeface="+mn-lt"/>
                <a:ea typeface="+mn-ea"/>
                <a:cs typeface="+mn-cs"/>
              </a:rPr>
              <a:t> Some organizations use containers to migrate existing applications into more modern environments. While this practice delivers some of the basic benefits of operating system virtualization, it does not offer the full benefits of a modular, container-based application architecture.</a:t>
            </a:r>
          </a:p>
          <a:p>
            <a:r>
              <a:rPr lang="en-HK" sz="1200" b="1" i="0" kern="1200" dirty="0">
                <a:solidFill>
                  <a:schemeClr val="tx1"/>
                </a:solidFill>
                <a:effectLst/>
                <a:latin typeface="+mn-lt"/>
                <a:ea typeface="+mn-ea"/>
                <a:cs typeface="+mn-cs"/>
              </a:rPr>
              <a:t>Refactor existing applications for containers.</a:t>
            </a:r>
            <a:r>
              <a:rPr lang="en-HK" sz="1200" b="0" i="0" kern="1200" dirty="0">
                <a:solidFill>
                  <a:schemeClr val="tx1"/>
                </a:solidFill>
                <a:effectLst/>
                <a:latin typeface="+mn-lt"/>
                <a:ea typeface="+mn-ea"/>
                <a:cs typeface="+mn-cs"/>
              </a:rPr>
              <a:t> Although refactoring is much more intensive than lift-and-shift migration, it enables the full benefits of a container environment.</a:t>
            </a:r>
          </a:p>
          <a:p>
            <a:r>
              <a:rPr lang="en-HK" sz="1200" b="1" i="0" kern="1200" dirty="0">
                <a:solidFill>
                  <a:schemeClr val="tx1"/>
                </a:solidFill>
                <a:effectLst/>
                <a:latin typeface="+mn-lt"/>
                <a:ea typeface="+mn-ea"/>
                <a:cs typeface="+mn-cs"/>
              </a:rPr>
              <a:t>Develop new container-native applications.</a:t>
            </a:r>
            <a:r>
              <a:rPr lang="en-HK" sz="1200" b="0" i="0" kern="1200" dirty="0">
                <a:solidFill>
                  <a:schemeClr val="tx1"/>
                </a:solidFill>
                <a:effectLst/>
                <a:latin typeface="+mn-lt"/>
                <a:ea typeface="+mn-ea"/>
                <a:cs typeface="+mn-cs"/>
              </a:rPr>
              <a:t> Much like refactoring, this approach unlocks the full benefits of containers.</a:t>
            </a:r>
          </a:p>
          <a:p>
            <a:r>
              <a:rPr lang="en-HK" sz="1200" b="1" i="0" kern="1200" dirty="0">
                <a:solidFill>
                  <a:schemeClr val="tx1"/>
                </a:solidFill>
                <a:effectLst/>
                <a:latin typeface="+mn-lt"/>
                <a:ea typeface="+mn-ea"/>
                <a:cs typeface="+mn-cs"/>
              </a:rPr>
              <a:t>Provide better support for microservices architectures.</a:t>
            </a:r>
            <a:r>
              <a:rPr lang="en-HK" sz="1200" b="0" i="0" kern="1200" dirty="0">
                <a:solidFill>
                  <a:schemeClr val="tx1"/>
                </a:solidFill>
                <a:effectLst/>
                <a:latin typeface="+mn-lt"/>
                <a:ea typeface="+mn-ea"/>
                <a:cs typeface="+mn-cs"/>
              </a:rPr>
              <a:t> Distributed applications and microservices can be more easily isolated, deployed, and scaled using individual container building blocks.</a:t>
            </a:r>
          </a:p>
          <a:p>
            <a:r>
              <a:rPr lang="en-HK" sz="1200" b="1" i="0" kern="1200" dirty="0">
                <a:solidFill>
                  <a:schemeClr val="tx1"/>
                </a:solidFill>
                <a:effectLst/>
                <a:latin typeface="+mn-lt"/>
                <a:ea typeface="+mn-ea"/>
                <a:cs typeface="+mn-cs"/>
              </a:rPr>
              <a:t>Provide DevOps support for </a:t>
            </a:r>
            <a:r>
              <a:rPr lang="en-HK" sz="1200" b="1" i="0" u="none" strike="noStrike" kern="1200" dirty="0">
                <a:solidFill>
                  <a:schemeClr val="tx1"/>
                </a:solidFill>
                <a:effectLst/>
                <a:latin typeface="+mn-lt"/>
                <a:ea typeface="+mn-ea"/>
                <a:cs typeface="+mn-cs"/>
                <a:hlinkClick r:id="rId3"/>
              </a:rPr>
              <a:t>continuous integration and deployment (CI/CD).</a:t>
            </a:r>
            <a:r>
              <a:rPr lang="en-HK" sz="1200" b="1" i="0" kern="1200" dirty="0">
                <a:solidFill>
                  <a:schemeClr val="tx1"/>
                </a:solidFill>
                <a:effectLst/>
                <a:latin typeface="+mn-lt"/>
                <a:ea typeface="+mn-ea"/>
                <a:cs typeface="+mn-cs"/>
              </a:rPr>
              <a:t> Container technology supports streamlined build, test, and deployment from the same container images.</a:t>
            </a:r>
            <a:endParaRPr lang="en-HK" sz="1200" b="0" i="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5"/>
          </p:nvPr>
        </p:nvSpPr>
        <p:spPr/>
        <p:txBody>
          <a:bodyPr/>
          <a:lstStyle/>
          <a:p>
            <a:fld id="{ED55AB88-1190-4780-AE5D-C66042A647A4}" type="slidenum">
              <a:rPr lang="zh-CN" altLang="en-US" smtClean="0"/>
              <a:t>19</a:t>
            </a:fld>
            <a:endParaRPr lang="zh-CN" altLang="en-US"/>
          </a:p>
        </p:txBody>
      </p:sp>
    </p:spTree>
    <p:extLst>
      <p:ext uri="{BB962C8B-B14F-4D97-AF65-F5344CB8AC3E}">
        <p14:creationId xmlns:p14="http://schemas.microsoft.com/office/powerpoint/2010/main" val="372051788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ED55AB88-1190-4780-AE5D-C66042A647A4}" type="slidenum">
              <a:rPr lang="zh-CN" altLang="en-US" smtClean="0"/>
              <a:t>23</a:t>
            </a:fld>
            <a:endParaRPr lang="zh-CN" altLang="en-US"/>
          </a:p>
        </p:txBody>
      </p:sp>
    </p:spTree>
    <p:extLst>
      <p:ext uri="{BB962C8B-B14F-4D97-AF65-F5344CB8AC3E}">
        <p14:creationId xmlns:p14="http://schemas.microsoft.com/office/powerpoint/2010/main" val="42504410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hlinkClick r:id="rId3"/>
              </a:rPr>
              <a:t>https://www.geeksforgeeks.org/monolithic-vs-microservices-architecture/</a:t>
            </a:r>
            <a:endParaRPr lang="en-CN" dirty="0"/>
          </a:p>
          <a:p>
            <a:endParaRPr lang="en-CN" dirty="0"/>
          </a:p>
        </p:txBody>
      </p:sp>
      <p:sp>
        <p:nvSpPr>
          <p:cNvPr id="4" name="Slide Number Placeholder 3"/>
          <p:cNvSpPr>
            <a:spLocks noGrp="1"/>
          </p:cNvSpPr>
          <p:nvPr>
            <p:ph type="sldNum" sz="quarter" idx="5"/>
          </p:nvPr>
        </p:nvSpPr>
        <p:spPr/>
        <p:txBody>
          <a:bodyPr/>
          <a:lstStyle/>
          <a:p>
            <a:fld id="{ED55AB88-1190-4780-AE5D-C66042A647A4}" type="slidenum">
              <a:rPr lang="zh-CN" altLang="en-US" smtClean="0"/>
              <a:t>25</a:t>
            </a:fld>
            <a:endParaRPr lang="zh-CN" altLang="en-US"/>
          </a:p>
        </p:txBody>
      </p:sp>
    </p:spTree>
    <p:extLst>
      <p:ext uri="{BB962C8B-B14F-4D97-AF65-F5344CB8AC3E}">
        <p14:creationId xmlns:p14="http://schemas.microsoft.com/office/powerpoint/2010/main" val="385597826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D55AB88-1190-4780-AE5D-C66042A647A4}" type="slidenum">
              <a:rPr lang="zh-CN" altLang="en-US" smtClean="0"/>
              <a:t>26</a:t>
            </a:fld>
            <a:endParaRPr lang="zh-CN" altLang="en-US"/>
          </a:p>
        </p:txBody>
      </p:sp>
    </p:spTree>
    <p:extLst>
      <p:ext uri="{BB962C8B-B14F-4D97-AF65-F5344CB8AC3E}">
        <p14:creationId xmlns:p14="http://schemas.microsoft.com/office/powerpoint/2010/main" val="200694329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无左上角色块">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日期占位符 3"/>
          <p:cNvSpPr>
            <a:spLocks noGrp="1"/>
          </p:cNvSpPr>
          <p:nvPr>
            <p:ph type="dt" sz="half" idx="10"/>
          </p:nvPr>
        </p:nvSpPr>
        <p:spPr>
          <a:xfrm>
            <a:off x="1089660" y="6415619"/>
            <a:ext cx="2743200" cy="365125"/>
          </a:xfrm>
          <a:prstGeom prst="rect">
            <a:avLst/>
          </a:prstGeom>
        </p:spPr>
        <p:txBody>
          <a:bodyPr/>
          <a:lstStyle>
            <a:lvl1pPr>
              <a:lnSpc>
                <a:spcPct val="150000"/>
              </a:lnSpc>
              <a:defRPr sz="1200">
                <a:solidFill>
                  <a:schemeClr val="tx1">
                    <a:lumMod val="75000"/>
                    <a:lumOff val="25000"/>
                  </a:schemeClr>
                </a:solidFill>
                <a:latin typeface="+mn-lt"/>
              </a:defRPr>
            </a:lvl1pPr>
          </a:lstStyle>
          <a:p>
            <a:r>
              <a:rPr lang="en-US" altLang="zh-CN" dirty="0">
                <a:ea typeface="微软雅黑" panose="020B0503020204020204" pitchFamily="34" charset="-122"/>
              </a:rPr>
              <a:t>Sangfor Technologies</a:t>
            </a:r>
          </a:p>
        </p:txBody>
      </p:sp>
      <p:sp>
        <p:nvSpPr>
          <p:cNvPr id="13" name="页脚占位符 4"/>
          <p:cNvSpPr>
            <a:spLocks noGrp="1"/>
          </p:cNvSpPr>
          <p:nvPr>
            <p:ph type="ftr" sz="quarter" idx="11"/>
          </p:nvPr>
        </p:nvSpPr>
        <p:spPr>
          <a:xfrm>
            <a:off x="4038600" y="6415619"/>
            <a:ext cx="4114800" cy="365125"/>
          </a:xfrm>
          <a:prstGeom prst="rect">
            <a:avLst/>
          </a:prstGeom>
        </p:spPr>
        <p:txBody>
          <a:bodyPr/>
          <a:lstStyle>
            <a:lvl1pPr algn="ctr">
              <a:lnSpc>
                <a:spcPct val="150000"/>
              </a:lnSpc>
              <a:defRPr sz="1200">
                <a:solidFill>
                  <a:schemeClr val="tx1">
                    <a:lumMod val="75000"/>
                    <a:lumOff val="25000"/>
                  </a:schemeClr>
                </a:solidFill>
                <a:latin typeface="+mn-lt"/>
              </a:defRPr>
            </a:lvl1p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grpSp>
        <p:nvGrpSpPr>
          <p:cNvPr id="14" name="组合 13"/>
          <p:cNvGrpSpPr/>
          <p:nvPr userDrawn="1"/>
        </p:nvGrpSpPr>
        <p:grpSpPr>
          <a:xfrm>
            <a:off x="907549" y="6517055"/>
            <a:ext cx="10423265" cy="162252"/>
            <a:chOff x="907549" y="6523638"/>
            <a:chExt cx="10423265" cy="162252"/>
          </a:xfrm>
        </p:grpSpPr>
        <p:sp>
          <p:nvSpPr>
            <p:cNvPr id="15" name="矩形 14"/>
            <p:cNvSpPr/>
            <p:nvPr/>
          </p:nvSpPr>
          <p:spPr>
            <a:xfrm>
              <a:off x="11168562" y="6523638"/>
              <a:ext cx="162252" cy="162252"/>
            </a:xfrm>
            <a:prstGeom prst="rect">
              <a:avLst/>
            </a:prstGeom>
            <a:solidFill>
              <a:srgbClr val="6FB3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19" name="矩形 18"/>
            <p:cNvSpPr/>
            <p:nvPr/>
          </p:nvSpPr>
          <p:spPr>
            <a:xfrm>
              <a:off x="907549" y="6523638"/>
              <a:ext cx="162252" cy="162252"/>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grpSp>
      <p:cxnSp>
        <p:nvCxnSpPr>
          <p:cNvPr id="20" name="直接连接符 19"/>
          <p:cNvCxnSpPr/>
          <p:nvPr userDrawn="1"/>
        </p:nvCxnSpPr>
        <p:spPr>
          <a:xfrm>
            <a:off x="914400" y="6299667"/>
            <a:ext cx="10421938" cy="0"/>
          </a:xfrm>
          <a:prstGeom prst="line">
            <a:avLst/>
          </a:prstGeom>
          <a:ln w="12700">
            <a:solidFill>
              <a:srgbClr val="79BD28"/>
            </a:solidFill>
          </a:ln>
        </p:spPr>
        <p:style>
          <a:lnRef idx="1">
            <a:schemeClr val="accent1"/>
          </a:lnRef>
          <a:fillRef idx="0">
            <a:schemeClr val="accent1"/>
          </a:fillRef>
          <a:effectRef idx="0">
            <a:schemeClr val="accent1"/>
          </a:effectRef>
          <a:fontRef idx="minor">
            <a:schemeClr val="tx1"/>
          </a:fontRef>
        </p:style>
      </p:cxnSp>
      <p:sp>
        <p:nvSpPr>
          <p:cNvPr id="21" name="灯片编号占位符 5"/>
          <p:cNvSpPr>
            <a:spLocks noGrp="1"/>
          </p:cNvSpPr>
          <p:nvPr>
            <p:ph type="sldNum" sz="quarter" idx="12"/>
          </p:nvPr>
        </p:nvSpPr>
        <p:spPr>
          <a:xfrm>
            <a:off x="8432797" y="6415619"/>
            <a:ext cx="2743200" cy="365125"/>
          </a:xfrm>
        </p:spPr>
        <p:txBody>
          <a:bodyPr/>
          <a:lstStyle>
            <a:lvl1pPr>
              <a:defRPr>
                <a:solidFill>
                  <a:schemeClr val="tx1">
                    <a:lumMod val="75000"/>
                    <a:lumOff val="25000"/>
                  </a:schemeClr>
                </a:solidFill>
                <a:latin typeface="+mn-lt"/>
              </a:defRPr>
            </a:lvl1pPr>
          </a:lstStyle>
          <a:p>
            <a:r>
              <a:rPr lang="en-US" altLang="zh-CN"/>
              <a:t>Page  </a:t>
            </a:r>
            <a:fld id="{6F6B6950-8D1A-4668-8374-25B44628E0DF}" type="slidenum">
              <a:rPr lang="zh-CN" altLang="en-US" smtClean="0"/>
              <a:t>‹#›</a:t>
            </a:fld>
            <a:endParaRPr lang="zh-CN" alt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幻灯片">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7" name="标题 1"/>
          <p:cNvSpPr>
            <a:spLocks noGrp="1"/>
          </p:cNvSpPr>
          <p:nvPr>
            <p:ph type="title"/>
          </p:nvPr>
        </p:nvSpPr>
        <p:spPr>
          <a:xfrm>
            <a:off x="666052" y="200533"/>
            <a:ext cx="10515600" cy="604139"/>
          </a:xfrm>
        </p:spPr>
        <p:txBody>
          <a:bodyPr>
            <a:normAutofit/>
          </a:bodyPr>
          <a:lstStyle>
            <a:lvl1pPr>
              <a:defRPr sz="2800" b="1">
                <a:solidFill>
                  <a:srgbClr val="345692"/>
                </a:solidFill>
              </a:defRPr>
            </a:lvl1pPr>
          </a:lstStyle>
          <a:p>
            <a:r>
              <a:rPr lang="zh-CN" altLang="en-US" dirty="0"/>
              <a:t>单击此处编辑母版标题样式</a:t>
            </a:r>
          </a:p>
        </p:txBody>
      </p:sp>
      <p:sp>
        <p:nvSpPr>
          <p:cNvPr id="19" name="矩形 18"/>
          <p:cNvSpPr/>
          <p:nvPr userDrawn="1"/>
        </p:nvSpPr>
        <p:spPr>
          <a:xfrm>
            <a:off x="0"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p:cNvSpPr/>
          <p:nvPr userDrawn="1"/>
        </p:nvSpPr>
        <p:spPr>
          <a:xfrm>
            <a:off x="524851" y="311232"/>
            <a:ext cx="65722" cy="326939"/>
          </a:xfrm>
          <a:prstGeom prst="rect">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0"/>
          <p:cNvSpPr/>
          <p:nvPr userDrawn="1"/>
        </p:nvSpPr>
        <p:spPr>
          <a:xfrm>
            <a:off x="393852" y="311234"/>
            <a:ext cx="65722" cy="326939"/>
          </a:xfrm>
          <a:prstGeom prst="rect">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日期占位符 3"/>
          <p:cNvSpPr>
            <a:spLocks noGrp="1"/>
          </p:cNvSpPr>
          <p:nvPr>
            <p:ph type="dt" sz="half" idx="10"/>
          </p:nvPr>
        </p:nvSpPr>
        <p:spPr>
          <a:xfrm>
            <a:off x="1089660" y="6415619"/>
            <a:ext cx="2743200" cy="365125"/>
          </a:xfrm>
          <a:prstGeom prst="rect">
            <a:avLst/>
          </a:prstGeom>
        </p:spPr>
        <p:txBody>
          <a:bodyPr/>
          <a:lstStyle>
            <a:lvl1pPr>
              <a:lnSpc>
                <a:spcPct val="150000"/>
              </a:lnSpc>
              <a:defRPr sz="1200">
                <a:solidFill>
                  <a:schemeClr val="tx1">
                    <a:lumMod val="75000"/>
                    <a:lumOff val="25000"/>
                  </a:schemeClr>
                </a:solidFill>
                <a:latin typeface="+mn-lt"/>
              </a:defRPr>
            </a:lvl1pPr>
          </a:lstStyle>
          <a:p>
            <a:r>
              <a:rPr lang="en-US" altLang="zh-CN" dirty="0">
                <a:ea typeface="微软雅黑" panose="020B0503020204020204" pitchFamily="34" charset="-122"/>
              </a:rPr>
              <a:t>Sangfor Technologies</a:t>
            </a:r>
          </a:p>
        </p:txBody>
      </p:sp>
      <p:sp>
        <p:nvSpPr>
          <p:cNvPr id="10" name="页脚占位符 4"/>
          <p:cNvSpPr>
            <a:spLocks noGrp="1"/>
          </p:cNvSpPr>
          <p:nvPr>
            <p:ph type="ftr" sz="quarter" idx="11"/>
          </p:nvPr>
        </p:nvSpPr>
        <p:spPr>
          <a:xfrm>
            <a:off x="4038600" y="6415619"/>
            <a:ext cx="4114800" cy="365125"/>
          </a:xfrm>
          <a:prstGeom prst="rect">
            <a:avLst/>
          </a:prstGeom>
        </p:spPr>
        <p:txBody>
          <a:bodyPr/>
          <a:lstStyle>
            <a:lvl1pPr algn="ctr">
              <a:lnSpc>
                <a:spcPct val="150000"/>
              </a:lnSpc>
              <a:defRPr sz="1200">
                <a:solidFill>
                  <a:schemeClr val="tx1">
                    <a:lumMod val="75000"/>
                    <a:lumOff val="25000"/>
                  </a:schemeClr>
                </a:solidFill>
                <a:latin typeface="+mn-lt"/>
              </a:defRPr>
            </a:lvl1p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grpSp>
        <p:nvGrpSpPr>
          <p:cNvPr id="11" name="组合 10"/>
          <p:cNvGrpSpPr/>
          <p:nvPr userDrawn="1"/>
        </p:nvGrpSpPr>
        <p:grpSpPr>
          <a:xfrm>
            <a:off x="907549" y="6517055"/>
            <a:ext cx="10423265" cy="162252"/>
            <a:chOff x="907549" y="6523638"/>
            <a:chExt cx="10423265" cy="162252"/>
          </a:xfrm>
        </p:grpSpPr>
        <p:sp>
          <p:nvSpPr>
            <p:cNvPr id="12" name="矩形 11"/>
            <p:cNvSpPr/>
            <p:nvPr/>
          </p:nvSpPr>
          <p:spPr>
            <a:xfrm>
              <a:off x="11168562" y="6523638"/>
              <a:ext cx="162252" cy="162252"/>
            </a:xfrm>
            <a:prstGeom prst="rect">
              <a:avLst/>
            </a:prstGeom>
            <a:solidFill>
              <a:srgbClr val="6FB3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13" name="矩形 12"/>
            <p:cNvSpPr/>
            <p:nvPr/>
          </p:nvSpPr>
          <p:spPr>
            <a:xfrm>
              <a:off x="907549" y="6523638"/>
              <a:ext cx="162252" cy="162252"/>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grpSp>
      <p:cxnSp>
        <p:nvCxnSpPr>
          <p:cNvPr id="14" name="直接连接符 13"/>
          <p:cNvCxnSpPr/>
          <p:nvPr userDrawn="1"/>
        </p:nvCxnSpPr>
        <p:spPr>
          <a:xfrm>
            <a:off x="914400" y="6299667"/>
            <a:ext cx="10421938" cy="0"/>
          </a:xfrm>
          <a:prstGeom prst="line">
            <a:avLst/>
          </a:prstGeom>
          <a:ln w="12700">
            <a:solidFill>
              <a:srgbClr val="79BD28"/>
            </a:solidFill>
          </a:ln>
        </p:spPr>
        <p:style>
          <a:lnRef idx="1">
            <a:schemeClr val="accent1"/>
          </a:lnRef>
          <a:fillRef idx="0">
            <a:schemeClr val="accent1"/>
          </a:fillRef>
          <a:effectRef idx="0">
            <a:schemeClr val="accent1"/>
          </a:effectRef>
          <a:fontRef idx="minor">
            <a:schemeClr val="tx1"/>
          </a:fontRef>
        </p:style>
      </p:cxnSp>
      <p:sp>
        <p:nvSpPr>
          <p:cNvPr id="15" name="灯片编号占位符 5"/>
          <p:cNvSpPr>
            <a:spLocks noGrp="1"/>
          </p:cNvSpPr>
          <p:nvPr>
            <p:ph type="sldNum" sz="quarter" idx="12"/>
          </p:nvPr>
        </p:nvSpPr>
        <p:spPr>
          <a:xfrm>
            <a:off x="8432797" y="6415619"/>
            <a:ext cx="2743200" cy="365125"/>
          </a:xfrm>
        </p:spPr>
        <p:txBody>
          <a:bodyPr/>
          <a:lstStyle>
            <a:lvl1pPr>
              <a:defRPr>
                <a:solidFill>
                  <a:schemeClr val="tx1">
                    <a:lumMod val="75000"/>
                    <a:lumOff val="25000"/>
                  </a:schemeClr>
                </a:solidFill>
                <a:latin typeface="+mn-lt"/>
              </a:defRPr>
            </a:lvl1pPr>
          </a:lstStyle>
          <a:p>
            <a:r>
              <a:rPr lang="en-US" altLang="zh-CN"/>
              <a:t>Page  </a:t>
            </a:r>
            <a:fld id="{6F6B6950-8D1A-4668-8374-25B44628E0DF}" type="slidenum">
              <a:rPr lang="zh-CN" altLang="en-US" smtClean="0"/>
              <a:t>‹#›</a:t>
            </a:fld>
            <a:endParaRPr lang="zh-CN" alt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无CONFIDENTIAL版式">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7" name="标题 1"/>
          <p:cNvSpPr>
            <a:spLocks noGrp="1"/>
          </p:cNvSpPr>
          <p:nvPr>
            <p:ph type="title"/>
          </p:nvPr>
        </p:nvSpPr>
        <p:spPr>
          <a:xfrm>
            <a:off x="666052" y="200533"/>
            <a:ext cx="10515600" cy="604139"/>
          </a:xfrm>
        </p:spPr>
        <p:txBody>
          <a:bodyPr>
            <a:normAutofit/>
          </a:bodyPr>
          <a:lstStyle>
            <a:lvl1pPr>
              <a:defRPr sz="2800" b="1">
                <a:solidFill>
                  <a:srgbClr val="345692"/>
                </a:solidFill>
              </a:defRPr>
            </a:lvl1pPr>
          </a:lstStyle>
          <a:p>
            <a:r>
              <a:rPr lang="zh-CN" altLang="en-US" dirty="0"/>
              <a:t>单击此处编辑母版标题样式</a:t>
            </a:r>
          </a:p>
        </p:txBody>
      </p:sp>
      <p:sp>
        <p:nvSpPr>
          <p:cNvPr id="9" name="矩形 8"/>
          <p:cNvSpPr/>
          <p:nvPr userDrawn="1"/>
        </p:nvSpPr>
        <p:spPr>
          <a:xfrm>
            <a:off x="0"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userDrawn="1"/>
        </p:nvSpPr>
        <p:spPr>
          <a:xfrm>
            <a:off x="524851" y="311232"/>
            <a:ext cx="65722" cy="326939"/>
          </a:xfrm>
          <a:prstGeom prst="rect">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userDrawn="1"/>
        </p:nvSpPr>
        <p:spPr>
          <a:xfrm>
            <a:off x="393852" y="311234"/>
            <a:ext cx="65722" cy="326939"/>
          </a:xfrm>
          <a:prstGeom prst="rect">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日期占位符 3"/>
          <p:cNvSpPr>
            <a:spLocks noGrp="1"/>
          </p:cNvSpPr>
          <p:nvPr>
            <p:ph type="dt" sz="half" idx="10"/>
          </p:nvPr>
        </p:nvSpPr>
        <p:spPr>
          <a:xfrm>
            <a:off x="1089660" y="6415619"/>
            <a:ext cx="2743200" cy="365125"/>
          </a:xfrm>
          <a:prstGeom prst="rect">
            <a:avLst/>
          </a:prstGeom>
        </p:spPr>
        <p:txBody>
          <a:bodyPr/>
          <a:lstStyle>
            <a:lvl1pPr>
              <a:lnSpc>
                <a:spcPct val="150000"/>
              </a:lnSpc>
              <a:defRPr sz="1200">
                <a:solidFill>
                  <a:schemeClr val="tx1">
                    <a:lumMod val="75000"/>
                    <a:lumOff val="25000"/>
                  </a:schemeClr>
                </a:solidFill>
                <a:latin typeface="+mn-lt"/>
              </a:defRPr>
            </a:lvl1pPr>
          </a:lstStyle>
          <a:p>
            <a:r>
              <a:rPr lang="en-US" altLang="zh-CN" dirty="0">
                <a:ea typeface="微软雅黑" panose="020B0503020204020204" pitchFamily="34" charset="-122"/>
              </a:rPr>
              <a:t>Sangfor Technologies</a:t>
            </a:r>
          </a:p>
        </p:txBody>
      </p:sp>
      <p:grpSp>
        <p:nvGrpSpPr>
          <p:cNvPr id="14" name="组合 13"/>
          <p:cNvGrpSpPr/>
          <p:nvPr userDrawn="1"/>
        </p:nvGrpSpPr>
        <p:grpSpPr>
          <a:xfrm>
            <a:off x="907549" y="6517055"/>
            <a:ext cx="10423265" cy="162252"/>
            <a:chOff x="907549" y="6523638"/>
            <a:chExt cx="10423265" cy="162252"/>
          </a:xfrm>
        </p:grpSpPr>
        <p:sp>
          <p:nvSpPr>
            <p:cNvPr id="15" name="矩形 14"/>
            <p:cNvSpPr/>
            <p:nvPr/>
          </p:nvSpPr>
          <p:spPr>
            <a:xfrm>
              <a:off x="11168562" y="6523638"/>
              <a:ext cx="162252" cy="162252"/>
            </a:xfrm>
            <a:prstGeom prst="rect">
              <a:avLst/>
            </a:prstGeom>
            <a:solidFill>
              <a:srgbClr val="6FB3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19" name="矩形 18"/>
            <p:cNvSpPr/>
            <p:nvPr/>
          </p:nvSpPr>
          <p:spPr>
            <a:xfrm>
              <a:off x="907549" y="6523638"/>
              <a:ext cx="162252" cy="162252"/>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grpSp>
      <p:cxnSp>
        <p:nvCxnSpPr>
          <p:cNvPr id="22" name="直接连接符 21"/>
          <p:cNvCxnSpPr/>
          <p:nvPr userDrawn="1"/>
        </p:nvCxnSpPr>
        <p:spPr>
          <a:xfrm>
            <a:off x="914400" y="6299667"/>
            <a:ext cx="10421938" cy="0"/>
          </a:xfrm>
          <a:prstGeom prst="line">
            <a:avLst/>
          </a:prstGeom>
          <a:ln w="12700">
            <a:solidFill>
              <a:srgbClr val="79BD28"/>
            </a:solidFill>
          </a:ln>
        </p:spPr>
        <p:style>
          <a:lnRef idx="1">
            <a:schemeClr val="accent1"/>
          </a:lnRef>
          <a:fillRef idx="0">
            <a:schemeClr val="accent1"/>
          </a:fillRef>
          <a:effectRef idx="0">
            <a:schemeClr val="accent1"/>
          </a:effectRef>
          <a:fontRef idx="minor">
            <a:schemeClr val="tx1"/>
          </a:fontRef>
        </p:style>
      </p:cxnSp>
      <p:sp>
        <p:nvSpPr>
          <p:cNvPr id="23" name="灯片编号占位符 5"/>
          <p:cNvSpPr>
            <a:spLocks noGrp="1"/>
          </p:cNvSpPr>
          <p:nvPr>
            <p:ph type="sldNum" sz="quarter" idx="12"/>
          </p:nvPr>
        </p:nvSpPr>
        <p:spPr>
          <a:xfrm>
            <a:off x="8432797" y="6415619"/>
            <a:ext cx="2743200" cy="365125"/>
          </a:xfrm>
        </p:spPr>
        <p:txBody>
          <a:bodyPr/>
          <a:lstStyle>
            <a:lvl1pPr>
              <a:defRPr>
                <a:solidFill>
                  <a:schemeClr val="tx1">
                    <a:lumMod val="75000"/>
                    <a:lumOff val="25000"/>
                  </a:schemeClr>
                </a:solidFill>
                <a:latin typeface="+mn-lt"/>
              </a:defRPr>
            </a:lvl1pPr>
          </a:lstStyle>
          <a:p>
            <a:r>
              <a:rPr lang="en-US" altLang="zh-CN"/>
              <a:t>Page  </a:t>
            </a:r>
            <a:fld id="{6F6B6950-8D1A-4668-8374-25B44628E0DF}" type="slidenum">
              <a:rPr lang="zh-CN" altLang="en-US" smtClean="0"/>
              <a:t>‹#›</a:t>
            </a:fld>
            <a:endParaRPr lang="zh-CN" alt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无左上文本框">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日期占位符 3"/>
          <p:cNvSpPr>
            <a:spLocks noGrp="1"/>
          </p:cNvSpPr>
          <p:nvPr>
            <p:ph type="dt" sz="half" idx="10"/>
          </p:nvPr>
        </p:nvSpPr>
        <p:spPr>
          <a:xfrm>
            <a:off x="1089660" y="6415619"/>
            <a:ext cx="2743200" cy="365125"/>
          </a:xfrm>
          <a:prstGeom prst="rect">
            <a:avLst/>
          </a:prstGeom>
        </p:spPr>
        <p:txBody>
          <a:bodyPr/>
          <a:lstStyle>
            <a:lvl1pPr>
              <a:lnSpc>
                <a:spcPct val="150000"/>
              </a:lnSpc>
              <a:defRPr sz="1200">
                <a:solidFill>
                  <a:schemeClr val="tx1">
                    <a:lumMod val="75000"/>
                    <a:lumOff val="25000"/>
                  </a:schemeClr>
                </a:solidFill>
                <a:latin typeface="+mn-lt"/>
              </a:defRPr>
            </a:lvl1pPr>
          </a:lstStyle>
          <a:p>
            <a:r>
              <a:rPr lang="en-US" altLang="zh-CN" dirty="0">
                <a:ea typeface="微软雅黑" panose="020B0503020204020204" pitchFamily="34" charset="-122"/>
              </a:rPr>
              <a:t>Sangfor Technologies</a:t>
            </a:r>
          </a:p>
        </p:txBody>
      </p:sp>
      <p:sp>
        <p:nvSpPr>
          <p:cNvPr id="3" name="页脚占位符 4"/>
          <p:cNvSpPr>
            <a:spLocks noGrp="1"/>
          </p:cNvSpPr>
          <p:nvPr>
            <p:ph type="ftr" sz="quarter" idx="11"/>
          </p:nvPr>
        </p:nvSpPr>
        <p:spPr>
          <a:xfrm>
            <a:off x="4038600" y="6415619"/>
            <a:ext cx="4114800" cy="365125"/>
          </a:xfrm>
          <a:prstGeom prst="rect">
            <a:avLst/>
          </a:prstGeom>
        </p:spPr>
        <p:txBody>
          <a:bodyPr/>
          <a:lstStyle>
            <a:lvl1pPr algn="ctr">
              <a:lnSpc>
                <a:spcPct val="150000"/>
              </a:lnSpc>
              <a:defRPr sz="1200">
                <a:solidFill>
                  <a:schemeClr val="tx1">
                    <a:lumMod val="75000"/>
                    <a:lumOff val="25000"/>
                  </a:schemeClr>
                </a:solidFill>
                <a:latin typeface="+mn-lt"/>
              </a:defRPr>
            </a:lvl1p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grpSp>
        <p:nvGrpSpPr>
          <p:cNvPr id="4" name="组合 3"/>
          <p:cNvGrpSpPr/>
          <p:nvPr userDrawn="1"/>
        </p:nvGrpSpPr>
        <p:grpSpPr>
          <a:xfrm>
            <a:off x="907549" y="6517055"/>
            <a:ext cx="10423265" cy="162252"/>
            <a:chOff x="907549" y="6523638"/>
            <a:chExt cx="10423265" cy="162252"/>
          </a:xfrm>
        </p:grpSpPr>
        <p:sp>
          <p:nvSpPr>
            <p:cNvPr id="5" name="矩形 4"/>
            <p:cNvSpPr/>
            <p:nvPr/>
          </p:nvSpPr>
          <p:spPr>
            <a:xfrm>
              <a:off x="11168562" y="6523638"/>
              <a:ext cx="162252" cy="162252"/>
            </a:xfrm>
            <a:prstGeom prst="rect">
              <a:avLst/>
            </a:prstGeom>
            <a:solidFill>
              <a:srgbClr val="6FB3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6" name="矩形 5"/>
            <p:cNvSpPr/>
            <p:nvPr/>
          </p:nvSpPr>
          <p:spPr>
            <a:xfrm>
              <a:off x="907549" y="6523638"/>
              <a:ext cx="162252" cy="162252"/>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grpSp>
      <p:cxnSp>
        <p:nvCxnSpPr>
          <p:cNvPr id="7" name="直接连接符 6"/>
          <p:cNvCxnSpPr/>
          <p:nvPr userDrawn="1"/>
        </p:nvCxnSpPr>
        <p:spPr>
          <a:xfrm>
            <a:off x="914400" y="6299667"/>
            <a:ext cx="10421938" cy="0"/>
          </a:xfrm>
          <a:prstGeom prst="line">
            <a:avLst/>
          </a:prstGeom>
          <a:ln w="12700">
            <a:solidFill>
              <a:srgbClr val="79BD28"/>
            </a:solidFill>
          </a:ln>
        </p:spPr>
        <p:style>
          <a:lnRef idx="1">
            <a:schemeClr val="accent1"/>
          </a:lnRef>
          <a:fillRef idx="0">
            <a:schemeClr val="accent1"/>
          </a:fillRef>
          <a:effectRef idx="0">
            <a:schemeClr val="accent1"/>
          </a:effectRef>
          <a:fontRef idx="minor">
            <a:schemeClr val="tx1"/>
          </a:fontRef>
        </p:style>
      </p:cxnSp>
      <p:sp>
        <p:nvSpPr>
          <p:cNvPr id="8" name="灯片编号占位符 5"/>
          <p:cNvSpPr>
            <a:spLocks noGrp="1"/>
          </p:cNvSpPr>
          <p:nvPr>
            <p:ph type="sldNum" sz="quarter" idx="12"/>
          </p:nvPr>
        </p:nvSpPr>
        <p:spPr>
          <a:xfrm>
            <a:off x="8432797" y="6415619"/>
            <a:ext cx="2743200" cy="365125"/>
          </a:xfrm>
        </p:spPr>
        <p:txBody>
          <a:bodyPr/>
          <a:lstStyle>
            <a:lvl1pPr>
              <a:defRPr>
                <a:solidFill>
                  <a:schemeClr val="tx1">
                    <a:lumMod val="75000"/>
                    <a:lumOff val="25000"/>
                  </a:schemeClr>
                </a:solidFill>
                <a:latin typeface="+mn-lt"/>
              </a:defRPr>
            </a:lvl1pPr>
          </a:lstStyle>
          <a:p>
            <a:r>
              <a:rPr lang="en-US" altLang="zh-CN"/>
              <a:t>Page  </a:t>
            </a:r>
            <a:fld id="{6F6B6950-8D1A-4668-8374-25B44628E0DF}" type="slidenum">
              <a:rPr lang="zh-CN" altLang="en-US" smtClean="0"/>
              <a:t>‹#›</a:t>
            </a:fld>
            <a:endParaRPr lang="zh-CN" alt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无横线及方块">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7" name="标题 1"/>
          <p:cNvSpPr>
            <a:spLocks noGrp="1"/>
          </p:cNvSpPr>
          <p:nvPr>
            <p:ph type="title"/>
          </p:nvPr>
        </p:nvSpPr>
        <p:spPr>
          <a:xfrm>
            <a:off x="666052" y="200533"/>
            <a:ext cx="10515600" cy="604139"/>
          </a:xfrm>
        </p:spPr>
        <p:txBody>
          <a:bodyPr>
            <a:normAutofit/>
          </a:bodyPr>
          <a:lstStyle>
            <a:lvl1pPr>
              <a:defRPr sz="2800" b="1">
                <a:solidFill>
                  <a:srgbClr val="345692"/>
                </a:solidFill>
              </a:defRPr>
            </a:lvl1pPr>
          </a:lstStyle>
          <a:p>
            <a:r>
              <a:rPr lang="zh-CN" altLang="en-US" dirty="0"/>
              <a:t>单击此处编辑母版标题样式</a:t>
            </a:r>
          </a:p>
        </p:txBody>
      </p:sp>
      <p:sp>
        <p:nvSpPr>
          <p:cNvPr id="19" name="矩形 18"/>
          <p:cNvSpPr/>
          <p:nvPr userDrawn="1"/>
        </p:nvSpPr>
        <p:spPr>
          <a:xfrm>
            <a:off x="0"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p:cNvSpPr/>
          <p:nvPr userDrawn="1"/>
        </p:nvSpPr>
        <p:spPr>
          <a:xfrm>
            <a:off x="524851" y="311232"/>
            <a:ext cx="65722" cy="326939"/>
          </a:xfrm>
          <a:prstGeom prst="rect">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0"/>
          <p:cNvSpPr/>
          <p:nvPr userDrawn="1"/>
        </p:nvSpPr>
        <p:spPr>
          <a:xfrm>
            <a:off x="393852" y="311234"/>
            <a:ext cx="65722" cy="326939"/>
          </a:xfrm>
          <a:prstGeom prst="rect">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日期占位符 3"/>
          <p:cNvSpPr>
            <a:spLocks noGrp="1"/>
          </p:cNvSpPr>
          <p:nvPr>
            <p:ph type="dt" sz="half" idx="10"/>
          </p:nvPr>
        </p:nvSpPr>
        <p:spPr>
          <a:xfrm>
            <a:off x="1089660" y="6415619"/>
            <a:ext cx="2743200" cy="365125"/>
          </a:xfrm>
          <a:prstGeom prst="rect">
            <a:avLst/>
          </a:prstGeom>
        </p:spPr>
        <p:txBody>
          <a:bodyPr/>
          <a:lstStyle>
            <a:lvl1pPr>
              <a:lnSpc>
                <a:spcPct val="150000"/>
              </a:lnSpc>
              <a:defRPr sz="1200">
                <a:solidFill>
                  <a:schemeClr val="tx1">
                    <a:lumMod val="75000"/>
                    <a:lumOff val="25000"/>
                  </a:schemeClr>
                </a:solidFill>
                <a:latin typeface="+mn-lt"/>
              </a:defRPr>
            </a:lvl1pPr>
          </a:lstStyle>
          <a:p>
            <a:r>
              <a:rPr lang="en-US" altLang="zh-CN" dirty="0">
                <a:ea typeface="微软雅黑" panose="020B0503020204020204" pitchFamily="34" charset="-122"/>
              </a:rPr>
              <a:t>Sangfor Technologies</a:t>
            </a:r>
          </a:p>
        </p:txBody>
      </p:sp>
      <p:sp>
        <p:nvSpPr>
          <p:cNvPr id="10" name="页脚占位符 4"/>
          <p:cNvSpPr>
            <a:spLocks noGrp="1"/>
          </p:cNvSpPr>
          <p:nvPr>
            <p:ph type="ftr" sz="quarter" idx="11"/>
          </p:nvPr>
        </p:nvSpPr>
        <p:spPr>
          <a:xfrm>
            <a:off x="4038600" y="6415619"/>
            <a:ext cx="4114800" cy="365125"/>
          </a:xfrm>
          <a:prstGeom prst="rect">
            <a:avLst/>
          </a:prstGeom>
        </p:spPr>
        <p:txBody>
          <a:bodyPr/>
          <a:lstStyle>
            <a:lvl1pPr algn="ctr">
              <a:lnSpc>
                <a:spcPct val="150000"/>
              </a:lnSpc>
              <a:defRPr sz="1200">
                <a:solidFill>
                  <a:schemeClr val="tx1">
                    <a:lumMod val="75000"/>
                    <a:lumOff val="25000"/>
                  </a:schemeClr>
                </a:solidFill>
                <a:latin typeface="+mn-lt"/>
              </a:defRPr>
            </a:lvl1p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15" name="灯片编号占位符 5"/>
          <p:cNvSpPr>
            <a:spLocks noGrp="1"/>
          </p:cNvSpPr>
          <p:nvPr>
            <p:ph type="sldNum" sz="quarter" idx="12"/>
          </p:nvPr>
        </p:nvSpPr>
        <p:spPr>
          <a:xfrm>
            <a:off x="8432797" y="6415619"/>
            <a:ext cx="2743200" cy="365125"/>
          </a:xfrm>
        </p:spPr>
        <p:txBody>
          <a:bodyPr/>
          <a:lstStyle>
            <a:lvl1pPr>
              <a:defRPr>
                <a:solidFill>
                  <a:schemeClr val="tx1">
                    <a:lumMod val="75000"/>
                    <a:lumOff val="25000"/>
                  </a:schemeClr>
                </a:solidFill>
                <a:latin typeface="+mn-lt"/>
              </a:defRPr>
            </a:lvl1pPr>
          </a:lstStyle>
          <a:p>
            <a:r>
              <a:rPr lang="en-US" altLang="zh-CN"/>
              <a:t>Page  </a:t>
            </a:r>
            <a:fld id="{6F6B6950-8D1A-4668-8374-25B44628E0DF}" type="slidenum">
              <a:rPr lang="zh-CN" altLang="en-US" smtClean="0"/>
              <a:t>‹#›</a:t>
            </a:fld>
            <a:endParaRPr lang="zh-CN" alt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空白版式">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_空白版式">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封面版式">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灯片编号占位符 2"/>
          <p:cNvSpPr>
            <a:spLocks noGrp="1"/>
          </p:cNvSpPr>
          <p:nvPr>
            <p:ph type="sldNum" sz="quarter" idx="10"/>
          </p:nvPr>
        </p:nvSpPr>
        <p:spPr/>
        <p:txBody>
          <a:bodyPr/>
          <a:lstStyle/>
          <a:p>
            <a:fld id="{795C62BC-63D8-4176-937B-D5EBCAA09FF2}" type="slidenum">
              <a:rPr lang="zh-CN" altLang="en-US" smtClean="0"/>
              <a:t>‹#›</a:t>
            </a:fld>
            <a:endParaRPr lang="zh-CN" alt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结束页面版式">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灯片编号占位符 2"/>
          <p:cNvSpPr>
            <a:spLocks noGrp="1"/>
          </p:cNvSpPr>
          <p:nvPr>
            <p:ph type="sldNum" sz="quarter" idx="10"/>
          </p:nvPr>
        </p:nvSpPr>
        <p:spPr/>
        <p:txBody>
          <a:bodyPr/>
          <a:lstStyle/>
          <a:p>
            <a:fld id="{795C62BC-63D8-4176-937B-D5EBCAA09FF2}" type="slidenum">
              <a:rPr lang="zh-CN" altLang="en-US" smtClean="0"/>
              <a:t>‹#›</a:t>
            </a:fld>
            <a:endParaRPr lang="zh-CN" alt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jpe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1">
            <a:lum/>
          </a:blip>
          <a:srcRec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1249680" y="2294509"/>
            <a:ext cx="10515600" cy="1325563"/>
          </a:xfrm>
          <a:prstGeom prst="rect">
            <a:avLst/>
          </a:prstGeom>
        </p:spPr>
        <p:txBody>
          <a:bodyPr vert="horz" lIns="91440" tIns="45720" rIns="91440" bIns="45720" rtlCol="0" anchor="ctr">
            <a:normAutofit/>
          </a:bodyPr>
          <a:lstStyle/>
          <a:p>
            <a:r>
              <a:rPr lang="zh-CN" altLang="en-US" dirty="0"/>
              <a:t>单击此处编辑母版标题样式</a:t>
            </a:r>
          </a:p>
        </p:txBody>
      </p:sp>
      <p:sp>
        <p:nvSpPr>
          <p:cNvPr id="6" name="灯片编号占位符 5"/>
          <p:cNvSpPr>
            <a:spLocks noGrp="1"/>
          </p:cNvSpPr>
          <p:nvPr>
            <p:ph type="sldNum" sz="quarter" idx="4"/>
          </p:nvPr>
        </p:nvSpPr>
        <p:spPr>
          <a:xfrm>
            <a:off x="8394700" y="6400038"/>
            <a:ext cx="2743200" cy="365125"/>
          </a:xfrm>
          <a:prstGeom prst="rect">
            <a:avLst/>
          </a:prstGeom>
        </p:spPr>
        <p:txBody>
          <a:bodyPr vert="horz" lIns="91440" tIns="45720" rIns="91440" bIns="45720" rtlCol="0" anchor="ctr"/>
          <a:lstStyle>
            <a:lvl1pPr algn="r">
              <a:defRPr sz="1200">
                <a:solidFill>
                  <a:schemeClr val="tx1">
                    <a:lumMod val="50000"/>
                    <a:lumOff val="50000"/>
                  </a:schemeClr>
                </a:solidFill>
              </a:defRPr>
            </a:lvl1pPr>
          </a:lstStyle>
          <a:p>
            <a:fld id="{795C62BC-63D8-4176-937B-D5EBCAA09FF2}" type="slidenum">
              <a:rPr lang="zh-CN" altLang="en-US" smtClean="0"/>
              <a:t>‹#›</a:t>
            </a:fld>
            <a:endParaRPr lang="zh-CN" alt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Lst>
  <p:hf hdr="0"/>
  <p:txStyles>
    <p:titleStyle>
      <a:lvl1pPr algn="l" defTabSz="914400" rtl="0" eaLnBrk="1" latinLnBrk="0" hangingPunct="1">
        <a:lnSpc>
          <a:spcPct val="90000"/>
        </a:lnSpc>
        <a:spcBef>
          <a:spcPct val="0"/>
        </a:spcBef>
        <a:buNone/>
        <a:defRPr sz="4400" kern="1200">
          <a:solidFill>
            <a:schemeClr val="tx1">
              <a:lumMod val="75000"/>
              <a:lumOff val="25000"/>
            </a:schemeClr>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lumMod val="75000"/>
              <a:lumOff val="25000"/>
            </a:schemeClr>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lumMod val="75000"/>
              <a:lumOff val="25000"/>
            </a:schemeClr>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lumMod val="75000"/>
              <a:lumOff val="2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lumMod val="75000"/>
              <a:lumOff val="2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lumMod val="75000"/>
              <a:lumOff val="2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8.xml"/><Relationship Id="rId4" Type="http://schemas.openxmlformats.org/officeDocument/2006/relationships/image" Target="../media/image6.png"/></Relationships>
</file>

<file path=ppt/slides/_rels/slide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image" Target="../media/image14.gif"/><Relationship Id="rId3" Type="http://schemas.openxmlformats.org/officeDocument/2006/relationships/image" Target="../media/image9.svg"/><Relationship Id="rId7" Type="http://schemas.openxmlformats.org/officeDocument/2006/relationships/image" Target="../media/image13.svg"/><Relationship Id="rId2" Type="http://schemas.openxmlformats.org/officeDocument/2006/relationships/image" Target="../media/image8.png"/><Relationship Id="rId1" Type="http://schemas.openxmlformats.org/officeDocument/2006/relationships/slideLayout" Target="../slideLayouts/slideLayout2.xml"/><Relationship Id="rId6" Type="http://schemas.openxmlformats.org/officeDocument/2006/relationships/image" Target="../media/image12.png"/><Relationship Id="rId11" Type="http://schemas.openxmlformats.org/officeDocument/2006/relationships/image" Target="../media/image17.png"/><Relationship Id="rId5" Type="http://schemas.openxmlformats.org/officeDocument/2006/relationships/image" Target="../media/image11.svg"/><Relationship Id="rId10" Type="http://schemas.openxmlformats.org/officeDocument/2006/relationships/image" Target="../media/image16.png"/><Relationship Id="rId4" Type="http://schemas.openxmlformats.org/officeDocument/2006/relationships/image" Target="../media/image10.png"/><Relationship Id="rId9" Type="http://schemas.openxmlformats.org/officeDocument/2006/relationships/image" Target="../media/image15.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tif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3.svg"/><Relationship Id="rId2" Type="http://schemas.openxmlformats.org/officeDocument/2006/relationships/image" Target="../media/image22.png"/><Relationship Id="rId1" Type="http://schemas.openxmlformats.org/officeDocument/2006/relationships/slideLayout" Target="../slideLayouts/slideLayout2.xml"/><Relationship Id="rId5" Type="http://schemas.openxmlformats.org/officeDocument/2006/relationships/image" Target="../media/image25.svg"/><Relationship Id="rId4" Type="http://schemas.openxmlformats.org/officeDocument/2006/relationships/image" Target="../media/image24.png"/></Relationships>
</file>

<file path=ppt/slides/_rels/slide1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8" Type="http://schemas.openxmlformats.org/officeDocument/2006/relationships/image" Target="../media/image30.png"/><Relationship Id="rId3" Type="http://schemas.openxmlformats.org/officeDocument/2006/relationships/image" Target="../media/image15.png"/><Relationship Id="rId7" Type="http://schemas.openxmlformats.org/officeDocument/2006/relationships/image" Target="../media/image29.tiff"/><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28.png"/><Relationship Id="rId5" Type="http://schemas.openxmlformats.org/officeDocument/2006/relationships/image" Target="../media/image26.png"/><Relationship Id="rId4" Type="http://schemas.openxmlformats.org/officeDocument/2006/relationships/image" Target="../media/image17.pn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32.sv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35.png"/><Relationship Id="rId4" Type="http://schemas.openxmlformats.org/officeDocument/2006/relationships/image" Target="../media/image34.pn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8" Type="http://schemas.openxmlformats.org/officeDocument/2006/relationships/image" Target="../media/image41.svg"/><Relationship Id="rId3" Type="http://schemas.openxmlformats.org/officeDocument/2006/relationships/image" Target="../media/image36.png"/><Relationship Id="rId7" Type="http://schemas.openxmlformats.org/officeDocument/2006/relationships/image" Target="../media/image40.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39.svg"/><Relationship Id="rId5" Type="http://schemas.openxmlformats.org/officeDocument/2006/relationships/image" Target="../media/image38.png"/><Relationship Id="rId10" Type="http://schemas.openxmlformats.org/officeDocument/2006/relationships/image" Target="../media/image43.svg"/><Relationship Id="rId4" Type="http://schemas.openxmlformats.org/officeDocument/2006/relationships/image" Target="../media/image37.svg"/><Relationship Id="rId9" Type="http://schemas.openxmlformats.org/officeDocument/2006/relationships/image" Target="../media/image42.png"/></Relationships>
</file>

<file path=ppt/slides/_rels/slide21.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png"/><Relationship Id="rId1" Type="http://schemas.openxmlformats.org/officeDocument/2006/relationships/slideLayout" Target="../slideLayouts/slideLayout2.xml"/><Relationship Id="rId4" Type="http://schemas.openxmlformats.org/officeDocument/2006/relationships/image" Target="../media/image46.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8.xml"/></Relationships>
</file>

<file path=ppt/slides/_rels/slide25.xml.rels><?xml version="1.0" encoding="UTF-8" standalone="yes"?>
<Relationships xmlns="http://schemas.openxmlformats.org/package/2006/relationships"><Relationship Id="rId8" Type="http://schemas.openxmlformats.org/officeDocument/2006/relationships/image" Target="../media/image55.png"/><Relationship Id="rId13" Type="http://schemas.openxmlformats.org/officeDocument/2006/relationships/image" Target="../media/image60.svg"/><Relationship Id="rId3" Type="http://schemas.openxmlformats.org/officeDocument/2006/relationships/image" Target="../media/image50.svg"/><Relationship Id="rId7" Type="http://schemas.openxmlformats.org/officeDocument/2006/relationships/image" Target="../media/image54.svg"/><Relationship Id="rId12" Type="http://schemas.openxmlformats.org/officeDocument/2006/relationships/image" Target="../media/image59.png"/><Relationship Id="rId2" Type="http://schemas.openxmlformats.org/officeDocument/2006/relationships/image" Target="../media/image49.png"/><Relationship Id="rId1" Type="http://schemas.openxmlformats.org/officeDocument/2006/relationships/slideLayout" Target="../slideLayouts/slideLayout2.xml"/><Relationship Id="rId6" Type="http://schemas.openxmlformats.org/officeDocument/2006/relationships/image" Target="../media/image53.png"/><Relationship Id="rId11" Type="http://schemas.openxmlformats.org/officeDocument/2006/relationships/image" Target="../media/image58.svg"/><Relationship Id="rId5" Type="http://schemas.openxmlformats.org/officeDocument/2006/relationships/image" Target="../media/image52.svg"/><Relationship Id="rId15" Type="http://schemas.openxmlformats.org/officeDocument/2006/relationships/image" Target="../media/image62.svg"/><Relationship Id="rId10" Type="http://schemas.openxmlformats.org/officeDocument/2006/relationships/image" Target="../media/image57.png"/><Relationship Id="rId4" Type="http://schemas.openxmlformats.org/officeDocument/2006/relationships/image" Target="../media/image51.png"/><Relationship Id="rId9" Type="http://schemas.openxmlformats.org/officeDocument/2006/relationships/image" Target="../media/image56.svg"/><Relationship Id="rId14" Type="http://schemas.openxmlformats.org/officeDocument/2006/relationships/image" Target="../media/image61.png"/></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7" name="图片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7616" y="-837"/>
            <a:ext cx="2319463" cy="1060380"/>
          </a:xfrm>
          <a:prstGeom prst="rect">
            <a:avLst/>
          </a:prstGeom>
        </p:spPr>
      </p:pic>
      <p:sp>
        <p:nvSpPr>
          <p:cNvPr id="21" name="矩形 20"/>
          <p:cNvSpPr/>
          <p:nvPr/>
        </p:nvSpPr>
        <p:spPr>
          <a:xfrm>
            <a:off x="-13175" y="2662979"/>
            <a:ext cx="446813" cy="2209516"/>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矩形 24"/>
          <p:cNvSpPr/>
          <p:nvPr/>
        </p:nvSpPr>
        <p:spPr>
          <a:xfrm>
            <a:off x="433638" y="2662976"/>
            <a:ext cx="129736" cy="2209516"/>
          </a:xfrm>
          <a:prstGeom prst="rect">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矩形 26"/>
          <p:cNvSpPr/>
          <p:nvPr/>
        </p:nvSpPr>
        <p:spPr>
          <a:xfrm>
            <a:off x="654023" y="2474893"/>
            <a:ext cx="7839982" cy="1077218"/>
          </a:xfrm>
          <a:prstGeom prst="rect">
            <a:avLst/>
          </a:prstGeom>
        </p:spPr>
        <p:txBody>
          <a:bodyPr wrap="square">
            <a:spAutoFit/>
          </a:bodyPr>
          <a:lstStyle/>
          <a:p>
            <a:r>
              <a:rPr lang="en-US" altLang="zh-CN" sz="3200" b="1" dirty="0">
                <a:solidFill>
                  <a:srgbClr val="2252AF"/>
                </a:solidFill>
                <a:latin typeface="Century Gothic" panose="020B0502020202020204" pitchFamily="34" charset="0"/>
                <a:ea typeface="微软雅黑" panose="020B0503020204020204" pitchFamily="34" charset="-122"/>
              </a:rPr>
              <a:t>Container: </a:t>
            </a:r>
          </a:p>
          <a:p>
            <a:r>
              <a:rPr lang="en-US" altLang="zh-CN" sz="3200" b="1" dirty="0">
                <a:solidFill>
                  <a:srgbClr val="2252AF"/>
                </a:solidFill>
                <a:latin typeface="Century Gothic" panose="020B0502020202020204" pitchFamily="34" charset="0"/>
                <a:ea typeface="微软雅黑" panose="020B0503020204020204" pitchFamily="34" charset="-122"/>
              </a:rPr>
              <a:t>The Future of Application Development</a:t>
            </a:r>
          </a:p>
        </p:txBody>
      </p:sp>
      <p:sp>
        <p:nvSpPr>
          <p:cNvPr id="36" name="矩形 35"/>
          <p:cNvSpPr/>
          <p:nvPr/>
        </p:nvSpPr>
        <p:spPr>
          <a:xfrm>
            <a:off x="913253" y="6517951"/>
            <a:ext cx="162252" cy="162252"/>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37" name="文本框 36"/>
          <p:cNvSpPr txBox="1"/>
          <p:nvPr/>
        </p:nvSpPr>
        <p:spPr>
          <a:xfrm>
            <a:off x="1131708" y="6460578"/>
            <a:ext cx="1560042" cy="276999"/>
          </a:xfrm>
          <a:prstGeom prst="rect">
            <a:avLst/>
          </a:prstGeom>
          <a:noFill/>
        </p:spPr>
        <p:txBody>
          <a:bodyPr wrap="none" rtlCol="0">
            <a:spAutoFit/>
          </a:bodyPr>
          <a:lstStyle/>
          <a:p>
            <a:r>
              <a:rPr lang="en-US" altLang="en-US" sz="1200" dirty="0" err="1">
                <a:solidFill>
                  <a:schemeClr val="tx1">
                    <a:lumMod val="75000"/>
                    <a:lumOff val="25000"/>
                  </a:schemeClr>
                </a:solidFill>
                <a:latin typeface="Century Gothic" panose="020B0502020202020204" pitchFamily="34" charset="0"/>
                <a:ea typeface="微软雅黑" panose="020B0503020204020204" pitchFamily="34" charset="-122"/>
                <a:sym typeface="微软雅黑" panose="020B0503020204020204" pitchFamily="34" charset="-122"/>
              </a:rPr>
              <a:t>www.sangfor.com</a:t>
            </a:r>
            <a:endParaRPr lang="en-US" altLang="en-US" sz="1200" dirty="0">
              <a:solidFill>
                <a:schemeClr val="tx1">
                  <a:lumMod val="75000"/>
                  <a:lumOff val="25000"/>
                </a:schemeClr>
              </a:solidFill>
              <a:latin typeface="Century Gothic" panose="020B0502020202020204" pitchFamily="34" charset="0"/>
              <a:ea typeface="微软雅黑" panose="020B0503020204020204" pitchFamily="34" charset="-122"/>
            </a:endParaRPr>
          </a:p>
        </p:txBody>
      </p:sp>
      <p:grpSp>
        <p:nvGrpSpPr>
          <p:cNvPr id="38" name="组合 37"/>
          <p:cNvGrpSpPr/>
          <p:nvPr/>
        </p:nvGrpSpPr>
        <p:grpSpPr>
          <a:xfrm>
            <a:off x="4943635" y="6460578"/>
            <a:ext cx="2304730" cy="276999"/>
            <a:chOff x="4872830" y="6460578"/>
            <a:chExt cx="2304730" cy="276999"/>
          </a:xfrm>
        </p:grpSpPr>
        <p:sp>
          <p:nvSpPr>
            <p:cNvPr id="39" name="矩形 38"/>
            <p:cNvSpPr/>
            <p:nvPr/>
          </p:nvSpPr>
          <p:spPr>
            <a:xfrm>
              <a:off x="4872830" y="6517951"/>
              <a:ext cx="162252" cy="162252"/>
            </a:xfrm>
            <a:prstGeom prst="rect">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40" name="文本框 39"/>
            <p:cNvSpPr txBox="1"/>
            <p:nvPr/>
          </p:nvSpPr>
          <p:spPr>
            <a:xfrm>
              <a:off x="5077305" y="6460578"/>
              <a:ext cx="2100255" cy="276999"/>
            </a:xfrm>
            <a:prstGeom prst="rect">
              <a:avLst/>
            </a:prstGeom>
            <a:noFill/>
          </p:spPr>
          <p:txBody>
            <a:bodyPr wrap="none" rtlCol="0">
              <a:spAutoFit/>
            </a:bodyPr>
            <a:lstStyle/>
            <a:p>
              <a:r>
                <a:rPr lang="en-US" altLang="en-US" sz="1200" dirty="0">
                  <a:solidFill>
                    <a:schemeClr val="tx1">
                      <a:lumMod val="75000"/>
                      <a:lumOff val="25000"/>
                    </a:schemeClr>
                  </a:solidFill>
                  <a:latin typeface="Century Gothic" panose="020B0502020202020204" pitchFamily="34" charset="0"/>
                  <a:ea typeface="微软雅黑" panose="020B0503020204020204" pitchFamily="34" charset="-122"/>
                  <a:sym typeface="微软雅黑" panose="020B0503020204020204" pitchFamily="34" charset="-122"/>
                </a:rPr>
                <a:t>Sangfor Technologies Inc.</a:t>
              </a:r>
            </a:p>
          </p:txBody>
        </p:sp>
      </p:grpSp>
      <p:cxnSp>
        <p:nvCxnSpPr>
          <p:cNvPr id="15" name="直接连接符 12"/>
          <p:cNvCxnSpPr>
            <a:cxnSpLocks/>
          </p:cNvCxnSpPr>
          <p:nvPr/>
        </p:nvCxnSpPr>
        <p:spPr>
          <a:xfrm>
            <a:off x="761899" y="3586309"/>
            <a:ext cx="5583785" cy="0"/>
          </a:xfrm>
          <a:prstGeom prst="line">
            <a:avLst/>
          </a:prstGeom>
          <a:ln w="12700">
            <a:solidFill>
              <a:srgbClr val="C9C9C9"/>
            </a:solidFill>
            <a:prstDash val="solid"/>
          </a:ln>
        </p:spPr>
        <p:style>
          <a:lnRef idx="1">
            <a:schemeClr val="accent1"/>
          </a:lnRef>
          <a:fillRef idx="0">
            <a:schemeClr val="accent1"/>
          </a:fillRef>
          <a:effectRef idx="0">
            <a:schemeClr val="accent1"/>
          </a:effectRef>
          <a:fontRef idx="minor">
            <a:schemeClr val="tx1"/>
          </a:fontRef>
        </p:style>
      </p:cxnSp>
      <p:sp>
        <p:nvSpPr>
          <p:cNvPr id="2" name="文本框 1"/>
          <p:cNvSpPr txBox="1"/>
          <p:nvPr/>
        </p:nvSpPr>
        <p:spPr>
          <a:xfrm>
            <a:off x="761899" y="3586309"/>
            <a:ext cx="3373039" cy="1286186"/>
          </a:xfrm>
          <a:prstGeom prst="rect">
            <a:avLst/>
          </a:prstGeom>
          <a:noFill/>
        </p:spPr>
        <p:txBody>
          <a:bodyPr wrap="none" rtlCol="0">
            <a:spAutoFit/>
          </a:bodyPr>
          <a:lstStyle/>
          <a:p>
            <a:pPr>
              <a:lnSpc>
                <a:spcPct val="150000"/>
              </a:lnSpc>
            </a:pPr>
            <a:r>
              <a:rPr lang="en-US" altLang="zh-CN" b="1" dirty="0">
                <a:solidFill>
                  <a:srgbClr val="79BD28"/>
                </a:solidFill>
              </a:rPr>
              <a:t>Cheney Hu</a:t>
            </a:r>
          </a:p>
          <a:p>
            <a:pPr>
              <a:lnSpc>
                <a:spcPct val="150000"/>
              </a:lnSpc>
            </a:pPr>
            <a:r>
              <a:rPr lang="en-US" altLang="zh-CN" dirty="0">
                <a:solidFill>
                  <a:srgbClr val="79BD28"/>
                </a:solidFill>
              </a:rPr>
              <a:t>HCI Senior Product Manager</a:t>
            </a:r>
          </a:p>
          <a:p>
            <a:pPr>
              <a:lnSpc>
                <a:spcPct val="150000"/>
              </a:lnSpc>
            </a:pPr>
            <a:r>
              <a:rPr lang="en-US" altLang="zh-CN" dirty="0">
                <a:solidFill>
                  <a:srgbClr val="79BD28"/>
                </a:solidFill>
              </a:rPr>
              <a:t>c</a:t>
            </a:r>
            <a:r>
              <a:rPr lang="en-GB" altLang="zh-CN" dirty="0">
                <a:solidFill>
                  <a:srgbClr val="79BD28"/>
                </a:solidFill>
              </a:rPr>
              <a:t>heney</a:t>
            </a:r>
            <a:r>
              <a:rPr lang="en-US" altLang="zh-CN" dirty="0">
                <a:solidFill>
                  <a:srgbClr val="79BD28"/>
                </a:solidFill>
              </a:rPr>
              <a:t>@</a:t>
            </a:r>
            <a:r>
              <a:rPr lang="en-US" altLang="zh-CN" dirty="0" err="1">
                <a:solidFill>
                  <a:srgbClr val="79BD28"/>
                </a:solidFill>
              </a:rPr>
              <a:t>sangfor.com</a:t>
            </a:r>
            <a:endParaRPr lang="en-GB" altLang="zh-CN" dirty="0">
              <a:solidFill>
                <a:srgbClr val="79BD28"/>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985584-524F-DD42-8325-F8E919E24133}"/>
              </a:ext>
            </a:extLst>
          </p:cNvPr>
          <p:cNvSpPr>
            <a:spLocks noGrp="1"/>
          </p:cNvSpPr>
          <p:nvPr>
            <p:ph type="title"/>
          </p:nvPr>
        </p:nvSpPr>
        <p:spPr>
          <a:xfrm>
            <a:off x="663878" y="388496"/>
            <a:ext cx="10515600" cy="604139"/>
          </a:xfrm>
        </p:spPr>
        <p:txBody>
          <a:bodyPr>
            <a:noAutofit/>
          </a:bodyPr>
          <a:lstStyle/>
          <a:p>
            <a:r>
              <a:rPr lang="en-US" dirty="0"/>
              <a:t>Traditional Software Development </a:t>
            </a:r>
            <a:br>
              <a:rPr lang="en-US" dirty="0"/>
            </a:br>
            <a:r>
              <a:rPr lang="en-US" dirty="0"/>
              <a:t>and Delivery Process</a:t>
            </a:r>
          </a:p>
        </p:txBody>
      </p:sp>
      <p:sp>
        <p:nvSpPr>
          <p:cNvPr id="3" name="Date Placeholder 2">
            <a:extLst>
              <a:ext uri="{FF2B5EF4-FFF2-40B4-BE49-F238E27FC236}">
                <a16:creationId xmlns:a16="http://schemas.microsoft.com/office/drawing/2014/main" id="{7088B175-D93E-254D-9279-71D248FCF045}"/>
              </a:ext>
            </a:extLst>
          </p:cNvPr>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4" name="Footer Placeholder 3">
            <a:extLst>
              <a:ext uri="{FF2B5EF4-FFF2-40B4-BE49-F238E27FC236}">
                <a16:creationId xmlns:a16="http://schemas.microsoft.com/office/drawing/2014/main" id="{BBF2F300-BCD6-BA4D-A754-81EEAD51AEE4}"/>
              </a:ext>
            </a:extLst>
          </p:cNvPr>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5" name="Slide Number Placeholder 4">
            <a:extLst>
              <a:ext uri="{FF2B5EF4-FFF2-40B4-BE49-F238E27FC236}">
                <a16:creationId xmlns:a16="http://schemas.microsoft.com/office/drawing/2014/main" id="{3329C948-FD6B-9444-8A14-E4725B48E4B5}"/>
              </a:ext>
            </a:extLst>
          </p:cNvPr>
          <p:cNvSpPr>
            <a:spLocks noGrp="1"/>
          </p:cNvSpPr>
          <p:nvPr>
            <p:ph type="sldNum" sz="quarter" idx="12"/>
          </p:nvPr>
        </p:nvSpPr>
        <p:spPr/>
        <p:txBody>
          <a:bodyPr/>
          <a:lstStyle/>
          <a:p>
            <a:r>
              <a:rPr lang="en-US" altLang="zh-CN"/>
              <a:t>Page  </a:t>
            </a:r>
            <a:fld id="{6F6B6950-8D1A-4668-8374-25B44628E0DF}" type="slidenum">
              <a:rPr lang="zh-CN" altLang="en-US" smtClean="0"/>
              <a:t>1</a:t>
            </a:fld>
            <a:endParaRPr lang="zh-CN" altLang="en-US" dirty="0"/>
          </a:p>
        </p:txBody>
      </p:sp>
      <p:grpSp>
        <p:nvGrpSpPr>
          <p:cNvPr id="11" name="组合 10">
            <a:extLst>
              <a:ext uri="{FF2B5EF4-FFF2-40B4-BE49-F238E27FC236}">
                <a16:creationId xmlns:a16="http://schemas.microsoft.com/office/drawing/2014/main" id="{C24C439C-BA6F-694C-AFB5-C5BBBAACBEB9}"/>
              </a:ext>
            </a:extLst>
          </p:cNvPr>
          <p:cNvGrpSpPr/>
          <p:nvPr/>
        </p:nvGrpSpPr>
        <p:grpSpPr>
          <a:xfrm>
            <a:off x="1017753" y="1332917"/>
            <a:ext cx="10226651" cy="4605546"/>
            <a:chOff x="1017753" y="1332917"/>
            <a:chExt cx="10226651" cy="4605546"/>
          </a:xfrm>
        </p:grpSpPr>
        <p:sp>
          <p:nvSpPr>
            <p:cNvPr id="10" name="矩形 9">
              <a:extLst>
                <a:ext uri="{FF2B5EF4-FFF2-40B4-BE49-F238E27FC236}">
                  <a16:creationId xmlns:a16="http://schemas.microsoft.com/office/drawing/2014/main" id="{A936918F-3E30-C94E-86B5-8223FEB264A4}"/>
                </a:ext>
              </a:extLst>
            </p:cNvPr>
            <p:cNvSpPr/>
            <p:nvPr/>
          </p:nvSpPr>
          <p:spPr>
            <a:xfrm>
              <a:off x="1017753" y="1332917"/>
              <a:ext cx="10226651" cy="4605546"/>
            </a:xfrm>
            <a:prstGeom prst="rect">
              <a:avLst/>
            </a:prstGeom>
            <a:solidFill>
              <a:srgbClr val="8CC8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图片 8">
              <a:extLst>
                <a:ext uri="{FF2B5EF4-FFF2-40B4-BE49-F238E27FC236}">
                  <a16:creationId xmlns:a16="http://schemas.microsoft.com/office/drawing/2014/main" id="{89A313B8-54F5-0147-BD16-2791E7DE15DE}"/>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2241" t="3179" r="2731" b="2833"/>
            <a:stretch/>
          </p:blipFill>
          <p:spPr>
            <a:xfrm>
              <a:off x="2076772" y="1611823"/>
              <a:ext cx="7997125" cy="4200041"/>
            </a:xfrm>
            <a:prstGeom prst="rect">
              <a:avLst/>
            </a:prstGeom>
          </p:spPr>
        </p:pic>
      </p:grpSp>
    </p:spTree>
    <p:extLst>
      <p:ext uri="{BB962C8B-B14F-4D97-AF65-F5344CB8AC3E}">
        <p14:creationId xmlns:p14="http://schemas.microsoft.com/office/powerpoint/2010/main" val="310480694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985584-524F-DD42-8325-F8E919E24133}"/>
              </a:ext>
            </a:extLst>
          </p:cNvPr>
          <p:cNvSpPr>
            <a:spLocks noGrp="1"/>
          </p:cNvSpPr>
          <p:nvPr>
            <p:ph type="title"/>
          </p:nvPr>
        </p:nvSpPr>
        <p:spPr/>
        <p:txBody>
          <a:bodyPr/>
          <a:lstStyle/>
          <a:p>
            <a:r>
              <a:rPr lang="en-US" dirty="0"/>
              <a:t>Developers Don’t Care About Infrastructure</a:t>
            </a:r>
          </a:p>
        </p:txBody>
      </p:sp>
      <p:sp>
        <p:nvSpPr>
          <p:cNvPr id="3" name="Date Placeholder 2">
            <a:extLst>
              <a:ext uri="{FF2B5EF4-FFF2-40B4-BE49-F238E27FC236}">
                <a16:creationId xmlns:a16="http://schemas.microsoft.com/office/drawing/2014/main" id="{7088B175-D93E-254D-9279-71D248FCF045}"/>
              </a:ext>
            </a:extLst>
          </p:cNvPr>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4" name="Footer Placeholder 3">
            <a:extLst>
              <a:ext uri="{FF2B5EF4-FFF2-40B4-BE49-F238E27FC236}">
                <a16:creationId xmlns:a16="http://schemas.microsoft.com/office/drawing/2014/main" id="{BBF2F300-BCD6-BA4D-A754-81EEAD51AEE4}"/>
              </a:ext>
            </a:extLst>
          </p:cNvPr>
          <p:cNvSpPr>
            <a:spLocks noGrp="1"/>
          </p:cNvSpPr>
          <p:nvPr>
            <p:ph type="ftr" sz="quarter" idx="11"/>
          </p:nvPr>
        </p:nvSpPr>
        <p:spPr/>
        <p:txBody>
          <a:bodyPr/>
          <a:lstStyle/>
          <a:p>
            <a:r>
              <a:rPr lang="en-US" altLang="zh-CN" dirty="0">
                <a:ea typeface="微软雅黑" panose="020B0503020204020204" pitchFamily="34" charset="-122"/>
              </a:rPr>
              <a:t>CONFIDENTIAL</a:t>
            </a:r>
            <a:endParaRPr lang="zh-CN" altLang="en-US" dirty="0">
              <a:ea typeface="微软雅黑" panose="020B0503020204020204" pitchFamily="34" charset="-122"/>
            </a:endParaRPr>
          </a:p>
        </p:txBody>
      </p:sp>
      <p:sp>
        <p:nvSpPr>
          <p:cNvPr id="5" name="Slide Number Placeholder 4">
            <a:extLst>
              <a:ext uri="{FF2B5EF4-FFF2-40B4-BE49-F238E27FC236}">
                <a16:creationId xmlns:a16="http://schemas.microsoft.com/office/drawing/2014/main" id="{3329C948-FD6B-9444-8A14-E4725B48E4B5}"/>
              </a:ext>
            </a:extLst>
          </p:cNvPr>
          <p:cNvSpPr>
            <a:spLocks noGrp="1"/>
          </p:cNvSpPr>
          <p:nvPr>
            <p:ph type="sldNum" sz="quarter" idx="12"/>
          </p:nvPr>
        </p:nvSpPr>
        <p:spPr/>
        <p:txBody>
          <a:bodyPr/>
          <a:lstStyle/>
          <a:p>
            <a:r>
              <a:rPr lang="en-US" altLang="zh-CN"/>
              <a:t>Page  </a:t>
            </a:r>
            <a:fld id="{6F6B6950-8D1A-4668-8374-25B44628E0DF}" type="slidenum">
              <a:rPr lang="zh-CN" altLang="en-US" smtClean="0"/>
              <a:t>2</a:t>
            </a:fld>
            <a:endParaRPr lang="zh-CN" altLang="en-US" dirty="0"/>
          </a:p>
        </p:txBody>
      </p:sp>
      <p:grpSp>
        <p:nvGrpSpPr>
          <p:cNvPr id="22" name="组合 21">
            <a:extLst>
              <a:ext uri="{FF2B5EF4-FFF2-40B4-BE49-F238E27FC236}">
                <a16:creationId xmlns:a16="http://schemas.microsoft.com/office/drawing/2014/main" id="{F3EDA25B-A6D1-C84C-8E9D-A537A80941E7}"/>
              </a:ext>
            </a:extLst>
          </p:cNvPr>
          <p:cNvGrpSpPr/>
          <p:nvPr/>
        </p:nvGrpSpPr>
        <p:grpSpPr>
          <a:xfrm>
            <a:off x="717566" y="3946482"/>
            <a:ext cx="9997089" cy="1235901"/>
            <a:chOff x="717566" y="3946482"/>
            <a:chExt cx="9997089" cy="1235901"/>
          </a:xfrm>
        </p:grpSpPr>
        <p:sp>
          <p:nvSpPr>
            <p:cNvPr id="35" name="矩形 34">
              <a:extLst>
                <a:ext uri="{FF2B5EF4-FFF2-40B4-BE49-F238E27FC236}">
                  <a16:creationId xmlns:a16="http://schemas.microsoft.com/office/drawing/2014/main" id="{F3140B05-5632-7F40-AAB2-7814BB4C5D8D}"/>
                </a:ext>
              </a:extLst>
            </p:cNvPr>
            <p:cNvSpPr/>
            <p:nvPr/>
          </p:nvSpPr>
          <p:spPr>
            <a:xfrm>
              <a:off x="2062367" y="3946482"/>
              <a:ext cx="8652288" cy="1235901"/>
            </a:xfrm>
            <a:prstGeom prst="rect">
              <a:avLst/>
            </a:prstGeom>
            <a:noFill/>
            <a:ln w="22225">
              <a:solidFill>
                <a:schemeClr val="accent1">
                  <a:lumMod val="60000"/>
                  <a:lumOff val="40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Rounded Rectangle 48">
              <a:extLst>
                <a:ext uri="{FF2B5EF4-FFF2-40B4-BE49-F238E27FC236}">
                  <a16:creationId xmlns:a16="http://schemas.microsoft.com/office/drawing/2014/main" id="{DD9A1109-902A-4B4B-B5DC-EF6FB0AB734C}"/>
                </a:ext>
              </a:extLst>
            </p:cNvPr>
            <p:cNvSpPr/>
            <p:nvPr/>
          </p:nvSpPr>
          <p:spPr>
            <a:xfrm>
              <a:off x="717566" y="4306831"/>
              <a:ext cx="1981814" cy="502100"/>
            </a:xfrm>
            <a:prstGeom prst="round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solidFill>
                  <a:schemeClr val="bg1"/>
                </a:solidFill>
              </a:endParaRPr>
            </a:p>
          </p:txBody>
        </p:sp>
        <p:pic>
          <p:nvPicPr>
            <p:cNvPr id="8" name="Graphic 7" descr="Laptop">
              <a:extLst>
                <a:ext uri="{FF2B5EF4-FFF2-40B4-BE49-F238E27FC236}">
                  <a16:creationId xmlns:a16="http://schemas.microsoft.com/office/drawing/2014/main" id="{053CFDFC-7A98-7543-839C-52504CC50A1C}"/>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3324814" y="4137910"/>
              <a:ext cx="855549" cy="855549"/>
            </a:xfrm>
            <a:prstGeom prst="rect">
              <a:avLst/>
            </a:prstGeom>
          </p:spPr>
        </p:pic>
        <p:pic>
          <p:nvPicPr>
            <p:cNvPr id="10" name="Graphic 9" descr="Server">
              <a:extLst>
                <a:ext uri="{FF2B5EF4-FFF2-40B4-BE49-F238E27FC236}">
                  <a16:creationId xmlns:a16="http://schemas.microsoft.com/office/drawing/2014/main" id="{F4D9C87D-5551-F643-ACFA-D23027992E05}"/>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6096000" y="4236445"/>
              <a:ext cx="703060" cy="703060"/>
            </a:xfrm>
            <a:prstGeom prst="rect">
              <a:avLst/>
            </a:prstGeom>
          </p:spPr>
        </p:pic>
        <p:pic>
          <p:nvPicPr>
            <p:cNvPr id="12" name="Graphic 11" descr="Syncing cloud">
              <a:extLst>
                <a:ext uri="{FF2B5EF4-FFF2-40B4-BE49-F238E27FC236}">
                  <a16:creationId xmlns:a16="http://schemas.microsoft.com/office/drawing/2014/main" id="{31B3FBBC-EC3E-6543-AC6C-9FE2E735FCD3}"/>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9181071" y="4130341"/>
              <a:ext cx="846593" cy="846593"/>
            </a:xfrm>
            <a:prstGeom prst="rect">
              <a:avLst/>
            </a:prstGeom>
          </p:spPr>
        </p:pic>
        <p:sp>
          <p:nvSpPr>
            <p:cNvPr id="13" name="TextBox 12">
              <a:extLst>
                <a:ext uri="{FF2B5EF4-FFF2-40B4-BE49-F238E27FC236}">
                  <a16:creationId xmlns:a16="http://schemas.microsoft.com/office/drawing/2014/main" id="{DA051C3D-B0ED-574F-8C38-0D20160EA497}"/>
                </a:ext>
              </a:extLst>
            </p:cNvPr>
            <p:cNvSpPr txBox="1"/>
            <p:nvPr/>
          </p:nvSpPr>
          <p:spPr>
            <a:xfrm>
              <a:off x="1158842" y="4410543"/>
              <a:ext cx="1045479" cy="307777"/>
            </a:xfrm>
            <a:prstGeom prst="rect">
              <a:avLst/>
            </a:prstGeom>
            <a:noFill/>
          </p:spPr>
          <p:txBody>
            <a:bodyPr wrap="none" rtlCol="0">
              <a:spAutoFit/>
            </a:bodyPr>
            <a:lstStyle/>
            <a:p>
              <a:r>
                <a:rPr lang="en-US" sz="1400" b="1" dirty="0">
                  <a:solidFill>
                    <a:schemeClr val="bg1"/>
                  </a:solidFill>
                </a:rPr>
                <a:t>Hardware</a:t>
              </a:r>
            </a:p>
          </p:txBody>
        </p:sp>
      </p:grpSp>
      <p:grpSp>
        <p:nvGrpSpPr>
          <p:cNvPr id="20" name="组合 19">
            <a:extLst>
              <a:ext uri="{FF2B5EF4-FFF2-40B4-BE49-F238E27FC236}">
                <a16:creationId xmlns:a16="http://schemas.microsoft.com/office/drawing/2014/main" id="{CFDC1F84-23B7-8C4F-87B7-0FFACFF1AD07}"/>
              </a:ext>
            </a:extLst>
          </p:cNvPr>
          <p:cNvGrpSpPr/>
          <p:nvPr/>
        </p:nvGrpSpPr>
        <p:grpSpPr>
          <a:xfrm>
            <a:off x="2037742" y="5353988"/>
            <a:ext cx="8676913" cy="491044"/>
            <a:chOff x="2037742" y="5353988"/>
            <a:chExt cx="8676913" cy="491044"/>
          </a:xfrm>
        </p:grpSpPr>
        <p:sp>
          <p:nvSpPr>
            <p:cNvPr id="27" name="Notched Right Arrow 26">
              <a:extLst>
                <a:ext uri="{FF2B5EF4-FFF2-40B4-BE49-F238E27FC236}">
                  <a16:creationId xmlns:a16="http://schemas.microsoft.com/office/drawing/2014/main" id="{15B55149-6F1D-1848-93B8-D117EA18AB8F}"/>
                </a:ext>
              </a:extLst>
            </p:cNvPr>
            <p:cNvSpPr/>
            <p:nvPr/>
          </p:nvSpPr>
          <p:spPr>
            <a:xfrm>
              <a:off x="2037742" y="5353988"/>
              <a:ext cx="8676913" cy="491044"/>
            </a:xfrm>
            <a:prstGeom prst="notchedRightArrow">
              <a:avLst>
                <a:gd name="adj1" fmla="val 100000"/>
                <a:gd name="adj2" fmla="val 52167"/>
              </a:avLst>
            </a:prstGeom>
            <a:solidFill>
              <a:srgbClr val="0090C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TextBox 27">
              <a:extLst>
                <a:ext uri="{FF2B5EF4-FFF2-40B4-BE49-F238E27FC236}">
                  <a16:creationId xmlns:a16="http://schemas.microsoft.com/office/drawing/2014/main" id="{AD7E2611-F1D1-B440-AFE3-E72C709BC43E}"/>
                </a:ext>
              </a:extLst>
            </p:cNvPr>
            <p:cNvSpPr txBox="1"/>
            <p:nvPr/>
          </p:nvSpPr>
          <p:spPr>
            <a:xfrm>
              <a:off x="3056956" y="5419315"/>
              <a:ext cx="1409701" cy="306517"/>
            </a:xfrm>
            <a:prstGeom prst="rect">
              <a:avLst/>
            </a:prstGeom>
            <a:noFill/>
          </p:spPr>
          <p:txBody>
            <a:bodyPr wrap="square" rtlCol="0">
              <a:spAutoFit/>
            </a:bodyPr>
            <a:lstStyle/>
            <a:p>
              <a:r>
                <a:rPr lang="en-US" sz="1400" b="1" dirty="0">
                  <a:solidFill>
                    <a:schemeClr val="bg1"/>
                  </a:solidFill>
                </a:rPr>
                <a:t>Development</a:t>
              </a:r>
            </a:p>
          </p:txBody>
        </p:sp>
        <p:sp>
          <p:nvSpPr>
            <p:cNvPr id="29" name="TextBox 28">
              <a:extLst>
                <a:ext uri="{FF2B5EF4-FFF2-40B4-BE49-F238E27FC236}">
                  <a16:creationId xmlns:a16="http://schemas.microsoft.com/office/drawing/2014/main" id="{36011F86-A4A2-8C45-BFBA-C9C50396FD84}"/>
                </a:ext>
              </a:extLst>
            </p:cNvPr>
            <p:cNvSpPr txBox="1"/>
            <p:nvPr/>
          </p:nvSpPr>
          <p:spPr>
            <a:xfrm>
              <a:off x="5801415" y="5479894"/>
              <a:ext cx="1309560" cy="307777"/>
            </a:xfrm>
            <a:prstGeom prst="rect">
              <a:avLst/>
            </a:prstGeom>
            <a:noFill/>
          </p:spPr>
          <p:txBody>
            <a:bodyPr wrap="square" rtlCol="0">
              <a:spAutoFit/>
            </a:bodyPr>
            <a:lstStyle/>
            <a:p>
              <a:pPr algn="ctr"/>
              <a:r>
                <a:rPr lang="en-US" sz="1400" b="1" dirty="0">
                  <a:solidFill>
                    <a:schemeClr val="bg1"/>
                  </a:solidFill>
                </a:rPr>
                <a:t>Testing</a:t>
              </a:r>
            </a:p>
          </p:txBody>
        </p:sp>
        <p:sp>
          <p:nvSpPr>
            <p:cNvPr id="30" name="TextBox 29">
              <a:extLst>
                <a:ext uri="{FF2B5EF4-FFF2-40B4-BE49-F238E27FC236}">
                  <a16:creationId xmlns:a16="http://schemas.microsoft.com/office/drawing/2014/main" id="{27301BCD-4B7E-0F48-84DA-ED0FDB92792E}"/>
                </a:ext>
              </a:extLst>
            </p:cNvPr>
            <p:cNvSpPr txBox="1"/>
            <p:nvPr/>
          </p:nvSpPr>
          <p:spPr>
            <a:xfrm>
              <a:off x="8949588" y="5491136"/>
              <a:ext cx="1309560" cy="307777"/>
            </a:xfrm>
            <a:prstGeom prst="rect">
              <a:avLst/>
            </a:prstGeom>
            <a:noFill/>
          </p:spPr>
          <p:txBody>
            <a:bodyPr wrap="square" rtlCol="0">
              <a:spAutoFit/>
            </a:bodyPr>
            <a:lstStyle/>
            <a:p>
              <a:pPr algn="ctr"/>
              <a:r>
                <a:rPr lang="en-US" sz="1400" b="1" dirty="0">
                  <a:solidFill>
                    <a:schemeClr val="bg1"/>
                  </a:solidFill>
                </a:rPr>
                <a:t>Production</a:t>
              </a:r>
            </a:p>
          </p:txBody>
        </p:sp>
      </p:grpSp>
      <p:grpSp>
        <p:nvGrpSpPr>
          <p:cNvPr id="9" name="组合 8">
            <a:extLst>
              <a:ext uri="{FF2B5EF4-FFF2-40B4-BE49-F238E27FC236}">
                <a16:creationId xmlns:a16="http://schemas.microsoft.com/office/drawing/2014/main" id="{143094AF-78CC-B047-99A0-5AD4D56F111F}"/>
              </a:ext>
            </a:extLst>
          </p:cNvPr>
          <p:cNvGrpSpPr/>
          <p:nvPr/>
        </p:nvGrpSpPr>
        <p:grpSpPr>
          <a:xfrm>
            <a:off x="745417" y="1155754"/>
            <a:ext cx="9944613" cy="1122085"/>
            <a:chOff x="745417" y="1155754"/>
            <a:chExt cx="9944613" cy="1122085"/>
          </a:xfrm>
        </p:grpSpPr>
        <p:sp>
          <p:nvSpPr>
            <p:cNvPr id="7" name="矩形 6">
              <a:extLst>
                <a:ext uri="{FF2B5EF4-FFF2-40B4-BE49-F238E27FC236}">
                  <a16:creationId xmlns:a16="http://schemas.microsoft.com/office/drawing/2014/main" id="{6DB96C30-C9E6-814C-957B-49AA9695276C}"/>
                </a:ext>
              </a:extLst>
            </p:cNvPr>
            <p:cNvSpPr/>
            <p:nvPr/>
          </p:nvSpPr>
          <p:spPr>
            <a:xfrm>
              <a:off x="2037742" y="1155754"/>
              <a:ext cx="8652288" cy="1122085"/>
            </a:xfrm>
            <a:prstGeom prst="rect">
              <a:avLst/>
            </a:prstGeom>
            <a:noFill/>
            <a:ln w="22225">
              <a:solidFill>
                <a:schemeClr val="accent1">
                  <a:lumMod val="60000"/>
                  <a:lumOff val="40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Rounded Rectangle 38">
              <a:extLst>
                <a:ext uri="{FF2B5EF4-FFF2-40B4-BE49-F238E27FC236}">
                  <a16:creationId xmlns:a16="http://schemas.microsoft.com/office/drawing/2014/main" id="{CDC2736F-C28C-EA49-83E0-F8DACE5A457E}"/>
                </a:ext>
              </a:extLst>
            </p:cNvPr>
            <p:cNvSpPr/>
            <p:nvPr/>
          </p:nvSpPr>
          <p:spPr>
            <a:xfrm>
              <a:off x="745417" y="1446067"/>
              <a:ext cx="1953963" cy="517358"/>
            </a:xfrm>
            <a:prstGeom prst="round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solidFill>
                  <a:schemeClr val="bg1"/>
                </a:solidFill>
              </a:endParaRPr>
            </a:p>
          </p:txBody>
        </p:sp>
        <p:sp>
          <p:nvSpPr>
            <p:cNvPr id="19" name="TextBox 18">
              <a:extLst>
                <a:ext uri="{FF2B5EF4-FFF2-40B4-BE49-F238E27FC236}">
                  <a16:creationId xmlns:a16="http://schemas.microsoft.com/office/drawing/2014/main" id="{3812EB78-06DB-FF49-8A26-138350ADAEF5}"/>
                </a:ext>
              </a:extLst>
            </p:cNvPr>
            <p:cNvSpPr txBox="1"/>
            <p:nvPr/>
          </p:nvSpPr>
          <p:spPr>
            <a:xfrm>
              <a:off x="835417" y="1441135"/>
              <a:ext cx="1810958" cy="523220"/>
            </a:xfrm>
            <a:prstGeom prst="rect">
              <a:avLst/>
            </a:prstGeom>
            <a:noFill/>
          </p:spPr>
          <p:txBody>
            <a:bodyPr wrap="square" rtlCol="0">
              <a:spAutoFit/>
            </a:bodyPr>
            <a:lstStyle/>
            <a:p>
              <a:pPr algn="ctr"/>
              <a:r>
                <a:rPr lang="en-US" sz="1400" b="1" dirty="0">
                  <a:solidFill>
                    <a:schemeClr val="bg1"/>
                  </a:solidFill>
                </a:rPr>
                <a:t>Programming</a:t>
              </a:r>
            </a:p>
            <a:p>
              <a:pPr algn="ctr"/>
              <a:r>
                <a:rPr lang="en-US" sz="1400" b="1" dirty="0">
                  <a:solidFill>
                    <a:schemeClr val="bg1"/>
                  </a:solidFill>
                </a:rPr>
                <a:t>language</a:t>
              </a:r>
            </a:p>
          </p:txBody>
        </p:sp>
        <p:pic>
          <p:nvPicPr>
            <p:cNvPr id="2050" name="Picture 2">
              <a:extLst>
                <a:ext uri="{FF2B5EF4-FFF2-40B4-BE49-F238E27FC236}">
                  <a16:creationId xmlns:a16="http://schemas.microsoft.com/office/drawing/2014/main" id="{1510AFF3-D7F2-8741-901B-A71927139328}"/>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2887632" y="1458933"/>
              <a:ext cx="1715880" cy="577906"/>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2">
              <a:extLst>
                <a:ext uri="{FF2B5EF4-FFF2-40B4-BE49-F238E27FC236}">
                  <a16:creationId xmlns:a16="http://schemas.microsoft.com/office/drawing/2014/main" id="{B7B09491-C7C9-E54C-B288-29330BEF566F}"/>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5487166" y="1479142"/>
              <a:ext cx="1715880" cy="577906"/>
            </a:xfrm>
            <a:prstGeom prst="rect">
              <a:avLst/>
            </a:prstGeom>
            <a:noFill/>
            <a:extLst>
              <a:ext uri="{909E8E84-426E-40DD-AFC4-6F175D3DCCD1}">
                <a14:hiddenFill xmlns:a14="http://schemas.microsoft.com/office/drawing/2010/main">
                  <a:solidFill>
                    <a:srgbClr val="FFFFFF"/>
                  </a:solidFill>
                </a14:hiddenFill>
              </a:ext>
            </a:extLst>
          </p:spPr>
        </p:pic>
        <p:pic>
          <p:nvPicPr>
            <p:cNvPr id="26" name="Picture 2">
              <a:extLst>
                <a:ext uri="{FF2B5EF4-FFF2-40B4-BE49-F238E27FC236}">
                  <a16:creationId xmlns:a16="http://schemas.microsoft.com/office/drawing/2014/main" id="{B4D3317D-B0BF-9849-907E-E993242FC5D9}"/>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8543268" y="1458933"/>
              <a:ext cx="1715880" cy="577906"/>
            </a:xfrm>
            <a:prstGeom prst="rect">
              <a:avLst/>
            </a:prstGeom>
            <a:noFill/>
            <a:extLst>
              <a:ext uri="{909E8E84-426E-40DD-AFC4-6F175D3DCCD1}">
                <a14:hiddenFill xmlns:a14="http://schemas.microsoft.com/office/drawing/2010/main">
                  <a:solidFill>
                    <a:srgbClr val="FFFFFF"/>
                  </a:solidFill>
                </a14:hiddenFill>
              </a:ext>
            </a:extLst>
          </p:spPr>
        </p:pic>
        <p:sp>
          <p:nvSpPr>
            <p:cNvPr id="21" name="TextBox 20">
              <a:extLst>
                <a:ext uri="{FF2B5EF4-FFF2-40B4-BE49-F238E27FC236}">
                  <a16:creationId xmlns:a16="http://schemas.microsoft.com/office/drawing/2014/main" id="{39B2F78E-FA89-BB4A-A4A7-28C2D5C282F0}"/>
                </a:ext>
              </a:extLst>
            </p:cNvPr>
            <p:cNvSpPr txBox="1"/>
            <p:nvPr/>
          </p:nvSpPr>
          <p:spPr>
            <a:xfrm>
              <a:off x="3568148" y="1876445"/>
              <a:ext cx="731946" cy="307777"/>
            </a:xfrm>
            <a:prstGeom prst="rect">
              <a:avLst/>
            </a:prstGeom>
            <a:noFill/>
          </p:spPr>
          <p:txBody>
            <a:bodyPr wrap="square" rtlCol="0">
              <a:spAutoFit/>
            </a:bodyPr>
            <a:lstStyle/>
            <a:p>
              <a:r>
                <a:rPr lang="en-US" sz="1400" dirty="0"/>
                <a:t>v 3.5</a:t>
              </a:r>
            </a:p>
          </p:txBody>
        </p:sp>
        <p:sp>
          <p:nvSpPr>
            <p:cNvPr id="23" name="TextBox 22">
              <a:extLst>
                <a:ext uri="{FF2B5EF4-FFF2-40B4-BE49-F238E27FC236}">
                  <a16:creationId xmlns:a16="http://schemas.microsoft.com/office/drawing/2014/main" id="{E42A4D95-793D-E243-A0B6-B6F10F788723}"/>
                </a:ext>
              </a:extLst>
            </p:cNvPr>
            <p:cNvSpPr txBox="1"/>
            <p:nvPr/>
          </p:nvSpPr>
          <p:spPr>
            <a:xfrm>
              <a:off x="6214044" y="1896654"/>
              <a:ext cx="731946" cy="307777"/>
            </a:xfrm>
            <a:prstGeom prst="rect">
              <a:avLst/>
            </a:prstGeom>
            <a:noFill/>
          </p:spPr>
          <p:txBody>
            <a:bodyPr wrap="square" rtlCol="0">
              <a:spAutoFit/>
            </a:bodyPr>
            <a:lstStyle/>
            <a:p>
              <a:r>
                <a:rPr lang="en-US" sz="1400" dirty="0"/>
                <a:t>v 3.6</a:t>
              </a:r>
            </a:p>
          </p:txBody>
        </p:sp>
        <p:sp>
          <p:nvSpPr>
            <p:cNvPr id="25" name="TextBox 24">
              <a:extLst>
                <a:ext uri="{FF2B5EF4-FFF2-40B4-BE49-F238E27FC236}">
                  <a16:creationId xmlns:a16="http://schemas.microsoft.com/office/drawing/2014/main" id="{82A5AC2C-DBE9-8843-9F71-88E54AB5FEB7}"/>
                </a:ext>
              </a:extLst>
            </p:cNvPr>
            <p:cNvSpPr txBox="1"/>
            <p:nvPr/>
          </p:nvSpPr>
          <p:spPr>
            <a:xfrm>
              <a:off x="9309369" y="1903786"/>
              <a:ext cx="731946" cy="307777"/>
            </a:xfrm>
            <a:prstGeom prst="rect">
              <a:avLst/>
            </a:prstGeom>
            <a:noFill/>
          </p:spPr>
          <p:txBody>
            <a:bodyPr wrap="square" rtlCol="0">
              <a:spAutoFit/>
            </a:bodyPr>
            <a:lstStyle/>
            <a:p>
              <a:r>
                <a:rPr lang="en-US" sz="1400" dirty="0"/>
                <a:t>v 3.8</a:t>
              </a:r>
            </a:p>
          </p:txBody>
        </p:sp>
      </p:grpSp>
      <p:grpSp>
        <p:nvGrpSpPr>
          <p:cNvPr id="11" name="组合 10">
            <a:extLst>
              <a:ext uri="{FF2B5EF4-FFF2-40B4-BE49-F238E27FC236}">
                <a16:creationId xmlns:a16="http://schemas.microsoft.com/office/drawing/2014/main" id="{F093107F-738C-C94E-B326-8D8DACE6E831}"/>
              </a:ext>
            </a:extLst>
          </p:cNvPr>
          <p:cNvGrpSpPr/>
          <p:nvPr/>
        </p:nvGrpSpPr>
        <p:grpSpPr>
          <a:xfrm>
            <a:off x="711041" y="2494109"/>
            <a:ext cx="9978989" cy="1235901"/>
            <a:chOff x="711041" y="2480662"/>
            <a:chExt cx="9978989" cy="1235901"/>
          </a:xfrm>
        </p:grpSpPr>
        <p:sp>
          <p:nvSpPr>
            <p:cNvPr id="34" name="矩形 33">
              <a:extLst>
                <a:ext uri="{FF2B5EF4-FFF2-40B4-BE49-F238E27FC236}">
                  <a16:creationId xmlns:a16="http://schemas.microsoft.com/office/drawing/2014/main" id="{258A34F0-1DA4-7E48-BE5C-C6255F29BB1F}"/>
                </a:ext>
              </a:extLst>
            </p:cNvPr>
            <p:cNvSpPr/>
            <p:nvPr/>
          </p:nvSpPr>
          <p:spPr>
            <a:xfrm>
              <a:off x="2037742" y="2480662"/>
              <a:ext cx="8652288" cy="1235901"/>
            </a:xfrm>
            <a:prstGeom prst="rect">
              <a:avLst/>
            </a:prstGeom>
            <a:noFill/>
            <a:ln w="22225">
              <a:solidFill>
                <a:schemeClr val="accent1">
                  <a:lumMod val="60000"/>
                  <a:lumOff val="40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Rounded Rectangle 47">
              <a:extLst>
                <a:ext uri="{FF2B5EF4-FFF2-40B4-BE49-F238E27FC236}">
                  <a16:creationId xmlns:a16="http://schemas.microsoft.com/office/drawing/2014/main" id="{961D05E7-E5E4-7340-9145-2C9D90DF7605}"/>
                </a:ext>
              </a:extLst>
            </p:cNvPr>
            <p:cNvSpPr/>
            <p:nvPr/>
          </p:nvSpPr>
          <p:spPr>
            <a:xfrm>
              <a:off x="711041" y="2863684"/>
              <a:ext cx="1981814" cy="502100"/>
            </a:xfrm>
            <a:prstGeom prst="roundRect">
              <a:avLst/>
            </a:prstGeom>
            <a:solidFill>
              <a:srgbClr val="00B0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solidFill>
                  <a:schemeClr val="bg1"/>
                </a:solidFill>
              </a:endParaRPr>
            </a:p>
          </p:txBody>
        </p:sp>
        <p:pic>
          <p:nvPicPr>
            <p:cNvPr id="15" name="Picture 14">
              <a:extLst>
                <a:ext uri="{FF2B5EF4-FFF2-40B4-BE49-F238E27FC236}">
                  <a16:creationId xmlns:a16="http://schemas.microsoft.com/office/drawing/2014/main" id="{BF5B4367-48B1-194D-9A86-8BABC0877D83}"/>
                </a:ext>
              </a:extLst>
            </p:cNvPr>
            <p:cNvPicPr>
              <a:picLocks noChangeAspect="1"/>
            </p:cNvPicPr>
            <p:nvPr/>
          </p:nvPicPr>
          <p:blipFill>
            <a:blip r:embed="rId9"/>
            <a:stretch>
              <a:fillRect/>
            </a:stretch>
          </p:blipFill>
          <p:spPr>
            <a:xfrm>
              <a:off x="6203513" y="2848850"/>
              <a:ext cx="493123" cy="499527"/>
            </a:xfrm>
            <a:prstGeom prst="rect">
              <a:avLst/>
            </a:prstGeom>
          </p:spPr>
        </p:pic>
        <p:pic>
          <p:nvPicPr>
            <p:cNvPr id="17" name="Picture 16">
              <a:extLst>
                <a:ext uri="{FF2B5EF4-FFF2-40B4-BE49-F238E27FC236}">
                  <a16:creationId xmlns:a16="http://schemas.microsoft.com/office/drawing/2014/main" id="{F5E79B10-66BE-194E-A7D0-D690FBE88382}"/>
                </a:ext>
              </a:extLst>
            </p:cNvPr>
            <p:cNvPicPr>
              <a:picLocks noChangeAspect="1"/>
            </p:cNvPicPr>
            <p:nvPr/>
          </p:nvPicPr>
          <p:blipFill>
            <a:blip r:embed="rId10"/>
            <a:stretch>
              <a:fillRect/>
            </a:stretch>
          </p:blipFill>
          <p:spPr>
            <a:xfrm>
              <a:off x="9201425" y="2756620"/>
              <a:ext cx="643498" cy="643498"/>
            </a:xfrm>
            <a:prstGeom prst="rect">
              <a:avLst/>
            </a:prstGeom>
          </p:spPr>
        </p:pic>
        <p:pic>
          <p:nvPicPr>
            <p:cNvPr id="18" name="Picture 17">
              <a:extLst>
                <a:ext uri="{FF2B5EF4-FFF2-40B4-BE49-F238E27FC236}">
                  <a16:creationId xmlns:a16="http://schemas.microsoft.com/office/drawing/2014/main" id="{11E0C44B-0417-3741-89D1-24ADE7D3774E}"/>
                </a:ext>
              </a:extLst>
            </p:cNvPr>
            <p:cNvPicPr>
              <a:picLocks noChangeAspect="1"/>
            </p:cNvPicPr>
            <p:nvPr/>
          </p:nvPicPr>
          <p:blipFill rotWithShape="1">
            <a:blip r:embed="rId11"/>
            <a:srcRect r="70711" b="-6162"/>
            <a:stretch/>
          </p:blipFill>
          <p:spPr>
            <a:xfrm>
              <a:off x="3440058" y="2784653"/>
              <a:ext cx="643498" cy="651855"/>
            </a:xfrm>
            <a:prstGeom prst="rect">
              <a:avLst/>
            </a:prstGeom>
          </p:spPr>
        </p:pic>
        <p:sp>
          <p:nvSpPr>
            <p:cNvPr id="14" name="TextBox 13">
              <a:extLst>
                <a:ext uri="{FF2B5EF4-FFF2-40B4-BE49-F238E27FC236}">
                  <a16:creationId xmlns:a16="http://schemas.microsoft.com/office/drawing/2014/main" id="{11686D60-AAA1-6341-BE83-5E051564D2D6}"/>
                </a:ext>
              </a:extLst>
            </p:cNvPr>
            <p:cNvSpPr txBox="1"/>
            <p:nvPr/>
          </p:nvSpPr>
          <p:spPr>
            <a:xfrm>
              <a:off x="1458244" y="2980640"/>
              <a:ext cx="500458" cy="307777"/>
            </a:xfrm>
            <a:prstGeom prst="rect">
              <a:avLst/>
            </a:prstGeom>
            <a:noFill/>
          </p:spPr>
          <p:txBody>
            <a:bodyPr wrap="square" rtlCol="0">
              <a:spAutoFit/>
            </a:bodyPr>
            <a:lstStyle/>
            <a:p>
              <a:r>
                <a:rPr lang="en-US" sz="1400" b="1" dirty="0">
                  <a:solidFill>
                    <a:schemeClr val="bg1"/>
                  </a:solidFill>
                </a:rPr>
                <a:t>OS</a:t>
              </a:r>
            </a:p>
          </p:txBody>
        </p:sp>
      </p:grpSp>
    </p:spTree>
    <p:extLst>
      <p:ext uri="{BB962C8B-B14F-4D97-AF65-F5344CB8AC3E}">
        <p14:creationId xmlns:p14="http://schemas.microsoft.com/office/powerpoint/2010/main" val="243976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p:cTn id="7" dur="1000" fill="hold"/>
                                        <p:tgtEl>
                                          <p:spTgt spid="20"/>
                                        </p:tgtEl>
                                        <p:attrNameLst>
                                          <p:attrName>ppt_w</p:attrName>
                                        </p:attrNameLst>
                                      </p:cBhvr>
                                      <p:tavLst>
                                        <p:tav tm="0">
                                          <p:val>
                                            <p:strVal val="#ppt_w*0.70"/>
                                          </p:val>
                                        </p:tav>
                                        <p:tav tm="100000">
                                          <p:val>
                                            <p:strVal val="#ppt_w"/>
                                          </p:val>
                                        </p:tav>
                                      </p:tavLst>
                                    </p:anim>
                                    <p:anim calcmode="lin" valueType="num">
                                      <p:cBhvr>
                                        <p:cTn id="8" dur="1000" fill="hold"/>
                                        <p:tgtEl>
                                          <p:spTgt spid="20"/>
                                        </p:tgtEl>
                                        <p:attrNameLst>
                                          <p:attrName>ppt_h</p:attrName>
                                        </p:attrNameLst>
                                      </p:cBhvr>
                                      <p:tavLst>
                                        <p:tav tm="0">
                                          <p:val>
                                            <p:strVal val="#ppt_h"/>
                                          </p:val>
                                        </p:tav>
                                        <p:tav tm="100000">
                                          <p:val>
                                            <p:strVal val="#ppt_h"/>
                                          </p:val>
                                        </p:tav>
                                      </p:tavLst>
                                    </p:anim>
                                    <p:animEffect transition="in" filter="fade">
                                      <p:cBhvr>
                                        <p:cTn id="9" dur="1000"/>
                                        <p:tgtEl>
                                          <p:spTgt spid="20"/>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nodeType="clickEffect">
                                  <p:stCondLst>
                                    <p:cond delay="0"/>
                                  </p:stCondLst>
                                  <p:childTnLst>
                                    <p:set>
                                      <p:cBhvr>
                                        <p:cTn id="13" dur="1" fill="hold">
                                          <p:stCondLst>
                                            <p:cond delay="0"/>
                                          </p:stCondLst>
                                        </p:cTn>
                                        <p:tgtEl>
                                          <p:spTgt spid="22"/>
                                        </p:tgtEl>
                                        <p:attrNameLst>
                                          <p:attrName>style.visibility</p:attrName>
                                        </p:attrNameLst>
                                      </p:cBhvr>
                                      <p:to>
                                        <p:strVal val="visible"/>
                                      </p:to>
                                    </p:set>
                                    <p:anim calcmode="lin" valueType="num">
                                      <p:cBhvr>
                                        <p:cTn id="14" dur="1000" fill="hold"/>
                                        <p:tgtEl>
                                          <p:spTgt spid="22"/>
                                        </p:tgtEl>
                                        <p:attrNameLst>
                                          <p:attrName>ppt_w</p:attrName>
                                        </p:attrNameLst>
                                      </p:cBhvr>
                                      <p:tavLst>
                                        <p:tav tm="0">
                                          <p:val>
                                            <p:strVal val="#ppt_w*0.70"/>
                                          </p:val>
                                        </p:tav>
                                        <p:tav tm="100000">
                                          <p:val>
                                            <p:strVal val="#ppt_w"/>
                                          </p:val>
                                        </p:tav>
                                      </p:tavLst>
                                    </p:anim>
                                    <p:anim calcmode="lin" valueType="num">
                                      <p:cBhvr>
                                        <p:cTn id="15" dur="1000" fill="hold"/>
                                        <p:tgtEl>
                                          <p:spTgt spid="22"/>
                                        </p:tgtEl>
                                        <p:attrNameLst>
                                          <p:attrName>ppt_h</p:attrName>
                                        </p:attrNameLst>
                                      </p:cBhvr>
                                      <p:tavLst>
                                        <p:tav tm="0">
                                          <p:val>
                                            <p:strVal val="#ppt_h"/>
                                          </p:val>
                                        </p:tav>
                                        <p:tav tm="100000">
                                          <p:val>
                                            <p:strVal val="#ppt_h"/>
                                          </p:val>
                                        </p:tav>
                                      </p:tavLst>
                                    </p:anim>
                                    <p:animEffect transition="in" filter="fade">
                                      <p:cBhvr>
                                        <p:cTn id="16" dur="1000"/>
                                        <p:tgtEl>
                                          <p:spTgt spid="22"/>
                                        </p:tgtEl>
                                      </p:cBhvr>
                                    </p:animEffect>
                                  </p:childTnLst>
                                </p:cTn>
                              </p:par>
                            </p:childTnLst>
                          </p:cTn>
                        </p:par>
                      </p:childTnLst>
                    </p:cTn>
                  </p:par>
                  <p:par>
                    <p:cTn id="17" fill="hold">
                      <p:stCondLst>
                        <p:cond delay="indefinite"/>
                      </p:stCondLst>
                      <p:childTnLst>
                        <p:par>
                          <p:cTn id="18" fill="hold">
                            <p:stCondLst>
                              <p:cond delay="0"/>
                            </p:stCondLst>
                            <p:childTnLst>
                              <p:par>
                                <p:cTn id="19" presetID="55" presetClass="entr" presetSubtype="0" fill="hold" nodeType="click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p:cTn id="21" dur="1000" fill="hold"/>
                                        <p:tgtEl>
                                          <p:spTgt spid="11"/>
                                        </p:tgtEl>
                                        <p:attrNameLst>
                                          <p:attrName>ppt_w</p:attrName>
                                        </p:attrNameLst>
                                      </p:cBhvr>
                                      <p:tavLst>
                                        <p:tav tm="0">
                                          <p:val>
                                            <p:strVal val="#ppt_w*0.70"/>
                                          </p:val>
                                        </p:tav>
                                        <p:tav tm="100000">
                                          <p:val>
                                            <p:strVal val="#ppt_w"/>
                                          </p:val>
                                        </p:tav>
                                      </p:tavLst>
                                    </p:anim>
                                    <p:anim calcmode="lin" valueType="num">
                                      <p:cBhvr>
                                        <p:cTn id="22" dur="1000" fill="hold"/>
                                        <p:tgtEl>
                                          <p:spTgt spid="11"/>
                                        </p:tgtEl>
                                        <p:attrNameLst>
                                          <p:attrName>ppt_h</p:attrName>
                                        </p:attrNameLst>
                                      </p:cBhvr>
                                      <p:tavLst>
                                        <p:tav tm="0">
                                          <p:val>
                                            <p:strVal val="#ppt_h"/>
                                          </p:val>
                                        </p:tav>
                                        <p:tav tm="100000">
                                          <p:val>
                                            <p:strVal val="#ppt_h"/>
                                          </p:val>
                                        </p:tav>
                                      </p:tavLst>
                                    </p:anim>
                                    <p:animEffect transition="in" filter="fade">
                                      <p:cBhvr>
                                        <p:cTn id="23" dur="1000"/>
                                        <p:tgtEl>
                                          <p:spTgt spid="11"/>
                                        </p:tgtEl>
                                      </p:cBhvr>
                                    </p:animEffect>
                                  </p:childTnLst>
                                </p:cTn>
                              </p:par>
                            </p:childTnLst>
                          </p:cTn>
                        </p:par>
                      </p:childTnLst>
                    </p:cTn>
                  </p:par>
                  <p:par>
                    <p:cTn id="24" fill="hold">
                      <p:stCondLst>
                        <p:cond delay="indefinite"/>
                      </p:stCondLst>
                      <p:childTnLst>
                        <p:par>
                          <p:cTn id="25" fill="hold">
                            <p:stCondLst>
                              <p:cond delay="0"/>
                            </p:stCondLst>
                            <p:childTnLst>
                              <p:par>
                                <p:cTn id="26" presetID="55" presetClass="entr" presetSubtype="0" fill="hold" nodeType="clickEffect">
                                  <p:stCondLst>
                                    <p:cond delay="0"/>
                                  </p:stCondLst>
                                  <p:childTnLst>
                                    <p:set>
                                      <p:cBhvr>
                                        <p:cTn id="27" dur="1" fill="hold">
                                          <p:stCondLst>
                                            <p:cond delay="0"/>
                                          </p:stCondLst>
                                        </p:cTn>
                                        <p:tgtEl>
                                          <p:spTgt spid="9"/>
                                        </p:tgtEl>
                                        <p:attrNameLst>
                                          <p:attrName>style.visibility</p:attrName>
                                        </p:attrNameLst>
                                      </p:cBhvr>
                                      <p:to>
                                        <p:strVal val="visible"/>
                                      </p:to>
                                    </p:set>
                                    <p:anim calcmode="lin" valueType="num">
                                      <p:cBhvr>
                                        <p:cTn id="28" dur="1000" fill="hold"/>
                                        <p:tgtEl>
                                          <p:spTgt spid="9"/>
                                        </p:tgtEl>
                                        <p:attrNameLst>
                                          <p:attrName>ppt_w</p:attrName>
                                        </p:attrNameLst>
                                      </p:cBhvr>
                                      <p:tavLst>
                                        <p:tav tm="0">
                                          <p:val>
                                            <p:strVal val="#ppt_w*0.70"/>
                                          </p:val>
                                        </p:tav>
                                        <p:tav tm="100000">
                                          <p:val>
                                            <p:strVal val="#ppt_w"/>
                                          </p:val>
                                        </p:tav>
                                      </p:tavLst>
                                    </p:anim>
                                    <p:anim calcmode="lin" valueType="num">
                                      <p:cBhvr>
                                        <p:cTn id="29" dur="1000" fill="hold"/>
                                        <p:tgtEl>
                                          <p:spTgt spid="9"/>
                                        </p:tgtEl>
                                        <p:attrNameLst>
                                          <p:attrName>ppt_h</p:attrName>
                                        </p:attrNameLst>
                                      </p:cBhvr>
                                      <p:tavLst>
                                        <p:tav tm="0">
                                          <p:val>
                                            <p:strVal val="#ppt_h"/>
                                          </p:val>
                                        </p:tav>
                                        <p:tav tm="100000">
                                          <p:val>
                                            <p:strVal val="#ppt_h"/>
                                          </p:val>
                                        </p:tav>
                                      </p:tavLst>
                                    </p:anim>
                                    <p:animEffect transition="in" filter="fade">
                                      <p:cBhvr>
                                        <p:cTn id="30"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Date Placeholder 2">
            <a:extLst>
              <a:ext uri="{FF2B5EF4-FFF2-40B4-BE49-F238E27FC236}">
                <a16:creationId xmlns:a16="http://schemas.microsoft.com/office/drawing/2014/main" id="{546F077A-9BB4-5D46-8493-4E7399007A54}"/>
              </a:ext>
            </a:extLst>
          </p:cNvPr>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4" name="Footer Placeholder 3">
            <a:extLst>
              <a:ext uri="{FF2B5EF4-FFF2-40B4-BE49-F238E27FC236}">
                <a16:creationId xmlns:a16="http://schemas.microsoft.com/office/drawing/2014/main" id="{5F7AC195-D11D-7F4B-959E-8A9C943EE81A}"/>
              </a:ext>
            </a:extLst>
          </p:cNvPr>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5" name="Slide Number Placeholder 4">
            <a:extLst>
              <a:ext uri="{FF2B5EF4-FFF2-40B4-BE49-F238E27FC236}">
                <a16:creationId xmlns:a16="http://schemas.microsoft.com/office/drawing/2014/main" id="{BD902C94-7412-1349-99BA-E86C1664426F}"/>
              </a:ext>
            </a:extLst>
          </p:cNvPr>
          <p:cNvSpPr>
            <a:spLocks noGrp="1"/>
          </p:cNvSpPr>
          <p:nvPr>
            <p:ph type="sldNum" sz="quarter" idx="12"/>
          </p:nvPr>
        </p:nvSpPr>
        <p:spPr/>
        <p:txBody>
          <a:bodyPr/>
          <a:lstStyle/>
          <a:p>
            <a:r>
              <a:rPr lang="en-US" altLang="zh-CN"/>
              <a:t>Page  </a:t>
            </a:r>
            <a:fld id="{6F6B6950-8D1A-4668-8374-25B44628E0DF}" type="slidenum">
              <a:rPr lang="zh-CN" altLang="en-US" smtClean="0"/>
              <a:t>3</a:t>
            </a:fld>
            <a:endParaRPr lang="zh-CN" altLang="en-US" dirty="0"/>
          </a:p>
        </p:txBody>
      </p:sp>
      <p:sp>
        <p:nvSpPr>
          <p:cNvPr id="8" name="矩形 7">
            <a:extLst>
              <a:ext uri="{FF2B5EF4-FFF2-40B4-BE49-F238E27FC236}">
                <a16:creationId xmlns:a16="http://schemas.microsoft.com/office/drawing/2014/main" id="{82BBF764-B49A-F64D-B22D-5C1A9AC304B9}"/>
              </a:ext>
            </a:extLst>
          </p:cNvPr>
          <p:cNvSpPr/>
          <p:nvPr/>
        </p:nvSpPr>
        <p:spPr>
          <a:xfrm>
            <a:off x="1524000" y="2299011"/>
            <a:ext cx="9144000" cy="1665584"/>
          </a:xfrm>
          <a:prstGeom prst="rect">
            <a:avLst/>
          </a:prstGeom>
        </p:spPr>
        <p:txBody>
          <a:bodyPr wrap="square">
            <a:spAutoFit/>
          </a:bodyPr>
          <a:lstStyle/>
          <a:p>
            <a:pPr algn="ctr">
              <a:lnSpc>
                <a:spcPct val="150000"/>
              </a:lnSpc>
            </a:pPr>
            <a:r>
              <a:rPr lang="en-US" altLang="zh-CN" sz="3600" b="1" dirty="0">
                <a:solidFill>
                  <a:srgbClr val="345692"/>
                </a:solidFill>
              </a:rPr>
              <a:t>So, Is There An Infrastructure Worry-free </a:t>
            </a:r>
            <a:br>
              <a:rPr lang="en-US" altLang="zh-CN" sz="3600" b="1" dirty="0">
                <a:solidFill>
                  <a:srgbClr val="345692"/>
                </a:solidFill>
              </a:rPr>
            </a:br>
            <a:r>
              <a:rPr lang="en-US" altLang="zh-CN" sz="3600" b="1" dirty="0">
                <a:solidFill>
                  <a:srgbClr val="345692"/>
                </a:solidFill>
              </a:rPr>
              <a:t>Way for Developers? </a:t>
            </a:r>
            <a:endParaRPr lang="en-GB" sz="3600" b="1" dirty="0">
              <a:solidFill>
                <a:srgbClr val="345692"/>
              </a:solidFill>
            </a:endParaRPr>
          </a:p>
        </p:txBody>
      </p:sp>
    </p:spTree>
    <p:extLst>
      <p:ext uri="{BB962C8B-B14F-4D97-AF65-F5344CB8AC3E}">
        <p14:creationId xmlns:p14="http://schemas.microsoft.com/office/powerpoint/2010/main" val="251154976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B1E41A-0F17-594F-8A4D-647CD61C370F}"/>
              </a:ext>
            </a:extLst>
          </p:cNvPr>
          <p:cNvSpPr>
            <a:spLocks noGrp="1"/>
          </p:cNvSpPr>
          <p:nvPr>
            <p:ph type="title"/>
          </p:nvPr>
        </p:nvSpPr>
        <p:spPr/>
        <p:txBody>
          <a:bodyPr/>
          <a:lstStyle/>
          <a:p>
            <a:r>
              <a:rPr lang="en-US" dirty="0"/>
              <a:t>Containerization Is The Way to Go </a:t>
            </a:r>
          </a:p>
        </p:txBody>
      </p:sp>
      <p:sp>
        <p:nvSpPr>
          <p:cNvPr id="3" name="Date Placeholder 2">
            <a:extLst>
              <a:ext uri="{FF2B5EF4-FFF2-40B4-BE49-F238E27FC236}">
                <a16:creationId xmlns:a16="http://schemas.microsoft.com/office/drawing/2014/main" id="{1943C1B9-5BC1-D648-995D-0D92B7DF7065}"/>
              </a:ext>
            </a:extLst>
          </p:cNvPr>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4" name="Footer Placeholder 3">
            <a:extLst>
              <a:ext uri="{FF2B5EF4-FFF2-40B4-BE49-F238E27FC236}">
                <a16:creationId xmlns:a16="http://schemas.microsoft.com/office/drawing/2014/main" id="{A1038E95-09D9-BB43-BC0D-A0AD5771B921}"/>
              </a:ext>
            </a:extLst>
          </p:cNvPr>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5" name="Slide Number Placeholder 4">
            <a:extLst>
              <a:ext uri="{FF2B5EF4-FFF2-40B4-BE49-F238E27FC236}">
                <a16:creationId xmlns:a16="http://schemas.microsoft.com/office/drawing/2014/main" id="{E9C644B3-689A-3249-AD77-9B699FB1C7EC}"/>
              </a:ext>
            </a:extLst>
          </p:cNvPr>
          <p:cNvSpPr>
            <a:spLocks noGrp="1"/>
          </p:cNvSpPr>
          <p:nvPr>
            <p:ph type="sldNum" sz="quarter" idx="12"/>
          </p:nvPr>
        </p:nvSpPr>
        <p:spPr/>
        <p:txBody>
          <a:bodyPr/>
          <a:lstStyle/>
          <a:p>
            <a:r>
              <a:rPr lang="en-US" altLang="zh-CN"/>
              <a:t>Page  </a:t>
            </a:r>
            <a:fld id="{6F6B6950-8D1A-4668-8374-25B44628E0DF}" type="slidenum">
              <a:rPr lang="zh-CN" altLang="en-US" smtClean="0"/>
              <a:t>4</a:t>
            </a:fld>
            <a:endParaRPr lang="zh-CN" altLang="en-US" dirty="0"/>
          </a:p>
        </p:txBody>
      </p:sp>
      <p:pic>
        <p:nvPicPr>
          <p:cNvPr id="6" name="Picture 5">
            <a:extLst>
              <a:ext uri="{FF2B5EF4-FFF2-40B4-BE49-F238E27FC236}">
                <a16:creationId xmlns:a16="http://schemas.microsoft.com/office/drawing/2014/main" id="{DC0874BB-BE6F-2E4C-8359-3E44396A9577}"/>
              </a:ext>
            </a:extLst>
          </p:cNvPr>
          <p:cNvPicPr>
            <a:picLocks noChangeAspect="1"/>
          </p:cNvPicPr>
          <p:nvPr/>
        </p:nvPicPr>
        <p:blipFill rotWithShape="1">
          <a:blip r:embed="rId2"/>
          <a:srcRect t="25722" r="73621" b="22422"/>
          <a:stretch/>
        </p:blipFill>
        <p:spPr>
          <a:xfrm>
            <a:off x="1089660" y="3110642"/>
            <a:ext cx="2499264" cy="1926397"/>
          </a:xfrm>
          <a:prstGeom prst="rect">
            <a:avLst/>
          </a:prstGeom>
        </p:spPr>
      </p:pic>
      <p:sp>
        <p:nvSpPr>
          <p:cNvPr id="7" name="文本框 6">
            <a:extLst>
              <a:ext uri="{FF2B5EF4-FFF2-40B4-BE49-F238E27FC236}">
                <a16:creationId xmlns:a16="http://schemas.microsoft.com/office/drawing/2014/main" id="{78A760C6-77EC-A44A-91AA-6118F668CBCA}"/>
              </a:ext>
            </a:extLst>
          </p:cNvPr>
          <p:cNvSpPr txBox="1"/>
          <p:nvPr/>
        </p:nvSpPr>
        <p:spPr>
          <a:xfrm>
            <a:off x="4062317" y="1508013"/>
            <a:ext cx="4695199" cy="4125360"/>
          </a:xfrm>
          <a:prstGeom prst="rect">
            <a:avLst/>
          </a:prstGeom>
          <a:noFill/>
        </p:spPr>
        <p:txBody>
          <a:bodyPr wrap="square" rtlCol="0">
            <a:spAutoFit/>
          </a:bodyPr>
          <a:lstStyle/>
          <a:p>
            <a:pPr marL="285750" indent="-285750">
              <a:lnSpc>
                <a:spcPct val="250000"/>
              </a:lnSpc>
              <a:buClr>
                <a:srgbClr val="0070C0"/>
              </a:buClr>
              <a:buFont typeface="Arial" panose="020B0604020202020204" pitchFamily="34" charset="0"/>
              <a:buChar char="•"/>
            </a:pPr>
            <a:r>
              <a:rPr lang="en-GB" dirty="0"/>
              <a:t>Convenient package to ship "things"</a:t>
            </a:r>
          </a:p>
          <a:p>
            <a:pPr marL="285750" indent="-285750">
              <a:lnSpc>
                <a:spcPct val="250000"/>
              </a:lnSpc>
              <a:buClr>
                <a:srgbClr val="0070C0"/>
              </a:buClr>
              <a:buFont typeface="Arial" panose="020B0604020202020204" pitchFamily="34" charset="0"/>
              <a:buChar char="•"/>
            </a:pPr>
            <a:r>
              <a:rPr lang="en-GB" dirty="0"/>
              <a:t>Open specification</a:t>
            </a:r>
          </a:p>
          <a:p>
            <a:pPr marL="285750" indent="-285750">
              <a:lnSpc>
                <a:spcPct val="250000"/>
              </a:lnSpc>
              <a:buClr>
                <a:srgbClr val="0070C0"/>
              </a:buClr>
              <a:buFont typeface="Arial" panose="020B0604020202020204" pitchFamily="34" charset="0"/>
              <a:buChar char="•"/>
            </a:pPr>
            <a:r>
              <a:rPr lang="en-GB" dirty="0"/>
              <a:t>Stackable</a:t>
            </a:r>
          </a:p>
          <a:p>
            <a:pPr marL="285750" indent="-285750">
              <a:lnSpc>
                <a:spcPct val="250000"/>
              </a:lnSpc>
              <a:buClr>
                <a:srgbClr val="0070C0"/>
              </a:buClr>
              <a:buFont typeface="Arial" panose="020B0604020202020204" pitchFamily="34" charset="0"/>
              <a:buChar char="•"/>
            </a:pPr>
            <a:r>
              <a:rPr lang="en-GB" dirty="0"/>
              <a:t>Isolated</a:t>
            </a:r>
          </a:p>
          <a:p>
            <a:pPr marL="285750" indent="-285750">
              <a:lnSpc>
                <a:spcPct val="250000"/>
              </a:lnSpc>
              <a:buClr>
                <a:srgbClr val="0070C0"/>
              </a:buClr>
              <a:buFont typeface="Arial" panose="020B0604020202020204" pitchFamily="34" charset="0"/>
              <a:buChar char="•"/>
            </a:pPr>
            <a:r>
              <a:rPr lang="en-GB" dirty="0"/>
              <a:t>Portable</a:t>
            </a:r>
          </a:p>
          <a:p>
            <a:pPr marL="285750" indent="-285750">
              <a:lnSpc>
                <a:spcPct val="250000"/>
              </a:lnSpc>
              <a:buClr>
                <a:srgbClr val="0070C0"/>
              </a:buClr>
              <a:buFont typeface="Arial" panose="020B0604020202020204" pitchFamily="34" charset="0"/>
              <a:buChar char="•"/>
            </a:pPr>
            <a:r>
              <a:rPr lang="en-GB" dirty="0"/>
              <a:t>Lightweight</a:t>
            </a:r>
          </a:p>
        </p:txBody>
      </p:sp>
      <p:grpSp>
        <p:nvGrpSpPr>
          <p:cNvPr id="14" name="组合 13">
            <a:extLst>
              <a:ext uri="{FF2B5EF4-FFF2-40B4-BE49-F238E27FC236}">
                <a16:creationId xmlns:a16="http://schemas.microsoft.com/office/drawing/2014/main" id="{C65A3B57-8DC9-CE48-ADA4-03DEBE265AD5}"/>
              </a:ext>
            </a:extLst>
          </p:cNvPr>
          <p:cNvGrpSpPr/>
          <p:nvPr/>
        </p:nvGrpSpPr>
        <p:grpSpPr>
          <a:xfrm>
            <a:off x="8480323" y="1600807"/>
            <a:ext cx="2621082" cy="4162642"/>
            <a:chOff x="8923390" y="2297630"/>
            <a:chExt cx="1823261" cy="2895592"/>
          </a:xfrm>
        </p:grpSpPr>
        <p:pic>
          <p:nvPicPr>
            <p:cNvPr id="10" name="图片 9">
              <a:extLst>
                <a:ext uri="{FF2B5EF4-FFF2-40B4-BE49-F238E27FC236}">
                  <a16:creationId xmlns:a16="http://schemas.microsoft.com/office/drawing/2014/main" id="{6A603A9E-BD13-754A-941F-5909B1BEE00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219423" y="2297630"/>
              <a:ext cx="1418840" cy="2895592"/>
            </a:xfrm>
            <a:prstGeom prst="rect">
              <a:avLst/>
            </a:prstGeom>
          </p:spPr>
        </p:pic>
        <p:sp>
          <p:nvSpPr>
            <p:cNvPr id="11" name="矩形 10">
              <a:extLst>
                <a:ext uri="{FF2B5EF4-FFF2-40B4-BE49-F238E27FC236}">
                  <a16:creationId xmlns:a16="http://schemas.microsoft.com/office/drawing/2014/main" id="{F8CD8C80-1E61-3348-9FFD-7A19D1E904B5}"/>
                </a:ext>
              </a:extLst>
            </p:cNvPr>
            <p:cNvSpPr/>
            <p:nvPr/>
          </p:nvSpPr>
          <p:spPr>
            <a:xfrm>
              <a:off x="8942220" y="3133969"/>
              <a:ext cx="1804431" cy="299731"/>
            </a:xfrm>
            <a:prstGeom prst="rect">
              <a:avLst/>
            </a:prstGeom>
          </p:spPr>
          <p:txBody>
            <a:bodyPr wrap="square">
              <a:spAutoFit/>
            </a:bodyPr>
            <a:lstStyle/>
            <a:p>
              <a:pPr algn="ctr"/>
              <a:r>
                <a:rPr lang="en-GB" altLang="zh-CN" sz="1100" b="1" dirty="0">
                  <a:solidFill>
                    <a:schemeClr val="bg1"/>
                  </a:solidFill>
                </a:rPr>
                <a:t>App</a:t>
              </a:r>
            </a:p>
            <a:p>
              <a:pPr algn="ctr"/>
              <a:r>
                <a:rPr lang="en-GB" altLang="zh-CN" sz="1100" b="1" dirty="0">
                  <a:solidFill>
                    <a:schemeClr val="bg1"/>
                  </a:solidFill>
                </a:rPr>
                <a:t>(e.g. </a:t>
              </a:r>
              <a:r>
                <a:rPr lang="en-GB" altLang="zh-CN" sz="1100" b="1" dirty="0" err="1">
                  <a:solidFill>
                    <a:schemeClr val="bg1"/>
                  </a:solidFill>
                </a:rPr>
                <a:t>nginx</a:t>
              </a:r>
              <a:r>
                <a:rPr lang="en-GB" altLang="zh-CN" sz="1100" b="1" dirty="0">
                  <a:solidFill>
                    <a:schemeClr val="bg1"/>
                  </a:solidFill>
                </a:rPr>
                <a:t>)</a:t>
              </a:r>
              <a:endParaRPr lang="en-GB" sz="1100" b="1" dirty="0">
                <a:solidFill>
                  <a:schemeClr val="bg1"/>
                </a:solidFill>
              </a:endParaRPr>
            </a:p>
          </p:txBody>
        </p:sp>
        <p:sp>
          <p:nvSpPr>
            <p:cNvPr id="12" name="矩形 11">
              <a:extLst>
                <a:ext uri="{FF2B5EF4-FFF2-40B4-BE49-F238E27FC236}">
                  <a16:creationId xmlns:a16="http://schemas.microsoft.com/office/drawing/2014/main" id="{1CDCC3C4-3DC4-F544-91A6-CF43EBC02F43}"/>
                </a:ext>
              </a:extLst>
            </p:cNvPr>
            <p:cNvSpPr/>
            <p:nvPr/>
          </p:nvSpPr>
          <p:spPr>
            <a:xfrm>
              <a:off x="8923390" y="4183969"/>
              <a:ext cx="1804431" cy="181980"/>
            </a:xfrm>
            <a:prstGeom prst="rect">
              <a:avLst/>
            </a:prstGeom>
          </p:spPr>
          <p:txBody>
            <a:bodyPr wrap="square">
              <a:spAutoFit/>
            </a:bodyPr>
            <a:lstStyle/>
            <a:p>
              <a:pPr algn="ctr"/>
              <a:r>
                <a:rPr lang="en-GB" altLang="zh-CN" sz="1100" b="1" dirty="0">
                  <a:solidFill>
                    <a:schemeClr val="bg1"/>
                  </a:solidFill>
                </a:rPr>
                <a:t>Tools</a:t>
              </a:r>
              <a:endParaRPr lang="en-GB" sz="1100" b="1" dirty="0">
                <a:solidFill>
                  <a:schemeClr val="bg1"/>
                </a:solidFill>
              </a:endParaRPr>
            </a:p>
          </p:txBody>
        </p:sp>
        <p:sp>
          <p:nvSpPr>
            <p:cNvPr id="13" name="矩形 12">
              <a:extLst>
                <a:ext uri="{FF2B5EF4-FFF2-40B4-BE49-F238E27FC236}">
                  <a16:creationId xmlns:a16="http://schemas.microsoft.com/office/drawing/2014/main" id="{A9026DCE-6EFE-334A-BE6F-9692378F1871}"/>
                </a:ext>
              </a:extLst>
            </p:cNvPr>
            <p:cNvSpPr/>
            <p:nvPr/>
          </p:nvSpPr>
          <p:spPr>
            <a:xfrm>
              <a:off x="8942220" y="4657682"/>
              <a:ext cx="1804431" cy="181980"/>
            </a:xfrm>
            <a:prstGeom prst="rect">
              <a:avLst/>
            </a:prstGeom>
          </p:spPr>
          <p:txBody>
            <a:bodyPr wrap="square">
              <a:spAutoFit/>
            </a:bodyPr>
            <a:lstStyle/>
            <a:p>
              <a:pPr algn="ctr"/>
              <a:r>
                <a:rPr lang="en-GB" altLang="zh-CN" sz="1100" b="1" dirty="0">
                  <a:solidFill>
                    <a:schemeClr val="bg1"/>
                  </a:solidFill>
                </a:rPr>
                <a:t>Libs</a:t>
              </a:r>
              <a:endParaRPr lang="en-GB" sz="1100" b="1" dirty="0">
                <a:solidFill>
                  <a:schemeClr val="bg1"/>
                </a:solidFill>
              </a:endParaRPr>
            </a:p>
          </p:txBody>
        </p:sp>
      </p:grpSp>
      <p:sp>
        <p:nvSpPr>
          <p:cNvPr id="16" name="矩形 15">
            <a:extLst>
              <a:ext uri="{FF2B5EF4-FFF2-40B4-BE49-F238E27FC236}">
                <a16:creationId xmlns:a16="http://schemas.microsoft.com/office/drawing/2014/main" id="{03E3E76A-4F0F-344D-870E-5B7D6CDBEEDB}"/>
              </a:ext>
            </a:extLst>
          </p:cNvPr>
          <p:cNvSpPr/>
          <p:nvPr/>
        </p:nvSpPr>
        <p:spPr>
          <a:xfrm>
            <a:off x="3984323" y="1694149"/>
            <a:ext cx="4773193" cy="578718"/>
          </a:xfrm>
          <a:prstGeom prst="rect">
            <a:avLst/>
          </a:prstGeom>
          <a:noFill/>
          <a:ln w="22225">
            <a:solidFill>
              <a:srgbClr val="0090C6">
                <a:alpha val="38000"/>
              </a:srgb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矩形 17">
            <a:extLst>
              <a:ext uri="{FF2B5EF4-FFF2-40B4-BE49-F238E27FC236}">
                <a16:creationId xmlns:a16="http://schemas.microsoft.com/office/drawing/2014/main" id="{CAA6F048-CB21-2B46-A86B-C6EEBBFC6164}"/>
              </a:ext>
            </a:extLst>
          </p:cNvPr>
          <p:cNvSpPr/>
          <p:nvPr/>
        </p:nvSpPr>
        <p:spPr>
          <a:xfrm>
            <a:off x="3984323" y="2367480"/>
            <a:ext cx="4773193" cy="578718"/>
          </a:xfrm>
          <a:prstGeom prst="rect">
            <a:avLst/>
          </a:prstGeom>
          <a:noFill/>
          <a:ln w="22225">
            <a:solidFill>
              <a:srgbClr val="0090C6">
                <a:alpha val="38000"/>
              </a:srgb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矩形 18">
            <a:extLst>
              <a:ext uri="{FF2B5EF4-FFF2-40B4-BE49-F238E27FC236}">
                <a16:creationId xmlns:a16="http://schemas.microsoft.com/office/drawing/2014/main" id="{0933FD68-4E6E-B744-8BBD-80777059A29F}"/>
              </a:ext>
            </a:extLst>
          </p:cNvPr>
          <p:cNvSpPr/>
          <p:nvPr/>
        </p:nvSpPr>
        <p:spPr>
          <a:xfrm>
            <a:off x="3984323" y="3057436"/>
            <a:ext cx="4773193" cy="578718"/>
          </a:xfrm>
          <a:prstGeom prst="rect">
            <a:avLst/>
          </a:prstGeom>
          <a:noFill/>
          <a:ln w="22225">
            <a:solidFill>
              <a:srgbClr val="0090C6">
                <a:alpha val="38000"/>
              </a:srgb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矩形 19">
            <a:extLst>
              <a:ext uri="{FF2B5EF4-FFF2-40B4-BE49-F238E27FC236}">
                <a16:creationId xmlns:a16="http://schemas.microsoft.com/office/drawing/2014/main" id="{7D9FF14F-D91D-4C4B-972A-258D1E38E98E}"/>
              </a:ext>
            </a:extLst>
          </p:cNvPr>
          <p:cNvSpPr/>
          <p:nvPr/>
        </p:nvSpPr>
        <p:spPr>
          <a:xfrm>
            <a:off x="3984323" y="3739080"/>
            <a:ext cx="4773193" cy="578718"/>
          </a:xfrm>
          <a:prstGeom prst="rect">
            <a:avLst/>
          </a:prstGeom>
          <a:noFill/>
          <a:ln w="22225">
            <a:solidFill>
              <a:srgbClr val="0090C6">
                <a:alpha val="38000"/>
              </a:srgb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矩形 20">
            <a:extLst>
              <a:ext uri="{FF2B5EF4-FFF2-40B4-BE49-F238E27FC236}">
                <a16:creationId xmlns:a16="http://schemas.microsoft.com/office/drawing/2014/main" id="{C1BB2D62-14F4-3643-8DBC-605D39B50DA1}"/>
              </a:ext>
            </a:extLst>
          </p:cNvPr>
          <p:cNvSpPr/>
          <p:nvPr/>
        </p:nvSpPr>
        <p:spPr>
          <a:xfrm>
            <a:off x="3984323" y="4429037"/>
            <a:ext cx="4773193" cy="578718"/>
          </a:xfrm>
          <a:prstGeom prst="rect">
            <a:avLst/>
          </a:prstGeom>
          <a:noFill/>
          <a:ln w="22225">
            <a:solidFill>
              <a:srgbClr val="0090C6">
                <a:alpha val="38000"/>
              </a:srgb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矩形 21">
            <a:extLst>
              <a:ext uri="{FF2B5EF4-FFF2-40B4-BE49-F238E27FC236}">
                <a16:creationId xmlns:a16="http://schemas.microsoft.com/office/drawing/2014/main" id="{98EFC8E0-271C-8C49-AFB3-C5E2F4DADFA2}"/>
              </a:ext>
            </a:extLst>
          </p:cNvPr>
          <p:cNvSpPr/>
          <p:nvPr/>
        </p:nvSpPr>
        <p:spPr>
          <a:xfrm>
            <a:off x="3984323" y="5110681"/>
            <a:ext cx="4773193" cy="578718"/>
          </a:xfrm>
          <a:prstGeom prst="rect">
            <a:avLst/>
          </a:prstGeom>
          <a:noFill/>
          <a:ln w="22225">
            <a:solidFill>
              <a:srgbClr val="0090C6">
                <a:alpha val="38000"/>
              </a:srgb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39681602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89C0C4-E6E2-874C-8AB8-BCEE8430BEF1}"/>
              </a:ext>
            </a:extLst>
          </p:cNvPr>
          <p:cNvSpPr>
            <a:spLocks noGrp="1"/>
          </p:cNvSpPr>
          <p:nvPr>
            <p:ph type="title"/>
          </p:nvPr>
        </p:nvSpPr>
        <p:spPr/>
        <p:txBody>
          <a:bodyPr/>
          <a:lstStyle/>
          <a:p>
            <a:r>
              <a:rPr lang="en-US" dirty="0"/>
              <a:t>What Are Containers ?</a:t>
            </a:r>
          </a:p>
        </p:txBody>
      </p:sp>
      <p:sp>
        <p:nvSpPr>
          <p:cNvPr id="3" name="Date Placeholder 2">
            <a:extLst>
              <a:ext uri="{FF2B5EF4-FFF2-40B4-BE49-F238E27FC236}">
                <a16:creationId xmlns:a16="http://schemas.microsoft.com/office/drawing/2014/main" id="{9B0F6A79-DEF1-0A44-86F2-434F1E0F226D}"/>
              </a:ext>
            </a:extLst>
          </p:cNvPr>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4" name="Footer Placeholder 3">
            <a:extLst>
              <a:ext uri="{FF2B5EF4-FFF2-40B4-BE49-F238E27FC236}">
                <a16:creationId xmlns:a16="http://schemas.microsoft.com/office/drawing/2014/main" id="{D71A363E-357B-2141-87ED-BC624D3CF0A5}"/>
              </a:ext>
            </a:extLst>
          </p:cNvPr>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5" name="Slide Number Placeholder 4">
            <a:extLst>
              <a:ext uri="{FF2B5EF4-FFF2-40B4-BE49-F238E27FC236}">
                <a16:creationId xmlns:a16="http://schemas.microsoft.com/office/drawing/2014/main" id="{1F311CFA-56E6-4544-971B-3D76DFCCE031}"/>
              </a:ext>
            </a:extLst>
          </p:cNvPr>
          <p:cNvSpPr>
            <a:spLocks noGrp="1"/>
          </p:cNvSpPr>
          <p:nvPr>
            <p:ph type="sldNum" sz="quarter" idx="12"/>
          </p:nvPr>
        </p:nvSpPr>
        <p:spPr/>
        <p:txBody>
          <a:bodyPr/>
          <a:lstStyle/>
          <a:p>
            <a:r>
              <a:rPr lang="en-US" altLang="zh-CN"/>
              <a:t>Page  </a:t>
            </a:r>
            <a:fld id="{6F6B6950-8D1A-4668-8374-25B44628E0DF}" type="slidenum">
              <a:rPr lang="zh-CN" altLang="en-US" smtClean="0"/>
              <a:t>5</a:t>
            </a:fld>
            <a:endParaRPr lang="zh-CN" altLang="en-US" dirty="0"/>
          </a:p>
        </p:txBody>
      </p:sp>
      <p:sp>
        <p:nvSpPr>
          <p:cNvPr id="7" name="Rectangle 6">
            <a:extLst>
              <a:ext uri="{FF2B5EF4-FFF2-40B4-BE49-F238E27FC236}">
                <a16:creationId xmlns:a16="http://schemas.microsoft.com/office/drawing/2014/main" id="{F7395627-362A-4A4F-9440-EFE6A13A363C}"/>
              </a:ext>
            </a:extLst>
          </p:cNvPr>
          <p:cNvSpPr/>
          <p:nvPr/>
        </p:nvSpPr>
        <p:spPr>
          <a:xfrm>
            <a:off x="6665688" y="2703678"/>
            <a:ext cx="4585869" cy="2261453"/>
          </a:xfrm>
          <a:prstGeom prst="rect">
            <a:avLst/>
          </a:prstGeom>
        </p:spPr>
        <p:txBody>
          <a:bodyPr wrap="square">
            <a:spAutoFit/>
          </a:bodyPr>
          <a:lstStyle/>
          <a:p>
            <a:pPr>
              <a:lnSpc>
                <a:spcPct val="150000"/>
              </a:lnSpc>
            </a:pPr>
            <a:r>
              <a:rPr lang="en-HK" sz="1600" dirty="0">
                <a:latin typeface="Century Gothic" panose="020B0502020202020204" pitchFamily="34" charset="0"/>
              </a:rPr>
              <a:t>A container is a standard unit of software that packages up code and all its dependencies so the application runs quickly and reliably from one computing environment to another. </a:t>
            </a:r>
          </a:p>
          <a:p>
            <a:pPr>
              <a:lnSpc>
                <a:spcPct val="150000"/>
              </a:lnSpc>
            </a:pPr>
            <a:endParaRPr lang="en-HK" sz="1600" dirty="0">
              <a:latin typeface="Century Gothic" panose="020B0502020202020204" pitchFamily="34" charset="0"/>
            </a:endParaRPr>
          </a:p>
        </p:txBody>
      </p:sp>
      <p:grpSp>
        <p:nvGrpSpPr>
          <p:cNvPr id="17" name="组合 16">
            <a:extLst>
              <a:ext uri="{FF2B5EF4-FFF2-40B4-BE49-F238E27FC236}">
                <a16:creationId xmlns:a16="http://schemas.microsoft.com/office/drawing/2014/main" id="{BB364D84-7ADD-334F-AB1F-3CD2A38A7BB6}"/>
              </a:ext>
            </a:extLst>
          </p:cNvPr>
          <p:cNvGrpSpPr/>
          <p:nvPr/>
        </p:nvGrpSpPr>
        <p:grpSpPr>
          <a:xfrm>
            <a:off x="940443" y="1117011"/>
            <a:ext cx="5649685" cy="4659085"/>
            <a:chOff x="940443" y="1117011"/>
            <a:chExt cx="5649685" cy="4659085"/>
          </a:xfrm>
        </p:grpSpPr>
        <p:pic>
          <p:nvPicPr>
            <p:cNvPr id="6" name="Picture 5">
              <a:extLst>
                <a:ext uri="{FF2B5EF4-FFF2-40B4-BE49-F238E27FC236}">
                  <a16:creationId xmlns:a16="http://schemas.microsoft.com/office/drawing/2014/main" id="{67C664A7-6725-7C41-B0E9-3217E4427020}"/>
                </a:ext>
              </a:extLst>
            </p:cNvPr>
            <p:cNvPicPr>
              <a:picLocks noChangeAspect="1"/>
            </p:cNvPicPr>
            <p:nvPr/>
          </p:nvPicPr>
          <p:blipFill rotWithShape="1">
            <a:blip r:embed="rId3"/>
            <a:srcRect l="6773" t="9871" r="6974" b="7951"/>
            <a:stretch/>
          </p:blipFill>
          <p:spPr>
            <a:xfrm>
              <a:off x="940443" y="1117011"/>
              <a:ext cx="5649685" cy="4659085"/>
            </a:xfrm>
            <a:prstGeom prst="rect">
              <a:avLst/>
            </a:prstGeom>
          </p:spPr>
        </p:pic>
        <p:sp>
          <p:nvSpPr>
            <p:cNvPr id="8" name="矩形 7">
              <a:extLst>
                <a:ext uri="{FF2B5EF4-FFF2-40B4-BE49-F238E27FC236}">
                  <a16:creationId xmlns:a16="http://schemas.microsoft.com/office/drawing/2014/main" id="{410214EE-F480-5B4D-AA05-6972C5CBBA06}"/>
                </a:ext>
              </a:extLst>
            </p:cNvPr>
            <p:cNvSpPr/>
            <p:nvPr/>
          </p:nvSpPr>
          <p:spPr>
            <a:xfrm>
              <a:off x="1293777" y="2340624"/>
              <a:ext cx="632299" cy="984739"/>
            </a:xfrm>
            <a:prstGeom prst="rect">
              <a:avLst/>
            </a:prstGeom>
            <a:solidFill>
              <a:srgbClr val="4491C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App</a:t>
              </a:r>
            </a:p>
            <a:p>
              <a:pPr algn="ctr"/>
              <a:r>
                <a:rPr lang="en-GB" sz="1600" dirty="0"/>
                <a:t>A</a:t>
              </a:r>
            </a:p>
          </p:txBody>
        </p:sp>
        <p:sp>
          <p:nvSpPr>
            <p:cNvPr id="9" name="矩形 8">
              <a:extLst>
                <a:ext uri="{FF2B5EF4-FFF2-40B4-BE49-F238E27FC236}">
                  <a16:creationId xmlns:a16="http://schemas.microsoft.com/office/drawing/2014/main" id="{7431E8D9-A9D4-4046-9D1F-EC6E0C78D2F6}"/>
                </a:ext>
              </a:extLst>
            </p:cNvPr>
            <p:cNvSpPr/>
            <p:nvPr/>
          </p:nvSpPr>
          <p:spPr>
            <a:xfrm>
              <a:off x="2169266" y="2340624"/>
              <a:ext cx="632299" cy="984739"/>
            </a:xfrm>
            <a:prstGeom prst="rect">
              <a:avLst/>
            </a:prstGeom>
            <a:solidFill>
              <a:srgbClr val="4491C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App</a:t>
              </a:r>
            </a:p>
            <a:p>
              <a:pPr algn="ctr"/>
              <a:r>
                <a:rPr lang="en-GB" sz="1600" dirty="0"/>
                <a:t>B</a:t>
              </a:r>
            </a:p>
          </p:txBody>
        </p:sp>
        <p:sp>
          <p:nvSpPr>
            <p:cNvPr id="10" name="矩形 9">
              <a:extLst>
                <a:ext uri="{FF2B5EF4-FFF2-40B4-BE49-F238E27FC236}">
                  <a16:creationId xmlns:a16="http://schemas.microsoft.com/office/drawing/2014/main" id="{C9D32290-E68C-134B-B98C-2546EC9398AC}"/>
                </a:ext>
              </a:extLst>
            </p:cNvPr>
            <p:cNvSpPr/>
            <p:nvPr/>
          </p:nvSpPr>
          <p:spPr>
            <a:xfrm>
              <a:off x="3044755" y="2340624"/>
              <a:ext cx="632299" cy="984739"/>
            </a:xfrm>
            <a:prstGeom prst="rect">
              <a:avLst/>
            </a:prstGeom>
            <a:solidFill>
              <a:srgbClr val="4491C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App</a:t>
              </a:r>
            </a:p>
            <a:p>
              <a:pPr algn="ctr"/>
              <a:r>
                <a:rPr lang="en-GB" sz="1600" dirty="0"/>
                <a:t>C</a:t>
              </a:r>
            </a:p>
          </p:txBody>
        </p:sp>
        <p:sp>
          <p:nvSpPr>
            <p:cNvPr id="11" name="矩形 10">
              <a:extLst>
                <a:ext uri="{FF2B5EF4-FFF2-40B4-BE49-F238E27FC236}">
                  <a16:creationId xmlns:a16="http://schemas.microsoft.com/office/drawing/2014/main" id="{09154D9A-8A8F-9347-8829-472445F5C791}"/>
                </a:ext>
              </a:extLst>
            </p:cNvPr>
            <p:cNvSpPr/>
            <p:nvPr/>
          </p:nvSpPr>
          <p:spPr>
            <a:xfrm>
              <a:off x="3900789" y="2340624"/>
              <a:ext cx="632299" cy="984739"/>
            </a:xfrm>
            <a:prstGeom prst="rect">
              <a:avLst/>
            </a:prstGeom>
            <a:solidFill>
              <a:srgbClr val="4491C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App</a:t>
              </a:r>
            </a:p>
            <a:p>
              <a:pPr algn="ctr"/>
              <a:r>
                <a:rPr lang="en-GB" sz="1600" dirty="0"/>
                <a:t>D</a:t>
              </a:r>
            </a:p>
          </p:txBody>
        </p:sp>
        <p:sp>
          <p:nvSpPr>
            <p:cNvPr id="12" name="矩形 11">
              <a:extLst>
                <a:ext uri="{FF2B5EF4-FFF2-40B4-BE49-F238E27FC236}">
                  <a16:creationId xmlns:a16="http://schemas.microsoft.com/office/drawing/2014/main" id="{ABDB6BE3-8A71-2744-9C6B-73F10523497C}"/>
                </a:ext>
              </a:extLst>
            </p:cNvPr>
            <p:cNvSpPr/>
            <p:nvPr/>
          </p:nvSpPr>
          <p:spPr>
            <a:xfrm>
              <a:off x="4759072" y="2346610"/>
              <a:ext cx="632299" cy="984739"/>
            </a:xfrm>
            <a:prstGeom prst="rect">
              <a:avLst/>
            </a:prstGeom>
            <a:solidFill>
              <a:srgbClr val="4491C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App</a:t>
              </a:r>
            </a:p>
            <a:p>
              <a:pPr algn="ctr"/>
              <a:r>
                <a:rPr lang="en-GB" sz="1600" dirty="0"/>
                <a:t>E</a:t>
              </a:r>
            </a:p>
          </p:txBody>
        </p:sp>
        <p:sp>
          <p:nvSpPr>
            <p:cNvPr id="13" name="矩形 12">
              <a:extLst>
                <a:ext uri="{FF2B5EF4-FFF2-40B4-BE49-F238E27FC236}">
                  <a16:creationId xmlns:a16="http://schemas.microsoft.com/office/drawing/2014/main" id="{08F1603A-77F3-4A44-95AD-C952E7FE6FAD}"/>
                </a:ext>
              </a:extLst>
            </p:cNvPr>
            <p:cNvSpPr/>
            <p:nvPr/>
          </p:nvSpPr>
          <p:spPr>
            <a:xfrm>
              <a:off x="5634562" y="2346610"/>
              <a:ext cx="632299" cy="984739"/>
            </a:xfrm>
            <a:prstGeom prst="rect">
              <a:avLst/>
            </a:prstGeom>
            <a:solidFill>
              <a:srgbClr val="4491C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App</a:t>
              </a:r>
            </a:p>
            <a:p>
              <a:pPr algn="ctr"/>
              <a:r>
                <a:rPr lang="en-GB" sz="1600" dirty="0"/>
                <a:t>F</a:t>
              </a:r>
            </a:p>
          </p:txBody>
        </p:sp>
        <p:sp>
          <p:nvSpPr>
            <p:cNvPr id="14" name="矩形 13">
              <a:extLst>
                <a:ext uri="{FF2B5EF4-FFF2-40B4-BE49-F238E27FC236}">
                  <a16:creationId xmlns:a16="http://schemas.microsoft.com/office/drawing/2014/main" id="{0C35D864-A7F3-E04C-8163-69F52078D9E8}"/>
                </a:ext>
              </a:extLst>
            </p:cNvPr>
            <p:cNvSpPr/>
            <p:nvPr/>
          </p:nvSpPr>
          <p:spPr>
            <a:xfrm>
              <a:off x="2926290" y="3941993"/>
              <a:ext cx="1501528" cy="300387"/>
            </a:xfrm>
            <a:prstGeom prst="rect">
              <a:avLst/>
            </a:prstGeom>
            <a:solidFill>
              <a:srgbClr val="4491C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Docker</a:t>
              </a:r>
            </a:p>
          </p:txBody>
        </p:sp>
        <p:sp>
          <p:nvSpPr>
            <p:cNvPr id="15" name="矩形 14">
              <a:extLst>
                <a:ext uri="{FF2B5EF4-FFF2-40B4-BE49-F238E27FC236}">
                  <a16:creationId xmlns:a16="http://schemas.microsoft.com/office/drawing/2014/main" id="{EFF3515E-989C-274E-A96C-D775133254C2}"/>
                </a:ext>
              </a:extLst>
            </p:cNvPr>
            <p:cNvSpPr/>
            <p:nvPr/>
          </p:nvSpPr>
          <p:spPr>
            <a:xfrm>
              <a:off x="2595064" y="4469054"/>
              <a:ext cx="2475591" cy="496077"/>
            </a:xfrm>
            <a:prstGeom prst="rect">
              <a:avLst/>
            </a:prstGeom>
            <a:solidFill>
              <a:srgbClr val="D2E9F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lumMod val="85000"/>
                      <a:lumOff val="15000"/>
                    </a:schemeClr>
                  </a:solidFill>
                </a:rPr>
                <a:t>Host Operating System</a:t>
              </a:r>
            </a:p>
          </p:txBody>
        </p:sp>
        <p:sp>
          <p:nvSpPr>
            <p:cNvPr id="16" name="矩形 15">
              <a:extLst>
                <a:ext uri="{FF2B5EF4-FFF2-40B4-BE49-F238E27FC236}">
                  <a16:creationId xmlns:a16="http://schemas.microsoft.com/office/drawing/2014/main" id="{DCE92AE4-8563-DE48-B712-1CB783BAEBC0}"/>
                </a:ext>
              </a:extLst>
            </p:cNvPr>
            <p:cNvSpPr/>
            <p:nvPr/>
          </p:nvSpPr>
          <p:spPr>
            <a:xfrm>
              <a:off x="2595064" y="5086729"/>
              <a:ext cx="2475591" cy="399672"/>
            </a:xfrm>
            <a:prstGeom prst="rect">
              <a:avLst/>
            </a:prstGeom>
            <a:solidFill>
              <a:srgbClr val="61C5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bg1"/>
                  </a:solidFill>
                </a:rPr>
                <a:t>Infrastructure</a:t>
              </a:r>
            </a:p>
          </p:txBody>
        </p:sp>
      </p:grpSp>
    </p:spTree>
    <p:extLst>
      <p:ext uri="{BB962C8B-B14F-4D97-AF65-F5344CB8AC3E}">
        <p14:creationId xmlns:p14="http://schemas.microsoft.com/office/powerpoint/2010/main" val="43650754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CB1BF5-70F4-5643-9EA4-9C99C49E38A9}"/>
              </a:ext>
            </a:extLst>
          </p:cNvPr>
          <p:cNvSpPr>
            <a:spLocks noGrp="1"/>
          </p:cNvSpPr>
          <p:nvPr>
            <p:ph type="title"/>
          </p:nvPr>
        </p:nvSpPr>
        <p:spPr>
          <a:xfrm>
            <a:off x="666052" y="200533"/>
            <a:ext cx="3540988" cy="604139"/>
          </a:xfrm>
        </p:spPr>
        <p:txBody>
          <a:bodyPr/>
          <a:lstStyle/>
          <a:p>
            <a:r>
              <a:rPr lang="en-US" dirty="0"/>
              <a:t>Container </a:t>
            </a:r>
            <a:r>
              <a:rPr lang="en-US" dirty="0" err="1"/>
              <a:t>v.s</a:t>
            </a:r>
            <a:r>
              <a:rPr lang="en-US" dirty="0"/>
              <a:t>. VM</a:t>
            </a:r>
          </a:p>
        </p:txBody>
      </p:sp>
      <p:sp>
        <p:nvSpPr>
          <p:cNvPr id="3" name="Date Placeholder 2">
            <a:extLst>
              <a:ext uri="{FF2B5EF4-FFF2-40B4-BE49-F238E27FC236}">
                <a16:creationId xmlns:a16="http://schemas.microsoft.com/office/drawing/2014/main" id="{A8FB5CFC-97F9-8745-8EA2-EDE93BF409C8}"/>
              </a:ext>
            </a:extLst>
          </p:cNvPr>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4" name="Footer Placeholder 3">
            <a:extLst>
              <a:ext uri="{FF2B5EF4-FFF2-40B4-BE49-F238E27FC236}">
                <a16:creationId xmlns:a16="http://schemas.microsoft.com/office/drawing/2014/main" id="{40ECB75A-C6FC-DB41-9ED3-F2D309D4CF8D}"/>
              </a:ext>
            </a:extLst>
          </p:cNvPr>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5" name="Slide Number Placeholder 4">
            <a:extLst>
              <a:ext uri="{FF2B5EF4-FFF2-40B4-BE49-F238E27FC236}">
                <a16:creationId xmlns:a16="http://schemas.microsoft.com/office/drawing/2014/main" id="{4B3F1276-A427-CF4C-AA64-23C9839ADB01}"/>
              </a:ext>
            </a:extLst>
          </p:cNvPr>
          <p:cNvSpPr>
            <a:spLocks noGrp="1"/>
          </p:cNvSpPr>
          <p:nvPr>
            <p:ph type="sldNum" sz="quarter" idx="12"/>
          </p:nvPr>
        </p:nvSpPr>
        <p:spPr/>
        <p:txBody>
          <a:bodyPr/>
          <a:lstStyle/>
          <a:p>
            <a:r>
              <a:rPr lang="en-US" altLang="zh-CN"/>
              <a:t>Page  </a:t>
            </a:r>
            <a:fld id="{6F6B6950-8D1A-4668-8374-25B44628E0DF}" type="slidenum">
              <a:rPr lang="zh-CN" altLang="en-US" smtClean="0"/>
              <a:t>6</a:t>
            </a:fld>
            <a:endParaRPr lang="zh-CN" altLang="en-US" dirty="0"/>
          </a:p>
        </p:txBody>
      </p:sp>
      <p:sp>
        <p:nvSpPr>
          <p:cNvPr id="8" name="TextBox 7">
            <a:extLst>
              <a:ext uri="{FF2B5EF4-FFF2-40B4-BE49-F238E27FC236}">
                <a16:creationId xmlns:a16="http://schemas.microsoft.com/office/drawing/2014/main" id="{DDD01A62-F761-4E48-B6E8-9BFC6EECB7C7}"/>
              </a:ext>
            </a:extLst>
          </p:cNvPr>
          <p:cNvSpPr txBox="1"/>
          <p:nvPr/>
        </p:nvSpPr>
        <p:spPr>
          <a:xfrm>
            <a:off x="1291746" y="5364238"/>
            <a:ext cx="4632106" cy="523220"/>
          </a:xfrm>
          <a:prstGeom prst="rect">
            <a:avLst/>
          </a:prstGeom>
          <a:noFill/>
        </p:spPr>
        <p:txBody>
          <a:bodyPr wrap="square" rtlCol="0">
            <a:spAutoFit/>
          </a:bodyPr>
          <a:lstStyle/>
          <a:p>
            <a:pPr algn="ctr"/>
            <a:r>
              <a:rPr lang="en-HK" sz="1400" dirty="0"/>
              <a:t>Containers are an abstraction at the app layer that packages code and dependencies together.</a:t>
            </a:r>
            <a:endParaRPr lang="en-US" sz="1400" dirty="0"/>
          </a:p>
        </p:txBody>
      </p:sp>
      <p:sp>
        <p:nvSpPr>
          <p:cNvPr id="9" name="TextBox 8">
            <a:extLst>
              <a:ext uri="{FF2B5EF4-FFF2-40B4-BE49-F238E27FC236}">
                <a16:creationId xmlns:a16="http://schemas.microsoft.com/office/drawing/2014/main" id="{C1D31DFF-5201-E847-9C1E-B5BE3A13B466}"/>
              </a:ext>
            </a:extLst>
          </p:cNvPr>
          <p:cNvSpPr txBox="1"/>
          <p:nvPr/>
        </p:nvSpPr>
        <p:spPr>
          <a:xfrm>
            <a:off x="6218344" y="5364238"/>
            <a:ext cx="4844152" cy="523220"/>
          </a:xfrm>
          <a:prstGeom prst="rect">
            <a:avLst/>
          </a:prstGeom>
          <a:noFill/>
        </p:spPr>
        <p:txBody>
          <a:bodyPr wrap="square" rtlCol="0">
            <a:spAutoFit/>
          </a:bodyPr>
          <a:lstStyle/>
          <a:p>
            <a:pPr algn="ctr"/>
            <a:r>
              <a:rPr lang="en-HK" sz="1400" dirty="0"/>
              <a:t>Virtual machines (VMs) are an abstraction of physical hardware turning one server into many servers. </a:t>
            </a:r>
            <a:endParaRPr lang="en-US" sz="1400" dirty="0"/>
          </a:p>
        </p:txBody>
      </p:sp>
      <p:pic>
        <p:nvPicPr>
          <p:cNvPr id="10" name="图片 9">
            <a:extLst>
              <a:ext uri="{FF2B5EF4-FFF2-40B4-BE49-F238E27FC236}">
                <a16:creationId xmlns:a16="http://schemas.microsoft.com/office/drawing/2014/main" id="{1D45A87D-A126-9044-ADFC-BD2E6FF5DFF0}"/>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50399"/>
          <a:stretch/>
        </p:blipFill>
        <p:spPr>
          <a:xfrm>
            <a:off x="6134948" y="1031609"/>
            <a:ext cx="4844152" cy="3993077"/>
          </a:xfrm>
          <a:prstGeom prst="rect">
            <a:avLst/>
          </a:prstGeom>
        </p:spPr>
      </p:pic>
      <p:sp>
        <p:nvSpPr>
          <p:cNvPr id="11" name="矩形 10">
            <a:extLst>
              <a:ext uri="{FF2B5EF4-FFF2-40B4-BE49-F238E27FC236}">
                <a16:creationId xmlns:a16="http://schemas.microsoft.com/office/drawing/2014/main" id="{5040CEAA-CF08-8F4B-AB39-EF3D1B04062A}"/>
              </a:ext>
            </a:extLst>
          </p:cNvPr>
          <p:cNvSpPr/>
          <p:nvPr/>
        </p:nvSpPr>
        <p:spPr>
          <a:xfrm>
            <a:off x="1089660" y="955964"/>
            <a:ext cx="4834192" cy="4144369"/>
          </a:xfrm>
          <a:prstGeom prst="rect">
            <a:avLst/>
          </a:prstGeom>
          <a:noFill/>
          <a:ln>
            <a:solidFill>
              <a:schemeClr val="accent1">
                <a:lumMod val="60000"/>
                <a:lumOff val="4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 name="组合 12">
            <a:extLst>
              <a:ext uri="{FF2B5EF4-FFF2-40B4-BE49-F238E27FC236}">
                <a16:creationId xmlns:a16="http://schemas.microsoft.com/office/drawing/2014/main" id="{C5BBD0B4-EE2B-2447-82DF-41113A130B37}"/>
              </a:ext>
            </a:extLst>
          </p:cNvPr>
          <p:cNvGrpSpPr/>
          <p:nvPr/>
        </p:nvGrpSpPr>
        <p:grpSpPr>
          <a:xfrm>
            <a:off x="1009384" y="1046357"/>
            <a:ext cx="5028537" cy="4146847"/>
            <a:chOff x="940443" y="1117011"/>
            <a:chExt cx="5649685" cy="4659085"/>
          </a:xfrm>
        </p:grpSpPr>
        <p:pic>
          <p:nvPicPr>
            <p:cNvPr id="14" name="Picture 5">
              <a:extLst>
                <a:ext uri="{FF2B5EF4-FFF2-40B4-BE49-F238E27FC236}">
                  <a16:creationId xmlns:a16="http://schemas.microsoft.com/office/drawing/2014/main" id="{33E27272-1329-4F4C-AC37-4247DF7DA1AA}"/>
                </a:ext>
              </a:extLst>
            </p:cNvPr>
            <p:cNvPicPr>
              <a:picLocks noChangeAspect="1"/>
            </p:cNvPicPr>
            <p:nvPr/>
          </p:nvPicPr>
          <p:blipFill rotWithShape="1">
            <a:blip r:embed="rId3"/>
            <a:srcRect l="6773" t="9871" r="6974" b="7951"/>
            <a:stretch/>
          </p:blipFill>
          <p:spPr>
            <a:xfrm>
              <a:off x="940443" y="1117011"/>
              <a:ext cx="5649685" cy="4659085"/>
            </a:xfrm>
            <a:prstGeom prst="rect">
              <a:avLst/>
            </a:prstGeom>
          </p:spPr>
        </p:pic>
        <p:sp>
          <p:nvSpPr>
            <p:cNvPr id="15" name="矩形 14">
              <a:extLst>
                <a:ext uri="{FF2B5EF4-FFF2-40B4-BE49-F238E27FC236}">
                  <a16:creationId xmlns:a16="http://schemas.microsoft.com/office/drawing/2014/main" id="{B52E6335-58D2-314E-8D6B-F9C7E2AE0FE8}"/>
                </a:ext>
              </a:extLst>
            </p:cNvPr>
            <p:cNvSpPr/>
            <p:nvPr/>
          </p:nvSpPr>
          <p:spPr>
            <a:xfrm>
              <a:off x="1293777" y="2340624"/>
              <a:ext cx="632299" cy="984739"/>
            </a:xfrm>
            <a:prstGeom prst="rect">
              <a:avLst/>
            </a:prstGeom>
            <a:solidFill>
              <a:srgbClr val="4491C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t>App</a:t>
              </a:r>
            </a:p>
            <a:p>
              <a:pPr algn="ctr"/>
              <a:r>
                <a:rPr lang="en-GB" sz="1400" dirty="0"/>
                <a:t>A</a:t>
              </a:r>
            </a:p>
          </p:txBody>
        </p:sp>
        <p:sp>
          <p:nvSpPr>
            <p:cNvPr id="16" name="矩形 15">
              <a:extLst>
                <a:ext uri="{FF2B5EF4-FFF2-40B4-BE49-F238E27FC236}">
                  <a16:creationId xmlns:a16="http://schemas.microsoft.com/office/drawing/2014/main" id="{4E31A1F9-E66F-5A4A-A17E-6EB15CD9D3B9}"/>
                </a:ext>
              </a:extLst>
            </p:cNvPr>
            <p:cNvSpPr/>
            <p:nvPr/>
          </p:nvSpPr>
          <p:spPr>
            <a:xfrm>
              <a:off x="2169266" y="2340624"/>
              <a:ext cx="632299" cy="984739"/>
            </a:xfrm>
            <a:prstGeom prst="rect">
              <a:avLst/>
            </a:prstGeom>
            <a:solidFill>
              <a:srgbClr val="4491C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t>App</a:t>
              </a:r>
            </a:p>
            <a:p>
              <a:pPr algn="ctr"/>
              <a:r>
                <a:rPr lang="en-GB" sz="1400" dirty="0"/>
                <a:t>B</a:t>
              </a:r>
            </a:p>
          </p:txBody>
        </p:sp>
        <p:sp>
          <p:nvSpPr>
            <p:cNvPr id="17" name="矩形 16">
              <a:extLst>
                <a:ext uri="{FF2B5EF4-FFF2-40B4-BE49-F238E27FC236}">
                  <a16:creationId xmlns:a16="http://schemas.microsoft.com/office/drawing/2014/main" id="{01799481-A6BD-D345-BB36-39DBFE88C23A}"/>
                </a:ext>
              </a:extLst>
            </p:cNvPr>
            <p:cNvSpPr/>
            <p:nvPr/>
          </p:nvSpPr>
          <p:spPr>
            <a:xfrm>
              <a:off x="3044755" y="2340624"/>
              <a:ext cx="632299" cy="984739"/>
            </a:xfrm>
            <a:prstGeom prst="rect">
              <a:avLst/>
            </a:prstGeom>
            <a:solidFill>
              <a:srgbClr val="4491C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t>App</a:t>
              </a:r>
            </a:p>
            <a:p>
              <a:pPr algn="ctr"/>
              <a:r>
                <a:rPr lang="en-GB" sz="1400" dirty="0"/>
                <a:t>C</a:t>
              </a:r>
            </a:p>
          </p:txBody>
        </p:sp>
        <p:sp>
          <p:nvSpPr>
            <p:cNvPr id="18" name="矩形 17">
              <a:extLst>
                <a:ext uri="{FF2B5EF4-FFF2-40B4-BE49-F238E27FC236}">
                  <a16:creationId xmlns:a16="http://schemas.microsoft.com/office/drawing/2014/main" id="{811FEB02-81C0-2449-A558-319EA81D16AC}"/>
                </a:ext>
              </a:extLst>
            </p:cNvPr>
            <p:cNvSpPr/>
            <p:nvPr/>
          </p:nvSpPr>
          <p:spPr>
            <a:xfrm>
              <a:off x="3900789" y="2340624"/>
              <a:ext cx="632299" cy="984739"/>
            </a:xfrm>
            <a:prstGeom prst="rect">
              <a:avLst/>
            </a:prstGeom>
            <a:solidFill>
              <a:srgbClr val="4491C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t>App</a:t>
              </a:r>
            </a:p>
            <a:p>
              <a:pPr algn="ctr"/>
              <a:r>
                <a:rPr lang="en-GB" sz="1400" dirty="0"/>
                <a:t>D</a:t>
              </a:r>
            </a:p>
          </p:txBody>
        </p:sp>
        <p:sp>
          <p:nvSpPr>
            <p:cNvPr id="19" name="矩形 18">
              <a:extLst>
                <a:ext uri="{FF2B5EF4-FFF2-40B4-BE49-F238E27FC236}">
                  <a16:creationId xmlns:a16="http://schemas.microsoft.com/office/drawing/2014/main" id="{7B72FE74-0C17-2842-9895-9B29EEDF0706}"/>
                </a:ext>
              </a:extLst>
            </p:cNvPr>
            <p:cNvSpPr/>
            <p:nvPr/>
          </p:nvSpPr>
          <p:spPr>
            <a:xfrm>
              <a:off x="4759072" y="2346610"/>
              <a:ext cx="632299" cy="984739"/>
            </a:xfrm>
            <a:prstGeom prst="rect">
              <a:avLst/>
            </a:prstGeom>
            <a:solidFill>
              <a:srgbClr val="4491C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t>App</a:t>
              </a:r>
            </a:p>
            <a:p>
              <a:pPr algn="ctr"/>
              <a:r>
                <a:rPr lang="en-GB" sz="1400" dirty="0"/>
                <a:t>E</a:t>
              </a:r>
            </a:p>
          </p:txBody>
        </p:sp>
        <p:sp>
          <p:nvSpPr>
            <p:cNvPr id="20" name="矩形 19">
              <a:extLst>
                <a:ext uri="{FF2B5EF4-FFF2-40B4-BE49-F238E27FC236}">
                  <a16:creationId xmlns:a16="http://schemas.microsoft.com/office/drawing/2014/main" id="{AA67C8BF-A217-9047-B9E5-6A897323F1C8}"/>
                </a:ext>
              </a:extLst>
            </p:cNvPr>
            <p:cNvSpPr/>
            <p:nvPr/>
          </p:nvSpPr>
          <p:spPr>
            <a:xfrm>
              <a:off x="5634562" y="2346610"/>
              <a:ext cx="632299" cy="984739"/>
            </a:xfrm>
            <a:prstGeom prst="rect">
              <a:avLst/>
            </a:prstGeom>
            <a:solidFill>
              <a:srgbClr val="4491C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t>App</a:t>
              </a:r>
            </a:p>
            <a:p>
              <a:pPr algn="ctr"/>
              <a:r>
                <a:rPr lang="en-GB" sz="1400" dirty="0"/>
                <a:t>F</a:t>
              </a:r>
            </a:p>
          </p:txBody>
        </p:sp>
        <p:sp>
          <p:nvSpPr>
            <p:cNvPr id="21" name="矩形 20">
              <a:extLst>
                <a:ext uri="{FF2B5EF4-FFF2-40B4-BE49-F238E27FC236}">
                  <a16:creationId xmlns:a16="http://schemas.microsoft.com/office/drawing/2014/main" id="{B24FC982-E204-1B46-812B-A7FF5425C6DB}"/>
                </a:ext>
              </a:extLst>
            </p:cNvPr>
            <p:cNvSpPr/>
            <p:nvPr/>
          </p:nvSpPr>
          <p:spPr>
            <a:xfrm>
              <a:off x="2926290" y="3941993"/>
              <a:ext cx="1501528" cy="300387"/>
            </a:xfrm>
            <a:prstGeom prst="rect">
              <a:avLst/>
            </a:prstGeom>
            <a:solidFill>
              <a:srgbClr val="4491C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t>Docker</a:t>
              </a:r>
            </a:p>
          </p:txBody>
        </p:sp>
        <p:sp>
          <p:nvSpPr>
            <p:cNvPr id="22" name="矩形 21">
              <a:extLst>
                <a:ext uri="{FF2B5EF4-FFF2-40B4-BE49-F238E27FC236}">
                  <a16:creationId xmlns:a16="http://schemas.microsoft.com/office/drawing/2014/main" id="{35F7D392-AE6E-B448-8A5D-C43C833A4CB7}"/>
                </a:ext>
              </a:extLst>
            </p:cNvPr>
            <p:cNvSpPr/>
            <p:nvPr/>
          </p:nvSpPr>
          <p:spPr>
            <a:xfrm>
              <a:off x="2595064" y="4469054"/>
              <a:ext cx="2475591" cy="496077"/>
            </a:xfrm>
            <a:prstGeom prst="rect">
              <a:avLst/>
            </a:prstGeom>
            <a:solidFill>
              <a:srgbClr val="D2E9F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tx1">
                      <a:lumMod val="85000"/>
                      <a:lumOff val="15000"/>
                    </a:schemeClr>
                  </a:solidFill>
                </a:rPr>
                <a:t>Host Operating System</a:t>
              </a:r>
            </a:p>
          </p:txBody>
        </p:sp>
        <p:sp>
          <p:nvSpPr>
            <p:cNvPr id="23" name="矩形 22">
              <a:extLst>
                <a:ext uri="{FF2B5EF4-FFF2-40B4-BE49-F238E27FC236}">
                  <a16:creationId xmlns:a16="http://schemas.microsoft.com/office/drawing/2014/main" id="{2019CEE6-4235-3F44-A9E9-96F314583BC3}"/>
                </a:ext>
              </a:extLst>
            </p:cNvPr>
            <p:cNvSpPr/>
            <p:nvPr/>
          </p:nvSpPr>
          <p:spPr>
            <a:xfrm>
              <a:off x="2595064" y="5086729"/>
              <a:ext cx="2475591" cy="399672"/>
            </a:xfrm>
            <a:prstGeom prst="rect">
              <a:avLst/>
            </a:prstGeom>
            <a:solidFill>
              <a:srgbClr val="61C5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bg1"/>
                  </a:solidFill>
                </a:rPr>
                <a:t>Infrastructure</a:t>
              </a:r>
            </a:p>
          </p:txBody>
        </p:sp>
      </p:grpSp>
      <p:grpSp>
        <p:nvGrpSpPr>
          <p:cNvPr id="35" name="组合 34">
            <a:extLst>
              <a:ext uri="{FF2B5EF4-FFF2-40B4-BE49-F238E27FC236}">
                <a16:creationId xmlns:a16="http://schemas.microsoft.com/office/drawing/2014/main" id="{75469B3F-FB5F-0D4A-9DA1-F87F7F087B79}"/>
              </a:ext>
            </a:extLst>
          </p:cNvPr>
          <p:cNvGrpSpPr/>
          <p:nvPr/>
        </p:nvGrpSpPr>
        <p:grpSpPr>
          <a:xfrm>
            <a:off x="6301740" y="955964"/>
            <a:ext cx="4677360" cy="4144369"/>
            <a:chOff x="6301740" y="955964"/>
            <a:chExt cx="4677360" cy="4144369"/>
          </a:xfrm>
        </p:grpSpPr>
        <p:sp>
          <p:nvSpPr>
            <p:cNvPr id="12" name="矩形 11">
              <a:extLst>
                <a:ext uri="{FF2B5EF4-FFF2-40B4-BE49-F238E27FC236}">
                  <a16:creationId xmlns:a16="http://schemas.microsoft.com/office/drawing/2014/main" id="{5CCBAB4C-B388-2A4B-BCAA-F4F737080ECC}"/>
                </a:ext>
              </a:extLst>
            </p:cNvPr>
            <p:cNvSpPr/>
            <p:nvPr/>
          </p:nvSpPr>
          <p:spPr>
            <a:xfrm>
              <a:off x="6301740" y="955964"/>
              <a:ext cx="4677360" cy="4144369"/>
            </a:xfrm>
            <a:prstGeom prst="rect">
              <a:avLst/>
            </a:prstGeom>
            <a:noFill/>
            <a:ln>
              <a:solidFill>
                <a:schemeClr val="accent1">
                  <a:lumMod val="60000"/>
                  <a:lumOff val="4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文本框 23">
              <a:extLst>
                <a:ext uri="{FF2B5EF4-FFF2-40B4-BE49-F238E27FC236}">
                  <a16:creationId xmlns:a16="http://schemas.microsoft.com/office/drawing/2014/main" id="{2015E80E-702C-694F-9A52-016EF3C8AFA3}"/>
                </a:ext>
              </a:extLst>
            </p:cNvPr>
            <p:cNvSpPr txBox="1"/>
            <p:nvPr/>
          </p:nvSpPr>
          <p:spPr>
            <a:xfrm>
              <a:off x="6495393" y="1332833"/>
              <a:ext cx="1328350" cy="276999"/>
            </a:xfrm>
            <a:prstGeom prst="rect">
              <a:avLst/>
            </a:prstGeom>
            <a:solidFill>
              <a:srgbClr val="4491CD"/>
            </a:solidFill>
          </p:spPr>
          <p:txBody>
            <a:bodyPr wrap="square" lIns="0" rIns="0" rtlCol="0" anchor="ctr" anchorCtr="0">
              <a:spAutoFit/>
            </a:bodyPr>
            <a:lstStyle/>
            <a:p>
              <a:pPr algn="ctr"/>
              <a:r>
                <a:rPr lang="en-GB" sz="1200" dirty="0">
                  <a:solidFill>
                    <a:schemeClr val="bg1"/>
                  </a:solidFill>
                </a:rPr>
                <a:t>Virtual Machine</a:t>
              </a:r>
            </a:p>
          </p:txBody>
        </p:sp>
        <p:sp>
          <p:nvSpPr>
            <p:cNvPr id="25" name="文本框 24">
              <a:extLst>
                <a:ext uri="{FF2B5EF4-FFF2-40B4-BE49-F238E27FC236}">
                  <a16:creationId xmlns:a16="http://schemas.microsoft.com/office/drawing/2014/main" id="{BC4CA1D3-9950-5547-8E32-37528A30DEEC}"/>
                </a:ext>
              </a:extLst>
            </p:cNvPr>
            <p:cNvSpPr txBox="1"/>
            <p:nvPr/>
          </p:nvSpPr>
          <p:spPr>
            <a:xfrm>
              <a:off x="8034839" y="1332833"/>
              <a:ext cx="1285195" cy="276999"/>
            </a:xfrm>
            <a:prstGeom prst="rect">
              <a:avLst/>
            </a:prstGeom>
            <a:solidFill>
              <a:srgbClr val="4491CD"/>
            </a:solidFill>
          </p:spPr>
          <p:txBody>
            <a:bodyPr wrap="square" lIns="0" rIns="0" rtlCol="0" anchor="ctr" anchorCtr="0">
              <a:spAutoFit/>
            </a:bodyPr>
            <a:lstStyle/>
            <a:p>
              <a:pPr algn="ctr"/>
              <a:r>
                <a:rPr lang="en-GB" sz="1200" dirty="0">
                  <a:solidFill>
                    <a:schemeClr val="bg1"/>
                  </a:solidFill>
                </a:rPr>
                <a:t>Virtual Machine</a:t>
              </a:r>
            </a:p>
          </p:txBody>
        </p:sp>
        <p:sp>
          <p:nvSpPr>
            <p:cNvPr id="26" name="文本框 25">
              <a:extLst>
                <a:ext uri="{FF2B5EF4-FFF2-40B4-BE49-F238E27FC236}">
                  <a16:creationId xmlns:a16="http://schemas.microsoft.com/office/drawing/2014/main" id="{B1BBBA58-A340-A04D-8398-6872687EF9F2}"/>
                </a:ext>
              </a:extLst>
            </p:cNvPr>
            <p:cNvSpPr txBox="1"/>
            <p:nvPr/>
          </p:nvSpPr>
          <p:spPr>
            <a:xfrm>
              <a:off x="9536021" y="1332833"/>
              <a:ext cx="1285195" cy="276999"/>
            </a:xfrm>
            <a:prstGeom prst="rect">
              <a:avLst/>
            </a:prstGeom>
            <a:solidFill>
              <a:srgbClr val="4491CD"/>
            </a:solidFill>
          </p:spPr>
          <p:txBody>
            <a:bodyPr wrap="square" lIns="0" rIns="0" rtlCol="0" anchor="ctr" anchorCtr="0">
              <a:spAutoFit/>
            </a:bodyPr>
            <a:lstStyle/>
            <a:p>
              <a:pPr algn="ctr"/>
              <a:r>
                <a:rPr lang="en-GB" sz="1200" dirty="0">
                  <a:solidFill>
                    <a:schemeClr val="bg1"/>
                  </a:solidFill>
                </a:rPr>
                <a:t>Virtual Machine</a:t>
              </a:r>
            </a:p>
          </p:txBody>
        </p:sp>
        <p:sp>
          <p:nvSpPr>
            <p:cNvPr id="27" name="文本框 26">
              <a:extLst>
                <a:ext uri="{FF2B5EF4-FFF2-40B4-BE49-F238E27FC236}">
                  <a16:creationId xmlns:a16="http://schemas.microsoft.com/office/drawing/2014/main" id="{301AC740-9377-EB4E-88C9-22D18B0B69F7}"/>
                </a:ext>
              </a:extLst>
            </p:cNvPr>
            <p:cNvSpPr txBox="1"/>
            <p:nvPr/>
          </p:nvSpPr>
          <p:spPr>
            <a:xfrm>
              <a:off x="6495393" y="2029884"/>
              <a:ext cx="1328350" cy="276999"/>
            </a:xfrm>
            <a:prstGeom prst="rect">
              <a:avLst/>
            </a:prstGeom>
            <a:solidFill>
              <a:srgbClr val="4491CD"/>
            </a:solidFill>
          </p:spPr>
          <p:txBody>
            <a:bodyPr wrap="square" lIns="0" rIns="0" rtlCol="0" anchor="ctr" anchorCtr="0">
              <a:spAutoFit/>
            </a:bodyPr>
            <a:lstStyle/>
            <a:p>
              <a:pPr algn="ctr"/>
              <a:r>
                <a:rPr lang="en-GB" sz="1200" dirty="0">
                  <a:solidFill>
                    <a:schemeClr val="bg1"/>
                  </a:solidFill>
                </a:rPr>
                <a:t>APP A</a:t>
              </a:r>
            </a:p>
          </p:txBody>
        </p:sp>
        <p:sp>
          <p:nvSpPr>
            <p:cNvPr id="28" name="文本框 27">
              <a:extLst>
                <a:ext uri="{FF2B5EF4-FFF2-40B4-BE49-F238E27FC236}">
                  <a16:creationId xmlns:a16="http://schemas.microsoft.com/office/drawing/2014/main" id="{280612FD-6A3F-6D40-ACF3-FF71A9005E82}"/>
                </a:ext>
              </a:extLst>
            </p:cNvPr>
            <p:cNvSpPr txBox="1"/>
            <p:nvPr/>
          </p:nvSpPr>
          <p:spPr>
            <a:xfrm>
              <a:off x="8034839" y="2029884"/>
              <a:ext cx="1285195" cy="276999"/>
            </a:xfrm>
            <a:prstGeom prst="rect">
              <a:avLst/>
            </a:prstGeom>
            <a:solidFill>
              <a:srgbClr val="4491CD"/>
            </a:solidFill>
          </p:spPr>
          <p:txBody>
            <a:bodyPr wrap="square" lIns="0" rIns="0" rtlCol="0" anchor="ctr" anchorCtr="0">
              <a:spAutoFit/>
            </a:bodyPr>
            <a:lstStyle/>
            <a:p>
              <a:pPr algn="ctr"/>
              <a:r>
                <a:rPr lang="en-GB" sz="1200" dirty="0">
                  <a:solidFill>
                    <a:schemeClr val="bg1"/>
                  </a:solidFill>
                </a:rPr>
                <a:t>APP B</a:t>
              </a:r>
            </a:p>
          </p:txBody>
        </p:sp>
        <p:sp>
          <p:nvSpPr>
            <p:cNvPr id="29" name="文本框 28">
              <a:extLst>
                <a:ext uri="{FF2B5EF4-FFF2-40B4-BE49-F238E27FC236}">
                  <a16:creationId xmlns:a16="http://schemas.microsoft.com/office/drawing/2014/main" id="{7127C200-7506-E741-A68B-9B385ECB505A}"/>
                </a:ext>
              </a:extLst>
            </p:cNvPr>
            <p:cNvSpPr txBox="1"/>
            <p:nvPr/>
          </p:nvSpPr>
          <p:spPr>
            <a:xfrm>
              <a:off x="9550689" y="2029884"/>
              <a:ext cx="1270527" cy="276999"/>
            </a:xfrm>
            <a:prstGeom prst="rect">
              <a:avLst/>
            </a:prstGeom>
            <a:solidFill>
              <a:srgbClr val="4491CD"/>
            </a:solidFill>
          </p:spPr>
          <p:txBody>
            <a:bodyPr wrap="square" lIns="0" rIns="0" rtlCol="0" anchor="ctr" anchorCtr="0">
              <a:spAutoFit/>
            </a:bodyPr>
            <a:lstStyle/>
            <a:p>
              <a:pPr algn="ctr"/>
              <a:r>
                <a:rPr lang="en-GB" sz="1200" dirty="0">
                  <a:solidFill>
                    <a:schemeClr val="bg1"/>
                  </a:solidFill>
                </a:rPr>
                <a:t>APP C</a:t>
              </a:r>
            </a:p>
          </p:txBody>
        </p:sp>
        <p:sp>
          <p:nvSpPr>
            <p:cNvPr id="30" name="文本框 29">
              <a:extLst>
                <a:ext uri="{FF2B5EF4-FFF2-40B4-BE49-F238E27FC236}">
                  <a16:creationId xmlns:a16="http://schemas.microsoft.com/office/drawing/2014/main" id="{12CB9F2E-FC88-1F4A-8ECE-238306027CAB}"/>
                </a:ext>
              </a:extLst>
            </p:cNvPr>
            <p:cNvSpPr txBox="1"/>
            <p:nvPr/>
          </p:nvSpPr>
          <p:spPr>
            <a:xfrm>
              <a:off x="6495393" y="2679184"/>
              <a:ext cx="1328350" cy="646331"/>
            </a:xfrm>
            <a:prstGeom prst="rect">
              <a:avLst/>
            </a:prstGeom>
            <a:solidFill>
              <a:srgbClr val="D2E9FA"/>
            </a:solidFill>
          </p:spPr>
          <p:txBody>
            <a:bodyPr wrap="square" lIns="0" rIns="0" rtlCol="0" anchor="ctr" anchorCtr="0">
              <a:spAutoFit/>
            </a:bodyPr>
            <a:lstStyle/>
            <a:p>
              <a:pPr algn="ctr"/>
              <a:r>
                <a:rPr lang="en-GB" sz="1200" dirty="0">
                  <a:solidFill>
                    <a:schemeClr val="tx1">
                      <a:lumMod val="85000"/>
                      <a:lumOff val="15000"/>
                    </a:schemeClr>
                  </a:solidFill>
                </a:rPr>
                <a:t>Guest</a:t>
              </a:r>
            </a:p>
            <a:p>
              <a:pPr algn="ctr"/>
              <a:r>
                <a:rPr lang="en-GB" sz="1200" dirty="0">
                  <a:solidFill>
                    <a:schemeClr val="tx1">
                      <a:lumMod val="85000"/>
                      <a:lumOff val="15000"/>
                    </a:schemeClr>
                  </a:solidFill>
                </a:rPr>
                <a:t>Operating</a:t>
              </a:r>
            </a:p>
            <a:p>
              <a:pPr algn="ctr"/>
              <a:r>
                <a:rPr lang="en-GB" sz="1200" dirty="0">
                  <a:solidFill>
                    <a:schemeClr val="tx1">
                      <a:lumMod val="85000"/>
                      <a:lumOff val="15000"/>
                    </a:schemeClr>
                  </a:solidFill>
                </a:rPr>
                <a:t>System</a:t>
              </a:r>
            </a:p>
          </p:txBody>
        </p:sp>
        <p:sp>
          <p:nvSpPr>
            <p:cNvPr id="31" name="文本框 30">
              <a:extLst>
                <a:ext uri="{FF2B5EF4-FFF2-40B4-BE49-F238E27FC236}">
                  <a16:creationId xmlns:a16="http://schemas.microsoft.com/office/drawing/2014/main" id="{0BC5A0D2-A550-304D-BC56-D68536705578}"/>
                </a:ext>
              </a:extLst>
            </p:cNvPr>
            <p:cNvSpPr txBox="1"/>
            <p:nvPr/>
          </p:nvSpPr>
          <p:spPr>
            <a:xfrm>
              <a:off x="8045472" y="2679184"/>
              <a:ext cx="1285195" cy="646331"/>
            </a:xfrm>
            <a:prstGeom prst="rect">
              <a:avLst/>
            </a:prstGeom>
            <a:solidFill>
              <a:srgbClr val="D2E9FA"/>
            </a:solidFill>
          </p:spPr>
          <p:txBody>
            <a:bodyPr wrap="square" lIns="0" rIns="0" rtlCol="0" anchor="ctr" anchorCtr="0">
              <a:spAutoFit/>
            </a:bodyPr>
            <a:lstStyle/>
            <a:p>
              <a:pPr algn="ctr"/>
              <a:r>
                <a:rPr lang="en-GB" sz="1200" dirty="0">
                  <a:solidFill>
                    <a:schemeClr val="tx1">
                      <a:lumMod val="85000"/>
                      <a:lumOff val="15000"/>
                    </a:schemeClr>
                  </a:solidFill>
                </a:rPr>
                <a:t>Guest</a:t>
              </a:r>
            </a:p>
            <a:p>
              <a:pPr algn="ctr"/>
              <a:r>
                <a:rPr lang="en-GB" sz="1200" dirty="0">
                  <a:solidFill>
                    <a:schemeClr val="tx1">
                      <a:lumMod val="85000"/>
                      <a:lumOff val="15000"/>
                    </a:schemeClr>
                  </a:solidFill>
                </a:rPr>
                <a:t>Operating</a:t>
              </a:r>
            </a:p>
            <a:p>
              <a:pPr algn="ctr"/>
              <a:r>
                <a:rPr lang="en-GB" sz="1200" dirty="0">
                  <a:solidFill>
                    <a:schemeClr val="tx1">
                      <a:lumMod val="85000"/>
                      <a:lumOff val="15000"/>
                    </a:schemeClr>
                  </a:solidFill>
                </a:rPr>
                <a:t>System</a:t>
              </a:r>
            </a:p>
          </p:txBody>
        </p:sp>
        <p:sp>
          <p:nvSpPr>
            <p:cNvPr id="32" name="文本框 31">
              <a:extLst>
                <a:ext uri="{FF2B5EF4-FFF2-40B4-BE49-F238E27FC236}">
                  <a16:creationId xmlns:a16="http://schemas.microsoft.com/office/drawing/2014/main" id="{2BE6C07A-705B-464B-962B-EF70C9B5E483}"/>
                </a:ext>
              </a:extLst>
            </p:cNvPr>
            <p:cNvSpPr txBox="1"/>
            <p:nvPr/>
          </p:nvSpPr>
          <p:spPr>
            <a:xfrm>
              <a:off x="9566213" y="2679184"/>
              <a:ext cx="1255004" cy="646331"/>
            </a:xfrm>
            <a:prstGeom prst="rect">
              <a:avLst/>
            </a:prstGeom>
            <a:solidFill>
              <a:srgbClr val="D2E9FA"/>
            </a:solidFill>
          </p:spPr>
          <p:txBody>
            <a:bodyPr wrap="square" lIns="0" rIns="0" rtlCol="0" anchor="ctr" anchorCtr="0">
              <a:spAutoFit/>
            </a:bodyPr>
            <a:lstStyle/>
            <a:p>
              <a:pPr algn="ctr"/>
              <a:r>
                <a:rPr lang="en-GB" sz="1200" dirty="0">
                  <a:solidFill>
                    <a:schemeClr val="tx1">
                      <a:lumMod val="85000"/>
                      <a:lumOff val="15000"/>
                    </a:schemeClr>
                  </a:solidFill>
                </a:rPr>
                <a:t>Guest</a:t>
              </a:r>
            </a:p>
            <a:p>
              <a:pPr algn="ctr"/>
              <a:r>
                <a:rPr lang="en-GB" sz="1200" dirty="0">
                  <a:solidFill>
                    <a:schemeClr val="tx1">
                      <a:lumMod val="85000"/>
                      <a:lumOff val="15000"/>
                    </a:schemeClr>
                  </a:solidFill>
                </a:rPr>
                <a:t>Operating</a:t>
              </a:r>
            </a:p>
            <a:p>
              <a:pPr algn="ctr"/>
              <a:r>
                <a:rPr lang="en-GB" sz="1200" dirty="0">
                  <a:solidFill>
                    <a:schemeClr val="tx1">
                      <a:lumMod val="85000"/>
                      <a:lumOff val="15000"/>
                    </a:schemeClr>
                  </a:solidFill>
                </a:rPr>
                <a:t>System</a:t>
              </a:r>
            </a:p>
          </p:txBody>
        </p:sp>
        <p:sp>
          <p:nvSpPr>
            <p:cNvPr id="33" name="文本框 32">
              <a:extLst>
                <a:ext uri="{FF2B5EF4-FFF2-40B4-BE49-F238E27FC236}">
                  <a16:creationId xmlns:a16="http://schemas.microsoft.com/office/drawing/2014/main" id="{9F19C818-F074-8B46-824A-025253259644}"/>
                </a:ext>
              </a:extLst>
            </p:cNvPr>
            <p:cNvSpPr txBox="1"/>
            <p:nvPr/>
          </p:nvSpPr>
          <p:spPr>
            <a:xfrm>
              <a:off x="8023894" y="3752864"/>
              <a:ext cx="1328350" cy="276999"/>
            </a:xfrm>
            <a:prstGeom prst="rect">
              <a:avLst/>
            </a:prstGeom>
            <a:solidFill>
              <a:srgbClr val="4491CD"/>
            </a:solidFill>
          </p:spPr>
          <p:txBody>
            <a:bodyPr wrap="square" lIns="0" rIns="0" rtlCol="0" anchor="ctr" anchorCtr="0">
              <a:spAutoFit/>
            </a:bodyPr>
            <a:lstStyle/>
            <a:p>
              <a:pPr algn="ctr"/>
              <a:r>
                <a:rPr lang="en-GB" sz="1200" dirty="0">
                  <a:solidFill>
                    <a:schemeClr val="bg1"/>
                  </a:solidFill>
                </a:rPr>
                <a:t>Hypervisor</a:t>
              </a:r>
            </a:p>
          </p:txBody>
        </p:sp>
        <p:sp>
          <p:nvSpPr>
            <p:cNvPr id="34" name="文本框 33">
              <a:extLst>
                <a:ext uri="{FF2B5EF4-FFF2-40B4-BE49-F238E27FC236}">
                  <a16:creationId xmlns:a16="http://schemas.microsoft.com/office/drawing/2014/main" id="{AA21F30F-EE36-2640-BAC3-CF9688EDCED1}"/>
                </a:ext>
              </a:extLst>
            </p:cNvPr>
            <p:cNvSpPr txBox="1"/>
            <p:nvPr/>
          </p:nvSpPr>
          <p:spPr>
            <a:xfrm>
              <a:off x="8013261" y="4520677"/>
              <a:ext cx="1328350" cy="276999"/>
            </a:xfrm>
            <a:prstGeom prst="rect">
              <a:avLst/>
            </a:prstGeom>
            <a:solidFill>
              <a:srgbClr val="61C5AA"/>
            </a:solidFill>
          </p:spPr>
          <p:txBody>
            <a:bodyPr wrap="square" lIns="0" rIns="0" rtlCol="0" anchor="ctr" anchorCtr="0">
              <a:spAutoFit/>
            </a:bodyPr>
            <a:lstStyle/>
            <a:p>
              <a:pPr algn="ctr"/>
              <a:r>
                <a:rPr lang="en-GB" sz="1200" dirty="0">
                  <a:solidFill>
                    <a:schemeClr val="bg1"/>
                  </a:solidFill>
                </a:rPr>
                <a:t>Infrastructure</a:t>
              </a:r>
            </a:p>
          </p:txBody>
        </p:sp>
      </p:grpSp>
    </p:spTree>
    <p:extLst>
      <p:ext uri="{BB962C8B-B14F-4D97-AF65-F5344CB8AC3E}">
        <p14:creationId xmlns:p14="http://schemas.microsoft.com/office/powerpoint/2010/main" val="10268036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23344A-2792-2245-A7DB-6D997B475287}"/>
              </a:ext>
            </a:extLst>
          </p:cNvPr>
          <p:cNvSpPr>
            <a:spLocks noGrp="1"/>
          </p:cNvSpPr>
          <p:nvPr>
            <p:ph type="title"/>
          </p:nvPr>
        </p:nvSpPr>
        <p:spPr/>
        <p:txBody>
          <a:bodyPr/>
          <a:lstStyle/>
          <a:p>
            <a:r>
              <a:rPr lang="en-US" dirty="0"/>
              <a:t>Container </a:t>
            </a:r>
            <a:r>
              <a:rPr lang="en-US" dirty="0" err="1"/>
              <a:t>v.s</a:t>
            </a:r>
            <a:r>
              <a:rPr lang="en-US" dirty="0"/>
              <a:t>. VM</a:t>
            </a:r>
          </a:p>
        </p:txBody>
      </p:sp>
      <p:sp>
        <p:nvSpPr>
          <p:cNvPr id="3" name="Date Placeholder 2">
            <a:extLst>
              <a:ext uri="{FF2B5EF4-FFF2-40B4-BE49-F238E27FC236}">
                <a16:creationId xmlns:a16="http://schemas.microsoft.com/office/drawing/2014/main" id="{5C640938-78DE-E346-85C4-2CFD9C2F7804}"/>
              </a:ext>
            </a:extLst>
          </p:cNvPr>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4" name="Footer Placeholder 3">
            <a:extLst>
              <a:ext uri="{FF2B5EF4-FFF2-40B4-BE49-F238E27FC236}">
                <a16:creationId xmlns:a16="http://schemas.microsoft.com/office/drawing/2014/main" id="{DD1DF51A-CD4F-F443-8382-FED076EEC38D}"/>
              </a:ext>
            </a:extLst>
          </p:cNvPr>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5" name="Slide Number Placeholder 4">
            <a:extLst>
              <a:ext uri="{FF2B5EF4-FFF2-40B4-BE49-F238E27FC236}">
                <a16:creationId xmlns:a16="http://schemas.microsoft.com/office/drawing/2014/main" id="{E93B98BF-3642-6B48-A876-52C8CFD620BF}"/>
              </a:ext>
            </a:extLst>
          </p:cNvPr>
          <p:cNvSpPr>
            <a:spLocks noGrp="1"/>
          </p:cNvSpPr>
          <p:nvPr>
            <p:ph type="sldNum" sz="quarter" idx="12"/>
          </p:nvPr>
        </p:nvSpPr>
        <p:spPr/>
        <p:txBody>
          <a:bodyPr/>
          <a:lstStyle/>
          <a:p>
            <a:r>
              <a:rPr lang="en-US" altLang="zh-CN"/>
              <a:t>Page  </a:t>
            </a:r>
            <a:fld id="{6F6B6950-8D1A-4668-8374-25B44628E0DF}" type="slidenum">
              <a:rPr lang="zh-CN" altLang="en-US" smtClean="0"/>
              <a:t>7</a:t>
            </a:fld>
            <a:endParaRPr lang="zh-CN" altLang="en-US" dirty="0"/>
          </a:p>
        </p:txBody>
      </p:sp>
      <p:graphicFrame>
        <p:nvGraphicFramePr>
          <p:cNvPr id="6" name="Table 5">
            <a:extLst>
              <a:ext uri="{FF2B5EF4-FFF2-40B4-BE49-F238E27FC236}">
                <a16:creationId xmlns:a16="http://schemas.microsoft.com/office/drawing/2014/main" id="{65AE3EEA-2261-E841-A324-0ADB1900BF75}"/>
              </a:ext>
            </a:extLst>
          </p:cNvPr>
          <p:cNvGraphicFramePr>
            <a:graphicFrameLocks noGrp="1"/>
          </p:cNvGraphicFramePr>
          <p:nvPr>
            <p:extLst>
              <p:ext uri="{D42A27DB-BD31-4B8C-83A1-F6EECF244321}">
                <p14:modId xmlns:p14="http://schemas.microsoft.com/office/powerpoint/2010/main" val="122295273"/>
              </p:ext>
            </p:extLst>
          </p:nvPr>
        </p:nvGraphicFramePr>
        <p:xfrm>
          <a:off x="1750291" y="1827123"/>
          <a:ext cx="8691418" cy="3203753"/>
        </p:xfrm>
        <a:graphic>
          <a:graphicData uri="http://schemas.openxmlformats.org/drawingml/2006/table">
            <a:tbl>
              <a:tblPr firstRow="1" bandRow="1">
                <a:tableStyleId>{5C22544A-7EE6-4342-B048-85BDC9FD1C3A}</a:tableStyleId>
              </a:tblPr>
              <a:tblGrid>
                <a:gridCol w="4345709">
                  <a:extLst>
                    <a:ext uri="{9D8B030D-6E8A-4147-A177-3AD203B41FA5}">
                      <a16:colId xmlns:a16="http://schemas.microsoft.com/office/drawing/2014/main" val="2728668655"/>
                    </a:ext>
                  </a:extLst>
                </a:gridCol>
                <a:gridCol w="4345709">
                  <a:extLst>
                    <a:ext uri="{9D8B030D-6E8A-4147-A177-3AD203B41FA5}">
                      <a16:colId xmlns:a16="http://schemas.microsoft.com/office/drawing/2014/main" val="2186187038"/>
                    </a:ext>
                  </a:extLst>
                </a:gridCol>
              </a:tblGrid>
              <a:tr h="457373">
                <a:tc>
                  <a:txBody>
                    <a:bodyPr/>
                    <a:lstStyle/>
                    <a:p>
                      <a:pPr algn="ctr"/>
                      <a:r>
                        <a:rPr lang="en-US" sz="1600" dirty="0"/>
                        <a:t>VMs</a:t>
                      </a:r>
                    </a:p>
                  </a:txBody>
                  <a:tcPr/>
                </a:tc>
                <a:tc>
                  <a:txBody>
                    <a:bodyPr/>
                    <a:lstStyle/>
                    <a:p>
                      <a:pPr algn="ctr"/>
                      <a:r>
                        <a:rPr lang="en-US" sz="1600" dirty="0"/>
                        <a:t>Containers</a:t>
                      </a:r>
                    </a:p>
                  </a:txBody>
                  <a:tcPr>
                    <a:solidFill>
                      <a:srgbClr val="63C4AB"/>
                    </a:solidFill>
                  </a:tcPr>
                </a:tc>
                <a:extLst>
                  <a:ext uri="{0D108BD9-81ED-4DB2-BD59-A6C34878D82A}">
                    <a16:rowId xmlns:a16="http://schemas.microsoft.com/office/drawing/2014/main" val="176022083"/>
                  </a:ext>
                </a:extLst>
              </a:tr>
              <a:tr h="457373">
                <a:tc>
                  <a:txBody>
                    <a:bodyPr/>
                    <a:lstStyle/>
                    <a:p>
                      <a:pPr algn="ctr"/>
                      <a:r>
                        <a:rPr lang="en-US" sz="1600" dirty="0"/>
                        <a:t>Heavyweight (GBs)</a:t>
                      </a:r>
                    </a:p>
                  </a:txBody>
                  <a:tcPr/>
                </a:tc>
                <a:tc>
                  <a:txBody>
                    <a:bodyPr/>
                    <a:lstStyle/>
                    <a:p>
                      <a:pPr algn="ctr"/>
                      <a:r>
                        <a:rPr lang="en-US" sz="1600" dirty="0"/>
                        <a:t>Lightweight (MBs)</a:t>
                      </a:r>
                    </a:p>
                  </a:txBody>
                  <a:tcPr>
                    <a:solidFill>
                      <a:srgbClr val="63C4AB">
                        <a:alpha val="35000"/>
                      </a:srgbClr>
                    </a:solidFill>
                  </a:tcPr>
                </a:tc>
                <a:extLst>
                  <a:ext uri="{0D108BD9-81ED-4DB2-BD59-A6C34878D82A}">
                    <a16:rowId xmlns:a16="http://schemas.microsoft.com/office/drawing/2014/main" val="2439560955"/>
                  </a:ext>
                </a:extLst>
              </a:tr>
              <a:tr h="457373">
                <a:tc>
                  <a:txBody>
                    <a:bodyPr/>
                    <a:lstStyle/>
                    <a:p>
                      <a:pPr algn="ctr"/>
                      <a:r>
                        <a:rPr lang="en-US" sz="1600" dirty="0"/>
                        <a:t>Limited performance</a:t>
                      </a:r>
                    </a:p>
                  </a:txBody>
                  <a:tcPr/>
                </a:tc>
                <a:tc>
                  <a:txBody>
                    <a:bodyPr/>
                    <a:lstStyle/>
                    <a:p>
                      <a:pPr algn="ctr"/>
                      <a:r>
                        <a:rPr lang="en-US" sz="1600" dirty="0"/>
                        <a:t>Native performance</a:t>
                      </a:r>
                    </a:p>
                  </a:txBody>
                  <a:tcPr>
                    <a:solidFill>
                      <a:srgbClr val="63C4AB">
                        <a:alpha val="19000"/>
                      </a:srgbClr>
                    </a:solidFill>
                  </a:tcPr>
                </a:tc>
                <a:extLst>
                  <a:ext uri="{0D108BD9-81ED-4DB2-BD59-A6C34878D82A}">
                    <a16:rowId xmlns:a16="http://schemas.microsoft.com/office/drawing/2014/main" val="1963349932"/>
                  </a:ext>
                </a:extLst>
              </a:tr>
              <a:tr h="457373">
                <a:tc>
                  <a:txBody>
                    <a:bodyPr/>
                    <a:lstStyle/>
                    <a:p>
                      <a:pPr algn="ctr"/>
                      <a:r>
                        <a:rPr lang="en-US" sz="1600" dirty="0"/>
                        <a:t>Each VM runs in its own OS</a:t>
                      </a:r>
                    </a:p>
                  </a:txBody>
                  <a:tcPr/>
                </a:tc>
                <a:tc>
                  <a:txBody>
                    <a:bodyPr/>
                    <a:lstStyle/>
                    <a:p>
                      <a:pPr algn="ctr"/>
                      <a:r>
                        <a:rPr lang="en-US" sz="1600" dirty="0"/>
                        <a:t>All containers share the host OS</a:t>
                      </a:r>
                    </a:p>
                  </a:txBody>
                  <a:tcPr>
                    <a:solidFill>
                      <a:srgbClr val="63C4AB">
                        <a:alpha val="35000"/>
                      </a:srgbClr>
                    </a:solidFill>
                  </a:tcPr>
                </a:tc>
                <a:extLst>
                  <a:ext uri="{0D108BD9-81ED-4DB2-BD59-A6C34878D82A}">
                    <a16:rowId xmlns:a16="http://schemas.microsoft.com/office/drawing/2014/main" val="2150161886"/>
                  </a:ext>
                </a:extLst>
              </a:tr>
              <a:tr h="457373">
                <a:tc>
                  <a:txBody>
                    <a:bodyPr/>
                    <a:lstStyle/>
                    <a:p>
                      <a:pPr algn="ctr"/>
                      <a:r>
                        <a:rPr lang="en-US" sz="1600" dirty="0"/>
                        <a:t>Hardware-level virtualization</a:t>
                      </a:r>
                    </a:p>
                  </a:txBody>
                  <a:tcPr/>
                </a:tc>
                <a:tc>
                  <a:txBody>
                    <a:bodyPr/>
                    <a:lstStyle/>
                    <a:p>
                      <a:pPr algn="ctr"/>
                      <a:r>
                        <a:rPr lang="en-US" sz="1600" dirty="0"/>
                        <a:t>OS virtualization</a:t>
                      </a:r>
                    </a:p>
                  </a:txBody>
                  <a:tcPr>
                    <a:solidFill>
                      <a:srgbClr val="63C4AB">
                        <a:alpha val="19000"/>
                      </a:srgbClr>
                    </a:solidFill>
                  </a:tcPr>
                </a:tc>
                <a:extLst>
                  <a:ext uri="{0D108BD9-81ED-4DB2-BD59-A6C34878D82A}">
                    <a16:rowId xmlns:a16="http://schemas.microsoft.com/office/drawing/2014/main" val="2652497360"/>
                  </a:ext>
                </a:extLst>
              </a:tr>
              <a:tr h="457373">
                <a:tc>
                  <a:txBody>
                    <a:bodyPr/>
                    <a:lstStyle/>
                    <a:p>
                      <a:pPr algn="ctr"/>
                      <a:r>
                        <a:rPr lang="en-US" sz="1600" dirty="0"/>
                        <a:t>Startup time in minutes</a:t>
                      </a:r>
                    </a:p>
                  </a:txBody>
                  <a:tcPr/>
                </a:tc>
                <a:tc>
                  <a:txBody>
                    <a:bodyPr/>
                    <a:lstStyle/>
                    <a:p>
                      <a:pPr algn="ctr"/>
                      <a:r>
                        <a:rPr lang="en-US" sz="1600" dirty="0"/>
                        <a:t>Startup time in milliseconds</a:t>
                      </a:r>
                    </a:p>
                  </a:txBody>
                  <a:tcPr>
                    <a:solidFill>
                      <a:srgbClr val="63C4AB">
                        <a:alpha val="35000"/>
                      </a:srgbClr>
                    </a:solidFill>
                  </a:tcPr>
                </a:tc>
                <a:extLst>
                  <a:ext uri="{0D108BD9-81ED-4DB2-BD59-A6C34878D82A}">
                    <a16:rowId xmlns:a16="http://schemas.microsoft.com/office/drawing/2014/main" val="2957867137"/>
                  </a:ext>
                </a:extLst>
              </a:tr>
              <a:tr h="459515">
                <a:tc>
                  <a:txBody>
                    <a:bodyPr/>
                    <a:lstStyle/>
                    <a:p>
                      <a:pPr algn="ctr"/>
                      <a:r>
                        <a:rPr lang="en-US" sz="1600" dirty="0"/>
                        <a:t>Fully isolated and hence more secure</a:t>
                      </a:r>
                    </a:p>
                  </a:txBody>
                  <a:tcPr/>
                </a:tc>
                <a:tc>
                  <a:txBody>
                    <a:bodyPr/>
                    <a:lstStyle/>
                    <a:p>
                      <a:pPr algn="ctr"/>
                      <a:r>
                        <a:rPr lang="en-US" sz="1600" dirty="0"/>
                        <a:t>Process-level isolation, possibly less secure</a:t>
                      </a:r>
                    </a:p>
                  </a:txBody>
                  <a:tcPr>
                    <a:solidFill>
                      <a:srgbClr val="63C4AB">
                        <a:alpha val="19000"/>
                      </a:srgbClr>
                    </a:solidFill>
                  </a:tcPr>
                </a:tc>
                <a:extLst>
                  <a:ext uri="{0D108BD9-81ED-4DB2-BD59-A6C34878D82A}">
                    <a16:rowId xmlns:a16="http://schemas.microsoft.com/office/drawing/2014/main" val="2837952472"/>
                  </a:ext>
                </a:extLst>
              </a:tr>
            </a:tbl>
          </a:graphicData>
        </a:graphic>
      </p:graphicFrame>
    </p:spTree>
    <p:extLst>
      <p:ext uri="{BB962C8B-B14F-4D97-AF65-F5344CB8AC3E}">
        <p14:creationId xmlns:p14="http://schemas.microsoft.com/office/powerpoint/2010/main" val="209647986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A09D41-6414-2A45-9B15-E96380F24D03}"/>
              </a:ext>
            </a:extLst>
          </p:cNvPr>
          <p:cNvSpPr>
            <a:spLocks noGrp="1"/>
          </p:cNvSpPr>
          <p:nvPr>
            <p:ph type="title"/>
          </p:nvPr>
        </p:nvSpPr>
        <p:spPr/>
        <p:txBody>
          <a:bodyPr/>
          <a:lstStyle/>
          <a:p>
            <a:r>
              <a:rPr lang="en-US" dirty="0"/>
              <a:t>To Make It Easier to Understand</a:t>
            </a:r>
          </a:p>
        </p:txBody>
      </p:sp>
      <p:sp>
        <p:nvSpPr>
          <p:cNvPr id="3" name="Date Placeholder 2">
            <a:extLst>
              <a:ext uri="{FF2B5EF4-FFF2-40B4-BE49-F238E27FC236}">
                <a16:creationId xmlns:a16="http://schemas.microsoft.com/office/drawing/2014/main" id="{5C3008A2-6D3D-A146-9945-B8E80B1349C6}"/>
              </a:ext>
            </a:extLst>
          </p:cNvPr>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4" name="Footer Placeholder 3">
            <a:extLst>
              <a:ext uri="{FF2B5EF4-FFF2-40B4-BE49-F238E27FC236}">
                <a16:creationId xmlns:a16="http://schemas.microsoft.com/office/drawing/2014/main" id="{7E8F5FB9-CEA8-FA4D-9AF2-0AD78306E78B}"/>
              </a:ext>
            </a:extLst>
          </p:cNvPr>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5" name="Slide Number Placeholder 4">
            <a:extLst>
              <a:ext uri="{FF2B5EF4-FFF2-40B4-BE49-F238E27FC236}">
                <a16:creationId xmlns:a16="http://schemas.microsoft.com/office/drawing/2014/main" id="{5838B3B7-0CE8-9D43-A4CF-60CD5B401FAE}"/>
              </a:ext>
            </a:extLst>
          </p:cNvPr>
          <p:cNvSpPr>
            <a:spLocks noGrp="1"/>
          </p:cNvSpPr>
          <p:nvPr>
            <p:ph type="sldNum" sz="quarter" idx="12"/>
          </p:nvPr>
        </p:nvSpPr>
        <p:spPr/>
        <p:txBody>
          <a:bodyPr/>
          <a:lstStyle/>
          <a:p>
            <a:r>
              <a:rPr lang="en-US" altLang="zh-CN"/>
              <a:t>Page  </a:t>
            </a:r>
            <a:fld id="{6F6B6950-8D1A-4668-8374-25B44628E0DF}" type="slidenum">
              <a:rPr lang="zh-CN" altLang="en-US" smtClean="0"/>
              <a:t>8</a:t>
            </a:fld>
            <a:endParaRPr lang="zh-CN" altLang="en-US" dirty="0"/>
          </a:p>
        </p:txBody>
      </p:sp>
      <p:grpSp>
        <p:nvGrpSpPr>
          <p:cNvPr id="20" name="组合 19">
            <a:extLst>
              <a:ext uri="{FF2B5EF4-FFF2-40B4-BE49-F238E27FC236}">
                <a16:creationId xmlns:a16="http://schemas.microsoft.com/office/drawing/2014/main" id="{48C56184-117F-514A-9298-2D508AE83B81}"/>
              </a:ext>
            </a:extLst>
          </p:cNvPr>
          <p:cNvGrpSpPr/>
          <p:nvPr/>
        </p:nvGrpSpPr>
        <p:grpSpPr>
          <a:xfrm>
            <a:off x="3267160" y="2293560"/>
            <a:ext cx="5657680" cy="2633170"/>
            <a:chOff x="3101724" y="2040203"/>
            <a:chExt cx="5657680" cy="2633170"/>
          </a:xfrm>
        </p:grpSpPr>
        <p:grpSp>
          <p:nvGrpSpPr>
            <p:cNvPr id="12" name="组合 11">
              <a:extLst>
                <a:ext uri="{FF2B5EF4-FFF2-40B4-BE49-F238E27FC236}">
                  <a16:creationId xmlns:a16="http://schemas.microsoft.com/office/drawing/2014/main" id="{53BADE1A-9799-4347-AFA9-AE0AF0C4EF8A}"/>
                </a:ext>
              </a:extLst>
            </p:cNvPr>
            <p:cNvGrpSpPr/>
            <p:nvPr/>
          </p:nvGrpSpPr>
          <p:grpSpPr>
            <a:xfrm>
              <a:off x="3101724" y="2040203"/>
              <a:ext cx="1887189" cy="1887188"/>
              <a:chOff x="1212681" y="1932972"/>
              <a:chExt cx="2586942" cy="2586942"/>
            </a:xfrm>
          </p:grpSpPr>
          <p:sp>
            <p:nvSpPr>
              <p:cNvPr id="13" name="椭圆 13">
                <a:extLst>
                  <a:ext uri="{FF2B5EF4-FFF2-40B4-BE49-F238E27FC236}">
                    <a16:creationId xmlns:a16="http://schemas.microsoft.com/office/drawing/2014/main" id="{B948C398-DD9F-B64B-A181-62D58AB38798}"/>
                  </a:ext>
                </a:extLst>
              </p:cNvPr>
              <p:cNvSpPr/>
              <p:nvPr/>
            </p:nvSpPr>
            <p:spPr>
              <a:xfrm>
                <a:off x="1212681" y="1932972"/>
                <a:ext cx="2586942" cy="2586942"/>
              </a:xfrm>
              <a:prstGeom prst="ellipse">
                <a:avLst/>
              </a:prstGeom>
              <a:gradFill>
                <a:gsLst>
                  <a:gs pos="0">
                    <a:srgbClr val="4E7BFA">
                      <a:alpha val="20000"/>
                    </a:srgbClr>
                  </a:gs>
                  <a:gs pos="100000">
                    <a:srgbClr val="00BEFF">
                      <a:alpha val="20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14" name="椭圆 14">
                <a:extLst>
                  <a:ext uri="{FF2B5EF4-FFF2-40B4-BE49-F238E27FC236}">
                    <a16:creationId xmlns:a16="http://schemas.microsoft.com/office/drawing/2014/main" id="{E18CD992-FFD4-A746-B491-929EFD87A83E}"/>
                  </a:ext>
                </a:extLst>
              </p:cNvPr>
              <p:cNvSpPr/>
              <p:nvPr/>
            </p:nvSpPr>
            <p:spPr>
              <a:xfrm>
                <a:off x="1371834" y="2092125"/>
                <a:ext cx="2268637" cy="2268637"/>
              </a:xfrm>
              <a:prstGeom prst="ellipse">
                <a:avLst/>
              </a:prstGeom>
              <a:solidFill>
                <a:srgbClr val="5A9BD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grpSp>
        <p:grpSp>
          <p:nvGrpSpPr>
            <p:cNvPr id="8" name="组合 7">
              <a:extLst>
                <a:ext uri="{FF2B5EF4-FFF2-40B4-BE49-F238E27FC236}">
                  <a16:creationId xmlns:a16="http://schemas.microsoft.com/office/drawing/2014/main" id="{DD42BB34-378A-F34E-9A42-CCD591891917}"/>
                </a:ext>
              </a:extLst>
            </p:cNvPr>
            <p:cNvGrpSpPr/>
            <p:nvPr/>
          </p:nvGrpSpPr>
          <p:grpSpPr>
            <a:xfrm>
              <a:off x="6872215" y="2040203"/>
              <a:ext cx="1887189" cy="1887188"/>
              <a:chOff x="6416055" y="2111921"/>
              <a:chExt cx="1887189" cy="1887188"/>
            </a:xfrm>
          </p:grpSpPr>
          <p:grpSp>
            <p:nvGrpSpPr>
              <p:cNvPr id="15" name="组合 11">
                <a:extLst>
                  <a:ext uri="{FF2B5EF4-FFF2-40B4-BE49-F238E27FC236}">
                    <a16:creationId xmlns:a16="http://schemas.microsoft.com/office/drawing/2014/main" id="{912984BC-249B-B946-8CB3-87B14285DF22}"/>
                  </a:ext>
                </a:extLst>
              </p:cNvPr>
              <p:cNvGrpSpPr/>
              <p:nvPr/>
            </p:nvGrpSpPr>
            <p:grpSpPr>
              <a:xfrm>
                <a:off x="6416055" y="2111921"/>
                <a:ext cx="1887189" cy="1887188"/>
                <a:chOff x="1212681" y="1932972"/>
                <a:chExt cx="2586942" cy="2586942"/>
              </a:xfrm>
            </p:grpSpPr>
            <p:sp>
              <p:nvSpPr>
                <p:cNvPr id="16" name="椭圆 13">
                  <a:extLst>
                    <a:ext uri="{FF2B5EF4-FFF2-40B4-BE49-F238E27FC236}">
                      <a16:creationId xmlns:a16="http://schemas.microsoft.com/office/drawing/2014/main" id="{1EE848B3-5393-5645-8B62-81024793C90F}"/>
                    </a:ext>
                  </a:extLst>
                </p:cNvPr>
                <p:cNvSpPr/>
                <p:nvPr/>
              </p:nvSpPr>
              <p:spPr>
                <a:xfrm>
                  <a:off x="1212681" y="1932972"/>
                  <a:ext cx="2586942" cy="2586942"/>
                </a:xfrm>
                <a:prstGeom prst="ellipse">
                  <a:avLst/>
                </a:prstGeom>
                <a:solidFill>
                  <a:srgbClr val="62C4AB">
                    <a:alpha val="2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17" name="椭圆 14">
                  <a:extLst>
                    <a:ext uri="{FF2B5EF4-FFF2-40B4-BE49-F238E27FC236}">
                      <a16:creationId xmlns:a16="http://schemas.microsoft.com/office/drawing/2014/main" id="{4879BA5A-3EDA-9540-8761-270967D6D944}"/>
                    </a:ext>
                  </a:extLst>
                </p:cNvPr>
                <p:cNvSpPr/>
                <p:nvPr/>
              </p:nvSpPr>
              <p:spPr>
                <a:xfrm>
                  <a:off x="1371834" y="2092125"/>
                  <a:ext cx="2268637" cy="2268637"/>
                </a:xfrm>
                <a:prstGeom prst="ellipse">
                  <a:avLst/>
                </a:prstGeom>
                <a:solidFill>
                  <a:srgbClr val="62C4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grpSp>
          <p:pic>
            <p:nvPicPr>
              <p:cNvPr id="7" name="Graphic 6" descr="Building">
                <a:extLst>
                  <a:ext uri="{FF2B5EF4-FFF2-40B4-BE49-F238E27FC236}">
                    <a16:creationId xmlns:a16="http://schemas.microsoft.com/office/drawing/2014/main" id="{5202DBF5-7987-FD44-A7FF-E3EEBD8D2AAD}"/>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flipH="1">
                <a:off x="6939074" y="2628443"/>
                <a:ext cx="854145" cy="854145"/>
              </a:xfrm>
              <a:prstGeom prst="rect">
                <a:avLst/>
              </a:prstGeom>
            </p:spPr>
          </p:pic>
        </p:grpSp>
        <p:pic>
          <p:nvPicPr>
            <p:cNvPr id="9" name="Graphic 8" descr="House">
              <a:extLst>
                <a:ext uri="{FF2B5EF4-FFF2-40B4-BE49-F238E27FC236}">
                  <a16:creationId xmlns:a16="http://schemas.microsoft.com/office/drawing/2014/main" id="{F5DF763E-F3BF-884F-BA37-7FE4453CB002}"/>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flipH="1">
              <a:off x="3484959" y="2385036"/>
              <a:ext cx="1117089" cy="1117089"/>
            </a:xfrm>
            <a:prstGeom prst="rect">
              <a:avLst/>
            </a:prstGeom>
          </p:spPr>
        </p:pic>
        <p:sp>
          <p:nvSpPr>
            <p:cNvPr id="10" name="TextBox 9">
              <a:extLst>
                <a:ext uri="{FF2B5EF4-FFF2-40B4-BE49-F238E27FC236}">
                  <a16:creationId xmlns:a16="http://schemas.microsoft.com/office/drawing/2014/main" id="{810F64CB-4EBE-6F49-BB3D-056BCF78FE57}"/>
                </a:ext>
              </a:extLst>
            </p:cNvPr>
            <p:cNvSpPr txBox="1"/>
            <p:nvPr/>
          </p:nvSpPr>
          <p:spPr>
            <a:xfrm>
              <a:off x="3700206" y="4211708"/>
              <a:ext cx="676788" cy="461665"/>
            </a:xfrm>
            <a:prstGeom prst="rect">
              <a:avLst/>
            </a:prstGeom>
            <a:noFill/>
          </p:spPr>
          <p:txBody>
            <a:bodyPr wrap="none" rtlCol="0">
              <a:spAutoFit/>
            </a:bodyPr>
            <a:lstStyle/>
            <a:p>
              <a:r>
                <a:rPr lang="en-US" sz="2400" b="1" dirty="0"/>
                <a:t>VM</a:t>
              </a:r>
            </a:p>
          </p:txBody>
        </p:sp>
        <p:sp>
          <p:nvSpPr>
            <p:cNvPr id="11" name="TextBox 10">
              <a:extLst>
                <a:ext uri="{FF2B5EF4-FFF2-40B4-BE49-F238E27FC236}">
                  <a16:creationId xmlns:a16="http://schemas.microsoft.com/office/drawing/2014/main" id="{8CE6C082-37A9-2548-8818-D4AE0578F804}"/>
                </a:ext>
              </a:extLst>
            </p:cNvPr>
            <p:cNvSpPr txBox="1"/>
            <p:nvPr/>
          </p:nvSpPr>
          <p:spPr>
            <a:xfrm>
              <a:off x="6981285" y="4211708"/>
              <a:ext cx="1669047" cy="461665"/>
            </a:xfrm>
            <a:prstGeom prst="rect">
              <a:avLst/>
            </a:prstGeom>
            <a:noFill/>
          </p:spPr>
          <p:txBody>
            <a:bodyPr wrap="none" rtlCol="0">
              <a:spAutoFit/>
            </a:bodyPr>
            <a:lstStyle/>
            <a:p>
              <a:r>
                <a:rPr lang="en-US" sz="2400" b="1" dirty="0"/>
                <a:t>Container</a:t>
              </a:r>
            </a:p>
          </p:txBody>
        </p:sp>
      </p:grpSp>
    </p:spTree>
    <p:extLst>
      <p:ext uri="{BB962C8B-B14F-4D97-AF65-F5344CB8AC3E}">
        <p14:creationId xmlns:p14="http://schemas.microsoft.com/office/powerpoint/2010/main" val="201136144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3324C4-CB68-E14B-90CD-A7B42D9EF787}"/>
              </a:ext>
            </a:extLst>
          </p:cNvPr>
          <p:cNvSpPr>
            <a:spLocks noGrp="1"/>
          </p:cNvSpPr>
          <p:nvPr>
            <p:ph type="title"/>
          </p:nvPr>
        </p:nvSpPr>
        <p:spPr/>
        <p:txBody>
          <a:bodyPr/>
          <a:lstStyle/>
          <a:p>
            <a:r>
              <a:rPr lang="en-US" dirty="0"/>
              <a:t>Containers and VMs Run Together</a:t>
            </a:r>
          </a:p>
        </p:txBody>
      </p:sp>
      <p:sp>
        <p:nvSpPr>
          <p:cNvPr id="3" name="Date Placeholder 2">
            <a:extLst>
              <a:ext uri="{FF2B5EF4-FFF2-40B4-BE49-F238E27FC236}">
                <a16:creationId xmlns:a16="http://schemas.microsoft.com/office/drawing/2014/main" id="{0C396C50-67BF-5E4C-B304-F030A74ACC87}"/>
              </a:ext>
            </a:extLst>
          </p:cNvPr>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4" name="Footer Placeholder 3">
            <a:extLst>
              <a:ext uri="{FF2B5EF4-FFF2-40B4-BE49-F238E27FC236}">
                <a16:creationId xmlns:a16="http://schemas.microsoft.com/office/drawing/2014/main" id="{EBB2B6A4-8C93-244E-8A5C-3D86878CD707}"/>
              </a:ext>
            </a:extLst>
          </p:cNvPr>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5" name="Slide Number Placeholder 4">
            <a:extLst>
              <a:ext uri="{FF2B5EF4-FFF2-40B4-BE49-F238E27FC236}">
                <a16:creationId xmlns:a16="http://schemas.microsoft.com/office/drawing/2014/main" id="{BB107684-0AD7-5344-8F68-6F85BF669376}"/>
              </a:ext>
            </a:extLst>
          </p:cNvPr>
          <p:cNvSpPr>
            <a:spLocks noGrp="1"/>
          </p:cNvSpPr>
          <p:nvPr>
            <p:ph type="sldNum" sz="quarter" idx="12"/>
          </p:nvPr>
        </p:nvSpPr>
        <p:spPr/>
        <p:txBody>
          <a:bodyPr/>
          <a:lstStyle/>
          <a:p>
            <a:r>
              <a:rPr lang="en-US" altLang="zh-CN"/>
              <a:t>Page  </a:t>
            </a:r>
            <a:fld id="{6F6B6950-8D1A-4668-8374-25B44628E0DF}" type="slidenum">
              <a:rPr lang="zh-CN" altLang="en-US" smtClean="0"/>
              <a:t>9</a:t>
            </a:fld>
            <a:endParaRPr lang="zh-CN" altLang="en-US" dirty="0"/>
          </a:p>
        </p:txBody>
      </p:sp>
      <p:sp>
        <p:nvSpPr>
          <p:cNvPr id="7" name="TextBox 6">
            <a:extLst>
              <a:ext uri="{FF2B5EF4-FFF2-40B4-BE49-F238E27FC236}">
                <a16:creationId xmlns:a16="http://schemas.microsoft.com/office/drawing/2014/main" id="{508CCDCA-2FDA-104A-B78E-D9AB69ADF1A0}"/>
              </a:ext>
            </a:extLst>
          </p:cNvPr>
          <p:cNvSpPr txBox="1"/>
          <p:nvPr/>
        </p:nvSpPr>
        <p:spPr>
          <a:xfrm>
            <a:off x="2412331" y="5318654"/>
            <a:ext cx="7367336" cy="923330"/>
          </a:xfrm>
          <a:prstGeom prst="rect">
            <a:avLst/>
          </a:prstGeom>
          <a:noFill/>
        </p:spPr>
        <p:txBody>
          <a:bodyPr wrap="square" rtlCol="0">
            <a:spAutoFit/>
          </a:bodyPr>
          <a:lstStyle/>
          <a:p>
            <a:pPr algn="ctr"/>
            <a:r>
              <a:rPr lang="en-HK" dirty="0"/>
              <a:t>Containers and VMs used together provide a great deal of flexibility in deploying and managing app</a:t>
            </a:r>
          </a:p>
          <a:p>
            <a:pPr algn="ctr"/>
            <a:endParaRPr lang="en-US" dirty="0"/>
          </a:p>
        </p:txBody>
      </p:sp>
      <p:grpSp>
        <p:nvGrpSpPr>
          <p:cNvPr id="12" name="组合 11">
            <a:extLst>
              <a:ext uri="{FF2B5EF4-FFF2-40B4-BE49-F238E27FC236}">
                <a16:creationId xmlns:a16="http://schemas.microsoft.com/office/drawing/2014/main" id="{E2A41960-3498-D549-BD85-7363C3783A53}"/>
              </a:ext>
            </a:extLst>
          </p:cNvPr>
          <p:cNvGrpSpPr/>
          <p:nvPr/>
        </p:nvGrpSpPr>
        <p:grpSpPr>
          <a:xfrm>
            <a:off x="1009384" y="1046357"/>
            <a:ext cx="5028537" cy="4146847"/>
            <a:chOff x="940443" y="1117011"/>
            <a:chExt cx="5649685" cy="4659085"/>
          </a:xfrm>
        </p:grpSpPr>
        <p:pic>
          <p:nvPicPr>
            <p:cNvPr id="13" name="Picture 5">
              <a:extLst>
                <a:ext uri="{FF2B5EF4-FFF2-40B4-BE49-F238E27FC236}">
                  <a16:creationId xmlns:a16="http://schemas.microsoft.com/office/drawing/2014/main" id="{F4C08738-408F-884C-BA33-56A71CB10747}"/>
                </a:ext>
              </a:extLst>
            </p:cNvPr>
            <p:cNvPicPr>
              <a:picLocks noChangeAspect="1"/>
            </p:cNvPicPr>
            <p:nvPr/>
          </p:nvPicPr>
          <p:blipFill rotWithShape="1">
            <a:blip r:embed="rId2"/>
            <a:srcRect l="6773" t="9871" r="6974" b="7951"/>
            <a:stretch/>
          </p:blipFill>
          <p:spPr>
            <a:xfrm>
              <a:off x="940443" y="1117011"/>
              <a:ext cx="5649685" cy="4659085"/>
            </a:xfrm>
            <a:prstGeom prst="rect">
              <a:avLst/>
            </a:prstGeom>
          </p:spPr>
        </p:pic>
        <p:sp>
          <p:nvSpPr>
            <p:cNvPr id="14" name="矩形 13">
              <a:extLst>
                <a:ext uri="{FF2B5EF4-FFF2-40B4-BE49-F238E27FC236}">
                  <a16:creationId xmlns:a16="http://schemas.microsoft.com/office/drawing/2014/main" id="{482691B4-8E50-7A40-9D04-72F357CA77FE}"/>
                </a:ext>
              </a:extLst>
            </p:cNvPr>
            <p:cNvSpPr/>
            <p:nvPr/>
          </p:nvSpPr>
          <p:spPr>
            <a:xfrm>
              <a:off x="1293777" y="2340624"/>
              <a:ext cx="632299" cy="984739"/>
            </a:xfrm>
            <a:prstGeom prst="rect">
              <a:avLst/>
            </a:prstGeom>
            <a:solidFill>
              <a:srgbClr val="4491C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t>App</a:t>
              </a:r>
            </a:p>
            <a:p>
              <a:pPr algn="ctr"/>
              <a:r>
                <a:rPr lang="en-GB" sz="1400" dirty="0"/>
                <a:t>A</a:t>
              </a:r>
            </a:p>
          </p:txBody>
        </p:sp>
        <p:sp>
          <p:nvSpPr>
            <p:cNvPr id="15" name="矩形 14">
              <a:extLst>
                <a:ext uri="{FF2B5EF4-FFF2-40B4-BE49-F238E27FC236}">
                  <a16:creationId xmlns:a16="http://schemas.microsoft.com/office/drawing/2014/main" id="{A7A2FCFC-9BAE-DC45-B9D5-032A511D93C4}"/>
                </a:ext>
              </a:extLst>
            </p:cNvPr>
            <p:cNvSpPr/>
            <p:nvPr/>
          </p:nvSpPr>
          <p:spPr>
            <a:xfrm>
              <a:off x="2169266" y="2340624"/>
              <a:ext cx="632299" cy="984739"/>
            </a:xfrm>
            <a:prstGeom prst="rect">
              <a:avLst/>
            </a:prstGeom>
            <a:solidFill>
              <a:srgbClr val="4491C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t>App</a:t>
              </a:r>
            </a:p>
            <a:p>
              <a:pPr algn="ctr"/>
              <a:r>
                <a:rPr lang="en-GB" sz="1400" dirty="0"/>
                <a:t>B</a:t>
              </a:r>
            </a:p>
          </p:txBody>
        </p:sp>
        <p:sp>
          <p:nvSpPr>
            <p:cNvPr id="16" name="矩形 15">
              <a:extLst>
                <a:ext uri="{FF2B5EF4-FFF2-40B4-BE49-F238E27FC236}">
                  <a16:creationId xmlns:a16="http://schemas.microsoft.com/office/drawing/2014/main" id="{CA345F80-E7E4-D642-AD9F-D8442F69C771}"/>
                </a:ext>
              </a:extLst>
            </p:cNvPr>
            <p:cNvSpPr/>
            <p:nvPr/>
          </p:nvSpPr>
          <p:spPr>
            <a:xfrm>
              <a:off x="3044755" y="2340624"/>
              <a:ext cx="632299" cy="984739"/>
            </a:xfrm>
            <a:prstGeom prst="rect">
              <a:avLst/>
            </a:prstGeom>
            <a:solidFill>
              <a:srgbClr val="4491C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t>App</a:t>
              </a:r>
            </a:p>
            <a:p>
              <a:pPr algn="ctr"/>
              <a:r>
                <a:rPr lang="en-GB" sz="1400" dirty="0"/>
                <a:t>C</a:t>
              </a:r>
            </a:p>
          </p:txBody>
        </p:sp>
        <p:sp>
          <p:nvSpPr>
            <p:cNvPr id="17" name="矩形 16">
              <a:extLst>
                <a:ext uri="{FF2B5EF4-FFF2-40B4-BE49-F238E27FC236}">
                  <a16:creationId xmlns:a16="http://schemas.microsoft.com/office/drawing/2014/main" id="{4FE95C77-5082-EB40-828A-B88FBF75F3ED}"/>
                </a:ext>
              </a:extLst>
            </p:cNvPr>
            <p:cNvSpPr/>
            <p:nvPr/>
          </p:nvSpPr>
          <p:spPr>
            <a:xfrm>
              <a:off x="3900789" y="2340624"/>
              <a:ext cx="632299" cy="984739"/>
            </a:xfrm>
            <a:prstGeom prst="rect">
              <a:avLst/>
            </a:prstGeom>
            <a:solidFill>
              <a:srgbClr val="4491C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t>App</a:t>
              </a:r>
            </a:p>
            <a:p>
              <a:pPr algn="ctr"/>
              <a:r>
                <a:rPr lang="en-GB" sz="1400" dirty="0"/>
                <a:t>D</a:t>
              </a:r>
            </a:p>
          </p:txBody>
        </p:sp>
        <p:sp>
          <p:nvSpPr>
            <p:cNvPr id="18" name="矩形 17">
              <a:extLst>
                <a:ext uri="{FF2B5EF4-FFF2-40B4-BE49-F238E27FC236}">
                  <a16:creationId xmlns:a16="http://schemas.microsoft.com/office/drawing/2014/main" id="{9290C4B8-DB29-A44D-B5CE-E6F634DF416D}"/>
                </a:ext>
              </a:extLst>
            </p:cNvPr>
            <p:cNvSpPr/>
            <p:nvPr/>
          </p:nvSpPr>
          <p:spPr>
            <a:xfrm>
              <a:off x="4759072" y="2346610"/>
              <a:ext cx="632299" cy="984739"/>
            </a:xfrm>
            <a:prstGeom prst="rect">
              <a:avLst/>
            </a:prstGeom>
            <a:solidFill>
              <a:srgbClr val="4491C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t>App</a:t>
              </a:r>
            </a:p>
            <a:p>
              <a:pPr algn="ctr"/>
              <a:r>
                <a:rPr lang="en-GB" sz="1400" dirty="0"/>
                <a:t>E</a:t>
              </a:r>
            </a:p>
          </p:txBody>
        </p:sp>
        <p:sp>
          <p:nvSpPr>
            <p:cNvPr id="19" name="矩形 18">
              <a:extLst>
                <a:ext uri="{FF2B5EF4-FFF2-40B4-BE49-F238E27FC236}">
                  <a16:creationId xmlns:a16="http://schemas.microsoft.com/office/drawing/2014/main" id="{0FC5C795-7C21-BE47-8675-702028B4CBE2}"/>
                </a:ext>
              </a:extLst>
            </p:cNvPr>
            <p:cNvSpPr/>
            <p:nvPr/>
          </p:nvSpPr>
          <p:spPr>
            <a:xfrm>
              <a:off x="5634562" y="2346610"/>
              <a:ext cx="632299" cy="984739"/>
            </a:xfrm>
            <a:prstGeom prst="rect">
              <a:avLst/>
            </a:prstGeom>
            <a:solidFill>
              <a:srgbClr val="4491C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t>App</a:t>
              </a:r>
            </a:p>
            <a:p>
              <a:pPr algn="ctr"/>
              <a:r>
                <a:rPr lang="en-GB" sz="1400" dirty="0"/>
                <a:t>F</a:t>
              </a:r>
            </a:p>
          </p:txBody>
        </p:sp>
        <p:sp>
          <p:nvSpPr>
            <p:cNvPr id="20" name="矩形 19">
              <a:extLst>
                <a:ext uri="{FF2B5EF4-FFF2-40B4-BE49-F238E27FC236}">
                  <a16:creationId xmlns:a16="http://schemas.microsoft.com/office/drawing/2014/main" id="{210B23FB-B42C-594A-8941-42D63C6B700E}"/>
                </a:ext>
              </a:extLst>
            </p:cNvPr>
            <p:cNvSpPr/>
            <p:nvPr/>
          </p:nvSpPr>
          <p:spPr>
            <a:xfrm>
              <a:off x="2926290" y="3941993"/>
              <a:ext cx="1501528" cy="300387"/>
            </a:xfrm>
            <a:prstGeom prst="rect">
              <a:avLst/>
            </a:prstGeom>
            <a:solidFill>
              <a:srgbClr val="4491C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t>Docker</a:t>
              </a:r>
            </a:p>
          </p:txBody>
        </p:sp>
        <p:sp>
          <p:nvSpPr>
            <p:cNvPr id="21" name="矩形 20">
              <a:extLst>
                <a:ext uri="{FF2B5EF4-FFF2-40B4-BE49-F238E27FC236}">
                  <a16:creationId xmlns:a16="http://schemas.microsoft.com/office/drawing/2014/main" id="{4ACEB412-0967-094D-9A73-47802BEDB827}"/>
                </a:ext>
              </a:extLst>
            </p:cNvPr>
            <p:cNvSpPr/>
            <p:nvPr/>
          </p:nvSpPr>
          <p:spPr>
            <a:xfrm>
              <a:off x="2595064" y="4469054"/>
              <a:ext cx="2475591" cy="496077"/>
            </a:xfrm>
            <a:prstGeom prst="rect">
              <a:avLst/>
            </a:prstGeom>
            <a:solidFill>
              <a:srgbClr val="D2E9F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tx1">
                      <a:lumMod val="85000"/>
                      <a:lumOff val="15000"/>
                    </a:schemeClr>
                  </a:solidFill>
                </a:rPr>
                <a:t>Host Operating System</a:t>
              </a:r>
            </a:p>
          </p:txBody>
        </p:sp>
        <p:sp>
          <p:nvSpPr>
            <p:cNvPr id="22" name="矩形 21">
              <a:extLst>
                <a:ext uri="{FF2B5EF4-FFF2-40B4-BE49-F238E27FC236}">
                  <a16:creationId xmlns:a16="http://schemas.microsoft.com/office/drawing/2014/main" id="{6ED96A32-2DC3-5742-B2F9-84E3307455F7}"/>
                </a:ext>
              </a:extLst>
            </p:cNvPr>
            <p:cNvSpPr/>
            <p:nvPr/>
          </p:nvSpPr>
          <p:spPr>
            <a:xfrm>
              <a:off x="2595064" y="5086729"/>
              <a:ext cx="2475591" cy="399672"/>
            </a:xfrm>
            <a:prstGeom prst="rect">
              <a:avLst/>
            </a:prstGeom>
            <a:solidFill>
              <a:srgbClr val="61C5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bg1"/>
                  </a:solidFill>
                </a:rPr>
                <a:t>Infrastructure</a:t>
              </a:r>
            </a:p>
          </p:txBody>
        </p:sp>
      </p:grpSp>
      <p:grpSp>
        <p:nvGrpSpPr>
          <p:cNvPr id="23" name="组合 22">
            <a:extLst>
              <a:ext uri="{FF2B5EF4-FFF2-40B4-BE49-F238E27FC236}">
                <a16:creationId xmlns:a16="http://schemas.microsoft.com/office/drawing/2014/main" id="{3D6F7635-D7C7-A045-B7C1-8A760DE57993}"/>
              </a:ext>
            </a:extLst>
          </p:cNvPr>
          <p:cNvGrpSpPr/>
          <p:nvPr/>
        </p:nvGrpSpPr>
        <p:grpSpPr>
          <a:xfrm>
            <a:off x="6495393" y="1332833"/>
            <a:ext cx="4325824" cy="3464843"/>
            <a:chOff x="6495393" y="1332833"/>
            <a:chExt cx="4325824" cy="3464843"/>
          </a:xfrm>
        </p:grpSpPr>
        <p:sp>
          <p:nvSpPr>
            <p:cNvPr id="25" name="文本框 24">
              <a:extLst>
                <a:ext uri="{FF2B5EF4-FFF2-40B4-BE49-F238E27FC236}">
                  <a16:creationId xmlns:a16="http://schemas.microsoft.com/office/drawing/2014/main" id="{2D27188C-83D2-654C-8A91-B2646881A8D5}"/>
                </a:ext>
              </a:extLst>
            </p:cNvPr>
            <p:cNvSpPr txBox="1"/>
            <p:nvPr/>
          </p:nvSpPr>
          <p:spPr>
            <a:xfrm>
              <a:off x="6495393" y="1332833"/>
              <a:ext cx="1328350" cy="276999"/>
            </a:xfrm>
            <a:prstGeom prst="rect">
              <a:avLst/>
            </a:prstGeom>
            <a:solidFill>
              <a:srgbClr val="4491CD"/>
            </a:solidFill>
          </p:spPr>
          <p:txBody>
            <a:bodyPr wrap="square" lIns="0" rIns="0" rtlCol="0" anchor="ctr" anchorCtr="0">
              <a:spAutoFit/>
            </a:bodyPr>
            <a:lstStyle/>
            <a:p>
              <a:pPr algn="ctr"/>
              <a:r>
                <a:rPr lang="en-GB" sz="1200" dirty="0">
                  <a:solidFill>
                    <a:schemeClr val="bg1"/>
                  </a:solidFill>
                </a:rPr>
                <a:t>Virtual Machine</a:t>
              </a:r>
            </a:p>
          </p:txBody>
        </p:sp>
        <p:sp>
          <p:nvSpPr>
            <p:cNvPr id="26" name="文本框 25">
              <a:extLst>
                <a:ext uri="{FF2B5EF4-FFF2-40B4-BE49-F238E27FC236}">
                  <a16:creationId xmlns:a16="http://schemas.microsoft.com/office/drawing/2014/main" id="{DE42A027-80AD-D541-A656-576D6B2BD454}"/>
                </a:ext>
              </a:extLst>
            </p:cNvPr>
            <p:cNvSpPr txBox="1"/>
            <p:nvPr/>
          </p:nvSpPr>
          <p:spPr>
            <a:xfrm>
              <a:off x="8034839" y="1332833"/>
              <a:ext cx="1285195" cy="276999"/>
            </a:xfrm>
            <a:prstGeom prst="rect">
              <a:avLst/>
            </a:prstGeom>
            <a:solidFill>
              <a:srgbClr val="4491CD"/>
            </a:solidFill>
          </p:spPr>
          <p:txBody>
            <a:bodyPr wrap="square" lIns="0" rIns="0" rtlCol="0" anchor="ctr" anchorCtr="0">
              <a:spAutoFit/>
            </a:bodyPr>
            <a:lstStyle/>
            <a:p>
              <a:pPr algn="ctr"/>
              <a:r>
                <a:rPr lang="en-GB" sz="1200" dirty="0">
                  <a:solidFill>
                    <a:schemeClr val="bg1"/>
                  </a:solidFill>
                </a:rPr>
                <a:t>Virtual Machine</a:t>
              </a:r>
            </a:p>
          </p:txBody>
        </p:sp>
        <p:sp>
          <p:nvSpPr>
            <p:cNvPr id="27" name="文本框 26">
              <a:extLst>
                <a:ext uri="{FF2B5EF4-FFF2-40B4-BE49-F238E27FC236}">
                  <a16:creationId xmlns:a16="http://schemas.microsoft.com/office/drawing/2014/main" id="{94692588-835E-0A4B-A6E7-B5E72C6A36B5}"/>
                </a:ext>
              </a:extLst>
            </p:cNvPr>
            <p:cNvSpPr txBox="1"/>
            <p:nvPr/>
          </p:nvSpPr>
          <p:spPr>
            <a:xfrm>
              <a:off x="9536021" y="1332833"/>
              <a:ext cx="1285195" cy="276999"/>
            </a:xfrm>
            <a:prstGeom prst="rect">
              <a:avLst/>
            </a:prstGeom>
            <a:solidFill>
              <a:srgbClr val="4491CD"/>
            </a:solidFill>
          </p:spPr>
          <p:txBody>
            <a:bodyPr wrap="square" lIns="0" rIns="0" rtlCol="0" anchor="ctr" anchorCtr="0">
              <a:spAutoFit/>
            </a:bodyPr>
            <a:lstStyle/>
            <a:p>
              <a:pPr algn="ctr"/>
              <a:r>
                <a:rPr lang="en-GB" sz="1200" dirty="0">
                  <a:solidFill>
                    <a:schemeClr val="bg1"/>
                  </a:solidFill>
                </a:rPr>
                <a:t>Virtual Machine</a:t>
              </a:r>
            </a:p>
          </p:txBody>
        </p:sp>
        <p:sp>
          <p:nvSpPr>
            <p:cNvPr id="28" name="文本框 27">
              <a:extLst>
                <a:ext uri="{FF2B5EF4-FFF2-40B4-BE49-F238E27FC236}">
                  <a16:creationId xmlns:a16="http://schemas.microsoft.com/office/drawing/2014/main" id="{46825E9D-79C4-FC48-84EA-491D6D090708}"/>
                </a:ext>
              </a:extLst>
            </p:cNvPr>
            <p:cNvSpPr txBox="1"/>
            <p:nvPr/>
          </p:nvSpPr>
          <p:spPr>
            <a:xfrm>
              <a:off x="6495393" y="2029884"/>
              <a:ext cx="1328350" cy="276999"/>
            </a:xfrm>
            <a:prstGeom prst="rect">
              <a:avLst/>
            </a:prstGeom>
            <a:solidFill>
              <a:srgbClr val="4491CD"/>
            </a:solidFill>
          </p:spPr>
          <p:txBody>
            <a:bodyPr wrap="square" lIns="0" rIns="0" rtlCol="0" anchor="ctr" anchorCtr="0">
              <a:spAutoFit/>
            </a:bodyPr>
            <a:lstStyle/>
            <a:p>
              <a:pPr algn="ctr"/>
              <a:r>
                <a:rPr lang="en-GB" sz="1200" dirty="0">
                  <a:solidFill>
                    <a:schemeClr val="bg1"/>
                  </a:solidFill>
                </a:rPr>
                <a:t>APP A</a:t>
              </a:r>
            </a:p>
          </p:txBody>
        </p:sp>
        <p:sp>
          <p:nvSpPr>
            <p:cNvPr id="29" name="文本框 28">
              <a:extLst>
                <a:ext uri="{FF2B5EF4-FFF2-40B4-BE49-F238E27FC236}">
                  <a16:creationId xmlns:a16="http://schemas.microsoft.com/office/drawing/2014/main" id="{938F031E-E3EF-704A-8BE9-B01502483A7F}"/>
                </a:ext>
              </a:extLst>
            </p:cNvPr>
            <p:cNvSpPr txBox="1"/>
            <p:nvPr/>
          </p:nvSpPr>
          <p:spPr>
            <a:xfrm>
              <a:off x="8034839" y="2029884"/>
              <a:ext cx="1285195" cy="276999"/>
            </a:xfrm>
            <a:prstGeom prst="rect">
              <a:avLst/>
            </a:prstGeom>
            <a:solidFill>
              <a:srgbClr val="4491CD"/>
            </a:solidFill>
          </p:spPr>
          <p:txBody>
            <a:bodyPr wrap="square" lIns="0" rIns="0" rtlCol="0" anchor="ctr" anchorCtr="0">
              <a:spAutoFit/>
            </a:bodyPr>
            <a:lstStyle/>
            <a:p>
              <a:pPr algn="ctr"/>
              <a:r>
                <a:rPr lang="en-GB" sz="1200" dirty="0">
                  <a:solidFill>
                    <a:schemeClr val="bg1"/>
                  </a:solidFill>
                </a:rPr>
                <a:t>APP B</a:t>
              </a:r>
            </a:p>
          </p:txBody>
        </p:sp>
        <p:sp>
          <p:nvSpPr>
            <p:cNvPr id="30" name="文本框 29">
              <a:extLst>
                <a:ext uri="{FF2B5EF4-FFF2-40B4-BE49-F238E27FC236}">
                  <a16:creationId xmlns:a16="http://schemas.microsoft.com/office/drawing/2014/main" id="{D7F0C267-2E47-AA46-8753-535055A213EC}"/>
                </a:ext>
              </a:extLst>
            </p:cNvPr>
            <p:cNvSpPr txBox="1"/>
            <p:nvPr/>
          </p:nvSpPr>
          <p:spPr>
            <a:xfrm>
              <a:off x="9550689" y="2029884"/>
              <a:ext cx="1270527" cy="276999"/>
            </a:xfrm>
            <a:prstGeom prst="rect">
              <a:avLst/>
            </a:prstGeom>
            <a:solidFill>
              <a:srgbClr val="4491CD"/>
            </a:solidFill>
          </p:spPr>
          <p:txBody>
            <a:bodyPr wrap="square" lIns="0" rIns="0" rtlCol="0" anchor="ctr" anchorCtr="0">
              <a:spAutoFit/>
            </a:bodyPr>
            <a:lstStyle/>
            <a:p>
              <a:pPr algn="ctr"/>
              <a:r>
                <a:rPr lang="en-GB" sz="1200" dirty="0">
                  <a:solidFill>
                    <a:schemeClr val="bg1"/>
                  </a:solidFill>
                </a:rPr>
                <a:t>APP C</a:t>
              </a:r>
            </a:p>
          </p:txBody>
        </p:sp>
        <p:sp>
          <p:nvSpPr>
            <p:cNvPr id="31" name="文本框 30">
              <a:extLst>
                <a:ext uri="{FF2B5EF4-FFF2-40B4-BE49-F238E27FC236}">
                  <a16:creationId xmlns:a16="http://schemas.microsoft.com/office/drawing/2014/main" id="{24B56F9B-79C9-3647-9D8F-672FC458994D}"/>
                </a:ext>
              </a:extLst>
            </p:cNvPr>
            <p:cNvSpPr txBox="1"/>
            <p:nvPr/>
          </p:nvSpPr>
          <p:spPr>
            <a:xfrm>
              <a:off x="6495393" y="2679184"/>
              <a:ext cx="1328350" cy="646331"/>
            </a:xfrm>
            <a:prstGeom prst="rect">
              <a:avLst/>
            </a:prstGeom>
            <a:solidFill>
              <a:srgbClr val="D2E9FA"/>
            </a:solidFill>
          </p:spPr>
          <p:txBody>
            <a:bodyPr wrap="square" lIns="0" rIns="0" rtlCol="0" anchor="ctr" anchorCtr="0">
              <a:spAutoFit/>
            </a:bodyPr>
            <a:lstStyle/>
            <a:p>
              <a:pPr algn="ctr"/>
              <a:r>
                <a:rPr lang="en-GB" sz="1200" dirty="0">
                  <a:solidFill>
                    <a:schemeClr val="tx1">
                      <a:lumMod val="85000"/>
                      <a:lumOff val="15000"/>
                    </a:schemeClr>
                  </a:solidFill>
                </a:rPr>
                <a:t>Guest</a:t>
              </a:r>
            </a:p>
            <a:p>
              <a:pPr algn="ctr"/>
              <a:r>
                <a:rPr lang="en-GB" sz="1200" dirty="0">
                  <a:solidFill>
                    <a:schemeClr val="tx1">
                      <a:lumMod val="85000"/>
                      <a:lumOff val="15000"/>
                    </a:schemeClr>
                  </a:solidFill>
                </a:rPr>
                <a:t>Operating</a:t>
              </a:r>
            </a:p>
            <a:p>
              <a:pPr algn="ctr"/>
              <a:r>
                <a:rPr lang="en-GB" sz="1200" dirty="0">
                  <a:solidFill>
                    <a:schemeClr val="tx1">
                      <a:lumMod val="85000"/>
                      <a:lumOff val="15000"/>
                    </a:schemeClr>
                  </a:solidFill>
                </a:rPr>
                <a:t>System</a:t>
              </a:r>
            </a:p>
          </p:txBody>
        </p:sp>
        <p:sp>
          <p:nvSpPr>
            <p:cNvPr id="32" name="文本框 31">
              <a:extLst>
                <a:ext uri="{FF2B5EF4-FFF2-40B4-BE49-F238E27FC236}">
                  <a16:creationId xmlns:a16="http://schemas.microsoft.com/office/drawing/2014/main" id="{37099C44-34D6-3C4C-BBC0-9ED79FEC13BA}"/>
                </a:ext>
              </a:extLst>
            </p:cNvPr>
            <p:cNvSpPr txBox="1"/>
            <p:nvPr/>
          </p:nvSpPr>
          <p:spPr>
            <a:xfrm>
              <a:off x="8045472" y="2679184"/>
              <a:ext cx="1285195" cy="646331"/>
            </a:xfrm>
            <a:prstGeom prst="rect">
              <a:avLst/>
            </a:prstGeom>
            <a:solidFill>
              <a:srgbClr val="D2E9FA"/>
            </a:solidFill>
          </p:spPr>
          <p:txBody>
            <a:bodyPr wrap="square" lIns="0" rIns="0" rtlCol="0" anchor="ctr" anchorCtr="0">
              <a:spAutoFit/>
            </a:bodyPr>
            <a:lstStyle/>
            <a:p>
              <a:pPr algn="ctr"/>
              <a:r>
                <a:rPr lang="en-GB" sz="1200" dirty="0">
                  <a:solidFill>
                    <a:schemeClr val="tx1">
                      <a:lumMod val="85000"/>
                      <a:lumOff val="15000"/>
                    </a:schemeClr>
                  </a:solidFill>
                </a:rPr>
                <a:t>Guest</a:t>
              </a:r>
            </a:p>
            <a:p>
              <a:pPr algn="ctr"/>
              <a:r>
                <a:rPr lang="en-GB" sz="1200" dirty="0">
                  <a:solidFill>
                    <a:schemeClr val="tx1">
                      <a:lumMod val="85000"/>
                      <a:lumOff val="15000"/>
                    </a:schemeClr>
                  </a:solidFill>
                </a:rPr>
                <a:t>Operating</a:t>
              </a:r>
            </a:p>
            <a:p>
              <a:pPr algn="ctr"/>
              <a:r>
                <a:rPr lang="en-GB" sz="1200" dirty="0">
                  <a:solidFill>
                    <a:schemeClr val="tx1">
                      <a:lumMod val="85000"/>
                      <a:lumOff val="15000"/>
                    </a:schemeClr>
                  </a:solidFill>
                </a:rPr>
                <a:t>System</a:t>
              </a:r>
            </a:p>
          </p:txBody>
        </p:sp>
        <p:sp>
          <p:nvSpPr>
            <p:cNvPr id="33" name="文本框 32">
              <a:extLst>
                <a:ext uri="{FF2B5EF4-FFF2-40B4-BE49-F238E27FC236}">
                  <a16:creationId xmlns:a16="http://schemas.microsoft.com/office/drawing/2014/main" id="{FA6CFAC7-BA97-CF4C-9CFB-7AFDF0D52D87}"/>
                </a:ext>
              </a:extLst>
            </p:cNvPr>
            <p:cNvSpPr txBox="1"/>
            <p:nvPr/>
          </p:nvSpPr>
          <p:spPr>
            <a:xfrm>
              <a:off x="9566213" y="2679184"/>
              <a:ext cx="1255004" cy="646331"/>
            </a:xfrm>
            <a:prstGeom prst="rect">
              <a:avLst/>
            </a:prstGeom>
            <a:solidFill>
              <a:srgbClr val="D2E9FA"/>
            </a:solidFill>
          </p:spPr>
          <p:txBody>
            <a:bodyPr wrap="square" lIns="0" rIns="0" rtlCol="0" anchor="ctr" anchorCtr="0">
              <a:spAutoFit/>
            </a:bodyPr>
            <a:lstStyle/>
            <a:p>
              <a:pPr algn="ctr"/>
              <a:r>
                <a:rPr lang="en-GB" sz="1200" dirty="0">
                  <a:solidFill>
                    <a:schemeClr val="tx1">
                      <a:lumMod val="85000"/>
                      <a:lumOff val="15000"/>
                    </a:schemeClr>
                  </a:solidFill>
                </a:rPr>
                <a:t>Guest</a:t>
              </a:r>
            </a:p>
            <a:p>
              <a:pPr algn="ctr"/>
              <a:r>
                <a:rPr lang="en-GB" sz="1200" dirty="0">
                  <a:solidFill>
                    <a:schemeClr val="tx1">
                      <a:lumMod val="85000"/>
                      <a:lumOff val="15000"/>
                    </a:schemeClr>
                  </a:solidFill>
                </a:rPr>
                <a:t>Operating</a:t>
              </a:r>
            </a:p>
            <a:p>
              <a:pPr algn="ctr"/>
              <a:r>
                <a:rPr lang="en-GB" sz="1200" dirty="0">
                  <a:solidFill>
                    <a:schemeClr val="tx1">
                      <a:lumMod val="85000"/>
                      <a:lumOff val="15000"/>
                    </a:schemeClr>
                  </a:solidFill>
                </a:rPr>
                <a:t>System</a:t>
              </a:r>
            </a:p>
          </p:txBody>
        </p:sp>
        <p:sp>
          <p:nvSpPr>
            <p:cNvPr id="34" name="文本框 33">
              <a:extLst>
                <a:ext uri="{FF2B5EF4-FFF2-40B4-BE49-F238E27FC236}">
                  <a16:creationId xmlns:a16="http://schemas.microsoft.com/office/drawing/2014/main" id="{89FA6C32-7F1A-B846-B34E-7473B1E6DF23}"/>
                </a:ext>
              </a:extLst>
            </p:cNvPr>
            <p:cNvSpPr txBox="1"/>
            <p:nvPr/>
          </p:nvSpPr>
          <p:spPr>
            <a:xfrm>
              <a:off x="8023894" y="3752864"/>
              <a:ext cx="1328350" cy="276999"/>
            </a:xfrm>
            <a:prstGeom prst="rect">
              <a:avLst/>
            </a:prstGeom>
            <a:solidFill>
              <a:srgbClr val="4491CD"/>
            </a:solidFill>
          </p:spPr>
          <p:txBody>
            <a:bodyPr wrap="square" lIns="0" rIns="0" rtlCol="0" anchor="ctr" anchorCtr="0">
              <a:spAutoFit/>
            </a:bodyPr>
            <a:lstStyle/>
            <a:p>
              <a:pPr algn="ctr"/>
              <a:r>
                <a:rPr lang="en-GB" sz="1200" dirty="0">
                  <a:solidFill>
                    <a:schemeClr val="bg1"/>
                  </a:solidFill>
                </a:rPr>
                <a:t>Hypervisor</a:t>
              </a:r>
            </a:p>
          </p:txBody>
        </p:sp>
        <p:sp>
          <p:nvSpPr>
            <p:cNvPr id="35" name="文本框 34">
              <a:extLst>
                <a:ext uri="{FF2B5EF4-FFF2-40B4-BE49-F238E27FC236}">
                  <a16:creationId xmlns:a16="http://schemas.microsoft.com/office/drawing/2014/main" id="{20386DC5-5102-F546-921A-88C1DDDADDAB}"/>
                </a:ext>
              </a:extLst>
            </p:cNvPr>
            <p:cNvSpPr txBox="1"/>
            <p:nvPr/>
          </p:nvSpPr>
          <p:spPr>
            <a:xfrm>
              <a:off x="8013261" y="4520677"/>
              <a:ext cx="1328350" cy="276999"/>
            </a:xfrm>
            <a:prstGeom prst="rect">
              <a:avLst/>
            </a:prstGeom>
            <a:solidFill>
              <a:srgbClr val="61C5AA"/>
            </a:solidFill>
          </p:spPr>
          <p:txBody>
            <a:bodyPr wrap="square" lIns="0" rIns="0" rtlCol="0" anchor="ctr" anchorCtr="0">
              <a:spAutoFit/>
            </a:bodyPr>
            <a:lstStyle/>
            <a:p>
              <a:pPr algn="ctr"/>
              <a:r>
                <a:rPr lang="en-GB" sz="1200" dirty="0">
                  <a:solidFill>
                    <a:schemeClr val="bg1"/>
                  </a:solidFill>
                </a:rPr>
                <a:t>Infrastructure</a:t>
              </a:r>
            </a:p>
          </p:txBody>
        </p:sp>
      </p:grpSp>
      <p:pic>
        <p:nvPicPr>
          <p:cNvPr id="36" name="图片 35">
            <a:extLst>
              <a:ext uri="{FF2B5EF4-FFF2-40B4-BE49-F238E27FC236}">
                <a16:creationId xmlns:a16="http://schemas.microsoft.com/office/drawing/2014/main" id="{F414B2AC-505B-E24E-99A0-07F83018068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50399"/>
          <a:stretch/>
        </p:blipFill>
        <p:spPr>
          <a:xfrm>
            <a:off x="6137370" y="1092589"/>
            <a:ext cx="4844152" cy="3993077"/>
          </a:xfrm>
          <a:prstGeom prst="rect">
            <a:avLst/>
          </a:prstGeom>
        </p:spPr>
      </p:pic>
    </p:spTree>
    <p:extLst>
      <p:ext uri="{BB962C8B-B14F-4D97-AF65-F5344CB8AC3E}">
        <p14:creationId xmlns:p14="http://schemas.microsoft.com/office/powerpoint/2010/main" val="333109765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0FE96A-E553-AA46-B4FB-4ECB01A30495}"/>
              </a:ext>
            </a:extLst>
          </p:cNvPr>
          <p:cNvSpPr>
            <a:spLocks noGrp="1"/>
          </p:cNvSpPr>
          <p:nvPr>
            <p:ph type="title"/>
          </p:nvPr>
        </p:nvSpPr>
        <p:spPr/>
        <p:txBody>
          <a:bodyPr/>
          <a:lstStyle/>
          <a:p>
            <a:r>
              <a:rPr lang="en-US" dirty="0"/>
              <a:t>A History of Container</a:t>
            </a:r>
          </a:p>
        </p:txBody>
      </p:sp>
      <p:sp>
        <p:nvSpPr>
          <p:cNvPr id="3" name="Date Placeholder 2">
            <a:extLst>
              <a:ext uri="{FF2B5EF4-FFF2-40B4-BE49-F238E27FC236}">
                <a16:creationId xmlns:a16="http://schemas.microsoft.com/office/drawing/2014/main" id="{229B4410-AB43-7543-9028-F94283C1E7EE}"/>
              </a:ext>
            </a:extLst>
          </p:cNvPr>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4" name="Footer Placeholder 3">
            <a:extLst>
              <a:ext uri="{FF2B5EF4-FFF2-40B4-BE49-F238E27FC236}">
                <a16:creationId xmlns:a16="http://schemas.microsoft.com/office/drawing/2014/main" id="{AAE35265-4E24-B14A-A3BD-81C15C08BA94}"/>
              </a:ext>
            </a:extLst>
          </p:cNvPr>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5" name="Slide Number Placeholder 4">
            <a:extLst>
              <a:ext uri="{FF2B5EF4-FFF2-40B4-BE49-F238E27FC236}">
                <a16:creationId xmlns:a16="http://schemas.microsoft.com/office/drawing/2014/main" id="{72201CC0-726E-5941-AB30-D7072B1D064A}"/>
              </a:ext>
            </a:extLst>
          </p:cNvPr>
          <p:cNvSpPr>
            <a:spLocks noGrp="1"/>
          </p:cNvSpPr>
          <p:nvPr>
            <p:ph type="sldNum" sz="quarter" idx="12"/>
          </p:nvPr>
        </p:nvSpPr>
        <p:spPr/>
        <p:txBody>
          <a:bodyPr/>
          <a:lstStyle/>
          <a:p>
            <a:r>
              <a:rPr lang="en-US" altLang="zh-CN"/>
              <a:t>Page  </a:t>
            </a:r>
            <a:fld id="{6F6B6950-8D1A-4668-8374-25B44628E0DF}" type="slidenum">
              <a:rPr lang="zh-CN" altLang="en-US" smtClean="0"/>
              <a:t>10</a:t>
            </a:fld>
            <a:endParaRPr lang="zh-CN" altLang="en-US" dirty="0"/>
          </a:p>
        </p:txBody>
      </p:sp>
      <p:sp>
        <p:nvSpPr>
          <p:cNvPr id="21" name="文本框 20">
            <a:extLst>
              <a:ext uri="{FF2B5EF4-FFF2-40B4-BE49-F238E27FC236}">
                <a16:creationId xmlns:a16="http://schemas.microsoft.com/office/drawing/2014/main" id="{467FE12A-0A30-1443-A195-613E4AFC4090}"/>
              </a:ext>
            </a:extLst>
          </p:cNvPr>
          <p:cNvSpPr txBox="1"/>
          <p:nvPr/>
        </p:nvSpPr>
        <p:spPr>
          <a:xfrm>
            <a:off x="1339053" y="2883072"/>
            <a:ext cx="755335" cy="369332"/>
          </a:xfrm>
          <a:prstGeom prst="rect">
            <a:avLst/>
          </a:prstGeom>
          <a:noFill/>
        </p:spPr>
        <p:txBody>
          <a:bodyPr wrap="none" rtlCol="0">
            <a:spAutoFit/>
          </a:bodyPr>
          <a:lstStyle/>
          <a:p>
            <a:r>
              <a:rPr lang="en-US" altLang="zh-CN" b="1" dirty="0">
                <a:solidFill>
                  <a:srgbClr val="6FB332"/>
                </a:solidFill>
                <a:latin typeface="微软雅黑" panose="020B0503020204020204" pitchFamily="34" charset="-122"/>
                <a:ea typeface="微软雅黑" panose="020B0503020204020204" pitchFamily="34" charset="-122"/>
              </a:rPr>
              <a:t>1979</a:t>
            </a:r>
            <a:endParaRPr lang="zh-CN" altLang="en-US" b="1" dirty="0">
              <a:solidFill>
                <a:srgbClr val="6FB332"/>
              </a:solidFill>
              <a:latin typeface="微软雅黑" panose="020B0503020204020204" pitchFamily="34" charset="-122"/>
              <a:ea typeface="微软雅黑" panose="020B0503020204020204" pitchFamily="34" charset="-122"/>
            </a:endParaRPr>
          </a:p>
        </p:txBody>
      </p:sp>
      <p:sp>
        <p:nvSpPr>
          <p:cNvPr id="22" name="文本框 21">
            <a:extLst>
              <a:ext uri="{FF2B5EF4-FFF2-40B4-BE49-F238E27FC236}">
                <a16:creationId xmlns:a16="http://schemas.microsoft.com/office/drawing/2014/main" id="{E80B7094-0646-7149-93BC-E9B8F55A5C5B}"/>
              </a:ext>
            </a:extLst>
          </p:cNvPr>
          <p:cNvSpPr txBox="1"/>
          <p:nvPr/>
        </p:nvSpPr>
        <p:spPr>
          <a:xfrm>
            <a:off x="3018306" y="3736749"/>
            <a:ext cx="755335" cy="369332"/>
          </a:xfrm>
          <a:prstGeom prst="rect">
            <a:avLst/>
          </a:prstGeom>
          <a:noFill/>
        </p:spPr>
        <p:txBody>
          <a:bodyPr wrap="none" rtlCol="0">
            <a:spAutoFit/>
          </a:bodyPr>
          <a:lstStyle/>
          <a:p>
            <a:r>
              <a:rPr lang="en-US" altLang="zh-CN" b="1" dirty="0">
                <a:solidFill>
                  <a:srgbClr val="345692"/>
                </a:solidFill>
                <a:latin typeface="微软雅黑" panose="020B0503020204020204" pitchFamily="34" charset="-122"/>
                <a:ea typeface="微软雅黑" panose="020B0503020204020204" pitchFamily="34" charset="-122"/>
              </a:rPr>
              <a:t>2000</a:t>
            </a:r>
            <a:endParaRPr lang="zh-CN" altLang="en-US" b="1" dirty="0">
              <a:solidFill>
                <a:srgbClr val="345692"/>
              </a:solidFill>
              <a:latin typeface="微软雅黑" panose="020B0503020204020204" pitchFamily="34" charset="-122"/>
              <a:ea typeface="微软雅黑" panose="020B0503020204020204" pitchFamily="34" charset="-122"/>
            </a:endParaRPr>
          </a:p>
        </p:txBody>
      </p:sp>
      <p:sp>
        <p:nvSpPr>
          <p:cNvPr id="23" name="文本框 22">
            <a:extLst>
              <a:ext uri="{FF2B5EF4-FFF2-40B4-BE49-F238E27FC236}">
                <a16:creationId xmlns:a16="http://schemas.microsoft.com/office/drawing/2014/main" id="{3475CFC1-7395-BA42-8FCB-539773143E71}"/>
              </a:ext>
            </a:extLst>
          </p:cNvPr>
          <p:cNvSpPr txBox="1"/>
          <p:nvPr/>
        </p:nvSpPr>
        <p:spPr>
          <a:xfrm>
            <a:off x="6478336" y="3727815"/>
            <a:ext cx="755335" cy="369332"/>
          </a:xfrm>
          <a:prstGeom prst="rect">
            <a:avLst/>
          </a:prstGeom>
          <a:noFill/>
        </p:spPr>
        <p:txBody>
          <a:bodyPr wrap="none" rtlCol="0">
            <a:spAutoFit/>
          </a:bodyPr>
          <a:lstStyle/>
          <a:p>
            <a:r>
              <a:rPr lang="en-US" altLang="zh-CN" b="1" dirty="0">
                <a:solidFill>
                  <a:srgbClr val="345692"/>
                </a:solidFill>
                <a:latin typeface="微软雅黑" panose="020B0503020204020204" pitchFamily="34" charset="-122"/>
                <a:ea typeface="微软雅黑" panose="020B0503020204020204" pitchFamily="34" charset="-122"/>
              </a:rPr>
              <a:t>2008</a:t>
            </a:r>
            <a:endParaRPr lang="zh-CN" altLang="en-US" b="1" dirty="0">
              <a:solidFill>
                <a:srgbClr val="345692"/>
              </a:solidFill>
              <a:latin typeface="微软雅黑" panose="020B0503020204020204" pitchFamily="34" charset="-122"/>
              <a:ea typeface="微软雅黑" panose="020B0503020204020204" pitchFamily="34" charset="-122"/>
            </a:endParaRPr>
          </a:p>
        </p:txBody>
      </p:sp>
      <p:sp>
        <p:nvSpPr>
          <p:cNvPr id="24" name="文本框 23">
            <a:extLst>
              <a:ext uri="{FF2B5EF4-FFF2-40B4-BE49-F238E27FC236}">
                <a16:creationId xmlns:a16="http://schemas.microsoft.com/office/drawing/2014/main" id="{65309829-8FC1-D14C-B857-A4BAEA8D3584}"/>
              </a:ext>
            </a:extLst>
          </p:cNvPr>
          <p:cNvSpPr txBox="1"/>
          <p:nvPr/>
        </p:nvSpPr>
        <p:spPr>
          <a:xfrm>
            <a:off x="8139744" y="2866549"/>
            <a:ext cx="755335" cy="369332"/>
          </a:xfrm>
          <a:prstGeom prst="rect">
            <a:avLst/>
          </a:prstGeom>
          <a:noFill/>
        </p:spPr>
        <p:txBody>
          <a:bodyPr wrap="none" rtlCol="0">
            <a:spAutoFit/>
          </a:bodyPr>
          <a:lstStyle/>
          <a:p>
            <a:r>
              <a:rPr lang="en-US" altLang="zh-CN" b="1" dirty="0">
                <a:solidFill>
                  <a:srgbClr val="6FB332"/>
                </a:solidFill>
                <a:latin typeface="微软雅黑" panose="020B0503020204020204" pitchFamily="34" charset="-122"/>
                <a:ea typeface="微软雅黑" panose="020B0503020204020204" pitchFamily="34" charset="-122"/>
              </a:rPr>
              <a:t>2013</a:t>
            </a:r>
            <a:endParaRPr lang="zh-CN" altLang="en-US" b="1" dirty="0">
              <a:solidFill>
                <a:srgbClr val="6FB332"/>
              </a:solidFill>
              <a:latin typeface="微软雅黑" panose="020B0503020204020204" pitchFamily="34" charset="-122"/>
              <a:ea typeface="微软雅黑" panose="020B0503020204020204" pitchFamily="34" charset="-122"/>
            </a:endParaRPr>
          </a:p>
        </p:txBody>
      </p:sp>
      <p:sp>
        <p:nvSpPr>
          <p:cNvPr id="25" name="文本框 24">
            <a:extLst>
              <a:ext uri="{FF2B5EF4-FFF2-40B4-BE49-F238E27FC236}">
                <a16:creationId xmlns:a16="http://schemas.microsoft.com/office/drawing/2014/main" id="{28F4CF6A-3823-9C49-B826-B7046793E30E}"/>
              </a:ext>
            </a:extLst>
          </p:cNvPr>
          <p:cNvSpPr txBox="1"/>
          <p:nvPr/>
        </p:nvSpPr>
        <p:spPr>
          <a:xfrm>
            <a:off x="4745607" y="2866549"/>
            <a:ext cx="755335" cy="369332"/>
          </a:xfrm>
          <a:prstGeom prst="rect">
            <a:avLst/>
          </a:prstGeom>
          <a:noFill/>
        </p:spPr>
        <p:txBody>
          <a:bodyPr wrap="none" rtlCol="0">
            <a:spAutoFit/>
          </a:bodyPr>
          <a:lstStyle/>
          <a:p>
            <a:r>
              <a:rPr lang="en-US" altLang="zh-CN" b="1" dirty="0">
                <a:solidFill>
                  <a:srgbClr val="6FB332"/>
                </a:solidFill>
                <a:latin typeface="微软雅黑" panose="020B0503020204020204" pitchFamily="34" charset="-122"/>
                <a:ea typeface="微软雅黑" panose="020B0503020204020204" pitchFamily="34" charset="-122"/>
              </a:rPr>
              <a:t>2004</a:t>
            </a:r>
            <a:endParaRPr lang="zh-CN" altLang="en-US" b="1" dirty="0">
              <a:solidFill>
                <a:srgbClr val="6FB332"/>
              </a:solidFill>
              <a:latin typeface="微软雅黑" panose="020B0503020204020204" pitchFamily="34" charset="-122"/>
              <a:ea typeface="微软雅黑" panose="020B0503020204020204" pitchFamily="34" charset="-122"/>
            </a:endParaRPr>
          </a:p>
        </p:txBody>
      </p:sp>
      <p:cxnSp>
        <p:nvCxnSpPr>
          <p:cNvPr id="26" name="直接连接符 154">
            <a:extLst>
              <a:ext uri="{FF2B5EF4-FFF2-40B4-BE49-F238E27FC236}">
                <a16:creationId xmlns:a16="http://schemas.microsoft.com/office/drawing/2014/main" id="{195F83D1-2948-3041-9326-3336D074AA8C}"/>
              </a:ext>
            </a:extLst>
          </p:cNvPr>
          <p:cNvCxnSpPr>
            <a:cxnSpLocks/>
          </p:cNvCxnSpPr>
          <p:nvPr/>
        </p:nvCxnSpPr>
        <p:spPr>
          <a:xfrm>
            <a:off x="973394" y="3446463"/>
            <a:ext cx="10230906" cy="0"/>
          </a:xfrm>
          <a:prstGeom prst="line">
            <a:avLst/>
          </a:prstGeom>
          <a:ln w="41275">
            <a:solidFill>
              <a:srgbClr val="345692"/>
            </a:solidFill>
          </a:ln>
        </p:spPr>
        <p:style>
          <a:lnRef idx="1">
            <a:schemeClr val="accent1"/>
          </a:lnRef>
          <a:fillRef idx="0">
            <a:schemeClr val="accent1"/>
          </a:fillRef>
          <a:effectRef idx="0">
            <a:schemeClr val="accent1"/>
          </a:effectRef>
          <a:fontRef idx="minor">
            <a:schemeClr val="tx1"/>
          </a:fontRef>
        </p:style>
      </p:cxnSp>
      <p:sp>
        <p:nvSpPr>
          <p:cNvPr id="27" name="椭圆 26">
            <a:extLst>
              <a:ext uri="{FF2B5EF4-FFF2-40B4-BE49-F238E27FC236}">
                <a16:creationId xmlns:a16="http://schemas.microsoft.com/office/drawing/2014/main" id="{53463826-29C4-394E-8961-05BCD203AAD2}"/>
              </a:ext>
            </a:extLst>
          </p:cNvPr>
          <p:cNvSpPr/>
          <p:nvPr/>
        </p:nvSpPr>
        <p:spPr>
          <a:xfrm>
            <a:off x="1541655" y="3299732"/>
            <a:ext cx="290286" cy="290286"/>
          </a:xfrm>
          <a:prstGeom prst="ellipse">
            <a:avLst/>
          </a:prstGeom>
          <a:solidFill>
            <a:schemeClr val="bg1"/>
          </a:solidFill>
          <a:ln w="19050">
            <a:solidFill>
              <a:srgbClr val="6FB33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椭圆 27">
            <a:extLst>
              <a:ext uri="{FF2B5EF4-FFF2-40B4-BE49-F238E27FC236}">
                <a16:creationId xmlns:a16="http://schemas.microsoft.com/office/drawing/2014/main" id="{279A9A28-5867-624E-B019-7329C8C30768}"/>
              </a:ext>
            </a:extLst>
          </p:cNvPr>
          <p:cNvSpPr/>
          <p:nvPr/>
        </p:nvSpPr>
        <p:spPr>
          <a:xfrm>
            <a:off x="3250831" y="3299732"/>
            <a:ext cx="290286" cy="290286"/>
          </a:xfrm>
          <a:prstGeom prst="ellipse">
            <a:avLst/>
          </a:prstGeom>
          <a:solidFill>
            <a:schemeClr val="bg1"/>
          </a:solidFill>
          <a:ln w="19050">
            <a:solidFill>
              <a:srgbClr val="6FB33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椭圆 28">
            <a:extLst>
              <a:ext uri="{FF2B5EF4-FFF2-40B4-BE49-F238E27FC236}">
                <a16:creationId xmlns:a16="http://schemas.microsoft.com/office/drawing/2014/main" id="{3ECF89AB-D474-1349-B381-1E58C8BABA18}"/>
              </a:ext>
            </a:extLst>
          </p:cNvPr>
          <p:cNvSpPr/>
          <p:nvPr/>
        </p:nvSpPr>
        <p:spPr>
          <a:xfrm>
            <a:off x="4960007" y="3299732"/>
            <a:ext cx="290286" cy="290286"/>
          </a:xfrm>
          <a:prstGeom prst="ellipse">
            <a:avLst/>
          </a:prstGeom>
          <a:solidFill>
            <a:schemeClr val="bg1"/>
          </a:solidFill>
          <a:ln w="19050">
            <a:solidFill>
              <a:srgbClr val="6FB33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a:extLst>
              <a:ext uri="{FF2B5EF4-FFF2-40B4-BE49-F238E27FC236}">
                <a16:creationId xmlns:a16="http://schemas.microsoft.com/office/drawing/2014/main" id="{DC673408-994C-1B41-B149-A4FA33205B62}"/>
              </a:ext>
            </a:extLst>
          </p:cNvPr>
          <p:cNvSpPr/>
          <p:nvPr/>
        </p:nvSpPr>
        <p:spPr>
          <a:xfrm>
            <a:off x="6669183" y="3299732"/>
            <a:ext cx="290286" cy="290286"/>
          </a:xfrm>
          <a:prstGeom prst="ellipse">
            <a:avLst/>
          </a:prstGeom>
          <a:solidFill>
            <a:schemeClr val="bg1"/>
          </a:solidFill>
          <a:ln w="19050">
            <a:solidFill>
              <a:srgbClr val="6FB33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椭圆 30">
            <a:extLst>
              <a:ext uri="{FF2B5EF4-FFF2-40B4-BE49-F238E27FC236}">
                <a16:creationId xmlns:a16="http://schemas.microsoft.com/office/drawing/2014/main" id="{1A20BEC6-F823-3B45-B1C4-7E6CBA6D34ED}"/>
              </a:ext>
            </a:extLst>
          </p:cNvPr>
          <p:cNvSpPr/>
          <p:nvPr/>
        </p:nvSpPr>
        <p:spPr>
          <a:xfrm>
            <a:off x="8378360" y="3299732"/>
            <a:ext cx="290286" cy="290286"/>
          </a:xfrm>
          <a:prstGeom prst="ellipse">
            <a:avLst/>
          </a:prstGeom>
          <a:solidFill>
            <a:schemeClr val="bg1"/>
          </a:solidFill>
          <a:ln w="19050">
            <a:solidFill>
              <a:srgbClr val="6FB33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a:extLst>
              <a:ext uri="{FF2B5EF4-FFF2-40B4-BE49-F238E27FC236}">
                <a16:creationId xmlns:a16="http://schemas.microsoft.com/office/drawing/2014/main" id="{8FB3FBC1-087A-F240-9A02-795C82431BD5}"/>
              </a:ext>
            </a:extLst>
          </p:cNvPr>
          <p:cNvSpPr/>
          <p:nvPr/>
        </p:nvSpPr>
        <p:spPr>
          <a:xfrm>
            <a:off x="9853198" y="3299732"/>
            <a:ext cx="290286" cy="290286"/>
          </a:xfrm>
          <a:prstGeom prst="ellipse">
            <a:avLst/>
          </a:prstGeom>
          <a:solidFill>
            <a:schemeClr val="bg1"/>
          </a:solidFill>
          <a:ln w="19050">
            <a:solidFill>
              <a:srgbClr val="6FB33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文本框 33">
            <a:extLst>
              <a:ext uri="{FF2B5EF4-FFF2-40B4-BE49-F238E27FC236}">
                <a16:creationId xmlns:a16="http://schemas.microsoft.com/office/drawing/2014/main" id="{DA63A92B-0B7B-E247-9D23-1B740AA99202}"/>
              </a:ext>
            </a:extLst>
          </p:cNvPr>
          <p:cNvSpPr txBox="1"/>
          <p:nvPr/>
        </p:nvSpPr>
        <p:spPr>
          <a:xfrm>
            <a:off x="9634491" y="3727815"/>
            <a:ext cx="755335" cy="369332"/>
          </a:xfrm>
          <a:prstGeom prst="rect">
            <a:avLst/>
          </a:prstGeom>
          <a:noFill/>
        </p:spPr>
        <p:txBody>
          <a:bodyPr wrap="none" rtlCol="0">
            <a:spAutoFit/>
          </a:bodyPr>
          <a:lstStyle/>
          <a:p>
            <a:r>
              <a:rPr lang="en-US" altLang="zh-CN" b="1" dirty="0">
                <a:solidFill>
                  <a:srgbClr val="345692"/>
                </a:solidFill>
                <a:latin typeface="微软雅黑" panose="020B0503020204020204" pitchFamily="34" charset="-122"/>
                <a:ea typeface="微软雅黑" panose="020B0503020204020204" pitchFamily="34" charset="-122"/>
              </a:rPr>
              <a:t>2017</a:t>
            </a:r>
            <a:endParaRPr lang="zh-CN" altLang="en-US" b="1" dirty="0">
              <a:solidFill>
                <a:srgbClr val="345692"/>
              </a:solidFill>
              <a:latin typeface="微软雅黑" panose="020B0503020204020204" pitchFamily="34" charset="-122"/>
              <a:ea typeface="微软雅黑" panose="020B0503020204020204" pitchFamily="34" charset="-122"/>
            </a:endParaRPr>
          </a:p>
        </p:txBody>
      </p:sp>
      <p:sp>
        <p:nvSpPr>
          <p:cNvPr id="35" name="TextBox 8">
            <a:extLst>
              <a:ext uri="{FF2B5EF4-FFF2-40B4-BE49-F238E27FC236}">
                <a16:creationId xmlns:a16="http://schemas.microsoft.com/office/drawing/2014/main" id="{697166A8-91DF-574F-9807-EBFB718E53D5}"/>
              </a:ext>
            </a:extLst>
          </p:cNvPr>
          <p:cNvSpPr txBox="1"/>
          <p:nvPr/>
        </p:nvSpPr>
        <p:spPr>
          <a:xfrm>
            <a:off x="1286153" y="4439805"/>
            <a:ext cx="808235" cy="307777"/>
          </a:xfrm>
          <a:prstGeom prst="rect">
            <a:avLst/>
          </a:prstGeom>
          <a:noFill/>
        </p:spPr>
        <p:txBody>
          <a:bodyPr wrap="none" rtlCol="0">
            <a:spAutoFit/>
          </a:bodyPr>
          <a:lstStyle/>
          <a:p>
            <a:r>
              <a:rPr lang="en-US" altLang="zh-CN" sz="1400" dirty="0"/>
              <a:t>Unix V7</a:t>
            </a:r>
            <a:endParaRPr lang="en-US" sz="1400" dirty="0"/>
          </a:p>
        </p:txBody>
      </p:sp>
      <p:sp>
        <p:nvSpPr>
          <p:cNvPr id="36" name="TextBox 10">
            <a:extLst>
              <a:ext uri="{FF2B5EF4-FFF2-40B4-BE49-F238E27FC236}">
                <a16:creationId xmlns:a16="http://schemas.microsoft.com/office/drawing/2014/main" id="{B150C266-C59E-1B48-8AB9-40BAFD106EF1}"/>
              </a:ext>
            </a:extLst>
          </p:cNvPr>
          <p:cNvSpPr txBox="1"/>
          <p:nvPr/>
        </p:nvSpPr>
        <p:spPr>
          <a:xfrm>
            <a:off x="2956173" y="2171254"/>
            <a:ext cx="885179" cy="523220"/>
          </a:xfrm>
          <a:prstGeom prst="rect">
            <a:avLst/>
          </a:prstGeom>
          <a:noFill/>
        </p:spPr>
        <p:txBody>
          <a:bodyPr wrap="none" rtlCol="0">
            <a:spAutoFit/>
          </a:bodyPr>
          <a:lstStyle/>
          <a:p>
            <a:pPr algn="ctr"/>
            <a:r>
              <a:rPr lang="en-US" sz="1400" dirty="0"/>
              <a:t>FreeBSD</a:t>
            </a:r>
          </a:p>
          <a:p>
            <a:pPr algn="ctr"/>
            <a:r>
              <a:rPr lang="en-US" sz="1400" dirty="0"/>
              <a:t>Jails</a:t>
            </a:r>
          </a:p>
        </p:txBody>
      </p:sp>
      <p:sp>
        <p:nvSpPr>
          <p:cNvPr id="37" name="TextBox 12">
            <a:extLst>
              <a:ext uri="{FF2B5EF4-FFF2-40B4-BE49-F238E27FC236}">
                <a16:creationId xmlns:a16="http://schemas.microsoft.com/office/drawing/2014/main" id="{B72B5ADB-FE32-284C-BC7D-3C1C8D5C4385}"/>
              </a:ext>
            </a:extLst>
          </p:cNvPr>
          <p:cNvSpPr txBox="1"/>
          <p:nvPr/>
        </p:nvSpPr>
        <p:spPr>
          <a:xfrm>
            <a:off x="9452128" y="2192156"/>
            <a:ext cx="1165704" cy="523220"/>
          </a:xfrm>
          <a:prstGeom prst="rect">
            <a:avLst/>
          </a:prstGeom>
          <a:noFill/>
        </p:spPr>
        <p:txBody>
          <a:bodyPr wrap="none" rtlCol="0">
            <a:spAutoFit/>
          </a:bodyPr>
          <a:lstStyle/>
          <a:p>
            <a:pPr algn="ctr"/>
            <a:r>
              <a:rPr lang="en-US" sz="1400" dirty="0"/>
              <a:t>Kubernetes</a:t>
            </a:r>
          </a:p>
          <a:p>
            <a:pPr algn="ctr"/>
            <a:r>
              <a:rPr lang="en-US" sz="1400" dirty="0"/>
              <a:t>grows up</a:t>
            </a:r>
          </a:p>
        </p:txBody>
      </p:sp>
      <p:sp>
        <p:nvSpPr>
          <p:cNvPr id="38" name="TextBox 14">
            <a:extLst>
              <a:ext uri="{FF2B5EF4-FFF2-40B4-BE49-F238E27FC236}">
                <a16:creationId xmlns:a16="http://schemas.microsoft.com/office/drawing/2014/main" id="{BC15EB6B-1614-A94A-A78F-14FD01DC85A8}"/>
              </a:ext>
            </a:extLst>
          </p:cNvPr>
          <p:cNvSpPr txBox="1"/>
          <p:nvPr/>
        </p:nvSpPr>
        <p:spPr>
          <a:xfrm>
            <a:off x="8113689" y="4432021"/>
            <a:ext cx="811440" cy="307777"/>
          </a:xfrm>
          <a:prstGeom prst="rect">
            <a:avLst/>
          </a:prstGeom>
          <a:noFill/>
        </p:spPr>
        <p:txBody>
          <a:bodyPr wrap="none" rtlCol="0">
            <a:spAutoFit/>
          </a:bodyPr>
          <a:lstStyle/>
          <a:p>
            <a:pPr algn="ctr"/>
            <a:r>
              <a:rPr lang="en-US" sz="1400" dirty="0"/>
              <a:t>Docker</a:t>
            </a:r>
          </a:p>
        </p:txBody>
      </p:sp>
      <p:sp>
        <p:nvSpPr>
          <p:cNvPr id="39" name="TextBox 16">
            <a:extLst>
              <a:ext uri="{FF2B5EF4-FFF2-40B4-BE49-F238E27FC236}">
                <a16:creationId xmlns:a16="http://schemas.microsoft.com/office/drawing/2014/main" id="{E446F1D1-7949-C242-842F-1D5752CB01BE}"/>
              </a:ext>
            </a:extLst>
          </p:cNvPr>
          <p:cNvSpPr txBox="1"/>
          <p:nvPr/>
        </p:nvSpPr>
        <p:spPr>
          <a:xfrm>
            <a:off x="5963933" y="2150083"/>
            <a:ext cx="1729961" cy="523220"/>
          </a:xfrm>
          <a:prstGeom prst="rect">
            <a:avLst/>
          </a:prstGeom>
          <a:noFill/>
        </p:spPr>
        <p:txBody>
          <a:bodyPr wrap="none" rtlCol="0">
            <a:spAutoFit/>
          </a:bodyPr>
          <a:lstStyle/>
          <a:p>
            <a:pPr algn="ctr"/>
            <a:r>
              <a:rPr lang="en-US" sz="1400" dirty="0"/>
              <a:t>LXC</a:t>
            </a:r>
          </a:p>
          <a:p>
            <a:pPr algn="ctr"/>
            <a:r>
              <a:rPr lang="en-US" sz="1400" dirty="0"/>
              <a:t>(Linux Containers)</a:t>
            </a:r>
          </a:p>
        </p:txBody>
      </p:sp>
      <p:sp>
        <p:nvSpPr>
          <p:cNvPr id="40" name="TextBox 18">
            <a:extLst>
              <a:ext uri="{FF2B5EF4-FFF2-40B4-BE49-F238E27FC236}">
                <a16:creationId xmlns:a16="http://schemas.microsoft.com/office/drawing/2014/main" id="{95EE2BFF-7A37-7247-932F-28AA3ED36F99}"/>
              </a:ext>
            </a:extLst>
          </p:cNvPr>
          <p:cNvSpPr txBox="1"/>
          <p:nvPr/>
        </p:nvSpPr>
        <p:spPr>
          <a:xfrm>
            <a:off x="4516318" y="4322047"/>
            <a:ext cx="1175322" cy="523220"/>
          </a:xfrm>
          <a:prstGeom prst="rect">
            <a:avLst/>
          </a:prstGeom>
          <a:noFill/>
        </p:spPr>
        <p:txBody>
          <a:bodyPr wrap="none" rtlCol="0">
            <a:spAutoFit/>
          </a:bodyPr>
          <a:lstStyle/>
          <a:p>
            <a:pPr algn="ctr"/>
            <a:r>
              <a:rPr lang="en-US" sz="1400" dirty="0"/>
              <a:t>Solaris</a:t>
            </a:r>
          </a:p>
          <a:p>
            <a:pPr algn="ctr"/>
            <a:r>
              <a:rPr lang="en-US" sz="1400" dirty="0"/>
              <a:t> Containers</a:t>
            </a:r>
          </a:p>
        </p:txBody>
      </p:sp>
      <p:grpSp>
        <p:nvGrpSpPr>
          <p:cNvPr id="47" name="组合 46">
            <a:extLst>
              <a:ext uri="{FF2B5EF4-FFF2-40B4-BE49-F238E27FC236}">
                <a16:creationId xmlns:a16="http://schemas.microsoft.com/office/drawing/2014/main" id="{89411FE0-F8D8-C247-AFD9-22D64C0A8379}"/>
              </a:ext>
            </a:extLst>
          </p:cNvPr>
          <p:cNvGrpSpPr/>
          <p:nvPr/>
        </p:nvGrpSpPr>
        <p:grpSpPr>
          <a:xfrm>
            <a:off x="1131048" y="3590018"/>
            <a:ext cx="1101445" cy="1288384"/>
            <a:chOff x="1131048" y="3590018"/>
            <a:chExt cx="1101445" cy="1288384"/>
          </a:xfrm>
        </p:grpSpPr>
        <p:sp>
          <p:nvSpPr>
            <p:cNvPr id="43" name="矩形 42">
              <a:extLst>
                <a:ext uri="{FF2B5EF4-FFF2-40B4-BE49-F238E27FC236}">
                  <a16:creationId xmlns:a16="http://schemas.microsoft.com/office/drawing/2014/main" id="{1BBBF98C-DAA1-9941-88AB-85B1C7E856C5}"/>
                </a:ext>
              </a:extLst>
            </p:cNvPr>
            <p:cNvSpPr/>
            <p:nvPr/>
          </p:nvSpPr>
          <p:spPr>
            <a:xfrm>
              <a:off x="1131048" y="4293627"/>
              <a:ext cx="1101445" cy="584775"/>
            </a:xfrm>
            <a:prstGeom prst="rect">
              <a:avLst/>
            </a:prstGeom>
            <a:noFill/>
            <a:ln w="15875">
              <a:solidFill>
                <a:schemeClr val="accent1">
                  <a:lumMod val="75000"/>
                  <a:alpha val="71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45" name="直线连接符 44">
              <a:extLst>
                <a:ext uri="{FF2B5EF4-FFF2-40B4-BE49-F238E27FC236}">
                  <a16:creationId xmlns:a16="http://schemas.microsoft.com/office/drawing/2014/main" id="{BDC4C126-1885-364E-8AD5-138C964FED38}"/>
                </a:ext>
              </a:extLst>
            </p:cNvPr>
            <p:cNvCxnSpPr>
              <a:cxnSpLocks/>
              <a:stCxn id="27" idx="4"/>
              <a:endCxn id="43" idx="0"/>
            </p:cNvCxnSpPr>
            <p:nvPr/>
          </p:nvCxnSpPr>
          <p:spPr>
            <a:xfrm flipH="1">
              <a:off x="1681771" y="3590018"/>
              <a:ext cx="5027" cy="703609"/>
            </a:xfrm>
            <a:prstGeom prst="line">
              <a:avLst/>
            </a:prstGeom>
            <a:ln w="15875">
              <a:solidFill>
                <a:schemeClr val="accent1">
                  <a:lumMod val="75000"/>
                  <a:alpha val="71000"/>
                </a:schemeClr>
              </a:solidFill>
              <a:prstDash val="dash"/>
            </a:ln>
          </p:spPr>
          <p:style>
            <a:lnRef idx="1">
              <a:schemeClr val="accent1"/>
            </a:lnRef>
            <a:fillRef idx="0">
              <a:schemeClr val="accent1"/>
            </a:fillRef>
            <a:effectRef idx="0">
              <a:schemeClr val="accent1"/>
            </a:effectRef>
            <a:fontRef idx="minor">
              <a:schemeClr val="tx1"/>
            </a:fontRef>
          </p:style>
        </p:cxnSp>
      </p:grpSp>
      <p:grpSp>
        <p:nvGrpSpPr>
          <p:cNvPr id="48" name="组合 47">
            <a:extLst>
              <a:ext uri="{FF2B5EF4-FFF2-40B4-BE49-F238E27FC236}">
                <a16:creationId xmlns:a16="http://schemas.microsoft.com/office/drawing/2014/main" id="{0A31B19A-CD1E-2349-88A9-FD4FFCF3552F}"/>
              </a:ext>
            </a:extLst>
          </p:cNvPr>
          <p:cNvGrpSpPr/>
          <p:nvPr/>
        </p:nvGrpSpPr>
        <p:grpSpPr>
          <a:xfrm>
            <a:off x="2761137" y="2130751"/>
            <a:ext cx="1269672" cy="1160896"/>
            <a:chOff x="1040142" y="4293627"/>
            <a:chExt cx="1269672" cy="1160896"/>
          </a:xfrm>
        </p:grpSpPr>
        <p:sp>
          <p:nvSpPr>
            <p:cNvPr id="49" name="矩形 48">
              <a:extLst>
                <a:ext uri="{FF2B5EF4-FFF2-40B4-BE49-F238E27FC236}">
                  <a16:creationId xmlns:a16="http://schemas.microsoft.com/office/drawing/2014/main" id="{0D2E40ED-B4A6-BC40-925A-049039235CFB}"/>
                </a:ext>
              </a:extLst>
            </p:cNvPr>
            <p:cNvSpPr/>
            <p:nvPr/>
          </p:nvSpPr>
          <p:spPr>
            <a:xfrm>
              <a:off x="1040142" y="4293627"/>
              <a:ext cx="1269672" cy="579852"/>
            </a:xfrm>
            <a:prstGeom prst="rect">
              <a:avLst/>
            </a:prstGeom>
            <a:noFill/>
            <a:ln w="15875">
              <a:solidFill>
                <a:schemeClr val="accent1">
                  <a:lumMod val="40000"/>
                  <a:lumOff val="6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50" name="直线连接符 49">
              <a:extLst>
                <a:ext uri="{FF2B5EF4-FFF2-40B4-BE49-F238E27FC236}">
                  <a16:creationId xmlns:a16="http://schemas.microsoft.com/office/drawing/2014/main" id="{DCFB8104-DB28-DB47-A127-A8D4FF80B5F9}"/>
                </a:ext>
              </a:extLst>
            </p:cNvPr>
            <p:cNvCxnSpPr>
              <a:cxnSpLocks/>
            </p:cNvCxnSpPr>
            <p:nvPr/>
          </p:nvCxnSpPr>
          <p:spPr>
            <a:xfrm>
              <a:off x="1674978" y="4886698"/>
              <a:ext cx="0" cy="567825"/>
            </a:xfrm>
            <a:prstGeom prst="line">
              <a:avLst/>
            </a:prstGeom>
            <a:ln w="15875">
              <a:solidFill>
                <a:schemeClr val="accent1">
                  <a:lumMod val="60000"/>
                  <a:lumOff val="40000"/>
                </a:schemeClr>
              </a:solidFill>
              <a:prstDash val="dash"/>
            </a:ln>
          </p:spPr>
          <p:style>
            <a:lnRef idx="1">
              <a:schemeClr val="accent1"/>
            </a:lnRef>
            <a:fillRef idx="0">
              <a:schemeClr val="accent1"/>
            </a:fillRef>
            <a:effectRef idx="0">
              <a:schemeClr val="accent1"/>
            </a:effectRef>
            <a:fontRef idx="minor">
              <a:schemeClr val="tx1"/>
            </a:fontRef>
          </p:style>
        </p:cxnSp>
      </p:grpSp>
      <p:grpSp>
        <p:nvGrpSpPr>
          <p:cNvPr id="57" name="组合 56">
            <a:extLst>
              <a:ext uri="{FF2B5EF4-FFF2-40B4-BE49-F238E27FC236}">
                <a16:creationId xmlns:a16="http://schemas.microsoft.com/office/drawing/2014/main" id="{F58120AA-6ED6-6A4A-BB37-C9D6797E40F1}"/>
              </a:ext>
            </a:extLst>
          </p:cNvPr>
          <p:cNvGrpSpPr/>
          <p:nvPr/>
        </p:nvGrpSpPr>
        <p:grpSpPr>
          <a:xfrm>
            <a:off x="4553257" y="3590018"/>
            <a:ext cx="1101445" cy="1288384"/>
            <a:chOff x="1131048" y="3590018"/>
            <a:chExt cx="1101445" cy="1288384"/>
          </a:xfrm>
        </p:grpSpPr>
        <p:sp>
          <p:nvSpPr>
            <p:cNvPr id="58" name="矩形 57">
              <a:extLst>
                <a:ext uri="{FF2B5EF4-FFF2-40B4-BE49-F238E27FC236}">
                  <a16:creationId xmlns:a16="http://schemas.microsoft.com/office/drawing/2014/main" id="{3D74C7E9-E9A6-8C47-BEA5-4713D2577BBC}"/>
                </a:ext>
              </a:extLst>
            </p:cNvPr>
            <p:cNvSpPr/>
            <p:nvPr/>
          </p:nvSpPr>
          <p:spPr>
            <a:xfrm>
              <a:off x="1131048" y="4293627"/>
              <a:ext cx="1101445" cy="584775"/>
            </a:xfrm>
            <a:prstGeom prst="rect">
              <a:avLst/>
            </a:prstGeom>
            <a:noFill/>
            <a:ln w="15875">
              <a:solidFill>
                <a:schemeClr val="accent1">
                  <a:lumMod val="75000"/>
                  <a:alpha val="71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59" name="直线连接符 58">
              <a:extLst>
                <a:ext uri="{FF2B5EF4-FFF2-40B4-BE49-F238E27FC236}">
                  <a16:creationId xmlns:a16="http://schemas.microsoft.com/office/drawing/2014/main" id="{085E3C1B-1874-484E-A5FC-9F2CF85ADF8E}"/>
                </a:ext>
              </a:extLst>
            </p:cNvPr>
            <p:cNvCxnSpPr>
              <a:cxnSpLocks/>
              <a:endCxn id="58" idx="0"/>
            </p:cNvCxnSpPr>
            <p:nvPr/>
          </p:nvCxnSpPr>
          <p:spPr>
            <a:xfrm>
              <a:off x="1681771" y="3590018"/>
              <a:ext cx="0" cy="703609"/>
            </a:xfrm>
            <a:prstGeom prst="line">
              <a:avLst/>
            </a:prstGeom>
            <a:ln w="15875">
              <a:solidFill>
                <a:schemeClr val="accent1">
                  <a:lumMod val="75000"/>
                  <a:alpha val="71000"/>
                </a:schemeClr>
              </a:solidFill>
              <a:prstDash val="dash"/>
            </a:ln>
          </p:spPr>
          <p:style>
            <a:lnRef idx="1">
              <a:schemeClr val="accent1"/>
            </a:lnRef>
            <a:fillRef idx="0">
              <a:schemeClr val="accent1"/>
            </a:fillRef>
            <a:effectRef idx="0">
              <a:schemeClr val="accent1"/>
            </a:effectRef>
            <a:fontRef idx="minor">
              <a:schemeClr val="tx1"/>
            </a:fontRef>
          </p:style>
        </p:cxnSp>
      </p:grpSp>
      <p:grpSp>
        <p:nvGrpSpPr>
          <p:cNvPr id="60" name="组合 59">
            <a:extLst>
              <a:ext uri="{FF2B5EF4-FFF2-40B4-BE49-F238E27FC236}">
                <a16:creationId xmlns:a16="http://schemas.microsoft.com/office/drawing/2014/main" id="{241DE0F6-B9D2-C94B-A7EC-5E099C4C903E}"/>
              </a:ext>
            </a:extLst>
          </p:cNvPr>
          <p:cNvGrpSpPr/>
          <p:nvPr/>
        </p:nvGrpSpPr>
        <p:grpSpPr>
          <a:xfrm>
            <a:off x="5978226" y="2139804"/>
            <a:ext cx="1729961" cy="1151843"/>
            <a:chOff x="844075" y="4302680"/>
            <a:chExt cx="1729961" cy="1151843"/>
          </a:xfrm>
        </p:grpSpPr>
        <p:sp>
          <p:nvSpPr>
            <p:cNvPr id="61" name="矩形 60">
              <a:extLst>
                <a:ext uri="{FF2B5EF4-FFF2-40B4-BE49-F238E27FC236}">
                  <a16:creationId xmlns:a16="http://schemas.microsoft.com/office/drawing/2014/main" id="{F7DE680D-28B4-9D47-8A5E-B788251478D6}"/>
                </a:ext>
              </a:extLst>
            </p:cNvPr>
            <p:cNvSpPr/>
            <p:nvPr/>
          </p:nvSpPr>
          <p:spPr>
            <a:xfrm>
              <a:off x="844075" y="4302680"/>
              <a:ext cx="1729961" cy="579852"/>
            </a:xfrm>
            <a:prstGeom prst="rect">
              <a:avLst/>
            </a:prstGeom>
            <a:noFill/>
            <a:ln w="15875">
              <a:solidFill>
                <a:schemeClr val="accent1">
                  <a:lumMod val="40000"/>
                  <a:lumOff val="6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62" name="直线连接符 61">
              <a:extLst>
                <a:ext uri="{FF2B5EF4-FFF2-40B4-BE49-F238E27FC236}">
                  <a16:creationId xmlns:a16="http://schemas.microsoft.com/office/drawing/2014/main" id="{39AEAE1C-7F13-1A4E-A8D9-3ACEBA8C390A}"/>
                </a:ext>
              </a:extLst>
            </p:cNvPr>
            <p:cNvCxnSpPr>
              <a:cxnSpLocks/>
            </p:cNvCxnSpPr>
            <p:nvPr/>
          </p:nvCxnSpPr>
          <p:spPr>
            <a:xfrm>
              <a:off x="1674978" y="4886698"/>
              <a:ext cx="0" cy="567825"/>
            </a:xfrm>
            <a:prstGeom prst="line">
              <a:avLst/>
            </a:prstGeom>
            <a:ln w="15875">
              <a:solidFill>
                <a:schemeClr val="accent1">
                  <a:lumMod val="60000"/>
                  <a:lumOff val="40000"/>
                </a:schemeClr>
              </a:solidFill>
              <a:prstDash val="dash"/>
            </a:ln>
          </p:spPr>
          <p:style>
            <a:lnRef idx="1">
              <a:schemeClr val="accent1"/>
            </a:lnRef>
            <a:fillRef idx="0">
              <a:schemeClr val="accent1"/>
            </a:fillRef>
            <a:effectRef idx="0">
              <a:schemeClr val="accent1"/>
            </a:effectRef>
            <a:fontRef idx="minor">
              <a:schemeClr val="tx1"/>
            </a:fontRef>
          </p:style>
        </p:cxnSp>
      </p:grpSp>
      <p:grpSp>
        <p:nvGrpSpPr>
          <p:cNvPr id="68" name="组合 67">
            <a:extLst>
              <a:ext uri="{FF2B5EF4-FFF2-40B4-BE49-F238E27FC236}">
                <a16:creationId xmlns:a16="http://schemas.microsoft.com/office/drawing/2014/main" id="{E69D5770-BD00-0E46-8E79-0182B8C1BED0}"/>
              </a:ext>
            </a:extLst>
          </p:cNvPr>
          <p:cNvGrpSpPr/>
          <p:nvPr/>
        </p:nvGrpSpPr>
        <p:grpSpPr>
          <a:xfrm>
            <a:off x="7969318" y="3590018"/>
            <a:ext cx="1101445" cy="1288384"/>
            <a:chOff x="1131048" y="3590018"/>
            <a:chExt cx="1101445" cy="1288384"/>
          </a:xfrm>
        </p:grpSpPr>
        <p:sp>
          <p:nvSpPr>
            <p:cNvPr id="69" name="矩形 68">
              <a:extLst>
                <a:ext uri="{FF2B5EF4-FFF2-40B4-BE49-F238E27FC236}">
                  <a16:creationId xmlns:a16="http://schemas.microsoft.com/office/drawing/2014/main" id="{11A0F1CB-E3C4-F04C-B6DF-5377787A2530}"/>
                </a:ext>
              </a:extLst>
            </p:cNvPr>
            <p:cNvSpPr/>
            <p:nvPr/>
          </p:nvSpPr>
          <p:spPr>
            <a:xfrm>
              <a:off x="1131048" y="4293627"/>
              <a:ext cx="1101445" cy="584775"/>
            </a:xfrm>
            <a:prstGeom prst="rect">
              <a:avLst/>
            </a:prstGeom>
            <a:noFill/>
            <a:ln w="15875">
              <a:solidFill>
                <a:schemeClr val="accent1">
                  <a:lumMod val="75000"/>
                  <a:alpha val="71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70" name="直线连接符 69">
              <a:extLst>
                <a:ext uri="{FF2B5EF4-FFF2-40B4-BE49-F238E27FC236}">
                  <a16:creationId xmlns:a16="http://schemas.microsoft.com/office/drawing/2014/main" id="{AD1A1785-8AE3-864C-930C-DB97EBEDFA94}"/>
                </a:ext>
              </a:extLst>
            </p:cNvPr>
            <p:cNvCxnSpPr>
              <a:cxnSpLocks/>
              <a:endCxn id="69" idx="0"/>
            </p:cNvCxnSpPr>
            <p:nvPr/>
          </p:nvCxnSpPr>
          <p:spPr>
            <a:xfrm>
              <a:off x="1681771" y="3590018"/>
              <a:ext cx="0" cy="703609"/>
            </a:xfrm>
            <a:prstGeom prst="line">
              <a:avLst/>
            </a:prstGeom>
            <a:ln w="15875">
              <a:solidFill>
                <a:schemeClr val="accent1">
                  <a:lumMod val="75000"/>
                  <a:alpha val="71000"/>
                </a:schemeClr>
              </a:solidFill>
              <a:prstDash val="dash"/>
            </a:ln>
          </p:spPr>
          <p:style>
            <a:lnRef idx="1">
              <a:schemeClr val="accent1"/>
            </a:lnRef>
            <a:fillRef idx="0">
              <a:schemeClr val="accent1"/>
            </a:fillRef>
            <a:effectRef idx="0">
              <a:schemeClr val="accent1"/>
            </a:effectRef>
            <a:fontRef idx="minor">
              <a:schemeClr val="tx1"/>
            </a:fontRef>
          </p:style>
        </p:cxnSp>
      </p:grpSp>
      <p:grpSp>
        <p:nvGrpSpPr>
          <p:cNvPr id="71" name="组合 70">
            <a:extLst>
              <a:ext uri="{FF2B5EF4-FFF2-40B4-BE49-F238E27FC236}">
                <a16:creationId xmlns:a16="http://schemas.microsoft.com/office/drawing/2014/main" id="{DBC60BD4-5B15-2F4C-A19A-30E61F53A6BE}"/>
              </a:ext>
            </a:extLst>
          </p:cNvPr>
          <p:cNvGrpSpPr/>
          <p:nvPr/>
        </p:nvGrpSpPr>
        <p:grpSpPr>
          <a:xfrm>
            <a:off x="9170000" y="2139804"/>
            <a:ext cx="1729961" cy="1151843"/>
            <a:chOff x="844075" y="4302680"/>
            <a:chExt cx="1729961" cy="1151843"/>
          </a:xfrm>
        </p:grpSpPr>
        <p:sp>
          <p:nvSpPr>
            <p:cNvPr id="72" name="矩形 71">
              <a:extLst>
                <a:ext uri="{FF2B5EF4-FFF2-40B4-BE49-F238E27FC236}">
                  <a16:creationId xmlns:a16="http://schemas.microsoft.com/office/drawing/2014/main" id="{52FA1690-0910-F34A-9563-C8C00561D599}"/>
                </a:ext>
              </a:extLst>
            </p:cNvPr>
            <p:cNvSpPr/>
            <p:nvPr/>
          </p:nvSpPr>
          <p:spPr>
            <a:xfrm>
              <a:off x="844075" y="4302680"/>
              <a:ext cx="1729961" cy="579852"/>
            </a:xfrm>
            <a:prstGeom prst="rect">
              <a:avLst/>
            </a:prstGeom>
            <a:noFill/>
            <a:ln w="15875">
              <a:solidFill>
                <a:schemeClr val="accent1">
                  <a:lumMod val="40000"/>
                  <a:lumOff val="6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73" name="直线连接符 72">
              <a:extLst>
                <a:ext uri="{FF2B5EF4-FFF2-40B4-BE49-F238E27FC236}">
                  <a16:creationId xmlns:a16="http://schemas.microsoft.com/office/drawing/2014/main" id="{80C1A548-7BC1-5B45-BCCA-9A2CBB3F4BC7}"/>
                </a:ext>
              </a:extLst>
            </p:cNvPr>
            <p:cNvCxnSpPr>
              <a:cxnSpLocks/>
            </p:cNvCxnSpPr>
            <p:nvPr/>
          </p:nvCxnSpPr>
          <p:spPr>
            <a:xfrm>
              <a:off x="1674978" y="4886698"/>
              <a:ext cx="0" cy="567825"/>
            </a:xfrm>
            <a:prstGeom prst="line">
              <a:avLst/>
            </a:prstGeom>
            <a:ln w="15875">
              <a:solidFill>
                <a:schemeClr val="accent1">
                  <a:lumMod val="60000"/>
                  <a:lumOff val="40000"/>
                </a:schemeClr>
              </a:solidFill>
              <a:prstDash val="dash"/>
            </a:ln>
          </p:spPr>
          <p:style>
            <a:lnRef idx="1">
              <a:schemeClr val="accent1"/>
            </a:lnRef>
            <a:fillRef idx="0">
              <a:schemeClr val="accent1"/>
            </a:fillRef>
            <a:effectRef idx="0">
              <a:schemeClr val="accent1"/>
            </a:effectRef>
            <a:fontRef idx="minor">
              <a:schemeClr val="tx1"/>
            </a:fontRef>
          </p:style>
        </p:cxnSp>
      </p:grpSp>
      <p:sp>
        <p:nvSpPr>
          <p:cNvPr id="74" name="矩形 73">
            <a:extLst>
              <a:ext uri="{FF2B5EF4-FFF2-40B4-BE49-F238E27FC236}">
                <a16:creationId xmlns:a16="http://schemas.microsoft.com/office/drawing/2014/main" id="{0DF4F788-4E68-9649-A471-CBAD9169D166}"/>
              </a:ext>
            </a:extLst>
          </p:cNvPr>
          <p:cNvSpPr/>
          <p:nvPr/>
        </p:nvSpPr>
        <p:spPr>
          <a:xfrm>
            <a:off x="7790372" y="1729737"/>
            <a:ext cx="3270580" cy="3457725"/>
          </a:xfrm>
          <a:prstGeom prst="rect">
            <a:avLst/>
          </a:prstGeom>
          <a:noFill/>
          <a:ln w="22225">
            <a:solidFill>
              <a:srgbClr val="FF5F18"/>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88028277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F68AE8-B4A5-F24A-A921-31B98BFC0506}"/>
              </a:ext>
            </a:extLst>
          </p:cNvPr>
          <p:cNvSpPr>
            <a:spLocks noGrp="1"/>
          </p:cNvSpPr>
          <p:nvPr>
            <p:ph type="title"/>
          </p:nvPr>
        </p:nvSpPr>
        <p:spPr/>
        <p:txBody>
          <a:bodyPr/>
          <a:lstStyle/>
          <a:p>
            <a:r>
              <a:rPr lang="en-US" dirty="0"/>
              <a:t>Why Docker ?</a:t>
            </a:r>
          </a:p>
        </p:txBody>
      </p:sp>
      <p:sp>
        <p:nvSpPr>
          <p:cNvPr id="3" name="Date Placeholder 2">
            <a:extLst>
              <a:ext uri="{FF2B5EF4-FFF2-40B4-BE49-F238E27FC236}">
                <a16:creationId xmlns:a16="http://schemas.microsoft.com/office/drawing/2014/main" id="{E3576C72-D737-5640-93AC-71501AB8CA97}"/>
              </a:ext>
            </a:extLst>
          </p:cNvPr>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4" name="Footer Placeholder 3">
            <a:extLst>
              <a:ext uri="{FF2B5EF4-FFF2-40B4-BE49-F238E27FC236}">
                <a16:creationId xmlns:a16="http://schemas.microsoft.com/office/drawing/2014/main" id="{F5921EB7-F1DB-1945-A6AA-755F647A4B2B}"/>
              </a:ext>
            </a:extLst>
          </p:cNvPr>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5" name="Slide Number Placeholder 4">
            <a:extLst>
              <a:ext uri="{FF2B5EF4-FFF2-40B4-BE49-F238E27FC236}">
                <a16:creationId xmlns:a16="http://schemas.microsoft.com/office/drawing/2014/main" id="{038607CE-32EF-F141-886A-50486011DA0F}"/>
              </a:ext>
            </a:extLst>
          </p:cNvPr>
          <p:cNvSpPr>
            <a:spLocks noGrp="1"/>
          </p:cNvSpPr>
          <p:nvPr>
            <p:ph type="sldNum" sz="quarter" idx="12"/>
          </p:nvPr>
        </p:nvSpPr>
        <p:spPr/>
        <p:txBody>
          <a:bodyPr/>
          <a:lstStyle/>
          <a:p>
            <a:r>
              <a:rPr lang="en-US" altLang="zh-CN"/>
              <a:t>Page  </a:t>
            </a:r>
            <a:fld id="{6F6B6950-8D1A-4668-8374-25B44628E0DF}" type="slidenum">
              <a:rPr lang="zh-CN" altLang="en-US" smtClean="0"/>
              <a:t>11</a:t>
            </a:fld>
            <a:endParaRPr lang="zh-CN" altLang="en-US" dirty="0"/>
          </a:p>
        </p:txBody>
      </p:sp>
      <p:pic>
        <p:nvPicPr>
          <p:cNvPr id="6" name="Picture 5">
            <a:extLst>
              <a:ext uri="{FF2B5EF4-FFF2-40B4-BE49-F238E27FC236}">
                <a16:creationId xmlns:a16="http://schemas.microsoft.com/office/drawing/2014/main" id="{00205810-9452-294D-B6BD-5478E8C708D4}"/>
              </a:ext>
            </a:extLst>
          </p:cNvPr>
          <p:cNvPicPr>
            <a:picLocks noChangeAspect="1"/>
          </p:cNvPicPr>
          <p:nvPr/>
        </p:nvPicPr>
        <p:blipFill>
          <a:blip r:embed="rId3"/>
          <a:stretch>
            <a:fillRect/>
          </a:stretch>
        </p:blipFill>
        <p:spPr>
          <a:xfrm>
            <a:off x="1764209" y="2405563"/>
            <a:ext cx="2396340" cy="2046873"/>
          </a:xfrm>
          <a:prstGeom prst="rect">
            <a:avLst/>
          </a:prstGeom>
        </p:spPr>
      </p:pic>
      <p:sp>
        <p:nvSpPr>
          <p:cNvPr id="7" name="TextBox 6">
            <a:extLst>
              <a:ext uri="{FF2B5EF4-FFF2-40B4-BE49-F238E27FC236}">
                <a16:creationId xmlns:a16="http://schemas.microsoft.com/office/drawing/2014/main" id="{41768B44-AF88-534C-BA61-1BA4378DF5A9}"/>
              </a:ext>
            </a:extLst>
          </p:cNvPr>
          <p:cNvSpPr txBox="1"/>
          <p:nvPr/>
        </p:nvSpPr>
        <p:spPr>
          <a:xfrm>
            <a:off x="4441199" y="3730354"/>
            <a:ext cx="6304852" cy="400110"/>
          </a:xfrm>
          <a:prstGeom prst="rect">
            <a:avLst/>
          </a:prstGeom>
          <a:noFill/>
        </p:spPr>
        <p:txBody>
          <a:bodyPr wrap="square" rtlCol="0">
            <a:spAutoFit/>
          </a:bodyPr>
          <a:lstStyle/>
          <a:p>
            <a:r>
              <a:rPr lang="en-US" dirty="0"/>
              <a:t>brought</a:t>
            </a:r>
            <a:r>
              <a:rPr lang="zh-CN" altLang="en-US" dirty="0">
                <a:solidFill>
                  <a:srgbClr val="0070C0"/>
                </a:solidFill>
              </a:rPr>
              <a:t> </a:t>
            </a:r>
            <a:r>
              <a:rPr lang="en-US" altLang="zh-CN" sz="2000" b="1" dirty="0">
                <a:solidFill>
                  <a:srgbClr val="0070C0"/>
                </a:solidFill>
              </a:rPr>
              <a:t>standardization</a:t>
            </a:r>
            <a:r>
              <a:rPr lang="zh-CN" altLang="en-US" dirty="0">
                <a:solidFill>
                  <a:srgbClr val="0070C0"/>
                </a:solidFill>
              </a:rPr>
              <a:t> </a:t>
            </a:r>
            <a:r>
              <a:rPr lang="en-US" altLang="zh-CN" dirty="0"/>
              <a:t>to</a:t>
            </a:r>
            <a:r>
              <a:rPr lang="zh-CN" altLang="en-US" dirty="0"/>
              <a:t> </a:t>
            </a:r>
            <a:r>
              <a:rPr lang="en-US" altLang="zh-CN" dirty="0"/>
              <a:t>the</a:t>
            </a:r>
            <a:r>
              <a:rPr lang="zh-CN" altLang="en-US" dirty="0"/>
              <a:t> </a:t>
            </a:r>
            <a:r>
              <a:rPr lang="en-US" altLang="zh-CN" dirty="0"/>
              <a:t>container</a:t>
            </a:r>
            <a:r>
              <a:rPr lang="zh-CN" altLang="en-US" dirty="0"/>
              <a:t> </a:t>
            </a:r>
            <a:r>
              <a:rPr lang="en-US" altLang="zh-CN" dirty="0"/>
              <a:t>community.</a:t>
            </a:r>
            <a:r>
              <a:rPr lang="en-US" dirty="0"/>
              <a:t> </a:t>
            </a:r>
          </a:p>
        </p:txBody>
      </p:sp>
      <p:sp>
        <p:nvSpPr>
          <p:cNvPr id="9" name="TextBox 8">
            <a:extLst>
              <a:ext uri="{FF2B5EF4-FFF2-40B4-BE49-F238E27FC236}">
                <a16:creationId xmlns:a16="http://schemas.microsoft.com/office/drawing/2014/main" id="{7FAA066C-9F67-694F-8DA4-BAF12819FA36}"/>
              </a:ext>
            </a:extLst>
          </p:cNvPr>
          <p:cNvSpPr txBox="1"/>
          <p:nvPr/>
        </p:nvSpPr>
        <p:spPr>
          <a:xfrm>
            <a:off x="4428485" y="3089826"/>
            <a:ext cx="6304852" cy="400110"/>
          </a:xfrm>
          <a:prstGeom prst="rect">
            <a:avLst/>
          </a:prstGeom>
          <a:noFill/>
        </p:spPr>
        <p:txBody>
          <a:bodyPr wrap="square" rtlCol="0">
            <a:spAutoFit/>
          </a:bodyPr>
          <a:lstStyle/>
          <a:p>
            <a:r>
              <a:rPr lang="en-US" dirty="0"/>
              <a:t>made containers </a:t>
            </a:r>
            <a:r>
              <a:rPr lang="en-US" sz="2000" b="1" dirty="0">
                <a:solidFill>
                  <a:srgbClr val="0070C0"/>
                </a:solidFill>
              </a:rPr>
              <a:t>easy and safer</a:t>
            </a:r>
            <a:r>
              <a:rPr lang="en-US" sz="2000" dirty="0">
                <a:solidFill>
                  <a:srgbClr val="0070C0"/>
                </a:solidFill>
              </a:rPr>
              <a:t> </a:t>
            </a:r>
            <a:r>
              <a:rPr lang="en-US" dirty="0"/>
              <a:t>to deploy and use.</a:t>
            </a:r>
          </a:p>
        </p:txBody>
      </p:sp>
    </p:spTree>
    <p:extLst>
      <p:ext uri="{BB962C8B-B14F-4D97-AF65-F5344CB8AC3E}">
        <p14:creationId xmlns:p14="http://schemas.microsoft.com/office/powerpoint/2010/main" val="175102624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6B40D2-D430-DA42-80BF-307739A85885}"/>
              </a:ext>
            </a:extLst>
          </p:cNvPr>
          <p:cNvSpPr>
            <a:spLocks noGrp="1"/>
          </p:cNvSpPr>
          <p:nvPr>
            <p:ph type="title"/>
          </p:nvPr>
        </p:nvSpPr>
        <p:spPr>
          <a:xfrm>
            <a:off x="666052" y="400335"/>
            <a:ext cx="10515600" cy="604139"/>
          </a:xfrm>
        </p:spPr>
        <p:txBody>
          <a:bodyPr>
            <a:noAutofit/>
          </a:bodyPr>
          <a:lstStyle/>
          <a:p>
            <a:r>
              <a:rPr lang="en-US" dirty="0"/>
              <a:t>Docker Engine Sparked the Containerization </a:t>
            </a:r>
            <a:br>
              <a:rPr lang="en-US" dirty="0"/>
            </a:br>
            <a:r>
              <a:rPr lang="en-US" dirty="0"/>
              <a:t>Movement</a:t>
            </a:r>
          </a:p>
        </p:txBody>
      </p:sp>
      <p:sp>
        <p:nvSpPr>
          <p:cNvPr id="3" name="Date Placeholder 2">
            <a:extLst>
              <a:ext uri="{FF2B5EF4-FFF2-40B4-BE49-F238E27FC236}">
                <a16:creationId xmlns:a16="http://schemas.microsoft.com/office/drawing/2014/main" id="{11F74B8D-87D6-5F44-889A-DA706EE83D87}"/>
              </a:ext>
            </a:extLst>
          </p:cNvPr>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4" name="Footer Placeholder 3">
            <a:extLst>
              <a:ext uri="{FF2B5EF4-FFF2-40B4-BE49-F238E27FC236}">
                <a16:creationId xmlns:a16="http://schemas.microsoft.com/office/drawing/2014/main" id="{691F58C5-FB4E-D94B-9F47-E1EFEDE1FB12}"/>
              </a:ext>
            </a:extLst>
          </p:cNvPr>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5" name="Slide Number Placeholder 4">
            <a:extLst>
              <a:ext uri="{FF2B5EF4-FFF2-40B4-BE49-F238E27FC236}">
                <a16:creationId xmlns:a16="http://schemas.microsoft.com/office/drawing/2014/main" id="{C9E28248-9399-3744-B24D-33FE8914023F}"/>
              </a:ext>
            </a:extLst>
          </p:cNvPr>
          <p:cNvSpPr>
            <a:spLocks noGrp="1"/>
          </p:cNvSpPr>
          <p:nvPr>
            <p:ph type="sldNum" sz="quarter" idx="12"/>
          </p:nvPr>
        </p:nvSpPr>
        <p:spPr/>
        <p:txBody>
          <a:bodyPr/>
          <a:lstStyle/>
          <a:p>
            <a:r>
              <a:rPr lang="en-US" altLang="zh-CN"/>
              <a:t>Page  </a:t>
            </a:r>
            <a:fld id="{6F6B6950-8D1A-4668-8374-25B44628E0DF}" type="slidenum">
              <a:rPr lang="zh-CN" altLang="en-US" smtClean="0"/>
              <a:t>12</a:t>
            </a:fld>
            <a:endParaRPr lang="zh-CN" altLang="en-US" dirty="0"/>
          </a:p>
        </p:txBody>
      </p:sp>
      <p:pic>
        <p:nvPicPr>
          <p:cNvPr id="6" name="Picture 5">
            <a:extLst>
              <a:ext uri="{FF2B5EF4-FFF2-40B4-BE49-F238E27FC236}">
                <a16:creationId xmlns:a16="http://schemas.microsoft.com/office/drawing/2014/main" id="{53F1B4BC-8C6D-BC47-90C6-5856F894BC9A}"/>
              </a:ext>
            </a:extLst>
          </p:cNvPr>
          <p:cNvPicPr>
            <a:picLocks noChangeAspect="1"/>
          </p:cNvPicPr>
          <p:nvPr/>
        </p:nvPicPr>
        <p:blipFill>
          <a:blip r:embed="rId3"/>
          <a:stretch>
            <a:fillRect/>
          </a:stretch>
        </p:blipFill>
        <p:spPr>
          <a:xfrm>
            <a:off x="666052" y="1064696"/>
            <a:ext cx="6158346" cy="5090899"/>
          </a:xfrm>
          <a:prstGeom prst="rect">
            <a:avLst/>
          </a:prstGeom>
        </p:spPr>
      </p:pic>
      <p:sp>
        <p:nvSpPr>
          <p:cNvPr id="7" name="Rectangle 6">
            <a:extLst>
              <a:ext uri="{FF2B5EF4-FFF2-40B4-BE49-F238E27FC236}">
                <a16:creationId xmlns:a16="http://schemas.microsoft.com/office/drawing/2014/main" id="{12750FB9-E92A-C540-8CFD-7EE5A6216E44}"/>
              </a:ext>
            </a:extLst>
          </p:cNvPr>
          <p:cNvSpPr/>
          <p:nvPr/>
        </p:nvSpPr>
        <p:spPr>
          <a:xfrm>
            <a:off x="6824398" y="2071286"/>
            <a:ext cx="4585724" cy="3323987"/>
          </a:xfrm>
          <a:prstGeom prst="rect">
            <a:avLst/>
          </a:prstGeom>
        </p:spPr>
        <p:txBody>
          <a:bodyPr wrap="square">
            <a:spAutoFit/>
          </a:bodyPr>
          <a:lstStyle/>
          <a:p>
            <a:pPr marL="285750" indent="-285750">
              <a:buFont typeface="Arial" panose="020B0604020202020204" pitchFamily="34" charset="0"/>
              <a:buChar char="•"/>
            </a:pPr>
            <a:r>
              <a:rPr lang="en-US" sz="1400" dirty="0"/>
              <a:t>Docker Engine is the industry’s de facto </a:t>
            </a:r>
            <a:r>
              <a:rPr lang="en-US" sz="1400" b="1" dirty="0">
                <a:solidFill>
                  <a:srgbClr val="0070C0"/>
                </a:solidFill>
              </a:rPr>
              <a:t>container runtime</a:t>
            </a:r>
            <a:r>
              <a:rPr lang="en-US" sz="1400" dirty="0">
                <a:solidFill>
                  <a:srgbClr val="0070C0"/>
                </a:solidFill>
              </a:rPr>
              <a:t> </a:t>
            </a:r>
            <a:r>
              <a:rPr lang="en-US" sz="1400" dirty="0"/>
              <a:t>that runs on various Linux and Windows Server operating systems. </a:t>
            </a:r>
          </a:p>
          <a:p>
            <a:pPr marL="285750" indent="-285750">
              <a:buFont typeface="Arial" panose="020B0604020202020204" pitchFamily="34" charset="0"/>
              <a:buChar char="•"/>
            </a:pPr>
            <a:endParaRPr lang="en-US" sz="1400" dirty="0"/>
          </a:p>
          <a:p>
            <a:pPr marL="285750" indent="-285750">
              <a:buFont typeface="Arial" panose="020B0604020202020204" pitchFamily="34" charset="0"/>
              <a:buChar char="•"/>
            </a:pPr>
            <a:r>
              <a:rPr lang="en-US" sz="1400" dirty="0"/>
              <a:t>Docker creates </a:t>
            </a:r>
            <a:r>
              <a:rPr lang="en-US" sz="1400" b="1" dirty="0">
                <a:solidFill>
                  <a:srgbClr val="0070C0"/>
                </a:solidFill>
              </a:rPr>
              <a:t>simple tooling and a universal packaging</a:t>
            </a:r>
            <a:r>
              <a:rPr lang="en-US" sz="1400" dirty="0">
                <a:solidFill>
                  <a:srgbClr val="0070C0"/>
                </a:solidFill>
              </a:rPr>
              <a:t> </a:t>
            </a:r>
            <a:r>
              <a:rPr lang="en-US" sz="1400" dirty="0"/>
              <a:t>approach that bundles up all application dependencies inside a container which is then run on Docker Engine. </a:t>
            </a:r>
          </a:p>
          <a:p>
            <a:pPr marL="285750" indent="-285750">
              <a:buFont typeface="Arial" panose="020B0604020202020204" pitchFamily="34" charset="0"/>
              <a:buChar char="•"/>
            </a:pPr>
            <a:endParaRPr lang="en-US" sz="1400" dirty="0"/>
          </a:p>
          <a:p>
            <a:pPr marL="285750" indent="-285750">
              <a:buFont typeface="Arial" panose="020B0604020202020204" pitchFamily="34" charset="0"/>
              <a:buChar char="•"/>
            </a:pPr>
            <a:r>
              <a:rPr lang="en-US" sz="1400" dirty="0"/>
              <a:t>Docker Engine enables containerized applications to </a:t>
            </a:r>
            <a:r>
              <a:rPr lang="en-US" sz="1400" b="1" dirty="0">
                <a:solidFill>
                  <a:srgbClr val="0070C0"/>
                </a:solidFill>
              </a:rPr>
              <a:t>run anywhere consistently on any infrastructure</a:t>
            </a:r>
            <a:r>
              <a:rPr lang="en-US" sz="1400" dirty="0"/>
              <a:t>, solving “dependency hell” for developers and operations teams, and eliminating the “it works on my laptop!” problem.</a:t>
            </a:r>
          </a:p>
        </p:txBody>
      </p:sp>
    </p:spTree>
    <p:extLst>
      <p:ext uri="{BB962C8B-B14F-4D97-AF65-F5344CB8AC3E}">
        <p14:creationId xmlns:p14="http://schemas.microsoft.com/office/powerpoint/2010/main" val="167932099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EB1E9F-765C-D841-9A58-E5700A3EDB70}"/>
              </a:ext>
            </a:extLst>
          </p:cNvPr>
          <p:cNvSpPr>
            <a:spLocks noGrp="1"/>
          </p:cNvSpPr>
          <p:nvPr>
            <p:ph type="title"/>
          </p:nvPr>
        </p:nvSpPr>
        <p:spPr/>
        <p:txBody>
          <a:bodyPr/>
          <a:lstStyle/>
          <a:p>
            <a:r>
              <a:rPr lang="en-US" dirty="0"/>
              <a:t>How Docker Works</a:t>
            </a:r>
          </a:p>
        </p:txBody>
      </p:sp>
      <p:sp>
        <p:nvSpPr>
          <p:cNvPr id="3" name="Date Placeholder 2">
            <a:extLst>
              <a:ext uri="{FF2B5EF4-FFF2-40B4-BE49-F238E27FC236}">
                <a16:creationId xmlns:a16="http://schemas.microsoft.com/office/drawing/2014/main" id="{F3B8A839-367F-A949-8455-85329FCC1926}"/>
              </a:ext>
            </a:extLst>
          </p:cNvPr>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4" name="Footer Placeholder 3">
            <a:extLst>
              <a:ext uri="{FF2B5EF4-FFF2-40B4-BE49-F238E27FC236}">
                <a16:creationId xmlns:a16="http://schemas.microsoft.com/office/drawing/2014/main" id="{AF117E64-C77B-794D-B489-495846D54517}"/>
              </a:ext>
            </a:extLst>
          </p:cNvPr>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5" name="Slide Number Placeholder 4">
            <a:extLst>
              <a:ext uri="{FF2B5EF4-FFF2-40B4-BE49-F238E27FC236}">
                <a16:creationId xmlns:a16="http://schemas.microsoft.com/office/drawing/2014/main" id="{9AC0676B-5D8F-D14B-ACE5-BC70F2BE5A70}"/>
              </a:ext>
            </a:extLst>
          </p:cNvPr>
          <p:cNvSpPr>
            <a:spLocks noGrp="1"/>
          </p:cNvSpPr>
          <p:nvPr>
            <p:ph type="sldNum" sz="quarter" idx="12"/>
          </p:nvPr>
        </p:nvSpPr>
        <p:spPr/>
        <p:txBody>
          <a:bodyPr/>
          <a:lstStyle/>
          <a:p>
            <a:r>
              <a:rPr lang="en-US" altLang="zh-CN"/>
              <a:t>Page  </a:t>
            </a:r>
            <a:fld id="{6F6B6950-8D1A-4668-8374-25B44628E0DF}" type="slidenum">
              <a:rPr lang="zh-CN" altLang="en-US" smtClean="0"/>
              <a:t>13</a:t>
            </a:fld>
            <a:endParaRPr lang="zh-CN" altLang="en-US" dirty="0"/>
          </a:p>
        </p:txBody>
      </p:sp>
      <p:grpSp>
        <p:nvGrpSpPr>
          <p:cNvPr id="89" name="组合 88">
            <a:extLst>
              <a:ext uri="{FF2B5EF4-FFF2-40B4-BE49-F238E27FC236}">
                <a16:creationId xmlns:a16="http://schemas.microsoft.com/office/drawing/2014/main" id="{F0618811-38F0-A049-A681-3050D0DAF9C0}"/>
              </a:ext>
            </a:extLst>
          </p:cNvPr>
          <p:cNvGrpSpPr/>
          <p:nvPr/>
        </p:nvGrpSpPr>
        <p:grpSpPr>
          <a:xfrm>
            <a:off x="833424" y="954563"/>
            <a:ext cx="10698741" cy="5039717"/>
            <a:chOff x="666052" y="1089621"/>
            <a:chExt cx="10698741" cy="5039717"/>
          </a:xfrm>
        </p:grpSpPr>
        <p:sp>
          <p:nvSpPr>
            <p:cNvPr id="8" name="矩形 7">
              <a:extLst>
                <a:ext uri="{FF2B5EF4-FFF2-40B4-BE49-F238E27FC236}">
                  <a16:creationId xmlns:a16="http://schemas.microsoft.com/office/drawing/2014/main" id="{B0180E02-695F-4740-80F6-7FA9ABE6151D}"/>
                </a:ext>
              </a:extLst>
            </p:cNvPr>
            <p:cNvSpPr/>
            <p:nvPr/>
          </p:nvSpPr>
          <p:spPr>
            <a:xfrm>
              <a:off x="666052" y="1652757"/>
              <a:ext cx="2142699" cy="1957388"/>
            </a:xfrm>
            <a:prstGeom prst="rect">
              <a:avLst/>
            </a:prstGeom>
            <a:solidFill>
              <a:srgbClr val="D1EBFB"/>
            </a:solidFill>
            <a:ln w="25400">
              <a:solidFill>
                <a:srgbClr val="448FC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矩形 8">
              <a:extLst>
                <a:ext uri="{FF2B5EF4-FFF2-40B4-BE49-F238E27FC236}">
                  <a16:creationId xmlns:a16="http://schemas.microsoft.com/office/drawing/2014/main" id="{D3B11ADC-02FE-8C44-8D2F-07060BCB2D0B}"/>
                </a:ext>
              </a:extLst>
            </p:cNvPr>
            <p:cNvSpPr/>
            <p:nvPr/>
          </p:nvSpPr>
          <p:spPr>
            <a:xfrm>
              <a:off x="3511610" y="1652757"/>
              <a:ext cx="4574688" cy="4476581"/>
            </a:xfrm>
            <a:prstGeom prst="rect">
              <a:avLst/>
            </a:prstGeom>
            <a:solidFill>
              <a:srgbClr val="D1EBFB"/>
            </a:solidFill>
            <a:ln w="25400">
              <a:solidFill>
                <a:srgbClr val="448FC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矩形 9">
              <a:extLst>
                <a:ext uri="{FF2B5EF4-FFF2-40B4-BE49-F238E27FC236}">
                  <a16:creationId xmlns:a16="http://schemas.microsoft.com/office/drawing/2014/main" id="{9458FDD0-2FF3-4340-AA22-A68762AC0811}"/>
                </a:ext>
              </a:extLst>
            </p:cNvPr>
            <p:cNvSpPr/>
            <p:nvPr/>
          </p:nvSpPr>
          <p:spPr>
            <a:xfrm>
              <a:off x="8789157" y="1652757"/>
              <a:ext cx="2386839" cy="1957388"/>
            </a:xfrm>
            <a:prstGeom prst="rect">
              <a:avLst/>
            </a:prstGeom>
            <a:solidFill>
              <a:srgbClr val="D1EBFB"/>
            </a:solidFill>
            <a:ln w="25400">
              <a:solidFill>
                <a:srgbClr val="448FC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 name="Picture 14">
              <a:extLst>
                <a:ext uri="{FF2B5EF4-FFF2-40B4-BE49-F238E27FC236}">
                  <a16:creationId xmlns:a16="http://schemas.microsoft.com/office/drawing/2014/main" id="{25177AF2-477A-D348-9A44-A9A61DEBDEB7}"/>
                </a:ext>
              </a:extLst>
            </p:cNvPr>
            <p:cNvPicPr>
              <a:picLocks noChangeAspect="1"/>
            </p:cNvPicPr>
            <p:nvPr/>
          </p:nvPicPr>
          <p:blipFill>
            <a:blip r:embed="rId3"/>
            <a:stretch>
              <a:fillRect/>
            </a:stretch>
          </p:blipFill>
          <p:spPr>
            <a:xfrm>
              <a:off x="9236370" y="2160534"/>
              <a:ext cx="557859" cy="565105"/>
            </a:xfrm>
            <a:prstGeom prst="rect">
              <a:avLst/>
            </a:prstGeom>
          </p:spPr>
        </p:pic>
        <p:pic>
          <p:nvPicPr>
            <p:cNvPr id="12" name="Picture 17">
              <a:extLst>
                <a:ext uri="{FF2B5EF4-FFF2-40B4-BE49-F238E27FC236}">
                  <a16:creationId xmlns:a16="http://schemas.microsoft.com/office/drawing/2014/main" id="{C3BEB52F-870F-AD4B-87BF-67D2ACCCC162}"/>
                </a:ext>
              </a:extLst>
            </p:cNvPr>
            <p:cNvPicPr>
              <a:picLocks noChangeAspect="1"/>
            </p:cNvPicPr>
            <p:nvPr/>
          </p:nvPicPr>
          <p:blipFill rotWithShape="1">
            <a:blip r:embed="rId4"/>
            <a:srcRect r="70711" b="-6162"/>
            <a:stretch/>
          </p:blipFill>
          <p:spPr>
            <a:xfrm>
              <a:off x="10169281" y="2111021"/>
              <a:ext cx="674841" cy="683605"/>
            </a:xfrm>
            <a:prstGeom prst="rect">
              <a:avLst/>
            </a:prstGeom>
          </p:spPr>
        </p:pic>
        <p:pic>
          <p:nvPicPr>
            <p:cNvPr id="13" name="Picture 5">
              <a:extLst>
                <a:ext uri="{FF2B5EF4-FFF2-40B4-BE49-F238E27FC236}">
                  <a16:creationId xmlns:a16="http://schemas.microsoft.com/office/drawing/2014/main" id="{B53FAF83-8AC8-444D-A146-7E8A959CD6FB}"/>
                </a:ext>
              </a:extLst>
            </p:cNvPr>
            <p:cNvPicPr>
              <a:picLocks noChangeAspect="1"/>
            </p:cNvPicPr>
            <p:nvPr/>
          </p:nvPicPr>
          <p:blipFill rotWithShape="1">
            <a:blip r:embed="rId5"/>
            <a:srcRect b="37815"/>
            <a:stretch/>
          </p:blipFill>
          <p:spPr>
            <a:xfrm>
              <a:off x="9751505" y="1089621"/>
              <a:ext cx="1613288" cy="856921"/>
            </a:xfrm>
            <a:prstGeom prst="rect">
              <a:avLst/>
            </a:prstGeom>
          </p:spPr>
        </p:pic>
        <p:sp>
          <p:nvSpPr>
            <p:cNvPr id="14" name="圆角矩形 13">
              <a:extLst>
                <a:ext uri="{FF2B5EF4-FFF2-40B4-BE49-F238E27FC236}">
                  <a16:creationId xmlns:a16="http://schemas.microsoft.com/office/drawing/2014/main" id="{52DD486E-C4E2-5E49-898F-D36EA2912506}"/>
                </a:ext>
              </a:extLst>
            </p:cNvPr>
            <p:cNvSpPr/>
            <p:nvPr/>
          </p:nvSpPr>
          <p:spPr>
            <a:xfrm>
              <a:off x="8939284" y="1462340"/>
              <a:ext cx="1043292" cy="340308"/>
            </a:xfrm>
            <a:prstGeom prst="roundRect">
              <a:avLst/>
            </a:prstGeom>
            <a:solidFill>
              <a:schemeClr val="bg1"/>
            </a:solidFill>
            <a:ln w="19050">
              <a:solidFill>
                <a:srgbClr val="448FC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solidFill>
                    <a:schemeClr val="bg2">
                      <a:lumMod val="25000"/>
                    </a:schemeClr>
                  </a:solidFill>
                </a:rPr>
                <a:t>Registry</a:t>
              </a:r>
            </a:p>
          </p:txBody>
        </p:sp>
        <p:pic>
          <p:nvPicPr>
            <p:cNvPr id="18" name="图片 17">
              <a:extLst>
                <a:ext uri="{FF2B5EF4-FFF2-40B4-BE49-F238E27FC236}">
                  <a16:creationId xmlns:a16="http://schemas.microsoft.com/office/drawing/2014/main" id="{D7706241-2F74-EA47-B969-E36A85646340}"/>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071287" y="3097423"/>
              <a:ext cx="851601" cy="182562"/>
            </a:xfrm>
            <a:prstGeom prst="rect">
              <a:avLst/>
            </a:prstGeom>
          </p:spPr>
        </p:pic>
        <p:sp>
          <p:nvSpPr>
            <p:cNvPr id="20" name="圆角矩形 19">
              <a:extLst>
                <a:ext uri="{FF2B5EF4-FFF2-40B4-BE49-F238E27FC236}">
                  <a16:creationId xmlns:a16="http://schemas.microsoft.com/office/drawing/2014/main" id="{9FF22045-5B6B-C149-8402-02277F9C30F6}"/>
                </a:ext>
              </a:extLst>
            </p:cNvPr>
            <p:cNvSpPr/>
            <p:nvPr/>
          </p:nvSpPr>
          <p:spPr>
            <a:xfrm>
              <a:off x="3689366" y="1478106"/>
              <a:ext cx="1544785" cy="324542"/>
            </a:xfrm>
            <a:prstGeom prst="roundRect">
              <a:avLst/>
            </a:prstGeom>
            <a:solidFill>
              <a:schemeClr val="bg1"/>
            </a:solidFill>
            <a:ln w="19050">
              <a:solidFill>
                <a:srgbClr val="448FC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solidFill>
                    <a:schemeClr val="bg2">
                      <a:lumMod val="25000"/>
                    </a:schemeClr>
                  </a:solidFill>
                </a:rPr>
                <a:t>DOCKER_ HOST</a:t>
              </a:r>
            </a:p>
          </p:txBody>
        </p:sp>
        <p:sp>
          <p:nvSpPr>
            <p:cNvPr id="23" name="矩形 22">
              <a:extLst>
                <a:ext uri="{FF2B5EF4-FFF2-40B4-BE49-F238E27FC236}">
                  <a16:creationId xmlns:a16="http://schemas.microsoft.com/office/drawing/2014/main" id="{AB8BD2CA-2196-8342-8F3C-3EBBAE489547}"/>
                </a:ext>
              </a:extLst>
            </p:cNvPr>
            <p:cNvSpPr/>
            <p:nvPr/>
          </p:nvSpPr>
          <p:spPr>
            <a:xfrm>
              <a:off x="3832860" y="2958790"/>
              <a:ext cx="1401291" cy="3000216"/>
            </a:xfrm>
            <a:prstGeom prst="rect">
              <a:avLst/>
            </a:prstGeom>
            <a:solidFill>
              <a:schemeClr val="bg1"/>
            </a:solidFill>
            <a:ln w="25400">
              <a:solidFill>
                <a:srgbClr val="448FC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dirty="0">
                <a:solidFill>
                  <a:schemeClr val="bg2">
                    <a:lumMod val="25000"/>
                  </a:schemeClr>
                </a:solidFill>
              </a:endParaRPr>
            </a:p>
          </p:txBody>
        </p:sp>
        <p:pic>
          <p:nvPicPr>
            <p:cNvPr id="24" name="Picture 5">
              <a:extLst>
                <a:ext uri="{FF2B5EF4-FFF2-40B4-BE49-F238E27FC236}">
                  <a16:creationId xmlns:a16="http://schemas.microsoft.com/office/drawing/2014/main" id="{476053CA-14D0-864B-9D20-81C838A47A2C}"/>
                </a:ext>
              </a:extLst>
            </p:cNvPr>
            <p:cNvPicPr>
              <a:picLocks noChangeAspect="1"/>
            </p:cNvPicPr>
            <p:nvPr/>
          </p:nvPicPr>
          <p:blipFill rotWithShape="1">
            <a:blip r:embed="rId7"/>
            <a:srcRect l="31481" t="61827" r="58800" b="10197"/>
            <a:stretch/>
          </p:blipFill>
          <p:spPr>
            <a:xfrm>
              <a:off x="4015824" y="3251696"/>
              <a:ext cx="923668" cy="1382599"/>
            </a:xfrm>
            <a:prstGeom prst="rect">
              <a:avLst/>
            </a:prstGeom>
          </p:spPr>
        </p:pic>
        <p:pic>
          <p:nvPicPr>
            <p:cNvPr id="22" name="Picture 5">
              <a:extLst>
                <a:ext uri="{FF2B5EF4-FFF2-40B4-BE49-F238E27FC236}">
                  <a16:creationId xmlns:a16="http://schemas.microsoft.com/office/drawing/2014/main" id="{0479C468-3E83-CC4B-ADCB-1C6C9E2A5687}"/>
                </a:ext>
              </a:extLst>
            </p:cNvPr>
            <p:cNvPicPr>
              <a:picLocks noChangeAspect="1"/>
            </p:cNvPicPr>
            <p:nvPr/>
          </p:nvPicPr>
          <p:blipFill rotWithShape="1">
            <a:blip r:embed="rId7"/>
            <a:srcRect l="31481" t="61827" r="58800" b="10197"/>
            <a:stretch/>
          </p:blipFill>
          <p:spPr>
            <a:xfrm>
              <a:off x="4027861" y="4508724"/>
              <a:ext cx="923668" cy="1382599"/>
            </a:xfrm>
            <a:prstGeom prst="rect">
              <a:avLst/>
            </a:prstGeom>
          </p:spPr>
        </p:pic>
        <p:sp>
          <p:nvSpPr>
            <p:cNvPr id="25" name="圆角矩形 24">
              <a:extLst>
                <a:ext uri="{FF2B5EF4-FFF2-40B4-BE49-F238E27FC236}">
                  <a16:creationId xmlns:a16="http://schemas.microsoft.com/office/drawing/2014/main" id="{D8ED93F6-42AF-B042-854E-37B89C6935AF}"/>
                </a:ext>
              </a:extLst>
            </p:cNvPr>
            <p:cNvSpPr/>
            <p:nvPr/>
          </p:nvSpPr>
          <p:spPr>
            <a:xfrm>
              <a:off x="3915808" y="2821494"/>
              <a:ext cx="1218327" cy="291850"/>
            </a:xfrm>
            <a:prstGeom prst="roundRect">
              <a:avLst/>
            </a:prstGeom>
            <a:solidFill>
              <a:schemeClr val="bg1"/>
            </a:solidFill>
            <a:ln w="25400">
              <a:solidFill>
                <a:srgbClr val="448FC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solidFill>
                    <a:schemeClr val="bg2">
                      <a:lumMod val="25000"/>
                    </a:schemeClr>
                  </a:solidFill>
                </a:rPr>
                <a:t>Containers</a:t>
              </a:r>
            </a:p>
          </p:txBody>
        </p:sp>
        <p:sp>
          <p:nvSpPr>
            <p:cNvPr id="27" name="矩形 26">
              <a:extLst>
                <a:ext uri="{FF2B5EF4-FFF2-40B4-BE49-F238E27FC236}">
                  <a16:creationId xmlns:a16="http://schemas.microsoft.com/office/drawing/2014/main" id="{E49BA55E-CB2B-FA42-8FAE-B7342E62663A}"/>
                </a:ext>
              </a:extLst>
            </p:cNvPr>
            <p:cNvSpPr/>
            <p:nvPr/>
          </p:nvSpPr>
          <p:spPr>
            <a:xfrm>
              <a:off x="6304597" y="2950699"/>
              <a:ext cx="1401291" cy="3000216"/>
            </a:xfrm>
            <a:prstGeom prst="rect">
              <a:avLst/>
            </a:prstGeom>
            <a:solidFill>
              <a:schemeClr val="bg1"/>
            </a:solidFill>
            <a:ln w="25400">
              <a:solidFill>
                <a:srgbClr val="448FC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dirty="0">
                <a:solidFill>
                  <a:schemeClr val="bg2">
                    <a:lumMod val="25000"/>
                  </a:schemeClr>
                </a:solidFill>
              </a:endParaRPr>
            </a:p>
          </p:txBody>
        </p:sp>
        <p:sp>
          <p:nvSpPr>
            <p:cNvPr id="28" name="圆角矩形 27">
              <a:extLst>
                <a:ext uri="{FF2B5EF4-FFF2-40B4-BE49-F238E27FC236}">
                  <a16:creationId xmlns:a16="http://schemas.microsoft.com/office/drawing/2014/main" id="{ED9DA65F-C2E4-1645-9488-518B8716D607}"/>
                </a:ext>
              </a:extLst>
            </p:cNvPr>
            <p:cNvSpPr/>
            <p:nvPr/>
          </p:nvSpPr>
          <p:spPr>
            <a:xfrm>
              <a:off x="6560967" y="2828896"/>
              <a:ext cx="949234" cy="285338"/>
            </a:xfrm>
            <a:prstGeom prst="roundRect">
              <a:avLst/>
            </a:prstGeom>
            <a:solidFill>
              <a:schemeClr val="bg1"/>
            </a:solidFill>
            <a:ln w="25400">
              <a:solidFill>
                <a:srgbClr val="448FC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solidFill>
                    <a:schemeClr val="bg2">
                      <a:lumMod val="25000"/>
                    </a:schemeClr>
                  </a:solidFill>
                </a:rPr>
                <a:t>Images</a:t>
              </a:r>
            </a:p>
          </p:txBody>
        </p:sp>
        <p:pic>
          <p:nvPicPr>
            <p:cNvPr id="30" name="图片 29">
              <a:extLst>
                <a:ext uri="{FF2B5EF4-FFF2-40B4-BE49-F238E27FC236}">
                  <a16:creationId xmlns:a16="http://schemas.microsoft.com/office/drawing/2014/main" id="{4B9B2108-740B-854E-AE8E-23F0790A43B6}"/>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669837" y="4918153"/>
              <a:ext cx="666942" cy="610181"/>
            </a:xfrm>
            <a:prstGeom prst="rect">
              <a:avLst/>
            </a:prstGeom>
          </p:spPr>
        </p:pic>
        <p:sp>
          <p:nvSpPr>
            <p:cNvPr id="31" name="圆角矩形 30">
              <a:extLst>
                <a:ext uri="{FF2B5EF4-FFF2-40B4-BE49-F238E27FC236}">
                  <a16:creationId xmlns:a16="http://schemas.microsoft.com/office/drawing/2014/main" id="{01693662-FD9A-8A4F-B48D-1C4D7BDDC853}"/>
                </a:ext>
              </a:extLst>
            </p:cNvPr>
            <p:cNvSpPr/>
            <p:nvPr/>
          </p:nvSpPr>
          <p:spPr>
            <a:xfrm>
              <a:off x="858274" y="1462340"/>
              <a:ext cx="1043292" cy="340308"/>
            </a:xfrm>
            <a:prstGeom prst="roundRect">
              <a:avLst/>
            </a:prstGeom>
            <a:solidFill>
              <a:schemeClr val="bg1"/>
            </a:solidFill>
            <a:ln w="19050">
              <a:solidFill>
                <a:srgbClr val="448FC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solidFill>
                    <a:schemeClr val="bg2">
                      <a:lumMod val="25000"/>
                    </a:schemeClr>
                  </a:solidFill>
                </a:rPr>
                <a:t>Client</a:t>
              </a:r>
            </a:p>
          </p:txBody>
        </p:sp>
        <p:sp>
          <p:nvSpPr>
            <p:cNvPr id="32" name="圆角矩形 31">
              <a:extLst>
                <a:ext uri="{FF2B5EF4-FFF2-40B4-BE49-F238E27FC236}">
                  <a16:creationId xmlns:a16="http://schemas.microsoft.com/office/drawing/2014/main" id="{5442F8CC-AD63-5243-83FE-820B4DBEEEB6}"/>
                </a:ext>
              </a:extLst>
            </p:cNvPr>
            <p:cNvSpPr/>
            <p:nvPr/>
          </p:nvSpPr>
          <p:spPr>
            <a:xfrm>
              <a:off x="821202" y="2004182"/>
              <a:ext cx="1841196" cy="307148"/>
            </a:xfrm>
            <a:prstGeom prst="roundRect">
              <a:avLst/>
            </a:prstGeom>
            <a:solidFill>
              <a:schemeClr val="bg1"/>
            </a:solidFill>
            <a:ln w="25400">
              <a:solidFill>
                <a:srgbClr val="448FC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solidFill>
                    <a:schemeClr val="bg2">
                      <a:lumMod val="25000"/>
                    </a:schemeClr>
                  </a:solidFill>
                </a:rPr>
                <a:t>docker build</a:t>
              </a:r>
            </a:p>
          </p:txBody>
        </p:sp>
        <p:sp>
          <p:nvSpPr>
            <p:cNvPr id="33" name="圆角矩形 32">
              <a:extLst>
                <a:ext uri="{FF2B5EF4-FFF2-40B4-BE49-F238E27FC236}">
                  <a16:creationId xmlns:a16="http://schemas.microsoft.com/office/drawing/2014/main" id="{6B6F4F91-9462-3249-A005-ECD119D408CE}"/>
                </a:ext>
              </a:extLst>
            </p:cNvPr>
            <p:cNvSpPr/>
            <p:nvPr/>
          </p:nvSpPr>
          <p:spPr>
            <a:xfrm>
              <a:off x="821202" y="2568045"/>
              <a:ext cx="1841196" cy="307148"/>
            </a:xfrm>
            <a:prstGeom prst="roundRect">
              <a:avLst/>
            </a:prstGeom>
            <a:solidFill>
              <a:schemeClr val="bg1"/>
            </a:solidFill>
            <a:ln w="25400">
              <a:solidFill>
                <a:srgbClr val="448FC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solidFill>
                    <a:schemeClr val="bg2">
                      <a:lumMod val="25000"/>
                    </a:schemeClr>
                  </a:solidFill>
                </a:rPr>
                <a:t>docker pull</a:t>
              </a:r>
            </a:p>
          </p:txBody>
        </p:sp>
        <p:sp>
          <p:nvSpPr>
            <p:cNvPr id="34" name="圆角矩形 33">
              <a:extLst>
                <a:ext uri="{FF2B5EF4-FFF2-40B4-BE49-F238E27FC236}">
                  <a16:creationId xmlns:a16="http://schemas.microsoft.com/office/drawing/2014/main" id="{11532A62-1CDD-2F46-810C-CEDB83DC16FD}"/>
                </a:ext>
              </a:extLst>
            </p:cNvPr>
            <p:cNvSpPr/>
            <p:nvPr/>
          </p:nvSpPr>
          <p:spPr>
            <a:xfrm>
              <a:off x="821202" y="3101462"/>
              <a:ext cx="1841196" cy="307148"/>
            </a:xfrm>
            <a:prstGeom prst="roundRect">
              <a:avLst/>
            </a:prstGeom>
            <a:solidFill>
              <a:schemeClr val="bg1"/>
            </a:solidFill>
            <a:ln w="25400">
              <a:solidFill>
                <a:srgbClr val="448FC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solidFill>
                    <a:schemeClr val="bg2">
                      <a:lumMod val="25000"/>
                    </a:schemeClr>
                  </a:solidFill>
                </a:rPr>
                <a:t>docker run</a:t>
              </a:r>
            </a:p>
          </p:txBody>
        </p:sp>
        <p:cxnSp>
          <p:nvCxnSpPr>
            <p:cNvPr id="36" name="直线箭头连接符 35">
              <a:extLst>
                <a:ext uri="{FF2B5EF4-FFF2-40B4-BE49-F238E27FC236}">
                  <a16:creationId xmlns:a16="http://schemas.microsoft.com/office/drawing/2014/main" id="{57F810D4-7C84-434B-B648-FF7767CFD298}"/>
                </a:ext>
              </a:extLst>
            </p:cNvPr>
            <p:cNvCxnSpPr>
              <a:cxnSpLocks/>
            </p:cNvCxnSpPr>
            <p:nvPr/>
          </p:nvCxnSpPr>
          <p:spPr>
            <a:xfrm>
              <a:off x="2662398" y="2111021"/>
              <a:ext cx="1100318" cy="49513"/>
            </a:xfrm>
            <a:prstGeom prst="straightConnector1">
              <a:avLst/>
            </a:prstGeom>
            <a:ln w="25400">
              <a:solidFill>
                <a:schemeClr val="accent6"/>
              </a:solidFill>
              <a:tailEnd type="triangle"/>
            </a:ln>
          </p:spPr>
          <p:style>
            <a:lnRef idx="1">
              <a:schemeClr val="accent1"/>
            </a:lnRef>
            <a:fillRef idx="0">
              <a:schemeClr val="accent1"/>
            </a:fillRef>
            <a:effectRef idx="0">
              <a:schemeClr val="accent1"/>
            </a:effectRef>
            <a:fontRef idx="minor">
              <a:schemeClr val="tx1"/>
            </a:fontRef>
          </p:style>
        </p:cxnSp>
        <p:cxnSp>
          <p:nvCxnSpPr>
            <p:cNvPr id="38" name="直线箭头连接符 37">
              <a:extLst>
                <a:ext uri="{FF2B5EF4-FFF2-40B4-BE49-F238E27FC236}">
                  <a16:creationId xmlns:a16="http://schemas.microsoft.com/office/drawing/2014/main" id="{40BCBE0E-027E-C043-8F9D-8974CF6B0826}"/>
                </a:ext>
              </a:extLst>
            </p:cNvPr>
            <p:cNvCxnSpPr>
              <a:cxnSpLocks/>
              <a:stCxn id="8" idx="3"/>
            </p:cNvCxnSpPr>
            <p:nvPr/>
          </p:nvCxnSpPr>
          <p:spPr>
            <a:xfrm flipV="1">
              <a:off x="2808751" y="2260912"/>
              <a:ext cx="953965" cy="370539"/>
            </a:xfrm>
            <a:prstGeom prst="straightConnector1">
              <a:avLst/>
            </a:prstGeom>
            <a:ln w="25400">
              <a:solidFill>
                <a:srgbClr val="E1561D"/>
              </a:solidFill>
              <a:tailEnd type="triangle"/>
            </a:ln>
          </p:spPr>
          <p:style>
            <a:lnRef idx="1">
              <a:schemeClr val="accent1"/>
            </a:lnRef>
            <a:fillRef idx="0">
              <a:schemeClr val="accent1"/>
            </a:fillRef>
            <a:effectRef idx="0">
              <a:schemeClr val="accent1"/>
            </a:effectRef>
            <a:fontRef idx="minor">
              <a:schemeClr val="tx1"/>
            </a:fontRef>
          </p:style>
        </p:cxnSp>
        <p:cxnSp>
          <p:nvCxnSpPr>
            <p:cNvPr id="40" name="直线箭头连接符 39">
              <a:extLst>
                <a:ext uri="{FF2B5EF4-FFF2-40B4-BE49-F238E27FC236}">
                  <a16:creationId xmlns:a16="http://schemas.microsoft.com/office/drawing/2014/main" id="{2F830CAC-97BA-5A4E-80A2-BFA31E6473A2}"/>
                </a:ext>
              </a:extLst>
            </p:cNvPr>
            <p:cNvCxnSpPr>
              <a:cxnSpLocks/>
            </p:cNvCxnSpPr>
            <p:nvPr/>
          </p:nvCxnSpPr>
          <p:spPr>
            <a:xfrm flipV="1">
              <a:off x="2808751" y="2394061"/>
              <a:ext cx="953965" cy="857636"/>
            </a:xfrm>
            <a:prstGeom prst="straightConnector1">
              <a:avLst/>
            </a:prstGeom>
            <a:ln w="25400">
              <a:solidFill>
                <a:srgbClr val="00B0F0"/>
              </a:solidFill>
              <a:tailEnd type="triangle"/>
            </a:ln>
          </p:spPr>
          <p:style>
            <a:lnRef idx="1">
              <a:schemeClr val="accent1"/>
            </a:lnRef>
            <a:fillRef idx="0">
              <a:schemeClr val="accent1"/>
            </a:fillRef>
            <a:effectRef idx="0">
              <a:schemeClr val="accent1"/>
            </a:effectRef>
            <a:fontRef idx="minor">
              <a:schemeClr val="tx1"/>
            </a:fontRef>
          </p:style>
        </p:cxnSp>
        <p:cxnSp>
          <p:nvCxnSpPr>
            <p:cNvPr id="47" name="曲线连接符 46">
              <a:extLst>
                <a:ext uri="{FF2B5EF4-FFF2-40B4-BE49-F238E27FC236}">
                  <a16:creationId xmlns:a16="http://schemas.microsoft.com/office/drawing/2014/main" id="{664F75FC-CA7A-5C40-97E2-484B894D0D8F}"/>
                </a:ext>
              </a:extLst>
            </p:cNvPr>
            <p:cNvCxnSpPr>
              <a:cxnSpLocks/>
              <a:endCxn id="29" idx="3"/>
            </p:cNvCxnSpPr>
            <p:nvPr/>
          </p:nvCxnSpPr>
          <p:spPr>
            <a:xfrm rot="16200000" flipH="1">
              <a:off x="6232599" y="2934463"/>
              <a:ext cx="1526522" cy="389948"/>
            </a:xfrm>
            <a:prstGeom prst="curvedConnector4">
              <a:avLst>
                <a:gd name="adj1" fmla="val -1185"/>
                <a:gd name="adj2" fmla="val 287594"/>
              </a:avLst>
            </a:prstGeom>
            <a:ln w="25400">
              <a:solidFill>
                <a:schemeClr val="accent6"/>
              </a:solidFill>
              <a:tailEnd type="triangle"/>
            </a:ln>
          </p:spPr>
          <p:style>
            <a:lnRef idx="1">
              <a:schemeClr val="accent1"/>
            </a:lnRef>
            <a:fillRef idx="0">
              <a:schemeClr val="accent1"/>
            </a:fillRef>
            <a:effectRef idx="0">
              <a:schemeClr val="accent1"/>
            </a:effectRef>
            <a:fontRef idx="minor">
              <a:schemeClr val="tx1"/>
            </a:fontRef>
          </p:style>
        </p:cxnSp>
        <p:cxnSp>
          <p:nvCxnSpPr>
            <p:cNvPr id="81" name="直线连接符 80">
              <a:extLst>
                <a:ext uri="{FF2B5EF4-FFF2-40B4-BE49-F238E27FC236}">
                  <a16:creationId xmlns:a16="http://schemas.microsoft.com/office/drawing/2014/main" id="{65F68273-D2FC-934F-8A90-9F7C80130F8F}"/>
                </a:ext>
              </a:extLst>
            </p:cNvPr>
            <p:cNvCxnSpPr/>
            <p:nvPr/>
          </p:nvCxnSpPr>
          <p:spPr>
            <a:xfrm>
              <a:off x="5715000" y="2394060"/>
              <a:ext cx="1009378" cy="1389270"/>
            </a:xfrm>
            <a:prstGeom prst="line">
              <a:avLst/>
            </a:prstGeom>
            <a:ln w="25400">
              <a:solidFill>
                <a:srgbClr val="00B0F0"/>
              </a:solidFill>
            </a:ln>
          </p:spPr>
          <p:style>
            <a:lnRef idx="1">
              <a:schemeClr val="accent1"/>
            </a:lnRef>
            <a:fillRef idx="0">
              <a:schemeClr val="accent1"/>
            </a:fillRef>
            <a:effectRef idx="0">
              <a:schemeClr val="accent1"/>
            </a:effectRef>
            <a:fontRef idx="minor">
              <a:schemeClr val="tx1"/>
            </a:fontRef>
          </p:style>
        </p:cxnSp>
        <p:cxnSp>
          <p:nvCxnSpPr>
            <p:cNvPr id="82" name="直线箭头连接符 81">
              <a:extLst>
                <a:ext uri="{FF2B5EF4-FFF2-40B4-BE49-F238E27FC236}">
                  <a16:creationId xmlns:a16="http://schemas.microsoft.com/office/drawing/2014/main" id="{6994E6BF-BA07-884E-B001-B2EA36393045}"/>
                </a:ext>
              </a:extLst>
            </p:cNvPr>
            <p:cNvCxnSpPr>
              <a:cxnSpLocks/>
            </p:cNvCxnSpPr>
            <p:nvPr/>
          </p:nvCxnSpPr>
          <p:spPr>
            <a:xfrm flipH="1" flipV="1">
              <a:off x="5070585" y="3638030"/>
              <a:ext cx="1653793" cy="153709"/>
            </a:xfrm>
            <a:prstGeom prst="straightConnector1">
              <a:avLst/>
            </a:prstGeom>
            <a:ln w="25400">
              <a:solidFill>
                <a:srgbClr val="00B0F0"/>
              </a:solidFill>
              <a:tailEnd type="triangle"/>
            </a:ln>
          </p:spPr>
          <p:style>
            <a:lnRef idx="1">
              <a:schemeClr val="accent1"/>
            </a:lnRef>
            <a:fillRef idx="0">
              <a:schemeClr val="accent1"/>
            </a:fillRef>
            <a:effectRef idx="0">
              <a:schemeClr val="accent1"/>
            </a:effectRef>
            <a:fontRef idx="minor">
              <a:schemeClr val="tx1"/>
            </a:fontRef>
          </p:style>
        </p:cxnSp>
        <p:pic>
          <p:nvPicPr>
            <p:cNvPr id="29" name="Picture 14">
              <a:extLst>
                <a:ext uri="{FF2B5EF4-FFF2-40B4-BE49-F238E27FC236}">
                  <a16:creationId xmlns:a16="http://schemas.microsoft.com/office/drawing/2014/main" id="{21C3284F-AC9E-FF4E-8AB9-A22C5D005E1F}"/>
                </a:ext>
              </a:extLst>
            </p:cNvPr>
            <p:cNvPicPr>
              <a:picLocks noChangeAspect="1"/>
            </p:cNvPicPr>
            <p:nvPr/>
          </p:nvPicPr>
          <p:blipFill>
            <a:blip r:embed="rId3"/>
            <a:stretch>
              <a:fillRect/>
            </a:stretch>
          </p:blipFill>
          <p:spPr>
            <a:xfrm>
              <a:off x="6632975" y="3610145"/>
              <a:ext cx="557859" cy="565105"/>
            </a:xfrm>
            <a:prstGeom prst="rect">
              <a:avLst/>
            </a:prstGeom>
          </p:spPr>
        </p:pic>
        <p:cxnSp>
          <p:nvCxnSpPr>
            <p:cNvPr id="85" name="直线连接符 84">
              <a:extLst>
                <a:ext uri="{FF2B5EF4-FFF2-40B4-BE49-F238E27FC236}">
                  <a16:creationId xmlns:a16="http://schemas.microsoft.com/office/drawing/2014/main" id="{B9D209B8-5BC5-4C40-8BE3-D9F67947BA9C}"/>
                </a:ext>
              </a:extLst>
            </p:cNvPr>
            <p:cNvCxnSpPr>
              <a:cxnSpLocks/>
            </p:cNvCxnSpPr>
            <p:nvPr/>
          </p:nvCxnSpPr>
          <p:spPr>
            <a:xfrm>
              <a:off x="7600950" y="2222610"/>
              <a:ext cx="1635420" cy="842791"/>
            </a:xfrm>
            <a:prstGeom prst="line">
              <a:avLst/>
            </a:prstGeom>
            <a:ln w="25400">
              <a:solidFill>
                <a:srgbClr val="E1561D"/>
              </a:solidFill>
            </a:ln>
          </p:spPr>
          <p:style>
            <a:lnRef idx="1">
              <a:schemeClr val="accent1"/>
            </a:lnRef>
            <a:fillRef idx="0">
              <a:schemeClr val="accent1"/>
            </a:fillRef>
            <a:effectRef idx="0">
              <a:schemeClr val="accent1"/>
            </a:effectRef>
            <a:fontRef idx="minor">
              <a:schemeClr val="tx1"/>
            </a:fontRef>
          </p:style>
        </p:cxnSp>
        <p:cxnSp>
          <p:nvCxnSpPr>
            <p:cNvPr id="87" name="直线箭头连接符 86">
              <a:extLst>
                <a:ext uri="{FF2B5EF4-FFF2-40B4-BE49-F238E27FC236}">
                  <a16:creationId xmlns:a16="http://schemas.microsoft.com/office/drawing/2014/main" id="{BEE8F384-1D59-3E4C-9757-CBB0F0916FAB}"/>
                </a:ext>
              </a:extLst>
            </p:cNvPr>
            <p:cNvCxnSpPr>
              <a:cxnSpLocks/>
            </p:cNvCxnSpPr>
            <p:nvPr/>
          </p:nvCxnSpPr>
          <p:spPr>
            <a:xfrm flipH="1">
              <a:off x="7345156" y="3124448"/>
              <a:ext cx="1891214" cy="2113783"/>
            </a:xfrm>
            <a:prstGeom prst="straightConnector1">
              <a:avLst/>
            </a:prstGeom>
            <a:ln w="25400">
              <a:solidFill>
                <a:srgbClr val="E1561D"/>
              </a:solidFill>
              <a:tailEnd type="triangle"/>
            </a:ln>
          </p:spPr>
          <p:style>
            <a:lnRef idx="1">
              <a:schemeClr val="accent1"/>
            </a:lnRef>
            <a:fillRef idx="0">
              <a:schemeClr val="accent1"/>
            </a:fillRef>
            <a:effectRef idx="0">
              <a:schemeClr val="accent1"/>
            </a:effectRef>
            <a:fontRef idx="minor">
              <a:schemeClr val="tx1"/>
            </a:fontRef>
          </p:style>
        </p:cxnSp>
        <p:pic>
          <p:nvPicPr>
            <p:cNvPr id="16" name="图片 15">
              <a:extLst>
                <a:ext uri="{FF2B5EF4-FFF2-40B4-BE49-F238E27FC236}">
                  <a16:creationId xmlns:a16="http://schemas.microsoft.com/office/drawing/2014/main" id="{3332CC96-DB47-CC40-A05D-CEF84D2A89EA}"/>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9127287" y="2883613"/>
              <a:ext cx="666942" cy="610181"/>
            </a:xfrm>
            <a:prstGeom prst="rect">
              <a:avLst/>
            </a:prstGeom>
          </p:spPr>
        </p:pic>
        <p:sp>
          <p:nvSpPr>
            <p:cNvPr id="21" name="矩形 20">
              <a:extLst>
                <a:ext uri="{FF2B5EF4-FFF2-40B4-BE49-F238E27FC236}">
                  <a16:creationId xmlns:a16="http://schemas.microsoft.com/office/drawing/2014/main" id="{D0EA2559-3805-E947-A9AF-AFD6582D918D}"/>
                </a:ext>
              </a:extLst>
            </p:cNvPr>
            <p:cNvSpPr/>
            <p:nvPr/>
          </p:nvSpPr>
          <p:spPr>
            <a:xfrm>
              <a:off x="3832860" y="2111021"/>
              <a:ext cx="3860712" cy="285338"/>
            </a:xfrm>
            <a:prstGeom prst="rect">
              <a:avLst/>
            </a:prstGeom>
            <a:solidFill>
              <a:schemeClr val="bg1"/>
            </a:solidFill>
            <a:ln w="25400">
              <a:solidFill>
                <a:srgbClr val="448FC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solidFill>
                    <a:schemeClr val="bg2">
                      <a:lumMod val="25000"/>
                    </a:schemeClr>
                  </a:solidFill>
                </a:rPr>
                <a:t>Docker daemon</a:t>
              </a:r>
            </a:p>
          </p:txBody>
        </p:sp>
      </p:grpSp>
    </p:spTree>
    <p:extLst>
      <p:ext uri="{BB962C8B-B14F-4D97-AF65-F5344CB8AC3E}">
        <p14:creationId xmlns:p14="http://schemas.microsoft.com/office/powerpoint/2010/main" val="376470465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096FD9-633C-6747-9ABC-D7CC1DFE3028}"/>
              </a:ext>
            </a:extLst>
          </p:cNvPr>
          <p:cNvSpPr>
            <a:spLocks noGrp="1"/>
          </p:cNvSpPr>
          <p:nvPr>
            <p:ph type="title"/>
          </p:nvPr>
        </p:nvSpPr>
        <p:spPr>
          <a:xfrm>
            <a:off x="660397" y="416366"/>
            <a:ext cx="10515600" cy="604139"/>
          </a:xfrm>
        </p:spPr>
        <p:txBody>
          <a:bodyPr>
            <a:noAutofit/>
          </a:bodyPr>
          <a:lstStyle/>
          <a:p>
            <a:r>
              <a:rPr lang="en-US" dirty="0"/>
              <a:t>Docker Makes It Easy to Build And Run Containers, </a:t>
            </a:r>
            <a:br>
              <a:rPr lang="en-US" dirty="0"/>
            </a:br>
            <a:r>
              <a:rPr lang="en-US" dirty="0"/>
              <a:t>But…</a:t>
            </a:r>
          </a:p>
        </p:txBody>
      </p:sp>
      <p:sp>
        <p:nvSpPr>
          <p:cNvPr id="3" name="Date Placeholder 2">
            <a:extLst>
              <a:ext uri="{FF2B5EF4-FFF2-40B4-BE49-F238E27FC236}">
                <a16:creationId xmlns:a16="http://schemas.microsoft.com/office/drawing/2014/main" id="{68EA2F45-BC94-A945-812F-47179B1BB5C1}"/>
              </a:ext>
            </a:extLst>
          </p:cNvPr>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4" name="Footer Placeholder 3">
            <a:extLst>
              <a:ext uri="{FF2B5EF4-FFF2-40B4-BE49-F238E27FC236}">
                <a16:creationId xmlns:a16="http://schemas.microsoft.com/office/drawing/2014/main" id="{D1A45ABD-DADB-104A-9296-E4E761E91A77}"/>
              </a:ext>
            </a:extLst>
          </p:cNvPr>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5" name="Slide Number Placeholder 4">
            <a:extLst>
              <a:ext uri="{FF2B5EF4-FFF2-40B4-BE49-F238E27FC236}">
                <a16:creationId xmlns:a16="http://schemas.microsoft.com/office/drawing/2014/main" id="{F8439C81-A17D-4848-8833-4A6BF870342D}"/>
              </a:ext>
            </a:extLst>
          </p:cNvPr>
          <p:cNvSpPr>
            <a:spLocks noGrp="1"/>
          </p:cNvSpPr>
          <p:nvPr>
            <p:ph type="sldNum" sz="quarter" idx="12"/>
          </p:nvPr>
        </p:nvSpPr>
        <p:spPr/>
        <p:txBody>
          <a:bodyPr/>
          <a:lstStyle/>
          <a:p>
            <a:r>
              <a:rPr lang="en-US" altLang="zh-CN"/>
              <a:t>Page  </a:t>
            </a:r>
            <a:fld id="{6F6B6950-8D1A-4668-8374-25B44628E0DF}" type="slidenum">
              <a:rPr lang="zh-CN" altLang="en-US" smtClean="0"/>
              <a:t>14</a:t>
            </a:fld>
            <a:endParaRPr lang="zh-CN" altLang="en-US" dirty="0"/>
          </a:p>
        </p:txBody>
      </p:sp>
      <p:sp>
        <p:nvSpPr>
          <p:cNvPr id="6" name="Rectangle 5">
            <a:extLst>
              <a:ext uri="{FF2B5EF4-FFF2-40B4-BE49-F238E27FC236}">
                <a16:creationId xmlns:a16="http://schemas.microsoft.com/office/drawing/2014/main" id="{360364E1-F438-E543-911E-679E6F64BC59}"/>
              </a:ext>
            </a:extLst>
          </p:cNvPr>
          <p:cNvSpPr/>
          <p:nvPr/>
        </p:nvSpPr>
        <p:spPr>
          <a:xfrm>
            <a:off x="1583055" y="5137796"/>
            <a:ext cx="2346158" cy="604139"/>
          </a:xfrm>
          <a:prstGeom prst="rect">
            <a:avLst/>
          </a:prstGeom>
          <a:noFill/>
          <a:ln w="15875">
            <a:solidFill>
              <a:srgbClr val="4491C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5ED0C2D9-C856-954E-A3B4-C4E284FDDB0C}"/>
              </a:ext>
            </a:extLst>
          </p:cNvPr>
          <p:cNvSpPr txBox="1"/>
          <p:nvPr/>
        </p:nvSpPr>
        <p:spPr>
          <a:xfrm>
            <a:off x="2480257" y="5255199"/>
            <a:ext cx="551754" cy="369332"/>
          </a:xfrm>
          <a:prstGeom prst="rect">
            <a:avLst/>
          </a:prstGeom>
          <a:noFill/>
        </p:spPr>
        <p:txBody>
          <a:bodyPr wrap="none" rtlCol="0">
            <a:spAutoFit/>
          </a:bodyPr>
          <a:lstStyle/>
          <a:p>
            <a:r>
              <a:rPr lang="en-US" dirty="0"/>
              <a:t>x86</a:t>
            </a:r>
          </a:p>
        </p:txBody>
      </p:sp>
      <p:sp>
        <p:nvSpPr>
          <p:cNvPr id="12" name="Rectangle 11">
            <a:extLst>
              <a:ext uri="{FF2B5EF4-FFF2-40B4-BE49-F238E27FC236}">
                <a16:creationId xmlns:a16="http://schemas.microsoft.com/office/drawing/2014/main" id="{B787C606-6DD0-724A-A5EE-6905BB66EE74}"/>
              </a:ext>
            </a:extLst>
          </p:cNvPr>
          <p:cNvSpPr/>
          <p:nvPr/>
        </p:nvSpPr>
        <p:spPr>
          <a:xfrm>
            <a:off x="1583055" y="4755347"/>
            <a:ext cx="2346158" cy="323747"/>
          </a:xfrm>
          <a:prstGeom prst="rect">
            <a:avLst/>
          </a:prstGeom>
          <a:noFill/>
          <a:ln w="15875">
            <a:solidFill>
              <a:srgbClr val="4491C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Host OS</a:t>
            </a:r>
          </a:p>
        </p:txBody>
      </p:sp>
      <p:sp>
        <p:nvSpPr>
          <p:cNvPr id="15" name="Rectangle 14">
            <a:extLst>
              <a:ext uri="{FF2B5EF4-FFF2-40B4-BE49-F238E27FC236}">
                <a16:creationId xmlns:a16="http://schemas.microsoft.com/office/drawing/2014/main" id="{1D3364A6-BF81-644B-BF36-8759782910D0}"/>
              </a:ext>
            </a:extLst>
          </p:cNvPr>
          <p:cNvSpPr/>
          <p:nvPr/>
        </p:nvSpPr>
        <p:spPr>
          <a:xfrm>
            <a:off x="1583055" y="4371618"/>
            <a:ext cx="2346158" cy="323747"/>
          </a:xfrm>
          <a:prstGeom prst="rect">
            <a:avLst/>
          </a:prstGeom>
          <a:noFill/>
          <a:ln w="15875">
            <a:solidFill>
              <a:srgbClr val="4491C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Docker</a:t>
            </a:r>
          </a:p>
        </p:txBody>
      </p:sp>
      <p:sp>
        <p:nvSpPr>
          <p:cNvPr id="16" name="Rectangle 15">
            <a:extLst>
              <a:ext uri="{FF2B5EF4-FFF2-40B4-BE49-F238E27FC236}">
                <a16:creationId xmlns:a16="http://schemas.microsoft.com/office/drawing/2014/main" id="{378DB9CE-4B26-E14D-B3A5-ED9A6BAC3A28}"/>
              </a:ext>
            </a:extLst>
          </p:cNvPr>
          <p:cNvSpPr/>
          <p:nvPr/>
        </p:nvSpPr>
        <p:spPr>
          <a:xfrm>
            <a:off x="1643215" y="3851523"/>
            <a:ext cx="673770" cy="429242"/>
          </a:xfrm>
          <a:prstGeom prst="rect">
            <a:avLst/>
          </a:prstGeom>
          <a:solidFill>
            <a:schemeClr val="accent6"/>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bg1"/>
                </a:solidFill>
              </a:rPr>
              <a:t>C1a</a:t>
            </a:r>
          </a:p>
        </p:txBody>
      </p:sp>
      <p:sp>
        <p:nvSpPr>
          <p:cNvPr id="17" name="TextBox 16">
            <a:extLst>
              <a:ext uri="{FF2B5EF4-FFF2-40B4-BE49-F238E27FC236}">
                <a16:creationId xmlns:a16="http://schemas.microsoft.com/office/drawing/2014/main" id="{FA803E8D-1DCD-F54C-96FC-F5B1F1335F5F}"/>
              </a:ext>
            </a:extLst>
          </p:cNvPr>
          <p:cNvSpPr txBox="1"/>
          <p:nvPr/>
        </p:nvSpPr>
        <p:spPr>
          <a:xfrm>
            <a:off x="1748932" y="1385981"/>
            <a:ext cx="9052878" cy="400110"/>
          </a:xfrm>
          <a:prstGeom prst="rect">
            <a:avLst/>
          </a:prstGeom>
          <a:noFill/>
        </p:spPr>
        <p:txBody>
          <a:bodyPr wrap="square" rtlCol="0">
            <a:spAutoFit/>
          </a:bodyPr>
          <a:lstStyle/>
          <a:p>
            <a:r>
              <a:rPr lang="en-US" sz="2000" dirty="0"/>
              <a:t>How about container monitoring, management and orchestration ?</a:t>
            </a:r>
          </a:p>
        </p:txBody>
      </p:sp>
      <p:sp>
        <p:nvSpPr>
          <p:cNvPr id="20" name="Rectangle 19">
            <a:extLst>
              <a:ext uri="{FF2B5EF4-FFF2-40B4-BE49-F238E27FC236}">
                <a16:creationId xmlns:a16="http://schemas.microsoft.com/office/drawing/2014/main" id="{D5B0000C-49E7-824F-BEAF-D493176F811A}"/>
              </a:ext>
            </a:extLst>
          </p:cNvPr>
          <p:cNvSpPr/>
          <p:nvPr/>
        </p:nvSpPr>
        <p:spPr>
          <a:xfrm>
            <a:off x="2418401" y="3846477"/>
            <a:ext cx="673770" cy="429242"/>
          </a:xfrm>
          <a:prstGeom prst="rect">
            <a:avLst/>
          </a:prstGeom>
          <a:solidFill>
            <a:srgbClr val="00B0F0"/>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bg1"/>
                </a:solidFill>
              </a:rPr>
              <a:t>C2a</a:t>
            </a:r>
          </a:p>
        </p:txBody>
      </p:sp>
      <p:sp>
        <p:nvSpPr>
          <p:cNvPr id="21" name="Rectangle 20">
            <a:extLst>
              <a:ext uri="{FF2B5EF4-FFF2-40B4-BE49-F238E27FC236}">
                <a16:creationId xmlns:a16="http://schemas.microsoft.com/office/drawing/2014/main" id="{0BC1E4B2-9FD9-9441-BBC8-928D5B57E095}"/>
              </a:ext>
            </a:extLst>
          </p:cNvPr>
          <p:cNvSpPr/>
          <p:nvPr/>
        </p:nvSpPr>
        <p:spPr>
          <a:xfrm>
            <a:off x="3193587" y="3846477"/>
            <a:ext cx="673770" cy="429242"/>
          </a:xfrm>
          <a:prstGeom prst="rect">
            <a:avLst/>
          </a:prstGeom>
          <a:solidFill>
            <a:srgbClr val="0070C0"/>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bg1"/>
                </a:solidFill>
              </a:rPr>
              <a:t>C3a</a:t>
            </a:r>
          </a:p>
        </p:txBody>
      </p:sp>
      <p:sp>
        <p:nvSpPr>
          <p:cNvPr id="25" name="Rectangle 24">
            <a:extLst>
              <a:ext uri="{FF2B5EF4-FFF2-40B4-BE49-F238E27FC236}">
                <a16:creationId xmlns:a16="http://schemas.microsoft.com/office/drawing/2014/main" id="{E4B3CFA0-A000-974C-99BC-E2D9E49F0241}"/>
              </a:ext>
            </a:extLst>
          </p:cNvPr>
          <p:cNvSpPr/>
          <p:nvPr/>
        </p:nvSpPr>
        <p:spPr>
          <a:xfrm>
            <a:off x="4826415" y="5132508"/>
            <a:ext cx="2346158" cy="604139"/>
          </a:xfrm>
          <a:prstGeom prst="rect">
            <a:avLst/>
          </a:prstGeom>
          <a:noFill/>
          <a:ln w="15875">
            <a:solidFill>
              <a:srgbClr val="4491C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TextBox 25">
            <a:extLst>
              <a:ext uri="{FF2B5EF4-FFF2-40B4-BE49-F238E27FC236}">
                <a16:creationId xmlns:a16="http://schemas.microsoft.com/office/drawing/2014/main" id="{2B75C570-5FD6-A249-B56C-4CD535CC1D8E}"/>
              </a:ext>
            </a:extLst>
          </p:cNvPr>
          <p:cNvSpPr txBox="1"/>
          <p:nvPr/>
        </p:nvSpPr>
        <p:spPr>
          <a:xfrm>
            <a:off x="5723617" y="5249911"/>
            <a:ext cx="551754" cy="369332"/>
          </a:xfrm>
          <a:prstGeom prst="rect">
            <a:avLst/>
          </a:prstGeom>
          <a:noFill/>
        </p:spPr>
        <p:txBody>
          <a:bodyPr wrap="none" rtlCol="0">
            <a:spAutoFit/>
          </a:bodyPr>
          <a:lstStyle/>
          <a:p>
            <a:r>
              <a:rPr lang="en-US" dirty="0"/>
              <a:t>x86</a:t>
            </a:r>
          </a:p>
        </p:txBody>
      </p:sp>
      <p:sp>
        <p:nvSpPr>
          <p:cNvPr id="27" name="Rectangle 26">
            <a:extLst>
              <a:ext uri="{FF2B5EF4-FFF2-40B4-BE49-F238E27FC236}">
                <a16:creationId xmlns:a16="http://schemas.microsoft.com/office/drawing/2014/main" id="{EACBB4FF-6ED3-B34C-8154-2DBA5A93B86A}"/>
              </a:ext>
            </a:extLst>
          </p:cNvPr>
          <p:cNvSpPr/>
          <p:nvPr/>
        </p:nvSpPr>
        <p:spPr>
          <a:xfrm>
            <a:off x="4826415" y="4750059"/>
            <a:ext cx="2346158" cy="323747"/>
          </a:xfrm>
          <a:prstGeom prst="rect">
            <a:avLst/>
          </a:prstGeom>
          <a:noFill/>
          <a:ln w="15875">
            <a:solidFill>
              <a:srgbClr val="4491C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Host OS</a:t>
            </a:r>
          </a:p>
        </p:txBody>
      </p:sp>
      <p:sp>
        <p:nvSpPr>
          <p:cNvPr id="28" name="Rectangle 27">
            <a:extLst>
              <a:ext uri="{FF2B5EF4-FFF2-40B4-BE49-F238E27FC236}">
                <a16:creationId xmlns:a16="http://schemas.microsoft.com/office/drawing/2014/main" id="{B07F97F6-1CC0-C140-BD9F-E51D2EBD9A8A}"/>
              </a:ext>
            </a:extLst>
          </p:cNvPr>
          <p:cNvSpPr/>
          <p:nvPr/>
        </p:nvSpPr>
        <p:spPr>
          <a:xfrm>
            <a:off x="4826415" y="4366330"/>
            <a:ext cx="2346158" cy="323747"/>
          </a:xfrm>
          <a:prstGeom prst="rect">
            <a:avLst/>
          </a:prstGeom>
          <a:noFill/>
          <a:ln w="15875">
            <a:solidFill>
              <a:srgbClr val="4491C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Docker</a:t>
            </a:r>
          </a:p>
        </p:txBody>
      </p:sp>
      <p:sp>
        <p:nvSpPr>
          <p:cNvPr id="29" name="Rectangle 28">
            <a:extLst>
              <a:ext uri="{FF2B5EF4-FFF2-40B4-BE49-F238E27FC236}">
                <a16:creationId xmlns:a16="http://schemas.microsoft.com/office/drawing/2014/main" id="{BDCF553B-0FFF-C54B-98EF-F72276A267D3}"/>
              </a:ext>
            </a:extLst>
          </p:cNvPr>
          <p:cNvSpPr/>
          <p:nvPr/>
        </p:nvSpPr>
        <p:spPr>
          <a:xfrm>
            <a:off x="4886575" y="3846235"/>
            <a:ext cx="673770" cy="429242"/>
          </a:xfrm>
          <a:prstGeom prst="rect">
            <a:avLst/>
          </a:prstGeom>
          <a:solidFill>
            <a:schemeClr val="accent6"/>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bg1"/>
                </a:solidFill>
              </a:rPr>
              <a:t>C1b</a:t>
            </a:r>
          </a:p>
        </p:txBody>
      </p:sp>
      <p:sp>
        <p:nvSpPr>
          <p:cNvPr id="30" name="Rectangle 29">
            <a:extLst>
              <a:ext uri="{FF2B5EF4-FFF2-40B4-BE49-F238E27FC236}">
                <a16:creationId xmlns:a16="http://schemas.microsoft.com/office/drawing/2014/main" id="{90D5745E-FB0D-F245-8582-5AC2D086B2AF}"/>
              </a:ext>
            </a:extLst>
          </p:cNvPr>
          <p:cNvSpPr/>
          <p:nvPr/>
        </p:nvSpPr>
        <p:spPr>
          <a:xfrm>
            <a:off x="5661761" y="3841189"/>
            <a:ext cx="673770" cy="429242"/>
          </a:xfrm>
          <a:prstGeom prst="rect">
            <a:avLst/>
          </a:prstGeom>
          <a:solidFill>
            <a:srgbClr val="00B0F0"/>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bg1"/>
                </a:solidFill>
              </a:rPr>
              <a:t>C2b</a:t>
            </a:r>
          </a:p>
        </p:txBody>
      </p:sp>
      <p:sp>
        <p:nvSpPr>
          <p:cNvPr id="31" name="Rectangle 30">
            <a:extLst>
              <a:ext uri="{FF2B5EF4-FFF2-40B4-BE49-F238E27FC236}">
                <a16:creationId xmlns:a16="http://schemas.microsoft.com/office/drawing/2014/main" id="{FA7A5785-9A1F-DA4A-9A3B-3BCA0EEEED6F}"/>
              </a:ext>
            </a:extLst>
          </p:cNvPr>
          <p:cNvSpPr/>
          <p:nvPr/>
        </p:nvSpPr>
        <p:spPr>
          <a:xfrm>
            <a:off x="6436947" y="3841189"/>
            <a:ext cx="673770" cy="429242"/>
          </a:xfrm>
          <a:prstGeom prst="rect">
            <a:avLst/>
          </a:prstGeom>
          <a:solidFill>
            <a:srgbClr val="0070C0"/>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bg1"/>
                </a:solidFill>
              </a:rPr>
              <a:t>C3b</a:t>
            </a:r>
          </a:p>
        </p:txBody>
      </p:sp>
      <p:sp>
        <p:nvSpPr>
          <p:cNvPr id="32" name="Rectangle 31">
            <a:extLst>
              <a:ext uri="{FF2B5EF4-FFF2-40B4-BE49-F238E27FC236}">
                <a16:creationId xmlns:a16="http://schemas.microsoft.com/office/drawing/2014/main" id="{D051BFBA-4DC3-2148-A671-9F8F85DCF94E}"/>
              </a:ext>
            </a:extLst>
          </p:cNvPr>
          <p:cNvSpPr/>
          <p:nvPr/>
        </p:nvSpPr>
        <p:spPr>
          <a:xfrm>
            <a:off x="8069775" y="5132508"/>
            <a:ext cx="2346158" cy="604139"/>
          </a:xfrm>
          <a:prstGeom prst="rect">
            <a:avLst/>
          </a:prstGeom>
          <a:noFill/>
          <a:ln w="15875">
            <a:solidFill>
              <a:srgbClr val="4491C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a:extLst>
              <a:ext uri="{FF2B5EF4-FFF2-40B4-BE49-F238E27FC236}">
                <a16:creationId xmlns:a16="http://schemas.microsoft.com/office/drawing/2014/main" id="{3220D124-26C6-4B44-A227-00024C5B363F}"/>
              </a:ext>
            </a:extLst>
          </p:cNvPr>
          <p:cNvSpPr txBox="1"/>
          <p:nvPr/>
        </p:nvSpPr>
        <p:spPr>
          <a:xfrm>
            <a:off x="8966977" y="5249911"/>
            <a:ext cx="551754" cy="369332"/>
          </a:xfrm>
          <a:prstGeom prst="rect">
            <a:avLst/>
          </a:prstGeom>
          <a:noFill/>
        </p:spPr>
        <p:txBody>
          <a:bodyPr wrap="none" rtlCol="0">
            <a:spAutoFit/>
          </a:bodyPr>
          <a:lstStyle/>
          <a:p>
            <a:r>
              <a:rPr lang="en-US" dirty="0"/>
              <a:t>x86</a:t>
            </a:r>
          </a:p>
        </p:txBody>
      </p:sp>
      <p:sp>
        <p:nvSpPr>
          <p:cNvPr id="34" name="Rectangle 33">
            <a:extLst>
              <a:ext uri="{FF2B5EF4-FFF2-40B4-BE49-F238E27FC236}">
                <a16:creationId xmlns:a16="http://schemas.microsoft.com/office/drawing/2014/main" id="{54294207-06EE-0A4D-B718-3242C279BD35}"/>
              </a:ext>
            </a:extLst>
          </p:cNvPr>
          <p:cNvSpPr/>
          <p:nvPr/>
        </p:nvSpPr>
        <p:spPr>
          <a:xfrm>
            <a:off x="8069775" y="4750059"/>
            <a:ext cx="2346158" cy="323747"/>
          </a:xfrm>
          <a:prstGeom prst="rect">
            <a:avLst/>
          </a:prstGeom>
          <a:noFill/>
          <a:ln w="15875">
            <a:solidFill>
              <a:srgbClr val="4491C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Host OS</a:t>
            </a:r>
          </a:p>
        </p:txBody>
      </p:sp>
      <p:sp>
        <p:nvSpPr>
          <p:cNvPr id="35" name="Rectangle 34">
            <a:extLst>
              <a:ext uri="{FF2B5EF4-FFF2-40B4-BE49-F238E27FC236}">
                <a16:creationId xmlns:a16="http://schemas.microsoft.com/office/drawing/2014/main" id="{60ED7D22-C94D-8043-B72F-AB6C139D0B11}"/>
              </a:ext>
            </a:extLst>
          </p:cNvPr>
          <p:cNvSpPr/>
          <p:nvPr/>
        </p:nvSpPr>
        <p:spPr>
          <a:xfrm>
            <a:off x="8069775" y="4366330"/>
            <a:ext cx="2346158" cy="323747"/>
          </a:xfrm>
          <a:prstGeom prst="rect">
            <a:avLst/>
          </a:prstGeom>
          <a:noFill/>
          <a:ln w="15875">
            <a:solidFill>
              <a:srgbClr val="4491C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Docker</a:t>
            </a:r>
          </a:p>
        </p:txBody>
      </p:sp>
      <p:sp>
        <p:nvSpPr>
          <p:cNvPr id="36" name="Rectangle 35">
            <a:extLst>
              <a:ext uri="{FF2B5EF4-FFF2-40B4-BE49-F238E27FC236}">
                <a16:creationId xmlns:a16="http://schemas.microsoft.com/office/drawing/2014/main" id="{052A2653-07E3-1B4F-A347-A5F3C8087913}"/>
              </a:ext>
            </a:extLst>
          </p:cNvPr>
          <p:cNvSpPr/>
          <p:nvPr/>
        </p:nvSpPr>
        <p:spPr>
          <a:xfrm>
            <a:off x="8129935" y="3846235"/>
            <a:ext cx="673770" cy="429242"/>
          </a:xfrm>
          <a:prstGeom prst="rect">
            <a:avLst/>
          </a:prstGeom>
          <a:solidFill>
            <a:schemeClr val="accent6"/>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bg1"/>
                </a:solidFill>
              </a:rPr>
              <a:t>C1c</a:t>
            </a:r>
          </a:p>
        </p:txBody>
      </p:sp>
      <p:sp>
        <p:nvSpPr>
          <p:cNvPr id="37" name="Rectangle 36">
            <a:extLst>
              <a:ext uri="{FF2B5EF4-FFF2-40B4-BE49-F238E27FC236}">
                <a16:creationId xmlns:a16="http://schemas.microsoft.com/office/drawing/2014/main" id="{868B64EA-DEBD-D54B-A3B5-5377F2A55E46}"/>
              </a:ext>
            </a:extLst>
          </p:cNvPr>
          <p:cNvSpPr/>
          <p:nvPr/>
        </p:nvSpPr>
        <p:spPr>
          <a:xfrm>
            <a:off x="8905121" y="3841189"/>
            <a:ext cx="673770" cy="429242"/>
          </a:xfrm>
          <a:prstGeom prst="rect">
            <a:avLst/>
          </a:prstGeom>
          <a:solidFill>
            <a:srgbClr val="00B0F0"/>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bg1"/>
                </a:solidFill>
              </a:rPr>
              <a:t>C2c</a:t>
            </a:r>
          </a:p>
        </p:txBody>
      </p:sp>
      <p:sp>
        <p:nvSpPr>
          <p:cNvPr id="38" name="Rectangle 37">
            <a:extLst>
              <a:ext uri="{FF2B5EF4-FFF2-40B4-BE49-F238E27FC236}">
                <a16:creationId xmlns:a16="http://schemas.microsoft.com/office/drawing/2014/main" id="{A0FD0EB7-4FE6-8947-B045-64988DD8719A}"/>
              </a:ext>
            </a:extLst>
          </p:cNvPr>
          <p:cNvSpPr/>
          <p:nvPr/>
        </p:nvSpPr>
        <p:spPr>
          <a:xfrm>
            <a:off x="9680307" y="3841189"/>
            <a:ext cx="673770" cy="429242"/>
          </a:xfrm>
          <a:prstGeom prst="rect">
            <a:avLst/>
          </a:prstGeom>
          <a:solidFill>
            <a:srgbClr val="0070C0"/>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bg1"/>
                </a:solidFill>
              </a:rPr>
              <a:t>C3c</a:t>
            </a:r>
          </a:p>
        </p:txBody>
      </p:sp>
      <p:sp>
        <p:nvSpPr>
          <p:cNvPr id="39" name="Rounded Rectangle 38">
            <a:extLst>
              <a:ext uri="{FF2B5EF4-FFF2-40B4-BE49-F238E27FC236}">
                <a16:creationId xmlns:a16="http://schemas.microsoft.com/office/drawing/2014/main" id="{09187EB2-DCE8-7D4E-BC40-F08D19F2B86B}"/>
              </a:ext>
            </a:extLst>
          </p:cNvPr>
          <p:cNvSpPr/>
          <p:nvPr/>
        </p:nvSpPr>
        <p:spPr>
          <a:xfrm>
            <a:off x="2755286" y="2239466"/>
            <a:ext cx="1072506" cy="517358"/>
          </a:xfrm>
          <a:prstGeom prst="round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bg1"/>
                </a:solidFill>
              </a:rPr>
              <a:t>App 1</a:t>
            </a:r>
          </a:p>
        </p:txBody>
      </p:sp>
      <p:cxnSp>
        <p:nvCxnSpPr>
          <p:cNvPr id="41" name="Straight Connector 40">
            <a:extLst>
              <a:ext uri="{FF2B5EF4-FFF2-40B4-BE49-F238E27FC236}">
                <a16:creationId xmlns:a16="http://schemas.microsoft.com/office/drawing/2014/main" id="{8AA9FA51-279E-9A4E-939F-66501E3DA459}"/>
              </a:ext>
            </a:extLst>
          </p:cNvPr>
          <p:cNvCxnSpPr>
            <a:stCxn id="39" idx="2"/>
            <a:endCxn id="16" idx="0"/>
          </p:cNvCxnSpPr>
          <p:nvPr/>
        </p:nvCxnSpPr>
        <p:spPr>
          <a:xfrm flipH="1">
            <a:off x="1980100" y="2756824"/>
            <a:ext cx="1311439" cy="1094699"/>
          </a:xfrm>
          <a:prstGeom prst="line">
            <a:avLst/>
          </a:prstGeom>
          <a:ln w="19050">
            <a:solidFill>
              <a:schemeClr val="accent6"/>
            </a:solidFill>
            <a:prstDash val="dash"/>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239C37AB-B86E-704B-B73D-578C0D23A7B4}"/>
              </a:ext>
            </a:extLst>
          </p:cNvPr>
          <p:cNvCxnSpPr>
            <a:cxnSpLocks/>
            <a:stCxn id="39" idx="2"/>
            <a:endCxn id="29" idx="0"/>
          </p:cNvCxnSpPr>
          <p:nvPr/>
        </p:nvCxnSpPr>
        <p:spPr>
          <a:xfrm>
            <a:off x="3291539" y="2756824"/>
            <a:ext cx="1931921" cy="1089411"/>
          </a:xfrm>
          <a:prstGeom prst="line">
            <a:avLst/>
          </a:prstGeom>
          <a:ln w="19050">
            <a:solidFill>
              <a:schemeClr val="accent6"/>
            </a:solidFill>
            <a:prstDash val="dash"/>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83592E15-1253-6D43-AEFA-07505532727A}"/>
              </a:ext>
            </a:extLst>
          </p:cNvPr>
          <p:cNvCxnSpPr>
            <a:cxnSpLocks/>
            <a:stCxn id="39" idx="2"/>
            <a:endCxn id="36" idx="0"/>
          </p:cNvCxnSpPr>
          <p:nvPr/>
        </p:nvCxnSpPr>
        <p:spPr>
          <a:xfrm>
            <a:off x="3291539" y="2756824"/>
            <a:ext cx="5175281" cy="1089411"/>
          </a:xfrm>
          <a:prstGeom prst="line">
            <a:avLst/>
          </a:prstGeom>
          <a:ln w="19050">
            <a:solidFill>
              <a:schemeClr val="accent6"/>
            </a:solidFill>
            <a:prstDash val="dash"/>
          </a:ln>
        </p:spPr>
        <p:style>
          <a:lnRef idx="1">
            <a:schemeClr val="accent1"/>
          </a:lnRef>
          <a:fillRef idx="0">
            <a:schemeClr val="accent1"/>
          </a:fillRef>
          <a:effectRef idx="0">
            <a:schemeClr val="accent1"/>
          </a:effectRef>
          <a:fontRef idx="minor">
            <a:schemeClr val="tx1"/>
          </a:fontRef>
        </p:style>
      </p:cxnSp>
      <p:sp>
        <p:nvSpPr>
          <p:cNvPr id="48" name="Rounded Rectangle 47">
            <a:extLst>
              <a:ext uri="{FF2B5EF4-FFF2-40B4-BE49-F238E27FC236}">
                <a16:creationId xmlns:a16="http://schemas.microsoft.com/office/drawing/2014/main" id="{7903D968-25B9-ED47-9B0D-A540130A32A1}"/>
              </a:ext>
            </a:extLst>
          </p:cNvPr>
          <p:cNvSpPr/>
          <p:nvPr/>
        </p:nvSpPr>
        <p:spPr>
          <a:xfrm>
            <a:off x="5340378" y="2210287"/>
            <a:ext cx="1072506" cy="517358"/>
          </a:xfrm>
          <a:prstGeom prst="roundRect">
            <a:avLst/>
          </a:prstGeom>
          <a:solidFill>
            <a:srgbClr val="00B0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bg1"/>
                </a:solidFill>
              </a:rPr>
              <a:t>App 2</a:t>
            </a:r>
          </a:p>
        </p:txBody>
      </p:sp>
      <p:sp>
        <p:nvSpPr>
          <p:cNvPr id="49" name="Rounded Rectangle 48">
            <a:extLst>
              <a:ext uri="{FF2B5EF4-FFF2-40B4-BE49-F238E27FC236}">
                <a16:creationId xmlns:a16="http://schemas.microsoft.com/office/drawing/2014/main" id="{8D3C2719-8444-A34C-850F-EEEAA88232DE}"/>
              </a:ext>
            </a:extLst>
          </p:cNvPr>
          <p:cNvSpPr/>
          <p:nvPr/>
        </p:nvSpPr>
        <p:spPr>
          <a:xfrm>
            <a:off x="8169500" y="2205997"/>
            <a:ext cx="1072506" cy="517358"/>
          </a:xfrm>
          <a:prstGeom prst="round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bg1"/>
                </a:solidFill>
              </a:rPr>
              <a:t>App 3</a:t>
            </a:r>
          </a:p>
        </p:txBody>
      </p:sp>
      <p:cxnSp>
        <p:nvCxnSpPr>
          <p:cNvPr id="50" name="Straight Connector 49">
            <a:extLst>
              <a:ext uri="{FF2B5EF4-FFF2-40B4-BE49-F238E27FC236}">
                <a16:creationId xmlns:a16="http://schemas.microsoft.com/office/drawing/2014/main" id="{1BAF3C73-C7B8-1040-814C-D377101A0A64}"/>
              </a:ext>
            </a:extLst>
          </p:cNvPr>
          <p:cNvCxnSpPr>
            <a:cxnSpLocks/>
            <a:stCxn id="48" idx="2"/>
            <a:endCxn id="20" idx="0"/>
          </p:cNvCxnSpPr>
          <p:nvPr/>
        </p:nvCxnSpPr>
        <p:spPr>
          <a:xfrm flipH="1">
            <a:off x="2755286" y="2727645"/>
            <a:ext cx="3121345" cy="1118832"/>
          </a:xfrm>
          <a:prstGeom prst="line">
            <a:avLst/>
          </a:prstGeom>
          <a:ln w="19050">
            <a:solidFill>
              <a:srgbClr val="00B0F0"/>
            </a:solidFill>
            <a:prstDash val="dash"/>
          </a:ln>
        </p:spPr>
        <p:style>
          <a:lnRef idx="1">
            <a:schemeClr val="accent1"/>
          </a:lnRef>
          <a:fillRef idx="0">
            <a:schemeClr val="accent1"/>
          </a:fillRef>
          <a:effectRef idx="0">
            <a:schemeClr val="accent1"/>
          </a:effectRef>
          <a:fontRef idx="minor">
            <a:schemeClr val="tx1"/>
          </a:fontRef>
        </p:style>
      </p:cxnSp>
      <p:cxnSp>
        <p:nvCxnSpPr>
          <p:cNvPr id="53" name="Straight Connector 52">
            <a:extLst>
              <a:ext uri="{FF2B5EF4-FFF2-40B4-BE49-F238E27FC236}">
                <a16:creationId xmlns:a16="http://schemas.microsoft.com/office/drawing/2014/main" id="{5250967F-C9CB-0748-9EE5-509D39AD3E01}"/>
              </a:ext>
            </a:extLst>
          </p:cNvPr>
          <p:cNvCxnSpPr>
            <a:cxnSpLocks/>
            <a:stCxn id="48" idx="2"/>
            <a:endCxn id="30" idx="0"/>
          </p:cNvCxnSpPr>
          <p:nvPr/>
        </p:nvCxnSpPr>
        <p:spPr>
          <a:xfrm>
            <a:off x="5876631" y="2727645"/>
            <a:ext cx="122015" cy="1113544"/>
          </a:xfrm>
          <a:prstGeom prst="line">
            <a:avLst/>
          </a:prstGeom>
          <a:ln w="19050">
            <a:solidFill>
              <a:srgbClr val="00B0F0"/>
            </a:solidFill>
            <a:prstDash val="dash"/>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CEC695C4-CCF8-BD48-8691-E9C75BCE1300}"/>
              </a:ext>
            </a:extLst>
          </p:cNvPr>
          <p:cNvCxnSpPr>
            <a:cxnSpLocks/>
            <a:stCxn id="48" idx="2"/>
            <a:endCxn id="37" idx="0"/>
          </p:cNvCxnSpPr>
          <p:nvPr/>
        </p:nvCxnSpPr>
        <p:spPr>
          <a:xfrm>
            <a:off x="5876631" y="2727645"/>
            <a:ext cx="3365375" cy="1113544"/>
          </a:xfrm>
          <a:prstGeom prst="line">
            <a:avLst/>
          </a:prstGeom>
          <a:ln w="19050">
            <a:solidFill>
              <a:srgbClr val="00B0F0"/>
            </a:solidFill>
            <a:prstDash val="dash"/>
          </a:ln>
        </p:spPr>
        <p:style>
          <a:lnRef idx="1">
            <a:schemeClr val="accent1"/>
          </a:lnRef>
          <a:fillRef idx="0">
            <a:schemeClr val="accent1"/>
          </a:fillRef>
          <a:effectRef idx="0">
            <a:schemeClr val="accent1"/>
          </a:effectRef>
          <a:fontRef idx="minor">
            <a:schemeClr val="tx1"/>
          </a:fontRef>
        </p:style>
      </p:cxnSp>
      <p:cxnSp>
        <p:nvCxnSpPr>
          <p:cNvPr id="59" name="Straight Connector 58">
            <a:extLst>
              <a:ext uri="{FF2B5EF4-FFF2-40B4-BE49-F238E27FC236}">
                <a16:creationId xmlns:a16="http://schemas.microsoft.com/office/drawing/2014/main" id="{9ADF0DEC-22A6-1844-BCF2-DB7A28DC7F79}"/>
              </a:ext>
            </a:extLst>
          </p:cNvPr>
          <p:cNvCxnSpPr>
            <a:cxnSpLocks/>
            <a:stCxn id="49" idx="2"/>
            <a:endCxn id="21" idx="0"/>
          </p:cNvCxnSpPr>
          <p:nvPr/>
        </p:nvCxnSpPr>
        <p:spPr>
          <a:xfrm flipH="1">
            <a:off x="3530472" y="2723355"/>
            <a:ext cx="5175281" cy="1123122"/>
          </a:xfrm>
          <a:prstGeom prst="line">
            <a:avLst/>
          </a:prstGeom>
          <a:ln w="19050">
            <a:solidFill>
              <a:srgbClr val="0070C0"/>
            </a:solidFill>
            <a:prstDash val="dash"/>
          </a:ln>
        </p:spPr>
        <p:style>
          <a:lnRef idx="1">
            <a:schemeClr val="accent1"/>
          </a:lnRef>
          <a:fillRef idx="0">
            <a:schemeClr val="accent1"/>
          </a:fillRef>
          <a:effectRef idx="0">
            <a:schemeClr val="accent1"/>
          </a:effectRef>
          <a:fontRef idx="minor">
            <a:schemeClr val="tx1"/>
          </a:fontRef>
        </p:style>
      </p:cxnSp>
      <p:cxnSp>
        <p:nvCxnSpPr>
          <p:cNvPr id="62" name="Straight Connector 61">
            <a:extLst>
              <a:ext uri="{FF2B5EF4-FFF2-40B4-BE49-F238E27FC236}">
                <a16:creationId xmlns:a16="http://schemas.microsoft.com/office/drawing/2014/main" id="{A5429BF2-81A9-7942-96B6-8CA4A1E36BF7}"/>
              </a:ext>
            </a:extLst>
          </p:cNvPr>
          <p:cNvCxnSpPr>
            <a:cxnSpLocks/>
            <a:stCxn id="49" idx="2"/>
            <a:endCxn id="31" idx="0"/>
          </p:cNvCxnSpPr>
          <p:nvPr/>
        </p:nvCxnSpPr>
        <p:spPr>
          <a:xfrm flipH="1">
            <a:off x="6773832" y="2723355"/>
            <a:ext cx="1931921" cy="1117834"/>
          </a:xfrm>
          <a:prstGeom prst="line">
            <a:avLst/>
          </a:prstGeom>
          <a:ln w="19050">
            <a:solidFill>
              <a:srgbClr val="0070C0"/>
            </a:solidFill>
            <a:prstDash val="dash"/>
          </a:ln>
        </p:spPr>
        <p:style>
          <a:lnRef idx="1">
            <a:schemeClr val="accent1"/>
          </a:lnRef>
          <a:fillRef idx="0">
            <a:schemeClr val="accent1"/>
          </a:fillRef>
          <a:effectRef idx="0">
            <a:schemeClr val="accent1"/>
          </a:effectRef>
          <a:fontRef idx="minor">
            <a:schemeClr val="tx1"/>
          </a:fontRef>
        </p:style>
      </p:cxnSp>
      <p:cxnSp>
        <p:nvCxnSpPr>
          <p:cNvPr id="65" name="Straight Connector 64">
            <a:extLst>
              <a:ext uri="{FF2B5EF4-FFF2-40B4-BE49-F238E27FC236}">
                <a16:creationId xmlns:a16="http://schemas.microsoft.com/office/drawing/2014/main" id="{5931B950-80E4-EB4E-95F7-A2CE65E69B20}"/>
              </a:ext>
            </a:extLst>
          </p:cNvPr>
          <p:cNvCxnSpPr>
            <a:cxnSpLocks/>
            <a:stCxn id="49" idx="2"/>
            <a:endCxn id="38" idx="0"/>
          </p:cNvCxnSpPr>
          <p:nvPr/>
        </p:nvCxnSpPr>
        <p:spPr>
          <a:xfrm>
            <a:off x="8705753" y="2723355"/>
            <a:ext cx="1311439" cy="1117834"/>
          </a:xfrm>
          <a:prstGeom prst="line">
            <a:avLst/>
          </a:prstGeom>
          <a:ln w="19050">
            <a:solidFill>
              <a:srgbClr val="0070C0"/>
            </a:solidFill>
            <a:prstDash val="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3442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9"/>
                                        </p:tgtEl>
                                        <p:attrNameLst>
                                          <p:attrName>style.visibility</p:attrName>
                                        </p:attrNameLst>
                                      </p:cBhvr>
                                      <p:to>
                                        <p:strVal val="visible"/>
                                      </p:to>
                                    </p:set>
                                    <p:animEffect transition="in" filter="wipe(down)">
                                      <p:cBhvr>
                                        <p:cTn id="7" dur="500"/>
                                        <p:tgtEl>
                                          <p:spTgt spid="39"/>
                                        </p:tgtEl>
                                      </p:cBhvr>
                                    </p:animEffect>
                                  </p:childTnLst>
                                </p:cTn>
                              </p:par>
                              <p:par>
                                <p:cTn id="8" presetID="22" presetClass="entr" presetSubtype="4" fill="hold" nodeType="withEffect">
                                  <p:stCondLst>
                                    <p:cond delay="0"/>
                                  </p:stCondLst>
                                  <p:childTnLst>
                                    <p:set>
                                      <p:cBhvr>
                                        <p:cTn id="9" dur="1" fill="hold">
                                          <p:stCondLst>
                                            <p:cond delay="0"/>
                                          </p:stCondLst>
                                        </p:cTn>
                                        <p:tgtEl>
                                          <p:spTgt spid="41"/>
                                        </p:tgtEl>
                                        <p:attrNameLst>
                                          <p:attrName>style.visibility</p:attrName>
                                        </p:attrNameLst>
                                      </p:cBhvr>
                                      <p:to>
                                        <p:strVal val="visible"/>
                                      </p:to>
                                    </p:set>
                                    <p:animEffect transition="in" filter="wipe(down)">
                                      <p:cBhvr>
                                        <p:cTn id="10" dur="500"/>
                                        <p:tgtEl>
                                          <p:spTgt spid="41"/>
                                        </p:tgtEl>
                                      </p:cBhvr>
                                    </p:animEffect>
                                  </p:childTnLst>
                                </p:cTn>
                              </p:par>
                              <p:par>
                                <p:cTn id="11" presetID="22" presetClass="entr" presetSubtype="4" fill="hold" nodeType="withEffect">
                                  <p:stCondLst>
                                    <p:cond delay="0"/>
                                  </p:stCondLst>
                                  <p:childTnLst>
                                    <p:set>
                                      <p:cBhvr>
                                        <p:cTn id="12" dur="1" fill="hold">
                                          <p:stCondLst>
                                            <p:cond delay="0"/>
                                          </p:stCondLst>
                                        </p:cTn>
                                        <p:tgtEl>
                                          <p:spTgt spid="42"/>
                                        </p:tgtEl>
                                        <p:attrNameLst>
                                          <p:attrName>style.visibility</p:attrName>
                                        </p:attrNameLst>
                                      </p:cBhvr>
                                      <p:to>
                                        <p:strVal val="visible"/>
                                      </p:to>
                                    </p:set>
                                    <p:animEffect transition="in" filter="wipe(down)">
                                      <p:cBhvr>
                                        <p:cTn id="13" dur="500"/>
                                        <p:tgtEl>
                                          <p:spTgt spid="42"/>
                                        </p:tgtEl>
                                      </p:cBhvr>
                                    </p:animEffect>
                                  </p:childTnLst>
                                </p:cTn>
                              </p:par>
                              <p:par>
                                <p:cTn id="14" presetID="22" presetClass="entr" presetSubtype="4" fill="hold" nodeType="withEffect">
                                  <p:stCondLst>
                                    <p:cond delay="0"/>
                                  </p:stCondLst>
                                  <p:childTnLst>
                                    <p:set>
                                      <p:cBhvr>
                                        <p:cTn id="15" dur="1" fill="hold">
                                          <p:stCondLst>
                                            <p:cond delay="0"/>
                                          </p:stCondLst>
                                        </p:cTn>
                                        <p:tgtEl>
                                          <p:spTgt spid="45"/>
                                        </p:tgtEl>
                                        <p:attrNameLst>
                                          <p:attrName>style.visibility</p:attrName>
                                        </p:attrNameLst>
                                      </p:cBhvr>
                                      <p:to>
                                        <p:strVal val="visible"/>
                                      </p:to>
                                    </p:set>
                                    <p:animEffect transition="in" filter="wipe(down)">
                                      <p:cBhvr>
                                        <p:cTn id="16" dur="500"/>
                                        <p:tgtEl>
                                          <p:spTgt spid="45"/>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4" fill="hold" nodeType="clickEffect">
                                  <p:stCondLst>
                                    <p:cond delay="0"/>
                                  </p:stCondLst>
                                  <p:childTnLst>
                                    <p:set>
                                      <p:cBhvr>
                                        <p:cTn id="20" dur="1" fill="hold">
                                          <p:stCondLst>
                                            <p:cond delay="0"/>
                                          </p:stCondLst>
                                        </p:cTn>
                                        <p:tgtEl>
                                          <p:spTgt spid="50"/>
                                        </p:tgtEl>
                                        <p:attrNameLst>
                                          <p:attrName>style.visibility</p:attrName>
                                        </p:attrNameLst>
                                      </p:cBhvr>
                                      <p:to>
                                        <p:strVal val="visible"/>
                                      </p:to>
                                    </p:set>
                                    <p:animEffect transition="in" filter="wipe(down)">
                                      <p:cBhvr>
                                        <p:cTn id="21" dur="500"/>
                                        <p:tgtEl>
                                          <p:spTgt spid="50"/>
                                        </p:tgtEl>
                                      </p:cBhvr>
                                    </p:animEffect>
                                  </p:childTnLst>
                                </p:cTn>
                              </p:par>
                              <p:par>
                                <p:cTn id="22" presetID="22" presetClass="entr" presetSubtype="4" fill="hold" nodeType="withEffect">
                                  <p:stCondLst>
                                    <p:cond delay="0"/>
                                  </p:stCondLst>
                                  <p:childTnLst>
                                    <p:set>
                                      <p:cBhvr>
                                        <p:cTn id="23" dur="1" fill="hold">
                                          <p:stCondLst>
                                            <p:cond delay="0"/>
                                          </p:stCondLst>
                                        </p:cTn>
                                        <p:tgtEl>
                                          <p:spTgt spid="53"/>
                                        </p:tgtEl>
                                        <p:attrNameLst>
                                          <p:attrName>style.visibility</p:attrName>
                                        </p:attrNameLst>
                                      </p:cBhvr>
                                      <p:to>
                                        <p:strVal val="visible"/>
                                      </p:to>
                                    </p:set>
                                    <p:animEffect transition="in" filter="wipe(down)">
                                      <p:cBhvr>
                                        <p:cTn id="24" dur="500"/>
                                        <p:tgtEl>
                                          <p:spTgt spid="53"/>
                                        </p:tgtEl>
                                      </p:cBhvr>
                                    </p:animEffect>
                                  </p:childTnLst>
                                </p:cTn>
                              </p:par>
                              <p:par>
                                <p:cTn id="25" presetID="22" presetClass="entr" presetSubtype="4" fill="hold" nodeType="withEffect">
                                  <p:stCondLst>
                                    <p:cond delay="0"/>
                                  </p:stCondLst>
                                  <p:childTnLst>
                                    <p:set>
                                      <p:cBhvr>
                                        <p:cTn id="26" dur="1" fill="hold">
                                          <p:stCondLst>
                                            <p:cond delay="0"/>
                                          </p:stCondLst>
                                        </p:cTn>
                                        <p:tgtEl>
                                          <p:spTgt spid="56"/>
                                        </p:tgtEl>
                                        <p:attrNameLst>
                                          <p:attrName>style.visibility</p:attrName>
                                        </p:attrNameLst>
                                      </p:cBhvr>
                                      <p:to>
                                        <p:strVal val="visible"/>
                                      </p:to>
                                    </p:set>
                                    <p:animEffect transition="in" filter="wipe(down)">
                                      <p:cBhvr>
                                        <p:cTn id="27" dur="500"/>
                                        <p:tgtEl>
                                          <p:spTgt spid="56"/>
                                        </p:tgtEl>
                                      </p:cBhvr>
                                    </p:animEffect>
                                  </p:childTnLst>
                                </p:cTn>
                              </p:par>
                              <p:par>
                                <p:cTn id="28" presetID="22" presetClass="entr" presetSubtype="4" fill="hold" grpId="0" nodeType="withEffect">
                                  <p:stCondLst>
                                    <p:cond delay="0"/>
                                  </p:stCondLst>
                                  <p:childTnLst>
                                    <p:set>
                                      <p:cBhvr>
                                        <p:cTn id="29" dur="1" fill="hold">
                                          <p:stCondLst>
                                            <p:cond delay="0"/>
                                          </p:stCondLst>
                                        </p:cTn>
                                        <p:tgtEl>
                                          <p:spTgt spid="48"/>
                                        </p:tgtEl>
                                        <p:attrNameLst>
                                          <p:attrName>style.visibility</p:attrName>
                                        </p:attrNameLst>
                                      </p:cBhvr>
                                      <p:to>
                                        <p:strVal val="visible"/>
                                      </p:to>
                                    </p:set>
                                    <p:animEffect transition="in" filter="wipe(down)">
                                      <p:cBhvr>
                                        <p:cTn id="30" dur="500"/>
                                        <p:tgtEl>
                                          <p:spTgt spid="48"/>
                                        </p:tgtEl>
                                      </p:cBhvr>
                                    </p:animEffect>
                                  </p:childTnLst>
                                </p:cTn>
                              </p:par>
                            </p:childTnLst>
                          </p:cTn>
                        </p:par>
                      </p:childTnLst>
                    </p:cTn>
                  </p:par>
                  <p:par>
                    <p:cTn id="31" fill="hold">
                      <p:stCondLst>
                        <p:cond delay="indefinite"/>
                      </p:stCondLst>
                      <p:childTnLst>
                        <p:par>
                          <p:cTn id="32" fill="hold">
                            <p:stCondLst>
                              <p:cond delay="0"/>
                            </p:stCondLst>
                            <p:childTnLst>
                              <p:par>
                                <p:cTn id="33" presetID="22" presetClass="entr" presetSubtype="4" fill="hold" grpId="0" nodeType="clickEffect">
                                  <p:stCondLst>
                                    <p:cond delay="0"/>
                                  </p:stCondLst>
                                  <p:childTnLst>
                                    <p:set>
                                      <p:cBhvr>
                                        <p:cTn id="34" dur="1" fill="hold">
                                          <p:stCondLst>
                                            <p:cond delay="0"/>
                                          </p:stCondLst>
                                        </p:cTn>
                                        <p:tgtEl>
                                          <p:spTgt spid="49"/>
                                        </p:tgtEl>
                                        <p:attrNameLst>
                                          <p:attrName>style.visibility</p:attrName>
                                        </p:attrNameLst>
                                      </p:cBhvr>
                                      <p:to>
                                        <p:strVal val="visible"/>
                                      </p:to>
                                    </p:set>
                                    <p:animEffect transition="in" filter="wipe(down)">
                                      <p:cBhvr>
                                        <p:cTn id="35" dur="500"/>
                                        <p:tgtEl>
                                          <p:spTgt spid="49"/>
                                        </p:tgtEl>
                                      </p:cBhvr>
                                    </p:animEffect>
                                  </p:childTnLst>
                                </p:cTn>
                              </p:par>
                              <p:par>
                                <p:cTn id="36" presetID="22" presetClass="entr" presetSubtype="4" fill="hold" nodeType="withEffect">
                                  <p:stCondLst>
                                    <p:cond delay="0"/>
                                  </p:stCondLst>
                                  <p:childTnLst>
                                    <p:set>
                                      <p:cBhvr>
                                        <p:cTn id="37" dur="1" fill="hold">
                                          <p:stCondLst>
                                            <p:cond delay="0"/>
                                          </p:stCondLst>
                                        </p:cTn>
                                        <p:tgtEl>
                                          <p:spTgt spid="59"/>
                                        </p:tgtEl>
                                        <p:attrNameLst>
                                          <p:attrName>style.visibility</p:attrName>
                                        </p:attrNameLst>
                                      </p:cBhvr>
                                      <p:to>
                                        <p:strVal val="visible"/>
                                      </p:to>
                                    </p:set>
                                    <p:animEffect transition="in" filter="wipe(down)">
                                      <p:cBhvr>
                                        <p:cTn id="38" dur="500"/>
                                        <p:tgtEl>
                                          <p:spTgt spid="59"/>
                                        </p:tgtEl>
                                      </p:cBhvr>
                                    </p:animEffect>
                                  </p:childTnLst>
                                </p:cTn>
                              </p:par>
                              <p:par>
                                <p:cTn id="39" presetID="22" presetClass="entr" presetSubtype="4" fill="hold" nodeType="withEffect">
                                  <p:stCondLst>
                                    <p:cond delay="0"/>
                                  </p:stCondLst>
                                  <p:childTnLst>
                                    <p:set>
                                      <p:cBhvr>
                                        <p:cTn id="40" dur="1" fill="hold">
                                          <p:stCondLst>
                                            <p:cond delay="0"/>
                                          </p:stCondLst>
                                        </p:cTn>
                                        <p:tgtEl>
                                          <p:spTgt spid="62"/>
                                        </p:tgtEl>
                                        <p:attrNameLst>
                                          <p:attrName>style.visibility</p:attrName>
                                        </p:attrNameLst>
                                      </p:cBhvr>
                                      <p:to>
                                        <p:strVal val="visible"/>
                                      </p:to>
                                    </p:set>
                                    <p:animEffect transition="in" filter="wipe(down)">
                                      <p:cBhvr>
                                        <p:cTn id="41" dur="500"/>
                                        <p:tgtEl>
                                          <p:spTgt spid="62"/>
                                        </p:tgtEl>
                                      </p:cBhvr>
                                    </p:animEffect>
                                  </p:childTnLst>
                                </p:cTn>
                              </p:par>
                              <p:par>
                                <p:cTn id="42" presetID="22" presetClass="entr" presetSubtype="4" fill="hold" nodeType="withEffect">
                                  <p:stCondLst>
                                    <p:cond delay="0"/>
                                  </p:stCondLst>
                                  <p:childTnLst>
                                    <p:set>
                                      <p:cBhvr>
                                        <p:cTn id="43" dur="1" fill="hold">
                                          <p:stCondLst>
                                            <p:cond delay="0"/>
                                          </p:stCondLst>
                                        </p:cTn>
                                        <p:tgtEl>
                                          <p:spTgt spid="65"/>
                                        </p:tgtEl>
                                        <p:attrNameLst>
                                          <p:attrName>style.visibility</p:attrName>
                                        </p:attrNameLst>
                                      </p:cBhvr>
                                      <p:to>
                                        <p:strVal val="visible"/>
                                      </p:to>
                                    </p:set>
                                    <p:animEffect transition="in" filter="wipe(down)">
                                      <p:cBhvr>
                                        <p:cTn id="44" dur="500"/>
                                        <p:tgtEl>
                                          <p:spTgt spid="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animBg="1"/>
      <p:bldP spid="48" grpId="0" animBg="1"/>
      <p:bldP spid="49"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81D889-0DB2-D044-856A-1AEA1B3A66DA}"/>
              </a:ext>
            </a:extLst>
          </p:cNvPr>
          <p:cNvSpPr>
            <a:spLocks noGrp="1"/>
          </p:cNvSpPr>
          <p:nvPr>
            <p:ph type="title"/>
          </p:nvPr>
        </p:nvSpPr>
        <p:spPr/>
        <p:txBody>
          <a:bodyPr/>
          <a:lstStyle/>
          <a:p>
            <a:r>
              <a:rPr lang="en-US" dirty="0"/>
              <a:t>Introducing Kubernetes (K8s)</a:t>
            </a:r>
          </a:p>
        </p:txBody>
      </p:sp>
      <p:sp>
        <p:nvSpPr>
          <p:cNvPr id="3" name="Date Placeholder 2">
            <a:extLst>
              <a:ext uri="{FF2B5EF4-FFF2-40B4-BE49-F238E27FC236}">
                <a16:creationId xmlns:a16="http://schemas.microsoft.com/office/drawing/2014/main" id="{198564EE-0135-2C4C-BFAB-C5D8407F0488}"/>
              </a:ext>
            </a:extLst>
          </p:cNvPr>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4" name="Footer Placeholder 3">
            <a:extLst>
              <a:ext uri="{FF2B5EF4-FFF2-40B4-BE49-F238E27FC236}">
                <a16:creationId xmlns:a16="http://schemas.microsoft.com/office/drawing/2014/main" id="{3200A134-BBF1-F74F-AE13-52638D5DB868}"/>
              </a:ext>
            </a:extLst>
          </p:cNvPr>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5" name="Slide Number Placeholder 4">
            <a:extLst>
              <a:ext uri="{FF2B5EF4-FFF2-40B4-BE49-F238E27FC236}">
                <a16:creationId xmlns:a16="http://schemas.microsoft.com/office/drawing/2014/main" id="{02F89454-C40E-3540-BF74-2832AE5374B3}"/>
              </a:ext>
            </a:extLst>
          </p:cNvPr>
          <p:cNvSpPr>
            <a:spLocks noGrp="1"/>
          </p:cNvSpPr>
          <p:nvPr>
            <p:ph type="sldNum" sz="quarter" idx="12"/>
          </p:nvPr>
        </p:nvSpPr>
        <p:spPr/>
        <p:txBody>
          <a:bodyPr/>
          <a:lstStyle/>
          <a:p>
            <a:r>
              <a:rPr lang="en-US" altLang="zh-CN"/>
              <a:t>Page  </a:t>
            </a:r>
            <a:fld id="{6F6B6950-8D1A-4668-8374-25B44628E0DF}" type="slidenum">
              <a:rPr lang="zh-CN" altLang="en-US" smtClean="0"/>
              <a:t>15</a:t>
            </a:fld>
            <a:endParaRPr lang="zh-CN" altLang="en-US" dirty="0"/>
          </a:p>
        </p:txBody>
      </p:sp>
      <p:sp>
        <p:nvSpPr>
          <p:cNvPr id="7" name="AutoShape 1">
            <a:extLst>
              <a:ext uri="{FF2B5EF4-FFF2-40B4-BE49-F238E27FC236}">
                <a16:creationId xmlns:a16="http://schemas.microsoft.com/office/drawing/2014/main" id="{155008CF-F9A4-B047-B46D-CFF58C011E44}"/>
              </a:ext>
            </a:extLst>
          </p:cNvPr>
          <p:cNvSpPr>
            <a:spLocks noChangeAspect="1" noChangeArrowheads="1"/>
          </p:cNvSpPr>
          <p:nvPr/>
        </p:nvSpPr>
        <p:spPr bwMode="auto">
          <a:xfrm>
            <a:off x="666052" y="3970421"/>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 name="Rectangle 2">
            <a:extLst>
              <a:ext uri="{FF2B5EF4-FFF2-40B4-BE49-F238E27FC236}">
                <a16:creationId xmlns:a16="http://schemas.microsoft.com/office/drawing/2014/main" id="{D0E97DC4-70F1-DE42-9E04-5D729A1538A0}"/>
              </a:ext>
            </a:extLst>
          </p:cNvPr>
          <p:cNvSpPr>
            <a:spLocks noChangeArrowheads="1"/>
          </p:cNvSpPr>
          <p:nvPr/>
        </p:nvSpPr>
        <p:spPr bwMode="auto">
          <a:xfrm>
            <a:off x="666052" y="3991614"/>
            <a:ext cx="184731" cy="414814"/>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0" rIns="91440" bIns="136482"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2" name="AutoShape 5">
            <a:extLst>
              <a:ext uri="{FF2B5EF4-FFF2-40B4-BE49-F238E27FC236}">
                <a16:creationId xmlns:a16="http://schemas.microsoft.com/office/drawing/2014/main" id="{A2045410-3C9A-4649-8C07-98A1238496F0}"/>
              </a:ext>
            </a:extLst>
          </p:cNvPr>
          <p:cNvSpPr>
            <a:spLocks noChangeAspect="1" noChangeArrowheads="1"/>
          </p:cNvSpPr>
          <p:nvPr/>
        </p:nvSpPr>
        <p:spPr bwMode="auto">
          <a:xfrm>
            <a:off x="0" y="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4" name="TextBox 13">
            <a:extLst>
              <a:ext uri="{FF2B5EF4-FFF2-40B4-BE49-F238E27FC236}">
                <a16:creationId xmlns:a16="http://schemas.microsoft.com/office/drawing/2014/main" id="{29BFB5BB-66A7-AD42-870C-840361C8517E}"/>
              </a:ext>
            </a:extLst>
          </p:cNvPr>
          <p:cNvSpPr txBox="1"/>
          <p:nvPr/>
        </p:nvSpPr>
        <p:spPr>
          <a:xfrm>
            <a:off x="666052" y="5305967"/>
            <a:ext cx="10952319" cy="584775"/>
          </a:xfrm>
          <a:prstGeom prst="rect">
            <a:avLst/>
          </a:prstGeom>
          <a:noFill/>
        </p:spPr>
        <p:txBody>
          <a:bodyPr wrap="square" rtlCol="0">
            <a:spAutoFit/>
          </a:bodyPr>
          <a:lstStyle/>
          <a:p>
            <a:pPr algn="ctr"/>
            <a:r>
              <a:rPr lang="zh-CN" altLang="en-US" sz="1600" dirty="0"/>
              <a:t> </a:t>
            </a:r>
            <a:r>
              <a:rPr lang="en-US" altLang="zh-CN" sz="1600" dirty="0"/>
              <a:t>Kubernetes (K8s) is an </a:t>
            </a:r>
            <a:r>
              <a:rPr lang="en-US" altLang="zh-CN" sz="1600" b="1" dirty="0">
                <a:solidFill>
                  <a:srgbClr val="0070C0"/>
                </a:solidFill>
              </a:rPr>
              <a:t>open-source</a:t>
            </a:r>
            <a:r>
              <a:rPr lang="en-US" altLang="zh-CN" sz="1600" dirty="0"/>
              <a:t> system </a:t>
            </a:r>
            <a:r>
              <a:rPr lang="en-US" altLang="zh-CN" sz="1600" b="1" dirty="0">
                <a:solidFill>
                  <a:srgbClr val="0070C0"/>
                </a:solidFill>
              </a:rPr>
              <a:t>for automating deployment, scaling, and</a:t>
            </a:r>
            <a:r>
              <a:rPr lang="zh-CN" altLang="en-US" sz="1600" b="1" dirty="0">
                <a:solidFill>
                  <a:srgbClr val="0070C0"/>
                </a:solidFill>
              </a:rPr>
              <a:t> </a:t>
            </a:r>
            <a:r>
              <a:rPr lang="en-US" altLang="zh-CN" sz="1600" b="1" dirty="0">
                <a:solidFill>
                  <a:srgbClr val="0070C0"/>
                </a:solidFill>
              </a:rPr>
              <a:t>management</a:t>
            </a:r>
            <a:r>
              <a:rPr lang="en-US" altLang="zh-CN" sz="1600" b="1" dirty="0"/>
              <a:t> </a:t>
            </a:r>
            <a:r>
              <a:rPr lang="en-US" altLang="zh-CN" sz="1600" dirty="0"/>
              <a:t>of </a:t>
            </a:r>
            <a:r>
              <a:rPr lang="en-US" altLang="zh-CN" sz="1600" b="1" dirty="0">
                <a:solidFill>
                  <a:srgbClr val="0070C0"/>
                </a:solidFill>
              </a:rPr>
              <a:t>containerized</a:t>
            </a:r>
            <a:r>
              <a:rPr lang="en-US" altLang="zh-CN" sz="1600" dirty="0"/>
              <a:t> applications.</a:t>
            </a:r>
            <a:endParaRPr lang="en-US" sz="1600" dirty="0"/>
          </a:p>
        </p:txBody>
      </p:sp>
      <p:grpSp>
        <p:nvGrpSpPr>
          <p:cNvPr id="9" name="组合 8">
            <a:extLst>
              <a:ext uri="{FF2B5EF4-FFF2-40B4-BE49-F238E27FC236}">
                <a16:creationId xmlns:a16="http://schemas.microsoft.com/office/drawing/2014/main" id="{C9F2197C-6023-EF46-B6C0-152C1C57B95E}"/>
              </a:ext>
            </a:extLst>
          </p:cNvPr>
          <p:cNvGrpSpPr/>
          <p:nvPr/>
        </p:nvGrpSpPr>
        <p:grpSpPr>
          <a:xfrm>
            <a:off x="2328049" y="1422159"/>
            <a:ext cx="7188008" cy="3323907"/>
            <a:chOff x="1943100" y="1231876"/>
            <a:chExt cx="8108538" cy="3749581"/>
          </a:xfrm>
        </p:grpSpPr>
        <p:sp>
          <p:nvSpPr>
            <p:cNvPr id="6" name="椭圆 5">
              <a:extLst>
                <a:ext uri="{FF2B5EF4-FFF2-40B4-BE49-F238E27FC236}">
                  <a16:creationId xmlns:a16="http://schemas.microsoft.com/office/drawing/2014/main" id="{1A8D12BF-2BE4-5547-AE5D-D7EAE6569654}"/>
                </a:ext>
              </a:extLst>
            </p:cNvPr>
            <p:cNvSpPr/>
            <p:nvPr/>
          </p:nvSpPr>
          <p:spPr>
            <a:xfrm>
              <a:off x="1943100" y="1704211"/>
              <a:ext cx="1231900" cy="1231900"/>
            </a:xfrm>
            <a:prstGeom prst="ellipse">
              <a:avLst/>
            </a:prstGeom>
            <a:solidFill>
              <a:schemeClr val="bg1"/>
            </a:solidFill>
            <a:ln w="47625">
              <a:solidFill>
                <a:srgbClr val="BDE5F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椭圆 12">
              <a:extLst>
                <a:ext uri="{FF2B5EF4-FFF2-40B4-BE49-F238E27FC236}">
                  <a16:creationId xmlns:a16="http://schemas.microsoft.com/office/drawing/2014/main" id="{D59FFD54-5BD5-284A-AA90-A95FD99FB5E9}"/>
                </a:ext>
              </a:extLst>
            </p:cNvPr>
            <p:cNvSpPr/>
            <p:nvPr/>
          </p:nvSpPr>
          <p:spPr>
            <a:xfrm>
              <a:off x="1943100" y="3202811"/>
              <a:ext cx="1231900" cy="1231900"/>
            </a:xfrm>
            <a:prstGeom prst="ellipse">
              <a:avLst/>
            </a:prstGeom>
            <a:solidFill>
              <a:schemeClr val="bg1"/>
            </a:solidFill>
            <a:ln w="47625">
              <a:solidFill>
                <a:srgbClr val="BDE5F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椭圆 15">
              <a:extLst>
                <a:ext uri="{FF2B5EF4-FFF2-40B4-BE49-F238E27FC236}">
                  <a16:creationId xmlns:a16="http://schemas.microsoft.com/office/drawing/2014/main" id="{F9093710-376A-1B4F-8B12-32389C9FC6F1}"/>
                </a:ext>
              </a:extLst>
            </p:cNvPr>
            <p:cNvSpPr/>
            <p:nvPr/>
          </p:nvSpPr>
          <p:spPr>
            <a:xfrm>
              <a:off x="3397349" y="3749555"/>
              <a:ext cx="1231900" cy="1231902"/>
            </a:xfrm>
            <a:prstGeom prst="ellipse">
              <a:avLst/>
            </a:prstGeom>
            <a:solidFill>
              <a:schemeClr val="bg1"/>
            </a:solidFill>
            <a:ln w="47625">
              <a:solidFill>
                <a:srgbClr val="BDE5F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椭圆 17">
              <a:extLst>
                <a:ext uri="{FF2B5EF4-FFF2-40B4-BE49-F238E27FC236}">
                  <a16:creationId xmlns:a16="http://schemas.microsoft.com/office/drawing/2014/main" id="{BA3DE838-DA03-4F43-A222-075812F58BA1}"/>
                </a:ext>
              </a:extLst>
            </p:cNvPr>
            <p:cNvSpPr/>
            <p:nvPr/>
          </p:nvSpPr>
          <p:spPr>
            <a:xfrm>
              <a:off x="3422341" y="1231876"/>
              <a:ext cx="1231900" cy="1231901"/>
            </a:xfrm>
            <a:prstGeom prst="ellipse">
              <a:avLst/>
            </a:prstGeom>
            <a:solidFill>
              <a:schemeClr val="bg1"/>
            </a:solidFill>
            <a:ln w="47625">
              <a:solidFill>
                <a:srgbClr val="BDE5F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9" name="椭圆 18">
              <a:extLst>
                <a:ext uri="{FF2B5EF4-FFF2-40B4-BE49-F238E27FC236}">
                  <a16:creationId xmlns:a16="http://schemas.microsoft.com/office/drawing/2014/main" id="{EF768A80-D87E-BB43-B8C7-11D7B03928FE}"/>
                </a:ext>
              </a:extLst>
            </p:cNvPr>
            <p:cNvSpPr/>
            <p:nvPr/>
          </p:nvSpPr>
          <p:spPr>
            <a:xfrm>
              <a:off x="5126789" y="2052030"/>
              <a:ext cx="1938421" cy="1938421"/>
            </a:xfrm>
            <a:prstGeom prst="ellipse">
              <a:avLst/>
            </a:prstGeom>
            <a:solidFill>
              <a:srgbClr val="00B0F0"/>
            </a:solidFill>
            <a:ln w="82550">
              <a:solidFill>
                <a:srgbClr val="00B0EF">
                  <a:alpha val="4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椭圆 19">
              <a:extLst>
                <a:ext uri="{FF2B5EF4-FFF2-40B4-BE49-F238E27FC236}">
                  <a16:creationId xmlns:a16="http://schemas.microsoft.com/office/drawing/2014/main" id="{6C71DC87-1082-9446-8EFE-07367E566B11}"/>
                </a:ext>
              </a:extLst>
            </p:cNvPr>
            <p:cNvSpPr/>
            <p:nvPr/>
          </p:nvSpPr>
          <p:spPr>
            <a:xfrm>
              <a:off x="8014098" y="1986142"/>
              <a:ext cx="2037540" cy="2037539"/>
            </a:xfrm>
            <a:prstGeom prst="ellipse">
              <a:avLst/>
            </a:prstGeom>
            <a:solidFill>
              <a:srgbClr val="00B0F0">
                <a:alpha val="33000"/>
              </a:srgbClr>
            </a:solidFill>
            <a:ln w="476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25" name="矩形 24">
            <a:extLst>
              <a:ext uri="{FF2B5EF4-FFF2-40B4-BE49-F238E27FC236}">
                <a16:creationId xmlns:a16="http://schemas.microsoft.com/office/drawing/2014/main" id="{F38EFEB4-4557-F342-A0F8-C14A455EF8DC}"/>
              </a:ext>
            </a:extLst>
          </p:cNvPr>
          <p:cNvSpPr/>
          <p:nvPr/>
        </p:nvSpPr>
        <p:spPr>
          <a:xfrm>
            <a:off x="2706906" y="2171743"/>
            <a:ext cx="457200" cy="365598"/>
          </a:xfrm>
          <a:prstGeom prst="rect">
            <a:avLst/>
          </a:prstGeom>
          <a:solidFill>
            <a:srgbClr val="B5EDFF"/>
          </a:solidFill>
          <a:ln w="254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矩形 23">
            <a:extLst>
              <a:ext uri="{FF2B5EF4-FFF2-40B4-BE49-F238E27FC236}">
                <a16:creationId xmlns:a16="http://schemas.microsoft.com/office/drawing/2014/main" id="{B5C77D08-C3FF-5A45-AE31-1BABEA4225AB}"/>
              </a:ext>
            </a:extLst>
          </p:cNvPr>
          <p:cNvSpPr/>
          <p:nvPr/>
        </p:nvSpPr>
        <p:spPr>
          <a:xfrm>
            <a:off x="2611211" y="2245998"/>
            <a:ext cx="457200" cy="365598"/>
          </a:xfrm>
          <a:prstGeom prst="rect">
            <a:avLst/>
          </a:prstGeom>
          <a:solidFill>
            <a:srgbClr val="B5EDFF"/>
          </a:solidFill>
          <a:ln w="254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矩形 27">
            <a:extLst>
              <a:ext uri="{FF2B5EF4-FFF2-40B4-BE49-F238E27FC236}">
                <a16:creationId xmlns:a16="http://schemas.microsoft.com/office/drawing/2014/main" id="{F86A4363-0D1D-DD40-9057-703AC450B53E}"/>
              </a:ext>
            </a:extLst>
          </p:cNvPr>
          <p:cNvSpPr/>
          <p:nvPr/>
        </p:nvSpPr>
        <p:spPr>
          <a:xfrm>
            <a:off x="2740928" y="3486374"/>
            <a:ext cx="457200" cy="365598"/>
          </a:xfrm>
          <a:prstGeom prst="rect">
            <a:avLst/>
          </a:prstGeom>
          <a:solidFill>
            <a:srgbClr val="02AFF0"/>
          </a:solidFill>
          <a:ln w="254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矩形 25">
            <a:extLst>
              <a:ext uri="{FF2B5EF4-FFF2-40B4-BE49-F238E27FC236}">
                <a16:creationId xmlns:a16="http://schemas.microsoft.com/office/drawing/2014/main" id="{61F3096B-BA79-DC41-AF73-9D9B31FEFCCE}"/>
              </a:ext>
            </a:extLst>
          </p:cNvPr>
          <p:cNvSpPr/>
          <p:nvPr/>
        </p:nvSpPr>
        <p:spPr>
          <a:xfrm>
            <a:off x="2654528" y="3561974"/>
            <a:ext cx="457200" cy="365598"/>
          </a:xfrm>
          <a:prstGeom prst="rect">
            <a:avLst/>
          </a:prstGeom>
          <a:solidFill>
            <a:srgbClr val="02AFF0"/>
          </a:solidFill>
          <a:ln w="254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矩形 26">
            <a:extLst>
              <a:ext uri="{FF2B5EF4-FFF2-40B4-BE49-F238E27FC236}">
                <a16:creationId xmlns:a16="http://schemas.microsoft.com/office/drawing/2014/main" id="{158B89F9-6892-E247-A4D2-744C3D3D09BD}"/>
              </a:ext>
            </a:extLst>
          </p:cNvPr>
          <p:cNvSpPr/>
          <p:nvPr/>
        </p:nvSpPr>
        <p:spPr>
          <a:xfrm>
            <a:off x="2558833" y="3636229"/>
            <a:ext cx="457200" cy="365598"/>
          </a:xfrm>
          <a:prstGeom prst="rect">
            <a:avLst/>
          </a:prstGeom>
          <a:solidFill>
            <a:srgbClr val="02AFF0"/>
          </a:solidFill>
          <a:ln w="254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9" name="组合 38">
            <a:extLst>
              <a:ext uri="{FF2B5EF4-FFF2-40B4-BE49-F238E27FC236}">
                <a16:creationId xmlns:a16="http://schemas.microsoft.com/office/drawing/2014/main" id="{B431BE7A-5308-314F-8D9D-11A79D17A43E}"/>
              </a:ext>
            </a:extLst>
          </p:cNvPr>
          <p:cNvGrpSpPr/>
          <p:nvPr/>
        </p:nvGrpSpPr>
        <p:grpSpPr>
          <a:xfrm>
            <a:off x="3865733" y="3952611"/>
            <a:ext cx="639295" cy="515453"/>
            <a:chOff x="3861087" y="3678918"/>
            <a:chExt cx="639295" cy="515453"/>
          </a:xfrm>
        </p:grpSpPr>
        <p:sp>
          <p:nvSpPr>
            <p:cNvPr id="29" name="矩形 28">
              <a:extLst>
                <a:ext uri="{FF2B5EF4-FFF2-40B4-BE49-F238E27FC236}">
                  <a16:creationId xmlns:a16="http://schemas.microsoft.com/office/drawing/2014/main" id="{9B490C64-8B34-CE4A-8902-63D4FB87A8DC}"/>
                </a:ext>
              </a:extLst>
            </p:cNvPr>
            <p:cNvSpPr/>
            <p:nvPr/>
          </p:nvSpPr>
          <p:spPr>
            <a:xfrm>
              <a:off x="4043182" y="3678918"/>
              <a:ext cx="457200" cy="365598"/>
            </a:xfrm>
            <a:prstGeom prst="rect">
              <a:avLst/>
            </a:prstGeom>
            <a:solidFill>
              <a:srgbClr val="0070C0"/>
            </a:solidFill>
            <a:ln w="254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矩形 29">
              <a:extLst>
                <a:ext uri="{FF2B5EF4-FFF2-40B4-BE49-F238E27FC236}">
                  <a16:creationId xmlns:a16="http://schemas.microsoft.com/office/drawing/2014/main" id="{12414312-F1F3-3F4F-9DB2-CEA416E5818B}"/>
                </a:ext>
              </a:extLst>
            </p:cNvPr>
            <p:cNvSpPr/>
            <p:nvPr/>
          </p:nvSpPr>
          <p:spPr>
            <a:xfrm>
              <a:off x="3956782" y="3754518"/>
              <a:ext cx="457200" cy="365598"/>
            </a:xfrm>
            <a:prstGeom prst="rect">
              <a:avLst/>
            </a:prstGeom>
            <a:solidFill>
              <a:srgbClr val="0070C0"/>
            </a:solidFill>
            <a:ln w="254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矩形 30">
              <a:extLst>
                <a:ext uri="{FF2B5EF4-FFF2-40B4-BE49-F238E27FC236}">
                  <a16:creationId xmlns:a16="http://schemas.microsoft.com/office/drawing/2014/main" id="{2F5769BE-AF1A-6245-B8DE-A98312449E44}"/>
                </a:ext>
              </a:extLst>
            </p:cNvPr>
            <p:cNvSpPr/>
            <p:nvPr/>
          </p:nvSpPr>
          <p:spPr>
            <a:xfrm>
              <a:off x="3861087" y="3828773"/>
              <a:ext cx="457200" cy="365598"/>
            </a:xfrm>
            <a:prstGeom prst="rect">
              <a:avLst/>
            </a:prstGeom>
            <a:solidFill>
              <a:srgbClr val="0070C0"/>
            </a:solidFill>
            <a:ln w="254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35" name="组合 34">
            <a:extLst>
              <a:ext uri="{FF2B5EF4-FFF2-40B4-BE49-F238E27FC236}">
                <a16:creationId xmlns:a16="http://schemas.microsoft.com/office/drawing/2014/main" id="{3DEF7609-7CAD-1745-A8F9-9928552CACE7}"/>
              </a:ext>
            </a:extLst>
          </p:cNvPr>
          <p:cNvGrpSpPr/>
          <p:nvPr/>
        </p:nvGrpSpPr>
        <p:grpSpPr>
          <a:xfrm>
            <a:off x="3802300" y="1794721"/>
            <a:ext cx="776570" cy="399901"/>
            <a:chOff x="3677307" y="1957129"/>
            <a:chExt cx="776570" cy="399901"/>
          </a:xfrm>
        </p:grpSpPr>
        <p:sp>
          <p:nvSpPr>
            <p:cNvPr id="32" name="矩形 31">
              <a:extLst>
                <a:ext uri="{FF2B5EF4-FFF2-40B4-BE49-F238E27FC236}">
                  <a16:creationId xmlns:a16="http://schemas.microsoft.com/office/drawing/2014/main" id="{86664880-CBC6-A641-A064-A4B8C1A99767}"/>
                </a:ext>
              </a:extLst>
            </p:cNvPr>
            <p:cNvSpPr/>
            <p:nvPr/>
          </p:nvSpPr>
          <p:spPr>
            <a:xfrm>
              <a:off x="3859402" y="1957129"/>
              <a:ext cx="594475" cy="250046"/>
            </a:xfrm>
            <a:prstGeom prst="rect">
              <a:avLst/>
            </a:prstGeom>
            <a:solidFill>
              <a:schemeClr val="accent6"/>
            </a:solidFill>
            <a:ln w="254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矩形 32">
              <a:extLst>
                <a:ext uri="{FF2B5EF4-FFF2-40B4-BE49-F238E27FC236}">
                  <a16:creationId xmlns:a16="http://schemas.microsoft.com/office/drawing/2014/main" id="{028DF34B-693C-3248-857E-B3404F695888}"/>
                </a:ext>
              </a:extLst>
            </p:cNvPr>
            <p:cNvSpPr/>
            <p:nvPr/>
          </p:nvSpPr>
          <p:spPr>
            <a:xfrm>
              <a:off x="3773002" y="2032729"/>
              <a:ext cx="594475" cy="250046"/>
            </a:xfrm>
            <a:prstGeom prst="rect">
              <a:avLst/>
            </a:prstGeom>
            <a:solidFill>
              <a:schemeClr val="accent6"/>
            </a:solidFill>
            <a:ln w="254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矩形 33">
              <a:extLst>
                <a:ext uri="{FF2B5EF4-FFF2-40B4-BE49-F238E27FC236}">
                  <a16:creationId xmlns:a16="http://schemas.microsoft.com/office/drawing/2014/main" id="{F59E8D8F-CC0D-AE45-A20E-6C4F77B8532E}"/>
                </a:ext>
              </a:extLst>
            </p:cNvPr>
            <p:cNvSpPr/>
            <p:nvPr/>
          </p:nvSpPr>
          <p:spPr>
            <a:xfrm>
              <a:off x="3677307" y="2106984"/>
              <a:ext cx="594475" cy="250046"/>
            </a:xfrm>
            <a:prstGeom prst="rect">
              <a:avLst/>
            </a:prstGeom>
            <a:solidFill>
              <a:schemeClr val="accent6"/>
            </a:solidFill>
            <a:ln w="254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cxnSp>
        <p:nvCxnSpPr>
          <p:cNvPr id="37" name="直线连接符 36">
            <a:extLst>
              <a:ext uri="{FF2B5EF4-FFF2-40B4-BE49-F238E27FC236}">
                <a16:creationId xmlns:a16="http://schemas.microsoft.com/office/drawing/2014/main" id="{9491E006-C9C2-F644-9F4A-7E26029A3296}"/>
              </a:ext>
            </a:extLst>
          </p:cNvPr>
          <p:cNvCxnSpPr>
            <a:cxnSpLocks/>
          </p:cNvCxnSpPr>
          <p:nvPr/>
        </p:nvCxnSpPr>
        <p:spPr>
          <a:xfrm>
            <a:off x="3352150" y="2744661"/>
            <a:ext cx="1782352" cy="0"/>
          </a:xfrm>
          <a:prstGeom prst="line">
            <a:avLst/>
          </a:prstGeom>
          <a:ln w="60325" cap="rnd">
            <a:solidFill>
              <a:srgbClr val="BFE5FC"/>
            </a:solidFill>
            <a:prstDash val="sysDot"/>
            <a:round/>
          </a:ln>
        </p:spPr>
        <p:style>
          <a:lnRef idx="1">
            <a:schemeClr val="accent1"/>
          </a:lnRef>
          <a:fillRef idx="0">
            <a:schemeClr val="accent1"/>
          </a:fillRef>
          <a:effectRef idx="0">
            <a:schemeClr val="accent1"/>
          </a:effectRef>
          <a:fontRef idx="minor">
            <a:schemeClr val="tx1"/>
          </a:fontRef>
        </p:style>
      </p:cxnSp>
      <p:cxnSp>
        <p:nvCxnSpPr>
          <p:cNvPr id="40" name="直线连接符 39">
            <a:extLst>
              <a:ext uri="{FF2B5EF4-FFF2-40B4-BE49-F238E27FC236}">
                <a16:creationId xmlns:a16="http://schemas.microsoft.com/office/drawing/2014/main" id="{00099728-E400-FB44-8932-024638580D1E}"/>
              </a:ext>
            </a:extLst>
          </p:cNvPr>
          <p:cNvCxnSpPr>
            <a:cxnSpLocks/>
          </p:cNvCxnSpPr>
          <p:nvPr/>
        </p:nvCxnSpPr>
        <p:spPr>
          <a:xfrm>
            <a:off x="3255961" y="3295991"/>
            <a:ext cx="1878541" cy="0"/>
          </a:xfrm>
          <a:prstGeom prst="line">
            <a:avLst/>
          </a:prstGeom>
          <a:ln w="60325" cap="rnd">
            <a:solidFill>
              <a:srgbClr val="BFE5FC"/>
            </a:solidFill>
            <a:prstDash val="sysDot"/>
            <a:round/>
          </a:ln>
        </p:spPr>
        <p:style>
          <a:lnRef idx="1">
            <a:schemeClr val="accent1"/>
          </a:lnRef>
          <a:fillRef idx="0">
            <a:schemeClr val="accent1"/>
          </a:fillRef>
          <a:effectRef idx="0">
            <a:schemeClr val="accent1"/>
          </a:effectRef>
          <a:fontRef idx="minor">
            <a:schemeClr val="tx1"/>
          </a:fontRef>
        </p:style>
      </p:cxnSp>
      <p:cxnSp>
        <p:nvCxnSpPr>
          <p:cNvPr id="41" name="直线连接符 40">
            <a:extLst>
              <a:ext uri="{FF2B5EF4-FFF2-40B4-BE49-F238E27FC236}">
                <a16:creationId xmlns:a16="http://schemas.microsoft.com/office/drawing/2014/main" id="{7C00AF45-1726-9942-8651-B967DA902A48}"/>
              </a:ext>
            </a:extLst>
          </p:cNvPr>
          <p:cNvCxnSpPr>
            <a:cxnSpLocks/>
            <a:endCxn id="19" idx="3"/>
          </p:cNvCxnSpPr>
          <p:nvPr/>
        </p:nvCxnSpPr>
        <p:spPr>
          <a:xfrm flipV="1">
            <a:off x="4683707" y="3615916"/>
            <a:ext cx="718248" cy="433110"/>
          </a:xfrm>
          <a:prstGeom prst="line">
            <a:avLst/>
          </a:prstGeom>
          <a:ln w="60325" cap="rnd">
            <a:solidFill>
              <a:srgbClr val="BFE5FC"/>
            </a:solidFill>
            <a:prstDash val="sysDot"/>
            <a:round/>
          </a:ln>
        </p:spPr>
        <p:style>
          <a:lnRef idx="1">
            <a:schemeClr val="accent1"/>
          </a:lnRef>
          <a:fillRef idx="0">
            <a:schemeClr val="accent1"/>
          </a:fillRef>
          <a:effectRef idx="0">
            <a:schemeClr val="accent1"/>
          </a:effectRef>
          <a:fontRef idx="minor">
            <a:schemeClr val="tx1"/>
          </a:fontRef>
        </p:style>
      </p:cxnSp>
      <p:cxnSp>
        <p:nvCxnSpPr>
          <p:cNvPr id="43" name="直线连接符 42">
            <a:extLst>
              <a:ext uri="{FF2B5EF4-FFF2-40B4-BE49-F238E27FC236}">
                <a16:creationId xmlns:a16="http://schemas.microsoft.com/office/drawing/2014/main" id="{B591025E-92EA-6841-B3A0-89EF0A963727}"/>
              </a:ext>
            </a:extLst>
          </p:cNvPr>
          <p:cNvCxnSpPr>
            <a:cxnSpLocks/>
          </p:cNvCxnSpPr>
          <p:nvPr/>
        </p:nvCxnSpPr>
        <p:spPr>
          <a:xfrm>
            <a:off x="4697154" y="2193332"/>
            <a:ext cx="603443" cy="185131"/>
          </a:xfrm>
          <a:prstGeom prst="line">
            <a:avLst/>
          </a:prstGeom>
          <a:ln w="60325" cap="rnd">
            <a:solidFill>
              <a:srgbClr val="BFE5FC"/>
            </a:solidFill>
            <a:prstDash val="sysDot"/>
            <a:round/>
          </a:ln>
        </p:spPr>
        <p:style>
          <a:lnRef idx="1">
            <a:schemeClr val="accent1"/>
          </a:lnRef>
          <a:fillRef idx="0">
            <a:schemeClr val="accent1"/>
          </a:fillRef>
          <a:effectRef idx="0">
            <a:schemeClr val="accent1"/>
          </a:effectRef>
          <a:fontRef idx="minor">
            <a:schemeClr val="tx1"/>
          </a:fontRef>
        </p:style>
      </p:cxnSp>
      <p:sp>
        <p:nvSpPr>
          <p:cNvPr id="48" name="矩形 47">
            <a:extLst>
              <a:ext uri="{FF2B5EF4-FFF2-40B4-BE49-F238E27FC236}">
                <a16:creationId xmlns:a16="http://schemas.microsoft.com/office/drawing/2014/main" id="{642FA0B5-FB70-FF46-AED2-2BA536EB0D8B}"/>
              </a:ext>
            </a:extLst>
          </p:cNvPr>
          <p:cNvSpPr/>
          <p:nvPr/>
        </p:nvSpPr>
        <p:spPr>
          <a:xfrm>
            <a:off x="8153400" y="2428797"/>
            <a:ext cx="922867" cy="86719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9" name="矩形 48">
            <a:extLst>
              <a:ext uri="{FF2B5EF4-FFF2-40B4-BE49-F238E27FC236}">
                <a16:creationId xmlns:a16="http://schemas.microsoft.com/office/drawing/2014/main" id="{2B9AA9E5-5886-AE49-BE23-EE4AA5023F90}"/>
              </a:ext>
            </a:extLst>
          </p:cNvPr>
          <p:cNvSpPr/>
          <p:nvPr/>
        </p:nvSpPr>
        <p:spPr>
          <a:xfrm>
            <a:off x="8215532" y="2537341"/>
            <a:ext cx="351692" cy="33950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0" name="矩形 49">
            <a:extLst>
              <a:ext uri="{FF2B5EF4-FFF2-40B4-BE49-F238E27FC236}">
                <a16:creationId xmlns:a16="http://schemas.microsoft.com/office/drawing/2014/main" id="{6393889C-7027-8A49-8707-7FE7203C5AF4}"/>
              </a:ext>
            </a:extLst>
          </p:cNvPr>
          <p:cNvSpPr/>
          <p:nvPr/>
        </p:nvSpPr>
        <p:spPr>
          <a:xfrm>
            <a:off x="8644597" y="2537341"/>
            <a:ext cx="351692" cy="339502"/>
          </a:xfrm>
          <a:prstGeom prst="rect">
            <a:avLst/>
          </a:prstGeom>
          <a:solidFill>
            <a:srgbClr val="0071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1" name="矩形 50">
            <a:extLst>
              <a:ext uri="{FF2B5EF4-FFF2-40B4-BE49-F238E27FC236}">
                <a16:creationId xmlns:a16="http://schemas.microsoft.com/office/drawing/2014/main" id="{D53AD0C8-2C24-2C43-972B-A95DEE3873EA}"/>
              </a:ext>
            </a:extLst>
          </p:cNvPr>
          <p:cNvSpPr/>
          <p:nvPr/>
        </p:nvSpPr>
        <p:spPr>
          <a:xfrm>
            <a:off x="8229600" y="2963847"/>
            <a:ext cx="766689" cy="24514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2" name="文本框 51">
            <a:extLst>
              <a:ext uri="{FF2B5EF4-FFF2-40B4-BE49-F238E27FC236}">
                <a16:creationId xmlns:a16="http://schemas.microsoft.com/office/drawing/2014/main" id="{C0341500-3846-FC4E-A7B6-CE818897CD78}"/>
              </a:ext>
            </a:extLst>
          </p:cNvPr>
          <p:cNvSpPr txBox="1"/>
          <p:nvPr/>
        </p:nvSpPr>
        <p:spPr>
          <a:xfrm>
            <a:off x="8232701" y="3346034"/>
            <a:ext cx="843566" cy="369332"/>
          </a:xfrm>
          <a:prstGeom prst="rect">
            <a:avLst/>
          </a:prstGeom>
          <a:noFill/>
        </p:spPr>
        <p:txBody>
          <a:bodyPr wrap="square" rtlCol="0">
            <a:spAutoFit/>
          </a:bodyPr>
          <a:lstStyle/>
          <a:p>
            <a:r>
              <a:rPr lang="en-GB" b="1" dirty="0">
                <a:solidFill>
                  <a:srgbClr val="0070C0"/>
                </a:solidFill>
              </a:rPr>
              <a:t>Node</a:t>
            </a:r>
          </a:p>
        </p:txBody>
      </p:sp>
      <p:pic>
        <p:nvPicPr>
          <p:cNvPr id="54" name="图形 53">
            <a:extLst>
              <a:ext uri="{FF2B5EF4-FFF2-40B4-BE49-F238E27FC236}">
                <a16:creationId xmlns:a16="http://schemas.microsoft.com/office/drawing/2014/main" id="{DB104624-26E4-B24F-A861-BFB329DD99D1}"/>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5285310" y="2329142"/>
            <a:ext cx="1478319" cy="1377316"/>
          </a:xfrm>
          <a:prstGeom prst="rect">
            <a:avLst/>
          </a:prstGeom>
        </p:spPr>
      </p:pic>
      <p:cxnSp>
        <p:nvCxnSpPr>
          <p:cNvPr id="58" name="直线箭头连接符 57">
            <a:extLst>
              <a:ext uri="{FF2B5EF4-FFF2-40B4-BE49-F238E27FC236}">
                <a16:creationId xmlns:a16="http://schemas.microsoft.com/office/drawing/2014/main" id="{0F928ED8-B0AB-4F4B-A6BD-F3CCF09CC4EF}"/>
              </a:ext>
            </a:extLst>
          </p:cNvPr>
          <p:cNvCxnSpPr>
            <a:cxnSpLocks/>
          </p:cNvCxnSpPr>
          <p:nvPr/>
        </p:nvCxnSpPr>
        <p:spPr>
          <a:xfrm>
            <a:off x="6988587" y="3008384"/>
            <a:ext cx="596436" cy="0"/>
          </a:xfrm>
          <a:prstGeom prst="straightConnector1">
            <a:avLst/>
          </a:prstGeom>
          <a:ln w="53975">
            <a:solidFill>
              <a:srgbClr val="BCE5FA"/>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1950889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 name="圆角矩形 121">
            <a:extLst>
              <a:ext uri="{FF2B5EF4-FFF2-40B4-BE49-F238E27FC236}">
                <a16:creationId xmlns:a16="http://schemas.microsoft.com/office/drawing/2014/main" id="{C32D0710-790E-EA4C-B212-E7323236E2CC}"/>
              </a:ext>
            </a:extLst>
          </p:cNvPr>
          <p:cNvSpPr/>
          <p:nvPr/>
        </p:nvSpPr>
        <p:spPr>
          <a:xfrm>
            <a:off x="6002825" y="2108785"/>
            <a:ext cx="1361455" cy="249201"/>
          </a:xfrm>
          <a:prstGeom prst="roundRect">
            <a:avLst/>
          </a:prstGeom>
          <a:solidFill>
            <a:srgbClr val="92D050"/>
          </a:solidFill>
          <a:ln w="31750">
            <a:solidFill>
              <a:schemeClr val="accent6">
                <a:lumMod val="60000"/>
                <a:lumOff val="40000"/>
                <a:alpha val="51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dirty="0">
              <a:solidFill>
                <a:schemeClr val="bg1"/>
              </a:solidFill>
            </a:endParaRPr>
          </a:p>
        </p:txBody>
      </p:sp>
      <p:sp>
        <p:nvSpPr>
          <p:cNvPr id="2" name="Title 1">
            <a:extLst>
              <a:ext uri="{FF2B5EF4-FFF2-40B4-BE49-F238E27FC236}">
                <a16:creationId xmlns:a16="http://schemas.microsoft.com/office/drawing/2014/main" id="{1720BFBF-F27F-F74E-9F9D-50D1CE95DC45}"/>
              </a:ext>
            </a:extLst>
          </p:cNvPr>
          <p:cNvSpPr>
            <a:spLocks noGrp="1"/>
          </p:cNvSpPr>
          <p:nvPr>
            <p:ph type="title"/>
          </p:nvPr>
        </p:nvSpPr>
        <p:spPr/>
        <p:txBody>
          <a:bodyPr/>
          <a:lstStyle/>
          <a:p>
            <a:r>
              <a:rPr lang="en-US" dirty="0"/>
              <a:t>Architecture</a:t>
            </a:r>
            <a:r>
              <a:rPr lang="zh-CN" altLang="en-US" dirty="0"/>
              <a:t> </a:t>
            </a:r>
            <a:r>
              <a:rPr lang="en-US" altLang="zh-CN" dirty="0"/>
              <a:t>of </a:t>
            </a:r>
            <a:r>
              <a:rPr lang="en-US" dirty="0"/>
              <a:t>Kubernetes </a:t>
            </a:r>
          </a:p>
        </p:txBody>
      </p:sp>
      <p:sp>
        <p:nvSpPr>
          <p:cNvPr id="3" name="Date Placeholder 2">
            <a:extLst>
              <a:ext uri="{FF2B5EF4-FFF2-40B4-BE49-F238E27FC236}">
                <a16:creationId xmlns:a16="http://schemas.microsoft.com/office/drawing/2014/main" id="{2A2EBFE5-DA31-2B45-B563-9AE5EA4D5130}"/>
              </a:ext>
            </a:extLst>
          </p:cNvPr>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4" name="Footer Placeholder 3">
            <a:extLst>
              <a:ext uri="{FF2B5EF4-FFF2-40B4-BE49-F238E27FC236}">
                <a16:creationId xmlns:a16="http://schemas.microsoft.com/office/drawing/2014/main" id="{581D1EC5-BCC8-ED45-A81F-E59C17B1DF31}"/>
              </a:ext>
            </a:extLst>
          </p:cNvPr>
          <p:cNvSpPr>
            <a:spLocks noGrp="1"/>
          </p:cNvSpPr>
          <p:nvPr>
            <p:ph type="ftr" sz="quarter" idx="11"/>
          </p:nvPr>
        </p:nvSpPr>
        <p:spPr/>
        <p:txBody>
          <a:bodyPr/>
          <a:lstStyle/>
          <a:p>
            <a:r>
              <a:rPr lang="en-US" altLang="zh-CN" dirty="0">
                <a:ea typeface="微软雅黑" panose="020B0503020204020204" pitchFamily="34" charset="-122"/>
              </a:rPr>
              <a:t>CONFIDENTIAL</a:t>
            </a:r>
            <a:endParaRPr lang="zh-CN" altLang="en-US" dirty="0">
              <a:ea typeface="微软雅黑" panose="020B0503020204020204" pitchFamily="34" charset="-122"/>
            </a:endParaRPr>
          </a:p>
        </p:txBody>
      </p:sp>
      <p:sp>
        <p:nvSpPr>
          <p:cNvPr id="5" name="Slide Number Placeholder 4">
            <a:extLst>
              <a:ext uri="{FF2B5EF4-FFF2-40B4-BE49-F238E27FC236}">
                <a16:creationId xmlns:a16="http://schemas.microsoft.com/office/drawing/2014/main" id="{D4D34ABF-5573-E94A-AE72-25DDBD9053E9}"/>
              </a:ext>
            </a:extLst>
          </p:cNvPr>
          <p:cNvSpPr>
            <a:spLocks noGrp="1"/>
          </p:cNvSpPr>
          <p:nvPr>
            <p:ph type="sldNum" sz="quarter" idx="12"/>
          </p:nvPr>
        </p:nvSpPr>
        <p:spPr/>
        <p:txBody>
          <a:bodyPr/>
          <a:lstStyle/>
          <a:p>
            <a:r>
              <a:rPr lang="en-US" altLang="zh-CN"/>
              <a:t>Page  </a:t>
            </a:r>
            <a:fld id="{6F6B6950-8D1A-4668-8374-25B44628E0DF}" type="slidenum">
              <a:rPr lang="zh-CN" altLang="en-US" smtClean="0"/>
              <a:t>16</a:t>
            </a:fld>
            <a:endParaRPr lang="zh-CN" altLang="en-US" dirty="0"/>
          </a:p>
        </p:txBody>
      </p:sp>
      <p:sp>
        <p:nvSpPr>
          <p:cNvPr id="7" name="矩形 6">
            <a:extLst>
              <a:ext uri="{FF2B5EF4-FFF2-40B4-BE49-F238E27FC236}">
                <a16:creationId xmlns:a16="http://schemas.microsoft.com/office/drawing/2014/main" id="{74C60571-318B-6849-80CB-8BBEABA34D04}"/>
              </a:ext>
            </a:extLst>
          </p:cNvPr>
          <p:cNvSpPr/>
          <p:nvPr/>
        </p:nvSpPr>
        <p:spPr>
          <a:xfrm>
            <a:off x="4447181" y="1501042"/>
            <a:ext cx="3123027" cy="1588740"/>
          </a:xfrm>
          <a:prstGeom prst="rect">
            <a:avLst/>
          </a:prstGeom>
          <a:noFill/>
          <a:ln w="28575">
            <a:solidFill>
              <a:schemeClr val="accent6">
                <a:lumMod val="60000"/>
                <a:lumOff val="40000"/>
                <a:alpha val="51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圆角矩形 7">
            <a:extLst>
              <a:ext uri="{FF2B5EF4-FFF2-40B4-BE49-F238E27FC236}">
                <a16:creationId xmlns:a16="http://schemas.microsoft.com/office/drawing/2014/main" id="{D36DA67E-4A00-AD47-9F1A-B06F8544F1B2}"/>
              </a:ext>
            </a:extLst>
          </p:cNvPr>
          <p:cNvSpPr/>
          <p:nvPr/>
        </p:nvSpPr>
        <p:spPr>
          <a:xfrm>
            <a:off x="4684978" y="1831294"/>
            <a:ext cx="844061" cy="393896"/>
          </a:xfrm>
          <a:prstGeom prst="roundRect">
            <a:avLst/>
          </a:prstGeom>
          <a:solidFill>
            <a:srgbClr val="87C64C"/>
          </a:solidFill>
          <a:ln w="38100">
            <a:solidFill>
              <a:srgbClr val="92D050">
                <a:alpha val="44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圆角矩形 8">
            <a:extLst>
              <a:ext uri="{FF2B5EF4-FFF2-40B4-BE49-F238E27FC236}">
                <a16:creationId xmlns:a16="http://schemas.microsoft.com/office/drawing/2014/main" id="{510F125B-7C7F-4540-A53C-93041650E659}"/>
              </a:ext>
            </a:extLst>
          </p:cNvPr>
          <p:cNvSpPr/>
          <p:nvPr/>
        </p:nvSpPr>
        <p:spPr>
          <a:xfrm>
            <a:off x="6002825" y="1713369"/>
            <a:ext cx="1361455" cy="249201"/>
          </a:xfrm>
          <a:prstGeom prst="roundRect">
            <a:avLst/>
          </a:prstGeom>
          <a:solidFill>
            <a:srgbClr val="87C64C"/>
          </a:solidFill>
          <a:ln w="31750">
            <a:solidFill>
              <a:schemeClr val="accent6">
                <a:lumMod val="60000"/>
                <a:lumOff val="40000"/>
                <a:alpha val="51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dirty="0">
              <a:solidFill>
                <a:schemeClr val="bg1"/>
              </a:solidFill>
            </a:endParaRPr>
          </a:p>
        </p:txBody>
      </p:sp>
      <p:sp>
        <p:nvSpPr>
          <p:cNvPr id="11" name="圆柱体 10">
            <a:extLst>
              <a:ext uri="{FF2B5EF4-FFF2-40B4-BE49-F238E27FC236}">
                <a16:creationId xmlns:a16="http://schemas.microsoft.com/office/drawing/2014/main" id="{3631B1C1-EC15-014D-A35F-0BD8F12309D7}"/>
              </a:ext>
            </a:extLst>
          </p:cNvPr>
          <p:cNvSpPr/>
          <p:nvPr/>
        </p:nvSpPr>
        <p:spPr>
          <a:xfrm>
            <a:off x="5654900" y="2577262"/>
            <a:ext cx="1715247" cy="376518"/>
          </a:xfrm>
          <a:prstGeom prst="can">
            <a:avLst/>
          </a:prstGeom>
          <a:solidFill>
            <a:srgbClr val="87C64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文本框 16">
            <a:extLst>
              <a:ext uri="{FF2B5EF4-FFF2-40B4-BE49-F238E27FC236}">
                <a16:creationId xmlns:a16="http://schemas.microsoft.com/office/drawing/2014/main" id="{5BC55475-9AB3-2442-B804-7E9C8F070C5A}"/>
              </a:ext>
            </a:extLst>
          </p:cNvPr>
          <p:cNvSpPr txBox="1"/>
          <p:nvPr/>
        </p:nvSpPr>
        <p:spPr>
          <a:xfrm>
            <a:off x="4375399" y="1205435"/>
            <a:ext cx="2338121" cy="261610"/>
          </a:xfrm>
          <a:prstGeom prst="rect">
            <a:avLst/>
          </a:prstGeom>
          <a:noFill/>
        </p:spPr>
        <p:txBody>
          <a:bodyPr wrap="square" rtlCol="0">
            <a:spAutoFit/>
          </a:bodyPr>
          <a:lstStyle/>
          <a:p>
            <a:r>
              <a:rPr lang="en-GB" sz="1100" b="1" dirty="0"/>
              <a:t>Kubernetes Master</a:t>
            </a:r>
          </a:p>
        </p:txBody>
      </p:sp>
      <p:sp>
        <p:nvSpPr>
          <p:cNvPr id="19" name="文本框 18">
            <a:extLst>
              <a:ext uri="{FF2B5EF4-FFF2-40B4-BE49-F238E27FC236}">
                <a16:creationId xmlns:a16="http://schemas.microsoft.com/office/drawing/2014/main" id="{AEC7DF13-F16F-454D-8678-92BAC78AB3BA}"/>
              </a:ext>
            </a:extLst>
          </p:cNvPr>
          <p:cNvSpPr txBox="1"/>
          <p:nvPr/>
        </p:nvSpPr>
        <p:spPr>
          <a:xfrm>
            <a:off x="4684978" y="1921607"/>
            <a:ext cx="844061" cy="230832"/>
          </a:xfrm>
          <a:prstGeom prst="rect">
            <a:avLst/>
          </a:prstGeom>
          <a:noFill/>
        </p:spPr>
        <p:txBody>
          <a:bodyPr wrap="square" rtlCol="0">
            <a:spAutoFit/>
          </a:bodyPr>
          <a:lstStyle/>
          <a:p>
            <a:pPr algn="ctr"/>
            <a:r>
              <a:rPr lang="en-GB" sz="900" b="1" dirty="0">
                <a:solidFill>
                  <a:schemeClr val="bg1"/>
                </a:solidFill>
              </a:rPr>
              <a:t>API Server</a:t>
            </a:r>
          </a:p>
        </p:txBody>
      </p:sp>
      <p:sp>
        <p:nvSpPr>
          <p:cNvPr id="20" name="文本框 19">
            <a:extLst>
              <a:ext uri="{FF2B5EF4-FFF2-40B4-BE49-F238E27FC236}">
                <a16:creationId xmlns:a16="http://schemas.microsoft.com/office/drawing/2014/main" id="{69A21813-05D7-BD4C-A7F4-0195B0C1F161}"/>
              </a:ext>
            </a:extLst>
          </p:cNvPr>
          <p:cNvSpPr txBox="1"/>
          <p:nvPr/>
        </p:nvSpPr>
        <p:spPr>
          <a:xfrm>
            <a:off x="6014564" y="1731484"/>
            <a:ext cx="1289979" cy="230832"/>
          </a:xfrm>
          <a:prstGeom prst="rect">
            <a:avLst/>
          </a:prstGeom>
          <a:noFill/>
        </p:spPr>
        <p:txBody>
          <a:bodyPr wrap="square" rtlCol="0">
            <a:spAutoFit/>
          </a:bodyPr>
          <a:lstStyle/>
          <a:p>
            <a:r>
              <a:rPr lang="en-GB" sz="900" b="1" dirty="0">
                <a:solidFill>
                  <a:schemeClr val="bg1"/>
                </a:solidFill>
              </a:rPr>
              <a:t>Controller Manager</a:t>
            </a:r>
          </a:p>
        </p:txBody>
      </p:sp>
      <p:sp>
        <p:nvSpPr>
          <p:cNvPr id="21" name="文本框 20">
            <a:extLst>
              <a:ext uri="{FF2B5EF4-FFF2-40B4-BE49-F238E27FC236}">
                <a16:creationId xmlns:a16="http://schemas.microsoft.com/office/drawing/2014/main" id="{95C05BF9-4963-2344-A9CC-EB14E2F35864}"/>
              </a:ext>
            </a:extLst>
          </p:cNvPr>
          <p:cNvSpPr txBox="1"/>
          <p:nvPr/>
        </p:nvSpPr>
        <p:spPr>
          <a:xfrm>
            <a:off x="6002825" y="2120783"/>
            <a:ext cx="1361456" cy="230832"/>
          </a:xfrm>
          <a:prstGeom prst="rect">
            <a:avLst/>
          </a:prstGeom>
          <a:solidFill>
            <a:srgbClr val="87C64C"/>
          </a:solidFill>
        </p:spPr>
        <p:txBody>
          <a:bodyPr wrap="square" rtlCol="0">
            <a:spAutoFit/>
          </a:bodyPr>
          <a:lstStyle/>
          <a:p>
            <a:pPr algn="ctr"/>
            <a:r>
              <a:rPr lang="en-GB" sz="900" b="1" dirty="0">
                <a:solidFill>
                  <a:schemeClr val="bg1"/>
                </a:solidFill>
              </a:rPr>
              <a:t>Scheduler</a:t>
            </a:r>
          </a:p>
        </p:txBody>
      </p:sp>
      <p:sp>
        <p:nvSpPr>
          <p:cNvPr id="22" name="文本框 21">
            <a:extLst>
              <a:ext uri="{FF2B5EF4-FFF2-40B4-BE49-F238E27FC236}">
                <a16:creationId xmlns:a16="http://schemas.microsoft.com/office/drawing/2014/main" id="{6CCABC63-8121-D94C-A737-261792C494D9}"/>
              </a:ext>
            </a:extLst>
          </p:cNvPr>
          <p:cNvSpPr txBox="1"/>
          <p:nvPr/>
        </p:nvSpPr>
        <p:spPr>
          <a:xfrm>
            <a:off x="5831795" y="2705782"/>
            <a:ext cx="1361456" cy="230832"/>
          </a:xfrm>
          <a:prstGeom prst="rect">
            <a:avLst/>
          </a:prstGeom>
          <a:noFill/>
        </p:spPr>
        <p:txBody>
          <a:bodyPr wrap="square" rtlCol="0">
            <a:spAutoFit/>
          </a:bodyPr>
          <a:lstStyle/>
          <a:p>
            <a:pPr algn="ctr"/>
            <a:r>
              <a:rPr lang="en-GB" sz="900" b="1" dirty="0" err="1">
                <a:solidFill>
                  <a:schemeClr val="bg1"/>
                </a:solidFill>
              </a:rPr>
              <a:t>etcd</a:t>
            </a:r>
            <a:endParaRPr lang="en-GB" sz="900" b="1" dirty="0">
              <a:solidFill>
                <a:schemeClr val="bg1"/>
              </a:solidFill>
            </a:endParaRPr>
          </a:p>
        </p:txBody>
      </p:sp>
      <p:sp>
        <p:nvSpPr>
          <p:cNvPr id="23" name="文本框 22">
            <a:extLst>
              <a:ext uri="{FF2B5EF4-FFF2-40B4-BE49-F238E27FC236}">
                <a16:creationId xmlns:a16="http://schemas.microsoft.com/office/drawing/2014/main" id="{8D5DB5FF-6B30-5143-A26E-A5966DD82B0E}"/>
              </a:ext>
            </a:extLst>
          </p:cNvPr>
          <p:cNvSpPr txBox="1"/>
          <p:nvPr/>
        </p:nvSpPr>
        <p:spPr>
          <a:xfrm>
            <a:off x="3013943" y="2302533"/>
            <a:ext cx="1361456" cy="369332"/>
          </a:xfrm>
          <a:prstGeom prst="rect">
            <a:avLst/>
          </a:prstGeom>
          <a:noFill/>
        </p:spPr>
        <p:txBody>
          <a:bodyPr wrap="square" rtlCol="0">
            <a:spAutoFit/>
          </a:bodyPr>
          <a:lstStyle/>
          <a:p>
            <a:pPr algn="ctr"/>
            <a:r>
              <a:rPr lang="en-GB" sz="900" dirty="0"/>
              <a:t>Developer</a:t>
            </a:r>
          </a:p>
          <a:p>
            <a:pPr algn="ctr"/>
            <a:r>
              <a:rPr lang="en-US" altLang="zh-CN" sz="900" dirty="0"/>
              <a:t>/</a:t>
            </a:r>
            <a:r>
              <a:rPr lang="zh-CN" altLang="en-US" sz="900" dirty="0"/>
              <a:t> </a:t>
            </a:r>
            <a:r>
              <a:rPr lang="en-GB" sz="900" dirty="0"/>
              <a:t>Operator</a:t>
            </a:r>
          </a:p>
        </p:txBody>
      </p:sp>
      <p:grpSp>
        <p:nvGrpSpPr>
          <p:cNvPr id="28" name="群組 281">
            <a:extLst>
              <a:ext uri="{FF2B5EF4-FFF2-40B4-BE49-F238E27FC236}">
                <a16:creationId xmlns:a16="http://schemas.microsoft.com/office/drawing/2014/main" id="{47856B44-50DA-9846-A3FA-63925B3CEC79}"/>
              </a:ext>
            </a:extLst>
          </p:cNvPr>
          <p:cNvGrpSpPr/>
          <p:nvPr/>
        </p:nvGrpSpPr>
        <p:grpSpPr>
          <a:xfrm>
            <a:off x="3450873" y="1768586"/>
            <a:ext cx="436972" cy="514169"/>
            <a:chOff x="2041494" y="1181083"/>
            <a:chExt cx="671513" cy="790575"/>
          </a:xfrm>
          <a:solidFill>
            <a:srgbClr val="0070C0"/>
          </a:solidFill>
        </p:grpSpPr>
        <p:sp>
          <p:nvSpPr>
            <p:cNvPr id="29" name="Freeform 235">
              <a:extLst>
                <a:ext uri="{FF2B5EF4-FFF2-40B4-BE49-F238E27FC236}">
                  <a16:creationId xmlns:a16="http://schemas.microsoft.com/office/drawing/2014/main" id="{179A1326-996D-2E4E-9377-D345F99159A8}"/>
                </a:ext>
              </a:extLst>
            </p:cNvPr>
            <p:cNvSpPr/>
            <p:nvPr/>
          </p:nvSpPr>
          <p:spPr bwMode="auto">
            <a:xfrm>
              <a:off x="2270094" y="1368408"/>
              <a:ext cx="220663" cy="231775"/>
            </a:xfrm>
            <a:custGeom>
              <a:avLst/>
              <a:gdLst/>
              <a:ahLst/>
              <a:cxnLst>
                <a:cxn ang="0">
                  <a:pos x="0" y="23"/>
                </a:cxn>
                <a:cxn ang="0">
                  <a:pos x="29" y="62"/>
                </a:cxn>
                <a:cxn ang="0">
                  <a:pos x="29" y="62"/>
                </a:cxn>
                <a:cxn ang="0">
                  <a:pos x="31" y="62"/>
                </a:cxn>
                <a:cxn ang="0">
                  <a:pos x="32" y="62"/>
                </a:cxn>
                <a:cxn ang="0">
                  <a:pos x="32" y="62"/>
                </a:cxn>
                <a:cxn ang="0">
                  <a:pos x="59" y="22"/>
                </a:cxn>
                <a:cxn ang="0">
                  <a:pos x="56" y="22"/>
                </a:cxn>
                <a:cxn ang="0">
                  <a:pos x="55" y="0"/>
                </a:cxn>
                <a:cxn ang="0">
                  <a:pos x="4" y="0"/>
                </a:cxn>
                <a:cxn ang="0">
                  <a:pos x="2" y="23"/>
                </a:cxn>
                <a:cxn ang="0">
                  <a:pos x="0" y="23"/>
                </a:cxn>
              </a:cxnLst>
              <a:rect l="0" t="0" r="r" b="b"/>
              <a:pathLst>
                <a:path w="59" h="62">
                  <a:moveTo>
                    <a:pt x="0" y="23"/>
                  </a:moveTo>
                  <a:cubicBezTo>
                    <a:pt x="3" y="42"/>
                    <a:pt x="11" y="60"/>
                    <a:pt x="29" y="62"/>
                  </a:cubicBezTo>
                  <a:cubicBezTo>
                    <a:pt x="29" y="62"/>
                    <a:pt x="29" y="62"/>
                    <a:pt x="29" y="62"/>
                  </a:cubicBezTo>
                  <a:cubicBezTo>
                    <a:pt x="29" y="62"/>
                    <a:pt x="30" y="62"/>
                    <a:pt x="31" y="62"/>
                  </a:cubicBezTo>
                  <a:cubicBezTo>
                    <a:pt x="32" y="62"/>
                    <a:pt x="32" y="62"/>
                    <a:pt x="32" y="62"/>
                  </a:cubicBezTo>
                  <a:cubicBezTo>
                    <a:pt x="32" y="62"/>
                    <a:pt x="32" y="62"/>
                    <a:pt x="32" y="62"/>
                  </a:cubicBezTo>
                  <a:cubicBezTo>
                    <a:pt x="50" y="60"/>
                    <a:pt x="56" y="41"/>
                    <a:pt x="59" y="22"/>
                  </a:cubicBezTo>
                  <a:cubicBezTo>
                    <a:pt x="56" y="22"/>
                    <a:pt x="56" y="22"/>
                    <a:pt x="56" y="22"/>
                  </a:cubicBezTo>
                  <a:cubicBezTo>
                    <a:pt x="58" y="15"/>
                    <a:pt x="58" y="7"/>
                    <a:pt x="55" y="0"/>
                  </a:cubicBezTo>
                  <a:cubicBezTo>
                    <a:pt x="50" y="2"/>
                    <a:pt x="30" y="10"/>
                    <a:pt x="4" y="0"/>
                  </a:cubicBezTo>
                  <a:cubicBezTo>
                    <a:pt x="0" y="9"/>
                    <a:pt x="1" y="14"/>
                    <a:pt x="2" y="23"/>
                  </a:cubicBezTo>
                  <a:cubicBezTo>
                    <a:pt x="0" y="23"/>
                    <a:pt x="0" y="23"/>
                    <a:pt x="0" y="23"/>
                  </a:cubicBezTo>
                  <a:close/>
                </a:path>
              </a:pathLst>
            </a:custGeom>
            <a:grpFill/>
            <a:ln w="9525">
              <a:noFill/>
              <a:round/>
            </a:ln>
          </p:spPr>
          <p:txBody>
            <a:bodyPr vert="horz" wrap="square" lIns="91440" tIns="45720" rIns="91440" bIns="45720" numCol="1" anchor="t" anchorCtr="0" compatLnSpc="1"/>
            <a:lstStyle/>
            <a:p>
              <a:endParaRPr lang="zh-CN" altLang="en-US"/>
            </a:p>
          </p:txBody>
        </p:sp>
        <p:sp>
          <p:nvSpPr>
            <p:cNvPr id="30" name="Freeform 236">
              <a:extLst>
                <a:ext uri="{FF2B5EF4-FFF2-40B4-BE49-F238E27FC236}">
                  <a16:creationId xmlns:a16="http://schemas.microsoft.com/office/drawing/2014/main" id="{3E897D4A-E446-F84C-8C59-E692B0E21FCD}"/>
                </a:ext>
              </a:extLst>
            </p:cNvPr>
            <p:cNvSpPr/>
            <p:nvPr/>
          </p:nvSpPr>
          <p:spPr bwMode="auto">
            <a:xfrm>
              <a:off x="2041494" y="1641458"/>
              <a:ext cx="671513" cy="330200"/>
            </a:xfrm>
            <a:custGeom>
              <a:avLst/>
              <a:gdLst/>
              <a:ahLst/>
              <a:cxnLst>
                <a:cxn ang="0">
                  <a:pos x="59" y="0"/>
                </a:cxn>
                <a:cxn ang="0">
                  <a:pos x="9" y="23"/>
                </a:cxn>
                <a:cxn ang="0">
                  <a:pos x="0" y="72"/>
                </a:cxn>
                <a:cxn ang="0">
                  <a:pos x="179" y="72"/>
                </a:cxn>
                <a:cxn ang="0">
                  <a:pos x="170" y="23"/>
                </a:cxn>
                <a:cxn ang="0">
                  <a:pos x="121" y="0"/>
                </a:cxn>
                <a:cxn ang="0">
                  <a:pos x="103" y="53"/>
                </a:cxn>
                <a:cxn ang="0">
                  <a:pos x="96" y="19"/>
                </a:cxn>
                <a:cxn ang="0">
                  <a:pos x="100" y="16"/>
                </a:cxn>
                <a:cxn ang="0">
                  <a:pos x="95" y="11"/>
                </a:cxn>
                <a:cxn ang="0">
                  <a:pos x="88" y="11"/>
                </a:cxn>
                <a:cxn ang="0">
                  <a:pos x="84" y="16"/>
                </a:cxn>
                <a:cxn ang="0">
                  <a:pos x="87" y="19"/>
                </a:cxn>
                <a:cxn ang="0">
                  <a:pos x="80" y="53"/>
                </a:cxn>
                <a:cxn ang="0">
                  <a:pos x="59" y="0"/>
                </a:cxn>
              </a:cxnLst>
              <a:rect l="0" t="0" r="r" b="b"/>
              <a:pathLst>
                <a:path w="179" h="88">
                  <a:moveTo>
                    <a:pt x="59" y="0"/>
                  </a:moveTo>
                  <a:cubicBezTo>
                    <a:pt x="41" y="6"/>
                    <a:pt x="25" y="14"/>
                    <a:pt x="9" y="23"/>
                  </a:cubicBezTo>
                  <a:cubicBezTo>
                    <a:pt x="1" y="39"/>
                    <a:pt x="1" y="58"/>
                    <a:pt x="0" y="72"/>
                  </a:cubicBezTo>
                  <a:cubicBezTo>
                    <a:pt x="62" y="88"/>
                    <a:pt x="122" y="88"/>
                    <a:pt x="179" y="72"/>
                  </a:cubicBezTo>
                  <a:cubicBezTo>
                    <a:pt x="179" y="58"/>
                    <a:pt x="178" y="39"/>
                    <a:pt x="170" y="23"/>
                  </a:cubicBezTo>
                  <a:cubicBezTo>
                    <a:pt x="156" y="13"/>
                    <a:pt x="140" y="6"/>
                    <a:pt x="121" y="0"/>
                  </a:cubicBezTo>
                  <a:cubicBezTo>
                    <a:pt x="119" y="18"/>
                    <a:pt x="113" y="39"/>
                    <a:pt x="103" y="53"/>
                  </a:cubicBezTo>
                  <a:cubicBezTo>
                    <a:pt x="96" y="19"/>
                    <a:pt x="96" y="19"/>
                    <a:pt x="96" y="19"/>
                  </a:cubicBezTo>
                  <a:cubicBezTo>
                    <a:pt x="100" y="16"/>
                    <a:pt x="100" y="16"/>
                    <a:pt x="100" y="16"/>
                  </a:cubicBezTo>
                  <a:cubicBezTo>
                    <a:pt x="95" y="11"/>
                    <a:pt x="95" y="11"/>
                    <a:pt x="95" y="11"/>
                  </a:cubicBezTo>
                  <a:cubicBezTo>
                    <a:pt x="88" y="11"/>
                    <a:pt x="88" y="11"/>
                    <a:pt x="88" y="11"/>
                  </a:cubicBezTo>
                  <a:cubicBezTo>
                    <a:pt x="84" y="16"/>
                    <a:pt x="84" y="16"/>
                    <a:pt x="84" y="16"/>
                  </a:cubicBezTo>
                  <a:cubicBezTo>
                    <a:pt x="87" y="19"/>
                    <a:pt x="87" y="19"/>
                    <a:pt x="87" y="19"/>
                  </a:cubicBezTo>
                  <a:cubicBezTo>
                    <a:pt x="80" y="53"/>
                    <a:pt x="80" y="53"/>
                    <a:pt x="80" y="53"/>
                  </a:cubicBezTo>
                  <a:cubicBezTo>
                    <a:pt x="72" y="39"/>
                    <a:pt x="62" y="19"/>
                    <a:pt x="59" y="0"/>
                  </a:cubicBezTo>
                  <a:close/>
                </a:path>
              </a:pathLst>
            </a:custGeom>
            <a:grpFill/>
            <a:ln w="9525">
              <a:noFill/>
              <a:round/>
            </a:ln>
          </p:spPr>
          <p:txBody>
            <a:bodyPr vert="horz" wrap="square" lIns="91440" tIns="45720" rIns="91440" bIns="45720" numCol="1" anchor="t" anchorCtr="0" compatLnSpc="1"/>
            <a:lstStyle/>
            <a:p>
              <a:endParaRPr lang="zh-CN" altLang="en-US"/>
            </a:p>
          </p:txBody>
        </p:sp>
        <p:sp>
          <p:nvSpPr>
            <p:cNvPr id="31" name="Freeform 237">
              <a:extLst>
                <a:ext uri="{FF2B5EF4-FFF2-40B4-BE49-F238E27FC236}">
                  <a16:creationId xmlns:a16="http://schemas.microsoft.com/office/drawing/2014/main" id="{5A6B1CDD-75FD-EB48-B156-B5C3B25CA598}"/>
                </a:ext>
              </a:extLst>
            </p:cNvPr>
            <p:cNvSpPr/>
            <p:nvPr/>
          </p:nvSpPr>
          <p:spPr bwMode="auto">
            <a:xfrm>
              <a:off x="2520919" y="1420796"/>
              <a:ext cx="15875" cy="60325"/>
            </a:xfrm>
            <a:custGeom>
              <a:avLst/>
              <a:gdLst/>
              <a:ahLst/>
              <a:cxnLst>
                <a:cxn ang="0">
                  <a:pos x="2" y="0"/>
                </a:cxn>
                <a:cxn ang="0">
                  <a:pos x="0" y="16"/>
                </a:cxn>
                <a:cxn ang="0">
                  <a:pos x="1" y="15"/>
                </a:cxn>
                <a:cxn ang="0">
                  <a:pos x="3" y="4"/>
                </a:cxn>
                <a:cxn ang="0">
                  <a:pos x="3" y="0"/>
                </a:cxn>
                <a:cxn ang="0">
                  <a:pos x="2" y="0"/>
                </a:cxn>
              </a:cxnLst>
              <a:rect l="0" t="0" r="r" b="b"/>
              <a:pathLst>
                <a:path w="4" h="16">
                  <a:moveTo>
                    <a:pt x="2" y="0"/>
                  </a:moveTo>
                  <a:cubicBezTo>
                    <a:pt x="2" y="5"/>
                    <a:pt x="1" y="11"/>
                    <a:pt x="0" y="16"/>
                  </a:cubicBezTo>
                  <a:cubicBezTo>
                    <a:pt x="0" y="16"/>
                    <a:pt x="1" y="15"/>
                    <a:pt x="1" y="15"/>
                  </a:cubicBezTo>
                  <a:cubicBezTo>
                    <a:pt x="2" y="14"/>
                    <a:pt x="2" y="8"/>
                    <a:pt x="3" y="4"/>
                  </a:cubicBezTo>
                  <a:cubicBezTo>
                    <a:pt x="3" y="2"/>
                    <a:pt x="4" y="0"/>
                    <a:pt x="3" y="0"/>
                  </a:cubicBezTo>
                  <a:cubicBezTo>
                    <a:pt x="3" y="0"/>
                    <a:pt x="3" y="0"/>
                    <a:pt x="2" y="0"/>
                  </a:cubicBezTo>
                  <a:close/>
                </a:path>
              </a:pathLst>
            </a:custGeom>
            <a:grpFill/>
            <a:ln w="9525">
              <a:noFill/>
              <a:round/>
            </a:ln>
          </p:spPr>
          <p:txBody>
            <a:bodyPr vert="horz" wrap="square" lIns="91440" tIns="45720" rIns="91440" bIns="45720" numCol="1" anchor="t" anchorCtr="0" compatLnSpc="1"/>
            <a:lstStyle/>
            <a:p>
              <a:endParaRPr lang="zh-CN" altLang="en-US"/>
            </a:p>
          </p:txBody>
        </p:sp>
        <p:sp>
          <p:nvSpPr>
            <p:cNvPr id="32" name="Freeform 238">
              <a:extLst>
                <a:ext uri="{FF2B5EF4-FFF2-40B4-BE49-F238E27FC236}">
                  <a16:creationId xmlns:a16="http://schemas.microsoft.com/office/drawing/2014/main" id="{771CCA06-31D6-0B44-9EEF-4D29DE2D0043}"/>
                </a:ext>
              </a:extLst>
            </p:cNvPr>
            <p:cNvSpPr/>
            <p:nvPr/>
          </p:nvSpPr>
          <p:spPr bwMode="auto">
            <a:xfrm>
              <a:off x="2206594" y="1181083"/>
              <a:ext cx="347663" cy="468312"/>
            </a:xfrm>
            <a:custGeom>
              <a:avLst/>
              <a:gdLst/>
              <a:ahLst/>
              <a:cxnLst>
                <a:cxn ang="0">
                  <a:pos x="82" y="92"/>
                </a:cxn>
                <a:cxn ang="0">
                  <a:pos x="50" y="125"/>
                </a:cxn>
                <a:cxn ang="0">
                  <a:pos x="50" y="125"/>
                </a:cxn>
                <a:cxn ang="0">
                  <a:pos x="48" y="125"/>
                </a:cxn>
                <a:cxn ang="0">
                  <a:pos x="45" y="125"/>
                </a:cxn>
                <a:cxn ang="0">
                  <a:pos x="45" y="125"/>
                </a:cxn>
                <a:cxn ang="0">
                  <a:pos x="12" y="93"/>
                </a:cxn>
                <a:cxn ang="0">
                  <a:pos x="2" y="86"/>
                </a:cxn>
                <a:cxn ang="0">
                  <a:pos x="0" y="72"/>
                </a:cxn>
                <a:cxn ang="0">
                  <a:pos x="2" y="63"/>
                </a:cxn>
                <a:cxn ang="0">
                  <a:pos x="2" y="63"/>
                </a:cxn>
                <a:cxn ang="0">
                  <a:pos x="5" y="63"/>
                </a:cxn>
                <a:cxn ang="0">
                  <a:pos x="10" y="25"/>
                </a:cxn>
                <a:cxn ang="0">
                  <a:pos x="86" y="27"/>
                </a:cxn>
                <a:cxn ang="0">
                  <a:pos x="88" y="62"/>
                </a:cxn>
                <a:cxn ang="0">
                  <a:pos x="88" y="62"/>
                </a:cxn>
                <a:cxn ang="0">
                  <a:pos x="90" y="63"/>
                </a:cxn>
                <a:cxn ang="0">
                  <a:pos x="93" y="72"/>
                </a:cxn>
                <a:cxn ang="0">
                  <a:pos x="90" y="85"/>
                </a:cxn>
                <a:cxn ang="0">
                  <a:pos x="82" y="92"/>
                </a:cxn>
              </a:cxnLst>
              <a:rect l="0" t="0" r="r" b="b"/>
              <a:pathLst>
                <a:path w="93" h="125">
                  <a:moveTo>
                    <a:pt x="82" y="92"/>
                  </a:moveTo>
                  <a:cubicBezTo>
                    <a:pt x="78" y="108"/>
                    <a:pt x="69" y="122"/>
                    <a:pt x="50" y="125"/>
                  </a:cubicBezTo>
                  <a:cubicBezTo>
                    <a:pt x="50" y="125"/>
                    <a:pt x="50" y="125"/>
                    <a:pt x="50" y="125"/>
                  </a:cubicBezTo>
                  <a:cubicBezTo>
                    <a:pt x="50" y="125"/>
                    <a:pt x="49" y="125"/>
                    <a:pt x="48" y="125"/>
                  </a:cubicBezTo>
                  <a:cubicBezTo>
                    <a:pt x="46" y="125"/>
                    <a:pt x="45" y="125"/>
                    <a:pt x="45" y="125"/>
                  </a:cubicBezTo>
                  <a:cubicBezTo>
                    <a:pt x="45" y="125"/>
                    <a:pt x="45" y="125"/>
                    <a:pt x="45" y="125"/>
                  </a:cubicBezTo>
                  <a:cubicBezTo>
                    <a:pt x="26" y="123"/>
                    <a:pt x="17" y="109"/>
                    <a:pt x="12" y="93"/>
                  </a:cubicBezTo>
                  <a:cubicBezTo>
                    <a:pt x="10" y="92"/>
                    <a:pt x="4" y="89"/>
                    <a:pt x="2" y="86"/>
                  </a:cubicBezTo>
                  <a:cubicBezTo>
                    <a:pt x="2" y="84"/>
                    <a:pt x="0" y="78"/>
                    <a:pt x="0" y="72"/>
                  </a:cubicBezTo>
                  <a:cubicBezTo>
                    <a:pt x="0" y="68"/>
                    <a:pt x="0" y="65"/>
                    <a:pt x="2" y="63"/>
                  </a:cubicBezTo>
                  <a:cubicBezTo>
                    <a:pt x="2" y="63"/>
                    <a:pt x="2" y="63"/>
                    <a:pt x="2" y="63"/>
                  </a:cubicBezTo>
                  <a:cubicBezTo>
                    <a:pt x="3" y="63"/>
                    <a:pt x="4" y="63"/>
                    <a:pt x="5" y="63"/>
                  </a:cubicBezTo>
                  <a:cubicBezTo>
                    <a:pt x="2" y="45"/>
                    <a:pt x="4" y="33"/>
                    <a:pt x="10" y="25"/>
                  </a:cubicBezTo>
                  <a:cubicBezTo>
                    <a:pt x="28" y="0"/>
                    <a:pt x="77" y="8"/>
                    <a:pt x="86" y="27"/>
                  </a:cubicBezTo>
                  <a:cubicBezTo>
                    <a:pt x="90" y="35"/>
                    <a:pt x="90" y="48"/>
                    <a:pt x="88" y="62"/>
                  </a:cubicBezTo>
                  <a:cubicBezTo>
                    <a:pt x="88" y="62"/>
                    <a:pt x="88" y="62"/>
                    <a:pt x="88" y="62"/>
                  </a:cubicBezTo>
                  <a:cubicBezTo>
                    <a:pt x="89" y="62"/>
                    <a:pt x="89" y="62"/>
                    <a:pt x="90" y="63"/>
                  </a:cubicBezTo>
                  <a:cubicBezTo>
                    <a:pt x="92" y="64"/>
                    <a:pt x="93" y="68"/>
                    <a:pt x="93" y="72"/>
                  </a:cubicBezTo>
                  <a:cubicBezTo>
                    <a:pt x="92" y="77"/>
                    <a:pt x="91" y="84"/>
                    <a:pt x="90" y="85"/>
                  </a:cubicBezTo>
                  <a:cubicBezTo>
                    <a:pt x="89" y="88"/>
                    <a:pt x="84" y="91"/>
                    <a:pt x="82" y="92"/>
                  </a:cubicBezTo>
                  <a:close/>
                </a:path>
              </a:pathLst>
            </a:custGeom>
            <a:grpFill/>
            <a:ln w="9525">
              <a:noFill/>
              <a:round/>
            </a:ln>
          </p:spPr>
          <p:txBody>
            <a:bodyPr vert="horz" wrap="square" lIns="91440" tIns="45720" rIns="91440" bIns="45720" numCol="1" anchor="t" anchorCtr="0" compatLnSpc="1"/>
            <a:lstStyle/>
            <a:p>
              <a:endParaRPr lang="zh-CN" altLang="en-US"/>
            </a:p>
          </p:txBody>
        </p:sp>
        <p:sp>
          <p:nvSpPr>
            <p:cNvPr id="33" name="Freeform 239">
              <a:extLst>
                <a:ext uri="{FF2B5EF4-FFF2-40B4-BE49-F238E27FC236}">
                  <a16:creationId xmlns:a16="http://schemas.microsoft.com/office/drawing/2014/main" id="{3A021ADD-A12C-524A-BB40-1EDEFCD1D5EE}"/>
                </a:ext>
              </a:extLst>
            </p:cNvPr>
            <p:cNvSpPr/>
            <p:nvPr/>
          </p:nvSpPr>
          <p:spPr bwMode="auto">
            <a:xfrm>
              <a:off x="2225644" y="1423971"/>
              <a:ext cx="17463" cy="60325"/>
            </a:xfrm>
            <a:custGeom>
              <a:avLst/>
              <a:gdLst/>
              <a:ahLst/>
              <a:cxnLst>
                <a:cxn ang="0">
                  <a:pos x="5" y="16"/>
                </a:cxn>
                <a:cxn ang="0">
                  <a:pos x="3" y="9"/>
                </a:cxn>
                <a:cxn ang="0">
                  <a:pos x="3" y="9"/>
                </a:cxn>
                <a:cxn ang="0">
                  <a:pos x="1" y="0"/>
                </a:cxn>
                <a:cxn ang="0">
                  <a:pos x="0" y="0"/>
                </a:cxn>
                <a:cxn ang="0">
                  <a:pos x="0" y="0"/>
                </a:cxn>
                <a:cxn ang="0">
                  <a:pos x="1" y="3"/>
                </a:cxn>
                <a:cxn ang="0">
                  <a:pos x="3" y="14"/>
                </a:cxn>
                <a:cxn ang="0">
                  <a:pos x="5" y="16"/>
                </a:cxn>
              </a:cxnLst>
              <a:rect l="0" t="0" r="r" b="b"/>
              <a:pathLst>
                <a:path w="5" h="16">
                  <a:moveTo>
                    <a:pt x="5" y="16"/>
                  </a:moveTo>
                  <a:cubicBezTo>
                    <a:pt x="4" y="14"/>
                    <a:pt x="4" y="11"/>
                    <a:pt x="3" y="9"/>
                  </a:cubicBezTo>
                  <a:cubicBezTo>
                    <a:pt x="3" y="9"/>
                    <a:pt x="3" y="9"/>
                    <a:pt x="3" y="9"/>
                  </a:cubicBezTo>
                  <a:cubicBezTo>
                    <a:pt x="2" y="6"/>
                    <a:pt x="2" y="3"/>
                    <a:pt x="1" y="0"/>
                  </a:cubicBezTo>
                  <a:cubicBezTo>
                    <a:pt x="1" y="0"/>
                    <a:pt x="1" y="0"/>
                    <a:pt x="0" y="0"/>
                  </a:cubicBezTo>
                  <a:cubicBezTo>
                    <a:pt x="0" y="0"/>
                    <a:pt x="0" y="0"/>
                    <a:pt x="0" y="0"/>
                  </a:cubicBezTo>
                  <a:cubicBezTo>
                    <a:pt x="0" y="0"/>
                    <a:pt x="1" y="1"/>
                    <a:pt x="1" y="3"/>
                  </a:cubicBezTo>
                  <a:cubicBezTo>
                    <a:pt x="1" y="8"/>
                    <a:pt x="2" y="13"/>
                    <a:pt x="3" y="14"/>
                  </a:cubicBezTo>
                  <a:cubicBezTo>
                    <a:pt x="3" y="15"/>
                    <a:pt x="4" y="16"/>
                    <a:pt x="5" y="16"/>
                  </a:cubicBezTo>
                  <a:close/>
                </a:path>
              </a:pathLst>
            </a:custGeom>
            <a:grpFill/>
            <a:ln w="9525">
              <a:noFill/>
              <a:round/>
            </a:ln>
          </p:spPr>
          <p:txBody>
            <a:bodyPr vert="horz" wrap="square" lIns="91440" tIns="45720" rIns="91440" bIns="45720" numCol="1" anchor="t" anchorCtr="0" compatLnSpc="1"/>
            <a:lstStyle/>
            <a:p>
              <a:endParaRPr lang="zh-CN" altLang="en-US"/>
            </a:p>
          </p:txBody>
        </p:sp>
      </p:grpSp>
      <p:grpSp>
        <p:nvGrpSpPr>
          <p:cNvPr id="34" name="群組 281">
            <a:extLst>
              <a:ext uri="{FF2B5EF4-FFF2-40B4-BE49-F238E27FC236}">
                <a16:creationId xmlns:a16="http://schemas.microsoft.com/office/drawing/2014/main" id="{1C1EEBC3-73A1-C641-B04E-1CCFCB951DD1}"/>
              </a:ext>
            </a:extLst>
          </p:cNvPr>
          <p:cNvGrpSpPr/>
          <p:nvPr/>
        </p:nvGrpSpPr>
        <p:grpSpPr>
          <a:xfrm>
            <a:off x="8012023" y="1816718"/>
            <a:ext cx="436972" cy="514169"/>
            <a:chOff x="2041493" y="1181082"/>
            <a:chExt cx="671513" cy="790574"/>
          </a:xfrm>
          <a:solidFill>
            <a:srgbClr val="0070C0"/>
          </a:solidFill>
        </p:grpSpPr>
        <p:sp>
          <p:nvSpPr>
            <p:cNvPr id="35" name="Freeform 235">
              <a:extLst>
                <a:ext uri="{FF2B5EF4-FFF2-40B4-BE49-F238E27FC236}">
                  <a16:creationId xmlns:a16="http://schemas.microsoft.com/office/drawing/2014/main" id="{2530A36A-4B73-E84E-A8AD-F3DC13C8F29E}"/>
                </a:ext>
              </a:extLst>
            </p:cNvPr>
            <p:cNvSpPr/>
            <p:nvPr/>
          </p:nvSpPr>
          <p:spPr bwMode="auto">
            <a:xfrm>
              <a:off x="2270094" y="1368408"/>
              <a:ext cx="220663" cy="231775"/>
            </a:xfrm>
            <a:custGeom>
              <a:avLst/>
              <a:gdLst/>
              <a:ahLst/>
              <a:cxnLst>
                <a:cxn ang="0">
                  <a:pos x="0" y="23"/>
                </a:cxn>
                <a:cxn ang="0">
                  <a:pos x="29" y="62"/>
                </a:cxn>
                <a:cxn ang="0">
                  <a:pos x="29" y="62"/>
                </a:cxn>
                <a:cxn ang="0">
                  <a:pos x="31" y="62"/>
                </a:cxn>
                <a:cxn ang="0">
                  <a:pos x="32" y="62"/>
                </a:cxn>
                <a:cxn ang="0">
                  <a:pos x="32" y="62"/>
                </a:cxn>
                <a:cxn ang="0">
                  <a:pos x="59" y="22"/>
                </a:cxn>
                <a:cxn ang="0">
                  <a:pos x="56" y="22"/>
                </a:cxn>
                <a:cxn ang="0">
                  <a:pos x="55" y="0"/>
                </a:cxn>
                <a:cxn ang="0">
                  <a:pos x="4" y="0"/>
                </a:cxn>
                <a:cxn ang="0">
                  <a:pos x="2" y="23"/>
                </a:cxn>
                <a:cxn ang="0">
                  <a:pos x="0" y="23"/>
                </a:cxn>
              </a:cxnLst>
              <a:rect l="0" t="0" r="r" b="b"/>
              <a:pathLst>
                <a:path w="59" h="62">
                  <a:moveTo>
                    <a:pt x="0" y="23"/>
                  </a:moveTo>
                  <a:cubicBezTo>
                    <a:pt x="3" y="42"/>
                    <a:pt x="11" y="60"/>
                    <a:pt x="29" y="62"/>
                  </a:cubicBezTo>
                  <a:cubicBezTo>
                    <a:pt x="29" y="62"/>
                    <a:pt x="29" y="62"/>
                    <a:pt x="29" y="62"/>
                  </a:cubicBezTo>
                  <a:cubicBezTo>
                    <a:pt x="29" y="62"/>
                    <a:pt x="30" y="62"/>
                    <a:pt x="31" y="62"/>
                  </a:cubicBezTo>
                  <a:cubicBezTo>
                    <a:pt x="32" y="62"/>
                    <a:pt x="32" y="62"/>
                    <a:pt x="32" y="62"/>
                  </a:cubicBezTo>
                  <a:cubicBezTo>
                    <a:pt x="32" y="62"/>
                    <a:pt x="32" y="62"/>
                    <a:pt x="32" y="62"/>
                  </a:cubicBezTo>
                  <a:cubicBezTo>
                    <a:pt x="50" y="60"/>
                    <a:pt x="56" y="41"/>
                    <a:pt x="59" y="22"/>
                  </a:cubicBezTo>
                  <a:cubicBezTo>
                    <a:pt x="56" y="22"/>
                    <a:pt x="56" y="22"/>
                    <a:pt x="56" y="22"/>
                  </a:cubicBezTo>
                  <a:cubicBezTo>
                    <a:pt x="58" y="15"/>
                    <a:pt x="58" y="7"/>
                    <a:pt x="55" y="0"/>
                  </a:cubicBezTo>
                  <a:cubicBezTo>
                    <a:pt x="50" y="2"/>
                    <a:pt x="30" y="10"/>
                    <a:pt x="4" y="0"/>
                  </a:cubicBezTo>
                  <a:cubicBezTo>
                    <a:pt x="0" y="9"/>
                    <a:pt x="1" y="14"/>
                    <a:pt x="2" y="23"/>
                  </a:cubicBezTo>
                  <a:cubicBezTo>
                    <a:pt x="0" y="23"/>
                    <a:pt x="0" y="23"/>
                    <a:pt x="0" y="23"/>
                  </a:cubicBezTo>
                  <a:close/>
                </a:path>
              </a:pathLst>
            </a:custGeom>
            <a:grpFill/>
            <a:ln w="9525">
              <a:noFill/>
              <a:round/>
            </a:ln>
          </p:spPr>
          <p:txBody>
            <a:bodyPr vert="horz" wrap="square" lIns="91440" tIns="45720" rIns="91440" bIns="45720" numCol="1" anchor="t" anchorCtr="0" compatLnSpc="1"/>
            <a:lstStyle/>
            <a:p>
              <a:endParaRPr lang="zh-CN" altLang="en-US"/>
            </a:p>
          </p:txBody>
        </p:sp>
        <p:sp>
          <p:nvSpPr>
            <p:cNvPr id="36" name="Freeform 236">
              <a:extLst>
                <a:ext uri="{FF2B5EF4-FFF2-40B4-BE49-F238E27FC236}">
                  <a16:creationId xmlns:a16="http://schemas.microsoft.com/office/drawing/2014/main" id="{CC3C94C1-0CC5-2346-98C2-ABEFBF71F507}"/>
                </a:ext>
              </a:extLst>
            </p:cNvPr>
            <p:cNvSpPr/>
            <p:nvPr/>
          </p:nvSpPr>
          <p:spPr bwMode="auto">
            <a:xfrm>
              <a:off x="2041493" y="1641455"/>
              <a:ext cx="671513" cy="330201"/>
            </a:xfrm>
            <a:custGeom>
              <a:avLst/>
              <a:gdLst/>
              <a:ahLst/>
              <a:cxnLst>
                <a:cxn ang="0">
                  <a:pos x="59" y="0"/>
                </a:cxn>
                <a:cxn ang="0">
                  <a:pos x="9" y="23"/>
                </a:cxn>
                <a:cxn ang="0">
                  <a:pos x="0" y="72"/>
                </a:cxn>
                <a:cxn ang="0">
                  <a:pos x="179" y="72"/>
                </a:cxn>
                <a:cxn ang="0">
                  <a:pos x="170" y="23"/>
                </a:cxn>
                <a:cxn ang="0">
                  <a:pos x="121" y="0"/>
                </a:cxn>
                <a:cxn ang="0">
                  <a:pos x="103" y="53"/>
                </a:cxn>
                <a:cxn ang="0">
                  <a:pos x="96" y="19"/>
                </a:cxn>
                <a:cxn ang="0">
                  <a:pos x="100" y="16"/>
                </a:cxn>
                <a:cxn ang="0">
                  <a:pos x="95" y="11"/>
                </a:cxn>
                <a:cxn ang="0">
                  <a:pos x="88" y="11"/>
                </a:cxn>
                <a:cxn ang="0">
                  <a:pos x="84" y="16"/>
                </a:cxn>
                <a:cxn ang="0">
                  <a:pos x="87" y="19"/>
                </a:cxn>
                <a:cxn ang="0">
                  <a:pos x="80" y="53"/>
                </a:cxn>
                <a:cxn ang="0">
                  <a:pos x="59" y="0"/>
                </a:cxn>
              </a:cxnLst>
              <a:rect l="0" t="0" r="r" b="b"/>
              <a:pathLst>
                <a:path w="179" h="88">
                  <a:moveTo>
                    <a:pt x="59" y="0"/>
                  </a:moveTo>
                  <a:cubicBezTo>
                    <a:pt x="41" y="6"/>
                    <a:pt x="25" y="14"/>
                    <a:pt x="9" y="23"/>
                  </a:cubicBezTo>
                  <a:cubicBezTo>
                    <a:pt x="1" y="39"/>
                    <a:pt x="1" y="58"/>
                    <a:pt x="0" y="72"/>
                  </a:cubicBezTo>
                  <a:cubicBezTo>
                    <a:pt x="62" y="88"/>
                    <a:pt x="122" y="88"/>
                    <a:pt x="179" y="72"/>
                  </a:cubicBezTo>
                  <a:cubicBezTo>
                    <a:pt x="179" y="58"/>
                    <a:pt x="178" y="39"/>
                    <a:pt x="170" y="23"/>
                  </a:cubicBezTo>
                  <a:cubicBezTo>
                    <a:pt x="156" y="13"/>
                    <a:pt x="140" y="6"/>
                    <a:pt x="121" y="0"/>
                  </a:cubicBezTo>
                  <a:cubicBezTo>
                    <a:pt x="119" y="18"/>
                    <a:pt x="113" y="39"/>
                    <a:pt x="103" y="53"/>
                  </a:cubicBezTo>
                  <a:cubicBezTo>
                    <a:pt x="96" y="19"/>
                    <a:pt x="96" y="19"/>
                    <a:pt x="96" y="19"/>
                  </a:cubicBezTo>
                  <a:cubicBezTo>
                    <a:pt x="100" y="16"/>
                    <a:pt x="100" y="16"/>
                    <a:pt x="100" y="16"/>
                  </a:cubicBezTo>
                  <a:cubicBezTo>
                    <a:pt x="95" y="11"/>
                    <a:pt x="95" y="11"/>
                    <a:pt x="95" y="11"/>
                  </a:cubicBezTo>
                  <a:cubicBezTo>
                    <a:pt x="88" y="11"/>
                    <a:pt x="88" y="11"/>
                    <a:pt x="88" y="11"/>
                  </a:cubicBezTo>
                  <a:cubicBezTo>
                    <a:pt x="84" y="16"/>
                    <a:pt x="84" y="16"/>
                    <a:pt x="84" y="16"/>
                  </a:cubicBezTo>
                  <a:cubicBezTo>
                    <a:pt x="87" y="19"/>
                    <a:pt x="87" y="19"/>
                    <a:pt x="87" y="19"/>
                  </a:cubicBezTo>
                  <a:cubicBezTo>
                    <a:pt x="80" y="53"/>
                    <a:pt x="80" y="53"/>
                    <a:pt x="80" y="53"/>
                  </a:cubicBezTo>
                  <a:cubicBezTo>
                    <a:pt x="72" y="39"/>
                    <a:pt x="62" y="19"/>
                    <a:pt x="59" y="0"/>
                  </a:cubicBezTo>
                  <a:close/>
                </a:path>
              </a:pathLst>
            </a:custGeom>
            <a:grpFill/>
            <a:ln w="9525">
              <a:noFill/>
              <a:round/>
            </a:ln>
          </p:spPr>
          <p:txBody>
            <a:bodyPr vert="horz" wrap="square" lIns="91440" tIns="45720" rIns="91440" bIns="45720" numCol="1" anchor="t" anchorCtr="0" compatLnSpc="1"/>
            <a:lstStyle/>
            <a:p>
              <a:endParaRPr lang="zh-CN" altLang="en-US"/>
            </a:p>
          </p:txBody>
        </p:sp>
        <p:sp>
          <p:nvSpPr>
            <p:cNvPr id="37" name="Freeform 237">
              <a:extLst>
                <a:ext uri="{FF2B5EF4-FFF2-40B4-BE49-F238E27FC236}">
                  <a16:creationId xmlns:a16="http://schemas.microsoft.com/office/drawing/2014/main" id="{113DACF2-3252-7B49-88BF-6AD53400DEAB}"/>
                </a:ext>
              </a:extLst>
            </p:cNvPr>
            <p:cNvSpPr/>
            <p:nvPr/>
          </p:nvSpPr>
          <p:spPr bwMode="auto">
            <a:xfrm>
              <a:off x="2520919" y="1420796"/>
              <a:ext cx="15875" cy="60325"/>
            </a:xfrm>
            <a:custGeom>
              <a:avLst/>
              <a:gdLst/>
              <a:ahLst/>
              <a:cxnLst>
                <a:cxn ang="0">
                  <a:pos x="2" y="0"/>
                </a:cxn>
                <a:cxn ang="0">
                  <a:pos x="0" y="16"/>
                </a:cxn>
                <a:cxn ang="0">
                  <a:pos x="1" y="15"/>
                </a:cxn>
                <a:cxn ang="0">
                  <a:pos x="3" y="4"/>
                </a:cxn>
                <a:cxn ang="0">
                  <a:pos x="3" y="0"/>
                </a:cxn>
                <a:cxn ang="0">
                  <a:pos x="2" y="0"/>
                </a:cxn>
              </a:cxnLst>
              <a:rect l="0" t="0" r="r" b="b"/>
              <a:pathLst>
                <a:path w="4" h="16">
                  <a:moveTo>
                    <a:pt x="2" y="0"/>
                  </a:moveTo>
                  <a:cubicBezTo>
                    <a:pt x="2" y="5"/>
                    <a:pt x="1" y="11"/>
                    <a:pt x="0" y="16"/>
                  </a:cubicBezTo>
                  <a:cubicBezTo>
                    <a:pt x="0" y="16"/>
                    <a:pt x="1" y="15"/>
                    <a:pt x="1" y="15"/>
                  </a:cubicBezTo>
                  <a:cubicBezTo>
                    <a:pt x="2" y="14"/>
                    <a:pt x="2" y="8"/>
                    <a:pt x="3" y="4"/>
                  </a:cubicBezTo>
                  <a:cubicBezTo>
                    <a:pt x="3" y="2"/>
                    <a:pt x="4" y="0"/>
                    <a:pt x="3" y="0"/>
                  </a:cubicBezTo>
                  <a:cubicBezTo>
                    <a:pt x="3" y="0"/>
                    <a:pt x="3" y="0"/>
                    <a:pt x="2" y="0"/>
                  </a:cubicBezTo>
                  <a:close/>
                </a:path>
              </a:pathLst>
            </a:custGeom>
            <a:grpFill/>
            <a:ln w="9525">
              <a:noFill/>
              <a:round/>
            </a:ln>
          </p:spPr>
          <p:txBody>
            <a:bodyPr vert="horz" wrap="square" lIns="91440" tIns="45720" rIns="91440" bIns="45720" numCol="1" anchor="t" anchorCtr="0" compatLnSpc="1"/>
            <a:lstStyle/>
            <a:p>
              <a:endParaRPr lang="zh-CN" altLang="en-US"/>
            </a:p>
          </p:txBody>
        </p:sp>
        <p:sp>
          <p:nvSpPr>
            <p:cNvPr id="38" name="Freeform 238">
              <a:extLst>
                <a:ext uri="{FF2B5EF4-FFF2-40B4-BE49-F238E27FC236}">
                  <a16:creationId xmlns:a16="http://schemas.microsoft.com/office/drawing/2014/main" id="{E3778B85-7F35-5E4F-B9D4-966F05F145E7}"/>
                </a:ext>
              </a:extLst>
            </p:cNvPr>
            <p:cNvSpPr/>
            <p:nvPr/>
          </p:nvSpPr>
          <p:spPr bwMode="auto">
            <a:xfrm>
              <a:off x="2206593" y="1181082"/>
              <a:ext cx="347663" cy="468312"/>
            </a:xfrm>
            <a:custGeom>
              <a:avLst/>
              <a:gdLst/>
              <a:ahLst/>
              <a:cxnLst>
                <a:cxn ang="0">
                  <a:pos x="82" y="92"/>
                </a:cxn>
                <a:cxn ang="0">
                  <a:pos x="50" y="125"/>
                </a:cxn>
                <a:cxn ang="0">
                  <a:pos x="50" y="125"/>
                </a:cxn>
                <a:cxn ang="0">
                  <a:pos x="48" y="125"/>
                </a:cxn>
                <a:cxn ang="0">
                  <a:pos x="45" y="125"/>
                </a:cxn>
                <a:cxn ang="0">
                  <a:pos x="45" y="125"/>
                </a:cxn>
                <a:cxn ang="0">
                  <a:pos x="12" y="93"/>
                </a:cxn>
                <a:cxn ang="0">
                  <a:pos x="2" y="86"/>
                </a:cxn>
                <a:cxn ang="0">
                  <a:pos x="0" y="72"/>
                </a:cxn>
                <a:cxn ang="0">
                  <a:pos x="2" y="63"/>
                </a:cxn>
                <a:cxn ang="0">
                  <a:pos x="2" y="63"/>
                </a:cxn>
                <a:cxn ang="0">
                  <a:pos x="5" y="63"/>
                </a:cxn>
                <a:cxn ang="0">
                  <a:pos x="10" y="25"/>
                </a:cxn>
                <a:cxn ang="0">
                  <a:pos x="86" y="27"/>
                </a:cxn>
                <a:cxn ang="0">
                  <a:pos x="88" y="62"/>
                </a:cxn>
                <a:cxn ang="0">
                  <a:pos x="88" y="62"/>
                </a:cxn>
                <a:cxn ang="0">
                  <a:pos x="90" y="63"/>
                </a:cxn>
                <a:cxn ang="0">
                  <a:pos x="93" y="72"/>
                </a:cxn>
                <a:cxn ang="0">
                  <a:pos x="90" y="85"/>
                </a:cxn>
                <a:cxn ang="0">
                  <a:pos x="82" y="92"/>
                </a:cxn>
              </a:cxnLst>
              <a:rect l="0" t="0" r="r" b="b"/>
              <a:pathLst>
                <a:path w="93" h="125">
                  <a:moveTo>
                    <a:pt x="82" y="92"/>
                  </a:moveTo>
                  <a:cubicBezTo>
                    <a:pt x="78" y="108"/>
                    <a:pt x="69" y="122"/>
                    <a:pt x="50" y="125"/>
                  </a:cubicBezTo>
                  <a:cubicBezTo>
                    <a:pt x="50" y="125"/>
                    <a:pt x="50" y="125"/>
                    <a:pt x="50" y="125"/>
                  </a:cubicBezTo>
                  <a:cubicBezTo>
                    <a:pt x="50" y="125"/>
                    <a:pt x="49" y="125"/>
                    <a:pt x="48" y="125"/>
                  </a:cubicBezTo>
                  <a:cubicBezTo>
                    <a:pt x="46" y="125"/>
                    <a:pt x="45" y="125"/>
                    <a:pt x="45" y="125"/>
                  </a:cubicBezTo>
                  <a:cubicBezTo>
                    <a:pt x="45" y="125"/>
                    <a:pt x="45" y="125"/>
                    <a:pt x="45" y="125"/>
                  </a:cubicBezTo>
                  <a:cubicBezTo>
                    <a:pt x="26" y="123"/>
                    <a:pt x="17" y="109"/>
                    <a:pt x="12" y="93"/>
                  </a:cubicBezTo>
                  <a:cubicBezTo>
                    <a:pt x="10" y="92"/>
                    <a:pt x="4" y="89"/>
                    <a:pt x="2" y="86"/>
                  </a:cubicBezTo>
                  <a:cubicBezTo>
                    <a:pt x="2" y="84"/>
                    <a:pt x="0" y="78"/>
                    <a:pt x="0" y="72"/>
                  </a:cubicBezTo>
                  <a:cubicBezTo>
                    <a:pt x="0" y="68"/>
                    <a:pt x="0" y="65"/>
                    <a:pt x="2" y="63"/>
                  </a:cubicBezTo>
                  <a:cubicBezTo>
                    <a:pt x="2" y="63"/>
                    <a:pt x="2" y="63"/>
                    <a:pt x="2" y="63"/>
                  </a:cubicBezTo>
                  <a:cubicBezTo>
                    <a:pt x="3" y="63"/>
                    <a:pt x="4" y="63"/>
                    <a:pt x="5" y="63"/>
                  </a:cubicBezTo>
                  <a:cubicBezTo>
                    <a:pt x="2" y="45"/>
                    <a:pt x="4" y="33"/>
                    <a:pt x="10" y="25"/>
                  </a:cubicBezTo>
                  <a:cubicBezTo>
                    <a:pt x="28" y="0"/>
                    <a:pt x="77" y="8"/>
                    <a:pt x="86" y="27"/>
                  </a:cubicBezTo>
                  <a:cubicBezTo>
                    <a:pt x="90" y="35"/>
                    <a:pt x="90" y="48"/>
                    <a:pt x="88" y="62"/>
                  </a:cubicBezTo>
                  <a:cubicBezTo>
                    <a:pt x="88" y="62"/>
                    <a:pt x="88" y="62"/>
                    <a:pt x="88" y="62"/>
                  </a:cubicBezTo>
                  <a:cubicBezTo>
                    <a:pt x="89" y="62"/>
                    <a:pt x="89" y="62"/>
                    <a:pt x="90" y="63"/>
                  </a:cubicBezTo>
                  <a:cubicBezTo>
                    <a:pt x="92" y="64"/>
                    <a:pt x="93" y="68"/>
                    <a:pt x="93" y="72"/>
                  </a:cubicBezTo>
                  <a:cubicBezTo>
                    <a:pt x="92" y="77"/>
                    <a:pt x="91" y="84"/>
                    <a:pt x="90" y="85"/>
                  </a:cubicBezTo>
                  <a:cubicBezTo>
                    <a:pt x="89" y="88"/>
                    <a:pt x="84" y="91"/>
                    <a:pt x="82" y="92"/>
                  </a:cubicBezTo>
                  <a:close/>
                </a:path>
              </a:pathLst>
            </a:custGeom>
            <a:grpFill/>
            <a:ln w="9525">
              <a:noFill/>
              <a:round/>
            </a:ln>
          </p:spPr>
          <p:txBody>
            <a:bodyPr vert="horz" wrap="square" lIns="91440" tIns="45720" rIns="91440" bIns="45720" numCol="1" anchor="t" anchorCtr="0" compatLnSpc="1"/>
            <a:lstStyle/>
            <a:p>
              <a:endParaRPr lang="zh-CN" altLang="en-US"/>
            </a:p>
          </p:txBody>
        </p:sp>
        <p:sp>
          <p:nvSpPr>
            <p:cNvPr id="39" name="Freeform 239">
              <a:extLst>
                <a:ext uri="{FF2B5EF4-FFF2-40B4-BE49-F238E27FC236}">
                  <a16:creationId xmlns:a16="http://schemas.microsoft.com/office/drawing/2014/main" id="{63388C03-D8DF-C24F-BEB4-A5955D3E0D88}"/>
                </a:ext>
              </a:extLst>
            </p:cNvPr>
            <p:cNvSpPr/>
            <p:nvPr/>
          </p:nvSpPr>
          <p:spPr bwMode="auto">
            <a:xfrm>
              <a:off x="2225644" y="1423971"/>
              <a:ext cx="17463" cy="60325"/>
            </a:xfrm>
            <a:custGeom>
              <a:avLst/>
              <a:gdLst/>
              <a:ahLst/>
              <a:cxnLst>
                <a:cxn ang="0">
                  <a:pos x="5" y="16"/>
                </a:cxn>
                <a:cxn ang="0">
                  <a:pos x="3" y="9"/>
                </a:cxn>
                <a:cxn ang="0">
                  <a:pos x="3" y="9"/>
                </a:cxn>
                <a:cxn ang="0">
                  <a:pos x="1" y="0"/>
                </a:cxn>
                <a:cxn ang="0">
                  <a:pos x="0" y="0"/>
                </a:cxn>
                <a:cxn ang="0">
                  <a:pos x="0" y="0"/>
                </a:cxn>
                <a:cxn ang="0">
                  <a:pos x="1" y="3"/>
                </a:cxn>
                <a:cxn ang="0">
                  <a:pos x="3" y="14"/>
                </a:cxn>
                <a:cxn ang="0">
                  <a:pos x="5" y="16"/>
                </a:cxn>
              </a:cxnLst>
              <a:rect l="0" t="0" r="r" b="b"/>
              <a:pathLst>
                <a:path w="5" h="16">
                  <a:moveTo>
                    <a:pt x="5" y="16"/>
                  </a:moveTo>
                  <a:cubicBezTo>
                    <a:pt x="4" y="14"/>
                    <a:pt x="4" y="11"/>
                    <a:pt x="3" y="9"/>
                  </a:cubicBezTo>
                  <a:cubicBezTo>
                    <a:pt x="3" y="9"/>
                    <a:pt x="3" y="9"/>
                    <a:pt x="3" y="9"/>
                  </a:cubicBezTo>
                  <a:cubicBezTo>
                    <a:pt x="2" y="6"/>
                    <a:pt x="2" y="3"/>
                    <a:pt x="1" y="0"/>
                  </a:cubicBezTo>
                  <a:cubicBezTo>
                    <a:pt x="1" y="0"/>
                    <a:pt x="1" y="0"/>
                    <a:pt x="0" y="0"/>
                  </a:cubicBezTo>
                  <a:cubicBezTo>
                    <a:pt x="0" y="0"/>
                    <a:pt x="0" y="0"/>
                    <a:pt x="0" y="0"/>
                  </a:cubicBezTo>
                  <a:cubicBezTo>
                    <a:pt x="0" y="0"/>
                    <a:pt x="1" y="1"/>
                    <a:pt x="1" y="3"/>
                  </a:cubicBezTo>
                  <a:cubicBezTo>
                    <a:pt x="1" y="8"/>
                    <a:pt x="2" y="13"/>
                    <a:pt x="3" y="14"/>
                  </a:cubicBezTo>
                  <a:cubicBezTo>
                    <a:pt x="3" y="15"/>
                    <a:pt x="4" y="16"/>
                    <a:pt x="5" y="16"/>
                  </a:cubicBezTo>
                  <a:close/>
                </a:path>
              </a:pathLst>
            </a:custGeom>
            <a:grpFill/>
            <a:ln w="9525">
              <a:noFill/>
              <a:round/>
            </a:ln>
          </p:spPr>
          <p:txBody>
            <a:bodyPr vert="horz" wrap="square" lIns="91440" tIns="45720" rIns="91440" bIns="45720" numCol="1" anchor="t" anchorCtr="0" compatLnSpc="1"/>
            <a:lstStyle/>
            <a:p>
              <a:endParaRPr lang="zh-CN" altLang="en-US"/>
            </a:p>
          </p:txBody>
        </p:sp>
      </p:grpSp>
      <p:grpSp>
        <p:nvGrpSpPr>
          <p:cNvPr id="40" name="群組 281">
            <a:extLst>
              <a:ext uri="{FF2B5EF4-FFF2-40B4-BE49-F238E27FC236}">
                <a16:creationId xmlns:a16="http://schemas.microsoft.com/office/drawing/2014/main" id="{E291387F-F9B6-B145-88A0-79994F72D0A0}"/>
              </a:ext>
            </a:extLst>
          </p:cNvPr>
          <p:cNvGrpSpPr/>
          <p:nvPr/>
        </p:nvGrpSpPr>
        <p:grpSpPr>
          <a:xfrm>
            <a:off x="8546178" y="2070214"/>
            <a:ext cx="436972" cy="514169"/>
            <a:chOff x="2041494" y="1181083"/>
            <a:chExt cx="671513" cy="790575"/>
          </a:xfrm>
          <a:solidFill>
            <a:srgbClr val="0070C0"/>
          </a:solidFill>
        </p:grpSpPr>
        <p:sp>
          <p:nvSpPr>
            <p:cNvPr id="41" name="Freeform 235">
              <a:extLst>
                <a:ext uri="{FF2B5EF4-FFF2-40B4-BE49-F238E27FC236}">
                  <a16:creationId xmlns:a16="http://schemas.microsoft.com/office/drawing/2014/main" id="{E5011203-8AB0-0A40-9241-0BCD817E76EA}"/>
                </a:ext>
              </a:extLst>
            </p:cNvPr>
            <p:cNvSpPr/>
            <p:nvPr/>
          </p:nvSpPr>
          <p:spPr bwMode="auto">
            <a:xfrm>
              <a:off x="2270094" y="1368408"/>
              <a:ext cx="220663" cy="231775"/>
            </a:xfrm>
            <a:custGeom>
              <a:avLst/>
              <a:gdLst/>
              <a:ahLst/>
              <a:cxnLst>
                <a:cxn ang="0">
                  <a:pos x="0" y="23"/>
                </a:cxn>
                <a:cxn ang="0">
                  <a:pos x="29" y="62"/>
                </a:cxn>
                <a:cxn ang="0">
                  <a:pos x="29" y="62"/>
                </a:cxn>
                <a:cxn ang="0">
                  <a:pos x="31" y="62"/>
                </a:cxn>
                <a:cxn ang="0">
                  <a:pos x="32" y="62"/>
                </a:cxn>
                <a:cxn ang="0">
                  <a:pos x="32" y="62"/>
                </a:cxn>
                <a:cxn ang="0">
                  <a:pos x="59" y="22"/>
                </a:cxn>
                <a:cxn ang="0">
                  <a:pos x="56" y="22"/>
                </a:cxn>
                <a:cxn ang="0">
                  <a:pos x="55" y="0"/>
                </a:cxn>
                <a:cxn ang="0">
                  <a:pos x="4" y="0"/>
                </a:cxn>
                <a:cxn ang="0">
                  <a:pos x="2" y="23"/>
                </a:cxn>
                <a:cxn ang="0">
                  <a:pos x="0" y="23"/>
                </a:cxn>
              </a:cxnLst>
              <a:rect l="0" t="0" r="r" b="b"/>
              <a:pathLst>
                <a:path w="59" h="62">
                  <a:moveTo>
                    <a:pt x="0" y="23"/>
                  </a:moveTo>
                  <a:cubicBezTo>
                    <a:pt x="3" y="42"/>
                    <a:pt x="11" y="60"/>
                    <a:pt x="29" y="62"/>
                  </a:cubicBezTo>
                  <a:cubicBezTo>
                    <a:pt x="29" y="62"/>
                    <a:pt x="29" y="62"/>
                    <a:pt x="29" y="62"/>
                  </a:cubicBezTo>
                  <a:cubicBezTo>
                    <a:pt x="29" y="62"/>
                    <a:pt x="30" y="62"/>
                    <a:pt x="31" y="62"/>
                  </a:cubicBezTo>
                  <a:cubicBezTo>
                    <a:pt x="32" y="62"/>
                    <a:pt x="32" y="62"/>
                    <a:pt x="32" y="62"/>
                  </a:cubicBezTo>
                  <a:cubicBezTo>
                    <a:pt x="32" y="62"/>
                    <a:pt x="32" y="62"/>
                    <a:pt x="32" y="62"/>
                  </a:cubicBezTo>
                  <a:cubicBezTo>
                    <a:pt x="50" y="60"/>
                    <a:pt x="56" y="41"/>
                    <a:pt x="59" y="22"/>
                  </a:cubicBezTo>
                  <a:cubicBezTo>
                    <a:pt x="56" y="22"/>
                    <a:pt x="56" y="22"/>
                    <a:pt x="56" y="22"/>
                  </a:cubicBezTo>
                  <a:cubicBezTo>
                    <a:pt x="58" y="15"/>
                    <a:pt x="58" y="7"/>
                    <a:pt x="55" y="0"/>
                  </a:cubicBezTo>
                  <a:cubicBezTo>
                    <a:pt x="50" y="2"/>
                    <a:pt x="30" y="10"/>
                    <a:pt x="4" y="0"/>
                  </a:cubicBezTo>
                  <a:cubicBezTo>
                    <a:pt x="0" y="9"/>
                    <a:pt x="1" y="14"/>
                    <a:pt x="2" y="23"/>
                  </a:cubicBezTo>
                  <a:cubicBezTo>
                    <a:pt x="0" y="23"/>
                    <a:pt x="0" y="23"/>
                    <a:pt x="0" y="23"/>
                  </a:cubicBezTo>
                  <a:close/>
                </a:path>
              </a:pathLst>
            </a:custGeom>
            <a:grpFill/>
            <a:ln w="9525">
              <a:noFill/>
              <a:round/>
            </a:ln>
          </p:spPr>
          <p:txBody>
            <a:bodyPr vert="horz" wrap="square" lIns="91440" tIns="45720" rIns="91440" bIns="45720" numCol="1" anchor="t" anchorCtr="0" compatLnSpc="1"/>
            <a:lstStyle/>
            <a:p>
              <a:endParaRPr lang="zh-CN" altLang="en-US"/>
            </a:p>
          </p:txBody>
        </p:sp>
        <p:sp>
          <p:nvSpPr>
            <p:cNvPr id="42" name="Freeform 236">
              <a:extLst>
                <a:ext uri="{FF2B5EF4-FFF2-40B4-BE49-F238E27FC236}">
                  <a16:creationId xmlns:a16="http://schemas.microsoft.com/office/drawing/2014/main" id="{41B18DAB-0E2B-8549-BD6E-A699B2039821}"/>
                </a:ext>
              </a:extLst>
            </p:cNvPr>
            <p:cNvSpPr/>
            <p:nvPr/>
          </p:nvSpPr>
          <p:spPr bwMode="auto">
            <a:xfrm>
              <a:off x="2041494" y="1641458"/>
              <a:ext cx="671513" cy="330200"/>
            </a:xfrm>
            <a:custGeom>
              <a:avLst/>
              <a:gdLst/>
              <a:ahLst/>
              <a:cxnLst>
                <a:cxn ang="0">
                  <a:pos x="59" y="0"/>
                </a:cxn>
                <a:cxn ang="0">
                  <a:pos x="9" y="23"/>
                </a:cxn>
                <a:cxn ang="0">
                  <a:pos x="0" y="72"/>
                </a:cxn>
                <a:cxn ang="0">
                  <a:pos x="179" y="72"/>
                </a:cxn>
                <a:cxn ang="0">
                  <a:pos x="170" y="23"/>
                </a:cxn>
                <a:cxn ang="0">
                  <a:pos x="121" y="0"/>
                </a:cxn>
                <a:cxn ang="0">
                  <a:pos x="103" y="53"/>
                </a:cxn>
                <a:cxn ang="0">
                  <a:pos x="96" y="19"/>
                </a:cxn>
                <a:cxn ang="0">
                  <a:pos x="100" y="16"/>
                </a:cxn>
                <a:cxn ang="0">
                  <a:pos x="95" y="11"/>
                </a:cxn>
                <a:cxn ang="0">
                  <a:pos x="88" y="11"/>
                </a:cxn>
                <a:cxn ang="0">
                  <a:pos x="84" y="16"/>
                </a:cxn>
                <a:cxn ang="0">
                  <a:pos x="87" y="19"/>
                </a:cxn>
                <a:cxn ang="0">
                  <a:pos x="80" y="53"/>
                </a:cxn>
                <a:cxn ang="0">
                  <a:pos x="59" y="0"/>
                </a:cxn>
              </a:cxnLst>
              <a:rect l="0" t="0" r="r" b="b"/>
              <a:pathLst>
                <a:path w="179" h="88">
                  <a:moveTo>
                    <a:pt x="59" y="0"/>
                  </a:moveTo>
                  <a:cubicBezTo>
                    <a:pt x="41" y="6"/>
                    <a:pt x="25" y="14"/>
                    <a:pt x="9" y="23"/>
                  </a:cubicBezTo>
                  <a:cubicBezTo>
                    <a:pt x="1" y="39"/>
                    <a:pt x="1" y="58"/>
                    <a:pt x="0" y="72"/>
                  </a:cubicBezTo>
                  <a:cubicBezTo>
                    <a:pt x="62" y="88"/>
                    <a:pt x="122" y="88"/>
                    <a:pt x="179" y="72"/>
                  </a:cubicBezTo>
                  <a:cubicBezTo>
                    <a:pt x="179" y="58"/>
                    <a:pt x="178" y="39"/>
                    <a:pt x="170" y="23"/>
                  </a:cubicBezTo>
                  <a:cubicBezTo>
                    <a:pt x="156" y="13"/>
                    <a:pt x="140" y="6"/>
                    <a:pt x="121" y="0"/>
                  </a:cubicBezTo>
                  <a:cubicBezTo>
                    <a:pt x="119" y="18"/>
                    <a:pt x="113" y="39"/>
                    <a:pt x="103" y="53"/>
                  </a:cubicBezTo>
                  <a:cubicBezTo>
                    <a:pt x="96" y="19"/>
                    <a:pt x="96" y="19"/>
                    <a:pt x="96" y="19"/>
                  </a:cubicBezTo>
                  <a:cubicBezTo>
                    <a:pt x="100" y="16"/>
                    <a:pt x="100" y="16"/>
                    <a:pt x="100" y="16"/>
                  </a:cubicBezTo>
                  <a:cubicBezTo>
                    <a:pt x="95" y="11"/>
                    <a:pt x="95" y="11"/>
                    <a:pt x="95" y="11"/>
                  </a:cubicBezTo>
                  <a:cubicBezTo>
                    <a:pt x="88" y="11"/>
                    <a:pt x="88" y="11"/>
                    <a:pt x="88" y="11"/>
                  </a:cubicBezTo>
                  <a:cubicBezTo>
                    <a:pt x="84" y="16"/>
                    <a:pt x="84" y="16"/>
                    <a:pt x="84" y="16"/>
                  </a:cubicBezTo>
                  <a:cubicBezTo>
                    <a:pt x="87" y="19"/>
                    <a:pt x="87" y="19"/>
                    <a:pt x="87" y="19"/>
                  </a:cubicBezTo>
                  <a:cubicBezTo>
                    <a:pt x="80" y="53"/>
                    <a:pt x="80" y="53"/>
                    <a:pt x="80" y="53"/>
                  </a:cubicBezTo>
                  <a:cubicBezTo>
                    <a:pt x="72" y="39"/>
                    <a:pt x="62" y="19"/>
                    <a:pt x="59" y="0"/>
                  </a:cubicBezTo>
                  <a:close/>
                </a:path>
              </a:pathLst>
            </a:custGeom>
            <a:grpFill/>
            <a:ln w="9525">
              <a:noFill/>
              <a:round/>
            </a:ln>
          </p:spPr>
          <p:txBody>
            <a:bodyPr vert="horz" wrap="square" lIns="91440" tIns="45720" rIns="91440" bIns="45720" numCol="1" anchor="t" anchorCtr="0" compatLnSpc="1"/>
            <a:lstStyle/>
            <a:p>
              <a:endParaRPr lang="zh-CN" altLang="en-US"/>
            </a:p>
          </p:txBody>
        </p:sp>
        <p:sp>
          <p:nvSpPr>
            <p:cNvPr id="43" name="Freeform 237">
              <a:extLst>
                <a:ext uri="{FF2B5EF4-FFF2-40B4-BE49-F238E27FC236}">
                  <a16:creationId xmlns:a16="http://schemas.microsoft.com/office/drawing/2014/main" id="{1C2AFC84-96A4-114E-A236-A7F21E9E7965}"/>
                </a:ext>
              </a:extLst>
            </p:cNvPr>
            <p:cNvSpPr/>
            <p:nvPr/>
          </p:nvSpPr>
          <p:spPr bwMode="auto">
            <a:xfrm>
              <a:off x="2520919" y="1420796"/>
              <a:ext cx="15875" cy="60325"/>
            </a:xfrm>
            <a:custGeom>
              <a:avLst/>
              <a:gdLst/>
              <a:ahLst/>
              <a:cxnLst>
                <a:cxn ang="0">
                  <a:pos x="2" y="0"/>
                </a:cxn>
                <a:cxn ang="0">
                  <a:pos x="0" y="16"/>
                </a:cxn>
                <a:cxn ang="0">
                  <a:pos x="1" y="15"/>
                </a:cxn>
                <a:cxn ang="0">
                  <a:pos x="3" y="4"/>
                </a:cxn>
                <a:cxn ang="0">
                  <a:pos x="3" y="0"/>
                </a:cxn>
                <a:cxn ang="0">
                  <a:pos x="2" y="0"/>
                </a:cxn>
              </a:cxnLst>
              <a:rect l="0" t="0" r="r" b="b"/>
              <a:pathLst>
                <a:path w="4" h="16">
                  <a:moveTo>
                    <a:pt x="2" y="0"/>
                  </a:moveTo>
                  <a:cubicBezTo>
                    <a:pt x="2" y="5"/>
                    <a:pt x="1" y="11"/>
                    <a:pt x="0" y="16"/>
                  </a:cubicBezTo>
                  <a:cubicBezTo>
                    <a:pt x="0" y="16"/>
                    <a:pt x="1" y="15"/>
                    <a:pt x="1" y="15"/>
                  </a:cubicBezTo>
                  <a:cubicBezTo>
                    <a:pt x="2" y="14"/>
                    <a:pt x="2" y="8"/>
                    <a:pt x="3" y="4"/>
                  </a:cubicBezTo>
                  <a:cubicBezTo>
                    <a:pt x="3" y="2"/>
                    <a:pt x="4" y="0"/>
                    <a:pt x="3" y="0"/>
                  </a:cubicBezTo>
                  <a:cubicBezTo>
                    <a:pt x="3" y="0"/>
                    <a:pt x="3" y="0"/>
                    <a:pt x="2" y="0"/>
                  </a:cubicBezTo>
                  <a:close/>
                </a:path>
              </a:pathLst>
            </a:custGeom>
            <a:grpFill/>
            <a:ln w="9525">
              <a:noFill/>
              <a:round/>
            </a:ln>
          </p:spPr>
          <p:txBody>
            <a:bodyPr vert="horz" wrap="square" lIns="91440" tIns="45720" rIns="91440" bIns="45720" numCol="1" anchor="t" anchorCtr="0" compatLnSpc="1"/>
            <a:lstStyle/>
            <a:p>
              <a:endParaRPr lang="zh-CN" altLang="en-US"/>
            </a:p>
          </p:txBody>
        </p:sp>
        <p:sp>
          <p:nvSpPr>
            <p:cNvPr id="44" name="Freeform 238">
              <a:extLst>
                <a:ext uri="{FF2B5EF4-FFF2-40B4-BE49-F238E27FC236}">
                  <a16:creationId xmlns:a16="http://schemas.microsoft.com/office/drawing/2014/main" id="{723B22C2-BD6B-9740-B355-7AA0EEADB9A9}"/>
                </a:ext>
              </a:extLst>
            </p:cNvPr>
            <p:cNvSpPr/>
            <p:nvPr/>
          </p:nvSpPr>
          <p:spPr bwMode="auto">
            <a:xfrm>
              <a:off x="2206594" y="1181083"/>
              <a:ext cx="347663" cy="468312"/>
            </a:xfrm>
            <a:custGeom>
              <a:avLst/>
              <a:gdLst/>
              <a:ahLst/>
              <a:cxnLst>
                <a:cxn ang="0">
                  <a:pos x="82" y="92"/>
                </a:cxn>
                <a:cxn ang="0">
                  <a:pos x="50" y="125"/>
                </a:cxn>
                <a:cxn ang="0">
                  <a:pos x="50" y="125"/>
                </a:cxn>
                <a:cxn ang="0">
                  <a:pos x="48" y="125"/>
                </a:cxn>
                <a:cxn ang="0">
                  <a:pos x="45" y="125"/>
                </a:cxn>
                <a:cxn ang="0">
                  <a:pos x="45" y="125"/>
                </a:cxn>
                <a:cxn ang="0">
                  <a:pos x="12" y="93"/>
                </a:cxn>
                <a:cxn ang="0">
                  <a:pos x="2" y="86"/>
                </a:cxn>
                <a:cxn ang="0">
                  <a:pos x="0" y="72"/>
                </a:cxn>
                <a:cxn ang="0">
                  <a:pos x="2" y="63"/>
                </a:cxn>
                <a:cxn ang="0">
                  <a:pos x="2" y="63"/>
                </a:cxn>
                <a:cxn ang="0">
                  <a:pos x="5" y="63"/>
                </a:cxn>
                <a:cxn ang="0">
                  <a:pos x="10" y="25"/>
                </a:cxn>
                <a:cxn ang="0">
                  <a:pos x="86" y="27"/>
                </a:cxn>
                <a:cxn ang="0">
                  <a:pos x="88" y="62"/>
                </a:cxn>
                <a:cxn ang="0">
                  <a:pos x="88" y="62"/>
                </a:cxn>
                <a:cxn ang="0">
                  <a:pos x="90" y="63"/>
                </a:cxn>
                <a:cxn ang="0">
                  <a:pos x="93" y="72"/>
                </a:cxn>
                <a:cxn ang="0">
                  <a:pos x="90" y="85"/>
                </a:cxn>
                <a:cxn ang="0">
                  <a:pos x="82" y="92"/>
                </a:cxn>
              </a:cxnLst>
              <a:rect l="0" t="0" r="r" b="b"/>
              <a:pathLst>
                <a:path w="93" h="125">
                  <a:moveTo>
                    <a:pt x="82" y="92"/>
                  </a:moveTo>
                  <a:cubicBezTo>
                    <a:pt x="78" y="108"/>
                    <a:pt x="69" y="122"/>
                    <a:pt x="50" y="125"/>
                  </a:cubicBezTo>
                  <a:cubicBezTo>
                    <a:pt x="50" y="125"/>
                    <a:pt x="50" y="125"/>
                    <a:pt x="50" y="125"/>
                  </a:cubicBezTo>
                  <a:cubicBezTo>
                    <a:pt x="50" y="125"/>
                    <a:pt x="49" y="125"/>
                    <a:pt x="48" y="125"/>
                  </a:cubicBezTo>
                  <a:cubicBezTo>
                    <a:pt x="46" y="125"/>
                    <a:pt x="45" y="125"/>
                    <a:pt x="45" y="125"/>
                  </a:cubicBezTo>
                  <a:cubicBezTo>
                    <a:pt x="45" y="125"/>
                    <a:pt x="45" y="125"/>
                    <a:pt x="45" y="125"/>
                  </a:cubicBezTo>
                  <a:cubicBezTo>
                    <a:pt x="26" y="123"/>
                    <a:pt x="17" y="109"/>
                    <a:pt x="12" y="93"/>
                  </a:cubicBezTo>
                  <a:cubicBezTo>
                    <a:pt x="10" y="92"/>
                    <a:pt x="4" y="89"/>
                    <a:pt x="2" y="86"/>
                  </a:cubicBezTo>
                  <a:cubicBezTo>
                    <a:pt x="2" y="84"/>
                    <a:pt x="0" y="78"/>
                    <a:pt x="0" y="72"/>
                  </a:cubicBezTo>
                  <a:cubicBezTo>
                    <a:pt x="0" y="68"/>
                    <a:pt x="0" y="65"/>
                    <a:pt x="2" y="63"/>
                  </a:cubicBezTo>
                  <a:cubicBezTo>
                    <a:pt x="2" y="63"/>
                    <a:pt x="2" y="63"/>
                    <a:pt x="2" y="63"/>
                  </a:cubicBezTo>
                  <a:cubicBezTo>
                    <a:pt x="3" y="63"/>
                    <a:pt x="4" y="63"/>
                    <a:pt x="5" y="63"/>
                  </a:cubicBezTo>
                  <a:cubicBezTo>
                    <a:pt x="2" y="45"/>
                    <a:pt x="4" y="33"/>
                    <a:pt x="10" y="25"/>
                  </a:cubicBezTo>
                  <a:cubicBezTo>
                    <a:pt x="28" y="0"/>
                    <a:pt x="77" y="8"/>
                    <a:pt x="86" y="27"/>
                  </a:cubicBezTo>
                  <a:cubicBezTo>
                    <a:pt x="90" y="35"/>
                    <a:pt x="90" y="48"/>
                    <a:pt x="88" y="62"/>
                  </a:cubicBezTo>
                  <a:cubicBezTo>
                    <a:pt x="88" y="62"/>
                    <a:pt x="88" y="62"/>
                    <a:pt x="88" y="62"/>
                  </a:cubicBezTo>
                  <a:cubicBezTo>
                    <a:pt x="89" y="62"/>
                    <a:pt x="89" y="62"/>
                    <a:pt x="90" y="63"/>
                  </a:cubicBezTo>
                  <a:cubicBezTo>
                    <a:pt x="92" y="64"/>
                    <a:pt x="93" y="68"/>
                    <a:pt x="93" y="72"/>
                  </a:cubicBezTo>
                  <a:cubicBezTo>
                    <a:pt x="92" y="77"/>
                    <a:pt x="91" y="84"/>
                    <a:pt x="90" y="85"/>
                  </a:cubicBezTo>
                  <a:cubicBezTo>
                    <a:pt x="89" y="88"/>
                    <a:pt x="84" y="91"/>
                    <a:pt x="82" y="92"/>
                  </a:cubicBezTo>
                  <a:close/>
                </a:path>
              </a:pathLst>
            </a:custGeom>
            <a:grpFill/>
            <a:ln w="9525">
              <a:noFill/>
              <a:round/>
            </a:ln>
          </p:spPr>
          <p:txBody>
            <a:bodyPr vert="horz" wrap="square" lIns="91440" tIns="45720" rIns="91440" bIns="45720" numCol="1" anchor="t" anchorCtr="0" compatLnSpc="1"/>
            <a:lstStyle/>
            <a:p>
              <a:endParaRPr lang="zh-CN" altLang="en-US"/>
            </a:p>
          </p:txBody>
        </p:sp>
        <p:sp>
          <p:nvSpPr>
            <p:cNvPr id="45" name="Freeform 239">
              <a:extLst>
                <a:ext uri="{FF2B5EF4-FFF2-40B4-BE49-F238E27FC236}">
                  <a16:creationId xmlns:a16="http://schemas.microsoft.com/office/drawing/2014/main" id="{88191D4B-D1C5-0541-BA7C-661FDA9670A4}"/>
                </a:ext>
              </a:extLst>
            </p:cNvPr>
            <p:cNvSpPr/>
            <p:nvPr/>
          </p:nvSpPr>
          <p:spPr bwMode="auto">
            <a:xfrm>
              <a:off x="2225644" y="1423971"/>
              <a:ext cx="17463" cy="60325"/>
            </a:xfrm>
            <a:custGeom>
              <a:avLst/>
              <a:gdLst/>
              <a:ahLst/>
              <a:cxnLst>
                <a:cxn ang="0">
                  <a:pos x="5" y="16"/>
                </a:cxn>
                <a:cxn ang="0">
                  <a:pos x="3" y="9"/>
                </a:cxn>
                <a:cxn ang="0">
                  <a:pos x="3" y="9"/>
                </a:cxn>
                <a:cxn ang="0">
                  <a:pos x="1" y="0"/>
                </a:cxn>
                <a:cxn ang="0">
                  <a:pos x="0" y="0"/>
                </a:cxn>
                <a:cxn ang="0">
                  <a:pos x="0" y="0"/>
                </a:cxn>
                <a:cxn ang="0">
                  <a:pos x="1" y="3"/>
                </a:cxn>
                <a:cxn ang="0">
                  <a:pos x="3" y="14"/>
                </a:cxn>
                <a:cxn ang="0">
                  <a:pos x="5" y="16"/>
                </a:cxn>
              </a:cxnLst>
              <a:rect l="0" t="0" r="r" b="b"/>
              <a:pathLst>
                <a:path w="5" h="16">
                  <a:moveTo>
                    <a:pt x="5" y="16"/>
                  </a:moveTo>
                  <a:cubicBezTo>
                    <a:pt x="4" y="14"/>
                    <a:pt x="4" y="11"/>
                    <a:pt x="3" y="9"/>
                  </a:cubicBezTo>
                  <a:cubicBezTo>
                    <a:pt x="3" y="9"/>
                    <a:pt x="3" y="9"/>
                    <a:pt x="3" y="9"/>
                  </a:cubicBezTo>
                  <a:cubicBezTo>
                    <a:pt x="2" y="6"/>
                    <a:pt x="2" y="3"/>
                    <a:pt x="1" y="0"/>
                  </a:cubicBezTo>
                  <a:cubicBezTo>
                    <a:pt x="1" y="0"/>
                    <a:pt x="1" y="0"/>
                    <a:pt x="0" y="0"/>
                  </a:cubicBezTo>
                  <a:cubicBezTo>
                    <a:pt x="0" y="0"/>
                    <a:pt x="0" y="0"/>
                    <a:pt x="0" y="0"/>
                  </a:cubicBezTo>
                  <a:cubicBezTo>
                    <a:pt x="0" y="0"/>
                    <a:pt x="1" y="1"/>
                    <a:pt x="1" y="3"/>
                  </a:cubicBezTo>
                  <a:cubicBezTo>
                    <a:pt x="1" y="8"/>
                    <a:pt x="2" y="13"/>
                    <a:pt x="3" y="14"/>
                  </a:cubicBezTo>
                  <a:cubicBezTo>
                    <a:pt x="3" y="15"/>
                    <a:pt x="4" y="16"/>
                    <a:pt x="5" y="16"/>
                  </a:cubicBezTo>
                  <a:close/>
                </a:path>
              </a:pathLst>
            </a:custGeom>
            <a:grpFill/>
            <a:ln w="9525">
              <a:noFill/>
              <a:round/>
            </a:ln>
          </p:spPr>
          <p:txBody>
            <a:bodyPr vert="horz" wrap="square" lIns="91440" tIns="45720" rIns="91440" bIns="45720" numCol="1" anchor="t" anchorCtr="0" compatLnSpc="1"/>
            <a:lstStyle/>
            <a:p>
              <a:endParaRPr lang="zh-CN" altLang="en-US"/>
            </a:p>
          </p:txBody>
        </p:sp>
      </p:grpSp>
      <p:grpSp>
        <p:nvGrpSpPr>
          <p:cNvPr id="46" name="群組 281">
            <a:extLst>
              <a:ext uri="{FF2B5EF4-FFF2-40B4-BE49-F238E27FC236}">
                <a16:creationId xmlns:a16="http://schemas.microsoft.com/office/drawing/2014/main" id="{0C1E2F25-B31A-F14B-B237-5B3C17C48C77}"/>
              </a:ext>
            </a:extLst>
          </p:cNvPr>
          <p:cNvGrpSpPr/>
          <p:nvPr/>
        </p:nvGrpSpPr>
        <p:grpSpPr>
          <a:xfrm>
            <a:off x="9053172" y="1816717"/>
            <a:ext cx="436972" cy="514169"/>
            <a:chOff x="2041494" y="1181083"/>
            <a:chExt cx="671513" cy="790575"/>
          </a:xfrm>
          <a:solidFill>
            <a:srgbClr val="0070C0"/>
          </a:solidFill>
        </p:grpSpPr>
        <p:sp>
          <p:nvSpPr>
            <p:cNvPr id="47" name="Freeform 235">
              <a:extLst>
                <a:ext uri="{FF2B5EF4-FFF2-40B4-BE49-F238E27FC236}">
                  <a16:creationId xmlns:a16="http://schemas.microsoft.com/office/drawing/2014/main" id="{F709D997-C8AC-4A48-9B93-9EE4C9A9D07F}"/>
                </a:ext>
              </a:extLst>
            </p:cNvPr>
            <p:cNvSpPr/>
            <p:nvPr/>
          </p:nvSpPr>
          <p:spPr bwMode="auto">
            <a:xfrm>
              <a:off x="2270094" y="1368408"/>
              <a:ext cx="220663" cy="231775"/>
            </a:xfrm>
            <a:custGeom>
              <a:avLst/>
              <a:gdLst/>
              <a:ahLst/>
              <a:cxnLst>
                <a:cxn ang="0">
                  <a:pos x="0" y="23"/>
                </a:cxn>
                <a:cxn ang="0">
                  <a:pos x="29" y="62"/>
                </a:cxn>
                <a:cxn ang="0">
                  <a:pos x="29" y="62"/>
                </a:cxn>
                <a:cxn ang="0">
                  <a:pos x="31" y="62"/>
                </a:cxn>
                <a:cxn ang="0">
                  <a:pos x="32" y="62"/>
                </a:cxn>
                <a:cxn ang="0">
                  <a:pos x="32" y="62"/>
                </a:cxn>
                <a:cxn ang="0">
                  <a:pos x="59" y="22"/>
                </a:cxn>
                <a:cxn ang="0">
                  <a:pos x="56" y="22"/>
                </a:cxn>
                <a:cxn ang="0">
                  <a:pos x="55" y="0"/>
                </a:cxn>
                <a:cxn ang="0">
                  <a:pos x="4" y="0"/>
                </a:cxn>
                <a:cxn ang="0">
                  <a:pos x="2" y="23"/>
                </a:cxn>
                <a:cxn ang="0">
                  <a:pos x="0" y="23"/>
                </a:cxn>
              </a:cxnLst>
              <a:rect l="0" t="0" r="r" b="b"/>
              <a:pathLst>
                <a:path w="59" h="62">
                  <a:moveTo>
                    <a:pt x="0" y="23"/>
                  </a:moveTo>
                  <a:cubicBezTo>
                    <a:pt x="3" y="42"/>
                    <a:pt x="11" y="60"/>
                    <a:pt x="29" y="62"/>
                  </a:cubicBezTo>
                  <a:cubicBezTo>
                    <a:pt x="29" y="62"/>
                    <a:pt x="29" y="62"/>
                    <a:pt x="29" y="62"/>
                  </a:cubicBezTo>
                  <a:cubicBezTo>
                    <a:pt x="29" y="62"/>
                    <a:pt x="30" y="62"/>
                    <a:pt x="31" y="62"/>
                  </a:cubicBezTo>
                  <a:cubicBezTo>
                    <a:pt x="32" y="62"/>
                    <a:pt x="32" y="62"/>
                    <a:pt x="32" y="62"/>
                  </a:cubicBezTo>
                  <a:cubicBezTo>
                    <a:pt x="32" y="62"/>
                    <a:pt x="32" y="62"/>
                    <a:pt x="32" y="62"/>
                  </a:cubicBezTo>
                  <a:cubicBezTo>
                    <a:pt x="50" y="60"/>
                    <a:pt x="56" y="41"/>
                    <a:pt x="59" y="22"/>
                  </a:cubicBezTo>
                  <a:cubicBezTo>
                    <a:pt x="56" y="22"/>
                    <a:pt x="56" y="22"/>
                    <a:pt x="56" y="22"/>
                  </a:cubicBezTo>
                  <a:cubicBezTo>
                    <a:pt x="58" y="15"/>
                    <a:pt x="58" y="7"/>
                    <a:pt x="55" y="0"/>
                  </a:cubicBezTo>
                  <a:cubicBezTo>
                    <a:pt x="50" y="2"/>
                    <a:pt x="30" y="10"/>
                    <a:pt x="4" y="0"/>
                  </a:cubicBezTo>
                  <a:cubicBezTo>
                    <a:pt x="0" y="9"/>
                    <a:pt x="1" y="14"/>
                    <a:pt x="2" y="23"/>
                  </a:cubicBezTo>
                  <a:cubicBezTo>
                    <a:pt x="0" y="23"/>
                    <a:pt x="0" y="23"/>
                    <a:pt x="0" y="23"/>
                  </a:cubicBezTo>
                  <a:close/>
                </a:path>
              </a:pathLst>
            </a:custGeom>
            <a:grpFill/>
            <a:ln w="9525">
              <a:noFill/>
              <a:round/>
            </a:ln>
          </p:spPr>
          <p:txBody>
            <a:bodyPr vert="horz" wrap="square" lIns="91440" tIns="45720" rIns="91440" bIns="45720" numCol="1" anchor="t" anchorCtr="0" compatLnSpc="1"/>
            <a:lstStyle/>
            <a:p>
              <a:endParaRPr lang="zh-CN" altLang="en-US"/>
            </a:p>
          </p:txBody>
        </p:sp>
        <p:sp>
          <p:nvSpPr>
            <p:cNvPr id="48" name="Freeform 236">
              <a:extLst>
                <a:ext uri="{FF2B5EF4-FFF2-40B4-BE49-F238E27FC236}">
                  <a16:creationId xmlns:a16="http://schemas.microsoft.com/office/drawing/2014/main" id="{DF78EA6E-2205-0547-A487-2CDA4CA5C752}"/>
                </a:ext>
              </a:extLst>
            </p:cNvPr>
            <p:cNvSpPr/>
            <p:nvPr/>
          </p:nvSpPr>
          <p:spPr bwMode="auto">
            <a:xfrm>
              <a:off x="2041494" y="1641458"/>
              <a:ext cx="671513" cy="330200"/>
            </a:xfrm>
            <a:custGeom>
              <a:avLst/>
              <a:gdLst/>
              <a:ahLst/>
              <a:cxnLst>
                <a:cxn ang="0">
                  <a:pos x="59" y="0"/>
                </a:cxn>
                <a:cxn ang="0">
                  <a:pos x="9" y="23"/>
                </a:cxn>
                <a:cxn ang="0">
                  <a:pos x="0" y="72"/>
                </a:cxn>
                <a:cxn ang="0">
                  <a:pos x="179" y="72"/>
                </a:cxn>
                <a:cxn ang="0">
                  <a:pos x="170" y="23"/>
                </a:cxn>
                <a:cxn ang="0">
                  <a:pos x="121" y="0"/>
                </a:cxn>
                <a:cxn ang="0">
                  <a:pos x="103" y="53"/>
                </a:cxn>
                <a:cxn ang="0">
                  <a:pos x="96" y="19"/>
                </a:cxn>
                <a:cxn ang="0">
                  <a:pos x="100" y="16"/>
                </a:cxn>
                <a:cxn ang="0">
                  <a:pos x="95" y="11"/>
                </a:cxn>
                <a:cxn ang="0">
                  <a:pos x="88" y="11"/>
                </a:cxn>
                <a:cxn ang="0">
                  <a:pos x="84" y="16"/>
                </a:cxn>
                <a:cxn ang="0">
                  <a:pos x="87" y="19"/>
                </a:cxn>
                <a:cxn ang="0">
                  <a:pos x="80" y="53"/>
                </a:cxn>
                <a:cxn ang="0">
                  <a:pos x="59" y="0"/>
                </a:cxn>
              </a:cxnLst>
              <a:rect l="0" t="0" r="r" b="b"/>
              <a:pathLst>
                <a:path w="179" h="88">
                  <a:moveTo>
                    <a:pt x="59" y="0"/>
                  </a:moveTo>
                  <a:cubicBezTo>
                    <a:pt x="41" y="6"/>
                    <a:pt x="25" y="14"/>
                    <a:pt x="9" y="23"/>
                  </a:cubicBezTo>
                  <a:cubicBezTo>
                    <a:pt x="1" y="39"/>
                    <a:pt x="1" y="58"/>
                    <a:pt x="0" y="72"/>
                  </a:cubicBezTo>
                  <a:cubicBezTo>
                    <a:pt x="62" y="88"/>
                    <a:pt x="122" y="88"/>
                    <a:pt x="179" y="72"/>
                  </a:cubicBezTo>
                  <a:cubicBezTo>
                    <a:pt x="179" y="58"/>
                    <a:pt x="178" y="39"/>
                    <a:pt x="170" y="23"/>
                  </a:cubicBezTo>
                  <a:cubicBezTo>
                    <a:pt x="156" y="13"/>
                    <a:pt x="140" y="6"/>
                    <a:pt x="121" y="0"/>
                  </a:cubicBezTo>
                  <a:cubicBezTo>
                    <a:pt x="119" y="18"/>
                    <a:pt x="113" y="39"/>
                    <a:pt x="103" y="53"/>
                  </a:cubicBezTo>
                  <a:cubicBezTo>
                    <a:pt x="96" y="19"/>
                    <a:pt x="96" y="19"/>
                    <a:pt x="96" y="19"/>
                  </a:cubicBezTo>
                  <a:cubicBezTo>
                    <a:pt x="100" y="16"/>
                    <a:pt x="100" y="16"/>
                    <a:pt x="100" y="16"/>
                  </a:cubicBezTo>
                  <a:cubicBezTo>
                    <a:pt x="95" y="11"/>
                    <a:pt x="95" y="11"/>
                    <a:pt x="95" y="11"/>
                  </a:cubicBezTo>
                  <a:cubicBezTo>
                    <a:pt x="88" y="11"/>
                    <a:pt x="88" y="11"/>
                    <a:pt x="88" y="11"/>
                  </a:cubicBezTo>
                  <a:cubicBezTo>
                    <a:pt x="84" y="16"/>
                    <a:pt x="84" y="16"/>
                    <a:pt x="84" y="16"/>
                  </a:cubicBezTo>
                  <a:cubicBezTo>
                    <a:pt x="87" y="19"/>
                    <a:pt x="87" y="19"/>
                    <a:pt x="87" y="19"/>
                  </a:cubicBezTo>
                  <a:cubicBezTo>
                    <a:pt x="80" y="53"/>
                    <a:pt x="80" y="53"/>
                    <a:pt x="80" y="53"/>
                  </a:cubicBezTo>
                  <a:cubicBezTo>
                    <a:pt x="72" y="39"/>
                    <a:pt x="62" y="19"/>
                    <a:pt x="59" y="0"/>
                  </a:cubicBezTo>
                  <a:close/>
                </a:path>
              </a:pathLst>
            </a:custGeom>
            <a:grpFill/>
            <a:ln w="9525">
              <a:noFill/>
              <a:round/>
            </a:ln>
          </p:spPr>
          <p:txBody>
            <a:bodyPr vert="horz" wrap="square" lIns="91440" tIns="45720" rIns="91440" bIns="45720" numCol="1" anchor="t" anchorCtr="0" compatLnSpc="1"/>
            <a:lstStyle/>
            <a:p>
              <a:endParaRPr lang="zh-CN" altLang="en-US"/>
            </a:p>
          </p:txBody>
        </p:sp>
        <p:sp>
          <p:nvSpPr>
            <p:cNvPr id="49" name="Freeform 237">
              <a:extLst>
                <a:ext uri="{FF2B5EF4-FFF2-40B4-BE49-F238E27FC236}">
                  <a16:creationId xmlns:a16="http://schemas.microsoft.com/office/drawing/2014/main" id="{BD5A33E7-DBC8-694A-864B-DC5DA3EE5CC0}"/>
                </a:ext>
              </a:extLst>
            </p:cNvPr>
            <p:cNvSpPr/>
            <p:nvPr/>
          </p:nvSpPr>
          <p:spPr bwMode="auto">
            <a:xfrm>
              <a:off x="2520919" y="1420796"/>
              <a:ext cx="15875" cy="60325"/>
            </a:xfrm>
            <a:custGeom>
              <a:avLst/>
              <a:gdLst/>
              <a:ahLst/>
              <a:cxnLst>
                <a:cxn ang="0">
                  <a:pos x="2" y="0"/>
                </a:cxn>
                <a:cxn ang="0">
                  <a:pos x="0" y="16"/>
                </a:cxn>
                <a:cxn ang="0">
                  <a:pos x="1" y="15"/>
                </a:cxn>
                <a:cxn ang="0">
                  <a:pos x="3" y="4"/>
                </a:cxn>
                <a:cxn ang="0">
                  <a:pos x="3" y="0"/>
                </a:cxn>
                <a:cxn ang="0">
                  <a:pos x="2" y="0"/>
                </a:cxn>
              </a:cxnLst>
              <a:rect l="0" t="0" r="r" b="b"/>
              <a:pathLst>
                <a:path w="4" h="16">
                  <a:moveTo>
                    <a:pt x="2" y="0"/>
                  </a:moveTo>
                  <a:cubicBezTo>
                    <a:pt x="2" y="5"/>
                    <a:pt x="1" y="11"/>
                    <a:pt x="0" y="16"/>
                  </a:cubicBezTo>
                  <a:cubicBezTo>
                    <a:pt x="0" y="16"/>
                    <a:pt x="1" y="15"/>
                    <a:pt x="1" y="15"/>
                  </a:cubicBezTo>
                  <a:cubicBezTo>
                    <a:pt x="2" y="14"/>
                    <a:pt x="2" y="8"/>
                    <a:pt x="3" y="4"/>
                  </a:cubicBezTo>
                  <a:cubicBezTo>
                    <a:pt x="3" y="2"/>
                    <a:pt x="4" y="0"/>
                    <a:pt x="3" y="0"/>
                  </a:cubicBezTo>
                  <a:cubicBezTo>
                    <a:pt x="3" y="0"/>
                    <a:pt x="3" y="0"/>
                    <a:pt x="2" y="0"/>
                  </a:cubicBezTo>
                  <a:close/>
                </a:path>
              </a:pathLst>
            </a:custGeom>
            <a:grpFill/>
            <a:ln w="9525">
              <a:noFill/>
              <a:round/>
            </a:ln>
          </p:spPr>
          <p:txBody>
            <a:bodyPr vert="horz" wrap="square" lIns="91440" tIns="45720" rIns="91440" bIns="45720" numCol="1" anchor="t" anchorCtr="0" compatLnSpc="1"/>
            <a:lstStyle/>
            <a:p>
              <a:endParaRPr lang="zh-CN" altLang="en-US"/>
            </a:p>
          </p:txBody>
        </p:sp>
        <p:sp>
          <p:nvSpPr>
            <p:cNvPr id="50" name="Freeform 238">
              <a:extLst>
                <a:ext uri="{FF2B5EF4-FFF2-40B4-BE49-F238E27FC236}">
                  <a16:creationId xmlns:a16="http://schemas.microsoft.com/office/drawing/2014/main" id="{99320A3B-61F9-E74A-8FBE-B4CDDE70EA8A}"/>
                </a:ext>
              </a:extLst>
            </p:cNvPr>
            <p:cNvSpPr/>
            <p:nvPr/>
          </p:nvSpPr>
          <p:spPr bwMode="auto">
            <a:xfrm>
              <a:off x="2206594" y="1181083"/>
              <a:ext cx="347663" cy="468312"/>
            </a:xfrm>
            <a:custGeom>
              <a:avLst/>
              <a:gdLst/>
              <a:ahLst/>
              <a:cxnLst>
                <a:cxn ang="0">
                  <a:pos x="82" y="92"/>
                </a:cxn>
                <a:cxn ang="0">
                  <a:pos x="50" y="125"/>
                </a:cxn>
                <a:cxn ang="0">
                  <a:pos x="50" y="125"/>
                </a:cxn>
                <a:cxn ang="0">
                  <a:pos x="48" y="125"/>
                </a:cxn>
                <a:cxn ang="0">
                  <a:pos x="45" y="125"/>
                </a:cxn>
                <a:cxn ang="0">
                  <a:pos x="45" y="125"/>
                </a:cxn>
                <a:cxn ang="0">
                  <a:pos x="12" y="93"/>
                </a:cxn>
                <a:cxn ang="0">
                  <a:pos x="2" y="86"/>
                </a:cxn>
                <a:cxn ang="0">
                  <a:pos x="0" y="72"/>
                </a:cxn>
                <a:cxn ang="0">
                  <a:pos x="2" y="63"/>
                </a:cxn>
                <a:cxn ang="0">
                  <a:pos x="2" y="63"/>
                </a:cxn>
                <a:cxn ang="0">
                  <a:pos x="5" y="63"/>
                </a:cxn>
                <a:cxn ang="0">
                  <a:pos x="10" y="25"/>
                </a:cxn>
                <a:cxn ang="0">
                  <a:pos x="86" y="27"/>
                </a:cxn>
                <a:cxn ang="0">
                  <a:pos x="88" y="62"/>
                </a:cxn>
                <a:cxn ang="0">
                  <a:pos x="88" y="62"/>
                </a:cxn>
                <a:cxn ang="0">
                  <a:pos x="90" y="63"/>
                </a:cxn>
                <a:cxn ang="0">
                  <a:pos x="93" y="72"/>
                </a:cxn>
                <a:cxn ang="0">
                  <a:pos x="90" y="85"/>
                </a:cxn>
                <a:cxn ang="0">
                  <a:pos x="82" y="92"/>
                </a:cxn>
              </a:cxnLst>
              <a:rect l="0" t="0" r="r" b="b"/>
              <a:pathLst>
                <a:path w="93" h="125">
                  <a:moveTo>
                    <a:pt x="82" y="92"/>
                  </a:moveTo>
                  <a:cubicBezTo>
                    <a:pt x="78" y="108"/>
                    <a:pt x="69" y="122"/>
                    <a:pt x="50" y="125"/>
                  </a:cubicBezTo>
                  <a:cubicBezTo>
                    <a:pt x="50" y="125"/>
                    <a:pt x="50" y="125"/>
                    <a:pt x="50" y="125"/>
                  </a:cubicBezTo>
                  <a:cubicBezTo>
                    <a:pt x="50" y="125"/>
                    <a:pt x="49" y="125"/>
                    <a:pt x="48" y="125"/>
                  </a:cubicBezTo>
                  <a:cubicBezTo>
                    <a:pt x="46" y="125"/>
                    <a:pt x="45" y="125"/>
                    <a:pt x="45" y="125"/>
                  </a:cubicBezTo>
                  <a:cubicBezTo>
                    <a:pt x="45" y="125"/>
                    <a:pt x="45" y="125"/>
                    <a:pt x="45" y="125"/>
                  </a:cubicBezTo>
                  <a:cubicBezTo>
                    <a:pt x="26" y="123"/>
                    <a:pt x="17" y="109"/>
                    <a:pt x="12" y="93"/>
                  </a:cubicBezTo>
                  <a:cubicBezTo>
                    <a:pt x="10" y="92"/>
                    <a:pt x="4" y="89"/>
                    <a:pt x="2" y="86"/>
                  </a:cubicBezTo>
                  <a:cubicBezTo>
                    <a:pt x="2" y="84"/>
                    <a:pt x="0" y="78"/>
                    <a:pt x="0" y="72"/>
                  </a:cubicBezTo>
                  <a:cubicBezTo>
                    <a:pt x="0" y="68"/>
                    <a:pt x="0" y="65"/>
                    <a:pt x="2" y="63"/>
                  </a:cubicBezTo>
                  <a:cubicBezTo>
                    <a:pt x="2" y="63"/>
                    <a:pt x="2" y="63"/>
                    <a:pt x="2" y="63"/>
                  </a:cubicBezTo>
                  <a:cubicBezTo>
                    <a:pt x="3" y="63"/>
                    <a:pt x="4" y="63"/>
                    <a:pt x="5" y="63"/>
                  </a:cubicBezTo>
                  <a:cubicBezTo>
                    <a:pt x="2" y="45"/>
                    <a:pt x="4" y="33"/>
                    <a:pt x="10" y="25"/>
                  </a:cubicBezTo>
                  <a:cubicBezTo>
                    <a:pt x="28" y="0"/>
                    <a:pt x="77" y="8"/>
                    <a:pt x="86" y="27"/>
                  </a:cubicBezTo>
                  <a:cubicBezTo>
                    <a:pt x="90" y="35"/>
                    <a:pt x="90" y="48"/>
                    <a:pt x="88" y="62"/>
                  </a:cubicBezTo>
                  <a:cubicBezTo>
                    <a:pt x="88" y="62"/>
                    <a:pt x="88" y="62"/>
                    <a:pt x="88" y="62"/>
                  </a:cubicBezTo>
                  <a:cubicBezTo>
                    <a:pt x="89" y="62"/>
                    <a:pt x="89" y="62"/>
                    <a:pt x="90" y="63"/>
                  </a:cubicBezTo>
                  <a:cubicBezTo>
                    <a:pt x="92" y="64"/>
                    <a:pt x="93" y="68"/>
                    <a:pt x="93" y="72"/>
                  </a:cubicBezTo>
                  <a:cubicBezTo>
                    <a:pt x="92" y="77"/>
                    <a:pt x="91" y="84"/>
                    <a:pt x="90" y="85"/>
                  </a:cubicBezTo>
                  <a:cubicBezTo>
                    <a:pt x="89" y="88"/>
                    <a:pt x="84" y="91"/>
                    <a:pt x="82" y="92"/>
                  </a:cubicBezTo>
                  <a:close/>
                </a:path>
              </a:pathLst>
            </a:custGeom>
            <a:grpFill/>
            <a:ln w="9525">
              <a:noFill/>
              <a:round/>
            </a:ln>
          </p:spPr>
          <p:txBody>
            <a:bodyPr vert="horz" wrap="square" lIns="91440" tIns="45720" rIns="91440" bIns="45720" numCol="1" anchor="t" anchorCtr="0" compatLnSpc="1"/>
            <a:lstStyle/>
            <a:p>
              <a:endParaRPr lang="zh-CN" altLang="en-US"/>
            </a:p>
          </p:txBody>
        </p:sp>
        <p:sp>
          <p:nvSpPr>
            <p:cNvPr id="51" name="Freeform 239">
              <a:extLst>
                <a:ext uri="{FF2B5EF4-FFF2-40B4-BE49-F238E27FC236}">
                  <a16:creationId xmlns:a16="http://schemas.microsoft.com/office/drawing/2014/main" id="{3CDCE573-B2A8-4A40-9FA7-CB2972CD8347}"/>
                </a:ext>
              </a:extLst>
            </p:cNvPr>
            <p:cNvSpPr/>
            <p:nvPr/>
          </p:nvSpPr>
          <p:spPr bwMode="auto">
            <a:xfrm>
              <a:off x="2225644" y="1423971"/>
              <a:ext cx="17463" cy="60325"/>
            </a:xfrm>
            <a:custGeom>
              <a:avLst/>
              <a:gdLst/>
              <a:ahLst/>
              <a:cxnLst>
                <a:cxn ang="0">
                  <a:pos x="5" y="16"/>
                </a:cxn>
                <a:cxn ang="0">
                  <a:pos x="3" y="9"/>
                </a:cxn>
                <a:cxn ang="0">
                  <a:pos x="3" y="9"/>
                </a:cxn>
                <a:cxn ang="0">
                  <a:pos x="1" y="0"/>
                </a:cxn>
                <a:cxn ang="0">
                  <a:pos x="0" y="0"/>
                </a:cxn>
                <a:cxn ang="0">
                  <a:pos x="0" y="0"/>
                </a:cxn>
                <a:cxn ang="0">
                  <a:pos x="1" y="3"/>
                </a:cxn>
                <a:cxn ang="0">
                  <a:pos x="3" y="14"/>
                </a:cxn>
                <a:cxn ang="0">
                  <a:pos x="5" y="16"/>
                </a:cxn>
              </a:cxnLst>
              <a:rect l="0" t="0" r="r" b="b"/>
              <a:pathLst>
                <a:path w="5" h="16">
                  <a:moveTo>
                    <a:pt x="5" y="16"/>
                  </a:moveTo>
                  <a:cubicBezTo>
                    <a:pt x="4" y="14"/>
                    <a:pt x="4" y="11"/>
                    <a:pt x="3" y="9"/>
                  </a:cubicBezTo>
                  <a:cubicBezTo>
                    <a:pt x="3" y="9"/>
                    <a:pt x="3" y="9"/>
                    <a:pt x="3" y="9"/>
                  </a:cubicBezTo>
                  <a:cubicBezTo>
                    <a:pt x="2" y="6"/>
                    <a:pt x="2" y="3"/>
                    <a:pt x="1" y="0"/>
                  </a:cubicBezTo>
                  <a:cubicBezTo>
                    <a:pt x="1" y="0"/>
                    <a:pt x="1" y="0"/>
                    <a:pt x="0" y="0"/>
                  </a:cubicBezTo>
                  <a:cubicBezTo>
                    <a:pt x="0" y="0"/>
                    <a:pt x="0" y="0"/>
                    <a:pt x="0" y="0"/>
                  </a:cubicBezTo>
                  <a:cubicBezTo>
                    <a:pt x="0" y="0"/>
                    <a:pt x="1" y="1"/>
                    <a:pt x="1" y="3"/>
                  </a:cubicBezTo>
                  <a:cubicBezTo>
                    <a:pt x="1" y="8"/>
                    <a:pt x="2" y="13"/>
                    <a:pt x="3" y="14"/>
                  </a:cubicBezTo>
                  <a:cubicBezTo>
                    <a:pt x="3" y="15"/>
                    <a:pt x="4" y="16"/>
                    <a:pt x="5" y="16"/>
                  </a:cubicBezTo>
                  <a:close/>
                </a:path>
              </a:pathLst>
            </a:custGeom>
            <a:grpFill/>
            <a:ln w="9525">
              <a:noFill/>
              <a:round/>
            </a:ln>
          </p:spPr>
          <p:txBody>
            <a:bodyPr vert="horz" wrap="square" lIns="91440" tIns="45720" rIns="91440" bIns="45720" numCol="1" anchor="t" anchorCtr="0" compatLnSpc="1"/>
            <a:lstStyle/>
            <a:p>
              <a:endParaRPr lang="zh-CN" altLang="en-US"/>
            </a:p>
          </p:txBody>
        </p:sp>
      </p:grpSp>
      <p:sp>
        <p:nvSpPr>
          <p:cNvPr id="119" name="文本框 118">
            <a:extLst>
              <a:ext uri="{FF2B5EF4-FFF2-40B4-BE49-F238E27FC236}">
                <a16:creationId xmlns:a16="http://schemas.microsoft.com/office/drawing/2014/main" id="{5C46E506-3267-FC43-B4DF-5B4A2ABCD08D}"/>
              </a:ext>
            </a:extLst>
          </p:cNvPr>
          <p:cNvSpPr txBox="1"/>
          <p:nvPr/>
        </p:nvSpPr>
        <p:spPr>
          <a:xfrm>
            <a:off x="8083936" y="2606932"/>
            <a:ext cx="1361456" cy="230832"/>
          </a:xfrm>
          <a:prstGeom prst="rect">
            <a:avLst/>
          </a:prstGeom>
          <a:noFill/>
        </p:spPr>
        <p:txBody>
          <a:bodyPr wrap="square" rtlCol="0">
            <a:spAutoFit/>
          </a:bodyPr>
          <a:lstStyle/>
          <a:p>
            <a:pPr algn="ctr"/>
            <a:r>
              <a:rPr lang="en-GB" sz="900" dirty="0"/>
              <a:t>users</a:t>
            </a:r>
          </a:p>
        </p:txBody>
      </p:sp>
      <p:sp>
        <p:nvSpPr>
          <p:cNvPr id="54" name="矩形 53">
            <a:extLst>
              <a:ext uri="{FF2B5EF4-FFF2-40B4-BE49-F238E27FC236}">
                <a16:creationId xmlns:a16="http://schemas.microsoft.com/office/drawing/2014/main" id="{E58B234C-BCAA-1144-A855-73D4073CFF39}"/>
              </a:ext>
            </a:extLst>
          </p:cNvPr>
          <p:cNvSpPr/>
          <p:nvPr/>
        </p:nvSpPr>
        <p:spPr>
          <a:xfrm>
            <a:off x="1345778" y="3692149"/>
            <a:ext cx="3942502" cy="2035278"/>
          </a:xfrm>
          <a:prstGeom prst="rect">
            <a:avLst/>
          </a:prstGeom>
          <a:noFill/>
          <a:ln w="34925">
            <a:solidFill>
              <a:srgbClr val="0070C0">
                <a:alpha val="2600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7" name="圆角矩形 56">
            <a:extLst>
              <a:ext uri="{FF2B5EF4-FFF2-40B4-BE49-F238E27FC236}">
                <a16:creationId xmlns:a16="http://schemas.microsoft.com/office/drawing/2014/main" id="{B6B76D03-176F-7947-910C-98EFC8D780CB}"/>
              </a:ext>
            </a:extLst>
          </p:cNvPr>
          <p:cNvSpPr/>
          <p:nvPr/>
        </p:nvSpPr>
        <p:spPr>
          <a:xfrm>
            <a:off x="1600020" y="3900379"/>
            <a:ext cx="896550" cy="307983"/>
          </a:xfrm>
          <a:prstGeom prst="roundRect">
            <a:avLst/>
          </a:prstGeom>
          <a:solidFill>
            <a:srgbClr val="0271C0"/>
          </a:solidFill>
          <a:ln w="25400">
            <a:solidFill>
              <a:srgbClr val="0070C0">
                <a:alpha val="45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8" name="圆角矩形 57">
            <a:extLst>
              <a:ext uri="{FF2B5EF4-FFF2-40B4-BE49-F238E27FC236}">
                <a16:creationId xmlns:a16="http://schemas.microsoft.com/office/drawing/2014/main" id="{5DF653CC-7CEE-AB47-8639-1D419092189B}"/>
              </a:ext>
            </a:extLst>
          </p:cNvPr>
          <p:cNvSpPr/>
          <p:nvPr/>
        </p:nvSpPr>
        <p:spPr>
          <a:xfrm>
            <a:off x="2862440" y="3900379"/>
            <a:ext cx="896550" cy="307983"/>
          </a:xfrm>
          <a:prstGeom prst="roundRect">
            <a:avLst/>
          </a:prstGeom>
          <a:solidFill>
            <a:srgbClr val="0271C0"/>
          </a:solidFill>
          <a:ln w="25400">
            <a:solidFill>
              <a:srgbClr val="0070C0">
                <a:alpha val="45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9" name="圆角矩形 58">
            <a:extLst>
              <a:ext uri="{FF2B5EF4-FFF2-40B4-BE49-F238E27FC236}">
                <a16:creationId xmlns:a16="http://schemas.microsoft.com/office/drawing/2014/main" id="{BB8D0D4D-C8DF-9444-9559-AF246B953460}"/>
              </a:ext>
            </a:extLst>
          </p:cNvPr>
          <p:cNvSpPr/>
          <p:nvPr/>
        </p:nvSpPr>
        <p:spPr>
          <a:xfrm>
            <a:off x="4124859" y="3890821"/>
            <a:ext cx="896550" cy="325820"/>
          </a:xfrm>
          <a:prstGeom prst="roundRect">
            <a:avLst/>
          </a:prstGeom>
          <a:solidFill>
            <a:srgbClr val="0271C0"/>
          </a:solidFill>
          <a:ln w="25400">
            <a:solidFill>
              <a:srgbClr val="0070C0">
                <a:alpha val="45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0" name="圆角矩形 59">
            <a:extLst>
              <a:ext uri="{FF2B5EF4-FFF2-40B4-BE49-F238E27FC236}">
                <a16:creationId xmlns:a16="http://schemas.microsoft.com/office/drawing/2014/main" id="{D7E4DA34-B3B5-5E40-BF74-52893F1EAC2B}"/>
              </a:ext>
            </a:extLst>
          </p:cNvPr>
          <p:cNvSpPr/>
          <p:nvPr/>
        </p:nvSpPr>
        <p:spPr>
          <a:xfrm>
            <a:off x="2093811" y="4435086"/>
            <a:ext cx="562960" cy="606620"/>
          </a:xfrm>
          <a:prstGeom prst="roundRect">
            <a:avLst/>
          </a:prstGeom>
          <a:solidFill>
            <a:srgbClr val="0271C0"/>
          </a:solidFill>
          <a:ln w="25400">
            <a:solidFill>
              <a:srgbClr val="0070C0">
                <a:alpha val="45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1" name="圆角矩形 60">
            <a:extLst>
              <a:ext uri="{FF2B5EF4-FFF2-40B4-BE49-F238E27FC236}">
                <a16:creationId xmlns:a16="http://schemas.microsoft.com/office/drawing/2014/main" id="{967D632F-322F-D949-8FD6-428A5F04F032}"/>
              </a:ext>
            </a:extLst>
          </p:cNvPr>
          <p:cNvSpPr/>
          <p:nvPr/>
        </p:nvSpPr>
        <p:spPr>
          <a:xfrm>
            <a:off x="2707371" y="4435086"/>
            <a:ext cx="562960" cy="606620"/>
          </a:xfrm>
          <a:prstGeom prst="roundRect">
            <a:avLst/>
          </a:prstGeom>
          <a:solidFill>
            <a:srgbClr val="0271C0"/>
          </a:solidFill>
          <a:ln w="25400">
            <a:solidFill>
              <a:srgbClr val="0070C0">
                <a:alpha val="45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3" name="圆角矩形 62">
            <a:extLst>
              <a:ext uri="{FF2B5EF4-FFF2-40B4-BE49-F238E27FC236}">
                <a16:creationId xmlns:a16="http://schemas.microsoft.com/office/drawing/2014/main" id="{4F8E3769-38BF-C44E-A3E2-D619D379A25E}"/>
              </a:ext>
            </a:extLst>
          </p:cNvPr>
          <p:cNvSpPr/>
          <p:nvPr/>
        </p:nvSpPr>
        <p:spPr>
          <a:xfrm>
            <a:off x="4283923" y="4399953"/>
            <a:ext cx="562960" cy="641753"/>
          </a:xfrm>
          <a:prstGeom prst="roundRect">
            <a:avLst/>
          </a:prstGeom>
          <a:solidFill>
            <a:srgbClr val="0271C0"/>
          </a:solidFill>
          <a:ln w="25400">
            <a:solidFill>
              <a:srgbClr val="0070C0">
                <a:alpha val="45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5" name="文本框 64">
            <a:extLst>
              <a:ext uri="{FF2B5EF4-FFF2-40B4-BE49-F238E27FC236}">
                <a16:creationId xmlns:a16="http://schemas.microsoft.com/office/drawing/2014/main" id="{F68D59A5-F29F-EB41-A3D1-39DAC192C9E8}"/>
              </a:ext>
            </a:extLst>
          </p:cNvPr>
          <p:cNvSpPr txBox="1"/>
          <p:nvPr/>
        </p:nvSpPr>
        <p:spPr>
          <a:xfrm>
            <a:off x="1681655" y="3942176"/>
            <a:ext cx="725214" cy="230832"/>
          </a:xfrm>
          <a:prstGeom prst="rect">
            <a:avLst/>
          </a:prstGeom>
          <a:noFill/>
        </p:spPr>
        <p:txBody>
          <a:bodyPr wrap="square" rtlCol="0">
            <a:spAutoFit/>
          </a:bodyPr>
          <a:lstStyle/>
          <a:p>
            <a:pPr algn="ctr"/>
            <a:r>
              <a:rPr lang="en-GB" sz="900" b="1" dirty="0" err="1">
                <a:solidFill>
                  <a:schemeClr val="bg1"/>
                </a:solidFill>
              </a:rPr>
              <a:t>Kubelet</a:t>
            </a:r>
            <a:endParaRPr lang="en-GB" sz="900" b="1" dirty="0">
              <a:solidFill>
                <a:schemeClr val="bg1"/>
              </a:solidFill>
            </a:endParaRPr>
          </a:p>
        </p:txBody>
      </p:sp>
      <p:sp>
        <p:nvSpPr>
          <p:cNvPr id="66" name="文本框 65">
            <a:extLst>
              <a:ext uri="{FF2B5EF4-FFF2-40B4-BE49-F238E27FC236}">
                <a16:creationId xmlns:a16="http://schemas.microsoft.com/office/drawing/2014/main" id="{B73B58FB-7869-0940-8E5D-65C26F6E42D2}"/>
              </a:ext>
            </a:extLst>
          </p:cNvPr>
          <p:cNvSpPr txBox="1"/>
          <p:nvPr/>
        </p:nvSpPr>
        <p:spPr>
          <a:xfrm>
            <a:off x="2953407" y="3942176"/>
            <a:ext cx="725214" cy="230832"/>
          </a:xfrm>
          <a:prstGeom prst="rect">
            <a:avLst/>
          </a:prstGeom>
          <a:noFill/>
        </p:spPr>
        <p:txBody>
          <a:bodyPr wrap="square" rtlCol="0">
            <a:spAutoFit/>
          </a:bodyPr>
          <a:lstStyle/>
          <a:p>
            <a:pPr algn="ctr"/>
            <a:r>
              <a:rPr lang="en-GB" sz="900" b="1" dirty="0" err="1">
                <a:solidFill>
                  <a:schemeClr val="bg1"/>
                </a:solidFill>
              </a:rPr>
              <a:t>cAdvisor</a:t>
            </a:r>
            <a:endParaRPr lang="en-GB" sz="900" b="1" dirty="0">
              <a:solidFill>
                <a:schemeClr val="bg1"/>
              </a:solidFill>
            </a:endParaRPr>
          </a:p>
        </p:txBody>
      </p:sp>
      <p:sp>
        <p:nvSpPr>
          <p:cNvPr id="67" name="文本框 66">
            <a:extLst>
              <a:ext uri="{FF2B5EF4-FFF2-40B4-BE49-F238E27FC236}">
                <a16:creationId xmlns:a16="http://schemas.microsoft.com/office/drawing/2014/main" id="{FFA71531-59C0-8C44-8B2A-08AFFF2FDDFF}"/>
              </a:ext>
            </a:extLst>
          </p:cNvPr>
          <p:cNvSpPr txBox="1"/>
          <p:nvPr/>
        </p:nvSpPr>
        <p:spPr>
          <a:xfrm>
            <a:off x="4129256" y="3941142"/>
            <a:ext cx="896550" cy="230832"/>
          </a:xfrm>
          <a:prstGeom prst="rect">
            <a:avLst/>
          </a:prstGeom>
          <a:noFill/>
        </p:spPr>
        <p:txBody>
          <a:bodyPr wrap="square" rtlCol="0">
            <a:spAutoFit/>
          </a:bodyPr>
          <a:lstStyle/>
          <a:p>
            <a:pPr algn="ctr"/>
            <a:r>
              <a:rPr lang="en-GB" sz="900" b="1" dirty="0" err="1">
                <a:solidFill>
                  <a:schemeClr val="bg1"/>
                </a:solidFill>
              </a:rPr>
              <a:t>Kube</a:t>
            </a:r>
            <a:r>
              <a:rPr lang="en-GB" sz="900" b="1" dirty="0">
                <a:solidFill>
                  <a:schemeClr val="bg1"/>
                </a:solidFill>
              </a:rPr>
              <a:t>-Proxy</a:t>
            </a:r>
          </a:p>
        </p:txBody>
      </p:sp>
      <p:sp>
        <p:nvSpPr>
          <p:cNvPr id="68" name="文本框 67">
            <a:extLst>
              <a:ext uri="{FF2B5EF4-FFF2-40B4-BE49-F238E27FC236}">
                <a16:creationId xmlns:a16="http://schemas.microsoft.com/office/drawing/2014/main" id="{4CCECA0E-4CD3-1F4B-B76A-103F22977080}"/>
              </a:ext>
            </a:extLst>
          </p:cNvPr>
          <p:cNvSpPr txBox="1"/>
          <p:nvPr/>
        </p:nvSpPr>
        <p:spPr>
          <a:xfrm>
            <a:off x="2161674" y="4594372"/>
            <a:ext cx="427233" cy="230832"/>
          </a:xfrm>
          <a:prstGeom prst="rect">
            <a:avLst/>
          </a:prstGeom>
          <a:noFill/>
        </p:spPr>
        <p:txBody>
          <a:bodyPr wrap="square" rtlCol="0">
            <a:spAutoFit/>
          </a:bodyPr>
          <a:lstStyle/>
          <a:p>
            <a:pPr algn="ctr"/>
            <a:r>
              <a:rPr lang="en-GB" sz="900" b="1" dirty="0">
                <a:solidFill>
                  <a:schemeClr val="bg1"/>
                </a:solidFill>
              </a:rPr>
              <a:t>Pod</a:t>
            </a:r>
          </a:p>
        </p:txBody>
      </p:sp>
      <p:sp>
        <p:nvSpPr>
          <p:cNvPr id="69" name="文本框 68">
            <a:extLst>
              <a:ext uri="{FF2B5EF4-FFF2-40B4-BE49-F238E27FC236}">
                <a16:creationId xmlns:a16="http://schemas.microsoft.com/office/drawing/2014/main" id="{87B7B270-27DA-6441-8805-B9352D1CB364}"/>
              </a:ext>
            </a:extLst>
          </p:cNvPr>
          <p:cNvSpPr txBox="1"/>
          <p:nvPr/>
        </p:nvSpPr>
        <p:spPr>
          <a:xfrm>
            <a:off x="2781784" y="4594372"/>
            <a:ext cx="427233" cy="230832"/>
          </a:xfrm>
          <a:prstGeom prst="rect">
            <a:avLst/>
          </a:prstGeom>
          <a:noFill/>
        </p:spPr>
        <p:txBody>
          <a:bodyPr wrap="square" rtlCol="0">
            <a:spAutoFit/>
          </a:bodyPr>
          <a:lstStyle/>
          <a:p>
            <a:pPr algn="ctr"/>
            <a:r>
              <a:rPr lang="en-GB" sz="900" b="1" dirty="0">
                <a:solidFill>
                  <a:schemeClr val="bg1"/>
                </a:solidFill>
              </a:rPr>
              <a:t>Pod</a:t>
            </a:r>
          </a:p>
        </p:txBody>
      </p:sp>
      <p:sp>
        <p:nvSpPr>
          <p:cNvPr id="70" name="文本框 69">
            <a:extLst>
              <a:ext uri="{FF2B5EF4-FFF2-40B4-BE49-F238E27FC236}">
                <a16:creationId xmlns:a16="http://schemas.microsoft.com/office/drawing/2014/main" id="{E24D05A5-D830-864E-8105-7E0C916A22C9}"/>
              </a:ext>
            </a:extLst>
          </p:cNvPr>
          <p:cNvSpPr txBox="1"/>
          <p:nvPr/>
        </p:nvSpPr>
        <p:spPr>
          <a:xfrm>
            <a:off x="4347826" y="4594372"/>
            <a:ext cx="427233" cy="230832"/>
          </a:xfrm>
          <a:prstGeom prst="rect">
            <a:avLst/>
          </a:prstGeom>
          <a:noFill/>
        </p:spPr>
        <p:txBody>
          <a:bodyPr wrap="square" rtlCol="0">
            <a:spAutoFit/>
          </a:bodyPr>
          <a:lstStyle/>
          <a:p>
            <a:pPr algn="ctr"/>
            <a:r>
              <a:rPr lang="en-GB" sz="900" b="1" dirty="0">
                <a:solidFill>
                  <a:schemeClr val="bg1"/>
                </a:solidFill>
              </a:rPr>
              <a:t>Pod</a:t>
            </a:r>
          </a:p>
        </p:txBody>
      </p:sp>
      <p:sp>
        <p:nvSpPr>
          <p:cNvPr id="71" name="文本框 70">
            <a:extLst>
              <a:ext uri="{FF2B5EF4-FFF2-40B4-BE49-F238E27FC236}">
                <a16:creationId xmlns:a16="http://schemas.microsoft.com/office/drawing/2014/main" id="{98D74A72-8553-8840-B13A-91549EE10B0E}"/>
              </a:ext>
            </a:extLst>
          </p:cNvPr>
          <p:cNvSpPr txBox="1"/>
          <p:nvPr/>
        </p:nvSpPr>
        <p:spPr>
          <a:xfrm>
            <a:off x="3563510" y="4517386"/>
            <a:ext cx="427233" cy="338554"/>
          </a:xfrm>
          <a:prstGeom prst="rect">
            <a:avLst/>
          </a:prstGeom>
          <a:noFill/>
        </p:spPr>
        <p:txBody>
          <a:bodyPr wrap="square" rtlCol="0">
            <a:spAutoFit/>
          </a:bodyPr>
          <a:lstStyle/>
          <a:p>
            <a:pPr algn="ctr"/>
            <a:r>
              <a:rPr lang="en-GB" sz="1600" b="1" dirty="0">
                <a:solidFill>
                  <a:srgbClr val="0070C0"/>
                </a:solidFill>
              </a:rPr>
              <a:t>…</a:t>
            </a:r>
          </a:p>
        </p:txBody>
      </p:sp>
      <p:sp>
        <p:nvSpPr>
          <p:cNvPr id="73" name="文本框 72">
            <a:extLst>
              <a:ext uri="{FF2B5EF4-FFF2-40B4-BE49-F238E27FC236}">
                <a16:creationId xmlns:a16="http://schemas.microsoft.com/office/drawing/2014/main" id="{99F7CC18-F308-5749-A742-05D631F3044F}"/>
              </a:ext>
            </a:extLst>
          </p:cNvPr>
          <p:cNvSpPr txBox="1"/>
          <p:nvPr/>
        </p:nvSpPr>
        <p:spPr>
          <a:xfrm>
            <a:off x="5807860" y="4517386"/>
            <a:ext cx="427233" cy="338554"/>
          </a:xfrm>
          <a:prstGeom prst="rect">
            <a:avLst/>
          </a:prstGeom>
          <a:noFill/>
        </p:spPr>
        <p:txBody>
          <a:bodyPr wrap="square" rtlCol="0">
            <a:spAutoFit/>
          </a:bodyPr>
          <a:lstStyle/>
          <a:p>
            <a:pPr algn="ctr"/>
            <a:r>
              <a:rPr lang="en-GB" sz="1600" b="1" dirty="0">
                <a:solidFill>
                  <a:srgbClr val="0070C0"/>
                </a:solidFill>
              </a:rPr>
              <a:t>…</a:t>
            </a:r>
          </a:p>
        </p:txBody>
      </p:sp>
      <p:sp>
        <p:nvSpPr>
          <p:cNvPr id="74" name="矩形 73">
            <a:extLst>
              <a:ext uri="{FF2B5EF4-FFF2-40B4-BE49-F238E27FC236}">
                <a16:creationId xmlns:a16="http://schemas.microsoft.com/office/drawing/2014/main" id="{19353B9C-C0C1-5748-A9A3-D170FD3DD4CB}"/>
              </a:ext>
            </a:extLst>
          </p:cNvPr>
          <p:cNvSpPr/>
          <p:nvPr/>
        </p:nvSpPr>
        <p:spPr>
          <a:xfrm>
            <a:off x="6716064" y="3692149"/>
            <a:ext cx="3942502" cy="2035278"/>
          </a:xfrm>
          <a:prstGeom prst="rect">
            <a:avLst/>
          </a:prstGeom>
          <a:noFill/>
          <a:ln w="34925">
            <a:solidFill>
              <a:srgbClr val="0070C0">
                <a:alpha val="2600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5" name="圆角矩形 74">
            <a:extLst>
              <a:ext uri="{FF2B5EF4-FFF2-40B4-BE49-F238E27FC236}">
                <a16:creationId xmlns:a16="http://schemas.microsoft.com/office/drawing/2014/main" id="{4A4B7E74-78B3-C546-861F-CB08C4AECA8D}"/>
              </a:ext>
            </a:extLst>
          </p:cNvPr>
          <p:cNvSpPr/>
          <p:nvPr/>
        </p:nvSpPr>
        <p:spPr>
          <a:xfrm>
            <a:off x="6970306" y="3900379"/>
            <a:ext cx="896550" cy="307983"/>
          </a:xfrm>
          <a:prstGeom prst="roundRect">
            <a:avLst/>
          </a:prstGeom>
          <a:solidFill>
            <a:srgbClr val="0271C0"/>
          </a:solidFill>
          <a:ln w="25400">
            <a:solidFill>
              <a:srgbClr val="0070C0">
                <a:alpha val="5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solidFill>
                <a:schemeClr val="bg1"/>
              </a:solidFill>
            </a:endParaRPr>
          </a:p>
        </p:txBody>
      </p:sp>
      <p:sp>
        <p:nvSpPr>
          <p:cNvPr id="76" name="圆角矩形 75">
            <a:extLst>
              <a:ext uri="{FF2B5EF4-FFF2-40B4-BE49-F238E27FC236}">
                <a16:creationId xmlns:a16="http://schemas.microsoft.com/office/drawing/2014/main" id="{1F48C19B-8A93-654B-A051-D5864E3393C9}"/>
              </a:ext>
            </a:extLst>
          </p:cNvPr>
          <p:cNvSpPr/>
          <p:nvPr/>
        </p:nvSpPr>
        <p:spPr>
          <a:xfrm>
            <a:off x="8232726" y="3900379"/>
            <a:ext cx="896550" cy="307983"/>
          </a:xfrm>
          <a:prstGeom prst="roundRect">
            <a:avLst/>
          </a:prstGeom>
          <a:solidFill>
            <a:srgbClr val="0271C0"/>
          </a:solidFill>
          <a:ln w="25400">
            <a:solidFill>
              <a:srgbClr val="0070C0">
                <a:alpha val="5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solidFill>
                <a:schemeClr val="bg1"/>
              </a:solidFill>
            </a:endParaRPr>
          </a:p>
        </p:txBody>
      </p:sp>
      <p:sp>
        <p:nvSpPr>
          <p:cNvPr id="77" name="圆角矩形 76">
            <a:extLst>
              <a:ext uri="{FF2B5EF4-FFF2-40B4-BE49-F238E27FC236}">
                <a16:creationId xmlns:a16="http://schemas.microsoft.com/office/drawing/2014/main" id="{700BF8DB-1883-7F48-9B84-597A7BD256D9}"/>
              </a:ext>
            </a:extLst>
          </p:cNvPr>
          <p:cNvSpPr/>
          <p:nvPr/>
        </p:nvSpPr>
        <p:spPr>
          <a:xfrm>
            <a:off x="9495145" y="3890821"/>
            <a:ext cx="896550" cy="325820"/>
          </a:xfrm>
          <a:prstGeom prst="roundRect">
            <a:avLst/>
          </a:prstGeom>
          <a:solidFill>
            <a:srgbClr val="0271C0"/>
          </a:solidFill>
          <a:ln w="25400">
            <a:solidFill>
              <a:srgbClr val="0070C0">
                <a:alpha val="5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solidFill>
                <a:schemeClr val="bg1"/>
              </a:solidFill>
            </a:endParaRPr>
          </a:p>
        </p:txBody>
      </p:sp>
      <p:sp>
        <p:nvSpPr>
          <p:cNvPr id="78" name="圆角矩形 77">
            <a:extLst>
              <a:ext uri="{FF2B5EF4-FFF2-40B4-BE49-F238E27FC236}">
                <a16:creationId xmlns:a16="http://schemas.microsoft.com/office/drawing/2014/main" id="{FF6B6119-FD02-6740-8DFA-068946A88329}"/>
              </a:ext>
            </a:extLst>
          </p:cNvPr>
          <p:cNvSpPr/>
          <p:nvPr/>
        </p:nvSpPr>
        <p:spPr>
          <a:xfrm>
            <a:off x="7464097" y="4435086"/>
            <a:ext cx="562960" cy="606620"/>
          </a:xfrm>
          <a:prstGeom prst="roundRect">
            <a:avLst/>
          </a:prstGeom>
          <a:solidFill>
            <a:srgbClr val="0271C0"/>
          </a:solidFill>
          <a:ln w="25400">
            <a:solidFill>
              <a:srgbClr val="0070C0">
                <a:alpha val="5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solidFill>
                <a:schemeClr val="bg1"/>
              </a:solidFill>
            </a:endParaRPr>
          </a:p>
        </p:txBody>
      </p:sp>
      <p:sp>
        <p:nvSpPr>
          <p:cNvPr id="79" name="圆角矩形 78">
            <a:extLst>
              <a:ext uri="{FF2B5EF4-FFF2-40B4-BE49-F238E27FC236}">
                <a16:creationId xmlns:a16="http://schemas.microsoft.com/office/drawing/2014/main" id="{04B4873C-2F28-9D4F-9B66-49785587E3EF}"/>
              </a:ext>
            </a:extLst>
          </p:cNvPr>
          <p:cNvSpPr/>
          <p:nvPr/>
        </p:nvSpPr>
        <p:spPr>
          <a:xfrm>
            <a:off x="8077657" y="4435086"/>
            <a:ext cx="562960" cy="606620"/>
          </a:xfrm>
          <a:prstGeom prst="roundRect">
            <a:avLst/>
          </a:prstGeom>
          <a:solidFill>
            <a:srgbClr val="0271C0"/>
          </a:solidFill>
          <a:ln w="25400">
            <a:solidFill>
              <a:srgbClr val="0070C0">
                <a:alpha val="5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solidFill>
                <a:schemeClr val="bg1"/>
              </a:solidFill>
            </a:endParaRPr>
          </a:p>
        </p:txBody>
      </p:sp>
      <p:sp>
        <p:nvSpPr>
          <p:cNvPr id="80" name="圆角矩形 79">
            <a:extLst>
              <a:ext uri="{FF2B5EF4-FFF2-40B4-BE49-F238E27FC236}">
                <a16:creationId xmlns:a16="http://schemas.microsoft.com/office/drawing/2014/main" id="{DD250AC5-E028-204B-85C2-516EFDE8C36E}"/>
              </a:ext>
            </a:extLst>
          </p:cNvPr>
          <p:cNvSpPr/>
          <p:nvPr/>
        </p:nvSpPr>
        <p:spPr>
          <a:xfrm>
            <a:off x="9654209" y="4399953"/>
            <a:ext cx="562960" cy="641753"/>
          </a:xfrm>
          <a:prstGeom prst="roundRect">
            <a:avLst/>
          </a:prstGeom>
          <a:solidFill>
            <a:srgbClr val="0271C0"/>
          </a:solidFill>
          <a:ln w="25400">
            <a:solidFill>
              <a:srgbClr val="0070C0">
                <a:alpha val="5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solidFill>
                <a:schemeClr val="bg1"/>
              </a:solidFill>
            </a:endParaRPr>
          </a:p>
        </p:txBody>
      </p:sp>
      <p:sp>
        <p:nvSpPr>
          <p:cNvPr id="81" name="文本框 80">
            <a:extLst>
              <a:ext uri="{FF2B5EF4-FFF2-40B4-BE49-F238E27FC236}">
                <a16:creationId xmlns:a16="http://schemas.microsoft.com/office/drawing/2014/main" id="{A64D9012-C117-5D4B-820E-9F87C7D1DC43}"/>
              </a:ext>
            </a:extLst>
          </p:cNvPr>
          <p:cNvSpPr txBox="1"/>
          <p:nvPr/>
        </p:nvSpPr>
        <p:spPr>
          <a:xfrm>
            <a:off x="7051941" y="3942176"/>
            <a:ext cx="725214" cy="230832"/>
          </a:xfrm>
          <a:prstGeom prst="rect">
            <a:avLst/>
          </a:prstGeom>
          <a:noFill/>
        </p:spPr>
        <p:txBody>
          <a:bodyPr wrap="square" rtlCol="0">
            <a:spAutoFit/>
          </a:bodyPr>
          <a:lstStyle/>
          <a:p>
            <a:pPr algn="ctr"/>
            <a:r>
              <a:rPr lang="en-GB" sz="900" b="1" dirty="0" err="1">
                <a:solidFill>
                  <a:schemeClr val="bg1"/>
                </a:solidFill>
              </a:rPr>
              <a:t>Kubelet</a:t>
            </a:r>
            <a:endParaRPr lang="en-GB" sz="900" b="1" dirty="0">
              <a:solidFill>
                <a:schemeClr val="bg1"/>
              </a:solidFill>
            </a:endParaRPr>
          </a:p>
        </p:txBody>
      </p:sp>
      <p:sp>
        <p:nvSpPr>
          <p:cNvPr id="82" name="文本框 81">
            <a:extLst>
              <a:ext uri="{FF2B5EF4-FFF2-40B4-BE49-F238E27FC236}">
                <a16:creationId xmlns:a16="http://schemas.microsoft.com/office/drawing/2014/main" id="{7A322ECE-E146-9440-82B0-EB7893042EC8}"/>
              </a:ext>
            </a:extLst>
          </p:cNvPr>
          <p:cNvSpPr txBox="1"/>
          <p:nvPr/>
        </p:nvSpPr>
        <p:spPr>
          <a:xfrm>
            <a:off x="8323693" y="3942176"/>
            <a:ext cx="725214" cy="230832"/>
          </a:xfrm>
          <a:prstGeom prst="rect">
            <a:avLst/>
          </a:prstGeom>
          <a:noFill/>
        </p:spPr>
        <p:txBody>
          <a:bodyPr wrap="square" rtlCol="0">
            <a:spAutoFit/>
          </a:bodyPr>
          <a:lstStyle/>
          <a:p>
            <a:pPr algn="ctr"/>
            <a:r>
              <a:rPr lang="en-GB" sz="900" b="1" dirty="0" err="1">
                <a:solidFill>
                  <a:schemeClr val="bg1"/>
                </a:solidFill>
              </a:rPr>
              <a:t>cAdvisor</a:t>
            </a:r>
            <a:endParaRPr lang="en-GB" sz="900" b="1" dirty="0">
              <a:solidFill>
                <a:schemeClr val="bg1"/>
              </a:solidFill>
            </a:endParaRPr>
          </a:p>
        </p:txBody>
      </p:sp>
      <p:sp>
        <p:nvSpPr>
          <p:cNvPr id="83" name="文本框 82">
            <a:extLst>
              <a:ext uri="{FF2B5EF4-FFF2-40B4-BE49-F238E27FC236}">
                <a16:creationId xmlns:a16="http://schemas.microsoft.com/office/drawing/2014/main" id="{69ADD0E8-10CC-AB4A-B0D9-4D19F6E11028}"/>
              </a:ext>
            </a:extLst>
          </p:cNvPr>
          <p:cNvSpPr txBox="1"/>
          <p:nvPr/>
        </p:nvSpPr>
        <p:spPr>
          <a:xfrm>
            <a:off x="9499542" y="3941142"/>
            <a:ext cx="896550" cy="230832"/>
          </a:xfrm>
          <a:prstGeom prst="rect">
            <a:avLst/>
          </a:prstGeom>
          <a:noFill/>
        </p:spPr>
        <p:txBody>
          <a:bodyPr wrap="square" rtlCol="0">
            <a:spAutoFit/>
          </a:bodyPr>
          <a:lstStyle/>
          <a:p>
            <a:pPr algn="ctr"/>
            <a:r>
              <a:rPr lang="en-GB" sz="900" b="1" dirty="0" err="1">
                <a:solidFill>
                  <a:schemeClr val="bg1"/>
                </a:solidFill>
              </a:rPr>
              <a:t>Kube</a:t>
            </a:r>
            <a:r>
              <a:rPr lang="en-GB" sz="900" b="1" dirty="0">
                <a:solidFill>
                  <a:schemeClr val="bg1"/>
                </a:solidFill>
              </a:rPr>
              <a:t>-Proxy</a:t>
            </a:r>
          </a:p>
        </p:txBody>
      </p:sp>
      <p:sp>
        <p:nvSpPr>
          <p:cNvPr id="84" name="文本框 83">
            <a:extLst>
              <a:ext uri="{FF2B5EF4-FFF2-40B4-BE49-F238E27FC236}">
                <a16:creationId xmlns:a16="http://schemas.microsoft.com/office/drawing/2014/main" id="{EA92481A-995A-A642-8330-E3F228AFE337}"/>
              </a:ext>
            </a:extLst>
          </p:cNvPr>
          <p:cNvSpPr txBox="1"/>
          <p:nvPr/>
        </p:nvSpPr>
        <p:spPr>
          <a:xfrm>
            <a:off x="7531960" y="4594372"/>
            <a:ext cx="427233" cy="230832"/>
          </a:xfrm>
          <a:prstGeom prst="rect">
            <a:avLst/>
          </a:prstGeom>
          <a:noFill/>
        </p:spPr>
        <p:txBody>
          <a:bodyPr wrap="square" rtlCol="0">
            <a:spAutoFit/>
          </a:bodyPr>
          <a:lstStyle/>
          <a:p>
            <a:pPr algn="ctr"/>
            <a:r>
              <a:rPr lang="en-GB" sz="900" b="1" dirty="0">
                <a:solidFill>
                  <a:schemeClr val="bg1"/>
                </a:solidFill>
              </a:rPr>
              <a:t>Pod</a:t>
            </a:r>
          </a:p>
        </p:txBody>
      </p:sp>
      <p:sp>
        <p:nvSpPr>
          <p:cNvPr id="85" name="文本框 84">
            <a:extLst>
              <a:ext uri="{FF2B5EF4-FFF2-40B4-BE49-F238E27FC236}">
                <a16:creationId xmlns:a16="http://schemas.microsoft.com/office/drawing/2014/main" id="{FAC9F56F-4C08-9040-B0DA-9AE4E70CC01D}"/>
              </a:ext>
            </a:extLst>
          </p:cNvPr>
          <p:cNvSpPr txBox="1"/>
          <p:nvPr/>
        </p:nvSpPr>
        <p:spPr>
          <a:xfrm>
            <a:off x="8152070" y="4594372"/>
            <a:ext cx="427233" cy="230832"/>
          </a:xfrm>
          <a:prstGeom prst="rect">
            <a:avLst/>
          </a:prstGeom>
          <a:noFill/>
        </p:spPr>
        <p:txBody>
          <a:bodyPr wrap="square" rtlCol="0">
            <a:spAutoFit/>
          </a:bodyPr>
          <a:lstStyle/>
          <a:p>
            <a:pPr algn="ctr"/>
            <a:r>
              <a:rPr lang="en-GB" sz="900" b="1" dirty="0">
                <a:solidFill>
                  <a:schemeClr val="bg1"/>
                </a:solidFill>
              </a:rPr>
              <a:t>Pod</a:t>
            </a:r>
          </a:p>
        </p:txBody>
      </p:sp>
      <p:sp>
        <p:nvSpPr>
          <p:cNvPr id="86" name="文本框 85">
            <a:extLst>
              <a:ext uri="{FF2B5EF4-FFF2-40B4-BE49-F238E27FC236}">
                <a16:creationId xmlns:a16="http://schemas.microsoft.com/office/drawing/2014/main" id="{BD068EA7-59C8-514D-95F4-DE2A8783F97F}"/>
              </a:ext>
            </a:extLst>
          </p:cNvPr>
          <p:cNvSpPr txBox="1"/>
          <p:nvPr/>
        </p:nvSpPr>
        <p:spPr>
          <a:xfrm>
            <a:off x="9718112" y="4594372"/>
            <a:ext cx="427233" cy="230832"/>
          </a:xfrm>
          <a:prstGeom prst="rect">
            <a:avLst/>
          </a:prstGeom>
          <a:noFill/>
        </p:spPr>
        <p:txBody>
          <a:bodyPr wrap="square" rtlCol="0">
            <a:spAutoFit/>
          </a:bodyPr>
          <a:lstStyle/>
          <a:p>
            <a:pPr algn="ctr"/>
            <a:r>
              <a:rPr lang="en-GB" sz="900" b="1" dirty="0">
                <a:solidFill>
                  <a:schemeClr val="bg1"/>
                </a:solidFill>
              </a:rPr>
              <a:t>Pod</a:t>
            </a:r>
          </a:p>
        </p:txBody>
      </p:sp>
      <p:sp>
        <p:nvSpPr>
          <p:cNvPr id="87" name="文本框 86">
            <a:extLst>
              <a:ext uri="{FF2B5EF4-FFF2-40B4-BE49-F238E27FC236}">
                <a16:creationId xmlns:a16="http://schemas.microsoft.com/office/drawing/2014/main" id="{76FEBA60-F221-0641-91C0-AB522DEAFBD0}"/>
              </a:ext>
            </a:extLst>
          </p:cNvPr>
          <p:cNvSpPr txBox="1"/>
          <p:nvPr/>
        </p:nvSpPr>
        <p:spPr>
          <a:xfrm>
            <a:off x="8933796" y="4517386"/>
            <a:ext cx="427233" cy="338554"/>
          </a:xfrm>
          <a:prstGeom prst="rect">
            <a:avLst/>
          </a:prstGeom>
          <a:noFill/>
        </p:spPr>
        <p:txBody>
          <a:bodyPr wrap="square" rtlCol="0">
            <a:spAutoFit/>
          </a:bodyPr>
          <a:lstStyle/>
          <a:p>
            <a:pPr algn="ctr"/>
            <a:r>
              <a:rPr lang="en-GB" sz="1600" b="1" dirty="0">
                <a:solidFill>
                  <a:srgbClr val="0070C0"/>
                </a:solidFill>
              </a:rPr>
              <a:t>…</a:t>
            </a:r>
          </a:p>
        </p:txBody>
      </p:sp>
      <p:sp>
        <p:nvSpPr>
          <p:cNvPr id="56" name="左右箭头 55">
            <a:extLst>
              <a:ext uri="{FF2B5EF4-FFF2-40B4-BE49-F238E27FC236}">
                <a16:creationId xmlns:a16="http://schemas.microsoft.com/office/drawing/2014/main" id="{DE9BA5B1-02B4-3741-B86C-EF3F702801C2}"/>
              </a:ext>
            </a:extLst>
          </p:cNvPr>
          <p:cNvSpPr/>
          <p:nvPr/>
        </p:nvSpPr>
        <p:spPr>
          <a:xfrm>
            <a:off x="1570422" y="5164177"/>
            <a:ext cx="8898114" cy="505457"/>
          </a:xfrm>
          <a:custGeom>
            <a:avLst/>
            <a:gdLst>
              <a:gd name="connsiteX0" fmla="*/ 0 w 8737600"/>
              <a:gd name="connsiteY0" fmla="*/ 252729 h 505457"/>
              <a:gd name="connsiteX1" fmla="*/ 252729 w 8737600"/>
              <a:gd name="connsiteY1" fmla="*/ 0 h 505457"/>
              <a:gd name="connsiteX2" fmla="*/ 252729 w 8737600"/>
              <a:gd name="connsiteY2" fmla="*/ 126364 h 505457"/>
              <a:gd name="connsiteX3" fmla="*/ 8484872 w 8737600"/>
              <a:gd name="connsiteY3" fmla="*/ 126364 h 505457"/>
              <a:gd name="connsiteX4" fmla="*/ 8484872 w 8737600"/>
              <a:gd name="connsiteY4" fmla="*/ 0 h 505457"/>
              <a:gd name="connsiteX5" fmla="*/ 8737600 w 8737600"/>
              <a:gd name="connsiteY5" fmla="*/ 252729 h 505457"/>
              <a:gd name="connsiteX6" fmla="*/ 8484872 w 8737600"/>
              <a:gd name="connsiteY6" fmla="*/ 505457 h 505457"/>
              <a:gd name="connsiteX7" fmla="*/ 8484872 w 8737600"/>
              <a:gd name="connsiteY7" fmla="*/ 379093 h 505457"/>
              <a:gd name="connsiteX8" fmla="*/ 252729 w 8737600"/>
              <a:gd name="connsiteY8" fmla="*/ 379093 h 505457"/>
              <a:gd name="connsiteX9" fmla="*/ 252729 w 8737600"/>
              <a:gd name="connsiteY9" fmla="*/ 505457 h 505457"/>
              <a:gd name="connsiteX10" fmla="*/ 0 w 8737600"/>
              <a:gd name="connsiteY10" fmla="*/ 252729 h 505457"/>
              <a:gd name="connsiteX0" fmla="*/ 0 w 8957439"/>
              <a:gd name="connsiteY0" fmla="*/ 255915 h 505457"/>
              <a:gd name="connsiteX1" fmla="*/ 472568 w 8957439"/>
              <a:gd name="connsiteY1" fmla="*/ 0 h 505457"/>
              <a:gd name="connsiteX2" fmla="*/ 472568 w 8957439"/>
              <a:gd name="connsiteY2" fmla="*/ 126364 h 505457"/>
              <a:gd name="connsiteX3" fmla="*/ 8704711 w 8957439"/>
              <a:gd name="connsiteY3" fmla="*/ 126364 h 505457"/>
              <a:gd name="connsiteX4" fmla="*/ 8704711 w 8957439"/>
              <a:gd name="connsiteY4" fmla="*/ 0 h 505457"/>
              <a:gd name="connsiteX5" fmla="*/ 8957439 w 8957439"/>
              <a:gd name="connsiteY5" fmla="*/ 252729 h 505457"/>
              <a:gd name="connsiteX6" fmla="*/ 8704711 w 8957439"/>
              <a:gd name="connsiteY6" fmla="*/ 505457 h 505457"/>
              <a:gd name="connsiteX7" fmla="*/ 8704711 w 8957439"/>
              <a:gd name="connsiteY7" fmla="*/ 379093 h 505457"/>
              <a:gd name="connsiteX8" fmla="*/ 472568 w 8957439"/>
              <a:gd name="connsiteY8" fmla="*/ 379093 h 505457"/>
              <a:gd name="connsiteX9" fmla="*/ 472568 w 8957439"/>
              <a:gd name="connsiteY9" fmla="*/ 505457 h 505457"/>
              <a:gd name="connsiteX10" fmla="*/ 0 w 8957439"/>
              <a:gd name="connsiteY10" fmla="*/ 255915 h 505457"/>
              <a:gd name="connsiteX0" fmla="*/ 0 w 9135858"/>
              <a:gd name="connsiteY0" fmla="*/ 255915 h 505457"/>
              <a:gd name="connsiteX1" fmla="*/ 472568 w 9135858"/>
              <a:gd name="connsiteY1" fmla="*/ 0 h 505457"/>
              <a:gd name="connsiteX2" fmla="*/ 472568 w 9135858"/>
              <a:gd name="connsiteY2" fmla="*/ 126364 h 505457"/>
              <a:gd name="connsiteX3" fmla="*/ 8704711 w 9135858"/>
              <a:gd name="connsiteY3" fmla="*/ 126364 h 505457"/>
              <a:gd name="connsiteX4" fmla="*/ 8704711 w 9135858"/>
              <a:gd name="connsiteY4" fmla="*/ 0 h 505457"/>
              <a:gd name="connsiteX5" fmla="*/ 9135858 w 9135858"/>
              <a:gd name="connsiteY5" fmla="*/ 255915 h 505457"/>
              <a:gd name="connsiteX6" fmla="*/ 8704711 w 9135858"/>
              <a:gd name="connsiteY6" fmla="*/ 505457 h 505457"/>
              <a:gd name="connsiteX7" fmla="*/ 8704711 w 9135858"/>
              <a:gd name="connsiteY7" fmla="*/ 379093 h 505457"/>
              <a:gd name="connsiteX8" fmla="*/ 472568 w 9135858"/>
              <a:gd name="connsiteY8" fmla="*/ 379093 h 505457"/>
              <a:gd name="connsiteX9" fmla="*/ 472568 w 9135858"/>
              <a:gd name="connsiteY9" fmla="*/ 505457 h 505457"/>
              <a:gd name="connsiteX10" fmla="*/ 0 w 9135858"/>
              <a:gd name="connsiteY10" fmla="*/ 255915 h 505457"/>
              <a:gd name="connsiteX0" fmla="*/ 0 w 9012414"/>
              <a:gd name="connsiteY0" fmla="*/ 255915 h 505457"/>
              <a:gd name="connsiteX1" fmla="*/ 472568 w 9012414"/>
              <a:gd name="connsiteY1" fmla="*/ 0 h 505457"/>
              <a:gd name="connsiteX2" fmla="*/ 472568 w 9012414"/>
              <a:gd name="connsiteY2" fmla="*/ 126364 h 505457"/>
              <a:gd name="connsiteX3" fmla="*/ 8704711 w 9012414"/>
              <a:gd name="connsiteY3" fmla="*/ 126364 h 505457"/>
              <a:gd name="connsiteX4" fmla="*/ 8704711 w 9012414"/>
              <a:gd name="connsiteY4" fmla="*/ 0 h 505457"/>
              <a:gd name="connsiteX5" fmla="*/ 9012414 w 9012414"/>
              <a:gd name="connsiteY5" fmla="*/ 251343 h 505457"/>
              <a:gd name="connsiteX6" fmla="*/ 8704711 w 9012414"/>
              <a:gd name="connsiteY6" fmla="*/ 505457 h 505457"/>
              <a:gd name="connsiteX7" fmla="*/ 8704711 w 9012414"/>
              <a:gd name="connsiteY7" fmla="*/ 379093 h 505457"/>
              <a:gd name="connsiteX8" fmla="*/ 472568 w 9012414"/>
              <a:gd name="connsiteY8" fmla="*/ 379093 h 505457"/>
              <a:gd name="connsiteX9" fmla="*/ 472568 w 9012414"/>
              <a:gd name="connsiteY9" fmla="*/ 505457 h 505457"/>
              <a:gd name="connsiteX10" fmla="*/ 0 w 9012414"/>
              <a:gd name="connsiteY10" fmla="*/ 255915 h 505457"/>
              <a:gd name="connsiteX0" fmla="*/ 0 w 8870682"/>
              <a:gd name="connsiteY0" fmla="*/ 265059 h 505457"/>
              <a:gd name="connsiteX1" fmla="*/ 330836 w 8870682"/>
              <a:gd name="connsiteY1" fmla="*/ 0 h 505457"/>
              <a:gd name="connsiteX2" fmla="*/ 330836 w 8870682"/>
              <a:gd name="connsiteY2" fmla="*/ 126364 h 505457"/>
              <a:gd name="connsiteX3" fmla="*/ 8562979 w 8870682"/>
              <a:gd name="connsiteY3" fmla="*/ 126364 h 505457"/>
              <a:gd name="connsiteX4" fmla="*/ 8562979 w 8870682"/>
              <a:gd name="connsiteY4" fmla="*/ 0 h 505457"/>
              <a:gd name="connsiteX5" fmla="*/ 8870682 w 8870682"/>
              <a:gd name="connsiteY5" fmla="*/ 251343 h 505457"/>
              <a:gd name="connsiteX6" fmla="*/ 8562979 w 8870682"/>
              <a:gd name="connsiteY6" fmla="*/ 505457 h 505457"/>
              <a:gd name="connsiteX7" fmla="*/ 8562979 w 8870682"/>
              <a:gd name="connsiteY7" fmla="*/ 379093 h 505457"/>
              <a:gd name="connsiteX8" fmla="*/ 330836 w 8870682"/>
              <a:gd name="connsiteY8" fmla="*/ 379093 h 505457"/>
              <a:gd name="connsiteX9" fmla="*/ 330836 w 8870682"/>
              <a:gd name="connsiteY9" fmla="*/ 505457 h 505457"/>
              <a:gd name="connsiteX10" fmla="*/ 0 w 8870682"/>
              <a:gd name="connsiteY10" fmla="*/ 265059 h 505457"/>
              <a:gd name="connsiteX0" fmla="*/ 0 w 8898114"/>
              <a:gd name="connsiteY0" fmla="*/ 269631 h 505457"/>
              <a:gd name="connsiteX1" fmla="*/ 358268 w 8898114"/>
              <a:gd name="connsiteY1" fmla="*/ 0 h 505457"/>
              <a:gd name="connsiteX2" fmla="*/ 358268 w 8898114"/>
              <a:gd name="connsiteY2" fmla="*/ 126364 h 505457"/>
              <a:gd name="connsiteX3" fmla="*/ 8590411 w 8898114"/>
              <a:gd name="connsiteY3" fmla="*/ 126364 h 505457"/>
              <a:gd name="connsiteX4" fmla="*/ 8590411 w 8898114"/>
              <a:gd name="connsiteY4" fmla="*/ 0 h 505457"/>
              <a:gd name="connsiteX5" fmla="*/ 8898114 w 8898114"/>
              <a:gd name="connsiteY5" fmla="*/ 251343 h 505457"/>
              <a:gd name="connsiteX6" fmla="*/ 8590411 w 8898114"/>
              <a:gd name="connsiteY6" fmla="*/ 505457 h 505457"/>
              <a:gd name="connsiteX7" fmla="*/ 8590411 w 8898114"/>
              <a:gd name="connsiteY7" fmla="*/ 379093 h 505457"/>
              <a:gd name="connsiteX8" fmla="*/ 358268 w 8898114"/>
              <a:gd name="connsiteY8" fmla="*/ 379093 h 505457"/>
              <a:gd name="connsiteX9" fmla="*/ 358268 w 8898114"/>
              <a:gd name="connsiteY9" fmla="*/ 505457 h 505457"/>
              <a:gd name="connsiteX10" fmla="*/ 0 w 8898114"/>
              <a:gd name="connsiteY10" fmla="*/ 269631 h 5054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8898114" h="505457">
                <a:moveTo>
                  <a:pt x="0" y="269631"/>
                </a:moveTo>
                <a:lnTo>
                  <a:pt x="358268" y="0"/>
                </a:lnTo>
                <a:lnTo>
                  <a:pt x="358268" y="126364"/>
                </a:lnTo>
                <a:lnTo>
                  <a:pt x="8590411" y="126364"/>
                </a:lnTo>
                <a:lnTo>
                  <a:pt x="8590411" y="0"/>
                </a:lnTo>
                <a:lnTo>
                  <a:pt x="8898114" y="251343"/>
                </a:lnTo>
                <a:lnTo>
                  <a:pt x="8590411" y="505457"/>
                </a:lnTo>
                <a:lnTo>
                  <a:pt x="8590411" y="379093"/>
                </a:lnTo>
                <a:lnTo>
                  <a:pt x="358268" y="379093"/>
                </a:lnTo>
                <a:lnTo>
                  <a:pt x="358268" y="505457"/>
                </a:lnTo>
                <a:lnTo>
                  <a:pt x="0" y="269631"/>
                </a:lnTo>
                <a:close/>
              </a:path>
            </a:pathLst>
          </a:custGeom>
          <a:solidFill>
            <a:srgbClr val="5A9BD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50" b="1" dirty="0">
                <a:solidFill>
                  <a:schemeClr val="bg1"/>
                </a:solidFill>
              </a:rPr>
              <a:t>Plugin Network (</a:t>
            </a:r>
            <a:r>
              <a:rPr lang="zh-CN" altLang="en-US" sz="1050" b="1" dirty="0">
                <a:solidFill>
                  <a:schemeClr val="bg1"/>
                </a:solidFill>
              </a:rPr>
              <a:t> </a:t>
            </a:r>
            <a:r>
              <a:rPr lang="en-GB" sz="1050" b="1" dirty="0" err="1">
                <a:solidFill>
                  <a:schemeClr val="bg1"/>
                </a:solidFill>
              </a:rPr>
              <a:t>eg</a:t>
            </a:r>
            <a:r>
              <a:rPr lang="en-GB" sz="1050" b="1" dirty="0">
                <a:solidFill>
                  <a:schemeClr val="bg1"/>
                </a:solidFill>
              </a:rPr>
              <a:t> Flannel, </a:t>
            </a:r>
            <a:r>
              <a:rPr lang="en-GB" sz="1050" b="1" dirty="0" err="1">
                <a:solidFill>
                  <a:schemeClr val="bg1"/>
                </a:solidFill>
              </a:rPr>
              <a:t>Weavenet</a:t>
            </a:r>
            <a:r>
              <a:rPr lang="en-GB" sz="1050" b="1" dirty="0">
                <a:solidFill>
                  <a:schemeClr val="bg1"/>
                </a:solidFill>
              </a:rPr>
              <a:t>, etc</a:t>
            </a:r>
            <a:r>
              <a:rPr lang="zh-CN" altLang="en-US" sz="1050" b="1" dirty="0">
                <a:solidFill>
                  <a:schemeClr val="bg1"/>
                </a:solidFill>
              </a:rPr>
              <a:t>）</a:t>
            </a:r>
            <a:endParaRPr lang="en-GB" sz="1050" b="1" dirty="0">
              <a:solidFill>
                <a:schemeClr val="bg1"/>
              </a:solidFill>
            </a:endParaRPr>
          </a:p>
        </p:txBody>
      </p:sp>
      <p:sp>
        <p:nvSpPr>
          <p:cNvPr id="88" name="矩形 87">
            <a:extLst>
              <a:ext uri="{FF2B5EF4-FFF2-40B4-BE49-F238E27FC236}">
                <a16:creationId xmlns:a16="http://schemas.microsoft.com/office/drawing/2014/main" id="{11EF74DB-B6E4-BF4B-8BA7-B8D1C542D91F}"/>
              </a:ext>
            </a:extLst>
          </p:cNvPr>
          <p:cNvSpPr/>
          <p:nvPr/>
        </p:nvSpPr>
        <p:spPr>
          <a:xfrm>
            <a:off x="6635243" y="5818290"/>
            <a:ext cx="1377300" cy="261610"/>
          </a:xfrm>
          <a:prstGeom prst="rect">
            <a:avLst/>
          </a:prstGeom>
        </p:spPr>
        <p:txBody>
          <a:bodyPr wrap="none">
            <a:spAutoFit/>
          </a:bodyPr>
          <a:lstStyle/>
          <a:p>
            <a:r>
              <a:rPr lang="en-GB" altLang="zh-CN" sz="1100" b="1" dirty="0"/>
              <a:t>Kubernetes Node</a:t>
            </a:r>
            <a:endParaRPr lang="en-GB" sz="1100" b="1" dirty="0"/>
          </a:p>
        </p:txBody>
      </p:sp>
      <p:sp>
        <p:nvSpPr>
          <p:cNvPr id="89" name="矩形 88">
            <a:extLst>
              <a:ext uri="{FF2B5EF4-FFF2-40B4-BE49-F238E27FC236}">
                <a16:creationId xmlns:a16="http://schemas.microsoft.com/office/drawing/2014/main" id="{ADA38102-BCD1-FA48-9B4D-47137D5951BB}"/>
              </a:ext>
            </a:extLst>
          </p:cNvPr>
          <p:cNvSpPr/>
          <p:nvPr/>
        </p:nvSpPr>
        <p:spPr>
          <a:xfrm>
            <a:off x="1264957" y="5818290"/>
            <a:ext cx="1377300" cy="261610"/>
          </a:xfrm>
          <a:prstGeom prst="rect">
            <a:avLst/>
          </a:prstGeom>
        </p:spPr>
        <p:txBody>
          <a:bodyPr wrap="none">
            <a:spAutoFit/>
          </a:bodyPr>
          <a:lstStyle/>
          <a:p>
            <a:r>
              <a:rPr lang="en-GB" altLang="zh-CN" sz="1100" b="1" dirty="0"/>
              <a:t>Kubernetes Node</a:t>
            </a:r>
            <a:endParaRPr lang="en-GB" sz="1100" b="1" dirty="0"/>
          </a:p>
        </p:txBody>
      </p:sp>
      <p:cxnSp>
        <p:nvCxnSpPr>
          <p:cNvPr id="92" name="直线箭头连接符 91">
            <a:extLst>
              <a:ext uri="{FF2B5EF4-FFF2-40B4-BE49-F238E27FC236}">
                <a16:creationId xmlns:a16="http://schemas.microsoft.com/office/drawing/2014/main" id="{39EBA5BD-C15D-CB42-BCEE-A68B6C5C4FAA}"/>
              </a:ext>
            </a:extLst>
          </p:cNvPr>
          <p:cNvCxnSpPr/>
          <p:nvPr/>
        </p:nvCxnSpPr>
        <p:spPr>
          <a:xfrm>
            <a:off x="3887845" y="1994923"/>
            <a:ext cx="685289" cy="0"/>
          </a:xfrm>
          <a:prstGeom prst="straightConnector1">
            <a:avLst/>
          </a:prstGeom>
          <a:ln w="22225">
            <a:solidFill>
              <a:srgbClr val="0070C0"/>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93" name="直线箭头连接符 92">
            <a:extLst>
              <a:ext uri="{FF2B5EF4-FFF2-40B4-BE49-F238E27FC236}">
                <a16:creationId xmlns:a16="http://schemas.microsoft.com/office/drawing/2014/main" id="{80513655-F87C-A340-B1A5-93CE2FF7260E}"/>
              </a:ext>
            </a:extLst>
          </p:cNvPr>
          <p:cNvCxnSpPr>
            <a:cxnSpLocks/>
          </p:cNvCxnSpPr>
          <p:nvPr/>
        </p:nvCxnSpPr>
        <p:spPr>
          <a:xfrm flipV="1">
            <a:off x="5556988" y="1846900"/>
            <a:ext cx="366864" cy="133508"/>
          </a:xfrm>
          <a:prstGeom prst="straightConnector1">
            <a:avLst/>
          </a:prstGeom>
          <a:ln w="22225">
            <a:solidFill>
              <a:schemeClr val="bg2">
                <a:lumMod val="25000"/>
              </a:schemeClr>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95" name="直线箭头连接符 94">
            <a:extLst>
              <a:ext uri="{FF2B5EF4-FFF2-40B4-BE49-F238E27FC236}">
                <a16:creationId xmlns:a16="http://schemas.microsoft.com/office/drawing/2014/main" id="{FED01649-76AC-244A-B451-63EAA0863CCC}"/>
              </a:ext>
            </a:extLst>
          </p:cNvPr>
          <p:cNvCxnSpPr>
            <a:cxnSpLocks/>
          </p:cNvCxnSpPr>
          <p:nvPr/>
        </p:nvCxnSpPr>
        <p:spPr>
          <a:xfrm>
            <a:off x="5556988" y="2154580"/>
            <a:ext cx="386364" cy="64231"/>
          </a:xfrm>
          <a:prstGeom prst="straightConnector1">
            <a:avLst/>
          </a:prstGeom>
          <a:ln w="22225">
            <a:solidFill>
              <a:schemeClr val="bg2">
                <a:lumMod val="25000"/>
              </a:schemeClr>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98" name="肘形连接符 97">
            <a:extLst>
              <a:ext uri="{FF2B5EF4-FFF2-40B4-BE49-F238E27FC236}">
                <a16:creationId xmlns:a16="http://schemas.microsoft.com/office/drawing/2014/main" id="{674E1DB9-B5D4-A94D-8AB7-71FC9D6A9AE4}"/>
              </a:ext>
            </a:extLst>
          </p:cNvPr>
          <p:cNvCxnSpPr>
            <a:cxnSpLocks/>
          </p:cNvCxnSpPr>
          <p:nvPr/>
        </p:nvCxnSpPr>
        <p:spPr>
          <a:xfrm rot="5400000" flipH="1" flipV="1">
            <a:off x="4706490" y="1154484"/>
            <a:ext cx="41797" cy="5374319"/>
          </a:xfrm>
          <a:prstGeom prst="bentConnector3">
            <a:avLst>
              <a:gd name="adj1" fmla="val 687442"/>
            </a:avLst>
          </a:prstGeom>
          <a:ln w="22225">
            <a:solidFill>
              <a:schemeClr val="bg2">
                <a:lumMod val="25000"/>
              </a:schemeClr>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10" name="直线箭头连接符 109">
            <a:extLst>
              <a:ext uri="{FF2B5EF4-FFF2-40B4-BE49-F238E27FC236}">
                <a16:creationId xmlns:a16="http://schemas.microsoft.com/office/drawing/2014/main" id="{0AD34FA5-E5E1-FE4F-8153-98F95D6E4900}"/>
              </a:ext>
            </a:extLst>
          </p:cNvPr>
          <p:cNvCxnSpPr>
            <a:cxnSpLocks/>
          </p:cNvCxnSpPr>
          <p:nvPr/>
        </p:nvCxnSpPr>
        <p:spPr>
          <a:xfrm flipV="1">
            <a:off x="5107008" y="2264117"/>
            <a:ext cx="1" cy="1164421"/>
          </a:xfrm>
          <a:prstGeom prst="straightConnector1">
            <a:avLst/>
          </a:prstGeom>
          <a:ln w="22225">
            <a:solidFill>
              <a:schemeClr val="bg2">
                <a:lumMod val="2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13" name="肘形连接符 112">
            <a:extLst>
              <a:ext uri="{FF2B5EF4-FFF2-40B4-BE49-F238E27FC236}">
                <a16:creationId xmlns:a16="http://schemas.microsoft.com/office/drawing/2014/main" id="{BCBE71AD-9FB4-6648-8FF9-58F0C5320CE4}"/>
              </a:ext>
            </a:extLst>
          </p:cNvPr>
          <p:cNvCxnSpPr>
            <a:cxnSpLocks/>
          </p:cNvCxnSpPr>
          <p:nvPr/>
        </p:nvCxnSpPr>
        <p:spPr>
          <a:xfrm rot="5400000" flipH="1" flipV="1">
            <a:off x="7263423" y="1123741"/>
            <a:ext cx="41797" cy="5374319"/>
          </a:xfrm>
          <a:prstGeom prst="bentConnector3">
            <a:avLst>
              <a:gd name="adj1" fmla="val 944855"/>
            </a:avLst>
          </a:prstGeom>
          <a:ln w="22225">
            <a:solidFill>
              <a:srgbClr val="0470C0"/>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16" name="直线箭头连接符 115">
            <a:extLst>
              <a:ext uri="{FF2B5EF4-FFF2-40B4-BE49-F238E27FC236}">
                <a16:creationId xmlns:a16="http://schemas.microsoft.com/office/drawing/2014/main" id="{916991B3-FE36-EF46-9B78-3C4EE263D9B0}"/>
              </a:ext>
            </a:extLst>
          </p:cNvPr>
          <p:cNvCxnSpPr>
            <a:cxnSpLocks/>
          </p:cNvCxnSpPr>
          <p:nvPr/>
        </p:nvCxnSpPr>
        <p:spPr>
          <a:xfrm flipV="1">
            <a:off x="8767034" y="2890020"/>
            <a:ext cx="1" cy="528009"/>
          </a:xfrm>
          <a:prstGeom prst="straightConnector1">
            <a:avLst/>
          </a:prstGeom>
          <a:ln w="22225">
            <a:solidFill>
              <a:srgbClr val="0470C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4202432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394F86-F5AB-864E-81CF-DF1319B47ACB}"/>
              </a:ext>
            </a:extLst>
          </p:cNvPr>
          <p:cNvSpPr>
            <a:spLocks noGrp="1"/>
          </p:cNvSpPr>
          <p:nvPr>
            <p:ph type="title"/>
          </p:nvPr>
        </p:nvSpPr>
        <p:spPr/>
        <p:txBody>
          <a:bodyPr/>
          <a:lstStyle/>
          <a:p>
            <a:r>
              <a:rPr lang="en-US" dirty="0"/>
              <a:t>Why Is K8s So Popular ?</a:t>
            </a:r>
          </a:p>
        </p:txBody>
      </p:sp>
      <p:sp>
        <p:nvSpPr>
          <p:cNvPr id="3" name="Date Placeholder 2">
            <a:extLst>
              <a:ext uri="{FF2B5EF4-FFF2-40B4-BE49-F238E27FC236}">
                <a16:creationId xmlns:a16="http://schemas.microsoft.com/office/drawing/2014/main" id="{937412C0-76A1-2C42-BDC1-1C38C41CBD91}"/>
              </a:ext>
            </a:extLst>
          </p:cNvPr>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4" name="Footer Placeholder 3">
            <a:extLst>
              <a:ext uri="{FF2B5EF4-FFF2-40B4-BE49-F238E27FC236}">
                <a16:creationId xmlns:a16="http://schemas.microsoft.com/office/drawing/2014/main" id="{6D75F752-0858-804C-A919-33F312BE097A}"/>
              </a:ext>
            </a:extLst>
          </p:cNvPr>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5" name="Slide Number Placeholder 4">
            <a:extLst>
              <a:ext uri="{FF2B5EF4-FFF2-40B4-BE49-F238E27FC236}">
                <a16:creationId xmlns:a16="http://schemas.microsoft.com/office/drawing/2014/main" id="{92EA9DE6-CA0B-5A41-9642-5715AE3B9C1F}"/>
              </a:ext>
            </a:extLst>
          </p:cNvPr>
          <p:cNvSpPr>
            <a:spLocks noGrp="1"/>
          </p:cNvSpPr>
          <p:nvPr>
            <p:ph type="sldNum" sz="quarter" idx="12"/>
          </p:nvPr>
        </p:nvSpPr>
        <p:spPr/>
        <p:txBody>
          <a:bodyPr/>
          <a:lstStyle/>
          <a:p>
            <a:r>
              <a:rPr lang="en-US" altLang="zh-CN"/>
              <a:t>Page  </a:t>
            </a:r>
            <a:fld id="{6F6B6950-8D1A-4668-8374-25B44628E0DF}" type="slidenum">
              <a:rPr lang="zh-CN" altLang="en-US" smtClean="0"/>
              <a:t>17</a:t>
            </a:fld>
            <a:endParaRPr lang="zh-CN" altLang="en-US" dirty="0"/>
          </a:p>
        </p:txBody>
      </p:sp>
      <p:pic>
        <p:nvPicPr>
          <p:cNvPr id="6" name="Picture 5">
            <a:extLst>
              <a:ext uri="{FF2B5EF4-FFF2-40B4-BE49-F238E27FC236}">
                <a16:creationId xmlns:a16="http://schemas.microsoft.com/office/drawing/2014/main" id="{64415E85-D006-244E-ADD6-491FB14821E3}"/>
              </a:ext>
            </a:extLst>
          </p:cNvPr>
          <p:cNvPicPr>
            <a:picLocks noChangeAspect="1"/>
          </p:cNvPicPr>
          <p:nvPr/>
        </p:nvPicPr>
        <p:blipFill>
          <a:blip r:embed="rId3"/>
          <a:stretch>
            <a:fillRect/>
          </a:stretch>
        </p:blipFill>
        <p:spPr>
          <a:xfrm>
            <a:off x="8071664" y="2770730"/>
            <a:ext cx="2743201" cy="523702"/>
          </a:xfrm>
          <a:prstGeom prst="rect">
            <a:avLst/>
          </a:prstGeom>
        </p:spPr>
      </p:pic>
      <p:sp>
        <p:nvSpPr>
          <p:cNvPr id="7" name="TextBox 6">
            <a:extLst>
              <a:ext uri="{FF2B5EF4-FFF2-40B4-BE49-F238E27FC236}">
                <a16:creationId xmlns:a16="http://schemas.microsoft.com/office/drawing/2014/main" id="{AA9FCE07-6B67-FA40-931B-57675FC0A6C4}"/>
              </a:ext>
            </a:extLst>
          </p:cNvPr>
          <p:cNvSpPr txBox="1"/>
          <p:nvPr/>
        </p:nvSpPr>
        <p:spPr>
          <a:xfrm>
            <a:off x="8698509" y="3844467"/>
            <a:ext cx="1489510" cy="369332"/>
          </a:xfrm>
          <a:prstGeom prst="rect">
            <a:avLst/>
          </a:prstGeom>
          <a:noFill/>
        </p:spPr>
        <p:txBody>
          <a:bodyPr wrap="none" rtlCol="0">
            <a:spAutoFit/>
          </a:bodyPr>
          <a:lstStyle/>
          <a:p>
            <a:r>
              <a:rPr lang="en-US" b="1" dirty="0"/>
              <a:t>Community</a:t>
            </a:r>
          </a:p>
        </p:txBody>
      </p:sp>
      <p:sp>
        <p:nvSpPr>
          <p:cNvPr id="8" name="TextBox 7">
            <a:extLst>
              <a:ext uri="{FF2B5EF4-FFF2-40B4-BE49-F238E27FC236}">
                <a16:creationId xmlns:a16="http://schemas.microsoft.com/office/drawing/2014/main" id="{16BEFA1F-2AE2-454F-AC6B-1E89DFAE810A}"/>
              </a:ext>
            </a:extLst>
          </p:cNvPr>
          <p:cNvSpPr txBox="1"/>
          <p:nvPr/>
        </p:nvSpPr>
        <p:spPr>
          <a:xfrm>
            <a:off x="5249663" y="3882725"/>
            <a:ext cx="1375698" cy="369332"/>
          </a:xfrm>
          <a:prstGeom prst="rect">
            <a:avLst/>
          </a:prstGeom>
          <a:noFill/>
        </p:spPr>
        <p:txBody>
          <a:bodyPr wrap="none" rtlCol="0">
            <a:spAutoFit/>
          </a:bodyPr>
          <a:lstStyle/>
          <a:p>
            <a:r>
              <a:rPr lang="en-US" b="1" dirty="0"/>
              <a:t>Innovation</a:t>
            </a:r>
          </a:p>
        </p:txBody>
      </p:sp>
      <p:sp>
        <p:nvSpPr>
          <p:cNvPr id="9" name="Rectangle 8">
            <a:extLst>
              <a:ext uri="{FF2B5EF4-FFF2-40B4-BE49-F238E27FC236}">
                <a16:creationId xmlns:a16="http://schemas.microsoft.com/office/drawing/2014/main" id="{9D40CD33-7FEA-1048-B263-046FB0AB6704}"/>
              </a:ext>
            </a:extLst>
          </p:cNvPr>
          <p:cNvSpPr/>
          <p:nvPr/>
        </p:nvSpPr>
        <p:spPr>
          <a:xfrm>
            <a:off x="939800" y="-950615"/>
            <a:ext cx="6096000" cy="923330"/>
          </a:xfrm>
          <a:prstGeom prst="rect">
            <a:avLst/>
          </a:prstGeom>
        </p:spPr>
        <p:txBody>
          <a:bodyPr>
            <a:spAutoFit/>
          </a:bodyPr>
          <a:lstStyle/>
          <a:p>
            <a:pPr algn="ctr"/>
            <a:endParaRPr lang="en-HK" dirty="0"/>
          </a:p>
          <a:p>
            <a:br>
              <a:rPr lang="en-HK" dirty="0"/>
            </a:br>
            <a:endParaRPr lang="en-HK" dirty="0">
              <a:effectLst/>
            </a:endParaRPr>
          </a:p>
        </p:txBody>
      </p:sp>
      <p:sp>
        <p:nvSpPr>
          <p:cNvPr id="14" name="TextBox 13">
            <a:extLst>
              <a:ext uri="{FF2B5EF4-FFF2-40B4-BE49-F238E27FC236}">
                <a16:creationId xmlns:a16="http://schemas.microsoft.com/office/drawing/2014/main" id="{ACBA3E46-A763-964B-9703-A6D7AC5D0994}"/>
              </a:ext>
            </a:extLst>
          </p:cNvPr>
          <p:cNvSpPr txBox="1"/>
          <p:nvPr/>
        </p:nvSpPr>
        <p:spPr>
          <a:xfrm>
            <a:off x="1836297" y="3866792"/>
            <a:ext cx="1071127" cy="369332"/>
          </a:xfrm>
          <a:prstGeom prst="rect">
            <a:avLst/>
          </a:prstGeom>
          <a:noFill/>
        </p:spPr>
        <p:txBody>
          <a:bodyPr wrap="none" rtlCol="0">
            <a:spAutoFit/>
          </a:bodyPr>
          <a:lstStyle/>
          <a:p>
            <a:r>
              <a:rPr lang="en-US" b="1" dirty="0"/>
              <a:t>DevOps</a:t>
            </a:r>
          </a:p>
        </p:txBody>
      </p:sp>
      <p:pic>
        <p:nvPicPr>
          <p:cNvPr id="12" name="图片 11">
            <a:extLst>
              <a:ext uri="{FF2B5EF4-FFF2-40B4-BE49-F238E27FC236}">
                <a16:creationId xmlns:a16="http://schemas.microsoft.com/office/drawing/2014/main" id="{F3D56436-0AA2-134B-94CA-0D48563E518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35314" y="2144722"/>
            <a:ext cx="2568047" cy="1489358"/>
          </a:xfrm>
          <a:prstGeom prst="rect">
            <a:avLst/>
          </a:prstGeom>
        </p:spPr>
      </p:pic>
      <p:pic>
        <p:nvPicPr>
          <p:cNvPr id="16" name="图片 15">
            <a:extLst>
              <a:ext uri="{FF2B5EF4-FFF2-40B4-BE49-F238E27FC236}">
                <a16:creationId xmlns:a16="http://schemas.microsoft.com/office/drawing/2014/main" id="{08E07AC7-AA05-8346-B35D-3492EE937C0C}"/>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774765" y="1753285"/>
            <a:ext cx="2298173" cy="2298173"/>
          </a:xfrm>
          <a:prstGeom prst="rect">
            <a:avLst/>
          </a:prstGeom>
        </p:spPr>
      </p:pic>
    </p:spTree>
    <p:extLst>
      <p:ext uri="{BB962C8B-B14F-4D97-AF65-F5344CB8AC3E}">
        <p14:creationId xmlns:p14="http://schemas.microsoft.com/office/powerpoint/2010/main" val="346517632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EA83AA-4A00-174A-93D4-28606EE16BD0}"/>
              </a:ext>
            </a:extLst>
          </p:cNvPr>
          <p:cNvSpPr>
            <a:spLocks noGrp="1"/>
          </p:cNvSpPr>
          <p:nvPr>
            <p:ph type="title"/>
          </p:nvPr>
        </p:nvSpPr>
        <p:spPr/>
        <p:txBody>
          <a:bodyPr/>
          <a:lstStyle/>
          <a:p>
            <a:r>
              <a:rPr lang="en-US" dirty="0"/>
              <a:t>In A Nutshell</a:t>
            </a:r>
          </a:p>
        </p:txBody>
      </p:sp>
      <p:sp>
        <p:nvSpPr>
          <p:cNvPr id="3" name="Date Placeholder 2">
            <a:extLst>
              <a:ext uri="{FF2B5EF4-FFF2-40B4-BE49-F238E27FC236}">
                <a16:creationId xmlns:a16="http://schemas.microsoft.com/office/drawing/2014/main" id="{26CA0FDB-6623-E346-B8D2-D270F34D3594}"/>
              </a:ext>
            </a:extLst>
          </p:cNvPr>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4" name="Footer Placeholder 3">
            <a:extLst>
              <a:ext uri="{FF2B5EF4-FFF2-40B4-BE49-F238E27FC236}">
                <a16:creationId xmlns:a16="http://schemas.microsoft.com/office/drawing/2014/main" id="{0BF56B6A-7D96-6544-8887-EA0611EA2C18}"/>
              </a:ext>
            </a:extLst>
          </p:cNvPr>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5" name="Slide Number Placeholder 4">
            <a:extLst>
              <a:ext uri="{FF2B5EF4-FFF2-40B4-BE49-F238E27FC236}">
                <a16:creationId xmlns:a16="http://schemas.microsoft.com/office/drawing/2014/main" id="{DDCF2627-21FD-EF4B-AF39-181D37BD971B}"/>
              </a:ext>
            </a:extLst>
          </p:cNvPr>
          <p:cNvSpPr>
            <a:spLocks noGrp="1"/>
          </p:cNvSpPr>
          <p:nvPr>
            <p:ph type="sldNum" sz="quarter" idx="12"/>
          </p:nvPr>
        </p:nvSpPr>
        <p:spPr/>
        <p:txBody>
          <a:bodyPr/>
          <a:lstStyle/>
          <a:p>
            <a:r>
              <a:rPr lang="en-US" altLang="zh-CN"/>
              <a:t>Page  </a:t>
            </a:r>
            <a:fld id="{6F6B6950-8D1A-4668-8374-25B44628E0DF}" type="slidenum">
              <a:rPr lang="zh-CN" altLang="en-US" smtClean="0"/>
              <a:t>18</a:t>
            </a:fld>
            <a:endParaRPr lang="zh-CN" altLang="en-US" dirty="0"/>
          </a:p>
        </p:txBody>
      </p:sp>
      <p:grpSp>
        <p:nvGrpSpPr>
          <p:cNvPr id="22" name="组合 21">
            <a:extLst>
              <a:ext uri="{FF2B5EF4-FFF2-40B4-BE49-F238E27FC236}">
                <a16:creationId xmlns:a16="http://schemas.microsoft.com/office/drawing/2014/main" id="{FB54D4D2-F20E-D047-A3D8-7AB7266D5124}"/>
              </a:ext>
            </a:extLst>
          </p:cNvPr>
          <p:cNvGrpSpPr/>
          <p:nvPr/>
        </p:nvGrpSpPr>
        <p:grpSpPr>
          <a:xfrm>
            <a:off x="2076450" y="1669703"/>
            <a:ext cx="8039100" cy="3880885"/>
            <a:chOff x="1771650" y="1618215"/>
            <a:chExt cx="8039100" cy="3880885"/>
          </a:xfrm>
        </p:grpSpPr>
        <p:sp>
          <p:nvSpPr>
            <p:cNvPr id="21" name="矩形 20">
              <a:extLst>
                <a:ext uri="{FF2B5EF4-FFF2-40B4-BE49-F238E27FC236}">
                  <a16:creationId xmlns:a16="http://schemas.microsoft.com/office/drawing/2014/main" id="{A1353EAD-3936-1041-8ADF-F66F57E001D6}"/>
                </a:ext>
              </a:extLst>
            </p:cNvPr>
            <p:cNvSpPr/>
            <p:nvPr/>
          </p:nvSpPr>
          <p:spPr>
            <a:xfrm>
              <a:off x="1771650" y="1781530"/>
              <a:ext cx="8039100" cy="3717570"/>
            </a:xfrm>
            <a:prstGeom prst="rect">
              <a:avLst/>
            </a:prstGeom>
            <a:noFill/>
            <a:ln w="19050">
              <a:solidFill>
                <a:srgbClr val="0070C0">
                  <a:alpha val="18000"/>
                </a:srgb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矩形 18">
              <a:extLst>
                <a:ext uri="{FF2B5EF4-FFF2-40B4-BE49-F238E27FC236}">
                  <a16:creationId xmlns:a16="http://schemas.microsoft.com/office/drawing/2014/main" id="{EE63FE76-2B08-3C4E-8886-B3FCFED981EB}"/>
                </a:ext>
              </a:extLst>
            </p:cNvPr>
            <p:cNvSpPr/>
            <p:nvPr/>
          </p:nvSpPr>
          <p:spPr>
            <a:xfrm>
              <a:off x="7163880" y="4165793"/>
              <a:ext cx="2391481" cy="727255"/>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矩形 19">
              <a:extLst>
                <a:ext uri="{FF2B5EF4-FFF2-40B4-BE49-F238E27FC236}">
                  <a16:creationId xmlns:a16="http://schemas.microsoft.com/office/drawing/2014/main" id="{80302405-6899-7248-ABE0-D2B0A48191FF}"/>
                </a:ext>
              </a:extLst>
            </p:cNvPr>
            <p:cNvSpPr/>
            <p:nvPr/>
          </p:nvSpPr>
          <p:spPr>
            <a:xfrm>
              <a:off x="7163880" y="2786615"/>
              <a:ext cx="2391481" cy="727255"/>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矩形 17">
              <a:extLst>
                <a:ext uri="{FF2B5EF4-FFF2-40B4-BE49-F238E27FC236}">
                  <a16:creationId xmlns:a16="http://schemas.microsoft.com/office/drawing/2014/main" id="{72F88B58-E955-C440-A814-D4B00CB6ED09}"/>
                </a:ext>
              </a:extLst>
            </p:cNvPr>
            <p:cNvSpPr/>
            <p:nvPr/>
          </p:nvSpPr>
          <p:spPr>
            <a:xfrm>
              <a:off x="2033080" y="4165793"/>
              <a:ext cx="2391481" cy="727255"/>
            </a:xfrm>
            <a:prstGeom prst="rect">
              <a:avLst/>
            </a:prstGeom>
            <a:solidFill>
              <a:srgbClr val="D1EBF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矩形 16">
              <a:extLst>
                <a:ext uri="{FF2B5EF4-FFF2-40B4-BE49-F238E27FC236}">
                  <a16:creationId xmlns:a16="http://schemas.microsoft.com/office/drawing/2014/main" id="{261B1BF5-F279-4C45-9437-9D62DD2DA203}"/>
                </a:ext>
              </a:extLst>
            </p:cNvPr>
            <p:cNvSpPr/>
            <p:nvPr/>
          </p:nvSpPr>
          <p:spPr>
            <a:xfrm>
              <a:off x="2033080" y="2786615"/>
              <a:ext cx="2391481" cy="727255"/>
            </a:xfrm>
            <a:prstGeom prst="rect">
              <a:avLst/>
            </a:prstGeom>
            <a:solidFill>
              <a:srgbClr val="D1EBF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矩形 11">
              <a:extLst>
                <a:ext uri="{FF2B5EF4-FFF2-40B4-BE49-F238E27FC236}">
                  <a16:creationId xmlns:a16="http://schemas.microsoft.com/office/drawing/2014/main" id="{784CD619-A4FC-BB41-91CA-407E8A803700}"/>
                </a:ext>
              </a:extLst>
            </p:cNvPr>
            <p:cNvSpPr/>
            <p:nvPr/>
          </p:nvSpPr>
          <p:spPr>
            <a:xfrm>
              <a:off x="2033080" y="1618215"/>
              <a:ext cx="2704020" cy="727255"/>
            </a:xfrm>
            <a:prstGeom prst="rect">
              <a:avLst/>
            </a:prstGeom>
            <a:solidFill>
              <a:srgbClr val="5A9BD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7519F328-4AD5-BC49-919D-4BB5CE36A3D5}"/>
                </a:ext>
              </a:extLst>
            </p:cNvPr>
            <p:cNvSpPr txBox="1"/>
            <p:nvPr/>
          </p:nvSpPr>
          <p:spPr>
            <a:xfrm>
              <a:off x="2461260" y="1781787"/>
              <a:ext cx="1802096" cy="400110"/>
            </a:xfrm>
            <a:prstGeom prst="rect">
              <a:avLst/>
            </a:prstGeom>
            <a:noFill/>
          </p:spPr>
          <p:txBody>
            <a:bodyPr wrap="none" rtlCol="0">
              <a:spAutoFit/>
            </a:bodyPr>
            <a:lstStyle/>
            <a:p>
              <a:r>
                <a:rPr lang="en-US" sz="2000" b="1" dirty="0">
                  <a:solidFill>
                    <a:schemeClr val="bg1"/>
                  </a:solidFill>
                </a:rPr>
                <a:t>Virtualization</a:t>
              </a:r>
            </a:p>
          </p:txBody>
        </p:sp>
        <p:sp>
          <p:nvSpPr>
            <p:cNvPr id="8" name="Title 1">
              <a:extLst>
                <a:ext uri="{FF2B5EF4-FFF2-40B4-BE49-F238E27FC236}">
                  <a16:creationId xmlns:a16="http://schemas.microsoft.com/office/drawing/2014/main" id="{191DDE36-6049-7F4C-80AD-15FBF56C8089}"/>
                </a:ext>
              </a:extLst>
            </p:cNvPr>
            <p:cNvSpPr txBox="1">
              <a:spLocks/>
            </p:cNvSpPr>
            <p:nvPr/>
          </p:nvSpPr>
          <p:spPr>
            <a:xfrm>
              <a:off x="2299412" y="2865983"/>
              <a:ext cx="1720211" cy="604139"/>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800" b="1" kern="1200">
                  <a:solidFill>
                    <a:srgbClr val="345692"/>
                  </a:solidFill>
                  <a:latin typeface="+mj-lt"/>
                  <a:ea typeface="+mj-ea"/>
                  <a:cs typeface="+mj-cs"/>
                </a:defRPr>
              </a:lvl1pPr>
            </a:lstStyle>
            <a:p>
              <a:pPr algn="ctr"/>
              <a:r>
                <a:rPr lang="en-US" sz="1800" dirty="0"/>
                <a:t>vSphere</a:t>
              </a:r>
            </a:p>
          </p:txBody>
        </p:sp>
        <p:sp>
          <p:nvSpPr>
            <p:cNvPr id="9" name="Title 1">
              <a:extLst>
                <a:ext uri="{FF2B5EF4-FFF2-40B4-BE49-F238E27FC236}">
                  <a16:creationId xmlns:a16="http://schemas.microsoft.com/office/drawing/2014/main" id="{BD7A4C54-DB90-6A47-930B-2E3453427982}"/>
                </a:ext>
              </a:extLst>
            </p:cNvPr>
            <p:cNvSpPr txBox="1">
              <a:spLocks/>
            </p:cNvSpPr>
            <p:nvPr/>
          </p:nvSpPr>
          <p:spPr>
            <a:xfrm>
              <a:off x="2299412" y="4251482"/>
              <a:ext cx="1720211" cy="604139"/>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800" b="1" kern="1200">
                  <a:solidFill>
                    <a:srgbClr val="345692"/>
                  </a:solidFill>
                  <a:latin typeface="+mj-lt"/>
                  <a:ea typeface="+mj-ea"/>
                  <a:cs typeface="+mj-cs"/>
                </a:defRPr>
              </a:lvl1pPr>
            </a:lstStyle>
            <a:p>
              <a:pPr algn="ctr"/>
              <a:r>
                <a:rPr lang="en-US" sz="1800" dirty="0"/>
                <a:t>vCenter</a:t>
              </a:r>
            </a:p>
          </p:txBody>
        </p:sp>
        <p:sp>
          <p:nvSpPr>
            <p:cNvPr id="10" name="Title 1">
              <a:extLst>
                <a:ext uri="{FF2B5EF4-FFF2-40B4-BE49-F238E27FC236}">
                  <a16:creationId xmlns:a16="http://schemas.microsoft.com/office/drawing/2014/main" id="{AB3AAF6B-D10C-E74E-A774-42746091376D}"/>
                </a:ext>
              </a:extLst>
            </p:cNvPr>
            <p:cNvSpPr txBox="1">
              <a:spLocks/>
            </p:cNvSpPr>
            <p:nvPr/>
          </p:nvSpPr>
          <p:spPr>
            <a:xfrm>
              <a:off x="7399758" y="2853546"/>
              <a:ext cx="1720211" cy="604139"/>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800" b="1" kern="1200">
                  <a:solidFill>
                    <a:srgbClr val="345692"/>
                  </a:solidFill>
                  <a:latin typeface="+mj-lt"/>
                  <a:ea typeface="+mj-ea"/>
                  <a:cs typeface="+mj-cs"/>
                </a:defRPr>
              </a:lvl1pPr>
            </a:lstStyle>
            <a:p>
              <a:pPr algn="ctr"/>
              <a:r>
                <a:rPr lang="en-US" sz="1800" dirty="0">
                  <a:solidFill>
                    <a:srgbClr val="0070C0"/>
                  </a:solidFill>
                </a:rPr>
                <a:t>Docker</a:t>
              </a:r>
            </a:p>
          </p:txBody>
        </p:sp>
        <p:sp>
          <p:nvSpPr>
            <p:cNvPr id="11" name="Title 1">
              <a:extLst>
                <a:ext uri="{FF2B5EF4-FFF2-40B4-BE49-F238E27FC236}">
                  <a16:creationId xmlns:a16="http://schemas.microsoft.com/office/drawing/2014/main" id="{7D7B65F7-DB5F-644C-8F26-758B80FC9D87}"/>
                </a:ext>
              </a:extLst>
            </p:cNvPr>
            <p:cNvSpPr txBox="1">
              <a:spLocks/>
            </p:cNvSpPr>
            <p:nvPr/>
          </p:nvSpPr>
          <p:spPr>
            <a:xfrm>
              <a:off x="7399757" y="4201313"/>
              <a:ext cx="2024913" cy="70447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800" b="1" kern="1200">
                  <a:solidFill>
                    <a:srgbClr val="345692"/>
                  </a:solidFill>
                  <a:latin typeface="+mj-lt"/>
                  <a:ea typeface="+mj-ea"/>
                  <a:cs typeface="+mj-cs"/>
                </a:defRPr>
              </a:lvl1pPr>
            </a:lstStyle>
            <a:p>
              <a:pPr algn="ctr"/>
              <a:r>
                <a:rPr lang="en-US" sz="1800" dirty="0">
                  <a:solidFill>
                    <a:srgbClr val="0070C0"/>
                  </a:solidFill>
                </a:rPr>
                <a:t>Kubernetes</a:t>
              </a:r>
            </a:p>
          </p:txBody>
        </p:sp>
        <p:cxnSp>
          <p:nvCxnSpPr>
            <p:cNvPr id="13" name="Straight Arrow Connector 12">
              <a:extLst>
                <a:ext uri="{FF2B5EF4-FFF2-40B4-BE49-F238E27FC236}">
                  <a16:creationId xmlns:a16="http://schemas.microsoft.com/office/drawing/2014/main" id="{BCF1CD92-089B-8745-9C81-C6FF6600ACFE}"/>
                </a:ext>
              </a:extLst>
            </p:cNvPr>
            <p:cNvCxnSpPr/>
            <p:nvPr/>
          </p:nvCxnSpPr>
          <p:spPr>
            <a:xfrm>
              <a:off x="4425081" y="3155616"/>
              <a:ext cx="2598821" cy="0"/>
            </a:xfrm>
            <a:prstGeom prst="straightConnector1">
              <a:avLst/>
            </a:prstGeom>
            <a:ln w="25400">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4" name="Straight Arrow Connector 13">
              <a:extLst>
                <a:ext uri="{FF2B5EF4-FFF2-40B4-BE49-F238E27FC236}">
                  <a16:creationId xmlns:a16="http://schemas.microsoft.com/office/drawing/2014/main" id="{125180E4-B70B-5E44-88DC-1561EBE92AF6}"/>
                </a:ext>
              </a:extLst>
            </p:cNvPr>
            <p:cNvCxnSpPr/>
            <p:nvPr/>
          </p:nvCxnSpPr>
          <p:spPr>
            <a:xfrm>
              <a:off x="4469195" y="4594283"/>
              <a:ext cx="2598821" cy="0"/>
            </a:xfrm>
            <a:prstGeom prst="straightConnector1">
              <a:avLst/>
            </a:prstGeom>
            <a:ln w="25400">
              <a:headEnd type="triangle"/>
              <a:tailEnd type="triangle"/>
            </a:ln>
          </p:spPr>
          <p:style>
            <a:lnRef idx="1">
              <a:schemeClr val="accent1"/>
            </a:lnRef>
            <a:fillRef idx="0">
              <a:schemeClr val="accent1"/>
            </a:fillRef>
            <a:effectRef idx="0">
              <a:schemeClr val="accent1"/>
            </a:effectRef>
            <a:fontRef idx="minor">
              <a:schemeClr val="tx1"/>
            </a:fontRef>
          </p:style>
        </p:cxnSp>
        <p:sp>
          <p:nvSpPr>
            <p:cNvPr id="16" name="矩形 15">
              <a:extLst>
                <a:ext uri="{FF2B5EF4-FFF2-40B4-BE49-F238E27FC236}">
                  <a16:creationId xmlns:a16="http://schemas.microsoft.com/office/drawing/2014/main" id="{739B2E9D-2D8F-3C44-A489-624B00F321CD}"/>
                </a:ext>
              </a:extLst>
            </p:cNvPr>
            <p:cNvSpPr/>
            <p:nvPr/>
          </p:nvSpPr>
          <p:spPr>
            <a:xfrm>
              <a:off x="6846380" y="1618215"/>
              <a:ext cx="2704020" cy="727255"/>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a:extLst>
                <a:ext uri="{FF2B5EF4-FFF2-40B4-BE49-F238E27FC236}">
                  <a16:creationId xmlns:a16="http://schemas.microsoft.com/office/drawing/2014/main" id="{A2EF64C5-33AC-2341-8FFD-60CD827935DF}"/>
                </a:ext>
              </a:extLst>
            </p:cNvPr>
            <p:cNvSpPr txBox="1"/>
            <p:nvPr/>
          </p:nvSpPr>
          <p:spPr>
            <a:xfrm>
              <a:off x="7181748" y="1781530"/>
              <a:ext cx="2242922" cy="400110"/>
            </a:xfrm>
            <a:prstGeom prst="rect">
              <a:avLst/>
            </a:prstGeom>
            <a:noFill/>
          </p:spPr>
          <p:txBody>
            <a:bodyPr wrap="none" rtlCol="0">
              <a:spAutoFit/>
            </a:bodyPr>
            <a:lstStyle/>
            <a:p>
              <a:r>
                <a:rPr lang="en-US" sz="2000" b="1" dirty="0">
                  <a:solidFill>
                    <a:schemeClr val="bg1"/>
                  </a:solidFill>
                </a:rPr>
                <a:t>Containerization</a:t>
              </a:r>
            </a:p>
          </p:txBody>
        </p:sp>
      </p:grpSp>
    </p:spTree>
    <p:extLst>
      <p:ext uri="{BB962C8B-B14F-4D97-AF65-F5344CB8AC3E}">
        <p14:creationId xmlns:p14="http://schemas.microsoft.com/office/powerpoint/2010/main" val="234251461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CE1923-3FC2-F048-8091-F638096D1667}"/>
              </a:ext>
            </a:extLst>
          </p:cNvPr>
          <p:cNvSpPr>
            <a:spLocks noGrp="1"/>
          </p:cNvSpPr>
          <p:nvPr>
            <p:ph type="title"/>
          </p:nvPr>
        </p:nvSpPr>
        <p:spPr/>
        <p:txBody>
          <a:bodyPr/>
          <a:lstStyle/>
          <a:p>
            <a:r>
              <a:rPr lang="en-US" dirty="0"/>
              <a:t>When Should You Use Docker and K8s ?</a:t>
            </a:r>
          </a:p>
        </p:txBody>
      </p:sp>
      <p:sp>
        <p:nvSpPr>
          <p:cNvPr id="3" name="Date Placeholder 2">
            <a:extLst>
              <a:ext uri="{FF2B5EF4-FFF2-40B4-BE49-F238E27FC236}">
                <a16:creationId xmlns:a16="http://schemas.microsoft.com/office/drawing/2014/main" id="{30328EDF-A741-7C40-9864-584303610FB8}"/>
              </a:ext>
            </a:extLst>
          </p:cNvPr>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4" name="Footer Placeholder 3">
            <a:extLst>
              <a:ext uri="{FF2B5EF4-FFF2-40B4-BE49-F238E27FC236}">
                <a16:creationId xmlns:a16="http://schemas.microsoft.com/office/drawing/2014/main" id="{773D2BBB-8C89-8A49-BAF6-6A818571A877}"/>
              </a:ext>
            </a:extLst>
          </p:cNvPr>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5" name="Slide Number Placeholder 4">
            <a:extLst>
              <a:ext uri="{FF2B5EF4-FFF2-40B4-BE49-F238E27FC236}">
                <a16:creationId xmlns:a16="http://schemas.microsoft.com/office/drawing/2014/main" id="{B72574CF-E8C1-964E-9BC1-CC151BDFD6A1}"/>
              </a:ext>
            </a:extLst>
          </p:cNvPr>
          <p:cNvSpPr>
            <a:spLocks noGrp="1"/>
          </p:cNvSpPr>
          <p:nvPr>
            <p:ph type="sldNum" sz="quarter" idx="12"/>
          </p:nvPr>
        </p:nvSpPr>
        <p:spPr/>
        <p:txBody>
          <a:bodyPr/>
          <a:lstStyle/>
          <a:p>
            <a:r>
              <a:rPr lang="en-US" altLang="zh-CN"/>
              <a:t>Page  </a:t>
            </a:r>
            <a:fld id="{6F6B6950-8D1A-4668-8374-25B44628E0DF}" type="slidenum">
              <a:rPr lang="zh-CN" altLang="en-US" smtClean="0"/>
              <a:t>19</a:t>
            </a:fld>
            <a:endParaRPr lang="zh-CN" altLang="en-US" dirty="0"/>
          </a:p>
        </p:txBody>
      </p:sp>
      <p:sp>
        <p:nvSpPr>
          <p:cNvPr id="6" name="TextBox 5">
            <a:extLst>
              <a:ext uri="{FF2B5EF4-FFF2-40B4-BE49-F238E27FC236}">
                <a16:creationId xmlns:a16="http://schemas.microsoft.com/office/drawing/2014/main" id="{9E4D0140-D892-6048-B727-C45F164B0781}"/>
              </a:ext>
            </a:extLst>
          </p:cNvPr>
          <p:cNvSpPr txBox="1"/>
          <p:nvPr/>
        </p:nvSpPr>
        <p:spPr>
          <a:xfrm>
            <a:off x="872764" y="1699493"/>
            <a:ext cx="9068508" cy="4610108"/>
          </a:xfrm>
          <a:prstGeom prst="rect">
            <a:avLst/>
          </a:prstGeom>
          <a:noFill/>
        </p:spPr>
        <p:txBody>
          <a:bodyPr wrap="none" rtlCol="0">
            <a:spAutoFit/>
          </a:bodyPr>
          <a:lstStyle/>
          <a:p>
            <a:pPr marL="285750" indent="-285750">
              <a:lnSpc>
                <a:spcPct val="150000"/>
              </a:lnSpc>
              <a:buClr>
                <a:srgbClr val="0070C0"/>
              </a:buClr>
              <a:buFont typeface="Arial" panose="020B0604020202020204" pitchFamily="34" charset="0"/>
              <a:buChar char="•"/>
            </a:pPr>
            <a:r>
              <a:rPr lang="en-HK" dirty="0"/>
              <a:t>“Lift and shift” existing applications into modern cloud architectures.</a:t>
            </a:r>
          </a:p>
          <a:p>
            <a:pPr marL="285750" indent="-285750">
              <a:lnSpc>
                <a:spcPct val="150000"/>
              </a:lnSpc>
              <a:buClr>
                <a:srgbClr val="0070C0"/>
              </a:buClr>
              <a:buFont typeface="Arial" panose="020B0604020202020204" pitchFamily="34" charset="0"/>
              <a:buChar char="•"/>
            </a:pPr>
            <a:endParaRPr lang="en-HK" dirty="0"/>
          </a:p>
          <a:p>
            <a:pPr marL="285750" indent="-285750">
              <a:lnSpc>
                <a:spcPct val="150000"/>
              </a:lnSpc>
              <a:buClr>
                <a:srgbClr val="0070C0"/>
              </a:buClr>
              <a:buFont typeface="Arial" panose="020B0604020202020204" pitchFamily="34" charset="0"/>
              <a:buChar char="•"/>
            </a:pPr>
            <a:r>
              <a:rPr lang="en-HK" dirty="0"/>
              <a:t>Refactor existing applications for containers.</a:t>
            </a:r>
          </a:p>
          <a:p>
            <a:pPr marL="285750" indent="-285750">
              <a:lnSpc>
                <a:spcPct val="150000"/>
              </a:lnSpc>
              <a:buClr>
                <a:srgbClr val="0070C0"/>
              </a:buClr>
              <a:buFont typeface="Arial" panose="020B0604020202020204" pitchFamily="34" charset="0"/>
              <a:buChar char="•"/>
            </a:pPr>
            <a:endParaRPr lang="en-HK" dirty="0"/>
          </a:p>
          <a:p>
            <a:pPr marL="285750" indent="-285750">
              <a:lnSpc>
                <a:spcPct val="150000"/>
              </a:lnSpc>
              <a:buClr>
                <a:srgbClr val="0070C0"/>
              </a:buClr>
              <a:buFont typeface="Arial" panose="020B0604020202020204" pitchFamily="34" charset="0"/>
              <a:buChar char="•"/>
            </a:pPr>
            <a:r>
              <a:rPr lang="en-HK" dirty="0"/>
              <a:t>Develop new container-native applications.</a:t>
            </a:r>
          </a:p>
          <a:p>
            <a:pPr marL="285750" indent="-285750">
              <a:lnSpc>
                <a:spcPct val="150000"/>
              </a:lnSpc>
              <a:buClr>
                <a:srgbClr val="0070C0"/>
              </a:buClr>
              <a:buFont typeface="Arial" panose="020B0604020202020204" pitchFamily="34" charset="0"/>
              <a:buChar char="•"/>
            </a:pPr>
            <a:endParaRPr lang="en-HK" dirty="0"/>
          </a:p>
          <a:p>
            <a:pPr marL="285750" indent="-285750">
              <a:lnSpc>
                <a:spcPct val="150000"/>
              </a:lnSpc>
              <a:buClr>
                <a:srgbClr val="0070C0"/>
              </a:buClr>
              <a:buFont typeface="Arial" panose="020B0604020202020204" pitchFamily="34" charset="0"/>
              <a:buChar char="•"/>
            </a:pPr>
            <a:r>
              <a:rPr lang="en-HK" dirty="0"/>
              <a:t>Provide better support for microservices architectures.</a:t>
            </a:r>
          </a:p>
          <a:p>
            <a:pPr marL="285750" indent="-285750">
              <a:lnSpc>
                <a:spcPct val="150000"/>
              </a:lnSpc>
              <a:buClr>
                <a:srgbClr val="0070C0"/>
              </a:buClr>
              <a:buFont typeface="Arial" panose="020B0604020202020204" pitchFamily="34" charset="0"/>
              <a:buChar char="•"/>
            </a:pPr>
            <a:endParaRPr lang="en-HK" b="1" dirty="0"/>
          </a:p>
          <a:p>
            <a:pPr marL="285750" indent="-285750">
              <a:lnSpc>
                <a:spcPct val="150000"/>
              </a:lnSpc>
              <a:buClr>
                <a:srgbClr val="0070C0"/>
              </a:buClr>
              <a:buFont typeface="Arial" panose="020B0604020202020204" pitchFamily="34" charset="0"/>
              <a:buChar char="•"/>
            </a:pPr>
            <a:r>
              <a:rPr lang="en-HK" dirty="0"/>
              <a:t>Provide DevOps support for continuous integration and deployment (CI/CD).</a:t>
            </a:r>
          </a:p>
          <a:p>
            <a:pPr marL="285750" indent="-285750">
              <a:lnSpc>
                <a:spcPct val="150000"/>
              </a:lnSpc>
              <a:buClr>
                <a:srgbClr val="0070C0"/>
              </a:buClr>
              <a:buFont typeface="Arial" panose="020B0604020202020204" pitchFamily="34" charset="0"/>
              <a:buChar char="•"/>
            </a:pPr>
            <a:endParaRPr lang="en-HK" dirty="0"/>
          </a:p>
          <a:p>
            <a:pPr marL="285750" indent="-285750">
              <a:lnSpc>
                <a:spcPct val="150000"/>
              </a:lnSpc>
              <a:buClr>
                <a:srgbClr val="0070C0"/>
              </a:buClr>
              <a:buFont typeface="Arial" panose="020B0604020202020204" pitchFamily="34" charset="0"/>
              <a:buChar char="•"/>
            </a:pPr>
            <a:endParaRPr lang="en-US" dirty="0"/>
          </a:p>
        </p:txBody>
      </p:sp>
      <p:cxnSp>
        <p:nvCxnSpPr>
          <p:cNvPr id="8" name="直线连接符 7">
            <a:extLst>
              <a:ext uri="{FF2B5EF4-FFF2-40B4-BE49-F238E27FC236}">
                <a16:creationId xmlns:a16="http://schemas.microsoft.com/office/drawing/2014/main" id="{F5ED53D8-E595-674B-8B17-73881EAB3125}"/>
              </a:ext>
            </a:extLst>
          </p:cNvPr>
          <p:cNvCxnSpPr/>
          <p:nvPr/>
        </p:nvCxnSpPr>
        <p:spPr>
          <a:xfrm>
            <a:off x="980661" y="2345635"/>
            <a:ext cx="10195336" cy="0"/>
          </a:xfrm>
          <a:prstGeom prst="line">
            <a:avLst/>
          </a:prstGeom>
          <a:ln w="15875">
            <a:prstDash val="dash"/>
          </a:ln>
        </p:spPr>
        <p:style>
          <a:lnRef idx="1">
            <a:schemeClr val="accent1"/>
          </a:lnRef>
          <a:fillRef idx="0">
            <a:schemeClr val="accent1"/>
          </a:fillRef>
          <a:effectRef idx="0">
            <a:schemeClr val="accent1"/>
          </a:effectRef>
          <a:fontRef idx="minor">
            <a:schemeClr val="tx1"/>
          </a:fontRef>
        </p:style>
      </p:cxnSp>
      <p:cxnSp>
        <p:nvCxnSpPr>
          <p:cNvPr id="9" name="直线连接符 8">
            <a:extLst>
              <a:ext uri="{FF2B5EF4-FFF2-40B4-BE49-F238E27FC236}">
                <a16:creationId xmlns:a16="http://schemas.microsoft.com/office/drawing/2014/main" id="{98D9D4BE-CBB3-8143-8FE9-75DE3AC3ADF4}"/>
              </a:ext>
            </a:extLst>
          </p:cNvPr>
          <p:cNvCxnSpPr/>
          <p:nvPr/>
        </p:nvCxnSpPr>
        <p:spPr>
          <a:xfrm>
            <a:off x="980661" y="3207026"/>
            <a:ext cx="10195336" cy="0"/>
          </a:xfrm>
          <a:prstGeom prst="line">
            <a:avLst/>
          </a:prstGeom>
          <a:ln w="15875">
            <a:prstDash val="dash"/>
          </a:ln>
        </p:spPr>
        <p:style>
          <a:lnRef idx="1">
            <a:schemeClr val="accent1"/>
          </a:lnRef>
          <a:fillRef idx="0">
            <a:schemeClr val="accent1"/>
          </a:fillRef>
          <a:effectRef idx="0">
            <a:schemeClr val="accent1"/>
          </a:effectRef>
          <a:fontRef idx="minor">
            <a:schemeClr val="tx1"/>
          </a:fontRef>
        </p:style>
      </p:cxnSp>
      <p:cxnSp>
        <p:nvCxnSpPr>
          <p:cNvPr id="10" name="直线连接符 9">
            <a:extLst>
              <a:ext uri="{FF2B5EF4-FFF2-40B4-BE49-F238E27FC236}">
                <a16:creationId xmlns:a16="http://schemas.microsoft.com/office/drawing/2014/main" id="{3E24E0B1-8398-2844-A156-10A3D0125B5F}"/>
              </a:ext>
            </a:extLst>
          </p:cNvPr>
          <p:cNvCxnSpPr/>
          <p:nvPr/>
        </p:nvCxnSpPr>
        <p:spPr>
          <a:xfrm>
            <a:off x="980661" y="4031051"/>
            <a:ext cx="10195336" cy="0"/>
          </a:xfrm>
          <a:prstGeom prst="line">
            <a:avLst/>
          </a:prstGeom>
          <a:ln w="15875">
            <a:prstDash val="dash"/>
          </a:ln>
        </p:spPr>
        <p:style>
          <a:lnRef idx="1">
            <a:schemeClr val="accent1"/>
          </a:lnRef>
          <a:fillRef idx="0">
            <a:schemeClr val="accent1"/>
          </a:fillRef>
          <a:effectRef idx="0">
            <a:schemeClr val="accent1"/>
          </a:effectRef>
          <a:fontRef idx="minor">
            <a:schemeClr val="tx1"/>
          </a:fontRef>
        </p:style>
      </p:cxnSp>
      <p:cxnSp>
        <p:nvCxnSpPr>
          <p:cNvPr id="11" name="直线连接符 10">
            <a:extLst>
              <a:ext uri="{FF2B5EF4-FFF2-40B4-BE49-F238E27FC236}">
                <a16:creationId xmlns:a16="http://schemas.microsoft.com/office/drawing/2014/main" id="{915CCF76-245D-0948-8DFA-2FD6585934D1}"/>
              </a:ext>
            </a:extLst>
          </p:cNvPr>
          <p:cNvCxnSpPr/>
          <p:nvPr/>
        </p:nvCxnSpPr>
        <p:spPr>
          <a:xfrm>
            <a:off x="980661" y="4879190"/>
            <a:ext cx="10195336" cy="0"/>
          </a:xfrm>
          <a:prstGeom prst="line">
            <a:avLst/>
          </a:prstGeom>
          <a:ln w="15875">
            <a:prstDash val="dash"/>
          </a:ln>
        </p:spPr>
        <p:style>
          <a:lnRef idx="1">
            <a:schemeClr val="accent1"/>
          </a:lnRef>
          <a:fillRef idx="0">
            <a:schemeClr val="accent1"/>
          </a:fillRef>
          <a:effectRef idx="0">
            <a:schemeClr val="accent1"/>
          </a:effectRef>
          <a:fontRef idx="minor">
            <a:schemeClr val="tx1"/>
          </a:fontRef>
        </p:style>
      </p:cxnSp>
      <p:cxnSp>
        <p:nvCxnSpPr>
          <p:cNvPr id="12" name="直线连接符 11">
            <a:extLst>
              <a:ext uri="{FF2B5EF4-FFF2-40B4-BE49-F238E27FC236}">
                <a16:creationId xmlns:a16="http://schemas.microsoft.com/office/drawing/2014/main" id="{1022D202-5DA4-0B41-BB45-8B86D5369D7C}"/>
              </a:ext>
            </a:extLst>
          </p:cNvPr>
          <p:cNvCxnSpPr/>
          <p:nvPr/>
        </p:nvCxnSpPr>
        <p:spPr>
          <a:xfrm>
            <a:off x="980661" y="5661068"/>
            <a:ext cx="10195336" cy="0"/>
          </a:xfrm>
          <a:prstGeom prst="line">
            <a:avLst/>
          </a:prstGeom>
          <a:ln w="15875">
            <a:prstDash val="dash"/>
          </a:ln>
        </p:spPr>
        <p:style>
          <a:lnRef idx="1">
            <a:schemeClr val="accent1"/>
          </a:lnRef>
          <a:fillRef idx="0">
            <a:schemeClr val="accent1"/>
          </a:fillRef>
          <a:effectRef idx="0">
            <a:schemeClr val="accent1"/>
          </a:effectRef>
          <a:fontRef idx="minor">
            <a:schemeClr val="tx1"/>
          </a:fontRef>
        </p:style>
      </p:cxnSp>
      <p:sp>
        <p:nvSpPr>
          <p:cNvPr id="13" name="Freeform 5">
            <a:extLst>
              <a:ext uri="{FF2B5EF4-FFF2-40B4-BE49-F238E27FC236}">
                <a16:creationId xmlns:a16="http://schemas.microsoft.com/office/drawing/2014/main" id="{FCA4511C-D844-BF4D-8746-649284743514}"/>
              </a:ext>
            </a:extLst>
          </p:cNvPr>
          <p:cNvSpPr>
            <a:spLocks noEditPoints="1"/>
          </p:cNvSpPr>
          <p:nvPr/>
        </p:nvSpPr>
        <p:spPr bwMode="auto">
          <a:xfrm>
            <a:off x="10660399" y="1828799"/>
            <a:ext cx="400408" cy="271154"/>
          </a:xfrm>
          <a:custGeom>
            <a:avLst/>
            <a:gdLst>
              <a:gd name="T0" fmla="*/ 788 w 788"/>
              <a:gd name="T1" fmla="*/ 337 h 533"/>
              <a:gd name="T2" fmla="*/ 592 w 788"/>
              <a:gd name="T3" fmla="*/ 140 h 533"/>
              <a:gd name="T4" fmla="*/ 568 w 788"/>
              <a:gd name="T5" fmla="*/ 142 h 533"/>
              <a:gd name="T6" fmla="*/ 371 w 788"/>
              <a:gd name="T7" fmla="*/ 0 h 533"/>
              <a:gd name="T8" fmla="*/ 162 w 788"/>
              <a:gd name="T9" fmla="*/ 209 h 533"/>
              <a:gd name="T10" fmla="*/ 0 w 788"/>
              <a:gd name="T11" fmla="*/ 371 h 533"/>
              <a:gd name="T12" fmla="*/ 162 w 788"/>
              <a:gd name="T13" fmla="*/ 533 h 533"/>
              <a:gd name="T14" fmla="*/ 603 w 788"/>
              <a:gd name="T15" fmla="*/ 533 h 533"/>
              <a:gd name="T16" fmla="*/ 603 w 788"/>
              <a:gd name="T17" fmla="*/ 532 h 533"/>
              <a:gd name="T18" fmla="*/ 788 w 788"/>
              <a:gd name="T19" fmla="*/ 337 h 533"/>
              <a:gd name="T20" fmla="*/ 592 w 788"/>
              <a:gd name="T21" fmla="*/ 487 h 533"/>
              <a:gd name="T22" fmla="*/ 162 w 788"/>
              <a:gd name="T23" fmla="*/ 487 h 533"/>
              <a:gd name="T24" fmla="*/ 46 w 788"/>
              <a:gd name="T25" fmla="*/ 371 h 533"/>
              <a:gd name="T26" fmla="*/ 162 w 788"/>
              <a:gd name="T27" fmla="*/ 255 h 533"/>
              <a:gd name="T28" fmla="*/ 209 w 788"/>
              <a:gd name="T29" fmla="*/ 255 h 533"/>
              <a:gd name="T30" fmla="*/ 209 w 788"/>
              <a:gd name="T31" fmla="*/ 209 h 533"/>
              <a:gd name="T32" fmla="*/ 371 w 788"/>
              <a:gd name="T33" fmla="*/ 46 h 533"/>
              <a:gd name="T34" fmla="*/ 523 w 788"/>
              <a:gd name="T35" fmla="*/ 153 h 533"/>
              <a:gd name="T36" fmla="*/ 395 w 788"/>
              <a:gd name="T37" fmla="*/ 337 h 533"/>
              <a:gd name="T38" fmla="*/ 441 w 788"/>
              <a:gd name="T39" fmla="*/ 337 h 533"/>
              <a:gd name="T40" fmla="*/ 592 w 788"/>
              <a:gd name="T41" fmla="*/ 187 h 533"/>
              <a:gd name="T42" fmla="*/ 742 w 788"/>
              <a:gd name="T43" fmla="*/ 337 h 533"/>
              <a:gd name="T44" fmla="*/ 592 w 788"/>
              <a:gd name="T45" fmla="*/ 487 h 533"/>
              <a:gd name="T46" fmla="*/ 592 w 788"/>
              <a:gd name="T47" fmla="*/ 487 h 533"/>
              <a:gd name="T48" fmla="*/ 592 w 788"/>
              <a:gd name="T49" fmla="*/ 487 h 5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788" h="533">
                <a:moveTo>
                  <a:pt x="788" y="337"/>
                </a:moveTo>
                <a:cubicBezTo>
                  <a:pt x="788" y="228"/>
                  <a:pt x="700" y="140"/>
                  <a:pt x="592" y="140"/>
                </a:cubicBezTo>
                <a:cubicBezTo>
                  <a:pt x="584" y="140"/>
                  <a:pt x="576" y="141"/>
                  <a:pt x="568" y="142"/>
                </a:cubicBezTo>
                <a:cubicBezTo>
                  <a:pt x="540" y="58"/>
                  <a:pt x="461" y="0"/>
                  <a:pt x="371" y="0"/>
                </a:cubicBezTo>
                <a:cubicBezTo>
                  <a:pt x="256" y="0"/>
                  <a:pt x="162" y="94"/>
                  <a:pt x="162" y="209"/>
                </a:cubicBezTo>
                <a:cubicBezTo>
                  <a:pt x="73" y="209"/>
                  <a:pt x="0" y="281"/>
                  <a:pt x="0" y="371"/>
                </a:cubicBezTo>
                <a:cubicBezTo>
                  <a:pt x="0" y="460"/>
                  <a:pt x="73" y="533"/>
                  <a:pt x="162" y="533"/>
                </a:cubicBezTo>
                <a:cubicBezTo>
                  <a:pt x="603" y="533"/>
                  <a:pt x="603" y="533"/>
                  <a:pt x="603" y="533"/>
                </a:cubicBezTo>
                <a:cubicBezTo>
                  <a:pt x="603" y="532"/>
                  <a:pt x="603" y="532"/>
                  <a:pt x="603" y="532"/>
                </a:cubicBezTo>
                <a:cubicBezTo>
                  <a:pt x="706" y="527"/>
                  <a:pt x="788" y="441"/>
                  <a:pt x="788" y="337"/>
                </a:cubicBezTo>
                <a:close/>
                <a:moveTo>
                  <a:pt x="592" y="487"/>
                </a:moveTo>
                <a:cubicBezTo>
                  <a:pt x="162" y="487"/>
                  <a:pt x="162" y="487"/>
                  <a:pt x="162" y="487"/>
                </a:cubicBezTo>
                <a:cubicBezTo>
                  <a:pt x="98" y="487"/>
                  <a:pt x="46" y="435"/>
                  <a:pt x="46" y="371"/>
                </a:cubicBezTo>
                <a:cubicBezTo>
                  <a:pt x="46" y="307"/>
                  <a:pt x="98" y="255"/>
                  <a:pt x="162" y="255"/>
                </a:cubicBezTo>
                <a:cubicBezTo>
                  <a:pt x="209" y="255"/>
                  <a:pt x="209" y="255"/>
                  <a:pt x="209" y="255"/>
                </a:cubicBezTo>
                <a:cubicBezTo>
                  <a:pt x="209" y="209"/>
                  <a:pt x="209" y="209"/>
                  <a:pt x="209" y="209"/>
                </a:cubicBezTo>
                <a:cubicBezTo>
                  <a:pt x="209" y="119"/>
                  <a:pt x="281" y="46"/>
                  <a:pt x="371" y="46"/>
                </a:cubicBezTo>
                <a:cubicBezTo>
                  <a:pt x="439" y="46"/>
                  <a:pt x="500" y="90"/>
                  <a:pt x="523" y="153"/>
                </a:cubicBezTo>
                <a:cubicBezTo>
                  <a:pt x="448" y="181"/>
                  <a:pt x="395" y="252"/>
                  <a:pt x="395" y="337"/>
                </a:cubicBezTo>
                <a:cubicBezTo>
                  <a:pt x="441" y="337"/>
                  <a:pt x="441" y="337"/>
                  <a:pt x="441" y="337"/>
                </a:cubicBezTo>
                <a:cubicBezTo>
                  <a:pt x="441" y="254"/>
                  <a:pt x="509" y="187"/>
                  <a:pt x="592" y="187"/>
                </a:cubicBezTo>
                <a:cubicBezTo>
                  <a:pt x="674" y="187"/>
                  <a:pt x="742" y="254"/>
                  <a:pt x="742" y="337"/>
                </a:cubicBezTo>
                <a:cubicBezTo>
                  <a:pt x="742" y="419"/>
                  <a:pt x="674" y="487"/>
                  <a:pt x="592" y="487"/>
                </a:cubicBezTo>
                <a:close/>
                <a:moveTo>
                  <a:pt x="592" y="487"/>
                </a:moveTo>
                <a:cubicBezTo>
                  <a:pt x="592" y="487"/>
                  <a:pt x="592" y="487"/>
                  <a:pt x="592" y="487"/>
                </a:cubicBezTo>
              </a:path>
            </a:pathLst>
          </a:custGeom>
          <a:solidFill>
            <a:srgbClr val="345692"/>
          </a:solidFill>
          <a:ln>
            <a:solidFill>
              <a:srgbClr val="345591"/>
            </a:solidFill>
          </a:ln>
        </p:spPr>
        <p:txBody>
          <a:bodyPr vert="horz" wrap="square" lIns="91440" tIns="45720" rIns="91440" bIns="45720" numCol="1" anchor="t" anchorCtr="0" compatLnSpc="1"/>
          <a:lstStyle/>
          <a:p>
            <a:endParaRPr lang="zh-CN" altLang="en-US"/>
          </a:p>
        </p:txBody>
      </p:sp>
      <p:pic>
        <p:nvPicPr>
          <p:cNvPr id="16" name="图形 15">
            <a:extLst>
              <a:ext uri="{FF2B5EF4-FFF2-40B4-BE49-F238E27FC236}">
                <a16:creationId xmlns:a16="http://schemas.microsoft.com/office/drawing/2014/main" id="{3D9A3373-062F-BB48-902F-73B6C2BA3361}"/>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flipH="1">
            <a:off x="10680752" y="3484902"/>
            <a:ext cx="326572" cy="326572"/>
          </a:xfrm>
          <a:prstGeom prst="rect">
            <a:avLst/>
          </a:prstGeom>
        </p:spPr>
      </p:pic>
      <p:pic>
        <p:nvPicPr>
          <p:cNvPr id="18" name="图形 17">
            <a:extLst>
              <a:ext uri="{FF2B5EF4-FFF2-40B4-BE49-F238E27FC236}">
                <a16:creationId xmlns:a16="http://schemas.microsoft.com/office/drawing/2014/main" id="{3E3A3363-4822-A94A-A073-738F5FB8BF24}"/>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10660364" y="4262117"/>
            <a:ext cx="394485" cy="394485"/>
          </a:xfrm>
          <a:prstGeom prst="rect">
            <a:avLst/>
          </a:prstGeom>
        </p:spPr>
      </p:pic>
      <p:pic>
        <p:nvPicPr>
          <p:cNvPr id="20" name="图形 19">
            <a:extLst>
              <a:ext uri="{FF2B5EF4-FFF2-40B4-BE49-F238E27FC236}">
                <a16:creationId xmlns:a16="http://schemas.microsoft.com/office/drawing/2014/main" id="{8DEA3E4F-262A-3E4F-8261-43AB6C58F639}"/>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10745438" y="5115424"/>
            <a:ext cx="309411" cy="309411"/>
          </a:xfrm>
          <a:prstGeom prst="rect">
            <a:avLst/>
          </a:prstGeom>
        </p:spPr>
      </p:pic>
      <p:pic>
        <p:nvPicPr>
          <p:cNvPr id="22" name="图形 21">
            <a:extLst>
              <a:ext uri="{FF2B5EF4-FFF2-40B4-BE49-F238E27FC236}">
                <a16:creationId xmlns:a16="http://schemas.microsoft.com/office/drawing/2014/main" id="{ED42731F-6E50-2046-997B-6E9DFB2F107F}"/>
              </a:ext>
            </a:extLst>
          </p:cNvPr>
          <p:cNvPicPr>
            <a:picLocks noChangeAspect="1"/>
          </p:cNvPicPr>
          <p:nvPr/>
        </p:nvPicPr>
        <p:blipFill>
          <a:blip r:embed="rId9" cstate="print">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10680752" y="2603904"/>
            <a:ext cx="329504" cy="329504"/>
          </a:xfrm>
          <a:prstGeom prst="rect">
            <a:avLst/>
          </a:prstGeom>
        </p:spPr>
      </p:pic>
    </p:spTree>
    <p:extLst>
      <p:ext uri="{BB962C8B-B14F-4D97-AF65-F5344CB8AC3E}">
        <p14:creationId xmlns:p14="http://schemas.microsoft.com/office/powerpoint/2010/main" val="23576465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15B025-6EF2-FE47-A429-82E14DD0C3D3}"/>
              </a:ext>
            </a:extLst>
          </p:cNvPr>
          <p:cNvSpPr>
            <a:spLocks noGrp="1"/>
          </p:cNvSpPr>
          <p:nvPr>
            <p:ph type="title"/>
          </p:nvPr>
        </p:nvSpPr>
        <p:spPr/>
        <p:txBody>
          <a:bodyPr/>
          <a:lstStyle/>
          <a:p>
            <a:r>
              <a:rPr lang="en-CN" dirty="0"/>
              <a:t>Some Real World Use Cases of Containers and K8s</a:t>
            </a:r>
          </a:p>
        </p:txBody>
      </p:sp>
      <p:sp>
        <p:nvSpPr>
          <p:cNvPr id="3" name="Date Placeholder 2">
            <a:extLst>
              <a:ext uri="{FF2B5EF4-FFF2-40B4-BE49-F238E27FC236}">
                <a16:creationId xmlns:a16="http://schemas.microsoft.com/office/drawing/2014/main" id="{8D3888E9-9BC6-0E4A-8F7A-FF2FE96555FC}"/>
              </a:ext>
            </a:extLst>
          </p:cNvPr>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4" name="Footer Placeholder 3">
            <a:extLst>
              <a:ext uri="{FF2B5EF4-FFF2-40B4-BE49-F238E27FC236}">
                <a16:creationId xmlns:a16="http://schemas.microsoft.com/office/drawing/2014/main" id="{28CC5B9E-989D-A746-9A5C-0F121294B4CD}"/>
              </a:ext>
            </a:extLst>
          </p:cNvPr>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5" name="Slide Number Placeholder 4">
            <a:extLst>
              <a:ext uri="{FF2B5EF4-FFF2-40B4-BE49-F238E27FC236}">
                <a16:creationId xmlns:a16="http://schemas.microsoft.com/office/drawing/2014/main" id="{AEF9F4F3-1E1E-904F-AE03-9BCBD7B23C6A}"/>
              </a:ext>
            </a:extLst>
          </p:cNvPr>
          <p:cNvSpPr>
            <a:spLocks noGrp="1"/>
          </p:cNvSpPr>
          <p:nvPr>
            <p:ph type="sldNum" sz="quarter" idx="12"/>
          </p:nvPr>
        </p:nvSpPr>
        <p:spPr/>
        <p:txBody>
          <a:bodyPr/>
          <a:lstStyle/>
          <a:p>
            <a:r>
              <a:rPr lang="en-US" altLang="zh-CN"/>
              <a:t>Page  </a:t>
            </a:r>
            <a:fld id="{6F6B6950-8D1A-4668-8374-25B44628E0DF}" type="slidenum">
              <a:rPr lang="zh-CN" altLang="en-US" smtClean="0"/>
              <a:t>20</a:t>
            </a:fld>
            <a:endParaRPr lang="zh-CN" altLang="en-US" dirty="0"/>
          </a:p>
        </p:txBody>
      </p:sp>
      <p:pic>
        <p:nvPicPr>
          <p:cNvPr id="6" name="Picture 5">
            <a:extLst>
              <a:ext uri="{FF2B5EF4-FFF2-40B4-BE49-F238E27FC236}">
                <a16:creationId xmlns:a16="http://schemas.microsoft.com/office/drawing/2014/main" id="{FF3A36A3-F4AE-DF4B-AC74-C12D5FA5778F}"/>
              </a:ext>
            </a:extLst>
          </p:cNvPr>
          <p:cNvPicPr>
            <a:picLocks noChangeAspect="1"/>
          </p:cNvPicPr>
          <p:nvPr/>
        </p:nvPicPr>
        <p:blipFill rotWithShape="1">
          <a:blip r:embed="rId2"/>
          <a:srcRect t="38242" b="37196"/>
          <a:stretch/>
        </p:blipFill>
        <p:spPr>
          <a:xfrm>
            <a:off x="1740905" y="1910310"/>
            <a:ext cx="2278074" cy="335724"/>
          </a:xfrm>
          <a:prstGeom prst="rect">
            <a:avLst/>
          </a:prstGeom>
        </p:spPr>
      </p:pic>
      <p:sp>
        <p:nvSpPr>
          <p:cNvPr id="8" name="AutoShape 2" descr="Can someone give me a round cutout of the reddit logo here with transparent  background. I tried all i can buy there's always some kind of black  background generated. : cutouts">
            <a:extLst>
              <a:ext uri="{FF2B5EF4-FFF2-40B4-BE49-F238E27FC236}">
                <a16:creationId xmlns:a16="http://schemas.microsoft.com/office/drawing/2014/main" id="{3D43D193-90F5-4F49-866D-39FDF1CE634C}"/>
              </a:ext>
            </a:extLst>
          </p:cNvPr>
          <p:cNvSpPr>
            <a:spLocks noChangeAspect="1" noChangeArrowheads="1"/>
          </p:cNvSpPr>
          <p:nvPr/>
        </p:nvSpPr>
        <p:spPr bwMode="auto">
          <a:xfrm>
            <a:off x="9471433" y="6153089"/>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N"/>
          </a:p>
        </p:txBody>
      </p:sp>
      <p:sp>
        <p:nvSpPr>
          <p:cNvPr id="9" name="TextBox 8">
            <a:extLst>
              <a:ext uri="{FF2B5EF4-FFF2-40B4-BE49-F238E27FC236}">
                <a16:creationId xmlns:a16="http://schemas.microsoft.com/office/drawing/2014/main" id="{A9956D27-BD17-CF40-B7FD-23B58D658D1B}"/>
              </a:ext>
            </a:extLst>
          </p:cNvPr>
          <p:cNvSpPr txBox="1"/>
          <p:nvPr/>
        </p:nvSpPr>
        <p:spPr>
          <a:xfrm>
            <a:off x="4613306" y="3049449"/>
            <a:ext cx="5894117" cy="1015663"/>
          </a:xfrm>
          <a:prstGeom prst="rect">
            <a:avLst/>
          </a:prstGeom>
          <a:noFill/>
        </p:spPr>
        <p:txBody>
          <a:bodyPr wrap="square" rtlCol="0">
            <a:spAutoFit/>
          </a:bodyPr>
          <a:lstStyle/>
          <a:p>
            <a:pPr algn="just"/>
            <a:r>
              <a:rPr lang="en-US" sz="1200" dirty="0">
                <a:latin typeface="Century Gothic" panose="020B0502020202020204" pitchFamily="34" charset="0"/>
              </a:rPr>
              <a:t>First moved their services to Docker, then to Kubernetes. Now they can take ideas from ideation to production in a matter of minutes, whereas earlier they used to take hours or even days. They have cut down so much overhead cost by utilizing Kubernetes and have removed a lot of manual work without making engineers worry about the underlying infrastructure.</a:t>
            </a:r>
          </a:p>
        </p:txBody>
      </p:sp>
      <p:pic>
        <p:nvPicPr>
          <p:cNvPr id="10" name="Picture 6">
            <a:extLst>
              <a:ext uri="{FF2B5EF4-FFF2-40B4-BE49-F238E27FC236}">
                <a16:creationId xmlns:a16="http://schemas.microsoft.com/office/drawing/2014/main" id="{A79BE4BF-A61B-634D-B338-40133ABE0FB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172619" y="4878574"/>
            <a:ext cx="1515895" cy="473717"/>
          </a:xfrm>
          <a:prstGeom prst="rect">
            <a:avLst/>
          </a:prstGeom>
          <a:noFill/>
          <a:extLst>
            <a:ext uri="{909E8E84-426E-40DD-AFC4-6F175D3DCCD1}">
              <a14:hiddenFill xmlns:a14="http://schemas.microsoft.com/office/drawing/2010/main">
                <a:solidFill>
                  <a:srgbClr val="FFFFFF"/>
                </a:solidFill>
              </a14:hiddenFill>
            </a:ext>
          </a:extLst>
        </p:spPr>
      </p:pic>
      <p:sp>
        <p:nvSpPr>
          <p:cNvPr id="11" name="Content Placeholder 8">
            <a:extLst>
              <a:ext uri="{FF2B5EF4-FFF2-40B4-BE49-F238E27FC236}">
                <a16:creationId xmlns:a16="http://schemas.microsoft.com/office/drawing/2014/main" id="{E136B02B-B67F-E240-AAB7-73090A843AE8}"/>
              </a:ext>
            </a:extLst>
          </p:cNvPr>
          <p:cNvSpPr txBox="1">
            <a:spLocks/>
          </p:cNvSpPr>
          <p:nvPr/>
        </p:nvSpPr>
        <p:spPr>
          <a:xfrm>
            <a:off x="4613306" y="4839177"/>
            <a:ext cx="5894117" cy="604140"/>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000"/>
              </a:spcBef>
              <a:buFontTx/>
              <a:buNone/>
              <a:defRPr sz="2000" b="1" kern="1200">
                <a:solidFill>
                  <a:schemeClr val="bg1"/>
                </a:solidFill>
                <a:latin typeface="Century Gothic" panose="020B0502020202020204" pitchFamily="34" charset="0"/>
                <a:ea typeface="+mn-ea"/>
                <a:cs typeface="+mn-cs"/>
              </a:defRPr>
            </a:lvl1pPr>
            <a:lvl2pPr marL="457200" indent="0" algn="l" defTabSz="914400" rtl="0" eaLnBrk="1" latinLnBrk="0" hangingPunct="1">
              <a:lnSpc>
                <a:spcPct val="90000"/>
              </a:lnSpc>
              <a:spcBef>
                <a:spcPts val="500"/>
              </a:spcBef>
              <a:buFontTx/>
              <a:buNone/>
              <a:defRPr sz="2000" b="1" kern="1200">
                <a:solidFill>
                  <a:schemeClr val="bg1"/>
                </a:solidFill>
                <a:latin typeface="Century Gothic" panose="020B0502020202020204" pitchFamily="34" charset="0"/>
                <a:ea typeface="+mn-ea"/>
                <a:cs typeface="+mn-cs"/>
              </a:defRPr>
            </a:lvl2pPr>
            <a:lvl3pPr marL="914400" indent="0" algn="l" defTabSz="914400" rtl="0" eaLnBrk="1" latinLnBrk="0" hangingPunct="1">
              <a:lnSpc>
                <a:spcPct val="90000"/>
              </a:lnSpc>
              <a:spcBef>
                <a:spcPts val="500"/>
              </a:spcBef>
              <a:buFontTx/>
              <a:buNone/>
              <a:defRPr sz="2000" b="1" kern="1200">
                <a:solidFill>
                  <a:schemeClr val="bg1"/>
                </a:solidFill>
                <a:latin typeface="Century Gothic" panose="020B0502020202020204" pitchFamily="34" charset="0"/>
                <a:ea typeface="+mn-ea"/>
                <a:cs typeface="+mn-cs"/>
              </a:defRPr>
            </a:lvl3pPr>
            <a:lvl4pPr marL="1371600" indent="0" algn="l" defTabSz="914400" rtl="0" eaLnBrk="1" latinLnBrk="0" hangingPunct="1">
              <a:lnSpc>
                <a:spcPct val="90000"/>
              </a:lnSpc>
              <a:spcBef>
                <a:spcPts val="500"/>
              </a:spcBef>
              <a:buFontTx/>
              <a:buNone/>
              <a:defRPr sz="2000" b="1" kern="1200">
                <a:solidFill>
                  <a:schemeClr val="bg1"/>
                </a:solidFill>
                <a:latin typeface="Century Gothic" panose="020B0502020202020204" pitchFamily="34" charset="0"/>
                <a:ea typeface="+mn-ea"/>
                <a:cs typeface="+mn-cs"/>
              </a:defRPr>
            </a:lvl4pPr>
            <a:lvl5pPr marL="1828800" indent="0" algn="l" defTabSz="914400" rtl="0" eaLnBrk="1" latinLnBrk="0" hangingPunct="1">
              <a:lnSpc>
                <a:spcPct val="90000"/>
              </a:lnSpc>
              <a:spcBef>
                <a:spcPts val="500"/>
              </a:spcBef>
              <a:buFontTx/>
              <a:buNone/>
              <a:defRPr sz="2000" b="1" kern="1200">
                <a:solidFill>
                  <a:schemeClr val="bg1"/>
                </a:solidFill>
                <a:latin typeface="Century Gothic" panose="020B0502020202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z="1200" b="0" dirty="0">
                <a:solidFill>
                  <a:schemeClr val="tx1"/>
                </a:solidFill>
              </a:rPr>
              <a:t>Airbnb adopted Kubernetes to support over 1,000 engineers concurrently configuring and deploying over 250 critical services to Kubernetes (at a frequency of about 500 deploys per day on average).</a:t>
            </a:r>
            <a:endParaRPr lang="en-CN" sz="1200" dirty="0">
              <a:solidFill>
                <a:schemeClr val="tx1"/>
              </a:solidFill>
            </a:endParaRPr>
          </a:p>
        </p:txBody>
      </p:sp>
      <p:pic>
        <p:nvPicPr>
          <p:cNvPr id="12" name="Picture 8" descr="Pinterest Logo PNG Transparent &amp; SVG Vector - Freebie Supply">
            <a:extLst>
              <a:ext uri="{FF2B5EF4-FFF2-40B4-BE49-F238E27FC236}">
                <a16:creationId xmlns:a16="http://schemas.microsoft.com/office/drawing/2014/main" id="{7AFCA5C1-0BF6-6D41-8991-D2B6AAAE616D}"/>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516478" y="3230668"/>
            <a:ext cx="722002" cy="722002"/>
          </a:xfrm>
          <a:prstGeom prst="rect">
            <a:avLst/>
          </a:prstGeom>
          <a:noFill/>
          <a:extLst>
            <a:ext uri="{909E8E84-426E-40DD-AFC4-6F175D3DCCD1}">
              <a14:hiddenFill xmlns:a14="http://schemas.microsoft.com/office/drawing/2010/main">
                <a:solidFill>
                  <a:srgbClr val="FFFFFF"/>
                </a:solidFill>
              </a14:hiddenFill>
            </a:ext>
          </a:extLst>
        </p:spPr>
      </p:pic>
      <p:sp>
        <p:nvSpPr>
          <p:cNvPr id="14" name="矩形 13">
            <a:extLst>
              <a:ext uri="{FF2B5EF4-FFF2-40B4-BE49-F238E27FC236}">
                <a16:creationId xmlns:a16="http://schemas.microsoft.com/office/drawing/2014/main" id="{1144D146-9B2F-F943-9327-6DC785C289BA}"/>
              </a:ext>
            </a:extLst>
          </p:cNvPr>
          <p:cNvSpPr/>
          <p:nvPr/>
        </p:nvSpPr>
        <p:spPr>
          <a:xfrm>
            <a:off x="4613307" y="1722095"/>
            <a:ext cx="5894117" cy="723275"/>
          </a:xfrm>
          <a:prstGeom prst="rect">
            <a:avLst/>
          </a:prstGeom>
        </p:spPr>
        <p:txBody>
          <a:bodyPr wrap="square">
            <a:spAutoFit/>
          </a:bodyPr>
          <a:lstStyle/>
          <a:p>
            <a:pPr algn="just">
              <a:spcBef>
                <a:spcPts val="600"/>
              </a:spcBef>
            </a:pPr>
            <a:r>
              <a:rPr lang="en-US" altLang="zh-CN" sz="1200" dirty="0">
                <a:latin typeface="Century Gothic" panose="020B0502020202020204" pitchFamily="34" charset="0"/>
              </a:rPr>
              <a:t>Today the majority of the NYT's customer-facing applications are running on Kubernetes. </a:t>
            </a:r>
          </a:p>
          <a:p>
            <a:pPr algn="just">
              <a:spcBef>
                <a:spcPts val="600"/>
              </a:spcBef>
            </a:pPr>
            <a:r>
              <a:rPr lang="en-US" altLang="zh-CN" sz="1200" dirty="0">
                <a:latin typeface="Century Gothic" panose="020B0502020202020204" pitchFamily="34" charset="0"/>
              </a:rPr>
              <a:t>Legacy deployments that took up to 45 minutes are now pushed in just a few.</a:t>
            </a:r>
            <a:endParaRPr lang="en-CN" altLang="zh-CN" sz="1200" dirty="0">
              <a:latin typeface="Century Gothic" panose="020B0502020202020204" pitchFamily="34" charset="0"/>
            </a:endParaRPr>
          </a:p>
        </p:txBody>
      </p:sp>
      <p:sp>
        <p:nvSpPr>
          <p:cNvPr id="19" name="矩形 18">
            <a:extLst>
              <a:ext uri="{FF2B5EF4-FFF2-40B4-BE49-F238E27FC236}">
                <a16:creationId xmlns:a16="http://schemas.microsoft.com/office/drawing/2014/main" id="{70B6F43B-03B4-3F44-813C-52B48C75E496}"/>
              </a:ext>
            </a:extLst>
          </p:cNvPr>
          <p:cNvSpPr/>
          <p:nvPr/>
        </p:nvSpPr>
        <p:spPr>
          <a:xfrm>
            <a:off x="1413113" y="1446618"/>
            <a:ext cx="9365774" cy="4327055"/>
          </a:xfrm>
          <a:prstGeom prst="rect">
            <a:avLst/>
          </a:prstGeom>
          <a:noFill/>
          <a:ln w="19050">
            <a:solidFill>
              <a:srgbClr val="0070C0">
                <a:alpha val="18000"/>
              </a:srgb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21" name="直线连接符 20">
            <a:extLst>
              <a:ext uri="{FF2B5EF4-FFF2-40B4-BE49-F238E27FC236}">
                <a16:creationId xmlns:a16="http://schemas.microsoft.com/office/drawing/2014/main" id="{42ABE643-7F52-3C4C-95E7-F34C0465C749}"/>
              </a:ext>
            </a:extLst>
          </p:cNvPr>
          <p:cNvCxnSpPr>
            <a:cxnSpLocks/>
          </p:cNvCxnSpPr>
          <p:nvPr/>
        </p:nvCxnSpPr>
        <p:spPr>
          <a:xfrm>
            <a:off x="1413113" y="2765431"/>
            <a:ext cx="9365774" cy="0"/>
          </a:xfrm>
          <a:prstGeom prst="line">
            <a:avLst/>
          </a:prstGeom>
          <a:ln w="19050">
            <a:solidFill>
              <a:schemeClr val="accent1">
                <a:alpha val="18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23" name="直线连接符 22">
            <a:extLst>
              <a:ext uri="{FF2B5EF4-FFF2-40B4-BE49-F238E27FC236}">
                <a16:creationId xmlns:a16="http://schemas.microsoft.com/office/drawing/2014/main" id="{F80E29E9-C460-E04C-8416-553945346449}"/>
              </a:ext>
            </a:extLst>
          </p:cNvPr>
          <p:cNvCxnSpPr>
            <a:cxnSpLocks/>
          </p:cNvCxnSpPr>
          <p:nvPr/>
        </p:nvCxnSpPr>
        <p:spPr>
          <a:xfrm>
            <a:off x="1413113" y="4408700"/>
            <a:ext cx="9365774" cy="0"/>
          </a:xfrm>
          <a:prstGeom prst="line">
            <a:avLst/>
          </a:prstGeom>
          <a:ln w="19050">
            <a:solidFill>
              <a:schemeClr val="accent1">
                <a:alpha val="18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24" name="直线连接符 23">
            <a:extLst>
              <a:ext uri="{FF2B5EF4-FFF2-40B4-BE49-F238E27FC236}">
                <a16:creationId xmlns:a16="http://schemas.microsoft.com/office/drawing/2014/main" id="{AA6566DA-B849-7C46-8C9B-340CF1DB740C}"/>
              </a:ext>
            </a:extLst>
          </p:cNvPr>
          <p:cNvCxnSpPr>
            <a:cxnSpLocks/>
          </p:cNvCxnSpPr>
          <p:nvPr/>
        </p:nvCxnSpPr>
        <p:spPr>
          <a:xfrm>
            <a:off x="4341844" y="1446618"/>
            <a:ext cx="0" cy="4327055"/>
          </a:xfrm>
          <a:prstGeom prst="line">
            <a:avLst/>
          </a:prstGeom>
          <a:ln w="19050">
            <a:solidFill>
              <a:schemeClr val="accent1">
                <a:alpha val="18000"/>
              </a:schemeClr>
            </a:solidFill>
            <a:prstDash val="sys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0074010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Date Placeholder 2">
            <a:extLst>
              <a:ext uri="{FF2B5EF4-FFF2-40B4-BE49-F238E27FC236}">
                <a16:creationId xmlns:a16="http://schemas.microsoft.com/office/drawing/2014/main" id="{050C5328-DFD4-D346-9936-D9DED7BE28C2}"/>
              </a:ext>
            </a:extLst>
          </p:cNvPr>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4" name="Footer Placeholder 3">
            <a:extLst>
              <a:ext uri="{FF2B5EF4-FFF2-40B4-BE49-F238E27FC236}">
                <a16:creationId xmlns:a16="http://schemas.microsoft.com/office/drawing/2014/main" id="{B1B3461E-86BD-2049-ABFC-FFC26B6E39A5}"/>
              </a:ext>
            </a:extLst>
          </p:cNvPr>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5" name="Slide Number Placeholder 4">
            <a:extLst>
              <a:ext uri="{FF2B5EF4-FFF2-40B4-BE49-F238E27FC236}">
                <a16:creationId xmlns:a16="http://schemas.microsoft.com/office/drawing/2014/main" id="{F1F5A825-ED26-104C-A18A-563635C2C4AB}"/>
              </a:ext>
            </a:extLst>
          </p:cNvPr>
          <p:cNvSpPr>
            <a:spLocks noGrp="1"/>
          </p:cNvSpPr>
          <p:nvPr>
            <p:ph type="sldNum" sz="quarter" idx="12"/>
          </p:nvPr>
        </p:nvSpPr>
        <p:spPr/>
        <p:txBody>
          <a:bodyPr/>
          <a:lstStyle/>
          <a:p>
            <a:r>
              <a:rPr lang="en-US" altLang="zh-CN"/>
              <a:t>Page  </a:t>
            </a:r>
            <a:fld id="{6F6B6950-8D1A-4668-8374-25B44628E0DF}" type="slidenum">
              <a:rPr lang="zh-CN" altLang="en-US" smtClean="0"/>
              <a:t>21</a:t>
            </a:fld>
            <a:endParaRPr lang="zh-CN" altLang="en-US" dirty="0"/>
          </a:p>
        </p:txBody>
      </p:sp>
      <p:sp>
        <p:nvSpPr>
          <p:cNvPr id="2" name="Title 1">
            <a:extLst>
              <a:ext uri="{FF2B5EF4-FFF2-40B4-BE49-F238E27FC236}">
                <a16:creationId xmlns:a16="http://schemas.microsoft.com/office/drawing/2014/main" id="{E07ADA5E-261B-2649-9AA7-E9D74E454C4F}"/>
              </a:ext>
            </a:extLst>
          </p:cNvPr>
          <p:cNvSpPr>
            <a:spLocks noGrp="1"/>
          </p:cNvSpPr>
          <p:nvPr>
            <p:ph type="title" idx="4294967295"/>
          </p:nvPr>
        </p:nvSpPr>
        <p:spPr>
          <a:xfrm>
            <a:off x="1118911" y="2825750"/>
            <a:ext cx="9954177" cy="603250"/>
          </a:xfrm>
        </p:spPr>
        <p:txBody>
          <a:bodyPr>
            <a:noAutofit/>
          </a:bodyPr>
          <a:lstStyle/>
          <a:p>
            <a:pPr algn="ctr"/>
            <a:r>
              <a:rPr lang="en-CN" sz="3200" b="1" dirty="0">
                <a:solidFill>
                  <a:srgbClr val="345591"/>
                </a:solidFill>
              </a:rPr>
              <a:t>So, What’s Sangfor’s Role </a:t>
            </a:r>
            <a:r>
              <a:rPr lang="en-CN" sz="3200" b="1">
                <a:solidFill>
                  <a:srgbClr val="345591"/>
                </a:solidFill>
              </a:rPr>
              <a:t>in The </a:t>
            </a:r>
            <a:r>
              <a:rPr lang="en-CN" sz="3200" b="1" dirty="0">
                <a:solidFill>
                  <a:srgbClr val="345591"/>
                </a:solidFill>
              </a:rPr>
              <a:t>Container World?</a:t>
            </a:r>
          </a:p>
        </p:txBody>
      </p:sp>
    </p:spTree>
    <p:extLst>
      <p:ext uri="{BB962C8B-B14F-4D97-AF65-F5344CB8AC3E}">
        <p14:creationId xmlns:p14="http://schemas.microsoft.com/office/powerpoint/2010/main" val="161500412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Date Placeholder 2">
            <a:extLst>
              <a:ext uri="{FF2B5EF4-FFF2-40B4-BE49-F238E27FC236}">
                <a16:creationId xmlns:a16="http://schemas.microsoft.com/office/drawing/2014/main" id="{127F2222-6211-3248-AE9C-B0731116DB43}"/>
              </a:ext>
            </a:extLst>
          </p:cNvPr>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4" name="Footer Placeholder 3">
            <a:extLst>
              <a:ext uri="{FF2B5EF4-FFF2-40B4-BE49-F238E27FC236}">
                <a16:creationId xmlns:a16="http://schemas.microsoft.com/office/drawing/2014/main" id="{85542452-7A0E-B448-A239-7F2C63E59317}"/>
              </a:ext>
            </a:extLst>
          </p:cNvPr>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5" name="Slide Number Placeholder 4">
            <a:extLst>
              <a:ext uri="{FF2B5EF4-FFF2-40B4-BE49-F238E27FC236}">
                <a16:creationId xmlns:a16="http://schemas.microsoft.com/office/drawing/2014/main" id="{3E5DDFDC-312E-0946-92B7-52CF642FF243}"/>
              </a:ext>
            </a:extLst>
          </p:cNvPr>
          <p:cNvSpPr>
            <a:spLocks noGrp="1"/>
          </p:cNvSpPr>
          <p:nvPr>
            <p:ph type="sldNum" sz="quarter" idx="12"/>
          </p:nvPr>
        </p:nvSpPr>
        <p:spPr/>
        <p:txBody>
          <a:bodyPr/>
          <a:lstStyle/>
          <a:p>
            <a:r>
              <a:rPr lang="en-US" altLang="zh-CN"/>
              <a:t>Page  </a:t>
            </a:r>
            <a:fld id="{6F6B6950-8D1A-4668-8374-25B44628E0DF}" type="slidenum">
              <a:rPr lang="zh-CN" altLang="en-US" smtClean="0"/>
              <a:t>22</a:t>
            </a:fld>
            <a:endParaRPr lang="zh-CN" altLang="en-US" dirty="0"/>
          </a:p>
        </p:txBody>
      </p:sp>
      <p:sp>
        <p:nvSpPr>
          <p:cNvPr id="2" name="Title 1">
            <a:extLst>
              <a:ext uri="{FF2B5EF4-FFF2-40B4-BE49-F238E27FC236}">
                <a16:creationId xmlns:a16="http://schemas.microsoft.com/office/drawing/2014/main" id="{9234C191-514E-194D-81DC-FEFD5CBF90FD}"/>
              </a:ext>
            </a:extLst>
          </p:cNvPr>
          <p:cNvSpPr>
            <a:spLocks noGrp="1"/>
          </p:cNvSpPr>
          <p:nvPr>
            <p:ph type="title" idx="4294967295"/>
          </p:nvPr>
        </p:nvSpPr>
        <p:spPr>
          <a:xfrm>
            <a:off x="7397511" y="1605651"/>
            <a:ext cx="1200088" cy="224837"/>
          </a:xfrm>
        </p:spPr>
        <p:txBody>
          <a:bodyPr>
            <a:noAutofit/>
          </a:bodyPr>
          <a:lstStyle/>
          <a:p>
            <a:pPr algn="ctr"/>
            <a:r>
              <a:rPr lang="en-US" sz="1050" b="1" dirty="0" err="1">
                <a:solidFill>
                  <a:srgbClr val="2252AF"/>
                </a:solidFill>
              </a:rPr>
              <a:t>Sangfor</a:t>
            </a:r>
            <a:r>
              <a:rPr lang="en-US" sz="1050" b="1" dirty="0">
                <a:solidFill>
                  <a:srgbClr val="2252AF"/>
                </a:solidFill>
              </a:rPr>
              <a:t> </a:t>
            </a:r>
            <a:r>
              <a:rPr lang="en-US" sz="1050" b="1" dirty="0" err="1">
                <a:solidFill>
                  <a:srgbClr val="2252AF"/>
                </a:solidFill>
              </a:rPr>
              <a:t>KubeManager</a:t>
            </a:r>
            <a:endParaRPr lang="en-CN" sz="1050" b="1" dirty="0">
              <a:solidFill>
                <a:srgbClr val="2252AF"/>
              </a:solidFill>
            </a:endParaRPr>
          </a:p>
        </p:txBody>
      </p:sp>
      <p:pic>
        <p:nvPicPr>
          <p:cNvPr id="8" name="Picture 7">
            <a:extLst>
              <a:ext uri="{FF2B5EF4-FFF2-40B4-BE49-F238E27FC236}">
                <a16:creationId xmlns:a16="http://schemas.microsoft.com/office/drawing/2014/main" id="{2785C7D0-5432-854A-A82A-06F73A79F0EB}"/>
              </a:ext>
            </a:extLst>
          </p:cNvPr>
          <p:cNvPicPr>
            <a:picLocks noChangeAspect="1"/>
          </p:cNvPicPr>
          <p:nvPr/>
        </p:nvPicPr>
        <p:blipFill>
          <a:blip r:embed="rId2"/>
          <a:stretch>
            <a:fillRect/>
          </a:stretch>
        </p:blipFill>
        <p:spPr>
          <a:xfrm>
            <a:off x="7450411" y="616343"/>
            <a:ext cx="981897" cy="908255"/>
          </a:xfrm>
          <a:prstGeom prst="rect">
            <a:avLst/>
          </a:prstGeom>
        </p:spPr>
      </p:pic>
      <p:sp>
        <p:nvSpPr>
          <p:cNvPr id="7" name="梯形 3">
            <a:extLst>
              <a:ext uri="{FF2B5EF4-FFF2-40B4-BE49-F238E27FC236}">
                <a16:creationId xmlns:a16="http://schemas.microsoft.com/office/drawing/2014/main" id="{C7852A4C-1C14-2247-B714-E7FEEDB3D2C8}"/>
              </a:ext>
            </a:extLst>
          </p:cNvPr>
          <p:cNvSpPr/>
          <p:nvPr/>
        </p:nvSpPr>
        <p:spPr bwMode="auto">
          <a:xfrm rot="10800000">
            <a:off x="3506958" y="2842874"/>
            <a:ext cx="5530750" cy="1172251"/>
          </a:xfrm>
          <a:prstGeom prst="trapezoid">
            <a:avLst>
              <a:gd name="adj" fmla="val 127949"/>
            </a:avLst>
          </a:prstGeom>
          <a:gradFill>
            <a:gsLst>
              <a:gs pos="0">
                <a:srgbClr val="ECECEC"/>
              </a:gs>
              <a:gs pos="0">
                <a:srgbClr val="00539F">
                  <a:alpha val="32000"/>
                </a:srgbClr>
              </a:gs>
              <a:gs pos="83000">
                <a:srgbClr val="7AC141">
                  <a:alpha val="0"/>
                </a:srgbClr>
              </a:gs>
            </a:gsLst>
            <a:lin ang="5400000" scaled="0"/>
          </a:gradFill>
          <a:ln w="25400" cap="flat" cmpd="sng" algn="ctr">
            <a:noFill/>
            <a:prstDash val="solid"/>
          </a:ln>
          <a:effectLst/>
        </p:spPr>
        <p:txBody>
          <a:bodyPr anchor="ctr"/>
          <a:lstStyle>
            <a:defPPr>
              <a:defRPr lang="zh-CN"/>
            </a:defPPr>
            <a:lvl1pPr marL="0" algn="l" defTabSz="913765" rtl="0" eaLnBrk="1" latinLnBrk="0" hangingPunct="1">
              <a:defRPr sz="1800" kern="1200">
                <a:solidFill>
                  <a:schemeClr val="tx1"/>
                </a:solidFill>
                <a:latin typeface="+mn-lt"/>
                <a:ea typeface="+mn-ea"/>
                <a:cs typeface="+mn-cs"/>
              </a:defRPr>
            </a:lvl1pPr>
            <a:lvl2pPr marL="457200" algn="l" defTabSz="913765" rtl="0" eaLnBrk="1" latinLnBrk="0" hangingPunct="1">
              <a:defRPr sz="1800" kern="1200">
                <a:solidFill>
                  <a:schemeClr val="tx1"/>
                </a:solidFill>
                <a:latin typeface="+mn-lt"/>
                <a:ea typeface="+mn-ea"/>
                <a:cs typeface="+mn-cs"/>
              </a:defRPr>
            </a:lvl2pPr>
            <a:lvl3pPr marL="914400" algn="l" defTabSz="913765" rtl="0" eaLnBrk="1" latinLnBrk="0" hangingPunct="1">
              <a:defRPr sz="1800" kern="1200">
                <a:solidFill>
                  <a:schemeClr val="tx1"/>
                </a:solidFill>
                <a:latin typeface="+mn-lt"/>
                <a:ea typeface="+mn-ea"/>
                <a:cs typeface="+mn-cs"/>
              </a:defRPr>
            </a:lvl3pPr>
            <a:lvl4pPr marL="1371600" algn="l" defTabSz="913765" rtl="0" eaLnBrk="1" latinLnBrk="0" hangingPunct="1">
              <a:defRPr sz="1800" kern="1200">
                <a:solidFill>
                  <a:schemeClr val="tx1"/>
                </a:solidFill>
                <a:latin typeface="+mn-lt"/>
                <a:ea typeface="+mn-ea"/>
                <a:cs typeface="+mn-cs"/>
              </a:defRPr>
            </a:lvl4pPr>
            <a:lvl5pPr marL="1828800" algn="l" defTabSz="913765" rtl="0" eaLnBrk="1" latinLnBrk="0" hangingPunct="1">
              <a:defRPr sz="1800" kern="1200">
                <a:solidFill>
                  <a:schemeClr val="tx1"/>
                </a:solidFill>
                <a:latin typeface="+mn-lt"/>
                <a:ea typeface="+mn-ea"/>
                <a:cs typeface="+mn-cs"/>
              </a:defRPr>
            </a:lvl5pPr>
            <a:lvl6pPr marL="2286000" algn="l" defTabSz="913765" rtl="0" eaLnBrk="1" latinLnBrk="0" hangingPunct="1">
              <a:defRPr sz="1800" kern="1200">
                <a:solidFill>
                  <a:schemeClr val="tx1"/>
                </a:solidFill>
                <a:latin typeface="+mn-lt"/>
                <a:ea typeface="+mn-ea"/>
                <a:cs typeface="+mn-cs"/>
              </a:defRPr>
            </a:lvl6pPr>
            <a:lvl7pPr marL="2743200" algn="l" defTabSz="913765" rtl="0" eaLnBrk="1" latinLnBrk="0" hangingPunct="1">
              <a:defRPr sz="1800" kern="1200">
                <a:solidFill>
                  <a:schemeClr val="tx1"/>
                </a:solidFill>
                <a:latin typeface="+mn-lt"/>
                <a:ea typeface="+mn-ea"/>
                <a:cs typeface="+mn-cs"/>
              </a:defRPr>
            </a:lvl7pPr>
            <a:lvl8pPr marL="3199765" algn="l" defTabSz="913765" rtl="0" eaLnBrk="1" latinLnBrk="0" hangingPunct="1">
              <a:defRPr sz="1800" kern="1200">
                <a:solidFill>
                  <a:schemeClr val="tx1"/>
                </a:solidFill>
                <a:latin typeface="+mn-lt"/>
                <a:ea typeface="+mn-ea"/>
                <a:cs typeface="+mn-cs"/>
              </a:defRPr>
            </a:lvl8pPr>
            <a:lvl9pPr marL="3656965" algn="l" defTabSz="913765" rtl="0" eaLnBrk="1" latinLnBrk="0" hangingPunct="1">
              <a:defRPr sz="1800" kern="1200">
                <a:solidFill>
                  <a:schemeClr val="tx1"/>
                </a:solidFill>
                <a:latin typeface="+mn-lt"/>
                <a:ea typeface="+mn-ea"/>
                <a:cs typeface="+mn-cs"/>
              </a:defRPr>
            </a:lvl9pPr>
          </a:lstStyle>
          <a:p>
            <a:pPr algn="ctr" defTabSz="237870">
              <a:defRPr/>
            </a:pPr>
            <a:endParaRPr lang="zh-CN" altLang="en-US" sz="643" kern="0">
              <a:latin typeface="Century Gothic" panose="020B0502020202020204" pitchFamily="34" charset="0"/>
              <a:cs typeface="微软雅黑" panose="020B0503020204020204" charset="-122"/>
            </a:endParaRPr>
          </a:p>
        </p:txBody>
      </p:sp>
      <p:pic>
        <p:nvPicPr>
          <p:cNvPr id="9" name="图片 64" descr="2U服务器丝印图.png">
            <a:extLst>
              <a:ext uri="{FF2B5EF4-FFF2-40B4-BE49-F238E27FC236}">
                <a16:creationId xmlns:a16="http://schemas.microsoft.com/office/drawing/2014/main" id="{542BCD6E-7D42-4448-9946-B7804ECEAED0}"/>
              </a:ext>
            </a:extLst>
          </p:cNvPr>
          <p:cNvPicPr>
            <a:picLocks noChangeAspect="1" noChangeArrowheads="1"/>
          </p:cNvPicPr>
          <p:nvPr/>
        </p:nvPicPr>
        <p:blipFill>
          <a:blip r:embed="rId3" cstate="hqprint"/>
          <a:srcRect/>
          <a:stretch>
            <a:fillRect/>
          </a:stretch>
        </p:blipFill>
        <p:spPr bwMode="auto">
          <a:xfrm>
            <a:off x="4668142" y="3474930"/>
            <a:ext cx="3257684" cy="908255"/>
          </a:xfrm>
          <a:prstGeom prst="rect">
            <a:avLst/>
          </a:prstGeom>
          <a:noFill/>
          <a:ln>
            <a:noFill/>
          </a:ln>
          <a:effectLst/>
        </p:spPr>
      </p:pic>
      <p:pic>
        <p:nvPicPr>
          <p:cNvPr id="10" name="图片 4" descr="2U服务器丝印图.png">
            <a:extLst>
              <a:ext uri="{FF2B5EF4-FFF2-40B4-BE49-F238E27FC236}">
                <a16:creationId xmlns:a16="http://schemas.microsoft.com/office/drawing/2014/main" id="{44680BEF-51BA-3D43-AE89-CCC9A4734F28}"/>
              </a:ext>
            </a:extLst>
          </p:cNvPr>
          <p:cNvPicPr>
            <a:picLocks noChangeAspect="1" noChangeArrowheads="1"/>
          </p:cNvPicPr>
          <p:nvPr/>
        </p:nvPicPr>
        <p:blipFill rotWithShape="1">
          <a:blip r:embed="rId3" cstate="hqprint"/>
          <a:srcRect t="38411"/>
          <a:stretch/>
        </p:blipFill>
        <p:spPr bwMode="auto">
          <a:xfrm>
            <a:off x="4668142" y="4391099"/>
            <a:ext cx="3257684" cy="559389"/>
          </a:xfrm>
          <a:prstGeom prst="rect">
            <a:avLst/>
          </a:prstGeom>
          <a:noFill/>
          <a:ln>
            <a:noFill/>
          </a:ln>
          <a:effectLst/>
        </p:spPr>
      </p:pic>
      <p:pic>
        <p:nvPicPr>
          <p:cNvPr id="11" name="图片 4" descr="2U服务器丝印图.png">
            <a:extLst>
              <a:ext uri="{FF2B5EF4-FFF2-40B4-BE49-F238E27FC236}">
                <a16:creationId xmlns:a16="http://schemas.microsoft.com/office/drawing/2014/main" id="{7DA4CE06-E19F-A646-B465-1A7402362204}"/>
              </a:ext>
            </a:extLst>
          </p:cNvPr>
          <p:cNvPicPr>
            <a:picLocks noChangeAspect="1" noChangeArrowheads="1"/>
          </p:cNvPicPr>
          <p:nvPr/>
        </p:nvPicPr>
        <p:blipFill rotWithShape="1">
          <a:blip r:embed="rId3" cstate="hqprint"/>
          <a:srcRect t="38411"/>
          <a:stretch/>
        </p:blipFill>
        <p:spPr bwMode="auto">
          <a:xfrm>
            <a:off x="4668142" y="4934035"/>
            <a:ext cx="3257684" cy="559389"/>
          </a:xfrm>
          <a:prstGeom prst="rect">
            <a:avLst/>
          </a:prstGeom>
          <a:noFill/>
          <a:ln>
            <a:noFill/>
          </a:ln>
          <a:effectLst>
            <a:reflection blurRad="6350" stA="50000" endA="300" endPos="90000" dist="50800" dir="5400000" sy="-100000" algn="bl" rotWithShape="0"/>
          </a:effectLst>
        </p:spPr>
      </p:pic>
      <p:sp>
        <p:nvSpPr>
          <p:cNvPr id="12" name="矩形">
            <a:extLst>
              <a:ext uri="{FF2B5EF4-FFF2-40B4-BE49-F238E27FC236}">
                <a16:creationId xmlns:a16="http://schemas.microsoft.com/office/drawing/2014/main" id="{C15EC063-475E-C847-9684-80D00B6BE31E}"/>
              </a:ext>
            </a:extLst>
          </p:cNvPr>
          <p:cNvSpPr>
            <a:spLocks noChangeAspect="1"/>
          </p:cNvSpPr>
          <p:nvPr/>
        </p:nvSpPr>
        <p:spPr>
          <a:xfrm>
            <a:off x="4932679" y="4030506"/>
            <a:ext cx="2775674" cy="1462918"/>
          </a:xfrm>
          <a:prstGeom prst="rect">
            <a:avLst/>
          </a:prstGeom>
          <a:solidFill>
            <a:srgbClr val="000321">
              <a:alpha val="31000"/>
            </a:srgbClr>
          </a:solidFill>
          <a:ln w="12700">
            <a:miter lim="400000"/>
          </a:ln>
        </p:spPr>
        <p:txBody>
          <a:bodyPr lIns="7619" tIns="7619" rIns="7619" bIns="7619" anchor="ctr"/>
          <a:lstStyle/>
          <a:p>
            <a:pPr>
              <a:defRPr sz="2200">
                <a:solidFill>
                  <a:srgbClr val="FFFFFF"/>
                </a:solidFill>
              </a:defRPr>
            </a:pPr>
            <a:endParaRPr sz="786">
              <a:latin typeface="Century Gothic" panose="020B0502020202020204" pitchFamily="34" charset="0"/>
            </a:endParaRPr>
          </a:p>
        </p:txBody>
      </p:sp>
      <p:sp>
        <p:nvSpPr>
          <p:cNvPr id="13" name="标题区域">
            <a:extLst>
              <a:ext uri="{FF2B5EF4-FFF2-40B4-BE49-F238E27FC236}">
                <a16:creationId xmlns:a16="http://schemas.microsoft.com/office/drawing/2014/main" id="{A4461F87-266D-5449-B287-10FC1B4E2926}"/>
              </a:ext>
            </a:extLst>
          </p:cNvPr>
          <p:cNvSpPr txBox="1"/>
          <p:nvPr/>
        </p:nvSpPr>
        <p:spPr>
          <a:xfrm>
            <a:off x="5203144" y="4438323"/>
            <a:ext cx="2284171" cy="804085"/>
          </a:xfrm>
          <a:prstGeom prst="rect">
            <a:avLst/>
          </a:prstGeom>
          <a:ln w="12700">
            <a:miter lim="400000"/>
          </a:ln>
        </p:spPr>
        <p:txBody>
          <a:bodyPr wrap="none" lIns="6296" tIns="6296" rIns="6296" bIns="6296">
            <a:spAutoFit/>
          </a:bodyPr>
          <a:lstStyle>
            <a:lvl1pPr defTabSz="800100">
              <a:defRPr sz="6000">
                <a:solidFill>
                  <a:srgbClr val="2292F2"/>
                </a:solidFill>
                <a:latin typeface="微软雅黑" panose="020B0503020204020204" charset="-122"/>
                <a:ea typeface="微软雅黑" panose="020B0503020204020204" charset="-122"/>
                <a:cs typeface="微软雅黑" panose="020B0503020204020204" charset="-122"/>
                <a:sym typeface="微软雅黑" panose="020B0503020204020204" charset="-122"/>
              </a:defRPr>
            </a:lvl1pPr>
          </a:lstStyle>
          <a:p>
            <a:pPr algn="ctr"/>
            <a:r>
              <a:rPr lang="en-US" altLang="zh-CN" sz="1714" b="1" dirty="0" err="1">
                <a:solidFill>
                  <a:schemeClr val="bg1"/>
                </a:solidFill>
                <a:effectLst>
                  <a:outerShdw blurRad="254000" algn="ctr" rotWithShape="0">
                    <a:prstClr val="black"/>
                  </a:outerShdw>
                </a:effectLst>
                <a:latin typeface="Century Gothic" panose="020B0502020202020204" pitchFamily="34" charset="0"/>
              </a:rPr>
              <a:t>Sangfor</a:t>
            </a:r>
            <a:r>
              <a:rPr lang="en-US" altLang="zh-CN" sz="1714" b="1" dirty="0">
                <a:solidFill>
                  <a:schemeClr val="bg1"/>
                </a:solidFill>
                <a:effectLst>
                  <a:outerShdw blurRad="254000" algn="ctr" rotWithShape="0">
                    <a:prstClr val="black"/>
                  </a:outerShdw>
                </a:effectLst>
                <a:latin typeface="Century Gothic" panose="020B0502020202020204" pitchFamily="34" charset="0"/>
              </a:rPr>
              <a:t> HCI software </a:t>
            </a:r>
          </a:p>
          <a:p>
            <a:pPr algn="ctr"/>
            <a:r>
              <a:rPr lang="en-US" altLang="zh-CN" sz="1714" b="1" dirty="0">
                <a:solidFill>
                  <a:schemeClr val="bg1"/>
                </a:solidFill>
                <a:effectLst>
                  <a:outerShdw blurRad="254000" algn="ctr" rotWithShape="0">
                    <a:prstClr val="black"/>
                  </a:outerShdw>
                </a:effectLst>
                <a:latin typeface="Century Gothic" panose="020B0502020202020204" pitchFamily="34" charset="0"/>
              </a:rPr>
              <a:t>+</a:t>
            </a:r>
          </a:p>
          <a:p>
            <a:pPr algn="ctr"/>
            <a:r>
              <a:rPr lang="en-US" altLang="zh-CN" sz="1714" b="1" dirty="0">
                <a:solidFill>
                  <a:schemeClr val="bg1"/>
                </a:solidFill>
                <a:effectLst>
                  <a:outerShdw blurRad="254000" algn="ctr" rotWithShape="0">
                    <a:prstClr val="black"/>
                  </a:outerShdw>
                </a:effectLst>
                <a:latin typeface="Century Gothic" panose="020B0502020202020204" pitchFamily="34" charset="0"/>
              </a:rPr>
              <a:t>standard x86 servers </a:t>
            </a:r>
          </a:p>
        </p:txBody>
      </p:sp>
      <p:grpSp>
        <p:nvGrpSpPr>
          <p:cNvPr id="14" name="组合 2">
            <a:extLst>
              <a:ext uri="{FF2B5EF4-FFF2-40B4-BE49-F238E27FC236}">
                <a16:creationId xmlns:a16="http://schemas.microsoft.com/office/drawing/2014/main" id="{9ADC6717-5AD4-1C41-BBB4-EFE1D11087D7}"/>
              </a:ext>
            </a:extLst>
          </p:cNvPr>
          <p:cNvGrpSpPr/>
          <p:nvPr/>
        </p:nvGrpSpPr>
        <p:grpSpPr>
          <a:xfrm>
            <a:off x="3835940" y="2674741"/>
            <a:ext cx="1105457" cy="821983"/>
            <a:chOff x="4089908" y="2183112"/>
            <a:chExt cx="1105457" cy="821983"/>
          </a:xfrm>
        </p:grpSpPr>
        <p:sp>
          <p:nvSpPr>
            <p:cNvPr id="15" name="圆角矩形 29">
              <a:extLst>
                <a:ext uri="{FF2B5EF4-FFF2-40B4-BE49-F238E27FC236}">
                  <a16:creationId xmlns:a16="http://schemas.microsoft.com/office/drawing/2014/main" id="{37CCC4D9-F173-EA4F-86AC-60BFF9D0520E}"/>
                </a:ext>
              </a:extLst>
            </p:cNvPr>
            <p:cNvSpPr/>
            <p:nvPr/>
          </p:nvSpPr>
          <p:spPr>
            <a:xfrm>
              <a:off x="4089908" y="2183112"/>
              <a:ext cx="1105457" cy="821983"/>
            </a:xfrm>
            <a:prstGeom prst="roundRect">
              <a:avLst>
                <a:gd name="adj" fmla="val 7576"/>
              </a:avLst>
            </a:prstGeom>
          </p:spPr>
          <p:style>
            <a:lnRef idx="1">
              <a:schemeClr val="accent1"/>
            </a:lnRef>
            <a:fillRef idx="3">
              <a:schemeClr val="accent1"/>
            </a:fillRef>
            <a:effectRef idx="2">
              <a:schemeClr val="accent1"/>
            </a:effectRef>
            <a:fontRef idx="minor">
              <a:schemeClr val="lt1"/>
            </a:fontRef>
          </p:style>
          <p:txBody>
            <a:bodyPr rtlCol="0" anchor="b"/>
            <a:lstStyle/>
            <a:p>
              <a:pPr algn="ctr"/>
              <a:r>
                <a:rPr kumimoji="1" lang="en-US" altLang="zh-CN" dirty="0">
                  <a:solidFill>
                    <a:schemeClr val="tx1"/>
                  </a:solidFill>
                  <a:latin typeface="Century Gothic" panose="020B0502020202020204" pitchFamily="34" charset="0"/>
                  <a:ea typeface="微软雅黑"/>
                  <a:cs typeface="微软雅黑"/>
                </a:rPr>
                <a:t>VM</a:t>
              </a:r>
              <a:endParaRPr kumimoji="1" lang="zh-CN" altLang="en-US" dirty="0">
                <a:solidFill>
                  <a:schemeClr val="tx1"/>
                </a:solidFill>
                <a:latin typeface="Century Gothic" panose="020B0502020202020204" pitchFamily="34" charset="0"/>
                <a:ea typeface="微软雅黑"/>
                <a:cs typeface="微软雅黑"/>
              </a:endParaRPr>
            </a:p>
          </p:txBody>
        </p:sp>
        <p:sp>
          <p:nvSpPr>
            <p:cNvPr id="16" name="文本框 1">
              <a:extLst>
                <a:ext uri="{FF2B5EF4-FFF2-40B4-BE49-F238E27FC236}">
                  <a16:creationId xmlns:a16="http://schemas.microsoft.com/office/drawing/2014/main" id="{474CC8D4-B8E1-BA42-B935-504CF8392BDE}"/>
                </a:ext>
              </a:extLst>
            </p:cNvPr>
            <p:cNvSpPr txBox="1"/>
            <p:nvPr/>
          </p:nvSpPr>
          <p:spPr>
            <a:xfrm>
              <a:off x="4319470" y="2218920"/>
              <a:ext cx="670376" cy="369332"/>
            </a:xfrm>
            <a:prstGeom prst="rect">
              <a:avLst/>
            </a:prstGeom>
            <a:noFill/>
          </p:spPr>
          <p:txBody>
            <a:bodyPr wrap="none" rtlCol="0">
              <a:spAutoFit/>
            </a:bodyPr>
            <a:lstStyle/>
            <a:p>
              <a:r>
                <a:rPr kumimoji="1" lang="en-US" altLang="zh-CN" dirty="0">
                  <a:latin typeface="Century Gothic" panose="020B0502020202020204" pitchFamily="34" charset="0"/>
                  <a:ea typeface="Microsoft YaHei" panose="020B0503020204020204" pitchFamily="34" charset="-122"/>
                </a:rPr>
                <a:t>App</a:t>
              </a:r>
              <a:endParaRPr kumimoji="1" lang="zh-CN" altLang="en-US" dirty="0">
                <a:latin typeface="Century Gothic" panose="020B0502020202020204" pitchFamily="34" charset="0"/>
                <a:ea typeface="Microsoft YaHei" panose="020B0503020204020204" pitchFamily="34" charset="-122"/>
              </a:endParaRPr>
            </a:p>
          </p:txBody>
        </p:sp>
      </p:grpSp>
      <p:grpSp>
        <p:nvGrpSpPr>
          <p:cNvPr id="17" name="组合 33">
            <a:extLst>
              <a:ext uri="{FF2B5EF4-FFF2-40B4-BE49-F238E27FC236}">
                <a16:creationId xmlns:a16="http://schemas.microsoft.com/office/drawing/2014/main" id="{668E102A-C0EC-0746-9E22-F19B88166B5A}"/>
              </a:ext>
            </a:extLst>
          </p:cNvPr>
          <p:cNvGrpSpPr/>
          <p:nvPr/>
        </p:nvGrpSpPr>
        <p:grpSpPr>
          <a:xfrm>
            <a:off x="5090447" y="2674741"/>
            <a:ext cx="1105457" cy="821983"/>
            <a:chOff x="4089908" y="2183112"/>
            <a:chExt cx="1105457" cy="821983"/>
          </a:xfrm>
        </p:grpSpPr>
        <p:sp>
          <p:nvSpPr>
            <p:cNvPr id="18" name="圆角矩形 34">
              <a:extLst>
                <a:ext uri="{FF2B5EF4-FFF2-40B4-BE49-F238E27FC236}">
                  <a16:creationId xmlns:a16="http://schemas.microsoft.com/office/drawing/2014/main" id="{94009F3A-6ADA-3A4B-8259-4C7A08FC0723}"/>
                </a:ext>
              </a:extLst>
            </p:cNvPr>
            <p:cNvSpPr/>
            <p:nvPr/>
          </p:nvSpPr>
          <p:spPr>
            <a:xfrm>
              <a:off x="4089908" y="2183112"/>
              <a:ext cx="1105457" cy="821983"/>
            </a:xfrm>
            <a:prstGeom prst="roundRect">
              <a:avLst>
                <a:gd name="adj" fmla="val 7576"/>
              </a:avLst>
            </a:prstGeom>
          </p:spPr>
          <p:style>
            <a:lnRef idx="1">
              <a:schemeClr val="accent1"/>
            </a:lnRef>
            <a:fillRef idx="3">
              <a:schemeClr val="accent1"/>
            </a:fillRef>
            <a:effectRef idx="2">
              <a:schemeClr val="accent1"/>
            </a:effectRef>
            <a:fontRef idx="minor">
              <a:schemeClr val="lt1"/>
            </a:fontRef>
          </p:style>
          <p:txBody>
            <a:bodyPr rtlCol="0" anchor="b"/>
            <a:lstStyle/>
            <a:p>
              <a:pPr algn="ctr"/>
              <a:r>
                <a:rPr kumimoji="1" lang="en-US" altLang="zh-CN" dirty="0">
                  <a:solidFill>
                    <a:schemeClr val="tx1"/>
                  </a:solidFill>
                  <a:latin typeface="Century Gothic" panose="020B0502020202020204" pitchFamily="34" charset="0"/>
                  <a:ea typeface="微软雅黑"/>
                  <a:cs typeface="微软雅黑"/>
                </a:rPr>
                <a:t>VM</a:t>
              </a:r>
              <a:endParaRPr kumimoji="1" lang="zh-CN" altLang="en-US" dirty="0">
                <a:solidFill>
                  <a:schemeClr val="tx1"/>
                </a:solidFill>
                <a:latin typeface="Century Gothic" panose="020B0502020202020204" pitchFamily="34" charset="0"/>
                <a:ea typeface="微软雅黑"/>
                <a:cs typeface="微软雅黑"/>
              </a:endParaRPr>
            </a:p>
          </p:txBody>
        </p:sp>
        <p:sp>
          <p:nvSpPr>
            <p:cNvPr id="19" name="文本框 35">
              <a:extLst>
                <a:ext uri="{FF2B5EF4-FFF2-40B4-BE49-F238E27FC236}">
                  <a16:creationId xmlns:a16="http://schemas.microsoft.com/office/drawing/2014/main" id="{ECC4D130-0034-E949-847A-C7DB23BA3657}"/>
                </a:ext>
              </a:extLst>
            </p:cNvPr>
            <p:cNvSpPr txBox="1"/>
            <p:nvPr/>
          </p:nvSpPr>
          <p:spPr>
            <a:xfrm>
              <a:off x="4319470" y="2218920"/>
              <a:ext cx="670376" cy="369332"/>
            </a:xfrm>
            <a:prstGeom prst="rect">
              <a:avLst/>
            </a:prstGeom>
            <a:noFill/>
          </p:spPr>
          <p:txBody>
            <a:bodyPr wrap="none" rtlCol="0">
              <a:spAutoFit/>
            </a:bodyPr>
            <a:lstStyle/>
            <a:p>
              <a:r>
                <a:rPr kumimoji="1" lang="en-US" altLang="zh-CN" dirty="0">
                  <a:latin typeface="Century Gothic" panose="020B0502020202020204" pitchFamily="34" charset="0"/>
                  <a:ea typeface="Microsoft YaHei" panose="020B0503020204020204" pitchFamily="34" charset="-122"/>
                </a:rPr>
                <a:t>App</a:t>
              </a:r>
              <a:endParaRPr kumimoji="1" lang="zh-CN" altLang="en-US" dirty="0">
                <a:latin typeface="Century Gothic" panose="020B0502020202020204" pitchFamily="34" charset="0"/>
                <a:ea typeface="Microsoft YaHei" panose="020B0503020204020204" pitchFamily="34" charset="-122"/>
              </a:endParaRPr>
            </a:p>
          </p:txBody>
        </p:sp>
      </p:grpSp>
      <p:grpSp>
        <p:nvGrpSpPr>
          <p:cNvPr id="20" name="组合 36">
            <a:extLst>
              <a:ext uri="{FF2B5EF4-FFF2-40B4-BE49-F238E27FC236}">
                <a16:creationId xmlns:a16="http://schemas.microsoft.com/office/drawing/2014/main" id="{58751572-C6BF-F247-940F-CB4DB7F731FA}"/>
              </a:ext>
            </a:extLst>
          </p:cNvPr>
          <p:cNvGrpSpPr/>
          <p:nvPr/>
        </p:nvGrpSpPr>
        <p:grpSpPr>
          <a:xfrm>
            <a:off x="6344954" y="2640654"/>
            <a:ext cx="1105457" cy="821983"/>
            <a:chOff x="4089908" y="2183112"/>
            <a:chExt cx="1105457" cy="821983"/>
          </a:xfrm>
        </p:grpSpPr>
        <p:sp>
          <p:nvSpPr>
            <p:cNvPr id="21" name="圆角矩形 37">
              <a:extLst>
                <a:ext uri="{FF2B5EF4-FFF2-40B4-BE49-F238E27FC236}">
                  <a16:creationId xmlns:a16="http://schemas.microsoft.com/office/drawing/2014/main" id="{CE029161-9DD2-2F4D-90C4-ECA6CD00161E}"/>
                </a:ext>
              </a:extLst>
            </p:cNvPr>
            <p:cNvSpPr/>
            <p:nvPr/>
          </p:nvSpPr>
          <p:spPr>
            <a:xfrm>
              <a:off x="4089908" y="2183112"/>
              <a:ext cx="1105457" cy="821983"/>
            </a:xfrm>
            <a:prstGeom prst="roundRect">
              <a:avLst>
                <a:gd name="adj" fmla="val 7576"/>
              </a:avLst>
            </a:prstGeom>
          </p:spPr>
          <p:style>
            <a:lnRef idx="1">
              <a:schemeClr val="accent1"/>
            </a:lnRef>
            <a:fillRef idx="3">
              <a:schemeClr val="accent1"/>
            </a:fillRef>
            <a:effectRef idx="2">
              <a:schemeClr val="accent1"/>
            </a:effectRef>
            <a:fontRef idx="minor">
              <a:schemeClr val="lt1"/>
            </a:fontRef>
          </p:style>
          <p:txBody>
            <a:bodyPr rtlCol="0" anchor="b"/>
            <a:lstStyle/>
            <a:p>
              <a:pPr algn="ctr"/>
              <a:r>
                <a:rPr kumimoji="1" lang="en-US" altLang="zh-CN" sz="1400" dirty="0">
                  <a:solidFill>
                    <a:schemeClr val="tx1"/>
                  </a:solidFill>
                  <a:latin typeface="Century Gothic" panose="020B0502020202020204" pitchFamily="34" charset="0"/>
                  <a:ea typeface="微软雅黑"/>
                  <a:cs typeface="微软雅黑"/>
                </a:rPr>
                <a:t>VM</a:t>
              </a:r>
              <a:endParaRPr kumimoji="1" lang="zh-CN" altLang="en-US" dirty="0">
                <a:solidFill>
                  <a:schemeClr val="tx1"/>
                </a:solidFill>
                <a:latin typeface="Century Gothic" panose="020B0502020202020204" pitchFamily="34" charset="0"/>
                <a:ea typeface="微软雅黑"/>
                <a:cs typeface="微软雅黑"/>
              </a:endParaRPr>
            </a:p>
          </p:txBody>
        </p:sp>
        <p:sp>
          <p:nvSpPr>
            <p:cNvPr id="22" name="文本框 38">
              <a:extLst>
                <a:ext uri="{FF2B5EF4-FFF2-40B4-BE49-F238E27FC236}">
                  <a16:creationId xmlns:a16="http://schemas.microsoft.com/office/drawing/2014/main" id="{9C2F2B2A-2978-194A-A320-068846DC8FC9}"/>
                </a:ext>
              </a:extLst>
            </p:cNvPr>
            <p:cNvSpPr txBox="1"/>
            <p:nvPr/>
          </p:nvSpPr>
          <p:spPr>
            <a:xfrm>
              <a:off x="4152559" y="2474059"/>
              <a:ext cx="989906" cy="261610"/>
            </a:xfrm>
            <a:prstGeom prst="rect">
              <a:avLst/>
            </a:prstGeom>
            <a:noFill/>
            <a:ln>
              <a:solidFill>
                <a:schemeClr val="bg1"/>
              </a:solidFill>
            </a:ln>
          </p:spPr>
          <p:txBody>
            <a:bodyPr wrap="square" rtlCol="0">
              <a:spAutoFit/>
            </a:bodyPr>
            <a:lstStyle/>
            <a:p>
              <a:pPr algn="ctr"/>
              <a:r>
                <a:rPr kumimoji="1" lang="en-US" altLang="zh-CN" sz="1100" b="1" dirty="0">
                  <a:latin typeface="Century Gothic" panose="020B0502020202020204" pitchFamily="34" charset="0"/>
                  <a:ea typeface="Microsoft YaHei" panose="020B0503020204020204" pitchFamily="34" charset="-122"/>
                </a:rPr>
                <a:t>Docker</a:t>
              </a:r>
              <a:endParaRPr kumimoji="1" lang="zh-CN" altLang="en-US" sz="1100" b="1" dirty="0">
                <a:latin typeface="Century Gothic" panose="020B0502020202020204" pitchFamily="34" charset="0"/>
                <a:ea typeface="Microsoft YaHei" panose="020B0503020204020204" pitchFamily="34" charset="-122"/>
              </a:endParaRPr>
            </a:p>
          </p:txBody>
        </p:sp>
      </p:grpSp>
      <p:sp>
        <p:nvSpPr>
          <p:cNvPr id="23" name="文本框 3">
            <a:extLst>
              <a:ext uri="{FF2B5EF4-FFF2-40B4-BE49-F238E27FC236}">
                <a16:creationId xmlns:a16="http://schemas.microsoft.com/office/drawing/2014/main" id="{17A557EF-4714-A04F-B1ED-EAA3F25BFD99}"/>
              </a:ext>
            </a:extLst>
          </p:cNvPr>
          <p:cNvSpPr txBox="1"/>
          <p:nvPr/>
        </p:nvSpPr>
        <p:spPr>
          <a:xfrm>
            <a:off x="3417755" y="1814482"/>
            <a:ext cx="1462260" cy="400110"/>
          </a:xfrm>
          <a:prstGeom prst="rect">
            <a:avLst/>
          </a:prstGeom>
          <a:noFill/>
        </p:spPr>
        <p:txBody>
          <a:bodyPr wrap="none" rtlCol="0">
            <a:spAutoFit/>
          </a:bodyPr>
          <a:lstStyle/>
          <a:p>
            <a:r>
              <a:rPr kumimoji="1" lang="en-US" altLang="zh-CN" sz="2000" dirty="0">
                <a:latin typeface="Century Gothic" panose="020B0502020202020204" pitchFamily="34" charset="0"/>
                <a:ea typeface="Microsoft YaHei" panose="020B0503020204020204" pitchFamily="34" charset="-122"/>
              </a:rPr>
              <a:t>Traditional</a:t>
            </a:r>
            <a:endParaRPr kumimoji="1" lang="zh-CN" altLang="en-US" sz="2000" dirty="0">
              <a:latin typeface="Century Gothic" panose="020B0502020202020204" pitchFamily="34" charset="0"/>
              <a:ea typeface="Microsoft YaHei" panose="020B0503020204020204" pitchFamily="34" charset="-122"/>
            </a:endParaRPr>
          </a:p>
        </p:txBody>
      </p:sp>
      <p:sp>
        <p:nvSpPr>
          <p:cNvPr id="24" name="文本框 72">
            <a:extLst>
              <a:ext uri="{FF2B5EF4-FFF2-40B4-BE49-F238E27FC236}">
                <a16:creationId xmlns:a16="http://schemas.microsoft.com/office/drawing/2014/main" id="{43F66A21-978C-F640-AEBD-F412EEC37989}"/>
              </a:ext>
            </a:extLst>
          </p:cNvPr>
          <p:cNvSpPr txBox="1"/>
          <p:nvPr/>
        </p:nvSpPr>
        <p:spPr>
          <a:xfrm>
            <a:off x="7152365" y="1817207"/>
            <a:ext cx="2066398" cy="400110"/>
          </a:xfrm>
          <a:prstGeom prst="rect">
            <a:avLst/>
          </a:prstGeom>
          <a:noFill/>
        </p:spPr>
        <p:txBody>
          <a:bodyPr wrap="square" rtlCol="0">
            <a:spAutoFit/>
          </a:bodyPr>
          <a:lstStyle/>
          <a:p>
            <a:pPr lvl="0"/>
            <a:r>
              <a:rPr kumimoji="1" lang="en-US" altLang="zh-CN" sz="2000" dirty="0">
                <a:latin typeface="Century Gothic" panose="020B0502020202020204" pitchFamily="34" charset="0"/>
                <a:ea typeface="Microsoft YaHei" panose="020B0503020204020204" pitchFamily="34" charset="-122"/>
              </a:rPr>
              <a:t>Cloud-native</a:t>
            </a:r>
            <a:endParaRPr kumimoji="1" lang="zh-CN" altLang="en-US" sz="2000" dirty="0">
              <a:latin typeface="Century Gothic" panose="020B0502020202020204" pitchFamily="34" charset="0"/>
              <a:ea typeface="Microsoft YaHei" panose="020B0503020204020204" pitchFamily="34" charset="-122"/>
            </a:endParaRPr>
          </a:p>
        </p:txBody>
      </p:sp>
      <p:grpSp>
        <p:nvGrpSpPr>
          <p:cNvPr id="25" name="组合 27">
            <a:extLst>
              <a:ext uri="{FF2B5EF4-FFF2-40B4-BE49-F238E27FC236}">
                <a16:creationId xmlns:a16="http://schemas.microsoft.com/office/drawing/2014/main" id="{79A24A8E-1050-F840-91A0-FAF4FCB19638}"/>
              </a:ext>
            </a:extLst>
          </p:cNvPr>
          <p:cNvGrpSpPr/>
          <p:nvPr/>
        </p:nvGrpSpPr>
        <p:grpSpPr>
          <a:xfrm>
            <a:off x="2581433" y="2668889"/>
            <a:ext cx="1105457" cy="821983"/>
            <a:chOff x="4089908" y="2183112"/>
            <a:chExt cx="1105457" cy="821983"/>
          </a:xfrm>
        </p:grpSpPr>
        <p:sp>
          <p:nvSpPr>
            <p:cNvPr id="26" name="圆角矩形 28">
              <a:extLst>
                <a:ext uri="{FF2B5EF4-FFF2-40B4-BE49-F238E27FC236}">
                  <a16:creationId xmlns:a16="http://schemas.microsoft.com/office/drawing/2014/main" id="{A77B9369-F5EF-D646-9088-10B59FFCBA3C}"/>
                </a:ext>
              </a:extLst>
            </p:cNvPr>
            <p:cNvSpPr/>
            <p:nvPr/>
          </p:nvSpPr>
          <p:spPr>
            <a:xfrm>
              <a:off x="4089908" y="2183112"/>
              <a:ext cx="1105457" cy="821983"/>
            </a:xfrm>
            <a:prstGeom prst="roundRect">
              <a:avLst>
                <a:gd name="adj" fmla="val 7576"/>
              </a:avLst>
            </a:prstGeom>
          </p:spPr>
          <p:style>
            <a:lnRef idx="1">
              <a:schemeClr val="accent1"/>
            </a:lnRef>
            <a:fillRef idx="3">
              <a:schemeClr val="accent1"/>
            </a:fillRef>
            <a:effectRef idx="2">
              <a:schemeClr val="accent1"/>
            </a:effectRef>
            <a:fontRef idx="minor">
              <a:schemeClr val="lt1"/>
            </a:fontRef>
          </p:style>
          <p:txBody>
            <a:bodyPr rtlCol="0" anchor="b"/>
            <a:lstStyle/>
            <a:p>
              <a:pPr algn="ctr"/>
              <a:r>
                <a:rPr kumimoji="1" lang="en-US" altLang="zh-CN" dirty="0">
                  <a:solidFill>
                    <a:schemeClr val="tx1"/>
                  </a:solidFill>
                  <a:latin typeface="Century Gothic" panose="020B0502020202020204" pitchFamily="34" charset="0"/>
                  <a:ea typeface="微软雅黑"/>
                  <a:cs typeface="微软雅黑"/>
                </a:rPr>
                <a:t>VM</a:t>
              </a:r>
              <a:endParaRPr kumimoji="1" lang="zh-CN" altLang="en-US" dirty="0">
                <a:solidFill>
                  <a:schemeClr val="tx1"/>
                </a:solidFill>
                <a:latin typeface="Century Gothic" panose="020B0502020202020204" pitchFamily="34" charset="0"/>
                <a:ea typeface="微软雅黑"/>
                <a:cs typeface="微软雅黑"/>
              </a:endParaRPr>
            </a:p>
          </p:txBody>
        </p:sp>
        <p:sp>
          <p:nvSpPr>
            <p:cNvPr id="27" name="文本框 30">
              <a:extLst>
                <a:ext uri="{FF2B5EF4-FFF2-40B4-BE49-F238E27FC236}">
                  <a16:creationId xmlns:a16="http://schemas.microsoft.com/office/drawing/2014/main" id="{ED00FEB7-3BFA-BF47-A6C8-B2856A2967AE}"/>
                </a:ext>
              </a:extLst>
            </p:cNvPr>
            <p:cNvSpPr txBox="1"/>
            <p:nvPr/>
          </p:nvSpPr>
          <p:spPr>
            <a:xfrm>
              <a:off x="4319470" y="2218920"/>
              <a:ext cx="670376" cy="369332"/>
            </a:xfrm>
            <a:prstGeom prst="rect">
              <a:avLst/>
            </a:prstGeom>
            <a:noFill/>
          </p:spPr>
          <p:txBody>
            <a:bodyPr wrap="none" rtlCol="0">
              <a:spAutoFit/>
            </a:bodyPr>
            <a:lstStyle/>
            <a:p>
              <a:r>
                <a:rPr kumimoji="1" lang="en-US" altLang="zh-CN" dirty="0">
                  <a:latin typeface="Century Gothic" panose="020B0502020202020204" pitchFamily="34" charset="0"/>
                  <a:ea typeface="Microsoft YaHei" panose="020B0503020204020204" pitchFamily="34" charset="-122"/>
                </a:rPr>
                <a:t>App</a:t>
              </a:r>
              <a:endParaRPr kumimoji="1" lang="zh-CN" altLang="en-US" dirty="0">
                <a:latin typeface="Century Gothic" panose="020B0502020202020204" pitchFamily="34" charset="0"/>
                <a:ea typeface="Microsoft YaHei" panose="020B0503020204020204" pitchFamily="34" charset="-122"/>
              </a:endParaRPr>
            </a:p>
          </p:txBody>
        </p:sp>
      </p:grpSp>
      <p:sp>
        <p:nvSpPr>
          <p:cNvPr id="28" name="文本框 38">
            <a:extLst>
              <a:ext uri="{FF2B5EF4-FFF2-40B4-BE49-F238E27FC236}">
                <a16:creationId xmlns:a16="http://schemas.microsoft.com/office/drawing/2014/main" id="{ED1AB2A5-4AC3-804A-BD87-0525B87D4313}"/>
              </a:ext>
            </a:extLst>
          </p:cNvPr>
          <p:cNvSpPr txBox="1"/>
          <p:nvPr/>
        </p:nvSpPr>
        <p:spPr>
          <a:xfrm>
            <a:off x="6407605" y="2659171"/>
            <a:ext cx="479451" cy="261610"/>
          </a:xfrm>
          <a:prstGeom prst="rect">
            <a:avLst/>
          </a:prstGeom>
          <a:noFill/>
          <a:ln>
            <a:solidFill>
              <a:schemeClr val="bg1"/>
            </a:solidFill>
          </a:ln>
        </p:spPr>
        <p:txBody>
          <a:bodyPr wrap="square" rtlCol="0">
            <a:spAutoFit/>
          </a:bodyPr>
          <a:lstStyle/>
          <a:p>
            <a:pPr algn="ctr"/>
            <a:r>
              <a:rPr kumimoji="1" lang="en-US" altLang="zh-CN" sz="1100" dirty="0">
                <a:latin typeface="Century Gothic" panose="020B0502020202020204" pitchFamily="34" charset="0"/>
                <a:ea typeface="Microsoft YaHei" panose="020B0503020204020204" pitchFamily="34" charset="-122"/>
              </a:rPr>
              <a:t>App</a:t>
            </a:r>
            <a:endParaRPr kumimoji="1" lang="zh-CN" altLang="en-US" sz="1100" dirty="0">
              <a:latin typeface="Century Gothic" panose="020B0502020202020204" pitchFamily="34" charset="0"/>
              <a:ea typeface="Microsoft YaHei" panose="020B0503020204020204" pitchFamily="34" charset="-122"/>
            </a:endParaRPr>
          </a:p>
        </p:txBody>
      </p:sp>
      <p:sp>
        <p:nvSpPr>
          <p:cNvPr id="29" name="文本框 38">
            <a:extLst>
              <a:ext uri="{FF2B5EF4-FFF2-40B4-BE49-F238E27FC236}">
                <a16:creationId xmlns:a16="http://schemas.microsoft.com/office/drawing/2014/main" id="{8303409D-07EF-954A-BDB9-889D9CEAF43D}"/>
              </a:ext>
            </a:extLst>
          </p:cNvPr>
          <p:cNvSpPr txBox="1"/>
          <p:nvPr/>
        </p:nvSpPr>
        <p:spPr>
          <a:xfrm>
            <a:off x="6918060" y="2656723"/>
            <a:ext cx="479451" cy="261610"/>
          </a:xfrm>
          <a:prstGeom prst="rect">
            <a:avLst/>
          </a:prstGeom>
          <a:noFill/>
          <a:ln>
            <a:solidFill>
              <a:schemeClr val="bg1"/>
            </a:solidFill>
          </a:ln>
        </p:spPr>
        <p:txBody>
          <a:bodyPr wrap="square" rtlCol="0">
            <a:spAutoFit/>
          </a:bodyPr>
          <a:lstStyle/>
          <a:p>
            <a:pPr algn="ctr"/>
            <a:r>
              <a:rPr kumimoji="1" lang="en-US" altLang="zh-CN" sz="1100" dirty="0">
                <a:latin typeface="Century Gothic" panose="020B0502020202020204" pitchFamily="34" charset="0"/>
                <a:ea typeface="Microsoft YaHei" panose="020B0503020204020204" pitchFamily="34" charset="-122"/>
              </a:rPr>
              <a:t>App</a:t>
            </a:r>
            <a:endParaRPr kumimoji="1" lang="zh-CN" altLang="en-US" sz="1100" dirty="0">
              <a:latin typeface="Century Gothic" panose="020B0502020202020204" pitchFamily="34" charset="0"/>
              <a:ea typeface="Microsoft YaHei" panose="020B0503020204020204" pitchFamily="34" charset="-122"/>
            </a:endParaRPr>
          </a:p>
        </p:txBody>
      </p:sp>
      <p:grpSp>
        <p:nvGrpSpPr>
          <p:cNvPr id="30" name="组合 36">
            <a:extLst>
              <a:ext uri="{FF2B5EF4-FFF2-40B4-BE49-F238E27FC236}">
                <a16:creationId xmlns:a16="http://schemas.microsoft.com/office/drawing/2014/main" id="{2ADD7F1F-26EE-8144-8ED4-F002F9A35F50}"/>
              </a:ext>
            </a:extLst>
          </p:cNvPr>
          <p:cNvGrpSpPr/>
          <p:nvPr/>
        </p:nvGrpSpPr>
        <p:grpSpPr>
          <a:xfrm>
            <a:off x="7596651" y="2638950"/>
            <a:ext cx="1105457" cy="821983"/>
            <a:chOff x="4089908" y="2183112"/>
            <a:chExt cx="1105457" cy="821983"/>
          </a:xfrm>
        </p:grpSpPr>
        <p:sp>
          <p:nvSpPr>
            <p:cNvPr id="31" name="圆角矩形 37">
              <a:extLst>
                <a:ext uri="{FF2B5EF4-FFF2-40B4-BE49-F238E27FC236}">
                  <a16:creationId xmlns:a16="http://schemas.microsoft.com/office/drawing/2014/main" id="{582C7A63-4460-0D43-8109-CE77F600A70E}"/>
                </a:ext>
              </a:extLst>
            </p:cNvPr>
            <p:cNvSpPr/>
            <p:nvPr/>
          </p:nvSpPr>
          <p:spPr>
            <a:xfrm>
              <a:off x="4089908" y="2183112"/>
              <a:ext cx="1105457" cy="821983"/>
            </a:xfrm>
            <a:prstGeom prst="roundRect">
              <a:avLst>
                <a:gd name="adj" fmla="val 7576"/>
              </a:avLst>
            </a:prstGeom>
          </p:spPr>
          <p:style>
            <a:lnRef idx="1">
              <a:schemeClr val="accent1"/>
            </a:lnRef>
            <a:fillRef idx="3">
              <a:schemeClr val="accent1"/>
            </a:fillRef>
            <a:effectRef idx="2">
              <a:schemeClr val="accent1"/>
            </a:effectRef>
            <a:fontRef idx="minor">
              <a:schemeClr val="lt1"/>
            </a:fontRef>
          </p:style>
          <p:txBody>
            <a:bodyPr rtlCol="0" anchor="b"/>
            <a:lstStyle/>
            <a:p>
              <a:pPr algn="ctr"/>
              <a:r>
                <a:rPr kumimoji="1" lang="en-US" altLang="zh-CN" sz="1400" dirty="0">
                  <a:solidFill>
                    <a:schemeClr val="tx1"/>
                  </a:solidFill>
                  <a:latin typeface="Century Gothic" panose="020B0502020202020204" pitchFamily="34" charset="0"/>
                  <a:ea typeface="微软雅黑"/>
                  <a:cs typeface="微软雅黑"/>
                </a:rPr>
                <a:t>VM</a:t>
              </a:r>
              <a:endParaRPr kumimoji="1" lang="zh-CN" altLang="en-US" dirty="0">
                <a:solidFill>
                  <a:schemeClr val="tx1"/>
                </a:solidFill>
                <a:latin typeface="Century Gothic" panose="020B0502020202020204" pitchFamily="34" charset="0"/>
                <a:ea typeface="微软雅黑"/>
                <a:cs typeface="微软雅黑"/>
              </a:endParaRPr>
            </a:p>
          </p:txBody>
        </p:sp>
        <p:sp>
          <p:nvSpPr>
            <p:cNvPr id="32" name="文本框 38">
              <a:extLst>
                <a:ext uri="{FF2B5EF4-FFF2-40B4-BE49-F238E27FC236}">
                  <a16:creationId xmlns:a16="http://schemas.microsoft.com/office/drawing/2014/main" id="{D336B2DE-B6CA-2F44-B594-4D7A980ECB4D}"/>
                </a:ext>
              </a:extLst>
            </p:cNvPr>
            <p:cNvSpPr txBox="1"/>
            <p:nvPr/>
          </p:nvSpPr>
          <p:spPr>
            <a:xfrm>
              <a:off x="4152559" y="2474059"/>
              <a:ext cx="989906" cy="261610"/>
            </a:xfrm>
            <a:prstGeom prst="rect">
              <a:avLst/>
            </a:prstGeom>
            <a:noFill/>
            <a:ln>
              <a:solidFill>
                <a:schemeClr val="bg1"/>
              </a:solidFill>
            </a:ln>
          </p:spPr>
          <p:txBody>
            <a:bodyPr wrap="square" rtlCol="0">
              <a:spAutoFit/>
            </a:bodyPr>
            <a:lstStyle/>
            <a:p>
              <a:pPr algn="ctr"/>
              <a:r>
                <a:rPr kumimoji="1" lang="en-US" altLang="zh-CN" sz="1100" b="1" dirty="0">
                  <a:latin typeface="Century Gothic" panose="020B0502020202020204" pitchFamily="34" charset="0"/>
                  <a:ea typeface="Microsoft YaHei" panose="020B0503020204020204" pitchFamily="34" charset="-122"/>
                </a:rPr>
                <a:t>Docker</a:t>
              </a:r>
              <a:endParaRPr kumimoji="1" lang="zh-CN" altLang="en-US" sz="1100" b="1" dirty="0">
                <a:latin typeface="Century Gothic" panose="020B0502020202020204" pitchFamily="34" charset="0"/>
                <a:ea typeface="Microsoft YaHei" panose="020B0503020204020204" pitchFamily="34" charset="-122"/>
              </a:endParaRPr>
            </a:p>
          </p:txBody>
        </p:sp>
      </p:grpSp>
      <p:sp>
        <p:nvSpPr>
          <p:cNvPr id="33" name="文本框 38">
            <a:extLst>
              <a:ext uri="{FF2B5EF4-FFF2-40B4-BE49-F238E27FC236}">
                <a16:creationId xmlns:a16="http://schemas.microsoft.com/office/drawing/2014/main" id="{96CBC9B5-9692-7B45-A96C-700B3C6D023B}"/>
              </a:ext>
            </a:extLst>
          </p:cNvPr>
          <p:cNvSpPr txBox="1"/>
          <p:nvPr/>
        </p:nvSpPr>
        <p:spPr>
          <a:xfrm>
            <a:off x="7659302" y="2657467"/>
            <a:ext cx="479451" cy="261610"/>
          </a:xfrm>
          <a:prstGeom prst="rect">
            <a:avLst/>
          </a:prstGeom>
          <a:noFill/>
          <a:ln>
            <a:solidFill>
              <a:schemeClr val="bg1"/>
            </a:solidFill>
          </a:ln>
        </p:spPr>
        <p:txBody>
          <a:bodyPr wrap="square" rtlCol="0">
            <a:spAutoFit/>
          </a:bodyPr>
          <a:lstStyle/>
          <a:p>
            <a:pPr algn="ctr"/>
            <a:r>
              <a:rPr kumimoji="1" lang="en-US" altLang="zh-CN" sz="1100" dirty="0">
                <a:latin typeface="Century Gothic" panose="020B0502020202020204" pitchFamily="34" charset="0"/>
                <a:ea typeface="Microsoft YaHei" panose="020B0503020204020204" pitchFamily="34" charset="-122"/>
              </a:rPr>
              <a:t>App</a:t>
            </a:r>
            <a:endParaRPr kumimoji="1" lang="zh-CN" altLang="en-US" sz="1100" dirty="0">
              <a:latin typeface="Century Gothic" panose="020B0502020202020204" pitchFamily="34" charset="0"/>
              <a:ea typeface="Microsoft YaHei" panose="020B0503020204020204" pitchFamily="34" charset="-122"/>
            </a:endParaRPr>
          </a:p>
        </p:txBody>
      </p:sp>
      <p:sp>
        <p:nvSpPr>
          <p:cNvPr id="34" name="文本框 38">
            <a:extLst>
              <a:ext uri="{FF2B5EF4-FFF2-40B4-BE49-F238E27FC236}">
                <a16:creationId xmlns:a16="http://schemas.microsoft.com/office/drawing/2014/main" id="{549217B7-8320-5745-B3D4-137FD0C9485B}"/>
              </a:ext>
            </a:extLst>
          </p:cNvPr>
          <p:cNvSpPr txBox="1"/>
          <p:nvPr/>
        </p:nvSpPr>
        <p:spPr>
          <a:xfrm>
            <a:off x="8169757" y="2655019"/>
            <a:ext cx="479451" cy="261610"/>
          </a:xfrm>
          <a:prstGeom prst="rect">
            <a:avLst/>
          </a:prstGeom>
          <a:noFill/>
          <a:ln>
            <a:solidFill>
              <a:schemeClr val="bg1"/>
            </a:solidFill>
          </a:ln>
        </p:spPr>
        <p:txBody>
          <a:bodyPr wrap="square" rtlCol="0">
            <a:spAutoFit/>
          </a:bodyPr>
          <a:lstStyle/>
          <a:p>
            <a:pPr algn="ctr"/>
            <a:r>
              <a:rPr kumimoji="1" lang="en-US" altLang="zh-CN" sz="1100" dirty="0">
                <a:latin typeface="Century Gothic" panose="020B0502020202020204" pitchFamily="34" charset="0"/>
                <a:ea typeface="Microsoft YaHei" panose="020B0503020204020204" pitchFamily="34" charset="-122"/>
              </a:rPr>
              <a:t>App</a:t>
            </a:r>
            <a:endParaRPr kumimoji="1" lang="zh-CN" altLang="en-US" sz="1100" dirty="0">
              <a:latin typeface="Century Gothic" panose="020B0502020202020204" pitchFamily="34" charset="0"/>
              <a:ea typeface="Microsoft YaHei" panose="020B0503020204020204" pitchFamily="34" charset="-122"/>
            </a:endParaRPr>
          </a:p>
        </p:txBody>
      </p:sp>
      <p:grpSp>
        <p:nvGrpSpPr>
          <p:cNvPr id="35" name="组合 36">
            <a:extLst>
              <a:ext uri="{FF2B5EF4-FFF2-40B4-BE49-F238E27FC236}">
                <a16:creationId xmlns:a16="http://schemas.microsoft.com/office/drawing/2014/main" id="{B6E11AC4-6107-2A4E-898E-75812495392B}"/>
              </a:ext>
            </a:extLst>
          </p:cNvPr>
          <p:cNvGrpSpPr/>
          <p:nvPr/>
        </p:nvGrpSpPr>
        <p:grpSpPr>
          <a:xfrm>
            <a:off x="8845030" y="2636502"/>
            <a:ext cx="1105457" cy="821983"/>
            <a:chOff x="4089908" y="2183112"/>
            <a:chExt cx="1105457" cy="821983"/>
          </a:xfrm>
        </p:grpSpPr>
        <p:sp>
          <p:nvSpPr>
            <p:cNvPr id="36" name="圆角矩形 37">
              <a:extLst>
                <a:ext uri="{FF2B5EF4-FFF2-40B4-BE49-F238E27FC236}">
                  <a16:creationId xmlns:a16="http://schemas.microsoft.com/office/drawing/2014/main" id="{895A9BD6-1DD4-AC43-8CF4-E77E731CD634}"/>
                </a:ext>
              </a:extLst>
            </p:cNvPr>
            <p:cNvSpPr/>
            <p:nvPr/>
          </p:nvSpPr>
          <p:spPr>
            <a:xfrm>
              <a:off x="4089908" y="2183112"/>
              <a:ext cx="1105457" cy="821983"/>
            </a:xfrm>
            <a:prstGeom prst="roundRect">
              <a:avLst>
                <a:gd name="adj" fmla="val 7576"/>
              </a:avLst>
            </a:prstGeom>
          </p:spPr>
          <p:style>
            <a:lnRef idx="1">
              <a:schemeClr val="accent1"/>
            </a:lnRef>
            <a:fillRef idx="3">
              <a:schemeClr val="accent1"/>
            </a:fillRef>
            <a:effectRef idx="2">
              <a:schemeClr val="accent1"/>
            </a:effectRef>
            <a:fontRef idx="minor">
              <a:schemeClr val="lt1"/>
            </a:fontRef>
          </p:style>
          <p:txBody>
            <a:bodyPr rtlCol="0" anchor="b"/>
            <a:lstStyle/>
            <a:p>
              <a:pPr algn="ctr"/>
              <a:r>
                <a:rPr kumimoji="1" lang="en-US" altLang="zh-CN" sz="1400" dirty="0">
                  <a:solidFill>
                    <a:schemeClr val="tx1"/>
                  </a:solidFill>
                  <a:latin typeface="Century Gothic" panose="020B0502020202020204" pitchFamily="34" charset="0"/>
                  <a:ea typeface="微软雅黑"/>
                  <a:cs typeface="微软雅黑"/>
                </a:rPr>
                <a:t>VM</a:t>
              </a:r>
              <a:endParaRPr kumimoji="1" lang="zh-CN" altLang="en-US" dirty="0">
                <a:solidFill>
                  <a:schemeClr val="tx1"/>
                </a:solidFill>
                <a:latin typeface="Century Gothic" panose="020B0502020202020204" pitchFamily="34" charset="0"/>
                <a:ea typeface="微软雅黑"/>
                <a:cs typeface="微软雅黑"/>
              </a:endParaRPr>
            </a:p>
          </p:txBody>
        </p:sp>
        <p:sp>
          <p:nvSpPr>
            <p:cNvPr id="37" name="文本框 38">
              <a:extLst>
                <a:ext uri="{FF2B5EF4-FFF2-40B4-BE49-F238E27FC236}">
                  <a16:creationId xmlns:a16="http://schemas.microsoft.com/office/drawing/2014/main" id="{8A684226-6202-F74D-9EDB-D7B15447767F}"/>
                </a:ext>
              </a:extLst>
            </p:cNvPr>
            <p:cNvSpPr txBox="1"/>
            <p:nvPr/>
          </p:nvSpPr>
          <p:spPr>
            <a:xfrm>
              <a:off x="4152559" y="2474059"/>
              <a:ext cx="989906" cy="261610"/>
            </a:xfrm>
            <a:prstGeom prst="rect">
              <a:avLst/>
            </a:prstGeom>
            <a:noFill/>
            <a:ln>
              <a:solidFill>
                <a:schemeClr val="bg1"/>
              </a:solidFill>
            </a:ln>
          </p:spPr>
          <p:txBody>
            <a:bodyPr wrap="square" rtlCol="0">
              <a:spAutoFit/>
            </a:bodyPr>
            <a:lstStyle/>
            <a:p>
              <a:pPr algn="ctr"/>
              <a:r>
                <a:rPr kumimoji="1" lang="en-US" altLang="zh-CN" sz="1100" b="1" dirty="0">
                  <a:latin typeface="Century Gothic" panose="020B0502020202020204" pitchFamily="34" charset="0"/>
                  <a:ea typeface="Microsoft YaHei" panose="020B0503020204020204" pitchFamily="34" charset="-122"/>
                </a:rPr>
                <a:t>Docker</a:t>
              </a:r>
              <a:endParaRPr kumimoji="1" lang="zh-CN" altLang="en-US" sz="1100" b="1" dirty="0">
                <a:latin typeface="Century Gothic" panose="020B0502020202020204" pitchFamily="34" charset="0"/>
                <a:ea typeface="Microsoft YaHei" panose="020B0503020204020204" pitchFamily="34" charset="-122"/>
              </a:endParaRPr>
            </a:p>
          </p:txBody>
        </p:sp>
      </p:grpSp>
      <p:sp>
        <p:nvSpPr>
          <p:cNvPr id="38" name="文本框 38">
            <a:extLst>
              <a:ext uri="{FF2B5EF4-FFF2-40B4-BE49-F238E27FC236}">
                <a16:creationId xmlns:a16="http://schemas.microsoft.com/office/drawing/2014/main" id="{853C6338-3FA2-1949-B1B1-4553E471C4A0}"/>
              </a:ext>
            </a:extLst>
          </p:cNvPr>
          <p:cNvSpPr txBox="1"/>
          <p:nvPr/>
        </p:nvSpPr>
        <p:spPr>
          <a:xfrm>
            <a:off x="8907681" y="2655019"/>
            <a:ext cx="479451" cy="261610"/>
          </a:xfrm>
          <a:prstGeom prst="rect">
            <a:avLst/>
          </a:prstGeom>
          <a:noFill/>
          <a:ln>
            <a:solidFill>
              <a:schemeClr val="bg1"/>
            </a:solidFill>
          </a:ln>
        </p:spPr>
        <p:txBody>
          <a:bodyPr wrap="square" rtlCol="0">
            <a:spAutoFit/>
          </a:bodyPr>
          <a:lstStyle/>
          <a:p>
            <a:pPr algn="ctr"/>
            <a:r>
              <a:rPr kumimoji="1" lang="en-US" altLang="zh-CN" sz="1100" dirty="0">
                <a:latin typeface="Century Gothic" panose="020B0502020202020204" pitchFamily="34" charset="0"/>
                <a:ea typeface="Microsoft YaHei" panose="020B0503020204020204" pitchFamily="34" charset="-122"/>
              </a:rPr>
              <a:t>App</a:t>
            </a:r>
            <a:endParaRPr kumimoji="1" lang="zh-CN" altLang="en-US" sz="1100" dirty="0">
              <a:latin typeface="Century Gothic" panose="020B0502020202020204" pitchFamily="34" charset="0"/>
              <a:ea typeface="Microsoft YaHei" panose="020B0503020204020204" pitchFamily="34" charset="-122"/>
            </a:endParaRPr>
          </a:p>
        </p:txBody>
      </p:sp>
      <p:sp>
        <p:nvSpPr>
          <p:cNvPr id="39" name="文本框 38">
            <a:extLst>
              <a:ext uri="{FF2B5EF4-FFF2-40B4-BE49-F238E27FC236}">
                <a16:creationId xmlns:a16="http://schemas.microsoft.com/office/drawing/2014/main" id="{A9371C1F-D8BB-704B-B134-9A642FA8116A}"/>
              </a:ext>
            </a:extLst>
          </p:cNvPr>
          <p:cNvSpPr txBox="1"/>
          <p:nvPr/>
        </p:nvSpPr>
        <p:spPr>
          <a:xfrm>
            <a:off x="9418136" y="2652571"/>
            <a:ext cx="479451" cy="261610"/>
          </a:xfrm>
          <a:prstGeom prst="rect">
            <a:avLst/>
          </a:prstGeom>
          <a:noFill/>
          <a:ln>
            <a:solidFill>
              <a:schemeClr val="bg1"/>
            </a:solidFill>
          </a:ln>
        </p:spPr>
        <p:txBody>
          <a:bodyPr wrap="square" rtlCol="0">
            <a:spAutoFit/>
          </a:bodyPr>
          <a:lstStyle/>
          <a:p>
            <a:pPr algn="ctr"/>
            <a:r>
              <a:rPr kumimoji="1" lang="en-US" altLang="zh-CN" sz="1100" dirty="0">
                <a:latin typeface="Century Gothic" panose="020B0502020202020204" pitchFamily="34" charset="0"/>
                <a:ea typeface="Microsoft YaHei" panose="020B0503020204020204" pitchFamily="34" charset="-122"/>
              </a:rPr>
              <a:t>App</a:t>
            </a:r>
            <a:endParaRPr kumimoji="1" lang="zh-CN" altLang="en-US" sz="1100" dirty="0">
              <a:latin typeface="Century Gothic" panose="020B0502020202020204" pitchFamily="34" charset="0"/>
              <a:ea typeface="Microsoft YaHei" panose="020B0503020204020204" pitchFamily="34" charset="-122"/>
            </a:endParaRPr>
          </a:p>
        </p:txBody>
      </p:sp>
      <p:sp>
        <p:nvSpPr>
          <p:cNvPr id="40" name="矩形 4">
            <a:extLst>
              <a:ext uri="{FF2B5EF4-FFF2-40B4-BE49-F238E27FC236}">
                <a16:creationId xmlns:a16="http://schemas.microsoft.com/office/drawing/2014/main" id="{DE51EDE4-7FC9-9F42-9C70-6F7AA6CAB0C4}"/>
              </a:ext>
            </a:extLst>
          </p:cNvPr>
          <p:cNvSpPr/>
          <p:nvPr/>
        </p:nvSpPr>
        <p:spPr>
          <a:xfrm>
            <a:off x="6272333" y="2297757"/>
            <a:ext cx="3826462" cy="908255"/>
          </a:xfrm>
          <a:prstGeom prst="rect">
            <a:avLst/>
          </a:prstGeom>
          <a:noFill/>
          <a:ln>
            <a:solidFill>
              <a:schemeClr val="accent1"/>
            </a:solidFill>
            <a:prstDash val="dash"/>
            <a:round/>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kumimoji="1" lang="en-US" altLang="zh-CN" dirty="0">
                <a:solidFill>
                  <a:schemeClr val="tx1"/>
                </a:solidFill>
                <a:latin typeface="Century Gothic" panose="020B0502020202020204" pitchFamily="34" charset="0"/>
              </a:rPr>
              <a:t>Kubernetes</a:t>
            </a:r>
            <a:endParaRPr kumimoji="1" lang="zh-CN" altLang="en-US"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179894954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7616" y="-837"/>
            <a:ext cx="2319463" cy="1060380"/>
          </a:xfrm>
          <a:prstGeom prst="rect">
            <a:avLst/>
          </a:prstGeom>
        </p:spPr>
      </p:pic>
      <p:sp>
        <p:nvSpPr>
          <p:cNvPr id="36" name="矩形 35"/>
          <p:cNvSpPr/>
          <p:nvPr/>
        </p:nvSpPr>
        <p:spPr>
          <a:xfrm>
            <a:off x="913253" y="6517951"/>
            <a:ext cx="162252" cy="162252"/>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37" name="文本框 36"/>
          <p:cNvSpPr txBox="1"/>
          <p:nvPr/>
        </p:nvSpPr>
        <p:spPr>
          <a:xfrm>
            <a:off x="1131708" y="6460578"/>
            <a:ext cx="1560042" cy="276999"/>
          </a:xfrm>
          <a:prstGeom prst="rect">
            <a:avLst/>
          </a:prstGeom>
          <a:noFill/>
        </p:spPr>
        <p:txBody>
          <a:bodyPr wrap="none" rtlCol="0">
            <a:spAutoFit/>
          </a:bodyPr>
          <a:lstStyle/>
          <a:p>
            <a:r>
              <a:rPr lang="en-US" altLang="en-US" sz="1200" dirty="0" err="1">
                <a:solidFill>
                  <a:schemeClr val="tx1">
                    <a:lumMod val="75000"/>
                    <a:lumOff val="25000"/>
                  </a:schemeClr>
                </a:solidFill>
                <a:latin typeface="Century Gothic" panose="020B0502020202020204" pitchFamily="34" charset="0"/>
                <a:ea typeface="微软雅黑" panose="020B0503020204020204" pitchFamily="34" charset="-122"/>
                <a:sym typeface="微软雅黑" panose="020B0503020204020204" pitchFamily="34" charset="-122"/>
              </a:rPr>
              <a:t>www.sangfor.com</a:t>
            </a:r>
            <a:endParaRPr lang="en-US" altLang="en-US" sz="1200" dirty="0">
              <a:solidFill>
                <a:schemeClr val="tx1">
                  <a:lumMod val="75000"/>
                  <a:lumOff val="25000"/>
                </a:schemeClr>
              </a:solidFill>
              <a:latin typeface="Century Gothic" panose="020B0502020202020204" pitchFamily="34" charset="0"/>
              <a:ea typeface="微软雅黑" panose="020B0503020204020204" pitchFamily="34" charset="-122"/>
            </a:endParaRPr>
          </a:p>
        </p:txBody>
      </p:sp>
      <p:grpSp>
        <p:nvGrpSpPr>
          <p:cNvPr id="38" name="组合 37"/>
          <p:cNvGrpSpPr/>
          <p:nvPr/>
        </p:nvGrpSpPr>
        <p:grpSpPr>
          <a:xfrm>
            <a:off x="4943635" y="6460578"/>
            <a:ext cx="2304730" cy="276999"/>
            <a:chOff x="4872830" y="6460578"/>
            <a:chExt cx="2304730" cy="276999"/>
          </a:xfrm>
        </p:grpSpPr>
        <p:sp>
          <p:nvSpPr>
            <p:cNvPr id="39" name="矩形 38"/>
            <p:cNvSpPr/>
            <p:nvPr/>
          </p:nvSpPr>
          <p:spPr>
            <a:xfrm>
              <a:off x="4872830" y="6517951"/>
              <a:ext cx="162252" cy="162252"/>
            </a:xfrm>
            <a:prstGeom prst="rect">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40" name="文本框 39"/>
            <p:cNvSpPr txBox="1"/>
            <p:nvPr/>
          </p:nvSpPr>
          <p:spPr>
            <a:xfrm>
              <a:off x="5077305" y="6460578"/>
              <a:ext cx="2100255" cy="276999"/>
            </a:xfrm>
            <a:prstGeom prst="rect">
              <a:avLst/>
            </a:prstGeom>
            <a:noFill/>
          </p:spPr>
          <p:txBody>
            <a:bodyPr wrap="none" rtlCol="0">
              <a:spAutoFit/>
            </a:bodyPr>
            <a:lstStyle/>
            <a:p>
              <a:r>
                <a:rPr lang="en-US" altLang="en-US" sz="1200" dirty="0">
                  <a:solidFill>
                    <a:schemeClr val="tx1">
                      <a:lumMod val="75000"/>
                      <a:lumOff val="25000"/>
                    </a:schemeClr>
                  </a:solidFill>
                  <a:latin typeface="Century Gothic" panose="020B0502020202020204" pitchFamily="34" charset="0"/>
                  <a:ea typeface="微软雅黑" panose="020B0503020204020204" pitchFamily="34" charset="-122"/>
                  <a:sym typeface="微软雅黑" panose="020B0503020204020204" pitchFamily="34" charset="-122"/>
                </a:rPr>
                <a:t>Sangfor Technologies Inc.</a:t>
              </a:r>
            </a:p>
          </p:txBody>
        </p:sp>
      </p:grpSp>
      <p:grpSp>
        <p:nvGrpSpPr>
          <p:cNvPr id="14" name="组合 13">
            <a:extLst>
              <a:ext uri="{FF2B5EF4-FFF2-40B4-BE49-F238E27FC236}">
                <a16:creationId xmlns:a16="http://schemas.microsoft.com/office/drawing/2014/main" id="{6726CDDF-2232-2940-BBB0-0DD30B2EF45D}"/>
              </a:ext>
            </a:extLst>
          </p:cNvPr>
          <p:cNvGrpSpPr/>
          <p:nvPr/>
        </p:nvGrpSpPr>
        <p:grpSpPr>
          <a:xfrm>
            <a:off x="660554" y="2354790"/>
            <a:ext cx="5073283" cy="1723560"/>
            <a:chOff x="660554" y="2354790"/>
            <a:chExt cx="5073283" cy="1723560"/>
          </a:xfrm>
        </p:grpSpPr>
        <p:sp>
          <p:nvSpPr>
            <p:cNvPr id="16" name="矩形 15">
              <a:extLst>
                <a:ext uri="{FF2B5EF4-FFF2-40B4-BE49-F238E27FC236}">
                  <a16:creationId xmlns:a16="http://schemas.microsoft.com/office/drawing/2014/main" id="{5A7C266A-A622-664D-AF4E-47B6B5E08547}"/>
                </a:ext>
              </a:extLst>
            </p:cNvPr>
            <p:cNvSpPr/>
            <p:nvPr/>
          </p:nvSpPr>
          <p:spPr>
            <a:xfrm>
              <a:off x="660554" y="2354790"/>
              <a:ext cx="4051109" cy="923330"/>
            </a:xfrm>
            <a:prstGeom prst="rect">
              <a:avLst/>
            </a:prstGeom>
          </p:spPr>
          <p:txBody>
            <a:bodyPr wrap="none">
              <a:spAutoFit/>
            </a:bodyPr>
            <a:lstStyle/>
            <a:p>
              <a:r>
                <a:rPr lang="en-US" altLang="zh-CN" sz="5400" b="1" dirty="0">
                  <a:solidFill>
                    <a:srgbClr val="345692"/>
                  </a:solidFill>
                  <a:latin typeface="Century Gothic" panose="020B0502020202020204" pitchFamily="34" charset="0"/>
                  <a:ea typeface="微软雅黑" panose="020B0503020204020204" pitchFamily="34" charset="-122"/>
                </a:rPr>
                <a:t>THANK YOU</a:t>
              </a:r>
              <a:endParaRPr lang="zh-CN" altLang="en-US" sz="5400" b="1" dirty="0">
                <a:solidFill>
                  <a:srgbClr val="345692"/>
                </a:solidFill>
                <a:latin typeface="Century Gothic" panose="020B0502020202020204" pitchFamily="34" charset="0"/>
              </a:endParaRPr>
            </a:p>
          </p:txBody>
        </p:sp>
        <p:cxnSp>
          <p:nvCxnSpPr>
            <p:cNvPr id="17" name="直接连接符 12">
              <a:extLst>
                <a:ext uri="{FF2B5EF4-FFF2-40B4-BE49-F238E27FC236}">
                  <a16:creationId xmlns:a16="http://schemas.microsoft.com/office/drawing/2014/main" id="{A25783ED-962C-3D42-91F2-63AF7E5180AA}"/>
                </a:ext>
              </a:extLst>
            </p:cNvPr>
            <p:cNvCxnSpPr/>
            <p:nvPr/>
          </p:nvCxnSpPr>
          <p:spPr>
            <a:xfrm>
              <a:off x="788035" y="3382895"/>
              <a:ext cx="3796145" cy="0"/>
            </a:xfrm>
            <a:prstGeom prst="line">
              <a:avLst/>
            </a:prstGeom>
            <a:ln w="12700">
              <a:solidFill>
                <a:srgbClr val="C9C9C9"/>
              </a:solidFill>
              <a:prstDash val="solid"/>
            </a:ln>
          </p:spPr>
          <p:style>
            <a:lnRef idx="1">
              <a:schemeClr val="accent1"/>
            </a:lnRef>
            <a:fillRef idx="0">
              <a:schemeClr val="accent1"/>
            </a:fillRef>
            <a:effectRef idx="0">
              <a:schemeClr val="accent1"/>
            </a:effectRef>
            <a:fontRef idx="minor">
              <a:schemeClr val="tx1"/>
            </a:fontRef>
          </p:style>
        </p:cxnSp>
        <p:sp>
          <p:nvSpPr>
            <p:cNvPr id="18" name="矩形 2">
              <a:extLst>
                <a:ext uri="{FF2B5EF4-FFF2-40B4-BE49-F238E27FC236}">
                  <a16:creationId xmlns:a16="http://schemas.microsoft.com/office/drawing/2014/main" id="{6D280E70-AD6C-754E-81ED-DFB2ADAC5849}"/>
                </a:ext>
              </a:extLst>
            </p:cNvPr>
            <p:cNvSpPr/>
            <p:nvPr/>
          </p:nvSpPr>
          <p:spPr>
            <a:xfrm>
              <a:off x="660554" y="3401946"/>
              <a:ext cx="5073283" cy="676404"/>
            </a:xfrm>
            <a:prstGeom prst="rect">
              <a:avLst/>
            </a:prstGeom>
          </p:spPr>
          <p:txBody>
            <a:bodyPr wrap="square">
              <a:spAutoFit/>
            </a:bodyPr>
            <a:lstStyle/>
            <a:p>
              <a:pPr>
                <a:lnSpc>
                  <a:spcPts val="2400"/>
                </a:lnSpc>
              </a:pPr>
              <a:r>
                <a:rPr lang="en-US" altLang="en-US" sz="1600" dirty="0">
                  <a:solidFill>
                    <a:srgbClr val="79BD28"/>
                  </a:solidFill>
                  <a:latin typeface="Century Gothic" panose="020B0502020202020204" pitchFamily="34" charset="0"/>
                  <a:ea typeface="微软雅黑" panose="020B0503020204020204" pitchFamily="34" charset="-122"/>
                  <a:sym typeface="微软雅黑" panose="020B0503020204020204" pitchFamily="34" charset="-122"/>
                </a:rPr>
                <a:t>Cheney Hu | HCI Senior Product Manager</a:t>
              </a:r>
            </a:p>
            <a:p>
              <a:pPr>
                <a:lnSpc>
                  <a:spcPts val="2400"/>
                </a:lnSpc>
              </a:pPr>
              <a:r>
                <a:rPr lang="en-US" altLang="zh-CN" sz="1600" dirty="0">
                  <a:solidFill>
                    <a:srgbClr val="79BD28"/>
                  </a:solidFill>
                  <a:latin typeface="Century Gothic" panose="020B0502020202020204" pitchFamily="34" charset="0"/>
                  <a:ea typeface="微软雅黑" panose="020B0503020204020204" pitchFamily="34" charset="-122"/>
                  <a:sym typeface="微软雅黑" panose="020B0503020204020204" pitchFamily="34" charset="-122"/>
                </a:rPr>
                <a:t>c</a:t>
              </a:r>
              <a:r>
                <a:rPr lang="en-US" altLang="en-US" sz="1600" dirty="0">
                  <a:solidFill>
                    <a:srgbClr val="79BD28"/>
                  </a:solidFill>
                  <a:latin typeface="Century Gothic" panose="020B0502020202020204" pitchFamily="34" charset="0"/>
                  <a:ea typeface="微软雅黑" panose="020B0503020204020204" pitchFamily="34" charset="-122"/>
                  <a:sym typeface="微软雅黑" panose="020B0503020204020204" pitchFamily="34" charset="-122"/>
                </a:rPr>
                <a:t>heney@sangfor.com</a:t>
              </a:r>
            </a:p>
          </p:txBody>
        </p:sp>
      </p:grpSp>
    </p:spTree>
    <p:extLst>
      <p:ext uri="{BB962C8B-B14F-4D97-AF65-F5344CB8AC3E}">
        <p14:creationId xmlns:p14="http://schemas.microsoft.com/office/powerpoint/2010/main" val="149948620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标题 7">
            <a:extLst>
              <a:ext uri="{FF2B5EF4-FFF2-40B4-BE49-F238E27FC236}">
                <a16:creationId xmlns:a16="http://schemas.microsoft.com/office/drawing/2014/main" id="{0274F16E-61B4-B447-A5C1-B8867DB127C3}"/>
              </a:ext>
            </a:extLst>
          </p:cNvPr>
          <p:cNvSpPr>
            <a:spLocks noGrp="1"/>
          </p:cNvSpPr>
          <p:nvPr>
            <p:ph type="title"/>
          </p:nvPr>
        </p:nvSpPr>
        <p:spPr/>
        <p:txBody>
          <a:bodyPr/>
          <a:lstStyle/>
          <a:p>
            <a:r>
              <a:rPr lang="en-GB" dirty="0"/>
              <a:t>Docker Commands Diagram</a:t>
            </a:r>
          </a:p>
        </p:txBody>
      </p:sp>
      <p:sp>
        <p:nvSpPr>
          <p:cNvPr id="3" name="Date Placeholder 2">
            <a:extLst>
              <a:ext uri="{FF2B5EF4-FFF2-40B4-BE49-F238E27FC236}">
                <a16:creationId xmlns:a16="http://schemas.microsoft.com/office/drawing/2014/main" id="{655B6C65-04E5-9849-B9BF-89F413D1AF41}"/>
              </a:ext>
            </a:extLst>
          </p:cNvPr>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4" name="Footer Placeholder 3">
            <a:extLst>
              <a:ext uri="{FF2B5EF4-FFF2-40B4-BE49-F238E27FC236}">
                <a16:creationId xmlns:a16="http://schemas.microsoft.com/office/drawing/2014/main" id="{A92C8FCC-D710-4042-BE7E-7D53A642AF2A}"/>
              </a:ext>
            </a:extLst>
          </p:cNvPr>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5" name="Slide Number Placeholder 4">
            <a:extLst>
              <a:ext uri="{FF2B5EF4-FFF2-40B4-BE49-F238E27FC236}">
                <a16:creationId xmlns:a16="http://schemas.microsoft.com/office/drawing/2014/main" id="{DE28C940-5ACA-A94D-9DB1-FF7222A9D957}"/>
              </a:ext>
            </a:extLst>
          </p:cNvPr>
          <p:cNvSpPr>
            <a:spLocks noGrp="1"/>
          </p:cNvSpPr>
          <p:nvPr>
            <p:ph type="sldNum" sz="quarter" idx="12"/>
          </p:nvPr>
        </p:nvSpPr>
        <p:spPr/>
        <p:txBody>
          <a:bodyPr/>
          <a:lstStyle/>
          <a:p>
            <a:r>
              <a:rPr lang="en-US" altLang="zh-CN"/>
              <a:t>Page  </a:t>
            </a:r>
            <a:fld id="{6F6B6950-8D1A-4668-8374-25B44628E0DF}" type="slidenum">
              <a:rPr lang="zh-CN" altLang="en-US" smtClean="0"/>
              <a:t>24</a:t>
            </a:fld>
            <a:endParaRPr lang="zh-CN" altLang="en-US" dirty="0"/>
          </a:p>
        </p:txBody>
      </p:sp>
      <p:sp>
        <p:nvSpPr>
          <p:cNvPr id="7" name="矩形 6">
            <a:extLst>
              <a:ext uri="{FF2B5EF4-FFF2-40B4-BE49-F238E27FC236}">
                <a16:creationId xmlns:a16="http://schemas.microsoft.com/office/drawing/2014/main" id="{EEAC9E53-CE44-7E40-8361-AE6C79DE7F0A}"/>
              </a:ext>
            </a:extLst>
          </p:cNvPr>
          <p:cNvSpPr/>
          <p:nvPr/>
        </p:nvSpPr>
        <p:spPr>
          <a:xfrm>
            <a:off x="928296" y="1070961"/>
            <a:ext cx="1142550" cy="491171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矩形 8">
            <a:extLst>
              <a:ext uri="{FF2B5EF4-FFF2-40B4-BE49-F238E27FC236}">
                <a16:creationId xmlns:a16="http://schemas.microsoft.com/office/drawing/2014/main" id="{FDB37DD0-7EB4-DE49-8CBF-432824BCC81C}"/>
              </a:ext>
            </a:extLst>
          </p:cNvPr>
          <p:cNvSpPr/>
          <p:nvPr/>
        </p:nvSpPr>
        <p:spPr>
          <a:xfrm>
            <a:off x="6723528" y="1070962"/>
            <a:ext cx="4540175" cy="3060672"/>
          </a:xfrm>
          <a:prstGeom prst="rect">
            <a:avLst/>
          </a:prstGeom>
          <a:solidFill>
            <a:srgbClr val="00A0D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矩形 9">
            <a:extLst>
              <a:ext uri="{FF2B5EF4-FFF2-40B4-BE49-F238E27FC236}">
                <a16:creationId xmlns:a16="http://schemas.microsoft.com/office/drawing/2014/main" id="{D3CF3678-87B3-4D4D-ABE9-F756B8BBC75E}"/>
              </a:ext>
            </a:extLst>
          </p:cNvPr>
          <p:cNvSpPr/>
          <p:nvPr/>
        </p:nvSpPr>
        <p:spPr>
          <a:xfrm>
            <a:off x="3669055" y="2349242"/>
            <a:ext cx="1096164" cy="1019746"/>
          </a:xfrm>
          <a:prstGeom prst="rect">
            <a:avLst/>
          </a:prstGeom>
          <a:solidFill>
            <a:srgbClr val="7FBDD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矩形 10">
            <a:extLst>
              <a:ext uri="{FF2B5EF4-FFF2-40B4-BE49-F238E27FC236}">
                <a16:creationId xmlns:a16="http://schemas.microsoft.com/office/drawing/2014/main" id="{BEA6292E-C39F-744E-B159-E6BFAD295C2B}"/>
              </a:ext>
            </a:extLst>
          </p:cNvPr>
          <p:cNvSpPr/>
          <p:nvPr/>
        </p:nvSpPr>
        <p:spPr>
          <a:xfrm>
            <a:off x="6723528" y="4201384"/>
            <a:ext cx="2023558" cy="735813"/>
          </a:xfrm>
          <a:prstGeom prst="rect">
            <a:avLst/>
          </a:prstGeom>
          <a:solidFill>
            <a:srgbClr val="7FBDD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矩形 11">
            <a:extLst>
              <a:ext uri="{FF2B5EF4-FFF2-40B4-BE49-F238E27FC236}">
                <a16:creationId xmlns:a16="http://schemas.microsoft.com/office/drawing/2014/main" id="{1693D0DB-3AE0-A74A-9CA7-DE6687FDC98E}"/>
              </a:ext>
            </a:extLst>
          </p:cNvPr>
          <p:cNvSpPr/>
          <p:nvPr/>
        </p:nvSpPr>
        <p:spPr>
          <a:xfrm>
            <a:off x="6723528" y="5022223"/>
            <a:ext cx="2023558" cy="490921"/>
          </a:xfrm>
          <a:prstGeom prst="rect">
            <a:avLst/>
          </a:prstGeom>
          <a:solidFill>
            <a:srgbClr val="7FBDD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矩形 12">
            <a:extLst>
              <a:ext uri="{FF2B5EF4-FFF2-40B4-BE49-F238E27FC236}">
                <a16:creationId xmlns:a16="http://schemas.microsoft.com/office/drawing/2014/main" id="{58E0A1A3-4216-1542-A5DA-9F721DF226A7}"/>
              </a:ext>
            </a:extLst>
          </p:cNvPr>
          <p:cNvSpPr/>
          <p:nvPr/>
        </p:nvSpPr>
        <p:spPr>
          <a:xfrm>
            <a:off x="6723527" y="5596756"/>
            <a:ext cx="3469344" cy="413929"/>
          </a:xfrm>
          <a:prstGeom prst="rect">
            <a:avLst/>
          </a:prstGeom>
          <a:solidFill>
            <a:srgbClr val="7FBDD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矩形 13">
            <a:extLst>
              <a:ext uri="{FF2B5EF4-FFF2-40B4-BE49-F238E27FC236}">
                <a16:creationId xmlns:a16="http://schemas.microsoft.com/office/drawing/2014/main" id="{47CCEB7F-A015-6045-9138-40D3E15DCEB7}"/>
              </a:ext>
            </a:extLst>
          </p:cNvPr>
          <p:cNvSpPr/>
          <p:nvPr/>
        </p:nvSpPr>
        <p:spPr>
          <a:xfrm>
            <a:off x="10313893" y="5022222"/>
            <a:ext cx="949809" cy="975269"/>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5" name="文本框 14">
            <a:extLst>
              <a:ext uri="{FF2B5EF4-FFF2-40B4-BE49-F238E27FC236}">
                <a16:creationId xmlns:a16="http://schemas.microsoft.com/office/drawing/2014/main" id="{67A74F67-29EB-4043-88BD-2BFD04593445}"/>
              </a:ext>
            </a:extLst>
          </p:cNvPr>
          <p:cNvSpPr txBox="1"/>
          <p:nvPr/>
        </p:nvSpPr>
        <p:spPr>
          <a:xfrm>
            <a:off x="1231780" y="1229686"/>
            <a:ext cx="1096164" cy="1075807"/>
          </a:xfrm>
          <a:prstGeom prst="rect">
            <a:avLst/>
          </a:prstGeom>
          <a:noFill/>
        </p:spPr>
        <p:txBody>
          <a:bodyPr wrap="square" rtlCol="0">
            <a:spAutoFit/>
          </a:bodyPr>
          <a:lstStyle/>
          <a:p>
            <a:pPr>
              <a:lnSpc>
                <a:spcPct val="150000"/>
              </a:lnSpc>
            </a:pPr>
            <a:r>
              <a:rPr lang="en-GB" sz="1100" dirty="0">
                <a:solidFill>
                  <a:schemeClr val="bg1"/>
                </a:solidFill>
              </a:rPr>
              <a:t>images</a:t>
            </a:r>
          </a:p>
          <a:p>
            <a:pPr>
              <a:lnSpc>
                <a:spcPct val="150000"/>
              </a:lnSpc>
            </a:pPr>
            <a:r>
              <a:rPr lang="en-GB" sz="1100" dirty="0" err="1">
                <a:solidFill>
                  <a:schemeClr val="bg1"/>
                </a:solidFill>
              </a:rPr>
              <a:t>rmi</a:t>
            </a:r>
            <a:endParaRPr lang="en-GB" sz="1100" dirty="0">
              <a:solidFill>
                <a:schemeClr val="bg1"/>
              </a:solidFill>
            </a:endParaRPr>
          </a:p>
          <a:p>
            <a:pPr>
              <a:lnSpc>
                <a:spcPct val="150000"/>
              </a:lnSpc>
            </a:pPr>
            <a:r>
              <a:rPr lang="en-GB" sz="1100" dirty="0">
                <a:solidFill>
                  <a:schemeClr val="bg1"/>
                </a:solidFill>
              </a:rPr>
              <a:t>tag</a:t>
            </a:r>
          </a:p>
          <a:p>
            <a:pPr>
              <a:lnSpc>
                <a:spcPct val="150000"/>
              </a:lnSpc>
            </a:pPr>
            <a:r>
              <a:rPr lang="en-GB" sz="1100" dirty="0">
                <a:solidFill>
                  <a:schemeClr val="bg1"/>
                </a:solidFill>
              </a:rPr>
              <a:t>history</a:t>
            </a:r>
          </a:p>
        </p:txBody>
      </p:sp>
      <p:grpSp>
        <p:nvGrpSpPr>
          <p:cNvPr id="25" name="组合 24">
            <a:extLst>
              <a:ext uri="{FF2B5EF4-FFF2-40B4-BE49-F238E27FC236}">
                <a16:creationId xmlns:a16="http://schemas.microsoft.com/office/drawing/2014/main" id="{50B0A7E1-DC00-1543-A323-A3BE2D467F51}"/>
              </a:ext>
            </a:extLst>
          </p:cNvPr>
          <p:cNvGrpSpPr/>
          <p:nvPr/>
        </p:nvGrpSpPr>
        <p:grpSpPr>
          <a:xfrm>
            <a:off x="1093988" y="1358248"/>
            <a:ext cx="187705" cy="876629"/>
            <a:chOff x="1014447" y="1888605"/>
            <a:chExt cx="247770" cy="1157146"/>
          </a:xfrm>
        </p:grpSpPr>
        <p:pic>
          <p:nvPicPr>
            <p:cNvPr id="17" name="图形 16">
              <a:extLst>
                <a:ext uri="{FF2B5EF4-FFF2-40B4-BE49-F238E27FC236}">
                  <a16:creationId xmlns:a16="http://schemas.microsoft.com/office/drawing/2014/main" id="{C757AFED-A381-A54F-A353-79902066DE35}"/>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60124" y="2268366"/>
              <a:ext cx="131327" cy="131327"/>
            </a:xfrm>
            <a:prstGeom prst="rect">
              <a:avLst/>
            </a:prstGeom>
          </p:spPr>
        </p:pic>
        <p:pic>
          <p:nvPicPr>
            <p:cNvPr id="19" name="图形 18">
              <a:extLst>
                <a:ext uri="{FF2B5EF4-FFF2-40B4-BE49-F238E27FC236}">
                  <a16:creationId xmlns:a16="http://schemas.microsoft.com/office/drawing/2014/main" id="{C3792280-D1A7-F940-BE7F-9D894441F97C}"/>
                </a:ext>
              </a:extLst>
            </p:cNvPr>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035025" y="2501213"/>
              <a:ext cx="227192" cy="227192"/>
            </a:xfrm>
            <a:prstGeom prst="rect">
              <a:avLst/>
            </a:prstGeom>
          </p:spPr>
        </p:pic>
        <p:pic>
          <p:nvPicPr>
            <p:cNvPr id="21" name="图形 20">
              <a:extLst>
                <a:ext uri="{FF2B5EF4-FFF2-40B4-BE49-F238E27FC236}">
                  <a16:creationId xmlns:a16="http://schemas.microsoft.com/office/drawing/2014/main" id="{5749CC42-956F-E340-A1E5-DF9AE2A7C1BE}"/>
                </a:ext>
              </a:extLst>
            </p:cNvPr>
            <p:cNvPicPr>
              <a:picLocks noChangeAspect="1"/>
            </p:cNvPicPr>
            <p:nvPr/>
          </p:nvPicPr>
          <p:blipFill>
            <a:blip r:embed="rId6" cstate="print">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1014447" y="1888605"/>
              <a:ext cx="222683" cy="222683"/>
            </a:xfrm>
            <a:prstGeom prst="rect">
              <a:avLst/>
            </a:prstGeom>
          </p:spPr>
        </p:pic>
        <p:pic>
          <p:nvPicPr>
            <p:cNvPr id="23" name="图形 22">
              <a:extLst>
                <a:ext uri="{FF2B5EF4-FFF2-40B4-BE49-F238E27FC236}">
                  <a16:creationId xmlns:a16="http://schemas.microsoft.com/office/drawing/2014/main" id="{318A7E39-6BCE-5A46-A8F0-437942B70BA6}"/>
                </a:ext>
              </a:extLst>
            </p:cNvPr>
            <p:cNvPicPr>
              <a:picLocks noChangeAspect="1"/>
            </p:cNvPicPr>
            <p:nvPr/>
          </p:nvPicPr>
          <p:blipFill>
            <a:blip r:embed="rId8" cstate="print">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1045621" y="2864223"/>
              <a:ext cx="181528" cy="181528"/>
            </a:xfrm>
            <a:prstGeom prst="rect">
              <a:avLst/>
            </a:prstGeom>
          </p:spPr>
        </p:pic>
      </p:grpSp>
      <p:sp>
        <p:nvSpPr>
          <p:cNvPr id="24" name="矩形 23">
            <a:extLst>
              <a:ext uri="{FF2B5EF4-FFF2-40B4-BE49-F238E27FC236}">
                <a16:creationId xmlns:a16="http://schemas.microsoft.com/office/drawing/2014/main" id="{256D38C9-1B85-0645-AF32-C2339E7DB53B}"/>
              </a:ext>
            </a:extLst>
          </p:cNvPr>
          <p:cNvSpPr/>
          <p:nvPr/>
        </p:nvSpPr>
        <p:spPr>
          <a:xfrm>
            <a:off x="1049018" y="3779049"/>
            <a:ext cx="837089" cy="307777"/>
          </a:xfrm>
          <a:prstGeom prst="rect">
            <a:avLst/>
          </a:prstGeom>
        </p:spPr>
        <p:txBody>
          <a:bodyPr wrap="none">
            <a:spAutoFit/>
          </a:bodyPr>
          <a:lstStyle/>
          <a:p>
            <a:r>
              <a:rPr lang="en-GB" altLang="zh-CN" sz="1400" b="1" dirty="0">
                <a:solidFill>
                  <a:schemeClr val="bg1"/>
                </a:solidFill>
              </a:rPr>
              <a:t>Images</a:t>
            </a:r>
            <a:endParaRPr lang="en-GB" sz="1400" b="1" dirty="0">
              <a:solidFill>
                <a:schemeClr val="bg1"/>
              </a:solidFill>
            </a:endParaRPr>
          </a:p>
        </p:txBody>
      </p:sp>
      <p:cxnSp>
        <p:nvCxnSpPr>
          <p:cNvPr id="27" name="直线箭头连接符 26">
            <a:extLst>
              <a:ext uri="{FF2B5EF4-FFF2-40B4-BE49-F238E27FC236}">
                <a16:creationId xmlns:a16="http://schemas.microsoft.com/office/drawing/2014/main" id="{313E1430-68E6-6746-ABCE-50BBB2ACA8F0}"/>
              </a:ext>
            </a:extLst>
          </p:cNvPr>
          <p:cNvCxnSpPr>
            <a:cxnSpLocks/>
          </p:cNvCxnSpPr>
          <p:nvPr/>
        </p:nvCxnSpPr>
        <p:spPr>
          <a:xfrm flipH="1">
            <a:off x="2062639" y="1403595"/>
            <a:ext cx="4660888" cy="1"/>
          </a:xfrm>
          <a:prstGeom prst="straightConnector1">
            <a:avLst/>
          </a:prstGeom>
          <a:ln w="22225">
            <a:solidFill>
              <a:srgbClr val="0070C0"/>
            </a:solidFill>
            <a:tailEnd type="triangle"/>
          </a:ln>
        </p:spPr>
        <p:style>
          <a:lnRef idx="1">
            <a:schemeClr val="accent1"/>
          </a:lnRef>
          <a:fillRef idx="0">
            <a:schemeClr val="accent1"/>
          </a:fillRef>
          <a:effectRef idx="0">
            <a:schemeClr val="accent1"/>
          </a:effectRef>
          <a:fontRef idx="minor">
            <a:schemeClr val="tx1"/>
          </a:fontRef>
        </p:style>
      </p:cxnSp>
      <p:cxnSp>
        <p:nvCxnSpPr>
          <p:cNvPr id="38" name="肘形连接符 37">
            <a:extLst>
              <a:ext uri="{FF2B5EF4-FFF2-40B4-BE49-F238E27FC236}">
                <a16:creationId xmlns:a16="http://schemas.microsoft.com/office/drawing/2014/main" id="{3F0A25A5-0BC9-F646-AEA8-D2EFBED2258D}"/>
              </a:ext>
            </a:extLst>
          </p:cNvPr>
          <p:cNvCxnSpPr>
            <a:cxnSpLocks/>
            <a:endCxn id="44" idx="0"/>
          </p:cNvCxnSpPr>
          <p:nvPr/>
        </p:nvCxnSpPr>
        <p:spPr>
          <a:xfrm>
            <a:off x="2070846" y="1512444"/>
            <a:ext cx="8467239" cy="465772"/>
          </a:xfrm>
          <a:prstGeom prst="bentConnector2">
            <a:avLst/>
          </a:prstGeom>
          <a:ln w="22225">
            <a:solidFill>
              <a:srgbClr val="0070C0"/>
            </a:solidFill>
            <a:tailEnd type="triangle"/>
          </a:ln>
        </p:spPr>
        <p:style>
          <a:lnRef idx="1">
            <a:schemeClr val="accent1"/>
          </a:lnRef>
          <a:fillRef idx="0">
            <a:schemeClr val="accent1"/>
          </a:fillRef>
          <a:effectRef idx="0">
            <a:schemeClr val="accent1"/>
          </a:effectRef>
          <a:fontRef idx="minor">
            <a:schemeClr val="tx1"/>
          </a:fontRef>
        </p:style>
      </p:cxnSp>
      <p:sp>
        <p:nvSpPr>
          <p:cNvPr id="46" name="椭圆 45">
            <a:extLst>
              <a:ext uri="{FF2B5EF4-FFF2-40B4-BE49-F238E27FC236}">
                <a16:creationId xmlns:a16="http://schemas.microsoft.com/office/drawing/2014/main" id="{36DFDAAF-8427-A94A-802B-3918955CBA65}"/>
              </a:ext>
            </a:extLst>
          </p:cNvPr>
          <p:cNvSpPr/>
          <p:nvPr/>
        </p:nvSpPr>
        <p:spPr>
          <a:xfrm>
            <a:off x="10161233" y="3088194"/>
            <a:ext cx="753704" cy="753704"/>
          </a:xfrm>
          <a:prstGeom prst="ellipse">
            <a:avLst/>
          </a:prstGeom>
          <a:solidFill>
            <a:schemeClr val="accent6"/>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1200" b="1" dirty="0"/>
              <a:t>Pause</a:t>
            </a:r>
          </a:p>
        </p:txBody>
      </p:sp>
      <p:sp>
        <p:nvSpPr>
          <p:cNvPr id="47" name="文本框 46">
            <a:extLst>
              <a:ext uri="{FF2B5EF4-FFF2-40B4-BE49-F238E27FC236}">
                <a16:creationId xmlns:a16="http://schemas.microsoft.com/office/drawing/2014/main" id="{0A1011B3-F36D-8F42-9351-D043140456D4}"/>
              </a:ext>
            </a:extLst>
          </p:cNvPr>
          <p:cNvSpPr txBox="1"/>
          <p:nvPr/>
        </p:nvSpPr>
        <p:spPr>
          <a:xfrm>
            <a:off x="7111316" y="2987190"/>
            <a:ext cx="1096164" cy="1075807"/>
          </a:xfrm>
          <a:prstGeom prst="rect">
            <a:avLst/>
          </a:prstGeom>
          <a:noFill/>
        </p:spPr>
        <p:txBody>
          <a:bodyPr wrap="square" rtlCol="0">
            <a:spAutoFit/>
          </a:bodyPr>
          <a:lstStyle/>
          <a:p>
            <a:pPr>
              <a:lnSpc>
                <a:spcPct val="150000"/>
              </a:lnSpc>
            </a:pPr>
            <a:r>
              <a:rPr lang="en-GB" sz="1100" dirty="0">
                <a:solidFill>
                  <a:schemeClr val="bg1"/>
                </a:solidFill>
              </a:rPr>
              <a:t>wait</a:t>
            </a:r>
          </a:p>
          <a:p>
            <a:pPr>
              <a:lnSpc>
                <a:spcPct val="150000"/>
              </a:lnSpc>
            </a:pPr>
            <a:r>
              <a:rPr lang="en-GB" sz="1100" dirty="0">
                <a:solidFill>
                  <a:schemeClr val="bg1"/>
                </a:solidFill>
              </a:rPr>
              <a:t>logs</a:t>
            </a:r>
          </a:p>
          <a:p>
            <a:pPr>
              <a:lnSpc>
                <a:spcPct val="150000"/>
              </a:lnSpc>
            </a:pPr>
            <a:r>
              <a:rPr lang="en-GB" sz="1100" dirty="0">
                <a:solidFill>
                  <a:schemeClr val="bg1"/>
                </a:solidFill>
              </a:rPr>
              <a:t>attach</a:t>
            </a:r>
          </a:p>
          <a:p>
            <a:pPr>
              <a:lnSpc>
                <a:spcPct val="150000"/>
              </a:lnSpc>
            </a:pPr>
            <a:r>
              <a:rPr lang="en-US" altLang="zh-CN" sz="1100" dirty="0">
                <a:solidFill>
                  <a:schemeClr val="bg1"/>
                </a:solidFill>
              </a:rPr>
              <a:t>^</a:t>
            </a:r>
            <a:r>
              <a:rPr lang="en-GB" sz="1100" dirty="0">
                <a:solidFill>
                  <a:schemeClr val="bg1"/>
                </a:solidFill>
              </a:rPr>
              <a:t>p, </a:t>
            </a:r>
            <a:r>
              <a:rPr lang="en-US" altLang="zh-CN" sz="1100" dirty="0">
                <a:solidFill>
                  <a:schemeClr val="bg1"/>
                </a:solidFill>
              </a:rPr>
              <a:t>^</a:t>
            </a:r>
            <a:r>
              <a:rPr lang="en-GB" sz="1100" dirty="0">
                <a:solidFill>
                  <a:schemeClr val="bg1"/>
                </a:solidFill>
              </a:rPr>
              <a:t>q</a:t>
            </a:r>
          </a:p>
        </p:txBody>
      </p:sp>
      <p:sp>
        <p:nvSpPr>
          <p:cNvPr id="48" name="文本框 47">
            <a:extLst>
              <a:ext uri="{FF2B5EF4-FFF2-40B4-BE49-F238E27FC236}">
                <a16:creationId xmlns:a16="http://schemas.microsoft.com/office/drawing/2014/main" id="{04834234-102C-5F4E-A5FD-2833FA78E9B2}"/>
              </a:ext>
            </a:extLst>
          </p:cNvPr>
          <p:cNvSpPr txBox="1"/>
          <p:nvPr/>
        </p:nvSpPr>
        <p:spPr>
          <a:xfrm>
            <a:off x="8312390" y="3228489"/>
            <a:ext cx="1096164" cy="821892"/>
          </a:xfrm>
          <a:prstGeom prst="rect">
            <a:avLst/>
          </a:prstGeom>
          <a:noFill/>
        </p:spPr>
        <p:txBody>
          <a:bodyPr wrap="square" rtlCol="0">
            <a:spAutoFit/>
          </a:bodyPr>
          <a:lstStyle/>
          <a:p>
            <a:pPr>
              <a:lnSpc>
                <a:spcPct val="150000"/>
              </a:lnSpc>
            </a:pPr>
            <a:r>
              <a:rPr lang="en-GB" sz="1100" dirty="0">
                <a:solidFill>
                  <a:schemeClr val="bg1"/>
                </a:solidFill>
              </a:rPr>
              <a:t>inspect</a:t>
            </a:r>
          </a:p>
          <a:p>
            <a:pPr>
              <a:lnSpc>
                <a:spcPct val="150000"/>
              </a:lnSpc>
            </a:pPr>
            <a:r>
              <a:rPr lang="en-GB" sz="1100" dirty="0">
                <a:solidFill>
                  <a:schemeClr val="bg1"/>
                </a:solidFill>
              </a:rPr>
              <a:t>port</a:t>
            </a:r>
          </a:p>
          <a:p>
            <a:pPr>
              <a:lnSpc>
                <a:spcPct val="150000"/>
              </a:lnSpc>
            </a:pPr>
            <a:r>
              <a:rPr lang="en-GB" sz="1100" dirty="0">
                <a:solidFill>
                  <a:schemeClr val="bg1"/>
                </a:solidFill>
              </a:rPr>
              <a:t>top</a:t>
            </a:r>
          </a:p>
        </p:txBody>
      </p:sp>
      <p:sp>
        <p:nvSpPr>
          <p:cNvPr id="49" name="圆角矩形 48">
            <a:extLst>
              <a:ext uri="{FF2B5EF4-FFF2-40B4-BE49-F238E27FC236}">
                <a16:creationId xmlns:a16="http://schemas.microsoft.com/office/drawing/2014/main" id="{E2FF2076-6693-B945-B28A-F8257CCFA702}"/>
              </a:ext>
            </a:extLst>
          </p:cNvPr>
          <p:cNvSpPr/>
          <p:nvPr/>
        </p:nvSpPr>
        <p:spPr>
          <a:xfrm>
            <a:off x="6943621" y="2511397"/>
            <a:ext cx="767279" cy="475793"/>
          </a:xfrm>
          <a:prstGeom prst="roundRect">
            <a:avLst/>
          </a:prstGeom>
          <a:solidFill>
            <a:srgbClr val="A181C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t>files/</a:t>
            </a:r>
          </a:p>
          <a:p>
            <a:pPr algn="ctr"/>
            <a:r>
              <a:rPr lang="en-GB" sz="1200" dirty="0"/>
              <a:t>folders</a:t>
            </a:r>
          </a:p>
        </p:txBody>
      </p:sp>
      <p:sp>
        <p:nvSpPr>
          <p:cNvPr id="50" name="圆角矩形 49">
            <a:extLst>
              <a:ext uri="{FF2B5EF4-FFF2-40B4-BE49-F238E27FC236}">
                <a16:creationId xmlns:a16="http://schemas.microsoft.com/office/drawing/2014/main" id="{7360435D-C293-8541-844C-4D2E868E7C70}"/>
              </a:ext>
            </a:extLst>
          </p:cNvPr>
          <p:cNvSpPr/>
          <p:nvPr/>
        </p:nvSpPr>
        <p:spPr>
          <a:xfrm>
            <a:off x="3778864" y="2487332"/>
            <a:ext cx="876546" cy="475793"/>
          </a:xfrm>
          <a:prstGeom prst="roundRect">
            <a:avLst/>
          </a:prstGeom>
          <a:solidFill>
            <a:srgbClr val="A181C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zh-CN" sz="1200" dirty="0"/>
              <a:t>files/</a:t>
            </a:r>
          </a:p>
          <a:p>
            <a:pPr algn="ctr"/>
            <a:r>
              <a:rPr lang="en-GB" altLang="zh-CN" sz="1200" dirty="0"/>
              <a:t>folders</a:t>
            </a:r>
          </a:p>
        </p:txBody>
      </p:sp>
      <p:sp>
        <p:nvSpPr>
          <p:cNvPr id="51" name="文本框 50">
            <a:extLst>
              <a:ext uri="{FF2B5EF4-FFF2-40B4-BE49-F238E27FC236}">
                <a16:creationId xmlns:a16="http://schemas.microsoft.com/office/drawing/2014/main" id="{C43167A3-95AE-074D-ADB1-7D06808AB773}"/>
              </a:ext>
            </a:extLst>
          </p:cNvPr>
          <p:cNvSpPr txBox="1"/>
          <p:nvPr/>
        </p:nvSpPr>
        <p:spPr>
          <a:xfrm>
            <a:off x="9252631" y="3499340"/>
            <a:ext cx="1096164" cy="567976"/>
          </a:xfrm>
          <a:prstGeom prst="rect">
            <a:avLst/>
          </a:prstGeom>
          <a:noFill/>
        </p:spPr>
        <p:txBody>
          <a:bodyPr wrap="square" rtlCol="0">
            <a:spAutoFit/>
          </a:bodyPr>
          <a:lstStyle/>
          <a:p>
            <a:pPr>
              <a:lnSpc>
                <a:spcPct val="150000"/>
              </a:lnSpc>
            </a:pPr>
            <a:r>
              <a:rPr lang="en-GB" sz="1100" dirty="0">
                <a:solidFill>
                  <a:schemeClr val="bg1"/>
                </a:solidFill>
              </a:rPr>
              <a:t>Ps</a:t>
            </a:r>
          </a:p>
          <a:p>
            <a:pPr>
              <a:lnSpc>
                <a:spcPct val="150000"/>
              </a:lnSpc>
            </a:pPr>
            <a:r>
              <a:rPr lang="en-GB" sz="1100" dirty="0">
                <a:solidFill>
                  <a:schemeClr val="bg1"/>
                </a:solidFill>
              </a:rPr>
              <a:t>rm</a:t>
            </a:r>
          </a:p>
        </p:txBody>
      </p:sp>
      <p:sp>
        <p:nvSpPr>
          <p:cNvPr id="52" name="文本框 51">
            <a:extLst>
              <a:ext uri="{FF2B5EF4-FFF2-40B4-BE49-F238E27FC236}">
                <a16:creationId xmlns:a16="http://schemas.microsoft.com/office/drawing/2014/main" id="{40566D1A-ED3A-4444-B965-DDE8D7455E38}"/>
              </a:ext>
            </a:extLst>
          </p:cNvPr>
          <p:cNvSpPr txBox="1"/>
          <p:nvPr/>
        </p:nvSpPr>
        <p:spPr>
          <a:xfrm>
            <a:off x="10177360" y="3802025"/>
            <a:ext cx="1096164" cy="314060"/>
          </a:xfrm>
          <a:prstGeom prst="rect">
            <a:avLst/>
          </a:prstGeom>
          <a:noFill/>
        </p:spPr>
        <p:txBody>
          <a:bodyPr wrap="square" rtlCol="0">
            <a:spAutoFit/>
          </a:bodyPr>
          <a:lstStyle/>
          <a:p>
            <a:pPr>
              <a:lnSpc>
                <a:spcPct val="150000"/>
              </a:lnSpc>
            </a:pPr>
            <a:r>
              <a:rPr lang="en-GB" sz="1100" dirty="0">
                <a:solidFill>
                  <a:schemeClr val="bg1"/>
                </a:solidFill>
              </a:rPr>
              <a:t>&gt;_ exec</a:t>
            </a:r>
          </a:p>
        </p:txBody>
      </p:sp>
      <p:cxnSp>
        <p:nvCxnSpPr>
          <p:cNvPr id="54" name="直线箭头连接符 53">
            <a:extLst>
              <a:ext uri="{FF2B5EF4-FFF2-40B4-BE49-F238E27FC236}">
                <a16:creationId xmlns:a16="http://schemas.microsoft.com/office/drawing/2014/main" id="{54578815-1A5D-F344-90A7-598DD788EA08}"/>
              </a:ext>
            </a:extLst>
          </p:cNvPr>
          <p:cNvCxnSpPr>
            <a:cxnSpLocks/>
            <a:stCxn id="45" idx="5"/>
          </p:cNvCxnSpPr>
          <p:nvPr/>
        </p:nvCxnSpPr>
        <p:spPr>
          <a:xfrm>
            <a:off x="8448837" y="2571968"/>
            <a:ext cx="1724036" cy="771236"/>
          </a:xfrm>
          <a:prstGeom prst="straightConnector1">
            <a:avLst/>
          </a:prstGeom>
          <a:ln w="15875">
            <a:solidFill>
              <a:schemeClr val="bg1"/>
            </a:solidFill>
            <a:tailEnd type="triangle"/>
          </a:ln>
        </p:spPr>
        <p:style>
          <a:lnRef idx="1">
            <a:schemeClr val="accent1"/>
          </a:lnRef>
          <a:fillRef idx="0">
            <a:schemeClr val="accent1"/>
          </a:fillRef>
          <a:effectRef idx="0">
            <a:schemeClr val="accent1"/>
          </a:effectRef>
          <a:fontRef idx="minor">
            <a:schemeClr val="tx1"/>
          </a:fontRef>
        </p:style>
      </p:cxnSp>
      <p:cxnSp>
        <p:nvCxnSpPr>
          <p:cNvPr id="56" name="直线箭头连接符 55">
            <a:extLst>
              <a:ext uri="{FF2B5EF4-FFF2-40B4-BE49-F238E27FC236}">
                <a16:creationId xmlns:a16="http://schemas.microsoft.com/office/drawing/2014/main" id="{1030B0E1-4A40-0C47-9C87-08D433635204}"/>
              </a:ext>
            </a:extLst>
          </p:cNvPr>
          <p:cNvCxnSpPr>
            <a:cxnSpLocks/>
            <a:stCxn id="46" idx="1"/>
          </p:cNvCxnSpPr>
          <p:nvPr/>
        </p:nvCxnSpPr>
        <p:spPr>
          <a:xfrm flipH="1" flipV="1">
            <a:off x="8545498" y="2443683"/>
            <a:ext cx="1726112" cy="754888"/>
          </a:xfrm>
          <a:prstGeom prst="straightConnector1">
            <a:avLst/>
          </a:prstGeom>
          <a:ln w="15875">
            <a:solidFill>
              <a:schemeClr val="bg1"/>
            </a:solidFill>
            <a:tailEnd type="triangle"/>
          </a:ln>
        </p:spPr>
        <p:style>
          <a:lnRef idx="1">
            <a:schemeClr val="accent1"/>
          </a:lnRef>
          <a:fillRef idx="0">
            <a:schemeClr val="accent1"/>
          </a:fillRef>
          <a:effectRef idx="0">
            <a:schemeClr val="accent1"/>
          </a:effectRef>
          <a:fontRef idx="minor">
            <a:schemeClr val="tx1"/>
          </a:fontRef>
        </p:style>
      </p:cxnSp>
      <p:cxnSp>
        <p:nvCxnSpPr>
          <p:cNvPr id="61" name="直线箭头连接符 60">
            <a:extLst>
              <a:ext uri="{FF2B5EF4-FFF2-40B4-BE49-F238E27FC236}">
                <a16:creationId xmlns:a16="http://schemas.microsoft.com/office/drawing/2014/main" id="{FCB3E50A-95C1-D34C-91DB-3078B9C6623A}"/>
              </a:ext>
            </a:extLst>
          </p:cNvPr>
          <p:cNvCxnSpPr>
            <a:cxnSpLocks/>
          </p:cNvCxnSpPr>
          <p:nvPr/>
        </p:nvCxnSpPr>
        <p:spPr>
          <a:xfrm flipH="1" flipV="1">
            <a:off x="8422668" y="1993307"/>
            <a:ext cx="1990645" cy="13862"/>
          </a:xfrm>
          <a:prstGeom prst="straightConnector1">
            <a:avLst/>
          </a:prstGeom>
          <a:ln w="15875">
            <a:solidFill>
              <a:schemeClr val="bg1"/>
            </a:solidFill>
            <a:tailEnd type="triangle"/>
          </a:ln>
        </p:spPr>
        <p:style>
          <a:lnRef idx="1">
            <a:schemeClr val="accent1"/>
          </a:lnRef>
          <a:fillRef idx="0">
            <a:schemeClr val="accent1"/>
          </a:fillRef>
          <a:effectRef idx="0">
            <a:schemeClr val="accent1"/>
          </a:effectRef>
          <a:fontRef idx="minor">
            <a:schemeClr val="tx1"/>
          </a:fontRef>
        </p:style>
      </p:cxnSp>
      <p:cxnSp>
        <p:nvCxnSpPr>
          <p:cNvPr id="63" name="直线箭头连接符 62">
            <a:extLst>
              <a:ext uri="{FF2B5EF4-FFF2-40B4-BE49-F238E27FC236}">
                <a16:creationId xmlns:a16="http://schemas.microsoft.com/office/drawing/2014/main" id="{061A92A6-ACA6-8546-BA32-C343468D7558}"/>
              </a:ext>
            </a:extLst>
          </p:cNvPr>
          <p:cNvCxnSpPr>
            <a:cxnSpLocks/>
          </p:cNvCxnSpPr>
          <p:nvPr/>
        </p:nvCxnSpPr>
        <p:spPr>
          <a:xfrm>
            <a:off x="8535226" y="2264497"/>
            <a:ext cx="1657645" cy="22425"/>
          </a:xfrm>
          <a:prstGeom prst="straightConnector1">
            <a:avLst/>
          </a:prstGeom>
          <a:ln w="15875">
            <a:solidFill>
              <a:schemeClr val="bg1"/>
            </a:solidFill>
            <a:tailEnd type="triangle"/>
          </a:ln>
        </p:spPr>
        <p:style>
          <a:lnRef idx="1">
            <a:schemeClr val="accent1"/>
          </a:lnRef>
          <a:fillRef idx="0">
            <a:schemeClr val="accent1"/>
          </a:fillRef>
          <a:effectRef idx="0">
            <a:schemeClr val="accent1"/>
          </a:effectRef>
          <a:fontRef idx="minor">
            <a:schemeClr val="tx1"/>
          </a:fontRef>
        </p:style>
      </p:cxnSp>
      <p:cxnSp>
        <p:nvCxnSpPr>
          <p:cNvPr id="66" name="直线箭头连接符 65">
            <a:extLst>
              <a:ext uri="{FF2B5EF4-FFF2-40B4-BE49-F238E27FC236}">
                <a16:creationId xmlns:a16="http://schemas.microsoft.com/office/drawing/2014/main" id="{7FD09429-AC64-F947-9926-9AD51EE1D608}"/>
              </a:ext>
            </a:extLst>
          </p:cNvPr>
          <p:cNvCxnSpPr>
            <a:cxnSpLocks/>
          </p:cNvCxnSpPr>
          <p:nvPr/>
        </p:nvCxnSpPr>
        <p:spPr>
          <a:xfrm>
            <a:off x="2070846" y="2180126"/>
            <a:ext cx="5734664" cy="0"/>
          </a:xfrm>
          <a:prstGeom prst="straightConnector1">
            <a:avLst/>
          </a:prstGeom>
          <a:ln w="22225">
            <a:solidFill>
              <a:srgbClr val="0070C0"/>
            </a:solidFill>
            <a:tailEnd type="triangle"/>
          </a:ln>
        </p:spPr>
        <p:style>
          <a:lnRef idx="1">
            <a:schemeClr val="accent1"/>
          </a:lnRef>
          <a:fillRef idx="0">
            <a:schemeClr val="accent1"/>
          </a:fillRef>
          <a:effectRef idx="0">
            <a:schemeClr val="accent1"/>
          </a:effectRef>
          <a:fontRef idx="minor">
            <a:schemeClr val="tx1"/>
          </a:fontRef>
        </p:style>
      </p:cxnSp>
      <p:sp>
        <p:nvSpPr>
          <p:cNvPr id="70" name="矩形 69">
            <a:extLst>
              <a:ext uri="{FF2B5EF4-FFF2-40B4-BE49-F238E27FC236}">
                <a16:creationId xmlns:a16="http://schemas.microsoft.com/office/drawing/2014/main" id="{46524A23-340E-9C4B-8713-5ACA3C2415C0}"/>
              </a:ext>
            </a:extLst>
          </p:cNvPr>
          <p:cNvSpPr/>
          <p:nvPr/>
        </p:nvSpPr>
        <p:spPr>
          <a:xfrm>
            <a:off x="6755222" y="1213358"/>
            <a:ext cx="1050288" cy="307777"/>
          </a:xfrm>
          <a:prstGeom prst="rect">
            <a:avLst/>
          </a:prstGeom>
        </p:spPr>
        <p:txBody>
          <a:bodyPr wrap="none">
            <a:spAutoFit/>
          </a:bodyPr>
          <a:lstStyle/>
          <a:p>
            <a:r>
              <a:rPr lang="en-GB" altLang="zh-CN" sz="1400" b="1" dirty="0">
                <a:solidFill>
                  <a:schemeClr val="bg1"/>
                </a:solidFill>
              </a:rPr>
              <a:t>Container</a:t>
            </a:r>
            <a:endParaRPr lang="en-GB" sz="1400" b="1" dirty="0">
              <a:solidFill>
                <a:schemeClr val="bg1"/>
              </a:solidFill>
            </a:endParaRPr>
          </a:p>
        </p:txBody>
      </p:sp>
      <p:sp>
        <p:nvSpPr>
          <p:cNvPr id="71" name="文本框 70">
            <a:extLst>
              <a:ext uri="{FF2B5EF4-FFF2-40B4-BE49-F238E27FC236}">
                <a16:creationId xmlns:a16="http://schemas.microsoft.com/office/drawing/2014/main" id="{6215C6C6-06C0-6C42-9712-C4C85BBF53F3}"/>
              </a:ext>
            </a:extLst>
          </p:cNvPr>
          <p:cNvSpPr txBox="1"/>
          <p:nvPr/>
        </p:nvSpPr>
        <p:spPr>
          <a:xfrm>
            <a:off x="9121773" y="1679516"/>
            <a:ext cx="484550" cy="314060"/>
          </a:xfrm>
          <a:prstGeom prst="rect">
            <a:avLst/>
          </a:prstGeom>
          <a:noFill/>
        </p:spPr>
        <p:txBody>
          <a:bodyPr wrap="square" rtlCol="0">
            <a:spAutoFit/>
          </a:bodyPr>
          <a:lstStyle/>
          <a:p>
            <a:pPr>
              <a:lnSpc>
                <a:spcPct val="150000"/>
              </a:lnSpc>
            </a:pPr>
            <a:r>
              <a:rPr lang="en-GB" sz="1100" dirty="0">
                <a:solidFill>
                  <a:schemeClr val="bg1"/>
                </a:solidFill>
              </a:rPr>
              <a:t>start</a:t>
            </a:r>
          </a:p>
        </p:txBody>
      </p:sp>
      <p:sp>
        <p:nvSpPr>
          <p:cNvPr id="72" name="文本框 71">
            <a:extLst>
              <a:ext uri="{FF2B5EF4-FFF2-40B4-BE49-F238E27FC236}">
                <a16:creationId xmlns:a16="http://schemas.microsoft.com/office/drawing/2014/main" id="{DACEE8D1-3F19-164D-86C4-E9A8077FD89B}"/>
              </a:ext>
            </a:extLst>
          </p:cNvPr>
          <p:cNvSpPr txBox="1"/>
          <p:nvPr/>
        </p:nvSpPr>
        <p:spPr>
          <a:xfrm>
            <a:off x="8973855" y="1988798"/>
            <a:ext cx="838612" cy="314060"/>
          </a:xfrm>
          <a:prstGeom prst="rect">
            <a:avLst/>
          </a:prstGeom>
          <a:noFill/>
        </p:spPr>
        <p:txBody>
          <a:bodyPr wrap="square" rtlCol="0">
            <a:spAutoFit/>
          </a:bodyPr>
          <a:lstStyle/>
          <a:p>
            <a:pPr>
              <a:lnSpc>
                <a:spcPct val="150000"/>
              </a:lnSpc>
            </a:pPr>
            <a:r>
              <a:rPr lang="en-GB" sz="1100" dirty="0">
                <a:solidFill>
                  <a:schemeClr val="bg1"/>
                </a:solidFill>
              </a:rPr>
              <a:t>kill, stop</a:t>
            </a:r>
          </a:p>
        </p:txBody>
      </p:sp>
      <p:sp>
        <p:nvSpPr>
          <p:cNvPr id="73" name="文本框 72">
            <a:extLst>
              <a:ext uri="{FF2B5EF4-FFF2-40B4-BE49-F238E27FC236}">
                <a16:creationId xmlns:a16="http://schemas.microsoft.com/office/drawing/2014/main" id="{D06EF668-813B-DA48-B80F-EF7859A5607C}"/>
              </a:ext>
            </a:extLst>
          </p:cNvPr>
          <p:cNvSpPr txBox="1"/>
          <p:nvPr/>
        </p:nvSpPr>
        <p:spPr>
          <a:xfrm rot="1467964">
            <a:off x="9081432" y="2459445"/>
            <a:ext cx="838612" cy="314060"/>
          </a:xfrm>
          <a:prstGeom prst="rect">
            <a:avLst/>
          </a:prstGeom>
          <a:noFill/>
        </p:spPr>
        <p:txBody>
          <a:bodyPr wrap="square" rtlCol="0">
            <a:spAutoFit/>
          </a:bodyPr>
          <a:lstStyle/>
          <a:p>
            <a:pPr>
              <a:lnSpc>
                <a:spcPct val="150000"/>
              </a:lnSpc>
            </a:pPr>
            <a:r>
              <a:rPr lang="en-GB" sz="1100" dirty="0" err="1">
                <a:solidFill>
                  <a:schemeClr val="bg1"/>
                </a:solidFill>
              </a:rPr>
              <a:t>unpause</a:t>
            </a:r>
            <a:endParaRPr lang="en-GB" sz="1100" dirty="0">
              <a:solidFill>
                <a:schemeClr val="bg1"/>
              </a:solidFill>
            </a:endParaRPr>
          </a:p>
        </p:txBody>
      </p:sp>
      <p:sp>
        <p:nvSpPr>
          <p:cNvPr id="74" name="文本框 73">
            <a:extLst>
              <a:ext uri="{FF2B5EF4-FFF2-40B4-BE49-F238E27FC236}">
                <a16:creationId xmlns:a16="http://schemas.microsoft.com/office/drawing/2014/main" id="{342DEB5B-B119-FC43-B3B2-B11C0754E54A}"/>
              </a:ext>
            </a:extLst>
          </p:cNvPr>
          <p:cNvSpPr txBox="1"/>
          <p:nvPr/>
        </p:nvSpPr>
        <p:spPr>
          <a:xfrm rot="1467964">
            <a:off x="8906621" y="2943539"/>
            <a:ext cx="838612" cy="314060"/>
          </a:xfrm>
          <a:prstGeom prst="rect">
            <a:avLst/>
          </a:prstGeom>
          <a:noFill/>
        </p:spPr>
        <p:txBody>
          <a:bodyPr wrap="square" rtlCol="0">
            <a:spAutoFit/>
          </a:bodyPr>
          <a:lstStyle/>
          <a:p>
            <a:pPr>
              <a:lnSpc>
                <a:spcPct val="150000"/>
              </a:lnSpc>
            </a:pPr>
            <a:r>
              <a:rPr lang="en-GB" sz="1100" dirty="0">
                <a:solidFill>
                  <a:schemeClr val="bg1"/>
                </a:solidFill>
              </a:rPr>
              <a:t>pause</a:t>
            </a:r>
          </a:p>
        </p:txBody>
      </p:sp>
      <p:sp>
        <p:nvSpPr>
          <p:cNvPr id="75" name="矩形 74">
            <a:extLst>
              <a:ext uri="{FF2B5EF4-FFF2-40B4-BE49-F238E27FC236}">
                <a16:creationId xmlns:a16="http://schemas.microsoft.com/office/drawing/2014/main" id="{1EECB8B4-AF41-1A4A-A1C8-B8CE3C9BBAE4}"/>
              </a:ext>
            </a:extLst>
          </p:cNvPr>
          <p:cNvSpPr/>
          <p:nvPr/>
        </p:nvSpPr>
        <p:spPr>
          <a:xfrm>
            <a:off x="3947850" y="3040661"/>
            <a:ext cx="553357" cy="307777"/>
          </a:xfrm>
          <a:prstGeom prst="rect">
            <a:avLst/>
          </a:prstGeom>
        </p:spPr>
        <p:txBody>
          <a:bodyPr wrap="none">
            <a:spAutoFit/>
          </a:bodyPr>
          <a:lstStyle/>
          <a:p>
            <a:r>
              <a:rPr lang="en-GB" altLang="zh-CN" sz="1400" b="1" dirty="0">
                <a:solidFill>
                  <a:schemeClr val="bg1"/>
                </a:solidFill>
              </a:rPr>
              <a:t>Host</a:t>
            </a:r>
            <a:endParaRPr lang="en-GB" sz="1400" b="1" dirty="0">
              <a:solidFill>
                <a:schemeClr val="bg1"/>
              </a:solidFill>
            </a:endParaRPr>
          </a:p>
        </p:txBody>
      </p:sp>
      <p:sp>
        <p:nvSpPr>
          <p:cNvPr id="45" name="椭圆 44">
            <a:extLst>
              <a:ext uri="{FF2B5EF4-FFF2-40B4-BE49-F238E27FC236}">
                <a16:creationId xmlns:a16="http://schemas.microsoft.com/office/drawing/2014/main" id="{5FD0639B-F799-7646-82A0-BF1BB781CFB3}"/>
              </a:ext>
            </a:extLst>
          </p:cNvPr>
          <p:cNvSpPr/>
          <p:nvPr/>
        </p:nvSpPr>
        <p:spPr>
          <a:xfrm>
            <a:off x="7805510" y="1928641"/>
            <a:ext cx="753704" cy="753704"/>
          </a:xfrm>
          <a:prstGeom prst="ellipse">
            <a:avLst/>
          </a:prstGeom>
          <a:solidFill>
            <a:srgbClr val="F2CA33"/>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1050" b="1" dirty="0"/>
              <a:t>Running</a:t>
            </a:r>
          </a:p>
        </p:txBody>
      </p:sp>
      <p:sp>
        <p:nvSpPr>
          <p:cNvPr id="76" name="矩形 75">
            <a:extLst>
              <a:ext uri="{FF2B5EF4-FFF2-40B4-BE49-F238E27FC236}">
                <a16:creationId xmlns:a16="http://schemas.microsoft.com/office/drawing/2014/main" id="{5716719E-13AD-3942-B284-4C066DE5B3AB}"/>
              </a:ext>
            </a:extLst>
          </p:cNvPr>
          <p:cNvSpPr/>
          <p:nvPr/>
        </p:nvSpPr>
        <p:spPr>
          <a:xfrm>
            <a:off x="6755222" y="4405012"/>
            <a:ext cx="837089" cy="307777"/>
          </a:xfrm>
          <a:prstGeom prst="rect">
            <a:avLst/>
          </a:prstGeom>
        </p:spPr>
        <p:txBody>
          <a:bodyPr wrap="none">
            <a:spAutoFit/>
          </a:bodyPr>
          <a:lstStyle/>
          <a:p>
            <a:r>
              <a:rPr lang="en-GB" altLang="zh-CN" sz="1400" b="1" dirty="0">
                <a:solidFill>
                  <a:schemeClr val="bg1"/>
                </a:solidFill>
              </a:rPr>
              <a:t>Tar files</a:t>
            </a:r>
            <a:endParaRPr lang="en-GB" sz="1400" b="1" dirty="0">
              <a:solidFill>
                <a:schemeClr val="bg1"/>
              </a:solidFill>
            </a:endParaRPr>
          </a:p>
        </p:txBody>
      </p:sp>
      <p:cxnSp>
        <p:nvCxnSpPr>
          <p:cNvPr id="78" name="直线连接符 77">
            <a:extLst>
              <a:ext uri="{FF2B5EF4-FFF2-40B4-BE49-F238E27FC236}">
                <a16:creationId xmlns:a16="http://schemas.microsoft.com/office/drawing/2014/main" id="{2689D26C-828F-3544-A1DF-61F4A821490E}"/>
              </a:ext>
            </a:extLst>
          </p:cNvPr>
          <p:cNvCxnSpPr/>
          <p:nvPr/>
        </p:nvCxnSpPr>
        <p:spPr>
          <a:xfrm>
            <a:off x="7591293" y="4558900"/>
            <a:ext cx="1154775" cy="0"/>
          </a:xfrm>
          <a:prstGeom prst="line">
            <a:avLst/>
          </a:prstGeom>
          <a:ln w="12700">
            <a:prstDash val="dash"/>
          </a:ln>
        </p:spPr>
        <p:style>
          <a:lnRef idx="1">
            <a:schemeClr val="accent1"/>
          </a:lnRef>
          <a:fillRef idx="0">
            <a:schemeClr val="accent1"/>
          </a:fillRef>
          <a:effectRef idx="0">
            <a:schemeClr val="accent1"/>
          </a:effectRef>
          <a:fontRef idx="minor">
            <a:schemeClr val="tx1"/>
          </a:fontRef>
        </p:style>
      </p:cxnSp>
      <p:sp>
        <p:nvSpPr>
          <p:cNvPr id="79" name="矩形 78">
            <a:extLst>
              <a:ext uri="{FF2B5EF4-FFF2-40B4-BE49-F238E27FC236}">
                <a16:creationId xmlns:a16="http://schemas.microsoft.com/office/drawing/2014/main" id="{114AED7E-388C-9849-91AD-209643F445F6}"/>
              </a:ext>
            </a:extLst>
          </p:cNvPr>
          <p:cNvSpPr/>
          <p:nvPr/>
        </p:nvSpPr>
        <p:spPr>
          <a:xfrm>
            <a:off x="8206846" y="5542201"/>
            <a:ext cx="859726" cy="314060"/>
          </a:xfrm>
          <a:prstGeom prst="rect">
            <a:avLst/>
          </a:prstGeom>
        </p:spPr>
        <p:txBody>
          <a:bodyPr wrap="square">
            <a:spAutoFit/>
          </a:bodyPr>
          <a:lstStyle/>
          <a:p>
            <a:pPr>
              <a:lnSpc>
                <a:spcPct val="150000"/>
              </a:lnSpc>
            </a:pPr>
            <a:r>
              <a:rPr lang="en-GB" altLang="zh-CN" sz="1100" dirty="0">
                <a:solidFill>
                  <a:schemeClr val="bg1"/>
                </a:solidFill>
              </a:rPr>
              <a:t>search</a:t>
            </a:r>
            <a:endParaRPr lang="en-GB" sz="1100" dirty="0">
              <a:solidFill>
                <a:schemeClr val="bg1"/>
              </a:solidFill>
            </a:endParaRPr>
          </a:p>
        </p:txBody>
      </p:sp>
      <p:sp>
        <p:nvSpPr>
          <p:cNvPr id="80" name="矩形 79">
            <a:extLst>
              <a:ext uri="{FF2B5EF4-FFF2-40B4-BE49-F238E27FC236}">
                <a16:creationId xmlns:a16="http://schemas.microsoft.com/office/drawing/2014/main" id="{CFE183DE-D8E4-734E-A390-12824C2DB786}"/>
              </a:ext>
            </a:extLst>
          </p:cNvPr>
          <p:cNvSpPr/>
          <p:nvPr/>
        </p:nvSpPr>
        <p:spPr>
          <a:xfrm>
            <a:off x="6755222" y="5135746"/>
            <a:ext cx="1067921" cy="307777"/>
          </a:xfrm>
          <a:prstGeom prst="rect">
            <a:avLst/>
          </a:prstGeom>
        </p:spPr>
        <p:txBody>
          <a:bodyPr wrap="none">
            <a:spAutoFit/>
          </a:bodyPr>
          <a:lstStyle/>
          <a:p>
            <a:r>
              <a:rPr lang="en-GB" altLang="zh-CN" sz="1400" b="1" dirty="0" err="1">
                <a:solidFill>
                  <a:schemeClr val="bg1"/>
                </a:solidFill>
              </a:rPr>
              <a:t>Dockerfile</a:t>
            </a:r>
            <a:endParaRPr lang="en-GB" sz="1400" b="1" dirty="0">
              <a:solidFill>
                <a:schemeClr val="bg1"/>
              </a:solidFill>
            </a:endParaRPr>
          </a:p>
        </p:txBody>
      </p:sp>
      <p:sp>
        <p:nvSpPr>
          <p:cNvPr id="81" name="矩形 80">
            <a:extLst>
              <a:ext uri="{FF2B5EF4-FFF2-40B4-BE49-F238E27FC236}">
                <a16:creationId xmlns:a16="http://schemas.microsoft.com/office/drawing/2014/main" id="{3DC06338-C06A-9C43-ADFB-42048D2EE212}"/>
              </a:ext>
            </a:extLst>
          </p:cNvPr>
          <p:cNvSpPr/>
          <p:nvPr/>
        </p:nvSpPr>
        <p:spPr>
          <a:xfrm>
            <a:off x="6755222" y="5649217"/>
            <a:ext cx="867545" cy="307777"/>
          </a:xfrm>
          <a:prstGeom prst="rect">
            <a:avLst/>
          </a:prstGeom>
        </p:spPr>
        <p:txBody>
          <a:bodyPr wrap="none">
            <a:spAutoFit/>
          </a:bodyPr>
          <a:lstStyle/>
          <a:p>
            <a:r>
              <a:rPr lang="en-GB" altLang="zh-CN" sz="1400" b="1" dirty="0">
                <a:solidFill>
                  <a:schemeClr val="bg1"/>
                </a:solidFill>
              </a:rPr>
              <a:t>Registry</a:t>
            </a:r>
            <a:endParaRPr lang="en-GB" sz="1400" b="1" dirty="0">
              <a:solidFill>
                <a:schemeClr val="bg1"/>
              </a:solidFill>
            </a:endParaRPr>
          </a:p>
        </p:txBody>
      </p:sp>
      <p:sp>
        <p:nvSpPr>
          <p:cNvPr id="83" name="矩形 82">
            <a:extLst>
              <a:ext uri="{FF2B5EF4-FFF2-40B4-BE49-F238E27FC236}">
                <a16:creationId xmlns:a16="http://schemas.microsoft.com/office/drawing/2014/main" id="{4555058E-E1F3-2747-A1C3-8E6A2D9F0250}"/>
              </a:ext>
            </a:extLst>
          </p:cNvPr>
          <p:cNvSpPr/>
          <p:nvPr/>
        </p:nvSpPr>
        <p:spPr>
          <a:xfrm>
            <a:off x="9454167" y="5571530"/>
            <a:ext cx="859726" cy="430887"/>
          </a:xfrm>
          <a:prstGeom prst="rect">
            <a:avLst/>
          </a:prstGeom>
        </p:spPr>
        <p:txBody>
          <a:bodyPr wrap="square">
            <a:spAutoFit/>
          </a:bodyPr>
          <a:lstStyle/>
          <a:p>
            <a:r>
              <a:rPr lang="en-GB" altLang="zh-CN" sz="1100" dirty="0">
                <a:solidFill>
                  <a:schemeClr val="bg1"/>
                </a:solidFill>
              </a:rPr>
              <a:t>login</a:t>
            </a:r>
          </a:p>
          <a:p>
            <a:r>
              <a:rPr lang="en-GB" altLang="zh-CN" sz="1100" dirty="0">
                <a:solidFill>
                  <a:schemeClr val="bg1"/>
                </a:solidFill>
              </a:rPr>
              <a:t>logout</a:t>
            </a:r>
            <a:endParaRPr lang="en-GB" sz="1100" dirty="0">
              <a:solidFill>
                <a:schemeClr val="bg1"/>
              </a:solidFill>
            </a:endParaRPr>
          </a:p>
        </p:txBody>
      </p:sp>
      <p:sp>
        <p:nvSpPr>
          <p:cNvPr id="84" name="矩形 83">
            <a:extLst>
              <a:ext uri="{FF2B5EF4-FFF2-40B4-BE49-F238E27FC236}">
                <a16:creationId xmlns:a16="http://schemas.microsoft.com/office/drawing/2014/main" id="{A47B7E04-177C-DB4F-B2EB-80516358798F}"/>
              </a:ext>
            </a:extLst>
          </p:cNvPr>
          <p:cNvSpPr/>
          <p:nvPr/>
        </p:nvSpPr>
        <p:spPr>
          <a:xfrm>
            <a:off x="10537602" y="5070132"/>
            <a:ext cx="859726" cy="600164"/>
          </a:xfrm>
          <a:prstGeom prst="rect">
            <a:avLst/>
          </a:prstGeom>
        </p:spPr>
        <p:txBody>
          <a:bodyPr wrap="square">
            <a:spAutoFit/>
          </a:bodyPr>
          <a:lstStyle/>
          <a:p>
            <a:r>
              <a:rPr lang="en-GB" altLang="zh-CN" sz="1100" dirty="0">
                <a:solidFill>
                  <a:schemeClr val="bg1"/>
                </a:solidFill>
              </a:rPr>
              <a:t>version</a:t>
            </a:r>
          </a:p>
          <a:p>
            <a:r>
              <a:rPr lang="en-GB" altLang="zh-CN" sz="1100" dirty="0">
                <a:solidFill>
                  <a:schemeClr val="bg1"/>
                </a:solidFill>
              </a:rPr>
              <a:t>info</a:t>
            </a:r>
          </a:p>
          <a:p>
            <a:r>
              <a:rPr lang="en-GB" altLang="zh-CN" sz="1100" dirty="0">
                <a:solidFill>
                  <a:schemeClr val="bg1"/>
                </a:solidFill>
              </a:rPr>
              <a:t>events</a:t>
            </a:r>
            <a:endParaRPr lang="en-GB" sz="1100" dirty="0">
              <a:solidFill>
                <a:schemeClr val="bg1"/>
              </a:solidFill>
            </a:endParaRPr>
          </a:p>
        </p:txBody>
      </p:sp>
      <p:sp>
        <p:nvSpPr>
          <p:cNvPr id="85" name="矩形 84">
            <a:extLst>
              <a:ext uri="{FF2B5EF4-FFF2-40B4-BE49-F238E27FC236}">
                <a16:creationId xmlns:a16="http://schemas.microsoft.com/office/drawing/2014/main" id="{3DC68D74-485A-0E4F-B68F-EB33EAEAB9C3}"/>
              </a:ext>
            </a:extLst>
          </p:cNvPr>
          <p:cNvSpPr/>
          <p:nvPr/>
        </p:nvSpPr>
        <p:spPr>
          <a:xfrm>
            <a:off x="10425348" y="5642183"/>
            <a:ext cx="772969" cy="307777"/>
          </a:xfrm>
          <a:prstGeom prst="rect">
            <a:avLst/>
          </a:prstGeom>
        </p:spPr>
        <p:txBody>
          <a:bodyPr wrap="none">
            <a:spAutoFit/>
          </a:bodyPr>
          <a:lstStyle/>
          <a:p>
            <a:r>
              <a:rPr lang="en-GB" altLang="zh-CN" sz="1400" b="1" dirty="0">
                <a:solidFill>
                  <a:schemeClr val="bg1"/>
                </a:solidFill>
              </a:rPr>
              <a:t>Engine</a:t>
            </a:r>
            <a:endParaRPr lang="en-GB" sz="1400" b="1" dirty="0">
              <a:solidFill>
                <a:schemeClr val="bg1"/>
              </a:solidFill>
            </a:endParaRPr>
          </a:p>
        </p:txBody>
      </p:sp>
      <p:sp>
        <p:nvSpPr>
          <p:cNvPr id="87" name="矩形 86">
            <a:extLst>
              <a:ext uri="{FF2B5EF4-FFF2-40B4-BE49-F238E27FC236}">
                <a16:creationId xmlns:a16="http://schemas.microsoft.com/office/drawing/2014/main" id="{B0A79596-282C-D041-8267-30661C6E8A0C}"/>
              </a:ext>
            </a:extLst>
          </p:cNvPr>
          <p:cNvSpPr/>
          <p:nvPr/>
        </p:nvSpPr>
        <p:spPr>
          <a:xfrm>
            <a:off x="3869125" y="4953794"/>
            <a:ext cx="752336" cy="403444"/>
          </a:xfrm>
          <a:prstGeom prst="rect">
            <a:avLst/>
          </a:prstGeom>
        </p:spPr>
        <p:txBody>
          <a:bodyPr wrap="square">
            <a:spAutoFit/>
          </a:bodyPr>
          <a:lstStyle/>
          <a:p>
            <a:pPr>
              <a:lnSpc>
                <a:spcPct val="200000"/>
              </a:lnSpc>
            </a:pPr>
            <a:r>
              <a:rPr lang="en-GB" altLang="zh-CN" sz="1200" dirty="0">
                <a:solidFill>
                  <a:srgbClr val="0070C0"/>
                </a:solidFill>
              </a:rPr>
              <a:t>build</a:t>
            </a:r>
          </a:p>
        </p:txBody>
      </p:sp>
      <p:cxnSp>
        <p:nvCxnSpPr>
          <p:cNvPr id="88" name="直线箭头连接符 87">
            <a:extLst>
              <a:ext uri="{FF2B5EF4-FFF2-40B4-BE49-F238E27FC236}">
                <a16:creationId xmlns:a16="http://schemas.microsoft.com/office/drawing/2014/main" id="{38B11F55-F55A-C645-8193-68887C455A9F}"/>
              </a:ext>
            </a:extLst>
          </p:cNvPr>
          <p:cNvCxnSpPr>
            <a:cxnSpLocks/>
          </p:cNvCxnSpPr>
          <p:nvPr/>
        </p:nvCxnSpPr>
        <p:spPr>
          <a:xfrm flipH="1">
            <a:off x="2059703" y="5815766"/>
            <a:ext cx="4660888" cy="1"/>
          </a:xfrm>
          <a:prstGeom prst="straightConnector1">
            <a:avLst/>
          </a:prstGeom>
          <a:ln w="22225">
            <a:solidFill>
              <a:srgbClr val="0070C0"/>
            </a:solidFill>
            <a:tailEnd type="triangle"/>
          </a:ln>
        </p:spPr>
        <p:style>
          <a:lnRef idx="1">
            <a:schemeClr val="accent1"/>
          </a:lnRef>
          <a:fillRef idx="0">
            <a:schemeClr val="accent1"/>
          </a:fillRef>
          <a:effectRef idx="0">
            <a:schemeClr val="accent1"/>
          </a:effectRef>
          <a:fontRef idx="minor">
            <a:schemeClr val="tx1"/>
          </a:fontRef>
        </p:style>
      </p:cxnSp>
      <p:sp>
        <p:nvSpPr>
          <p:cNvPr id="90" name="矩形 89">
            <a:extLst>
              <a:ext uri="{FF2B5EF4-FFF2-40B4-BE49-F238E27FC236}">
                <a16:creationId xmlns:a16="http://schemas.microsoft.com/office/drawing/2014/main" id="{F598725A-9752-E845-A39E-2C9220659049}"/>
              </a:ext>
            </a:extLst>
          </p:cNvPr>
          <p:cNvSpPr/>
          <p:nvPr/>
        </p:nvSpPr>
        <p:spPr>
          <a:xfrm>
            <a:off x="3910534" y="5438368"/>
            <a:ext cx="800139" cy="716093"/>
          </a:xfrm>
          <a:prstGeom prst="rect">
            <a:avLst/>
          </a:prstGeom>
        </p:spPr>
        <p:txBody>
          <a:bodyPr wrap="square">
            <a:spAutoFit/>
          </a:bodyPr>
          <a:lstStyle/>
          <a:p>
            <a:pPr>
              <a:lnSpc>
                <a:spcPct val="200000"/>
              </a:lnSpc>
            </a:pPr>
            <a:r>
              <a:rPr lang="en-GB" altLang="zh-CN" sz="1100" dirty="0">
                <a:solidFill>
                  <a:srgbClr val="0070C0"/>
                </a:solidFill>
              </a:rPr>
              <a:t>pull</a:t>
            </a:r>
          </a:p>
          <a:p>
            <a:pPr>
              <a:lnSpc>
                <a:spcPct val="200000"/>
              </a:lnSpc>
            </a:pPr>
            <a:r>
              <a:rPr lang="en-GB" altLang="zh-CN" sz="1100" dirty="0">
                <a:solidFill>
                  <a:srgbClr val="0070C0"/>
                </a:solidFill>
              </a:rPr>
              <a:t>push</a:t>
            </a:r>
          </a:p>
        </p:txBody>
      </p:sp>
      <p:cxnSp>
        <p:nvCxnSpPr>
          <p:cNvPr id="91" name="直线箭头连接符 90">
            <a:extLst>
              <a:ext uri="{FF2B5EF4-FFF2-40B4-BE49-F238E27FC236}">
                <a16:creationId xmlns:a16="http://schemas.microsoft.com/office/drawing/2014/main" id="{68E3C05B-C267-FF4F-9335-EAD18EF0B0CC}"/>
              </a:ext>
            </a:extLst>
          </p:cNvPr>
          <p:cNvCxnSpPr>
            <a:cxnSpLocks/>
          </p:cNvCxnSpPr>
          <p:nvPr/>
        </p:nvCxnSpPr>
        <p:spPr>
          <a:xfrm>
            <a:off x="1976485" y="5886428"/>
            <a:ext cx="4736948" cy="0"/>
          </a:xfrm>
          <a:prstGeom prst="straightConnector1">
            <a:avLst/>
          </a:prstGeom>
          <a:ln w="22225">
            <a:solidFill>
              <a:srgbClr val="0070C0"/>
            </a:solidFill>
            <a:tailEnd type="triangle"/>
          </a:ln>
        </p:spPr>
        <p:style>
          <a:lnRef idx="1">
            <a:schemeClr val="accent1"/>
          </a:lnRef>
          <a:fillRef idx="0">
            <a:schemeClr val="accent1"/>
          </a:fillRef>
          <a:effectRef idx="0">
            <a:schemeClr val="accent1"/>
          </a:effectRef>
          <a:fontRef idx="minor">
            <a:schemeClr val="tx1"/>
          </a:fontRef>
        </p:style>
      </p:cxnSp>
      <p:cxnSp>
        <p:nvCxnSpPr>
          <p:cNvPr id="96" name="直线箭头连接符 95">
            <a:extLst>
              <a:ext uri="{FF2B5EF4-FFF2-40B4-BE49-F238E27FC236}">
                <a16:creationId xmlns:a16="http://schemas.microsoft.com/office/drawing/2014/main" id="{5012897A-360A-AE4F-913D-F2A1421A8381}"/>
              </a:ext>
            </a:extLst>
          </p:cNvPr>
          <p:cNvCxnSpPr>
            <a:cxnSpLocks/>
          </p:cNvCxnSpPr>
          <p:nvPr/>
        </p:nvCxnSpPr>
        <p:spPr>
          <a:xfrm flipH="1">
            <a:off x="2070846" y="5359841"/>
            <a:ext cx="4652682" cy="0"/>
          </a:xfrm>
          <a:prstGeom prst="straightConnector1">
            <a:avLst/>
          </a:prstGeom>
          <a:ln w="22225">
            <a:solidFill>
              <a:srgbClr val="0070C0"/>
            </a:solidFill>
            <a:tailEnd type="triangle"/>
          </a:ln>
        </p:spPr>
        <p:style>
          <a:lnRef idx="1">
            <a:schemeClr val="accent1"/>
          </a:lnRef>
          <a:fillRef idx="0">
            <a:schemeClr val="accent1"/>
          </a:fillRef>
          <a:effectRef idx="0">
            <a:schemeClr val="accent1"/>
          </a:effectRef>
          <a:fontRef idx="minor">
            <a:schemeClr val="tx1"/>
          </a:fontRef>
        </p:style>
      </p:cxnSp>
      <p:cxnSp>
        <p:nvCxnSpPr>
          <p:cNvPr id="100" name="直线箭头连接符 99">
            <a:extLst>
              <a:ext uri="{FF2B5EF4-FFF2-40B4-BE49-F238E27FC236}">
                <a16:creationId xmlns:a16="http://schemas.microsoft.com/office/drawing/2014/main" id="{848A5B7F-F331-4E48-AC23-615C476A4F73}"/>
              </a:ext>
            </a:extLst>
          </p:cNvPr>
          <p:cNvCxnSpPr>
            <a:cxnSpLocks/>
          </p:cNvCxnSpPr>
          <p:nvPr/>
        </p:nvCxnSpPr>
        <p:spPr>
          <a:xfrm flipH="1">
            <a:off x="2059703" y="4705906"/>
            <a:ext cx="4660888" cy="1"/>
          </a:xfrm>
          <a:prstGeom prst="straightConnector1">
            <a:avLst/>
          </a:prstGeom>
          <a:ln w="22225">
            <a:solidFill>
              <a:srgbClr val="0070C0"/>
            </a:solidFill>
            <a:tailEnd type="triangle"/>
          </a:ln>
        </p:spPr>
        <p:style>
          <a:lnRef idx="1">
            <a:schemeClr val="accent1"/>
          </a:lnRef>
          <a:fillRef idx="0">
            <a:schemeClr val="accent1"/>
          </a:fillRef>
          <a:effectRef idx="0">
            <a:schemeClr val="accent1"/>
          </a:effectRef>
          <a:fontRef idx="minor">
            <a:schemeClr val="tx1"/>
          </a:fontRef>
        </p:style>
      </p:cxnSp>
      <p:cxnSp>
        <p:nvCxnSpPr>
          <p:cNvPr id="101" name="直线箭头连接符 100">
            <a:extLst>
              <a:ext uri="{FF2B5EF4-FFF2-40B4-BE49-F238E27FC236}">
                <a16:creationId xmlns:a16="http://schemas.microsoft.com/office/drawing/2014/main" id="{304E1826-71AF-4540-9625-22518C001305}"/>
              </a:ext>
            </a:extLst>
          </p:cNvPr>
          <p:cNvCxnSpPr>
            <a:cxnSpLocks/>
          </p:cNvCxnSpPr>
          <p:nvPr/>
        </p:nvCxnSpPr>
        <p:spPr>
          <a:xfrm>
            <a:off x="1950569" y="4774838"/>
            <a:ext cx="4736948" cy="0"/>
          </a:xfrm>
          <a:prstGeom prst="straightConnector1">
            <a:avLst/>
          </a:prstGeom>
          <a:ln w="22225">
            <a:solidFill>
              <a:srgbClr val="0070C0"/>
            </a:solidFill>
            <a:tailEnd type="triangle"/>
          </a:ln>
        </p:spPr>
        <p:style>
          <a:lnRef idx="1">
            <a:schemeClr val="accent1"/>
          </a:lnRef>
          <a:fillRef idx="0">
            <a:schemeClr val="accent1"/>
          </a:fillRef>
          <a:effectRef idx="0">
            <a:schemeClr val="accent1"/>
          </a:effectRef>
          <a:fontRef idx="minor">
            <a:schemeClr val="tx1"/>
          </a:fontRef>
        </p:style>
      </p:cxnSp>
      <p:cxnSp>
        <p:nvCxnSpPr>
          <p:cNvPr id="102" name="直线箭头连接符 101">
            <a:extLst>
              <a:ext uri="{FF2B5EF4-FFF2-40B4-BE49-F238E27FC236}">
                <a16:creationId xmlns:a16="http://schemas.microsoft.com/office/drawing/2014/main" id="{F3EF59F9-71BA-6F4A-9EF0-443CDE6E1C7B}"/>
              </a:ext>
            </a:extLst>
          </p:cNvPr>
          <p:cNvCxnSpPr>
            <a:cxnSpLocks/>
          </p:cNvCxnSpPr>
          <p:nvPr/>
        </p:nvCxnSpPr>
        <p:spPr>
          <a:xfrm flipH="1">
            <a:off x="2059704" y="4361336"/>
            <a:ext cx="4660887" cy="0"/>
          </a:xfrm>
          <a:prstGeom prst="straightConnector1">
            <a:avLst/>
          </a:prstGeom>
          <a:ln w="22225">
            <a:solidFill>
              <a:srgbClr val="0070C0"/>
            </a:solidFill>
            <a:tailEnd type="triangle"/>
          </a:ln>
        </p:spPr>
        <p:style>
          <a:lnRef idx="1">
            <a:schemeClr val="accent1"/>
          </a:lnRef>
          <a:fillRef idx="0">
            <a:schemeClr val="accent1"/>
          </a:fillRef>
          <a:effectRef idx="0">
            <a:schemeClr val="accent1"/>
          </a:effectRef>
          <a:fontRef idx="minor">
            <a:schemeClr val="tx1"/>
          </a:fontRef>
        </p:style>
      </p:cxnSp>
      <p:sp>
        <p:nvSpPr>
          <p:cNvPr id="104" name="矩形 103">
            <a:extLst>
              <a:ext uri="{FF2B5EF4-FFF2-40B4-BE49-F238E27FC236}">
                <a16:creationId xmlns:a16="http://schemas.microsoft.com/office/drawing/2014/main" id="{2ED54306-9502-A841-BB7A-EF3FC57EE7C2}"/>
              </a:ext>
            </a:extLst>
          </p:cNvPr>
          <p:cNvSpPr/>
          <p:nvPr/>
        </p:nvSpPr>
        <p:spPr>
          <a:xfrm>
            <a:off x="3969055" y="3473860"/>
            <a:ext cx="495325" cy="403444"/>
          </a:xfrm>
          <a:prstGeom prst="rect">
            <a:avLst/>
          </a:prstGeom>
        </p:spPr>
        <p:txBody>
          <a:bodyPr wrap="square">
            <a:spAutoFit/>
          </a:bodyPr>
          <a:lstStyle/>
          <a:p>
            <a:pPr>
              <a:lnSpc>
                <a:spcPct val="200000"/>
              </a:lnSpc>
            </a:pPr>
            <a:r>
              <a:rPr lang="en-GB" altLang="zh-CN" sz="1200" dirty="0">
                <a:solidFill>
                  <a:srgbClr val="0070C0"/>
                </a:solidFill>
              </a:rPr>
              <a:t>diff </a:t>
            </a:r>
          </a:p>
        </p:txBody>
      </p:sp>
      <p:sp>
        <p:nvSpPr>
          <p:cNvPr id="105" name="矩形 104">
            <a:extLst>
              <a:ext uri="{FF2B5EF4-FFF2-40B4-BE49-F238E27FC236}">
                <a16:creationId xmlns:a16="http://schemas.microsoft.com/office/drawing/2014/main" id="{23F9E46C-B9E5-8A4E-B332-8914516A6274}"/>
              </a:ext>
            </a:extLst>
          </p:cNvPr>
          <p:cNvSpPr/>
          <p:nvPr/>
        </p:nvSpPr>
        <p:spPr>
          <a:xfrm>
            <a:off x="3875804" y="4378952"/>
            <a:ext cx="869598" cy="611193"/>
          </a:xfrm>
          <a:prstGeom prst="rect">
            <a:avLst/>
          </a:prstGeom>
        </p:spPr>
        <p:txBody>
          <a:bodyPr wrap="square">
            <a:spAutoFit/>
          </a:bodyPr>
          <a:lstStyle/>
          <a:p>
            <a:pPr>
              <a:lnSpc>
                <a:spcPct val="150000"/>
              </a:lnSpc>
            </a:pPr>
            <a:r>
              <a:rPr lang="en-GB" altLang="zh-CN" sz="1200" dirty="0">
                <a:solidFill>
                  <a:srgbClr val="0070C0"/>
                </a:solidFill>
              </a:rPr>
              <a:t>load</a:t>
            </a:r>
          </a:p>
          <a:p>
            <a:pPr>
              <a:lnSpc>
                <a:spcPct val="150000"/>
              </a:lnSpc>
            </a:pPr>
            <a:r>
              <a:rPr lang="en-GB" altLang="zh-CN" sz="1200" dirty="0">
                <a:solidFill>
                  <a:srgbClr val="0070C0"/>
                </a:solidFill>
              </a:rPr>
              <a:t>save</a:t>
            </a:r>
          </a:p>
        </p:txBody>
      </p:sp>
      <p:sp>
        <p:nvSpPr>
          <p:cNvPr id="107" name="矩形 106">
            <a:extLst>
              <a:ext uri="{FF2B5EF4-FFF2-40B4-BE49-F238E27FC236}">
                <a16:creationId xmlns:a16="http://schemas.microsoft.com/office/drawing/2014/main" id="{D80881C9-A17C-1249-9BDE-8C7F1CEB1ADB}"/>
              </a:ext>
            </a:extLst>
          </p:cNvPr>
          <p:cNvSpPr/>
          <p:nvPr/>
        </p:nvSpPr>
        <p:spPr>
          <a:xfrm>
            <a:off x="3855987" y="3919087"/>
            <a:ext cx="909232" cy="403444"/>
          </a:xfrm>
          <a:prstGeom prst="rect">
            <a:avLst/>
          </a:prstGeom>
        </p:spPr>
        <p:txBody>
          <a:bodyPr wrap="square">
            <a:spAutoFit/>
          </a:bodyPr>
          <a:lstStyle/>
          <a:p>
            <a:pPr>
              <a:lnSpc>
                <a:spcPct val="200000"/>
              </a:lnSpc>
            </a:pPr>
            <a:r>
              <a:rPr lang="en-GB" altLang="zh-CN" sz="1200" dirty="0">
                <a:solidFill>
                  <a:srgbClr val="0070C0"/>
                </a:solidFill>
              </a:rPr>
              <a:t>import</a:t>
            </a:r>
          </a:p>
        </p:txBody>
      </p:sp>
      <p:cxnSp>
        <p:nvCxnSpPr>
          <p:cNvPr id="110" name="直线连接符 109">
            <a:extLst>
              <a:ext uri="{FF2B5EF4-FFF2-40B4-BE49-F238E27FC236}">
                <a16:creationId xmlns:a16="http://schemas.microsoft.com/office/drawing/2014/main" id="{7430D15E-A486-D64E-A9EF-22DDA47F8D98}"/>
              </a:ext>
            </a:extLst>
          </p:cNvPr>
          <p:cNvCxnSpPr>
            <a:cxnSpLocks/>
          </p:cNvCxnSpPr>
          <p:nvPr/>
        </p:nvCxnSpPr>
        <p:spPr>
          <a:xfrm>
            <a:off x="1995959" y="3749279"/>
            <a:ext cx="1982689" cy="0"/>
          </a:xfrm>
          <a:prstGeom prst="line">
            <a:avLst/>
          </a:prstGeom>
          <a:ln w="22225">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113" name="直线连接符 112">
            <a:extLst>
              <a:ext uri="{FF2B5EF4-FFF2-40B4-BE49-F238E27FC236}">
                <a16:creationId xmlns:a16="http://schemas.microsoft.com/office/drawing/2014/main" id="{4E7BEF17-5631-5B4F-B749-21CC40CC3ED6}"/>
              </a:ext>
            </a:extLst>
          </p:cNvPr>
          <p:cNvCxnSpPr>
            <a:cxnSpLocks/>
          </p:cNvCxnSpPr>
          <p:nvPr/>
        </p:nvCxnSpPr>
        <p:spPr>
          <a:xfrm>
            <a:off x="4401062" y="3749279"/>
            <a:ext cx="2354160" cy="0"/>
          </a:xfrm>
          <a:prstGeom prst="line">
            <a:avLst/>
          </a:prstGeom>
          <a:ln w="22225">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116" name="直线连接符 115">
            <a:extLst>
              <a:ext uri="{FF2B5EF4-FFF2-40B4-BE49-F238E27FC236}">
                <a16:creationId xmlns:a16="http://schemas.microsoft.com/office/drawing/2014/main" id="{C5AB9187-E063-D64E-8ABB-47389E0373DF}"/>
              </a:ext>
            </a:extLst>
          </p:cNvPr>
          <p:cNvCxnSpPr>
            <a:cxnSpLocks/>
          </p:cNvCxnSpPr>
          <p:nvPr/>
        </p:nvCxnSpPr>
        <p:spPr>
          <a:xfrm>
            <a:off x="3978648" y="3675582"/>
            <a:ext cx="0" cy="150531"/>
          </a:xfrm>
          <a:prstGeom prst="line">
            <a:avLst/>
          </a:prstGeom>
          <a:ln w="22225">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119" name="直线连接符 118">
            <a:extLst>
              <a:ext uri="{FF2B5EF4-FFF2-40B4-BE49-F238E27FC236}">
                <a16:creationId xmlns:a16="http://schemas.microsoft.com/office/drawing/2014/main" id="{546CF8B1-5516-714C-B448-FD3873168C4C}"/>
              </a:ext>
            </a:extLst>
          </p:cNvPr>
          <p:cNvCxnSpPr>
            <a:cxnSpLocks/>
          </p:cNvCxnSpPr>
          <p:nvPr/>
        </p:nvCxnSpPr>
        <p:spPr>
          <a:xfrm>
            <a:off x="4402292" y="3675582"/>
            <a:ext cx="0" cy="150531"/>
          </a:xfrm>
          <a:prstGeom prst="line">
            <a:avLst/>
          </a:prstGeom>
          <a:ln w="22225">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121" name="肘形连接符 120">
            <a:extLst>
              <a:ext uri="{FF2B5EF4-FFF2-40B4-BE49-F238E27FC236}">
                <a16:creationId xmlns:a16="http://schemas.microsoft.com/office/drawing/2014/main" id="{87C96F7B-B5E1-3840-AE7E-AAF039838B3D}"/>
              </a:ext>
            </a:extLst>
          </p:cNvPr>
          <p:cNvCxnSpPr>
            <a:cxnSpLocks/>
          </p:cNvCxnSpPr>
          <p:nvPr/>
        </p:nvCxnSpPr>
        <p:spPr>
          <a:xfrm rot="10800000" flipV="1">
            <a:off x="8746068" y="4139486"/>
            <a:ext cx="1201360" cy="292215"/>
          </a:xfrm>
          <a:prstGeom prst="bentConnector3">
            <a:avLst>
              <a:gd name="adj1" fmla="val -1245"/>
            </a:avLst>
          </a:prstGeom>
          <a:ln w="22225">
            <a:solidFill>
              <a:srgbClr val="0070C0"/>
            </a:solidFill>
            <a:tailEnd type="triangle"/>
          </a:ln>
        </p:spPr>
        <p:style>
          <a:lnRef idx="1">
            <a:schemeClr val="accent1"/>
          </a:lnRef>
          <a:fillRef idx="0">
            <a:schemeClr val="accent1"/>
          </a:fillRef>
          <a:effectRef idx="0">
            <a:schemeClr val="accent1"/>
          </a:effectRef>
          <a:fontRef idx="minor">
            <a:schemeClr val="tx1"/>
          </a:fontRef>
        </p:style>
      </p:cxnSp>
      <p:sp>
        <p:nvSpPr>
          <p:cNvPr id="124" name="矩形 123">
            <a:extLst>
              <a:ext uri="{FF2B5EF4-FFF2-40B4-BE49-F238E27FC236}">
                <a16:creationId xmlns:a16="http://schemas.microsoft.com/office/drawing/2014/main" id="{8B647E4E-AFC4-224A-9FE6-58B082DC24A3}"/>
              </a:ext>
            </a:extLst>
          </p:cNvPr>
          <p:cNvSpPr/>
          <p:nvPr/>
        </p:nvSpPr>
        <p:spPr>
          <a:xfrm>
            <a:off x="9061980" y="4150221"/>
            <a:ext cx="662361" cy="276999"/>
          </a:xfrm>
          <a:prstGeom prst="rect">
            <a:avLst/>
          </a:prstGeom>
        </p:spPr>
        <p:txBody>
          <a:bodyPr wrap="none">
            <a:spAutoFit/>
          </a:bodyPr>
          <a:lstStyle/>
          <a:p>
            <a:r>
              <a:rPr lang="en-GB" altLang="zh-CN" sz="1200" dirty="0">
                <a:solidFill>
                  <a:srgbClr val="0070C0"/>
                </a:solidFill>
              </a:rPr>
              <a:t>export</a:t>
            </a:r>
            <a:endParaRPr lang="en-GB" sz="1200" dirty="0">
              <a:solidFill>
                <a:srgbClr val="0070C0"/>
              </a:solidFill>
            </a:endParaRPr>
          </a:p>
        </p:txBody>
      </p:sp>
      <p:sp>
        <p:nvSpPr>
          <p:cNvPr id="125" name="矩形 124">
            <a:extLst>
              <a:ext uri="{FF2B5EF4-FFF2-40B4-BE49-F238E27FC236}">
                <a16:creationId xmlns:a16="http://schemas.microsoft.com/office/drawing/2014/main" id="{DD43FFD5-4968-6443-BD0A-E3A7817F6916}"/>
              </a:ext>
            </a:extLst>
          </p:cNvPr>
          <p:cNvSpPr/>
          <p:nvPr/>
        </p:nvSpPr>
        <p:spPr>
          <a:xfrm>
            <a:off x="7785967" y="4145865"/>
            <a:ext cx="1001688" cy="716093"/>
          </a:xfrm>
          <a:prstGeom prst="rect">
            <a:avLst/>
          </a:prstGeom>
        </p:spPr>
        <p:txBody>
          <a:bodyPr wrap="square">
            <a:spAutoFit/>
          </a:bodyPr>
          <a:lstStyle/>
          <a:p>
            <a:pPr>
              <a:lnSpc>
                <a:spcPct val="200000"/>
              </a:lnSpc>
            </a:pPr>
            <a:r>
              <a:rPr lang="en-GB" altLang="zh-CN" sz="1100" dirty="0">
                <a:solidFill>
                  <a:schemeClr val="bg1"/>
                </a:solidFill>
              </a:rPr>
              <a:t>filesystem</a:t>
            </a:r>
          </a:p>
          <a:p>
            <a:pPr>
              <a:lnSpc>
                <a:spcPct val="200000"/>
              </a:lnSpc>
            </a:pPr>
            <a:r>
              <a:rPr lang="en-GB" altLang="zh-CN" sz="1100" dirty="0">
                <a:solidFill>
                  <a:schemeClr val="bg1"/>
                </a:solidFill>
              </a:rPr>
              <a:t>image(s)</a:t>
            </a:r>
            <a:endParaRPr lang="en-GB" sz="1100" dirty="0">
              <a:solidFill>
                <a:schemeClr val="bg1"/>
              </a:solidFill>
            </a:endParaRPr>
          </a:p>
        </p:txBody>
      </p:sp>
      <p:sp>
        <p:nvSpPr>
          <p:cNvPr id="126" name="矩形 125">
            <a:extLst>
              <a:ext uri="{FF2B5EF4-FFF2-40B4-BE49-F238E27FC236}">
                <a16:creationId xmlns:a16="http://schemas.microsoft.com/office/drawing/2014/main" id="{B32D6511-A03D-7A4F-B4A3-0B8820712DD5}"/>
              </a:ext>
            </a:extLst>
          </p:cNvPr>
          <p:cNvSpPr/>
          <p:nvPr/>
        </p:nvSpPr>
        <p:spPr>
          <a:xfrm>
            <a:off x="3852709" y="953531"/>
            <a:ext cx="867088" cy="403444"/>
          </a:xfrm>
          <a:prstGeom prst="rect">
            <a:avLst/>
          </a:prstGeom>
        </p:spPr>
        <p:txBody>
          <a:bodyPr wrap="square">
            <a:spAutoFit/>
          </a:bodyPr>
          <a:lstStyle/>
          <a:p>
            <a:pPr>
              <a:lnSpc>
                <a:spcPct val="200000"/>
              </a:lnSpc>
            </a:pPr>
            <a:r>
              <a:rPr lang="en-GB" altLang="zh-CN" sz="1200" dirty="0">
                <a:solidFill>
                  <a:srgbClr val="0070C0"/>
                </a:solidFill>
              </a:rPr>
              <a:t>commit</a:t>
            </a:r>
          </a:p>
        </p:txBody>
      </p:sp>
      <p:sp>
        <p:nvSpPr>
          <p:cNvPr id="127" name="矩形 126">
            <a:extLst>
              <a:ext uri="{FF2B5EF4-FFF2-40B4-BE49-F238E27FC236}">
                <a16:creationId xmlns:a16="http://schemas.microsoft.com/office/drawing/2014/main" id="{27E0DC49-B8F5-8D4F-AD42-A50148DE416D}"/>
              </a:ext>
            </a:extLst>
          </p:cNvPr>
          <p:cNvSpPr/>
          <p:nvPr/>
        </p:nvSpPr>
        <p:spPr>
          <a:xfrm>
            <a:off x="3882476" y="1366348"/>
            <a:ext cx="867088" cy="403444"/>
          </a:xfrm>
          <a:prstGeom prst="rect">
            <a:avLst/>
          </a:prstGeom>
        </p:spPr>
        <p:txBody>
          <a:bodyPr wrap="square">
            <a:spAutoFit/>
          </a:bodyPr>
          <a:lstStyle/>
          <a:p>
            <a:pPr>
              <a:lnSpc>
                <a:spcPct val="200000"/>
              </a:lnSpc>
            </a:pPr>
            <a:r>
              <a:rPr lang="en-GB" altLang="zh-CN" sz="1200" dirty="0">
                <a:solidFill>
                  <a:srgbClr val="0070C0"/>
                </a:solidFill>
              </a:rPr>
              <a:t>create</a:t>
            </a:r>
          </a:p>
        </p:txBody>
      </p:sp>
      <p:sp>
        <p:nvSpPr>
          <p:cNvPr id="128" name="矩形 127">
            <a:extLst>
              <a:ext uri="{FF2B5EF4-FFF2-40B4-BE49-F238E27FC236}">
                <a16:creationId xmlns:a16="http://schemas.microsoft.com/office/drawing/2014/main" id="{EE40A69F-3A7F-6E48-BB65-AFC81ACE96CB}"/>
              </a:ext>
            </a:extLst>
          </p:cNvPr>
          <p:cNvSpPr/>
          <p:nvPr/>
        </p:nvSpPr>
        <p:spPr>
          <a:xfrm>
            <a:off x="4029155" y="1783887"/>
            <a:ext cx="463311" cy="403444"/>
          </a:xfrm>
          <a:prstGeom prst="rect">
            <a:avLst/>
          </a:prstGeom>
        </p:spPr>
        <p:txBody>
          <a:bodyPr wrap="square">
            <a:spAutoFit/>
          </a:bodyPr>
          <a:lstStyle/>
          <a:p>
            <a:pPr>
              <a:lnSpc>
                <a:spcPct val="200000"/>
              </a:lnSpc>
            </a:pPr>
            <a:r>
              <a:rPr lang="en-GB" altLang="zh-CN" sz="1200" dirty="0">
                <a:solidFill>
                  <a:srgbClr val="0070C0"/>
                </a:solidFill>
              </a:rPr>
              <a:t>run</a:t>
            </a:r>
          </a:p>
        </p:txBody>
      </p:sp>
      <p:sp>
        <p:nvSpPr>
          <p:cNvPr id="44" name="椭圆 43">
            <a:extLst>
              <a:ext uri="{FF2B5EF4-FFF2-40B4-BE49-F238E27FC236}">
                <a16:creationId xmlns:a16="http://schemas.microsoft.com/office/drawing/2014/main" id="{B69769DD-5092-7B44-82B7-397340367F5A}"/>
              </a:ext>
            </a:extLst>
          </p:cNvPr>
          <p:cNvSpPr/>
          <p:nvPr/>
        </p:nvSpPr>
        <p:spPr>
          <a:xfrm>
            <a:off x="10161233" y="1978216"/>
            <a:ext cx="753704" cy="753704"/>
          </a:xfrm>
          <a:prstGeom prst="ellipse">
            <a:avLst/>
          </a:prstGeom>
          <a:solidFill>
            <a:srgbClr val="FF9640"/>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1200" b="1" dirty="0"/>
              <a:t>Stop</a:t>
            </a:r>
          </a:p>
        </p:txBody>
      </p:sp>
      <p:cxnSp>
        <p:nvCxnSpPr>
          <p:cNvPr id="130" name="直线箭头连接符 129">
            <a:extLst>
              <a:ext uri="{FF2B5EF4-FFF2-40B4-BE49-F238E27FC236}">
                <a16:creationId xmlns:a16="http://schemas.microsoft.com/office/drawing/2014/main" id="{A59FC890-2B6F-1547-9FE5-EE9C2688E839}"/>
              </a:ext>
            </a:extLst>
          </p:cNvPr>
          <p:cNvCxnSpPr>
            <a:cxnSpLocks/>
          </p:cNvCxnSpPr>
          <p:nvPr/>
        </p:nvCxnSpPr>
        <p:spPr>
          <a:xfrm flipH="1">
            <a:off x="4691539" y="2731920"/>
            <a:ext cx="2063683" cy="414"/>
          </a:xfrm>
          <a:prstGeom prst="straightConnector1">
            <a:avLst/>
          </a:prstGeom>
          <a:ln w="22225">
            <a:solidFill>
              <a:srgbClr val="0070C0"/>
            </a:solidFill>
            <a:tailEnd type="triangle"/>
          </a:ln>
        </p:spPr>
        <p:style>
          <a:lnRef idx="1">
            <a:schemeClr val="accent1"/>
          </a:lnRef>
          <a:fillRef idx="0">
            <a:schemeClr val="accent1"/>
          </a:fillRef>
          <a:effectRef idx="0">
            <a:schemeClr val="accent1"/>
          </a:effectRef>
          <a:fontRef idx="minor">
            <a:schemeClr val="tx1"/>
          </a:fontRef>
        </p:style>
      </p:cxnSp>
      <p:sp>
        <p:nvSpPr>
          <p:cNvPr id="132" name="矩形 131">
            <a:extLst>
              <a:ext uri="{FF2B5EF4-FFF2-40B4-BE49-F238E27FC236}">
                <a16:creationId xmlns:a16="http://schemas.microsoft.com/office/drawing/2014/main" id="{37E22328-5BF6-D74A-A518-0C407DEABDF1}"/>
              </a:ext>
            </a:extLst>
          </p:cNvPr>
          <p:cNvSpPr/>
          <p:nvPr/>
        </p:nvSpPr>
        <p:spPr>
          <a:xfrm>
            <a:off x="5586492" y="2298237"/>
            <a:ext cx="463311" cy="403444"/>
          </a:xfrm>
          <a:prstGeom prst="rect">
            <a:avLst/>
          </a:prstGeom>
        </p:spPr>
        <p:txBody>
          <a:bodyPr wrap="square">
            <a:spAutoFit/>
          </a:bodyPr>
          <a:lstStyle/>
          <a:p>
            <a:pPr>
              <a:lnSpc>
                <a:spcPct val="200000"/>
              </a:lnSpc>
            </a:pPr>
            <a:r>
              <a:rPr lang="en-GB" altLang="zh-CN" sz="1200" dirty="0">
                <a:solidFill>
                  <a:srgbClr val="0070C0"/>
                </a:solidFill>
              </a:rPr>
              <a:t>cp</a:t>
            </a:r>
          </a:p>
        </p:txBody>
      </p:sp>
      <p:pic>
        <p:nvPicPr>
          <p:cNvPr id="139" name="图形 138">
            <a:extLst>
              <a:ext uri="{FF2B5EF4-FFF2-40B4-BE49-F238E27FC236}">
                <a16:creationId xmlns:a16="http://schemas.microsoft.com/office/drawing/2014/main" id="{05A3FB68-E5B8-A741-9C54-0B37A9822336}"/>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9201806" y="3904529"/>
            <a:ext cx="82007" cy="82008"/>
          </a:xfrm>
          <a:prstGeom prst="rect">
            <a:avLst/>
          </a:prstGeom>
        </p:spPr>
      </p:pic>
      <p:pic>
        <p:nvPicPr>
          <p:cNvPr id="140" name="图形 139">
            <a:extLst>
              <a:ext uri="{FF2B5EF4-FFF2-40B4-BE49-F238E27FC236}">
                <a16:creationId xmlns:a16="http://schemas.microsoft.com/office/drawing/2014/main" id="{2AC7AB76-2994-1542-A8DD-309B1B78408B}"/>
              </a:ext>
            </a:extLst>
          </p:cNvPr>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0403976" y="5316089"/>
            <a:ext cx="121224" cy="121224"/>
          </a:xfrm>
          <a:prstGeom prst="rect">
            <a:avLst/>
          </a:prstGeom>
        </p:spPr>
      </p:pic>
      <p:pic>
        <p:nvPicPr>
          <p:cNvPr id="141" name="图形 140">
            <a:extLst>
              <a:ext uri="{FF2B5EF4-FFF2-40B4-BE49-F238E27FC236}">
                <a16:creationId xmlns:a16="http://schemas.microsoft.com/office/drawing/2014/main" id="{9F0CA098-0946-0E4A-BE88-E9DA125D8182}"/>
              </a:ext>
            </a:extLst>
          </p:cNvPr>
          <p:cNvPicPr>
            <a:picLocks noChangeAspect="1"/>
          </p:cNvPicPr>
          <p:nvPr/>
        </p:nvPicPr>
        <p:blipFill>
          <a:blip r:embed="rId6" cstate="print">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9168669" y="3609494"/>
            <a:ext cx="133914" cy="133914"/>
          </a:xfrm>
          <a:prstGeom prst="rect">
            <a:avLst/>
          </a:prstGeom>
        </p:spPr>
      </p:pic>
      <p:pic>
        <p:nvPicPr>
          <p:cNvPr id="142" name="图形 141">
            <a:extLst>
              <a:ext uri="{FF2B5EF4-FFF2-40B4-BE49-F238E27FC236}">
                <a16:creationId xmlns:a16="http://schemas.microsoft.com/office/drawing/2014/main" id="{C7ABEEA8-8003-9145-879A-12B992D2A7F2}"/>
              </a:ext>
            </a:extLst>
          </p:cNvPr>
          <p:cNvPicPr>
            <a:picLocks noChangeAspect="1"/>
          </p:cNvPicPr>
          <p:nvPr/>
        </p:nvPicPr>
        <p:blipFill>
          <a:blip r:embed="rId8" cstate="print">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10416378" y="5484844"/>
            <a:ext cx="121224" cy="121224"/>
          </a:xfrm>
          <a:prstGeom prst="rect">
            <a:avLst/>
          </a:prstGeom>
        </p:spPr>
      </p:pic>
      <p:sp>
        <p:nvSpPr>
          <p:cNvPr id="143" name="Freeform 5">
            <a:extLst>
              <a:ext uri="{FF2B5EF4-FFF2-40B4-BE49-F238E27FC236}">
                <a16:creationId xmlns:a16="http://schemas.microsoft.com/office/drawing/2014/main" id="{5535C451-C059-0F40-948B-ED44DA34EFC5}"/>
              </a:ext>
            </a:extLst>
          </p:cNvPr>
          <p:cNvSpPr>
            <a:spLocks noEditPoints="1"/>
          </p:cNvSpPr>
          <p:nvPr/>
        </p:nvSpPr>
        <p:spPr bwMode="auto">
          <a:xfrm>
            <a:off x="10405576" y="5161152"/>
            <a:ext cx="152461" cy="121225"/>
          </a:xfrm>
          <a:custGeom>
            <a:avLst/>
            <a:gdLst>
              <a:gd name="T0" fmla="*/ 179 w 344"/>
              <a:gd name="T1" fmla="*/ 146 h 273"/>
              <a:gd name="T2" fmla="*/ 183 w 344"/>
              <a:gd name="T3" fmla="*/ 112 h 273"/>
              <a:gd name="T4" fmla="*/ 170 w 344"/>
              <a:gd name="T5" fmla="*/ 90 h 273"/>
              <a:gd name="T6" fmla="*/ 152 w 344"/>
              <a:gd name="T7" fmla="*/ 97 h 273"/>
              <a:gd name="T8" fmla="*/ 119 w 344"/>
              <a:gd name="T9" fmla="*/ 83 h 273"/>
              <a:gd name="T10" fmla="*/ 112 w 344"/>
              <a:gd name="T11" fmla="*/ 66 h 273"/>
              <a:gd name="T12" fmla="*/ 87 w 344"/>
              <a:gd name="T13" fmla="*/ 73 h 273"/>
              <a:gd name="T14" fmla="*/ 66 w 344"/>
              <a:gd name="T15" fmla="*/ 99 h 273"/>
              <a:gd name="T16" fmla="*/ 41 w 344"/>
              <a:gd name="T17" fmla="*/ 88 h 273"/>
              <a:gd name="T18" fmla="*/ 21 w 344"/>
              <a:gd name="T19" fmla="*/ 107 h 273"/>
              <a:gd name="T20" fmla="*/ 33 w 344"/>
              <a:gd name="T21" fmla="*/ 132 h 273"/>
              <a:gd name="T22" fmla="*/ 6 w 344"/>
              <a:gd name="T23" fmla="*/ 153 h 273"/>
              <a:gd name="T24" fmla="*/ 0 w 344"/>
              <a:gd name="T25" fmla="*/ 178 h 273"/>
              <a:gd name="T26" fmla="*/ 17 w 344"/>
              <a:gd name="T27" fmla="*/ 185 h 273"/>
              <a:gd name="T28" fmla="*/ 31 w 344"/>
              <a:gd name="T29" fmla="*/ 219 h 273"/>
              <a:gd name="T30" fmla="*/ 23 w 344"/>
              <a:gd name="T31" fmla="*/ 236 h 273"/>
              <a:gd name="T32" fmla="*/ 46 w 344"/>
              <a:gd name="T33" fmla="*/ 249 h 273"/>
              <a:gd name="T34" fmla="*/ 79 w 344"/>
              <a:gd name="T35" fmla="*/ 245 h 273"/>
              <a:gd name="T36" fmla="*/ 89 w 344"/>
              <a:gd name="T37" fmla="*/ 271 h 273"/>
              <a:gd name="T38" fmla="*/ 117 w 344"/>
              <a:gd name="T39" fmla="*/ 271 h 273"/>
              <a:gd name="T40" fmla="*/ 127 w 344"/>
              <a:gd name="T41" fmla="*/ 245 h 273"/>
              <a:gd name="T42" fmla="*/ 160 w 344"/>
              <a:gd name="T43" fmla="*/ 249 h 273"/>
              <a:gd name="T44" fmla="*/ 183 w 344"/>
              <a:gd name="T45" fmla="*/ 236 h 273"/>
              <a:gd name="T46" fmla="*/ 175 w 344"/>
              <a:gd name="T47" fmla="*/ 219 h 273"/>
              <a:gd name="T48" fmla="*/ 189 w 344"/>
              <a:gd name="T49" fmla="*/ 185 h 273"/>
              <a:gd name="T50" fmla="*/ 206 w 344"/>
              <a:gd name="T51" fmla="*/ 178 h 273"/>
              <a:gd name="T52" fmla="*/ 200 w 344"/>
              <a:gd name="T53" fmla="*/ 153 h 273"/>
              <a:gd name="T54" fmla="*/ 103 w 344"/>
              <a:gd name="T55" fmla="*/ 129 h 273"/>
              <a:gd name="T56" fmla="*/ 343 w 344"/>
              <a:gd name="T57" fmla="*/ 65 h 273"/>
              <a:gd name="T58" fmla="*/ 324 w 344"/>
              <a:gd name="T59" fmla="*/ 58 h 273"/>
              <a:gd name="T60" fmla="*/ 327 w 344"/>
              <a:gd name="T61" fmla="*/ 34 h 273"/>
              <a:gd name="T62" fmla="*/ 318 w 344"/>
              <a:gd name="T63" fmla="*/ 17 h 273"/>
              <a:gd name="T64" fmla="*/ 305 w 344"/>
              <a:gd name="T65" fmla="*/ 23 h 273"/>
              <a:gd name="T66" fmla="*/ 281 w 344"/>
              <a:gd name="T67" fmla="*/ 13 h 273"/>
              <a:gd name="T68" fmla="*/ 276 w 344"/>
              <a:gd name="T69" fmla="*/ 0 h 273"/>
              <a:gd name="T70" fmla="*/ 258 w 344"/>
              <a:gd name="T71" fmla="*/ 5 h 273"/>
              <a:gd name="T72" fmla="*/ 242 w 344"/>
              <a:gd name="T73" fmla="*/ 24 h 273"/>
              <a:gd name="T74" fmla="*/ 224 w 344"/>
              <a:gd name="T75" fmla="*/ 16 h 273"/>
              <a:gd name="T76" fmla="*/ 210 w 344"/>
              <a:gd name="T77" fmla="*/ 30 h 273"/>
              <a:gd name="T78" fmla="*/ 218 w 344"/>
              <a:gd name="T79" fmla="*/ 48 h 273"/>
              <a:gd name="T80" fmla="*/ 199 w 344"/>
              <a:gd name="T81" fmla="*/ 63 h 273"/>
              <a:gd name="T82" fmla="*/ 194 w 344"/>
              <a:gd name="T83" fmla="*/ 81 h 273"/>
              <a:gd name="T84" fmla="*/ 207 w 344"/>
              <a:gd name="T85" fmla="*/ 86 h 273"/>
              <a:gd name="T86" fmla="*/ 217 w 344"/>
              <a:gd name="T87" fmla="*/ 111 h 273"/>
              <a:gd name="T88" fmla="*/ 212 w 344"/>
              <a:gd name="T89" fmla="*/ 123 h 273"/>
              <a:gd name="T90" fmla="*/ 228 w 344"/>
              <a:gd name="T91" fmla="*/ 132 h 273"/>
              <a:gd name="T92" fmla="*/ 252 w 344"/>
              <a:gd name="T93" fmla="*/ 130 h 273"/>
              <a:gd name="T94" fmla="*/ 259 w 344"/>
              <a:gd name="T95" fmla="*/ 148 h 273"/>
              <a:gd name="T96" fmla="*/ 279 w 344"/>
              <a:gd name="T97" fmla="*/ 148 h 273"/>
              <a:gd name="T98" fmla="*/ 286 w 344"/>
              <a:gd name="T99" fmla="*/ 130 h 273"/>
              <a:gd name="T100" fmla="*/ 310 w 344"/>
              <a:gd name="T101" fmla="*/ 132 h 273"/>
              <a:gd name="T102" fmla="*/ 327 w 344"/>
              <a:gd name="T103" fmla="*/ 123 h 273"/>
              <a:gd name="T104" fmla="*/ 321 w 344"/>
              <a:gd name="T105" fmla="*/ 111 h 273"/>
              <a:gd name="T106" fmla="*/ 331 w 344"/>
              <a:gd name="T107" fmla="*/ 86 h 273"/>
              <a:gd name="T108" fmla="*/ 344 w 344"/>
              <a:gd name="T109" fmla="*/ 81 h 273"/>
              <a:gd name="T110" fmla="*/ 269 w 344"/>
              <a:gd name="T111" fmla="*/ 104 h 273"/>
              <a:gd name="T112" fmla="*/ 298 w 344"/>
              <a:gd name="T113" fmla="*/ 75 h 273"/>
              <a:gd name="T114" fmla="*/ 269 w 344"/>
              <a:gd name="T115" fmla="*/ 104 h 2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44" h="273">
                <a:moveTo>
                  <a:pt x="200" y="153"/>
                </a:moveTo>
                <a:cubicBezTo>
                  <a:pt x="189" y="153"/>
                  <a:pt x="189" y="153"/>
                  <a:pt x="189" y="153"/>
                </a:cubicBezTo>
                <a:cubicBezTo>
                  <a:pt x="185" y="153"/>
                  <a:pt x="180" y="150"/>
                  <a:pt x="179" y="146"/>
                </a:cubicBezTo>
                <a:cubicBezTo>
                  <a:pt x="173" y="132"/>
                  <a:pt x="173" y="132"/>
                  <a:pt x="173" y="132"/>
                </a:cubicBezTo>
                <a:cubicBezTo>
                  <a:pt x="171" y="129"/>
                  <a:pt x="172" y="123"/>
                  <a:pt x="175" y="120"/>
                </a:cubicBezTo>
                <a:cubicBezTo>
                  <a:pt x="183" y="112"/>
                  <a:pt x="183" y="112"/>
                  <a:pt x="183" y="112"/>
                </a:cubicBezTo>
                <a:cubicBezTo>
                  <a:pt x="184" y="111"/>
                  <a:pt x="185" y="109"/>
                  <a:pt x="185" y="107"/>
                </a:cubicBezTo>
                <a:cubicBezTo>
                  <a:pt x="185" y="105"/>
                  <a:pt x="184" y="104"/>
                  <a:pt x="183" y="102"/>
                </a:cubicBezTo>
                <a:cubicBezTo>
                  <a:pt x="170" y="90"/>
                  <a:pt x="170" y="90"/>
                  <a:pt x="170" y="90"/>
                </a:cubicBezTo>
                <a:cubicBezTo>
                  <a:pt x="169" y="88"/>
                  <a:pt x="167" y="88"/>
                  <a:pt x="165" y="88"/>
                </a:cubicBezTo>
                <a:cubicBezTo>
                  <a:pt x="163" y="88"/>
                  <a:pt x="161" y="88"/>
                  <a:pt x="160" y="90"/>
                </a:cubicBezTo>
                <a:cubicBezTo>
                  <a:pt x="152" y="97"/>
                  <a:pt x="152" y="97"/>
                  <a:pt x="152" y="97"/>
                </a:cubicBezTo>
                <a:cubicBezTo>
                  <a:pt x="149" y="100"/>
                  <a:pt x="144" y="101"/>
                  <a:pt x="140" y="99"/>
                </a:cubicBezTo>
                <a:cubicBezTo>
                  <a:pt x="127" y="94"/>
                  <a:pt x="127" y="94"/>
                  <a:pt x="127" y="94"/>
                </a:cubicBezTo>
                <a:cubicBezTo>
                  <a:pt x="122" y="92"/>
                  <a:pt x="119" y="88"/>
                  <a:pt x="119" y="83"/>
                </a:cubicBezTo>
                <a:cubicBezTo>
                  <a:pt x="119" y="73"/>
                  <a:pt x="119" y="73"/>
                  <a:pt x="119" y="73"/>
                </a:cubicBezTo>
                <a:cubicBezTo>
                  <a:pt x="119" y="71"/>
                  <a:pt x="118" y="69"/>
                  <a:pt x="117" y="68"/>
                </a:cubicBezTo>
                <a:cubicBezTo>
                  <a:pt x="116" y="66"/>
                  <a:pt x="114" y="66"/>
                  <a:pt x="112" y="66"/>
                </a:cubicBezTo>
                <a:cubicBezTo>
                  <a:pt x="94" y="66"/>
                  <a:pt x="94" y="66"/>
                  <a:pt x="94" y="66"/>
                </a:cubicBezTo>
                <a:cubicBezTo>
                  <a:pt x="92" y="66"/>
                  <a:pt x="90" y="66"/>
                  <a:pt x="89" y="68"/>
                </a:cubicBezTo>
                <a:cubicBezTo>
                  <a:pt x="88" y="69"/>
                  <a:pt x="87" y="71"/>
                  <a:pt x="87" y="73"/>
                </a:cubicBezTo>
                <a:cubicBezTo>
                  <a:pt x="87" y="83"/>
                  <a:pt x="87" y="83"/>
                  <a:pt x="87" y="83"/>
                </a:cubicBezTo>
                <a:cubicBezTo>
                  <a:pt x="87" y="88"/>
                  <a:pt x="84" y="92"/>
                  <a:pt x="79" y="94"/>
                </a:cubicBezTo>
                <a:cubicBezTo>
                  <a:pt x="66" y="99"/>
                  <a:pt x="66" y="99"/>
                  <a:pt x="66" y="99"/>
                </a:cubicBezTo>
                <a:cubicBezTo>
                  <a:pt x="62" y="101"/>
                  <a:pt x="57" y="100"/>
                  <a:pt x="54" y="97"/>
                </a:cubicBezTo>
                <a:cubicBezTo>
                  <a:pt x="46" y="90"/>
                  <a:pt x="46" y="90"/>
                  <a:pt x="46" y="90"/>
                </a:cubicBezTo>
                <a:cubicBezTo>
                  <a:pt x="45" y="88"/>
                  <a:pt x="43" y="88"/>
                  <a:pt x="41" y="88"/>
                </a:cubicBezTo>
                <a:cubicBezTo>
                  <a:pt x="39" y="88"/>
                  <a:pt x="37" y="88"/>
                  <a:pt x="36" y="90"/>
                </a:cubicBezTo>
                <a:cubicBezTo>
                  <a:pt x="23" y="102"/>
                  <a:pt x="23" y="102"/>
                  <a:pt x="23" y="102"/>
                </a:cubicBezTo>
                <a:cubicBezTo>
                  <a:pt x="22" y="104"/>
                  <a:pt x="21" y="105"/>
                  <a:pt x="21" y="107"/>
                </a:cubicBezTo>
                <a:cubicBezTo>
                  <a:pt x="21" y="109"/>
                  <a:pt x="22" y="111"/>
                  <a:pt x="23" y="112"/>
                </a:cubicBezTo>
                <a:cubicBezTo>
                  <a:pt x="31" y="120"/>
                  <a:pt x="31" y="120"/>
                  <a:pt x="31" y="120"/>
                </a:cubicBezTo>
                <a:cubicBezTo>
                  <a:pt x="34" y="123"/>
                  <a:pt x="35" y="129"/>
                  <a:pt x="33" y="132"/>
                </a:cubicBezTo>
                <a:cubicBezTo>
                  <a:pt x="27" y="146"/>
                  <a:pt x="27" y="146"/>
                  <a:pt x="27" y="146"/>
                </a:cubicBezTo>
                <a:cubicBezTo>
                  <a:pt x="26" y="150"/>
                  <a:pt x="21" y="153"/>
                  <a:pt x="17" y="153"/>
                </a:cubicBezTo>
                <a:cubicBezTo>
                  <a:pt x="6" y="153"/>
                  <a:pt x="6" y="153"/>
                  <a:pt x="6" y="153"/>
                </a:cubicBezTo>
                <a:cubicBezTo>
                  <a:pt x="5" y="153"/>
                  <a:pt x="3" y="154"/>
                  <a:pt x="2" y="155"/>
                </a:cubicBezTo>
                <a:cubicBezTo>
                  <a:pt x="0" y="157"/>
                  <a:pt x="0" y="158"/>
                  <a:pt x="0" y="160"/>
                </a:cubicBezTo>
                <a:cubicBezTo>
                  <a:pt x="0" y="178"/>
                  <a:pt x="0" y="178"/>
                  <a:pt x="0" y="178"/>
                </a:cubicBezTo>
                <a:cubicBezTo>
                  <a:pt x="0" y="180"/>
                  <a:pt x="0" y="182"/>
                  <a:pt x="2" y="183"/>
                </a:cubicBezTo>
                <a:cubicBezTo>
                  <a:pt x="3" y="184"/>
                  <a:pt x="5" y="185"/>
                  <a:pt x="6" y="185"/>
                </a:cubicBezTo>
                <a:cubicBezTo>
                  <a:pt x="17" y="185"/>
                  <a:pt x="17" y="185"/>
                  <a:pt x="17" y="185"/>
                </a:cubicBezTo>
                <a:cubicBezTo>
                  <a:pt x="21" y="185"/>
                  <a:pt x="26" y="189"/>
                  <a:pt x="27" y="193"/>
                </a:cubicBezTo>
                <a:cubicBezTo>
                  <a:pt x="33" y="206"/>
                  <a:pt x="33" y="206"/>
                  <a:pt x="33" y="206"/>
                </a:cubicBezTo>
                <a:cubicBezTo>
                  <a:pt x="35" y="210"/>
                  <a:pt x="34" y="216"/>
                  <a:pt x="31" y="219"/>
                </a:cubicBezTo>
                <a:cubicBezTo>
                  <a:pt x="23" y="226"/>
                  <a:pt x="23" y="226"/>
                  <a:pt x="23" y="226"/>
                </a:cubicBezTo>
                <a:cubicBezTo>
                  <a:pt x="22" y="227"/>
                  <a:pt x="21" y="229"/>
                  <a:pt x="21" y="231"/>
                </a:cubicBezTo>
                <a:cubicBezTo>
                  <a:pt x="21" y="233"/>
                  <a:pt x="22" y="235"/>
                  <a:pt x="23" y="236"/>
                </a:cubicBezTo>
                <a:cubicBezTo>
                  <a:pt x="36" y="249"/>
                  <a:pt x="36" y="249"/>
                  <a:pt x="36" y="249"/>
                </a:cubicBezTo>
                <a:cubicBezTo>
                  <a:pt x="37" y="250"/>
                  <a:pt x="39" y="251"/>
                  <a:pt x="41" y="251"/>
                </a:cubicBezTo>
                <a:cubicBezTo>
                  <a:pt x="43" y="251"/>
                  <a:pt x="45" y="250"/>
                  <a:pt x="46" y="249"/>
                </a:cubicBezTo>
                <a:cubicBezTo>
                  <a:pt x="54" y="241"/>
                  <a:pt x="54" y="241"/>
                  <a:pt x="54" y="241"/>
                </a:cubicBezTo>
                <a:cubicBezTo>
                  <a:pt x="57" y="238"/>
                  <a:pt x="62" y="237"/>
                  <a:pt x="66" y="239"/>
                </a:cubicBezTo>
                <a:cubicBezTo>
                  <a:pt x="79" y="245"/>
                  <a:pt x="79" y="245"/>
                  <a:pt x="79" y="245"/>
                </a:cubicBezTo>
                <a:cubicBezTo>
                  <a:pt x="84" y="246"/>
                  <a:pt x="87" y="251"/>
                  <a:pt x="87" y="255"/>
                </a:cubicBezTo>
                <a:cubicBezTo>
                  <a:pt x="87" y="266"/>
                  <a:pt x="87" y="266"/>
                  <a:pt x="87" y="266"/>
                </a:cubicBezTo>
                <a:cubicBezTo>
                  <a:pt x="87" y="268"/>
                  <a:pt x="88" y="269"/>
                  <a:pt x="89" y="271"/>
                </a:cubicBezTo>
                <a:cubicBezTo>
                  <a:pt x="90" y="272"/>
                  <a:pt x="92" y="273"/>
                  <a:pt x="94" y="273"/>
                </a:cubicBezTo>
                <a:cubicBezTo>
                  <a:pt x="112" y="273"/>
                  <a:pt x="112" y="273"/>
                  <a:pt x="112" y="273"/>
                </a:cubicBezTo>
                <a:cubicBezTo>
                  <a:pt x="114" y="273"/>
                  <a:pt x="116" y="272"/>
                  <a:pt x="117" y="271"/>
                </a:cubicBezTo>
                <a:cubicBezTo>
                  <a:pt x="118" y="269"/>
                  <a:pt x="119" y="268"/>
                  <a:pt x="119" y="266"/>
                </a:cubicBezTo>
                <a:cubicBezTo>
                  <a:pt x="119" y="255"/>
                  <a:pt x="119" y="255"/>
                  <a:pt x="119" y="255"/>
                </a:cubicBezTo>
                <a:cubicBezTo>
                  <a:pt x="119" y="251"/>
                  <a:pt x="122" y="246"/>
                  <a:pt x="127" y="245"/>
                </a:cubicBezTo>
                <a:cubicBezTo>
                  <a:pt x="140" y="239"/>
                  <a:pt x="140" y="239"/>
                  <a:pt x="140" y="239"/>
                </a:cubicBezTo>
                <a:cubicBezTo>
                  <a:pt x="144" y="237"/>
                  <a:pt x="149" y="238"/>
                  <a:pt x="153" y="241"/>
                </a:cubicBezTo>
                <a:cubicBezTo>
                  <a:pt x="160" y="249"/>
                  <a:pt x="160" y="249"/>
                  <a:pt x="160" y="249"/>
                </a:cubicBezTo>
                <a:cubicBezTo>
                  <a:pt x="161" y="250"/>
                  <a:pt x="163" y="251"/>
                  <a:pt x="165" y="251"/>
                </a:cubicBezTo>
                <a:cubicBezTo>
                  <a:pt x="167" y="251"/>
                  <a:pt x="169" y="250"/>
                  <a:pt x="170" y="249"/>
                </a:cubicBezTo>
                <a:cubicBezTo>
                  <a:pt x="183" y="236"/>
                  <a:pt x="183" y="236"/>
                  <a:pt x="183" y="236"/>
                </a:cubicBezTo>
                <a:cubicBezTo>
                  <a:pt x="184" y="235"/>
                  <a:pt x="185" y="233"/>
                  <a:pt x="185" y="231"/>
                </a:cubicBezTo>
                <a:cubicBezTo>
                  <a:pt x="185" y="229"/>
                  <a:pt x="184" y="227"/>
                  <a:pt x="183" y="226"/>
                </a:cubicBezTo>
                <a:cubicBezTo>
                  <a:pt x="175" y="219"/>
                  <a:pt x="175" y="219"/>
                  <a:pt x="175" y="219"/>
                </a:cubicBezTo>
                <a:cubicBezTo>
                  <a:pt x="172" y="216"/>
                  <a:pt x="171" y="210"/>
                  <a:pt x="173" y="206"/>
                </a:cubicBezTo>
                <a:cubicBezTo>
                  <a:pt x="179" y="193"/>
                  <a:pt x="179" y="193"/>
                  <a:pt x="179" y="193"/>
                </a:cubicBezTo>
                <a:cubicBezTo>
                  <a:pt x="180" y="189"/>
                  <a:pt x="185" y="185"/>
                  <a:pt x="189" y="185"/>
                </a:cubicBezTo>
                <a:cubicBezTo>
                  <a:pt x="200" y="185"/>
                  <a:pt x="200" y="185"/>
                  <a:pt x="200" y="185"/>
                </a:cubicBezTo>
                <a:cubicBezTo>
                  <a:pt x="201" y="185"/>
                  <a:pt x="203" y="184"/>
                  <a:pt x="204" y="183"/>
                </a:cubicBezTo>
                <a:cubicBezTo>
                  <a:pt x="206" y="182"/>
                  <a:pt x="206" y="180"/>
                  <a:pt x="206" y="178"/>
                </a:cubicBezTo>
                <a:cubicBezTo>
                  <a:pt x="206" y="160"/>
                  <a:pt x="206" y="160"/>
                  <a:pt x="206" y="160"/>
                </a:cubicBezTo>
                <a:cubicBezTo>
                  <a:pt x="206" y="158"/>
                  <a:pt x="206" y="157"/>
                  <a:pt x="204" y="155"/>
                </a:cubicBezTo>
                <a:cubicBezTo>
                  <a:pt x="203" y="154"/>
                  <a:pt x="201" y="153"/>
                  <a:pt x="200" y="153"/>
                </a:cubicBezTo>
                <a:close/>
                <a:moveTo>
                  <a:pt x="103" y="209"/>
                </a:moveTo>
                <a:cubicBezTo>
                  <a:pt x="81" y="209"/>
                  <a:pt x="63" y="191"/>
                  <a:pt x="63" y="169"/>
                </a:cubicBezTo>
                <a:cubicBezTo>
                  <a:pt x="63" y="147"/>
                  <a:pt x="81" y="129"/>
                  <a:pt x="103" y="129"/>
                </a:cubicBezTo>
                <a:cubicBezTo>
                  <a:pt x="125" y="129"/>
                  <a:pt x="143" y="147"/>
                  <a:pt x="143" y="169"/>
                </a:cubicBezTo>
                <a:cubicBezTo>
                  <a:pt x="143" y="191"/>
                  <a:pt x="125" y="209"/>
                  <a:pt x="103" y="209"/>
                </a:cubicBezTo>
                <a:close/>
                <a:moveTo>
                  <a:pt x="343" y="65"/>
                </a:moveTo>
                <a:cubicBezTo>
                  <a:pt x="342" y="64"/>
                  <a:pt x="340" y="63"/>
                  <a:pt x="339" y="63"/>
                </a:cubicBezTo>
                <a:cubicBezTo>
                  <a:pt x="331" y="63"/>
                  <a:pt x="331" y="63"/>
                  <a:pt x="331" y="63"/>
                </a:cubicBezTo>
                <a:cubicBezTo>
                  <a:pt x="328" y="63"/>
                  <a:pt x="325" y="61"/>
                  <a:pt x="324" y="58"/>
                </a:cubicBezTo>
                <a:cubicBezTo>
                  <a:pt x="320" y="48"/>
                  <a:pt x="320" y="48"/>
                  <a:pt x="320" y="48"/>
                </a:cubicBezTo>
                <a:cubicBezTo>
                  <a:pt x="318" y="45"/>
                  <a:pt x="319" y="41"/>
                  <a:pt x="321" y="39"/>
                </a:cubicBezTo>
                <a:cubicBezTo>
                  <a:pt x="327" y="34"/>
                  <a:pt x="327" y="34"/>
                  <a:pt x="327" y="34"/>
                </a:cubicBezTo>
                <a:cubicBezTo>
                  <a:pt x="328" y="33"/>
                  <a:pt x="328" y="31"/>
                  <a:pt x="328" y="30"/>
                </a:cubicBezTo>
                <a:cubicBezTo>
                  <a:pt x="328" y="29"/>
                  <a:pt x="328" y="27"/>
                  <a:pt x="327" y="26"/>
                </a:cubicBezTo>
                <a:cubicBezTo>
                  <a:pt x="318" y="17"/>
                  <a:pt x="318" y="17"/>
                  <a:pt x="318" y="17"/>
                </a:cubicBezTo>
                <a:cubicBezTo>
                  <a:pt x="317" y="16"/>
                  <a:pt x="315" y="16"/>
                  <a:pt x="314" y="16"/>
                </a:cubicBezTo>
                <a:cubicBezTo>
                  <a:pt x="313" y="16"/>
                  <a:pt x="311" y="16"/>
                  <a:pt x="310" y="17"/>
                </a:cubicBezTo>
                <a:cubicBezTo>
                  <a:pt x="305" y="23"/>
                  <a:pt x="305" y="23"/>
                  <a:pt x="305" y="23"/>
                </a:cubicBezTo>
                <a:cubicBezTo>
                  <a:pt x="303" y="25"/>
                  <a:pt x="299" y="26"/>
                  <a:pt x="296" y="24"/>
                </a:cubicBezTo>
                <a:cubicBezTo>
                  <a:pt x="286" y="20"/>
                  <a:pt x="286" y="20"/>
                  <a:pt x="286" y="20"/>
                </a:cubicBezTo>
                <a:cubicBezTo>
                  <a:pt x="283" y="19"/>
                  <a:pt x="281" y="16"/>
                  <a:pt x="281" y="13"/>
                </a:cubicBezTo>
                <a:cubicBezTo>
                  <a:pt x="281" y="5"/>
                  <a:pt x="281" y="5"/>
                  <a:pt x="281" y="5"/>
                </a:cubicBezTo>
                <a:cubicBezTo>
                  <a:pt x="281" y="4"/>
                  <a:pt x="280" y="2"/>
                  <a:pt x="279" y="1"/>
                </a:cubicBezTo>
                <a:cubicBezTo>
                  <a:pt x="278" y="0"/>
                  <a:pt x="277" y="0"/>
                  <a:pt x="276" y="0"/>
                </a:cubicBezTo>
                <a:cubicBezTo>
                  <a:pt x="263" y="0"/>
                  <a:pt x="263" y="0"/>
                  <a:pt x="263" y="0"/>
                </a:cubicBezTo>
                <a:cubicBezTo>
                  <a:pt x="261" y="0"/>
                  <a:pt x="260" y="0"/>
                  <a:pt x="259" y="1"/>
                </a:cubicBezTo>
                <a:cubicBezTo>
                  <a:pt x="258" y="2"/>
                  <a:pt x="258" y="4"/>
                  <a:pt x="258" y="5"/>
                </a:cubicBezTo>
                <a:cubicBezTo>
                  <a:pt x="258" y="13"/>
                  <a:pt x="258" y="13"/>
                  <a:pt x="258" y="13"/>
                </a:cubicBezTo>
                <a:cubicBezTo>
                  <a:pt x="258" y="16"/>
                  <a:pt x="255" y="19"/>
                  <a:pt x="252" y="20"/>
                </a:cubicBezTo>
                <a:cubicBezTo>
                  <a:pt x="242" y="24"/>
                  <a:pt x="242" y="24"/>
                  <a:pt x="242" y="24"/>
                </a:cubicBezTo>
                <a:cubicBezTo>
                  <a:pt x="240" y="26"/>
                  <a:pt x="236" y="25"/>
                  <a:pt x="233" y="23"/>
                </a:cubicBezTo>
                <a:cubicBezTo>
                  <a:pt x="228" y="17"/>
                  <a:pt x="228" y="17"/>
                  <a:pt x="228" y="17"/>
                </a:cubicBezTo>
                <a:cubicBezTo>
                  <a:pt x="227" y="16"/>
                  <a:pt x="226" y="16"/>
                  <a:pt x="224" y="16"/>
                </a:cubicBezTo>
                <a:cubicBezTo>
                  <a:pt x="223" y="16"/>
                  <a:pt x="222" y="16"/>
                  <a:pt x="221" y="17"/>
                </a:cubicBezTo>
                <a:cubicBezTo>
                  <a:pt x="212" y="26"/>
                  <a:pt x="212" y="26"/>
                  <a:pt x="212" y="26"/>
                </a:cubicBezTo>
                <a:cubicBezTo>
                  <a:pt x="211" y="27"/>
                  <a:pt x="210" y="29"/>
                  <a:pt x="210" y="30"/>
                </a:cubicBezTo>
                <a:cubicBezTo>
                  <a:pt x="210" y="31"/>
                  <a:pt x="211" y="33"/>
                  <a:pt x="212" y="34"/>
                </a:cubicBezTo>
                <a:cubicBezTo>
                  <a:pt x="217" y="39"/>
                  <a:pt x="217" y="39"/>
                  <a:pt x="217" y="39"/>
                </a:cubicBezTo>
                <a:cubicBezTo>
                  <a:pt x="219" y="41"/>
                  <a:pt x="220" y="45"/>
                  <a:pt x="218" y="48"/>
                </a:cubicBezTo>
                <a:cubicBezTo>
                  <a:pt x="214" y="58"/>
                  <a:pt x="214" y="58"/>
                  <a:pt x="214" y="58"/>
                </a:cubicBezTo>
                <a:cubicBezTo>
                  <a:pt x="213" y="61"/>
                  <a:pt x="210" y="63"/>
                  <a:pt x="207" y="63"/>
                </a:cubicBezTo>
                <a:cubicBezTo>
                  <a:pt x="199" y="63"/>
                  <a:pt x="199" y="63"/>
                  <a:pt x="199" y="63"/>
                </a:cubicBezTo>
                <a:cubicBezTo>
                  <a:pt x="198" y="63"/>
                  <a:pt x="197" y="64"/>
                  <a:pt x="196" y="65"/>
                </a:cubicBezTo>
                <a:cubicBezTo>
                  <a:pt x="195" y="66"/>
                  <a:pt x="194" y="67"/>
                  <a:pt x="194" y="68"/>
                </a:cubicBezTo>
                <a:cubicBezTo>
                  <a:pt x="194" y="81"/>
                  <a:pt x="194" y="81"/>
                  <a:pt x="194" y="81"/>
                </a:cubicBezTo>
                <a:cubicBezTo>
                  <a:pt x="194" y="83"/>
                  <a:pt x="195" y="84"/>
                  <a:pt x="196" y="85"/>
                </a:cubicBezTo>
                <a:cubicBezTo>
                  <a:pt x="197" y="86"/>
                  <a:pt x="198" y="86"/>
                  <a:pt x="199" y="86"/>
                </a:cubicBezTo>
                <a:cubicBezTo>
                  <a:pt x="207" y="86"/>
                  <a:pt x="207" y="86"/>
                  <a:pt x="207" y="86"/>
                </a:cubicBezTo>
                <a:cubicBezTo>
                  <a:pt x="210" y="86"/>
                  <a:pt x="213" y="89"/>
                  <a:pt x="214" y="92"/>
                </a:cubicBezTo>
                <a:cubicBezTo>
                  <a:pt x="218" y="102"/>
                  <a:pt x="218" y="102"/>
                  <a:pt x="218" y="102"/>
                </a:cubicBezTo>
                <a:cubicBezTo>
                  <a:pt x="220" y="104"/>
                  <a:pt x="219" y="108"/>
                  <a:pt x="217" y="111"/>
                </a:cubicBezTo>
                <a:cubicBezTo>
                  <a:pt x="212" y="116"/>
                  <a:pt x="212" y="116"/>
                  <a:pt x="212" y="116"/>
                </a:cubicBezTo>
                <a:cubicBezTo>
                  <a:pt x="211" y="117"/>
                  <a:pt x="210" y="118"/>
                  <a:pt x="210" y="120"/>
                </a:cubicBezTo>
                <a:cubicBezTo>
                  <a:pt x="210" y="121"/>
                  <a:pt x="211" y="122"/>
                  <a:pt x="212" y="123"/>
                </a:cubicBezTo>
                <a:cubicBezTo>
                  <a:pt x="221" y="132"/>
                  <a:pt x="221" y="132"/>
                  <a:pt x="221" y="132"/>
                </a:cubicBezTo>
                <a:cubicBezTo>
                  <a:pt x="222" y="133"/>
                  <a:pt x="223" y="134"/>
                  <a:pt x="224" y="134"/>
                </a:cubicBezTo>
                <a:cubicBezTo>
                  <a:pt x="226" y="134"/>
                  <a:pt x="227" y="133"/>
                  <a:pt x="228" y="132"/>
                </a:cubicBezTo>
                <a:cubicBezTo>
                  <a:pt x="233" y="127"/>
                  <a:pt x="233" y="127"/>
                  <a:pt x="233" y="127"/>
                </a:cubicBezTo>
                <a:cubicBezTo>
                  <a:pt x="236" y="125"/>
                  <a:pt x="240" y="124"/>
                  <a:pt x="242" y="126"/>
                </a:cubicBezTo>
                <a:cubicBezTo>
                  <a:pt x="252" y="130"/>
                  <a:pt x="252" y="130"/>
                  <a:pt x="252" y="130"/>
                </a:cubicBezTo>
                <a:cubicBezTo>
                  <a:pt x="255" y="131"/>
                  <a:pt x="258" y="134"/>
                  <a:pt x="258" y="137"/>
                </a:cubicBezTo>
                <a:cubicBezTo>
                  <a:pt x="258" y="145"/>
                  <a:pt x="258" y="145"/>
                  <a:pt x="258" y="145"/>
                </a:cubicBezTo>
                <a:cubicBezTo>
                  <a:pt x="258" y="146"/>
                  <a:pt x="258" y="147"/>
                  <a:pt x="259" y="148"/>
                </a:cubicBezTo>
                <a:cubicBezTo>
                  <a:pt x="260" y="149"/>
                  <a:pt x="261" y="150"/>
                  <a:pt x="263" y="150"/>
                </a:cubicBezTo>
                <a:cubicBezTo>
                  <a:pt x="276" y="150"/>
                  <a:pt x="276" y="150"/>
                  <a:pt x="276" y="150"/>
                </a:cubicBezTo>
                <a:cubicBezTo>
                  <a:pt x="277" y="150"/>
                  <a:pt x="278" y="149"/>
                  <a:pt x="279" y="148"/>
                </a:cubicBezTo>
                <a:cubicBezTo>
                  <a:pt x="280" y="147"/>
                  <a:pt x="281" y="146"/>
                  <a:pt x="281" y="145"/>
                </a:cubicBezTo>
                <a:cubicBezTo>
                  <a:pt x="281" y="137"/>
                  <a:pt x="281" y="137"/>
                  <a:pt x="281" y="137"/>
                </a:cubicBezTo>
                <a:cubicBezTo>
                  <a:pt x="281" y="134"/>
                  <a:pt x="283" y="131"/>
                  <a:pt x="286" y="130"/>
                </a:cubicBezTo>
                <a:cubicBezTo>
                  <a:pt x="296" y="126"/>
                  <a:pt x="296" y="126"/>
                  <a:pt x="296" y="126"/>
                </a:cubicBezTo>
                <a:cubicBezTo>
                  <a:pt x="299" y="124"/>
                  <a:pt x="303" y="125"/>
                  <a:pt x="305" y="127"/>
                </a:cubicBezTo>
                <a:cubicBezTo>
                  <a:pt x="310" y="132"/>
                  <a:pt x="310" y="132"/>
                  <a:pt x="310" y="132"/>
                </a:cubicBezTo>
                <a:cubicBezTo>
                  <a:pt x="311" y="133"/>
                  <a:pt x="313" y="134"/>
                  <a:pt x="314" y="134"/>
                </a:cubicBezTo>
                <a:cubicBezTo>
                  <a:pt x="315" y="134"/>
                  <a:pt x="317" y="133"/>
                  <a:pt x="318" y="132"/>
                </a:cubicBezTo>
                <a:cubicBezTo>
                  <a:pt x="327" y="123"/>
                  <a:pt x="327" y="123"/>
                  <a:pt x="327" y="123"/>
                </a:cubicBezTo>
                <a:cubicBezTo>
                  <a:pt x="328" y="122"/>
                  <a:pt x="328" y="121"/>
                  <a:pt x="328" y="120"/>
                </a:cubicBezTo>
                <a:cubicBezTo>
                  <a:pt x="328" y="118"/>
                  <a:pt x="328" y="117"/>
                  <a:pt x="327" y="116"/>
                </a:cubicBezTo>
                <a:cubicBezTo>
                  <a:pt x="321" y="111"/>
                  <a:pt x="321" y="111"/>
                  <a:pt x="321" y="111"/>
                </a:cubicBezTo>
                <a:cubicBezTo>
                  <a:pt x="319" y="108"/>
                  <a:pt x="318" y="104"/>
                  <a:pt x="320" y="102"/>
                </a:cubicBezTo>
                <a:cubicBezTo>
                  <a:pt x="324" y="92"/>
                  <a:pt x="324" y="92"/>
                  <a:pt x="324" y="92"/>
                </a:cubicBezTo>
                <a:cubicBezTo>
                  <a:pt x="325" y="89"/>
                  <a:pt x="328" y="86"/>
                  <a:pt x="331" y="86"/>
                </a:cubicBezTo>
                <a:cubicBezTo>
                  <a:pt x="339" y="86"/>
                  <a:pt x="339" y="86"/>
                  <a:pt x="339" y="86"/>
                </a:cubicBezTo>
                <a:cubicBezTo>
                  <a:pt x="340" y="86"/>
                  <a:pt x="342" y="86"/>
                  <a:pt x="343" y="85"/>
                </a:cubicBezTo>
                <a:cubicBezTo>
                  <a:pt x="344" y="84"/>
                  <a:pt x="344" y="83"/>
                  <a:pt x="344" y="81"/>
                </a:cubicBezTo>
                <a:cubicBezTo>
                  <a:pt x="344" y="68"/>
                  <a:pt x="344" y="68"/>
                  <a:pt x="344" y="68"/>
                </a:cubicBezTo>
                <a:cubicBezTo>
                  <a:pt x="344" y="67"/>
                  <a:pt x="344" y="66"/>
                  <a:pt x="343" y="65"/>
                </a:cubicBezTo>
                <a:close/>
                <a:moveTo>
                  <a:pt x="269" y="104"/>
                </a:moveTo>
                <a:cubicBezTo>
                  <a:pt x="253" y="104"/>
                  <a:pt x="240" y="91"/>
                  <a:pt x="240" y="75"/>
                </a:cubicBezTo>
                <a:cubicBezTo>
                  <a:pt x="240" y="59"/>
                  <a:pt x="253" y="46"/>
                  <a:pt x="269" y="46"/>
                </a:cubicBezTo>
                <a:cubicBezTo>
                  <a:pt x="285" y="46"/>
                  <a:pt x="298" y="59"/>
                  <a:pt x="298" y="75"/>
                </a:cubicBezTo>
                <a:cubicBezTo>
                  <a:pt x="298" y="91"/>
                  <a:pt x="285" y="104"/>
                  <a:pt x="269" y="104"/>
                </a:cubicBezTo>
                <a:close/>
                <a:moveTo>
                  <a:pt x="269" y="104"/>
                </a:moveTo>
                <a:cubicBezTo>
                  <a:pt x="269" y="104"/>
                  <a:pt x="269" y="104"/>
                  <a:pt x="269" y="104"/>
                </a:cubicBezTo>
              </a:path>
            </a:pathLst>
          </a:custGeom>
          <a:solidFill>
            <a:schemeClr val="bg1"/>
          </a:solidFill>
          <a:ln>
            <a:noFill/>
          </a:ln>
        </p:spPr>
        <p:txBody>
          <a:bodyPr vert="horz" wrap="square" lIns="91440" tIns="45720" rIns="91440" bIns="45720" numCol="1" anchor="t" anchorCtr="0" compatLnSpc="1"/>
          <a:lstStyle/>
          <a:p>
            <a:endParaRPr lang="zh-CN" altLang="en-US" dirty="0"/>
          </a:p>
        </p:txBody>
      </p:sp>
      <p:sp>
        <p:nvSpPr>
          <p:cNvPr id="144" name="Freeform 5">
            <a:extLst>
              <a:ext uri="{FF2B5EF4-FFF2-40B4-BE49-F238E27FC236}">
                <a16:creationId xmlns:a16="http://schemas.microsoft.com/office/drawing/2014/main" id="{46A7D746-60AC-1148-BEC2-2CA22EE63109}"/>
              </a:ext>
            </a:extLst>
          </p:cNvPr>
          <p:cNvSpPr>
            <a:spLocks noEditPoints="1"/>
          </p:cNvSpPr>
          <p:nvPr/>
        </p:nvSpPr>
        <p:spPr bwMode="auto">
          <a:xfrm>
            <a:off x="8177255" y="3871782"/>
            <a:ext cx="152461" cy="121225"/>
          </a:xfrm>
          <a:custGeom>
            <a:avLst/>
            <a:gdLst>
              <a:gd name="T0" fmla="*/ 179 w 344"/>
              <a:gd name="T1" fmla="*/ 146 h 273"/>
              <a:gd name="T2" fmla="*/ 183 w 344"/>
              <a:gd name="T3" fmla="*/ 112 h 273"/>
              <a:gd name="T4" fmla="*/ 170 w 344"/>
              <a:gd name="T5" fmla="*/ 90 h 273"/>
              <a:gd name="T6" fmla="*/ 152 w 344"/>
              <a:gd name="T7" fmla="*/ 97 h 273"/>
              <a:gd name="T8" fmla="*/ 119 w 344"/>
              <a:gd name="T9" fmla="*/ 83 h 273"/>
              <a:gd name="T10" fmla="*/ 112 w 344"/>
              <a:gd name="T11" fmla="*/ 66 h 273"/>
              <a:gd name="T12" fmla="*/ 87 w 344"/>
              <a:gd name="T13" fmla="*/ 73 h 273"/>
              <a:gd name="T14" fmla="*/ 66 w 344"/>
              <a:gd name="T15" fmla="*/ 99 h 273"/>
              <a:gd name="T16" fmla="*/ 41 w 344"/>
              <a:gd name="T17" fmla="*/ 88 h 273"/>
              <a:gd name="T18" fmla="*/ 21 w 344"/>
              <a:gd name="T19" fmla="*/ 107 h 273"/>
              <a:gd name="T20" fmla="*/ 33 w 344"/>
              <a:gd name="T21" fmla="*/ 132 h 273"/>
              <a:gd name="T22" fmla="*/ 6 w 344"/>
              <a:gd name="T23" fmla="*/ 153 h 273"/>
              <a:gd name="T24" fmla="*/ 0 w 344"/>
              <a:gd name="T25" fmla="*/ 178 h 273"/>
              <a:gd name="T26" fmla="*/ 17 w 344"/>
              <a:gd name="T27" fmla="*/ 185 h 273"/>
              <a:gd name="T28" fmla="*/ 31 w 344"/>
              <a:gd name="T29" fmla="*/ 219 h 273"/>
              <a:gd name="T30" fmla="*/ 23 w 344"/>
              <a:gd name="T31" fmla="*/ 236 h 273"/>
              <a:gd name="T32" fmla="*/ 46 w 344"/>
              <a:gd name="T33" fmla="*/ 249 h 273"/>
              <a:gd name="T34" fmla="*/ 79 w 344"/>
              <a:gd name="T35" fmla="*/ 245 h 273"/>
              <a:gd name="T36" fmla="*/ 89 w 344"/>
              <a:gd name="T37" fmla="*/ 271 h 273"/>
              <a:gd name="T38" fmla="*/ 117 w 344"/>
              <a:gd name="T39" fmla="*/ 271 h 273"/>
              <a:gd name="T40" fmla="*/ 127 w 344"/>
              <a:gd name="T41" fmla="*/ 245 h 273"/>
              <a:gd name="T42" fmla="*/ 160 w 344"/>
              <a:gd name="T43" fmla="*/ 249 h 273"/>
              <a:gd name="T44" fmla="*/ 183 w 344"/>
              <a:gd name="T45" fmla="*/ 236 h 273"/>
              <a:gd name="T46" fmla="*/ 175 w 344"/>
              <a:gd name="T47" fmla="*/ 219 h 273"/>
              <a:gd name="T48" fmla="*/ 189 w 344"/>
              <a:gd name="T49" fmla="*/ 185 h 273"/>
              <a:gd name="T50" fmla="*/ 206 w 344"/>
              <a:gd name="T51" fmla="*/ 178 h 273"/>
              <a:gd name="T52" fmla="*/ 200 w 344"/>
              <a:gd name="T53" fmla="*/ 153 h 273"/>
              <a:gd name="T54" fmla="*/ 103 w 344"/>
              <a:gd name="T55" fmla="*/ 129 h 273"/>
              <a:gd name="T56" fmla="*/ 343 w 344"/>
              <a:gd name="T57" fmla="*/ 65 h 273"/>
              <a:gd name="T58" fmla="*/ 324 w 344"/>
              <a:gd name="T59" fmla="*/ 58 h 273"/>
              <a:gd name="T60" fmla="*/ 327 w 344"/>
              <a:gd name="T61" fmla="*/ 34 h 273"/>
              <a:gd name="T62" fmla="*/ 318 w 344"/>
              <a:gd name="T63" fmla="*/ 17 h 273"/>
              <a:gd name="T64" fmla="*/ 305 w 344"/>
              <a:gd name="T65" fmla="*/ 23 h 273"/>
              <a:gd name="T66" fmla="*/ 281 w 344"/>
              <a:gd name="T67" fmla="*/ 13 h 273"/>
              <a:gd name="T68" fmla="*/ 276 w 344"/>
              <a:gd name="T69" fmla="*/ 0 h 273"/>
              <a:gd name="T70" fmla="*/ 258 w 344"/>
              <a:gd name="T71" fmla="*/ 5 h 273"/>
              <a:gd name="T72" fmla="*/ 242 w 344"/>
              <a:gd name="T73" fmla="*/ 24 h 273"/>
              <a:gd name="T74" fmla="*/ 224 w 344"/>
              <a:gd name="T75" fmla="*/ 16 h 273"/>
              <a:gd name="T76" fmla="*/ 210 w 344"/>
              <a:gd name="T77" fmla="*/ 30 h 273"/>
              <a:gd name="T78" fmla="*/ 218 w 344"/>
              <a:gd name="T79" fmla="*/ 48 h 273"/>
              <a:gd name="T80" fmla="*/ 199 w 344"/>
              <a:gd name="T81" fmla="*/ 63 h 273"/>
              <a:gd name="T82" fmla="*/ 194 w 344"/>
              <a:gd name="T83" fmla="*/ 81 h 273"/>
              <a:gd name="T84" fmla="*/ 207 w 344"/>
              <a:gd name="T85" fmla="*/ 86 h 273"/>
              <a:gd name="T86" fmla="*/ 217 w 344"/>
              <a:gd name="T87" fmla="*/ 111 h 273"/>
              <a:gd name="T88" fmla="*/ 212 w 344"/>
              <a:gd name="T89" fmla="*/ 123 h 273"/>
              <a:gd name="T90" fmla="*/ 228 w 344"/>
              <a:gd name="T91" fmla="*/ 132 h 273"/>
              <a:gd name="T92" fmla="*/ 252 w 344"/>
              <a:gd name="T93" fmla="*/ 130 h 273"/>
              <a:gd name="T94" fmla="*/ 259 w 344"/>
              <a:gd name="T95" fmla="*/ 148 h 273"/>
              <a:gd name="T96" fmla="*/ 279 w 344"/>
              <a:gd name="T97" fmla="*/ 148 h 273"/>
              <a:gd name="T98" fmla="*/ 286 w 344"/>
              <a:gd name="T99" fmla="*/ 130 h 273"/>
              <a:gd name="T100" fmla="*/ 310 w 344"/>
              <a:gd name="T101" fmla="*/ 132 h 273"/>
              <a:gd name="T102" fmla="*/ 327 w 344"/>
              <a:gd name="T103" fmla="*/ 123 h 273"/>
              <a:gd name="T104" fmla="*/ 321 w 344"/>
              <a:gd name="T105" fmla="*/ 111 h 273"/>
              <a:gd name="T106" fmla="*/ 331 w 344"/>
              <a:gd name="T107" fmla="*/ 86 h 273"/>
              <a:gd name="T108" fmla="*/ 344 w 344"/>
              <a:gd name="T109" fmla="*/ 81 h 273"/>
              <a:gd name="T110" fmla="*/ 269 w 344"/>
              <a:gd name="T111" fmla="*/ 104 h 273"/>
              <a:gd name="T112" fmla="*/ 298 w 344"/>
              <a:gd name="T113" fmla="*/ 75 h 273"/>
              <a:gd name="T114" fmla="*/ 269 w 344"/>
              <a:gd name="T115" fmla="*/ 104 h 2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44" h="273">
                <a:moveTo>
                  <a:pt x="200" y="153"/>
                </a:moveTo>
                <a:cubicBezTo>
                  <a:pt x="189" y="153"/>
                  <a:pt x="189" y="153"/>
                  <a:pt x="189" y="153"/>
                </a:cubicBezTo>
                <a:cubicBezTo>
                  <a:pt x="185" y="153"/>
                  <a:pt x="180" y="150"/>
                  <a:pt x="179" y="146"/>
                </a:cubicBezTo>
                <a:cubicBezTo>
                  <a:pt x="173" y="132"/>
                  <a:pt x="173" y="132"/>
                  <a:pt x="173" y="132"/>
                </a:cubicBezTo>
                <a:cubicBezTo>
                  <a:pt x="171" y="129"/>
                  <a:pt x="172" y="123"/>
                  <a:pt x="175" y="120"/>
                </a:cubicBezTo>
                <a:cubicBezTo>
                  <a:pt x="183" y="112"/>
                  <a:pt x="183" y="112"/>
                  <a:pt x="183" y="112"/>
                </a:cubicBezTo>
                <a:cubicBezTo>
                  <a:pt x="184" y="111"/>
                  <a:pt x="185" y="109"/>
                  <a:pt x="185" y="107"/>
                </a:cubicBezTo>
                <a:cubicBezTo>
                  <a:pt x="185" y="105"/>
                  <a:pt x="184" y="104"/>
                  <a:pt x="183" y="102"/>
                </a:cubicBezTo>
                <a:cubicBezTo>
                  <a:pt x="170" y="90"/>
                  <a:pt x="170" y="90"/>
                  <a:pt x="170" y="90"/>
                </a:cubicBezTo>
                <a:cubicBezTo>
                  <a:pt x="169" y="88"/>
                  <a:pt x="167" y="88"/>
                  <a:pt x="165" y="88"/>
                </a:cubicBezTo>
                <a:cubicBezTo>
                  <a:pt x="163" y="88"/>
                  <a:pt x="161" y="88"/>
                  <a:pt x="160" y="90"/>
                </a:cubicBezTo>
                <a:cubicBezTo>
                  <a:pt x="152" y="97"/>
                  <a:pt x="152" y="97"/>
                  <a:pt x="152" y="97"/>
                </a:cubicBezTo>
                <a:cubicBezTo>
                  <a:pt x="149" y="100"/>
                  <a:pt x="144" y="101"/>
                  <a:pt x="140" y="99"/>
                </a:cubicBezTo>
                <a:cubicBezTo>
                  <a:pt x="127" y="94"/>
                  <a:pt x="127" y="94"/>
                  <a:pt x="127" y="94"/>
                </a:cubicBezTo>
                <a:cubicBezTo>
                  <a:pt x="122" y="92"/>
                  <a:pt x="119" y="88"/>
                  <a:pt x="119" y="83"/>
                </a:cubicBezTo>
                <a:cubicBezTo>
                  <a:pt x="119" y="73"/>
                  <a:pt x="119" y="73"/>
                  <a:pt x="119" y="73"/>
                </a:cubicBezTo>
                <a:cubicBezTo>
                  <a:pt x="119" y="71"/>
                  <a:pt x="118" y="69"/>
                  <a:pt x="117" y="68"/>
                </a:cubicBezTo>
                <a:cubicBezTo>
                  <a:pt x="116" y="66"/>
                  <a:pt x="114" y="66"/>
                  <a:pt x="112" y="66"/>
                </a:cubicBezTo>
                <a:cubicBezTo>
                  <a:pt x="94" y="66"/>
                  <a:pt x="94" y="66"/>
                  <a:pt x="94" y="66"/>
                </a:cubicBezTo>
                <a:cubicBezTo>
                  <a:pt x="92" y="66"/>
                  <a:pt x="90" y="66"/>
                  <a:pt x="89" y="68"/>
                </a:cubicBezTo>
                <a:cubicBezTo>
                  <a:pt x="88" y="69"/>
                  <a:pt x="87" y="71"/>
                  <a:pt x="87" y="73"/>
                </a:cubicBezTo>
                <a:cubicBezTo>
                  <a:pt x="87" y="83"/>
                  <a:pt x="87" y="83"/>
                  <a:pt x="87" y="83"/>
                </a:cubicBezTo>
                <a:cubicBezTo>
                  <a:pt x="87" y="88"/>
                  <a:pt x="84" y="92"/>
                  <a:pt x="79" y="94"/>
                </a:cubicBezTo>
                <a:cubicBezTo>
                  <a:pt x="66" y="99"/>
                  <a:pt x="66" y="99"/>
                  <a:pt x="66" y="99"/>
                </a:cubicBezTo>
                <a:cubicBezTo>
                  <a:pt x="62" y="101"/>
                  <a:pt x="57" y="100"/>
                  <a:pt x="54" y="97"/>
                </a:cubicBezTo>
                <a:cubicBezTo>
                  <a:pt x="46" y="90"/>
                  <a:pt x="46" y="90"/>
                  <a:pt x="46" y="90"/>
                </a:cubicBezTo>
                <a:cubicBezTo>
                  <a:pt x="45" y="88"/>
                  <a:pt x="43" y="88"/>
                  <a:pt x="41" y="88"/>
                </a:cubicBezTo>
                <a:cubicBezTo>
                  <a:pt x="39" y="88"/>
                  <a:pt x="37" y="88"/>
                  <a:pt x="36" y="90"/>
                </a:cubicBezTo>
                <a:cubicBezTo>
                  <a:pt x="23" y="102"/>
                  <a:pt x="23" y="102"/>
                  <a:pt x="23" y="102"/>
                </a:cubicBezTo>
                <a:cubicBezTo>
                  <a:pt x="22" y="104"/>
                  <a:pt x="21" y="105"/>
                  <a:pt x="21" y="107"/>
                </a:cubicBezTo>
                <a:cubicBezTo>
                  <a:pt x="21" y="109"/>
                  <a:pt x="22" y="111"/>
                  <a:pt x="23" y="112"/>
                </a:cubicBezTo>
                <a:cubicBezTo>
                  <a:pt x="31" y="120"/>
                  <a:pt x="31" y="120"/>
                  <a:pt x="31" y="120"/>
                </a:cubicBezTo>
                <a:cubicBezTo>
                  <a:pt x="34" y="123"/>
                  <a:pt x="35" y="129"/>
                  <a:pt x="33" y="132"/>
                </a:cubicBezTo>
                <a:cubicBezTo>
                  <a:pt x="27" y="146"/>
                  <a:pt x="27" y="146"/>
                  <a:pt x="27" y="146"/>
                </a:cubicBezTo>
                <a:cubicBezTo>
                  <a:pt x="26" y="150"/>
                  <a:pt x="21" y="153"/>
                  <a:pt x="17" y="153"/>
                </a:cubicBezTo>
                <a:cubicBezTo>
                  <a:pt x="6" y="153"/>
                  <a:pt x="6" y="153"/>
                  <a:pt x="6" y="153"/>
                </a:cubicBezTo>
                <a:cubicBezTo>
                  <a:pt x="5" y="153"/>
                  <a:pt x="3" y="154"/>
                  <a:pt x="2" y="155"/>
                </a:cubicBezTo>
                <a:cubicBezTo>
                  <a:pt x="0" y="157"/>
                  <a:pt x="0" y="158"/>
                  <a:pt x="0" y="160"/>
                </a:cubicBezTo>
                <a:cubicBezTo>
                  <a:pt x="0" y="178"/>
                  <a:pt x="0" y="178"/>
                  <a:pt x="0" y="178"/>
                </a:cubicBezTo>
                <a:cubicBezTo>
                  <a:pt x="0" y="180"/>
                  <a:pt x="0" y="182"/>
                  <a:pt x="2" y="183"/>
                </a:cubicBezTo>
                <a:cubicBezTo>
                  <a:pt x="3" y="184"/>
                  <a:pt x="5" y="185"/>
                  <a:pt x="6" y="185"/>
                </a:cubicBezTo>
                <a:cubicBezTo>
                  <a:pt x="17" y="185"/>
                  <a:pt x="17" y="185"/>
                  <a:pt x="17" y="185"/>
                </a:cubicBezTo>
                <a:cubicBezTo>
                  <a:pt x="21" y="185"/>
                  <a:pt x="26" y="189"/>
                  <a:pt x="27" y="193"/>
                </a:cubicBezTo>
                <a:cubicBezTo>
                  <a:pt x="33" y="206"/>
                  <a:pt x="33" y="206"/>
                  <a:pt x="33" y="206"/>
                </a:cubicBezTo>
                <a:cubicBezTo>
                  <a:pt x="35" y="210"/>
                  <a:pt x="34" y="216"/>
                  <a:pt x="31" y="219"/>
                </a:cubicBezTo>
                <a:cubicBezTo>
                  <a:pt x="23" y="226"/>
                  <a:pt x="23" y="226"/>
                  <a:pt x="23" y="226"/>
                </a:cubicBezTo>
                <a:cubicBezTo>
                  <a:pt x="22" y="227"/>
                  <a:pt x="21" y="229"/>
                  <a:pt x="21" y="231"/>
                </a:cubicBezTo>
                <a:cubicBezTo>
                  <a:pt x="21" y="233"/>
                  <a:pt x="22" y="235"/>
                  <a:pt x="23" y="236"/>
                </a:cubicBezTo>
                <a:cubicBezTo>
                  <a:pt x="36" y="249"/>
                  <a:pt x="36" y="249"/>
                  <a:pt x="36" y="249"/>
                </a:cubicBezTo>
                <a:cubicBezTo>
                  <a:pt x="37" y="250"/>
                  <a:pt x="39" y="251"/>
                  <a:pt x="41" y="251"/>
                </a:cubicBezTo>
                <a:cubicBezTo>
                  <a:pt x="43" y="251"/>
                  <a:pt x="45" y="250"/>
                  <a:pt x="46" y="249"/>
                </a:cubicBezTo>
                <a:cubicBezTo>
                  <a:pt x="54" y="241"/>
                  <a:pt x="54" y="241"/>
                  <a:pt x="54" y="241"/>
                </a:cubicBezTo>
                <a:cubicBezTo>
                  <a:pt x="57" y="238"/>
                  <a:pt x="62" y="237"/>
                  <a:pt x="66" y="239"/>
                </a:cubicBezTo>
                <a:cubicBezTo>
                  <a:pt x="79" y="245"/>
                  <a:pt x="79" y="245"/>
                  <a:pt x="79" y="245"/>
                </a:cubicBezTo>
                <a:cubicBezTo>
                  <a:pt x="84" y="246"/>
                  <a:pt x="87" y="251"/>
                  <a:pt x="87" y="255"/>
                </a:cubicBezTo>
                <a:cubicBezTo>
                  <a:pt x="87" y="266"/>
                  <a:pt x="87" y="266"/>
                  <a:pt x="87" y="266"/>
                </a:cubicBezTo>
                <a:cubicBezTo>
                  <a:pt x="87" y="268"/>
                  <a:pt x="88" y="269"/>
                  <a:pt x="89" y="271"/>
                </a:cubicBezTo>
                <a:cubicBezTo>
                  <a:pt x="90" y="272"/>
                  <a:pt x="92" y="273"/>
                  <a:pt x="94" y="273"/>
                </a:cubicBezTo>
                <a:cubicBezTo>
                  <a:pt x="112" y="273"/>
                  <a:pt x="112" y="273"/>
                  <a:pt x="112" y="273"/>
                </a:cubicBezTo>
                <a:cubicBezTo>
                  <a:pt x="114" y="273"/>
                  <a:pt x="116" y="272"/>
                  <a:pt x="117" y="271"/>
                </a:cubicBezTo>
                <a:cubicBezTo>
                  <a:pt x="118" y="269"/>
                  <a:pt x="119" y="268"/>
                  <a:pt x="119" y="266"/>
                </a:cubicBezTo>
                <a:cubicBezTo>
                  <a:pt x="119" y="255"/>
                  <a:pt x="119" y="255"/>
                  <a:pt x="119" y="255"/>
                </a:cubicBezTo>
                <a:cubicBezTo>
                  <a:pt x="119" y="251"/>
                  <a:pt x="122" y="246"/>
                  <a:pt x="127" y="245"/>
                </a:cubicBezTo>
                <a:cubicBezTo>
                  <a:pt x="140" y="239"/>
                  <a:pt x="140" y="239"/>
                  <a:pt x="140" y="239"/>
                </a:cubicBezTo>
                <a:cubicBezTo>
                  <a:pt x="144" y="237"/>
                  <a:pt x="149" y="238"/>
                  <a:pt x="153" y="241"/>
                </a:cubicBezTo>
                <a:cubicBezTo>
                  <a:pt x="160" y="249"/>
                  <a:pt x="160" y="249"/>
                  <a:pt x="160" y="249"/>
                </a:cubicBezTo>
                <a:cubicBezTo>
                  <a:pt x="161" y="250"/>
                  <a:pt x="163" y="251"/>
                  <a:pt x="165" y="251"/>
                </a:cubicBezTo>
                <a:cubicBezTo>
                  <a:pt x="167" y="251"/>
                  <a:pt x="169" y="250"/>
                  <a:pt x="170" y="249"/>
                </a:cubicBezTo>
                <a:cubicBezTo>
                  <a:pt x="183" y="236"/>
                  <a:pt x="183" y="236"/>
                  <a:pt x="183" y="236"/>
                </a:cubicBezTo>
                <a:cubicBezTo>
                  <a:pt x="184" y="235"/>
                  <a:pt x="185" y="233"/>
                  <a:pt x="185" y="231"/>
                </a:cubicBezTo>
                <a:cubicBezTo>
                  <a:pt x="185" y="229"/>
                  <a:pt x="184" y="227"/>
                  <a:pt x="183" y="226"/>
                </a:cubicBezTo>
                <a:cubicBezTo>
                  <a:pt x="175" y="219"/>
                  <a:pt x="175" y="219"/>
                  <a:pt x="175" y="219"/>
                </a:cubicBezTo>
                <a:cubicBezTo>
                  <a:pt x="172" y="216"/>
                  <a:pt x="171" y="210"/>
                  <a:pt x="173" y="206"/>
                </a:cubicBezTo>
                <a:cubicBezTo>
                  <a:pt x="179" y="193"/>
                  <a:pt x="179" y="193"/>
                  <a:pt x="179" y="193"/>
                </a:cubicBezTo>
                <a:cubicBezTo>
                  <a:pt x="180" y="189"/>
                  <a:pt x="185" y="185"/>
                  <a:pt x="189" y="185"/>
                </a:cubicBezTo>
                <a:cubicBezTo>
                  <a:pt x="200" y="185"/>
                  <a:pt x="200" y="185"/>
                  <a:pt x="200" y="185"/>
                </a:cubicBezTo>
                <a:cubicBezTo>
                  <a:pt x="201" y="185"/>
                  <a:pt x="203" y="184"/>
                  <a:pt x="204" y="183"/>
                </a:cubicBezTo>
                <a:cubicBezTo>
                  <a:pt x="206" y="182"/>
                  <a:pt x="206" y="180"/>
                  <a:pt x="206" y="178"/>
                </a:cubicBezTo>
                <a:cubicBezTo>
                  <a:pt x="206" y="160"/>
                  <a:pt x="206" y="160"/>
                  <a:pt x="206" y="160"/>
                </a:cubicBezTo>
                <a:cubicBezTo>
                  <a:pt x="206" y="158"/>
                  <a:pt x="206" y="157"/>
                  <a:pt x="204" y="155"/>
                </a:cubicBezTo>
                <a:cubicBezTo>
                  <a:pt x="203" y="154"/>
                  <a:pt x="201" y="153"/>
                  <a:pt x="200" y="153"/>
                </a:cubicBezTo>
                <a:close/>
                <a:moveTo>
                  <a:pt x="103" y="209"/>
                </a:moveTo>
                <a:cubicBezTo>
                  <a:pt x="81" y="209"/>
                  <a:pt x="63" y="191"/>
                  <a:pt x="63" y="169"/>
                </a:cubicBezTo>
                <a:cubicBezTo>
                  <a:pt x="63" y="147"/>
                  <a:pt x="81" y="129"/>
                  <a:pt x="103" y="129"/>
                </a:cubicBezTo>
                <a:cubicBezTo>
                  <a:pt x="125" y="129"/>
                  <a:pt x="143" y="147"/>
                  <a:pt x="143" y="169"/>
                </a:cubicBezTo>
                <a:cubicBezTo>
                  <a:pt x="143" y="191"/>
                  <a:pt x="125" y="209"/>
                  <a:pt x="103" y="209"/>
                </a:cubicBezTo>
                <a:close/>
                <a:moveTo>
                  <a:pt x="343" y="65"/>
                </a:moveTo>
                <a:cubicBezTo>
                  <a:pt x="342" y="64"/>
                  <a:pt x="340" y="63"/>
                  <a:pt x="339" y="63"/>
                </a:cubicBezTo>
                <a:cubicBezTo>
                  <a:pt x="331" y="63"/>
                  <a:pt x="331" y="63"/>
                  <a:pt x="331" y="63"/>
                </a:cubicBezTo>
                <a:cubicBezTo>
                  <a:pt x="328" y="63"/>
                  <a:pt x="325" y="61"/>
                  <a:pt x="324" y="58"/>
                </a:cubicBezTo>
                <a:cubicBezTo>
                  <a:pt x="320" y="48"/>
                  <a:pt x="320" y="48"/>
                  <a:pt x="320" y="48"/>
                </a:cubicBezTo>
                <a:cubicBezTo>
                  <a:pt x="318" y="45"/>
                  <a:pt x="319" y="41"/>
                  <a:pt x="321" y="39"/>
                </a:cubicBezTo>
                <a:cubicBezTo>
                  <a:pt x="327" y="34"/>
                  <a:pt x="327" y="34"/>
                  <a:pt x="327" y="34"/>
                </a:cubicBezTo>
                <a:cubicBezTo>
                  <a:pt x="328" y="33"/>
                  <a:pt x="328" y="31"/>
                  <a:pt x="328" y="30"/>
                </a:cubicBezTo>
                <a:cubicBezTo>
                  <a:pt x="328" y="29"/>
                  <a:pt x="328" y="27"/>
                  <a:pt x="327" y="26"/>
                </a:cubicBezTo>
                <a:cubicBezTo>
                  <a:pt x="318" y="17"/>
                  <a:pt x="318" y="17"/>
                  <a:pt x="318" y="17"/>
                </a:cubicBezTo>
                <a:cubicBezTo>
                  <a:pt x="317" y="16"/>
                  <a:pt x="315" y="16"/>
                  <a:pt x="314" y="16"/>
                </a:cubicBezTo>
                <a:cubicBezTo>
                  <a:pt x="313" y="16"/>
                  <a:pt x="311" y="16"/>
                  <a:pt x="310" y="17"/>
                </a:cubicBezTo>
                <a:cubicBezTo>
                  <a:pt x="305" y="23"/>
                  <a:pt x="305" y="23"/>
                  <a:pt x="305" y="23"/>
                </a:cubicBezTo>
                <a:cubicBezTo>
                  <a:pt x="303" y="25"/>
                  <a:pt x="299" y="26"/>
                  <a:pt x="296" y="24"/>
                </a:cubicBezTo>
                <a:cubicBezTo>
                  <a:pt x="286" y="20"/>
                  <a:pt x="286" y="20"/>
                  <a:pt x="286" y="20"/>
                </a:cubicBezTo>
                <a:cubicBezTo>
                  <a:pt x="283" y="19"/>
                  <a:pt x="281" y="16"/>
                  <a:pt x="281" y="13"/>
                </a:cubicBezTo>
                <a:cubicBezTo>
                  <a:pt x="281" y="5"/>
                  <a:pt x="281" y="5"/>
                  <a:pt x="281" y="5"/>
                </a:cubicBezTo>
                <a:cubicBezTo>
                  <a:pt x="281" y="4"/>
                  <a:pt x="280" y="2"/>
                  <a:pt x="279" y="1"/>
                </a:cubicBezTo>
                <a:cubicBezTo>
                  <a:pt x="278" y="0"/>
                  <a:pt x="277" y="0"/>
                  <a:pt x="276" y="0"/>
                </a:cubicBezTo>
                <a:cubicBezTo>
                  <a:pt x="263" y="0"/>
                  <a:pt x="263" y="0"/>
                  <a:pt x="263" y="0"/>
                </a:cubicBezTo>
                <a:cubicBezTo>
                  <a:pt x="261" y="0"/>
                  <a:pt x="260" y="0"/>
                  <a:pt x="259" y="1"/>
                </a:cubicBezTo>
                <a:cubicBezTo>
                  <a:pt x="258" y="2"/>
                  <a:pt x="258" y="4"/>
                  <a:pt x="258" y="5"/>
                </a:cubicBezTo>
                <a:cubicBezTo>
                  <a:pt x="258" y="13"/>
                  <a:pt x="258" y="13"/>
                  <a:pt x="258" y="13"/>
                </a:cubicBezTo>
                <a:cubicBezTo>
                  <a:pt x="258" y="16"/>
                  <a:pt x="255" y="19"/>
                  <a:pt x="252" y="20"/>
                </a:cubicBezTo>
                <a:cubicBezTo>
                  <a:pt x="242" y="24"/>
                  <a:pt x="242" y="24"/>
                  <a:pt x="242" y="24"/>
                </a:cubicBezTo>
                <a:cubicBezTo>
                  <a:pt x="240" y="26"/>
                  <a:pt x="236" y="25"/>
                  <a:pt x="233" y="23"/>
                </a:cubicBezTo>
                <a:cubicBezTo>
                  <a:pt x="228" y="17"/>
                  <a:pt x="228" y="17"/>
                  <a:pt x="228" y="17"/>
                </a:cubicBezTo>
                <a:cubicBezTo>
                  <a:pt x="227" y="16"/>
                  <a:pt x="226" y="16"/>
                  <a:pt x="224" y="16"/>
                </a:cubicBezTo>
                <a:cubicBezTo>
                  <a:pt x="223" y="16"/>
                  <a:pt x="222" y="16"/>
                  <a:pt x="221" y="17"/>
                </a:cubicBezTo>
                <a:cubicBezTo>
                  <a:pt x="212" y="26"/>
                  <a:pt x="212" y="26"/>
                  <a:pt x="212" y="26"/>
                </a:cubicBezTo>
                <a:cubicBezTo>
                  <a:pt x="211" y="27"/>
                  <a:pt x="210" y="29"/>
                  <a:pt x="210" y="30"/>
                </a:cubicBezTo>
                <a:cubicBezTo>
                  <a:pt x="210" y="31"/>
                  <a:pt x="211" y="33"/>
                  <a:pt x="212" y="34"/>
                </a:cubicBezTo>
                <a:cubicBezTo>
                  <a:pt x="217" y="39"/>
                  <a:pt x="217" y="39"/>
                  <a:pt x="217" y="39"/>
                </a:cubicBezTo>
                <a:cubicBezTo>
                  <a:pt x="219" y="41"/>
                  <a:pt x="220" y="45"/>
                  <a:pt x="218" y="48"/>
                </a:cubicBezTo>
                <a:cubicBezTo>
                  <a:pt x="214" y="58"/>
                  <a:pt x="214" y="58"/>
                  <a:pt x="214" y="58"/>
                </a:cubicBezTo>
                <a:cubicBezTo>
                  <a:pt x="213" y="61"/>
                  <a:pt x="210" y="63"/>
                  <a:pt x="207" y="63"/>
                </a:cubicBezTo>
                <a:cubicBezTo>
                  <a:pt x="199" y="63"/>
                  <a:pt x="199" y="63"/>
                  <a:pt x="199" y="63"/>
                </a:cubicBezTo>
                <a:cubicBezTo>
                  <a:pt x="198" y="63"/>
                  <a:pt x="197" y="64"/>
                  <a:pt x="196" y="65"/>
                </a:cubicBezTo>
                <a:cubicBezTo>
                  <a:pt x="195" y="66"/>
                  <a:pt x="194" y="67"/>
                  <a:pt x="194" y="68"/>
                </a:cubicBezTo>
                <a:cubicBezTo>
                  <a:pt x="194" y="81"/>
                  <a:pt x="194" y="81"/>
                  <a:pt x="194" y="81"/>
                </a:cubicBezTo>
                <a:cubicBezTo>
                  <a:pt x="194" y="83"/>
                  <a:pt x="195" y="84"/>
                  <a:pt x="196" y="85"/>
                </a:cubicBezTo>
                <a:cubicBezTo>
                  <a:pt x="197" y="86"/>
                  <a:pt x="198" y="86"/>
                  <a:pt x="199" y="86"/>
                </a:cubicBezTo>
                <a:cubicBezTo>
                  <a:pt x="207" y="86"/>
                  <a:pt x="207" y="86"/>
                  <a:pt x="207" y="86"/>
                </a:cubicBezTo>
                <a:cubicBezTo>
                  <a:pt x="210" y="86"/>
                  <a:pt x="213" y="89"/>
                  <a:pt x="214" y="92"/>
                </a:cubicBezTo>
                <a:cubicBezTo>
                  <a:pt x="218" y="102"/>
                  <a:pt x="218" y="102"/>
                  <a:pt x="218" y="102"/>
                </a:cubicBezTo>
                <a:cubicBezTo>
                  <a:pt x="220" y="104"/>
                  <a:pt x="219" y="108"/>
                  <a:pt x="217" y="111"/>
                </a:cubicBezTo>
                <a:cubicBezTo>
                  <a:pt x="212" y="116"/>
                  <a:pt x="212" y="116"/>
                  <a:pt x="212" y="116"/>
                </a:cubicBezTo>
                <a:cubicBezTo>
                  <a:pt x="211" y="117"/>
                  <a:pt x="210" y="118"/>
                  <a:pt x="210" y="120"/>
                </a:cubicBezTo>
                <a:cubicBezTo>
                  <a:pt x="210" y="121"/>
                  <a:pt x="211" y="122"/>
                  <a:pt x="212" y="123"/>
                </a:cubicBezTo>
                <a:cubicBezTo>
                  <a:pt x="221" y="132"/>
                  <a:pt x="221" y="132"/>
                  <a:pt x="221" y="132"/>
                </a:cubicBezTo>
                <a:cubicBezTo>
                  <a:pt x="222" y="133"/>
                  <a:pt x="223" y="134"/>
                  <a:pt x="224" y="134"/>
                </a:cubicBezTo>
                <a:cubicBezTo>
                  <a:pt x="226" y="134"/>
                  <a:pt x="227" y="133"/>
                  <a:pt x="228" y="132"/>
                </a:cubicBezTo>
                <a:cubicBezTo>
                  <a:pt x="233" y="127"/>
                  <a:pt x="233" y="127"/>
                  <a:pt x="233" y="127"/>
                </a:cubicBezTo>
                <a:cubicBezTo>
                  <a:pt x="236" y="125"/>
                  <a:pt x="240" y="124"/>
                  <a:pt x="242" y="126"/>
                </a:cubicBezTo>
                <a:cubicBezTo>
                  <a:pt x="252" y="130"/>
                  <a:pt x="252" y="130"/>
                  <a:pt x="252" y="130"/>
                </a:cubicBezTo>
                <a:cubicBezTo>
                  <a:pt x="255" y="131"/>
                  <a:pt x="258" y="134"/>
                  <a:pt x="258" y="137"/>
                </a:cubicBezTo>
                <a:cubicBezTo>
                  <a:pt x="258" y="145"/>
                  <a:pt x="258" y="145"/>
                  <a:pt x="258" y="145"/>
                </a:cubicBezTo>
                <a:cubicBezTo>
                  <a:pt x="258" y="146"/>
                  <a:pt x="258" y="147"/>
                  <a:pt x="259" y="148"/>
                </a:cubicBezTo>
                <a:cubicBezTo>
                  <a:pt x="260" y="149"/>
                  <a:pt x="261" y="150"/>
                  <a:pt x="263" y="150"/>
                </a:cubicBezTo>
                <a:cubicBezTo>
                  <a:pt x="276" y="150"/>
                  <a:pt x="276" y="150"/>
                  <a:pt x="276" y="150"/>
                </a:cubicBezTo>
                <a:cubicBezTo>
                  <a:pt x="277" y="150"/>
                  <a:pt x="278" y="149"/>
                  <a:pt x="279" y="148"/>
                </a:cubicBezTo>
                <a:cubicBezTo>
                  <a:pt x="280" y="147"/>
                  <a:pt x="281" y="146"/>
                  <a:pt x="281" y="145"/>
                </a:cubicBezTo>
                <a:cubicBezTo>
                  <a:pt x="281" y="137"/>
                  <a:pt x="281" y="137"/>
                  <a:pt x="281" y="137"/>
                </a:cubicBezTo>
                <a:cubicBezTo>
                  <a:pt x="281" y="134"/>
                  <a:pt x="283" y="131"/>
                  <a:pt x="286" y="130"/>
                </a:cubicBezTo>
                <a:cubicBezTo>
                  <a:pt x="296" y="126"/>
                  <a:pt x="296" y="126"/>
                  <a:pt x="296" y="126"/>
                </a:cubicBezTo>
                <a:cubicBezTo>
                  <a:pt x="299" y="124"/>
                  <a:pt x="303" y="125"/>
                  <a:pt x="305" y="127"/>
                </a:cubicBezTo>
                <a:cubicBezTo>
                  <a:pt x="310" y="132"/>
                  <a:pt x="310" y="132"/>
                  <a:pt x="310" y="132"/>
                </a:cubicBezTo>
                <a:cubicBezTo>
                  <a:pt x="311" y="133"/>
                  <a:pt x="313" y="134"/>
                  <a:pt x="314" y="134"/>
                </a:cubicBezTo>
                <a:cubicBezTo>
                  <a:pt x="315" y="134"/>
                  <a:pt x="317" y="133"/>
                  <a:pt x="318" y="132"/>
                </a:cubicBezTo>
                <a:cubicBezTo>
                  <a:pt x="327" y="123"/>
                  <a:pt x="327" y="123"/>
                  <a:pt x="327" y="123"/>
                </a:cubicBezTo>
                <a:cubicBezTo>
                  <a:pt x="328" y="122"/>
                  <a:pt x="328" y="121"/>
                  <a:pt x="328" y="120"/>
                </a:cubicBezTo>
                <a:cubicBezTo>
                  <a:pt x="328" y="118"/>
                  <a:pt x="328" y="117"/>
                  <a:pt x="327" y="116"/>
                </a:cubicBezTo>
                <a:cubicBezTo>
                  <a:pt x="321" y="111"/>
                  <a:pt x="321" y="111"/>
                  <a:pt x="321" y="111"/>
                </a:cubicBezTo>
                <a:cubicBezTo>
                  <a:pt x="319" y="108"/>
                  <a:pt x="318" y="104"/>
                  <a:pt x="320" y="102"/>
                </a:cubicBezTo>
                <a:cubicBezTo>
                  <a:pt x="324" y="92"/>
                  <a:pt x="324" y="92"/>
                  <a:pt x="324" y="92"/>
                </a:cubicBezTo>
                <a:cubicBezTo>
                  <a:pt x="325" y="89"/>
                  <a:pt x="328" y="86"/>
                  <a:pt x="331" y="86"/>
                </a:cubicBezTo>
                <a:cubicBezTo>
                  <a:pt x="339" y="86"/>
                  <a:pt x="339" y="86"/>
                  <a:pt x="339" y="86"/>
                </a:cubicBezTo>
                <a:cubicBezTo>
                  <a:pt x="340" y="86"/>
                  <a:pt x="342" y="86"/>
                  <a:pt x="343" y="85"/>
                </a:cubicBezTo>
                <a:cubicBezTo>
                  <a:pt x="344" y="84"/>
                  <a:pt x="344" y="83"/>
                  <a:pt x="344" y="81"/>
                </a:cubicBezTo>
                <a:cubicBezTo>
                  <a:pt x="344" y="68"/>
                  <a:pt x="344" y="68"/>
                  <a:pt x="344" y="68"/>
                </a:cubicBezTo>
                <a:cubicBezTo>
                  <a:pt x="344" y="67"/>
                  <a:pt x="344" y="66"/>
                  <a:pt x="343" y="65"/>
                </a:cubicBezTo>
                <a:close/>
                <a:moveTo>
                  <a:pt x="269" y="104"/>
                </a:moveTo>
                <a:cubicBezTo>
                  <a:pt x="253" y="104"/>
                  <a:pt x="240" y="91"/>
                  <a:pt x="240" y="75"/>
                </a:cubicBezTo>
                <a:cubicBezTo>
                  <a:pt x="240" y="59"/>
                  <a:pt x="253" y="46"/>
                  <a:pt x="269" y="46"/>
                </a:cubicBezTo>
                <a:cubicBezTo>
                  <a:pt x="285" y="46"/>
                  <a:pt x="298" y="59"/>
                  <a:pt x="298" y="75"/>
                </a:cubicBezTo>
                <a:cubicBezTo>
                  <a:pt x="298" y="91"/>
                  <a:pt x="285" y="104"/>
                  <a:pt x="269" y="104"/>
                </a:cubicBezTo>
                <a:close/>
                <a:moveTo>
                  <a:pt x="269" y="104"/>
                </a:moveTo>
                <a:cubicBezTo>
                  <a:pt x="269" y="104"/>
                  <a:pt x="269" y="104"/>
                  <a:pt x="269" y="104"/>
                </a:cubicBezTo>
              </a:path>
            </a:pathLst>
          </a:custGeom>
          <a:solidFill>
            <a:schemeClr val="bg1"/>
          </a:solidFill>
          <a:ln>
            <a:noFill/>
          </a:ln>
        </p:spPr>
        <p:txBody>
          <a:bodyPr vert="horz" wrap="square" lIns="91440" tIns="45720" rIns="91440" bIns="45720" numCol="1" anchor="t" anchorCtr="0" compatLnSpc="1"/>
          <a:lstStyle/>
          <a:p>
            <a:endParaRPr lang="zh-CN" altLang="en-US" dirty="0"/>
          </a:p>
        </p:txBody>
      </p:sp>
      <p:pic>
        <p:nvPicPr>
          <p:cNvPr id="145" name="图形 144">
            <a:extLst>
              <a:ext uri="{FF2B5EF4-FFF2-40B4-BE49-F238E27FC236}">
                <a16:creationId xmlns:a16="http://schemas.microsoft.com/office/drawing/2014/main" id="{0E9848AE-97DA-C94B-9149-BCA28D1B631C}"/>
              </a:ext>
            </a:extLst>
          </p:cNvPr>
          <p:cNvPicPr>
            <a:picLocks noChangeAspect="1"/>
          </p:cNvPicPr>
          <p:nvPr/>
        </p:nvPicPr>
        <p:blipFill>
          <a:blip r:embed="rId10" cstate="print">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7006406" y="3368388"/>
            <a:ext cx="121224" cy="121224"/>
          </a:xfrm>
          <a:prstGeom prst="rect">
            <a:avLst/>
          </a:prstGeom>
        </p:spPr>
      </p:pic>
      <p:grpSp>
        <p:nvGrpSpPr>
          <p:cNvPr id="148" name="组合 147">
            <a:extLst>
              <a:ext uri="{FF2B5EF4-FFF2-40B4-BE49-F238E27FC236}">
                <a16:creationId xmlns:a16="http://schemas.microsoft.com/office/drawing/2014/main" id="{AA85BE99-B4E5-A94C-824C-8C165AF1677C}"/>
              </a:ext>
            </a:extLst>
          </p:cNvPr>
          <p:cNvGrpSpPr/>
          <p:nvPr/>
        </p:nvGrpSpPr>
        <p:grpSpPr>
          <a:xfrm rot="16200000">
            <a:off x="8176669" y="3614711"/>
            <a:ext cx="122914" cy="121742"/>
            <a:chOff x="7849517" y="3484635"/>
            <a:chExt cx="122914" cy="121742"/>
          </a:xfrm>
        </p:grpSpPr>
        <p:sp>
          <p:nvSpPr>
            <p:cNvPr id="146" name="Freeform 22">
              <a:extLst>
                <a:ext uri="{FF2B5EF4-FFF2-40B4-BE49-F238E27FC236}">
                  <a16:creationId xmlns:a16="http://schemas.microsoft.com/office/drawing/2014/main" id="{BF164160-18C4-9E4B-B922-7485A4921FA1}"/>
                </a:ext>
              </a:extLst>
            </p:cNvPr>
            <p:cNvSpPr/>
            <p:nvPr/>
          </p:nvSpPr>
          <p:spPr bwMode="auto">
            <a:xfrm>
              <a:off x="7849517" y="3484635"/>
              <a:ext cx="45719" cy="121563"/>
            </a:xfrm>
            <a:custGeom>
              <a:avLst/>
              <a:gdLst>
                <a:gd name="T0" fmla="*/ 124 w 124"/>
                <a:gd name="T1" fmla="*/ 359 h 359"/>
                <a:gd name="T2" fmla="*/ 68 w 124"/>
                <a:gd name="T3" fmla="*/ 359 h 359"/>
                <a:gd name="T4" fmla="*/ 68 w 124"/>
                <a:gd name="T5" fmla="*/ 125 h 359"/>
                <a:gd name="T6" fmla="*/ 0 w 124"/>
                <a:gd name="T7" fmla="*/ 125 h 359"/>
                <a:gd name="T8" fmla="*/ 124 w 124"/>
                <a:gd name="T9" fmla="*/ 0 h 359"/>
                <a:gd name="T10" fmla="*/ 124 w 124"/>
                <a:gd name="T11" fmla="*/ 359 h 359"/>
              </a:gdLst>
              <a:ahLst/>
              <a:cxnLst>
                <a:cxn ang="0">
                  <a:pos x="T0" y="T1"/>
                </a:cxn>
                <a:cxn ang="0">
                  <a:pos x="T2" y="T3"/>
                </a:cxn>
                <a:cxn ang="0">
                  <a:pos x="T4" y="T5"/>
                </a:cxn>
                <a:cxn ang="0">
                  <a:pos x="T6" y="T7"/>
                </a:cxn>
                <a:cxn ang="0">
                  <a:pos x="T8" y="T9"/>
                </a:cxn>
                <a:cxn ang="0">
                  <a:pos x="T10" y="T11"/>
                </a:cxn>
              </a:cxnLst>
              <a:rect l="0" t="0" r="r" b="b"/>
              <a:pathLst>
                <a:path w="124" h="359">
                  <a:moveTo>
                    <a:pt x="124" y="359"/>
                  </a:moveTo>
                  <a:lnTo>
                    <a:pt x="68" y="359"/>
                  </a:lnTo>
                  <a:lnTo>
                    <a:pt x="68" y="125"/>
                  </a:lnTo>
                  <a:lnTo>
                    <a:pt x="0" y="125"/>
                  </a:lnTo>
                  <a:lnTo>
                    <a:pt x="124" y="0"/>
                  </a:lnTo>
                  <a:lnTo>
                    <a:pt x="124" y="359"/>
                  </a:ln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147" name="Freeform 23">
              <a:extLst>
                <a:ext uri="{FF2B5EF4-FFF2-40B4-BE49-F238E27FC236}">
                  <a16:creationId xmlns:a16="http://schemas.microsoft.com/office/drawing/2014/main" id="{DC406EBF-7B53-4147-946B-95B4BCB413E1}"/>
                </a:ext>
              </a:extLst>
            </p:cNvPr>
            <p:cNvSpPr/>
            <p:nvPr/>
          </p:nvSpPr>
          <p:spPr bwMode="auto">
            <a:xfrm>
              <a:off x="7926712" y="3485153"/>
              <a:ext cx="45719" cy="121224"/>
            </a:xfrm>
            <a:custGeom>
              <a:avLst/>
              <a:gdLst>
                <a:gd name="T0" fmla="*/ 0 w 125"/>
                <a:gd name="T1" fmla="*/ 0 h 358"/>
                <a:gd name="T2" fmla="*/ 56 w 125"/>
                <a:gd name="T3" fmla="*/ 0 h 358"/>
                <a:gd name="T4" fmla="*/ 56 w 125"/>
                <a:gd name="T5" fmla="*/ 233 h 358"/>
                <a:gd name="T6" fmla="*/ 125 w 125"/>
                <a:gd name="T7" fmla="*/ 233 h 358"/>
                <a:gd name="T8" fmla="*/ 0 w 125"/>
                <a:gd name="T9" fmla="*/ 358 h 358"/>
                <a:gd name="T10" fmla="*/ 0 w 125"/>
                <a:gd name="T11" fmla="*/ 0 h 358"/>
              </a:gdLst>
              <a:ahLst/>
              <a:cxnLst>
                <a:cxn ang="0">
                  <a:pos x="T0" y="T1"/>
                </a:cxn>
                <a:cxn ang="0">
                  <a:pos x="T2" y="T3"/>
                </a:cxn>
                <a:cxn ang="0">
                  <a:pos x="T4" y="T5"/>
                </a:cxn>
                <a:cxn ang="0">
                  <a:pos x="T6" y="T7"/>
                </a:cxn>
                <a:cxn ang="0">
                  <a:pos x="T8" y="T9"/>
                </a:cxn>
                <a:cxn ang="0">
                  <a:pos x="T10" y="T11"/>
                </a:cxn>
              </a:cxnLst>
              <a:rect l="0" t="0" r="r" b="b"/>
              <a:pathLst>
                <a:path w="125" h="358">
                  <a:moveTo>
                    <a:pt x="0" y="0"/>
                  </a:moveTo>
                  <a:lnTo>
                    <a:pt x="56" y="0"/>
                  </a:lnTo>
                  <a:lnTo>
                    <a:pt x="56" y="233"/>
                  </a:lnTo>
                  <a:lnTo>
                    <a:pt x="125" y="233"/>
                  </a:lnTo>
                  <a:lnTo>
                    <a:pt x="0" y="358"/>
                  </a:lnTo>
                  <a:lnTo>
                    <a:pt x="0" y="0"/>
                  </a:lnTo>
                  <a:close/>
                </a:path>
              </a:pathLst>
            </a:custGeom>
            <a:solidFill>
              <a:schemeClr val="bg1"/>
            </a:solidFill>
            <a:ln>
              <a:noFill/>
            </a:ln>
          </p:spPr>
          <p:txBody>
            <a:bodyPr vert="horz" wrap="square" lIns="91440" tIns="45720" rIns="91440" bIns="45720" numCol="1" anchor="t" anchorCtr="0" compatLnSpc="1"/>
            <a:lstStyle/>
            <a:p>
              <a:endParaRPr lang="zh-CN" altLang="en-US"/>
            </a:p>
          </p:txBody>
        </p:sp>
      </p:grpSp>
      <p:pic>
        <p:nvPicPr>
          <p:cNvPr id="150" name="图形 149">
            <a:extLst>
              <a:ext uri="{FF2B5EF4-FFF2-40B4-BE49-F238E27FC236}">
                <a16:creationId xmlns:a16="http://schemas.microsoft.com/office/drawing/2014/main" id="{3ABDA4A6-FE27-DF46-AA31-BD1F072396DC}"/>
              </a:ext>
            </a:extLst>
          </p:cNvPr>
          <p:cNvPicPr>
            <a:picLocks noChangeAspect="1"/>
          </p:cNvPicPr>
          <p:nvPr/>
        </p:nvPicPr>
        <p:blipFill>
          <a:blip r:embed="rId12" cstate="print">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8168680" y="3368387"/>
            <a:ext cx="137928" cy="121226"/>
          </a:xfrm>
          <a:prstGeom prst="rect">
            <a:avLst/>
          </a:prstGeom>
        </p:spPr>
      </p:pic>
      <p:pic>
        <p:nvPicPr>
          <p:cNvPr id="152" name="图形 151">
            <a:extLst>
              <a:ext uri="{FF2B5EF4-FFF2-40B4-BE49-F238E27FC236}">
                <a16:creationId xmlns:a16="http://schemas.microsoft.com/office/drawing/2014/main" id="{8093714E-2972-514C-B9BB-EA0E284D0E9D}"/>
              </a:ext>
            </a:extLst>
          </p:cNvPr>
          <p:cNvPicPr>
            <a:picLocks noChangeAspect="1"/>
          </p:cNvPicPr>
          <p:nvPr/>
        </p:nvPicPr>
        <p:blipFill>
          <a:blip r:embed="rId14" cstate="print">
            <a:extLst>
              <a:ext uri="{28A0092B-C50C-407E-A947-70E740481C1C}">
                <a14:useLocalDpi xmlns:a14="http://schemas.microsoft.com/office/drawing/2010/main" val="0"/>
              </a:ext>
              <a:ext uri="{96DAC541-7B7A-43D3-8B79-37D633B846F1}">
                <asvg:svgBlip xmlns:asvg="http://schemas.microsoft.com/office/drawing/2016/SVG/main" r:embed="rId15"/>
              </a:ext>
            </a:extLst>
          </a:blip>
          <a:stretch>
            <a:fillRect/>
          </a:stretch>
        </p:blipFill>
        <p:spPr>
          <a:xfrm>
            <a:off x="7000308" y="3621802"/>
            <a:ext cx="123281" cy="123281"/>
          </a:xfrm>
          <a:prstGeom prst="rect">
            <a:avLst/>
          </a:prstGeom>
        </p:spPr>
      </p:pic>
      <p:pic>
        <p:nvPicPr>
          <p:cNvPr id="153" name="图形 152">
            <a:extLst>
              <a:ext uri="{FF2B5EF4-FFF2-40B4-BE49-F238E27FC236}">
                <a16:creationId xmlns:a16="http://schemas.microsoft.com/office/drawing/2014/main" id="{BE9E9282-BAA7-F245-9E5C-E69EEBE6DECD}"/>
              </a:ext>
            </a:extLst>
          </p:cNvPr>
          <p:cNvPicPr>
            <a:picLocks noChangeAspect="1"/>
          </p:cNvPicPr>
          <p:nvPr/>
        </p:nvPicPr>
        <p:blipFill>
          <a:blip r:embed="rId14" cstate="print">
            <a:extLst>
              <a:ext uri="{28A0092B-C50C-407E-A947-70E740481C1C}">
                <a14:useLocalDpi xmlns:a14="http://schemas.microsoft.com/office/drawing/2010/main" val="0"/>
              </a:ext>
              <a:ext uri="{96DAC541-7B7A-43D3-8B79-37D633B846F1}">
                <asvg:svgBlip xmlns:asvg="http://schemas.microsoft.com/office/drawing/2016/SVG/main" r:embed="rId15"/>
              </a:ext>
            </a:extLst>
          </a:blip>
          <a:stretch>
            <a:fillRect/>
          </a:stretch>
        </p:blipFill>
        <p:spPr>
          <a:xfrm rot="10800000">
            <a:off x="7009184" y="3870810"/>
            <a:ext cx="123281" cy="123281"/>
          </a:xfrm>
          <a:prstGeom prst="rect">
            <a:avLst/>
          </a:prstGeom>
        </p:spPr>
      </p:pic>
      <p:pic>
        <p:nvPicPr>
          <p:cNvPr id="154" name="图形 153">
            <a:extLst>
              <a:ext uri="{FF2B5EF4-FFF2-40B4-BE49-F238E27FC236}">
                <a16:creationId xmlns:a16="http://schemas.microsoft.com/office/drawing/2014/main" id="{3946C396-434E-9C43-8FB3-919EB86E70BC}"/>
              </a:ext>
            </a:extLst>
          </p:cNvPr>
          <p:cNvPicPr>
            <a:picLocks noChangeAspect="1"/>
          </p:cNvPicPr>
          <p:nvPr/>
        </p:nvPicPr>
        <p:blipFill>
          <a:blip r:embed="rId14" cstate="print">
            <a:extLst>
              <a:ext uri="{28A0092B-C50C-407E-A947-70E740481C1C}">
                <a14:useLocalDpi xmlns:a14="http://schemas.microsoft.com/office/drawing/2010/main" val="0"/>
              </a:ext>
              <a:ext uri="{96DAC541-7B7A-43D3-8B79-37D633B846F1}">
                <asvg:svgBlip xmlns:asvg="http://schemas.microsoft.com/office/drawing/2016/SVG/main" r:embed="rId15"/>
              </a:ext>
            </a:extLst>
          </a:blip>
          <a:stretch>
            <a:fillRect/>
          </a:stretch>
        </p:blipFill>
        <p:spPr>
          <a:xfrm>
            <a:off x="9364048" y="5662661"/>
            <a:ext cx="123281" cy="123281"/>
          </a:xfrm>
          <a:prstGeom prst="rect">
            <a:avLst/>
          </a:prstGeom>
        </p:spPr>
      </p:pic>
      <p:pic>
        <p:nvPicPr>
          <p:cNvPr id="155" name="图形 154">
            <a:extLst>
              <a:ext uri="{FF2B5EF4-FFF2-40B4-BE49-F238E27FC236}">
                <a16:creationId xmlns:a16="http://schemas.microsoft.com/office/drawing/2014/main" id="{B0E692C5-32C2-6C4D-98EE-370699082753}"/>
              </a:ext>
            </a:extLst>
          </p:cNvPr>
          <p:cNvPicPr>
            <a:picLocks noChangeAspect="1"/>
          </p:cNvPicPr>
          <p:nvPr/>
        </p:nvPicPr>
        <p:blipFill>
          <a:blip r:embed="rId14" cstate="print">
            <a:extLst>
              <a:ext uri="{28A0092B-C50C-407E-A947-70E740481C1C}">
                <a14:useLocalDpi xmlns:a14="http://schemas.microsoft.com/office/drawing/2010/main" val="0"/>
              </a:ext>
              <a:ext uri="{96DAC541-7B7A-43D3-8B79-37D633B846F1}">
                <asvg:svgBlip xmlns:asvg="http://schemas.microsoft.com/office/drawing/2016/SVG/main" r:embed="rId15"/>
              </a:ext>
            </a:extLst>
          </a:blip>
          <a:stretch>
            <a:fillRect/>
          </a:stretch>
        </p:blipFill>
        <p:spPr>
          <a:xfrm rot="10800000">
            <a:off x="9374697" y="5825506"/>
            <a:ext cx="123281" cy="123281"/>
          </a:xfrm>
          <a:prstGeom prst="rect">
            <a:avLst/>
          </a:prstGeom>
        </p:spPr>
      </p:pic>
      <p:pic>
        <p:nvPicPr>
          <p:cNvPr id="156" name="图形 155">
            <a:extLst>
              <a:ext uri="{FF2B5EF4-FFF2-40B4-BE49-F238E27FC236}">
                <a16:creationId xmlns:a16="http://schemas.microsoft.com/office/drawing/2014/main" id="{6EFF3BCA-5DD5-8A49-945B-68B6C7755AB4}"/>
              </a:ext>
            </a:extLst>
          </p:cNvPr>
          <p:cNvPicPr>
            <a:picLocks noChangeAspect="1"/>
          </p:cNvPicPr>
          <p:nvPr/>
        </p:nvPicPr>
        <p:blipFill>
          <a:blip r:embed="rId12" cstate="print">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8135550" y="5670296"/>
            <a:ext cx="137928" cy="125440"/>
          </a:xfrm>
          <a:prstGeom prst="rect">
            <a:avLst/>
          </a:prstGeom>
        </p:spPr>
      </p:pic>
    </p:spTree>
    <p:extLst>
      <p:ext uri="{BB962C8B-B14F-4D97-AF65-F5344CB8AC3E}">
        <p14:creationId xmlns:p14="http://schemas.microsoft.com/office/powerpoint/2010/main" val="252355725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矩形 15">
            <a:extLst>
              <a:ext uri="{FF2B5EF4-FFF2-40B4-BE49-F238E27FC236}">
                <a16:creationId xmlns:a16="http://schemas.microsoft.com/office/drawing/2014/main" id="{F3D36AD1-B705-994E-93AE-674223A1221C}"/>
              </a:ext>
            </a:extLst>
          </p:cNvPr>
          <p:cNvSpPr/>
          <p:nvPr/>
        </p:nvSpPr>
        <p:spPr>
          <a:xfrm>
            <a:off x="4418780" y="1200482"/>
            <a:ext cx="6604819" cy="4384823"/>
          </a:xfrm>
          <a:prstGeom prst="rect">
            <a:avLst/>
          </a:prstGeom>
          <a:solidFill>
            <a:schemeClr val="bg1"/>
          </a:solidFill>
          <a:ln w="34925">
            <a:solidFill>
              <a:schemeClr val="accent1">
                <a:lumMod val="60000"/>
                <a:lumOff val="40000"/>
                <a:alpha val="42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矩形 11">
            <a:extLst>
              <a:ext uri="{FF2B5EF4-FFF2-40B4-BE49-F238E27FC236}">
                <a16:creationId xmlns:a16="http://schemas.microsoft.com/office/drawing/2014/main" id="{7781F678-63A7-DE41-88C0-FF83533E3A20}"/>
              </a:ext>
            </a:extLst>
          </p:cNvPr>
          <p:cNvSpPr/>
          <p:nvPr/>
        </p:nvSpPr>
        <p:spPr>
          <a:xfrm>
            <a:off x="1269181" y="1213182"/>
            <a:ext cx="2979174" cy="4384823"/>
          </a:xfrm>
          <a:prstGeom prst="rect">
            <a:avLst/>
          </a:prstGeom>
          <a:solidFill>
            <a:schemeClr val="bg1"/>
          </a:solidFill>
          <a:ln w="34925">
            <a:solidFill>
              <a:schemeClr val="accent1">
                <a:lumMod val="60000"/>
                <a:lumOff val="40000"/>
                <a:alpha val="42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DB629445-98DD-6D40-A561-821B10C21975}"/>
              </a:ext>
            </a:extLst>
          </p:cNvPr>
          <p:cNvSpPr>
            <a:spLocks noGrp="1"/>
          </p:cNvSpPr>
          <p:nvPr>
            <p:ph type="title"/>
          </p:nvPr>
        </p:nvSpPr>
        <p:spPr/>
        <p:txBody>
          <a:bodyPr>
            <a:normAutofit/>
          </a:bodyPr>
          <a:lstStyle/>
          <a:p>
            <a:r>
              <a:rPr lang="en-US" dirty="0"/>
              <a:t>Monolith </a:t>
            </a:r>
            <a:r>
              <a:rPr lang="en-US" dirty="0" err="1"/>
              <a:t>v.s</a:t>
            </a:r>
            <a:r>
              <a:rPr lang="en-US" dirty="0"/>
              <a:t>. Microservice</a:t>
            </a:r>
            <a:endParaRPr lang="en-CN" dirty="0"/>
          </a:p>
        </p:txBody>
      </p:sp>
      <p:sp>
        <p:nvSpPr>
          <p:cNvPr id="3" name="Date Placeholder 2">
            <a:extLst>
              <a:ext uri="{FF2B5EF4-FFF2-40B4-BE49-F238E27FC236}">
                <a16:creationId xmlns:a16="http://schemas.microsoft.com/office/drawing/2014/main" id="{82AE0FDF-5AC6-8741-A0AC-B04DFB1AB7D4}"/>
              </a:ext>
            </a:extLst>
          </p:cNvPr>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4" name="Footer Placeholder 3">
            <a:extLst>
              <a:ext uri="{FF2B5EF4-FFF2-40B4-BE49-F238E27FC236}">
                <a16:creationId xmlns:a16="http://schemas.microsoft.com/office/drawing/2014/main" id="{061D6CF2-F5F9-3B43-BF8A-77FBB34CCA84}"/>
              </a:ext>
            </a:extLst>
          </p:cNvPr>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5" name="Slide Number Placeholder 4">
            <a:extLst>
              <a:ext uri="{FF2B5EF4-FFF2-40B4-BE49-F238E27FC236}">
                <a16:creationId xmlns:a16="http://schemas.microsoft.com/office/drawing/2014/main" id="{77E11129-3639-9D43-A568-48962CE497FA}"/>
              </a:ext>
            </a:extLst>
          </p:cNvPr>
          <p:cNvSpPr>
            <a:spLocks noGrp="1"/>
          </p:cNvSpPr>
          <p:nvPr>
            <p:ph type="sldNum" sz="quarter" idx="12"/>
          </p:nvPr>
        </p:nvSpPr>
        <p:spPr/>
        <p:txBody>
          <a:bodyPr/>
          <a:lstStyle/>
          <a:p>
            <a:r>
              <a:rPr lang="en-US" altLang="zh-CN"/>
              <a:t>Page  </a:t>
            </a:r>
            <a:fld id="{6F6B6950-8D1A-4668-8374-25B44628E0DF}" type="slidenum">
              <a:rPr lang="zh-CN" altLang="en-US" smtClean="0"/>
              <a:t>25</a:t>
            </a:fld>
            <a:endParaRPr lang="zh-CN" altLang="en-US" dirty="0"/>
          </a:p>
        </p:txBody>
      </p:sp>
      <p:sp>
        <p:nvSpPr>
          <p:cNvPr id="6" name="圆角矩形 5">
            <a:extLst>
              <a:ext uri="{FF2B5EF4-FFF2-40B4-BE49-F238E27FC236}">
                <a16:creationId xmlns:a16="http://schemas.microsoft.com/office/drawing/2014/main" id="{4079EDAF-4707-7A43-BEFC-CE71AD9F0752}"/>
              </a:ext>
            </a:extLst>
          </p:cNvPr>
          <p:cNvSpPr/>
          <p:nvPr/>
        </p:nvSpPr>
        <p:spPr>
          <a:xfrm>
            <a:off x="1633220" y="1656975"/>
            <a:ext cx="2270514" cy="634181"/>
          </a:xfrm>
          <a:prstGeom prst="roundRect">
            <a:avLst/>
          </a:prstGeom>
          <a:solidFill>
            <a:srgbClr val="00A0DD"/>
          </a:solidFill>
          <a:ln w="28575">
            <a:solidFill>
              <a:srgbClr val="00A0DD">
                <a:alpha val="46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Presentation layer</a:t>
            </a:r>
          </a:p>
        </p:txBody>
      </p:sp>
      <p:sp>
        <p:nvSpPr>
          <p:cNvPr id="9" name="圆角矩形 8">
            <a:extLst>
              <a:ext uri="{FF2B5EF4-FFF2-40B4-BE49-F238E27FC236}">
                <a16:creationId xmlns:a16="http://schemas.microsoft.com/office/drawing/2014/main" id="{84C2F257-41FA-9148-A60F-B7E7A5435EFA}"/>
              </a:ext>
            </a:extLst>
          </p:cNvPr>
          <p:cNvSpPr/>
          <p:nvPr/>
        </p:nvSpPr>
        <p:spPr>
          <a:xfrm>
            <a:off x="1633220" y="2453388"/>
            <a:ext cx="2270514" cy="634181"/>
          </a:xfrm>
          <a:prstGeom prst="roundRect">
            <a:avLst/>
          </a:prstGeom>
          <a:solidFill>
            <a:srgbClr val="0071C0"/>
          </a:solidFill>
          <a:ln w="28575">
            <a:solidFill>
              <a:srgbClr val="337ABF">
                <a:alpha val="52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Service layer</a:t>
            </a:r>
          </a:p>
        </p:txBody>
      </p:sp>
      <p:sp>
        <p:nvSpPr>
          <p:cNvPr id="10" name="圆角矩形 9">
            <a:extLst>
              <a:ext uri="{FF2B5EF4-FFF2-40B4-BE49-F238E27FC236}">
                <a16:creationId xmlns:a16="http://schemas.microsoft.com/office/drawing/2014/main" id="{FF0E02B9-F295-B440-98D6-A078B2FB1E67}"/>
              </a:ext>
            </a:extLst>
          </p:cNvPr>
          <p:cNvSpPr/>
          <p:nvPr/>
        </p:nvSpPr>
        <p:spPr>
          <a:xfrm>
            <a:off x="1633220" y="3205556"/>
            <a:ext cx="2270514" cy="634181"/>
          </a:xfrm>
          <a:prstGeom prst="roundRect">
            <a:avLst/>
          </a:prstGeom>
          <a:solidFill>
            <a:srgbClr val="7FBEE0"/>
          </a:solidFill>
          <a:ln w="28575">
            <a:solidFill>
              <a:srgbClr val="7FBEE0">
                <a:alpha val="48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Persistence layer</a:t>
            </a:r>
          </a:p>
        </p:txBody>
      </p:sp>
      <p:sp>
        <p:nvSpPr>
          <p:cNvPr id="11" name="圆柱体 10">
            <a:extLst>
              <a:ext uri="{FF2B5EF4-FFF2-40B4-BE49-F238E27FC236}">
                <a16:creationId xmlns:a16="http://schemas.microsoft.com/office/drawing/2014/main" id="{3B55C0A0-D4B2-DA4B-A1CE-1B80D198D3B8}"/>
              </a:ext>
            </a:extLst>
          </p:cNvPr>
          <p:cNvSpPr/>
          <p:nvPr/>
        </p:nvSpPr>
        <p:spPr>
          <a:xfrm>
            <a:off x="1999594" y="4351836"/>
            <a:ext cx="1577340" cy="899652"/>
          </a:xfrm>
          <a:prstGeom prst="can">
            <a:avLst/>
          </a:prstGeom>
          <a:solidFill>
            <a:srgbClr val="92D05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DB</a:t>
            </a:r>
          </a:p>
        </p:txBody>
      </p:sp>
      <p:sp>
        <p:nvSpPr>
          <p:cNvPr id="13" name="矩形 12">
            <a:extLst>
              <a:ext uri="{FF2B5EF4-FFF2-40B4-BE49-F238E27FC236}">
                <a16:creationId xmlns:a16="http://schemas.microsoft.com/office/drawing/2014/main" id="{A8C86FDF-DB35-EB4D-8353-ACA95CABF6C2}"/>
              </a:ext>
            </a:extLst>
          </p:cNvPr>
          <p:cNvSpPr/>
          <p:nvPr/>
        </p:nvSpPr>
        <p:spPr>
          <a:xfrm>
            <a:off x="1526541" y="1517555"/>
            <a:ext cx="2522220" cy="2540000"/>
          </a:xfrm>
          <a:prstGeom prst="rect">
            <a:avLst/>
          </a:prstGeom>
          <a:noFill/>
          <a:ln w="15875">
            <a:solidFill>
              <a:srgbClr val="0070C0">
                <a:alpha val="62000"/>
              </a:srgb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文本框 14">
            <a:extLst>
              <a:ext uri="{FF2B5EF4-FFF2-40B4-BE49-F238E27FC236}">
                <a16:creationId xmlns:a16="http://schemas.microsoft.com/office/drawing/2014/main" id="{891F31DE-23E2-414A-BE18-98FFEB30FA3A}"/>
              </a:ext>
            </a:extLst>
          </p:cNvPr>
          <p:cNvSpPr txBox="1"/>
          <p:nvPr/>
        </p:nvSpPr>
        <p:spPr>
          <a:xfrm>
            <a:off x="1387168" y="5647891"/>
            <a:ext cx="2743200" cy="276999"/>
          </a:xfrm>
          <a:prstGeom prst="rect">
            <a:avLst/>
          </a:prstGeom>
          <a:noFill/>
        </p:spPr>
        <p:txBody>
          <a:bodyPr wrap="square" rtlCol="0">
            <a:spAutoFit/>
          </a:bodyPr>
          <a:lstStyle/>
          <a:p>
            <a:pPr algn="ctr"/>
            <a:r>
              <a:rPr lang="en-GB" sz="1200" b="1" dirty="0"/>
              <a:t>Monolithic architecture</a:t>
            </a:r>
          </a:p>
        </p:txBody>
      </p:sp>
      <p:sp>
        <p:nvSpPr>
          <p:cNvPr id="19" name="圆角矩形 18">
            <a:extLst>
              <a:ext uri="{FF2B5EF4-FFF2-40B4-BE49-F238E27FC236}">
                <a16:creationId xmlns:a16="http://schemas.microsoft.com/office/drawing/2014/main" id="{9A2B3FBB-69BF-7746-9B23-8B6EDEBB089A}"/>
              </a:ext>
            </a:extLst>
          </p:cNvPr>
          <p:cNvSpPr/>
          <p:nvPr/>
        </p:nvSpPr>
        <p:spPr>
          <a:xfrm>
            <a:off x="4656475" y="3554124"/>
            <a:ext cx="1884680" cy="482531"/>
          </a:xfrm>
          <a:prstGeom prst="roundRect">
            <a:avLst/>
          </a:prstGeom>
          <a:solidFill>
            <a:srgbClr val="7FBEE0"/>
          </a:solidFill>
          <a:ln w="28575">
            <a:solidFill>
              <a:srgbClr val="7FBEE0">
                <a:alpha val="48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zh-CN" sz="1600" dirty="0"/>
              <a:t>Microservice</a:t>
            </a:r>
          </a:p>
        </p:txBody>
      </p:sp>
      <p:sp>
        <p:nvSpPr>
          <p:cNvPr id="20" name="圆角矩形 19">
            <a:extLst>
              <a:ext uri="{FF2B5EF4-FFF2-40B4-BE49-F238E27FC236}">
                <a16:creationId xmlns:a16="http://schemas.microsoft.com/office/drawing/2014/main" id="{88E8E72E-6B29-5F44-8E01-F6CC24787F21}"/>
              </a:ext>
            </a:extLst>
          </p:cNvPr>
          <p:cNvSpPr/>
          <p:nvPr/>
        </p:nvSpPr>
        <p:spPr>
          <a:xfrm>
            <a:off x="6802448" y="3554124"/>
            <a:ext cx="1884680" cy="476113"/>
          </a:xfrm>
          <a:prstGeom prst="roundRect">
            <a:avLst/>
          </a:prstGeom>
          <a:solidFill>
            <a:srgbClr val="7FBEE0"/>
          </a:solidFill>
          <a:ln w="28575">
            <a:solidFill>
              <a:srgbClr val="7FBEE0">
                <a:alpha val="48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zh-CN" sz="1600" dirty="0"/>
              <a:t>Microservice</a:t>
            </a:r>
          </a:p>
        </p:txBody>
      </p:sp>
      <p:sp>
        <p:nvSpPr>
          <p:cNvPr id="21" name="圆角矩形 20">
            <a:extLst>
              <a:ext uri="{FF2B5EF4-FFF2-40B4-BE49-F238E27FC236}">
                <a16:creationId xmlns:a16="http://schemas.microsoft.com/office/drawing/2014/main" id="{2B415B72-B7AD-EC4B-81C0-11B10CA4FA78}"/>
              </a:ext>
            </a:extLst>
          </p:cNvPr>
          <p:cNvSpPr/>
          <p:nvPr/>
        </p:nvSpPr>
        <p:spPr>
          <a:xfrm>
            <a:off x="8948420" y="3554124"/>
            <a:ext cx="1884680" cy="476113"/>
          </a:xfrm>
          <a:prstGeom prst="roundRect">
            <a:avLst/>
          </a:prstGeom>
          <a:solidFill>
            <a:srgbClr val="7FBEE0"/>
          </a:solidFill>
          <a:ln w="28575">
            <a:solidFill>
              <a:srgbClr val="7FBEE0">
                <a:alpha val="48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zh-CN" sz="1600" dirty="0"/>
              <a:t>Microservice</a:t>
            </a:r>
          </a:p>
        </p:txBody>
      </p:sp>
      <p:sp>
        <p:nvSpPr>
          <p:cNvPr id="22" name="圆角矩形 21">
            <a:extLst>
              <a:ext uri="{FF2B5EF4-FFF2-40B4-BE49-F238E27FC236}">
                <a16:creationId xmlns:a16="http://schemas.microsoft.com/office/drawing/2014/main" id="{BA14914A-367E-4842-AB91-C76BB1F99E09}"/>
              </a:ext>
            </a:extLst>
          </p:cNvPr>
          <p:cNvSpPr/>
          <p:nvPr/>
        </p:nvSpPr>
        <p:spPr>
          <a:xfrm>
            <a:off x="8899781" y="2311093"/>
            <a:ext cx="1884681" cy="443681"/>
          </a:xfrm>
          <a:prstGeom prst="roundRect">
            <a:avLst/>
          </a:prstGeom>
          <a:solidFill>
            <a:srgbClr val="0271C1"/>
          </a:solidFill>
          <a:ln w="28575">
            <a:solidFill>
              <a:srgbClr val="337ABF">
                <a:alpha val="52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zh-CN" sz="1600" dirty="0"/>
              <a:t>Microservice</a:t>
            </a:r>
          </a:p>
        </p:txBody>
      </p:sp>
      <p:sp>
        <p:nvSpPr>
          <p:cNvPr id="23" name="圆柱体 22">
            <a:extLst>
              <a:ext uri="{FF2B5EF4-FFF2-40B4-BE49-F238E27FC236}">
                <a16:creationId xmlns:a16="http://schemas.microsoft.com/office/drawing/2014/main" id="{A3AB1475-DE64-BB48-8C24-CA18EB37DD58}"/>
              </a:ext>
            </a:extLst>
          </p:cNvPr>
          <p:cNvSpPr/>
          <p:nvPr/>
        </p:nvSpPr>
        <p:spPr>
          <a:xfrm>
            <a:off x="5131679" y="4644528"/>
            <a:ext cx="812432" cy="748058"/>
          </a:xfrm>
          <a:prstGeom prst="can">
            <a:avLst/>
          </a:prstGeom>
          <a:solidFill>
            <a:srgbClr val="92D05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DB</a:t>
            </a:r>
          </a:p>
        </p:txBody>
      </p:sp>
      <p:sp>
        <p:nvSpPr>
          <p:cNvPr id="24" name="圆柱体 23">
            <a:extLst>
              <a:ext uri="{FF2B5EF4-FFF2-40B4-BE49-F238E27FC236}">
                <a16:creationId xmlns:a16="http://schemas.microsoft.com/office/drawing/2014/main" id="{54A6ABB0-02C2-D648-BA3F-5564D6FD81D4}"/>
              </a:ext>
            </a:extLst>
          </p:cNvPr>
          <p:cNvSpPr/>
          <p:nvPr/>
        </p:nvSpPr>
        <p:spPr>
          <a:xfrm>
            <a:off x="7328779" y="4633664"/>
            <a:ext cx="812432" cy="748058"/>
          </a:xfrm>
          <a:prstGeom prst="can">
            <a:avLst/>
          </a:prstGeom>
          <a:solidFill>
            <a:srgbClr val="92D05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DB</a:t>
            </a:r>
          </a:p>
        </p:txBody>
      </p:sp>
      <p:sp>
        <p:nvSpPr>
          <p:cNvPr id="25" name="圆柱体 24">
            <a:extLst>
              <a:ext uri="{FF2B5EF4-FFF2-40B4-BE49-F238E27FC236}">
                <a16:creationId xmlns:a16="http://schemas.microsoft.com/office/drawing/2014/main" id="{59BDD695-D867-9D40-8C8E-3115BF80A3C0}"/>
              </a:ext>
            </a:extLst>
          </p:cNvPr>
          <p:cNvSpPr/>
          <p:nvPr/>
        </p:nvSpPr>
        <p:spPr>
          <a:xfrm>
            <a:off x="9484544" y="4637963"/>
            <a:ext cx="812432" cy="748058"/>
          </a:xfrm>
          <a:prstGeom prst="can">
            <a:avLst/>
          </a:prstGeom>
          <a:solidFill>
            <a:srgbClr val="92D05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DB</a:t>
            </a:r>
          </a:p>
        </p:txBody>
      </p:sp>
      <p:cxnSp>
        <p:nvCxnSpPr>
          <p:cNvPr id="42" name="直线箭头连接符 41">
            <a:extLst>
              <a:ext uri="{FF2B5EF4-FFF2-40B4-BE49-F238E27FC236}">
                <a16:creationId xmlns:a16="http://schemas.microsoft.com/office/drawing/2014/main" id="{F5D633D7-A7DA-3A46-8177-8603F82E4E28}"/>
              </a:ext>
            </a:extLst>
          </p:cNvPr>
          <p:cNvCxnSpPr>
            <a:cxnSpLocks/>
          </p:cNvCxnSpPr>
          <p:nvPr/>
        </p:nvCxnSpPr>
        <p:spPr>
          <a:xfrm>
            <a:off x="5539780" y="1986765"/>
            <a:ext cx="0" cy="1418828"/>
          </a:xfrm>
          <a:prstGeom prst="straightConnector1">
            <a:avLst/>
          </a:prstGeom>
          <a:ln w="22225">
            <a:solidFill>
              <a:srgbClr val="00B0F0"/>
            </a:solidFill>
            <a:tailEnd type="triangle"/>
          </a:ln>
        </p:spPr>
        <p:style>
          <a:lnRef idx="1">
            <a:schemeClr val="accent1"/>
          </a:lnRef>
          <a:fillRef idx="0">
            <a:schemeClr val="accent1"/>
          </a:fillRef>
          <a:effectRef idx="0">
            <a:schemeClr val="accent1"/>
          </a:effectRef>
          <a:fontRef idx="minor">
            <a:schemeClr val="tx1"/>
          </a:fontRef>
        </p:style>
      </p:cxnSp>
      <p:cxnSp>
        <p:nvCxnSpPr>
          <p:cNvPr id="44" name="直线箭头连接符 43">
            <a:extLst>
              <a:ext uri="{FF2B5EF4-FFF2-40B4-BE49-F238E27FC236}">
                <a16:creationId xmlns:a16="http://schemas.microsoft.com/office/drawing/2014/main" id="{68D66B28-966F-8F4C-99DC-A3D595A937BB}"/>
              </a:ext>
            </a:extLst>
          </p:cNvPr>
          <p:cNvCxnSpPr>
            <a:cxnSpLocks/>
          </p:cNvCxnSpPr>
          <p:nvPr/>
        </p:nvCxnSpPr>
        <p:spPr>
          <a:xfrm>
            <a:off x="5539780" y="1986765"/>
            <a:ext cx="2117213" cy="1504176"/>
          </a:xfrm>
          <a:prstGeom prst="straightConnector1">
            <a:avLst/>
          </a:prstGeom>
          <a:ln w="22225">
            <a:solidFill>
              <a:srgbClr val="00B0F0"/>
            </a:solidFill>
            <a:tailEnd type="triangle"/>
          </a:ln>
        </p:spPr>
        <p:style>
          <a:lnRef idx="1">
            <a:schemeClr val="accent1"/>
          </a:lnRef>
          <a:fillRef idx="0">
            <a:schemeClr val="accent1"/>
          </a:fillRef>
          <a:effectRef idx="0">
            <a:schemeClr val="accent1"/>
          </a:effectRef>
          <a:fontRef idx="minor">
            <a:schemeClr val="tx1"/>
          </a:fontRef>
        </p:style>
      </p:cxnSp>
      <p:cxnSp>
        <p:nvCxnSpPr>
          <p:cNvPr id="47" name="直线箭头连接符 46">
            <a:extLst>
              <a:ext uri="{FF2B5EF4-FFF2-40B4-BE49-F238E27FC236}">
                <a16:creationId xmlns:a16="http://schemas.microsoft.com/office/drawing/2014/main" id="{11453BD6-30D0-AE40-90A9-6EC098E9E23F}"/>
              </a:ext>
            </a:extLst>
          </p:cNvPr>
          <p:cNvCxnSpPr>
            <a:cxnSpLocks/>
            <a:endCxn id="22" idx="1"/>
          </p:cNvCxnSpPr>
          <p:nvPr/>
        </p:nvCxnSpPr>
        <p:spPr>
          <a:xfrm>
            <a:off x="5539780" y="2013650"/>
            <a:ext cx="3360001" cy="519284"/>
          </a:xfrm>
          <a:prstGeom prst="straightConnector1">
            <a:avLst/>
          </a:prstGeom>
          <a:ln w="22225">
            <a:solidFill>
              <a:srgbClr val="00B0F0"/>
            </a:solidFill>
            <a:tailEnd type="triangle"/>
          </a:ln>
        </p:spPr>
        <p:style>
          <a:lnRef idx="1">
            <a:schemeClr val="accent1"/>
          </a:lnRef>
          <a:fillRef idx="0">
            <a:schemeClr val="accent1"/>
          </a:fillRef>
          <a:effectRef idx="0">
            <a:schemeClr val="accent1"/>
          </a:effectRef>
          <a:fontRef idx="minor">
            <a:schemeClr val="tx1"/>
          </a:fontRef>
        </p:style>
      </p:cxnSp>
      <p:cxnSp>
        <p:nvCxnSpPr>
          <p:cNvPr id="50" name="直线箭头连接符 49">
            <a:extLst>
              <a:ext uri="{FF2B5EF4-FFF2-40B4-BE49-F238E27FC236}">
                <a16:creationId xmlns:a16="http://schemas.microsoft.com/office/drawing/2014/main" id="{A5541DA0-422F-2C4D-B9AA-52D1694A9380}"/>
              </a:ext>
            </a:extLst>
          </p:cNvPr>
          <p:cNvCxnSpPr>
            <a:cxnSpLocks/>
          </p:cNvCxnSpPr>
          <p:nvPr/>
        </p:nvCxnSpPr>
        <p:spPr>
          <a:xfrm flipH="1">
            <a:off x="7813080" y="2754774"/>
            <a:ext cx="2029420" cy="752419"/>
          </a:xfrm>
          <a:prstGeom prst="straightConnector1">
            <a:avLst/>
          </a:prstGeom>
          <a:ln w="22225">
            <a:solidFill>
              <a:srgbClr val="0070C0"/>
            </a:solidFill>
            <a:tailEnd type="triangle"/>
          </a:ln>
        </p:spPr>
        <p:style>
          <a:lnRef idx="1">
            <a:schemeClr val="accent1"/>
          </a:lnRef>
          <a:fillRef idx="0">
            <a:schemeClr val="accent1"/>
          </a:fillRef>
          <a:effectRef idx="0">
            <a:schemeClr val="accent1"/>
          </a:effectRef>
          <a:fontRef idx="minor">
            <a:schemeClr val="tx1"/>
          </a:fontRef>
        </p:style>
      </p:cxnSp>
      <p:cxnSp>
        <p:nvCxnSpPr>
          <p:cNvPr id="52" name="直线箭头连接符 51">
            <a:extLst>
              <a:ext uri="{FF2B5EF4-FFF2-40B4-BE49-F238E27FC236}">
                <a16:creationId xmlns:a16="http://schemas.microsoft.com/office/drawing/2014/main" id="{66CC640B-F18D-CC43-B8DE-718FA2CB2188}"/>
              </a:ext>
            </a:extLst>
          </p:cNvPr>
          <p:cNvCxnSpPr>
            <a:cxnSpLocks/>
          </p:cNvCxnSpPr>
          <p:nvPr/>
        </p:nvCxnSpPr>
        <p:spPr>
          <a:xfrm>
            <a:off x="5552480" y="1974065"/>
            <a:ext cx="4268675" cy="1540567"/>
          </a:xfrm>
          <a:prstGeom prst="straightConnector1">
            <a:avLst/>
          </a:prstGeom>
          <a:ln w="22225">
            <a:solidFill>
              <a:srgbClr val="00B0F0"/>
            </a:solidFill>
            <a:tailEnd type="triangle"/>
          </a:ln>
        </p:spPr>
        <p:style>
          <a:lnRef idx="1">
            <a:schemeClr val="accent1"/>
          </a:lnRef>
          <a:fillRef idx="0">
            <a:schemeClr val="accent1"/>
          </a:fillRef>
          <a:effectRef idx="0">
            <a:schemeClr val="accent1"/>
          </a:effectRef>
          <a:fontRef idx="minor">
            <a:schemeClr val="tx1"/>
          </a:fontRef>
        </p:style>
      </p:cxnSp>
      <p:sp>
        <p:nvSpPr>
          <p:cNvPr id="17" name="圆角矩形 16">
            <a:extLst>
              <a:ext uri="{FF2B5EF4-FFF2-40B4-BE49-F238E27FC236}">
                <a16:creationId xmlns:a16="http://schemas.microsoft.com/office/drawing/2014/main" id="{7CF270F3-F649-884F-B832-CB420D6753F6}"/>
              </a:ext>
            </a:extLst>
          </p:cNvPr>
          <p:cNvSpPr/>
          <p:nvPr/>
        </p:nvSpPr>
        <p:spPr>
          <a:xfrm>
            <a:off x="4656475" y="1578552"/>
            <a:ext cx="1770380" cy="482531"/>
          </a:xfrm>
          <a:prstGeom prst="roundRect">
            <a:avLst/>
          </a:prstGeom>
          <a:solidFill>
            <a:srgbClr val="00A0DD"/>
          </a:solidFill>
          <a:ln w="28575">
            <a:solidFill>
              <a:srgbClr val="00A0DD">
                <a:alpha val="46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Microservice</a:t>
            </a:r>
          </a:p>
        </p:txBody>
      </p:sp>
      <p:cxnSp>
        <p:nvCxnSpPr>
          <p:cNvPr id="54" name="直线箭头连接符 53">
            <a:extLst>
              <a:ext uri="{FF2B5EF4-FFF2-40B4-BE49-F238E27FC236}">
                <a16:creationId xmlns:a16="http://schemas.microsoft.com/office/drawing/2014/main" id="{ED269E8C-E585-A34B-BB55-69A138D5DDD9}"/>
              </a:ext>
            </a:extLst>
          </p:cNvPr>
          <p:cNvCxnSpPr>
            <a:cxnSpLocks/>
            <a:stCxn id="22" idx="2"/>
          </p:cNvCxnSpPr>
          <p:nvPr/>
        </p:nvCxnSpPr>
        <p:spPr>
          <a:xfrm>
            <a:off x="9842122" y="2754774"/>
            <a:ext cx="135120" cy="767872"/>
          </a:xfrm>
          <a:prstGeom prst="straightConnector1">
            <a:avLst/>
          </a:prstGeom>
          <a:ln w="22225">
            <a:solidFill>
              <a:srgbClr val="0070C0"/>
            </a:solidFill>
            <a:tailEnd type="triangle"/>
          </a:ln>
        </p:spPr>
        <p:style>
          <a:lnRef idx="1">
            <a:schemeClr val="accent1"/>
          </a:lnRef>
          <a:fillRef idx="0">
            <a:schemeClr val="accent1"/>
          </a:fillRef>
          <a:effectRef idx="0">
            <a:schemeClr val="accent1"/>
          </a:effectRef>
          <a:fontRef idx="minor">
            <a:schemeClr val="tx1"/>
          </a:fontRef>
        </p:style>
      </p:cxnSp>
      <p:cxnSp>
        <p:nvCxnSpPr>
          <p:cNvPr id="58" name="直线箭头连接符 57">
            <a:extLst>
              <a:ext uri="{FF2B5EF4-FFF2-40B4-BE49-F238E27FC236}">
                <a16:creationId xmlns:a16="http://schemas.microsoft.com/office/drawing/2014/main" id="{A7BAA202-E180-F14E-932C-BF7510EB6A97}"/>
              </a:ext>
            </a:extLst>
          </p:cNvPr>
          <p:cNvCxnSpPr/>
          <p:nvPr/>
        </p:nvCxnSpPr>
        <p:spPr>
          <a:xfrm>
            <a:off x="5537895" y="4098167"/>
            <a:ext cx="0" cy="441637"/>
          </a:xfrm>
          <a:prstGeom prst="straightConnector1">
            <a:avLst/>
          </a:prstGeom>
          <a:ln w="22225">
            <a:solidFill>
              <a:srgbClr val="7FBDDF"/>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59" name="直线箭头连接符 58">
            <a:extLst>
              <a:ext uri="{FF2B5EF4-FFF2-40B4-BE49-F238E27FC236}">
                <a16:creationId xmlns:a16="http://schemas.microsoft.com/office/drawing/2014/main" id="{C5941D9A-1527-6C43-9290-E1B7448337C3}"/>
              </a:ext>
            </a:extLst>
          </p:cNvPr>
          <p:cNvCxnSpPr/>
          <p:nvPr/>
        </p:nvCxnSpPr>
        <p:spPr>
          <a:xfrm>
            <a:off x="7734995" y="4098167"/>
            <a:ext cx="0" cy="441637"/>
          </a:xfrm>
          <a:prstGeom prst="straightConnector1">
            <a:avLst/>
          </a:prstGeom>
          <a:ln w="22225">
            <a:solidFill>
              <a:srgbClr val="7FBDDF"/>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60" name="直线箭头连接符 59">
            <a:extLst>
              <a:ext uri="{FF2B5EF4-FFF2-40B4-BE49-F238E27FC236}">
                <a16:creationId xmlns:a16="http://schemas.microsoft.com/office/drawing/2014/main" id="{BCCF310A-9E19-9343-9E08-AD1230F43276}"/>
              </a:ext>
            </a:extLst>
          </p:cNvPr>
          <p:cNvCxnSpPr/>
          <p:nvPr/>
        </p:nvCxnSpPr>
        <p:spPr>
          <a:xfrm>
            <a:off x="9893995" y="4098167"/>
            <a:ext cx="0" cy="441637"/>
          </a:xfrm>
          <a:prstGeom prst="straightConnector1">
            <a:avLst/>
          </a:prstGeom>
          <a:ln w="22225">
            <a:solidFill>
              <a:srgbClr val="7FBDDF"/>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61" name="文本框 60">
            <a:extLst>
              <a:ext uri="{FF2B5EF4-FFF2-40B4-BE49-F238E27FC236}">
                <a16:creationId xmlns:a16="http://schemas.microsoft.com/office/drawing/2014/main" id="{5F4989BF-A9EE-5345-B71F-668340FC3B26}"/>
              </a:ext>
            </a:extLst>
          </p:cNvPr>
          <p:cNvSpPr txBox="1"/>
          <p:nvPr/>
        </p:nvSpPr>
        <p:spPr>
          <a:xfrm>
            <a:off x="6454468" y="5647891"/>
            <a:ext cx="2743200" cy="276999"/>
          </a:xfrm>
          <a:prstGeom prst="rect">
            <a:avLst/>
          </a:prstGeom>
          <a:noFill/>
        </p:spPr>
        <p:txBody>
          <a:bodyPr wrap="square" rtlCol="0">
            <a:spAutoFit/>
          </a:bodyPr>
          <a:lstStyle/>
          <a:p>
            <a:pPr algn="ctr"/>
            <a:r>
              <a:rPr lang="en-GB" sz="1200" b="1" dirty="0"/>
              <a:t>Microservices architecture</a:t>
            </a:r>
          </a:p>
        </p:txBody>
      </p:sp>
    </p:spTree>
    <p:extLst>
      <p:ext uri="{BB962C8B-B14F-4D97-AF65-F5344CB8AC3E}">
        <p14:creationId xmlns:p14="http://schemas.microsoft.com/office/powerpoint/2010/main" val="145078427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 name="圆角矩形 121">
            <a:extLst>
              <a:ext uri="{FF2B5EF4-FFF2-40B4-BE49-F238E27FC236}">
                <a16:creationId xmlns:a16="http://schemas.microsoft.com/office/drawing/2014/main" id="{C32D0710-790E-EA4C-B212-E7323236E2CC}"/>
              </a:ext>
            </a:extLst>
          </p:cNvPr>
          <p:cNvSpPr/>
          <p:nvPr/>
        </p:nvSpPr>
        <p:spPr>
          <a:xfrm>
            <a:off x="6002825" y="2108785"/>
            <a:ext cx="1361455" cy="249201"/>
          </a:xfrm>
          <a:prstGeom prst="roundRect">
            <a:avLst/>
          </a:prstGeom>
          <a:solidFill>
            <a:srgbClr val="92D050"/>
          </a:solidFill>
          <a:ln w="31750">
            <a:solidFill>
              <a:schemeClr val="accent6">
                <a:lumMod val="60000"/>
                <a:lumOff val="40000"/>
                <a:alpha val="51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dirty="0">
              <a:solidFill>
                <a:schemeClr val="bg1"/>
              </a:solidFill>
            </a:endParaRPr>
          </a:p>
        </p:txBody>
      </p:sp>
      <p:sp>
        <p:nvSpPr>
          <p:cNvPr id="2" name="Title 1">
            <a:extLst>
              <a:ext uri="{FF2B5EF4-FFF2-40B4-BE49-F238E27FC236}">
                <a16:creationId xmlns:a16="http://schemas.microsoft.com/office/drawing/2014/main" id="{1720BFBF-F27F-F74E-9F9D-50D1CE95DC45}"/>
              </a:ext>
            </a:extLst>
          </p:cNvPr>
          <p:cNvSpPr>
            <a:spLocks noGrp="1"/>
          </p:cNvSpPr>
          <p:nvPr>
            <p:ph type="title"/>
          </p:nvPr>
        </p:nvSpPr>
        <p:spPr/>
        <p:txBody>
          <a:bodyPr/>
          <a:lstStyle/>
          <a:p>
            <a:r>
              <a:rPr lang="en-US" dirty="0"/>
              <a:t>Architecture</a:t>
            </a:r>
            <a:r>
              <a:rPr lang="zh-CN" altLang="en-US" dirty="0"/>
              <a:t> </a:t>
            </a:r>
            <a:r>
              <a:rPr lang="en-US" altLang="zh-CN" dirty="0"/>
              <a:t>of </a:t>
            </a:r>
            <a:r>
              <a:rPr lang="en-US" dirty="0"/>
              <a:t>Kubernetes </a:t>
            </a:r>
          </a:p>
        </p:txBody>
      </p:sp>
      <p:sp>
        <p:nvSpPr>
          <p:cNvPr id="3" name="Date Placeholder 2">
            <a:extLst>
              <a:ext uri="{FF2B5EF4-FFF2-40B4-BE49-F238E27FC236}">
                <a16:creationId xmlns:a16="http://schemas.microsoft.com/office/drawing/2014/main" id="{2A2EBFE5-DA31-2B45-B563-9AE5EA4D5130}"/>
              </a:ext>
            </a:extLst>
          </p:cNvPr>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4" name="Footer Placeholder 3">
            <a:extLst>
              <a:ext uri="{FF2B5EF4-FFF2-40B4-BE49-F238E27FC236}">
                <a16:creationId xmlns:a16="http://schemas.microsoft.com/office/drawing/2014/main" id="{581D1EC5-BCC8-ED45-A81F-E59C17B1DF31}"/>
              </a:ext>
            </a:extLst>
          </p:cNvPr>
          <p:cNvSpPr>
            <a:spLocks noGrp="1"/>
          </p:cNvSpPr>
          <p:nvPr>
            <p:ph type="ftr" sz="quarter" idx="11"/>
          </p:nvPr>
        </p:nvSpPr>
        <p:spPr/>
        <p:txBody>
          <a:bodyPr/>
          <a:lstStyle/>
          <a:p>
            <a:r>
              <a:rPr lang="en-US" altLang="zh-CN" dirty="0">
                <a:ea typeface="微软雅黑" panose="020B0503020204020204" pitchFamily="34" charset="-122"/>
              </a:rPr>
              <a:t>CONFIDENTIAL</a:t>
            </a:r>
            <a:endParaRPr lang="zh-CN" altLang="en-US" dirty="0">
              <a:ea typeface="微软雅黑" panose="020B0503020204020204" pitchFamily="34" charset="-122"/>
            </a:endParaRPr>
          </a:p>
        </p:txBody>
      </p:sp>
      <p:sp>
        <p:nvSpPr>
          <p:cNvPr id="5" name="Slide Number Placeholder 4">
            <a:extLst>
              <a:ext uri="{FF2B5EF4-FFF2-40B4-BE49-F238E27FC236}">
                <a16:creationId xmlns:a16="http://schemas.microsoft.com/office/drawing/2014/main" id="{D4D34ABF-5573-E94A-AE72-25DDBD9053E9}"/>
              </a:ext>
            </a:extLst>
          </p:cNvPr>
          <p:cNvSpPr>
            <a:spLocks noGrp="1"/>
          </p:cNvSpPr>
          <p:nvPr>
            <p:ph type="sldNum" sz="quarter" idx="12"/>
          </p:nvPr>
        </p:nvSpPr>
        <p:spPr/>
        <p:txBody>
          <a:bodyPr/>
          <a:lstStyle/>
          <a:p>
            <a:r>
              <a:rPr lang="en-US" altLang="zh-CN"/>
              <a:t>Page  </a:t>
            </a:r>
            <a:fld id="{6F6B6950-8D1A-4668-8374-25B44628E0DF}" type="slidenum">
              <a:rPr lang="zh-CN" altLang="en-US" smtClean="0"/>
              <a:t>26</a:t>
            </a:fld>
            <a:endParaRPr lang="zh-CN" altLang="en-US" dirty="0"/>
          </a:p>
        </p:txBody>
      </p:sp>
      <p:sp>
        <p:nvSpPr>
          <p:cNvPr id="7" name="矩形 6">
            <a:extLst>
              <a:ext uri="{FF2B5EF4-FFF2-40B4-BE49-F238E27FC236}">
                <a16:creationId xmlns:a16="http://schemas.microsoft.com/office/drawing/2014/main" id="{74C60571-318B-6849-80CB-8BBEABA34D04}"/>
              </a:ext>
            </a:extLst>
          </p:cNvPr>
          <p:cNvSpPr/>
          <p:nvPr/>
        </p:nvSpPr>
        <p:spPr>
          <a:xfrm>
            <a:off x="4447181" y="1501042"/>
            <a:ext cx="3123027" cy="1588740"/>
          </a:xfrm>
          <a:prstGeom prst="rect">
            <a:avLst/>
          </a:prstGeom>
          <a:noFill/>
          <a:ln w="28575">
            <a:solidFill>
              <a:schemeClr val="accent6">
                <a:lumMod val="60000"/>
                <a:lumOff val="40000"/>
                <a:alpha val="51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圆角矩形 7">
            <a:extLst>
              <a:ext uri="{FF2B5EF4-FFF2-40B4-BE49-F238E27FC236}">
                <a16:creationId xmlns:a16="http://schemas.microsoft.com/office/drawing/2014/main" id="{D36DA67E-4A00-AD47-9F1A-B06F8544F1B2}"/>
              </a:ext>
            </a:extLst>
          </p:cNvPr>
          <p:cNvSpPr/>
          <p:nvPr/>
        </p:nvSpPr>
        <p:spPr>
          <a:xfrm>
            <a:off x="4684978" y="1831294"/>
            <a:ext cx="844061" cy="393896"/>
          </a:xfrm>
          <a:prstGeom prst="roundRect">
            <a:avLst/>
          </a:prstGeom>
          <a:solidFill>
            <a:srgbClr val="87C64C"/>
          </a:solidFill>
          <a:ln w="38100">
            <a:solidFill>
              <a:srgbClr val="92D050">
                <a:alpha val="44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圆角矩形 8">
            <a:extLst>
              <a:ext uri="{FF2B5EF4-FFF2-40B4-BE49-F238E27FC236}">
                <a16:creationId xmlns:a16="http://schemas.microsoft.com/office/drawing/2014/main" id="{510F125B-7C7F-4540-A53C-93041650E659}"/>
              </a:ext>
            </a:extLst>
          </p:cNvPr>
          <p:cNvSpPr/>
          <p:nvPr/>
        </p:nvSpPr>
        <p:spPr>
          <a:xfrm>
            <a:off x="6002825" y="1713369"/>
            <a:ext cx="1361455" cy="249201"/>
          </a:xfrm>
          <a:prstGeom prst="roundRect">
            <a:avLst/>
          </a:prstGeom>
          <a:solidFill>
            <a:srgbClr val="87C64C"/>
          </a:solidFill>
          <a:ln w="31750">
            <a:solidFill>
              <a:schemeClr val="accent6">
                <a:lumMod val="60000"/>
                <a:lumOff val="40000"/>
                <a:alpha val="51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dirty="0">
              <a:solidFill>
                <a:schemeClr val="bg1"/>
              </a:solidFill>
            </a:endParaRPr>
          </a:p>
        </p:txBody>
      </p:sp>
      <p:sp>
        <p:nvSpPr>
          <p:cNvPr id="11" name="圆柱体 10">
            <a:extLst>
              <a:ext uri="{FF2B5EF4-FFF2-40B4-BE49-F238E27FC236}">
                <a16:creationId xmlns:a16="http://schemas.microsoft.com/office/drawing/2014/main" id="{3631B1C1-EC15-014D-A35F-0BD8F12309D7}"/>
              </a:ext>
            </a:extLst>
          </p:cNvPr>
          <p:cNvSpPr/>
          <p:nvPr/>
        </p:nvSpPr>
        <p:spPr>
          <a:xfrm>
            <a:off x="5654900" y="2577262"/>
            <a:ext cx="1715247" cy="376518"/>
          </a:xfrm>
          <a:prstGeom prst="can">
            <a:avLst/>
          </a:prstGeom>
          <a:solidFill>
            <a:srgbClr val="87C64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文本框 16">
            <a:extLst>
              <a:ext uri="{FF2B5EF4-FFF2-40B4-BE49-F238E27FC236}">
                <a16:creationId xmlns:a16="http://schemas.microsoft.com/office/drawing/2014/main" id="{5BC55475-9AB3-2442-B804-7E9C8F070C5A}"/>
              </a:ext>
            </a:extLst>
          </p:cNvPr>
          <p:cNvSpPr txBox="1"/>
          <p:nvPr/>
        </p:nvSpPr>
        <p:spPr>
          <a:xfrm>
            <a:off x="4375399" y="1205435"/>
            <a:ext cx="2338121" cy="261610"/>
          </a:xfrm>
          <a:prstGeom prst="rect">
            <a:avLst/>
          </a:prstGeom>
          <a:noFill/>
        </p:spPr>
        <p:txBody>
          <a:bodyPr wrap="square" rtlCol="0">
            <a:spAutoFit/>
          </a:bodyPr>
          <a:lstStyle/>
          <a:p>
            <a:r>
              <a:rPr lang="en-GB" sz="1100" b="1" dirty="0"/>
              <a:t>Kubernetes Master</a:t>
            </a:r>
          </a:p>
        </p:txBody>
      </p:sp>
      <p:sp>
        <p:nvSpPr>
          <p:cNvPr id="19" name="文本框 18">
            <a:extLst>
              <a:ext uri="{FF2B5EF4-FFF2-40B4-BE49-F238E27FC236}">
                <a16:creationId xmlns:a16="http://schemas.microsoft.com/office/drawing/2014/main" id="{AEC7DF13-F16F-454D-8678-92BAC78AB3BA}"/>
              </a:ext>
            </a:extLst>
          </p:cNvPr>
          <p:cNvSpPr txBox="1"/>
          <p:nvPr/>
        </p:nvSpPr>
        <p:spPr>
          <a:xfrm>
            <a:off x="4684978" y="1921607"/>
            <a:ext cx="844061" cy="230832"/>
          </a:xfrm>
          <a:prstGeom prst="rect">
            <a:avLst/>
          </a:prstGeom>
          <a:noFill/>
        </p:spPr>
        <p:txBody>
          <a:bodyPr wrap="square" rtlCol="0">
            <a:spAutoFit/>
          </a:bodyPr>
          <a:lstStyle/>
          <a:p>
            <a:pPr algn="ctr"/>
            <a:r>
              <a:rPr lang="en-GB" sz="900" b="1" dirty="0">
                <a:solidFill>
                  <a:schemeClr val="bg1"/>
                </a:solidFill>
              </a:rPr>
              <a:t>API Server</a:t>
            </a:r>
          </a:p>
        </p:txBody>
      </p:sp>
      <p:sp>
        <p:nvSpPr>
          <p:cNvPr id="20" name="文本框 19">
            <a:extLst>
              <a:ext uri="{FF2B5EF4-FFF2-40B4-BE49-F238E27FC236}">
                <a16:creationId xmlns:a16="http://schemas.microsoft.com/office/drawing/2014/main" id="{69A21813-05D7-BD4C-A7F4-0195B0C1F161}"/>
              </a:ext>
            </a:extLst>
          </p:cNvPr>
          <p:cNvSpPr txBox="1"/>
          <p:nvPr/>
        </p:nvSpPr>
        <p:spPr>
          <a:xfrm>
            <a:off x="6014564" y="1731484"/>
            <a:ext cx="1289979" cy="230832"/>
          </a:xfrm>
          <a:prstGeom prst="rect">
            <a:avLst/>
          </a:prstGeom>
          <a:noFill/>
        </p:spPr>
        <p:txBody>
          <a:bodyPr wrap="square" rtlCol="0">
            <a:spAutoFit/>
          </a:bodyPr>
          <a:lstStyle/>
          <a:p>
            <a:r>
              <a:rPr lang="en-GB" sz="900" b="1" dirty="0">
                <a:solidFill>
                  <a:schemeClr val="bg1"/>
                </a:solidFill>
              </a:rPr>
              <a:t>Controller Manager</a:t>
            </a:r>
          </a:p>
        </p:txBody>
      </p:sp>
      <p:sp>
        <p:nvSpPr>
          <p:cNvPr id="21" name="文本框 20">
            <a:extLst>
              <a:ext uri="{FF2B5EF4-FFF2-40B4-BE49-F238E27FC236}">
                <a16:creationId xmlns:a16="http://schemas.microsoft.com/office/drawing/2014/main" id="{95C05BF9-4963-2344-A9CC-EB14E2F35864}"/>
              </a:ext>
            </a:extLst>
          </p:cNvPr>
          <p:cNvSpPr txBox="1"/>
          <p:nvPr/>
        </p:nvSpPr>
        <p:spPr>
          <a:xfrm>
            <a:off x="6002825" y="2120783"/>
            <a:ext cx="1361456" cy="230832"/>
          </a:xfrm>
          <a:prstGeom prst="rect">
            <a:avLst/>
          </a:prstGeom>
          <a:solidFill>
            <a:srgbClr val="87C64C"/>
          </a:solidFill>
        </p:spPr>
        <p:txBody>
          <a:bodyPr wrap="square" rtlCol="0">
            <a:spAutoFit/>
          </a:bodyPr>
          <a:lstStyle/>
          <a:p>
            <a:pPr algn="ctr"/>
            <a:r>
              <a:rPr lang="en-GB" sz="900" b="1" dirty="0">
                <a:solidFill>
                  <a:schemeClr val="bg1"/>
                </a:solidFill>
              </a:rPr>
              <a:t>Scheduler</a:t>
            </a:r>
          </a:p>
        </p:txBody>
      </p:sp>
      <p:sp>
        <p:nvSpPr>
          <p:cNvPr id="22" name="文本框 21">
            <a:extLst>
              <a:ext uri="{FF2B5EF4-FFF2-40B4-BE49-F238E27FC236}">
                <a16:creationId xmlns:a16="http://schemas.microsoft.com/office/drawing/2014/main" id="{6CCABC63-8121-D94C-A737-261792C494D9}"/>
              </a:ext>
            </a:extLst>
          </p:cNvPr>
          <p:cNvSpPr txBox="1"/>
          <p:nvPr/>
        </p:nvSpPr>
        <p:spPr>
          <a:xfrm>
            <a:off x="5831795" y="2705782"/>
            <a:ext cx="1361456" cy="230832"/>
          </a:xfrm>
          <a:prstGeom prst="rect">
            <a:avLst/>
          </a:prstGeom>
          <a:noFill/>
        </p:spPr>
        <p:txBody>
          <a:bodyPr wrap="square" rtlCol="0">
            <a:spAutoFit/>
          </a:bodyPr>
          <a:lstStyle/>
          <a:p>
            <a:pPr algn="ctr"/>
            <a:r>
              <a:rPr lang="en-GB" sz="900" b="1" dirty="0" err="1">
                <a:solidFill>
                  <a:schemeClr val="bg1"/>
                </a:solidFill>
              </a:rPr>
              <a:t>etcd</a:t>
            </a:r>
            <a:endParaRPr lang="en-GB" sz="900" b="1" dirty="0">
              <a:solidFill>
                <a:schemeClr val="bg1"/>
              </a:solidFill>
            </a:endParaRPr>
          </a:p>
        </p:txBody>
      </p:sp>
      <p:sp>
        <p:nvSpPr>
          <p:cNvPr id="23" name="文本框 22">
            <a:extLst>
              <a:ext uri="{FF2B5EF4-FFF2-40B4-BE49-F238E27FC236}">
                <a16:creationId xmlns:a16="http://schemas.microsoft.com/office/drawing/2014/main" id="{8D5DB5FF-6B30-5143-A26E-A5966DD82B0E}"/>
              </a:ext>
            </a:extLst>
          </p:cNvPr>
          <p:cNvSpPr txBox="1"/>
          <p:nvPr/>
        </p:nvSpPr>
        <p:spPr>
          <a:xfrm>
            <a:off x="3013943" y="2302533"/>
            <a:ext cx="1361456" cy="369332"/>
          </a:xfrm>
          <a:prstGeom prst="rect">
            <a:avLst/>
          </a:prstGeom>
          <a:noFill/>
        </p:spPr>
        <p:txBody>
          <a:bodyPr wrap="square" rtlCol="0">
            <a:spAutoFit/>
          </a:bodyPr>
          <a:lstStyle/>
          <a:p>
            <a:pPr algn="ctr"/>
            <a:r>
              <a:rPr lang="en-GB" sz="900" dirty="0"/>
              <a:t>Developer</a:t>
            </a:r>
          </a:p>
          <a:p>
            <a:pPr algn="ctr"/>
            <a:r>
              <a:rPr lang="en-US" altLang="zh-CN" sz="900" dirty="0"/>
              <a:t>/</a:t>
            </a:r>
            <a:r>
              <a:rPr lang="zh-CN" altLang="en-US" sz="900" dirty="0"/>
              <a:t> </a:t>
            </a:r>
            <a:r>
              <a:rPr lang="en-GB" sz="900" dirty="0"/>
              <a:t>Operator</a:t>
            </a:r>
          </a:p>
        </p:txBody>
      </p:sp>
      <p:grpSp>
        <p:nvGrpSpPr>
          <p:cNvPr id="28" name="群組 281">
            <a:extLst>
              <a:ext uri="{FF2B5EF4-FFF2-40B4-BE49-F238E27FC236}">
                <a16:creationId xmlns:a16="http://schemas.microsoft.com/office/drawing/2014/main" id="{47856B44-50DA-9846-A3FA-63925B3CEC79}"/>
              </a:ext>
            </a:extLst>
          </p:cNvPr>
          <p:cNvGrpSpPr/>
          <p:nvPr/>
        </p:nvGrpSpPr>
        <p:grpSpPr>
          <a:xfrm>
            <a:off x="3450873" y="1768586"/>
            <a:ext cx="436972" cy="514169"/>
            <a:chOff x="2041494" y="1181083"/>
            <a:chExt cx="671513" cy="790575"/>
          </a:xfrm>
          <a:solidFill>
            <a:srgbClr val="0070C0"/>
          </a:solidFill>
        </p:grpSpPr>
        <p:sp>
          <p:nvSpPr>
            <p:cNvPr id="29" name="Freeform 235">
              <a:extLst>
                <a:ext uri="{FF2B5EF4-FFF2-40B4-BE49-F238E27FC236}">
                  <a16:creationId xmlns:a16="http://schemas.microsoft.com/office/drawing/2014/main" id="{179A1326-996D-2E4E-9377-D345F99159A8}"/>
                </a:ext>
              </a:extLst>
            </p:cNvPr>
            <p:cNvSpPr/>
            <p:nvPr/>
          </p:nvSpPr>
          <p:spPr bwMode="auto">
            <a:xfrm>
              <a:off x="2270094" y="1368408"/>
              <a:ext cx="220663" cy="231775"/>
            </a:xfrm>
            <a:custGeom>
              <a:avLst/>
              <a:gdLst/>
              <a:ahLst/>
              <a:cxnLst>
                <a:cxn ang="0">
                  <a:pos x="0" y="23"/>
                </a:cxn>
                <a:cxn ang="0">
                  <a:pos x="29" y="62"/>
                </a:cxn>
                <a:cxn ang="0">
                  <a:pos x="29" y="62"/>
                </a:cxn>
                <a:cxn ang="0">
                  <a:pos x="31" y="62"/>
                </a:cxn>
                <a:cxn ang="0">
                  <a:pos x="32" y="62"/>
                </a:cxn>
                <a:cxn ang="0">
                  <a:pos x="32" y="62"/>
                </a:cxn>
                <a:cxn ang="0">
                  <a:pos x="59" y="22"/>
                </a:cxn>
                <a:cxn ang="0">
                  <a:pos x="56" y="22"/>
                </a:cxn>
                <a:cxn ang="0">
                  <a:pos x="55" y="0"/>
                </a:cxn>
                <a:cxn ang="0">
                  <a:pos x="4" y="0"/>
                </a:cxn>
                <a:cxn ang="0">
                  <a:pos x="2" y="23"/>
                </a:cxn>
                <a:cxn ang="0">
                  <a:pos x="0" y="23"/>
                </a:cxn>
              </a:cxnLst>
              <a:rect l="0" t="0" r="r" b="b"/>
              <a:pathLst>
                <a:path w="59" h="62">
                  <a:moveTo>
                    <a:pt x="0" y="23"/>
                  </a:moveTo>
                  <a:cubicBezTo>
                    <a:pt x="3" y="42"/>
                    <a:pt x="11" y="60"/>
                    <a:pt x="29" y="62"/>
                  </a:cubicBezTo>
                  <a:cubicBezTo>
                    <a:pt x="29" y="62"/>
                    <a:pt x="29" y="62"/>
                    <a:pt x="29" y="62"/>
                  </a:cubicBezTo>
                  <a:cubicBezTo>
                    <a:pt x="29" y="62"/>
                    <a:pt x="30" y="62"/>
                    <a:pt x="31" y="62"/>
                  </a:cubicBezTo>
                  <a:cubicBezTo>
                    <a:pt x="32" y="62"/>
                    <a:pt x="32" y="62"/>
                    <a:pt x="32" y="62"/>
                  </a:cubicBezTo>
                  <a:cubicBezTo>
                    <a:pt x="32" y="62"/>
                    <a:pt x="32" y="62"/>
                    <a:pt x="32" y="62"/>
                  </a:cubicBezTo>
                  <a:cubicBezTo>
                    <a:pt x="50" y="60"/>
                    <a:pt x="56" y="41"/>
                    <a:pt x="59" y="22"/>
                  </a:cubicBezTo>
                  <a:cubicBezTo>
                    <a:pt x="56" y="22"/>
                    <a:pt x="56" y="22"/>
                    <a:pt x="56" y="22"/>
                  </a:cubicBezTo>
                  <a:cubicBezTo>
                    <a:pt x="58" y="15"/>
                    <a:pt x="58" y="7"/>
                    <a:pt x="55" y="0"/>
                  </a:cubicBezTo>
                  <a:cubicBezTo>
                    <a:pt x="50" y="2"/>
                    <a:pt x="30" y="10"/>
                    <a:pt x="4" y="0"/>
                  </a:cubicBezTo>
                  <a:cubicBezTo>
                    <a:pt x="0" y="9"/>
                    <a:pt x="1" y="14"/>
                    <a:pt x="2" y="23"/>
                  </a:cubicBezTo>
                  <a:cubicBezTo>
                    <a:pt x="0" y="23"/>
                    <a:pt x="0" y="23"/>
                    <a:pt x="0" y="23"/>
                  </a:cubicBezTo>
                  <a:close/>
                </a:path>
              </a:pathLst>
            </a:custGeom>
            <a:grpFill/>
            <a:ln w="9525">
              <a:noFill/>
              <a:round/>
            </a:ln>
          </p:spPr>
          <p:txBody>
            <a:bodyPr vert="horz" wrap="square" lIns="91440" tIns="45720" rIns="91440" bIns="45720" numCol="1" anchor="t" anchorCtr="0" compatLnSpc="1"/>
            <a:lstStyle/>
            <a:p>
              <a:endParaRPr lang="zh-CN" altLang="en-US"/>
            </a:p>
          </p:txBody>
        </p:sp>
        <p:sp>
          <p:nvSpPr>
            <p:cNvPr id="30" name="Freeform 236">
              <a:extLst>
                <a:ext uri="{FF2B5EF4-FFF2-40B4-BE49-F238E27FC236}">
                  <a16:creationId xmlns:a16="http://schemas.microsoft.com/office/drawing/2014/main" id="{3E897D4A-E446-F84C-8C59-E692B0E21FCD}"/>
                </a:ext>
              </a:extLst>
            </p:cNvPr>
            <p:cNvSpPr/>
            <p:nvPr/>
          </p:nvSpPr>
          <p:spPr bwMode="auto">
            <a:xfrm>
              <a:off x="2041494" y="1641458"/>
              <a:ext cx="671513" cy="330200"/>
            </a:xfrm>
            <a:custGeom>
              <a:avLst/>
              <a:gdLst/>
              <a:ahLst/>
              <a:cxnLst>
                <a:cxn ang="0">
                  <a:pos x="59" y="0"/>
                </a:cxn>
                <a:cxn ang="0">
                  <a:pos x="9" y="23"/>
                </a:cxn>
                <a:cxn ang="0">
                  <a:pos x="0" y="72"/>
                </a:cxn>
                <a:cxn ang="0">
                  <a:pos x="179" y="72"/>
                </a:cxn>
                <a:cxn ang="0">
                  <a:pos x="170" y="23"/>
                </a:cxn>
                <a:cxn ang="0">
                  <a:pos x="121" y="0"/>
                </a:cxn>
                <a:cxn ang="0">
                  <a:pos x="103" y="53"/>
                </a:cxn>
                <a:cxn ang="0">
                  <a:pos x="96" y="19"/>
                </a:cxn>
                <a:cxn ang="0">
                  <a:pos x="100" y="16"/>
                </a:cxn>
                <a:cxn ang="0">
                  <a:pos x="95" y="11"/>
                </a:cxn>
                <a:cxn ang="0">
                  <a:pos x="88" y="11"/>
                </a:cxn>
                <a:cxn ang="0">
                  <a:pos x="84" y="16"/>
                </a:cxn>
                <a:cxn ang="0">
                  <a:pos x="87" y="19"/>
                </a:cxn>
                <a:cxn ang="0">
                  <a:pos x="80" y="53"/>
                </a:cxn>
                <a:cxn ang="0">
                  <a:pos x="59" y="0"/>
                </a:cxn>
              </a:cxnLst>
              <a:rect l="0" t="0" r="r" b="b"/>
              <a:pathLst>
                <a:path w="179" h="88">
                  <a:moveTo>
                    <a:pt x="59" y="0"/>
                  </a:moveTo>
                  <a:cubicBezTo>
                    <a:pt x="41" y="6"/>
                    <a:pt x="25" y="14"/>
                    <a:pt x="9" y="23"/>
                  </a:cubicBezTo>
                  <a:cubicBezTo>
                    <a:pt x="1" y="39"/>
                    <a:pt x="1" y="58"/>
                    <a:pt x="0" y="72"/>
                  </a:cubicBezTo>
                  <a:cubicBezTo>
                    <a:pt x="62" y="88"/>
                    <a:pt x="122" y="88"/>
                    <a:pt x="179" y="72"/>
                  </a:cubicBezTo>
                  <a:cubicBezTo>
                    <a:pt x="179" y="58"/>
                    <a:pt x="178" y="39"/>
                    <a:pt x="170" y="23"/>
                  </a:cubicBezTo>
                  <a:cubicBezTo>
                    <a:pt x="156" y="13"/>
                    <a:pt x="140" y="6"/>
                    <a:pt x="121" y="0"/>
                  </a:cubicBezTo>
                  <a:cubicBezTo>
                    <a:pt x="119" y="18"/>
                    <a:pt x="113" y="39"/>
                    <a:pt x="103" y="53"/>
                  </a:cubicBezTo>
                  <a:cubicBezTo>
                    <a:pt x="96" y="19"/>
                    <a:pt x="96" y="19"/>
                    <a:pt x="96" y="19"/>
                  </a:cubicBezTo>
                  <a:cubicBezTo>
                    <a:pt x="100" y="16"/>
                    <a:pt x="100" y="16"/>
                    <a:pt x="100" y="16"/>
                  </a:cubicBezTo>
                  <a:cubicBezTo>
                    <a:pt x="95" y="11"/>
                    <a:pt x="95" y="11"/>
                    <a:pt x="95" y="11"/>
                  </a:cubicBezTo>
                  <a:cubicBezTo>
                    <a:pt x="88" y="11"/>
                    <a:pt x="88" y="11"/>
                    <a:pt x="88" y="11"/>
                  </a:cubicBezTo>
                  <a:cubicBezTo>
                    <a:pt x="84" y="16"/>
                    <a:pt x="84" y="16"/>
                    <a:pt x="84" y="16"/>
                  </a:cubicBezTo>
                  <a:cubicBezTo>
                    <a:pt x="87" y="19"/>
                    <a:pt x="87" y="19"/>
                    <a:pt x="87" y="19"/>
                  </a:cubicBezTo>
                  <a:cubicBezTo>
                    <a:pt x="80" y="53"/>
                    <a:pt x="80" y="53"/>
                    <a:pt x="80" y="53"/>
                  </a:cubicBezTo>
                  <a:cubicBezTo>
                    <a:pt x="72" y="39"/>
                    <a:pt x="62" y="19"/>
                    <a:pt x="59" y="0"/>
                  </a:cubicBezTo>
                  <a:close/>
                </a:path>
              </a:pathLst>
            </a:custGeom>
            <a:grpFill/>
            <a:ln w="9525">
              <a:noFill/>
              <a:round/>
            </a:ln>
          </p:spPr>
          <p:txBody>
            <a:bodyPr vert="horz" wrap="square" lIns="91440" tIns="45720" rIns="91440" bIns="45720" numCol="1" anchor="t" anchorCtr="0" compatLnSpc="1"/>
            <a:lstStyle/>
            <a:p>
              <a:endParaRPr lang="zh-CN" altLang="en-US"/>
            </a:p>
          </p:txBody>
        </p:sp>
        <p:sp>
          <p:nvSpPr>
            <p:cNvPr id="31" name="Freeform 237">
              <a:extLst>
                <a:ext uri="{FF2B5EF4-FFF2-40B4-BE49-F238E27FC236}">
                  <a16:creationId xmlns:a16="http://schemas.microsoft.com/office/drawing/2014/main" id="{5A6B1CDD-75FD-EB48-B156-B5C3B25CA598}"/>
                </a:ext>
              </a:extLst>
            </p:cNvPr>
            <p:cNvSpPr/>
            <p:nvPr/>
          </p:nvSpPr>
          <p:spPr bwMode="auto">
            <a:xfrm>
              <a:off x="2520919" y="1420796"/>
              <a:ext cx="15875" cy="60325"/>
            </a:xfrm>
            <a:custGeom>
              <a:avLst/>
              <a:gdLst/>
              <a:ahLst/>
              <a:cxnLst>
                <a:cxn ang="0">
                  <a:pos x="2" y="0"/>
                </a:cxn>
                <a:cxn ang="0">
                  <a:pos x="0" y="16"/>
                </a:cxn>
                <a:cxn ang="0">
                  <a:pos x="1" y="15"/>
                </a:cxn>
                <a:cxn ang="0">
                  <a:pos x="3" y="4"/>
                </a:cxn>
                <a:cxn ang="0">
                  <a:pos x="3" y="0"/>
                </a:cxn>
                <a:cxn ang="0">
                  <a:pos x="2" y="0"/>
                </a:cxn>
              </a:cxnLst>
              <a:rect l="0" t="0" r="r" b="b"/>
              <a:pathLst>
                <a:path w="4" h="16">
                  <a:moveTo>
                    <a:pt x="2" y="0"/>
                  </a:moveTo>
                  <a:cubicBezTo>
                    <a:pt x="2" y="5"/>
                    <a:pt x="1" y="11"/>
                    <a:pt x="0" y="16"/>
                  </a:cubicBezTo>
                  <a:cubicBezTo>
                    <a:pt x="0" y="16"/>
                    <a:pt x="1" y="15"/>
                    <a:pt x="1" y="15"/>
                  </a:cubicBezTo>
                  <a:cubicBezTo>
                    <a:pt x="2" y="14"/>
                    <a:pt x="2" y="8"/>
                    <a:pt x="3" y="4"/>
                  </a:cubicBezTo>
                  <a:cubicBezTo>
                    <a:pt x="3" y="2"/>
                    <a:pt x="4" y="0"/>
                    <a:pt x="3" y="0"/>
                  </a:cubicBezTo>
                  <a:cubicBezTo>
                    <a:pt x="3" y="0"/>
                    <a:pt x="3" y="0"/>
                    <a:pt x="2" y="0"/>
                  </a:cubicBezTo>
                  <a:close/>
                </a:path>
              </a:pathLst>
            </a:custGeom>
            <a:grpFill/>
            <a:ln w="9525">
              <a:noFill/>
              <a:round/>
            </a:ln>
          </p:spPr>
          <p:txBody>
            <a:bodyPr vert="horz" wrap="square" lIns="91440" tIns="45720" rIns="91440" bIns="45720" numCol="1" anchor="t" anchorCtr="0" compatLnSpc="1"/>
            <a:lstStyle/>
            <a:p>
              <a:endParaRPr lang="zh-CN" altLang="en-US"/>
            </a:p>
          </p:txBody>
        </p:sp>
        <p:sp>
          <p:nvSpPr>
            <p:cNvPr id="32" name="Freeform 238">
              <a:extLst>
                <a:ext uri="{FF2B5EF4-FFF2-40B4-BE49-F238E27FC236}">
                  <a16:creationId xmlns:a16="http://schemas.microsoft.com/office/drawing/2014/main" id="{771CCA06-31D6-0B44-9EEF-4D29DE2D0043}"/>
                </a:ext>
              </a:extLst>
            </p:cNvPr>
            <p:cNvSpPr/>
            <p:nvPr/>
          </p:nvSpPr>
          <p:spPr bwMode="auto">
            <a:xfrm>
              <a:off x="2206594" y="1181083"/>
              <a:ext cx="347663" cy="468312"/>
            </a:xfrm>
            <a:custGeom>
              <a:avLst/>
              <a:gdLst/>
              <a:ahLst/>
              <a:cxnLst>
                <a:cxn ang="0">
                  <a:pos x="82" y="92"/>
                </a:cxn>
                <a:cxn ang="0">
                  <a:pos x="50" y="125"/>
                </a:cxn>
                <a:cxn ang="0">
                  <a:pos x="50" y="125"/>
                </a:cxn>
                <a:cxn ang="0">
                  <a:pos x="48" y="125"/>
                </a:cxn>
                <a:cxn ang="0">
                  <a:pos x="45" y="125"/>
                </a:cxn>
                <a:cxn ang="0">
                  <a:pos x="45" y="125"/>
                </a:cxn>
                <a:cxn ang="0">
                  <a:pos x="12" y="93"/>
                </a:cxn>
                <a:cxn ang="0">
                  <a:pos x="2" y="86"/>
                </a:cxn>
                <a:cxn ang="0">
                  <a:pos x="0" y="72"/>
                </a:cxn>
                <a:cxn ang="0">
                  <a:pos x="2" y="63"/>
                </a:cxn>
                <a:cxn ang="0">
                  <a:pos x="2" y="63"/>
                </a:cxn>
                <a:cxn ang="0">
                  <a:pos x="5" y="63"/>
                </a:cxn>
                <a:cxn ang="0">
                  <a:pos x="10" y="25"/>
                </a:cxn>
                <a:cxn ang="0">
                  <a:pos x="86" y="27"/>
                </a:cxn>
                <a:cxn ang="0">
                  <a:pos x="88" y="62"/>
                </a:cxn>
                <a:cxn ang="0">
                  <a:pos x="88" y="62"/>
                </a:cxn>
                <a:cxn ang="0">
                  <a:pos x="90" y="63"/>
                </a:cxn>
                <a:cxn ang="0">
                  <a:pos x="93" y="72"/>
                </a:cxn>
                <a:cxn ang="0">
                  <a:pos x="90" y="85"/>
                </a:cxn>
                <a:cxn ang="0">
                  <a:pos x="82" y="92"/>
                </a:cxn>
              </a:cxnLst>
              <a:rect l="0" t="0" r="r" b="b"/>
              <a:pathLst>
                <a:path w="93" h="125">
                  <a:moveTo>
                    <a:pt x="82" y="92"/>
                  </a:moveTo>
                  <a:cubicBezTo>
                    <a:pt x="78" y="108"/>
                    <a:pt x="69" y="122"/>
                    <a:pt x="50" y="125"/>
                  </a:cubicBezTo>
                  <a:cubicBezTo>
                    <a:pt x="50" y="125"/>
                    <a:pt x="50" y="125"/>
                    <a:pt x="50" y="125"/>
                  </a:cubicBezTo>
                  <a:cubicBezTo>
                    <a:pt x="50" y="125"/>
                    <a:pt x="49" y="125"/>
                    <a:pt x="48" y="125"/>
                  </a:cubicBezTo>
                  <a:cubicBezTo>
                    <a:pt x="46" y="125"/>
                    <a:pt x="45" y="125"/>
                    <a:pt x="45" y="125"/>
                  </a:cubicBezTo>
                  <a:cubicBezTo>
                    <a:pt x="45" y="125"/>
                    <a:pt x="45" y="125"/>
                    <a:pt x="45" y="125"/>
                  </a:cubicBezTo>
                  <a:cubicBezTo>
                    <a:pt x="26" y="123"/>
                    <a:pt x="17" y="109"/>
                    <a:pt x="12" y="93"/>
                  </a:cubicBezTo>
                  <a:cubicBezTo>
                    <a:pt x="10" y="92"/>
                    <a:pt x="4" y="89"/>
                    <a:pt x="2" y="86"/>
                  </a:cubicBezTo>
                  <a:cubicBezTo>
                    <a:pt x="2" y="84"/>
                    <a:pt x="0" y="78"/>
                    <a:pt x="0" y="72"/>
                  </a:cubicBezTo>
                  <a:cubicBezTo>
                    <a:pt x="0" y="68"/>
                    <a:pt x="0" y="65"/>
                    <a:pt x="2" y="63"/>
                  </a:cubicBezTo>
                  <a:cubicBezTo>
                    <a:pt x="2" y="63"/>
                    <a:pt x="2" y="63"/>
                    <a:pt x="2" y="63"/>
                  </a:cubicBezTo>
                  <a:cubicBezTo>
                    <a:pt x="3" y="63"/>
                    <a:pt x="4" y="63"/>
                    <a:pt x="5" y="63"/>
                  </a:cubicBezTo>
                  <a:cubicBezTo>
                    <a:pt x="2" y="45"/>
                    <a:pt x="4" y="33"/>
                    <a:pt x="10" y="25"/>
                  </a:cubicBezTo>
                  <a:cubicBezTo>
                    <a:pt x="28" y="0"/>
                    <a:pt x="77" y="8"/>
                    <a:pt x="86" y="27"/>
                  </a:cubicBezTo>
                  <a:cubicBezTo>
                    <a:pt x="90" y="35"/>
                    <a:pt x="90" y="48"/>
                    <a:pt x="88" y="62"/>
                  </a:cubicBezTo>
                  <a:cubicBezTo>
                    <a:pt x="88" y="62"/>
                    <a:pt x="88" y="62"/>
                    <a:pt x="88" y="62"/>
                  </a:cubicBezTo>
                  <a:cubicBezTo>
                    <a:pt x="89" y="62"/>
                    <a:pt x="89" y="62"/>
                    <a:pt x="90" y="63"/>
                  </a:cubicBezTo>
                  <a:cubicBezTo>
                    <a:pt x="92" y="64"/>
                    <a:pt x="93" y="68"/>
                    <a:pt x="93" y="72"/>
                  </a:cubicBezTo>
                  <a:cubicBezTo>
                    <a:pt x="92" y="77"/>
                    <a:pt x="91" y="84"/>
                    <a:pt x="90" y="85"/>
                  </a:cubicBezTo>
                  <a:cubicBezTo>
                    <a:pt x="89" y="88"/>
                    <a:pt x="84" y="91"/>
                    <a:pt x="82" y="92"/>
                  </a:cubicBezTo>
                  <a:close/>
                </a:path>
              </a:pathLst>
            </a:custGeom>
            <a:grpFill/>
            <a:ln w="9525">
              <a:noFill/>
              <a:round/>
            </a:ln>
          </p:spPr>
          <p:txBody>
            <a:bodyPr vert="horz" wrap="square" lIns="91440" tIns="45720" rIns="91440" bIns="45720" numCol="1" anchor="t" anchorCtr="0" compatLnSpc="1"/>
            <a:lstStyle/>
            <a:p>
              <a:endParaRPr lang="zh-CN" altLang="en-US"/>
            </a:p>
          </p:txBody>
        </p:sp>
        <p:sp>
          <p:nvSpPr>
            <p:cNvPr id="33" name="Freeform 239">
              <a:extLst>
                <a:ext uri="{FF2B5EF4-FFF2-40B4-BE49-F238E27FC236}">
                  <a16:creationId xmlns:a16="http://schemas.microsoft.com/office/drawing/2014/main" id="{3A021ADD-A12C-524A-BB40-1EDEFCD1D5EE}"/>
                </a:ext>
              </a:extLst>
            </p:cNvPr>
            <p:cNvSpPr/>
            <p:nvPr/>
          </p:nvSpPr>
          <p:spPr bwMode="auto">
            <a:xfrm>
              <a:off x="2225644" y="1423971"/>
              <a:ext cx="17463" cy="60325"/>
            </a:xfrm>
            <a:custGeom>
              <a:avLst/>
              <a:gdLst/>
              <a:ahLst/>
              <a:cxnLst>
                <a:cxn ang="0">
                  <a:pos x="5" y="16"/>
                </a:cxn>
                <a:cxn ang="0">
                  <a:pos x="3" y="9"/>
                </a:cxn>
                <a:cxn ang="0">
                  <a:pos x="3" y="9"/>
                </a:cxn>
                <a:cxn ang="0">
                  <a:pos x="1" y="0"/>
                </a:cxn>
                <a:cxn ang="0">
                  <a:pos x="0" y="0"/>
                </a:cxn>
                <a:cxn ang="0">
                  <a:pos x="0" y="0"/>
                </a:cxn>
                <a:cxn ang="0">
                  <a:pos x="1" y="3"/>
                </a:cxn>
                <a:cxn ang="0">
                  <a:pos x="3" y="14"/>
                </a:cxn>
                <a:cxn ang="0">
                  <a:pos x="5" y="16"/>
                </a:cxn>
              </a:cxnLst>
              <a:rect l="0" t="0" r="r" b="b"/>
              <a:pathLst>
                <a:path w="5" h="16">
                  <a:moveTo>
                    <a:pt x="5" y="16"/>
                  </a:moveTo>
                  <a:cubicBezTo>
                    <a:pt x="4" y="14"/>
                    <a:pt x="4" y="11"/>
                    <a:pt x="3" y="9"/>
                  </a:cubicBezTo>
                  <a:cubicBezTo>
                    <a:pt x="3" y="9"/>
                    <a:pt x="3" y="9"/>
                    <a:pt x="3" y="9"/>
                  </a:cubicBezTo>
                  <a:cubicBezTo>
                    <a:pt x="2" y="6"/>
                    <a:pt x="2" y="3"/>
                    <a:pt x="1" y="0"/>
                  </a:cubicBezTo>
                  <a:cubicBezTo>
                    <a:pt x="1" y="0"/>
                    <a:pt x="1" y="0"/>
                    <a:pt x="0" y="0"/>
                  </a:cubicBezTo>
                  <a:cubicBezTo>
                    <a:pt x="0" y="0"/>
                    <a:pt x="0" y="0"/>
                    <a:pt x="0" y="0"/>
                  </a:cubicBezTo>
                  <a:cubicBezTo>
                    <a:pt x="0" y="0"/>
                    <a:pt x="1" y="1"/>
                    <a:pt x="1" y="3"/>
                  </a:cubicBezTo>
                  <a:cubicBezTo>
                    <a:pt x="1" y="8"/>
                    <a:pt x="2" y="13"/>
                    <a:pt x="3" y="14"/>
                  </a:cubicBezTo>
                  <a:cubicBezTo>
                    <a:pt x="3" y="15"/>
                    <a:pt x="4" y="16"/>
                    <a:pt x="5" y="16"/>
                  </a:cubicBezTo>
                  <a:close/>
                </a:path>
              </a:pathLst>
            </a:custGeom>
            <a:grpFill/>
            <a:ln w="9525">
              <a:noFill/>
              <a:round/>
            </a:ln>
          </p:spPr>
          <p:txBody>
            <a:bodyPr vert="horz" wrap="square" lIns="91440" tIns="45720" rIns="91440" bIns="45720" numCol="1" anchor="t" anchorCtr="0" compatLnSpc="1"/>
            <a:lstStyle/>
            <a:p>
              <a:endParaRPr lang="zh-CN" altLang="en-US"/>
            </a:p>
          </p:txBody>
        </p:sp>
      </p:grpSp>
      <p:grpSp>
        <p:nvGrpSpPr>
          <p:cNvPr id="34" name="群組 281">
            <a:extLst>
              <a:ext uri="{FF2B5EF4-FFF2-40B4-BE49-F238E27FC236}">
                <a16:creationId xmlns:a16="http://schemas.microsoft.com/office/drawing/2014/main" id="{1C1EEBC3-73A1-C641-B04E-1CCFCB951DD1}"/>
              </a:ext>
            </a:extLst>
          </p:cNvPr>
          <p:cNvGrpSpPr/>
          <p:nvPr/>
        </p:nvGrpSpPr>
        <p:grpSpPr>
          <a:xfrm>
            <a:off x="8012023" y="1816718"/>
            <a:ext cx="436972" cy="514169"/>
            <a:chOff x="2041493" y="1181082"/>
            <a:chExt cx="671513" cy="790574"/>
          </a:xfrm>
          <a:solidFill>
            <a:srgbClr val="0070C0"/>
          </a:solidFill>
        </p:grpSpPr>
        <p:sp>
          <p:nvSpPr>
            <p:cNvPr id="35" name="Freeform 235">
              <a:extLst>
                <a:ext uri="{FF2B5EF4-FFF2-40B4-BE49-F238E27FC236}">
                  <a16:creationId xmlns:a16="http://schemas.microsoft.com/office/drawing/2014/main" id="{2530A36A-4B73-E84E-A8AD-F3DC13C8F29E}"/>
                </a:ext>
              </a:extLst>
            </p:cNvPr>
            <p:cNvSpPr/>
            <p:nvPr/>
          </p:nvSpPr>
          <p:spPr bwMode="auto">
            <a:xfrm>
              <a:off x="2270094" y="1368408"/>
              <a:ext cx="220663" cy="231775"/>
            </a:xfrm>
            <a:custGeom>
              <a:avLst/>
              <a:gdLst/>
              <a:ahLst/>
              <a:cxnLst>
                <a:cxn ang="0">
                  <a:pos x="0" y="23"/>
                </a:cxn>
                <a:cxn ang="0">
                  <a:pos x="29" y="62"/>
                </a:cxn>
                <a:cxn ang="0">
                  <a:pos x="29" y="62"/>
                </a:cxn>
                <a:cxn ang="0">
                  <a:pos x="31" y="62"/>
                </a:cxn>
                <a:cxn ang="0">
                  <a:pos x="32" y="62"/>
                </a:cxn>
                <a:cxn ang="0">
                  <a:pos x="32" y="62"/>
                </a:cxn>
                <a:cxn ang="0">
                  <a:pos x="59" y="22"/>
                </a:cxn>
                <a:cxn ang="0">
                  <a:pos x="56" y="22"/>
                </a:cxn>
                <a:cxn ang="0">
                  <a:pos x="55" y="0"/>
                </a:cxn>
                <a:cxn ang="0">
                  <a:pos x="4" y="0"/>
                </a:cxn>
                <a:cxn ang="0">
                  <a:pos x="2" y="23"/>
                </a:cxn>
                <a:cxn ang="0">
                  <a:pos x="0" y="23"/>
                </a:cxn>
              </a:cxnLst>
              <a:rect l="0" t="0" r="r" b="b"/>
              <a:pathLst>
                <a:path w="59" h="62">
                  <a:moveTo>
                    <a:pt x="0" y="23"/>
                  </a:moveTo>
                  <a:cubicBezTo>
                    <a:pt x="3" y="42"/>
                    <a:pt x="11" y="60"/>
                    <a:pt x="29" y="62"/>
                  </a:cubicBezTo>
                  <a:cubicBezTo>
                    <a:pt x="29" y="62"/>
                    <a:pt x="29" y="62"/>
                    <a:pt x="29" y="62"/>
                  </a:cubicBezTo>
                  <a:cubicBezTo>
                    <a:pt x="29" y="62"/>
                    <a:pt x="30" y="62"/>
                    <a:pt x="31" y="62"/>
                  </a:cubicBezTo>
                  <a:cubicBezTo>
                    <a:pt x="32" y="62"/>
                    <a:pt x="32" y="62"/>
                    <a:pt x="32" y="62"/>
                  </a:cubicBezTo>
                  <a:cubicBezTo>
                    <a:pt x="32" y="62"/>
                    <a:pt x="32" y="62"/>
                    <a:pt x="32" y="62"/>
                  </a:cubicBezTo>
                  <a:cubicBezTo>
                    <a:pt x="50" y="60"/>
                    <a:pt x="56" y="41"/>
                    <a:pt x="59" y="22"/>
                  </a:cubicBezTo>
                  <a:cubicBezTo>
                    <a:pt x="56" y="22"/>
                    <a:pt x="56" y="22"/>
                    <a:pt x="56" y="22"/>
                  </a:cubicBezTo>
                  <a:cubicBezTo>
                    <a:pt x="58" y="15"/>
                    <a:pt x="58" y="7"/>
                    <a:pt x="55" y="0"/>
                  </a:cubicBezTo>
                  <a:cubicBezTo>
                    <a:pt x="50" y="2"/>
                    <a:pt x="30" y="10"/>
                    <a:pt x="4" y="0"/>
                  </a:cubicBezTo>
                  <a:cubicBezTo>
                    <a:pt x="0" y="9"/>
                    <a:pt x="1" y="14"/>
                    <a:pt x="2" y="23"/>
                  </a:cubicBezTo>
                  <a:cubicBezTo>
                    <a:pt x="0" y="23"/>
                    <a:pt x="0" y="23"/>
                    <a:pt x="0" y="23"/>
                  </a:cubicBezTo>
                  <a:close/>
                </a:path>
              </a:pathLst>
            </a:custGeom>
            <a:grpFill/>
            <a:ln w="9525">
              <a:noFill/>
              <a:round/>
            </a:ln>
          </p:spPr>
          <p:txBody>
            <a:bodyPr vert="horz" wrap="square" lIns="91440" tIns="45720" rIns="91440" bIns="45720" numCol="1" anchor="t" anchorCtr="0" compatLnSpc="1"/>
            <a:lstStyle/>
            <a:p>
              <a:endParaRPr lang="zh-CN" altLang="en-US"/>
            </a:p>
          </p:txBody>
        </p:sp>
        <p:sp>
          <p:nvSpPr>
            <p:cNvPr id="36" name="Freeform 236">
              <a:extLst>
                <a:ext uri="{FF2B5EF4-FFF2-40B4-BE49-F238E27FC236}">
                  <a16:creationId xmlns:a16="http://schemas.microsoft.com/office/drawing/2014/main" id="{CC3C94C1-0CC5-2346-98C2-ABEFBF71F507}"/>
                </a:ext>
              </a:extLst>
            </p:cNvPr>
            <p:cNvSpPr/>
            <p:nvPr/>
          </p:nvSpPr>
          <p:spPr bwMode="auto">
            <a:xfrm>
              <a:off x="2041493" y="1641455"/>
              <a:ext cx="671513" cy="330201"/>
            </a:xfrm>
            <a:custGeom>
              <a:avLst/>
              <a:gdLst/>
              <a:ahLst/>
              <a:cxnLst>
                <a:cxn ang="0">
                  <a:pos x="59" y="0"/>
                </a:cxn>
                <a:cxn ang="0">
                  <a:pos x="9" y="23"/>
                </a:cxn>
                <a:cxn ang="0">
                  <a:pos x="0" y="72"/>
                </a:cxn>
                <a:cxn ang="0">
                  <a:pos x="179" y="72"/>
                </a:cxn>
                <a:cxn ang="0">
                  <a:pos x="170" y="23"/>
                </a:cxn>
                <a:cxn ang="0">
                  <a:pos x="121" y="0"/>
                </a:cxn>
                <a:cxn ang="0">
                  <a:pos x="103" y="53"/>
                </a:cxn>
                <a:cxn ang="0">
                  <a:pos x="96" y="19"/>
                </a:cxn>
                <a:cxn ang="0">
                  <a:pos x="100" y="16"/>
                </a:cxn>
                <a:cxn ang="0">
                  <a:pos x="95" y="11"/>
                </a:cxn>
                <a:cxn ang="0">
                  <a:pos x="88" y="11"/>
                </a:cxn>
                <a:cxn ang="0">
                  <a:pos x="84" y="16"/>
                </a:cxn>
                <a:cxn ang="0">
                  <a:pos x="87" y="19"/>
                </a:cxn>
                <a:cxn ang="0">
                  <a:pos x="80" y="53"/>
                </a:cxn>
                <a:cxn ang="0">
                  <a:pos x="59" y="0"/>
                </a:cxn>
              </a:cxnLst>
              <a:rect l="0" t="0" r="r" b="b"/>
              <a:pathLst>
                <a:path w="179" h="88">
                  <a:moveTo>
                    <a:pt x="59" y="0"/>
                  </a:moveTo>
                  <a:cubicBezTo>
                    <a:pt x="41" y="6"/>
                    <a:pt x="25" y="14"/>
                    <a:pt x="9" y="23"/>
                  </a:cubicBezTo>
                  <a:cubicBezTo>
                    <a:pt x="1" y="39"/>
                    <a:pt x="1" y="58"/>
                    <a:pt x="0" y="72"/>
                  </a:cubicBezTo>
                  <a:cubicBezTo>
                    <a:pt x="62" y="88"/>
                    <a:pt x="122" y="88"/>
                    <a:pt x="179" y="72"/>
                  </a:cubicBezTo>
                  <a:cubicBezTo>
                    <a:pt x="179" y="58"/>
                    <a:pt x="178" y="39"/>
                    <a:pt x="170" y="23"/>
                  </a:cubicBezTo>
                  <a:cubicBezTo>
                    <a:pt x="156" y="13"/>
                    <a:pt x="140" y="6"/>
                    <a:pt x="121" y="0"/>
                  </a:cubicBezTo>
                  <a:cubicBezTo>
                    <a:pt x="119" y="18"/>
                    <a:pt x="113" y="39"/>
                    <a:pt x="103" y="53"/>
                  </a:cubicBezTo>
                  <a:cubicBezTo>
                    <a:pt x="96" y="19"/>
                    <a:pt x="96" y="19"/>
                    <a:pt x="96" y="19"/>
                  </a:cubicBezTo>
                  <a:cubicBezTo>
                    <a:pt x="100" y="16"/>
                    <a:pt x="100" y="16"/>
                    <a:pt x="100" y="16"/>
                  </a:cubicBezTo>
                  <a:cubicBezTo>
                    <a:pt x="95" y="11"/>
                    <a:pt x="95" y="11"/>
                    <a:pt x="95" y="11"/>
                  </a:cubicBezTo>
                  <a:cubicBezTo>
                    <a:pt x="88" y="11"/>
                    <a:pt x="88" y="11"/>
                    <a:pt x="88" y="11"/>
                  </a:cubicBezTo>
                  <a:cubicBezTo>
                    <a:pt x="84" y="16"/>
                    <a:pt x="84" y="16"/>
                    <a:pt x="84" y="16"/>
                  </a:cubicBezTo>
                  <a:cubicBezTo>
                    <a:pt x="87" y="19"/>
                    <a:pt x="87" y="19"/>
                    <a:pt x="87" y="19"/>
                  </a:cubicBezTo>
                  <a:cubicBezTo>
                    <a:pt x="80" y="53"/>
                    <a:pt x="80" y="53"/>
                    <a:pt x="80" y="53"/>
                  </a:cubicBezTo>
                  <a:cubicBezTo>
                    <a:pt x="72" y="39"/>
                    <a:pt x="62" y="19"/>
                    <a:pt x="59" y="0"/>
                  </a:cubicBezTo>
                  <a:close/>
                </a:path>
              </a:pathLst>
            </a:custGeom>
            <a:grpFill/>
            <a:ln w="9525">
              <a:noFill/>
              <a:round/>
            </a:ln>
          </p:spPr>
          <p:txBody>
            <a:bodyPr vert="horz" wrap="square" lIns="91440" tIns="45720" rIns="91440" bIns="45720" numCol="1" anchor="t" anchorCtr="0" compatLnSpc="1"/>
            <a:lstStyle/>
            <a:p>
              <a:endParaRPr lang="zh-CN" altLang="en-US"/>
            </a:p>
          </p:txBody>
        </p:sp>
        <p:sp>
          <p:nvSpPr>
            <p:cNvPr id="37" name="Freeform 237">
              <a:extLst>
                <a:ext uri="{FF2B5EF4-FFF2-40B4-BE49-F238E27FC236}">
                  <a16:creationId xmlns:a16="http://schemas.microsoft.com/office/drawing/2014/main" id="{113DACF2-3252-7B49-88BF-6AD53400DEAB}"/>
                </a:ext>
              </a:extLst>
            </p:cNvPr>
            <p:cNvSpPr/>
            <p:nvPr/>
          </p:nvSpPr>
          <p:spPr bwMode="auto">
            <a:xfrm>
              <a:off x="2520919" y="1420796"/>
              <a:ext cx="15875" cy="60325"/>
            </a:xfrm>
            <a:custGeom>
              <a:avLst/>
              <a:gdLst/>
              <a:ahLst/>
              <a:cxnLst>
                <a:cxn ang="0">
                  <a:pos x="2" y="0"/>
                </a:cxn>
                <a:cxn ang="0">
                  <a:pos x="0" y="16"/>
                </a:cxn>
                <a:cxn ang="0">
                  <a:pos x="1" y="15"/>
                </a:cxn>
                <a:cxn ang="0">
                  <a:pos x="3" y="4"/>
                </a:cxn>
                <a:cxn ang="0">
                  <a:pos x="3" y="0"/>
                </a:cxn>
                <a:cxn ang="0">
                  <a:pos x="2" y="0"/>
                </a:cxn>
              </a:cxnLst>
              <a:rect l="0" t="0" r="r" b="b"/>
              <a:pathLst>
                <a:path w="4" h="16">
                  <a:moveTo>
                    <a:pt x="2" y="0"/>
                  </a:moveTo>
                  <a:cubicBezTo>
                    <a:pt x="2" y="5"/>
                    <a:pt x="1" y="11"/>
                    <a:pt x="0" y="16"/>
                  </a:cubicBezTo>
                  <a:cubicBezTo>
                    <a:pt x="0" y="16"/>
                    <a:pt x="1" y="15"/>
                    <a:pt x="1" y="15"/>
                  </a:cubicBezTo>
                  <a:cubicBezTo>
                    <a:pt x="2" y="14"/>
                    <a:pt x="2" y="8"/>
                    <a:pt x="3" y="4"/>
                  </a:cubicBezTo>
                  <a:cubicBezTo>
                    <a:pt x="3" y="2"/>
                    <a:pt x="4" y="0"/>
                    <a:pt x="3" y="0"/>
                  </a:cubicBezTo>
                  <a:cubicBezTo>
                    <a:pt x="3" y="0"/>
                    <a:pt x="3" y="0"/>
                    <a:pt x="2" y="0"/>
                  </a:cubicBezTo>
                  <a:close/>
                </a:path>
              </a:pathLst>
            </a:custGeom>
            <a:grpFill/>
            <a:ln w="9525">
              <a:noFill/>
              <a:round/>
            </a:ln>
          </p:spPr>
          <p:txBody>
            <a:bodyPr vert="horz" wrap="square" lIns="91440" tIns="45720" rIns="91440" bIns="45720" numCol="1" anchor="t" anchorCtr="0" compatLnSpc="1"/>
            <a:lstStyle/>
            <a:p>
              <a:endParaRPr lang="zh-CN" altLang="en-US"/>
            </a:p>
          </p:txBody>
        </p:sp>
        <p:sp>
          <p:nvSpPr>
            <p:cNvPr id="38" name="Freeform 238">
              <a:extLst>
                <a:ext uri="{FF2B5EF4-FFF2-40B4-BE49-F238E27FC236}">
                  <a16:creationId xmlns:a16="http://schemas.microsoft.com/office/drawing/2014/main" id="{E3778B85-7F35-5E4F-B9D4-966F05F145E7}"/>
                </a:ext>
              </a:extLst>
            </p:cNvPr>
            <p:cNvSpPr/>
            <p:nvPr/>
          </p:nvSpPr>
          <p:spPr bwMode="auto">
            <a:xfrm>
              <a:off x="2206593" y="1181082"/>
              <a:ext cx="347663" cy="468312"/>
            </a:xfrm>
            <a:custGeom>
              <a:avLst/>
              <a:gdLst/>
              <a:ahLst/>
              <a:cxnLst>
                <a:cxn ang="0">
                  <a:pos x="82" y="92"/>
                </a:cxn>
                <a:cxn ang="0">
                  <a:pos x="50" y="125"/>
                </a:cxn>
                <a:cxn ang="0">
                  <a:pos x="50" y="125"/>
                </a:cxn>
                <a:cxn ang="0">
                  <a:pos x="48" y="125"/>
                </a:cxn>
                <a:cxn ang="0">
                  <a:pos x="45" y="125"/>
                </a:cxn>
                <a:cxn ang="0">
                  <a:pos x="45" y="125"/>
                </a:cxn>
                <a:cxn ang="0">
                  <a:pos x="12" y="93"/>
                </a:cxn>
                <a:cxn ang="0">
                  <a:pos x="2" y="86"/>
                </a:cxn>
                <a:cxn ang="0">
                  <a:pos x="0" y="72"/>
                </a:cxn>
                <a:cxn ang="0">
                  <a:pos x="2" y="63"/>
                </a:cxn>
                <a:cxn ang="0">
                  <a:pos x="2" y="63"/>
                </a:cxn>
                <a:cxn ang="0">
                  <a:pos x="5" y="63"/>
                </a:cxn>
                <a:cxn ang="0">
                  <a:pos x="10" y="25"/>
                </a:cxn>
                <a:cxn ang="0">
                  <a:pos x="86" y="27"/>
                </a:cxn>
                <a:cxn ang="0">
                  <a:pos x="88" y="62"/>
                </a:cxn>
                <a:cxn ang="0">
                  <a:pos x="88" y="62"/>
                </a:cxn>
                <a:cxn ang="0">
                  <a:pos x="90" y="63"/>
                </a:cxn>
                <a:cxn ang="0">
                  <a:pos x="93" y="72"/>
                </a:cxn>
                <a:cxn ang="0">
                  <a:pos x="90" y="85"/>
                </a:cxn>
                <a:cxn ang="0">
                  <a:pos x="82" y="92"/>
                </a:cxn>
              </a:cxnLst>
              <a:rect l="0" t="0" r="r" b="b"/>
              <a:pathLst>
                <a:path w="93" h="125">
                  <a:moveTo>
                    <a:pt x="82" y="92"/>
                  </a:moveTo>
                  <a:cubicBezTo>
                    <a:pt x="78" y="108"/>
                    <a:pt x="69" y="122"/>
                    <a:pt x="50" y="125"/>
                  </a:cubicBezTo>
                  <a:cubicBezTo>
                    <a:pt x="50" y="125"/>
                    <a:pt x="50" y="125"/>
                    <a:pt x="50" y="125"/>
                  </a:cubicBezTo>
                  <a:cubicBezTo>
                    <a:pt x="50" y="125"/>
                    <a:pt x="49" y="125"/>
                    <a:pt x="48" y="125"/>
                  </a:cubicBezTo>
                  <a:cubicBezTo>
                    <a:pt x="46" y="125"/>
                    <a:pt x="45" y="125"/>
                    <a:pt x="45" y="125"/>
                  </a:cubicBezTo>
                  <a:cubicBezTo>
                    <a:pt x="45" y="125"/>
                    <a:pt x="45" y="125"/>
                    <a:pt x="45" y="125"/>
                  </a:cubicBezTo>
                  <a:cubicBezTo>
                    <a:pt x="26" y="123"/>
                    <a:pt x="17" y="109"/>
                    <a:pt x="12" y="93"/>
                  </a:cubicBezTo>
                  <a:cubicBezTo>
                    <a:pt x="10" y="92"/>
                    <a:pt x="4" y="89"/>
                    <a:pt x="2" y="86"/>
                  </a:cubicBezTo>
                  <a:cubicBezTo>
                    <a:pt x="2" y="84"/>
                    <a:pt x="0" y="78"/>
                    <a:pt x="0" y="72"/>
                  </a:cubicBezTo>
                  <a:cubicBezTo>
                    <a:pt x="0" y="68"/>
                    <a:pt x="0" y="65"/>
                    <a:pt x="2" y="63"/>
                  </a:cubicBezTo>
                  <a:cubicBezTo>
                    <a:pt x="2" y="63"/>
                    <a:pt x="2" y="63"/>
                    <a:pt x="2" y="63"/>
                  </a:cubicBezTo>
                  <a:cubicBezTo>
                    <a:pt x="3" y="63"/>
                    <a:pt x="4" y="63"/>
                    <a:pt x="5" y="63"/>
                  </a:cubicBezTo>
                  <a:cubicBezTo>
                    <a:pt x="2" y="45"/>
                    <a:pt x="4" y="33"/>
                    <a:pt x="10" y="25"/>
                  </a:cubicBezTo>
                  <a:cubicBezTo>
                    <a:pt x="28" y="0"/>
                    <a:pt x="77" y="8"/>
                    <a:pt x="86" y="27"/>
                  </a:cubicBezTo>
                  <a:cubicBezTo>
                    <a:pt x="90" y="35"/>
                    <a:pt x="90" y="48"/>
                    <a:pt x="88" y="62"/>
                  </a:cubicBezTo>
                  <a:cubicBezTo>
                    <a:pt x="88" y="62"/>
                    <a:pt x="88" y="62"/>
                    <a:pt x="88" y="62"/>
                  </a:cubicBezTo>
                  <a:cubicBezTo>
                    <a:pt x="89" y="62"/>
                    <a:pt x="89" y="62"/>
                    <a:pt x="90" y="63"/>
                  </a:cubicBezTo>
                  <a:cubicBezTo>
                    <a:pt x="92" y="64"/>
                    <a:pt x="93" y="68"/>
                    <a:pt x="93" y="72"/>
                  </a:cubicBezTo>
                  <a:cubicBezTo>
                    <a:pt x="92" y="77"/>
                    <a:pt x="91" y="84"/>
                    <a:pt x="90" y="85"/>
                  </a:cubicBezTo>
                  <a:cubicBezTo>
                    <a:pt x="89" y="88"/>
                    <a:pt x="84" y="91"/>
                    <a:pt x="82" y="92"/>
                  </a:cubicBezTo>
                  <a:close/>
                </a:path>
              </a:pathLst>
            </a:custGeom>
            <a:grpFill/>
            <a:ln w="9525">
              <a:noFill/>
              <a:round/>
            </a:ln>
          </p:spPr>
          <p:txBody>
            <a:bodyPr vert="horz" wrap="square" lIns="91440" tIns="45720" rIns="91440" bIns="45720" numCol="1" anchor="t" anchorCtr="0" compatLnSpc="1"/>
            <a:lstStyle/>
            <a:p>
              <a:endParaRPr lang="zh-CN" altLang="en-US"/>
            </a:p>
          </p:txBody>
        </p:sp>
        <p:sp>
          <p:nvSpPr>
            <p:cNvPr id="39" name="Freeform 239">
              <a:extLst>
                <a:ext uri="{FF2B5EF4-FFF2-40B4-BE49-F238E27FC236}">
                  <a16:creationId xmlns:a16="http://schemas.microsoft.com/office/drawing/2014/main" id="{63388C03-D8DF-C24F-BEB4-A5955D3E0D88}"/>
                </a:ext>
              </a:extLst>
            </p:cNvPr>
            <p:cNvSpPr/>
            <p:nvPr/>
          </p:nvSpPr>
          <p:spPr bwMode="auto">
            <a:xfrm>
              <a:off x="2225644" y="1423971"/>
              <a:ext cx="17463" cy="60325"/>
            </a:xfrm>
            <a:custGeom>
              <a:avLst/>
              <a:gdLst/>
              <a:ahLst/>
              <a:cxnLst>
                <a:cxn ang="0">
                  <a:pos x="5" y="16"/>
                </a:cxn>
                <a:cxn ang="0">
                  <a:pos x="3" y="9"/>
                </a:cxn>
                <a:cxn ang="0">
                  <a:pos x="3" y="9"/>
                </a:cxn>
                <a:cxn ang="0">
                  <a:pos x="1" y="0"/>
                </a:cxn>
                <a:cxn ang="0">
                  <a:pos x="0" y="0"/>
                </a:cxn>
                <a:cxn ang="0">
                  <a:pos x="0" y="0"/>
                </a:cxn>
                <a:cxn ang="0">
                  <a:pos x="1" y="3"/>
                </a:cxn>
                <a:cxn ang="0">
                  <a:pos x="3" y="14"/>
                </a:cxn>
                <a:cxn ang="0">
                  <a:pos x="5" y="16"/>
                </a:cxn>
              </a:cxnLst>
              <a:rect l="0" t="0" r="r" b="b"/>
              <a:pathLst>
                <a:path w="5" h="16">
                  <a:moveTo>
                    <a:pt x="5" y="16"/>
                  </a:moveTo>
                  <a:cubicBezTo>
                    <a:pt x="4" y="14"/>
                    <a:pt x="4" y="11"/>
                    <a:pt x="3" y="9"/>
                  </a:cubicBezTo>
                  <a:cubicBezTo>
                    <a:pt x="3" y="9"/>
                    <a:pt x="3" y="9"/>
                    <a:pt x="3" y="9"/>
                  </a:cubicBezTo>
                  <a:cubicBezTo>
                    <a:pt x="2" y="6"/>
                    <a:pt x="2" y="3"/>
                    <a:pt x="1" y="0"/>
                  </a:cubicBezTo>
                  <a:cubicBezTo>
                    <a:pt x="1" y="0"/>
                    <a:pt x="1" y="0"/>
                    <a:pt x="0" y="0"/>
                  </a:cubicBezTo>
                  <a:cubicBezTo>
                    <a:pt x="0" y="0"/>
                    <a:pt x="0" y="0"/>
                    <a:pt x="0" y="0"/>
                  </a:cubicBezTo>
                  <a:cubicBezTo>
                    <a:pt x="0" y="0"/>
                    <a:pt x="1" y="1"/>
                    <a:pt x="1" y="3"/>
                  </a:cubicBezTo>
                  <a:cubicBezTo>
                    <a:pt x="1" y="8"/>
                    <a:pt x="2" y="13"/>
                    <a:pt x="3" y="14"/>
                  </a:cubicBezTo>
                  <a:cubicBezTo>
                    <a:pt x="3" y="15"/>
                    <a:pt x="4" y="16"/>
                    <a:pt x="5" y="16"/>
                  </a:cubicBezTo>
                  <a:close/>
                </a:path>
              </a:pathLst>
            </a:custGeom>
            <a:grpFill/>
            <a:ln w="9525">
              <a:noFill/>
              <a:round/>
            </a:ln>
          </p:spPr>
          <p:txBody>
            <a:bodyPr vert="horz" wrap="square" lIns="91440" tIns="45720" rIns="91440" bIns="45720" numCol="1" anchor="t" anchorCtr="0" compatLnSpc="1"/>
            <a:lstStyle/>
            <a:p>
              <a:endParaRPr lang="zh-CN" altLang="en-US"/>
            </a:p>
          </p:txBody>
        </p:sp>
      </p:grpSp>
      <p:grpSp>
        <p:nvGrpSpPr>
          <p:cNvPr id="40" name="群組 281">
            <a:extLst>
              <a:ext uri="{FF2B5EF4-FFF2-40B4-BE49-F238E27FC236}">
                <a16:creationId xmlns:a16="http://schemas.microsoft.com/office/drawing/2014/main" id="{E291387F-F9B6-B145-88A0-79994F72D0A0}"/>
              </a:ext>
            </a:extLst>
          </p:cNvPr>
          <p:cNvGrpSpPr/>
          <p:nvPr/>
        </p:nvGrpSpPr>
        <p:grpSpPr>
          <a:xfrm>
            <a:off x="8546178" y="2070214"/>
            <a:ext cx="436972" cy="514169"/>
            <a:chOff x="2041494" y="1181083"/>
            <a:chExt cx="671513" cy="790575"/>
          </a:xfrm>
          <a:solidFill>
            <a:srgbClr val="0070C0"/>
          </a:solidFill>
        </p:grpSpPr>
        <p:sp>
          <p:nvSpPr>
            <p:cNvPr id="41" name="Freeform 235">
              <a:extLst>
                <a:ext uri="{FF2B5EF4-FFF2-40B4-BE49-F238E27FC236}">
                  <a16:creationId xmlns:a16="http://schemas.microsoft.com/office/drawing/2014/main" id="{E5011203-8AB0-0A40-9241-0BCD817E76EA}"/>
                </a:ext>
              </a:extLst>
            </p:cNvPr>
            <p:cNvSpPr/>
            <p:nvPr/>
          </p:nvSpPr>
          <p:spPr bwMode="auto">
            <a:xfrm>
              <a:off x="2270094" y="1368408"/>
              <a:ext cx="220663" cy="231775"/>
            </a:xfrm>
            <a:custGeom>
              <a:avLst/>
              <a:gdLst/>
              <a:ahLst/>
              <a:cxnLst>
                <a:cxn ang="0">
                  <a:pos x="0" y="23"/>
                </a:cxn>
                <a:cxn ang="0">
                  <a:pos x="29" y="62"/>
                </a:cxn>
                <a:cxn ang="0">
                  <a:pos x="29" y="62"/>
                </a:cxn>
                <a:cxn ang="0">
                  <a:pos x="31" y="62"/>
                </a:cxn>
                <a:cxn ang="0">
                  <a:pos x="32" y="62"/>
                </a:cxn>
                <a:cxn ang="0">
                  <a:pos x="32" y="62"/>
                </a:cxn>
                <a:cxn ang="0">
                  <a:pos x="59" y="22"/>
                </a:cxn>
                <a:cxn ang="0">
                  <a:pos x="56" y="22"/>
                </a:cxn>
                <a:cxn ang="0">
                  <a:pos x="55" y="0"/>
                </a:cxn>
                <a:cxn ang="0">
                  <a:pos x="4" y="0"/>
                </a:cxn>
                <a:cxn ang="0">
                  <a:pos x="2" y="23"/>
                </a:cxn>
                <a:cxn ang="0">
                  <a:pos x="0" y="23"/>
                </a:cxn>
              </a:cxnLst>
              <a:rect l="0" t="0" r="r" b="b"/>
              <a:pathLst>
                <a:path w="59" h="62">
                  <a:moveTo>
                    <a:pt x="0" y="23"/>
                  </a:moveTo>
                  <a:cubicBezTo>
                    <a:pt x="3" y="42"/>
                    <a:pt x="11" y="60"/>
                    <a:pt x="29" y="62"/>
                  </a:cubicBezTo>
                  <a:cubicBezTo>
                    <a:pt x="29" y="62"/>
                    <a:pt x="29" y="62"/>
                    <a:pt x="29" y="62"/>
                  </a:cubicBezTo>
                  <a:cubicBezTo>
                    <a:pt x="29" y="62"/>
                    <a:pt x="30" y="62"/>
                    <a:pt x="31" y="62"/>
                  </a:cubicBezTo>
                  <a:cubicBezTo>
                    <a:pt x="32" y="62"/>
                    <a:pt x="32" y="62"/>
                    <a:pt x="32" y="62"/>
                  </a:cubicBezTo>
                  <a:cubicBezTo>
                    <a:pt x="32" y="62"/>
                    <a:pt x="32" y="62"/>
                    <a:pt x="32" y="62"/>
                  </a:cubicBezTo>
                  <a:cubicBezTo>
                    <a:pt x="50" y="60"/>
                    <a:pt x="56" y="41"/>
                    <a:pt x="59" y="22"/>
                  </a:cubicBezTo>
                  <a:cubicBezTo>
                    <a:pt x="56" y="22"/>
                    <a:pt x="56" y="22"/>
                    <a:pt x="56" y="22"/>
                  </a:cubicBezTo>
                  <a:cubicBezTo>
                    <a:pt x="58" y="15"/>
                    <a:pt x="58" y="7"/>
                    <a:pt x="55" y="0"/>
                  </a:cubicBezTo>
                  <a:cubicBezTo>
                    <a:pt x="50" y="2"/>
                    <a:pt x="30" y="10"/>
                    <a:pt x="4" y="0"/>
                  </a:cubicBezTo>
                  <a:cubicBezTo>
                    <a:pt x="0" y="9"/>
                    <a:pt x="1" y="14"/>
                    <a:pt x="2" y="23"/>
                  </a:cubicBezTo>
                  <a:cubicBezTo>
                    <a:pt x="0" y="23"/>
                    <a:pt x="0" y="23"/>
                    <a:pt x="0" y="23"/>
                  </a:cubicBezTo>
                  <a:close/>
                </a:path>
              </a:pathLst>
            </a:custGeom>
            <a:grpFill/>
            <a:ln w="9525">
              <a:noFill/>
              <a:round/>
            </a:ln>
          </p:spPr>
          <p:txBody>
            <a:bodyPr vert="horz" wrap="square" lIns="91440" tIns="45720" rIns="91440" bIns="45720" numCol="1" anchor="t" anchorCtr="0" compatLnSpc="1"/>
            <a:lstStyle/>
            <a:p>
              <a:endParaRPr lang="zh-CN" altLang="en-US"/>
            </a:p>
          </p:txBody>
        </p:sp>
        <p:sp>
          <p:nvSpPr>
            <p:cNvPr id="42" name="Freeform 236">
              <a:extLst>
                <a:ext uri="{FF2B5EF4-FFF2-40B4-BE49-F238E27FC236}">
                  <a16:creationId xmlns:a16="http://schemas.microsoft.com/office/drawing/2014/main" id="{41B18DAB-0E2B-8549-BD6E-A699B2039821}"/>
                </a:ext>
              </a:extLst>
            </p:cNvPr>
            <p:cNvSpPr/>
            <p:nvPr/>
          </p:nvSpPr>
          <p:spPr bwMode="auto">
            <a:xfrm>
              <a:off x="2041494" y="1641458"/>
              <a:ext cx="671513" cy="330200"/>
            </a:xfrm>
            <a:custGeom>
              <a:avLst/>
              <a:gdLst/>
              <a:ahLst/>
              <a:cxnLst>
                <a:cxn ang="0">
                  <a:pos x="59" y="0"/>
                </a:cxn>
                <a:cxn ang="0">
                  <a:pos x="9" y="23"/>
                </a:cxn>
                <a:cxn ang="0">
                  <a:pos x="0" y="72"/>
                </a:cxn>
                <a:cxn ang="0">
                  <a:pos x="179" y="72"/>
                </a:cxn>
                <a:cxn ang="0">
                  <a:pos x="170" y="23"/>
                </a:cxn>
                <a:cxn ang="0">
                  <a:pos x="121" y="0"/>
                </a:cxn>
                <a:cxn ang="0">
                  <a:pos x="103" y="53"/>
                </a:cxn>
                <a:cxn ang="0">
                  <a:pos x="96" y="19"/>
                </a:cxn>
                <a:cxn ang="0">
                  <a:pos x="100" y="16"/>
                </a:cxn>
                <a:cxn ang="0">
                  <a:pos x="95" y="11"/>
                </a:cxn>
                <a:cxn ang="0">
                  <a:pos x="88" y="11"/>
                </a:cxn>
                <a:cxn ang="0">
                  <a:pos x="84" y="16"/>
                </a:cxn>
                <a:cxn ang="0">
                  <a:pos x="87" y="19"/>
                </a:cxn>
                <a:cxn ang="0">
                  <a:pos x="80" y="53"/>
                </a:cxn>
                <a:cxn ang="0">
                  <a:pos x="59" y="0"/>
                </a:cxn>
              </a:cxnLst>
              <a:rect l="0" t="0" r="r" b="b"/>
              <a:pathLst>
                <a:path w="179" h="88">
                  <a:moveTo>
                    <a:pt x="59" y="0"/>
                  </a:moveTo>
                  <a:cubicBezTo>
                    <a:pt x="41" y="6"/>
                    <a:pt x="25" y="14"/>
                    <a:pt x="9" y="23"/>
                  </a:cubicBezTo>
                  <a:cubicBezTo>
                    <a:pt x="1" y="39"/>
                    <a:pt x="1" y="58"/>
                    <a:pt x="0" y="72"/>
                  </a:cubicBezTo>
                  <a:cubicBezTo>
                    <a:pt x="62" y="88"/>
                    <a:pt x="122" y="88"/>
                    <a:pt x="179" y="72"/>
                  </a:cubicBezTo>
                  <a:cubicBezTo>
                    <a:pt x="179" y="58"/>
                    <a:pt x="178" y="39"/>
                    <a:pt x="170" y="23"/>
                  </a:cubicBezTo>
                  <a:cubicBezTo>
                    <a:pt x="156" y="13"/>
                    <a:pt x="140" y="6"/>
                    <a:pt x="121" y="0"/>
                  </a:cubicBezTo>
                  <a:cubicBezTo>
                    <a:pt x="119" y="18"/>
                    <a:pt x="113" y="39"/>
                    <a:pt x="103" y="53"/>
                  </a:cubicBezTo>
                  <a:cubicBezTo>
                    <a:pt x="96" y="19"/>
                    <a:pt x="96" y="19"/>
                    <a:pt x="96" y="19"/>
                  </a:cubicBezTo>
                  <a:cubicBezTo>
                    <a:pt x="100" y="16"/>
                    <a:pt x="100" y="16"/>
                    <a:pt x="100" y="16"/>
                  </a:cubicBezTo>
                  <a:cubicBezTo>
                    <a:pt x="95" y="11"/>
                    <a:pt x="95" y="11"/>
                    <a:pt x="95" y="11"/>
                  </a:cubicBezTo>
                  <a:cubicBezTo>
                    <a:pt x="88" y="11"/>
                    <a:pt x="88" y="11"/>
                    <a:pt x="88" y="11"/>
                  </a:cubicBezTo>
                  <a:cubicBezTo>
                    <a:pt x="84" y="16"/>
                    <a:pt x="84" y="16"/>
                    <a:pt x="84" y="16"/>
                  </a:cubicBezTo>
                  <a:cubicBezTo>
                    <a:pt x="87" y="19"/>
                    <a:pt x="87" y="19"/>
                    <a:pt x="87" y="19"/>
                  </a:cubicBezTo>
                  <a:cubicBezTo>
                    <a:pt x="80" y="53"/>
                    <a:pt x="80" y="53"/>
                    <a:pt x="80" y="53"/>
                  </a:cubicBezTo>
                  <a:cubicBezTo>
                    <a:pt x="72" y="39"/>
                    <a:pt x="62" y="19"/>
                    <a:pt x="59" y="0"/>
                  </a:cubicBezTo>
                  <a:close/>
                </a:path>
              </a:pathLst>
            </a:custGeom>
            <a:grpFill/>
            <a:ln w="9525">
              <a:noFill/>
              <a:round/>
            </a:ln>
          </p:spPr>
          <p:txBody>
            <a:bodyPr vert="horz" wrap="square" lIns="91440" tIns="45720" rIns="91440" bIns="45720" numCol="1" anchor="t" anchorCtr="0" compatLnSpc="1"/>
            <a:lstStyle/>
            <a:p>
              <a:endParaRPr lang="zh-CN" altLang="en-US"/>
            </a:p>
          </p:txBody>
        </p:sp>
        <p:sp>
          <p:nvSpPr>
            <p:cNvPr id="43" name="Freeform 237">
              <a:extLst>
                <a:ext uri="{FF2B5EF4-FFF2-40B4-BE49-F238E27FC236}">
                  <a16:creationId xmlns:a16="http://schemas.microsoft.com/office/drawing/2014/main" id="{1C2AFC84-96A4-114E-A236-A7F21E9E7965}"/>
                </a:ext>
              </a:extLst>
            </p:cNvPr>
            <p:cNvSpPr/>
            <p:nvPr/>
          </p:nvSpPr>
          <p:spPr bwMode="auto">
            <a:xfrm>
              <a:off x="2520919" y="1420796"/>
              <a:ext cx="15875" cy="60325"/>
            </a:xfrm>
            <a:custGeom>
              <a:avLst/>
              <a:gdLst/>
              <a:ahLst/>
              <a:cxnLst>
                <a:cxn ang="0">
                  <a:pos x="2" y="0"/>
                </a:cxn>
                <a:cxn ang="0">
                  <a:pos x="0" y="16"/>
                </a:cxn>
                <a:cxn ang="0">
                  <a:pos x="1" y="15"/>
                </a:cxn>
                <a:cxn ang="0">
                  <a:pos x="3" y="4"/>
                </a:cxn>
                <a:cxn ang="0">
                  <a:pos x="3" y="0"/>
                </a:cxn>
                <a:cxn ang="0">
                  <a:pos x="2" y="0"/>
                </a:cxn>
              </a:cxnLst>
              <a:rect l="0" t="0" r="r" b="b"/>
              <a:pathLst>
                <a:path w="4" h="16">
                  <a:moveTo>
                    <a:pt x="2" y="0"/>
                  </a:moveTo>
                  <a:cubicBezTo>
                    <a:pt x="2" y="5"/>
                    <a:pt x="1" y="11"/>
                    <a:pt x="0" y="16"/>
                  </a:cubicBezTo>
                  <a:cubicBezTo>
                    <a:pt x="0" y="16"/>
                    <a:pt x="1" y="15"/>
                    <a:pt x="1" y="15"/>
                  </a:cubicBezTo>
                  <a:cubicBezTo>
                    <a:pt x="2" y="14"/>
                    <a:pt x="2" y="8"/>
                    <a:pt x="3" y="4"/>
                  </a:cubicBezTo>
                  <a:cubicBezTo>
                    <a:pt x="3" y="2"/>
                    <a:pt x="4" y="0"/>
                    <a:pt x="3" y="0"/>
                  </a:cubicBezTo>
                  <a:cubicBezTo>
                    <a:pt x="3" y="0"/>
                    <a:pt x="3" y="0"/>
                    <a:pt x="2" y="0"/>
                  </a:cubicBezTo>
                  <a:close/>
                </a:path>
              </a:pathLst>
            </a:custGeom>
            <a:grpFill/>
            <a:ln w="9525">
              <a:noFill/>
              <a:round/>
            </a:ln>
          </p:spPr>
          <p:txBody>
            <a:bodyPr vert="horz" wrap="square" lIns="91440" tIns="45720" rIns="91440" bIns="45720" numCol="1" anchor="t" anchorCtr="0" compatLnSpc="1"/>
            <a:lstStyle/>
            <a:p>
              <a:endParaRPr lang="zh-CN" altLang="en-US"/>
            </a:p>
          </p:txBody>
        </p:sp>
        <p:sp>
          <p:nvSpPr>
            <p:cNvPr id="44" name="Freeform 238">
              <a:extLst>
                <a:ext uri="{FF2B5EF4-FFF2-40B4-BE49-F238E27FC236}">
                  <a16:creationId xmlns:a16="http://schemas.microsoft.com/office/drawing/2014/main" id="{723B22C2-BD6B-9740-B355-7AA0EEADB9A9}"/>
                </a:ext>
              </a:extLst>
            </p:cNvPr>
            <p:cNvSpPr/>
            <p:nvPr/>
          </p:nvSpPr>
          <p:spPr bwMode="auto">
            <a:xfrm>
              <a:off x="2206594" y="1181083"/>
              <a:ext cx="347663" cy="468312"/>
            </a:xfrm>
            <a:custGeom>
              <a:avLst/>
              <a:gdLst/>
              <a:ahLst/>
              <a:cxnLst>
                <a:cxn ang="0">
                  <a:pos x="82" y="92"/>
                </a:cxn>
                <a:cxn ang="0">
                  <a:pos x="50" y="125"/>
                </a:cxn>
                <a:cxn ang="0">
                  <a:pos x="50" y="125"/>
                </a:cxn>
                <a:cxn ang="0">
                  <a:pos x="48" y="125"/>
                </a:cxn>
                <a:cxn ang="0">
                  <a:pos x="45" y="125"/>
                </a:cxn>
                <a:cxn ang="0">
                  <a:pos x="45" y="125"/>
                </a:cxn>
                <a:cxn ang="0">
                  <a:pos x="12" y="93"/>
                </a:cxn>
                <a:cxn ang="0">
                  <a:pos x="2" y="86"/>
                </a:cxn>
                <a:cxn ang="0">
                  <a:pos x="0" y="72"/>
                </a:cxn>
                <a:cxn ang="0">
                  <a:pos x="2" y="63"/>
                </a:cxn>
                <a:cxn ang="0">
                  <a:pos x="2" y="63"/>
                </a:cxn>
                <a:cxn ang="0">
                  <a:pos x="5" y="63"/>
                </a:cxn>
                <a:cxn ang="0">
                  <a:pos x="10" y="25"/>
                </a:cxn>
                <a:cxn ang="0">
                  <a:pos x="86" y="27"/>
                </a:cxn>
                <a:cxn ang="0">
                  <a:pos x="88" y="62"/>
                </a:cxn>
                <a:cxn ang="0">
                  <a:pos x="88" y="62"/>
                </a:cxn>
                <a:cxn ang="0">
                  <a:pos x="90" y="63"/>
                </a:cxn>
                <a:cxn ang="0">
                  <a:pos x="93" y="72"/>
                </a:cxn>
                <a:cxn ang="0">
                  <a:pos x="90" y="85"/>
                </a:cxn>
                <a:cxn ang="0">
                  <a:pos x="82" y="92"/>
                </a:cxn>
              </a:cxnLst>
              <a:rect l="0" t="0" r="r" b="b"/>
              <a:pathLst>
                <a:path w="93" h="125">
                  <a:moveTo>
                    <a:pt x="82" y="92"/>
                  </a:moveTo>
                  <a:cubicBezTo>
                    <a:pt x="78" y="108"/>
                    <a:pt x="69" y="122"/>
                    <a:pt x="50" y="125"/>
                  </a:cubicBezTo>
                  <a:cubicBezTo>
                    <a:pt x="50" y="125"/>
                    <a:pt x="50" y="125"/>
                    <a:pt x="50" y="125"/>
                  </a:cubicBezTo>
                  <a:cubicBezTo>
                    <a:pt x="50" y="125"/>
                    <a:pt x="49" y="125"/>
                    <a:pt x="48" y="125"/>
                  </a:cubicBezTo>
                  <a:cubicBezTo>
                    <a:pt x="46" y="125"/>
                    <a:pt x="45" y="125"/>
                    <a:pt x="45" y="125"/>
                  </a:cubicBezTo>
                  <a:cubicBezTo>
                    <a:pt x="45" y="125"/>
                    <a:pt x="45" y="125"/>
                    <a:pt x="45" y="125"/>
                  </a:cubicBezTo>
                  <a:cubicBezTo>
                    <a:pt x="26" y="123"/>
                    <a:pt x="17" y="109"/>
                    <a:pt x="12" y="93"/>
                  </a:cubicBezTo>
                  <a:cubicBezTo>
                    <a:pt x="10" y="92"/>
                    <a:pt x="4" y="89"/>
                    <a:pt x="2" y="86"/>
                  </a:cubicBezTo>
                  <a:cubicBezTo>
                    <a:pt x="2" y="84"/>
                    <a:pt x="0" y="78"/>
                    <a:pt x="0" y="72"/>
                  </a:cubicBezTo>
                  <a:cubicBezTo>
                    <a:pt x="0" y="68"/>
                    <a:pt x="0" y="65"/>
                    <a:pt x="2" y="63"/>
                  </a:cubicBezTo>
                  <a:cubicBezTo>
                    <a:pt x="2" y="63"/>
                    <a:pt x="2" y="63"/>
                    <a:pt x="2" y="63"/>
                  </a:cubicBezTo>
                  <a:cubicBezTo>
                    <a:pt x="3" y="63"/>
                    <a:pt x="4" y="63"/>
                    <a:pt x="5" y="63"/>
                  </a:cubicBezTo>
                  <a:cubicBezTo>
                    <a:pt x="2" y="45"/>
                    <a:pt x="4" y="33"/>
                    <a:pt x="10" y="25"/>
                  </a:cubicBezTo>
                  <a:cubicBezTo>
                    <a:pt x="28" y="0"/>
                    <a:pt x="77" y="8"/>
                    <a:pt x="86" y="27"/>
                  </a:cubicBezTo>
                  <a:cubicBezTo>
                    <a:pt x="90" y="35"/>
                    <a:pt x="90" y="48"/>
                    <a:pt x="88" y="62"/>
                  </a:cubicBezTo>
                  <a:cubicBezTo>
                    <a:pt x="88" y="62"/>
                    <a:pt x="88" y="62"/>
                    <a:pt x="88" y="62"/>
                  </a:cubicBezTo>
                  <a:cubicBezTo>
                    <a:pt x="89" y="62"/>
                    <a:pt x="89" y="62"/>
                    <a:pt x="90" y="63"/>
                  </a:cubicBezTo>
                  <a:cubicBezTo>
                    <a:pt x="92" y="64"/>
                    <a:pt x="93" y="68"/>
                    <a:pt x="93" y="72"/>
                  </a:cubicBezTo>
                  <a:cubicBezTo>
                    <a:pt x="92" y="77"/>
                    <a:pt x="91" y="84"/>
                    <a:pt x="90" y="85"/>
                  </a:cubicBezTo>
                  <a:cubicBezTo>
                    <a:pt x="89" y="88"/>
                    <a:pt x="84" y="91"/>
                    <a:pt x="82" y="92"/>
                  </a:cubicBezTo>
                  <a:close/>
                </a:path>
              </a:pathLst>
            </a:custGeom>
            <a:grpFill/>
            <a:ln w="9525">
              <a:noFill/>
              <a:round/>
            </a:ln>
          </p:spPr>
          <p:txBody>
            <a:bodyPr vert="horz" wrap="square" lIns="91440" tIns="45720" rIns="91440" bIns="45720" numCol="1" anchor="t" anchorCtr="0" compatLnSpc="1"/>
            <a:lstStyle/>
            <a:p>
              <a:endParaRPr lang="zh-CN" altLang="en-US"/>
            </a:p>
          </p:txBody>
        </p:sp>
        <p:sp>
          <p:nvSpPr>
            <p:cNvPr id="45" name="Freeform 239">
              <a:extLst>
                <a:ext uri="{FF2B5EF4-FFF2-40B4-BE49-F238E27FC236}">
                  <a16:creationId xmlns:a16="http://schemas.microsoft.com/office/drawing/2014/main" id="{88191D4B-D1C5-0541-BA7C-661FDA9670A4}"/>
                </a:ext>
              </a:extLst>
            </p:cNvPr>
            <p:cNvSpPr/>
            <p:nvPr/>
          </p:nvSpPr>
          <p:spPr bwMode="auto">
            <a:xfrm>
              <a:off x="2225644" y="1423971"/>
              <a:ext cx="17463" cy="60325"/>
            </a:xfrm>
            <a:custGeom>
              <a:avLst/>
              <a:gdLst/>
              <a:ahLst/>
              <a:cxnLst>
                <a:cxn ang="0">
                  <a:pos x="5" y="16"/>
                </a:cxn>
                <a:cxn ang="0">
                  <a:pos x="3" y="9"/>
                </a:cxn>
                <a:cxn ang="0">
                  <a:pos x="3" y="9"/>
                </a:cxn>
                <a:cxn ang="0">
                  <a:pos x="1" y="0"/>
                </a:cxn>
                <a:cxn ang="0">
                  <a:pos x="0" y="0"/>
                </a:cxn>
                <a:cxn ang="0">
                  <a:pos x="0" y="0"/>
                </a:cxn>
                <a:cxn ang="0">
                  <a:pos x="1" y="3"/>
                </a:cxn>
                <a:cxn ang="0">
                  <a:pos x="3" y="14"/>
                </a:cxn>
                <a:cxn ang="0">
                  <a:pos x="5" y="16"/>
                </a:cxn>
              </a:cxnLst>
              <a:rect l="0" t="0" r="r" b="b"/>
              <a:pathLst>
                <a:path w="5" h="16">
                  <a:moveTo>
                    <a:pt x="5" y="16"/>
                  </a:moveTo>
                  <a:cubicBezTo>
                    <a:pt x="4" y="14"/>
                    <a:pt x="4" y="11"/>
                    <a:pt x="3" y="9"/>
                  </a:cubicBezTo>
                  <a:cubicBezTo>
                    <a:pt x="3" y="9"/>
                    <a:pt x="3" y="9"/>
                    <a:pt x="3" y="9"/>
                  </a:cubicBezTo>
                  <a:cubicBezTo>
                    <a:pt x="2" y="6"/>
                    <a:pt x="2" y="3"/>
                    <a:pt x="1" y="0"/>
                  </a:cubicBezTo>
                  <a:cubicBezTo>
                    <a:pt x="1" y="0"/>
                    <a:pt x="1" y="0"/>
                    <a:pt x="0" y="0"/>
                  </a:cubicBezTo>
                  <a:cubicBezTo>
                    <a:pt x="0" y="0"/>
                    <a:pt x="0" y="0"/>
                    <a:pt x="0" y="0"/>
                  </a:cubicBezTo>
                  <a:cubicBezTo>
                    <a:pt x="0" y="0"/>
                    <a:pt x="1" y="1"/>
                    <a:pt x="1" y="3"/>
                  </a:cubicBezTo>
                  <a:cubicBezTo>
                    <a:pt x="1" y="8"/>
                    <a:pt x="2" y="13"/>
                    <a:pt x="3" y="14"/>
                  </a:cubicBezTo>
                  <a:cubicBezTo>
                    <a:pt x="3" y="15"/>
                    <a:pt x="4" y="16"/>
                    <a:pt x="5" y="16"/>
                  </a:cubicBezTo>
                  <a:close/>
                </a:path>
              </a:pathLst>
            </a:custGeom>
            <a:grpFill/>
            <a:ln w="9525">
              <a:noFill/>
              <a:round/>
            </a:ln>
          </p:spPr>
          <p:txBody>
            <a:bodyPr vert="horz" wrap="square" lIns="91440" tIns="45720" rIns="91440" bIns="45720" numCol="1" anchor="t" anchorCtr="0" compatLnSpc="1"/>
            <a:lstStyle/>
            <a:p>
              <a:endParaRPr lang="zh-CN" altLang="en-US"/>
            </a:p>
          </p:txBody>
        </p:sp>
      </p:grpSp>
      <p:grpSp>
        <p:nvGrpSpPr>
          <p:cNvPr id="46" name="群組 281">
            <a:extLst>
              <a:ext uri="{FF2B5EF4-FFF2-40B4-BE49-F238E27FC236}">
                <a16:creationId xmlns:a16="http://schemas.microsoft.com/office/drawing/2014/main" id="{0C1E2F25-B31A-F14B-B237-5B3C17C48C77}"/>
              </a:ext>
            </a:extLst>
          </p:cNvPr>
          <p:cNvGrpSpPr/>
          <p:nvPr/>
        </p:nvGrpSpPr>
        <p:grpSpPr>
          <a:xfrm>
            <a:off x="9053172" y="1816717"/>
            <a:ext cx="436972" cy="514169"/>
            <a:chOff x="2041494" y="1181083"/>
            <a:chExt cx="671513" cy="790575"/>
          </a:xfrm>
          <a:solidFill>
            <a:srgbClr val="0070C0"/>
          </a:solidFill>
        </p:grpSpPr>
        <p:sp>
          <p:nvSpPr>
            <p:cNvPr id="47" name="Freeform 235">
              <a:extLst>
                <a:ext uri="{FF2B5EF4-FFF2-40B4-BE49-F238E27FC236}">
                  <a16:creationId xmlns:a16="http://schemas.microsoft.com/office/drawing/2014/main" id="{F709D997-C8AC-4A48-9B93-9EE4C9A9D07F}"/>
                </a:ext>
              </a:extLst>
            </p:cNvPr>
            <p:cNvSpPr/>
            <p:nvPr/>
          </p:nvSpPr>
          <p:spPr bwMode="auto">
            <a:xfrm>
              <a:off x="2270094" y="1368408"/>
              <a:ext cx="220663" cy="231775"/>
            </a:xfrm>
            <a:custGeom>
              <a:avLst/>
              <a:gdLst/>
              <a:ahLst/>
              <a:cxnLst>
                <a:cxn ang="0">
                  <a:pos x="0" y="23"/>
                </a:cxn>
                <a:cxn ang="0">
                  <a:pos x="29" y="62"/>
                </a:cxn>
                <a:cxn ang="0">
                  <a:pos x="29" y="62"/>
                </a:cxn>
                <a:cxn ang="0">
                  <a:pos x="31" y="62"/>
                </a:cxn>
                <a:cxn ang="0">
                  <a:pos x="32" y="62"/>
                </a:cxn>
                <a:cxn ang="0">
                  <a:pos x="32" y="62"/>
                </a:cxn>
                <a:cxn ang="0">
                  <a:pos x="59" y="22"/>
                </a:cxn>
                <a:cxn ang="0">
                  <a:pos x="56" y="22"/>
                </a:cxn>
                <a:cxn ang="0">
                  <a:pos x="55" y="0"/>
                </a:cxn>
                <a:cxn ang="0">
                  <a:pos x="4" y="0"/>
                </a:cxn>
                <a:cxn ang="0">
                  <a:pos x="2" y="23"/>
                </a:cxn>
                <a:cxn ang="0">
                  <a:pos x="0" y="23"/>
                </a:cxn>
              </a:cxnLst>
              <a:rect l="0" t="0" r="r" b="b"/>
              <a:pathLst>
                <a:path w="59" h="62">
                  <a:moveTo>
                    <a:pt x="0" y="23"/>
                  </a:moveTo>
                  <a:cubicBezTo>
                    <a:pt x="3" y="42"/>
                    <a:pt x="11" y="60"/>
                    <a:pt x="29" y="62"/>
                  </a:cubicBezTo>
                  <a:cubicBezTo>
                    <a:pt x="29" y="62"/>
                    <a:pt x="29" y="62"/>
                    <a:pt x="29" y="62"/>
                  </a:cubicBezTo>
                  <a:cubicBezTo>
                    <a:pt x="29" y="62"/>
                    <a:pt x="30" y="62"/>
                    <a:pt x="31" y="62"/>
                  </a:cubicBezTo>
                  <a:cubicBezTo>
                    <a:pt x="32" y="62"/>
                    <a:pt x="32" y="62"/>
                    <a:pt x="32" y="62"/>
                  </a:cubicBezTo>
                  <a:cubicBezTo>
                    <a:pt x="32" y="62"/>
                    <a:pt x="32" y="62"/>
                    <a:pt x="32" y="62"/>
                  </a:cubicBezTo>
                  <a:cubicBezTo>
                    <a:pt x="50" y="60"/>
                    <a:pt x="56" y="41"/>
                    <a:pt x="59" y="22"/>
                  </a:cubicBezTo>
                  <a:cubicBezTo>
                    <a:pt x="56" y="22"/>
                    <a:pt x="56" y="22"/>
                    <a:pt x="56" y="22"/>
                  </a:cubicBezTo>
                  <a:cubicBezTo>
                    <a:pt x="58" y="15"/>
                    <a:pt x="58" y="7"/>
                    <a:pt x="55" y="0"/>
                  </a:cubicBezTo>
                  <a:cubicBezTo>
                    <a:pt x="50" y="2"/>
                    <a:pt x="30" y="10"/>
                    <a:pt x="4" y="0"/>
                  </a:cubicBezTo>
                  <a:cubicBezTo>
                    <a:pt x="0" y="9"/>
                    <a:pt x="1" y="14"/>
                    <a:pt x="2" y="23"/>
                  </a:cubicBezTo>
                  <a:cubicBezTo>
                    <a:pt x="0" y="23"/>
                    <a:pt x="0" y="23"/>
                    <a:pt x="0" y="23"/>
                  </a:cubicBezTo>
                  <a:close/>
                </a:path>
              </a:pathLst>
            </a:custGeom>
            <a:grpFill/>
            <a:ln w="9525">
              <a:noFill/>
              <a:round/>
            </a:ln>
          </p:spPr>
          <p:txBody>
            <a:bodyPr vert="horz" wrap="square" lIns="91440" tIns="45720" rIns="91440" bIns="45720" numCol="1" anchor="t" anchorCtr="0" compatLnSpc="1"/>
            <a:lstStyle/>
            <a:p>
              <a:endParaRPr lang="zh-CN" altLang="en-US"/>
            </a:p>
          </p:txBody>
        </p:sp>
        <p:sp>
          <p:nvSpPr>
            <p:cNvPr id="48" name="Freeform 236">
              <a:extLst>
                <a:ext uri="{FF2B5EF4-FFF2-40B4-BE49-F238E27FC236}">
                  <a16:creationId xmlns:a16="http://schemas.microsoft.com/office/drawing/2014/main" id="{DF78EA6E-2205-0547-A487-2CDA4CA5C752}"/>
                </a:ext>
              </a:extLst>
            </p:cNvPr>
            <p:cNvSpPr/>
            <p:nvPr/>
          </p:nvSpPr>
          <p:spPr bwMode="auto">
            <a:xfrm>
              <a:off x="2041494" y="1641458"/>
              <a:ext cx="671513" cy="330200"/>
            </a:xfrm>
            <a:custGeom>
              <a:avLst/>
              <a:gdLst/>
              <a:ahLst/>
              <a:cxnLst>
                <a:cxn ang="0">
                  <a:pos x="59" y="0"/>
                </a:cxn>
                <a:cxn ang="0">
                  <a:pos x="9" y="23"/>
                </a:cxn>
                <a:cxn ang="0">
                  <a:pos x="0" y="72"/>
                </a:cxn>
                <a:cxn ang="0">
                  <a:pos x="179" y="72"/>
                </a:cxn>
                <a:cxn ang="0">
                  <a:pos x="170" y="23"/>
                </a:cxn>
                <a:cxn ang="0">
                  <a:pos x="121" y="0"/>
                </a:cxn>
                <a:cxn ang="0">
                  <a:pos x="103" y="53"/>
                </a:cxn>
                <a:cxn ang="0">
                  <a:pos x="96" y="19"/>
                </a:cxn>
                <a:cxn ang="0">
                  <a:pos x="100" y="16"/>
                </a:cxn>
                <a:cxn ang="0">
                  <a:pos x="95" y="11"/>
                </a:cxn>
                <a:cxn ang="0">
                  <a:pos x="88" y="11"/>
                </a:cxn>
                <a:cxn ang="0">
                  <a:pos x="84" y="16"/>
                </a:cxn>
                <a:cxn ang="0">
                  <a:pos x="87" y="19"/>
                </a:cxn>
                <a:cxn ang="0">
                  <a:pos x="80" y="53"/>
                </a:cxn>
                <a:cxn ang="0">
                  <a:pos x="59" y="0"/>
                </a:cxn>
              </a:cxnLst>
              <a:rect l="0" t="0" r="r" b="b"/>
              <a:pathLst>
                <a:path w="179" h="88">
                  <a:moveTo>
                    <a:pt x="59" y="0"/>
                  </a:moveTo>
                  <a:cubicBezTo>
                    <a:pt x="41" y="6"/>
                    <a:pt x="25" y="14"/>
                    <a:pt x="9" y="23"/>
                  </a:cubicBezTo>
                  <a:cubicBezTo>
                    <a:pt x="1" y="39"/>
                    <a:pt x="1" y="58"/>
                    <a:pt x="0" y="72"/>
                  </a:cubicBezTo>
                  <a:cubicBezTo>
                    <a:pt x="62" y="88"/>
                    <a:pt x="122" y="88"/>
                    <a:pt x="179" y="72"/>
                  </a:cubicBezTo>
                  <a:cubicBezTo>
                    <a:pt x="179" y="58"/>
                    <a:pt x="178" y="39"/>
                    <a:pt x="170" y="23"/>
                  </a:cubicBezTo>
                  <a:cubicBezTo>
                    <a:pt x="156" y="13"/>
                    <a:pt x="140" y="6"/>
                    <a:pt x="121" y="0"/>
                  </a:cubicBezTo>
                  <a:cubicBezTo>
                    <a:pt x="119" y="18"/>
                    <a:pt x="113" y="39"/>
                    <a:pt x="103" y="53"/>
                  </a:cubicBezTo>
                  <a:cubicBezTo>
                    <a:pt x="96" y="19"/>
                    <a:pt x="96" y="19"/>
                    <a:pt x="96" y="19"/>
                  </a:cubicBezTo>
                  <a:cubicBezTo>
                    <a:pt x="100" y="16"/>
                    <a:pt x="100" y="16"/>
                    <a:pt x="100" y="16"/>
                  </a:cubicBezTo>
                  <a:cubicBezTo>
                    <a:pt x="95" y="11"/>
                    <a:pt x="95" y="11"/>
                    <a:pt x="95" y="11"/>
                  </a:cubicBezTo>
                  <a:cubicBezTo>
                    <a:pt x="88" y="11"/>
                    <a:pt x="88" y="11"/>
                    <a:pt x="88" y="11"/>
                  </a:cubicBezTo>
                  <a:cubicBezTo>
                    <a:pt x="84" y="16"/>
                    <a:pt x="84" y="16"/>
                    <a:pt x="84" y="16"/>
                  </a:cubicBezTo>
                  <a:cubicBezTo>
                    <a:pt x="87" y="19"/>
                    <a:pt x="87" y="19"/>
                    <a:pt x="87" y="19"/>
                  </a:cubicBezTo>
                  <a:cubicBezTo>
                    <a:pt x="80" y="53"/>
                    <a:pt x="80" y="53"/>
                    <a:pt x="80" y="53"/>
                  </a:cubicBezTo>
                  <a:cubicBezTo>
                    <a:pt x="72" y="39"/>
                    <a:pt x="62" y="19"/>
                    <a:pt x="59" y="0"/>
                  </a:cubicBezTo>
                  <a:close/>
                </a:path>
              </a:pathLst>
            </a:custGeom>
            <a:grpFill/>
            <a:ln w="9525">
              <a:noFill/>
              <a:round/>
            </a:ln>
          </p:spPr>
          <p:txBody>
            <a:bodyPr vert="horz" wrap="square" lIns="91440" tIns="45720" rIns="91440" bIns="45720" numCol="1" anchor="t" anchorCtr="0" compatLnSpc="1"/>
            <a:lstStyle/>
            <a:p>
              <a:endParaRPr lang="zh-CN" altLang="en-US"/>
            </a:p>
          </p:txBody>
        </p:sp>
        <p:sp>
          <p:nvSpPr>
            <p:cNvPr id="49" name="Freeform 237">
              <a:extLst>
                <a:ext uri="{FF2B5EF4-FFF2-40B4-BE49-F238E27FC236}">
                  <a16:creationId xmlns:a16="http://schemas.microsoft.com/office/drawing/2014/main" id="{BD5A33E7-DBC8-694A-864B-DC5DA3EE5CC0}"/>
                </a:ext>
              </a:extLst>
            </p:cNvPr>
            <p:cNvSpPr/>
            <p:nvPr/>
          </p:nvSpPr>
          <p:spPr bwMode="auto">
            <a:xfrm>
              <a:off x="2520919" y="1420796"/>
              <a:ext cx="15875" cy="60325"/>
            </a:xfrm>
            <a:custGeom>
              <a:avLst/>
              <a:gdLst/>
              <a:ahLst/>
              <a:cxnLst>
                <a:cxn ang="0">
                  <a:pos x="2" y="0"/>
                </a:cxn>
                <a:cxn ang="0">
                  <a:pos x="0" y="16"/>
                </a:cxn>
                <a:cxn ang="0">
                  <a:pos x="1" y="15"/>
                </a:cxn>
                <a:cxn ang="0">
                  <a:pos x="3" y="4"/>
                </a:cxn>
                <a:cxn ang="0">
                  <a:pos x="3" y="0"/>
                </a:cxn>
                <a:cxn ang="0">
                  <a:pos x="2" y="0"/>
                </a:cxn>
              </a:cxnLst>
              <a:rect l="0" t="0" r="r" b="b"/>
              <a:pathLst>
                <a:path w="4" h="16">
                  <a:moveTo>
                    <a:pt x="2" y="0"/>
                  </a:moveTo>
                  <a:cubicBezTo>
                    <a:pt x="2" y="5"/>
                    <a:pt x="1" y="11"/>
                    <a:pt x="0" y="16"/>
                  </a:cubicBezTo>
                  <a:cubicBezTo>
                    <a:pt x="0" y="16"/>
                    <a:pt x="1" y="15"/>
                    <a:pt x="1" y="15"/>
                  </a:cubicBezTo>
                  <a:cubicBezTo>
                    <a:pt x="2" y="14"/>
                    <a:pt x="2" y="8"/>
                    <a:pt x="3" y="4"/>
                  </a:cubicBezTo>
                  <a:cubicBezTo>
                    <a:pt x="3" y="2"/>
                    <a:pt x="4" y="0"/>
                    <a:pt x="3" y="0"/>
                  </a:cubicBezTo>
                  <a:cubicBezTo>
                    <a:pt x="3" y="0"/>
                    <a:pt x="3" y="0"/>
                    <a:pt x="2" y="0"/>
                  </a:cubicBezTo>
                  <a:close/>
                </a:path>
              </a:pathLst>
            </a:custGeom>
            <a:grpFill/>
            <a:ln w="9525">
              <a:noFill/>
              <a:round/>
            </a:ln>
          </p:spPr>
          <p:txBody>
            <a:bodyPr vert="horz" wrap="square" lIns="91440" tIns="45720" rIns="91440" bIns="45720" numCol="1" anchor="t" anchorCtr="0" compatLnSpc="1"/>
            <a:lstStyle/>
            <a:p>
              <a:endParaRPr lang="zh-CN" altLang="en-US"/>
            </a:p>
          </p:txBody>
        </p:sp>
        <p:sp>
          <p:nvSpPr>
            <p:cNvPr id="50" name="Freeform 238">
              <a:extLst>
                <a:ext uri="{FF2B5EF4-FFF2-40B4-BE49-F238E27FC236}">
                  <a16:creationId xmlns:a16="http://schemas.microsoft.com/office/drawing/2014/main" id="{99320A3B-61F9-E74A-8FBE-B4CDDE70EA8A}"/>
                </a:ext>
              </a:extLst>
            </p:cNvPr>
            <p:cNvSpPr/>
            <p:nvPr/>
          </p:nvSpPr>
          <p:spPr bwMode="auto">
            <a:xfrm>
              <a:off x="2206594" y="1181083"/>
              <a:ext cx="347663" cy="468312"/>
            </a:xfrm>
            <a:custGeom>
              <a:avLst/>
              <a:gdLst/>
              <a:ahLst/>
              <a:cxnLst>
                <a:cxn ang="0">
                  <a:pos x="82" y="92"/>
                </a:cxn>
                <a:cxn ang="0">
                  <a:pos x="50" y="125"/>
                </a:cxn>
                <a:cxn ang="0">
                  <a:pos x="50" y="125"/>
                </a:cxn>
                <a:cxn ang="0">
                  <a:pos x="48" y="125"/>
                </a:cxn>
                <a:cxn ang="0">
                  <a:pos x="45" y="125"/>
                </a:cxn>
                <a:cxn ang="0">
                  <a:pos x="45" y="125"/>
                </a:cxn>
                <a:cxn ang="0">
                  <a:pos x="12" y="93"/>
                </a:cxn>
                <a:cxn ang="0">
                  <a:pos x="2" y="86"/>
                </a:cxn>
                <a:cxn ang="0">
                  <a:pos x="0" y="72"/>
                </a:cxn>
                <a:cxn ang="0">
                  <a:pos x="2" y="63"/>
                </a:cxn>
                <a:cxn ang="0">
                  <a:pos x="2" y="63"/>
                </a:cxn>
                <a:cxn ang="0">
                  <a:pos x="5" y="63"/>
                </a:cxn>
                <a:cxn ang="0">
                  <a:pos x="10" y="25"/>
                </a:cxn>
                <a:cxn ang="0">
                  <a:pos x="86" y="27"/>
                </a:cxn>
                <a:cxn ang="0">
                  <a:pos x="88" y="62"/>
                </a:cxn>
                <a:cxn ang="0">
                  <a:pos x="88" y="62"/>
                </a:cxn>
                <a:cxn ang="0">
                  <a:pos x="90" y="63"/>
                </a:cxn>
                <a:cxn ang="0">
                  <a:pos x="93" y="72"/>
                </a:cxn>
                <a:cxn ang="0">
                  <a:pos x="90" y="85"/>
                </a:cxn>
                <a:cxn ang="0">
                  <a:pos x="82" y="92"/>
                </a:cxn>
              </a:cxnLst>
              <a:rect l="0" t="0" r="r" b="b"/>
              <a:pathLst>
                <a:path w="93" h="125">
                  <a:moveTo>
                    <a:pt x="82" y="92"/>
                  </a:moveTo>
                  <a:cubicBezTo>
                    <a:pt x="78" y="108"/>
                    <a:pt x="69" y="122"/>
                    <a:pt x="50" y="125"/>
                  </a:cubicBezTo>
                  <a:cubicBezTo>
                    <a:pt x="50" y="125"/>
                    <a:pt x="50" y="125"/>
                    <a:pt x="50" y="125"/>
                  </a:cubicBezTo>
                  <a:cubicBezTo>
                    <a:pt x="50" y="125"/>
                    <a:pt x="49" y="125"/>
                    <a:pt x="48" y="125"/>
                  </a:cubicBezTo>
                  <a:cubicBezTo>
                    <a:pt x="46" y="125"/>
                    <a:pt x="45" y="125"/>
                    <a:pt x="45" y="125"/>
                  </a:cubicBezTo>
                  <a:cubicBezTo>
                    <a:pt x="45" y="125"/>
                    <a:pt x="45" y="125"/>
                    <a:pt x="45" y="125"/>
                  </a:cubicBezTo>
                  <a:cubicBezTo>
                    <a:pt x="26" y="123"/>
                    <a:pt x="17" y="109"/>
                    <a:pt x="12" y="93"/>
                  </a:cubicBezTo>
                  <a:cubicBezTo>
                    <a:pt x="10" y="92"/>
                    <a:pt x="4" y="89"/>
                    <a:pt x="2" y="86"/>
                  </a:cubicBezTo>
                  <a:cubicBezTo>
                    <a:pt x="2" y="84"/>
                    <a:pt x="0" y="78"/>
                    <a:pt x="0" y="72"/>
                  </a:cubicBezTo>
                  <a:cubicBezTo>
                    <a:pt x="0" y="68"/>
                    <a:pt x="0" y="65"/>
                    <a:pt x="2" y="63"/>
                  </a:cubicBezTo>
                  <a:cubicBezTo>
                    <a:pt x="2" y="63"/>
                    <a:pt x="2" y="63"/>
                    <a:pt x="2" y="63"/>
                  </a:cubicBezTo>
                  <a:cubicBezTo>
                    <a:pt x="3" y="63"/>
                    <a:pt x="4" y="63"/>
                    <a:pt x="5" y="63"/>
                  </a:cubicBezTo>
                  <a:cubicBezTo>
                    <a:pt x="2" y="45"/>
                    <a:pt x="4" y="33"/>
                    <a:pt x="10" y="25"/>
                  </a:cubicBezTo>
                  <a:cubicBezTo>
                    <a:pt x="28" y="0"/>
                    <a:pt x="77" y="8"/>
                    <a:pt x="86" y="27"/>
                  </a:cubicBezTo>
                  <a:cubicBezTo>
                    <a:pt x="90" y="35"/>
                    <a:pt x="90" y="48"/>
                    <a:pt x="88" y="62"/>
                  </a:cubicBezTo>
                  <a:cubicBezTo>
                    <a:pt x="88" y="62"/>
                    <a:pt x="88" y="62"/>
                    <a:pt x="88" y="62"/>
                  </a:cubicBezTo>
                  <a:cubicBezTo>
                    <a:pt x="89" y="62"/>
                    <a:pt x="89" y="62"/>
                    <a:pt x="90" y="63"/>
                  </a:cubicBezTo>
                  <a:cubicBezTo>
                    <a:pt x="92" y="64"/>
                    <a:pt x="93" y="68"/>
                    <a:pt x="93" y="72"/>
                  </a:cubicBezTo>
                  <a:cubicBezTo>
                    <a:pt x="92" y="77"/>
                    <a:pt x="91" y="84"/>
                    <a:pt x="90" y="85"/>
                  </a:cubicBezTo>
                  <a:cubicBezTo>
                    <a:pt x="89" y="88"/>
                    <a:pt x="84" y="91"/>
                    <a:pt x="82" y="92"/>
                  </a:cubicBezTo>
                  <a:close/>
                </a:path>
              </a:pathLst>
            </a:custGeom>
            <a:grpFill/>
            <a:ln w="9525">
              <a:noFill/>
              <a:round/>
            </a:ln>
          </p:spPr>
          <p:txBody>
            <a:bodyPr vert="horz" wrap="square" lIns="91440" tIns="45720" rIns="91440" bIns="45720" numCol="1" anchor="t" anchorCtr="0" compatLnSpc="1"/>
            <a:lstStyle/>
            <a:p>
              <a:endParaRPr lang="zh-CN" altLang="en-US"/>
            </a:p>
          </p:txBody>
        </p:sp>
        <p:sp>
          <p:nvSpPr>
            <p:cNvPr id="51" name="Freeform 239">
              <a:extLst>
                <a:ext uri="{FF2B5EF4-FFF2-40B4-BE49-F238E27FC236}">
                  <a16:creationId xmlns:a16="http://schemas.microsoft.com/office/drawing/2014/main" id="{3CDCE573-B2A8-4A40-9FA7-CB2972CD8347}"/>
                </a:ext>
              </a:extLst>
            </p:cNvPr>
            <p:cNvSpPr/>
            <p:nvPr/>
          </p:nvSpPr>
          <p:spPr bwMode="auto">
            <a:xfrm>
              <a:off x="2225644" y="1423971"/>
              <a:ext cx="17463" cy="60325"/>
            </a:xfrm>
            <a:custGeom>
              <a:avLst/>
              <a:gdLst/>
              <a:ahLst/>
              <a:cxnLst>
                <a:cxn ang="0">
                  <a:pos x="5" y="16"/>
                </a:cxn>
                <a:cxn ang="0">
                  <a:pos x="3" y="9"/>
                </a:cxn>
                <a:cxn ang="0">
                  <a:pos x="3" y="9"/>
                </a:cxn>
                <a:cxn ang="0">
                  <a:pos x="1" y="0"/>
                </a:cxn>
                <a:cxn ang="0">
                  <a:pos x="0" y="0"/>
                </a:cxn>
                <a:cxn ang="0">
                  <a:pos x="0" y="0"/>
                </a:cxn>
                <a:cxn ang="0">
                  <a:pos x="1" y="3"/>
                </a:cxn>
                <a:cxn ang="0">
                  <a:pos x="3" y="14"/>
                </a:cxn>
                <a:cxn ang="0">
                  <a:pos x="5" y="16"/>
                </a:cxn>
              </a:cxnLst>
              <a:rect l="0" t="0" r="r" b="b"/>
              <a:pathLst>
                <a:path w="5" h="16">
                  <a:moveTo>
                    <a:pt x="5" y="16"/>
                  </a:moveTo>
                  <a:cubicBezTo>
                    <a:pt x="4" y="14"/>
                    <a:pt x="4" y="11"/>
                    <a:pt x="3" y="9"/>
                  </a:cubicBezTo>
                  <a:cubicBezTo>
                    <a:pt x="3" y="9"/>
                    <a:pt x="3" y="9"/>
                    <a:pt x="3" y="9"/>
                  </a:cubicBezTo>
                  <a:cubicBezTo>
                    <a:pt x="2" y="6"/>
                    <a:pt x="2" y="3"/>
                    <a:pt x="1" y="0"/>
                  </a:cubicBezTo>
                  <a:cubicBezTo>
                    <a:pt x="1" y="0"/>
                    <a:pt x="1" y="0"/>
                    <a:pt x="0" y="0"/>
                  </a:cubicBezTo>
                  <a:cubicBezTo>
                    <a:pt x="0" y="0"/>
                    <a:pt x="0" y="0"/>
                    <a:pt x="0" y="0"/>
                  </a:cubicBezTo>
                  <a:cubicBezTo>
                    <a:pt x="0" y="0"/>
                    <a:pt x="1" y="1"/>
                    <a:pt x="1" y="3"/>
                  </a:cubicBezTo>
                  <a:cubicBezTo>
                    <a:pt x="1" y="8"/>
                    <a:pt x="2" y="13"/>
                    <a:pt x="3" y="14"/>
                  </a:cubicBezTo>
                  <a:cubicBezTo>
                    <a:pt x="3" y="15"/>
                    <a:pt x="4" y="16"/>
                    <a:pt x="5" y="16"/>
                  </a:cubicBezTo>
                  <a:close/>
                </a:path>
              </a:pathLst>
            </a:custGeom>
            <a:grpFill/>
            <a:ln w="9525">
              <a:noFill/>
              <a:round/>
            </a:ln>
          </p:spPr>
          <p:txBody>
            <a:bodyPr vert="horz" wrap="square" lIns="91440" tIns="45720" rIns="91440" bIns="45720" numCol="1" anchor="t" anchorCtr="0" compatLnSpc="1"/>
            <a:lstStyle/>
            <a:p>
              <a:endParaRPr lang="zh-CN" altLang="en-US"/>
            </a:p>
          </p:txBody>
        </p:sp>
      </p:grpSp>
      <p:sp>
        <p:nvSpPr>
          <p:cNvPr id="119" name="文本框 118">
            <a:extLst>
              <a:ext uri="{FF2B5EF4-FFF2-40B4-BE49-F238E27FC236}">
                <a16:creationId xmlns:a16="http://schemas.microsoft.com/office/drawing/2014/main" id="{5C46E506-3267-FC43-B4DF-5B4A2ABCD08D}"/>
              </a:ext>
            </a:extLst>
          </p:cNvPr>
          <p:cNvSpPr txBox="1"/>
          <p:nvPr/>
        </p:nvSpPr>
        <p:spPr>
          <a:xfrm>
            <a:off x="8083936" y="2606932"/>
            <a:ext cx="1361456" cy="230832"/>
          </a:xfrm>
          <a:prstGeom prst="rect">
            <a:avLst/>
          </a:prstGeom>
          <a:noFill/>
        </p:spPr>
        <p:txBody>
          <a:bodyPr wrap="square" rtlCol="0">
            <a:spAutoFit/>
          </a:bodyPr>
          <a:lstStyle/>
          <a:p>
            <a:pPr algn="ctr"/>
            <a:r>
              <a:rPr lang="en-GB" sz="900" dirty="0"/>
              <a:t>users</a:t>
            </a:r>
          </a:p>
        </p:txBody>
      </p:sp>
      <p:sp>
        <p:nvSpPr>
          <p:cNvPr id="54" name="矩形 53">
            <a:extLst>
              <a:ext uri="{FF2B5EF4-FFF2-40B4-BE49-F238E27FC236}">
                <a16:creationId xmlns:a16="http://schemas.microsoft.com/office/drawing/2014/main" id="{E58B234C-BCAA-1144-A855-73D4073CFF39}"/>
              </a:ext>
            </a:extLst>
          </p:cNvPr>
          <p:cNvSpPr/>
          <p:nvPr/>
        </p:nvSpPr>
        <p:spPr>
          <a:xfrm>
            <a:off x="1345778" y="3692149"/>
            <a:ext cx="3942502" cy="2035278"/>
          </a:xfrm>
          <a:prstGeom prst="rect">
            <a:avLst/>
          </a:prstGeom>
          <a:noFill/>
          <a:ln w="34925">
            <a:solidFill>
              <a:srgbClr val="0070C0">
                <a:alpha val="2600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7" name="圆角矩形 56">
            <a:extLst>
              <a:ext uri="{FF2B5EF4-FFF2-40B4-BE49-F238E27FC236}">
                <a16:creationId xmlns:a16="http://schemas.microsoft.com/office/drawing/2014/main" id="{B6B76D03-176F-7947-910C-98EFC8D780CB}"/>
              </a:ext>
            </a:extLst>
          </p:cNvPr>
          <p:cNvSpPr/>
          <p:nvPr/>
        </p:nvSpPr>
        <p:spPr>
          <a:xfrm>
            <a:off x="1600020" y="3900379"/>
            <a:ext cx="896550" cy="307983"/>
          </a:xfrm>
          <a:prstGeom prst="roundRect">
            <a:avLst/>
          </a:prstGeom>
          <a:solidFill>
            <a:srgbClr val="0271C0"/>
          </a:solidFill>
          <a:ln w="25400">
            <a:solidFill>
              <a:srgbClr val="0070C0">
                <a:alpha val="45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8" name="圆角矩形 57">
            <a:extLst>
              <a:ext uri="{FF2B5EF4-FFF2-40B4-BE49-F238E27FC236}">
                <a16:creationId xmlns:a16="http://schemas.microsoft.com/office/drawing/2014/main" id="{5DF653CC-7CEE-AB47-8639-1D419092189B}"/>
              </a:ext>
            </a:extLst>
          </p:cNvPr>
          <p:cNvSpPr/>
          <p:nvPr/>
        </p:nvSpPr>
        <p:spPr>
          <a:xfrm>
            <a:off x="2862440" y="3900379"/>
            <a:ext cx="896550" cy="307983"/>
          </a:xfrm>
          <a:prstGeom prst="roundRect">
            <a:avLst/>
          </a:prstGeom>
          <a:solidFill>
            <a:srgbClr val="0271C0"/>
          </a:solidFill>
          <a:ln w="25400">
            <a:solidFill>
              <a:srgbClr val="0070C0">
                <a:alpha val="45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9" name="圆角矩形 58">
            <a:extLst>
              <a:ext uri="{FF2B5EF4-FFF2-40B4-BE49-F238E27FC236}">
                <a16:creationId xmlns:a16="http://schemas.microsoft.com/office/drawing/2014/main" id="{BB8D0D4D-C8DF-9444-9559-AF246B953460}"/>
              </a:ext>
            </a:extLst>
          </p:cNvPr>
          <p:cNvSpPr/>
          <p:nvPr/>
        </p:nvSpPr>
        <p:spPr>
          <a:xfrm>
            <a:off x="4124859" y="3890821"/>
            <a:ext cx="896550" cy="325820"/>
          </a:xfrm>
          <a:prstGeom prst="roundRect">
            <a:avLst/>
          </a:prstGeom>
          <a:solidFill>
            <a:srgbClr val="0271C0"/>
          </a:solidFill>
          <a:ln w="25400">
            <a:solidFill>
              <a:srgbClr val="0070C0">
                <a:alpha val="45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0" name="圆角矩形 59">
            <a:extLst>
              <a:ext uri="{FF2B5EF4-FFF2-40B4-BE49-F238E27FC236}">
                <a16:creationId xmlns:a16="http://schemas.microsoft.com/office/drawing/2014/main" id="{D7E4DA34-B3B5-5E40-BF74-52893F1EAC2B}"/>
              </a:ext>
            </a:extLst>
          </p:cNvPr>
          <p:cNvSpPr/>
          <p:nvPr/>
        </p:nvSpPr>
        <p:spPr>
          <a:xfrm>
            <a:off x="2093811" y="4435086"/>
            <a:ext cx="562960" cy="606620"/>
          </a:xfrm>
          <a:prstGeom prst="roundRect">
            <a:avLst/>
          </a:prstGeom>
          <a:solidFill>
            <a:srgbClr val="0271C0"/>
          </a:solidFill>
          <a:ln w="25400">
            <a:solidFill>
              <a:srgbClr val="0070C0">
                <a:alpha val="45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1" name="圆角矩形 60">
            <a:extLst>
              <a:ext uri="{FF2B5EF4-FFF2-40B4-BE49-F238E27FC236}">
                <a16:creationId xmlns:a16="http://schemas.microsoft.com/office/drawing/2014/main" id="{967D632F-322F-D949-8FD6-428A5F04F032}"/>
              </a:ext>
            </a:extLst>
          </p:cNvPr>
          <p:cNvSpPr/>
          <p:nvPr/>
        </p:nvSpPr>
        <p:spPr>
          <a:xfrm>
            <a:off x="2707371" y="4435086"/>
            <a:ext cx="562960" cy="606620"/>
          </a:xfrm>
          <a:prstGeom prst="roundRect">
            <a:avLst/>
          </a:prstGeom>
          <a:solidFill>
            <a:srgbClr val="0271C0"/>
          </a:solidFill>
          <a:ln w="25400">
            <a:solidFill>
              <a:srgbClr val="0070C0">
                <a:alpha val="45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3" name="圆角矩形 62">
            <a:extLst>
              <a:ext uri="{FF2B5EF4-FFF2-40B4-BE49-F238E27FC236}">
                <a16:creationId xmlns:a16="http://schemas.microsoft.com/office/drawing/2014/main" id="{4F8E3769-38BF-C44E-A3E2-D619D379A25E}"/>
              </a:ext>
            </a:extLst>
          </p:cNvPr>
          <p:cNvSpPr/>
          <p:nvPr/>
        </p:nvSpPr>
        <p:spPr>
          <a:xfrm>
            <a:off x="4283923" y="4399953"/>
            <a:ext cx="562960" cy="641753"/>
          </a:xfrm>
          <a:prstGeom prst="roundRect">
            <a:avLst/>
          </a:prstGeom>
          <a:solidFill>
            <a:srgbClr val="0271C0"/>
          </a:solidFill>
          <a:ln w="25400">
            <a:solidFill>
              <a:srgbClr val="0070C0">
                <a:alpha val="45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5" name="文本框 64">
            <a:extLst>
              <a:ext uri="{FF2B5EF4-FFF2-40B4-BE49-F238E27FC236}">
                <a16:creationId xmlns:a16="http://schemas.microsoft.com/office/drawing/2014/main" id="{F68D59A5-F29F-EB41-A3D1-39DAC192C9E8}"/>
              </a:ext>
            </a:extLst>
          </p:cNvPr>
          <p:cNvSpPr txBox="1"/>
          <p:nvPr/>
        </p:nvSpPr>
        <p:spPr>
          <a:xfrm>
            <a:off x="1681655" y="3942176"/>
            <a:ext cx="725214" cy="230832"/>
          </a:xfrm>
          <a:prstGeom prst="rect">
            <a:avLst/>
          </a:prstGeom>
          <a:noFill/>
        </p:spPr>
        <p:txBody>
          <a:bodyPr wrap="square" rtlCol="0">
            <a:spAutoFit/>
          </a:bodyPr>
          <a:lstStyle/>
          <a:p>
            <a:pPr algn="ctr"/>
            <a:r>
              <a:rPr lang="en-GB" sz="900" b="1" dirty="0" err="1">
                <a:solidFill>
                  <a:schemeClr val="bg1"/>
                </a:solidFill>
              </a:rPr>
              <a:t>Kubelet</a:t>
            </a:r>
            <a:endParaRPr lang="en-GB" sz="900" b="1" dirty="0">
              <a:solidFill>
                <a:schemeClr val="bg1"/>
              </a:solidFill>
            </a:endParaRPr>
          </a:p>
        </p:txBody>
      </p:sp>
      <p:sp>
        <p:nvSpPr>
          <p:cNvPr id="66" name="文本框 65">
            <a:extLst>
              <a:ext uri="{FF2B5EF4-FFF2-40B4-BE49-F238E27FC236}">
                <a16:creationId xmlns:a16="http://schemas.microsoft.com/office/drawing/2014/main" id="{B73B58FB-7869-0940-8E5D-65C26F6E42D2}"/>
              </a:ext>
            </a:extLst>
          </p:cNvPr>
          <p:cNvSpPr txBox="1"/>
          <p:nvPr/>
        </p:nvSpPr>
        <p:spPr>
          <a:xfrm>
            <a:off x="2953407" y="3942176"/>
            <a:ext cx="725214" cy="230832"/>
          </a:xfrm>
          <a:prstGeom prst="rect">
            <a:avLst/>
          </a:prstGeom>
          <a:noFill/>
        </p:spPr>
        <p:txBody>
          <a:bodyPr wrap="square" rtlCol="0">
            <a:spAutoFit/>
          </a:bodyPr>
          <a:lstStyle/>
          <a:p>
            <a:pPr algn="ctr"/>
            <a:r>
              <a:rPr lang="en-GB" sz="900" b="1" dirty="0" err="1">
                <a:solidFill>
                  <a:schemeClr val="bg1"/>
                </a:solidFill>
              </a:rPr>
              <a:t>CAdvisor</a:t>
            </a:r>
            <a:endParaRPr lang="en-GB" sz="900" b="1" dirty="0">
              <a:solidFill>
                <a:schemeClr val="bg1"/>
              </a:solidFill>
            </a:endParaRPr>
          </a:p>
        </p:txBody>
      </p:sp>
      <p:sp>
        <p:nvSpPr>
          <p:cNvPr id="67" name="文本框 66">
            <a:extLst>
              <a:ext uri="{FF2B5EF4-FFF2-40B4-BE49-F238E27FC236}">
                <a16:creationId xmlns:a16="http://schemas.microsoft.com/office/drawing/2014/main" id="{FFA71531-59C0-8C44-8B2A-08AFFF2FDDFF}"/>
              </a:ext>
            </a:extLst>
          </p:cNvPr>
          <p:cNvSpPr txBox="1"/>
          <p:nvPr/>
        </p:nvSpPr>
        <p:spPr>
          <a:xfrm>
            <a:off x="4129256" y="3941142"/>
            <a:ext cx="896550" cy="230832"/>
          </a:xfrm>
          <a:prstGeom prst="rect">
            <a:avLst/>
          </a:prstGeom>
          <a:noFill/>
        </p:spPr>
        <p:txBody>
          <a:bodyPr wrap="square" rtlCol="0">
            <a:spAutoFit/>
          </a:bodyPr>
          <a:lstStyle/>
          <a:p>
            <a:pPr algn="ctr"/>
            <a:r>
              <a:rPr lang="en-GB" sz="900" b="1" dirty="0" err="1">
                <a:solidFill>
                  <a:schemeClr val="bg1"/>
                </a:solidFill>
              </a:rPr>
              <a:t>Kube</a:t>
            </a:r>
            <a:r>
              <a:rPr lang="en-GB" sz="900" b="1" dirty="0">
                <a:solidFill>
                  <a:schemeClr val="bg1"/>
                </a:solidFill>
              </a:rPr>
              <a:t>-Proxy</a:t>
            </a:r>
          </a:p>
        </p:txBody>
      </p:sp>
      <p:sp>
        <p:nvSpPr>
          <p:cNvPr id="68" name="文本框 67">
            <a:extLst>
              <a:ext uri="{FF2B5EF4-FFF2-40B4-BE49-F238E27FC236}">
                <a16:creationId xmlns:a16="http://schemas.microsoft.com/office/drawing/2014/main" id="{4CCECA0E-4CD3-1F4B-B76A-103F22977080}"/>
              </a:ext>
            </a:extLst>
          </p:cNvPr>
          <p:cNvSpPr txBox="1"/>
          <p:nvPr/>
        </p:nvSpPr>
        <p:spPr>
          <a:xfrm>
            <a:off x="2161674" y="4594372"/>
            <a:ext cx="427233" cy="230832"/>
          </a:xfrm>
          <a:prstGeom prst="rect">
            <a:avLst/>
          </a:prstGeom>
          <a:noFill/>
        </p:spPr>
        <p:txBody>
          <a:bodyPr wrap="square" rtlCol="0">
            <a:spAutoFit/>
          </a:bodyPr>
          <a:lstStyle/>
          <a:p>
            <a:pPr algn="ctr"/>
            <a:r>
              <a:rPr lang="en-GB" sz="900" b="1" dirty="0">
                <a:solidFill>
                  <a:schemeClr val="bg1"/>
                </a:solidFill>
              </a:rPr>
              <a:t>Pod</a:t>
            </a:r>
          </a:p>
        </p:txBody>
      </p:sp>
      <p:sp>
        <p:nvSpPr>
          <p:cNvPr id="69" name="文本框 68">
            <a:extLst>
              <a:ext uri="{FF2B5EF4-FFF2-40B4-BE49-F238E27FC236}">
                <a16:creationId xmlns:a16="http://schemas.microsoft.com/office/drawing/2014/main" id="{87B7B270-27DA-6441-8805-B9352D1CB364}"/>
              </a:ext>
            </a:extLst>
          </p:cNvPr>
          <p:cNvSpPr txBox="1"/>
          <p:nvPr/>
        </p:nvSpPr>
        <p:spPr>
          <a:xfrm>
            <a:off x="2781784" y="4594372"/>
            <a:ext cx="427233" cy="230832"/>
          </a:xfrm>
          <a:prstGeom prst="rect">
            <a:avLst/>
          </a:prstGeom>
          <a:noFill/>
        </p:spPr>
        <p:txBody>
          <a:bodyPr wrap="square" rtlCol="0">
            <a:spAutoFit/>
          </a:bodyPr>
          <a:lstStyle/>
          <a:p>
            <a:pPr algn="ctr"/>
            <a:r>
              <a:rPr lang="en-GB" sz="900" b="1" dirty="0">
                <a:solidFill>
                  <a:schemeClr val="bg1"/>
                </a:solidFill>
              </a:rPr>
              <a:t>Pod</a:t>
            </a:r>
          </a:p>
        </p:txBody>
      </p:sp>
      <p:sp>
        <p:nvSpPr>
          <p:cNvPr id="70" name="文本框 69">
            <a:extLst>
              <a:ext uri="{FF2B5EF4-FFF2-40B4-BE49-F238E27FC236}">
                <a16:creationId xmlns:a16="http://schemas.microsoft.com/office/drawing/2014/main" id="{E24D05A5-D830-864E-8105-7E0C916A22C9}"/>
              </a:ext>
            </a:extLst>
          </p:cNvPr>
          <p:cNvSpPr txBox="1"/>
          <p:nvPr/>
        </p:nvSpPr>
        <p:spPr>
          <a:xfrm>
            <a:off x="4347826" y="4594372"/>
            <a:ext cx="427233" cy="230832"/>
          </a:xfrm>
          <a:prstGeom prst="rect">
            <a:avLst/>
          </a:prstGeom>
          <a:noFill/>
        </p:spPr>
        <p:txBody>
          <a:bodyPr wrap="square" rtlCol="0">
            <a:spAutoFit/>
          </a:bodyPr>
          <a:lstStyle/>
          <a:p>
            <a:pPr algn="ctr"/>
            <a:r>
              <a:rPr lang="en-GB" sz="900" b="1" dirty="0">
                <a:solidFill>
                  <a:schemeClr val="bg1"/>
                </a:solidFill>
              </a:rPr>
              <a:t>Pod</a:t>
            </a:r>
          </a:p>
        </p:txBody>
      </p:sp>
      <p:sp>
        <p:nvSpPr>
          <p:cNvPr id="71" name="文本框 70">
            <a:extLst>
              <a:ext uri="{FF2B5EF4-FFF2-40B4-BE49-F238E27FC236}">
                <a16:creationId xmlns:a16="http://schemas.microsoft.com/office/drawing/2014/main" id="{98D74A72-8553-8840-B13A-91549EE10B0E}"/>
              </a:ext>
            </a:extLst>
          </p:cNvPr>
          <p:cNvSpPr txBox="1"/>
          <p:nvPr/>
        </p:nvSpPr>
        <p:spPr>
          <a:xfrm>
            <a:off x="3563510" y="4517386"/>
            <a:ext cx="427233" cy="338554"/>
          </a:xfrm>
          <a:prstGeom prst="rect">
            <a:avLst/>
          </a:prstGeom>
          <a:noFill/>
        </p:spPr>
        <p:txBody>
          <a:bodyPr wrap="square" rtlCol="0">
            <a:spAutoFit/>
          </a:bodyPr>
          <a:lstStyle/>
          <a:p>
            <a:pPr algn="ctr"/>
            <a:r>
              <a:rPr lang="en-GB" sz="1600" b="1" dirty="0">
                <a:solidFill>
                  <a:schemeClr val="bg1"/>
                </a:solidFill>
              </a:rPr>
              <a:t>…</a:t>
            </a:r>
          </a:p>
        </p:txBody>
      </p:sp>
      <p:sp>
        <p:nvSpPr>
          <p:cNvPr id="73" name="文本框 72">
            <a:extLst>
              <a:ext uri="{FF2B5EF4-FFF2-40B4-BE49-F238E27FC236}">
                <a16:creationId xmlns:a16="http://schemas.microsoft.com/office/drawing/2014/main" id="{99F7CC18-F308-5749-A742-05D631F3044F}"/>
              </a:ext>
            </a:extLst>
          </p:cNvPr>
          <p:cNvSpPr txBox="1"/>
          <p:nvPr/>
        </p:nvSpPr>
        <p:spPr>
          <a:xfrm>
            <a:off x="5807860" y="4517386"/>
            <a:ext cx="427233" cy="338554"/>
          </a:xfrm>
          <a:prstGeom prst="rect">
            <a:avLst/>
          </a:prstGeom>
          <a:noFill/>
        </p:spPr>
        <p:txBody>
          <a:bodyPr wrap="square" rtlCol="0">
            <a:spAutoFit/>
          </a:bodyPr>
          <a:lstStyle/>
          <a:p>
            <a:pPr algn="ctr"/>
            <a:r>
              <a:rPr lang="en-GB" sz="1600" b="1" dirty="0">
                <a:solidFill>
                  <a:srgbClr val="0070C0"/>
                </a:solidFill>
              </a:rPr>
              <a:t>…</a:t>
            </a:r>
          </a:p>
        </p:txBody>
      </p:sp>
      <p:sp>
        <p:nvSpPr>
          <p:cNvPr id="74" name="矩形 73">
            <a:extLst>
              <a:ext uri="{FF2B5EF4-FFF2-40B4-BE49-F238E27FC236}">
                <a16:creationId xmlns:a16="http://schemas.microsoft.com/office/drawing/2014/main" id="{19353B9C-C0C1-5748-A9A3-D170FD3DD4CB}"/>
              </a:ext>
            </a:extLst>
          </p:cNvPr>
          <p:cNvSpPr/>
          <p:nvPr/>
        </p:nvSpPr>
        <p:spPr>
          <a:xfrm>
            <a:off x="6716064" y="3692149"/>
            <a:ext cx="3942502" cy="2035278"/>
          </a:xfrm>
          <a:prstGeom prst="rect">
            <a:avLst/>
          </a:prstGeom>
          <a:noFill/>
          <a:ln w="34925">
            <a:solidFill>
              <a:srgbClr val="0070C0">
                <a:alpha val="2600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5" name="圆角矩形 74">
            <a:extLst>
              <a:ext uri="{FF2B5EF4-FFF2-40B4-BE49-F238E27FC236}">
                <a16:creationId xmlns:a16="http://schemas.microsoft.com/office/drawing/2014/main" id="{4A4B7E74-78B3-C546-861F-CB08C4AECA8D}"/>
              </a:ext>
            </a:extLst>
          </p:cNvPr>
          <p:cNvSpPr/>
          <p:nvPr/>
        </p:nvSpPr>
        <p:spPr>
          <a:xfrm>
            <a:off x="6970306" y="3900379"/>
            <a:ext cx="896550" cy="307983"/>
          </a:xfrm>
          <a:prstGeom prst="roundRect">
            <a:avLst/>
          </a:prstGeom>
          <a:solidFill>
            <a:srgbClr val="0271C0"/>
          </a:solidFill>
          <a:ln w="25400">
            <a:solidFill>
              <a:srgbClr val="0070C0">
                <a:alpha val="5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solidFill>
                <a:schemeClr val="bg1"/>
              </a:solidFill>
            </a:endParaRPr>
          </a:p>
        </p:txBody>
      </p:sp>
      <p:sp>
        <p:nvSpPr>
          <p:cNvPr id="76" name="圆角矩形 75">
            <a:extLst>
              <a:ext uri="{FF2B5EF4-FFF2-40B4-BE49-F238E27FC236}">
                <a16:creationId xmlns:a16="http://schemas.microsoft.com/office/drawing/2014/main" id="{1F48C19B-8A93-654B-A051-D5864E3393C9}"/>
              </a:ext>
            </a:extLst>
          </p:cNvPr>
          <p:cNvSpPr/>
          <p:nvPr/>
        </p:nvSpPr>
        <p:spPr>
          <a:xfrm>
            <a:off x="8232726" y="3900379"/>
            <a:ext cx="896550" cy="307983"/>
          </a:xfrm>
          <a:prstGeom prst="roundRect">
            <a:avLst/>
          </a:prstGeom>
          <a:solidFill>
            <a:srgbClr val="0271C0"/>
          </a:solidFill>
          <a:ln w="25400">
            <a:solidFill>
              <a:srgbClr val="0070C0">
                <a:alpha val="5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solidFill>
                <a:schemeClr val="bg1"/>
              </a:solidFill>
            </a:endParaRPr>
          </a:p>
        </p:txBody>
      </p:sp>
      <p:sp>
        <p:nvSpPr>
          <p:cNvPr id="77" name="圆角矩形 76">
            <a:extLst>
              <a:ext uri="{FF2B5EF4-FFF2-40B4-BE49-F238E27FC236}">
                <a16:creationId xmlns:a16="http://schemas.microsoft.com/office/drawing/2014/main" id="{700BF8DB-1883-7F48-9B84-597A7BD256D9}"/>
              </a:ext>
            </a:extLst>
          </p:cNvPr>
          <p:cNvSpPr/>
          <p:nvPr/>
        </p:nvSpPr>
        <p:spPr>
          <a:xfrm>
            <a:off x="9495145" y="3890821"/>
            <a:ext cx="896550" cy="325820"/>
          </a:xfrm>
          <a:prstGeom prst="roundRect">
            <a:avLst/>
          </a:prstGeom>
          <a:solidFill>
            <a:srgbClr val="0271C0"/>
          </a:solidFill>
          <a:ln w="25400">
            <a:solidFill>
              <a:srgbClr val="0070C0">
                <a:alpha val="5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solidFill>
                <a:schemeClr val="bg1"/>
              </a:solidFill>
            </a:endParaRPr>
          </a:p>
        </p:txBody>
      </p:sp>
      <p:sp>
        <p:nvSpPr>
          <p:cNvPr id="78" name="圆角矩形 77">
            <a:extLst>
              <a:ext uri="{FF2B5EF4-FFF2-40B4-BE49-F238E27FC236}">
                <a16:creationId xmlns:a16="http://schemas.microsoft.com/office/drawing/2014/main" id="{FF6B6119-FD02-6740-8DFA-068946A88329}"/>
              </a:ext>
            </a:extLst>
          </p:cNvPr>
          <p:cNvSpPr/>
          <p:nvPr/>
        </p:nvSpPr>
        <p:spPr>
          <a:xfrm>
            <a:off x="7464097" y="4435086"/>
            <a:ext cx="562960" cy="606620"/>
          </a:xfrm>
          <a:prstGeom prst="roundRect">
            <a:avLst/>
          </a:prstGeom>
          <a:solidFill>
            <a:srgbClr val="0271C0"/>
          </a:solidFill>
          <a:ln w="25400">
            <a:solidFill>
              <a:srgbClr val="0070C0">
                <a:alpha val="5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solidFill>
                <a:schemeClr val="bg1"/>
              </a:solidFill>
            </a:endParaRPr>
          </a:p>
        </p:txBody>
      </p:sp>
      <p:sp>
        <p:nvSpPr>
          <p:cNvPr id="79" name="圆角矩形 78">
            <a:extLst>
              <a:ext uri="{FF2B5EF4-FFF2-40B4-BE49-F238E27FC236}">
                <a16:creationId xmlns:a16="http://schemas.microsoft.com/office/drawing/2014/main" id="{04B4873C-2F28-9D4F-9B66-49785587E3EF}"/>
              </a:ext>
            </a:extLst>
          </p:cNvPr>
          <p:cNvSpPr/>
          <p:nvPr/>
        </p:nvSpPr>
        <p:spPr>
          <a:xfrm>
            <a:off x="8077657" y="4435086"/>
            <a:ext cx="562960" cy="606620"/>
          </a:xfrm>
          <a:prstGeom prst="roundRect">
            <a:avLst/>
          </a:prstGeom>
          <a:solidFill>
            <a:srgbClr val="0271C0"/>
          </a:solidFill>
          <a:ln w="25400">
            <a:solidFill>
              <a:srgbClr val="0070C0">
                <a:alpha val="5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solidFill>
                <a:schemeClr val="bg1"/>
              </a:solidFill>
            </a:endParaRPr>
          </a:p>
        </p:txBody>
      </p:sp>
      <p:sp>
        <p:nvSpPr>
          <p:cNvPr id="80" name="圆角矩形 79">
            <a:extLst>
              <a:ext uri="{FF2B5EF4-FFF2-40B4-BE49-F238E27FC236}">
                <a16:creationId xmlns:a16="http://schemas.microsoft.com/office/drawing/2014/main" id="{DD250AC5-E028-204B-85C2-516EFDE8C36E}"/>
              </a:ext>
            </a:extLst>
          </p:cNvPr>
          <p:cNvSpPr/>
          <p:nvPr/>
        </p:nvSpPr>
        <p:spPr>
          <a:xfrm>
            <a:off x="9654209" y="4399953"/>
            <a:ext cx="562960" cy="641753"/>
          </a:xfrm>
          <a:prstGeom prst="roundRect">
            <a:avLst/>
          </a:prstGeom>
          <a:solidFill>
            <a:srgbClr val="0271C0"/>
          </a:solidFill>
          <a:ln w="25400">
            <a:solidFill>
              <a:srgbClr val="0070C0">
                <a:alpha val="5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solidFill>
                <a:schemeClr val="bg1"/>
              </a:solidFill>
            </a:endParaRPr>
          </a:p>
        </p:txBody>
      </p:sp>
      <p:sp>
        <p:nvSpPr>
          <p:cNvPr id="81" name="文本框 80">
            <a:extLst>
              <a:ext uri="{FF2B5EF4-FFF2-40B4-BE49-F238E27FC236}">
                <a16:creationId xmlns:a16="http://schemas.microsoft.com/office/drawing/2014/main" id="{A64D9012-C117-5D4B-820E-9F87C7D1DC43}"/>
              </a:ext>
            </a:extLst>
          </p:cNvPr>
          <p:cNvSpPr txBox="1"/>
          <p:nvPr/>
        </p:nvSpPr>
        <p:spPr>
          <a:xfrm>
            <a:off x="7051941" y="3942176"/>
            <a:ext cx="725214" cy="230832"/>
          </a:xfrm>
          <a:prstGeom prst="rect">
            <a:avLst/>
          </a:prstGeom>
          <a:noFill/>
        </p:spPr>
        <p:txBody>
          <a:bodyPr wrap="square" rtlCol="0">
            <a:spAutoFit/>
          </a:bodyPr>
          <a:lstStyle/>
          <a:p>
            <a:pPr algn="ctr"/>
            <a:r>
              <a:rPr lang="en-GB" sz="900" b="1" dirty="0" err="1">
                <a:solidFill>
                  <a:schemeClr val="bg1"/>
                </a:solidFill>
              </a:rPr>
              <a:t>Kubelet</a:t>
            </a:r>
            <a:endParaRPr lang="en-GB" sz="900" b="1" dirty="0">
              <a:solidFill>
                <a:schemeClr val="bg1"/>
              </a:solidFill>
            </a:endParaRPr>
          </a:p>
        </p:txBody>
      </p:sp>
      <p:sp>
        <p:nvSpPr>
          <p:cNvPr id="82" name="文本框 81">
            <a:extLst>
              <a:ext uri="{FF2B5EF4-FFF2-40B4-BE49-F238E27FC236}">
                <a16:creationId xmlns:a16="http://schemas.microsoft.com/office/drawing/2014/main" id="{7A322ECE-E146-9440-82B0-EB7893042EC8}"/>
              </a:ext>
            </a:extLst>
          </p:cNvPr>
          <p:cNvSpPr txBox="1"/>
          <p:nvPr/>
        </p:nvSpPr>
        <p:spPr>
          <a:xfrm>
            <a:off x="8323693" y="3942176"/>
            <a:ext cx="725214" cy="230832"/>
          </a:xfrm>
          <a:prstGeom prst="rect">
            <a:avLst/>
          </a:prstGeom>
          <a:noFill/>
        </p:spPr>
        <p:txBody>
          <a:bodyPr wrap="square" rtlCol="0">
            <a:spAutoFit/>
          </a:bodyPr>
          <a:lstStyle/>
          <a:p>
            <a:pPr algn="ctr"/>
            <a:r>
              <a:rPr lang="en-GB" sz="900" b="1" dirty="0" err="1">
                <a:solidFill>
                  <a:schemeClr val="bg1"/>
                </a:solidFill>
              </a:rPr>
              <a:t>CAdvisor</a:t>
            </a:r>
            <a:endParaRPr lang="en-GB" sz="900" b="1" dirty="0">
              <a:solidFill>
                <a:schemeClr val="bg1"/>
              </a:solidFill>
            </a:endParaRPr>
          </a:p>
        </p:txBody>
      </p:sp>
      <p:sp>
        <p:nvSpPr>
          <p:cNvPr id="83" name="文本框 82">
            <a:extLst>
              <a:ext uri="{FF2B5EF4-FFF2-40B4-BE49-F238E27FC236}">
                <a16:creationId xmlns:a16="http://schemas.microsoft.com/office/drawing/2014/main" id="{69ADD0E8-10CC-AB4A-B0D9-4D19F6E11028}"/>
              </a:ext>
            </a:extLst>
          </p:cNvPr>
          <p:cNvSpPr txBox="1"/>
          <p:nvPr/>
        </p:nvSpPr>
        <p:spPr>
          <a:xfrm>
            <a:off x="9499542" y="3941142"/>
            <a:ext cx="896550" cy="230832"/>
          </a:xfrm>
          <a:prstGeom prst="rect">
            <a:avLst/>
          </a:prstGeom>
          <a:noFill/>
        </p:spPr>
        <p:txBody>
          <a:bodyPr wrap="square" rtlCol="0">
            <a:spAutoFit/>
          </a:bodyPr>
          <a:lstStyle/>
          <a:p>
            <a:pPr algn="ctr"/>
            <a:r>
              <a:rPr lang="en-GB" sz="900" b="1" dirty="0" err="1">
                <a:solidFill>
                  <a:schemeClr val="bg1"/>
                </a:solidFill>
              </a:rPr>
              <a:t>Kube</a:t>
            </a:r>
            <a:r>
              <a:rPr lang="en-GB" sz="900" b="1" dirty="0">
                <a:solidFill>
                  <a:schemeClr val="bg1"/>
                </a:solidFill>
              </a:rPr>
              <a:t>-Proxy</a:t>
            </a:r>
          </a:p>
        </p:txBody>
      </p:sp>
      <p:sp>
        <p:nvSpPr>
          <p:cNvPr id="84" name="文本框 83">
            <a:extLst>
              <a:ext uri="{FF2B5EF4-FFF2-40B4-BE49-F238E27FC236}">
                <a16:creationId xmlns:a16="http://schemas.microsoft.com/office/drawing/2014/main" id="{EA92481A-995A-A642-8330-E3F228AFE337}"/>
              </a:ext>
            </a:extLst>
          </p:cNvPr>
          <p:cNvSpPr txBox="1"/>
          <p:nvPr/>
        </p:nvSpPr>
        <p:spPr>
          <a:xfrm>
            <a:off x="7531960" y="4594372"/>
            <a:ext cx="427233" cy="230832"/>
          </a:xfrm>
          <a:prstGeom prst="rect">
            <a:avLst/>
          </a:prstGeom>
          <a:noFill/>
        </p:spPr>
        <p:txBody>
          <a:bodyPr wrap="square" rtlCol="0">
            <a:spAutoFit/>
          </a:bodyPr>
          <a:lstStyle/>
          <a:p>
            <a:pPr algn="ctr"/>
            <a:r>
              <a:rPr lang="en-GB" sz="900" b="1" dirty="0">
                <a:solidFill>
                  <a:schemeClr val="bg1"/>
                </a:solidFill>
              </a:rPr>
              <a:t>Pod</a:t>
            </a:r>
          </a:p>
        </p:txBody>
      </p:sp>
      <p:sp>
        <p:nvSpPr>
          <p:cNvPr id="85" name="文本框 84">
            <a:extLst>
              <a:ext uri="{FF2B5EF4-FFF2-40B4-BE49-F238E27FC236}">
                <a16:creationId xmlns:a16="http://schemas.microsoft.com/office/drawing/2014/main" id="{FAC9F56F-4C08-9040-B0DA-9AE4E70CC01D}"/>
              </a:ext>
            </a:extLst>
          </p:cNvPr>
          <p:cNvSpPr txBox="1"/>
          <p:nvPr/>
        </p:nvSpPr>
        <p:spPr>
          <a:xfrm>
            <a:off x="8152070" y="4594372"/>
            <a:ext cx="427233" cy="230832"/>
          </a:xfrm>
          <a:prstGeom prst="rect">
            <a:avLst/>
          </a:prstGeom>
          <a:noFill/>
        </p:spPr>
        <p:txBody>
          <a:bodyPr wrap="square" rtlCol="0">
            <a:spAutoFit/>
          </a:bodyPr>
          <a:lstStyle/>
          <a:p>
            <a:pPr algn="ctr"/>
            <a:r>
              <a:rPr lang="en-GB" sz="900" b="1" dirty="0">
                <a:solidFill>
                  <a:schemeClr val="bg1"/>
                </a:solidFill>
              </a:rPr>
              <a:t>Pod</a:t>
            </a:r>
          </a:p>
        </p:txBody>
      </p:sp>
      <p:sp>
        <p:nvSpPr>
          <p:cNvPr id="86" name="文本框 85">
            <a:extLst>
              <a:ext uri="{FF2B5EF4-FFF2-40B4-BE49-F238E27FC236}">
                <a16:creationId xmlns:a16="http://schemas.microsoft.com/office/drawing/2014/main" id="{BD068EA7-59C8-514D-95F4-DE2A8783F97F}"/>
              </a:ext>
            </a:extLst>
          </p:cNvPr>
          <p:cNvSpPr txBox="1"/>
          <p:nvPr/>
        </p:nvSpPr>
        <p:spPr>
          <a:xfrm>
            <a:off x="9718112" y="4594372"/>
            <a:ext cx="427233" cy="230832"/>
          </a:xfrm>
          <a:prstGeom prst="rect">
            <a:avLst/>
          </a:prstGeom>
          <a:noFill/>
        </p:spPr>
        <p:txBody>
          <a:bodyPr wrap="square" rtlCol="0">
            <a:spAutoFit/>
          </a:bodyPr>
          <a:lstStyle/>
          <a:p>
            <a:pPr algn="ctr"/>
            <a:r>
              <a:rPr lang="en-GB" sz="900" b="1" dirty="0">
                <a:solidFill>
                  <a:schemeClr val="bg1"/>
                </a:solidFill>
              </a:rPr>
              <a:t>Pod</a:t>
            </a:r>
          </a:p>
        </p:txBody>
      </p:sp>
      <p:sp>
        <p:nvSpPr>
          <p:cNvPr id="87" name="文本框 86">
            <a:extLst>
              <a:ext uri="{FF2B5EF4-FFF2-40B4-BE49-F238E27FC236}">
                <a16:creationId xmlns:a16="http://schemas.microsoft.com/office/drawing/2014/main" id="{76FEBA60-F221-0641-91C0-AB522DEAFBD0}"/>
              </a:ext>
            </a:extLst>
          </p:cNvPr>
          <p:cNvSpPr txBox="1"/>
          <p:nvPr/>
        </p:nvSpPr>
        <p:spPr>
          <a:xfrm>
            <a:off x="8933796" y="4517386"/>
            <a:ext cx="427233" cy="338554"/>
          </a:xfrm>
          <a:prstGeom prst="rect">
            <a:avLst/>
          </a:prstGeom>
          <a:noFill/>
        </p:spPr>
        <p:txBody>
          <a:bodyPr wrap="square" rtlCol="0">
            <a:spAutoFit/>
          </a:bodyPr>
          <a:lstStyle/>
          <a:p>
            <a:pPr algn="ctr"/>
            <a:r>
              <a:rPr lang="en-GB" sz="1600" b="1" dirty="0">
                <a:solidFill>
                  <a:schemeClr val="bg1"/>
                </a:solidFill>
              </a:rPr>
              <a:t>…</a:t>
            </a:r>
          </a:p>
        </p:txBody>
      </p:sp>
      <p:sp>
        <p:nvSpPr>
          <p:cNvPr id="56" name="左右箭头 55">
            <a:extLst>
              <a:ext uri="{FF2B5EF4-FFF2-40B4-BE49-F238E27FC236}">
                <a16:creationId xmlns:a16="http://schemas.microsoft.com/office/drawing/2014/main" id="{DE9BA5B1-02B4-3741-B86C-EF3F702801C2}"/>
              </a:ext>
            </a:extLst>
          </p:cNvPr>
          <p:cNvSpPr/>
          <p:nvPr/>
        </p:nvSpPr>
        <p:spPr>
          <a:xfrm>
            <a:off x="1570422" y="5164177"/>
            <a:ext cx="8898114" cy="505457"/>
          </a:xfrm>
          <a:custGeom>
            <a:avLst/>
            <a:gdLst>
              <a:gd name="connsiteX0" fmla="*/ 0 w 8737600"/>
              <a:gd name="connsiteY0" fmla="*/ 252729 h 505457"/>
              <a:gd name="connsiteX1" fmla="*/ 252729 w 8737600"/>
              <a:gd name="connsiteY1" fmla="*/ 0 h 505457"/>
              <a:gd name="connsiteX2" fmla="*/ 252729 w 8737600"/>
              <a:gd name="connsiteY2" fmla="*/ 126364 h 505457"/>
              <a:gd name="connsiteX3" fmla="*/ 8484872 w 8737600"/>
              <a:gd name="connsiteY3" fmla="*/ 126364 h 505457"/>
              <a:gd name="connsiteX4" fmla="*/ 8484872 w 8737600"/>
              <a:gd name="connsiteY4" fmla="*/ 0 h 505457"/>
              <a:gd name="connsiteX5" fmla="*/ 8737600 w 8737600"/>
              <a:gd name="connsiteY5" fmla="*/ 252729 h 505457"/>
              <a:gd name="connsiteX6" fmla="*/ 8484872 w 8737600"/>
              <a:gd name="connsiteY6" fmla="*/ 505457 h 505457"/>
              <a:gd name="connsiteX7" fmla="*/ 8484872 w 8737600"/>
              <a:gd name="connsiteY7" fmla="*/ 379093 h 505457"/>
              <a:gd name="connsiteX8" fmla="*/ 252729 w 8737600"/>
              <a:gd name="connsiteY8" fmla="*/ 379093 h 505457"/>
              <a:gd name="connsiteX9" fmla="*/ 252729 w 8737600"/>
              <a:gd name="connsiteY9" fmla="*/ 505457 h 505457"/>
              <a:gd name="connsiteX10" fmla="*/ 0 w 8737600"/>
              <a:gd name="connsiteY10" fmla="*/ 252729 h 505457"/>
              <a:gd name="connsiteX0" fmla="*/ 0 w 8957439"/>
              <a:gd name="connsiteY0" fmla="*/ 255915 h 505457"/>
              <a:gd name="connsiteX1" fmla="*/ 472568 w 8957439"/>
              <a:gd name="connsiteY1" fmla="*/ 0 h 505457"/>
              <a:gd name="connsiteX2" fmla="*/ 472568 w 8957439"/>
              <a:gd name="connsiteY2" fmla="*/ 126364 h 505457"/>
              <a:gd name="connsiteX3" fmla="*/ 8704711 w 8957439"/>
              <a:gd name="connsiteY3" fmla="*/ 126364 h 505457"/>
              <a:gd name="connsiteX4" fmla="*/ 8704711 w 8957439"/>
              <a:gd name="connsiteY4" fmla="*/ 0 h 505457"/>
              <a:gd name="connsiteX5" fmla="*/ 8957439 w 8957439"/>
              <a:gd name="connsiteY5" fmla="*/ 252729 h 505457"/>
              <a:gd name="connsiteX6" fmla="*/ 8704711 w 8957439"/>
              <a:gd name="connsiteY6" fmla="*/ 505457 h 505457"/>
              <a:gd name="connsiteX7" fmla="*/ 8704711 w 8957439"/>
              <a:gd name="connsiteY7" fmla="*/ 379093 h 505457"/>
              <a:gd name="connsiteX8" fmla="*/ 472568 w 8957439"/>
              <a:gd name="connsiteY8" fmla="*/ 379093 h 505457"/>
              <a:gd name="connsiteX9" fmla="*/ 472568 w 8957439"/>
              <a:gd name="connsiteY9" fmla="*/ 505457 h 505457"/>
              <a:gd name="connsiteX10" fmla="*/ 0 w 8957439"/>
              <a:gd name="connsiteY10" fmla="*/ 255915 h 505457"/>
              <a:gd name="connsiteX0" fmla="*/ 0 w 9135858"/>
              <a:gd name="connsiteY0" fmla="*/ 255915 h 505457"/>
              <a:gd name="connsiteX1" fmla="*/ 472568 w 9135858"/>
              <a:gd name="connsiteY1" fmla="*/ 0 h 505457"/>
              <a:gd name="connsiteX2" fmla="*/ 472568 w 9135858"/>
              <a:gd name="connsiteY2" fmla="*/ 126364 h 505457"/>
              <a:gd name="connsiteX3" fmla="*/ 8704711 w 9135858"/>
              <a:gd name="connsiteY3" fmla="*/ 126364 h 505457"/>
              <a:gd name="connsiteX4" fmla="*/ 8704711 w 9135858"/>
              <a:gd name="connsiteY4" fmla="*/ 0 h 505457"/>
              <a:gd name="connsiteX5" fmla="*/ 9135858 w 9135858"/>
              <a:gd name="connsiteY5" fmla="*/ 255915 h 505457"/>
              <a:gd name="connsiteX6" fmla="*/ 8704711 w 9135858"/>
              <a:gd name="connsiteY6" fmla="*/ 505457 h 505457"/>
              <a:gd name="connsiteX7" fmla="*/ 8704711 w 9135858"/>
              <a:gd name="connsiteY7" fmla="*/ 379093 h 505457"/>
              <a:gd name="connsiteX8" fmla="*/ 472568 w 9135858"/>
              <a:gd name="connsiteY8" fmla="*/ 379093 h 505457"/>
              <a:gd name="connsiteX9" fmla="*/ 472568 w 9135858"/>
              <a:gd name="connsiteY9" fmla="*/ 505457 h 505457"/>
              <a:gd name="connsiteX10" fmla="*/ 0 w 9135858"/>
              <a:gd name="connsiteY10" fmla="*/ 255915 h 505457"/>
              <a:gd name="connsiteX0" fmla="*/ 0 w 9012414"/>
              <a:gd name="connsiteY0" fmla="*/ 255915 h 505457"/>
              <a:gd name="connsiteX1" fmla="*/ 472568 w 9012414"/>
              <a:gd name="connsiteY1" fmla="*/ 0 h 505457"/>
              <a:gd name="connsiteX2" fmla="*/ 472568 w 9012414"/>
              <a:gd name="connsiteY2" fmla="*/ 126364 h 505457"/>
              <a:gd name="connsiteX3" fmla="*/ 8704711 w 9012414"/>
              <a:gd name="connsiteY3" fmla="*/ 126364 h 505457"/>
              <a:gd name="connsiteX4" fmla="*/ 8704711 w 9012414"/>
              <a:gd name="connsiteY4" fmla="*/ 0 h 505457"/>
              <a:gd name="connsiteX5" fmla="*/ 9012414 w 9012414"/>
              <a:gd name="connsiteY5" fmla="*/ 251343 h 505457"/>
              <a:gd name="connsiteX6" fmla="*/ 8704711 w 9012414"/>
              <a:gd name="connsiteY6" fmla="*/ 505457 h 505457"/>
              <a:gd name="connsiteX7" fmla="*/ 8704711 w 9012414"/>
              <a:gd name="connsiteY7" fmla="*/ 379093 h 505457"/>
              <a:gd name="connsiteX8" fmla="*/ 472568 w 9012414"/>
              <a:gd name="connsiteY8" fmla="*/ 379093 h 505457"/>
              <a:gd name="connsiteX9" fmla="*/ 472568 w 9012414"/>
              <a:gd name="connsiteY9" fmla="*/ 505457 h 505457"/>
              <a:gd name="connsiteX10" fmla="*/ 0 w 9012414"/>
              <a:gd name="connsiteY10" fmla="*/ 255915 h 505457"/>
              <a:gd name="connsiteX0" fmla="*/ 0 w 8870682"/>
              <a:gd name="connsiteY0" fmla="*/ 265059 h 505457"/>
              <a:gd name="connsiteX1" fmla="*/ 330836 w 8870682"/>
              <a:gd name="connsiteY1" fmla="*/ 0 h 505457"/>
              <a:gd name="connsiteX2" fmla="*/ 330836 w 8870682"/>
              <a:gd name="connsiteY2" fmla="*/ 126364 h 505457"/>
              <a:gd name="connsiteX3" fmla="*/ 8562979 w 8870682"/>
              <a:gd name="connsiteY3" fmla="*/ 126364 h 505457"/>
              <a:gd name="connsiteX4" fmla="*/ 8562979 w 8870682"/>
              <a:gd name="connsiteY4" fmla="*/ 0 h 505457"/>
              <a:gd name="connsiteX5" fmla="*/ 8870682 w 8870682"/>
              <a:gd name="connsiteY5" fmla="*/ 251343 h 505457"/>
              <a:gd name="connsiteX6" fmla="*/ 8562979 w 8870682"/>
              <a:gd name="connsiteY6" fmla="*/ 505457 h 505457"/>
              <a:gd name="connsiteX7" fmla="*/ 8562979 w 8870682"/>
              <a:gd name="connsiteY7" fmla="*/ 379093 h 505457"/>
              <a:gd name="connsiteX8" fmla="*/ 330836 w 8870682"/>
              <a:gd name="connsiteY8" fmla="*/ 379093 h 505457"/>
              <a:gd name="connsiteX9" fmla="*/ 330836 w 8870682"/>
              <a:gd name="connsiteY9" fmla="*/ 505457 h 505457"/>
              <a:gd name="connsiteX10" fmla="*/ 0 w 8870682"/>
              <a:gd name="connsiteY10" fmla="*/ 265059 h 505457"/>
              <a:gd name="connsiteX0" fmla="*/ 0 w 8898114"/>
              <a:gd name="connsiteY0" fmla="*/ 269631 h 505457"/>
              <a:gd name="connsiteX1" fmla="*/ 358268 w 8898114"/>
              <a:gd name="connsiteY1" fmla="*/ 0 h 505457"/>
              <a:gd name="connsiteX2" fmla="*/ 358268 w 8898114"/>
              <a:gd name="connsiteY2" fmla="*/ 126364 h 505457"/>
              <a:gd name="connsiteX3" fmla="*/ 8590411 w 8898114"/>
              <a:gd name="connsiteY3" fmla="*/ 126364 h 505457"/>
              <a:gd name="connsiteX4" fmla="*/ 8590411 w 8898114"/>
              <a:gd name="connsiteY4" fmla="*/ 0 h 505457"/>
              <a:gd name="connsiteX5" fmla="*/ 8898114 w 8898114"/>
              <a:gd name="connsiteY5" fmla="*/ 251343 h 505457"/>
              <a:gd name="connsiteX6" fmla="*/ 8590411 w 8898114"/>
              <a:gd name="connsiteY6" fmla="*/ 505457 h 505457"/>
              <a:gd name="connsiteX7" fmla="*/ 8590411 w 8898114"/>
              <a:gd name="connsiteY7" fmla="*/ 379093 h 505457"/>
              <a:gd name="connsiteX8" fmla="*/ 358268 w 8898114"/>
              <a:gd name="connsiteY8" fmla="*/ 379093 h 505457"/>
              <a:gd name="connsiteX9" fmla="*/ 358268 w 8898114"/>
              <a:gd name="connsiteY9" fmla="*/ 505457 h 505457"/>
              <a:gd name="connsiteX10" fmla="*/ 0 w 8898114"/>
              <a:gd name="connsiteY10" fmla="*/ 269631 h 5054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8898114" h="505457">
                <a:moveTo>
                  <a:pt x="0" y="269631"/>
                </a:moveTo>
                <a:lnTo>
                  <a:pt x="358268" y="0"/>
                </a:lnTo>
                <a:lnTo>
                  <a:pt x="358268" y="126364"/>
                </a:lnTo>
                <a:lnTo>
                  <a:pt x="8590411" y="126364"/>
                </a:lnTo>
                <a:lnTo>
                  <a:pt x="8590411" y="0"/>
                </a:lnTo>
                <a:lnTo>
                  <a:pt x="8898114" y="251343"/>
                </a:lnTo>
                <a:lnTo>
                  <a:pt x="8590411" y="505457"/>
                </a:lnTo>
                <a:lnTo>
                  <a:pt x="8590411" y="379093"/>
                </a:lnTo>
                <a:lnTo>
                  <a:pt x="358268" y="379093"/>
                </a:lnTo>
                <a:lnTo>
                  <a:pt x="358268" y="505457"/>
                </a:lnTo>
                <a:lnTo>
                  <a:pt x="0" y="269631"/>
                </a:lnTo>
                <a:close/>
              </a:path>
            </a:pathLst>
          </a:custGeom>
          <a:solidFill>
            <a:srgbClr val="5A9BD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50" b="1" dirty="0">
                <a:solidFill>
                  <a:schemeClr val="bg1"/>
                </a:solidFill>
              </a:rPr>
              <a:t>Plugin Network (</a:t>
            </a:r>
            <a:r>
              <a:rPr lang="zh-CN" altLang="en-US" sz="1050" b="1" dirty="0">
                <a:solidFill>
                  <a:schemeClr val="bg1"/>
                </a:solidFill>
              </a:rPr>
              <a:t> </a:t>
            </a:r>
            <a:r>
              <a:rPr lang="en-GB" sz="1050" b="1" dirty="0" err="1">
                <a:solidFill>
                  <a:schemeClr val="bg1"/>
                </a:solidFill>
              </a:rPr>
              <a:t>eg</a:t>
            </a:r>
            <a:r>
              <a:rPr lang="en-GB" sz="1050" b="1" dirty="0">
                <a:solidFill>
                  <a:schemeClr val="bg1"/>
                </a:solidFill>
              </a:rPr>
              <a:t> Flannel, </a:t>
            </a:r>
            <a:r>
              <a:rPr lang="en-GB" sz="1050" b="1" dirty="0" err="1">
                <a:solidFill>
                  <a:schemeClr val="bg1"/>
                </a:solidFill>
              </a:rPr>
              <a:t>Weavenet</a:t>
            </a:r>
            <a:r>
              <a:rPr lang="en-GB" sz="1050" b="1" dirty="0">
                <a:solidFill>
                  <a:schemeClr val="bg1"/>
                </a:solidFill>
              </a:rPr>
              <a:t>, etc</a:t>
            </a:r>
            <a:r>
              <a:rPr lang="zh-CN" altLang="en-US" sz="1050" b="1" dirty="0">
                <a:solidFill>
                  <a:schemeClr val="bg1"/>
                </a:solidFill>
              </a:rPr>
              <a:t>）</a:t>
            </a:r>
            <a:endParaRPr lang="en-GB" sz="1050" b="1" dirty="0">
              <a:solidFill>
                <a:schemeClr val="bg1"/>
              </a:solidFill>
            </a:endParaRPr>
          </a:p>
        </p:txBody>
      </p:sp>
      <p:sp>
        <p:nvSpPr>
          <p:cNvPr id="88" name="矩形 87">
            <a:extLst>
              <a:ext uri="{FF2B5EF4-FFF2-40B4-BE49-F238E27FC236}">
                <a16:creationId xmlns:a16="http://schemas.microsoft.com/office/drawing/2014/main" id="{11EF74DB-B6E4-BF4B-8BA7-B8D1C542D91F}"/>
              </a:ext>
            </a:extLst>
          </p:cNvPr>
          <p:cNvSpPr/>
          <p:nvPr/>
        </p:nvSpPr>
        <p:spPr>
          <a:xfrm>
            <a:off x="6635243" y="5818290"/>
            <a:ext cx="1377300" cy="261610"/>
          </a:xfrm>
          <a:prstGeom prst="rect">
            <a:avLst/>
          </a:prstGeom>
        </p:spPr>
        <p:txBody>
          <a:bodyPr wrap="none">
            <a:spAutoFit/>
          </a:bodyPr>
          <a:lstStyle/>
          <a:p>
            <a:r>
              <a:rPr lang="en-GB" altLang="zh-CN" sz="1100" b="1" dirty="0"/>
              <a:t>Kubernetes Node</a:t>
            </a:r>
            <a:endParaRPr lang="en-GB" sz="1100" b="1" dirty="0"/>
          </a:p>
        </p:txBody>
      </p:sp>
      <p:sp>
        <p:nvSpPr>
          <p:cNvPr id="89" name="矩形 88">
            <a:extLst>
              <a:ext uri="{FF2B5EF4-FFF2-40B4-BE49-F238E27FC236}">
                <a16:creationId xmlns:a16="http://schemas.microsoft.com/office/drawing/2014/main" id="{ADA38102-BCD1-FA48-9B4D-47137D5951BB}"/>
              </a:ext>
            </a:extLst>
          </p:cNvPr>
          <p:cNvSpPr/>
          <p:nvPr/>
        </p:nvSpPr>
        <p:spPr>
          <a:xfrm>
            <a:off x="1264957" y="5818290"/>
            <a:ext cx="1377300" cy="261610"/>
          </a:xfrm>
          <a:prstGeom prst="rect">
            <a:avLst/>
          </a:prstGeom>
        </p:spPr>
        <p:txBody>
          <a:bodyPr wrap="none">
            <a:spAutoFit/>
          </a:bodyPr>
          <a:lstStyle/>
          <a:p>
            <a:r>
              <a:rPr lang="en-GB" altLang="zh-CN" sz="1100" b="1" dirty="0"/>
              <a:t>Kubernetes Node</a:t>
            </a:r>
            <a:endParaRPr lang="en-GB" sz="1100" b="1" dirty="0"/>
          </a:p>
        </p:txBody>
      </p:sp>
      <p:cxnSp>
        <p:nvCxnSpPr>
          <p:cNvPr id="92" name="直线箭头连接符 91">
            <a:extLst>
              <a:ext uri="{FF2B5EF4-FFF2-40B4-BE49-F238E27FC236}">
                <a16:creationId xmlns:a16="http://schemas.microsoft.com/office/drawing/2014/main" id="{39EBA5BD-C15D-CB42-BCEE-A68B6C5C4FAA}"/>
              </a:ext>
            </a:extLst>
          </p:cNvPr>
          <p:cNvCxnSpPr/>
          <p:nvPr/>
        </p:nvCxnSpPr>
        <p:spPr>
          <a:xfrm>
            <a:off x="3887845" y="1994923"/>
            <a:ext cx="685289" cy="0"/>
          </a:xfrm>
          <a:prstGeom prst="straightConnector1">
            <a:avLst/>
          </a:prstGeom>
          <a:ln w="22225">
            <a:solidFill>
              <a:srgbClr val="0070C0"/>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93" name="直线箭头连接符 92">
            <a:extLst>
              <a:ext uri="{FF2B5EF4-FFF2-40B4-BE49-F238E27FC236}">
                <a16:creationId xmlns:a16="http://schemas.microsoft.com/office/drawing/2014/main" id="{80513655-F87C-A340-B1A5-93CE2FF7260E}"/>
              </a:ext>
            </a:extLst>
          </p:cNvPr>
          <p:cNvCxnSpPr>
            <a:cxnSpLocks/>
          </p:cNvCxnSpPr>
          <p:nvPr/>
        </p:nvCxnSpPr>
        <p:spPr>
          <a:xfrm flipV="1">
            <a:off x="5556988" y="1846900"/>
            <a:ext cx="366864" cy="133508"/>
          </a:xfrm>
          <a:prstGeom prst="straightConnector1">
            <a:avLst/>
          </a:prstGeom>
          <a:ln w="22225">
            <a:solidFill>
              <a:schemeClr val="bg2">
                <a:lumMod val="25000"/>
              </a:schemeClr>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95" name="直线箭头连接符 94">
            <a:extLst>
              <a:ext uri="{FF2B5EF4-FFF2-40B4-BE49-F238E27FC236}">
                <a16:creationId xmlns:a16="http://schemas.microsoft.com/office/drawing/2014/main" id="{FED01649-76AC-244A-B451-63EAA0863CCC}"/>
              </a:ext>
            </a:extLst>
          </p:cNvPr>
          <p:cNvCxnSpPr>
            <a:cxnSpLocks/>
          </p:cNvCxnSpPr>
          <p:nvPr/>
        </p:nvCxnSpPr>
        <p:spPr>
          <a:xfrm>
            <a:off x="5556988" y="2154580"/>
            <a:ext cx="386364" cy="64231"/>
          </a:xfrm>
          <a:prstGeom prst="straightConnector1">
            <a:avLst/>
          </a:prstGeom>
          <a:ln w="22225">
            <a:solidFill>
              <a:schemeClr val="bg2">
                <a:lumMod val="25000"/>
              </a:schemeClr>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98" name="肘形连接符 97">
            <a:extLst>
              <a:ext uri="{FF2B5EF4-FFF2-40B4-BE49-F238E27FC236}">
                <a16:creationId xmlns:a16="http://schemas.microsoft.com/office/drawing/2014/main" id="{674E1DB9-B5D4-A94D-8AB7-71FC9D6A9AE4}"/>
              </a:ext>
            </a:extLst>
          </p:cNvPr>
          <p:cNvCxnSpPr>
            <a:cxnSpLocks/>
          </p:cNvCxnSpPr>
          <p:nvPr/>
        </p:nvCxnSpPr>
        <p:spPr>
          <a:xfrm rot="5400000" flipH="1" flipV="1">
            <a:off x="4706490" y="1154484"/>
            <a:ext cx="41797" cy="5374319"/>
          </a:xfrm>
          <a:prstGeom prst="bentConnector3">
            <a:avLst>
              <a:gd name="adj1" fmla="val 687442"/>
            </a:avLst>
          </a:prstGeom>
          <a:ln w="22225">
            <a:solidFill>
              <a:schemeClr val="bg2">
                <a:lumMod val="25000"/>
              </a:schemeClr>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10" name="直线箭头连接符 109">
            <a:extLst>
              <a:ext uri="{FF2B5EF4-FFF2-40B4-BE49-F238E27FC236}">
                <a16:creationId xmlns:a16="http://schemas.microsoft.com/office/drawing/2014/main" id="{0AD34FA5-E5E1-FE4F-8153-98F95D6E4900}"/>
              </a:ext>
            </a:extLst>
          </p:cNvPr>
          <p:cNvCxnSpPr>
            <a:cxnSpLocks/>
          </p:cNvCxnSpPr>
          <p:nvPr/>
        </p:nvCxnSpPr>
        <p:spPr>
          <a:xfrm flipV="1">
            <a:off x="5107008" y="2264117"/>
            <a:ext cx="1" cy="1164421"/>
          </a:xfrm>
          <a:prstGeom prst="straightConnector1">
            <a:avLst/>
          </a:prstGeom>
          <a:ln w="22225">
            <a:solidFill>
              <a:schemeClr val="bg2">
                <a:lumMod val="2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13" name="肘形连接符 112">
            <a:extLst>
              <a:ext uri="{FF2B5EF4-FFF2-40B4-BE49-F238E27FC236}">
                <a16:creationId xmlns:a16="http://schemas.microsoft.com/office/drawing/2014/main" id="{BCBE71AD-9FB4-6648-8FF9-58F0C5320CE4}"/>
              </a:ext>
            </a:extLst>
          </p:cNvPr>
          <p:cNvCxnSpPr>
            <a:cxnSpLocks/>
          </p:cNvCxnSpPr>
          <p:nvPr/>
        </p:nvCxnSpPr>
        <p:spPr>
          <a:xfrm rot="5400000" flipH="1" flipV="1">
            <a:off x="7263423" y="1123741"/>
            <a:ext cx="41797" cy="5374319"/>
          </a:xfrm>
          <a:prstGeom prst="bentConnector3">
            <a:avLst>
              <a:gd name="adj1" fmla="val 944855"/>
            </a:avLst>
          </a:prstGeom>
          <a:ln w="22225">
            <a:solidFill>
              <a:srgbClr val="0470C0"/>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16" name="直线箭头连接符 115">
            <a:extLst>
              <a:ext uri="{FF2B5EF4-FFF2-40B4-BE49-F238E27FC236}">
                <a16:creationId xmlns:a16="http://schemas.microsoft.com/office/drawing/2014/main" id="{916991B3-FE36-EF46-9B78-3C4EE263D9B0}"/>
              </a:ext>
            </a:extLst>
          </p:cNvPr>
          <p:cNvCxnSpPr>
            <a:cxnSpLocks/>
          </p:cNvCxnSpPr>
          <p:nvPr/>
        </p:nvCxnSpPr>
        <p:spPr>
          <a:xfrm flipV="1">
            <a:off x="8767034" y="2890020"/>
            <a:ext cx="1" cy="528009"/>
          </a:xfrm>
          <a:prstGeom prst="straightConnector1">
            <a:avLst/>
          </a:prstGeom>
          <a:ln w="22225">
            <a:solidFill>
              <a:srgbClr val="0470C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31872490"/>
      </p:ext>
    </p:extLst>
  </p:cSld>
  <p:clrMapOvr>
    <a:masterClrMapping/>
  </p:clrMapOvr>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自定义 1">
      <a:majorFont>
        <a:latin typeface="Century Gothic"/>
        <a:ea typeface="Century Gothic"/>
        <a:cs typeface=""/>
      </a:majorFont>
      <a:minorFont>
        <a:latin typeface="Century Gothic"/>
        <a:ea typeface="Century Gothic"/>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文档" ma:contentTypeID="0x01010049BDA20EC7826B4BA0C6DC70B5F72CAF" ma:contentTypeVersion="12" ma:contentTypeDescription="新建文档。" ma:contentTypeScope="" ma:versionID="8ece7790fd4028eb83e8cd31b6346a95">
  <xsd:schema xmlns:xsd="http://www.w3.org/2001/XMLSchema" xmlns:xs="http://www.w3.org/2001/XMLSchema" xmlns:p="http://schemas.microsoft.com/office/2006/metadata/properties" xmlns:ns2="1feb58f4-9bb1-454f-9bde-61dd78d0bd48" xmlns:ns3="40bf5473-31f4-403a-9eae-2673c3d7009b" targetNamespace="http://schemas.microsoft.com/office/2006/metadata/properties" ma:root="true" ma:fieldsID="36a4803f2d636fe480358400a3648630" ns2:_="" ns3:_="">
    <xsd:import namespace="1feb58f4-9bb1-454f-9bde-61dd78d0bd48"/>
    <xsd:import namespace="40bf5473-31f4-403a-9eae-2673c3d7009b"/>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3:SharedWithUsers" minOccurs="0"/>
                <xsd:element ref="ns3:SharedWithDetails" minOccurs="0"/>
                <xsd:element ref="ns2:MediaServiceAutoTags" minOccurs="0"/>
                <xsd:element ref="ns2:MediaServiceGenerationTime" minOccurs="0"/>
                <xsd:element ref="ns2:MediaServiceEventHashCode" minOccurs="0"/>
                <xsd:element ref="ns2:MediaServiceOCR" minOccurs="0"/>
                <xsd:element ref="ns2:MediaServiceDateTaken"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feb58f4-9bb1-454f-9bde-61dd78d0bd4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4" nillable="true" ma:displayName="Tags" ma:internalName="MediaServiceAutoTags"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40bf5473-31f4-403a-9eae-2673c3d7009b" elementFormDefault="qualified">
    <xsd:import namespace="http://schemas.microsoft.com/office/2006/documentManagement/types"/>
    <xsd:import namespace="http://schemas.microsoft.com/office/infopath/2007/PartnerControls"/>
    <xsd:element name="SharedWithUsers" ma:index="12" nillable="true" ma:displayName="共享对象:"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共享对象详细信息"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内容类型"/>
        <xsd:element ref="dc:title" minOccurs="0" maxOccurs="1" ma:index="4" ma:displayName="标题"/>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DEBD1002-5171-430B-8666-40BFA8B338FA}">
  <ds:schemaRefs>
    <ds:schemaRef ds:uri="http://schemas.microsoft.com/sharepoint/v3/contenttype/forms"/>
  </ds:schemaRefs>
</ds:datastoreItem>
</file>

<file path=customXml/itemProps2.xml><?xml version="1.0" encoding="utf-8"?>
<ds:datastoreItem xmlns:ds="http://schemas.openxmlformats.org/officeDocument/2006/customXml" ds:itemID="{0EFB640D-F74C-4185-A967-1757E4C66D18}">
  <ds:schemaRefs>
    <ds:schemaRef ds:uri="http://purl.org/dc/elements/1.1/"/>
    <ds:schemaRef ds:uri="http://schemas.openxmlformats.org/package/2006/metadata/core-properties"/>
    <ds:schemaRef ds:uri="http://schemas.microsoft.com/office/2006/documentManagement/types"/>
    <ds:schemaRef ds:uri="1feb58f4-9bb1-454f-9bde-61dd78d0bd48"/>
    <ds:schemaRef ds:uri="40bf5473-31f4-403a-9eae-2673c3d7009b"/>
    <ds:schemaRef ds:uri="http://purl.org/dc/dcmitype/"/>
    <ds:schemaRef ds:uri="http://schemas.microsoft.com/office/infopath/2007/PartnerControls"/>
    <ds:schemaRef ds:uri="http://purl.org/dc/terms/"/>
    <ds:schemaRef ds:uri="http://schemas.microsoft.com/office/2006/metadata/properties"/>
    <ds:schemaRef ds:uri="http://www.w3.org/XML/1998/namespace"/>
  </ds:schemaRefs>
</ds:datastoreItem>
</file>

<file path=customXml/itemProps3.xml><?xml version="1.0" encoding="utf-8"?>
<ds:datastoreItem xmlns:ds="http://schemas.openxmlformats.org/officeDocument/2006/customXml" ds:itemID="{33E8F3EE-26A8-4374-BC11-0B4275CEB3C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feb58f4-9bb1-454f-9bde-61dd78d0bd48"/>
    <ds:schemaRef ds:uri="40bf5473-31f4-403a-9eae-2673c3d7009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25886</TotalTime>
  <Words>1986</Words>
  <Application>Microsoft Macintosh PowerPoint</Application>
  <PresentationFormat>Widescreen</PresentationFormat>
  <Paragraphs>498</Paragraphs>
  <Slides>27</Slides>
  <Notes>16</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27</vt:i4>
      </vt:variant>
    </vt:vector>
  </HeadingPairs>
  <TitlesOfParts>
    <vt:vector size="33" baseType="lpstr">
      <vt:lpstr>等线</vt:lpstr>
      <vt:lpstr>微软雅黑</vt:lpstr>
      <vt:lpstr>Arial</vt:lpstr>
      <vt:lpstr>Calibri</vt:lpstr>
      <vt:lpstr>Century Gothic</vt:lpstr>
      <vt:lpstr>Office 主题</vt:lpstr>
      <vt:lpstr>PowerPoint Presentation</vt:lpstr>
      <vt:lpstr>Traditional Software Development  and Delivery Process</vt:lpstr>
      <vt:lpstr>Developers Don’t Care About Infrastructure</vt:lpstr>
      <vt:lpstr>PowerPoint Presentation</vt:lpstr>
      <vt:lpstr>Containerization Is The Way to Go </vt:lpstr>
      <vt:lpstr>What Are Containers ?</vt:lpstr>
      <vt:lpstr>Container v.s. VM</vt:lpstr>
      <vt:lpstr>Container v.s. VM</vt:lpstr>
      <vt:lpstr>To Make It Easier to Understand</vt:lpstr>
      <vt:lpstr>Containers and VMs Run Together</vt:lpstr>
      <vt:lpstr>A History of Container</vt:lpstr>
      <vt:lpstr>Why Docker ?</vt:lpstr>
      <vt:lpstr>Docker Engine Sparked the Containerization  Movement</vt:lpstr>
      <vt:lpstr>How Docker Works</vt:lpstr>
      <vt:lpstr>Docker Makes It Easy to Build And Run Containers,  But…</vt:lpstr>
      <vt:lpstr>Introducing Kubernetes (K8s)</vt:lpstr>
      <vt:lpstr>Architecture of Kubernetes </vt:lpstr>
      <vt:lpstr>Why Is K8s So Popular ?</vt:lpstr>
      <vt:lpstr>In A Nutshell</vt:lpstr>
      <vt:lpstr>When Should You Use Docker and K8s ?</vt:lpstr>
      <vt:lpstr>Some Real World Use Cases of Containers and K8s</vt:lpstr>
      <vt:lpstr>So, What’s Sangfor’s Role in The Container World?</vt:lpstr>
      <vt:lpstr>Sangfor KubeManager</vt:lpstr>
      <vt:lpstr>PowerPoint Presentation</vt:lpstr>
      <vt:lpstr>Docker Commands Diagram</vt:lpstr>
      <vt:lpstr>Monolith v.s. Microservice</vt:lpstr>
      <vt:lpstr>Architecture of Kubernetes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2019</dc:creator>
  <cp:lastModifiedBy>Cheney Hu</cp:lastModifiedBy>
  <cp:revision>634</cp:revision>
  <dcterms:created xsi:type="dcterms:W3CDTF">2019-02-27T02:00:00Z</dcterms:created>
  <dcterms:modified xsi:type="dcterms:W3CDTF">2020-09-24T07:46:50Z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2052-11.1.0.9513</vt:lpwstr>
  </property>
  <property fmtid="{D5CDD505-2E9C-101B-9397-08002B2CF9AE}" pid="3" name="ContentTypeId">
    <vt:lpwstr>0x01010049BDA20EC7826B4BA0C6DC70B5F72CAF</vt:lpwstr>
  </property>
</Properties>
</file>