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>
  <p:sldMasterIdLst>
    <p:sldMasterId id="2147483648" r:id="rId1"/>
  </p:sldMasterIdLst>
  <p:notesMasterIdLst>
    <p:notesMasterId r:id="rId4"/>
  </p:notesMasterIdLst>
  <p:sldIdLst>
    <p:sldId id="488" r:id="rId3"/>
    <p:sldId id="323" r:id="rId5"/>
    <p:sldId id="357" r:id="rId6"/>
    <p:sldId id="493" r:id="rId7"/>
    <p:sldId id="559" r:id="rId8"/>
    <p:sldId id="502" r:id="rId9"/>
    <p:sldId id="544" r:id="rId10"/>
    <p:sldId id="482" r:id="rId11"/>
    <p:sldId id="463" r:id="rId12"/>
    <p:sldId id="496" r:id="rId13"/>
    <p:sldId id="497" r:id="rId14"/>
    <p:sldId id="539" r:id="rId15"/>
    <p:sldId id="541" r:id="rId16"/>
    <p:sldId id="540" r:id="rId17"/>
    <p:sldId id="464" r:id="rId18"/>
    <p:sldId id="498" r:id="rId19"/>
    <p:sldId id="491" r:id="rId20"/>
    <p:sldId id="561" r:id="rId21"/>
    <p:sldId id="562" r:id="rId22"/>
    <p:sldId id="563" r:id="rId23"/>
    <p:sldId id="564" r:id="rId24"/>
    <p:sldId id="565" r:id="rId25"/>
    <p:sldId id="567" r:id="rId26"/>
    <p:sldId id="543" r:id="rId27"/>
    <p:sldId id="560" r:id="rId28"/>
    <p:sldId id="489" r:id="rId2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Office User" initials="MOU" lastIdx="5" clrIdx="0"/>
  <p:cmAuthor id="2" name="wangpq" initials="w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5692"/>
    <a:srgbClr val="184199"/>
    <a:srgbClr val="79BD28"/>
    <a:srgbClr val="96BADB"/>
    <a:srgbClr val="5F7491"/>
    <a:srgbClr val="E7F7FE"/>
    <a:srgbClr val="D7EAFF"/>
    <a:srgbClr val="E2F0FF"/>
    <a:srgbClr val="00B0F0"/>
    <a:srgbClr val="15BC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329" autoAdjust="0"/>
    <p:restoredTop sz="90285" autoAdjust="0"/>
  </p:normalViewPr>
  <p:slideViewPr>
    <p:cSldViewPr snapToGrid="0">
      <p:cViewPr>
        <p:scale>
          <a:sx n="86" d="100"/>
          <a:sy n="86" d="100"/>
        </p:scale>
        <p:origin x="824" y="880"/>
      </p:cViewPr>
      <p:guideLst>
        <p:guide orient="horz" pos="4052"/>
        <p:guide pos="551"/>
        <p:guide pos="7173"/>
      </p:guideLst>
    </p:cSldViewPr>
  </p:slideViewPr>
  <p:outlineViewPr>
    <p:cViewPr>
      <p:scale>
        <a:sx n="33" d="100"/>
        <a:sy n="33" d="100"/>
      </p:scale>
      <p:origin x="0" y="-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3" Type="http://schemas.openxmlformats.org/officeDocument/2006/relationships/commentAuthors" Target="commentAuthors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4AFBF0-D5CB-4929-9625-B33CD1575C0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C717E2-905F-41A6-B63F-8ADEB1A152C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Comment from Jeff: Standardize the letter, such as capital letter for first character of each word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Comment from Jeff: dun put why Sangfor IR first. Probably make it “Ransomware and its Impact” or whatsoever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典型的一个案例发生咋</a:t>
            </a:r>
            <a:r>
              <a:rPr lang="en-US" altLang="zh-CN" dirty="0"/>
              <a:t>2018</a:t>
            </a:r>
            <a:r>
              <a:rPr lang="zh-CN" altLang="en-US" dirty="0"/>
              <a:t>年</a:t>
            </a:r>
            <a:r>
              <a:rPr lang="en-US" altLang="zh-CN" dirty="0"/>
              <a:t>8</a:t>
            </a:r>
            <a:r>
              <a:rPr lang="zh-CN" altLang="en-US" dirty="0"/>
              <a:t>月，台积电在装设新机台时，没有按照操作流程，遭到了</a:t>
            </a:r>
            <a:r>
              <a:rPr lang="en-US" altLang="zh-CN" dirty="0" err="1"/>
              <a:t>Wngcay</a:t>
            </a:r>
            <a:r>
              <a:rPr lang="zh-CN" altLang="en-US" dirty="0"/>
              <a:t>勒索病毒的感染，首先是位于台湾竹科学院的</a:t>
            </a:r>
            <a:r>
              <a:rPr lang="en-US" altLang="zh-CN" dirty="0"/>
              <a:t>12</a:t>
            </a:r>
            <a:r>
              <a:rPr lang="zh-CN" altLang="en-US" dirty="0"/>
              <a:t>英寸晶原厂和运营总部突然传出电脑遭到病毒入侵全线停产的消息，几小时后，位于台中科员的</a:t>
            </a:r>
            <a:r>
              <a:rPr lang="en-US" altLang="zh-CN" dirty="0"/>
              <a:t>FAb15</a:t>
            </a:r>
            <a:r>
              <a:rPr lang="zh-CN" altLang="en-US" dirty="0"/>
              <a:t>厂房和台南的</a:t>
            </a:r>
            <a:r>
              <a:rPr lang="en-US" altLang="zh-CN" dirty="0"/>
              <a:t>FAb14</a:t>
            </a:r>
            <a:r>
              <a:rPr lang="zh-CN" altLang="en-US" dirty="0"/>
              <a:t>厂也出现了同样的消息，此次病毒勒索病毒事件造成了</a:t>
            </a:r>
            <a:r>
              <a:rPr lang="en-US" altLang="zh-CN" dirty="0"/>
              <a:t>25.96</a:t>
            </a:r>
            <a:r>
              <a:rPr lang="zh-CN" altLang="en-US" dirty="0"/>
              <a:t>亿的损失，约占基因收的</a:t>
            </a:r>
            <a:r>
              <a:rPr lang="en-US" altLang="zh-CN" dirty="0"/>
              <a:t>1%</a:t>
            </a:r>
            <a:r>
              <a:rPr lang="zh-CN" altLang="en-US" dirty="0"/>
              <a:t>。</a:t>
            </a:r>
            <a:endParaRPr lang="en-US" altLang="zh-CN" dirty="0"/>
          </a:p>
          <a:p>
            <a:endParaRPr lang="zh-CN" altLang="en-US" dirty="0"/>
          </a:p>
          <a:p>
            <a:r>
              <a:rPr lang="en-US" dirty="0"/>
              <a:t>Comment from Jeff: instead of using this, why not use Honda case? Then we can promote our blog article as well.</a:t>
            </a:r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Comments from Jeff: time to update the case studies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Comment from Jeff: cannot say “</a:t>
            </a:r>
            <a:r>
              <a:rPr lang="en-US" altLang="zh-CN" dirty="0">
                <a:solidFill>
                  <a:srgbClr val="FF0000"/>
                </a:solidFill>
              </a:rPr>
              <a:t>but Sangfor uploads some decryption tools regularly on this website for free to use</a:t>
            </a:r>
            <a:r>
              <a:rPr lang="en-US" dirty="0"/>
              <a:t>”. Must mention Sangfor only provide the link to third party sites, but it’s partner/customer responsibility in using it. </a:t>
            </a: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dirty="0"/>
              <a:t>Remove “</a:t>
            </a:r>
            <a:r>
              <a:rPr lang="en-US" altLang="zh-CN" dirty="0">
                <a:solidFill>
                  <a:srgbClr val="FF0000"/>
                </a:solidFill>
              </a:rPr>
              <a:t>Ransomware family </a:t>
            </a:r>
            <a:r>
              <a:rPr lang="en-US" altLang="zh-CN" dirty="0" err="1">
                <a:solidFill>
                  <a:srgbClr val="FF0000"/>
                </a:solidFill>
              </a:rPr>
              <a:t>GrandCrab</a:t>
            </a:r>
            <a:r>
              <a:rPr lang="en-US" altLang="zh-CN" dirty="0">
                <a:solidFill>
                  <a:srgbClr val="FF0000"/>
                </a:solidFill>
              </a:rPr>
              <a:t>, </a:t>
            </a:r>
            <a:r>
              <a:rPr lang="en-US" altLang="zh-CN" dirty="0" err="1">
                <a:solidFill>
                  <a:srgbClr val="FF0000"/>
                </a:solidFill>
              </a:rPr>
              <a:t>CryptON</a:t>
            </a:r>
            <a:r>
              <a:rPr lang="en-US" altLang="zh-CN" dirty="0">
                <a:solidFill>
                  <a:srgbClr val="FF0000"/>
                </a:solidFill>
              </a:rPr>
              <a:t>, </a:t>
            </a:r>
            <a:r>
              <a:rPr lang="en-US" altLang="zh-CN" dirty="0" err="1">
                <a:solidFill>
                  <a:srgbClr val="FF0000"/>
                </a:solidFill>
              </a:rPr>
              <a:t>Crazycrypt</a:t>
            </a:r>
            <a:r>
              <a:rPr lang="en-US" altLang="zh-CN" dirty="0">
                <a:solidFill>
                  <a:srgbClr val="FF0000"/>
                </a:solidFill>
              </a:rPr>
              <a:t>, Planetary </a:t>
            </a:r>
            <a:r>
              <a:rPr lang="en-US" altLang="zh-CN" dirty="0" err="1">
                <a:solidFill>
                  <a:srgbClr val="FF0000"/>
                </a:solidFill>
              </a:rPr>
              <a:t>etc</a:t>
            </a:r>
            <a:r>
              <a:rPr lang="en-US" altLang="zh-CN" dirty="0">
                <a:solidFill>
                  <a:srgbClr val="FF0000"/>
                </a:solidFill>
              </a:rPr>
              <a:t> can be decrypted through Sangfor security lab.</a:t>
            </a:r>
            <a:r>
              <a:rPr lang="en-US" altLang="zh-CN" dirty="0"/>
              <a:t>” too.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dirty="0">
                <a:solidFill>
                  <a:srgbClr val="FF0000"/>
                </a:solidFill>
              </a:rPr>
              <a:t>Comment from Jeff: Instead of types of packages, maybe can put “cover pre-mid-post attack phase”, “one-stop ransomware protection solution</a:t>
            </a:r>
            <a:r>
              <a:rPr lang="zh-CN" altLang="en-US" dirty="0">
                <a:solidFill>
                  <a:srgbClr val="FF0000"/>
                </a:solidFill>
              </a:rPr>
              <a:t>”</a:t>
            </a:r>
            <a:r>
              <a:rPr lang="en-US" altLang="zh-CN" dirty="0">
                <a:solidFill>
                  <a:srgbClr val="FF0000"/>
                </a:solidFill>
              </a:rPr>
              <a:t>, or etc..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en-US" altLang="zh-CN"/>
              <a:t>uncover potential threat </a:t>
            </a:r>
            <a:endParaRPr lang="en-US" altLang="zh-CN"/>
          </a:p>
          <a:p>
            <a:r>
              <a:rPr lang="en-US" altLang="zh-CN"/>
              <a:t>uncover compromised machines</a:t>
            </a:r>
            <a:endParaRPr lang="en-US" altLang="zh-CN"/>
          </a:p>
          <a:p>
            <a:r>
              <a:rPr lang="en-US" altLang="zh-CN"/>
              <a:t>bypassed attack traffics identification</a:t>
            </a:r>
            <a:endParaRPr lang="en-US" altLang="zh-CN"/>
          </a:p>
          <a:p>
            <a:r>
              <a:rPr lang="en-US" altLang="zh-CN"/>
              <a:t>Root cause &amp; kill chain determination</a:t>
            </a:r>
            <a:endParaRPr lang="en-US" altLang="zh-CN"/>
          </a:p>
          <a:p>
            <a:r>
              <a:rPr lang="en-US" altLang="zh-CN"/>
              <a:t>Event validation </a:t>
            </a:r>
            <a:endParaRPr lang="en-US" altLang="zh-CN"/>
          </a:p>
          <a:p>
            <a:r>
              <a:rPr lang="en-US" altLang="zh-CN"/>
              <a:t>remediation assistance / IR</a:t>
            </a:r>
            <a:endParaRPr lang="en-US" altLang="zh-CN"/>
          </a:p>
          <a:p>
            <a:r>
              <a:rPr lang="en-US" altLang="zh-CN"/>
              <a:t>comprehensive report</a:t>
            </a:r>
            <a:endParaRPr lang="en-US" altLang="zh-CN"/>
          </a:p>
          <a:p>
            <a:r>
              <a:rPr lang="en-US" altLang="zh-CN"/>
              <a:t>credible and professional opinion</a:t>
            </a:r>
            <a:endParaRPr lang="en-US" altLang="zh-CN"/>
          </a:p>
          <a:p>
            <a:r>
              <a:rPr lang="en-US" altLang="zh-CN"/>
              <a:t>recommendation and improvement plan</a:t>
            </a:r>
            <a:endParaRPr lang="en-US" altLang="zh-CN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dirty="0">
                <a:solidFill>
                  <a:srgbClr val="FF0000"/>
                </a:solidFill>
              </a:rPr>
              <a:t>Comment from Jeff: services (During) is not standardized. The content make it standardized. Get the latest slides from Teams.</a:t>
            </a:r>
            <a:endParaRPr lang="en-US" altLang="zh-CN" dirty="0">
              <a:solidFill>
                <a:srgbClr val="FF0000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dirty="0">
              <a:solidFill>
                <a:srgbClr val="FF0000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dirty="0">
                <a:solidFill>
                  <a:srgbClr val="FF0000"/>
                </a:solidFill>
              </a:rPr>
              <a:t>Add 1 more slides, can talk about TIARA and why TIARA is needed after post-incident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/>
              <a:t>How partner can move to next stage (what are the thing they can bring to csutomer on table, Show customer IR brouchre...bla bla bla)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左上蓝色色块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1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24" name="矩形 23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26" name="直接连接符 25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</a:fld>
            <a:endParaRPr lang="zh-CN" altLang="en-US"/>
          </a:p>
        </p:txBody>
      </p:sp>
      <p:pic>
        <p:nvPicPr>
          <p:cNvPr id="30" name="图片 2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8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grpSp>
        <p:nvGrpSpPr>
          <p:cNvPr id="40" name="组合 39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41" name="矩形 40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3" name="直接连接符 42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</a:fld>
            <a:endParaRPr lang="zh-CN" altLang="en-US"/>
          </a:p>
        </p:txBody>
      </p:sp>
      <p:pic>
        <p:nvPicPr>
          <p:cNvPr id="45" name="图片 4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sp>
        <p:nvSpPr>
          <p:cNvPr id="46" name="矩形 45"/>
          <p:cNvSpPr/>
          <p:nvPr userDrawn="1"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7" name="矩形 46"/>
          <p:cNvSpPr/>
          <p:nvPr userDrawn="1"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8" name="标题 1"/>
          <p:cNvSpPr>
            <a:spLocks noGrp="1"/>
          </p:cNvSpPr>
          <p:nvPr>
            <p:ph type="ctrTitle"/>
          </p:nvPr>
        </p:nvSpPr>
        <p:spPr>
          <a:xfrm>
            <a:off x="558800" y="165099"/>
            <a:ext cx="5232400" cy="550863"/>
          </a:xfrm>
        </p:spPr>
        <p:txBody>
          <a:bodyPr anchor="b">
            <a:normAutofit/>
          </a:bodyPr>
          <a:lstStyle>
            <a:lvl1pPr algn="l">
              <a:defRPr sz="28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8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grpSp>
        <p:nvGrpSpPr>
          <p:cNvPr id="40" name="组合 39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41" name="矩形 40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3" name="直接连接符 42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</a:fld>
            <a:endParaRPr lang="zh-CN" altLang="en-US"/>
          </a:p>
        </p:txBody>
      </p:sp>
      <p:pic>
        <p:nvPicPr>
          <p:cNvPr id="45" name="图片 4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8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grpSp>
        <p:nvGrpSpPr>
          <p:cNvPr id="40" name="组合 39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41" name="矩形 40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3" name="直接连接符 42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</a:fld>
            <a:endParaRPr lang="zh-CN" altLang="en-US"/>
          </a:p>
        </p:txBody>
      </p:sp>
      <p:pic>
        <p:nvPicPr>
          <p:cNvPr id="45" name="图片 4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CONFIDENTIAL版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 txBox="1"/>
          <p:nvPr userDrawn="1"/>
        </p:nvSpPr>
        <p:spPr>
          <a:xfrm>
            <a:off x="558800" y="165099"/>
            <a:ext cx="5232400" cy="5508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/>
              <a:t>单击此处编辑母版标题样式</a:t>
            </a:r>
            <a:endParaRPr lang="zh-CN" altLang="en-US" b="1"/>
          </a:p>
        </p:txBody>
      </p:sp>
      <p:sp>
        <p:nvSpPr>
          <p:cNvPr id="48" name="矩形 47"/>
          <p:cNvSpPr/>
          <p:nvPr userDrawn="1"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9" name="矩形 48"/>
          <p:cNvSpPr/>
          <p:nvPr userDrawn="1"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35" name="矩形 3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37" name="直接连接符 36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</a:fld>
            <a:endParaRPr lang="zh-CN" altLang="en-US"/>
          </a:p>
        </p:txBody>
      </p:sp>
      <p:pic>
        <p:nvPicPr>
          <p:cNvPr id="39" name="图片 3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左上文本框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 userDrawn="1"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5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grpSp>
        <p:nvGrpSpPr>
          <p:cNvPr id="37" name="组合 36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38" name="矩形 37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0" name="直接连接符 39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</a:fld>
            <a:endParaRPr lang="zh-CN" altLang="en-US"/>
          </a:p>
        </p:txBody>
      </p:sp>
      <p:pic>
        <p:nvPicPr>
          <p:cNvPr id="42" name="图片 4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横线及方块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 txBox="1"/>
          <p:nvPr userDrawn="1"/>
        </p:nvSpPr>
        <p:spPr>
          <a:xfrm>
            <a:off x="558800" y="165099"/>
            <a:ext cx="5232400" cy="5508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/>
              <a:t>单击此处编辑母版标题样式</a:t>
            </a:r>
            <a:endParaRPr lang="zh-CN" altLang="en-US" b="1"/>
          </a:p>
        </p:txBody>
      </p:sp>
      <p:sp>
        <p:nvSpPr>
          <p:cNvPr id="48" name="矩形 47"/>
          <p:cNvSpPr/>
          <p:nvPr userDrawn="1"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9" name="矩形 48"/>
          <p:cNvSpPr/>
          <p:nvPr userDrawn="1"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7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3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</a:fld>
            <a:endParaRPr lang="zh-CN" altLang="en-US"/>
          </a:p>
        </p:txBody>
      </p:sp>
      <p:pic>
        <p:nvPicPr>
          <p:cNvPr id="44" name="图片 4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背景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dirty="0"/>
              <a:t>1</a:t>
            </a: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0B2D71-35A1-4F52-8E29-3BB6816FD701}" type="slidenum">
              <a:rPr lang="en-US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</a:fld>
            <a:endParaRPr lang="zh-CN" altLang="en-US"/>
          </a:p>
        </p:txBody>
      </p:sp>
      <p:sp>
        <p:nvSpPr>
          <p:cNvPr id="3" name="标题 1"/>
          <p:cNvSpPr>
            <a:spLocks noGrp="1"/>
          </p:cNvSpPr>
          <p:nvPr>
            <p:ph type="ctrTitle"/>
          </p:nvPr>
        </p:nvSpPr>
        <p:spPr>
          <a:xfrm>
            <a:off x="558800" y="165099"/>
            <a:ext cx="5232400" cy="550863"/>
          </a:xfrm>
        </p:spPr>
        <p:txBody>
          <a:bodyPr anchor="b">
            <a:normAutofit/>
          </a:bodyPr>
          <a:lstStyle>
            <a:lvl1pPr algn="l">
              <a:defRPr sz="2800" b="1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8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40" name="组合 39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41" name="矩形 40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3" name="直接连接符 42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</a:fld>
            <a:endParaRPr lang="zh-CN" altLang="en-US" dirty="0"/>
          </a:p>
        </p:txBody>
      </p:sp>
      <p:pic>
        <p:nvPicPr>
          <p:cNvPr id="45" name="图片 4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sp>
        <p:nvSpPr>
          <p:cNvPr id="46" name="矩形 45"/>
          <p:cNvSpPr/>
          <p:nvPr userDrawn="1"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7" name="矩形 46"/>
          <p:cNvSpPr/>
          <p:nvPr userDrawn="1"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8" name="标题 1"/>
          <p:cNvSpPr>
            <a:spLocks noGrp="1"/>
          </p:cNvSpPr>
          <p:nvPr>
            <p:ph type="ctrTitle"/>
          </p:nvPr>
        </p:nvSpPr>
        <p:spPr>
          <a:xfrm>
            <a:off x="558800" y="165099"/>
            <a:ext cx="5232400" cy="550863"/>
          </a:xfrm>
        </p:spPr>
        <p:txBody>
          <a:bodyPr anchor="b">
            <a:normAutofit/>
          </a:bodyPr>
          <a:lstStyle>
            <a:lvl1pPr algn="l">
              <a:defRPr sz="28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4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36600" y="2740025"/>
            <a:ext cx="69469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432796" y="64332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fld id="{795C62BC-63D8-4176-937B-D5EBCAA09FF2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9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hyperlink" Target="http://community.sangfor.com/forum.php?mod=viewthread&amp;tid=3455" TargetMode="External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hyperlink" Target="https://www.sangfor.com/product/services-incident-response.html" TargetMode="External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11.xml"/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11.xml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11.xml"/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image" Target="../media/image10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7.xml"/><Relationship Id="rId7" Type="http://schemas.openxmlformats.org/officeDocument/2006/relationships/slideLayout" Target="../slideLayouts/slideLayout11.xml"/><Relationship Id="rId6" Type="http://schemas.openxmlformats.org/officeDocument/2006/relationships/image" Target="../media/image20.png"/><Relationship Id="rId5" Type="http://schemas.openxmlformats.org/officeDocument/2006/relationships/tags" Target="../tags/tag4.xml"/><Relationship Id="rId4" Type="http://schemas.openxmlformats.org/officeDocument/2006/relationships/image" Target="../media/image19.png"/><Relationship Id="rId3" Type="http://schemas.openxmlformats.org/officeDocument/2006/relationships/tags" Target="../tags/tag3.xml"/><Relationship Id="rId2" Type="http://schemas.openxmlformats.org/officeDocument/2006/relationships/image" Target="../media/image18.png"/><Relationship Id="rId1" Type="http://schemas.openxmlformats.org/officeDocument/2006/relationships/tags" Target="../tags/tag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27" name="矩形 26"/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 Technologies Inc.</a:t>
              </a:r>
              <a:endParaRPr lang="en-US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pic>
        <p:nvPicPr>
          <p:cNvPr id="51" name="图片 50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38" y="609983"/>
            <a:ext cx="2006357" cy="659385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-1" y="2198686"/>
            <a:ext cx="6096001" cy="2460629"/>
            <a:chOff x="-1" y="1977391"/>
            <a:chExt cx="6096001" cy="2460629"/>
          </a:xfrm>
        </p:grpSpPr>
        <p:sp>
          <p:nvSpPr>
            <p:cNvPr id="31" name="矩形 30"/>
            <p:cNvSpPr/>
            <p:nvPr/>
          </p:nvSpPr>
          <p:spPr>
            <a:xfrm>
              <a:off x="-1" y="2057399"/>
              <a:ext cx="504439" cy="2343861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438150" y="2057399"/>
              <a:ext cx="142559" cy="2343861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819113" y="1977391"/>
              <a:ext cx="5276887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en-MY" sz="2800" b="1" dirty="0">
                  <a:solidFill>
                    <a:schemeClr val="bg1"/>
                  </a:solidFill>
                  <a:latin typeface="Century Gothic" panose="020B0502020202020204" pitchFamily="34" charset="0"/>
                  <a:sym typeface="+mn-ea"/>
                </a:rPr>
                <a:t>Unlocking New Business </a:t>
              </a:r>
              <a:endParaRPr lang="en-US" altLang="en-MY" sz="2800" b="1" dirty="0">
                <a:solidFill>
                  <a:schemeClr val="bg1"/>
                </a:solidFill>
                <a:latin typeface="Century Gothic" panose="020B0502020202020204" pitchFamily="34" charset="0"/>
                <a:sym typeface="+mn-ea"/>
              </a:endParaRPr>
            </a:p>
            <a:p>
              <a:r>
                <a:rPr lang="en-US" altLang="en-MY" sz="2800" b="1" dirty="0">
                  <a:solidFill>
                    <a:schemeClr val="bg1"/>
                  </a:solidFill>
                  <a:latin typeface="Century Gothic" panose="020B0502020202020204" pitchFamily="34" charset="0"/>
                  <a:sym typeface="+mn-ea"/>
                </a:rPr>
                <a:t>Opportunities with </a:t>
              </a:r>
              <a:r>
                <a:rPr lang="en-US" altLang="en-MY" sz="2800" b="1" dirty="0" err="1">
                  <a:solidFill>
                    <a:schemeClr val="bg1"/>
                  </a:solidFill>
                  <a:latin typeface="Century Gothic" panose="020B0502020202020204" pitchFamily="34" charset="0"/>
                  <a:sym typeface="+mn-ea"/>
                </a:rPr>
                <a:t>Sangfor</a:t>
              </a:r>
              <a:r>
                <a:rPr lang="en-US" altLang="en-MY" sz="2800" b="1" dirty="0">
                  <a:solidFill>
                    <a:schemeClr val="bg1"/>
                  </a:solidFill>
                  <a:latin typeface="Century Gothic" panose="020B0502020202020204" pitchFamily="34" charset="0"/>
                  <a:sym typeface="+mn-ea"/>
                </a:rPr>
                <a:t> Incident Response</a:t>
              </a:r>
              <a:endParaRPr lang="en-US" altLang="en-MY" sz="2800" b="1" dirty="0">
                <a:solidFill>
                  <a:schemeClr val="bg1"/>
                </a:solidFill>
                <a:latin typeface="Century Gothic" panose="020B0502020202020204" pitchFamily="34" charset="0"/>
                <a:sym typeface="+mn-ea"/>
              </a:endParaRPr>
            </a:p>
          </p:txBody>
        </p:sp>
        <p:cxnSp>
          <p:nvCxnSpPr>
            <p:cNvPr id="62" name="直接连接符 61"/>
            <p:cNvCxnSpPr/>
            <p:nvPr/>
          </p:nvCxnSpPr>
          <p:spPr>
            <a:xfrm flipV="1">
              <a:off x="942589" y="3430588"/>
              <a:ext cx="4703776" cy="1"/>
            </a:xfrm>
            <a:prstGeom prst="line">
              <a:avLst/>
            </a:prstGeom>
            <a:ln w="12700">
              <a:solidFill>
                <a:schemeClr val="bg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Text Box 1"/>
            <p:cNvSpPr txBox="1"/>
            <p:nvPr/>
          </p:nvSpPr>
          <p:spPr>
            <a:xfrm>
              <a:off x="861495" y="3607023"/>
              <a:ext cx="39293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b="1" dirty="0">
                  <a:solidFill>
                    <a:schemeClr val="bg1"/>
                  </a:solidFill>
                </a:rPr>
                <a:t>Fan Yue</a:t>
              </a:r>
              <a:endParaRPr lang="en-US" altLang="zh-CN" sz="1600" b="1" dirty="0">
                <a:solidFill>
                  <a:schemeClr val="bg1"/>
                </a:solidFill>
              </a:endParaRPr>
            </a:p>
            <a:p>
              <a:r>
                <a:rPr lang="en-US" sz="1600" dirty="0">
                  <a:solidFill>
                    <a:schemeClr val="bg1"/>
                  </a:solidFill>
                </a:rPr>
                <a:t>Product Manager</a:t>
              </a:r>
              <a:endParaRPr lang="en-US" sz="1600" dirty="0">
                <a:solidFill>
                  <a:schemeClr val="bg1"/>
                </a:solidFill>
              </a:endParaRPr>
            </a:p>
            <a:p>
              <a:r>
                <a:rPr lang="en-US" sz="1600" dirty="0">
                  <a:solidFill>
                    <a:schemeClr val="bg1"/>
                  </a:solidFill>
                </a:rPr>
                <a:t>fan.yue@sangfor.com</a:t>
              </a:r>
              <a:endParaRPr lang="en-US" sz="1600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11"/>
          <p:cNvGrpSpPr/>
          <p:nvPr/>
        </p:nvGrpSpPr>
        <p:grpSpPr>
          <a:xfrm>
            <a:off x="1480670" y="2082683"/>
            <a:ext cx="1334817" cy="1334816"/>
            <a:chOff x="1212681" y="1932972"/>
            <a:chExt cx="2586942" cy="2586942"/>
          </a:xfrm>
        </p:grpSpPr>
        <p:sp>
          <p:nvSpPr>
            <p:cNvPr id="38" name="椭圆 13"/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9" name="椭圆 14"/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25" name="组合 11"/>
          <p:cNvGrpSpPr/>
          <p:nvPr/>
        </p:nvGrpSpPr>
        <p:grpSpPr>
          <a:xfrm>
            <a:off x="3518001" y="2082683"/>
            <a:ext cx="1334817" cy="1334816"/>
            <a:chOff x="1212681" y="1932972"/>
            <a:chExt cx="2586942" cy="2586942"/>
          </a:xfrm>
        </p:grpSpPr>
        <p:sp>
          <p:nvSpPr>
            <p:cNvPr id="36" name="椭圆 13"/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79BD28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7" name="椭圆 14"/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26" name="组合 11"/>
          <p:cNvGrpSpPr/>
          <p:nvPr/>
        </p:nvGrpSpPr>
        <p:grpSpPr>
          <a:xfrm>
            <a:off x="7504426" y="2082683"/>
            <a:ext cx="1334817" cy="1334816"/>
            <a:chOff x="1212681" y="1932972"/>
            <a:chExt cx="2586942" cy="2586942"/>
          </a:xfrm>
        </p:grpSpPr>
        <p:sp>
          <p:nvSpPr>
            <p:cNvPr id="34" name="椭圆 13"/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325692">
                <a:alpha val="2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5" name="椭圆 14"/>
            <p:cNvSpPr/>
            <p:nvPr/>
          </p:nvSpPr>
          <p:spPr>
            <a:xfrm>
              <a:off x="1371834" y="2092125"/>
              <a:ext cx="2268637" cy="2268636"/>
            </a:xfrm>
            <a:prstGeom prst="ellipse">
              <a:avLst/>
            </a:prstGeom>
            <a:solidFill>
              <a:srgbClr val="32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27" name="组合 11"/>
          <p:cNvGrpSpPr/>
          <p:nvPr/>
        </p:nvGrpSpPr>
        <p:grpSpPr>
          <a:xfrm>
            <a:off x="9530843" y="2082683"/>
            <a:ext cx="1334817" cy="1334816"/>
            <a:chOff x="1212681" y="1932972"/>
            <a:chExt cx="2586942" cy="2586942"/>
          </a:xfrm>
        </p:grpSpPr>
        <p:sp>
          <p:nvSpPr>
            <p:cNvPr id="32" name="椭圆 13"/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5F7491">
                <a:alpha val="1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3" name="椭圆 14"/>
            <p:cNvSpPr/>
            <p:nvPr/>
          </p:nvSpPr>
          <p:spPr>
            <a:xfrm>
              <a:off x="1371834" y="2092125"/>
              <a:ext cx="2268637" cy="2268636"/>
            </a:xfrm>
            <a:prstGeom prst="ellipse">
              <a:avLst/>
            </a:prstGeom>
            <a:solidFill>
              <a:srgbClr val="5F74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43" name="组合 11"/>
          <p:cNvGrpSpPr/>
          <p:nvPr/>
        </p:nvGrpSpPr>
        <p:grpSpPr>
          <a:xfrm>
            <a:off x="5496507" y="2082683"/>
            <a:ext cx="1334817" cy="1334816"/>
            <a:chOff x="1212681" y="1932972"/>
            <a:chExt cx="2586942" cy="2586942"/>
          </a:xfrm>
        </p:grpSpPr>
        <p:sp>
          <p:nvSpPr>
            <p:cNvPr id="44" name="椭圆 13"/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5" name="椭圆 14"/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</a:fld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0" y="200326"/>
            <a:ext cx="2148080" cy="523220"/>
            <a:chOff x="1" y="200326"/>
            <a:chExt cx="2148080" cy="523220"/>
          </a:xfrm>
        </p:grpSpPr>
        <p:sp>
          <p:nvSpPr>
            <p:cNvPr id="13" name="矩形 12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541551" y="200326"/>
              <a:ext cx="160653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Agenda</a:t>
              </a:r>
              <a:endPara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04" name="Google Shape;104;p2"/>
          <p:cNvSpPr txBox="1"/>
          <p:nvPr/>
        </p:nvSpPr>
        <p:spPr>
          <a:xfrm>
            <a:off x="3475078" y="3603545"/>
            <a:ext cx="1420663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l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Sangfor Partners IR Assistance</a:t>
            </a:r>
            <a:endParaRPr lang="en-US" sz="1600" b="1" dirty="0">
              <a:solidFill>
                <a:schemeClr val="lt1"/>
              </a:solidFill>
              <a:latin typeface="Century Gothic" panose="020B0502020202020204" pitchFamily="34" charset="0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0" name="Google Shape;110;p2"/>
          <p:cNvSpPr txBox="1"/>
          <p:nvPr/>
        </p:nvSpPr>
        <p:spPr>
          <a:xfrm>
            <a:off x="5453584" y="3603545"/>
            <a:ext cx="1420663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l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Sangfor IR Services</a:t>
            </a:r>
            <a:endParaRPr lang="en-US" sz="1600" b="1" dirty="0">
              <a:solidFill>
                <a:schemeClr val="lt1"/>
              </a:solidFill>
              <a:latin typeface="Century Gothic" panose="020B0502020202020204" pitchFamily="34" charset="0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3" name="Google Shape;113;p2"/>
          <p:cNvSpPr txBox="1"/>
          <p:nvPr/>
        </p:nvSpPr>
        <p:spPr>
          <a:xfrm>
            <a:off x="7098685" y="3603545"/>
            <a:ext cx="2146299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l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Sangfor Assistance for Compromised Customers</a:t>
            </a:r>
            <a:endParaRPr lang="en-US" sz="1600" b="1" dirty="0">
              <a:solidFill>
                <a:schemeClr val="lt1"/>
              </a:solidFill>
              <a:latin typeface="Century Gothic" panose="020B0502020202020204" pitchFamily="34" charset="0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" name="Google Shape;104;p2"/>
          <p:cNvSpPr txBox="1"/>
          <p:nvPr/>
        </p:nvSpPr>
        <p:spPr>
          <a:xfrm>
            <a:off x="1378922" y="3603545"/>
            <a:ext cx="1538313" cy="10771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l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Ransomware &amp; Sangfor IR Impact</a:t>
            </a:r>
            <a:endParaRPr lang="en-US" sz="1600" b="1" dirty="0">
              <a:solidFill>
                <a:schemeClr val="lt1"/>
              </a:solidFill>
              <a:latin typeface="Century Gothic" panose="020B0502020202020204" pitchFamily="34" charset="0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600" b="1" dirty="0">
              <a:solidFill>
                <a:schemeClr val="lt1"/>
              </a:solidFill>
              <a:latin typeface="Century Gothic" panose="020B0502020202020204" pitchFamily="34" charset="0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0" name="Google Shape;113;p2"/>
          <p:cNvSpPr txBox="1"/>
          <p:nvPr/>
        </p:nvSpPr>
        <p:spPr>
          <a:xfrm>
            <a:off x="9125102" y="3603545"/>
            <a:ext cx="2146299" cy="3359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l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Taking Action</a:t>
            </a:r>
            <a:endParaRPr lang="en-US" sz="1600" b="1" dirty="0">
              <a:solidFill>
                <a:schemeClr val="lt1"/>
              </a:solidFill>
              <a:latin typeface="Century Gothic" panose="020B0502020202020204" pitchFamily="34" charset="0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615014" y="2487947"/>
            <a:ext cx="97958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PART</a:t>
            </a:r>
            <a:endParaRPr lang="en-US" altLang="zh-CN" sz="2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altLang="zh-CN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1</a:t>
            </a:r>
            <a:endParaRPr lang="zh-CN" altLang="en-US" sz="2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683137" y="2487947"/>
            <a:ext cx="97958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PART</a:t>
            </a:r>
            <a:endParaRPr lang="en-US" altLang="zh-CN" sz="2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altLang="zh-CN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2</a:t>
            </a:r>
            <a:endParaRPr lang="zh-CN" altLang="en-US" sz="2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674122" y="2500564"/>
            <a:ext cx="97958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PART</a:t>
            </a:r>
            <a:endParaRPr lang="en-US" altLang="zh-CN" sz="2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altLang="zh-CN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3</a:t>
            </a:r>
            <a:endParaRPr lang="zh-CN" altLang="en-US" sz="2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7682041" y="2500564"/>
            <a:ext cx="97958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PART</a:t>
            </a:r>
            <a:endParaRPr lang="en-US" altLang="zh-CN" sz="2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altLang="zh-CN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4</a:t>
            </a:r>
            <a:endParaRPr lang="zh-CN" altLang="en-US" sz="2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9689959" y="2487947"/>
            <a:ext cx="97958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PART</a:t>
            </a:r>
            <a:endParaRPr lang="en-US" altLang="zh-CN" sz="2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altLang="zh-CN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5</a:t>
            </a:r>
            <a:endParaRPr lang="zh-CN" altLang="en-US" sz="2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</a:fld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2080759" y="2221865"/>
            <a:ext cx="8030482" cy="1901371"/>
            <a:chOff x="2901044" y="2315029"/>
            <a:chExt cx="8469456" cy="1901371"/>
          </a:xfrm>
        </p:grpSpPr>
        <p:sp>
          <p:nvSpPr>
            <p:cNvPr id="6" name="矩形 5"/>
            <p:cNvSpPr/>
            <p:nvPr/>
          </p:nvSpPr>
          <p:spPr>
            <a:xfrm>
              <a:off x="2901044" y="2315029"/>
              <a:ext cx="1901371" cy="1901371"/>
            </a:xfrm>
            <a:prstGeom prst="rect">
              <a:avLst/>
            </a:prstGeom>
            <a:solidFill>
              <a:srgbClr val="79BD28">
                <a:alpha val="1000"/>
              </a:srgbClr>
            </a:solidFill>
            <a:ln w="317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>
                  <a:latin typeface="Century Gothic" panose="020B0502020202020204" pitchFamily="34" charset="0"/>
                </a:rPr>
                <a:t>PART </a:t>
              </a:r>
              <a:r>
                <a:rPr lang="en-US" altLang="zh-CN" sz="3600" b="1" dirty="0">
                  <a:latin typeface="Century Gothic" panose="020B0502020202020204" pitchFamily="34" charset="0"/>
                  <a:sym typeface="+mn-ea"/>
                </a:rPr>
                <a:t>1</a:t>
              </a:r>
              <a:endParaRPr lang="zh-CN" altLang="en-US" sz="3600" b="1">
                <a:latin typeface="Century Gothic" panose="020B0502020202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4934012" y="2646740"/>
              <a:ext cx="6436488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sz="3200" b="1" dirty="0">
                  <a:solidFill>
                    <a:schemeClr val="lt1"/>
                  </a:solidFill>
                  <a:latin typeface="Century Gothic" panose="020B0502020202020204" pitchFamily="34" charset="0"/>
                  <a:cs typeface="Century Gothic"/>
                  <a:sym typeface="Century Gothic"/>
                </a:rPr>
                <a:t>Ransomware &amp; Sangfor I</a:t>
              </a:r>
              <a:r>
                <a:rPr lang="en-US" altLang="zh-CN" sz="3200" b="1" dirty="0">
                  <a:solidFill>
                    <a:schemeClr val="lt1"/>
                  </a:solidFill>
                  <a:latin typeface="Century Gothic" panose="020B0502020202020204" pitchFamily="34" charset="0"/>
                  <a:cs typeface="Century Gothic"/>
                  <a:sym typeface="Century Gothic"/>
                </a:rPr>
                <a:t>ncident Response (IR)</a:t>
              </a:r>
              <a:r>
                <a:rPr lang="en-US" sz="3200" b="1" dirty="0">
                  <a:solidFill>
                    <a:schemeClr val="lt1"/>
                  </a:solidFill>
                  <a:latin typeface="Century Gothic" panose="020B0502020202020204" pitchFamily="34" charset="0"/>
                  <a:cs typeface="Century Gothic"/>
                  <a:sym typeface="Century Gothic"/>
                </a:rPr>
                <a:t> Impact</a:t>
              </a:r>
              <a:endParaRPr lang="en-US" sz="3200" b="1" dirty="0">
                <a:solidFill>
                  <a:schemeClr val="lt1"/>
                </a:solidFill>
                <a:latin typeface="Century Gothic" panose="020B0502020202020204" pitchFamily="34" charset="0"/>
                <a:cs typeface="Century Gothic"/>
                <a:sym typeface="Century Gothic"/>
              </a:endParaRPr>
            </a:p>
            <a:p>
              <a:pPr marL="0" marR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 lang="en-US" altLang="zh-CN" sz="32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</a:fld>
            <a:endParaRPr lang="zh-CN" altLang="en-US" dirty="0"/>
          </a:p>
        </p:txBody>
      </p:sp>
      <p:sp>
        <p:nvSpPr>
          <p:cNvPr id="5" name="标题 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kumimoji="1" lang="en-GB" altLang="zh-CN" dirty="0"/>
              <a:t>The Threat</a:t>
            </a:r>
            <a:endParaRPr kumimoji="1" lang="zh-CN" altLang="en-US" dirty="0"/>
          </a:p>
        </p:txBody>
      </p:sp>
      <p:grpSp>
        <p:nvGrpSpPr>
          <p:cNvPr id="6" name="组合 5"/>
          <p:cNvGrpSpPr/>
          <p:nvPr/>
        </p:nvGrpSpPr>
        <p:grpSpPr>
          <a:xfrm>
            <a:off x="891152" y="1657609"/>
            <a:ext cx="10055225" cy="2859425"/>
            <a:chOff x="967352" y="1918866"/>
            <a:chExt cx="10055225" cy="2859425"/>
          </a:xfrm>
        </p:grpSpPr>
        <p:sp>
          <p:nvSpPr>
            <p:cNvPr id="19" name="流程图: 决策 12"/>
            <p:cNvSpPr>
              <a:spLocks noChangeAspect="1"/>
            </p:cNvSpPr>
            <p:nvPr/>
          </p:nvSpPr>
          <p:spPr>
            <a:xfrm>
              <a:off x="967352" y="2402662"/>
              <a:ext cx="2377607" cy="2375629"/>
            </a:xfrm>
            <a:prstGeom prst="flowChartDecision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b="1" dirty="0">
                  <a:latin typeface="Century Gothic" panose="020B0502020202020204" pitchFamily="34" charset="0"/>
                  <a:ea typeface="微软雅黑" panose="020B0503020204020204" pitchFamily="34" charset="-122"/>
                </a:rPr>
                <a:t>64%</a:t>
              </a:r>
              <a:endParaRPr lang="zh-CN" altLang="en-US" sz="2800" b="1" dirty="0"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551542" y="1918866"/>
              <a:ext cx="4471035" cy="783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Cyber attacks starting with RDP brute force</a:t>
              </a:r>
              <a:endPara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- TrendMicro</a:t>
              </a:r>
              <a:endPara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5901108" y="1970126"/>
              <a:ext cx="6507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ln w="6350">
                    <a:noFill/>
                  </a:ln>
                  <a:solidFill>
                    <a:srgbClr val="79BD28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01</a:t>
              </a:r>
              <a:endParaRPr lang="zh-CN" altLang="en-US" sz="2400" b="1" dirty="0">
                <a:ln w="6350">
                  <a:noFill/>
                </a:ln>
                <a:solidFill>
                  <a:srgbClr val="79BD28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443267" y="1561398"/>
            <a:ext cx="8366932" cy="1763654"/>
            <a:chOff x="2519467" y="1822655"/>
            <a:chExt cx="8366932" cy="1763654"/>
          </a:xfrm>
        </p:grpSpPr>
        <p:sp>
          <p:nvSpPr>
            <p:cNvPr id="17" name="流程图: 决策 9"/>
            <p:cNvSpPr>
              <a:spLocks noChangeAspect="1"/>
            </p:cNvSpPr>
            <p:nvPr/>
          </p:nvSpPr>
          <p:spPr>
            <a:xfrm>
              <a:off x="2519467" y="1822655"/>
              <a:ext cx="1731841" cy="1647689"/>
            </a:xfrm>
            <a:prstGeom prst="flowChartDecision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b="1" dirty="0">
                  <a:latin typeface="Century Gothic" panose="020B0502020202020204" pitchFamily="34" charset="0"/>
                  <a:ea typeface="微软雅黑" panose="020B0503020204020204" pitchFamily="34" charset="-122"/>
                </a:rPr>
                <a:t>363%</a:t>
              </a:r>
              <a:endParaRPr lang="zh-CN" altLang="en-US" sz="2000" b="1" dirty="0"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551821" y="2842451"/>
              <a:ext cx="4334578" cy="7438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Increase of Ransomware attacks annually</a:t>
              </a:r>
              <a:endPara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- Malwarebytes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5901108" y="2896824"/>
              <a:ext cx="6507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ln w="6350">
                    <a:noFill/>
                  </a:ln>
                  <a:solidFill>
                    <a:srgbClr val="C9C9C9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02</a:t>
              </a:r>
              <a:endParaRPr lang="zh-CN" altLang="en-US" sz="2400" b="1" dirty="0">
                <a:ln w="6350">
                  <a:noFill/>
                </a:ln>
                <a:solidFill>
                  <a:srgbClr val="C9C9C9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418734" y="3433267"/>
            <a:ext cx="9120042" cy="1734914"/>
            <a:chOff x="2494934" y="3694524"/>
            <a:chExt cx="9120042" cy="1734914"/>
          </a:xfrm>
        </p:grpSpPr>
        <p:sp>
          <p:nvSpPr>
            <p:cNvPr id="18" name="流程图: 决策 11"/>
            <p:cNvSpPr>
              <a:spLocks noChangeAspect="1"/>
            </p:cNvSpPr>
            <p:nvPr/>
          </p:nvSpPr>
          <p:spPr>
            <a:xfrm>
              <a:off x="2494934" y="3694524"/>
              <a:ext cx="1780907" cy="1734914"/>
            </a:xfrm>
            <a:prstGeom prst="flowChartDecision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b="1" dirty="0">
                  <a:latin typeface="Century Gothic" panose="020B0502020202020204" pitchFamily="34" charset="0"/>
                  <a:ea typeface="微软雅黑" panose="020B0503020204020204" pitchFamily="34" charset="-122"/>
                </a:rPr>
                <a:t>350K</a:t>
              </a:r>
              <a:endParaRPr lang="zh-CN" altLang="en-US" sz="2000" b="1" dirty="0"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551821" y="3755905"/>
              <a:ext cx="5063155" cy="7438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New malicious malware samples seen daily</a:t>
              </a:r>
              <a:endPara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- AV Test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901108" y="3823522"/>
              <a:ext cx="6507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ln w="6350">
                    <a:noFill/>
                  </a:ln>
                  <a:solidFill>
                    <a:srgbClr val="00B0F0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03</a:t>
              </a:r>
              <a:endParaRPr lang="zh-CN" altLang="en-US" sz="2400" b="1" dirty="0">
                <a:ln w="6350">
                  <a:noFill/>
                </a:ln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352465" y="2281275"/>
            <a:ext cx="8274615" cy="3563182"/>
            <a:chOff x="3428665" y="2542532"/>
            <a:chExt cx="8274615" cy="3563182"/>
          </a:xfrm>
        </p:grpSpPr>
        <p:sp>
          <p:nvSpPr>
            <p:cNvPr id="20" name="流程图: 决策 13"/>
            <p:cNvSpPr>
              <a:spLocks noChangeAspect="1"/>
            </p:cNvSpPr>
            <p:nvPr/>
          </p:nvSpPr>
          <p:spPr>
            <a:xfrm>
              <a:off x="3428665" y="2542532"/>
              <a:ext cx="2081621" cy="2095889"/>
            </a:xfrm>
            <a:prstGeom prst="flowChartDecision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zh-CN" sz="2000" b="1" dirty="0">
                  <a:latin typeface="Century Gothic" panose="020B0502020202020204" pitchFamily="34" charset="0"/>
                  <a:ea typeface="微软雅黑" panose="020B0503020204020204" pitchFamily="34" charset="-122"/>
                </a:rPr>
                <a:t> $2.4M</a:t>
              </a:r>
              <a:endParaRPr lang="zh-CN" altLang="en-US" sz="2000" b="1" dirty="0"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6551821" y="4669359"/>
              <a:ext cx="5151459" cy="14363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Average cost to enterprise victims of malware attack </a:t>
              </a:r>
              <a:endPara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The longer discovery of a breach takes, the more it costs.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- Accenture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5901108" y="4750219"/>
              <a:ext cx="6507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ln w="6350">
                    <a:noFill/>
                  </a:ln>
                  <a:solidFill>
                    <a:schemeClr val="accent5">
                      <a:lumMod val="60000"/>
                      <a:lumOff val="4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04</a:t>
              </a:r>
              <a:endParaRPr lang="zh-CN" altLang="en-US" sz="2400" b="1" dirty="0">
                <a:ln w="6350">
                  <a:noFill/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9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</p:spPr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6073035" cy="521970"/>
            <a:chOff x="1" y="200326"/>
            <a:chExt cx="6073035" cy="52197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5493385" cy="52197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Honda Exposed to Ransomware</a:t>
              </a:r>
              <a:endPara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1089660" y="3197368"/>
            <a:ext cx="5431008" cy="2953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Event Profile:</a:t>
            </a:r>
            <a:endParaRPr lang="zh-CN" altLang="en-US" sz="105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90204" pitchFamily="34" charset="0"/>
              <a:buChar char="•"/>
            </a:pPr>
            <a:r>
              <a:rPr kumimoji="1"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The fifth largest automobile manufacturer company in the world</a:t>
            </a:r>
            <a:endParaRPr kumimoji="1"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90204" pitchFamily="34" charset="0"/>
              <a:buChar char="•"/>
            </a:pPr>
            <a:r>
              <a:rPr kumimoji="1"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SNAKE ransomware is strongly suspected to be the culprit of the Honda attack</a:t>
            </a:r>
            <a:endParaRPr kumimoji="1"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90204" pitchFamily="34" charset="0"/>
              <a:buChar char="•"/>
            </a:pPr>
            <a:r>
              <a:rPr kumimoji="1"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Honda's stock dropped 10% in 2 days</a:t>
            </a:r>
            <a:endParaRPr kumimoji="1" 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90204" pitchFamily="34" charset="0"/>
              <a:buChar char="•"/>
            </a:pPr>
            <a:r>
              <a:rPr kumimoji="1"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Analysis of the malware shows that the internal domain mds.honda.com was found embedded in the SNAKE ransomware </a:t>
            </a:r>
            <a:endParaRPr kumimoji="1" 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  <a:p>
            <a:pPr indent="0">
              <a:lnSpc>
                <a:spcPct val="150000"/>
              </a:lnSpc>
              <a:buClr>
                <a:srgbClr val="00B0F0"/>
              </a:buClr>
              <a:buFont typeface="Arial" panose="020B0604020202090204" pitchFamily="34" charset="0"/>
              <a:buNone/>
            </a:pPr>
            <a:r>
              <a:rPr kumimoji="1"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     and used as a kill switch.</a:t>
            </a:r>
            <a:endParaRPr kumimoji="1" 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  <a:p>
            <a:pPr indent="0">
              <a:lnSpc>
                <a:spcPct val="150000"/>
              </a:lnSpc>
              <a:buClr>
                <a:srgbClr val="00B0F0"/>
              </a:buClr>
              <a:buFont typeface="Arial" panose="020B0604020202090204" pitchFamily="34" charset="0"/>
              <a:buNone/>
            </a:pPr>
            <a:endParaRPr kumimoji="1" lang="en-US" altLang="zh-CN" sz="8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  <a:p>
            <a:pPr indent="0">
              <a:lnSpc>
                <a:spcPct val="150000"/>
              </a:lnSpc>
              <a:buClr>
                <a:srgbClr val="00B0F0"/>
              </a:buClr>
              <a:buFont typeface="Arial" panose="020B0604020202090204" pitchFamily="34" charset="0"/>
              <a:buNone/>
            </a:pPr>
            <a:r>
              <a:rPr kumimoji="1" lang="en-US" altLang="zh-CN" sz="8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  <a:hlinkClick r:id="rId2"/>
              </a:rPr>
              <a:t>http://community.sangfor.com/forum.php?mod=viewthread&amp;tid=3455</a:t>
            </a:r>
            <a:endParaRPr kumimoji="1" lang="en-US" altLang="zh-CN" sz="8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  <a:hlinkClick r:id="rId2"/>
            </a:endParaRPr>
          </a:p>
          <a:p>
            <a:pPr indent="0">
              <a:lnSpc>
                <a:spcPct val="150000"/>
              </a:lnSpc>
              <a:buClr>
                <a:srgbClr val="00B0F0"/>
              </a:buClr>
              <a:buFont typeface="Arial" panose="020B0604020202090204" pitchFamily="34" charset="0"/>
              <a:buNone/>
            </a:pPr>
            <a:endParaRPr kumimoji="1" lang="en-US" altLang="zh-CN" sz="8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089660" y="1847277"/>
            <a:ext cx="2259330" cy="1060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kumimoji="1" lang="en-US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Date &amp; </a:t>
            </a:r>
            <a:r>
              <a:rPr kumimoji="1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Time: </a:t>
            </a:r>
            <a:r>
              <a:rPr kumimoji="1" lang="en-US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June, </a:t>
            </a:r>
            <a:r>
              <a:rPr kumimoji="1" lang="en-US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2020</a:t>
            </a:r>
            <a:endParaRPr kumimoji="1" 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kumimoji="1" lang="en-US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Loss</a:t>
            </a:r>
            <a:r>
              <a:rPr kumimoji="1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: </a:t>
            </a:r>
            <a:r>
              <a:rPr kumimoji="1" lang="en-US" sz="1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Unknown</a:t>
            </a:r>
            <a:endParaRPr kumimoji="1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  <a:p>
            <a:pPr algn="l">
              <a:lnSpc>
                <a:spcPct val="150000"/>
              </a:lnSpc>
            </a:pPr>
            <a:r>
              <a:rPr kumimoji="1" lang="en-US" altLang="zh-CN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Industry</a:t>
            </a:r>
            <a:r>
              <a:rPr kumimoji="1" lang="zh-CN" altLang="en-US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: </a:t>
            </a:r>
            <a:r>
              <a:rPr kumimoji="1"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Manufacturing</a:t>
            </a:r>
            <a:endParaRPr kumimoji="1" lang="zh-CN" alt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</p:txBody>
      </p:sp>
      <p:sp>
        <p:nvSpPr>
          <p:cNvPr id="15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</p:spPr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6793783" y="1426674"/>
            <a:ext cx="4516995" cy="4253157"/>
            <a:chOff x="6444343" y="1426674"/>
            <a:chExt cx="4865914" cy="4581696"/>
          </a:xfrm>
        </p:grpSpPr>
        <p:sp>
          <p:nvSpPr>
            <p:cNvPr id="6" name="矩形 5"/>
            <p:cNvSpPr/>
            <p:nvPr/>
          </p:nvSpPr>
          <p:spPr>
            <a:xfrm>
              <a:off x="6444343" y="1426674"/>
              <a:ext cx="4865914" cy="458169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3" name="图片 2" descr="截屏2020-07-22 上午11.46.0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490627" y="1479747"/>
              <a:ext cx="4773347" cy="2524545"/>
            </a:xfrm>
            <a:prstGeom prst="rect">
              <a:avLst/>
            </a:prstGeom>
          </p:spPr>
        </p:pic>
        <p:pic>
          <p:nvPicPr>
            <p:cNvPr id="5" name="图片 4" descr="截屏2020-07-22 下午5.11.00"/>
            <p:cNvPicPr>
              <a:picLocks noChangeAspect="1"/>
            </p:cNvPicPr>
            <p:nvPr/>
          </p:nvPicPr>
          <p:blipFill rotWithShape="1">
            <a:blip r:embed="rId4"/>
            <a:srcRect l="1223" t="3062" r="1213" b="1875"/>
            <a:stretch>
              <a:fillRect/>
            </a:stretch>
          </p:blipFill>
          <p:spPr>
            <a:xfrm>
              <a:off x="6578841" y="4096126"/>
              <a:ext cx="4596919" cy="1823050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6078271" cy="523220"/>
            <a:chOff x="1" y="200326"/>
            <a:chExt cx="6078271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549862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TSMC Exposed to Ransomware</a:t>
              </a:r>
              <a:endPara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1168607" y="3362876"/>
            <a:ext cx="5431008" cy="20885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Event Profile:</a:t>
            </a:r>
            <a:endParaRPr lang="zh-CN" altLang="en-US" sz="105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90204" pitchFamily="34" charset="0"/>
              <a:buChar char="•"/>
            </a:pPr>
            <a:r>
              <a:rPr kumimoji="1"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The largest semiconductor company in Taiwan</a:t>
            </a:r>
            <a:endParaRPr kumimoji="1"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90204" pitchFamily="34" charset="0"/>
              <a:buChar char="•"/>
            </a:pPr>
            <a:r>
              <a:rPr kumimoji="1"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Company statement shows the ransomware came from a newly connected computer </a:t>
            </a:r>
            <a:endParaRPr kumimoji="1"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90204" pitchFamily="34" charset="0"/>
              <a:buChar char="•"/>
            </a:pPr>
            <a:r>
              <a:rPr kumimoji="1"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TSMC's stock dropped 15.2% in 3 days</a:t>
            </a:r>
            <a:endParaRPr kumimoji="1" 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90204" pitchFamily="34" charset="0"/>
              <a:buChar char="•"/>
            </a:pPr>
            <a:r>
              <a:rPr kumimoji="1"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TSMC announced that luckily, their core codes weren’t lost</a:t>
            </a:r>
            <a:endParaRPr kumimoji="1" 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90204" pitchFamily="34" charset="0"/>
              <a:buChar char="•"/>
            </a:pPr>
            <a:r>
              <a:rPr kumimoji="1"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Considered the most serious WannaCry attack globally, as of 2018</a:t>
            </a:r>
            <a:endParaRPr kumimoji="1" lang="en-US" altLang="zh-CN" sz="8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168607" y="2012785"/>
            <a:ext cx="3135795" cy="10208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kumimoji="1" lang="en-US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Date &amp; </a:t>
            </a:r>
            <a:r>
              <a:rPr kumimoji="1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Time: </a:t>
            </a:r>
            <a:r>
              <a:rPr kumimoji="1" lang="en-US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August, </a:t>
            </a:r>
            <a:r>
              <a:rPr kumimoji="1"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3</a:t>
            </a:r>
            <a:r>
              <a:rPr kumimoji="1" lang="en-US" altLang="zh-CN" sz="1400" baseline="300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rd</a:t>
            </a:r>
            <a:r>
              <a:rPr kumimoji="1"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 - 6</a:t>
            </a:r>
            <a:r>
              <a:rPr kumimoji="1" lang="en-US" altLang="zh-CN" sz="1400" baseline="300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th  </a:t>
            </a:r>
            <a:r>
              <a:rPr kumimoji="1"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2018</a:t>
            </a:r>
            <a:endParaRPr kumimoji="1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  <a:p>
            <a:pPr algn="l">
              <a:lnSpc>
                <a:spcPct val="150000"/>
              </a:lnSpc>
            </a:pPr>
            <a:r>
              <a:rPr kumimoji="1" lang="en-US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Loss</a:t>
            </a:r>
            <a:r>
              <a:rPr kumimoji="1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: </a:t>
            </a:r>
            <a:r>
              <a:rPr kumimoji="1" lang="en-US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370M USD</a:t>
            </a:r>
            <a:endParaRPr kumimoji="1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  <a:p>
            <a:pPr algn="l">
              <a:lnSpc>
                <a:spcPct val="150000"/>
              </a:lnSpc>
            </a:pPr>
            <a:r>
              <a:rPr kumimoji="1" lang="en-US" altLang="zh-CN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Industry</a:t>
            </a:r>
            <a:r>
              <a:rPr kumimoji="1" lang="zh-CN" altLang="en-US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: </a:t>
            </a:r>
            <a:r>
              <a:rPr kumimoji="1"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Manufacturing</a:t>
            </a:r>
            <a:endParaRPr kumimoji="1" lang="zh-CN" alt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7003156" y="1440407"/>
            <a:ext cx="3502241" cy="4171912"/>
            <a:chOff x="6826701" y="1457116"/>
            <a:chExt cx="3502241" cy="4171912"/>
          </a:xfrm>
        </p:grpSpPr>
        <p:sp>
          <p:nvSpPr>
            <p:cNvPr id="16" name="矩形 15"/>
            <p:cNvSpPr/>
            <p:nvPr/>
          </p:nvSpPr>
          <p:spPr>
            <a:xfrm>
              <a:off x="6826701" y="1457116"/>
              <a:ext cx="3502241" cy="41719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6860200" y="1486580"/>
              <a:ext cx="3431887" cy="4100278"/>
              <a:chOff x="6715536" y="1314712"/>
              <a:chExt cx="3848792" cy="4598381"/>
            </a:xfrm>
          </p:grpSpPr>
          <p:pic>
            <p:nvPicPr>
              <p:cNvPr id="30" name="Picture 2" descr="https://timgsa.baidu.com/timg?image&amp;quality=80&amp;size=b9999_10000&amp;sec=1564218887128&amp;di=37168924c4ff53b58084eed352df995f&amp;imgtype=0&amp;src=http%3A%2F%2Fupload.fjii.com%2F2018%2F0227%2F1519705296456.jpg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15536" y="3527562"/>
                <a:ext cx="3848792" cy="238553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" name="图片 5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499" t="23114" r="2998" b="22792"/>
              <a:stretch>
                <a:fillRect/>
              </a:stretch>
            </p:blipFill>
            <p:spPr>
              <a:xfrm>
                <a:off x="6715536" y="1314712"/>
                <a:ext cx="3848792" cy="2180001"/>
              </a:xfrm>
              <a:prstGeom prst="rect">
                <a:avLst/>
              </a:prstGeom>
            </p:spPr>
          </p:pic>
        </p:grpSp>
      </p:grpSp>
      <p:sp>
        <p:nvSpPr>
          <p:cNvPr id="15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</p:spPr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</a:fld>
            <a:endParaRPr lang="zh-CN" alt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-322146" y="195353"/>
            <a:ext cx="6794500" cy="550863"/>
          </a:xfrm>
        </p:spPr>
        <p:txBody>
          <a:bodyPr>
            <a:normAutofit/>
          </a:bodyPr>
          <a:lstStyle/>
          <a:p>
            <a:pPr lvl="0" algn="ctr">
              <a:spcBef>
                <a:spcPts val="0"/>
              </a:spcBef>
            </a:pPr>
            <a:r>
              <a:rPr lang="en-US" dirty="0">
                <a:solidFill>
                  <a:schemeClr val="lt1"/>
                </a:solidFill>
                <a:latin typeface="Century Gothic" panose="020B0502020202020204" pitchFamily="34" charset="0"/>
                <a:cs typeface="Century Gothic"/>
                <a:sym typeface="Century Gothic"/>
              </a:rPr>
              <a:t>Sangfor Partner IR Assistance</a:t>
            </a:r>
            <a:endParaRPr lang="en-US" dirty="0">
              <a:solidFill>
                <a:schemeClr val="lt1"/>
              </a:solidFill>
              <a:latin typeface="Century Gothic" panose="020B0502020202020204" pitchFamily="34" charset="0"/>
              <a:cs typeface="Century Gothic"/>
              <a:sym typeface="Century Gothic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80910" y="1306528"/>
            <a:ext cx="6354671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b="1" dirty="0">
                <a:solidFill>
                  <a:schemeClr val="bg1"/>
                </a:solidFill>
              </a:rPr>
              <a:t>Why should you take advantage of Sangfor’s Incident Response Service?</a:t>
            </a:r>
            <a:endParaRPr lang="en-MY" b="1" dirty="0">
              <a:solidFill>
                <a:schemeClr val="bg1"/>
              </a:solidFill>
            </a:endParaRPr>
          </a:p>
          <a:p>
            <a:endParaRPr lang="en-MY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90204" pitchFamily="34" charset="0"/>
              <a:buChar char="•"/>
            </a:pPr>
            <a:r>
              <a:rPr lang="en-US" altLang="en-MY" sz="1600" dirty="0">
                <a:solidFill>
                  <a:schemeClr val="bg1"/>
                </a:solidFill>
                <a:sym typeface="+mn-ea"/>
              </a:rPr>
              <a:t>A good method to develop a closer relationship with existing customers.</a:t>
            </a:r>
            <a:endParaRPr lang="en-US" altLang="en-MY" sz="1600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90204" pitchFamily="34" charset="0"/>
              <a:buChar char="•"/>
            </a:pPr>
            <a:r>
              <a:rPr lang="en-US" altLang="en-MY" sz="1600" dirty="0">
                <a:solidFill>
                  <a:schemeClr val="bg1"/>
                </a:solidFill>
              </a:rPr>
              <a:t>A useful tool to help expansion into high level customers.</a:t>
            </a:r>
            <a:endParaRPr lang="en-US" altLang="en-MY" sz="1600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90204" pitchFamily="34" charset="0"/>
              <a:buChar char="•"/>
            </a:pPr>
            <a:r>
              <a:rPr lang="en-US" altLang="en-MY" sz="1600" dirty="0">
                <a:solidFill>
                  <a:schemeClr val="bg1"/>
                </a:solidFill>
              </a:rPr>
              <a:t>Sangfor provides immediate and free assistance to customers under ransomware attack.  </a:t>
            </a:r>
            <a:endParaRPr lang="en-US" altLang="en-MY" sz="1600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90204" pitchFamily="34" charset="0"/>
              <a:buChar char="•"/>
            </a:pPr>
            <a:r>
              <a:rPr lang="en-US" altLang="en-MY" sz="1600" dirty="0">
                <a:solidFill>
                  <a:schemeClr val="bg1"/>
                </a:solidFill>
              </a:rPr>
              <a:t>Opportunity to upsell and cross-sell</a:t>
            </a:r>
            <a:r>
              <a:rPr lang="zh-CN" altLang="en-US" sz="1600" dirty="0">
                <a:solidFill>
                  <a:schemeClr val="bg1"/>
                </a:solidFill>
              </a:rPr>
              <a:t>（</a:t>
            </a:r>
            <a:r>
              <a:rPr lang="en-US" altLang="zh-CN" sz="1600" dirty="0">
                <a:solidFill>
                  <a:schemeClr val="bg1"/>
                </a:solidFill>
              </a:rPr>
              <a:t>bundle with Sangfor NGAF, SES, HCI, etc)</a:t>
            </a:r>
            <a:r>
              <a:rPr lang="en-US" altLang="en-MY" sz="1600" dirty="0">
                <a:solidFill>
                  <a:schemeClr val="bg1"/>
                </a:solidFill>
              </a:rPr>
              <a:t>.</a:t>
            </a:r>
            <a:endParaRPr lang="en-US" altLang="en-MY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90204" pitchFamily="34" charset="0"/>
              <a:buChar char="•"/>
            </a:pPr>
            <a:endParaRPr lang="en-US" altLang="en-MY" dirty="0">
              <a:solidFill>
                <a:schemeClr val="bg1"/>
              </a:solidFill>
            </a:endParaRPr>
          </a:p>
          <a:p>
            <a:r>
              <a:rPr lang="en-US" altLang="en-MY" dirty="0" err="1">
                <a:solidFill>
                  <a:schemeClr val="bg1"/>
                </a:solidFill>
              </a:rPr>
              <a:t>Sangfor</a:t>
            </a:r>
            <a:r>
              <a:rPr lang="en-US" altLang="en-MY" dirty="0">
                <a:solidFill>
                  <a:schemeClr val="bg1"/>
                </a:solidFill>
              </a:rPr>
              <a:t> IR website:</a:t>
            </a:r>
            <a:endParaRPr lang="en-US" altLang="en-MY" dirty="0">
              <a:solidFill>
                <a:schemeClr val="bg1"/>
              </a:solidFill>
            </a:endParaRPr>
          </a:p>
          <a:p>
            <a:pPr indent="0">
              <a:buFont typeface="Arial" panose="020B0604020202090204" pitchFamily="34" charset="0"/>
              <a:buNone/>
            </a:pPr>
            <a:r>
              <a:rPr lang="en-US" altLang="en-MY" sz="1600" dirty="0">
                <a:solidFill>
                  <a:srgbClr val="00B0F0"/>
                </a:solidFill>
                <a:hlinkClick r:id="rId1" action="ppaction://hlinkfile"/>
              </a:rPr>
              <a:t>https://www.sangfor.com/product/services-incident-response.html</a:t>
            </a:r>
            <a:endParaRPr lang="en-US" altLang="en-MY" sz="1600" dirty="0">
              <a:solidFill>
                <a:srgbClr val="00B0F0"/>
              </a:solidFill>
            </a:endParaRPr>
          </a:p>
          <a:p>
            <a:pPr indent="0">
              <a:buFont typeface="Arial" panose="020B0604020202090204" pitchFamily="34" charset="0"/>
              <a:buNone/>
            </a:pPr>
            <a:endParaRPr lang="en-US" altLang="en-MY" dirty="0">
              <a:solidFill>
                <a:schemeClr val="bg1"/>
              </a:solidFill>
            </a:endParaRPr>
          </a:p>
          <a:p>
            <a:pPr indent="0">
              <a:buFont typeface="Arial" panose="020B0604020202090204" pitchFamily="34" charset="0"/>
              <a:buNone/>
            </a:pPr>
            <a:endParaRPr lang="en-MY" dirty="0">
              <a:solidFill>
                <a:schemeClr val="bg1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889757" y="1710133"/>
            <a:ext cx="4002311" cy="4002310"/>
            <a:chOff x="4083878" y="1866925"/>
            <a:chExt cx="4024245" cy="4024244"/>
          </a:xfrm>
        </p:grpSpPr>
        <p:grpSp>
          <p:nvGrpSpPr>
            <p:cNvPr id="8" name="组合 7"/>
            <p:cNvGrpSpPr/>
            <p:nvPr/>
          </p:nvGrpSpPr>
          <p:grpSpPr>
            <a:xfrm>
              <a:off x="4083878" y="1866925"/>
              <a:ext cx="4024245" cy="4024244"/>
              <a:chOff x="4083878" y="1936775"/>
              <a:chExt cx="4024245" cy="4024244"/>
            </a:xfrm>
          </p:grpSpPr>
          <p:grpSp>
            <p:nvGrpSpPr>
              <p:cNvPr id="11" name="组合 10"/>
              <p:cNvGrpSpPr/>
              <p:nvPr/>
            </p:nvGrpSpPr>
            <p:grpSpPr>
              <a:xfrm>
                <a:off x="5140550" y="2988743"/>
                <a:ext cx="1920308" cy="1920309"/>
                <a:chOff x="10863054" y="2478157"/>
                <a:chExt cx="2532752" cy="2532752"/>
              </a:xfrm>
            </p:grpSpPr>
            <p:sp>
              <p:nvSpPr>
                <p:cNvPr id="19" name="椭圆 18"/>
                <p:cNvSpPr/>
                <p:nvPr/>
              </p:nvSpPr>
              <p:spPr>
                <a:xfrm>
                  <a:off x="10863054" y="2478157"/>
                  <a:ext cx="2532752" cy="2532752"/>
                </a:xfrm>
                <a:prstGeom prst="ellipse">
                  <a:avLst/>
                </a:prstGeom>
                <a:solidFill>
                  <a:srgbClr val="00B0F0">
                    <a:alpha val="8000"/>
                  </a:srgbClr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20" name="椭圆 19"/>
                <p:cNvSpPr/>
                <p:nvPr/>
              </p:nvSpPr>
              <p:spPr>
                <a:xfrm>
                  <a:off x="10883621" y="2514731"/>
                  <a:ext cx="2476355" cy="2476356"/>
                </a:xfrm>
                <a:prstGeom prst="ellipse">
                  <a:avLst/>
                </a:prstGeom>
                <a:solidFill>
                  <a:srgbClr val="00B0F0">
                    <a:alpha val="10000"/>
                  </a:srgbClr>
                </a:solidFill>
                <a:ln w="22225">
                  <a:solidFill>
                    <a:srgbClr val="00B0F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</p:grpSp>
          <p:sp>
            <p:nvSpPr>
              <p:cNvPr id="12" name="椭圆 11"/>
              <p:cNvSpPr/>
              <p:nvPr/>
            </p:nvSpPr>
            <p:spPr>
              <a:xfrm>
                <a:off x="4727602" y="2580500"/>
                <a:ext cx="2736796" cy="2736795"/>
              </a:xfrm>
              <a:prstGeom prst="ellipse">
                <a:avLst/>
              </a:prstGeom>
              <a:noFill/>
              <a:ln>
                <a:solidFill>
                  <a:srgbClr val="00B0F0">
                    <a:alpha val="33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4588592" y="2441490"/>
                <a:ext cx="3014816" cy="3014814"/>
              </a:xfrm>
              <a:prstGeom prst="ellipse">
                <a:avLst/>
              </a:prstGeom>
              <a:noFill/>
              <a:ln>
                <a:solidFill>
                  <a:srgbClr val="00B0F0">
                    <a:alpha val="26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4424174" y="2277072"/>
                <a:ext cx="3343652" cy="3343651"/>
              </a:xfrm>
              <a:prstGeom prst="ellipse">
                <a:avLst/>
              </a:prstGeom>
              <a:noFill/>
              <a:ln>
                <a:solidFill>
                  <a:srgbClr val="00B0F0">
                    <a:alpha val="18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4254341" y="2107238"/>
                <a:ext cx="3683319" cy="3683319"/>
              </a:xfrm>
              <a:prstGeom prst="ellipse">
                <a:avLst/>
              </a:prstGeom>
              <a:noFill/>
              <a:ln>
                <a:solidFill>
                  <a:srgbClr val="00B0F0">
                    <a:alpha val="13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6" name="椭圆 15"/>
              <p:cNvSpPr/>
              <p:nvPr/>
            </p:nvSpPr>
            <p:spPr>
              <a:xfrm>
                <a:off x="5001003" y="2853900"/>
                <a:ext cx="2189995" cy="2189994"/>
              </a:xfrm>
              <a:prstGeom prst="ellipse">
                <a:avLst/>
              </a:prstGeom>
              <a:noFill/>
              <a:ln>
                <a:solidFill>
                  <a:srgbClr val="00B0F0">
                    <a:alpha val="59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4855324" y="2708221"/>
                <a:ext cx="2481353" cy="2481352"/>
              </a:xfrm>
              <a:prstGeom prst="ellipse">
                <a:avLst/>
              </a:prstGeom>
              <a:noFill/>
              <a:ln>
                <a:solidFill>
                  <a:srgbClr val="00B0F0">
                    <a:alpha val="56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4083878" y="1936775"/>
                <a:ext cx="4024245" cy="4024244"/>
              </a:xfrm>
              <a:prstGeom prst="ellipse">
                <a:avLst/>
              </a:prstGeom>
              <a:noFill/>
              <a:ln>
                <a:solidFill>
                  <a:srgbClr val="00B0F0">
                    <a:alpha val="7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20" dirty="0"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9" name="椭圆 8"/>
            <p:cNvSpPr/>
            <p:nvPr/>
          </p:nvSpPr>
          <p:spPr>
            <a:xfrm>
              <a:off x="5666155" y="5451584"/>
              <a:ext cx="97986" cy="97986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6486871" y="2209850"/>
              <a:ext cx="102684" cy="102684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604952" y="3304595"/>
            <a:ext cx="591104" cy="726121"/>
            <a:chOff x="1858963" y="3360738"/>
            <a:chExt cx="569912" cy="700088"/>
          </a:xfrm>
        </p:grpSpPr>
        <p:sp>
          <p:nvSpPr>
            <p:cNvPr id="23" name="Freeform 118"/>
            <p:cNvSpPr>
              <a:spLocks noEditPoints="1"/>
            </p:cNvSpPr>
            <p:nvPr/>
          </p:nvSpPr>
          <p:spPr bwMode="auto">
            <a:xfrm>
              <a:off x="1858963" y="3360738"/>
              <a:ext cx="569912" cy="700088"/>
            </a:xfrm>
            <a:custGeom>
              <a:avLst/>
              <a:gdLst>
                <a:gd name="T0" fmla="*/ 109 w 149"/>
                <a:gd name="T1" fmla="*/ 46 h 184"/>
                <a:gd name="T2" fmla="*/ 74 w 149"/>
                <a:gd name="T3" fmla="*/ 12 h 184"/>
                <a:gd name="T4" fmla="*/ 40 w 149"/>
                <a:gd name="T5" fmla="*/ 46 h 184"/>
                <a:gd name="T6" fmla="*/ 40 w 149"/>
                <a:gd name="T7" fmla="*/ 69 h 184"/>
                <a:gd name="T8" fmla="*/ 109 w 149"/>
                <a:gd name="T9" fmla="*/ 69 h 184"/>
                <a:gd name="T10" fmla="*/ 109 w 149"/>
                <a:gd name="T11" fmla="*/ 46 h 184"/>
                <a:gd name="T12" fmla="*/ 126 w 149"/>
                <a:gd name="T13" fmla="*/ 69 h 184"/>
                <a:gd name="T14" fmla="*/ 142 w 149"/>
                <a:gd name="T15" fmla="*/ 76 h 184"/>
                <a:gd name="T16" fmla="*/ 149 w 149"/>
                <a:gd name="T17" fmla="*/ 92 h 184"/>
                <a:gd name="T18" fmla="*/ 149 w 149"/>
                <a:gd name="T19" fmla="*/ 161 h 184"/>
                <a:gd name="T20" fmla="*/ 142 w 149"/>
                <a:gd name="T21" fmla="*/ 177 h 184"/>
                <a:gd name="T22" fmla="*/ 126 w 149"/>
                <a:gd name="T23" fmla="*/ 184 h 184"/>
                <a:gd name="T24" fmla="*/ 23 w 149"/>
                <a:gd name="T25" fmla="*/ 184 h 184"/>
                <a:gd name="T26" fmla="*/ 7 w 149"/>
                <a:gd name="T27" fmla="*/ 177 h 184"/>
                <a:gd name="T28" fmla="*/ 0 w 149"/>
                <a:gd name="T29" fmla="*/ 161 h 184"/>
                <a:gd name="T30" fmla="*/ 0 w 149"/>
                <a:gd name="T31" fmla="*/ 92 h 184"/>
                <a:gd name="T32" fmla="*/ 7 w 149"/>
                <a:gd name="T33" fmla="*/ 76 h 184"/>
                <a:gd name="T34" fmla="*/ 23 w 149"/>
                <a:gd name="T35" fmla="*/ 69 h 184"/>
                <a:gd name="T36" fmla="*/ 29 w 149"/>
                <a:gd name="T37" fmla="*/ 69 h 184"/>
                <a:gd name="T38" fmla="*/ 29 w 149"/>
                <a:gd name="T39" fmla="*/ 46 h 184"/>
                <a:gd name="T40" fmla="*/ 74 w 149"/>
                <a:gd name="T41" fmla="*/ 0 h 184"/>
                <a:gd name="T42" fmla="*/ 120 w 149"/>
                <a:gd name="T43" fmla="*/ 46 h 184"/>
                <a:gd name="T44" fmla="*/ 120 w 149"/>
                <a:gd name="T45" fmla="*/ 69 h 184"/>
                <a:gd name="T46" fmla="*/ 126 w 149"/>
                <a:gd name="T47" fmla="*/ 69 h 184"/>
                <a:gd name="T48" fmla="*/ 137 w 149"/>
                <a:gd name="T49" fmla="*/ 161 h 184"/>
                <a:gd name="T50" fmla="*/ 137 w 149"/>
                <a:gd name="T51" fmla="*/ 92 h 184"/>
                <a:gd name="T52" fmla="*/ 126 w 149"/>
                <a:gd name="T53" fmla="*/ 80 h 184"/>
                <a:gd name="T54" fmla="*/ 23 w 149"/>
                <a:gd name="T55" fmla="*/ 80 h 184"/>
                <a:gd name="T56" fmla="*/ 15 w 149"/>
                <a:gd name="T57" fmla="*/ 84 h 184"/>
                <a:gd name="T58" fmla="*/ 11 w 149"/>
                <a:gd name="T59" fmla="*/ 92 h 184"/>
                <a:gd name="T60" fmla="*/ 11 w 149"/>
                <a:gd name="T61" fmla="*/ 161 h 184"/>
                <a:gd name="T62" fmla="*/ 23 w 149"/>
                <a:gd name="T63" fmla="*/ 172 h 184"/>
                <a:gd name="T64" fmla="*/ 126 w 149"/>
                <a:gd name="T65" fmla="*/ 172 h 184"/>
                <a:gd name="T66" fmla="*/ 137 w 149"/>
                <a:gd name="T67" fmla="*/ 161 h 184"/>
                <a:gd name="T68" fmla="*/ 137 w 149"/>
                <a:gd name="T69" fmla="*/ 161 h 184"/>
                <a:gd name="T70" fmla="*/ 137 w 149"/>
                <a:gd name="T71" fmla="*/ 161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9" h="184">
                  <a:moveTo>
                    <a:pt x="109" y="46"/>
                  </a:moveTo>
                  <a:cubicBezTo>
                    <a:pt x="109" y="27"/>
                    <a:pt x="93" y="12"/>
                    <a:pt x="74" y="12"/>
                  </a:cubicBezTo>
                  <a:cubicBezTo>
                    <a:pt x="55" y="12"/>
                    <a:pt x="40" y="27"/>
                    <a:pt x="40" y="46"/>
                  </a:cubicBezTo>
                  <a:cubicBezTo>
                    <a:pt x="40" y="69"/>
                    <a:pt x="40" y="69"/>
                    <a:pt x="40" y="69"/>
                  </a:cubicBezTo>
                  <a:cubicBezTo>
                    <a:pt x="109" y="69"/>
                    <a:pt x="109" y="69"/>
                    <a:pt x="109" y="69"/>
                  </a:cubicBezTo>
                  <a:lnTo>
                    <a:pt x="109" y="46"/>
                  </a:lnTo>
                  <a:close/>
                  <a:moveTo>
                    <a:pt x="126" y="69"/>
                  </a:moveTo>
                  <a:cubicBezTo>
                    <a:pt x="132" y="69"/>
                    <a:pt x="138" y="71"/>
                    <a:pt x="142" y="76"/>
                  </a:cubicBezTo>
                  <a:cubicBezTo>
                    <a:pt x="147" y="80"/>
                    <a:pt x="149" y="86"/>
                    <a:pt x="149" y="92"/>
                  </a:cubicBezTo>
                  <a:cubicBezTo>
                    <a:pt x="149" y="161"/>
                    <a:pt x="149" y="161"/>
                    <a:pt x="149" y="161"/>
                  </a:cubicBezTo>
                  <a:cubicBezTo>
                    <a:pt x="149" y="167"/>
                    <a:pt x="147" y="173"/>
                    <a:pt x="142" y="177"/>
                  </a:cubicBezTo>
                  <a:cubicBezTo>
                    <a:pt x="138" y="181"/>
                    <a:pt x="132" y="184"/>
                    <a:pt x="126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17" y="184"/>
                    <a:pt x="11" y="181"/>
                    <a:pt x="7" y="177"/>
                  </a:cubicBezTo>
                  <a:cubicBezTo>
                    <a:pt x="2" y="173"/>
                    <a:pt x="0" y="167"/>
                    <a:pt x="0" y="161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86"/>
                    <a:pt x="2" y="80"/>
                    <a:pt x="7" y="76"/>
                  </a:cubicBezTo>
                  <a:cubicBezTo>
                    <a:pt x="11" y="71"/>
                    <a:pt x="17" y="69"/>
                    <a:pt x="23" y="69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9" y="46"/>
                    <a:pt x="29" y="46"/>
                    <a:pt x="29" y="46"/>
                  </a:cubicBezTo>
                  <a:cubicBezTo>
                    <a:pt x="29" y="21"/>
                    <a:pt x="49" y="0"/>
                    <a:pt x="74" y="0"/>
                  </a:cubicBezTo>
                  <a:cubicBezTo>
                    <a:pt x="100" y="0"/>
                    <a:pt x="120" y="21"/>
                    <a:pt x="120" y="46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6" y="69"/>
                  </a:lnTo>
                  <a:close/>
                  <a:moveTo>
                    <a:pt x="137" y="161"/>
                  </a:moveTo>
                  <a:cubicBezTo>
                    <a:pt x="137" y="92"/>
                    <a:pt x="137" y="92"/>
                    <a:pt x="137" y="92"/>
                  </a:cubicBezTo>
                  <a:cubicBezTo>
                    <a:pt x="137" y="86"/>
                    <a:pt x="132" y="80"/>
                    <a:pt x="126" y="80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0" y="80"/>
                    <a:pt x="17" y="82"/>
                    <a:pt x="15" y="84"/>
                  </a:cubicBezTo>
                  <a:cubicBezTo>
                    <a:pt x="13" y="86"/>
                    <a:pt x="11" y="89"/>
                    <a:pt x="11" y="92"/>
                  </a:cubicBezTo>
                  <a:cubicBezTo>
                    <a:pt x="11" y="161"/>
                    <a:pt x="11" y="161"/>
                    <a:pt x="11" y="161"/>
                  </a:cubicBezTo>
                  <a:cubicBezTo>
                    <a:pt x="11" y="167"/>
                    <a:pt x="17" y="172"/>
                    <a:pt x="23" y="172"/>
                  </a:cubicBezTo>
                  <a:cubicBezTo>
                    <a:pt x="126" y="172"/>
                    <a:pt x="126" y="172"/>
                    <a:pt x="126" y="172"/>
                  </a:cubicBezTo>
                  <a:cubicBezTo>
                    <a:pt x="132" y="172"/>
                    <a:pt x="137" y="167"/>
                    <a:pt x="137" y="161"/>
                  </a:cubicBezTo>
                  <a:close/>
                  <a:moveTo>
                    <a:pt x="137" y="161"/>
                  </a:moveTo>
                  <a:cubicBezTo>
                    <a:pt x="137" y="161"/>
                    <a:pt x="137" y="161"/>
                    <a:pt x="137" y="16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119"/>
            <p:cNvSpPr>
              <a:spLocks noEditPoints="1"/>
            </p:cNvSpPr>
            <p:nvPr/>
          </p:nvSpPr>
          <p:spPr bwMode="auto">
            <a:xfrm>
              <a:off x="2097088" y="3752850"/>
              <a:ext cx="95250" cy="174625"/>
            </a:xfrm>
            <a:custGeom>
              <a:avLst/>
              <a:gdLst>
                <a:gd name="T0" fmla="*/ 7 w 25"/>
                <a:gd name="T1" fmla="*/ 22 h 46"/>
                <a:gd name="T2" fmla="*/ 7 w 25"/>
                <a:gd name="T3" fmla="*/ 40 h 46"/>
                <a:gd name="T4" fmla="*/ 12 w 25"/>
                <a:gd name="T5" fmla="*/ 46 h 46"/>
                <a:gd name="T6" fmla="*/ 18 w 25"/>
                <a:gd name="T7" fmla="*/ 40 h 46"/>
                <a:gd name="T8" fmla="*/ 18 w 25"/>
                <a:gd name="T9" fmla="*/ 22 h 46"/>
                <a:gd name="T10" fmla="*/ 24 w 25"/>
                <a:gd name="T11" fmla="*/ 9 h 46"/>
                <a:gd name="T12" fmla="*/ 12 w 25"/>
                <a:gd name="T13" fmla="*/ 0 h 46"/>
                <a:gd name="T14" fmla="*/ 1 w 25"/>
                <a:gd name="T15" fmla="*/ 9 h 46"/>
                <a:gd name="T16" fmla="*/ 7 w 25"/>
                <a:gd name="T17" fmla="*/ 22 h 46"/>
                <a:gd name="T18" fmla="*/ 7 w 25"/>
                <a:gd name="T19" fmla="*/ 22 h 46"/>
                <a:gd name="T20" fmla="*/ 7 w 25"/>
                <a:gd name="T21" fmla="*/ 2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46">
                  <a:moveTo>
                    <a:pt x="7" y="22"/>
                  </a:moveTo>
                  <a:cubicBezTo>
                    <a:pt x="7" y="40"/>
                    <a:pt x="7" y="40"/>
                    <a:pt x="7" y="40"/>
                  </a:cubicBezTo>
                  <a:cubicBezTo>
                    <a:pt x="7" y="44"/>
                    <a:pt x="9" y="46"/>
                    <a:pt x="12" y="46"/>
                  </a:cubicBezTo>
                  <a:cubicBezTo>
                    <a:pt x="16" y="46"/>
                    <a:pt x="18" y="44"/>
                    <a:pt x="18" y="40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3" y="19"/>
                    <a:pt x="25" y="14"/>
                    <a:pt x="24" y="9"/>
                  </a:cubicBezTo>
                  <a:cubicBezTo>
                    <a:pt x="22" y="4"/>
                    <a:pt x="18" y="0"/>
                    <a:pt x="12" y="0"/>
                  </a:cubicBezTo>
                  <a:cubicBezTo>
                    <a:pt x="7" y="0"/>
                    <a:pt x="3" y="4"/>
                    <a:pt x="1" y="9"/>
                  </a:cubicBezTo>
                  <a:cubicBezTo>
                    <a:pt x="0" y="14"/>
                    <a:pt x="2" y="19"/>
                    <a:pt x="7" y="22"/>
                  </a:cubicBezTo>
                  <a:close/>
                  <a:moveTo>
                    <a:pt x="7" y="22"/>
                  </a:moveTo>
                  <a:cubicBezTo>
                    <a:pt x="7" y="22"/>
                    <a:pt x="7" y="22"/>
                    <a:pt x="7" y="2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</a:fld>
            <a:endParaRPr lang="zh-CN" altLang="en-US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558800" y="165099"/>
            <a:ext cx="7873996" cy="550863"/>
          </a:xfrm>
        </p:spPr>
        <p:txBody>
          <a:bodyPr>
            <a:normAutofit/>
          </a:bodyPr>
          <a:lstStyle/>
          <a:p>
            <a:r>
              <a:rPr lang="en-US" altLang="en-MY" dirty="0"/>
              <a:t>Customer Success Stories</a:t>
            </a:r>
            <a:endParaRPr lang="en-US" altLang="en-MY" dirty="0"/>
          </a:p>
        </p:txBody>
      </p:sp>
      <p:grpSp>
        <p:nvGrpSpPr>
          <p:cNvPr id="5" name="组合 4"/>
          <p:cNvGrpSpPr/>
          <p:nvPr/>
        </p:nvGrpSpPr>
        <p:grpSpPr>
          <a:xfrm>
            <a:off x="1049284" y="1389503"/>
            <a:ext cx="862647" cy="862647"/>
            <a:chOff x="1214820" y="1251858"/>
            <a:chExt cx="1001486" cy="1001486"/>
          </a:xfrm>
        </p:grpSpPr>
        <p:grpSp>
          <p:nvGrpSpPr>
            <p:cNvPr id="7" name="组合 6"/>
            <p:cNvGrpSpPr/>
            <p:nvPr/>
          </p:nvGrpSpPr>
          <p:grpSpPr>
            <a:xfrm>
              <a:off x="1214820" y="1251858"/>
              <a:ext cx="1001486" cy="1001486"/>
              <a:chOff x="1295400" y="1251858"/>
              <a:chExt cx="1001486" cy="1001486"/>
            </a:xfrm>
          </p:grpSpPr>
          <p:sp>
            <p:nvSpPr>
              <p:cNvPr id="9" name="椭圆 8"/>
              <p:cNvSpPr/>
              <p:nvPr/>
            </p:nvSpPr>
            <p:spPr>
              <a:xfrm>
                <a:off x="1295400" y="1251858"/>
                <a:ext cx="1001486" cy="1001486"/>
              </a:xfrm>
              <a:prstGeom prst="ellipse">
                <a:avLst/>
              </a:prstGeom>
              <a:solidFill>
                <a:srgbClr val="0070C0">
                  <a:alpha val="37000"/>
                </a:srgbClr>
              </a:solidFill>
              <a:ln w="9525">
                <a:noFill/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1382486" y="1338944"/>
                <a:ext cx="827315" cy="827315"/>
              </a:xfrm>
              <a:prstGeom prst="ellipse">
                <a:avLst/>
              </a:prstGeom>
              <a:solidFill>
                <a:srgbClr val="00B0F0"/>
              </a:solidFill>
              <a:ln w="9525">
                <a:noFill/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500852" y="1552865"/>
              <a:ext cx="429421" cy="320464"/>
            </a:xfrm>
            <a:prstGeom prst="rect">
              <a:avLst/>
            </a:prstGeom>
          </p:spPr>
        </p:pic>
      </p:grpSp>
      <p:grpSp>
        <p:nvGrpSpPr>
          <p:cNvPr id="11" name="组合 10"/>
          <p:cNvGrpSpPr/>
          <p:nvPr/>
        </p:nvGrpSpPr>
        <p:grpSpPr>
          <a:xfrm>
            <a:off x="1049284" y="3132318"/>
            <a:ext cx="862647" cy="862647"/>
            <a:chOff x="1214820" y="2987507"/>
            <a:chExt cx="1001486" cy="1001486"/>
          </a:xfrm>
        </p:grpSpPr>
        <p:grpSp>
          <p:nvGrpSpPr>
            <p:cNvPr id="12" name="组合 11"/>
            <p:cNvGrpSpPr/>
            <p:nvPr/>
          </p:nvGrpSpPr>
          <p:grpSpPr>
            <a:xfrm>
              <a:off x="1214820" y="2987507"/>
              <a:ext cx="1001486" cy="1001486"/>
              <a:chOff x="1295400" y="1251858"/>
              <a:chExt cx="1001486" cy="1001486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1295400" y="1251858"/>
                <a:ext cx="1001486" cy="1001486"/>
              </a:xfrm>
              <a:prstGeom prst="ellipse">
                <a:avLst/>
              </a:prstGeom>
              <a:solidFill>
                <a:srgbClr val="79BD28">
                  <a:alpha val="33000"/>
                </a:srgbClr>
              </a:solidFill>
              <a:ln w="9525">
                <a:noFill/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1382486" y="1338944"/>
                <a:ext cx="827315" cy="827315"/>
              </a:xfrm>
              <a:prstGeom prst="ellipse">
                <a:avLst/>
              </a:prstGeom>
              <a:solidFill>
                <a:srgbClr val="79BD28"/>
              </a:solidFill>
              <a:ln w="9525">
                <a:noFill/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3588" y="3326676"/>
              <a:ext cx="436685" cy="323147"/>
            </a:xfrm>
            <a:prstGeom prst="rect">
              <a:avLst/>
            </a:prstGeom>
          </p:spPr>
        </p:pic>
      </p:grpSp>
      <p:grpSp>
        <p:nvGrpSpPr>
          <p:cNvPr id="16" name="组合 15"/>
          <p:cNvGrpSpPr/>
          <p:nvPr/>
        </p:nvGrpSpPr>
        <p:grpSpPr>
          <a:xfrm>
            <a:off x="1049284" y="4875020"/>
            <a:ext cx="862647" cy="862647"/>
            <a:chOff x="1214820" y="4723157"/>
            <a:chExt cx="1001486" cy="1001486"/>
          </a:xfrm>
        </p:grpSpPr>
        <p:grpSp>
          <p:nvGrpSpPr>
            <p:cNvPr id="17" name="组合 16"/>
            <p:cNvGrpSpPr/>
            <p:nvPr/>
          </p:nvGrpSpPr>
          <p:grpSpPr>
            <a:xfrm>
              <a:off x="1214820" y="4723157"/>
              <a:ext cx="1001486" cy="1001486"/>
              <a:chOff x="1295400" y="1251858"/>
              <a:chExt cx="1001486" cy="1001486"/>
            </a:xfrm>
          </p:grpSpPr>
          <p:sp>
            <p:nvSpPr>
              <p:cNvPr id="19" name="椭圆 18"/>
              <p:cNvSpPr/>
              <p:nvPr/>
            </p:nvSpPr>
            <p:spPr>
              <a:xfrm>
                <a:off x="1295400" y="1251858"/>
                <a:ext cx="1001486" cy="1001486"/>
              </a:xfrm>
              <a:prstGeom prst="ellipse">
                <a:avLst/>
              </a:prstGeom>
              <a:solidFill>
                <a:srgbClr val="345692">
                  <a:alpha val="39000"/>
                </a:srgbClr>
              </a:solidFill>
              <a:ln w="9525">
                <a:noFill/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/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1382486" y="1338944"/>
                <a:ext cx="827315" cy="827315"/>
              </a:xfrm>
              <a:prstGeom prst="ellipse">
                <a:avLst/>
              </a:prstGeom>
              <a:solidFill>
                <a:srgbClr val="345692"/>
              </a:solidFill>
              <a:ln w="9525">
                <a:noFill/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545022" y="5007130"/>
              <a:ext cx="369493" cy="390352"/>
            </a:xfrm>
            <a:prstGeom prst="rect">
              <a:avLst/>
            </a:prstGeom>
          </p:spPr>
        </p:pic>
      </p:grpSp>
      <p:grpSp>
        <p:nvGrpSpPr>
          <p:cNvPr id="21" name="组合 20"/>
          <p:cNvGrpSpPr/>
          <p:nvPr/>
        </p:nvGrpSpPr>
        <p:grpSpPr>
          <a:xfrm>
            <a:off x="2067471" y="853553"/>
            <a:ext cx="8898648" cy="1654666"/>
            <a:chOff x="2067471" y="997806"/>
            <a:chExt cx="8898648" cy="1654666"/>
          </a:xfrm>
        </p:grpSpPr>
        <p:grpSp>
          <p:nvGrpSpPr>
            <p:cNvPr id="22" name="组合 21"/>
            <p:cNvGrpSpPr/>
            <p:nvPr/>
          </p:nvGrpSpPr>
          <p:grpSpPr>
            <a:xfrm>
              <a:off x="2160814" y="1343075"/>
              <a:ext cx="8805305" cy="1309397"/>
              <a:chOff x="2583420" y="1188440"/>
              <a:chExt cx="8805305" cy="1309397"/>
            </a:xfrm>
          </p:grpSpPr>
          <p:grpSp>
            <p:nvGrpSpPr>
              <p:cNvPr id="32" name="组合 31"/>
              <p:cNvGrpSpPr/>
              <p:nvPr/>
            </p:nvGrpSpPr>
            <p:grpSpPr>
              <a:xfrm>
                <a:off x="2583420" y="1188440"/>
                <a:ext cx="1398476" cy="1309397"/>
                <a:chOff x="2944925" y="1188440"/>
                <a:chExt cx="1398476" cy="1309397"/>
              </a:xfrm>
            </p:grpSpPr>
            <p:sp>
              <p:nvSpPr>
                <p:cNvPr id="42" name="矩形 41"/>
                <p:cNvSpPr/>
                <p:nvPr/>
              </p:nvSpPr>
              <p:spPr>
                <a:xfrm>
                  <a:off x="2944925" y="1188440"/>
                  <a:ext cx="1398476" cy="301007"/>
                </a:xfrm>
                <a:prstGeom prst="rect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43" name="矩形 42"/>
                <p:cNvSpPr/>
                <p:nvPr/>
              </p:nvSpPr>
              <p:spPr>
                <a:xfrm>
                  <a:off x="2944925" y="1496351"/>
                  <a:ext cx="1398476" cy="1001486"/>
                </a:xfrm>
                <a:prstGeom prst="rect">
                  <a:avLst/>
                </a:prstGeom>
                <a:solidFill>
                  <a:srgbClr val="00B0F0">
                    <a:alpha val="10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</p:grpSp>
          <p:grpSp>
            <p:nvGrpSpPr>
              <p:cNvPr id="33" name="组合 32"/>
              <p:cNvGrpSpPr/>
              <p:nvPr/>
            </p:nvGrpSpPr>
            <p:grpSpPr>
              <a:xfrm>
                <a:off x="4038543" y="1188440"/>
                <a:ext cx="1538844" cy="1309397"/>
                <a:chOff x="2944925" y="1188440"/>
                <a:chExt cx="1398476" cy="1309397"/>
              </a:xfrm>
            </p:grpSpPr>
            <p:sp>
              <p:nvSpPr>
                <p:cNvPr id="40" name="矩形 39"/>
                <p:cNvSpPr/>
                <p:nvPr/>
              </p:nvSpPr>
              <p:spPr>
                <a:xfrm>
                  <a:off x="2944925" y="1188440"/>
                  <a:ext cx="1398476" cy="301007"/>
                </a:xfrm>
                <a:prstGeom prst="rect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41" name="矩形 40"/>
                <p:cNvSpPr/>
                <p:nvPr/>
              </p:nvSpPr>
              <p:spPr>
                <a:xfrm>
                  <a:off x="2944925" y="1496351"/>
                  <a:ext cx="1398476" cy="1001486"/>
                </a:xfrm>
                <a:prstGeom prst="rect">
                  <a:avLst/>
                </a:prstGeom>
                <a:solidFill>
                  <a:srgbClr val="00B0F0">
                    <a:alpha val="10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</p:grpSp>
          <p:grpSp>
            <p:nvGrpSpPr>
              <p:cNvPr id="34" name="组合 33"/>
              <p:cNvGrpSpPr/>
              <p:nvPr/>
            </p:nvGrpSpPr>
            <p:grpSpPr>
              <a:xfrm>
                <a:off x="5634034" y="1188440"/>
                <a:ext cx="3705439" cy="1309397"/>
                <a:chOff x="2944925" y="1188440"/>
                <a:chExt cx="1398476" cy="1309397"/>
              </a:xfrm>
            </p:grpSpPr>
            <p:sp>
              <p:nvSpPr>
                <p:cNvPr id="38" name="矩形 37"/>
                <p:cNvSpPr/>
                <p:nvPr/>
              </p:nvSpPr>
              <p:spPr>
                <a:xfrm>
                  <a:off x="2944925" y="1188440"/>
                  <a:ext cx="1398476" cy="301007"/>
                </a:xfrm>
                <a:prstGeom prst="rect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39" name="矩形 38"/>
                <p:cNvSpPr/>
                <p:nvPr/>
              </p:nvSpPr>
              <p:spPr>
                <a:xfrm>
                  <a:off x="2944925" y="1496351"/>
                  <a:ext cx="1398476" cy="1001486"/>
                </a:xfrm>
                <a:prstGeom prst="rect">
                  <a:avLst/>
                </a:prstGeom>
                <a:solidFill>
                  <a:srgbClr val="00B0F0">
                    <a:alpha val="10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</p:grpSp>
          <p:grpSp>
            <p:nvGrpSpPr>
              <p:cNvPr id="35" name="组合 34"/>
              <p:cNvGrpSpPr/>
              <p:nvPr/>
            </p:nvGrpSpPr>
            <p:grpSpPr>
              <a:xfrm>
                <a:off x="9396120" y="1188440"/>
                <a:ext cx="1992605" cy="1309397"/>
                <a:chOff x="2944925" y="1188440"/>
                <a:chExt cx="1398476" cy="1309397"/>
              </a:xfrm>
            </p:grpSpPr>
            <p:sp>
              <p:nvSpPr>
                <p:cNvPr id="36" name="矩形 35"/>
                <p:cNvSpPr/>
                <p:nvPr/>
              </p:nvSpPr>
              <p:spPr>
                <a:xfrm>
                  <a:off x="2944925" y="1188440"/>
                  <a:ext cx="1398476" cy="301007"/>
                </a:xfrm>
                <a:prstGeom prst="rect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37" name="矩形 36"/>
                <p:cNvSpPr/>
                <p:nvPr/>
              </p:nvSpPr>
              <p:spPr>
                <a:xfrm>
                  <a:off x="2944925" y="1496351"/>
                  <a:ext cx="1398476" cy="1001486"/>
                </a:xfrm>
                <a:prstGeom prst="rect">
                  <a:avLst/>
                </a:prstGeom>
                <a:solidFill>
                  <a:srgbClr val="00B0F0">
                    <a:alpha val="10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</p:grpSp>
        </p:grpSp>
        <p:sp>
          <p:nvSpPr>
            <p:cNvPr id="23" name="文本框 22"/>
            <p:cNvSpPr txBox="1"/>
            <p:nvPr/>
          </p:nvSpPr>
          <p:spPr>
            <a:xfrm>
              <a:off x="2484912" y="1350026"/>
              <a:ext cx="77457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GB" altLang="zh-CN" sz="1200" b="1" dirty="0">
                  <a:solidFill>
                    <a:schemeClr val="bg1"/>
                  </a:solidFill>
                </a:rPr>
                <a:t>Country</a:t>
              </a:r>
              <a:endParaRPr kumimoji="1"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835323" y="1350026"/>
              <a:ext cx="114967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GB" altLang="zh-CN" sz="1200" b="1" dirty="0">
                  <a:solidFill>
                    <a:schemeClr val="bg1"/>
                  </a:solidFill>
                </a:rPr>
                <a:t>Ransomware</a:t>
              </a:r>
              <a:endParaRPr kumimoji="1"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274707" y="1350026"/>
              <a:ext cx="154721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GB" altLang="zh-CN" sz="1200" b="1" dirty="0">
                  <a:solidFill>
                    <a:schemeClr val="bg1"/>
                  </a:solidFill>
                </a:rPr>
                <a:t>Response Timeline</a:t>
              </a:r>
              <a:endParaRPr kumimoji="1"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9328027" y="1350026"/>
              <a:ext cx="137569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GB" altLang="zh-CN" sz="1200" b="1" dirty="0" err="1">
                  <a:solidFill>
                    <a:schemeClr val="bg1"/>
                  </a:solidFill>
                </a:rPr>
                <a:t>Sangfor</a:t>
              </a:r>
              <a:r>
                <a:rPr kumimoji="1" lang="en-GB" altLang="zh-CN" sz="1200" b="1" dirty="0">
                  <a:solidFill>
                    <a:schemeClr val="bg1"/>
                  </a:solidFill>
                </a:rPr>
                <a:t> Solution</a:t>
              </a:r>
              <a:endParaRPr kumimoji="1"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2542497" y="2033747"/>
              <a:ext cx="63511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GB" altLang="zh-CN" sz="1200" dirty="0">
                  <a:solidFill>
                    <a:schemeClr val="bg1"/>
                  </a:solidFill>
                </a:rPr>
                <a:t>China</a:t>
              </a:r>
              <a:endParaRPr kumimoji="1" lang="zh-CN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3915069" y="2033747"/>
              <a:ext cx="98616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GB" altLang="zh-CN" sz="1200" dirty="0">
                  <a:solidFill>
                    <a:schemeClr val="bg1"/>
                  </a:solidFill>
                </a:rPr>
                <a:t>WannaCry</a:t>
              </a:r>
              <a:endParaRPr kumimoji="1" lang="zh-CN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414652" y="1736229"/>
              <a:ext cx="3267241" cy="8720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GB" altLang="zh-CN" sz="1200" dirty="0">
                  <a:solidFill>
                    <a:schemeClr val="bg1"/>
                  </a:solidFill>
                </a:rPr>
                <a:t>Recover Backup (1 hour)</a:t>
              </a:r>
              <a:endParaRPr kumimoji="1" lang="en-GB" altLang="zh-CN" sz="1200" dirty="0">
                <a:solidFill>
                  <a:schemeClr val="bg1"/>
                </a:solidFill>
              </a:endParaRPr>
            </a:p>
            <a:p>
              <a:pPr algn="ctr">
                <a:lnSpc>
                  <a:spcPts val="1620"/>
                </a:lnSpc>
              </a:pPr>
              <a:r>
                <a:rPr kumimoji="1" lang="en-GB" altLang="zh-CN" sz="1200" dirty="0">
                  <a:solidFill>
                    <a:schemeClr val="bg1"/>
                  </a:solidFill>
                </a:rPr>
                <a:t>Virus Type Confirmation and Infected File Isolation (30 mins)</a:t>
              </a:r>
              <a:endParaRPr kumimoji="1" lang="en-GB" altLang="zh-CN" sz="1200" dirty="0">
                <a:solidFill>
                  <a:schemeClr val="bg1"/>
                </a:solidFill>
              </a:endParaRPr>
            </a:p>
            <a:p>
              <a:pPr algn="ctr"/>
              <a:r>
                <a:rPr kumimoji="1" lang="en-GB" altLang="zh-CN" sz="1200" dirty="0">
                  <a:solidFill>
                    <a:schemeClr val="bg1"/>
                  </a:solidFill>
                </a:rPr>
                <a:t>ES Virus Removal (2 hours)</a:t>
              </a:r>
              <a:endParaRPr kumimoji="1" lang="zh-CN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9069793" y="1941414"/>
              <a:ext cx="1837362" cy="4514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1440"/>
                </a:lnSpc>
              </a:pPr>
              <a:r>
                <a:rPr kumimoji="1" lang="en-GB" altLang="zh-CN" sz="1200" dirty="0">
                  <a:solidFill>
                    <a:schemeClr val="bg1"/>
                  </a:solidFill>
                </a:rPr>
                <a:t>NGAF + </a:t>
              </a:r>
              <a:endParaRPr kumimoji="1" lang="en-GB" altLang="zh-CN" sz="1200" dirty="0">
                <a:solidFill>
                  <a:schemeClr val="bg1"/>
                </a:solidFill>
              </a:endParaRPr>
            </a:p>
            <a:p>
              <a:pPr algn="ctr">
                <a:lnSpc>
                  <a:spcPts val="1440"/>
                </a:lnSpc>
              </a:pPr>
              <a:r>
                <a:rPr kumimoji="1" lang="en-GB" altLang="zh-CN" sz="1200" dirty="0">
                  <a:solidFill>
                    <a:schemeClr val="bg1"/>
                  </a:solidFill>
                </a:rPr>
                <a:t>Endpoint Secure + CC</a:t>
              </a:r>
              <a:endParaRPr kumimoji="1" lang="zh-CN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2067471" y="997806"/>
              <a:ext cx="288702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GB" altLang="zh-CN" sz="1400" b="1" dirty="0">
                  <a:solidFill>
                    <a:srgbClr val="00B0F0"/>
                  </a:solidFill>
                </a:rPr>
                <a:t>Customer A: Government</a:t>
              </a:r>
              <a:endParaRPr kumimoji="1" lang="zh-CN" altLang="en-US" sz="1400" b="1" dirty="0">
                <a:solidFill>
                  <a:srgbClr val="00B0F0"/>
                </a:solidFill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067471" y="2623428"/>
            <a:ext cx="8898648" cy="1654666"/>
            <a:chOff x="2067471" y="997806"/>
            <a:chExt cx="8898648" cy="1654666"/>
          </a:xfrm>
        </p:grpSpPr>
        <p:grpSp>
          <p:nvGrpSpPr>
            <p:cNvPr id="45" name="组合 44"/>
            <p:cNvGrpSpPr/>
            <p:nvPr/>
          </p:nvGrpSpPr>
          <p:grpSpPr>
            <a:xfrm>
              <a:off x="2160814" y="1343075"/>
              <a:ext cx="8805305" cy="1309397"/>
              <a:chOff x="2583420" y="1188440"/>
              <a:chExt cx="8805305" cy="1309397"/>
            </a:xfrm>
          </p:grpSpPr>
          <p:grpSp>
            <p:nvGrpSpPr>
              <p:cNvPr id="55" name="组合 54"/>
              <p:cNvGrpSpPr/>
              <p:nvPr/>
            </p:nvGrpSpPr>
            <p:grpSpPr>
              <a:xfrm>
                <a:off x="2583420" y="1188440"/>
                <a:ext cx="1398476" cy="1309397"/>
                <a:chOff x="2944925" y="1188440"/>
                <a:chExt cx="1398476" cy="1309397"/>
              </a:xfrm>
            </p:grpSpPr>
            <p:sp>
              <p:nvSpPr>
                <p:cNvPr id="65" name="矩形 64"/>
                <p:cNvSpPr/>
                <p:nvPr/>
              </p:nvSpPr>
              <p:spPr>
                <a:xfrm>
                  <a:off x="2944925" y="1188440"/>
                  <a:ext cx="1398476" cy="301007"/>
                </a:xfrm>
                <a:prstGeom prst="rect">
                  <a:avLst/>
                </a:prstGeom>
                <a:solidFill>
                  <a:srgbClr val="79BD2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dirty="0"/>
                </a:p>
              </p:txBody>
            </p:sp>
            <p:sp>
              <p:nvSpPr>
                <p:cNvPr id="66" name="矩形 65"/>
                <p:cNvSpPr/>
                <p:nvPr/>
              </p:nvSpPr>
              <p:spPr>
                <a:xfrm>
                  <a:off x="2944925" y="1496351"/>
                  <a:ext cx="1398476" cy="1001486"/>
                </a:xfrm>
                <a:prstGeom prst="rect">
                  <a:avLst/>
                </a:prstGeom>
                <a:solidFill>
                  <a:srgbClr val="00B0F0">
                    <a:alpha val="10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</p:grpSp>
          <p:grpSp>
            <p:nvGrpSpPr>
              <p:cNvPr id="56" name="组合 55"/>
              <p:cNvGrpSpPr/>
              <p:nvPr/>
            </p:nvGrpSpPr>
            <p:grpSpPr>
              <a:xfrm>
                <a:off x="4038543" y="1188440"/>
                <a:ext cx="1538844" cy="1309397"/>
                <a:chOff x="2944925" y="1188440"/>
                <a:chExt cx="1398476" cy="1309397"/>
              </a:xfrm>
            </p:grpSpPr>
            <p:sp>
              <p:nvSpPr>
                <p:cNvPr id="63" name="矩形 62"/>
                <p:cNvSpPr/>
                <p:nvPr/>
              </p:nvSpPr>
              <p:spPr>
                <a:xfrm>
                  <a:off x="2944925" y="1188440"/>
                  <a:ext cx="1398476" cy="301007"/>
                </a:xfrm>
                <a:prstGeom prst="rect">
                  <a:avLst/>
                </a:prstGeom>
                <a:solidFill>
                  <a:srgbClr val="79BD2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64" name="矩形 63"/>
                <p:cNvSpPr/>
                <p:nvPr/>
              </p:nvSpPr>
              <p:spPr>
                <a:xfrm>
                  <a:off x="2944925" y="1496351"/>
                  <a:ext cx="1398476" cy="1001486"/>
                </a:xfrm>
                <a:prstGeom prst="rect">
                  <a:avLst/>
                </a:prstGeom>
                <a:solidFill>
                  <a:srgbClr val="00B0F0">
                    <a:alpha val="10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</p:grpSp>
          <p:grpSp>
            <p:nvGrpSpPr>
              <p:cNvPr id="57" name="组合 56"/>
              <p:cNvGrpSpPr/>
              <p:nvPr/>
            </p:nvGrpSpPr>
            <p:grpSpPr>
              <a:xfrm>
                <a:off x="5634034" y="1188440"/>
                <a:ext cx="3705439" cy="1309397"/>
                <a:chOff x="2944925" y="1188440"/>
                <a:chExt cx="1398476" cy="1309397"/>
              </a:xfrm>
            </p:grpSpPr>
            <p:sp>
              <p:nvSpPr>
                <p:cNvPr id="61" name="矩形 60"/>
                <p:cNvSpPr/>
                <p:nvPr/>
              </p:nvSpPr>
              <p:spPr>
                <a:xfrm>
                  <a:off x="2944925" y="1188440"/>
                  <a:ext cx="1398476" cy="301007"/>
                </a:xfrm>
                <a:prstGeom prst="rect">
                  <a:avLst/>
                </a:prstGeom>
                <a:solidFill>
                  <a:srgbClr val="79BD2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62" name="矩形 61"/>
                <p:cNvSpPr/>
                <p:nvPr/>
              </p:nvSpPr>
              <p:spPr>
                <a:xfrm>
                  <a:off x="2944925" y="1496351"/>
                  <a:ext cx="1398476" cy="1001486"/>
                </a:xfrm>
                <a:prstGeom prst="rect">
                  <a:avLst/>
                </a:prstGeom>
                <a:solidFill>
                  <a:srgbClr val="00B0F0">
                    <a:alpha val="10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</p:grpSp>
          <p:grpSp>
            <p:nvGrpSpPr>
              <p:cNvPr id="58" name="组合 57"/>
              <p:cNvGrpSpPr/>
              <p:nvPr/>
            </p:nvGrpSpPr>
            <p:grpSpPr>
              <a:xfrm>
                <a:off x="9396120" y="1188440"/>
                <a:ext cx="1992605" cy="1309397"/>
                <a:chOff x="2944925" y="1188440"/>
                <a:chExt cx="1398476" cy="1309397"/>
              </a:xfrm>
            </p:grpSpPr>
            <p:sp>
              <p:nvSpPr>
                <p:cNvPr id="59" name="矩形 58"/>
                <p:cNvSpPr/>
                <p:nvPr/>
              </p:nvSpPr>
              <p:spPr>
                <a:xfrm>
                  <a:off x="2944925" y="1188440"/>
                  <a:ext cx="1398476" cy="301007"/>
                </a:xfrm>
                <a:prstGeom prst="rect">
                  <a:avLst/>
                </a:prstGeom>
                <a:solidFill>
                  <a:srgbClr val="79BD2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60" name="矩形 59"/>
                <p:cNvSpPr/>
                <p:nvPr/>
              </p:nvSpPr>
              <p:spPr>
                <a:xfrm>
                  <a:off x="2944925" y="1496351"/>
                  <a:ext cx="1398476" cy="1001486"/>
                </a:xfrm>
                <a:prstGeom prst="rect">
                  <a:avLst/>
                </a:prstGeom>
                <a:solidFill>
                  <a:srgbClr val="00B0F0">
                    <a:alpha val="10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</p:grpSp>
        </p:grpSp>
        <p:sp>
          <p:nvSpPr>
            <p:cNvPr id="46" name="文本框 45"/>
            <p:cNvSpPr txBox="1"/>
            <p:nvPr/>
          </p:nvSpPr>
          <p:spPr>
            <a:xfrm>
              <a:off x="2484912" y="1350026"/>
              <a:ext cx="77457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GB" altLang="zh-CN" sz="1200" b="1" dirty="0">
                  <a:solidFill>
                    <a:schemeClr val="bg1"/>
                  </a:solidFill>
                </a:rPr>
                <a:t>Country</a:t>
              </a:r>
              <a:endParaRPr kumimoji="1"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3835323" y="1350026"/>
              <a:ext cx="114967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GB" altLang="zh-CN" sz="1200" b="1" dirty="0">
                  <a:solidFill>
                    <a:schemeClr val="bg1"/>
                  </a:solidFill>
                </a:rPr>
                <a:t>Ransomware</a:t>
              </a:r>
              <a:endParaRPr kumimoji="1"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6274707" y="1350026"/>
              <a:ext cx="154721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GB" altLang="zh-CN" sz="1200" b="1" dirty="0">
                  <a:solidFill>
                    <a:schemeClr val="bg1"/>
                  </a:solidFill>
                </a:rPr>
                <a:t>Response Timeline</a:t>
              </a:r>
              <a:endParaRPr kumimoji="1"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9328027" y="1350026"/>
              <a:ext cx="137569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GB" altLang="zh-CN" sz="1200" b="1" dirty="0" err="1">
                  <a:solidFill>
                    <a:schemeClr val="bg1"/>
                  </a:solidFill>
                </a:rPr>
                <a:t>Sangfor</a:t>
              </a:r>
              <a:r>
                <a:rPr kumimoji="1" lang="en-GB" altLang="zh-CN" sz="1200" b="1" dirty="0">
                  <a:solidFill>
                    <a:schemeClr val="bg1"/>
                  </a:solidFill>
                </a:rPr>
                <a:t> Solution</a:t>
              </a:r>
              <a:endParaRPr kumimoji="1"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2437993" y="2033747"/>
              <a:ext cx="84510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GB" altLang="zh-CN" sz="1200" dirty="0">
                  <a:solidFill>
                    <a:schemeClr val="bg1"/>
                  </a:solidFill>
                </a:rPr>
                <a:t>Malaysia</a:t>
              </a:r>
              <a:endParaRPr kumimoji="1" lang="zh-CN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3693000" y="2033747"/>
              <a:ext cx="138050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GB" altLang="zh-CN" sz="1200" dirty="0" err="1">
                  <a:solidFill>
                    <a:schemeClr val="bg1"/>
                  </a:solidFill>
                </a:rPr>
                <a:t>GandGrab</a:t>
              </a:r>
              <a:r>
                <a:rPr kumimoji="1" lang="en-GB" altLang="zh-CN" sz="1200" dirty="0">
                  <a:solidFill>
                    <a:schemeClr val="bg1"/>
                  </a:solidFill>
                </a:rPr>
                <a:t> V2.1</a:t>
              </a:r>
              <a:endParaRPr kumimoji="1" lang="zh-CN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5349337" y="1736229"/>
              <a:ext cx="338163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GB" altLang="zh-CN" sz="1200" dirty="0">
                  <a:solidFill>
                    <a:schemeClr val="bg1"/>
                  </a:solidFill>
                </a:rPr>
                <a:t>Recover Backup (5 mins with Sangfor HCI)</a:t>
              </a:r>
              <a:endParaRPr kumimoji="1" lang="en-GB" altLang="zh-CN" sz="1200" dirty="0">
                <a:solidFill>
                  <a:schemeClr val="bg1"/>
                </a:solidFill>
              </a:endParaRPr>
            </a:p>
            <a:p>
              <a:pPr algn="ctr"/>
              <a:r>
                <a:rPr kumimoji="1" lang="en-GB" altLang="zh-CN" sz="1200" dirty="0">
                  <a:solidFill>
                    <a:schemeClr val="bg1"/>
                  </a:solidFill>
                </a:rPr>
                <a:t>Virus Type Confirmation and Infected File Isolation (30 mins)</a:t>
              </a:r>
              <a:endParaRPr kumimoji="1" lang="en-GB" altLang="zh-CN" sz="1200" dirty="0">
                <a:solidFill>
                  <a:schemeClr val="bg1"/>
                </a:solidFill>
              </a:endParaRPr>
            </a:p>
            <a:p>
              <a:pPr algn="ctr"/>
              <a:r>
                <a:rPr kumimoji="1" lang="en-GB" altLang="zh-CN" sz="1200" dirty="0">
                  <a:solidFill>
                    <a:schemeClr val="bg1"/>
                  </a:solidFill>
                </a:rPr>
                <a:t>ES Virus Removal (2 hours)</a:t>
              </a:r>
              <a:endParaRPr kumimoji="1" lang="zh-CN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9284594" y="1941414"/>
              <a:ext cx="1407758" cy="4514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1440"/>
                </a:lnSpc>
              </a:pPr>
              <a:r>
                <a:rPr kumimoji="1" lang="en-GB" altLang="zh-CN" sz="1200" dirty="0">
                  <a:solidFill>
                    <a:schemeClr val="bg1"/>
                  </a:solidFill>
                </a:rPr>
                <a:t>NGAF + </a:t>
              </a:r>
              <a:endParaRPr kumimoji="1" lang="en-GB" altLang="zh-CN" sz="1200" dirty="0">
                <a:solidFill>
                  <a:schemeClr val="bg1"/>
                </a:solidFill>
              </a:endParaRPr>
            </a:p>
            <a:p>
              <a:pPr algn="ctr">
                <a:lnSpc>
                  <a:spcPts val="1440"/>
                </a:lnSpc>
              </a:pPr>
              <a:r>
                <a:rPr kumimoji="1" lang="en-GB" altLang="zh-CN" sz="1200" dirty="0">
                  <a:solidFill>
                    <a:schemeClr val="bg1"/>
                  </a:solidFill>
                </a:rPr>
                <a:t>Endpoint Secure</a:t>
              </a:r>
              <a:endParaRPr kumimoji="1" lang="zh-CN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2067471" y="997806"/>
              <a:ext cx="288702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GB" altLang="zh-CN" sz="1400" b="1" dirty="0">
                  <a:solidFill>
                    <a:srgbClr val="79BD28"/>
                  </a:solidFill>
                </a:rPr>
                <a:t>Customer B: Education</a:t>
              </a:r>
              <a:endParaRPr kumimoji="1" lang="zh-CN" altLang="en-US" sz="1400" b="1" dirty="0">
                <a:solidFill>
                  <a:srgbClr val="79BD28"/>
                </a:solidFill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2067471" y="4393304"/>
            <a:ext cx="8898648" cy="1654666"/>
            <a:chOff x="2067471" y="997806"/>
            <a:chExt cx="8898648" cy="1654666"/>
          </a:xfrm>
        </p:grpSpPr>
        <p:grpSp>
          <p:nvGrpSpPr>
            <p:cNvPr id="68" name="组合 67"/>
            <p:cNvGrpSpPr/>
            <p:nvPr/>
          </p:nvGrpSpPr>
          <p:grpSpPr>
            <a:xfrm>
              <a:off x="2160814" y="1343075"/>
              <a:ext cx="8805305" cy="1309397"/>
              <a:chOff x="2583420" y="1188440"/>
              <a:chExt cx="8805305" cy="1309397"/>
            </a:xfrm>
          </p:grpSpPr>
          <p:grpSp>
            <p:nvGrpSpPr>
              <p:cNvPr id="78" name="组合 77"/>
              <p:cNvGrpSpPr/>
              <p:nvPr/>
            </p:nvGrpSpPr>
            <p:grpSpPr>
              <a:xfrm>
                <a:off x="2583420" y="1188440"/>
                <a:ext cx="1398476" cy="1309397"/>
                <a:chOff x="2944925" y="1188440"/>
                <a:chExt cx="1398476" cy="1309397"/>
              </a:xfrm>
            </p:grpSpPr>
            <p:sp>
              <p:nvSpPr>
                <p:cNvPr id="88" name="矩形 87"/>
                <p:cNvSpPr/>
                <p:nvPr/>
              </p:nvSpPr>
              <p:spPr>
                <a:xfrm>
                  <a:off x="2944925" y="1188440"/>
                  <a:ext cx="1398476" cy="301007"/>
                </a:xfrm>
                <a:prstGeom prst="rect">
                  <a:avLst/>
                </a:prstGeom>
                <a:solidFill>
                  <a:srgbClr val="34569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89" name="矩形 88"/>
                <p:cNvSpPr/>
                <p:nvPr/>
              </p:nvSpPr>
              <p:spPr>
                <a:xfrm>
                  <a:off x="2944925" y="1496351"/>
                  <a:ext cx="1398476" cy="1001486"/>
                </a:xfrm>
                <a:prstGeom prst="rect">
                  <a:avLst/>
                </a:prstGeom>
                <a:solidFill>
                  <a:srgbClr val="00B0F0">
                    <a:alpha val="10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</p:grpSp>
          <p:grpSp>
            <p:nvGrpSpPr>
              <p:cNvPr id="79" name="组合 78"/>
              <p:cNvGrpSpPr/>
              <p:nvPr/>
            </p:nvGrpSpPr>
            <p:grpSpPr>
              <a:xfrm>
                <a:off x="4038543" y="1188440"/>
                <a:ext cx="1538844" cy="1309397"/>
                <a:chOff x="2944925" y="1188440"/>
                <a:chExt cx="1398476" cy="1309397"/>
              </a:xfrm>
            </p:grpSpPr>
            <p:sp>
              <p:nvSpPr>
                <p:cNvPr id="86" name="矩形 85"/>
                <p:cNvSpPr/>
                <p:nvPr/>
              </p:nvSpPr>
              <p:spPr>
                <a:xfrm>
                  <a:off x="2944925" y="1188440"/>
                  <a:ext cx="1398476" cy="301007"/>
                </a:xfrm>
                <a:prstGeom prst="rect">
                  <a:avLst/>
                </a:prstGeom>
                <a:solidFill>
                  <a:srgbClr val="34569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87" name="矩形 86"/>
                <p:cNvSpPr/>
                <p:nvPr/>
              </p:nvSpPr>
              <p:spPr>
                <a:xfrm>
                  <a:off x="2944925" y="1496351"/>
                  <a:ext cx="1398476" cy="1001486"/>
                </a:xfrm>
                <a:prstGeom prst="rect">
                  <a:avLst/>
                </a:prstGeom>
                <a:solidFill>
                  <a:srgbClr val="00B0F0">
                    <a:alpha val="10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</p:grpSp>
          <p:grpSp>
            <p:nvGrpSpPr>
              <p:cNvPr id="80" name="组合 79"/>
              <p:cNvGrpSpPr/>
              <p:nvPr/>
            </p:nvGrpSpPr>
            <p:grpSpPr>
              <a:xfrm>
                <a:off x="5634034" y="1188440"/>
                <a:ext cx="3705439" cy="1309397"/>
                <a:chOff x="2944925" y="1188440"/>
                <a:chExt cx="1398476" cy="1309397"/>
              </a:xfrm>
            </p:grpSpPr>
            <p:sp>
              <p:nvSpPr>
                <p:cNvPr id="84" name="矩形 83"/>
                <p:cNvSpPr/>
                <p:nvPr/>
              </p:nvSpPr>
              <p:spPr>
                <a:xfrm>
                  <a:off x="2944925" y="1188440"/>
                  <a:ext cx="1398476" cy="301007"/>
                </a:xfrm>
                <a:prstGeom prst="rect">
                  <a:avLst/>
                </a:prstGeom>
                <a:solidFill>
                  <a:srgbClr val="34569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85" name="矩形 84"/>
                <p:cNvSpPr/>
                <p:nvPr/>
              </p:nvSpPr>
              <p:spPr>
                <a:xfrm>
                  <a:off x="2944925" y="1496351"/>
                  <a:ext cx="1398476" cy="1001486"/>
                </a:xfrm>
                <a:prstGeom prst="rect">
                  <a:avLst/>
                </a:prstGeom>
                <a:solidFill>
                  <a:srgbClr val="00B0F0">
                    <a:alpha val="10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</p:grpSp>
          <p:grpSp>
            <p:nvGrpSpPr>
              <p:cNvPr id="81" name="组合 80"/>
              <p:cNvGrpSpPr/>
              <p:nvPr/>
            </p:nvGrpSpPr>
            <p:grpSpPr>
              <a:xfrm>
                <a:off x="9396120" y="1188440"/>
                <a:ext cx="1992605" cy="1309397"/>
                <a:chOff x="2944925" y="1188440"/>
                <a:chExt cx="1398476" cy="1309397"/>
              </a:xfrm>
            </p:grpSpPr>
            <p:sp>
              <p:nvSpPr>
                <p:cNvPr id="82" name="矩形 81"/>
                <p:cNvSpPr/>
                <p:nvPr/>
              </p:nvSpPr>
              <p:spPr>
                <a:xfrm>
                  <a:off x="2944925" y="1188440"/>
                  <a:ext cx="1398476" cy="301007"/>
                </a:xfrm>
                <a:prstGeom prst="rect">
                  <a:avLst/>
                </a:prstGeom>
                <a:solidFill>
                  <a:srgbClr val="34569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83" name="矩形 82"/>
                <p:cNvSpPr/>
                <p:nvPr/>
              </p:nvSpPr>
              <p:spPr>
                <a:xfrm>
                  <a:off x="2944925" y="1496351"/>
                  <a:ext cx="1398476" cy="1001486"/>
                </a:xfrm>
                <a:prstGeom prst="rect">
                  <a:avLst/>
                </a:prstGeom>
                <a:solidFill>
                  <a:srgbClr val="00B0F0">
                    <a:alpha val="10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</p:grpSp>
        </p:grpSp>
        <p:sp>
          <p:nvSpPr>
            <p:cNvPr id="69" name="文本框 68"/>
            <p:cNvSpPr txBox="1"/>
            <p:nvPr/>
          </p:nvSpPr>
          <p:spPr>
            <a:xfrm>
              <a:off x="2484912" y="1350026"/>
              <a:ext cx="77457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GB" altLang="zh-CN" sz="1200" b="1" dirty="0">
                  <a:solidFill>
                    <a:schemeClr val="bg1"/>
                  </a:solidFill>
                </a:rPr>
                <a:t>Country</a:t>
              </a:r>
              <a:endParaRPr kumimoji="1"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3835323" y="1350026"/>
              <a:ext cx="114967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GB" altLang="zh-CN" sz="1200" b="1" dirty="0">
                  <a:solidFill>
                    <a:schemeClr val="bg1"/>
                  </a:solidFill>
                </a:rPr>
                <a:t>Ransomware</a:t>
              </a:r>
              <a:endParaRPr kumimoji="1"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6274707" y="1350026"/>
              <a:ext cx="154721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GB" altLang="zh-CN" sz="1200" b="1" dirty="0">
                  <a:solidFill>
                    <a:schemeClr val="bg1"/>
                  </a:solidFill>
                </a:rPr>
                <a:t>Response Timeline</a:t>
              </a:r>
              <a:endParaRPr kumimoji="1"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9328027" y="1350026"/>
              <a:ext cx="137569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GB" altLang="zh-CN" sz="1200" b="1" dirty="0" err="1">
                  <a:solidFill>
                    <a:schemeClr val="bg1"/>
                  </a:solidFill>
                </a:rPr>
                <a:t>Sangfor</a:t>
              </a:r>
              <a:r>
                <a:rPr kumimoji="1" lang="en-GB" altLang="zh-CN" sz="1200" b="1" dirty="0">
                  <a:solidFill>
                    <a:schemeClr val="bg1"/>
                  </a:solidFill>
                </a:rPr>
                <a:t> Solution</a:t>
              </a:r>
              <a:endParaRPr kumimoji="1"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2607812" y="2033747"/>
              <a:ext cx="48122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GB" altLang="zh-CN" sz="1200" dirty="0">
                  <a:solidFill>
                    <a:schemeClr val="bg1"/>
                  </a:solidFill>
                </a:rPr>
                <a:t>UAE</a:t>
              </a:r>
              <a:endParaRPr kumimoji="1" lang="zh-CN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4045699" y="2033747"/>
              <a:ext cx="73609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GB" altLang="zh-CN" sz="1200" dirty="0">
                  <a:solidFill>
                    <a:schemeClr val="bg1"/>
                  </a:solidFill>
                </a:rPr>
                <a:t>Phobos</a:t>
              </a:r>
              <a:endParaRPr kumimoji="1" lang="zh-CN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75" name="文本框 74"/>
            <p:cNvSpPr txBox="1"/>
            <p:nvPr/>
          </p:nvSpPr>
          <p:spPr>
            <a:xfrm>
              <a:off x="5414652" y="1736229"/>
              <a:ext cx="326724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GB" altLang="zh-CN" sz="1200" dirty="0">
                  <a:solidFill>
                    <a:schemeClr val="bg1"/>
                  </a:solidFill>
                </a:rPr>
                <a:t>Virus Type Confirmation and Infected File Isolation (30 mins)</a:t>
              </a:r>
              <a:endParaRPr kumimoji="1" lang="en-GB" altLang="zh-CN" sz="1200" dirty="0">
                <a:solidFill>
                  <a:schemeClr val="bg1"/>
                </a:solidFill>
              </a:endParaRPr>
            </a:p>
            <a:p>
              <a:pPr algn="ctr"/>
              <a:r>
                <a:rPr kumimoji="1" lang="en-GB" altLang="zh-CN" sz="1200" dirty="0">
                  <a:solidFill>
                    <a:schemeClr val="bg1"/>
                  </a:solidFill>
                </a:rPr>
                <a:t>ES Virus Removal (2 hours)</a:t>
              </a:r>
              <a:endParaRPr kumimoji="1" lang="en-GB" altLang="zh-CN" sz="1200" dirty="0">
                <a:solidFill>
                  <a:schemeClr val="bg1"/>
                </a:solidFill>
              </a:endParaRPr>
            </a:p>
            <a:p>
              <a:pPr algn="ctr"/>
              <a:r>
                <a:rPr kumimoji="1" lang="en-GB" altLang="zh-CN" sz="1200" dirty="0">
                  <a:solidFill>
                    <a:schemeClr val="bg1"/>
                  </a:solidFill>
                </a:rPr>
                <a:t>Vulnerability Scanning (2 hours)</a:t>
              </a:r>
              <a:endParaRPr kumimoji="1" lang="en-GB" altLang="zh-CN" sz="1200" dirty="0">
                <a:solidFill>
                  <a:schemeClr val="bg1"/>
                </a:solidFill>
              </a:endParaRPr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9262954" y="1941414"/>
              <a:ext cx="1451038" cy="4514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1440"/>
                </a:lnSpc>
              </a:pPr>
              <a:r>
                <a:rPr kumimoji="1" lang="en-GB" altLang="zh-CN" sz="1200" dirty="0">
                  <a:solidFill>
                    <a:schemeClr val="bg1"/>
                  </a:solidFill>
                </a:rPr>
                <a:t>NGAF + </a:t>
              </a:r>
              <a:endParaRPr kumimoji="1" lang="en-GB" altLang="zh-CN" sz="1200" dirty="0">
                <a:solidFill>
                  <a:schemeClr val="bg1"/>
                </a:solidFill>
              </a:endParaRPr>
            </a:p>
            <a:p>
              <a:pPr algn="ctr">
                <a:lnSpc>
                  <a:spcPts val="1440"/>
                </a:lnSpc>
              </a:pPr>
              <a:r>
                <a:rPr kumimoji="1" lang="en-GB" altLang="zh-CN" sz="1200" dirty="0">
                  <a:solidFill>
                    <a:schemeClr val="bg1"/>
                  </a:solidFill>
                </a:rPr>
                <a:t>Endpoint Secure </a:t>
              </a:r>
              <a:endParaRPr kumimoji="1" lang="zh-CN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77" name="文本框 76"/>
            <p:cNvSpPr txBox="1"/>
            <p:nvPr/>
          </p:nvSpPr>
          <p:spPr>
            <a:xfrm>
              <a:off x="2067471" y="997806"/>
              <a:ext cx="288702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GB" altLang="zh-CN" sz="1400" b="1" dirty="0">
                  <a:solidFill>
                    <a:schemeClr val="bg1"/>
                  </a:solidFill>
                </a:rPr>
                <a:t>Customer C: Enterprise</a:t>
              </a:r>
              <a:endParaRPr kumimoji="1" lang="zh-CN" altLang="en-US" sz="1400" b="1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</a:fld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3315665" y="2296614"/>
            <a:ext cx="5560671" cy="1901371"/>
            <a:chOff x="2901044" y="2315029"/>
            <a:chExt cx="5560671" cy="1901371"/>
          </a:xfrm>
        </p:grpSpPr>
        <p:sp>
          <p:nvSpPr>
            <p:cNvPr id="9" name="矩形 8"/>
            <p:cNvSpPr/>
            <p:nvPr/>
          </p:nvSpPr>
          <p:spPr>
            <a:xfrm>
              <a:off x="2901044" y="2315029"/>
              <a:ext cx="1901371" cy="1901371"/>
            </a:xfrm>
            <a:prstGeom prst="rect">
              <a:avLst/>
            </a:prstGeom>
            <a:solidFill>
              <a:srgbClr val="79BD28">
                <a:alpha val="1000"/>
              </a:srgbClr>
            </a:solidFill>
            <a:ln w="317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>
                  <a:latin typeface="Century Gothic" panose="020B0502020202020204" pitchFamily="34" charset="0"/>
                </a:rPr>
                <a:t>PART </a:t>
              </a:r>
              <a:r>
                <a:rPr lang="en-US" altLang="zh-CN" sz="3600" b="1" dirty="0">
                  <a:latin typeface="Century Gothic" panose="020B0502020202020204" pitchFamily="34" charset="0"/>
                  <a:sym typeface="+mn-ea"/>
                </a:rPr>
                <a:t>2</a:t>
              </a:r>
              <a:endParaRPr lang="zh-CN" altLang="en-US" sz="36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5072647" y="2727105"/>
              <a:ext cx="3389068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sz="3200" b="1" dirty="0">
                  <a:solidFill>
                    <a:schemeClr val="lt1"/>
                  </a:solidFill>
                  <a:latin typeface="Century Gothic" panose="020B0502020202020204" pitchFamily="34" charset="0"/>
                  <a:cs typeface="Century Gothic"/>
                  <a:sym typeface="Century Gothic"/>
                </a:rPr>
                <a:t>Sangfor Partners</a:t>
              </a:r>
              <a:endParaRPr lang="en-US" sz="3200" b="1" dirty="0">
                <a:solidFill>
                  <a:schemeClr val="lt1"/>
                </a:solidFill>
                <a:latin typeface="Century Gothic" panose="020B0502020202020204" pitchFamily="34" charset="0"/>
                <a:cs typeface="Century Gothic"/>
                <a:sym typeface="Century Gothic"/>
              </a:endParaRPr>
            </a:p>
            <a:p>
              <a:pPr lvl="0"/>
              <a:r>
                <a:rPr lang="en-US" sz="3200" b="1" dirty="0">
                  <a:solidFill>
                    <a:schemeClr val="lt1"/>
                  </a:solidFill>
                  <a:latin typeface="Century Gothic" panose="020B0502020202020204" pitchFamily="34" charset="0"/>
                  <a:cs typeface="Century Gothic"/>
                  <a:sym typeface="Century Gothic"/>
                </a:rPr>
                <a:t>IR Assistance</a:t>
              </a:r>
              <a:endParaRPr lang="en-US" sz="3200" b="1" dirty="0">
                <a:solidFill>
                  <a:schemeClr val="lt1"/>
                </a:solidFill>
                <a:latin typeface="Century Gothic" panose="020B0502020202020204" pitchFamily="34" charset="0"/>
                <a:cs typeface="Century Gothic"/>
                <a:sym typeface="Century Gothic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</a:fld>
            <a:endParaRPr lang="zh-CN" altLang="en-US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558799" y="165099"/>
            <a:ext cx="7696797" cy="550863"/>
          </a:xfrm>
        </p:spPr>
        <p:txBody>
          <a:bodyPr>
            <a:normAutofit/>
          </a:bodyPr>
          <a:lstStyle/>
          <a:p>
            <a:r>
              <a:rPr lang="en-US" dirty="0"/>
              <a:t>Sangfor IR Services for  Customers</a:t>
            </a:r>
            <a:endParaRPr lang="en-US" dirty="0"/>
          </a:p>
        </p:txBody>
      </p:sp>
      <p:cxnSp>
        <p:nvCxnSpPr>
          <p:cNvPr id="137" name="肘形连接符 136"/>
          <p:cNvCxnSpPr>
            <a:stCxn id="146" idx="2"/>
            <a:endCxn id="155" idx="2"/>
          </p:cNvCxnSpPr>
          <p:nvPr/>
        </p:nvCxnSpPr>
        <p:spPr>
          <a:xfrm rot="5400000" flipH="1">
            <a:off x="6088048" y="604770"/>
            <a:ext cx="67176" cy="8631925"/>
          </a:xfrm>
          <a:prstGeom prst="bentConnector3">
            <a:avLst>
              <a:gd name="adj1" fmla="val -340300"/>
            </a:avLst>
          </a:prstGeom>
          <a:ln w="952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组合 137"/>
          <p:cNvGrpSpPr/>
          <p:nvPr/>
        </p:nvGrpSpPr>
        <p:grpSpPr>
          <a:xfrm>
            <a:off x="9479587" y="2184844"/>
            <a:ext cx="1899043" cy="2769476"/>
            <a:chOff x="9479587" y="2184844"/>
            <a:chExt cx="1899043" cy="2769476"/>
          </a:xfrm>
        </p:grpSpPr>
        <p:grpSp>
          <p:nvGrpSpPr>
            <p:cNvPr id="139" name="组合 138"/>
            <p:cNvGrpSpPr/>
            <p:nvPr/>
          </p:nvGrpSpPr>
          <p:grpSpPr>
            <a:xfrm>
              <a:off x="9479587" y="2184844"/>
              <a:ext cx="1899043" cy="2769476"/>
              <a:chOff x="9489661" y="1759592"/>
              <a:chExt cx="1899043" cy="2769476"/>
            </a:xfrm>
          </p:grpSpPr>
          <p:sp>
            <p:nvSpPr>
              <p:cNvPr id="146" name="矩形: 圆角 7"/>
              <p:cNvSpPr/>
              <p:nvPr/>
            </p:nvSpPr>
            <p:spPr>
              <a:xfrm>
                <a:off x="9506639" y="2172625"/>
                <a:ext cx="1882065" cy="2356443"/>
              </a:xfrm>
              <a:prstGeom prst="roundRect">
                <a:avLst>
                  <a:gd name="adj" fmla="val 4746"/>
                </a:avLst>
              </a:prstGeom>
              <a:noFill/>
              <a:ln>
                <a:solidFill>
                  <a:srgbClr val="00B0F0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7" name="文本框 90"/>
              <p:cNvSpPr txBox="1"/>
              <p:nvPr/>
            </p:nvSpPr>
            <p:spPr>
              <a:xfrm>
                <a:off x="9702954" y="2698616"/>
                <a:ext cx="1489385" cy="465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b="1" dirty="0">
                    <a:solidFill>
                      <a:schemeClr val="bg1"/>
                    </a:solidFill>
                  </a:rPr>
                  <a:t>5</a:t>
                </a:r>
                <a:endParaRPr lang="en-US" altLang="zh-CN" sz="2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48" name="文本框 91"/>
              <p:cNvSpPr txBox="1"/>
              <p:nvPr/>
            </p:nvSpPr>
            <p:spPr>
              <a:xfrm>
                <a:off x="9489661" y="3095419"/>
                <a:ext cx="1882108" cy="13440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en-US" sz="1400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Reinforce Defenses to Minimize Risk of Subsequent Attacks</a:t>
                </a:r>
                <a:endParaRPr lang="en-US" sz="1400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grpSp>
            <p:nvGrpSpPr>
              <p:cNvPr id="149" name="组合 148"/>
              <p:cNvGrpSpPr/>
              <p:nvPr/>
            </p:nvGrpSpPr>
            <p:grpSpPr>
              <a:xfrm>
                <a:off x="10048308" y="1759592"/>
                <a:ext cx="798726" cy="798726"/>
                <a:chOff x="10150712" y="2080456"/>
                <a:chExt cx="588437" cy="588437"/>
              </a:xfrm>
            </p:grpSpPr>
            <p:sp>
              <p:nvSpPr>
                <p:cNvPr id="150" name="椭圆 88"/>
                <p:cNvSpPr/>
                <p:nvPr/>
              </p:nvSpPr>
              <p:spPr>
                <a:xfrm>
                  <a:off x="10163925" y="2093669"/>
                  <a:ext cx="562011" cy="562010"/>
                </a:xfrm>
                <a:prstGeom prst="ellipse">
                  <a:avLst/>
                </a:prstGeom>
                <a:solidFill>
                  <a:srgbClr val="96BADB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51" name="Google Shape;1002;p25"/>
                <p:cNvSpPr/>
                <p:nvPr/>
              </p:nvSpPr>
              <p:spPr>
                <a:xfrm>
                  <a:off x="10150712" y="2080456"/>
                  <a:ext cx="588437" cy="588437"/>
                </a:xfrm>
                <a:prstGeom prst="ellipse">
                  <a:avLst/>
                </a:prstGeom>
                <a:noFill/>
                <a:ln w="12700" cap="flat" cmpd="sng">
                  <a:noFill/>
                  <a:prstDash val="solid"/>
                  <a:miter lim="800000"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dirty="0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</p:grpSp>
        </p:grpSp>
        <p:grpSp>
          <p:nvGrpSpPr>
            <p:cNvPr id="140" name="组合 139"/>
            <p:cNvGrpSpPr/>
            <p:nvPr/>
          </p:nvGrpSpPr>
          <p:grpSpPr>
            <a:xfrm>
              <a:off x="10252432" y="2456280"/>
              <a:ext cx="370283" cy="277747"/>
              <a:chOff x="10262506" y="2031028"/>
              <a:chExt cx="370283" cy="277747"/>
            </a:xfrm>
          </p:grpSpPr>
          <p:grpSp>
            <p:nvGrpSpPr>
              <p:cNvPr id="141" name="组合 140"/>
              <p:cNvGrpSpPr/>
              <p:nvPr/>
            </p:nvGrpSpPr>
            <p:grpSpPr>
              <a:xfrm>
                <a:off x="10262506" y="2031028"/>
                <a:ext cx="370283" cy="277747"/>
                <a:chOff x="7578725" y="1836738"/>
                <a:chExt cx="727075" cy="493712"/>
              </a:xfrm>
              <a:solidFill>
                <a:srgbClr val="FFFFFF"/>
              </a:solidFill>
            </p:grpSpPr>
            <p:sp>
              <p:nvSpPr>
                <p:cNvPr id="144" name="Freeform 41"/>
                <p:cNvSpPr>
                  <a:spLocks noEditPoints="1"/>
                </p:cNvSpPr>
                <p:nvPr/>
              </p:nvSpPr>
              <p:spPr bwMode="auto">
                <a:xfrm>
                  <a:off x="7578725" y="1836738"/>
                  <a:ext cx="727075" cy="493712"/>
                </a:xfrm>
                <a:custGeom>
                  <a:avLst/>
                  <a:gdLst>
                    <a:gd name="T0" fmla="*/ 26 w 458"/>
                    <a:gd name="T1" fmla="*/ 201 h 311"/>
                    <a:gd name="T2" fmla="*/ 432 w 458"/>
                    <a:gd name="T3" fmla="*/ 201 h 311"/>
                    <a:gd name="T4" fmla="*/ 432 w 458"/>
                    <a:gd name="T5" fmla="*/ 283 h 311"/>
                    <a:gd name="T6" fmla="*/ 26 w 458"/>
                    <a:gd name="T7" fmla="*/ 283 h 311"/>
                    <a:gd name="T8" fmla="*/ 26 w 458"/>
                    <a:gd name="T9" fmla="*/ 201 h 311"/>
                    <a:gd name="T10" fmla="*/ 26 w 458"/>
                    <a:gd name="T11" fmla="*/ 94 h 311"/>
                    <a:gd name="T12" fmla="*/ 432 w 458"/>
                    <a:gd name="T13" fmla="*/ 94 h 311"/>
                    <a:gd name="T14" fmla="*/ 432 w 458"/>
                    <a:gd name="T15" fmla="*/ 175 h 311"/>
                    <a:gd name="T16" fmla="*/ 26 w 458"/>
                    <a:gd name="T17" fmla="*/ 175 h 311"/>
                    <a:gd name="T18" fmla="*/ 26 w 458"/>
                    <a:gd name="T19" fmla="*/ 94 h 311"/>
                    <a:gd name="T20" fmla="*/ 50 w 458"/>
                    <a:gd name="T21" fmla="*/ 27 h 311"/>
                    <a:gd name="T22" fmla="*/ 408 w 458"/>
                    <a:gd name="T23" fmla="*/ 27 h 311"/>
                    <a:gd name="T24" fmla="*/ 422 w 458"/>
                    <a:gd name="T25" fmla="*/ 67 h 311"/>
                    <a:gd name="T26" fmla="*/ 36 w 458"/>
                    <a:gd name="T27" fmla="*/ 67 h 311"/>
                    <a:gd name="T28" fmla="*/ 50 w 458"/>
                    <a:gd name="T29" fmla="*/ 27 h 311"/>
                    <a:gd name="T30" fmla="*/ 26 w 458"/>
                    <a:gd name="T31" fmla="*/ 0 h 311"/>
                    <a:gd name="T32" fmla="*/ 0 w 458"/>
                    <a:gd name="T33" fmla="*/ 67 h 311"/>
                    <a:gd name="T34" fmla="*/ 0 w 458"/>
                    <a:gd name="T35" fmla="*/ 311 h 311"/>
                    <a:gd name="T36" fmla="*/ 458 w 458"/>
                    <a:gd name="T37" fmla="*/ 311 h 311"/>
                    <a:gd name="T38" fmla="*/ 458 w 458"/>
                    <a:gd name="T39" fmla="*/ 67 h 311"/>
                    <a:gd name="T40" fmla="*/ 432 w 458"/>
                    <a:gd name="T41" fmla="*/ 0 h 311"/>
                    <a:gd name="T42" fmla="*/ 26 w 458"/>
                    <a:gd name="T43" fmla="*/ 0 h 311"/>
                    <a:gd name="T44" fmla="*/ 26 w 458"/>
                    <a:gd name="T45" fmla="*/ 0 h 311"/>
                    <a:gd name="T46" fmla="*/ 26 w 458"/>
                    <a:gd name="T47" fmla="*/ 0 h 311"/>
                    <a:gd name="T48" fmla="*/ 26 w 458"/>
                    <a:gd name="T49" fmla="*/ 0 h 3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458" h="311">
                      <a:moveTo>
                        <a:pt x="26" y="201"/>
                      </a:moveTo>
                      <a:lnTo>
                        <a:pt x="432" y="201"/>
                      </a:lnTo>
                      <a:lnTo>
                        <a:pt x="432" y="283"/>
                      </a:lnTo>
                      <a:lnTo>
                        <a:pt x="26" y="283"/>
                      </a:lnTo>
                      <a:lnTo>
                        <a:pt x="26" y="201"/>
                      </a:lnTo>
                      <a:close/>
                      <a:moveTo>
                        <a:pt x="26" y="94"/>
                      </a:moveTo>
                      <a:lnTo>
                        <a:pt x="432" y="94"/>
                      </a:lnTo>
                      <a:lnTo>
                        <a:pt x="432" y="175"/>
                      </a:lnTo>
                      <a:lnTo>
                        <a:pt x="26" y="175"/>
                      </a:lnTo>
                      <a:lnTo>
                        <a:pt x="26" y="94"/>
                      </a:lnTo>
                      <a:close/>
                      <a:moveTo>
                        <a:pt x="50" y="27"/>
                      </a:moveTo>
                      <a:lnTo>
                        <a:pt x="408" y="27"/>
                      </a:lnTo>
                      <a:lnTo>
                        <a:pt x="422" y="67"/>
                      </a:lnTo>
                      <a:lnTo>
                        <a:pt x="36" y="67"/>
                      </a:lnTo>
                      <a:lnTo>
                        <a:pt x="50" y="27"/>
                      </a:lnTo>
                      <a:close/>
                      <a:moveTo>
                        <a:pt x="26" y="0"/>
                      </a:moveTo>
                      <a:lnTo>
                        <a:pt x="0" y="67"/>
                      </a:lnTo>
                      <a:lnTo>
                        <a:pt x="0" y="311"/>
                      </a:lnTo>
                      <a:lnTo>
                        <a:pt x="458" y="311"/>
                      </a:lnTo>
                      <a:lnTo>
                        <a:pt x="458" y="67"/>
                      </a:lnTo>
                      <a:lnTo>
                        <a:pt x="432" y="0"/>
                      </a:lnTo>
                      <a:lnTo>
                        <a:pt x="26" y="0"/>
                      </a:lnTo>
                      <a:lnTo>
                        <a:pt x="26" y="0"/>
                      </a:lnTo>
                      <a:close/>
                      <a:moveTo>
                        <a:pt x="26" y="0"/>
                      </a:moveTo>
                      <a:lnTo>
                        <a:pt x="2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5" name="Freeform 42"/>
                <p:cNvSpPr>
                  <a:spLocks noEditPoints="1"/>
                </p:cNvSpPr>
                <p:nvPr/>
              </p:nvSpPr>
              <p:spPr bwMode="auto">
                <a:xfrm>
                  <a:off x="7578725" y="1836738"/>
                  <a:ext cx="727075" cy="493712"/>
                </a:xfrm>
                <a:custGeom>
                  <a:avLst/>
                  <a:gdLst>
                    <a:gd name="T0" fmla="*/ 26 w 458"/>
                    <a:gd name="T1" fmla="*/ 201 h 311"/>
                    <a:gd name="T2" fmla="*/ 432 w 458"/>
                    <a:gd name="T3" fmla="*/ 201 h 311"/>
                    <a:gd name="T4" fmla="*/ 432 w 458"/>
                    <a:gd name="T5" fmla="*/ 283 h 311"/>
                    <a:gd name="T6" fmla="*/ 26 w 458"/>
                    <a:gd name="T7" fmla="*/ 283 h 311"/>
                    <a:gd name="T8" fmla="*/ 26 w 458"/>
                    <a:gd name="T9" fmla="*/ 201 h 311"/>
                    <a:gd name="T10" fmla="*/ 26 w 458"/>
                    <a:gd name="T11" fmla="*/ 94 h 311"/>
                    <a:gd name="T12" fmla="*/ 432 w 458"/>
                    <a:gd name="T13" fmla="*/ 94 h 311"/>
                    <a:gd name="T14" fmla="*/ 432 w 458"/>
                    <a:gd name="T15" fmla="*/ 175 h 311"/>
                    <a:gd name="T16" fmla="*/ 26 w 458"/>
                    <a:gd name="T17" fmla="*/ 175 h 311"/>
                    <a:gd name="T18" fmla="*/ 26 w 458"/>
                    <a:gd name="T19" fmla="*/ 94 h 311"/>
                    <a:gd name="T20" fmla="*/ 50 w 458"/>
                    <a:gd name="T21" fmla="*/ 27 h 311"/>
                    <a:gd name="T22" fmla="*/ 408 w 458"/>
                    <a:gd name="T23" fmla="*/ 27 h 311"/>
                    <a:gd name="T24" fmla="*/ 422 w 458"/>
                    <a:gd name="T25" fmla="*/ 67 h 311"/>
                    <a:gd name="T26" fmla="*/ 36 w 458"/>
                    <a:gd name="T27" fmla="*/ 67 h 311"/>
                    <a:gd name="T28" fmla="*/ 50 w 458"/>
                    <a:gd name="T29" fmla="*/ 27 h 311"/>
                    <a:gd name="T30" fmla="*/ 26 w 458"/>
                    <a:gd name="T31" fmla="*/ 0 h 311"/>
                    <a:gd name="T32" fmla="*/ 0 w 458"/>
                    <a:gd name="T33" fmla="*/ 67 h 311"/>
                    <a:gd name="T34" fmla="*/ 0 w 458"/>
                    <a:gd name="T35" fmla="*/ 311 h 311"/>
                    <a:gd name="T36" fmla="*/ 458 w 458"/>
                    <a:gd name="T37" fmla="*/ 311 h 311"/>
                    <a:gd name="T38" fmla="*/ 458 w 458"/>
                    <a:gd name="T39" fmla="*/ 67 h 311"/>
                    <a:gd name="T40" fmla="*/ 432 w 458"/>
                    <a:gd name="T41" fmla="*/ 0 h 311"/>
                    <a:gd name="T42" fmla="*/ 26 w 458"/>
                    <a:gd name="T43" fmla="*/ 0 h 311"/>
                    <a:gd name="T44" fmla="*/ 26 w 458"/>
                    <a:gd name="T45" fmla="*/ 0 h 311"/>
                    <a:gd name="T46" fmla="*/ 26 w 458"/>
                    <a:gd name="T47" fmla="*/ 0 h 311"/>
                    <a:gd name="T48" fmla="*/ 26 w 458"/>
                    <a:gd name="T49" fmla="*/ 0 h 3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458" h="311">
                      <a:moveTo>
                        <a:pt x="26" y="201"/>
                      </a:moveTo>
                      <a:lnTo>
                        <a:pt x="432" y="201"/>
                      </a:lnTo>
                      <a:lnTo>
                        <a:pt x="432" y="283"/>
                      </a:lnTo>
                      <a:lnTo>
                        <a:pt x="26" y="283"/>
                      </a:lnTo>
                      <a:lnTo>
                        <a:pt x="26" y="201"/>
                      </a:lnTo>
                      <a:moveTo>
                        <a:pt x="26" y="94"/>
                      </a:moveTo>
                      <a:lnTo>
                        <a:pt x="432" y="94"/>
                      </a:lnTo>
                      <a:lnTo>
                        <a:pt x="432" y="175"/>
                      </a:lnTo>
                      <a:lnTo>
                        <a:pt x="26" y="175"/>
                      </a:lnTo>
                      <a:lnTo>
                        <a:pt x="26" y="94"/>
                      </a:lnTo>
                      <a:moveTo>
                        <a:pt x="50" y="27"/>
                      </a:moveTo>
                      <a:lnTo>
                        <a:pt x="408" y="27"/>
                      </a:lnTo>
                      <a:lnTo>
                        <a:pt x="422" y="67"/>
                      </a:lnTo>
                      <a:lnTo>
                        <a:pt x="36" y="67"/>
                      </a:lnTo>
                      <a:lnTo>
                        <a:pt x="50" y="27"/>
                      </a:lnTo>
                      <a:moveTo>
                        <a:pt x="26" y="0"/>
                      </a:moveTo>
                      <a:lnTo>
                        <a:pt x="0" y="67"/>
                      </a:lnTo>
                      <a:lnTo>
                        <a:pt x="0" y="311"/>
                      </a:lnTo>
                      <a:lnTo>
                        <a:pt x="458" y="311"/>
                      </a:lnTo>
                      <a:lnTo>
                        <a:pt x="458" y="67"/>
                      </a:lnTo>
                      <a:lnTo>
                        <a:pt x="432" y="0"/>
                      </a:lnTo>
                      <a:lnTo>
                        <a:pt x="26" y="0"/>
                      </a:lnTo>
                      <a:lnTo>
                        <a:pt x="26" y="0"/>
                      </a:lnTo>
                      <a:moveTo>
                        <a:pt x="26" y="0"/>
                      </a:moveTo>
                      <a:lnTo>
                        <a:pt x="26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  <p:sp>
            <p:nvSpPr>
              <p:cNvPr id="142" name="椭圆 141"/>
              <p:cNvSpPr/>
              <p:nvPr/>
            </p:nvSpPr>
            <p:spPr>
              <a:xfrm>
                <a:off x="10313346" y="2127722"/>
                <a:ext cx="45719" cy="457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43" name="椭圆 142"/>
              <p:cNvSpPr/>
              <p:nvPr/>
            </p:nvSpPr>
            <p:spPr>
              <a:xfrm>
                <a:off x="10313346" y="2228997"/>
                <a:ext cx="45719" cy="457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</p:grpSp>
      <p:grpSp>
        <p:nvGrpSpPr>
          <p:cNvPr id="152" name="组合 151"/>
          <p:cNvGrpSpPr/>
          <p:nvPr/>
        </p:nvGrpSpPr>
        <p:grpSpPr>
          <a:xfrm>
            <a:off x="864640" y="2184844"/>
            <a:ext cx="2090595" cy="2702300"/>
            <a:chOff x="864640" y="2184844"/>
            <a:chExt cx="2090595" cy="2702300"/>
          </a:xfrm>
        </p:grpSpPr>
        <p:grpSp>
          <p:nvGrpSpPr>
            <p:cNvPr id="153" name="组合 152"/>
            <p:cNvGrpSpPr/>
            <p:nvPr/>
          </p:nvGrpSpPr>
          <p:grpSpPr>
            <a:xfrm>
              <a:off x="864640" y="2184844"/>
              <a:ext cx="1882065" cy="2702300"/>
              <a:chOff x="874714" y="1777528"/>
              <a:chExt cx="1882065" cy="2702300"/>
            </a:xfrm>
          </p:grpSpPr>
          <p:sp>
            <p:nvSpPr>
              <p:cNvPr id="155" name="矩形: 圆角 2"/>
              <p:cNvSpPr/>
              <p:nvPr/>
            </p:nvSpPr>
            <p:spPr>
              <a:xfrm>
                <a:off x="874714" y="2172625"/>
                <a:ext cx="1882065" cy="2307203"/>
              </a:xfrm>
              <a:prstGeom prst="roundRect">
                <a:avLst>
                  <a:gd name="adj" fmla="val 4746"/>
                </a:avLst>
              </a:prstGeom>
              <a:noFill/>
              <a:ln>
                <a:solidFill>
                  <a:srgbClr val="00B0F0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56" name="组合 155"/>
              <p:cNvGrpSpPr/>
              <p:nvPr/>
            </p:nvGrpSpPr>
            <p:grpSpPr>
              <a:xfrm>
                <a:off x="1434318" y="1777528"/>
                <a:ext cx="762856" cy="762855"/>
                <a:chOff x="1534741" y="2032878"/>
                <a:chExt cx="562011" cy="562010"/>
              </a:xfrm>
            </p:grpSpPr>
            <p:sp>
              <p:nvSpPr>
                <p:cNvPr id="159" name="椭圆 64"/>
                <p:cNvSpPr/>
                <p:nvPr/>
              </p:nvSpPr>
              <p:spPr>
                <a:xfrm>
                  <a:off x="1534741" y="2032878"/>
                  <a:ext cx="562011" cy="562010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60" name="Group 28"/>
                <p:cNvGrpSpPr/>
                <p:nvPr/>
              </p:nvGrpSpPr>
              <p:grpSpPr>
                <a:xfrm>
                  <a:off x="1692158" y="2190295"/>
                  <a:ext cx="247177" cy="247177"/>
                  <a:chOff x="3149600" y="1962150"/>
                  <a:chExt cx="406400" cy="406400"/>
                </a:xfrm>
                <a:solidFill>
                  <a:schemeClr val="bg1"/>
                </a:solidFill>
              </p:grpSpPr>
              <p:sp>
                <p:nvSpPr>
                  <p:cNvPr id="161" name="Freeform 166"/>
                  <p:cNvSpPr>
                    <a:spLocks noEditPoints="1"/>
                  </p:cNvSpPr>
                  <p:nvPr/>
                </p:nvSpPr>
                <p:spPr bwMode="auto">
                  <a:xfrm>
                    <a:off x="3149600" y="1962150"/>
                    <a:ext cx="127000" cy="406400"/>
                  </a:xfrm>
                  <a:custGeom>
                    <a:avLst/>
                    <a:gdLst/>
                    <a:ahLst/>
                    <a:cxnLst>
                      <a:cxn ang="0">
                        <a:pos x="64" y="24"/>
                      </a:cxn>
                      <a:cxn ang="0">
                        <a:pos x="50" y="2"/>
                      </a:cxn>
                      <a:cxn ang="0">
                        <a:pos x="30" y="2"/>
                      </a:cxn>
                      <a:cxn ang="0">
                        <a:pos x="16" y="24"/>
                      </a:cxn>
                      <a:cxn ang="0">
                        <a:pos x="10" y="54"/>
                      </a:cxn>
                      <a:cxn ang="0">
                        <a:pos x="0" y="80"/>
                      </a:cxn>
                      <a:cxn ang="0">
                        <a:pos x="4" y="98"/>
                      </a:cxn>
                      <a:cxn ang="0">
                        <a:pos x="16" y="232"/>
                      </a:cxn>
                      <a:cxn ang="0">
                        <a:pos x="24" y="248"/>
                      </a:cxn>
                      <a:cxn ang="0">
                        <a:pos x="40" y="256"/>
                      </a:cxn>
                      <a:cxn ang="0">
                        <a:pos x="62" y="242"/>
                      </a:cxn>
                      <a:cxn ang="0">
                        <a:pos x="64" y="112"/>
                      </a:cxn>
                      <a:cxn ang="0">
                        <a:pos x="78" y="90"/>
                      </a:cxn>
                      <a:cxn ang="0">
                        <a:pos x="78" y="70"/>
                      </a:cxn>
                      <a:cxn ang="0">
                        <a:pos x="64" y="48"/>
                      </a:cxn>
                      <a:cxn ang="0">
                        <a:pos x="32" y="20"/>
                      </a:cxn>
                      <a:cxn ang="0">
                        <a:pos x="40" y="16"/>
                      </a:cxn>
                      <a:cxn ang="0">
                        <a:pos x="46" y="18"/>
                      </a:cxn>
                      <a:cxn ang="0">
                        <a:pos x="48" y="40"/>
                      </a:cxn>
                      <a:cxn ang="0">
                        <a:pos x="40" y="40"/>
                      </a:cxn>
                      <a:cxn ang="0">
                        <a:pos x="48" y="232"/>
                      </a:cxn>
                      <a:cxn ang="0">
                        <a:pos x="46" y="238"/>
                      </a:cxn>
                      <a:cxn ang="0">
                        <a:pos x="40" y="240"/>
                      </a:cxn>
                      <a:cxn ang="0">
                        <a:pos x="32" y="236"/>
                      </a:cxn>
                      <a:cxn ang="0">
                        <a:pos x="32" y="120"/>
                      </a:cxn>
                      <a:cxn ang="0">
                        <a:pos x="48" y="120"/>
                      </a:cxn>
                      <a:cxn ang="0">
                        <a:pos x="62" y="86"/>
                      </a:cxn>
                      <a:cxn ang="0">
                        <a:pos x="60" y="94"/>
                      </a:cxn>
                      <a:cxn ang="0">
                        <a:pos x="60" y="94"/>
                      </a:cxn>
                      <a:cxn ang="0">
                        <a:pos x="54" y="100"/>
                      </a:cxn>
                      <a:cxn ang="0">
                        <a:pos x="48" y="102"/>
                      </a:cxn>
                      <a:cxn ang="0">
                        <a:pos x="32" y="102"/>
                      </a:cxn>
                      <a:cxn ang="0">
                        <a:pos x="26" y="100"/>
                      </a:cxn>
                      <a:cxn ang="0">
                        <a:pos x="20" y="94"/>
                      </a:cxn>
                      <a:cxn ang="0">
                        <a:pos x="20" y="94"/>
                      </a:cxn>
                      <a:cxn ang="0">
                        <a:pos x="18" y="86"/>
                      </a:cxn>
                      <a:cxn ang="0">
                        <a:pos x="16" y="80"/>
                      </a:cxn>
                      <a:cxn ang="0">
                        <a:pos x="18" y="72"/>
                      </a:cxn>
                      <a:cxn ang="0">
                        <a:pos x="20" y="66"/>
                      </a:cxn>
                      <a:cxn ang="0">
                        <a:pos x="26" y="60"/>
                      </a:cxn>
                      <a:cxn ang="0">
                        <a:pos x="26" y="60"/>
                      </a:cxn>
                      <a:cxn ang="0">
                        <a:pos x="40" y="56"/>
                      </a:cxn>
                      <a:cxn ang="0">
                        <a:pos x="48" y="58"/>
                      </a:cxn>
                      <a:cxn ang="0">
                        <a:pos x="54" y="60"/>
                      </a:cxn>
                      <a:cxn ang="0">
                        <a:pos x="60" y="66"/>
                      </a:cxn>
                      <a:cxn ang="0">
                        <a:pos x="62" y="72"/>
                      </a:cxn>
                      <a:cxn ang="0">
                        <a:pos x="62" y="74"/>
                      </a:cxn>
                      <a:cxn ang="0">
                        <a:pos x="62" y="86"/>
                      </a:cxn>
                    </a:cxnLst>
                    <a:rect l="0" t="0" r="r" b="b"/>
                    <a:pathLst>
                      <a:path w="80" h="256">
                        <a:moveTo>
                          <a:pt x="64" y="48"/>
                        </a:moveTo>
                        <a:lnTo>
                          <a:pt x="64" y="24"/>
                        </a:lnTo>
                        <a:lnTo>
                          <a:pt x="64" y="24"/>
                        </a:lnTo>
                        <a:lnTo>
                          <a:pt x="62" y="14"/>
                        </a:lnTo>
                        <a:lnTo>
                          <a:pt x="56" y="8"/>
                        </a:lnTo>
                        <a:lnTo>
                          <a:pt x="50" y="2"/>
                        </a:lnTo>
                        <a:lnTo>
                          <a:pt x="40" y="0"/>
                        </a:lnTo>
                        <a:lnTo>
                          <a:pt x="40" y="0"/>
                        </a:lnTo>
                        <a:lnTo>
                          <a:pt x="30" y="2"/>
                        </a:lnTo>
                        <a:lnTo>
                          <a:pt x="24" y="8"/>
                        </a:lnTo>
                        <a:lnTo>
                          <a:pt x="18" y="14"/>
                        </a:lnTo>
                        <a:lnTo>
                          <a:pt x="16" y="24"/>
                        </a:lnTo>
                        <a:lnTo>
                          <a:pt x="16" y="48"/>
                        </a:lnTo>
                        <a:lnTo>
                          <a:pt x="16" y="48"/>
                        </a:lnTo>
                        <a:lnTo>
                          <a:pt x="10" y="54"/>
                        </a:lnTo>
                        <a:lnTo>
                          <a:pt x="4" y="62"/>
                        </a:lnTo>
                        <a:lnTo>
                          <a:pt x="2" y="70"/>
                        </a:lnTo>
                        <a:lnTo>
                          <a:pt x="0" y="80"/>
                        </a:lnTo>
                        <a:lnTo>
                          <a:pt x="0" y="80"/>
                        </a:lnTo>
                        <a:lnTo>
                          <a:pt x="2" y="90"/>
                        </a:lnTo>
                        <a:lnTo>
                          <a:pt x="4" y="98"/>
                        </a:lnTo>
                        <a:lnTo>
                          <a:pt x="10" y="106"/>
                        </a:lnTo>
                        <a:lnTo>
                          <a:pt x="16" y="112"/>
                        </a:lnTo>
                        <a:lnTo>
                          <a:pt x="16" y="232"/>
                        </a:lnTo>
                        <a:lnTo>
                          <a:pt x="16" y="232"/>
                        </a:lnTo>
                        <a:lnTo>
                          <a:pt x="18" y="242"/>
                        </a:lnTo>
                        <a:lnTo>
                          <a:pt x="24" y="248"/>
                        </a:lnTo>
                        <a:lnTo>
                          <a:pt x="30" y="254"/>
                        </a:lnTo>
                        <a:lnTo>
                          <a:pt x="40" y="256"/>
                        </a:lnTo>
                        <a:lnTo>
                          <a:pt x="40" y="256"/>
                        </a:lnTo>
                        <a:lnTo>
                          <a:pt x="50" y="254"/>
                        </a:lnTo>
                        <a:lnTo>
                          <a:pt x="56" y="248"/>
                        </a:lnTo>
                        <a:lnTo>
                          <a:pt x="62" y="242"/>
                        </a:lnTo>
                        <a:lnTo>
                          <a:pt x="64" y="232"/>
                        </a:lnTo>
                        <a:lnTo>
                          <a:pt x="64" y="112"/>
                        </a:lnTo>
                        <a:lnTo>
                          <a:pt x="64" y="112"/>
                        </a:lnTo>
                        <a:lnTo>
                          <a:pt x="70" y="106"/>
                        </a:lnTo>
                        <a:lnTo>
                          <a:pt x="76" y="98"/>
                        </a:lnTo>
                        <a:lnTo>
                          <a:pt x="78" y="90"/>
                        </a:lnTo>
                        <a:lnTo>
                          <a:pt x="80" y="80"/>
                        </a:lnTo>
                        <a:lnTo>
                          <a:pt x="80" y="80"/>
                        </a:lnTo>
                        <a:lnTo>
                          <a:pt x="78" y="70"/>
                        </a:lnTo>
                        <a:lnTo>
                          <a:pt x="76" y="62"/>
                        </a:lnTo>
                        <a:lnTo>
                          <a:pt x="70" y="54"/>
                        </a:lnTo>
                        <a:lnTo>
                          <a:pt x="64" y="48"/>
                        </a:lnTo>
                        <a:close/>
                        <a:moveTo>
                          <a:pt x="32" y="24"/>
                        </a:moveTo>
                        <a:lnTo>
                          <a:pt x="32" y="24"/>
                        </a:lnTo>
                        <a:lnTo>
                          <a:pt x="32" y="20"/>
                        </a:lnTo>
                        <a:lnTo>
                          <a:pt x="34" y="18"/>
                        </a:lnTo>
                        <a:lnTo>
                          <a:pt x="36" y="16"/>
                        </a:lnTo>
                        <a:lnTo>
                          <a:pt x="40" y="16"/>
                        </a:lnTo>
                        <a:lnTo>
                          <a:pt x="40" y="16"/>
                        </a:lnTo>
                        <a:lnTo>
                          <a:pt x="44" y="16"/>
                        </a:lnTo>
                        <a:lnTo>
                          <a:pt x="46" y="18"/>
                        </a:lnTo>
                        <a:lnTo>
                          <a:pt x="48" y="20"/>
                        </a:lnTo>
                        <a:lnTo>
                          <a:pt x="48" y="24"/>
                        </a:lnTo>
                        <a:lnTo>
                          <a:pt x="48" y="40"/>
                        </a:lnTo>
                        <a:lnTo>
                          <a:pt x="48" y="40"/>
                        </a:lnTo>
                        <a:lnTo>
                          <a:pt x="40" y="40"/>
                        </a:lnTo>
                        <a:lnTo>
                          <a:pt x="40" y="40"/>
                        </a:lnTo>
                        <a:lnTo>
                          <a:pt x="32" y="40"/>
                        </a:lnTo>
                        <a:lnTo>
                          <a:pt x="32" y="24"/>
                        </a:lnTo>
                        <a:close/>
                        <a:moveTo>
                          <a:pt x="48" y="232"/>
                        </a:moveTo>
                        <a:lnTo>
                          <a:pt x="48" y="232"/>
                        </a:lnTo>
                        <a:lnTo>
                          <a:pt x="48" y="236"/>
                        </a:lnTo>
                        <a:lnTo>
                          <a:pt x="46" y="238"/>
                        </a:lnTo>
                        <a:lnTo>
                          <a:pt x="44" y="240"/>
                        </a:lnTo>
                        <a:lnTo>
                          <a:pt x="40" y="240"/>
                        </a:lnTo>
                        <a:lnTo>
                          <a:pt x="40" y="240"/>
                        </a:lnTo>
                        <a:lnTo>
                          <a:pt x="36" y="240"/>
                        </a:lnTo>
                        <a:lnTo>
                          <a:pt x="34" y="238"/>
                        </a:lnTo>
                        <a:lnTo>
                          <a:pt x="32" y="236"/>
                        </a:lnTo>
                        <a:lnTo>
                          <a:pt x="32" y="232"/>
                        </a:lnTo>
                        <a:lnTo>
                          <a:pt x="32" y="120"/>
                        </a:lnTo>
                        <a:lnTo>
                          <a:pt x="32" y="120"/>
                        </a:lnTo>
                        <a:lnTo>
                          <a:pt x="40" y="120"/>
                        </a:lnTo>
                        <a:lnTo>
                          <a:pt x="40" y="120"/>
                        </a:lnTo>
                        <a:lnTo>
                          <a:pt x="48" y="120"/>
                        </a:lnTo>
                        <a:lnTo>
                          <a:pt x="48" y="232"/>
                        </a:lnTo>
                        <a:close/>
                        <a:moveTo>
                          <a:pt x="62" y="86"/>
                        </a:moveTo>
                        <a:lnTo>
                          <a:pt x="62" y="86"/>
                        </a:lnTo>
                        <a:lnTo>
                          <a:pt x="62" y="88"/>
                        </a:lnTo>
                        <a:lnTo>
                          <a:pt x="62" y="88"/>
                        </a:lnTo>
                        <a:lnTo>
                          <a:pt x="60" y="94"/>
                        </a:lnTo>
                        <a:lnTo>
                          <a:pt x="60" y="94"/>
                        </a:lnTo>
                        <a:lnTo>
                          <a:pt x="60" y="94"/>
                        </a:lnTo>
                        <a:lnTo>
                          <a:pt x="60" y="94"/>
                        </a:lnTo>
                        <a:lnTo>
                          <a:pt x="54" y="100"/>
                        </a:lnTo>
                        <a:lnTo>
                          <a:pt x="54" y="100"/>
                        </a:lnTo>
                        <a:lnTo>
                          <a:pt x="54" y="100"/>
                        </a:lnTo>
                        <a:lnTo>
                          <a:pt x="54" y="100"/>
                        </a:lnTo>
                        <a:lnTo>
                          <a:pt x="48" y="102"/>
                        </a:lnTo>
                        <a:lnTo>
                          <a:pt x="48" y="102"/>
                        </a:lnTo>
                        <a:lnTo>
                          <a:pt x="40" y="104"/>
                        </a:lnTo>
                        <a:lnTo>
                          <a:pt x="40" y="104"/>
                        </a:lnTo>
                        <a:lnTo>
                          <a:pt x="32" y="102"/>
                        </a:lnTo>
                        <a:lnTo>
                          <a:pt x="32" y="102"/>
                        </a:lnTo>
                        <a:lnTo>
                          <a:pt x="26" y="100"/>
                        </a:lnTo>
                        <a:lnTo>
                          <a:pt x="26" y="100"/>
                        </a:lnTo>
                        <a:lnTo>
                          <a:pt x="26" y="100"/>
                        </a:lnTo>
                        <a:lnTo>
                          <a:pt x="26" y="100"/>
                        </a:lnTo>
                        <a:lnTo>
                          <a:pt x="20" y="94"/>
                        </a:lnTo>
                        <a:lnTo>
                          <a:pt x="20" y="94"/>
                        </a:lnTo>
                        <a:lnTo>
                          <a:pt x="20" y="94"/>
                        </a:lnTo>
                        <a:lnTo>
                          <a:pt x="20" y="94"/>
                        </a:lnTo>
                        <a:lnTo>
                          <a:pt x="18" y="88"/>
                        </a:lnTo>
                        <a:lnTo>
                          <a:pt x="18" y="88"/>
                        </a:lnTo>
                        <a:lnTo>
                          <a:pt x="18" y="86"/>
                        </a:lnTo>
                        <a:lnTo>
                          <a:pt x="18" y="86"/>
                        </a:lnTo>
                        <a:lnTo>
                          <a:pt x="16" y="80"/>
                        </a:lnTo>
                        <a:lnTo>
                          <a:pt x="16" y="80"/>
                        </a:lnTo>
                        <a:lnTo>
                          <a:pt x="18" y="74"/>
                        </a:lnTo>
                        <a:lnTo>
                          <a:pt x="18" y="74"/>
                        </a:lnTo>
                        <a:lnTo>
                          <a:pt x="18" y="72"/>
                        </a:lnTo>
                        <a:lnTo>
                          <a:pt x="18" y="72"/>
                        </a:lnTo>
                        <a:lnTo>
                          <a:pt x="20" y="66"/>
                        </a:lnTo>
                        <a:lnTo>
                          <a:pt x="20" y="66"/>
                        </a:lnTo>
                        <a:lnTo>
                          <a:pt x="20" y="66"/>
                        </a:lnTo>
                        <a:lnTo>
                          <a:pt x="20" y="66"/>
                        </a:lnTo>
                        <a:lnTo>
                          <a:pt x="26" y="60"/>
                        </a:lnTo>
                        <a:lnTo>
                          <a:pt x="26" y="60"/>
                        </a:lnTo>
                        <a:lnTo>
                          <a:pt x="26" y="60"/>
                        </a:lnTo>
                        <a:lnTo>
                          <a:pt x="26" y="60"/>
                        </a:lnTo>
                        <a:lnTo>
                          <a:pt x="32" y="58"/>
                        </a:lnTo>
                        <a:lnTo>
                          <a:pt x="32" y="58"/>
                        </a:lnTo>
                        <a:lnTo>
                          <a:pt x="40" y="56"/>
                        </a:lnTo>
                        <a:lnTo>
                          <a:pt x="40" y="56"/>
                        </a:lnTo>
                        <a:lnTo>
                          <a:pt x="48" y="58"/>
                        </a:lnTo>
                        <a:lnTo>
                          <a:pt x="48" y="58"/>
                        </a:lnTo>
                        <a:lnTo>
                          <a:pt x="54" y="60"/>
                        </a:lnTo>
                        <a:lnTo>
                          <a:pt x="54" y="60"/>
                        </a:lnTo>
                        <a:lnTo>
                          <a:pt x="54" y="60"/>
                        </a:lnTo>
                        <a:lnTo>
                          <a:pt x="54" y="60"/>
                        </a:lnTo>
                        <a:lnTo>
                          <a:pt x="60" y="66"/>
                        </a:lnTo>
                        <a:lnTo>
                          <a:pt x="60" y="66"/>
                        </a:lnTo>
                        <a:lnTo>
                          <a:pt x="60" y="66"/>
                        </a:lnTo>
                        <a:lnTo>
                          <a:pt x="60" y="66"/>
                        </a:lnTo>
                        <a:lnTo>
                          <a:pt x="62" y="72"/>
                        </a:lnTo>
                        <a:lnTo>
                          <a:pt x="62" y="72"/>
                        </a:lnTo>
                        <a:lnTo>
                          <a:pt x="62" y="74"/>
                        </a:lnTo>
                        <a:lnTo>
                          <a:pt x="62" y="74"/>
                        </a:lnTo>
                        <a:lnTo>
                          <a:pt x="64" y="80"/>
                        </a:lnTo>
                        <a:lnTo>
                          <a:pt x="64" y="80"/>
                        </a:lnTo>
                        <a:lnTo>
                          <a:pt x="62" y="86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pPr defTabSz="1171575"/>
                    <a:endParaRPr lang="ar-SA" sz="3065" dirty="0">
                      <a:solidFill>
                        <a:prstClr val="black"/>
                      </a:solidFill>
                      <a:latin typeface="Open Sans"/>
                    </a:endParaRPr>
                  </a:p>
                </p:txBody>
              </p:sp>
              <p:sp>
                <p:nvSpPr>
                  <p:cNvPr id="162" name="Freeform 171"/>
                  <p:cNvSpPr>
                    <a:spLocks noEditPoints="1"/>
                  </p:cNvSpPr>
                  <p:nvPr/>
                </p:nvSpPr>
                <p:spPr bwMode="auto">
                  <a:xfrm>
                    <a:off x="3429000" y="1962150"/>
                    <a:ext cx="127000" cy="406400"/>
                  </a:xfrm>
                  <a:custGeom>
                    <a:avLst/>
                    <a:gdLst/>
                    <a:ahLst/>
                    <a:cxnLst>
                      <a:cxn ang="0">
                        <a:pos x="64" y="24"/>
                      </a:cxn>
                      <a:cxn ang="0">
                        <a:pos x="50" y="2"/>
                      </a:cxn>
                      <a:cxn ang="0">
                        <a:pos x="30" y="2"/>
                      </a:cxn>
                      <a:cxn ang="0">
                        <a:pos x="16" y="24"/>
                      </a:cxn>
                      <a:cxn ang="0">
                        <a:pos x="10" y="54"/>
                      </a:cxn>
                      <a:cxn ang="0">
                        <a:pos x="0" y="80"/>
                      </a:cxn>
                      <a:cxn ang="0">
                        <a:pos x="4" y="98"/>
                      </a:cxn>
                      <a:cxn ang="0">
                        <a:pos x="16" y="232"/>
                      </a:cxn>
                      <a:cxn ang="0">
                        <a:pos x="24" y="248"/>
                      </a:cxn>
                      <a:cxn ang="0">
                        <a:pos x="40" y="256"/>
                      </a:cxn>
                      <a:cxn ang="0">
                        <a:pos x="62" y="242"/>
                      </a:cxn>
                      <a:cxn ang="0">
                        <a:pos x="64" y="112"/>
                      </a:cxn>
                      <a:cxn ang="0">
                        <a:pos x="78" y="90"/>
                      </a:cxn>
                      <a:cxn ang="0">
                        <a:pos x="78" y="70"/>
                      </a:cxn>
                      <a:cxn ang="0">
                        <a:pos x="64" y="48"/>
                      </a:cxn>
                      <a:cxn ang="0">
                        <a:pos x="32" y="20"/>
                      </a:cxn>
                      <a:cxn ang="0">
                        <a:pos x="40" y="16"/>
                      </a:cxn>
                      <a:cxn ang="0">
                        <a:pos x="46" y="18"/>
                      </a:cxn>
                      <a:cxn ang="0">
                        <a:pos x="48" y="40"/>
                      </a:cxn>
                      <a:cxn ang="0">
                        <a:pos x="40" y="40"/>
                      </a:cxn>
                      <a:cxn ang="0">
                        <a:pos x="48" y="232"/>
                      </a:cxn>
                      <a:cxn ang="0">
                        <a:pos x="46" y="238"/>
                      </a:cxn>
                      <a:cxn ang="0">
                        <a:pos x="40" y="240"/>
                      </a:cxn>
                      <a:cxn ang="0">
                        <a:pos x="32" y="236"/>
                      </a:cxn>
                      <a:cxn ang="0">
                        <a:pos x="32" y="120"/>
                      </a:cxn>
                      <a:cxn ang="0">
                        <a:pos x="48" y="120"/>
                      </a:cxn>
                      <a:cxn ang="0">
                        <a:pos x="62" y="86"/>
                      </a:cxn>
                      <a:cxn ang="0">
                        <a:pos x="60" y="94"/>
                      </a:cxn>
                      <a:cxn ang="0">
                        <a:pos x="60" y="94"/>
                      </a:cxn>
                      <a:cxn ang="0">
                        <a:pos x="54" y="100"/>
                      </a:cxn>
                      <a:cxn ang="0">
                        <a:pos x="48" y="102"/>
                      </a:cxn>
                      <a:cxn ang="0">
                        <a:pos x="32" y="102"/>
                      </a:cxn>
                      <a:cxn ang="0">
                        <a:pos x="26" y="100"/>
                      </a:cxn>
                      <a:cxn ang="0">
                        <a:pos x="20" y="94"/>
                      </a:cxn>
                      <a:cxn ang="0">
                        <a:pos x="20" y="94"/>
                      </a:cxn>
                      <a:cxn ang="0">
                        <a:pos x="18" y="86"/>
                      </a:cxn>
                      <a:cxn ang="0">
                        <a:pos x="16" y="80"/>
                      </a:cxn>
                      <a:cxn ang="0">
                        <a:pos x="18" y="72"/>
                      </a:cxn>
                      <a:cxn ang="0">
                        <a:pos x="20" y="66"/>
                      </a:cxn>
                      <a:cxn ang="0">
                        <a:pos x="26" y="60"/>
                      </a:cxn>
                      <a:cxn ang="0">
                        <a:pos x="26" y="60"/>
                      </a:cxn>
                      <a:cxn ang="0">
                        <a:pos x="40" y="56"/>
                      </a:cxn>
                      <a:cxn ang="0">
                        <a:pos x="48" y="58"/>
                      </a:cxn>
                      <a:cxn ang="0">
                        <a:pos x="54" y="60"/>
                      </a:cxn>
                      <a:cxn ang="0">
                        <a:pos x="60" y="66"/>
                      </a:cxn>
                      <a:cxn ang="0">
                        <a:pos x="62" y="72"/>
                      </a:cxn>
                      <a:cxn ang="0">
                        <a:pos x="62" y="74"/>
                      </a:cxn>
                      <a:cxn ang="0">
                        <a:pos x="62" y="86"/>
                      </a:cxn>
                    </a:cxnLst>
                    <a:rect l="0" t="0" r="r" b="b"/>
                    <a:pathLst>
                      <a:path w="80" h="256">
                        <a:moveTo>
                          <a:pt x="64" y="48"/>
                        </a:moveTo>
                        <a:lnTo>
                          <a:pt x="64" y="24"/>
                        </a:lnTo>
                        <a:lnTo>
                          <a:pt x="64" y="24"/>
                        </a:lnTo>
                        <a:lnTo>
                          <a:pt x="62" y="14"/>
                        </a:lnTo>
                        <a:lnTo>
                          <a:pt x="56" y="8"/>
                        </a:lnTo>
                        <a:lnTo>
                          <a:pt x="50" y="2"/>
                        </a:lnTo>
                        <a:lnTo>
                          <a:pt x="40" y="0"/>
                        </a:lnTo>
                        <a:lnTo>
                          <a:pt x="40" y="0"/>
                        </a:lnTo>
                        <a:lnTo>
                          <a:pt x="30" y="2"/>
                        </a:lnTo>
                        <a:lnTo>
                          <a:pt x="24" y="8"/>
                        </a:lnTo>
                        <a:lnTo>
                          <a:pt x="18" y="14"/>
                        </a:lnTo>
                        <a:lnTo>
                          <a:pt x="16" y="24"/>
                        </a:lnTo>
                        <a:lnTo>
                          <a:pt x="16" y="48"/>
                        </a:lnTo>
                        <a:lnTo>
                          <a:pt x="16" y="48"/>
                        </a:lnTo>
                        <a:lnTo>
                          <a:pt x="10" y="54"/>
                        </a:lnTo>
                        <a:lnTo>
                          <a:pt x="4" y="62"/>
                        </a:lnTo>
                        <a:lnTo>
                          <a:pt x="2" y="70"/>
                        </a:lnTo>
                        <a:lnTo>
                          <a:pt x="0" y="80"/>
                        </a:lnTo>
                        <a:lnTo>
                          <a:pt x="0" y="80"/>
                        </a:lnTo>
                        <a:lnTo>
                          <a:pt x="2" y="90"/>
                        </a:lnTo>
                        <a:lnTo>
                          <a:pt x="4" y="98"/>
                        </a:lnTo>
                        <a:lnTo>
                          <a:pt x="10" y="106"/>
                        </a:lnTo>
                        <a:lnTo>
                          <a:pt x="16" y="112"/>
                        </a:lnTo>
                        <a:lnTo>
                          <a:pt x="16" y="232"/>
                        </a:lnTo>
                        <a:lnTo>
                          <a:pt x="16" y="232"/>
                        </a:lnTo>
                        <a:lnTo>
                          <a:pt x="18" y="242"/>
                        </a:lnTo>
                        <a:lnTo>
                          <a:pt x="24" y="248"/>
                        </a:lnTo>
                        <a:lnTo>
                          <a:pt x="30" y="254"/>
                        </a:lnTo>
                        <a:lnTo>
                          <a:pt x="40" y="256"/>
                        </a:lnTo>
                        <a:lnTo>
                          <a:pt x="40" y="256"/>
                        </a:lnTo>
                        <a:lnTo>
                          <a:pt x="50" y="254"/>
                        </a:lnTo>
                        <a:lnTo>
                          <a:pt x="56" y="248"/>
                        </a:lnTo>
                        <a:lnTo>
                          <a:pt x="62" y="242"/>
                        </a:lnTo>
                        <a:lnTo>
                          <a:pt x="64" y="232"/>
                        </a:lnTo>
                        <a:lnTo>
                          <a:pt x="64" y="112"/>
                        </a:lnTo>
                        <a:lnTo>
                          <a:pt x="64" y="112"/>
                        </a:lnTo>
                        <a:lnTo>
                          <a:pt x="70" y="106"/>
                        </a:lnTo>
                        <a:lnTo>
                          <a:pt x="76" y="98"/>
                        </a:lnTo>
                        <a:lnTo>
                          <a:pt x="78" y="90"/>
                        </a:lnTo>
                        <a:lnTo>
                          <a:pt x="80" y="80"/>
                        </a:lnTo>
                        <a:lnTo>
                          <a:pt x="80" y="80"/>
                        </a:lnTo>
                        <a:lnTo>
                          <a:pt x="78" y="70"/>
                        </a:lnTo>
                        <a:lnTo>
                          <a:pt x="76" y="62"/>
                        </a:lnTo>
                        <a:lnTo>
                          <a:pt x="70" y="54"/>
                        </a:lnTo>
                        <a:lnTo>
                          <a:pt x="64" y="48"/>
                        </a:lnTo>
                        <a:close/>
                        <a:moveTo>
                          <a:pt x="32" y="24"/>
                        </a:moveTo>
                        <a:lnTo>
                          <a:pt x="32" y="24"/>
                        </a:lnTo>
                        <a:lnTo>
                          <a:pt x="32" y="20"/>
                        </a:lnTo>
                        <a:lnTo>
                          <a:pt x="34" y="18"/>
                        </a:lnTo>
                        <a:lnTo>
                          <a:pt x="36" y="16"/>
                        </a:lnTo>
                        <a:lnTo>
                          <a:pt x="40" y="16"/>
                        </a:lnTo>
                        <a:lnTo>
                          <a:pt x="40" y="16"/>
                        </a:lnTo>
                        <a:lnTo>
                          <a:pt x="44" y="16"/>
                        </a:lnTo>
                        <a:lnTo>
                          <a:pt x="46" y="18"/>
                        </a:lnTo>
                        <a:lnTo>
                          <a:pt x="48" y="20"/>
                        </a:lnTo>
                        <a:lnTo>
                          <a:pt x="48" y="24"/>
                        </a:lnTo>
                        <a:lnTo>
                          <a:pt x="48" y="40"/>
                        </a:lnTo>
                        <a:lnTo>
                          <a:pt x="48" y="40"/>
                        </a:lnTo>
                        <a:lnTo>
                          <a:pt x="40" y="40"/>
                        </a:lnTo>
                        <a:lnTo>
                          <a:pt x="40" y="40"/>
                        </a:lnTo>
                        <a:lnTo>
                          <a:pt x="32" y="40"/>
                        </a:lnTo>
                        <a:lnTo>
                          <a:pt x="32" y="24"/>
                        </a:lnTo>
                        <a:close/>
                        <a:moveTo>
                          <a:pt x="48" y="232"/>
                        </a:moveTo>
                        <a:lnTo>
                          <a:pt x="48" y="232"/>
                        </a:lnTo>
                        <a:lnTo>
                          <a:pt x="48" y="236"/>
                        </a:lnTo>
                        <a:lnTo>
                          <a:pt x="46" y="238"/>
                        </a:lnTo>
                        <a:lnTo>
                          <a:pt x="44" y="240"/>
                        </a:lnTo>
                        <a:lnTo>
                          <a:pt x="40" y="240"/>
                        </a:lnTo>
                        <a:lnTo>
                          <a:pt x="40" y="240"/>
                        </a:lnTo>
                        <a:lnTo>
                          <a:pt x="36" y="240"/>
                        </a:lnTo>
                        <a:lnTo>
                          <a:pt x="34" y="238"/>
                        </a:lnTo>
                        <a:lnTo>
                          <a:pt x="32" y="236"/>
                        </a:lnTo>
                        <a:lnTo>
                          <a:pt x="32" y="232"/>
                        </a:lnTo>
                        <a:lnTo>
                          <a:pt x="32" y="120"/>
                        </a:lnTo>
                        <a:lnTo>
                          <a:pt x="32" y="120"/>
                        </a:lnTo>
                        <a:lnTo>
                          <a:pt x="40" y="120"/>
                        </a:lnTo>
                        <a:lnTo>
                          <a:pt x="40" y="120"/>
                        </a:lnTo>
                        <a:lnTo>
                          <a:pt x="48" y="120"/>
                        </a:lnTo>
                        <a:lnTo>
                          <a:pt x="48" y="232"/>
                        </a:lnTo>
                        <a:close/>
                        <a:moveTo>
                          <a:pt x="62" y="86"/>
                        </a:moveTo>
                        <a:lnTo>
                          <a:pt x="62" y="86"/>
                        </a:lnTo>
                        <a:lnTo>
                          <a:pt x="62" y="88"/>
                        </a:lnTo>
                        <a:lnTo>
                          <a:pt x="62" y="88"/>
                        </a:lnTo>
                        <a:lnTo>
                          <a:pt x="60" y="94"/>
                        </a:lnTo>
                        <a:lnTo>
                          <a:pt x="60" y="94"/>
                        </a:lnTo>
                        <a:lnTo>
                          <a:pt x="60" y="94"/>
                        </a:lnTo>
                        <a:lnTo>
                          <a:pt x="60" y="94"/>
                        </a:lnTo>
                        <a:lnTo>
                          <a:pt x="54" y="100"/>
                        </a:lnTo>
                        <a:lnTo>
                          <a:pt x="54" y="100"/>
                        </a:lnTo>
                        <a:lnTo>
                          <a:pt x="54" y="100"/>
                        </a:lnTo>
                        <a:lnTo>
                          <a:pt x="54" y="100"/>
                        </a:lnTo>
                        <a:lnTo>
                          <a:pt x="48" y="102"/>
                        </a:lnTo>
                        <a:lnTo>
                          <a:pt x="48" y="102"/>
                        </a:lnTo>
                        <a:lnTo>
                          <a:pt x="40" y="104"/>
                        </a:lnTo>
                        <a:lnTo>
                          <a:pt x="40" y="104"/>
                        </a:lnTo>
                        <a:lnTo>
                          <a:pt x="32" y="102"/>
                        </a:lnTo>
                        <a:lnTo>
                          <a:pt x="32" y="102"/>
                        </a:lnTo>
                        <a:lnTo>
                          <a:pt x="26" y="100"/>
                        </a:lnTo>
                        <a:lnTo>
                          <a:pt x="26" y="100"/>
                        </a:lnTo>
                        <a:lnTo>
                          <a:pt x="26" y="100"/>
                        </a:lnTo>
                        <a:lnTo>
                          <a:pt x="26" y="100"/>
                        </a:lnTo>
                        <a:lnTo>
                          <a:pt x="20" y="94"/>
                        </a:lnTo>
                        <a:lnTo>
                          <a:pt x="20" y="94"/>
                        </a:lnTo>
                        <a:lnTo>
                          <a:pt x="20" y="94"/>
                        </a:lnTo>
                        <a:lnTo>
                          <a:pt x="20" y="94"/>
                        </a:lnTo>
                        <a:lnTo>
                          <a:pt x="18" y="88"/>
                        </a:lnTo>
                        <a:lnTo>
                          <a:pt x="18" y="88"/>
                        </a:lnTo>
                        <a:lnTo>
                          <a:pt x="18" y="86"/>
                        </a:lnTo>
                        <a:lnTo>
                          <a:pt x="18" y="86"/>
                        </a:lnTo>
                        <a:lnTo>
                          <a:pt x="16" y="80"/>
                        </a:lnTo>
                        <a:lnTo>
                          <a:pt x="16" y="80"/>
                        </a:lnTo>
                        <a:lnTo>
                          <a:pt x="18" y="74"/>
                        </a:lnTo>
                        <a:lnTo>
                          <a:pt x="18" y="74"/>
                        </a:lnTo>
                        <a:lnTo>
                          <a:pt x="18" y="72"/>
                        </a:lnTo>
                        <a:lnTo>
                          <a:pt x="18" y="72"/>
                        </a:lnTo>
                        <a:lnTo>
                          <a:pt x="20" y="66"/>
                        </a:lnTo>
                        <a:lnTo>
                          <a:pt x="20" y="66"/>
                        </a:lnTo>
                        <a:lnTo>
                          <a:pt x="20" y="66"/>
                        </a:lnTo>
                        <a:lnTo>
                          <a:pt x="20" y="66"/>
                        </a:lnTo>
                        <a:lnTo>
                          <a:pt x="26" y="60"/>
                        </a:lnTo>
                        <a:lnTo>
                          <a:pt x="26" y="60"/>
                        </a:lnTo>
                        <a:lnTo>
                          <a:pt x="26" y="60"/>
                        </a:lnTo>
                        <a:lnTo>
                          <a:pt x="26" y="60"/>
                        </a:lnTo>
                        <a:lnTo>
                          <a:pt x="32" y="58"/>
                        </a:lnTo>
                        <a:lnTo>
                          <a:pt x="32" y="58"/>
                        </a:lnTo>
                        <a:lnTo>
                          <a:pt x="40" y="56"/>
                        </a:lnTo>
                        <a:lnTo>
                          <a:pt x="40" y="56"/>
                        </a:lnTo>
                        <a:lnTo>
                          <a:pt x="48" y="58"/>
                        </a:lnTo>
                        <a:lnTo>
                          <a:pt x="48" y="58"/>
                        </a:lnTo>
                        <a:lnTo>
                          <a:pt x="54" y="60"/>
                        </a:lnTo>
                        <a:lnTo>
                          <a:pt x="54" y="60"/>
                        </a:lnTo>
                        <a:lnTo>
                          <a:pt x="54" y="60"/>
                        </a:lnTo>
                        <a:lnTo>
                          <a:pt x="54" y="60"/>
                        </a:lnTo>
                        <a:lnTo>
                          <a:pt x="60" y="66"/>
                        </a:lnTo>
                        <a:lnTo>
                          <a:pt x="60" y="66"/>
                        </a:lnTo>
                        <a:lnTo>
                          <a:pt x="60" y="66"/>
                        </a:lnTo>
                        <a:lnTo>
                          <a:pt x="60" y="66"/>
                        </a:lnTo>
                        <a:lnTo>
                          <a:pt x="62" y="72"/>
                        </a:lnTo>
                        <a:lnTo>
                          <a:pt x="62" y="72"/>
                        </a:lnTo>
                        <a:lnTo>
                          <a:pt x="62" y="74"/>
                        </a:lnTo>
                        <a:lnTo>
                          <a:pt x="62" y="74"/>
                        </a:lnTo>
                        <a:lnTo>
                          <a:pt x="64" y="80"/>
                        </a:lnTo>
                        <a:lnTo>
                          <a:pt x="64" y="80"/>
                        </a:lnTo>
                        <a:lnTo>
                          <a:pt x="62" y="86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pPr defTabSz="1171575"/>
                    <a:endParaRPr lang="ar-SA" sz="3065" dirty="0">
                      <a:solidFill>
                        <a:prstClr val="black"/>
                      </a:solidFill>
                      <a:latin typeface="Open Sans"/>
                    </a:endParaRPr>
                  </a:p>
                </p:txBody>
              </p:sp>
              <p:sp>
                <p:nvSpPr>
                  <p:cNvPr id="163" name="Freeform 176"/>
                  <p:cNvSpPr>
                    <a:spLocks noEditPoints="1"/>
                  </p:cNvSpPr>
                  <p:nvPr/>
                </p:nvSpPr>
                <p:spPr bwMode="auto">
                  <a:xfrm>
                    <a:off x="3289300" y="1962150"/>
                    <a:ext cx="127000" cy="406400"/>
                  </a:xfrm>
                  <a:custGeom>
                    <a:avLst/>
                    <a:gdLst/>
                    <a:ahLst/>
                    <a:cxnLst>
                      <a:cxn ang="0">
                        <a:pos x="64" y="24"/>
                      </a:cxn>
                      <a:cxn ang="0">
                        <a:pos x="50" y="2"/>
                      </a:cxn>
                      <a:cxn ang="0">
                        <a:pos x="30" y="2"/>
                      </a:cxn>
                      <a:cxn ang="0">
                        <a:pos x="16" y="24"/>
                      </a:cxn>
                      <a:cxn ang="0">
                        <a:pos x="10" y="150"/>
                      </a:cxn>
                      <a:cxn ang="0">
                        <a:pos x="0" y="176"/>
                      </a:cxn>
                      <a:cxn ang="0">
                        <a:pos x="4" y="194"/>
                      </a:cxn>
                      <a:cxn ang="0">
                        <a:pos x="16" y="232"/>
                      </a:cxn>
                      <a:cxn ang="0">
                        <a:pos x="24" y="248"/>
                      </a:cxn>
                      <a:cxn ang="0">
                        <a:pos x="40" y="256"/>
                      </a:cxn>
                      <a:cxn ang="0">
                        <a:pos x="62" y="242"/>
                      </a:cxn>
                      <a:cxn ang="0">
                        <a:pos x="64" y="208"/>
                      </a:cxn>
                      <a:cxn ang="0">
                        <a:pos x="78" y="186"/>
                      </a:cxn>
                      <a:cxn ang="0">
                        <a:pos x="78" y="166"/>
                      </a:cxn>
                      <a:cxn ang="0">
                        <a:pos x="64" y="144"/>
                      </a:cxn>
                      <a:cxn ang="0">
                        <a:pos x="32" y="20"/>
                      </a:cxn>
                      <a:cxn ang="0">
                        <a:pos x="40" y="16"/>
                      </a:cxn>
                      <a:cxn ang="0">
                        <a:pos x="46" y="18"/>
                      </a:cxn>
                      <a:cxn ang="0">
                        <a:pos x="48" y="136"/>
                      </a:cxn>
                      <a:cxn ang="0">
                        <a:pos x="40" y="136"/>
                      </a:cxn>
                      <a:cxn ang="0">
                        <a:pos x="48" y="232"/>
                      </a:cxn>
                      <a:cxn ang="0">
                        <a:pos x="46" y="238"/>
                      </a:cxn>
                      <a:cxn ang="0">
                        <a:pos x="40" y="240"/>
                      </a:cxn>
                      <a:cxn ang="0">
                        <a:pos x="32" y="236"/>
                      </a:cxn>
                      <a:cxn ang="0">
                        <a:pos x="32" y="216"/>
                      </a:cxn>
                      <a:cxn ang="0">
                        <a:pos x="48" y="216"/>
                      </a:cxn>
                      <a:cxn ang="0">
                        <a:pos x="62" y="182"/>
                      </a:cxn>
                      <a:cxn ang="0">
                        <a:pos x="60" y="190"/>
                      </a:cxn>
                      <a:cxn ang="0">
                        <a:pos x="60" y="190"/>
                      </a:cxn>
                      <a:cxn ang="0">
                        <a:pos x="54" y="196"/>
                      </a:cxn>
                      <a:cxn ang="0">
                        <a:pos x="48" y="198"/>
                      </a:cxn>
                      <a:cxn ang="0">
                        <a:pos x="32" y="198"/>
                      </a:cxn>
                      <a:cxn ang="0">
                        <a:pos x="26" y="196"/>
                      </a:cxn>
                      <a:cxn ang="0">
                        <a:pos x="20" y="190"/>
                      </a:cxn>
                      <a:cxn ang="0">
                        <a:pos x="20" y="190"/>
                      </a:cxn>
                      <a:cxn ang="0">
                        <a:pos x="18" y="182"/>
                      </a:cxn>
                      <a:cxn ang="0">
                        <a:pos x="16" y="176"/>
                      </a:cxn>
                      <a:cxn ang="0">
                        <a:pos x="18" y="168"/>
                      </a:cxn>
                      <a:cxn ang="0">
                        <a:pos x="20" y="162"/>
                      </a:cxn>
                      <a:cxn ang="0">
                        <a:pos x="26" y="156"/>
                      </a:cxn>
                      <a:cxn ang="0">
                        <a:pos x="26" y="156"/>
                      </a:cxn>
                      <a:cxn ang="0">
                        <a:pos x="40" y="152"/>
                      </a:cxn>
                      <a:cxn ang="0">
                        <a:pos x="48" y="154"/>
                      </a:cxn>
                      <a:cxn ang="0">
                        <a:pos x="54" y="156"/>
                      </a:cxn>
                      <a:cxn ang="0">
                        <a:pos x="60" y="162"/>
                      </a:cxn>
                      <a:cxn ang="0">
                        <a:pos x="62" y="168"/>
                      </a:cxn>
                      <a:cxn ang="0">
                        <a:pos x="62" y="170"/>
                      </a:cxn>
                      <a:cxn ang="0">
                        <a:pos x="62" y="182"/>
                      </a:cxn>
                    </a:cxnLst>
                    <a:rect l="0" t="0" r="r" b="b"/>
                    <a:pathLst>
                      <a:path w="80" h="256">
                        <a:moveTo>
                          <a:pt x="64" y="144"/>
                        </a:moveTo>
                        <a:lnTo>
                          <a:pt x="64" y="24"/>
                        </a:lnTo>
                        <a:lnTo>
                          <a:pt x="64" y="24"/>
                        </a:lnTo>
                        <a:lnTo>
                          <a:pt x="62" y="14"/>
                        </a:lnTo>
                        <a:lnTo>
                          <a:pt x="56" y="8"/>
                        </a:lnTo>
                        <a:lnTo>
                          <a:pt x="50" y="2"/>
                        </a:lnTo>
                        <a:lnTo>
                          <a:pt x="40" y="0"/>
                        </a:lnTo>
                        <a:lnTo>
                          <a:pt x="40" y="0"/>
                        </a:lnTo>
                        <a:lnTo>
                          <a:pt x="30" y="2"/>
                        </a:lnTo>
                        <a:lnTo>
                          <a:pt x="24" y="8"/>
                        </a:lnTo>
                        <a:lnTo>
                          <a:pt x="18" y="14"/>
                        </a:lnTo>
                        <a:lnTo>
                          <a:pt x="16" y="24"/>
                        </a:lnTo>
                        <a:lnTo>
                          <a:pt x="16" y="144"/>
                        </a:lnTo>
                        <a:lnTo>
                          <a:pt x="16" y="144"/>
                        </a:lnTo>
                        <a:lnTo>
                          <a:pt x="10" y="150"/>
                        </a:lnTo>
                        <a:lnTo>
                          <a:pt x="4" y="158"/>
                        </a:lnTo>
                        <a:lnTo>
                          <a:pt x="2" y="166"/>
                        </a:lnTo>
                        <a:lnTo>
                          <a:pt x="0" y="176"/>
                        </a:lnTo>
                        <a:lnTo>
                          <a:pt x="0" y="176"/>
                        </a:lnTo>
                        <a:lnTo>
                          <a:pt x="2" y="186"/>
                        </a:lnTo>
                        <a:lnTo>
                          <a:pt x="4" y="194"/>
                        </a:lnTo>
                        <a:lnTo>
                          <a:pt x="10" y="202"/>
                        </a:lnTo>
                        <a:lnTo>
                          <a:pt x="16" y="208"/>
                        </a:lnTo>
                        <a:lnTo>
                          <a:pt x="16" y="232"/>
                        </a:lnTo>
                        <a:lnTo>
                          <a:pt x="16" y="232"/>
                        </a:lnTo>
                        <a:lnTo>
                          <a:pt x="18" y="242"/>
                        </a:lnTo>
                        <a:lnTo>
                          <a:pt x="24" y="248"/>
                        </a:lnTo>
                        <a:lnTo>
                          <a:pt x="30" y="254"/>
                        </a:lnTo>
                        <a:lnTo>
                          <a:pt x="40" y="256"/>
                        </a:lnTo>
                        <a:lnTo>
                          <a:pt x="40" y="256"/>
                        </a:lnTo>
                        <a:lnTo>
                          <a:pt x="50" y="254"/>
                        </a:lnTo>
                        <a:lnTo>
                          <a:pt x="56" y="248"/>
                        </a:lnTo>
                        <a:lnTo>
                          <a:pt x="62" y="242"/>
                        </a:lnTo>
                        <a:lnTo>
                          <a:pt x="64" y="232"/>
                        </a:lnTo>
                        <a:lnTo>
                          <a:pt x="64" y="208"/>
                        </a:lnTo>
                        <a:lnTo>
                          <a:pt x="64" y="208"/>
                        </a:lnTo>
                        <a:lnTo>
                          <a:pt x="70" y="202"/>
                        </a:lnTo>
                        <a:lnTo>
                          <a:pt x="76" y="194"/>
                        </a:lnTo>
                        <a:lnTo>
                          <a:pt x="78" y="186"/>
                        </a:lnTo>
                        <a:lnTo>
                          <a:pt x="80" y="176"/>
                        </a:lnTo>
                        <a:lnTo>
                          <a:pt x="80" y="176"/>
                        </a:lnTo>
                        <a:lnTo>
                          <a:pt x="78" y="166"/>
                        </a:lnTo>
                        <a:lnTo>
                          <a:pt x="76" y="158"/>
                        </a:lnTo>
                        <a:lnTo>
                          <a:pt x="70" y="150"/>
                        </a:lnTo>
                        <a:lnTo>
                          <a:pt x="64" y="144"/>
                        </a:lnTo>
                        <a:close/>
                        <a:moveTo>
                          <a:pt x="32" y="24"/>
                        </a:moveTo>
                        <a:lnTo>
                          <a:pt x="32" y="24"/>
                        </a:lnTo>
                        <a:lnTo>
                          <a:pt x="32" y="20"/>
                        </a:lnTo>
                        <a:lnTo>
                          <a:pt x="34" y="18"/>
                        </a:lnTo>
                        <a:lnTo>
                          <a:pt x="36" y="16"/>
                        </a:lnTo>
                        <a:lnTo>
                          <a:pt x="40" y="16"/>
                        </a:lnTo>
                        <a:lnTo>
                          <a:pt x="40" y="16"/>
                        </a:lnTo>
                        <a:lnTo>
                          <a:pt x="44" y="16"/>
                        </a:lnTo>
                        <a:lnTo>
                          <a:pt x="46" y="18"/>
                        </a:lnTo>
                        <a:lnTo>
                          <a:pt x="48" y="20"/>
                        </a:lnTo>
                        <a:lnTo>
                          <a:pt x="48" y="24"/>
                        </a:lnTo>
                        <a:lnTo>
                          <a:pt x="48" y="136"/>
                        </a:lnTo>
                        <a:lnTo>
                          <a:pt x="48" y="136"/>
                        </a:lnTo>
                        <a:lnTo>
                          <a:pt x="40" y="136"/>
                        </a:lnTo>
                        <a:lnTo>
                          <a:pt x="40" y="136"/>
                        </a:lnTo>
                        <a:lnTo>
                          <a:pt x="32" y="136"/>
                        </a:lnTo>
                        <a:lnTo>
                          <a:pt x="32" y="24"/>
                        </a:lnTo>
                        <a:close/>
                        <a:moveTo>
                          <a:pt x="48" y="232"/>
                        </a:moveTo>
                        <a:lnTo>
                          <a:pt x="48" y="232"/>
                        </a:lnTo>
                        <a:lnTo>
                          <a:pt x="48" y="236"/>
                        </a:lnTo>
                        <a:lnTo>
                          <a:pt x="46" y="238"/>
                        </a:lnTo>
                        <a:lnTo>
                          <a:pt x="44" y="240"/>
                        </a:lnTo>
                        <a:lnTo>
                          <a:pt x="40" y="240"/>
                        </a:lnTo>
                        <a:lnTo>
                          <a:pt x="40" y="240"/>
                        </a:lnTo>
                        <a:lnTo>
                          <a:pt x="36" y="240"/>
                        </a:lnTo>
                        <a:lnTo>
                          <a:pt x="34" y="238"/>
                        </a:lnTo>
                        <a:lnTo>
                          <a:pt x="32" y="236"/>
                        </a:lnTo>
                        <a:lnTo>
                          <a:pt x="32" y="232"/>
                        </a:lnTo>
                        <a:lnTo>
                          <a:pt x="32" y="216"/>
                        </a:lnTo>
                        <a:lnTo>
                          <a:pt x="32" y="216"/>
                        </a:lnTo>
                        <a:lnTo>
                          <a:pt x="40" y="216"/>
                        </a:lnTo>
                        <a:lnTo>
                          <a:pt x="40" y="216"/>
                        </a:lnTo>
                        <a:lnTo>
                          <a:pt x="48" y="216"/>
                        </a:lnTo>
                        <a:lnTo>
                          <a:pt x="48" y="232"/>
                        </a:lnTo>
                        <a:close/>
                        <a:moveTo>
                          <a:pt x="62" y="182"/>
                        </a:moveTo>
                        <a:lnTo>
                          <a:pt x="62" y="182"/>
                        </a:lnTo>
                        <a:lnTo>
                          <a:pt x="62" y="184"/>
                        </a:lnTo>
                        <a:lnTo>
                          <a:pt x="62" y="184"/>
                        </a:lnTo>
                        <a:lnTo>
                          <a:pt x="60" y="190"/>
                        </a:lnTo>
                        <a:lnTo>
                          <a:pt x="60" y="190"/>
                        </a:lnTo>
                        <a:lnTo>
                          <a:pt x="60" y="190"/>
                        </a:lnTo>
                        <a:lnTo>
                          <a:pt x="60" y="190"/>
                        </a:lnTo>
                        <a:lnTo>
                          <a:pt x="54" y="196"/>
                        </a:lnTo>
                        <a:lnTo>
                          <a:pt x="54" y="196"/>
                        </a:lnTo>
                        <a:lnTo>
                          <a:pt x="54" y="196"/>
                        </a:lnTo>
                        <a:lnTo>
                          <a:pt x="54" y="196"/>
                        </a:lnTo>
                        <a:lnTo>
                          <a:pt x="48" y="198"/>
                        </a:lnTo>
                        <a:lnTo>
                          <a:pt x="48" y="198"/>
                        </a:lnTo>
                        <a:lnTo>
                          <a:pt x="40" y="200"/>
                        </a:lnTo>
                        <a:lnTo>
                          <a:pt x="40" y="200"/>
                        </a:lnTo>
                        <a:lnTo>
                          <a:pt x="32" y="198"/>
                        </a:lnTo>
                        <a:lnTo>
                          <a:pt x="32" y="198"/>
                        </a:lnTo>
                        <a:lnTo>
                          <a:pt x="26" y="196"/>
                        </a:lnTo>
                        <a:lnTo>
                          <a:pt x="26" y="196"/>
                        </a:lnTo>
                        <a:lnTo>
                          <a:pt x="26" y="196"/>
                        </a:lnTo>
                        <a:lnTo>
                          <a:pt x="26" y="196"/>
                        </a:lnTo>
                        <a:lnTo>
                          <a:pt x="20" y="190"/>
                        </a:lnTo>
                        <a:lnTo>
                          <a:pt x="20" y="190"/>
                        </a:lnTo>
                        <a:lnTo>
                          <a:pt x="20" y="190"/>
                        </a:lnTo>
                        <a:lnTo>
                          <a:pt x="20" y="190"/>
                        </a:lnTo>
                        <a:lnTo>
                          <a:pt x="18" y="184"/>
                        </a:lnTo>
                        <a:lnTo>
                          <a:pt x="18" y="184"/>
                        </a:lnTo>
                        <a:lnTo>
                          <a:pt x="18" y="182"/>
                        </a:lnTo>
                        <a:lnTo>
                          <a:pt x="18" y="182"/>
                        </a:lnTo>
                        <a:lnTo>
                          <a:pt x="16" y="176"/>
                        </a:lnTo>
                        <a:lnTo>
                          <a:pt x="16" y="176"/>
                        </a:lnTo>
                        <a:lnTo>
                          <a:pt x="18" y="170"/>
                        </a:lnTo>
                        <a:lnTo>
                          <a:pt x="18" y="170"/>
                        </a:lnTo>
                        <a:lnTo>
                          <a:pt x="18" y="168"/>
                        </a:lnTo>
                        <a:lnTo>
                          <a:pt x="18" y="168"/>
                        </a:lnTo>
                        <a:lnTo>
                          <a:pt x="20" y="162"/>
                        </a:lnTo>
                        <a:lnTo>
                          <a:pt x="20" y="162"/>
                        </a:lnTo>
                        <a:lnTo>
                          <a:pt x="20" y="162"/>
                        </a:lnTo>
                        <a:lnTo>
                          <a:pt x="20" y="162"/>
                        </a:lnTo>
                        <a:lnTo>
                          <a:pt x="26" y="156"/>
                        </a:lnTo>
                        <a:lnTo>
                          <a:pt x="26" y="156"/>
                        </a:lnTo>
                        <a:lnTo>
                          <a:pt x="26" y="156"/>
                        </a:lnTo>
                        <a:lnTo>
                          <a:pt x="26" y="156"/>
                        </a:lnTo>
                        <a:lnTo>
                          <a:pt x="32" y="154"/>
                        </a:lnTo>
                        <a:lnTo>
                          <a:pt x="32" y="154"/>
                        </a:lnTo>
                        <a:lnTo>
                          <a:pt x="40" y="152"/>
                        </a:lnTo>
                        <a:lnTo>
                          <a:pt x="40" y="152"/>
                        </a:lnTo>
                        <a:lnTo>
                          <a:pt x="48" y="154"/>
                        </a:lnTo>
                        <a:lnTo>
                          <a:pt x="48" y="154"/>
                        </a:lnTo>
                        <a:lnTo>
                          <a:pt x="54" y="156"/>
                        </a:lnTo>
                        <a:lnTo>
                          <a:pt x="54" y="156"/>
                        </a:lnTo>
                        <a:lnTo>
                          <a:pt x="54" y="156"/>
                        </a:lnTo>
                        <a:lnTo>
                          <a:pt x="54" y="156"/>
                        </a:lnTo>
                        <a:lnTo>
                          <a:pt x="60" y="162"/>
                        </a:lnTo>
                        <a:lnTo>
                          <a:pt x="60" y="162"/>
                        </a:lnTo>
                        <a:lnTo>
                          <a:pt x="60" y="162"/>
                        </a:lnTo>
                        <a:lnTo>
                          <a:pt x="60" y="162"/>
                        </a:lnTo>
                        <a:lnTo>
                          <a:pt x="62" y="168"/>
                        </a:lnTo>
                        <a:lnTo>
                          <a:pt x="62" y="168"/>
                        </a:lnTo>
                        <a:lnTo>
                          <a:pt x="62" y="170"/>
                        </a:lnTo>
                        <a:lnTo>
                          <a:pt x="62" y="170"/>
                        </a:lnTo>
                        <a:lnTo>
                          <a:pt x="64" y="176"/>
                        </a:lnTo>
                        <a:lnTo>
                          <a:pt x="64" y="176"/>
                        </a:lnTo>
                        <a:lnTo>
                          <a:pt x="62" y="182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pPr defTabSz="1171575"/>
                    <a:endParaRPr lang="ar-SA" sz="3065" dirty="0">
                      <a:solidFill>
                        <a:prstClr val="black"/>
                      </a:solidFill>
                      <a:latin typeface="Open Sans"/>
                    </a:endParaRPr>
                  </a:p>
                </p:txBody>
              </p:sp>
            </p:grpSp>
          </p:grpSp>
          <p:sp>
            <p:nvSpPr>
              <p:cNvPr id="157" name="文本框 70"/>
              <p:cNvSpPr txBox="1"/>
              <p:nvPr/>
            </p:nvSpPr>
            <p:spPr>
              <a:xfrm>
                <a:off x="1076342" y="2754056"/>
                <a:ext cx="1489385" cy="4662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MY" altLang="zh-CN" sz="2400" b="1" dirty="0">
                    <a:solidFill>
                      <a:schemeClr val="bg1"/>
                    </a:solidFill>
                  </a:rPr>
                  <a:t>1</a:t>
                </a:r>
                <a:endParaRPr lang="zh-CN" altLang="en-US" sz="2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58" name="文本框 71"/>
              <p:cNvSpPr txBox="1"/>
              <p:nvPr/>
            </p:nvSpPr>
            <p:spPr>
              <a:xfrm>
                <a:off x="1071054" y="3172276"/>
                <a:ext cx="1489384" cy="10208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en-US" sz="1400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Security Assessment Services</a:t>
                </a:r>
                <a:endParaRPr lang="en-US" sz="1400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154" name="右箭头 153"/>
            <p:cNvSpPr/>
            <p:nvPr/>
          </p:nvSpPr>
          <p:spPr>
            <a:xfrm>
              <a:off x="2802835" y="3589049"/>
              <a:ext cx="152400" cy="161557"/>
            </a:xfrm>
            <a:prstGeom prst="rightArrow">
              <a:avLst/>
            </a:prstGeom>
            <a:gradFill flip="none" rotWithShape="1">
              <a:gsLst>
                <a:gs pos="0">
                  <a:srgbClr val="05B0EF"/>
                </a:gs>
                <a:gs pos="100000">
                  <a:srgbClr val="003192">
                    <a:alpha val="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64" name="组合 163"/>
          <p:cNvGrpSpPr/>
          <p:nvPr/>
        </p:nvGrpSpPr>
        <p:grpSpPr>
          <a:xfrm>
            <a:off x="3005638" y="2184844"/>
            <a:ext cx="2096450" cy="2712635"/>
            <a:chOff x="3005638" y="2184844"/>
            <a:chExt cx="2096450" cy="2712635"/>
          </a:xfrm>
        </p:grpSpPr>
        <p:grpSp>
          <p:nvGrpSpPr>
            <p:cNvPr id="165" name="组合 164"/>
            <p:cNvGrpSpPr/>
            <p:nvPr/>
          </p:nvGrpSpPr>
          <p:grpSpPr>
            <a:xfrm>
              <a:off x="3005638" y="2184844"/>
              <a:ext cx="1899043" cy="2712635"/>
              <a:chOff x="3035191" y="1777528"/>
              <a:chExt cx="1899043" cy="2712635"/>
            </a:xfrm>
          </p:grpSpPr>
          <p:sp>
            <p:nvSpPr>
              <p:cNvPr id="167" name="矩形: 圆角 5"/>
              <p:cNvSpPr/>
              <p:nvPr/>
            </p:nvSpPr>
            <p:spPr>
              <a:xfrm>
                <a:off x="3052169" y="2172625"/>
                <a:ext cx="1882065" cy="2317538"/>
              </a:xfrm>
              <a:prstGeom prst="roundRect">
                <a:avLst>
                  <a:gd name="adj" fmla="val 4746"/>
                </a:avLst>
              </a:prstGeom>
              <a:noFill/>
              <a:ln>
                <a:solidFill>
                  <a:srgbClr val="00B0F0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8" name="文本框 78"/>
              <p:cNvSpPr txBox="1"/>
              <p:nvPr/>
            </p:nvSpPr>
            <p:spPr>
              <a:xfrm>
                <a:off x="3231531" y="2739666"/>
                <a:ext cx="1489386" cy="4662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MY" altLang="zh-CN" sz="2400" b="1" dirty="0">
                    <a:solidFill>
                      <a:schemeClr val="bg1"/>
                    </a:solidFill>
                  </a:rPr>
                  <a:t>2</a:t>
                </a:r>
                <a:endParaRPr lang="zh-CN" altLang="en-US" sz="2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69" name="文本框 79"/>
              <p:cNvSpPr txBox="1"/>
              <p:nvPr/>
            </p:nvSpPr>
            <p:spPr>
              <a:xfrm>
                <a:off x="3035191" y="3314646"/>
                <a:ext cx="1882066" cy="6976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en-US" sz="1400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Locate Virus &amp; Contain</a:t>
                </a:r>
                <a:endParaRPr lang="en-US" sz="1400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grpSp>
            <p:nvGrpSpPr>
              <p:cNvPr id="170" name="组合 169"/>
              <p:cNvGrpSpPr/>
              <p:nvPr/>
            </p:nvGrpSpPr>
            <p:grpSpPr>
              <a:xfrm>
                <a:off x="3611773" y="1777528"/>
                <a:ext cx="762856" cy="762855"/>
                <a:chOff x="3712197" y="2080415"/>
                <a:chExt cx="562011" cy="562010"/>
              </a:xfrm>
            </p:grpSpPr>
            <p:sp>
              <p:nvSpPr>
                <p:cNvPr id="171" name="椭圆 72"/>
                <p:cNvSpPr/>
                <p:nvPr/>
              </p:nvSpPr>
              <p:spPr>
                <a:xfrm>
                  <a:off x="3712197" y="2080415"/>
                  <a:ext cx="562011" cy="562010"/>
                </a:xfrm>
                <a:prstGeom prst="ellipse">
                  <a:avLst/>
                </a:prstGeom>
                <a:solidFill>
                  <a:srgbClr val="6FB33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72" name="Group 36"/>
                <p:cNvGrpSpPr/>
                <p:nvPr/>
              </p:nvGrpSpPr>
              <p:grpSpPr>
                <a:xfrm>
                  <a:off x="3869614" y="2237832"/>
                  <a:ext cx="247177" cy="247177"/>
                  <a:chOff x="5588000" y="1962150"/>
                  <a:chExt cx="406400" cy="406400"/>
                </a:xfrm>
                <a:solidFill>
                  <a:schemeClr val="bg1"/>
                </a:solidFill>
              </p:grpSpPr>
              <p:sp>
                <p:nvSpPr>
                  <p:cNvPr id="173" name="Freeform 106"/>
                  <p:cNvSpPr>
                    <a:spLocks noEditPoints="1"/>
                  </p:cNvSpPr>
                  <p:nvPr/>
                </p:nvSpPr>
                <p:spPr bwMode="auto">
                  <a:xfrm>
                    <a:off x="5588000" y="1962150"/>
                    <a:ext cx="406400" cy="406400"/>
                  </a:xfrm>
                  <a:custGeom>
                    <a:avLst/>
                    <a:gdLst/>
                    <a:ahLst/>
                    <a:cxnLst>
                      <a:cxn ang="0">
                        <a:pos x="214" y="86"/>
                      </a:cxn>
                      <a:cxn ang="0">
                        <a:pos x="230" y="54"/>
                      </a:cxn>
                      <a:cxn ang="0">
                        <a:pos x="210" y="30"/>
                      </a:cxn>
                      <a:cxn ang="0">
                        <a:pos x="194" y="26"/>
                      </a:cxn>
                      <a:cxn ang="0">
                        <a:pos x="160" y="38"/>
                      </a:cxn>
                      <a:cxn ang="0">
                        <a:pos x="150" y="4"/>
                      </a:cxn>
                      <a:cxn ang="0">
                        <a:pos x="118" y="0"/>
                      </a:cxn>
                      <a:cxn ang="0">
                        <a:pos x="102" y="12"/>
                      </a:cxn>
                      <a:cxn ang="0">
                        <a:pos x="66" y="28"/>
                      </a:cxn>
                      <a:cxn ang="0">
                        <a:pos x="56" y="26"/>
                      </a:cxn>
                      <a:cxn ang="0">
                        <a:pos x="30" y="46"/>
                      </a:cxn>
                      <a:cxn ang="0">
                        <a:pos x="28" y="66"/>
                      </a:cxn>
                      <a:cxn ang="0">
                        <a:pos x="12" y="102"/>
                      </a:cxn>
                      <a:cxn ang="0">
                        <a:pos x="0" y="112"/>
                      </a:cxn>
                      <a:cxn ang="0">
                        <a:pos x="0" y="144"/>
                      </a:cxn>
                      <a:cxn ang="0">
                        <a:pos x="38" y="160"/>
                      </a:cxn>
                      <a:cxn ang="0">
                        <a:pos x="28" y="190"/>
                      </a:cxn>
                      <a:cxn ang="0">
                        <a:pos x="30" y="210"/>
                      </a:cxn>
                      <a:cxn ang="0">
                        <a:pos x="56" y="230"/>
                      </a:cxn>
                      <a:cxn ang="0">
                        <a:pos x="86" y="214"/>
                      </a:cxn>
                      <a:cxn ang="0">
                        <a:pos x="102" y="244"/>
                      </a:cxn>
                      <a:cxn ang="0">
                        <a:pos x="118" y="256"/>
                      </a:cxn>
                      <a:cxn ang="0">
                        <a:pos x="150" y="252"/>
                      </a:cxn>
                      <a:cxn ang="0">
                        <a:pos x="160" y="218"/>
                      </a:cxn>
                      <a:cxn ang="0">
                        <a:pos x="194" y="230"/>
                      </a:cxn>
                      <a:cxn ang="0">
                        <a:pos x="210" y="226"/>
                      </a:cxn>
                      <a:cxn ang="0">
                        <a:pos x="230" y="202"/>
                      </a:cxn>
                      <a:cxn ang="0">
                        <a:pos x="214" y="170"/>
                      </a:cxn>
                      <a:cxn ang="0">
                        <a:pos x="248" y="152"/>
                      </a:cxn>
                      <a:cxn ang="0">
                        <a:pos x="256" y="118"/>
                      </a:cxn>
                      <a:cxn ang="0">
                        <a:pos x="248" y="104"/>
                      </a:cxn>
                      <a:cxn ang="0">
                        <a:pos x="208" y="148"/>
                      </a:cxn>
                      <a:cxn ang="0">
                        <a:pos x="200" y="162"/>
                      </a:cxn>
                      <a:cxn ang="0">
                        <a:pos x="200" y="214"/>
                      </a:cxn>
                      <a:cxn ang="0">
                        <a:pos x="170" y="198"/>
                      </a:cxn>
                      <a:cxn ang="0">
                        <a:pos x="154" y="204"/>
                      </a:cxn>
                      <a:cxn ang="0">
                        <a:pos x="138" y="240"/>
                      </a:cxn>
                      <a:cxn ang="0">
                        <a:pos x="108" y="208"/>
                      </a:cxn>
                      <a:cxn ang="0">
                        <a:pos x="94" y="200"/>
                      </a:cxn>
                      <a:cxn ang="0">
                        <a:pos x="78" y="202"/>
                      </a:cxn>
                      <a:cxn ang="0">
                        <a:pos x="54" y="178"/>
                      </a:cxn>
                      <a:cxn ang="0">
                        <a:pos x="52" y="154"/>
                      </a:cxn>
                      <a:cxn ang="0">
                        <a:pos x="16" y="138"/>
                      </a:cxn>
                      <a:cxn ang="0">
                        <a:pos x="48" y="108"/>
                      </a:cxn>
                      <a:cxn ang="0">
                        <a:pos x="56" y="94"/>
                      </a:cxn>
                      <a:cxn ang="0">
                        <a:pos x="56" y="42"/>
                      </a:cxn>
                      <a:cxn ang="0">
                        <a:pos x="86" y="58"/>
                      </a:cxn>
                      <a:cxn ang="0">
                        <a:pos x="102" y="52"/>
                      </a:cxn>
                      <a:cxn ang="0">
                        <a:pos x="118" y="16"/>
                      </a:cxn>
                      <a:cxn ang="0">
                        <a:pos x="148" y="48"/>
                      </a:cxn>
                      <a:cxn ang="0">
                        <a:pos x="162" y="56"/>
                      </a:cxn>
                      <a:cxn ang="0">
                        <a:pos x="178" y="54"/>
                      </a:cxn>
                      <a:cxn ang="0">
                        <a:pos x="202" y="78"/>
                      </a:cxn>
                      <a:cxn ang="0">
                        <a:pos x="204" y="102"/>
                      </a:cxn>
                      <a:cxn ang="0">
                        <a:pos x="240" y="118"/>
                      </a:cxn>
                    </a:cxnLst>
                    <a:rect l="0" t="0" r="r" b="b"/>
                    <a:pathLst>
                      <a:path w="256" h="256">
                        <a:moveTo>
                          <a:pt x="244" y="102"/>
                        </a:moveTo>
                        <a:lnTo>
                          <a:pt x="218" y="96"/>
                        </a:lnTo>
                        <a:lnTo>
                          <a:pt x="218" y="96"/>
                        </a:lnTo>
                        <a:lnTo>
                          <a:pt x="214" y="86"/>
                        </a:lnTo>
                        <a:lnTo>
                          <a:pt x="228" y="66"/>
                        </a:lnTo>
                        <a:lnTo>
                          <a:pt x="228" y="66"/>
                        </a:lnTo>
                        <a:lnTo>
                          <a:pt x="230" y="60"/>
                        </a:lnTo>
                        <a:lnTo>
                          <a:pt x="230" y="54"/>
                        </a:lnTo>
                        <a:lnTo>
                          <a:pt x="230" y="50"/>
                        </a:lnTo>
                        <a:lnTo>
                          <a:pt x="226" y="46"/>
                        </a:lnTo>
                        <a:lnTo>
                          <a:pt x="210" y="30"/>
                        </a:lnTo>
                        <a:lnTo>
                          <a:pt x="210" y="30"/>
                        </a:lnTo>
                        <a:lnTo>
                          <a:pt x="206" y="26"/>
                        </a:lnTo>
                        <a:lnTo>
                          <a:pt x="200" y="26"/>
                        </a:lnTo>
                        <a:lnTo>
                          <a:pt x="200" y="26"/>
                        </a:lnTo>
                        <a:lnTo>
                          <a:pt x="194" y="26"/>
                        </a:lnTo>
                        <a:lnTo>
                          <a:pt x="190" y="28"/>
                        </a:lnTo>
                        <a:lnTo>
                          <a:pt x="170" y="42"/>
                        </a:lnTo>
                        <a:lnTo>
                          <a:pt x="170" y="42"/>
                        </a:lnTo>
                        <a:lnTo>
                          <a:pt x="160" y="38"/>
                        </a:lnTo>
                        <a:lnTo>
                          <a:pt x="154" y="12"/>
                        </a:lnTo>
                        <a:lnTo>
                          <a:pt x="154" y="12"/>
                        </a:lnTo>
                        <a:lnTo>
                          <a:pt x="152" y="8"/>
                        </a:lnTo>
                        <a:lnTo>
                          <a:pt x="150" y="4"/>
                        </a:lnTo>
                        <a:lnTo>
                          <a:pt x="144" y="0"/>
                        </a:lnTo>
                        <a:lnTo>
                          <a:pt x="138" y="0"/>
                        </a:lnTo>
                        <a:lnTo>
                          <a:pt x="118" y="0"/>
                        </a:lnTo>
                        <a:lnTo>
                          <a:pt x="118" y="0"/>
                        </a:lnTo>
                        <a:lnTo>
                          <a:pt x="112" y="0"/>
                        </a:lnTo>
                        <a:lnTo>
                          <a:pt x="106" y="4"/>
                        </a:lnTo>
                        <a:lnTo>
                          <a:pt x="104" y="8"/>
                        </a:lnTo>
                        <a:lnTo>
                          <a:pt x="102" y="12"/>
                        </a:lnTo>
                        <a:lnTo>
                          <a:pt x="96" y="38"/>
                        </a:lnTo>
                        <a:lnTo>
                          <a:pt x="96" y="38"/>
                        </a:lnTo>
                        <a:lnTo>
                          <a:pt x="86" y="42"/>
                        </a:lnTo>
                        <a:lnTo>
                          <a:pt x="66" y="28"/>
                        </a:lnTo>
                        <a:lnTo>
                          <a:pt x="66" y="28"/>
                        </a:lnTo>
                        <a:lnTo>
                          <a:pt x="62" y="26"/>
                        </a:lnTo>
                        <a:lnTo>
                          <a:pt x="56" y="26"/>
                        </a:lnTo>
                        <a:lnTo>
                          <a:pt x="56" y="26"/>
                        </a:lnTo>
                        <a:lnTo>
                          <a:pt x="50" y="26"/>
                        </a:lnTo>
                        <a:lnTo>
                          <a:pt x="46" y="30"/>
                        </a:lnTo>
                        <a:lnTo>
                          <a:pt x="30" y="46"/>
                        </a:lnTo>
                        <a:lnTo>
                          <a:pt x="30" y="46"/>
                        </a:lnTo>
                        <a:lnTo>
                          <a:pt x="26" y="50"/>
                        </a:lnTo>
                        <a:lnTo>
                          <a:pt x="26" y="54"/>
                        </a:lnTo>
                        <a:lnTo>
                          <a:pt x="26" y="60"/>
                        </a:lnTo>
                        <a:lnTo>
                          <a:pt x="28" y="66"/>
                        </a:lnTo>
                        <a:lnTo>
                          <a:pt x="42" y="86"/>
                        </a:lnTo>
                        <a:lnTo>
                          <a:pt x="42" y="86"/>
                        </a:lnTo>
                        <a:lnTo>
                          <a:pt x="38" y="96"/>
                        </a:lnTo>
                        <a:lnTo>
                          <a:pt x="12" y="102"/>
                        </a:lnTo>
                        <a:lnTo>
                          <a:pt x="12" y="102"/>
                        </a:lnTo>
                        <a:lnTo>
                          <a:pt x="8" y="104"/>
                        </a:lnTo>
                        <a:lnTo>
                          <a:pt x="4" y="106"/>
                        </a:lnTo>
                        <a:lnTo>
                          <a:pt x="0" y="112"/>
                        </a:lnTo>
                        <a:lnTo>
                          <a:pt x="0" y="118"/>
                        </a:lnTo>
                        <a:lnTo>
                          <a:pt x="0" y="138"/>
                        </a:lnTo>
                        <a:lnTo>
                          <a:pt x="0" y="138"/>
                        </a:lnTo>
                        <a:lnTo>
                          <a:pt x="0" y="144"/>
                        </a:lnTo>
                        <a:lnTo>
                          <a:pt x="4" y="150"/>
                        </a:lnTo>
                        <a:lnTo>
                          <a:pt x="8" y="152"/>
                        </a:lnTo>
                        <a:lnTo>
                          <a:pt x="12" y="154"/>
                        </a:lnTo>
                        <a:lnTo>
                          <a:pt x="38" y="160"/>
                        </a:lnTo>
                        <a:lnTo>
                          <a:pt x="38" y="160"/>
                        </a:lnTo>
                        <a:lnTo>
                          <a:pt x="42" y="170"/>
                        </a:lnTo>
                        <a:lnTo>
                          <a:pt x="28" y="190"/>
                        </a:lnTo>
                        <a:lnTo>
                          <a:pt x="28" y="190"/>
                        </a:lnTo>
                        <a:lnTo>
                          <a:pt x="26" y="196"/>
                        </a:lnTo>
                        <a:lnTo>
                          <a:pt x="26" y="202"/>
                        </a:lnTo>
                        <a:lnTo>
                          <a:pt x="26" y="206"/>
                        </a:lnTo>
                        <a:lnTo>
                          <a:pt x="30" y="210"/>
                        </a:lnTo>
                        <a:lnTo>
                          <a:pt x="46" y="226"/>
                        </a:lnTo>
                        <a:lnTo>
                          <a:pt x="46" y="226"/>
                        </a:lnTo>
                        <a:lnTo>
                          <a:pt x="50" y="230"/>
                        </a:lnTo>
                        <a:lnTo>
                          <a:pt x="56" y="230"/>
                        </a:lnTo>
                        <a:lnTo>
                          <a:pt x="56" y="230"/>
                        </a:lnTo>
                        <a:lnTo>
                          <a:pt x="62" y="230"/>
                        </a:lnTo>
                        <a:lnTo>
                          <a:pt x="66" y="228"/>
                        </a:lnTo>
                        <a:lnTo>
                          <a:pt x="86" y="214"/>
                        </a:lnTo>
                        <a:lnTo>
                          <a:pt x="86" y="214"/>
                        </a:lnTo>
                        <a:lnTo>
                          <a:pt x="96" y="218"/>
                        </a:lnTo>
                        <a:lnTo>
                          <a:pt x="102" y="244"/>
                        </a:lnTo>
                        <a:lnTo>
                          <a:pt x="102" y="244"/>
                        </a:lnTo>
                        <a:lnTo>
                          <a:pt x="104" y="248"/>
                        </a:lnTo>
                        <a:lnTo>
                          <a:pt x="106" y="252"/>
                        </a:lnTo>
                        <a:lnTo>
                          <a:pt x="112" y="256"/>
                        </a:lnTo>
                        <a:lnTo>
                          <a:pt x="118" y="256"/>
                        </a:lnTo>
                        <a:lnTo>
                          <a:pt x="138" y="256"/>
                        </a:lnTo>
                        <a:lnTo>
                          <a:pt x="138" y="256"/>
                        </a:lnTo>
                        <a:lnTo>
                          <a:pt x="144" y="256"/>
                        </a:lnTo>
                        <a:lnTo>
                          <a:pt x="150" y="252"/>
                        </a:lnTo>
                        <a:lnTo>
                          <a:pt x="152" y="248"/>
                        </a:lnTo>
                        <a:lnTo>
                          <a:pt x="154" y="244"/>
                        </a:lnTo>
                        <a:lnTo>
                          <a:pt x="160" y="218"/>
                        </a:lnTo>
                        <a:lnTo>
                          <a:pt x="160" y="218"/>
                        </a:lnTo>
                        <a:lnTo>
                          <a:pt x="170" y="214"/>
                        </a:lnTo>
                        <a:lnTo>
                          <a:pt x="190" y="228"/>
                        </a:lnTo>
                        <a:lnTo>
                          <a:pt x="190" y="228"/>
                        </a:lnTo>
                        <a:lnTo>
                          <a:pt x="194" y="230"/>
                        </a:lnTo>
                        <a:lnTo>
                          <a:pt x="200" y="230"/>
                        </a:lnTo>
                        <a:lnTo>
                          <a:pt x="200" y="230"/>
                        </a:lnTo>
                        <a:lnTo>
                          <a:pt x="206" y="230"/>
                        </a:lnTo>
                        <a:lnTo>
                          <a:pt x="210" y="226"/>
                        </a:lnTo>
                        <a:lnTo>
                          <a:pt x="226" y="210"/>
                        </a:lnTo>
                        <a:lnTo>
                          <a:pt x="226" y="210"/>
                        </a:lnTo>
                        <a:lnTo>
                          <a:pt x="230" y="206"/>
                        </a:lnTo>
                        <a:lnTo>
                          <a:pt x="230" y="202"/>
                        </a:lnTo>
                        <a:lnTo>
                          <a:pt x="230" y="196"/>
                        </a:lnTo>
                        <a:lnTo>
                          <a:pt x="228" y="190"/>
                        </a:lnTo>
                        <a:lnTo>
                          <a:pt x="214" y="170"/>
                        </a:lnTo>
                        <a:lnTo>
                          <a:pt x="214" y="170"/>
                        </a:lnTo>
                        <a:lnTo>
                          <a:pt x="218" y="160"/>
                        </a:lnTo>
                        <a:lnTo>
                          <a:pt x="244" y="154"/>
                        </a:lnTo>
                        <a:lnTo>
                          <a:pt x="244" y="154"/>
                        </a:lnTo>
                        <a:lnTo>
                          <a:pt x="248" y="152"/>
                        </a:lnTo>
                        <a:lnTo>
                          <a:pt x="252" y="150"/>
                        </a:lnTo>
                        <a:lnTo>
                          <a:pt x="256" y="144"/>
                        </a:lnTo>
                        <a:lnTo>
                          <a:pt x="256" y="138"/>
                        </a:lnTo>
                        <a:lnTo>
                          <a:pt x="256" y="118"/>
                        </a:lnTo>
                        <a:lnTo>
                          <a:pt x="256" y="118"/>
                        </a:lnTo>
                        <a:lnTo>
                          <a:pt x="256" y="112"/>
                        </a:lnTo>
                        <a:lnTo>
                          <a:pt x="252" y="106"/>
                        </a:lnTo>
                        <a:lnTo>
                          <a:pt x="248" y="104"/>
                        </a:lnTo>
                        <a:lnTo>
                          <a:pt x="244" y="102"/>
                        </a:lnTo>
                        <a:close/>
                        <a:moveTo>
                          <a:pt x="216" y="144"/>
                        </a:moveTo>
                        <a:lnTo>
                          <a:pt x="216" y="144"/>
                        </a:lnTo>
                        <a:lnTo>
                          <a:pt x="208" y="148"/>
                        </a:lnTo>
                        <a:lnTo>
                          <a:pt x="204" y="154"/>
                        </a:lnTo>
                        <a:lnTo>
                          <a:pt x="204" y="154"/>
                        </a:lnTo>
                        <a:lnTo>
                          <a:pt x="200" y="162"/>
                        </a:lnTo>
                        <a:lnTo>
                          <a:pt x="200" y="162"/>
                        </a:lnTo>
                        <a:lnTo>
                          <a:pt x="198" y="170"/>
                        </a:lnTo>
                        <a:lnTo>
                          <a:pt x="202" y="178"/>
                        </a:lnTo>
                        <a:lnTo>
                          <a:pt x="214" y="200"/>
                        </a:lnTo>
                        <a:lnTo>
                          <a:pt x="200" y="214"/>
                        </a:lnTo>
                        <a:lnTo>
                          <a:pt x="178" y="202"/>
                        </a:lnTo>
                        <a:lnTo>
                          <a:pt x="178" y="202"/>
                        </a:lnTo>
                        <a:lnTo>
                          <a:pt x="174" y="198"/>
                        </a:lnTo>
                        <a:lnTo>
                          <a:pt x="170" y="198"/>
                        </a:lnTo>
                        <a:lnTo>
                          <a:pt x="170" y="198"/>
                        </a:lnTo>
                        <a:lnTo>
                          <a:pt x="162" y="200"/>
                        </a:lnTo>
                        <a:lnTo>
                          <a:pt x="162" y="200"/>
                        </a:lnTo>
                        <a:lnTo>
                          <a:pt x="154" y="204"/>
                        </a:lnTo>
                        <a:lnTo>
                          <a:pt x="154" y="204"/>
                        </a:lnTo>
                        <a:lnTo>
                          <a:pt x="148" y="208"/>
                        </a:lnTo>
                        <a:lnTo>
                          <a:pt x="144" y="216"/>
                        </a:lnTo>
                        <a:lnTo>
                          <a:pt x="138" y="240"/>
                        </a:lnTo>
                        <a:lnTo>
                          <a:pt x="118" y="240"/>
                        </a:lnTo>
                        <a:lnTo>
                          <a:pt x="112" y="216"/>
                        </a:lnTo>
                        <a:lnTo>
                          <a:pt x="112" y="216"/>
                        </a:lnTo>
                        <a:lnTo>
                          <a:pt x="108" y="208"/>
                        </a:lnTo>
                        <a:lnTo>
                          <a:pt x="102" y="204"/>
                        </a:lnTo>
                        <a:lnTo>
                          <a:pt x="102" y="204"/>
                        </a:lnTo>
                        <a:lnTo>
                          <a:pt x="94" y="200"/>
                        </a:lnTo>
                        <a:lnTo>
                          <a:pt x="94" y="200"/>
                        </a:lnTo>
                        <a:lnTo>
                          <a:pt x="86" y="198"/>
                        </a:lnTo>
                        <a:lnTo>
                          <a:pt x="86" y="198"/>
                        </a:lnTo>
                        <a:lnTo>
                          <a:pt x="82" y="198"/>
                        </a:lnTo>
                        <a:lnTo>
                          <a:pt x="78" y="202"/>
                        </a:lnTo>
                        <a:lnTo>
                          <a:pt x="56" y="214"/>
                        </a:lnTo>
                        <a:lnTo>
                          <a:pt x="42" y="200"/>
                        </a:lnTo>
                        <a:lnTo>
                          <a:pt x="54" y="178"/>
                        </a:lnTo>
                        <a:lnTo>
                          <a:pt x="54" y="178"/>
                        </a:lnTo>
                        <a:lnTo>
                          <a:pt x="58" y="170"/>
                        </a:lnTo>
                        <a:lnTo>
                          <a:pt x="56" y="162"/>
                        </a:lnTo>
                        <a:lnTo>
                          <a:pt x="56" y="162"/>
                        </a:lnTo>
                        <a:lnTo>
                          <a:pt x="52" y="154"/>
                        </a:lnTo>
                        <a:lnTo>
                          <a:pt x="52" y="154"/>
                        </a:lnTo>
                        <a:lnTo>
                          <a:pt x="48" y="148"/>
                        </a:lnTo>
                        <a:lnTo>
                          <a:pt x="40" y="144"/>
                        </a:lnTo>
                        <a:lnTo>
                          <a:pt x="16" y="138"/>
                        </a:lnTo>
                        <a:lnTo>
                          <a:pt x="16" y="118"/>
                        </a:lnTo>
                        <a:lnTo>
                          <a:pt x="40" y="112"/>
                        </a:lnTo>
                        <a:lnTo>
                          <a:pt x="40" y="112"/>
                        </a:lnTo>
                        <a:lnTo>
                          <a:pt x="48" y="108"/>
                        </a:lnTo>
                        <a:lnTo>
                          <a:pt x="52" y="102"/>
                        </a:lnTo>
                        <a:lnTo>
                          <a:pt x="52" y="102"/>
                        </a:lnTo>
                        <a:lnTo>
                          <a:pt x="56" y="94"/>
                        </a:lnTo>
                        <a:lnTo>
                          <a:pt x="56" y="94"/>
                        </a:lnTo>
                        <a:lnTo>
                          <a:pt x="58" y="86"/>
                        </a:lnTo>
                        <a:lnTo>
                          <a:pt x="54" y="78"/>
                        </a:lnTo>
                        <a:lnTo>
                          <a:pt x="42" y="56"/>
                        </a:lnTo>
                        <a:lnTo>
                          <a:pt x="56" y="42"/>
                        </a:lnTo>
                        <a:lnTo>
                          <a:pt x="78" y="54"/>
                        </a:lnTo>
                        <a:lnTo>
                          <a:pt x="78" y="54"/>
                        </a:lnTo>
                        <a:lnTo>
                          <a:pt x="82" y="58"/>
                        </a:lnTo>
                        <a:lnTo>
                          <a:pt x="86" y="58"/>
                        </a:lnTo>
                        <a:lnTo>
                          <a:pt x="86" y="58"/>
                        </a:lnTo>
                        <a:lnTo>
                          <a:pt x="94" y="56"/>
                        </a:lnTo>
                        <a:lnTo>
                          <a:pt x="94" y="56"/>
                        </a:lnTo>
                        <a:lnTo>
                          <a:pt x="102" y="52"/>
                        </a:lnTo>
                        <a:lnTo>
                          <a:pt x="102" y="52"/>
                        </a:lnTo>
                        <a:lnTo>
                          <a:pt x="108" y="48"/>
                        </a:lnTo>
                        <a:lnTo>
                          <a:pt x="112" y="40"/>
                        </a:lnTo>
                        <a:lnTo>
                          <a:pt x="118" y="16"/>
                        </a:lnTo>
                        <a:lnTo>
                          <a:pt x="138" y="16"/>
                        </a:lnTo>
                        <a:lnTo>
                          <a:pt x="144" y="40"/>
                        </a:lnTo>
                        <a:lnTo>
                          <a:pt x="144" y="40"/>
                        </a:lnTo>
                        <a:lnTo>
                          <a:pt x="148" y="48"/>
                        </a:lnTo>
                        <a:lnTo>
                          <a:pt x="154" y="52"/>
                        </a:lnTo>
                        <a:lnTo>
                          <a:pt x="154" y="52"/>
                        </a:lnTo>
                        <a:lnTo>
                          <a:pt x="162" y="56"/>
                        </a:lnTo>
                        <a:lnTo>
                          <a:pt x="162" y="56"/>
                        </a:lnTo>
                        <a:lnTo>
                          <a:pt x="170" y="58"/>
                        </a:lnTo>
                        <a:lnTo>
                          <a:pt x="170" y="58"/>
                        </a:lnTo>
                        <a:lnTo>
                          <a:pt x="174" y="58"/>
                        </a:lnTo>
                        <a:lnTo>
                          <a:pt x="178" y="54"/>
                        </a:lnTo>
                        <a:lnTo>
                          <a:pt x="200" y="42"/>
                        </a:lnTo>
                        <a:lnTo>
                          <a:pt x="214" y="56"/>
                        </a:lnTo>
                        <a:lnTo>
                          <a:pt x="202" y="78"/>
                        </a:lnTo>
                        <a:lnTo>
                          <a:pt x="202" y="78"/>
                        </a:lnTo>
                        <a:lnTo>
                          <a:pt x="198" y="86"/>
                        </a:lnTo>
                        <a:lnTo>
                          <a:pt x="200" y="94"/>
                        </a:lnTo>
                        <a:lnTo>
                          <a:pt x="200" y="94"/>
                        </a:lnTo>
                        <a:lnTo>
                          <a:pt x="204" y="102"/>
                        </a:lnTo>
                        <a:lnTo>
                          <a:pt x="204" y="102"/>
                        </a:lnTo>
                        <a:lnTo>
                          <a:pt x="208" y="108"/>
                        </a:lnTo>
                        <a:lnTo>
                          <a:pt x="216" y="112"/>
                        </a:lnTo>
                        <a:lnTo>
                          <a:pt x="240" y="118"/>
                        </a:lnTo>
                        <a:lnTo>
                          <a:pt x="240" y="138"/>
                        </a:lnTo>
                        <a:lnTo>
                          <a:pt x="216" y="144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pPr defTabSz="1171575"/>
                    <a:endParaRPr lang="ar-SA" sz="3065" dirty="0">
                      <a:solidFill>
                        <a:prstClr val="black"/>
                      </a:solidFill>
                      <a:latin typeface="Open Sans"/>
                    </a:endParaRPr>
                  </a:p>
                </p:txBody>
              </p:sp>
              <p:sp>
                <p:nvSpPr>
                  <p:cNvPr id="174" name="Freeform 109"/>
                  <p:cNvSpPr>
                    <a:spLocks noEditPoints="1"/>
                  </p:cNvSpPr>
                  <p:nvPr/>
                </p:nvSpPr>
                <p:spPr bwMode="auto">
                  <a:xfrm>
                    <a:off x="5702300" y="2076450"/>
                    <a:ext cx="177800" cy="177800"/>
                  </a:xfrm>
                  <a:custGeom>
                    <a:avLst/>
                    <a:gdLst/>
                    <a:ahLst/>
                    <a:cxnLst>
                      <a:cxn ang="0">
                        <a:pos x="56" y="0"/>
                      </a:cxn>
                      <a:cxn ang="0">
                        <a:pos x="34" y="4"/>
                      </a:cxn>
                      <a:cxn ang="0">
                        <a:pos x="16" y="16"/>
                      </a:cxn>
                      <a:cxn ang="0">
                        <a:pos x="4" y="34"/>
                      </a:cxn>
                      <a:cxn ang="0">
                        <a:pos x="0" y="56"/>
                      </a:cxn>
                      <a:cxn ang="0">
                        <a:pos x="2" y="68"/>
                      </a:cxn>
                      <a:cxn ang="0">
                        <a:pos x="10" y="88"/>
                      </a:cxn>
                      <a:cxn ang="0">
                        <a:pos x="24" y="102"/>
                      </a:cxn>
                      <a:cxn ang="0">
                        <a:pos x="44" y="110"/>
                      </a:cxn>
                      <a:cxn ang="0">
                        <a:pos x="56" y="112"/>
                      </a:cxn>
                      <a:cxn ang="0">
                        <a:pos x="78" y="108"/>
                      </a:cxn>
                      <a:cxn ang="0">
                        <a:pos x="96" y="96"/>
                      </a:cxn>
                      <a:cxn ang="0">
                        <a:pos x="108" y="78"/>
                      </a:cxn>
                      <a:cxn ang="0">
                        <a:pos x="112" y="56"/>
                      </a:cxn>
                      <a:cxn ang="0">
                        <a:pos x="110" y="44"/>
                      </a:cxn>
                      <a:cxn ang="0">
                        <a:pos x="102" y="24"/>
                      </a:cxn>
                      <a:cxn ang="0">
                        <a:pos x="88" y="10"/>
                      </a:cxn>
                      <a:cxn ang="0">
                        <a:pos x="68" y="2"/>
                      </a:cxn>
                      <a:cxn ang="0">
                        <a:pos x="56" y="104"/>
                      </a:cxn>
                      <a:cxn ang="0">
                        <a:pos x="46" y="104"/>
                      </a:cxn>
                      <a:cxn ang="0">
                        <a:pos x="28" y="96"/>
                      </a:cxn>
                      <a:cxn ang="0">
                        <a:pos x="16" y="84"/>
                      </a:cxn>
                      <a:cxn ang="0">
                        <a:pos x="8" y="66"/>
                      </a:cxn>
                      <a:cxn ang="0">
                        <a:pos x="8" y="56"/>
                      </a:cxn>
                      <a:cxn ang="0">
                        <a:pos x="10" y="36"/>
                      </a:cxn>
                      <a:cxn ang="0">
                        <a:pos x="22" y="22"/>
                      </a:cxn>
                      <a:cxn ang="0">
                        <a:pos x="36" y="10"/>
                      </a:cxn>
                      <a:cxn ang="0">
                        <a:pos x="56" y="6"/>
                      </a:cxn>
                      <a:cxn ang="0">
                        <a:pos x="66" y="8"/>
                      </a:cxn>
                      <a:cxn ang="0">
                        <a:pos x="84" y="16"/>
                      </a:cxn>
                      <a:cxn ang="0">
                        <a:pos x="96" y="28"/>
                      </a:cxn>
                      <a:cxn ang="0">
                        <a:pos x="104" y="46"/>
                      </a:cxn>
                      <a:cxn ang="0">
                        <a:pos x="106" y="56"/>
                      </a:cxn>
                      <a:cxn ang="0">
                        <a:pos x="102" y="76"/>
                      </a:cxn>
                      <a:cxn ang="0">
                        <a:pos x="90" y="90"/>
                      </a:cxn>
                      <a:cxn ang="0">
                        <a:pos x="76" y="102"/>
                      </a:cxn>
                      <a:cxn ang="0">
                        <a:pos x="56" y="104"/>
                      </a:cxn>
                    </a:cxnLst>
                    <a:rect l="0" t="0" r="r" b="b"/>
                    <a:pathLst>
                      <a:path w="112" h="112">
                        <a:moveTo>
                          <a:pt x="56" y="0"/>
                        </a:moveTo>
                        <a:lnTo>
                          <a:pt x="56" y="0"/>
                        </a:lnTo>
                        <a:lnTo>
                          <a:pt x="44" y="2"/>
                        </a:lnTo>
                        <a:lnTo>
                          <a:pt x="34" y="4"/>
                        </a:lnTo>
                        <a:lnTo>
                          <a:pt x="24" y="10"/>
                        </a:lnTo>
                        <a:lnTo>
                          <a:pt x="16" y="16"/>
                        </a:lnTo>
                        <a:lnTo>
                          <a:pt x="10" y="24"/>
                        </a:lnTo>
                        <a:lnTo>
                          <a:pt x="4" y="34"/>
                        </a:lnTo>
                        <a:lnTo>
                          <a:pt x="2" y="44"/>
                        </a:lnTo>
                        <a:lnTo>
                          <a:pt x="0" y="56"/>
                        </a:lnTo>
                        <a:lnTo>
                          <a:pt x="0" y="56"/>
                        </a:lnTo>
                        <a:lnTo>
                          <a:pt x="2" y="68"/>
                        </a:lnTo>
                        <a:lnTo>
                          <a:pt x="4" y="78"/>
                        </a:lnTo>
                        <a:lnTo>
                          <a:pt x="10" y="88"/>
                        </a:lnTo>
                        <a:lnTo>
                          <a:pt x="16" y="96"/>
                        </a:lnTo>
                        <a:lnTo>
                          <a:pt x="24" y="102"/>
                        </a:lnTo>
                        <a:lnTo>
                          <a:pt x="34" y="108"/>
                        </a:lnTo>
                        <a:lnTo>
                          <a:pt x="44" y="110"/>
                        </a:lnTo>
                        <a:lnTo>
                          <a:pt x="56" y="112"/>
                        </a:lnTo>
                        <a:lnTo>
                          <a:pt x="56" y="112"/>
                        </a:lnTo>
                        <a:lnTo>
                          <a:pt x="68" y="110"/>
                        </a:lnTo>
                        <a:lnTo>
                          <a:pt x="78" y="108"/>
                        </a:lnTo>
                        <a:lnTo>
                          <a:pt x="88" y="102"/>
                        </a:lnTo>
                        <a:lnTo>
                          <a:pt x="96" y="96"/>
                        </a:lnTo>
                        <a:lnTo>
                          <a:pt x="102" y="88"/>
                        </a:lnTo>
                        <a:lnTo>
                          <a:pt x="108" y="78"/>
                        </a:lnTo>
                        <a:lnTo>
                          <a:pt x="110" y="68"/>
                        </a:lnTo>
                        <a:lnTo>
                          <a:pt x="112" y="56"/>
                        </a:lnTo>
                        <a:lnTo>
                          <a:pt x="112" y="56"/>
                        </a:lnTo>
                        <a:lnTo>
                          <a:pt x="110" y="44"/>
                        </a:lnTo>
                        <a:lnTo>
                          <a:pt x="108" y="34"/>
                        </a:lnTo>
                        <a:lnTo>
                          <a:pt x="102" y="24"/>
                        </a:lnTo>
                        <a:lnTo>
                          <a:pt x="96" y="16"/>
                        </a:lnTo>
                        <a:lnTo>
                          <a:pt x="88" y="10"/>
                        </a:lnTo>
                        <a:lnTo>
                          <a:pt x="78" y="4"/>
                        </a:lnTo>
                        <a:lnTo>
                          <a:pt x="68" y="2"/>
                        </a:lnTo>
                        <a:lnTo>
                          <a:pt x="56" y="0"/>
                        </a:lnTo>
                        <a:close/>
                        <a:moveTo>
                          <a:pt x="56" y="104"/>
                        </a:moveTo>
                        <a:lnTo>
                          <a:pt x="56" y="104"/>
                        </a:lnTo>
                        <a:lnTo>
                          <a:pt x="46" y="104"/>
                        </a:lnTo>
                        <a:lnTo>
                          <a:pt x="36" y="102"/>
                        </a:lnTo>
                        <a:lnTo>
                          <a:pt x="28" y="96"/>
                        </a:lnTo>
                        <a:lnTo>
                          <a:pt x="22" y="90"/>
                        </a:lnTo>
                        <a:lnTo>
                          <a:pt x="16" y="84"/>
                        </a:lnTo>
                        <a:lnTo>
                          <a:pt x="10" y="76"/>
                        </a:lnTo>
                        <a:lnTo>
                          <a:pt x="8" y="66"/>
                        </a:lnTo>
                        <a:lnTo>
                          <a:pt x="8" y="56"/>
                        </a:lnTo>
                        <a:lnTo>
                          <a:pt x="8" y="56"/>
                        </a:lnTo>
                        <a:lnTo>
                          <a:pt x="8" y="46"/>
                        </a:lnTo>
                        <a:lnTo>
                          <a:pt x="10" y="36"/>
                        </a:lnTo>
                        <a:lnTo>
                          <a:pt x="16" y="28"/>
                        </a:lnTo>
                        <a:lnTo>
                          <a:pt x="22" y="22"/>
                        </a:lnTo>
                        <a:lnTo>
                          <a:pt x="28" y="16"/>
                        </a:lnTo>
                        <a:lnTo>
                          <a:pt x="36" y="10"/>
                        </a:lnTo>
                        <a:lnTo>
                          <a:pt x="46" y="8"/>
                        </a:lnTo>
                        <a:lnTo>
                          <a:pt x="56" y="6"/>
                        </a:lnTo>
                        <a:lnTo>
                          <a:pt x="56" y="6"/>
                        </a:lnTo>
                        <a:lnTo>
                          <a:pt x="66" y="8"/>
                        </a:lnTo>
                        <a:lnTo>
                          <a:pt x="76" y="10"/>
                        </a:lnTo>
                        <a:lnTo>
                          <a:pt x="84" y="16"/>
                        </a:lnTo>
                        <a:lnTo>
                          <a:pt x="90" y="22"/>
                        </a:lnTo>
                        <a:lnTo>
                          <a:pt x="96" y="28"/>
                        </a:lnTo>
                        <a:lnTo>
                          <a:pt x="102" y="36"/>
                        </a:lnTo>
                        <a:lnTo>
                          <a:pt x="104" y="46"/>
                        </a:lnTo>
                        <a:lnTo>
                          <a:pt x="106" y="56"/>
                        </a:lnTo>
                        <a:lnTo>
                          <a:pt x="106" y="56"/>
                        </a:lnTo>
                        <a:lnTo>
                          <a:pt x="104" y="66"/>
                        </a:lnTo>
                        <a:lnTo>
                          <a:pt x="102" y="76"/>
                        </a:lnTo>
                        <a:lnTo>
                          <a:pt x="96" y="84"/>
                        </a:lnTo>
                        <a:lnTo>
                          <a:pt x="90" y="90"/>
                        </a:lnTo>
                        <a:lnTo>
                          <a:pt x="84" y="96"/>
                        </a:lnTo>
                        <a:lnTo>
                          <a:pt x="76" y="102"/>
                        </a:lnTo>
                        <a:lnTo>
                          <a:pt x="66" y="104"/>
                        </a:lnTo>
                        <a:lnTo>
                          <a:pt x="56" y="104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pPr defTabSz="1171575"/>
                    <a:endParaRPr lang="ar-SA" sz="3065" dirty="0">
                      <a:solidFill>
                        <a:prstClr val="black"/>
                      </a:solidFill>
                      <a:latin typeface="Open Sans"/>
                    </a:endParaRPr>
                  </a:p>
                </p:txBody>
              </p:sp>
              <p:sp>
                <p:nvSpPr>
                  <p:cNvPr id="175" name="Freeform 112"/>
                  <p:cNvSpPr>
                    <a:spLocks noEditPoints="1"/>
                  </p:cNvSpPr>
                  <p:nvPr/>
                </p:nvSpPr>
                <p:spPr bwMode="auto">
                  <a:xfrm>
                    <a:off x="5740400" y="2114550"/>
                    <a:ext cx="101600" cy="101600"/>
                  </a:xfrm>
                  <a:custGeom>
                    <a:avLst/>
                    <a:gdLst/>
                    <a:ahLst/>
                    <a:cxnLst>
                      <a:cxn ang="0">
                        <a:pos x="32" y="0"/>
                      </a:cxn>
                      <a:cxn ang="0">
                        <a:pos x="32" y="0"/>
                      </a:cxn>
                      <a:cxn ang="0">
                        <a:pos x="26" y="0"/>
                      </a:cxn>
                      <a:cxn ang="0">
                        <a:pos x="20" y="2"/>
                      </a:cxn>
                      <a:cxn ang="0">
                        <a:pos x="10" y="10"/>
                      </a:cxn>
                      <a:cxn ang="0">
                        <a:pos x="2" y="20"/>
                      </a:cxn>
                      <a:cxn ang="0">
                        <a:pos x="0" y="26"/>
                      </a:cxn>
                      <a:cxn ang="0">
                        <a:pos x="0" y="32"/>
                      </a:cxn>
                      <a:cxn ang="0">
                        <a:pos x="0" y="32"/>
                      </a:cxn>
                      <a:cxn ang="0">
                        <a:pos x="0" y="38"/>
                      </a:cxn>
                      <a:cxn ang="0">
                        <a:pos x="2" y="44"/>
                      </a:cxn>
                      <a:cxn ang="0">
                        <a:pos x="10" y="54"/>
                      </a:cxn>
                      <a:cxn ang="0">
                        <a:pos x="20" y="62"/>
                      </a:cxn>
                      <a:cxn ang="0">
                        <a:pos x="26" y="64"/>
                      </a:cxn>
                      <a:cxn ang="0">
                        <a:pos x="32" y="64"/>
                      </a:cxn>
                      <a:cxn ang="0">
                        <a:pos x="32" y="64"/>
                      </a:cxn>
                      <a:cxn ang="0">
                        <a:pos x="38" y="64"/>
                      </a:cxn>
                      <a:cxn ang="0">
                        <a:pos x="44" y="62"/>
                      </a:cxn>
                      <a:cxn ang="0">
                        <a:pos x="54" y="54"/>
                      </a:cxn>
                      <a:cxn ang="0">
                        <a:pos x="62" y="44"/>
                      </a:cxn>
                      <a:cxn ang="0">
                        <a:pos x="64" y="38"/>
                      </a:cxn>
                      <a:cxn ang="0">
                        <a:pos x="64" y="32"/>
                      </a:cxn>
                      <a:cxn ang="0">
                        <a:pos x="64" y="32"/>
                      </a:cxn>
                      <a:cxn ang="0">
                        <a:pos x="64" y="26"/>
                      </a:cxn>
                      <a:cxn ang="0">
                        <a:pos x="62" y="20"/>
                      </a:cxn>
                      <a:cxn ang="0">
                        <a:pos x="54" y="10"/>
                      </a:cxn>
                      <a:cxn ang="0">
                        <a:pos x="44" y="2"/>
                      </a:cxn>
                      <a:cxn ang="0">
                        <a:pos x="38" y="0"/>
                      </a:cxn>
                      <a:cxn ang="0">
                        <a:pos x="32" y="0"/>
                      </a:cxn>
                      <a:cxn ang="0">
                        <a:pos x="32" y="56"/>
                      </a:cxn>
                      <a:cxn ang="0">
                        <a:pos x="32" y="56"/>
                      </a:cxn>
                      <a:cxn ang="0">
                        <a:pos x="22" y="54"/>
                      </a:cxn>
                      <a:cxn ang="0">
                        <a:pos x="16" y="48"/>
                      </a:cxn>
                      <a:cxn ang="0">
                        <a:pos x="10" y="42"/>
                      </a:cxn>
                      <a:cxn ang="0">
                        <a:pos x="8" y="32"/>
                      </a:cxn>
                      <a:cxn ang="0">
                        <a:pos x="8" y="32"/>
                      </a:cxn>
                      <a:cxn ang="0">
                        <a:pos x="10" y="22"/>
                      </a:cxn>
                      <a:cxn ang="0">
                        <a:pos x="16" y="16"/>
                      </a:cxn>
                      <a:cxn ang="0">
                        <a:pos x="22" y="10"/>
                      </a:cxn>
                      <a:cxn ang="0">
                        <a:pos x="32" y="8"/>
                      </a:cxn>
                      <a:cxn ang="0">
                        <a:pos x="32" y="8"/>
                      </a:cxn>
                      <a:cxn ang="0">
                        <a:pos x="42" y="10"/>
                      </a:cxn>
                      <a:cxn ang="0">
                        <a:pos x="48" y="16"/>
                      </a:cxn>
                      <a:cxn ang="0">
                        <a:pos x="54" y="22"/>
                      </a:cxn>
                      <a:cxn ang="0">
                        <a:pos x="56" y="32"/>
                      </a:cxn>
                      <a:cxn ang="0">
                        <a:pos x="56" y="32"/>
                      </a:cxn>
                      <a:cxn ang="0">
                        <a:pos x="54" y="42"/>
                      </a:cxn>
                      <a:cxn ang="0">
                        <a:pos x="48" y="48"/>
                      </a:cxn>
                      <a:cxn ang="0">
                        <a:pos x="42" y="54"/>
                      </a:cxn>
                      <a:cxn ang="0">
                        <a:pos x="32" y="56"/>
                      </a:cxn>
                    </a:cxnLst>
                    <a:rect l="0" t="0" r="r" b="b"/>
                    <a:pathLst>
                      <a:path w="64" h="64">
                        <a:moveTo>
                          <a:pt x="32" y="0"/>
                        </a:moveTo>
                        <a:lnTo>
                          <a:pt x="32" y="0"/>
                        </a:lnTo>
                        <a:lnTo>
                          <a:pt x="26" y="0"/>
                        </a:lnTo>
                        <a:lnTo>
                          <a:pt x="20" y="2"/>
                        </a:lnTo>
                        <a:lnTo>
                          <a:pt x="10" y="10"/>
                        </a:lnTo>
                        <a:lnTo>
                          <a:pt x="2" y="20"/>
                        </a:lnTo>
                        <a:lnTo>
                          <a:pt x="0" y="26"/>
                        </a:lnTo>
                        <a:lnTo>
                          <a:pt x="0" y="32"/>
                        </a:lnTo>
                        <a:lnTo>
                          <a:pt x="0" y="32"/>
                        </a:lnTo>
                        <a:lnTo>
                          <a:pt x="0" y="38"/>
                        </a:lnTo>
                        <a:lnTo>
                          <a:pt x="2" y="44"/>
                        </a:lnTo>
                        <a:lnTo>
                          <a:pt x="10" y="54"/>
                        </a:lnTo>
                        <a:lnTo>
                          <a:pt x="20" y="62"/>
                        </a:lnTo>
                        <a:lnTo>
                          <a:pt x="26" y="64"/>
                        </a:lnTo>
                        <a:lnTo>
                          <a:pt x="32" y="64"/>
                        </a:lnTo>
                        <a:lnTo>
                          <a:pt x="32" y="64"/>
                        </a:lnTo>
                        <a:lnTo>
                          <a:pt x="38" y="64"/>
                        </a:lnTo>
                        <a:lnTo>
                          <a:pt x="44" y="62"/>
                        </a:lnTo>
                        <a:lnTo>
                          <a:pt x="54" y="54"/>
                        </a:lnTo>
                        <a:lnTo>
                          <a:pt x="62" y="44"/>
                        </a:lnTo>
                        <a:lnTo>
                          <a:pt x="64" y="38"/>
                        </a:lnTo>
                        <a:lnTo>
                          <a:pt x="64" y="32"/>
                        </a:lnTo>
                        <a:lnTo>
                          <a:pt x="64" y="32"/>
                        </a:lnTo>
                        <a:lnTo>
                          <a:pt x="64" y="26"/>
                        </a:lnTo>
                        <a:lnTo>
                          <a:pt x="62" y="20"/>
                        </a:lnTo>
                        <a:lnTo>
                          <a:pt x="54" y="10"/>
                        </a:lnTo>
                        <a:lnTo>
                          <a:pt x="44" y="2"/>
                        </a:lnTo>
                        <a:lnTo>
                          <a:pt x="38" y="0"/>
                        </a:lnTo>
                        <a:lnTo>
                          <a:pt x="32" y="0"/>
                        </a:lnTo>
                        <a:close/>
                        <a:moveTo>
                          <a:pt x="32" y="56"/>
                        </a:moveTo>
                        <a:lnTo>
                          <a:pt x="32" y="56"/>
                        </a:lnTo>
                        <a:lnTo>
                          <a:pt x="22" y="54"/>
                        </a:lnTo>
                        <a:lnTo>
                          <a:pt x="16" y="48"/>
                        </a:lnTo>
                        <a:lnTo>
                          <a:pt x="10" y="42"/>
                        </a:lnTo>
                        <a:lnTo>
                          <a:pt x="8" y="32"/>
                        </a:lnTo>
                        <a:lnTo>
                          <a:pt x="8" y="32"/>
                        </a:lnTo>
                        <a:lnTo>
                          <a:pt x="10" y="22"/>
                        </a:lnTo>
                        <a:lnTo>
                          <a:pt x="16" y="16"/>
                        </a:lnTo>
                        <a:lnTo>
                          <a:pt x="22" y="10"/>
                        </a:lnTo>
                        <a:lnTo>
                          <a:pt x="32" y="8"/>
                        </a:lnTo>
                        <a:lnTo>
                          <a:pt x="32" y="8"/>
                        </a:lnTo>
                        <a:lnTo>
                          <a:pt x="42" y="10"/>
                        </a:lnTo>
                        <a:lnTo>
                          <a:pt x="48" y="16"/>
                        </a:lnTo>
                        <a:lnTo>
                          <a:pt x="54" y="22"/>
                        </a:lnTo>
                        <a:lnTo>
                          <a:pt x="56" y="32"/>
                        </a:lnTo>
                        <a:lnTo>
                          <a:pt x="56" y="32"/>
                        </a:lnTo>
                        <a:lnTo>
                          <a:pt x="54" y="42"/>
                        </a:lnTo>
                        <a:lnTo>
                          <a:pt x="48" y="48"/>
                        </a:lnTo>
                        <a:lnTo>
                          <a:pt x="42" y="54"/>
                        </a:lnTo>
                        <a:lnTo>
                          <a:pt x="32" y="56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pPr defTabSz="1171575"/>
                    <a:endParaRPr lang="ar-SA" sz="3065" dirty="0">
                      <a:solidFill>
                        <a:prstClr val="black"/>
                      </a:solidFill>
                      <a:latin typeface="Open Sans"/>
                    </a:endParaRPr>
                  </a:p>
                </p:txBody>
              </p:sp>
            </p:grpSp>
          </p:grpSp>
        </p:grpSp>
        <p:sp>
          <p:nvSpPr>
            <p:cNvPr id="166" name="右箭头 165"/>
            <p:cNvSpPr/>
            <p:nvPr/>
          </p:nvSpPr>
          <p:spPr>
            <a:xfrm>
              <a:off x="4949688" y="3589049"/>
              <a:ext cx="152400" cy="161557"/>
            </a:xfrm>
            <a:prstGeom prst="rightArrow">
              <a:avLst/>
            </a:prstGeom>
            <a:gradFill flip="none" rotWithShape="1">
              <a:gsLst>
                <a:gs pos="0">
                  <a:srgbClr val="05B0EF"/>
                </a:gs>
                <a:gs pos="100000">
                  <a:srgbClr val="003192">
                    <a:alpha val="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76" name="组合 175"/>
          <p:cNvGrpSpPr/>
          <p:nvPr/>
        </p:nvGrpSpPr>
        <p:grpSpPr>
          <a:xfrm>
            <a:off x="5180591" y="2184844"/>
            <a:ext cx="2095718" cy="2709600"/>
            <a:chOff x="5180591" y="2184844"/>
            <a:chExt cx="2095718" cy="2709600"/>
          </a:xfrm>
        </p:grpSpPr>
        <p:grpSp>
          <p:nvGrpSpPr>
            <p:cNvPr id="177" name="组合 176"/>
            <p:cNvGrpSpPr/>
            <p:nvPr/>
          </p:nvGrpSpPr>
          <p:grpSpPr>
            <a:xfrm>
              <a:off x="5180591" y="2184844"/>
              <a:ext cx="1882065" cy="2709600"/>
              <a:chOff x="5221136" y="1777528"/>
              <a:chExt cx="1882065" cy="2709600"/>
            </a:xfrm>
          </p:grpSpPr>
          <p:sp>
            <p:nvSpPr>
              <p:cNvPr id="179" name="矩形: 圆角 6"/>
              <p:cNvSpPr/>
              <p:nvPr/>
            </p:nvSpPr>
            <p:spPr>
              <a:xfrm>
                <a:off x="5221136" y="2172625"/>
                <a:ext cx="1882065" cy="2314503"/>
              </a:xfrm>
              <a:prstGeom prst="roundRect">
                <a:avLst>
                  <a:gd name="adj" fmla="val 4746"/>
                </a:avLst>
              </a:prstGeom>
              <a:noFill/>
              <a:ln>
                <a:solidFill>
                  <a:srgbClr val="0070C0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0" name="文本框 82"/>
              <p:cNvSpPr txBox="1"/>
              <p:nvPr/>
            </p:nvSpPr>
            <p:spPr>
              <a:xfrm>
                <a:off x="5417476" y="2716552"/>
                <a:ext cx="1489385" cy="4662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MY" altLang="zh-CN" sz="2400" b="1" dirty="0">
                    <a:solidFill>
                      <a:schemeClr val="bg1"/>
                    </a:solidFill>
                  </a:rPr>
                  <a:t>3</a:t>
                </a:r>
                <a:endParaRPr lang="zh-CN" altLang="en-US" sz="2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81" name="文本框 83"/>
              <p:cNvSpPr txBox="1"/>
              <p:nvPr/>
            </p:nvSpPr>
            <p:spPr>
              <a:xfrm>
                <a:off x="5434789" y="3177016"/>
                <a:ext cx="1489384" cy="10208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en-US" sz="1400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Identify Ransomware Family</a:t>
                </a:r>
                <a:endParaRPr lang="en-US" sz="1400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grpSp>
            <p:nvGrpSpPr>
              <p:cNvPr id="182" name="组合 181"/>
              <p:cNvGrpSpPr/>
              <p:nvPr/>
            </p:nvGrpSpPr>
            <p:grpSpPr>
              <a:xfrm>
                <a:off x="5780740" y="1777528"/>
                <a:ext cx="762856" cy="762855"/>
                <a:chOff x="5881163" y="2080415"/>
                <a:chExt cx="562011" cy="562010"/>
              </a:xfrm>
            </p:grpSpPr>
            <p:sp>
              <p:nvSpPr>
                <p:cNvPr id="183" name="椭圆 80"/>
                <p:cNvSpPr/>
                <p:nvPr/>
              </p:nvSpPr>
              <p:spPr>
                <a:xfrm>
                  <a:off x="5881163" y="2080415"/>
                  <a:ext cx="562011" cy="562010"/>
                </a:xfrm>
                <a:prstGeom prst="ellipse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84" name="Group 42"/>
                <p:cNvGrpSpPr/>
                <p:nvPr/>
              </p:nvGrpSpPr>
              <p:grpSpPr>
                <a:xfrm>
                  <a:off x="6038580" y="2257143"/>
                  <a:ext cx="247177" cy="208555"/>
                  <a:chOff x="6400800" y="2000250"/>
                  <a:chExt cx="406400" cy="342900"/>
                </a:xfrm>
                <a:solidFill>
                  <a:schemeClr val="bg1"/>
                </a:solidFill>
              </p:grpSpPr>
              <p:sp>
                <p:nvSpPr>
                  <p:cNvPr id="185" name="Freeform 98"/>
                  <p:cNvSpPr>
                    <a:spLocks noEditPoints="1"/>
                  </p:cNvSpPr>
                  <p:nvPr/>
                </p:nvSpPr>
                <p:spPr bwMode="auto">
                  <a:xfrm>
                    <a:off x="6502400" y="2089150"/>
                    <a:ext cx="203200" cy="203200"/>
                  </a:xfrm>
                  <a:custGeom>
                    <a:avLst/>
                    <a:gdLst/>
                    <a:ahLst/>
                    <a:cxnLst>
                      <a:cxn ang="0">
                        <a:pos x="64" y="0"/>
                      </a:cxn>
                      <a:cxn ang="0">
                        <a:pos x="40" y="6"/>
                      </a:cxn>
                      <a:cxn ang="0">
                        <a:pos x="18" y="18"/>
                      </a:cxn>
                      <a:cxn ang="0">
                        <a:pos x="6" y="40"/>
                      </a:cxn>
                      <a:cxn ang="0">
                        <a:pos x="0" y="64"/>
                      </a:cxn>
                      <a:cxn ang="0">
                        <a:pos x="2" y="76"/>
                      </a:cxn>
                      <a:cxn ang="0">
                        <a:pos x="10" y="100"/>
                      </a:cxn>
                      <a:cxn ang="0">
                        <a:pos x="28" y="118"/>
                      </a:cxn>
                      <a:cxn ang="0">
                        <a:pos x="52" y="126"/>
                      </a:cxn>
                      <a:cxn ang="0">
                        <a:pos x="64" y="128"/>
                      </a:cxn>
                      <a:cxn ang="0">
                        <a:pos x="88" y="122"/>
                      </a:cxn>
                      <a:cxn ang="0">
                        <a:pos x="110" y="110"/>
                      </a:cxn>
                      <a:cxn ang="0">
                        <a:pos x="122" y="88"/>
                      </a:cxn>
                      <a:cxn ang="0">
                        <a:pos x="128" y="64"/>
                      </a:cxn>
                      <a:cxn ang="0">
                        <a:pos x="126" y="52"/>
                      </a:cxn>
                      <a:cxn ang="0">
                        <a:pos x="118" y="28"/>
                      </a:cxn>
                      <a:cxn ang="0">
                        <a:pos x="100" y="10"/>
                      </a:cxn>
                      <a:cxn ang="0">
                        <a:pos x="76" y="2"/>
                      </a:cxn>
                      <a:cxn ang="0">
                        <a:pos x="100" y="96"/>
                      </a:cxn>
                      <a:cxn ang="0">
                        <a:pos x="94" y="102"/>
                      </a:cxn>
                      <a:cxn ang="0">
                        <a:pos x="76" y="110"/>
                      </a:cxn>
                      <a:cxn ang="0">
                        <a:pos x="58" y="112"/>
                      </a:cxn>
                      <a:cxn ang="0">
                        <a:pos x="40" y="106"/>
                      </a:cxn>
                      <a:cxn ang="0">
                        <a:pos x="32" y="100"/>
                      </a:cxn>
                      <a:cxn ang="0">
                        <a:pos x="22" y="86"/>
                      </a:cxn>
                      <a:cxn ang="0">
                        <a:pos x="16" y="68"/>
                      </a:cxn>
                      <a:cxn ang="0">
                        <a:pos x="18" y="50"/>
                      </a:cxn>
                      <a:cxn ang="0">
                        <a:pos x="28" y="32"/>
                      </a:cxn>
                      <a:cxn ang="0">
                        <a:pos x="34" y="26"/>
                      </a:cxn>
                      <a:cxn ang="0">
                        <a:pos x="52" y="18"/>
                      </a:cxn>
                      <a:cxn ang="0">
                        <a:pos x="70" y="16"/>
                      </a:cxn>
                      <a:cxn ang="0">
                        <a:pos x="88" y="22"/>
                      </a:cxn>
                      <a:cxn ang="0">
                        <a:pos x="96" y="28"/>
                      </a:cxn>
                      <a:cxn ang="0">
                        <a:pos x="106" y="42"/>
                      </a:cxn>
                      <a:cxn ang="0">
                        <a:pos x="112" y="60"/>
                      </a:cxn>
                      <a:cxn ang="0">
                        <a:pos x="110" y="78"/>
                      </a:cxn>
                      <a:cxn ang="0">
                        <a:pos x="100" y="96"/>
                      </a:cxn>
                    </a:cxnLst>
                    <a:rect l="0" t="0" r="r" b="b"/>
                    <a:pathLst>
                      <a:path w="128" h="128">
                        <a:moveTo>
                          <a:pt x="64" y="0"/>
                        </a:moveTo>
                        <a:lnTo>
                          <a:pt x="64" y="0"/>
                        </a:lnTo>
                        <a:lnTo>
                          <a:pt x="52" y="2"/>
                        </a:lnTo>
                        <a:lnTo>
                          <a:pt x="40" y="6"/>
                        </a:lnTo>
                        <a:lnTo>
                          <a:pt x="28" y="10"/>
                        </a:lnTo>
                        <a:lnTo>
                          <a:pt x="18" y="18"/>
                        </a:lnTo>
                        <a:lnTo>
                          <a:pt x="10" y="28"/>
                        </a:lnTo>
                        <a:lnTo>
                          <a:pt x="6" y="40"/>
                        </a:lnTo>
                        <a:lnTo>
                          <a:pt x="2" y="52"/>
                        </a:lnTo>
                        <a:lnTo>
                          <a:pt x="0" y="64"/>
                        </a:lnTo>
                        <a:lnTo>
                          <a:pt x="0" y="64"/>
                        </a:lnTo>
                        <a:lnTo>
                          <a:pt x="2" y="76"/>
                        </a:lnTo>
                        <a:lnTo>
                          <a:pt x="6" y="88"/>
                        </a:lnTo>
                        <a:lnTo>
                          <a:pt x="10" y="100"/>
                        </a:lnTo>
                        <a:lnTo>
                          <a:pt x="18" y="110"/>
                        </a:lnTo>
                        <a:lnTo>
                          <a:pt x="28" y="118"/>
                        </a:lnTo>
                        <a:lnTo>
                          <a:pt x="40" y="122"/>
                        </a:lnTo>
                        <a:lnTo>
                          <a:pt x="52" y="126"/>
                        </a:lnTo>
                        <a:lnTo>
                          <a:pt x="64" y="128"/>
                        </a:lnTo>
                        <a:lnTo>
                          <a:pt x="64" y="128"/>
                        </a:lnTo>
                        <a:lnTo>
                          <a:pt x="76" y="126"/>
                        </a:lnTo>
                        <a:lnTo>
                          <a:pt x="88" y="122"/>
                        </a:lnTo>
                        <a:lnTo>
                          <a:pt x="100" y="118"/>
                        </a:lnTo>
                        <a:lnTo>
                          <a:pt x="110" y="110"/>
                        </a:lnTo>
                        <a:lnTo>
                          <a:pt x="118" y="100"/>
                        </a:lnTo>
                        <a:lnTo>
                          <a:pt x="122" y="88"/>
                        </a:lnTo>
                        <a:lnTo>
                          <a:pt x="126" y="76"/>
                        </a:lnTo>
                        <a:lnTo>
                          <a:pt x="128" y="64"/>
                        </a:lnTo>
                        <a:lnTo>
                          <a:pt x="128" y="64"/>
                        </a:lnTo>
                        <a:lnTo>
                          <a:pt x="126" y="52"/>
                        </a:lnTo>
                        <a:lnTo>
                          <a:pt x="122" y="40"/>
                        </a:lnTo>
                        <a:lnTo>
                          <a:pt x="118" y="28"/>
                        </a:lnTo>
                        <a:lnTo>
                          <a:pt x="110" y="18"/>
                        </a:lnTo>
                        <a:lnTo>
                          <a:pt x="100" y="10"/>
                        </a:lnTo>
                        <a:lnTo>
                          <a:pt x="88" y="6"/>
                        </a:lnTo>
                        <a:lnTo>
                          <a:pt x="76" y="2"/>
                        </a:lnTo>
                        <a:lnTo>
                          <a:pt x="64" y="0"/>
                        </a:lnTo>
                        <a:close/>
                        <a:moveTo>
                          <a:pt x="100" y="96"/>
                        </a:moveTo>
                        <a:lnTo>
                          <a:pt x="100" y="96"/>
                        </a:lnTo>
                        <a:lnTo>
                          <a:pt x="94" y="102"/>
                        </a:lnTo>
                        <a:lnTo>
                          <a:pt x="86" y="106"/>
                        </a:lnTo>
                        <a:lnTo>
                          <a:pt x="76" y="110"/>
                        </a:lnTo>
                        <a:lnTo>
                          <a:pt x="68" y="112"/>
                        </a:lnTo>
                        <a:lnTo>
                          <a:pt x="58" y="112"/>
                        </a:lnTo>
                        <a:lnTo>
                          <a:pt x="50" y="110"/>
                        </a:lnTo>
                        <a:lnTo>
                          <a:pt x="40" y="106"/>
                        </a:lnTo>
                        <a:lnTo>
                          <a:pt x="32" y="100"/>
                        </a:lnTo>
                        <a:lnTo>
                          <a:pt x="32" y="100"/>
                        </a:lnTo>
                        <a:lnTo>
                          <a:pt x="26" y="94"/>
                        </a:lnTo>
                        <a:lnTo>
                          <a:pt x="22" y="86"/>
                        </a:lnTo>
                        <a:lnTo>
                          <a:pt x="18" y="76"/>
                        </a:lnTo>
                        <a:lnTo>
                          <a:pt x="16" y="68"/>
                        </a:lnTo>
                        <a:lnTo>
                          <a:pt x="16" y="58"/>
                        </a:lnTo>
                        <a:lnTo>
                          <a:pt x="18" y="50"/>
                        </a:lnTo>
                        <a:lnTo>
                          <a:pt x="22" y="40"/>
                        </a:lnTo>
                        <a:lnTo>
                          <a:pt x="28" y="32"/>
                        </a:lnTo>
                        <a:lnTo>
                          <a:pt x="28" y="32"/>
                        </a:lnTo>
                        <a:lnTo>
                          <a:pt x="34" y="26"/>
                        </a:lnTo>
                        <a:lnTo>
                          <a:pt x="42" y="22"/>
                        </a:lnTo>
                        <a:lnTo>
                          <a:pt x="52" y="18"/>
                        </a:lnTo>
                        <a:lnTo>
                          <a:pt x="60" y="16"/>
                        </a:lnTo>
                        <a:lnTo>
                          <a:pt x="70" y="16"/>
                        </a:lnTo>
                        <a:lnTo>
                          <a:pt x="78" y="18"/>
                        </a:lnTo>
                        <a:lnTo>
                          <a:pt x="88" y="22"/>
                        </a:lnTo>
                        <a:lnTo>
                          <a:pt x="96" y="28"/>
                        </a:lnTo>
                        <a:lnTo>
                          <a:pt x="96" y="28"/>
                        </a:lnTo>
                        <a:lnTo>
                          <a:pt x="102" y="34"/>
                        </a:lnTo>
                        <a:lnTo>
                          <a:pt x="106" y="42"/>
                        </a:lnTo>
                        <a:lnTo>
                          <a:pt x="110" y="52"/>
                        </a:lnTo>
                        <a:lnTo>
                          <a:pt x="112" y="60"/>
                        </a:lnTo>
                        <a:lnTo>
                          <a:pt x="112" y="70"/>
                        </a:lnTo>
                        <a:lnTo>
                          <a:pt x="110" y="78"/>
                        </a:lnTo>
                        <a:lnTo>
                          <a:pt x="106" y="88"/>
                        </a:lnTo>
                        <a:lnTo>
                          <a:pt x="100" y="96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pPr defTabSz="1171575"/>
                    <a:endParaRPr lang="ar-SA" sz="3065" dirty="0">
                      <a:solidFill>
                        <a:prstClr val="black"/>
                      </a:solidFill>
                      <a:latin typeface="Open Sans"/>
                    </a:endParaRPr>
                  </a:p>
                </p:txBody>
              </p:sp>
              <p:sp>
                <p:nvSpPr>
                  <p:cNvPr id="186" name="Freeform 101"/>
                  <p:cNvSpPr/>
                  <p:nvPr/>
                </p:nvSpPr>
                <p:spPr bwMode="auto">
                  <a:xfrm>
                    <a:off x="6553200" y="2139950"/>
                    <a:ext cx="57150" cy="57150"/>
                  </a:xfrm>
                  <a:custGeom>
                    <a:avLst/>
                    <a:gdLst/>
                    <a:ahLst/>
                    <a:cxnLst>
                      <a:cxn ang="0">
                        <a:pos x="32" y="0"/>
                      </a:cxn>
                      <a:cxn ang="0">
                        <a:pos x="32" y="0"/>
                      </a:cxn>
                      <a:cxn ang="0">
                        <a:pos x="26" y="0"/>
                      </a:cxn>
                      <a:cxn ang="0">
                        <a:pos x="20" y="2"/>
                      </a:cxn>
                      <a:cxn ang="0">
                        <a:pos x="10" y="10"/>
                      </a:cxn>
                      <a:cxn ang="0">
                        <a:pos x="2" y="20"/>
                      </a:cxn>
                      <a:cxn ang="0">
                        <a:pos x="0" y="26"/>
                      </a:cxn>
                      <a:cxn ang="0">
                        <a:pos x="0" y="32"/>
                      </a:cxn>
                      <a:cxn ang="0">
                        <a:pos x="0" y="32"/>
                      </a:cxn>
                      <a:cxn ang="0">
                        <a:pos x="0" y="32"/>
                      </a:cxn>
                      <a:cxn ang="0">
                        <a:pos x="2" y="34"/>
                      </a:cxn>
                      <a:cxn ang="0">
                        <a:pos x="4" y="36"/>
                      </a:cxn>
                      <a:cxn ang="0">
                        <a:pos x="4" y="36"/>
                      </a:cxn>
                      <a:cxn ang="0">
                        <a:pos x="6" y="34"/>
                      </a:cxn>
                      <a:cxn ang="0">
                        <a:pos x="8" y="32"/>
                      </a:cxn>
                      <a:cxn ang="0">
                        <a:pos x="8" y="32"/>
                      </a:cxn>
                      <a:cxn ang="0">
                        <a:pos x="8" y="32"/>
                      </a:cxn>
                      <a:cxn ang="0">
                        <a:pos x="10" y="22"/>
                      </a:cxn>
                      <a:cxn ang="0">
                        <a:pos x="16" y="16"/>
                      </a:cxn>
                      <a:cxn ang="0">
                        <a:pos x="22" y="10"/>
                      </a:cxn>
                      <a:cxn ang="0">
                        <a:pos x="32" y="8"/>
                      </a:cxn>
                      <a:cxn ang="0">
                        <a:pos x="32" y="8"/>
                      </a:cxn>
                      <a:cxn ang="0">
                        <a:pos x="34" y="6"/>
                      </a:cxn>
                      <a:cxn ang="0">
                        <a:pos x="36" y="4"/>
                      </a:cxn>
                      <a:cxn ang="0">
                        <a:pos x="36" y="4"/>
                      </a:cxn>
                      <a:cxn ang="0">
                        <a:pos x="34" y="2"/>
                      </a:cxn>
                      <a:cxn ang="0">
                        <a:pos x="32" y="0"/>
                      </a:cxn>
                    </a:cxnLst>
                    <a:rect l="0" t="0" r="r" b="b"/>
                    <a:pathLst>
                      <a:path w="36" h="36">
                        <a:moveTo>
                          <a:pt x="32" y="0"/>
                        </a:moveTo>
                        <a:lnTo>
                          <a:pt x="32" y="0"/>
                        </a:lnTo>
                        <a:lnTo>
                          <a:pt x="26" y="0"/>
                        </a:lnTo>
                        <a:lnTo>
                          <a:pt x="20" y="2"/>
                        </a:lnTo>
                        <a:lnTo>
                          <a:pt x="10" y="10"/>
                        </a:lnTo>
                        <a:lnTo>
                          <a:pt x="2" y="20"/>
                        </a:lnTo>
                        <a:lnTo>
                          <a:pt x="0" y="26"/>
                        </a:lnTo>
                        <a:lnTo>
                          <a:pt x="0" y="32"/>
                        </a:lnTo>
                        <a:lnTo>
                          <a:pt x="0" y="32"/>
                        </a:lnTo>
                        <a:lnTo>
                          <a:pt x="0" y="32"/>
                        </a:lnTo>
                        <a:lnTo>
                          <a:pt x="2" y="34"/>
                        </a:lnTo>
                        <a:lnTo>
                          <a:pt x="4" y="36"/>
                        </a:lnTo>
                        <a:lnTo>
                          <a:pt x="4" y="36"/>
                        </a:lnTo>
                        <a:lnTo>
                          <a:pt x="6" y="34"/>
                        </a:lnTo>
                        <a:lnTo>
                          <a:pt x="8" y="32"/>
                        </a:lnTo>
                        <a:lnTo>
                          <a:pt x="8" y="32"/>
                        </a:lnTo>
                        <a:lnTo>
                          <a:pt x="8" y="32"/>
                        </a:lnTo>
                        <a:lnTo>
                          <a:pt x="10" y="22"/>
                        </a:lnTo>
                        <a:lnTo>
                          <a:pt x="16" y="16"/>
                        </a:lnTo>
                        <a:lnTo>
                          <a:pt x="22" y="10"/>
                        </a:lnTo>
                        <a:lnTo>
                          <a:pt x="32" y="8"/>
                        </a:lnTo>
                        <a:lnTo>
                          <a:pt x="32" y="8"/>
                        </a:lnTo>
                        <a:lnTo>
                          <a:pt x="34" y="6"/>
                        </a:lnTo>
                        <a:lnTo>
                          <a:pt x="36" y="4"/>
                        </a:lnTo>
                        <a:lnTo>
                          <a:pt x="36" y="4"/>
                        </a:lnTo>
                        <a:lnTo>
                          <a:pt x="34" y="2"/>
                        </a:lnTo>
                        <a:lnTo>
                          <a:pt x="32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pPr defTabSz="1171575"/>
                    <a:endParaRPr lang="ar-SA" sz="3065" dirty="0">
                      <a:solidFill>
                        <a:prstClr val="black"/>
                      </a:solidFill>
                      <a:latin typeface="Open Sans"/>
                    </a:endParaRPr>
                  </a:p>
                </p:txBody>
              </p:sp>
              <p:sp>
                <p:nvSpPr>
                  <p:cNvPr id="187" name="Freeform 103"/>
                  <p:cNvSpPr>
                    <a:spLocks noEditPoints="1"/>
                  </p:cNvSpPr>
                  <p:nvPr/>
                </p:nvSpPr>
                <p:spPr bwMode="auto">
                  <a:xfrm>
                    <a:off x="6400800" y="2000250"/>
                    <a:ext cx="406400" cy="342900"/>
                  </a:xfrm>
                  <a:custGeom>
                    <a:avLst/>
                    <a:gdLst/>
                    <a:ahLst/>
                    <a:cxnLst>
                      <a:cxn ang="0">
                        <a:pos x="202" y="42"/>
                      </a:cxn>
                      <a:cxn ang="0">
                        <a:pos x="190" y="16"/>
                      </a:cxn>
                      <a:cxn ang="0">
                        <a:pos x="182" y="4"/>
                      </a:cxn>
                      <a:cxn ang="0">
                        <a:pos x="168" y="0"/>
                      </a:cxn>
                      <a:cxn ang="0">
                        <a:pos x="88" y="0"/>
                      </a:cxn>
                      <a:cxn ang="0">
                        <a:pos x="74" y="4"/>
                      </a:cxn>
                      <a:cxn ang="0">
                        <a:pos x="66" y="16"/>
                      </a:cxn>
                      <a:cxn ang="0">
                        <a:pos x="20" y="48"/>
                      </a:cxn>
                      <a:cxn ang="0">
                        <a:pos x="12" y="52"/>
                      </a:cxn>
                      <a:cxn ang="0">
                        <a:pos x="2" y="64"/>
                      </a:cxn>
                      <a:cxn ang="0">
                        <a:pos x="0" y="192"/>
                      </a:cxn>
                      <a:cxn ang="0">
                        <a:pos x="2" y="202"/>
                      </a:cxn>
                      <a:cxn ang="0">
                        <a:pos x="14" y="214"/>
                      </a:cxn>
                      <a:cxn ang="0">
                        <a:pos x="232" y="216"/>
                      </a:cxn>
                      <a:cxn ang="0">
                        <a:pos x="242" y="214"/>
                      </a:cxn>
                      <a:cxn ang="0">
                        <a:pos x="254" y="202"/>
                      </a:cxn>
                      <a:cxn ang="0">
                        <a:pos x="256" y="72"/>
                      </a:cxn>
                      <a:cxn ang="0">
                        <a:pos x="254" y="64"/>
                      </a:cxn>
                      <a:cxn ang="0">
                        <a:pos x="244" y="52"/>
                      </a:cxn>
                      <a:cxn ang="0">
                        <a:pos x="240" y="192"/>
                      </a:cxn>
                      <a:cxn ang="0">
                        <a:pos x="240" y="196"/>
                      </a:cxn>
                      <a:cxn ang="0">
                        <a:pos x="236" y="200"/>
                      </a:cxn>
                      <a:cxn ang="0">
                        <a:pos x="24" y="200"/>
                      </a:cxn>
                      <a:cxn ang="0">
                        <a:pos x="20" y="200"/>
                      </a:cxn>
                      <a:cxn ang="0">
                        <a:pos x="16" y="196"/>
                      </a:cxn>
                      <a:cxn ang="0">
                        <a:pos x="16" y="72"/>
                      </a:cxn>
                      <a:cxn ang="0">
                        <a:pos x="18" y="66"/>
                      </a:cxn>
                      <a:cxn ang="0">
                        <a:pos x="66" y="56"/>
                      </a:cxn>
                      <a:cxn ang="0">
                        <a:pos x="80" y="22"/>
                      </a:cxn>
                      <a:cxn ang="0">
                        <a:pos x="88" y="16"/>
                      </a:cxn>
                      <a:cxn ang="0">
                        <a:pos x="168" y="16"/>
                      </a:cxn>
                      <a:cxn ang="0">
                        <a:pos x="176" y="22"/>
                      </a:cxn>
                      <a:cxn ang="0">
                        <a:pos x="234" y="64"/>
                      </a:cxn>
                      <a:cxn ang="0">
                        <a:pos x="238" y="66"/>
                      </a:cxn>
                      <a:cxn ang="0">
                        <a:pos x="240" y="192"/>
                      </a:cxn>
                    </a:cxnLst>
                    <a:rect l="0" t="0" r="r" b="b"/>
                    <a:pathLst>
                      <a:path w="256" h="216">
                        <a:moveTo>
                          <a:pt x="236" y="48"/>
                        </a:moveTo>
                        <a:lnTo>
                          <a:pt x="202" y="42"/>
                        </a:lnTo>
                        <a:lnTo>
                          <a:pt x="190" y="16"/>
                        </a:lnTo>
                        <a:lnTo>
                          <a:pt x="190" y="16"/>
                        </a:lnTo>
                        <a:lnTo>
                          <a:pt x="186" y="8"/>
                        </a:lnTo>
                        <a:lnTo>
                          <a:pt x="182" y="4"/>
                        </a:lnTo>
                        <a:lnTo>
                          <a:pt x="176" y="2"/>
                        </a:lnTo>
                        <a:lnTo>
                          <a:pt x="168" y="0"/>
                        </a:lnTo>
                        <a:lnTo>
                          <a:pt x="88" y="0"/>
                        </a:lnTo>
                        <a:lnTo>
                          <a:pt x="88" y="0"/>
                        </a:lnTo>
                        <a:lnTo>
                          <a:pt x="80" y="2"/>
                        </a:lnTo>
                        <a:lnTo>
                          <a:pt x="74" y="4"/>
                        </a:lnTo>
                        <a:lnTo>
                          <a:pt x="70" y="8"/>
                        </a:lnTo>
                        <a:lnTo>
                          <a:pt x="66" y="16"/>
                        </a:lnTo>
                        <a:lnTo>
                          <a:pt x="54" y="42"/>
                        </a:lnTo>
                        <a:lnTo>
                          <a:pt x="20" y="48"/>
                        </a:lnTo>
                        <a:lnTo>
                          <a:pt x="20" y="48"/>
                        </a:lnTo>
                        <a:lnTo>
                          <a:pt x="12" y="52"/>
                        </a:lnTo>
                        <a:lnTo>
                          <a:pt x="6" y="56"/>
                        </a:lnTo>
                        <a:lnTo>
                          <a:pt x="2" y="64"/>
                        </a:lnTo>
                        <a:lnTo>
                          <a:pt x="0" y="72"/>
                        </a:lnTo>
                        <a:lnTo>
                          <a:pt x="0" y="192"/>
                        </a:lnTo>
                        <a:lnTo>
                          <a:pt x="0" y="192"/>
                        </a:lnTo>
                        <a:lnTo>
                          <a:pt x="2" y="202"/>
                        </a:lnTo>
                        <a:lnTo>
                          <a:pt x="8" y="208"/>
                        </a:lnTo>
                        <a:lnTo>
                          <a:pt x="14" y="214"/>
                        </a:lnTo>
                        <a:lnTo>
                          <a:pt x="24" y="216"/>
                        </a:lnTo>
                        <a:lnTo>
                          <a:pt x="232" y="216"/>
                        </a:lnTo>
                        <a:lnTo>
                          <a:pt x="232" y="216"/>
                        </a:lnTo>
                        <a:lnTo>
                          <a:pt x="242" y="214"/>
                        </a:lnTo>
                        <a:lnTo>
                          <a:pt x="248" y="208"/>
                        </a:lnTo>
                        <a:lnTo>
                          <a:pt x="254" y="202"/>
                        </a:lnTo>
                        <a:lnTo>
                          <a:pt x="256" y="192"/>
                        </a:lnTo>
                        <a:lnTo>
                          <a:pt x="256" y="72"/>
                        </a:lnTo>
                        <a:lnTo>
                          <a:pt x="256" y="72"/>
                        </a:lnTo>
                        <a:lnTo>
                          <a:pt x="254" y="64"/>
                        </a:lnTo>
                        <a:lnTo>
                          <a:pt x="250" y="56"/>
                        </a:lnTo>
                        <a:lnTo>
                          <a:pt x="244" y="52"/>
                        </a:lnTo>
                        <a:lnTo>
                          <a:pt x="236" y="48"/>
                        </a:lnTo>
                        <a:close/>
                        <a:moveTo>
                          <a:pt x="240" y="192"/>
                        </a:moveTo>
                        <a:lnTo>
                          <a:pt x="240" y="192"/>
                        </a:lnTo>
                        <a:lnTo>
                          <a:pt x="240" y="196"/>
                        </a:lnTo>
                        <a:lnTo>
                          <a:pt x="238" y="198"/>
                        </a:lnTo>
                        <a:lnTo>
                          <a:pt x="236" y="200"/>
                        </a:lnTo>
                        <a:lnTo>
                          <a:pt x="232" y="200"/>
                        </a:lnTo>
                        <a:lnTo>
                          <a:pt x="24" y="200"/>
                        </a:lnTo>
                        <a:lnTo>
                          <a:pt x="24" y="200"/>
                        </a:lnTo>
                        <a:lnTo>
                          <a:pt x="20" y="200"/>
                        </a:lnTo>
                        <a:lnTo>
                          <a:pt x="18" y="198"/>
                        </a:lnTo>
                        <a:lnTo>
                          <a:pt x="16" y="196"/>
                        </a:lnTo>
                        <a:lnTo>
                          <a:pt x="16" y="192"/>
                        </a:lnTo>
                        <a:lnTo>
                          <a:pt x="16" y="72"/>
                        </a:lnTo>
                        <a:lnTo>
                          <a:pt x="16" y="72"/>
                        </a:lnTo>
                        <a:lnTo>
                          <a:pt x="18" y="66"/>
                        </a:lnTo>
                        <a:lnTo>
                          <a:pt x="22" y="64"/>
                        </a:lnTo>
                        <a:lnTo>
                          <a:pt x="66" y="56"/>
                        </a:lnTo>
                        <a:lnTo>
                          <a:pt x="80" y="22"/>
                        </a:lnTo>
                        <a:lnTo>
                          <a:pt x="80" y="22"/>
                        </a:lnTo>
                        <a:lnTo>
                          <a:pt x="84" y="18"/>
                        </a:lnTo>
                        <a:lnTo>
                          <a:pt x="88" y="16"/>
                        </a:lnTo>
                        <a:lnTo>
                          <a:pt x="168" y="16"/>
                        </a:lnTo>
                        <a:lnTo>
                          <a:pt x="168" y="16"/>
                        </a:lnTo>
                        <a:lnTo>
                          <a:pt x="172" y="18"/>
                        </a:lnTo>
                        <a:lnTo>
                          <a:pt x="176" y="22"/>
                        </a:lnTo>
                        <a:lnTo>
                          <a:pt x="190" y="56"/>
                        </a:lnTo>
                        <a:lnTo>
                          <a:pt x="234" y="64"/>
                        </a:lnTo>
                        <a:lnTo>
                          <a:pt x="234" y="64"/>
                        </a:lnTo>
                        <a:lnTo>
                          <a:pt x="238" y="66"/>
                        </a:lnTo>
                        <a:lnTo>
                          <a:pt x="240" y="72"/>
                        </a:lnTo>
                        <a:lnTo>
                          <a:pt x="240" y="192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pPr defTabSz="1171575"/>
                    <a:endParaRPr lang="ar-SA" sz="3065" dirty="0">
                      <a:solidFill>
                        <a:prstClr val="black"/>
                      </a:solidFill>
                      <a:latin typeface="Open Sans"/>
                    </a:endParaRPr>
                  </a:p>
                </p:txBody>
              </p:sp>
            </p:grpSp>
          </p:grpSp>
        </p:grpSp>
        <p:sp>
          <p:nvSpPr>
            <p:cNvPr id="178" name="右箭头 177"/>
            <p:cNvSpPr/>
            <p:nvPr/>
          </p:nvSpPr>
          <p:spPr>
            <a:xfrm>
              <a:off x="7123909" y="3596605"/>
              <a:ext cx="152400" cy="161557"/>
            </a:xfrm>
            <a:prstGeom prst="rightArrow">
              <a:avLst/>
            </a:prstGeom>
            <a:gradFill flip="none" rotWithShape="1">
              <a:gsLst>
                <a:gs pos="0">
                  <a:srgbClr val="05B0EF"/>
                </a:gs>
                <a:gs pos="100000">
                  <a:srgbClr val="003192">
                    <a:alpha val="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88" name="组合 187"/>
          <p:cNvGrpSpPr/>
          <p:nvPr/>
        </p:nvGrpSpPr>
        <p:grpSpPr>
          <a:xfrm>
            <a:off x="7338566" y="2184844"/>
            <a:ext cx="2103402" cy="2751540"/>
            <a:chOff x="7338566" y="2184844"/>
            <a:chExt cx="2103402" cy="2751540"/>
          </a:xfrm>
        </p:grpSpPr>
        <p:grpSp>
          <p:nvGrpSpPr>
            <p:cNvPr id="189" name="组合 188"/>
            <p:cNvGrpSpPr/>
            <p:nvPr/>
          </p:nvGrpSpPr>
          <p:grpSpPr>
            <a:xfrm>
              <a:off x="7338566" y="2184844"/>
              <a:ext cx="1882065" cy="2751540"/>
              <a:chOff x="7356148" y="1777528"/>
              <a:chExt cx="1882065" cy="2751540"/>
            </a:xfrm>
          </p:grpSpPr>
          <p:sp>
            <p:nvSpPr>
              <p:cNvPr id="191" name="矩形: 圆角 7"/>
              <p:cNvSpPr/>
              <p:nvPr/>
            </p:nvSpPr>
            <p:spPr>
              <a:xfrm>
                <a:off x="7356148" y="2172625"/>
                <a:ext cx="1882065" cy="2356443"/>
              </a:xfrm>
              <a:prstGeom prst="roundRect">
                <a:avLst>
                  <a:gd name="adj" fmla="val 4746"/>
                </a:avLst>
              </a:prstGeom>
              <a:noFill/>
              <a:ln>
                <a:solidFill>
                  <a:srgbClr val="00B0F0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2" name="文本框 90"/>
              <p:cNvSpPr txBox="1"/>
              <p:nvPr/>
            </p:nvSpPr>
            <p:spPr>
              <a:xfrm>
                <a:off x="7552487" y="2735442"/>
                <a:ext cx="1489385" cy="4662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MY" altLang="zh-CN" sz="2400" b="1" dirty="0">
                    <a:solidFill>
                      <a:schemeClr val="bg1"/>
                    </a:solidFill>
                  </a:rPr>
                  <a:t>4</a:t>
                </a:r>
                <a:endParaRPr lang="zh-CN" altLang="en-US" sz="2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93" name="文本框 91"/>
              <p:cNvSpPr txBox="1"/>
              <p:nvPr/>
            </p:nvSpPr>
            <p:spPr>
              <a:xfrm>
                <a:off x="7356148" y="3343290"/>
                <a:ext cx="1848110" cy="6976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en-US" sz="1400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Trace &amp; Block Attack Source</a:t>
                </a:r>
                <a:endParaRPr lang="en-US" sz="1400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grpSp>
            <p:nvGrpSpPr>
              <p:cNvPr id="194" name="组合 193"/>
              <p:cNvGrpSpPr/>
              <p:nvPr/>
            </p:nvGrpSpPr>
            <p:grpSpPr>
              <a:xfrm>
                <a:off x="7915752" y="1777528"/>
                <a:ext cx="762856" cy="762855"/>
                <a:chOff x="8013633" y="2080415"/>
                <a:chExt cx="562011" cy="562010"/>
              </a:xfrm>
            </p:grpSpPr>
            <p:sp>
              <p:nvSpPr>
                <p:cNvPr id="195" name="椭圆 88"/>
                <p:cNvSpPr/>
                <p:nvPr/>
              </p:nvSpPr>
              <p:spPr>
                <a:xfrm>
                  <a:off x="8013633" y="2080415"/>
                  <a:ext cx="562011" cy="562010"/>
                </a:xfrm>
                <a:prstGeom prst="ellipse">
                  <a:avLst/>
                </a:prstGeom>
                <a:solidFill>
                  <a:srgbClr val="5E749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96" name="Group 4"/>
                <p:cNvGrpSpPr/>
                <p:nvPr/>
              </p:nvGrpSpPr>
              <p:grpSpPr>
                <a:xfrm>
                  <a:off x="8171050" y="2237832"/>
                  <a:ext cx="247177" cy="247177"/>
                  <a:chOff x="4775200" y="3587750"/>
                  <a:chExt cx="406400" cy="406400"/>
                </a:xfrm>
                <a:solidFill>
                  <a:schemeClr val="bg1"/>
                </a:solidFill>
              </p:grpSpPr>
              <p:sp>
                <p:nvSpPr>
                  <p:cNvPr id="197" name="Freeform 30"/>
                  <p:cNvSpPr>
                    <a:spLocks noEditPoints="1"/>
                  </p:cNvSpPr>
                  <p:nvPr/>
                </p:nvSpPr>
                <p:spPr bwMode="auto">
                  <a:xfrm>
                    <a:off x="4775200" y="3587750"/>
                    <a:ext cx="406400" cy="406400"/>
                  </a:xfrm>
                  <a:custGeom>
                    <a:avLst/>
                    <a:gdLst/>
                    <a:ahLst/>
                    <a:cxnLst>
                      <a:cxn ang="0">
                        <a:pos x="176" y="10"/>
                      </a:cxn>
                      <a:cxn ang="0">
                        <a:pos x="150" y="2"/>
                      </a:cxn>
                      <a:cxn ang="0">
                        <a:pos x="126" y="0"/>
                      </a:cxn>
                      <a:cxn ang="0">
                        <a:pos x="102" y="2"/>
                      </a:cxn>
                      <a:cxn ang="0">
                        <a:pos x="56" y="22"/>
                      </a:cxn>
                      <a:cxn ang="0">
                        <a:pos x="38" y="38"/>
                      </a:cxn>
                      <a:cxn ang="0">
                        <a:pos x="22" y="58"/>
                      </a:cxn>
                      <a:cxn ang="0">
                        <a:pos x="10" y="80"/>
                      </a:cxn>
                      <a:cxn ang="0">
                        <a:pos x="4" y="92"/>
                      </a:cxn>
                      <a:cxn ang="0">
                        <a:pos x="0" y="118"/>
                      </a:cxn>
                      <a:cxn ang="0">
                        <a:pos x="0" y="142"/>
                      </a:cxn>
                      <a:cxn ang="0">
                        <a:pos x="10" y="178"/>
                      </a:cxn>
                      <a:cxn ang="0">
                        <a:pos x="30" y="210"/>
                      </a:cxn>
                      <a:cxn ang="0">
                        <a:pos x="48" y="228"/>
                      </a:cxn>
                      <a:cxn ang="0">
                        <a:pos x="68" y="242"/>
                      </a:cxn>
                      <a:cxn ang="0">
                        <a:pos x="80" y="246"/>
                      </a:cxn>
                      <a:cxn ang="0">
                        <a:pos x="106" y="254"/>
                      </a:cxn>
                      <a:cxn ang="0">
                        <a:pos x="130" y="256"/>
                      </a:cxn>
                      <a:cxn ang="0">
                        <a:pos x="156" y="254"/>
                      </a:cxn>
                      <a:cxn ang="0">
                        <a:pos x="200" y="234"/>
                      </a:cxn>
                      <a:cxn ang="0">
                        <a:pos x="220" y="218"/>
                      </a:cxn>
                      <a:cxn ang="0">
                        <a:pos x="234" y="198"/>
                      </a:cxn>
                      <a:cxn ang="0">
                        <a:pos x="246" y="176"/>
                      </a:cxn>
                      <a:cxn ang="0">
                        <a:pos x="252" y="164"/>
                      </a:cxn>
                      <a:cxn ang="0">
                        <a:pos x="256" y="138"/>
                      </a:cxn>
                      <a:cxn ang="0">
                        <a:pos x="256" y="114"/>
                      </a:cxn>
                      <a:cxn ang="0">
                        <a:pos x="246" y="78"/>
                      </a:cxn>
                      <a:cxn ang="0">
                        <a:pos x="226" y="46"/>
                      </a:cxn>
                      <a:cxn ang="0">
                        <a:pos x="208" y="28"/>
                      </a:cxn>
                      <a:cxn ang="0">
                        <a:pos x="188" y="14"/>
                      </a:cxn>
                      <a:cxn ang="0">
                        <a:pos x="86" y="232"/>
                      </a:cxn>
                      <a:cxn ang="0">
                        <a:pos x="66" y="222"/>
                      </a:cxn>
                      <a:cxn ang="0">
                        <a:pos x="36" y="190"/>
                      </a:cxn>
                      <a:cxn ang="0">
                        <a:pos x="18" y="152"/>
                      </a:cxn>
                      <a:cxn ang="0">
                        <a:pos x="18" y="108"/>
                      </a:cxn>
                      <a:cxn ang="0">
                        <a:pos x="24" y="86"/>
                      </a:cxn>
                      <a:cxn ang="0">
                        <a:pos x="48" y="50"/>
                      </a:cxn>
                      <a:cxn ang="0">
                        <a:pos x="84" y="26"/>
                      </a:cxn>
                      <a:cxn ang="0">
                        <a:pos x="126" y="16"/>
                      </a:cxn>
                      <a:cxn ang="0">
                        <a:pos x="170" y="24"/>
                      </a:cxn>
                      <a:cxn ang="0">
                        <a:pos x="190" y="34"/>
                      </a:cxn>
                      <a:cxn ang="0">
                        <a:pos x="220" y="66"/>
                      </a:cxn>
                      <a:cxn ang="0">
                        <a:pos x="238" y="104"/>
                      </a:cxn>
                      <a:cxn ang="0">
                        <a:pos x="238" y="148"/>
                      </a:cxn>
                      <a:cxn ang="0">
                        <a:pos x="232" y="170"/>
                      </a:cxn>
                      <a:cxn ang="0">
                        <a:pos x="208" y="206"/>
                      </a:cxn>
                      <a:cxn ang="0">
                        <a:pos x="172" y="230"/>
                      </a:cxn>
                      <a:cxn ang="0">
                        <a:pos x="130" y="240"/>
                      </a:cxn>
                      <a:cxn ang="0">
                        <a:pos x="86" y="232"/>
                      </a:cxn>
                    </a:cxnLst>
                    <a:rect l="0" t="0" r="r" b="b"/>
                    <a:pathLst>
                      <a:path w="256" h="256">
                        <a:moveTo>
                          <a:pt x="176" y="10"/>
                        </a:moveTo>
                        <a:lnTo>
                          <a:pt x="176" y="10"/>
                        </a:lnTo>
                        <a:lnTo>
                          <a:pt x="164" y="4"/>
                        </a:lnTo>
                        <a:lnTo>
                          <a:pt x="150" y="2"/>
                        </a:lnTo>
                        <a:lnTo>
                          <a:pt x="138" y="0"/>
                        </a:lnTo>
                        <a:lnTo>
                          <a:pt x="126" y="0"/>
                        </a:lnTo>
                        <a:lnTo>
                          <a:pt x="114" y="0"/>
                        </a:lnTo>
                        <a:lnTo>
                          <a:pt x="102" y="2"/>
                        </a:lnTo>
                        <a:lnTo>
                          <a:pt x="78" y="10"/>
                        </a:lnTo>
                        <a:lnTo>
                          <a:pt x="56" y="22"/>
                        </a:lnTo>
                        <a:lnTo>
                          <a:pt x="46" y="30"/>
                        </a:lnTo>
                        <a:lnTo>
                          <a:pt x="38" y="38"/>
                        </a:lnTo>
                        <a:lnTo>
                          <a:pt x="28" y="48"/>
                        </a:lnTo>
                        <a:lnTo>
                          <a:pt x="22" y="58"/>
                        </a:lnTo>
                        <a:lnTo>
                          <a:pt x="14" y="68"/>
                        </a:lnTo>
                        <a:lnTo>
                          <a:pt x="10" y="80"/>
                        </a:lnTo>
                        <a:lnTo>
                          <a:pt x="10" y="80"/>
                        </a:lnTo>
                        <a:lnTo>
                          <a:pt x="4" y="92"/>
                        </a:lnTo>
                        <a:lnTo>
                          <a:pt x="2" y="106"/>
                        </a:lnTo>
                        <a:lnTo>
                          <a:pt x="0" y="118"/>
                        </a:lnTo>
                        <a:lnTo>
                          <a:pt x="0" y="130"/>
                        </a:lnTo>
                        <a:lnTo>
                          <a:pt x="0" y="142"/>
                        </a:lnTo>
                        <a:lnTo>
                          <a:pt x="2" y="156"/>
                        </a:lnTo>
                        <a:lnTo>
                          <a:pt x="10" y="178"/>
                        </a:lnTo>
                        <a:lnTo>
                          <a:pt x="22" y="200"/>
                        </a:lnTo>
                        <a:lnTo>
                          <a:pt x="30" y="210"/>
                        </a:lnTo>
                        <a:lnTo>
                          <a:pt x="38" y="220"/>
                        </a:lnTo>
                        <a:lnTo>
                          <a:pt x="48" y="228"/>
                        </a:lnTo>
                        <a:lnTo>
                          <a:pt x="58" y="234"/>
                        </a:lnTo>
                        <a:lnTo>
                          <a:pt x="68" y="242"/>
                        </a:lnTo>
                        <a:lnTo>
                          <a:pt x="80" y="246"/>
                        </a:lnTo>
                        <a:lnTo>
                          <a:pt x="80" y="246"/>
                        </a:lnTo>
                        <a:lnTo>
                          <a:pt x="92" y="252"/>
                        </a:lnTo>
                        <a:lnTo>
                          <a:pt x="106" y="254"/>
                        </a:lnTo>
                        <a:lnTo>
                          <a:pt x="118" y="256"/>
                        </a:lnTo>
                        <a:lnTo>
                          <a:pt x="130" y="256"/>
                        </a:lnTo>
                        <a:lnTo>
                          <a:pt x="142" y="256"/>
                        </a:lnTo>
                        <a:lnTo>
                          <a:pt x="156" y="254"/>
                        </a:lnTo>
                        <a:lnTo>
                          <a:pt x="178" y="246"/>
                        </a:lnTo>
                        <a:lnTo>
                          <a:pt x="200" y="234"/>
                        </a:lnTo>
                        <a:lnTo>
                          <a:pt x="210" y="226"/>
                        </a:lnTo>
                        <a:lnTo>
                          <a:pt x="220" y="218"/>
                        </a:lnTo>
                        <a:lnTo>
                          <a:pt x="228" y="208"/>
                        </a:lnTo>
                        <a:lnTo>
                          <a:pt x="234" y="198"/>
                        </a:lnTo>
                        <a:lnTo>
                          <a:pt x="242" y="188"/>
                        </a:lnTo>
                        <a:lnTo>
                          <a:pt x="246" y="176"/>
                        </a:lnTo>
                        <a:lnTo>
                          <a:pt x="246" y="176"/>
                        </a:lnTo>
                        <a:lnTo>
                          <a:pt x="252" y="164"/>
                        </a:lnTo>
                        <a:lnTo>
                          <a:pt x="254" y="150"/>
                        </a:lnTo>
                        <a:lnTo>
                          <a:pt x="256" y="138"/>
                        </a:lnTo>
                        <a:lnTo>
                          <a:pt x="256" y="126"/>
                        </a:lnTo>
                        <a:lnTo>
                          <a:pt x="256" y="114"/>
                        </a:lnTo>
                        <a:lnTo>
                          <a:pt x="254" y="102"/>
                        </a:lnTo>
                        <a:lnTo>
                          <a:pt x="246" y="78"/>
                        </a:lnTo>
                        <a:lnTo>
                          <a:pt x="234" y="56"/>
                        </a:lnTo>
                        <a:lnTo>
                          <a:pt x="226" y="46"/>
                        </a:lnTo>
                        <a:lnTo>
                          <a:pt x="218" y="38"/>
                        </a:lnTo>
                        <a:lnTo>
                          <a:pt x="208" y="28"/>
                        </a:lnTo>
                        <a:lnTo>
                          <a:pt x="198" y="22"/>
                        </a:lnTo>
                        <a:lnTo>
                          <a:pt x="188" y="14"/>
                        </a:lnTo>
                        <a:lnTo>
                          <a:pt x="176" y="10"/>
                        </a:lnTo>
                        <a:close/>
                        <a:moveTo>
                          <a:pt x="86" y="232"/>
                        </a:moveTo>
                        <a:lnTo>
                          <a:pt x="86" y="232"/>
                        </a:lnTo>
                        <a:lnTo>
                          <a:pt x="66" y="222"/>
                        </a:lnTo>
                        <a:lnTo>
                          <a:pt x="50" y="208"/>
                        </a:lnTo>
                        <a:lnTo>
                          <a:pt x="36" y="190"/>
                        </a:lnTo>
                        <a:lnTo>
                          <a:pt x="26" y="172"/>
                        </a:lnTo>
                        <a:lnTo>
                          <a:pt x="18" y="152"/>
                        </a:lnTo>
                        <a:lnTo>
                          <a:pt x="16" y="130"/>
                        </a:lnTo>
                        <a:lnTo>
                          <a:pt x="18" y="108"/>
                        </a:lnTo>
                        <a:lnTo>
                          <a:pt x="24" y="86"/>
                        </a:lnTo>
                        <a:lnTo>
                          <a:pt x="24" y="86"/>
                        </a:lnTo>
                        <a:lnTo>
                          <a:pt x="34" y="66"/>
                        </a:lnTo>
                        <a:lnTo>
                          <a:pt x="48" y="50"/>
                        </a:lnTo>
                        <a:lnTo>
                          <a:pt x="66" y="36"/>
                        </a:lnTo>
                        <a:lnTo>
                          <a:pt x="84" y="26"/>
                        </a:lnTo>
                        <a:lnTo>
                          <a:pt x="104" y="18"/>
                        </a:lnTo>
                        <a:lnTo>
                          <a:pt x="126" y="16"/>
                        </a:lnTo>
                        <a:lnTo>
                          <a:pt x="148" y="18"/>
                        </a:lnTo>
                        <a:lnTo>
                          <a:pt x="170" y="24"/>
                        </a:lnTo>
                        <a:lnTo>
                          <a:pt x="170" y="24"/>
                        </a:lnTo>
                        <a:lnTo>
                          <a:pt x="190" y="34"/>
                        </a:lnTo>
                        <a:lnTo>
                          <a:pt x="206" y="48"/>
                        </a:lnTo>
                        <a:lnTo>
                          <a:pt x="220" y="66"/>
                        </a:lnTo>
                        <a:lnTo>
                          <a:pt x="230" y="84"/>
                        </a:lnTo>
                        <a:lnTo>
                          <a:pt x="238" y="104"/>
                        </a:lnTo>
                        <a:lnTo>
                          <a:pt x="240" y="126"/>
                        </a:lnTo>
                        <a:lnTo>
                          <a:pt x="238" y="148"/>
                        </a:lnTo>
                        <a:lnTo>
                          <a:pt x="232" y="170"/>
                        </a:lnTo>
                        <a:lnTo>
                          <a:pt x="232" y="170"/>
                        </a:lnTo>
                        <a:lnTo>
                          <a:pt x="222" y="190"/>
                        </a:lnTo>
                        <a:lnTo>
                          <a:pt x="208" y="206"/>
                        </a:lnTo>
                        <a:lnTo>
                          <a:pt x="190" y="220"/>
                        </a:lnTo>
                        <a:lnTo>
                          <a:pt x="172" y="230"/>
                        </a:lnTo>
                        <a:lnTo>
                          <a:pt x="152" y="238"/>
                        </a:lnTo>
                        <a:lnTo>
                          <a:pt x="130" y="240"/>
                        </a:lnTo>
                        <a:lnTo>
                          <a:pt x="108" y="238"/>
                        </a:lnTo>
                        <a:lnTo>
                          <a:pt x="86" y="232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pPr defTabSz="1171575"/>
                    <a:endParaRPr lang="ar-SA" sz="3065" dirty="0">
                      <a:solidFill>
                        <a:prstClr val="black"/>
                      </a:solidFill>
                      <a:latin typeface="Open Sans"/>
                    </a:endParaRPr>
                  </a:p>
                </p:txBody>
              </p:sp>
              <p:sp>
                <p:nvSpPr>
                  <p:cNvPr id="198" name="Freeform 33"/>
                  <p:cNvSpPr>
                    <a:spLocks noEditPoints="1"/>
                  </p:cNvSpPr>
                  <p:nvPr/>
                </p:nvSpPr>
                <p:spPr bwMode="auto">
                  <a:xfrm>
                    <a:off x="4953000" y="3765550"/>
                    <a:ext cx="50800" cy="50800"/>
                  </a:xfrm>
                  <a:custGeom>
                    <a:avLst/>
                    <a:gdLst/>
                    <a:ahLst/>
                    <a:cxnLst>
                      <a:cxn ang="0">
                        <a:pos x="22" y="2"/>
                      </a:cxn>
                      <a:cxn ang="0">
                        <a:pos x="22" y="2"/>
                      </a:cxn>
                      <a:cxn ang="0">
                        <a:pos x="16" y="0"/>
                      </a:cxn>
                      <a:cxn ang="0">
                        <a:pos x="10" y="2"/>
                      </a:cxn>
                      <a:cxn ang="0">
                        <a:pos x="4" y="4"/>
                      </a:cxn>
                      <a:cxn ang="0">
                        <a:pos x="2" y="10"/>
                      </a:cxn>
                      <a:cxn ang="0">
                        <a:pos x="2" y="10"/>
                      </a:cxn>
                      <a:cxn ang="0">
                        <a:pos x="0" y="16"/>
                      </a:cxn>
                      <a:cxn ang="0">
                        <a:pos x="2" y="22"/>
                      </a:cxn>
                      <a:cxn ang="0">
                        <a:pos x="4" y="28"/>
                      </a:cxn>
                      <a:cxn ang="0">
                        <a:pos x="10" y="30"/>
                      </a:cxn>
                      <a:cxn ang="0">
                        <a:pos x="10" y="30"/>
                      </a:cxn>
                      <a:cxn ang="0">
                        <a:pos x="16" y="32"/>
                      </a:cxn>
                      <a:cxn ang="0">
                        <a:pos x="22" y="30"/>
                      </a:cxn>
                      <a:cxn ang="0">
                        <a:pos x="28" y="28"/>
                      </a:cxn>
                      <a:cxn ang="0">
                        <a:pos x="30" y="22"/>
                      </a:cxn>
                      <a:cxn ang="0">
                        <a:pos x="30" y="22"/>
                      </a:cxn>
                      <a:cxn ang="0">
                        <a:pos x="32" y="16"/>
                      </a:cxn>
                      <a:cxn ang="0">
                        <a:pos x="30" y="10"/>
                      </a:cxn>
                      <a:cxn ang="0">
                        <a:pos x="28" y="4"/>
                      </a:cxn>
                      <a:cxn ang="0">
                        <a:pos x="22" y="2"/>
                      </a:cxn>
                      <a:cxn ang="0">
                        <a:pos x="14" y="24"/>
                      </a:cxn>
                      <a:cxn ang="0">
                        <a:pos x="14" y="24"/>
                      </a:cxn>
                      <a:cxn ang="0">
                        <a:pos x="10" y="22"/>
                      </a:cxn>
                      <a:cxn ang="0">
                        <a:pos x="8" y="20"/>
                      </a:cxn>
                      <a:cxn ang="0">
                        <a:pos x="8" y="16"/>
                      </a:cxn>
                      <a:cxn ang="0">
                        <a:pos x="8" y="14"/>
                      </a:cxn>
                      <a:cxn ang="0">
                        <a:pos x="8" y="14"/>
                      </a:cxn>
                      <a:cxn ang="0">
                        <a:pos x="10" y="10"/>
                      </a:cxn>
                      <a:cxn ang="0">
                        <a:pos x="12" y="8"/>
                      </a:cxn>
                      <a:cxn ang="0">
                        <a:pos x="16" y="8"/>
                      </a:cxn>
                      <a:cxn ang="0">
                        <a:pos x="20" y="8"/>
                      </a:cxn>
                      <a:cxn ang="0">
                        <a:pos x="20" y="8"/>
                      </a:cxn>
                      <a:cxn ang="0">
                        <a:pos x="22" y="10"/>
                      </a:cxn>
                      <a:cxn ang="0">
                        <a:pos x="24" y="12"/>
                      </a:cxn>
                      <a:cxn ang="0">
                        <a:pos x="24" y="16"/>
                      </a:cxn>
                      <a:cxn ang="0">
                        <a:pos x="24" y="20"/>
                      </a:cxn>
                      <a:cxn ang="0">
                        <a:pos x="24" y="20"/>
                      </a:cxn>
                      <a:cxn ang="0">
                        <a:pos x="22" y="22"/>
                      </a:cxn>
                      <a:cxn ang="0">
                        <a:pos x="20" y="24"/>
                      </a:cxn>
                      <a:cxn ang="0">
                        <a:pos x="16" y="24"/>
                      </a:cxn>
                      <a:cxn ang="0">
                        <a:pos x="14" y="24"/>
                      </a:cxn>
                    </a:cxnLst>
                    <a:rect l="0" t="0" r="r" b="b"/>
                    <a:pathLst>
                      <a:path w="32" h="32">
                        <a:moveTo>
                          <a:pt x="22" y="2"/>
                        </a:moveTo>
                        <a:lnTo>
                          <a:pt x="22" y="2"/>
                        </a:lnTo>
                        <a:lnTo>
                          <a:pt x="16" y="0"/>
                        </a:lnTo>
                        <a:lnTo>
                          <a:pt x="10" y="2"/>
                        </a:lnTo>
                        <a:lnTo>
                          <a:pt x="4" y="4"/>
                        </a:lnTo>
                        <a:lnTo>
                          <a:pt x="2" y="10"/>
                        </a:lnTo>
                        <a:lnTo>
                          <a:pt x="2" y="10"/>
                        </a:lnTo>
                        <a:lnTo>
                          <a:pt x="0" y="16"/>
                        </a:lnTo>
                        <a:lnTo>
                          <a:pt x="2" y="22"/>
                        </a:lnTo>
                        <a:lnTo>
                          <a:pt x="4" y="28"/>
                        </a:lnTo>
                        <a:lnTo>
                          <a:pt x="10" y="30"/>
                        </a:lnTo>
                        <a:lnTo>
                          <a:pt x="10" y="30"/>
                        </a:lnTo>
                        <a:lnTo>
                          <a:pt x="16" y="32"/>
                        </a:lnTo>
                        <a:lnTo>
                          <a:pt x="22" y="30"/>
                        </a:lnTo>
                        <a:lnTo>
                          <a:pt x="28" y="28"/>
                        </a:lnTo>
                        <a:lnTo>
                          <a:pt x="30" y="22"/>
                        </a:lnTo>
                        <a:lnTo>
                          <a:pt x="30" y="22"/>
                        </a:lnTo>
                        <a:lnTo>
                          <a:pt x="32" y="16"/>
                        </a:lnTo>
                        <a:lnTo>
                          <a:pt x="30" y="10"/>
                        </a:lnTo>
                        <a:lnTo>
                          <a:pt x="28" y="4"/>
                        </a:lnTo>
                        <a:lnTo>
                          <a:pt x="22" y="2"/>
                        </a:lnTo>
                        <a:close/>
                        <a:moveTo>
                          <a:pt x="14" y="24"/>
                        </a:moveTo>
                        <a:lnTo>
                          <a:pt x="14" y="24"/>
                        </a:lnTo>
                        <a:lnTo>
                          <a:pt x="10" y="22"/>
                        </a:lnTo>
                        <a:lnTo>
                          <a:pt x="8" y="20"/>
                        </a:lnTo>
                        <a:lnTo>
                          <a:pt x="8" y="16"/>
                        </a:lnTo>
                        <a:lnTo>
                          <a:pt x="8" y="14"/>
                        </a:lnTo>
                        <a:lnTo>
                          <a:pt x="8" y="14"/>
                        </a:lnTo>
                        <a:lnTo>
                          <a:pt x="10" y="10"/>
                        </a:lnTo>
                        <a:lnTo>
                          <a:pt x="12" y="8"/>
                        </a:lnTo>
                        <a:lnTo>
                          <a:pt x="16" y="8"/>
                        </a:lnTo>
                        <a:lnTo>
                          <a:pt x="20" y="8"/>
                        </a:lnTo>
                        <a:lnTo>
                          <a:pt x="20" y="8"/>
                        </a:lnTo>
                        <a:lnTo>
                          <a:pt x="22" y="10"/>
                        </a:lnTo>
                        <a:lnTo>
                          <a:pt x="24" y="12"/>
                        </a:lnTo>
                        <a:lnTo>
                          <a:pt x="24" y="16"/>
                        </a:lnTo>
                        <a:lnTo>
                          <a:pt x="24" y="20"/>
                        </a:lnTo>
                        <a:lnTo>
                          <a:pt x="24" y="20"/>
                        </a:lnTo>
                        <a:lnTo>
                          <a:pt x="22" y="22"/>
                        </a:lnTo>
                        <a:lnTo>
                          <a:pt x="20" y="24"/>
                        </a:lnTo>
                        <a:lnTo>
                          <a:pt x="16" y="24"/>
                        </a:lnTo>
                        <a:lnTo>
                          <a:pt x="14" y="24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pPr defTabSz="1171575"/>
                    <a:endParaRPr lang="ar-SA" sz="3065" dirty="0">
                      <a:solidFill>
                        <a:prstClr val="black"/>
                      </a:solidFill>
                      <a:latin typeface="Open Sans"/>
                    </a:endParaRPr>
                  </a:p>
                </p:txBody>
              </p:sp>
              <p:sp>
                <p:nvSpPr>
                  <p:cNvPr id="199" name="Freeform 34"/>
                  <p:cNvSpPr/>
                  <p:nvPr/>
                </p:nvSpPr>
                <p:spPr bwMode="auto">
                  <a:xfrm>
                    <a:off x="4953000" y="3765550"/>
                    <a:ext cx="50800" cy="50800"/>
                  </a:xfrm>
                  <a:custGeom>
                    <a:avLst/>
                    <a:gdLst/>
                    <a:ahLst/>
                    <a:cxnLst>
                      <a:cxn ang="0">
                        <a:pos x="22" y="2"/>
                      </a:cxn>
                      <a:cxn ang="0">
                        <a:pos x="22" y="2"/>
                      </a:cxn>
                      <a:cxn ang="0">
                        <a:pos x="16" y="0"/>
                      </a:cxn>
                      <a:cxn ang="0">
                        <a:pos x="10" y="2"/>
                      </a:cxn>
                      <a:cxn ang="0">
                        <a:pos x="4" y="4"/>
                      </a:cxn>
                      <a:cxn ang="0">
                        <a:pos x="2" y="10"/>
                      </a:cxn>
                      <a:cxn ang="0">
                        <a:pos x="2" y="10"/>
                      </a:cxn>
                      <a:cxn ang="0">
                        <a:pos x="0" y="16"/>
                      </a:cxn>
                      <a:cxn ang="0">
                        <a:pos x="2" y="22"/>
                      </a:cxn>
                      <a:cxn ang="0">
                        <a:pos x="4" y="28"/>
                      </a:cxn>
                      <a:cxn ang="0">
                        <a:pos x="10" y="30"/>
                      </a:cxn>
                      <a:cxn ang="0">
                        <a:pos x="10" y="30"/>
                      </a:cxn>
                      <a:cxn ang="0">
                        <a:pos x="16" y="32"/>
                      </a:cxn>
                      <a:cxn ang="0">
                        <a:pos x="22" y="30"/>
                      </a:cxn>
                      <a:cxn ang="0">
                        <a:pos x="28" y="28"/>
                      </a:cxn>
                      <a:cxn ang="0">
                        <a:pos x="30" y="22"/>
                      </a:cxn>
                      <a:cxn ang="0">
                        <a:pos x="30" y="22"/>
                      </a:cxn>
                      <a:cxn ang="0">
                        <a:pos x="32" y="16"/>
                      </a:cxn>
                      <a:cxn ang="0">
                        <a:pos x="30" y="10"/>
                      </a:cxn>
                      <a:cxn ang="0">
                        <a:pos x="28" y="4"/>
                      </a:cxn>
                      <a:cxn ang="0">
                        <a:pos x="22" y="2"/>
                      </a:cxn>
                    </a:cxnLst>
                    <a:rect l="0" t="0" r="r" b="b"/>
                    <a:pathLst>
                      <a:path w="32" h="32">
                        <a:moveTo>
                          <a:pt x="22" y="2"/>
                        </a:moveTo>
                        <a:lnTo>
                          <a:pt x="22" y="2"/>
                        </a:lnTo>
                        <a:lnTo>
                          <a:pt x="16" y="0"/>
                        </a:lnTo>
                        <a:lnTo>
                          <a:pt x="10" y="2"/>
                        </a:lnTo>
                        <a:lnTo>
                          <a:pt x="4" y="4"/>
                        </a:lnTo>
                        <a:lnTo>
                          <a:pt x="2" y="10"/>
                        </a:lnTo>
                        <a:lnTo>
                          <a:pt x="2" y="10"/>
                        </a:lnTo>
                        <a:lnTo>
                          <a:pt x="0" y="16"/>
                        </a:lnTo>
                        <a:lnTo>
                          <a:pt x="2" y="22"/>
                        </a:lnTo>
                        <a:lnTo>
                          <a:pt x="4" y="28"/>
                        </a:lnTo>
                        <a:lnTo>
                          <a:pt x="10" y="30"/>
                        </a:lnTo>
                        <a:lnTo>
                          <a:pt x="10" y="30"/>
                        </a:lnTo>
                        <a:lnTo>
                          <a:pt x="16" y="32"/>
                        </a:lnTo>
                        <a:lnTo>
                          <a:pt x="22" y="30"/>
                        </a:lnTo>
                        <a:lnTo>
                          <a:pt x="28" y="28"/>
                        </a:lnTo>
                        <a:lnTo>
                          <a:pt x="30" y="22"/>
                        </a:lnTo>
                        <a:lnTo>
                          <a:pt x="30" y="22"/>
                        </a:lnTo>
                        <a:lnTo>
                          <a:pt x="32" y="16"/>
                        </a:lnTo>
                        <a:lnTo>
                          <a:pt x="30" y="10"/>
                        </a:lnTo>
                        <a:lnTo>
                          <a:pt x="28" y="4"/>
                        </a:lnTo>
                        <a:lnTo>
                          <a:pt x="22" y="2"/>
                        </a:lnTo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pPr defTabSz="1171575"/>
                    <a:endParaRPr lang="ar-SA" sz="3065" dirty="0">
                      <a:solidFill>
                        <a:prstClr val="black"/>
                      </a:solidFill>
                      <a:latin typeface="Open Sans"/>
                    </a:endParaRPr>
                  </a:p>
                </p:txBody>
              </p:sp>
              <p:sp>
                <p:nvSpPr>
                  <p:cNvPr id="200" name="Freeform 36"/>
                  <p:cNvSpPr>
                    <a:spLocks noEditPoints="1"/>
                  </p:cNvSpPr>
                  <p:nvPr/>
                </p:nvSpPr>
                <p:spPr bwMode="auto">
                  <a:xfrm>
                    <a:off x="4902200" y="3714750"/>
                    <a:ext cx="152400" cy="152400"/>
                  </a:xfrm>
                  <a:custGeom>
                    <a:avLst/>
                    <a:gdLst/>
                    <a:ahLst/>
                    <a:cxnLst>
                      <a:cxn ang="0">
                        <a:pos x="66" y="4"/>
                      </a:cxn>
                      <a:cxn ang="0">
                        <a:pos x="48" y="0"/>
                      </a:cxn>
                      <a:cxn ang="0">
                        <a:pos x="30" y="4"/>
                      </a:cxn>
                      <a:cxn ang="0">
                        <a:pos x="14" y="14"/>
                      </a:cxn>
                      <a:cxn ang="0">
                        <a:pos x="4" y="30"/>
                      </a:cxn>
                      <a:cxn ang="0">
                        <a:pos x="0" y="40"/>
                      </a:cxn>
                      <a:cxn ang="0">
                        <a:pos x="2" y="58"/>
                      </a:cxn>
                      <a:cxn ang="0">
                        <a:pos x="8" y="76"/>
                      </a:cxn>
                      <a:cxn ang="0">
                        <a:pos x="22" y="88"/>
                      </a:cxn>
                      <a:cxn ang="0">
                        <a:pos x="30" y="92"/>
                      </a:cxn>
                      <a:cxn ang="0">
                        <a:pos x="48" y="96"/>
                      </a:cxn>
                      <a:cxn ang="0">
                        <a:pos x="66" y="92"/>
                      </a:cxn>
                      <a:cxn ang="0">
                        <a:pos x="82" y="82"/>
                      </a:cxn>
                      <a:cxn ang="0">
                        <a:pos x="92" y="66"/>
                      </a:cxn>
                      <a:cxn ang="0">
                        <a:pos x="96" y="56"/>
                      </a:cxn>
                      <a:cxn ang="0">
                        <a:pos x="94" y="38"/>
                      </a:cxn>
                      <a:cxn ang="0">
                        <a:pos x="88" y="22"/>
                      </a:cxn>
                      <a:cxn ang="0">
                        <a:pos x="74" y="8"/>
                      </a:cxn>
                      <a:cxn ang="0">
                        <a:pos x="36" y="78"/>
                      </a:cxn>
                      <a:cxn ang="0">
                        <a:pos x="30" y="74"/>
                      </a:cxn>
                      <a:cxn ang="0">
                        <a:pos x="18" y="60"/>
                      </a:cxn>
                      <a:cxn ang="0">
                        <a:pos x="16" y="42"/>
                      </a:cxn>
                      <a:cxn ang="0">
                        <a:pos x="18" y="36"/>
                      </a:cxn>
                      <a:cxn ang="0">
                        <a:pos x="26" y="26"/>
                      </a:cxn>
                      <a:cxn ang="0">
                        <a:pos x="48" y="16"/>
                      </a:cxn>
                      <a:cxn ang="0">
                        <a:pos x="60" y="18"/>
                      </a:cxn>
                      <a:cxn ang="0">
                        <a:pos x="66" y="22"/>
                      </a:cxn>
                      <a:cxn ang="0">
                        <a:pos x="78" y="36"/>
                      </a:cxn>
                      <a:cxn ang="0">
                        <a:pos x="80" y="54"/>
                      </a:cxn>
                      <a:cxn ang="0">
                        <a:pos x="78" y="60"/>
                      </a:cxn>
                      <a:cxn ang="0">
                        <a:pos x="70" y="70"/>
                      </a:cxn>
                      <a:cxn ang="0">
                        <a:pos x="48" y="80"/>
                      </a:cxn>
                      <a:cxn ang="0">
                        <a:pos x="36" y="78"/>
                      </a:cxn>
                    </a:cxnLst>
                    <a:rect l="0" t="0" r="r" b="b"/>
                    <a:pathLst>
                      <a:path w="96" h="96">
                        <a:moveTo>
                          <a:pt x="66" y="4"/>
                        </a:moveTo>
                        <a:lnTo>
                          <a:pt x="66" y="4"/>
                        </a:lnTo>
                        <a:lnTo>
                          <a:pt x="56" y="0"/>
                        </a:lnTo>
                        <a:lnTo>
                          <a:pt x="48" y="0"/>
                        </a:lnTo>
                        <a:lnTo>
                          <a:pt x="38" y="2"/>
                        </a:lnTo>
                        <a:lnTo>
                          <a:pt x="30" y="4"/>
                        </a:lnTo>
                        <a:lnTo>
                          <a:pt x="22" y="8"/>
                        </a:lnTo>
                        <a:lnTo>
                          <a:pt x="14" y="14"/>
                        </a:lnTo>
                        <a:lnTo>
                          <a:pt x="8" y="22"/>
                        </a:lnTo>
                        <a:lnTo>
                          <a:pt x="4" y="30"/>
                        </a:lnTo>
                        <a:lnTo>
                          <a:pt x="4" y="30"/>
                        </a:lnTo>
                        <a:lnTo>
                          <a:pt x="0" y="40"/>
                        </a:lnTo>
                        <a:lnTo>
                          <a:pt x="0" y="48"/>
                        </a:lnTo>
                        <a:lnTo>
                          <a:pt x="2" y="58"/>
                        </a:lnTo>
                        <a:lnTo>
                          <a:pt x="4" y="66"/>
                        </a:lnTo>
                        <a:lnTo>
                          <a:pt x="8" y="76"/>
                        </a:lnTo>
                        <a:lnTo>
                          <a:pt x="14" y="82"/>
                        </a:lnTo>
                        <a:lnTo>
                          <a:pt x="22" y="88"/>
                        </a:lnTo>
                        <a:lnTo>
                          <a:pt x="30" y="92"/>
                        </a:lnTo>
                        <a:lnTo>
                          <a:pt x="30" y="92"/>
                        </a:lnTo>
                        <a:lnTo>
                          <a:pt x="40" y="96"/>
                        </a:lnTo>
                        <a:lnTo>
                          <a:pt x="48" y="96"/>
                        </a:lnTo>
                        <a:lnTo>
                          <a:pt x="58" y="94"/>
                        </a:lnTo>
                        <a:lnTo>
                          <a:pt x="66" y="92"/>
                        </a:lnTo>
                        <a:lnTo>
                          <a:pt x="76" y="88"/>
                        </a:lnTo>
                        <a:lnTo>
                          <a:pt x="82" y="82"/>
                        </a:lnTo>
                        <a:lnTo>
                          <a:pt x="88" y="74"/>
                        </a:lnTo>
                        <a:lnTo>
                          <a:pt x="92" y="66"/>
                        </a:lnTo>
                        <a:lnTo>
                          <a:pt x="92" y="66"/>
                        </a:lnTo>
                        <a:lnTo>
                          <a:pt x="96" y="56"/>
                        </a:lnTo>
                        <a:lnTo>
                          <a:pt x="96" y="48"/>
                        </a:lnTo>
                        <a:lnTo>
                          <a:pt x="94" y="38"/>
                        </a:lnTo>
                        <a:lnTo>
                          <a:pt x="92" y="30"/>
                        </a:lnTo>
                        <a:lnTo>
                          <a:pt x="88" y="22"/>
                        </a:lnTo>
                        <a:lnTo>
                          <a:pt x="82" y="14"/>
                        </a:lnTo>
                        <a:lnTo>
                          <a:pt x="74" y="8"/>
                        </a:lnTo>
                        <a:lnTo>
                          <a:pt x="66" y="4"/>
                        </a:lnTo>
                        <a:close/>
                        <a:moveTo>
                          <a:pt x="36" y="78"/>
                        </a:moveTo>
                        <a:lnTo>
                          <a:pt x="36" y="78"/>
                        </a:lnTo>
                        <a:lnTo>
                          <a:pt x="30" y="74"/>
                        </a:lnTo>
                        <a:lnTo>
                          <a:pt x="26" y="70"/>
                        </a:lnTo>
                        <a:lnTo>
                          <a:pt x="18" y="60"/>
                        </a:lnTo>
                        <a:lnTo>
                          <a:pt x="16" y="48"/>
                        </a:lnTo>
                        <a:lnTo>
                          <a:pt x="16" y="42"/>
                        </a:lnTo>
                        <a:lnTo>
                          <a:pt x="18" y="36"/>
                        </a:lnTo>
                        <a:lnTo>
                          <a:pt x="18" y="36"/>
                        </a:lnTo>
                        <a:lnTo>
                          <a:pt x="22" y="30"/>
                        </a:lnTo>
                        <a:lnTo>
                          <a:pt x="26" y="26"/>
                        </a:lnTo>
                        <a:lnTo>
                          <a:pt x="36" y="18"/>
                        </a:lnTo>
                        <a:lnTo>
                          <a:pt x="48" y="16"/>
                        </a:lnTo>
                        <a:lnTo>
                          <a:pt x="54" y="16"/>
                        </a:lnTo>
                        <a:lnTo>
                          <a:pt x="60" y="18"/>
                        </a:lnTo>
                        <a:lnTo>
                          <a:pt x="60" y="18"/>
                        </a:lnTo>
                        <a:lnTo>
                          <a:pt x="66" y="22"/>
                        </a:lnTo>
                        <a:lnTo>
                          <a:pt x="70" y="26"/>
                        </a:lnTo>
                        <a:lnTo>
                          <a:pt x="78" y="36"/>
                        </a:lnTo>
                        <a:lnTo>
                          <a:pt x="80" y="48"/>
                        </a:lnTo>
                        <a:lnTo>
                          <a:pt x="80" y="54"/>
                        </a:lnTo>
                        <a:lnTo>
                          <a:pt x="78" y="60"/>
                        </a:lnTo>
                        <a:lnTo>
                          <a:pt x="78" y="60"/>
                        </a:lnTo>
                        <a:lnTo>
                          <a:pt x="74" y="66"/>
                        </a:lnTo>
                        <a:lnTo>
                          <a:pt x="70" y="70"/>
                        </a:lnTo>
                        <a:lnTo>
                          <a:pt x="60" y="78"/>
                        </a:lnTo>
                        <a:lnTo>
                          <a:pt x="48" y="80"/>
                        </a:lnTo>
                        <a:lnTo>
                          <a:pt x="42" y="80"/>
                        </a:lnTo>
                        <a:lnTo>
                          <a:pt x="36" y="78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pPr defTabSz="1171575"/>
                    <a:endParaRPr lang="ar-SA" sz="3065" dirty="0">
                      <a:solidFill>
                        <a:prstClr val="black"/>
                      </a:solidFill>
                      <a:latin typeface="Open Sans"/>
                    </a:endParaRPr>
                  </a:p>
                </p:txBody>
              </p:sp>
              <p:sp>
                <p:nvSpPr>
                  <p:cNvPr id="201" name="Freeform 39"/>
                  <p:cNvSpPr/>
                  <p:nvPr/>
                </p:nvSpPr>
                <p:spPr bwMode="auto">
                  <a:xfrm>
                    <a:off x="5010150" y="3819525"/>
                    <a:ext cx="63500" cy="63500"/>
                  </a:xfrm>
                  <a:custGeom>
                    <a:avLst/>
                    <a:gdLst/>
                    <a:ahLst/>
                    <a:cxnLst>
                      <a:cxn ang="0">
                        <a:pos x="40" y="6"/>
                      </a:cxn>
                      <a:cxn ang="0">
                        <a:pos x="40" y="6"/>
                      </a:cxn>
                      <a:cxn ang="0">
                        <a:pos x="40" y="2"/>
                      </a:cxn>
                      <a:cxn ang="0">
                        <a:pos x="38" y="0"/>
                      </a:cxn>
                      <a:cxn ang="0">
                        <a:pos x="38" y="0"/>
                      </a:cxn>
                      <a:cxn ang="0">
                        <a:pos x="34" y="0"/>
                      </a:cxn>
                      <a:cxn ang="0">
                        <a:pos x="32" y="2"/>
                      </a:cxn>
                      <a:cxn ang="0">
                        <a:pos x="32" y="2"/>
                      </a:cxn>
                      <a:cxn ang="0">
                        <a:pos x="32" y="2"/>
                      </a:cxn>
                      <a:cxn ang="0">
                        <a:pos x="26" y="12"/>
                      </a:cxn>
                      <a:cxn ang="0">
                        <a:pos x="20" y="22"/>
                      </a:cxn>
                      <a:cxn ang="0">
                        <a:pos x="12" y="28"/>
                      </a:cxn>
                      <a:cxn ang="0">
                        <a:pos x="2" y="34"/>
                      </a:cxn>
                      <a:cxn ang="0">
                        <a:pos x="2" y="34"/>
                      </a:cxn>
                      <a:cxn ang="0">
                        <a:pos x="0" y="36"/>
                      </a:cxn>
                      <a:cxn ang="0">
                        <a:pos x="0" y="38"/>
                      </a:cxn>
                      <a:cxn ang="0">
                        <a:pos x="0" y="38"/>
                      </a:cxn>
                      <a:cxn ang="0">
                        <a:pos x="2" y="40"/>
                      </a:cxn>
                      <a:cxn ang="0">
                        <a:pos x="6" y="40"/>
                      </a:cxn>
                      <a:cxn ang="0">
                        <a:pos x="6" y="40"/>
                      </a:cxn>
                      <a:cxn ang="0">
                        <a:pos x="6" y="40"/>
                      </a:cxn>
                      <a:cxn ang="0">
                        <a:pos x="6" y="40"/>
                      </a:cxn>
                      <a:cxn ang="0">
                        <a:pos x="16" y="34"/>
                      </a:cxn>
                      <a:cxn ang="0">
                        <a:pos x="26" y="26"/>
                      </a:cxn>
                      <a:cxn ang="0">
                        <a:pos x="34" y="18"/>
                      </a:cxn>
                      <a:cxn ang="0">
                        <a:pos x="40" y="6"/>
                      </a:cxn>
                      <a:cxn ang="0">
                        <a:pos x="40" y="6"/>
                      </a:cxn>
                    </a:cxnLst>
                    <a:rect l="0" t="0" r="r" b="b"/>
                    <a:pathLst>
                      <a:path w="40" h="40">
                        <a:moveTo>
                          <a:pt x="40" y="6"/>
                        </a:moveTo>
                        <a:lnTo>
                          <a:pt x="40" y="6"/>
                        </a:lnTo>
                        <a:lnTo>
                          <a:pt x="40" y="2"/>
                        </a:lnTo>
                        <a:lnTo>
                          <a:pt x="38" y="0"/>
                        </a:lnTo>
                        <a:lnTo>
                          <a:pt x="38" y="0"/>
                        </a:lnTo>
                        <a:lnTo>
                          <a:pt x="34" y="0"/>
                        </a:lnTo>
                        <a:lnTo>
                          <a:pt x="32" y="2"/>
                        </a:lnTo>
                        <a:lnTo>
                          <a:pt x="32" y="2"/>
                        </a:lnTo>
                        <a:lnTo>
                          <a:pt x="32" y="2"/>
                        </a:lnTo>
                        <a:lnTo>
                          <a:pt x="26" y="12"/>
                        </a:lnTo>
                        <a:lnTo>
                          <a:pt x="20" y="22"/>
                        </a:lnTo>
                        <a:lnTo>
                          <a:pt x="12" y="28"/>
                        </a:lnTo>
                        <a:lnTo>
                          <a:pt x="2" y="34"/>
                        </a:lnTo>
                        <a:lnTo>
                          <a:pt x="2" y="34"/>
                        </a:lnTo>
                        <a:lnTo>
                          <a:pt x="0" y="36"/>
                        </a:lnTo>
                        <a:lnTo>
                          <a:pt x="0" y="38"/>
                        </a:lnTo>
                        <a:lnTo>
                          <a:pt x="0" y="38"/>
                        </a:lnTo>
                        <a:lnTo>
                          <a:pt x="2" y="40"/>
                        </a:lnTo>
                        <a:lnTo>
                          <a:pt x="6" y="40"/>
                        </a:lnTo>
                        <a:lnTo>
                          <a:pt x="6" y="40"/>
                        </a:lnTo>
                        <a:lnTo>
                          <a:pt x="6" y="40"/>
                        </a:lnTo>
                        <a:lnTo>
                          <a:pt x="6" y="40"/>
                        </a:lnTo>
                        <a:lnTo>
                          <a:pt x="16" y="34"/>
                        </a:lnTo>
                        <a:lnTo>
                          <a:pt x="26" y="26"/>
                        </a:lnTo>
                        <a:lnTo>
                          <a:pt x="34" y="18"/>
                        </a:lnTo>
                        <a:lnTo>
                          <a:pt x="40" y="6"/>
                        </a:lnTo>
                        <a:lnTo>
                          <a:pt x="40" y="6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pPr defTabSz="1171575"/>
                    <a:endParaRPr lang="ar-SA" sz="3065" dirty="0">
                      <a:solidFill>
                        <a:prstClr val="black"/>
                      </a:solidFill>
                      <a:latin typeface="Open Sans"/>
                    </a:endParaRPr>
                  </a:p>
                </p:txBody>
              </p:sp>
              <p:sp>
                <p:nvSpPr>
                  <p:cNvPr id="202" name="Freeform 40"/>
                  <p:cNvSpPr/>
                  <p:nvPr/>
                </p:nvSpPr>
                <p:spPr bwMode="auto">
                  <a:xfrm>
                    <a:off x="5029200" y="3838575"/>
                    <a:ext cx="92075" cy="92075"/>
                  </a:xfrm>
                  <a:custGeom>
                    <a:avLst/>
                    <a:gdLst/>
                    <a:ahLst/>
                    <a:cxnLst>
                      <a:cxn ang="0">
                        <a:pos x="54" y="0"/>
                      </a:cxn>
                      <a:cxn ang="0">
                        <a:pos x="54" y="0"/>
                      </a:cxn>
                      <a:cxn ang="0">
                        <a:pos x="52" y="0"/>
                      </a:cxn>
                      <a:cxn ang="0">
                        <a:pos x="50" y="2"/>
                      </a:cxn>
                      <a:cxn ang="0">
                        <a:pos x="50" y="2"/>
                      </a:cxn>
                      <a:cxn ang="0">
                        <a:pos x="42" y="18"/>
                      </a:cxn>
                      <a:cxn ang="0">
                        <a:pos x="30" y="32"/>
                      </a:cxn>
                      <a:cxn ang="0">
                        <a:pos x="18" y="42"/>
                      </a:cxn>
                      <a:cxn ang="0">
                        <a:pos x="2" y="50"/>
                      </a:cxn>
                      <a:cxn ang="0">
                        <a:pos x="2" y="50"/>
                      </a:cxn>
                      <a:cxn ang="0">
                        <a:pos x="0" y="54"/>
                      </a:cxn>
                      <a:cxn ang="0">
                        <a:pos x="0" y="56"/>
                      </a:cxn>
                      <a:cxn ang="0">
                        <a:pos x="0" y="56"/>
                      </a:cxn>
                      <a:cxn ang="0">
                        <a:pos x="2" y="58"/>
                      </a:cxn>
                      <a:cxn ang="0">
                        <a:pos x="6" y="58"/>
                      </a:cxn>
                      <a:cxn ang="0">
                        <a:pos x="6" y="58"/>
                      </a:cxn>
                      <a:cxn ang="0">
                        <a:pos x="6" y="58"/>
                      </a:cxn>
                      <a:cxn ang="0">
                        <a:pos x="6" y="58"/>
                      </a:cxn>
                      <a:cxn ang="0">
                        <a:pos x="22" y="50"/>
                      </a:cxn>
                      <a:cxn ang="0">
                        <a:pos x="36" y="38"/>
                      </a:cxn>
                      <a:cxn ang="0">
                        <a:pos x="48" y="22"/>
                      </a:cxn>
                      <a:cxn ang="0">
                        <a:pos x="58" y="6"/>
                      </a:cxn>
                      <a:cxn ang="0">
                        <a:pos x="58" y="6"/>
                      </a:cxn>
                      <a:cxn ang="0">
                        <a:pos x="58" y="2"/>
                      </a:cxn>
                      <a:cxn ang="0">
                        <a:pos x="54" y="0"/>
                      </a:cxn>
                    </a:cxnLst>
                    <a:rect l="0" t="0" r="r" b="b"/>
                    <a:pathLst>
                      <a:path w="58" h="58">
                        <a:moveTo>
                          <a:pt x="54" y="0"/>
                        </a:moveTo>
                        <a:lnTo>
                          <a:pt x="54" y="0"/>
                        </a:lnTo>
                        <a:lnTo>
                          <a:pt x="52" y="0"/>
                        </a:lnTo>
                        <a:lnTo>
                          <a:pt x="50" y="2"/>
                        </a:lnTo>
                        <a:lnTo>
                          <a:pt x="50" y="2"/>
                        </a:lnTo>
                        <a:lnTo>
                          <a:pt x="42" y="18"/>
                        </a:lnTo>
                        <a:lnTo>
                          <a:pt x="30" y="32"/>
                        </a:lnTo>
                        <a:lnTo>
                          <a:pt x="18" y="42"/>
                        </a:lnTo>
                        <a:lnTo>
                          <a:pt x="2" y="50"/>
                        </a:lnTo>
                        <a:lnTo>
                          <a:pt x="2" y="50"/>
                        </a:lnTo>
                        <a:lnTo>
                          <a:pt x="0" y="54"/>
                        </a:lnTo>
                        <a:lnTo>
                          <a:pt x="0" y="56"/>
                        </a:lnTo>
                        <a:lnTo>
                          <a:pt x="0" y="56"/>
                        </a:lnTo>
                        <a:lnTo>
                          <a:pt x="2" y="58"/>
                        </a:lnTo>
                        <a:lnTo>
                          <a:pt x="6" y="58"/>
                        </a:lnTo>
                        <a:lnTo>
                          <a:pt x="6" y="58"/>
                        </a:lnTo>
                        <a:lnTo>
                          <a:pt x="6" y="58"/>
                        </a:lnTo>
                        <a:lnTo>
                          <a:pt x="6" y="58"/>
                        </a:lnTo>
                        <a:lnTo>
                          <a:pt x="22" y="50"/>
                        </a:lnTo>
                        <a:lnTo>
                          <a:pt x="36" y="38"/>
                        </a:lnTo>
                        <a:lnTo>
                          <a:pt x="48" y="22"/>
                        </a:lnTo>
                        <a:lnTo>
                          <a:pt x="58" y="6"/>
                        </a:lnTo>
                        <a:lnTo>
                          <a:pt x="58" y="6"/>
                        </a:lnTo>
                        <a:lnTo>
                          <a:pt x="58" y="2"/>
                        </a:lnTo>
                        <a:lnTo>
                          <a:pt x="54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pPr defTabSz="1171575"/>
                    <a:endParaRPr lang="ar-SA" sz="3065" dirty="0">
                      <a:solidFill>
                        <a:prstClr val="black"/>
                      </a:solidFill>
                      <a:latin typeface="Open Sans"/>
                    </a:endParaRPr>
                  </a:p>
                </p:txBody>
              </p:sp>
              <p:sp>
                <p:nvSpPr>
                  <p:cNvPr id="203" name="Freeform 41"/>
                  <p:cNvSpPr/>
                  <p:nvPr/>
                </p:nvSpPr>
                <p:spPr bwMode="auto">
                  <a:xfrm>
                    <a:off x="5029200" y="3838575"/>
                    <a:ext cx="92075" cy="92075"/>
                  </a:xfrm>
                  <a:custGeom>
                    <a:avLst/>
                    <a:gdLst/>
                    <a:ahLst/>
                    <a:cxnLst>
                      <a:cxn ang="0">
                        <a:pos x="54" y="0"/>
                      </a:cxn>
                      <a:cxn ang="0">
                        <a:pos x="54" y="0"/>
                      </a:cxn>
                      <a:cxn ang="0">
                        <a:pos x="52" y="0"/>
                      </a:cxn>
                      <a:cxn ang="0">
                        <a:pos x="50" y="2"/>
                      </a:cxn>
                      <a:cxn ang="0">
                        <a:pos x="50" y="2"/>
                      </a:cxn>
                      <a:cxn ang="0">
                        <a:pos x="42" y="18"/>
                      </a:cxn>
                      <a:cxn ang="0">
                        <a:pos x="30" y="32"/>
                      </a:cxn>
                      <a:cxn ang="0">
                        <a:pos x="18" y="42"/>
                      </a:cxn>
                      <a:cxn ang="0">
                        <a:pos x="2" y="50"/>
                      </a:cxn>
                      <a:cxn ang="0">
                        <a:pos x="2" y="50"/>
                      </a:cxn>
                      <a:cxn ang="0">
                        <a:pos x="0" y="54"/>
                      </a:cxn>
                      <a:cxn ang="0">
                        <a:pos x="0" y="56"/>
                      </a:cxn>
                      <a:cxn ang="0">
                        <a:pos x="0" y="56"/>
                      </a:cxn>
                      <a:cxn ang="0">
                        <a:pos x="2" y="58"/>
                      </a:cxn>
                      <a:cxn ang="0">
                        <a:pos x="6" y="58"/>
                      </a:cxn>
                      <a:cxn ang="0">
                        <a:pos x="6" y="58"/>
                      </a:cxn>
                      <a:cxn ang="0">
                        <a:pos x="6" y="58"/>
                      </a:cxn>
                      <a:cxn ang="0">
                        <a:pos x="6" y="58"/>
                      </a:cxn>
                      <a:cxn ang="0">
                        <a:pos x="22" y="50"/>
                      </a:cxn>
                      <a:cxn ang="0">
                        <a:pos x="36" y="38"/>
                      </a:cxn>
                      <a:cxn ang="0">
                        <a:pos x="48" y="22"/>
                      </a:cxn>
                      <a:cxn ang="0">
                        <a:pos x="58" y="6"/>
                      </a:cxn>
                      <a:cxn ang="0">
                        <a:pos x="58" y="6"/>
                      </a:cxn>
                      <a:cxn ang="0">
                        <a:pos x="58" y="2"/>
                      </a:cxn>
                      <a:cxn ang="0">
                        <a:pos x="54" y="0"/>
                      </a:cxn>
                    </a:cxnLst>
                    <a:rect l="0" t="0" r="r" b="b"/>
                    <a:pathLst>
                      <a:path w="58" h="58">
                        <a:moveTo>
                          <a:pt x="54" y="0"/>
                        </a:moveTo>
                        <a:lnTo>
                          <a:pt x="54" y="0"/>
                        </a:lnTo>
                        <a:lnTo>
                          <a:pt x="52" y="0"/>
                        </a:lnTo>
                        <a:lnTo>
                          <a:pt x="50" y="2"/>
                        </a:lnTo>
                        <a:lnTo>
                          <a:pt x="50" y="2"/>
                        </a:lnTo>
                        <a:lnTo>
                          <a:pt x="42" y="18"/>
                        </a:lnTo>
                        <a:lnTo>
                          <a:pt x="30" y="32"/>
                        </a:lnTo>
                        <a:lnTo>
                          <a:pt x="18" y="42"/>
                        </a:lnTo>
                        <a:lnTo>
                          <a:pt x="2" y="50"/>
                        </a:lnTo>
                        <a:lnTo>
                          <a:pt x="2" y="50"/>
                        </a:lnTo>
                        <a:lnTo>
                          <a:pt x="0" y="54"/>
                        </a:lnTo>
                        <a:lnTo>
                          <a:pt x="0" y="56"/>
                        </a:lnTo>
                        <a:lnTo>
                          <a:pt x="0" y="56"/>
                        </a:lnTo>
                        <a:lnTo>
                          <a:pt x="2" y="58"/>
                        </a:lnTo>
                        <a:lnTo>
                          <a:pt x="6" y="58"/>
                        </a:lnTo>
                        <a:lnTo>
                          <a:pt x="6" y="58"/>
                        </a:lnTo>
                        <a:lnTo>
                          <a:pt x="6" y="58"/>
                        </a:lnTo>
                        <a:lnTo>
                          <a:pt x="6" y="58"/>
                        </a:lnTo>
                        <a:lnTo>
                          <a:pt x="22" y="50"/>
                        </a:lnTo>
                        <a:lnTo>
                          <a:pt x="36" y="38"/>
                        </a:lnTo>
                        <a:lnTo>
                          <a:pt x="48" y="22"/>
                        </a:lnTo>
                        <a:lnTo>
                          <a:pt x="58" y="6"/>
                        </a:lnTo>
                        <a:lnTo>
                          <a:pt x="58" y="6"/>
                        </a:lnTo>
                        <a:lnTo>
                          <a:pt x="58" y="2"/>
                        </a:lnTo>
                        <a:lnTo>
                          <a:pt x="54" y="0"/>
                        </a:lnTo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pPr defTabSz="1171575"/>
                    <a:endParaRPr lang="ar-SA" sz="3065" dirty="0">
                      <a:solidFill>
                        <a:prstClr val="black"/>
                      </a:solidFill>
                      <a:latin typeface="Open Sans"/>
                    </a:endParaRPr>
                  </a:p>
                </p:txBody>
              </p:sp>
              <p:sp>
                <p:nvSpPr>
                  <p:cNvPr id="204" name="Freeform 42"/>
                  <p:cNvSpPr/>
                  <p:nvPr/>
                </p:nvSpPr>
                <p:spPr bwMode="auto">
                  <a:xfrm>
                    <a:off x="5019675" y="3829050"/>
                    <a:ext cx="76200" cy="79375"/>
                  </a:xfrm>
                  <a:custGeom>
                    <a:avLst/>
                    <a:gdLst/>
                    <a:ahLst/>
                    <a:cxnLst>
                      <a:cxn ang="0">
                        <a:pos x="46" y="0"/>
                      </a:cxn>
                      <a:cxn ang="0">
                        <a:pos x="46" y="0"/>
                      </a:cxn>
                      <a:cxn ang="0">
                        <a:pos x="44" y="0"/>
                      </a:cxn>
                      <a:cxn ang="0">
                        <a:pos x="40" y="2"/>
                      </a:cxn>
                      <a:cxn ang="0">
                        <a:pos x="40" y="2"/>
                      </a:cxn>
                      <a:cxn ang="0">
                        <a:pos x="34" y="16"/>
                      </a:cxn>
                      <a:cxn ang="0">
                        <a:pos x="26" y="26"/>
                      </a:cxn>
                      <a:cxn ang="0">
                        <a:pos x="14" y="36"/>
                      </a:cxn>
                      <a:cxn ang="0">
                        <a:pos x="2" y="42"/>
                      </a:cxn>
                      <a:cxn ang="0">
                        <a:pos x="2" y="42"/>
                      </a:cxn>
                      <a:cxn ang="0">
                        <a:pos x="2" y="42"/>
                      </a:cxn>
                      <a:cxn ang="0">
                        <a:pos x="0" y="44"/>
                      </a:cxn>
                      <a:cxn ang="0">
                        <a:pos x="0" y="48"/>
                      </a:cxn>
                      <a:cxn ang="0">
                        <a:pos x="0" y="48"/>
                      </a:cxn>
                      <a:cxn ang="0">
                        <a:pos x="2" y="50"/>
                      </a:cxn>
                      <a:cxn ang="0">
                        <a:pos x="6" y="50"/>
                      </a:cxn>
                      <a:cxn ang="0">
                        <a:pos x="6" y="50"/>
                      </a:cxn>
                      <a:cxn ang="0">
                        <a:pos x="6" y="50"/>
                      </a:cxn>
                      <a:cxn ang="0">
                        <a:pos x="6" y="50"/>
                      </a:cxn>
                      <a:cxn ang="0">
                        <a:pos x="20" y="42"/>
                      </a:cxn>
                      <a:cxn ang="0">
                        <a:pos x="30" y="32"/>
                      </a:cxn>
                      <a:cxn ang="0">
                        <a:pos x="40" y="20"/>
                      </a:cxn>
                      <a:cxn ang="0">
                        <a:pos x="48" y="6"/>
                      </a:cxn>
                      <a:cxn ang="0">
                        <a:pos x="48" y="6"/>
                      </a:cxn>
                      <a:cxn ang="0">
                        <a:pos x="48" y="2"/>
                      </a:cxn>
                      <a:cxn ang="0">
                        <a:pos x="46" y="0"/>
                      </a:cxn>
                    </a:cxnLst>
                    <a:rect l="0" t="0" r="r" b="b"/>
                    <a:pathLst>
                      <a:path w="48" h="50">
                        <a:moveTo>
                          <a:pt x="46" y="0"/>
                        </a:moveTo>
                        <a:lnTo>
                          <a:pt x="46" y="0"/>
                        </a:lnTo>
                        <a:lnTo>
                          <a:pt x="44" y="0"/>
                        </a:lnTo>
                        <a:lnTo>
                          <a:pt x="40" y="2"/>
                        </a:lnTo>
                        <a:lnTo>
                          <a:pt x="40" y="2"/>
                        </a:lnTo>
                        <a:lnTo>
                          <a:pt x="34" y="16"/>
                        </a:lnTo>
                        <a:lnTo>
                          <a:pt x="26" y="26"/>
                        </a:lnTo>
                        <a:lnTo>
                          <a:pt x="14" y="36"/>
                        </a:lnTo>
                        <a:lnTo>
                          <a:pt x="2" y="42"/>
                        </a:lnTo>
                        <a:lnTo>
                          <a:pt x="2" y="42"/>
                        </a:lnTo>
                        <a:lnTo>
                          <a:pt x="2" y="42"/>
                        </a:lnTo>
                        <a:lnTo>
                          <a:pt x="0" y="44"/>
                        </a:lnTo>
                        <a:lnTo>
                          <a:pt x="0" y="48"/>
                        </a:lnTo>
                        <a:lnTo>
                          <a:pt x="0" y="48"/>
                        </a:lnTo>
                        <a:lnTo>
                          <a:pt x="2" y="50"/>
                        </a:lnTo>
                        <a:lnTo>
                          <a:pt x="6" y="50"/>
                        </a:lnTo>
                        <a:lnTo>
                          <a:pt x="6" y="50"/>
                        </a:lnTo>
                        <a:lnTo>
                          <a:pt x="6" y="50"/>
                        </a:lnTo>
                        <a:lnTo>
                          <a:pt x="6" y="50"/>
                        </a:lnTo>
                        <a:lnTo>
                          <a:pt x="20" y="42"/>
                        </a:lnTo>
                        <a:lnTo>
                          <a:pt x="30" y="32"/>
                        </a:lnTo>
                        <a:lnTo>
                          <a:pt x="40" y="20"/>
                        </a:lnTo>
                        <a:lnTo>
                          <a:pt x="48" y="6"/>
                        </a:lnTo>
                        <a:lnTo>
                          <a:pt x="48" y="6"/>
                        </a:lnTo>
                        <a:lnTo>
                          <a:pt x="48" y="2"/>
                        </a:lnTo>
                        <a:lnTo>
                          <a:pt x="46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pPr defTabSz="1171575"/>
                    <a:endParaRPr lang="ar-SA" sz="3065" dirty="0">
                      <a:solidFill>
                        <a:prstClr val="black"/>
                      </a:solidFill>
                      <a:latin typeface="Open Sans"/>
                    </a:endParaRPr>
                  </a:p>
                </p:txBody>
              </p:sp>
              <p:sp>
                <p:nvSpPr>
                  <p:cNvPr id="205" name="Freeform 43"/>
                  <p:cNvSpPr/>
                  <p:nvPr/>
                </p:nvSpPr>
                <p:spPr bwMode="auto">
                  <a:xfrm>
                    <a:off x="5019675" y="3829050"/>
                    <a:ext cx="76200" cy="79375"/>
                  </a:xfrm>
                  <a:custGeom>
                    <a:avLst/>
                    <a:gdLst/>
                    <a:ahLst/>
                    <a:cxnLst>
                      <a:cxn ang="0">
                        <a:pos x="46" y="0"/>
                      </a:cxn>
                      <a:cxn ang="0">
                        <a:pos x="46" y="0"/>
                      </a:cxn>
                      <a:cxn ang="0">
                        <a:pos x="44" y="0"/>
                      </a:cxn>
                      <a:cxn ang="0">
                        <a:pos x="40" y="2"/>
                      </a:cxn>
                      <a:cxn ang="0">
                        <a:pos x="40" y="2"/>
                      </a:cxn>
                      <a:cxn ang="0">
                        <a:pos x="34" y="16"/>
                      </a:cxn>
                      <a:cxn ang="0">
                        <a:pos x="26" y="26"/>
                      </a:cxn>
                      <a:cxn ang="0">
                        <a:pos x="14" y="36"/>
                      </a:cxn>
                      <a:cxn ang="0">
                        <a:pos x="2" y="42"/>
                      </a:cxn>
                      <a:cxn ang="0">
                        <a:pos x="2" y="42"/>
                      </a:cxn>
                      <a:cxn ang="0">
                        <a:pos x="2" y="42"/>
                      </a:cxn>
                      <a:cxn ang="0">
                        <a:pos x="0" y="44"/>
                      </a:cxn>
                      <a:cxn ang="0">
                        <a:pos x="0" y="48"/>
                      </a:cxn>
                      <a:cxn ang="0">
                        <a:pos x="0" y="48"/>
                      </a:cxn>
                      <a:cxn ang="0">
                        <a:pos x="2" y="50"/>
                      </a:cxn>
                      <a:cxn ang="0">
                        <a:pos x="6" y="50"/>
                      </a:cxn>
                      <a:cxn ang="0">
                        <a:pos x="6" y="50"/>
                      </a:cxn>
                      <a:cxn ang="0">
                        <a:pos x="6" y="50"/>
                      </a:cxn>
                      <a:cxn ang="0">
                        <a:pos x="6" y="50"/>
                      </a:cxn>
                      <a:cxn ang="0">
                        <a:pos x="20" y="42"/>
                      </a:cxn>
                      <a:cxn ang="0">
                        <a:pos x="30" y="32"/>
                      </a:cxn>
                      <a:cxn ang="0">
                        <a:pos x="40" y="20"/>
                      </a:cxn>
                      <a:cxn ang="0">
                        <a:pos x="48" y="6"/>
                      </a:cxn>
                      <a:cxn ang="0">
                        <a:pos x="48" y="6"/>
                      </a:cxn>
                      <a:cxn ang="0">
                        <a:pos x="48" y="2"/>
                      </a:cxn>
                      <a:cxn ang="0">
                        <a:pos x="46" y="0"/>
                      </a:cxn>
                    </a:cxnLst>
                    <a:rect l="0" t="0" r="r" b="b"/>
                    <a:pathLst>
                      <a:path w="48" h="50">
                        <a:moveTo>
                          <a:pt x="46" y="0"/>
                        </a:moveTo>
                        <a:lnTo>
                          <a:pt x="46" y="0"/>
                        </a:lnTo>
                        <a:lnTo>
                          <a:pt x="44" y="0"/>
                        </a:lnTo>
                        <a:lnTo>
                          <a:pt x="40" y="2"/>
                        </a:lnTo>
                        <a:lnTo>
                          <a:pt x="40" y="2"/>
                        </a:lnTo>
                        <a:lnTo>
                          <a:pt x="34" y="16"/>
                        </a:lnTo>
                        <a:lnTo>
                          <a:pt x="26" y="26"/>
                        </a:lnTo>
                        <a:lnTo>
                          <a:pt x="14" y="36"/>
                        </a:lnTo>
                        <a:lnTo>
                          <a:pt x="2" y="42"/>
                        </a:lnTo>
                        <a:lnTo>
                          <a:pt x="2" y="42"/>
                        </a:lnTo>
                        <a:lnTo>
                          <a:pt x="2" y="42"/>
                        </a:lnTo>
                        <a:lnTo>
                          <a:pt x="0" y="44"/>
                        </a:lnTo>
                        <a:lnTo>
                          <a:pt x="0" y="48"/>
                        </a:lnTo>
                        <a:lnTo>
                          <a:pt x="0" y="48"/>
                        </a:lnTo>
                        <a:lnTo>
                          <a:pt x="2" y="50"/>
                        </a:lnTo>
                        <a:lnTo>
                          <a:pt x="6" y="50"/>
                        </a:lnTo>
                        <a:lnTo>
                          <a:pt x="6" y="50"/>
                        </a:lnTo>
                        <a:lnTo>
                          <a:pt x="6" y="50"/>
                        </a:lnTo>
                        <a:lnTo>
                          <a:pt x="6" y="50"/>
                        </a:lnTo>
                        <a:lnTo>
                          <a:pt x="20" y="42"/>
                        </a:lnTo>
                        <a:lnTo>
                          <a:pt x="30" y="32"/>
                        </a:lnTo>
                        <a:lnTo>
                          <a:pt x="40" y="20"/>
                        </a:lnTo>
                        <a:lnTo>
                          <a:pt x="48" y="6"/>
                        </a:lnTo>
                        <a:lnTo>
                          <a:pt x="48" y="6"/>
                        </a:lnTo>
                        <a:lnTo>
                          <a:pt x="48" y="2"/>
                        </a:lnTo>
                        <a:lnTo>
                          <a:pt x="46" y="0"/>
                        </a:lnTo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pPr defTabSz="1171575"/>
                    <a:endParaRPr lang="ar-SA" sz="3065" dirty="0">
                      <a:solidFill>
                        <a:prstClr val="black"/>
                      </a:solidFill>
                      <a:latin typeface="Open Sans"/>
                    </a:endParaRPr>
                  </a:p>
                </p:txBody>
              </p:sp>
              <p:sp>
                <p:nvSpPr>
                  <p:cNvPr id="206" name="Freeform 44"/>
                  <p:cNvSpPr/>
                  <p:nvPr/>
                </p:nvSpPr>
                <p:spPr bwMode="auto">
                  <a:xfrm>
                    <a:off x="4883150" y="3698875"/>
                    <a:ext cx="63500" cy="63500"/>
                  </a:xfrm>
                  <a:custGeom>
                    <a:avLst/>
                    <a:gdLst/>
                    <a:ahLst/>
                    <a:cxnLst>
                      <a:cxn ang="0">
                        <a:pos x="40" y="2"/>
                      </a:cxn>
                      <a:cxn ang="0">
                        <a:pos x="40" y="2"/>
                      </a:cxn>
                      <a:cxn ang="0">
                        <a:pos x="38" y="0"/>
                      </a:cxn>
                      <a:cxn ang="0">
                        <a:pos x="34" y="0"/>
                      </a:cxn>
                      <a:cxn ang="0">
                        <a:pos x="34" y="0"/>
                      </a:cxn>
                      <a:cxn ang="0">
                        <a:pos x="34" y="0"/>
                      </a:cxn>
                      <a:cxn ang="0">
                        <a:pos x="34" y="0"/>
                      </a:cxn>
                      <a:cxn ang="0">
                        <a:pos x="24" y="6"/>
                      </a:cxn>
                      <a:cxn ang="0">
                        <a:pos x="14" y="14"/>
                      </a:cxn>
                      <a:cxn ang="0">
                        <a:pos x="6" y="22"/>
                      </a:cxn>
                      <a:cxn ang="0">
                        <a:pos x="0" y="34"/>
                      </a:cxn>
                      <a:cxn ang="0">
                        <a:pos x="0" y="34"/>
                      </a:cxn>
                      <a:cxn ang="0">
                        <a:pos x="0" y="34"/>
                      </a:cxn>
                      <a:cxn ang="0">
                        <a:pos x="0" y="38"/>
                      </a:cxn>
                      <a:cxn ang="0">
                        <a:pos x="2" y="40"/>
                      </a:cxn>
                      <a:cxn ang="0">
                        <a:pos x="2" y="40"/>
                      </a:cxn>
                      <a:cxn ang="0">
                        <a:pos x="6" y="40"/>
                      </a:cxn>
                      <a:cxn ang="0">
                        <a:pos x="8" y="38"/>
                      </a:cxn>
                      <a:cxn ang="0">
                        <a:pos x="8" y="38"/>
                      </a:cxn>
                      <a:cxn ang="0">
                        <a:pos x="8" y="38"/>
                      </a:cxn>
                      <a:cxn ang="0">
                        <a:pos x="14" y="28"/>
                      </a:cxn>
                      <a:cxn ang="0">
                        <a:pos x="20" y="18"/>
                      </a:cxn>
                      <a:cxn ang="0">
                        <a:pos x="28" y="12"/>
                      </a:cxn>
                      <a:cxn ang="0">
                        <a:pos x="38" y="6"/>
                      </a:cxn>
                      <a:cxn ang="0">
                        <a:pos x="38" y="6"/>
                      </a:cxn>
                      <a:cxn ang="0">
                        <a:pos x="40" y="4"/>
                      </a:cxn>
                      <a:cxn ang="0">
                        <a:pos x="40" y="2"/>
                      </a:cxn>
                    </a:cxnLst>
                    <a:rect l="0" t="0" r="r" b="b"/>
                    <a:pathLst>
                      <a:path w="40" h="40">
                        <a:moveTo>
                          <a:pt x="40" y="2"/>
                        </a:moveTo>
                        <a:lnTo>
                          <a:pt x="40" y="2"/>
                        </a:lnTo>
                        <a:lnTo>
                          <a:pt x="38" y="0"/>
                        </a:lnTo>
                        <a:lnTo>
                          <a:pt x="34" y="0"/>
                        </a:lnTo>
                        <a:lnTo>
                          <a:pt x="34" y="0"/>
                        </a:lnTo>
                        <a:lnTo>
                          <a:pt x="34" y="0"/>
                        </a:lnTo>
                        <a:lnTo>
                          <a:pt x="34" y="0"/>
                        </a:lnTo>
                        <a:lnTo>
                          <a:pt x="24" y="6"/>
                        </a:lnTo>
                        <a:lnTo>
                          <a:pt x="14" y="14"/>
                        </a:lnTo>
                        <a:lnTo>
                          <a:pt x="6" y="22"/>
                        </a:lnTo>
                        <a:lnTo>
                          <a:pt x="0" y="34"/>
                        </a:lnTo>
                        <a:lnTo>
                          <a:pt x="0" y="34"/>
                        </a:lnTo>
                        <a:lnTo>
                          <a:pt x="0" y="34"/>
                        </a:lnTo>
                        <a:lnTo>
                          <a:pt x="0" y="38"/>
                        </a:lnTo>
                        <a:lnTo>
                          <a:pt x="2" y="40"/>
                        </a:lnTo>
                        <a:lnTo>
                          <a:pt x="2" y="40"/>
                        </a:lnTo>
                        <a:lnTo>
                          <a:pt x="6" y="40"/>
                        </a:lnTo>
                        <a:lnTo>
                          <a:pt x="8" y="38"/>
                        </a:lnTo>
                        <a:lnTo>
                          <a:pt x="8" y="38"/>
                        </a:lnTo>
                        <a:lnTo>
                          <a:pt x="8" y="38"/>
                        </a:lnTo>
                        <a:lnTo>
                          <a:pt x="14" y="28"/>
                        </a:lnTo>
                        <a:lnTo>
                          <a:pt x="20" y="18"/>
                        </a:lnTo>
                        <a:lnTo>
                          <a:pt x="28" y="12"/>
                        </a:lnTo>
                        <a:lnTo>
                          <a:pt x="38" y="6"/>
                        </a:lnTo>
                        <a:lnTo>
                          <a:pt x="38" y="6"/>
                        </a:lnTo>
                        <a:lnTo>
                          <a:pt x="40" y="4"/>
                        </a:lnTo>
                        <a:lnTo>
                          <a:pt x="40" y="2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pPr defTabSz="1171575"/>
                    <a:endParaRPr lang="ar-SA" sz="3065" dirty="0">
                      <a:solidFill>
                        <a:prstClr val="black"/>
                      </a:solidFill>
                      <a:latin typeface="Open Sans"/>
                    </a:endParaRPr>
                  </a:p>
                </p:txBody>
              </p:sp>
              <p:sp>
                <p:nvSpPr>
                  <p:cNvPr id="207" name="Freeform 45"/>
                  <p:cNvSpPr/>
                  <p:nvPr/>
                </p:nvSpPr>
                <p:spPr bwMode="auto">
                  <a:xfrm>
                    <a:off x="4883150" y="3698875"/>
                    <a:ext cx="63500" cy="63500"/>
                  </a:xfrm>
                  <a:custGeom>
                    <a:avLst/>
                    <a:gdLst/>
                    <a:ahLst/>
                    <a:cxnLst>
                      <a:cxn ang="0">
                        <a:pos x="40" y="2"/>
                      </a:cxn>
                      <a:cxn ang="0">
                        <a:pos x="40" y="2"/>
                      </a:cxn>
                      <a:cxn ang="0">
                        <a:pos x="38" y="0"/>
                      </a:cxn>
                      <a:cxn ang="0">
                        <a:pos x="34" y="0"/>
                      </a:cxn>
                      <a:cxn ang="0">
                        <a:pos x="34" y="0"/>
                      </a:cxn>
                      <a:cxn ang="0">
                        <a:pos x="34" y="0"/>
                      </a:cxn>
                      <a:cxn ang="0">
                        <a:pos x="34" y="0"/>
                      </a:cxn>
                      <a:cxn ang="0">
                        <a:pos x="24" y="6"/>
                      </a:cxn>
                      <a:cxn ang="0">
                        <a:pos x="14" y="14"/>
                      </a:cxn>
                      <a:cxn ang="0">
                        <a:pos x="6" y="22"/>
                      </a:cxn>
                      <a:cxn ang="0">
                        <a:pos x="0" y="34"/>
                      </a:cxn>
                      <a:cxn ang="0">
                        <a:pos x="0" y="34"/>
                      </a:cxn>
                      <a:cxn ang="0">
                        <a:pos x="0" y="34"/>
                      </a:cxn>
                      <a:cxn ang="0">
                        <a:pos x="0" y="38"/>
                      </a:cxn>
                      <a:cxn ang="0">
                        <a:pos x="2" y="40"/>
                      </a:cxn>
                      <a:cxn ang="0">
                        <a:pos x="2" y="40"/>
                      </a:cxn>
                      <a:cxn ang="0">
                        <a:pos x="6" y="40"/>
                      </a:cxn>
                      <a:cxn ang="0">
                        <a:pos x="8" y="38"/>
                      </a:cxn>
                      <a:cxn ang="0">
                        <a:pos x="8" y="38"/>
                      </a:cxn>
                      <a:cxn ang="0">
                        <a:pos x="8" y="38"/>
                      </a:cxn>
                      <a:cxn ang="0">
                        <a:pos x="14" y="28"/>
                      </a:cxn>
                      <a:cxn ang="0">
                        <a:pos x="20" y="18"/>
                      </a:cxn>
                      <a:cxn ang="0">
                        <a:pos x="28" y="12"/>
                      </a:cxn>
                      <a:cxn ang="0">
                        <a:pos x="38" y="6"/>
                      </a:cxn>
                      <a:cxn ang="0">
                        <a:pos x="38" y="6"/>
                      </a:cxn>
                      <a:cxn ang="0">
                        <a:pos x="40" y="4"/>
                      </a:cxn>
                      <a:cxn ang="0">
                        <a:pos x="40" y="2"/>
                      </a:cxn>
                    </a:cxnLst>
                    <a:rect l="0" t="0" r="r" b="b"/>
                    <a:pathLst>
                      <a:path w="40" h="40">
                        <a:moveTo>
                          <a:pt x="40" y="2"/>
                        </a:moveTo>
                        <a:lnTo>
                          <a:pt x="40" y="2"/>
                        </a:lnTo>
                        <a:lnTo>
                          <a:pt x="38" y="0"/>
                        </a:lnTo>
                        <a:lnTo>
                          <a:pt x="34" y="0"/>
                        </a:lnTo>
                        <a:lnTo>
                          <a:pt x="34" y="0"/>
                        </a:lnTo>
                        <a:lnTo>
                          <a:pt x="34" y="0"/>
                        </a:lnTo>
                        <a:lnTo>
                          <a:pt x="34" y="0"/>
                        </a:lnTo>
                        <a:lnTo>
                          <a:pt x="24" y="6"/>
                        </a:lnTo>
                        <a:lnTo>
                          <a:pt x="14" y="14"/>
                        </a:lnTo>
                        <a:lnTo>
                          <a:pt x="6" y="22"/>
                        </a:lnTo>
                        <a:lnTo>
                          <a:pt x="0" y="34"/>
                        </a:lnTo>
                        <a:lnTo>
                          <a:pt x="0" y="34"/>
                        </a:lnTo>
                        <a:lnTo>
                          <a:pt x="0" y="34"/>
                        </a:lnTo>
                        <a:lnTo>
                          <a:pt x="0" y="38"/>
                        </a:lnTo>
                        <a:lnTo>
                          <a:pt x="2" y="40"/>
                        </a:lnTo>
                        <a:lnTo>
                          <a:pt x="2" y="40"/>
                        </a:lnTo>
                        <a:lnTo>
                          <a:pt x="6" y="40"/>
                        </a:lnTo>
                        <a:lnTo>
                          <a:pt x="8" y="38"/>
                        </a:lnTo>
                        <a:lnTo>
                          <a:pt x="8" y="38"/>
                        </a:lnTo>
                        <a:lnTo>
                          <a:pt x="8" y="38"/>
                        </a:lnTo>
                        <a:lnTo>
                          <a:pt x="14" y="28"/>
                        </a:lnTo>
                        <a:lnTo>
                          <a:pt x="20" y="18"/>
                        </a:lnTo>
                        <a:lnTo>
                          <a:pt x="28" y="12"/>
                        </a:lnTo>
                        <a:lnTo>
                          <a:pt x="38" y="6"/>
                        </a:lnTo>
                        <a:lnTo>
                          <a:pt x="38" y="6"/>
                        </a:lnTo>
                        <a:lnTo>
                          <a:pt x="40" y="4"/>
                        </a:lnTo>
                        <a:lnTo>
                          <a:pt x="40" y="2"/>
                        </a:lnTo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pPr defTabSz="1171575"/>
                    <a:endParaRPr lang="ar-SA" sz="3065" dirty="0">
                      <a:solidFill>
                        <a:prstClr val="black"/>
                      </a:solidFill>
                      <a:latin typeface="Open Sans"/>
                    </a:endParaRPr>
                  </a:p>
                </p:txBody>
              </p:sp>
              <p:sp>
                <p:nvSpPr>
                  <p:cNvPr id="208" name="Freeform 46"/>
                  <p:cNvSpPr/>
                  <p:nvPr/>
                </p:nvSpPr>
                <p:spPr bwMode="auto">
                  <a:xfrm>
                    <a:off x="4835525" y="3651250"/>
                    <a:ext cx="92075" cy="92075"/>
                  </a:xfrm>
                  <a:custGeom>
                    <a:avLst/>
                    <a:gdLst/>
                    <a:ahLst/>
                    <a:cxnLst>
                      <a:cxn ang="0">
                        <a:pos x="58" y="2"/>
                      </a:cxn>
                      <a:cxn ang="0">
                        <a:pos x="58" y="2"/>
                      </a:cxn>
                      <a:cxn ang="0">
                        <a:pos x="56" y="0"/>
                      </a:cxn>
                      <a:cxn ang="0">
                        <a:pos x="52" y="0"/>
                      </a:cxn>
                      <a:cxn ang="0">
                        <a:pos x="52" y="0"/>
                      </a:cxn>
                      <a:cxn ang="0">
                        <a:pos x="52" y="0"/>
                      </a:cxn>
                      <a:cxn ang="0">
                        <a:pos x="52" y="0"/>
                      </a:cxn>
                      <a:cxn ang="0">
                        <a:pos x="36" y="8"/>
                      </a:cxn>
                      <a:cxn ang="0">
                        <a:pos x="22" y="20"/>
                      </a:cxn>
                      <a:cxn ang="0">
                        <a:pos x="10" y="36"/>
                      </a:cxn>
                      <a:cxn ang="0">
                        <a:pos x="0" y="52"/>
                      </a:cxn>
                      <a:cxn ang="0">
                        <a:pos x="0" y="52"/>
                      </a:cxn>
                      <a:cxn ang="0">
                        <a:pos x="0" y="56"/>
                      </a:cxn>
                      <a:cxn ang="0">
                        <a:pos x="4" y="58"/>
                      </a:cxn>
                      <a:cxn ang="0">
                        <a:pos x="4" y="58"/>
                      </a:cxn>
                      <a:cxn ang="0">
                        <a:pos x="6" y="58"/>
                      </a:cxn>
                      <a:cxn ang="0">
                        <a:pos x="8" y="56"/>
                      </a:cxn>
                      <a:cxn ang="0">
                        <a:pos x="8" y="56"/>
                      </a:cxn>
                      <a:cxn ang="0">
                        <a:pos x="16" y="40"/>
                      </a:cxn>
                      <a:cxn ang="0">
                        <a:pos x="28" y="26"/>
                      </a:cxn>
                      <a:cxn ang="0">
                        <a:pos x="40" y="16"/>
                      </a:cxn>
                      <a:cxn ang="0">
                        <a:pos x="56" y="8"/>
                      </a:cxn>
                      <a:cxn ang="0">
                        <a:pos x="56" y="8"/>
                      </a:cxn>
                      <a:cxn ang="0">
                        <a:pos x="58" y="4"/>
                      </a:cxn>
                      <a:cxn ang="0">
                        <a:pos x="58" y="2"/>
                      </a:cxn>
                    </a:cxnLst>
                    <a:rect l="0" t="0" r="r" b="b"/>
                    <a:pathLst>
                      <a:path w="58" h="58">
                        <a:moveTo>
                          <a:pt x="58" y="2"/>
                        </a:moveTo>
                        <a:lnTo>
                          <a:pt x="58" y="2"/>
                        </a:lnTo>
                        <a:lnTo>
                          <a:pt x="56" y="0"/>
                        </a:lnTo>
                        <a:lnTo>
                          <a:pt x="52" y="0"/>
                        </a:lnTo>
                        <a:lnTo>
                          <a:pt x="52" y="0"/>
                        </a:lnTo>
                        <a:lnTo>
                          <a:pt x="52" y="0"/>
                        </a:lnTo>
                        <a:lnTo>
                          <a:pt x="52" y="0"/>
                        </a:lnTo>
                        <a:lnTo>
                          <a:pt x="36" y="8"/>
                        </a:lnTo>
                        <a:lnTo>
                          <a:pt x="22" y="20"/>
                        </a:lnTo>
                        <a:lnTo>
                          <a:pt x="10" y="36"/>
                        </a:lnTo>
                        <a:lnTo>
                          <a:pt x="0" y="52"/>
                        </a:lnTo>
                        <a:lnTo>
                          <a:pt x="0" y="52"/>
                        </a:lnTo>
                        <a:lnTo>
                          <a:pt x="0" y="56"/>
                        </a:lnTo>
                        <a:lnTo>
                          <a:pt x="4" y="58"/>
                        </a:lnTo>
                        <a:lnTo>
                          <a:pt x="4" y="58"/>
                        </a:lnTo>
                        <a:lnTo>
                          <a:pt x="6" y="58"/>
                        </a:lnTo>
                        <a:lnTo>
                          <a:pt x="8" y="56"/>
                        </a:lnTo>
                        <a:lnTo>
                          <a:pt x="8" y="56"/>
                        </a:lnTo>
                        <a:lnTo>
                          <a:pt x="16" y="40"/>
                        </a:lnTo>
                        <a:lnTo>
                          <a:pt x="28" y="26"/>
                        </a:lnTo>
                        <a:lnTo>
                          <a:pt x="40" y="16"/>
                        </a:lnTo>
                        <a:lnTo>
                          <a:pt x="56" y="8"/>
                        </a:lnTo>
                        <a:lnTo>
                          <a:pt x="56" y="8"/>
                        </a:lnTo>
                        <a:lnTo>
                          <a:pt x="58" y="4"/>
                        </a:lnTo>
                        <a:lnTo>
                          <a:pt x="58" y="2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pPr defTabSz="1171575"/>
                    <a:endParaRPr lang="ar-SA" sz="3065" dirty="0">
                      <a:solidFill>
                        <a:prstClr val="black"/>
                      </a:solidFill>
                      <a:latin typeface="Open Sans"/>
                    </a:endParaRPr>
                  </a:p>
                </p:txBody>
              </p:sp>
              <p:sp>
                <p:nvSpPr>
                  <p:cNvPr id="209" name="Freeform 47"/>
                  <p:cNvSpPr/>
                  <p:nvPr/>
                </p:nvSpPr>
                <p:spPr bwMode="auto">
                  <a:xfrm>
                    <a:off x="4835525" y="3651250"/>
                    <a:ext cx="92075" cy="92075"/>
                  </a:xfrm>
                  <a:custGeom>
                    <a:avLst/>
                    <a:gdLst/>
                    <a:ahLst/>
                    <a:cxnLst>
                      <a:cxn ang="0">
                        <a:pos x="58" y="2"/>
                      </a:cxn>
                      <a:cxn ang="0">
                        <a:pos x="58" y="2"/>
                      </a:cxn>
                      <a:cxn ang="0">
                        <a:pos x="56" y="0"/>
                      </a:cxn>
                      <a:cxn ang="0">
                        <a:pos x="52" y="0"/>
                      </a:cxn>
                      <a:cxn ang="0">
                        <a:pos x="52" y="0"/>
                      </a:cxn>
                      <a:cxn ang="0">
                        <a:pos x="52" y="0"/>
                      </a:cxn>
                      <a:cxn ang="0">
                        <a:pos x="52" y="0"/>
                      </a:cxn>
                      <a:cxn ang="0">
                        <a:pos x="36" y="8"/>
                      </a:cxn>
                      <a:cxn ang="0">
                        <a:pos x="22" y="20"/>
                      </a:cxn>
                      <a:cxn ang="0">
                        <a:pos x="10" y="36"/>
                      </a:cxn>
                      <a:cxn ang="0">
                        <a:pos x="0" y="52"/>
                      </a:cxn>
                      <a:cxn ang="0">
                        <a:pos x="0" y="52"/>
                      </a:cxn>
                      <a:cxn ang="0">
                        <a:pos x="0" y="56"/>
                      </a:cxn>
                      <a:cxn ang="0">
                        <a:pos x="4" y="58"/>
                      </a:cxn>
                      <a:cxn ang="0">
                        <a:pos x="4" y="58"/>
                      </a:cxn>
                      <a:cxn ang="0">
                        <a:pos x="6" y="58"/>
                      </a:cxn>
                      <a:cxn ang="0">
                        <a:pos x="8" y="56"/>
                      </a:cxn>
                      <a:cxn ang="0">
                        <a:pos x="8" y="56"/>
                      </a:cxn>
                      <a:cxn ang="0">
                        <a:pos x="16" y="40"/>
                      </a:cxn>
                      <a:cxn ang="0">
                        <a:pos x="28" y="26"/>
                      </a:cxn>
                      <a:cxn ang="0">
                        <a:pos x="40" y="16"/>
                      </a:cxn>
                      <a:cxn ang="0">
                        <a:pos x="56" y="8"/>
                      </a:cxn>
                      <a:cxn ang="0">
                        <a:pos x="56" y="8"/>
                      </a:cxn>
                      <a:cxn ang="0">
                        <a:pos x="58" y="4"/>
                      </a:cxn>
                      <a:cxn ang="0">
                        <a:pos x="58" y="2"/>
                      </a:cxn>
                    </a:cxnLst>
                    <a:rect l="0" t="0" r="r" b="b"/>
                    <a:pathLst>
                      <a:path w="58" h="58">
                        <a:moveTo>
                          <a:pt x="58" y="2"/>
                        </a:moveTo>
                        <a:lnTo>
                          <a:pt x="58" y="2"/>
                        </a:lnTo>
                        <a:lnTo>
                          <a:pt x="56" y="0"/>
                        </a:lnTo>
                        <a:lnTo>
                          <a:pt x="52" y="0"/>
                        </a:lnTo>
                        <a:lnTo>
                          <a:pt x="52" y="0"/>
                        </a:lnTo>
                        <a:lnTo>
                          <a:pt x="52" y="0"/>
                        </a:lnTo>
                        <a:lnTo>
                          <a:pt x="52" y="0"/>
                        </a:lnTo>
                        <a:lnTo>
                          <a:pt x="36" y="8"/>
                        </a:lnTo>
                        <a:lnTo>
                          <a:pt x="22" y="20"/>
                        </a:lnTo>
                        <a:lnTo>
                          <a:pt x="10" y="36"/>
                        </a:lnTo>
                        <a:lnTo>
                          <a:pt x="0" y="52"/>
                        </a:lnTo>
                        <a:lnTo>
                          <a:pt x="0" y="52"/>
                        </a:lnTo>
                        <a:lnTo>
                          <a:pt x="0" y="56"/>
                        </a:lnTo>
                        <a:lnTo>
                          <a:pt x="4" y="58"/>
                        </a:lnTo>
                        <a:lnTo>
                          <a:pt x="4" y="58"/>
                        </a:lnTo>
                        <a:lnTo>
                          <a:pt x="6" y="58"/>
                        </a:lnTo>
                        <a:lnTo>
                          <a:pt x="8" y="56"/>
                        </a:lnTo>
                        <a:lnTo>
                          <a:pt x="8" y="56"/>
                        </a:lnTo>
                        <a:lnTo>
                          <a:pt x="16" y="40"/>
                        </a:lnTo>
                        <a:lnTo>
                          <a:pt x="28" y="26"/>
                        </a:lnTo>
                        <a:lnTo>
                          <a:pt x="40" y="16"/>
                        </a:lnTo>
                        <a:lnTo>
                          <a:pt x="56" y="8"/>
                        </a:lnTo>
                        <a:lnTo>
                          <a:pt x="56" y="8"/>
                        </a:lnTo>
                        <a:lnTo>
                          <a:pt x="58" y="4"/>
                        </a:lnTo>
                        <a:lnTo>
                          <a:pt x="58" y="2"/>
                        </a:lnTo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pPr defTabSz="1171575"/>
                    <a:endParaRPr lang="ar-SA" sz="3065" dirty="0">
                      <a:solidFill>
                        <a:prstClr val="black"/>
                      </a:solidFill>
                      <a:latin typeface="Open Sans"/>
                    </a:endParaRPr>
                  </a:p>
                </p:txBody>
              </p:sp>
              <p:sp>
                <p:nvSpPr>
                  <p:cNvPr id="210" name="Freeform 48"/>
                  <p:cNvSpPr/>
                  <p:nvPr/>
                </p:nvSpPr>
                <p:spPr bwMode="auto">
                  <a:xfrm>
                    <a:off x="4860925" y="3673475"/>
                    <a:ext cx="76200" cy="79375"/>
                  </a:xfrm>
                  <a:custGeom>
                    <a:avLst/>
                    <a:gdLst/>
                    <a:ahLst/>
                    <a:cxnLst>
                      <a:cxn ang="0">
                        <a:pos x="46" y="8"/>
                      </a:cxn>
                      <a:cxn ang="0">
                        <a:pos x="46" y="8"/>
                      </a:cxn>
                      <a:cxn ang="0">
                        <a:pos x="48" y="6"/>
                      </a:cxn>
                      <a:cxn ang="0">
                        <a:pos x="48" y="2"/>
                      </a:cxn>
                      <a:cxn ang="0">
                        <a:pos x="48" y="2"/>
                      </a:cxn>
                      <a:cxn ang="0">
                        <a:pos x="46" y="0"/>
                      </a:cxn>
                      <a:cxn ang="0">
                        <a:pos x="42" y="0"/>
                      </a:cxn>
                      <a:cxn ang="0">
                        <a:pos x="42" y="0"/>
                      </a:cxn>
                      <a:cxn ang="0">
                        <a:pos x="42" y="0"/>
                      </a:cxn>
                      <a:cxn ang="0">
                        <a:pos x="42" y="0"/>
                      </a:cxn>
                      <a:cxn ang="0">
                        <a:pos x="28" y="8"/>
                      </a:cxn>
                      <a:cxn ang="0">
                        <a:pos x="18" y="18"/>
                      </a:cxn>
                      <a:cxn ang="0">
                        <a:pos x="8" y="30"/>
                      </a:cxn>
                      <a:cxn ang="0">
                        <a:pos x="0" y="44"/>
                      </a:cxn>
                      <a:cxn ang="0">
                        <a:pos x="0" y="44"/>
                      </a:cxn>
                      <a:cxn ang="0">
                        <a:pos x="0" y="48"/>
                      </a:cxn>
                      <a:cxn ang="0">
                        <a:pos x="2" y="50"/>
                      </a:cxn>
                      <a:cxn ang="0">
                        <a:pos x="2" y="50"/>
                      </a:cxn>
                      <a:cxn ang="0">
                        <a:pos x="6" y="50"/>
                      </a:cxn>
                      <a:cxn ang="0">
                        <a:pos x="8" y="48"/>
                      </a:cxn>
                      <a:cxn ang="0">
                        <a:pos x="8" y="48"/>
                      </a:cxn>
                      <a:cxn ang="0">
                        <a:pos x="14" y="34"/>
                      </a:cxn>
                      <a:cxn ang="0">
                        <a:pos x="22" y="24"/>
                      </a:cxn>
                      <a:cxn ang="0">
                        <a:pos x="34" y="14"/>
                      </a:cxn>
                      <a:cxn ang="0">
                        <a:pos x="46" y="8"/>
                      </a:cxn>
                      <a:cxn ang="0">
                        <a:pos x="46" y="8"/>
                      </a:cxn>
                    </a:cxnLst>
                    <a:rect l="0" t="0" r="r" b="b"/>
                    <a:pathLst>
                      <a:path w="48" h="50">
                        <a:moveTo>
                          <a:pt x="46" y="8"/>
                        </a:moveTo>
                        <a:lnTo>
                          <a:pt x="46" y="8"/>
                        </a:lnTo>
                        <a:lnTo>
                          <a:pt x="48" y="6"/>
                        </a:lnTo>
                        <a:lnTo>
                          <a:pt x="48" y="2"/>
                        </a:lnTo>
                        <a:lnTo>
                          <a:pt x="48" y="2"/>
                        </a:lnTo>
                        <a:lnTo>
                          <a:pt x="46" y="0"/>
                        </a:lnTo>
                        <a:lnTo>
                          <a:pt x="42" y="0"/>
                        </a:lnTo>
                        <a:lnTo>
                          <a:pt x="42" y="0"/>
                        </a:lnTo>
                        <a:lnTo>
                          <a:pt x="42" y="0"/>
                        </a:lnTo>
                        <a:lnTo>
                          <a:pt x="42" y="0"/>
                        </a:lnTo>
                        <a:lnTo>
                          <a:pt x="28" y="8"/>
                        </a:lnTo>
                        <a:lnTo>
                          <a:pt x="18" y="18"/>
                        </a:lnTo>
                        <a:lnTo>
                          <a:pt x="8" y="30"/>
                        </a:lnTo>
                        <a:lnTo>
                          <a:pt x="0" y="44"/>
                        </a:lnTo>
                        <a:lnTo>
                          <a:pt x="0" y="44"/>
                        </a:lnTo>
                        <a:lnTo>
                          <a:pt x="0" y="48"/>
                        </a:lnTo>
                        <a:lnTo>
                          <a:pt x="2" y="50"/>
                        </a:lnTo>
                        <a:lnTo>
                          <a:pt x="2" y="50"/>
                        </a:lnTo>
                        <a:lnTo>
                          <a:pt x="6" y="50"/>
                        </a:lnTo>
                        <a:lnTo>
                          <a:pt x="8" y="48"/>
                        </a:lnTo>
                        <a:lnTo>
                          <a:pt x="8" y="48"/>
                        </a:lnTo>
                        <a:lnTo>
                          <a:pt x="14" y="34"/>
                        </a:lnTo>
                        <a:lnTo>
                          <a:pt x="22" y="24"/>
                        </a:lnTo>
                        <a:lnTo>
                          <a:pt x="34" y="14"/>
                        </a:lnTo>
                        <a:lnTo>
                          <a:pt x="46" y="8"/>
                        </a:lnTo>
                        <a:lnTo>
                          <a:pt x="46" y="8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pPr defTabSz="1171575"/>
                    <a:endParaRPr lang="ar-SA" sz="3065" dirty="0">
                      <a:solidFill>
                        <a:prstClr val="black"/>
                      </a:solidFill>
                      <a:latin typeface="Open Sans"/>
                    </a:endParaRPr>
                  </a:p>
                </p:txBody>
              </p:sp>
            </p:grpSp>
          </p:grpSp>
        </p:grpSp>
        <p:sp>
          <p:nvSpPr>
            <p:cNvPr id="190" name="右箭头 189"/>
            <p:cNvSpPr/>
            <p:nvPr/>
          </p:nvSpPr>
          <p:spPr>
            <a:xfrm>
              <a:off x="9289568" y="3601466"/>
              <a:ext cx="152400" cy="161557"/>
            </a:xfrm>
            <a:prstGeom prst="rightArrow">
              <a:avLst/>
            </a:prstGeom>
            <a:gradFill flip="none" rotWithShape="1">
              <a:gsLst>
                <a:gs pos="0">
                  <a:srgbClr val="05B0EF"/>
                </a:gs>
                <a:gs pos="100000">
                  <a:srgbClr val="003192">
                    <a:alpha val="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</a:fld>
            <a:endParaRPr lang="zh-CN" altLang="en-US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to Start?</a:t>
            </a:r>
            <a:endParaRPr lang="en-US" dirty="0"/>
          </a:p>
        </p:txBody>
      </p:sp>
      <p:grpSp>
        <p:nvGrpSpPr>
          <p:cNvPr id="11" name="组合 10"/>
          <p:cNvGrpSpPr/>
          <p:nvPr/>
        </p:nvGrpSpPr>
        <p:grpSpPr>
          <a:xfrm>
            <a:off x="1323348" y="1371129"/>
            <a:ext cx="9545305" cy="4377429"/>
            <a:chOff x="1327685" y="1371129"/>
            <a:chExt cx="9545305" cy="4377429"/>
          </a:xfrm>
        </p:grpSpPr>
        <p:sp>
          <p:nvSpPr>
            <p:cNvPr id="20" name="Google Shape;1307;p95"/>
            <p:cNvSpPr/>
            <p:nvPr/>
          </p:nvSpPr>
          <p:spPr>
            <a:xfrm>
              <a:off x="1327685" y="2953240"/>
              <a:ext cx="9536629" cy="1642512"/>
            </a:xfrm>
            <a:prstGeom prst="roundRect">
              <a:avLst>
                <a:gd name="adj" fmla="val 6870"/>
              </a:avLst>
            </a:prstGeom>
            <a:gradFill>
              <a:gsLst>
                <a:gs pos="0">
                  <a:srgbClr val="00A3FF">
                    <a:alpha val="10000"/>
                  </a:srgbClr>
                </a:gs>
                <a:gs pos="99000">
                  <a:srgbClr val="003192">
                    <a:alpha val="0"/>
                  </a:srgbClr>
                </a:gs>
              </a:gsLst>
              <a:lin ang="5400000" scaled="1"/>
            </a:gradFill>
            <a:ln w="9525" cap="flat" cmpd="sng">
              <a:gradFill flip="none" rotWithShape="1">
                <a:gsLst>
                  <a:gs pos="0">
                    <a:srgbClr val="05B0EF"/>
                  </a:gs>
                  <a:gs pos="100000">
                    <a:srgbClr val="003192">
                      <a:alpha val="0"/>
                    </a:srgbClr>
                  </a:gs>
                </a:gsLst>
                <a:lin ang="5400000" scaled="1"/>
                <a:tileRect/>
              </a:gra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51425" tIns="25700" rIns="51425" bIns="2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8" name="圆角矩形 27"/>
            <p:cNvSpPr/>
            <p:nvPr/>
          </p:nvSpPr>
          <p:spPr>
            <a:xfrm>
              <a:off x="1578575" y="3449400"/>
              <a:ext cx="1648105" cy="539350"/>
            </a:xfrm>
            <a:prstGeom prst="roundRect">
              <a:avLst/>
            </a:prstGeom>
            <a:solidFill>
              <a:srgbClr val="00B0F0">
                <a:alpha val="0"/>
              </a:srgbClr>
            </a:solidFill>
            <a:ln w="9525">
              <a:solidFill>
                <a:srgbClr val="00B0F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/>
            </a:p>
          </p:txBody>
        </p:sp>
        <p:sp>
          <p:nvSpPr>
            <p:cNvPr id="21" name="Google Shape;1305;p95"/>
            <p:cNvSpPr/>
            <p:nvPr/>
          </p:nvSpPr>
          <p:spPr>
            <a:xfrm>
              <a:off x="1336380" y="1371129"/>
              <a:ext cx="9519240" cy="1613163"/>
            </a:xfrm>
            <a:prstGeom prst="roundRect">
              <a:avLst>
                <a:gd name="adj" fmla="val 8015"/>
              </a:avLst>
            </a:prstGeom>
            <a:gradFill>
              <a:gsLst>
                <a:gs pos="0">
                  <a:srgbClr val="00A3FF">
                    <a:alpha val="10000"/>
                  </a:srgbClr>
                </a:gs>
                <a:gs pos="99000">
                  <a:srgbClr val="003192">
                    <a:alpha val="0"/>
                  </a:srgbClr>
                </a:gs>
              </a:gsLst>
              <a:lin ang="5400000" scaled="1"/>
            </a:gradFill>
            <a:ln w="9525" cap="flat" cmpd="sng">
              <a:gradFill flip="none" rotWithShape="1">
                <a:gsLst>
                  <a:gs pos="0">
                    <a:srgbClr val="05B0EF"/>
                  </a:gs>
                  <a:gs pos="100000">
                    <a:srgbClr val="003192">
                      <a:alpha val="0"/>
                    </a:srgbClr>
                  </a:gs>
                </a:gsLst>
                <a:lin ang="5400000" scaled="1"/>
                <a:tileRect/>
              </a:gra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51425" tIns="25700" rIns="51425" bIns="2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2" name="Google Shape;1308;p95"/>
            <p:cNvSpPr/>
            <p:nvPr/>
          </p:nvSpPr>
          <p:spPr>
            <a:xfrm flipH="1">
              <a:off x="1336361" y="4378311"/>
              <a:ext cx="9536629" cy="1153118"/>
            </a:xfrm>
            <a:prstGeom prst="upArrowCallout">
              <a:avLst>
                <a:gd name="adj1" fmla="val 16898"/>
                <a:gd name="adj2" fmla="val 25000"/>
                <a:gd name="adj3" fmla="val 25000"/>
                <a:gd name="adj4" fmla="val 61618"/>
              </a:avLst>
            </a:prstGeom>
            <a:gradFill>
              <a:gsLst>
                <a:gs pos="0">
                  <a:srgbClr val="00A3FF">
                    <a:alpha val="10000"/>
                  </a:srgbClr>
                </a:gs>
                <a:gs pos="99000">
                  <a:srgbClr val="003192">
                    <a:alpha val="0"/>
                  </a:srgbClr>
                </a:gs>
              </a:gsLst>
              <a:lin ang="5400000" scaled="1"/>
            </a:gradFill>
            <a:ln w="9525" cap="flat" cmpd="sng">
              <a:gradFill flip="none" rotWithShape="1">
                <a:gsLst>
                  <a:gs pos="0">
                    <a:srgbClr val="05B0EF"/>
                  </a:gs>
                  <a:gs pos="100000">
                    <a:srgbClr val="003192">
                      <a:alpha val="0"/>
                    </a:srgbClr>
                  </a:gs>
                </a:gsLst>
                <a:lin ang="5400000" scaled="1"/>
                <a:tileRect/>
              </a:gra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4" name="圆角矩形 63"/>
            <p:cNvSpPr/>
            <p:nvPr/>
          </p:nvSpPr>
          <p:spPr>
            <a:xfrm>
              <a:off x="1578576" y="1818564"/>
              <a:ext cx="1648105" cy="539350"/>
            </a:xfrm>
            <a:prstGeom prst="roundRect">
              <a:avLst/>
            </a:prstGeom>
            <a:solidFill>
              <a:srgbClr val="00B0F0">
                <a:alpha val="0"/>
              </a:srgbClr>
            </a:solidFill>
            <a:ln w="9525">
              <a:solidFill>
                <a:srgbClr val="00B0F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/>
            </a:p>
          </p:txBody>
        </p:sp>
        <p:sp>
          <p:nvSpPr>
            <p:cNvPr id="66" name="矩形: 圆角 3"/>
            <p:cNvSpPr/>
            <p:nvPr/>
          </p:nvSpPr>
          <p:spPr>
            <a:xfrm>
              <a:off x="3468877" y="1829795"/>
              <a:ext cx="2271790" cy="527742"/>
            </a:xfrm>
            <a:prstGeom prst="round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/>
                <a:t>Customer Engagement</a:t>
              </a:r>
              <a:endParaRPr lang="en-MY" sz="1400" dirty="0"/>
            </a:p>
          </p:txBody>
        </p:sp>
        <p:sp>
          <p:nvSpPr>
            <p:cNvPr id="67" name="矩形: 圆角 4"/>
            <p:cNvSpPr/>
            <p:nvPr/>
          </p:nvSpPr>
          <p:spPr>
            <a:xfrm>
              <a:off x="6156449" y="1828804"/>
              <a:ext cx="2647167" cy="518872"/>
            </a:xfrm>
            <a:prstGeom prst="round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MY" sz="1400" dirty="0"/>
                <a:t>Ransomware Protection Assessment</a:t>
              </a:r>
              <a:endParaRPr lang="en-MY" sz="1400" dirty="0"/>
            </a:p>
          </p:txBody>
        </p:sp>
        <p:sp>
          <p:nvSpPr>
            <p:cNvPr id="68" name="矩形: 圆角 5"/>
            <p:cNvSpPr/>
            <p:nvPr/>
          </p:nvSpPr>
          <p:spPr>
            <a:xfrm>
              <a:off x="3497671" y="3449401"/>
              <a:ext cx="2242996" cy="539350"/>
            </a:xfrm>
            <a:prstGeom prst="round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MY" sz="1400" dirty="0"/>
                <a:t>Security Incident</a:t>
              </a:r>
              <a:endParaRPr lang="en-MY" sz="1400" dirty="0"/>
            </a:p>
          </p:txBody>
        </p:sp>
        <p:sp>
          <p:nvSpPr>
            <p:cNvPr id="69" name="矩形: 圆角 6"/>
            <p:cNvSpPr/>
            <p:nvPr/>
          </p:nvSpPr>
          <p:spPr>
            <a:xfrm>
              <a:off x="6167170" y="3449319"/>
              <a:ext cx="2625725" cy="539483"/>
            </a:xfrm>
            <a:prstGeom prst="round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MY" sz="1400" dirty="0"/>
                <a:t>IR provided</a:t>
              </a:r>
              <a:endParaRPr lang="en-MY" sz="1400" dirty="0"/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1519238" y="1940704"/>
              <a:ext cx="176677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MY" sz="1600" b="1" dirty="0">
                  <a:solidFill>
                    <a:srgbClr val="00B0F0"/>
                  </a:solidFill>
                </a:rPr>
                <a:t>Active</a:t>
              </a:r>
              <a:endParaRPr lang="en-MY" sz="1600" b="1" dirty="0">
                <a:solidFill>
                  <a:srgbClr val="00B0F0"/>
                </a:solidFill>
              </a:endParaRP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1588407" y="3549783"/>
              <a:ext cx="15909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MY" sz="1600" b="1" dirty="0">
                  <a:solidFill>
                    <a:srgbClr val="00B0F0"/>
                  </a:solidFill>
                </a:rPr>
                <a:t>Passive</a:t>
              </a:r>
              <a:endParaRPr lang="en-MY" sz="1600" b="1" dirty="0">
                <a:solidFill>
                  <a:srgbClr val="00B0F0"/>
                </a:solidFill>
              </a:endParaRPr>
            </a:p>
          </p:txBody>
        </p:sp>
        <p:sp>
          <p:nvSpPr>
            <p:cNvPr id="74" name="矩形: 圆角 4"/>
            <p:cNvSpPr/>
            <p:nvPr/>
          </p:nvSpPr>
          <p:spPr>
            <a:xfrm>
              <a:off x="9219398" y="1828803"/>
              <a:ext cx="1498516" cy="518872"/>
            </a:xfrm>
            <a:prstGeom prst="round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MY" sz="1400" dirty="0"/>
                <a:t>Proposal</a:t>
              </a:r>
              <a:endParaRPr lang="en-MY" sz="1400" dirty="0"/>
            </a:p>
          </p:txBody>
        </p:sp>
        <p:sp>
          <p:nvSpPr>
            <p:cNvPr id="76" name="矩形: 圆角 6"/>
            <p:cNvSpPr/>
            <p:nvPr/>
          </p:nvSpPr>
          <p:spPr>
            <a:xfrm>
              <a:off x="9219398" y="3449400"/>
              <a:ext cx="1483765" cy="539350"/>
            </a:xfrm>
            <a:prstGeom prst="round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MY" sz="1400" dirty="0"/>
                <a:t>Proposal</a:t>
              </a:r>
              <a:endParaRPr lang="en-MY" sz="1400" dirty="0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2161642" y="5050866"/>
              <a:ext cx="7886065" cy="6976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400" dirty="0">
                  <a:solidFill>
                    <a:schemeClr val="bg1"/>
                  </a:solidFill>
                </a:rPr>
                <a:t> International Service Centre | Local </a:t>
              </a:r>
              <a:r>
                <a:rPr lang="en-US" altLang="zh-CN" sz="1400" dirty="0" err="1">
                  <a:solidFill>
                    <a:schemeClr val="bg1"/>
                  </a:solidFill>
                </a:rPr>
                <a:t>Sangfor</a:t>
              </a:r>
              <a:r>
                <a:rPr lang="en-US" altLang="zh-CN" sz="1400" dirty="0">
                  <a:solidFill>
                    <a:schemeClr val="bg1"/>
                  </a:solidFill>
                </a:rPr>
                <a:t> branch office                                        </a:t>
              </a:r>
              <a:endParaRPr lang="en-US" altLang="zh-CN" sz="1400" dirty="0">
                <a:solidFill>
                  <a:schemeClr val="bg1"/>
                </a:solidFill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</a:rPr>
                <a:t> +60 12711 7129 (7511) </a:t>
              </a:r>
              <a:r>
                <a:rPr lang="en-US" altLang="zh-CN" sz="1400" dirty="0">
                  <a:solidFill>
                    <a:schemeClr val="bg1"/>
                  </a:solidFill>
                </a:rPr>
                <a:t>; </a:t>
              </a:r>
              <a:r>
                <a:rPr lang="en-US" altLang="zh-CN" sz="1400" dirty="0" err="1">
                  <a:solidFill>
                    <a:schemeClr val="bg1"/>
                  </a:solidFill>
                </a:rPr>
                <a:t>marketing@sangfor.com</a:t>
              </a:r>
              <a:endParaRPr lang="en-US" altLang="zh-CN" sz="1400" dirty="0">
                <a:solidFill>
                  <a:schemeClr val="bg1"/>
                </a:solidFill>
              </a:endParaRPr>
            </a:p>
          </p:txBody>
        </p:sp>
      </p:grpSp>
      <p:sp>
        <p:nvSpPr>
          <p:cNvPr id="30" name="Arrow: Right 5"/>
          <p:cNvSpPr/>
          <p:nvPr/>
        </p:nvSpPr>
        <p:spPr>
          <a:xfrm>
            <a:off x="5804154" y="2029841"/>
            <a:ext cx="268963" cy="188630"/>
          </a:xfrm>
          <a:prstGeom prst="rightArrow">
            <a:avLst/>
          </a:prstGeom>
          <a:gradFill flip="none" rotWithShape="1">
            <a:gsLst>
              <a:gs pos="0">
                <a:srgbClr val="00B0F0">
                  <a:alpha val="0"/>
                </a:srgbClr>
              </a:gs>
              <a:gs pos="89000">
                <a:srgbClr val="00B0F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Arrow: Right 5"/>
          <p:cNvSpPr/>
          <p:nvPr/>
        </p:nvSpPr>
        <p:spPr>
          <a:xfrm>
            <a:off x="8870948" y="2029841"/>
            <a:ext cx="268963" cy="188630"/>
          </a:xfrm>
          <a:prstGeom prst="rightArrow">
            <a:avLst/>
          </a:prstGeom>
          <a:gradFill flip="none" rotWithShape="1">
            <a:gsLst>
              <a:gs pos="0">
                <a:srgbClr val="00B0F0">
                  <a:alpha val="0"/>
                </a:srgbClr>
              </a:gs>
              <a:gs pos="88000">
                <a:srgbClr val="00B0F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Arrow: Right 5"/>
          <p:cNvSpPr/>
          <p:nvPr/>
        </p:nvSpPr>
        <p:spPr>
          <a:xfrm>
            <a:off x="5804154" y="3649018"/>
            <a:ext cx="268963" cy="188630"/>
          </a:xfrm>
          <a:prstGeom prst="rightArrow">
            <a:avLst/>
          </a:prstGeom>
          <a:gradFill flip="none" rotWithShape="1">
            <a:gsLst>
              <a:gs pos="0">
                <a:srgbClr val="92D050">
                  <a:alpha val="0"/>
                </a:srgbClr>
              </a:gs>
              <a:gs pos="89000">
                <a:srgbClr val="79BD28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Arrow: Right 5"/>
          <p:cNvSpPr/>
          <p:nvPr/>
        </p:nvSpPr>
        <p:spPr>
          <a:xfrm>
            <a:off x="8870948" y="3624745"/>
            <a:ext cx="268963" cy="188630"/>
          </a:xfrm>
          <a:prstGeom prst="rightArrow">
            <a:avLst/>
          </a:prstGeom>
          <a:gradFill flip="none" rotWithShape="1">
            <a:gsLst>
              <a:gs pos="0">
                <a:srgbClr val="92D050">
                  <a:alpha val="0"/>
                </a:srgbClr>
              </a:gs>
              <a:gs pos="89000">
                <a:srgbClr val="79BD28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1305;p95"/>
          <p:cNvSpPr/>
          <p:nvPr/>
        </p:nvSpPr>
        <p:spPr>
          <a:xfrm>
            <a:off x="7131316" y="1861804"/>
            <a:ext cx="4174865" cy="2554471"/>
          </a:xfrm>
          <a:prstGeom prst="roundRect">
            <a:avLst>
              <a:gd name="adj" fmla="val 8015"/>
            </a:avLst>
          </a:prstGeom>
          <a:gradFill>
            <a:gsLst>
              <a:gs pos="0">
                <a:srgbClr val="00A3FF">
                  <a:alpha val="10000"/>
                </a:srgbClr>
              </a:gs>
              <a:gs pos="99000">
                <a:srgbClr val="003192">
                  <a:alpha val="0"/>
                </a:srgbClr>
              </a:gs>
            </a:gsLst>
            <a:lin ang="5400000" scaled="1"/>
          </a:gradFill>
          <a:ln w="9525" cap="flat" cmpd="sng">
            <a:gradFill flip="none" rotWithShape="1">
              <a:gsLst>
                <a:gs pos="0">
                  <a:srgbClr val="05B0EF"/>
                </a:gs>
                <a:gs pos="100000">
                  <a:srgbClr val="003192">
                    <a:alpha val="0"/>
                  </a:srgbClr>
                </a:gs>
              </a:gsLst>
              <a:lin ang="5400000" scaled="1"/>
              <a:tileRect/>
            </a:gra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51425" tIns="25700" rIns="51425" bIns="2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58" name="组合 57"/>
          <p:cNvGrpSpPr/>
          <p:nvPr/>
        </p:nvGrpSpPr>
        <p:grpSpPr>
          <a:xfrm>
            <a:off x="415232" y="1549461"/>
            <a:ext cx="7069408" cy="3609497"/>
            <a:chOff x="326022" y="1607437"/>
            <a:chExt cx="7259756" cy="3706685"/>
          </a:xfrm>
          <a:effectLst>
            <a:reflection stA="27000" endPos="11000" dir="5400000" sy="-100000" algn="bl" rotWithShape="0"/>
          </a:effectLst>
        </p:grpSpPr>
        <p:pic>
          <p:nvPicPr>
            <p:cNvPr id="26" name="图片 7"/>
            <p:cNvPicPr>
              <a:picLocks noChangeAspect="1" noChangeArrowheads="1"/>
            </p:cNvPicPr>
            <p:nvPr/>
          </p:nvPicPr>
          <p:blipFill rotWithShape="1">
            <a:blip r:embed="rId1" cstate="screen"/>
            <a:srcRect b="7167"/>
            <a:stretch>
              <a:fillRect/>
            </a:stretch>
          </p:blipFill>
          <p:spPr bwMode="auto">
            <a:xfrm>
              <a:off x="326022" y="1607437"/>
              <a:ext cx="7259756" cy="3706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矩形 4"/>
            <p:cNvSpPr/>
            <p:nvPr/>
          </p:nvSpPr>
          <p:spPr>
            <a:xfrm>
              <a:off x="1617239" y="1928190"/>
              <a:ext cx="4624504" cy="288897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4" name="图片 3" descr="截屏2020-07-17下午3.44.55"/>
            <p:cNvPicPr>
              <a:picLocks noChangeAspect="1"/>
            </p:cNvPicPr>
            <p:nvPr/>
          </p:nvPicPr>
          <p:blipFill rotWithShape="1">
            <a:blip r:embed="rId2"/>
            <a:srcRect l="1261" r="3152"/>
            <a:stretch>
              <a:fillRect/>
            </a:stretch>
          </p:blipFill>
          <p:spPr>
            <a:xfrm>
              <a:off x="1724024" y="2095442"/>
              <a:ext cx="4420485" cy="2554471"/>
            </a:xfrm>
            <a:prstGeom prst="rect">
              <a:avLst/>
            </a:prstGeom>
          </p:spPr>
        </p:pic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</a:fld>
            <a:endParaRPr lang="zh-CN" altLang="en-US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558800" y="201929"/>
            <a:ext cx="7873996" cy="550863"/>
          </a:xfrm>
        </p:spPr>
        <p:txBody>
          <a:bodyPr>
            <a:normAutofit/>
          </a:bodyPr>
          <a:lstStyle/>
          <a:p>
            <a:r>
              <a:rPr lang="en-US" altLang="en-MY" dirty="0">
                <a:sym typeface="+mn-ea"/>
              </a:rPr>
              <a:t>Sangfor Ransomware Decryption Website:</a:t>
            </a:r>
            <a:endParaRPr lang="en-US" altLang="en-MY" dirty="0"/>
          </a:p>
        </p:txBody>
      </p:sp>
      <p:sp>
        <p:nvSpPr>
          <p:cNvPr id="6" name="文本框 5"/>
          <p:cNvSpPr txBox="1"/>
          <p:nvPr/>
        </p:nvSpPr>
        <p:spPr>
          <a:xfrm>
            <a:off x="1226190" y="5568951"/>
            <a:ext cx="61918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u="sng" dirty="0">
                <a:solidFill>
                  <a:schemeClr val="bg1"/>
                </a:solidFill>
              </a:rPr>
              <a:t>http://endpoint.sangfor.com/#/introduction/ransom_search</a:t>
            </a:r>
            <a:endParaRPr lang="zh-CN" altLang="en-US" sz="1400" u="sng" dirty="0">
              <a:solidFill>
                <a:schemeClr val="bg1"/>
              </a:solidFill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7295334" y="2089707"/>
            <a:ext cx="396624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rgbClr val="00B0F0"/>
                </a:solidFill>
              </a:rPr>
              <a:t>Sangfor does not provide decryption services.</a:t>
            </a:r>
            <a:endParaRPr lang="en-US" altLang="zh-CN" sz="1600" b="1" dirty="0">
              <a:solidFill>
                <a:srgbClr val="00B0F0"/>
              </a:solidFill>
            </a:endParaRPr>
          </a:p>
          <a:p>
            <a:r>
              <a:rPr lang="en-US" altLang="zh-CN" sz="1600" dirty="0">
                <a:solidFill>
                  <a:schemeClr val="bg1"/>
                </a:solidFill>
              </a:rPr>
              <a:t>Sangfor only provides the link to some useful third-party decryption tool sites.</a:t>
            </a:r>
            <a:endParaRPr lang="en-US" altLang="zh-CN" sz="1600" dirty="0">
              <a:solidFill>
                <a:schemeClr val="bg1"/>
              </a:solidFill>
            </a:endParaRPr>
          </a:p>
          <a:p>
            <a:endParaRPr lang="en-US" altLang="zh-CN" sz="1600" dirty="0">
              <a:solidFill>
                <a:schemeClr val="bg1"/>
              </a:solidFill>
            </a:endParaRPr>
          </a:p>
          <a:p>
            <a:r>
              <a:rPr lang="en-US" altLang="zh-CN" sz="1600" dirty="0">
                <a:solidFill>
                  <a:schemeClr val="bg1"/>
                </a:solidFill>
              </a:rPr>
              <a:t>While Sangfor carefully vets their vendors, Sangfor is not responsible for the services provided by third-party vendors.</a:t>
            </a:r>
            <a:endParaRPr lang="en-US" altLang="zh-CN" sz="1600" dirty="0">
              <a:solidFill>
                <a:schemeClr val="bg1"/>
              </a:solidFill>
            </a:endParaRPr>
          </a:p>
          <a:p>
            <a:endParaRPr lang="en-US" altLang="zh-CN" sz="1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</a:fld>
            <a:endParaRPr lang="zh-CN" altLang="en-US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558799" y="165099"/>
            <a:ext cx="8466447" cy="550863"/>
          </a:xfrm>
        </p:spPr>
        <p:txBody>
          <a:bodyPr>
            <a:normAutofit/>
          </a:bodyPr>
          <a:lstStyle/>
          <a:p>
            <a:r>
              <a:rPr lang="en-MY" dirty="0"/>
              <a:t>The Sangfor IR Service Difference</a:t>
            </a:r>
            <a:endParaRPr lang="en-US" dirty="0"/>
          </a:p>
        </p:txBody>
      </p:sp>
      <p:graphicFrame>
        <p:nvGraphicFramePr>
          <p:cNvPr id="4" name="Table 3"/>
          <p:cNvGraphicFramePr/>
          <p:nvPr>
            <p:custDataLst>
              <p:tags r:id="rId1"/>
            </p:custDataLst>
          </p:nvPr>
        </p:nvGraphicFramePr>
        <p:xfrm>
          <a:off x="1611495" y="1133692"/>
          <a:ext cx="8969010" cy="4881800"/>
        </p:xfrm>
        <a:graphic>
          <a:graphicData uri="http://schemas.openxmlformats.org/drawingml/2006/table">
            <a:tbl>
              <a:tblPr firstRow="1" bandRow="1">
                <a:effectLst>
                  <a:reflection blurRad="406400" stA="52000" endPos="9000" dist="25400" dir="5400000" sy="-100000" algn="bl" rotWithShape="0"/>
                </a:effectLst>
                <a:tableStyleId>{7DF18680-E054-41AD-8BC1-D1AEF772440D}</a:tableStyleId>
              </a:tblPr>
              <a:tblGrid>
                <a:gridCol w="1829961"/>
                <a:gridCol w="2926485"/>
                <a:gridCol w="1745392"/>
                <a:gridCol w="2467172"/>
              </a:tblGrid>
              <a:tr h="38334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/>
                        <a:t>Vendors name</a:t>
                      </a:r>
                      <a:endParaRPr lang="en-US" sz="1400" dirty="0"/>
                    </a:p>
                  </a:txBody>
                  <a:tcPr marL="68402" marR="68402" marT="34201" marB="34201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/>
                        <a:t>Services</a:t>
                      </a:r>
                      <a:endParaRPr lang="en-US" sz="1400" dirty="0"/>
                    </a:p>
                  </a:txBody>
                  <a:tcPr marL="68402" marR="68402" marT="34201" marB="34201" anchor="ctr">
                    <a:solidFill>
                      <a:srgbClr val="79BD2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/>
                        <a:t>Pricing Model</a:t>
                      </a:r>
                      <a:endParaRPr lang="en-US" sz="1400" dirty="0"/>
                    </a:p>
                  </a:txBody>
                  <a:tcPr marL="68402" marR="68402" marT="34201" marB="34201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/>
                        <a:t>Feedback</a:t>
                      </a:r>
                      <a:endParaRPr lang="en-US" sz="1400" dirty="0"/>
                    </a:p>
                  </a:txBody>
                  <a:tcPr marL="68402" marR="68402" marT="34201" marB="34201" anchor="ctr">
                    <a:solidFill>
                      <a:srgbClr val="5F7491"/>
                    </a:solidFill>
                  </a:tcPr>
                </a:tc>
              </a:tr>
              <a:tr h="139406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b="1" dirty="0">
                          <a:solidFill>
                            <a:srgbClr val="79BD28"/>
                          </a:solidFill>
                          <a:sym typeface="+mn-ea"/>
                        </a:rPr>
                        <a:t>Sangfor</a:t>
                      </a:r>
                      <a:endParaRPr lang="en-US" sz="1400" b="1" dirty="0">
                        <a:solidFill>
                          <a:srgbClr val="79BD28"/>
                        </a:solidFill>
                        <a:sym typeface="+mn-ea"/>
                      </a:endParaRPr>
                    </a:p>
                    <a:p>
                      <a:pPr algn="ctr">
                        <a:buNone/>
                      </a:pPr>
                      <a:endParaRPr lang="en-US" sz="16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marL="68402" marR="68402" marT="34201" marB="34201" anchor="ctr">
                    <a:solidFill>
                      <a:srgbClr val="E7F7F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buNone/>
                      </a:pPr>
                      <a:r>
                        <a:rPr 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+mn-ea"/>
                        </a:rPr>
                        <a:t>Essential Package</a:t>
                      </a:r>
                      <a:endParaRPr lang="en-US" sz="10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  <a:p>
                      <a:pPr algn="l">
                        <a:lnSpc>
                          <a:spcPct val="150000"/>
                        </a:lnSpc>
                        <a:buNone/>
                      </a:pPr>
                      <a:r>
                        <a:rPr 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Standard Package</a:t>
                      </a:r>
                      <a:endParaRPr lang="en-US" sz="10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  <a:p>
                      <a:pPr algn="l">
                        <a:lnSpc>
                          <a:spcPct val="150000"/>
                        </a:lnSpc>
                        <a:buNone/>
                      </a:pPr>
                      <a:r>
                        <a:rPr 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Premium Package</a:t>
                      </a:r>
                      <a:endParaRPr lang="en-US" sz="10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  <a:p>
                      <a:pPr algn="l">
                        <a:lnSpc>
                          <a:spcPct val="150000"/>
                        </a:lnSpc>
                        <a:buNone/>
                      </a:pPr>
                      <a:r>
                        <a:rPr 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+mn-ea"/>
                        </a:rPr>
                        <a:t>Cover pre-mid-post attack phase</a:t>
                      </a:r>
                      <a:endParaRPr lang="en-US" sz="1000" dirty="0">
                        <a:solidFill>
                          <a:schemeClr val="accent1">
                            <a:lumMod val="50000"/>
                          </a:schemeClr>
                        </a:solidFill>
                        <a:sym typeface="+mn-ea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buNone/>
                      </a:pPr>
                      <a:r>
                        <a:rPr 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+mn-ea"/>
                        </a:rPr>
                        <a:t>One-stop ransomware protection solution</a:t>
                      </a:r>
                      <a:endParaRPr lang="en-US" sz="1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entury Gothic" panose="020B0502020202020204" pitchFamily="34" charset="0"/>
                        <a:ea typeface="微软雅黑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180000" marR="68402" marT="34201" marB="34201" anchor="ctr">
                    <a:solidFill>
                      <a:srgbClr val="E7F7F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By IR event</a:t>
                      </a:r>
                      <a:endParaRPr lang="en-US" sz="1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entury Gothic" panose="020B0502020202020204" pitchFamily="34" charset="0"/>
                        <a:ea typeface="微软雅黑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402" marR="68402" marT="34201" marB="34201" anchor="ctr">
                    <a:solidFill>
                      <a:srgbClr val="E7F7F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Very quick response</a:t>
                      </a:r>
                      <a:endParaRPr lang="en-US" sz="10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Cost-effective</a:t>
                      </a:r>
                      <a:endParaRPr lang="en-US" sz="10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Multilingual support</a:t>
                      </a:r>
                      <a:endParaRPr lang="en-US" sz="1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entury Gothic" panose="020B0502020202020204" pitchFamily="34" charset="0"/>
                        <a:ea typeface="微软雅黑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402" marR="68402" marT="34201" marB="34201" anchor="ctr">
                    <a:solidFill>
                      <a:srgbClr val="E7F7FE"/>
                    </a:solidFill>
                  </a:tcPr>
                </a:tc>
              </a:tr>
              <a:tr h="71494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+mn-ea"/>
                        </a:rPr>
                        <a:t>McAfee</a:t>
                      </a:r>
                      <a:endParaRPr lang="en-US" sz="1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marL="68402" marR="68402" marT="34201" marB="34201" anchor="ctr">
                    <a:solidFill>
                      <a:srgbClr val="E2F0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50000"/>
                        </a:lnSpc>
                        <a:buFont typeface="Arial" panose="020B0604020202090204" pitchFamily="34" charset="0"/>
                        <a:buNone/>
                      </a:pPr>
                      <a:r>
                        <a:rPr 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+mn-ea"/>
                        </a:rPr>
                        <a:t>Tier 0 (Best-Effort Response); </a:t>
                      </a:r>
                      <a:endParaRPr lang="en-US" sz="1000" dirty="0">
                        <a:solidFill>
                          <a:schemeClr val="accent1">
                            <a:lumMod val="50000"/>
                          </a:schemeClr>
                        </a:solidFill>
                        <a:sym typeface="+mn-ea"/>
                      </a:endParaRPr>
                    </a:p>
                    <a:p>
                      <a:pPr marL="0" indent="0" algn="l">
                        <a:lnSpc>
                          <a:spcPct val="150000"/>
                        </a:lnSpc>
                        <a:buFont typeface="Arial" panose="020B0604020202090204" pitchFamily="34" charset="0"/>
                        <a:buNone/>
                      </a:pPr>
                      <a:r>
                        <a:rPr 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+mn-ea"/>
                        </a:rPr>
                        <a:t>Tier 1 (Two-Hour Remote Response)</a:t>
                      </a:r>
                      <a:endParaRPr lang="en-US" sz="1000" dirty="0">
                        <a:solidFill>
                          <a:schemeClr val="accent1">
                            <a:lumMod val="50000"/>
                          </a:schemeClr>
                        </a:solidFill>
                        <a:sym typeface="+mn-ea"/>
                      </a:endParaRPr>
                    </a:p>
                    <a:p>
                      <a:pPr marL="0" indent="0" algn="l">
                        <a:lnSpc>
                          <a:spcPct val="150000"/>
                        </a:lnSpc>
                        <a:buFont typeface="Arial" panose="020B0604020202090204" pitchFamily="34" charset="0"/>
                        <a:buNone/>
                      </a:pPr>
                      <a:r>
                        <a:rPr 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+mn-ea"/>
                        </a:rPr>
                        <a:t>Tier 2 (One-Hour Remote Response)</a:t>
                      </a:r>
                      <a:endParaRPr lang="en-US" sz="1000" b="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marL="180000" marR="68402" marT="34201" marB="34201" anchor="ctr">
                    <a:solidFill>
                      <a:srgbClr val="E2F0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Hourly</a:t>
                      </a:r>
                      <a:endParaRPr lang="en-US" sz="1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entury Gothic" panose="020B0502020202020204" pitchFamily="34" charset="0"/>
                        <a:ea typeface="微软雅黑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402" marR="68402" marT="34201" marB="34201" anchor="ctr">
                    <a:solidFill>
                      <a:srgbClr val="E2F0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Expensive</a:t>
                      </a:r>
                      <a:endParaRPr lang="en-US" sz="1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entury Gothic" panose="020B0502020202020204" pitchFamily="34" charset="0"/>
                        <a:ea typeface="微软雅黑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402" marR="68402" marT="34201" marB="34201" anchor="ctr">
                    <a:solidFill>
                      <a:srgbClr val="E2F0FF"/>
                    </a:solidFill>
                  </a:tcPr>
                </a:tc>
              </a:tr>
              <a:tr h="9413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+mn-ea"/>
                        </a:rPr>
                        <a:t>Symantec</a:t>
                      </a:r>
                      <a:endParaRPr lang="en-US" sz="1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marL="68402" marR="68402" marT="34201" marB="34201" anchor="ctr">
                    <a:solidFill>
                      <a:srgbClr val="E7F7FE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50000"/>
                        </a:lnSpc>
                        <a:buFont typeface="Arial" panose="020B0604020202090204" pitchFamily="34" charset="0"/>
                        <a:buNone/>
                      </a:pPr>
                      <a:r>
                        <a:rPr 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+mn-ea"/>
                        </a:rPr>
                        <a:t>Retainer Services</a:t>
                      </a:r>
                      <a:endParaRPr lang="en-US" sz="1000" dirty="0">
                        <a:solidFill>
                          <a:schemeClr val="accent1">
                            <a:lumMod val="50000"/>
                          </a:schemeClr>
                        </a:solidFill>
                        <a:sym typeface="+mn-ea"/>
                      </a:endParaRPr>
                    </a:p>
                    <a:p>
                      <a:pPr marL="0" algn="l">
                        <a:lnSpc>
                          <a:spcPct val="150000"/>
                        </a:lnSpc>
                        <a:buFont typeface="Arial" panose="020B0604020202090204" pitchFamily="34" charset="0"/>
                        <a:buNone/>
                      </a:pPr>
                      <a:r>
                        <a:rPr 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+mn-ea"/>
                        </a:rPr>
                        <a:t>Custom Retainer Options</a:t>
                      </a:r>
                      <a:endParaRPr lang="en-US" sz="1000" dirty="0">
                        <a:solidFill>
                          <a:schemeClr val="accent1">
                            <a:lumMod val="50000"/>
                          </a:schemeClr>
                        </a:solidFill>
                        <a:sym typeface="+mn-ea"/>
                      </a:endParaRPr>
                    </a:p>
                    <a:p>
                      <a:pPr marL="0" algn="l">
                        <a:lnSpc>
                          <a:spcPct val="150000"/>
                        </a:lnSpc>
                        <a:buFont typeface="Arial" panose="020B0604020202090204" pitchFamily="34" charset="0"/>
                        <a:buNone/>
                      </a:pPr>
                      <a:r>
                        <a:rPr 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+mn-ea"/>
                        </a:rPr>
                        <a:t>Additional Service Days and Responders</a:t>
                      </a:r>
                      <a:endParaRPr lang="en-US" sz="1400" b="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marL="180000" marR="68402" marT="34201" marB="34201" anchor="ctr">
                    <a:solidFill>
                      <a:srgbClr val="E7F7F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Hourly</a:t>
                      </a:r>
                      <a:endParaRPr lang="en-US" sz="10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  <a:p>
                      <a:pPr algn="ctr">
                        <a:buNone/>
                      </a:pPr>
                      <a:endParaRPr lang="en-US" sz="1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entury Gothic" panose="020B0502020202020204" pitchFamily="34" charset="0"/>
                        <a:ea typeface="微软雅黑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402" marR="68402" marT="34201" marB="34201" anchor="ctr">
                    <a:solidFill>
                      <a:srgbClr val="E7F7F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Time-delay</a:t>
                      </a:r>
                      <a:endParaRPr lang="en-US" sz="1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entury Gothic" panose="020B0502020202020204" pitchFamily="34" charset="0"/>
                        <a:ea typeface="微软雅黑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402" marR="68402" marT="34201" marB="34201" anchor="ctr">
                    <a:solidFill>
                      <a:srgbClr val="E7F7FE"/>
                    </a:solidFill>
                  </a:tcPr>
                </a:tc>
              </a:tr>
              <a:tr h="4885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en-US" sz="14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+mn-ea"/>
                        </a:rPr>
                        <a:t>Cisco</a:t>
                      </a:r>
                      <a:endParaRPr lang="en-US" sz="1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entury Gothic" panose="020B0502020202020204" pitchFamily="34" charset="0"/>
                        <a:ea typeface="微软雅黑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402" marR="68402" marT="34201" marB="34201" anchor="ctr">
                    <a:solidFill>
                      <a:srgbClr val="E2F0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50000"/>
                        </a:lnSpc>
                        <a:buFont typeface="Arial" panose="020B0604020202090204" pitchFamily="34" charset="0"/>
                        <a:buNone/>
                      </a:pPr>
                      <a:r>
                        <a:rPr 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+mn-ea"/>
                        </a:rPr>
                        <a:t>Readiness: Proactive Services</a:t>
                      </a:r>
                      <a:endParaRPr lang="en-US" sz="1000" dirty="0">
                        <a:solidFill>
                          <a:schemeClr val="accent1">
                            <a:lumMod val="50000"/>
                          </a:schemeClr>
                        </a:solidFill>
                        <a:sym typeface="+mn-ea"/>
                      </a:endParaRPr>
                    </a:p>
                    <a:p>
                      <a:pPr marL="0" algn="l">
                        <a:lnSpc>
                          <a:spcPct val="150000"/>
                        </a:lnSpc>
                        <a:buFont typeface="Arial" panose="020B0604020202090204" pitchFamily="34" charset="0"/>
                        <a:buNone/>
                      </a:pPr>
                      <a:r>
                        <a:rPr 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+mn-ea"/>
                        </a:rPr>
                        <a:t>Retainer: Reactive Services</a:t>
                      </a:r>
                      <a:endParaRPr lang="en-US" sz="1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entury Gothic" panose="020B0502020202020204" pitchFamily="34" charset="0"/>
                        <a:ea typeface="微软雅黑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180000" marR="68402" marT="34201" marB="34201" anchor="ctr">
                    <a:solidFill>
                      <a:srgbClr val="E2F0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Hourly</a:t>
                      </a:r>
                      <a:endParaRPr lang="en-US" sz="1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entury Gothic" panose="020B0502020202020204" pitchFamily="34" charset="0"/>
                        <a:ea typeface="微软雅黑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402" marR="68402" marT="34201" marB="34201" anchor="ctr">
                    <a:solidFill>
                      <a:srgbClr val="E2F0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5 day/8 hour per day response</a:t>
                      </a:r>
                      <a:endParaRPr lang="en-US" sz="1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entury Gothic" panose="020B0502020202020204" pitchFamily="34" charset="0"/>
                        <a:ea typeface="微软雅黑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402" marR="68402" marT="34201" marB="34201" anchor="ctr">
                    <a:solidFill>
                      <a:srgbClr val="E2F0FF"/>
                    </a:solidFill>
                  </a:tcPr>
                </a:tc>
              </a:tr>
              <a:tr h="94131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en-US" sz="14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+mn-ea"/>
                        </a:rPr>
                        <a:t>Fireeye</a:t>
                      </a:r>
                      <a:endParaRPr lang="en-US" sz="1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entury Gothic" panose="020B0502020202020204" pitchFamily="34" charset="0"/>
                        <a:ea typeface="微软雅黑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402" marR="68402" marT="34201" marB="34201" anchor="ctr">
                    <a:solidFill>
                      <a:srgbClr val="E7F7FE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50000"/>
                        </a:lnSpc>
                        <a:buFont typeface="Arial" panose="020B0604020202090204" pitchFamily="34" charset="0"/>
                        <a:buNone/>
                      </a:pPr>
                      <a:r>
                        <a:rPr 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+mn-ea"/>
                        </a:rPr>
                        <a:t>Incident Response Preparedness Service</a:t>
                      </a:r>
                      <a:endParaRPr lang="en-US" sz="1000" dirty="0">
                        <a:solidFill>
                          <a:schemeClr val="accent1">
                            <a:lumMod val="50000"/>
                          </a:schemeClr>
                        </a:solidFill>
                        <a:sym typeface="+mn-ea"/>
                      </a:endParaRPr>
                    </a:p>
                    <a:p>
                      <a:pPr marL="0" algn="l">
                        <a:lnSpc>
                          <a:spcPct val="150000"/>
                        </a:lnSpc>
                        <a:buFont typeface="Arial" panose="020B0604020202090204" pitchFamily="34" charset="0"/>
                        <a:buNone/>
                      </a:pPr>
                      <a:r>
                        <a:rPr 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+mn-ea"/>
                        </a:rPr>
                        <a:t>Initial response</a:t>
                      </a:r>
                      <a:endParaRPr lang="en-US" sz="1000" dirty="0">
                        <a:solidFill>
                          <a:schemeClr val="accent1">
                            <a:lumMod val="50000"/>
                          </a:schemeClr>
                        </a:solidFill>
                        <a:sym typeface="+mn-ea"/>
                      </a:endParaRPr>
                    </a:p>
                    <a:p>
                      <a:pPr marL="0" algn="l">
                        <a:lnSpc>
                          <a:spcPct val="150000"/>
                        </a:lnSpc>
                        <a:buFont typeface="Arial" panose="020B0604020202090204" pitchFamily="34" charset="0"/>
                        <a:buNone/>
                      </a:pPr>
                      <a:r>
                        <a:rPr 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+mn-ea"/>
                        </a:rPr>
                        <a:t>Service-level agreement </a:t>
                      </a:r>
                      <a:endParaRPr lang="en-US" sz="1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entury Gothic" panose="020B0502020202020204" pitchFamily="34" charset="0"/>
                        <a:ea typeface="微软雅黑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180000" marR="68402" marT="34201" marB="34201" anchor="ctr">
                    <a:solidFill>
                      <a:srgbClr val="E7F7F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Hourly</a:t>
                      </a:r>
                      <a:endParaRPr lang="en-US" sz="10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  <a:p>
                      <a:pPr algn="ctr">
                        <a:buNone/>
                      </a:pPr>
                      <a:endParaRPr lang="en-US" sz="1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entury Gothic" panose="020B0502020202020204" pitchFamily="34" charset="0"/>
                        <a:ea typeface="微软雅黑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402" marR="68402" marT="34201" marB="34201" anchor="ctr">
                    <a:solidFill>
                      <a:srgbClr val="E7F7F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Expensive</a:t>
                      </a:r>
                      <a:endParaRPr lang="en-US" sz="10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  <a:p>
                      <a:pPr algn="ctr">
                        <a:buNone/>
                      </a:pPr>
                      <a:r>
                        <a:rPr 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Only English support</a:t>
                      </a:r>
                      <a:endParaRPr lang="en-US" sz="1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entury Gothic" panose="020B0502020202020204" pitchFamily="34" charset="0"/>
                        <a:ea typeface="微软雅黑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402" marR="68402" marT="34201" marB="34201" anchor="ctr">
                    <a:solidFill>
                      <a:srgbClr val="E7F7FE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</a:fld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3024560" y="2296614"/>
            <a:ext cx="6142881" cy="1901371"/>
            <a:chOff x="2901044" y="2315029"/>
            <a:chExt cx="6142881" cy="1901371"/>
          </a:xfrm>
        </p:grpSpPr>
        <p:sp>
          <p:nvSpPr>
            <p:cNvPr id="9" name="矩形 8"/>
            <p:cNvSpPr/>
            <p:nvPr/>
          </p:nvSpPr>
          <p:spPr>
            <a:xfrm>
              <a:off x="2901044" y="2315029"/>
              <a:ext cx="1901371" cy="1901371"/>
            </a:xfrm>
            <a:prstGeom prst="rect">
              <a:avLst/>
            </a:prstGeom>
            <a:solidFill>
              <a:srgbClr val="79BD28">
                <a:alpha val="1000"/>
              </a:srgbClr>
            </a:solidFill>
            <a:ln w="317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>
                  <a:latin typeface="Century Gothic" panose="020B0502020202020204" pitchFamily="34" charset="0"/>
                </a:rPr>
                <a:t>PART 3</a:t>
              </a:r>
              <a:endParaRPr lang="zh-CN" altLang="en-US" sz="36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5121056" y="2973326"/>
              <a:ext cx="392286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US" sz="3200" b="1" dirty="0">
                  <a:solidFill>
                    <a:schemeClr val="lt1"/>
                  </a:solidFill>
                  <a:latin typeface="Century Gothic" panose="020B0502020202020204" pitchFamily="34" charset="0"/>
                  <a:cs typeface="Century Gothic"/>
                  <a:sym typeface="Century Gothic"/>
                </a:rPr>
                <a:t>Sangfor IR Services</a:t>
              </a:r>
              <a:endParaRPr lang="en-US" sz="3200" b="1" dirty="0">
                <a:solidFill>
                  <a:schemeClr val="lt1"/>
                </a:solidFill>
                <a:latin typeface="Century Gothic" panose="020B0502020202020204" pitchFamily="34" charset="0"/>
                <a:cs typeface="Century Gothic"/>
                <a:sym typeface="Century Gothic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</a:fld>
            <a:endParaRPr lang="zh-CN" altLang="en-US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MY" dirty="0"/>
              <a:t>Sangfor IR Offering Package</a:t>
            </a:r>
            <a:endParaRPr lang="en-US" dirty="0"/>
          </a:p>
        </p:txBody>
      </p:sp>
      <p:sp>
        <p:nvSpPr>
          <p:cNvPr id="466" name="Google Shape;466;p11"/>
          <p:cNvSpPr txBox="1"/>
          <p:nvPr/>
        </p:nvSpPr>
        <p:spPr>
          <a:xfrm>
            <a:off x="6792183" y="2234098"/>
            <a:ext cx="4015957" cy="26891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25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Mid-incident Scope</a:t>
            </a:r>
            <a:endParaRPr lang="en-US" altLang="zh-CN" sz="125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  <a:sym typeface="+mn-ea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250" dirty="0">
                <a:solidFill>
                  <a:schemeClr val="bg1"/>
                </a:solidFill>
                <a:latin typeface="Century Gothic"/>
                <a:ea typeface="Century Gothic"/>
                <a:cs typeface="Century Gothic"/>
              </a:rPr>
              <a:t>Ransomware family and type identification</a:t>
            </a:r>
            <a:endParaRPr lang="en-MY" sz="1250" dirty="0">
              <a:solidFill>
                <a:schemeClr val="bg1"/>
              </a:solidFill>
              <a:latin typeface="Century Gothic"/>
              <a:ea typeface="Century Gothic"/>
              <a:cs typeface="Century Gothic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250" dirty="0">
                <a:solidFill>
                  <a:schemeClr val="bg1"/>
                </a:solidFill>
                <a:latin typeface="Century Gothic"/>
                <a:ea typeface="Century Gothic"/>
                <a:cs typeface="Century Gothic"/>
              </a:rPr>
              <a:t>Root cause &amp; kill chain determination</a:t>
            </a:r>
            <a:endParaRPr lang="en-MY" sz="1250" dirty="0">
              <a:solidFill>
                <a:schemeClr val="bg1"/>
              </a:solidFill>
              <a:latin typeface="Century Gothic"/>
              <a:ea typeface="Century Gothic"/>
              <a:cs typeface="Century Gothic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250" dirty="0">
                <a:solidFill>
                  <a:schemeClr val="bg1"/>
                </a:solidFill>
                <a:latin typeface="Century Gothic"/>
                <a:ea typeface="Century Gothic"/>
                <a:cs typeface="Century Gothic"/>
              </a:rPr>
              <a:t>Entry point identification</a:t>
            </a:r>
            <a:endParaRPr lang="en-MY" sz="1250" dirty="0">
              <a:solidFill>
                <a:schemeClr val="bg1"/>
              </a:solidFill>
              <a:latin typeface="Century Gothic"/>
              <a:ea typeface="Century Gothic"/>
              <a:cs typeface="Century Gothic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250" dirty="0">
                <a:solidFill>
                  <a:schemeClr val="bg1"/>
                </a:solidFill>
                <a:latin typeface="Century Gothic"/>
                <a:ea typeface="Century Gothic"/>
                <a:cs typeface="Century Gothic"/>
              </a:rPr>
              <a:t>IOC and triage determination</a:t>
            </a:r>
            <a:endParaRPr lang="en-US" sz="1250" dirty="0">
              <a:solidFill>
                <a:schemeClr val="bg1"/>
              </a:solidFill>
              <a:latin typeface="Century Gothic"/>
              <a:ea typeface="Century Gothic"/>
              <a:cs typeface="Century Gothic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zh-CN" sz="1250" dirty="0">
                <a:solidFill>
                  <a:schemeClr val="bg1"/>
                </a:solidFill>
                <a:sym typeface="+mn-ea"/>
              </a:rPr>
              <a:t>Remediation assistance</a:t>
            </a:r>
            <a:endParaRPr lang="en-US" altLang="zh-CN" sz="1250" dirty="0">
              <a:solidFill>
                <a:schemeClr val="bg1"/>
              </a:solidFill>
              <a:sym typeface="+mn-ea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zh-CN" sz="1250" dirty="0">
                <a:solidFill>
                  <a:schemeClr val="bg1"/>
                </a:solidFill>
                <a:sym typeface="+mn-ea"/>
              </a:rPr>
              <a:t>Credible and professional professionals</a:t>
            </a:r>
            <a:endParaRPr lang="en-US" altLang="zh-CN" sz="1250" dirty="0">
              <a:solidFill>
                <a:schemeClr val="bg1"/>
              </a:solidFill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zh-CN" sz="1250" dirty="0">
                <a:solidFill>
                  <a:schemeClr val="bg1"/>
                </a:solidFill>
                <a:sym typeface="+mn-ea"/>
              </a:rPr>
              <a:t>Recommendation and improvement plan</a:t>
            </a:r>
            <a:endParaRPr lang="en-US" altLang="zh-CN" sz="1250" dirty="0">
              <a:solidFill>
                <a:schemeClr val="bg1"/>
              </a:solidFill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endParaRPr lang="en-US" altLang="zh-CN" sz="1250" dirty="0">
              <a:solidFill>
                <a:schemeClr val="bg1"/>
              </a:solidFill>
              <a:latin typeface="Century Gothic"/>
              <a:ea typeface="Century Gothic"/>
              <a:cs typeface="Century Gothic"/>
              <a:sym typeface="+mn-ea"/>
            </a:endParaRPr>
          </a:p>
        </p:txBody>
      </p:sp>
      <p:sp>
        <p:nvSpPr>
          <p:cNvPr id="467" name="Google Shape;467;p11"/>
          <p:cNvSpPr txBox="1"/>
          <p:nvPr/>
        </p:nvSpPr>
        <p:spPr>
          <a:xfrm>
            <a:off x="5573248" y="5024555"/>
            <a:ext cx="3849268" cy="669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25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Incident Response Count</a:t>
            </a:r>
            <a:endParaRPr lang="en-US" altLang="zh-CN" sz="125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  <a:sym typeface="+mn-ea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2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1 time per year </a:t>
            </a:r>
            <a:endParaRPr sz="1250" dirty="0">
              <a:solidFill>
                <a:schemeClr val="bg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68" name="Google Shape;468;p11"/>
          <p:cNvSpPr txBox="1"/>
          <p:nvPr/>
        </p:nvSpPr>
        <p:spPr>
          <a:xfrm>
            <a:off x="2043064" y="5040388"/>
            <a:ext cx="2999953" cy="669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25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Report Delivery</a:t>
            </a:r>
            <a:endParaRPr lang="en-US" altLang="zh-CN" sz="125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  <a:sym typeface="+mn-ea"/>
            </a:endParaRPr>
          </a:p>
          <a:p>
            <a:pPr algn="r">
              <a:lnSpc>
                <a:spcPct val="150000"/>
              </a:lnSpc>
            </a:pPr>
            <a:r>
              <a:rPr lang="en-US" altLang="zh-CN" sz="12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Security Incident Report</a:t>
            </a:r>
            <a:endParaRPr sz="1250" dirty="0">
              <a:solidFill>
                <a:schemeClr val="bg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8" name="Text Box 27"/>
          <p:cNvSpPr txBox="1"/>
          <p:nvPr/>
        </p:nvSpPr>
        <p:spPr>
          <a:xfrm>
            <a:off x="3424764" y="1329059"/>
            <a:ext cx="3725707" cy="6630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50" b="1" dirty="0">
                <a:solidFill>
                  <a:srgbClr val="00B0F0"/>
                </a:solidFill>
                <a:latin typeface="Century Gothic"/>
                <a:ea typeface="Century Gothic"/>
                <a:cs typeface="Century Gothic"/>
                <a:sym typeface="+mn-ea"/>
              </a:rPr>
              <a:t>Assistance Mode: </a:t>
            </a:r>
            <a:br>
              <a:rPr lang="en-US" sz="1250" b="1" dirty="0">
                <a:solidFill>
                  <a:srgbClr val="00B0F0"/>
                </a:solidFill>
                <a:latin typeface="Century Gothic"/>
                <a:ea typeface="Century Gothic"/>
                <a:cs typeface="Century Gothic"/>
                <a:sym typeface="+mn-ea"/>
              </a:rPr>
            </a:br>
            <a:r>
              <a:rPr lang="en-US" sz="1400" dirty="0">
                <a:solidFill>
                  <a:schemeClr val="bg1"/>
                </a:solidFill>
                <a:latin typeface="Century Gothic"/>
                <a:ea typeface="Century Gothic"/>
                <a:cs typeface="Century Gothic"/>
                <a:sym typeface="+mn-ea"/>
              </a:rPr>
              <a:t>Remote Only (Working Hours 9am – 6pm)</a:t>
            </a:r>
            <a:endParaRPr lang="en-US" altLang="zh-CN" sz="20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  <a:sym typeface="+mn-ea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866277" y="2187583"/>
            <a:ext cx="2793066" cy="2683560"/>
            <a:chOff x="3866277" y="2187583"/>
            <a:chExt cx="2793066" cy="2683560"/>
          </a:xfrm>
        </p:grpSpPr>
        <p:grpSp>
          <p:nvGrpSpPr>
            <p:cNvPr id="12" name="组合 11"/>
            <p:cNvGrpSpPr/>
            <p:nvPr/>
          </p:nvGrpSpPr>
          <p:grpSpPr>
            <a:xfrm>
              <a:off x="3866277" y="2187583"/>
              <a:ext cx="2793066" cy="2683560"/>
              <a:chOff x="3866277" y="2187583"/>
              <a:chExt cx="2793066" cy="2683560"/>
            </a:xfrm>
          </p:grpSpPr>
          <p:grpSp>
            <p:nvGrpSpPr>
              <p:cNvPr id="11" name="组合 10"/>
              <p:cNvGrpSpPr/>
              <p:nvPr/>
            </p:nvGrpSpPr>
            <p:grpSpPr>
              <a:xfrm>
                <a:off x="3866277" y="2187583"/>
                <a:ext cx="2793066" cy="2683560"/>
                <a:chOff x="3866277" y="2187583"/>
                <a:chExt cx="2793066" cy="2683560"/>
              </a:xfrm>
            </p:grpSpPr>
            <p:grpSp>
              <p:nvGrpSpPr>
                <p:cNvPr id="10" name="组合 9"/>
                <p:cNvGrpSpPr/>
                <p:nvPr/>
              </p:nvGrpSpPr>
              <p:grpSpPr>
                <a:xfrm>
                  <a:off x="3866277" y="2187583"/>
                  <a:ext cx="2793066" cy="2683560"/>
                  <a:chOff x="3866277" y="2187583"/>
                  <a:chExt cx="2793066" cy="2683560"/>
                </a:xfrm>
              </p:grpSpPr>
              <p:grpSp>
                <p:nvGrpSpPr>
                  <p:cNvPr id="9" name="组合 8"/>
                  <p:cNvGrpSpPr/>
                  <p:nvPr/>
                </p:nvGrpSpPr>
                <p:grpSpPr>
                  <a:xfrm>
                    <a:off x="3866277" y="2187583"/>
                    <a:ext cx="2793066" cy="2683560"/>
                    <a:chOff x="3866277" y="2187583"/>
                    <a:chExt cx="2793066" cy="2683560"/>
                  </a:xfrm>
                </p:grpSpPr>
                <p:grpSp>
                  <p:nvGrpSpPr>
                    <p:cNvPr id="6" name="组合 5"/>
                    <p:cNvGrpSpPr/>
                    <p:nvPr/>
                  </p:nvGrpSpPr>
                  <p:grpSpPr>
                    <a:xfrm>
                      <a:off x="4097006" y="2441511"/>
                      <a:ext cx="2344949" cy="2344949"/>
                      <a:chOff x="4596024" y="1876119"/>
                      <a:chExt cx="2999953" cy="2999953"/>
                    </a:xfrm>
                  </p:grpSpPr>
                  <p:sp>
                    <p:nvSpPr>
                      <p:cNvPr id="4" name="椭圆 3"/>
                      <p:cNvSpPr/>
                      <p:nvPr/>
                    </p:nvSpPr>
                    <p:spPr>
                      <a:xfrm>
                        <a:off x="4596024" y="1876119"/>
                        <a:ext cx="2999953" cy="2999953"/>
                      </a:xfrm>
                      <a:prstGeom prst="ellipse">
                        <a:avLst/>
                      </a:prstGeom>
                      <a:noFill/>
                      <a:ln>
                        <a:solidFill>
                          <a:schemeClr val="bg1"/>
                        </a:solidFill>
                        <a:prstDash val="dash"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kumimoji="1" lang="zh-CN" altLang="en-US"/>
                      </a:p>
                    </p:txBody>
                  </p:sp>
                  <p:sp>
                    <p:nvSpPr>
                      <p:cNvPr id="26" name="Text Box 25"/>
                      <p:cNvSpPr txBox="1"/>
                      <p:nvPr/>
                    </p:nvSpPr>
                    <p:spPr>
                      <a:xfrm>
                        <a:off x="5034409" y="2888868"/>
                        <a:ext cx="2169590" cy="669369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pPr algn="ctr"/>
                        <a:r>
                          <a:rPr lang="en-US" sz="1400" b="1" dirty="0">
                            <a:solidFill>
                              <a:srgbClr val="00B0F0"/>
                            </a:solidFill>
                          </a:rPr>
                          <a:t>Essential Package</a:t>
                        </a:r>
                        <a:endParaRPr lang="en-US" sz="1400" b="1" dirty="0">
                          <a:solidFill>
                            <a:srgbClr val="00B0F0"/>
                          </a:solidFill>
                        </a:endParaRPr>
                      </a:p>
                    </p:txBody>
                  </p:sp>
                </p:grpSp>
                <p:sp>
                  <p:nvSpPr>
                    <p:cNvPr id="43" name="椭圆 42"/>
                    <p:cNvSpPr/>
                    <p:nvPr/>
                  </p:nvSpPr>
                  <p:spPr>
                    <a:xfrm>
                      <a:off x="3866277" y="3212184"/>
                      <a:ext cx="573398" cy="573398"/>
                    </a:xfrm>
                    <a:prstGeom prst="ellipse">
                      <a:avLst/>
                    </a:prstGeom>
                    <a:solidFill>
                      <a:srgbClr val="96BADB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kumimoji="1" lang="zh-CN" altLang="en-US">
                        <a:solidFill>
                          <a:srgbClr val="00B0F0"/>
                        </a:solidFill>
                      </a:endParaRPr>
                    </a:p>
                  </p:txBody>
                </p:sp>
                <p:sp>
                  <p:nvSpPr>
                    <p:cNvPr id="44" name="椭圆 43"/>
                    <p:cNvSpPr/>
                    <p:nvPr/>
                  </p:nvSpPr>
                  <p:spPr>
                    <a:xfrm>
                      <a:off x="4982780" y="2187583"/>
                      <a:ext cx="573398" cy="573398"/>
                    </a:xfrm>
                    <a:prstGeom prst="ellipse">
                      <a:avLst/>
                    </a:prstGeom>
                    <a:solidFill>
                      <a:srgbClr val="00B0F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kumimoji="1" lang="zh-CN" altLang="en-US">
                        <a:solidFill>
                          <a:srgbClr val="00B0F0"/>
                        </a:solidFill>
                      </a:endParaRPr>
                    </a:p>
                  </p:txBody>
                </p:sp>
                <p:sp>
                  <p:nvSpPr>
                    <p:cNvPr id="45" name="椭圆 44"/>
                    <p:cNvSpPr/>
                    <p:nvPr/>
                  </p:nvSpPr>
                  <p:spPr>
                    <a:xfrm>
                      <a:off x="6085945" y="3212185"/>
                      <a:ext cx="573398" cy="573398"/>
                    </a:xfrm>
                    <a:prstGeom prst="ellipse">
                      <a:avLst/>
                    </a:prstGeom>
                    <a:solidFill>
                      <a:srgbClr val="6FB332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kumimoji="1" lang="zh-CN" altLang="en-US">
                        <a:solidFill>
                          <a:srgbClr val="00B0F0"/>
                        </a:solidFill>
                      </a:endParaRPr>
                    </a:p>
                  </p:txBody>
                </p:sp>
                <p:sp>
                  <p:nvSpPr>
                    <p:cNvPr id="46" name="椭圆 45"/>
                    <p:cNvSpPr/>
                    <p:nvPr/>
                  </p:nvSpPr>
                  <p:spPr>
                    <a:xfrm>
                      <a:off x="5573248" y="4297745"/>
                      <a:ext cx="573398" cy="573398"/>
                    </a:xfrm>
                    <a:prstGeom prst="ellipse">
                      <a:avLst/>
                    </a:prstGeom>
                    <a:solidFill>
                      <a:srgbClr val="0070C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kumimoji="1" lang="zh-CN" altLang="en-US">
                        <a:solidFill>
                          <a:srgbClr val="00B0F0"/>
                        </a:solidFill>
                      </a:endParaRPr>
                    </a:p>
                  </p:txBody>
                </p:sp>
                <p:sp>
                  <p:nvSpPr>
                    <p:cNvPr id="47" name="椭圆 46"/>
                    <p:cNvSpPr/>
                    <p:nvPr/>
                  </p:nvSpPr>
                  <p:spPr>
                    <a:xfrm>
                      <a:off x="4382524" y="4297745"/>
                      <a:ext cx="573398" cy="573398"/>
                    </a:xfrm>
                    <a:prstGeom prst="ellipse">
                      <a:avLst/>
                    </a:prstGeom>
                    <a:solidFill>
                      <a:srgbClr val="5E7491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kumimoji="1" lang="zh-CN" altLang="en-US">
                        <a:solidFill>
                          <a:srgbClr val="00B0F0"/>
                        </a:solidFill>
                      </a:endParaRPr>
                    </a:p>
                  </p:txBody>
                </p:sp>
                <p:sp>
                  <p:nvSpPr>
                    <p:cNvPr id="31" name="Freeform 189"/>
                    <p:cNvSpPr>
                      <a:spLocks noEditPoints="1"/>
                    </p:cNvSpPr>
                    <p:nvPr/>
                  </p:nvSpPr>
                  <p:spPr bwMode="auto">
                    <a:xfrm>
                      <a:off x="4020035" y="3365820"/>
                      <a:ext cx="276006" cy="266125"/>
                    </a:xfrm>
                    <a:custGeom>
                      <a:avLst/>
                      <a:gdLst>
                        <a:gd name="T0" fmla="*/ 167 w 260"/>
                        <a:gd name="T1" fmla="*/ 248 h 251"/>
                        <a:gd name="T2" fmla="*/ 156 w 260"/>
                        <a:gd name="T3" fmla="*/ 225 h 251"/>
                        <a:gd name="T4" fmla="*/ 124 w 260"/>
                        <a:gd name="T5" fmla="*/ 215 h 251"/>
                        <a:gd name="T6" fmla="*/ 131 w 260"/>
                        <a:gd name="T7" fmla="*/ 181 h 251"/>
                        <a:gd name="T8" fmla="*/ 117 w 260"/>
                        <a:gd name="T9" fmla="*/ 160 h 251"/>
                        <a:gd name="T10" fmla="*/ 132 w 260"/>
                        <a:gd name="T11" fmla="*/ 133 h 251"/>
                        <a:gd name="T12" fmla="*/ 111 w 260"/>
                        <a:gd name="T13" fmla="*/ 135 h 251"/>
                        <a:gd name="T14" fmla="*/ 9 w 260"/>
                        <a:gd name="T15" fmla="*/ 237 h 251"/>
                        <a:gd name="T16" fmla="*/ 23 w 260"/>
                        <a:gd name="T17" fmla="*/ 161 h 251"/>
                        <a:gd name="T18" fmla="*/ 51 w 260"/>
                        <a:gd name="T19" fmla="*/ 104 h 251"/>
                        <a:gd name="T20" fmla="*/ 109 w 260"/>
                        <a:gd name="T21" fmla="*/ 0 h 251"/>
                        <a:gd name="T22" fmla="*/ 157 w 260"/>
                        <a:gd name="T23" fmla="*/ 115 h 251"/>
                        <a:gd name="T24" fmla="*/ 157 w 260"/>
                        <a:gd name="T25" fmla="*/ 133 h 251"/>
                        <a:gd name="T26" fmla="*/ 173 w 260"/>
                        <a:gd name="T27" fmla="*/ 109 h 251"/>
                        <a:gd name="T28" fmla="*/ 209 w 260"/>
                        <a:gd name="T29" fmla="*/ 110 h 251"/>
                        <a:gd name="T30" fmla="*/ 221 w 260"/>
                        <a:gd name="T31" fmla="*/ 133 h 251"/>
                        <a:gd name="T32" fmla="*/ 246 w 260"/>
                        <a:gd name="T33" fmla="*/ 133 h 251"/>
                        <a:gd name="T34" fmla="*/ 258 w 260"/>
                        <a:gd name="T35" fmla="*/ 155 h 251"/>
                        <a:gd name="T36" fmla="*/ 246 w 260"/>
                        <a:gd name="T37" fmla="*/ 177 h 251"/>
                        <a:gd name="T38" fmla="*/ 258 w 260"/>
                        <a:gd name="T39" fmla="*/ 203 h 251"/>
                        <a:gd name="T40" fmla="*/ 242 w 260"/>
                        <a:gd name="T41" fmla="*/ 228 h 251"/>
                        <a:gd name="T42" fmla="*/ 217 w 260"/>
                        <a:gd name="T43" fmla="*/ 227 h 251"/>
                        <a:gd name="T44" fmla="*/ 204 w 260"/>
                        <a:gd name="T45" fmla="*/ 249 h 251"/>
                        <a:gd name="T46" fmla="*/ 189 w 260"/>
                        <a:gd name="T47" fmla="*/ 233 h 251"/>
                        <a:gd name="T48" fmla="*/ 220 w 260"/>
                        <a:gd name="T49" fmla="*/ 207 h 251"/>
                        <a:gd name="T50" fmla="*/ 239 w 260"/>
                        <a:gd name="T51" fmla="*/ 201 h 251"/>
                        <a:gd name="T52" fmla="*/ 239 w 260"/>
                        <a:gd name="T53" fmla="*/ 156 h 251"/>
                        <a:gd name="T54" fmla="*/ 236 w 260"/>
                        <a:gd name="T55" fmla="*/ 151 h 251"/>
                        <a:gd name="T56" fmla="*/ 220 w 260"/>
                        <a:gd name="T57" fmla="*/ 149 h 251"/>
                        <a:gd name="T58" fmla="*/ 189 w 260"/>
                        <a:gd name="T59" fmla="*/ 124 h 251"/>
                        <a:gd name="T60" fmla="*/ 157 w 260"/>
                        <a:gd name="T61" fmla="*/ 149 h 251"/>
                        <a:gd name="T62" fmla="*/ 138 w 260"/>
                        <a:gd name="T63" fmla="*/ 156 h 251"/>
                        <a:gd name="T64" fmla="*/ 137 w 260"/>
                        <a:gd name="T65" fmla="*/ 201 h 251"/>
                        <a:gd name="T66" fmla="*/ 140 w 260"/>
                        <a:gd name="T67" fmla="*/ 206 h 251"/>
                        <a:gd name="T68" fmla="*/ 155 w 260"/>
                        <a:gd name="T69" fmla="*/ 207 h 251"/>
                        <a:gd name="T70" fmla="*/ 182 w 260"/>
                        <a:gd name="T71" fmla="*/ 233 h 251"/>
                        <a:gd name="T72" fmla="*/ 109 w 260"/>
                        <a:gd name="T73" fmla="*/ 117 h 251"/>
                        <a:gd name="T74" fmla="*/ 189 w 260"/>
                        <a:gd name="T75" fmla="*/ 207 h 251"/>
                        <a:gd name="T76" fmla="*/ 169 w 260"/>
                        <a:gd name="T77" fmla="*/ 159 h 251"/>
                        <a:gd name="T78" fmla="*/ 216 w 260"/>
                        <a:gd name="T79" fmla="*/ 179 h 251"/>
                        <a:gd name="T80" fmla="*/ 189 w 260"/>
                        <a:gd name="T81" fmla="*/ 169 h 251"/>
                        <a:gd name="T82" fmla="*/ 198 w 260"/>
                        <a:gd name="T83" fmla="*/ 179 h 251"/>
                        <a:gd name="T84" fmla="*/ 189 w 260"/>
                        <a:gd name="T85" fmla="*/ 169 h 2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</a:cxnLst>
                      <a:rect l="0" t="0" r="r" b="b"/>
                      <a:pathLst>
                        <a:path w="260" h="251">
                          <a:moveTo>
                            <a:pt x="188" y="251"/>
                          </a:moveTo>
                          <a:cubicBezTo>
                            <a:pt x="183" y="251"/>
                            <a:pt x="178" y="250"/>
                            <a:pt x="172" y="249"/>
                          </a:cubicBezTo>
                          <a:cubicBezTo>
                            <a:pt x="167" y="248"/>
                            <a:pt x="167" y="248"/>
                            <a:pt x="167" y="248"/>
                          </a:cubicBezTo>
                          <a:cubicBezTo>
                            <a:pt x="160" y="228"/>
                            <a:pt x="160" y="228"/>
                            <a:pt x="160" y="228"/>
                          </a:cubicBezTo>
                          <a:cubicBezTo>
                            <a:pt x="160" y="226"/>
                            <a:pt x="158" y="225"/>
                            <a:pt x="157" y="225"/>
                          </a:cubicBezTo>
                          <a:cubicBezTo>
                            <a:pt x="156" y="225"/>
                            <a:pt x="156" y="225"/>
                            <a:pt x="156" y="225"/>
                          </a:cubicBezTo>
                          <a:cubicBezTo>
                            <a:pt x="134" y="229"/>
                            <a:pt x="134" y="229"/>
                            <a:pt x="134" y="229"/>
                          </a:cubicBezTo>
                          <a:cubicBezTo>
                            <a:pt x="131" y="225"/>
                            <a:pt x="131" y="225"/>
                            <a:pt x="131" y="225"/>
                          </a:cubicBezTo>
                          <a:cubicBezTo>
                            <a:pt x="128" y="223"/>
                            <a:pt x="125" y="219"/>
                            <a:pt x="124" y="215"/>
                          </a:cubicBezTo>
                          <a:cubicBezTo>
                            <a:pt x="121" y="210"/>
                            <a:pt x="119" y="206"/>
                            <a:pt x="118" y="203"/>
                          </a:cubicBezTo>
                          <a:cubicBezTo>
                            <a:pt x="116" y="198"/>
                            <a:pt x="116" y="198"/>
                            <a:pt x="116" y="198"/>
                          </a:cubicBezTo>
                          <a:cubicBezTo>
                            <a:pt x="131" y="181"/>
                            <a:pt x="131" y="181"/>
                            <a:pt x="131" y="181"/>
                          </a:cubicBezTo>
                          <a:cubicBezTo>
                            <a:pt x="132" y="180"/>
                            <a:pt x="132" y="178"/>
                            <a:pt x="131" y="177"/>
                          </a:cubicBezTo>
                          <a:cubicBezTo>
                            <a:pt x="131" y="177"/>
                            <a:pt x="131" y="177"/>
                            <a:pt x="131" y="177"/>
                          </a:cubicBezTo>
                          <a:cubicBezTo>
                            <a:pt x="117" y="160"/>
                            <a:pt x="117" y="160"/>
                            <a:pt x="117" y="160"/>
                          </a:cubicBezTo>
                          <a:cubicBezTo>
                            <a:pt x="119" y="155"/>
                            <a:pt x="119" y="155"/>
                            <a:pt x="119" y="155"/>
                          </a:cubicBezTo>
                          <a:cubicBezTo>
                            <a:pt x="121" y="148"/>
                            <a:pt x="125" y="140"/>
                            <a:pt x="131" y="133"/>
                          </a:cubicBezTo>
                          <a:cubicBezTo>
                            <a:pt x="132" y="133"/>
                            <a:pt x="132" y="133"/>
                            <a:pt x="132" y="133"/>
                          </a:cubicBezTo>
                          <a:cubicBezTo>
                            <a:pt x="134" y="131"/>
                            <a:pt x="134" y="131"/>
                            <a:pt x="134" y="131"/>
                          </a:cubicBezTo>
                          <a:cubicBezTo>
                            <a:pt x="127" y="133"/>
                            <a:pt x="119" y="135"/>
                            <a:pt x="111" y="135"/>
                          </a:cubicBezTo>
                          <a:cubicBezTo>
                            <a:pt x="111" y="135"/>
                            <a:pt x="111" y="135"/>
                            <a:pt x="111" y="135"/>
                          </a:cubicBezTo>
                          <a:cubicBezTo>
                            <a:pt x="110" y="135"/>
                            <a:pt x="110" y="135"/>
                            <a:pt x="110" y="135"/>
                          </a:cubicBezTo>
                          <a:cubicBezTo>
                            <a:pt x="59" y="135"/>
                            <a:pt x="18" y="177"/>
                            <a:pt x="18" y="228"/>
                          </a:cubicBezTo>
                          <a:cubicBezTo>
                            <a:pt x="18" y="233"/>
                            <a:pt x="14" y="237"/>
                            <a:pt x="9" y="237"/>
                          </a:cubicBezTo>
                          <a:cubicBezTo>
                            <a:pt x="4" y="237"/>
                            <a:pt x="0" y="233"/>
                            <a:pt x="0" y="228"/>
                          </a:cubicBezTo>
                          <a:cubicBezTo>
                            <a:pt x="0" y="215"/>
                            <a:pt x="2" y="203"/>
                            <a:pt x="6" y="192"/>
                          </a:cubicBezTo>
                          <a:cubicBezTo>
                            <a:pt x="10" y="181"/>
                            <a:pt x="15" y="170"/>
                            <a:pt x="23" y="161"/>
                          </a:cubicBezTo>
                          <a:cubicBezTo>
                            <a:pt x="30" y="151"/>
                            <a:pt x="38" y="143"/>
                            <a:pt x="48" y="137"/>
                          </a:cubicBezTo>
                          <a:cubicBezTo>
                            <a:pt x="55" y="132"/>
                            <a:pt x="63" y="127"/>
                            <a:pt x="72" y="124"/>
                          </a:cubicBezTo>
                          <a:cubicBezTo>
                            <a:pt x="63" y="119"/>
                            <a:pt x="57" y="112"/>
                            <a:pt x="51" y="104"/>
                          </a:cubicBezTo>
                          <a:cubicBezTo>
                            <a:pt x="45" y="93"/>
                            <a:pt x="41" y="81"/>
                            <a:pt x="41" y="68"/>
                          </a:cubicBezTo>
                          <a:cubicBezTo>
                            <a:pt x="41" y="50"/>
                            <a:pt x="48" y="33"/>
                            <a:pt x="61" y="20"/>
                          </a:cubicBezTo>
                          <a:cubicBezTo>
                            <a:pt x="74" y="7"/>
                            <a:pt x="91" y="0"/>
                            <a:pt x="109" y="0"/>
                          </a:cubicBezTo>
                          <a:cubicBezTo>
                            <a:pt x="127" y="0"/>
                            <a:pt x="144" y="7"/>
                            <a:pt x="156" y="20"/>
                          </a:cubicBezTo>
                          <a:cubicBezTo>
                            <a:pt x="169" y="33"/>
                            <a:pt x="176" y="50"/>
                            <a:pt x="176" y="68"/>
                          </a:cubicBezTo>
                          <a:cubicBezTo>
                            <a:pt x="176" y="85"/>
                            <a:pt x="170" y="102"/>
                            <a:pt x="157" y="115"/>
                          </a:cubicBezTo>
                          <a:cubicBezTo>
                            <a:pt x="151" y="121"/>
                            <a:pt x="144" y="126"/>
                            <a:pt x="136" y="129"/>
                          </a:cubicBezTo>
                          <a:cubicBezTo>
                            <a:pt x="156" y="133"/>
                            <a:pt x="156" y="133"/>
                            <a:pt x="156" y="133"/>
                          </a:cubicBezTo>
                          <a:cubicBezTo>
                            <a:pt x="156" y="133"/>
                            <a:pt x="156" y="133"/>
                            <a:pt x="157" y="133"/>
                          </a:cubicBezTo>
                          <a:cubicBezTo>
                            <a:pt x="158" y="133"/>
                            <a:pt x="160" y="132"/>
                            <a:pt x="161" y="130"/>
                          </a:cubicBezTo>
                          <a:cubicBezTo>
                            <a:pt x="168" y="110"/>
                            <a:pt x="168" y="110"/>
                            <a:pt x="168" y="110"/>
                          </a:cubicBezTo>
                          <a:cubicBezTo>
                            <a:pt x="173" y="109"/>
                            <a:pt x="173" y="109"/>
                            <a:pt x="173" y="109"/>
                          </a:cubicBezTo>
                          <a:cubicBezTo>
                            <a:pt x="178" y="108"/>
                            <a:pt x="183" y="107"/>
                            <a:pt x="188" y="107"/>
                          </a:cubicBezTo>
                          <a:cubicBezTo>
                            <a:pt x="194" y="107"/>
                            <a:pt x="199" y="108"/>
                            <a:pt x="204" y="109"/>
                          </a:cubicBezTo>
                          <a:cubicBezTo>
                            <a:pt x="209" y="110"/>
                            <a:pt x="209" y="110"/>
                            <a:pt x="209" y="110"/>
                          </a:cubicBezTo>
                          <a:cubicBezTo>
                            <a:pt x="217" y="130"/>
                            <a:pt x="217" y="130"/>
                            <a:pt x="217" y="130"/>
                          </a:cubicBezTo>
                          <a:cubicBezTo>
                            <a:pt x="217" y="131"/>
                            <a:pt x="219" y="133"/>
                            <a:pt x="221" y="133"/>
                          </a:cubicBezTo>
                          <a:cubicBezTo>
                            <a:pt x="221" y="133"/>
                            <a:pt x="221" y="133"/>
                            <a:pt x="221" y="133"/>
                          </a:cubicBezTo>
                          <a:cubicBezTo>
                            <a:pt x="243" y="130"/>
                            <a:pt x="243" y="130"/>
                            <a:pt x="243" y="130"/>
                          </a:cubicBezTo>
                          <a:cubicBezTo>
                            <a:pt x="246" y="133"/>
                            <a:pt x="246" y="133"/>
                            <a:pt x="246" y="133"/>
                          </a:cubicBezTo>
                          <a:cubicBezTo>
                            <a:pt x="246" y="133"/>
                            <a:pt x="246" y="133"/>
                            <a:pt x="246" y="133"/>
                          </a:cubicBezTo>
                          <a:cubicBezTo>
                            <a:pt x="249" y="137"/>
                            <a:pt x="251" y="140"/>
                            <a:pt x="253" y="144"/>
                          </a:cubicBezTo>
                          <a:cubicBezTo>
                            <a:pt x="254" y="146"/>
                            <a:pt x="256" y="149"/>
                            <a:pt x="257" y="152"/>
                          </a:cubicBezTo>
                          <a:cubicBezTo>
                            <a:pt x="257" y="153"/>
                            <a:pt x="258" y="154"/>
                            <a:pt x="258" y="155"/>
                          </a:cubicBezTo>
                          <a:cubicBezTo>
                            <a:pt x="258" y="155"/>
                            <a:pt x="258" y="155"/>
                            <a:pt x="258" y="155"/>
                          </a:cubicBezTo>
                          <a:cubicBezTo>
                            <a:pt x="260" y="159"/>
                            <a:pt x="260" y="159"/>
                            <a:pt x="260" y="159"/>
                          </a:cubicBezTo>
                          <a:cubicBezTo>
                            <a:pt x="246" y="177"/>
                            <a:pt x="246" y="177"/>
                            <a:pt x="246" y="177"/>
                          </a:cubicBezTo>
                          <a:cubicBezTo>
                            <a:pt x="245" y="178"/>
                            <a:pt x="245" y="180"/>
                            <a:pt x="246" y="181"/>
                          </a:cubicBezTo>
                          <a:cubicBezTo>
                            <a:pt x="260" y="198"/>
                            <a:pt x="260" y="198"/>
                            <a:pt x="260" y="198"/>
                          </a:cubicBezTo>
                          <a:cubicBezTo>
                            <a:pt x="258" y="203"/>
                            <a:pt x="258" y="203"/>
                            <a:pt x="258" y="203"/>
                          </a:cubicBezTo>
                          <a:cubicBezTo>
                            <a:pt x="255" y="212"/>
                            <a:pt x="251" y="219"/>
                            <a:pt x="246" y="225"/>
                          </a:cubicBezTo>
                          <a:cubicBezTo>
                            <a:pt x="246" y="225"/>
                            <a:pt x="246" y="225"/>
                            <a:pt x="246" y="225"/>
                          </a:cubicBezTo>
                          <a:cubicBezTo>
                            <a:pt x="242" y="228"/>
                            <a:pt x="242" y="228"/>
                            <a:pt x="242" y="228"/>
                          </a:cubicBezTo>
                          <a:cubicBezTo>
                            <a:pt x="221" y="225"/>
                            <a:pt x="221" y="225"/>
                            <a:pt x="221" y="225"/>
                          </a:cubicBezTo>
                          <a:cubicBezTo>
                            <a:pt x="220" y="225"/>
                            <a:pt x="220" y="225"/>
                            <a:pt x="220" y="225"/>
                          </a:cubicBezTo>
                          <a:cubicBezTo>
                            <a:pt x="219" y="225"/>
                            <a:pt x="217" y="226"/>
                            <a:pt x="217" y="227"/>
                          </a:cubicBezTo>
                          <a:cubicBezTo>
                            <a:pt x="217" y="227"/>
                            <a:pt x="217" y="227"/>
                            <a:pt x="217" y="227"/>
                          </a:cubicBezTo>
                          <a:cubicBezTo>
                            <a:pt x="209" y="248"/>
                            <a:pt x="209" y="248"/>
                            <a:pt x="209" y="248"/>
                          </a:cubicBezTo>
                          <a:cubicBezTo>
                            <a:pt x="204" y="249"/>
                            <a:pt x="204" y="249"/>
                            <a:pt x="204" y="249"/>
                          </a:cubicBezTo>
                          <a:cubicBezTo>
                            <a:pt x="199" y="250"/>
                            <a:pt x="194" y="251"/>
                            <a:pt x="188" y="251"/>
                          </a:cubicBezTo>
                          <a:close/>
                          <a:moveTo>
                            <a:pt x="182" y="233"/>
                          </a:moveTo>
                          <a:cubicBezTo>
                            <a:pt x="184" y="233"/>
                            <a:pt x="186" y="233"/>
                            <a:pt x="189" y="233"/>
                          </a:cubicBezTo>
                          <a:cubicBezTo>
                            <a:pt x="191" y="233"/>
                            <a:pt x="194" y="233"/>
                            <a:pt x="196" y="233"/>
                          </a:cubicBezTo>
                          <a:cubicBezTo>
                            <a:pt x="200" y="222"/>
                            <a:pt x="200" y="222"/>
                            <a:pt x="200" y="222"/>
                          </a:cubicBezTo>
                          <a:cubicBezTo>
                            <a:pt x="203" y="213"/>
                            <a:pt x="211" y="207"/>
                            <a:pt x="220" y="207"/>
                          </a:cubicBezTo>
                          <a:cubicBezTo>
                            <a:pt x="222" y="207"/>
                            <a:pt x="223" y="207"/>
                            <a:pt x="224" y="207"/>
                          </a:cubicBezTo>
                          <a:cubicBezTo>
                            <a:pt x="235" y="209"/>
                            <a:pt x="235" y="209"/>
                            <a:pt x="235" y="209"/>
                          </a:cubicBezTo>
                          <a:cubicBezTo>
                            <a:pt x="236" y="207"/>
                            <a:pt x="238" y="204"/>
                            <a:pt x="239" y="201"/>
                          </a:cubicBezTo>
                          <a:cubicBezTo>
                            <a:pt x="232" y="193"/>
                            <a:pt x="232" y="193"/>
                            <a:pt x="232" y="193"/>
                          </a:cubicBezTo>
                          <a:cubicBezTo>
                            <a:pt x="226" y="185"/>
                            <a:pt x="225" y="173"/>
                            <a:pt x="232" y="165"/>
                          </a:cubicBezTo>
                          <a:cubicBezTo>
                            <a:pt x="239" y="156"/>
                            <a:pt x="239" y="156"/>
                            <a:pt x="239" y="156"/>
                          </a:cubicBezTo>
                          <a:cubicBezTo>
                            <a:pt x="238" y="155"/>
                            <a:pt x="238" y="153"/>
                            <a:pt x="237" y="152"/>
                          </a:cubicBezTo>
                          <a:cubicBezTo>
                            <a:pt x="237" y="151"/>
                            <a:pt x="237" y="151"/>
                            <a:pt x="237" y="151"/>
                          </a:cubicBezTo>
                          <a:cubicBezTo>
                            <a:pt x="236" y="151"/>
                            <a:pt x="236" y="151"/>
                            <a:pt x="236" y="151"/>
                          </a:cubicBezTo>
                          <a:cubicBezTo>
                            <a:pt x="236" y="150"/>
                            <a:pt x="235" y="149"/>
                            <a:pt x="234" y="148"/>
                          </a:cubicBezTo>
                          <a:cubicBezTo>
                            <a:pt x="223" y="149"/>
                            <a:pt x="223" y="149"/>
                            <a:pt x="223" y="149"/>
                          </a:cubicBezTo>
                          <a:cubicBezTo>
                            <a:pt x="222" y="149"/>
                            <a:pt x="221" y="149"/>
                            <a:pt x="220" y="149"/>
                          </a:cubicBezTo>
                          <a:cubicBezTo>
                            <a:pt x="211" y="149"/>
                            <a:pt x="202" y="143"/>
                            <a:pt x="199" y="134"/>
                          </a:cubicBezTo>
                          <a:cubicBezTo>
                            <a:pt x="195" y="124"/>
                            <a:pt x="195" y="124"/>
                            <a:pt x="195" y="124"/>
                          </a:cubicBezTo>
                          <a:cubicBezTo>
                            <a:pt x="193" y="124"/>
                            <a:pt x="191" y="124"/>
                            <a:pt x="189" y="124"/>
                          </a:cubicBezTo>
                          <a:cubicBezTo>
                            <a:pt x="186" y="124"/>
                            <a:pt x="184" y="124"/>
                            <a:pt x="182" y="124"/>
                          </a:cubicBezTo>
                          <a:cubicBezTo>
                            <a:pt x="178" y="135"/>
                            <a:pt x="178" y="135"/>
                            <a:pt x="178" y="135"/>
                          </a:cubicBezTo>
                          <a:cubicBezTo>
                            <a:pt x="175" y="143"/>
                            <a:pt x="166" y="149"/>
                            <a:pt x="157" y="149"/>
                          </a:cubicBezTo>
                          <a:cubicBezTo>
                            <a:pt x="156" y="149"/>
                            <a:pt x="155" y="149"/>
                            <a:pt x="153" y="149"/>
                          </a:cubicBezTo>
                          <a:cubicBezTo>
                            <a:pt x="142" y="147"/>
                            <a:pt x="142" y="147"/>
                            <a:pt x="142" y="147"/>
                          </a:cubicBezTo>
                          <a:cubicBezTo>
                            <a:pt x="140" y="150"/>
                            <a:pt x="139" y="153"/>
                            <a:pt x="138" y="156"/>
                          </a:cubicBezTo>
                          <a:cubicBezTo>
                            <a:pt x="145" y="164"/>
                            <a:pt x="145" y="164"/>
                            <a:pt x="145" y="164"/>
                          </a:cubicBezTo>
                          <a:cubicBezTo>
                            <a:pt x="152" y="172"/>
                            <a:pt x="152" y="184"/>
                            <a:pt x="145" y="192"/>
                          </a:cubicBezTo>
                          <a:cubicBezTo>
                            <a:pt x="137" y="201"/>
                            <a:pt x="137" y="201"/>
                            <a:pt x="137" y="201"/>
                          </a:cubicBezTo>
                          <a:cubicBezTo>
                            <a:pt x="138" y="203"/>
                            <a:pt x="139" y="204"/>
                            <a:pt x="140" y="206"/>
                          </a:cubicBezTo>
                          <a:cubicBezTo>
                            <a:pt x="140" y="206"/>
                            <a:pt x="140" y="206"/>
                            <a:pt x="140" y="206"/>
                          </a:cubicBezTo>
                          <a:cubicBezTo>
                            <a:pt x="140" y="206"/>
                            <a:pt x="140" y="206"/>
                            <a:pt x="140" y="206"/>
                          </a:cubicBezTo>
                          <a:cubicBezTo>
                            <a:pt x="141" y="207"/>
                            <a:pt x="141" y="208"/>
                            <a:pt x="142" y="209"/>
                          </a:cubicBezTo>
                          <a:cubicBezTo>
                            <a:pt x="155" y="207"/>
                            <a:pt x="155" y="207"/>
                            <a:pt x="155" y="207"/>
                          </a:cubicBezTo>
                          <a:cubicBezTo>
                            <a:pt x="155" y="207"/>
                            <a:pt x="155" y="207"/>
                            <a:pt x="155" y="207"/>
                          </a:cubicBezTo>
                          <a:cubicBezTo>
                            <a:pt x="155" y="207"/>
                            <a:pt x="156" y="207"/>
                            <a:pt x="157" y="207"/>
                          </a:cubicBezTo>
                          <a:cubicBezTo>
                            <a:pt x="167" y="207"/>
                            <a:pt x="175" y="213"/>
                            <a:pt x="178" y="222"/>
                          </a:cubicBezTo>
                          <a:lnTo>
                            <a:pt x="182" y="233"/>
                          </a:lnTo>
                          <a:close/>
                          <a:moveTo>
                            <a:pt x="109" y="18"/>
                          </a:moveTo>
                          <a:cubicBezTo>
                            <a:pt x="81" y="18"/>
                            <a:pt x="59" y="40"/>
                            <a:pt x="59" y="68"/>
                          </a:cubicBezTo>
                          <a:cubicBezTo>
                            <a:pt x="59" y="95"/>
                            <a:pt x="81" y="117"/>
                            <a:pt x="109" y="117"/>
                          </a:cubicBezTo>
                          <a:cubicBezTo>
                            <a:pt x="136" y="117"/>
                            <a:pt x="158" y="95"/>
                            <a:pt x="158" y="68"/>
                          </a:cubicBezTo>
                          <a:cubicBezTo>
                            <a:pt x="158" y="40"/>
                            <a:pt x="136" y="18"/>
                            <a:pt x="109" y="18"/>
                          </a:cubicBezTo>
                          <a:close/>
                          <a:moveTo>
                            <a:pt x="189" y="207"/>
                          </a:moveTo>
                          <a:cubicBezTo>
                            <a:pt x="181" y="207"/>
                            <a:pt x="174" y="204"/>
                            <a:pt x="169" y="199"/>
                          </a:cubicBezTo>
                          <a:cubicBezTo>
                            <a:pt x="164" y="193"/>
                            <a:pt x="161" y="186"/>
                            <a:pt x="161" y="179"/>
                          </a:cubicBezTo>
                          <a:cubicBezTo>
                            <a:pt x="161" y="172"/>
                            <a:pt x="164" y="165"/>
                            <a:pt x="169" y="159"/>
                          </a:cubicBezTo>
                          <a:cubicBezTo>
                            <a:pt x="174" y="154"/>
                            <a:pt x="181" y="151"/>
                            <a:pt x="189" y="151"/>
                          </a:cubicBezTo>
                          <a:cubicBezTo>
                            <a:pt x="196" y="151"/>
                            <a:pt x="203" y="154"/>
                            <a:pt x="208" y="159"/>
                          </a:cubicBezTo>
                          <a:cubicBezTo>
                            <a:pt x="213" y="165"/>
                            <a:pt x="216" y="172"/>
                            <a:pt x="216" y="179"/>
                          </a:cubicBezTo>
                          <a:cubicBezTo>
                            <a:pt x="216" y="186"/>
                            <a:pt x="213" y="193"/>
                            <a:pt x="208" y="199"/>
                          </a:cubicBezTo>
                          <a:cubicBezTo>
                            <a:pt x="203" y="204"/>
                            <a:pt x="196" y="207"/>
                            <a:pt x="189" y="207"/>
                          </a:cubicBezTo>
                          <a:close/>
                          <a:moveTo>
                            <a:pt x="189" y="169"/>
                          </a:moveTo>
                          <a:cubicBezTo>
                            <a:pt x="183" y="169"/>
                            <a:pt x="179" y="174"/>
                            <a:pt x="179" y="179"/>
                          </a:cubicBezTo>
                          <a:cubicBezTo>
                            <a:pt x="179" y="184"/>
                            <a:pt x="183" y="189"/>
                            <a:pt x="189" y="189"/>
                          </a:cubicBezTo>
                          <a:cubicBezTo>
                            <a:pt x="194" y="189"/>
                            <a:pt x="198" y="184"/>
                            <a:pt x="198" y="179"/>
                          </a:cubicBezTo>
                          <a:cubicBezTo>
                            <a:pt x="198" y="174"/>
                            <a:pt x="194" y="169"/>
                            <a:pt x="189" y="169"/>
                          </a:cubicBezTo>
                          <a:close/>
                          <a:moveTo>
                            <a:pt x="189" y="169"/>
                          </a:moveTo>
                          <a:cubicBezTo>
                            <a:pt x="189" y="169"/>
                            <a:pt x="189" y="169"/>
                            <a:pt x="189" y="169"/>
                          </a:cubicBezTo>
                        </a:path>
                      </a:pathLst>
                    </a:custGeom>
                    <a:solidFill>
                      <a:srgbClr val="FFFF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30" name="Freeform 9"/>
                  <p:cNvSpPr>
                    <a:spLocks noEditPoints="1"/>
                  </p:cNvSpPr>
                  <p:nvPr/>
                </p:nvSpPr>
                <p:spPr bwMode="auto">
                  <a:xfrm>
                    <a:off x="5153463" y="2337670"/>
                    <a:ext cx="238819" cy="248345"/>
                  </a:xfrm>
                  <a:custGeom>
                    <a:avLst/>
                    <a:gdLst>
                      <a:gd name="T0" fmla="*/ 293 w 347"/>
                      <a:gd name="T1" fmla="*/ 151 h 360"/>
                      <a:gd name="T2" fmla="*/ 289 w 347"/>
                      <a:gd name="T3" fmla="*/ 26 h 360"/>
                      <a:gd name="T4" fmla="*/ 25 w 347"/>
                      <a:gd name="T5" fmla="*/ 29 h 360"/>
                      <a:gd name="T6" fmla="*/ 28 w 347"/>
                      <a:gd name="T7" fmla="*/ 334 h 360"/>
                      <a:gd name="T8" fmla="*/ 157 w 347"/>
                      <a:gd name="T9" fmla="*/ 347 h 360"/>
                      <a:gd name="T10" fmla="*/ 12 w 347"/>
                      <a:gd name="T11" fmla="*/ 360 h 360"/>
                      <a:gd name="T12" fmla="*/ 0 w 347"/>
                      <a:gd name="T13" fmla="*/ 13 h 360"/>
                      <a:gd name="T14" fmla="*/ 306 w 347"/>
                      <a:gd name="T15" fmla="*/ 0 h 360"/>
                      <a:gd name="T16" fmla="*/ 318 w 347"/>
                      <a:gd name="T17" fmla="*/ 151 h 360"/>
                      <a:gd name="T18" fmla="*/ 59 w 347"/>
                      <a:gd name="T19" fmla="*/ 83 h 360"/>
                      <a:gd name="T20" fmla="*/ 261 w 347"/>
                      <a:gd name="T21" fmla="*/ 96 h 360"/>
                      <a:gd name="T22" fmla="*/ 59 w 347"/>
                      <a:gd name="T23" fmla="*/ 109 h 360"/>
                      <a:gd name="T24" fmla="*/ 59 w 347"/>
                      <a:gd name="T25" fmla="*/ 83 h 360"/>
                      <a:gd name="T26" fmla="*/ 146 w 347"/>
                      <a:gd name="T27" fmla="*/ 166 h 360"/>
                      <a:gd name="T28" fmla="*/ 146 w 347"/>
                      <a:gd name="T29" fmla="*/ 191 h 360"/>
                      <a:gd name="T30" fmla="*/ 48 w 347"/>
                      <a:gd name="T31" fmla="*/ 179 h 360"/>
                      <a:gd name="T32" fmla="*/ 61 w 347"/>
                      <a:gd name="T33" fmla="*/ 249 h 360"/>
                      <a:gd name="T34" fmla="*/ 159 w 347"/>
                      <a:gd name="T35" fmla="*/ 261 h 360"/>
                      <a:gd name="T36" fmla="*/ 61 w 347"/>
                      <a:gd name="T37" fmla="*/ 274 h 360"/>
                      <a:gd name="T38" fmla="*/ 61 w 347"/>
                      <a:gd name="T39" fmla="*/ 249 h 360"/>
                      <a:gd name="T40" fmla="*/ 200 w 347"/>
                      <a:gd name="T41" fmla="*/ 166 h 360"/>
                      <a:gd name="T42" fmla="*/ 200 w 347"/>
                      <a:gd name="T43" fmla="*/ 191 h 360"/>
                      <a:gd name="T44" fmla="*/ 170 w 347"/>
                      <a:gd name="T45" fmla="*/ 179 h 360"/>
                      <a:gd name="T46" fmla="*/ 191 w 347"/>
                      <a:gd name="T47" fmla="*/ 253 h 360"/>
                      <a:gd name="T48" fmla="*/ 210 w 347"/>
                      <a:gd name="T49" fmla="*/ 232 h 360"/>
                      <a:gd name="T50" fmla="*/ 223 w 347"/>
                      <a:gd name="T51" fmla="*/ 205 h 360"/>
                      <a:gd name="T52" fmla="*/ 269 w 347"/>
                      <a:gd name="T53" fmla="*/ 205 h 360"/>
                      <a:gd name="T54" fmla="*/ 316 w 347"/>
                      <a:gd name="T55" fmla="*/ 205 h 360"/>
                      <a:gd name="T56" fmla="*/ 328 w 347"/>
                      <a:gd name="T57" fmla="*/ 232 h 360"/>
                      <a:gd name="T58" fmla="*/ 347 w 347"/>
                      <a:gd name="T59" fmla="*/ 253 h 360"/>
                      <a:gd name="T60" fmla="*/ 346 w 347"/>
                      <a:gd name="T61" fmla="*/ 285 h 360"/>
                      <a:gd name="T62" fmla="*/ 328 w 347"/>
                      <a:gd name="T63" fmla="*/ 310 h 360"/>
                      <a:gd name="T64" fmla="*/ 314 w 347"/>
                      <a:gd name="T65" fmla="*/ 334 h 360"/>
                      <a:gd name="T66" fmla="*/ 269 w 347"/>
                      <a:gd name="T67" fmla="*/ 334 h 360"/>
                      <a:gd name="T68" fmla="*/ 224 w 347"/>
                      <a:gd name="T69" fmla="*/ 334 h 360"/>
                      <a:gd name="T70" fmla="*/ 210 w 347"/>
                      <a:gd name="T71" fmla="*/ 310 h 360"/>
                      <a:gd name="T72" fmla="*/ 192 w 347"/>
                      <a:gd name="T73" fmla="*/ 285 h 360"/>
                      <a:gd name="T74" fmla="*/ 191 w 347"/>
                      <a:gd name="T75" fmla="*/ 253 h 360"/>
                      <a:gd name="T76" fmla="*/ 296 w 347"/>
                      <a:gd name="T77" fmla="*/ 269 h 360"/>
                      <a:gd name="T78" fmla="*/ 242 w 347"/>
                      <a:gd name="T79" fmla="*/ 269 h 360"/>
                      <a:gd name="T80" fmla="*/ 269 w 347"/>
                      <a:gd name="T81" fmla="*/ 296 h 36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347" h="360">
                        <a:moveTo>
                          <a:pt x="306" y="164"/>
                        </a:moveTo>
                        <a:cubicBezTo>
                          <a:pt x="298" y="164"/>
                          <a:pt x="293" y="158"/>
                          <a:pt x="293" y="151"/>
                        </a:cubicBezTo>
                        <a:cubicBezTo>
                          <a:pt x="293" y="29"/>
                          <a:pt x="293" y="29"/>
                          <a:pt x="293" y="29"/>
                        </a:cubicBezTo>
                        <a:cubicBezTo>
                          <a:pt x="293" y="27"/>
                          <a:pt x="291" y="26"/>
                          <a:pt x="289" y="26"/>
                        </a:cubicBezTo>
                        <a:cubicBezTo>
                          <a:pt x="28" y="26"/>
                          <a:pt x="28" y="26"/>
                          <a:pt x="28" y="26"/>
                        </a:cubicBezTo>
                        <a:cubicBezTo>
                          <a:pt x="27" y="26"/>
                          <a:pt x="25" y="27"/>
                          <a:pt x="25" y="29"/>
                        </a:cubicBezTo>
                        <a:cubicBezTo>
                          <a:pt x="25" y="331"/>
                          <a:pt x="25" y="331"/>
                          <a:pt x="25" y="331"/>
                        </a:cubicBezTo>
                        <a:cubicBezTo>
                          <a:pt x="25" y="333"/>
                          <a:pt x="27" y="334"/>
                          <a:pt x="28" y="334"/>
                        </a:cubicBezTo>
                        <a:cubicBezTo>
                          <a:pt x="145" y="334"/>
                          <a:pt x="145" y="334"/>
                          <a:pt x="145" y="334"/>
                        </a:cubicBezTo>
                        <a:cubicBezTo>
                          <a:pt x="152" y="334"/>
                          <a:pt x="157" y="340"/>
                          <a:pt x="157" y="347"/>
                        </a:cubicBezTo>
                        <a:cubicBezTo>
                          <a:pt x="157" y="354"/>
                          <a:pt x="152" y="360"/>
                          <a:pt x="145" y="360"/>
                        </a:cubicBezTo>
                        <a:cubicBezTo>
                          <a:pt x="12" y="360"/>
                          <a:pt x="12" y="360"/>
                          <a:pt x="12" y="360"/>
                        </a:cubicBezTo>
                        <a:cubicBezTo>
                          <a:pt x="5" y="360"/>
                          <a:pt x="0" y="354"/>
                          <a:pt x="0" y="347"/>
                        </a:cubicBezTo>
                        <a:cubicBezTo>
                          <a:pt x="0" y="13"/>
                          <a:pt x="0" y="13"/>
                          <a:pt x="0" y="13"/>
                        </a:cubicBezTo>
                        <a:cubicBezTo>
                          <a:pt x="0" y="6"/>
                          <a:pt x="5" y="0"/>
                          <a:pt x="12" y="0"/>
                        </a:cubicBezTo>
                        <a:cubicBezTo>
                          <a:pt x="306" y="0"/>
                          <a:pt x="306" y="0"/>
                          <a:pt x="306" y="0"/>
                        </a:cubicBezTo>
                        <a:cubicBezTo>
                          <a:pt x="313" y="0"/>
                          <a:pt x="318" y="6"/>
                          <a:pt x="318" y="13"/>
                        </a:cubicBezTo>
                        <a:cubicBezTo>
                          <a:pt x="318" y="151"/>
                          <a:pt x="318" y="151"/>
                          <a:pt x="318" y="151"/>
                        </a:cubicBezTo>
                        <a:cubicBezTo>
                          <a:pt x="318" y="158"/>
                          <a:pt x="313" y="164"/>
                          <a:pt x="306" y="164"/>
                        </a:cubicBezTo>
                        <a:close/>
                        <a:moveTo>
                          <a:pt x="59" y="83"/>
                        </a:moveTo>
                        <a:cubicBezTo>
                          <a:pt x="248" y="83"/>
                          <a:pt x="248" y="83"/>
                          <a:pt x="248" y="83"/>
                        </a:cubicBezTo>
                        <a:cubicBezTo>
                          <a:pt x="255" y="83"/>
                          <a:pt x="261" y="89"/>
                          <a:pt x="261" y="96"/>
                        </a:cubicBezTo>
                        <a:cubicBezTo>
                          <a:pt x="261" y="103"/>
                          <a:pt x="255" y="109"/>
                          <a:pt x="248" y="109"/>
                        </a:cubicBezTo>
                        <a:cubicBezTo>
                          <a:pt x="59" y="109"/>
                          <a:pt x="59" y="109"/>
                          <a:pt x="59" y="109"/>
                        </a:cubicBezTo>
                        <a:cubicBezTo>
                          <a:pt x="51" y="109"/>
                          <a:pt x="46" y="103"/>
                          <a:pt x="46" y="96"/>
                        </a:cubicBezTo>
                        <a:cubicBezTo>
                          <a:pt x="46" y="89"/>
                          <a:pt x="51" y="83"/>
                          <a:pt x="59" y="83"/>
                        </a:cubicBezTo>
                        <a:close/>
                        <a:moveTo>
                          <a:pt x="61" y="166"/>
                        </a:moveTo>
                        <a:cubicBezTo>
                          <a:pt x="146" y="166"/>
                          <a:pt x="146" y="166"/>
                          <a:pt x="146" y="166"/>
                        </a:cubicBezTo>
                        <a:cubicBezTo>
                          <a:pt x="153" y="166"/>
                          <a:pt x="159" y="172"/>
                          <a:pt x="159" y="179"/>
                        </a:cubicBezTo>
                        <a:cubicBezTo>
                          <a:pt x="159" y="186"/>
                          <a:pt x="153" y="191"/>
                          <a:pt x="146" y="191"/>
                        </a:cubicBezTo>
                        <a:cubicBezTo>
                          <a:pt x="61" y="191"/>
                          <a:pt x="61" y="191"/>
                          <a:pt x="61" y="191"/>
                        </a:cubicBezTo>
                        <a:cubicBezTo>
                          <a:pt x="53" y="191"/>
                          <a:pt x="48" y="186"/>
                          <a:pt x="48" y="179"/>
                        </a:cubicBezTo>
                        <a:cubicBezTo>
                          <a:pt x="48" y="172"/>
                          <a:pt x="53" y="166"/>
                          <a:pt x="61" y="166"/>
                        </a:cubicBezTo>
                        <a:close/>
                        <a:moveTo>
                          <a:pt x="61" y="249"/>
                        </a:moveTo>
                        <a:cubicBezTo>
                          <a:pt x="146" y="249"/>
                          <a:pt x="146" y="249"/>
                          <a:pt x="146" y="249"/>
                        </a:cubicBezTo>
                        <a:cubicBezTo>
                          <a:pt x="153" y="249"/>
                          <a:pt x="159" y="254"/>
                          <a:pt x="159" y="261"/>
                        </a:cubicBezTo>
                        <a:cubicBezTo>
                          <a:pt x="159" y="268"/>
                          <a:pt x="153" y="274"/>
                          <a:pt x="146" y="274"/>
                        </a:cubicBezTo>
                        <a:cubicBezTo>
                          <a:pt x="61" y="274"/>
                          <a:pt x="61" y="274"/>
                          <a:pt x="61" y="274"/>
                        </a:cubicBezTo>
                        <a:cubicBezTo>
                          <a:pt x="53" y="274"/>
                          <a:pt x="48" y="268"/>
                          <a:pt x="48" y="261"/>
                        </a:cubicBezTo>
                        <a:cubicBezTo>
                          <a:pt x="48" y="254"/>
                          <a:pt x="53" y="249"/>
                          <a:pt x="61" y="249"/>
                        </a:cubicBezTo>
                        <a:close/>
                        <a:moveTo>
                          <a:pt x="183" y="166"/>
                        </a:moveTo>
                        <a:cubicBezTo>
                          <a:pt x="200" y="166"/>
                          <a:pt x="200" y="166"/>
                          <a:pt x="200" y="166"/>
                        </a:cubicBezTo>
                        <a:cubicBezTo>
                          <a:pt x="207" y="166"/>
                          <a:pt x="213" y="172"/>
                          <a:pt x="213" y="179"/>
                        </a:cubicBezTo>
                        <a:cubicBezTo>
                          <a:pt x="213" y="186"/>
                          <a:pt x="207" y="191"/>
                          <a:pt x="200" y="191"/>
                        </a:cubicBezTo>
                        <a:cubicBezTo>
                          <a:pt x="183" y="191"/>
                          <a:pt x="183" y="191"/>
                          <a:pt x="183" y="191"/>
                        </a:cubicBezTo>
                        <a:cubicBezTo>
                          <a:pt x="176" y="191"/>
                          <a:pt x="170" y="186"/>
                          <a:pt x="170" y="179"/>
                        </a:cubicBezTo>
                        <a:cubicBezTo>
                          <a:pt x="170" y="172"/>
                          <a:pt x="176" y="166"/>
                          <a:pt x="183" y="166"/>
                        </a:cubicBezTo>
                        <a:close/>
                        <a:moveTo>
                          <a:pt x="191" y="253"/>
                        </a:moveTo>
                        <a:cubicBezTo>
                          <a:pt x="193" y="245"/>
                          <a:pt x="196" y="236"/>
                          <a:pt x="201" y="229"/>
                        </a:cubicBezTo>
                        <a:cubicBezTo>
                          <a:pt x="204" y="231"/>
                          <a:pt x="207" y="232"/>
                          <a:pt x="210" y="232"/>
                        </a:cubicBezTo>
                        <a:cubicBezTo>
                          <a:pt x="219" y="232"/>
                          <a:pt x="226" y="224"/>
                          <a:pt x="226" y="215"/>
                        </a:cubicBezTo>
                        <a:cubicBezTo>
                          <a:pt x="226" y="211"/>
                          <a:pt x="225" y="208"/>
                          <a:pt x="223" y="205"/>
                        </a:cubicBezTo>
                        <a:cubicBezTo>
                          <a:pt x="232" y="198"/>
                          <a:pt x="242" y="194"/>
                          <a:pt x="253" y="191"/>
                        </a:cubicBezTo>
                        <a:cubicBezTo>
                          <a:pt x="254" y="199"/>
                          <a:pt x="261" y="205"/>
                          <a:pt x="269" y="205"/>
                        </a:cubicBezTo>
                        <a:cubicBezTo>
                          <a:pt x="277" y="205"/>
                          <a:pt x="284" y="199"/>
                          <a:pt x="285" y="192"/>
                        </a:cubicBezTo>
                        <a:cubicBezTo>
                          <a:pt x="296" y="194"/>
                          <a:pt x="307" y="199"/>
                          <a:pt x="316" y="205"/>
                        </a:cubicBezTo>
                        <a:cubicBezTo>
                          <a:pt x="313" y="208"/>
                          <a:pt x="312" y="212"/>
                          <a:pt x="312" y="215"/>
                        </a:cubicBezTo>
                        <a:cubicBezTo>
                          <a:pt x="312" y="224"/>
                          <a:pt x="319" y="232"/>
                          <a:pt x="328" y="232"/>
                        </a:cubicBezTo>
                        <a:cubicBezTo>
                          <a:pt x="331" y="232"/>
                          <a:pt x="335" y="231"/>
                          <a:pt x="337" y="229"/>
                        </a:cubicBezTo>
                        <a:cubicBezTo>
                          <a:pt x="342" y="236"/>
                          <a:pt x="345" y="245"/>
                          <a:pt x="347" y="253"/>
                        </a:cubicBezTo>
                        <a:cubicBezTo>
                          <a:pt x="339" y="255"/>
                          <a:pt x="334" y="261"/>
                          <a:pt x="334" y="269"/>
                        </a:cubicBezTo>
                        <a:cubicBezTo>
                          <a:pt x="334" y="277"/>
                          <a:pt x="339" y="284"/>
                          <a:pt x="346" y="285"/>
                        </a:cubicBezTo>
                        <a:cubicBezTo>
                          <a:pt x="345" y="294"/>
                          <a:pt x="341" y="303"/>
                          <a:pt x="336" y="311"/>
                        </a:cubicBezTo>
                        <a:cubicBezTo>
                          <a:pt x="333" y="310"/>
                          <a:pt x="331" y="310"/>
                          <a:pt x="328" y="310"/>
                        </a:cubicBezTo>
                        <a:cubicBezTo>
                          <a:pt x="319" y="310"/>
                          <a:pt x="312" y="317"/>
                          <a:pt x="312" y="326"/>
                        </a:cubicBezTo>
                        <a:cubicBezTo>
                          <a:pt x="312" y="329"/>
                          <a:pt x="313" y="332"/>
                          <a:pt x="314" y="334"/>
                        </a:cubicBezTo>
                        <a:cubicBezTo>
                          <a:pt x="306" y="340"/>
                          <a:pt x="296" y="344"/>
                          <a:pt x="285" y="346"/>
                        </a:cubicBezTo>
                        <a:cubicBezTo>
                          <a:pt x="284" y="339"/>
                          <a:pt x="277" y="334"/>
                          <a:pt x="269" y="334"/>
                        </a:cubicBezTo>
                        <a:cubicBezTo>
                          <a:pt x="261" y="334"/>
                          <a:pt x="255" y="339"/>
                          <a:pt x="253" y="347"/>
                        </a:cubicBezTo>
                        <a:cubicBezTo>
                          <a:pt x="243" y="344"/>
                          <a:pt x="233" y="340"/>
                          <a:pt x="224" y="334"/>
                        </a:cubicBezTo>
                        <a:cubicBezTo>
                          <a:pt x="226" y="332"/>
                          <a:pt x="226" y="329"/>
                          <a:pt x="226" y="326"/>
                        </a:cubicBezTo>
                        <a:cubicBezTo>
                          <a:pt x="226" y="317"/>
                          <a:pt x="219" y="310"/>
                          <a:pt x="210" y="310"/>
                        </a:cubicBezTo>
                        <a:cubicBezTo>
                          <a:pt x="207" y="310"/>
                          <a:pt x="205" y="310"/>
                          <a:pt x="202" y="312"/>
                        </a:cubicBezTo>
                        <a:cubicBezTo>
                          <a:pt x="197" y="304"/>
                          <a:pt x="193" y="295"/>
                          <a:pt x="192" y="285"/>
                        </a:cubicBezTo>
                        <a:cubicBezTo>
                          <a:pt x="199" y="284"/>
                          <a:pt x="205" y="277"/>
                          <a:pt x="205" y="269"/>
                        </a:cubicBezTo>
                        <a:cubicBezTo>
                          <a:pt x="205" y="261"/>
                          <a:pt x="199" y="255"/>
                          <a:pt x="191" y="253"/>
                        </a:cubicBezTo>
                        <a:close/>
                        <a:moveTo>
                          <a:pt x="269" y="296"/>
                        </a:moveTo>
                        <a:cubicBezTo>
                          <a:pt x="284" y="296"/>
                          <a:pt x="296" y="284"/>
                          <a:pt x="296" y="269"/>
                        </a:cubicBezTo>
                        <a:cubicBezTo>
                          <a:pt x="296" y="254"/>
                          <a:pt x="284" y="242"/>
                          <a:pt x="269" y="242"/>
                        </a:cubicBezTo>
                        <a:cubicBezTo>
                          <a:pt x="254" y="242"/>
                          <a:pt x="242" y="254"/>
                          <a:pt x="242" y="269"/>
                        </a:cubicBezTo>
                        <a:cubicBezTo>
                          <a:pt x="242" y="284"/>
                          <a:pt x="254" y="296"/>
                          <a:pt x="269" y="296"/>
                        </a:cubicBezTo>
                        <a:close/>
                        <a:moveTo>
                          <a:pt x="269" y="296"/>
                        </a:moveTo>
                        <a:cubicBezTo>
                          <a:pt x="269" y="296"/>
                          <a:pt x="269" y="296"/>
                          <a:pt x="269" y="296"/>
                        </a:cubicBez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 dirty="0"/>
                  </a:p>
                </p:txBody>
              </p:sp>
            </p:grpSp>
            <p:grpSp>
              <p:nvGrpSpPr>
                <p:cNvPr id="32" name="组合 31"/>
                <p:cNvGrpSpPr/>
                <p:nvPr/>
              </p:nvGrpSpPr>
              <p:grpSpPr>
                <a:xfrm>
                  <a:off x="4514043" y="4488768"/>
                  <a:ext cx="310360" cy="247928"/>
                  <a:chOff x="8482013" y="5395911"/>
                  <a:chExt cx="820737" cy="655639"/>
                </a:xfrm>
              </p:grpSpPr>
              <p:sp>
                <p:nvSpPr>
                  <p:cNvPr id="33" name="Freeform 9"/>
                  <p:cNvSpPr>
                    <a:spLocks noEditPoints="1"/>
                  </p:cNvSpPr>
                  <p:nvPr/>
                </p:nvSpPr>
                <p:spPr bwMode="auto">
                  <a:xfrm>
                    <a:off x="8667750" y="5613400"/>
                    <a:ext cx="460375" cy="438150"/>
                  </a:xfrm>
                  <a:custGeom>
                    <a:avLst/>
                    <a:gdLst>
                      <a:gd name="T0" fmla="*/ 87 w 121"/>
                      <a:gd name="T1" fmla="*/ 109 h 115"/>
                      <a:gd name="T2" fmla="*/ 83 w 121"/>
                      <a:gd name="T3" fmla="*/ 102 h 115"/>
                      <a:gd name="T4" fmla="*/ 81 w 121"/>
                      <a:gd name="T5" fmla="*/ 93 h 115"/>
                      <a:gd name="T6" fmla="*/ 37 w 121"/>
                      <a:gd name="T7" fmla="*/ 93 h 115"/>
                      <a:gd name="T8" fmla="*/ 35 w 121"/>
                      <a:gd name="T9" fmla="*/ 102 h 115"/>
                      <a:gd name="T10" fmla="*/ 31 w 121"/>
                      <a:gd name="T11" fmla="*/ 109 h 115"/>
                      <a:gd name="T12" fmla="*/ 28 w 121"/>
                      <a:gd name="T13" fmla="*/ 115 h 115"/>
                      <a:gd name="T14" fmla="*/ 59 w 121"/>
                      <a:gd name="T15" fmla="*/ 115 h 115"/>
                      <a:gd name="T16" fmla="*/ 91 w 121"/>
                      <a:gd name="T17" fmla="*/ 115 h 115"/>
                      <a:gd name="T18" fmla="*/ 87 w 121"/>
                      <a:gd name="T19" fmla="*/ 109 h 115"/>
                      <a:gd name="T20" fmla="*/ 0 w 121"/>
                      <a:gd name="T21" fmla="*/ 15 h 115"/>
                      <a:gd name="T22" fmla="*/ 18 w 121"/>
                      <a:gd name="T23" fmla="*/ 15 h 115"/>
                      <a:gd name="T24" fmla="*/ 18 w 121"/>
                      <a:gd name="T25" fmla="*/ 47 h 115"/>
                      <a:gd name="T26" fmla="*/ 0 w 121"/>
                      <a:gd name="T27" fmla="*/ 47 h 115"/>
                      <a:gd name="T28" fmla="*/ 0 w 121"/>
                      <a:gd name="T29" fmla="*/ 15 h 115"/>
                      <a:gd name="T30" fmla="*/ 37 w 121"/>
                      <a:gd name="T31" fmla="*/ 0 h 115"/>
                      <a:gd name="T32" fmla="*/ 54 w 121"/>
                      <a:gd name="T33" fmla="*/ 0 h 115"/>
                      <a:gd name="T34" fmla="*/ 54 w 121"/>
                      <a:gd name="T35" fmla="*/ 47 h 115"/>
                      <a:gd name="T36" fmla="*/ 37 w 121"/>
                      <a:gd name="T37" fmla="*/ 47 h 115"/>
                      <a:gd name="T38" fmla="*/ 37 w 121"/>
                      <a:gd name="T39" fmla="*/ 0 h 115"/>
                      <a:gd name="T40" fmla="*/ 71 w 121"/>
                      <a:gd name="T41" fmla="*/ 15 h 115"/>
                      <a:gd name="T42" fmla="*/ 89 w 121"/>
                      <a:gd name="T43" fmla="*/ 15 h 115"/>
                      <a:gd name="T44" fmla="*/ 89 w 121"/>
                      <a:gd name="T45" fmla="*/ 47 h 115"/>
                      <a:gd name="T46" fmla="*/ 71 w 121"/>
                      <a:gd name="T47" fmla="*/ 47 h 115"/>
                      <a:gd name="T48" fmla="*/ 71 w 121"/>
                      <a:gd name="T49" fmla="*/ 15 h 115"/>
                      <a:gd name="T50" fmla="*/ 104 w 121"/>
                      <a:gd name="T51" fmla="*/ 0 h 115"/>
                      <a:gd name="T52" fmla="*/ 121 w 121"/>
                      <a:gd name="T53" fmla="*/ 0 h 115"/>
                      <a:gd name="T54" fmla="*/ 121 w 121"/>
                      <a:gd name="T55" fmla="*/ 47 h 115"/>
                      <a:gd name="T56" fmla="*/ 104 w 121"/>
                      <a:gd name="T57" fmla="*/ 47 h 115"/>
                      <a:gd name="T58" fmla="*/ 104 w 121"/>
                      <a:gd name="T59" fmla="*/ 0 h 115"/>
                      <a:gd name="T60" fmla="*/ 104 w 121"/>
                      <a:gd name="T61" fmla="*/ 0 h 115"/>
                      <a:gd name="T62" fmla="*/ 104 w 121"/>
                      <a:gd name="T63" fmla="*/ 0 h 1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121" h="115">
                        <a:moveTo>
                          <a:pt x="87" y="109"/>
                        </a:moveTo>
                        <a:cubicBezTo>
                          <a:pt x="83" y="106"/>
                          <a:pt x="83" y="102"/>
                          <a:pt x="83" y="102"/>
                        </a:cubicBezTo>
                        <a:cubicBezTo>
                          <a:pt x="81" y="93"/>
                          <a:pt x="81" y="93"/>
                          <a:pt x="81" y="93"/>
                        </a:cubicBezTo>
                        <a:cubicBezTo>
                          <a:pt x="37" y="93"/>
                          <a:pt x="37" y="93"/>
                          <a:pt x="37" y="93"/>
                        </a:cubicBezTo>
                        <a:cubicBezTo>
                          <a:pt x="35" y="102"/>
                          <a:pt x="35" y="102"/>
                          <a:pt x="35" y="102"/>
                        </a:cubicBezTo>
                        <a:cubicBezTo>
                          <a:pt x="35" y="102"/>
                          <a:pt x="35" y="106"/>
                          <a:pt x="31" y="109"/>
                        </a:cubicBezTo>
                        <a:cubicBezTo>
                          <a:pt x="28" y="112"/>
                          <a:pt x="25" y="114"/>
                          <a:pt x="28" y="115"/>
                        </a:cubicBezTo>
                        <a:cubicBezTo>
                          <a:pt x="30" y="115"/>
                          <a:pt x="57" y="115"/>
                          <a:pt x="59" y="115"/>
                        </a:cubicBezTo>
                        <a:cubicBezTo>
                          <a:pt x="61" y="115"/>
                          <a:pt x="88" y="115"/>
                          <a:pt x="91" y="115"/>
                        </a:cubicBezTo>
                        <a:cubicBezTo>
                          <a:pt x="94" y="114"/>
                          <a:pt x="91" y="112"/>
                          <a:pt x="87" y="109"/>
                        </a:cubicBezTo>
                        <a:close/>
                        <a:moveTo>
                          <a:pt x="0" y="15"/>
                        </a:moveTo>
                        <a:cubicBezTo>
                          <a:pt x="18" y="15"/>
                          <a:pt x="18" y="15"/>
                          <a:pt x="18" y="15"/>
                        </a:cubicBezTo>
                        <a:cubicBezTo>
                          <a:pt x="18" y="47"/>
                          <a:pt x="18" y="47"/>
                          <a:pt x="18" y="47"/>
                        </a:cubicBezTo>
                        <a:cubicBezTo>
                          <a:pt x="0" y="47"/>
                          <a:pt x="0" y="47"/>
                          <a:pt x="0" y="47"/>
                        </a:cubicBezTo>
                        <a:lnTo>
                          <a:pt x="0" y="15"/>
                        </a:lnTo>
                        <a:close/>
                        <a:moveTo>
                          <a:pt x="37" y="0"/>
                        </a:moveTo>
                        <a:cubicBezTo>
                          <a:pt x="54" y="0"/>
                          <a:pt x="54" y="0"/>
                          <a:pt x="54" y="0"/>
                        </a:cubicBezTo>
                        <a:cubicBezTo>
                          <a:pt x="54" y="47"/>
                          <a:pt x="54" y="47"/>
                          <a:pt x="54" y="47"/>
                        </a:cubicBezTo>
                        <a:cubicBezTo>
                          <a:pt x="37" y="47"/>
                          <a:pt x="37" y="47"/>
                          <a:pt x="37" y="47"/>
                        </a:cubicBezTo>
                        <a:lnTo>
                          <a:pt x="37" y="0"/>
                        </a:lnTo>
                        <a:close/>
                        <a:moveTo>
                          <a:pt x="71" y="15"/>
                        </a:moveTo>
                        <a:cubicBezTo>
                          <a:pt x="89" y="15"/>
                          <a:pt x="89" y="15"/>
                          <a:pt x="89" y="15"/>
                        </a:cubicBezTo>
                        <a:cubicBezTo>
                          <a:pt x="89" y="47"/>
                          <a:pt x="89" y="47"/>
                          <a:pt x="89" y="47"/>
                        </a:cubicBezTo>
                        <a:cubicBezTo>
                          <a:pt x="71" y="47"/>
                          <a:pt x="71" y="47"/>
                          <a:pt x="71" y="47"/>
                        </a:cubicBezTo>
                        <a:lnTo>
                          <a:pt x="71" y="15"/>
                        </a:lnTo>
                        <a:close/>
                        <a:moveTo>
                          <a:pt x="104" y="0"/>
                        </a:moveTo>
                        <a:cubicBezTo>
                          <a:pt x="121" y="0"/>
                          <a:pt x="121" y="0"/>
                          <a:pt x="121" y="0"/>
                        </a:cubicBezTo>
                        <a:cubicBezTo>
                          <a:pt x="121" y="47"/>
                          <a:pt x="121" y="47"/>
                          <a:pt x="121" y="47"/>
                        </a:cubicBezTo>
                        <a:cubicBezTo>
                          <a:pt x="104" y="47"/>
                          <a:pt x="104" y="47"/>
                          <a:pt x="104" y="47"/>
                        </a:cubicBezTo>
                        <a:lnTo>
                          <a:pt x="104" y="0"/>
                        </a:lnTo>
                        <a:close/>
                        <a:moveTo>
                          <a:pt x="104" y="0"/>
                        </a:moveTo>
                        <a:cubicBezTo>
                          <a:pt x="104" y="0"/>
                          <a:pt x="104" y="0"/>
                          <a:pt x="104" y="0"/>
                        </a:cubicBezTo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4" name="Freeform 10"/>
                  <p:cNvSpPr>
                    <a:spLocks noEditPoints="1"/>
                  </p:cNvSpPr>
                  <p:nvPr/>
                </p:nvSpPr>
                <p:spPr bwMode="auto">
                  <a:xfrm>
                    <a:off x="8621713" y="5467350"/>
                    <a:ext cx="539750" cy="184150"/>
                  </a:xfrm>
                  <a:custGeom>
                    <a:avLst/>
                    <a:gdLst>
                      <a:gd name="T0" fmla="*/ 144 w 340"/>
                      <a:gd name="T1" fmla="*/ 46 h 116"/>
                      <a:gd name="T2" fmla="*/ 225 w 340"/>
                      <a:gd name="T3" fmla="*/ 101 h 116"/>
                      <a:gd name="T4" fmla="*/ 340 w 340"/>
                      <a:gd name="T5" fmla="*/ 17 h 116"/>
                      <a:gd name="T6" fmla="*/ 328 w 340"/>
                      <a:gd name="T7" fmla="*/ 0 h 116"/>
                      <a:gd name="T8" fmla="*/ 225 w 340"/>
                      <a:gd name="T9" fmla="*/ 75 h 116"/>
                      <a:gd name="T10" fmla="*/ 144 w 340"/>
                      <a:gd name="T11" fmla="*/ 24 h 116"/>
                      <a:gd name="T12" fmla="*/ 0 w 340"/>
                      <a:gd name="T13" fmla="*/ 99 h 116"/>
                      <a:gd name="T14" fmla="*/ 10 w 340"/>
                      <a:gd name="T15" fmla="*/ 116 h 116"/>
                      <a:gd name="T16" fmla="*/ 144 w 340"/>
                      <a:gd name="T17" fmla="*/ 46 h 116"/>
                      <a:gd name="T18" fmla="*/ 144 w 340"/>
                      <a:gd name="T19" fmla="*/ 46 h 116"/>
                      <a:gd name="T20" fmla="*/ 144 w 340"/>
                      <a:gd name="T21" fmla="*/ 46 h 1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340" h="116">
                        <a:moveTo>
                          <a:pt x="144" y="46"/>
                        </a:moveTo>
                        <a:lnTo>
                          <a:pt x="225" y="101"/>
                        </a:lnTo>
                        <a:lnTo>
                          <a:pt x="340" y="17"/>
                        </a:lnTo>
                        <a:lnTo>
                          <a:pt x="328" y="0"/>
                        </a:lnTo>
                        <a:lnTo>
                          <a:pt x="225" y="75"/>
                        </a:lnTo>
                        <a:lnTo>
                          <a:pt x="144" y="24"/>
                        </a:lnTo>
                        <a:lnTo>
                          <a:pt x="0" y="99"/>
                        </a:lnTo>
                        <a:lnTo>
                          <a:pt x="10" y="116"/>
                        </a:lnTo>
                        <a:lnTo>
                          <a:pt x="144" y="46"/>
                        </a:lnTo>
                        <a:close/>
                        <a:moveTo>
                          <a:pt x="144" y="46"/>
                        </a:moveTo>
                        <a:lnTo>
                          <a:pt x="144" y="46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5" name="Freeform 11"/>
                  <p:cNvSpPr>
                    <a:spLocks noEditPoints="1"/>
                  </p:cNvSpPr>
                  <p:nvPr/>
                </p:nvSpPr>
                <p:spPr bwMode="auto">
                  <a:xfrm>
                    <a:off x="8621713" y="5467350"/>
                    <a:ext cx="539750" cy="184150"/>
                  </a:xfrm>
                  <a:custGeom>
                    <a:avLst/>
                    <a:gdLst>
                      <a:gd name="T0" fmla="*/ 144 w 340"/>
                      <a:gd name="T1" fmla="*/ 46 h 116"/>
                      <a:gd name="T2" fmla="*/ 225 w 340"/>
                      <a:gd name="T3" fmla="*/ 101 h 116"/>
                      <a:gd name="T4" fmla="*/ 340 w 340"/>
                      <a:gd name="T5" fmla="*/ 17 h 116"/>
                      <a:gd name="T6" fmla="*/ 328 w 340"/>
                      <a:gd name="T7" fmla="*/ 0 h 116"/>
                      <a:gd name="T8" fmla="*/ 225 w 340"/>
                      <a:gd name="T9" fmla="*/ 75 h 116"/>
                      <a:gd name="T10" fmla="*/ 144 w 340"/>
                      <a:gd name="T11" fmla="*/ 24 h 116"/>
                      <a:gd name="T12" fmla="*/ 0 w 340"/>
                      <a:gd name="T13" fmla="*/ 99 h 116"/>
                      <a:gd name="T14" fmla="*/ 10 w 340"/>
                      <a:gd name="T15" fmla="*/ 116 h 116"/>
                      <a:gd name="T16" fmla="*/ 144 w 340"/>
                      <a:gd name="T17" fmla="*/ 46 h 116"/>
                      <a:gd name="T18" fmla="*/ 144 w 340"/>
                      <a:gd name="T19" fmla="*/ 46 h 116"/>
                      <a:gd name="T20" fmla="*/ 144 w 340"/>
                      <a:gd name="T21" fmla="*/ 46 h 1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340" h="116">
                        <a:moveTo>
                          <a:pt x="144" y="46"/>
                        </a:moveTo>
                        <a:lnTo>
                          <a:pt x="225" y="101"/>
                        </a:lnTo>
                        <a:lnTo>
                          <a:pt x="340" y="17"/>
                        </a:lnTo>
                        <a:lnTo>
                          <a:pt x="328" y="0"/>
                        </a:lnTo>
                        <a:lnTo>
                          <a:pt x="225" y="75"/>
                        </a:lnTo>
                        <a:lnTo>
                          <a:pt x="144" y="24"/>
                        </a:lnTo>
                        <a:lnTo>
                          <a:pt x="0" y="99"/>
                        </a:lnTo>
                        <a:lnTo>
                          <a:pt x="10" y="116"/>
                        </a:lnTo>
                        <a:lnTo>
                          <a:pt x="144" y="46"/>
                        </a:lnTo>
                        <a:moveTo>
                          <a:pt x="144" y="46"/>
                        </a:moveTo>
                        <a:lnTo>
                          <a:pt x="144" y="46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6" name="Freeform 12"/>
                  <p:cNvSpPr>
                    <a:spLocks noEditPoints="1"/>
                  </p:cNvSpPr>
                  <p:nvPr/>
                </p:nvSpPr>
                <p:spPr bwMode="auto">
                  <a:xfrm>
                    <a:off x="8482013" y="5395911"/>
                    <a:ext cx="820737" cy="541338"/>
                  </a:xfrm>
                  <a:custGeom>
                    <a:avLst/>
                    <a:gdLst>
                      <a:gd name="T0" fmla="*/ 207 w 216"/>
                      <a:gd name="T1" fmla="*/ 0 h 142"/>
                      <a:gd name="T2" fmla="*/ 9 w 216"/>
                      <a:gd name="T3" fmla="*/ 0 h 142"/>
                      <a:gd name="T4" fmla="*/ 0 w 216"/>
                      <a:gd name="T5" fmla="*/ 8 h 142"/>
                      <a:gd name="T6" fmla="*/ 0 w 216"/>
                      <a:gd name="T7" fmla="*/ 133 h 142"/>
                      <a:gd name="T8" fmla="*/ 9 w 216"/>
                      <a:gd name="T9" fmla="*/ 142 h 142"/>
                      <a:gd name="T10" fmla="*/ 207 w 216"/>
                      <a:gd name="T11" fmla="*/ 142 h 142"/>
                      <a:gd name="T12" fmla="*/ 216 w 216"/>
                      <a:gd name="T13" fmla="*/ 133 h 142"/>
                      <a:gd name="T14" fmla="*/ 216 w 216"/>
                      <a:gd name="T15" fmla="*/ 8 h 142"/>
                      <a:gd name="T16" fmla="*/ 207 w 216"/>
                      <a:gd name="T17" fmla="*/ 0 h 142"/>
                      <a:gd name="T18" fmla="*/ 203 w 216"/>
                      <a:gd name="T19" fmla="*/ 116 h 142"/>
                      <a:gd name="T20" fmla="*/ 13 w 216"/>
                      <a:gd name="T21" fmla="*/ 116 h 142"/>
                      <a:gd name="T22" fmla="*/ 13 w 216"/>
                      <a:gd name="T23" fmla="*/ 13 h 142"/>
                      <a:gd name="T24" fmla="*/ 203 w 216"/>
                      <a:gd name="T25" fmla="*/ 13 h 142"/>
                      <a:gd name="T26" fmla="*/ 203 w 216"/>
                      <a:gd name="T27" fmla="*/ 116 h 142"/>
                      <a:gd name="T28" fmla="*/ 203 w 216"/>
                      <a:gd name="T29" fmla="*/ 116 h 142"/>
                      <a:gd name="T30" fmla="*/ 203 w 216"/>
                      <a:gd name="T31" fmla="*/ 116 h 14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216" h="142">
                        <a:moveTo>
                          <a:pt x="207" y="0"/>
                        </a:moveTo>
                        <a:cubicBezTo>
                          <a:pt x="9" y="0"/>
                          <a:pt x="9" y="0"/>
                          <a:pt x="9" y="0"/>
                        </a:cubicBezTo>
                        <a:cubicBezTo>
                          <a:pt x="4" y="0"/>
                          <a:pt x="0" y="3"/>
                          <a:pt x="0" y="8"/>
                        </a:cubicBezTo>
                        <a:cubicBezTo>
                          <a:pt x="0" y="133"/>
                          <a:pt x="0" y="133"/>
                          <a:pt x="0" y="133"/>
                        </a:cubicBezTo>
                        <a:cubicBezTo>
                          <a:pt x="0" y="138"/>
                          <a:pt x="4" y="142"/>
                          <a:pt x="9" y="142"/>
                        </a:cubicBezTo>
                        <a:cubicBezTo>
                          <a:pt x="207" y="142"/>
                          <a:pt x="207" y="142"/>
                          <a:pt x="207" y="142"/>
                        </a:cubicBezTo>
                        <a:cubicBezTo>
                          <a:pt x="212" y="142"/>
                          <a:pt x="216" y="138"/>
                          <a:pt x="216" y="133"/>
                        </a:cubicBezTo>
                        <a:cubicBezTo>
                          <a:pt x="216" y="8"/>
                          <a:pt x="216" y="8"/>
                          <a:pt x="216" y="8"/>
                        </a:cubicBezTo>
                        <a:cubicBezTo>
                          <a:pt x="216" y="3"/>
                          <a:pt x="212" y="0"/>
                          <a:pt x="207" y="0"/>
                        </a:cubicBezTo>
                        <a:close/>
                        <a:moveTo>
                          <a:pt x="203" y="116"/>
                        </a:moveTo>
                        <a:cubicBezTo>
                          <a:pt x="13" y="116"/>
                          <a:pt x="13" y="116"/>
                          <a:pt x="13" y="116"/>
                        </a:cubicBezTo>
                        <a:cubicBezTo>
                          <a:pt x="13" y="13"/>
                          <a:pt x="13" y="13"/>
                          <a:pt x="13" y="13"/>
                        </a:cubicBezTo>
                        <a:cubicBezTo>
                          <a:pt x="203" y="13"/>
                          <a:pt x="203" y="13"/>
                          <a:pt x="203" y="13"/>
                        </a:cubicBezTo>
                        <a:lnTo>
                          <a:pt x="203" y="116"/>
                        </a:lnTo>
                        <a:close/>
                        <a:moveTo>
                          <a:pt x="203" y="116"/>
                        </a:moveTo>
                        <a:cubicBezTo>
                          <a:pt x="203" y="116"/>
                          <a:pt x="203" y="116"/>
                          <a:pt x="203" y="116"/>
                        </a:cubicBezTo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37" name="Freeform 144"/>
              <p:cNvSpPr>
                <a:spLocks noEditPoints="1"/>
              </p:cNvSpPr>
              <p:nvPr/>
            </p:nvSpPr>
            <p:spPr bwMode="auto">
              <a:xfrm>
                <a:off x="5738978" y="4454460"/>
                <a:ext cx="259157" cy="273106"/>
              </a:xfrm>
              <a:custGeom>
                <a:avLst/>
                <a:gdLst>
                  <a:gd name="T0" fmla="*/ 5 w 288"/>
                  <a:gd name="T1" fmla="*/ 94 h 303"/>
                  <a:gd name="T2" fmla="*/ 5 w 288"/>
                  <a:gd name="T3" fmla="*/ 94 h 303"/>
                  <a:gd name="T4" fmla="*/ 140 w 288"/>
                  <a:gd name="T5" fmla="*/ 172 h 303"/>
                  <a:gd name="T6" fmla="*/ 144 w 288"/>
                  <a:gd name="T7" fmla="*/ 173 h 303"/>
                  <a:gd name="T8" fmla="*/ 149 w 288"/>
                  <a:gd name="T9" fmla="*/ 172 h 303"/>
                  <a:gd name="T10" fmla="*/ 283 w 288"/>
                  <a:gd name="T11" fmla="*/ 94 h 303"/>
                  <a:gd name="T12" fmla="*/ 286 w 288"/>
                  <a:gd name="T13" fmla="*/ 82 h 303"/>
                  <a:gd name="T14" fmla="*/ 283 w 288"/>
                  <a:gd name="T15" fmla="*/ 79 h 303"/>
                  <a:gd name="T16" fmla="*/ 149 w 288"/>
                  <a:gd name="T17" fmla="*/ 1 h 303"/>
                  <a:gd name="T18" fmla="*/ 145 w 288"/>
                  <a:gd name="T19" fmla="*/ 0 h 303"/>
                  <a:gd name="T20" fmla="*/ 140 w 288"/>
                  <a:gd name="T21" fmla="*/ 2 h 303"/>
                  <a:gd name="T22" fmla="*/ 6 w 288"/>
                  <a:gd name="T23" fmla="*/ 79 h 303"/>
                  <a:gd name="T24" fmla="*/ 3 w 288"/>
                  <a:gd name="T25" fmla="*/ 91 h 303"/>
                  <a:gd name="T26" fmla="*/ 5 w 288"/>
                  <a:gd name="T27" fmla="*/ 94 h 303"/>
                  <a:gd name="T28" fmla="*/ 145 w 288"/>
                  <a:gd name="T29" fmla="*/ 19 h 303"/>
                  <a:gd name="T30" fmla="*/ 260 w 288"/>
                  <a:gd name="T31" fmla="*/ 87 h 303"/>
                  <a:gd name="T32" fmla="*/ 144 w 288"/>
                  <a:gd name="T33" fmla="*/ 154 h 303"/>
                  <a:gd name="T34" fmla="*/ 28 w 288"/>
                  <a:gd name="T35" fmla="*/ 87 h 303"/>
                  <a:gd name="T36" fmla="*/ 145 w 288"/>
                  <a:gd name="T37" fmla="*/ 19 h 303"/>
                  <a:gd name="T38" fmla="*/ 283 w 288"/>
                  <a:gd name="T39" fmla="*/ 144 h 303"/>
                  <a:gd name="T40" fmla="*/ 257 w 288"/>
                  <a:gd name="T41" fmla="*/ 130 h 303"/>
                  <a:gd name="T42" fmla="*/ 240 w 288"/>
                  <a:gd name="T43" fmla="*/ 140 h 303"/>
                  <a:gd name="T44" fmla="*/ 261 w 288"/>
                  <a:gd name="T45" fmla="*/ 152 h 303"/>
                  <a:gd name="T46" fmla="*/ 144 w 288"/>
                  <a:gd name="T47" fmla="*/ 219 h 303"/>
                  <a:gd name="T48" fmla="*/ 28 w 288"/>
                  <a:gd name="T49" fmla="*/ 152 h 303"/>
                  <a:gd name="T50" fmla="*/ 49 w 288"/>
                  <a:gd name="T51" fmla="*/ 140 h 303"/>
                  <a:gd name="T52" fmla="*/ 31 w 288"/>
                  <a:gd name="T53" fmla="*/ 130 h 303"/>
                  <a:gd name="T54" fmla="*/ 6 w 288"/>
                  <a:gd name="T55" fmla="*/ 144 h 303"/>
                  <a:gd name="T56" fmla="*/ 3 w 288"/>
                  <a:gd name="T57" fmla="*/ 156 h 303"/>
                  <a:gd name="T58" fmla="*/ 5 w 288"/>
                  <a:gd name="T59" fmla="*/ 159 h 303"/>
                  <a:gd name="T60" fmla="*/ 5 w 288"/>
                  <a:gd name="T61" fmla="*/ 159 h 303"/>
                  <a:gd name="T62" fmla="*/ 140 w 288"/>
                  <a:gd name="T63" fmla="*/ 237 h 303"/>
                  <a:gd name="T64" fmla="*/ 149 w 288"/>
                  <a:gd name="T65" fmla="*/ 237 h 303"/>
                  <a:gd name="T66" fmla="*/ 283 w 288"/>
                  <a:gd name="T67" fmla="*/ 160 h 303"/>
                  <a:gd name="T68" fmla="*/ 286 w 288"/>
                  <a:gd name="T69" fmla="*/ 147 h 303"/>
                  <a:gd name="T70" fmla="*/ 283 w 288"/>
                  <a:gd name="T71" fmla="*/ 144 h 303"/>
                  <a:gd name="T72" fmla="*/ 283 w 288"/>
                  <a:gd name="T73" fmla="*/ 209 h 303"/>
                  <a:gd name="T74" fmla="*/ 258 w 288"/>
                  <a:gd name="T75" fmla="*/ 195 h 303"/>
                  <a:gd name="T76" fmla="*/ 240 w 288"/>
                  <a:gd name="T77" fmla="*/ 205 h 303"/>
                  <a:gd name="T78" fmla="*/ 261 w 288"/>
                  <a:gd name="T79" fmla="*/ 217 h 303"/>
                  <a:gd name="T80" fmla="*/ 144 w 288"/>
                  <a:gd name="T81" fmla="*/ 284 h 303"/>
                  <a:gd name="T82" fmla="*/ 28 w 288"/>
                  <a:gd name="T83" fmla="*/ 217 h 303"/>
                  <a:gd name="T84" fmla="*/ 49 w 288"/>
                  <a:gd name="T85" fmla="*/ 205 h 303"/>
                  <a:gd name="T86" fmla="*/ 31 w 288"/>
                  <a:gd name="T87" fmla="*/ 195 h 303"/>
                  <a:gd name="T88" fmla="*/ 6 w 288"/>
                  <a:gd name="T89" fmla="*/ 210 h 303"/>
                  <a:gd name="T90" fmla="*/ 3 w 288"/>
                  <a:gd name="T91" fmla="*/ 222 h 303"/>
                  <a:gd name="T92" fmla="*/ 5 w 288"/>
                  <a:gd name="T93" fmla="*/ 224 h 303"/>
                  <a:gd name="T94" fmla="*/ 5 w 288"/>
                  <a:gd name="T95" fmla="*/ 224 h 303"/>
                  <a:gd name="T96" fmla="*/ 140 w 288"/>
                  <a:gd name="T97" fmla="*/ 302 h 303"/>
                  <a:gd name="T98" fmla="*/ 144 w 288"/>
                  <a:gd name="T99" fmla="*/ 303 h 303"/>
                  <a:gd name="T100" fmla="*/ 149 w 288"/>
                  <a:gd name="T101" fmla="*/ 302 h 303"/>
                  <a:gd name="T102" fmla="*/ 283 w 288"/>
                  <a:gd name="T103" fmla="*/ 225 h 303"/>
                  <a:gd name="T104" fmla="*/ 286 w 288"/>
                  <a:gd name="T105" fmla="*/ 213 h 303"/>
                  <a:gd name="T106" fmla="*/ 283 w 288"/>
                  <a:gd name="T107" fmla="*/ 209 h 303"/>
                  <a:gd name="T108" fmla="*/ 283 w 288"/>
                  <a:gd name="T109" fmla="*/ 209 h 303"/>
                  <a:gd name="T110" fmla="*/ 283 w 288"/>
                  <a:gd name="T111" fmla="*/ 209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88" h="303">
                    <a:moveTo>
                      <a:pt x="5" y="94"/>
                    </a:moveTo>
                    <a:cubicBezTo>
                      <a:pt x="5" y="94"/>
                      <a:pt x="5" y="94"/>
                      <a:pt x="5" y="94"/>
                    </a:cubicBezTo>
                    <a:cubicBezTo>
                      <a:pt x="140" y="172"/>
                      <a:pt x="140" y="172"/>
                      <a:pt x="140" y="172"/>
                    </a:cubicBezTo>
                    <a:cubicBezTo>
                      <a:pt x="141" y="172"/>
                      <a:pt x="143" y="173"/>
                      <a:pt x="144" y="173"/>
                    </a:cubicBezTo>
                    <a:cubicBezTo>
                      <a:pt x="146" y="173"/>
                      <a:pt x="147" y="172"/>
                      <a:pt x="149" y="172"/>
                    </a:cubicBezTo>
                    <a:cubicBezTo>
                      <a:pt x="283" y="94"/>
                      <a:pt x="283" y="94"/>
                      <a:pt x="283" y="94"/>
                    </a:cubicBezTo>
                    <a:cubicBezTo>
                      <a:pt x="287" y="92"/>
                      <a:pt x="288" y="86"/>
                      <a:pt x="286" y="82"/>
                    </a:cubicBezTo>
                    <a:cubicBezTo>
                      <a:pt x="285" y="81"/>
                      <a:pt x="284" y="80"/>
                      <a:pt x="283" y="79"/>
                    </a:cubicBezTo>
                    <a:cubicBezTo>
                      <a:pt x="149" y="1"/>
                      <a:pt x="149" y="1"/>
                      <a:pt x="149" y="1"/>
                    </a:cubicBezTo>
                    <a:cubicBezTo>
                      <a:pt x="148" y="1"/>
                      <a:pt x="146" y="0"/>
                      <a:pt x="145" y="0"/>
                    </a:cubicBezTo>
                    <a:cubicBezTo>
                      <a:pt x="143" y="0"/>
                      <a:pt x="141" y="1"/>
                      <a:pt x="140" y="2"/>
                    </a:cubicBezTo>
                    <a:cubicBezTo>
                      <a:pt x="6" y="79"/>
                      <a:pt x="6" y="79"/>
                      <a:pt x="6" y="79"/>
                    </a:cubicBezTo>
                    <a:cubicBezTo>
                      <a:pt x="2" y="81"/>
                      <a:pt x="0" y="87"/>
                      <a:pt x="3" y="91"/>
                    </a:cubicBezTo>
                    <a:cubicBezTo>
                      <a:pt x="3" y="92"/>
                      <a:pt x="4" y="93"/>
                      <a:pt x="5" y="94"/>
                    </a:cubicBezTo>
                    <a:close/>
                    <a:moveTo>
                      <a:pt x="145" y="19"/>
                    </a:moveTo>
                    <a:cubicBezTo>
                      <a:pt x="260" y="87"/>
                      <a:pt x="260" y="87"/>
                      <a:pt x="260" y="87"/>
                    </a:cubicBezTo>
                    <a:cubicBezTo>
                      <a:pt x="144" y="154"/>
                      <a:pt x="144" y="154"/>
                      <a:pt x="144" y="154"/>
                    </a:cubicBezTo>
                    <a:cubicBezTo>
                      <a:pt x="28" y="87"/>
                      <a:pt x="28" y="87"/>
                      <a:pt x="28" y="87"/>
                    </a:cubicBezTo>
                    <a:lnTo>
                      <a:pt x="145" y="19"/>
                    </a:lnTo>
                    <a:close/>
                    <a:moveTo>
                      <a:pt x="283" y="144"/>
                    </a:moveTo>
                    <a:cubicBezTo>
                      <a:pt x="257" y="130"/>
                      <a:pt x="257" y="130"/>
                      <a:pt x="257" y="130"/>
                    </a:cubicBezTo>
                    <a:cubicBezTo>
                      <a:pt x="240" y="140"/>
                      <a:pt x="240" y="140"/>
                      <a:pt x="240" y="140"/>
                    </a:cubicBezTo>
                    <a:cubicBezTo>
                      <a:pt x="261" y="152"/>
                      <a:pt x="261" y="152"/>
                      <a:pt x="261" y="152"/>
                    </a:cubicBezTo>
                    <a:cubicBezTo>
                      <a:pt x="144" y="219"/>
                      <a:pt x="144" y="219"/>
                      <a:pt x="144" y="219"/>
                    </a:cubicBezTo>
                    <a:cubicBezTo>
                      <a:pt x="28" y="152"/>
                      <a:pt x="28" y="152"/>
                      <a:pt x="28" y="152"/>
                    </a:cubicBezTo>
                    <a:cubicBezTo>
                      <a:pt x="49" y="140"/>
                      <a:pt x="49" y="140"/>
                      <a:pt x="49" y="140"/>
                    </a:cubicBezTo>
                    <a:cubicBezTo>
                      <a:pt x="31" y="130"/>
                      <a:pt x="31" y="130"/>
                      <a:pt x="31" y="130"/>
                    </a:cubicBezTo>
                    <a:cubicBezTo>
                      <a:pt x="6" y="144"/>
                      <a:pt x="6" y="144"/>
                      <a:pt x="6" y="144"/>
                    </a:cubicBezTo>
                    <a:cubicBezTo>
                      <a:pt x="2" y="147"/>
                      <a:pt x="0" y="152"/>
                      <a:pt x="3" y="156"/>
                    </a:cubicBezTo>
                    <a:cubicBezTo>
                      <a:pt x="3" y="157"/>
                      <a:pt x="4" y="158"/>
                      <a:pt x="5" y="159"/>
                    </a:cubicBezTo>
                    <a:cubicBezTo>
                      <a:pt x="5" y="159"/>
                      <a:pt x="5" y="159"/>
                      <a:pt x="5" y="159"/>
                    </a:cubicBezTo>
                    <a:cubicBezTo>
                      <a:pt x="140" y="237"/>
                      <a:pt x="140" y="237"/>
                      <a:pt x="140" y="237"/>
                    </a:cubicBezTo>
                    <a:cubicBezTo>
                      <a:pt x="143" y="239"/>
                      <a:pt x="146" y="239"/>
                      <a:pt x="149" y="237"/>
                    </a:cubicBezTo>
                    <a:cubicBezTo>
                      <a:pt x="283" y="160"/>
                      <a:pt x="283" y="160"/>
                      <a:pt x="283" y="160"/>
                    </a:cubicBezTo>
                    <a:cubicBezTo>
                      <a:pt x="287" y="157"/>
                      <a:pt x="288" y="152"/>
                      <a:pt x="286" y="147"/>
                    </a:cubicBezTo>
                    <a:cubicBezTo>
                      <a:pt x="285" y="146"/>
                      <a:pt x="284" y="145"/>
                      <a:pt x="283" y="144"/>
                    </a:cubicBezTo>
                    <a:close/>
                    <a:moveTo>
                      <a:pt x="283" y="209"/>
                    </a:moveTo>
                    <a:cubicBezTo>
                      <a:pt x="258" y="195"/>
                      <a:pt x="258" y="195"/>
                      <a:pt x="258" y="195"/>
                    </a:cubicBezTo>
                    <a:cubicBezTo>
                      <a:pt x="240" y="205"/>
                      <a:pt x="240" y="205"/>
                      <a:pt x="240" y="205"/>
                    </a:cubicBezTo>
                    <a:cubicBezTo>
                      <a:pt x="261" y="217"/>
                      <a:pt x="261" y="217"/>
                      <a:pt x="261" y="217"/>
                    </a:cubicBezTo>
                    <a:cubicBezTo>
                      <a:pt x="144" y="284"/>
                      <a:pt x="144" y="284"/>
                      <a:pt x="144" y="284"/>
                    </a:cubicBezTo>
                    <a:cubicBezTo>
                      <a:pt x="28" y="217"/>
                      <a:pt x="28" y="217"/>
                      <a:pt x="28" y="217"/>
                    </a:cubicBezTo>
                    <a:cubicBezTo>
                      <a:pt x="49" y="205"/>
                      <a:pt x="49" y="205"/>
                      <a:pt x="49" y="205"/>
                    </a:cubicBezTo>
                    <a:cubicBezTo>
                      <a:pt x="31" y="195"/>
                      <a:pt x="31" y="195"/>
                      <a:pt x="31" y="195"/>
                    </a:cubicBezTo>
                    <a:cubicBezTo>
                      <a:pt x="6" y="210"/>
                      <a:pt x="6" y="210"/>
                      <a:pt x="6" y="210"/>
                    </a:cubicBezTo>
                    <a:cubicBezTo>
                      <a:pt x="2" y="212"/>
                      <a:pt x="0" y="217"/>
                      <a:pt x="3" y="222"/>
                    </a:cubicBezTo>
                    <a:cubicBezTo>
                      <a:pt x="3" y="223"/>
                      <a:pt x="4" y="223"/>
                      <a:pt x="5" y="224"/>
                    </a:cubicBezTo>
                    <a:cubicBezTo>
                      <a:pt x="5" y="224"/>
                      <a:pt x="5" y="224"/>
                      <a:pt x="5" y="224"/>
                    </a:cubicBezTo>
                    <a:cubicBezTo>
                      <a:pt x="140" y="302"/>
                      <a:pt x="140" y="302"/>
                      <a:pt x="140" y="302"/>
                    </a:cubicBezTo>
                    <a:cubicBezTo>
                      <a:pt x="141" y="303"/>
                      <a:pt x="143" y="303"/>
                      <a:pt x="144" y="303"/>
                    </a:cubicBezTo>
                    <a:cubicBezTo>
                      <a:pt x="146" y="303"/>
                      <a:pt x="147" y="303"/>
                      <a:pt x="149" y="302"/>
                    </a:cubicBezTo>
                    <a:cubicBezTo>
                      <a:pt x="283" y="225"/>
                      <a:pt x="283" y="225"/>
                      <a:pt x="283" y="225"/>
                    </a:cubicBezTo>
                    <a:cubicBezTo>
                      <a:pt x="287" y="222"/>
                      <a:pt x="288" y="217"/>
                      <a:pt x="286" y="213"/>
                    </a:cubicBezTo>
                    <a:cubicBezTo>
                      <a:pt x="285" y="211"/>
                      <a:pt x="284" y="210"/>
                      <a:pt x="283" y="209"/>
                    </a:cubicBezTo>
                    <a:close/>
                    <a:moveTo>
                      <a:pt x="283" y="209"/>
                    </a:moveTo>
                    <a:cubicBezTo>
                      <a:pt x="283" y="209"/>
                      <a:pt x="283" y="209"/>
                      <a:pt x="283" y="209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6237053" y="3377221"/>
              <a:ext cx="285413" cy="243324"/>
              <a:chOff x="1555751" y="-1588"/>
              <a:chExt cx="6032500" cy="5143500"/>
            </a:xfrm>
            <a:solidFill>
              <a:schemeClr val="bg1"/>
            </a:solidFill>
          </p:grpSpPr>
          <p:sp>
            <p:nvSpPr>
              <p:cNvPr id="39" name="Freeform 38"/>
              <p:cNvSpPr/>
              <p:nvPr/>
            </p:nvSpPr>
            <p:spPr bwMode="auto">
              <a:xfrm>
                <a:off x="1555751" y="-1588"/>
                <a:ext cx="6032500" cy="5143500"/>
              </a:xfrm>
              <a:custGeom>
                <a:avLst/>
                <a:gdLst>
                  <a:gd name="T0" fmla="*/ 3394 w 3847"/>
                  <a:gd name="T1" fmla="*/ 1118 h 3276"/>
                  <a:gd name="T2" fmla="*/ 3394 w 3847"/>
                  <a:gd name="T3" fmla="*/ 1118 h 3276"/>
                  <a:gd name="T4" fmla="*/ 1949 w 3847"/>
                  <a:gd name="T5" fmla="*/ 0 h 3276"/>
                  <a:gd name="T6" fmla="*/ 507 w 3847"/>
                  <a:gd name="T7" fmla="*/ 1111 h 3276"/>
                  <a:gd name="T8" fmla="*/ 0 w 3847"/>
                  <a:gd name="T9" fmla="*/ 1694 h 3276"/>
                  <a:gd name="T10" fmla="*/ 0 w 3847"/>
                  <a:gd name="T11" fmla="*/ 2121 h 3276"/>
                  <a:gd name="T12" fmla="*/ 546 w 3847"/>
                  <a:gd name="T13" fmla="*/ 2707 h 3276"/>
                  <a:gd name="T14" fmla="*/ 838 w 3847"/>
                  <a:gd name="T15" fmla="*/ 2707 h 3276"/>
                  <a:gd name="T16" fmla="*/ 990 w 3847"/>
                  <a:gd name="T17" fmla="*/ 2553 h 3276"/>
                  <a:gd name="T18" fmla="*/ 990 w 3847"/>
                  <a:gd name="T19" fmla="*/ 1262 h 3276"/>
                  <a:gd name="T20" fmla="*/ 838 w 3847"/>
                  <a:gd name="T21" fmla="*/ 1109 h 3276"/>
                  <a:gd name="T22" fmla="*/ 831 w 3847"/>
                  <a:gd name="T23" fmla="*/ 1109 h 3276"/>
                  <a:gd name="T24" fmla="*/ 1949 w 3847"/>
                  <a:gd name="T25" fmla="*/ 307 h 3276"/>
                  <a:gd name="T26" fmla="*/ 3068 w 3847"/>
                  <a:gd name="T27" fmla="*/ 1109 h 3276"/>
                  <a:gd name="T28" fmla="*/ 3009 w 3847"/>
                  <a:gd name="T29" fmla="*/ 1109 h 3276"/>
                  <a:gd name="T30" fmla="*/ 2857 w 3847"/>
                  <a:gd name="T31" fmla="*/ 1262 h 3276"/>
                  <a:gd name="T32" fmla="*/ 2857 w 3847"/>
                  <a:gd name="T33" fmla="*/ 2553 h 3276"/>
                  <a:gd name="T34" fmla="*/ 2895 w 3847"/>
                  <a:gd name="T35" fmla="*/ 2654 h 3276"/>
                  <a:gd name="T36" fmla="*/ 1920 w 3847"/>
                  <a:gd name="T37" fmla="*/ 3072 h 3276"/>
                  <a:gd name="T38" fmla="*/ 1819 w 3847"/>
                  <a:gd name="T39" fmla="*/ 3174 h 3276"/>
                  <a:gd name="T40" fmla="*/ 1920 w 3847"/>
                  <a:gd name="T41" fmla="*/ 3276 h 3276"/>
                  <a:gd name="T42" fmla="*/ 3113 w 3847"/>
                  <a:gd name="T43" fmla="*/ 2707 h 3276"/>
                  <a:gd name="T44" fmla="*/ 3301 w 3847"/>
                  <a:gd name="T45" fmla="*/ 2707 h 3276"/>
                  <a:gd name="T46" fmla="*/ 3847 w 3847"/>
                  <a:gd name="T47" fmla="*/ 2121 h 3276"/>
                  <a:gd name="T48" fmla="*/ 3847 w 3847"/>
                  <a:gd name="T49" fmla="*/ 1694 h 3276"/>
                  <a:gd name="T50" fmla="*/ 3394 w 3847"/>
                  <a:gd name="T51" fmla="*/ 1118 h 3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847" h="3276">
                    <a:moveTo>
                      <a:pt x="3394" y="1118"/>
                    </a:moveTo>
                    <a:cubicBezTo>
                      <a:pt x="3394" y="1118"/>
                      <a:pt x="3394" y="1118"/>
                      <a:pt x="3394" y="1118"/>
                    </a:cubicBezTo>
                    <a:cubicBezTo>
                      <a:pt x="3188" y="468"/>
                      <a:pt x="2619" y="0"/>
                      <a:pt x="1949" y="0"/>
                    </a:cubicBezTo>
                    <a:cubicBezTo>
                      <a:pt x="1283" y="0"/>
                      <a:pt x="715" y="465"/>
                      <a:pt x="507" y="1111"/>
                    </a:cubicBezTo>
                    <a:cubicBezTo>
                      <a:pt x="224" y="1132"/>
                      <a:pt x="0" y="1385"/>
                      <a:pt x="0" y="1694"/>
                    </a:cubicBezTo>
                    <a:cubicBezTo>
                      <a:pt x="0" y="2121"/>
                      <a:pt x="0" y="2121"/>
                      <a:pt x="0" y="2121"/>
                    </a:cubicBezTo>
                    <a:cubicBezTo>
                      <a:pt x="0" y="2444"/>
                      <a:pt x="245" y="2707"/>
                      <a:pt x="546" y="2707"/>
                    </a:cubicBezTo>
                    <a:cubicBezTo>
                      <a:pt x="838" y="2707"/>
                      <a:pt x="838" y="2707"/>
                      <a:pt x="838" y="2707"/>
                    </a:cubicBezTo>
                    <a:cubicBezTo>
                      <a:pt x="922" y="2707"/>
                      <a:pt x="990" y="2638"/>
                      <a:pt x="990" y="2553"/>
                    </a:cubicBezTo>
                    <a:cubicBezTo>
                      <a:pt x="990" y="1262"/>
                      <a:pt x="990" y="1262"/>
                      <a:pt x="990" y="1262"/>
                    </a:cubicBezTo>
                    <a:cubicBezTo>
                      <a:pt x="990" y="1177"/>
                      <a:pt x="922" y="1109"/>
                      <a:pt x="838" y="1109"/>
                    </a:cubicBezTo>
                    <a:cubicBezTo>
                      <a:pt x="831" y="1109"/>
                      <a:pt x="831" y="1109"/>
                      <a:pt x="831" y="1109"/>
                    </a:cubicBezTo>
                    <a:cubicBezTo>
                      <a:pt x="1022" y="637"/>
                      <a:pt x="1451" y="307"/>
                      <a:pt x="1949" y="307"/>
                    </a:cubicBezTo>
                    <a:cubicBezTo>
                      <a:pt x="2448" y="307"/>
                      <a:pt x="2877" y="637"/>
                      <a:pt x="3068" y="1109"/>
                    </a:cubicBezTo>
                    <a:cubicBezTo>
                      <a:pt x="3009" y="1109"/>
                      <a:pt x="3009" y="1109"/>
                      <a:pt x="3009" y="1109"/>
                    </a:cubicBezTo>
                    <a:cubicBezTo>
                      <a:pt x="2925" y="1109"/>
                      <a:pt x="2857" y="1177"/>
                      <a:pt x="2857" y="1262"/>
                    </a:cubicBezTo>
                    <a:cubicBezTo>
                      <a:pt x="2857" y="2553"/>
                      <a:pt x="2857" y="2553"/>
                      <a:pt x="2857" y="2553"/>
                    </a:cubicBezTo>
                    <a:cubicBezTo>
                      <a:pt x="2857" y="2592"/>
                      <a:pt x="2872" y="2627"/>
                      <a:pt x="2895" y="2654"/>
                    </a:cubicBezTo>
                    <a:cubicBezTo>
                      <a:pt x="2668" y="2920"/>
                      <a:pt x="2333" y="3072"/>
                      <a:pt x="1920" y="3072"/>
                    </a:cubicBezTo>
                    <a:cubicBezTo>
                      <a:pt x="1864" y="3072"/>
                      <a:pt x="1819" y="3118"/>
                      <a:pt x="1819" y="3174"/>
                    </a:cubicBezTo>
                    <a:cubicBezTo>
                      <a:pt x="1819" y="3231"/>
                      <a:pt x="1864" y="3276"/>
                      <a:pt x="1920" y="3276"/>
                    </a:cubicBezTo>
                    <a:cubicBezTo>
                      <a:pt x="2432" y="3276"/>
                      <a:pt x="2848" y="3066"/>
                      <a:pt x="3113" y="2707"/>
                    </a:cubicBezTo>
                    <a:cubicBezTo>
                      <a:pt x="3301" y="2707"/>
                      <a:pt x="3301" y="2707"/>
                      <a:pt x="3301" y="2707"/>
                    </a:cubicBezTo>
                    <a:cubicBezTo>
                      <a:pt x="3602" y="2707"/>
                      <a:pt x="3847" y="2444"/>
                      <a:pt x="3847" y="2121"/>
                    </a:cubicBezTo>
                    <a:cubicBezTo>
                      <a:pt x="3847" y="1694"/>
                      <a:pt x="3847" y="1694"/>
                      <a:pt x="3847" y="1694"/>
                    </a:cubicBezTo>
                    <a:cubicBezTo>
                      <a:pt x="3847" y="1405"/>
                      <a:pt x="3651" y="1166"/>
                      <a:pt x="3394" y="11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" name="Freeform 39"/>
              <p:cNvSpPr/>
              <p:nvPr/>
            </p:nvSpPr>
            <p:spPr bwMode="auto">
              <a:xfrm>
                <a:off x="2033588" y="2222500"/>
                <a:ext cx="598488" cy="1543050"/>
              </a:xfrm>
              <a:custGeom>
                <a:avLst/>
                <a:gdLst>
                  <a:gd name="T0" fmla="*/ 381 w 381"/>
                  <a:gd name="T1" fmla="*/ 340 h 983"/>
                  <a:gd name="T2" fmla="*/ 381 w 381"/>
                  <a:gd name="T3" fmla="*/ 983 h 983"/>
                  <a:gd name="T4" fmla="*/ 241 w 381"/>
                  <a:gd name="T5" fmla="*/ 983 h 983"/>
                  <a:gd name="T6" fmla="*/ 0 w 381"/>
                  <a:gd name="T7" fmla="*/ 705 h 983"/>
                  <a:gd name="T8" fmla="*/ 0 w 381"/>
                  <a:gd name="T9" fmla="*/ 278 h 983"/>
                  <a:gd name="T10" fmla="*/ 8 w 381"/>
                  <a:gd name="T11" fmla="*/ 209 h 983"/>
                  <a:gd name="T12" fmla="*/ 13 w 381"/>
                  <a:gd name="T13" fmla="*/ 193 h 983"/>
                  <a:gd name="T14" fmla="*/ 34 w 381"/>
                  <a:gd name="T15" fmla="*/ 138 h 983"/>
                  <a:gd name="T16" fmla="*/ 36 w 381"/>
                  <a:gd name="T17" fmla="*/ 132 h 983"/>
                  <a:gd name="T18" fmla="*/ 128 w 381"/>
                  <a:gd name="T19" fmla="*/ 34 h 983"/>
                  <a:gd name="T20" fmla="*/ 178 w 381"/>
                  <a:gd name="T21" fmla="*/ 11 h 983"/>
                  <a:gd name="T22" fmla="*/ 184 w 381"/>
                  <a:gd name="T23" fmla="*/ 9 h 983"/>
                  <a:gd name="T24" fmla="*/ 241 w 381"/>
                  <a:gd name="T25" fmla="*/ 0 h 983"/>
                  <a:gd name="T26" fmla="*/ 381 w 381"/>
                  <a:gd name="T27" fmla="*/ 0 h 983"/>
                  <a:gd name="T28" fmla="*/ 381 w 381"/>
                  <a:gd name="T29" fmla="*/ 340 h 9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81" h="983">
                    <a:moveTo>
                      <a:pt x="381" y="340"/>
                    </a:moveTo>
                    <a:cubicBezTo>
                      <a:pt x="381" y="983"/>
                      <a:pt x="381" y="983"/>
                      <a:pt x="381" y="983"/>
                    </a:cubicBezTo>
                    <a:cubicBezTo>
                      <a:pt x="241" y="983"/>
                      <a:pt x="241" y="983"/>
                      <a:pt x="241" y="983"/>
                    </a:cubicBezTo>
                    <a:cubicBezTo>
                      <a:pt x="108" y="983"/>
                      <a:pt x="0" y="858"/>
                      <a:pt x="0" y="705"/>
                    </a:cubicBezTo>
                    <a:cubicBezTo>
                      <a:pt x="0" y="278"/>
                      <a:pt x="0" y="278"/>
                      <a:pt x="0" y="278"/>
                    </a:cubicBezTo>
                    <a:cubicBezTo>
                      <a:pt x="0" y="254"/>
                      <a:pt x="3" y="231"/>
                      <a:pt x="8" y="209"/>
                    </a:cubicBezTo>
                    <a:cubicBezTo>
                      <a:pt x="10" y="203"/>
                      <a:pt x="11" y="198"/>
                      <a:pt x="13" y="193"/>
                    </a:cubicBezTo>
                    <a:cubicBezTo>
                      <a:pt x="18" y="174"/>
                      <a:pt x="25" y="155"/>
                      <a:pt x="34" y="138"/>
                    </a:cubicBezTo>
                    <a:cubicBezTo>
                      <a:pt x="36" y="132"/>
                      <a:pt x="36" y="132"/>
                      <a:pt x="36" y="132"/>
                    </a:cubicBezTo>
                    <a:cubicBezTo>
                      <a:pt x="59" y="90"/>
                      <a:pt x="91" y="57"/>
                      <a:pt x="128" y="34"/>
                    </a:cubicBezTo>
                    <a:cubicBezTo>
                      <a:pt x="144" y="24"/>
                      <a:pt x="161" y="16"/>
                      <a:pt x="178" y="11"/>
                    </a:cubicBezTo>
                    <a:cubicBezTo>
                      <a:pt x="180" y="10"/>
                      <a:pt x="182" y="9"/>
                      <a:pt x="184" y="9"/>
                    </a:cubicBezTo>
                    <a:cubicBezTo>
                      <a:pt x="202" y="3"/>
                      <a:pt x="221" y="0"/>
                      <a:pt x="241" y="0"/>
                    </a:cubicBezTo>
                    <a:cubicBezTo>
                      <a:pt x="381" y="0"/>
                      <a:pt x="381" y="0"/>
                      <a:pt x="381" y="0"/>
                    </a:cubicBezTo>
                    <a:lnTo>
                      <a:pt x="381" y="34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40"/>
              <p:cNvSpPr/>
              <p:nvPr/>
            </p:nvSpPr>
            <p:spPr bwMode="auto">
              <a:xfrm>
                <a:off x="6513513" y="2222500"/>
                <a:ext cx="598488" cy="1543050"/>
              </a:xfrm>
              <a:custGeom>
                <a:avLst/>
                <a:gdLst>
                  <a:gd name="T0" fmla="*/ 380 w 381"/>
                  <a:gd name="T1" fmla="*/ 705 h 983"/>
                  <a:gd name="T2" fmla="*/ 139 w 381"/>
                  <a:gd name="T3" fmla="*/ 983 h 983"/>
                  <a:gd name="T4" fmla="*/ 0 w 381"/>
                  <a:gd name="T5" fmla="*/ 983 h 983"/>
                  <a:gd name="T6" fmla="*/ 0 w 381"/>
                  <a:gd name="T7" fmla="*/ 0 h 983"/>
                  <a:gd name="T8" fmla="*/ 139 w 381"/>
                  <a:gd name="T9" fmla="*/ 0 h 983"/>
                  <a:gd name="T10" fmla="*/ 309 w 381"/>
                  <a:gd name="T11" fmla="*/ 81 h 983"/>
                  <a:gd name="T12" fmla="*/ 380 w 381"/>
                  <a:gd name="T13" fmla="*/ 278 h 983"/>
                  <a:gd name="T14" fmla="*/ 380 w 381"/>
                  <a:gd name="T15" fmla="*/ 705 h 9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1" h="983">
                    <a:moveTo>
                      <a:pt x="380" y="705"/>
                    </a:moveTo>
                    <a:cubicBezTo>
                      <a:pt x="380" y="858"/>
                      <a:pt x="272" y="983"/>
                      <a:pt x="139" y="983"/>
                    </a:cubicBezTo>
                    <a:cubicBezTo>
                      <a:pt x="0" y="983"/>
                      <a:pt x="0" y="983"/>
                      <a:pt x="0" y="98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205" y="0"/>
                      <a:pt x="265" y="31"/>
                      <a:pt x="309" y="81"/>
                    </a:cubicBezTo>
                    <a:cubicBezTo>
                      <a:pt x="356" y="136"/>
                      <a:pt x="381" y="206"/>
                      <a:pt x="380" y="278"/>
                    </a:cubicBezTo>
                    <a:lnTo>
                      <a:pt x="380" y="70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42" name="Google Shape;466;p11"/>
          <p:cNvSpPr txBox="1"/>
          <p:nvPr/>
        </p:nvSpPr>
        <p:spPr>
          <a:xfrm>
            <a:off x="919866" y="3135843"/>
            <a:ext cx="2729023" cy="669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25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Pre-Incident Scope</a:t>
            </a:r>
            <a:endParaRPr lang="en-US" altLang="zh-CN" sz="125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  <a:sym typeface="+mn-ea"/>
            </a:endParaRPr>
          </a:p>
          <a:p>
            <a:pPr algn="r">
              <a:lnSpc>
                <a:spcPct val="150000"/>
              </a:lnSpc>
            </a:pPr>
            <a:r>
              <a:rPr lang="en-US" altLang="zh-CN" sz="1250" dirty="0">
                <a:solidFill>
                  <a:schemeClr val="bg1"/>
                </a:solidFill>
                <a:latin typeface="Century Gothic"/>
                <a:ea typeface="Century Gothic"/>
                <a:cs typeface="Century Gothic"/>
                <a:sym typeface="+mn-ea"/>
              </a:rPr>
              <a:t>N/A</a:t>
            </a:r>
            <a:endParaRPr lang="en-US" altLang="zh-CN" sz="1250" dirty="0">
              <a:solidFill>
                <a:schemeClr val="bg1"/>
              </a:solidFill>
              <a:latin typeface="Century Gothic"/>
              <a:ea typeface="Century Gothic"/>
              <a:cs typeface="Century Gothic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 Box 25"/>
          <p:cNvSpPr txBox="1"/>
          <p:nvPr/>
        </p:nvSpPr>
        <p:spPr>
          <a:xfrm>
            <a:off x="5192624" y="3212026"/>
            <a:ext cx="15256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rgbClr val="00B0F0"/>
                </a:solidFill>
              </a:rPr>
              <a:t>Standard Package</a:t>
            </a:r>
            <a:endParaRPr lang="en-US" sz="1400" b="1" dirty="0">
              <a:solidFill>
                <a:srgbClr val="00B0F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</a:fld>
            <a:endParaRPr lang="zh-CN" altLang="en-US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MY" dirty="0"/>
              <a:t>Sangfor IR Offering Package</a:t>
            </a:r>
            <a:endParaRPr lang="en-US" dirty="0"/>
          </a:p>
        </p:txBody>
      </p:sp>
      <p:sp>
        <p:nvSpPr>
          <p:cNvPr id="466" name="Google Shape;466;p11"/>
          <p:cNvSpPr txBox="1"/>
          <p:nvPr/>
        </p:nvSpPr>
        <p:spPr>
          <a:xfrm>
            <a:off x="7545688" y="1988423"/>
            <a:ext cx="3811365" cy="29776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25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Mid-incident Scope</a:t>
            </a:r>
            <a:endParaRPr lang="en-US" altLang="zh-CN" sz="125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  <a:sym typeface="+mn-ea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250" dirty="0">
                <a:solidFill>
                  <a:schemeClr val="bg1"/>
                </a:solidFill>
                <a:cs typeface="Century Gothic"/>
              </a:rPr>
              <a:t>Ransomware family and type identification</a:t>
            </a:r>
            <a:endParaRPr lang="en-MY" sz="1250" dirty="0">
              <a:solidFill>
                <a:schemeClr val="bg1"/>
              </a:solidFill>
              <a:cs typeface="Century Gothic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250" dirty="0">
                <a:solidFill>
                  <a:schemeClr val="bg1"/>
                </a:solidFill>
                <a:cs typeface="Century Gothic"/>
              </a:rPr>
              <a:t>Root cause &amp; kill chain determination</a:t>
            </a:r>
            <a:endParaRPr lang="en-MY" sz="1250" dirty="0">
              <a:solidFill>
                <a:schemeClr val="bg1"/>
              </a:solidFill>
              <a:cs typeface="Century Gothic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250" dirty="0">
                <a:solidFill>
                  <a:schemeClr val="bg1"/>
                </a:solidFill>
                <a:cs typeface="Century Gothic"/>
              </a:rPr>
              <a:t>Entry point identification</a:t>
            </a:r>
            <a:endParaRPr lang="en-MY" sz="1250" dirty="0">
              <a:solidFill>
                <a:schemeClr val="bg1"/>
              </a:solidFill>
              <a:cs typeface="Century Gothic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250" dirty="0">
                <a:solidFill>
                  <a:schemeClr val="bg1"/>
                </a:solidFill>
                <a:cs typeface="Century Gothic"/>
              </a:rPr>
              <a:t>IOC and triage determination</a:t>
            </a:r>
            <a:endParaRPr lang="en-US" sz="1250" dirty="0">
              <a:solidFill>
                <a:schemeClr val="bg1"/>
              </a:solidFill>
              <a:cs typeface="Century Gothic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zh-CN" sz="1250" dirty="0">
                <a:solidFill>
                  <a:schemeClr val="bg1"/>
                </a:solidFill>
                <a:sym typeface="+mn-ea"/>
              </a:rPr>
              <a:t>Remediation assistance</a:t>
            </a:r>
            <a:endParaRPr lang="en-US" altLang="zh-CN" sz="1250" dirty="0">
              <a:solidFill>
                <a:schemeClr val="bg1"/>
              </a:solidFill>
              <a:sym typeface="+mn-ea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zh-CN" sz="1250" dirty="0">
                <a:solidFill>
                  <a:schemeClr val="bg1"/>
                </a:solidFill>
                <a:sym typeface="+mn-ea"/>
              </a:rPr>
              <a:t>Credible and professional professionals</a:t>
            </a:r>
            <a:endParaRPr lang="en-US" altLang="zh-CN" sz="1250" dirty="0">
              <a:solidFill>
                <a:schemeClr val="bg1"/>
              </a:solidFill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zh-CN" sz="1250" dirty="0">
                <a:solidFill>
                  <a:schemeClr val="bg1"/>
                </a:solidFill>
                <a:sym typeface="+mn-ea"/>
              </a:rPr>
              <a:t>Recommendation and improvement plan</a:t>
            </a:r>
            <a:endParaRPr lang="en-US" altLang="zh-CN" sz="1250" dirty="0">
              <a:solidFill>
                <a:schemeClr val="bg1"/>
              </a:solidFill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endParaRPr lang="en-MY" sz="1250" dirty="0">
              <a:solidFill>
                <a:schemeClr val="bg1"/>
              </a:solidFill>
              <a:latin typeface="Century Gothic"/>
              <a:ea typeface="Century Gothic"/>
              <a:cs typeface="Century Gothic"/>
            </a:endParaRPr>
          </a:p>
        </p:txBody>
      </p:sp>
      <p:sp>
        <p:nvSpPr>
          <p:cNvPr id="467" name="Google Shape;467;p11"/>
          <p:cNvSpPr txBox="1"/>
          <p:nvPr/>
        </p:nvSpPr>
        <p:spPr>
          <a:xfrm>
            <a:off x="6216463" y="4917749"/>
            <a:ext cx="5060062" cy="957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25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Incident Response Count</a:t>
            </a:r>
            <a:endParaRPr lang="en-US" altLang="zh-CN" sz="125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  <a:sym typeface="+mn-ea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2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2 times per year</a:t>
            </a:r>
            <a:endParaRPr lang="en-US" altLang="zh-CN" sz="125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  <a:sym typeface="+mn-ea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(carry forward 50% of unused services to following year)</a:t>
            </a:r>
            <a:endParaRPr sz="1250" dirty="0">
              <a:solidFill>
                <a:schemeClr val="bg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68" name="Google Shape;468;p11"/>
          <p:cNvSpPr txBox="1"/>
          <p:nvPr/>
        </p:nvSpPr>
        <p:spPr>
          <a:xfrm>
            <a:off x="2658855" y="4910102"/>
            <a:ext cx="2999953" cy="957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25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Report Delivery</a:t>
            </a:r>
            <a:endParaRPr lang="en-US" altLang="zh-CN" sz="125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  <a:sym typeface="+mn-ea"/>
            </a:endParaRPr>
          </a:p>
          <a:p>
            <a:pPr algn="r">
              <a:lnSpc>
                <a:spcPct val="150000"/>
              </a:lnSpc>
            </a:pPr>
            <a:r>
              <a:rPr lang="en-US" altLang="zh-CN" sz="12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Security Incident Report,</a:t>
            </a:r>
            <a:br>
              <a:rPr lang="en-US" altLang="zh-CN" sz="12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</a:br>
            <a:r>
              <a:rPr lang="en-US" altLang="zh-CN" sz="12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Vulnerability Assessment Report</a:t>
            </a:r>
            <a:endParaRPr sz="1250" dirty="0">
              <a:solidFill>
                <a:schemeClr val="bg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8" name="Text Box 27"/>
          <p:cNvSpPr txBox="1"/>
          <p:nvPr/>
        </p:nvSpPr>
        <p:spPr>
          <a:xfrm>
            <a:off x="4082653" y="1303799"/>
            <a:ext cx="3725707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50" b="1" dirty="0">
                <a:solidFill>
                  <a:srgbClr val="00B0F0"/>
                </a:solidFill>
                <a:latin typeface="Century Gothic"/>
                <a:ea typeface="Century Gothic"/>
                <a:cs typeface="Century Gothic"/>
                <a:sym typeface="+mn-ea"/>
              </a:rPr>
              <a:t>Assistance Mode</a:t>
            </a:r>
            <a:br>
              <a:rPr lang="en-US" sz="1250" dirty="0">
                <a:solidFill>
                  <a:srgbClr val="00B0F0"/>
                </a:solidFill>
                <a:latin typeface="Century Gothic"/>
                <a:ea typeface="Century Gothic"/>
                <a:cs typeface="Century Gothic"/>
                <a:sym typeface="+mn-ea"/>
              </a:rPr>
            </a:br>
            <a:r>
              <a:rPr lang="en-US" sz="1250" dirty="0">
                <a:solidFill>
                  <a:schemeClr val="bg1"/>
                </a:solidFill>
                <a:latin typeface="Century Gothic"/>
                <a:ea typeface="Century Gothic"/>
                <a:cs typeface="Century Gothic"/>
                <a:sym typeface="+mn-ea"/>
              </a:rPr>
              <a:t>Remote Only </a:t>
            </a:r>
            <a:endParaRPr lang="en-US" sz="1250" dirty="0">
              <a:solidFill>
                <a:schemeClr val="bg1"/>
              </a:solidFill>
              <a:latin typeface="Century Gothic"/>
              <a:ea typeface="Century Gothic"/>
              <a:cs typeface="Century Gothic"/>
              <a:sym typeface="+mn-ea"/>
            </a:endParaRPr>
          </a:p>
          <a:p>
            <a:pPr algn="ctr"/>
            <a:r>
              <a:rPr lang="en-US" sz="1250" dirty="0">
                <a:solidFill>
                  <a:schemeClr val="bg1"/>
                </a:solidFill>
                <a:latin typeface="Century Gothic"/>
                <a:ea typeface="Century Gothic"/>
                <a:cs typeface="Century Gothic"/>
                <a:sym typeface="+mn-ea"/>
              </a:rPr>
              <a:t>(Working Hours 9am – 6pm)</a:t>
            </a:r>
            <a:endParaRPr lang="en-US" altLang="zh-CN" sz="125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  <a:sym typeface="+mn-ea"/>
            </a:endParaRPr>
          </a:p>
        </p:txBody>
      </p:sp>
      <p:sp>
        <p:nvSpPr>
          <p:cNvPr id="42" name="Google Shape;466;p11"/>
          <p:cNvSpPr txBox="1"/>
          <p:nvPr/>
        </p:nvSpPr>
        <p:spPr>
          <a:xfrm>
            <a:off x="1177981" y="1981283"/>
            <a:ext cx="3275438" cy="26891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25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Pre-Incident Scope</a:t>
            </a:r>
            <a:endParaRPr lang="en-US" altLang="zh-CN" sz="125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  <a:sym typeface="+mn-ea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MY" sz="12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Provides external vulnerability assessment to determine public facing live hosts and respective listening ports</a:t>
            </a:r>
            <a:endParaRPr lang="en-MY" sz="125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MY" sz="12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Provides vulnerability, threat and risks assessment, based on possible attack surfaces</a:t>
            </a:r>
            <a:endParaRPr lang="en-MY" sz="125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MY" sz="12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Provides recommendations for fixes</a:t>
            </a:r>
            <a:endParaRPr lang="en-MY" sz="125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4542305" y="2142285"/>
            <a:ext cx="2793066" cy="2683560"/>
            <a:chOff x="3866277" y="2187583"/>
            <a:chExt cx="2793066" cy="2683560"/>
          </a:xfrm>
        </p:grpSpPr>
        <p:grpSp>
          <p:nvGrpSpPr>
            <p:cNvPr id="51" name="组合 50"/>
            <p:cNvGrpSpPr/>
            <p:nvPr/>
          </p:nvGrpSpPr>
          <p:grpSpPr>
            <a:xfrm>
              <a:off x="3866277" y="2187583"/>
              <a:ext cx="2793066" cy="2683560"/>
              <a:chOff x="3866277" y="2187583"/>
              <a:chExt cx="2793066" cy="2683560"/>
            </a:xfrm>
          </p:grpSpPr>
          <p:grpSp>
            <p:nvGrpSpPr>
              <p:cNvPr id="56" name="组合 55"/>
              <p:cNvGrpSpPr/>
              <p:nvPr/>
            </p:nvGrpSpPr>
            <p:grpSpPr>
              <a:xfrm>
                <a:off x="3866277" y="2187583"/>
                <a:ext cx="2793066" cy="2683560"/>
                <a:chOff x="3866277" y="2187583"/>
                <a:chExt cx="2793066" cy="2683560"/>
              </a:xfrm>
            </p:grpSpPr>
            <p:grpSp>
              <p:nvGrpSpPr>
                <p:cNvPr id="58" name="组合 57"/>
                <p:cNvGrpSpPr/>
                <p:nvPr/>
              </p:nvGrpSpPr>
              <p:grpSpPr>
                <a:xfrm>
                  <a:off x="3866277" y="2187583"/>
                  <a:ext cx="2793066" cy="2683560"/>
                  <a:chOff x="3866277" y="2187583"/>
                  <a:chExt cx="2793066" cy="2683560"/>
                </a:xfrm>
              </p:grpSpPr>
              <p:grpSp>
                <p:nvGrpSpPr>
                  <p:cNvPr id="64" name="组合 63"/>
                  <p:cNvGrpSpPr/>
                  <p:nvPr/>
                </p:nvGrpSpPr>
                <p:grpSpPr>
                  <a:xfrm>
                    <a:off x="3866277" y="2187583"/>
                    <a:ext cx="2793066" cy="2683560"/>
                    <a:chOff x="3866277" y="2187583"/>
                    <a:chExt cx="2793066" cy="2683560"/>
                  </a:xfrm>
                </p:grpSpPr>
                <p:sp>
                  <p:nvSpPr>
                    <p:cNvPr id="73" name="椭圆 72"/>
                    <p:cNvSpPr/>
                    <p:nvPr/>
                  </p:nvSpPr>
                  <p:spPr>
                    <a:xfrm>
                      <a:off x="4097006" y="2441511"/>
                      <a:ext cx="2344949" cy="2344949"/>
                    </a:xfrm>
                    <a:prstGeom prst="ellipse">
                      <a:avLst/>
                    </a:prstGeom>
                    <a:noFill/>
                    <a:ln>
                      <a:solidFill>
                        <a:schemeClr val="bg1"/>
                      </a:solidFill>
                      <a:prstDash val="dash"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kumimoji="1" lang="zh-CN" altLang="en-US"/>
                    </a:p>
                  </p:txBody>
                </p:sp>
                <p:sp>
                  <p:nvSpPr>
                    <p:cNvPr id="67" name="椭圆 66"/>
                    <p:cNvSpPr/>
                    <p:nvPr/>
                  </p:nvSpPr>
                  <p:spPr>
                    <a:xfrm>
                      <a:off x="3866277" y="3212184"/>
                      <a:ext cx="573398" cy="573398"/>
                    </a:xfrm>
                    <a:prstGeom prst="ellipse">
                      <a:avLst/>
                    </a:prstGeom>
                    <a:solidFill>
                      <a:srgbClr val="96BADB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kumimoji="1" lang="zh-CN" altLang="en-US">
                        <a:solidFill>
                          <a:srgbClr val="00B0F0"/>
                        </a:solidFill>
                      </a:endParaRPr>
                    </a:p>
                  </p:txBody>
                </p:sp>
                <p:sp>
                  <p:nvSpPr>
                    <p:cNvPr id="68" name="椭圆 67"/>
                    <p:cNvSpPr/>
                    <p:nvPr/>
                  </p:nvSpPr>
                  <p:spPr>
                    <a:xfrm>
                      <a:off x="4982780" y="2187583"/>
                      <a:ext cx="573398" cy="573398"/>
                    </a:xfrm>
                    <a:prstGeom prst="ellipse">
                      <a:avLst/>
                    </a:prstGeom>
                    <a:solidFill>
                      <a:srgbClr val="00B0F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kumimoji="1" lang="zh-CN" altLang="en-US">
                        <a:solidFill>
                          <a:srgbClr val="00B0F0"/>
                        </a:solidFill>
                      </a:endParaRPr>
                    </a:p>
                  </p:txBody>
                </p:sp>
                <p:sp>
                  <p:nvSpPr>
                    <p:cNvPr id="69" name="椭圆 68"/>
                    <p:cNvSpPr/>
                    <p:nvPr/>
                  </p:nvSpPr>
                  <p:spPr>
                    <a:xfrm>
                      <a:off x="6085945" y="3212185"/>
                      <a:ext cx="573398" cy="573398"/>
                    </a:xfrm>
                    <a:prstGeom prst="ellipse">
                      <a:avLst/>
                    </a:prstGeom>
                    <a:solidFill>
                      <a:srgbClr val="6FB332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kumimoji="1" lang="zh-CN" altLang="en-US">
                        <a:solidFill>
                          <a:srgbClr val="00B0F0"/>
                        </a:solidFill>
                      </a:endParaRPr>
                    </a:p>
                  </p:txBody>
                </p:sp>
                <p:sp>
                  <p:nvSpPr>
                    <p:cNvPr id="70" name="椭圆 69"/>
                    <p:cNvSpPr/>
                    <p:nvPr/>
                  </p:nvSpPr>
                  <p:spPr>
                    <a:xfrm>
                      <a:off x="5573248" y="4297745"/>
                      <a:ext cx="573398" cy="573398"/>
                    </a:xfrm>
                    <a:prstGeom prst="ellipse">
                      <a:avLst/>
                    </a:prstGeom>
                    <a:solidFill>
                      <a:srgbClr val="0070C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kumimoji="1" lang="zh-CN" altLang="en-US">
                        <a:solidFill>
                          <a:srgbClr val="00B0F0"/>
                        </a:solidFill>
                      </a:endParaRPr>
                    </a:p>
                  </p:txBody>
                </p:sp>
                <p:sp>
                  <p:nvSpPr>
                    <p:cNvPr id="71" name="椭圆 70"/>
                    <p:cNvSpPr/>
                    <p:nvPr/>
                  </p:nvSpPr>
                  <p:spPr>
                    <a:xfrm>
                      <a:off x="4382524" y="4297745"/>
                      <a:ext cx="573398" cy="573398"/>
                    </a:xfrm>
                    <a:prstGeom prst="ellipse">
                      <a:avLst/>
                    </a:prstGeom>
                    <a:solidFill>
                      <a:srgbClr val="5E7491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kumimoji="1" lang="zh-CN" altLang="en-US">
                        <a:solidFill>
                          <a:srgbClr val="00B0F0"/>
                        </a:solidFill>
                      </a:endParaRPr>
                    </a:p>
                  </p:txBody>
                </p:sp>
                <p:sp>
                  <p:nvSpPr>
                    <p:cNvPr id="72" name="Freeform 189"/>
                    <p:cNvSpPr>
                      <a:spLocks noEditPoints="1"/>
                    </p:cNvSpPr>
                    <p:nvPr/>
                  </p:nvSpPr>
                  <p:spPr bwMode="auto">
                    <a:xfrm>
                      <a:off x="4020035" y="3365820"/>
                      <a:ext cx="276006" cy="266125"/>
                    </a:xfrm>
                    <a:custGeom>
                      <a:avLst/>
                      <a:gdLst>
                        <a:gd name="T0" fmla="*/ 167 w 260"/>
                        <a:gd name="T1" fmla="*/ 248 h 251"/>
                        <a:gd name="T2" fmla="*/ 156 w 260"/>
                        <a:gd name="T3" fmla="*/ 225 h 251"/>
                        <a:gd name="T4" fmla="*/ 124 w 260"/>
                        <a:gd name="T5" fmla="*/ 215 h 251"/>
                        <a:gd name="T6" fmla="*/ 131 w 260"/>
                        <a:gd name="T7" fmla="*/ 181 h 251"/>
                        <a:gd name="T8" fmla="*/ 117 w 260"/>
                        <a:gd name="T9" fmla="*/ 160 h 251"/>
                        <a:gd name="T10" fmla="*/ 132 w 260"/>
                        <a:gd name="T11" fmla="*/ 133 h 251"/>
                        <a:gd name="T12" fmla="*/ 111 w 260"/>
                        <a:gd name="T13" fmla="*/ 135 h 251"/>
                        <a:gd name="T14" fmla="*/ 9 w 260"/>
                        <a:gd name="T15" fmla="*/ 237 h 251"/>
                        <a:gd name="T16" fmla="*/ 23 w 260"/>
                        <a:gd name="T17" fmla="*/ 161 h 251"/>
                        <a:gd name="T18" fmla="*/ 51 w 260"/>
                        <a:gd name="T19" fmla="*/ 104 h 251"/>
                        <a:gd name="T20" fmla="*/ 109 w 260"/>
                        <a:gd name="T21" fmla="*/ 0 h 251"/>
                        <a:gd name="T22" fmla="*/ 157 w 260"/>
                        <a:gd name="T23" fmla="*/ 115 h 251"/>
                        <a:gd name="T24" fmla="*/ 157 w 260"/>
                        <a:gd name="T25" fmla="*/ 133 h 251"/>
                        <a:gd name="T26" fmla="*/ 173 w 260"/>
                        <a:gd name="T27" fmla="*/ 109 h 251"/>
                        <a:gd name="T28" fmla="*/ 209 w 260"/>
                        <a:gd name="T29" fmla="*/ 110 h 251"/>
                        <a:gd name="T30" fmla="*/ 221 w 260"/>
                        <a:gd name="T31" fmla="*/ 133 h 251"/>
                        <a:gd name="T32" fmla="*/ 246 w 260"/>
                        <a:gd name="T33" fmla="*/ 133 h 251"/>
                        <a:gd name="T34" fmla="*/ 258 w 260"/>
                        <a:gd name="T35" fmla="*/ 155 h 251"/>
                        <a:gd name="T36" fmla="*/ 246 w 260"/>
                        <a:gd name="T37" fmla="*/ 177 h 251"/>
                        <a:gd name="T38" fmla="*/ 258 w 260"/>
                        <a:gd name="T39" fmla="*/ 203 h 251"/>
                        <a:gd name="T40" fmla="*/ 242 w 260"/>
                        <a:gd name="T41" fmla="*/ 228 h 251"/>
                        <a:gd name="T42" fmla="*/ 217 w 260"/>
                        <a:gd name="T43" fmla="*/ 227 h 251"/>
                        <a:gd name="T44" fmla="*/ 204 w 260"/>
                        <a:gd name="T45" fmla="*/ 249 h 251"/>
                        <a:gd name="T46" fmla="*/ 189 w 260"/>
                        <a:gd name="T47" fmla="*/ 233 h 251"/>
                        <a:gd name="T48" fmla="*/ 220 w 260"/>
                        <a:gd name="T49" fmla="*/ 207 h 251"/>
                        <a:gd name="T50" fmla="*/ 239 w 260"/>
                        <a:gd name="T51" fmla="*/ 201 h 251"/>
                        <a:gd name="T52" fmla="*/ 239 w 260"/>
                        <a:gd name="T53" fmla="*/ 156 h 251"/>
                        <a:gd name="T54" fmla="*/ 236 w 260"/>
                        <a:gd name="T55" fmla="*/ 151 h 251"/>
                        <a:gd name="T56" fmla="*/ 220 w 260"/>
                        <a:gd name="T57" fmla="*/ 149 h 251"/>
                        <a:gd name="T58" fmla="*/ 189 w 260"/>
                        <a:gd name="T59" fmla="*/ 124 h 251"/>
                        <a:gd name="T60" fmla="*/ 157 w 260"/>
                        <a:gd name="T61" fmla="*/ 149 h 251"/>
                        <a:gd name="T62" fmla="*/ 138 w 260"/>
                        <a:gd name="T63" fmla="*/ 156 h 251"/>
                        <a:gd name="T64" fmla="*/ 137 w 260"/>
                        <a:gd name="T65" fmla="*/ 201 h 251"/>
                        <a:gd name="T66" fmla="*/ 140 w 260"/>
                        <a:gd name="T67" fmla="*/ 206 h 251"/>
                        <a:gd name="T68" fmla="*/ 155 w 260"/>
                        <a:gd name="T69" fmla="*/ 207 h 251"/>
                        <a:gd name="T70" fmla="*/ 182 w 260"/>
                        <a:gd name="T71" fmla="*/ 233 h 251"/>
                        <a:gd name="T72" fmla="*/ 109 w 260"/>
                        <a:gd name="T73" fmla="*/ 117 h 251"/>
                        <a:gd name="T74" fmla="*/ 189 w 260"/>
                        <a:gd name="T75" fmla="*/ 207 h 251"/>
                        <a:gd name="T76" fmla="*/ 169 w 260"/>
                        <a:gd name="T77" fmla="*/ 159 h 251"/>
                        <a:gd name="T78" fmla="*/ 216 w 260"/>
                        <a:gd name="T79" fmla="*/ 179 h 251"/>
                        <a:gd name="T80" fmla="*/ 189 w 260"/>
                        <a:gd name="T81" fmla="*/ 169 h 251"/>
                        <a:gd name="T82" fmla="*/ 198 w 260"/>
                        <a:gd name="T83" fmla="*/ 179 h 251"/>
                        <a:gd name="T84" fmla="*/ 189 w 260"/>
                        <a:gd name="T85" fmla="*/ 169 h 2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</a:cxnLst>
                      <a:rect l="0" t="0" r="r" b="b"/>
                      <a:pathLst>
                        <a:path w="260" h="251">
                          <a:moveTo>
                            <a:pt x="188" y="251"/>
                          </a:moveTo>
                          <a:cubicBezTo>
                            <a:pt x="183" y="251"/>
                            <a:pt x="178" y="250"/>
                            <a:pt x="172" y="249"/>
                          </a:cubicBezTo>
                          <a:cubicBezTo>
                            <a:pt x="167" y="248"/>
                            <a:pt x="167" y="248"/>
                            <a:pt x="167" y="248"/>
                          </a:cubicBezTo>
                          <a:cubicBezTo>
                            <a:pt x="160" y="228"/>
                            <a:pt x="160" y="228"/>
                            <a:pt x="160" y="228"/>
                          </a:cubicBezTo>
                          <a:cubicBezTo>
                            <a:pt x="160" y="226"/>
                            <a:pt x="158" y="225"/>
                            <a:pt x="157" y="225"/>
                          </a:cubicBezTo>
                          <a:cubicBezTo>
                            <a:pt x="156" y="225"/>
                            <a:pt x="156" y="225"/>
                            <a:pt x="156" y="225"/>
                          </a:cubicBezTo>
                          <a:cubicBezTo>
                            <a:pt x="134" y="229"/>
                            <a:pt x="134" y="229"/>
                            <a:pt x="134" y="229"/>
                          </a:cubicBezTo>
                          <a:cubicBezTo>
                            <a:pt x="131" y="225"/>
                            <a:pt x="131" y="225"/>
                            <a:pt x="131" y="225"/>
                          </a:cubicBezTo>
                          <a:cubicBezTo>
                            <a:pt x="128" y="223"/>
                            <a:pt x="125" y="219"/>
                            <a:pt x="124" y="215"/>
                          </a:cubicBezTo>
                          <a:cubicBezTo>
                            <a:pt x="121" y="210"/>
                            <a:pt x="119" y="206"/>
                            <a:pt x="118" y="203"/>
                          </a:cubicBezTo>
                          <a:cubicBezTo>
                            <a:pt x="116" y="198"/>
                            <a:pt x="116" y="198"/>
                            <a:pt x="116" y="198"/>
                          </a:cubicBezTo>
                          <a:cubicBezTo>
                            <a:pt x="131" y="181"/>
                            <a:pt x="131" y="181"/>
                            <a:pt x="131" y="181"/>
                          </a:cubicBezTo>
                          <a:cubicBezTo>
                            <a:pt x="132" y="180"/>
                            <a:pt x="132" y="178"/>
                            <a:pt x="131" y="177"/>
                          </a:cubicBezTo>
                          <a:cubicBezTo>
                            <a:pt x="131" y="177"/>
                            <a:pt x="131" y="177"/>
                            <a:pt x="131" y="177"/>
                          </a:cubicBezTo>
                          <a:cubicBezTo>
                            <a:pt x="117" y="160"/>
                            <a:pt x="117" y="160"/>
                            <a:pt x="117" y="160"/>
                          </a:cubicBezTo>
                          <a:cubicBezTo>
                            <a:pt x="119" y="155"/>
                            <a:pt x="119" y="155"/>
                            <a:pt x="119" y="155"/>
                          </a:cubicBezTo>
                          <a:cubicBezTo>
                            <a:pt x="121" y="148"/>
                            <a:pt x="125" y="140"/>
                            <a:pt x="131" y="133"/>
                          </a:cubicBezTo>
                          <a:cubicBezTo>
                            <a:pt x="132" y="133"/>
                            <a:pt x="132" y="133"/>
                            <a:pt x="132" y="133"/>
                          </a:cubicBezTo>
                          <a:cubicBezTo>
                            <a:pt x="134" y="131"/>
                            <a:pt x="134" y="131"/>
                            <a:pt x="134" y="131"/>
                          </a:cubicBezTo>
                          <a:cubicBezTo>
                            <a:pt x="127" y="133"/>
                            <a:pt x="119" y="135"/>
                            <a:pt x="111" y="135"/>
                          </a:cubicBezTo>
                          <a:cubicBezTo>
                            <a:pt x="111" y="135"/>
                            <a:pt x="111" y="135"/>
                            <a:pt x="111" y="135"/>
                          </a:cubicBezTo>
                          <a:cubicBezTo>
                            <a:pt x="110" y="135"/>
                            <a:pt x="110" y="135"/>
                            <a:pt x="110" y="135"/>
                          </a:cubicBezTo>
                          <a:cubicBezTo>
                            <a:pt x="59" y="135"/>
                            <a:pt x="18" y="177"/>
                            <a:pt x="18" y="228"/>
                          </a:cubicBezTo>
                          <a:cubicBezTo>
                            <a:pt x="18" y="233"/>
                            <a:pt x="14" y="237"/>
                            <a:pt x="9" y="237"/>
                          </a:cubicBezTo>
                          <a:cubicBezTo>
                            <a:pt x="4" y="237"/>
                            <a:pt x="0" y="233"/>
                            <a:pt x="0" y="228"/>
                          </a:cubicBezTo>
                          <a:cubicBezTo>
                            <a:pt x="0" y="215"/>
                            <a:pt x="2" y="203"/>
                            <a:pt x="6" y="192"/>
                          </a:cubicBezTo>
                          <a:cubicBezTo>
                            <a:pt x="10" y="181"/>
                            <a:pt x="15" y="170"/>
                            <a:pt x="23" y="161"/>
                          </a:cubicBezTo>
                          <a:cubicBezTo>
                            <a:pt x="30" y="151"/>
                            <a:pt x="38" y="143"/>
                            <a:pt x="48" y="137"/>
                          </a:cubicBezTo>
                          <a:cubicBezTo>
                            <a:pt x="55" y="132"/>
                            <a:pt x="63" y="127"/>
                            <a:pt x="72" y="124"/>
                          </a:cubicBezTo>
                          <a:cubicBezTo>
                            <a:pt x="63" y="119"/>
                            <a:pt x="57" y="112"/>
                            <a:pt x="51" y="104"/>
                          </a:cubicBezTo>
                          <a:cubicBezTo>
                            <a:pt x="45" y="93"/>
                            <a:pt x="41" y="81"/>
                            <a:pt x="41" y="68"/>
                          </a:cubicBezTo>
                          <a:cubicBezTo>
                            <a:pt x="41" y="50"/>
                            <a:pt x="48" y="33"/>
                            <a:pt x="61" y="20"/>
                          </a:cubicBezTo>
                          <a:cubicBezTo>
                            <a:pt x="74" y="7"/>
                            <a:pt x="91" y="0"/>
                            <a:pt x="109" y="0"/>
                          </a:cubicBezTo>
                          <a:cubicBezTo>
                            <a:pt x="127" y="0"/>
                            <a:pt x="144" y="7"/>
                            <a:pt x="156" y="20"/>
                          </a:cubicBezTo>
                          <a:cubicBezTo>
                            <a:pt x="169" y="33"/>
                            <a:pt x="176" y="50"/>
                            <a:pt x="176" y="68"/>
                          </a:cubicBezTo>
                          <a:cubicBezTo>
                            <a:pt x="176" y="85"/>
                            <a:pt x="170" y="102"/>
                            <a:pt x="157" y="115"/>
                          </a:cubicBezTo>
                          <a:cubicBezTo>
                            <a:pt x="151" y="121"/>
                            <a:pt x="144" y="126"/>
                            <a:pt x="136" y="129"/>
                          </a:cubicBezTo>
                          <a:cubicBezTo>
                            <a:pt x="156" y="133"/>
                            <a:pt x="156" y="133"/>
                            <a:pt x="156" y="133"/>
                          </a:cubicBezTo>
                          <a:cubicBezTo>
                            <a:pt x="156" y="133"/>
                            <a:pt x="156" y="133"/>
                            <a:pt x="157" y="133"/>
                          </a:cubicBezTo>
                          <a:cubicBezTo>
                            <a:pt x="158" y="133"/>
                            <a:pt x="160" y="132"/>
                            <a:pt x="161" y="130"/>
                          </a:cubicBezTo>
                          <a:cubicBezTo>
                            <a:pt x="168" y="110"/>
                            <a:pt x="168" y="110"/>
                            <a:pt x="168" y="110"/>
                          </a:cubicBezTo>
                          <a:cubicBezTo>
                            <a:pt x="173" y="109"/>
                            <a:pt x="173" y="109"/>
                            <a:pt x="173" y="109"/>
                          </a:cubicBezTo>
                          <a:cubicBezTo>
                            <a:pt x="178" y="108"/>
                            <a:pt x="183" y="107"/>
                            <a:pt x="188" y="107"/>
                          </a:cubicBezTo>
                          <a:cubicBezTo>
                            <a:pt x="194" y="107"/>
                            <a:pt x="199" y="108"/>
                            <a:pt x="204" y="109"/>
                          </a:cubicBezTo>
                          <a:cubicBezTo>
                            <a:pt x="209" y="110"/>
                            <a:pt x="209" y="110"/>
                            <a:pt x="209" y="110"/>
                          </a:cubicBezTo>
                          <a:cubicBezTo>
                            <a:pt x="217" y="130"/>
                            <a:pt x="217" y="130"/>
                            <a:pt x="217" y="130"/>
                          </a:cubicBezTo>
                          <a:cubicBezTo>
                            <a:pt x="217" y="131"/>
                            <a:pt x="219" y="133"/>
                            <a:pt x="221" y="133"/>
                          </a:cubicBezTo>
                          <a:cubicBezTo>
                            <a:pt x="221" y="133"/>
                            <a:pt x="221" y="133"/>
                            <a:pt x="221" y="133"/>
                          </a:cubicBezTo>
                          <a:cubicBezTo>
                            <a:pt x="243" y="130"/>
                            <a:pt x="243" y="130"/>
                            <a:pt x="243" y="130"/>
                          </a:cubicBezTo>
                          <a:cubicBezTo>
                            <a:pt x="246" y="133"/>
                            <a:pt x="246" y="133"/>
                            <a:pt x="246" y="133"/>
                          </a:cubicBezTo>
                          <a:cubicBezTo>
                            <a:pt x="246" y="133"/>
                            <a:pt x="246" y="133"/>
                            <a:pt x="246" y="133"/>
                          </a:cubicBezTo>
                          <a:cubicBezTo>
                            <a:pt x="249" y="137"/>
                            <a:pt x="251" y="140"/>
                            <a:pt x="253" y="144"/>
                          </a:cubicBezTo>
                          <a:cubicBezTo>
                            <a:pt x="254" y="146"/>
                            <a:pt x="256" y="149"/>
                            <a:pt x="257" y="152"/>
                          </a:cubicBezTo>
                          <a:cubicBezTo>
                            <a:pt x="257" y="153"/>
                            <a:pt x="258" y="154"/>
                            <a:pt x="258" y="155"/>
                          </a:cubicBezTo>
                          <a:cubicBezTo>
                            <a:pt x="258" y="155"/>
                            <a:pt x="258" y="155"/>
                            <a:pt x="258" y="155"/>
                          </a:cubicBezTo>
                          <a:cubicBezTo>
                            <a:pt x="260" y="159"/>
                            <a:pt x="260" y="159"/>
                            <a:pt x="260" y="159"/>
                          </a:cubicBezTo>
                          <a:cubicBezTo>
                            <a:pt x="246" y="177"/>
                            <a:pt x="246" y="177"/>
                            <a:pt x="246" y="177"/>
                          </a:cubicBezTo>
                          <a:cubicBezTo>
                            <a:pt x="245" y="178"/>
                            <a:pt x="245" y="180"/>
                            <a:pt x="246" y="181"/>
                          </a:cubicBezTo>
                          <a:cubicBezTo>
                            <a:pt x="260" y="198"/>
                            <a:pt x="260" y="198"/>
                            <a:pt x="260" y="198"/>
                          </a:cubicBezTo>
                          <a:cubicBezTo>
                            <a:pt x="258" y="203"/>
                            <a:pt x="258" y="203"/>
                            <a:pt x="258" y="203"/>
                          </a:cubicBezTo>
                          <a:cubicBezTo>
                            <a:pt x="255" y="212"/>
                            <a:pt x="251" y="219"/>
                            <a:pt x="246" y="225"/>
                          </a:cubicBezTo>
                          <a:cubicBezTo>
                            <a:pt x="246" y="225"/>
                            <a:pt x="246" y="225"/>
                            <a:pt x="246" y="225"/>
                          </a:cubicBezTo>
                          <a:cubicBezTo>
                            <a:pt x="242" y="228"/>
                            <a:pt x="242" y="228"/>
                            <a:pt x="242" y="228"/>
                          </a:cubicBezTo>
                          <a:cubicBezTo>
                            <a:pt x="221" y="225"/>
                            <a:pt x="221" y="225"/>
                            <a:pt x="221" y="225"/>
                          </a:cubicBezTo>
                          <a:cubicBezTo>
                            <a:pt x="220" y="225"/>
                            <a:pt x="220" y="225"/>
                            <a:pt x="220" y="225"/>
                          </a:cubicBezTo>
                          <a:cubicBezTo>
                            <a:pt x="219" y="225"/>
                            <a:pt x="217" y="226"/>
                            <a:pt x="217" y="227"/>
                          </a:cubicBezTo>
                          <a:cubicBezTo>
                            <a:pt x="217" y="227"/>
                            <a:pt x="217" y="227"/>
                            <a:pt x="217" y="227"/>
                          </a:cubicBezTo>
                          <a:cubicBezTo>
                            <a:pt x="209" y="248"/>
                            <a:pt x="209" y="248"/>
                            <a:pt x="209" y="248"/>
                          </a:cubicBezTo>
                          <a:cubicBezTo>
                            <a:pt x="204" y="249"/>
                            <a:pt x="204" y="249"/>
                            <a:pt x="204" y="249"/>
                          </a:cubicBezTo>
                          <a:cubicBezTo>
                            <a:pt x="199" y="250"/>
                            <a:pt x="194" y="251"/>
                            <a:pt x="188" y="251"/>
                          </a:cubicBezTo>
                          <a:close/>
                          <a:moveTo>
                            <a:pt x="182" y="233"/>
                          </a:moveTo>
                          <a:cubicBezTo>
                            <a:pt x="184" y="233"/>
                            <a:pt x="186" y="233"/>
                            <a:pt x="189" y="233"/>
                          </a:cubicBezTo>
                          <a:cubicBezTo>
                            <a:pt x="191" y="233"/>
                            <a:pt x="194" y="233"/>
                            <a:pt x="196" y="233"/>
                          </a:cubicBezTo>
                          <a:cubicBezTo>
                            <a:pt x="200" y="222"/>
                            <a:pt x="200" y="222"/>
                            <a:pt x="200" y="222"/>
                          </a:cubicBezTo>
                          <a:cubicBezTo>
                            <a:pt x="203" y="213"/>
                            <a:pt x="211" y="207"/>
                            <a:pt x="220" y="207"/>
                          </a:cubicBezTo>
                          <a:cubicBezTo>
                            <a:pt x="222" y="207"/>
                            <a:pt x="223" y="207"/>
                            <a:pt x="224" y="207"/>
                          </a:cubicBezTo>
                          <a:cubicBezTo>
                            <a:pt x="235" y="209"/>
                            <a:pt x="235" y="209"/>
                            <a:pt x="235" y="209"/>
                          </a:cubicBezTo>
                          <a:cubicBezTo>
                            <a:pt x="236" y="207"/>
                            <a:pt x="238" y="204"/>
                            <a:pt x="239" y="201"/>
                          </a:cubicBezTo>
                          <a:cubicBezTo>
                            <a:pt x="232" y="193"/>
                            <a:pt x="232" y="193"/>
                            <a:pt x="232" y="193"/>
                          </a:cubicBezTo>
                          <a:cubicBezTo>
                            <a:pt x="226" y="185"/>
                            <a:pt x="225" y="173"/>
                            <a:pt x="232" y="165"/>
                          </a:cubicBezTo>
                          <a:cubicBezTo>
                            <a:pt x="239" y="156"/>
                            <a:pt x="239" y="156"/>
                            <a:pt x="239" y="156"/>
                          </a:cubicBezTo>
                          <a:cubicBezTo>
                            <a:pt x="238" y="155"/>
                            <a:pt x="238" y="153"/>
                            <a:pt x="237" y="152"/>
                          </a:cubicBezTo>
                          <a:cubicBezTo>
                            <a:pt x="237" y="151"/>
                            <a:pt x="237" y="151"/>
                            <a:pt x="237" y="151"/>
                          </a:cubicBezTo>
                          <a:cubicBezTo>
                            <a:pt x="236" y="151"/>
                            <a:pt x="236" y="151"/>
                            <a:pt x="236" y="151"/>
                          </a:cubicBezTo>
                          <a:cubicBezTo>
                            <a:pt x="236" y="150"/>
                            <a:pt x="235" y="149"/>
                            <a:pt x="234" y="148"/>
                          </a:cubicBezTo>
                          <a:cubicBezTo>
                            <a:pt x="223" y="149"/>
                            <a:pt x="223" y="149"/>
                            <a:pt x="223" y="149"/>
                          </a:cubicBezTo>
                          <a:cubicBezTo>
                            <a:pt x="222" y="149"/>
                            <a:pt x="221" y="149"/>
                            <a:pt x="220" y="149"/>
                          </a:cubicBezTo>
                          <a:cubicBezTo>
                            <a:pt x="211" y="149"/>
                            <a:pt x="202" y="143"/>
                            <a:pt x="199" y="134"/>
                          </a:cubicBezTo>
                          <a:cubicBezTo>
                            <a:pt x="195" y="124"/>
                            <a:pt x="195" y="124"/>
                            <a:pt x="195" y="124"/>
                          </a:cubicBezTo>
                          <a:cubicBezTo>
                            <a:pt x="193" y="124"/>
                            <a:pt x="191" y="124"/>
                            <a:pt x="189" y="124"/>
                          </a:cubicBezTo>
                          <a:cubicBezTo>
                            <a:pt x="186" y="124"/>
                            <a:pt x="184" y="124"/>
                            <a:pt x="182" y="124"/>
                          </a:cubicBezTo>
                          <a:cubicBezTo>
                            <a:pt x="178" y="135"/>
                            <a:pt x="178" y="135"/>
                            <a:pt x="178" y="135"/>
                          </a:cubicBezTo>
                          <a:cubicBezTo>
                            <a:pt x="175" y="143"/>
                            <a:pt x="166" y="149"/>
                            <a:pt x="157" y="149"/>
                          </a:cubicBezTo>
                          <a:cubicBezTo>
                            <a:pt x="156" y="149"/>
                            <a:pt x="155" y="149"/>
                            <a:pt x="153" y="149"/>
                          </a:cubicBezTo>
                          <a:cubicBezTo>
                            <a:pt x="142" y="147"/>
                            <a:pt x="142" y="147"/>
                            <a:pt x="142" y="147"/>
                          </a:cubicBezTo>
                          <a:cubicBezTo>
                            <a:pt x="140" y="150"/>
                            <a:pt x="139" y="153"/>
                            <a:pt x="138" y="156"/>
                          </a:cubicBezTo>
                          <a:cubicBezTo>
                            <a:pt x="145" y="164"/>
                            <a:pt x="145" y="164"/>
                            <a:pt x="145" y="164"/>
                          </a:cubicBezTo>
                          <a:cubicBezTo>
                            <a:pt x="152" y="172"/>
                            <a:pt x="152" y="184"/>
                            <a:pt x="145" y="192"/>
                          </a:cubicBezTo>
                          <a:cubicBezTo>
                            <a:pt x="137" y="201"/>
                            <a:pt x="137" y="201"/>
                            <a:pt x="137" y="201"/>
                          </a:cubicBezTo>
                          <a:cubicBezTo>
                            <a:pt x="138" y="203"/>
                            <a:pt x="139" y="204"/>
                            <a:pt x="140" y="206"/>
                          </a:cubicBezTo>
                          <a:cubicBezTo>
                            <a:pt x="140" y="206"/>
                            <a:pt x="140" y="206"/>
                            <a:pt x="140" y="206"/>
                          </a:cubicBezTo>
                          <a:cubicBezTo>
                            <a:pt x="140" y="206"/>
                            <a:pt x="140" y="206"/>
                            <a:pt x="140" y="206"/>
                          </a:cubicBezTo>
                          <a:cubicBezTo>
                            <a:pt x="141" y="207"/>
                            <a:pt x="141" y="208"/>
                            <a:pt x="142" y="209"/>
                          </a:cubicBezTo>
                          <a:cubicBezTo>
                            <a:pt x="155" y="207"/>
                            <a:pt x="155" y="207"/>
                            <a:pt x="155" y="207"/>
                          </a:cubicBezTo>
                          <a:cubicBezTo>
                            <a:pt x="155" y="207"/>
                            <a:pt x="155" y="207"/>
                            <a:pt x="155" y="207"/>
                          </a:cubicBezTo>
                          <a:cubicBezTo>
                            <a:pt x="155" y="207"/>
                            <a:pt x="156" y="207"/>
                            <a:pt x="157" y="207"/>
                          </a:cubicBezTo>
                          <a:cubicBezTo>
                            <a:pt x="167" y="207"/>
                            <a:pt x="175" y="213"/>
                            <a:pt x="178" y="222"/>
                          </a:cubicBezTo>
                          <a:lnTo>
                            <a:pt x="182" y="233"/>
                          </a:lnTo>
                          <a:close/>
                          <a:moveTo>
                            <a:pt x="109" y="18"/>
                          </a:moveTo>
                          <a:cubicBezTo>
                            <a:pt x="81" y="18"/>
                            <a:pt x="59" y="40"/>
                            <a:pt x="59" y="68"/>
                          </a:cubicBezTo>
                          <a:cubicBezTo>
                            <a:pt x="59" y="95"/>
                            <a:pt x="81" y="117"/>
                            <a:pt x="109" y="117"/>
                          </a:cubicBezTo>
                          <a:cubicBezTo>
                            <a:pt x="136" y="117"/>
                            <a:pt x="158" y="95"/>
                            <a:pt x="158" y="68"/>
                          </a:cubicBezTo>
                          <a:cubicBezTo>
                            <a:pt x="158" y="40"/>
                            <a:pt x="136" y="18"/>
                            <a:pt x="109" y="18"/>
                          </a:cubicBezTo>
                          <a:close/>
                          <a:moveTo>
                            <a:pt x="189" y="207"/>
                          </a:moveTo>
                          <a:cubicBezTo>
                            <a:pt x="181" y="207"/>
                            <a:pt x="174" y="204"/>
                            <a:pt x="169" y="199"/>
                          </a:cubicBezTo>
                          <a:cubicBezTo>
                            <a:pt x="164" y="193"/>
                            <a:pt x="161" y="186"/>
                            <a:pt x="161" y="179"/>
                          </a:cubicBezTo>
                          <a:cubicBezTo>
                            <a:pt x="161" y="172"/>
                            <a:pt x="164" y="165"/>
                            <a:pt x="169" y="159"/>
                          </a:cubicBezTo>
                          <a:cubicBezTo>
                            <a:pt x="174" y="154"/>
                            <a:pt x="181" y="151"/>
                            <a:pt x="189" y="151"/>
                          </a:cubicBezTo>
                          <a:cubicBezTo>
                            <a:pt x="196" y="151"/>
                            <a:pt x="203" y="154"/>
                            <a:pt x="208" y="159"/>
                          </a:cubicBezTo>
                          <a:cubicBezTo>
                            <a:pt x="213" y="165"/>
                            <a:pt x="216" y="172"/>
                            <a:pt x="216" y="179"/>
                          </a:cubicBezTo>
                          <a:cubicBezTo>
                            <a:pt x="216" y="186"/>
                            <a:pt x="213" y="193"/>
                            <a:pt x="208" y="199"/>
                          </a:cubicBezTo>
                          <a:cubicBezTo>
                            <a:pt x="203" y="204"/>
                            <a:pt x="196" y="207"/>
                            <a:pt x="189" y="207"/>
                          </a:cubicBezTo>
                          <a:close/>
                          <a:moveTo>
                            <a:pt x="189" y="169"/>
                          </a:moveTo>
                          <a:cubicBezTo>
                            <a:pt x="183" y="169"/>
                            <a:pt x="179" y="174"/>
                            <a:pt x="179" y="179"/>
                          </a:cubicBezTo>
                          <a:cubicBezTo>
                            <a:pt x="179" y="184"/>
                            <a:pt x="183" y="189"/>
                            <a:pt x="189" y="189"/>
                          </a:cubicBezTo>
                          <a:cubicBezTo>
                            <a:pt x="194" y="189"/>
                            <a:pt x="198" y="184"/>
                            <a:pt x="198" y="179"/>
                          </a:cubicBezTo>
                          <a:cubicBezTo>
                            <a:pt x="198" y="174"/>
                            <a:pt x="194" y="169"/>
                            <a:pt x="189" y="169"/>
                          </a:cubicBezTo>
                          <a:close/>
                          <a:moveTo>
                            <a:pt x="189" y="169"/>
                          </a:moveTo>
                          <a:cubicBezTo>
                            <a:pt x="189" y="169"/>
                            <a:pt x="189" y="169"/>
                            <a:pt x="189" y="169"/>
                          </a:cubicBezTo>
                        </a:path>
                      </a:pathLst>
                    </a:custGeom>
                    <a:solidFill>
                      <a:srgbClr val="FFFF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65" name="Freeform 9"/>
                  <p:cNvSpPr>
                    <a:spLocks noEditPoints="1"/>
                  </p:cNvSpPr>
                  <p:nvPr/>
                </p:nvSpPr>
                <p:spPr bwMode="auto">
                  <a:xfrm>
                    <a:off x="5153463" y="2337670"/>
                    <a:ext cx="238819" cy="248345"/>
                  </a:xfrm>
                  <a:custGeom>
                    <a:avLst/>
                    <a:gdLst>
                      <a:gd name="T0" fmla="*/ 293 w 347"/>
                      <a:gd name="T1" fmla="*/ 151 h 360"/>
                      <a:gd name="T2" fmla="*/ 289 w 347"/>
                      <a:gd name="T3" fmla="*/ 26 h 360"/>
                      <a:gd name="T4" fmla="*/ 25 w 347"/>
                      <a:gd name="T5" fmla="*/ 29 h 360"/>
                      <a:gd name="T6" fmla="*/ 28 w 347"/>
                      <a:gd name="T7" fmla="*/ 334 h 360"/>
                      <a:gd name="T8" fmla="*/ 157 w 347"/>
                      <a:gd name="T9" fmla="*/ 347 h 360"/>
                      <a:gd name="T10" fmla="*/ 12 w 347"/>
                      <a:gd name="T11" fmla="*/ 360 h 360"/>
                      <a:gd name="T12" fmla="*/ 0 w 347"/>
                      <a:gd name="T13" fmla="*/ 13 h 360"/>
                      <a:gd name="T14" fmla="*/ 306 w 347"/>
                      <a:gd name="T15" fmla="*/ 0 h 360"/>
                      <a:gd name="T16" fmla="*/ 318 w 347"/>
                      <a:gd name="T17" fmla="*/ 151 h 360"/>
                      <a:gd name="T18" fmla="*/ 59 w 347"/>
                      <a:gd name="T19" fmla="*/ 83 h 360"/>
                      <a:gd name="T20" fmla="*/ 261 w 347"/>
                      <a:gd name="T21" fmla="*/ 96 h 360"/>
                      <a:gd name="T22" fmla="*/ 59 w 347"/>
                      <a:gd name="T23" fmla="*/ 109 h 360"/>
                      <a:gd name="T24" fmla="*/ 59 w 347"/>
                      <a:gd name="T25" fmla="*/ 83 h 360"/>
                      <a:gd name="T26" fmla="*/ 146 w 347"/>
                      <a:gd name="T27" fmla="*/ 166 h 360"/>
                      <a:gd name="T28" fmla="*/ 146 w 347"/>
                      <a:gd name="T29" fmla="*/ 191 h 360"/>
                      <a:gd name="T30" fmla="*/ 48 w 347"/>
                      <a:gd name="T31" fmla="*/ 179 h 360"/>
                      <a:gd name="T32" fmla="*/ 61 w 347"/>
                      <a:gd name="T33" fmla="*/ 249 h 360"/>
                      <a:gd name="T34" fmla="*/ 159 w 347"/>
                      <a:gd name="T35" fmla="*/ 261 h 360"/>
                      <a:gd name="T36" fmla="*/ 61 w 347"/>
                      <a:gd name="T37" fmla="*/ 274 h 360"/>
                      <a:gd name="T38" fmla="*/ 61 w 347"/>
                      <a:gd name="T39" fmla="*/ 249 h 360"/>
                      <a:gd name="T40" fmla="*/ 200 w 347"/>
                      <a:gd name="T41" fmla="*/ 166 h 360"/>
                      <a:gd name="T42" fmla="*/ 200 w 347"/>
                      <a:gd name="T43" fmla="*/ 191 h 360"/>
                      <a:gd name="T44" fmla="*/ 170 w 347"/>
                      <a:gd name="T45" fmla="*/ 179 h 360"/>
                      <a:gd name="T46" fmla="*/ 191 w 347"/>
                      <a:gd name="T47" fmla="*/ 253 h 360"/>
                      <a:gd name="T48" fmla="*/ 210 w 347"/>
                      <a:gd name="T49" fmla="*/ 232 h 360"/>
                      <a:gd name="T50" fmla="*/ 223 w 347"/>
                      <a:gd name="T51" fmla="*/ 205 h 360"/>
                      <a:gd name="T52" fmla="*/ 269 w 347"/>
                      <a:gd name="T53" fmla="*/ 205 h 360"/>
                      <a:gd name="T54" fmla="*/ 316 w 347"/>
                      <a:gd name="T55" fmla="*/ 205 h 360"/>
                      <a:gd name="T56" fmla="*/ 328 w 347"/>
                      <a:gd name="T57" fmla="*/ 232 h 360"/>
                      <a:gd name="T58" fmla="*/ 347 w 347"/>
                      <a:gd name="T59" fmla="*/ 253 h 360"/>
                      <a:gd name="T60" fmla="*/ 346 w 347"/>
                      <a:gd name="T61" fmla="*/ 285 h 360"/>
                      <a:gd name="T62" fmla="*/ 328 w 347"/>
                      <a:gd name="T63" fmla="*/ 310 h 360"/>
                      <a:gd name="T64" fmla="*/ 314 w 347"/>
                      <a:gd name="T65" fmla="*/ 334 h 360"/>
                      <a:gd name="T66" fmla="*/ 269 w 347"/>
                      <a:gd name="T67" fmla="*/ 334 h 360"/>
                      <a:gd name="T68" fmla="*/ 224 w 347"/>
                      <a:gd name="T69" fmla="*/ 334 h 360"/>
                      <a:gd name="T70" fmla="*/ 210 w 347"/>
                      <a:gd name="T71" fmla="*/ 310 h 360"/>
                      <a:gd name="T72" fmla="*/ 192 w 347"/>
                      <a:gd name="T73" fmla="*/ 285 h 360"/>
                      <a:gd name="T74" fmla="*/ 191 w 347"/>
                      <a:gd name="T75" fmla="*/ 253 h 360"/>
                      <a:gd name="T76" fmla="*/ 296 w 347"/>
                      <a:gd name="T77" fmla="*/ 269 h 360"/>
                      <a:gd name="T78" fmla="*/ 242 w 347"/>
                      <a:gd name="T79" fmla="*/ 269 h 360"/>
                      <a:gd name="T80" fmla="*/ 269 w 347"/>
                      <a:gd name="T81" fmla="*/ 296 h 36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347" h="360">
                        <a:moveTo>
                          <a:pt x="306" y="164"/>
                        </a:moveTo>
                        <a:cubicBezTo>
                          <a:pt x="298" y="164"/>
                          <a:pt x="293" y="158"/>
                          <a:pt x="293" y="151"/>
                        </a:cubicBezTo>
                        <a:cubicBezTo>
                          <a:pt x="293" y="29"/>
                          <a:pt x="293" y="29"/>
                          <a:pt x="293" y="29"/>
                        </a:cubicBezTo>
                        <a:cubicBezTo>
                          <a:pt x="293" y="27"/>
                          <a:pt x="291" y="26"/>
                          <a:pt x="289" y="26"/>
                        </a:cubicBezTo>
                        <a:cubicBezTo>
                          <a:pt x="28" y="26"/>
                          <a:pt x="28" y="26"/>
                          <a:pt x="28" y="26"/>
                        </a:cubicBezTo>
                        <a:cubicBezTo>
                          <a:pt x="27" y="26"/>
                          <a:pt x="25" y="27"/>
                          <a:pt x="25" y="29"/>
                        </a:cubicBezTo>
                        <a:cubicBezTo>
                          <a:pt x="25" y="331"/>
                          <a:pt x="25" y="331"/>
                          <a:pt x="25" y="331"/>
                        </a:cubicBezTo>
                        <a:cubicBezTo>
                          <a:pt x="25" y="333"/>
                          <a:pt x="27" y="334"/>
                          <a:pt x="28" y="334"/>
                        </a:cubicBezTo>
                        <a:cubicBezTo>
                          <a:pt x="145" y="334"/>
                          <a:pt x="145" y="334"/>
                          <a:pt x="145" y="334"/>
                        </a:cubicBezTo>
                        <a:cubicBezTo>
                          <a:pt x="152" y="334"/>
                          <a:pt x="157" y="340"/>
                          <a:pt x="157" y="347"/>
                        </a:cubicBezTo>
                        <a:cubicBezTo>
                          <a:pt x="157" y="354"/>
                          <a:pt x="152" y="360"/>
                          <a:pt x="145" y="360"/>
                        </a:cubicBezTo>
                        <a:cubicBezTo>
                          <a:pt x="12" y="360"/>
                          <a:pt x="12" y="360"/>
                          <a:pt x="12" y="360"/>
                        </a:cubicBezTo>
                        <a:cubicBezTo>
                          <a:pt x="5" y="360"/>
                          <a:pt x="0" y="354"/>
                          <a:pt x="0" y="347"/>
                        </a:cubicBezTo>
                        <a:cubicBezTo>
                          <a:pt x="0" y="13"/>
                          <a:pt x="0" y="13"/>
                          <a:pt x="0" y="13"/>
                        </a:cubicBezTo>
                        <a:cubicBezTo>
                          <a:pt x="0" y="6"/>
                          <a:pt x="5" y="0"/>
                          <a:pt x="12" y="0"/>
                        </a:cubicBezTo>
                        <a:cubicBezTo>
                          <a:pt x="306" y="0"/>
                          <a:pt x="306" y="0"/>
                          <a:pt x="306" y="0"/>
                        </a:cubicBezTo>
                        <a:cubicBezTo>
                          <a:pt x="313" y="0"/>
                          <a:pt x="318" y="6"/>
                          <a:pt x="318" y="13"/>
                        </a:cubicBezTo>
                        <a:cubicBezTo>
                          <a:pt x="318" y="151"/>
                          <a:pt x="318" y="151"/>
                          <a:pt x="318" y="151"/>
                        </a:cubicBezTo>
                        <a:cubicBezTo>
                          <a:pt x="318" y="158"/>
                          <a:pt x="313" y="164"/>
                          <a:pt x="306" y="164"/>
                        </a:cubicBezTo>
                        <a:close/>
                        <a:moveTo>
                          <a:pt x="59" y="83"/>
                        </a:moveTo>
                        <a:cubicBezTo>
                          <a:pt x="248" y="83"/>
                          <a:pt x="248" y="83"/>
                          <a:pt x="248" y="83"/>
                        </a:cubicBezTo>
                        <a:cubicBezTo>
                          <a:pt x="255" y="83"/>
                          <a:pt x="261" y="89"/>
                          <a:pt x="261" y="96"/>
                        </a:cubicBezTo>
                        <a:cubicBezTo>
                          <a:pt x="261" y="103"/>
                          <a:pt x="255" y="109"/>
                          <a:pt x="248" y="109"/>
                        </a:cubicBezTo>
                        <a:cubicBezTo>
                          <a:pt x="59" y="109"/>
                          <a:pt x="59" y="109"/>
                          <a:pt x="59" y="109"/>
                        </a:cubicBezTo>
                        <a:cubicBezTo>
                          <a:pt x="51" y="109"/>
                          <a:pt x="46" y="103"/>
                          <a:pt x="46" y="96"/>
                        </a:cubicBezTo>
                        <a:cubicBezTo>
                          <a:pt x="46" y="89"/>
                          <a:pt x="51" y="83"/>
                          <a:pt x="59" y="83"/>
                        </a:cubicBezTo>
                        <a:close/>
                        <a:moveTo>
                          <a:pt x="61" y="166"/>
                        </a:moveTo>
                        <a:cubicBezTo>
                          <a:pt x="146" y="166"/>
                          <a:pt x="146" y="166"/>
                          <a:pt x="146" y="166"/>
                        </a:cubicBezTo>
                        <a:cubicBezTo>
                          <a:pt x="153" y="166"/>
                          <a:pt x="159" y="172"/>
                          <a:pt x="159" y="179"/>
                        </a:cubicBezTo>
                        <a:cubicBezTo>
                          <a:pt x="159" y="186"/>
                          <a:pt x="153" y="191"/>
                          <a:pt x="146" y="191"/>
                        </a:cubicBezTo>
                        <a:cubicBezTo>
                          <a:pt x="61" y="191"/>
                          <a:pt x="61" y="191"/>
                          <a:pt x="61" y="191"/>
                        </a:cubicBezTo>
                        <a:cubicBezTo>
                          <a:pt x="53" y="191"/>
                          <a:pt x="48" y="186"/>
                          <a:pt x="48" y="179"/>
                        </a:cubicBezTo>
                        <a:cubicBezTo>
                          <a:pt x="48" y="172"/>
                          <a:pt x="53" y="166"/>
                          <a:pt x="61" y="166"/>
                        </a:cubicBezTo>
                        <a:close/>
                        <a:moveTo>
                          <a:pt x="61" y="249"/>
                        </a:moveTo>
                        <a:cubicBezTo>
                          <a:pt x="146" y="249"/>
                          <a:pt x="146" y="249"/>
                          <a:pt x="146" y="249"/>
                        </a:cubicBezTo>
                        <a:cubicBezTo>
                          <a:pt x="153" y="249"/>
                          <a:pt x="159" y="254"/>
                          <a:pt x="159" y="261"/>
                        </a:cubicBezTo>
                        <a:cubicBezTo>
                          <a:pt x="159" y="268"/>
                          <a:pt x="153" y="274"/>
                          <a:pt x="146" y="274"/>
                        </a:cubicBezTo>
                        <a:cubicBezTo>
                          <a:pt x="61" y="274"/>
                          <a:pt x="61" y="274"/>
                          <a:pt x="61" y="274"/>
                        </a:cubicBezTo>
                        <a:cubicBezTo>
                          <a:pt x="53" y="274"/>
                          <a:pt x="48" y="268"/>
                          <a:pt x="48" y="261"/>
                        </a:cubicBezTo>
                        <a:cubicBezTo>
                          <a:pt x="48" y="254"/>
                          <a:pt x="53" y="249"/>
                          <a:pt x="61" y="249"/>
                        </a:cubicBezTo>
                        <a:close/>
                        <a:moveTo>
                          <a:pt x="183" y="166"/>
                        </a:moveTo>
                        <a:cubicBezTo>
                          <a:pt x="200" y="166"/>
                          <a:pt x="200" y="166"/>
                          <a:pt x="200" y="166"/>
                        </a:cubicBezTo>
                        <a:cubicBezTo>
                          <a:pt x="207" y="166"/>
                          <a:pt x="213" y="172"/>
                          <a:pt x="213" y="179"/>
                        </a:cubicBezTo>
                        <a:cubicBezTo>
                          <a:pt x="213" y="186"/>
                          <a:pt x="207" y="191"/>
                          <a:pt x="200" y="191"/>
                        </a:cubicBezTo>
                        <a:cubicBezTo>
                          <a:pt x="183" y="191"/>
                          <a:pt x="183" y="191"/>
                          <a:pt x="183" y="191"/>
                        </a:cubicBezTo>
                        <a:cubicBezTo>
                          <a:pt x="176" y="191"/>
                          <a:pt x="170" y="186"/>
                          <a:pt x="170" y="179"/>
                        </a:cubicBezTo>
                        <a:cubicBezTo>
                          <a:pt x="170" y="172"/>
                          <a:pt x="176" y="166"/>
                          <a:pt x="183" y="166"/>
                        </a:cubicBezTo>
                        <a:close/>
                        <a:moveTo>
                          <a:pt x="191" y="253"/>
                        </a:moveTo>
                        <a:cubicBezTo>
                          <a:pt x="193" y="245"/>
                          <a:pt x="196" y="236"/>
                          <a:pt x="201" y="229"/>
                        </a:cubicBezTo>
                        <a:cubicBezTo>
                          <a:pt x="204" y="231"/>
                          <a:pt x="207" y="232"/>
                          <a:pt x="210" y="232"/>
                        </a:cubicBezTo>
                        <a:cubicBezTo>
                          <a:pt x="219" y="232"/>
                          <a:pt x="226" y="224"/>
                          <a:pt x="226" y="215"/>
                        </a:cubicBezTo>
                        <a:cubicBezTo>
                          <a:pt x="226" y="211"/>
                          <a:pt x="225" y="208"/>
                          <a:pt x="223" y="205"/>
                        </a:cubicBezTo>
                        <a:cubicBezTo>
                          <a:pt x="232" y="198"/>
                          <a:pt x="242" y="194"/>
                          <a:pt x="253" y="191"/>
                        </a:cubicBezTo>
                        <a:cubicBezTo>
                          <a:pt x="254" y="199"/>
                          <a:pt x="261" y="205"/>
                          <a:pt x="269" y="205"/>
                        </a:cubicBezTo>
                        <a:cubicBezTo>
                          <a:pt x="277" y="205"/>
                          <a:pt x="284" y="199"/>
                          <a:pt x="285" y="192"/>
                        </a:cubicBezTo>
                        <a:cubicBezTo>
                          <a:pt x="296" y="194"/>
                          <a:pt x="307" y="199"/>
                          <a:pt x="316" y="205"/>
                        </a:cubicBezTo>
                        <a:cubicBezTo>
                          <a:pt x="313" y="208"/>
                          <a:pt x="312" y="212"/>
                          <a:pt x="312" y="215"/>
                        </a:cubicBezTo>
                        <a:cubicBezTo>
                          <a:pt x="312" y="224"/>
                          <a:pt x="319" y="232"/>
                          <a:pt x="328" y="232"/>
                        </a:cubicBezTo>
                        <a:cubicBezTo>
                          <a:pt x="331" y="232"/>
                          <a:pt x="335" y="231"/>
                          <a:pt x="337" y="229"/>
                        </a:cubicBezTo>
                        <a:cubicBezTo>
                          <a:pt x="342" y="236"/>
                          <a:pt x="345" y="245"/>
                          <a:pt x="347" y="253"/>
                        </a:cubicBezTo>
                        <a:cubicBezTo>
                          <a:pt x="339" y="255"/>
                          <a:pt x="334" y="261"/>
                          <a:pt x="334" y="269"/>
                        </a:cubicBezTo>
                        <a:cubicBezTo>
                          <a:pt x="334" y="277"/>
                          <a:pt x="339" y="284"/>
                          <a:pt x="346" y="285"/>
                        </a:cubicBezTo>
                        <a:cubicBezTo>
                          <a:pt x="345" y="294"/>
                          <a:pt x="341" y="303"/>
                          <a:pt x="336" y="311"/>
                        </a:cubicBezTo>
                        <a:cubicBezTo>
                          <a:pt x="333" y="310"/>
                          <a:pt x="331" y="310"/>
                          <a:pt x="328" y="310"/>
                        </a:cubicBezTo>
                        <a:cubicBezTo>
                          <a:pt x="319" y="310"/>
                          <a:pt x="312" y="317"/>
                          <a:pt x="312" y="326"/>
                        </a:cubicBezTo>
                        <a:cubicBezTo>
                          <a:pt x="312" y="329"/>
                          <a:pt x="313" y="332"/>
                          <a:pt x="314" y="334"/>
                        </a:cubicBezTo>
                        <a:cubicBezTo>
                          <a:pt x="306" y="340"/>
                          <a:pt x="296" y="344"/>
                          <a:pt x="285" y="346"/>
                        </a:cubicBezTo>
                        <a:cubicBezTo>
                          <a:pt x="284" y="339"/>
                          <a:pt x="277" y="334"/>
                          <a:pt x="269" y="334"/>
                        </a:cubicBezTo>
                        <a:cubicBezTo>
                          <a:pt x="261" y="334"/>
                          <a:pt x="255" y="339"/>
                          <a:pt x="253" y="347"/>
                        </a:cubicBezTo>
                        <a:cubicBezTo>
                          <a:pt x="243" y="344"/>
                          <a:pt x="233" y="340"/>
                          <a:pt x="224" y="334"/>
                        </a:cubicBezTo>
                        <a:cubicBezTo>
                          <a:pt x="226" y="332"/>
                          <a:pt x="226" y="329"/>
                          <a:pt x="226" y="326"/>
                        </a:cubicBezTo>
                        <a:cubicBezTo>
                          <a:pt x="226" y="317"/>
                          <a:pt x="219" y="310"/>
                          <a:pt x="210" y="310"/>
                        </a:cubicBezTo>
                        <a:cubicBezTo>
                          <a:pt x="207" y="310"/>
                          <a:pt x="205" y="310"/>
                          <a:pt x="202" y="312"/>
                        </a:cubicBezTo>
                        <a:cubicBezTo>
                          <a:pt x="197" y="304"/>
                          <a:pt x="193" y="295"/>
                          <a:pt x="192" y="285"/>
                        </a:cubicBezTo>
                        <a:cubicBezTo>
                          <a:pt x="199" y="284"/>
                          <a:pt x="205" y="277"/>
                          <a:pt x="205" y="269"/>
                        </a:cubicBezTo>
                        <a:cubicBezTo>
                          <a:pt x="205" y="261"/>
                          <a:pt x="199" y="255"/>
                          <a:pt x="191" y="253"/>
                        </a:cubicBezTo>
                        <a:close/>
                        <a:moveTo>
                          <a:pt x="269" y="296"/>
                        </a:moveTo>
                        <a:cubicBezTo>
                          <a:pt x="284" y="296"/>
                          <a:pt x="296" y="284"/>
                          <a:pt x="296" y="269"/>
                        </a:cubicBezTo>
                        <a:cubicBezTo>
                          <a:pt x="296" y="254"/>
                          <a:pt x="284" y="242"/>
                          <a:pt x="269" y="242"/>
                        </a:cubicBezTo>
                        <a:cubicBezTo>
                          <a:pt x="254" y="242"/>
                          <a:pt x="242" y="254"/>
                          <a:pt x="242" y="269"/>
                        </a:cubicBezTo>
                        <a:cubicBezTo>
                          <a:pt x="242" y="284"/>
                          <a:pt x="254" y="296"/>
                          <a:pt x="269" y="296"/>
                        </a:cubicBezTo>
                        <a:close/>
                        <a:moveTo>
                          <a:pt x="269" y="296"/>
                        </a:moveTo>
                        <a:cubicBezTo>
                          <a:pt x="269" y="296"/>
                          <a:pt x="269" y="296"/>
                          <a:pt x="269" y="296"/>
                        </a:cubicBez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 dirty="0"/>
                  </a:p>
                </p:txBody>
              </p:sp>
            </p:grpSp>
            <p:grpSp>
              <p:nvGrpSpPr>
                <p:cNvPr id="59" name="组合 58"/>
                <p:cNvGrpSpPr/>
                <p:nvPr/>
              </p:nvGrpSpPr>
              <p:grpSpPr>
                <a:xfrm>
                  <a:off x="4514043" y="4488768"/>
                  <a:ext cx="310360" cy="247928"/>
                  <a:chOff x="8482013" y="5395911"/>
                  <a:chExt cx="820737" cy="655639"/>
                </a:xfrm>
              </p:grpSpPr>
              <p:sp>
                <p:nvSpPr>
                  <p:cNvPr id="60" name="Freeform 9"/>
                  <p:cNvSpPr>
                    <a:spLocks noEditPoints="1"/>
                  </p:cNvSpPr>
                  <p:nvPr/>
                </p:nvSpPr>
                <p:spPr bwMode="auto">
                  <a:xfrm>
                    <a:off x="8667750" y="5613400"/>
                    <a:ext cx="460375" cy="438150"/>
                  </a:xfrm>
                  <a:custGeom>
                    <a:avLst/>
                    <a:gdLst>
                      <a:gd name="T0" fmla="*/ 87 w 121"/>
                      <a:gd name="T1" fmla="*/ 109 h 115"/>
                      <a:gd name="T2" fmla="*/ 83 w 121"/>
                      <a:gd name="T3" fmla="*/ 102 h 115"/>
                      <a:gd name="T4" fmla="*/ 81 w 121"/>
                      <a:gd name="T5" fmla="*/ 93 h 115"/>
                      <a:gd name="T6" fmla="*/ 37 w 121"/>
                      <a:gd name="T7" fmla="*/ 93 h 115"/>
                      <a:gd name="T8" fmla="*/ 35 w 121"/>
                      <a:gd name="T9" fmla="*/ 102 h 115"/>
                      <a:gd name="T10" fmla="*/ 31 w 121"/>
                      <a:gd name="T11" fmla="*/ 109 h 115"/>
                      <a:gd name="T12" fmla="*/ 28 w 121"/>
                      <a:gd name="T13" fmla="*/ 115 h 115"/>
                      <a:gd name="T14" fmla="*/ 59 w 121"/>
                      <a:gd name="T15" fmla="*/ 115 h 115"/>
                      <a:gd name="T16" fmla="*/ 91 w 121"/>
                      <a:gd name="T17" fmla="*/ 115 h 115"/>
                      <a:gd name="T18" fmla="*/ 87 w 121"/>
                      <a:gd name="T19" fmla="*/ 109 h 115"/>
                      <a:gd name="T20" fmla="*/ 0 w 121"/>
                      <a:gd name="T21" fmla="*/ 15 h 115"/>
                      <a:gd name="T22" fmla="*/ 18 w 121"/>
                      <a:gd name="T23" fmla="*/ 15 h 115"/>
                      <a:gd name="T24" fmla="*/ 18 w 121"/>
                      <a:gd name="T25" fmla="*/ 47 h 115"/>
                      <a:gd name="T26" fmla="*/ 0 w 121"/>
                      <a:gd name="T27" fmla="*/ 47 h 115"/>
                      <a:gd name="T28" fmla="*/ 0 w 121"/>
                      <a:gd name="T29" fmla="*/ 15 h 115"/>
                      <a:gd name="T30" fmla="*/ 37 w 121"/>
                      <a:gd name="T31" fmla="*/ 0 h 115"/>
                      <a:gd name="T32" fmla="*/ 54 w 121"/>
                      <a:gd name="T33" fmla="*/ 0 h 115"/>
                      <a:gd name="T34" fmla="*/ 54 w 121"/>
                      <a:gd name="T35" fmla="*/ 47 h 115"/>
                      <a:gd name="T36" fmla="*/ 37 w 121"/>
                      <a:gd name="T37" fmla="*/ 47 h 115"/>
                      <a:gd name="T38" fmla="*/ 37 w 121"/>
                      <a:gd name="T39" fmla="*/ 0 h 115"/>
                      <a:gd name="T40" fmla="*/ 71 w 121"/>
                      <a:gd name="T41" fmla="*/ 15 h 115"/>
                      <a:gd name="T42" fmla="*/ 89 w 121"/>
                      <a:gd name="T43" fmla="*/ 15 h 115"/>
                      <a:gd name="T44" fmla="*/ 89 w 121"/>
                      <a:gd name="T45" fmla="*/ 47 h 115"/>
                      <a:gd name="T46" fmla="*/ 71 w 121"/>
                      <a:gd name="T47" fmla="*/ 47 h 115"/>
                      <a:gd name="T48" fmla="*/ 71 w 121"/>
                      <a:gd name="T49" fmla="*/ 15 h 115"/>
                      <a:gd name="T50" fmla="*/ 104 w 121"/>
                      <a:gd name="T51" fmla="*/ 0 h 115"/>
                      <a:gd name="T52" fmla="*/ 121 w 121"/>
                      <a:gd name="T53" fmla="*/ 0 h 115"/>
                      <a:gd name="T54" fmla="*/ 121 w 121"/>
                      <a:gd name="T55" fmla="*/ 47 h 115"/>
                      <a:gd name="T56" fmla="*/ 104 w 121"/>
                      <a:gd name="T57" fmla="*/ 47 h 115"/>
                      <a:gd name="T58" fmla="*/ 104 w 121"/>
                      <a:gd name="T59" fmla="*/ 0 h 115"/>
                      <a:gd name="T60" fmla="*/ 104 w 121"/>
                      <a:gd name="T61" fmla="*/ 0 h 115"/>
                      <a:gd name="T62" fmla="*/ 104 w 121"/>
                      <a:gd name="T63" fmla="*/ 0 h 1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121" h="115">
                        <a:moveTo>
                          <a:pt x="87" y="109"/>
                        </a:moveTo>
                        <a:cubicBezTo>
                          <a:pt x="83" y="106"/>
                          <a:pt x="83" y="102"/>
                          <a:pt x="83" y="102"/>
                        </a:cubicBezTo>
                        <a:cubicBezTo>
                          <a:pt x="81" y="93"/>
                          <a:pt x="81" y="93"/>
                          <a:pt x="81" y="93"/>
                        </a:cubicBezTo>
                        <a:cubicBezTo>
                          <a:pt x="37" y="93"/>
                          <a:pt x="37" y="93"/>
                          <a:pt x="37" y="93"/>
                        </a:cubicBezTo>
                        <a:cubicBezTo>
                          <a:pt x="35" y="102"/>
                          <a:pt x="35" y="102"/>
                          <a:pt x="35" y="102"/>
                        </a:cubicBezTo>
                        <a:cubicBezTo>
                          <a:pt x="35" y="102"/>
                          <a:pt x="35" y="106"/>
                          <a:pt x="31" y="109"/>
                        </a:cubicBezTo>
                        <a:cubicBezTo>
                          <a:pt x="28" y="112"/>
                          <a:pt x="25" y="114"/>
                          <a:pt x="28" y="115"/>
                        </a:cubicBezTo>
                        <a:cubicBezTo>
                          <a:pt x="30" y="115"/>
                          <a:pt x="57" y="115"/>
                          <a:pt x="59" y="115"/>
                        </a:cubicBezTo>
                        <a:cubicBezTo>
                          <a:pt x="61" y="115"/>
                          <a:pt x="88" y="115"/>
                          <a:pt x="91" y="115"/>
                        </a:cubicBezTo>
                        <a:cubicBezTo>
                          <a:pt x="94" y="114"/>
                          <a:pt x="91" y="112"/>
                          <a:pt x="87" y="109"/>
                        </a:cubicBezTo>
                        <a:close/>
                        <a:moveTo>
                          <a:pt x="0" y="15"/>
                        </a:moveTo>
                        <a:cubicBezTo>
                          <a:pt x="18" y="15"/>
                          <a:pt x="18" y="15"/>
                          <a:pt x="18" y="15"/>
                        </a:cubicBezTo>
                        <a:cubicBezTo>
                          <a:pt x="18" y="47"/>
                          <a:pt x="18" y="47"/>
                          <a:pt x="18" y="47"/>
                        </a:cubicBezTo>
                        <a:cubicBezTo>
                          <a:pt x="0" y="47"/>
                          <a:pt x="0" y="47"/>
                          <a:pt x="0" y="47"/>
                        </a:cubicBezTo>
                        <a:lnTo>
                          <a:pt x="0" y="15"/>
                        </a:lnTo>
                        <a:close/>
                        <a:moveTo>
                          <a:pt x="37" y="0"/>
                        </a:moveTo>
                        <a:cubicBezTo>
                          <a:pt x="54" y="0"/>
                          <a:pt x="54" y="0"/>
                          <a:pt x="54" y="0"/>
                        </a:cubicBezTo>
                        <a:cubicBezTo>
                          <a:pt x="54" y="47"/>
                          <a:pt x="54" y="47"/>
                          <a:pt x="54" y="47"/>
                        </a:cubicBezTo>
                        <a:cubicBezTo>
                          <a:pt x="37" y="47"/>
                          <a:pt x="37" y="47"/>
                          <a:pt x="37" y="47"/>
                        </a:cubicBezTo>
                        <a:lnTo>
                          <a:pt x="37" y="0"/>
                        </a:lnTo>
                        <a:close/>
                        <a:moveTo>
                          <a:pt x="71" y="15"/>
                        </a:moveTo>
                        <a:cubicBezTo>
                          <a:pt x="89" y="15"/>
                          <a:pt x="89" y="15"/>
                          <a:pt x="89" y="15"/>
                        </a:cubicBezTo>
                        <a:cubicBezTo>
                          <a:pt x="89" y="47"/>
                          <a:pt x="89" y="47"/>
                          <a:pt x="89" y="47"/>
                        </a:cubicBezTo>
                        <a:cubicBezTo>
                          <a:pt x="71" y="47"/>
                          <a:pt x="71" y="47"/>
                          <a:pt x="71" y="47"/>
                        </a:cubicBezTo>
                        <a:lnTo>
                          <a:pt x="71" y="15"/>
                        </a:lnTo>
                        <a:close/>
                        <a:moveTo>
                          <a:pt x="104" y="0"/>
                        </a:moveTo>
                        <a:cubicBezTo>
                          <a:pt x="121" y="0"/>
                          <a:pt x="121" y="0"/>
                          <a:pt x="121" y="0"/>
                        </a:cubicBezTo>
                        <a:cubicBezTo>
                          <a:pt x="121" y="47"/>
                          <a:pt x="121" y="47"/>
                          <a:pt x="121" y="47"/>
                        </a:cubicBezTo>
                        <a:cubicBezTo>
                          <a:pt x="104" y="47"/>
                          <a:pt x="104" y="47"/>
                          <a:pt x="104" y="47"/>
                        </a:cubicBezTo>
                        <a:lnTo>
                          <a:pt x="104" y="0"/>
                        </a:lnTo>
                        <a:close/>
                        <a:moveTo>
                          <a:pt x="104" y="0"/>
                        </a:moveTo>
                        <a:cubicBezTo>
                          <a:pt x="104" y="0"/>
                          <a:pt x="104" y="0"/>
                          <a:pt x="104" y="0"/>
                        </a:cubicBezTo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61" name="Freeform 10"/>
                  <p:cNvSpPr>
                    <a:spLocks noEditPoints="1"/>
                  </p:cNvSpPr>
                  <p:nvPr/>
                </p:nvSpPr>
                <p:spPr bwMode="auto">
                  <a:xfrm>
                    <a:off x="8621713" y="5467350"/>
                    <a:ext cx="539750" cy="184150"/>
                  </a:xfrm>
                  <a:custGeom>
                    <a:avLst/>
                    <a:gdLst>
                      <a:gd name="T0" fmla="*/ 144 w 340"/>
                      <a:gd name="T1" fmla="*/ 46 h 116"/>
                      <a:gd name="T2" fmla="*/ 225 w 340"/>
                      <a:gd name="T3" fmla="*/ 101 h 116"/>
                      <a:gd name="T4" fmla="*/ 340 w 340"/>
                      <a:gd name="T5" fmla="*/ 17 h 116"/>
                      <a:gd name="T6" fmla="*/ 328 w 340"/>
                      <a:gd name="T7" fmla="*/ 0 h 116"/>
                      <a:gd name="T8" fmla="*/ 225 w 340"/>
                      <a:gd name="T9" fmla="*/ 75 h 116"/>
                      <a:gd name="T10" fmla="*/ 144 w 340"/>
                      <a:gd name="T11" fmla="*/ 24 h 116"/>
                      <a:gd name="T12" fmla="*/ 0 w 340"/>
                      <a:gd name="T13" fmla="*/ 99 h 116"/>
                      <a:gd name="T14" fmla="*/ 10 w 340"/>
                      <a:gd name="T15" fmla="*/ 116 h 116"/>
                      <a:gd name="T16" fmla="*/ 144 w 340"/>
                      <a:gd name="T17" fmla="*/ 46 h 116"/>
                      <a:gd name="T18" fmla="*/ 144 w 340"/>
                      <a:gd name="T19" fmla="*/ 46 h 116"/>
                      <a:gd name="T20" fmla="*/ 144 w 340"/>
                      <a:gd name="T21" fmla="*/ 46 h 1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340" h="116">
                        <a:moveTo>
                          <a:pt x="144" y="46"/>
                        </a:moveTo>
                        <a:lnTo>
                          <a:pt x="225" y="101"/>
                        </a:lnTo>
                        <a:lnTo>
                          <a:pt x="340" y="17"/>
                        </a:lnTo>
                        <a:lnTo>
                          <a:pt x="328" y="0"/>
                        </a:lnTo>
                        <a:lnTo>
                          <a:pt x="225" y="75"/>
                        </a:lnTo>
                        <a:lnTo>
                          <a:pt x="144" y="24"/>
                        </a:lnTo>
                        <a:lnTo>
                          <a:pt x="0" y="99"/>
                        </a:lnTo>
                        <a:lnTo>
                          <a:pt x="10" y="116"/>
                        </a:lnTo>
                        <a:lnTo>
                          <a:pt x="144" y="46"/>
                        </a:lnTo>
                        <a:close/>
                        <a:moveTo>
                          <a:pt x="144" y="46"/>
                        </a:moveTo>
                        <a:lnTo>
                          <a:pt x="144" y="46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62" name="Freeform 11"/>
                  <p:cNvSpPr>
                    <a:spLocks noEditPoints="1"/>
                  </p:cNvSpPr>
                  <p:nvPr/>
                </p:nvSpPr>
                <p:spPr bwMode="auto">
                  <a:xfrm>
                    <a:off x="8621713" y="5467350"/>
                    <a:ext cx="539750" cy="184150"/>
                  </a:xfrm>
                  <a:custGeom>
                    <a:avLst/>
                    <a:gdLst>
                      <a:gd name="T0" fmla="*/ 144 w 340"/>
                      <a:gd name="T1" fmla="*/ 46 h 116"/>
                      <a:gd name="T2" fmla="*/ 225 w 340"/>
                      <a:gd name="T3" fmla="*/ 101 h 116"/>
                      <a:gd name="T4" fmla="*/ 340 w 340"/>
                      <a:gd name="T5" fmla="*/ 17 h 116"/>
                      <a:gd name="T6" fmla="*/ 328 w 340"/>
                      <a:gd name="T7" fmla="*/ 0 h 116"/>
                      <a:gd name="T8" fmla="*/ 225 w 340"/>
                      <a:gd name="T9" fmla="*/ 75 h 116"/>
                      <a:gd name="T10" fmla="*/ 144 w 340"/>
                      <a:gd name="T11" fmla="*/ 24 h 116"/>
                      <a:gd name="T12" fmla="*/ 0 w 340"/>
                      <a:gd name="T13" fmla="*/ 99 h 116"/>
                      <a:gd name="T14" fmla="*/ 10 w 340"/>
                      <a:gd name="T15" fmla="*/ 116 h 116"/>
                      <a:gd name="T16" fmla="*/ 144 w 340"/>
                      <a:gd name="T17" fmla="*/ 46 h 116"/>
                      <a:gd name="T18" fmla="*/ 144 w 340"/>
                      <a:gd name="T19" fmla="*/ 46 h 116"/>
                      <a:gd name="T20" fmla="*/ 144 w 340"/>
                      <a:gd name="T21" fmla="*/ 46 h 1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340" h="116">
                        <a:moveTo>
                          <a:pt x="144" y="46"/>
                        </a:moveTo>
                        <a:lnTo>
                          <a:pt x="225" y="101"/>
                        </a:lnTo>
                        <a:lnTo>
                          <a:pt x="340" y="17"/>
                        </a:lnTo>
                        <a:lnTo>
                          <a:pt x="328" y="0"/>
                        </a:lnTo>
                        <a:lnTo>
                          <a:pt x="225" y="75"/>
                        </a:lnTo>
                        <a:lnTo>
                          <a:pt x="144" y="24"/>
                        </a:lnTo>
                        <a:lnTo>
                          <a:pt x="0" y="99"/>
                        </a:lnTo>
                        <a:lnTo>
                          <a:pt x="10" y="116"/>
                        </a:lnTo>
                        <a:lnTo>
                          <a:pt x="144" y="46"/>
                        </a:lnTo>
                        <a:moveTo>
                          <a:pt x="144" y="46"/>
                        </a:moveTo>
                        <a:lnTo>
                          <a:pt x="144" y="46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63" name="Freeform 12"/>
                  <p:cNvSpPr>
                    <a:spLocks noEditPoints="1"/>
                  </p:cNvSpPr>
                  <p:nvPr/>
                </p:nvSpPr>
                <p:spPr bwMode="auto">
                  <a:xfrm>
                    <a:off x="8482013" y="5395911"/>
                    <a:ext cx="820737" cy="541338"/>
                  </a:xfrm>
                  <a:custGeom>
                    <a:avLst/>
                    <a:gdLst>
                      <a:gd name="T0" fmla="*/ 207 w 216"/>
                      <a:gd name="T1" fmla="*/ 0 h 142"/>
                      <a:gd name="T2" fmla="*/ 9 w 216"/>
                      <a:gd name="T3" fmla="*/ 0 h 142"/>
                      <a:gd name="T4" fmla="*/ 0 w 216"/>
                      <a:gd name="T5" fmla="*/ 8 h 142"/>
                      <a:gd name="T6" fmla="*/ 0 w 216"/>
                      <a:gd name="T7" fmla="*/ 133 h 142"/>
                      <a:gd name="T8" fmla="*/ 9 w 216"/>
                      <a:gd name="T9" fmla="*/ 142 h 142"/>
                      <a:gd name="T10" fmla="*/ 207 w 216"/>
                      <a:gd name="T11" fmla="*/ 142 h 142"/>
                      <a:gd name="T12" fmla="*/ 216 w 216"/>
                      <a:gd name="T13" fmla="*/ 133 h 142"/>
                      <a:gd name="T14" fmla="*/ 216 w 216"/>
                      <a:gd name="T15" fmla="*/ 8 h 142"/>
                      <a:gd name="T16" fmla="*/ 207 w 216"/>
                      <a:gd name="T17" fmla="*/ 0 h 142"/>
                      <a:gd name="T18" fmla="*/ 203 w 216"/>
                      <a:gd name="T19" fmla="*/ 116 h 142"/>
                      <a:gd name="T20" fmla="*/ 13 w 216"/>
                      <a:gd name="T21" fmla="*/ 116 h 142"/>
                      <a:gd name="T22" fmla="*/ 13 w 216"/>
                      <a:gd name="T23" fmla="*/ 13 h 142"/>
                      <a:gd name="T24" fmla="*/ 203 w 216"/>
                      <a:gd name="T25" fmla="*/ 13 h 142"/>
                      <a:gd name="T26" fmla="*/ 203 w 216"/>
                      <a:gd name="T27" fmla="*/ 116 h 142"/>
                      <a:gd name="T28" fmla="*/ 203 w 216"/>
                      <a:gd name="T29" fmla="*/ 116 h 142"/>
                      <a:gd name="T30" fmla="*/ 203 w 216"/>
                      <a:gd name="T31" fmla="*/ 116 h 14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216" h="142">
                        <a:moveTo>
                          <a:pt x="207" y="0"/>
                        </a:moveTo>
                        <a:cubicBezTo>
                          <a:pt x="9" y="0"/>
                          <a:pt x="9" y="0"/>
                          <a:pt x="9" y="0"/>
                        </a:cubicBezTo>
                        <a:cubicBezTo>
                          <a:pt x="4" y="0"/>
                          <a:pt x="0" y="3"/>
                          <a:pt x="0" y="8"/>
                        </a:cubicBezTo>
                        <a:cubicBezTo>
                          <a:pt x="0" y="133"/>
                          <a:pt x="0" y="133"/>
                          <a:pt x="0" y="133"/>
                        </a:cubicBezTo>
                        <a:cubicBezTo>
                          <a:pt x="0" y="138"/>
                          <a:pt x="4" y="142"/>
                          <a:pt x="9" y="142"/>
                        </a:cubicBezTo>
                        <a:cubicBezTo>
                          <a:pt x="207" y="142"/>
                          <a:pt x="207" y="142"/>
                          <a:pt x="207" y="142"/>
                        </a:cubicBezTo>
                        <a:cubicBezTo>
                          <a:pt x="212" y="142"/>
                          <a:pt x="216" y="138"/>
                          <a:pt x="216" y="133"/>
                        </a:cubicBezTo>
                        <a:cubicBezTo>
                          <a:pt x="216" y="8"/>
                          <a:pt x="216" y="8"/>
                          <a:pt x="216" y="8"/>
                        </a:cubicBezTo>
                        <a:cubicBezTo>
                          <a:pt x="216" y="3"/>
                          <a:pt x="212" y="0"/>
                          <a:pt x="207" y="0"/>
                        </a:cubicBezTo>
                        <a:close/>
                        <a:moveTo>
                          <a:pt x="203" y="116"/>
                        </a:moveTo>
                        <a:cubicBezTo>
                          <a:pt x="13" y="116"/>
                          <a:pt x="13" y="116"/>
                          <a:pt x="13" y="116"/>
                        </a:cubicBezTo>
                        <a:cubicBezTo>
                          <a:pt x="13" y="13"/>
                          <a:pt x="13" y="13"/>
                          <a:pt x="13" y="13"/>
                        </a:cubicBezTo>
                        <a:cubicBezTo>
                          <a:pt x="203" y="13"/>
                          <a:pt x="203" y="13"/>
                          <a:pt x="203" y="13"/>
                        </a:cubicBezTo>
                        <a:lnTo>
                          <a:pt x="203" y="116"/>
                        </a:lnTo>
                        <a:close/>
                        <a:moveTo>
                          <a:pt x="203" y="116"/>
                        </a:moveTo>
                        <a:cubicBezTo>
                          <a:pt x="203" y="116"/>
                          <a:pt x="203" y="116"/>
                          <a:pt x="203" y="116"/>
                        </a:cubicBezTo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57" name="Freeform 144"/>
              <p:cNvSpPr>
                <a:spLocks noEditPoints="1"/>
              </p:cNvSpPr>
              <p:nvPr/>
            </p:nvSpPr>
            <p:spPr bwMode="auto">
              <a:xfrm>
                <a:off x="5738978" y="4454460"/>
                <a:ext cx="259157" cy="273106"/>
              </a:xfrm>
              <a:custGeom>
                <a:avLst/>
                <a:gdLst>
                  <a:gd name="T0" fmla="*/ 5 w 288"/>
                  <a:gd name="T1" fmla="*/ 94 h 303"/>
                  <a:gd name="T2" fmla="*/ 5 w 288"/>
                  <a:gd name="T3" fmla="*/ 94 h 303"/>
                  <a:gd name="T4" fmla="*/ 140 w 288"/>
                  <a:gd name="T5" fmla="*/ 172 h 303"/>
                  <a:gd name="T6" fmla="*/ 144 w 288"/>
                  <a:gd name="T7" fmla="*/ 173 h 303"/>
                  <a:gd name="T8" fmla="*/ 149 w 288"/>
                  <a:gd name="T9" fmla="*/ 172 h 303"/>
                  <a:gd name="T10" fmla="*/ 283 w 288"/>
                  <a:gd name="T11" fmla="*/ 94 h 303"/>
                  <a:gd name="T12" fmla="*/ 286 w 288"/>
                  <a:gd name="T13" fmla="*/ 82 h 303"/>
                  <a:gd name="T14" fmla="*/ 283 w 288"/>
                  <a:gd name="T15" fmla="*/ 79 h 303"/>
                  <a:gd name="T16" fmla="*/ 149 w 288"/>
                  <a:gd name="T17" fmla="*/ 1 h 303"/>
                  <a:gd name="T18" fmla="*/ 145 w 288"/>
                  <a:gd name="T19" fmla="*/ 0 h 303"/>
                  <a:gd name="T20" fmla="*/ 140 w 288"/>
                  <a:gd name="T21" fmla="*/ 2 h 303"/>
                  <a:gd name="T22" fmla="*/ 6 w 288"/>
                  <a:gd name="T23" fmla="*/ 79 h 303"/>
                  <a:gd name="T24" fmla="*/ 3 w 288"/>
                  <a:gd name="T25" fmla="*/ 91 h 303"/>
                  <a:gd name="T26" fmla="*/ 5 w 288"/>
                  <a:gd name="T27" fmla="*/ 94 h 303"/>
                  <a:gd name="T28" fmla="*/ 145 w 288"/>
                  <a:gd name="T29" fmla="*/ 19 h 303"/>
                  <a:gd name="T30" fmla="*/ 260 w 288"/>
                  <a:gd name="T31" fmla="*/ 87 h 303"/>
                  <a:gd name="T32" fmla="*/ 144 w 288"/>
                  <a:gd name="T33" fmla="*/ 154 h 303"/>
                  <a:gd name="T34" fmla="*/ 28 w 288"/>
                  <a:gd name="T35" fmla="*/ 87 h 303"/>
                  <a:gd name="T36" fmla="*/ 145 w 288"/>
                  <a:gd name="T37" fmla="*/ 19 h 303"/>
                  <a:gd name="T38" fmla="*/ 283 w 288"/>
                  <a:gd name="T39" fmla="*/ 144 h 303"/>
                  <a:gd name="T40" fmla="*/ 257 w 288"/>
                  <a:gd name="T41" fmla="*/ 130 h 303"/>
                  <a:gd name="T42" fmla="*/ 240 w 288"/>
                  <a:gd name="T43" fmla="*/ 140 h 303"/>
                  <a:gd name="T44" fmla="*/ 261 w 288"/>
                  <a:gd name="T45" fmla="*/ 152 h 303"/>
                  <a:gd name="T46" fmla="*/ 144 w 288"/>
                  <a:gd name="T47" fmla="*/ 219 h 303"/>
                  <a:gd name="T48" fmla="*/ 28 w 288"/>
                  <a:gd name="T49" fmla="*/ 152 h 303"/>
                  <a:gd name="T50" fmla="*/ 49 w 288"/>
                  <a:gd name="T51" fmla="*/ 140 h 303"/>
                  <a:gd name="T52" fmla="*/ 31 w 288"/>
                  <a:gd name="T53" fmla="*/ 130 h 303"/>
                  <a:gd name="T54" fmla="*/ 6 w 288"/>
                  <a:gd name="T55" fmla="*/ 144 h 303"/>
                  <a:gd name="T56" fmla="*/ 3 w 288"/>
                  <a:gd name="T57" fmla="*/ 156 h 303"/>
                  <a:gd name="T58" fmla="*/ 5 w 288"/>
                  <a:gd name="T59" fmla="*/ 159 h 303"/>
                  <a:gd name="T60" fmla="*/ 5 w 288"/>
                  <a:gd name="T61" fmla="*/ 159 h 303"/>
                  <a:gd name="T62" fmla="*/ 140 w 288"/>
                  <a:gd name="T63" fmla="*/ 237 h 303"/>
                  <a:gd name="T64" fmla="*/ 149 w 288"/>
                  <a:gd name="T65" fmla="*/ 237 h 303"/>
                  <a:gd name="T66" fmla="*/ 283 w 288"/>
                  <a:gd name="T67" fmla="*/ 160 h 303"/>
                  <a:gd name="T68" fmla="*/ 286 w 288"/>
                  <a:gd name="T69" fmla="*/ 147 h 303"/>
                  <a:gd name="T70" fmla="*/ 283 w 288"/>
                  <a:gd name="T71" fmla="*/ 144 h 303"/>
                  <a:gd name="T72" fmla="*/ 283 w 288"/>
                  <a:gd name="T73" fmla="*/ 209 h 303"/>
                  <a:gd name="T74" fmla="*/ 258 w 288"/>
                  <a:gd name="T75" fmla="*/ 195 h 303"/>
                  <a:gd name="T76" fmla="*/ 240 w 288"/>
                  <a:gd name="T77" fmla="*/ 205 h 303"/>
                  <a:gd name="T78" fmla="*/ 261 w 288"/>
                  <a:gd name="T79" fmla="*/ 217 h 303"/>
                  <a:gd name="T80" fmla="*/ 144 w 288"/>
                  <a:gd name="T81" fmla="*/ 284 h 303"/>
                  <a:gd name="T82" fmla="*/ 28 w 288"/>
                  <a:gd name="T83" fmla="*/ 217 h 303"/>
                  <a:gd name="T84" fmla="*/ 49 w 288"/>
                  <a:gd name="T85" fmla="*/ 205 h 303"/>
                  <a:gd name="T86" fmla="*/ 31 w 288"/>
                  <a:gd name="T87" fmla="*/ 195 h 303"/>
                  <a:gd name="T88" fmla="*/ 6 w 288"/>
                  <a:gd name="T89" fmla="*/ 210 h 303"/>
                  <a:gd name="T90" fmla="*/ 3 w 288"/>
                  <a:gd name="T91" fmla="*/ 222 h 303"/>
                  <a:gd name="T92" fmla="*/ 5 w 288"/>
                  <a:gd name="T93" fmla="*/ 224 h 303"/>
                  <a:gd name="T94" fmla="*/ 5 w 288"/>
                  <a:gd name="T95" fmla="*/ 224 h 303"/>
                  <a:gd name="T96" fmla="*/ 140 w 288"/>
                  <a:gd name="T97" fmla="*/ 302 h 303"/>
                  <a:gd name="T98" fmla="*/ 144 w 288"/>
                  <a:gd name="T99" fmla="*/ 303 h 303"/>
                  <a:gd name="T100" fmla="*/ 149 w 288"/>
                  <a:gd name="T101" fmla="*/ 302 h 303"/>
                  <a:gd name="T102" fmla="*/ 283 w 288"/>
                  <a:gd name="T103" fmla="*/ 225 h 303"/>
                  <a:gd name="T104" fmla="*/ 286 w 288"/>
                  <a:gd name="T105" fmla="*/ 213 h 303"/>
                  <a:gd name="T106" fmla="*/ 283 w 288"/>
                  <a:gd name="T107" fmla="*/ 209 h 303"/>
                  <a:gd name="T108" fmla="*/ 283 w 288"/>
                  <a:gd name="T109" fmla="*/ 209 h 303"/>
                  <a:gd name="T110" fmla="*/ 283 w 288"/>
                  <a:gd name="T111" fmla="*/ 209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88" h="303">
                    <a:moveTo>
                      <a:pt x="5" y="94"/>
                    </a:moveTo>
                    <a:cubicBezTo>
                      <a:pt x="5" y="94"/>
                      <a:pt x="5" y="94"/>
                      <a:pt x="5" y="94"/>
                    </a:cubicBezTo>
                    <a:cubicBezTo>
                      <a:pt x="140" y="172"/>
                      <a:pt x="140" y="172"/>
                      <a:pt x="140" y="172"/>
                    </a:cubicBezTo>
                    <a:cubicBezTo>
                      <a:pt x="141" y="172"/>
                      <a:pt x="143" y="173"/>
                      <a:pt x="144" y="173"/>
                    </a:cubicBezTo>
                    <a:cubicBezTo>
                      <a:pt x="146" y="173"/>
                      <a:pt x="147" y="172"/>
                      <a:pt x="149" y="172"/>
                    </a:cubicBezTo>
                    <a:cubicBezTo>
                      <a:pt x="283" y="94"/>
                      <a:pt x="283" y="94"/>
                      <a:pt x="283" y="94"/>
                    </a:cubicBezTo>
                    <a:cubicBezTo>
                      <a:pt x="287" y="92"/>
                      <a:pt x="288" y="86"/>
                      <a:pt x="286" y="82"/>
                    </a:cubicBezTo>
                    <a:cubicBezTo>
                      <a:pt x="285" y="81"/>
                      <a:pt x="284" y="80"/>
                      <a:pt x="283" y="79"/>
                    </a:cubicBezTo>
                    <a:cubicBezTo>
                      <a:pt x="149" y="1"/>
                      <a:pt x="149" y="1"/>
                      <a:pt x="149" y="1"/>
                    </a:cubicBezTo>
                    <a:cubicBezTo>
                      <a:pt x="148" y="1"/>
                      <a:pt x="146" y="0"/>
                      <a:pt x="145" y="0"/>
                    </a:cubicBezTo>
                    <a:cubicBezTo>
                      <a:pt x="143" y="0"/>
                      <a:pt x="141" y="1"/>
                      <a:pt x="140" y="2"/>
                    </a:cubicBezTo>
                    <a:cubicBezTo>
                      <a:pt x="6" y="79"/>
                      <a:pt x="6" y="79"/>
                      <a:pt x="6" y="79"/>
                    </a:cubicBezTo>
                    <a:cubicBezTo>
                      <a:pt x="2" y="81"/>
                      <a:pt x="0" y="87"/>
                      <a:pt x="3" y="91"/>
                    </a:cubicBezTo>
                    <a:cubicBezTo>
                      <a:pt x="3" y="92"/>
                      <a:pt x="4" y="93"/>
                      <a:pt x="5" y="94"/>
                    </a:cubicBezTo>
                    <a:close/>
                    <a:moveTo>
                      <a:pt x="145" y="19"/>
                    </a:moveTo>
                    <a:cubicBezTo>
                      <a:pt x="260" y="87"/>
                      <a:pt x="260" y="87"/>
                      <a:pt x="260" y="87"/>
                    </a:cubicBezTo>
                    <a:cubicBezTo>
                      <a:pt x="144" y="154"/>
                      <a:pt x="144" y="154"/>
                      <a:pt x="144" y="154"/>
                    </a:cubicBezTo>
                    <a:cubicBezTo>
                      <a:pt x="28" y="87"/>
                      <a:pt x="28" y="87"/>
                      <a:pt x="28" y="87"/>
                    </a:cubicBezTo>
                    <a:lnTo>
                      <a:pt x="145" y="19"/>
                    </a:lnTo>
                    <a:close/>
                    <a:moveTo>
                      <a:pt x="283" y="144"/>
                    </a:moveTo>
                    <a:cubicBezTo>
                      <a:pt x="257" y="130"/>
                      <a:pt x="257" y="130"/>
                      <a:pt x="257" y="130"/>
                    </a:cubicBezTo>
                    <a:cubicBezTo>
                      <a:pt x="240" y="140"/>
                      <a:pt x="240" y="140"/>
                      <a:pt x="240" y="140"/>
                    </a:cubicBezTo>
                    <a:cubicBezTo>
                      <a:pt x="261" y="152"/>
                      <a:pt x="261" y="152"/>
                      <a:pt x="261" y="152"/>
                    </a:cubicBezTo>
                    <a:cubicBezTo>
                      <a:pt x="144" y="219"/>
                      <a:pt x="144" y="219"/>
                      <a:pt x="144" y="219"/>
                    </a:cubicBezTo>
                    <a:cubicBezTo>
                      <a:pt x="28" y="152"/>
                      <a:pt x="28" y="152"/>
                      <a:pt x="28" y="152"/>
                    </a:cubicBezTo>
                    <a:cubicBezTo>
                      <a:pt x="49" y="140"/>
                      <a:pt x="49" y="140"/>
                      <a:pt x="49" y="140"/>
                    </a:cubicBezTo>
                    <a:cubicBezTo>
                      <a:pt x="31" y="130"/>
                      <a:pt x="31" y="130"/>
                      <a:pt x="31" y="130"/>
                    </a:cubicBezTo>
                    <a:cubicBezTo>
                      <a:pt x="6" y="144"/>
                      <a:pt x="6" y="144"/>
                      <a:pt x="6" y="144"/>
                    </a:cubicBezTo>
                    <a:cubicBezTo>
                      <a:pt x="2" y="147"/>
                      <a:pt x="0" y="152"/>
                      <a:pt x="3" y="156"/>
                    </a:cubicBezTo>
                    <a:cubicBezTo>
                      <a:pt x="3" y="157"/>
                      <a:pt x="4" y="158"/>
                      <a:pt x="5" y="159"/>
                    </a:cubicBezTo>
                    <a:cubicBezTo>
                      <a:pt x="5" y="159"/>
                      <a:pt x="5" y="159"/>
                      <a:pt x="5" y="159"/>
                    </a:cubicBezTo>
                    <a:cubicBezTo>
                      <a:pt x="140" y="237"/>
                      <a:pt x="140" y="237"/>
                      <a:pt x="140" y="237"/>
                    </a:cubicBezTo>
                    <a:cubicBezTo>
                      <a:pt x="143" y="239"/>
                      <a:pt x="146" y="239"/>
                      <a:pt x="149" y="237"/>
                    </a:cubicBezTo>
                    <a:cubicBezTo>
                      <a:pt x="283" y="160"/>
                      <a:pt x="283" y="160"/>
                      <a:pt x="283" y="160"/>
                    </a:cubicBezTo>
                    <a:cubicBezTo>
                      <a:pt x="287" y="157"/>
                      <a:pt x="288" y="152"/>
                      <a:pt x="286" y="147"/>
                    </a:cubicBezTo>
                    <a:cubicBezTo>
                      <a:pt x="285" y="146"/>
                      <a:pt x="284" y="145"/>
                      <a:pt x="283" y="144"/>
                    </a:cubicBezTo>
                    <a:close/>
                    <a:moveTo>
                      <a:pt x="283" y="209"/>
                    </a:moveTo>
                    <a:cubicBezTo>
                      <a:pt x="258" y="195"/>
                      <a:pt x="258" y="195"/>
                      <a:pt x="258" y="195"/>
                    </a:cubicBezTo>
                    <a:cubicBezTo>
                      <a:pt x="240" y="205"/>
                      <a:pt x="240" y="205"/>
                      <a:pt x="240" y="205"/>
                    </a:cubicBezTo>
                    <a:cubicBezTo>
                      <a:pt x="261" y="217"/>
                      <a:pt x="261" y="217"/>
                      <a:pt x="261" y="217"/>
                    </a:cubicBezTo>
                    <a:cubicBezTo>
                      <a:pt x="144" y="284"/>
                      <a:pt x="144" y="284"/>
                      <a:pt x="144" y="284"/>
                    </a:cubicBezTo>
                    <a:cubicBezTo>
                      <a:pt x="28" y="217"/>
                      <a:pt x="28" y="217"/>
                      <a:pt x="28" y="217"/>
                    </a:cubicBezTo>
                    <a:cubicBezTo>
                      <a:pt x="49" y="205"/>
                      <a:pt x="49" y="205"/>
                      <a:pt x="49" y="205"/>
                    </a:cubicBezTo>
                    <a:cubicBezTo>
                      <a:pt x="31" y="195"/>
                      <a:pt x="31" y="195"/>
                      <a:pt x="31" y="195"/>
                    </a:cubicBezTo>
                    <a:cubicBezTo>
                      <a:pt x="6" y="210"/>
                      <a:pt x="6" y="210"/>
                      <a:pt x="6" y="210"/>
                    </a:cubicBezTo>
                    <a:cubicBezTo>
                      <a:pt x="2" y="212"/>
                      <a:pt x="0" y="217"/>
                      <a:pt x="3" y="222"/>
                    </a:cubicBezTo>
                    <a:cubicBezTo>
                      <a:pt x="3" y="223"/>
                      <a:pt x="4" y="223"/>
                      <a:pt x="5" y="224"/>
                    </a:cubicBezTo>
                    <a:cubicBezTo>
                      <a:pt x="5" y="224"/>
                      <a:pt x="5" y="224"/>
                      <a:pt x="5" y="224"/>
                    </a:cubicBezTo>
                    <a:cubicBezTo>
                      <a:pt x="140" y="302"/>
                      <a:pt x="140" y="302"/>
                      <a:pt x="140" y="302"/>
                    </a:cubicBezTo>
                    <a:cubicBezTo>
                      <a:pt x="141" y="303"/>
                      <a:pt x="143" y="303"/>
                      <a:pt x="144" y="303"/>
                    </a:cubicBezTo>
                    <a:cubicBezTo>
                      <a:pt x="146" y="303"/>
                      <a:pt x="147" y="303"/>
                      <a:pt x="149" y="302"/>
                    </a:cubicBezTo>
                    <a:cubicBezTo>
                      <a:pt x="283" y="225"/>
                      <a:pt x="283" y="225"/>
                      <a:pt x="283" y="225"/>
                    </a:cubicBezTo>
                    <a:cubicBezTo>
                      <a:pt x="287" y="222"/>
                      <a:pt x="288" y="217"/>
                      <a:pt x="286" y="213"/>
                    </a:cubicBezTo>
                    <a:cubicBezTo>
                      <a:pt x="285" y="211"/>
                      <a:pt x="284" y="210"/>
                      <a:pt x="283" y="209"/>
                    </a:cubicBezTo>
                    <a:close/>
                    <a:moveTo>
                      <a:pt x="283" y="209"/>
                    </a:moveTo>
                    <a:cubicBezTo>
                      <a:pt x="283" y="209"/>
                      <a:pt x="283" y="209"/>
                      <a:pt x="283" y="209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52" name="组合 51"/>
            <p:cNvGrpSpPr/>
            <p:nvPr/>
          </p:nvGrpSpPr>
          <p:grpSpPr>
            <a:xfrm>
              <a:off x="6237053" y="3377221"/>
              <a:ext cx="285413" cy="243324"/>
              <a:chOff x="1555751" y="-1588"/>
              <a:chExt cx="6032500" cy="5143500"/>
            </a:xfrm>
            <a:solidFill>
              <a:schemeClr val="bg1"/>
            </a:solidFill>
          </p:grpSpPr>
          <p:sp>
            <p:nvSpPr>
              <p:cNvPr id="53" name="Freeform 38"/>
              <p:cNvSpPr/>
              <p:nvPr/>
            </p:nvSpPr>
            <p:spPr bwMode="auto">
              <a:xfrm>
                <a:off x="1555751" y="-1588"/>
                <a:ext cx="6032500" cy="5143500"/>
              </a:xfrm>
              <a:custGeom>
                <a:avLst/>
                <a:gdLst>
                  <a:gd name="T0" fmla="*/ 3394 w 3847"/>
                  <a:gd name="T1" fmla="*/ 1118 h 3276"/>
                  <a:gd name="T2" fmla="*/ 3394 w 3847"/>
                  <a:gd name="T3" fmla="*/ 1118 h 3276"/>
                  <a:gd name="T4" fmla="*/ 1949 w 3847"/>
                  <a:gd name="T5" fmla="*/ 0 h 3276"/>
                  <a:gd name="T6" fmla="*/ 507 w 3847"/>
                  <a:gd name="T7" fmla="*/ 1111 h 3276"/>
                  <a:gd name="T8" fmla="*/ 0 w 3847"/>
                  <a:gd name="T9" fmla="*/ 1694 h 3276"/>
                  <a:gd name="T10" fmla="*/ 0 w 3847"/>
                  <a:gd name="T11" fmla="*/ 2121 h 3276"/>
                  <a:gd name="T12" fmla="*/ 546 w 3847"/>
                  <a:gd name="T13" fmla="*/ 2707 h 3276"/>
                  <a:gd name="T14" fmla="*/ 838 w 3847"/>
                  <a:gd name="T15" fmla="*/ 2707 h 3276"/>
                  <a:gd name="T16" fmla="*/ 990 w 3847"/>
                  <a:gd name="T17" fmla="*/ 2553 h 3276"/>
                  <a:gd name="T18" fmla="*/ 990 w 3847"/>
                  <a:gd name="T19" fmla="*/ 1262 h 3276"/>
                  <a:gd name="T20" fmla="*/ 838 w 3847"/>
                  <a:gd name="T21" fmla="*/ 1109 h 3276"/>
                  <a:gd name="T22" fmla="*/ 831 w 3847"/>
                  <a:gd name="T23" fmla="*/ 1109 h 3276"/>
                  <a:gd name="T24" fmla="*/ 1949 w 3847"/>
                  <a:gd name="T25" fmla="*/ 307 h 3276"/>
                  <a:gd name="T26" fmla="*/ 3068 w 3847"/>
                  <a:gd name="T27" fmla="*/ 1109 h 3276"/>
                  <a:gd name="T28" fmla="*/ 3009 w 3847"/>
                  <a:gd name="T29" fmla="*/ 1109 h 3276"/>
                  <a:gd name="T30" fmla="*/ 2857 w 3847"/>
                  <a:gd name="T31" fmla="*/ 1262 h 3276"/>
                  <a:gd name="T32" fmla="*/ 2857 w 3847"/>
                  <a:gd name="T33" fmla="*/ 2553 h 3276"/>
                  <a:gd name="T34" fmla="*/ 2895 w 3847"/>
                  <a:gd name="T35" fmla="*/ 2654 h 3276"/>
                  <a:gd name="T36" fmla="*/ 1920 w 3847"/>
                  <a:gd name="T37" fmla="*/ 3072 h 3276"/>
                  <a:gd name="T38" fmla="*/ 1819 w 3847"/>
                  <a:gd name="T39" fmla="*/ 3174 h 3276"/>
                  <a:gd name="T40" fmla="*/ 1920 w 3847"/>
                  <a:gd name="T41" fmla="*/ 3276 h 3276"/>
                  <a:gd name="T42" fmla="*/ 3113 w 3847"/>
                  <a:gd name="T43" fmla="*/ 2707 h 3276"/>
                  <a:gd name="T44" fmla="*/ 3301 w 3847"/>
                  <a:gd name="T45" fmla="*/ 2707 h 3276"/>
                  <a:gd name="T46" fmla="*/ 3847 w 3847"/>
                  <a:gd name="T47" fmla="*/ 2121 h 3276"/>
                  <a:gd name="T48" fmla="*/ 3847 w 3847"/>
                  <a:gd name="T49" fmla="*/ 1694 h 3276"/>
                  <a:gd name="T50" fmla="*/ 3394 w 3847"/>
                  <a:gd name="T51" fmla="*/ 1118 h 3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847" h="3276">
                    <a:moveTo>
                      <a:pt x="3394" y="1118"/>
                    </a:moveTo>
                    <a:cubicBezTo>
                      <a:pt x="3394" y="1118"/>
                      <a:pt x="3394" y="1118"/>
                      <a:pt x="3394" y="1118"/>
                    </a:cubicBezTo>
                    <a:cubicBezTo>
                      <a:pt x="3188" y="468"/>
                      <a:pt x="2619" y="0"/>
                      <a:pt x="1949" y="0"/>
                    </a:cubicBezTo>
                    <a:cubicBezTo>
                      <a:pt x="1283" y="0"/>
                      <a:pt x="715" y="465"/>
                      <a:pt x="507" y="1111"/>
                    </a:cubicBezTo>
                    <a:cubicBezTo>
                      <a:pt x="224" y="1132"/>
                      <a:pt x="0" y="1385"/>
                      <a:pt x="0" y="1694"/>
                    </a:cubicBezTo>
                    <a:cubicBezTo>
                      <a:pt x="0" y="2121"/>
                      <a:pt x="0" y="2121"/>
                      <a:pt x="0" y="2121"/>
                    </a:cubicBezTo>
                    <a:cubicBezTo>
                      <a:pt x="0" y="2444"/>
                      <a:pt x="245" y="2707"/>
                      <a:pt x="546" y="2707"/>
                    </a:cubicBezTo>
                    <a:cubicBezTo>
                      <a:pt x="838" y="2707"/>
                      <a:pt x="838" y="2707"/>
                      <a:pt x="838" y="2707"/>
                    </a:cubicBezTo>
                    <a:cubicBezTo>
                      <a:pt x="922" y="2707"/>
                      <a:pt x="990" y="2638"/>
                      <a:pt x="990" y="2553"/>
                    </a:cubicBezTo>
                    <a:cubicBezTo>
                      <a:pt x="990" y="1262"/>
                      <a:pt x="990" y="1262"/>
                      <a:pt x="990" y="1262"/>
                    </a:cubicBezTo>
                    <a:cubicBezTo>
                      <a:pt x="990" y="1177"/>
                      <a:pt x="922" y="1109"/>
                      <a:pt x="838" y="1109"/>
                    </a:cubicBezTo>
                    <a:cubicBezTo>
                      <a:pt x="831" y="1109"/>
                      <a:pt x="831" y="1109"/>
                      <a:pt x="831" y="1109"/>
                    </a:cubicBezTo>
                    <a:cubicBezTo>
                      <a:pt x="1022" y="637"/>
                      <a:pt x="1451" y="307"/>
                      <a:pt x="1949" y="307"/>
                    </a:cubicBezTo>
                    <a:cubicBezTo>
                      <a:pt x="2448" y="307"/>
                      <a:pt x="2877" y="637"/>
                      <a:pt x="3068" y="1109"/>
                    </a:cubicBezTo>
                    <a:cubicBezTo>
                      <a:pt x="3009" y="1109"/>
                      <a:pt x="3009" y="1109"/>
                      <a:pt x="3009" y="1109"/>
                    </a:cubicBezTo>
                    <a:cubicBezTo>
                      <a:pt x="2925" y="1109"/>
                      <a:pt x="2857" y="1177"/>
                      <a:pt x="2857" y="1262"/>
                    </a:cubicBezTo>
                    <a:cubicBezTo>
                      <a:pt x="2857" y="2553"/>
                      <a:pt x="2857" y="2553"/>
                      <a:pt x="2857" y="2553"/>
                    </a:cubicBezTo>
                    <a:cubicBezTo>
                      <a:pt x="2857" y="2592"/>
                      <a:pt x="2872" y="2627"/>
                      <a:pt x="2895" y="2654"/>
                    </a:cubicBezTo>
                    <a:cubicBezTo>
                      <a:pt x="2668" y="2920"/>
                      <a:pt x="2333" y="3072"/>
                      <a:pt x="1920" y="3072"/>
                    </a:cubicBezTo>
                    <a:cubicBezTo>
                      <a:pt x="1864" y="3072"/>
                      <a:pt x="1819" y="3118"/>
                      <a:pt x="1819" y="3174"/>
                    </a:cubicBezTo>
                    <a:cubicBezTo>
                      <a:pt x="1819" y="3231"/>
                      <a:pt x="1864" y="3276"/>
                      <a:pt x="1920" y="3276"/>
                    </a:cubicBezTo>
                    <a:cubicBezTo>
                      <a:pt x="2432" y="3276"/>
                      <a:pt x="2848" y="3066"/>
                      <a:pt x="3113" y="2707"/>
                    </a:cubicBezTo>
                    <a:cubicBezTo>
                      <a:pt x="3301" y="2707"/>
                      <a:pt x="3301" y="2707"/>
                      <a:pt x="3301" y="2707"/>
                    </a:cubicBezTo>
                    <a:cubicBezTo>
                      <a:pt x="3602" y="2707"/>
                      <a:pt x="3847" y="2444"/>
                      <a:pt x="3847" y="2121"/>
                    </a:cubicBezTo>
                    <a:cubicBezTo>
                      <a:pt x="3847" y="1694"/>
                      <a:pt x="3847" y="1694"/>
                      <a:pt x="3847" y="1694"/>
                    </a:cubicBezTo>
                    <a:cubicBezTo>
                      <a:pt x="3847" y="1405"/>
                      <a:pt x="3651" y="1166"/>
                      <a:pt x="3394" y="11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39"/>
              <p:cNvSpPr/>
              <p:nvPr/>
            </p:nvSpPr>
            <p:spPr bwMode="auto">
              <a:xfrm>
                <a:off x="2033588" y="2222500"/>
                <a:ext cx="598488" cy="1543050"/>
              </a:xfrm>
              <a:custGeom>
                <a:avLst/>
                <a:gdLst>
                  <a:gd name="T0" fmla="*/ 381 w 381"/>
                  <a:gd name="T1" fmla="*/ 340 h 983"/>
                  <a:gd name="T2" fmla="*/ 381 w 381"/>
                  <a:gd name="T3" fmla="*/ 983 h 983"/>
                  <a:gd name="T4" fmla="*/ 241 w 381"/>
                  <a:gd name="T5" fmla="*/ 983 h 983"/>
                  <a:gd name="T6" fmla="*/ 0 w 381"/>
                  <a:gd name="T7" fmla="*/ 705 h 983"/>
                  <a:gd name="T8" fmla="*/ 0 w 381"/>
                  <a:gd name="T9" fmla="*/ 278 h 983"/>
                  <a:gd name="T10" fmla="*/ 8 w 381"/>
                  <a:gd name="T11" fmla="*/ 209 h 983"/>
                  <a:gd name="T12" fmla="*/ 13 w 381"/>
                  <a:gd name="T13" fmla="*/ 193 h 983"/>
                  <a:gd name="T14" fmla="*/ 34 w 381"/>
                  <a:gd name="T15" fmla="*/ 138 h 983"/>
                  <a:gd name="T16" fmla="*/ 36 w 381"/>
                  <a:gd name="T17" fmla="*/ 132 h 983"/>
                  <a:gd name="T18" fmla="*/ 128 w 381"/>
                  <a:gd name="T19" fmla="*/ 34 h 983"/>
                  <a:gd name="T20" fmla="*/ 178 w 381"/>
                  <a:gd name="T21" fmla="*/ 11 h 983"/>
                  <a:gd name="T22" fmla="*/ 184 w 381"/>
                  <a:gd name="T23" fmla="*/ 9 h 983"/>
                  <a:gd name="T24" fmla="*/ 241 w 381"/>
                  <a:gd name="T25" fmla="*/ 0 h 983"/>
                  <a:gd name="T26" fmla="*/ 381 w 381"/>
                  <a:gd name="T27" fmla="*/ 0 h 983"/>
                  <a:gd name="T28" fmla="*/ 381 w 381"/>
                  <a:gd name="T29" fmla="*/ 340 h 9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81" h="983">
                    <a:moveTo>
                      <a:pt x="381" y="340"/>
                    </a:moveTo>
                    <a:cubicBezTo>
                      <a:pt x="381" y="983"/>
                      <a:pt x="381" y="983"/>
                      <a:pt x="381" y="983"/>
                    </a:cubicBezTo>
                    <a:cubicBezTo>
                      <a:pt x="241" y="983"/>
                      <a:pt x="241" y="983"/>
                      <a:pt x="241" y="983"/>
                    </a:cubicBezTo>
                    <a:cubicBezTo>
                      <a:pt x="108" y="983"/>
                      <a:pt x="0" y="858"/>
                      <a:pt x="0" y="705"/>
                    </a:cubicBezTo>
                    <a:cubicBezTo>
                      <a:pt x="0" y="278"/>
                      <a:pt x="0" y="278"/>
                      <a:pt x="0" y="278"/>
                    </a:cubicBezTo>
                    <a:cubicBezTo>
                      <a:pt x="0" y="254"/>
                      <a:pt x="3" y="231"/>
                      <a:pt x="8" y="209"/>
                    </a:cubicBezTo>
                    <a:cubicBezTo>
                      <a:pt x="10" y="203"/>
                      <a:pt x="11" y="198"/>
                      <a:pt x="13" y="193"/>
                    </a:cubicBezTo>
                    <a:cubicBezTo>
                      <a:pt x="18" y="174"/>
                      <a:pt x="25" y="155"/>
                      <a:pt x="34" y="138"/>
                    </a:cubicBezTo>
                    <a:cubicBezTo>
                      <a:pt x="36" y="132"/>
                      <a:pt x="36" y="132"/>
                      <a:pt x="36" y="132"/>
                    </a:cubicBezTo>
                    <a:cubicBezTo>
                      <a:pt x="59" y="90"/>
                      <a:pt x="91" y="57"/>
                      <a:pt x="128" y="34"/>
                    </a:cubicBezTo>
                    <a:cubicBezTo>
                      <a:pt x="144" y="24"/>
                      <a:pt x="161" y="16"/>
                      <a:pt x="178" y="11"/>
                    </a:cubicBezTo>
                    <a:cubicBezTo>
                      <a:pt x="180" y="10"/>
                      <a:pt x="182" y="9"/>
                      <a:pt x="184" y="9"/>
                    </a:cubicBezTo>
                    <a:cubicBezTo>
                      <a:pt x="202" y="3"/>
                      <a:pt x="221" y="0"/>
                      <a:pt x="241" y="0"/>
                    </a:cubicBezTo>
                    <a:cubicBezTo>
                      <a:pt x="381" y="0"/>
                      <a:pt x="381" y="0"/>
                      <a:pt x="381" y="0"/>
                    </a:cubicBezTo>
                    <a:lnTo>
                      <a:pt x="381" y="34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40"/>
              <p:cNvSpPr/>
              <p:nvPr/>
            </p:nvSpPr>
            <p:spPr bwMode="auto">
              <a:xfrm>
                <a:off x="6513513" y="2222500"/>
                <a:ext cx="598488" cy="1543050"/>
              </a:xfrm>
              <a:custGeom>
                <a:avLst/>
                <a:gdLst>
                  <a:gd name="T0" fmla="*/ 380 w 381"/>
                  <a:gd name="T1" fmla="*/ 705 h 983"/>
                  <a:gd name="T2" fmla="*/ 139 w 381"/>
                  <a:gd name="T3" fmla="*/ 983 h 983"/>
                  <a:gd name="T4" fmla="*/ 0 w 381"/>
                  <a:gd name="T5" fmla="*/ 983 h 983"/>
                  <a:gd name="T6" fmla="*/ 0 w 381"/>
                  <a:gd name="T7" fmla="*/ 0 h 983"/>
                  <a:gd name="T8" fmla="*/ 139 w 381"/>
                  <a:gd name="T9" fmla="*/ 0 h 983"/>
                  <a:gd name="T10" fmla="*/ 309 w 381"/>
                  <a:gd name="T11" fmla="*/ 81 h 983"/>
                  <a:gd name="T12" fmla="*/ 380 w 381"/>
                  <a:gd name="T13" fmla="*/ 278 h 983"/>
                  <a:gd name="T14" fmla="*/ 380 w 381"/>
                  <a:gd name="T15" fmla="*/ 705 h 9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1" h="983">
                    <a:moveTo>
                      <a:pt x="380" y="705"/>
                    </a:moveTo>
                    <a:cubicBezTo>
                      <a:pt x="380" y="858"/>
                      <a:pt x="272" y="983"/>
                      <a:pt x="139" y="983"/>
                    </a:cubicBezTo>
                    <a:cubicBezTo>
                      <a:pt x="0" y="983"/>
                      <a:pt x="0" y="983"/>
                      <a:pt x="0" y="98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205" y="0"/>
                      <a:pt x="265" y="31"/>
                      <a:pt x="309" y="81"/>
                    </a:cubicBezTo>
                    <a:cubicBezTo>
                      <a:pt x="356" y="136"/>
                      <a:pt x="381" y="206"/>
                      <a:pt x="380" y="278"/>
                    </a:cubicBezTo>
                    <a:lnTo>
                      <a:pt x="380" y="70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 Box 25"/>
          <p:cNvSpPr txBox="1"/>
          <p:nvPr/>
        </p:nvSpPr>
        <p:spPr>
          <a:xfrm>
            <a:off x="5256275" y="2996352"/>
            <a:ext cx="16810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rgbClr val="00B0F0"/>
                </a:solidFill>
              </a:rPr>
              <a:t>Premium Package</a:t>
            </a:r>
            <a:r>
              <a:rPr lang="zh-CN" altLang="en-US" sz="1400" b="1" dirty="0">
                <a:solidFill>
                  <a:srgbClr val="00B0F0"/>
                </a:solidFill>
              </a:rPr>
              <a:t>（</a:t>
            </a:r>
            <a:r>
              <a:rPr lang="en-US" altLang="zh-CN" sz="1400" b="1" dirty="0">
                <a:solidFill>
                  <a:srgbClr val="00B0F0"/>
                </a:solidFill>
              </a:rPr>
              <a:t>Especially for listed company</a:t>
            </a:r>
            <a:r>
              <a:rPr lang="zh-CN" altLang="en-US" sz="1400" b="1" dirty="0">
                <a:solidFill>
                  <a:srgbClr val="00B0F0"/>
                </a:solidFill>
              </a:rPr>
              <a:t>）</a:t>
            </a:r>
            <a:endParaRPr lang="zh-CN" altLang="en-US" sz="1400" b="1" dirty="0">
              <a:solidFill>
                <a:srgbClr val="00B0F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</a:fld>
            <a:endParaRPr lang="zh-CN" altLang="en-US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MY" dirty="0"/>
              <a:t>Sangfor IR Offering Package</a:t>
            </a:r>
            <a:endParaRPr lang="en-US" dirty="0"/>
          </a:p>
        </p:txBody>
      </p:sp>
      <p:sp>
        <p:nvSpPr>
          <p:cNvPr id="42" name="Google Shape;466;p11"/>
          <p:cNvSpPr txBox="1"/>
          <p:nvPr/>
        </p:nvSpPr>
        <p:spPr>
          <a:xfrm>
            <a:off x="7754141" y="1881062"/>
            <a:ext cx="3835166" cy="29776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25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During-incident Scope</a:t>
            </a:r>
            <a:endParaRPr lang="en-US" altLang="zh-CN" sz="125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  <a:sym typeface="+mn-ea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250" dirty="0">
                <a:solidFill>
                  <a:schemeClr val="bg1"/>
                </a:solidFill>
                <a:cs typeface="Century Gothic"/>
              </a:rPr>
              <a:t>Ransomware family and type identification</a:t>
            </a:r>
            <a:endParaRPr lang="en-MY" sz="1250" dirty="0">
              <a:solidFill>
                <a:schemeClr val="bg1"/>
              </a:solidFill>
              <a:cs typeface="Century Gothic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250" dirty="0">
                <a:solidFill>
                  <a:schemeClr val="bg1"/>
                </a:solidFill>
                <a:cs typeface="Century Gothic"/>
              </a:rPr>
              <a:t>Root cause &amp; kill chain determination</a:t>
            </a:r>
            <a:endParaRPr lang="en-MY" sz="1250" dirty="0">
              <a:solidFill>
                <a:schemeClr val="bg1"/>
              </a:solidFill>
              <a:cs typeface="Century Gothic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250" dirty="0">
                <a:solidFill>
                  <a:schemeClr val="bg1"/>
                </a:solidFill>
                <a:cs typeface="Century Gothic"/>
              </a:rPr>
              <a:t>Entry point identification</a:t>
            </a:r>
            <a:endParaRPr lang="en-MY" sz="1250" dirty="0">
              <a:solidFill>
                <a:schemeClr val="bg1"/>
              </a:solidFill>
              <a:cs typeface="Century Gothic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250" dirty="0">
                <a:solidFill>
                  <a:schemeClr val="bg1"/>
                </a:solidFill>
                <a:cs typeface="Century Gothic"/>
              </a:rPr>
              <a:t>IOC and triage determination</a:t>
            </a:r>
            <a:endParaRPr lang="en-US" sz="1250" dirty="0">
              <a:solidFill>
                <a:schemeClr val="bg1"/>
              </a:solidFill>
              <a:cs typeface="Century Gothic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zh-CN" sz="1250" dirty="0">
                <a:solidFill>
                  <a:schemeClr val="bg1"/>
                </a:solidFill>
                <a:sym typeface="+mn-ea"/>
              </a:rPr>
              <a:t>Remediation assistance</a:t>
            </a:r>
            <a:endParaRPr lang="en-US" altLang="zh-CN" sz="1250" dirty="0">
              <a:solidFill>
                <a:schemeClr val="bg1"/>
              </a:solidFill>
              <a:sym typeface="+mn-ea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zh-CN" sz="1250" dirty="0">
                <a:solidFill>
                  <a:schemeClr val="bg1"/>
                </a:solidFill>
                <a:sym typeface="+mn-ea"/>
              </a:rPr>
              <a:t>Credible and professional professionals</a:t>
            </a:r>
            <a:endParaRPr lang="en-US" altLang="zh-CN" sz="1250" dirty="0">
              <a:solidFill>
                <a:schemeClr val="bg1"/>
              </a:solidFill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zh-CN" sz="1250" dirty="0">
                <a:solidFill>
                  <a:schemeClr val="bg1"/>
                </a:solidFill>
                <a:sym typeface="+mn-ea"/>
              </a:rPr>
              <a:t>Recommendation and improvement plan</a:t>
            </a:r>
            <a:endParaRPr lang="en-US" altLang="zh-CN" sz="1250" dirty="0">
              <a:solidFill>
                <a:schemeClr val="bg1"/>
              </a:solidFill>
            </a:endParaRPr>
          </a:p>
          <a:p>
            <a:pPr indent="0">
              <a:lnSpc>
                <a:spcPct val="150000"/>
              </a:lnSpc>
              <a:buFont typeface="+mj-lt"/>
              <a:buNone/>
            </a:pPr>
            <a:endParaRPr lang="en-MY" sz="125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</p:txBody>
      </p:sp>
      <p:sp>
        <p:nvSpPr>
          <p:cNvPr id="45" name="Google Shape;468;p11"/>
          <p:cNvSpPr txBox="1"/>
          <p:nvPr/>
        </p:nvSpPr>
        <p:spPr>
          <a:xfrm>
            <a:off x="949575" y="4820467"/>
            <a:ext cx="4737700" cy="12464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25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Report Delivery</a:t>
            </a:r>
            <a:endParaRPr lang="en-US" altLang="zh-CN" sz="125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  <a:sym typeface="+mn-ea"/>
            </a:endParaRPr>
          </a:p>
          <a:p>
            <a:pPr algn="r">
              <a:lnSpc>
                <a:spcPct val="150000"/>
              </a:lnSpc>
            </a:pPr>
            <a:r>
              <a:rPr lang="en-US" altLang="zh-CN" sz="12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Security Incident Report,</a:t>
            </a:r>
            <a:br>
              <a:rPr lang="en-US" altLang="zh-CN" sz="12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</a:br>
            <a:r>
              <a:rPr lang="en-US" altLang="zh-CN" sz="12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Vulnerability Assessment Report,</a:t>
            </a:r>
            <a:br>
              <a:rPr lang="en-US" altLang="zh-CN" sz="12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</a:br>
            <a:r>
              <a:rPr lang="en-US" altLang="zh-CN" sz="12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Firewall Ruleset Policies Review Report </a:t>
            </a:r>
            <a:r>
              <a:rPr lang="en-US" sz="12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Yearly </a:t>
            </a:r>
            <a:endParaRPr sz="1250" dirty="0">
              <a:solidFill>
                <a:schemeClr val="bg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4" name="Text Box 27"/>
          <p:cNvSpPr txBox="1"/>
          <p:nvPr/>
        </p:nvSpPr>
        <p:spPr>
          <a:xfrm>
            <a:off x="4154946" y="1265483"/>
            <a:ext cx="3725707" cy="6328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50" b="1" dirty="0">
                <a:solidFill>
                  <a:srgbClr val="00B0F0"/>
                </a:solidFill>
                <a:latin typeface="Century Gothic"/>
                <a:ea typeface="Century Gothic"/>
                <a:cs typeface="Century Gothic"/>
                <a:sym typeface="+mn-ea"/>
              </a:rPr>
              <a:t>Assistance Mode</a:t>
            </a:r>
            <a:br>
              <a:rPr lang="en-US" sz="1250" dirty="0">
                <a:solidFill>
                  <a:srgbClr val="00B0F0"/>
                </a:solidFill>
                <a:latin typeface="Century Gothic"/>
                <a:ea typeface="Century Gothic"/>
                <a:cs typeface="Century Gothic"/>
                <a:sym typeface="+mn-ea"/>
              </a:rPr>
            </a:br>
            <a:r>
              <a:rPr lang="en-US" sz="1250" dirty="0">
                <a:solidFill>
                  <a:schemeClr val="bg1"/>
                </a:solidFill>
                <a:latin typeface="Century Gothic"/>
                <a:ea typeface="Century Gothic"/>
                <a:cs typeface="Century Gothic"/>
                <a:sym typeface="+mn-ea"/>
              </a:rPr>
              <a:t>Remote + Onsite (24 x 7)</a:t>
            </a:r>
            <a:endParaRPr lang="en-US" altLang="zh-CN" sz="125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  <a:sym typeface="+mn-ea"/>
            </a:endParaRPr>
          </a:p>
        </p:txBody>
      </p:sp>
      <p:sp>
        <p:nvSpPr>
          <p:cNvPr id="46" name="Google Shape;466;p11"/>
          <p:cNvSpPr txBox="1"/>
          <p:nvPr/>
        </p:nvSpPr>
        <p:spPr>
          <a:xfrm>
            <a:off x="892423" y="1872694"/>
            <a:ext cx="3835166" cy="26891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25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Pre-Incident + Post-Incident Scope</a:t>
            </a:r>
            <a:endParaRPr lang="en-US" altLang="zh-CN" sz="125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  <a:sym typeface="+mn-ea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MY" sz="12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Provides external vulnerability assessment to determine public facing live hosts and respective listening ports</a:t>
            </a:r>
            <a:endParaRPr lang="en-MY" sz="125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MY" sz="12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Provides vulnerability, threat and risks assessment, based on possible attack surfaces</a:t>
            </a:r>
            <a:endParaRPr lang="en-MY" sz="125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MY" sz="12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Provides recommendations for fixes</a:t>
            </a:r>
            <a:endParaRPr lang="en-MY" sz="125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2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Perform firewall ruleset and policy review</a:t>
            </a:r>
            <a:endParaRPr lang="en-MY" sz="125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</p:txBody>
      </p:sp>
      <p:sp>
        <p:nvSpPr>
          <p:cNvPr id="47" name="Google Shape;467;p11"/>
          <p:cNvSpPr txBox="1"/>
          <p:nvPr/>
        </p:nvSpPr>
        <p:spPr>
          <a:xfrm>
            <a:off x="6329766" y="4819840"/>
            <a:ext cx="4269138" cy="12464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25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Incident Response Count</a:t>
            </a:r>
            <a:endParaRPr lang="en-US" altLang="zh-CN" sz="125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  <a:sym typeface="+mn-ea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2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4 times per year</a:t>
            </a:r>
            <a:endParaRPr lang="en-US" altLang="zh-CN" sz="125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  <a:sym typeface="+mn-ea"/>
            </a:endParaRPr>
          </a:p>
          <a:p>
            <a:pPr lvl="0">
              <a:lnSpc>
                <a:spcPct val="150000"/>
              </a:lnSpc>
            </a:pPr>
            <a:r>
              <a:rPr lang="en-US" sz="12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(carry forward 50% of unused services to </a:t>
            </a:r>
            <a:endParaRPr lang="en-US" sz="125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Calibri" panose="020F0502020204030204" pitchFamily="34" charset="0"/>
              <a:sym typeface="+mn-ea"/>
            </a:endParaRPr>
          </a:p>
          <a:p>
            <a:pPr lvl="0">
              <a:lnSpc>
                <a:spcPct val="150000"/>
              </a:lnSpc>
            </a:pPr>
            <a:r>
              <a:rPr lang="en-US" sz="12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+mn-ea"/>
              </a:rPr>
              <a:t>following year)</a:t>
            </a:r>
            <a:endParaRPr lang="en-US" sz="1250" dirty="0">
              <a:solidFill>
                <a:schemeClr val="bg1"/>
              </a:solidFill>
              <a:cs typeface="Century Gothic"/>
              <a:sym typeface="Century Gothic"/>
            </a:endParaRPr>
          </a:p>
        </p:txBody>
      </p:sp>
      <p:grpSp>
        <p:nvGrpSpPr>
          <p:cNvPr id="66" name="组合 65"/>
          <p:cNvGrpSpPr/>
          <p:nvPr/>
        </p:nvGrpSpPr>
        <p:grpSpPr>
          <a:xfrm>
            <a:off x="4639865" y="2081219"/>
            <a:ext cx="2793066" cy="2683560"/>
            <a:chOff x="3866277" y="2187583"/>
            <a:chExt cx="2793066" cy="2683560"/>
          </a:xfrm>
        </p:grpSpPr>
        <p:grpSp>
          <p:nvGrpSpPr>
            <p:cNvPr id="67" name="组合 66"/>
            <p:cNvGrpSpPr/>
            <p:nvPr/>
          </p:nvGrpSpPr>
          <p:grpSpPr>
            <a:xfrm>
              <a:off x="3866277" y="2187583"/>
              <a:ext cx="2793066" cy="2683560"/>
              <a:chOff x="3866277" y="2187583"/>
              <a:chExt cx="2793066" cy="2683560"/>
            </a:xfrm>
          </p:grpSpPr>
          <p:grpSp>
            <p:nvGrpSpPr>
              <p:cNvPr id="72" name="组合 71"/>
              <p:cNvGrpSpPr/>
              <p:nvPr/>
            </p:nvGrpSpPr>
            <p:grpSpPr>
              <a:xfrm>
                <a:off x="3866277" y="2187583"/>
                <a:ext cx="2793066" cy="2683560"/>
                <a:chOff x="3866277" y="2187583"/>
                <a:chExt cx="2793066" cy="2683560"/>
              </a:xfrm>
            </p:grpSpPr>
            <p:grpSp>
              <p:nvGrpSpPr>
                <p:cNvPr id="74" name="组合 73"/>
                <p:cNvGrpSpPr/>
                <p:nvPr/>
              </p:nvGrpSpPr>
              <p:grpSpPr>
                <a:xfrm>
                  <a:off x="3866277" y="2187583"/>
                  <a:ext cx="2793066" cy="2683560"/>
                  <a:chOff x="3866277" y="2187583"/>
                  <a:chExt cx="2793066" cy="2683560"/>
                </a:xfrm>
              </p:grpSpPr>
              <p:grpSp>
                <p:nvGrpSpPr>
                  <p:cNvPr id="80" name="组合 79"/>
                  <p:cNvGrpSpPr/>
                  <p:nvPr/>
                </p:nvGrpSpPr>
                <p:grpSpPr>
                  <a:xfrm>
                    <a:off x="3866277" y="2187583"/>
                    <a:ext cx="2793066" cy="2683560"/>
                    <a:chOff x="3866277" y="2187583"/>
                    <a:chExt cx="2793066" cy="2683560"/>
                  </a:xfrm>
                </p:grpSpPr>
                <p:sp>
                  <p:nvSpPr>
                    <p:cNvPr id="89" name="椭圆 88"/>
                    <p:cNvSpPr/>
                    <p:nvPr/>
                  </p:nvSpPr>
                  <p:spPr>
                    <a:xfrm>
                      <a:off x="4097006" y="2441511"/>
                      <a:ext cx="2344949" cy="2344949"/>
                    </a:xfrm>
                    <a:prstGeom prst="ellipse">
                      <a:avLst/>
                    </a:prstGeom>
                    <a:noFill/>
                    <a:ln>
                      <a:solidFill>
                        <a:schemeClr val="bg1"/>
                      </a:solidFill>
                      <a:prstDash val="dash"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kumimoji="1" lang="zh-CN" altLang="en-US"/>
                    </a:p>
                  </p:txBody>
                </p:sp>
                <p:sp>
                  <p:nvSpPr>
                    <p:cNvPr id="83" name="椭圆 82"/>
                    <p:cNvSpPr/>
                    <p:nvPr/>
                  </p:nvSpPr>
                  <p:spPr>
                    <a:xfrm>
                      <a:off x="3866277" y="3212184"/>
                      <a:ext cx="573398" cy="573398"/>
                    </a:xfrm>
                    <a:prstGeom prst="ellipse">
                      <a:avLst/>
                    </a:prstGeom>
                    <a:solidFill>
                      <a:srgbClr val="96BADB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kumimoji="1" lang="zh-CN" altLang="en-US">
                        <a:solidFill>
                          <a:srgbClr val="00B0F0"/>
                        </a:solidFill>
                      </a:endParaRPr>
                    </a:p>
                  </p:txBody>
                </p:sp>
                <p:sp>
                  <p:nvSpPr>
                    <p:cNvPr id="84" name="椭圆 83"/>
                    <p:cNvSpPr/>
                    <p:nvPr/>
                  </p:nvSpPr>
                  <p:spPr>
                    <a:xfrm>
                      <a:off x="4982780" y="2187583"/>
                      <a:ext cx="573398" cy="573398"/>
                    </a:xfrm>
                    <a:prstGeom prst="ellipse">
                      <a:avLst/>
                    </a:prstGeom>
                    <a:solidFill>
                      <a:srgbClr val="00B0F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kumimoji="1" lang="zh-CN" altLang="en-US">
                        <a:solidFill>
                          <a:srgbClr val="00B0F0"/>
                        </a:solidFill>
                      </a:endParaRPr>
                    </a:p>
                  </p:txBody>
                </p:sp>
                <p:sp>
                  <p:nvSpPr>
                    <p:cNvPr id="85" name="椭圆 84"/>
                    <p:cNvSpPr/>
                    <p:nvPr/>
                  </p:nvSpPr>
                  <p:spPr>
                    <a:xfrm>
                      <a:off x="6085945" y="3212185"/>
                      <a:ext cx="573398" cy="573398"/>
                    </a:xfrm>
                    <a:prstGeom prst="ellipse">
                      <a:avLst/>
                    </a:prstGeom>
                    <a:solidFill>
                      <a:srgbClr val="6FB332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kumimoji="1" lang="zh-CN" altLang="en-US">
                        <a:solidFill>
                          <a:srgbClr val="00B0F0"/>
                        </a:solidFill>
                      </a:endParaRPr>
                    </a:p>
                  </p:txBody>
                </p:sp>
                <p:sp>
                  <p:nvSpPr>
                    <p:cNvPr id="86" name="椭圆 85"/>
                    <p:cNvSpPr/>
                    <p:nvPr/>
                  </p:nvSpPr>
                  <p:spPr>
                    <a:xfrm>
                      <a:off x="5573248" y="4297745"/>
                      <a:ext cx="573398" cy="573398"/>
                    </a:xfrm>
                    <a:prstGeom prst="ellipse">
                      <a:avLst/>
                    </a:prstGeom>
                    <a:solidFill>
                      <a:srgbClr val="0070C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kumimoji="1" lang="zh-CN" altLang="en-US">
                        <a:solidFill>
                          <a:srgbClr val="00B0F0"/>
                        </a:solidFill>
                      </a:endParaRPr>
                    </a:p>
                  </p:txBody>
                </p:sp>
                <p:sp>
                  <p:nvSpPr>
                    <p:cNvPr id="87" name="椭圆 86"/>
                    <p:cNvSpPr/>
                    <p:nvPr/>
                  </p:nvSpPr>
                  <p:spPr>
                    <a:xfrm>
                      <a:off x="4382524" y="4297745"/>
                      <a:ext cx="573398" cy="573398"/>
                    </a:xfrm>
                    <a:prstGeom prst="ellipse">
                      <a:avLst/>
                    </a:prstGeom>
                    <a:solidFill>
                      <a:srgbClr val="5E7491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kumimoji="1" lang="zh-CN" altLang="en-US">
                        <a:solidFill>
                          <a:srgbClr val="00B0F0"/>
                        </a:solidFill>
                      </a:endParaRPr>
                    </a:p>
                  </p:txBody>
                </p:sp>
                <p:sp>
                  <p:nvSpPr>
                    <p:cNvPr id="88" name="Freeform 189"/>
                    <p:cNvSpPr>
                      <a:spLocks noEditPoints="1"/>
                    </p:cNvSpPr>
                    <p:nvPr/>
                  </p:nvSpPr>
                  <p:spPr bwMode="auto">
                    <a:xfrm>
                      <a:off x="4020035" y="3365820"/>
                      <a:ext cx="276006" cy="266125"/>
                    </a:xfrm>
                    <a:custGeom>
                      <a:avLst/>
                      <a:gdLst>
                        <a:gd name="T0" fmla="*/ 167 w 260"/>
                        <a:gd name="T1" fmla="*/ 248 h 251"/>
                        <a:gd name="T2" fmla="*/ 156 w 260"/>
                        <a:gd name="T3" fmla="*/ 225 h 251"/>
                        <a:gd name="T4" fmla="*/ 124 w 260"/>
                        <a:gd name="T5" fmla="*/ 215 h 251"/>
                        <a:gd name="T6" fmla="*/ 131 w 260"/>
                        <a:gd name="T7" fmla="*/ 181 h 251"/>
                        <a:gd name="T8" fmla="*/ 117 w 260"/>
                        <a:gd name="T9" fmla="*/ 160 h 251"/>
                        <a:gd name="T10" fmla="*/ 132 w 260"/>
                        <a:gd name="T11" fmla="*/ 133 h 251"/>
                        <a:gd name="T12" fmla="*/ 111 w 260"/>
                        <a:gd name="T13" fmla="*/ 135 h 251"/>
                        <a:gd name="T14" fmla="*/ 9 w 260"/>
                        <a:gd name="T15" fmla="*/ 237 h 251"/>
                        <a:gd name="T16" fmla="*/ 23 w 260"/>
                        <a:gd name="T17" fmla="*/ 161 h 251"/>
                        <a:gd name="T18" fmla="*/ 51 w 260"/>
                        <a:gd name="T19" fmla="*/ 104 h 251"/>
                        <a:gd name="T20" fmla="*/ 109 w 260"/>
                        <a:gd name="T21" fmla="*/ 0 h 251"/>
                        <a:gd name="T22" fmla="*/ 157 w 260"/>
                        <a:gd name="T23" fmla="*/ 115 h 251"/>
                        <a:gd name="T24" fmla="*/ 157 w 260"/>
                        <a:gd name="T25" fmla="*/ 133 h 251"/>
                        <a:gd name="T26" fmla="*/ 173 w 260"/>
                        <a:gd name="T27" fmla="*/ 109 h 251"/>
                        <a:gd name="T28" fmla="*/ 209 w 260"/>
                        <a:gd name="T29" fmla="*/ 110 h 251"/>
                        <a:gd name="T30" fmla="*/ 221 w 260"/>
                        <a:gd name="T31" fmla="*/ 133 h 251"/>
                        <a:gd name="T32" fmla="*/ 246 w 260"/>
                        <a:gd name="T33" fmla="*/ 133 h 251"/>
                        <a:gd name="T34" fmla="*/ 258 w 260"/>
                        <a:gd name="T35" fmla="*/ 155 h 251"/>
                        <a:gd name="T36" fmla="*/ 246 w 260"/>
                        <a:gd name="T37" fmla="*/ 177 h 251"/>
                        <a:gd name="T38" fmla="*/ 258 w 260"/>
                        <a:gd name="T39" fmla="*/ 203 h 251"/>
                        <a:gd name="T40" fmla="*/ 242 w 260"/>
                        <a:gd name="T41" fmla="*/ 228 h 251"/>
                        <a:gd name="T42" fmla="*/ 217 w 260"/>
                        <a:gd name="T43" fmla="*/ 227 h 251"/>
                        <a:gd name="T44" fmla="*/ 204 w 260"/>
                        <a:gd name="T45" fmla="*/ 249 h 251"/>
                        <a:gd name="T46" fmla="*/ 189 w 260"/>
                        <a:gd name="T47" fmla="*/ 233 h 251"/>
                        <a:gd name="T48" fmla="*/ 220 w 260"/>
                        <a:gd name="T49" fmla="*/ 207 h 251"/>
                        <a:gd name="T50" fmla="*/ 239 w 260"/>
                        <a:gd name="T51" fmla="*/ 201 h 251"/>
                        <a:gd name="T52" fmla="*/ 239 w 260"/>
                        <a:gd name="T53" fmla="*/ 156 h 251"/>
                        <a:gd name="T54" fmla="*/ 236 w 260"/>
                        <a:gd name="T55" fmla="*/ 151 h 251"/>
                        <a:gd name="T56" fmla="*/ 220 w 260"/>
                        <a:gd name="T57" fmla="*/ 149 h 251"/>
                        <a:gd name="T58" fmla="*/ 189 w 260"/>
                        <a:gd name="T59" fmla="*/ 124 h 251"/>
                        <a:gd name="T60" fmla="*/ 157 w 260"/>
                        <a:gd name="T61" fmla="*/ 149 h 251"/>
                        <a:gd name="T62" fmla="*/ 138 w 260"/>
                        <a:gd name="T63" fmla="*/ 156 h 251"/>
                        <a:gd name="T64" fmla="*/ 137 w 260"/>
                        <a:gd name="T65" fmla="*/ 201 h 251"/>
                        <a:gd name="T66" fmla="*/ 140 w 260"/>
                        <a:gd name="T67" fmla="*/ 206 h 251"/>
                        <a:gd name="T68" fmla="*/ 155 w 260"/>
                        <a:gd name="T69" fmla="*/ 207 h 251"/>
                        <a:gd name="T70" fmla="*/ 182 w 260"/>
                        <a:gd name="T71" fmla="*/ 233 h 251"/>
                        <a:gd name="T72" fmla="*/ 109 w 260"/>
                        <a:gd name="T73" fmla="*/ 117 h 251"/>
                        <a:gd name="T74" fmla="*/ 189 w 260"/>
                        <a:gd name="T75" fmla="*/ 207 h 251"/>
                        <a:gd name="T76" fmla="*/ 169 w 260"/>
                        <a:gd name="T77" fmla="*/ 159 h 251"/>
                        <a:gd name="T78" fmla="*/ 216 w 260"/>
                        <a:gd name="T79" fmla="*/ 179 h 251"/>
                        <a:gd name="T80" fmla="*/ 189 w 260"/>
                        <a:gd name="T81" fmla="*/ 169 h 251"/>
                        <a:gd name="T82" fmla="*/ 198 w 260"/>
                        <a:gd name="T83" fmla="*/ 179 h 251"/>
                        <a:gd name="T84" fmla="*/ 189 w 260"/>
                        <a:gd name="T85" fmla="*/ 169 h 2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</a:cxnLst>
                      <a:rect l="0" t="0" r="r" b="b"/>
                      <a:pathLst>
                        <a:path w="260" h="251">
                          <a:moveTo>
                            <a:pt x="188" y="251"/>
                          </a:moveTo>
                          <a:cubicBezTo>
                            <a:pt x="183" y="251"/>
                            <a:pt x="178" y="250"/>
                            <a:pt x="172" y="249"/>
                          </a:cubicBezTo>
                          <a:cubicBezTo>
                            <a:pt x="167" y="248"/>
                            <a:pt x="167" y="248"/>
                            <a:pt x="167" y="248"/>
                          </a:cubicBezTo>
                          <a:cubicBezTo>
                            <a:pt x="160" y="228"/>
                            <a:pt x="160" y="228"/>
                            <a:pt x="160" y="228"/>
                          </a:cubicBezTo>
                          <a:cubicBezTo>
                            <a:pt x="160" y="226"/>
                            <a:pt x="158" y="225"/>
                            <a:pt x="157" y="225"/>
                          </a:cubicBezTo>
                          <a:cubicBezTo>
                            <a:pt x="156" y="225"/>
                            <a:pt x="156" y="225"/>
                            <a:pt x="156" y="225"/>
                          </a:cubicBezTo>
                          <a:cubicBezTo>
                            <a:pt x="134" y="229"/>
                            <a:pt x="134" y="229"/>
                            <a:pt x="134" y="229"/>
                          </a:cubicBezTo>
                          <a:cubicBezTo>
                            <a:pt x="131" y="225"/>
                            <a:pt x="131" y="225"/>
                            <a:pt x="131" y="225"/>
                          </a:cubicBezTo>
                          <a:cubicBezTo>
                            <a:pt x="128" y="223"/>
                            <a:pt x="125" y="219"/>
                            <a:pt x="124" y="215"/>
                          </a:cubicBezTo>
                          <a:cubicBezTo>
                            <a:pt x="121" y="210"/>
                            <a:pt x="119" y="206"/>
                            <a:pt x="118" y="203"/>
                          </a:cubicBezTo>
                          <a:cubicBezTo>
                            <a:pt x="116" y="198"/>
                            <a:pt x="116" y="198"/>
                            <a:pt x="116" y="198"/>
                          </a:cubicBezTo>
                          <a:cubicBezTo>
                            <a:pt x="131" y="181"/>
                            <a:pt x="131" y="181"/>
                            <a:pt x="131" y="181"/>
                          </a:cubicBezTo>
                          <a:cubicBezTo>
                            <a:pt x="132" y="180"/>
                            <a:pt x="132" y="178"/>
                            <a:pt x="131" y="177"/>
                          </a:cubicBezTo>
                          <a:cubicBezTo>
                            <a:pt x="131" y="177"/>
                            <a:pt x="131" y="177"/>
                            <a:pt x="131" y="177"/>
                          </a:cubicBezTo>
                          <a:cubicBezTo>
                            <a:pt x="117" y="160"/>
                            <a:pt x="117" y="160"/>
                            <a:pt x="117" y="160"/>
                          </a:cubicBezTo>
                          <a:cubicBezTo>
                            <a:pt x="119" y="155"/>
                            <a:pt x="119" y="155"/>
                            <a:pt x="119" y="155"/>
                          </a:cubicBezTo>
                          <a:cubicBezTo>
                            <a:pt x="121" y="148"/>
                            <a:pt x="125" y="140"/>
                            <a:pt x="131" y="133"/>
                          </a:cubicBezTo>
                          <a:cubicBezTo>
                            <a:pt x="132" y="133"/>
                            <a:pt x="132" y="133"/>
                            <a:pt x="132" y="133"/>
                          </a:cubicBezTo>
                          <a:cubicBezTo>
                            <a:pt x="134" y="131"/>
                            <a:pt x="134" y="131"/>
                            <a:pt x="134" y="131"/>
                          </a:cubicBezTo>
                          <a:cubicBezTo>
                            <a:pt x="127" y="133"/>
                            <a:pt x="119" y="135"/>
                            <a:pt x="111" y="135"/>
                          </a:cubicBezTo>
                          <a:cubicBezTo>
                            <a:pt x="111" y="135"/>
                            <a:pt x="111" y="135"/>
                            <a:pt x="111" y="135"/>
                          </a:cubicBezTo>
                          <a:cubicBezTo>
                            <a:pt x="110" y="135"/>
                            <a:pt x="110" y="135"/>
                            <a:pt x="110" y="135"/>
                          </a:cubicBezTo>
                          <a:cubicBezTo>
                            <a:pt x="59" y="135"/>
                            <a:pt x="18" y="177"/>
                            <a:pt x="18" y="228"/>
                          </a:cubicBezTo>
                          <a:cubicBezTo>
                            <a:pt x="18" y="233"/>
                            <a:pt x="14" y="237"/>
                            <a:pt x="9" y="237"/>
                          </a:cubicBezTo>
                          <a:cubicBezTo>
                            <a:pt x="4" y="237"/>
                            <a:pt x="0" y="233"/>
                            <a:pt x="0" y="228"/>
                          </a:cubicBezTo>
                          <a:cubicBezTo>
                            <a:pt x="0" y="215"/>
                            <a:pt x="2" y="203"/>
                            <a:pt x="6" y="192"/>
                          </a:cubicBezTo>
                          <a:cubicBezTo>
                            <a:pt x="10" y="181"/>
                            <a:pt x="15" y="170"/>
                            <a:pt x="23" y="161"/>
                          </a:cubicBezTo>
                          <a:cubicBezTo>
                            <a:pt x="30" y="151"/>
                            <a:pt x="38" y="143"/>
                            <a:pt x="48" y="137"/>
                          </a:cubicBezTo>
                          <a:cubicBezTo>
                            <a:pt x="55" y="132"/>
                            <a:pt x="63" y="127"/>
                            <a:pt x="72" y="124"/>
                          </a:cubicBezTo>
                          <a:cubicBezTo>
                            <a:pt x="63" y="119"/>
                            <a:pt x="57" y="112"/>
                            <a:pt x="51" y="104"/>
                          </a:cubicBezTo>
                          <a:cubicBezTo>
                            <a:pt x="45" y="93"/>
                            <a:pt x="41" y="81"/>
                            <a:pt x="41" y="68"/>
                          </a:cubicBezTo>
                          <a:cubicBezTo>
                            <a:pt x="41" y="50"/>
                            <a:pt x="48" y="33"/>
                            <a:pt x="61" y="20"/>
                          </a:cubicBezTo>
                          <a:cubicBezTo>
                            <a:pt x="74" y="7"/>
                            <a:pt x="91" y="0"/>
                            <a:pt x="109" y="0"/>
                          </a:cubicBezTo>
                          <a:cubicBezTo>
                            <a:pt x="127" y="0"/>
                            <a:pt x="144" y="7"/>
                            <a:pt x="156" y="20"/>
                          </a:cubicBezTo>
                          <a:cubicBezTo>
                            <a:pt x="169" y="33"/>
                            <a:pt x="176" y="50"/>
                            <a:pt x="176" y="68"/>
                          </a:cubicBezTo>
                          <a:cubicBezTo>
                            <a:pt x="176" y="85"/>
                            <a:pt x="170" y="102"/>
                            <a:pt x="157" y="115"/>
                          </a:cubicBezTo>
                          <a:cubicBezTo>
                            <a:pt x="151" y="121"/>
                            <a:pt x="144" y="126"/>
                            <a:pt x="136" y="129"/>
                          </a:cubicBezTo>
                          <a:cubicBezTo>
                            <a:pt x="156" y="133"/>
                            <a:pt x="156" y="133"/>
                            <a:pt x="156" y="133"/>
                          </a:cubicBezTo>
                          <a:cubicBezTo>
                            <a:pt x="156" y="133"/>
                            <a:pt x="156" y="133"/>
                            <a:pt x="157" y="133"/>
                          </a:cubicBezTo>
                          <a:cubicBezTo>
                            <a:pt x="158" y="133"/>
                            <a:pt x="160" y="132"/>
                            <a:pt x="161" y="130"/>
                          </a:cubicBezTo>
                          <a:cubicBezTo>
                            <a:pt x="168" y="110"/>
                            <a:pt x="168" y="110"/>
                            <a:pt x="168" y="110"/>
                          </a:cubicBezTo>
                          <a:cubicBezTo>
                            <a:pt x="173" y="109"/>
                            <a:pt x="173" y="109"/>
                            <a:pt x="173" y="109"/>
                          </a:cubicBezTo>
                          <a:cubicBezTo>
                            <a:pt x="178" y="108"/>
                            <a:pt x="183" y="107"/>
                            <a:pt x="188" y="107"/>
                          </a:cubicBezTo>
                          <a:cubicBezTo>
                            <a:pt x="194" y="107"/>
                            <a:pt x="199" y="108"/>
                            <a:pt x="204" y="109"/>
                          </a:cubicBezTo>
                          <a:cubicBezTo>
                            <a:pt x="209" y="110"/>
                            <a:pt x="209" y="110"/>
                            <a:pt x="209" y="110"/>
                          </a:cubicBezTo>
                          <a:cubicBezTo>
                            <a:pt x="217" y="130"/>
                            <a:pt x="217" y="130"/>
                            <a:pt x="217" y="130"/>
                          </a:cubicBezTo>
                          <a:cubicBezTo>
                            <a:pt x="217" y="131"/>
                            <a:pt x="219" y="133"/>
                            <a:pt x="221" y="133"/>
                          </a:cubicBezTo>
                          <a:cubicBezTo>
                            <a:pt x="221" y="133"/>
                            <a:pt x="221" y="133"/>
                            <a:pt x="221" y="133"/>
                          </a:cubicBezTo>
                          <a:cubicBezTo>
                            <a:pt x="243" y="130"/>
                            <a:pt x="243" y="130"/>
                            <a:pt x="243" y="130"/>
                          </a:cubicBezTo>
                          <a:cubicBezTo>
                            <a:pt x="246" y="133"/>
                            <a:pt x="246" y="133"/>
                            <a:pt x="246" y="133"/>
                          </a:cubicBezTo>
                          <a:cubicBezTo>
                            <a:pt x="246" y="133"/>
                            <a:pt x="246" y="133"/>
                            <a:pt x="246" y="133"/>
                          </a:cubicBezTo>
                          <a:cubicBezTo>
                            <a:pt x="249" y="137"/>
                            <a:pt x="251" y="140"/>
                            <a:pt x="253" y="144"/>
                          </a:cubicBezTo>
                          <a:cubicBezTo>
                            <a:pt x="254" y="146"/>
                            <a:pt x="256" y="149"/>
                            <a:pt x="257" y="152"/>
                          </a:cubicBezTo>
                          <a:cubicBezTo>
                            <a:pt x="257" y="153"/>
                            <a:pt x="258" y="154"/>
                            <a:pt x="258" y="155"/>
                          </a:cubicBezTo>
                          <a:cubicBezTo>
                            <a:pt x="258" y="155"/>
                            <a:pt x="258" y="155"/>
                            <a:pt x="258" y="155"/>
                          </a:cubicBezTo>
                          <a:cubicBezTo>
                            <a:pt x="260" y="159"/>
                            <a:pt x="260" y="159"/>
                            <a:pt x="260" y="159"/>
                          </a:cubicBezTo>
                          <a:cubicBezTo>
                            <a:pt x="246" y="177"/>
                            <a:pt x="246" y="177"/>
                            <a:pt x="246" y="177"/>
                          </a:cubicBezTo>
                          <a:cubicBezTo>
                            <a:pt x="245" y="178"/>
                            <a:pt x="245" y="180"/>
                            <a:pt x="246" y="181"/>
                          </a:cubicBezTo>
                          <a:cubicBezTo>
                            <a:pt x="260" y="198"/>
                            <a:pt x="260" y="198"/>
                            <a:pt x="260" y="198"/>
                          </a:cubicBezTo>
                          <a:cubicBezTo>
                            <a:pt x="258" y="203"/>
                            <a:pt x="258" y="203"/>
                            <a:pt x="258" y="203"/>
                          </a:cubicBezTo>
                          <a:cubicBezTo>
                            <a:pt x="255" y="212"/>
                            <a:pt x="251" y="219"/>
                            <a:pt x="246" y="225"/>
                          </a:cubicBezTo>
                          <a:cubicBezTo>
                            <a:pt x="246" y="225"/>
                            <a:pt x="246" y="225"/>
                            <a:pt x="246" y="225"/>
                          </a:cubicBezTo>
                          <a:cubicBezTo>
                            <a:pt x="242" y="228"/>
                            <a:pt x="242" y="228"/>
                            <a:pt x="242" y="228"/>
                          </a:cubicBezTo>
                          <a:cubicBezTo>
                            <a:pt x="221" y="225"/>
                            <a:pt x="221" y="225"/>
                            <a:pt x="221" y="225"/>
                          </a:cubicBezTo>
                          <a:cubicBezTo>
                            <a:pt x="220" y="225"/>
                            <a:pt x="220" y="225"/>
                            <a:pt x="220" y="225"/>
                          </a:cubicBezTo>
                          <a:cubicBezTo>
                            <a:pt x="219" y="225"/>
                            <a:pt x="217" y="226"/>
                            <a:pt x="217" y="227"/>
                          </a:cubicBezTo>
                          <a:cubicBezTo>
                            <a:pt x="217" y="227"/>
                            <a:pt x="217" y="227"/>
                            <a:pt x="217" y="227"/>
                          </a:cubicBezTo>
                          <a:cubicBezTo>
                            <a:pt x="209" y="248"/>
                            <a:pt x="209" y="248"/>
                            <a:pt x="209" y="248"/>
                          </a:cubicBezTo>
                          <a:cubicBezTo>
                            <a:pt x="204" y="249"/>
                            <a:pt x="204" y="249"/>
                            <a:pt x="204" y="249"/>
                          </a:cubicBezTo>
                          <a:cubicBezTo>
                            <a:pt x="199" y="250"/>
                            <a:pt x="194" y="251"/>
                            <a:pt x="188" y="251"/>
                          </a:cubicBezTo>
                          <a:close/>
                          <a:moveTo>
                            <a:pt x="182" y="233"/>
                          </a:moveTo>
                          <a:cubicBezTo>
                            <a:pt x="184" y="233"/>
                            <a:pt x="186" y="233"/>
                            <a:pt x="189" y="233"/>
                          </a:cubicBezTo>
                          <a:cubicBezTo>
                            <a:pt x="191" y="233"/>
                            <a:pt x="194" y="233"/>
                            <a:pt x="196" y="233"/>
                          </a:cubicBezTo>
                          <a:cubicBezTo>
                            <a:pt x="200" y="222"/>
                            <a:pt x="200" y="222"/>
                            <a:pt x="200" y="222"/>
                          </a:cubicBezTo>
                          <a:cubicBezTo>
                            <a:pt x="203" y="213"/>
                            <a:pt x="211" y="207"/>
                            <a:pt x="220" y="207"/>
                          </a:cubicBezTo>
                          <a:cubicBezTo>
                            <a:pt x="222" y="207"/>
                            <a:pt x="223" y="207"/>
                            <a:pt x="224" y="207"/>
                          </a:cubicBezTo>
                          <a:cubicBezTo>
                            <a:pt x="235" y="209"/>
                            <a:pt x="235" y="209"/>
                            <a:pt x="235" y="209"/>
                          </a:cubicBezTo>
                          <a:cubicBezTo>
                            <a:pt x="236" y="207"/>
                            <a:pt x="238" y="204"/>
                            <a:pt x="239" y="201"/>
                          </a:cubicBezTo>
                          <a:cubicBezTo>
                            <a:pt x="232" y="193"/>
                            <a:pt x="232" y="193"/>
                            <a:pt x="232" y="193"/>
                          </a:cubicBezTo>
                          <a:cubicBezTo>
                            <a:pt x="226" y="185"/>
                            <a:pt x="225" y="173"/>
                            <a:pt x="232" y="165"/>
                          </a:cubicBezTo>
                          <a:cubicBezTo>
                            <a:pt x="239" y="156"/>
                            <a:pt x="239" y="156"/>
                            <a:pt x="239" y="156"/>
                          </a:cubicBezTo>
                          <a:cubicBezTo>
                            <a:pt x="238" y="155"/>
                            <a:pt x="238" y="153"/>
                            <a:pt x="237" y="152"/>
                          </a:cubicBezTo>
                          <a:cubicBezTo>
                            <a:pt x="237" y="151"/>
                            <a:pt x="237" y="151"/>
                            <a:pt x="237" y="151"/>
                          </a:cubicBezTo>
                          <a:cubicBezTo>
                            <a:pt x="236" y="151"/>
                            <a:pt x="236" y="151"/>
                            <a:pt x="236" y="151"/>
                          </a:cubicBezTo>
                          <a:cubicBezTo>
                            <a:pt x="236" y="150"/>
                            <a:pt x="235" y="149"/>
                            <a:pt x="234" y="148"/>
                          </a:cubicBezTo>
                          <a:cubicBezTo>
                            <a:pt x="223" y="149"/>
                            <a:pt x="223" y="149"/>
                            <a:pt x="223" y="149"/>
                          </a:cubicBezTo>
                          <a:cubicBezTo>
                            <a:pt x="222" y="149"/>
                            <a:pt x="221" y="149"/>
                            <a:pt x="220" y="149"/>
                          </a:cubicBezTo>
                          <a:cubicBezTo>
                            <a:pt x="211" y="149"/>
                            <a:pt x="202" y="143"/>
                            <a:pt x="199" y="134"/>
                          </a:cubicBezTo>
                          <a:cubicBezTo>
                            <a:pt x="195" y="124"/>
                            <a:pt x="195" y="124"/>
                            <a:pt x="195" y="124"/>
                          </a:cubicBezTo>
                          <a:cubicBezTo>
                            <a:pt x="193" y="124"/>
                            <a:pt x="191" y="124"/>
                            <a:pt x="189" y="124"/>
                          </a:cubicBezTo>
                          <a:cubicBezTo>
                            <a:pt x="186" y="124"/>
                            <a:pt x="184" y="124"/>
                            <a:pt x="182" y="124"/>
                          </a:cubicBezTo>
                          <a:cubicBezTo>
                            <a:pt x="178" y="135"/>
                            <a:pt x="178" y="135"/>
                            <a:pt x="178" y="135"/>
                          </a:cubicBezTo>
                          <a:cubicBezTo>
                            <a:pt x="175" y="143"/>
                            <a:pt x="166" y="149"/>
                            <a:pt x="157" y="149"/>
                          </a:cubicBezTo>
                          <a:cubicBezTo>
                            <a:pt x="156" y="149"/>
                            <a:pt x="155" y="149"/>
                            <a:pt x="153" y="149"/>
                          </a:cubicBezTo>
                          <a:cubicBezTo>
                            <a:pt x="142" y="147"/>
                            <a:pt x="142" y="147"/>
                            <a:pt x="142" y="147"/>
                          </a:cubicBezTo>
                          <a:cubicBezTo>
                            <a:pt x="140" y="150"/>
                            <a:pt x="139" y="153"/>
                            <a:pt x="138" y="156"/>
                          </a:cubicBezTo>
                          <a:cubicBezTo>
                            <a:pt x="145" y="164"/>
                            <a:pt x="145" y="164"/>
                            <a:pt x="145" y="164"/>
                          </a:cubicBezTo>
                          <a:cubicBezTo>
                            <a:pt x="152" y="172"/>
                            <a:pt x="152" y="184"/>
                            <a:pt x="145" y="192"/>
                          </a:cubicBezTo>
                          <a:cubicBezTo>
                            <a:pt x="137" y="201"/>
                            <a:pt x="137" y="201"/>
                            <a:pt x="137" y="201"/>
                          </a:cubicBezTo>
                          <a:cubicBezTo>
                            <a:pt x="138" y="203"/>
                            <a:pt x="139" y="204"/>
                            <a:pt x="140" y="206"/>
                          </a:cubicBezTo>
                          <a:cubicBezTo>
                            <a:pt x="140" y="206"/>
                            <a:pt x="140" y="206"/>
                            <a:pt x="140" y="206"/>
                          </a:cubicBezTo>
                          <a:cubicBezTo>
                            <a:pt x="140" y="206"/>
                            <a:pt x="140" y="206"/>
                            <a:pt x="140" y="206"/>
                          </a:cubicBezTo>
                          <a:cubicBezTo>
                            <a:pt x="141" y="207"/>
                            <a:pt x="141" y="208"/>
                            <a:pt x="142" y="209"/>
                          </a:cubicBezTo>
                          <a:cubicBezTo>
                            <a:pt x="155" y="207"/>
                            <a:pt x="155" y="207"/>
                            <a:pt x="155" y="207"/>
                          </a:cubicBezTo>
                          <a:cubicBezTo>
                            <a:pt x="155" y="207"/>
                            <a:pt x="155" y="207"/>
                            <a:pt x="155" y="207"/>
                          </a:cubicBezTo>
                          <a:cubicBezTo>
                            <a:pt x="155" y="207"/>
                            <a:pt x="156" y="207"/>
                            <a:pt x="157" y="207"/>
                          </a:cubicBezTo>
                          <a:cubicBezTo>
                            <a:pt x="167" y="207"/>
                            <a:pt x="175" y="213"/>
                            <a:pt x="178" y="222"/>
                          </a:cubicBezTo>
                          <a:lnTo>
                            <a:pt x="182" y="233"/>
                          </a:lnTo>
                          <a:close/>
                          <a:moveTo>
                            <a:pt x="109" y="18"/>
                          </a:moveTo>
                          <a:cubicBezTo>
                            <a:pt x="81" y="18"/>
                            <a:pt x="59" y="40"/>
                            <a:pt x="59" y="68"/>
                          </a:cubicBezTo>
                          <a:cubicBezTo>
                            <a:pt x="59" y="95"/>
                            <a:pt x="81" y="117"/>
                            <a:pt x="109" y="117"/>
                          </a:cubicBezTo>
                          <a:cubicBezTo>
                            <a:pt x="136" y="117"/>
                            <a:pt x="158" y="95"/>
                            <a:pt x="158" y="68"/>
                          </a:cubicBezTo>
                          <a:cubicBezTo>
                            <a:pt x="158" y="40"/>
                            <a:pt x="136" y="18"/>
                            <a:pt x="109" y="18"/>
                          </a:cubicBezTo>
                          <a:close/>
                          <a:moveTo>
                            <a:pt x="189" y="207"/>
                          </a:moveTo>
                          <a:cubicBezTo>
                            <a:pt x="181" y="207"/>
                            <a:pt x="174" y="204"/>
                            <a:pt x="169" y="199"/>
                          </a:cubicBezTo>
                          <a:cubicBezTo>
                            <a:pt x="164" y="193"/>
                            <a:pt x="161" y="186"/>
                            <a:pt x="161" y="179"/>
                          </a:cubicBezTo>
                          <a:cubicBezTo>
                            <a:pt x="161" y="172"/>
                            <a:pt x="164" y="165"/>
                            <a:pt x="169" y="159"/>
                          </a:cubicBezTo>
                          <a:cubicBezTo>
                            <a:pt x="174" y="154"/>
                            <a:pt x="181" y="151"/>
                            <a:pt x="189" y="151"/>
                          </a:cubicBezTo>
                          <a:cubicBezTo>
                            <a:pt x="196" y="151"/>
                            <a:pt x="203" y="154"/>
                            <a:pt x="208" y="159"/>
                          </a:cubicBezTo>
                          <a:cubicBezTo>
                            <a:pt x="213" y="165"/>
                            <a:pt x="216" y="172"/>
                            <a:pt x="216" y="179"/>
                          </a:cubicBezTo>
                          <a:cubicBezTo>
                            <a:pt x="216" y="186"/>
                            <a:pt x="213" y="193"/>
                            <a:pt x="208" y="199"/>
                          </a:cubicBezTo>
                          <a:cubicBezTo>
                            <a:pt x="203" y="204"/>
                            <a:pt x="196" y="207"/>
                            <a:pt x="189" y="207"/>
                          </a:cubicBezTo>
                          <a:close/>
                          <a:moveTo>
                            <a:pt x="189" y="169"/>
                          </a:moveTo>
                          <a:cubicBezTo>
                            <a:pt x="183" y="169"/>
                            <a:pt x="179" y="174"/>
                            <a:pt x="179" y="179"/>
                          </a:cubicBezTo>
                          <a:cubicBezTo>
                            <a:pt x="179" y="184"/>
                            <a:pt x="183" y="189"/>
                            <a:pt x="189" y="189"/>
                          </a:cubicBezTo>
                          <a:cubicBezTo>
                            <a:pt x="194" y="189"/>
                            <a:pt x="198" y="184"/>
                            <a:pt x="198" y="179"/>
                          </a:cubicBezTo>
                          <a:cubicBezTo>
                            <a:pt x="198" y="174"/>
                            <a:pt x="194" y="169"/>
                            <a:pt x="189" y="169"/>
                          </a:cubicBezTo>
                          <a:close/>
                          <a:moveTo>
                            <a:pt x="189" y="169"/>
                          </a:moveTo>
                          <a:cubicBezTo>
                            <a:pt x="189" y="169"/>
                            <a:pt x="189" y="169"/>
                            <a:pt x="189" y="169"/>
                          </a:cubicBezTo>
                        </a:path>
                      </a:pathLst>
                    </a:custGeom>
                    <a:solidFill>
                      <a:srgbClr val="FFFF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81" name="Freeform 9"/>
                  <p:cNvSpPr>
                    <a:spLocks noEditPoints="1"/>
                  </p:cNvSpPr>
                  <p:nvPr/>
                </p:nvSpPr>
                <p:spPr bwMode="auto">
                  <a:xfrm>
                    <a:off x="5153463" y="2337670"/>
                    <a:ext cx="238819" cy="248345"/>
                  </a:xfrm>
                  <a:custGeom>
                    <a:avLst/>
                    <a:gdLst>
                      <a:gd name="T0" fmla="*/ 293 w 347"/>
                      <a:gd name="T1" fmla="*/ 151 h 360"/>
                      <a:gd name="T2" fmla="*/ 289 w 347"/>
                      <a:gd name="T3" fmla="*/ 26 h 360"/>
                      <a:gd name="T4" fmla="*/ 25 w 347"/>
                      <a:gd name="T5" fmla="*/ 29 h 360"/>
                      <a:gd name="T6" fmla="*/ 28 w 347"/>
                      <a:gd name="T7" fmla="*/ 334 h 360"/>
                      <a:gd name="T8" fmla="*/ 157 w 347"/>
                      <a:gd name="T9" fmla="*/ 347 h 360"/>
                      <a:gd name="T10" fmla="*/ 12 w 347"/>
                      <a:gd name="T11" fmla="*/ 360 h 360"/>
                      <a:gd name="T12" fmla="*/ 0 w 347"/>
                      <a:gd name="T13" fmla="*/ 13 h 360"/>
                      <a:gd name="T14" fmla="*/ 306 w 347"/>
                      <a:gd name="T15" fmla="*/ 0 h 360"/>
                      <a:gd name="T16" fmla="*/ 318 w 347"/>
                      <a:gd name="T17" fmla="*/ 151 h 360"/>
                      <a:gd name="T18" fmla="*/ 59 w 347"/>
                      <a:gd name="T19" fmla="*/ 83 h 360"/>
                      <a:gd name="T20" fmla="*/ 261 w 347"/>
                      <a:gd name="T21" fmla="*/ 96 h 360"/>
                      <a:gd name="T22" fmla="*/ 59 w 347"/>
                      <a:gd name="T23" fmla="*/ 109 h 360"/>
                      <a:gd name="T24" fmla="*/ 59 w 347"/>
                      <a:gd name="T25" fmla="*/ 83 h 360"/>
                      <a:gd name="T26" fmla="*/ 146 w 347"/>
                      <a:gd name="T27" fmla="*/ 166 h 360"/>
                      <a:gd name="T28" fmla="*/ 146 w 347"/>
                      <a:gd name="T29" fmla="*/ 191 h 360"/>
                      <a:gd name="T30" fmla="*/ 48 w 347"/>
                      <a:gd name="T31" fmla="*/ 179 h 360"/>
                      <a:gd name="T32" fmla="*/ 61 w 347"/>
                      <a:gd name="T33" fmla="*/ 249 h 360"/>
                      <a:gd name="T34" fmla="*/ 159 w 347"/>
                      <a:gd name="T35" fmla="*/ 261 h 360"/>
                      <a:gd name="T36" fmla="*/ 61 w 347"/>
                      <a:gd name="T37" fmla="*/ 274 h 360"/>
                      <a:gd name="T38" fmla="*/ 61 w 347"/>
                      <a:gd name="T39" fmla="*/ 249 h 360"/>
                      <a:gd name="T40" fmla="*/ 200 w 347"/>
                      <a:gd name="T41" fmla="*/ 166 h 360"/>
                      <a:gd name="T42" fmla="*/ 200 w 347"/>
                      <a:gd name="T43" fmla="*/ 191 h 360"/>
                      <a:gd name="T44" fmla="*/ 170 w 347"/>
                      <a:gd name="T45" fmla="*/ 179 h 360"/>
                      <a:gd name="T46" fmla="*/ 191 w 347"/>
                      <a:gd name="T47" fmla="*/ 253 h 360"/>
                      <a:gd name="T48" fmla="*/ 210 w 347"/>
                      <a:gd name="T49" fmla="*/ 232 h 360"/>
                      <a:gd name="T50" fmla="*/ 223 w 347"/>
                      <a:gd name="T51" fmla="*/ 205 h 360"/>
                      <a:gd name="T52" fmla="*/ 269 w 347"/>
                      <a:gd name="T53" fmla="*/ 205 h 360"/>
                      <a:gd name="T54" fmla="*/ 316 w 347"/>
                      <a:gd name="T55" fmla="*/ 205 h 360"/>
                      <a:gd name="T56" fmla="*/ 328 w 347"/>
                      <a:gd name="T57" fmla="*/ 232 h 360"/>
                      <a:gd name="T58" fmla="*/ 347 w 347"/>
                      <a:gd name="T59" fmla="*/ 253 h 360"/>
                      <a:gd name="T60" fmla="*/ 346 w 347"/>
                      <a:gd name="T61" fmla="*/ 285 h 360"/>
                      <a:gd name="T62" fmla="*/ 328 w 347"/>
                      <a:gd name="T63" fmla="*/ 310 h 360"/>
                      <a:gd name="T64" fmla="*/ 314 w 347"/>
                      <a:gd name="T65" fmla="*/ 334 h 360"/>
                      <a:gd name="T66" fmla="*/ 269 w 347"/>
                      <a:gd name="T67" fmla="*/ 334 h 360"/>
                      <a:gd name="T68" fmla="*/ 224 w 347"/>
                      <a:gd name="T69" fmla="*/ 334 h 360"/>
                      <a:gd name="T70" fmla="*/ 210 w 347"/>
                      <a:gd name="T71" fmla="*/ 310 h 360"/>
                      <a:gd name="T72" fmla="*/ 192 w 347"/>
                      <a:gd name="T73" fmla="*/ 285 h 360"/>
                      <a:gd name="T74" fmla="*/ 191 w 347"/>
                      <a:gd name="T75" fmla="*/ 253 h 360"/>
                      <a:gd name="T76" fmla="*/ 296 w 347"/>
                      <a:gd name="T77" fmla="*/ 269 h 360"/>
                      <a:gd name="T78" fmla="*/ 242 w 347"/>
                      <a:gd name="T79" fmla="*/ 269 h 360"/>
                      <a:gd name="T80" fmla="*/ 269 w 347"/>
                      <a:gd name="T81" fmla="*/ 296 h 36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347" h="360">
                        <a:moveTo>
                          <a:pt x="306" y="164"/>
                        </a:moveTo>
                        <a:cubicBezTo>
                          <a:pt x="298" y="164"/>
                          <a:pt x="293" y="158"/>
                          <a:pt x="293" y="151"/>
                        </a:cubicBezTo>
                        <a:cubicBezTo>
                          <a:pt x="293" y="29"/>
                          <a:pt x="293" y="29"/>
                          <a:pt x="293" y="29"/>
                        </a:cubicBezTo>
                        <a:cubicBezTo>
                          <a:pt x="293" y="27"/>
                          <a:pt x="291" y="26"/>
                          <a:pt x="289" y="26"/>
                        </a:cubicBezTo>
                        <a:cubicBezTo>
                          <a:pt x="28" y="26"/>
                          <a:pt x="28" y="26"/>
                          <a:pt x="28" y="26"/>
                        </a:cubicBezTo>
                        <a:cubicBezTo>
                          <a:pt x="27" y="26"/>
                          <a:pt x="25" y="27"/>
                          <a:pt x="25" y="29"/>
                        </a:cubicBezTo>
                        <a:cubicBezTo>
                          <a:pt x="25" y="331"/>
                          <a:pt x="25" y="331"/>
                          <a:pt x="25" y="331"/>
                        </a:cubicBezTo>
                        <a:cubicBezTo>
                          <a:pt x="25" y="333"/>
                          <a:pt x="27" y="334"/>
                          <a:pt x="28" y="334"/>
                        </a:cubicBezTo>
                        <a:cubicBezTo>
                          <a:pt x="145" y="334"/>
                          <a:pt x="145" y="334"/>
                          <a:pt x="145" y="334"/>
                        </a:cubicBezTo>
                        <a:cubicBezTo>
                          <a:pt x="152" y="334"/>
                          <a:pt x="157" y="340"/>
                          <a:pt x="157" y="347"/>
                        </a:cubicBezTo>
                        <a:cubicBezTo>
                          <a:pt x="157" y="354"/>
                          <a:pt x="152" y="360"/>
                          <a:pt x="145" y="360"/>
                        </a:cubicBezTo>
                        <a:cubicBezTo>
                          <a:pt x="12" y="360"/>
                          <a:pt x="12" y="360"/>
                          <a:pt x="12" y="360"/>
                        </a:cubicBezTo>
                        <a:cubicBezTo>
                          <a:pt x="5" y="360"/>
                          <a:pt x="0" y="354"/>
                          <a:pt x="0" y="347"/>
                        </a:cubicBezTo>
                        <a:cubicBezTo>
                          <a:pt x="0" y="13"/>
                          <a:pt x="0" y="13"/>
                          <a:pt x="0" y="13"/>
                        </a:cubicBezTo>
                        <a:cubicBezTo>
                          <a:pt x="0" y="6"/>
                          <a:pt x="5" y="0"/>
                          <a:pt x="12" y="0"/>
                        </a:cubicBezTo>
                        <a:cubicBezTo>
                          <a:pt x="306" y="0"/>
                          <a:pt x="306" y="0"/>
                          <a:pt x="306" y="0"/>
                        </a:cubicBezTo>
                        <a:cubicBezTo>
                          <a:pt x="313" y="0"/>
                          <a:pt x="318" y="6"/>
                          <a:pt x="318" y="13"/>
                        </a:cubicBezTo>
                        <a:cubicBezTo>
                          <a:pt x="318" y="151"/>
                          <a:pt x="318" y="151"/>
                          <a:pt x="318" y="151"/>
                        </a:cubicBezTo>
                        <a:cubicBezTo>
                          <a:pt x="318" y="158"/>
                          <a:pt x="313" y="164"/>
                          <a:pt x="306" y="164"/>
                        </a:cubicBezTo>
                        <a:close/>
                        <a:moveTo>
                          <a:pt x="59" y="83"/>
                        </a:moveTo>
                        <a:cubicBezTo>
                          <a:pt x="248" y="83"/>
                          <a:pt x="248" y="83"/>
                          <a:pt x="248" y="83"/>
                        </a:cubicBezTo>
                        <a:cubicBezTo>
                          <a:pt x="255" y="83"/>
                          <a:pt x="261" y="89"/>
                          <a:pt x="261" y="96"/>
                        </a:cubicBezTo>
                        <a:cubicBezTo>
                          <a:pt x="261" y="103"/>
                          <a:pt x="255" y="109"/>
                          <a:pt x="248" y="109"/>
                        </a:cubicBezTo>
                        <a:cubicBezTo>
                          <a:pt x="59" y="109"/>
                          <a:pt x="59" y="109"/>
                          <a:pt x="59" y="109"/>
                        </a:cubicBezTo>
                        <a:cubicBezTo>
                          <a:pt x="51" y="109"/>
                          <a:pt x="46" y="103"/>
                          <a:pt x="46" y="96"/>
                        </a:cubicBezTo>
                        <a:cubicBezTo>
                          <a:pt x="46" y="89"/>
                          <a:pt x="51" y="83"/>
                          <a:pt x="59" y="83"/>
                        </a:cubicBezTo>
                        <a:close/>
                        <a:moveTo>
                          <a:pt x="61" y="166"/>
                        </a:moveTo>
                        <a:cubicBezTo>
                          <a:pt x="146" y="166"/>
                          <a:pt x="146" y="166"/>
                          <a:pt x="146" y="166"/>
                        </a:cubicBezTo>
                        <a:cubicBezTo>
                          <a:pt x="153" y="166"/>
                          <a:pt x="159" y="172"/>
                          <a:pt x="159" y="179"/>
                        </a:cubicBezTo>
                        <a:cubicBezTo>
                          <a:pt x="159" y="186"/>
                          <a:pt x="153" y="191"/>
                          <a:pt x="146" y="191"/>
                        </a:cubicBezTo>
                        <a:cubicBezTo>
                          <a:pt x="61" y="191"/>
                          <a:pt x="61" y="191"/>
                          <a:pt x="61" y="191"/>
                        </a:cubicBezTo>
                        <a:cubicBezTo>
                          <a:pt x="53" y="191"/>
                          <a:pt x="48" y="186"/>
                          <a:pt x="48" y="179"/>
                        </a:cubicBezTo>
                        <a:cubicBezTo>
                          <a:pt x="48" y="172"/>
                          <a:pt x="53" y="166"/>
                          <a:pt x="61" y="166"/>
                        </a:cubicBezTo>
                        <a:close/>
                        <a:moveTo>
                          <a:pt x="61" y="249"/>
                        </a:moveTo>
                        <a:cubicBezTo>
                          <a:pt x="146" y="249"/>
                          <a:pt x="146" y="249"/>
                          <a:pt x="146" y="249"/>
                        </a:cubicBezTo>
                        <a:cubicBezTo>
                          <a:pt x="153" y="249"/>
                          <a:pt x="159" y="254"/>
                          <a:pt x="159" y="261"/>
                        </a:cubicBezTo>
                        <a:cubicBezTo>
                          <a:pt x="159" y="268"/>
                          <a:pt x="153" y="274"/>
                          <a:pt x="146" y="274"/>
                        </a:cubicBezTo>
                        <a:cubicBezTo>
                          <a:pt x="61" y="274"/>
                          <a:pt x="61" y="274"/>
                          <a:pt x="61" y="274"/>
                        </a:cubicBezTo>
                        <a:cubicBezTo>
                          <a:pt x="53" y="274"/>
                          <a:pt x="48" y="268"/>
                          <a:pt x="48" y="261"/>
                        </a:cubicBezTo>
                        <a:cubicBezTo>
                          <a:pt x="48" y="254"/>
                          <a:pt x="53" y="249"/>
                          <a:pt x="61" y="249"/>
                        </a:cubicBezTo>
                        <a:close/>
                        <a:moveTo>
                          <a:pt x="183" y="166"/>
                        </a:moveTo>
                        <a:cubicBezTo>
                          <a:pt x="200" y="166"/>
                          <a:pt x="200" y="166"/>
                          <a:pt x="200" y="166"/>
                        </a:cubicBezTo>
                        <a:cubicBezTo>
                          <a:pt x="207" y="166"/>
                          <a:pt x="213" y="172"/>
                          <a:pt x="213" y="179"/>
                        </a:cubicBezTo>
                        <a:cubicBezTo>
                          <a:pt x="213" y="186"/>
                          <a:pt x="207" y="191"/>
                          <a:pt x="200" y="191"/>
                        </a:cubicBezTo>
                        <a:cubicBezTo>
                          <a:pt x="183" y="191"/>
                          <a:pt x="183" y="191"/>
                          <a:pt x="183" y="191"/>
                        </a:cubicBezTo>
                        <a:cubicBezTo>
                          <a:pt x="176" y="191"/>
                          <a:pt x="170" y="186"/>
                          <a:pt x="170" y="179"/>
                        </a:cubicBezTo>
                        <a:cubicBezTo>
                          <a:pt x="170" y="172"/>
                          <a:pt x="176" y="166"/>
                          <a:pt x="183" y="166"/>
                        </a:cubicBezTo>
                        <a:close/>
                        <a:moveTo>
                          <a:pt x="191" y="253"/>
                        </a:moveTo>
                        <a:cubicBezTo>
                          <a:pt x="193" y="245"/>
                          <a:pt x="196" y="236"/>
                          <a:pt x="201" y="229"/>
                        </a:cubicBezTo>
                        <a:cubicBezTo>
                          <a:pt x="204" y="231"/>
                          <a:pt x="207" y="232"/>
                          <a:pt x="210" y="232"/>
                        </a:cubicBezTo>
                        <a:cubicBezTo>
                          <a:pt x="219" y="232"/>
                          <a:pt x="226" y="224"/>
                          <a:pt x="226" y="215"/>
                        </a:cubicBezTo>
                        <a:cubicBezTo>
                          <a:pt x="226" y="211"/>
                          <a:pt x="225" y="208"/>
                          <a:pt x="223" y="205"/>
                        </a:cubicBezTo>
                        <a:cubicBezTo>
                          <a:pt x="232" y="198"/>
                          <a:pt x="242" y="194"/>
                          <a:pt x="253" y="191"/>
                        </a:cubicBezTo>
                        <a:cubicBezTo>
                          <a:pt x="254" y="199"/>
                          <a:pt x="261" y="205"/>
                          <a:pt x="269" y="205"/>
                        </a:cubicBezTo>
                        <a:cubicBezTo>
                          <a:pt x="277" y="205"/>
                          <a:pt x="284" y="199"/>
                          <a:pt x="285" y="192"/>
                        </a:cubicBezTo>
                        <a:cubicBezTo>
                          <a:pt x="296" y="194"/>
                          <a:pt x="307" y="199"/>
                          <a:pt x="316" y="205"/>
                        </a:cubicBezTo>
                        <a:cubicBezTo>
                          <a:pt x="313" y="208"/>
                          <a:pt x="312" y="212"/>
                          <a:pt x="312" y="215"/>
                        </a:cubicBezTo>
                        <a:cubicBezTo>
                          <a:pt x="312" y="224"/>
                          <a:pt x="319" y="232"/>
                          <a:pt x="328" y="232"/>
                        </a:cubicBezTo>
                        <a:cubicBezTo>
                          <a:pt x="331" y="232"/>
                          <a:pt x="335" y="231"/>
                          <a:pt x="337" y="229"/>
                        </a:cubicBezTo>
                        <a:cubicBezTo>
                          <a:pt x="342" y="236"/>
                          <a:pt x="345" y="245"/>
                          <a:pt x="347" y="253"/>
                        </a:cubicBezTo>
                        <a:cubicBezTo>
                          <a:pt x="339" y="255"/>
                          <a:pt x="334" y="261"/>
                          <a:pt x="334" y="269"/>
                        </a:cubicBezTo>
                        <a:cubicBezTo>
                          <a:pt x="334" y="277"/>
                          <a:pt x="339" y="284"/>
                          <a:pt x="346" y="285"/>
                        </a:cubicBezTo>
                        <a:cubicBezTo>
                          <a:pt x="345" y="294"/>
                          <a:pt x="341" y="303"/>
                          <a:pt x="336" y="311"/>
                        </a:cubicBezTo>
                        <a:cubicBezTo>
                          <a:pt x="333" y="310"/>
                          <a:pt x="331" y="310"/>
                          <a:pt x="328" y="310"/>
                        </a:cubicBezTo>
                        <a:cubicBezTo>
                          <a:pt x="319" y="310"/>
                          <a:pt x="312" y="317"/>
                          <a:pt x="312" y="326"/>
                        </a:cubicBezTo>
                        <a:cubicBezTo>
                          <a:pt x="312" y="329"/>
                          <a:pt x="313" y="332"/>
                          <a:pt x="314" y="334"/>
                        </a:cubicBezTo>
                        <a:cubicBezTo>
                          <a:pt x="306" y="340"/>
                          <a:pt x="296" y="344"/>
                          <a:pt x="285" y="346"/>
                        </a:cubicBezTo>
                        <a:cubicBezTo>
                          <a:pt x="284" y="339"/>
                          <a:pt x="277" y="334"/>
                          <a:pt x="269" y="334"/>
                        </a:cubicBezTo>
                        <a:cubicBezTo>
                          <a:pt x="261" y="334"/>
                          <a:pt x="255" y="339"/>
                          <a:pt x="253" y="347"/>
                        </a:cubicBezTo>
                        <a:cubicBezTo>
                          <a:pt x="243" y="344"/>
                          <a:pt x="233" y="340"/>
                          <a:pt x="224" y="334"/>
                        </a:cubicBezTo>
                        <a:cubicBezTo>
                          <a:pt x="226" y="332"/>
                          <a:pt x="226" y="329"/>
                          <a:pt x="226" y="326"/>
                        </a:cubicBezTo>
                        <a:cubicBezTo>
                          <a:pt x="226" y="317"/>
                          <a:pt x="219" y="310"/>
                          <a:pt x="210" y="310"/>
                        </a:cubicBezTo>
                        <a:cubicBezTo>
                          <a:pt x="207" y="310"/>
                          <a:pt x="205" y="310"/>
                          <a:pt x="202" y="312"/>
                        </a:cubicBezTo>
                        <a:cubicBezTo>
                          <a:pt x="197" y="304"/>
                          <a:pt x="193" y="295"/>
                          <a:pt x="192" y="285"/>
                        </a:cubicBezTo>
                        <a:cubicBezTo>
                          <a:pt x="199" y="284"/>
                          <a:pt x="205" y="277"/>
                          <a:pt x="205" y="269"/>
                        </a:cubicBezTo>
                        <a:cubicBezTo>
                          <a:pt x="205" y="261"/>
                          <a:pt x="199" y="255"/>
                          <a:pt x="191" y="253"/>
                        </a:cubicBezTo>
                        <a:close/>
                        <a:moveTo>
                          <a:pt x="269" y="296"/>
                        </a:moveTo>
                        <a:cubicBezTo>
                          <a:pt x="284" y="296"/>
                          <a:pt x="296" y="284"/>
                          <a:pt x="296" y="269"/>
                        </a:cubicBezTo>
                        <a:cubicBezTo>
                          <a:pt x="296" y="254"/>
                          <a:pt x="284" y="242"/>
                          <a:pt x="269" y="242"/>
                        </a:cubicBezTo>
                        <a:cubicBezTo>
                          <a:pt x="254" y="242"/>
                          <a:pt x="242" y="254"/>
                          <a:pt x="242" y="269"/>
                        </a:cubicBezTo>
                        <a:cubicBezTo>
                          <a:pt x="242" y="284"/>
                          <a:pt x="254" y="296"/>
                          <a:pt x="269" y="296"/>
                        </a:cubicBezTo>
                        <a:close/>
                        <a:moveTo>
                          <a:pt x="269" y="296"/>
                        </a:moveTo>
                        <a:cubicBezTo>
                          <a:pt x="269" y="296"/>
                          <a:pt x="269" y="296"/>
                          <a:pt x="269" y="296"/>
                        </a:cubicBez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 dirty="0"/>
                  </a:p>
                </p:txBody>
              </p:sp>
            </p:grpSp>
            <p:grpSp>
              <p:nvGrpSpPr>
                <p:cNvPr id="75" name="组合 74"/>
                <p:cNvGrpSpPr/>
                <p:nvPr/>
              </p:nvGrpSpPr>
              <p:grpSpPr>
                <a:xfrm>
                  <a:off x="4514043" y="4488768"/>
                  <a:ext cx="310360" cy="247928"/>
                  <a:chOff x="8482013" y="5395911"/>
                  <a:chExt cx="820737" cy="655639"/>
                </a:xfrm>
              </p:grpSpPr>
              <p:sp>
                <p:nvSpPr>
                  <p:cNvPr id="76" name="Freeform 9"/>
                  <p:cNvSpPr>
                    <a:spLocks noEditPoints="1"/>
                  </p:cNvSpPr>
                  <p:nvPr/>
                </p:nvSpPr>
                <p:spPr bwMode="auto">
                  <a:xfrm>
                    <a:off x="8667750" y="5613400"/>
                    <a:ext cx="460375" cy="438150"/>
                  </a:xfrm>
                  <a:custGeom>
                    <a:avLst/>
                    <a:gdLst>
                      <a:gd name="T0" fmla="*/ 87 w 121"/>
                      <a:gd name="T1" fmla="*/ 109 h 115"/>
                      <a:gd name="T2" fmla="*/ 83 w 121"/>
                      <a:gd name="T3" fmla="*/ 102 h 115"/>
                      <a:gd name="T4" fmla="*/ 81 w 121"/>
                      <a:gd name="T5" fmla="*/ 93 h 115"/>
                      <a:gd name="T6" fmla="*/ 37 w 121"/>
                      <a:gd name="T7" fmla="*/ 93 h 115"/>
                      <a:gd name="T8" fmla="*/ 35 w 121"/>
                      <a:gd name="T9" fmla="*/ 102 h 115"/>
                      <a:gd name="T10" fmla="*/ 31 w 121"/>
                      <a:gd name="T11" fmla="*/ 109 h 115"/>
                      <a:gd name="T12" fmla="*/ 28 w 121"/>
                      <a:gd name="T13" fmla="*/ 115 h 115"/>
                      <a:gd name="T14" fmla="*/ 59 w 121"/>
                      <a:gd name="T15" fmla="*/ 115 h 115"/>
                      <a:gd name="T16" fmla="*/ 91 w 121"/>
                      <a:gd name="T17" fmla="*/ 115 h 115"/>
                      <a:gd name="T18" fmla="*/ 87 w 121"/>
                      <a:gd name="T19" fmla="*/ 109 h 115"/>
                      <a:gd name="T20" fmla="*/ 0 w 121"/>
                      <a:gd name="T21" fmla="*/ 15 h 115"/>
                      <a:gd name="T22" fmla="*/ 18 w 121"/>
                      <a:gd name="T23" fmla="*/ 15 h 115"/>
                      <a:gd name="T24" fmla="*/ 18 w 121"/>
                      <a:gd name="T25" fmla="*/ 47 h 115"/>
                      <a:gd name="T26" fmla="*/ 0 w 121"/>
                      <a:gd name="T27" fmla="*/ 47 h 115"/>
                      <a:gd name="T28" fmla="*/ 0 w 121"/>
                      <a:gd name="T29" fmla="*/ 15 h 115"/>
                      <a:gd name="T30" fmla="*/ 37 w 121"/>
                      <a:gd name="T31" fmla="*/ 0 h 115"/>
                      <a:gd name="T32" fmla="*/ 54 w 121"/>
                      <a:gd name="T33" fmla="*/ 0 h 115"/>
                      <a:gd name="T34" fmla="*/ 54 w 121"/>
                      <a:gd name="T35" fmla="*/ 47 h 115"/>
                      <a:gd name="T36" fmla="*/ 37 w 121"/>
                      <a:gd name="T37" fmla="*/ 47 h 115"/>
                      <a:gd name="T38" fmla="*/ 37 w 121"/>
                      <a:gd name="T39" fmla="*/ 0 h 115"/>
                      <a:gd name="T40" fmla="*/ 71 w 121"/>
                      <a:gd name="T41" fmla="*/ 15 h 115"/>
                      <a:gd name="T42" fmla="*/ 89 w 121"/>
                      <a:gd name="T43" fmla="*/ 15 h 115"/>
                      <a:gd name="T44" fmla="*/ 89 w 121"/>
                      <a:gd name="T45" fmla="*/ 47 h 115"/>
                      <a:gd name="T46" fmla="*/ 71 w 121"/>
                      <a:gd name="T47" fmla="*/ 47 h 115"/>
                      <a:gd name="T48" fmla="*/ 71 w 121"/>
                      <a:gd name="T49" fmla="*/ 15 h 115"/>
                      <a:gd name="T50" fmla="*/ 104 w 121"/>
                      <a:gd name="T51" fmla="*/ 0 h 115"/>
                      <a:gd name="T52" fmla="*/ 121 w 121"/>
                      <a:gd name="T53" fmla="*/ 0 h 115"/>
                      <a:gd name="T54" fmla="*/ 121 w 121"/>
                      <a:gd name="T55" fmla="*/ 47 h 115"/>
                      <a:gd name="T56" fmla="*/ 104 w 121"/>
                      <a:gd name="T57" fmla="*/ 47 h 115"/>
                      <a:gd name="T58" fmla="*/ 104 w 121"/>
                      <a:gd name="T59" fmla="*/ 0 h 115"/>
                      <a:gd name="T60" fmla="*/ 104 w 121"/>
                      <a:gd name="T61" fmla="*/ 0 h 115"/>
                      <a:gd name="T62" fmla="*/ 104 w 121"/>
                      <a:gd name="T63" fmla="*/ 0 h 1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121" h="115">
                        <a:moveTo>
                          <a:pt x="87" y="109"/>
                        </a:moveTo>
                        <a:cubicBezTo>
                          <a:pt x="83" y="106"/>
                          <a:pt x="83" y="102"/>
                          <a:pt x="83" y="102"/>
                        </a:cubicBezTo>
                        <a:cubicBezTo>
                          <a:pt x="81" y="93"/>
                          <a:pt x="81" y="93"/>
                          <a:pt x="81" y="93"/>
                        </a:cubicBezTo>
                        <a:cubicBezTo>
                          <a:pt x="37" y="93"/>
                          <a:pt x="37" y="93"/>
                          <a:pt x="37" y="93"/>
                        </a:cubicBezTo>
                        <a:cubicBezTo>
                          <a:pt x="35" y="102"/>
                          <a:pt x="35" y="102"/>
                          <a:pt x="35" y="102"/>
                        </a:cubicBezTo>
                        <a:cubicBezTo>
                          <a:pt x="35" y="102"/>
                          <a:pt x="35" y="106"/>
                          <a:pt x="31" y="109"/>
                        </a:cubicBezTo>
                        <a:cubicBezTo>
                          <a:pt x="28" y="112"/>
                          <a:pt x="25" y="114"/>
                          <a:pt x="28" y="115"/>
                        </a:cubicBezTo>
                        <a:cubicBezTo>
                          <a:pt x="30" y="115"/>
                          <a:pt x="57" y="115"/>
                          <a:pt x="59" y="115"/>
                        </a:cubicBezTo>
                        <a:cubicBezTo>
                          <a:pt x="61" y="115"/>
                          <a:pt x="88" y="115"/>
                          <a:pt x="91" y="115"/>
                        </a:cubicBezTo>
                        <a:cubicBezTo>
                          <a:pt x="94" y="114"/>
                          <a:pt x="91" y="112"/>
                          <a:pt x="87" y="109"/>
                        </a:cubicBezTo>
                        <a:close/>
                        <a:moveTo>
                          <a:pt x="0" y="15"/>
                        </a:moveTo>
                        <a:cubicBezTo>
                          <a:pt x="18" y="15"/>
                          <a:pt x="18" y="15"/>
                          <a:pt x="18" y="15"/>
                        </a:cubicBezTo>
                        <a:cubicBezTo>
                          <a:pt x="18" y="47"/>
                          <a:pt x="18" y="47"/>
                          <a:pt x="18" y="47"/>
                        </a:cubicBezTo>
                        <a:cubicBezTo>
                          <a:pt x="0" y="47"/>
                          <a:pt x="0" y="47"/>
                          <a:pt x="0" y="47"/>
                        </a:cubicBezTo>
                        <a:lnTo>
                          <a:pt x="0" y="15"/>
                        </a:lnTo>
                        <a:close/>
                        <a:moveTo>
                          <a:pt x="37" y="0"/>
                        </a:moveTo>
                        <a:cubicBezTo>
                          <a:pt x="54" y="0"/>
                          <a:pt x="54" y="0"/>
                          <a:pt x="54" y="0"/>
                        </a:cubicBezTo>
                        <a:cubicBezTo>
                          <a:pt x="54" y="47"/>
                          <a:pt x="54" y="47"/>
                          <a:pt x="54" y="47"/>
                        </a:cubicBezTo>
                        <a:cubicBezTo>
                          <a:pt x="37" y="47"/>
                          <a:pt x="37" y="47"/>
                          <a:pt x="37" y="47"/>
                        </a:cubicBezTo>
                        <a:lnTo>
                          <a:pt x="37" y="0"/>
                        </a:lnTo>
                        <a:close/>
                        <a:moveTo>
                          <a:pt x="71" y="15"/>
                        </a:moveTo>
                        <a:cubicBezTo>
                          <a:pt x="89" y="15"/>
                          <a:pt x="89" y="15"/>
                          <a:pt x="89" y="15"/>
                        </a:cubicBezTo>
                        <a:cubicBezTo>
                          <a:pt x="89" y="47"/>
                          <a:pt x="89" y="47"/>
                          <a:pt x="89" y="47"/>
                        </a:cubicBezTo>
                        <a:cubicBezTo>
                          <a:pt x="71" y="47"/>
                          <a:pt x="71" y="47"/>
                          <a:pt x="71" y="47"/>
                        </a:cubicBezTo>
                        <a:lnTo>
                          <a:pt x="71" y="15"/>
                        </a:lnTo>
                        <a:close/>
                        <a:moveTo>
                          <a:pt x="104" y="0"/>
                        </a:moveTo>
                        <a:cubicBezTo>
                          <a:pt x="121" y="0"/>
                          <a:pt x="121" y="0"/>
                          <a:pt x="121" y="0"/>
                        </a:cubicBezTo>
                        <a:cubicBezTo>
                          <a:pt x="121" y="47"/>
                          <a:pt x="121" y="47"/>
                          <a:pt x="121" y="47"/>
                        </a:cubicBezTo>
                        <a:cubicBezTo>
                          <a:pt x="104" y="47"/>
                          <a:pt x="104" y="47"/>
                          <a:pt x="104" y="47"/>
                        </a:cubicBezTo>
                        <a:lnTo>
                          <a:pt x="104" y="0"/>
                        </a:lnTo>
                        <a:close/>
                        <a:moveTo>
                          <a:pt x="104" y="0"/>
                        </a:moveTo>
                        <a:cubicBezTo>
                          <a:pt x="104" y="0"/>
                          <a:pt x="104" y="0"/>
                          <a:pt x="104" y="0"/>
                        </a:cubicBezTo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77" name="Freeform 10"/>
                  <p:cNvSpPr>
                    <a:spLocks noEditPoints="1"/>
                  </p:cNvSpPr>
                  <p:nvPr/>
                </p:nvSpPr>
                <p:spPr bwMode="auto">
                  <a:xfrm>
                    <a:off x="8621713" y="5467350"/>
                    <a:ext cx="539750" cy="184150"/>
                  </a:xfrm>
                  <a:custGeom>
                    <a:avLst/>
                    <a:gdLst>
                      <a:gd name="T0" fmla="*/ 144 w 340"/>
                      <a:gd name="T1" fmla="*/ 46 h 116"/>
                      <a:gd name="T2" fmla="*/ 225 w 340"/>
                      <a:gd name="T3" fmla="*/ 101 h 116"/>
                      <a:gd name="T4" fmla="*/ 340 w 340"/>
                      <a:gd name="T5" fmla="*/ 17 h 116"/>
                      <a:gd name="T6" fmla="*/ 328 w 340"/>
                      <a:gd name="T7" fmla="*/ 0 h 116"/>
                      <a:gd name="T8" fmla="*/ 225 w 340"/>
                      <a:gd name="T9" fmla="*/ 75 h 116"/>
                      <a:gd name="T10" fmla="*/ 144 w 340"/>
                      <a:gd name="T11" fmla="*/ 24 h 116"/>
                      <a:gd name="T12" fmla="*/ 0 w 340"/>
                      <a:gd name="T13" fmla="*/ 99 h 116"/>
                      <a:gd name="T14" fmla="*/ 10 w 340"/>
                      <a:gd name="T15" fmla="*/ 116 h 116"/>
                      <a:gd name="T16" fmla="*/ 144 w 340"/>
                      <a:gd name="T17" fmla="*/ 46 h 116"/>
                      <a:gd name="T18" fmla="*/ 144 w 340"/>
                      <a:gd name="T19" fmla="*/ 46 h 116"/>
                      <a:gd name="T20" fmla="*/ 144 w 340"/>
                      <a:gd name="T21" fmla="*/ 46 h 1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340" h="116">
                        <a:moveTo>
                          <a:pt x="144" y="46"/>
                        </a:moveTo>
                        <a:lnTo>
                          <a:pt x="225" y="101"/>
                        </a:lnTo>
                        <a:lnTo>
                          <a:pt x="340" y="17"/>
                        </a:lnTo>
                        <a:lnTo>
                          <a:pt x="328" y="0"/>
                        </a:lnTo>
                        <a:lnTo>
                          <a:pt x="225" y="75"/>
                        </a:lnTo>
                        <a:lnTo>
                          <a:pt x="144" y="24"/>
                        </a:lnTo>
                        <a:lnTo>
                          <a:pt x="0" y="99"/>
                        </a:lnTo>
                        <a:lnTo>
                          <a:pt x="10" y="116"/>
                        </a:lnTo>
                        <a:lnTo>
                          <a:pt x="144" y="46"/>
                        </a:lnTo>
                        <a:close/>
                        <a:moveTo>
                          <a:pt x="144" y="46"/>
                        </a:moveTo>
                        <a:lnTo>
                          <a:pt x="144" y="46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78" name="Freeform 11"/>
                  <p:cNvSpPr>
                    <a:spLocks noEditPoints="1"/>
                  </p:cNvSpPr>
                  <p:nvPr/>
                </p:nvSpPr>
                <p:spPr bwMode="auto">
                  <a:xfrm>
                    <a:off x="8621713" y="5467350"/>
                    <a:ext cx="539750" cy="184150"/>
                  </a:xfrm>
                  <a:custGeom>
                    <a:avLst/>
                    <a:gdLst>
                      <a:gd name="T0" fmla="*/ 144 w 340"/>
                      <a:gd name="T1" fmla="*/ 46 h 116"/>
                      <a:gd name="T2" fmla="*/ 225 w 340"/>
                      <a:gd name="T3" fmla="*/ 101 h 116"/>
                      <a:gd name="T4" fmla="*/ 340 w 340"/>
                      <a:gd name="T5" fmla="*/ 17 h 116"/>
                      <a:gd name="T6" fmla="*/ 328 w 340"/>
                      <a:gd name="T7" fmla="*/ 0 h 116"/>
                      <a:gd name="T8" fmla="*/ 225 w 340"/>
                      <a:gd name="T9" fmla="*/ 75 h 116"/>
                      <a:gd name="T10" fmla="*/ 144 w 340"/>
                      <a:gd name="T11" fmla="*/ 24 h 116"/>
                      <a:gd name="T12" fmla="*/ 0 w 340"/>
                      <a:gd name="T13" fmla="*/ 99 h 116"/>
                      <a:gd name="T14" fmla="*/ 10 w 340"/>
                      <a:gd name="T15" fmla="*/ 116 h 116"/>
                      <a:gd name="T16" fmla="*/ 144 w 340"/>
                      <a:gd name="T17" fmla="*/ 46 h 116"/>
                      <a:gd name="T18" fmla="*/ 144 w 340"/>
                      <a:gd name="T19" fmla="*/ 46 h 116"/>
                      <a:gd name="T20" fmla="*/ 144 w 340"/>
                      <a:gd name="T21" fmla="*/ 46 h 1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340" h="116">
                        <a:moveTo>
                          <a:pt x="144" y="46"/>
                        </a:moveTo>
                        <a:lnTo>
                          <a:pt x="225" y="101"/>
                        </a:lnTo>
                        <a:lnTo>
                          <a:pt x="340" y="17"/>
                        </a:lnTo>
                        <a:lnTo>
                          <a:pt x="328" y="0"/>
                        </a:lnTo>
                        <a:lnTo>
                          <a:pt x="225" y="75"/>
                        </a:lnTo>
                        <a:lnTo>
                          <a:pt x="144" y="24"/>
                        </a:lnTo>
                        <a:lnTo>
                          <a:pt x="0" y="99"/>
                        </a:lnTo>
                        <a:lnTo>
                          <a:pt x="10" y="116"/>
                        </a:lnTo>
                        <a:lnTo>
                          <a:pt x="144" y="46"/>
                        </a:lnTo>
                        <a:moveTo>
                          <a:pt x="144" y="46"/>
                        </a:moveTo>
                        <a:lnTo>
                          <a:pt x="144" y="46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79" name="Freeform 12"/>
                  <p:cNvSpPr>
                    <a:spLocks noEditPoints="1"/>
                  </p:cNvSpPr>
                  <p:nvPr/>
                </p:nvSpPr>
                <p:spPr bwMode="auto">
                  <a:xfrm>
                    <a:off x="8482013" y="5395911"/>
                    <a:ext cx="820737" cy="541338"/>
                  </a:xfrm>
                  <a:custGeom>
                    <a:avLst/>
                    <a:gdLst>
                      <a:gd name="T0" fmla="*/ 207 w 216"/>
                      <a:gd name="T1" fmla="*/ 0 h 142"/>
                      <a:gd name="T2" fmla="*/ 9 w 216"/>
                      <a:gd name="T3" fmla="*/ 0 h 142"/>
                      <a:gd name="T4" fmla="*/ 0 w 216"/>
                      <a:gd name="T5" fmla="*/ 8 h 142"/>
                      <a:gd name="T6" fmla="*/ 0 w 216"/>
                      <a:gd name="T7" fmla="*/ 133 h 142"/>
                      <a:gd name="T8" fmla="*/ 9 w 216"/>
                      <a:gd name="T9" fmla="*/ 142 h 142"/>
                      <a:gd name="T10" fmla="*/ 207 w 216"/>
                      <a:gd name="T11" fmla="*/ 142 h 142"/>
                      <a:gd name="T12" fmla="*/ 216 w 216"/>
                      <a:gd name="T13" fmla="*/ 133 h 142"/>
                      <a:gd name="T14" fmla="*/ 216 w 216"/>
                      <a:gd name="T15" fmla="*/ 8 h 142"/>
                      <a:gd name="T16" fmla="*/ 207 w 216"/>
                      <a:gd name="T17" fmla="*/ 0 h 142"/>
                      <a:gd name="T18" fmla="*/ 203 w 216"/>
                      <a:gd name="T19" fmla="*/ 116 h 142"/>
                      <a:gd name="T20" fmla="*/ 13 w 216"/>
                      <a:gd name="T21" fmla="*/ 116 h 142"/>
                      <a:gd name="T22" fmla="*/ 13 w 216"/>
                      <a:gd name="T23" fmla="*/ 13 h 142"/>
                      <a:gd name="T24" fmla="*/ 203 w 216"/>
                      <a:gd name="T25" fmla="*/ 13 h 142"/>
                      <a:gd name="T26" fmla="*/ 203 w 216"/>
                      <a:gd name="T27" fmla="*/ 116 h 142"/>
                      <a:gd name="T28" fmla="*/ 203 w 216"/>
                      <a:gd name="T29" fmla="*/ 116 h 142"/>
                      <a:gd name="T30" fmla="*/ 203 w 216"/>
                      <a:gd name="T31" fmla="*/ 116 h 14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216" h="142">
                        <a:moveTo>
                          <a:pt x="207" y="0"/>
                        </a:moveTo>
                        <a:cubicBezTo>
                          <a:pt x="9" y="0"/>
                          <a:pt x="9" y="0"/>
                          <a:pt x="9" y="0"/>
                        </a:cubicBezTo>
                        <a:cubicBezTo>
                          <a:pt x="4" y="0"/>
                          <a:pt x="0" y="3"/>
                          <a:pt x="0" y="8"/>
                        </a:cubicBezTo>
                        <a:cubicBezTo>
                          <a:pt x="0" y="133"/>
                          <a:pt x="0" y="133"/>
                          <a:pt x="0" y="133"/>
                        </a:cubicBezTo>
                        <a:cubicBezTo>
                          <a:pt x="0" y="138"/>
                          <a:pt x="4" y="142"/>
                          <a:pt x="9" y="142"/>
                        </a:cubicBezTo>
                        <a:cubicBezTo>
                          <a:pt x="207" y="142"/>
                          <a:pt x="207" y="142"/>
                          <a:pt x="207" y="142"/>
                        </a:cubicBezTo>
                        <a:cubicBezTo>
                          <a:pt x="212" y="142"/>
                          <a:pt x="216" y="138"/>
                          <a:pt x="216" y="133"/>
                        </a:cubicBezTo>
                        <a:cubicBezTo>
                          <a:pt x="216" y="8"/>
                          <a:pt x="216" y="8"/>
                          <a:pt x="216" y="8"/>
                        </a:cubicBezTo>
                        <a:cubicBezTo>
                          <a:pt x="216" y="3"/>
                          <a:pt x="212" y="0"/>
                          <a:pt x="207" y="0"/>
                        </a:cubicBezTo>
                        <a:close/>
                        <a:moveTo>
                          <a:pt x="203" y="116"/>
                        </a:moveTo>
                        <a:cubicBezTo>
                          <a:pt x="13" y="116"/>
                          <a:pt x="13" y="116"/>
                          <a:pt x="13" y="116"/>
                        </a:cubicBezTo>
                        <a:cubicBezTo>
                          <a:pt x="13" y="13"/>
                          <a:pt x="13" y="13"/>
                          <a:pt x="13" y="13"/>
                        </a:cubicBezTo>
                        <a:cubicBezTo>
                          <a:pt x="203" y="13"/>
                          <a:pt x="203" y="13"/>
                          <a:pt x="203" y="13"/>
                        </a:cubicBezTo>
                        <a:lnTo>
                          <a:pt x="203" y="116"/>
                        </a:lnTo>
                        <a:close/>
                        <a:moveTo>
                          <a:pt x="203" y="116"/>
                        </a:moveTo>
                        <a:cubicBezTo>
                          <a:pt x="203" y="116"/>
                          <a:pt x="203" y="116"/>
                          <a:pt x="203" y="116"/>
                        </a:cubicBezTo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73" name="Freeform 144"/>
              <p:cNvSpPr>
                <a:spLocks noEditPoints="1"/>
              </p:cNvSpPr>
              <p:nvPr/>
            </p:nvSpPr>
            <p:spPr bwMode="auto">
              <a:xfrm>
                <a:off x="5738978" y="4454460"/>
                <a:ext cx="259157" cy="273106"/>
              </a:xfrm>
              <a:custGeom>
                <a:avLst/>
                <a:gdLst>
                  <a:gd name="T0" fmla="*/ 5 w 288"/>
                  <a:gd name="T1" fmla="*/ 94 h 303"/>
                  <a:gd name="T2" fmla="*/ 5 w 288"/>
                  <a:gd name="T3" fmla="*/ 94 h 303"/>
                  <a:gd name="T4" fmla="*/ 140 w 288"/>
                  <a:gd name="T5" fmla="*/ 172 h 303"/>
                  <a:gd name="T6" fmla="*/ 144 w 288"/>
                  <a:gd name="T7" fmla="*/ 173 h 303"/>
                  <a:gd name="T8" fmla="*/ 149 w 288"/>
                  <a:gd name="T9" fmla="*/ 172 h 303"/>
                  <a:gd name="T10" fmla="*/ 283 w 288"/>
                  <a:gd name="T11" fmla="*/ 94 h 303"/>
                  <a:gd name="T12" fmla="*/ 286 w 288"/>
                  <a:gd name="T13" fmla="*/ 82 h 303"/>
                  <a:gd name="T14" fmla="*/ 283 w 288"/>
                  <a:gd name="T15" fmla="*/ 79 h 303"/>
                  <a:gd name="T16" fmla="*/ 149 w 288"/>
                  <a:gd name="T17" fmla="*/ 1 h 303"/>
                  <a:gd name="T18" fmla="*/ 145 w 288"/>
                  <a:gd name="T19" fmla="*/ 0 h 303"/>
                  <a:gd name="T20" fmla="*/ 140 w 288"/>
                  <a:gd name="T21" fmla="*/ 2 h 303"/>
                  <a:gd name="T22" fmla="*/ 6 w 288"/>
                  <a:gd name="T23" fmla="*/ 79 h 303"/>
                  <a:gd name="T24" fmla="*/ 3 w 288"/>
                  <a:gd name="T25" fmla="*/ 91 h 303"/>
                  <a:gd name="T26" fmla="*/ 5 w 288"/>
                  <a:gd name="T27" fmla="*/ 94 h 303"/>
                  <a:gd name="T28" fmla="*/ 145 w 288"/>
                  <a:gd name="T29" fmla="*/ 19 h 303"/>
                  <a:gd name="T30" fmla="*/ 260 w 288"/>
                  <a:gd name="T31" fmla="*/ 87 h 303"/>
                  <a:gd name="T32" fmla="*/ 144 w 288"/>
                  <a:gd name="T33" fmla="*/ 154 h 303"/>
                  <a:gd name="T34" fmla="*/ 28 w 288"/>
                  <a:gd name="T35" fmla="*/ 87 h 303"/>
                  <a:gd name="T36" fmla="*/ 145 w 288"/>
                  <a:gd name="T37" fmla="*/ 19 h 303"/>
                  <a:gd name="T38" fmla="*/ 283 w 288"/>
                  <a:gd name="T39" fmla="*/ 144 h 303"/>
                  <a:gd name="T40" fmla="*/ 257 w 288"/>
                  <a:gd name="T41" fmla="*/ 130 h 303"/>
                  <a:gd name="T42" fmla="*/ 240 w 288"/>
                  <a:gd name="T43" fmla="*/ 140 h 303"/>
                  <a:gd name="T44" fmla="*/ 261 w 288"/>
                  <a:gd name="T45" fmla="*/ 152 h 303"/>
                  <a:gd name="T46" fmla="*/ 144 w 288"/>
                  <a:gd name="T47" fmla="*/ 219 h 303"/>
                  <a:gd name="T48" fmla="*/ 28 w 288"/>
                  <a:gd name="T49" fmla="*/ 152 h 303"/>
                  <a:gd name="T50" fmla="*/ 49 w 288"/>
                  <a:gd name="T51" fmla="*/ 140 h 303"/>
                  <a:gd name="T52" fmla="*/ 31 w 288"/>
                  <a:gd name="T53" fmla="*/ 130 h 303"/>
                  <a:gd name="T54" fmla="*/ 6 w 288"/>
                  <a:gd name="T55" fmla="*/ 144 h 303"/>
                  <a:gd name="T56" fmla="*/ 3 w 288"/>
                  <a:gd name="T57" fmla="*/ 156 h 303"/>
                  <a:gd name="T58" fmla="*/ 5 w 288"/>
                  <a:gd name="T59" fmla="*/ 159 h 303"/>
                  <a:gd name="T60" fmla="*/ 5 w 288"/>
                  <a:gd name="T61" fmla="*/ 159 h 303"/>
                  <a:gd name="T62" fmla="*/ 140 w 288"/>
                  <a:gd name="T63" fmla="*/ 237 h 303"/>
                  <a:gd name="T64" fmla="*/ 149 w 288"/>
                  <a:gd name="T65" fmla="*/ 237 h 303"/>
                  <a:gd name="T66" fmla="*/ 283 w 288"/>
                  <a:gd name="T67" fmla="*/ 160 h 303"/>
                  <a:gd name="T68" fmla="*/ 286 w 288"/>
                  <a:gd name="T69" fmla="*/ 147 h 303"/>
                  <a:gd name="T70" fmla="*/ 283 w 288"/>
                  <a:gd name="T71" fmla="*/ 144 h 303"/>
                  <a:gd name="T72" fmla="*/ 283 w 288"/>
                  <a:gd name="T73" fmla="*/ 209 h 303"/>
                  <a:gd name="T74" fmla="*/ 258 w 288"/>
                  <a:gd name="T75" fmla="*/ 195 h 303"/>
                  <a:gd name="T76" fmla="*/ 240 w 288"/>
                  <a:gd name="T77" fmla="*/ 205 h 303"/>
                  <a:gd name="T78" fmla="*/ 261 w 288"/>
                  <a:gd name="T79" fmla="*/ 217 h 303"/>
                  <a:gd name="T80" fmla="*/ 144 w 288"/>
                  <a:gd name="T81" fmla="*/ 284 h 303"/>
                  <a:gd name="T82" fmla="*/ 28 w 288"/>
                  <a:gd name="T83" fmla="*/ 217 h 303"/>
                  <a:gd name="T84" fmla="*/ 49 w 288"/>
                  <a:gd name="T85" fmla="*/ 205 h 303"/>
                  <a:gd name="T86" fmla="*/ 31 w 288"/>
                  <a:gd name="T87" fmla="*/ 195 h 303"/>
                  <a:gd name="T88" fmla="*/ 6 w 288"/>
                  <a:gd name="T89" fmla="*/ 210 h 303"/>
                  <a:gd name="T90" fmla="*/ 3 w 288"/>
                  <a:gd name="T91" fmla="*/ 222 h 303"/>
                  <a:gd name="T92" fmla="*/ 5 w 288"/>
                  <a:gd name="T93" fmla="*/ 224 h 303"/>
                  <a:gd name="T94" fmla="*/ 5 w 288"/>
                  <a:gd name="T95" fmla="*/ 224 h 303"/>
                  <a:gd name="T96" fmla="*/ 140 w 288"/>
                  <a:gd name="T97" fmla="*/ 302 h 303"/>
                  <a:gd name="T98" fmla="*/ 144 w 288"/>
                  <a:gd name="T99" fmla="*/ 303 h 303"/>
                  <a:gd name="T100" fmla="*/ 149 w 288"/>
                  <a:gd name="T101" fmla="*/ 302 h 303"/>
                  <a:gd name="T102" fmla="*/ 283 w 288"/>
                  <a:gd name="T103" fmla="*/ 225 h 303"/>
                  <a:gd name="T104" fmla="*/ 286 w 288"/>
                  <a:gd name="T105" fmla="*/ 213 h 303"/>
                  <a:gd name="T106" fmla="*/ 283 w 288"/>
                  <a:gd name="T107" fmla="*/ 209 h 303"/>
                  <a:gd name="T108" fmla="*/ 283 w 288"/>
                  <a:gd name="T109" fmla="*/ 209 h 303"/>
                  <a:gd name="T110" fmla="*/ 283 w 288"/>
                  <a:gd name="T111" fmla="*/ 209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88" h="303">
                    <a:moveTo>
                      <a:pt x="5" y="94"/>
                    </a:moveTo>
                    <a:cubicBezTo>
                      <a:pt x="5" y="94"/>
                      <a:pt x="5" y="94"/>
                      <a:pt x="5" y="94"/>
                    </a:cubicBezTo>
                    <a:cubicBezTo>
                      <a:pt x="140" y="172"/>
                      <a:pt x="140" y="172"/>
                      <a:pt x="140" y="172"/>
                    </a:cubicBezTo>
                    <a:cubicBezTo>
                      <a:pt x="141" y="172"/>
                      <a:pt x="143" y="173"/>
                      <a:pt x="144" y="173"/>
                    </a:cubicBezTo>
                    <a:cubicBezTo>
                      <a:pt x="146" y="173"/>
                      <a:pt x="147" y="172"/>
                      <a:pt x="149" y="172"/>
                    </a:cubicBezTo>
                    <a:cubicBezTo>
                      <a:pt x="283" y="94"/>
                      <a:pt x="283" y="94"/>
                      <a:pt x="283" y="94"/>
                    </a:cubicBezTo>
                    <a:cubicBezTo>
                      <a:pt x="287" y="92"/>
                      <a:pt x="288" y="86"/>
                      <a:pt x="286" y="82"/>
                    </a:cubicBezTo>
                    <a:cubicBezTo>
                      <a:pt x="285" y="81"/>
                      <a:pt x="284" y="80"/>
                      <a:pt x="283" y="79"/>
                    </a:cubicBezTo>
                    <a:cubicBezTo>
                      <a:pt x="149" y="1"/>
                      <a:pt x="149" y="1"/>
                      <a:pt x="149" y="1"/>
                    </a:cubicBezTo>
                    <a:cubicBezTo>
                      <a:pt x="148" y="1"/>
                      <a:pt x="146" y="0"/>
                      <a:pt x="145" y="0"/>
                    </a:cubicBezTo>
                    <a:cubicBezTo>
                      <a:pt x="143" y="0"/>
                      <a:pt x="141" y="1"/>
                      <a:pt x="140" y="2"/>
                    </a:cubicBezTo>
                    <a:cubicBezTo>
                      <a:pt x="6" y="79"/>
                      <a:pt x="6" y="79"/>
                      <a:pt x="6" y="79"/>
                    </a:cubicBezTo>
                    <a:cubicBezTo>
                      <a:pt x="2" y="81"/>
                      <a:pt x="0" y="87"/>
                      <a:pt x="3" y="91"/>
                    </a:cubicBezTo>
                    <a:cubicBezTo>
                      <a:pt x="3" y="92"/>
                      <a:pt x="4" y="93"/>
                      <a:pt x="5" y="94"/>
                    </a:cubicBezTo>
                    <a:close/>
                    <a:moveTo>
                      <a:pt x="145" y="19"/>
                    </a:moveTo>
                    <a:cubicBezTo>
                      <a:pt x="260" y="87"/>
                      <a:pt x="260" y="87"/>
                      <a:pt x="260" y="87"/>
                    </a:cubicBezTo>
                    <a:cubicBezTo>
                      <a:pt x="144" y="154"/>
                      <a:pt x="144" y="154"/>
                      <a:pt x="144" y="154"/>
                    </a:cubicBezTo>
                    <a:cubicBezTo>
                      <a:pt x="28" y="87"/>
                      <a:pt x="28" y="87"/>
                      <a:pt x="28" y="87"/>
                    </a:cubicBezTo>
                    <a:lnTo>
                      <a:pt x="145" y="19"/>
                    </a:lnTo>
                    <a:close/>
                    <a:moveTo>
                      <a:pt x="283" y="144"/>
                    </a:moveTo>
                    <a:cubicBezTo>
                      <a:pt x="257" y="130"/>
                      <a:pt x="257" y="130"/>
                      <a:pt x="257" y="130"/>
                    </a:cubicBezTo>
                    <a:cubicBezTo>
                      <a:pt x="240" y="140"/>
                      <a:pt x="240" y="140"/>
                      <a:pt x="240" y="140"/>
                    </a:cubicBezTo>
                    <a:cubicBezTo>
                      <a:pt x="261" y="152"/>
                      <a:pt x="261" y="152"/>
                      <a:pt x="261" y="152"/>
                    </a:cubicBezTo>
                    <a:cubicBezTo>
                      <a:pt x="144" y="219"/>
                      <a:pt x="144" y="219"/>
                      <a:pt x="144" y="219"/>
                    </a:cubicBezTo>
                    <a:cubicBezTo>
                      <a:pt x="28" y="152"/>
                      <a:pt x="28" y="152"/>
                      <a:pt x="28" y="152"/>
                    </a:cubicBezTo>
                    <a:cubicBezTo>
                      <a:pt x="49" y="140"/>
                      <a:pt x="49" y="140"/>
                      <a:pt x="49" y="140"/>
                    </a:cubicBezTo>
                    <a:cubicBezTo>
                      <a:pt x="31" y="130"/>
                      <a:pt x="31" y="130"/>
                      <a:pt x="31" y="130"/>
                    </a:cubicBezTo>
                    <a:cubicBezTo>
                      <a:pt x="6" y="144"/>
                      <a:pt x="6" y="144"/>
                      <a:pt x="6" y="144"/>
                    </a:cubicBezTo>
                    <a:cubicBezTo>
                      <a:pt x="2" y="147"/>
                      <a:pt x="0" y="152"/>
                      <a:pt x="3" y="156"/>
                    </a:cubicBezTo>
                    <a:cubicBezTo>
                      <a:pt x="3" y="157"/>
                      <a:pt x="4" y="158"/>
                      <a:pt x="5" y="159"/>
                    </a:cubicBezTo>
                    <a:cubicBezTo>
                      <a:pt x="5" y="159"/>
                      <a:pt x="5" y="159"/>
                      <a:pt x="5" y="159"/>
                    </a:cubicBezTo>
                    <a:cubicBezTo>
                      <a:pt x="140" y="237"/>
                      <a:pt x="140" y="237"/>
                      <a:pt x="140" y="237"/>
                    </a:cubicBezTo>
                    <a:cubicBezTo>
                      <a:pt x="143" y="239"/>
                      <a:pt x="146" y="239"/>
                      <a:pt x="149" y="237"/>
                    </a:cubicBezTo>
                    <a:cubicBezTo>
                      <a:pt x="283" y="160"/>
                      <a:pt x="283" y="160"/>
                      <a:pt x="283" y="160"/>
                    </a:cubicBezTo>
                    <a:cubicBezTo>
                      <a:pt x="287" y="157"/>
                      <a:pt x="288" y="152"/>
                      <a:pt x="286" y="147"/>
                    </a:cubicBezTo>
                    <a:cubicBezTo>
                      <a:pt x="285" y="146"/>
                      <a:pt x="284" y="145"/>
                      <a:pt x="283" y="144"/>
                    </a:cubicBezTo>
                    <a:close/>
                    <a:moveTo>
                      <a:pt x="283" y="209"/>
                    </a:moveTo>
                    <a:cubicBezTo>
                      <a:pt x="258" y="195"/>
                      <a:pt x="258" y="195"/>
                      <a:pt x="258" y="195"/>
                    </a:cubicBezTo>
                    <a:cubicBezTo>
                      <a:pt x="240" y="205"/>
                      <a:pt x="240" y="205"/>
                      <a:pt x="240" y="205"/>
                    </a:cubicBezTo>
                    <a:cubicBezTo>
                      <a:pt x="261" y="217"/>
                      <a:pt x="261" y="217"/>
                      <a:pt x="261" y="217"/>
                    </a:cubicBezTo>
                    <a:cubicBezTo>
                      <a:pt x="144" y="284"/>
                      <a:pt x="144" y="284"/>
                      <a:pt x="144" y="284"/>
                    </a:cubicBezTo>
                    <a:cubicBezTo>
                      <a:pt x="28" y="217"/>
                      <a:pt x="28" y="217"/>
                      <a:pt x="28" y="217"/>
                    </a:cubicBezTo>
                    <a:cubicBezTo>
                      <a:pt x="49" y="205"/>
                      <a:pt x="49" y="205"/>
                      <a:pt x="49" y="205"/>
                    </a:cubicBezTo>
                    <a:cubicBezTo>
                      <a:pt x="31" y="195"/>
                      <a:pt x="31" y="195"/>
                      <a:pt x="31" y="195"/>
                    </a:cubicBezTo>
                    <a:cubicBezTo>
                      <a:pt x="6" y="210"/>
                      <a:pt x="6" y="210"/>
                      <a:pt x="6" y="210"/>
                    </a:cubicBezTo>
                    <a:cubicBezTo>
                      <a:pt x="2" y="212"/>
                      <a:pt x="0" y="217"/>
                      <a:pt x="3" y="222"/>
                    </a:cubicBezTo>
                    <a:cubicBezTo>
                      <a:pt x="3" y="223"/>
                      <a:pt x="4" y="223"/>
                      <a:pt x="5" y="224"/>
                    </a:cubicBezTo>
                    <a:cubicBezTo>
                      <a:pt x="5" y="224"/>
                      <a:pt x="5" y="224"/>
                      <a:pt x="5" y="224"/>
                    </a:cubicBezTo>
                    <a:cubicBezTo>
                      <a:pt x="140" y="302"/>
                      <a:pt x="140" y="302"/>
                      <a:pt x="140" y="302"/>
                    </a:cubicBezTo>
                    <a:cubicBezTo>
                      <a:pt x="141" y="303"/>
                      <a:pt x="143" y="303"/>
                      <a:pt x="144" y="303"/>
                    </a:cubicBezTo>
                    <a:cubicBezTo>
                      <a:pt x="146" y="303"/>
                      <a:pt x="147" y="303"/>
                      <a:pt x="149" y="302"/>
                    </a:cubicBezTo>
                    <a:cubicBezTo>
                      <a:pt x="283" y="225"/>
                      <a:pt x="283" y="225"/>
                      <a:pt x="283" y="225"/>
                    </a:cubicBezTo>
                    <a:cubicBezTo>
                      <a:pt x="287" y="222"/>
                      <a:pt x="288" y="217"/>
                      <a:pt x="286" y="213"/>
                    </a:cubicBezTo>
                    <a:cubicBezTo>
                      <a:pt x="285" y="211"/>
                      <a:pt x="284" y="210"/>
                      <a:pt x="283" y="209"/>
                    </a:cubicBezTo>
                    <a:close/>
                    <a:moveTo>
                      <a:pt x="283" y="209"/>
                    </a:moveTo>
                    <a:cubicBezTo>
                      <a:pt x="283" y="209"/>
                      <a:pt x="283" y="209"/>
                      <a:pt x="283" y="209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68" name="组合 67"/>
            <p:cNvGrpSpPr/>
            <p:nvPr/>
          </p:nvGrpSpPr>
          <p:grpSpPr>
            <a:xfrm>
              <a:off x="6237053" y="3377221"/>
              <a:ext cx="285413" cy="243324"/>
              <a:chOff x="1555751" y="-1588"/>
              <a:chExt cx="6032500" cy="5143500"/>
            </a:xfrm>
            <a:solidFill>
              <a:schemeClr val="bg1"/>
            </a:solidFill>
          </p:grpSpPr>
          <p:sp>
            <p:nvSpPr>
              <p:cNvPr id="69" name="Freeform 38"/>
              <p:cNvSpPr/>
              <p:nvPr/>
            </p:nvSpPr>
            <p:spPr bwMode="auto">
              <a:xfrm>
                <a:off x="1555751" y="-1588"/>
                <a:ext cx="6032500" cy="5143500"/>
              </a:xfrm>
              <a:custGeom>
                <a:avLst/>
                <a:gdLst>
                  <a:gd name="T0" fmla="*/ 3394 w 3847"/>
                  <a:gd name="T1" fmla="*/ 1118 h 3276"/>
                  <a:gd name="T2" fmla="*/ 3394 w 3847"/>
                  <a:gd name="T3" fmla="*/ 1118 h 3276"/>
                  <a:gd name="T4" fmla="*/ 1949 w 3847"/>
                  <a:gd name="T5" fmla="*/ 0 h 3276"/>
                  <a:gd name="T6" fmla="*/ 507 w 3847"/>
                  <a:gd name="T7" fmla="*/ 1111 h 3276"/>
                  <a:gd name="T8" fmla="*/ 0 w 3847"/>
                  <a:gd name="T9" fmla="*/ 1694 h 3276"/>
                  <a:gd name="T10" fmla="*/ 0 w 3847"/>
                  <a:gd name="T11" fmla="*/ 2121 h 3276"/>
                  <a:gd name="T12" fmla="*/ 546 w 3847"/>
                  <a:gd name="T13" fmla="*/ 2707 h 3276"/>
                  <a:gd name="T14" fmla="*/ 838 w 3847"/>
                  <a:gd name="T15" fmla="*/ 2707 h 3276"/>
                  <a:gd name="T16" fmla="*/ 990 w 3847"/>
                  <a:gd name="T17" fmla="*/ 2553 h 3276"/>
                  <a:gd name="T18" fmla="*/ 990 w 3847"/>
                  <a:gd name="T19" fmla="*/ 1262 h 3276"/>
                  <a:gd name="T20" fmla="*/ 838 w 3847"/>
                  <a:gd name="T21" fmla="*/ 1109 h 3276"/>
                  <a:gd name="T22" fmla="*/ 831 w 3847"/>
                  <a:gd name="T23" fmla="*/ 1109 h 3276"/>
                  <a:gd name="T24" fmla="*/ 1949 w 3847"/>
                  <a:gd name="T25" fmla="*/ 307 h 3276"/>
                  <a:gd name="T26" fmla="*/ 3068 w 3847"/>
                  <a:gd name="T27" fmla="*/ 1109 h 3276"/>
                  <a:gd name="T28" fmla="*/ 3009 w 3847"/>
                  <a:gd name="T29" fmla="*/ 1109 h 3276"/>
                  <a:gd name="T30" fmla="*/ 2857 w 3847"/>
                  <a:gd name="T31" fmla="*/ 1262 h 3276"/>
                  <a:gd name="T32" fmla="*/ 2857 w 3847"/>
                  <a:gd name="T33" fmla="*/ 2553 h 3276"/>
                  <a:gd name="T34" fmla="*/ 2895 w 3847"/>
                  <a:gd name="T35" fmla="*/ 2654 h 3276"/>
                  <a:gd name="T36" fmla="*/ 1920 w 3847"/>
                  <a:gd name="T37" fmla="*/ 3072 h 3276"/>
                  <a:gd name="T38" fmla="*/ 1819 w 3847"/>
                  <a:gd name="T39" fmla="*/ 3174 h 3276"/>
                  <a:gd name="T40" fmla="*/ 1920 w 3847"/>
                  <a:gd name="T41" fmla="*/ 3276 h 3276"/>
                  <a:gd name="T42" fmla="*/ 3113 w 3847"/>
                  <a:gd name="T43" fmla="*/ 2707 h 3276"/>
                  <a:gd name="T44" fmla="*/ 3301 w 3847"/>
                  <a:gd name="T45" fmla="*/ 2707 h 3276"/>
                  <a:gd name="T46" fmla="*/ 3847 w 3847"/>
                  <a:gd name="T47" fmla="*/ 2121 h 3276"/>
                  <a:gd name="T48" fmla="*/ 3847 w 3847"/>
                  <a:gd name="T49" fmla="*/ 1694 h 3276"/>
                  <a:gd name="T50" fmla="*/ 3394 w 3847"/>
                  <a:gd name="T51" fmla="*/ 1118 h 3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847" h="3276">
                    <a:moveTo>
                      <a:pt x="3394" y="1118"/>
                    </a:moveTo>
                    <a:cubicBezTo>
                      <a:pt x="3394" y="1118"/>
                      <a:pt x="3394" y="1118"/>
                      <a:pt x="3394" y="1118"/>
                    </a:cubicBezTo>
                    <a:cubicBezTo>
                      <a:pt x="3188" y="468"/>
                      <a:pt x="2619" y="0"/>
                      <a:pt x="1949" y="0"/>
                    </a:cubicBezTo>
                    <a:cubicBezTo>
                      <a:pt x="1283" y="0"/>
                      <a:pt x="715" y="465"/>
                      <a:pt x="507" y="1111"/>
                    </a:cubicBezTo>
                    <a:cubicBezTo>
                      <a:pt x="224" y="1132"/>
                      <a:pt x="0" y="1385"/>
                      <a:pt x="0" y="1694"/>
                    </a:cubicBezTo>
                    <a:cubicBezTo>
                      <a:pt x="0" y="2121"/>
                      <a:pt x="0" y="2121"/>
                      <a:pt x="0" y="2121"/>
                    </a:cubicBezTo>
                    <a:cubicBezTo>
                      <a:pt x="0" y="2444"/>
                      <a:pt x="245" y="2707"/>
                      <a:pt x="546" y="2707"/>
                    </a:cubicBezTo>
                    <a:cubicBezTo>
                      <a:pt x="838" y="2707"/>
                      <a:pt x="838" y="2707"/>
                      <a:pt x="838" y="2707"/>
                    </a:cubicBezTo>
                    <a:cubicBezTo>
                      <a:pt x="922" y="2707"/>
                      <a:pt x="990" y="2638"/>
                      <a:pt x="990" y="2553"/>
                    </a:cubicBezTo>
                    <a:cubicBezTo>
                      <a:pt x="990" y="1262"/>
                      <a:pt x="990" y="1262"/>
                      <a:pt x="990" y="1262"/>
                    </a:cubicBezTo>
                    <a:cubicBezTo>
                      <a:pt x="990" y="1177"/>
                      <a:pt x="922" y="1109"/>
                      <a:pt x="838" y="1109"/>
                    </a:cubicBezTo>
                    <a:cubicBezTo>
                      <a:pt x="831" y="1109"/>
                      <a:pt x="831" y="1109"/>
                      <a:pt x="831" y="1109"/>
                    </a:cubicBezTo>
                    <a:cubicBezTo>
                      <a:pt x="1022" y="637"/>
                      <a:pt x="1451" y="307"/>
                      <a:pt x="1949" y="307"/>
                    </a:cubicBezTo>
                    <a:cubicBezTo>
                      <a:pt x="2448" y="307"/>
                      <a:pt x="2877" y="637"/>
                      <a:pt x="3068" y="1109"/>
                    </a:cubicBezTo>
                    <a:cubicBezTo>
                      <a:pt x="3009" y="1109"/>
                      <a:pt x="3009" y="1109"/>
                      <a:pt x="3009" y="1109"/>
                    </a:cubicBezTo>
                    <a:cubicBezTo>
                      <a:pt x="2925" y="1109"/>
                      <a:pt x="2857" y="1177"/>
                      <a:pt x="2857" y="1262"/>
                    </a:cubicBezTo>
                    <a:cubicBezTo>
                      <a:pt x="2857" y="2553"/>
                      <a:pt x="2857" y="2553"/>
                      <a:pt x="2857" y="2553"/>
                    </a:cubicBezTo>
                    <a:cubicBezTo>
                      <a:pt x="2857" y="2592"/>
                      <a:pt x="2872" y="2627"/>
                      <a:pt x="2895" y="2654"/>
                    </a:cubicBezTo>
                    <a:cubicBezTo>
                      <a:pt x="2668" y="2920"/>
                      <a:pt x="2333" y="3072"/>
                      <a:pt x="1920" y="3072"/>
                    </a:cubicBezTo>
                    <a:cubicBezTo>
                      <a:pt x="1864" y="3072"/>
                      <a:pt x="1819" y="3118"/>
                      <a:pt x="1819" y="3174"/>
                    </a:cubicBezTo>
                    <a:cubicBezTo>
                      <a:pt x="1819" y="3231"/>
                      <a:pt x="1864" y="3276"/>
                      <a:pt x="1920" y="3276"/>
                    </a:cubicBezTo>
                    <a:cubicBezTo>
                      <a:pt x="2432" y="3276"/>
                      <a:pt x="2848" y="3066"/>
                      <a:pt x="3113" y="2707"/>
                    </a:cubicBezTo>
                    <a:cubicBezTo>
                      <a:pt x="3301" y="2707"/>
                      <a:pt x="3301" y="2707"/>
                      <a:pt x="3301" y="2707"/>
                    </a:cubicBezTo>
                    <a:cubicBezTo>
                      <a:pt x="3602" y="2707"/>
                      <a:pt x="3847" y="2444"/>
                      <a:pt x="3847" y="2121"/>
                    </a:cubicBezTo>
                    <a:cubicBezTo>
                      <a:pt x="3847" y="1694"/>
                      <a:pt x="3847" y="1694"/>
                      <a:pt x="3847" y="1694"/>
                    </a:cubicBezTo>
                    <a:cubicBezTo>
                      <a:pt x="3847" y="1405"/>
                      <a:pt x="3651" y="1166"/>
                      <a:pt x="3394" y="11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0" name="Freeform 39"/>
              <p:cNvSpPr/>
              <p:nvPr/>
            </p:nvSpPr>
            <p:spPr bwMode="auto">
              <a:xfrm>
                <a:off x="2033588" y="2222500"/>
                <a:ext cx="598488" cy="1543050"/>
              </a:xfrm>
              <a:custGeom>
                <a:avLst/>
                <a:gdLst>
                  <a:gd name="T0" fmla="*/ 381 w 381"/>
                  <a:gd name="T1" fmla="*/ 340 h 983"/>
                  <a:gd name="T2" fmla="*/ 381 w 381"/>
                  <a:gd name="T3" fmla="*/ 983 h 983"/>
                  <a:gd name="T4" fmla="*/ 241 w 381"/>
                  <a:gd name="T5" fmla="*/ 983 h 983"/>
                  <a:gd name="T6" fmla="*/ 0 w 381"/>
                  <a:gd name="T7" fmla="*/ 705 h 983"/>
                  <a:gd name="T8" fmla="*/ 0 w 381"/>
                  <a:gd name="T9" fmla="*/ 278 h 983"/>
                  <a:gd name="T10" fmla="*/ 8 w 381"/>
                  <a:gd name="T11" fmla="*/ 209 h 983"/>
                  <a:gd name="T12" fmla="*/ 13 w 381"/>
                  <a:gd name="T13" fmla="*/ 193 h 983"/>
                  <a:gd name="T14" fmla="*/ 34 w 381"/>
                  <a:gd name="T15" fmla="*/ 138 h 983"/>
                  <a:gd name="T16" fmla="*/ 36 w 381"/>
                  <a:gd name="T17" fmla="*/ 132 h 983"/>
                  <a:gd name="T18" fmla="*/ 128 w 381"/>
                  <a:gd name="T19" fmla="*/ 34 h 983"/>
                  <a:gd name="T20" fmla="*/ 178 w 381"/>
                  <a:gd name="T21" fmla="*/ 11 h 983"/>
                  <a:gd name="T22" fmla="*/ 184 w 381"/>
                  <a:gd name="T23" fmla="*/ 9 h 983"/>
                  <a:gd name="T24" fmla="*/ 241 w 381"/>
                  <a:gd name="T25" fmla="*/ 0 h 983"/>
                  <a:gd name="T26" fmla="*/ 381 w 381"/>
                  <a:gd name="T27" fmla="*/ 0 h 983"/>
                  <a:gd name="T28" fmla="*/ 381 w 381"/>
                  <a:gd name="T29" fmla="*/ 340 h 9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81" h="983">
                    <a:moveTo>
                      <a:pt x="381" y="340"/>
                    </a:moveTo>
                    <a:cubicBezTo>
                      <a:pt x="381" y="983"/>
                      <a:pt x="381" y="983"/>
                      <a:pt x="381" y="983"/>
                    </a:cubicBezTo>
                    <a:cubicBezTo>
                      <a:pt x="241" y="983"/>
                      <a:pt x="241" y="983"/>
                      <a:pt x="241" y="983"/>
                    </a:cubicBezTo>
                    <a:cubicBezTo>
                      <a:pt x="108" y="983"/>
                      <a:pt x="0" y="858"/>
                      <a:pt x="0" y="705"/>
                    </a:cubicBezTo>
                    <a:cubicBezTo>
                      <a:pt x="0" y="278"/>
                      <a:pt x="0" y="278"/>
                      <a:pt x="0" y="278"/>
                    </a:cubicBezTo>
                    <a:cubicBezTo>
                      <a:pt x="0" y="254"/>
                      <a:pt x="3" y="231"/>
                      <a:pt x="8" y="209"/>
                    </a:cubicBezTo>
                    <a:cubicBezTo>
                      <a:pt x="10" y="203"/>
                      <a:pt x="11" y="198"/>
                      <a:pt x="13" y="193"/>
                    </a:cubicBezTo>
                    <a:cubicBezTo>
                      <a:pt x="18" y="174"/>
                      <a:pt x="25" y="155"/>
                      <a:pt x="34" y="138"/>
                    </a:cubicBezTo>
                    <a:cubicBezTo>
                      <a:pt x="36" y="132"/>
                      <a:pt x="36" y="132"/>
                      <a:pt x="36" y="132"/>
                    </a:cubicBezTo>
                    <a:cubicBezTo>
                      <a:pt x="59" y="90"/>
                      <a:pt x="91" y="57"/>
                      <a:pt x="128" y="34"/>
                    </a:cubicBezTo>
                    <a:cubicBezTo>
                      <a:pt x="144" y="24"/>
                      <a:pt x="161" y="16"/>
                      <a:pt x="178" y="11"/>
                    </a:cubicBezTo>
                    <a:cubicBezTo>
                      <a:pt x="180" y="10"/>
                      <a:pt x="182" y="9"/>
                      <a:pt x="184" y="9"/>
                    </a:cubicBezTo>
                    <a:cubicBezTo>
                      <a:pt x="202" y="3"/>
                      <a:pt x="221" y="0"/>
                      <a:pt x="241" y="0"/>
                    </a:cubicBezTo>
                    <a:cubicBezTo>
                      <a:pt x="381" y="0"/>
                      <a:pt x="381" y="0"/>
                      <a:pt x="381" y="0"/>
                    </a:cubicBezTo>
                    <a:lnTo>
                      <a:pt x="381" y="34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" name="Freeform 40"/>
              <p:cNvSpPr/>
              <p:nvPr/>
            </p:nvSpPr>
            <p:spPr bwMode="auto">
              <a:xfrm>
                <a:off x="6513513" y="2222500"/>
                <a:ext cx="598488" cy="1543050"/>
              </a:xfrm>
              <a:custGeom>
                <a:avLst/>
                <a:gdLst>
                  <a:gd name="T0" fmla="*/ 380 w 381"/>
                  <a:gd name="T1" fmla="*/ 705 h 983"/>
                  <a:gd name="T2" fmla="*/ 139 w 381"/>
                  <a:gd name="T3" fmla="*/ 983 h 983"/>
                  <a:gd name="T4" fmla="*/ 0 w 381"/>
                  <a:gd name="T5" fmla="*/ 983 h 983"/>
                  <a:gd name="T6" fmla="*/ 0 w 381"/>
                  <a:gd name="T7" fmla="*/ 0 h 983"/>
                  <a:gd name="T8" fmla="*/ 139 w 381"/>
                  <a:gd name="T9" fmla="*/ 0 h 983"/>
                  <a:gd name="T10" fmla="*/ 309 w 381"/>
                  <a:gd name="T11" fmla="*/ 81 h 983"/>
                  <a:gd name="T12" fmla="*/ 380 w 381"/>
                  <a:gd name="T13" fmla="*/ 278 h 983"/>
                  <a:gd name="T14" fmla="*/ 380 w 381"/>
                  <a:gd name="T15" fmla="*/ 705 h 9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1" h="983">
                    <a:moveTo>
                      <a:pt x="380" y="705"/>
                    </a:moveTo>
                    <a:cubicBezTo>
                      <a:pt x="380" y="858"/>
                      <a:pt x="272" y="983"/>
                      <a:pt x="139" y="983"/>
                    </a:cubicBezTo>
                    <a:cubicBezTo>
                      <a:pt x="0" y="983"/>
                      <a:pt x="0" y="983"/>
                      <a:pt x="0" y="98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205" y="0"/>
                      <a:pt x="265" y="31"/>
                      <a:pt x="309" y="81"/>
                    </a:cubicBezTo>
                    <a:cubicBezTo>
                      <a:pt x="356" y="136"/>
                      <a:pt x="381" y="206"/>
                      <a:pt x="380" y="278"/>
                    </a:cubicBezTo>
                    <a:lnTo>
                      <a:pt x="380" y="70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</a:fld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2379611" y="2320060"/>
            <a:ext cx="7432779" cy="1901371"/>
            <a:chOff x="2901044" y="2315029"/>
            <a:chExt cx="7339920" cy="1901371"/>
          </a:xfrm>
        </p:grpSpPr>
        <p:sp>
          <p:nvSpPr>
            <p:cNvPr id="9" name="矩形 8"/>
            <p:cNvSpPr/>
            <p:nvPr/>
          </p:nvSpPr>
          <p:spPr>
            <a:xfrm>
              <a:off x="2901044" y="2315029"/>
              <a:ext cx="1901371" cy="1901371"/>
            </a:xfrm>
            <a:prstGeom prst="rect">
              <a:avLst/>
            </a:prstGeom>
            <a:solidFill>
              <a:srgbClr val="79BD28">
                <a:alpha val="1000"/>
              </a:srgbClr>
            </a:solidFill>
            <a:ln w="317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>
                  <a:latin typeface="Century Gothic" panose="020B0502020202020204" pitchFamily="34" charset="0"/>
                </a:rPr>
                <a:t>PART 4</a:t>
              </a:r>
              <a:endParaRPr lang="zh-CN" altLang="en-US" sz="36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5055392" y="2612635"/>
              <a:ext cx="5185572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sz="3200" b="1" dirty="0">
                  <a:solidFill>
                    <a:schemeClr val="lt1"/>
                  </a:solidFill>
                  <a:latin typeface="Century Gothic" panose="020B0502020202020204" pitchFamily="34" charset="0"/>
                  <a:cs typeface="Century Gothic"/>
                  <a:sym typeface="Century Gothic"/>
                </a:rPr>
                <a:t>Sangfor Assistance for Compromised Customers</a:t>
              </a:r>
              <a:endParaRPr lang="en-US" sz="3200" b="1" dirty="0">
                <a:solidFill>
                  <a:schemeClr val="lt1"/>
                </a:solidFill>
                <a:latin typeface="Century Gothic" panose="020B0502020202020204" pitchFamily="34" charset="0"/>
                <a:cs typeface="Century Gothic"/>
                <a:sym typeface="Century Gothic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</a:fld>
            <a:endParaRPr lang="zh-CN" altLang="en-US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Prevention is the Key!</a:t>
            </a:r>
            <a:endParaRPr lang="en-US" dirty="0"/>
          </a:p>
        </p:txBody>
      </p:sp>
      <p:grpSp>
        <p:nvGrpSpPr>
          <p:cNvPr id="14" name="组合 13"/>
          <p:cNvGrpSpPr/>
          <p:nvPr/>
        </p:nvGrpSpPr>
        <p:grpSpPr>
          <a:xfrm>
            <a:off x="1086675" y="2004783"/>
            <a:ext cx="9829840" cy="2848434"/>
            <a:chOff x="1139684" y="2168388"/>
            <a:chExt cx="9829840" cy="2848434"/>
          </a:xfrm>
        </p:grpSpPr>
        <p:sp>
          <p:nvSpPr>
            <p:cNvPr id="9" name="矩形 8"/>
            <p:cNvSpPr/>
            <p:nvPr/>
          </p:nvSpPr>
          <p:spPr>
            <a:xfrm>
              <a:off x="1139684" y="2605271"/>
              <a:ext cx="9829839" cy="2411551"/>
            </a:xfrm>
            <a:prstGeom prst="rect">
              <a:avLst/>
            </a:prstGeom>
            <a:gradFill>
              <a:gsLst>
                <a:gs pos="1000">
                  <a:srgbClr val="05B0EF">
                    <a:alpha val="11000"/>
                  </a:srgbClr>
                </a:gs>
                <a:gs pos="100000">
                  <a:srgbClr val="003192">
                    <a:alpha val="0"/>
                  </a:srgbClr>
                </a:gs>
              </a:gsLst>
              <a:lin ang="5400000" scaled="1"/>
            </a:gradFill>
            <a:ln>
              <a:gradFill>
                <a:gsLst>
                  <a:gs pos="0">
                    <a:srgbClr val="00B0F0"/>
                  </a:gs>
                  <a:gs pos="99000">
                    <a:srgbClr val="00B0F0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551986" y="3303705"/>
              <a:ext cx="9417538" cy="15286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ct val="150000"/>
                </a:lnSpc>
                <a:buFontTx/>
                <a:buChar char="-"/>
              </a:pPr>
              <a:r>
                <a:rPr lang="en-US" sz="1600" dirty="0">
                  <a:solidFill>
                    <a:schemeClr val="bg1"/>
                  </a:solidFill>
                </a:rPr>
                <a:t>Understanding of </a:t>
              </a:r>
              <a:r>
                <a:rPr lang="en-US" sz="1600" b="1" dirty="0">
                  <a:solidFill>
                    <a:srgbClr val="00B0F0"/>
                  </a:solidFill>
                </a:rPr>
                <a:t>Internet-facing systems </a:t>
              </a:r>
              <a:r>
                <a:rPr lang="en-US" sz="1600" dirty="0">
                  <a:solidFill>
                    <a:schemeClr val="bg1"/>
                  </a:solidFill>
                </a:rPr>
                <a:t>and respective </a:t>
              </a:r>
              <a:r>
                <a:rPr lang="en-US" sz="1600" b="1" dirty="0">
                  <a:solidFill>
                    <a:srgbClr val="00B0F0"/>
                  </a:solidFill>
                </a:rPr>
                <a:t>listening services</a:t>
              </a:r>
              <a:endParaRPr lang="en-US" sz="1600" b="1" dirty="0">
                <a:solidFill>
                  <a:srgbClr val="00B0F0"/>
                </a:solidFill>
              </a:endParaRPr>
            </a:p>
            <a:p>
              <a:pPr marL="285750" indent="-285750">
                <a:lnSpc>
                  <a:spcPct val="150000"/>
                </a:lnSpc>
                <a:buFontTx/>
                <a:buChar char="-"/>
              </a:pPr>
              <a:r>
                <a:rPr lang="en-US" sz="1600" dirty="0">
                  <a:solidFill>
                    <a:schemeClr val="bg1"/>
                  </a:solidFill>
                </a:rPr>
                <a:t>Review of </a:t>
              </a:r>
              <a:r>
                <a:rPr lang="en-US" sz="1600" b="1" dirty="0">
                  <a:solidFill>
                    <a:srgbClr val="00B0F0"/>
                  </a:solidFill>
                </a:rPr>
                <a:t>threat and risk </a:t>
              </a:r>
              <a:r>
                <a:rPr lang="en-US" sz="1600" dirty="0">
                  <a:solidFill>
                    <a:schemeClr val="bg1"/>
                  </a:solidFill>
                </a:rPr>
                <a:t>from each exposed service</a:t>
              </a:r>
              <a:endParaRPr lang="en-US" sz="1600" dirty="0">
                <a:solidFill>
                  <a:schemeClr val="bg1"/>
                </a:solidFill>
              </a:endParaRPr>
            </a:p>
            <a:p>
              <a:pPr marL="285750" indent="-285750">
                <a:lnSpc>
                  <a:spcPct val="150000"/>
                </a:lnSpc>
                <a:buFontTx/>
                <a:buChar char="-"/>
              </a:pPr>
              <a:r>
                <a:rPr lang="en-US" sz="1600" dirty="0">
                  <a:solidFill>
                    <a:schemeClr val="bg1"/>
                  </a:solidFill>
                </a:rPr>
                <a:t>Review of </a:t>
              </a:r>
              <a:r>
                <a:rPr lang="en-US" sz="1600" b="1" dirty="0">
                  <a:solidFill>
                    <a:srgbClr val="00B0F0"/>
                  </a:solidFill>
                </a:rPr>
                <a:t>security control and protection mechanisms</a:t>
              </a:r>
              <a:r>
                <a:rPr lang="en-US" sz="1600" dirty="0">
                  <a:solidFill>
                    <a:schemeClr val="bg1"/>
                  </a:solidFill>
                </a:rPr>
                <a:t> of each exposed service</a:t>
              </a:r>
              <a:endParaRPr lang="en-US" sz="1600" dirty="0">
                <a:solidFill>
                  <a:schemeClr val="bg1"/>
                </a:solidFill>
              </a:endParaRPr>
            </a:p>
            <a:p>
              <a:pPr marL="285750" indent="-285750">
                <a:lnSpc>
                  <a:spcPct val="150000"/>
                </a:lnSpc>
                <a:buFontTx/>
                <a:buChar char="-"/>
              </a:pPr>
              <a:r>
                <a:rPr lang="en-US" sz="1600" b="1" dirty="0">
                  <a:solidFill>
                    <a:srgbClr val="00B0F0"/>
                  </a:solidFill>
                </a:rPr>
                <a:t>Remediation plan and suggestions </a:t>
              </a:r>
              <a:r>
                <a:rPr lang="en-US" sz="1600" dirty="0">
                  <a:solidFill>
                    <a:schemeClr val="bg1"/>
                  </a:solidFill>
                </a:rPr>
                <a:t>on discovered threats and risks</a:t>
              </a:r>
              <a:endParaRPr 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1139685" y="2605272"/>
              <a:ext cx="9829839" cy="522241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/>
                <a:t>External Attack Surface Assessment</a:t>
              </a:r>
              <a:endParaRPr lang="en-US" altLang="zh-CN" b="1" dirty="0"/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97837" y="2168388"/>
              <a:ext cx="1562100" cy="15621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1305;p95"/>
          <p:cNvSpPr/>
          <p:nvPr/>
        </p:nvSpPr>
        <p:spPr>
          <a:xfrm>
            <a:off x="1472649" y="2261225"/>
            <a:ext cx="4873524" cy="2554471"/>
          </a:xfrm>
          <a:prstGeom prst="roundRect">
            <a:avLst>
              <a:gd name="adj" fmla="val 8015"/>
            </a:avLst>
          </a:prstGeom>
          <a:gradFill>
            <a:gsLst>
              <a:gs pos="0">
                <a:srgbClr val="00A3FF">
                  <a:alpha val="10000"/>
                </a:srgbClr>
              </a:gs>
              <a:gs pos="99000">
                <a:srgbClr val="003192">
                  <a:alpha val="0"/>
                </a:srgbClr>
              </a:gs>
            </a:gsLst>
            <a:lin ang="5400000" scaled="1"/>
          </a:gradFill>
          <a:ln w="9525" cap="flat" cmpd="sng">
            <a:gradFill flip="none" rotWithShape="1">
              <a:gsLst>
                <a:gs pos="0">
                  <a:srgbClr val="05B0EF"/>
                </a:gs>
                <a:gs pos="100000">
                  <a:srgbClr val="003192">
                    <a:alpha val="0"/>
                  </a:srgbClr>
                </a:gs>
              </a:gsLst>
              <a:lin ang="5400000" scaled="1"/>
              <a:tileRect/>
            </a:gra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51425" tIns="25700" rIns="51425" bIns="2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</a:fld>
            <a:endParaRPr lang="zh-CN" altLang="en-US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558800" y="165099"/>
            <a:ext cx="9569938" cy="550863"/>
          </a:xfrm>
        </p:spPr>
        <p:txBody>
          <a:bodyPr>
            <a:normAutofit fontScale="90000"/>
          </a:bodyPr>
          <a:lstStyle/>
          <a:p>
            <a:r>
              <a:rPr lang="en-US" dirty="0"/>
              <a:t>Uncover Unnoticed Malware &amp; Compromised Machines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2994" y="2421579"/>
            <a:ext cx="4423006" cy="23941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b="1" dirty="0">
                <a:solidFill>
                  <a:srgbClr val="00B0F0"/>
                </a:solidFill>
              </a:rPr>
              <a:t>Uncover Threats &amp; Risks Before Attack!</a:t>
            </a:r>
            <a:endParaRPr lang="en-US" altLang="zh-CN" b="1" dirty="0">
              <a:solidFill>
                <a:srgbClr val="00B0F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chemeClr val="bg1"/>
                </a:solidFill>
              </a:rPr>
              <a:t>Identify Potential Data Leakage</a:t>
            </a:r>
            <a:endParaRPr lang="en-US" sz="1600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chemeClr val="bg1"/>
                </a:solidFill>
              </a:rPr>
              <a:t>Uncover Potential Threat</a:t>
            </a:r>
            <a:endParaRPr lang="en-US" sz="1600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chemeClr val="bg1"/>
                </a:solidFill>
              </a:rPr>
              <a:t>Discover Compromised Machines</a:t>
            </a:r>
            <a:endParaRPr lang="en-US" sz="1600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chemeClr val="bg1"/>
                </a:solidFill>
              </a:rPr>
              <a:t>Reveal Bypassed Attacks</a:t>
            </a:r>
            <a:endParaRPr lang="en-US" sz="1600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chemeClr val="bg1"/>
                </a:solidFill>
              </a:rPr>
              <a:t>Discover Network Abnormalities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587793" y="4181961"/>
            <a:ext cx="39824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</a:rPr>
              <a:t>Threat Identification, Analysis &amp; Risk Assessment</a:t>
            </a:r>
            <a:endParaRPr lang="en-US" altLang="zh-CN" b="1" dirty="0">
              <a:solidFill>
                <a:schemeClr val="bg1"/>
              </a:solidFill>
            </a:endParaRPr>
          </a:p>
          <a:p>
            <a:pPr algn="ctr"/>
            <a:r>
              <a:rPr lang="en-US" altLang="zh-CN" b="1" dirty="0">
                <a:solidFill>
                  <a:schemeClr val="bg1"/>
                </a:solidFill>
              </a:rPr>
              <a:t>(TIARA)</a:t>
            </a:r>
            <a:endParaRPr lang="en-US" altLang="zh-CN" b="1" dirty="0">
              <a:solidFill>
                <a:schemeClr val="bg1"/>
              </a:solidFill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0563" y="1851120"/>
            <a:ext cx="2703147" cy="2689699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</a:fld>
            <a:endParaRPr lang="zh-CN" altLang="en-US"/>
          </a:p>
        </p:txBody>
      </p:sp>
      <p:sp>
        <p:nvSpPr>
          <p:cNvPr id="4" name="矩形 9"/>
          <p:cNvSpPr/>
          <p:nvPr/>
        </p:nvSpPr>
        <p:spPr>
          <a:xfrm>
            <a:off x="4007601" y="1249482"/>
            <a:ext cx="7137397" cy="523220"/>
          </a:xfrm>
          <a:prstGeom prst="rect">
            <a:avLst/>
          </a:prstGeom>
          <a:solidFill>
            <a:srgbClr val="00B0F0">
              <a:alpha val="8000"/>
            </a:srgbClr>
          </a:solidFill>
          <a:ln w="6350">
            <a:solidFill>
              <a:srgbClr val="00B0F0">
                <a:alpha val="41000"/>
              </a:srgb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10"/>
          <p:cNvSpPr/>
          <p:nvPr/>
        </p:nvSpPr>
        <p:spPr>
          <a:xfrm>
            <a:off x="4007601" y="1936574"/>
            <a:ext cx="7137397" cy="523220"/>
          </a:xfrm>
          <a:prstGeom prst="rect">
            <a:avLst/>
          </a:prstGeom>
          <a:solidFill>
            <a:srgbClr val="00B0F0">
              <a:alpha val="8000"/>
            </a:srgbClr>
          </a:solidFill>
          <a:ln w="6350">
            <a:solidFill>
              <a:srgbClr val="00B0F0">
                <a:alpha val="41000"/>
              </a:srgb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11"/>
          <p:cNvSpPr/>
          <p:nvPr/>
        </p:nvSpPr>
        <p:spPr>
          <a:xfrm>
            <a:off x="4007601" y="2623666"/>
            <a:ext cx="7137397" cy="523220"/>
          </a:xfrm>
          <a:prstGeom prst="rect">
            <a:avLst/>
          </a:prstGeom>
          <a:solidFill>
            <a:srgbClr val="00B0F0">
              <a:alpha val="8000"/>
            </a:srgbClr>
          </a:solidFill>
          <a:ln w="6350">
            <a:solidFill>
              <a:srgbClr val="00B0F0">
                <a:alpha val="41000"/>
              </a:srgb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12"/>
          <p:cNvSpPr/>
          <p:nvPr/>
        </p:nvSpPr>
        <p:spPr>
          <a:xfrm>
            <a:off x="4007601" y="3310758"/>
            <a:ext cx="7137397" cy="523220"/>
          </a:xfrm>
          <a:prstGeom prst="rect">
            <a:avLst/>
          </a:prstGeom>
          <a:solidFill>
            <a:srgbClr val="00B0F0">
              <a:alpha val="8000"/>
            </a:srgbClr>
          </a:solidFill>
          <a:ln w="6350">
            <a:solidFill>
              <a:srgbClr val="00B0F0">
                <a:alpha val="41000"/>
              </a:srgb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13"/>
          <p:cNvSpPr/>
          <p:nvPr/>
        </p:nvSpPr>
        <p:spPr>
          <a:xfrm>
            <a:off x="4007601" y="3997850"/>
            <a:ext cx="7137397" cy="523220"/>
          </a:xfrm>
          <a:prstGeom prst="rect">
            <a:avLst/>
          </a:prstGeom>
          <a:solidFill>
            <a:srgbClr val="00B0F0">
              <a:alpha val="8000"/>
            </a:srgbClr>
          </a:solidFill>
          <a:ln w="6350">
            <a:solidFill>
              <a:srgbClr val="00B0F0">
                <a:alpha val="41000"/>
              </a:srgb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14"/>
          <p:cNvSpPr/>
          <p:nvPr/>
        </p:nvSpPr>
        <p:spPr>
          <a:xfrm>
            <a:off x="4007601" y="4684942"/>
            <a:ext cx="7137397" cy="523220"/>
          </a:xfrm>
          <a:prstGeom prst="rect">
            <a:avLst/>
          </a:prstGeom>
          <a:solidFill>
            <a:srgbClr val="00B0F0">
              <a:alpha val="8000"/>
            </a:srgbClr>
          </a:solidFill>
          <a:ln w="6350">
            <a:solidFill>
              <a:srgbClr val="00B0F0">
                <a:alpha val="41000"/>
              </a:srgb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15"/>
          <p:cNvSpPr/>
          <p:nvPr/>
        </p:nvSpPr>
        <p:spPr>
          <a:xfrm>
            <a:off x="4007601" y="5372031"/>
            <a:ext cx="7137397" cy="523220"/>
          </a:xfrm>
          <a:prstGeom prst="rect">
            <a:avLst/>
          </a:prstGeom>
          <a:solidFill>
            <a:srgbClr val="00B0F0">
              <a:alpha val="8000"/>
            </a:srgbClr>
          </a:solidFill>
          <a:ln w="6350">
            <a:solidFill>
              <a:srgbClr val="00B0F0">
                <a:alpha val="41000"/>
              </a:srgb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46"/>
          <p:cNvSpPr/>
          <p:nvPr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矩形 47"/>
          <p:cNvSpPr/>
          <p:nvPr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矩形 48"/>
          <p:cNvSpPr/>
          <p:nvPr/>
        </p:nvSpPr>
        <p:spPr>
          <a:xfrm>
            <a:off x="579650" y="200326"/>
            <a:ext cx="57016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Qualified Security Consultants</a:t>
            </a:r>
            <a:endParaRPr lang="en-US" altLang="zh-CN" sz="28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文本框 12"/>
          <p:cNvSpPr txBox="1"/>
          <p:nvPr/>
        </p:nvSpPr>
        <p:spPr>
          <a:xfrm>
            <a:off x="4184931" y="1052232"/>
            <a:ext cx="8027044" cy="4817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50000"/>
              </a:lnSpc>
              <a:buClr>
                <a:srgbClr val="00B0F0"/>
              </a:buClr>
              <a:buFont typeface="Arial" panose="020B060402020209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Certified Information Systems Security</a:t>
            </a:r>
            <a:r>
              <a:rPr lang="zh-CN" altLang="en-US" dirty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Professional </a:t>
            </a:r>
            <a:r>
              <a:rPr lang="en-US" b="1" dirty="0">
                <a:solidFill>
                  <a:srgbClr val="00B0F0"/>
                </a:solidFill>
              </a:rPr>
              <a:t>(CISSP)</a:t>
            </a:r>
            <a:endParaRPr lang="en-US" dirty="0">
              <a:solidFill>
                <a:srgbClr val="00B0F0"/>
              </a:solidFill>
            </a:endParaRPr>
          </a:p>
          <a:p>
            <a:pPr marL="285750" indent="-285750">
              <a:lnSpc>
                <a:spcPct val="250000"/>
              </a:lnSpc>
              <a:buClr>
                <a:srgbClr val="00B0F0"/>
              </a:buClr>
              <a:buFont typeface="Arial" panose="020B060402020209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CREST Registered Tester </a:t>
            </a:r>
            <a:r>
              <a:rPr lang="en-US" b="1" dirty="0">
                <a:solidFill>
                  <a:srgbClr val="00B0F0"/>
                </a:solidFill>
              </a:rPr>
              <a:t>(CRT)</a:t>
            </a: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250000"/>
              </a:lnSpc>
              <a:buClr>
                <a:srgbClr val="00B0F0"/>
              </a:buClr>
              <a:buFont typeface="Arial" panose="020B060402020209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Offensive Security Certified Professional </a:t>
            </a:r>
            <a:r>
              <a:rPr lang="en-US" b="1" dirty="0">
                <a:solidFill>
                  <a:srgbClr val="00B0F0"/>
                </a:solidFill>
              </a:rPr>
              <a:t>(OSCP)</a:t>
            </a: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250000"/>
              </a:lnSpc>
              <a:buClr>
                <a:srgbClr val="00B0F0"/>
              </a:buClr>
              <a:buFont typeface="Arial" panose="020B060402020209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Cisco Certified Internetwork Expert </a:t>
            </a:r>
            <a:r>
              <a:rPr lang="en-US" b="1" dirty="0">
                <a:solidFill>
                  <a:srgbClr val="00B0F0"/>
                </a:solidFill>
              </a:rPr>
              <a:t>(CCIE) </a:t>
            </a: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250000"/>
              </a:lnSpc>
              <a:buClr>
                <a:srgbClr val="00B0F0"/>
              </a:buClr>
              <a:buFont typeface="Arial" panose="020B060402020209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ISO/IEC 27001 Lead Auditor</a:t>
            </a: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250000"/>
              </a:lnSpc>
              <a:buClr>
                <a:srgbClr val="00B0F0"/>
              </a:buClr>
              <a:buFont typeface="Arial" panose="020B060402020209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CompTIA Pentest+ </a:t>
            </a:r>
            <a:r>
              <a:rPr lang="en-US" b="1" dirty="0">
                <a:solidFill>
                  <a:srgbClr val="00B0F0"/>
                </a:solidFill>
              </a:rPr>
              <a:t>(Pentest+)</a:t>
            </a: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250000"/>
              </a:lnSpc>
              <a:buClr>
                <a:srgbClr val="00B0F0"/>
              </a:buClr>
              <a:buFont typeface="Arial" panose="020B060402020209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Certified Ethical Hacker </a:t>
            </a:r>
            <a:r>
              <a:rPr lang="en-US" b="1" dirty="0">
                <a:solidFill>
                  <a:srgbClr val="00B0F0"/>
                </a:solidFill>
              </a:rPr>
              <a:t>(CEH)</a:t>
            </a:r>
            <a:endParaRPr lang="en-US" b="1" dirty="0">
              <a:solidFill>
                <a:srgbClr val="00B0F0"/>
              </a:solidFill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968354" y="3411660"/>
            <a:ext cx="2494444" cy="1357750"/>
            <a:chOff x="2857886" y="3306421"/>
            <a:chExt cx="3434541" cy="1869452"/>
          </a:xfrm>
        </p:grpSpPr>
        <p:grpSp>
          <p:nvGrpSpPr>
            <p:cNvPr id="19" name="组合 18"/>
            <p:cNvGrpSpPr/>
            <p:nvPr/>
          </p:nvGrpSpPr>
          <p:grpSpPr>
            <a:xfrm>
              <a:off x="3358836" y="3624383"/>
              <a:ext cx="2454569" cy="1551490"/>
              <a:chOff x="3358836" y="3737661"/>
              <a:chExt cx="2454569" cy="1551490"/>
            </a:xfrm>
          </p:grpSpPr>
          <p:sp>
            <p:nvSpPr>
              <p:cNvPr id="21" name="矩形 11"/>
              <p:cNvSpPr/>
              <p:nvPr/>
            </p:nvSpPr>
            <p:spPr>
              <a:xfrm rot="2700000">
                <a:off x="3950772" y="3738012"/>
                <a:ext cx="1224039" cy="1223337"/>
              </a:xfrm>
              <a:custGeom>
                <a:avLst/>
                <a:gdLst>
                  <a:gd name="connsiteX0" fmla="*/ 0 w 2078823"/>
                  <a:gd name="connsiteY0" fmla="*/ 0 h 2078823"/>
                  <a:gd name="connsiteX1" fmla="*/ 2078823 w 2078823"/>
                  <a:gd name="connsiteY1" fmla="*/ 0 h 2078823"/>
                  <a:gd name="connsiteX2" fmla="*/ 2078823 w 2078823"/>
                  <a:gd name="connsiteY2" fmla="*/ 2078823 h 2078823"/>
                  <a:gd name="connsiteX3" fmla="*/ 0 w 2078823"/>
                  <a:gd name="connsiteY3" fmla="*/ 2078823 h 2078823"/>
                  <a:gd name="connsiteX4" fmla="*/ 0 w 2078823"/>
                  <a:gd name="connsiteY4" fmla="*/ 0 h 2078823"/>
                  <a:gd name="connsiteX0-1" fmla="*/ 0 w 2664547"/>
                  <a:gd name="connsiteY0-2" fmla="*/ 0 h 2078823"/>
                  <a:gd name="connsiteX1-3" fmla="*/ 2664547 w 2664547"/>
                  <a:gd name="connsiteY1-4" fmla="*/ 479229 h 2078823"/>
                  <a:gd name="connsiteX2-5" fmla="*/ 2078823 w 2664547"/>
                  <a:gd name="connsiteY2-6" fmla="*/ 2078823 h 2078823"/>
                  <a:gd name="connsiteX3-7" fmla="*/ 0 w 2664547"/>
                  <a:gd name="connsiteY3-8" fmla="*/ 2078823 h 2078823"/>
                  <a:gd name="connsiteX4-9" fmla="*/ 0 w 2664547"/>
                  <a:gd name="connsiteY4-10" fmla="*/ 0 h 2078823"/>
                  <a:gd name="connsiteX0-11" fmla="*/ 0 w 2664547"/>
                  <a:gd name="connsiteY0-12" fmla="*/ 0 h 2687368"/>
                  <a:gd name="connsiteX1-13" fmla="*/ 2664547 w 2664547"/>
                  <a:gd name="connsiteY1-14" fmla="*/ 479229 h 2687368"/>
                  <a:gd name="connsiteX2-15" fmla="*/ 2078823 w 2664547"/>
                  <a:gd name="connsiteY2-16" fmla="*/ 2078823 h 2687368"/>
                  <a:gd name="connsiteX3-17" fmla="*/ 456408 w 2664547"/>
                  <a:gd name="connsiteY3-18" fmla="*/ 2687368 h 2687368"/>
                  <a:gd name="connsiteX4-19" fmla="*/ 0 w 2664547"/>
                  <a:gd name="connsiteY4-20" fmla="*/ 0 h 2687368"/>
                  <a:gd name="connsiteX0-21" fmla="*/ 1026919 w 2208139"/>
                  <a:gd name="connsiteY0-22" fmla="*/ 867176 h 2208139"/>
                  <a:gd name="connsiteX1-23" fmla="*/ 2208139 w 2208139"/>
                  <a:gd name="connsiteY1-24" fmla="*/ 0 h 2208139"/>
                  <a:gd name="connsiteX2-25" fmla="*/ 1622415 w 2208139"/>
                  <a:gd name="connsiteY2-26" fmla="*/ 1599594 h 2208139"/>
                  <a:gd name="connsiteX3-27" fmla="*/ 0 w 2208139"/>
                  <a:gd name="connsiteY3-28" fmla="*/ 2208139 h 2208139"/>
                  <a:gd name="connsiteX4-29" fmla="*/ 1026919 w 2208139"/>
                  <a:gd name="connsiteY4-30" fmla="*/ 867176 h 2208139"/>
                  <a:gd name="connsiteX0-31" fmla="*/ 699826 w 2208139"/>
                  <a:gd name="connsiteY0-32" fmla="*/ 585724 h 2208139"/>
                  <a:gd name="connsiteX1-33" fmla="*/ 2208139 w 2208139"/>
                  <a:gd name="connsiteY1-34" fmla="*/ 0 h 2208139"/>
                  <a:gd name="connsiteX2-35" fmla="*/ 1622415 w 2208139"/>
                  <a:gd name="connsiteY2-36" fmla="*/ 1599594 h 2208139"/>
                  <a:gd name="connsiteX3-37" fmla="*/ 0 w 2208139"/>
                  <a:gd name="connsiteY3-38" fmla="*/ 2208139 h 2208139"/>
                  <a:gd name="connsiteX4-39" fmla="*/ 699826 w 2208139"/>
                  <a:gd name="connsiteY4-40" fmla="*/ 585724 h 2208139"/>
                  <a:gd name="connsiteX0-41" fmla="*/ 666761 w 2208139"/>
                  <a:gd name="connsiteY0-42" fmla="*/ 633483 h 2208139"/>
                  <a:gd name="connsiteX1-43" fmla="*/ 2208139 w 2208139"/>
                  <a:gd name="connsiteY1-44" fmla="*/ 0 h 2208139"/>
                  <a:gd name="connsiteX2-45" fmla="*/ 1622415 w 2208139"/>
                  <a:gd name="connsiteY2-46" fmla="*/ 1599594 h 2208139"/>
                  <a:gd name="connsiteX3-47" fmla="*/ 0 w 2208139"/>
                  <a:gd name="connsiteY3-48" fmla="*/ 2208139 h 2208139"/>
                  <a:gd name="connsiteX4-49" fmla="*/ 666761 w 2208139"/>
                  <a:gd name="connsiteY4-50" fmla="*/ 633483 h 2208139"/>
                  <a:gd name="connsiteX0-51" fmla="*/ 652067 w 2193445"/>
                  <a:gd name="connsiteY0-52" fmla="*/ 633483 h 2178749"/>
                  <a:gd name="connsiteX1-53" fmla="*/ 2193445 w 2193445"/>
                  <a:gd name="connsiteY1-54" fmla="*/ 0 h 2178749"/>
                  <a:gd name="connsiteX2-55" fmla="*/ 1607721 w 2193445"/>
                  <a:gd name="connsiteY2-56" fmla="*/ 1599594 h 2178749"/>
                  <a:gd name="connsiteX3-57" fmla="*/ 0 w 2193445"/>
                  <a:gd name="connsiteY3-58" fmla="*/ 2178749 h 2178749"/>
                  <a:gd name="connsiteX4-59" fmla="*/ 652067 w 2193445"/>
                  <a:gd name="connsiteY4-60" fmla="*/ 633483 h 2178749"/>
                  <a:gd name="connsiteX0-61" fmla="*/ 750594 w 2193445"/>
                  <a:gd name="connsiteY0-62" fmla="*/ 590904 h 2178749"/>
                  <a:gd name="connsiteX1-63" fmla="*/ 2193445 w 2193445"/>
                  <a:gd name="connsiteY1-64" fmla="*/ 0 h 2178749"/>
                  <a:gd name="connsiteX2-65" fmla="*/ 1607721 w 2193445"/>
                  <a:gd name="connsiteY2-66" fmla="*/ 1599594 h 2178749"/>
                  <a:gd name="connsiteX3-67" fmla="*/ 0 w 2193445"/>
                  <a:gd name="connsiteY3-68" fmla="*/ 2178749 h 2178749"/>
                  <a:gd name="connsiteX4-69" fmla="*/ 750594 w 2193445"/>
                  <a:gd name="connsiteY4-70" fmla="*/ 590904 h 2178749"/>
                  <a:gd name="connsiteX0-71" fmla="*/ 750594 w 2400691"/>
                  <a:gd name="connsiteY0-72" fmla="*/ 725189 h 2313034"/>
                  <a:gd name="connsiteX1-73" fmla="*/ 2400691 w 2400691"/>
                  <a:gd name="connsiteY1-74" fmla="*/ 0 h 2313034"/>
                  <a:gd name="connsiteX2-75" fmla="*/ 1607721 w 2400691"/>
                  <a:gd name="connsiteY2-76" fmla="*/ 1733879 h 2313034"/>
                  <a:gd name="connsiteX3-77" fmla="*/ 0 w 2400691"/>
                  <a:gd name="connsiteY3-78" fmla="*/ 2313034 h 2313034"/>
                  <a:gd name="connsiteX4-79" fmla="*/ 750594 w 2400691"/>
                  <a:gd name="connsiteY4-80" fmla="*/ 725189 h 2313034"/>
                  <a:gd name="connsiteX0-81" fmla="*/ 750594 w 2400691"/>
                  <a:gd name="connsiteY0-82" fmla="*/ 725189 h 2313034"/>
                  <a:gd name="connsiteX1-83" fmla="*/ 2400691 w 2400691"/>
                  <a:gd name="connsiteY1-84" fmla="*/ 0 h 2313034"/>
                  <a:gd name="connsiteX2-85" fmla="*/ 1641696 w 2400691"/>
                  <a:gd name="connsiteY2-86" fmla="*/ 1589767 h 2313034"/>
                  <a:gd name="connsiteX3-87" fmla="*/ 0 w 2400691"/>
                  <a:gd name="connsiteY3-88" fmla="*/ 2313034 h 2313034"/>
                  <a:gd name="connsiteX4-89" fmla="*/ 750594 w 2400691"/>
                  <a:gd name="connsiteY4-90" fmla="*/ 725189 h 2313034"/>
                  <a:gd name="connsiteX0-91" fmla="*/ 750594 w 2400691"/>
                  <a:gd name="connsiteY0-92" fmla="*/ 725189 h 2313034"/>
                  <a:gd name="connsiteX1-93" fmla="*/ 2400691 w 2400691"/>
                  <a:gd name="connsiteY1-94" fmla="*/ 0 h 2313034"/>
                  <a:gd name="connsiteX2-95" fmla="*/ 1641696 w 2400691"/>
                  <a:gd name="connsiteY2-96" fmla="*/ 1589767 h 2313034"/>
                  <a:gd name="connsiteX3-97" fmla="*/ 0 w 2400691"/>
                  <a:gd name="connsiteY3-98" fmla="*/ 2313034 h 2313034"/>
                  <a:gd name="connsiteX4-99" fmla="*/ 750594 w 2400691"/>
                  <a:gd name="connsiteY4-100" fmla="*/ 725189 h 231303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400691" h="2313034">
                    <a:moveTo>
                      <a:pt x="750594" y="725189"/>
                    </a:moveTo>
                    <a:lnTo>
                      <a:pt x="2400691" y="0"/>
                    </a:lnTo>
                    <a:lnTo>
                      <a:pt x="1641696" y="1589767"/>
                    </a:lnTo>
                    <a:lnTo>
                      <a:pt x="0" y="2313034"/>
                    </a:lnTo>
                    <a:lnTo>
                      <a:pt x="750594" y="725189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7146" tIns="28573" rIns="57146" bIns="28573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 sz="2655"/>
              </a:p>
            </p:txBody>
          </p:sp>
          <p:grpSp>
            <p:nvGrpSpPr>
              <p:cNvPr id="22" name="组合 21"/>
              <p:cNvGrpSpPr/>
              <p:nvPr/>
            </p:nvGrpSpPr>
            <p:grpSpPr>
              <a:xfrm>
                <a:off x="3358836" y="3908284"/>
                <a:ext cx="2454569" cy="1380867"/>
                <a:chOff x="3358836" y="3908284"/>
                <a:chExt cx="2454569" cy="1380867"/>
              </a:xfrm>
            </p:grpSpPr>
            <p:sp>
              <p:nvSpPr>
                <p:cNvPr id="23" name="矩形 92"/>
                <p:cNvSpPr/>
                <p:nvPr/>
              </p:nvSpPr>
              <p:spPr>
                <a:xfrm>
                  <a:off x="3468484" y="4382430"/>
                  <a:ext cx="1108211" cy="841588"/>
                </a:xfrm>
                <a:custGeom>
                  <a:avLst/>
                  <a:gdLst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1866877 h 1866877"/>
                    <a:gd name="connsiteX4" fmla="*/ 0 w 923822"/>
                    <a:gd name="connsiteY4" fmla="*/ 0 h 1866877"/>
                    <a:gd name="connsiteX0-1" fmla="*/ 0 w 923822"/>
                    <a:gd name="connsiteY0-2" fmla="*/ 0 h 1866877"/>
                    <a:gd name="connsiteX1-3" fmla="*/ 923822 w 923822"/>
                    <a:gd name="connsiteY1-4" fmla="*/ 0 h 1866877"/>
                    <a:gd name="connsiteX2-5" fmla="*/ 923822 w 923822"/>
                    <a:gd name="connsiteY2-6" fmla="*/ 1866877 h 1866877"/>
                    <a:gd name="connsiteX3-7" fmla="*/ 0 w 923822"/>
                    <a:gd name="connsiteY3-8" fmla="*/ 956352 h 1866877"/>
                    <a:gd name="connsiteX4-9" fmla="*/ 0 w 923822"/>
                    <a:gd name="connsiteY4-10" fmla="*/ 0 h 1866877"/>
                    <a:gd name="connsiteX0-11" fmla="*/ 0 w 923822"/>
                    <a:gd name="connsiteY0-12" fmla="*/ 0 h 1866877"/>
                    <a:gd name="connsiteX1-13" fmla="*/ 923822 w 923822"/>
                    <a:gd name="connsiteY1-14" fmla="*/ 0 h 1866877"/>
                    <a:gd name="connsiteX2-15" fmla="*/ 923822 w 923822"/>
                    <a:gd name="connsiteY2-16" fmla="*/ 1866877 h 1866877"/>
                    <a:gd name="connsiteX3-17" fmla="*/ 0 w 923822"/>
                    <a:gd name="connsiteY3-18" fmla="*/ 956352 h 1866877"/>
                    <a:gd name="connsiteX4-19" fmla="*/ 0 w 923822"/>
                    <a:gd name="connsiteY4-20" fmla="*/ 0 h 1866877"/>
                    <a:gd name="connsiteX0-21" fmla="*/ 0 w 927697"/>
                    <a:gd name="connsiteY0-22" fmla="*/ 0 h 1866877"/>
                    <a:gd name="connsiteX1-23" fmla="*/ 927697 w 927697"/>
                    <a:gd name="connsiteY1-24" fmla="*/ 914400 h 1866877"/>
                    <a:gd name="connsiteX2-25" fmla="*/ 923822 w 927697"/>
                    <a:gd name="connsiteY2-26" fmla="*/ 1866877 h 1866877"/>
                    <a:gd name="connsiteX3-27" fmla="*/ 0 w 927697"/>
                    <a:gd name="connsiteY3-28" fmla="*/ 956352 h 1866877"/>
                    <a:gd name="connsiteX4-29" fmla="*/ 0 w 927697"/>
                    <a:gd name="connsiteY4-30" fmla="*/ 0 h 1866877"/>
                    <a:gd name="connsiteX0-31" fmla="*/ 0 w 927697"/>
                    <a:gd name="connsiteY0-32" fmla="*/ 0 h 1866877"/>
                    <a:gd name="connsiteX1-33" fmla="*/ 927697 w 927697"/>
                    <a:gd name="connsiteY1-34" fmla="*/ 1015139 h 1866877"/>
                    <a:gd name="connsiteX2-35" fmla="*/ 923822 w 927697"/>
                    <a:gd name="connsiteY2-36" fmla="*/ 1866877 h 1866877"/>
                    <a:gd name="connsiteX3-37" fmla="*/ 0 w 927697"/>
                    <a:gd name="connsiteY3-38" fmla="*/ 956352 h 1866877"/>
                    <a:gd name="connsiteX4-39" fmla="*/ 0 w 927697"/>
                    <a:gd name="connsiteY4-40" fmla="*/ 0 h 1866877"/>
                    <a:gd name="connsiteX0-41" fmla="*/ 0 w 923934"/>
                    <a:gd name="connsiteY0-42" fmla="*/ 0 h 1866877"/>
                    <a:gd name="connsiteX1-43" fmla="*/ 916073 w 923934"/>
                    <a:gd name="connsiteY1-44" fmla="*/ 910525 h 1866877"/>
                    <a:gd name="connsiteX2-45" fmla="*/ 923822 w 923934"/>
                    <a:gd name="connsiteY2-46" fmla="*/ 1866877 h 1866877"/>
                    <a:gd name="connsiteX3-47" fmla="*/ 0 w 923934"/>
                    <a:gd name="connsiteY3-48" fmla="*/ 956352 h 1866877"/>
                    <a:gd name="connsiteX4-49" fmla="*/ 0 w 923934"/>
                    <a:gd name="connsiteY4-50" fmla="*/ 0 h 1866877"/>
                    <a:gd name="connsiteX0-51" fmla="*/ 0 w 922003"/>
                    <a:gd name="connsiteY0-52" fmla="*/ 0 h 1894231"/>
                    <a:gd name="connsiteX1-53" fmla="*/ 916073 w 922003"/>
                    <a:gd name="connsiteY1-54" fmla="*/ 910525 h 1894231"/>
                    <a:gd name="connsiteX2-55" fmla="*/ 921868 w 922003"/>
                    <a:gd name="connsiteY2-56" fmla="*/ 1894231 h 1894231"/>
                    <a:gd name="connsiteX3-57" fmla="*/ 0 w 922003"/>
                    <a:gd name="connsiteY3-58" fmla="*/ 956352 h 1894231"/>
                    <a:gd name="connsiteX4-59" fmla="*/ 0 w 922003"/>
                    <a:gd name="connsiteY4-60" fmla="*/ 0 h 1894231"/>
                    <a:gd name="connsiteX0-61" fmla="*/ 0 w 922003"/>
                    <a:gd name="connsiteY0-62" fmla="*/ 0 h 1894231"/>
                    <a:gd name="connsiteX1-63" fmla="*/ 916073 w 922003"/>
                    <a:gd name="connsiteY1-64" fmla="*/ 910525 h 1894231"/>
                    <a:gd name="connsiteX2-65" fmla="*/ 921868 w 922003"/>
                    <a:gd name="connsiteY2-66" fmla="*/ 1894231 h 1894231"/>
                    <a:gd name="connsiteX3-67" fmla="*/ 3908 w 922003"/>
                    <a:gd name="connsiteY3-68" fmla="*/ 997382 h 1894231"/>
                    <a:gd name="connsiteX4-69" fmla="*/ 0 w 922003"/>
                    <a:gd name="connsiteY4-70" fmla="*/ 0 h 1894231"/>
                    <a:gd name="connsiteX0-71" fmla="*/ 0 w 922003"/>
                    <a:gd name="connsiteY0-72" fmla="*/ 0 h 1894231"/>
                    <a:gd name="connsiteX1-73" fmla="*/ 916073 w 922003"/>
                    <a:gd name="connsiteY1-74" fmla="*/ 910525 h 1894231"/>
                    <a:gd name="connsiteX2-75" fmla="*/ 921868 w 922003"/>
                    <a:gd name="connsiteY2-76" fmla="*/ 1894231 h 1894231"/>
                    <a:gd name="connsiteX3-77" fmla="*/ 64477 w 922003"/>
                    <a:gd name="connsiteY3-78" fmla="*/ 970028 h 1894231"/>
                    <a:gd name="connsiteX4-79" fmla="*/ 0 w 922003"/>
                    <a:gd name="connsiteY4-80" fmla="*/ 0 h 1894231"/>
                    <a:gd name="connsiteX0-81" fmla="*/ 0 w 922003"/>
                    <a:gd name="connsiteY0-82" fmla="*/ 0 h 1894231"/>
                    <a:gd name="connsiteX1-83" fmla="*/ 916073 w 922003"/>
                    <a:gd name="connsiteY1-84" fmla="*/ 910525 h 1894231"/>
                    <a:gd name="connsiteX2-85" fmla="*/ 921868 w 922003"/>
                    <a:gd name="connsiteY2-86" fmla="*/ 1894231 h 1894231"/>
                    <a:gd name="connsiteX3-87" fmla="*/ 7815 w 922003"/>
                    <a:gd name="connsiteY3-88" fmla="*/ 981752 h 1894231"/>
                    <a:gd name="connsiteX4-89" fmla="*/ 0 w 922003"/>
                    <a:gd name="connsiteY4-90" fmla="*/ 0 h 1894231"/>
                    <a:gd name="connsiteX0-91" fmla="*/ 0 w 925842"/>
                    <a:gd name="connsiteY0-92" fmla="*/ 0 h 1894231"/>
                    <a:gd name="connsiteX1-93" fmla="*/ 925842 w 925842"/>
                    <a:gd name="connsiteY1-94" fmla="*/ 922248 h 1894231"/>
                    <a:gd name="connsiteX2-95" fmla="*/ 921868 w 925842"/>
                    <a:gd name="connsiteY2-96" fmla="*/ 1894231 h 1894231"/>
                    <a:gd name="connsiteX3-97" fmla="*/ 7815 w 925842"/>
                    <a:gd name="connsiteY3-98" fmla="*/ 981752 h 1894231"/>
                    <a:gd name="connsiteX4-99" fmla="*/ 0 w 925842"/>
                    <a:gd name="connsiteY4-100" fmla="*/ 0 h 1894231"/>
                    <a:gd name="connsiteX0-101" fmla="*/ 0 w 925842"/>
                    <a:gd name="connsiteY0-102" fmla="*/ 0 h 1894231"/>
                    <a:gd name="connsiteX1-103" fmla="*/ 925842 w 925842"/>
                    <a:gd name="connsiteY1-104" fmla="*/ 922248 h 1894231"/>
                    <a:gd name="connsiteX2-105" fmla="*/ 921868 w 925842"/>
                    <a:gd name="connsiteY2-106" fmla="*/ 1894231 h 1894231"/>
                    <a:gd name="connsiteX3-107" fmla="*/ 7815 w 925842"/>
                    <a:gd name="connsiteY3-108" fmla="*/ 981752 h 1894231"/>
                    <a:gd name="connsiteX4-109" fmla="*/ 0 w 925842"/>
                    <a:gd name="connsiteY4-110" fmla="*/ 0 h 1894231"/>
                    <a:gd name="connsiteX0-111" fmla="*/ 0 w 925842"/>
                    <a:gd name="connsiteY0-112" fmla="*/ 0 h 1894231"/>
                    <a:gd name="connsiteX1-113" fmla="*/ 925842 w 925842"/>
                    <a:gd name="connsiteY1-114" fmla="*/ 922248 h 1894231"/>
                    <a:gd name="connsiteX2-115" fmla="*/ 921868 w 925842"/>
                    <a:gd name="connsiteY2-116" fmla="*/ 1894231 h 1894231"/>
                    <a:gd name="connsiteX3-117" fmla="*/ 39077 w 925842"/>
                    <a:gd name="connsiteY3-118" fmla="*/ 971982 h 1894231"/>
                    <a:gd name="connsiteX4-119" fmla="*/ 0 w 925842"/>
                    <a:gd name="connsiteY4-120" fmla="*/ 0 h 1894231"/>
                    <a:gd name="connsiteX0-121" fmla="*/ 376 w 926218"/>
                    <a:gd name="connsiteY0-122" fmla="*/ 0 h 1894231"/>
                    <a:gd name="connsiteX1-123" fmla="*/ 926218 w 926218"/>
                    <a:gd name="connsiteY1-124" fmla="*/ 922248 h 1894231"/>
                    <a:gd name="connsiteX2-125" fmla="*/ 922244 w 926218"/>
                    <a:gd name="connsiteY2-126" fmla="*/ 1894231 h 1894231"/>
                    <a:gd name="connsiteX3-127" fmla="*/ 376 w 926218"/>
                    <a:gd name="connsiteY3-128" fmla="*/ 977843 h 1894231"/>
                    <a:gd name="connsiteX4-129" fmla="*/ 376 w 926218"/>
                    <a:gd name="connsiteY4-130" fmla="*/ 0 h 1894231"/>
                    <a:gd name="connsiteX0-131" fmla="*/ 376 w 926218"/>
                    <a:gd name="connsiteY0-132" fmla="*/ 0 h 1888370"/>
                    <a:gd name="connsiteX1-133" fmla="*/ 926218 w 926218"/>
                    <a:gd name="connsiteY1-134" fmla="*/ 922248 h 1888370"/>
                    <a:gd name="connsiteX2-135" fmla="*/ 889029 w 926218"/>
                    <a:gd name="connsiteY2-136" fmla="*/ 1888370 h 1888370"/>
                    <a:gd name="connsiteX3-137" fmla="*/ 376 w 926218"/>
                    <a:gd name="connsiteY3-138" fmla="*/ 977843 h 1888370"/>
                    <a:gd name="connsiteX4-139" fmla="*/ 376 w 926218"/>
                    <a:gd name="connsiteY4-140" fmla="*/ 0 h 1888370"/>
                    <a:gd name="connsiteX0-141" fmla="*/ 376 w 926532"/>
                    <a:gd name="connsiteY0-142" fmla="*/ 0 h 1909862"/>
                    <a:gd name="connsiteX1-143" fmla="*/ 926218 w 926532"/>
                    <a:gd name="connsiteY1-144" fmla="*/ 922248 h 1909862"/>
                    <a:gd name="connsiteX2-145" fmla="*/ 926152 w 926532"/>
                    <a:gd name="connsiteY2-146" fmla="*/ 1909862 h 1909862"/>
                    <a:gd name="connsiteX3-147" fmla="*/ 376 w 926532"/>
                    <a:gd name="connsiteY3-148" fmla="*/ 977843 h 1909862"/>
                    <a:gd name="connsiteX4-149" fmla="*/ 376 w 926532"/>
                    <a:gd name="connsiteY4-150" fmla="*/ 0 h 1909862"/>
                    <a:gd name="connsiteX0-151" fmla="*/ 31298 w 926193"/>
                    <a:gd name="connsiteY0-152" fmla="*/ 0 h 1909862"/>
                    <a:gd name="connsiteX1-153" fmla="*/ 925879 w 926193"/>
                    <a:gd name="connsiteY1-154" fmla="*/ 922248 h 1909862"/>
                    <a:gd name="connsiteX2-155" fmla="*/ 925813 w 926193"/>
                    <a:gd name="connsiteY2-156" fmla="*/ 1909862 h 1909862"/>
                    <a:gd name="connsiteX3-157" fmla="*/ 37 w 926193"/>
                    <a:gd name="connsiteY3-158" fmla="*/ 977843 h 1909862"/>
                    <a:gd name="connsiteX4-159" fmla="*/ 31298 w 926193"/>
                    <a:gd name="connsiteY4-160" fmla="*/ 0 h 1909862"/>
                    <a:gd name="connsiteX0-161" fmla="*/ 2190 w 926392"/>
                    <a:gd name="connsiteY0-162" fmla="*/ 0 h 1905954"/>
                    <a:gd name="connsiteX1-163" fmla="*/ 926078 w 926392"/>
                    <a:gd name="connsiteY1-164" fmla="*/ 918340 h 1905954"/>
                    <a:gd name="connsiteX2-165" fmla="*/ 926012 w 926392"/>
                    <a:gd name="connsiteY2-166" fmla="*/ 1905954 h 1905954"/>
                    <a:gd name="connsiteX3-167" fmla="*/ 236 w 926392"/>
                    <a:gd name="connsiteY3-168" fmla="*/ 973935 h 1905954"/>
                    <a:gd name="connsiteX4-169" fmla="*/ 2190 w 926392"/>
                    <a:gd name="connsiteY4-170" fmla="*/ 0 h 1905954"/>
                    <a:gd name="connsiteX0-171" fmla="*/ 2190 w 926392"/>
                    <a:gd name="connsiteY0-172" fmla="*/ 0 h 1905954"/>
                    <a:gd name="connsiteX1-173" fmla="*/ 926078 w 926392"/>
                    <a:gd name="connsiteY1-174" fmla="*/ 918340 h 1905954"/>
                    <a:gd name="connsiteX2-175" fmla="*/ 926012 w 926392"/>
                    <a:gd name="connsiteY2-176" fmla="*/ 1905954 h 1905954"/>
                    <a:gd name="connsiteX3-177" fmla="*/ 236 w 926392"/>
                    <a:gd name="connsiteY3-178" fmla="*/ 973935 h 1905954"/>
                    <a:gd name="connsiteX4-179" fmla="*/ 2190 w 926392"/>
                    <a:gd name="connsiteY4-180" fmla="*/ 0 h 1905954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</a:cxnLst>
                  <a:rect l="l" t="t" r="r" b="b"/>
                  <a:pathLst>
                    <a:path w="926392" h="1905954">
                      <a:moveTo>
                        <a:pt x="2190" y="0"/>
                      </a:moveTo>
                      <a:lnTo>
                        <a:pt x="926078" y="918340"/>
                      </a:lnTo>
                      <a:cubicBezTo>
                        <a:pt x="924786" y="1235832"/>
                        <a:pt x="927304" y="1588462"/>
                        <a:pt x="926012" y="1905954"/>
                      </a:cubicBezTo>
                      <a:lnTo>
                        <a:pt x="236" y="973935"/>
                      </a:lnTo>
                      <a:cubicBezTo>
                        <a:pt x="-1067" y="641474"/>
                        <a:pt x="3493" y="332461"/>
                        <a:pt x="219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00B0F0"/>
                    </a:gs>
                    <a:gs pos="80000">
                      <a:srgbClr val="003192">
                        <a:alpha val="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55"/>
                </a:p>
              </p:txBody>
            </p:sp>
            <p:sp>
              <p:nvSpPr>
                <p:cNvPr id="24" name="矩形 92"/>
                <p:cNvSpPr/>
                <p:nvPr/>
              </p:nvSpPr>
              <p:spPr>
                <a:xfrm flipH="1">
                  <a:off x="4575157" y="4382430"/>
                  <a:ext cx="1108211" cy="841588"/>
                </a:xfrm>
                <a:custGeom>
                  <a:avLst/>
                  <a:gdLst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1866877 h 1866877"/>
                    <a:gd name="connsiteX4" fmla="*/ 0 w 923822"/>
                    <a:gd name="connsiteY4" fmla="*/ 0 h 1866877"/>
                    <a:gd name="connsiteX0-1" fmla="*/ 0 w 923822"/>
                    <a:gd name="connsiteY0-2" fmla="*/ 0 h 1866877"/>
                    <a:gd name="connsiteX1-3" fmla="*/ 923822 w 923822"/>
                    <a:gd name="connsiteY1-4" fmla="*/ 0 h 1866877"/>
                    <a:gd name="connsiteX2-5" fmla="*/ 923822 w 923822"/>
                    <a:gd name="connsiteY2-6" fmla="*/ 1866877 h 1866877"/>
                    <a:gd name="connsiteX3-7" fmla="*/ 0 w 923822"/>
                    <a:gd name="connsiteY3-8" fmla="*/ 956352 h 1866877"/>
                    <a:gd name="connsiteX4-9" fmla="*/ 0 w 923822"/>
                    <a:gd name="connsiteY4-10" fmla="*/ 0 h 1866877"/>
                    <a:gd name="connsiteX0-11" fmla="*/ 0 w 923822"/>
                    <a:gd name="connsiteY0-12" fmla="*/ 0 h 1866877"/>
                    <a:gd name="connsiteX1-13" fmla="*/ 923822 w 923822"/>
                    <a:gd name="connsiteY1-14" fmla="*/ 0 h 1866877"/>
                    <a:gd name="connsiteX2-15" fmla="*/ 923822 w 923822"/>
                    <a:gd name="connsiteY2-16" fmla="*/ 1866877 h 1866877"/>
                    <a:gd name="connsiteX3-17" fmla="*/ 0 w 923822"/>
                    <a:gd name="connsiteY3-18" fmla="*/ 956352 h 1866877"/>
                    <a:gd name="connsiteX4-19" fmla="*/ 0 w 923822"/>
                    <a:gd name="connsiteY4-20" fmla="*/ 0 h 1866877"/>
                    <a:gd name="connsiteX0-21" fmla="*/ 0 w 927697"/>
                    <a:gd name="connsiteY0-22" fmla="*/ 0 h 1866877"/>
                    <a:gd name="connsiteX1-23" fmla="*/ 927697 w 927697"/>
                    <a:gd name="connsiteY1-24" fmla="*/ 914400 h 1866877"/>
                    <a:gd name="connsiteX2-25" fmla="*/ 923822 w 927697"/>
                    <a:gd name="connsiteY2-26" fmla="*/ 1866877 h 1866877"/>
                    <a:gd name="connsiteX3-27" fmla="*/ 0 w 927697"/>
                    <a:gd name="connsiteY3-28" fmla="*/ 956352 h 1866877"/>
                    <a:gd name="connsiteX4-29" fmla="*/ 0 w 927697"/>
                    <a:gd name="connsiteY4-30" fmla="*/ 0 h 1866877"/>
                    <a:gd name="connsiteX0-31" fmla="*/ 0 w 927697"/>
                    <a:gd name="connsiteY0-32" fmla="*/ 0 h 1866877"/>
                    <a:gd name="connsiteX1-33" fmla="*/ 927697 w 927697"/>
                    <a:gd name="connsiteY1-34" fmla="*/ 1015139 h 1866877"/>
                    <a:gd name="connsiteX2-35" fmla="*/ 923822 w 927697"/>
                    <a:gd name="connsiteY2-36" fmla="*/ 1866877 h 1866877"/>
                    <a:gd name="connsiteX3-37" fmla="*/ 0 w 927697"/>
                    <a:gd name="connsiteY3-38" fmla="*/ 956352 h 1866877"/>
                    <a:gd name="connsiteX4-39" fmla="*/ 0 w 927697"/>
                    <a:gd name="connsiteY4-40" fmla="*/ 0 h 1866877"/>
                    <a:gd name="connsiteX0-41" fmla="*/ 0 w 923934"/>
                    <a:gd name="connsiteY0-42" fmla="*/ 0 h 1866877"/>
                    <a:gd name="connsiteX1-43" fmla="*/ 916073 w 923934"/>
                    <a:gd name="connsiteY1-44" fmla="*/ 910525 h 1866877"/>
                    <a:gd name="connsiteX2-45" fmla="*/ 923822 w 923934"/>
                    <a:gd name="connsiteY2-46" fmla="*/ 1866877 h 1866877"/>
                    <a:gd name="connsiteX3-47" fmla="*/ 0 w 923934"/>
                    <a:gd name="connsiteY3-48" fmla="*/ 956352 h 1866877"/>
                    <a:gd name="connsiteX4-49" fmla="*/ 0 w 923934"/>
                    <a:gd name="connsiteY4-50" fmla="*/ 0 h 1866877"/>
                    <a:gd name="connsiteX0-51" fmla="*/ 0 w 922003"/>
                    <a:gd name="connsiteY0-52" fmla="*/ 0 h 1894231"/>
                    <a:gd name="connsiteX1-53" fmla="*/ 916073 w 922003"/>
                    <a:gd name="connsiteY1-54" fmla="*/ 910525 h 1894231"/>
                    <a:gd name="connsiteX2-55" fmla="*/ 921868 w 922003"/>
                    <a:gd name="connsiteY2-56" fmla="*/ 1894231 h 1894231"/>
                    <a:gd name="connsiteX3-57" fmla="*/ 0 w 922003"/>
                    <a:gd name="connsiteY3-58" fmla="*/ 956352 h 1894231"/>
                    <a:gd name="connsiteX4-59" fmla="*/ 0 w 922003"/>
                    <a:gd name="connsiteY4-60" fmla="*/ 0 h 1894231"/>
                    <a:gd name="connsiteX0-61" fmla="*/ 0 w 922003"/>
                    <a:gd name="connsiteY0-62" fmla="*/ 0 h 1894231"/>
                    <a:gd name="connsiteX1-63" fmla="*/ 916073 w 922003"/>
                    <a:gd name="connsiteY1-64" fmla="*/ 910525 h 1894231"/>
                    <a:gd name="connsiteX2-65" fmla="*/ 921868 w 922003"/>
                    <a:gd name="connsiteY2-66" fmla="*/ 1894231 h 1894231"/>
                    <a:gd name="connsiteX3-67" fmla="*/ 3908 w 922003"/>
                    <a:gd name="connsiteY3-68" fmla="*/ 997382 h 1894231"/>
                    <a:gd name="connsiteX4-69" fmla="*/ 0 w 922003"/>
                    <a:gd name="connsiteY4-70" fmla="*/ 0 h 1894231"/>
                    <a:gd name="connsiteX0-71" fmla="*/ 0 w 922003"/>
                    <a:gd name="connsiteY0-72" fmla="*/ 0 h 1894231"/>
                    <a:gd name="connsiteX1-73" fmla="*/ 916073 w 922003"/>
                    <a:gd name="connsiteY1-74" fmla="*/ 910525 h 1894231"/>
                    <a:gd name="connsiteX2-75" fmla="*/ 921868 w 922003"/>
                    <a:gd name="connsiteY2-76" fmla="*/ 1894231 h 1894231"/>
                    <a:gd name="connsiteX3-77" fmla="*/ 64477 w 922003"/>
                    <a:gd name="connsiteY3-78" fmla="*/ 970028 h 1894231"/>
                    <a:gd name="connsiteX4-79" fmla="*/ 0 w 922003"/>
                    <a:gd name="connsiteY4-80" fmla="*/ 0 h 1894231"/>
                    <a:gd name="connsiteX0-81" fmla="*/ 0 w 922003"/>
                    <a:gd name="connsiteY0-82" fmla="*/ 0 h 1894231"/>
                    <a:gd name="connsiteX1-83" fmla="*/ 916073 w 922003"/>
                    <a:gd name="connsiteY1-84" fmla="*/ 910525 h 1894231"/>
                    <a:gd name="connsiteX2-85" fmla="*/ 921868 w 922003"/>
                    <a:gd name="connsiteY2-86" fmla="*/ 1894231 h 1894231"/>
                    <a:gd name="connsiteX3-87" fmla="*/ 7815 w 922003"/>
                    <a:gd name="connsiteY3-88" fmla="*/ 981752 h 1894231"/>
                    <a:gd name="connsiteX4-89" fmla="*/ 0 w 922003"/>
                    <a:gd name="connsiteY4-90" fmla="*/ 0 h 1894231"/>
                    <a:gd name="connsiteX0-91" fmla="*/ 0 w 925842"/>
                    <a:gd name="connsiteY0-92" fmla="*/ 0 h 1894231"/>
                    <a:gd name="connsiteX1-93" fmla="*/ 925842 w 925842"/>
                    <a:gd name="connsiteY1-94" fmla="*/ 922248 h 1894231"/>
                    <a:gd name="connsiteX2-95" fmla="*/ 921868 w 925842"/>
                    <a:gd name="connsiteY2-96" fmla="*/ 1894231 h 1894231"/>
                    <a:gd name="connsiteX3-97" fmla="*/ 7815 w 925842"/>
                    <a:gd name="connsiteY3-98" fmla="*/ 981752 h 1894231"/>
                    <a:gd name="connsiteX4-99" fmla="*/ 0 w 925842"/>
                    <a:gd name="connsiteY4-100" fmla="*/ 0 h 1894231"/>
                    <a:gd name="connsiteX0-101" fmla="*/ 0 w 925842"/>
                    <a:gd name="connsiteY0-102" fmla="*/ 0 h 1894231"/>
                    <a:gd name="connsiteX1-103" fmla="*/ 925842 w 925842"/>
                    <a:gd name="connsiteY1-104" fmla="*/ 922248 h 1894231"/>
                    <a:gd name="connsiteX2-105" fmla="*/ 921868 w 925842"/>
                    <a:gd name="connsiteY2-106" fmla="*/ 1894231 h 1894231"/>
                    <a:gd name="connsiteX3-107" fmla="*/ 7815 w 925842"/>
                    <a:gd name="connsiteY3-108" fmla="*/ 981752 h 1894231"/>
                    <a:gd name="connsiteX4-109" fmla="*/ 0 w 925842"/>
                    <a:gd name="connsiteY4-110" fmla="*/ 0 h 1894231"/>
                    <a:gd name="connsiteX0-111" fmla="*/ 0 w 925842"/>
                    <a:gd name="connsiteY0-112" fmla="*/ 0 h 1894231"/>
                    <a:gd name="connsiteX1-113" fmla="*/ 925842 w 925842"/>
                    <a:gd name="connsiteY1-114" fmla="*/ 922248 h 1894231"/>
                    <a:gd name="connsiteX2-115" fmla="*/ 921868 w 925842"/>
                    <a:gd name="connsiteY2-116" fmla="*/ 1894231 h 1894231"/>
                    <a:gd name="connsiteX3-117" fmla="*/ 39077 w 925842"/>
                    <a:gd name="connsiteY3-118" fmla="*/ 971982 h 1894231"/>
                    <a:gd name="connsiteX4-119" fmla="*/ 0 w 925842"/>
                    <a:gd name="connsiteY4-120" fmla="*/ 0 h 1894231"/>
                    <a:gd name="connsiteX0-121" fmla="*/ 376 w 926218"/>
                    <a:gd name="connsiteY0-122" fmla="*/ 0 h 1894231"/>
                    <a:gd name="connsiteX1-123" fmla="*/ 926218 w 926218"/>
                    <a:gd name="connsiteY1-124" fmla="*/ 922248 h 1894231"/>
                    <a:gd name="connsiteX2-125" fmla="*/ 922244 w 926218"/>
                    <a:gd name="connsiteY2-126" fmla="*/ 1894231 h 1894231"/>
                    <a:gd name="connsiteX3-127" fmla="*/ 376 w 926218"/>
                    <a:gd name="connsiteY3-128" fmla="*/ 977843 h 1894231"/>
                    <a:gd name="connsiteX4-129" fmla="*/ 376 w 926218"/>
                    <a:gd name="connsiteY4-130" fmla="*/ 0 h 1894231"/>
                    <a:gd name="connsiteX0-131" fmla="*/ 376 w 926218"/>
                    <a:gd name="connsiteY0-132" fmla="*/ 0 h 1888370"/>
                    <a:gd name="connsiteX1-133" fmla="*/ 926218 w 926218"/>
                    <a:gd name="connsiteY1-134" fmla="*/ 922248 h 1888370"/>
                    <a:gd name="connsiteX2-135" fmla="*/ 889029 w 926218"/>
                    <a:gd name="connsiteY2-136" fmla="*/ 1888370 h 1888370"/>
                    <a:gd name="connsiteX3-137" fmla="*/ 376 w 926218"/>
                    <a:gd name="connsiteY3-138" fmla="*/ 977843 h 1888370"/>
                    <a:gd name="connsiteX4-139" fmla="*/ 376 w 926218"/>
                    <a:gd name="connsiteY4-140" fmla="*/ 0 h 1888370"/>
                    <a:gd name="connsiteX0-141" fmla="*/ 376 w 926532"/>
                    <a:gd name="connsiteY0-142" fmla="*/ 0 h 1909862"/>
                    <a:gd name="connsiteX1-143" fmla="*/ 926218 w 926532"/>
                    <a:gd name="connsiteY1-144" fmla="*/ 922248 h 1909862"/>
                    <a:gd name="connsiteX2-145" fmla="*/ 926152 w 926532"/>
                    <a:gd name="connsiteY2-146" fmla="*/ 1909862 h 1909862"/>
                    <a:gd name="connsiteX3-147" fmla="*/ 376 w 926532"/>
                    <a:gd name="connsiteY3-148" fmla="*/ 977843 h 1909862"/>
                    <a:gd name="connsiteX4-149" fmla="*/ 376 w 926532"/>
                    <a:gd name="connsiteY4-150" fmla="*/ 0 h 1909862"/>
                    <a:gd name="connsiteX0-151" fmla="*/ 31298 w 926193"/>
                    <a:gd name="connsiteY0-152" fmla="*/ 0 h 1909862"/>
                    <a:gd name="connsiteX1-153" fmla="*/ 925879 w 926193"/>
                    <a:gd name="connsiteY1-154" fmla="*/ 922248 h 1909862"/>
                    <a:gd name="connsiteX2-155" fmla="*/ 925813 w 926193"/>
                    <a:gd name="connsiteY2-156" fmla="*/ 1909862 h 1909862"/>
                    <a:gd name="connsiteX3-157" fmla="*/ 37 w 926193"/>
                    <a:gd name="connsiteY3-158" fmla="*/ 977843 h 1909862"/>
                    <a:gd name="connsiteX4-159" fmla="*/ 31298 w 926193"/>
                    <a:gd name="connsiteY4-160" fmla="*/ 0 h 1909862"/>
                    <a:gd name="connsiteX0-161" fmla="*/ 2190 w 926392"/>
                    <a:gd name="connsiteY0-162" fmla="*/ 0 h 1905954"/>
                    <a:gd name="connsiteX1-163" fmla="*/ 926078 w 926392"/>
                    <a:gd name="connsiteY1-164" fmla="*/ 918340 h 1905954"/>
                    <a:gd name="connsiteX2-165" fmla="*/ 926012 w 926392"/>
                    <a:gd name="connsiteY2-166" fmla="*/ 1905954 h 1905954"/>
                    <a:gd name="connsiteX3-167" fmla="*/ 236 w 926392"/>
                    <a:gd name="connsiteY3-168" fmla="*/ 973935 h 1905954"/>
                    <a:gd name="connsiteX4-169" fmla="*/ 2190 w 926392"/>
                    <a:gd name="connsiteY4-170" fmla="*/ 0 h 1905954"/>
                    <a:gd name="connsiteX0-171" fmla="*/ 2190 w 926392"/>
                    <a:gd name="connsiteY0-172" fmla="*/ 0 h 1905954"/>
                    <a:gd name="connsiteX1-173" fmla="*/ 926078 w 926392"/>
                    <a:gd name="connsiteY1-174" fmla="*/ 918340 h 1905954"/>
                    <a:gd name="connsiteX2-175" fmla="*/ 926012 w 926392"/>
                    <a:gd name="connsiteY2-176" fmla="*/ 1905954 h 1905954"/>
                    <a:gd name="connsiteX3-177" fmla="*/ 236 w 926392"/>
                    <a:gd name="connsiteY3-178" fmla="*/ 973935 h 1905954"/>
                    <a:gd name="connsiteX4-179" fmla="*/ 2190 w 926392"/>
                    <a:gd name="connsiteY4-180" fmla="*/ 0 h 1905954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</a:cxnLst>
                  <a:rect l="l" t="t" r="r" b="b"/>
                  <a:pathLst>
                    <a:path w="926392" h="1905954">
                      <a:moveTo>
                        <a:pt x="2190" y="0"/>
                      </a:moveTo>
                      <a:lnTo>
                        <a:pt x="926078" y="918340"/>
                      </a:lnTo>
                      <a:cubicBezTo>
                        <a:pt x="924786" y="1235832"/>
                        <a:pt x="927304" y="1588462"/>
                        <a:pt x="926012" y="1905954"/>
                      </a:cubicBezTo>
                      <a:lnTo>
                        <a:pt x="236" y="973935"/>
                      </a:lnTo>
                      <a:cubicBezTo>
                        <a:pt x="-1067" y="641474"/>
                        <a:pt x="3493" y="332461"/>
                        <a:pt x="219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000">
                      <a:srgbClr val="00B0F0"/>
                    </a:gs>
                    <a:gs pos="100000">
                      <a:srgbClr val="003192">
                        <a:alpha val="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55"/>
                </a:p>
              </p:txBody>
            </p:sp>
            <p:grpSp>
              <p:nvGrpSpPr>
                <p:cNvPr id="25" name="组合 24"/>
                <p:cNvGrpSpPr/>
                <p:nvPr/>
              </p:nvGrpSpPr>
              <p:grpSpPr>
                <a:xfrm>
                  <a:off x="3358836" y="3908284"/>
                  <a:ext cx="2454569" cy="1380867"/>
                  <a:chOff x="3373780" y="2423097"/>
                  <a:chExt cx="3163566" cy="1779728"/>
                </a:xfrm>
              </p:grpSpPr>
              <p:cxnSp>
                <p:nvCxnSpPr>
                  <p:cNvPr id="26" name="直接连接符 40"/>
                  <p:cNvCxnSpPr/>
                  <p:nvPr/>
                </p:nvCxnSpPr>
                <p:spPr>
                  <a:xfrm flipH="1">
                    <a:off x="3373780" y="2423097"/>
                    <a:ext cx="1541248" cy="568895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7" name="直接连接符 41"/>
                  <p:cNvCxnSpPr/>
                  <p:nvPr/>
                </p:nvCxnSpPr>
                <p:spPr>
                  <a:xfrm>
                    <a:off x="3373780" y="2991992"/>
                    <a:ext cx="0" cy="644922"/>
                  </a:xfrm>
                  <a:prstGeom prst="line">
                    <a:avLst/>
                  </a:prstGeom>
                  <a:ln>
                    <a:solidFill>
                      <a:srgbClr val="00B0F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8" name="直接连接符 42"/>
                  <p:cNvCxnSpPr/>
                  <p:nvPr/>
                </p:nvCxnSpPr>
                <p:spPr>
                  <a:xfrm>
                    <a:off x="4916018" y="2425118"/>
                    <a:ext cx="1618910" cy="597561"/>
                  </a:xfrm>
                  <a:prstGeom prst="line">
                    <a:avLst/>
                  </a:prstGeom>
                  <a:ln>
                    <a:solidFill>
                      <a:srgbClr val="00B0F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9" name="直接连接符 43"/>
                  <p:cNvCxnSpPr/>
                  <p:nvPr/>
                </p:nvCxnSpPr>
                <p:spPr>
                  <a:xfrm>
                    <a:off x="3373780" y="3635951"/>
                    <a:ext cx="1535773" cy="566874"/>
                  </a:xfrm>
                  <a:prstGeom prst="line">
                    <a:avLst/>
                  </a:prstGeom>
                  <a:ln>
                    <a:solidFill>
                      <a:srgbClr val="00B0F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" name="直接连接符 44"/>
                  <p:cNvCxnSpPr/>
                  <p:nvPr/>
                </p:nvCxnSpPr>
                <p:spPr>
                  <a:xfrm flipH="1">
                    <a:off x="4909555" y="3607778"/>
                    <a:ext cx="1627791" cy="595047"/>
                  </a:xfrm>
                  <a:prstGeom prst="line">
                    <a:avLst/>
                  </a:prstGeom>
                  <a:ln>
                    <a:solidFill>
                      <a:srgbClr val="00B0F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1" name="直接连接符 45"/>
                  <p:cNvCxnSpPr/>
                  <p:nvPr/>
                </p:nvCxnSpPr>
                <p:spPr>
                  <a:xfrm>
                    <a:off x="6534928" y="3021128"/>
                    <a:ext cx="0" cy="586651"/>
                  </a:xfrm>
                  <a:prstGeom prst="line">
                    <a:avLst/>
                  </a:prstGeom>
                  <a:ln>
                    <a:solidFill>
                      <a:srgbClr val="00B0F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sp>
          <p:nvSpPr>
            <p:cNvPr id="20" name="矩形 9"/>
            <p:cNvSpPr/>
            <p:nvPr/>
          </p:nvSpPr>
          <p:spPr>
            <a:xfrm rot="10800000">
              <a:off x="2857886" y="3306421"/>
              <a:ext cx="3434541" cy="924424"/>
            </a:xfrm>
            <a:custGeom>
              <a:avLst/>
              <a:gdLst>
                <a:gd name="connsiteX0" fmla="*/ 0 w 2499492"/>
                <a:gd name="connsiteY0" fmla="*/ 0 h 2499492"/>
                <a:gd name="connsiteX1" fmla="*/ 2499492 w 2499492"/>
                <a:gd name="connsiteY1" fmla="*/ 0 h 2499492"/>
                <a:gd name="connsiteX2" fmla="*/ 2499492 w 2499492"/>
                <a:gd name="connsiteY2" fmla="*/ 2499492 h 2499492"/>
                <a:gd name="connsiteX3" fmla="*/ 0 w 2499492"/>
                <a:gd name="connsiteY3" fmla="*/ 2499492 h 2499492"/>
                <a:gd name="connsiteX4" fmla="*/ 0 w 2499492"/>
                <a:gd name="connsiteY4" fmla="*/ 0 h 2499492"/>
                <a:gd name="connsiteX0-1" fmla="*/ 647422 w 2499492"/>
                <a:gd name="connsiteY0-2" fmla="*/ 0 h 2512841"/>
                <a:gd name="connsiteX1-3" fmla="*/ 2499492 w 2499492"/>
                <a:gd name="connsiteY1-4" fmla="*/ 13349 h 2512841"/>
                <a:gd name="connsiteX2-5" fmla="*/ 2499492 w 2499492"/>
                <a:gd name="connsiteY2-6" fmla="*/ 2512841 h 2512841"/>
                <a:gd name="connsiteX3-7" fmla="*/ 0 w 2499492"/>
                <a:gd name="connsiteY3-8" fmla="*/ 2512841 h 2512841"/>
                <a:gd name="connsiteX4-9" fmla="*/ 647422 w 2499492"/>
                <a:gd name="connsiteY4-10" fmla="*/ 0 h 2512841"/>
                <a:gd name="connsiteX0-11" fmla="*/ 647422 w 2499492"/>
                <a:gd name="connsiteY0-12" fmla="*/ 0 h 2512841"/>
                <a:gd name="connsiteX1-13" fmla="*/ 1865419 w 2499492"/>
                <a:gd name="connsiteY1-14" fmla="*/ 0 h 2512841"/>
                <a:gd name="connsiteX2-15" fmla="*/ 2499492 w 2499492"/>
                <a:gd name="connsiteY2-16" fmla="*/ 2512841 h 2512841"/>
                <a:gd name="connsiteX3-17" fmla="*/ 0 w 2499492"/>
                <a:gd name="connsiteY3-18" fmla="*/ 2512841 h 2512841"/>
                <a:gd name="connsiteX4-19" fmla="*/ 647422 w 2499492"/>
                <a:gd name="connsiteY4-20" fmla="*/ 0 h 251284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2499492" h="2512841">
                  <a:moveTo>
                    <a:pt x="647422" y="0"/>
                  </a:moveTo>
                  <a:lnTo>
                    <a:pt x="1865419" y="0"/>
                  </a:lnTo>
                  <a:lnTo>
                    <a:pt x="2499492" y="2512841"/>
                  </a:lnTo>
                  <a:lnTo>
                    <a:pt x="0" y="2512841"/>
                  </a:lnTo>
                  <a:lnTo>
                    <a:pt x="647422" y="0"/>
                  </a:lnTo>
                  <a:close/>
                </a:path>
              </a:pathLst>
            </a:custGeom>
            <a:gradFill>
              <a:gsLst>
                <a:gs pos="100000">
                  <a:srgbClr val="00A3FF">
                    <a:alpha val="31000"/>
                  </a:srgbClr>
                </a:gs>
                <a:gs pos="21000">
                  <a:srgbClr val="003192">
                    <a:alpha val="0"/>
                  </a:srgbClr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5"/>
            </a:p>
          </p:txBody>
        </p:sp>
      </p:grpSp>
      <p:pic>
        <p:nvPicPr>
          <p:cNvPr id="32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9438" y="2623666"/>
            <a:ext cx="912276" cy="9122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</a:fld>
            <a:endParaRPr lang="zh-CN" altLang="en-US"/>
          </a:p>
        </p:txBody>
      </p:sp>
      <p:grpSp>
        <p:nvGrpSpPr>
          <p:cNvPr id="5" name="组合 7"/>
          <p:cNvGrpSpPr/>
          <p:nvPr/>
        </p:nvGrpSpPr>
        <p:grpSpPr>
          <a:xfrm>
            <a:off x="3531580" y="2296614"/>
            <a:ext cx="5128840" cy="1901371"/>
            <a:chOff x="2901044" y="2315029"/>
            <a:chExt cx="5128840" cy="1901371"/>
          </a:xfrm>
        </p:grpSpPr>
        <p:sp>
          <p:nvSpPr>
            <p:cNvPr id="6" name="矩形 8"/>
            <p:cNvSpPr/>
            <p:nvPr/>
          </p:nvSpPr>
          <p:spPr>
            <a:xfrm>
              <a:off x="2901044" y="2315029"/>
              <a:ext cx="1901371" cy="1901371"/>
            </a:xfrm>
            <a:prstGeom prst="rect">
              <a:avLst/>
            </a:prstGeom>
            <a:solidFill>
              <a:srgbClr val="79BD28">
                <a:alpha val="1000"/>
              </a:srgbClr>
            </a:solidFill>
            <a:ln w="317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>
                  <a:latin typeface="Century Gothic" panose="020B0502020202020204" pitchFamily="34" charset="0"/>
                </a:rPr>
                <a:t>PART 5</a:t>
              </a:r>
              <a:endParaRPr lang="zh-CN" altLang="en-US" sz="36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7" name="矩形 9"/>
            <p:cNvSpPr/>
            <p:nvPr/>
          </p:nvSpPr>
          <p:spPr>
            <a:xfrm>
              <a:off x="5134540" y="2973326"/>
              <a:ext cx="2895344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US" sz="3200" b="1" dirty="0">
                  <a:solidFill>
                    <a:schemeClr val="lt1"/>
                  </a:solidFill>
                  <a:latin typeface="Century Gothic" panose="020B0502020202020204" pitchFamily="34" charset="0"/>
                  <a:cs typeface="Century Gothic"/>
                  <a:sym typeface="Century Gothic"/>
                </a:rPr>
                <a:t>Taking Action</a:t>
              </a:r>
              <a:endParaRPr lang="en-US" sz="3200" b="1" dirty="0">
                <a:solidFill>
                  <a:schemeClr val="lt1"/>
                </a:solidFill>
                <a:latin typeface="Century Gothic" panose="020B0502020202020204" pitchFamily="34" charset="0"/>
                <a:cs typeface="Century Gothic"/>
                <a:sym typeface="Century Gothic"/>
              </a:endParaRPr>
            </a:p>
          </p:txBody>
        </p: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</a:fld>
            <a:endParaRPr lang="zh-CN" altLang="en-US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Target Customers</a:t>
            </a:r>
            <a:endParaRPr lang="en-US" dirty="0"/>
          </a:p>
        </p:txBody>
      </p:sp>
      <p:sp>
        <p:nvSpPr>
          <p:cNvPr id="4" name="Rectangle: Rounded Corners 3"/>
          <p:cNvSpPr/>
          <p:nvPr/>
        </p:nvSpPr>
        <p:spPr>
          <a:xfrm>
            <a:off x="4497987" y="1876478"/>
            <a:ext cx="2977662" cy="889596"/>
          </a:xfrm>
          <a:prstGeom prst="roundRect">
            <a:avLst/>
          </a:prstGeom>
          <a:gradFill>
            <a:gsLst>
              <a:gs pos="0">
                <a:srgbClr val="05B0EF">
                  <a:alpha val="10000"/>
                </a:srgbClr>
              </a:gs>
              <a:gs pos="100000">
                <a:srgbClr val="003192">
                  <a:alpha val="0"/>
                </a:srgbClr>
              </a:gs>
            </a:gsLst>
            <a:lin ang="5400000" scaled="1"/>
          </a:gradFill>
          <a:ln>
            <a:gradFill>
              <a:gsLst>
                <a:gs pos="0">
                  <a:srgbClr val="00B0F0"/>
                </a:gs>
                <a:gs pos="100000">
                  <a:srgbClr val="00B0F0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Previous Ransomware Attack</a:t>
            </a:r>
            <a:endParaRPr lang="en-US" sz="1600" dirty="0"/>
          </a:p>
        </p:txBody>
      </p:sp>
      <p:sp>
        <p:nvSpPr>
          <p:cNvPr id="5" name="Rectangle: Rounded Corners 4"/>
          <p:cNvSpPr/>
          <p:nvPr/>
        </p:nvSpPr>
        <p:spPr>
          <a:xfrm>
            <a:off x="7302973" y="3898868"/>
            <a:ext cx="2977662" cy="1184031"/>
          </a:xfrm>
          <a:prstGeom prst="roundRect">
            <a:avLst/>
          </a:prstGeom>
          <a:gradFill>
            <a:gsLst>
              <a:gs pos="0">
                <a:srgbClr val="05B0EF">
                  <a:alpha val="10000"/>
                </a:srgbClr>
              </a:gs>
              <a:gs pos="100000">
                <a:srgbClr val="003192">
                  <a:alpha val="0"/>
                </a:srgbClr>
              </a:gs>
            </a:gsLst>
            <a:lin ang="5400000" scaled="1"/>
          </a:gradFill>
          <a:ln>
            <a:gradFill>
              <a:gsLst>
                <a:gs pos="0">
                  <a:srgbClr val="79BD28"/>
                </a:gs>
                <a:gs pos="99000">
                  <a:srgbClr val="79BD28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Currently Being Attacked by Ransomware</a:t>
            </a:r>
            <a:endParaRPr lang="en-US" sz="1600" dirty="0"/>
          </a:p>
        </p:txBody>
      </p:sp>
      <p:sp>
        <p:nvSpPr>
          <p:cNvPr id="6" name="Rectangle: Rounded Corners 5"/>
          <p:cNvSpPr/>
          <p:nvPr/>
        </p:nvSpPr>
        <p:spPr>
          <a:xfrm>
            <a:off x="1707868" y="3898868"/>
            <a:ext cx="2977662" cy="1184031"/>
          </a:xfrm>
          <a:prstGeom prst="roundRect">
            <a:avLst/>
          </a:prstGeom>
          <a:gradFill>
            <a:gsLst>
              <a:gs pos="0">
                <a:srgbClr val="05B0EF">
                  <a:alpha val="10000"/>
                </a:srgbClr>
              </a:gs>
              <a:gs pos="100000">
                <a:srgbClr val="003192">
                  <a:alpha val="0"/>
                </a:srgbClr>
              </a:gs>
            </a:gsLst>
            <a:lin ang="5400000" scaled="1"/>
          </a:gradFill>
          <a:ln>
            <a:gradFill>
              <a:gsLst>
                <a:gs pos="0">
                  <a:srgbClr val="96BADB"/>
                </a:gs>
                <a:gs pos="100000">
                  <a:srgbClr val="96BADB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0" rtlCol="0" anchor="ctr"/>
          <a:lstStyle/>
          <a:p>
            <a:pPr algn="ctr"/>
            <a:r>
              <a:rPr lang="en-US" sz="1600" dirty="0"/>
              <a:t>Concerns About Unnoticed Malware &amp; Compromised Machines</a:t>
            </a:r>
            <a:endParaRPr lang="en-US" sz="1600" dirty="0"/>
          </a:p>
        </p:txBody>
      </p:sp>
      <p:sp>
        <p:nvSpPr>
          <p:cNvPr id="7" name="文本框 6"/>
          <p:cNvSpPr txBox="1"/>
          <p:nvPr/>
        </p:nvSpPr>
        <p:spPr>
          <a:xfrm>
            <a:off x="4436148" y="3302348"/>
            <a:ext cx="310134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</a:rPr>
              <a:t>All Firewall Customers</a:t>
            </a:r>
            <a:endParaRPr lang="en-US" altLang="zh-CN" b="1" dirty="0">
              <a:solidFill>
                <a:schemeClr val="bg1"/>
              </a:solidFill>
            </a:endParaRPr>
          </a:p>
        </p:txBody>
      </p:sp>
      <p:cxnSp>
        <p:nvCxnSpPr>
          <p:cNvPr id="25" name="直线箭头连接符 24"/>
          <p:cNvCxnSpPr/>
          <p:nvPr/>
        </p:nvCxnSpPr>
        <p:spPr>
          <a:xfrm flipV="1">
            <a:off x="3609239" y="2974904"/>
            <a:ext cx="826909" cy="681313"/>
          </a:xfrm>
          <a:prstGeom prst="straightConnector1">
            <a:avLst/>
          </a:prstGeom>
          <a:ln w="44450">
            <a:solidFill>
              <a:srgbClr val="00B0F0"/>
            </a:solidFill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线箭头连接符 25"/>
          <p:cNvCxnSpPr/>
          <p:nvPr/>
        </p:nvCxnSpPr>
        <p:spPr>
          <a:xfrm flipH="1" flipV="1">
            <a:off x="7492051" y="2959132"/>
            <a:ext cx="855492" cy="654001"/>
          </a:xfrm>
          <a:prstGeom prst="straightConnector1">
            <a:avLst/>
          </a:prstGeom>
          <a:ln w="44450">
            <a:solidFill>
              <a:srgbClr val="00B0F0"/>
            </a:solidFill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线箭头连接符 27"/>
          <p:cNvCxnSpPr/>
          <p:nvPr/>
        </p:nvCxnSpPr>
        <p:spPr>
          <a:xfrm flipV="1">
            <a:off x="5156586" y="4490882"/>
            <a:ext cx="1712280" cy="1"/>
          </a:xfrm>
          <a:prstGeom prst="straightConnector1">
            <a:avLst/>
          </a:prstGeom>
          <a:ln w="44450">
            <a:solidFill>
              <a:srgbClr val="00B0F0"/>
            </a:solidFill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4"/>
          <p:cNvSpPr/>
          <p:nvPr/>
        </p:nvSpPr>
        <p:spPr>
          <a:xfrm>
            <a:off x="2411919" y="3114851"/>
            <a:ext cx="8373108" cy="1229831"/>
          </a:xfrm>
          <a:prstGeom prst="roundRect">
            <a:avLst/>
          </a:prstGeom>
          <a:gradFill>
            <a:gsLst>
              <a:gs pos="0">
                <a:srgbClr val="05B0EF">
                  <a:alpha val="10000"/>
                </a:srgbClr>
              </a:gs>
              <a:gs pos="100000">
                <a:srgbClr val="003192">
                  <a:alpha val="0"/>
                </a:srgbClr>
              </a:gs>
            </a:gsLst>
            <a:lin ang="5400000" scaled="1"/>
          </a:gradFill>
          <a:ln>
            <a:gradFill>
              <a:gsLst>
                <a:gs pos="0">
                  <a:srgbClr val="79BD28"/>
                </a:gs>
                <a:gs pos="99000">
                  <a:srgbClr val="79BD28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: Rounded Corners 4"/>
          <p:cNvSpPr/>
          <p:nvPr/>
        </p:nvSpPr>
        <p:spPr>
          <a:xfrm>
            <a:off x="2411919" y="4703518"/>
            <a:ext cx="8373108" cy="957227"/>
          </a:xfrm>
          <a:prstGeom prst="roundRect">
            <a:avLst/>
          </a:prstGeom>
          <a:gradFill>
            <a:gsLst>
              <a:gs pos="0">
                <a:srgbClr val="05B0EF">
                  <a:alpha val="10000"/>
                </a:srgbClr>
              </a:gs>
              <a:gs pos="100000">
                <a:srgbClr val="003192">
                  <a:alpha val="0"/>
                </a:srgbClr>
              </a:gs>
            </a:gsLst>
            <a:lin ang="5400000" scaled="1"/>
          </a:gradFill>
          <a:ln>
            <a:gradFill>
              <a:gsLst>
                <a:gs pos="0">
                  <a:srgbClr val="345692"/>
                </a:gs>
                <a:gs pos="98000">
                  <a:srgbClr val="345692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: Rounded Corners 3"/>
          <p:cNvSpPr/>
          <p:nvPr/>
        </p:nvSpPr>
        <p:spPr>
          <a:xfrm>
            <a:off x="2411919" y="1586561"/>
            <a:ext cx="8373109" cy="1229831"/>
          </a:xfrm>
          <a:prstGeom prst="roundRect">
            <a:avLst/>
          </a:prstGeom>
          <a:gradFill>
            <a:gsLst>
              <a:gs pos="0">
                <a:srgbClr val="05B0EF">
                  <a:alpha val="10000"/>
                </a:srgbClr>
              </a:gs>
              <a:gs pos="100000">
                <a:srgbClr val="003192">
                  <a:alpha val="0"/>
                </a:srgbClr>
              </a:gs>
            </a:gsLst>
            <a:lin ang="5400000" scaled="1"/>
          </a:gradFill>
          <a:ln>
            <a:gradFill>
              <a:gsLst>
                <a:gs pos="0">
                  <a:srgbClr val="00B0F0"/>
                </a:gs>
                <a:gs pos="100000">
                  <a:srgbClr val="00B0F0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</a:fld>
            <a:endParaRPr lang="zh-CN" altLang="en-US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720725" y="210819"/>
            <a:ext cx="7873996" cy="550863"/>
          </a:xfrm>
        </p:spPr>
        <p:txBody>
          <a:bodyPr>
            <a:normAutofit/>
          </a:bodyPr>
          <a:lstStyle/>
          <a:p>
            <a:r>
              <a:rPr lang="en-US" altLang="en-MY" dirty="0"/>
              <a:t>Partners Moving to the Next Stage</a:t>
            </a:r>
            <a:endParaRPr lang="en-US" altLang="en-MY" dirty="0"/>
          </a:p>
        </p:txBody>
      </p:sp>
      <p:grpSp>
        <p:nvGrpSpPr>
          <p:cNvPr id="5" name="组合 4"/>
          <p:cNvGrpSpPr/>
          <p:nvPr/>
        </p:nvGrpSpPr>
        <p:grpSpPr>
          <a:xfrm>
            <a:off x="1329052" y="1613511"/>
            <a:ext cx="862647" cy="862647"/>
            <a:chOff x="1214820" y="1251858"/>
            <a:chExt cx="1001486" cy="1001486"/>
          </a:xfrm>
        </p:grpSpPr>
        <p:grpSp>
          <p:nvGrpSpPr>
            <p:cNvPr id="7" name="组合 6"/>
            <p:cNvGrpSpPr/>
            <p:nvPr/>
          </p:nvGrpSpPr>
          <p:grpSpPr>
            <a:xfrm>
              <a:off x="1214820" y="1251858"/>
              <a:ext cx="1001486" cy="1001486"/>
              <a:chOff x="1295400" y="1251858"/>
              <a:chExt cx="1001486" cy="1001486"/>
            </a:xfrm>
          </p:grpSpPr>
          <p:sp>
            <p:nvSpPr>
              <p:cNvPr id="9" name="椭圆 8"/>
              <p:cNvSpPr/>
              <p:nvPr/>
            </p:nvSpPr>
            <p:spPr>
              <a:xfrm>
                <a:off x="1295400" y="1251858"/>
                <a:ext cx="1001486" cy="1001486"/>
              </a:xfrm>
              <a:prstGeom prst="ellipse">
                <a:avLst/>
              </a:prstGeom>
              <a:solidFill>
                <a:srgbClr val="00B0F0">
                  <a:alpha val="26000"/>
                </a:srgbClr>
              </a:solidFill>
              <a:ln w="9525">
                <a:noFill/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1382486" y="1338944"/>
                <a:ext cx="827315" cy="827315"/>
              </a:xfrm>
              <a:prstGeom prst="ellipse">
                <a:avLst/>
              </a:prstGeom>
              <a:solidFill>
                <a:srgbClr val="00B0F0"/>
              </a:solidFill>
              <a:ln w="9525">
                <a:noFill/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500852" y="1552865"/>
              <a:ext cx="429421" cy="320464"/>
            </a:xfrm>
            <a:prstGeom prst="rect">
              <a:avLst/>
            </a:prstGeom>
          </p:spPr>
        </p:pic>
      </p:grpSp>
      <p:grpSp>
        <p:nvGrpSpPr>
          <p:cNvPr id="11" name="组合 10"/>
          <p:cNvGrpSpPr/>
          <p:nvPr/>
        </p:nvGrpSpPr>
        <p:grpSpPr>
          <a:xfrm>
            <a:off x="1304170" y="3166615"/>
            <a:ext cx="862647" cy="862647"/>
            <a:chOff x="1214820" y="2987507"/>
            <a:chExt cx="1001486" cy="1001486"/>
          </a:xfrm>
        </p:grpSpPr>
        <p:grpSp>
          <p:nvGrpSpPr>
            <p:cNvPr id="12" name="组合 11"/>
            <p:cNvGrpSpPr/>
            <p:nvPr/>
          </p:nvGrpSpPr>
          <p:grpSpPr>
            <a:xfrm>
              <a:off x="1214820" y="2987507"/>
              <a:ext cx="1001486" cy="1001486"/>
              <a:chOff x="1295400" y="1251858"/>
              <a:chExt cx="1001486" cy="1001486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1295400" y="1251858"/>
                <a:ext cx="1001486" cy="1001486"/>
              </a:xfrm>
              <a:prstGeom prst="ellipse">
                <a:avLst/>
              </a:prstGeom>
              <a:solidFill>
                <a:srgbClr val="92D050">
                  <a:alpha val="17000"/>
                </a:srgbClr>
              </a:solidFill>
              <a:ln w="9525">
                <a:noFill/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1382486" y="1338944"/>
                <a:ext cx="827315" cy="827315"/>
              </a:xfrm>
              <a:prstGeom prst="ellipse">
                <a:avLst/>
              </a:prstGeom>
              <a:solidFill>
                <a:srgbClr val="79BD28"/>
              </a:solidFill>
              <a:ln w="9525">
                <a:noFill/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3588" y="3326676"/>
              <a:ext cx="436685" cy="323147"/>
            </a:xfrm>
            <a:prstGeom prst="rect">
              <a:avLst/>
            </a:prstGeom>
          </p:spPr>
        </p:pic>
      </p:grpSp>
      <p:grpSp>
        <p:nvGrpSpPr>
          <p:cNvPr id="16" name="组合 15"/>
          <p:cNvGrpSpPr/>
          <p:nvPr/>
        </p:nvGrpSpPr>
        <p:grpSpPr>
          <a:xfrm>
            <a:off x="1304170" y="4808258"/>
            <a:ext cx="862647" cy="862647"/>
            <a:chOff x="1214820" y="4723157"/>
            <a:chExt cx="1001486" cy="1001486"/>
          </a:xfrm>
        </p:grpSpPr>
        <p:grpSp>
          <p:nvGrpSpPr>
            <p:cNvPr id="17" name="组合 16"/>
            <p:cNvGrpSpPr/>
            <p:nvPr/>
          </p:nvGrpSpPr>
          <p:grpSpPr>
            <a:xfrm>
              <a:off x="1214820" y="4723157"/>
              <a:ext cx="1001486" cy="1001486"/>
              <a:chOff x="1295400" y="1251858"/>
              <a:chExt cx="1001486" cy="1001486"/>
            </a:xfrm>
          </p:grpSpPr>
          <p:sp>
            <p:nvSpPr>
              <p:cNvPr id="19" name="椭圆 18"/>
              <p:cNvSpPr/>
              <p:nvPr/>
            </p:nvSpPr>
            <p:spPr>
              <a:xfrm>
                <a:off x="1295400" y="1251858"/>
                <a:ext cx="1001486" cy="1001486"/>
              </a:xfrm>
              <a:prstGeom prst="ellipse">
                <a:avLst/>
              </a:prstGeom>
              <a:solidFill>
                <a:srgbClr val="0070C0">
                  <a:alpha val="20000"/>
                </a:srgbClr>
              </a:solidFill>
              <a:ln w="9525">
                <a:noFill/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/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1382486" y="1338944"/>
                <a:ext cx="827315" cy="827315"/>
              </a:xfrm>
              <a:prstGeom prst="ellipse">
                <a:avLst/>
              </a:prstGeom>
              <a:solidFill>
                <a:srgbClr val="345692"/>
              </a:solidFill>
              <a:ln w="9525">
                <a:noFill/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545022" y="5007130"/>
              <a:ext cx="369493" cy="390352"/>
            </a:xfrm>
            <a:prstGeom prst="rect">
              <a:avLst/>
            </a:prstGeom>
          </p:spPr>
        </p:pic>
      </p:grpSp>
      <p:sp>
        <p:nvSpPr>
          <p:cNvPr id="4" name="文本框 3"/>
          <p:cNvSpPr txBox="1"/>
          <p:nvPr/>
        </p:nvSpPr>
        <p:spPr>
          <a:xfrm>
            <a:off x="2580594" y="1754327"/>
            <a:ext cx="75533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</a:rPr>
              <a:t>What can you provide to customers?</a:t>
            </a:r>
            <a:endParaRPr lang="en-US" altLang="zh-CN" sz="1600" b="1" dirty="0">
              <a:solidFill>
                <a:schemeClr val="bg1"/>
              </a:solidFill>
            </a:endParaRPr>
          </a:p>
          <a:p>
            <a:r>
              <a:rPr lang="en-US" altLang="zh-CN" sz="1600" dirty="0" err="1">
                <a:solidFill>
                  <a:schemeClr val="bg1"/>
                </a:solidFill>
              </a:rPr>
              <a:t>Sangfor</a:t>
            </a:r>
            <a:r>
              <a:rPr lang="en-US" altLang="zh-CN" sz="1600" dirty="0">
                <a:solidFill>
                  <a:schemeClr val="bg1"/>
                </a:solidFill>
              </a:rPr>
              <a:t> IR brochure, IR report sample, </a:t>
            </a:r>
            <a:r>
              <a:rPr lang="en-US" altLang="zh-CN" sz="1600" dirty="0" err="1">
                <a:solidFill>
                  <a:schemeClr val="bg1"/>
                </a:solidFill>
              </a:rPr>
              <a:t>Sangfor</a:t>
            </a:r>
            <a:r>
              <a:rPr lang="en-US" altLang="zh-CN" sz="1600" dirty="0">
                <a:solidFill>
                  <a:schemeClr val="bg1"/>
                </a:solidFill>
              </a:rPr>
              <a:t> IR case studies, ransomware protection assessment tools and health check tools.</a:t>
            </a:r>
            <a:endParaRPr lang="en-US" altLang="zh-CN" sz="1600" dirty="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567577" y="3344457"/>
            <a:ext cx="67525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</a:rPr>
              <a:t>What should you do when a customer is hacked?</a:t>
            </a:r>
            <a:endParaRPr lang="en-US" altLang="zh-CN" sz="1600" b="1" dirty="0">
              <a:solidFill>
                <a:schemeClr val="bg1"/>
              </a:solidFill>
            </a:endParaRPr>
          </a:p>
          <a:p>
            <a:r>
              <a:rPr lang="en-US" altLang="zh-CN" sz="1600" dirty="0">
                <a:solidFill>
                  <a:schemeClr val="bg1"/>
                </a:solidFill>
              </a:rPr>
              <a:t>Contact Sangfor, collect encryption screenshots and establish remote control for the Sangfor IR team.</a:t>
            </a:r>
            <a:endParaRPr lang="en-US" altLang="zh-CN" sz="1600" dirty="0">
              <a:solidFill>
                <a:schemeClr val="bg1"/>
              </a:solidFill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2567577" y="4917002"/>
            <a:ext cx="8373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</a:rPr>
              <a:t>What should you do after Sangfor incident response service?</a:t>
            </a:r>
            <a:endParaRPr lang="en-US" altLang="zh-CN" sz="1600" b="1" dirty="0">
              <a:solidFill>
                <a:schemeClr val="bg1"/>
              </a:solidFill>
            </a:endParaRPr>
          </a:p>
          <a:p>
            <a:r>
              <a:rPr lang="en-US" altLang="zh-CN" sz="1600" dirty="0">
                <a:solidFill>
                  <a:schemeClr val="bg1"/>
                </a:solidFill>
              </a:rPr>
              <a:t>Try to push Sangfor products based on Sangfor IR report.</a:t>
            </a:r>
            <a:endParaRPr lang="en-US" altLang="zh-CN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</a:fld>
            <a:endParaRPr lang="zh-CN" altLang="en-US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720725" y="210819"/>
            <a:ext cx="7873996" cy="550863"/>
          </a:xfrm>
        </p:spPr>
        <p:txBody>
          <a:bodyPr>
            <a:normAutofit/>
          </a:bodyPr>
          <a:lstStyle/>
          <a:p>
            <a:r>
              <a:rPr lang="en-US" altLang="en-MY" dirty="0"/>
              <a:t>Partners Moving to the Next Stage</a:t>
            </a:r>
            <a:endParaRPr lang="en-US" altLang="en-MY" dirty="0"/>
          </a:p>
        </p:txBody>
      </p:sp>
      <p:grpSp>
        <p:nvGrpSpPr>
          <p:cNvPr id="6" name="组合 5"/>
          <p:cNvGrpSpPr/>
          <p:nvPr/>
        </p:nvGrpSpPr>
        <p:grpSpPr>
          <a:xfrm>
            <a:off x="1831997" y="1310180"/>
            <a:ext cx="8441556" cy="4563111"/>
            <a:chOff x="1831997" y="984708"/>
            <a:chExt cx="9043666" cy="4888584"/>
          </a:xfrm>
        </p:grpSpPr>
        <p:grpSp>
          <p:nvGrpSpPr>
            <p:cNvPr id="5" name="组合 4"/>
            <p:cNvGrpSpPr/>
            <p:nvPr/>
          </p:nvGrpSpPr>
          <p:grpSpPr>
            <a:xfrm>
              <a:off x="1831997" y="1321612"/>
              <a:ext cx="3493826" cy="4551680"/>
              <a:chOff x="1228723" y="1125430"/>
              <a:chExt cx="3515111" cy="4579410"/>
            </a:xfrm>
          </p:grpSpPr>
          <p:pic>
            <p:nvPicPr>
              <p:cNvPr id="21" name="图片 20" descr="截屏2020-07-23 上午10.48.45"/>
              <p:cNvPicPr>
                <a:picLocks noChangeAspect="1"/>
              </p:cNvPicPr>
              <p:nvPr>
                <p:custDataLst>
                  <p:tags r:id="rId1"/>
                </p:custDataLst>
              </p:nvPr>
            </p:nvPicPr>
            <p:blipFill rotWithShape="1">
              <a:blip r:embed="rId2"/>
              <a:srcRect l="1053" t="498" r="925" b="849"/>
              <a:stretch>
                <a:fillRect/>
              </a:stretch>
            </p:blipFill>
            <p:spPr>
              <a:xfrm>
                <a:off x="1228723" y="1125430"/>
                <a:ext cx="3515111" cy="4579410"/>
              </a:xfrm>
              <a:prstGeom prst="rect">
                <a:avLst/>
              </a:prstGeom>
              <a:ln w="50800">
                <a:solidFill>
                  <a:schemeClr val="bg1"/>
                </a:solidFill>
              </a:ln>
            </p:spPr>
          </p:pic>
          <p:sp>
            <p:nvSpPr>
              <p:cNvPr id="4" name="矩形 3"/>
              <p:cNvSpPr/>
              <p:nvPr/>
            </p:nvSpPr>
            <p:spPr>
              <a:xfrm>
                <a:off x="1386942" y="2694105"/>
                <a:ext cx="1258067" cy="33753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pic>
          <p:nvPicPr>
            <p:cNvPr id="22" name="图片 21" descr="截屏2020-07-23 上午11.37.03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4"/>
            <a:stretch>
              <a:fillRect/>
            </a:stretch>
          </p:blipFill>
          <p:spPr>
            <a:xfrm>
              <a:off x="3996867" y="1125086"/>
              <a:ext cx="4133483" cy="4748206"/>
            </a:xfrm>
            <a:prstGeom prst="rect">
              <a:avLst/>
            </a:prstGeom>
            <a:ln w="50800">
              <a:solidFill>
                <a:schemeClr val="bg1"/>
              </a:solidFill>
            </a:ln>
            <a:effectLst>
              <a:outerShdw blurRad="495300" dist="38100" dir="10800000" algn="r" rotWithShape="0">
                <a:schemeClr val="bg1">
                  <a:lumMod val="65000"/>
                  <a:alpha val="69000"/>
                </a:schemeClr>
              </a:outerShdw>
            </a:effectLst>
          </p:spPr>
        </p:pic>
        <p:pic>
          <p:nvPicPr>
            <p:cNvPr id="23" name="图片 22" descr="截屏2020-07-23 上午11.37.24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6"/>
            <a:stretch>
              <a:fillRect/>
            </a:stretch>
          </p:blipFill>
          <p:spPr>
            <a:xfrm>
              <a:off x="6866179" y="984708"/>
              <a:ext cx="4009484" cy="4888584"/>
            </a:xfrm>
            <a:prstGeom prst="rect">
              <a:avLst/>
            </a:prstGeom>
            <a:ln w="50800">
              <a:solidFill>
                <a:schemeClr val="bg1"/>
              </a:solidFill>
            </a:ln>
            <a:effectLst>
              <a:outerShdw blurRad="292100" dist="38100" dir="10800000" algn="r" rotWithShape="0">
                <a:prstClr val="black">
                  <a:alpha val="40000"/>
                </a:prstClr>
              </a:outerShdw>
            </a:effectLst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13396" y="2656550"/>
            <a:ext cx="4439036" cy="923331"/>
            <a:chOff x="1315200" y="2291717"/>
            <a:chExt cx="4439036" cy="923331"/>
          </a:xfrm>
        </p:grpSpPr>
        <p:sp>
          <p:nvSpPr>
            <p:cNvPr id="15" name="矩形 14"/>
            <p:cNvSpPr/>
            <p:nvPr/>
          </p:nvSpPr>
          <p:spPr>
            <a:xfrm>
              <a:off x="1315200" y="2291717"/>
              <a:ext cx="4439036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THANK YOU !</a:t>
              </a:r>
              <a:endParaRPr lang="zh-CN" altLang="en-US" sz="5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16" name="直接连接符 15"/>
            <p:cNvCxnSpPr/>
            <p:nvPr/>
          </p:nvCxnSpPr>
          <p:spPr>
            <a:xfrm>
              <a:off x="1415057" y="3215048"/>
              <a:ext cx="3796145" cy="0"/>
            </a:xfrm>
            <a:prstGeom prst="line">
              <a:avLst/>
            </a:prstGeom>
            <a:ln w="12700">
              <a:solidFill>
                <a:srgbClr val="C9C9C9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396" y="599681"/>
            <a:ext cx="2006357" cy="659385"/>
          </a:xfrm>
          <a:prstGeom prst="rect">
            <a:avLst/>
          </a:prstGeom>
        </p:spPr>
      </p:pic>
      <p:sp>
        <p:nvSpPr>
          <p:cNvPr id="25" name="矩形 24"/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28" name="矩形 27"/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 Technologies Inc.</a:t>
              </a:r>
              <a:endParaRPr lang="en-US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4" name="Text Box 1"/>
          <p:cNvSpPr txBox="1"/>
          <p:nvPr/>
        </p:nvSpPr>
        <p:spPr>
          <a:xfrm>
            <a:off x="813396" y="3579881"/>
            <a:ext cx="3929380" cy="1153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b="1" dirty="0">
                <a:solidFill>
                  <a:schemeClr val="bg1"/>
                </a:solidFill>
                <a:sym typeface="+mn-ea"/>
              </a:rPr>
              <a:t>Fan Yue</a:t>
            </a:r>
            <a:endParaRPr lang="en-US" altLang="zh-CN" sz="160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600" dirty="0">
                <a:solidFill>
                  <a:schemeClr val="bg1"/>
                </a:solidFill>
                <a:sym typeface="+mn-ea"/>
              </a:rPr>
              <a:t>Product Manager</a:t>
            </a:r>
            <a:endParaRPr lang="en-US" sz="16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600" dirty="0">
                <a:solidFill>
                  <a:schemeClr val="bg1"/>
                </a:solidFill>
                <a:sym typeface="+mn-ea"/>
              </a:rPr>
              <a:t>fan.yue@sangfor.com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tags/tag1.xml><?xml version="1.0" encoding="utf-8"?>
<p:tagLst xmlns:p="http://schemas.openxmlformats.org/presentationml/2006/main">
  <p:tag name="KSO_WM_UNIT_TABLE_BEAUTIFY" val="smartTable{96542cdc-fb5d-4fa2-bd71-031ebbf91462}"/>
</p:tagLst>
</file>

<file path=ppt/tags/tag2.xml><?xml version="1.0" encoding="utf-8"?>
<p:tagLst xmlns:p="http://schemas.openxmlformats.org/presentationml/2006/main">
  <p:tag name="KSO_WM_UNIT_PLACING_PICTURE_USER_VIEWPORT" val="{&quot;height&quot;:7131,&quot;width&quot;:5509}"/>
</p:tagLst>
</file>

<file path=ppt/tags/tag3.xml><?xml version="1.0" encoding="utf-8"?>
<p:tagLst xmlns:p="http://schemas.openxmlformats.org/presentationml/2006/main">
  <p:tag name="KSO_WM_UNIT_PLACING_PICTURE_USER_VIEWPORT" val="{&quot;height&quot;:14541,&quot;width&quot;:12661}"/>
</p:tagLst>
</file>

<file path=ppt/tags/tag4.xml><?xml version="1.0" encoding="utf-8"?>
<p:tagLst xmlns:p="http://schemas.openxmlformats.org/presentationml/2006/main">
  <p:tag name="KSO_WM_UNIT_PLACING_PICTURE_USER_VIEWPORT" val="{&quot;height&quot;:15141,&quot;width&quot;:12421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entury Gothic"/>
        <a:ea typeface="Century Gothic"/>
        <a:cs typeface=""/>
      </a:majorFont>
      <a:minorFont>
        <a:latin typeface="Century Gothic"/>
        <a:ea typeface="Century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8492</Words>
  <Application>WPS 文字</Application>
  <PresentationFormat>宽屏</PresentationFormat>
  <Paragraphs>556</Paragraphs>
  <Slides>26</Slides>
  <Notes>17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5" baseType="lpstr">
      <vt:lpstr>Arial</vt:lpstr>
      <vt:lpstr>方正书宋_GBK</vt:lpstr>
      <vt:lpstr>Wingdings</vt:lpstr>
      <vt:lpstr>Century Gothic</vt:lpstr>
      <vt:lpstr>苹方-简</vt:lpstr>
      <vt:lpstr>微软雅黑</vt:lpstr>
      <vt:lpstr>汉仪旗黑</vt:lpstr>
      <vt:lpstr>等线</vt:lpstr>
      <vt:lpstr>等线</vt:lpstr>
      <vt:lpstr>Century Gothic</vt:lpstr>
      <vt:lpstr>Calibri</vt:lpstr>
      <vt:lpstr>Open Sans</vt:lpstr>
      <vt:lpstr>宋体</vt:lpstr>
      <vt:lpstr>Arial Unicode MS</vt:lpstr>
      <vt:lpstr>Helvetica Neue</vt:lpstr>
      <vt:lpstr>汉仪书宋二KW</vt:lpstr>
      <vt:lpstr>汉仪中等线KW</vt:lpstr>
      <vt:lpstr>Thonburi</vt:lpstr>
      <vt:lpstr>Office 主题</vt:lpstr>
      <vt:lpstr>PowerPoint 演示文稿</vt:lpstr>
      <vt:lpstr>PowerPoint 演示文稿</vt:lpstr>
      <vt:lpstr>PowerPoint 演示文稿</vt:lpstr>
      <vt:lpstr>The Threat</vt:lpstr>
      <vt:lpstr>PowerPoint 演示文稿</vt:lpstr>
      <vt:lpstr>PowerPoint 演示文稿</vt:lpstr>
      <vt:lpstr>Sangfor Partner IR Assistance</vt:lpstr>
      <vt:lpstr>Customer Success Stories</vt:lpstr>
      <vt:lpstr>PowerPoint 演示文稿</vt:lpstr>
      <vt:lpstr>Sangfor IR Services for  Customers</vt:lpstr>
      <vt:lpstr>How to Start?</vt:lpstr>
      <vt:lpstr>Sangfor Ransomware Decryption Website:</vt:lpstr>
      <vt:lpstr>The Sangfor IR Service Difference</vt:lpstr>
      <vt:lpstr>PowerPoint 演示文稿</vt:lpstr>
      <vt:lpstr>Sangfor IR Offering Package</vt:lpstr>
      <vt:lpstr>Sangfor IR Offering Package</vt:lpstr>
      <vt:lpstr>Sangfor IR Offering Package</vt:lpstr>
      <vt:lpstr>PowerPoint 演示文稿</vt:lpstr>
      <vt:lpstr>Prevention is the Key!</vt:lpstr>
      <vt:lpstr>Uncover Unnoticed Malware &amp; Compromised Machines</vt:lpstr>
      <vt:lpstr>PowerPoint 演示文稿</vt:lpstr>
      <vt:lpstr>PowerPoint 演示文稿</vt:lpstr>
      <vt:lpstr>Target Customers</vt:lpstr>
      <vt:lpstr>Partners Moving to the Next Stage</vt:lpstr>
      <vt:lpstr>Partners Moving to the Next Stage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2019</dc:creator>
  <cp:lastModifiedBy>fanyue</cp:lastModifiedBy>
  <cp:revision>424</cp:revision>
  <dcterms:created xsi:type="dcterms:W3CDTF">2020-07-29T06:19:24Z</dcterms:created>
  <dcterms:modified xsi:type="dcterms:W3CDTF">2020-07-29T06:19:24Z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2052-2.5.0.4070</vt:lpwstr>
  </property>
  <property fmtid="{D5CDD505-2E9C-101B-9397-08002B2CF9AE}" pid="3" name="ContentTypeId">
    <vt:lpwstr>0x01010049BDA20EC7826B4BA0C6DC70B5F72CAF</vt:lpwstr>
  </property>
</Properties>
</file>