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p:sldMasterIdLst>
    <p:sldMasterId id="2147483648" r:id="rId4"/>
  </p:sldMasterIdLst>
  <p:notesMasterIdLst>
    <p:notesMasterId r:id="rId32"/>
  </p:notesMasterIdLst>
  <p:sldIdLst>
    <p:sldId id="277" r:id="rId5"/>
    <p:sldId id="2657" r:id="rId6"/>
    <p:sldId id="394" r:id="rId7"/>
    <p:sldId id="1347" r:id="rId8"/>
    <p:sldId id="392" r:id="rId9"/>
    <p:sldId id="741" r:id="rId10"/>
    <p:sldId id="2661" r:id="rId11"/>
    <p:sldId id="1344" r:id="rId12"/>
    <p:sldId id="1348" r:id="rId13"/>
    <p:sldId id="393" r:id="rId14"/>
    <p:sldId id="2665" r:id="rId15"/>
    <p:sldId id="2659" r:id="rId16"/>
    <p:sldId id="2660" r:id="rId17"/>
    <p:sldId id="2669" r:id="rId18"/>
    <p:sldId id="2670" r:id="rId19"/>
    <p:sldId id="2658" r:id="rId20"/>
    <p:sldId id="2664" r:id="rId21"/>
    <p:sldId id="2667" r:id="rId22"/>
    <p:sldId id="2662" r:id="rId23"/>
    <p:sldId id="397" r:id="rId24"/>
    <p:sldId id="2668" r:id="rId25"/>
    <p:sldId id="278" r:id="rId26"/>
    <p:sldId id="1341" r:id="rId27"/>
    <p:sldId id="1345" r:id="rId28"/>
    <p:sldId id="2656" r:id="rId29"/>
    <p:sldId id="1349" r:id="rId30"/>
    <p:sldId id="1346" r:id="rId31"/>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178">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5692"/>
    <a:srgbClr val="0444A2"/>
    <a:srgbClr val="345592"/>
    <a:srgbClr val="F09D00"/>
    <a:srgbClr val="EDB318"/>
    <a:srgbClr val="EE8C11"/>
    <a:srgbClr val="F0D500"/>
    <a:srgbClr val="83A5D4"/>
    <a:srgbClr val="009AD3"/>
    <a:srgbClr val="75B72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中度样式 2 - 强调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FD0F851-EC5A-4D38-B0AD-8093EC10F338}" styleName="浅色样式 1 - 强调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5A111915-BE36-4E01-A7E5-04B1672EAD32}" styleName="浅色样式 2 - 强调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中度样式 1 - 强调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72" autoAdjust="0"/>
    <p:restoredTop sz="94331" autoAdjust="0"/>
  </p:normalViewPr>
  <p:slideViewPr>
    <p:cSldViewPr snapToGrid="0">
      <p:cViewPr varScale="1">
        <p:scale>
          <a:sx n="112" d="100"/>
          <a:sy n="112" d="100"/>
        </p:scale>
        <p:origin x="600" y="192"/>
      </p:cViewPr>
      <p:guideLst>
        <p:guide orient="horz" pos="4178"/>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78CA7E-3EC1-4288-B9D9-FC1EE93FCCA0}" type="datetimeFigureOut">
              <a:rPr lang="zh-CN" altLang="en-US" smtClean="0"/>
              <a:t>2021/3/18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55AB88-1190-4780-AE5D-C66042A647A4}"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D55AB88-1190-4780-AE5D-C66042A647A4}" type="slidenum">
              <a:rPr lang="zh-CN" altLang="en-US" smtClean="0"/>
              <a:t>0</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ED55AB88-1190-4780-AE5D-C66042A647A4}" type="slidenum">
              <a:rPr lang="zh-CN" altLang="en-US" smtClean="0"/>
              <a:t>7</a:t>
            </a:fld>
            <a:endParaRPr lang="zh-CN" altLang="en-US"/>
          </a:p>
        </p:txBody>
      </p:sp>
    </p:spTree>
    <p:extLst>
      <p:ext uri="{BB962C8B-B14F-4D97-AF65-F5344CB8AC3E}">
        <p14:creationId xmlns:p14="http://schemas.microsoft.com/office/powerpoint/2010/main" val="10378782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N"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13</a:t>
            </a:fld>
            <a:endParaRPr lang="zh-CN" altLang="en-US"/>
          </a:p>
        </p:txBody>
      </p:sp>
    </p:spTree>
    <p:extLst>
      <p:ext uri="{BB962C8B-B14F-4D97-AF65-F5344CB8AC3E}">
        <p14:creationId xmlns:p14="http://schemas.microsoft.com/office/powerpoint/2010/main" val="42898728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N"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16</a:t>
            </a:fld>
            <a:endParaRPr lang="zh-CN" altLang="en-US"/>
          </a:p>
        </p:txBody>
      </p:sp>
    </p:spTree>
    <p:extLst>
      <p:ext uri="{BB962C8B-B14F-4D97-AF65-F5344CB8AC3E}">
        <p14:creationId xmlns:p14="http://schemas.microsoft.com/office/powerpoint/2010/main" val="1750758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N"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17</a:t>
            </a:fld>
            <a:endParaRPr lang="zh-CN" altLang="en-US"/>
          </a:p>
        </p:txBody>
      </p:sp>
    </p:spTree>
    <p:extLst>
      <p:ext uri="{BB962C8B-B14F-4D97-AF65-F5344CB8AC3E}">
        <p14:creationId xmlns:p14="http://schemas.microsoft.com/office/powerpoint/2010/main" val="9202520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GB" dirty="0"/>
          </a:p>
        </p:txBody>
      </p:sp>
      <p:sp>
        <p:nvSpPr>
          <p:cNvPr id="4" name="灯片编号占位符 3"/>
          <p:cNvSpPr>
            <a:spLocks noGrp="1"/>
          </p:cNvSpPr>
          <p:nvPr>
            <p:ph type="sldNum" sz="quarter" idx="5"/>
          </p:nvPr>
        </p:nvSpPr>
        <p:spPr/>
        <p:txBody>
          <a:bodyPr/>
          <a:lstStyle/>
          <a:p>
            <a:fld id="{ED55AB88-1190-4780-AE5D-C66042A647A4}" type="slidenum">
              <a:rPr lang="zh-CN" altLang="en-US" smtClean="0"/>
              <a:t>18</a:t>
            </a:fld>
            <a:endParaRPr lang="zh-CN" altLang="en-US"/>
          </a:p>
        </p:txBody>
      </p:sp>
    </p:spTree>
    <p:extLst>
      <p:ext uri="{BB962C8B-B14F-4D97-AF65-F5344CB8AC3E}">
        <p14:creationId xmlns:p14="http://schemas.microsoft.com/office/powerpoint/2010/main" val="30140209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19</a:t>
            </a:fld>
            <a:endParaRPr lang="zh-CN" altLang="en-US"/>
          </a:p>
        </p:txBody>
      </p:sp>
    </p:spTree>
    <p:extLst>
      <p:ext uri="{BB962C8B-B14F-4D97-AF65-F5344CB8AC3E}">
        <p14:creationId xmlns:p14="http://schemas.microsoft.com/office/powerpoint/2010/main" val="20934400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55AB88-1190-4780-AE5D-C66042A647A4}" type="slidenum">
              <a:rPr lang="zh-CN" altLang="en-US" smtClean="0"/>
              <a:t>21</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无左上角色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dirty="0">
                <a:ea typeface="微软雅黑" panose="020B0503020204020204" pitchFamily="34" charset="-122"/>
              </a:rPr>
              <a:t>Sangfor Technologies</a:t>
            </a:r>
          </a:p>
        </p:txBody>
      </p:sp>
      <p:sp>
        <p:nvSpPr>
          <p:cNvPr id="13"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14" name="组合 13"/>
          <p:cNvGrpSpPr/>
          <p:nvPr userDrawn="1"/>
        </p:nvGrpSpPr>
        <p:grpSpPr>
          <a:xfrm>
            <a:off x="907549" y="6517055"/>
            <a:ext cx="10423265" cy="162252"/>
            <a:chOff x="907549" y="6523638"/>
            <a:chExt cx="10423265" cy="162252"/>
          </a:xfrm>
        </p:grpSpPr>
        <p:sp>
          <p:nvSpPr>
            <p:cNvPr id="15" name="矩形 1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9" name="矩形 18"/>
            <p:cNvSpPr/>
            <p:nvPr/>
          </p:nvSpPr>
          <p:spPr>
            <a:xfrm>
              <a:off x="907549" y="6523638"/>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cxnSp>
        <p:nvCxnSpPr>
          <p:cNvPr id="20" name="直接连接符 19"/>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1"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t>‹#›</a:t>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标题 1"/>
          <p:cNvSpPr>
            <a:spLocks noGrp="1"/>
          </p:cNvSpPr>
          <p:nvPr>
            <p:ph type="title"/>
          </p:nvPr>
        </p:nvSpPr>
        <p:spPr>
          <a:xfrm>
            <a:off x="666052" y="200533"/>
            <a:ext cx="10515600" cy="604139"/>
          </a:xfrm>
        </p:spPr>
        <p:txBody>
          <a:bodyPr>
            <a:normAutofit/>
          </a:bodyPr>
          <a:lstStyle>
            <a:lvl1pPr>
              <a:defRPr sz="2800" b="1">
                <a:solidFill>
                  <a:srgbClr val="345692"/>
                </a:solidFill>
              </a:defRPr>
            </a:lvl1pPr>
          </a:lstStyle>
          <a:p>
            <a:r>
              <a:rPr lang="zh-CN" altLang="en-US" dirty="0"/>
              <a:t>单击此处编辑母版标题样式</a:t>
            </a:r>
          </a:p>
        </p:txBody>
      </p:sp>
      <p:sp>
        <p:nvSpPr>
          <p:cNvPr id="19" name="矩形 18"/>
          <p:cNvSpPr/>
          <p:nvPr userDrawn="1"/>
        </p:nvSpPr>
        <p:spPr>
          <a:xfrm>
            <a:off x="0"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userDrawn="1"/>
        </p:nvSpPr>
        <p:spPr>
          <a:xfrm>
            <a:off x="524851" y="311232"/>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userDrawn="1"/>
        </p:nvSpPr>
        <p:spPr>
          <a:xfrm>
            <a:off x="393852" y="311234"/>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dirty="0">
                <a:ea typeface="微软雅黑" panose="020B0503020204020204" pitchFamily="34" charset="-122"/>
              </a:rPr>
              <a:t>Sangfor Technologies</a:t>
            </a:r>
          </a:p>
        </p:txBody>
      </p:sp>
      <p:sp>
        <p:nvSpPr>
          <p:cNvPr id="10"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11" name="组合 10"/>
          <p:cNvGrpSpPr/>
          <p:nvPr userDrawn="1"/>
        </p:nvGrpSpPr>
        <p:grpSpPr>
          <a:xfrm>
            <a:off x="907549" y="6517055"/>
            <a:ext cx="10423265" cy="162252"/>
            <a:chOff x="907549" y="6523638"/>
            <a:chExt cx="10423265" cy="162252"/>
          </a:xfrm>
        </p:grpSpPr>
        <p:sp>
          <p:nvSpPr>
            <p:cNvPr id="12" name="矩形 11"/>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3" name="矩形 12"/>
            <p:cNvSpPr/>
            <p:nvPr/>
          </p:nvSpPr>
          <p:spPr>
            <a:xfrm>
              <a:off x="907549" y="6523638"/>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cxnSp>
        <p:nvCxnSpPr>
          <p:cNvPr id="14" name="直接连接符 13"/>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15"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t>‹#›</a:t>
            </a:fld>
            <a:endParaRPr lang="zh-CN" alt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无CONFIDENTIAL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标题 1"/>
          <p:cNvSpPr>
            <a:spLocks noGrp="1"/>
          </p:cNvSpPr>
          <p:nvPr>
            <p:ph type="title"/>
          </p:nvPr>
        </p:nvSpPr>
        <p:spPr>
          <a:xfrm>
            <a:off x="666052" y="200533"/>
            <a:ext cx="10515600" cy="604139"/>
          </a:xfrm>
        </p:spPr>
        <p:txBody>
          <a:bodyPr>
            <a:normAutofit/>
          </a:bodyPr>
          <a:lstStyle>
            <a:lvl1pPr>
              <a:defRPr sz="2800" b="1">
                <a:solidFill>
                  <a:srgbClr val="345692"/>
                </a:solidFill>
              </a:defRPr>
            </a:lvl1pPr>
          </a:lstStyle>
          <a:p>
            <a:r>
              <a:rPr lang="zh-CN" altLang="en-US" dirty="0"/>
              <a:t>单击此处编辑母版标题样式</a:t>
            </a:r>
          </a:p>
        </p:txBody>
      </p:sp>
      <p:sp>
        <p:nvSpPr>
          <p:cNvPr id="9" name="矩形 8"/>
          <p:cNvSpPr/>
          <p:nvPr userDrawn="1"/>
        </p:nvSpPr>
        <p:spPr>
          <a:xfrm>
            <a:off x="0"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userDrawn="1"/>
        </p:nvSpPr>
        <p:spPr>
          <a:xfrm>
            <a:off x="524851" y="311232"/>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userDrawn="1"/>
        </p:nvSpPr>
        <p:spPr>
          <a:xfrm>
            <a:off x="393852" y="311234"/>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dirty="0">
                <a:ea typeface="微软雅黑" panose="020B0503020204020204" pitchFamily="34" charset="-122"/>
              </a:rPr>
              <a:t>Sangfor Technologies</a:t>
            </a:r>
          </a:p>
        </p:txBody>
      </p:sp>
      <p:grpSp>
        <p:nvGrpSpPr>
          <p:cNvPr id="14" name="组合 13"/>
          <p:cNvGrpSpPr/>
          <p:nvPr userDrawn="1"/>
        </p:nvGrpSpPr>
        <p:grpSpPr>
          <a:xfrm>
            <a:off x="907549" y="6517055"/>
            <a:ext cx="10423265" cy="162252"/>
            <a:chOff x="907549" y="6523638"/>
            <a:chExt cx="10423265" cy="162252"/>
          </a:xfrm>
        </p:grpSpPr>
        <p:sp>
          <p:nvSpPr>
            <p:cNvPr id="15" name="矩形 1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9" name="矩形 18"/>
            <p:cNvSpPr/>
            <p:nvPr/>
          </p:nvSpPr>
          <p:spPr>
            <a:xfrm>
              <a:off x="907549" y="6523638"/>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cxnSp>
        <p:nvCxnSpPr>
          <p:cNvPr id="22" name="直接连接符 21"/>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3"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t>‹#›</a:t>
            </a:fld>
            <a:endParaRPr lang="zh-CN" alt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无左上文本框">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dirty="0">
                <a:ea typeface="微软雅黑" panose="020B0503020204020204" pitchFamily="34" charset="-122"/>
              </a:rPr>
              <a:t>Sangfor Technologies</a:t>
            </a:r>
          </a:p>
        </p:txBody>
      </p:sp>
      <p:sp>
        <p:nvSpPr>
          <p:cNvPr id="3"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4" name="组合 3"/>
          <p:cNvGrpSpPr/>
          <p:nvPr userDrawn="1"/>
        </p:nvGrpSpPr>
        <p:grpSpPr>
          <a:xfrm>
            <a:off x="907549" y="6517055"/>
            <a:ext cx="10423265" cy="162252"/>
            <a:chOff x="907549" y="6523638"/>
            <a:chExt cx="10423265" cy="162252"/>
          </a:xfrm>
        </p:grpSpPr>
        <p:sp>
          <p:nvSpPr>
            <p:cNvPr id="5" name="矩形 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6" name="矩形 5"/>
            <p:cNvSpPr/>
            <p:nvPr/>
          </p:nvSpPr>
          <p:spPr>
            <a:xfrm>
              <a:off x="907549" y="6523638"/>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cxnSp>
        <p:nvCxnSpPr>
          <p:cNvPr id="7" name="直接连接符 6"/>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8"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t>‹#›</a:t>
            </a:fld>
            <a:endParaRPr lang="zh-CN" alt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无横线及方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标题 1"/>
          <p:cNvSpPr>
            <a:spLocks noGrp="1"/>
          </p:cNvSpPr>
          <p:nvPr>
            <p:ph type="title"/>
          </p:nvPr>
        </p:nvSpPr>
        <p:spPr>
          <a:xfrm>
            <a:off x="666052" y="200533"/>
            <a:ext cx="10515600" cy="604139"/>
          </a:xfrm>
        </p:spPr>
        <p:txBody>
          <a:bodyPr>
            <a:normAutofit/>
          </a:bodyPr>
          <a:lstStyle>
            <a:lvl1pPr>
              <a:defRPr sz="2800" b="1">
                <a:solidFill>
                  <a:srgbClr val="345692"/>
                </a:solidFill>
              </a:defRPr>
            </a:lvl1pPr>
          </a:lstStyle>
          <a:p>
            <a:r>
              <a:rPr lang="zh-CN" altLang="en-US" dirty="0"/>
              <a:t>单击此处编辑母版标题样式</a:t>
            </a:r>
          </a:p>
        </p:txBody>
      </p:sp>
      <p:sp>
        <p:nvSpPr>
          <p:cNvPr id="19" name="矩形 18"/>
          <p:cNvSpPr/>
          <p:nvPr userDrawn="1"/>
        </p:nvSpPr>
        <p:spPr>
          <a:xfrm>
            <a:off x="0"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userDrawn="1"/>
        </p:nvSpPr>
        <p:spPr>
          <a:xfrm>
            <a:off x="524851" y="311232"/>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userDrawn="1"/>
        </p:nvSpPr>
        <p:spPr>
          <a:xfrm>
            <a:off x="393852" y="311234"/>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dirty="0">
                <a:ea typeface="微软雅黑" panose="020B0503020204020204" pitchFamily="34" charset="-122"/>
              </a:rPr>
              <a:t>Sangfor Technologies</a:t>
            </a:r>
          </a:p>
        </p:txBody>
      </p:sp>
      <p:sp>
        <p:nvSpPr>
          <p:cNvPr id="10"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15"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t>‹#›</a:t>
            </a:fld>
            <a:endParaRPr lang="zh-CN" alt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空白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空白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封面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灯片编号占位符 2"/>
          <p:cNvSpPr>
            <a:spLocks noGrp="1"/>
          </p:cNvSpPr>
          <p:nvPr>
            <p:ph type="sldNum" sz="quarter" idx="10"/>
          </p:nvPr>
        </p:nvSpPr>
        <p:spPr/>
        <p:txBody>
          <a:bodyPr/>
          <a:lstStyle/>
          <a:p>
            <a:fld id="{795C62BC-63D8-4176-937B-D5EBCAA09FF2}" type="slidenum">
              <a:rPr lang="zh-CN" altLang="en-US" smtClean="0"/>
              <a:t>‹#›</a:t>
            </a:fld>
            <a:endParaRPr lang="zh-CN" alt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结束页面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灯片编号占位符 2"/>
          <p:cNvSpPr>
            <a:spLocks noGrp="1"/>
          </p:cNvSpPr>
          <p:nvPr>
            <p:ph type="sldNum" sz="quarter" idx="10"/>
          </p:nvPr>
        </p:nvSpPr>
        <p:spPr/>
        <p:txBody>
          <a:bodyPr/>
          <a:lstStyle/>
          <a:p>
            <a:fld id="{795C62BC-63D8-4176-937B-D5EBCAA09FF2}" type="slidenum">
              <a:rPr lang="zh-CN" altLang="en-US" smtClean="0"/>
              <a:t>‹#›</a:t>
            </a:fld>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1249680" y="2294509"/>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6" name="灯片编号占位符 5"/>
          <p:cNvSpPr>
            <a:spLocks noGrp="1"/>
          </p:cNvSpPr>
          <p:nvPr>
            <p:ph type="sldNum" sz="quarter" idx="4"/>
          </p:nvPr>
        </p:nvSpPr>
        <p:spPr>
          <a:xfrm>
            <a:off x="8394700" y="6400038"/>
            <a:ext cx="2743200" cy="365125"/>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fld id="{795C62BC-63D8-4176-937B-D5EBCAA09FF2}" type="slidenum">
              <a:rPr lang="zh-CN" altLang="en-US" smtClean="0"/>
              <a:t>‹#›</a:t>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hdr="0"/>
  <p:txStyles>
    <p:titleStyle>
      <a:lvl1pPr algn="l" defTabSz="914400" rtl="0" eaLnBrk="1" latinLnBrk="0" hangingPunct="1">
        <a:lnSpc>
          <a:spcPct val="90000"/>
        </a:lnSpc>
        <a:spcBef>
          <a:spcPct val="0"/>
        </a:spcBef>
        <a:buNone/>
        <a:defRPr sz="4400" kern="1200">
          <a:solidFill>
            <a:schemeClr val="tx1">
              <a:lumMod val="75000"/>
              <a:lumOff val="2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75000"/>
              <a:lumOff val="2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5.png"/><Relationship Id="rId7" Type="http://schemas.openxmlformats.org/officeDocument/2006/relationships/image" Target="../media/image29.png"/><Relationship Id="rId12" Type="http://schemas.openxmlformats.org/officeDocument/2006/relationships/image" Target="../media/image31.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8.png"/><Relationship Id="rId11" Type="http://schemas.openxmlformats.org/officeDocument/2006/relationships/image" Target="../media/image30.png"/><Relationship Id="rId5" Type="http://schemas.openxmlformats.org/officeDocument/2006/relationships/image" Target="../media/image27.png"/><Relationship Id="rId10" Type="http://schemas.openxmlformats.org/officeDocument/2006/relationships/image" Target="../media/image17.png"/><Relationship Id="rId4" Type="http://schemas.openxmlformats.org/officeDocument/2006/relationships/image" Target="../media/image26.png"/><Relationship Id="rId9" Type="http://schemas.openxmlformats.org/officeDocument/2006/relationships/image" Target="../media/image19.png"/></Relationships>
</file>

<file path=ppt/slides/_rels/slide17.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7.png"/><Relationship Id="rId3" Type="http://schemas.openxmlformats.org/officeDocument/2006/relationships/image" Target="../media/image27.png"/><Relationship Id="rId7" Type="http://schemas.openxmlformats.org/officeDocument/2006/relationships/image" Target="../media/image19.png"/><Relationship Id="rId12" Type="http://schemas.openxmlformats.org/officeDocument/2006/relationships/image" Target="../media/image26.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29.png"/><Relationship Id="rId11" Type="http://schemas.openxmlformats.org/officeDocument/2006/relationships/image" Target="../media/image25.png"/><Relationship Id="rId5" Type="http://schemas.openxmlformats.org/officeDocument/2006/relationships/image" Target="../media/image24.png"/><Relationship Id="rId15" Type="http://schemas.openxmlformats.org/officeDocument/2006/relationships/image" Target="../media/image16.png"/><Relationship Id="rId10" Type="http://schemas.openxmlformats.org/officeDocument/2006/relationships/image" Target="../media/image30.png"/><Relationship Id="rId4" Type="http://schemas.openxmlformats.org/officeDocument/2006/relationships/image" Target="../media/image28.png"/><Relationship Id="rId9" Type="http://schemas.openxmlformats.org/officeDocument/2006/relationships/image" Target="../media/image31.png"/><Relationship Id="rId14" Type="http://schemas.openxmlformats.org/officeDocument/2006/relationships/image" Target="../media/image32.png"/></Relationships>
</file>

<file path=ppt/slides/_rels/slide18.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36.png"/><Relationship Id="rId11" Type="http://schemas.openxmlformats.org/officeDocument/2006/relationships/image" Target="../media/image41.png"/><Relationship Id="rId5" Type="http://schemas.openxmlformats.org/officeDocument/2006/relationships/image" Target="../media/image35.png"/><Relationship Id="rId10" Type="http://schemas.openxmlformats.org/officeDocument/2006/relationships/image" Target="../media/image40.png"/><Relationship Id="rId4" Type="http://schemas.openxmlformats.org/officeDocument/2006/relationships/image" Target="../media/image34.png"/><Relationship Id="rId9" Type="http://schemas.openxmlformats.org/officeDocument/2006/relationships/image" Target="../media/image39.png"/></Relationships>
</file>

<file path=ppt/slides/_rels/slide1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45.svg"/><Relationship Id="rId5" Type="http://schemas.openxmlformats.org/officeDocument/2006/relationships/image" Target="../media/image44.png"/><Relationship Id="rId4" Type="http://schemas.openxmlformats.org/officeDocument/2006/relationships/image" Target="../media/image43.svg"/></Relationships>
</file>

<file path=ppt/slides/_rels/slide2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www.youtube.com/watch?v=eREWBhXz_us" TargetMode="External"/><Relationship Id="rId2" Type="http://schemas.openxmlformats.org/officeDocument/2006/relationships/hyperlink" Target="https://www.youtube.com/watch?v=NRzfI0x_kxk" TargetMode="External"/><Relationship Id="rId1" Type="http://schemas.openxmlformats.org/officeDocument/2006/relationships/slideLayout" Target="../slideLayouts/slideLayout2.xml"/><Relationship Id="rId4" Type="http://schemas.openxmlformats.org/officeDocument/2006/relationships/hyperlink" Target="https://www.youtube.com/watch?v=qzoRO3BCYyA&amp;t=3s"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9.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11" Type="http://schemas.openxmlformats.org/officeDocument/2006/relationships/image" Target="../media/image16.png"/><Relationship Id="rId5" Type="http://schemas.openxmlformats.org/officeDocument/2006/relationships/image" Target="../media/image12.png"/><Relationship Id="rId10" Type="http://schemas.openxmlformats.org/officeDocument/2006/relationships/image" Target="../media/image7.png"/><Relationship Id="rId4" Type="http://schemas.openxmlformats.org/officeDocument/2006/relationships/image" Target="../media/image11.png"/><Relationship Id="rId9" Type="http://schemas.openxmlformats.org/officeDocument/2006/relationships/image" Target="../media/image47.png"/></Relationships>
</file>

<file path=ppt/slides/_rels/slide24.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49.png"/><Relationship Id="rId7" Type="http://schemas.openxmlformats.org/officeDocument/2006/relationships/image" Target="../media/image52.png"/><Relationship Id="rId2" Type="http://schemas.openxmlformats.org/officeDocument/2006/relationships/image" Target="../media/image48.png"/><Relationship Id="rId1" Type="http://schemas.openxmlformats.org/officeDocument/2006/relationships/slideLayout" Target="../slideLayouts/slideLayout2.xml"/><Relationship Id="rId6" Type="http://schemas.openxmlformats.org/officeDocument/2006/relationships/image" Target="../media/image51.png"/><Relationship Id="rId5" Type="http://schemas.openxmlformats.org/officeDocument/2006/relationships/image" Target="../media/image8.png"/><Relationship Id="rId4" Type="http://schemas.openxmlformats.org/officeDocument/2006/relationships/image" Target="../media/image50.png"/><Relationship Id="rId9" Type="http://schemas.openxmlformats.org/officeDocument/2006/relationships/image" Target="../media/image54.png"/></Relationships>
</file>

<file path=ppt/slides/_rels/slide25.xml.rels><?xml version="1.0" encoding="UTF-8" standalone="yes"?>
<Relationships xmlns="http://schemas.openxmlformats.org/package/2006/relationships"><Relationship Id="rId3" Type="http://schemas.openxmlformats.org/officeDocument/2006/relationships/image" Target="../media/image56.png"/><Relationship Id="rId7" Type="http://schemas.openxmlformats.org/officeDocument/2006/relationships/hyperlink" Target="http://www.sangfor.com/" TargetMode="External"/><Relationship Id="rId2" Type="http://schemas.openxmlformats.org/officeDocument/2006/relationships/image" Target="../media/image55.png"/><Relationship Id="rId1" Type="http://schemas.openxmlformats.org/officeDocument/2006/relationships/slideLayout" Target="../slideLayouts/slideLayout2.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7.png"/></Relationships>
</file>

<file path=ppt/slides/_rels/slide26.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60.png"/><Relationship Id="rId7" Type="http://schemas.openxmlformats.org/officeDocument/2006/relationships/image" Target="../media/image64.png"/><Relationship Id="rId2" Type="http://schemas.openxmlformats.org/officeDocument/2006/relationships/image" Target="../media/image52.png"/><Relationship Id="rId1" Type="http://schemas.openxmlformats.org/officeDocument/2006/relationships/slideLayout" Target="../slideLayouts/slideLayout2.xml"/><Relationship Id="rId6" Type="http://schemas.openxmlformats.org/officeDocument/2006/relationships/image" Target="../media/image63.png"/><Relationship Id="rId5" Type="http://schemas.openxmlformats.org/officeDocument/2006/relationships/image" Target="../media/image62.png"/><Relationship Id="rId10" Type="http://schemas.openxmlformats.org/officeDocument/2006/relationships/image" Target="../media/image67.png"/><Relationship Id="rId4" Type="http://schemas.openxmlformats.org/officeDocument/2006/relationships/image" Target="../media/image61.png"/><Relationship Id="rId9" Type="http://schemas.openxmlformats.org/officeDocument/2006/relationships/image" Target="../media/image6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7" name="图片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616" y="-837"/>
            <a:ext cx="2319463" cy="1060380"/>
          </a:xfrm>
          <a:prstGeom prst="rect">
            <a:avLst/>
          </a:prstGeom>
        </p:spPr>
      </p:pic>
      <p:sp>
        <p:nvSpPr>
          <p:cNvPr id="36" name="矩形 35"/>
          <p:cNvSpPr/>
          <p:nvPr/>
        </p:nvSpPr>
        <p:spPr>
          <a:xfrm>
            <a:off x="913253" y="6517951"/>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37" name="文本框 36"/>
          <p:cNvSpPr txBox="1"/>
          <p:nvPr/>
        </p:nvSpPr>
        <p:spPr>
          <a:xfrm>
            <a:off x="1131708" y="6460578"/>
            <a:ext cx="1560042" cy="276999"/>
          </a:xfrm>
          <a:prstGeom prst="rect">
            <a:avLst/>
          </a:prstGeom>
          <a:noFill/>
        </p:spPr>
        <p:txBody>
          <a:bodyPr wrap="none" rtlCol="0">
            <a:spAutoFit/>
          </a:bodyPr>
          <a:lstStyle/>
          <a:p>
            <a:r>
              <a:rPr lang="en-US" altLang="en-US" sz="1200" dirty="0" err="1">
                <a:solidFill>
                  <a:schemeClr val="tx1">
                    <a:lumMod val="75000"/>
                    <a:lumOff val="25000"/>
                  </a:schemeClr>
                </a:solidFill>
                <a:latin typeface="Century Gothic" panose="020B0502020202020204" pitchFamily="34" charset="0"/>
                <a:ea typeface="微软雅黑" panose="020B0503020204020204" pitchFamily="34" charset="-122"/>
                <a:sym typeface="微软雅黑" panose="020B0503020204020204" pitchFamily="34" charset="-122"/>
              </a:rPr>
              <a:t>www.sangfor.com</a:t>
            </a:r>
            <a:endParaRPr lang="en-US" altLang="en-US" sz="1200" dirty="0">
              <a:solidFill>
                <a:schemeClr val="tx1">
                  <a:lumMod val="75000"/>
                  <a:lumOff val="25000"/>
                </a:schemeClr>
              </a:solidFill>
              <a:latin typeface="Century Gothic" panose="020B0502020202020204" pitchFamily="34" charset="0"/>
              <a:ea typeface="微软雅黑" panose="020B0503020204020204" pitchFamily="34" charset="-122"/>
            </a:endParaRPr>
          </a:p>
        </p:txBody>
      </p:sp>
      <p:grpSp>
        <p:nvGrpSpPr>
          <p:cNvPr id="38" name="组合 37"/>
          <p:cNvGrpSpPr/>
          <p:nvPr/>
        </p:nvGrpSpPr>
        <p:grpSpPr>
          <a:xfrm>
            <a:off x="4943635" y="6460578"/>
            <a:ext cx="2304730" cy="276999"/>
            <a:chOff x="4872830" y="6460578"/>
            <a:chExt cx="2304730" cy="276999"/>
          </a:xfrm>
        </p:grpSpPr>
        <p:sp>
          <p:nvSpPr>
            <p:cNvPr id="39" name="矩形 38"/>
            <p:cNvSpPr/>
            <p:nvPr/>
          </p:nvSpPr>
          <p:spPr>
            <a:xfrm>
              <a:off x="4872830" y="6517951"/>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40" name="文本框 39"/>
            <p:cNvSpPr txBox="1"/>
            <p:nvPr/>
          </p:nvSpPr>
          <p:spPr>
            <a:xfrm>
              <a:off x="5077305" y="6460578"/>
              <a:ext cx="2100255" cy="276999"/>
            </a:xfrm>
            <a:prstGeom prst="rect">
              <a:avLst/>
            </a:prstGeom>
            <a:noFill/>
          </p:spPr>
          <p:txBody>
            <a:bodyPr wrap="none" rtlCol="0">
              <a:spAutoFit/>
            </a:bodyPr>
            <a:lstStyle/>
            <a:p>
              <a:r>
                <a:rPr lang="en-US" altLang="en-US" sz="1200" dirty="0">
                  <a:solidFill>
                    <a:schemeClr val="tx1">
                      <a:lumMod val="75000"/>
                      <a:lumOff val="25000"/>
                    </a:schemeClr>
                  </a:solidFill>
                  <a:latin typeface="Century Gothic" panose="020B0502020202020204" pitchFamily="34" charset="0"/>
                  <a:ea typeface="微软雅黑" panose="020B0503020204020204" pitchFamily="34" charset="-122"/>
                  <a:sym typeface="微软雅黑" panose="020B0503020204020204" pitchFamily="34" charset="-122"/>
                </a:rPr>
                <a:t>Sangfor Technologies Inc.</a:t>
              </a:r>
            </a:p>
          </p:txBody>
        </p:sp>
      </p:grpSp>
      <p:grpSp>
        <p:nvGrpSpPr>
          <p:cNvPr id="3" name="组合 2">
            <a:extLst>
              <a:ext uri="{FF2B5EF4-FFF2-40B4-BE49-F238E27FC236}">
                <a16:creationId xmlns:a16="http://schemas.microsoft.com/office/drawing/2014/main" id="{4F1025E7-0658-2947-8494-FC32AC54060C}"/>
              </a:ext>
            </a:extLst>
          </p:cNvPr>
          <p:cNvGrpSpPr/>
          <p:nvPr/>
        </p:nvGrpSpPr>
        <p:grpSpPr>
          <a:xfrm>
            <a:off x="0" y="2386668"/>
            <a:ext cx="7598886" cy="1998911"/>
            <a:chOff x="0" y="2875613"/>
            <a:chExt cx="7598886" cy="1998911"/>
          </a:xfrm>
        </p:grpSpPr>
        <p:sp>
          <p:nvSpPr>
            <p:cNvPr id="21" name="矩形 20"/>
            <p:cNvSpPr/>
            <p:nvPr/>
          </p:nvSpPr>
          <p:spPr>
            <a:xfrm>
              <a:off x="0" y="2890392"/>
              <a:ext cx="446813" cy="198413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446813" y="2890389"/>
              <a:ext cx="129736" cy="198413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657562" y="2875613"/>
              <a:ext cx="6941324" cy="1015663"/>
            </a:xfrm>
            <a:prstGeom prst="rect">
              <a:avLst/>
            </a:prstGeom>
          </p:spPr>
          <p:txBody>
            <a:bodyPr wrap="none">
              <a:spAutoFit/>
            </a:bodyPr>
            <a:lstStyle/>
            <a:p>
              <a:r>
                <a:rPr lang="en-US" altLang="zh-CN" sz="3000" b="1" dirty="0" err="1">
                  <a:solidFill>
                    <a:srgbClr val="0444A2"/>
                  </a:solidFill>
                  <a:latin typeface="Century Gothic" panose="020B0502020202020204" pitchFamily="34" charset="0"/>
                  <a:ea typeface="微软雅黑" panose="020B0503020204020204" pitchFamily="34" charset="-122"/>
                </a:rPr>
                <a:t>Sangfor</a:t>
              </a:r>
              <a:r>
                <a:rPr lang="en-US" altLang="zh-CN" sz="3000" b="1" dirty="0">
                  <a:solidFill>
                    <a:srgbClr val="0444A2"/>
                  </a:solidFill>
                  <a:latin typeface="Century Gothic" panose="020B0502020202020204" pitchFamily="34" charset="0"/>
                  <a:ea typeface="微软雅黑" panose="020B0503020204020204" pitchFamily="34" charset="-122"/>
                </a:rPr>
                <a:t> Business Continuity Solution </a:t>
              </a:r>
            </a:p>
            <a:p>
              <a:r>
                <a:rPr lang="en-US" altLang="zh-CN" sz="3000" b="1" dirty="0">
                  <a:solidFill>
                    <a:srgbClr val="0444A2"/>
                  </a:solidFill>
                  <a:latin typeface="Century Gothic" panose="020B0502020202020204" pitchFamily="34" charset="0"/>
                  <a:ea typeface="微软雅黑" panose="020B0503020204020204" pitchFamily="34" charset="-122"/>
                </a:rPr>
                <a:t>Technical Introduction</a:t>
              </a:r>
            </a:p>
          </p:txBody>
        </p:sp>
        <p:cxnSp>
          <p:nvCxnSpPr>
            <p:cNvPr id="15" name="直接连接符 12"/>
            <p:cNvCxnSpPr>
              <a:cxnSpLocks/>
            </p:cNvCxnSpPr>
            <p:nvPr/>
          </p:nvCxnSpPr>
          <p:spPr>
            <a:xfrm flipV="1">
              <a:off x="785003" y="3891276"/>
              <a:ext cx="4158632" cy="6975"/>
            </a:xfrm>
            <a:prstGeom prst="line">
              <a:avLst/>
            </a:prstGeom>
            <a:ln w="12700">
              <a:solidFill>
                <a:srgbClr val="C9C9C9"/>
              </a:solidFill>
              <a:prstDash val="solid"/>
            </a:ln>
          </p:spPr>
          <p:style>
            <a:lnRef idx="1">
              <a:schemeClr val="accent1"/>
            </a:lnRef>
            <a:fillRef idx="0">
              <a:schemeClr val="accent1"/>
            </a:fillRef>
            <a:effectRef idx="0">
              <a:schemeClr val="accent1"/>
            </a:effectRef>
            <a:fontRef idx="minor">
              <a:schemeClr val="tx1"/>
            </a:fontRef>
          </p:style>
        </p:cxnSp>
        <p:sp>
          <p:nvSpPr>
            <p:cNvPr id="2" name="文本框 1"/>
            <p:cNvSpPr txBox="1"/>
            <p:nvPr/>
          </p:nvSpPr>
          <p:spPr>
            <a:xfrm>
              <a:off x="657562" y="3951194"/>
              <a:ext cx="3373039" cy="923330"/>
            </a:xfrm>
            <a:prstGeom prst="rect">
              <a:avLst/>
            </a:prstGeom>
            <a:noFill/>
          </p:spPr>
          <p:txBody>
            <a:bodyPr wrap="none" rtlCol="0">
              <a:spAutoFit/>
            </a:bodyPr>
            <a:lstStyle/>
            <a:p>
              <a:r>
                <a:rPr lang="en-US" altLang="zh-CN" dirty="0">
                  <a:solidFill>
                    <a:srgbClr val="79BD28"/>
                  </a:solidFill>
                </a:rPr>
                <a:t>Cheney Hu</a:t>
              </a:r>
            </a:p>
            <a:p>
              <a:r>
                <a:rPr lang="en-US" altLang="zh-CN" dirty="0">
                  <a:solidFill>
                    <a:srgbClr val="79BD28"/>
                  </a:solidFill>
                </a:rPr>
                <a:t>HCI Senior Product Manager</a:t>
              </a:r>
            </a:p>
            <a:p>
              <a:r>
                <a:rPr lang="en-US" altLang="zh-CN" dirty="0">
                  <a:solidFill>
                    <a:srgbClr val="79BD28"/>
                  </a:solidFill>
                </a:rPr>
                <a:t>c</a:t>
              </a:r>
              <a:r>
                <a:rPr lang="en-GB" altLang="zh-CN" dirty="0">
                  <a:solidFill>
                    <a:srgbClr val="79BD28"/>
                  </a:solidFill>
                </a:rPr>
                <a:t>heney</a:t>
              </a:r>
              <a:r>
                <a:rPr lang="en-US" altLang="zh-CN" dirty="0">
                  <a:solidFill>
                    <a:srgbClr val="79BD28"/>
                  </a:solidFill>
                </a:rPr>
                <a:t>@</a:t>
              </a:r>
              <a:r>
                <a:rPr lang="en-US" altLang="zh-CN" dirty="0" err="1">
                  <a:solidFill>
                    <a:srgbClr val="79BD28"/>
                  </a:solidFill>
                </a:rPr>
                <a:t>sangfor.com</a:t>
              </a:r>
              <a:endParaRPr lang="en-GB" altLang="zh-CN" dirty="0">
                <a:solidFill>
                  <a:srgbClr val="79BD28"/>
                </a:solidFill>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A93891-9549-4449-9505-3B8430322F3A}"/>
              </a:ext>
            </a:extLst>
          </p:cNvPr>
          <p:cNvSpPr>
            <a:spLocks noGrp="1"/>
          </p:cNvSpPr>
          <p:nvPr>
            <p:ph type="title"/>
          </p:nvPr>
        </p:nvSpPr>
        <p:spPr/>
        <p:txBody>
          <a:bodyPr>
            <a:normAutofit/>
          </a:bodyPr>
          <a:lstStyle/>
          <a:p>
            <a:r>
              <a:rPr lang="en-CN" sz="2500" dirty="0"/>
              <a:t>Sangfor Business Continuity Solution Panorama</a:t>
            </a:r>
          </a:p>
        </p:txBody>
      </p:sp>
      <p:sp>
        <p:nvSpPr>
          <p:cNvPr id="3" name="Date Placeholder 2">
            <a:extLst>
              <a:ext uri="{FF2B5EF4-FFF2-40B4-BE49-F238E27FC236}">
                <a16:creationId xmlns:a16="http://schemas.microsoft.com/office/drawing/2014/main" id="{C5C7B7F7-7E85-6E44-A0FB-CC79F36D897E}"/>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954AD0E8-1929-0643-B719-BAB50E74A379}"/>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F35DA743-F68A-FD4B-9173-94D29DA3B58B}"/>
              </a:ext>
            </a:extLst>
          </p:cNvPr>
          <p:cNvSpPr>
            <a:spLocks noGrp="1"/>
          </p:cNvSpPr>
          <p:nvPr>
            <p:ph type="sldNum" sz="quarter" idx="12"/>
          </p:nvPr>
        </p:nvSpPr>
        <p:spPr/>
        <p:txBody>
          <a:bodyPr/>
          <a:lstStyle/>
          <a:p>
            <a:r>
              <a:rPr lang="en-US" altLang="zh-CN"/>
              <a:t>Page  </a:t>
            </a:r>
            <a:fld id="{6F6B6950-8D1A-4668-8374-25B44628E0DF}" type="slidenum">
              <a:rPr lang="zh-CN" altLang="en-US" smtClean="0"/>
              <a:t>1</a:t>
            </a:fld>
            <a:endParaRPr lang="zh-CN" altLang="en-US" dirty="0"/>
          </a:p>
        </p:txBody>
      </p:sp>
      <p:grpSp>
        <p:nvGrpSpPr>
          <p:cNvPr id="56" name="组合 55">
            <a:extLst>
              <a:ext uri="{FF2B5EF4-FFF2-40B4-BE49-F238E27FC236}">
                <a16:creationId xmlns:a16="http://schemas.microsoft.com/office/drawing/2014/main" id="{883E93CE-F244-634B-B233-62C2C53B1495}"/>
              </a:ext>
            </a:extLst>
          </p:cNvPr>
          <p:cNvGrpSpPr/>
          <p:nvPr/>
        </p:nvGrpSpPr>
        <p:grpSpPr>
          <a:xfrm>
            <a:off x="2399487" y="3899215"/>
            <a:ext cx="7393026" cy="2237042"/>
            <a:chOff x="1709461" y="3899215"/>
            <a:chExt cx="7393026" cy="2237042"/>
          </a:xfrm>
        </p:grpSpPr>
        <p:grpSp>
          <p:nvGrpSpPr>
            <p:cNvPr id="18" name="组合 34">
              <a:extLst>
                <a:ext uri="{FF2B5EF4-FFF2-40B4-BE49-F238E27FC236}">
                  <a16:creationId xmlns:a16="http://schemas.microsoft.com/office/drawing/2014/main" id="{6C6134C7-F092-A440-AA2A-98CEB003D3FE}"/>
                </a:ext>
              </a:extLst>
            </p:cNvPr>
            <p:cNvGrpSpPr/>
            <p:nvPr/>
          </p:nvGrpSpPr>
          <p:grpSpPr>
            <a:xfrm>
              <a:off x="1709461" y="5258173"/>
              <a:ext cx="2934557" cy="476939"/>
              <a:chOff x="22171185" y="6308659"/>
              <a:chExt cx="20645513" cy="2958029"/>
            </a:xfrm>
          </p:grpSpPr>
          <p:sp>
            <p:nvSpPr>
              <p:cNvPr id="39" name="椭圆 35">
                <a:extLst>
                  <a:ext uri="{FF2B5EF4-FFF2-40B4-BE49-F238E27FC236}">
                    <a16:creationId xmlns:a16="http://schemas.microsoft.com/office/drawing/2014/main" id="{320E3CD1-D71D-774F-BEFF-8A50BE84F5D8}"/>
                  </a:ext>
                </a:extLst>
              </p:cNvPr>
              <p:cNvSpPr/>
              <p:nvPr/>
            </p:nvSpPr>
            <p:spPr>
              <a:xfrm>
                <a:off x="24835598" y="6314098"/>
                <a:ext cx="15227170" cy="1976656"/>
              </a:xfrm>
              <a:prstGeom prst="ellipse">
                <a:avLst/>
              </a:prstGeom>
              <a:noFill/>
              <a:ln>
                <a:gradFill>
                  <a:gsLst>
                    <a:gs pos="37000">
                      <a:srgbClr val="0070C0">
                        <a:alpha val="0"/>
                      </a:srgbClr>
                    </a:gs>
                    <a:gs pos="99000">
                      <a:srgbClr val="0070BF"/>
                    </a:gs>
                  </a:gsLst>
                  <a:lin ang="5400000" scaled="1"/>
                </a:gra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4800">
                  <a:solidFill>
                    <a:prstClr val="white"/>
                  </a:solidFill>
                  <a:latin typeface="Century Gothic" panose="020B0502020202020204" pitchFamily="34" charset="0"/>
                  <a:ea typeface="微软雅黑" panose="020B0503020204020204" charset="-122"/>
                </a:endParaRPr>
              </a:p>
            </p:txBody>
          </p:sp>
          <p:sp>
            <p:nvSpPr>
              <p:cNvPr id="40" name="椭圆 36">
                <a:extLst>
                  <a:ext uri="{FF2B5EF4-FFF2-40B4-BE49-F238E27FC236}">
                    <a16:creationId xmlns:a16="http://schemas.microsoft.com/office/drawing/2014/main" id="{538DE354-FA8C-2F40-B26F-B6724A7D8C84}"/>
                  </a:ext>
                </a:extLst>
              </p:cNvPr>
              <p:cNvSpPr/>
              <p:nvPr/>
            </p:nvSpPr>
            <p:spPr>
              <a:xfrm>
                <a:off x="22171185" y="6345524"/>
                <a:ext cx="20645513" cy="2680019"/>
              </a:xfrm>
              <a:prstGeom prst="ellipse">
                <a:avLst/>
              </a:prstGeom>
              <a:noFill/>
              <a:ln>
                <a:gradFill>
                  <a:gsLst>
                    <a:gs pos="37000">
                      <a:srgbClr val="0070C0">
                        <a:alpha val="0"/>
                      </a:srgbClr>
                    </a:gs>
                    <a:gs pos="99000">
                      <a:srgbClr val="0070B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4800">
                  <a:solidFill>
                    <a:prstClr val="white"/>
                  </a:solidFill>
                  <a:latin typeface="Century Gothic" panose="020B0502020202020204" pitchFamily="34" charset="0"/>
                  <a:ea typeface="微软雅黑" panose="020B0503020204020204" charset="-122"/>
                </a:endParaRPr>
              </a:p>
            </p:txBody>
          </p:sp>
          <p:sp>
            <p:nvSpPr>
              <p:cNvPr id="41" name="椭圆 37">
                <a:extLst>
                  <a:ext uri="{FF2B5EF4-FFF2-40B4-BE49-F238E27FC236}">
                    <a16:creationId xmlns:a16="http://schemas.microsoft.com/office/drawing/2014/main" id="{06C96E03-7FE9-144D-8BCA-EE6581234D83}"/>
                  </a:ext>
                </a:extLst>
              </p:cNvPr>
              <p:cNvSpPr/>
              <p:nvPr/>
            </p:nvSpPr>
            <p:spPr>
              <a:xfrm>
                <a:off x="26423208" y="6308659"/>
                <a:ext cx="11950754" cy="1551340"/>
              </a:xfrm>
              <a:prstGeom prst="ellipse">
                <a:avLst/>
              </a:prstGeom>
              <a:noFill/>
              <a:ln>
                <a:gradFill>
                  <a:gsLst>
                    <a:gs pos="37000">
                      <a:srgbClr val="0070C0">
                        <a:alpha val="0"/>
                      </a:srgbClr>
                    </a:gs>
                    <a:gs pos="99000">
                      <a:srgbClr val="0070B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4800">
                  <a:solidFill>
                    <a:prstClr val="white"/>
                  </a:solidFill>
                  <a:latin typeface="Century Gothic" panose="020B0502020202020204" pitchFamily="34" charset="0"/>
                  <a:ea typeface="微软雅黑" panose="020B0503020204020204" charset="-122"/>
                </a:endParaRPr>
              </a:p>
            </p:txBody>
          </p:sp>
          <p:sp>
            <p:nvSpPr>
              <p:cNvPr id="42" name="椭圆 38">
                <a:extLst>
                  <a:ext uri="{FF2B5EF4-FFF2-40B4-BE49-F238E27FC236}">
                    <a16:creationId xmlns:a16="http://schemas.microsoft.com/office/drawing/2014/main" id="{B235D09D-27B2-4047-A64F-EEDA928E4051}"/>
                  </a:ext>
                </a:extLst>
              </p:cNvPr>
              <p:cNvSpPr/>
              <p:nvPr/>
            </p:nvSpPr>
            <p:spPr>
              <a:xfrm>
                <a:off x="22171185" y="6586669"/>
                <a:ext cx="20645513" cy="2680019"/>
              </a:xfrm>
              <a:prstGeom prst="ellipse">
                <a:avLst/>
              </a:prstGeom>
              <a:noFill/>
              <a:ln>
                <a:gradFill>
                  <a:gsLst>
                    <a:gs pos="37000">
                      <a:srgbClr val="0070C0">
                        <a:alpha val="0"/>
                      </a:srgbClr>
                    </a:gs>
                    <a:gs pos="99000">
                      <a:srgbClr val="0070B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4800">
                  <a:solidFill>
                    <a:prstClr val="white"/>
                  </a:solidFill>
                  <a:latin typeface="Century Gothic" panose="020B0502020202020204" pitchFamily="34" charset="0"/>
                  <a:ea typeface="微软雅黑" panose="020B0503020204020204" charset="-122"/>
                </a:endParaRPr>
              </a:p>
            </p:txBody>
          </p:sp>
          <p:sp>
            <p:nvSpPr>
              <p:cNvPr id="43" name="椭圆 39">
                <a:extLst>
                  <a:ext uri="{FF2B5EF4-FFF2-40B4-BE49-F238E27FC236}">
                    <a16:creationId xmlns:a16="http://schemas.microsoft.com/office/drawing/2014/main" id="{EC732B81-7DFA-DC4E-8A18-C2DD0E19363E}"/>
                  </a:ext>
                </a:extLst>
              </p:cNvPr>
              <p:cNvSpPr/>
              <p:nvPr/>
            </p:nvSpPr>
            <p:spPr>
              <a:xfrm>
                <a:off x="26423208" y="6442446"/>
                <a:ext cx="11950754" cy="1551340"/>
              </a:xfrm>
              <a:prstGeom prst="ellipse">
                <a:avLst/>
              </a:prstGeom>
              <a:noFill/>
              <a:ln>
                <a:gradFill>
                  <a:gsLst>
                    <a:gs pos="37000">
                      <a:srgbClr val="0070C0">
                        <a:alpha val="0"/>
                      </a:srgbClr>
                    </a:gs>
                    <a:gs pos="99000">
                      <a:srgbClr val="0070B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4800">
                  <a:solidFill>
                    <a:prstClr val="white"/>
                  </a:solidFill>
                  <a:latin typeface="Century Gothic" panose="020B0502020202020204" pitchFamily="34" charset="0"/>
                  <a:ea typeface="微软雅黑" panose="020B0503020204020204" charset="-122"/>
                </a:endParaRPr>
              </a:p>
            </p:txBody>
          </p:sp>
        </p:grpSp>
        <p:sp>
          <p:nvSpPr>
            <p:cNvPr id="19" name="TextBox 18">
              <a:extLst>
                <a:ext uri="{FF2B5EF4-FFF2-40B4-BE49-F238E27FC236}">
                  <a16:creationId xmlns:a16="http://schemas.microsoft.com/office/drawing/2014/main" id="{901E9B29-D3E6-E543-AE27-45DAFDD8132E}"/>
                </a:ext>
              </a:extLst>
            </p:cNvPr>
            <p:cNvSpPr txBox="1"/>
            <p:nvPr/>
          </p:nvSpPr>
          <p:spPr>
            <a:xfrm>
              <a:off x="2810163" y="5828480"/>
              <a:ext cx="705642" cy="307777"/>
            </a:xfrm>
            <a:prstGeom prst="rect">
              <a:avLst/>
            </a:prstGeom>
            <a:noFill/>
          </p:spPr>
          <p:txBody>
            <a:bodyPr wrap="none" rtlCol="0">
              <a:spAutoFit/>
            </a:bodyPr>
            <a:lstStyle/>
            <a:p>
              <a:r>
                <a:rPr lang="en-US" sz="1400" b="1" dirty="0">
                  <a:solidFill>
                    <a:srgbClr val="0070BF"/>
                  </a:solidFill>
                </a:rPr>
                <a:t>City A</a:t>
              </a:r>
            </a:p>
          </p:txBody>
        </p:sp>
        <p:sp>
          <p:nvSpPr>
            <p:cNvPr id="20" name="Oval 19">
              <a:extLst>
                <a:ext uri="{FF2B5EF4-FFF2-40B4-BE49-F238E27FC236}">
                  <a16:creationId xmlns:a16="http://schemas.microsoft.com/office/drawing/2014/main" id="{C5B32D69-44AF-EF43-B7F9-E5A314453FA5}"/>
                </a:ext>
              </a:extLst>
            </p:cNvPr>
            <p:cNvSpPr/>
            <p:nvPr/>
          </p:nvSpPr>
          <p:spPr>
            <a:xfrm>
              <a:off x="2263135" y="3969764"/>
              <a:ext cx="1783486" cy="1425081"/>
            </a:xfrm>
            <a:prstGeom prst="ellipse">
              <a:avLst/>
            </a:prstGeom>
            <a:noFill/>
            <a:ln>
              <a:gradFill>
                <a:gsLst>
                  <a:gs pos="0">
                    <a:srgbClr val="0070BF"/>
                  </a:gs>
                  <a:gs pos="100000">
                    <a:srgbClr val="0070BF">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tx1"/>
                </a:solidFill>
              </a:endParaRPr>
            </a:p>
          </p:txBody>
        </p:sp>
        <p:sp>
          <p:nvSpPr>
            <p:cNvPr id="21" name="Oval 20">
              <a:extLst>
                <a:ext uri="{FF2B5EF4-FFF2-40B4-BE49-F238E27FC236}">
                  <a16:creationId xmlns:a16="http://schemas.microsoft.com/office/drawing/2014/main" id="{8FD842C7-73C9-1844-B289-B4542919E4BC}"/>
                </a:ext>
              </a:extLst>
            </p:cNvPr>
            <p:cNvSpPr/>
            <p:nvPr/>
          </p:nvSpPr>
          <p:spPr>
            <a:xfrm>
              <a:off x="2476724" y="4437288"/>
              <a:ext cx="632382" cy="522686"/>
            </a:xfrm>
            <a:prstGeom prst="ellipse">
              <a:avLst/>
            </a:prstGeom>
            <a:noFill/>
            <a:ln>
              <a:solidFill>
                <a:srgbClr val="00A7E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2" name="TextBox 21">
              <a:extLst>
                <a:ext uri="{FF2B5EF4-FFF2-40B4-BE49-F238E27FC236}">
                  <a16:creationId xmlns:a16="http://schemas.microsoft.com/office/drawing/2014/main" id="{CDFECFAB-A991-D04D-8C59-6D0086985F79}"/>
                </a:ext>
              </a:extLst>
            </p:cNvPr>
            <p:cNvSpPr txBox="1"/>
            <p:nvPr/>
          </p:nvSpPr>
          <p:spPr>
            <a:xfrm>
              <a:off x="2556508" y="4574902"/>
              <a:ext cx="580608" cy="276999"/>
            </a:xfrm>
            <a:prstGeom prst="rect">
              <a:avLst/>
            </a:prstGeom>
            <a:noFill/>
          </p:spPr>
          <p:txBody>
            <a:bodyPr wrap="none" rtlCol="0">
              <a:spAutoFit/>
            </a:bodyPr>
            <a:lstStyle/>
            <a:p>
              <a:r>
                <a:rPr lang="en-US" sz="1200" b="1" dirty="0">
                  <a:solidFill>
                    <a:srgbClr val="0070BF"/>
                  </a:solidFill>
                </a:rPr>
                <a:t>Site 1</a:t>
              </a:r>
            </a:p>
          </p:txBody>
        </p:sp>
        <p:sp>
          <p:nvSpPr>
            <p:cNvPr id="23" name="Oval 22">
              <a:extLst>
                <a:ext uri="{FF2B5EF4-FFF2-40B4-BE49-F238E27FC236}">
                  <a16:creationId xmlns:a16="http://schemas.microsoft.com/office/drawing/2014/main" id="{435AE9E2-ECF9-744E-B710-DCDAED6A4F89}"/>
                </a:ext>
              </a:extLst>
            </p:cNvPr>
            <p:cNvSpPr/>
            <p:nvPr/>
          </p:nvSpPr>
          <p:spPr>
            <a:xfrm>
              <a:off x="3240518" y="4447891"/>
              <a:ext cx="632382" cy="522686"/>
            </a:xfrm>
            <a:prstGeom prst="ellipse">
              <a:avLst/>
            </a:prstGeom>
            <a:noFill/>
            <a:ln>
              <a:solidFill>
                <a:srgbClr val="00A7E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4" name="TextBox 23">
              <a:extLst>
                <a:ext uri="{FF2B5EF4-FFF2-40B4-BE49-F238E27FC236}">
                  <a16:creationId xmlns:a16="http://schemas.microsoft.com/office/drawing/2014/main" id="{AC66B83D-106F-C64B-98B9-9AF1359D4A40}"/>
                </a:ext>
              </a:extLst>
            </p:cNvPr>
            <p:cNvSpPr txBox="1"/>
            <p:nvPr/>
          </p:nvSpPr>
          <p:spPr>
            <a:xfrm>
              <a:off x="3312533" y="4575874"/>
              <a:ext cx="580608" cy="276999"/>
            </a:xfrm>
            <a:prstGeom prst="rect">
              <a:avLst/>
            </a:prstGeom>
            <a:noFill/>
          </p:spPr>
          <p:txBody>
            <a:bodyPr wrap="none" rtlCol="0">
              <a:spAutoFit/>
            </a:bodyPr>
            <a:lstStyle/>
            <a:p>
              <a:r>
                <a:rPr lang="en-US" sz="1200" b="1" dirty="0">
                  <a:solidFill>
                    <a:srgbClr val="0070BF"/>
                  </a:solidFill>
                </a:rPr>
                <a:t>Site 2</a:t>
              </a:r>
            </a:p>
          </p:txBody>
        </p:sp>
        <p:sp>
          <p:nvSpPr>
            <p:cNvPr id="25" name="TextBox 24">
              <a:extLst>
                <a:ext uri="{FF2B5EF4-FFF2-40B4-BE49-F238E27FC236}">
                  <a16:creationId xmlns:a16="http://schemas.microsoft.com/office/drawing/2014/main" id="{954F2E7D-F296-F347-B6CC-C0D9581EC2CD}"/>
                </a:ext>
              </a:extLst>
            </p:cNvPr>
            <p:cNvSpPr txBox="1"/>
            <p:nvPr/>
          </p:nvSpPr>
          <p:spPr>
            <a:xfrm>
              <a:off x="2976130" y="4948979"/>
              <a:ext cx="417102" cy="307777"/>
            </a:xfrm>
            <a:prstGeom prst="rect">
              <a:avLst/>
            </a:prstGeom>
            <a:noFill/>
          </p:spPr>
          <p:txBody>
            <a:bodyPr wrap="none" rtlCol="0">
              <a:spAutoFit/>
            </a:bodyPr>
            <a:lstStyle/>
            <a:p>
              <a:r>
                <a:rPr lang="en-US" sz="1400" b="1" dirty="0">
                  <a:solidFill>
                    <a:srgbClr val="0070BF"/>
                  </a:solidFill>
                </a:rPr>
                <a:t>SC</a:t>
              </a:r>
            </a:p>
          </p:txBody>
        </p:sp>
        <p:sp>
          <p:nvSpPr>
            <p:cNvPr id="26" name="TextBox 25">
              <a:extLst>
                <a:ext uri="{FF2B5EF4-FFF2-40B4-BE49-F238E27FC236}">
                  <a16:creationId xmlns:a16="http://schemas.microsoft.com/office/drawing/2014/main" id="{F3F1FC61-C1ED-1F4C-A0CC-EA6E61BF2D79}"/>
                </a:ext>
              </a:extLst>
            </p:cNvPr>
            <p:cNvSpPr txBox="1"/>
            <p:nvPr/>
          </p:nvSpPr>
          <p:spPr>
            <a:xfrm>
              <a:off x="5090148" y="4370006"/>
              <a:ext cx="444352" cy="338554"/>
            </a:xfrm>
            <a:prstGeom prst="rect">
              <a:avLst/>
            </a:prstGeom>
            <a:noFill/>
          </p:spPr>
          <p:txBody>
            <a:bodyPr wrap="none" rtlCol="0">
              <a:spAutoFit/>
            </a:bodyPr>
            <a:lstStyle/>
            <a:p>
              <a:r>
                <a:rPr lang="en-US" sz="1600" b="1" dirty="0">
                  <a:solidFill>
                    <a:srgbClr val="0070BF"/>
                  </a:solidFill>
                </a:rPr>
                <a:t>DR</a:t>
              </a:r>
            </a:p>
          </p:txBody>
        </p:sp>
        <p:sp>
          <p:nvSpPr>
            <p:cNvPr id="27" name="Oval 15">
              <a:extLst>
                <a:ext uri="{FF2B5EF4-FFF2-40B4-BE49-F238E27FC236}">
                  <a16:creationId xmlns:a16="http://schemas.microsoft.com/office/drawing/2014/main" id="{6A95DBD9-F478-7443-8E6C-D9B97D8A8835}"/>
                </a:ext>
              </a:extLst>
            </p:cNvPr>
            <p:cNvSpPr/>
            <p:nvPr/>
          </p:nvSpPr>
          <p:spPr>
            <a:xfrm>
              <a:off x="2188317" y="3899215"/>
              <a:ext cx="1946949" cy="1555695"/>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tx1"/>
                </a:solidFill>
              </a:endParaRPr>
            </a:p>
          </p:txBody>
        </p:sp>
        <p:grpSp>
          <p:nvGrpSpPr>
            <p:cNvPr id="28" name="组合 34">
              <a:extLst>
                <a:ext uri="{FF2B5EF4-FFF2-40B4-BE49-F238E27FC236}">
                  <a16:creationId xmlns:a16="http://schemas.microsoft.com/office/drawing/2014/main" id="{46A5E270-6823-134D-91A7-0F2E08C5E22A}"/>
                </a:ext>
              </a:extLst>
            </p:cNvPr>
            <p:cNvGrpSpPr/>
            <p:nvPr/>
          </p:nvGrpSpPr>
          <p:grpSpPr>
            <a:xfrm>
              <a:off x="6167930" y="5258173"/>
              <a:ext cx="2934557" cy="476939"/>
              <a:chOff x="22171185" y="6308659"/>
              <a:chExt cx="20645514" cy="2958029"/>
            </a:xfrm>
          </p:grpSpPr>
          <p:sp>
            <p:nvSpPr>
              <p:cNvPr id="34" name="椭圆 35">
                <a:extLst>
                  <a:ext uri="{FF2B5EF4-FFF2-40B4-BE49-F238E27FC236}">
                    <a16:creationId xmlns:a16="http://schemas.microsoft.com/office/drawing/2014/main" id="{8618E4C9-3553-4641-A97D-A129D2B7EBF0}"/>
                  </a:ext>
                </a:extLst>
              </p:cNvPr>
              <p:cNvSpPr/>
              <p:nvPr/>
            </p:nvSpPr>
            <p:spPr>
              <a:xfrm>
                <a:off x="24835594" y="6314099"/>
                <a:ext cx="15227174" cy="1976657"/>
              </a:xfrm>
              <a:prstGeom prst="ellipse">
                <a:avLst/>
              </a:prstGeom>
              <a:noFill/>
              <a:ln>
                <a:gradFill>
                  <a:gsLst>
                    <a:gs pos="37000">
                      <a:srgbClr val="75B728">
                        <a:alpha val="0"/>
                      </a:srgbClr>
                    </a:gs>
                    <a:gs pos="99000">
                      <a:srgbClr val="75B728"/>
                    </a:gs>
                  </a:gsLst>
                  <a:lin ang="5400000" scaled="1"/>
                </a:gra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4800">
                  <a:solidFill>
                    <a:prstClr val="white"/>
                  </a:solidFill>
                  <a:latin typeface="Century Gothic" panose="020B0502020202020204" pitchFamily="34" charset="0"/>
                  <a:ea typeface="微软雅黑" panose="020B0503020204020204" charset="-122"/>
                </a:endParaRPr>
              </a:p>
            </p:txBody>
          </p:sp>
          <p:sp>
            <p:nvSpPr>
              <p:cNvPr id="35" name="椭圆 36">
                <a:extLst>
                  <a:ext uri="{FF2B5EF4-FFF2-40B4-BE49-F238E27FC236}">
                    <a16:creationId xmlns:a16="http://schemas.microsoft.com/office/drawing/2014/main" id="{339949D4-2F58-BB40-80C4-30E76354CACA}"/>
                  </a:ext>
                </a:extLst>
              </p:cNvPr>
              <p:cNvSpPr/>
              <p:nvPr/>
            </p:nvSpPr>
            <p:spPr>
              <a:xfrm>
                <a:off x="22171185" y="6345522"/>
                <a:ext cx="20645514" cy="2680018"/>
              </a:xfrm>
              <a:prstGeom prst="ellipse">
                <a:avLst/>
              </a:prstGeom>
              <a:noFill/>
              <a:ln>
                <a:gradFill>
                  <a:gsLst>
                    <a:gs pos="37000">
                      <a:srgbClr val="75B728">
                        <a:alpha val="0"/>
                      </a:srgbClr>
                    </a:gs>
                    <a:gs pos="99000">
                      <a:srgbClr val="75B728"/>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4800">
                  <a:solidFill>
                    <a:prstClr val="white"/>
                  </a:solidFill>
                  <a:latin typeface="Century Gothic" panose="020B0502020202020204" pitchFamily="34" charset="0"/>
                  <a:ea typeface="微软雅黑" panose="020B0503020204020204" charset="-122"/>
                </a:endParaRPr>
              </a:p>
            </p:txBody>
          </p:sp>
          <p:sp>
            <p:nvSpPr>
              <p:cNvPr id="36" name="椭圆 37">
                <a:extLst>
                  <a:ext uri="{FF2B5EF4-FFF2-40B4-BE49-F238E27FC236}">
                    <a16:creationId xmlns:a16="http://schemas.microsoft.com/office/drawing/2014/main" id="{359DCBC1-F44E-0043-8D9A-0B8AC9698670}"/>
                  </a:ext>
                </a:extLst>
              </p:cNvPr>
              <p:cNvSpPr/>
              <p:nvPr/>
            </p:nvSpPr>
            <p:spPr>
              <a:xfrm>
                <a:off x="26423208" y="6308659"/>
                <a:ext cx="11950754" cy="1551340"/>
              </a:xfrm>
              <a:prstGeom prst="ellipse">
                <a:avLst/>
              </a:prstGeom>
              <a:noFill/>
              <a:ln>
                <a:gradFill>
                  <a:gsLst>
                    <a:gs pos="37000">
                      <a:srgbClr val="75B728">
                        <a:alpha val="0"/>
                      </a:srgbClr>
                    </a:gs>
                    <a:gs pos="99000">
                      <a:srgbClr val="75B728"/>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4800">
                  <a:solidFill>
                    <a:prstClr val="white"/>
                  </a:solidFill>
                  <a:latin typeface="Century Gothic" panose="020B0502020202020204" pitchFamily="34" charset="0"/>
                  <a:ea typeface="微软雅黑" panose="020B0503020204020204" charset="-122"/>
                </a:endParaRPr>
              </a:p>
            </p:txBody>
          </p:sp>
          <p:sp>
            <p:nvSpPr>
              <p:cNvPr id="37" name="椭圆 38">
                <a:extLst>
                  <a:ext uri="{FF2B5EF4-FFF2-40B4-BE49-F238E27FC236}">
                    <a16:creationId xmlns:a16="http://schemas.microsoft.com/office/drawing/2014/main" id="{E9B18F6B-BEED-0142-8D43-D87DDEEFA5DF}"/>
                  </a:ext>
                </a:extLst>
              </p:cNvPr>
              <p:cNvSpPr/>
              <p:nvPr/>
            </p:nvSpPr>
            <p:spPr>
              <a:xfrm>
                <a:off x="22171185" y="6586670"/>
                <a:ext cx="20645514" cy="2680018"/>
              </a:xfrm>
              <a:prstGeom prst="ellipse">
                <a:avLst/>
              </a:prstGeom>
              <a:noFill/>
              <a:ln>
                <a:gradFill>
                  <a:gsLst>
                    <a:gs pos="37000">
                      <a:srgbClr val="75B728">
                        <a:alpha val="0"/>
                      </a:srgbClr>
                    </a:gs>
                    <a:gs pos="99000">
                      <a:srgbClr val="75B728"/>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4800">
                  <a:solidFill>
                    <a:prstClr val="white"/>
                  </a:solidFill>
                  <a:latin typeface="Century Gothic" panose="020B0502020202020204" pitchFamily="34" charset="0"/>
                  <a:ea typeface="微软雅黑" panose="020B0503020204020204" charset="-122"/>
                </a:endParaRPr>
              </a:p>
            </p:txBody>
          </p:sp>
          <p:sp>
            <p:nvSpPr>
              <p:cNvPr id="38" name="椭圆 39">
                <a:extLst>
                  <a:ext uri="{FF2B5EF4-FFF2-40B4-BE49-F238E27FC236}">
                    <a16:creationId xmlns:a16="http://schemas.microsoft.com/office/drawing/2014/main" id="{0E2647B2-A2DF-7943-AD89-DA355FF15884}"/>
                  </a:ext>
                </a:extLst>
              </p:cNvPr>
              <p:cNvSpPr/>
              <p:nvPr/>
            </p:nvSpPr>
            <p:spPr>
              <a:xfrm>
                <a:off x="26423208" y="6442446"/>
                <a:ext cx="11950754" cy="1551340"/>
              </a:xfrm>
              <a:prstGeom prst="ellipse">
                <a:avLst/>
              </a:prstGeom>
              <a:noFill/>
              <a:ln>
                <a:gradFill>
                  <a:gsLst>
                    <a:gs pos="37000">
                      <a:srgbClr val="75B728">
                        <a:alpha val="0"/>
                      </a:srgbClr>
                    </a:gs>
                    <a:gs pos="99000">
                      <a:srgbClr val="75B728"/>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4800">
                  <a:solidFill>
                    <a:prstClr val="white"/>
                  </a:solidFill>
                  <a:latin typeface="Century Gothic" panose="020B0502020202020204" pitchFamily="34" charset="0"/>
                  <a:ea typeface="微软雅黑" panose="020B0503020204020204" charset="-122"/>
                </a:endParaRPr>
              </a:p>
            </p:txBody>
          </p:sp>
        </p:grpSp>
        <p:sp>
          <p:nvSpPr>
            <p:cNvPr id="29" name="Oval 15">
              <a:extLst>
                <a:ext uri="{FF2B5EF4-FFF2-40B4-BE49-F238E27FC236}">
                  <a16:creationId xmlns:a16="http://schemas.microsoft.com/office/drawing/2014/main" id="{474FC3A9-6980-E047-B0F2-AC0E6DA78F82}"/>
                </a:ext>
              </a:extLst>
            </p:cNvPr>
            <p:cNvSpPr/>
            <p:nvPr/>
          </p:nvSpPr>
          <p:spPr>
            <a:xfrm>
              <a:off x="6721604" y="3969764"/>
              <a:ext cx="1783486" cy="1425081"/>
            </a:xfrm>
            <a:prstGeom prst="ellipse">
              <a:avLst/>
            </a:prstGeom>
            <a:noFill/>
            <a:ln>
              <a:gradFill>
                <a:gsLst>
                  <a:gs pos="0">
                    <a:srgbClr val="75B728"/>
                  </a:gs>
                  <a:gs pos="100000">
                    <a:srgbClr val="75B728">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tx1"/>
                </a:solidFill>
              </a:endParaRPr>
            </a:p>
          </p:txBody>
        </p:sp>
        <p:sp>
          <p:nvSpPr>
            <p:cNvPr id="30" name="Oval 17">
              <a:extLst>
                <a:ext uri="{FF2B5EF4-FFF2-40B4-BE49-F238E27FC236}">
                  <a16:creationId xmlns:a16="http://schemas.microsoft.com/office/drawing/2014/main" id="{E5762806-2F3F-7144-BDB1-4B54CC42050F}"/>
                </a:ext>
              </a:extLst>
            </p:cNvPr>
            <p:cNvSpPr/>
            <p:nvPr/>
          </p:nvSpPr>
          <p:spPr>
            <a:xfrm>
              <a:off x="7288878" y="4408823"/>
              <a:ext cx="632382" cy="522686"/>
            </a:xfrm>
            <a:prstGeom prst="ellipse">
              <a:avLst/>
            </a:prstGeom>
            <a:noFill/>
            <a:ln>
              <a:solidFill>
                <a:srgbClr val="75B728"/>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1" name="TextBox 18">
              <a:extLst>
                <a:ext uri="{FF2B5EF4-FFF2-40B4-BE49-F238E27FC236}">
                  <a16:creationId xmlns:a16="http://schemas.microsoft.com/office/drawing/2014/main" id="{74FAAEAD-8FD2-7848-9CB8-F7E1508D50F3}"/>
                </a:ext>
              </a:extLst>
            </p:cNvPr>
            <p:cNvSpPr txBox="1"/>
            <p:nvPr/>
          </p:nvSpPr>
          <p:spPr>
            <a:xfrm>
              <a:off x="7347563" y="4530896"/>
              <a:ext cx="580608" cy="276999"/>
            </a:xfrm>
            <a:prstGeom prst="rect">
              <a:avLst/>
            </a:prstGeom>
            <a:noFill/>
          </p:spPr>
          <p:txBody>
            <a:bodyPr wrap="none" rtlCol="0">
              <a:spAutoFit/>
            </a:bodyPr>
            <a:lstStyle/>
            <a:p>
              <a:r>
                <a:rPr lang="en-US" sz="1200" b="1" dirty="0">
                  <a:solidFill>
                    <a:srgbClr val="75B728"/>
                  </a:solidFill>
                </a:rPr>
                <a:t>Site 3</a:t>
              </a:r>
            </a:p>
          </p:txBody>
        </p:sp>
        <p:cxnSp>
          <p:nvCxnSpPr>
            <p:cNvPr id="32" name="直线连接符 64">
              <a:extLst>
                <a:ext uri="{FF2B5EF4-FFF2-40B4-BE49-F238E27FC236}">
                  <a16:creationId xmlns:a16="http://schemas.microsoft.com/office/drawing/2014/main" id="{0021F51E-E218-204E-A29E-787EA0F11FFB}"/>
                </a:ext>
              </a:extLst>
            </p:cNvPr>
            <p:cNvCxnSpPr>
              <a:stCxn id="20" idx="6"/>
              <a:endCxn id="29" idx="2"/>
            </p:cNvCxnSpPr>
            <p:nvPr/>
          </p:nvCxnSpPr>
          <p:spPr>
            <a:xfrm>
              <a:off x="4046621" y="4682305"/>
              <a:ext cx="2674983" cy="0"/>
            </a:xfrm>
            <a:prstGeom prst="line">
              <a:avLst/>
            </a:prstGeom>
            <a:ln w="15875"/>
          </p:spPr>
          <p:style>
            <a:lnRef idx="1">
              <a:schemeClr val="accent1"/>
            </a:lnRef>
            <a:fillRef idx="0">
              <a:schemeClr val="accent1"/>
            </a:fillRef>
            <a:effectRef idx="0">
              <a:schemeClr val="accent1"/>
            </a:effectRef>
            <a:fontRef idx="minor">
              <a:schemeClr val="tx1"/>
            </a:fontRef>
          </p:style>
        </p:cxnSp>
        <p:sp>
          <p:nvSpPr>
            <p:cNvPr id="33" name="TextBox 12">
              <a:extLst>
                <a:ext uri="{FF2B5EF4-FFF2-40B4-BE49-F238E27FC236}">
                  <a16:creationId xmlns:a16="http://schemas.microsoft.com/office/drawing/2014/main" id="{C8E94A11-2315-524D-A10C-C282F8FEAE41}"/>
                </a:ext>
              </a:extLst>
            </p:cNvPr>
            <p:cNvSpPr txBox="1"/>
            <p:nvPr/>
          </p:nvSpPr>
          <p:spPr>
            <a:xfrm>
              <a:off x="7335297" y="5828480"/>
              <a:ext cx="684803" cy="307777"/>
            </a:xfrm>
            <a:prstGeom prst="rect">
              <a:avLst/>
            </a:prstGeom>
            <a:noFill/>
          </p:spPr>
          <p:txBody>
            <a:bodyPr wrap="none" rtlCol="0">
              <a:spAutoFit/>
            </a:bodyPr>
            <a:lstStyle/>
            <a:p>
              <a:r>
                <a:rPr lang="en-US" sz="1400" b="1" dirty="0">
                  <a:solidFill>
                    <a:srgbClr val="75B728"/>
                  </a:solidFill>
                </a:rPr>
                <a:t>City B</a:t>
              </a:r>
            </a:p>
          </p:txBody>
        </p:sp>
      </p:grpSp>
      <p:grpSp>
        <p:nvGrpSpPr>
          <p:cNvPr id="10" name="组合 9">
            <a:extLst>
              <a:ext uri="{FF2B5EF4-FFF2-40B4-BE49-F238E27FC236}">
                <a16:creationId xmlns:a16="http://schemas.microsoft.com/office/drawing/2014/main" id="{A8B710B8-B2C5-DD40-B23B-3B81358D0738}"/>
              </a:ext>
            </a:extLst>
          </p:cNvPr>
          <p:cNvGrpSpPr/>
          <p:nvPr/>
        </p:nvGrpSpPr>
        <p:grpSpPr>
          <a:xfrm>
            <a:off x="1391798" y="1125220"/>
            <a:ext cx="9408405" cy="2530969"/>
            <a:chOff x="1355075" y="1125220"/>
            <a:chExt cx="9408405" cy="2530969"/>
          </a:xfrm>
        </p:grpSpPr>
        <p:sp>
          <p:nvSpPr>
            <p:cNvPr id="7" name="Rectangle 6">
              <a:extLst>
                <a:ext uri="{FF2B5EF4-FFF2-40B4-BE49-F238E27FC236}">
                  <a16:creationId xmlns:a16="http://schemas.microsoft.com/office/drawing/2014/main" id="{08AFE78C-A7A9-7D46-875C-DC38F57F9F35}"/>
                </a:ext>
              </a:extLst>
            </p:cNvPr>
            <p:cNvSpPr/>
            <p:nvPr/>
          </p:nvSpPr>
          <p:spPr>
            <a:xfrm>
              <a:off x="3339651" y="1308908"/>
              <a:ext cx="1184077" cy="43770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72000" rtlCol="0" anchor="ctr"/>
            <a:lstStyle/>
            <a:p>
              <a:pPr algn="ctr">
                <a:lnSpc>
                  <a:spcPts val="1240"/>
                </a:lnSpc>
              </a:pPr>
              <a:r>
                <a:rPr kumimoji="1" lang="en-CN" sz="1200" dirty="0">
                  <a:latin typeface="Century Gothic" panose="020B0502020202020204" pitchFamily="34" charset="0"/>
                </a:rPr>
                <a:t>Disaster recovery</a:t>
              </a:r>
            </a:p>
          </p:txBody>
        </p:sp>
        <p:sp>
          <p:nvSpPr>
            <p:cNvPr id="8" name="Rectangle 7">
              <a:extLst>
                <a:ext uri="{FF2B5EF4-FFF2-40B4-BE49-F238E27FC236}">
                  <a16:creationId xmlns:a16="http://schemas.microsoft.com/office/drawing/2014/main" id="{1DC36947-3799-3548-B409-096E1618A34A}"/>
                </a:ext>
              </a:extLst>
            </p:cNvPr>
            <p:cNvSpPr/>
            <p:nvPr/>
          </p:nvSpPr>
          <p:spPr>
            <a:xfrm>
              <a:off x="6003300" y="1308908"/>
              <a:ext cx="1667609" cy="43770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CN" sz="1200" dirty="0">
                  <a:latin typeface="Century Gothic" panose="020B0502020202020204" pitchFamily="34" charset="0"/>
                </a:rPr>
                <a:t>Disaster avoidance</a:t>
              </a:r>
            </a:p>
          </p:txBody>
        </p:sp>
        <p:sp>
          <p:nvSpPr>
            <p:cNvPr id="9" name="Rectangle 8">
              <a:extLst>
                <a:ext uri="{FF2B5EF4-FFF2-40B4-BE49-F238E27FC236}">
                  <a16:creationId xmlns:a16="http://schemas.microsoft.com/office/drawing/2014/main" id="{9F5DF172-4CBC-074F-8EB4-68DDDC0C5897}"/>
                </a:ext>
              </a:extLst>
            </p:cNvPr>
            <p:cNvSpPr/>
            <p:nvPr/>
          </p:nvSpPr>
          <p:spPr>
            <a:xfrm>
              <a:off x="4614199" y="1308908"/>
              <a:ext cx="1298630" cy="43770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72000" rtlCol="0" anchor="ctr"/>
            <a:lstStyle/>
            <a:p>
              <a:pPr algn="ctr">
                <a:lnSpc>
                  <a:spcPts val="1240"/>
                </a:lnSpc>
              </a:pPr>
              <a:r>
                <a:rPr kumimoji="1" lang="en-CN" sz="1200" dirty="0">
                  <a:latin typeface="Century Gothic" panose="020B0502020202020204" pitchFamily="34" charset="0"/>
                </a:rPr>
                <a:t>Planned migration</a:t>
              </a:r>
            </a:p>
          </p:txBody>
        </p:sp>
        <p:sp>
          <p:nvSpPr>
            <p:cNvPr id="11" name="Rectangle 10">
              <a:extLst>
                <a:ext uri="{FF2B5EF4-FFF2-40B4-BE49-F238E27FC236}">
                  <a16:creationId xmlns:a16="http://schemas.microsoft.com/office/drawing/2014/main" id="{635297C6-A601-434E-9414-D2AE09C12984}"/>
                </a:ext>
              </a:extLst>
            </p:cNvPr>
            <p:cNvSpPr/>
            <p:nvPr/>
          </p:nvSpPr>
          <p:spPr>
            <a:xfrm>
              <a:off x="7761380" y="1308908"/>
              <a:ext cx="1357009" cy="43770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72000" rtlCol="0" anchor="ctr"/>
            <a:lstStyle/>
            <a:p>
              <a:pPr algn="ctr">
                <a:lnSpc>
                  <a:spcPts val="1240"/>
                </a:lnSpc>
              </a:pPr>
              <a:r>
                <a:rPr kumimoji="1" lang="en-CN" sz="1200" dirty="0">
                  <a:latin typeface="Century Gothic" panose="020B0502020202020204" pitchFamily="34" charset="0"/>
                </a:rPr>
                <a:t>Planned downtime</a:t>
              </a:r>
            </a:p>
          </p:txBody>
        </p:sp>
        <p:sp>
          <p:nvSpPr>
            <p:cNvPr id="12" name="Rectangle 11">
              <a:extLst>
                <a:ext uri="{FF2B5EF4-FFF2-40B4-BE49-F238E27FC236}">
                  <a16:creationId xmlns:a16="http://schemas.microsoft.com/office/drawing/2014/main" id="{F52A445F-EF0A-CD4F-8863-2CFE9F8954BF}"/>
                </a:ext>
              </a:extLst>
            </p:cNvPr>
            <p:cNvSpPr/>
            <p:nvPr/>
          </p:nvSpPr>
          <p:spPr>
            <a:xfrm>
              <a:off x="9208859" y="1308908"/>
              <a:ext cx="1357009" cy="43770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72000" rtlCol="0" anchor="ctr"/>
            <a:lstStyle/>
            <a:p>
              <a:pPr algn="ctr">
                <a:lnSpc>
                  <a:spcPts val="1240"/>
                </a:lnSpc>
              </a:pPr>
              <a:r>
                <a:rPr kumimoji="1" lang="en-CN" sz="1200" dirty="0">
                  <a:latin typeface="Century Gothic" panose="020B0502020202020204" pitchFamily="34" charset="0"/>
                </a:rPr>
                <a:t>Inter-site load balancing</a:t>
              </a:r>
            </a:p>
          </p:txBody>
        </p:sp>
        <p:sp>
          <p:nvSpPr>
            <p:cNvPr id="13" name="Rectangle 12">
              <a:extLst>
                <a:ext uri="{FF2B5EF4-FFF2-40B4-BE49-F238E27FC236}">
                  <a16:creationId xmlns:a16="http://schemas.microsoft.com/office/drawing/2014/main" id="{1717EAF2-DB26-4748-A752-05DCD40A7225}"/>
                </a:ext>
              </a:extLst>
            </p:cNvPr>
            <p:cNvSpPr/>
            <p:nvPr/>
          </p:nvSpPr>
          <p:spPr>
            <a:xfrm>
              <a:off x="3347095" y="1847164"/>
              <a:ext cx="3412663" cy="365126"/>
            </a:xfrm>
            <a:prstGeom prst="rect">
              <a:avLst/>
            </a:prstGeom>
            <a:solidFill>
              <a:srgbClr val="009A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CN" sz="1200" dirty="0">
                  <a:latin typeface="Century Gothic" panose="020B0502020202020204" pitchFamily="34" charset="0"/>
                </a:rPr>
                <a:t>Active-passive disaster recovery solution </a:t>
              </a:r>
            </a:p>
          </p:txBody>
        </p:sp>
        <p:sp>
          <p:nvSpPr>
            <p:cNvPr id="14" name="Rectangle 13">
              <a:extLst>
                <a:ext uri="{FF2B5EF4-FFF2-40B4-BE49-F238E27FC236}">
                  <a16:creationId xmlns:a16="http://schemas.microsoft.com/office/drawing/2014/main" id="{85D87470-7E39-9648-8529-0C8A31503862}"/>
                </a:ext>
              </a:extLst>
            </p:cNvPr>
            <p:cNvSpPr/>
            <p:nvPr/>
          </p:nvSpPr>
          <p:spPr>
            <a:xfrm>
              <a:off x="6843553" y="1847164"/>
              <a:ext cx="3738968" cy="365126"/>
            </a:xfrm>
            <a:prstGeom prst="rect">
              <a:avLst/>
            </a:prstGeom>
            <a:solidFill>
              <a:srgbClr val="009A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CN" sz="1200" dirty="0">
                  <a:latin typeface="Century Gothic" panose="020B0502020202020204" pitchFamily="34" charset="0"/>
                </a:rPr>
                <a:t>Active-active stretched cluster solution</a:t>
              </a:r>
            </a:p>
          </p:txBody>
        </p:sp>
        <p:sp>
          <p:nvSpPr>
            <p:cNvPr id="15" name="Rectangle 14">
              <a:extLst>
                <a:ext uri="{FF2B5EF4-FFF2-40B4-BE49-F238E27FC236}">
                  <a16:creationId xmlns:a16="http://schemas.microsoft.com/office/drawing/2014/main" id="{5499ADB1-799C-B64C-993C-2FB2EA025F17}"/>
                </a:ext>
              </a:extLst>
            </p:cNvPr>
            <p:cNvSpPr/>
            <p:nvPr/>
          </p:nvSpPr>
          <p:spPr>
            <a:xfrm>
              <a:off x="1604210" y="1308908"/>
              <a:ext cx="1653121" cy="43770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sz="1200" dirty="0">
                  <a:latin typeface="Century Gothic" panose="020B0502020202020204" pitchFamily="34" charset="0"/>
                </a:rPr>
                <a:t>Local HA</a:t>
              </a:r>
              <a:endParaRPr kumimoji="1" lang="en-CN" sz="1200" dirty="0">
                <a:latin typeface="Century Gothic" panose="020B0502020202020204" pitchFamily="34" charset="0"/>
              </a:endParaRPr>
            </a:p>
          </p:txBody>
        </p:sp>
        <p:sp>
          <p:nvSpPr>
            <p:cNvPr id="16" name="Rectangle 15">
              <a:extLst>
                <a:ext uri="{FF2B5EF4-FFF2-40B4-BE49-F238E27FC236}">
                  <a16:creationId xmlns:a16="http://schemas.microsoft.com/office/drawing/2014/main" id="{6D882FCE-EE8D-044E-9F9B-1738A8D94E26}"/>
                </a:ext>
              </a:extLst>
            </p:cNvPr>
            <p:cNvSpPr/>
            <p:nvPr/>
          </p:nvSpPr>
          <p:spPr>
            <a:xfrm>
              <a:off x="1604212" y="1847164"/>
              <a:ext cx="1655240" cy="365126"/>
            </a:xfrm>
            <a:prstGeom prst="rect">
              <a:avLst/>
            </a:prstGeom>
            <a:solidFill>
              <a:srgbClr val="009A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sz="1200" dirty="0">
                  <a:latin typeface="Century Gothic" panose="020B0502020202020204" pitchFamily="34" charset="0"/>
                </a:rPr>
                <a:t>High availability </a:t>
              </a:r>
              <a:endParaRPr kumimoji="1" lang="en-CN" sz="1200" dirty="0">
                <a:latin typeface="Century Gothic" panose="020B0502020202020204" pitchFamily="34" charset="0"/>
              </a:endParaRPr>
            </a:p>
          </p:txBody>
        </p:sp>
        <p:sp>
          <p:nvSpPr>
            <p:cNvPr id="44" name="Rectangle 43">
              <a:extLst>
                <a:ext uri="{FF2B5EF4-FFF2-40B4-BE49-F238E27FC236}">
                  <a16:creationId xmlns:a16="http://schemas.microsoft.com/office/drawing/2014/main" id="{C4699288-2576-1543-A204-63A5134748AF}"/>
                </a:ext>
              </a:extLst>
            </p:cNvPr>
            <p:cNvSpPr/>
            <p:nvPr/>
          </p:nvSpPr>
          <p:spPr>
            <a:xfrm>
              <a:off x="1602091" y="3132406"/>
              <a:ext cx="1184077" cy="36512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sz="1400" dirty="0">
                  <a:latin typeface="Century Gothic" panose="020B0502020202020204" pitchFamily="34" charset="0"/>
                </a:rPr>
                <a:t>x86</a:t>
              </a:r>
              <a:endParaRPr kumimoji="1" lang="en-CN" sz="1400" dirty="0">
                <a:latin typeface="Century Gothic" panose="020B0502020202020204" pitchFamily="34" charset="0"/>
              </a:endParaRPr>
            </a:p>
          </p:txBody>
        </p:sp>
        <p:sp>
          <p:nvSpPr>
            <p:cNvPr id="45" name="Rectangle 44">
              <a:extLst>
                <a:ext uri="{FF2B5EF4-FFF2-40B4-BE49-F238E27FC236}">
                  <a16:creationId xmlns:a16="http://schemas.microsoft.com/office/drawing/2014/main" id="{CC3BCB84-C077-024E-8D2B-D2A6E74C63EC}"/>
                </a:ext>
              </a:extLst>
            </p:cNvPr>
            <p:cNvSpPr/>
            <p:nvPr/>
          </p:nvSpPr>
          <p:spPr>
            <a:xfrm>
              <a:off x="2930746" y="3132406"/>
              <a:ext cx="1184077" cy="36512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sz="1400" dirty="0">
                  <a:latin typeface="Century Gothic" panose="020B0502020202020204" pitchFamily="34" charset="0"/>
                </a:rPr>
                <a:t>x86</a:t>
              </a:r>
              <a:endParaRPr kumimoji="1" lang="en-CN" sz="1400" dirty="0">
                <a:latin typeface="Century Gothic" panose="020B0502020202020204" pitchFamily="34" charset="0"/>
              </a:endParaRPr>
            </a:p>
          </p:txBody>
        </p:sp>
        <p:sp>
          <p:nvSpPr>
            <p:cNvPr id="46" name="Rectangle 45">
              <a:extLst>
                <a:ext uri="{FF2B5EF4-FFF2-40B4-BE49-F238E27FC236}">
                  <a16:creationId xmlns:a16="http://schemas.microsoft.com/office/drawing/2014/main" id="{AB5E942F-CD57-8545-A4DA-E9348CF37569}"/>
                </a:ext>
              </a:extLst>
            </p:cNvPr>
            <p:cNvSpPr/>
            <p:nvPr/>
          </p:nvSpPr>
          <p:spPr>
            <a:xfrm>
              <a:off x="4259401" y="3132406"/>
              <a:ext cx="1184077" cy="36512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sz="1400" dirty="0">
                  <a:latin typeface="Century Gothic" panose="020B0502020202020204" pitchFamily="34" charset="0"/>
                </a:rPr>
                <a:t>x86</a:t>
              </a:r>
              <a:endParaRPr kumimoji="1" lang="en-CN" sz="1400" dirty="0">
                <a:latin typeface="Century Gothic" panose="020B0502020202020204" pitchFamily="34" charset="0"/>
              </a:endParaRPr>
            </a:p>
          </p:txBody>
        </p:sp>
        <p:sp>
          <p:nvSpPr>
            <p:cNvPr id="47" name="Rectangle 46">
              <a:extLst>
                <a:ext uri="{FF2B5EF4-FFF2-40B4-BE49-F238E27FC236}">
                  <a16:creationId xmlns:a16="http://schemas.microsoft.com/office/drawing/2014/main" id="{8FEE6F4C-EE42-3241-933F-BF2386CD9BB6}"/>
                </a:ext>
              </a:extLst>
            </p:cNvPr>
            <p:cNvSpPr/>
            <p:nvPr/>
          </p:nvSpPr>
          <p:spPr>
            <a:xfrm>
              <a:off x="1604211" y="2702980"/>
              <a:ext cx="8978310" cy="365126"/>
            </a:xfrm>
            <a:prstGeom prst="rect">
              <a:avLst/>
            </a:prstGeom>
            <a:solidFill>
              <a:srgbClr val="83A5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sz="1400" dirty="0" err="1">
                  <a:latin typeface="Century Gothic" panose="020B0502020202020204" pitchFamily="34" charset="0"/>
                </a:rPr>
                <a:t>aSV</a:t>
              </a:r>
              <a:r>
                <a:rPr kumimoji="1" lang="en-US" sz="1400" dirty="0">
                  <a:latin typeface="Century Gothic" panose="020B0502020202020204" pitchFamily="34" charset="0"/>
                </a:rPr>
                <a:t>/</a:t>
              </a:r>
              <a:r>
                <a:rPr kumimoji="1" lang="en-US" sz="1400" dirty="0" err="1">
                  <a:latin typeface="Century Gothic" panose="020B0502020202020204" pitchFamily="34" charset="0"/>
                </a:rPr>
                <a:t>aSAN</a:t>
              </a:r>
              <a:r>
                <a:rPr kumimoji="1" lang="en-US" sz="1400" dirty="0">
                  <a:latin typeface="Century Gothic" panose="020B0502020202020204" pitchFamily="34" charset="0"/>
                </a:rPr>
                <a:t>/</a:t>
              </a:r>
              <a:r>
                <a:rPr kumimoji="1" lang="en-US" sz="1400" dirty="0" err="1">
                  <a:latin typeface="Century Gothic" panose="020B0502020202020204" pitchFamily="34" charset="0"/>
                </a:rPr>
                <a:t>aNET</a:t>
              </a:r>
              <a:r>
                <a:rPr kumimoji="1" lang="en-US" sz="1400" dirty="0">
                  <a:latin typeface="Century Gothic" panose="020B0502020202020204" pitchFamily="34" charset="0"/>
                </a:rPr>
                <a:t>/</a:t>
              </a:r>
              <a:r>
                <a:rPr kumimoji="1" lang="en-US" sz="1400" dirty="0" err="1">
                  <a:latin typeface="Century Gothic" panose="020B0502020202020204" pitchFamily="34" charset="0"/>
                </a:rPr>
                <a:t>aSEC</a:t>
              </a:r>
              <a:endParaRPr kumimoji="1" lang="en-CN" sz="1400" dirty="0">
                <a:latin typeface="Century Gothic" panose="020B0502020202020204" pitchFamily="34" charset="0"/>
              </a:endParaRPr>
            </a:p>
          </p:txBody>
        </p:sp>
        <p:sp>
          <p:nvSpPr>
            <p:cNvPr id="48" name="Rectangle 47">
              <a:extLst>
                <a:ext uri="{FF2B5EF4-FFF2-40B4-BE49-F238E27FC236}">
                  <a16:creationId xmlns:a16="http://schemas.microsoft.com/office/drawing/2014/main" id="{5F88928B-7E31-4140-A2A7-BC24BED60413}"/>
                </a:ext>
              </a:extLst>
            </p:cNvPr>
            <p:cNvSpPr/>
            <p:nvPr/>
          </p:nvSpPr>
          <p:spPr>
            <a:xfrm>
              <a:off x="3347094" y="2274778"/>
              <a:ext cx="3412663" cy="365126"/>
            </a:xfrm>
            <a:prstGeom prst="rect">
              <a:avLst/>
            </a:prstGeom>
            <a:solidFill>
              <a:srgbClr val="EE8C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CN" sz="1400" dirty="0">
                  <a:latin typeface="Century Gothic" panose="020B0502020202020204" pitchFamily="34" charset="0"/>
                </a:rPr>
                <a:t>aDR</a:t>
              </a:r>
            </a:p>
          </p:txBody>
        </p:sp>
        <p:sp>
          <p:nvSpPr>
            <p:cNvPr id="49" name="Rectangle 48">
              <a:extLst>
                <a:ext uri="{FF2B5EF4-FFF2-40B4-BE49-F238E27FC236}">
                  <a16:creationId xmlns:a16="http://schemas.microsoft.com/office/drawing/2014/main" id="{033D900D-77D5-9F45-82F8-4746C434C6DF}"/>
                </a:ext>
              </a:extLst>
            </p:cNvPr>
            <p:cNvSpPr/>
            <p:nvPr/>
          </p:nvSpPr>
          <p:spPr>
            <a:xfrm>
              <a:off x="6843553" y="2274778"/>
              <a:ext cx="3738968" cy="365126"/>
            </a:xfrm>
            <a:prstGeom prst="rect">
              <a:avLst/>
            </a:prstGeom>
            <a:solidFill>
              <a:srgbClr val="EE8C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CN" sz="1400" dirty="0">
                  <a:latin typeface="Century Gothic" panose="020B0502020202020204" pitchFamily="34" charset="0"/>
                </a:rPr>
                <a:t>aSC</a:t>
              </a:r>
            </a:p>
          </p:txBody>
        </p:sp>
        <p:sp>
          <p:nvSpPr>
            <p:cNvPr id="50" name="Rectangle 49">
              <a:extLst>
                <a:ext uri="{FF2B5EF4-FFF2-40B4-BE49-F238E27FC236}">
                  <a16:creationId xmlns:a16="http://schemas.microsoft.com/office/drawing/2014/main" id="{BB8CE8DD-6CD1-6B43-B061-F9FE056CD680}"/>
                </a:ext>
              </a:extLst>
            </p:cNvPr>
            <p:cNvSpPr/>
            <p:nvPr/>
          </p:nvSpPr>
          <p:spPr>
            <a:xfrm>
              <a:off x="1602092" y="2274778"/>
              <a:ext cx="1655240" cy="365126"/>
            </a:xfrm>
            <a:prstGeom prst="rect">
              <a:avLst/>
            </a:prstGeom>
            <a:solidFill>
              <a:srgbClr val="EE8C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CN" sz="1400" dirty="0">
                  <a:latin typeface="Century Gothic" panose="020B0502020202020204" pitchFamily="34" charset="0"/>
                </a:rPr>
                <a:t>SCP </a:t>
              </a:r>
            </a:p>
          </p:txBody>
        </p:sp>
        <p:sp>
          <p:nvSpPr>
            <p:cNvPr id="51" name="Rectangle 50">
              <a:extLst>
                <a:ext uri="{FF2B5EF4-FFF2-40B4-BE49-F238E27FC236}">
                  <a16:creationId xmlns:a16="http://schemas.microsoft.com/office/drawing/2014/main" id="{DEC64B70-42C8-7D47-942D-68F51A9B3CFD}"/>
                </a:ext>
              </a:extLst>
            </p:cNvPr>
            <p:cNvSpPr/>
            <p:nvPr/>
          </p:nvSpPr>
          <p:spPr>
            <a:xfrm>
              <a:off x="6723866" y="3132406"/>
              <a:ext cx="1184077" cy="36512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sz="1400" dirty="0">
                  <a:latin typeface="Century Gothic" panose="020B0502020202020204" pitchFamily="34" charset="0"/>
                </a:rPr>
                <a:t>x86</a:t>
              </a:r>
              <a:endParaRPr kumimoji="1" lang="en-CN" sz="1400" dirty="0">
                <a:latin typeface="Century Gothic" panose="020B0502020202020204" pitchFamily="34" charset="0"/>
              </a:endParaRPr>
            </a:p>
          </p:txBody>
        </p:sp>
        <p:sp>
          <p:nvSpPr>
            <p:cNvPr id="52" name="Rectangle 51">
              <a:extLst>
                <a:ext uri="{FF2B5EF4-FFF2-40B4-BE49-F238E27FC236}">
                  <a16:creationId xmlns:a16="http://schemas.microsoft.com/office/drawing/2014/main" id="{132EBBB5-0481-DF4A-A6B2-8F1FA098826B}"/>
                </a:ext>
              </a:extLst>
            </p:cNvPr>
            <p:cNvSpPr/>
            <p:nvPr/>
          </p:nvSpPr>
          <p:spPr>
            <a:xfrm>
              <a:off x="8052521" y="3132406"/>
              <a:ext cx="1184077" cy="36512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sz="1400" dirty="0">
                  <a:latin typeface="Century Gothic" panose="020B0502020202020204" pitchFamily="34" charset="0"/>
                </a:rPr>
                <a:t>x86</a:t>
              </a:r>
              <a:endParaRPr kumimoji="1" lang="en-CN" sz="1400" dirty="0">
                <a:latin typeface="Century Gothic" panose="020B0502020202020204" pitchFamily="34" charset="0"/>
              </a:endParaRPr>
            </a:p>
          </p:txBody>
        </p:sp>
        <p:sp>
          <p:nvSpPr>
            <p:cNvPr id="53" name="Rectangle 52">
              <a:extLst>
                <a:ext uri="{FF2B5EF4-FFF2-40B4-BE49-F238E27FC236}">
                  <a16:creationId xmlns:a16="http://schemas.microsoft.com/office/drawing/2014/main" id="{DF458C73-4789-0A46-9F60-E79542F583ED}"/>
                </a:ext>
              </a:extLst>
            </p:cNvPr>
            <p:cNvSpPr/>
            <p:nvPr/>
          </p:nvSpPr>
          <p:spPr>
            <a:xfrm>
              <a:off x="9381176" y="3132406"/>
              <a:ext cx="1184077" cy="36512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sz="1400" dirty="0">
                  <a:latin typeface="Century Gothic" panose="020B0502020202020204" pitchFamily="34" charset="0"/>
                </a:rPr>
                <a:t>x86</a:t>
              </a:r>
              <a:endParaRPr kumimoji="1" lang="en-CN" sz="1400" dirty="0">
                <a:latin typeface="Century Gothic" panose="020B0502020202020204" pitchFamily="34" charset="0"/>
              </a:endParaRPr>
            </a:p>
          </p:txBody>
        </p:sp>
        <p:sp>
          <p:nvSpPr>
            <p:cNvPr id="6" name="矩形 5">
              <a:extLst>
                <a:ext uri="{FF2B5EF4-FFF2-40B4-BE49-F238E27FC236}">
                  <a16:creationId xmlns:a16="http://schemas.microsoft.com/office/drawing/2014/main" id="{8D4A9778-A097-C047-9D04-5B6E18763128}"/>
                </a:ext>
              </a:extLst>
            </p:cNvPr>
            <p:cNvSpPr/>
            <p:nvPr/>
          </p:nvSpPr>
          <p:spPr>
            <a:xfrm>
              <a:off x="1355075" y="1125220"/>
              <a:ext cx="9408405" cy="2530969"/>
            </a:xfrm>
            <a:prstGeom prst="rect">
              <a:avLst/>
            </a:prstGeom>
            <a:noFill/>
            <a:ln w="15875">
              <a:solidFill>
                <a:srgbClr val="0070C0">
                  <a:alpha val="33000"/>
                </a:srgb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latin typeface="Century Gothic" panose="020B0502020202020204" pitchFamily="34" charset="0"/>
              </a:endParaRPr>
            </a:p>
          </p:txBody>
        </p:sp>
      </p:grpSp>
    </p:spTree>
    <p:extLst>
      <p:ext uri="{BB962C8B-B14F-4D97-AF65-F5344CB8AC3E}">
        <p14:creationId xmlns:p14="http://schemas.microsoft.com/office/powerpoint/2010/main" val="22663511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Table 9">
            <a:extLst>
              <a:ext uri="{FF2B5EF4-FFF2-40B4-BE49-F238E27FC236}">
                <a16:creationId xmlns:a16="http://schemas.microsoft.com/office/drawing/2014/main" id="{B1984C02-7AE0-1140-8726-114CC42E16AD}"/>
              </a:ext>
            </a:extLst>
          </p:cNvPr>
          <p:cNvGraphicFramePr>
            <a:graphicFrameLocks noGrp="1"/>
          </p:cNvGraphicFramePr>
          <p:nvPr>
            <p:extLst>
              <p:ext uri="{D42A27DB-BD31-4B8C-83A1-F6EECF244321}">
                <p14:modId xmlns:p14="http://schemas.microsoft.com/office/powerpoint/2010/main" val="2680236560"/>
              </p:ext>
            </p:extLst>
          </p:nvPr>
        </p:nvGraphicFramePr>
        <p:xfrm>
          <a:off x="838198" y="1788205"/>
          <a:ext cx="10337799" cy="3278853"/>
        </p:xfrm>
        <a:graphic>
          <a:graphicData uri="http://schemas.openxmlformats.org/drawingml/2006/table">
            <a:tbl>
              <a:tblPr firstRow="1" bandRow="1">
                <a:tableStyleId>{5C22544A-7EE6-4342-B048-85BDC9FD1C3A}</a:tableStyleId>
              </a:tblPr>
              <a:tblGrid>
                <a:gridCol w="2192867">
                  <a:extLst>
                    <a:ext uri="{9D8B030D-6E8A-4147-A177-3AD203B41FA5}">
                      <a16:colId xmlns:a16="http://schemas.microsoft.com/office/drawing/2014/main" val="3341126682"/>
                    </a:ext>
                  </a:extLst>
                </a:gridCol>
                <a:gridCol w="1134533">
                  <a:extLst>
                    <a:ext uri="{9D8B030D-6E8A-4147-A177-3AD203B41FA5}">
                      <a16:colId xmlns:a16="http://schemas.microsoft.com/office/drawing/2014/main" val="2025743122"/>
                    </a:ext>
                  </a:extLst>
                </a:gridCol>
                <a:gridCol w="1166981">
                  <a:extLst>
                    <a:ext uri="{9D8B030D-6E8A-4147-A177-3AD203B41FA5}">
                      <a16:colId xmlns:a16="http://schemas.microsoft.com/office/drawing/2014/main" val="4186619197"/>
                    </a:ext>
                  </a:extLst>
                </a:gridCol>
                <a:gridCol w="2980267">
                  <a:extLst>
                    <a:ext uri="{9D8B030D-6E8A-4147-A177-3AD203B41FA5}">
                      <a16:colId xmlns:a16="http://schemas.microsoft.com/office/drawing/2014/main" val="2256415274"/>
                    </a:ext>
                  </a:extLst>
                </a:gridCol>
                <a:gridCol w="1591733">
                  <a:extLst>
                    <a:ext uri="{9D8B030D-6E8A-4147-A177-3AD203B41FA5}">
                      <a16:colId xmlns:a16="http://schemas.microsoft.com/office/drawing/2014/main" val="2381820415"/>
                    </a:ext>
                  </a:extLst>
                </a:gridCol>
                <a:gridCol w="1271418">
                  <a:extLst>
                    <a:ext uri="{9D8B030D-6E8A-4147-A177-3AD203B41FA5}">
                      <a16:colId xmlns:a16="http://schemas.microsoft.com/office/drawing/2014/main" val="1142249937"/>
                    </a:ext>
                  </a:extLst>
                </a:gridCol>
              </a:tblGrid>
              <a:tr h="495595">
                <a:tc>
                  <a:txBody>
                    <a:bodyPr/>
                    <a:lstStyle/>
                    <a:p>
                      <a:r>
                        <a:rPr lang="en-US" sz="1400" dirty="0"/>
                        <a:t>Business Objective</a:t>
                      </a:r>
                    </a:p>
                  </a:txBody>
                  <a:tcPr marL="89894" marR="89894" marT="44947" marB="44947" anchor="ctr">
                    <a:solidFill>
                      <a:srgbClr val="00A7E6"/>
                    </a:solidFill>
                  </a:tcPr>
                </a:tc>
                <a:tc>
                  <a:txBody>
                    <a:bodyPr/>
                    <a:lstStyle/>
                    <a:p>
                      <a:r>
                        <a:rPr lang="en-US" sz="1400" dirty="0"/>
                        <a:t>Target RPO</a:t>
                      </a:r>
                    </a:p>
                  </a:txBody>
                  <a:tcPr marL="89894" marR="89894" marT="44947" marB="44947" anchor="ctr">
                    <a:solidFill>
                      <a:srgbClr val="75B728"/>
                    </a:solidFill>
                  </a:tcPr>
                </a:tc>
                <a:tc>
                  <a:txBody>
                    <a:bodyPr/>
                    <a:lstStyle/>
                    <a:p>
                      <a:r>
                        <a:rPr lang="en-US" sz="1400" dirty="0"/>
                        <a:t>Target RTO</a:t>
                      </a:r>
                    </a:p>
                  </a:txBody>
                  <a:tcPr marL="89894" marR="89894" marT="44947" marB="44947" anchor="ctr">
                    <a:solidFill>
                      <a:srgbClr val="0070BF"/>
                    </a:solidFill>
                  </a:tcPr>
                </a:tc>
                <a:tc>
                  <a:txBody>
                    <a:bodyPr/>
                    <a:lstStyle/>
                    <a:p>
                      <a:r>
                        <a:rPr lang="en-US" sz="1400" dirty="0" err="1"/>
                        <a:t>Sangfor</a:t>
                      </a:r>
                      <a:r>
                        <a:rPr lang="en-US" sz="1400" dirty="0"/>
                        <a:t> Solution &amp; Capabilities</a:t>
                      </a:r>
                    </a:p>
                  </a:txBody>
                  <a:tcPr marL="89894" marR="89894" marT="44947" marB="44947" anchor="ctr">
                    <a:solidFill>
                      <a:srgbClr val="2D6DA4"/>
                    </a:solidFill>
                  </a:tcPr>
                </a:tc>
                <a:tc>
                  <a:txBody>
                    <a:bodyPr/>
                    <a:lstStyle/>
                    <a:p>
                      <a:r>
                        <a:rPr lang="en-US" sz="1400" dirty="0"/>
                        <a:t>Bandwidth</a:t>
                      </a:r>
                    </a:p>
                  </a:txBody>
                  <a:tcPr marL="89894" marR="89894" marT="44947" marB="44947" anchor="ctr">
                    <a:solidFill>
                      <a:srgbClr val="345692"/>
                    </a:solidFill>
                  </a:tcPr>
                </a:tc>
                <a:tc>
                  <a:txBody>
                    <a:bodyPr/>
                    <a:lstStyle/>
                    <a:p>
                      <a:r>
                        <a:rPr lang="en-US" sz="1400" dirty="0"/>
                        <a:t>Distance</a:t>
                      </a:r>
                    </a:p>
                  </a:txBody>
                  <a:tcPr marL="89894" marR="89894" marT="44947" marB="44947" anchor="ctr">
                    <a:solidFill>
                      <a:schemeClr val="tx2">
                        <a:lumMod val="60000"/>
                        <a:lumOff val="40000"/>
                      </a:schemeClr>
                    </a:solidFill>
                  </a:tcPr>
                </a:tc>
                <a:extLst>
                  <a:ext uri="{0D108BD9-81ED-4DB2-BD59-A6C34878D82A}">
                    <a16:rowId xmlns:a16="http://schemas.microsoft.com/office/drawing/2014/main" val="1366832083"/>
                  </a:ext>
                </a:extLst>
              </a:tr>
              <a:tr h="691750">
                <a:tc>
                  <a:txBody>
                    <a:bodyPr/>
                    <a:lstStyle/>
                    <a:p>
                      <a:r>
                        <a:rPr lang="en-CN" sz="1300" dirty="0">
                          <a:latin typeface="Century Gothic" panose="020B0502020202020204" pitchFamily="34" charset="0"/>
                        </a:rPr>
                        <a:t>Local high availability</a:t>
                      </a:r>
                    </a:p>
                  </a:txBody>
                  <a:tcPr marL="89894" marR="89894" marT="44947" marB="44947" anchor="ctr"/>
                </a:tc>
                <a:tc>
                  <a:txBody>
                    <a:bodyPr/>
                    <a:lstStyle/>
                    <a:p>
                      <a:r>
                        <a:rPr lang="en-US" sz="1300" dirty="0">
                          <a:latin typeface="Century Gothic" panose="020B0502020202020204" pitchFamily="34" charset="0"/>
                        </a:rPr>
                        <a:t>0</a:t>
                      </a:r>
                    </a:p>
                  </a:txBody>
                  <a:tcPr marL="89894" marR="89894" marT="44947" marB="44947" anchor="ctr"/>
                </a:tc>
                <a:tc>
                  <a:txBody>
                    <a:bodyPr/>
                    <a:lstStyle/>
                    <a:p>
                      <a:r>
                        <a:rPr lang="en-US" sz="1300" dirty="0">
                          <a:latin typeface="Century Gothic" panose="020B0502020202020204" pitchFamily="34" charset="0"/>
                        </a:rPr>
                        <a:t>Seconds</a:t>
                      </a:r>
                    </a:p>
                  </a:txBody>
                  <a:tcPr marL="89894" marR="89894" marT="44947" marB="44947" anchor="ctr"/>
                </a:tc>
                <a:tc>
                  <a:txBody>
                    <a:bodyPr/>
                    <a:lstStyle/>
                    <a:p>
                      <a:r>
                        <a:rPr lang="en-US" sz="1300" dirty="0">
                          <a:latin typeface="Century Gothic" panose="020B0502020202020204" pitchFamily="34" charset="0"/>
                        </a:rPr>
                        <a:t>Local HA, RPO = 0, RTO = seconds</a:t>
                      </a:r>
                    </a:p>
                  </a:txBody>
                  <a:tcPr marL="89894" marR="89894" marT="44947" marB="44947" anchor="ctr"/>
                </a:tc>
                <a:tc>
                  <a:txBody>
                    <a:bodyPr/>
                    <a:lstStyle/>
                    <a:p>
                      <a:r>
                        <a:rPr lang="en-US" sz="1300" dirty="0">
                          <a:latin typeface="Century Gothic" panose="020B0502020202020204" pitchFamily="34" charset="0"/>
                        </a:rPr>
                        <a:t>1Gbps mgmt.</a:t>
                      </a:r>
                    </a:p>
                  </a:txBody>
                  <a:tcPr marL="89894" marR="89894" marT="44947" marB="44947" anchor="ctr"/>
                </a:tc>
                <a:tc>
                  <a:txBody>
                    <a:bodyPr/>
                    <a:lstStyle/>
                    <a:p>
                      <a:r>
                        <a:rPr lang="en-US" sz="1300" dirty="0">
                          <a:latin typeface="Century Gothic" panose="020B0502020202020204" pitchFamily="34" charset="0"/>
                        </a:rPr>
                        <a:t>N/A</a:t>
                      </a:r>
                    </a:p>
                  </a:txBody>
                  <a:tcPr marL="89894" marR="89894" marT="44947" marB="44947" anchor="ctr"/>
                </a:tc>
                <a:extLst>
                  <a:ext uri="{0D108BD9-81ED-4DB2-BD59-A6C34878D82A}">
                    <a16:rowId xmlns:a16="http://schemas.microsoft.com/office/drawing/2014/main" val="3056193973"/>
                  </a:ext>
                </a:extLst>
              </a:tr>
              <a:tr h="775062">
                <a:tc>
                  <a:txBody>
                    <a:bodyPr/>
                    <a:lstStyle/>
                    <a:p>
                      <a:r>
                        <a:rPr lang="en-CN" sz="1300" dirty="0">
                          <a:latin typeface="Century Gothic" panose="020B0502020202020204" pitchFamily="34" charset="0"/>
                        </a:rPr>
                        <a:t>Disaster recovery, Disaster avoidance, planned migration</a:t>
                      </a:r>
                    </a:p>
                  </a:txBody>
                  <a:tcPr marL="89894" marR="89894" marT="44947" marB="44947" anchor="ctr"/>
                </a:tc>
                <a:tc>
                  <a:txBody>
                    <a:bodyPr/>
                    <a:lstStyle/>
                    <a:p>
                      <a:r>
                        <a:rPr lang="en-US" sz="1300" dirty="0">
                          <a:latin typeface="Century Gothic" panose="020B0502020202020204" pitchFamily="34" charset="0"/>
                        </a:rPr>
                        <a:t>Minutes to hours</a:t>
                      </a:r>
                    </a:p>
                  </a:txBody>
                  <a:tcPr marL="89894" marR="89894" marT="44947" marB="44947" anchor="ctr"/>
                </a:tc>
                <a:tc>
                  <a:txBody>
                    <a:bodyPr/>
                    <a:lstStyle/>
                    <a:p>
                      <a:r>
                        <a:rPr lang="en-US" sz="1300" dirty="0">
                          <a:latin typeface="Century Gothic" panose="020B0502020202020204" pitchFamily="34" charset="0"/>
                        </a:rPr>
                        <a:t>Minutes to hours</a:t>
                      </a:r>
                    </a:p>
                  </a:txBody>
                  <a:tcPr marL="89894" marR="89894" marT="44947" marB="44947" anchor="ctr"/>
                </a:tc>
                <a:tc>
                  <a:txBody>
                    <a:bodyPr/>
                    <a:lstStyle/>
                    <a:p>
                      <a:r>
                        <a:rPr lang="en-US" sz="1300" dirty="0">
                          <a:latin typeface="Century Gothic" panose="020B0502020202020204" pitchFamily="34" charset="0"/>
                        </a:rPr>
                        <a:t>Active-passive disaster recovery, RPO = min. 1s, RTO = mins</a:t>
                      </a:r>
                    </a:p>
                  </a:txBody>
                  <a:tcPr marL="89894" marR="89894" marT="44947" marB="44947" anchor="ctr"/>
                </a:tc>
                <a:tc>
                  <a:txBody>
                    <a:bodyPr/>
                    <a:lstStyle/>
                    <a:p>
                      <a:r>
                        <a:rPr lang="en-US" sz="1300" dirty="0">
                          <a:latin typeface="Century Gothic" panose="020B0502020202020204" pitchFamily="34" charset="0"/>
                        </a:rPr>
                        <a:t>Based</a:t>
                      </a:r>
                      <a:r>
                        <a:rPr lang="zh-CN" altLang="en-US" sz="1300" dirty="0">
                          <a:latin typeface="Century Gothic" panose="020B0502020202020204" pitchFamily="34" charset="0"/>
                        </a:rPr>
                        <a:t> </a:t>
                      </a:r>
                      <a:r>
                        <a:rPr lang="en-US" altLang="zh-CN" sz="1300" dirty="0">
                          <a:latin typeface="Century Gothic" panose="020B0502020202020204" pitchFamily="34" charset="0"/>
                        </a:rPr>
                        <a:t>on RPO </a:t>
                      </a:r>
                    </a:p>
                    <a:p>
                      <a:r>
                        <a:rPr lang="en-US" altLang="zh-CN" sz="1300" dirty="0">
                          <a:latin typeface="Century Gothic" panose="020B0502020202020204" pitchFamily="34" charset="0"/>
                        </a:rPr>
                        <a:t>and IO speed</a:t>
                      </a:r>
                      <a:endParaRPr lang="en-US" sz="1300" dirty="0">
                        <a:latin typeface="Century Gothic" panose="020B0502020202020204" pitchFamily="34" charset="0"/>
                      </a:endParaRPr>
                    </a:p>
                  </a:txBody>
                  <a:tcPr marL="89894" marR="89894" marT="44947" marB="44947" anchor="ctr"/>
                </a:tc>
                <a:tc>
                  <a:txBody>
                    <a:bodyPr/>
                    <a:lstStyle/>
                    <a:p>
                      <a:r>
                        <a:rPr lang="en-US" sz="1300" dirty="0">
                          <a:latin typeface="Century Gothic" panose="020B0502020202020204" pitchFamily="34" charset="0"/>
                        </a:rPr>
                        <a:t>No limitation</a:t>
                      </a:r>
                    </a:p>
                  </a:txBody>
                  <a:tcPr marL="89894" marR="89894" marT="44947" marB="44947" anchor="ctr"/>
                </a:tc>
                <a:extLst>
                  <a:ext uri="{0D108BD9-81ED-4DB2-BD59-A6C34878D82A}">
                    <a16:rowId xmlns:a16="http://schemas.microsoft.com/office/drawing/2014/main" val="1466910123"/>
                  </a:ext>
                </a:extLst>
              </a:tr>
              <a:tr h="1316446">
                <a:tc>
                  <a:txBody>
                    <a:bodyPr/>
                    <a:lstStyle/>
                    <a:p>
                      <a:pPr marL="0" algn="l" defTabSz="914400" rtl="0" eaLnBrk="1" latinLnBrk="0" hangingPunct="1"/>
                      <a:r>
                        <a:rPr lang="en-US" sz="1300" kern="1200" dirty="0">
                          <a:solidFill>
                            <a:schemeClr val="dk1"/>
                          </a:solidFill>
                          <a:latin typeface="Century Gothic" panose="020B0502020202020204" pitchFamily="34" charset="0"/>
                          <a:ea typeface="+mn-ea"/>
                          <a:cs typeface="+mn-cs"/>
                        </a:rPr>
                        <a:t>Planned downtime , disaster avoidance, site-level load balancing</a:t>
                      </a:r>
                    </a:p>
                    <a:p>
                      <a:endParaRPr lang="en-CN" sz="1300" dirty="0">
                        <a:latin typeface="Century Gothic" panose="020B0502020202020204" pitchFamily="34" charset="0"/>
                      </a:endParaRPr>
                    </a:p>
                  </a:txBody>
                  <a:tcPr marL="89894" marR="89894" marT="176956" marB="44947" anchor="ctr"/>
                </a:tc>
                <a:tc>
                  <a:txBody>
                    <a:bodyPr/>
                    <a:lstStyle/>
                    <a:p>
                      <a:r>
                        <a:rPr lang="en-US" sz="1300" dirty="0">
                          <a:latin typeface="Century Gothic" panose="020B0502020202020204" pitchFamily="34" charset="0"/>
                        </a:rPr>
                        <a:t>0</a:t>
                      </a:r>
                    </a:p>
                  </a:txBody>
                  <a:tcPr marL="89894" marR="89894" marT="176956" marB="44947" anchor="ctr"/>
                </a:tc>
                <a:tc>
                  <a:txBody>
                    <a:bodyPr/>
                    <a:lstStyle/>
                    <a:p>
                      <a:r>
                        <a:rPr lang="en-US" sz="1300" dirty="0">
                          <a:latin typeface="Century Gothic" panose="020B0502020202020204" pitchFamily="34" charset="0"/>
                        </a:rPr>
                        <a:t>Seconds</a:t>
                      </a:r>
                    </a:p>
                  </a:txBody>
                  <a:tcPr marL="89894" marR="89894" marT="176956" marB="44947" anchor="ctr"/>
                </a:tc>
                <a:tc>
                  <a:txBody>
                    <a:bodyPr/>
                    <a:lstStyle/>
                    <a:p>
                      <a:r>
                        <a:rPr lang="en-US" sz="1300" dirty="0">
                          <a:latin typeface="Century Gothic" panose="020B0502020202020204" pitchFamily="34" charset="0"/>
                        </a:rPr>
                        <a:t>Active-active stretched cluster, RPO = 0, RPO = seconds</a:t>
                      </a:r>
                    </a:p>
                  </a:txBody>
                  <a:tcPr marL="89894" marR="89894" marT="176956" marB="44947" anchor="ctr"/>
                </a:tc>
                <a:tc>
                  <a:txBody>
                    <a:bodyPr/>
                    <a:lstStyle/>
                    <a:p>
                      <a:r>
                        <a:rPr lang="en-US" sz="1300" dirty="0">
                          <a:latin typeface="Century Gothic" panose="020B0502020202020204" pitchFamily="34" charset="0"/>
                        </a:rPr>
                        <a:t>10Gbps fiber, </a:t>
                      </a:r>
                    </a:p>
                    <a:p>
                      <a:r>
                        <a:rPr lang="en-US" sz="1300" dirty="0">
                          <a:latin typeface="Century Gothic" panose="020B0502020202020204" pitchFamily="34" charset="0"/>
                        </a:rPr>
                        <a:t>RTT&lt;=5ms</a:t>
                      </a:r>
                    </a:p>
                  </a:txBody>
                  <a:tcPr marL="89894" marR="89894" marT="44947" marB="44947" anchor="ctr"/>
                </a:tc>
                <a:tc>
                  <a:txBody>
                    <a:bodyPr/>
                    <a:lstStyle/>
                    <a:p>
                      <a:r>
                        <a:rPr lang="en-US" sz="1300" dirty="0">
                          <a:latin typeface="Century Gothic" panose="020B0502020202020204" pitchFamily="34" charset="0"/>
                        </a:rPr>
                        <a:t>&lt;=</a:t>
                      </a:r>
                      <a:r>
                        <a:rPr lang="en-US" altLang="zh-CN" sz="1300" dirty="0">
                          <a:latin typeface="Century Gothic" panose="020B0502020202020204" pitchFamily="34" charset="0"/>
                        </a:rPr>
                        <a:t>5</a:t>
                      </a:r>
                      <a:r>
                        <a:rPr lang="en-US" sz="1300" dirty="0">
                          <a:latin typeface="Century Gothic" panose="020B0502020202020204" pitchFamily="34" charset="0"/>
                        </a:rPr>
                        <a:t>0km</a:t>
                      </a:r>
                    </a:p>
                  </a:txBody>
                  <a:tcPr marL="89894" marR="89894" marT="176956" marB="44947" anchor="ctr"/>
                </a:tc>
                <a:extLst>
                  <a:ext uri="{0D108BD9-81ED-4DB2-BD59-A6C34878D82A}">
                    <a16:rowId xmlns:a16="http://schemas.microsoft.com/office/drawing/2014/main" val="1031241360"/>
                  </a:ext>
                </a:extLst>
              </a:tr>
            </a:tbl>
          </a:graphicData>
        </a:graphic>
      </p:graphicFrame>
      <p:sp>
        <p:nvSpPr>
          <p:cNvPr id="7" name="Title 1">
            <a:extLst>
              <a:ext uri="{FF2B5EF4-FFF2-40B4-BE49-F238E27FC236}">
                <a16:creationId xmlns:a16="http://schemas.microsoft.com/office/drawing/2014/main" id="{FF8AD050-058B-9241-AE88-F9177AD87B3B}"/>
              </a:ext>
            </a:extLst>
          </p:cNvPr>
          <p:cNvSpPr txBox="1">
            <a:spLocks/>
          </p:cNvSpPr>
          <p:nvPr/>
        </p:nvSpPr>
        <p:spPr>
          <a:xfrm>
            <a:off x="660397" y="206627"/>
            <a:ext cx="10515600" cy="94246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b="1" kern="1200">
                <a:solidFill>
                  <a:srgbClr val="345692"/>
                </a:solidFill>
                <a:latin typeface="+mj-lt"/>
                <a:ea typeface="+mj-ea"/>
                <a:cs typeface="+mj-cs"/>
              </a:defRPr>
            </a:lvl1pPr>
          </a:lstStyle>
          <a:p>
            <a:r>
              <a:rPr lang="en-US" altLang="zh-CN" sz="2500" dirty="0">
                <a:solidFill>
                  <a:srgbClr val="345592"/>
                </a:solidFill>
              </a:rPr>
              <a:t>Choose The Business Continuity Solution </a:t>
            </a:r>
          </a:p>
          <a:p>
            <a:r>
              <a:rPr lang="en-US" altLang="zh-CN" sz="2500" dirty="0">
                <a:solidFill>
                  <a:srgbClr val="345592"/>
                </a:solidFill>
              </a:rPr>
              <a:t>That Suits Your Need</a:t>
            </a:r>
            <a:endParaRPr lang="en-CN" sz="2500" dirty="0">
              <a:solidFill>
                <a:srgbClr val="345592"/>
              </a:solidFill>
            </a:endParaRPr>
          </a:p>
        </p:txBody>
      </p:sp>
      <p:sp>
        <p:nvSpPr>
          <p:cNvPr id="8" name="Date Placeholder 2">
            <a:extLst>
              <a:ext uri="{FF2B5EF4-FFF2-40B4-BE49-F238E27FC236}">
                <a16:creationId xmlns:a16="http://schemas.microsoft.com/office/drawing/2014/main" id="{24751D72-C097-EE4B-95DD-85E2AA00CBA1}"/>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9" name="Footer Placeholder 3">
            <a:extLst>
              <a:ext uri="{FF2B5EF4-FFF2-40B4-BE49-F238E27FC236}">
                <a16:creationId xmlns:a16="http://schemas.microsoft.com/office/drawing/2014/main" id="{980D0B75-4462-734A-BC3C-9FEE8EF7ADB1}"/>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11" name="Slide Number Placeholder 4">
            <a:extLst>
              <a:ext uri="{FF2B5EF4-FFF2-40B4-BE49-F238E27FC236}">
                <a16:creationId xmlns:a16="http://schemas.microsoft.com/office/drawing/2014/main" id="{91116A10-E1DC-2049-89F9-B51721629692}"/>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t>2</a:t>
            </a:fld>
            <a:endParaRPr lang="zh-CN" altLang="en-US" dirty="0"/>
          </a:p>
        </p:txBody>
      </p:sp>
    </p:spTree>
    <p:extLst>
      <p:ext uri="{BB962C8B-B14F-4D97-AF65-F5344CB8AC3E}">
        <p14:creationId xmlns:p14="http://schemas.microsoft.com/office/powerpoint/2010/main" val="5320963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1" name="组合 210">
            <a:extLst>
              <a:ext uri="{FF2B5EF4-FFF2-40B4-BE49-F238E27FC236}">
                <a16:creationId xmlns:a16="http://schemas.microsoft.com/office/drawing/2014/main" id="{265CDCC6-3A7F-8045-9623-C6B4E8628D4E}"/>
              </a:ext>
            </a:extLst>
          </p:cNvPr>
          <p:cNvGrpSpPr/>
          <p:nvPr/>
        </p:nvGrpSpPr>
        <p:grpSpPr>
          <a:xfrm>
            <a:off x="4511368" y="1681062"/>
            <a:ext cx="2712237" cy="4301073"/>
            <a:chOff x="1025143" y="1217871"/>
            <a:chExt cx="2712237" cy="4301073"/>
          </a:xfrm>
        </p:grpSpPr>
        <p:sp>
          <p:nvSpPr>
            <p:cNvPr id="212" name="矩形 211">
              <a:extLst>
                <a:ext uri="{FF2B5EF4-FFF2-40B4-BE49-F238E27FC236}">
                  <a16:creationId xmlns:a16="http://schemas.microsoft.com/office/drawing/2014/main" id="{99DB356C-099A-064E-A6C7-DC21F92893AA}"/>
                </a:ext>
              </a:extLst>
            </p:cNvPr>
            <p:cNvSpPr/>
            <p:nvPr/>
          </p:nvSpPr>
          <p:spPr>
            <a:xfrm>
              <a:off x="1025143" y="1217871"/>
              <a:ext cx="2712237" cy="4301073"/>
            </a:xfrm>
            <a:prstGeom prst="rect">
              <a:avLst/>
            </a:prstGeom>
            <a:solidFill>
              <a:srgbClr val="DDE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13" name="矩形 212">
              <a:extLst>
                <a:ext uri="{FF2B5EF4-FFF2-40B4-BE49-F238E27FC236}">
                  <a16:creationId xmlns:a16="http://schemas.microsoft.com/office/drawing/2014/main" id="{942A1B94-24B2-4D4D-903E-72263357CD05}"/>
                </a:ext>
              </a:extLst>
            </p:cNvPr>
            <p:cNvSpPr/>
            <p:nvPr/>
          </p:nvSpPr>
          <p:spPr>
            <a:xfrm>
              <a:off x="1096592" y="1786110"/>
              <a:ext cx="2569338" cy="3680938"/>
            </a:xfrm>
            <a:prstGeom prst="rect">
              <a:avLst/>
            </a:prstGeom>
            <a:solidFill>
              <a:schemeClr val="bg1"/>
            </a:solidFill>
            <a:ln w="12700">
              <a:solidFill>
                <a:srgbClr val="0444A2">
                  <a:alpha val="32000"/>
                </a:srgb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221" name="矩形 220">
            <a:extLst>
              <a:ext uri="{FF2B5EF4-FFF2-40B4-BE49-F238E27FC236}">
                <a16:creationId xmlns:a16="http://schemas.microsoft.com/office/drawing/2014/main" id="{40466707-5613-AE4D-BAD9-5DFD109060F5}"/>
              </a:ext>
            </a:extLst>
          </p:cNvPr>
          <p:cNvSpPr/>
          <p:nvPr/>
        </p:nvSpPr>
        <p:spPr>
          <a:xfrm rot="5400000">
            <a:off x="5876078" y="901524"/>
            <a:ext cx="897367" cy="1659399"/>
          </a:xfrm>
          <a:prstGeom prst="rect">
            <a:avLst/>
          </a:prstGeom>
          <a:solidFill>
            <a:schemeClr val="bg1"/>
          </a:solidFill>
          <a:ln w="12700">
            <a:solidFill>
              <a:srgbClr val="0444A2">
                <a:alpha val="32000"/>
              </a:srgb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Title 1">
            <a:extLst>
              <a:ext uri="{FF2B5EF4-FFF2-40B4-BE49-F238E27FC236}">
                <a16:creationId xmlns:a16="http://schemas.microsoft.com/office/drawing/2014/main" id="{8D6B8D9F-30B0-944A-859B-45CC5E4BD901}"/>
              </a:ext>
            </a:extLst>
          </p:cNvPr>
          <p:cNvSpPr>
            <a:spLocks noGrp="1"/>
          </p:cNvSpPr>
          <p:nvPr>
            <p:ph type="title"/>
          </p:nvPr>
        </p:nvSpPr>
        <p:spPr/>
        <p:txBody>
          <a:bodyPr>
            <a:normAutofit/>
          </a:bodyPr>
          <a:lstStyle/>
          <a:p>
            <a:r>
              <a:rPr lang="en-US" sz="2500" dirty="0"/>
              <a:t>Recovery from Different Failure Scenarios</a:t>
            </a:r>
          </a:p>
        </p:txBody>
      </p:sp>
      <p:sp>
        <p:nvSpPr>
          <p:cNvPr id="109" name="TextBox 108">
            <a:extLst>
              <a:ext uri="{FF2B5EF4-FFF2-40B4-BE49-F238E27FC236}">
                <a16:creationId xmlns:a16="http://schemas.microsoft.com/office/drawing/2014/main" id="{4A9403B2-8FAF-5A49-A043-5E507AEEA1C3}"/>
              </a:ext>
            </a:extLst>
          </p:cNvPr>
          <p:cNvSpPr txBox="1"/>
          <p:nvPr/>
        </p:nvSpPr>
        <p:spPr>
          <a:xfrm>
            <a:off x="8153400" y="2499346"/>
            <a:ext cx="3660075" cy="2123658"/>
          </a:xfrm>
          <a:prstGeom prst="rect">
            <a:avLst/>
          </a:prstGeom>
          <a:noFill/>
        </p:spPr>
        <p:txBody>
          <a:bodyPr wrap="square" rtlCol="0">
            <a:spAutoFit/>
          </a:bodyPr>
          <a:lstStyle/>
          <a:p>
            <a:r>
              <a:rPr lang="en-US" sz="1600" b="1" dirty="0">
                <a:solidFill>
                  <a:srgbClr val="0444A2"/>
                </a:solidFill>
              </a:rPr>
              <a:t>Failure 1: </a:t>
            </a:r>
            <a:r>
              <a:rPr lang="en-US" sz="1600" dirty="0"/>
              <a:t>VM crash/virus</a:t>
            </a:r>
          </a:p>
          <a:p>
            <a:r>
              <a:rPr lang="en-US" sz="1600" dirty="0"/>
              <a:t>Recovery: from backup/CDP</a:t>
            </a:r>
          </a:p>
          <a:p>
            <a:endParaRPr lang="en-US" sz="1600" dirty="0"/>
          </a:p>
          <a:p>
            <a:r>
              <a:rPr lang="en-US" sz="1600" b="1" dirty="0">
                <a:solidFill>
                  <a:srgbClr val="0444A2"/>
                </a:solidFill>
              </a:rPr>
              <a:t>Failure 2: </a:t>
            </a:r>
            <a:r>
              <a:rPr lang="en-US" sz="1600" dirty="0"/>
              <a:t>Node failure</a:t>
            </a:r>
          </a:p>
          <a:p>
            <a:r>
              <a:rPr lang="en-US" sz="1600" dirty="0"/>
              <a:t>Recovery: from HA</a:t>
            </a:r>
          </a:p>
          <a:p>
            <a:endParaRPr lang="en-US" sz="1600" dirty="0"/>
          </a:p>
          <a:p>
            <a:r>
              <a:rPr lang="en-US" sz="1600" b="1" dirty="0">
                <a:solidFill>
                  <a:srgbClr val="0444A2"/>
                </a:solidFill>
              </a:rPr>
              <a:t>Failure </a:t>
            </a:r>
            <a:r>
              <a:rPr lang="en-US" altLang="zh-CN" sz="1600" b="1" dirty="0">
                <a:solidFill>
                  <a:srgbClr val="0444A2"/>
                </a:solidFill>
              </a:rPr>
              <a:t>3</a:t>
            </a:r>
            <a:r>
              <a:rPr lang="en-US" sz="1600" b="1" dirty="0">
                <a:solidFill>
                  <a:srgbClr val="0444A2"/>
                </a:solidFill>
              </a:rPr>
              <a:t>: </a:t>
            </a:r>
            <a:r>
              <a:rPr lang="en-US" sz="1600" dirty="0"/>
              <a:t>Site failure</a:t>
            </a:r>
          </a:p>
          <a:p>
            <a:r>
              <a:rPr lang="en-US" sz="1600" dirty="0"/>
              <a:t>Recovery: from DR failover</a:t>
            </a:r>
          </a:p>
        </p:txBody>
      </p:sp>
      <p:grpSp>
        <p:nvGrpSpPr>
          <p:cNvPr id="8" name="组合 7">
            <a:extLst>
              <a:ext uri="{FF2B5EF4-FFF2-40B4-BE49-F238E27FC236}">
                <a16:creationId xmlns:a16="http://schemas.microsoft.com/office/drawing/2014/main" id="{6A5A3567-29F9-2C4C-B1A0-B431F84C13DE}"/>
              </a:ext>
            </a:extLst>
          </p:cNvPr>
          <p:cNvGrpSpPr/>
          <p:nvPr/>
        </p:nvGrpSpPr>
        <p:grpSpPr>
          <a:xfrm>
            <a:off x="1004238" y="1697952"/>
            <a:ext cx="2712237" cy="4284183"/>
            <a:chOff x="1025143" y="1234761"/>
            <a:chExt cx="2712237" cy="4284183"/>
          </a:xfrm>
        </p:grpSpPr>
        <p:sp>
          <p:nvSpPr>
            <p:cNvPr id="111" name="矩形 110">
              <a:extLst>
                <a:ext uri="{FF2B5EF4-FFF2-40B4-BE49-F238E27FC236}">
                  <a16:creationId xmlns:a16="http://schemas.microsoft.com/office/drawing/2014/main" id="{794070EB-CA52-2940-ADC4-2304FB88B4BB}"/>
                </a:ext>
              </a:extLst>
            </p:cNvPr>
            <p:cNvSpPr/>
            <p:nvPr/>
          </p:nvSpPr>
          <p:spPr>
            <a:xfrm>
              <a:off x="1025143" y="1234761"/>
              <a:ext cx="2712237" cy="4284183"/>
            </a:xfrm>
            <a:prstGeom prst="rect">
              <a:avLst/>
            </a:prstGeom>
            <a:solidFill>
              <a:srgbClr val="DDE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2" name="矩形 111">
              <a:extLst>
                <a:ext uri="{FF2B5EF4-FFF2-40B4-BE49-F238E27FC236}">
                  <a16:creationId xmlns:a16="http://schemas.microsoft.com/office/drawing/2014/main" id="{019503D2-72E5-4B43-9CE6-10BF60B47E80}"/>
                </a:ext>
              </a:extLst>
            </p:cNvPr>
            <p:cNvSpPr/>
            <p:nvPr/>
          </p:nvSpPr>
          <p:spPr>
            <a:xfrm>
              <a:off x="1096592" y="1822034"/>
              <a:ext cx="2569338" cy="3645014"/>
            </a:xfrm>
            <a:prstGeom prst="rect">
              <a:avLst/>
            </a:prstGeom>
            <a:solidFill>
              <a:schemeClr val="bg1"/>
            </a:solidFill>
            <a:ln w="12700">
              <a:solidFill>
                <a:srgbClr val="0444A2">
                  <a:alpha val="32000"/>
                </a:srgb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127" name="文本框 141">
            <a:extLst>
              <a:ext uri="{FF2B5EF4-FFF2-40B4-BE49-F238E27FC236}">
                <a16:creationId xmlns:a16="http://schemas.microsoft.com/office/drawing/2014/main" id="{08182850-0C63-C34F-ABCD-F5D3B402E9B0}"/>
              </a:ext>
            </a:extLst>
          </p:cNvPr>
          <p:cNvSpPr txBox="1"/>
          <p:nvPr/>
        </p:nvSpPr>
        <p:spPr>
          <a:xfrm>
            <a:off x="2860108" y="1100296"/>
            <a:ext cx="2619839" cy="461665"/>
          </a:xfrm>
          <a:prstGeom prst="rect">
            <a:avLst/>
          </a:prstGeom>
          <a:noFill/>
        </p:spPr>
        <p:txBody>
          <a:bodyPr wrap="square" rtlCol="0">
            <a:spAutoFit/>
          </a:bodyPr>
          <a:lstStyle/>
          <a:p>
            <a:pPr indent="0">
              <a:buFont typeface="Wingdings" panose="05000000000000000000" charset="0"/>
              <a:buNone/>
            </a:pPr>
            <a:r>
              <a:rPr lang="en-US" altLang="zh-CN" sz="800" dirty="0">
                <a:latin typeface="Century Gothic" panose="020B0502020202020204" pitchFamily="34" charset="0"/>
                <a:ea typeface="微软雅黑" panose="020B0503020204020204" charset="-122"/>
                <a:cs typeface="微软雅黑" panose="020B0503020204020204" charset="-122"/>
                <a:sym typeface="+mn-ea"/>
              </a:rPr>
              <a:t>No distance limit,</a:t>
            </a:r>
            <a:endParaRPr lang="zh-CN" sz="800" dirty="0">
              <a:latin typeface="Century Gothic" panose="020B0502020202020204" pitchFamily="34" charset="0"/>
              <a:ea typeface="微软雅黑" panose="020B0503020204020204" charset="-122"/>
              <a:cs typeface="微软雅黑" panose="020B0503020204020204" charset="-122"/>
              <a:sym typeface="+mn-ea"/>
            </a:endParaRPr>
          </a:p>
          <a:p>
            <a:pPr indent="0">
              <a:buFont typeface="Wingdings" panose="05000000000000000000" charset="0"/>
              <a:buNone/>
            </a:pPr>
            <a:r>
              <a:rPr lang="en-US" altLang="zh-CN" sz="800" dirty="0">
                <a:latin typeface="Century Gothic" panose="020B0502020202020204" pitchFamily="34" charset="0"/>
                <a:ea typeface="微软雅黑" panose="020B0503020204020204" charset="-122"/>
                <a:cs typeface="微软雅黑" panose="020B0503020204020204" charset="-122"/>
                <a:sym typeface="+mn-ea"/>
              </a:rPr>
              <a:t>RPO</a:t>
            </a:r>
            <a:r>
              <a:rPr lang="zh-CN" altLang="en-US" sz="800" dirty="0">
                <a:latin typeface="Century Gothic" panose="020B0502020202020204" pitchFamily="34" charset="0"/>
                <a:ea typeface="微软雅黑" panose="020B0503020204020204" charset="-122"/>
                <a:cs typeface="微软雅黑" panose="020B0503020204020204" charset="-122"/>
                <a:sym typeface="+mn-ea"/>
              </a:rPr>
              <a:t>＞</a:t>
            </a:r>
            <a:r>
              <a:rPr lang="en-US" altLang="zh-CN" sz="800" dirty="0">
                <a:latin typeface="Century Gothic" panose="020B0502020202020204" pitchFamily="34" charset="0"/>
                <a:ea typeface="微软雅黑" panose="020B0503020204020204" charset="-122"/>
                <a:cs typeface="微软雅黑" panose="020B0503020204020204" charset="-122"/>
                <a:sym typeface="+mn-ea"/>
              </a:rPr>
              <a:t>1hr, bandwidth≥30 Mbps, latency&lt;50ms</a:t>
            </a:r>
          </a:p>
          <a:p>
            <a:pPr indent="0">
              <a:buFont typeface="Wingdings" panose="05000000000000000000" charset="0"/>
              <a:buNone/>
            </a:pPr>
            <a:r>
              <a:rPr lang="en-US" altLang="zh-CN" sz="800" dirty="0">
                <a:latin typeface="Century Gothic" panose="020B0502020202020204" pitchFamily="34" charset="0"/>
                <a:ea typeface="微软雅黑" panose="020B0503020204020204" charset="-122"/>
                <a:cs typeface="微软雅黑" panose="020B0503020204020204" charset="-122"/>
                <a:sym typeface="+mn-ea"/>
              </a:rPr>
              <a:t>RPO≤1hr, bandwidth≥100 Mbps, latency</a:t>
            </a:r>
            <a:r>
              <a:rPr lang="zh-CN" altLang="en-US" sz="800" dirty="0">
                <a:latin typeface="Century Gothic" panose="020B0502020202020204" pitchFamily="34" charset="0"/>
                <a:ea typeface="微软雅黑" panose="020B0503020204020204" charset="-122"/>
                <a:cs typeface="微软雅黑" panose="020B0503020204020204" charset="-122"/>
                <a:sym typeface="+mn-ea"/>
              </a:rPr>
              <a:t>＜</a:t>
            </a:r>
            <a:r>
              <a:rPr lang="en-US" altLang="zh-CN" sz="800" dirty="0">
                <a:latin typeface="Century Gothic" panose="020B0502020202020204" pitchFamily="34" charset="0"/>
                <a:ea typeface="微软雅黑" panose="020B0503020204020204" charset="-122"/>
                <a:cs typeface="微软雅黑" panose="020B0503020204020204" charset="-122"/>
                <a:sym typeface="+mn-ea"/>
              </a:rPr>
              <a:t>30ms</a:t>
            </a:r>
            <a:endParaRPr lang="en-US" altLang="zh-CN" sz="800" b="1" dirty="0">
              <a:latin typeface="Century Gothic" panose="020B0502020202020204" pitchFamily="34" charset="0"/>
              <a:ea typeface="微软雅黑" panose="020B0503020204020204" charset="-122"/>
              <a:cs typeface="微软雅黑" panose="020B0503020204020204" charset="-122"/>
              <a:sym typeface="+mn-ea"/>
            </a:endParaRPr>
          </a:p>
        </p:txBody>
      </p:sp>
      <p:sp>
        <p:nvSpPr>
          <p:cNvPr id="129" name="文本框 404">
            <a:extLst>
              <a:ext uri="{FF2B5EF4-FFF2-40B4-BE49-F238E27FC236}">
                <a16:creationId xmlns:a16="http://schemas.microsoft.com/office/drawing/2014/main" id="{60A46BD1-2B60-6646-8963-38E5BC4BDBA6}"/>
              </a:ext>
            </a:extLst>
          </p:cNvPr>
          <p:cNvSpPr txBox="1"/>
          <p:nvPr/>
        </p:nvSpPr>
        <p:spPr>
          <a:xfrm>
            <a:off x="5157525" y="5618421"/>
            <a:ext cx="1529476" cy="246221"/>
          </a:xfrm>
          <a:prstGeom prst="rect">
            <a:avLst/>
          </a:prstGeom>
          <a:noFill/>
        </p:spPr>
        <p:txBody>
          <a:bodyPr wrap="square" rtlCol="0" anchor="t">
            <a:spAutoFit/>
          </a:bodyPr>
          <a:lstStyle/>
          <a:p>
            <a:pPr algn="ctr"/>
            <a:r>
              <a:rPr lang="en-US" altLang="zh-CN" sz="1000" b="1" dirty="0">
                <a:solidFill>
                  <a:srgbClr val="345692"/>
                </a:solidFill>
                <a:latin typeface="Century Gothic" panose="020B0502020202020204" pitchFamily="34" charset="0"/>
                <a:ea typeface="微软雅黑" panose="020B0503020204020204" charset="-122"/>
                <a:cs typeface="微软雅黑" panose="020B0503020204020204" charset="-122"/>
                <a:sym typeface="+mn-ea"/>
              </a:rPr>
              <a:t>Secondary site HCI</a:t>
            </a:r>
          </a:p>
        </p:txBody>
      </p:sp>
      <p:cxnSp>
        <p:nvCxnSpPr>
          <p:cNvPr id="138" name="直接连接符 6">
            <a:extLst>
              <a:ext uri="{FF2B5EF4-FFF2-40B4-BE49-F238E27FC236}">
                <a16:creationId xmlns:a16="http://schemas.microsoft.com/office/drawing/2014/main" id="{C4274B9F-E61C-D74C-B016-42D95763A9E8}"/>
              </a:ext>
            </a:extLst>
          </p:cNvPr>
          <p:cNvCxnSpPr>
            <a:stCxn id="141" idx="0"/>
            <a:endCxn id="136" idx="2"/>
          </p:cNvCxnSpPr>
          <p:nvPr/>
        </p:nvCxnSpPr>
        <p:spPr>
          <a:xfrm flipH="1" flipV="1">
            <a:off x="5869470" y="3558766"/>
            <a:ext cx="311745" cy="1345412"/>
          </a:xfrm>
          <a:prstGeom prst="line">
            <a:avLst/>
          </a:prstGeom>
        </p:spPr>
        <p:style>
          <a:lnRef idx="1">
            <a:schemeClr val="accent1"/>
          </a:lnRef>
          <a:fillRef idx="0">
            <a:schemeClr val="accent1"/>
          </a:fillRef>
          <a:effectRef idx="0">
            <a:schemeClr val="accent1"/>
          </a:effectRef>
          <a:fontRef idx="minor">
            <a:schemeClr val="tx1"/>
          </a:fontRef>
        </p:style>
      </p:cxnSp>
      <p:cxnSp>
        <p:nvCxnSpPr>
          <p:cNvPr id="139" name="直接连接符 7">
            <a:extLst>
              <a:ext uri="{FF2B5EF4-FFF2-40B4-BE49-F238E27FC236}">
                <a16:creationId xmlns:a16="http://schemas.microsoft.com/office/drawing/2014/main" id="{492C6DE1-1A17-8544-9235-188A1B486161}"/>
              </a:ext>
            </a:extLst>
          </p:cNvPr>
          <p:cNvCxnSpPr>
            <a:stCxn id="142" idx="0"/>
            <a:endCxn id="137" idx="2"/>
          </p:cNvCxnSpPr>
          <p:nvPr/>
        </p:nvCxnSpPr>
        <p:spPr>
          <a:xfrm flipV="1">
            <a:off x="5741356" y="3558768"/>
            <a:ext cx="901680" cy="1345409"/>
          </a:xfrm>
          <a:prstGeom prst="line">
            <a:avLst/>
          </a:prstGeom>
        </p:spPr>
        <p:style>
          <a:lnRef idx="1">
            <a:schemeClr val="accent1"/>
          </a:lnRef>
          <a:fillRef idx="0">
            <a:schemeClr val="accent1"/>
          </a:fillRef>
          <a:effectRef idx="0">
            <a:schemeClr val="accent1"/>
          </a:effectRef>
          <a:fontRef idx="minor">
            <a:schemeClr val="tx1"/>
          </a:fontRef>
        </p:style>
      </p:cxnSp>
      <p:cxnSp>
        <p:nvCxnSpPr>
          <p:cNvPr id="140" name="直接连接符 8">
            <a:extLst>
              <a:ext uri="{FF2B5EF4-FFF2-40B4-BE49-F238E27FC236}">
                <a16:creationId xmlns:a16="http://schemas.microsoft.com/office/drawing/2014/main" id="{12C05067-5876-7C4C-80E3-FA81BFC50B65}"/>
              </a:ext>
            </a:extLst>
          </p:cNvPr>
          <p:cNvCxnSpPr>
            <a:stCxn id="141" idx="0"/>
            <a:endCxn id="137" idx="2"/>
          </p:cNvCxnSpPr>
          <p:nvPr/>
        </p:nvCxnSpPr>
        <p:spPr>
          <a:xfrm flipV="1">
            <a:off x="6181215" y="3558768"/>
            <a:ext cx="461821" cy="1345410"/>
          </a:xfrm>
          <a:prstGeom prst="line">
            <a:avLst/>
          </a:prstGeom>
        </p:spPr>
        <p:style>
          <a:lnRef idx="1">
            <a:schemeClr val="accent1"/>
          </a:lnRef>
          <a:fillRef idx="0">
            <a:schemeClr val="accent1"/>
          </a:fillRef>
          <a:effectRef idx="0">
            <a:schemeClr val="accent1"/>
          </a:effectRef>
          <a:fontRef idx="minor">
            <a:schemeClr val="tx1"/>
          </a:fontRef>
        </p:style>
      </p:cxnSp>
      <p:pic>
        <p:nvPicPr>
          <p:cNvPr id="141" name="Picture 56" descr="L2交换机">
            <a:extLst>
              <a:ext uri="{FF2B5EF4-FFF2-40B4-BE49-F238E27FC236}">
                <a16:creationId xmlns:a16="http://schemas.microsoft.com/office/drawing/2014/main" id="{B520E112-DCBD-1642-84F3-8A591BFB3B58}"/>
              </a:ext>
            </a:extLst>
          </p:cNvPr>
          <p:cNvPicPr>
            <a:picLocks noChangeAspect="1"/>
          </p:cNvPicPr>
          <p:nvPr/>
        </p:nvPicPr>
        <p:blipFill>
          <a:blip r:embed="rId2"/>
          <a:stretch>
            <a:fillRect/>
          </a:stretch>
        </p:blipFill>
        <p:spPr>
          <a:xfrm>
            <a:off x="5931605" y="4904178"/>
            <a:ext cx="499220" cy="354605"/>
          </a:xfrm>
          <a:prstGeom prst="rect">
            <a:avLst/>
          </a:prstGeom>
          <a:noFill/>
          <a:ln w="9525">
            <a:noFill/>
          </a:ln>
        </p:spPr>
      </p:pic>
      <p:pic>
        <p:nvPicPr>
          <p:cNvPr id="142" name="Picture 56" descr="L2交换机">
            <a:extLst>
              <a:ext uri="{FF2B5EF4-FFF2-40B4-BE49-F238E27FC236}">
                <a16:creationId xmlns:a16="http://schemas.microsoft.com/office/drawing/2014/main" id="{2C56E204-D983-2D4D-AB3C-4A0287CEA413}"/>
              </a:ext>
            </a:extLst>
          </p:cNvPr>
          <p:cNvPicPr>
            <a:picLocks noChangeAspect="1"/>
          </p:cNvPicPr>
          <p:nvPr/>
        </p:nvPicPr>
        <p:blipFill>
          <a:blip r:embed="rId2"/>
          <a:stretch>
            <a:fillRect/>
          </a:stretch>
        </p:blipFill>
        <p:spPr>
          <a:xfrm>
            <a:off x="5491746" y="4904177"/>
            <a:ext cx="499220" cy="354605"/>
          </a:xfrm>
          <a:prstGeom prst="rect">
            <a:avLst/>
          </a:prstGeom>
          <a:noFill/>
          <a:ln w="9525">
            <a:noFill/>
          </a:ln>
        </p:spPr>
      </p:pic>
      <p:cxnSp>
        <p:nvCxnSpPr>
          <p:cNvPr id="143" name="直接连接符 18">
            <a:extLst>
              <a:ext uri="{FF2B5EF4-FFF2-40B4-BE49-F238E27FC236}">
                <a16:creationId xmlns:a16="http://schemas.microsoft.com/office/drawing/2014/main" id="{31B924CA-A189-7F4F-B2DA-A2DC76F6E690}"/>
              </a:ext>
            </a:extLst>
          </p:cNvPr>
          <p:cNvCxnSpPr>
            <a:stCxn id="142" idx="0"/>
            <a:endCxn id="136" idx="2"/>
          </p:cNvCxnSpPr>
          <p:nvPr/>
        </p:nvCxnSpPr>
        <p:spPr>
          <a:xfrm flipV="1">
            <a:off x="5741356" y="3558766"/>
            <a:ext cx="128114" cy="1345411"/>
          </a:xfrm>
          <a:prstGeom prst="line">
            <a:avLst/>
          </a:prstGeom>
        </p:spPr>
        <p:style>
          <a:lnRef idx="1">
            <a:schemeClr val="accent1"/>
          </a:lnRef>
          <a:fillRef idx="0">
            <a:schemeClr val="accent1"/>
          </a:fillRef>
          <a:effectRef idx="0">
            <a:schemeClr val="accent1"/>
          </a:effectRef>
          <a:fontRef idx="minor">
            <a:schemeClr val="tx1"/>
          </a:fontRef>
        </p:style>
      </p:cxnSp>
      <p:cxnSp>
        <p:nvCxnSpPr>
          <p:cNvPr id="145" name="直接连接符 20">
            <a:extLst>
              <a:ext uri="{FF2B5EF4-FFF2-40B4-BE49-F238E27FC236}">
                <a16:creationId xmlns:a16="http://schemas.microsoft.com/office/drawing/2014/main" id="{4D834927-2A88-F044-A227-DEE2EF6DD2FC}"/>
              </a:ext>
            </a:extLst>
          </p:cNvPr>
          <p:cNvCxnSpPr>
            <a:stCxn id="142" idx="0"/>
            <a:endCxn id="144" idx="2"/>
          </p:cNvCxnSpPr>
          <p:nvPr/>
        </p:nvCxnSpPr>
        <p:spPr>
          <a:xfrm flipH="1" flipV="1">
            <a:off x="5089126" y="3558763"/>
            <a:ext cx="652230" cy="1345414"/>
          </a:xfrm>
          <a:prstGeom prst="line">
            <a:avLst/>
          </a:prstGeom>
        </p:spPr>
        <p:style>
          <a:lnRef idx="1">
            <a:schemeClr val="accent1"/>
          </a:lnRef>
          <a:fillRef idx="0">
            <a:schemeClr val="accent1"/>
          </a:fillRef>
          <a:effectRef idx="0">
            <a:schemeClr val="accent1"/>
          </a:effectRef>
          <a:fontRef idx="minor">
            <a:schemeClr val="tx1"/>
          </a:fontRef>
        </p:style>
      </p:cxnSp>
      <p:cxnSp>
        <p:nvCxnSpPr>
          <p:cNvPr id="146" name="直接连接符 21">
            <a:extLst>
              <a:ext uri="{FF2B5EF4-FFF2-40B4-BE49-F238E27FC236}">
                <a16:creationId xmlns:a16="http://schemas.microsoft.com/office/drawing/2014/main" id="{5791DE43-32EA-094D-8C0D-AAC7AAFAD0DB}"/>
              </a:ext>
            </a:extLst>
          </p:cNvPr>
          <p:cNvCxnSpPr>
            <a:stCxn id="141" idx="0"/>
            <a:endCxn id="144" idx="2"/>
          </p:cNvCxnSpPr>
          <p:nvPr/>
        </p:nvCxnSpPr>
        <p:spPr>
          <a:xfrm flipH="1" flipV="1">
            <a:off x="5089126" y="3558763"/>
            <a:ext cx="1092089" cy="1345415"/>
          </a:xfrm>
          <a:prstGeom prst="line">
            <a:avLst/>
          </a:prstGeom>
        </p:spPr>
        <p:style>
          <a:lnRef idx="1">
            <a:schemeClr val="accent1"/>
          </a:lnRef>
          <a:fillRef idx="0">
            <a:schemeClr val="accent1"/>
          </a:fillRef>
          <a:effectRef idx="0">
            <a:schemeClr val="accent1"/>
          </a:effectRef>
          <a:fontRef idx="minor">
            <a:schemeClr val="tx1"/>
          </a:fontRef>
        </p:style>
      </p:cxnSp>
      <p:sp>
        <p:nvSpPr>
          <p:cNvPr id="157" name="文本框 148">
            <a:extLst>
              <a:ext uri="{FF2B5EF4-FFF2-40B4-BE49-F238E27FC236}">
                <a16:creationId xmlns:a16="http://schemas.microsoft.com/office/drawing/2014/main" id="{6F0CE12E-1158-D44A-8584-DE12B3D711DC}"/>
              </a:ext>
            </a:extLst>
          </p:cNvPr>
          <p:cNvSpPr txBox="1"/>
          <p:nvPr/>
        </p:nvSpPr>
        <p:spPr>
          <a:xfrm>
            <a:off x="3591627" y="1653747"/>
            <a:ext cx="1065326" cy="200055"/>
          </a:xfrm>
          <a:prstGeom prst="rect">
            <a:avLst/>
          </a:prstGeom>
          <a:noFill/>
        </p:spPr>
        <p:txBody>
          <a:bodyPr wrap="square" rtlCol="0" anchor="t">
            <a:spAutoFit/>
          </a:bodyPr>
          <a:lstStyle/>
          <a:p>
            <a:pPr algn="ctr"/>
            <a:r>
              <a:rPr lang="en-US" altLang="zh-CN" sz="700" b="1" dirty="0">
                <a:latin typeface="Century Gothic" panose="020B0502020202020204" pitchFamily="34" charset="0"/>
                <a:ea typeface="微软雅黑" panose="020B0503020204020204" charset="-122"/>
                <a:cs typeface="微软雅黑" panose="020B0503020204020204" charset="-122"/>
                <a:sym typeface="+mn-ea"/>
              </a:rPr>
              <a:t>Data transfer</a:t>
            </a:r>
            <a:endParaRPr lang="zh-CN" altLang="en-US" sz="700" b="1" dirty="0">
              <a:latin typeface="Century Gothic" panose="020B0502020202020204" pitchFamily="34" charset="0"/>
              <a:ea typeface="微软雅黑" panose="020B0503020204020204" charset="-122"/>
              <a:cs typeface="微软雅黑" panose="020B0503020204020204" charset="-122"/>
              <a:sym typeface="+mn-ea"/>
            </a:endParaRPr>
          </a:p>
        </p:txBody>
      </p:sp>
      <p:sp>
        <p:nvSpPr>
          <p:cNvPr id="159" name="文本框 152">
            <a:extLst>
              <a:ext uri="{FF2B5EF4-FFF2-40B4-BE49-F238E27FC236}">
                <a16:creationId xmlns:a16="http://schemas.microsoft.com/office/drawing/2014/main" id="{51232694-6496-334C-BD09-E9DA8E7FF5B8}"/>
              </a:ext>
            </a:extLst>
          </p:cNvPr>
          <p:cNvSpPr txBox="1"/>
          <p:nvPr/>
        </p:nvSpPr>
        <p:spPr>
          <a:xfrm>
            <a:off x="3543942" y="2003725"/>
            <a:ext cx="1113971" cy="200055"/>
          </a:xfrm>
          <a:prstGeom prst="rect">
            <a:avLst/>
          </a:prstGeom>
          <a:noFill/>
        </p:spPr>
        <p:txBody>
          <a:bodyPr wrap="square" rtlCol="0" anchor="t">
            <a:spAutoFit/>
          </a:bodyPr>
          <a:lstStyle/>
          <a:p>
            <a:pPr algn="ctr"/>
            <a:r>
              <a:rPr lang="en-US" altLang="zh-CN" sz="700" b="1" dirty="0">
                <a:latin typeface="Century Gothic" panose="020B0502020202020204" pitchFamily="34" charset="0"/>
                <a:ea typeface="微软雅黑" panose="020B0503020204020204" charset="-122"/>
                <a:cs typeface="微软雅黑" panose="020B0503020204020204" charset="-122"/>
                <a:sym typeface="+mn-ea"/>
              </a:rPr>
              <a:t>Incremental failback</a:t>
            </a:r>
            <a:endParaRPr lang="zh-CN" altLang="en-US" sz="700" b="1" dirty="0">
              <a:latin typeface="Century Gothic" panose="020B0502020202020204" pitchFamily="34" charset="0"/>
              <a:ea typeface="微软雅黑" panose="020B0503020204020204" charset="-122"/>
              <a:cs typeface="微软雅黑" panose="020B0503020204020204" charset="-122"/>
              <a:sym typeface="+mn-ea"/>
            </a:endParaRPr>
          </a:p>
        </p:txBody>
      </p:sp>
      <p:sp>
        <p:nvSpPr>
          <p:cNvPr id="210" name="矩形 209">
            <a:extLst>
              <a:ext uri="{FF2B5EF4-FFF2-40B4-BE49-F238E27FC236}">
                <a16:creationId xmlns:a16="http://schemas.microsoft.com/office/drawing/2014/main" id="{A7D53A56-D375-E54F-95FE-49BD82800235}"/>
              </a:ext>
            </a:extLst>
          </p:cNvPr>
          <p:cNvSpPr/>
          <p:nvPr/>
        </p:nvSpPr>
        <p:spPr>
          <a:xfrm rot="5400000">
            <a:off x="1454824" y="900137"/>
            <a:ext cx="900141" cy="1659399"/>
          </a:xfrm>
          <a:prstGeom prst="rect">
            <a:avLst/>
          </a:prstGeom>
          <a:solidFill>
            <a:schemeClr val="bg1"/>
          </a:solidFill>
          <a:ln w="12700">
            <a:solidFill>
              <a:srgbClr val="0444A2">
                <a:alpha val="32000"/>
              </a:srgb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14" name="文本框 171">
            <a:extLst>
              <a:ext uri="{FF2B5EF4-FFF2-40B4-BE49-F238E27FC236}">
                <a16:creationId xmlns:a16="http://schemas.microsoft.com/office/drawing/2014/main" id="{9BA3284F-7431-5843-A05F-FBE28D372A83}"/>
              </a:ext>
            </a:extLst>
          </p:cNvPr>
          <p:cNvSpPr txBox="1"/>
          <p:nvPr/>
        </p:nvSpPr>
        <p:spPr>
          <a:xfrm>
            <a:off x="1466160" y="1880933"/>
            <a:ext cx="892636" cy="200055"/>
          </a:xfrm>
          <a:prstGeom prst="rect">
            <a:avLst/>
          </a:prstGeom>
          <a:noFill/>
        </p:spPr>
        <p:txBody>
          <a:bodyPr wrap="square" rtlCol="0" anchor="t">
            <a:spAutoFit/>
          </a:bodyPr>
          <a:lstStyle/>
          <a:p>
            <a:pPr algn="ctr"/>
            <a:r>
              <a:rPr lang="en-US" altLang="zh-CN" sz="700" b="1" dirty="0">
                <a:solidFill>
                  <a:srgbClr val="0444A2"/>
                </a:solidFill>
                <a:latin typeface="Century Gothic" panose="020B0502020202020204" pitchFamily="34" charset="0"/>
                <a:ea typeface="微软雅黑" panose="020B0503020204020204" charset="-122"/>
                <a:cs typeface="微软雅黑" panose="020B0503020204020204" charset="-122"/>
                <a:sym typeface="+mn-ea"/>
              </a:rPr>
              <a:t>DC gateway</a:t>
            </a:r>
            <a:endParaRPr lang="zh-CN" altLang="en-US" sz="700" b="1" dirty="0">
              <a:solidFill>
                <a:srgbClr val="0444A2"/>
              </a:solidFill>
              <a:latin typeface="Century Gothic" panose="020B0502020202020204" pitchFamily="34" charset="0"/>
              <a:ea typeface="微软雅黑" panose="020B0503020204020204" charset="-122"/>
              <a:cs typeface="微软雅黑" panose="020B0503020204020204" charset="-122"/>
              <a:sym typeface="+mn-ea"/>
            </a:endParaRPr>
          </a:p>
        </p:txBody>
      </p:sp>
      <p:sp>
        <p:nvSpPr>
          <p:cNvPr id="215" name="文本框 172">
            <a:extLst>
              <a:ext uri="{FF2B5EF4-FFF2-40B4-BE49-F238E27FC236}">
                <a16:creationId xmlns:a16="http://schemas.microsoft.com/office/drawing/2014/main" id="{557507B7-6F25-2047-A68D-C010C5D59653}"/>
              </a:ext>
            </a:extLst>
          </p:cNvPr>
          <p:cNvSpPr txBox="1"/>
          <p:nvPr/>
        </p:nvSpPr>
        <p:spPr>
          <a:xfrm>
            <a:off x="5899207" y="1889662"/>
            <a:ext cx="892636" cy="200055"/>
          </a:xfrm>
          <a:prstGeom prst="rect">
            <a:avLst/>
          </a:prstGeom>
          <a:noFill/>
        </p:spPr>
        <p:txBody>
          <a:bodyPr wrap="square" rtlCol="0" anchor="t">
            <a:spAutoFit/>
          </a:bodyPr>
          <a:lstStyle/>
          <a:p>
            <a:pPr algn="ctr"/>
            <a:r>
              <a:rPr lang="en-US" altLang="zh-CN" sz="700" b="1" dirty="0">
                <a:solidFill>
                  <a:srgbClr val="0444A2"/>
                </a:solidFill>
                <a:latin typeface="Century Gothic" panose="020B0502020202020204" pitchFamily="34" charset="0"/>
                <a:ea typeface="微软雅黑" panose="020B0503020204020204" charset="-122"/>
                <a:cs typeface="微软雅黑" panose="020B0503020204020204" charset="-122"/>
                <a:sym typeface="+mn-ea"/>
              </a:rPr>
              <a:t>DC gateway</a:t>
            </a:r>
            <a:endParaRPr lang="zh-CN" altLang="en-US" sz="700" b="1" dirty="0">
              <a:solidFill>
                <a:srgbClr val="0444A2"/>
              </a:solidFill>
              <a:latin typeface="Century Gothic" panose="020B0502020202020204" pitchFamily="34" charset="0"/>
              <a:ea typeface="微软雅黑" panose="020B0503020204020204" charset="-122"/>
              <a:cs typeface="微软雅黑" panose="020B0503020204020204" charset="-122"/>
              <a:sym typeface="+mn-ea"/>
            </a:endParaRPr>
          </a:p>
        </p:txBody>
      </p:sp>
      <p:cxnSp>
        <p:nvCxnSpPr>
          <p:cNvPr id="216" name="直接连接符 410">
            <a:extLst>
              <a:ext uri="{FF2B5EF4-FFF2-40B4-BE49-F238E27FC236}">
                <a16:creationId xmlns:a16="http://schemas.microsoft.com/office/drawing/2014/main" id="{21B5E728-5305-7F4F-A203-0708F76F683F}"/>
              </a:ext>
            </a:extLst>
          </p:cNvPr>
          <p:cNvCxnSpPr>
            <a:cxnSpLocks/>
          </p:cNvCxnSpPr>
          <p:nvPr/>
        </p:nvCxnSpPr>
        <p:spPr>
          <a:xfrm>
            <a:off x="1638136" y="1607142"/>
            <a:ext cx="4973670" cy="4311"/>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217" name="图片 3121" descr="中继器">
            <a:extLst>
              <a:ext uri="{FF2B5EF4-FFF2-40B4-BE49-F238E27FC236}">
                <a16:creationId xmlns:a16="http://schemas.microsoft.com/office/drawing/2014/main" id="{D1666310-AB4D-7F4D-B416-2E25C1B289CF}"/>
              </a:ext>
            </a:extLst>
          </p:cNvPr>
          <p:cNvPicPr>
            <a:picLocks noChangeAspect="1"/>
          </p:cNvPicPr>
          <p:nvPr/>
        </p:nvPicPr>
        <p:blipFill>
          <a:blip r:embed="rId3"/>
          <a:stretch>
            <a:fillRect/>
          </a:stretch>
        </p:blipFill>
        <p:spPr>
          <a:xfrm>
            <a:off x="1292756" y="1453651"/>
            <a:ext cx="345380" cy="458774"/>
          </a:xfrm>
          <a:prstGeom prst="rect">
            <a:avLst/>
          </a:prstGeom>
          <a:noFill/>
          <a:ln w="9525">
            <a:noFill/>
          </a:ln>
        </p:spPr>
      </p:pic>
      <p:pic>
        <p:nvPicPr>
          <p:cNvPr id="218" name="图片 3121" descr="中继器">
            <a:extLst>
              <a:ext uri="{FF2B5EF4-FFF2-40B4-BE49-F238E27FC236}">
                <a16:creationId xmlns:a16="http://schemas.microsoft.com/office/drawing/2014/main" id="{FC04BBC4-A6EC-CA42-BEF3-6A092673E4E6}"/>
              </a:ext>
            </a:extLst>
          </p:cNvPr>
          <p:cNvPicPr>
            <a:picLocks noChangeAspect="1"/>
          </p:cNvPicPr>
          <p:nvPr/>
        </p:nvPicPr>
        <p:blipFill>
          <a:blip r:embed="rId3"/>
          <a:stretch>
            <a:fillRect/>
          </a:stretch>
        </p:blipFill>
        <p:spPr>
          <a:xfrm>
            <a:off x="2154989" y="1453651"/>
            <a:ext cx="345380" cy="458774"/>
          </a:xfrm>
          <a:prstGeom prst="rect">
            <a:avLst/>
          </a:prstGeom>
          <a:noFill/>
          <a:ln w="9525">
            <a:noFill/>
          </a:ln>
        </p:spPr>
      </p:pic>
      <p:pic>
        <p:nvPicPr>
          <p:cNvPr id="219" name="图片 3121" descr="中继器">
            <a:extLst>
              <a:ext uri="{FF2B5EF4-FFF2-40B4-BE49-F238E27FC236}">
                <a16:creationId xmlns:a16="http://schemas.microsoft.com/office/drawing/2014/main" id="{CEAA15D1-66FF-1341-9AED-4B9B69CC05C7}"/>
              </a:ext>
            </a:extLst>
          </p:cNvPr>
          <p:cNvPicPr>
            <a:picLocks noChangeAspect="1"/>
          </p:cNvPicPr>
          <p:nvPr/>
        </p:nvPicPr>
        <p:blipFill>
          <a:blip r:embed="rId3"/>
          <a:stretch>
            <a:fillRect/>
          </a:stretch>
        </p:blipFill>
        <p:spPr>
          <a:xfrm>
            <a:off x="5749573" y="1461053"/>
            <a:ext cx="345380" cy="458774"/>
          </a:xfrm>
          <a:prstGeom prst="rect">
            <a:avLst/>
          </a:prstGeom>
          <a:noFill/>
          <a:ln w="9525">
            <a:noFill/>
          </a:ln>
        </p:spPr>
      </p:pic>
      <p:pic>
        <p:nvPicPr>
          <p:cNvPr id="220" name="图片 3121" descr="中继器">
            <a:extLst>
              <a:ext uri="{FF2B5EF4-FFF2-40B4-BE49-F238E27FC236}">
                <a16:creationId xmlns:a16="http://schemas.microsoft.com/office/drawing/2014/main" id="{CCE7A0D9-04BF-B94B-9487-D8AC93B41EC5}"/>
              </a:ext>
            </a:extLst>
          </p:cNvPr>
          <p:cNvPicPr>
            <a:picLocks noChangeAspect="1"/>
          </p:cNvPicPr>
          <p:nvPr/>
        </p:nvPicPr>
        <p:blipFill>
          <a:blip r:embed="rId3"/>
          <a:stretch>
            <a:fillRect/>
          </a:stretch>
        </p:blipFill>
        <p:spPr>
          <a:xfrm>
            <a:off x="6611806" y="1461053"/>
            <a:ext cx="345380" cy="458774"/>
          </a:xfrm>
          <a:prstGeom prst="rect">
            <a:avLst/>
          </a:prstGeom>
          <a:noFill/>
          <a:ln w="9525">
            <a:noFill/>
          </a:ln>
        </p:spPr>
      </p:pic>
      <p:cxnSp>
        <p:nvCxnSpPr>
          <p:cNvPr id="222" name="直接箭头连接符 10">
            <a:extLst>
              <a:ext uri="{FF2B5EF4-FFF2-40B4-BE49-F238E27FC236}">
                <a16:creationId xmlns:a16="http://schemas.microsoft.com/office/drawing/2014/main" id="{E714E761-8476-AF49-B767-152B007018F9}"/>
              </a:ext>
            </a:extLst>
          </p:cNvPr>
          <p:cNvCxnSpPr>
            <a:cxnSpLocks/>
          </p:cNvCxnSpPr>
          <p:nvPr/>
        </p:nvCxnSpPr>
        <p:spPr>
          <a:xfrm>
            <a:off x="2773304" y="1877220"/>
            <a:ext cx="2584422" cy="8596"/>
          </a:xfrm>
          <a:prstGeom prst="straightConnector1">
            <a:avLst/>
          </a:prstGeom>
          <a:ln w="28575">
            <a:solidFill>
              <a:srgbClr val="00B0F0"/>
            </a:solidFill>
            <a:prstDash val="dash"/>
            <a:headEnd type="none"/>
            <a:tailEnd type="triangle" w="med" len="med"/>
          </a:ln>
        </p:spPr>
        <p:style>
          <a:lnRef idx="1">
            <a:schemeClr val="accent1"/>
          </a:lnRef>
          <a:fillRef idx="0">
            <a:schemeClr val="accent1"/>
          </a:fillRef>
          <a:effectRef idx="0">
            <a:schemeClr val="accent1"/>
          </a:effectRef>
          <a:fontRef idx="minor">
            <a:schemeClr val="tx1"/>
          </a:fontRef>
        </p:style>
      </p:cxnSp>
      <p:cxnSp>
        <p:nvCxnSpPr>
          <p:cNvPr id="223" name="直接箭头连接符 11">
            <a:extLst>
              <a:ext uri="{FF2B5EF4-FFF2-40B4-BE49-F238E27FC236}">
                <a16:creationId xmlns:a16="http://schemas.microsoft.com/office/drawing/2014/main" id="{151FF0D7-9714-1A46-94FC-0ACEDE9A37DF}"/>
              </a:ext>
            </a:extLst>
          </p:cNvPr>
          <p:cNvCxnSpPr>
            <a:cxnSpLocks/>
          </p:cNvCxnSpPr>
          <p:nvPr/>
        </p:nvCxnSpPr>
        <p:spPr>
          <a:xfrm flipV="1">
            <a:off x="2747870" y="1988739"/>
            <a:ext cx="2584422" cy="14986"/>
          </a:xfrm>
          <a:prstGeom prst="straightConnector1">
            <a:avLst/>
          </a:prstGeom>
          <a:ln w="28575">
            <a:solidFill>
              <a:schemeClr val="accent6"/>
            </a:solidFill>
            <a:prstDash val="dash"/>
            <a:headEnd type="triangle" w="med" len="med"/>
            <a:tailEnd type="none" w="med" len="med"/>
          </a:ln>
        </p:spPr>
        <p:style>
          <a:lnRef idx="1">
            <a:schemeClr val="accent1"/>
          </a:lnRef>
          <a:fillRef idx="0">
            <a:schemeClr val="accent1"/>
          </a:fillRef>
          <a:effectRef idx="0">
            <a:schemeClr val="accent1"/>
          </a:effectRef>
          <a:fontRef idx="minor">
            <a:schemeClr val="tx1"/>
          </a:fontRef>
        </p:style>
      </p:cxnSp>
      <p:sp>
        <p:nvSpPr>
          <p:cNvPr id="87" name="矩形 86">
            <a:extLst>
              <a:ext uri="{FF2B5EF4-FFF2-40B4-BE49-F238E27FC236}">
                <a16:creationId xmlns:a16="http://schemas.microsoft.com/office/drawing/2014/main" id="{92FD467E-D0DB-2A49-A212-3779D06AB549}"/>
              </a:ext>
            </a:extLst>
          </p:cNvPr>
          <p:cNvSpPr/>
          <p:nvPr/>
        </p:nvSpPr>
        <p:spPr>
          <a:xfrm>
            <a:off x="1174557" y="2388655"/>
            <a:ext cx="2407016" cy="1053705"/>
          </a:xfrm>
          <a:prstGeom prst="rect">
            <a:avLst/>
          </a:prstGeom>
          <a:solidFill>
            <a:srgbClr val="0070C0">
              <a:alpha val="4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grpSp>
        <p:nvGrpSpPr>
          <p:cNvPr id="89" name="组合 88">
            <a:extLst>
              <a:ext uri="{FF2B5EF4-FFF2-40B4-BE49-F238E27FC236}">
                <a16:creationId xmlns:a16="http://schemas.microsoft.com/office/drawing/2014/main" id="{82396261-1913-1142-BA25-971951C86146}"/>
              </a:ext>
            </a:extLst>
          </p:cNvPr>
          <p:cNvGrpSpPr/>
          <p:nvPr/>
        </p:nvGrpSpPr>
        <p:grpSpPr>
          <a:xfrm>
            <a:off x="1174496" y="2624586"/>
            <a:ext cx="2414918" cy="3253793"/>
            <a:chOff x="879647" y="2783998"/>
            <a:chExt cx="2912468" cy="4245401"/>
          </a:xfrm>
        </p:grpSpPr>
        <p:pic>
          <p:nvPicPr>
            <p:cNvPr id="224" name="Picture 8" descr="ICON_Server_flat_Q408.png">
              <a:extLst>
                <a:ext uri="{FF2B5EF4-FFF2-40B4-BE49-F238E27FC236}">
                  <a16:creationId xmlns:a16="http://schemas.microsoft.com/office/drawing/2014/main" id="{60CEC538-FF69-434D-8E99-D508B831E47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71318" y="3599404"/>
              <a:ext cx="887772" cy="25438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25" name="Picture 8" descr="ICON_Server_flat_Q408.png">
              <a:extLst>
                <a:ext uri="{FF2B5EF4-FFF2-40B4-BE49-F238E27FC236}">
                  <a16:creationId xmlns:a16="http://schemas.microsoft.com/office/drawing/2014/main" id="{009C7AE2-F20D-6C43-8B7C-B13DC0C7310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86029" y="3599407"/>
              <a:ext cx="886556" cy="25438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cxnSp>
          <p:nvCxnSpPr>
            <p:cNvPr id="226" name="直接连接符 107">
              <a:extLst>
                <a:ext uri="{FF2B5EF4-FFF2-40B4-BE49-F238E27FC236}">
                  <a16:creationId xmlns:a16="http://schemas.microsoft.com/office/drawing/2014/main" id="{B5AB216C-36E2-694A-8346-59FAB74F3886}"/>
                </a:ext>
              </a:extLst>
            </p:cNvPr>
            <p:cNvCxnSpPr>
              <a:stCxn id="230" idx="0"/>
              <a:endCxn id="224" idx="2"/>
            </p:cNvCxnSpPr>
            <p:nvPr/>
          </p:nvCxnSpPr>
          <p:spPr>
            <a:xfrm flipH="1" flipV="1">
              <a:off x="2315204" y="3853784"/>
              <a:ext cx="156656" cy="1254504"/>
            </a:xfrm>
            <a:prstGeom prst="line">
              <a:avLst/>
            </a:prstGeom>
          </p:spPr>
          <p:style>
            <a:lnRef idx="1">
              <a:schemeClr val="accent1"/>
            </a:lnRef>
            <a:fillRef idx="0">
              <a:schemeClr val="accent1"/>
            </a:fillRef>
            <a:effectRef idx="0">
              <a:schemeClr val="accent1"/>
            </a:effectRef>
            <a:fontRef idx="minor">
              <a:schemeClr val="tx1"/>
            </a:fontRef>
          </p:style>
        </p:cxnSp>
        <p:cxnSp>
          <p:nvCxnSpPr>
            <p:cNvPr id="227" name="直接连接符 108">
              <a:extLst>
                <a:ext uri="{FF2B5EF4-FFF2-40B4-BE49-F238E27FC236}">
                  <a16:creationId xmlns:a16="http://schemas.microsoft.com/office/drawing/2014/main" id="{6F15187F-B86B-BC4A-AF46-80A0AC5E638C}"/>
                </a:ext>
              </a:extLst>
            </p:cNvPr>
            <p:cNvCxnSpPr>
              <a:stCxn id="231" idx="0"/>
              <a:endCxn id="225" idx="2"/>
            </p:cNvCxnSpPr>
            <p:nvPr/>
          </p:nvCxnSpPr>
          <p:spPr>
            <a:xfrm flipV="1">
              <a:off x="2083308" y="3853787"/>
              <a:ext cx="1246000" cy="1254502"/>
            </a:xfrm>
            <a:prstGeom prst="line">
              <a:avLst/>
            </a:prstGeom>
          </p:spPr>
          <p:style>
            <a:lnRef idx="1">
              <a:schemeClr val="accent1"/>
            </a:lnRef>
            <a:fillRef idx="0">
              <a:schemeClr val="accent1"/>
            </a:fillRef>
            <a:effectRef idx="0">
              <a:schemeClr val="accent1"/>
            </a:effectRef>
            <a:fontRef idx="minor">
              <a:schemeClr val="tx1"/>
            </a:fontRef>
          </p:style>
        </p:cxnSp>
        <p:cxnSp>
          <p:nvCxnSpPr>
            <p:cNvPr id="228" name="直接连接符 109">
              <a:extLst>
                <a:ext uri="{FF2B5EF4-FFF2-40B4-BE49-F238E27FC236}">
                  <a16:creationId xmlns:a16="http://schemas.microsoft.com/office/drawing/2014/main" id="{9E290D9A-665D-BD40-953A-20607EBC15BB}"/>
                </a:ext>
              </a:extLst>
            </p:cNvPr>
            <p:cNvCxnSpPr>
              <a:stCxn id="230" idx="0"/>
              <a:endCxn id="225" idx="2"/>
            </p:cNvCxnSpPr>
            <p:nvPr/>
          </p:nvCxnSpPr>
          <p:spPr>
            <a:xfrm flipV="1">
              <a:off x="2471860" y="3853787"/>
              <a:ext cx="857448" cy="1254502"/>
            </a:xfrm>
            <a:prstGeom prst="line">
              <a:avLst/>
            </a:prstGeom>
          </p:spPr>
          <p:style>
            <a:lnRef idx="1">
              <a:schemeClr val="accent1"/>
            </a:lnRef>
            <a:fillRef idx="0">
              <a:schemeClr val="accent1"/>
            </a:fillRef>
            <a:effectRef idx="0">
              <a:schemeClr val="accent1"/>
            </a:effectRef>
            <a:fontRef idx="minor">
              <a:schemeClr val="tx1"/>
            </a:fontRef>
          </p:style>
        </p:cxnSp>
        <p:sp>
          <p:nvSpPr>
            <p:cNvPr id="229" name="文本框 348">
              <a:extLst>
                <a:ext uri="{FF2B5EF4-FFF2-40B4-BE49-F238E27FC236}">
                  <a16:creationId xmlns:a16="http://schemas.microsoft.com/office/drawing/2014/main" id="{1A8AF3F5-A501-C948-8F84-2D103C083062}"/>
                </a:ext>
              </a:extLst>
            </p:cNvPr>
            <p:cNvSpPr txBox="1"/>
            <p:nvPr/>
          </p:nvSpPr>
          <p:spPr>
            <a:xfrm>
              <a:off x="1508674" y="6708141"/>
              <a:ext cx="1648486" cy="321258"/>
            </a:xfrm>
            <a:prstGeom prst="rect">
              <a:avLst/>
            </a:prstGeom>
            <a:noFill/>
          </p:spPr>
          <p:txBody>
            <a:bodyPr wrap="square" rtlCol="0" anchor="t">
              <a:spAutoFit/>
            </a:bodyPr>
            <a:lstStyle/>
            <a:p>
              <a:pPr algn="ctr"/>
              <a:r>
                <a:rPr lang="en-US" altLang="zh-CN" sz="1000" b="1" dirty="0">
                  <a:solidFill>
                    <a:srgbClr val="345692"/>
                  </a:solidFill>
                  <a:latin typeface="Century Gothic" panose="020B0502020202020204" pitchFamily="34" charset="0"/>
                  <a:ea typeface="微软雅黑" panose="020B0503020204020204" charset="-122"/>
                  <a:cs typeface="微软雅黑" panose="020B0503020204020204" charset="-122"/>
                  <a:sym typeface="+mn-ea"/>
                </a:rPr>
                <a:t>Primary site HCI</a:t>
              </a:r>
            </a:p>
          </p:txBody>
        </p:sp>
        <p:pic>
          <p:nvPicPr>
            <p:cNvPr id="230" name="Picture 56" descr="L2交换机">
              <a:extLst>
                <a:ext uri="{FF2B5EF4-FFF2-40B4-BE49-F238E27FC236}">
                  <a16:creationId xmlns:a16="http://schemas.microsoft.com/office/drawing/2014/main" id="{FDE61D1B-239A-884F-96DA-613E237B574B}"/>
                </a:ext>
              </a:extLst>
            </p:cNvPr>
            <p:cNvPicPr>
              <a:picLocks noChangeAspect="1"/>
            </p:cNvPicPr>
            <p:nvPr/>
          </p:nvPicPr>
          <p:blipFill>
            <a:blip r:embed="rId2"/>
            <a:stretch>
              <a:fillRect/>
            </a:stretch>
          </p:blipFill>
          <p:spPr>
            <a:xfrm>
              <a:off x="2222250" y="5108289"/>
              <a:ext cx="499220" cy="354605"/>
            </a:xfrm>
            <a:prstGeom prst="rect">
              <a:avLst/>
            </a:prstGeom>
            <a:noFill/>
            <a:ln w="9525">
              <a:noFill/>
            </a:ln>
          </p:spPr>
        </p:pic>
        <p:pic>
          <p:nvPicPr>
            <p:cNvPr id="231" name="Picture 56" descr="L2交换机">
              <a:extLst>
                <a:ext uri="{FF2B5EF4-FFF2-40B4-BE49-F238E27FC236}">
                  <a16:creationId xmlns:a16="http://schemas.microsoft.com/office/drawing/2014/main" id="{8D88A3D1-1CA7-FD48-9A85-45E808425964}"/>
                </a:ext>
              </a:extLst>
            </p:cNvPr>
            <p:cNvPicPr>
              <a:picLocks noChangeAspect="1"/>
            </p:cNvPicPr>
            <p:nvPr/>
          </p:nvPicPr>
          <p:blipFill>
            <a:blip r:embed="rId2"/>
            <a:stretch>
              <a:fillRect/>
            </a:stretch>
          </p:blipFill>
          <p:spPr>
            <a:xfrm>
              <a:off x="1833698" y="5108289"/>
              <a:ext cx="499220" cy="354605"/>
            </a:xfrm>
            <a:prstGeom prst="rect">
              <a:avLst/>
            </a:prstGeom>
            <a:noFill/>
            <a:ln w="9525">
              <a:noFill/>
            </a:ln>
          </p:spPr>
        </p:pic>
        <p:cxnSp>
          <p:nvCxnSpPr>
            <p:cNvPr id="232" name="直接连接符 421">
              <a:extLst>
                <a:ext uri="{FF2B5EF4-FFF2-40B4-BE49-F238E27FC236}">
                  <a16:creationId xmlns:a16="http://schemas.microsoft.com/office/drawing/2014/main" id="{D7AC6F1D-257A-CB43-B28D-3F48BC36D27D}"/>
                </a:ext>
              </a:extLst>
            </p:cNvPr>
            <p:cNvCxnSpPr>
              <a:stCxn id="231" idx="0"/>
              <a:endCxn id="224" idx="2"/>
            </p:cNvCxnSpPr>
            <p:nvPr/>
          </p:nvCxnSpPr>
          <p:spPr>
            <a:xfrm flipV="1">
              <a:off x="2083308" y="3853784"/>
              <a:ext cx="231896" cy="1254504"/>
            </a:xfrm>
            <a:prstGeom prst="line">
              <a:avLst/>
            </a:prstGeom>
          </p:spPr>
          <p:style>
            <a:lnRef idx="1">
              <a:schemeClr val="accent1"/>
            </a:lnRef>
            <a:fillRef idx="0">
              <a:schemeClr val="accent1"/>
            </a:fillRef>
            <a:effectRef idx="0">
              <a:schemeClr val="accent1"/>
            </a:effectRef>
            <a:fontRef idx="minor">
              <a:schemeClr val="tx1"/>
            </a:fontRef>
          </p:style>
        </p:cxnSp>
        <p:pic>
          <p:nvPicPr>
            <p:cNvPr id="233" name="Picture 8" descr="ICON_Server_flat_Q408.png">
              <a:extLst>
                <a:ext uri="{FF2B5EF4-FFF2-40B4-BE49-F238E27FC236}">
                  <a16:creationId xmlns:a16="http://schemas.microsoft.com/office/drawing/2014/main" id="{068DE31B-EF21-0444-A65B-5CAB330FB33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9647" y="3588262"/>
              <a:ext cx="887772" cy="25438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cxnSp>
          <p:nvCxnSpPr>
            <p:cNvPr id="234" name="直接连接符 2">
              <a:extLst>
                <a:ext uri="{FF2B5EF4-FFF2-40B4-BE49-F238E27FC236}">
                  <a16:creationId xmlns:a16="http://schemas.microsoft.com/office/drawing/2014/main" id="{383923E2-0CA3-3C48-8F8F-912165FDD788}"/>
                </a:ext>
              </a:extLst>
            </p:cNvPr>
            <p:cNvCxnSpPr>
              <a:stCxn id="231" idx="0"/>
              <a:endCxn id="233" idx="2"/>
            </p:cNvCxnSpPr>
            <p:nvPr/>
          </p:nvCxnSpPr>
          <p:spPr>
            <a:xfrm flipH="1" flipV="1">
              <a:off x="1323533" y="3842642"/>
              <a:ext cx="759775" cy="1265647"/>
            </a:xfrm>
            <a:prstGeom prst="line">
              <a:avLst/>
            </a:prstGeom>
          </p:spPr>
          <p:style>
            <a:lnRef idx="1">
              <a:schemeClr val="accent1"/>
            </a:lnRef>
            <a:fillRef idx="0">
              <a:schemeClr val="accent1"/>
            </a:fillRef>
            <a:effectRef idx="0">
              <a:schemeClr val="accent1"/>
            </a:effectRef>
            <a:fontRef idx="minor">
              <a:schemeClr val="tx1"/>
            </a:fontRef>
          </p:style>
        </p:cxnSp>
        <p:cxnSp>
          <p:nvCxnSpPr>
            <p:cNvPr id="235" name="直接连接符 3">
              <a:extLst>
                <a:ext uri="{FF2B5EF4-FFF2-40B4-BE49-F238E27FC236}">
                  <a16:creationId xmlns:a16="http://schemas.microsoft.com/office/drawing/2014/main" id="{B1D47AE3-A675-0C41-B786-5BAB95F17786}"/>
                </a:ext>
              </a:extLst>
            </p:cNvPr>
            <p:cNvCxnSpPr>
              <a:stCxn id="230" idx="0"/>
              <a:endCxn id="233" idx="2"/>
            </p:cNvCxnSpPr>
            <p:nvPr/>
          </p:nvCxnSpPr>
          <p:spPr>
            <a:xfrm flipH="1" flipV="1">
              <a:off x="1323533" y="3842642"/>
              <a:ext cx="1148327" cy="1265647"/>
            </a:xfrm>
            <a:prstGeom prst="line">
              <a:avLst/>
            </a:prstGeom>
          </p:spPr>
          <p:style>
            <a:lnRef idx="1">
              <a:schemeClr val="accent1"/>
            </a:lnRef>
            <a:fillRef idx="0">
              <a:schemeClr val="accent1"/>
            </a:fillRef>
            <a:effectRef idx="0">
              <a:schemeClr val="accent1"/>
            </a:effectRef>
            <a:fontRef idx="minor">
              <a:schemeClr val="tx1"/>
            </a:fontRef>
          </p:style>
        </p:cxnSp>
        <p:grpSp>
          <p:nvGrpSpPr>
            <p:cNvPr id="236" name="组 104">
              <a:extLst>
                <a:ext uri="{FF2B5EF4-FFF2-40B4-BE49-F238E27FC236}">
                  <a16:creationId xmlns:a16="http://schemas.microsoft.com/office/drawing/2014/main" id="{AFA7A991-B495-324A-A3F2-CCEF59302C4B}"/>
                </a:ext>
              </a:extLst>
            </p:cNvPr>
            <p:cNvGrpSpPr/>
            <p:nvPr/>
          </p:nvGrpSpPr>
          <p:grpSpPr bwMode="auto">
            <a:xfrm>
              <a:off x="1760117" y="2800122"/>
              <a:ext cx="510773" cy="666592"/>
              <a:chOff x="-197282" y="105475"/>
              <a:chExt cx="1509538" cy="1036648"/>
            </a:xfrm>
          </p:grpSpPr>
          <p:sp>
            <p:nvSpPr>
              <p:cNvPr id="237" name="文本框 93">
                <a:extLst>
                  <a:ext uri="{FF2B5EF4-FFF2-40B4-BE49-F238E27FC236}">
                    <a16:creationId xmlns:a16="http://schemas.microsoft.com/office/drawing/2014/main" id="{F4042EA0-0F59-1E49-ABF2-7CB6112F4E62}"/>
                  </a:ext>
                </a:extLst>
              </p:cNvPr>
              <p:cNvSpPr>
                <a:spLocks noChangeArrowheads="1"/>
              </p:cNvSpPr>
              <p:nvPr/>
            </p:nvSpPr>
            <p:spPr bwMode="auto">
              <a:xfrm>
                <a:off x="-197282" y="105475"/>
                <a:ext cx="1509538" cy="374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nchor="ctr">
                <a:spAutoFit/>
              </a:bodyP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r>
                  <a:rPr lang="en-US" altLang="x-none" sz="600" b="1" dirty="0">
                    <a:solidFill>
                      <a:schemeClr val="bg1"/>
                    </a:solidFill>
                    <a:latin typeface="Century Gothic" panose="020B0502020202020204" pitchFamily="34" charset="0"/>
                    <a:ea typeface="微软雅黑" panose="020B0503020204020204" charset="-122"/>
                    <a:sym typeface="微软雅黑" panose="020B0503020204020204" charset="-122"/>
                  </a:rPr>
                  <a:t>VM A</a:t>
                </a:r>
              </a:p>
            </p:txBody>
          </p:sp>
          <p:grpSp>
            <p:nvGrpSpPr>
              <p:cNvPr id="238" name="组 103">
                <a:extLst>
                  <a:ext uri="{FF2B5EF4-FFF2-40B4-BE49-F238E27FC236}">
                    <a16:creationId xmlns:a16="http://schemas.microsoft.com/office/drawing/2014/main" id="{5D6E9387-CA52-9247-90FD-F6D05A866FA6}"/>
                  </a:ext>
                </a:extLst>
              </p:cNvPr>
              <p:cNvGrpSpPr/>
              <p:nvPr/>
            </p:nvGrpSpPr>
            <p:grpSpPr bwMode="auto">
              <a:xfrm>
                <a:off x="0" y="468035"/>
                <a:ext cx="1206347" cy="674088"/>
                <a:chOff x="0" y="897"/>
                <a:chExt cx="1206347" cy="674088"/>
              </a:xfrm>
            </p:grpSpPr>
            <p:sp>
              <p:nvSpPr>
                <p:cNvPr id="239" name="矩形: 圆角 6">
                  <a:extLst>
                    <a:ext uri="{FF2B5EF4-FFF2-40B4-BE49-F238E27FC236}">
                      <a16:creationId xmlns:a16="http://schemas.microsoft.com/office/drawing/2014/main" id="{963EA209-4B44-B747-A03B-2034CB445143}"/>
                    </a:ext>
                  </a:extLst>
                </p:cNvPr>
                <p:cNvSpPr>
                  <a:spLocks noChangeArrowheads="1"/>
                </p:cNvSpPr>
                <p:nvPr/>
              </p:nvSpPr>
              <p:spPr bwMode="auto">
                <a:xfrm>
                  <a:off x="0" y="897"/>
                  <a:ext cx="1206347" cy="674088"/>
                </a:xfrm>
                <a:prstGeom prst="roundRect">
                  <a:avLst>
                    <a:gd name="adj" fmla="val 16667"/>
                  </a:avLst>
                </a:prstGeom>
                <a:solidFill>
                  <a:schemeClr val="bg1"/>
                </a:solidFill>
                <a:ln w="12700">
                  <a:solidFill>
                    <a:schemeClr val="accent5">
                      <a:lumMod val="60000"/>
                      <a:lumOff val="40000"/>
                    </a:schemeClr>
                  </a:solidFill>
                  <a:round/>
                </a:ln>
              </p:spPr>
              <p:txBody>
                <a:bodyPr anchor="ct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endParaRPr lang="x-none" altLang="x-none" sz="600">
                    <a:solidFill>
                      <a:schemeClr val="tx1"/>
                    </a:solidFill>
                    <a:latin typeface="Century Gothic" panose="020B0502020202020204" pitchFamily="34" charset="0"/>
                    <a:ea typeface="微软雅黑" panose="020B0503020204020204" charset="-122"/>
                    <a:sym typeface="等线" panose="02010600030101010101" pitchFamily="2" charset="-122"/>
                  </a:endParaRPr>
                </a:p>
              </p:txBody>
            </p:sp>
            <p:pic>
              <p:nvPicPr>
                <p:cNvPr id="240" name="图片 35">
                  <a:extLst>
                    <a:ext uri="{FF2B5EF4-FFF2-40B4-BE49-F238E27FC236}">
                      <a16:creationId xmlns:a16="http://schemas.microsoft.com/office/drawing/2014/main" id="{DC5D7C29-3642-154B-9902-96811ADEE40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5378" y="151729"/>
                  <a:ext cx="597488" cy="377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1" name="图片 36">
                  <a:extLst>
                    <a:ext uri="{FF2B5EF4-FFF2-40B4-BE49-F238E27FC236}">
                      <a16:creationId xmlns:a16="http://schemas.microsoft.com/office/drawing/2014/main" id="{B5DED92D-9844-104C-B14E-CB498E0BAC9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5557" y="192390"/>
                  <a:ext cx="494163" cy="31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242" name="组 105">
              <a:extLst>
                <a:ext uri="{FF2B5EF4-FFF2-40B4-BE49-F238E27FC236}">
                  <a16:creationId xmlns:a16="http://schemas.microsoft.com/office/drawing/2014/main" id="{2ADB7409-86CA-FE42-9081-8B77ED1F61A6}"/>
                </a:ext>
              </a:extLst>
            </p:cNvPr>
            <p:cNvGrpSpPr/>
            <p:nvPr/>
          </p:nvGrpSpPr>
          <p:grpSpPr bwMode="auto">
            <a:xfrm>
              <a:off x="2307951" y="2799421"/>
              <a:ext cx="486450" cy="667124"/>
              <a:chOff x="88173" y="105515"/>
              <a:chExt cx="1436029" cy="1036988"/>
            </a:xfrm>
          </p:grpSpPr>
          <p:sp>
            <p:nvSpPr>
              <p:cNvPr id="243" name="矩形: 圆角 10">
                <a:extLst>
                  <a:ext uri="{FF2B5EF4-FFF2-40B4-BE49-F238E27FC236}">
                    <a16:creationId xmlns:a16="http://schemas.microsoft.com/office/drawing/2014/main" id="{3F6C4A5B-02BE-3F4B-A276-0E312A32C918}"/>
                  </a:ext>
                </a:extLst>
              </p:cNvPr>
              <p:cNvSpPr>
                <a:spLocks noChangeArrowheads="1"/>
              </p:cNvSpPr>
              <p:nvPr/>
            </p:nvSpPr>
            <p:spPr bwMode="auto">
              <a:xfrm>
                <a:off x="195208" y="467680"/>
                <a:ext cx="1206331" cy="674823"/>
              </a:xfrm>
              <a:prstGeom prst="roundRect">
                <a:avLst>
                  <a:gd name="adj" fmla="val 16667"/>
                </a:avLst>
              </a:prstGeom>
              <a:solidFill>
                <a:schemeClr val="bg1"/>
              </a:solidFill>
              <a:ln w="12700">
                <a:solidFill>
                  <a:schemeClr val="accent5">
                    <a:lumMod val="60000"/>
                    <a:lumOff val="40000"/>
                  </a:schemeClr>
                </a:solidFill>
                <a:round/>
              </a:ln>
            </p:spPr>
            <p:txBody>
              <a:bodyPr anchor="ct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endParaRPr lang="x-none" altLang="x-none" sz="600">
                  <a:solidFill>
                    <a:schemeClr val="tx1"/>
                  </a:solidFill>
                  <a:latin typeface="Century Gothic" panose="020B0502020202020204" pitchFamily="34" charset="0"/>
                  <a:ea typeface="微软雅黑" panose="020B0503020204020204" charset="-122"/>
                  <a:sym typeface="等线" panose="02010600030101010101" pitchFamily="2" charset="-122"/>
                </a:endParaRPr>
              </a:p>
            </p:txBody>
          </p:sp>
          <p:pic>
            <p:nvPicPr>
              <p:cNvPr id="244" name="图片 54">
                <a:extLst>
                  <a:ext uri="{FF2B5EF4-FFF2-40B4-BE49-F238E27FC236}">
                    <a16:creationId xmlns:a16="http://schemas.microsoft.com/office/drawing/2014/main" id="{81ADAAFC-416C-C94B-BB68-F99F152F536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3683" y="695855"/>
                <a:ext cx="364351" cy="290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 name="图片 55">
                <a:extLst>
                  <a:ext uri="{FF2B5EF4-FFF2-40B4-BE49-F238E27FC236}">
                    <a16:creationId xmlns:a16="http://schemas.microsoft.com/office/drawing/2014/main" id="{20CBD6F5-E450-8242-BC71-92AFB0FD6F3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8724" y="722701"/>
                <a:ext cx="454593" cy="237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6" name="文本框 100">
                <a:extLst>
                  <a:ext uri="{FF2B5EF4-FFF2-40B4-BE49-F238E27FC236}">
                    <a16:creationId xmlns:a16="http://schemas.microsoft.com/office/drawing/2014/main" id="{2021E648-057E-DB47-B5DF-331096521699}"/>
                  </a:ext>
                </a:extLst>
              </p:cNvPr>
              <p:cNvSpPr>
                <a:spLocks noChangeArrowheads="1"/>
              </p:cNvSpPr>
              <p:nvPr/>
            </p:nvSpPr>
            <p:spPr bwMode="auto">
              <a:xfrm>
                <a:off x="88173" y="105515"/>
                <a:ext cx="1436029" cy="37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nchor="ctr">
                <a:spAutoFit/>
              </a:bodyP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r>
                  <a:rPr lang="en-US" altLang="x-none" sz="600" b="1" dirty="0">
                    <a:solidFill>
                      <a:schemeClr val="bg1"/>
                    </a:solidFill>
                    <a:latin typeface="Century Gothic" panose="020B0502020202020204" pitchFamily="34" charset="0"/>
                    <a:ea typeface="微软雅黑" panose="020B0503020204020204" charset="-122"/>
                    <a:sym typeface="微软雅黑" panose="020B0503020204020204" charset="-122"/>
                  </a:rPr>
                  <a:t>VM B</a:t>
                </a:r>
              </a:p>
            </p:txBody>
          </p:sp>
        </p:grpSp>
        <p:grpSp>
          <p:nvGrpSpPr>
            <p:cNvPr id="247" name="组 106">
              <a:extLst>
                <a:ext uri="{FF2B5EF4-FFF2-40B4-BE49-F238E27FC236}">
                  <a16:creationId xmlns:a16="http://schemas.microsoft.com/office/drawing/2014/main" id="{952C9937-CC12-2441-923C-00FE09DF10BB}"/>
                </a:ext>
              </a:extLst>
            </p:cNvPr>
            <p:cNvGrpSpPr/>
            <p:nvPr/>
          </p:nvGrpSpPr>
          <p:grpSpPr bwMode="auto">
            <a:xfrm>
              <a:off x="3250543" y="2783998"/>
              <a:ext cx="490707" cy="682713"/>
              <a:chOff x="-78916" y="82207"/>
              <a:chExt cx="1450529" cy="1061493"/>
            </a:xfrm>
          </p:grpSpPr>
          <p:sp>
            <p:nvSpPr>
              <p:cNvPr id="248" name="矩形: 圆角 12">
                <a:extLst>
                  <a:ext uri="{FF2B5EF4-FFF2-40B4-BE49-F238E27FC236}">
                    <a16:creationId xmlns:a16="http://schemas.microsoft.com/office/drawing/2014/main" id="{18F8D350-DB87-AD4C-AEEC-EEC8EAF58C1D}"/>
                  </a:ext>
                </a:extLst>
              </p:cNvPr>
              <p:cNvSpPr>
                <a:spLocks noChangeArrowheads="1"/>
              </p:cNvSpPr>
              <p:nvPr/>
            </p:nvSpPr>
            <p:spPr bwMode="auto">
              <a:xfrm>
                <a:off x="0" y="468827"/>
                <a:ext cx="1212356" cy="674873"/>
              </a:xfrm>
              <a:prstGeom prst="roundRect">
                <a:avLst>
                  <a:gd name="adj" fmla="val 16667"/>
                </a:avLst>
              </a:prstGeom>
              <a:solidFill>
                <a:schemeClr val="bg1"/>
              </a:solidFill>
              <a:ln w="12700">
                <a:solidFill>
                  <a:schemeClr val="accent5">
                    <a:lumMod val="60000"/>
                    <a:lumOff val="40000"/>
                  </a:schemeClr>
                </a:solidFill>
                <a:round/>
              </a:ln>
            </p:spPr>
            <p:txBody>
              <a:bodyPr anchor="ct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endParaRPr lang="x-none" altLang="x-none" sz="600">
                  <a:solidFill>
                    <a:schemeClr val="tx1"/>
                  </a:solidFill>
                  <a:latin typeface="Century Gothic" panose="020B0502020202020204" pitchFamily="34" charset="0"/>
                  <a:ea typeface="微软雅黑" panose="020B0503020204020204" charset="-122"/>
                  <a:sym typeface="等线" panose="02010600030101010101" pitchFamily="2" charset="-122"/>
                </a:endParaRPr>
              </a:p>
            </p:txBody>
          </p:sp>
          <p:pic>
            <p:nvPicPr>
              <p:cNvPr id="249" name="图片 56">
                <a:extLst>
                  <a:ext uri="{FF2B5EF4-FFF2-40B4-BE49-F238E27FC236}">
                    <a16:creationId xmlns:a16="http://schemas.microsoft.com/office/drawing/2014/main" id="{8F91E8D6-6344-C743-8B9B-59901482EA61}"/>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23772" y="788137"/>
                <a:ext cx="383030" cy="305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0" name="图片 57">
                <a:extLst>
                  <a:ext uri="{FF2B5EF4-FFF2-40B4-BE49-F238E27FC236}">
                    <a16:creationId xmlns:a16="http://schemas.microsoft.com/office/drawing/2014/main" id="{12BDDFE9-AD4C-DD4C-9B6E-D16A3AFFE946}"/>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23004" y="503424"/>
                <a:ext cx="787701" cy="628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1" name="文本框 101">
                <a:extLst>
                  <a:ext uri="{FF2B5EF4-FFF2-40B4-BE49-F238E27FC236}">
                    <a16:creationId xmlns:a16="http://schemas.microsoft.com/office/drawing/2014/main" id="{10532559-EBC9-904E-96AB-C64D69456384}"/>
                  </a:ext>
                </a:extLst>
              </p:cNvPr>
              <p:cNvSpPr>
                <a:spLocks noChangeArrowheads="1"/>
              </p:cNvSpPr>
              <p:nvPr/>
            </p:nvSpPr>
            <p:spPr bwMode="auto">
              <a:xfrm>
                <a:off x="-78916" y="82207"/>
                <a:ext cx="1450529" cy="374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nchor="ctr">
                <a:spAutoFit/>
              </a:bodyP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r>
                  <a:rPr lang="en-US" altLang="x-none" sz="600" b="1" dirty="0">
                    <a:solidFill>
                      <a:schemeClr val="bg1"/>
                    </a:solidFill>
                    <a:latin typeface="Century Gothic" panose="020B0502020202020204" pitchFamily="34" charset="0"/>
                    <a:ea typeface="微软雅黑" panose="020B0503020204020204" charset="-122"/>
                    <a:sym typeface="微软雅黑" panose="020B0503020204020204" charset="-122"/>
                  </a:rPr>
                  <a:t>VM C</a:t>
                </a:r>
              </a:p>
            </p:txBody>
          </p:sp>
        </p:grpSp>
        <p:grpSp>
          <p:nvGrpSpPr>
            <p:cNvPr id="252" name="组 104">
              <a:extLst>
                <a:ext uri="{FF2B5EF4-FFF2-40B4-BE49-F238E27FC236}">
                  <a16:creationId xmlns:a16="http://schemas.microsoft.com/office/drawing/2014/main" id="{C1A9A5F1-00EE-C143-8736-0D37C94D7CC0}"/>
                </a:ext>
              </a:extLst>
            </p:cNvPr>
            <p:cNvGrpSpPr/>
            <p:nvPr/>
          </p:nvGrpSpPr>
          <p:grpSpPr bwMode="auto">
            <a:xfrm>
              <a:off x="1112531" y="2812199"/>
              <a:ext cx="414703" cy="653802"/>
              <a:chOff x="-19790" y="124168"/>
              <a:chExt cx="1226137" cy="1017806"/>
            </a:xfrm>
          </p:grpSpPr>
          <p:sp>
            <p:nvSpPr>
              <p:cNvPr id="253" name="文本框 93">
                <a:extLst>
                  <a:ext uri="{FF2B5EF4-FFF2-40B4-BE49-F238E27FC236}">
                    <a16:creationId xmlns:a16="http://schemas.microsoft.com/office/drawing/2014/main" id="{B1F04FDE-13C7-2849-9DFA-0A11C02F8B65}"/>
                  </a:ext>
                </a:extLst>
              </p:cNvPr>
              <p:cNvSpPr>
                <a:spLocks noChangeArrowheads="1"/>
              </p:cNvSpPr>
              <p:nvPr/>
            </p:nvSpPr>
            <p:spPr bwMode="auto">
              <a:xfrm>
                <a:off x="-19790" y="124168"/>
                <a:ext cx="1206347" cy="375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nchor="ctr">
                <a:spAutoFit/>
              </a:bodyP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r>
                  <a:rPr lang="en-US" altLang="zh-CN" sz="600" b="1" dirty="0">
                    <a:solidFill>
                      <a:schemeClr val="bg1"/>
                    </a:solidFill>
                    <a:latin typeface="Century Gothic" panose="020B0502020202020204" pitchFamily="34" charset="0"/>
                    <a:ea typeface="微软雅黑" panose="020B0503020204020204" charset="-122"/>
                    <a:sym typeface="微软雅黑" panose="020B0503020204020204" charset="-122"/>
                  </a:rPr>
                  <a:t>SCP</a:t>
                </a:r>
              </a:p>
            </p:txBody>
          </p:sp>
          <p:grpSp>
            <p:nvGrpSpPr>
              <p:cNvPr id="254" name="组 103">
                <a:extLst>
                  <a:ext uri="{FF2B5EF4-FFF2-40B4-BE49-F238E27FC236}">
                    <a16:creationId xmlns:a16="http://schemas.microsoft.com/office/drawing/2014/main" id="{C032DBED-633F-0846-BAE9-90A24E477CC8}"/>
                  </a:ext>
                </a:extLst>
              </p:cNvPr>
              <p:cNvGrpSpPr/>
              <p:nvPr/>
            </p:nvGrpSpPr>
            <p:grpSpPr bwMode="auto">
              <a:xfrm>
                <a:off x="0" y="467886"/>
                <a:ext cx="1206347" cy="674088"/>
                <a:chOff x="0" y="748"/>
                <a:chExt cx="1206347" cy="674088"/>
              </a:xfrm>
            </p:grpSpPr>
            <p:sp>
              <p:nvSpPr>
                <p:cNvPr id="255" name="矩形: 圆角 6">
                  <a:extLst>
                    <a:ext uri="{FF2B5EF4-FFF2-40B4-BE49-F238E27FC236}">
                      <a16:creationId xmlns:a16="http://schemas.microsoft.com/office/drawing/2014/main" id="{A5885161-2183-AE4D-AA9F-BB87ED116254}"/>
                    </a:ext>
                  </a:extLst>
                </p:cNvPr>
                <p:cNvSpPr>
                  <a:spLocks noChangeArrowheads="1"/>
                </p:cNvSpPr>
                <p:nvPr/>
              </p:nvSpPr>
              <p:spPr bwMode="auto">
                <a:xfrm>
                  <a:off x="0" y="748"/>
                  <a:ext cx="1206347" cy="674088"/>
                </a:xfrm>
                <a:prstGeom prst="roundRect">
                  <a:avLst>
                    <a:gd name="adj" fmla="val 16667"/>
                  </a:avLst>
                </a:prstGeom>
                <a:solidFill>
                  <a:schemeClr val="bg1"/>
                </a:solidFill>
                <a:ln w="12700">
                  <a:solidFill>
                    <a:schemeClr val="accent5">
                      <a:lumMod val="60000"/>
                      <a:lumOff val="40000"/>
                    </a:schemeClr>
                  </a:solidFill>
                  <a:round/>
                </a:ln>
              </p:spPr>
              <p:txBody>
                <a:bodyPr anchor="ct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endParaRPr lang="x-none" altLang="x-none" sz="600">
                    <a:solidFill>
                      <a:schemeClr val="tx1"/>
                    </a:solidFill>
                    <a:latin typeface="Century Gothic" panose="020B0502020202020204" pitchFamily="34" charset="0"/>
                    <a:ea typeface="微软雅黑" panose="020B0503020204020204" charset="-122"/>
                    <a:sym typeface="等线" panose="02010600030101010101" pitchFamily="2" charset="-122"/>
                  </a:endParaRPr>
                </a:p>
              </p:txBody>
            </p:sp>
            <p:pic>
              <p:nvPicPr>
                <p:cNvPr id="256" name="图片 35">
                  <a:extLst>
                    <a:ext uri="{FF2B5EF4-FFF2-40B4-BE49-F238E27FC236}">
                      <a16:creationId xmlns:a16="http://schemas.microsoft.com/office/drawing/2014/main" id="{0B0DE2B2-CD72-F04F-994A-EFE18AD1FFA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3981" y="146867"/>
                  <a:ext cx="597491" cy="377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7" name="图片 36">
                  <a:extLst>
                    <a:ext uri="{FF2B5EF4-FFF2-40B4-BE49-F238E27FC236}">
                      <a16:creationId xmlns:a16="http://schemas.microsoft.com/office/drawing/2014/main" id="{A7E0E32E-4420-AB45-A4D7-27D392D63CD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9651" y="172163"/>
                  <a:ext cx="494164" cy="332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cxnSp>
          <p:nvCxnSpPr>
            <p:cNvPr id="258" name="直接连接符 87">
              <a:extLst>
                <a:ext uri="{FF2B5EF4-FFF2-40B4-BE49-F238E27FC236}">
                  <a16:creationId xmlns:a16="http://schemas.microsoft.com/office/drawing/2014/main" id="{313458B7-97AF-714B-9639-B031FC2E2BD5}"/>
                </a:ext>
              </a:extLst>
            </p:cNvPr>
            <p:cNvCxnSpPr>
              <a:stCxn id="230" idx="2"/>
              <a:endCxn id="261" idx="1"/>
            </p:cNvCxnSpPr>
            <p:nvPr/>
          </p:nvCxnSpPr>
          <p:spPr>
            <a:xfrm>
              <a:off x="2471860" y="5462894"/>
              <a:ext cx="453145" cy="495077"/>
            </a:xfrm>
            <a:prstGeom prst="line">
              <a:avLst/>
            </a:prstGeom>
          </p:spPr>
          <p:style>
            <a:lnRef idx="1">
              <a:schemeClr val="accent1"/>
            </a:lnRef>
            <a:fillRef idx="0">
              <a:schemeClr val="accent1"/>
            </a:fillRef>
            <a:effectRef idx="0">
              <a:schemeClr val="accent1"/>
            </a:effectRef>
            <a:fontRef idx="minor">
              <a:schemeClr val="tx1"/>
            </a:fontRef>
          </p:style>
        </p:cxnSp>
        <p:cxnSp>
          <p:nvCxnSpPr>
            <p:cNvPr id="259" name="直接连接符 88">
              <a:extLst>
                <a:ext uri="{FF2B5EF4-FFF2-40B4-BE49-F238E27FC236}">
                  <a16:creationId xmlns:a16="http://schemas.microsoft.com/office/drawing/2014/main" id="{7F2F0122-DA41-454A-B8A6-6EFDBA87EE6C}"/>
                </a:ext>
              </a:extLst>
            </p:cNvPr>
            <p:cNvCxnSpPr>
              <a:stCxn id="231" idx="2"/>
              <a:endCxn id="261" idx="1"/>
            </p:cNvCxnSpPr>
            <p:nvPr/>
          </p:nvCxnSpPr>
          <p:spPr>
            <a:xfrm>
              <a:off x="2083308" y="5462894"/>
              <a:ext cx="841697" cy="495077"/>
            </a:xfrm>
            <a:prstGeom prst="line">
              <a:avLst/>
            </a:prstGeom>
          </p:spPr>
          <p:style>
            <a:lnRef idx="1">
              <a:schemeClr val="accent1"/>
            </a:lnRef>
            <a:fillRef idx="0">
              <a:schemeClr val="accent1"/>
            </a:fillRef>
            <a:effectRef idx="0">
              <a:schemeClr val="accent1"/>
            </a:effectRef>
            <a:fontRef idx="minor">
              <a:schemeClr val="tx1"/>
            </a:fontRef>
          </p:style>
        </p:cxnSp>
        <p:grpSp>
          <p:nvGrpSpPr>
            <p:cNvPr id="260" name="组合 415">
              <a:extLst>
                <a:ext uri="{FF2B5EF4-FFF2-40B4-BE49-F238E27FC236}">
                  <a16:creationId xmlns:a16="http://schemas.microsoft.com/office/drawing/2014/main" id="{0CC618FB-4789-504C-8BA5-E5279CF9FE93}"/>
                </a:ext>
              </a:extLst>
            </p:cNvPr>
            <p:cNvGrpSpPr/>
            <p:nvPr/>
          </p:nvGrpSpPr>
          <p:grpSpPr>
            <a:xfrm>
              <a:off x="2529605" y="5606515"/>
              <a:ext cx="1262510" cy="942892"/>
              <a:chOff x="6034" y="10538"/>
              <a:chExt cx="3739" cy="2377"/>
            </a:xfrm>
          </p:grpSpPr>
          <p:pic>
            <p:nvPicPr>
              <p:cNvPr id="261" name="Picture 7" descr="存储磁盘阵列">
                <a:extLst>
                  <a:ext uri="{FF2B5EF4-FFF2-40B4-BE49-F238E27FC236}">
                    <a16:creationId xmlns:a16="http://schemas.microsoft.com/office/drawing/2014/main" id="{4172D2FE-A4F3-B143-898E-5ABE57026FC5}"/>
                  </a:ext>
                </a:extLst>
              </p:cNvPr>
              <p:cNvPicPr>
                <a:picLocks noChangeAspect="1"/>
              </p:cNvPicPr>
              <p:nvPr/>
            </p:nvPicPr>
            <p:blipFill>
              <a:blip r:embed="rId11"/>
              <a:srcRect l="6250" t="3125"/>
              <a:stretch>
                <a:fillRect/>
              </a:stretch>
            </p:blipFill>
            <p:spPr>
              <a:xfrm>
                <a:off x="7205" y="10538"/>
                <a:ext cx="1711" cy="1772"/>
              </a:xfrm>
              <a:prstGeom prst="rect">
                <a:avLst/>
              </a:prstGeom>
              <a:noFill/>
              <a:ln w="9525">
                <a:noFill/>
              </a:ln>
            </p:spPr>
          </p:pic>
          <p:sp>
            <p:nvSpPr>
              <p:cNvPr id="262" name="文本框 417">
                <a:extLst>
                  <a:ext uri="{FF2B5EF4-FFF2-40B4-BE49-F238E27FC236}">
                    <a16:creationId xmlns:a16="http://schemas.microsoft.com/office/drawing/2014/main" id="{A9F739F7-8DA5-364D-B62B-5AF9AF8456E2}"/>
                  </a:ext>
                </a:extLst>
              </p:cNvPr>
              <p:cNvSpPr txBox="1"/>
              <p:nvPr/>
            </p:nvSpPr>
            <p:spPr>
              <a:xfrm>
                <a:off x="6034" y="12257"/>
                <a:ext cx="3739" cy="658"/>
              </a:xfrm>
              <a:prstGeom prst="rect">
                <a:avLst/>
              </a:prstGeom>
              <a:noFill/>
              <a:ln>
                <a:noFill/>
              </a:ln>
            </p:spPr>
            <p:txBody>
              <a:bodyPr wrap="square" rtlCol="0">
                <a:spAutoFit/>
              </a:bodyPr>
              <a:lstStyle/>
              <a:p>
                <a:pPr algn="ctr"/>
                <a:r>
                  <a:rPr lang="en-US" altLang="zh-CN" sz="700" b="1" dirty="0">
                    <a:solidFill>
                      <a:schemeClr val="tx1"/>
                    </a:solidFill>
                    <a:latin typeface="Century Gothic" panose="020B0502020202020204" pitchFamily="34" charset="0"/>
                    <a:ea typeface="微软雅黑" panose="020B0503020204020204" charset="-122"/>
                  </a:rPr>
                  <a:t>External storage</a:t>
                </a:r>
                <a:endParaRPr lang="zh-CN" altLang="en-US" sz="700" b="1" dirty="0">
                  <a:solidFill>
                    <a:schemeClr val="tx1"/>
                  </a:solidFill>
                  <a:latin typeface="Century Gothic" panose="020B0502020202020204" pitchFamily="34" charset="0"/>
                  <a:ea typeface="微软雅黑" panose="020B0503020204020204" charset="-122"/>
                </a:endParaRPr>
              </a:p>
            </p:txBody>
          </p:sp>
        </p:grpSp>
        <p:cxnSp>
          <p:nvCxnSpPr>
            <p:cNvPr id="263" name="肘形连接符 90">
              <a:extLst>
                <a:ext uri="{FF2B5EF4-FFF2-40B4-BE49-F238E27FC236}">
                  <a16:creationId xmlns:a16="http://schemas.microsoft.com/office/drawing/2014/main" id="{FBCFB75B-B89F-044B-BCFC-E046D622DFB1}"/>
                </a:ext>
              </a:extLst>
            </p:cNvPr>
            <p:cNvCxnSpPr>
              <a:cxnSpLocks/>
            </p:cNvCxnSpPr>
            <p:nvPr/>
          </p:nvCxnSpPr>
          <p:spPr>
            <a:xfrm rot="16200000" flipH="1">
              <a:off x="1844682" y="4121887"/>
              <a:ext cx="2309978" cy="444968"/>
            </a:xfrm>
            <a:prstGeom prst="bentConnector3">
              <a:avLst>
                <a:gd name="adj1" fmla="val 54"/>
              </a:avLst>
            </a:prstGeom>
            <a:ln w="15875">
              <a:solidFill>
                <a:srgbClr val="FF0000"/>
              </a:solidFill>
              <a:prstDash val="dash"/>
              <a:headEnd type="none"/>
              <a:tailEnd type="triangle" w="med" len="med"/>
            </a:ln>
          </p:spPr>
          <p:style>
            <a:lnRef idx="1">
              <a:schemeClr val="accent1"/>
            </a:lnRef>
            <a:fillRef idx="0">
              <a:schemeClr val="accent1"/>
            </a:fillRef>
            <a:effectRef idx="0">
              <a:schemeClr val="accent1"/>
            </a:effectRef>
            <a:fontRef idx="minor">
              <a:schemeClr val="tx1"/>
            </a:fontRef>
          </p:style>
        </p:cxnSp>
        <p:cxnSp>
          <p:nvCxnSpPr>
            <p:cNvPr id="264" name="肘形连接符 93">
              <a:extLst>
                <a:ext uri="{FF2B5EF4-FFF2-40B4-BE49-F238E27FC236}">
                  <a16:creationId xmlns:a16="http://schemas.microsoft.com/office/drawing/2014/main" id="{91BA9EBD-935C-2B48-AC6C-264286887DDB}"/>
                </a:ext>
              </a:extLst>
            </p:cNvPr>
            <p:cNvCxnSpPr>
              <a:cxnSpLocks/>
            </p:cNvCxnSpPr>
            <p:nvPr/>
          </p:nvCxnSpPr>
          <p:spPr>
            <a:xfrm rot="16200000" flipV="1">
              <a:off x="1840069" y="4149626"/>
              <a:ext cx="2150123" cy="431909"/>
            </a:xfrm>
            <a:prstGeom prst="bentConnector3">
              <a:avLst>
                <a:gd name="adj1" fmla="val 99585"/>
              </a:avLst>
            </a:prstGeom>
            <a:ln w="15875">
              <a:solidFill>
                <a:srgbClr val="FF0000"/>
              </a:solidFill>
              <a:prstDash val="dash"/>
              <a:headEnd type="none"/>
              <a:tailEnd type="triangle" w="med" len="med"/>
            </a:ln>
          </p:spPr>
          <p:style>
            <a:lnRef idx="1">
              <a:schemeClr val="accent1"/>
            </a:lnRef>
            <a:fillRef idx="0">
              <a:schemeClr val="accent1"/>
            </a:fillRef>
            <a:effectRef idx="0">
              <a:schemeClr val="accent1"/>
            </a:effectRef>
            <a:fontRef idx="minor">
              <a:schemeClr val="tx1"/>
            </a:fontRef>
          </p:style>
        </p:cxnSp>
        <p:sp>
          <p:nvSpPr>
            <p:cNvPr id="265" name="文本框 147">
              <a:extLst>
                <a:ext uri="{FF2B5EF4-FFF2-40B4-BE49-F238E27FC236}">
                  <a16:creationId xmlns:a16="http://schemas.microsoft.com/office/drawing/2014/main" id="{BA2A90F6-0816-274B-B161-B2BA4CD9B827}"/>
                </a:ext>
              </a:extLst>
            </p:cNvPr>
            <p:cNvSpPr txBox="1"/>
            <p:nvPr/>
          </p:nvSpPr>
          <p:spPr>
            <a:xfrm>
              <a:off x="2539630" y="2968515"/>
              <a:ext cx="896829" cy="220865"/>
            </a:xfrm>
            <a:prstGeom prst="rect">
              <a:avLst/>
            </a:prstGeom>
            <a:noFill/>
          </p:spPr>
          <p:txBody>
            <a:bodyPr wrap="square" rtlCol="0" anchor="t">
              <a:spAutoFit/>
            </a:bodyPr>
            <a:lstStyle/>
            <a:p>
              <a:pPr algn="ctr"/>
              <a:r>
                <a:rPr lang="en-US" altLang="zh-CN" sz="500" b="1" dirty="0">
                  <a:latin typeface="Century Gothic" panose="020B0502020202020204" pitchFamily="34" charset="0"/>
                  <a:ea typeface="微软雅黑" panose="020B0503020204020204" charset="-122"/>
                  <a:cs typeface="微软雅黑" panose="020B0503020204020204" charset="-122"/>
                  <a:sym typeface="+mn-ea"/>
                </a:rPr>
                <a:t>Backup/CDP</a:t>
              </a:r>
            </a:p>
          </p:txBody>
        </p:sp>
        <p:sp>
          <p:nvSpPr>
            <p:cNvPr id="266" name="文本框 150">
              <a:extLst>
                <a:ext uri="{FF2B5EF4-FFF2-40B4-BE49-F238E27FC236}">
                  <a16:creationId xmlns:a16="http://schemas.microsoft.com/office/drawing/2014/main" id="{06D7FF8C-FD1A-9E41-8D11-D95D094144B2}"/>
                </a:ext>
              </a:extLst>
            </p:cNvPr>
            <p:cNvSpPr txBox="1"/>
            <p:nvPr/>
          </p:nvSpPr>
          <p:spPr>
            <a:xfrm>
              <a:off x="2539630" y="3300328"/>
              <a:ext cx="761970" cy="288463"/>
            </a:xfrm>
            <a:prstGeom prst="rect">
              <a:avLst/>
            </a:prstGeom>
            <a:noFill/>
          </p:spPr>
          <p:txBody>
            <a:bodyPr wrap="square" rtlCol="0" anchor="t">
              <a:spAutoFit/>
            </a:bodyPr>
            <a:lstStyle/>
            <a:p>
              <a:pPr algn="ctr">
                <a:lnSpc>
                  <a:spcPts val="500"/>
                </a:lnSpc>
              </a:pPr>
              <a:r>
                <a:rPr lang="en-US" altLang="zh-CN" sz="500" b="1" dirty="0">
                  <a:latin typeface="Century Gothic" panose="020B0502020202020204" pitchFamily="34" charset="0"/>
                  <a:ea typeface="微软雅黑" panose="020B0503020204020204" charset="-122"/>
                  <a:cs typeface="微软雅黑" panose="020B0503020204020204" charset="-122"/>
                  <a:sym typeface="+mn-ea"/>
                </a:rPr>
                <a:t>Instant recovery</a:t>
              </a:r>
              <a:endParaRPr lang="zh-CN" altLang="en-US" sz="500" b="1" dirty="0">
                <a:latin typeface="Century Gothic" panose="020B0502020202020204" pitchFamily="34" charset="0"/>
                <a:ea typeface="微软雅黑" panose="020B0503020204020204" charset="-122"/>
                <a:cs typeface="微软雅黑" panose="020B0503020204020204" charset="-122"/>
                <a:sym typeface="+mn-ea"/>
              </a:endParaRPr>
            </a:p>
          </p:txBody>
        </p:sp>
      </p:grpSp>
      <p:sp>
        <p:nvSpPr>
          <p:cNvPr id="160" name="文本框 97">
            <a:extLst>
              <a:ext uri="{FF2B5EF4-FFF2-40B4-BE49-F238E27FC236}">
                <a16:creationId xmlns:a16="http://schemas.microsoft.com/office/drawing/2014/main" id="{5F5BE2D0-4C7B-7E4D-9F64-27D788A0070C}"/>
              </a:ext>
            </a:extLst>
          </p:cNvPr>
          <p:cNvSpPr txBox="1"/>
          <p:nvPr/>
        </p:nvSpPr>
        <p:spPr>
          <a:xfrm>
            <a:off x="1039039" y="2423132"/>
            <a:ext cx="979588" cy="200055"/>
          </a:xfrm>
          <a:prstGeom prst="rect">
            <a:avLst/>
          </a:prstGeom>
          <a:noFill/>
        </p:spPr>
        <p:txBody>
          <a:bodyPr wrap="square" rtlCol="0" anchor="t">
            <a:spAutoFit/>
          </a:bodyPr>
          <a:lstStyle/>
          <a:p>
            <a:pPr algn="ctr"/>
            <a:r>
              <a:rPr lang="en-US" altLang="zh-CN" sz="700" b="1" dirty="0">
                <a:latin typeface="Century Gothic" panose="020B0502020202020204" pitchFamily="34" charset="0"/>
                <a:ea typeface="微软雅黑" panose="020B0503020204020204" charset="-122"/>
                <a:cs typeface="微软雅黑" panose="020B0503020204020204" charset="-122"/>
                <a:sym typeface="+mn-ea"/>
              </a:rPr>
              <a:t>Virtual storage</a:t>
            </a:r>
            <a:endParaRPr lang="zh-CN" altLang="en-US" sz="700" b="1" dirty="0">
              <a:latin typeface="Century Gothic" panose="020B0502020202020204" pitchFamily="34" charset="0"/>
              <a:ea typeface="微软雅黑" panose="020B0503020204020204" charset="-122"/>
              <a:cs typeface="微软雅黑" panose="020B0503020204020204" charset="-122"/>
              <a:sym typeface="+mn-ea"/>
            </a:endParaRPr>
          </a:p>
        </p:txBody>
      </p:sp>
      <p:sp>
        <p:nvSpPr>
          <p:cNvPr id="305" name="矩形 304">
            <a:extLst>
              <a:ext uri="{FF2B5EF4-FFF2-40B4-BE49-F238E27FC236}">
                <a16:creationId xmlns:a16="http://schemas.microsoft.com/office/drawing/2014/main" id="{E941A310-EEEA-2E4E-83B6-824359A0DEC9}"/>
              </a:ext>
            </a:extLst>
          </p:cNvPr>
          <p:cNvSpPr/>
          <p:nvPr/>
        </p:nvSpPr>
        <p:spPr>
          <a:xfrm>
            <a:off x="4649647" y="2388655"/>
            <a:ext cx="2438421" cy="1186837"/>
          </a:xfrm>
          <a:prstGeom prst="rect">
            <a:avLst/>
          </a:prstGeom>
          <a:solidFill>
            <a:srgbClr val="0070C0">
              <a:alpha val="4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306" name="文本框 97">
            <a:extLst>
              <a:ext uri="{FF2B5EF4-FFF2-40B4-BE49-F238E27FC236}">
                <a16:creationId xmlns:a16="http://schemas.microsoft.com/office/drawing/2014/main" id="{BD3DC136-D341-F245-AEF4-71F472FB7216}"/>
              </a:ext>
            </a:extLst>
          </p:cNvPr>
          <p:cNvSpPr txBox="1"/>
          <p:nvPr/>
        </p:nvSpPr>
        <p:spPr>
          <a:xfrm>
            <a:off x="4531539" y="2423132"/>
            <a:ext cx="979588" cy="200055"/>
          </a:xfrm>
          <a:prstGeom prst="rect">
            <a:avLst/>
          </a:prstGeom>
          <a:noFill/>
        </p:spPr>
        <p:txBody>
          <a:bodyPr wrap="square" rtlCol="0" anchor="t">
            <a:spAutoFit/>
          </a:bodyPr>
          <a:lstStyle/>
          <a:p>
            <a:pPr algn="ctr"/>
            <a:r>
              <a:rPr lang="en-US" altLang="zh-CN" sz="700" b="1" dirty="0">
                <a:latin typeface="Century Gothic" panose="020B0502020202020204" pitchFamily="34" charset="0"/>
                <a:ea typeface="微软雅黑" panose="020B0503020204020204" charset="-122"/>
                <a:cs typeface="微软雅黑" panose="020B0503020204020204" charset="-122"/>
                <a:sym typeface="+mn-ea"/>
              </a:rPr>
              <a:t>Virtual storage</a:t>
            </a:r>
            <a:endParaRPr lang="zh-CN" altLang="en-US" sz="700" b="1" dirty="0">
              <a:latin typeface="Century Gothic" panose="020B0502020202020204" pitchFamily="34" charset="0"/>
              <a:ea typeface="微软雅黑" panose="020B0503020204020204" charset="-122"/>
              <a:cs typeface="微软雅黑" panose="020B0503020204020204" charset="-122"/>
              <a:sym typeface="+mn-ea"/>
            </a:endParaRPr>
          </a:p>
        </p:txBody>
      </p:sp>
      <p:grpSp>
        <p:nvGrpSpPr>
          <p:cNvPr id="343" name="组合 342">
            <a:extLst>
              <a:ext uri="{FF2B5EF4-FFF2-40B4-BE49-F238E27FC236}">
                <a16:creationId xmlns:a16="http://schemas.microsoft.com/office/drawing/2014/main" id="{0783FB96-26AE-CA4E-926B-FDF4E7F675F3}"/>
              </a:ext>
            </a:extLst>
          </p:cNvPr>
          <p:cNvGrpSpPr/>
          <p:nvPr/>
        </p:nvGrpSpPr>
        <p:grpSpPr>
          <a:xfrm>
            <a:off x="4737995" y="3368886"/>
            <a:ext cx="2255690" cy="189881"/>
            <a:chOff x="4746623" y="3380992"/>
            <a:chExt cx="2520138" cy="285652"/>
          </a:xfrm>
        </p:grpSpPr>
        <p:pic>
          <p:nvPicPr>
            <p:cNvPr id="136" name="Picture 8" descr="ICON_Server_flat_Q408.png">
              <a:extLst>
                <a:ext uri="{FF2B5EF4-FFF2-40B4-BE49-F238E27FC236}">
                  <a16:creationId xmlns:a16="http://schemas.microsoft.com/office/drawing/2014/main" id="{6A0E5B97-5266-4F4E-9935-3B1AB59E9CA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18451" y="3380994"/>
              <a:ext cx="784591" cy="28564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37" name="Picture 8" descr="ICON_Server_flat_Q408.png">
              <a:extLst>
                <a:ext uri="{FF2B5EF4-FFF2-40B4-BE49-F238E27FC236}">
                  <a16:creationId xmlns:a16="http://schemas.microsoft.com/office/drawing/2014/main" id="{54C2FB86-A4B8-164D-899B-0F13AB0161A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83245" y="3380998"/>
              <a:ext cx="783516" cy="28564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44" name="Picture 8" descr="ICON_Server_flat_Q408.png">
              <a:extLst>
                <a:ext uri="{FF2B5EF4-FFF2-40B4-BE49-F238E27FC236}">
                  <a16:creationId xmlns:a16="http://schemas.microsoft.com/office/drawing/2014/main" id="{34C6E3A3-92AE-5A49-BF08-C4CC0BA071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46623" y="3380992"/>
              <a:ext cx="784591" cy="28564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grpSp>
      <p:cxnSp>
        <p:nvCxnSpPr>
          <p:cNvPr id="167" name="直接箭头连接符 174">
            <a:extLst>
              <a:ext uri="{FF2B5EF4-FFF2-40B4-BE49-F238E27FC236}">
                <a16:creationId xmlns:a16="http://schemas.microsoft.com/office/drawing/2014/main" id="{4D17E9FF-E4A8-BB48-8CAD-3AAF3BF407B5}"/>
              </a:ext>
            </a:extLst>
          </p:cNvPr>
          <p:cNvCxnSpPr>
            <a:cxnSpLocks/>
          </p:cNvCxnSpPr>
          <p:nvPr/>
        </p:nvCxnSpPr>
        <p:spPr>
          <a:xfrm>
            <a:off x="5550608" y="2976718"/>
            <a:ext cx="637722" cy="0"/>
          </a:xfrm>
          <a:prstGeom prst="straightConnector1">
            <a:avLst/>
          </a:prstGeom>
          <a:ln w="22225">
            <a:solidFill>
              <a:srgbClr val="FF0000"/>
            </a:solidFill>
            <a:prstDash val="dash"/>
            <a:headEnd type="none"/>
            <a:tailEnd type="triangle" w="med" len="med"/>
          </a:ln>
        </p:spPr>
        <p:style>
          <a:lnRef idx="1">
            <a:schemeClr val="accent1"/>
          </a:lnRef>
          <a:fillRef idx="0">
            <a:schemeClr val="accent1"/>
          </a:fillRef>
          <a:effectRef idx="0">
            <a:schemeClr val="accent1"/>
          </a:effectRef>
          <a:fontRef idx="minor">
            <a:schemeClr val="tx1"/>
          </a:fontRef>
        </p:style>
      </p:cxnSp>
      <p:sp>
        <p:nvSpPr>
          <p:cNvPr id="168" name="文本框 175">
            <a:extLst>
              <a:ext uri="{FF2B5EF4-FFF2-40B4-BE49-F238E27FC236}">
                <a16:creationId xmlns:a16="http://schemas.microsoft.com/office/drawing/2014/main" id="{1FA58FF7-A3BA-CA42-A3BE-E2F4EF555A54}"/>
              </a:ext>
            </a:extLst>
          </p:cNvPr>
          <p:cNvSpPr txBox="1"/>
          <p:nvPr/>
        </p:nvSpPr>
        <p:spPr>
          <a:xfrm>
            <a:off x="5547041" y="2699719"/>
            <a:ext cx="631458" cy="276999"/>
          </a:xfrm>
          <a:prstGeom prst="rect">
            <a:avLst/>
          </a:prstGeom>
          <a:noFill/>
        </p:spPr>
        <p:txBody>
          <a:bodyPr wrap="square" rtlCol="0" anchor="t">
            <a:spAutoFit/>
          </a:bodyPr>
          <a:lstStyle/>
          <a:p>
            <a:pPr algn="ctr"/>
            <a:r>
              <a:rPr lang="en-US" altLang="zh-CN" sz="600" b="1" dirty="0">
                <a:latin typeface="Century Gothic" panose="020B0502020202020204" pitchFamily="34" charset="0"/>
                <a:ea typeface="微软雅黑" panose="020B0503020204020204" charset="-122"/>
                <a:cs typeface="微软雅黑" panose="020B0503020204020204" charset="-122"/>
                <a:sym typeface="+mn-ea"/>
              </a:rPr>
              <a:t>Instant recovery</a:t>
            </a:r>
            <a:endParaRPr lang="zh-CN" altLang="en-US" sz="600" b="1" dirty="0">
              <a:latin typeface="Century Gothic" panose="020B0502020202020204" pitchFamily="34" charset="0"/>
              <a:ea typeface="微软雅黑" panose="020B0503020204020204" charset="-122"/>
              <a:cs typeface="微软雅黑" panose="020B0503020204020204" charset="-122"/>
              <a:sym typeface="+mn-ea"/>
            </a:endParaRPr>
          </a:p>
        </p:txBody>
      </p:sp>
      <p:sp>
        <p:nvSpPr>
          <p:cNvPr id="369" name="圆角矩形 368">
            <a:extLst>
              <a:ext uri="{FF2B5EF4-FFF2-40B4-BE49-F238E27FC236}">
                <a16:creationId xmlns:a16="http://schemas.microsoft.com/office/drawing/2014/main" id="{AEC83F19-FD59-1249-AE5B-E39D7D0B07B0}"/>
              </a:ext>
            </a:extLst>
          </p:cNvPr>
          <p:cNvSpPr/>
          <p:nvPr/>
        </p:nvSpPr>
        <p:spPr>
          <a:xfrm>
            <a:off x="4690136" y="2631715"/>
            <a:ext cx="815402" cy="657248"/>
          </a:xfrm>
          <a:prstGeom prst="round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359" name="组合 358">
            <a:extLst>
              <a:ext uri="{FF2B5EF4-FFF2-40B4-BE49-F238E27FC236}">
                <a16:creationId xmlns:a16="http://schemas.microsoft.com/office/drawing/2014/main" id="{B89CAE99-7DE8-2F4D-A057-FB0E8BCD25B4}"/>
              </a:ext>
            </a:extLst>
          </p:cNvPr>
          <p:cNvGrpSpPr/>
          <p:nvPr/>
        </p:nvGrpSpPr>
        <p:grpSpPr>
          <a:xfrm>
            <a:off x="5134659" y="2892288"/>
            <a:ext cx="327979" cy="321858"/>
            <a:chOff x="5076357" y="2816422"/>
            <a:chExt cx="408492" cy="400868"/>
          </a:xfrm>
        </p:grpSpPr>
        <p:sp>
          <p:nvSpPr>
            <p:cNvPr id="184" name="矩形: 圆角 10">
              <a:extLst>
                <a:ext uri="{FF2B5EF4-FFF2-40B4-BE49-F238E27FC236}">
                  <a16:creationId xmlns:a16="http://schemas.microsoft.com/office/drawing/2014/main" id="{28CFCF43-A206-8747-BE46-E432196BEF1C}"/>
                </a:ext>
              </a:extLst>
            </p:cNvPr>
            <p:cNvSpPr>
              <a:spLocks noChangeArrowheads="1"/>
            </p:cNvSpPr>
            <p:nvPr/>
          </p:nvSpPr>
          <p:spPr bwMode="auto">
            <a:xfrm>
              <a:off x="5076357" y="2816422"/>
              <a:ext cx="408492" cy="400868"/>
            </a:xfrm>
            <a:prstGeom prst="roundRect">
              <a:avLst>
                <a:gd name="adj" fmla="val 16667"/>
              </a:avLst>
            </a:prstGeom>
            <a:solidFill>
              <a:schemeClr val="bg1"/>
            </a:solidFill>
            <a:ln w="12700">
              <a:solidFill>
                <a:schemeClr val="accent6">
                  <a:lumMod val="60000"/>
                  <a:lumOff val="40000"/>
                </a:schemeClr>
              </a:solidFill>
              <a:round/>
            </a:ln>
          </p:spPr>
          <p:txBody>
            <a:bodyPr anchor="ct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endParaRPr lang="x-none" altLang="x-none" sz="600">
                <a:solidFill>
                  <a:schemeClr val="tx1"/>
                </a:solidFill>
                <a:latin typeface="Century Gothic" panose="020B0502020202020204" pitchFamily="34" charset="0"/>
                <a:ea typeface="微软雅黑" panose="020B0503020204020204" charset="-122"/>
                <a:sym typeface="等线" panose="02010600030101010101" pitchFamily="2" charset="-122"/>
              </a:endParaRPr>
            </a:p>
          </p:txBody>
        </p:sp>
        <p:pic>
          <p:nvPicPr>
            <p:cNvPr id="185" name="图片 54">
              <a:extLst>
                <a:ext uri="{FF2B5EF4-FFF2-40B4-BE49-F238E27FC236}">
                  <a16:creationId xmlns:a16="http://schemas.microsoft.com/office/drawing/2014/main" id="{81D93BE7-5600-9945-B8DD-5CBFAA26567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86652" y="2929439"/>
              <a:ext cx="155801" cy="171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6" name="图片 55">
              <a:extLst>
                <a:ext uri="{FF2B5EF4-FFF2-40B4-BE49-F238E27FC236}">
                  <a16:creationId xmlns:a16="http://schemas.microsoft.com/office/drawing/2014/main" id="{6ECF219C-0BE4-9E4E-AFED-CC5FB28FF76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087487" y="2905263"/>
              <a:ext cx="199165" cy="218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87" name="文本框 100">
            <a:extLst>
              <a:ext uri="{FF2B5EF4-FFF2-40B4-BE49-F238E27FC236}">
                <a16:creationId xmlns:a16="http://schemas.microsoft.com/office/drawing/2014/main" id="{677D9C6A-45FB-FA4F-95E6-C3AD25BCBF1C}"/>
              </a:ext>
            </a:extLst>
          </p:cNvPr>
          <p:cNvSpPr>
            <a:spLocks noChangeArrowheads="1"/>
          </p:cNvSpPr>
          <p:nvPr/>
        </p:nvSpPr>
        <p:spPr bwMode="auto">
          <a:xfrm>
            <a:off x="4612921" y="2655384"/>
            <a:ext cx="115520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nchor="ctr">
            <a:spAutoFit/>
          </a:bodyP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r>
              <a:rPr lang="en-US" altLang="x-none" sz="500" b="1" dirty="0">
                <a:latin typeface="Century Gothic" panose="020B0502020202020204" pitchFamily="34" charset="0"/>
                <a:ea typeface="微软雅黑" panose="020B0503020204020204" charset="-122"/>
                <a:sym typeface="微软雅黑" panose="020B0503020204020204" charset="-122"/>
              </a:rPr>
              <a:t>VM </a:t>
            </a:r>
            <a:r>
              <a:rPr lang="en-US" altLang="x-none" sz="500" b="1" dirty="0">
                <a:solidFill>
                  <a:schemeClr val="tx1"/>
                </a:solidFill>
                <a:latin typeface="Century Gothic" panose="020B0502020202020204" pitchFamily="34" charset="0"/>
                <a:ea typeface="微软雅黑" panose="020B0503020204020204" charset="-122"/>
                <a:sym typeface="微软雅黑" panose="020B0503020204020204" charset="-122"/>
              </a:rPr>
              <a:t>B</a:t>
            </a:r>
          </a:p>
          <a:p>
            <a:pPr algn="ctr" eaLnBrk="1" hangingPunct="1"/>
            <a:r>
              <a:rPr lang="en-US" altLang="zh-CN" sz="500" b="1" dirty="0">
                <a:solidFill>
                  <a:schemeClr val="tx1"/>
                </a:solidFill>
                <a:latin typeface="Century Gothic" panose="020B0502020202020204" pitchFamily="34" charset="0"/>
                <a:ea typeface="微软雅黑" panose="020B0503020204020204" charset="-122"/>
                <a:sym typeface="微软雅黑" panose="020B0503020204020204" charset="-122"/>
              </a:rPr>
              <a:t>(placeholder VM)</a:t>
            </a:r>
            <a:endParaRPr lang="zh-CN" altLang="en-US" sz="500" b="1" dirty="0">
              <a:solidFill>
                <a:schemeClr val="tx1"/>
              </a:solidFill>
              <a:latin typeface="Century Gothic" panose="020B0502020202020204" pitchFamily="34" charset="0"/>
              <a:ea typeface="微软雅黑" panose="020B0503020204020204" charset="-122"/>
              <a:sym typeface="微软雅黑" panose="020B0503020204020204" charset="-122"/>
            </a:endParaRPr>
          </a:p>
        </p:txBody>
      </p:sp>
      <p:sp>
        <p:nvSpPr>
          <p:cNvPr id="117" name="TextBox 5">
            <a:extLst>
              <a:ext uri="{FF2B5EF4-FFF2-40B4-BE49-F238E27FC236}">
                <a16:creationId xmlns:a16="http://schemas.microsoft.com/office/drawing/2014/main" id="{3AE5D95F-A6CF-FC4C-BF0C-1A347B208973}"/>
              </a:ext>
            </a:extLst>
          </p:cNvPr>
          <p:cNvSpPr txBox="1"/>
          <p:nvPr/>
        </p:nvSpPr>
        <p:spPr>
          <a:xfrm>
            <a:off x="4598909" y="2941144"/>
            <a:ext cx="622097" cy="246221"/>
          </a:xfrm>
          <a:prstGeom prst="rect">
            <a:avLst/>
          </a:prstGeom>
          <a:noFill/>
        </p:spPr>
        <p:txBody>
          <a:bodyPr wrap="square" rtlCol="0">
            <a:spAutoFit/>
          </a:bodyPr>
          <a:lstStyle/>
          <a:p>
            <a:pPr algn="ctr"/>
            <a:r>
              <a:rPr lang="en-US" sz="500" dirty="0">
                <a:latin typeface="Century Gothic" panose="020B0502020202020204" pitchFamily="34" charset="0"/>
              </a:rPr>
              <a:t>Backup</a:t>
            </a:r>
          </a:p>
          <a:p>
            <a:pPr algn="ctr"/>
            <a:r>
              <a:rPr lang="en-US" sz="500" dirty="0">
                <a:latin typeface="Century Gothic" panose="020B0502020202020204" pitchFamily="34" charset="0"/>
              </a:rPr>
              <a:t>storage pool</a:t>
            </a:r>
          </a:p>
        </p:txBody>
      </p:sp>
      <p:sp>
        <p:nvSpPr>
          <p:cNvPr id="374" name="圆角矩形 373">
            <a:extLst>
              <a:ext uri="{FF2B5EF4-FFF2-40B4-BE49-F238E27FC236}">
                <a16:creationId xmlns:a16="http://schemas.microsoft.com/office/drawing/2014/main" id="{2C1A34F6-E728-A044-BD5B-852689FF689B}"/>
              </a:ext>
            </a:extLst>
          </p:cNvPr>
          <p:cNvSpPr/>
          <p:nvPr/>
        </p:nvSpPr>
        <p:spPr>
          <a:xfrm>
            <a:off x="6220002" y="2635627"/>
            <a:ext cx="815402" cy="657248"/>
          </a:xfrm>
          <a:prstGeom prst="round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83" name="文本框 100">
            <a:extLst>
              <a:ext uri="{FF2B5EF4-FFF2-40B4-BE49-F238E27FC236}">
                <a16:creationId xmlns:a16="http://schemas.microsoft.com/office/drawing/2014/main" id="{E40D961E-1613-2849-8915-DB9DEC74F25C}"/>
              </a:ext>
            </a:extLst>
          </p:cNvPr>
          <p:cNvSpPr>
            <a:spLocks noChangeArrowheads="1"/>
          </p:cNvSpPr>
          <p:nvPr/>
        </p:nvSpPr>
        <p:spPr bwMode="auto">
          <a:xfrm>
            <a:off x="6573175" y="2729733"/>
            <a:ext cx="513205"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nchor="ctr">
            <a:spAutoFit/>
          </a:bodyP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r>
              <a:rPr lang="en-US" altLang="x-none" sz="500" b="1" dirty="0">
                <a:latin typeface="Century Gothic" panose="020B0502020202020204" pitchFamily="34" charset="0"/>
                <a:ea typeface="微软雅黑" panose="020B0503020204020204" charset="-122"/>
                <a:sym typeface="微软雅黑" panose="020B0503020204020204" charset="-122"/>
              </a:rPr>
              <a:t>VM </a:t>
            </a:r>
            <a:r>
              <a:rPr lang="en-US" altLang="x-none" sz="500" b="1" dirty="0">
                <a:solidFill>
                  <a:schemeClr val="tx1"/>
                </a:solidFill>
                <a:latin typeface="Century Gothic" panose="020B0502020202020204" pitchFamily="34" charset="0"/>
                <a:ea typeface="微软雅黑" panose="020B0503020204020204" charset="-122"/>
                <a:sym typeface="微软雅黑" panose="020B0503020204020204" charset="-122"/>
              </a:rPr>
              <a:t>B</a:t>
            </a:r>
          </a:p>
        </p:txBody>
      </p:sp>
      <p:sp>
        <p:nvSpPr>
          <p:cNvPr id="118" name="TextBox 109">
            <a:extLst>
              <a:ext uri="{FF2B5EF4-FFF2-40B4-BE49-F238E27FC236}">
                <a16:creationId xmlns:a16="http://schemas.microsoft.com/office/drawing/2014/main" id="{515EE392-9550-664E-A39B-7107C0344BD4}"/>
              </a:ext>
            </a:extLst>
          </p:cNvPr>
          <p:cNvSpPr txBox="1"/>
          <p:nvPr/>
        </p:nvSpPr>
        <p:spPr>
          <a:xfrm>
            <a:off x="6081717" y="2910315"/>
            <a:ext cx="731537" cy="246221"/>
          </a:xfrm>
          <a:prstGeom prst="rect">
            <a:avLst/>
          </a:prstGeom>
          <a:noFill/>
        </p:spPr>
        <p:txBody>
          <a:bodyPr wrap="square" rtlCol="0">
            <a:spAutoFit/>
          </a:bodyPr>
          <a:lstStyle/>
          <a:p>
            <a:pPr algn="ctr"/>
            <a:r>
              <a:rPr lang="en-US" sz="500" dirty="0">
                <a:latin typeface="Century Gothic" panose="020B0502020202020204" pitchFamily="34" charset="0"/>
              </a:rPr>
              <a:t>Production</a:t>
            </a:r>
          </a:p>
          <a:p>
            <a:pPr algn="ctr"/>
            <a:r>
              <a:rPr lang="en-US" sz="500" dirty="0">
                <a:latin typeface="Century Gothic" panose="020B0502020202020204" pitchFamily="34" charset="0"/>
              </a:rPr>
              <a:t>storage pool</a:t>
            </a:r>
          </a:p>
        </p:txBody>
      </p:sp>
      <p:grpSp>
        <p:nvGrpSpPr>
          <p:cNvPr id="362" name="组合 361">
            <a:extLst>
              <a:ext uri="{FF2B5EF4-FFF2-40B4-BE49-F238E27FC236}">
                <a16:creationId xmlns:a16="http://schemas.microsoft.com/office/drawing/2014/main" id="{7D039C42-423D-0142-82A6-2E6A384450A8}"/>
              </a:ext>
            </a:extLst>
          </p:cNvPr>
          <p:cNvGrpSpPr/>
          <p:nvPr/>
        </p:nvGrpSpPr>
        <p:grpSpPr>
          <a:xfrm>
            <a:off x="6667397" y="2892288"/>
            <a:ext cx="327979" cy="321858"/>
            <a:chOff x="5076357" y="2816422"/>
            <a:chExt cx="408492" cy="400868"/>
          </a:xfrm>
        </p:grpSpPr>
        <p:sp>
          <p:nvSpPr>
            <p:cNvPr id="363" name="矩形: 圆角 10">
              <a:extLst>
                <a:ext uri="{FF2B5EF4-FFF2-40B4-BE49-F238E27FC236}">
                  <a16:creationId xmlns:a16="http://schemas.microsoft.com/office/drawing/2014/main" id="{D8A2AB06-BBF2-5242-8CEA-6B8B22FDD36E}"/>
                </a:ext>
              </a:extLst>
            </p:cNvPr>
            <p:cNvSpPr>
              <a:spLocks noChangeArrowheads="1"/>
            </p:cNvSpPr>
            <p:nvPr/>
          </p:nvSpPr>
          <p:spPr bwMode="auto">
            <a:xfrm>
              <a:off x="5076357" y="2816422"/>
              <a:ext cx="408492" cy="400868"/>
            </a:xfrm>
            <a:prstGeom prst="roundRect">
              <a:avLst>
                <a:gd name="adj" fmla="val 16667"/>
              </a:avLst>
            </a:prstGeom>
            <a:solidFill>
              <a:schemeClr val="bg1"/>
            </a:solidFill>
            <a:ln w="12700">
              <a:solidFill>
                <a:schemeClr val="accent6">
                  <a:lumMod val="60000"/>
                  <a:lumOff val="40000"/>
                </a:schemeClr>
              </a:solidFill>
              <a:round/>
            </a:ln>
          </p:spPr>
          <p:txBody>
            <a:bodyPr anchor="ct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endParaRPr lang="x-none" altLang="x-none" sz="600">
                <a:solidFill>
                  <a:schemeClr val="tx1"/>
                </a:solidFill>
                <a:latin typeface="Century Gothic" panose="020B0502020202020204" pitchFamily="34" charset="0"/>
                <a:ea typeface="微软雅黑" panose="020B0503020204020204" charset="-122"/>
                <a:sym typeface="等线" panose="02010600030101010101" pitchFamily="2" charset="-122"/>
              </a:endParaRPr>
            </a:p>
          </p:txBody>
        </p:sp>
        <p:pic>
          <p:nvPicPr>
            <p:cNvPr id="364" name="图片 54">
              <a:extLst>
                <a:ext uri="{FF2B5EF4-FFF2-40B4-BE49-F238E27FC236}">
                  <a16:creationId xmlns:a16="http://schemas.microsoft.com/office/drawing/2014/main" id="{EA702807-0AAE-7B48-BD2E-2D7040CA58A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86652" y="2929439"/>
              <a:ext cx="155801" cy="171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5" name="图片 55">
              <a:extLst>
                <a:ext uri="{FF2B5EF4-FFF2-40B4-BE49-F238E27FC236}">
                  <a16:creationId xmlns:a16="http://schemas.microsoft.com/office/drawing/2014/main" id="{664C032C-7F84-A244-9FC8-D6C518439FC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087487" y="2905263"/>
              <a:ext cx="199165" cy="218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04" name="Date Placeholder 2">
            <a:extLst>
              <a:ext uri="{FF2B5EF4-FFF2-40B4-BE49-F238E27FC236}">
                <a16:creationId xmlns:a16="http://schemas.microsoft.com/office/drawing/2014/main" id="{76F445EA-CBFB-1746-8B30-F885C58E9319}"/>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105" name="Footer Placeholder 3">
            <a:extLst>
              <a:ext uri="{FF2B5EF4-FFF2-40B4-BE49-F238E27FC236}">
                <a16:creationId xmlns:a16="http://schemas.microsoft.com/office/drawing/2014/main" id="{F0170485-74B6-3342-A20B-FA510D85B765}"/>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106" name="Slide Number Placeholder 4">
            <a:extLst>
              <a:ext uri="{FF2B5EF4-FFF2-40B4-BE49-F238E27FC236}">
                <a16:creationId xmlns:a16="http://schemas.microsoft.com/office/drawing/2014/main" id="{7B872135-B7D1-E74D-9C16-798D60084F07}"/>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t>3</a:t>
            </a:fld>
            <a:endParaRPr lang="zh-CN" altLang="en-US" dirty="0"/>
          </a:p>
        </p:txBody>
      </p:sp>
    </p:spTree>
    <p:extLst>
      <p:ext uri="{BB962C8B-B14F-4D97-AF65-F5344CB8AC3E}">
        <p14:creationId xmlns:p14="http://schemas.microsoft.com/office/powerpoint/2010/main" val="20060735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9968F-3F97-7C49-A1B9-1362C9733890}"/>
              </a:ext>
            </a:extLst>
          </p:cNvPr>
          <p:cNvSpPr>
            <a:spLocks noGrp="1"/>
          </p:cNvSpPr>
          <p:nvPr>
            <p:ph type="title"/>
          </p:nvPr>
        </p:nvSpPr>
        <p:spPr>
          <a:xfrm>
            <a:off x="660396" y="204124"/>
            <a:ext cx="8561663" cy="604139"/>
          </a:xfrm>
        </p:spPr>
        <p:txBody>
          <a:bodyPr>
            <a:normAutofit fontScale="90000"/>
          </a:bodyPr>
          <a:lstStyle/>
          <a:p>
            <a:r>
              <a:rPr lang="en-US" dirty="0" err="1"/>
              <a:t>Sangfor</a:t>
            </a:r>
            <a:r>
              <a:rPr lang="en-US" dirty="0"/>
              <a:t> Active-passive Disaster Recovery in A Nutshell</a:t>
            </a:r>
          </a:p>
        </p:txBody>
      </p:sp>
      <p:sp>
        <p:nvSpPr>
          <p:cNvPr id="106" name="TextBox 105">
            <a:extLst>
              <a:ext uri="{FF2B5EF4-FFF2-40B4-BE49-F238E27FC236}">
                <a16:creationId xmlns:a16="http://schemas.microsoft.com/office/drawing/2014/main" id="{87E11BAA-EDFE-C74F-B178-15B963A55B59}"/>
              </a:ext>
            </a:extLst>
          </p:cNvPr>
          <p:cNvSpPr txBox="1"/>
          <p:nvPr/>
        </p:nvSpPr>
        <p:spPr>
          <a:xfrm>
            <a:off x="8254899" y="2545614"/>
            <a:ext cx="2662565" cy="1846659"/>
          </a:xfrm>
          <a:prstGeom prst="rect">
            <a:avLst/>
          </a:prstGeom>
          <a:noFill/>
        </p:spPr>
        <p:txBody>
          <a:bodyPr wrap="square" rtlCol="0">
            <a:spAutoFit/>
          </a:bodyPr>
          <a:lstStyle/>
          <a:p>
            <a:pPr marL="285750" indent="-285750">
              <a:buClr>
                <a:srgbClr val="0070C0"/>
              </a:buClr>
              <a:buFont typeface="Arial" panose="020B0604020202020204" pitchFamily="34" charset="0"/>
              <a:buChar char="•"/>
            </a:pPr>
            <a:r>
              <a:rPr lang="en-US" sz="1600" dirty="0"/>
              <a:t>Integrated and easy to use</a:t>
            </a:r>
          </a:p>
          <a:p>
            <a:pPr marL="285750" indent="-285750">
              <a:buClr>
                <a:srgbClr val="0070C0"/>
              </a:buClr>
              <a:buFont typeface="Arial" panose="020B0604020202020204" pitchFamily="34" charset="0"/>
              <a:buChar char="•"/>
            </a:pPr>
            <a:endParaRPr lang="en-US" sz="1600" dirty="0"/>
          </a:p>
          <a:p>
            <a:pPr marL="285750" indent="-285750">
              <a:buClr>
                <a:srgbClr val="0070C0"/>
              </a:buClr>
              <a:buFont typeface="Arial" panose="020B0604020202020204" pitchFamily="34" charset="0"/>
              <a:buChar char="•"/>
            </a:pPr>
            <a:r>
              <a:rPr lang="en-US" sz="1600" dirty="0"/>
              <a:t>Local backup + remote replication</a:t>
            </a:r>
          </a:p>
          <a:p>
            <a:pPr marL="285750" indent="-285750">
              <a:buClr>
                <a:srgbClr val="0070C0"/>
              </a:buClr>
              <a:buFont typeface="Arial" panose="020B0604020202020204" pitchFamily="34" charset="0"/>
              <a:buChar char="•"/>
            </a:pPr>
            <a:endParaRPr lang="en-US" sz="1600" dirty="0"/>
          </a:p>
          <a:p>
            <a:pPr marL="285750" indent="-285750">
              <a:buClr>
                <a:srgbClr val="0070C0"/>
              </a:buClr>
              <a:buFont typeface="Arial" panose="020B0604020202020204" pitchFamily="34" charset="0"/>
              <a:buChar char="•"/>
            </a:pPr>
            <a:r>
              <a:rPr lang="en-US" sz="1600" dirty="0"/>
              <a:t>Flexible RPOs, min. 1s</a:t>
            </a:r>
          </a:p>
        </p:txBody>
      </p:sp>
      <p:grpSp>
        <p:nvGrpSpPr>
          <p:cNvPr id="117" name="组合 116">
            <a:extLst>
              <a:ext uri="{FF2B5EF4-FFF2-40B4-BE49-F238E27FC236}">
                <a16:creationId xmlns:a16="http://schemas.microsoft.com/office/drawing/2014/main" id="{9B5C87F4-F61C-FA47-A64C-651D5545F96E}"/>
              </a:ext>
            </a:extLst>
          </p:cNvPr>
          <p:cNvGrpSpPr/>
          <p:nvPr/>
        </p:nvGrpSpPr>
        <p:grpSpPr>
          <a:xfrm>
            <a:off x="1216491" y="992708"/>
            <a:ext cx="6807688" cy="5175424"/>
            <a:chOff x="723301" y="735225"/>
            <a:chExt cx="6807688" cy="5175424"/>
          </a:xfrm>
        </p:grpSpPr>
        <p:sp>
          <p:nvSpPr>
            <p:cNvPr id="108" name="矩形 107">
              <a:extLst>
                <a:ext uri="{FF2B5EF4-FFF2-40B4-BE49-F238E27FC236}">
                  <a16:creationId xmlns:a16="http://schemas.microsoft.com/office/drawing/2014/main" id="{31BDEABD-91DB-BC4E-BFE6-D82783BDE953}"/>
                </a:ext>
              </a:extLst>
            </p:cNvPr>
            <p:cNvSpPr/>
            <p:nvPr/>
          </p:nvSpPr>
          <p:spPr>
            <a:xfrm>
              <a:off x="4711070" y="744371"/>
              <a:ext cx="2712237" cy="5166278"/>
            </a:xfrm>
            <a:prstGeom prst="rect">
              <a:avLst/>
            </a:prstGeom>
            <a:solidFill>
              <a:srgbClr val="DDE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9" name="矩形 108">
              <a:extLst>
                <a:ext uri="{FF2B5EF4-FFF2-40B4-BE49-F238E27FC236}">
                  <a16:creationId xmlns:a16="http://schemas.microsoft.com/office/drawing/2014/main" id="{4E3C05DE-6B0F-4349-AB59-7C1D11D03E1A}"/>
                </a:ext>
              </a:extLst>
            </p:cNvPr>
            <p:cNvSpPr/>
            <p:nvPr/>
          </p:nvSpPr>
          <p:spPr>
            <a:xfrm>
              <a:off x="4782519" y="804672"/>
              <a:ext cx="2569338" cy="5013753"/>
            </a:xfrm>
            <a:prstGeom prst="rect">
              <a:avLst/>
            </a:prstGeom>
            <a:solidFill>
              <a:schemeClr val="bg1"/>
            </a:solidFill>
            <a:ln w="12700">
              <a:solidFill>
                <a:srgbClr val="0444A2">
                  <a:alpha val="32000"/>
                </a:srgb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7" name="矩形 106">
              <a:extLst>
                <a:ext uri="{FF2B5EF4-FFF2-40B4-BE49-F238E27FC236}">
                  <a16:creationId xmlns:a16="http://schemas.microsoft.com/office/drawing/2014/main" id="{CB141EC1-421F-454D-B6D9-AD39C75B29FC}"/>
                </a:ext>
              </a:extLst>
            </p:cNvPr>
            <p:cNvSpPr/>
            <p:nvPr/>
          </p:nvSpPr>
          <p:spPr>
            <a:xfrm>
              <a:off x="781346" y="735225"/>
              <a:ext cx="2712237" cy="5175424"/>
            </a:xfrm>
            <a:prstGeom prst="rect">
              <a:avLst/>
            </a:prstGeom>
            <a:solidFill>
              <a:srgbClr val="DDE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矩形 6">
              <a:extLst>
                <a:ext uri="{FF2B5EF4-FFF2-40B4-BE49-F238E27FC236}">
                  <a16:creationId xmlns:a16="http://schemas.microsoft.com/office/drawing/2014/main" id="{05F2DDE5-8274-EE42-8C66-8317547D1D49}"/>
                </a:ext>
              </a:extLst>
            </p:cNvPr>
            <p:cNvSpPr/>
            <p:nvPr/>
          </p:nvSpPr>
          <p:spPr>
            <a:xfrm>
              <a:off x="852795" y="795527"/>
              <a:ext cx="2569338" cy="5038235"/>
            </a:xfrm>
            <a:prstGeom prst="rect">
              <a:avLst/>
            </a:prstGeom>
            <a:solidFill>
              <a:schemeClr val="bg1"/>
            </a:solidFill>
            <a:ln w="12700">
              <a:solidFill>
                <a:srgbClr val="0444A2">
                  <a:alpha val="32000"/>
                </a:srgb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30" name="组合 78">
              <a:extLst>
                <a:ext uri="{FF2B5EF4-FFF2-40B4-BE49-F238E27FC236}">
                  <a16:creationId xmlns:a16="http://schemas.microsoft.com/office/drawing/2014/main" id="{597B000C-9FC7-3541-B6DA-2F435F33B24D}"/>
                </a:ext>
              </a:extLst>
            </p:cNvPr>
            <p:cNvGrpSpPr/>
            <p:nvPr/>
          </p:nvGrpSpPr>
          <p:grpSpPr>
            <a:xfrm>
              <a:off x="1049490" y="1586611"/>
              <a:ext cx="379900" cy="461682"/>
              <a:chOff x="4474" y="7488"/>
              <a:chExt cx="654" cy="760"/>
            </a:xfrm>
          </p:grpSpPr>
          <p:pic>
            <p:nvPicPr>
              <p:cNvPr id="31" name="Picture 9" descr="主机">
                <a:extLst>
                  <a:ext uri="{FF2B5EF4-FFF2-40B4-BE49-F238E27FC236}">
                    <a16:creationId xmlns:a16="http://schemas.microsoft.com/office/drawing/2014/main" id="{0BEDE18C-7194-3242-A961-B0DEA385D0CE}"/>
                  </a:ext>
                </a:extLst>
              </p:cNvPr>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32" name="文本框 77">
                <a:extLst>
                  <a:ext uri="{FF2B5EF4-FFF2-40B4-BE49-F238E27FC236}">
                    <a16:creationId xmlns:a16="http://schemas.microsoft.com/office/drawing/2014/main" id="{21A0C59D-9FDE-914C-8774-4A3837913818}"/>
                  </a:ext>
                </a:extLst>
              </p:cNvPr>
              <p:cNvSpPr txBox="1"/>
              <p:nvPr/>
            </p:nvSpPr>
            <p:spPr>
              <a:xfrm>
                <a:off x="4474" y="7868"/>
                <a:ext cx="654" cy="380"/>
              </a:xfrm>
              <a:prstGeom prst="rect">
                <a:avLst/>
              </a:prstGeom>
              <a:noFill/>
            </p:spPr>
            <p:txBody>
              <a:bodyPr wrap="square" rtlCol="0">
                <a:spAutoFit/>
              </a:bodyPr>
              <a:lstStyle/>
              <a:p>
                <a:pPr algn="ctr"/>
                <a:r>
                  <a:rPr lang="en-US" altLang="zh-CN" sz="900" dirty="0">
                    <a:latin typeface="Century Gothic" panose="020B0502020202020204" pitchFamily="34" charset="0"/>
                    <a:ea typeface="微软雅黑" panose="020B0503020204020204" charset="-122"/>
                  </a:rPr>
                  <a:t>VM</a:t>
                </a:r>
              </a:p>
            </p:txBody>
          </p:sp>
        </p:grpSp>
        <p:grpSp>
          <p:nvGrpSpPr>
            <p:cNvPr id="33" name="组合 82">
              <a:extLst>
                <a:ext uri="{FF2B5EF4-FFF2-40B4-BE49-F238E27FC236}">
                  <a16:creationId xmlns:a16="http://schemas.microsoft.com/office/drawing/2014/main" id="{E87CF445-EA61-114A-99FC-37B1A40D8D22}"/>
                </a:ext>
              </a:extLst>
            </p:cNvPr>
            <p:cNvGrpSpPr/>
            <p:nvPr/>
          </p:nvGrpSpPr>
          <p:grpSpPr>
            <a:xfrm>
              <a:off x="1498516" y="1586611"/>
              <a:ext cx="379900" cy="461682"/>
              <a:chOff x="4474" y="7488"/>
              <a:chExt cx="654" cy="760"/>
            </a:xfrm>
          </p:grpSpPr>
          <p:pic>
            <p:nvPicPr>
              <p:cNvPr id="34" name="Picture 9" descr="主机">
                <a:extLst>
                  <a:ext uri="{FF2B5EF4-FFF2-40B4-BE49-F238E27FC236}">
                    <a16:creationId xmlns:a16="http://schemas.microsoft.com/office/drawing/2014/main" id="{079778E6-14A8-FE4E-9CF9-0C90FE714ABA}"/>
                  </a:ext>
                </a:extLst>
              </p:cNvPr>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35" name="文本框 97">
                <a:extLst>
                  <a:ext uri="{FF2B5EF4-FFF2-40B4-BE49-F238E27FC236}">
                    <a16:creationId xmlns:a16="http://schemas.microsoft.com/office/drawing/2014/main" id="{46AA7FD7-4340-8E44-A7A4-7A90CD02F9B7}"/>
                  </a:ext>
                </a:extLst>
              </p:cNvPr>
              <p:cNvSpPr txBox="1"/>
              <p:nvPr/>
            </p:nvSpPr>
            <p:spPr>
              <a:xfrm>
                <a:off x="4474" y="7868"/>
                <a:ext cx="654" cy="380"/>
              </a:xfrm>
              <a:prstGeom prst="rect">
                <a:avLst/>
              </a:prstGeom>
              <a:noFill/>
            </p:spPr>
            <p:txBody>
              <a:bodyPr wrap="square" rtlCol="0">
                <a:spAutoFit/>
              </a:bodyPr>
              <a:lstStyle/>
              <a:p>
                <a:pPr algn="ctr"/>
                <a:r>
                  <a:rPr lang="en-US" altLang="zh-CN" sz="900" dirty="0">
                    <a:latin typeface="Century Gothic" panose="020B0502020202020204" pitchFamily="34" charset="0"/>
                    <a:ea typeface="微软雅黑" panose="020B0503020204020204" charset="-122"/>
                  </a:rPr>
                  <a:t>VM</a:t>
                </a:r>
              </a:p>
            </p:txBody>
          </p:sp>
        </p:grpSp>
        <p:grpSp>
          <p:nvGrpSpPr>
            <p:cNvPr id="36" name="组合 98">
              <a:extLst>
                <a:ext uri="{FF2B5EF4-FFF2-40B4-BE49-F238E27FC236}">
                  <a16:creationId xmlns:a16="http://schemas.microsoft.com/office/drawing/2014/main" id="{EE3CC1F8-75FE-234C-8443-D3C25EF22C20}"/>
                </a:ext>
              </a:extLst>
            </p:cNvPr>
            <p:cNvGrpSpPr/>
            <p:nvPr/>
          </p:nvGrpSpPr>
          <p:grpSpPr>
            <a:xfrm>
              <a:off x="2396566" y="1586611"/>
              <a:ext cx="379900" cy="461682"/>
              <a:chOff x="4474" y="7488"/>
              <a:chExt cx="654" cy="760"/>
            </a:xfrm>
          </p:grpSpPr>
          <p:pic>
            <p:nvPicPr>
              <p:cNvPr id="37" name="Picture 9" descr="主机">
                <a:extLst>
                  <a:ext uri="{FF2B5EF4-FFF2-40B4-BE49-F238E27FC236}">
                    <a16:creationId xmlns:a16="http://schemas.microsoft.com/office/drawing/2014/main" id="{E8221C2F-139B-D443-B284-EA8C618B02DD}"/>
                  </a:ext>
                </a:extLst>
              </p:cNvPr>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38" name="文本框 100">
                <a:extLst>
                  <a:ext uri="{FF2B5EF4-FFF2-40B4-BE49-F238E27FC236}">
                    <a16:creationId xmlns:a16="http://schemas.microsoft.com/office/drawing/2014/main" id="{21197257-2D97-4B49-B917-3D2583D94CC8}"/>
                  </a:ext>
                </a:extLst>
              </p:cNvPr>
              <p:cNvSpPr txBox="1"/>
              <p:nvPr/>
            </p:nvSpPr>
            <p:spPr>
              <a:xfrm>
                <a:off x="4474" y="7868"/>
                <a:ext cx="654" cy="380"/>
              </a:xfrm>
              <a:prstGeom prst="rect">
                <a:avLst/>
              </a:prstGeom>
              <a:noFill/>
            </p:spPr>
            <p:txBody>
              <a:bodyPr wrap="square" rtlCol="0">
                <a:spAutoFit/>
              </a:bodyPr>
              <a:lstStyle/>
              <a:p>
                <a:pPr algn="ctr"/>
                <a:r>
                  <a:rPr lang="en-US" altLang="zh-CN" sz="900" dirty="0">
                    <a:latin typeface="Century Gothic" panose="020B0502020202020204" pitchFamily="34" charset="0"/>
                    <a:ea typeface="微软雅黑" panose="020B0503020204020204" charset="-122"/>
                  </a:rPr>
                  <a:t>VM</a:t>
                </a:r>
              </a:p>
            </p:txBody>
          </p:sp>
        </p:grpSp>
        <p:grpSp>
          <p:nvGrpSpPr>
            <p:cNvPr id="39" name="组合 101">
              <a:extLst>
                <a:ext uri="{FF2B5EF4-FFF2-40B4-BE49-F238E27FC236}">
                  <a16:creationId xmlns:a16="http://schemas.microsoft.com/office/drawing/2014/main" id="{4FFC63CB-42C4-884A-AD1E-92BC485D7A0A}"/>
                </a:ext>
              </a:extLst>
            </p:cNvPr>
            <p:cNvGrpSpPr/>
            <p:nvPr/>
          </p:nvGrpSpPr>
          <p:grpSpPr>
            <a:xfrm>
              <a:off x="1947541" y="1586611"/>
              <a:ext cx="379900" cy="461682"/>
              <a:chOff x="4474" y="7488"/>
              <a:chExt cx="654" cy="760"/>
            </a:xfrm>
          </p:grpSpPr>
          <p:pic>
            <p:nvPicPr>
              <p:cNvPr id="40" name="Picture 9" descr="主机">
                <a:extLst>
                  <a:ext uri="{FF2B5EF4-FFF2-40B4-BE49-F238E27FC236}">
                    <a16:creationId xmlns:a16="http://schemas.microsoft.com/office/drawing/2014/main" id="{9DAFDFAE-A8D1-FB48-8B8F-DC38B8C5D030}"/>
                  </a:ext>
                </a:extLst>
              </p:cNvPr>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41" name="文本框 103">
                <a:extLst>
                  <a:ext uri="{FF2B5EF4-FFF2-40B4-BE49-F238E27FC236}">
                    <a16:creationId xmlns:a16="http://schemas.microsoft.com/office/drawing/2014/main" id="{EB5F3BD0-E055-5542-8F28-7E136593C30C}"/>
                  </a:ext>
                </a:extLst>
              </p:cNvPr>
              <p:cNvSpPr txBox="1"/>
              <p:nvPr/>
            </p:nvSpPr>
            <p:spPr>
              <a:xfrm>
                <a:off x="4474" y="7868"/>
                <a:ext cx="654" cy="380"/>
              </a:xfrm>
              <a:prstGeom prst="rect">
                <a:avLst/>
              </a:prstGeom>
              <a:noFill/>
            </p:spPr>
            <p:txBody>
              <a:bodyPr wrap="square" rtlCol="0">
                <a:spAutoFit/>
              </a:bodyPr>
              <a:lstStyle/>
              <a:p>
                <a:pPr algn="ctr"/>
                <a:r>
                  <a:rPr lang="en-US" altLang="zh-CN" sz="900" dirty="0">
                    <a:latin typeface="Century Gothic" panose="020B0502020202020204" pitchFamily="34" charset="0"/>
                    <a:ea typeface="微软雅黑" panose="020B0503020204020204" charset="-122"/>
                  </a:rPr>
                  <a:t>VM</a:t>
                </a:r>
              </a:p>
            </p:txBody>
          </p:sp>
        </p:grpSp>
        <p:sp>
          <p:nvSpPr>
            <p:cNvPr id="47" name="流程图: 合并 8">
              <a:extLst>
                <a:ext uri="{FF2B5EF4-FFF2-40B4-BE49-F238E27FC236}">
                  <a16:creationId xmlns:a16="http://schemas.microsoft.com/office/drawing/2014/main" id="{25910FFA-92BE-0845-9C52-B514BDCA4138}"/>
                </a:ext>
              </a:extLst>
            </p:cNvPr>
            <p:cNvSpPr/>
            <p:nvPr/>
          </p:nvSpPr>
          <p:spPr>
            <a:xfrm>
              <a:off x="1049490" y="4211515"/>
              <a:ext cx="2176001" cy="605954"/>
            </a:xfrm>
            <a:prstGeom prst="flowChartMerge">
              <a:avLst/>
            </a:prstGeom>
            <a:gradFill>
              <a:gsLst>
                <a:gs pos="99000">
                  <a:srgbClr val="0070C0"/>
                </a:gs>
                <a:gs pos="5000">
                  <a:srgbClr val="0070C0">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Century Gothic" panose="020B0502020202020204" pitchFamily="34" charset="0"/>
                <a:ea typeface="微软雅黑" panose="020B0503020204020204" charset="-122"/>
              </a:endParaRPr>
            </a:p>
          </p:txBody>
        </p:sp>
        <p:sp>
          <p:nvSpPr>
            <p:cNvPr id="48" name="圆角矩形 9">
              <a:extLst>
                <a:ext uri="{FF2B5EF4-FFF2-40B4-BE49-F238E27FC236}">
                  <a16:creationId xmlns:a16="http://schemas.microsoft.com/office/drawing/2014/main" id="{9F7A4738-90C1-8A4B-A003-791935138803}"/>
                </a:ext>
              </a:extLst>
            </p:cNvPr>
            <p:cNvSpPr/>
            <p:nvPr/>
          </p:nvSpPr>
          <p:spPr>
            <a:xfrm>
              <a:off x="1049490" y="3772596"/>
              <a:ext cx="2176001" cy="459252"/>
            </a:xfrm>
            <a:prstGeom prst="round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latin typeface="Century Gothic" panose="020B0502020202020204" pitchFamily="34" charset="0"/>
                  <a:ea typeface="微软雅黑" panose="020B0503020204020204" charset="-122"/>
                </a:rPr>
                <a:t>HCI</a:t>
              </a:r>
            </a:p>
          </p:txBody>
        </p:sp>
        <p:grpSp>
          <p:nvGrpSpPr>
            <p:cNvPr id="49" name="组合 10">
              <a:extLst>
                <a:ext uri="{FF2B5EF4-FFF2-40B4-BE49-F238E27FC236}">
                  <a16:creationId xmlns:a16="http://schemas.microsoft.com/office/drawing/2014/main" id="{AFFA1F0A-A84C-334A-A2B8-F55258F75639}"/>
                </a:ext>
              </a:extLst>
            </p:cNvPr>
            <p:cNvGrpSpPr/>
            <p:nvPr/>
          </p:nvGrpSpPr>
          <p:grpSpPr>
            <a:xfrm>
              <a:off x="2845592" y="1586611"/>
              <a:ext cx="379900" cy="461682"/>
              <a:chOff x="4474" y="7488"/>
              <a:chExt cx="654" cy="760"/>
            </a:xfrm>
          </p:grpSpPr>
          <p:pic>
            <p:nvPicPr>
              <p:cNvPr id="50" name="Picture 9" descr="主机">
                <a:extLst>
                  <a:ext uri="{FF2B5EF4-FFF2-40B4-BE49-F238E27FC236}">
                    <a16:creationId xmlns:a16="http://schemas.microsoft.com/office/drawing/2014/main" id="{C21DB3EF-AEBD-DA4C-A535-D83134287102}"/>
                  </a:ext>
                </a:extLst>
              </p:cNvPr>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51" name="文本框 12">
                <a:extLst>
                  <a:ext uri="{FF2B5EF4-FFF2-40B4-BE49-F238E27FC236}">
                    <a16:creationId xmlns:a16="http://schemas.microsoft.com/office/drawing/2014/main" id="{8C589069-F115-0043-938F-E2E963488EB1}"/>
                  </a:ext>
                </a:extLst>
              </p:cNvPr>
              <p:cNvSpPr txBox="1"/>
              <p:nvPr/>
            </p:nvSpPr>
            <p:spPr>
              <a:xfrm>
                <a:off x="4474" y="7868"/>
                <a:ext cx="654" cy="380"/>
              </a:xfrm>
              <a:prstGeom prst="rect">
                <a:avLst/>
              </a:prstGeom>
              <a:noFill/>
            </p:spPr>
            <p:txBody>
              <a:bodyPr wrap="square" rtlCol="0">
                <a:spAutoFit/>
              </a:bodyPr>
              <a:lstStyle/>
              <a:p>
                <a:pPr algn="ctr"/>
                <a:r>
                  <a:rPr lang="en-US" altLang="zh-CN" sz="900" dirty="0">
                    <a:latin typeface="Century Gothic" panose="020B0502020202020204" pitchFamily="34" charset="0"/>
                    <a:ea typeface="微软雅黑" panose="020B0503020204020204" charset="-122"/>
                  </a:rPr>
                  <a:t>VM</a:t>
                </a:r>
              </a:p>
            </p:txBody>
          </p:sp>
        </p:grpSp>
        <p:sp>
          <p:nvSpPr>
            <p:cNvPr id="52" name="圆角矩形 13">
              <a:extLst>
                <a:ext uri="{FF2B5EF4-FFF2-40B4-BE49-F238E27FC236}">
                  <a16:creationId xmlns:a16="http://schemas.microsoft.com/office/drawing/2014/main" id="{A7AC5F02-B756-6645-8E5F-5F128F86EE91}"/>
                </a:ext>
              </a:extLst>
            </p:cNvPr>
            <p:cNvSpPr/>
            <p:nvPr/>
          </p:nvSpPr>
          <p:spPr>
            <a:xfrm>
              <a:off x="1054718" y="988247"/>
              <a:ext cx="2176001" cy="459252"/>
            </a:xfrm>
            <a:prstGeom prst="roundRect">
              <a:avLst/>
            </a:prstGeom>
            <a:solidFill>
              <a:srgbClr val="75B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latin typeface="Century Gothic" panose="020B0502020202020204" pitchFamily="34" charset="0"/>
                  <a:ea typeface="微软雅黑" panose="020B0503020204020204" charset="-122"/>
                  <a:cs typeface="微软雅黑" panose="020B0503020204020204" charset="-122"/>
                </a:rPr>
                <a:t>Main SCP</a:t>
              </a:r>
            </a:p>
          </p:txBody>
        </p:sp>
        <p:sp>
          <p:nvSpPr>
            <p:cNvPr id="53" name="圆角矩形 14">
              <a:extLst>
                <a:ext uri="{FF2B5EF4-FFF2-40B4-BE49-F238E27FC236}">
                  <a16:creationId xmlns:a16="http://schemas.microsoft.com/office/drawing/2014/main" id="{BB7E6BCB-9A59-EF49-8119-C697A952312A}"/>
                </a:ext>
              </a:extLst>
            </p:cNvPr>
            <p:cNvSpPr/>
            <p:nvPr/>
          </p:nvSpPr>
          <p:spPr>
            <a:xfrm>
              <a:off x="1049490" y="2734608"/>
              <a:ext cx="741792" cy="933691"/>
            </a:xfrm>
            <a:prstGeom prst="roundRect">
              <a:avLst/>
            </a:prstGeom>
            <a:solidFill>
              <a:srgbClr val="F09D00"/>
            </a:solidFill>
            <a:ln>
              <a:noFill/>
            </a:ln>
          </p:spPr>
          <p:style>
            <a:lnRef idx="2">
              <a:schemeClr val="accent1">
                <a:shade val="50000"/>
              </a:schemeClr>
            </a:lnRef>
            <a:fillRef idx="1">
              <a:schemeClr val="accent1"/>
            </a:fillRef>
            <a:effectRef idx="0">
              <a:schemeClr val="accent1"/>
            </a:effectRef>
            <a:fontRef idx="minor">
              <a:schemeClr val="lt1"/>
            </a:fontRef>
          </p:style>
          <p:txBody>
            <a:bodyPr tIns="72000" rIns="108000" rtlCol="0" anchor="ctr"/>
            <a:lstStyle/>
            <a:p>
              <a:pPr algn="ctr"/>
              <a:endParaRPr lang="zh-CN" altLang="en-US" sz="900" dirty="0">
                <a:latin typeface="Century Gothic" panose="020B0502020202020204" pitchFamily="34" charset="0"/>
                <a:ea typeface="微软雅黑" panose="020B0503020204020204" charset="-122"/>
              </a:endParaRPr>
            </a:p>
          </p:txBody>
        </p:sp>
        <p:sp>
          <p:nvSpPr>
            <p:cNvPr id="54" name="圆角矩形 23">
              <a:extLst>
                <a:ext uri="{FF2B5EF4-FFF2-40B4-BE49-F238E27FC236}">
                  <a16:creationId xmlns:a16="http://schemas.microsoft.com/office/drawing/2014/main" id="{2AAE5A7F-9E59-B04F-AC72-176E4FFC04C0}"/>
                </a:ext>
              </a:extLst>
            </p:cNvPr>
            <p:cNvSpPr/>
            <p:nvPr/>
          </p:nvSpPr>
          <p:spPr>
            <a:xfrm>
              <a:off x="1054718" y="2172169"/>
              <a:ext cx="2176001" cy="459252"/>
            </a:xfrm>
            <a:prstGeom prst="round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latin typeface="Century Gothic" panose="020B0502020202020204" pitchFamily="34" charset="0"/>
                  <a:ea typeface="微软雅黑" panose="020B0503020204020204" charset="-122"/>
                  <a:cs typeface="微软雅黑" panose="020B0503020204020204" charset="-122"/>
                </a:rPr>
                <a:t>Virtual network</a:t>
              </a:r>
              <a:endParaRPr lang="zh-CN" altLang="en-US" sz="1600" dirty="0">
                <a:latin typeface="Century Gothic" panose="020B0502020202020204" pitchFamily="34" charset="0"/>
                <a:ea typeface="微软雅黑" panose="020B0503020204020204" charset="-122"/>
                <a:cs typeface="微软雅黑" panose="020B0503020204020204" charset="-122"/>
              </a:endParaRPr>
            </a:p>
          </p:txBody>
        </p:sp>
        <p:cxnSp>
          <p:nvCxnSpPr>
            <p:cNvPr id="55" name="直接连接符 25">
              <a:extLst>
                <a:ext uri="{FF2B5EF4-FFF2-40B4-BE49-F238E27FC236}">
                  <a16:creationId xmlns:a16="http://schemas.microsoft.com/office/drawing/2014/main" id="{9FE245E8-C3F0-254C-94C1-69FA4BBF4D65}"/>
                </a:ext>
              </a:extLst>
            </p:cNvPr>
            <p:cNvCxnSpPr>
              <a:stCxn id="32" idx="2"/>
              <a:endCxn id="54" idx="0"/>
            </p:cNvCxnSpPr>
            <p:nvPr/>
          </p:nvCxnSpPr>
          <p:spPr>
            <a:xfrm>
              <a:off x="1239440" y="2048293"/>
              <a:ext cx="903279" cy="123876"/>
            </a:xfrm>
            <a:prstGeom prst="line">
              <a:avLst/>
            </a:prstGeom>
            <a:ln w="12700">
              <a:solidFill>
                <a:srgbClr val="2D6DA4"/>
              </a:solidFill>
            </a:ln>
          </p:spPr>
          <p:style>
            <a:lnRef idx="1">
              <a:schemeClr val="accent1"/>
            </a:lnRef>
            <a:fillRef idx="0">
              <a:schemeClr val="accent1"/>
            </a:fillRef>
            <a:effectRef idx="0">
              <a:schemeClr val="accent1"/>
            </a:effectRef>
            <a:fontRef idx="minor">
              <a:schemeClr val="tx1"/>
            </a:fontRef>
          </p:style>
        </p:cxnSp>
        <p:cxnSp>
          <p:nvCxnSpPr>
            <p:cNvPr id="56" name="直接连接符 53">
              <a:extLst>
                <a:ext uri="{FF2B5EF4-FFF2-40B4-BE49-F238E27FC236}">
                  <a16:creationId xmlns:a16="http://schemas.microsoft.com/office/drawing/2014/main" id="{82354B15-C66B-194A-A903-2B3DD40AF890}"/>
                </a:ext>
              </a:extLst>
            </p:cNvPr>
            <p:cNvCxnSpPr>
              <a:stCxn id="35" idx="2"/>
              <a:endCxn id="54" idx="0"/>
            </p:cNvCxnSpPr>
            <p:nvPr/>
          </p:nvCxnSpPr>
          <p:spPr>
            <a:xfrm>
              <a:off x="1688466" y="2048293"/>
              <a:ext cx="454253" cy="123876"/>
            </a:xfrm>
            <a:prstGeom prst="line">
              <a:avLst/>
            </a:prstGeom>
            <a:ln w="12700">
              <a:solidFill>
                <a:srgbClr val="2D6DA4"/>
              </a:solidFill>
            </a:ln>
          </p:spPr>
          <p:style>
            <a:lnRef idx="1">
              <a:schemeClr val="accent1"/>
            </a:lnRef>
            <a:fillRef idx="0">
              <a:schemeClr val="accent1"/>
            </a:fillRef>
            <a:effectRef idx="0">
              <a:schemeClr val="accent1"/>
            </a:effectRef>
            <a:fontRef idx="minor">
              <a:schemeClr val="tx1"/>
            </a:fontRef>
          </p:style>
        </p:cxnSp>
        <p:cxnSp>
          <p:nvCxnSpPr>
            <p:cNvPr id="57" name="直接连接符 54">
              <a:extLst>
                <a:ext uri="{FF2B5EF4-FFF2-40B4-BE49-F238E27FC236}">
                  <a16:creationId xmlns:a16="http://schemas.microsoft.com/office/drawing/2014/main" id="{78BA72C2-9F22-DF47-8350-3FBDA774F8BB}"/>
                </a:ext>
              </a:extLst>
            </p:cNvPr>
            <p:cNvCxnSpPr>
              <a:cxnSpLocks/>
              <a:endCxn id="54" idx="0"/>
            </p:cNvCxnSpPr>
            <p:nvPr/>
          </p:nvCxnSpPr>
          <p:spPr>
            <a:xfrm flipH="1">
              <a:off x="2142719" y="2045149"/>
              <a:ext cx="1122" cy="127020"/>
            </a:xfrm>
            <a:prstGeom prst="line">
              <a:avLst/>
            </a:prstGeom>
            <a:ln w="12700">
              <a:solidFill>
                <a:srgbClr val="2D6DA4"/>
              </a:solidFill>
            </a:ln>
          </p:spPr>
          <p:style>
            <a:lnRef idx="1">
              <a:schemeClr val="accent1"/>
            </a:lnRef>
            <a:fillRef idx="0">
              <a:schemeClr val="accent1"/>
            </a:fillRef>
            <a:effectRef idx="0">
              <a:schemeClr val="accent1"/>
            </a:effectRef>
            <a:fontRef idx="minor">
              <a:schemeClr val="tx1"/>
            </a:fontRef>
          </p:style>
        </p:cxnSp>
        <p:cxnSp>
          <p:nvCxnSpPr>
            <p:cNvPr id="58" name="直接连接符 56">
              <a:extLst>
                <a:ext uri="{FF2B5EF4-FFF2-40B4-BE49-F238E27FC236}">
                  <a16:creationId xmlns:a16="http://schemas.microsoft.com/office/drawing/2014/main" id="{D4A46C0D-83D7-D94C-B8AE-45021B58068A}"/>
                </a:ext>
              </a:extLst>
            </p:cNvPr>
            <p:cNvCxnSpPr>
              <a:stCxn id="38" idx="2"/>
              <a:endCxn id="54" idx="0"/>
            </p:cNvCxnSpPr>
            <p:nvPr/>
          </p:nvCxnSpPr>
          <p:spPr>
            <a:xfrm flipH="1">
              <a:off x="2142719" y="2048293"/>
              <a:ext cx="443797" cy="123876"/>
            </a:xfrm>
            <a:prstGeom prst="line">
              <a:avLst/>
            </a:prstGeom>
            <a:ln w="12700">
              <a:solidFill>
                <a:srgbClr val="2D6DA4"/>
              </a:solidFill>
            </a:ln>
          </p:spPr>
          <p:style>
            <a:lnRef idx="1">
              <a:schemeClr val="accent1"/>
            </a:lnRef>
            <a:fillRef idx="0">
              <a:schemeClr val="accent1"/>
            </a:fillRef>
            <a:effectRef idx="0">
              <a:schemeClr val="accent1"/>
            </a:effectRef>
            <a:fontRef idx="minor">
              <a:schemeClr val="tx1"/>
            </a:fontRef>
          </p:style>
        </p:cxnSp>
        <p:cxnSp>
          <p:nvCxnSpPr>
            <p:cNvPr id="59" name="直接连接符 57">
              <a:extLst>
                <a:ext uri="{FF2B5EF4-FFF2-40B4-BE49-F238E27FC236}">
                  <a16:creationId xmlns:a16="http://schemas.microsoft.com/office/drawing/2014/main" id="{6FBB5DC5-C074-C44B-AB91-08B649A7E139}"/>
                </a:ext>
              </a:extLst>
            </p:cNvPr>
            <p:cNvCxnSpPr>
              <a:cxnSpLocks/>
              <a:stCxn id="51" idx="2"/>
              <a:endCxn id="54" idx="0"/>
            </p:cNvCxnSpPr>
            <p:nvPr/>
          </p:nvCxnSpPr>
          <p:spPr>
            <a:xfrm flipH="1">
              <a:off x="2142719" y="2048293"/>
              <a:ext cx="892823" cy="123876"/>
            </a:xfrm>
            <a:prstGeom prst="line">
              <a:avLst/>
            </a:prstGeom>
            <a:ln w="12700">
              <a:solidFill>
                <a:srgbClr val="2D6DA4"/>
              </a:solidFill>
            </a:ln>
          </p:spPr>
          <p:style>
            <a:lnRef idx="1">
              <a:schemeClr val="accent1"/>
            </a:lnRef>
            <a:fillRef idx="0">
              <a:schemeClr val="accent1"/>
            </a:fillRef>
            <a:effectRef idx="0">
              <a:schemeClr val="accent1"/>
            </a:effectRef>
            <a:fontRef idx="minor">
              <a:schemeClr val="tx1"/>
            </a:fontRef>
          </p:style>
        </p:cxnSp>
        <p:sp>
          <p:nvSpPr>
            <p:cNvPr id="60" name="文本框 60">
              <a:extLst>
                <a:ext uri="{FF2B5EF4-FFF2-40B4-BE49-F238E27FC236}">
                  <a16:creationId xmlns:a16="http://schemas.microsoft.com/office/drawing/2014/main" id="{2F16DE91-BDBD-E746-B835-2A482F8190C6}"/>
                </a:ext>
              </a:extLst>
            </p:cNvPr>
            <p:cNvSpPr txBox="1"/>
            <p:nvPr/>
          </p:nvSpPr>
          <p:spPr>
            <a:xfrm>
              <a:off x="723301" y="5495208"/>
              <a:ext cx="2906176" cy="338554"/>
            </a:xfrm>
            <a:prstGeom prst="rect">
              <a:avLst/>
            </a:prstGeom>
            <a:noFill/>
          </p:spPr>
          <p:txBody>
            <a:bodyPr wrap="square" rtlCol="0">
              <a:spAutoFit/>
            </a:bodyPr>
            <a:lstStyle/>
            <a:p>
              <a:pPr algn="ctr"/>
              <a:r>
                <a:rPr lang="en-US" altLang="zh-CN" sz="1600" dirty="0">
                  <a:latin typeface="Century Gothic" panose="020B0502020202020204" pitchFamily="34" charset="0"/>
                  <a:ea typeface="微软雅黑" panose="020B0503020204020204" charset="-122"/>
                  <a:cs typeface="微软雅黑" panose="020B0503020204020204" charset="-122"/>
                </a:rPr>
                <a:t>Site A</a:t>
              </a:r>
            </a:p>
          </p:txBody>
        </p:sp>
        <p:sp>
          <p:nvSpPr>
            <p:cNvPr id="61" name="右箭头 61">
              <a:extLst>
                <a:ext uri="{FF2B5EF4-FFF2-40B4-BE49-F238E27FC236}">
                  <a16:creationId xmlns:a16="http://schemas.microsoft.com/office/drawing/2014/main" id="{875CF27A-C19D-5C48-A12F-8A97AFEF922D}"/>
                </a:ext>
              </a:extLst>
            </p:cNvPr>
            <p:cNvSpPr/>
            <p:nvPr/>
          </p:nvSpPr>
          <p:spPr>
            <a:xfrm>
              <a:off x="1862147" y="2932279"/>
              <a:ext cx="628484" cy="538360"/>
            </a:xfrm>
            <a:prstGeom prst="rightArrow">
              <a:avLst/>
            </a:prstGeom>
            <a:gradFill flip="none" rotWithShape="1">
              <a:gsLst>
                <a:gs pos="0">
                  <a:srgbClr val="0070C0"/>
                </a:gs>
                <a:gs pos="100000">
                  <a:srgbClr val="0070C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 b="1" dirty="0">
                  <a:solidFill>
                    <a:schemeClr val="bg1"/>
                  </a:solidFill>
                  <a:latin typeface="Century Gothic" panose="020B0502020202020204" pitchFamily="34" charset="0"/>
                  <a:ea typeface="微软雅黑" panose="020B0503020204020204" charset="-122"/>
                  <a:cs typeface="微软雅黑" panose="020B0503020204020204" charset="-122"/>
                </a:rPr>
                <a:t>Backup</a:t>
              </a:r>
            </a:p>
            <a:p>
              <a:pPr algn="ctr"/>
              <a:r>
                <a:rPr lang="en-US" altLang="zh-CN" sz="600" b="1" dirty="0">
                  <a:solidFill>
                    <a:schemeClr val="bg1"/>
                  </a:solidFill>
                  <a:latin typeface="Century Gothic" panose="020B0502020202020204" pitchFamily="34" charset="0"/>
                  <a:ea typeface="微软雅黑" panose="020B0503020204020204" charset="-122"/>
                  <a:cs typeface="微软雅黑" panose="020B0503020204020204" charset="-122"/>
                </a:rPr>
                <a:t>CDP</a:t>
              </a:r>
            </a:p>
          </p:txBody>
        </p:sp>
        <p:sp>
          <p:nvSpPr>
            <p:cNvPr id="62" name="圆角矩形 62">
              <a:extLst>
                <a:ext uri="{FF2B5EF4-FFF2-40B4-BE49-F238E27FC236}">
                  <a16:creationId xmlns:a16="http://schemas.microsoft.com/office/drawing/2014/main" id="{54CB0E7B-7FD2-2442-96C0-F24E90220656}"/>
                </a:ext>
              </a:extLst>
            </p:cNvPr>
            <p:cNvSpPr/>
            <p:nvPr/>
          </p:nvSpPr>
          <p:spPr>
            <a:xfrm>
              <a:off x="2506354" y="2734608"/>
              <a:ext cx="724366" cy="933691"/>
            </a:xfrm>
            <a:prstGeom prst="roundRect">
              <a:avLst/>
            </a:prstGeom>
            <a:solidFill>
              <a:srgbClr val="F09D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00" dirty="0">
                  <a:latin typeface="Century Gothic" panose="020B0502020202020204" pitchFamily="34" charset="0"/>
                  <a:ea typeface="微软雅黑" panose="020B0503020204020204" charset="-122"/>
                </a:rPr>
                <a:t>Backup storage pool</a:t>
              </a:r>
              <a:endParaRPr lang="zh-CN" altLang="en-US" sz="900" dirty="0">
                <a:latin typeface="Century Gothic" panose="020B0502020202020204" pitchFamily="34" charset="0"/>
                <a:ea typeface="微软雅黑" panose="020B0503020204020204" charset="-122"/>
              </a:endParaRPr>
            </a:p>
          </p:txBody>
        </p:sp>
        <p:grpSp>
          <p:nvGrpSpPr>
            <p:cNvPr id="63" name="组合 63">
              <a:extLst>
                <a:ext uri="{FF2B5EF4-FFF2-40B4-BE49-F238E27FC236}">
                  <a16:creationId xmlns:a16="http://schemas.microsoft.com/office/drawing/2014/main" id="{347539AE-2F44-8248-9BAA-910B8CECB344}"/>
                </a:ext>
              </a:extLst>
            </p:cNvPr>
            <p:cNvGrpSpPr/>
            <p:nvPr/>
          </p:nvGrpSpPr>
          <p:grpSpPr>
            <a:xfrm>
              <a:off x="4973960" y="1586611"/>
              <a:ext cx="379900" cy="461682"/>
              <a:chOff x="4474" y="7488"/>
              <a:chExt cx="654" cy="760"/>
            </a:xfrm>
          </p:grpSpPr>
          <p:pic>
            <p:nvPicPr>
              <p:cNvPr id="64" name="Picture 9" descr="主机">
                <a:extLst>
                  <a:ext uri="{FF2B5EF4-FFF2-40B4-BE49-F238E27FC236}">
                    <a16:creationId xmlns:a16="http://schemas.microsoft.com/office/drawing/2014/main" id="{7BFA85F4-1522-A843-9ADB-3D4C9153747B}"/>
                  </a:ext>
                </a:extLst>
              </p:cNvPr>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65" name="文本框 76">
                <a:extLst>
                  <a:ext uri="{FF2B5EF4-FFF2-40B4-BE49-F238E27FC236}">
                    <a16:creationId xmlns:a16="http://schemas.microsoft.com/office/drawing/2014/main" id="{2F40EF2C-EB01-6645-9AF6-A9D32B9F7869}"/>
                  </a:ext>
                </a:extLst>
              </p:cNvPr>
              <p:cNvSpPr txBox="1"/>
              <p:nvPr/>
            </p:nvSpPr>
            <p:spPr>
              <a:xfrm>
                <a:off x="4474" y="7868"/>
                <a:ext cx="654" cy="380"/>
              </a:xfrm>
              <a:prstGeom prst="rect">
                <a:avLst/>
              </a:prstGeom>
              <a:noFill/>
            </p:spPr>
            <p:txBody>
              <a:bodyPr wrap="square" rtlCol="0">
                <a:spAutoFit/>
              </a:bodyPr>
              <a:lstStyle/>
              <a:p>
                <a:pPr algn="ctr"/>
                <a:r>
                  <a:rPr lang="en-US" altLang="zh-CN" sz="900" dirty="0">
                    <a:latin typeface="Century Gothic" panose="020B0502020202020204" pitchFamily="34" charset="0"/>
                    <a:ea typeface="微软雅黑" panose="020B0503020204020204" charset="-122"/>
                  </a:rPr>
                  <a:t>VM</a:t>
                </a:r>
                <a:endParaRPr lang="zh-CN" altLang="en-US" sz="900" dirty="0">
                  <a:latin typeface="Century Gothic" panose="020B0502020202020204" pitchFamily="34" charset="0"/>
                  <a:ea typeface="微软雅黑" panose="020B0503020204020204" charset="-122"/>
                </a:endParaRPr>
              </a:p>
            </p:txBody>
          </p:sp>
        </p:grpSp>
        <p:grpSp>
          <p:nvGrpSpPr>
            <p:cNvPr id="66" name="组合 79">
              <a:extLst>
                <a:ext uri="{FF2B5EF4-FFF2-40B4-BE49-F238E27FC236}">
                  <a16:creationId xmlns:a16="http://schemas.microsoft.com/office/drawing/2014/main" id="{514044EF-87AE-4B49-A4A6-99840834CBA6}"/>
                </a:ext>
              </a:extLst>
            </p:cNvPr>
            <p:cNvGrpSpPr/>
            <p:nvPr/>
          </p:nvGrpSpPr>
          <p:grpSpPr>
            <a:xfrm>
              <a:off x="5422986" y="1586611"/>
              <a:ext cx="379900" cy="461682"/>
              <a:chOff x="4474" y="7488"/>
              <a:chExt cx="654" cy="760"/>
            </a:xfrm>
          </p:grpSpPr>
          <p:pic>
            <p:nvPicPr>
              <p:cNvPr id="67" name="Picture 9" descr="主机">
                <a:extLst>
                  <a:ext uri="{FF2B5EF4-FFF2-40B4-BE49-F238E27FC236}">
                    <a16:creationId xmlns:a16="http://schemas.microsoft.com/office/drawing/2014/main" id="{10BEE34A-AC8B-0441-AA03-C8B4663E2230}"/>
                  </a:ext>
                </a:extLst>
              </p:cNvPr>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68" name="文本框 83">
                <a:extLst>
                  <a:ext uri="{FF2B5EF4-FFF2-40B4-BE49-F238E27FC236}">
                    <a16:creationId xmlns:a16="http://schemas.microsoft.com/office/drawing/2014/main" id="{6A39DF12-C9F0-D442-A1EE-0C4EDC2EB748}"/>
                  </a:ext>
                </a:extLst>
              </p:cNvPr>
              <p:cNvSpPr txBox="1"/>
              <p:nvPr/>
            </p:nvSpPr>
            <p:spPr>
              <a:xfrm>
                <a:off x="4474" y="7868"/>
                <a:ext cx="654" cy="380"/>
              </a:xfrm>
              <a:prstGeom prst="rect">
                <a:avLst/>
              </a:prstGeom>
              <a:noFill/>
            </p:spPr>
            <p:txBody>
              <a:bodyPr wrap="square" rtlCol="0">
                <a:spAutoFit/>
              </a:bodyPr>
              <a:lstStyle/>
              <a:p>
                <a:pPr algn="ctr"/>
                <a:r>
                  <a:rPr lang="en-US" altLang="zh-CN" sz="900" dirty="0">
                    <a:latin typeface="Century Gothic" panose="020B0502020202020204" pitchFamily="34" charset="0"/>
                    <a:ea typeface="微软雅黑" panose="020B0503020204020204" charset="-122"/>
                  </a:rPr>
                  <a:t>VM</a:t>
                </a:r>
              </a:p>
            </p:txBody>
          </p:sp>
        </p:grpSp>
        <p:grpSp>
          <p:nvGrpSpPr>
            <p:cNvPr id="69" name="组合 86">
              <a:extLst>
                <a:ext uri="{FF2B5EF4-FFF2-40B4-BE49-F238E27FC236}">
                  <a16:creationId xmlns:a16="http://schemas.microsoft.com/office/drawing/2014/main" id="{9B96AE8A-D9CC-1346-8731-06176BC3715D}"/>
                </a:ext>
              </a:extLst>
            </p:cNvPr>
            <p:cNvGrpSpPr/>
            <p:nvPr/>
          </p:nvGrpSpPr>
          <p:grpSpPr>
            <a:xfrm>
              <a:off x="6321036" y="1586611"/>
              <a:ext cx="379900" cy="461682"/>
              <a:chOff x="4474" y="7488"/>
              <a:chExt cx="654" cy="760"/>
            </a:xfrm>
          </p:grpSpPr>
          <p:pic>
            <p:nvPicPr>
              <p:cNvPr id="70" name="Picture 9" descr="主机">
                <a:extLst>
                  <a:ext uri="{FF2B5EF4-FFF2-40B4-BE49-F238E27FC236}">
                    <a16:creationId xmlns:a16="http://schemas.microsoft.com/office/drawing/2014/main" id="{2A16FEC9-0A2E-1B43-AB01-709E8A84AE7F}"/>
                  </a:ext>
                </a:extLst>
              </p:cNvPr>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71" name="文本框 91">
                <a:extLst>
                  <a:ext uri="{FF2B5EF4-FFF2-40B4-BE49-F238E27FC236}">
                    <a16:creationId xmlns:a16="http://schemas.microsoft.com/office/drawing/2014/main" id="{72E54F3B-BB4B-8642-B6F5-F7027FC838E8}"/>
                  </a:ext>
                </a:extLst>
              </p:cNvPr>
              <p:cNvSpPr txBox="1"/>
              <p:nvPr/>
            </p:nvSpPr>
            <p:spPr>
              <a:xfrm>
                <a:off x="4474" y="7868"/>
                <a:ext cx="654" cy="380"/>
              </a:xfrm>
              <a:prstGeom prst="rect">
                <a:avLst/>
              </a:prstGeom>
              <a:noFill/>
            </p:spPr>
            <p:txBody>
              <a:bodyPr wrap="square" rtlCol="0">
                <a:spAutoFit/>
              </a:bodyPr>
              <a:lstStyle/>
              <a:p>
                <a:pPr algn="ctr"/>
                <a:r>
                  <a:rPr lang="en-US" altLang="zh-CN" sz="900" dirty="0">
                    <a:latin typeface="Century Gothic" panose="020B0502020202020204" pitchFamily="34" charset="0"/>
                    <a:ea typeface="微软雅黑" panose="020B0503020204020204" charset="-122"/>
                  </a:rPr>
                  <a:t>VM</a:t>
                </a:r>
                <a:endParaRPr lang="zh-CN" altLang="en-US" sz="900" dirty="0">
                  <a:latin typeface="Century Gothic" panose="020B0502020202020204" pitchFamily="34" charset="0"/>
                  <a:ea typeface="微软雅黑" panose="020B0503020204020204" charset="-122"/>
                </a:endParaRPr>
              </a:p>
            </p:txBody>
          </p:sp>
        </p:grpSp>
        <p:grpSp>
          <p:nvGrpSpPr>
            <p:cNvPr id="72" name="组合 93">
              <a:extLst>
                <a:ext uri="{FF2B5EF4-FFF2-40B4-BE49-F238E27FC236}">
                  <a16:creationId xmlns:a16="http://schemas.microsoft.com/office/drawing/2014/main" id="{D3EA80B6-5905-2346-AACA-CD077549D97F}"/>
                </a:ext>
              </a:extLst>
            </p:cNvPr>
            <p:cNvGrpSpPr/>
            <p:nvPr/>
          </p:nvGrpSpPr>
          <p:grpSpPr>
            <a:xfrm>
              <a:off x="5872011" y="1586611"/>
              <a:ext cx="379900" cy="461682"/>
              <a:chOff x="4474" y="7488"/>
              <a:chExt cx="654" cy="760"/>
            </a:xfrm>
          </p:grpSpPr>
          <p:pic>
            <p:nvPicPr>
              <p:cNvPr id="73" name="Picture 9" descr="主机">
                <a:extLst>
                  <a:ext uri="{FF2B5EF4-FFF2-40B4-BE49-F238E27FC236}">
                    <a16:creationId xmlns:a16="http://schemas.microsoft.com/office/drawing/2014/main" id="{207281DD-3579-B348-A41E-0FFDCEA4443F}"/>
                  </a:ext>
                </a:extLst>
              </p:cNvPr>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74" name="文本框 95">
                <a:extLst>
                  <a:ext uri="{FF2B5EF4-FFF2-40B4-BE49-F238E27FC236}">
                    <a16:creationId xmlns:a16="http://schemas.microsoft.com/office/drawing/2014/main" id="{95068FCF-480D-4E48-A647-22872E1AC572}"/>
                  </a:ext>
                </a:extLst>
              </p:cNvPr>
              <p:cNvSpPr txBox="1"/>
              <p:nvPr/>
            </p:nvSpPr>
            <p:spPr>
              <a:xfrm>
                <a:off x="4474" y="7868"/>
                <a:ext cx="654" cy="380"/>
              </a:xfrm>
              <a:prstGeom prst="rect">
                <a:avLst/>
              </a:prstGeom>
              <a:noFill/>
            </p:spPr>
            <p:txBody>
              <a:bodyPr wrap="square" rtlCol="0">
                <a:spAutoFit/>
              </a:bodyPr>
              <a:lstStyle/>
              <a:p>
                <a:pPr algn="ctr"/>
                <a:r>
                  <a:rPr lang="en-US" altLang="zh-CN" sz="900" dirty="0">
                    <a:latin typeface="Century Gothic" panose="020B0502020202020204" pitchFamily="34" charset="0"/>
                    <a:ea typeface="微软雅黑" panose="020B0503020204020204" charset="-122"/>
                  </a:rPr>
                  <a:t>VM</a:t>
                </a:r>
                <a:endParaRPr lang="zh-CN" altLang="en-US" sz="900" dirty="0">
                  <a:latin typeface="Century Gothic" panose="020B0502020202020204" pitchFamily="34" charset="0"/>
                  <a:ea typeface="微软雅黑" panose="020B0503020204020204" charset="-122"/>
                </a:endParaRPr>
              </a:p>
            </p:txBody>
          </p:sp>
        </p:grpSp>
        <p:sp>
          <p:nvSpPr>
            <p:cNvPr id="81" name="圆角矩形 122">
              <a:extLst>
                <a:ext uri="{FF2B5EF4-FFF2-40B4-BE49-F238E27FC236}">
                  <a16:creationId xmlns:a16="http://schemas.microsoft.com/office/drawing/2014/main" id="{DDFAF46C-BD96-5C40-8C8A-A1992F30C09E}"/>
                </a:ext>
              </a:extLst>
            </p:cNvPr>
            <p:cNvSpPr/>
            <p:nvPr/>
          </p:nvSpPr>
          <p:spPr>
            <a:xfrm>
              <a:off x="4983250" y="3772596"/>
              <a:ext cx="2176001" cy="459252"/>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latin typeface="Century Gothic" panose="020B0502020202020204" pitchFamily="34" charset="0"/>
                  <a:ea typeface="微软雅黑" panose="020B0503020204020204" charset="-122"/>
                </a:rPr>
                <a:t>HCI</a:t>
              </a:r>
            </a:p>
          </p:txBody>
        </p:sp>
        <p:grpSp>
          <p:nvGrpSpPr>
            <p:cNvPr id="82" name="组合 123">
              <a:extLst>
                <a:ext uri="{FF2B5EF4-FFF2-40B4-BE49-F238E27FC236}">
                  <a16:creationId xmlns:a16="http://schemas.microsoft.com/office/drawing/2014/main" id="{9520EBF7-DF46-CC47-890F-E5D9613620BB}"/>
                </a:ext>
              </a:extLst>
            </p:cNvPr>
            <p:cNvGrpSpPr/>
            <p:nvPr/>
          </p:nvGrpSpPr>
          <p:grpSpPr>
            <a:xfrm>
              <a:off x="6770062" y="1586611"/>
              <a:ext cx="379900" cy="461682"/>
              <a:chOff x="4474" y="7488"/>
              <a:chExt cx="654" cy="760"/>
            </a:xfrm>
          </p:grpSpPr>
          <p:pic>
            <p:nvPicPr>
              <p:cNvPr id="83" name="Picture 9" descr="主机">
                <a:extLst>
                  <a:ext uri="{FF2B5EF4-FFF2-40B4-BE49-F238E27FC236}">
                    <a16:creationId xmlns:a16="http://schemas.microsoft.com/office/drawing/2014/main" id="{579C1015-531D-AE49-B5AE-3C5802AAF1B3}"/>
                  </a:ext>
                </a:extLst>
              </p:cNvPr>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84" name="文本框 125">
                <a:extLst>
                  <a:ext uri="{FF2B5EF4-FFF2-40B4-BE49-F238E27FC236}">
                    <a16:creationId xmlns:a16="http://schemas.microsoft.com/office/drawing/2014/main" id="{12F523AD-F5B7-F448-86D9-FA0D5C85B5FB}"/>
                  </a:ext>
                </a:extLst>
              </p:cNvPr>
              <p:cNvSpPr txBox="1"/>
              <p:nvPr/>
            </p:nvSpPr>
            <p:spPr>
              <a:xfrm>
                <a:off x="4474" y="7868"/>
                <a:ext cx="654" cy="380"/>
              </a:xfrm>
              <a:prstGeom prst="rect">
                <a:avLst/>
              </a:prstGeom>
              <a:noFill/>
            </p:spPr>
            <p:txBody>
              <a:bodyPr wrap="square" rtlCol="0">
                <a:spAutoFit/>
              </a:bodyPr>
              <a:lstStyle/>
              <a:p>
                <a:pPr algn="ctr"/>
                <a:r>
                  <a:rPr lang="en-US" altLang="zh-CN" sz="900" dirty="0">
                    <a:latin typeface="Century Gothic" panose="020B0502020202020204" pitchFamily="34" charset="0"/>
                    <a:ea typeface="微软雅黑" panose="020B0503020204020204" charset="-122"/>
                  </a:rPr>
                  <a:t>VM</a:t>
                </a:r>
                <a:endParaRPr lang="zh-CN" altLang="en-US" sz="900" dirty="0">
                  <a:latin typeface="Century Gothic" panose="020B0502020202020204" pitchFamily="34" charset="0"/>
                  <a:ea typeface="微软雅黑" panose="020B0503020204020204" charset="-122"/>
                </a:endParaRPr>
              </a:p>
            </p:txBody>
          </p:sp>
        </p:grpSp>
        <p:sp>
          <p:nvSpPr>
            <p:cNvPr id="85" name="圆角矩形 126">
              <a:extLst>
                <a:ext uri="{FF2B5EF4-FFF2-40B4-BE49-F238E27FC236}">
                  <a16:creationId xmlns:a16="http://schemas.microsoft.com/office/drawing/2014/main" id="{6721F1BF-C5AF-7E4D-8FBE-B2054BBAA8BC}"/>
                </a:ext>
              </a:extLst>
            </p:cNvPr>
            <p:cNvSpPr/>
            <p:nvPr/>
          </p:nvSpPr>
          <p:spPr>
            <a:xfrm>
              <a:off x="4979188" y="988247"/>
              <a:ext cx="2176001" cy="459252"/>
            </a:xfrm>
            <a:prstGeom prst="roundRect">
              <a:avLst/>
            </a:prstGeom>
            <a:solidFill>
              <a:srgbClr val="75B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latin typeface="Century Gothic" panose="020B0502020202020204" pitchFamily="34" charset="0"/>
                  <a:ea typeface="微软雅黑" panose="020B0503020204020204" charset="-122"/>
                  <a:cs typeface="微软雅黑" panose="020B0503020204020204" charset="-122"/>
                </a:rPr>
                <a:t>Standby SCP</a:t>
              </a:r>
            </a:p>
          </p:txBody>
        </p:sp>
        <p:sp>
          <p:nvSpPr>
            <p:cNvPr id="87" name="圆角矩形 128">
              <a:extLst>
                <a:ext uri="{FF2B5EF4-FFF2-40B4-BE49-F238E27FC236}">
                  <a16:creationId xmlns:a16="http://schemas.microsoft.com/office/drawing/2014/main" id="{5A3543EB-7481-224F-B2F1-6A0B634776A2}"/>
                </a:ext>
              </a:extLst>
            </p:cNvPr>
            <p:cNvSpPr/>
            <p:nvPr/>
          </p:nvSpPr>
          <p:spPr>
            <a:xfrm>
              <a:off x="4972211" y="2173495"/>
              <a:ext cx="2176001" cy="459252"/>
            </a:xfrm>
            <a:prstGeom prst="round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latin typeface="Century Gothic" panose="020B0502020202020204" pitchFamily="34" charset="0"/>
                  <a:ea typeface="微软雅黑" panose="020B0503020204020204" charset="-122"/>
                  <a:cs typeface="微软雅黑" panose="020B0503020204020204" charset="-122"/>
                </a:rPr>
                <a:t>Virtual network</a:t>
              </a:r>
              <a:endParaRPr lang="zh-CN" altLang="en-US" sz="1600" dirty="0">
                <a:latin typeface="Century Gothic" panose="020B0502020202020204" pitchFamily="34" charset="0"/>
                <a:ea typeface="微软雅黑" panose="020B0503020204020204" charset="-122"/>
                <a:cs typeface="微软雅黑" panose="020B0503020204020204" charset="-122"/>
              </a:endParaRPr>
            </a:p>
          </p:txBody>
        </p:sp>
        <p:cxnSp>
          <p:nvCxnSpPr>
            <p:cNvPr id="88" name="直接连接符 129">
              <a:extLst>
                <a:ext uri="{FF2B5EF4-FFF2-40B4-BE49-F238E27FC236}">
                  <a16:creationId xmlns:a16="http://schemas.microsoft.com/office/drawing/2014/main" id="{51E9CAE7-2D88-6B49-A94A-9A2C65B40C75}"/>
                </a:ext>
              </a:extLst>
            </p:cNvPr>
            <p:cNvCxnSpPr>
              <a:stCxn id="65" idx="2"/>
              <a:endCxn id="87" idx="0"/>
            </p:cNvCxnSpPr>
            <p:nvPr/>
          </p:nvCxnSpPr>
          <p:spPr>
            <a:xfrm>
              <a:off x="5163910" y="2048293"/>
              <a:ext cx="896302" cy="125202"/>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直接连接符 130">
              <a:extLst>
                <a:ext uri="{FF2B5EF4-FFF2-40B4-BE49-F238E27FC236}">
                  <a16:creationId xmlns:a16="http://schemas.microsoft.com/office/drawing/2014/main" id="{B1E0CEFF-3ED9-5748-A2B7-F39BEE67FCD7}"/>
                </a:ext>
              </a:extLst>
            </p:cNvPr>
            <p:cNvCxnSpPr>
              <a:stCxn id="68" idx="2"/>
              <a:endCxn id="87" idx="0"/>
            </p:cNvCxnSpPr>
            <p:nvPr/>
          </p:nvCxnSpPr>
          <p:spPr>
            <a:xfrm>
              <a:off x="5612936" y="2048293"/>
              <a:ext cx="447276" cy="125202"/>
            </a:xfrm>
            <a:prstGeom prst="line">
              <a:avLst/>
            </a:prstGeom>
          </p:spPr>
          <p:style>
            <a:lnRef idx="1">
              <a:schemeClr val="accent1"/>
            </a:lnRef>
            <a:fillRef idx="0">
              <a:schemeClr val="accent1"/>
            </a:fillRef>
            <a:effectRef idx="0">
              <a:schemeClr val="accent1"/>
            </a:effectRef>
            <a:fontRef idx="minor">
              <a:schemeClr val="tx1"/>
            </a:fontRef>
          </p:style>
        </p:cxnSp>
        <p:cxnSp>
          <p:nvCxnSpPr>
            <p:cNvPr id="90" name="直接连接符 131">
              <a:extLst>
                <a:ext uri="{FF2B5EF4-FFF2-40B4-BE49-F238E27FC236}">
                  <a16:creationId xmlns:a16="http://schemas.microsoft.com/office/drawing/2014/main" id="{1425C93A-A3FC-DC4C-9C54-80D328A7445B}"/>
                </a:ext>
              </a:extLst>
            </p:cNvPr>
            <p:cNvCxnSpPr>
              <a:cxnSpLocks/>
              <a:stCxn id="74" idx="2"/>
              <a:endCxn id="87" idx="0"/>
            </p:cNvCxnSpPr>
            <p:nvPr/>
          </p:nvCxnSpPr>
          <p:spPr>
            <a:xfrm flipH="1">
              <a:off x="6060212" y="2048293"/>
              <a:ext cx="1749" cy="125202"/>
            </a:xfrm>
            <a:prstGeom prst="line">
              <a:avLst/>
            </a:prstGeom>
          </p:spPr>
          <p:style>
            <a:lnRef idx="1">
              <a:schemeClr val="accent1"/>
            </a:lnRef>
            <a:fillRef idx="0">
              <a:schemeClr val="accent1"/>
            </a:fillRef>
            <a:effectRef idx="0">
              <a:schemeClr val="accent1"/>
            </a:effectRef>
            <a:fontRef idx="minor">
              <a:schemeClr val="tx1"/>
            </a:fontRef>
          </p:style>
        </p:cxnSp>
        <p:cxnSp>
          <p:nvCxnSpPr>
            <p:cNvPr id="91" name="直接连接符 132">
              <a:extLst>
                <a:ext uri="{FF2B5EF4-FFF2-40B4-BE49-F238E27FC236}">
                  <a16:creationId xmlns:a16="http://schemas.microsoft.com/office/drawing/2014/main" id="{C167B4CF-7E4A-7E4E-A79D-483EA2F3CC0E}"/>
                </a:ext>
              </a:extLst>
            </p:cNvPr>
            <p:cNvCxnSpPr>
              <a:stCxn id="71" idx="2"/>
              <a:endCxn id="87" idx="0"/>
            </p:cNvCxnSpPr>
            <p:nvPr/>
          </p:nvCxnSpPr>
          <p:spPr>
            <a:xfrm flipH="1">
              <a:off x="6060212" y="2048293"/>
              <a:ext cx="450774" cy="125202"/>
            </a:xfrm>
            <a:prstGeom prst="line">
              <a:avLst/>
            </a:prstGeom>
          </p:spPr>
          <p:style>
            <a:lnRef idx="1">
              <a:schemeClr val="accent1"/>
            </a:lnRef>
            <a:fillRef idx="0">
              <a:schemeClr val="accent1"/>
            </a:fillRef>
            <a:effectRef idx="0">
              <a:schemeClr val="accent1"/>
            </a:effectRef>
            <a:fontRef idx="minor">
              <a:schemeClr val="tx1"/>
            </a:fontRef>
          </p:style>
        </p:cxnSp>
        <p:cxnSp>
          <p:nvCxnSpPr>
            <p:cNvPr id="92" name="直接连接符 133">
              <a:extLst>
                <a:ext uri="{FF2B5EF4-FFF2-40B4-BE49-F238E27FC236}">
                  <a16:creationId xmlns:a16="http://schemas.microsoft.com/office/drawing/2014/main" id="{DE06F870-C780-2C45-8DDD-343482F20A32}"/>
                </a:ext>
              </a:extLst>
            </p:cNvPr>
            <p:cNvCxnSpPr>
              <a:stCxn id="84" idx="2"/>
              <a:endCxn id="87" idx="0"/>
            </p:cNvCxnSpPr>
            <p:nvPr/>
          </p:nvCxnSpPr>
          <p:spPr>
            <a:xfrm flipH="1">
              <a:off x="6060212" y="2048293"/>
              <a:ext cx="899800" cy="125202"/>
            </a:xfrm>
            <a:prstGeom prst="line">
              <a:avLst/>
            </a:prstGeom>
          </p:spPr>
          <p:style>
            <a:lnRef idx="1">
              <a:schemeClr val="accent1"/>
            </a:lnRef>
            <a:fillRef idx="0">
              <a:schemeClr val="accent1"/>
            </a:fillRef>
            <a:effectRef idx="0">
              <a:schemeClr val="accent1"/>
            </a:effectRef>
            <a:fontRef idx="minor">
              <a:schemeClr val="tx1"/>
            </a:fontRef>
          </p:style>
        </p:cxnSp>
        <p:sp>
          <p:nvSpPr>
            <p:cNvPr id="93" name="文本框 134">
              <a:extLst>
                <a:ext uri="{FF2B5EF4-FFF2-40B4-BE49-F238E27FC236}">
                  <a16:creationId xmlns:a16="http://schemas.microsoft.com/office/drawing/2014/main" id="{3B936127-FF02-B049-83B2-AF4B5DA1CC1B}"/>
                </a:ext>
              </a:extLst>
            </p:cNvPr>
            <p:cNvSpPr txBox="1"/>
            <p:nvPr/>
          </p:nvSpPr>
          <p:spPr>
            <a:xfrm>
              <a:off x="4624813" y="5479871"/>
              <a:ext cx="2906176" cy="338554"/>
            </a:xfrm>
            <a:prstGeom prst="rect">
              <a:avLst/>
            </a:prstGeom>
            <a:noFill/>
          </p:spPr>
          <p:txBody>
            <a:bodyPr wrap="square" rtlCol="0">
              <a:spAutoFit/>
            </a:bodyPr>
            <a:lstStyle/>
            <a:p>
              <a:pPr algn="ctr"/>
              <a:r>
                <a:rPr lang="en-US" altLang="zh-CN" sz="1600" dirty="0">
                  <a:latin typeface="Century Gothic" panose="020B0502020202020204" pitchFamily="34" charset="0"/>
                  <a:ea typeface="微软雅黑" panose="020B0503020204020204" charset="-122"/>
                  <a:cs typeface="微软雅黑" panose="020B0503020204020204" charset="-122"/>
                </a:rPr>
                <a:t>Site B</a:t>
              </a:r>
            </a:p>
          </p:txBody>
        </p:sp>
        <p:sp>
          <p:nvSpPr>
            <p:cNvPr id="94" name="右箭头 135">
              <a:extLst>
                <a:ext uri="{FF2B5EF4-FFF2-40B4-BE49-F238E27FC236}">
                  <a16:creationId xmlns:a16="http://schemas.microsoft.com/office/drawing/2014/main" id="{FB411661-2FEC-6E4D-B778-5E520FB67D3C}"/>
                </a:ext>
              </a:extLst>
            </p:cNvPr>
            <p:cNvSpPr/>
            <p:nvPr/>
          </p:nvSpPr>
          <p:spPr>
            <a:xfrm flipH="1">
              <a:off x="5759643" y="2907302"/>
              <a:ext cx="654714" cy="590738"/>
            </a:xfrm>
            <a:custGeom>
              <a:avLst/>
              <a:gdLst>
                <a:gd name="connsiteX0" fmla="*/ 0 w 680990"/>
                <a:gd name="connsiteY0" fmla="*/ 147685 h 590738"/>
                <a:gd name="connsiteX1" fmla="*/ 385621 w 680990"/>
                <a:gd name="connsiteY1" fmla="*/ 147685 h 590738"/>
                <a:gd name="connsiteX2" fmla="*/ 385621 w 680990"/>
                <a:gd name="connsiteY2" fmla="*/ 0 h 590738"/>
                <a:gd name="connsiteX3" fmla="*/ 680990 w 680990"/>
                <a:gd name="connsiteY3" fmla="*/ 295369 h 590738"/>
                <a:gd name="connsiteX4" fmla="*/ 385621 w 680990"/>
                <a:gd name="connsiteY4" fmla="*/ 590738 h 590738"/>
                <a:gd name="connsiteX5" fmla="*/ 385621 w 680990"/>
                <a:gd name="connsiteY5" fmla="*/ 443054 h 590738"/>
                <a:gd name="connsiteX6" fmla="*/ 0 w 680990"/>
                <a:gd name="connsiteY6" fmla="*/ 443054 h 590738"/>
                <a:gd name="connsiteX7" fmla="*/ 0 w 680990"/>
                <a:gd name="connsiteY7" fmla="*/ 147685 h 590738"/>
                <a:gd name="connsiteX0" fmla="*/ 0 w 623183"/>
                <a:gd name="connsiteY0" fmla="*/ 147685 h 590738"/>
                <a:gd name="connsiteX1" fmla="*/ 385621 w 623183"/>
                <a:gd name="connsiteY1" fmla="*/ 147685 h 590738"/>
                <a:gd name="connsiteX2" fmla="*/ 385621 w 623183"/>
                <a:gd name="connsiteY2" fmla="*/ 0 h 590738"/>
                <a:gd name="connsiteX3" fmla="*/ 623183 w 623183"/>
                <a:gd name="connsiteY3" fmla="*/ 300624 h 590738"/>
                <a:gd name="connsiteX4" fmla="*/ 385621 w 623183"/>
                <a:gd name="connsiteY4" fmla="*/ 590738 h 590738"/>
                <a:gd name="connsiteX5" fmla="*/ 385621 w 623183"/>
                <a:gd name="connsiteY5" fmla="*/ 443054 h 590738"/>
                <a:gd name="connsiteX6" fmla="*/ 0 w 623183"/>
                <a:gd name="connsiteY6" fmla="*/ 443054 h 590738"/>
                <a:gd name="connsiteX7" fmla="*/ 0 w 623183"/>
                <a:gd name="connsiteY7" fmla="*/ 147685 h 590738"/>
                <a:gd name="connsiteX0" fmla="*/ 0 w 654714"/>
                <a:gd name="connsiteY0" fmla="*/ 147685 h 590738"/>
                <a:gd name="connsiteX1" fmla="*/ 385621 w 654714"/>
                <a:gd name="connsiteY1" fmla="*/ 147685 h 590738"/>
                <a:gd name="connsiteX2" fmla="*/ 385621 w 654714"/>
                <a:gd name="connsiteY2" fmla="*/ 0 h 590738"/>
                <a:gd name="connsiteX3" fmla="*/ 654714 w 654714"/>
                <a:gd name="connsiteY3" fmla="*/ 305879 h 590738"/>
                <a:gd name="connsiteX4" fmla="*/ 385621 w 654714"/>
                <a:gd name="connsiteY4" fmla="*/ 590738 h 590738"/>
                <a:gd name="connsiteX5" fmla="*/ 385621 w 654714"/>
                <a:gd name="connsiteY5" fmla="*/ 443054 h 590738"/>
                <a:gd name="connsiteX6" fmla="*/ 0 w 654714"/>
                <a:gd name="connsiteY6" fmla="*/ 443054 h 590738"/>
                <a:gd name="connsiteX7" fmla="*/ 0 w 654714"/>
                <a:gd name="connsiteY7" fmla="*/ 147685 h 590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4714" h="590738">
                  <a:moveTo>
                    <a:pt x="0" y="147685"/>
                  </a:moveTo>
                  <a:lnTo>
                    <a:pt x="385621" y="147685"/>
                  </a:lnTo>
                  <a:lnTo>
                    <a:pt x="385621" y="0"/>
                  </a:lnTo>
                  <a:lnTo>
                    <a:pt x="654714" y="305879"/>
                  </a:lnTo>
                  <a:lnTo>
                    <a:pt x="385621" y="590738"/>
                  </a:lnTo>
                  <a:lnTo>
                    <a:pt x="385621" y="443054"/>
                  </a:lnTo>
                  <a:lnTo>
                    <a:pt x="0" y="443054"/>
                  </a:lnTo>
                  <a:lnTo>
                    <a:pt x="0" y="147685"/>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 b="1" dirty="0">
                  <a:solidFill>
                    <a:schemeClr val="bg1"/>
                  </a:solidFill>
                  <a:latin typeface="Century Gothic" panose="020B0502020202020204" pitchFamily="34" charset="0"/>
                  <a:ea typeface="微软雅黑" panose="020B0503020204020204" charset="-122"/>
                  <a:cs typeface="微软雅黑" panose="020B0503020204020204" charset="-122"/>
                </a:rPr>
                <a:t>Instant recovery</a:t>
              </a:r>
              <a:endParaRPr lang="zh-CN" altLang="en-US" sz="600" b="1" dirty="0">
                <a:solidFill>
                  <a:schemeClr val="bg1"/>
                </a:solidFill>
                <a:latin typeface="Century Gothic" panose="020B0502020202020204" pitchFamily="34" charset="0"/>
                <a:ea typeface="微软雅黑" panose="020B0503020204020204" charset="-122"/>
                <a:cs typeface="微软雅黑" panose="020B0503020204020204" charset="-122"/>
              </a:endParaRPr>
            </a:p>
          </p:txBody>
        </p:sp>
        <p:sp>
          <p:nvSpPr>
            <p:cNvPr id="96" name="燕尾形 5">
              <a:extLst>
                <a:ext uri="{FF2B5EF4-FFF2-40B4-BE49-F238E27FC236}">
                  <a16:creationId xmlns:a16="http://schemas.microsoft.com/office/drawing/2014/main" id="{62695741-17F5-0A45-85A6-918372D218C4}"/>
                </a:ext>
              </a:extLst>
            </p:cNvPr>
            <p:cNvSpPr/>
            <p:nvPr/>
          </p:nvSpPr>
          <p:spPr>
            <a:xfrm>
              <a:off x="3304618" y="3828015"/>
              <a:ext cx="341561" cy="306775"/>
            </a:xfrm>
            <a:prstGeom prst="chevr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latin typeface="Century Gothic" panose="020B0502020202020204" pitchFamily="34" charset="0"/>
                <a:sym typeface="+mn-ea"/>
              </a:endParaRPr>
            </a:p>
          </p:txBody>
        </p:sp>
        <p:sp>
          <p:nvSpPr>
            <p:cNvPr id="97" name="燕尾形 15">
              <a:extLst>
                <a:ext uri="{FF2B5EF4-FFF2-40B4-BE49-F238E27FC236}">
                  <a16:creationId xmlns:a16="http://schemas.microsoft.com/office/drawing/2014/main" id="{CC1652D6-8301-624B-B99C-2C06800A7593}"/>
                </a:ext>
              </a:extLst>
            </p:cNvPr>
            <p:cNvSpPr/>
            <p:nvPr/>
          </p:nvSpPr>
          <p:spPr>
            <a:xfrm>
              <a:off x="3618701" y="3828015"/>
              <a:ext cx="341561" cy="306775"/>
            </a:xfrm>
            <a:prstGeom prst="chevr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latin typeface="Century Gothic" panose="020B0502020202020204" pitchFamily="34" charset="0"/>
                <a:sym typeface="+mn-ea"/>
              </a:endParaRPr>
            </a:p>
          </p:txBody>
        </p:sp>
        <p:sp>
          <p:nvSpPr>
            <p:cNvPr id="98" name="燕尾形 16">
              <a:extLst>
                <a:ext uri="{FF2B5EF4-FFF2-40B4-BE49-F238E27FC236}">
                  <a16:creationId xmlns:a16="http://schemas.microsoft.com/office/drawing/2014/main" id="{56B5B962-DA38-4044-9105-8E3ABBD4E9B6}"/>
                </a:ext>
              </a:extLst>
            </p:cNvPr>
            <p:cNvSpPr/>
            <p:nvPr/>
          </p:nvSpPr>
          <p:spPr>
            <a:xfrm>
              <a:off x="3932784" y="3828015"/>
              <a:ext cx="341561" cy="306775"/>
            </a:xfrm>
            <a:prstGeom prst="chevr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latin typeface="Century Gothic" panose="020B0502020202020204" pitchFamily="34" charset="0"/>
                <a:sym typeface="+mn-ea"/>
              </a:endParaRPr>
            </a:p>
          </p:txBody>
        </p:sp>
        <p:sp>
          <p:nvSpPr>
            <p:cNvPr id="99" name="燕尾形 17">
              <a:extLst>
                <a:ext uri="{FF2B5EF4-FFF2-40B4-BE49-F238E27FC236}">
                  <a16:creationId xmlns:a16="http://schemas.microsoft.com/office/drawing/2014/main" id="{F094D046-4BDD-4641-A365-BEEE3534A5D4}"/>
                </a:ext>
              </a:extLst>
            </p:cNvPr>
            <p:cNvSpPr/>
            <p:nvPr/>
          </p:nvSpPr>
          <p:spPr>
            <a:xfrm>
              <a:off x="4560949" y="3828015"/>
              <a:ext cx="341561" cy="306775"/>
            </a:xfrm>
            <a:prstGeom prst="chevr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latin typeface="Century Gothic" panose="020B0502020202020204" pitchFamily="34" charset="0"/>
                <a:sym typeface="+mn-ea"/>
              </a:endParaRPr>
            </a:p>
          </p:txBody>
        </p:sp>
        <p:sp>
          <p:nvSpPr>
            <p:cNvPr id="100" name="燕尾形 18">
              <a:extLst>
                <a:ext uri="{FF2B5EF4-FFF2-40B4-BE49-F238E27FC236}">
                  <a16:creationId xmlns:a16="http://schemas.microsoft.com/office/drawing/2014/main" id="{64ED0581-B470-F74F-AD18-BAA1D9CDAFE9}"/>
                </a:ext>
              </a:extLst>
            </p:cNvPr>
            <p:cNvSpPr/>
            <p:nvPr/>
          </p:nvSpPr>
          <p:spPr>
            <a:xfrm>
              <a:off x="4246867" y="3828015"/>
              <a:ext cx="341561" cy="306775"/>
            </a:xfrm>
            <a:prstGeom prst="chevr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latin typeface="Century Gothic" panose="020B0502020202020204" pitchFamily="34" charset="0"/>
                <a:sym typeface="+mn-ea"/>
              </a:endParaRPr>
            </a:p>
          </p:txBody>
        </p:sp>
        <p:sp>
          <p:nvSpPr>
            <p:cNvPr id="102" name="文本框 20">
              <a:extLst>
                <a:ext uri="{FF2B5EF4-FFF2-40B4-BE49-F238E27FC236}">
                  <a16:creationId xmlns:a16="http://schemas.microsoft.com/office/drawing/2014/main" id="{16A94F5A-7561-7847-88E5-C39B926849A2}"/>
                </a:ext>
              </a:extLst>
            </p:cNvPr>
            <p:cNvSpPr txBox="1"/>
            <p:nvPr/>
          </p:nvSpPr>
          <p:spPr>
            <a:xfrm>
              <a:off x="3225491" y="4121709"/>
              <a:ext cx="1749050" cy="461665"/>
            </a:xfrm>
            <a:prstGeom prst="rect">
              <a:avLst/>
            </a:prstGeom>
            <a:noFill/>
          </p:spPr>
          <p:txBody>
            <a:bodyPr wrap="square" rtlCol="0">
              <a:spAutoFit/>
            </a:bodyPr>
            <a:lstStyle/>
            <a:p>
              <a:pPr algn="ctr"/>
              <a:r>
                <a:rPr lang="en-US" altLang="zh-CN" sz="1200" dirty="0">
                  <a:latin typeface="Century Gothic" panose="020B0502020202020204" pitchFamily="34" charset="0"/>
                  <a:ea typeface="微软雅黑" panose="020B0503020204020204" charset="-122"/>
                  <a:cs typeface="微软雅黑" panose="020B0503020204020204" charset="-122"/>
                </a:rPr>
                <a:t>Sync data to </a:t>
              </a:r>
            </a:p>
            <a:p>
              <a:pPr algn="ctr"/>
              <a:r>
                <a:rPr lang="en-US" altLang="zh-CN" sz="1200" dirty="0">
                  <a:latin typeface="Century Gothic" panose="020B0502020202020204" pitchFamily="34" charset="0"/>
                  <a:ea typeface="微软雅黑" panose="020B0503020204020204" charset="-122"/>
                  <a:cs typeface="微软雅黑" panose="020B0503020204020204" charset="-122"/>
                </a:rPr>
                <a:t>DR site</a:t>
              </a:r>
              <a:endParaRPr lang="zh-CN" altLang="en-US" sz="1200" dirty="0">
                <a:latin typeface="Century Gothic" panose="020B0502020202020204" pitchFamily="34" charset="0"/>
                <a:ea typeface="微软雅黑" panose="020B0503020204020204" charset="-122"/>
                <a:cs typeface="微软雅黑" panose="020B0503020204020204" charset="-122"/>
              </a:endParaRPr>
            </a:p>
          </p:txBody>
        </p:sp>
        <p:cxnSp>
          <p:nvCxnSpPr>
            <p:cNvPr id="103" name="曲线连接符 24">
              <a:extLst>
                <a:ext uri="{FF2B5EF4-FFF2-40B4-BE49-F238E27FC236}">
                  <a16:creationId xmlns:a16="http://schemas.microsoft.com/office/drawing/2014/main" id="{17E5D3F4-7B68-0940-A4EA-5684DB78A2F0}"/>
                </a:ext>
              </a:extLst>
            </p:cNvPr>
            <p:cNvCxnSpPr>
              <a:stCxn id="81" idx="2"/>
              <a:endCxn id="48" idx="2"/>
            </p:cNvCxnSpPr>
            <p:nvPr/>
          </p:nvCxnSpPr>
          <p:spPr>
            <a:xfrm rot="5400000">
              <a:off x="4104371" y="2264968"/>
              <a:ext cx="12700" cy="3933760"/>
            </a:xfrm>
            <a:prstGeom prst="curvedConnector3">
              <a:avLst>
                <a:gd name="adj1" fmla="val 3178724"/>
              </a:avLst>
            </a:prstGeom>
            <a:ln w="28575">
              <a:solidFill>
                <a:srgbClr val="FF0000"/>
              </a:solidFill>
              <a:prstDash val="sysDash"/>
              <a:headEnd type="none"/>
              <a:tailEnd type="triangle" w="med" len="med"/>
            </a:ln>
          </p:spPr>
          <p:style>
            <a:lnRef idx="1">
              <a:schemeClr val="accent1"/>
            </a:lnRef>
            <a:fillRef idx="0">
              <a:schemeClr val="accent1"/>
            </a:fillRef>
            <a:effectRef idx="0">
              <a:schemeClr val="accent1"/>
            </a:effectRef>
            <a:fontRef idx="minor">
              <a:schemeClr val="tx1"/>
            </a:fontRef>
          </p:style>
        </p:cxnSp>
        <p:sp>
          <p:nvSpPr>
            <p:cNvPr id="104" name="文本框 27">
              <a:extLst>
                <a:ext uri="{FF2B5EF4-FFF2-40B4-BE49-F238E27FC236}">
                  <a16:creationId xmlns:a16="http://schemas.microsoft.com/office/drawing/2014/main" id="{895655C6-4174-DA4E-A73B-A6FD9C7D428D}"/>
                </a:ext>
              </a:extLst>
            </p:cNvPr>
            <p:cNvSpPr txBox="1"/>
            <p:nvPr/>
          </p:nvSpPr>
          <p:spPr>
            <a:xfrm>
              <a:off x="3638193" y="4749331"/>
              <a:ext cx="1023522" cy="553998"/>
            </a:xfrm>
            <a:prstGeom prst="rect">
              <a:avLst/>
            </a:prstGeom>
            <a:noFill/>
          </p:spPr>
          <p:txBody>
            <a:bodyPr wrap="square" rtlCol="0">
              <a:spAutoFit/>
            </a:bodyPr>
            <a:lstStyle/>
            <a:p>
              <a:pPr algn="ctr"/>
              <a:r>
                <a:rPr lang="en-US" altLang="zh-CN" sz="1000" dirty="0">
                  <a:latin typeface="Century Gothic" panose="020B0502020202020204" pitchFamily="34" charset="0"/>
                  <a:ea typeface="微软雅黑" panose="020B0503020204020204" charset="-122"/>
                  <a:cs typeface="微软雅黑" panose="020B0503020204020204" charset="-122"/>
                </a:rPr>
                <a:t>Failback to production site</a:t>
              </a:r>
              <a:endParaRPr lang="zh-CN" altLang="en-US" sz="1000" dirty="0">
                <a:latin typeface="Century Gothic" panose="020B0502020202020204" pitchFamily="34" charset="0"/>
                <a:ea typeface="微软雅黑" panose="020B0503020204020204" charset="-122"/>
                <a:cs typeface="微软雅黑" panose="020B0503020204020204" charset="-122"/>
              </a:endParaRPr>
            </a:p>
          </p:txBody>
        </p:sp>
        <p:sp>
          <p:nvSpPr>
            <p:cNvPr id="9" name="文本框 8">
              <a:extLst>
                <a:ext uri="{FF2B5EF4-FFF2-40B4-BE49-F238E27FC236}">
                  <a16:creationId xmlns:a16="http://schemas.microsoft.com/office/drawing/2014/main" id="{1A1AA7BB-8744-E546-A5A4-C8BFAB5EEBCD}"/>
                </a:ext>
              </a:extLst>
            </p:cNvPr>
            <p:cNvSpPr txBox="1"/>
            <p:nvPr/>
          </p:nvSpPr>
          <p:spPr>
            <a:xfrm>
              <a:off x="986752" y="2958437"/>
              <a:ext cx="909668" cy="646331"/>
            </a:xfrm>
            <a:prstGeom prst="rect">
              <a:avLst/>
            </a:prstGeom>
            <a:noFill/>
          </p:spPr>
          <p:txBody>
            <a:bodyPr wrap="square" rtlCol="0">
              <a:spAutoFit/>
            </a:bodyPr>
            <a:lstStyle/>
            <a:p>
              <a:pPr algn="ctr"/>
              <a:r>
                <a:rPr lang="en-US" altLang="zh-CN" sz="900" dirty="0">
                  <a:solidFill>
                    <a:schemeClr val="bg1"/>
                  </a:solidFill>
                  <a:latin typeface="Century Gothic" panose="020B0502020202020204" pitchFamily="34" charset="0"/>
                  <a:ea typeface="微软雅黑" panose="020B0503020204020204" charset="-122"/>
                </a:rPr>
                <a:t>Production storage </a:t>
              </a:r>
            </a:p>
            <a:p>
              <a:pPr algn="ctr"/>
              <a:r>
                <a:rPr lang="en-US" altLang="zh-CN" sz="900" dirty="0">
                  <a:solidFill>
                    <a:schemeClr val="bg1"/>
                  </a:solidFill>
                  <a:latin typeface="Century Gothic" panose="020B0502020202020204" pitchFamily="34" charset="0"/>
                  <a:ea typeface="微软雅黑" panose="020B0503020204020204" charset="-122"/>
                </a:rPr>
                <a:t>pool</a:t>
              </a:r>
              <a:endParaRPr lang="zh-CN" altLang="en-US" sz="900" dirty="0">
                <a:solidFill>
                  <a:schemeClr val="bg1"/>
                </a:solidFill>
                <a:latin typeface="Century Gothic" panose="020B0502020202020204" pitchFamily="34" charset="0"/>
                <a:ea typeface="微软雅黑" panose="020B0503020204020204" charset="-122"/>
              </a:endParaRPr>
            </a:p>
            <a:p>
              <a:pPr algn="ctr"/>
              <a:endParaRPr kumimoji="1" lang="zh-CN" altLang="en-US" sz="900" dirty="0">
                <a:solidFill>
                  <a:schemeClr val="bg1"/>
                </a:solidFill>
              </a:endParaRPr>
            </a:p>
          </p:txBody>
        </p:sp>
        <p:grpSp>
          <p:nvGrpSpPr>
            <p:cNvPr id="43" name="组合 2">
              <a:extLst>
                <a:ext uri="{FF2B5EF4-FFF2-40B4-BE49-F238E27FC236}">
                  <a16:creationId xmlns:a16="http://schemas.microsoft.com/office/drawing/2014/main" id="{FE064AC8-ADB9-7B41-97B8-C1B9037A3C26}"/>
                </a:ext>
              </a:extLst>
            </p:cNvPr>
            <p:cNvGrpSpPr/>
            <p:nvPr/>
          </p:nvGrpSpPr>
          <p:grpSpPr>
            <a:xfrm>
              <a:off x="1549755" y="4584160"/>
              <a:ext cx="1196626" cy="897242"/>
              <a:chOff x="3511" y="8628"/>
              <a:chExt cx="2599" cy="1863"/>
            </a:xfrm>
          </p:grpSpPr>
          <p:pic>
            <p:nvPicPr>
              <p:cNvPr id="44" name="图片 28">
                <a:extLst>
                  <a:ext uri="{FF2B5EF4-FFF2-40B4-BE49-F238E27FC236}">
                    <a16:creationId xmlns:a16="http://schemas.microsoft.com/office/drawing/2014/main" id="{8495AEF9-B853-B445-BD4B-18C15C75B221}"/>
                  </a:ext>
                </a:extLst>
              </p:cNvPr>
              <p:cNvPicPr>
                <a:picLocks noChangeAspect="1"/>
              </p:cNvPicPr>
              <p:nvPr/>
            </p:nvPicPr>
            <p:blipFill>
              <a:blip r:embed="rId3"/>
              <a:stretch>
                <a:fillRect/>
              </a:stretch>
            </p:blipFill>
            <p:spPr>
              <a:xfrm>
                <a:off x="3512" y="9283"/>
                <a:ext cx="2598" cy="555"/>
              </a:xfrm>
              <a:prstGeom prst="rect">
                <a:avLst/>
              </a:prstGeom>
              <a:noFill/>
              <a:ln w="9525">
                <a:noFill/>
              </a:ln>
            </p:spPr>
          </p:pic>
          <p:pic>
            <p:nvPicPr>
              <p:cNvPr id="45" name="图片 20">
                <a:extLst>
                  <a:ext uri="{FF2B5EF4-FFF2-40B4-BE49-F238E27FC236}">
                    <a16:creationId xmlns:a16="http://schemas.microsoft.com/office/drawing/2014/main" id="{285AF563-B676-9645-9EEB-A507317CE82F}"/>
                  </a:ext>
                </a:extLst>
              </p:cNvPr>
              <p:cNvPicPr>
                <a:picLocks noChangeAspect="1"/>
              </p:cNvPicPr>
              <p:nvPr/>
            </p:nvPicPr>
            <p:blipFill>
              <a:blip r:embed="rId3"/>
              <a:stretch>
                <a:fillRect/>
              </a:stretch>
            </p:blipFill>
            <p:spPr>
              <a:xfrm>
                <a:off x="3511" y="9937"/>
                <a:ext cx="2598" cy="555"/>
              </a:xfrm>
              <a:prstGeom prst="rect">
                <a:avLst/>
              </a:prstGeom>
              <a:noFill/>
              <a:ln w="9525">
                <a:noFill/>
              </a:ln>
            </p:spPr>
          </p:pic>
          <p:pic>
            <p:nvPicPr>
              <p:cNvPr id="46" name="图片 19">
                <a:extLst>
                  <a:ext uri="{FF2B5EF4-FFF2-40B4-BE49-F238E27FC236}">
                    <a16:creationId xmlns:a16="http://schemas.microsoft.com/office/drawing/2014/main" id="{83293435-2570-0445-A60E-8BC1FF10D4E6}"/>
                  </a:ext>
                </a:extLst>
              </p:cNvPr>
              <p:cNvPicPr>
                <a:picLocks noChangeAspect="1"/>
              </p:cNvPicPr>
              <p:nvPr/>
            </p:nvPicPr>
            <p:blipFill>
              <a:blip r:embed="rId3"/>
              <a:stretch>
                <a:fillRect/>
              </a:stretch>
            </p:blipFill>
            <p:spPr>
              <a:xfrm>
                <a:off x="3512" y="8628"/>
                <a:ext cx="2598" cy="557"/>
              </a:xfrm>
              <a:prstGeom prst="rect">
                <a:avLst/>
              </a:prstGeom>
              <a:noFill/>
              <a:ln w="9525">
                <a:noFill/>
              </a:ln>
            </p:spPr>
          </p:pic>
        </p:grpSp>
        <p:sp>
          <p:nvSpPr>
            <p:cNvPr id="113" name="圆角矩形 14">
              <a:extLst>
                <a:ext uri="{FF2B5EF4-FFF2-40B4-BE49-F238E27FC236}">
                  <a16:creationId xmlns:a16="http://schemas.microsoft.com/office/drawing/2014/main" id="{C055EA17-E133-7A47-A839-E19706B92B75}"/>
                </a:ext>
              </a:extLst>
            </p:cNvPr>
            <p:cNvSpPr/>
            <p:nvPr/>
          </p:nvSpPr>
          <p:spPr>
            <a:xfrm>
              <a:off x="4961090" y="2734608"/>
              <a:ext cx="741792" cy="933691"/>
            </a:xfrm>
            <a:prstGeom prst="roundRect">
              <a:avLst/>
            </a:prstGeom>
            <a:solidFill>
              <a:srgbClr val="F09D00"/>
            </a:solidFill>
            <a:ln>
              <a:noFill/>
            </a:ln>
          </p:spPr>
          <p:style>
            <a:lnRef idx="2">
              <a:schemeClr val="accent1">
                <a:shade val="50000"/>
              </a:schemeClr>
            </a:lnRef>
            <a:fillRef idx="1">
              <a:schemeClr val="accent1"/>
            </a:fillRef>
            <a:effectRef idx="0">
              <a:schemeClr val="accent1"/>
            </a:effectRef>
            <a:fontRef idx="minor">
              <a:schemeClr val="lt1"/>
            </a:fontRef>
          </p:style>
          <p:txBody>
            <a:bodyPr tIns="72000" rIns="108000" rtlCol="0" anchor="ctr"/>
            <a:lstStyle/>
            <a:p>
              <a:pPr algn="ctr"/>
              <a:endParaRPr lang="zh-CN" altLang="en-US" sz="900" dirty="0">
                <a:latin typeface="Century Gothic" panose="020B0502020202020204" pitchFamily="34" charset="0"/>
                <a:ea typeface="微软雅黑" panose="020B0503020204020204" charset="-122"/>
              </a:endParaRPr>
            </a:p>
          </p:txBody>
        </p:sp>
        <p:sp>
          <p:nvSpPr>
            <p:cNvPr id="114" name="圆角矩形 62">
              <a:extLst>
                <a:ext uri="{FF2B5EF4-FFF2-40B4-BE49-F238E27FC236}">
                  <a16:creationId xmlns:a16="http://schemas.microsoft.com/office/drawing/2014/main" id="{F022F772-C9EE-8C44-962D-1B9C4A3AD7C1}"/>
                </a:ext>
              </a:extLst>
            </p:cNvPr>
            <p:cNvSpPr/>
            <p:nvPr/>
          </p:nvSpPr>
          <p:spPr>
            <a:xfrm>
              <a:off x="6476404" y="2734608"/>
              <a:ext cx="680990" cy="933691"/>
            </a:xfrm>
            <a:prstGeom prst="roundRect">
              <a:avLst/>
            </a:prstGeom>
            <a:solidFill>
              <a:srgbClr val="F09D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00" dirty="0">
                  <a:latin typeface="Century Gothic" panose="020B0502020202020204" pitchFamily="34" charset="0"/>
                  <a:ea typeface="微软雅黑" panose="020B0503020204020204" charset="-122"/>
                </a:rPr>
                <a:t>Backup storage pool</a:t>
              </a:r>
              <a:endParaRPr lang="zh-CN" altLang="en-US" sz="900" dirty="0">
                <a:latin typeface="Century Gothic" panose="020B0502020202020204" pitchFamily="34" charset="0"/>
                <a:ea typeface="微软雅黑" panose="020B0503020204020204" charset="-122"/>
              </a:endParaRPr>
            </a:p>
          </p:txBody>
        </p:sp>
        <p:sp>
          <p:nvSpPr>
            <p:cNvPr id="115" name="文本框 114">
              <a:extLst>
                <a:ext uri="{FF2B5EF4-FFF2-40B4-BE49-F238E27FC236}">
                  <a16:creationId xmlns:a16="http://schemas.microsoft.com/office/drawing/2014/main" id="{1E77EDFB-4D73-7246-AE57-C926266C767B}"/>
                </a:ext>
              </a:extLst>
            </p:cNvPr>
            <p:cNvSpPr txBox="1"/>
            <p:nvPr/>
          </p:nvSpPr>
          <p:spPr>
            <a:xfrm>
              <a:off x="4898352" y="2958437"/>
              <a:ext cx="909668" cy="646331"/>
            </a:xfrm>
            <a:prstGeom prst="rect">
              <a:avLst/>
            </a:prstGeom>
            <a:noFill/>
          </p:spPr>
          <p:txBody>
            <a:bodyPr wrap="square" rtlCol="0">
              <a:spAutoFit/>
            </a:bodyPr>
            <a:lstStyle/>
            <a:p>
              <a:pPr algn="ctr"/>
              <a:r>
                <a:rPr lang="en-US" altLang="zh-CN" sz="900" dirty="0">
                  <a:solidFill>
                    <a:schemeClr val="bg1"/>
                  </a:solidFill>
                  <a:latin typeface="Century Gothic" panose="020B0502020202020204" pitchFamily="34" charset="0"/>
                  <a:ea typeface="微软雅黑" panose="020B0503020204020204" charset="-122"/>
                </a:rPr>
                <a:t>Production storage </a:t>
              </a:r>
            </a:p>
            <a:p>
              <a:pPr algn="ctr"/>
              <a:r>
                <a:rPr lang="en-US" altLang="zh-CN" sz="900" dirty="0">
                  <a:solidFill>
                    <a:schemeClr val="bg1"/>
                  </a:solidFill>
                  <a:latin typeface="Century Gothic" panose="020B0502020202020204" pitchFamily="34" charset="0"/>
                  <a:ea typeface="微软雅黑" panose="020B0503020204020204" charset="-122"/>
                </a:rPr>
                <a:t>pool</a:t>
              </a:r>
              <a:endParaRPr lang="zh-CN" altLang="en-US" sz="900" dirty="0">
                <a:solidFill>
                  <a:schemeClr val="bg1"/>
                </a:solidFill>
                <a:latin typeface="Century Gothic" panose="020B0502020202020204" pitchFamily="34" charset="0"/>
                <a:ea typeface="微软雅黑" panose="020B0503020204020204" charset="-122"/>
              </a:endParaRPr>
            </a:p>
            <a:p>
              <a:pPr algn="ctr"/>
              <a:endParaRPr kumimoji="1" lang="zh-CN" altLang="en-US" sz="900" dirty="0">
                <a:solidFill>
                  <a:schemeClr val="bg1"/>
                </a:solidFill>
              </a:endParaRPr>
            </a:p>
          </p:txBody>
        </p:sp>
        <p:sp>
          <p:nvSpPr>
            <p:cNvPr id="116" name="流程图: 合并 8">
              <a:extLst>
                <a:ext uri="{FF2B5EF4-FFF2-40B4-BE49-F238E27FC236}">
                  <a16:creationId xmlns:a16="http://schemas.microsoft.com/office/drawing/2014/main" id="{7105FB33-0FE1-BC4D-AB2B-AB6050EE4E3D}"/>
                </a:ext>
              </a:extLst>
            </p:cNvPr>
            <p:cNvSpPr/>
            <p:nvPr/>
          </p:nvSpPr>
          <p:spPr>
            <a:xfrm>
              <a:off x="4979188" y="4140355"/>
              <a:ext cx="2176001" cy="605954"/>
            </a:xfrm>
            <a:prstGeom prst="flowChartMerge">
              <a:avLst/>
            </a:prstGeom>
            <a:gradFill>
              <a:gsLst>
                <a:gs pos="99000">
                  <a:srgbClr val="0070C0"/>
                </a:gs>
                <a:gs pos="5000">
                  <a:srgbClr val="0070C0">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Century Gothic" panose="020B0502020202020204" pitchFamily="34" charset="0"/>
                <a:ea typeface="微软雅黑" panose="020B0503020204020204" charset="-122"/>
              </a:endParaRPr>
            </a:p>
          </p:txBody>
        </p:sp>
        <p:grpSp>
          <p:nvGrpSpPr>
            <p:cNvPr id="76" name="组合 117">
              <a:extLst>
                <a:ext uri="{FF2B5EF4-FFF2-40B4-BE49-F238E27FC236}">
                  <a16:creationId xmlns:a16="http://schemas.microsoft.com/office/drawing/2014/main" id="{29F7E10E-DE1C-EA4E-BA52-B0018FF0BE58}"/>
                </a:ext>
              </a:extLst>
            </p:cNvPr>
            <p:cNvGrpSpPr/>
            <p:nvPr/>
          </p:nvGrpSpPr>
          <p:grpSpPr>
            <a:xfrm>
              <a:off x="5479288" y="4565867"/>
              <a:ext cx="1196626" cy="897242"/>
              <a:chOff x="3511" y="8628"/>
              <a:chExt cx="2599" cy="1863"/>
            </a:xfrm>
          </p:grpSpPr>
          <p:pic>
            <p:nvPicPr>
              <p:cNvPr id="77" name="图片 118">
                <a:extLst>
                  <a:ext uri="{FF2B5EF4-FFF2-40B4-BE49-F238E27FC236}">
                    <a16:creationId xmlns:a16="http://schemas.microsoft.com/office/drawing/2014/main" id="{1716F737-7D68-E44A-9BCA-8493FC24D8B4}"/>
                  </a:ext>
                </a:extLst>
              </p:cNvPr>
              <p:cNvPicPr>
                <a:picLocks noChangeAspect="1"/>
              </p:cNvPicPr>
              <p:nvPr/>
            </p:nvPicPr>
            <p:blipFill>
              <a:blip r:embed="rId3"/>
              <a:stretch>
                <a:fillRect/>
              </a:stretch>
            </p:blipFill>
            <p:spPr>
              <a:xfrm>
                <a:off x="3512" y="9283"/>
                <a:ext cx="2598" cy="555"/>
              </a:xfrm>
              <a:prstGeom prst="rect">
                <a:avLst/>
              </a:prstGeom>
              <a:noFill/>
              <a:ln w="9525">
                <a:noFill/>
              </a:ln>
            </p:spPr>
          </p:pic>
          <p:pic>
            <p:nvPicPr>
              <p:cNvPr id="78" name="图片 20">
                <a:extLst>
                  <a:ext uri="{FF2B5EF4-FFF2-40B4-BE49-F238E27FC236}">
                    <a16:creationId xmlns:a16="http://schemas.microsoft.com/office/drawing/2014/main" id="{09F30494-11BF-DB4F-B03D-697D0C09DBBE}"/>
                  </a:ext>
                </a:extLst>
              </p:cNvPr>
              <p:cNvPicPr>
                <a:picLocks noChangeAspect="1"/>
              </p:cNvPicPr>
              <p:nvPr/>
            </p:nvPicPr>
            <p:blipFill>
              <a:blip r:embed="rId3"/>
              <a:stretch>
                <a:fillRect/>
              </a:stretch>
            </p:blipFill>
            <p:spPr>
              <a:xfrm>
                <a:off x="3511" y="9937"/>
                <a:ext cx="2598" cy="555"/>
              </a:xfrm>
              <a:prstGeom prst="rect">
                <a:avLst/>
              </a:prstGeom>
              <a:noFill/>
              <a:ln w="9525">
                <a:noFill/>
              </a:ln>
            </p:spPr>
          </p:pic>
          <p:pic>
            <p:nvPicPr>
              <p:cNvPr id="79" name="图片 19">
                <a:extLst>
                  <a:ext uri="{FF2B5EF4-FFF2-40B4-BE49-F238E27FC236}">
                    <a16:creationId xmlns:a16="http://schemas.microsoft.com/office/drawing/2014/main" id="{BAADAB04-8369-1A47-BC38-CC734BA4E4C9}"/>
                  </a:ext>
                </a:extLst>
              </p:cNvPr>
              <p:cNvPicPr>
                <a:picLocks noChangeAspect="1"/>
              </p:cNvPicPr>
              <p:nvPr/>
            </p:nvPicPr>
            <p:blipFill>
              <a:blip r:embed="rId3"/>
              <a:stretch>
                <a:fillRect/>
              </a:stretch>
            </p:blipFill>
            <p:spPr>
              <a:xfrm>
                <a:off x="3512" y="8628"/>
                <a:ext cx="2598" cy="557"/>
              </a:xfrm>
              <a:prstGeom prst="rect">
                <a:avLst/>
              </a:prstGeom>
              <a:noFill/>
              <a:ln w="9525">
                <a:noFill/>
              </a:ln>
            </p:spPr>
          </p:pic>
        </p:grpSp>
      </p:grpSp>
      <p:sp>
        <p:nvSpPr>
          <p:cNvPr id="86" name="Date Placeholder 2">
            <a:extLst>
              <a:ext uri="{FF2B5EF4-FFF2-40B4-BE49-F238E27FC236}">
                <a16:creationId xmlns:a16="http://schemas.microsoft.com/office/drawing/2014/main" id="{5DDD6D49-CE98-2046-BB74-0BE8D2AB426F}"/>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95" name="Footer Placeholder 3">
            <a:extLst>
              <a:ext uri="{FF2B5EF4-FFF2-40B4-BE49-F238E27FC236}">
                <a16:creationId xmlns:a16="http://schemas.microsoft.com/office/drawing/2014/main" id="{834A0D1A-DEDF-A346-99D8-7BAF020FEED8}"/>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101" name="Slide Number Placeholder 4">
            <a:extLst>
              <a:ext uri="{FF2B5EF4-FFF2-40B4-BE49-F238E27FC236}">
                <a16:creationId xmlns:a16="http://schemas.microsoft.com/office/drawing/2014/main" id="{6FC45657-A213-2E42-AE9F-85EC3872A197}"/>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t>4</a:t>
            </a:fld>
            <a:endParaRPr lang="zh-CN" altLang="en-US" dirty="0"/>
          </a:p>
        </p:txBody>
      </p:sp>
    </p:spTree>
    <p:extLst>
      <p:ext uri="{BB962C8B-B14F-4D97-AF65-F5344CB8AC3E}">
        <p14:creationId xmlns:p14="http://schemas.microsoft.com/office/powerpoint/2010/main" val="33981904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114D87-3DC0-8541-82E8-5E0CE40AC9E0}"/>
              </a:ext>
            </a:extLst>
          </p:cNvPr>
          <p:cNvSpPr>
            <a:spLocks noGrp="1"/>
          </p:cNvSpPr>
          <p:nvPr>
            <p:ph type="title"/>
          </p:nvPr>
        </p:nvSpPr>
        <p:spPr/>
        <p:txBody>
          <a:bodyPr>
            <a:normAutofit/>
          </a:bodyPr>
          <a:lstStyle/>
          <a:p>
            <a:r>
              <a:rPr lang="en-US" sz="2500" dirty="0">
                <a:latin typeface="Century Gothic" panose="020B0502020202020204" pitchFamily="34" charset="0"/>
              </a:rPr>
              <a:t>Drilling into Details</a:t>
            </a:r>
          </a:p>
        </p:txBody>
      </p:sp>
      <p:grpSp>
        <p:nvGrpSpPr>
          <p:cNvPr id="176" name="组合 175">
            <a:extLst>
              <a:ext uri="{FF2B5EF4-FFF2-40B4-BE49-F238E27FC236}">
                <a16:creationId xmlns:a16="http://schemas.microsoft.com/office/drawing/2014/main" id="{BB0BFA10-F8A0-D741-914A-10C3A5FAC778}"/>
              </a:ext>
            </a:extLst>
          </p:cNvPr>
          <p:cNvGrpSpPr/>
          <p:nvPr/>
        </p:nvGrpSpPr>
        <p:grpSpPr>
          <a:xfrm>
            <a:off x="1920087" y="961703"/>
            <a:ext cx="8240272" cy="5175424"/>
            <a:chOff x="1216491" y="992708"/>
            <a:chExt cx="8240272" cy="5175424"/>
          </a:xfrm>
        </p:grpSpPr>
        <p:sp>
          <p:nvSpPr>
            <p:cNvPr id="91" name="矩形 90">
              <a:extLst>
                <a:ext uri="{FF2B5EF4-FFF2-40B4-BE49-F238E27FC236}">
                  <a16:creationId xmlns:a16="http://schemas.microsoft.com/office/drawing/2014/main" id="{E2EC9494-F9CA-0D4C-B525-2FF2118CFD07}"/>
                </a:ext>
              </a:extLst>
            </p:cNvPr>
            <p:cNvSpPr/>
            <p:nvPr/>
          </p:nvSpPr>
          <p:spPr>
            <a:xfrm>
              <a:off x="6636844" y="1001854"/>
              <a:ext cx="2712237" cy="5166278"/>
            </a:xfrm>
            <a:prstGeom prst="rect">
              <a:avLst/>
            </a:prstGeom>
            <a:solidFill>
              <a:srgbClr val="DDE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2" name="矩形 91">
              <a:extLst>
                <a:ext uri="{FF2B5EF4-FFF2-40B4-BE49-F238E27FC236}">
                  <a16:creationId xmlns:a16="http://schemas.microsoft.com/office/drawing/2014/main" id="{DB1E5C2E-2036-2C43-B6D6-A4471129CC58}"/>
                </a:ext>
              </a:extLst>
            </p:cNvPr>
            <p:cNvSpPr/>
            <p:nvPr/>
          </p:nvSpPr>
          <p:spPr>
            <a:xfrm>
              <a:off x="6708293" y="1062155"/>
              <a:ext cx="2569338" cy="5013753"/>
            </a:xfrm>
            <a:prstGeom prst="rect">
              <a:avLst/>
            </a:prstGeom>
            <a:solidFill>
              <a:schemeClr val="bg1"/>
            </a:solidFill>
            <a:ln w="12700">
              <a:solidFill>
                <a:srgbClr val="0444A2">
                  <a:alpha val="32000"/>
                </a:srgb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3" name="矩形 92">
              <a:extLst>
                <a:ext uri="{FF2B5EF4-FFF2-40B4-BE49-F238E27FC236}">
                  <a16:creationId xmlns:a16="http://schemas.microsoft.com/office/drawing/2014/main" id="{63CB0134-7F98-F646-BB35-D45D3DA16220}"/>
                </a:ext>
              </a:extLst>
            </p:cNvPr>
            <p:cNvSpPr/>
            <p:nvPr/>
          </p:nvSpPr>
          <p:spPr>
            <a:xfrm>
              <a:off x="1274536" y="992708"/>
              <a:ext cx="2712237" cy="5175424"/>
            </a:xfrm>
            <a:prstGeom prst="rect">
              <a:avLst/>
            </a:prstGeom>
            <a:solidFill>
              <a:srgbClr val="DDE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4" name="矩形 93">
              <a:extLst>
                <a:ext uri="{FF2B5EF4-FFF2-40B4-BE49-F238E27FC236}">
                  <a16:creationId xmlns:a16="http://schemas.microsoft.com/office/drawing/2014/main" id="{ADB16AFD-CC65-6746-8C04-06171A129600}"/>
                </a:ext>
              </a:extLst>
            </p:cNvPr>
            <p:cNvSpPr/>
            <p:nvPr/>
          </p:nvSpPr>
          <p:spPr>
            <a:xfrm>
              <a:off x="1345985" y="1053010"/>
              <a:ext cx="2569338" cy="5038235"/>
            </a:xfrm>
            <a:prstGeom prst="rect">
              <a:avLst/>
            </a:prstGeom>
            <a:solidFill>
              <a:schemeClr val="bg1"/>
            </a:solidFill>
            <a:ln w="12700">
              <a:solidFill>
                <a:srgbClr val="0444A2">
                  <a:alpha val="32000"/>
                </a:srgb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95" name="组合 78">
              <a:extLst>
                <a:ext uri="{FF2B5EF4-FFF2-40B4-BE49-F238E27FC236}">
                  <a16:creationId xmlns:a16="http://schemas.microsoft.com/office/drawing/2014/main" id="{07A13C61-BBCC-2B48-BC83-D83D7B28C14C}"/>
                </a:ext>
              </a:extLst>
            </p:cNvPr>
            <p:cNvGrpSpPr/>
            <p:nvPr/>
          </p:nvGrpSpPr>
          <p:grpSpPr>
            <a:xfrm>
              <a:off x="1542680" y="1844094"/>
              <a:ext cx="379900" cy="461682"/>
              <a:chOff x="4474" y="7488"/>
              <a:chExt cx="654" cy="760"/>
            </a:xfrm>
          </p:grpSpPr>
          <p:pic>
            <p:nvPicPr>
              <p:cNvPr id="167" name="Picture 9" descr="主机">
                <a:extLst>
                  <a:ext uri="{FF2B5EF4-FFF2-40B4-BE49-F238E27FC236}">
                    <a16:creationId xmlns:a16="http://schemas.microsoft.com/office/drawing/2014/main" id="{8C3595FE-4A19-A148-90B5-CE3262F2A9F6}"/>
                  </a:ext>
                </a:extLst>
              </p:cNvPr>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68" name="文本框 77">
                <a:extLst>
                  <a:ext uri="{FF2B5EF4-FFF2-40B4-BE49-F238E27FC236}">
                    <a16:creationId xmlns:a16="http://schemas.microsoft.com/office/drawing/2014/main" id="{EE9B374F-6641-3740-AC72-6DB3398FC8AD}"/>
                  </a:ext>
                </a:extLst>
              </p:cNvPr>
              <p:cNvSpPr txBox="1"/>
              <p:nvPr/>
            </p:nvSpPr>
            <p:spPr>
              <a:xfrm>
                <a:off x="4474" y="7868"/>
                <a:ext cx="654" cy="380"/>
              </a:xfrm>
              <a:prstGeom prst="rect">
                <a:avLst/>
              </a:prstGeom>
              <a:noFill/>
            </p:spPr>
            <p:txBody>
              <a:bodyPr wrap="square" rtlCol="0">
                <a:spAutoFit/>
              </a:bodyPr>
              <a:lstStyle/>
              <a:p>
                <a:pPr algn="ctr"/>
                <a:r>
                  <a:rPr lang="en-US" altLang="zh-CN" sz="900" dirty="0">
                    <a:latin typeface="Century Gothic" panose="020B0502020202020204" pitchFamily="34" charset="0"/>
                    <a:ea typeface="微软雅黑" panose="020B0503020204020204" charset="-122"/>
                  </a:rPr>
                  <a:t>VM</a:t>
                </a:r>
              </a:p>
            </p:txBody>
          </p:sp>
        </p:grpSp>
        <p:grpSp>
          <p:nvGrpSpPr>
            <p:cNvPr id="96" name="组合 82">
              <a:extLst>
                <a:ext uri="{FF2B5EF4-FFF2-40B4-BE49-F238E27FC236}">
                  <a16:creationId xmlns:a16="http://schemas.microsoft.com/office/drawing/2014/main" id="{59767300-A51E-7540-8A70-56309DDDE756}"/>
                </a:ext>
              </a:extLst>
            </p:cNvPr>
            <p:cNvGrpSpPr/>
            <p:nvPr/>
          </p:nvGrpSpPr>
          <p:grpSpPr>
            <a:xfrm>
              <a:off x="1991706" y="1844094"/>
              <a:ext cx="379900" cy="461682"/>
              <a:chOff x="4474" y="7488"/>
              <a:chExt cx="654" cy="760"/>
            </a:xfrm>
          </p:grpSpPr>
          <p:pic>
            <p:nvPicPr>
              <p:cNvPr id="165" name="Picture 9" descr="主机">
                <a:extLst>
                  <a:ext uri="{FF2B5EF4-FFF2-40B4-BE49-F238E27FC236}">
                    <a16:creationId xmlns:a16="http://schemas.microsoft.com/office/drawing/2014/main" id="{BAD62A13-BBF4-FA4B-A705-1256165F9997}"/>
                  </a:ext>
                </a:extLst>
              </p:cNvPr>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66" name="文本框 97">
                <a:extLst>
                  <a:ext uri="{FF2B5EF4-FFF2-40B4-BE49-F238E27FC236}">
                    <a16:creationId xmlns:a16="http://schemas.microsoft.com/office/drawing/2014/main" id="{823969E6-19D4-C04B-AB8A-A8DDC2793842}"/>
                  </a:ext>
                </a:extLst>
              </p:cNvPr>
              <p:cNvSpPr txBox="1"/>
              <p:nvPr/>
            </p:nvSpPr>
            <p:spPr>
              <a:xfrm>
                <a:off x="4474" y="7868"/>
                <a:ext cx="654" cy="380"/>
              </a:xfrm>
              <a:prstGeom prst="rect">
                <a:avLst/>
              </a:prstGeom>
              <a:noFill/>
            </p:spPr>
            <p:txBody>
              <a:bodyPr wrap="square" rtlCol="0">
                <a:spAutoFit/>
              </a:bodyPr>
              <a:lstStyle/>
              <a:p>
                <a:pPr algn="ctr"/>
                <a:r>
                  <a:rPr lang="en-US" altLang="zh-CN" sz="900" dirty="0">
                    <a:latin typeface="Century Gothic" panose="020B0502020202020204" pitchFamily="34" charset="0"/>
                    <a:ea typeface="微软雅黑" panose="020B0503020204020204" charset="-122"/>
                  </a:rPr>
                  <a:t>VM</a:t>
                </a:r>
              </a:p>
            </p:txBody>
          </p:sp>
        </p:grpSp>
        <p:grpSp>
          <p:nvGrpSpPr>
            <p:cNvPr id="97" name="组合 98">
              <a:extLst>
                <a:ext uri="{FF2B5EF4-FFF2-40B4-BE49-F238E27FC236}">
                  <a16:creationId xmlns:a16="http://schemas.microsoft.com/office/drawing/2014/main" id="{5BC07F55-6B4A-0448-B839-34F902C3BDC8}"/>
                </a:ext>
              </a:extLst>
            </p:cNvPr>
            <p:cNvGrpSpPr/>
            <p:nvPr/>
          </p:nvGrpSpPr>
          <p:grpSpPr>
            <a:xfrm>
              <a:off x="2889756" y="1844094"/>
              <a:ext cx="379900" cy="461682"/>
              <a:chOff x="4474" y="7488"/>
              <a:chExt cx="654" cy="760"/>
            </a:xfrm>
          </p:grpSpPr>
          <p:pic>
            <p:nvPicPr>
              <p:cNvPr id="163" name="Picture 9" descr="主机">
                <a:extLst>
                  <a:ext uri="{FF2B5EF4-FFF2-40B4-BE49-F238E27FC236}">
                    <a16:creationId xmlns:a16="http://schemas.microsoft.com/office/drawing/2014/main" id="{6B85289E-3F83-2742-A0A0-4E0AE29674AA}"/>
                  </a:ext>
                </a:extLst>
              </p:cNvPr>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64" name="文本框 100">
                <a:extLst>
                  <a:ext uri="{FF2B5EF4-FFF2-40B4-BE49-F238E27FC236}">
                    <a16:creationId xmlns:a16="http://schemas.microsoft.com/office/drawing/2014/main" id="{FC0BA515-554F-3D43-9D27-BBA84B640903}"/>
                  </a:ext>
                </a:extLst>
              </p:cNvPr>
              <p:cNvSpPr txBox="1"/>
              <p:nvPr/>
            </p:nvSpPr>
            <p:spPr>
              <a:xfrm>
                <a:off x="4474" y="7868"/>
                <a:ext cx="654" cy="380"/>
              </a:xfrm>
              <a:prstGeom prst="rect">
                <a:avLst/>
              </a:prstGeom>
              <a:noFill/>
            </p:spPr>
            <p:txBody>
              <a:bodyPr wrap="square" rtlCol="0">
                <a:spAutoFit/>
              </a:bodyPr>
              <a:lstStyle/>
              <a:p>
                <a:pPr algn="ctr"/>
                <a:r>
                  <a:rPr lang="en-US" altLang="zh-CN" sz="900" dirty="0">
                    <a:latin typeface="Century Gothic" panose="020B0502020202020204" pitchFamily="34" charset="0"/>
                    <a:ea typeface="微软雅黑" panose="020B0503020204020204" charset="-122"/>
                  </a:rPr>
                  <a:t>VM</a:t>
                </a:r>
              </a:p>
            </p:txBody>
          </p:sp>
        </p:grpSp>
        <p:grpSp>
          <p:nvGrpSpPr>
            <p:cNvPr id="98" name="组合 101">
              <a:extLst>
                <a:ext uri="{FF2B5EF4-FFF2-40B4-BE49-F238E27FC236}">
                  <a16:creationId xmlns:a16="http://schemas.microsoft.com/office/drawing/2014/main" id="{4C8692BB-0B1D-CB45-8B8D-75622B979C4C}"/>
                </a:ext>
              </a:extLst>
            </p:cNvPr>
            <p:cNvGrpSpPr/>
            <p:nvPr/>
          </p:nvGrpSpPr>
          <p:grpSpPr>
            <a:xfrm>
              <a:off x="2440731" y="1844094"/>
              <a:ext cx="379900" cy="461682"/>
              <a:chOff x="4474" y="7488"/>
              <a:chExt cx="654" cy="760"/>
            </a:xfrm>
          </p:grpSpPr>
          <p:pic>
            <p:nvPicPr>
              <p:cNvPr id="161" name="Picture 9" descr="主机">
                <a:extLst>
                  <a:ext uri="{FF2B5EF4-FFF2-40B4-BE49-F238E27FC236}">
                    <a16:creationId xmlns:a16="http://schemas.microsoft.com/office/drawing/2014/main" id="{071FB62B-6A59-1642-A61A-C539385ABD36}"/>
                  </a:ext>
                </a:extLst>
              </p:cNvPr>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62" name="文本框 103">
                <a:extLst>
                  <a:ext uri="{FF2B5EF4-FFF2-40B4-BE49-F238E27FC236}">
                    <a16:creationId xmlns:a16="http://schemas.microsoft.com/office/drawing/2014/main" id="{732B572F-EB93-FB42-84CF-4DA90C873325}"/>
                  </a:ext>
                </a:extLst>
              </p:cNvPr>
              <p:cNvSpPr txBox="1"/>
              <p:nvPr/>
            </p:nvSpPr>
            <p:spPr>
              <a:xfrm>
                <a:off x="4474" y="7868"/>
                <a:ext cx="654" cy="380"/>
              </a:xfrm>
              <a:prstGeom prst="rect">
                <a:avLst/>
              </a:prstGeom>
              <a:noFill/>
            </p:spPr>
            <p:txBody>
              <a:bodyPr wrap="square" rtlCol="0">
                <a:spAutoFit/>
              </a:bodyPr>
              <a:lstStyle/>
              <a:p>
                <a:pPr algn="ctr"/>
                <a:r>
                  <a:rPr lang="en-US" altLang="zh-CN" sz="900" dirty="0">
                    <a:latin typeface="Century Gothic" panose="020B0502020202020204" pitchFamily="34" charset="0"/>
                    <a:ea typeface="微软雅黑" panose="020B0503020204020204" charset="-122"/>
                  </a:rPr>
                  <a:t>VM</a:t>
                </a:r>
              </a:p>
            </p:txBody>
          </p:sp>
        </p:grpSp>
        <p:sp>
          <p:nvSpPr>
            <p:cNvPr id="99" name="流程图: 合并 8">
              <a:extLst>
                <a:ext uri="{FF2B5EF4-FFF2-40B4-BE49-F238E27FC236}">
                  <a16:creationId xmlns:a16="http://schemas.microsoft.com/office/drawing/2014/main" id="{BB1A40C9-A427-274F-91DF-F580A8E8A570}"/>
                </a:ext>
              </a:extLst>
            </p:cNvPr>
            <p:cNvSpPr/>
            <p:nvPr/>
          </p:nvSpPr>
          <p:spPr>
            <a:xfrm>
              <a:off x="1542680" y="4468998"/>
              <a:ext cx="2176001" cy="605954"/>
            </a:xfrm>
            <a:prstGeom prst="flowChartMerge">
              <a:avLst/>
            </a:prstGeom>
            <a:gradFill>
              <a:gsLst>
                <a:gs pos="99000">
                  <a:srgbClr val="0070C0"/>
                </a:gs>
                <a:gs pos="5000">
                  <a:srgbClr val="0070C0">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Century Gothic" panose="020B0502020202020204" pitchFamily="34" charset="0"/>
                <a:ea typeface="微软雅黑" panose="020B0503020204020204" charset="-122"/>
              </a:endParaRPr>
            </a:p>
          </p:txBody>
        </p:sp>
        <p:sp>
          <p:nvSpPr>
            <p:cNvPr id="100" name="圆角矩形 9">
              <a:extLst>
                <a:ext uri="{FF2B5EF4-FFF2-40B4-BE49-F238E27FC236}">
                  <a16:creationId xmlns:a16="http://schemas.microsoft.com/office/drawing/2014/main" id="{4FA321CD-E39A-094F-84CE-585471C21B1D}"/>
                </a:ext>
              </a:extLst>
            </p:cNvPr>
            <p:cNvSpPr/>
            <p:nvPr/>
          </p:nvSpPr>
          <p:spPr>
            <a:xfrm>
              <a:off x="1542680" y="4030079"/>
              <a:ext cx="2176001" cy="459252"/>
            </a:xfrm>
            <a:prstGeom prst="round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b="1" dirty="0">
                  <a:latin typeface="Century Gothic" panose="020B0502020202020204" pitchFamily="34" charset="0"/>
                  <a:ea typeface="微软雅黑" panose="020B0503020204020204" charset="-122"/>
                </a:rPr>
                <a:t>HCI</a:t>
              </a:r>
            </a:p>
          </p:txBody>
        </p:sp>
        <p:grpSp>
          <p:nvGrpSpPr>
            <p:cNvPr id="101" name="组合 10">
              <a:extLst>
                <a:ext uri="{FF2B5EF4-FFF2-40B4-BE49-F238E27FC236}">
                  <a16:creationId xmlns:a16="http://schemas.microsoft.com/office/drawing/2014/main" id="{7583BD81-B57E-F649-8927-07B7943991C2}"/>
                </a:ext>
              </a:extLst>
            </p:cNvPr>
            <p:cNvGrpSpPr/>
            <p:nvPr/>
          </p:nvGrpSpPr>
          <p:grpSpPr>
            <a:xfrm>
              <a:off x="3338782" y="1844094"/>
              <a:ext cx="379900" cy="461682"/>
              <a:chOff x="4474" y="7488"/>
              <a:chExt cx="654" cy="760"/>
            </a:xfrm>
          </p:grpSpPr>
          <p:pic>
            <p:nvPicPr>
              <p:cNvPr id="159" name="Picture 9" descr="主机">
                <a:extLst>
                  <a:ext uri="{FF2B5EF4-FFF2-40B4-BE49-F238E27FC236}">
                    <a16:creationId xmlns:a16="http://schemas.microsoft.com/office/drawing/2014/main" id="{B003BBD5-7D6A-B348-B9FC-E25F0D4AEFE9}"/>
                  </a:ext>
                </a:extLst>
              </p:cNvPr>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60" name="文本框 12">
                <a:extLst>
                  <a:ext uri="{FF2B5EF4-FFF2-40B4-BE49-F238E27FC236}">
                    <a16:creationId xmlns:a16="http://schemas.microsoft.com/office/drawing/2014/main" id="{D35C6AE5-0E9F-F744-B8CE-CF9BABAB707D}"/>
                  </a:ext>
                </a:extLst>
              </p:cNvPr>
              <p:cNvSpPr txBox="1"/>
              <p:nvPr/>
            </p:nvSpPr>
            <p:spPr>
              <a:xfrm>
                <a:off x="4474" y="7868"/>
                <a:ext cx="654" cy="380"/>
              </a:xfrm>
              <a:prstGeom prst="rect">
                <a:avLst/>
              </a:prstGeom>
              <a:noFill/>
            </p:spPr>
            <p:txBody>
              <a:bodyPr wrap="square" rtlCol="0">
                <a:spAutoFit/>
              </a:bodyPr>
              <a:lstStyle/>
              <a:p>
                <a:pPr algn="ctr"/>
                <a:r>
                  <a:rPr lang="en-US" altLang="zh-CN" sz="900" dirty="0">
                    <a:latin typeface="Century Gothic" panose="020B0502020202020204" pitchFamily="34" charset="0"/>
                    <a:ea typeface="微软雅黑" panose="020B0503020204020204" charset="-122"/>
                  </a:rPr>
                  <a:t>VM</a:t>
                </a:r>
              </a:p>
            </p:txBody>
          </p:sp>
        </p:grpSp>
        <p:sp>
          <p:nvSpPr>
            <p:cNvPr id="102" name="圆角矩形 13">
              <a:extLst>
                <a:ext uri="{FF2B5EF4-FFF2-40B4-BE49-F238E27FC236}">
                  <a16:creationId xmlns:a16="http://schemas.microsoft.com/office/drawing/2014/main" id="{6F3420D3-BE9B-744E-893C-599FDBB04B6A}"/>
                </a:ext>
              </a:extLst>
            </p:cNvPr>
            <p:cNvSpPr/>
            <p:nvPr/>
          </p:nvSpPr>
          <p:spPr>
            <a:xfrm>
              <a:off x="1547908" y="1245730"/>
              <a:ext cx="2176001" cy="459252"/>
            </a:xfrm>
            <a:prstGeom prst="roundRect">
              <a:avLst/>
            </a:prstGeom>
            <a:solidFill>
              <a:srgbClr val="75B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b="1" dirty="0">
                  <a:latin typeface="Century Gothic" panose="020B0502020202020204" pitchFamily="34" charset="0"/>
                  <a:ea typeface="微软雅黑" panose="020B0503020204020204" charset="-122"/>
                  <a:cs typeface="微软雅黑" panose="020B0503020204020204" charset="-122"/>
                </a:rPr>
                <a:t>Main SCP</a:t>
              </a:r>
            </a:p>
          </p:txBody>
        </p:sp>
        <p:sp>
          <p:nvSpPr>
            <p:cNvPr id="103" name="圆角矩形 14">
              <a:extLst>
                <a:ext uri="{FF2B5EF4-FFF2-40B4-BE49-F238E27FC236}">
                  <a16:creationId xmlns:a16="http://schemas.microsoft.com/office/drawing/2014/main" id="{E7776374-6DA0-8547-A52B-0E77723568FD}"/>
                </a:ext>
              </a:extLst>
            </p:cNvPr>
            <p:cNvSpPr/>
            <p:nvPr/>
          </p:nvSpPr>
          <p:spPr>
            <a:xfrm>
              <a:off x="1542680" y="2992091"/>
              <a:ext cx="741792" cy="933691"/>
            </a:xfrm>
            <a:prstGeom prst="roundRect">
              <a:avLst/>
            </a:prstGeom>
            <a:solidFill>
              <a:srgbClr val="F09D00"/>
            </a:solidFill>
            <a:ln>
              <a:noFill/>
            </a:ln>
          </p:spPr>
          <p:style>
            <a:lnRef idx="2">
              <a:schemeClr val="accent1">
                <a:shade val="50000"/>
              </a:schemeClr>
            </a:lnRef>
            <a:fillRef idx="1">
              <a:schemeClr val="accent1"/>
            </a:fillRef>
            <a:effectRef idx="0">
              <a:schemeClr val="accent1"/>
            </a:effectRef>
            <a:fontRef idx="minor">
              <a:schemeClr val="lt1"/>
            </a:fontRef>
          </p:style>
          <p:txBody>
            <a:bodyPr tIns="72000" rIns="108000" rtlCol="0" anchor="ctr"/>
            <a:lstStyle/>
            <a:p>
              <a:pPr algn="ctr"/>
              <a:endParaRPr lang="zh-CN" altLang="en-US" sz="900" dirty="0">
                <a:latin typeface="Century Gothic" panose="020B0502020202020204" pitchFamily="34" charset="0"/>
                <a:ea typeface="微软雅黑" panose="020B0503020204020204" charset="-122"/>
              </a:endParaRPr>
            </a:p>
          </p:txBody>
        </p:sp>
        <p:sp>
          <p:nvSpPr>
            <p:cNvPr id="104" name="圆角矩形 23">
              <a:extLst>
                <a:ext uri="{FF2B5EF4-FFF2-40B4-BE49-F238E27FC236}">
                  <a16:creationId xmlns:a16="http://schemas.microsoft.com/office/drawing/2014/main" id="{85A08C79-6E16-F742-A8F7-7DDEB0EDFA7A}"/>
                </a:ext>
              </a:extLst>
            </p:cNvPr>
            <p:cNvSpPr/>
            <p:nvPr/>
          </p:nvSpPr>
          <p:spPr>
            <a:xfrm>
              <a:off x="1547908" y="2429652"/>
              <a:ext cx="2176001" cy="459252"/>
            </a:xfrm>
            <a:prstGeom prst="round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b="1" dirty="0">
                  <a:latin typeface="Century Gothic" panose="020B0502020202020204" pitchFamily="34" charset="0"/>
                  <a:ea typeface="微软雅黑" panose="020B0503020204020204" charset="-122"/>
                  <a:cs typeface="微软雅黑" panose="020B0503020204020204" charset="-122"/>
                </a:rPr>
                <a:t>Virtual network</a:t>
              </a:r>
              <a:endParaRPr lang="zh-CN" altLang="en-US" sz="1400" b="1" dirty="0">
                <a:latin typeface="Century Gothic" panose="020B0502020202020204" pitchFamily="34" charset="0"/>
                <a:ea typeface="微软雅黑" panose="020B0503020204020204" charset="-122"/>
                <a:cs typeface="微软雅黑" panose="020B0503020204020204" charset="-122"/>
              </a:endParaRPr>
            </a:p>
          </p:txBody>
        </p:sp>
        <p:cxnSp>
          <p:nvCxnSpPr>
            <p:cNvPr id="105" name="直接连接符 25">
              <a:extLst>
                <a:ext uri="{FF2B5EF4-FFF2-40B4-BE49-F238E27FC236}">
                  <a16:creationId xmlns:a16="http://schemas.microsoft.com/office/drawing/2014/main" id="{A0AEE266-3DEE-2B41-909C-111D207449F4}"/>
                </a:ext>
              </a:extLst>
            </p:cNvPr>
            <p:cNvCxnSpPr>
              <a:stCxn id="168" idx="2"/>
              <a:endCxn id="104" idx="0"/>
            </p:cNvCxnSpPr>
            <p:nvPr/>
          </p:nvCxnSpPr>
          <p:spPr>
            <a:xfrm>
              <a:off x="1732630" y="2305776"/>
              <a:ext cx="903279" cy="123876"/>
            </a:xfrm>
            <a:prstGeom prst="line">
              <a:avLst/>
            </a:prstGeom>
            <a:ln w="12700">
              <a:solidFill>
                <a:srgbClr val="2D6DA4"/>
              </a:solidFill>
            </a:ln>
          </p:spPr>
          <p:style>
            <a:lnRef idx="1">
              <a:schemeClr val="accent1"/>
            </a:lnRef>
            <a:fillRef idx="0">
              <a:schemeClr val="accent1"/>
            </a:fillRef>
            <a:effectRef idx="0">
              <a:schemeClr val="accent1"/>
            </a:effectRef>
            <a:fontRef idx="minor">
              <a:schemeClr val="tx1"/>
            </a:fontRef>
          </p:style>
        </p:cxnSp>
        <p:cxnSp>
          <p:nvCxnSpPr>
            <p:cNvPr id="106" name="直接连接符 53">
              <a:extLst>
                <a:ext uri="{FF2B5EF4-FFF2-40B4-BE49-F238E27FC236}">
                  <a16:creationId xmlns:a16="http://schemas.microsoft.com/office/drawing/2014/main" id="{4863B978-DA91-6244-B143-8B888D538641}"/>
                </a:ext>
              </a:extLst>
            </p:cNvPr>
            <p:cNvCxnSpPr>
              <a:stCxn id="166" idx="2"/>
              <a:endCxn id="104" idx="0"/>
            </p:cNvCxnSpPr>
            <p:nvPr/>
          </p:nvCxnSpPr>
          <p:spPr>
            <a:xfrm>
              <a:off x="2181656" y="2305776"/>
              <a:ext cx="454253" cy="123876"/>
            </a:xfrm>
            <a:prstGeom prst="line">
              <a:avLst/>
            </a:prstGeom>
            <a:ln w="12700">
              <a:solidFill>
                <a:srgbClr val="2D6DA4"/>
              </a:solidFill>
            </a:ln>
          </p:spPr>
          <p:style>
            <a:lnRef idx="1">
              <a:schemeClr val="accent1"/>
            </a:lnRef>
            <a:fillRef idx="0">
              <a:schemeClr val="accent1"/>
            </a:fillRef>
            <a:effectRef idx="0">
              <a:schemeClr val="accent1"/>
            </a:effectRef>
            <a:fontRef idx="minor">
              <a:schemeClr val="tx1"/>
            </a:fontRef>
          </p:style>
        </p:cxnSp>
        <p:cxnSp>
          <p:nvCxnSpPr>
            <p:cNvPr id="107" name="直接连接符 54">
              <a:extLst>
                <a:ext uri="{FF2B5EF4-FFF2-40B4-BE49-F238E27FC236}">
                  <a16:creationId xmlns:a16="http://schemas.microsoft.com/office/drawing/2014/main" id="{46D1EBCA-C439-EB40-836A-63F63DC8EBBC}"/>
                </a:ext>
              </a:extLst>
            </p:cNvPr>
            <p:cNvCxnSpPr>
              <a:cxnSpLocks/>
              <a:endCxn id="104" idx="0"/>
            </p:cNvCxnSpPr>
            <p:nvPr/>
          </p:nvCxnSpPr>
          <p:spPr>
            <a:xfrm flipH="1">
              <a:off x="2635909" y="2302632"/>
              <a:ext cx="1122" cy="127020"/>
            </a:xfrm>
            <a:prstGeom prst="line">
              <a:avLst/>
            </a:prstGeom>
            <a:ln w="12700">
              <a:solidFill>
                <a:srgbClr val="2D6DA4"/>
              </a:solidFill>
            </a:ln>
          </p:spPr>
          <p:style>
            <a:lnRef idx="1">
              <a:schemeClr val="accent1"/>
            </a:lnRef>
            <a:fillRef idx="0">
              <a:schemeClr val="accent1"/>
            </a:fillRef>
            <a:effectRef idx="0">
              <a:schemeClr val="accent1"/>
            </a:effectRef>
            <a:fontRef idx="minor">
              <a:schemeClr val="tx1"/>
            </a:fontRef>
          </p:style>
        </p:cxnSp>
        <p:cxnSp>
          <p:nvCxnSpPr>
            <p:cNvPr id="108" name="直接连接符 56">
              <a:extLst>
                <a:ext uri="{FF2B5EF4-FFF2-40B4-BE49-F238E27FC236}">
                  <a16:creationId xmlns:a16="http://schemas.microsoft.com/office/drawing/2014/main" id="{49A34DDD-D514-C741-B94C-670D690F45F8}"/>
                </a:ext>
              </a:extLst>
            </p:cNvPr>
            <p:cNvCxnSpPr>
              <a:stCxn id="164" idx="2"/>
              <a:endCxn id="104" idx="0"/>
            </p:cNvCxnSpPr>
            <p:nvPr/>
          </p:nvCxnSpPr>
          <p:spPr>
            <a:xfrm flipH="1">
              <a:off x="2635909" y="2305776"/>
              <a:ext cx="443797" cy="123876"/>
            </a:xfrm>
            <a:prstGeom prst="line">
              <a:avLst/>
            </a:prstGeom>
            <a:ln w="12700">
              <a:solidFill>
                <a:srgbClr val="2D6DA4"/>
              </a:solidFill>
            </a:ln>
          </p:spPr>
          <p:style>
            <a:lnRef idx="1">
              <a:schemeClr val="accent1"/>
            </a:lnRef>
            <a:fillRef idx="0">
              <a:schemeClr val="accent1"/>
            </a:fillRef>
            <a:effectRef idx="0">
              <a:schemeClr val="accent1"/>
            </a:effectRef>
            <a:fontRef idx="minor">
              <a:schemeClr val="tx1"/>
            </a:fontRef>
          </p:style>
        </p:cxnSp>
        <p:cxnSp>
          <p:nvCxnSpPr>
            <p:cNvPr id="109" name="直接连接符 57">
              <a:extLst>
                <a:ext uri="{FF2B5EF4-FFF2-40B4-BE49-F238E27FC236}">
                  <a16:creationId xmlns:a16="http://schemas.microsoft.com/office/drawing/2014/main" id="{AA1A68FA-BE03-2645-830C-0BD9C81C9AD9}"/>
                </a:ext>
              </a:extLst>
            </p:cNvPr>
            <p:cNvCxnSpPr>
              <a:cxnSpLocks/>
              <a:stCxn id="160" idx="2"/>
              <a:endCxn id="104" idx="0"/>
            </p:cNvCxnSpPr>
            <p:nvPr/>
          </p:nvCxnSpPr>
          <p:spPr>
            <a:xfrm flipH="1">
              <a:off x="2635909" y="2305776"/>
              <a:ext cx="892823" cy="123876"/>
            </a:xfrm>
            <a:prstGeom prst="line">
              <a:avLst/>
            </a:prstGeom>
            <a:ln w="12700">
              <a:solidFill>
                <a:srgbClr val="2D6DA4"/>
              </a:solidFill>
            </a:ln>
          </p:spPr>
          <p:style>
            <a:lnRef idx="1">
              <a:schemeClr val="accent1"/>
            </a:lnRef>
            <a:fillRef idx="0">
              <a:schemeClr val="accent1"/>
            </a:fillRef>
            <a:effectRef idx="0">
              <a:schemeClr val="accent1"/>
            </a:effectRef>
            <a:fontRef idx="minor">
              <a:schemeClr val="tx1"/>
            </a:fontRef>
          </p:style>
        </p:cxnSp>
        <p:sp>
          <p:nvSpPr>
            <p:cNvPr id="110" name="文本框 60">
              <a:extLst>
                <a:ext uri="{FF2B5EF4-FFF2-40B4-BE49-F238E27FC236}">
                  <a16:creationId xmlns:a16="http://schemas.microsoft.com/office/drawing/2014/main" id="{A77973DA-50F8-7D47-8638-7445387298EE}"/>
                </a:ext>
              </a:extLst>
            </p:cNvPr>
            <p:cNvSpPr txBox="1"/>
            <p:nvPr/>
          </p:nvSpPr>
          <p:spPr>
            <a:xfrm>
              <a:off x="1216491" y="5752691"/>
              <a:ext cx="2906176" cy="307777"/>
            </a:xfrm>
            <a:prstGeom prst="rect">
              <a:avLst/>
            </a:prstGeom>
            <a:noFill/>
          </p:spPr>
          <p:txBody>
            <a:bodyPr wrap="square" rtlCol="0">
              <a:spAutoFit/>
            </a:bodyPr>
            <a:lstStyle/>
            <a:p>
              <a:pPr algn="ctr"/>
              <a:r>
                <a:rPr lang="en-US" altLang="zh-CN" sz="1400" b="1" dirty="0">
                  <a:latin typeface="Century Gothic" panose="020B0502020202020204" pitchFamily="34" charset="0"/>
                  <a:ea typeface="微软雅黑" panose="020B0503020204020204" charset="-122"/>
                  <a:cs typeface="微软雅黑" panose="020B0503020204020204" charset="-122"/>
                </a:rPr>
                <a:t>DC A</a:t>
              </a:r>
            </a:p>
          </p:txBody>
        </p:sp>
        <p:sp>
          <p:nvSpPr>
            <p:cNvPr id="111" name="右箭头 61">
              <a:extLst>
                <a:ext uri="{FF2B5EF4-FFF2-40B4-BE49-F238E27FC236}">
                  <a16:creationId xmlns:a16="http://schemas.microsoft.com/office/drawing/2014/main" id="{5C7F5438-D656-614C-9E09-635334CB042F}"/>
                </a:ext>
              </a:extLst>
            </p:cNvPr>
            <p:cNvSpPr/>
            <p:nvPr/>
          </p:nvSpPr>
          <p:spPr>
            <a:xfrm>
              <a:off x="2355337" y="3189762"/>
              <a:ext cx="628484" cy="538360"/>
            </a:xfrm>
            <a:prstGeom prst="rightArrow">
              <a:avLst/>
            </a:prstGeom>
            <a:gradFill flip="none" rotWithShape="1">
              <a:gsLst>
                <a:gs pos="0">
                  <a:srgbClr val="0070C0"/>
                </a:gs>
                <a:gs pos="100000">
                  <a:srgbClr val="0070C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 b="1" dirty="0">
                  <a:solidFill>
                    <a:schemeClr val="bg1"/>
                  </a:solidFill>
                  <a:latin typeface="Century Gothic" panose="020B0502020202020204" pitchFamily="34" charset="0"/>
                  <a:ea typeface="微软雅黑" panose="020B0503020204020204" charset="-122"/>
                  <a:cs typeface="微软雅黑" panose="020B0503020204020204" charset="-122"/>
                </a:rPr>
                <a:t>Backup</a:t>
              </a:r>
            </a:p>
            <a:p>
              <a:pPr algn="ctr"/>
              <a:r>
                <a:rPr lang="en-US" altLang="zh-CN" sz="600" b="1" dirty="0">
                  <a:solidFill>
                    <a:schemeClr val="bg1"/>
                  </a:solidFill>
                  <a:latin typeface="Century Gothic" panose="020B0502020202020204" pitchFamily="34" charset="0"/>
                  <a:ea typeface="微软雅黑" panose="020B0503020204020204" charset="-122"/>
                  <a:cs typeface="微软雅黑" panose="020B0503020204020204" charset="-122"/>
                </a:rPr>
                <a:t>CDP</a:t>
              </a:r>
            </a:p>
          </p:txBody>
        </p:sp>
        <p:sp>
          <p:nvSpPr>
            <p:cNvPr id="112" name="圆角矩形 62">
              <a:extLst>
                <a:ext uri="{FF2B5EF4-FFF2-40B4-BE49-F238E27FC236}">
                  <a16:creationId xmlns:a16="http://schemas.microsoft.com/office/drawing/2014/main" id="{62EFE811-C5EE-094A-9B45-7F01F0DD0033}"/>
                </a:ext>
              </a:extLst>
            </p:cNvPr>
            <p:cNvSpPr/>
            <p:nvPr/>
          </p:nvSpPr>
          <p:spPr>
            <a:xfrm>
              <a:off x="2999544" y="2992091"/>
              <a:ext cx="724366" cy="933691"/>
            </a:xfrm>
            <a:prstGeom prst="roundRect">
              <a:avLst/>
            </a:prstGeom>
            <a:solidFill>
              <a:srgbClr val="F09D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00" dirty="0">
                  <a:latin typeface="Century Gothic" panose="020B0502020202020204" pitchFamily="34" charset="0"/>
                  <a:ea typeface="微软雅黑" panose="020B0503020204020204" charset="-122"/>
                </a:rPr>
                <a:t>Backup storage pool</a:t>
              </a:r>
              <a:endParaRPr lang="zh-CN" altLang="en-US" sz="900" dirty="0">
                <a:latin typeface="Century Gothic" panose="020B0502020202020204" pitchFamily="34" charset="0"/>
                <a:ea typeface="微软雅黑" panose="020B0503020204020204" charset="-122"/>
              </a:endParaRPr>
            </a:p>
          </p:txBody>
        </p:sp>
        <p:grpSp>
          <p:nvGrpSpPr>
            <p:cNvPr id="113" name="组合 63">
              <a:extLst>
                <a:ext uri="{FF2B5EF4-FFF2-40B4-BE49-F238E27FC236}">
                  <a16:creationId xmlns:a16="http://schemas.microsoft.com/office/drawing/2014/main" id="{F0E2B256-1577-8646-B14C-FD8199A21F40}"/>
                </a:ext>
              </a:extLst>
            </p:cNvPr>
            <p:cNvGrpSpPr/>
            <p:nvPr/>
          </p:nvGrpSpPr>
          <p:grpSpPr>
            <a:xfrm>
              <a:off x="6899734" y="1844094"/>
              <a:ext cx="379900" cy="461682"/>
              <a:chOff x="4474" y="7488"/>
              <a:chExt cx="654" cy="760"/>
            </a:xfrm>
          </p:grpSpPr>
          <p:pic>
            <p:nvPicPr>
              <p:cNvPr id="157" name="Picture 9" descr="主机">
                <a:extLst>
                  <a:ext uri="{FF2B5EF4-FFF2-40B4-BE49-F238E27FC236}">
                    <a16:creationId xmlns:a16="http://schemas.microsoft.com/office/drawing/2014/main" id="{915118A1-2886-0A46-88BB-0ED46F72111F}"/>
                  </a:ext>
                </a:extLst>
              </p:cNvPr>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58" name="文本框 76">
                <a:extLst>
                  <a:ext uri="{FF2B5EF4-FFF2-40B4-BE49-F238E27FC236}">
                    <a16:creationId xmlns:a16="http://schemas.microsoft.com/office/drawing/2014/main" id="{1794FEA7-3669-5147-93FB-30796FC6B3C4}"/>
                  </a:ext>
                </a:extLst>
              </p:cNvPr>
              <p:cNvSpPr txBox="1"/>
              <p:nvPr/>
            </p:nvSpPr>
            <p:spPr>
              <a:xfrm>
                <a:off x="4474" y="7868"/>
                <a:ext cx="654" cy="380"/>
              </a:xfrm>
              <a:prstGeom prst="rect">
                <a:avLst/>
              </a:prstGeom>
              <a:noFill/>
            </p:spPr>
            <p:txBody>
              <a:bodyPr wrap="square" rtlCol="0">
                <a:spAutoFit/>
              </a:bodyPr>
              <a:lstStyle/>
              <a:p>
                <a:pPr algn="ctr"/>
                <a:r>
                  <a:rPr lang="en-US" altLang="zh-CN" sz="900" dirty="0">
                    <a:latin typeface="Century Gothic" panose="020B0502020202020204" pitchFamily="34" charset="0"/>
                    <a:ea typeface="微软雅黑" panose="020B0503020204020204" charset="-122"/>
                  </a:rPr>
                  <a:t>VM</a:t>
                </a:r>
                <a:endParaRPr lang="zh-CN" altLang="en-US" sz="900" dirty="0">
                  <a:latin typeface="Century Gothic" panose="020B0502020202020204" pitchFamily="34" charset="0"/>
                  <a:ea typeface="微软雅黑" panose="020B0503020204020204" charset="-122"/>
                </a:endParaRPr>
              </a:p>
            </p:txBody>
          </p:sp>
        </p:grpSp>
        <p:grpSp>
          <p:nvGrpSpPr>
            <p:cNvPr id="114" name="组合 79">
              <a:extLst>
                <a:ext uri="{FF2B5EF4-FFF2-40B4-BE49-F238E27FC236}">
                  <a16:creationId xmlns:a16="http://schemas.microsoft.com/office/drawing/2014/main" id="{5F4CD326-AF35-8D40-8E40-561F3E9BF074}"/>
                </a:ext>
              </a:extLst>
            </p:cNvPr>
            <p:cNvGrpSpPr/>
            <p:nvPr/>
          </p:nvGrpSpPr>
          <p:grpSpPr>
            <a:xfrm>
              <a:off x="7348760" y="1844094"/>
              <a:ext cx="379900" cy="461682"/>
              <a:chOff x="4474" y="7488"/>
              <a:chExt cx="654" cy="760"/>
            </a:xfrm>
          </p:grpSpPr>
          <p:pic>
            <p:nvPicPr>
              <p:cNvPr id="155" name="Picture 9" descr="主机">
                <a:extLst>
                  <a:ext uri="{FF2B5EF4-FFF2-40B4-BE49-F238E27FC236}">
                    <a16:creationId xmlns:a16="http://schemas.microsoft.com/office/drawing/2014/main" id="{BD74DAC4-0014-8947-87D9-192B97580B12}"/>
                  </a:ext>
                </a:extLst>
              </p:cNvPr>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56" name="文本框 83">
                <a:extLst>
                  <a:ext uri="{FF2B5EF4-FFF2-40B4-BE49-F238E27FC236}">
                    <a16:creationId xmlns:a16="http://schemas.microsoft.com/office/drawing/2014/main" id="{5ED0DCC8-42D0-F846-836E-9ABD89741E6E}"/>
                  </a:ext>
                </a:extLst>
              </p:cNvPr>
              <p:cNvSpPr txBox="1"/>
              <p:nvPr/>
            </p:nvSpPr>
            <p:spPr>
              <a:xfrm>
                <a:off x="4474" y="7868"/>
                <a:ext cx="654" cy="380"/>
              </a:xfrm>
              <a:prstGeom prst="rect">
                <a:avLst/>
              </a:prstGeom>
              <a:noFill/>
            </p:spPr>
            <p:txBody>
              <a:bodyPr wrap="square" rtlCol="0">
                <a:spAutoFit/>
              </a:bodyPr>
              <a:lstStyle/>
              <a:p>
                <a:pPr algn="ctr"/>
                <a:r>
                  <a:rPr lang="en-US" altLang="zh-CN" sz="900" dirty="0">
                    <a:latin typeface="Century Gothic" panose="020B0502020202020204" pitchFamily="34" charset="0"/>
                    <a:ea typeface="微软雅黑" panose="020B0503020204020204" charset="-122"/>
                  </a:rPr>
                  <a:t>VM</a:t>
                </a:r>
              </a:p>
            </p:txBody>
          </p:sp>
        </p:grpSp>
        <p:grpSp>
          <p:nvGrpSpPr>
            <p:cNvPr id="115" name="组合 86">
              <a:extLst>
                <a:ext uri="{FF2B5EF4-FFF2-40B4-BE49-F238E27FC236}">
                  <a16:creationId xmlns:a16="http://schemas.microsoft.com/office/drawing/2014/main" id="{9969B0B3-40A8-1648-B6C2-F7C48CF74ACB}"/>
                </a:ext>
              </a:extLst>
            </p:cNvPr>
            <p:cNvGrpSpPr/>
            <p:nvPr/>
          </p:nvGrpSpPr>
          <p:grpSpPr>
            <a:xfrm>
              <a:off x="8246810" y="1844094"/>
              <a:ext cx="379900" cy="461682"/>
              <a:chOff x="4474" y="7488"/>
              <a:chExt cx="654" cy="760"/>
            </a:xfrm>
          </p:grpSpPr>
          <p:pic>
            <p:nvPicPr>
              <p:cNvPr id="153" name="Picture 9" descr="主机">
                <a:extLst>
                  <a:ext uri="{FF2B5EF4-FFF2-40B4-BE49-F238E27FC236}">
                    <a16:creationId xmlns:a16="http://schemas.microsoft.com/office/drawing/2014/main" id="{E301DBDA-D9A5-6745-998D-7F3148DF6487}"/>
                  </a:ext>
                </a:extLst>
              </p:cNvPr>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54" name="文本框 91">
                <a:extLst>
                  <a:ext uri="{FF2B5EF4-FFF2-40B4-BE49-F238E27FC236}">
                    <a16:creationId xmlns:a16="http://schemas.microsoft.com/office/drawing/2014/main" id="{C165DE60-4616-964F-B9B1-8C4B4723792C}"/>
                  </a:ext>
                </a:extLst>
              </p:cNvPr>
              <p:cNvSpPr txBox="1"/>
              <p:nvPr/>
            </p:nvSpPr>
            <p:spPr>
              <a:xfrm>
                <a:off x="4474" y="7868"/>
                <a:ext cx="654" cy="380"/>
              </a:xfrm>
              <a:prstGeom prst="rect">
                <a:avLst/>
              </a:prstGeom>
              <a:noFill/>
            </p:spPr>
            <p:txBody>
              <a:bodyPr wrap="square" rtlCol="0">
                <a:spAutoFit/>
              </a:bodyPr>
              <a:lstStyle/>
              <a:p>
                <a:pPr algn="ctr"/>
                <a:r>
                  <a:rPr lang="en-US" altLang="zh-CN" sz="900" dirty="0">
                    <a:latin typeface="Century Gothic" panose="020B0502020202020204" pitchFamily="34" charset="0"/>
                    <a:ea typeface="微软雅黑" panose="020B0503020204020204" charset="-122"/>
                  </a:rPr>
                  <a:t>VM</a:t>
                </a:r>
                <a:endParaRPr lang="zh-CN" altLang="en-US" sz="900" dirty="0">
                  <a:latin typeface="Century Gothic" panose="020B0502020202020204" pitchFamily="34" charset="0"/>
                  <a:ea typeface="微软雅黑" panose="020B0503020204020204" charset="-122"/>
                </a:endParaRPr>
              </a:p>
            </p:txBody>
          </p:sp>
        </p:grpSp>
        <p:grpSp>
          <p:nvGrpSpPr>
            <p:cNvPr id="116" name="组合 93">
              <a:extLst>
                <a:ext uri="{FF2B5EF4-FFF2-40B4-BE49-F238E27FC236}">
                  <a16:creationId xmlns:a16="http://schemas.microsoft.com/office/drawing/2014/main" id="{208C55EE-2EC6-FB41-AFD6-72EED994C3CA}"/>
                </a:ext>
              </a:extLst>
            </p:cNvPr>
            <p:cNvGrpSpPr/>
            <p:nvPr/>
          </p:nvGrpSpPr>
          <p:grpSpPr>
            <a:xfrm>
              <a:off x="7797785" y="1844094"/>
              <a:ext cx="379900" cy="461682"/>
              <a:chOff x="4474" y="7488"/>
              <a:chExt cx="654" cy="760"/>
            </a:xfrm>
          </p:grpSpPr>
          <p:pic>
            <p:nvPicPr>
              <p:cNvPr id="151" name="Picture 9" descr="主机">
                <a:extLst>
                  <a:ext uri="{FF2B5EF4-FFF2-40B4-BE49-F238E27FC236}">
                    <a16:creationId xmlns:a16="http://schemas.microsoft.com/office/drawing/2014/main" id="{D916E9B4-7D7D-CF44-ADB0-866CF6C2E9B9}"/>
                  </a:ext>
                </a:extLst>
              </p:cNvPr>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52" name="文本框 95">
                <a:extLst>
                  <a:ext uri="{FF2B5EF4-FFF2-40B4-BE49-F238E27FC236}">
                    <a16:creationId xmlns:a16="http://schemas.microsoft.com/office/drawing/2014/main" id="{51475511-BBDC-0A48-94BA-D7B200E883E3}"/>
                  </a:ext>
                </a:extLst>
              </p:cNvPr>
              <p:cNvSpPr txBox="1"/>
              <p:nvPr/>
            </p:nvSpPr>
            <p:spPr>
              <a:xfrm>
                <a:off x="4474" y="7868"/>
                <a:ext cx="654" cy="380"/>
              </a:xfrm>
              <a:prstGeom prst="rect">
                <a:avLst/>
              </a:prstGeom>
              <a:noFill/>
            </p:spPr>
            <p:txBody>
              <a:bodyPr wrap="square" rtlCol="0">
                <a:spAutoFit/>
              </a:bodyPr>
              <a:lstStyle/>
              <a:p>
                <a:pPr algn="ctr"/>
                <a:r>
                  <a:rPr lang="en-US" altLang="zh-CN" sz="900" dirty="0">
                    <a:latin typeface="Century Gothic" panose="020B0502020202020204" pitchFamily="34" charset="0"/>
                    <a:ea typeface="微软雅黑" panose="020B0503020204020204" charset="-122"/>
                  </a:rPr>
                  <a:t>VM</a:t>
                </a:r>
                <a:endParaRPr lang="zh-CN" altLang="en-US" sz="900" dirty="0">
                  <a:latin typeface="Century Gothic" panose="020B0502020202020204" pitchFamily="34" charset="0"/>
                  <a:ea typeface="微软雅黑" panose="020B0503020204020204" charset="-122"/>
                </a:endParaRPr>
              </a:p>
            </p:txBody>
          </p:sp>
        </p:grpSp>
        <p:sp>
          <p:nvSpPr>
            <p:cNvPr id="117" name="圆角矩形 122">
              <a:extLst>
                <a:ext uri="{FF2B5EF4-FFF2-40B4-BE49-F238E27FC236}">
                  <a16:creationId xmlns:a16="http://schemas.microsoft.com/office/drawing/2014/main" id="{3FC113E0-1377-7242-8309-7CB350923871}"/>
                </a:ext>
              </a:extLst>
            </p:cNvPr>
            <p:cNvSpPr/>
            <p:nvPr/>
          </p:nvSpPr>
          <p:spPr>
            <a:xfrm>
              <a:off x="6909024" y="4030079"/>
              <a:ext cx="2176001" cy="459252"/>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b="1" dirty="0">
                  <a:latin typeface="Century Gothic" panose="020B0502020202020204" pitchFamily="34" charset="0"/>
                  <a:ea typeface="微软雅黑" panose="020B0503020204020204" charset="-122"/>
                </a:rPr>
                <a:t>HCI</a:t>
              </a:r>
            </a:p>
          </p:txBody>
        </p:sp>
        <p:grpSp>
          <p:nvGrpSpPr>
            <p:cNvPr id="118" name="组合 123">
              <a:extLst>
                <a:ext uri="{FF2B5EF4-FFF2-40B4-BE49-F238E27FC236}">
                  <a16:creationId xmlns:a16="http://schemas.microsoft.com/office/drawing/2014/main" id="{083626E1-8A4D-4449-968D-E5EE42B85412}"/>
                </a:ext>
              </a:extLst>
            </p:cNvPr>
            <p:cNvGrpSpPr/>
            <p:nvPr/>
          </p:nvGrpSpPr>
          <p:grpSpPr>
            <a:xfrm>
              <a:off x="8695836" y="1844094"/>
              <a:ext cx="379900" cy="461682"/>
              <a:chOff x="4474" y="7488"/>
              <a:chExt cx="654" cy="760"/>
            </a:xfrm>
          </p:grpSpPr>
          <p:pic>
            <p:nvPicPr>
              <p:cNvPr id="149" name="Picture 9" descr="主机">
                <a:extLst>
                  <a:ext uri="{FF2B5EF4-FFF2-40B4-BE49-F238E27FC236}">
                    <a16:creationId xmlns:a16="http://schemas.microsoft.com/office/drawing/2014/main" id="{3302A3FE-60A7-0A41-8CD6-DA65AA8AEE1D}"/>
                  </a:ext>
                </a:extLst>
              </p:cNvPr>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50" name="文本框 125">
                <a:extLst>
                  <a:ext uri="{FF2B5EF4-FFF2-40B4-BE49-F238E27FC236}">
                    <a16:creationId xmlns:a16="http://schemas.microsoft.com/office/drawing/2014/main" id="{00C3A2C1-A8C0-F44A-82ED-CED0B80D72EC}"/>
                  </a:ext>
                </a:extLst>
              </p:cNvPr>
              <p:cNvSpPr txBox="1"/>
              <p:nvPr/>
            </p:nvSpPr>
            <p:spPr>
              <a:xfrm>
                <a:off x="4474" y="7868"/>
                <a:ext cx="654" cy="380"/>
              </a:xfrm>
              <a:prstGeom prst="rect">
                <a:avLst/>
              </a:prstGeom>
              <a:noFill/>
            </p:spPr>
            <p:txBody>
              <a:bodyPr wrap="square" rtlCol="0">
                <a:spAutoFit/>
              </a:bodyPr>
              <a:lstStyle/>
              <a:p>
                <a:pPr algn="ctr"/>
                <a:r>
                  <a:rPr lang="en-US" altLang="zh-CN" sz="900" dirty="0">
                    <a:latin typeface="Century Gothic" panose="020B0502020202020204" pitchFamily="34" charset="0"/>
                    <a:ea typeface="微软雅黑" panose="020B0503020204020204" charset="-122"/>
                  </a:rPr>
                  <a:t>VM</a:t>
                </a:r>
                <a:endParaRPr lang="zh-CN" altLang="en-US" sz="900" dirty="0">
                  <a:latin typeface="Century Gothic" panose="020B0502020202020204" pitchFamily="34" charset="0"/>
                  <a:ea typeface="微软雅黑" panose="020B0503020204020204" charset="-122"/>
                </a:endParaRPr>
              </a:p>
            </p:txBody>
          </p:sp>
        </p:grpSp>
        <p:sp>
          <p:nvSpPr>
            <p:cNvPr id="119" name="圆角矩形 126">
              <a:extLst>
                <a:ext uri="{FF2B5EF4-FFF2-40B4-BE49-F238E27FC236}">
                  <a16:creationId xmlns:a16="http://schemas.microsoft.com/office/drawing/2014/main" id="{1754C70C-D8FE-5243-8F46-C028DBE9245F}"/>
                </a:ext>
              </a:extLst>
            </p:cNvPr>
            <p:cNvSpPr/>
            <p:nvPr/>
          </p:nvSpPr>
          <p:spPr>
            <a:xfrm>
              <a:off x="6904962" y="1245730"/>
              <a:ext cx="2176001" cy="459252"/>
            </a:xfrm>
            <a:prstGeom prst="roundRect">
              <a:avLst/>
            </a:prstGeom>
            <a:solidFill>
              <a:srgbClr val="75B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b="1" dirty="0">
                  <a:latin typeface="Century Gothic" panose="020B0502020202020204" pitchFamily="34" charset="0"/>
                  <a:ea typeface="微软雅黑" panose="020B0503020204020204" charset="-122"/>
                  <a:cs typeface="微软雅黑" panose="020B0503020204020204" charset="-122"/>
                </a:rPr>
                <a:t>Standby SCP</a:t>
              </a:r>
            </a:p>
          </p:txBody>
        </p:sp>
        <p:sp>
          <p:nvSpPr>
            <p:cNvPr id="120" name="圆角矩形 128">
              <a:extLst>
                <a:ext uri="{FF2B5EF4-FFF2-40B4-BE49-F238E27FC236}">
                  <a16:creationId xmlns:a16="http://schemas.microsoft.com/office/drawing/2014/main" id="{61644679-0208-1349-BD50-7E132D7B6340}"/>
                </a:ext>
              </a:extLst>
            </p:cNvPr>
            <p:cNvSpPr/>
            <p:nvPr/>
          </p:nvSpPr>
          <p:spPr>
            <a:xfrm>
              <a:off x="6897985" y="2430978"/>
              <a:ext cx="2176001" cy="459252"/>
            </a:xfrm>
            <a:prstGeom prst="round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b="1" dirty="0">
                  <a:latin typeface="Century Gothic" panose="020B0502020202020204" pitchFamily="34" charset="0"/>
                  <a:ea typeface="微软雅黑" panose="020B0503020204020204" charset="-122"/>
                  <a:cs typeface="微软雅黑" panose="020B0503020204020204" charset="-122"/>
                </a:rPr>
                <a:t>Virtual network</a:t>
              </a:r>
              <a:endParaRPr lang="zh-CN" altLang="en-US" sz="1400" b="1" dirty="0">
                <a:latin typeface="Century Gothic" panose="020B0502020202020204" pitchFamily="34" charset="0"/>
                <a:ea typeface="微软雅黑" panose="020B0503020204020204" charset="-122"/>
                <a:cs typeface="微软雅黑" panose="020B0503020204020204" charset="-122"/>
              </a:endParaRPr>
            </a:p>
          </p:txBody>
        </p:sp>
        <p:cxnSp>
          <p:nvCxnSpPr>
            <p:cNvPr id="121" name="直接连接符 129">
              <a:extLst>
                <a:ext uri="{FF2B5EF4-FFF2-40B4-BE49-F238E27FC236}">
                  <a16:creationId xmlns:a16="http://schemas.microsoft.com/office/drawing/2014/main" id="{8395B33A-04CD-BB44-980C-41A81FE362BE}"/>
                </a:ext>
              </a:extLst>
            </p:cNvPr>
            <p:cNvCxnSpPr>
              <a:stCxn id="158" idx="2"/>
              <a:endCxn id="120" idx="0"/>
            </p:cNvCxnSpPr>
            <p:nvPr/>
          </p:nvCxnSpPr>
          <p:spPr>
            <a:xfrm>
              <a:off x="7089684" y="2305776"/>
              <a:ext cx="896302" cy="125202"/>
            </a:xfrm>
            <a:prstGeom prst="line">
              <a:avLst/>
            </a:prstGeom>
          </p:spPr>
          <p:style>
            <a:lnRef idx="1">
              <a:schemeClr val="accent1"/>
            </a:lnRef>
            <a:fillRef idx="0">
              <a:schemeClr val="accent1"/>
            </a:fillRef>
            <a:effectRef idx="0">
              <a:schemeClr val="accent1"/>
            </a:effectRef>
            <a:fontRef idx="minor">
              <a:schemeClr val="tx1"/>
            </a:fontRef>
          </p:style>
        </p:cxnSp>
        <p:cxnSp>
          <p:nvCxnSpPr>
            <p:cNvPr id="122" name="直接连接符 130">
              <a:extLst>
                <a:ext uri="{FF2B5EF4-FFF2-40B4-BE49-F238E27FC236}">
                  <a16:creationId xmlns:a16="http://schemas.microsoft.com/office/drawing/2014/main" id="{CDBED542-1FE9-B640-8756-D3A765540F48}"/>
                </a:ext>
              </a:extLst>
            </p:cNvPr>
            <p:cNvCxnSpPr>
              <a:stCxn id="156" idx="2"/>
              <a:endCxn id="120" idx="0"/>
            </p:cNvCxnSpPr>
            <p:nvPr/>
          </p:nvCxnSpPr>
          <p:spPr>
            <a:xfrm>
              <a:off x="7538710" y="2305776"/>
              <a:ext cx="447276" cy="125202"/>
            </a:xfrm>
            <a:prstGeom prst="line">
              <a:avLst/>
            </a:prstGeom>
          </p:spPr>
          <p:style>
            <a:lnRef idx="1">
              <a:schemeClr val="accent1"/>
            </a:lnRef>
            <a:fillRef idx="0">
              <a:schemeClr val="accent1"/>
            </a:fillRef>
            <a:effectRef idx="0">
              <a:schemeClr val="accent1"/>
            </a:effectRef>
            <a:fontRef idx="minor">
              <a:schemeClr val="tx1"/>
            </a:fontRef>
          </p:style>
        </p:cxnSp>
        <p:cxnSp>
          <p:nvCxnSpPr>
            <p:cNvPr id="123" name="直接连接符 131">
              <a:extLst>
                <a:ext uri="{FF2B5EF4-FFF2-40B4-BE49-F238E27FC236}">
                  <a16:creationId xmlns:a16="http://schemas.microsoft.com/office/drawing/2014/main" id="{05CA23A3-B683-4547-B099-FC479FF668A2}"/>
                </a:ext>
              </a:extLst>
            </p:cNvPr>
            <p:cNvCxnSpPr>
              <a:cxnSpLocks/>
              <a:stCxn id="152" idx="2"/>
              <a:endCxn id="120" idx="0"/>
            </p:cNvCxnSpPr>
            <p:nvPr/>
          </p:nvCxnSpPr>
          <p:spPr>
            <a:xfrm flipH="1">
              <a:off x="7985986" y="2305776"/>
              <a:ext cx="1749" cy="125202"/>
            </a:xfrm>
            <a:prstGeom prst="line">
              <a:avLst/>
            </a:prstGeom>
          </p:spPr>
          <p:style>
            <a:lnRef idx="1">
              <a:schemeClr val="accent1"/>
            </a:lnRef>
            <a:fillRef idx="0">
              <a:schemeClr val="accent1"/>
            </a:fillRef>
            <a:effectRef idx="0">
              <a:schemeClr val="accent1"/>
            </a:effectRef>
            <a:fontRef idx="minor">
              <a:schemeClr val="tx1"/>
            </a:fontRef>
          </p:style>
        </p:cxnSp>
        <p:cxnSp>
          <p:nvCxnSpPr>
            <p:cNvPr id="124" name="直接连接符 132">
              <a:extLst>
                <a:ext uri="{FF2B5EF4-FFF2-40B4-BE49-F238E27FC236}">
                  <a16:creationId xmlns:a16="http://schemas.microsoft.com/office/drawing/2014/main" id="{FC456A53-DBD0-134D-A359-B4229CA2051A}"/>
                </a:ext>
              </a:extLst>
            </p:cNvPr>
            <p:cNvCxnSpPr>
              <a:stCxn id="154" idx="2"/>
              <a:endCxn id="120" idx="0"/>
            </p:cNvCxnSpPr>
            <p:nvPr/>
          </p:nvCxnSpPr>
          <p:spPr>
            <a:xfrm flipH="1">
              <a:off x="7985986" y="2305776"/>
              <a:ext cx="450774" cy="125202"/>
            </a:xfrm>
            <a:prstGeom prst="line">
              <a:avLst/>
            </a:prstGeom>
          </p:spPr>
          <p:style>
            <a:lnRef idx="1">
              <a:schemeClr val="accent1"/>
            </a:lnRef>
            <a:fillRef idx="0">
              <a:schemeClr val="accent1"/>
            </a:fillRef>
            <a:effectRef idx="0">
              <a:schemeClr val="accent1"/>
            </a:effectRef>
            <a:fontRef idx="minor">
              <a:schemeClr val="tx1"/>
            </a:fontRef>
          </p:style>
        </p:cxnSp>
        <p:cxnSp>
          <p:nvCxnSpPr>
            <p:cNvPr id="125" name="直接连接符 133">
              <a:extLst>
                <a:ext uri="{FF2B5EF4-FFF2-40B4-BE49-F238E27FC236}">
                  <a16:creationId xmlns:a16="http://schemas.microsoft.com/office/drawing/2014/main" id="{5EF67FA3-FDED-214D-A376-4C7E53871A4D}"/>
                </a:ext>
              </a:extLst>
            </p:cNvPr>
            <p:cNvCxnSpPr>
              <a:stCxn id="150" idx="2"/>
              <a:endCxn id="120" idx="0"/>
            </p:cNvCxnSpPr>
            <p:nvPr/>
          </p:nvCxnSpPr>
          <p:spPr>
            <a:xfrm flipH="1">
              <a:off x="7985986" y="2305776"/>
              <a:ext cx="899800" cy="125202"/>
            </a:xfrm>
            <a:prstGeom prst="line">
              <a:avLst/>
            </a:prstGeom>
          </p:spPr>
          <p:style>
            <a:lnRef idx="1">
              <a:schemeClr val="accent1"/>
            </a:lnRef>
            <a:fillRef idx="0">
              <a:schemeClr val="accent1"/>
            </a:fillRef>
            <a:effectRef idx="0">
              <a:schemeClr val="accent1"/>
            </a:effectRef>
            <a:fontRef idx="minor">
              <a:schemeClr val="tx1"/>
            </a:fontRef>
          </p:style>
        </p:cxnSp>
        <p:sp>
          <p:nvSpPr>
            <p:cNvPr id="126" name="文本框 134">
              <a:extLst>
                <a:ext uri="{FF2B5EF4-FFF2-40B4-BE49-F238E27FC236}">
                  <a16:creationId xmlns:a16="http://schemas.microsoft.com/office/drawing/2014/main" id="{A55BA83B-4E1F-C043-B86F-37DB0C1BC5BF}"/>
                </a:ext>
              </a:extLst>
            </p:cNvPr>
            <p:cNvSpPr txBox="1"/>
            <p:nvPr/>
          </p:nvSpPr>
          <p:spPr>
            <a:xfrm>
              <a:off x="6550587" y="5737354"/>
              <a:ext cx="2906176" cy="307777"/>
            </a:xfrm>
            <a:prstGeom prst="rect">
              <a:avLst/>
            </a:prstGeom>
            <a:noFill/>
          </p:spPr>
          <p:txBody>
            <a:bodyPr wrap="square" rtlCol="0">
              <a:spAutoFit/>
            </a:bodyPr>
            <a:lstStyle/>
            <a:p>
              <a:pPr algn="ctr"/>
              <a:r>
                <a:rPr lang="en-US" altLang="zh-CN" sz="1400" b="1" dirty="0">
                  <a:latin typeface="Century Gothic" panose="020B0502020202020204" pitchFamily="34" charset="0"/>
                  <a:ea typeface="微软雅黑" panose="020B0503020204020204" charset="-122"/>
                  <a:cs typeface="微软雅黑" panose="020B0503020204020204" charset="-122"/>
                </a:rPr>
                <a:t>DC B</a:t>
              </a:r>
            </a:p>
          </p:txBody>
        </p:sp>
        <p:sp>
          <p:nvSpPr>
            <p:cNvPr id="127" name="右箭头 135">
              <a:extLst>
                <a:ext uri="{FF2B5EF4-FFF2-40B4-BE49-F238E27FC236}">
                  <a16:creationId xmlns:a16="http://schemas.microsoft.com/office/drawing/2014/main" id="{7A537DDB-6CB4-9E4E-B44C-BF80A4003073}"/>
                </a:ext>
              </a:extLst>
            </p:cNvPr>
            <p:cNvSpPr/>
            <p:nvPr/>
          </p:nvSpPr>
          <p:spPr>
            <a:xfrm flipH="1">
              <a:off x="7685417" y="3164785"/>
              <a:ext cx="654714" cy="590738"/>
            </a:xfrm>
            <a:custGeom>
              <a:avLst/>
              <a:gdLst>
                <a:gd name="connsiteX0" fmla="*/ 0 w 680990"/>
                <a:gd name="connsiteY0" fmla="*/ 147685 h 590738"/>
                <a:gd name="connsiteX1" fmla="*/ 385621 w 680990"/>
                <a:gd name="connsiteY1" fmla="*/ 147685 h 590738"/>
                <a:gd name="connsiteX2" fmla="*/ 385621 w 680990"/>
                <a:gd name="connsiteY2" fmla="*/ 0 h 590738"/>
                <a:gd name="connsiteX3" fmla="*/ 680990 w 680990"/>
                <a:gd name="connsiteY3" fmla="*/ 295369 h 590738"/>
                <a:gd name="connsiteX4" fmla="*/ 385621 w 680990"/>
                <a:gd name="connsiteY4" fmla="*/ 590738 h 590738"/>
                <a:gd name="connsiteX5" fmla="*/ 385621 w 680990"/>
                <a:gd name="connsiteY5" fmla="*/ 443054 h 590738"/>
                <a:gd name="connsiteX6" fmla="*/ 0 w 680990"/>
                <a:gd name="connsiteY6" fmla="*/ 443054 h 590738"/>
                <a:gd name="connsiteX7" fmla="*/ 0 w 680990"/>
                <a:gd name="connsiteY7" fmla="*/ 147685 h 590738"/>
                <a:gd name="connsiteX0" fmla="*/ 0 w 623183"/>
                <a:gd name="connsiteY0" fmla="*/ 147685 h 590738"/>
                <a:gd name="connsiteX1" fmla="*/ 385621 w 623183"/>
                <a:gd name="connsiteY1" fmla="*/ 147685 h 590738"/>
                <a:gd name="connsiteX2" fmla="*/ 385621 w 623183"/>
                <a:gd name="connsiteY2" fmla="*/ 0 h 590738"/>
                <a:gd name="connsiteX3" fmla="*/ 623183 w 623183"/>
                <a:gd name="connsiteY3" fmla="*/ 300624 h 590738"/>
                <a:gd name="connsiteX4" fmla="*/ 385621 w 623183"/>
                <a:gd name="connsiteY4" fmla="*/ 590738 h 590738"/>
                <a:gd name="connsiteX5" fmla="*/ 385621 w 623183"/>
                <a:gd name="connsiteY5" fmla="*/ 443054 h 590738"/>
                <a:gd name="connsiteX6" fmla="*/ 0 w 623183"/>
                <a:gd name="connsiteY6" fmla="*/ 443054 h 590738"/>
                <a:gd name="connsiteX7" fmla="*/ 0 w 623183"/>
                <a:gd name="connsiteY7" fmla="*/ 147685 h 590738"/>
                <a:gd name="connsiteX0" fmla="*/ 0 w 654714"/>
                <a:gd name="connsiteY0" fmla="*/ 147685 h 590738"/>
                <a:gd name="connsiteX1" fmla="*/ 385621 w 654714"/>
                <a:gd name="connsiteY1" fmla="*/ 147685 h 590738"/>
                <a:gd name="connsiteX2" fmla="*/ 385621 w 654714"/>
                <a:gd name="connsiteY2" fmla="*/ 0 h 590738"/>
                <a:gd name="connsiteX3" fmla="*/ 654714 w 654714"/>
                <a:gd name="connsiteY3" fmla="*/ 305879 h 590738"/>
                <a:gd name="connsiteX4" fmla="*/ 385621 w 654714"/>
                <a:gd name="connsiteY4" fmla="*/ 590738 h 590738"/>
                <a:gd name="connsiteX5" fmla="*/ 385621 w 654714"/>
                <a:gd name="connsiteY5" fmla="*/ 443054 h 590738"/>
                <a:gd name="connsiteX6" fmla="*/ 0 w 654714"/>
                <a:gd name="connsiteY6" fmla="*/ 443054 h 590738"/>
                <a:gd name="connsiteX7" fmla="*/ 0 w 654714"/>
                <a:gd name="connsiteY7" fmla="*/ 147685 h 590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4714" h="590738">
                  <a:moveTo>
                    <a:pt x="0" y="147685"/>
                  </a:moveTo>
                  <a:lnTo>
                    <a:pt x="385621" y="147685"/>
                  </a:lnTo>
                  <a:lnTo>
                    <a:pt x="385621" y="0"/>
                  </a:lnTo>
                  <a:lnTo>
                    <a:pt x="654714" y="305879"/>
                  </a:lnTo>
                  <a:lnTo>
                    <a:pt x="385621" y="590738"/>
                  </a:lnTo>
                  <a:lnTo>
                    <a:pt x="385621" y="443054"/>
                  </a:lnTo>
                  <a:lnTo>
                    <a:pt x="0" y="443054"/>
                  </a:lnTo>
                  <a:lnTo>
                    <a:pt x="0" y="147685"/>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 b="1" dirty="0">
                  <a:solidFill>
                    <a:schemeClr val="bg1"/>
                  </a:solidFill>
                  <a:latin typeface="Century Gothic" panose="020B0502020202020204" pitchFamily="34" charset="0"/>
                  <a:ea typeface="微软雅黑" panose="020B0503020204020204" charset="-122"/>
                  <a:cs typeface="微软雅黑" panose="020B0503020204020204" charset="-122"/>
                </a:rPr>
                <a:t>Instant recovery</a:t>
              </a:r>
              <a:endParaRPr lang="zh-CN" altLang="en-US" sz="600" b="1" dirty="0">
                <a:solidFill>
                  <a:schemeClr val="bg1"/>
                </a:solidFill>
                <a:latin typeface="Century Gothic" panose="020B0502020202020204" pitchFamily="34" charset="0"/>
                <a:ea typeface="微软雅黑" panose="020B0503020204020204" charset="-122"/>
                <a:cs typeface="微软雅黑" panose="020B0503020204020204" charset="-122"/>
              </a:endParaRPr>
            </a:p>
          </p:txBody>
        </p:sp>
        <p:sp>
          <p:nvSpPr>
            <p:cNvPr id="128" name="燕尾形 5">
              <a:extLst>
                <a:ext uri="{FF2B5EF4-FFF2-40B4-BE49-F238E27FC236}">
                  <a16:creationId xmlns:a16="http://schemas.microsoft.com/office/drawing/2014/main" id="{C2B49544-E628-2B4F-B8A0-6A969A28D588}"/>
                </a:ext>
              </a:extLst>
            </p:cNvPr>
            <p:cNvSpPr/>
            <p:nvPr/>
          </p:nvSpPr>
          <p:spPr>
            <a:xfrm>
              <a:off x="3797808" y="4085498"/>
              <a:ext cx="341561" cy="306775"/>
            </a:xfrm>
            <a:prstGeom prst="chevr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latin typeface="Century Gothic" panose="020B0502020202020204" pitchFamily="34" charset="0"/>
                <a:sym typeface="+mn-ea"/>
              </a:endParaRPr>
            </a:p>
          </p:txBody>
        </p:sp>
        <p:sp>
          <p:nvSpPr>
            <p:cNvPr id="129" name="燕尾形 15">
              <a:extLst>
                <a:ext uri="{FF2B5EF4-FFF2-40B4-BE49-F238E27FC236}">
                  <a16:creationId xmlns:a16="http://schemas.microsoft.com/office/drawing/2014/main" id="{696ACBEA-AF0F-3B4B-8618-F24AA854720C}"/>
                </a:ext>
              </a:extLst>
            </p:cNvPr>
            <p:cNvSpPr/>
            <p:nvPr/>
          </p:nvSpPr>
          <p:spPr>
            <a:xfrm>
              <a:off x="4111891" y="4085498"/>
              <a:ext cx="341561" cy="306775"/>
            </a:xfrm>
            <a:prstGeom prst="chevr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latin typeface="Century Gothic" panose="020B0502020202020204" pitchFamily="34" charset="0"/>
                <a:sym typeface="+mn-ea"/>
              </a:endParaRPr>
            </a:p>
          </p:txBody>
        </p:sp>
        <p:sp>
          <p:nvSpPr>
            <p:cNvPr id="130" name="燕尾形 16">
              <a:extLst>
                <a:ext uri="{FF2B5EF4-FFF2-40B4-BE49-F238E27FC236}">
                  <a16:creationId xmlns:a16="http://schemas.microsoft.com/office/drawing/2014/main" id="{03098F68-1AB3-544F-B901-0DD4D655EF5D}"/>
                </a:ext>
              </a:extLst>
            </p:cNvPr>
            <p:cNvSpPr/>
            <p:nvPr/>
          </p:nvSpPr>
          <p:spPr>
            <a:xfrm>
              <a:off x="4425974" y="4085498"/>
              <a:ext cx="341561" cy="306775"/>
            </a:xfrm>
            <a:prstGeom prst="chevr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latin typeface="Century Gothic" panose="020B0502020202020204" pitchFamily="34" charset="0"/>
                <a:sym typeface="+mn-ea"/>
              </a:endParaRPr>
            </a:p>
          </p:txBody>
        </p:sp>
        <p:sp>
          <p:nvSpPr>
            <p:cNvPr id="131" name="燕尾形 17">
              <a:extLst>
                <a:ext uri="{FF2B5EF4-FFF2-40B4-BE49-F238E27FC236}">
                  <a16:creationId xmlns:a16="http://schemas.microsoft.com/office/drawing/2014/main" id="{924303E3-211E-0D46-8609-B6BC353115AA}"/>
                </a:ext>
              </a:extLst>
            </p:cNvPr>
            <p:cNvSpPr/>
            <p:nvPr/>
          </p:nvSpPr>
          <p:spPr>
            <a:xfrm>
              <a:off x="6486723" y="4085498"/>
              <a:ext cx="341561" cy="306775"/>
            </a:xfrm>
            <a:prstGeom prst="chevr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latin typeface="Century Gothic" panose="020B0502020202020204" pitchFamily="34" charset="0"/>
                <a:sym typeface="+mn-ea"/>
              </a:endParaRPr>
            </a:p>
          </p:txBody>
        </p:sp>
        <p:sp>
          <p:nvSpPr>
            <p:cNvPr id="132" name="燕尾形 18">
              <a:extLst>
                <a:ext uri="{FF2B5EF4-FFF2-40B4-BE49-F238E27FC236}">
                  <a16:creationId xmlns:a16="http://schemas.microsoft.com/office/drawing/2014/main" id="{6F30DEF1-33D4-CE44-B1FE-338AAF0288A1}"/>
                </a:ext>
              </a:extLst>
            </p:cNvPr>
            <p:cNvSpPr/>
            <p:nvPr/>
          </p:nvSpPr>
          <p:spPr>
            <a:xfrm>
              <a:off x="4740057" y="4085498"/>
              <a:ext cx="341561" cy="306775"/>
            </a:xfrm>
            <a:prstGeom prst="chevr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latin typeface="Century Gothic" panose="020B0502020202020204" pitchFamily="34" charset="0"/>
                <a:sym typeface="+mn-ea"/>
              </a:endParaRPr>
            </a:p>
          </p:txBody>
        </p:sp>
        <p:sp>
          <p:nvSpPr>
            <p:cNvPr id="133" name="文本框 20">
              <a:extLst>
                <a:ext uri="{FF2B5EF4-FFF2-40B4-BE49-F238E27FC236}">
                  <a16:creationId xmlns:a16="http://schemas.microsoft.com/office/drawing/2014/main" id="{B6686788-D8F4-8F49-8FAF-A124E058A05E}"/>
                </a:ext>
              </a:extLst>
            </p:cNvPr>
            <p:cNvSpPr txBox="1"/>
            <p:nvPr/>
          </p:nvSpPr>
          <p:spPr>
            <a:xfrm>
              <a:off x="3986772" y="4476048"/>
              <a:ext cx="2632320" cy="276999"/>
            </a:xfrm>
            <a:prstGeom prst="rect">
              <a:avLst/>
            </a:prstGeom>
            <a:noFill/>
          </p:spPr>
          <p:txBody>
            <a:bodyPr wrap="square" rtlCol="0">
              <a:spAutoFit/>
            </a:bodyPr>
            <a:lstStyle/>
            <a:p>
              <a:pPr algn="ctr"/>
              <a:r>
                <a:rPr lang="en-US" altLang="zh-CN" sz="1200" dirty="0">
                  <a:latin typeface="Century Gothic" panose="020B0502020202020204" pitchFamily="34" charset="0"/>
                  <a:ea typeface="微软雅黑" panose="020B0503020204020204" charset="-122"/>
                  <a:cs typeface="微软雅黑" panose="020B0503020204020204" charset="-122"/>
                </a:rPr>
                <a:t>Sync data to DR site</a:t>
              </a:r>
              <a:endParaRPr lang="zh-CN" altLang="en-US" sz="1200" dirty="0">
                <a:latin typeface="Century Gothic" panose="020B0502020202020204" pitchFamily="34" charset="0"/>
                <a:ea typeface="微软雅黑" panose="020B0503020204020204" charset="-122"/>
                <a:cs typeface="微软雅黑" panose="020B0503020204020204" charset="-122"/>
              </a:endParaRPr>
            </a:p>
          </p:txBody>
        </p:sp>
        <p:cxnSp>
          <p:nvCxnSpPr>
            <p:cNvPr id="134" name="曲线连接符 24">
              <a:extLst>
                <a:ext uri="{FF2B5EF4-FFF2-40B4-BE49-F238E27FC236}">
                  <a16:creationId xmlns:a16="http://schemas.microsoft.com/office/drawing/2014/main" id="{868EDBDF-FC8E-FD42-8495-984E64284AB9}"/>
                </a:ext>
              </a:extLst>
            </p:cNvPr>
            <p:cNvCxnSpPr>
              <a:stCxn id="117" idx="2"/>
              <a:endCxn id="100" idx="2"/>
            </p:cNvCxnSpPr>
            <p:nvPr/>
          </p:nvCxnSpPr>
          <p:spPr>
            <a:xfrm rot="5400000">
              <a:off x="5313853" y="1806159"/>
              <a:ext cx="12700" cy="5366344"/>
            </a:xfrm>
            <a:prstGeom prst="curvedConnector3">
              <a:avLst>
                <a:gd name="adj1" fmla="val 2509858"/>
              </a:avLst>
            </a:prstGeom>
            <a:ln w="28575">
              <a:solidFill>
                <a:srgbClr val="FF0000"/>
              </a:solidFill>
              <a:prstDash val="sysDash"/>
              <a:headEnd type="none"/>
              <a:tailEnd type="triangle" w="med" len="med"/>
            </a:ln>
          </p:spPr>
          <p:style>
            <a:lnRef idx="1">
              <a:schemeClr val="accent1"/>
            </a:lnRef>
            <a:fillRef idx="0">
              <a:schemeClr val="accent1"/>
            </a:fillRef>
            <a:effectRef idx="0">
              <a:schemeClr val="accent1"/>
            </a:effectRef>
            <a:fontRef idx="minor">
              <a:schemeClr val="tx1"/>
            </a:fontRef>
          </p:style>
        </p:cxnSp>
        <p:sp>
          <p:nvSpPr>
            <p:cNvPr id="135" name="文本框 27">
              <a:extLst>
                <a:ext uri="{FF2B5EF4-FFF2-40B4-BE49-F238E27FC236}">
                  <a16:creationId xmlns:a16="http://schemas.microsoft.com/office/drawing/2014/main" id="{782897BF-E511-D94C-B7C3-538896F8E08C}"/>
                </a:ext>
              </a:extLst>
            </p:cNvPr>
            <p:cNvSpPr txBox="1"/>
            <p:nvPr/>
          </p:nvSpPr>
          <p:spPr>
            <a:xfrm>
              <a:off x="3986773" y="4820769"/>
              <a:ext cx="2636382" cy="246221"/>
            </a:xfrm>
            <a:prstGeom prst="rect">
              <a:avLst/>
            </a:prstGeom>
            <a:noFill/>
          </p:spPr>
          <p:txBody>
            <a:bodyPr wrap="square" rtlCol="0">
              <a:spAutoFit/>
            </a:bodyPr>
            <a:lstStyle/>
            <a:p>
              <a:pPr algn="ctr"/>
              <a:r>
                <a:rPr lang="en-US" altLang="zh-CN" sz="1000" dirty="0">
                  <a:latin typeface="Century Gothic" panose="020B0502020202020204" pitchFamily="34" charset="0"/>
                  <a:ea typeface="微软雅黑" panose="020B0503020204020204" charset="-122"/>
                  <a:cs typeface="微软雅黑" panose="020B0503020204020204" charset="-122"/>
                </a:rPr>
                <a:t>Failback to production site</a:t>
              </a:r>
              <a:endParaRPr lang="zh-CN" altLang="en-US" sz="1000" dirty="0">
                <a:latin typeface="Century Gothic" panose="020B0502020202020204" pitchFamily="34" charset="0"/>
                <a:ea typeface="微软雅黑" panose="020B0503020204020204" charset="-122"/>
                <a:cs typeface="微软雅黑" panose="020B0503020204020204" charset="-122"/>
              </a:endParaRPr>
            </a:p>
          </p:txBody>
        </p:sp>
        <p:sp>
          <p:nvSpPr>
            <p:cNvPr id="136" name="文本框 135">
              <a:extLst>
                <a:ext uri="{FF2B5EF4-FFF2-40B4-BE49-F238E27FC236}">
                  <a16:creationId xmlns:a16="http://schemas.microsoft.com/office/drawing/2014/main" id="{6EEC6691-C7FA-E64E-AFFC-32C1F193E156}"/>
                </a:ext>
              </a:extLst>
            </p:cNvPr>
            <p:cNvSpPr txBox="1"/>
            <p:nvPr/>
          </p:nvSpPr>
          <p:spPr>
            <a:xfrm>
              <a:off x="1479942" y="3215920"/>
              <a:ext cx="909668" cy="646331"/>
            </a:xfrm>
            <a:prstGeom prst="rect">
              <a:avLst/>
            </a:prstGeom>
            <a:noFill/>
          </p:spPr>
          <p:txBody>
            <a:bodyPr wrap="square" rtlCol="0">
              <a:spAutoFit/>
            </a:bodyPr>
            <a:lstStyle/>
            <a:p>
              <a:pPr algn="ctr"/>
              <a:r>
                <a:rPr lang="en-US" altLang="zh-CN" sz="900" dirty="0">
                  <a:solidFill>
                    <a:schemeClr val="bg1"/>
                  </a:solidFill>
                  <a:latin typeface="Century Gothic" panose="020B0502020202020204" pitchFamily="34" charset="0"/>
                  <a:ea typeface="微软雅黑" panose="020B0503020204020204" charset="-122"/>
                </a:rPr>
                <a:t>Production storage </a:t>
              </a:r>
            </a:p>
            <a:p>
              <a:pPr algn="ctr"/>
              <a:r>
                <a:rPr lang="en-US" altLang="zh-CN" sz="900" dirty="0">
                  <a:solidFill>
                    <a:schemeClr val="bg1"/>
                  </a:solidFill>
                  <a:latin typeface="Century Gothic" panose="020B0502020202020204" pitchFamily="34" charset="0"/>
                  <a:ea typeface="微软雅黑" panose="020B0503020204020204" charset="-122"/>
                </a:rPr>
                <a:t>pool</a:t>
              </a:r>
              <a:endParaRPr lang="zh-CN" altLang="en-US" sz="900" dirty="0">
                <a:solidFill>
                  <a:schemeClr val="bg1"/>
                </a:solidFill>
                <a:latin typeface="Century Gothic" panose="020B0502020202020204" pitchFamily="34" charset="0"/>
                <a:ea typeface="微软雅黑" panose="020B0503020204020204" charset="-122"/>
              </a:endParaRPr>
            </a:p>
            <a:p>
              <a:pPr algn="ctr"/>
              <a:endParaRPr kumimoji="1" lang="zh-CN" altLang="en-US" sz="900" dirty="0">
                <a:solidFill>
                  <a:schemeClr val="bg1"/>
                </a:solidFill>
              </a:endParaRPr>
            </a:p>
          </p:txBody>
        </p:sp>
        <p:grpSp>
          <p:nvGrpSpPr>
            <p:cNvPr id="137" name="组合 2">
              <a:extLst>
                <a:ext uri="{FF2B5EF4-FFF2-40B4-BE49-F238E27FC236}">
                  <a16:creationId xmlns:a16="http://schemas.microsoft.com/office/drawing/2014/main" id="{FC5AB8BA-C07D-CA49-8193-747109F4CD72}"/>
                </a:ext>
              </a:extLst>
            </p:cNvPr>
            <p:cNvGrpSpPr/>
            <p:nvPr/>
          </p:nvGrpSpPr>
          <p:grpSpPr>
            <a:xfrm>
              <a:off x="2042945" y="4841643"/>
              <a:ext cx="1196626" cy="897242"/>
              <a:chOff x="3511" y="8628"/>
              <a:chExt cx="2599" cy="1863"/>
            </a:xfrm>
          </p:grpSpPr>
          <p:pic>
            <p:nvPicPr>
              <p:cNvPr id="146" name="图片 28">
                <a:extLst>
                  <a:ext uri="{FF2B5EF4-FFF2-40B4-BE49-F238E27FC236}">
                    <a16:creationId xmlns:a16="http://schemas.microsoft.com/office/drawing/2014/main" id="{4B5AF0E5-762F-9940-A73D-1E6D28531029}"/>
                  </a:ext>
                </a:extLst>
              </p:cNvPr>
              <p:cNvPicPr>
                <a:picLocks noChangeAspect="1"/>
              </p:cNvPicPr>
              <p:nvPr/>
            </p:nvPicPr>
            <p:blipFill>
              <a:blip r:embed="rId3"/>
              <a:stretch>
                <a:fillRect/>
              </a:stretch>
            </p:blipFill>
            <p:spPr>
              <a:xfrm>
                <a:off x="3512" y="9283"/>
                <a:ext cx="2598" cy="555"/>
              </a:xfrm>
              <a:prstGeom prst="rect">
                <a:avLst/>
              </a:prstGeom>
              <a:noFill/>
              <a:ln w="9525">
                <a:noFill/>
              </a:ln>
            </p:spPr>
          </p:pic>
          <p:pic>
            <p:nvPicPr>
              <p:cNvPr id="147" name="图片 20">
                <a:extLst>
                  <a:ext uri="{FF2B5EF4-FFF2-40B4-BE49-F238E27FC236}">
                    <a16:creationId xmlns:a16="http://schemas.microsoft.com/office/drawing/2014/main" id="{26FEEB89-8DF0-7945-8CCD-17B3EE8A698D}"/>
                  </a:ext>
                </a:extLst>
              </p:cNvPr>
              <p:cNvPicPr>
                <a:picLocks noChangeAspect="1"/>
              </p:cNvPicPr>
              <p:nvPr/>
            </p:nvPicPr>
            <p:blipFill>
              <a:blip r:embed="rId3"/>
              <a:stretch>
                <a:fillRect/>
              </a:stretch>
            </p:blipFill>
            <p:spPr>
              <a:xfrm>
                <a:off x="3511" y="9937"/>
                <a:ext cx="2598" cy="555"/>
              </a:xfrm>
              <a:prstGeom prst="rect">
                <a:avLst/>
              </a:prstGeom>
              <a:noFill/>
              <a:ln w="9525">
                <a:noFill/>
              </a:ln>
            </p:spPr>
          </p:pic>
          <p:pic>
            <p:nvPicPr>
              <p:cNvPr id="148" name="图片 19">
                <a:extLst>
                  <a:ext uri="{FF2B5EF4-FFF2-40B4-BE49-F238E27FC236}">
                    <a16:creationId xmlns:a16="http://schemas.microsoft.com/office/drawing/2014/main" id="{D5F28D14-BCC2-E448-AB57-67D831BFA0D2}"/>
                  </a:ext>
                </a:extLst>
              </p:cNvPr>
              <p:cNvPicPr>
                <a:picLocks noChangeAspect="1"/>
              </p:cNvPicPr>
              <p:nvPr/>
            </p:nvPicPr>
            <p:blipFill>
              <a:blip r:embed="rId3"/>
              <a:stretch>
                <a:fillRect/>
              </a:stretch>
            </p:blipFill>
            <p:spPr>
              <a:xfrm>
                <a:off x="3512" y="8628"/>
                <a:ext cx="2598" cy="557"/>
              </a:xfrm>
              <a:prstGeom prst="rect">
                <a:avLst/>
              </a:prstGeom>
              <a:noFill/>
              <a:ln w="9525">
                <a:noFill/>
              </a:ln>
            </p:spPr>
          </p:pic>
        </p:grpSp>
        <p:sp>
          <p:nvSpPr>
            <p:cNvPr id="138" name="圆角矩形 14">
              <a:extLst>
                <a:ext uri="{FF2B5EF4-FFF2-40B4-BE49-F238E27FC236}">
                  <a16:creationId xmlns:a16="http://schemas.microsoft.com/office/drawing/2014/main" id="{C448235B-096E-294B-88AA-501D17331CEE}"/>
                </a:ext>
              </a:extLst>
            </p:cNvPr>
            <p:cNvSpPr/>
            <p:nvPr/>
          </p:nvSpPr>
          <p:spPr>
            <a:xfrm>
              <a:off x="6886864" y="2992091"/>
              <a:ext cx="741792" cy="933691"/>
            </a:xfrm>
            <a:prstGeom prst="roundRect">
              <a:avLst/>
            </a:prstGeom>
            <a:solidFill>
              <a:srgbClr val="F09D00"/>
            </a:solidFill>
            <a:ln>
              <a:noFill/>
            </a:ln>
          </p:spPr>
          <p:style>
            <a:lnRef idx="2">
              <a:schemeClr val="accent1">
                <a:shade val="50000"/>
              </a:schemeClr>
            </a:lnRef>
            <a:fillRef idx="1">
              <a:schemeClr val="accent1"/>
            </a:fillRef>
            <a:effectRef idx="0">
              <a:schemeClr val="accent1"/>
            </a:effectRef>
            <a:fontRef idx="minor">
              <a:schemeClr val="lt1"/>
            </a:fontRef>
          </p:style>
          <p:txBody>
            <a:bodyPr tIns="72000" rIns="108000" rtlCol="0" anchor="ctr"/>
            <a:lstStyle/>
            <a:p>
              <a:pPr algn="ctr"/>
              <a:endParaRPr lang="zh-CN" altLang="en-US" sz="900" dirty="0">
                <a:latin typeface="Century Gothic" panose="020B0502020202020204" pitchFamily="34" charset="0"/>
                <a:ea typeface="微软雅黑" panose="020B0503020204020204" charset="-122"/>
              </a:endParaRPr>
            </a:p>
          </p:txBody>
        </p:sp>
        <p:sp>
          <p:nvSpPr>
            <p:cNvPr id="139" name="圆角矩形 62">
              <a:extLst>
                <a:ext uri="{FF2B5EF4-FFF2-40B4-BE49-F238E27FC236}">
                  <a16:creationId xmlns:a16="http://schemas.microsoft.com/office/drawing/2014/main" id="{04DAF067-16BB-3B40-97C2-6353C054AB48}"/>
                </a:ext>
              </a:extLst>
            </p:cNvPr>
            <p:cNvSpPr/>
            <p:nvPr/>
          </p:nvSpPr>
          <p:spPr>
            <a:xfrm>
              <a:off x="8402178" y="2992091"/>
              <a:ext cx="680990" cy="933691"/>
            </a:xfrm>
            <a:prstGeom prst="roundRect">
              <a:avLst/>
            </a:prstGeom>
            <a:solidFill>
              <a:srgbClr val="F09D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00" dirty="0">
                  <a:latin typeface="Century Gothic" panose="020B0502020202020204" pitchFamily="34" charset="0"/>
                  <a:ea typeface="微软雅黑" panose="020B0503020204020204" charset="-122"/>
                </a:rPr>
                <a:t>Backup storage pool</a:t>
              </a:r>
              <a:endParaRPr lang="zh-CN" altLang="en-US" sz="900" dirty="0">
                <a:latin typeface="Century Gothic" panose="020B0502020202020204" pitchFamily="34" charset="0"/>
                <a:ea typeface="微软雅黑" panose="020B0503020204020204" charset="-122"/>
              </a:endParaRPr>
            </a:p>
          </p:txBody>
        </p:sp>
        <p:sp>
          <p:nvSpPr>
            <p:cNvPr id="140" name="文本框 139">
              <a:extLst>
                <a:ext uri="{FF2B5EF4-FFF2-40B4-BE49-F238E27FC236}">
                  <a16:creationId xmlns:a16="http://schemas.microsoft.com/office/drawing/2014/main" id="{B10E1955-B31D-524F-9088-C16571100F70}"/>
                </a:ext>
              </a:extLst>
            </p:cNvPr>
            <p:cNvSpPr txBox="1"/>
            <p:nvPr/>
          </p:nvSpPr>
          <p:spPr>
            <a:xfrm>
              <a:off x="6824126" y="3215920"/>
              <a:ext cx="909668" cy="646331"/>
            </a:xfrm>
            <a:prstGeom prst="rect">
              <a:avLst/>
            </a:prstGeom>
            <a:noFill/>
          </p:spPr>
          <p:txBody>
            <a:bodyPr wrap="square" rtlCol="0">
              <a:spAutoFit/>
            </a:bodyPr>
            <a:lstStyle/>
            <a:p>
              <a:pPr algn="ctr"/>
              <a:r>
                <a:rPr lang="en-US" altLang="zh-CN" sz="900" dirty="0">
                  <a:solidFill>
                    <a:schemeClr val="bg1"/>
                  </a:solidFill>
                  <a:latin typeface="Century Gothic" panose="020B0502020202020204" pitchFamily="34" charset="0"/>
                  <a:ea typeface="微软雅黑" panose="020B0503020204020204" charset="-122"/>
                </a:rPr>
                <a:t>Production storage </a:t>
              </a:r>
            </a:p>
            <a:p>
              <a:pPr algn="ctr"/>
              <a:r>
                <a:rPr lang="en-US" altLang="zh-CN" sz="900" dirty="0">
                  <a:solidFill>
                    <a:schemeClr val="bg1"/>
                  </a:solidFill>
                  <a:latin typeface="Century Gothic" panose="020B0502020202020204" pitchFamily="34" charset="0"/>
                  <a:ea typeface="微软雅黑" panose="020B0503020204020204" charset="-122"/>
                </a:rPr>
                <a:t>pool</a:t>
              </a:r>
              <a:endParaRPr lang="zh-CN" altLang="en-US" sz="900" dirty="0">
                <a:solidFill>
                  <a:schemeClr val="bg1"/>
                </a:solidFill>
                <a:latin typeface="Century Gothic" panose="020B0502020202020204" pitchFamily="34" charset="0"/>
                <a:ea typeface="微软雅黑" panose="020B0503020204020204" charset="-122"/>
              </a:endParaRPr>
            </a:p>
            <a:p>
              <a:pPr algn="ctr"/>
              <a:endParaRPr kumimoji="1" lang="zh-CN" altLang="en-US" sz="900" dirty="0">
                <a:solidFill>
                  <a:schemeClr val="bg1"/>
                </a:solidFill>
              </a:endParaRPr>
            </a:p>
          </p:txBody>
        </p:sp>
        <p:sp>
          <p:nvSpPr>
            <p:cNvPr id="141" name="流程图: 合并 8">
              <a:extLst>
                <a:ext uri="{FF2B5EF4-FFF2-40B4-BE49-F238E27FC236}">
                  <a16:creationId xmlns:a16="http://schemas.microsoft.com/office/drawing/2014/main" id="{D1EEB615-5596-1048-A41F-07CE92CC21A2}"/>
                </a:ext>
              </a:extLst>
            </p:cNvPr>
            <p:cNvSpPr/>
            <p:nvPr/>
          </p:nvSpPr>
          <p:spPr>
            <a:xfrm>
              <a:off x="6904962" y="4397838"/>
              <a:ext cx="2176001" cy="605954"/>
            </a:xfrm>
            <a:prstGeom prst="flowChartMerge">
              <a:avLst/>
            </a:prstGeom>
            <a:gradFill>
              <a:gsLst>
                <a:gs pos="99000">
                  <a:srgbClr val="0070C0"/>
                </a:gs>
                <a:gs pos="5000">
                  <a:srgbClr val="0070C0">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Century Gothic" panose="020B0502020202020204" pitchFamily="34" charset="0"/>
                <a:ea typeface="微软雅黑" panose="020B0503020204020204" charset="-122"/>
              </a:endParaRPr>
            </a:p>
          </p:txBody>
        </p:sp>
        <p:grpSp>
          <p:nvGrpSpPr>
            <p:cNvPr id="142" name="组合 117">
              <a:extLst>
                <a:ext uri="{FF2B5EF4-FFF2-40B4-BE49-F238E27FC236}">
                  <a16:creationId xmlns:a16="http://schemas.microsoft.com/office/drawing/2014/main" id="{3872EE1A-709E-2A47-8DED-098EF6AF53F8}"/>
                </a:ext>
              </a:extLst>
            </p:cNvPr>
            <p:cNvGrpSpPr/>
            <p:nvPr/>
          </p:nvGrpSpPr>
          <p:grpSpPr>
            <a:xfrm>
              <a:off x="7405062" y="4823350"/>
              <a:ext cx="1196626" cy="897242"/>
              <a:chOff x="3511" y="8628"/>
              <a:chExt cx="2599" cy="1863"/>
            </a:xfrm>
          </p:grpSpPr>
          <p:pic>
            <p:nvPicPr>
              <p:cNvPr id="143" name="图片 118">
                <a:extLst>
                  <a:ext uri="{FF2B5EF4-FFF2-40B4-BE49-F238E27FC236}">
                    <a16:creationId xmlns:a16="http://schemas.microsoft.com/office/drawing/2014/main" id="{0B6B3243-A837-8B4B-9A7C-9FD6C44DE4B8}"/>
                  </a:ext>
                </a:extLst>
              </p:cNvPr>
              <p:cNvPicPr>
                <a:picLocks noChangeAspect="1"/>
              </p:cNvPicPr>
              <p:nvPr/>
            </p:nvPicPr>
            <p:blipFill>
              <a:blip r:embed="rId3"/>
              <a:stretch>
                <a:fillRect/>
              </a:stretch>
            </p:blipFill>
            <p:spPr>
              <a:xfrm>
                <a:off x="3512" y="9283"/>
                <a:ext cx="2598" cy="555"/>
              </a:xfrm>
              <a:prstGeom prst="rect">
                <a:avLst/>
              </a:prstGeom>
              <a:noFill/>
              <a:ln w="9525">
                <a:noFill/>
              </a:ln>
            </p:spPr>
          </p:pic>
          <p:pic>
            <p:nvPicPr>
              <p:cNvPr id="144" name="图片 20">
                <a:extLst>
                  <a:ext uri="{FF2B5EF4-FFF2-40B4-BE49-F238E27FC236}">
                    <a16:creationId xmlns:a16="http://schemas.microsoft.com/office/drawing/2014/main" id="{281E9169-F262-DF43-AC07-E8A1890FAF73}"/>
                  </a:ext>
                </a:extLst>
              </p:cNvPr>
              <p:cNvPicPr>
                <a:picLocks noChangeAspect="1"/>
              </p:cNvPicPr>
              <p:nvPr/>
            </p:nvPicPr>
            <p:blipFill>
              <a:blip r:embed="rId3"/>
              <a:stretch>
                <a:fillRect/>
              </a:stretch>
            </p:blipFill>
            <p:spPr>
              <a:xfrm>
                <a:off x="3511" y="9937"/>
                <a:ext cx="2598" cy="555"/>
              </a:xfrm>
              <a:prstGeom prst="rect">
                <a:avLst/>
              </a:prstGeom>
              <a:noFill/>
              <a:ln w="9525">
                <a:noFill/>
              </a:ln>
            </p:spPr>
          </p:pic>
          <p:pic>
            <p:nvPicPr>
              <p:cNvPr id="145" name="图片 19">
                <a:extLst>
                  <a:ext uri="{FF2B5EF4-FFF2-40B4-BE49-F238E27FC236}">
                    <a16:creationId xmlns:a16="http://schemas.microsoft.com/office/drawing/2014/main" id="{741A6B0A-BC3E-8A4B-A23D-DBDBFEFAF5F1}"/>
                  </a:ext>
                </a:extLst>
              </p:cNvPr>
              <p:cNvPicPr>
                <a:picLocks noChangeAspect="1"/>
              </p:cNvPicPr>
              <p:nvPr/>
            </p:nvPicPr>
            <p:blipFill>
              <a:blip r:embed="rId3"/>
              <a:stretch>
                <a:fillRect/>
              </a:stretch>
            </p:blipFill>
            <p:spPr>
              <a:xfrm>
                <a:off x="3512" y="8628"/>
                <a:ext cx="2598" cy="557"/>
              </a:xfrm>
              <a:prstGeom prst="rect">
                <a:avLst/>
              </a:prstGeom>
              <a:noFill/>
              <a:ln w="9525">
                <a:noFill/>
              </a:ln>
            </p:spPr>
          </p:pic>
        </p:grpSp>
        <p:sp>
          <p:nvSpPr>
            <p:cNvPr id="170" name="燕尾形 18">
              <a:extLst>
                <a:ext uri="{FF2B5EF4-FFF2-40B4-BE49-F238E27FC236}">
                  <a16:creationId xmlns:a16="http://schemas.microsoft.com/office/drawing/2014/main" id="{CABA72F5-EA75-9843-AB58-85183A68EC2B}"/>
                </a:ext>
              </a:extLst>
            </p:cNvPr>
            <p:cNvSpPr/>
            <p:nvPr/>
          </p:nvSpPr>
          <p:spPr>
            <a:xfrm>
              <a:off x="5076233" y="4085498"/>
              <a:ext cx="341561" cy="306775"/>
            </a:xfrm>
            <a:prstGeom prst="chevr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latin typeface="Century Gothic" panose="020B0502020202020204" pitchFamily="34" charset="0"/>
                <a:sym typeface="+mn-ea"/>
              </a:endParaRPr>
            </a:p>
          </p:txBody>
        </p:sp>
        <p:sp>
          <p:nvSpPr>
            <p:cNvPr id="171" name="燕尾形 18">
              <a:extLst>
                <a:ext uri="{FF2B5EF4-FFF2-40B4-BE49-F238E27FC236}">
                  <a16:creationId xmlns:a16="http://schemas.microsoft.com/office/drawing/2014/main" id="{0C311423-D08A-044E-AF89-971A4940212B}"/>
                </a:ext>
              </a:extLst>
            </p:cNvPr>
            <p:cNvSpPr/>
            <p:nvPr/>
          </p:nvSpPr>
          <p:spPr>
            <a:xfrm>
              <a:off x="5363717" y="4073621"/>
              <a:ext cx="341561" cy="306775"/>
            </a:xfrm>
            <a:prstGeom prst="chevr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latin typeface="Century Gothic" panose="020B0502020202020204" pitchFamily="34" charset="0"/>
                <a:sym typeface="+mn-ea"/>
              </a:endParaRPr>
            </a:p>
          </p:txBody>
        </p:sp>
        <p:sp>
          <p:nvSpPr>
            <p:cNvPr id="172" name="燕尾形 18">
              <a:extLst>
                <a:ext uri="{FF2B5EF4-FFF2-40B4-BE49-F238E27FC236}">
                  <a16:creationId xmlns:a16="http://schemas.microsoft.com/office/drawing/2014/main" id="{AD70717C-7851-724B-85E8-C102DBF8CAAB}"/>
                </a:ext>
              </a:extLst>
            </p:cNvPr>
            <p:cNvSpPr/>
            <p:nvPr/>
          </p:nvSpPr>
          <p:spPr>
            <a:xfrm>
              <a:off x="5666370" y="4073621"/>
              <a:ext cx="341561" cy="306775"/>
            </a:xfrm>
            <a:prstGeom prst="chevr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latin typeface="Century Gothic" panose="020B0502020202020204" pitchFamily="34" charset="0"/>
                <a:sym typeface="+mn-ea"/>
              </a:endParaRPr>
            </a:p>
          </p:txBody>
        </p:sp>
        <p:sp>
          <p:nvSpPr>
            <p:cNvPr id="173" name="燕尾形 18">
              <a:extLst>
                <a:ext uri="{FF2B5EF4-FFF2-40B4-BE49-F238E27FC236}">
                  <a16:creationId xmlns:a16="http://schemas.microsoft.com/office/drawing/2014/main" id="{CD31CE22-9E57-154A-ABE3-16E4AD2B3155}"/>
                </a:ext>
              </a:extLst>
            </p:cNvPr>
            <p:cNvSpPr/>
            <p:nvPr/>
          </p:nvSpPr>
          <p:spPr>
            <a:xfrm>
              <a:off x="5956145" y="4073621"/>
              <a:ext cx="341561" cy="306775"/>
            </a:xfrm>
            <a:prstGeom prst="chevr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latin typeface="Century Gothic" panose="020B0502020202020204" pitchFamily="34" charset="0"/>
                <a:sym typeface="+mn-ea"/>
              </a:endParaRPr>
            </a:p>
          </p:txBody>
        </p:sp>
        <p:sp>
          <p:nvSpPr>
            <p:cNvPr id="174" name="燕尾形 18">
              <a:extLst>
                <a:ext uri="{FF2B5EF4-FFF2-40B4-BE49-F238E27FC236}">
                  <a16:creationId xmlns:a16="http://schemas.microsoft.com/office/drawing/2014/main" id="{562C708F-2CE7-214E-84A5-FFFD3E30FC8A}"/>
                </a:ext>
              </a:extLst>
            </p:cNvPr>
            <p:cNvSpPr/>
            <p:nvPr/>
          </p:nvSpPr>
          <p:spPr>
            <a:xfrm>
              <a:off x="6233041" y="4073621"/>
              <a:ext cx="341561" cy="306775"/>
            </a:xfrm>
            <a:prstGeom prst="chevr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latin typeface="Century Gothic" panose="020B0502020202020204" pitchFamily="34" charset="0"/>
                <a:sym typeface="+mn-ea"/>
              </a:endParaRPr>
            </a:p>
          </p:txBody>
        </p:sp>
      </p:grpSp>
      <p:sp>
        <p:nvSpPr>
          <p:cNvPr id="86" name="矩形标注 32">
            <a:extLst>
              <a:ext uri="{FF2B5EF4-FFF2-40B4-BE49-F238E27FC236}">
                <a16:creationId xmlns:a16="http://schemas.microsoft.com/office/drawing/2014/main" id="{2135308E-C976-5848-A5BA-B36574145DFC}"/>
              </a:ext>
            </a:extLst>
          </p:cNvPr>
          <p:cNvSpPr/>
          <p:nvPr/>
        </p:nvSpPr>
        <p:spPr>
          <a:xfrm>
            <a:off x="4252378" y="508792"/>
            <a:ext cx="3108721" cy="730156"/>
          </a:xfrm>
          <a:prstGeom prst="wedgeRectCallout">
            <a:avLst>
              <a:gd name="adj1" fmla="val -98062"/>
              <a:gd name="adj2" fmla="val 57286"/>
            </a:avLst>
          </a:prstGeom>
          <a:solidFill>
            <a:schemeClr val="accent1">
              <a:lumMod val="20000"/>
              <a:lumOff val="8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1000" dirty="0">
                <a:solidFill>
                  <a:srgbClr val="FF0000"/>
                </a:solidFill>
                <a:latin typeface="Century Gothic" panose="020B0502020202020204" pitchFamily="34" charset="0"/>
                <a:ea typeface="微软雅黑" panose="020B0503020204020204" charset="-122"/>
              </a:rPr>
              <a:t>3.</a:t>
            </a:r>
            <a:r>
              <a:rPr lang="zh-CN" altLang="en-US" sz="1000" dirty="0">
                <a:solidFill>
                  <a:srgbClr val="FF0000"/>
                </a:solidFill>
                <a:latin typeface="Century Gothic" panose="020B0502020202020204" pitchFamily="34" charset="0"/>
                <a:ea typeface="微软雅黑" panose="020B0503020204020204" charset="-122"/>
              </a:rPr>
              <a:t> </a:t>
            </a:r>
            <a:r>
              <a:rPr lang="en-US" altLang="zh-CN" sz="1000" dirty="0">
                <a:solidFill>
                  <a:srgbClr val="FF0000"/>
                </a:solidFill>
                <a:latin typeface="Century Gothic" panose="020B0502020202020204" pitchFamily="34" charset="0"/>
                <a:ea typeface="微软雅黑" panose="020B0503020204020204" charset="-122"/>
              </a:rPr>
              <a:t>DR monitoring center</a:t>
            </a:r>
            <a:endParaRPr lang="zh-CN" altLang="en-US" sz="1000" dirty="0">
              <a:solidFill>
                <a:schemeClr val="tx1"/>
              </a:solidFill>
              <a:latin typeface="Century Gothic" panose="020B0502020202020204" pitchFamily="34" charset="0"/>
              <a:ea typeface="微软雅黑" panose="020B0503020204020204" charset="-122"/>
            </a:endParaRPr>
          </a:p>
          <a:p>
            <a:pPr algn="l"/>
            <a:r>
              <a:rPr lang="en-US" altLang="zh-CN" sz="1000" dirty="0">
                <a:solidFill>
                  <a:schemeClr val="tx1"/>
                </a:solidFill>
                <a:latin typeface="Century Gothic" panose="020B0502020202020204" pitchFamily="34" charset="0"/>
                <a:ea typeface="微软雅黑" panose="020B0503020204020204" charset="-122"/>
              </a:rPr>
              <a:t>Provide DR monitoring, displaying DR status of all sites and protected VM groups with detailed alarms for fast troubleshooting</a:t>
            </a:r>
            <a:endParaRPr lang="zh-CN" altLang="en-US" sz="1000" dirty="0">
              <a:solidFill>
                <a:schemeClr val="tx1"/>
              </a:solidFill>
              <a:latin typeface="Century Gothic" panose="020B0502020202020204" pitchFamily="34" charset="0"/>
              <a:ea typeface="微软雅黑" panose="020B0503020204020204" charset="-122"/>
            </a:endParaRPr>
          </a:p>
        </p:txBody>
      </p:sp>
      <p:sp>
        <p:nvSpPr>
          <p:cNvPr id="81" name="矩形标注 21">
            <a:extLst>
              <a:ext uri="{FF2B5EF4-FFF2-40B4-BE49-F238E27FC236}">
                <a16:creationId xmlns:a16="http://schemas.microsoft.com/office/drawing/2014/main" id="{EEFDC769-623E-4E44-BA0F-767A300C02E0}"/>
              </a:ext>
            </a:extLst>
          </p:cNvPr>
          <p:cNvSpPr/>
          <p:nvPr/>
        </p:nvSpPr>
        <p:spPr>
          <a:xfrm>
            <a:off x="298535" y="1545602"/>
            <a:ext cx="1800153" cy="1588178"/>
          </a:xfrm>
          <a:prstGeom prst="wedgeRectCallout">
            <a:avLst>
              <a:gd name="adj1" fmla="val 146105"/>
              <a:gd name="adj2" fmla="val 54683"/>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buSzPct val="63000"/>
            </a:pPr>
            <a:r>
              <a:rPr lang="en-US" altLang="zh-CN" sz="900" dirty="0">
                <a:solidFill>
                  <a:srgbClr val="FF0000"/>
                </a:solidFill>
                <a:latin typeface="Century Gothic" panose="020B0502020202020204" pitchFamily="34" charset="0"/>
                <a:ea typeface="微软雅黑" panose="020B0503020204020204" charset="-122"/>
              </a:rPr>
              <a:t>1. Local backup/CDP</a:t>
            </a:r>
            <a:endParaRPr lang="zh-CN" altLang="en-US" sz="900" dirty="0">
              <a:solidFill>
                <a:schemeClr val="tx1"/>
              </a:solidFill>
              <a:latin typeface="Century Gothic" panose="020B0502020202020204" pitchFamily="34" charset="0"/>
              <a:ea typeface="微软雅黑" panose="020B0503020204020204" charset="-122"/>
            </a:endParaRPr>
          </a:p>
          <a:p>
            <a:pPr marL="171450" indent="-171450" algn="l">
              <a:buSzPct val="63000"/>
              <a:buFont typeface="Wingdings" panose="05000000000000000000" charset="0"/>
              <a:buChar char="l"/>
            </a:pPr>
            <a:r>
              <a:rPr lang="en-US" altLang="zh-CN" sz="900" dirty="0">
                <a:solidFill>
                  <a:schemeClr val="tx1"/>
                </a:solidFill>
                <a:latin typeface="Century Gothic" panose="020B0502020202020204" pitchFamily="34" charset="0"/>
                <a:ea typeface="微软雅黑" panose="020B0503020204020204" charset="-122"/>
              </a:rPr>
              <a:t>Support scheduled backup for VMs, backup interval can be set on hourly, daily and weekly basis</a:t>
            </a:r>
            <a:endParaRPr lang="zh-CN" altLang="en-US" sz="900" dirty="0">
              <a:solidFill>
                <a:schemeClr val="tx1"/>
              </a:solidFill>
              <a:latin typeface="Century Gothic" panose="020B0502020202020204" pitchFamily="34" charset="0"/>
              <a:ea typeface="微软雅黑" panose="020B0503020204020204" charset="-122"/>
            </a:endParaRPr>
          </a:p>
          <a:p>
            <a:pPr marL="171450" indent="-171450" algn="l">
              <a:buSzPct val="63000"/>
              <a:buFont typeface="Wingdings" panose="05000000000000000000" charset="0"/>
              <a:buChar char="l"/>
            </a:pPr>
            <a:r>
              <a:rPr lang="en-US" altLang="zh-CN" sz="900" dirty="0">
                <a:solidFill>
                  <a:schemeClr val="tx1"/>
                </a:solidFill>
                <a:latin typeface="Century Gothic" panose="020B0502020202020204" pitchFamily="34" charset="0"/>
                <a:ea typeface="微软雅黑" panose="020B0503020204020204" charset="-122"/>
              </a:rPr>
              <a:t>Support CDP for VMs to record every IO and roll back to any point of time in seconds granularity </a:t>
            </a:r>
            <a:endParaRPr lang="zh-CN" altLang="en-US" sz="900" dirty="0">
              <a:solidFill>
                <a:schemeClr val="tx1"/>
              </a:solidFill>
              <a:latin typeface="Century Gothic" panose="020B0502020202020204" pitchFamily="34" charset="0"/>
              <a:ea typeface="微软雅黑" panose="020B0503020204020204" charset="-122"/>
            </a:endParaRPr>
          </a:p>
        </p:txBody>
      </p:sp>
      <p:sp>
        <p:nvSpPr>
          <p:cNvPr id="79" name="矩形标注 6">
            <a:extLst>
              <a:ext uri="{FF2B5EF4-FFF2-40B4-BE49-F238E27FC236}">
                <a16:creationId xmlns:a16="http://schemas.microsoft.com/office/drawing/2014/main" id="{29E26B0A-FEFD-224D-B61D-5AD10C9C27C6}"/>
              </a:ext>
            </a:extLst>
          </p:cNvPr>
          <p:cNvSpPr/>
          <p:nvPr/>
        </p:nvSpPr>
        <p:spPr>
          <a:xfrm>
            <a:off x="4793093" y="1541433"/>
            <a:ext cx="2340003" cy="960875"/>
          </a:xfrm>
          <a:prstGeom prst="wedgeRectCallout">
            <a:avLst>
              <a:gd name="adj1" fmla="val -70485"/>
              <a:gd name="adj2" fmla="val 116440"/>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lIns="180000" rIns="72000" rtlCol="0" anchor="ctr"/>
          <a:lstStyle/>
          <a:p>
            <a:pPr algn="l"/>
            <a:r>
              <a:rPr lang="en-US" altLang="zh-CN" sz="1000" dirty="0">
                <a:solidFill>
                  <a:srgbClr val="FF0000"/>
                </a:solidFill>
                <a:latin typeface="Century Gothic" panose="020B0502020202020204" pitchFamily="34" charset="0"/>
                <a:ea typeface="微软雅黑" panose="020B0503020204020204" charset="-122"/>
              </a:rPr>
              <a:t>4. Retrieve files</a:t>
            </a:r>
            <a:endParaRPr lang="zh-CN" altLang="en-US" sz="1000" dirty="0">
              <a:solidFill>
                <a:schemeClr val="tx1"/>
              </a:solidFill>
              <a:latin typeface="Century Gothic" panose="020B0502020202020204" pitchFamily="34" charset="0"/>
              <a:ea typeface="微软雅黑" panose="020B0503020204020204" charset="-122"/>
            </a:endParaRPr>
          </a:p>
          <a:p>
            <a:pPr algn="l"/>
            <a:r>
              <a:rPr lang="en-US" altLang="zh-CN" sz="1000" dirty="0">
                <a:solidFill>
                  <a:schemeClr val="tx1"/>
                </a:solidFill>
                <a:latin typeface="Century Gothic" panose="020B0502020202020204" pitchFamily="34" charset="0"/>
                <a:ea typeface="微软雅黑" panose="020B0503020204020204" charset="-122"/>
              </a:rPr>
              <a:t>Able to directly retrieve files from local backup data (Windows) without recovering an entire VM</a:t>
            </a:r>
            <a:endParaRPr lang="zh-CN" altLang="en-US" sz="1000" dirty="0">
              <a:solidFill>
                <a:schemeClr val="tx1"/>
              </a:solidFill>
              <a:latin typeface="Century Gothic" panose="020B0502020202020204" pitchFamily="34" charset="0"/>
              <a:ea typeface="微软雅黑" panose="020B0503020204020204" charset="-122"/>
            </a:endParaRPr>
          </a:p>
        </p:txBody>
      </p:sp>
      <p:sp>
        <p:nvSpPr>
          <p:cNvPr id="80" name="矩形标注 7">
            <a:extLst>
              <a:ext uri="{FF2B5EF4-FFF2-40B4-BE49-F238E27FC236}">
                <a16:creationId xmlns:a16="http://schemas.microsoft.com/office/drawing/2014/main" id="{1234A5D0-395D-FD49-B912-0855AEC6ED1F}"/>
              </a:ext>
            </a:extLst>
          </p:cNvPr>
          <p:cNvSpPr/>
          <p:nvPr/>
        </p:nvSpPr>
        <p:spPr>
          <a:xfrm>
            <a:off x="4951675" y="3005945"/>
            <a:ext cx="2053185" cy="788243"/>
          </a:xfrm>
          <a:prstGeom prst="wedgeRectCallout">
            <a:avLst>
              <a:gd name="adj1" fmla="val -85660"/>
              <a:gd name="adj2" fmla="val 41322"/>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1000" dirty="0">
                <a:solidFill>
                  <a:srgbClr val="FF0000"/>
                </a:solidFill>
                <a:latin typeface="Century Gothic" panose="020B0502020202020204" pitchFamily="34" charset="0"/>
                <a:ea typeface="微软雅黑" panose="020B0503020204020204" charset="-122"/>
              </a:rPr>
              <a:t>5. VM recovery</a:t>
            </a:r>
            <a:endParaRPr lang="zh-CN" altLang="en-US" sz="1000" dirty="0">
              <a:solidFill>
                <a:schemeClr val="tx1"/>
              </a:solidFill>
              <a:latin typeface="Century Gothic" panose="020B0502020202020204" pitchFamily="34" charset="0"/>
              <a:ea typeface="微软雅黑" panose="020B0503020204020204" charset="-122"/>
            </a:endParaRPr>
          </a:p>
          <a:p>
            <a:pPr algn="l"/>
            <a:r>
              <a:rPr lang="en-US" altLang="zh-CN" sz="1000" dirty="0">
                <a:solidFill>
                  <a:schemeClr val="tx1"/>
                </a:solidFill>
                <a:latin typeface="Century Gothic" panose="020B0502020202020204" pitchFamily="34" charset="0"/>
                <a:ea typeface="微软雅黑" panose="020B0503020204020204" charset="-122"/>
              </a:rPr>
              <a:t>Able to recover an entire VM directly from local backup data</a:t>
            </a:r>
            <a:endParaRPr lang="zh-CN" altLang="en-US" sz="1000" dirty="0">
              <a:solidFill>
                <a:schemeClr val="tx1"/>
              </a:solidFill>
              <a:latin typeface="Century Gothic" panose="020B0502020202020204" pitchFamily="34" charset="0"/>
              <a:ea typeface="微软雅黑" panose="020B0503020204020204" charset="-122"/>
            </a:endParaRPr>
          </a:p>
        </p:txBody>
      </p:sp>
      <p:sp>
        <p:nvSpPr>
          <p:cNvPr id="83" name="矩形标注 26">
            <a:extLst>
              <a:ext uri="{FF2B5EF4-FFF2-40B4-BE49-F238E27FC236}">
                <a16:creationId xmlns:a16="http://schemas.microsoft.com/office/drawing/2014/main" id="{E9996843-7772-644E-B993-8D3850355603}"/>
              </a:ext>
            </a:extLst>
          </p:cNvPr>
          <p:cNvSpPr/>
          <p:nvPr/>
        </p:nvSpPr>
        <p:spPr>
          <a:xfrm flipH="1">
            <a:off x="3984302" y="5053343"/>
            <a:ext cx="1662369" cy="837150"/>
          </a:xfrm>
          <a:prstGeom prst="wedgeRectCallout">
            <a:avLst>
              <a:gd name="adj1" fmla="val 3659"/>
              <a:gd name="adj2" fmla="val -115916"/>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1000" dirty="0">
                <a:solidFill>
                  <a:srgbClr val="FF0000"/>
                </a:solidFill>
                <a:latin typeface="Century Gothic" panose="020B0502020202020204" pitchFamily="34" charset="0"/>
                <a:ea typeface="微软雅黑" panose="020B0503020204020204" charset="-122"/>
              </a:rPr>
              <a:t>2. Data replication</a:t>
            </a:r>
            <a:endParaRPr lang="zh-CN" altLang="en-US" sz="1000" dirty="0">
              <a:solidFill>
                <a:schemeClr val="tx1"/>
              </a:solidFill>
              <a:latin typeface="Century Gothic" panose="020B0502020202020204" pitchFamily="34" charset="0"/>
              <a:ea typeface="微软雅黑" panose="020B0503020204020204" charset="-122"/>
            </a:endParaRPr>
          </a:p>
          <a:p>
            <a:pPr algn="l"/>
            <a:r>
              <a:rPr lang="en-US" altLang="zh-CN" sz="1000" dirty="0">
                <a:solidFill>
                  <a:schemeClr val="tx1"/>
                </a:solidFill>
                <a:latin typeface="Century Gothic" panose="020B0502020202020204" pitchFamily="34" charset="0"/>
                <a:ea typeface="微软雅黑" panose="020B0503020204020204" charset="-122"/>
                <a:sym typeface="+mn-ea"/>
              </a:rPr>
              <a:t>Sync the VM data to target HCI cluster according to configured RPO</a:t>
            </a:r>
            <a:endParaRPr lang="zh-CN" altLang="en-US" sz="1000" dirty="0">
              <a:solidFill>
                <a:schemeClr val="tx1"/>
              </a:solidFill>
              <a:latin typeface="Century Gothic" panose="020B0502020202020204" pitchFamily="34" charset="0"/>
              <a:ea typeface="微软雅黑" panose="020B0503020204020204" charset="-122"/>
              <a:sym typeface="+mn-ea"/>
            </a:endParaRPr>
          </a:p>
        </p:txBody>
      </p:sp>
      <p:sp>
        <p:nvSpPr>
          <p:cNvPr id="85" name="矩形标注 31">
            <a:extLst>
              <a:ext uri="{FF2B5EF4-FFF2-40B4-BE49-F238E27FC236}">
                <a16:creationId xmlns:a16="http://schemas.microsoft.com/office/drawing/2014/main" id="{C342A674-4168-4C43-A75D-3210A63CC601}"/>
              </a:ext>
            </a:extLst>
          </p:cNvPr>
          <p:cNvSpPr/>
          <p:nvPr/>
        </p:nvSpPr>
        <p:spPr>
          <a:xfrm>
            <a:off x="5913377" y="5176842"/>
            <a:ext cx="1688204" cy="837150"/>
          </a:xfrm>
          <a:prstGeom prst="wedgeRectCallout">
            <a:avLst>
              <a:gd name="adj1" fmla="val -24487"/>
              <a:gd name="adj2" fmla="val -69565"/>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1000" dirty="0">
                <a:solidFill>
                  <a:srgbClr val="FF0000"/>
                </a:solidFill>
                <a:latin typeface="Century Gothic" panose="020B0502020202020204" pitchFamily="34" charset="0"/>
                <a:ea typeface="微软雅黑" panose="020B0503020204020204" charset="-122"/>
              </a:rPr>
              <a:t>7. Failback to production site</a:t>
            </a:r>
            <a:endParaRPr lang="zh-CN" altLang="en-US" sz="1000" dirty="0">
              <a:solidFill>
                <a:schemeClr val="tx1"/>
              </a:solidFill>
              <a:latin typeface="Century Gothic" panose="020B0502020202020204" pitchFamily="34" charset="0"/>
              <a:ea typeface="微软雅黑" panose="020B0503020204020204" charset="-122"/>
            </a:endParaRPr>
          </a:p>
          <a:p>
            <a:pPr algn="l"/>
            <a:r>
              <a:rPr lang="en-US" altLang="zh-CN" sz="1000" dirty="0">
                <a:solidFill>
                  <a:schemeClr val="tx1"/>
                </a:solidFill>
                <a:latin typeface="Century Gothic" panose="020B0502020202020204" pitchFamily="34" charset="0"/>
                <a:ea typeface="微软雅黑" panose="020B0503020204020204" charset="-122"/>
                <a:sym typeface="+mn-ea"/>
              </a:rPr>
              <a:t>Failback VMs back to production site with only delta data transmitted</a:t>
            </a:r>
            <a:endParaRPr lang="zh-CN" altLang="en-US" sz="1000" dirty="0">
              <a:solidFill>
                <a:schemeClr val="tx1"/>
              </a:solidFill>
              <a:latin typeface="Century Gothic" panose="020B0502020202020204" pitchFamily="34" charset="0"/>
              <a:ea typeface="微软雅黑" panose="020B0503020204020204" charset="-122"/>
              <a:sym typeface="+mn-ea"/>
            </a:endParaRPr>
          </a:p>
        </p:txBody>
      </p:sp>
      <p:sp>
        <p:nvSpPr>
          <p:cNvPr id="87" name="矩形标注 33">
            <a:extLst>
              <a:ext uri="{FF2B5EF4-FFF2-40B4-BE49-F238E27FC236}">
                <a16:creationId xmlns:a16="http://schemas.microsoft.com/office/drawing/2014/main" id="{B438521A-DA13-8748-8371-2232625CB35B}"/>
              </a:ext>
            </a:extLst>
          </p:cNvPr>
          <p:cNvSpPr/>
          <p:nvPr/>
        </p:nvSpPr>
        <p:spPr>
          <a:xfrm>
            <a:off x="9537215" y="2196895"/>
            <a:ext cx="2352752" cy="998875"/>
          </a:xfrm>
          <a:prstGeom prst="wedgeRectCallout">
            <a:avLst>
              <a:gd name="adj1" fmla="val -96103"/>
              <a:gd name="adj2" fmla="val 60108"/>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1000" dirty="0">
                <a:solidFill>
                  <a:srgbClr val="FF0000"/>
                </a:solidFill>
                <a:latin typeface="Century Gothic" panose="020B0502020202020204" pitchFamily="34" charset="0"/>
                <a:ea typeface="微软雅黑" panose="020B0503020204020204" charset="-122"/>
              </a:rPr>
              <a:t>6. Failover to DR site</a:t>
            </a:r>
            <a:endParaRPr lang="zh-CN" altLang="en-US" sz="1000" dirty="0">
              <a:solidFill>
                <a:schemeClr val="tx1"/>
              </a:solidFill>
              <a:latin typeface="Century Gothic" panose="020B0502020202020204" pitchFamily="34" charset="0"/>
              <a:ea typeface="微软雅黑" panose="020B0503020204020204" charset="-122"/>
            </a:endParaRPr>
          </a:p>
          <a:p>
            <a:pPr algn="l"/>
            <a:r>
              <a:rPr lang="en-US" altLang="zh-CN" sz="1000" dirty="0">
                <a:solidFill>
                  <a:schemeClr val="tx1"/>
                </a:solidFill>
                <a:latin typeface="Century Gothic" panose="020B0502020202020204" pitchFamily="34" charset="0"/>
                <a:ea typeface="微软雅黑" panose="020B0503020204020204" charset="-122"/>
                <a:sym typeface="+mn-ea"/>
              </a:rPr>
              <a:t>Failover VMs to DR site for fast business recovery in the event of disaster or planned maintenance</a:t>
            </a:r>
            <a:endParaRPr lang="zh-CN" altLang="en-US" sz="1000" dirty="0">
              <a:solidFill>
                <a:schemeClr val="tx1"/>
              </a:solidFill>
              <a:latin typeface="Century Gothic" panose="020B0502020202020204" pitchFamily="34" charset="0"/>
              <a:ea typeface="微软雅黑" panose="020B0503020204020204" charset="-122"/>
              <a:sym typeface="+mn-ea"/>
            </a:endParaRPr>
          </a:p>
        </p:txBody>
      </p:sp>
      <p:sp>
        <p:nvSpPr>
          <p:cNvPr id="169" name="Date Placeholder 2">
            <a:extLst>
              <a:ext uri="{FF2B5EF4-FFF2-40B4-BE49-F238E27FC236}">
                <a16:creationId xmlns:a16="http://schemas.microsoft.com/office/drawing/2014/main" id="{A3B852D7-22E8-1D4A-B7AB-5739102E44DB}"/>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175" name="Footer Placeholder 3">
            <a:extLst>
              <a:ext uri="{FF2B5EF4-FFF2-40B4-BE49-F238E27FC236}">
                <a16:creationId xmlns:a16="http://schemas.microsoft.com/office/drawing/2014/main" id="{4A4AEAB3-9E9B-C04B-B359-189DB9B01C10}"/>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177" name="Slide Number Placeholder 4">
            <a:extLst>
              <a:ext uri="{FF2B5EF4-FFF2-40B4-BE49-F238E27FC236}">
                <a16:creationId xmlns:a16="http://schemas.microsoft.com/office/drawing/2014/main" id="{4EA5B7A9-D128-9349-9D18-BC09BF486464}"/>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t>5</a:t>
            </a:fld>
            <a:endParaRPr lang="zh-CN" altLang="en-US" dirty="0"/>
          </a:p>
        </p:txBody>
      </p:sp>
    </p:spTree>
    <p:extLst>
      <p:ext uri="{BB962C8B-B14F-4D97-AF65-F5344CB8AC3E}">
        <p14:creationId xmlns:p14="http://schemas.microsoft.com/office/powerpoint/2010/main" val="34919308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C0E43A-5EBE-4E45-803F-EE4A276B5665}"/>
              </a:ext>
            </a:extLst>
          </p:cNvPr>
          <p:cNvSpPr>
            <a:spLocks noGrp="1"/>
          </p:cNvSpPr>
          <p:nvPr>
            <p:ph type="title"/>
          </p:nvPr>
        </p:nvSpPr>
        <p:spPr/>
        <p:txBody>
          <a:bodyPr>
            <a:normAutofit/>
          </a:bodyPr>
          <a:lstStyle/>
          <a:p>
            <a:r>
              <a:rPr lang="en-CN" sz="2500" dirty="0"/>
              <a:t>Highlights of Sangfor A-P DR</a:t>
            </a:r>
          </a:p>
        </p:txBody>
      </p:sp>
      <p:sp>
        <p:nvSpPr>
          <p:cNvPr id="6" name="文本框 34">
            <a:extLst>
              <a:ext uri="{FF2B5EF4-FFF2-40B4-BE49-F238E27FC236}">
                <a16:creationId xmlns:a16="http://schemas.microsoft.com/office/drawing/2014/main" id="{CF49815D-0F27-3943-BA30-023BCAF603B4}"/>
              </a:ext>
            </a:extLst>
          </p:cNvPr>
          <p:cNvSpPr txBox="1"/>
          <p:nvPr/>
        </p:nvSpPr>
        <p:spPr>
          <a:xfrm>
            <a:off x="666052" y="1213008"/>
            <a:ext cx="10509945" cy="4493538"/>
          </a:xfrm>
          <a:prstGeom prst="rect">
            <a:avLst/>
          </a:prstGeom>
          <a:noFill/>
          <a:ln w="9525">
            <a:noFill/>
          </a:ln>
        </p:spPr>
        <p:txBody>
          <a:bodyPr wrap="square">
            <a:spAutoFit/>
          </a:bodyPr>
          <a:lstStyle/>
          <a:p>
            <a:pPr marL="266700" indent="-266700"/>
            <a:r>
              <a:rPr lang="en-US" altLang="zh-CN" sz="2000" b="1" dirty="0">
                <a:latin typeface="Century Gothic" panose="020B0502020202020204" pitchFamily="34" charset="0"/>
                <a:ea typeface="微软雅黑" panose="020B0503020204020204" charset="-122"/>
                <a:cs typeface="微软雅黑" panose="020B0503020204020204" charset="-122"/>
              </a:rPr>
              <a:t>Solution highlights:</a:t>
            </a:r>
            <a:endParaRPr lang="zh-CN" sz="2000" b="1" dirty="0">
              <a:latin typeface="Century Gothic" panose="020B0502020202020204" pitchFamily="34" charset="0"/>
              <a:ea typeface="微软雅黑" panose="020B0503020204020204" charset="-122"/>
              <a:cs typeface="微软雅黑" panose="020B0503020204020204" charset="-122"/>
            </a:endParaRPr>
          </a:p>
          <a:p>
            <a:pPr marL="266700" indent="-266700"/>
            <a:endParaRPr lang="zh-CN" sz="1400" dirty="0">
              <a:latin typeface="Century Gothic" panose="020B0502020202020204" pitchFamily="34" charset="0"/>
              <a:ea typeface="微软雅黑" panose="020B0503020204020204" charset="-122"/>
              <a:cs typeface="微软雅黑" panose="020B0503020204020204" charset="-122"/>
            </a:endParaRPr>
          </a:p>
          <a:p>
            <a:pPr marL="266700" indent="-266700">
              <a:buClr>
                <a:schemeClr val="accent6"/>
              </a:buClr>
              <a:buSzPct val="64000"/>
              <a:buFont typeface="Wingdings" panose="05000000000000000000" charset="0"/>
              <a:buChar char="l"/>
            </a:pPr>
            <a:r>
              <a:rPr lang="en-US" altLang="zh-CN" sz="1400" dirty="0">
                <a:latin typeface="Century Gothic" panose="020B0502020202020204" pitchFamily="34" charset="0"/>
                <a:ea typeface="微软雅黑" panose="020B0503020204020204" charset="-122"/>
                <a:cs typeface="微软雅黑" panose="020B0503020204020204" charset="-122"/>
              </a:rPr>
              <a:t>Integrated in the platform, no need for additional software, 1 click to enable VM-level DR solution</a:t>
            </a:r>
            <a:endParaRPr lang="zh-CN" sz="1400" dirty="0">
              <a:latin typeface="Century Gothic" panose="020B0502020202020204" pitchFamily="34" charset="0"/>
              <a:ea typeface="微软雅黑" panose="020B0503020204020204" charset="-122"/>
              <a:cs typeface="微软雅黑" panose="020B0503020204020204" charset="-122"/>
            </a:endParaRPr>
          </a:p>
          <a:p>
            <a:pPr marL="266700" indent="-266700">
              <a:buClr>
                <a:schemeClr val="accent6"/>
              </a:buClr>
              <a:buSzPct val="64000"/>
              <a:buFont typeface="Wingdings" panose="05000000000000000000" charset="0"/>
              <a:buChar char="l"/>
            </a:pPr>
            <a:endParaRPr lang="zh-CN" sz="1400" dirty="0">
              <a:latin typeface="Century Gothic" panose="020B0502020202020204" pitchFamily="34" charset="0"/>
              <a:ea typeface="微软雅黑" panose="020B0503020204020204" charset="-122"/>
              <a:cs typeface="微软雅黑" panose="020B0503020204020204" charset="-122"/>
            </a:endParaRPr>
          </a:p>
          <a:p>
            <a:pPr marL="266700" indent="-266700">
              <a:buClr>
                <a:schemeClr val="accent6"/>
              </a:buClr>
              <a:buSzPct val="64000"/>
              <a:buFont typeface="Wingdings" panose="05000000000000000000" charset="0"/>
              <a:buChar char="l"/>
            </a:pPr>
            <a:r>
              <a:rPr lang="en-US" altLang="zh-CN" sz="1400" dirty="0">
                <a:latin typeface="Century Gothic" panose="020B0502020202020204" pitchFamily="34" charset="0"/>
                <a:ea typeface="微软雅黑" panose="020B0503020204020204" charset="-122"/>
                <a:cs typeface="微软雅黑" panose="020B0503020204020204" charset="-122"/>
              </a:rPr>
              <a:t>Adopted “</a:t>
            </a:r>
            <a:r>
              <a:rPr lang="en-US" altLang="zh-CN" sz="1400" dirty="0">
                <a:solidFill>
                  <a:schemeClr val="accent6"/>
                </a:solidFill>
                <a:latin typeface="Century Gothic" panose="020B0502020202020204" pitchFamily="34" charset="0"/>
                <a:ea typeface="微软雅黑" panose="020B0503020204020204" charset="-122"/>
                <a:cs typeface="微软雅黑" panose="020B0503020204020204" charset="-122"/>
              </a:rPr>
              <a:t>local backup – offsite DR</a:t>
            </a:r>
            <a:r>
              <a:rPr lang="en-US" altLang="zh-CN" sz="1400" dirty="0">
                <a:latin typeface="Century Gothic" panose="020B0502020202020204" pitchFamily="34" charset="0"/>
                <a:ea typeface="微软雅黑" panose="020B0503020204020204" charset="-122"/>
                <a:cs typeface="微软雅黑" panose="020B0503020204020204" charset="-122"/>
              </a:rPr>
              <a:t>” DR solution, instant recovery from local CDP with seconds-level continuous protection. </a:t>
            </a:r>
            <a:r>
              <a:rPr lang="en-US" altLang="zh-CN" sz="1400" dirty="0">
                <a:solidFill>
                  <a:schemeClr val="accent6"/>
                </a:solidFill>
                <a:latin typeface="Century Gothic" panose="020B0502020202020204" pitchFamily="34" charset="0"/>
                <a:ea typeface="微软雅黑" panose="020B0503020204020204" charset="-122"/>
                <a:cs typeface="微软雅黑" panose="020B0503020204020204" charset="-122"/>
              </a:rPr>
              <a:t>A variety of RPOs </a:t>
            </a:r>
            <a:r>
              <a:rPr lang="en-US" altLang="zh-CN" sz="1400" dirty="0">
                <a:latin typeface="Century Gothic" panose="020B0502020202020204" pitchFamily="34" charset="0"/>
                <a:ea typeface="微软雅黑" panose="020B0503020204020204" charset="-122"/>
                <a:cs typeface="微软雅黑" panose="020B0503020204020204" charset="-122"/>
              </a:rPr>
              <a:t>(1s, 10s, 10mins, 30mins, 1h, 2h, 4h, 8h, 12h, 1d, 2d, weekly) for offsite DR based on HCI </a:t>
            </a:r>
            <a:endParaRPr lang="zh-CN" sz="1400" dirty="0">
              <a:latin typeface="Century Gothic" panose="020B0502020202020204" pitchFamily="34" charset="0"/>
              <a:ea typeface="微软雅黑" panose="020B0503020204020204" charset="-122"/>
              <a:cs typeface="微软雅黑" panose="020B0503020204020204" charset="-122"/>
            </a:endParaRPr>
          </a:p>
          <a:p>
            <a:pPr marL="266700" indent="-266700">
              <a:buClr>
                <a:schemeClr val="accent6"/>
              </a:buClr>
              <a:buSzPct val="64000"/>
              <a:buFont typeface="Wingdings" panose="05000000000000000000" charset="0"/>
              <a:buChar char="l"/>
            </a:pPr>
            <a:endParaRPr lang="zh-CN" sz="1400" dirty="0">
              <a:latin typeface="Century Gothic" panose="020B0502020202020204" pitchFamily="34" charset="0"/>
              <a:ea typeface="微软雅黑" panose="020B0503020204020204" charset="-122"/>
              <a:cs typeface="微软雅黑" panose="020B0503020204020204" charset="-122"/>
            </a:endParaRPr>
          </a:p>
          <a:p>
            <a:pPr marL="266700" indent="-266700">
              <a:buClr>
                <a:schemeClr val="accent6"/>
              </a:buClr>
              <a:buSzPct val="64000"/>
              <a:buFont typeface="Wingdings" panose="05000000000000000000" charset="0"/>
              <a:buChar char="l"/>
            </a:pPr>
            <a:r>
              <a:rPr lang="en-US" altLang="zh-CN" sz="1400" dirty="0">
                <a:latin typeface="Century Gothic" panose="020B0502020202020204" pitchFamily="34" charset="0"/>
                <a:ea typeface="微软雅黑" panose="020B0503020204020204" charset="-122"/>
                <a:cs typeface="微软雅黑" panose="020B0503020204020204" charset="-122"/>
              </a:rPr>
              <a:t>Save bandwidth consumption by features like </a:t>
            </a:r>
            <a:r>
              <a:rPr lang="en-US" altLang="zh-CN" sz="1400" dirty="0">
                <a:solidFill>
                  <a:schemeClr val="accent6"/>
                </a:solidFill>
                <a:latin typeface="Century Gothic" panose="020B0502020202020204" pitchFamily="34" charset="0"/>
                <a:ea typeface="微软雅黑" panose="020B0503020204020204" charset="-122"/>
                <a:cs typeface="微软雅黑" panose="020B0503020204020204" charset="-122"/>
              </a:rPr>
              <a:t>continuous data transfer from breakpoint </a:t>
            </a:r>
            <a:r>
              <a:rPr lang="en-US" altLang="zh-CN" sz="1400" dirty="0">
                <a:latin typeface="Century Gothic" panose="020B0502020202020204" pitchFamily="34" charset="0"/>
                <a:ea typeface="微软雅黑" panose="020B0503020204020204" charset="-122"/>
                <a:cs typeface="微软雅黑" panose="020B0503020204020204" charset="-122"/>
              </a:rPr>
              <a:t>and </a:t>
            </a:r>
            <a:r>
              <a:rPr lang="en-US" altLang="zh-CN" sz="1400" dirty="0">
                <a:solidFill>
                  <a:schemeClr val="accent6"/>
                </a:solidFill>
                <a:latin typeface="Century Gothic" panose="020B0502020202020204" pitchFamily="34" charset="0"/>
                <a:ea typeface="微软雅黑" panose="020B0503020204020204" charset="-122"/>
                <a:cs typeface="微软雅黑" panose="020B0503020204020204" charset="-122"/>
              </a:rPr>
              <a:t>compressed replication</a:t>
            </a:r>
            <a:endParaRPr lang="zh-CN" sz="1400" dirty="0">
              <a:solidFill>
                <a:schemeClr val="accent6"/>
              </a:solidFill>
              <a:latin typeface="Century Gothic" panose="020B0502020202020204" pitchFamily="34" charset="0"/>
              <a:ea typeface="微软雅黑" panose="020B0503020204020204" charset="-122"/>
              <a:cs typeface="微软雅黑" panose="020B0503020204020204" charset="-122"/>
            </a:endParaRPr>
          </a:p>
          <a:p>
            <a:pPr marL="266700" indent="-266700">
              <a:buClr>
                <a:schemeClr val="accent6"/>
              </a:buClr>
              <a:buSzPct val="64000"/>
              <a:buFont typeface="Wingdings" panose="05000000000000000000" charset="0"/>
              <a:buChar char="l"/>
            </a:pPr>
            <a:endParaRPr lang="zh-CN" sz="1400" dirty="0">
              <a:latin typeface="Century Gothic" panose="020B0502020202020204" pitchFamily="34" charset="0"/>
              <a:ea typeface="微软雅黑" panose="020B0503020204020204" charset="-122"/>
              <a:cs typeface="微软雅黑" panose="020B0503020204020204" charset="-122"/>
            </a:endParaRPr>
          </a:p>
          <a:p>
            <a:pPr marL="266700" indent="-266700">
              <a:buClr>
                <a:schemeClr val="accent6"/>
              </a:buClr>
              <a:buSzPct val="64000"/>
              <a:buFont typeface="Wingdings" panose="05000000000000000000" charset="0"/>
              <a:buChar char="l"/>
            </a:pPr>
            <a:r>
              <a:rPr lang="en-US" altLang="zh-CN" sz="1400" dirty="0">
                <a:latin typeface="Century Gothic" panose="020B0502020202020204" pitchFamily="34" charset="0"/>
                <a:ea typeface="微软雅黑" panose="020B0503020204020204" charset="-122"/>
                <a:cs typeface="微软雅黑" panose="020B0503020204020204" charset="-122"/>
              </a:rPr>
              <a:t>Provide </a:t>
            </a:r>
            <a:r>
              <a:rPr lang="en-US" altLang="zh-CN" sz="1400" dirty="0">
                <a:solidFill>
                  <a:schemeClr val="accent6"/>
                </a:solidFill>
                <a:latin typeface="Century Gothic" panose="020B0502020202020204" pitchFamily="34" charset="0"/>
                <a:ea typeface="微软雅黑" panose="020B0503020204020204" charset="-122"/>
                <a:cs typeface="微软雅黑" panose="020B0503020204020204" charset="-122"/>
              </a:rPr>
              <a:t>1-click failover </a:t>
            </a:r>
            <a:r>
              <a:rPr lang="en-US" altLang="zh-CN" sz="1400" dirty="0">
                <a:latin typeface="Century Gothic" panose="020B0502020202020204" pitchFamily="34" charset="0"/>
                <a:ea typeface="微软雅黑" panose="020B0503020204020204" charset="-122"/>
                <a:cs typeface="微软雅黑" panose="020B0503020204020204" charset="-122"/>
              </a:rPr>
              <a:t>to DR site, network can be preconfigured to minimize RTO to mins</a:t>
            </a:r>
            <a:endParaRPr lang="zh-CN" sz="1400" dirty="0">
              <a:latin typeface="Century Gothic" panose="020B0502020202020204" pitchFamily="34" charset="0"/>
              <a:ea typeface="微软雅黑" panose="020B0503020204020204" charset="-122"/>
              <a:cs typeface="微软雅黑" panose="020B0503020204020204" charset="-122"/>
            </a:endParaRPr>
          </a:p>
          <a:p>
            <a:pPr marL="266700" indent="-266700">
              <a:buClr>
                <a:schemeClr val="accent6"/>
              </a:buClr>
              <a:buSzPct val="64000"/>
              <a:buFont typeface="Wingdings" panose="05000000000000000000" charset="0"/>
              <a:buChar char="l"/>
            </a:pPr>
            <a:endParaRPr lang="zh-CN" sz="1400" dirty="0">
              <a:latin typeface="Century Gothic" panose="020B0502020202020204" pitchFamily="34" charset="0"/>
              <a:ea typeface="微软雅黑" panose="020B0503020204020204" charset="-122"/>
              <a:cs typeface="微软雅黑" panose="020B0503020204020204" charset="-122"/>
            </a:endParaRPr>
          </a:p>
          <a:p>
            <a:pPr marL="266700" indent="-266700">
              <a:buClr>
                <a:schemeClr val="accent6"/>
              </a:buClr>
              <a:buSzPct val="64000"/>
              <a:buFont typeface="Wingdings" panose="05000000000000000000" charset="0"/>
              <a:buChar char="l"/>
            </a:pPr>
            <a:r>
              <a:rPr lang="en-US" altLang="zh-CN" sz="1400" dirty="0">
                <a:latin typeface="Century Gothic" panose="020B0502020202020204" pitchFamily="34" charset="0"/>
                <a:ea typeface="微软雅黑" panose="020B0503020204020204" charset="-122"/>
                <a:cs typeface="微软雅黑" panose="020B0503020204020204" charset="-122"/>
              </a:rPr>
              <a:t>Provide </a:t>
            </a:r>
            <a:r>
              <a:rPr lang="en-US" altLang="zh-CN" sz="1400" dirty="0">
                <a:solidFill>
                  <a:schemeClr val="accent6"/>
                </a:solidFill>
                <a:latin typeface="Century Gothic" panose="020B0502020202020204" pitchFamily="34" charset="0"/>
                <a:ea typeface="微软雅黑" panose="020B0503020204020204" charset="-122"/>
                <a:cs typeface="微软雅黑" panose="020B0503020204020204" charset="-122"/>
              </a:rPr>
              <a:t>incremental failback </a:t>
            </a:r>
            <a:r>
              <a:rPr lang="en-US" altLang="zh-CN" sz="1400" dirty="0">
                <a:latin typeface="Century Gothic" panose="020B0502020202020204" pitchFamily="34" charset="0"/>
                <a:ea typeface="微软雅黑" panose="020B0503020204020204" charset="-122"/>
                <a:cs typeface="微软雅黑" panose="020B0503020204020204" charset="-122"/>
              </a:rPr>
              <a:t>to production site from DR site</a:t>
            </a:r>
            <a:endParaRPr lang="zh-CN" sz="1400" dirty="0">
              <a:latin typeface="Century Gothic" panose="020B0502020202020204" pitchFamily="34" charset="0"/>
              <a:ea typeface="微软雅黑" panose="020B0503020204020204" charset="-122"/>
              <a:cs typeface="微软雅黑" panose="020B0503020204020204" charset="-122"/>
            </a:endParaRPr>
          </a:p>
          <a:p>
            <a:pPr marL="266700" indent="-266700">
              <a:buClr>
                <a:schemeClr val="accent6"/>
              </a:buClr>
              <a:buSzPct val="64000"/>
              <a:buFont typeface="Wingdings" panose="05000000000000000000" charset="0"/>
              <a:buChar char="l"/>
            </a:pPr>
            <a:endParaRPr lang="zh-CN" sz="1400" dirty="0">
              <a:latin typeface="Century Gothic" panose="020B0502020202020204" pitchFamily="34" charset="0"/>
              <a:ea typeface="微软雅黑" panose="020B0503020204020204" charset="-122"/>
              <a:cs typeface="微软雅黑" panose="020B0503020204020204" charset="-122"/>
            </a:endParaRPr>
          </a:p>
          <a:p>
            <a:pPr marL="266700" indent="-266700">
              <a:buClr>
                <a:schemeClr val="accent6"/>
              </a:buClr>
              <a:buSzPct val="64000"/>
              <a:buFont typeface="Wingdings" panose="05000000000000000000" charset="0"/>
              <a:buChar char="l"/>
            </a:pPr>
            <a:r>
              <a:rPr lang="en-US" altLang="zh-CN" sz="1400" dirty="0">
                <a:latin typeface="Century Gothic" panose="020B0502020202020204" pitchFamily="34" charset="0"/>
                <a:ea typeface="微软雅黑" panose="020B0503020204020204" charset="-122"/>
                <a:cs typeface="微软雅黑" panose="020B0503020204020204" charset="-122"/>
              </a:rPr>
              <a:t>Provide main SCP and standby SCP to eliminate single point of failure</a:t>
            </a:r>
          </a:p>
          <a:p>
            <a:pPr marL="266700" indent="-266700">
              <a:buClr>
                <a:schemeClr val="accent6"/>
              </a:buClr>
              <a:buSzPct val="64000"/>
              <a:buFont typeface="Wingdings" panose="05000000000000000000" charset="0"/>
              <a:buChar char="l"/>
            </a:pPr>
            <a:endParaRPr lang="zh-CN" sz="1400" dirty="0">
              <a:latin typeface="Century Gothic" panose="020B0502020202020204" pitchFamily="34" charset="0"/>
              <a:ea typeface="微软雅黑" panose="020B0503020204020204" charset="-122"/>
              <a:cs typeface="微软雅黑" panose="020B0503020204020204" charset="-122"/>
            </a:endParaRPr>
          </a:p>
          <a:p>
            <a:pPr marL="266700" indent="-266700">
              <a:buClr>
                <a:schemeClr val="accent6"/>
              </a:buClr>
              <a:buSzPct val="64000"/>
              <a:buFont typeface="Wingdings" panose="05000000000000000000" charset="0"/>
              <a:buChar char="l"/>
            </a:pPr>
            <a:r>
              <a:rPr lang="en-US" altLang="zh-CN" sz="1400" dirty="0">
                <a:latin typeface="Century Gothic" panose="020B0502020202020204" pitchFamily="34" charset="0"/>
                <a:ea typeface="微软雅黑" panose="020B0503020204020204" charset="-122"/>
                <a:cs typeface="微软雅黑" panose="020B0503020204020204" charset="-122"/>
              </a:rPr>
              <a:t>Provide visualized DR monitoring with detailed running status and alarms</a:t>
            </a:r>
          </a:p>
          <a:p>
            <a:pPr marL="266700" indent="-266700">
              <a:buClr>
                <a:schemeClr val="accent6"/>
              </a:buClr>
              <a:buSzPct val="64000"/>
              <a:buFont typeface="Wingdings" panose="05000000000000000000" charset="0"/>
              <a:buChar char="l"/>
            </a:pPr>
            <a:endParaRPr lang="en-US" altLang="zh-CN" sz="1400" dirty="0">
              <a:latin typeface="Century Gothic" panose="020B0502020202020204" pitchFamily="34" charset="0"/>
              <a:ea typeface="微软雅黑" panose="020B0503020204020204" charset="-122"/>
              <a:cs typeface="微软雅黑" panose="020B0503020204020204" charset="-122"/>
            </a:endParaRPr>
          </a:p>
          <a:p>
            <a:pPr marL="266700" indent="-266700">
              <a:buClr>
                <a:schemeClr val="accent6"/>
              </a:buClr>
              <a:buSzPct val="64000"/>
              <a:buFont typeface="Wingdings" panose="05000000000000000000" charset="0"/>
              <a:buChar char="l"/>
            </a:pPr>
            <a:r>
              <a:rPr lang="en-US" altLang="zh-CN" sz="1400" dirty="0">
                <a:latin typeface="Century Gothic" panose="020B0502020202020204" pitchFamily="34" charset="0"/>
                <a:ea typeface="微软雅黑" panose="020B0503020204020204" charset="-122"/>
                <a:cs typeface="微软雅黑" panose="020B0503020204020204" charset="-122"/>
              </a:rPr>
              <a:t>DR testing is included to validate DR effectiveness without business disruption</a:t>
            </a:r>
            <a:endParaRPr lang="zh-CN" sz="1400" dirty="0">
              <a:latin typeface="Century Gothic" panose="020B0502020202020204" pitchFamily="34" charset="0"/>
              <a:ea typeface="微软雅黑" panose="020B0503020204020204" charset="-122"/>
              <a:cs typeface="微软雅黑" panose="020B0503020204020204" charset="-122"/>
            </a:endParaRPr>
          </a:p>
          <a:p>
            <a:pPr marL="266700" indent="-266700">
              <a:buClr>
                <a:schemeClr val="accent6"/>
              </a:buClr>
              <a:buSzPct val="64000"/>
              <a:buFont typeface="Wingdings" panose="05000000000000000000" charset="0"/>
              <a:buChar char="l"/>
            </a:pPr>
            <a:endParaRPr lang="zh-CN" sz="1400" dirty="0">
              <a:latin typeface="Century Gothic" panose="020B0502020202020204" pitchFamily="34" charset="0"/>
              <a:ea typeface="微软雅黑" panose="020B0503020204020204" charset="-122"/>
              <a:cs typeface="微软雅黑" panose="020B0503020204020204" charset="-122"/>
            </a:endParaRPr>
          </a:p>
          <a:p>
            <a:pPr marL="266700" indent="-266700">
              <a:buClr>
                <a:schemeClr val="accent6"/>
              </a:buClr>
              <a:buSzPct val="64000"/>
              <a:buFont typeface="Wingdings" panose="05000000000000000000" charset="0"/>
              <a:buChar char="l"/>
            </a:pPr>
            <a:r>
              <a:rPr lang="en-US" altLang="zh-CN" sz="1400" dirty="0">
                <a:latin typeface="Century Gothic" panose="020B0502020202020204" pitchFamily="34" charset="0"/>
                <a:ea typeface="微软雅黑" panose="020B0503020204020204" charset="-122"/>
                <a:cs typeface="微软雅黑" panose="020B0503020204020204" charset="-122"/>
              </a:rPr>
              <a:t>Easy to use, no learning curve</a:t>
            </a:r>
            <a:endParaRPr lang="zh-CN" sz="1400" dirty="0">
              <a:latin typeface="Century Gothic" panose="020B0502020202020204" pitchFamily="34" charset="0"/>
              <a:ea typeface="微软雅黑" panose="020B0503020204020204" charset="-122"/>
              <a:cs typeface="微软雅黑" panose="020B0503020204020204" charset="-122"/>
            </a:endParaRPr>
          </a:p>
        </p:txBody>
      </p:sp>
      <p:sp>
        <p:nvSpPr>
          <p:cNvPr id="7" name="Date Placeholder 2">
            <a:extLst>
              <a:ext uri="{FF2B5EF4-FFF2-40B4-BE49-F238E27FC236}">
                <a16:creationId xmlns:a16="http://schemas.microsoft.com/office/drawing/2014/main" id="{4FF1BFC7-15BC-3E48-8309-21AC86D4FD81}"/>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8" name="Footer Placeholder 3">
            <a:extLst>
              <a:ext uri="{FF2B5EF4-FFF2-40B4-BE49-F238E27FC236}">
                <a16:creationId xmlns:a16="http://schemas.microsoft.com/office/drawing/2014/main" id="{D2E72D68-5EDE-8646-ABF3-8E0A6AE2E206}"/>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9" name="Slide Number Placeholder 4">
            <a:extLst>
              <a:ext uri="{FF2B5EF4-FFF2-40B4-BE49-F238E27FC236}">
                <a16:creationId xmlns:a16="http://schemas.microsoft.com/office/drawing/2014/main" id="{482AD131-E57B-824A-8C09-9C5F598084FB}"/>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t>6</a:t>
            </a:fld>
            <a:endParaRPr lang="zh-CN" altLang="en-US" dirty="0"/>
          </a:p>
        </p:txBody>
      </p:sp>
    </p:spTree>
    <p:extLst>
      <p:ext uri="{BB962C8B-B14F-4D97-AF65-F5344CB8AC3E}">
        <p14:creationId xmlns:p14="http://schemas.microsoft.com/office/powerpoint/2010/main" val="2502981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3C380-2BBA-DC4E-A3E7-AD2084D209EE}"/>
              </a:ext>
            </a:extLst>
          </p:cNvPr>
          <p:cNvSpPr>
            <a:spLocks noGrp="1"/>
          </p:cNvSpPr>
          <p:nvPr>
            <p:ph type="title"/>
          </p:nvPr>
        </p:nvSpPr>
        <p:spPr/>
        <p:txBody>
          <a:bodyPr>
            <a:normAutofit/>
          </a:bodyPr>
          <a:lstStyle/>
          <a:p>
            <a:r>
              <a:rPr lang="en-US" sz="2500" dirty="0"/>
              <a:t>HCI to HCI DR Bandwidth Calculation</a:t>
            </a:r>
          </a:p>
        </p:txBody>
      </p:sp>
      <p:sp>
        <p:nvSpPr>
          <p:cNvPr id="6" name="文本框 1">
            <a:extLst>
              <a:ext uri="{FF2B5EF4-FFF2-40B4-BE49-F238E27FC236}">
                <a16:creationId xmlns:a16="http://schemas.microsoft.com/office/drawing/2014/main" id="{70148736-51B7-C845-9E4F-4C1E03C6B912}"/>
              </a:ext>
            </a:extLst>
          </p:cNvPr>
          <p:cNvSpPr txBox="1"/>
          <p:nvPr/>
        </p:nvSpPr>
        <p:spPr>
          <a:xfrm>
            <a:off x="7398801" y="817930"/>
            <a:ext cx="4037011" cy="1673663"/>
          </a:xfrm>
          <a:prstGeom prst="rect">
            <a:avLst/>
          </a:prstGeom>
          <a:noFill/>
        </p:spPr>
        <p:txBody>
          <a:bodyPr wrap="square" rtlCol="0" anchor="t">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black"/>
                </a:solidFill>
                <a:effectLst/>
                <a:uLnTx/>
                <a:uFillTx/>
                <a:latin typeface="Century Gothic" panose="020B0502020202020204" pitchFamily="34" charset="0"/>
                <a:ea typeface="微软雅黑" panose="020B0503020204020204" charset="-122"/>
                <a:cs typeface="Arial" panose="020B0604020202020204" pitchFamily="34" charset="0"/>
                <a:sym typeface="+mn-ea"/>
              </a:rPr>
              <a:t>RPO is</a:t>
            </a:r>
            <a:r>
              <a:rPr kumimoji="0" lang="zh-CN" altLang="en-US" sz="1400" b="0" i="0" u="none" strike="noStrike" kern="1200" cap="none" spc="0" normalizeH="0" baseline="0" noProof="0" dirty="0">
                <a:ln>
                  <a:noFill/>
                </a:ln>
                <a:solidFill>
                  <a:prstClr val="black"/>
                </a:solidFill>
                <a:effectLst/>
                <a:uLnTx/>
                <a:uFillTx/>
                <a:latin typeface="Century Gothic" panose="020B0502020202020204" pitchFamily="34" charset="0"/>
                <a:ea typeface="微软雅黑" panose="020B0503020204020204" charset="-122"/>
                <a:cs typeface="Arial" panose="020B0604020202020204" pitchFamily="34" charset="0"/>
                <a:sym typeface="+mn-ea"/>
              </a:rPr>
              <a:t> </a:t>
            </a:r>
            <a:r>
              <a:rPr kumimoji="0" lang="en-US" altLang="zh-CN" sz="1400" b="0" i="0" u="none" strike="noStrike" kern="1200" cap="none" spc="0" normalizeH="0" baseline="0" noProof="0" dirty="0">
                <a:ln>
                  <a:noFill/>
                </a:ln>
                <a:solidFill>
                  <a:prstClr val="black"/>
                </a:solidFill>
                <a:effectLst/>
                <a:uLnTx/>
                <a:uFillTx/>
                <a:latin typeface="Century Gothic" panose="020B0502020202020204" pitchFamily="34" charset="0"/>
                <a:ea typeface="微软雅黑" panose="020B0503020204020204" charset="-122"/>
                <a:cs typeface="Arial" panose="020B0604020202020204" pitchFamily="34" charset="0"/>
                <a:sym typeface="+mn-ea"/>
              </a:rPr>
              <a:t>highly relevant to data change rate and bandwidth, </a:t>
            </a:r>
            <a:r>
              <a:rPr kumimoji="0" lang="en-US" altLang="zh-CN" sz="1400" b="1" i="0" u="none" strike="noStrike" kern="1200" cap="none" spc="0" normalizeH="0" baseline="0" noProof="0" dirty="0">
                <a:ln>
                  <a:noFill/>
                </a:ln>
                <a:solidFill>
                  <a:srgbClr val="0070C0"/>
                </a:solidFill>
                <a:effectLst/>
                <a:uLnTx/>
                <a:uFillTx/>
                <a:latin typeface="Century Gothic" panose="020B0502020202020204" pitchFamily="34" charset="0"/>
                <a:ea typeface="微软雅黑" panose="020B0503020204020204" charset="-122"/>
                <a:cs typeface="Arial" panose="020B0604020202020204" pitchFamily="34" charset="0"/>
                <a:sym typeface="+mn-ea"/>
              </a:rPr>
              <a:t>the amount of average data change must be fully replicated at a given bandwidth within the required RPO time.</a:t>
            </a:r>
            <a:endParaRPr kumimoji="0" lang="en-HK" altLang="zh-CN" sz="1400" b="1" i="0" u="none" strike="noStrike" kern="1200" cap="none" spc="0" normalizeH="0" baseline="0" noProof="0" dirty="0">
              <a:ln>
                <a:noFill/>
              </a:ln>
              <a:solidFill>
                <a:srgbClr val="0070C0"/>
              </a:solidFill>
              <a:effectLst/>
              <a:uLnTx/>
              <a:uFillTx/>
              <a:latin typeface="Century Gothic" panose="020B0502020202020204" pitchFamily="34" charset="0"/>
              <a:ea typeface="微软雅黑" panose="020B0503020204020204" charset="-122"/>
              <a:cs typeface="Arial" panose="020B0604020202020204" pitchFamily="34" charset="0"/>
              <a:sym typeface="+mn-ea"/>
            </a:endParaRPr>
          </a:p>
        </p:txBody>
      </p:sp>
      <p:sp>
        <p:nvSpPr>
          <p:cNvPr id="7" name="文本框 23">
            <a:extLst>
              <a:ext uri="{FF2B5EF4-FFF2-40B4-BE49-F238E27FC236}">
                <a16:creationId xmlns:a16="http://schemas.microsoft.com/office/drawing/2014/main" id="{A54AD8FE-4C36-4F43-A582-2B52A39300A1}"/>
              </a:ext>
            </a:extLst>
          </p:cNvPr>
          <p:cNvSpPr txBox="1"/>
          <p:nvPr/>
        </p:nvSpPr>
        <p:spPr>
          <a:xfrm>
            <a:off x="816148" y="4933830"/>
            <a:ext cx="4078361" cy="307777"/>
          </a:xfrm>
          <a:prstGeom prst="rect">
            <a:avLst/>
          </a:prstGeom>
          <a:noFill/>
        </p:spPr>
        <p:txBody>
          <a:bodyPr wrap="none"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400" b="1" dirty="0">
                <a:solidFill>
                  <a:prstClr val="black"/>
                </a:solidFill>
                <a:latin typeface="Century Gothic" panose="020B0502020202020204" pitchFamily="34" charset="0"/>
                <a:ea typeface="微软雅黑" panose="020B0503020204020204" charset="-122"/>
                <a:cs typeface="Arial" panose="020B0604020202020204" pitchFamily="34" charset="0"/>
                <a:sym typeface="+mn-ea"/>
              </a:rPr>
              <a:t>HCI</a:t>
            </a:r>
            <a:r>
              <a:rPr kumimoji="0" lang="en-US" altLang="zh-CN" sz="1400" b="1" i="0" u="none" strike="noStrike" kern="1200" cap="none" spc="0" normalizeH="0" baseline="0" noProof="0" dirty="0">
                <a:ln>
                  <a:noFill/>
                </a:ln>
                <a:solidFill>
                  <a:prstClr val="black"/>
                </a:solidFill>
                <a:effectLst/>
                <a:uLnTx/>
                <a:uFillTx/>
                <a:latin typeface="Century Gothic" panose="020B0502020202020204" pitchFamily="34" charset="0"/>
                <a:ea typeface="微软雅黑" panose="020B0503020204020204" charset="-122"/>
                <a:cs typeface="Arial" panose="020B0604020202020204" pitchFamily="34" charset="0"/>
                <a:sym typeface="+mn-ea"/>
              </a:rPr>
              <a:t> to HCI DR bandwidth calculation formula</a:t>
            </a:r>
            <a:endParaRPr kumimoji="0" lang="zh-CN" altLang="en-US" sz="1400" b="1" i="0" u="none" strike="noStrike" kern="1200" cap="none" spc="0" normalizeH="0" baseline="0" noProof="0" dirty="0">
              <a:ln>
                <a:noFill/>
              </a:ln>
              <a:solidFill>
                <a:prstClr val="black"/>
              </a:solidFill>
              <a:effectLst/>
              <a:uLnTx/>
              <a:uFillTx/>
              <a:latin typeface="Century Gothic" panose="020B0502020202020204" pitchFamily="34" charset="0"/>
              <a:ea typeface="微软雅黑" panose="020B0503020204020204" charset="-122"/>
              <a:cs typeface="Arial" panose="020B0604020202020204" pitchFamily="34" charset="0"/>
              <a:sym typeface="+mn-ea"/>
            </a:endParaRPr>
          </a:p>
        </p:txBody>
      </p:sp>
      <p:sp>
        <p:nvSpPr>
          <p:cNvPr id="8" name="文本框 3">
            <a:extLst>
              <a:ext uri="{FF2B5EF4-FFF2-40B4-BE49-F238E27FC236}">
                <a16:creationId xmlns:a16="http://schemas.microsoft.com/office/drawing/2014/main" id="{53822955-64B9-2748-86CC-028CC1F17B94}"/>
              </a:ext>
            </a:extLst>
          </p:cNvPr>
          <p:cNvSpPr txBox="1"/>
          <p:nvPr/>
        </p:nvSpPr>
        <p:spPr>
          <a:xfrm>
            <a:off x="7415615" y="4287499"/>
            <a:ext cx="3849560" cy="646331"/>
          </a:xfrm>
          <a:prstGeom prst="rect">
            <a:avLst/>
          </a:prstGeom>
          <a:noFill/>
        </p:spPr>
        <p:txBody>
          <a:bodyPr wrap="square"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 b="1" i="0" u="none" strike="noStrike" kern="1200" cap="none" spc="0" normalizeH="0" baseline="0" noProof="0" dirty="0">
                <a:ln>
                  <a:noFill/>
                </a:ln>
                <a:solidFill>
                  <a:srgbClr val="C00000"/>
                </a:solidFill>
                <a:effectLst/>
                <a:uLnTx/>
                <a:uFillTx/>
                <a:latin typeface="Century Gothic" panose="020B0502020202020204" pitchFamily="34" charset="0"/>
                <a:ea typeface="微软雅黑" panose="020B0503020204020204" charset="-122"/>
                <a:cs typeface="Arial" panose="020B0604020202020204" pitchFamily="34" charset="0"/>
                <a:sym typeface="+mn-ea"/>
              </a:rPr>
              <a:t>Note: data must be backed up first before being replicated, that’s why the backup time needs to be deducted.</a:t>
            </a:r>
            <a:endParaRPr kumimoji="0" lang="zh-CN" altLang="en-US" sz="1200" b="1" i="0" u="none" strike="noStrike" kern="1200" cap="none" spc="0" normalizeH="0" baseline="0" noProof="0" dirty="0">
              <a:ln>
                <a:noFill/>
              </a:ln>
              <a:solidFill>
                <a:srgbClr val="C00000"/>
              </a:solidFill>
              <a:effectLst/>
              <a:uLnTx/>
              <a:uFillTx/>
              <a:latin typeface="Century Gothic" panose="020B0502020202020204" pitchFamily="34" charset="0"/>
              <a:ea typeface="微软雅黑" panose="020B0503020204020204" charset="-122"/>
              <a:cs typeface="Arial" panose="020B0604020202020204" pitchFamily="34" charset="0"/>
              <a:sym typeface="+mn-ea"/>
            </a:endParaRPr>
          </a:p>
        </p:txBody>
      </p:sp>
      <p:graphicFrame>
        <p:nvGraphicFramePr>
          <p:cNvPr id="9" name="表格 4">
            <a:extLst>
              <a:ext uri="{FF2B5EF4-FFF2-40B4-BE49-F238E27FC236}">
                <a16:creationId xmlns:a16="http://schemas.microsoft.com/office/drawing/2014/main" id="{A9A87A35-9CCD-274A-BF9C-BA92FC7BCAFA}"/>
              </a:ext>
            </a:extLst>
          </p:cNvPr>
          <p:cNvGraphicFramePr/>
          <p:nvPr>
            <p:extLst>
              <p:ext uri="{D42A27DB-BD31-4B8C-83A1-F6EECF244321}">
                <p14:modId xmlns:p14="http://schemas.microsoft.com/office/powerpoint/2010/main" val="3019789816"/>
              </p:ext>
            </p:extLst>
          </p:nvPr>
        </p:nvGraphicFramePr>
        <p:xfrm>
          <a:off x="894545" y="918305"/>
          <a:ext cx="6255763" cy="3974799"/>
        </p:xfrm>
        <a:graphic>
          <a:graphicData uri="http://schemas.openxmlformats.org/drawingml/2006/table">
            <a:tbl>
              <a:tblPr firstRow="1" bandRow="1">
                <a:tableStyleId>{5C22544A-7EE6-4342-B048-85BDC9FD1C3A}</a:tableStyleId>
              </a:tblPr>
              <a:tblGrid>
                <a:gridCol w="627625">
                  <a:extLst>
                    <a:ext uri="{9D8B030D-6E8A-4147-A177-3AD203B41FA5}">
                      <a16:colId xmlns:a16="http://schemas.microsoft.com/office/drawing/2014/main" val="20000"/>
                    </a:ext>
                  </a:extLst>
                </a:gridCol>
                <a:gridCol w="1436703">
                  <a:extLst>
                    <a:ext uri="{9D8B030D-6E8A-4147-A177-3AD203B41FA5}">
                      <a16:colId xmlns:a16="http://schemas.microsoft.com/office/drawing/2014/main" val="20001"/>
                    </a:ext>
                  </a:extLst>
                </a:gridCol>
                <a:gridCol w="1757929">
                  <a:extLst>
                    <a:ext uri="{9D8B030D-6E8A-4147-A177-3AD203B41FA5}">
                      <a16:colId xmlns:a16="http://schemas.microsoft.com/office/drawing/2014/main" val="20002"/>
                    </a:ext>
                  </a:extLst>
                </a:gridCol>
                <a:gridCol w="2433506">
                  <a:extLst>
                    <a:ext uri="{9D8B030D-6E8A-4147-A177-3AD203B41FA5}">
                      <a16:colId xmlns:a16="http://schemas.microsoft.com/office/drawing/2014/main" val="20003"/>
                    </a:ext>
                  </a:extLst>
                </a:gridCol>
              </a:tblGrid>
              <a:tr h="340059">
                <a:tc>
                  <a:txBody>
                    <a:bodyPr/>
                    <a:lstStyle/>
                    <a:p>
                      <a:pPr indent="0" algn="ctr">
                        <a:buNone/>
                      </a:pPr>
                      <a:r>
                        <a:rPr lang="en-US" sz="1200" dirty="0"/>
                        <a:t>RPO</a:t>
                      </a:r>
                      <a:endParaRPr lang="en-US" altLang="en-US" sz="1200" b="1" dirty="0">
                        <a:latin typeface="Century Gothic" panose="020B0502020202020204" pitchFamily="34" charset="0"/>
                        <a:ea typeface="微软雅黑" panose="020B0503020204020204" charset="-122"/>
                        <a:cs typeface="Arial" panose="020B0604020202020204" pitchFamily="34" charset="0"/>
                      </a:endParaRPr>
                    </a:p>
                  </a:txBody>
                  <a:tcPr marL="9525" marR="9525" marT="9525" marB="9525" anchor="ctr"/>
                </a:tc>
                <a:tc>
                  <a:txBody>
                    <a:bodyPr/>
                    <a:lstStyle/>
                    <a:p>
                      <a:pPr indent="0" algn="ctr">
                        <a:buNone/>
                      </a:pPr>
                      <a:r>
                        <a:rPr lang="en-US" altLang="zh-CN" sz="1200" dirty="0"/>
                        <a:t>Data change</a:t>
                      </a:r>
                      <a:endParaRPr lang="zh-CN" altLang="en-US" sz="1200" b="1" dirty="0">
                        <a:latin typeface="Century Gothic" panose="020B0502020202020204" pitchFamily="34" charset="0"/>
                        <a:ea typeface="微软雅黑" panose="020B0503020204020204" charset="-122"/>
                        <a:cs typeface="Arial" panose="020B0604020202020204" pitchFamily="34" charset="0"/>
                      </a:endParaRPr>
                    </a:p>
                  </a:txBody>
                  <a:tcPr marL="9525" marR="9525" marT="9525" marB="9525" anchor="ctr"/>
                </a:tc>
                <a:tc>
                  <a:txBody>
                    <a:bodyPr/>
                    <a:lstStyle/>
                    <a:p>
                      <a:pPr indent="0" algn="ctr">
                        <a:buNone/>
                      </a:pPr>
                      <a:r>
                        <a:rPr lang="en-US" altLang="zh-CN" sz="1200" dirty="0"/>
                        <a:t>Data change size</a:t>
                      </a:r>
                      <a:endParaRPr lang="zh-CN" altLang="en-US" sz="1200" b="1" dirty="0">
                        <a:latin typeface="Century Gothic" panose="020B0502020202020204" pitchFamily="34" charset="0"/>
                        <a:ea typeface="微软雅黑" panose="020B0503020204020204" charset="-122"/>
                        <a:cs typeface="Arial" panose="020B0604020202020204" pitchFamily="34" charset="0"/>
                      </a:endParaRPr>
                    </a:p>
                  </a:txBody>
                  <a:tcPr marL="9525" marR="9525" marT="9525" marB="9525" anchor="ctr"/>
                </a:tc>
                <a:tc>
                  <a:txBody>
                    <a:bodyPr/>
                    <a:lstStyle/>
                    <a:p>
                      <a:pPr indent="0" algn="ctr">
                        <a:buNone/>
                      </a:pPr>
                      <a:r>
                        <a:rPr lang="en-US" altLang="en-US" sz="1200" dirty="0"/>
                        <a:t>Needed bandwidth</a:t>
                      </a:r>
                      <a:endParaRPr lang="en-US" altLang="en-US" sz="1200" b="1" dirty="0">
                        <a:latin typeface="Century Gothic" panose="020B0502020202020204" pitchFamily="34" charset="0"/>
                        <a:ea typeface="微软雅黑" panose="020B0503020204020204" charset="-122"/>
                        <a:cs typeface="Arial" panose="020B0604020202020204" pitchFamily="34" charset="0"/>
                      </a:endParaRPr>
                    </a:p>
                  </a:txBody>
                  <a:tcPr marL="9525" marR="9525" marT="9525" marB="9525" anchor="ctr"/>
                </a:tc>
                <a:extLst>
                  <a:ext uri="{0D108BD9-81ED-4DB2-BD59-A6C34878D82A}">
                    <a16:rowId xmlns:a16="http://schemas.microsoft.com/office/drawing/2014/main" val="10000"/>
                  </a:ext>
                </a:extLst>
              </a:tr>
              <a:tr h="198648">
                <a:tc rowSpan="3">
                  <a:txBody>
                    <a:bodyPr/>
                    <a:lstStyle/>
                    <a:p>
                      <a:pPr indent="0" algn="ctr">
                        <a:buNone/>
                      </a:pPr>
                      <a:r>
                        <a:rPr lang="en-US" sz="1200" dirty="0"/>
                        <a:t>1s</a:t>
                      </a:r>
                      <a:endParaRPr lang="en-US" altLang="en-US" sz="1200" b="0" dirty="0">
                        <a:latin typeface="Century Gothic" panose="020B0502020202020204" pitchFamily="34" charset="0"/>
                        <a:ea typeface="微软雅黑" panose="020B0503020204020204" charset="-122"/>
                        <a:cs typeface="Arial" panose="020B0604020202020204" pitchFamily="34" charset="0"/>
                      </a:endParaRPr>
                    </a:p>
                  </a:txBody>
                  <a:tcPr marL="9525" marR="9525" marT="9525" marB="9525" anchor="ctr"/>
                </a:tc>
                <a:tc rowSpan="3">
                  <a:txBody>
                    <a:bodyPr/>
                    <a:lstStyle/>
                    <a:p>
                      <a:pPr indent="0" algn="ctr">
                        <a:buNone/>
                      </a:pPr>
                      <a:r>
                        <a:rPr lang="en-US" altLang="zh-CN" sz="1200" dirty="0"/>
                        <a:t>IO throughput</a:t>
                      </a:r>
                      <a:endParaRPr lang="zh-CN" altLang="en-US" sz="1200" b="0" dirty="0">
                        <a:latin typeface="Century Gothic" panose="020B0502020202020204" pitchFamily="34" charset="0"/>
                        <a:ea typeface="微软雅黑" panose="020B0503020204020204" charset="-122"/>
                        <a:cs typeface="Arial" panose="020B0604020202020204" pitchFamily="34" charset="0"/>
                      </a:endParaRPr>
                    </a:p>
                  </a:txBody>
                  <a:tcPr marL="9525" marR="9525" marT="9525" marB="9525" anchor="ctr"/>
                </a:tc>
                <a:tc>
                  <a:txBody>
                    <a:bodyPr/>
                    <a:lstStyle/>
                    <a:p>
                      <a:pPr indent="0" algn="ctr">
                        <a:buNone/>
                      </a:pPr>
                      <a:r>
                        <a:rPr lang="en-US" altLang="zh-CN" sz="1200">
                          <a:sym typeface="+mn-ea"/>
                        </a:rPr>
                        <a:t>5MB/s</a:t>
                      </a:r>
                      <a:endParaRPr lang="en-US" altLang="zh-CN" sz="1200" b="0">
                        <a:latin typeface="Century Gothic" panose="020B0502020202020204" pitchFamily="34" charset="0"/>
                        <a:ea typeface="微软雅黑" panose="020B0503020204020204" charset="-122"/>
                        <a:cs typeface="Arial" panose="020B0604020202020204" pitchFamily="34" charset="0"/>
                        <a:sym typeface="+mn-ea"/>
                      </a:endParaRPr>
                    </a:p>
                  </a:txBody>
                  <a:tcPr marL="9525" marR="9525" marT="9525" marB="9525" anchor="ctr"/>
                </a:tc>
                <a:tc>
                  <a:txBody>
                    <a:bodyPr/>
                    <a:lstStyle/>
                    <a:p>
                      <a:pPr indent="0" algn="ctr">
                        <a:buNone/>
                      </a:pPr>
                      <a:r>
                        <a:rPr lang="en-US" sz="1200" dirty="0"/>
                        <a:t>40   </a:t>
                      </a:r>
                      <a:r>
                        <a:rPr lang="en-US" sz="1200" dirty="0">
                          <a:sym typeface="+mn-ea"/>
                        </a:rPr>
                        <a:t>（Mbps</a:t>
                      </a:r>
                      <a:r>
                        <a:rPr lang="zh-CN" altLang="en-US" sz="1200" dirty="0">
                          <a:sym typeface="+mn-ea"/>
                        </a:rPr>
                        <a:t> </a:t>
                      </a:r>
                      <a:r>
                        <a:rPr lang="en-US" sz="1200" dirty="0">
                          <a:sym typeface="+mn-ea"/>
                        </a:rPr>
                        <a:t>)</a:t>
                      </a:r>
                      <a:endParaRPr lang="en-US" altLang="en-US" sz="1200" b="1" dirty="0">
                        <a:latin typeface="Century Gothic" panose="020B0502020202020204" pitchFamily="34" charset="0"/>
                        <a:ea typeface="微软雅黑" panose="020B0503020204020204" charset="-122"/>
                        <a:cs typeface="Arial" panose="020B0604020202020204" pitchFamily="34" charset="0"/>
                        <a:sym typeface="+mn-ea"/>
                      </a:endParaRPr>
                    </a:p>
                  </a:txBody>
                  <a:tcPr marL="9525" marR="9525" marT="9525" marB="9525" anchor="ctr"/>
                </a:tc>
                <a:extLst>
                  <a:ext uri="{0D108BD9-81ED-4DB2-BD59-A6C34878D82A}">
                    <a16:rowId xmlns:a16="http://schemas.microsoft.com/office/drawing/2014/main" val="10001"/>
                  </a:ext>
                </a:extLst>
              </a:tr>
              <a:tr h="198648">
                <a:tc vMerge="1">
                  <a:txBody>
                    <a:bodyPr/>
                    <a:lstStyle/>
                    <a:p>
                      <a:endParaRPr lang="zh-CN"/>
                    </a:p>
                  </a:txBody>
                  <a:tcPr marL="9525" marR="9525" marT="9525" marB="95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vMerge="1">
                  <a:txBody>
                    <a:bodyPr/>
                    <a:lstStyle/>
                    <a:p>
                      <a:endParaRPr lang="zh-CN"/>
                    </a:p>
                  </a:txBody>
                  <a:tcPr marL="9525" marR="9525" marT="9525" marB="95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altLang="en-US" sz="1200"/>
                        <a:t>10MB/s</a:t>
                      </a:r>
                      <a:endParaRPr lang="en-US" altLang="en-US" sz="1200" b="0">
                        <a:latin typeface="Century Gothic" panose="020B0502020202020204" pitchFamily="34" charset="0"/>
                        <a:ea typeface="微软雅黑" panose="020B0503020204020204" charset="-122"/>
                        <a:cs typeface="Arial" panose="020B0604020202020204" pitchFamily="34" charset="0"/>
                      </a:endParaRPr>
                    </a:p>
                  </a:txBody>
                  <a:tcPr marL="9525" marR="9525" marT="9525" marB="9525" anchor="ctr"/>
                </a:tc>
                <a:tc>
                  <a:txBody>
                    <a:bodyPr/>
                    <a:lstStyle/>
                    <a:p>
                      <a:pPr indent="0" algn="ctr">
                        <a:buNone/>
                      </a:pPr>
                      <a:r>
                        <a:rPr lang="en-US" altLang="en-US" sz="1200" dirty="0"/>
                        <a:t>80</a:t>
                      </a:r>
                      <a:r>
                        <a:rPr lang="en-US" sz="1200" dirty="0">
                          <a:sym typeface="+mn-ea"/>
                        </a:rPr>
                        <a:t>   （Mbps</a:t>
                      </a:r>
                      <a:r>
                        <a:rPr lang="zh-CN" altLang="en-US" sz="1200" dirty="0">
                          <a:sym typeface="+mn-ea"/>
                        </a:rPr>
                        <a:t> </a:t>
                      </a:r>
                      <a:r>
                        <a:rPr lang="en-US" sz="1200" dirty="0">
                          <a:sym typeface="+mn-ea"/>
                        </a:rPr>
                        <a:t>)</a:t>
                      </a:r>
                      <a:endParaRPr lang="en-US" altLang="en-US" sz="1200" b="1" dirty="0">
                        <a:latin typeface="Century Gothic" panose="020B0502020202020204" pitchFamily="34" charset="0"/>
                        <a:ea typeface="微软雅黑" panose="020B0503020204020204" charset="-122"/>
                        <a:cs typeface="Arial" panose="020B0604020202020204" pitchFamily="34" charset="0"/>
                        <a:sym typeface="+mn-ea"/>
                      </a:endParaRPr>
                    </a:p>
                  </a:txBody>
                  <a:tcPr marL="9525" marR="9525" marT="9525" marB="9525" anchor="ctr"/>
                </a:tc>
                <a:extLst>
                  <a:ext uri="{0D108BD9-81ED-4DB2-BD59-A6C34878D82A}">
                    <a16:rowId xmlns:a16="http://schemas.microsoft.com/office/drawing/2014/main" val="10002"/>
                  </a:ext>
                </a:extLst>
              </a:tr>
              <a:tr h="198648">
                <a:tc vMerge="1">
                  <a:txBody>
                    <a:bodyPr/>
                    <a:lstStyle/>
                    <a:p>
                      <a:endParaRPr lang="zh-CN"/>
                    </a:p>
                  </a:txBody>
                  <a:tcPr marL="9525" marR="9525" marT="9525" marB="95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vMerge="1">
                  <a:txBody>
                    <a:bodyPr/>
                    <a:lstStyle/>
                    <a:p>
                      <a:endParaRPr lang="zh-CN"/>
                    </a:p>
                  </a:txBody>
                  <a:tcPr marL="9525" marR="9525" marT="9525" marB="95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altLang="en-US" sz="1200" dirty="0"/>
                        <a:t>30MB/s</a:t>
                      </a:r>
                      <a:endParaRPr lang="en-US" altLang="en-US" sz="1200" b="0" dirty="0">
                        <a:latin typeface="Century Gothic" panose="020B0502020202020204" pitchFamily="34" charset="0"/>
                        <a:ea typeface="微软雅黑" panose="020B0503020204020204" charset="-122"/>
                        <a:cs typeface="Arial" panose="020B0604020202020204" pitchFamily="34" charset="0"/>
                      </a:endParaRPr>
                    </a:p>
                  </a:txBody>
                  <a:tcPr marL="9525" marR="9525" marT="9525" marB="9525" anchor="ctr"/>
                </a:tc>
                <a:tc>
                  <a:txBody>
                    <a:bodyPr/>
                    <a:lstStyle/>
                    <a:p>
                      <a:pPr indent="0" algn="ctr">
                        <a:buNone/>
                      </a:pPr>
                      <a:r>
                        <a:rPr lang="en-US" altLang="en-US" sz="1200" dirty="0"/>
                        <a:t>240</a:t>
                      </a:r>
                      <a:r>
                        <a:rPr lang="en-US" sz="1200" dirty="0">
                          <a:sym typeface="+mn-ea"/>
                        </a:rPr>
                        <a:t> （Mbps</a:t>
                      </a:r>
                      <a:r>
                        <a:rPr lang="zh-CN" altLang="en-US" sz="1200" dirty="0">
                          <a:sym typeface="+mn-ea"/>
                        </a:rPr>
                        <a:t> </a:t>
                      </a:r>
                      <a:r>
                        <a:rPr lang="en-US" sz="1200" dirty="0">
                          <a:sym typeface="+mn-ea"/>
                        </a:rPr>
                        <a:t>)</a:t>
                      </a:r>
                      <a:endParaRPr lang="en-US" altLang="en-US" sz="1200" b="1" dirty="0">
                        <a:latin typeface="Century Gothic" panose="020B0502020202020204" pitchFamily="34" charset="0"/>
                        <a:ea typeface="微软雅黑" panose="020B0503020204020204" charset="-122"/>
                        <a:cs typeface="Arial" panose="020B0604020202020204" pitchFamily="34" charset="0"/>
                        <a:sym typeface="+mn-ea"/>
                      </a:endParaRPr>
                    </a:p>
                  </a:txBody>
                  <a:tcPr marL="9525" marR="9525" marT="9525" marB="9525" anchor="ctr"/>
                </a:tc>
                <a:extLst>
                  <a:ext uri="{0D108BD9-81ED-4DB2-BD59-A6C34878D82A}">
                    <a16:rowId xmlns:a16="http://schemas.microsoft.com/office/drawing/2014/main" val="10003"/>
                  </a:ext>
                </a:extLst>
              </a:tr>
              <a:tr h="198648">
                <a:tc rowSpan="5">
                  <a:txBody>
                    <a:bodyPr/>
                    <a:lstStyle/>
                    <a:p>
                      <a:pPr indent="0" algn="ctr">
                        <a:buNone/>
                      </a:pPr>
                      <a:r>
                        <a:rPr lang="en-US" sz="1200" dirty="0"/>
                        <a:t>2 </a:t>
                      </a:r>
                      <a:r>
                        <a:rPr lang="en-US" sz="1200" dirty="0" err="1"/>
                        <a:t>hrs</a:t>
                      </a:r>
                      <a:endParaRPr lang="en-US" altLang="en-US" sz="1200" b="0" dirty="0">
                        <a:latin typeface="Century Gothic" panose="020B0502020202020204" pitchFamily="34" charset="0"/>
                        <a:ea typeface="微软雅黑" panose="020B0503020204020204" charset="-122"/>
                        <a:cs typeface="Arial" panose="020B0604020202020204" pitchFamily="34" charset="0"/>
                      </a:endParaRPr>
                    </a:p>
                  </a:txBody>
                  <a:tcPr marL="9525" marR="9525" marT="9525" marB="9525" anchor="ctr"/>
                </a:tc>
                <a:tc rowSpan="5">
                  <a:txBody>
                    <a:bodyPr/>
                    <a:lstStyle/>
                    <a:p>
                      <a:pPr indent="0" algn="ctr">
                        <a:buNone/>
                      </a:pPr>
                      <a:r>
                        <a:rPr lang="en-US" altLang="zh-CN" sz="1200" dirty="0"/>
                        <a:t>Hourly data change</a:t>
                      </a:r>
                      <a:endParaRPr lang="zh-CN" altLang="en-US" sz="1200" b="0" dirty="0">
                        <a:latin typeface="Century Gothic" panose="020B0502020202020204" pitchFamily="34" charset="0"/>
                        <a:ea typeface="微软雅黑" panose="020B0503020204020204" charset="-122"/>
                        <a:cs typeface="Arial" panose="020B0604020202020204" pitchFamily="34" charset="0"/>
                        <a:sym typeface="+mn-ea"/>
                      </a:endParaRPr>
                    </a:p>
                  </a:txBody>
                  <a:tcPr marL="9525" marR="9525" marT="9525" marB="9525" anchor="ctr"/>
                </a:tc>
                <a:tc>
                  <a:txBody>
                    <a:bodyPr/>
                    <a:lstStyle/>
                    <a:p>
                      <a:pPr indent="0" algn="ctr">
                        <a:buNone/>
                      </a:pPr>
                      <a:r>
                        <a:rPr lang="en-US" altLang="en-US" sz="1200"/>
                        <a:t>1GB</a:t>
                      </a:r>
                      <a:endParaRPr lang="en-US" altLang="en-US" sz="1200" b="0">
                        <a:latin typeface="Century Gothic" panose="020B0502020202020204" pitchFamily="34" charset="0"/>
                        <a:ea typeface="微软雅黑" panose="020B0503020204020204" charset="-122"/>
                        <a:cs typeface="Arial" panose="020B0604020202020204" pitchFamily="34" charset="0"/>
                      </a:endParaRPr>
                    </a:p>
                  </a:txBody>
                  <a:tcPr marL="9525" marR="9525" marT="9525" marB="9525" anchor="ctr"/>
                </a:tc>
                <a:tc>
                  <a:txBody>
                    <a:bodyPr/>
                    <a:lstStyle/>
                    <a:p>
                      <a:pPr indent="0" algn="ctr">
                        <a:buNone/>
                      </a:pPr>
                      <a:r>
                        <a:rPr lang="en-US" altLang="en-US" sz="1200" dirty="0"/>
                        <a:t>3</a:t>
                      </a:r>
                      <a:r>
                        <a:rPr lang="en-US" sz="1200" dirty="0">
                          <a:sym typeface="+mn-ea"/>
                        </a:rPr>
                        <a:t>   </a:t>
                      </a:r>
                      <a:r>
                        <a:rPr lang="zh-CN" altLang="en-US" sz="1200" dirty="0">
                          <a:sym typeface="+mn-ea"/>
                        </a:rPr>
                        <a:t>  </a:t>
                      </a:r>
                      <a:r>
                        <a:rPr lang="en-US" sz="1200" dirty="0">
                          <a:sym typeface="+mn-ea"/>
                        </a:rPr>
                        <a:t>（Mbps</a:t>
                      </a:r>
                      <a:r>
                        <a:rPr lang="zh-CN" altLang="en-US" sz="1200" dirty="0">
                          <a:sym typeface="+mn-ea"/>
                        </a:rPr>
                        <a:t> </a:t>
                      </a:r>
                      <a:r>
                        <a:rPr lang="en-US" sz="1200" dirty="0">
                          <a:sym typeface="+mn-ea"/>
                        </a:rPr>
                        <a:t>)</a:t>
                      </a:r>
                      <a:endParaRPr lang="en-US" altLang="en-US" sz="1200" b="1" dirty="0">
                        <a:latin typeface="Century Gothic" panose="020B0502020202020204" pitchFamily="34" charset="0"/>
                        <a:ea typeface="微软雅黑" panose="020B0503020204020204" charset="-122"/>
                        <a:cs typeface="Arial" panose="020B0604020202020204" pitchFamily="34" charset="0"/>
                        <a:sym typeface="+mn-ea"/>
                      </a:endParaRPr>
                    </a:p>
                  </a:txBody>
                  <a:tcPr marL="9525" marR="9525" marT="9525" marB="9525" anchor="ctr"/>
                </a:tc>
                <a:extLst>
                  <a:ext uri="{0D108BD9-81ED-4DB2-BD59-A6C34878D82A}">
                    <a16:rowId xmlns:a16="http://schemas.microsoft.com/office/drawing/2014/main" val="10004"/>
                  </a:ext>
                </a:extLst>
              </a:tr>
              <a:tr h="198648">
                <a:tc vMerge="1">
                  <a:txBody>
                    <a:bodyPr/>
                    <a:lstStyle/>
                    <a:p>
                      <a:endParaRPr lang="zh-CN"/>
                    </a:p>
                  </a:txBody>
                  <a:tcPr marL="9525" marR="9525" marT="9525" marB="95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vMerge="1">
                  <a:txBody>
                    <a:bodyPr/>
                    <a:lstStyle/>
                    <a:p>
                      <a:endParaRPr lang="zh-CN"/>
                    </a:p>
                  </a:txBody>
                  <a:tcPr marL="9525" marR="9525" marT="9525" marB="95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altLang="en-US" sz="1200"/>
                        <a:t>5GB</a:t>
                      </a:r>
                      <a:endParaRPr lang="en-US" altLang="en-US" sz="1200" b="0">
                        <a:latin typeface="Century Gothic" panose="020B0502020202020204" pitchFamily="34" charset="0"/>
                        <a:ea typeface="微软雅黑" panose="020B0503020204020204" charset="-122"/>
                        <a:cs typeface="Arial" panose="020B0604020202020204" pitchFamily="34" charset="0"/>
                      </a:endParaRPr>
                    </a:p>
                  </a:txBody>
                  <a:tcPr marL="9525" marR="9525" marT="9525" marB="9525" anchor="ctr"/>
                </a:tc>
                <a:tc>
                  <a:txBody>
                    <a:bodyPr/>
                    <a:lstStyle/>
                    <a:p>
                      <a:pPr indent="0" algn="ctr">
                        <a:buNone/>
                      </a:pPr>
                      <a:r>
                        <a:rPr lang="en-US" altLang="en-US" sz="1200" dirty="0"/>
                        <a:t>15</a:t>
                      </a:r>
                      <a:r>
                        <a:rPr lang="en-US" sz="1200" dirty="0">
                          <a:sym typeface="+mn-ea"/>
                        </a:rPr>
                        <a:t>   （Mbps</a:t>
                      </a:r>
                      <a:r>
                        <a:rPr lang="zh-CN" altLang="en-US" sz="1200" dirty="0">
                          <a:sym typeface="+mn-ea"/>
                        </a:rPr>
                        <a:t> </a:t>
                      </a:r>
                      <a:r>
                        <a:rPr lang="en-US" sz="1200" dirty="0">
                          <a:sym typeface="+mn-ea"/>
                        </a:rPr>
                        <a:t>)</a:t>
                      </a:r>
                      <a:endParaRPr lang="en-US" altLang="en-US" sz="1200" b="1" dirty="0">
                        <a:latin typeface="Century Gothic" panose="020B0502020202020204" pitchFamily="34" charset="0"/>
                        <a:ea typeface="微软雅黑" panose="020B0503020204020204" charset="-122"/>
                        <a:cs typeface="Arial" panose="020B0604020202020204" pitchFamily="34" charset="0"/>
                        <a:sym typeface="+mn-ea"/>
                      </a:endParaRPr>
                    </a:p>
                  </a:txBody>
                  <a:tcPr marL="9525" marR="9525" marT="9525" marB="9525" anchor="ctr"/>
                </a:tc>
                <a:extLst>
                  <a:ext uri="{0D108BD9-81ED-4DB2-BD59-A6C34878D82A}">
                    <a16:rowId xmlns:a16="http://schemas.microsoft.com/office/drawing/2014/main" val="10005"/>
                  </a:ext>
                </a:extLst>
              </a:tr>
              <a:tr h="198648">
                <a:tc vMerge="1">
                  <a:txBody>
                    <a:bodyPr/>
                    <a:lstStyle/>
                    <a:p>
                      <a:endParaRPr lang="zh-CN"/>
                    </a:p>
                  </a:txBody>
                  <a:tcPr marL="9525" marR="9525" marT="9525" marB="95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vMerge="1">
                  <a:txBody>
                    <a:bodyPr/>
                    <a:lstStyle/>
                    <a:p>
                      <a:endParaRPr lang="zh-CN"/>
                    </a:p>
                  </a:txBody>
                  <a:tcPr marL="9525" marR="9525" marT="9525" marB="95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altLang="en-US" sz="1200"/>
                        <a:t>10GB</a:t>
                      </a:r>
                      <a:endParaRPr lang="en-US" altLang="en-US" sz="1200" b="0">
                        <a:latin typeface="Century Gothic" panose="020B0502020202020204" pitchFamily="34" charset="0"/>
                        <a:ea typeface="微软雅黑" panose="020B0503020204020204" charset="-122"/>
                        <a:cs typeface="Arial" panose="020B0604020202020204" pitchFamily="34" charset="0"/>
                      </a:endParaRPr>
                    </a:p>
                  </a:txBody>
                  <a:tcPr marL="9525" marR="9525" marT="9525" marB="9525" anchor="ctr"/>
                </a:tc>
                <a:tc>
                  <a:txBody>
                    <a:bodyPr/>
                    <a:lstStyle/>
                    <a:p>
                      <a:pPr indent="0" algn="ctr">
                        <a:buNone/>
                      </a:pPr>
                      <a:r>
                        <a:rPr lang="en-US" altLang="en-US" sz="1200" dirty="0"/>
                        <a:t>25</a:t>
                      </a:r>
                      <a:r>
                        <a:rPr lang="en-US" sz="1200" dirty="0">
                          <a:sym typeface="+mn-ea"/>
                        </a:rPr>
                        <a:t>   （Mbps</a:t>
                      </a:r>
                      <a:r>
                        <a:rPr lang="zh-CN" altLang="en-US" sz="1200" dirty="0">
                          <a:sym typeface="+mn-ea"/>
                        </a:rPr>
                        <a:t> </a:t>
                      </a:r>
                      <a:r>
                        <a:rPr lang="en-US" sz="1200" dirty="0">
                          <a:sym typeface="+mn-ea"/>
                        </a:rPr>
                        <a:t>)</a:t>
                      </a:r>
                      <a:endParaRPr lang="en-US" altLang="en-US" sz="1200" b="1" dirty="0">
                        <a:latin typeface="Century Gothic" panose="020B0502020202020204" pitchFamily="34" charset="0"/>
                        <a:ea typeface="微软雅黑" panose="020B0503020204020204" charset="-122"/>
                        <a:cs typeface="Arial" panose="020B0604020202020204" pitchFamily="34" charset="0"/>
                        <a:sym typeface="+mn-ea"/>
                      </a:endParaRPr>
                    </a:p>
                  </a:txBody>
                  <a:tcPr marL="9525" marR="9525" marT="9525" marB="9525" anchor="ctr"/>
                </a:tc>
                <a:extLst>
                  <a:ext uri="{0D108BD9-81ED-4DB2-BD59-A6C34878D82A}">
                    <a16:rowId xmlns:a16="http://schemas.microsoft.com/office/drawing/2014/main" val="10006"/>
                  </a:ext>
                </a:extLst>
              </a:tr>
              <a:tr h="198648">
                <a:tc vMerge="1">
                  <a:txBody>
                    <a:bodyPr/>
                    <a:lstStyle/>
                    <a:p>
                      <a:endParaRPr lang="zh-CN"/>
                    </a:p>
                  </a:txBody>
                  <a:tcPr/>
                </a:tc>
                <a:tc vMerge="1">
                  <a:txBody>
                    <a:bodyPr/>
                    <a:lstStyle/>
                    <a:p>
                      <a:endParaRPr lang="zh-CN"/>
                    </a:p>
                  </a:txBody>
                  <a:tcPr marL="9525" marR="9525" marT="9525" marB="95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altLang="en-US" sz="1200"/>
                        <a:t>20GB</a:t>
                      </a:r>
                      <a:endParaRPr lang="en-US" altLang="en-US" sz="1200" b="0">
                        <a:latin typeface="Century Gothic" panose="020B0502020202020204" pitchFamily="34" charset="0"/>
                        <a:ea typeface="微软雅黑" panose="020B0503020204020204" charset="-122"/>
                        <a:cs typeface="Arial" panose="020B0604020202020204" pitchFamily="34" charset="0"/>
                      </a:endParaRPr>
                    </a:p>
                  </a:txBody>
                  <a:tcPr marL="9525" marR="9525" marT="9525" marB="9525" anchor="ctr"/>
                </a:tc>
                <a:tc>
                  <a:txBody>
                    <a:bodyPr/>
                    <a:lstStyle/>
                    <a:p>
                      <a:pPr indent="0" algn="ctr">
                        <a:buNone/>
                      </a:pPr>
                      <a:r>
                        <a:rPr lang="en-US" altLang="en-US" sz="1200" dirty="0"/>
                        <a:t>50</a:t>
                      </a:r>
                      <a:r>
                        <a:rPr lang="en-US" sz="1200" dirty="0">
                          <a:sym typeface="+mn-ea"/>
                        </a:rPr>
                        <a:t>   （Mbps</a:t>
                      </a:r>
                      <a:r>
                        <a:rPr lang="zh-CN" altLang="en-US" sz="1200" dirty="0">
                          <a:sym typeface="+mn-ea"/>
                        </a:rPr>
                        <a:t> </a:t>
                      </a:r>
                      <a:r>
                        <a:rPr lang="en-US" sz="1200" dirty="0">
                          <a:sym typeface="+mn-ea"/>
                        </a:rPr>
                        <a:t>)</a:t>
                      </a:r>
                      <a:endParaRPr lang="en-US" altLang="en-US" sz="1200" b="1" dirty="0">
                        <a:latin typeface="Century Gothic" panose="020B0502020202020204" pitchFamily="34" charset="0"/>
                        <a:ea typeface="微软雅黑" panose="020B0503020204020204" charset="-122"/>
                        <a:cs typeface="Arial" panose="020B0604020202020204" pitchFamily="34" charset="0"/>
                        <a:sym typeface="+mn-ea"/>
                      </a:endParaRPr>
                    </a:p>
                  </a:txBody>
                  <a:tcPr marL="9525" marR="9525" marT="9525" marB="9525" anchor="ctr"/>
                </a:tc>
                <a:extLst>
                  <a:ext uri="{0D108BD9-81ED-4DB2-BD59-A6C34878D82A}">
                    <a16:rowId xmlns:a16="http://schemas.microsoft.com/office/drawing/2014/main" val="10007"/>
                  </a:ext>
                </a:extLst>
              </a:tr>
              <a:tr h="198648">
                <a:tc vMerge="1">
                  <a:txBody>
                    <a:bodyPr/>
                    <a:lstStyle/>
                    <a:p>
                      <a:endParaRPr lang="zh-CN"/>
                    </a:p>
                  </a:txBody>
                  <a:tcPr marL="9525" marR="9525" marT="9525" marB="95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vMerge="1">
                  <a:txBody>
                    <a:bodyPr/>
                    <a:lstStyle/>
                    <a:p>
                      <a:endParaRPr lang="zh-CN"/>
                    </a:p>
                  </a:txBody>
                  <a:tcPr marL="9525" marR="9525" marT="9525" marB="95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altLang="en-US" sz="1200" dirty="0"/>
                        <a:t>50GB</a:t>
                      </a:r>
                      <a:endParaRPr lang="en-US" altLang="en-US" sz="1200" b="0" dirty="0">
                        <a:latin typeface="Century Gothic" panose="020B0502020202020204" pitchFamily="34" charset="0"/>
                        <a:ea typeface="微软雅黑" panose="020B0503020204020204" charset="-122"/>
                        <a:cs typeface="Arial" panose="020B0604020202020204" pitchFamily="34" charset="0"/>
                      </a:endParaRPr>
                    </a:p>
                  </a:txBody>
                  <a:tcPr marL="9525" marR="9525" marT="9525" marB="9525" anchor="ctr"/>
                </a:tc>
                <a:tc>
                  <a:txBody>
                    <a:bodyPr/>
                    <a:lstStyle/>
                    <a:p>
                      <a:pPr indent="0" algn="ctr">
                        <a:buNone/>
                      </a:pPr>
                      <a:r>
                        <a:rPr lang="en-US" altLang="en-US" sz="1200" dirty="0"/>
                        <a:t>160</a:t>
                      </a:r>
                      <a:r>
                        <a:rPr lang="en-US" sz="1200" dirty="0">
                          <a:sym typeface="+mn-ea"/>
                        </a:rPr>
                        <a:t> （Mbps</a:t>
                      </a:r>
                      <a:r>
                        <a:rPr lang="zh-CN" altLang="en-US" sz="1200" dirty="0">
                          <a:sym typeface="+mn-ea"/>
                        </a:rPr>
                        <a:t> </a:t>
                      </a:r>
                      <a:r>
                        <a:rPr lang="en-US" sz="1200" dirty="0">
                          <a:sym typeface="+mn-ea"/>
                        </a:rPr>
                        <a:t>)</a:t>
                      </a:r>
                      <a:endParaRPr lang="en-US" altLang="en-US" sz="1200" b="1" dirty="0">
                        <a:latin typeface="Century Gothic" panose="020B0502020202020204" pitchFamily="34" charset="0"/>
                        <a:ea typeface="微软雅黑" panose="020B0503020204020204" charset="-122"/>
                        <a:cs typeface="Arial" panose="020B0604020202020204" pitchFamily="34" charset="0"/>
                        <a:sym typeface="+mn-ea"/>
                      </a:endParaRPr>
                    </a:p>
                  </a:txBody>
                  <a:tcPr marL="9525" marR="9525" marT="9525" marB="9525" anchor="ctr"/>
                </a:tc>
                <a:extLst>
                  <a:ext uri="{0D108BD9-81ED-4DB2-BD59-A6C34878D82A}">
                    <a16:rowId xmlns:a16="http://schemas.microsoft.com/office/drawing/2014/main" val="10008"/>
                  </a:ext>
                </a:extLst>
              </a:tr>
              <a:tr h="198648">
                <a:tc rowSpan="5">
                  <a:txBody>
                    <a:bodyPr/>
                    <a:lstStyle/>
                    <a:p>
                      <a:pPr indent="0" algn="ctr">
                        <a:buNone/>
                      </a:pPr>
                      <a:r>
                        <a:rPr lang="en-US" sz="1200" dirty="0">
                          <a:sym typeface="+mn-ea"/>
                        </a:rPr>
                        <a:t>12 </a:t>
                      </a:r>
                      <a:r>
                        <a:rPr lang="en-US" sz="1200" dirty="0" err="1">
                          <a:sym typeface="+mn-ea"/>
                        </a:rPr>
                        <a:t>hrs</a:t>
                      </a:r>
                      <a:endParaRPr lang="en-US" altLang="en-US" sz="1200" b="0" dirty="0">
                        <a:latin typeface="Century Gothic" panose="020B0502020202020204" pitchFamily="34" charset="0"/>
                        <a:ea typeface="微软雅黑" panose="020B0503020204020204" charset="-122"/>
                        <a:cs typeface="Arial" panose="020B0604020202020204" pitchFamily="34" charset="0"/>
                        <a:sym typeface="+mn-ea"/>
                      </a:endParaRPr>
                    </a:p>
                  </a:txBody>
                  <a:tcPr marL="9525" marR="9525" marT="9525" marB="9525" anchor="ctr"/>
                </a:tc>
                <a:tc rowSpan="5">
                  <a:txBody>
                    <a:bodyPr/>
                    <a:lstStyle/>
                    <a:p>
                      <a:pPr indent="0" algn="ctr">
                        <a:buNone/>
                      </a:pPr>
                      <a:r>
                        <a:rPr lang="en-US" altLang="zh-CN" sz="1200" dirty="0">
                          <a:sym typeface="+mn-ea"/>
                        </a:rPr>
                        <a:t>Data change in every 6 hours</a:t>
                      </a:r>
                      <a:endParaRPr lang="zh-CN" altLang="en-US" sz="1200" dirty="0">
                        <a:latin typeface="Century Gothic" panose="020B0502020202020204" pitchFamily="34" charset="0"/>
                        <a:ea typeface="微软雅黑" panose="020B0503020204020204" charset="-122"/>
                        <a:cs typeface="Arial" panose="020B0604020202020204" pitchFamily="34" charset="0"/>
                        <a:sym typeface="+mn-ea"/>
                      </a:endParaRPr>
                    </a:p>
                  </a:txBody>
                  <a:tcPr marL="9525" marR="9525" marT="9525" marB="9525" anchor="ctr"/>
                </a:tc>
                <a:tc>
                  <a:txBody>
                    <a:bodyPr/>
                    <a:lstStyle/>
                    <a:p>
                      <a:pPr indent="0" algn="ctr">
                        <a:buNone/>
                      </a:pPr>
                      <a:r>
                        <a:rPr lang="en-US" altLang="en-US" sz="1200"/>
                        <a:t>50GB</a:t>
                      </a:r>
                      <a:endParaRPr lang="en-US" altLang="en-US" sz="1200" b="0">
                        <a:latin typeface="Century Gothic" panose="020B0502020202020204" pitchFamily="34" charset="0"/>
                        <a:ea typeface="微软雅黑" panose="020B0503020204020204" charset="-122"/>
                        <a:cs typeface="Arial" panose="020B0604020202020204" pitchFamily="34" charset="0"/>
                      </a:endParaRPr>
                    </a:p>
                  </a:txBody>
                  <a:tcPr marL="9525" marR="9525" marT="9525" marB="9525" anchor="ctr"/>
                </a:tc>
                <a:tc>
                  <a:txBody>
                    <a:bodyPr/>
                    <a:lstStyle/>
                    <a:p>
                      <a:pPr indent="0" algn="ctr">
                        <a:buNone/>
                      </a:pPr>
                      <a:r>
                        <a:rPr lang="en-US" altLang="en-US" sz="1200" dirty="0"/>
                        <a:t>20</a:t>
                      </a:r>
                      <a:r>
                        <a:rPr lang="en-US" sz="1200" dirty="0">
                          <a:sym typeface="+mn-ea"/>
                        </a:rPr>
                        <a:t>   （Mbps</a:t>
                      </a:r>
                      <a:r>
                        <a:rPr lang="zh-CN" altLang="en-US" sz="1200" dirty="0">
                          <a:sym typeface="+mn-ea"/>
                        </a:rPr>
                        <a:t> </a:t>
                      </a:r>
                      <a:r>
                        <a:rPr lang="en-US" sz="1200" dirty="0">
                          <a:sym typeface="+mn-ea"/>
                        </a:rPr>
                        <a:t>)</a:t>
                      </a:r>
                      <a:endParaRPr lang="en-US" altLang="en-US" sz="1200" b="1" dirty="0">
                        <a:latin typeface="Century Gothic" panose="020B0502020202020204" pitchFamily="34" charset="0"/>
                        <a:ea typeface="微软雅黑" panose="020B0503020204020204" charset="-122"/>
                        <a:cs typeface="Arial" panose="020B0604020202020204" pitchFamily="34" charset="0"/>
                        <a:sym typeface="+mn-ea"/>
                      </a:endParaRPr>
                    </a:p>
                  </a:txBody>
                  <a:tcPr marL="9525" marR="9525" marT="9525" marB="9525" anchor="ctr"/>
                </a:tc>
                <a:extLst>
                  <a:ext uri="{0D108BD9-81ED-4DB2-BD59-A6C34878D82A}">
                    <a16:rowId xmlns:a16="http://schemas.microsoft.com/office/drawing/2014/main" val="10009"/>
                  </a:ext>
                </a:extLst>
              </a:tr>
              <a:tr h="198648">
                <a:tc vMerge="1">
                  <a:txBody>
                    <a:bodyPr/>
                    <a:lstStyle/>
                    <a:p>
                      <a:endParaRPr lang="zh-CN"/>
                    </a:p>
                  </a:txBody>
                  <a:tcPr marL="9525" marR="9525" marT="9525" marB="95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vMerge="1">
                  <a:txBody>
                    <a:bodyPr/>
                    <a:lstStyle/>
                    <a:p>
                      <a:endParaRPr lang="zh-CN"/>
                    </a:p>
                  </a:txBody>
                  <a:tcPr marL="9525" marR="9525" marT="9525" marB="95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altLang="en-US" sz="1200" dirty="0"/>
                        <a:t>100GB</a:t>
                      </a:r>
                      <a:endParaRPr lang="en-US" altLang="en-US" sz="1200" b="0" dirty="0">
                        <a:latin typeface="Century Gothic" panose="020B0502020202020204" pitchFamily="34" charset="0"/>
                        <a:ea typeface="微软雅黑" panose="020B0503020204020204" charset="-122"/>
                        <a:cs typeface="Arial" panose="020B0604020202020204" pitchFamily="34" charset="0"/>
                      </a:endParaRPr>
                    </a:p>
                  </a:txBody>
                  <a:tcPr marL="9525" marR="9525" marT="9525" marB="9525" anchor="ctr"/>
                </a:tc>
                <a:tc>
                  <a:txBody>
                    <a:bodyPr/>
                    <a:lstStyle/>
                    <a:p>
                      <a:pPr indent="0" algn="ctr">
                        <a:buNone/>
                      </a:pPr>
                      <a:r>
                        <a:rPr lang="en-US" altLang="en-US" sz="1200" dirty="0">
                          <a:sym typeface="+mn-ea"/>
                        </a:rPr>
                        <a:t>45</a:t>
                      </a:r>
                      <a:r>
                        <a:rPr lang="en-US" sz="1200" dirty="0">
                          <a:sym typeface="+mn-ea"/>
                        </a:rPr>
                        <a:t>   （Mbps</a:t>
                      </a:r>
                      <a:r>
                        <a:rPr lang="zh-CN" altLang="en-US" sz="1200" dirty="0">
                          <a:sym typeface="+mn-ea"/>
                        </a:rPr>
                        <a:t> </a:t>
                      </a:r>
                      <a:r>
                        <a:rPr lang="en-US" sz="1200" dirty="0">
                          <a:sym typeface="+mn-ea"/>
                        </a:rPr>
                        <a:t>)</a:t>
                      </a:r>
                      <a:endParaRPr lang="en-US" altLang="en-US" sz="1200" b="1" dirty="0">
                        <a:latin typeface="Century Gothic" panose="020B0502020202020204" pitchFamily="34" charset="0"/>
                        <a:ea typeface="微软雅黑" panose="020B0503020204020204" charset="-122"/>
                        <a:cs typeface="Arial" panose="020B0604020202020204" pitchFamily="34" charset="0"/>
                        <a:sym typeface="+mn-ea"/>
                      </a:endParaRPr>
                    </a:p>
                  </a:txBody>
                  <a:tcPr marL="9525" marR="9525" marT="9525" marB="9525" anchor="ctr"/>
                </a:tc>
                <a:extLst>
                  <a:ext uri="{0D108BD9-81ED-4DB2-BD59-A6C34878D82A}">
                    <a16:rowId xmlns:a16="http://schemas.microsoft.com/office/drawing/2014/main" val="10010"/>
                  </a:ext>
                </a:extLst>
              </a:tr>
              <a:tr h="198648">
                <a:tc vMerge="1">
                  <a:txBody>
                    <a:bodyPr/>
                    <a:lstStyle/>
                    <a:p>
                      <a:endParaRPr lang="zh-CN"/>
                    </a:p>
                  </a:txBody>
                  <a:tcPr marL="9525" marR="9525" marT="9525" marB="95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vMerge="1">
                  <a:txBody>
                    <a:bodyPr/>
                    <a:lstStyle/>
                    <a:p>
                      <a:endParaRPr lang="zh-CN"/>
                    </a:p>
                  </a:txBody>
                  <a:tcPr marL="9525" marR="9525" marT="9525" marB="95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altLang="en-US" sz="1200" dirty="0"/>
                        <a:t>150GB</a:t>
                      </a:r>
                      <a:endParaRPr lang="en-US" altLang="en-US" sz="1200" b="0" dirty="0">
                        <a:latin typeface="Century Gothic" panose="020B0502020202020204" pitchFamily="34" charset="0"/>
                        <a:ea typeface="微软雅黑" panose="020B0503020204020204" charset="-122"/>
                        <a:cs typeface="Arial" panose="020B0604020202020204" pitchFamily="34" charset="0"/>
                      </a:endParaRPr>
                    </a:p>
                  </a:txBody>
                  <a:tcPr marL="9525" marR="9525" marT="9525" marB="9525" anchor="ctr"/>
                </a:tc>
                <a:tc>
                  <a:txBody>
                    <a:bodyPr/>
                    <a:lstStyle/>
                    <a:p>
                      <a:pPr indent="0" algn="ctr">
                        <a:buNone/>
                      </a:pPr>
                      <a:r>
                        <a:rPr lang="en-US" altLang="en-US" sz="1200" dirty="0">
                          <a:sym typeface="+mn-ea"/>
                        </a:rPr>
                        <a:t>70</a:t>
                      </a:r>
                      <a:r>
                        <a:rPr lang="en-US" sz="1200" dirty="0">
                          <a:sym typeface="+mn-ea"/>
                        </a:rPr>
                        <a:t>   （Mbps</a:t>
                      </a:r>
                      <a:r>
                        <a:rPr lang="zh-CN" altLang="en-US" sz="1200" dirty="0">
                          <a:sym typeface="+mn-ea"/>
                        </a:rPr>
                        <a:t> </a:t>
                      </a:r>
                      <a:r>
                        <a:rPr lang="en-US" sz="1200" dirty="0">
                          <a:sym typeface="+mn-ea"/>
                        </a:rPr>
                        <a:t>)</a:t>
                      </a:r>
                      <a:endParaRPr lang="en-US" altLang="en-US" sz="1200" b="1" dirty="0">
                        <a:latin typeface="Century Gothic" panose="020B0502020202020204" pitchFamily="34" charset="0"/>
                        <a:ea typeface="微软雅黑" panose="020B0503020204020204" charset="-122"/>
                        <a:cs typeface="Arial" panose="020B0604020202020204" pitchFamily="34" charset="0"/>
                        <a:sym typeface="+mn-ea"/>
                      </a:endParaRPr>
                    </a:p>
                  </a:txBody>
                  <a:tcPr marL="9525" marR="9525" marT="9525" marB="9525" anchor="ctr"/>
                </a:tc>
                <a:extLst>
                  <a:ext uri="{0D108BD9-81ED-4DB2-BD59-A6C34878D82A}">
                    <a16:rowId xmlns:a16="http://schemas.microsoft.com/office/drawing/2014/main" val="10011"/>
                  </a:ext>
                </a:extLst>
              </a:tr>
              <a:tr h="198648">
                <a:tc vMerge="1">
                  <a:txBody>
                    <a:bodyPr/>
                    <a:lstStyle/>
                    <a:p>
                      <a:endParaRPr lang="zh-CN"/>
                    </a:p>
                  </a:txBody>
                  <a:tcPr/>
                </a:tc>
                <a:tc vMerge="1">
                  <a:txBody>
                    <a:bodyPr/>
                    <a:lstStyle/>
                    <a:p>
                      <a:endParaRPr lang="zh-CN"/>
                    </a:p>
                  </a:txBody>
                  <a:tcPr marL="9525" marR="9525" marT="9525" marB="95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altLang="en-US" sz="1200" dirty="0"/>
                        <a:t>200GB</a:t>
                      </a:r>
                      <a:endParaRPr lang="en-US" altLang="en-US" sz="1200" b="0" dirty="0">
                        <a:latin typeface="Century Gothic" panose="020B0502020202020204" pitchFamily="34" charset="0"/>
                        <a:ea typeface="微软雅黑" panose="020B0503020204020204" charset="-122"/>
                        <a:cs typeface="Arial" panose="020B0604020202020204" pitchFamily="34" charset="0"/>
                      </a:endParaRPr>
                    </a:p>
                  </a:txBody>
                  <a:tcPr marL="9525" marR="9525" marT="9525" marB="9525" anchor="ctr"/>
                </a:tc>
                <a:tc>
                  <a:txBody>
                    <a:bodyPr/>
                    <a:lstStyle/>
                    <a:p>
                      <a:pPr indent="0" algn="ctr">
                        <a:buNone/>
                      </a:pPr>
                      <a:r>
                        <a:rPr lang="en-US" altLang="en-US" sz="1200" dirty="0">
                          <a:sym typeface="+mn-ea"/>
                        </a:rPr>
                        <a:t>100</a:t>
                      </a:r>
                      <a:r>
                        <a:rPr lang="en-US" sz="1200" dirty="0">
                          <a:sym typeface="+mn-ea"/>
                        </a:rPr>
                        <a:t> （Mbps</a:t>
                      </a:r>
                      <a:r>
                        <a:rPr lang="zh-CN" altLang="en-US" sz="1200" dirty="0">
                          <a:sym typeface="+mn-ea"/>
                        </a:rPr>
                        <a:t> </a:t>
                      </a:r>
                      <a:r>
                        <a:rPr lang="en-US" sz="1200" dirty="0">
                          <a:sym typeface="+mn-ea"/>
                        </a:rPr>
                        <a:t>)</a:t>
                      </a:r>
                      <a:endParaRPr lang="en-US" altLang="en-US" sz="1200" b="1" dirty="0">
                        <a:latin typeface="Century Gothic" panose="020B0502020202020204" pitchFamily="34" charset="0"/>
                        <a:ea typeface="微软雅黑" panose="020B0503020204020204" charset="-122"/>
                        <a:cs typeface="Arial" panose="020B0604020202020204" pitchFamily="34" charset="0"/>
                        <a:sym typeface="+mn-ea"/>
                      </a:endParaRPr>
                    </a:p>
                  </a:txBody>
                  <a:tcPr marL="9525" marR="9525" marT="9525" marB="9525" anchor="ctr"/>
                </a:tc>
                <a:extLst>
                  <a:ext uri="{0D108BD9-81ED-4DB2-BD59-A6C34878D82A}">
                    <a16:rowId xmlns:a16="http://schemas.microsoft.com/office/drawing/2014/main" val="10012"/>
                  </a:ext>
                </a:extLst>
              </a:tr>
              <a:tr h="198648">
                <a:tc vMerge="1">
                  <a:txBody>
                    <a:bodyPr/>
                    <a:lstStyle/>
                    <a:p>
                      <a:endParaRPr lang="zh-CN"/>
                    </a:p>
                  </a:txBody>
                  <a:tcPr marL="9525" marR="9525" marT="9525" marB="95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vMerge="1">
                  <a:txBody>
                    <a:bodyPr/>
                    <a:lstStyle/>
                    <a:p>
                      <a:endParaRPr lang="zh-CN"/>
                    </a:p>
                  </a:txBody>
                  <a:tcPr marL="9525" marR="9525" marT="9525" marB="95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altLang="en-US" sz="1200" dirty="0"/>
                        <a:t>300GB</a:t>
                      </a:r>
                      <a:endParaRPr lang="en-US" altLang="en-US" sz="1200" b="0" dirty="0">
                        <a:latin typeface="Century Gothic" panose="020B0502020202020204" pitchFamily="34" charset="0"/>
                        <a:ea typeface="微软雅黑" panose="020B0503020204020204" charset="-122"/>
                        <a:cs typeface="Arial" panose="020B0604020202020204" pitchFamily="34" charset="0"/>
                      </a:endParaRPr>
                    </a:p>
                  </a:txBody>
                  <a:tcPr marL="9525" marR="9525" marT="9525" marB="9525" anchor="ctr"/>
                </a:tc>
                <a:tc>
                  <a:txBody>
                    <a:bodyPr/>
                    <a:lstStyle/>
                    <a:p>
                      <a:pPr indent="0" algn="ctr">
                        <a:buNone/>
                      </a:pPr>
                      <a:r>
                        <a:rPr lang="en-US" altLang="en-US" sz="1200" dirty="0">
                          <a:sym typeface="+mn-ea"/>
                        </a:rPr>
                        <a:t>160</a:t>
                      </a:r>
                      <a:r>
                        <a:rPr lang="en-US" sz="1200" dirty="0">
                          <a:sym typeface="+mn-ea"/>
                        </a:rPr>
                        <a:t> （Mbps</a:t>
                      </a:r>
                      <a:r>
                        <a:rPr lang="zh-CN" altLang="en-US" sz="1200" dirty="0">
                          <a:sym typeface="+mn-ea"/>
                        </a:rPr>
                        <a:t> </a:t>
                      </a:r>
                      <a:r>
                        <a:rPr lang="en-US" sz="1200" dirty="0">
                          <a:sym typeface="+mn-ea"/>
                        </a:rPr>
                        <a:t>)</a:t>
                      </a:r>
                      <a:endParaRPr lang="en-US" altLang="en-US" sz="1200" b="1" dirty="0">
                        <a:latin typeface="Century Gothic" panose="020B0502020202020204" pitchFamily="34" charset="0"/>
                        <a:ea typeface="微软雅黑" panose="020B0503020204020204" charset="-122"/>
                        <a:cs typeface="Arial" panose="020B0604020202020204" pitchFamily="34" charset="0"/>
                        <a:sym typeface="+mn-ea"/>
                      </a:endParaRPr>
                    </a:p>
                  </a:txBody>
                  <a:tcPr marL="9525" marR="9525" marT="9525" marB="9525" anchor="ctr"/>
                </a:tc>
                <a:extLst>
                  <a:ext uri="{0D108BD9-81ED-4DB2-BD59-A6C34878D82A}">
                    <a16:rowId xmlns:a16="http://schemas.microsoft.com/office/drawing/2014/main" val="10013"/>
                  </a:ext>
                </a:extLst>
              </a:tr>
              <a:tr h="198648">
                <a:tc rowSpan="5">
                  <a:txBody>
                    <a:bodyPr/>
                    <a:lstStyle/>
                    <a:p>
                      <a:pPr indent="0" algn="ctr">
                        <a:buNone/>
                      </a:pPr>
                      <a:r>
                        <a:rPr lang="en-US" sz="1200" dirty="0"/>
                        <a:t>24 </a:t>
                      </a:r>
                      <a:r>
                        <a:rPr lang="en-US" sz="1200" dirty="0" err="1"/>
                        <a:t>hrs</a:t>
                      </a:r>
                      <a:endParaRPr lang="en-US" altLang="en-US" sz="1200" b="0" dirty="0">
                        <a:latin typeface="Century Gothic" panose="020B0502020202020204" pitchFamily="34" charset="0"/>
                        <a:ea typeface="微软雅黑" panose="020B0503020204020204" charset="-122"/>
                        <a:cs typeface="Arial" panose="020B0604020202020204" pitchFamily="34" charset="0"/>
                      </a:endParaRPr>
                    </a:p>
                  </a:txBody>
                  <a:tcPr marL="9525" marR="9525" marT="9525" marB="9525" anchor="ctr"/>
                </a:tc>
                <a:tc rowSpan="5">
                  <a:txBody>
                    <a:bodyPr/>
                    <a:lstStyle/>
                    <a:p>
                      <a:pPr indent="0" algn="ctr">
                        <a:buNone/>
                      </a:pPr>
                      <a:r>
                        <a:rPr lang="en-US" altLang="zh-CN" sz="1200" dirty="0">
                          <a:sym typeface="+mn-ea"/>
                        </a:rPr>
                        <a:t>Data change in every 12 hours</a:t>
                      </a:r>
                      <a:endParaRPr lang="zh-CN" altLang="en-US" sz="1200" dirty="0">
                        <a:latin typeface="Century Gothic" panose="020B0502020202020204" pitchFamily="34" charset="0"/>
                        <a:ea typeface="微软雅黑" panose="020B0503020204020204" charset="-122"/>
                        <a:cs typeface="Arial" panose="020B0604020202020204" pitchFamily="34" charset="0"/>
                        <a:sym typeface="+mn-ea"/>
                      </a:endParaRPr>
                    </a:p>
                  </a:txBody>
                  <a:tcPr marL="9525" marR="9525" marT="9525" marB="9525" anchor="ctr"/>
                </a:tc>
                <a:tc>
                  <a:txBody>
                    <a:bodyPr/>
                    <a:lstStyle/>
                    <a:p>
                      <a:pPr indent="0" algn="ctr">
                        <a:buNone/>
                      </a:pPr>
                      <a:r>
                        <a:rPr lang="en-US" altLang="en-US" sz="1200" dirty="0"/>
                        <a:t>50GB</a:t>
                      </a:r>
                      <a:endParaRPr lang="en-US" altLang="en-US" sz="1200" b="0" dirty="0">
                        <a:latin typeface="Century Gothic" panose="020B0502020202020204" pitchFamily="34" charset="0"/>
                        <a:ea typeface="微软雅黑" panose="020B0503020204020204" charset="-122"/>
                        <a:cs typeface="Arial" panose="020B0604020202020204" pitchFamily="34" charset="0"/>
                      </a:endParaRPr>
                    </a:p>
                  </a:txBody>
                  <a:tcPr marL="9525" marR="9525" marT="9525" marB="9525" anchor="ctr"/>
                </a:tc>
                <a:tc>
                  <a:txBody>
                    <a:bodyPr/>
                    <a:lstStyle/>
                    <a:p>
                      <a:pPr indent="0" algn="ctr">
                        <a:buNone/>
                      </a:pPr>
                      <a:r>
                        <a:rPr lang="en-US" altLang="en-US" sz="1200" dirty="0">
                          <a:sym typeface="+mn-ea"/>
                        </a:rPr>
                        <a:t>10</a:t>
                      </a:r>
                      <a:r>
                        <a:rPr lang="en-US" sz="1200" dirty="0">
                          <a:sym typeface="+mn-ea"/>
                        </a:rPr>
                        <a:t>   （Mbps</a:t>
                      </a:r>
                      <a:r>
                        <a:rPr lang="zh-CN" altLang="en-US" sz="1200" dirty="0">
                          <a:sym typeface="+mn-ea"/>
                        </a:rPr>
                        <a:t> </a:t>
                      </a:r>
                      <a:r>
                        <a:rPr lang="en-US" sz="1200" dirty="0">
                          <a:sym typeface="+mn-ea"/>
                        </a:rPr>
                        <a:t>)</a:t>
                      </a:r>
                      <a:endParaRPr lang="en-US" sz="1200" b="1" dirty="0">
                        <a:latin typeface="Century Gothic" panose="020B0502020202020204" pitchFamily="34" charset="0"/>
                        <a:ea typeface="微软雅黑" panose="020B0503020204020204" charset="-122"/>
                        <a:cs typeface="Arial" panose="020B0604020202020204" pitchFamily="34" charset="0"/>
                        <a:sym typeface="+mn-ea"/>
                      </a:endParaRPr>
                    </a:p>
                  </a:txBody>
                  <a:tcPr marL="9525" marR="9525" marT="9525" marB="9525" anchor="ctr"/>
                </a:tc>
                <a:extLst>
                  <a:ext uri="{0D108BD9-81ED-4DB2-BD59-A6C34878D82A}">
                    <a16:rowId xmlns:a16="http://schemas.microsoft.com/office/drawing/2014/main" val="10014"/>
                  </a:ext>
                </a:extLst>
              </a:tr>
              <a:tr h="198648">
                <a:tc vMerge="1">
                  <a:txBody>
                    <a:bodyPr/>
                    <a:lstStyle/>
                    <a:p>
                      <a:endParaRPr lang="zh-CN"/>
                    </a:p>
                  </a:txBody>
                  <a:tcPr marL="9525" marR="9525" marT="9525" marB="95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vMerge="1">
                  <a:txBody>
                    <a:bodyPr/>
                    <a:lstStyle/>
                    <a:p>
                      <a:endParaRPr lang="zh-CN"/>
                    </a:p>
                  </a:txBody>
                  <a:tcPr marL="9525" marR="9525" marT="9525" marB="95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altLang="en-US" sz="1200" dirty="0"/>
                        <a:t>100GB</a:t>
                      </a:r>
                      <a:endParaRPr lang="en-US" altLang="en-US" sz="1200" b="0" dirty="0">
                        <a:latin typeface="Century Gothic" panose="020B0502020202020204" pitchFamily="34" charset="0"/>
                        <a:ea typeface="微软雅黑" panose="020B0503020204020204" charset="-122"/>
                        <a:cs typeface="Arial" panose="020B0604020202020204" pitchFamily="34" charset="0"/>
                      </a:endParaRPr>
                    </a:p>
                  </a:txBody>
                  <a:tcPr marL="9525" marR="9525" marT="9525" marB="9525" anchor="ctr"/>
                </a:tc>
                <a:tc>
                  <a:txBody>
                    <a:bodyPr/>
                    <a:lstStyle/>
                    <a:p>
                      <a:pPr indent="0" algn="ctr">
                        <a:buNone/>
                      </a:pPr>
                      <a:r>
                        <a:rPr lang="en-US" altLang="en-US" sz="1200" dirty="0">
                          <a:sym typeface="+mn-ea"/>
                        </a:rPr>
                        <a:t>20</a:t>
                      </a:r>
                      <a:r>
                        <a:rPr lang="en-US" sz="1200" dirty="0">
                          <a:sym typeface="+mn-ea"/>
                        </a:rPr>
                        <a:t>   （Mbps</a:t>
                      </a:r>
                      <a:r>
                        <a:rPr lang="zh-CN" altLang="en-US" sz="1200" dirty="0">
                          <a:sym typeface="+mn-ea"/>
                        </a:rPr>
                        <a:t> </a:t>
                      </a:r>
                      <a:r>
                        <a:rPr lang="en-US" sz="1200" dirty="0">
                          <a:sym typeface="+mn-ea"/>
                        </a:rPr>
                        <a:t>)</a:t>
                      </a:r>
                      <a:endParaRPr lang="en-US" altLang="en-US" sz="1200" b="1" dirty="0">
                        <a:latin typeface="Century Gothic" panose="020B0502020202020204" pitchFamily="34" charset="0"/>
                        <a:ea typeface="微软雅黑" panose="020B0503020204020204" charset="-122"/>
                        <a:cs typeface="Arial" panose="020B0604020202020204" pitchFamily="34" charset="0"/>
                        <a:sym typeface="+mn-ea"/>
                      </a:endParaRPr>
                    </a:p>
                  </a:txBody>
                  <a:tcPr marL="9525" marR="9525" marT="9525" marB="9525" anchor="ctr"/>
                </a:tc>
                <a:extLst>
                  <a:ext uri="{0D108BD9-81ED-4DB2-BD59-A6C34878D82A}">
                    <a16:rowId xmlns:a16="http://schemas.microsoft.com/office/drawing/2014/main" val="10015"/>
                  </a:ext>
                </a:extLst>
              </a:tr>
              <a:tr h="198648">
                <a:tc vMerge="1">
                  <a:txBody>
                    <a:bodyPr/>
                    <a:lstStyle/>
                    <a:p>
                      <a:endParaRPr lang="zh-CN"/>
                    </a:p>
                  </a:txBody>
                  <a:tcPr marL="9525" marR="9525" marT="9525" marB="95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vMerge="1">
                  <a:txBody>
                    <a:bodyPr/>
                    <a:lstStyle/>
                    <a:p>
                      <a:endParaRPr lang="zh-CN"/>
                    </a:p>
                  </a:txBody>
                  <a:tcPr marL="9525" marR="9525" marT="9525" marB="95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altLang="en-US" sz="1200" dirty="0"/>
                        <a:t>150GB</a:t>
                      </a:r>
                      <a:endParaRPr lang="en-US" altLang="en-US" sz="1200" b="0" dirty="0">
                        <a:latin typeface="Century Gothic" panose="020B0502020202020204" pitchFamily="34" charset="0"/>
                        <a:ea typeface="微软雅黑" panose="020B0503020204020204" charset="-122"/>
                        <a:cs typeface="Arial" panose="020B0604020202020204" pitchFamily="34" charset="0"/>
                      </a:endParaRPr>
                    </a:p>
                  </a:txBody>
                  <a:tcPr marL="9525" marR="9525" marT="9525" marB="9525" anchor="ctr"/>
                </a:tc>
                <a:tc>
                  <a:txBody>
                    <a:bodyPr/>
                    <a:lstStyle/>
                    <a:p>
                      <a:pPr indent="0" algn="ctr">
                        <a:buNone/>
                      </a:pPr>
                      <a:r>
                        <a:rPr lang="en-US" altLang="en-US" sz="1200" dirty="0"/>
                        <a:t>3</a:t>
                      </a:r>
                      <a:r>
                        <a:rPr lang="en-US" altLang="en-US" sz="1200" dirty="0">
                          <a:sym typeface="+mn-ea"/>
                        </a:rPr>
                        <a:t>0</a:t>
                      </a:r>
                      <a:r>
                        <a:rPr lang="en-US" sz="1200" dirty="0">
                          <a:sym typeface="+mn-ea"/>
                        </a:rPr>
                        <a:t>   （Mbps</a:t>
                      </a:r>
                      <a:r>
                        <a:rPr lang="zh-CN" altLang="en-US" sz="1200" dirty="0">
                          <a:sym typeface="+mn-ea"/>
                        </a:rPr>
                        <a:t> </a:t>
                      </a:r>
                      <a:r>
                        <a:rPr lang="en-US" sz="1200" dirty="0">
                          <a:sym typeface="+mn-ea"/>
                        </a:rPr>
                        <a:t>)</a:t>
                      </a:r>
                      <a:endParaRPr lang="en-US" altLang="en-US" sz="1200" b="1" dirty="0">
                        <a:latin typeface="Century Gothic" panose="020B0502020202020204" pitchFamily="34" charset="0"/>
                        <a:ea typeface="微软雅黑" panose="020B0503020204020204" charset="-122"/>
                        <a:cs typeface="Arial" panose="020B0604020202020204" pitchFamily="34" charset="0"/>
                        <a:sym typeface="+mn-ea"/>
                      </a:endParaRPr>
                    </a:p>
                  </a:txBody>
                  <a:tcPr marL="9525" marR="9525" marT="9525" marB="9525" anchor="ctr"/>
                </a:tc>
                <a:extLst>
                  <a:ext uri="{0D108BD9-81ED-4DB2-BD59-A6C34878D82A}">
                    <a16:rowId xmlns:a16="http://schemas.microsoft.com/office/drawing/2014/main" val="10016"/>
                  </a:ext>
                </a:extLst>
              </a:tr>
              <a:tr h="198648">
                <a:tc vMerge="1">
                  <a:txBody>
                    <a:bodyPr/>
                    <a:lstStyle/>
                    <a:p>
                      <a:endParaRPr lang="zh-CN"/>
                    </a:p>
                  </a:txBody>
                  <a:tcPr/>
                </a:tc>
                <a:tc vMerge="1">
                  <a:txBody>
                    <a:bodyPr/>
                    <a:lstStyle/>
                    <a:p>
                      <a:endParaRPr lang="zh-CN"/>
                    </a:p>
                  </a:txBody>
                  <a:tcPr marL="9525" marR="9525" marT="9525" marB="95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altLang="en-US" sz="1200"/>
                        <a:t>200GB</a:t>
                      </a:r>
                      <a:endParaRPr lang="en-US" altLang="en-US" sz="1200" b="0">
                        <a:latin typeface="Century Gothic" panose="020B0502020202020204" pitchFamily="34" charset="0"/>
                        <a:ea typeface="微软雅黑" panose="020B0503020204020204" charset="-122"/>
                        <a:cs typeface="Arial" panose="020B0604020202020204" pitchFamily="34" charset="0"/>
                      </a:endParaRPr>
                    </a:p>
                  </a:txBody>
                  <a:tcPr marL="9525" marR="9525" marT="9525" marB="9525" anchor="ctr"/>
                </a:tc>
                <a:tc>
                  <a:txBody>
                    <a:bodyPr/>
                    <a:lstStyle/>
                    <a:p>
                      <a:pPr indent="0" algn="ctr">
                        <a:buNone/>
                      </a:pPr>
                      <a:r>
                        <a:rPr lang="en-US" altLang="en-US" sz="1200" dirty="0">
                          <a:sym typeface="+mn-ea"/>
                        </a:rPr>
                        <a:t>45</a:t>
                      </a:r>
                      <a:r>
                        <a:rPr lang="en-US" sz="1200" dirty="0">
                          <a:sym typeface="+mn-ea"/>
                        </a:rPr>
                        <a:t>   （Mbps</a:t>
                      </a:r>
                      <a:r>
                        <a:rPr lang="zh-CN" altLang="en-US" sz="1200" dirty="0">
                          <a:sym typeface="+mn-ea"/>
                        </a:rPr>
                        <a:t> </a:t>
                      </a:r>
                      <a:r>
                        <a:rPr lang="en-US" sz="1200" dirty="0">
                          <a:sym typeface="+mn-ea"/>
                        </a:rPr>
                        <a:t>)</a:t>
                      </a:r>
                      <a:endParaRPr lang="en-US" altLang="en-US" sz="1200" b="1" dirty="0">
                        <a:latin typeface="Century Gothic" panose="020B0502020202020204" pitchFamily="34" charset="0"/>
                        <a:ea typeface="微软雅黑" panose="020B0503020204020204" charset="-122"/>
                        <a:cs typeface="Arial" panose="020B0604020202020204" pitchFamily="34" charset="0"/>
                        <a:sym typeface="+mn-ea"/>
                      </a:endParaRPr>
                    </a:p>
                  </a:txBody>
                  <a:tcPr marL="9525" marR="9525" marT="9525" marB="9525" anchor="ctr"/>
                </a:tc>
                <a:extLst>
                  <a:ext uri="{0D108BD9-81ED-4DB2-BD59-A6C34878D82A}">
                    <a16:rowId xmlns:a16="http://schemas.microsoft.com/office/drawing/2014/main" val="10017"/>
                  </a:ext>
                </a:extLst>
              </a:tr>
              <a:tr h="198648">
                <a:tc vMerge="1">
                  <a:txBody>
                    <a:bodyPr/>
                    <a:lstStyle/>
                    <a:p>
                      <a:endParaRPr lang="zh-CN"/>
                    </a:p>
                  </a:txBody>
                  <a:tcPr marL="9525" marR="9525" marT="9525" marB="95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vMerge="1">
                  <a:txBody>
                    <a:bodyPr/>
                    <a:lstStyle/>
                    <a:p>
                      <a:endParaRPr lang="zh-CN"/>
                    </a:p>
                  </a:txBody>
                  <a:tcPr marL="9525" marR="9525" marT="9525" marB="95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altLang="en-US" sz="1200" dirty="0"/>
                        <a:t>300GB</a:t>
                      </a:r>
                      <a:endParaRPr lang="en-US" altLang="en-US" sz="1200" b="0" dirty="0">
                        <a:latin typeface="Century Gothic" panose="020B0502020202020204" pitchFamily="34" charset="0"/>
                        <a:ea typeface="微软雅黑" panose="020B0503020204020204" charset="-122"/>
                        <a:cs typeface="Arial" panose="020B0604020202020204" pitchFamily="34" charset="0"/>
                      </a:endParaRPr>
                    </a:p>
                  </a:txBody>
                  <a:tcPr marL="9525" marR="9525" marT="9525" marB="9525" anchor="ctr"/>
                </a:tc>
                <a:tc>
                  <a:txBody>
                    <a:bodyPr/>
                    <a:lstStyle/>
                    <a:p>
                      <a:pPr indent="0" algn="ctr">
                        <a:buNone/>
                      </a:pPr>
                      <a:r>
                        <a:rPr lang="en-US" altLang="en-US" sz="1200" dirty="0">
                          <a:sym typeface="+mn-ea"/>
                        </a:rPr>
                        <a:t>70</a:t>
                      </a:r>
                      <a:r>
                        <a:rPr lang="en-US" sz="1200" dirty="0">
                          <a:sym typeface="+mn-ea"/>
                        </a:rPr>
                        <a:t>   （Mbps</a:t>
                      </a:r>
                      <a:r>
                        <a:rPr lang="zh-CN" altLang="en-US" sz="1200" dirty="0">
                          <a:sym typeface="+mn-ea"/>
                        </a:rPr>
                        <a:t> </a:t>
                      </a:r>
                      <a:r>
                        <a:rPr lang="en-US" sz="1200" dirty="0">
                          <a:sym typeface="+mn-ea"/>
                        </a:rPr>
                        <a:t>)</a:t>
                      </a:r>
                      <a:endParaRPr lang="en-US" altLang="en-US" sz="1200" b="1" dirty="0">
                        <a:latin typeface="Century Gothic" panose="020B0502020202020204" pitchFamily="34" charset="0"/>
                        <a:ea typeface="微软雅黑" panose="020B0503020204020204" charset="-122"/>
                        <a:cs typeface="Arial" panose="020B0604020202020204" pitchFamily="34" charset="0"/>
                        <a:sym typeface="+mn-ea"/>
                      </a:endParaRPr>
                    </a:p>
                  </a:txBody>
                  <a:tcPr marL="9525" marR="9525" marT="9525" marB="9525" anchor="ctr"/>
                </a:tc>
                <a:extLst>
                  <a:ext uri="{0D108BD9-81ED-4DB2-BD59-A6C34878D82A}">
                    <a16:rowId xmlns:a16="http://schemas.microsoft.com/office/drawing/2014/main" val="10018"/>
                  </a:ext>
                </a:extLst>
              </a:tr>
            </a:tbl>
          </a:graphicData>
        </a:graphic>
      </p:graphicFrame>
      <p:graphicFrame>
        <p:nvGraphicFramePr>
          <p:cNvPr id="10" name="表格 7">
            <a:extLst>
              <a:ext uri="{FF2B5EF4-FFF2-40B4-BE49-F238E27FC236}">
                <a16:creationId xmlns:a16="http://schemas.microsoft.com/office/drawing/2014/main" id="{528362F4-C645-7E4D-925B-A54D19176529}"/>
              </a:ext>
            </a:extLst>
          </p:cNvPr>
          <p:cNvGraphicFramePr/>
          <p:nvPr>
            <p:extLst>
              <p:ext uri="{D42A27DB-BD31-4B8C-83A1-F6EECF244321}">
                <p14:modId xmlns:p14="http://schemas.microsoft.com/office/powerpoint/2010/main" val="4231044828"/>
              </p:ext>
            </p:extLst>
          </p:nvPr>
        </p:nvGraphicFramePr>
        <p:xfrm>
          <a:off x="894545" y="5226617"/>
          <a:ext cx="10541267" cy="915538"/>
        </p:xfrm>
        <a:graphic>
          <a:graphicData uri="http://schemas.openxmlformats.org/drawingml/2006/table">
            <a:tbl>
              <a:tblPr/>
              <a:tblGrid>
                <a:gridCol w="747352">
                  <a:extLst>
                    <a:ext uri="{9D8B030D-6E8A-4147-A177-3AD203B41FA5}">
                      <a16:colId xmlns:a16="http://schemas.microsoft.com/office/drawing/2014/main" val="20000"/>
                    </a:ext>
                  </a:extLst>
                </a:gridCol>
                <a:gridCol w="644691">
                  <a:extLst>
                    <a:ext uri="{9D8B030D-6E8A-4147-A177-3AD203B41FA5}">
                      <a16:colId xmlns:a16="http://schemas.microsoft.com/office/drawing/2014/main" val="20001"/>
                    </a:ext>
                  </a:extLst>
                </a:gridCol>
                <a:gridCol w="1071483">
                  <a:extLst>
                    <a:ext uri="{9D8B030D-6E8A-4147-A177-3AD203B41FA5}">
                      <a16:colId xmlns:a16="http://schemas.microsoft.com/office/drawing/2014/main" val="20002"/>
                    </a:ext>
                  </a:extLst>
                </a:gridCol>
                <a:gridCol w="2127026">
                  <a:extLst>
                    <a:ext uri="{9D8B030D-6E8A-4147-A177-3AD203B41FA5}">
                      <a16:colId xmlns:a16="http://schemas.microsoft.com/office/drawing/2014/main" val="20003"/>
                    </a:ext>
                  </a:extLst>
                </a:gridCol>
                <a:gridCol w="1770142">
                  <a:extLst>
                    <a:ext uri="{9D8B030D-6E8A-4147-A177-3AD203B41FA5}">
                      <a16:colId xmlns:a16="http://schemas.microsoft.com/office/drawing/2014/main" val="20004"/>
                    </a:ext>
                  </a:extLst>
                </a:gridCol>
                <a:gridCol w="4180573">
                  <a:extLst>
                    <a:ext uri="{9D8B030D-6E8A-4147-A177-3AD203B41FA5}">
                      <a16:colId xmlns:a16="http://schemas.microsoft.com/office/drawing/2014/main" val="20005"/>
                    </a:ext>
                  </a:extLst>
                </a:gridCol>
              </a:tblGrid>
              <a:tr h="396320">
                <a:tc>
                  <a:txBody>
                    <a:bodyPr/>
                    <a:lstStyle>
                      <a:lvl1pPr marL="228600" lvl="0" indent="-228600" algn="l" defTabSz="914400" eaLnBrk="1" fontAlgn="base" latinLnBrk="0" hangingPunct="1">
                        <a:lnSpc>
                          <a:spcPct val="90000"/>
                        </a:lnSpc>
                        <a:spcBef>
                          <a:spcPts val="1000"/>
                        </a:spcBef>
                        <a:buFont typeface="Arial" panose="020B0604020202020204" pitchFamily="34" charset="0"/>
                        <a:buChar char="•"/>
                        <a:defRPr sz="2800" kern="1200">
                          <a:solidFill>
                            <a:schemeClr val="tx1"/>
                          </a:solidFill>
                          <a:latin typeface="等线" panose="02010600030101010101" charset="-122"/>
                          <a:ea typeface="微软雅黑" panose="020B0503020204020204" charset="-122"/>
                          <a:sym typeface="等线" panose="02010600030101010101" charset="-122"/>
                        </a:defRPr>
                      </a:lvl1pPr>
                      <a:lvl2pPr marL="685800" lvl="1" indent="-228600" algn="l" defTabSz="914400" eaLnBrk="1" fontAlgn="base" latinLnBrk="0" hangingPunct="1">
                        <a:lnSpc>
                          <a:spcPct val="90000"/>
                        </a:lnSpc>
                        <a:spcBef>
                          <a:spcPts val="500"/>
                        </a:spcBef>
                        <a:buFont typeface="Arial" panose="020B0604020202020204" pitchFamily="34" charset="0"/>
                        <a:buChar char="•"/>
                        <a:defRPr sz="2400" kern="1200">
                          <a:solidFill>
                            <a:schemeClr val="tx1"/>
                          </a:solidFill>
                          <a:latin typeface="等线" panose="02010600030101010101" charset="-122"/>
                          <a:ea typeface="微软雅黑" panose="020B0503020204020204" charset="-122"/>
                          <a:sym typeface="等线" panose="02010600030101010101" charset="-122"/>
                        </a:defRPr>
                      </a:lvl2pPr>
                      <a:lvl3pPr marL="1143000" lvl="2" indent="-228600" algn="l" defTabSz="914400" eaLnBrk="1" fontAlgn="base" latinLnBrk="0" hangingPunct="1">
                        <a:lnSpc>
                          <a:spcPct val="90000"/>
                        </a:lnSpc>
                        <a:spcBef>
                          <a:spcPts val="500"/>
                        </a:spcBef>
                        <a:buFont typeface="Arial" panose="020B0604020202020204" pitchFamily="34" charset="0"/>
                        <a:buChar char="•"/>
                        <a:defRPr sz="2000" kern="1200">
                          <a:solidFill>
                            <a:schemeClr val="tx1"/>
                          </a:solidFill>
                          <a:latin typeface="等线" panose="02010600030101010101" charset="-122"/>
                          <a:ea typeface="微软雅黑" panose="020B0503020204020204" charset="-122"/>
                          <a:sym typeface="等线" panose="02010600030101010101" charset="-122"/>
                        </a:defRPr>
                      </a:lvl3pPr>
                      <a:lvl4pPr marL="1600200" lvl="3"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4pPr>
                      <a:lvl5pPr marL="2057400" lvl="4"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5pPr>
                    </a:lstStyle>
                    <a:p>
                      <a:pPr marL="0" lvl="0" indent="0" algn="ctr">
                        <a:lnSpc>
                          <a:spcPct val="100000"/>
                        </a:lnSpc>
                        <a:spcBef>
                          <a:spcPct val="0"/>
                        </a:spcBef>
                        <a:buFont typeface="Arial" panose="020B0604020202020204" pitchFamily="34" charset="0"/>
                        <a:buNone/>
                      </a:pPr>
                      <a:r>
                        <a:rPr lang="en-US" altLang="zh-CN" sz="1100" b="1" dirty="0">
                          <a:solidFill>
                            <a:srgbClr val="FFFFFF"/>
                          </a:solidFill>
                          <a:latin typeface="Century Gothic" panose="020B0502020202020204" pitchFamily="34" charset="0"/>
                          <a:ea typeface="微软雅黑" panose="020B0503020204020204" charset="-122"/>
                          <a:cs typeface="Arial" panose="020B0604020202020204" pitchFamily="34" charset="0"/>
                          <a:sym typeface="微软雅黑" panose="020B0503020204020204" charset="-122"/>
                        </a:rPr>
                        <a:t>Item</a:t>
                      </a:r>
                      <a:endParaRPr lang="zh-CN" altLang="en-US" sz="1100" b="1" dirty="0">
                        <a:solidFill>
                          <a:srgbClr val="FFFFFF"/>
                        </a:solidFill>
                        <a:latin typeface="Century Gothic" panose="020B0502020202020204" pitchFamily="34" charset="0"/>
                        <a:ea typeface="微软雅黑" panose="020B0503020204020204" charset="-122"/>
                        <a:cs typeface="Arial" panose="020B0604020202020204" pitchFamily="34" charset="0"/>
                        <a:sym typeface="微软雅黑" panose="020B0503020204020204" charset="-122"/>
                      </a:endParaRPr>
                    </a:p>
                  </a:txBody>
                  <a:tcPr marL="0" marR="0" marT="45760" marB="45760" anchor="ctr">
                    <a:lnL w="12700" cap="flat" cmpd="sng">
                      <a:solidFill>
                        <a:srgbClr val="FFFFFF"/>
                      </a:solidFill>
                      <a:prstDash val="solid"/>
                      <a:bevel/>
                      <a:headEnd type="none" w="med" len="med"/>
                      <a:tailEnd type="none" w="med" len="med"/>
                    </a:lnL>
                    <a:lnR w="12700" cap="flat" cmpd="sng">
                      <a:solidFill>
                        <a:srgbClr val="FFFFFF"/>
                      </a:solidFill>
                      <a:prstDash val="solid"/>
                      <a:bevel/>
                      <a:headEnd type="none" w="med" len="med"/>
                      <a:tailEnd type="none" w="med" len="med"/>
                    </a:lnR>
                    <a:lnT w="12700" cap="flat" cmpd="sng">
                      <a:solidFill>
                        <a:srgbClr val="FFFFFF"/>
                      </a:solidFill>
                      <a:prstDash val="solid"/>
                      <a:bevel/>
                      <a:headEnd type="none" w="med" len="med"/>
                      <a:tailEnd type="none" w="med" len="med"/>
                    </a:lnT>
                    <a:lnB w="38100" cap="flat" cmpd="sng">
                      <a:solidFill>
                        <a:srgbClr val="FFFFFF"/>
                      </a:solidFill>
                      <a:prstDash val="solid"/>
                      <a:bevel/>
                      <a:headEnd type="none" w="med" len="med"/>
                      <a:tailEnd type="none" w="med" len="med"/>
                    </a:lnB>
                    <a:lnTlToBr>
                      <a:noFill/>
                    </a:lnTlToBr>
                    <a:lnBlToTr>
                      <a:noFill/>
                    </a:lnBlToTr>
                    <a:solidFill>
                      <a:schemeClr val="accent6"/>
                    </a:solidFill>
                  </a:tcPr>
                </a:tc>
                <a:tc>
                  <a:txBody>
                    <a:bodyPr/>
                    <a:lstStyle>
                      <a:lvl1pPr marL="228600" lvl="0" indent="-228600" algn="l" defTabSz="914400" eaLnBrk="1" fontAlgn="base" latinLnBrk="0" hangingPunct="1">
                        <a:lnSpc>
                          <a:spcPct val="90000"/>
                        </a:lnSpc>
                        <a:spcBef>
                          <a:spcPts val="1000"/>
                        </a:spcBef>
                        <a:buFont typeface="Arial" panose="020B0604020202020204" pitchFamily="34" charset="0"/>
                        <a:buChar char="•"/>
                        <a:defRPr sz="2800" kern="1200">
                          <a:solidFill>
                            <a:schemeClr val="tx1"/>
                          </a:solidFill>
                          <a:latin typeface="等线" panose="02010600030101010101" charset="-122"/>
                          <a:ea typeface="微软雅黑" panose="020B0503020204020204" charset="-122"/>
                          <a:sym typeface="等线" panose="02010600030101010101" charset="-122"/>
                        </a:defRPr>
                      </a:lvl1pPr>
                      <a:lvl2pPr marL="685800" lvl="1" indent="-228600" algn="l" defTabSz="914400" eaLnBrk="1" fontAlgn="base" latinLnBrk="0" hangingPunct="1">
                        <a:lnSpc>
                          <a:spcPct val="90000"/>
                        </a:lnSpc>
                        <a:spcBef>
                          <a:spcPts val="500"/>
                        </a:spcBef>
                        <a:buFont typeface="Arial" panose="020B0604020202020204" pitchFamily="34" charset="0"/>
                        <a:buChar char="•"/>
                        <a:defRPr sz="2400" kern="1200">
                          <a:solidFill>
                            <a:schemeClr val="tx1"/>
                          </a:solidFill>
                          <a:latin typeface="等线" panose="02010600030101010101" charset="-122"/>
                          <a:ea typeface="微软雅黑" panose="020B0503020204020204" charset="-122"/>
                          <a:sym typeface="等线" panose="02010600030101010101" charset="-122"/>
                        </a:defRPr>
                      </a:lvl2pPr>
                      <a:lvl3pPr marL="1143000" lvl="2" indent="-228600" algn="l" defTabSz="914400" eaLnBrk="1" fontAlgn="base" latinLnBrk="0" hangingPunct="1">
                        <a:lnSpc>
                          <a:spcPct val="90000"/>
                        </a:lnSpc>
                        <a:spcBef>
                          <a:spcPts val="500"/>
                        </a:spcBef>
                        <a:buFont typeface="Arial" panose="020B0604020202020204" pitchFamily="34" charset="0"/>
                        <a:buChar char="•"/>
                        <a:defRPr sz="2000" kern="1200">
                          <a:solidFill>
                            <a:schemeClr val="tx1"/>
                          </a:solidFill>
                          <a:latin typeface="等线" panose="02010600030101010101" charset="-122"/>
                          <a:ea typeface="微软雅黑" panose="020B0503020204020204" charset="-122"/>
                          <a:sym typeface="等线" panose="02010600030101010101" charset="-122"/>
                        </a:defRPr>
                      </a:lvl3pPr>
                      <a:lvl4pPr marL="1600200" lvl="3"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4pPr>
                      <a:lvl5pPr marL="2057400" lvl="4"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5pPr>
                    </a:lstStyle>
                    <a:p>
                      <a:pPr marL="0" lvl="0" indent="0" algn="ctr">
                        <a:lnSpc>
                          <a:spcPct val="100000"/>
                        </a:lnSpc>
                        <a:spcBef>
                          <a:spcPct val="0"/>
                        </a:spcBef>
                        <a:buFont typeface="Arial" panose="020B0604020202020204" pitchFamily="34" charset="0"/>
                        <a:buNone/>
                      </a:pPr>
                      <a:r>
                        <a:rPr lang="en-US" altLang="zh-CN" sz="1100" b="1" dirty="0">
                          <a:solidFill>
                            <a:srgbClr val="FFFFFF"/>
                          </a:solidFill>
                          <a:latin typeface="Century Gothic" panose="020B0502020202020204" pitchFamily="34" charset="0"/>
                          <a:ea typeface="微软雅黑" panose="020B0503020204020204" charset="-122"/>
                          <a:cs typeface="Arial" panose="020B0604020202020204" pitchFamily="34" charset="0"/>
                          <a:sym typeface="微软雅黑" panose="020B0503020204020204" charset="-122"/>
                        </a:rPr>
                        <a:t>RPO</a:t>
                      </a:r>
                      <a:endParaRPr lang="zh-CN" altLang="en-US" sz="1100" b="1" dirty="0">
                        <a:solidFill>
                          <a:srgbClr val="FFFFFF"/>
                        </a:solidFill>
                        <a:latin typeface="Century Gothic" panose="020B0502020202020204" pitchFamily="34" charset="0"/>
                        <a:ea typeface="微软雅黑" panose="020B0503020204020204" charset="-122"/>
                        <a:cs typeface="Arial" panose="020B0604020202020204" pitchFamily="34" charset="0"/>
                        <a:sym typeface="微软雅黑" panose="020B0503020204020204" charset="-122"/>
                      </a:endParaRPr>
                    </a:p>
                  </a:txBody>
                  <a:tcPr marL="0" marR="0" marT="45760" marB="45760" anchor="ctr">
                    <a:lnL w="12700" cap="flat" cmpd="sng">
                      <a:solidFill>
                        <a:srgbClr val="FFFFFF"/>
                      </a:solidFill>
                      <a:prstDash val="solid"/>
                      <a:bevel/>
                      <a:headEnd type="none" w="med" len="med"/>
                      <a:tailEnd type="none" w="med" len="med"/>
                    </a:lnL>
                    <a:lnR w="12700" cap="flat" cmpd="sng">
                      <a:solidFill>
                        <a:srgbClr val="FFFFFF"/>
                      </a:solidFill>
                      <a:prstDash val="solid"/>
                      <a:bevel/>
                      <a:headEnd type="none" w="med" len="med"/>
                      <a:tailEnd type="none" w="med" len="med"/>
                    </a:lnR>
                    <a:lnT w="12700" cap="flat" cmpd="sng">
                      <a:solidFill>
                        <a:srgbClr val="FFFFFF"/>
                      </a:solidFill>
                      <a:prstDash val="solid"/>
                      <a:bevel/>
                      <a:headEnd type="none" w="med" len="med"/>
                      <a:tailEnd type="none" w="med" len="med"/>
                    </a:lnT>
                    <a:lnB w="38100" cap="flat" cmpd="sng">
                      <a:solidFill>
                        <a:srgbClr val="FFFFFF"/>
                      </a:solidFill>
                      <a:prstDash val="solid"/>
                      <a:bevel/>
                      <a:headEnd type="none" w="med" len="med"/>
                      <a:tailEnd type="none" w="med" len="med"/>
                    </a:lnB>
                    <a:lnTlToBr>
                      <a:noFill/>
                    </a:lnTlToBr>
                    <a:lnBlToTr>
                      <a:noFill/>
                    </a:lnBlToTr>
                    <a:solidFill>
                      <a:schemeClr val="accent6"/>
                    </a:solidFill>
                  </a:tcPr>
                </a:tc>
                <a:tc>
                  <a:txBody>
                    <a:bodyPr/>
                    <a:lstStyle>
                      <a:lvl1pPr marL="228600" lvl="0" indent="-228600" algn="l" defTabSz="914400" eaLnBrk="1" fontAlgn="base" latinLnBrk="0" hangingPunct="1">
                        <a:lnSpc>
                          <a:spcPct val="90000"/>
                        </a:lnSpc>
                        <a:spcBef>
                          <a:spcPts val="1000"/>
                        </a:spcBef>
                        <a:buFont typeface="Arial" panose="020B0604020202020204" pitchFamily="34" charset="0"/>
                        <a:buChar char="•"/>
                        <a:defRPr sz="2800" kern="1200">
                          <a:solidFill>
                            <a:schemeClr val="tx1"/>
                          </a:solidFill>
                          <a:latin typeface="等线" panose="02010600030101010101" charset="-122"/>
                          <a:ea typeface="微软雅黑" panose="020B0503020204020204" charset="-122"/>
                          <a:sym typeface="等线" panose="02010600030101010101" charset="-122"/>
                        </a:defRPr>
                      </a:lvl1pPr>
                      <a:lvl2pPr marL="685800" lvl="1" indent="-228600" algn="l" defTabSz="914400" eaLnBrk="1" fontAlgn="base" latinLnBrk="0" hangingPunct="1">
                        <a:lnSpc>
                          <a:spcPct val="90000"/>
                        </a:lnSpc>
                        <a:spcBef>
                          <a:spcPts val="500"/>
                        </a:spcBef>
                        <a:buFont typeface="Arial" panose="020B0604020202020204" pitchFamily="34" charset="0"/>
                        <a:buChar char="•"/>
                        <a:defRPr sz="2400" kern="1200">
                          <a:solidFill>
                            <a:schemeClr val="tx1"/>
                          </a:solidFill>
                          <a:latin typeface="等线" panose="02010600030101010101" charset="-122"/>
                          <a:ea typeface="微软雅黑" panose="020B0503020204020204" charset="-122"/>
                          <a:sym typeface="等线" panose="02010600030101010101" charset="-122"/>
                        </a:defRPr>
                      </a:lvl2pPr>
                      <a:lvl3pPr marL="1143000" lvl="2" indent="-228600" algn="l" defTabSz="914400" eaLnBrk="1" fontAlgn="base" latinLnBrk="0" hangingPunct="1">
                        <a:lnSpc>
                          <a:spcPct val="90000"/>
                        </a:lnSpc>
                        <a:spcBef>
                          <a:spcPts val="500"/>
                        </a:spcBef>
                        <a:buFont typeface="Arial" panose="020B0604020202020204" pitchFamily="34" charset="0"/>
                        <a:buChar char="•"/>
                        <a:defRPr sz="2000" kern="1200">
                          <a:solidFill>
                            <a:schemeClr val="tx1"/>
                          </a:solidFill>
                          <a:latin typeface="等线" panose="02010600030101010101" charset="-122"/>
                          <a:ea typeface="微软雅黑" panose="020B0503020204020204" charset="-122"/>
                          <a:sym typeface="等线" panose="02010600030101010101" charset="-122"/>
                        </a:defRPr>
                      </a:lvl3pPr>
                      <a:lvl4pPr marL="1600200" lvl="3"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4pPr>
                      <a:lvl5pPr marL="2057400" lvl="4"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5pPr>
                    </a:lstStyle>
                    <a:p>
                      <a:pPr marL="0" lvl="0" indent="0" algn="ctr">
                        <a:lnSpc>
                          <a:spcPct val="100000"/>
                        </a:lnSpc>
                        <a:spcBef>
                          <a:spcPct val="0"/>
                        </a:spcBef>
                        <a:buFont typeface="Arial" panose="020B0604020202020204" pitchFamily="34" charset="0"/>
                        <a:buNone/>
                      </a:pPr>
                      <a:r>
                        <a:rPr lang="en-US" altLang="zh-CN" sz="1100" b="1" dirty="0">
                          <a:solidFill>
                            <a:srgbClr val="FFFFFF"/>
                          </a:solidFill>
                          <a:latin typeface="Century Gothic" panose="020B0502020202020204" pitchFamily="34" charset="0"/>
                          <a:ea typeface="微软雅黑" panose="020B0503020204020204" charset="-122"/>
                          <a:cs typeface="Arial" panose="020B0604020202020204" pitchFamily="34" charset="0"/>
                          <a:sym typeface="微软雅黑" panose="020B0503020204020204" charset="-122"/>
                        </a:rPr>
                        <a:t>Data sync interval</a:t>
                      </a:r>
                      <a:endParaRPr lang="zh-CN" altLang="en-US" sz="1100" b="1" dirty="0">
                        <a:solidFill>
                          <a:srgbClr val="FFFFFF"/>
                        </a:solidFill>
                        <a:latin typeface="Century Gothic" panose="020B0502020202020204" pitchFamily="34" charset="0"/>
                        <a:ea typeface="微软雅黑" panose="020B0503020204020204" charset="-122"/>
                        <a:cs typeface="Arial" panose="020B0604020202020204" pitchFamily="34" charset="0"/>
                        <a:sym typeface="微软雅黑" panose="020B0503020204020204" charset="-122"/>
                      </a:endParaRPr>
                    </a:p>
                  </a:txBody>
                  <a:tcPr marL="0" marR="0" marT="45760" marB="45760" anchor="ctr">
                    <a:lnL w="12700" cap="flat" cmpd="sng">
                      <a:solidFill>
                        <a:srgbClr val="FFFFFF"/>
                      </a:solidFill>
                      <a:prstDash val="solid"/>
                      <a:bevel/>
                      <a:headEnd type="none" w="med" len="med"/>
                      <a:tailEnd type="none" w="med" len="med"/>
                    </a:lnL>
                    <a:lnR w="12700" cap="flat" cmpd="sng">
                      <a:solidFill>
                        <a:srgbClr val="FFFFFF"/>
                      </a:solidFill>
                      <a:prstDash val="solid"/>
                      <a:bevel/>
                      <a:headEnd type="none" w="med" len="med"/>
                      <a:tailEnd type="none" w="med" len="med"/>
                    </a:lnR>
                    <a:lnT w="12700" cap="flat" cmpd="sng">
                      <a:solidFill>
                        <a:srgbClr val="FFFFFF"/>
                      </a:solidFill>
                      <a:prstDash val="solid"/>
                      <a:bevel/>
                      <a:headEnd type="none" w="med" len="med"/>
                      <a:tailEnd type="none" w="med" len="med"/>
                    </a:lnT>
                    <a:lnB w="38100" cap="flat" cmpd="sng">
                      <a:solidFill>
                        <a:srgbClr val="FFFFFF"/>
                      </a:solidFill>
                      <a:prstDash val="solid"/>
                      <a:bevel/>
                      <a:headEnd type="none" w="med" len="med"/>
                      <a:tailEnd type="none" w="med" len="med"/>
                    </a:lnB>
                    <a:lnTlToBr>
                      <a:noFill/>
                    </a:lnTlToBr>
                    <a:lnBlToTr>
                      <a:noFill/>
                    </a:lnBlToTr>
                    <a:solidFill>
                      <a:schemeClr val="accent6"/>
                    </a:solidFill>
                  </a:tcPr>
                </a:tc>
                <a:tc>
                  <a:txBody>
                    <a:bodyPr/>
                    <a:lstStyle>
                      <a:lvl1pPr marL="228600" lvl="0" indent="-228600" algn="l" defTabSz="914400" eaLnBrk="1" fontAlgn="base" latinLnBrk="0" hangingPunct="1">
                        <a:lnSpc>
                          <a:spcPct val="90000"/>
                        </a:lnSpc>
                        <a:spcBef>
                          <a:spcPts val="1000"/>
                        </a:spcBef>
                        <a:buFont typeface="Arial" panose="020B0604020202020204" pitchFamily="34" charset="0"/>
                        <a:buChar char="•"/>
                        <a:defRPr sz="2800" kern="1200">
                          <a:solidFill>
                            <a:schemeClr val="tx1"/>
                          </a:solidFill>
                          <a:latin typeface="等线" panose="02010600030101010101" charset="-122"/>
                          <a:ea typeface="微软雅黑" panose="020B0503020204020204" charset="-122"/>
                          <a:sym typeface="等线" panose="02010600030101010101" charset="-122"/>
                        </a:defRPr>
                      </a:lvl1pPr>
                      <a:lvl2pPr marL="685800" lvl="1" indent="-228600" algn="l" defTabSz="914400" eaLnBrk="1" fontAlgn="base" latinLnBrk="0" hangingPunct="1">
                        <a:lnSpc>
                          <a:spcPct val="90000"/>
                        </a:lnSpc>
                        <a:spcBef>
                          <a:spcPts val="500"/>
                        </a:spcBef>
                        <a:buFont typeface="Arial" panose="020B0604020202020204" pitchFamily="34" charset="0"/>
                        <a:buChar char="•"/>
                        <a:defRPr sz="2400" kern="1200">
                          <a:solidFill>
                            <a:schemeClr val="tx1"/>
                          </a:solidFill>
                          <a:latin typeface="等线" panose="02010600030101010101" charset="-122"/>
                          <a:ea typeface="微软雅黑" panose="020B0503020204020204" charset="-122"/>
                          <a:sym typeface="等线" panose="02010600030101010101" charset="-122"/>
                        </a:defRPr>
                      </a:lvl2pPr>
                      <a:lvl3pPr marL="1143000" lvl="2" indent="-228600" algn="l" defTabSz="914400" eaLnBrk="1" fontAlgn="base" latinLnBrk="0" hangingPunct="1">
                        <a:lnSpc>
                          <a:spcPct val="90000"/>
                        </a:lnSpc>
                        <a:spcBef>
                          <a:spcPts val="500"/>
                        </a:spcBef>
                        <a:buFont typeface="Arial" panose="020B0604020202020204" pitchFamily="34" charset="0"/>
                        <a:buChar char="•"/>
                        <a:defRPr sz="2000" kern="1200">
                          <a:solidFill>
                            <a:schemeClr val="tx1"/>
                          </a:solidFill>
                          <a:latin typeface="等线" panose="02010600030101010101" charset="-122"/>
                          <a:ea typeface="微软雅黑" panose="020B0503020204020204" charset="-122"/>
                          <a:sym typeface="等线" panose="02010600030101010101" charset="-122"/>
                        </a:defRPr>
                      </a:lvl3pPr>
                      <a:lvl4pPr marL="1600200" lvl="3"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4pPr>
                      <a:lvl5pPr marL="2057400" lvl="4"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5pPr>
                    </a:lstStyle>
                    <a:p>
                      <a:pPr marL="0" lvl="0" indent="0" algn="ctr">
                        <a:lnSpc>
                          <a:spcPct val="100000"/>
                        </a:lnSpc>
                        <a:spcBef>
                          <a:spcPct val="0"/>
                        </a:spcBef>
                        <a:buFont typeface="Arial" panose="020B0604020202020204" pitchFamily="34" charset="0"/>
                        <a:buNone/>
                      </a:pPr>
                      <a:r>
                        <a:rPr lang="en-US" altLang="zh-CN" sz="1100" b="1" dirty="0">
                          <a:solidFill>
                            <a:srgbClr val="FFFFFF"/>
                          </a:solidFill>
                          <a:latin typeface="Century Gothic" panose="020B0502020202020204" pitchFamily="34" charset="0"/>
                          <a:ea typeface="微软雅黑" panose="020B0503020204020204" charset="-122"/>
                          <a:cs typeface="Arial" panose="020B0604020202020204" pitchFamily="34" charset="0"/>
                          <a:sym typeface="微软雅黑" panose="020B0503020204020204" charset="-122"/>
                        </a:rPr>
                        <a:t>Data change size</a:t>
                      </a:r>
                      <a:endParaRPr lang="zh-CN" altLang="en-US" sz="1100" b="1" dirty="0">
                        <a:solidFill>
                          <a:srgbClr val="FFFFFF"/>
                        </a:solidFill>
                        <a:latin typeface="Century Gothic" panose="020B0502020202020204" pitchFamily="34" charset="0"/>
                        <a:ea typeface="微软雅黑" panose="020B0503020204020204" charset="-122"/>
                        <a:cs typeface="Arial" panose="020B0604020202020204" pitchFamily="34" charset="0"/>
                        <a:sym typeface="微软雅黑" panose="020B0503020204020204" charset="-122"/>
                      </a:endParaRPr>
                    </a:p>
                  </a:txBody>
                  <a:tcPr marL="0" marR="0" marT="45760" marB="45760" anchor="ctr">
                    <a:lnL w="12700" cap="flat" cmpd="sng">
                      <a:solidFill>
                        <a:srgbClr val="FFFFFF"/>
                      </a:solidFill>
                      <a:prstDash val="solid"/>
                      <a:bevel/>
                      <a:headEnd type="none" w="med" len="med"/>
                      <a:tailEnd type="none" w="med" len="med"/>
                    </a:lnL>
                    <a:lnR w="12700" cap="flat" cmpd="sng">
                      <a:solidFill>
                        <a:srgbClr val="FFFFFF"/>
                      </a:solidFill>
                      <a:prstDash val="solid"/>
                      <a:bevel/>
                      <a:headEnd type="none" w="med" len="med"/>
                      <a:tailEnd type="none" w="med" len="med"/>
                    </a:lnR>
                    <a:lnT w="12700" cap="flat" cmpd="sng">
                      <a:solidFill>
                        <a:srgbClr val="FFFFFF"/>
                      </a:solidFill>
                      <a:prstDash val="solid"/>
                      <a:bevel/>
                      <a:headEnd type="none" w="med" len="med"/>
                      <a:tailEnd type="none" w="med" len="med"/>
                    </a:lnT>
                    <a:lnB w="38100" cap="flat" cmpd="sng">
                      <a:solidFill>
                        <a:srgbClr val="FFFFFF"/>
                      </a:solidFill>
                      <a:prstDash val="solid"/>
                      <a:bevel/>
                      <a:headEnd type="none" w="med" len="med"/>
                      <a:tailEnd type="none" w="med" len="med"/>
                    </a:lnB>
                    <a:lnTlToBr>
                      <a:noFill/>
                    </a:lnTlToBr>
                    <a:lnBlToTr>
                      <a:noFill/>
                    </a:lnBlToTr>
                    <a:solidFill>
                      <a:schemeClr val="accent6"/>
                    </a:solidFill>
                  </a:tcPr>
                </a:tc>
                <a:tc>
                  <a:txBody>
                    <a:bodyPr/>
                    <a:lstStyle>
                      <a:lvl1pPr marL="228600" lvl="0" indent="-228600" algn="l" defTabSz="914400" eaLnBrk="1" fontAlgn="base" latinLnBrk="0" hangingPunct="1">
                        <a:lnSpc>
                          <a:spcPct val="90000"/>
                        </a:lnSpc>
                        <a:spcBef>
                          <a:spcPts val="1000"/>
                        </a:spcBef>
                        <a:buFont typeface="Arial" panose="020B0604020202020204" pitchFamily="34" charset="0"/>
                        <a:buChar char="•"/>
                        <a:defRPr sz="2800" kern="1200">
                          <a:solidFill>
                            <a:schemeClr val="tx1"/>
                          </a:solidFill>
                          <a:latin typeface="等线" panose="02010600030101010101" charset="-122"/>
                          <a:ea typeface="微软雅黑" panose="020B0503020204020204" charset="-122"/>
                          <a:sym typeface="等线" panose="02010600030101010101" charset="-122"/>
                        </a:defRPr>
                      </a:lvl1pPr>
                      <a:lvl2pPr marL="685800" lvl="1" indent="-228600" algn="l" defTabSz="914400" eaLnBrk="1" fontAlgn="base" latinLnBrk="0" hangingPunct="1">
                        <a:lnSpc>
                          <a:spcPct val="90000"/>
                        </a:lnSpc>
                        <a:spcBef>
                          <a:spcPts val="500"/>
                        </a:spcBef>
                        <a:buFont typeface="Arial" panose="020B0604020202020204" pitchFamily="34" charset="0"/>
                        <a:buChar char="•"/>
                        <a:defRPr sz="2400" kern="1200">
                          <a:solidFill>
                            <a:schemeClr val="tx1"/>
                          </a:solidFill>
                          <a:latin typeface="等线" panose="02010600030101010101" charset="-122"/>
                          <a:ea typeface="微软雅黑" panose="020B0503020204020204" charset="-122"/>
                          <a:sym typeface="等线" panose="02010600030101010101" charset="-122"/>
                        </a:defRPr>
                      </a:lvl2pPr>
                      <a:lvl3pPr marL="1143000" lvl="2" indent="-228600" algn="l" defTabSz="914400" eaLnBrk="1" fontAlgn="base" latinLnBrk="0" hangingPunct="1">
                        <a:lnSpc>
                          <a:spcPct val="90000"/>
                        </a:lnSpc>
                        <a:spcBef>
                          <a:spcPts val="500"/>
                        </a:spcBef>
                        <a:buFont typeface="Arial" panose="020B0604020202020204" pitchFamily="34" charset="0"/>
                        <a:buChar char="•"/>
                        <a:defRPr sz="2000" kern="1200">
                          <a:solidFill>
                            <a:schemeClr val="tx1"/>
                          </a:solidFill>
                          <a:latin typeface="等线" panose="02010600030101010101" charset="-122"/>
                          <a:ea typeface="微软雅黑" panose="020B0503020204020204" charset="-122"/>
                          <a:sym typeface="等线" panose="02010600030101010101" charset="-122"/>
                        </a:defRPr>
                      </a:lvl3pPr>
                      <a:lvl4pPr marL="1600200" lvl="3"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4pPr>
                      <a:lvl5pPr marL="2057400" lvl="4"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5pPr>
                    </a:lstStyle>
                    <a:p>
                      <a:pPr marL="0" lvl="0" indent="0" algn="ctr">
                        <a:lnSpc>
                          <a:spcPct val="100000"/>
                        </a:lnSpc>
                        <a:spcBef>
                          <a:spcPct val="0"/>
                        </a:spcBef>
                        <a:buFont typeface="Arial" panose="020B0604020202020204" pitchFamily="34" charset="0"/>
                        <a:buNone/>
                      </a:pPr>
                      <a:r>
                        <a:rPr lang="en-US" altLang="zh-CN" sz="1100" b="1" dirty="0">
                          <a:solidFill>
                            <a:srgbClr val="FFFFFF"/>
                          </a:solidFill>
                          <a:latin typeface="Century Gothic" panose="020B0502020202020204" pitchFamily="34" charset="0"/>
                          <a:ea typeface="微软雅黑" panose="020B0503020204020204" charset="-122"/>
                          <a:cs typeface="Arial" panose="020B0604020202020204" pitchFamily="34" charset="0"/>
                          <a:sym typeface="微软雅黑" panose="020B0503020204020204" charset="-122"/>
                        </a:rPr>
                        <a:t>Local backup speed</a:t>
                      </a:r>
                      <a:endParaRPr lang="zh-CN" altLang="en-US" sz="1100" b="1" dirty="0">
                        <a:solidFill>
                          <a:srgbClr val="FFFFFF"/>
                        </a:solidFill>
                        <a:latin typeface="Century Gothic" panose="020B0502020202020204" pitchFamily="34" charset="0"/>
                        <a:ea typeface="微软雅黑" panose="020B0503020204020204" charset="-122"/>
                        <a:cs typeface="Arial" panose="020B0604020202020204" pitchFamily="34" charset="0"/>
                        <a:sym typeface="微软雅黑" panose="020B0503020204020204" charset="-122"/>
                      </a:endParaRPr>
                    </a:p>
                  </a:txBody>
                  <a:tcPr marL="0" marR="0" marT="45760" marB="45760" anchor="ctr">
                    <a:lnL w="12700" cap="flat" cmpd="sng">
                      <a:solidFill>
                        <a:srgbClr val="FFFFFF"/>
                      </a:solidFill>
                      <a:prstDash val="solid"/>
                      <a:bevel/>
                      <a:headEnd type="none" w="med" len="med"/>
                      <a:tailEnd type="none" w="med" len="med"/>
                    </a:lnL>
                    <a:lnR w="12700" cap="flat" cmpd="sng">
                      <a:solidFill>
                        <a:srgbClr val="FFFFFF"/>
                      </a:solidFill>
                      <a:prstDash val="solid"/>
                      <a:bevel/>
                      <a:headEnd type="none" w="med" len="med"/>
                      <a:tailEnd type="none" w="med" len="med"/>
                    </a:lnR>
                    <a:lnT w="12700" cap="flat" cmpd="sng">
                      <a:solidFill>
                        <a:srgbClr val="FFFFFF"/>
                      </a:solidFill>
                      <a:prstDash val="solid"/>
                      <a:bevel/>
                      <a:headEnd type="none" w="med" len="med"/>
                      <a:tailEnd type="none" w="med" len="med"/>
                    </a:lnT>
                    <a:lnB w="38100" cap="flat" cmpd="sng">
                      <a:solidFill>
                        <a:srgbClr val="FFFFFF"/>
                      </a:solidFill>
                      <a:prstDash val="solid"/>
                      <a:bevel/>
                      <a:headEnd type="none" w="med" len="med"/>
                      <a:tailEnd type="none" w="med" len="med"/>
                    </a:lnB>
                    <a:lnTlToBr>
                      <a:noFill/>
                    </a:lnTlToBr>
                    <a:lnBlToTr>
                      <a:noFill/>
                    </a:lnBlToTr>
                    <a:solidFill>
                      <a:schemeClr val="accent6"/>
                    </a:solidFill>
                  </a:tcPr>
                </a:tc>
                <a:tc>
                  <a:txBody>
                    <a:bodyPr/>
                    <a:lstStyle>
                      <a:lvl1pPr marL="228600" lvl="0" indent="-228600" algn="l" defTabSz="914400" eaLnBrk="1" fontAlgn="base" latinLnBrk="0" hangingPunct="1">
                        <a:lnSpc>
                          <a:spcPct val="90000"/>
                        </a:lnSpc>
                        <a:spcBef>
                          <a:spcPts val="1000"/>
                        </a:spcBef>
                        <a:buFont typeface="Arial" panose="020B0604020202020204" pitchFamily="34" charset="0"/>
                        <a:buChar char="•"/>
                        <a:defRPr sz="2800" kern="1200">
                          <a:solidFill>
                            <a:schemeClr val="tx1"/>
                          </a:solidFill>
                          <a:latin typeface="等线" panose="02010600030101010101" charset="-122"/>
                          <a:ea typeface="微软雅黑" panose="020B0503020204020204" charset="-122"/>
                          <a:sym typeface="等线" panose="02010600030101010101" charset="-122"/>
                        </a:defRPr>
                      </a:lvl1pPr>
                      <a:lvl2pPr marL="685800" lvl="1" indent="-228600" algn="l" defTabSz="914400" eaLnBrk="1" fontAlgn="base" latinLnBrk="0" hangingPunct="1">
                        <a:lnSpc>
                          <a:spcPct val="90000"/>
                        </a:lnSpc>
                        <a:spcBef>
                          <a:spcPts val="500"/>
                        </a:spcBef>
                        <a:buFont typeface="Arial" panose="020B0604020202020204" pitchFamily="34" charset="0"/>
                        <a:buChar char="•"/>
                        <a:defRPr sz="2400" kern="1200">
                          <a:solidFill>
                            <a:schemeClr val="tx1"/>
                          </a:solidFill>
                          <a:latin typeface="等线" panose="02010600030101010101" charset="-122"/>
                          <a:ea typeface="微软雅黑" panose="020B0503020204020204" charset="-122"/>
                          <a:sym typeface="等线" panose="02010600030101010101" charset="-122"/>
                        </a:defRPr>
                      </a:lvl2pPr>
                      <a:lvl3pPr marL="1143000" lvl="2" indent="-228600" algn="l" defTabSz="914400" eaLnBrk="1" fontAlgn="base" latinLnBrk="0" hangingPunct="1">
                        <a:lnSpc>
                          <a:spcPct val="90000"/>
                        </a:lnSpc>
                        <a:spcBef>
                          <a:spcPts val="500"/>
                        </a:spcBef>
                        <a:buFont typeface="Arial" panose="020B0604020202020204" pitchFamily="34" charset="0"/>
                        <a:buChar char="•"/>
                        <a:defRPr sz="2000" kern="1200">
                          <a:solidFill>
                            <a:schemeClr val="tx1"/>
                          </a:solidFill>
                          <a:latin typeface="等线" panose="02010600030101010101" charset="-122"/>
                          <a:ea typeface="微软雅黑" panose="020B0503020204020204" charset="-122"/>
                          <a:sym typeface="等线" panose="02010600030101010101" charset="-122"/>
                        </a:defRPr>
                      </a:lvl3pPr>
                      <a:lvl4pPr marL="1600200" lvl="3"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4pPr>
                      <a:lvl5pPr marL="2057400" lvl="4"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5pPr>
                    </a:lstStyle>
                    <a:p>
                      <a:pPr marL="0" lvl="0" indent="0" algn="ctr">
                        <a:lnSpc>
                          <a:spcPct val="100000"/>
                        </a:lnSpc>
                        <a:spcBef>
                          <a:spcPct val="0"/>
                        </a:spcBef>
                        <a:buFont typeface="Arial" panose="020B0604020202020204" pitchFamily="34" charset="0"/>
                        <a:buNone/>
                      </a:pPr>
                      <a:r>
                        <a:rPr lang="en-US" altLang="zh-CN" sz="1100" b="1" dirty="0">
                          <a:solidFill>
                            <a:srgbClr val="FFFFFF"/>
                          </a:solidFill>
                          <a:latin typeface="Century Gothic" panose="020B0502020202020204" pitchFamily="34" charset="0"/>
                          <a:ea typeface="微软雅黑" panose="020B0503020204020204" charset="-122"/>
                          <a:cs typeface="Arial" panose="020B0604020202020204" pitchFamily="34" charset="0"/>
                          <a:sym typeface="微软雅黑" panose="020B0503020204020204" charset="-122"/>
                        </a:rPr>
                        <a:t>Needed bandwidth</a:t>
                      </a:r>
                      <a:endParaRPr lang="zh-CN" altLang="en-US" sz="1100" b="1" dirty="0">
                        <a:solidFill>
                          <a:srgbClr val="FFFFFF"/>
                        </a:solidFill>
                        <a:latin typeface="Century Gothic" panose="020B0502020202020204" pitchFamily="34" charset="0"/>
                        <a:ea typeface="微软雅黑" panose="020B0503020204020204" charset="-122"/>
                        <a:cs typeface="Arial" panose="020B0604020202020204" pitchFamily="34" charset="0"/>
                        <a:sym typeface="微软雅黑" panose="020B0503020204020204" charset="-122"/>
                      </a:endParaRPr>
                    </a:p>
                  </a:txBody>
                  <a:tcPr marL="0" marR="0" marT="45760" marB="45760" anchor="ctr">
                    <a:lnL w="12700" cap="flat" cmpd="sng">
                      <a:solidFill>
                        <a:srgbClr val="FFFFFF"/>
                      </a:solidFill>
                      <a:prstDash val="solid"/>
                      <a:bevel/>
                      <a:headEnd type="none" w="med" len="med"/>
                      <a:tailEnd type="none" w="med" len="med"/>
                    </a:lnL>
                    <a:lnR w="12700" cap="flat" cmpd="sng">
                      <a:solidFill>
                        <a:srgbClr val="FFFFFF"/>
                      </a:solidFill>
                      <a:prstDash val="solid"/>
                      <a:bevel/>
                      <a:headEnd type="none" w="med" len="med"/>
                      <a:tailEnd type="none" w="med" len="med"/>
                    </a:lnR>
                    <a:lnT w="12700" cap="flat" cmpd="sng">
                      <a:solidFill>
                        <a:srgbClr val="FFFFFF"/>
                      </a:solidFill>
                      <a:prstDash val="solid"/>
                      <a:bevel/>
                      <a:headEnd type="none" w="med" len="med"/>
                      <a:tailEnd type="none" w="med" len="med"/>
                    </a:lnT>
                    <a:lnB w="38100" cap="flat" cmpd="sng">
                      <a:solidFill>
                        <a:srgbClr val="FFFFFF"/>
                      </a:solidFill>
                      <a:prstDash val="solid"/>
                      <a:bevel/>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0"/>
                  </a:ext>
                </a:extLst>
              </a:tr>
              <a:tr h="244051">
                <a:tc>
                  <a:txBody>
                    <a:bodyPr/>
                    <a:lstStyle>
                      <a:lvl1pPr marL="228600" lvl="0" indent="-228600" algn="l" defTabSz="914400" eaLnBrk="1" fontAlgn="base" latinLnBrk="0" hangingPunct="1">
                        <a:lnSpc>
                          <a:spcPct val="90000"/>
                        </a:lnSpc>
                        <a:spcBef>
                          <a:spcPts val="1000"/>
                        </a:spcBef>
                        <a:buFont typeface="Arial" panose="020B0604020202020204" pitchFamily="34" charset="0"/>
                        <a:buChar char="•"/>
                        <a:defRPr sz="2800" kern="1200">
                          <a:solidFill>
                            <a:schemeClr val="tx1"/>
                          </a:solidFill>
                          <a:latin typeface="等线" panose="02010600030101010101" charset="-122"/>
                          <a:ea typeface="微软雅黑" panose="020B0503020204020204" charset="-122"/>
                          <a:sym typeface="等线" panose="02010600030101010101" charset="-122"/>
                        </a:defRPr>
                      </a:lvl1pPr>
                      <a:lvl2pPr marL="685800" lvl="1" indent="-228600" algn="l" defTabSz="914400" eaLnBrk="1" fontAlgn="base" latinLnBrk="0" hangingPunct="1">
                        <a:lnSpc>
                          <a:spcPct val="90000"/>
                        </a:lnSpc>
                        <a:spcBef>
                          <a:spcPts val="500"/>
                        </a:spcBef>
                        <a:buFont typeface="Arial" panose="020B0604020202020204" pitchFamily="34" charset="0"/>
                        <a:buChar char="•"/>
                        <a:defRPr sz="2400" kern="1200">
                          <a:solidFill>
                            <a:schemeClr val="tx1"/>
                          </a:solidFill>
                          <a:latin typeface="等线" panose="02010600030101010101" charset="-122"/>
                          <a:ea typeface="微软雅黑" panose="020B0503020204020204" charset="-122"/>
                          <a:sym typeface="等线" panose="02010600030101010101" charset="-122"/>
                        </a:defRPr>
                      </a:lvl2pPr>
                      <a:lvl3pPr marL="1143000" lvl="2" indent="-228600" algn="l" defTabSz="914400" eaLnBrk="1" fontAlgn="base" latinLnBrk="0" hangingPunct="1">
                        <a:lnSpc>
                          <a:spcPct val="90000"/>
                        </a:lnSpc>
                        <a:spcBef>
                          <a:spcPts val="500"/>
                        </a:spcBef>
                        <a:buFont typeface="Arial" panose="020B0604020202020204" pitchFamily="34" charset="0"/>
                        <a:buChar char="•"/>
                        <a:defRPr sz="2000" kern="1200">
                          <a:solidFill>
                            <a:schemeClr val="tx1"/>
                          </a:solidFill>
                          <a:latin typeface="等线" panose="02010600030101010101" charset="-122"/>
                          <a:ea typeface="微软雅黑" panose="020B0503020204020204" charset="-122"/>
                          <a:sym typeface="等线" panose="02010600030101010101" charset="-122"/>
                        </a:defRPr>
                      </a:lvl3pPr>
                      <a:lvl4pPr marL="1600200" lvl="3"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4pPr>
                      <a:lvl5pPr marL="2057400" lvl="4"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5pPr>
                    </a:lstStyle>
                    <a:p>
                      <a:pPr marL="0" lvl="0" indent="0">
                        <a:lnSpc>
                          <a:spcPct val="100000"/>
                        </a:lnSpc>
                        <a:spcBef>
                          <a:spcPct val="0"/>
                        </a:spcBef>
                        <a:buFont typeface="Arial" panose="020B0604020202020204" pitchFamily="34" charset="0"/>
                        <a:buNone/>
                      </a:pPr>
                      <a:r>
                        <a:rPr lang="en-US" altLang="zh-CN" sz="1000" dirty="0">
                          <a:solidFill>
                            <a:srgbClr val="000000"/>
                          </a:solidFill>
                          <a:latin typeface="Arial" panose="020B0604020202020204" pitchFamily="34" charset="0"/>
                          <a:ea typeface="微软雅黑" panose="020B0503020204020204" charset="-122"/>
                          <a:cs typeface="Arial" panose="020B0604020202020204" pitchFamily="34" charset="0"/>
                          <a:sym typeface="微软雅黑" panose="020B0503020204020204" charset="-122"/>
                        </a:rPr>
                        <a:t>Example</a:t>
                      </a:r>
                      <a:endParaRPr lang="zh-CN" altLang="en-US" sz="1000" dirty="0">
                        <a:solidFill>
                          <a:srgbClr val="000000"/>
                        </a:solidFill>
                        <a:latin typeface="Arial" panose="020B0604020202020204" pitchFamily="34" charset="0"/>
                        <a:ea typeface="微软雅黑" panose="020B0503020204020204" charset="-122"/>
                        <a:cs typeface="Arial" panose="020B0604020202020204" pitchFamily="34" charset="0"/>
                        <a:sym typeface="微软雅黑" panose="020B0503020204020204" charset="-122"/>
                      </a:endParaRPr>
                    </a:p>
                  </a:txBody>
                  <a:tcPr marT="45760" marB="45760">
                    <a:lnL w="12700" cap="flat" cmpd="sng">
                      <a:solidFill>
                        <a:srgbClr val="FFFFFF"/>
                      </a:solidFill>
                      <a:prstDash val="solid"/>
                      <a:bevel/>
                      <a:headEnd type="none" w="med" len="med"/>
                      <a:tailEnd type="none" w="med" len="med"/>
                    </a:lnL>
                    <a:lnR w="12700" cap="flat" cmpd="sng">
                      <a:solidFill>
                        <a:srgbClr val="FFFFFF"/>
                      </a:solidFill>
                      <a:prstDash val="solid"/>
                      <a:bevel/>
                      <a:headEnd type="none" w="med" len="med"/>
                      <a:tailEnd type="none" w="med" len="med"/>
                    </a:lnR>
                    <a:lnT w="38100" cap="flat" cmpd="sng">
                      <a:solidFill>
                        <a:srgbClr val="FFFFFF"/>
                      </a:solidFill>
                      <a:prstDash val="solid"/>
                      <a:bevel/>
                      <a:headEnd type="none" w="med" len="med"/>
                      <a:tailEnd type="none" w="med" len="med"/>
                    </a:lnT>
                    <a:lnB w="12700" cap="flat" cmpd="sng">
                      <a:solidFill>
                        <a:srgbClr val="FFFFFF"/>
                      </a:solidFill>
                      <a:prstDash val="solid"/>
                      <a:bevel/>
                      <a:headEnd type="none" w="med" len="med"/>
                      <a:tailEnd type="none" w="med" len="med"/>
                    </a:lnB>
                    <a:lnTlToBr>
                      <a:noFill/>
                    </a:lnTlToBr>
                    <a:lnBlToTr>
                      <a:noFill/>
                    </a:lnBlToTr>
                    <a:solidFill>
                      <a:srgbClr val="CBDDD6">
                        <a:alpha val="100000"/>
                      </a:srgbClr>
                    </a:solidFill>
                  </a:tcPr>
                </a:tc>
                <a:tc>
                  <a:txBody>
                    <a:bodyPr/>
                    <a:lstStyle>
                      <a:lvl1pPr marL="228600" lvl="0" indent="-228600" algn="l" defTabSz="914400" eaLnBrk="1" fontAlgn="base" latinLnBrk="0" hangingPunct="1">
                        <a:lnSpc>
                          <a:spcPct val="90000"/>
                        </a:lnSpc>
                        <a:spcBef>
                          <a:spcPts val="1000"/>
                        </a:spcBef>
                        <a:buFont typeface="Arial" panose="020B0604020202020204" pitchFamily="34" charset="0"/>
                        <a:buChar char="•"/>
                        <a:defRPr sz="2800" kern="1200">
                          <a:solidFill>
                            <a:schemeClr val="tx1"/>
                          </a:solidFill>
                          <a:latin typeface="等线" panose="02010600030101010101" charset="-122"/>
                          <a:ea typeface="微软雅黑" panose="020B0503020204020204" charset="-122"/>
                          <a:sym typeface="等线" panose="02010600030101010101" charset="-122"/>
                        </a:defRPr>
                      </a:lvl1pPr>
                      <a:lvl2pPr marL="685800" lvl="1" indent="-228600" algn="l" defTabSz="914400" eaLnBrk="1" fontAlgn="base" latinLnBrk="0" hangingPunct="1">
                        <a:lnSpc>
                          <a:spcPct val="90000"/>
                        </a:lnSpc>
                        <a:spcBef>
                          <a:spcPts val="500"/>
                        </a:spcBef>
                        <a:buFont typeface="Arial" panose="020B0604020202020204" pitchFamily="34" charset="0"/>
                        <a:buChar char="•"/>
                        <a:defRPr sz="2400" kern="1200">
                          <a:solidFill>
                            <a:schemeClr val="tx1"/>
                          </a:solidFill>
                          <a:latin typeface="等线" panose="02010600030101010101" charset="-122"/>
                          <a:ea typeface="微软雅黑" panose="020B0503020204020204" charset="-122"/>
                          <a:sym typeface="等线" panose="02010600030101010101" charset="-122"/>
                        </a:defRPr>
                      </a:lvl2pPr>
                      <a:lvl3pPr marL="1143000" lvl="2" indent="-228600" algn="l" defTabSz="914400" eaLnBrk="1" fontAlgn="base" latinLnBrk="0" hangingPunct="1">
                        <a:lnSpc>
                          <a:spcPct val="90000"/>
                        </a:lnSpc>
                        <a:spcBef>
                          <a:spcPts val="500"/>
                        </a:spcBef>
                        <a:buFont typeface="Arial" panose="020B0604020202020204" pitchFamily="34" charset="0"/>
                        <a:buChar char="•"/>
                        <a:defRPr sz="2000" kern="1200">
                          <a:solidFill>
                            <a:schemeClr val="tx1"/>
                          </a:solidFill>
                          <a:latin typeface="等线" panose="02010600030101010101" charset="-122"/>
                          <a:ea typeface="微软雅黑" panose="020B0503020204020204" charset="-122"/>
                          <a:sym typeface="等线" panose="02010600030101010101" charset="-122"/>
                        </a:defRPr>
                      </a:lvl3pPr>
                      <a:lvl4pPr marL="1600200" lvl="3"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4pPr>
                      <a:lvl5pPr marL="2057400" lvl="4"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5pPr>
                    </a:lstStyle>
                    <a:p>
                      <a:pPr marL="0" lvl="0" indent="0">
                        <a:lnSpc>
                          <a:spcPct val="100000"/>
                        </a:lnSpc>
                        <a:spcBef>
                          <a:spcPct val="0"/>
                        </a:spcBef>
                        <a:buFont typeface="Arial" panose="020B0604020202020204" pitchFamily="34" charset="0"/>
                        <a:buNone/>
                      </a:pPr>
                      <a:r>
                        <a:rPr lang="en-US" altLang="zh-CN" sz="1000" dirty="0">
                          <a:solidFill>
                            <a:srgbClr val="000000"/>
                          </a:solidFill>
                          <a:latin typeface="Arial" panose="020B0604020202020204" pitchFamily="34" charset="0"/>
                          <a:ea typeface="微软雅黑" panose="020B0503020204020204" charset="-122"/>
                          <a:cs typeface="Arial" panose="020B0604020202020204" pitchFamily="34" charset="0"/>
                          <a:sym typeface="微软雅黑" panose="020B0503020204020204" charset="-122"/>
                        </a:rPr>
                        <a:t>1 day</a:t>
                      </a:r>
                      <a:endParaRPr lang="zh-CN" altLang="en-US" sz="1000" dirty="0">
                        <a:solidFill>
                          <a:srgbClr val="000000"/>
                        </a:solidFill>
                        <a:latin typeface="Arial" panose="020B0604020202020204" pitchFamily="34" charset="0"/>
                        <a:ea typeface="微软雅黑" panose="020B0503020204020204" charset="-122"/>
                        <a:cs typeface="Arial" panose="020B0604020202020204" pitchFamily="34" charset="0"/>
                        <a:sym typeface="微软雅黑" panose="020B0503020204020204" charset="-122"/>
                      </a:endParaRPr>
                    </a:p>
                  </a:txBody>
                  <a:tcPr marT="45760" marB="45760">
                    <a:lnL w="12700" cap="flat" cmpd="sng">
                      <a:solidFill>
                        <a:srgbClr val="FFFFFF"/>
                      </a:solidFill>
                      <a:prstDash val="solid"/>
                      <a:bevel/>
                      <a:headEnd type="none" w="med" len="med"/>
                      <a:tailEnd type="none" w="med" len="med"/>
                    </a:lnL>
                    <a:lnR w="12700" cap="flat" cmpd="sng">
                      <a:solidFill>
                        <a:srgbClr val="FFFFFF"/>
                      </a:solidFill>
                      <a:prstDash val="solid"/>
                      <a:bevel/>
                      <a:headEnd type="none" w="med" len="med"/>
                      <a:tailEnd type="none" w="med" len="med"/>
                    </a:lnR>
                    <a:lnT w="38100" cap="flat" cmpd="sng">
                      <a:solidFill>
                        <a:srgbClr val="FFFFFF"/>
                      </a:solidFill>
                      <a:prstDash val="solid"/>
                      <a:bevel/>
                      <a:headEnd type="none" w="med" len="med"/>
                      <a:tailEnd type="none" w="med" len="med"/>
                    </a:lnT>
                    <a:lnB w="12700" cap="flat" cmpd="sng">
                      <a:solidFill>
                        <a:srgbClr val="FFFFFF"/>
                      </a:solidFill>
                      <a:prstDash val="solid"/>
                      <a:bevel/>
                      <a:headEnd type="none" w="med" len="med"/>
                      <a:tailEnd type="none" w="med" len="med"/>
                    </a:lnB>
                    <a:lnTlToBr>
                      <a:noFill/>
                    </a:lnTlToBr>
                    <a:lnBlToTr>
                      <a:noFill/>
                    </a:lnBlToTr>
                    <a:solidFill>
                      <a:srgbClr val="CBDDD6">
                        <a:alpha val="100000"/>
                      </a:srgbClr>
                    </a:solidFill>
                  </a:tcPr>
                </a:tc>
                <a:tc>
                  <a:txBody>
                    <a:bodyPr/>
                    <a:lstStyle>
                      <a:lvl1pPr marL="228600" lvl="0" indent="-228600" algn="l" defTabSz="914400" eaLnBrk="1" fontAlgn="base" latinLnBrk="0" hangingPunct="1">
                        <a:lnSpc>
                          <a:spcPct val="90000"/>
                        </a:lnSpc>
                        <a:spcBef>
                          <a:spcPts val="1000"/>
                        </a:spcBef>
                        <a:buFont typeface="Arial" panose="020B0604020202020204" pitchFamily="34" charset="0"/>
                        <a:buChar char="•"/>
                        <a:defRPr sz="2800" kern="1200">
                          <a:solidFill>
                            <a:schemeClr val="tx1"/>
                          </a:solidFill>
                          <a:latin typeface="等线" panose="02010600030101010101" charset="-122"/>
                          <a:ea typeface="微软雅黑" panose="020B0503020204020204" charset="-122"/>
                          <a:sym typeface="等线" panose="02010600030101010101" charset="-122"/>
                        </a:defRPr>
                      </a:lvl1pPr>
                      <a:lvl2pPr marL="685800" lvl="1" indent="-228600" algn="l" defTabSz="914400" eaLnBrk="1" fontAlgn="base" latinLnBrk="0" hangingPunct="1">
                        <a:lnSpc>
                          <a:spcPct val="90000"/>
                        </a:lnSpc>
                        <a:spcBef>
                          <a:spcPts val="500"/>
                        </a:spcBef>
                        <a:buFont typeface="Arial" panose="020B0604020202020204" pitchFamily="34" charset="0"/>
                        <a:buChar char="•"/>
                        <a:defRPr sz="2400" kern="1200">
                          <a:solidFill>
                            <a:schemeClr val="tx1"/>
                          </a:solidFill>
                          <a:latin typeface="等线" panose="02010600030101010101" charset="-122"/>
                          <a:ea typeface="微软雅黑" panose="020B0503020204020204" charset="-122"/>
                          <a:sym typeface="等线" panose="02010600030101010101" charset="-122"/>
                        </a:defRPr>
                      </a:lvl2pPr>
                      <a:lvl3pPr marL="1143000" lvl="2" indent="-228600" algn="l" defTabSz="914400" eaLnBrk="1" fontAlgn="base" latinLnBrk="0" hangingPunct="1">
                        <a:lnSpc>
                          <a:spcPct val="90000"/>
                        </a:lnSpc>
                        <a:spcBef>
                          <a:spcPts val="500"/>
                        </a:spcBef>
                        <a:buFont typeface="Arial" panose="020B0604020202020204" pitchFamily="34" charset="0"/>
                        <a:buChar char="•"/>
                        <a:defRPr sz="2000" kern="1200">
                          <a:solidFill>
                            <a:schemeClr val="tx1"/>
                          </a:solidFill>
                          <a:latin typeface="等线" panose="02010600030101010101" charset="-122"/>
                          <a:ea typeface="微软雅黑" panose="020B0503020204020204" charset="-122"/>
                          <a:sym typeface="等线" panose="02010600030101010101" charset="-122"/>
                        </a:defRPr>
                      </a:lvl3pPr>
                      <a:lvl4pPr marL="1600200" lvl="3"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4pPr>
                      <a:lvl5pPr marL="2057400" lvl="4"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5pPr>
                    </a:lstStyle>
                    <a:p>
                      <a:pPr marL="0" lvl="0" indent="0">
                        <a:lnSpc>
                          <a:spcPct val="100000"/>
                        </a:lnSpc>
                        <a:spcBef>
                          <a:spcPct val="0"/>
                        </a:spcBef>
                        <a:buFont typeface="Arial" panose="020B0604020202020204" pitchFamily="34" charset="0"/>
                        <a:buNone/>
                      </a:pPr>
                      <a:r>
                        <a:rPr lang="en-US" altLang="zh-CN" sz="1000" dirty="0">
                          <a:solidFill>
                            <a:srgbClr val="000000"/>
                          </a:solidFill>
                          <a:latin typeface="Arial" panose="020B0604020202020204" pitchFamily="34" charset="0"/>
                          <a:ea typeface="微软雅黑" panose="020B0503020204020204" charset="-122"/>
                          <a:cs typeface="Arial" panose="020B0604020202020204" pitchFamily="34" charset="0"/>
                          <a:sym typeface="微软雅黑" panose="020B0503020204020204" charset="-122"/>
                        </a:rPr>
                        <a:t>12 </a:t>
                      </a:r>
                      <a:r>
                        <a:rPr lang="en-US" altLang="zh-CN" sz="1000" dirty="0" err="1">
                          <a:solidFill>
                            <a:srgbClr val="000000"/>
                          </a:solidFill>
                          <a:latin typeface="Arial" panose="020B0604020202020204" pitchFamily="34" charset="0"/>
                          <a:ea typeface="微软雅黑" panose="020B0503020204020204" charset="-122"/>
                          <a:cs typeface="Arial" panose="020B0604020202020204" pitchFamily="34" charset="0"/>
                          <a:sym typeface="微软雅黑" panose="020B0503020204020204" charset="-122"/>
                        </a:rPr>
                        <a:t>hrs</a:t>
                      </a:r>
                      <a:endParaRPr lang="zh-CN" altLang="en-US" sz="1000" dirty="0">
                        <a:solidFill>
                          <a:srgbClr val="000000"/>
                        </a:solidFill>
                        <a:latin typeface="Arial" panose="020B0604020202020204" pitchFamily="34" charset="0"/>
                        <a:ea typeface="微软雅黑" panose="020B0503020204020204" charset="-122"/>
                        <a:cs typeface="Arial" panose="020B0604020202020204" pitchFamily="34" charset="0"/>
                        <a:sym typeface="微软雅黑" panose="020B0503020204020204" charset="-122"/>
                      </a:endParaRPr>
                    </a:p>
                  </a:txBody>
                  <a:tcPr marT="45760" marB="45760">
                    <a:lnL w="12700" cap="flat" cmpd="sng">
                      <a:solidFill>
                        <a:srgbClr val="FFFFFF"/>
                      </a:solidFill>
                      <a:prstDash val="solid"/>
                      <a:bevel/>
                      <a:headEnd type="none" w="med" len="med"/>
                      <a:tailEnd type="none" w="med" len="med"/>
                    </a:lnL>
                    <a:lnR w="12700" cap="flat" cmpd="sng">
                      <a:solidFill>
                        <a:srgbClr val="FFFFFF"/>
                      </a:solidFill>
                      <a:prstDash val="solid"/>
                      <a:bevel/>
                      <a:headEnd type="none" w="med" len="med"/>
                      <a:tailEnd type="none" w="med" len="med"/>
                    </a:lnR>
                    <a:lnT w="38100" cap="flat" cmpd="sng">
                      <a:solidFill>
                        <a:srgbClr val="FFFFFF"/>
                      </a:solidFill>
                      <a:prstDash val="solid"/>
                      <a:bevel/>
                      <a:headEnd type="none" w="med" len="med"/>
                      <a:tailEnd type="none" w="med" len="med"/>
                    </a:lnT>
                    <a:lnB w="12700" cap="flat" cmpd="sng">
                      <a:solidFill>
                        <a:srgbClr val="FFFFFF"/>
                      </a:solidFill>
                      <a:prstDash val="solid"/>
                      <a:bevel/>
                      <a:headEnd type="none" w="med" len="med"/>
                      <a:tailEnd type="none" w="med" len="med"/>
                    </a:lnB>
                    <a:lnTlToBr>
                      <a:noFill/>
                    </a:lnTlToBr>
                    <a:lnBlToTr>
                      <a:noFill/>
                    </a:lnBlToTr>
                    <a:solidFill>
                      <a:srgbClr val="CBDDD6">
                        <a:alpha val="100000"/>
                      </a:srgbClr>
                    </a:solidFill>
                  </a:tcPr>
                </a:tc>
                <a:tc>
                  <a:txBody>
                    <a:bodyPr/>
                    <a:lstStyle>
                      <a:lvl1pPr marL="228600" lvl="0" indent="-228600" algn="l" defTabSz="914400" eaLnBrk="1" fontAlgn="base" latinLnBrk="0" hangingPunct="1">
                        <a:lnSpc>
                          <a:spcPct val="90000"/>
                        </a:lnSpc>
                        <a:spcBef>
                          <a:spcPts val="1000"/>
                        </a:spcBef>
                        <a:buFont typeface="Arial" panose="020B0604020202020204" pitchFamily="34" charset="0"/>
                        <a:buChar char="•"/>
                        <a:defRPr sz="2800" kern="1200">
                          <a:solidFill>
                            <a:schemeClr val="tx1"/>
                          </a:solidFill>
                          <a:latin typeface="等线" panose="02010600030101010101" charset="-122"/>
                          <a:ea typeface="微软雅黑" panose="020B0503020204020204" charset="-122"/>
                          <a:sym typeface="等线" panose="02010600030101010101" charset="-122"/>
                        </a:defRPr>
                      </a:lvl1pPr>
                      <a:lvl2pPr marL="685800" lvl="1" indent="-228600" algn="l" defTabSz="914400" eaLnBrk="1" fontAlgn="base" latinLnBrk="0" hangingPunct="1">
                        <a:lnSpc>
                          <a:spcPct val="90000"/>
                        </a:lnSpc>
                        <a:spcBef>
                          <a:spcPts val="500"/>
                        </a:spcBef>
                        <a:buFont typeface="Arial" panose="020B0604020202020204" pitchFamily="34" charset="0"/>
                        <a:buChar char="•"/>
                        <a:defRPr sz="2400" kern="1200">
                          <a:solidFill>
                            <a:schemeClr val="tx1"/>
                          </a:solidFill>
                          <a:latin typeface="等线" panose="02010600030101010101" charset="-122"/>
                          <a:ea typeface="微软雅黑" panose="020B0503020204020204" charset="-122"/>
                          <a:sym typeface="等线" panose="02010600030101010101" charset="-122"/>
                        </a:defRPr>
                      </a:lvl2pPr>
                      <a:lvl3pPr marL="1143000" lvl="2" indent="-228600" algn="l" defTabSz="914400" eaLnBrk="1" fontAlgn="base" latinLnBrk="0" hangingPunct="1">
                        <a:lnSpc>
                          <a:spcPct val="90000"/>
                        </a:lnSpc>
                        <a:spcBef>
                          <a:spcPts val="500"/>
                        </a:spcBef>
                        <a:buFont typeface="Arial" panose="020B0604020202020204" pitchFamily="34" charset="0"/>
                        <a:buChar char="•"/>
                        <a:defRPr sz="2000" kern="1200">
                          <a:solidFill>
                            <a:schemeClr val="tx1"/>
                          </a:solidFill>
                          <a:latin typeface="等线" panose="02010600030101010101" charset="-122"/>
                          <a:ea typeface="微软雅黑" panose="020B0503020204020204" charset="-122"/>
                          <a:sym typeface="等线" panose="02010600030101010101" charset="-122"/>
                        </a:defRPr>
                      </a:lvl3pPr>
                      <a:lvl4pPr marL="1600200" lvl="3"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4pPr>
                      <a:lvl5pPr marL="2057400" lvl="4"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5pPr>
                    </a:lstStyle>
                    <a:p>
                      <a:pPr marL="0" lvl="0" indent="0">
                        <a:lnSpc>
                          <a:spcPct val="100000"/>
                        </a:lnSpc>
                        <a:spcBef>
                          <a:spcPct val="0"/>
                        </a:spcBef>
                        <a:buFont typeface="Arial" panose="020B0604020202020204" pitchFamily="34" charset="0"/>
                        <a:buNone/>
                      </a:pPr>
                      <a:r>
                        <a:rPr lang="en-US" altLang="zh-CN" sz="1000" dirty="0">
                          <a:solidFill>
                            <a:srgbClr val="000000"/>
                          </a:solidFill>
                          <a:latin typeface="Arial" panose="020B0604020202020204" pitchFamily="34" charset="0"/>
                          <a:ea typeface="微软雅黑" panose="020B0503020204020204" charset="-122"/>
                          <a:cs typeface="Arial" panose="020B0604020202020204" pitchFamily="34" charset="0"/>
                          <a:sym typeface="微软雅黑" panose="020B0503020204020204" charset="-122"/>
                        </a:rPr>
                        <a:t>Data change size in 12 hrs:100GB</a:t>
                      </a:r>
                    </a:p>
                  </a:txBody>
                  <a:tcPr marT="45760" marB="45760">
                    <a:lnL w="12700" cap="flat" cmpd="sng">
                      <a:solidFill>
                        <a:srgbClr val="FFFFFF"/>
                      </a:solidFill>
                      <a:prstDash val="solid"/>
                      <a:bevel/>
                      <a:headEnd type="none" w="med" len="med"/>
                      <a:tailEnd type="none" w="med" len="med"/>
                    </a:lnL>
                    <a:lnR w="12700" cap="flat" cmpd="sng">
                      <a:solidFill>
                        <a:srgbClr val="FFFFFF"/>
                      </a:solidFill>
                      <a:prstDash val="solid"/>
                      <a:bevel/>
                      <a:headEnd type="none" w="med" len="med"/>
                      <a:tailEnd type="none" w="med" len="med"/>
                    </a:lnR>
                    <a:lnT w="38100" cap="flat" cmpd="sng">
                      <a:solidFill>
                        <a:srgbClr val="FFFFFF"/>
                      </a:solidFill>
                      <a:prstDash val="solid"/>
                      <a:bevel/>
                      <a:headEnd type="none" w="med" len="med"/>
                      <a:tailEnd type="none" w="med" len="med"/>
                    </a:lnT>
                    <a:lnB w="12700" cap="flat" cmpd="sng">
                      <a:solidFill>
                        <a:srgbClr val="FFFFFF"/>
                      </a:solidFill>
                      <a:prstDash val="solid"/>
                      <a:bevel/>
                      <a:headEnd type="none" w="med" len="med"/>
                      <a:tailEnd type="none" w="med" len="med"/>
                    </a:lnB>
                    <a:lnTlToBr>
                      <a:noFill/>
                    </a:lnTlToBr>
                    <a:lnBlToTr>
                      <a:noFill/>
                    </a:lnBlToTr>
                    <a:solidFill>
                      <a:srgbClr val="CBDDD6">
                        <a:alpha val="100000"/>
                      </a:srgbClr>
                    </a:solidFill>
                  </a:tcPr>
                </a:tc>
                <a:tc>
                  <a:txBody>
                    <a:bodyPr/>
                    <a:lstStyle>
                      <a:lvl1pPr marL="228600" lvl="0" indent="-228600" algn="l" defTabSz="914400" eaLnBrk="1" fontAlgn="base" latinLnBrk="0" hangingPunct="1">
                        <a:lnSpc>
                          <a:spcPct val="90000"/>
                        </a:lnSpc>
                        <a:spcBef>
                          <a:spcPts val="1000"/>
                        </a:spcBef>
                        <a:buFont typeface="Arial" panose="020B0604020202020204" pitchFamily="34" charset="0"/>
                        <a:buChar char="•"/>
                        <a:defRPr sz="2800" kern="1200">
                          <a:solidFill>
                            <a:schemeClr val="tx1"/>
                          </a:solidFill>
                          <a:latin typeface="等线" panose="02010600030101010101" charset="-122"/>
                          <a:ea typeface="微软雅黑" panose="020B0503020204020204" charset="-122"/>
                          <a:sym typeface="等线" panose="02010600030101010101" charset="-122"/>
                        </a:defRPr>
                      </a:lvl1pPr>
                      <a:lvl2pPr marL="685800" lvl="1" indent="-228600" algn="l" defTabSz="914400" eaLnBrk="1" fontAlgn="base" latinLnBrk="0" hangingPunct="1">
                        <a:lnSpc>
                          <a:spcPct val="90000"/>
                        </a:lnSpc>
                        <a:spcBef>
                          <a:spcPts val="500"/>
                        </a:spcBef>
                        <a:buFont typeface="Arial" panose="020B0604020202020204" pitchFamily="34" charset="0"/>
                        <a:buChar char="•"/>
                        <a:defRPr sz="2400" kern="1200">
                          <a:solidFill>
                            <a:schemeClr val="tx1"/>
                          </a:solidFill>
                          <a:latin typeface="等线" panose="02010600030101010101" charset="-122"/>
                          <a:ea typeface="微软雅黑" panose="020B0503020204020204" charset="-122"/>
                          <a:sym typeface="等线" panose="02010600030101010101" charset="-122"/>
                        </a:defRPr>
                      </a:lvl2pPr>
                      <a:lvl3pPr marL="1143000" lvl="2" indent="-228600" algn="l" defTabSz="914400" eaLnBrk="1" fontAlgn="base" latinLnBrk="0" hangingPunct="1">
                        <a:lnSpc>
                          <a:spcPct val="90000"/>
                        </a:lnSpc>
                        <a:spcBef>
                          <a:spcPts val="500"/>
                        </a:spcBef>
                        <a:buFont typeface="Arial" panose="020B0604020202020204" pitchFamily="34" charset="0"/>
                        <a:buChar char="•"/>
                        <a:defRPr sz="2000" kern="1200">
                          <a:solidFill>
                            <a:schemeClr val="tx1"/>
                          </a:solidFill>
                          <a:latin typeface="等线" panose="02010600030101010101" charset="-122"/>
                          <a:ea typeface="微软雅黑" panose="020B0503020204020204" charset="-122"/>
                          <a:sym typeface="等线" panose="02010600030101010101" charset="-122"/>
                        </a:defRPr>
                      </a:lvl3pPr>
                      <a:lvl4pPr marL="1600200" lvl="3"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4pPr>
                      <a:lvl5pPr marL="2057400" lvl="4"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5pPr>
                    </a:lstStyle>
                    <a:p>
                      <a:pPr marL="0" lvl="0" indent="0">
                        <a:lnSpc>
                          <a:spcPct val="100000"/>
                        </a:lnSpc>
                        <a:spcBef>
                          <a:spcPct val="0"/>
                        </a:spcBef>
                        <a:buFont typeface="Arial" panose="020B0604020202020204" pitchFamily="34" charset="0"/>
                        <a:buNone/>
                      </a:pPr>
                      <a:r>
                        <a:rPr lang="en-US" altLang="zh-CN" sz="1000" dirty="0">
                          <a:solidFill>
                            <a:srgbClr val="000000"/>
                          </a:solidFill>
                          <a:latin typeface="Arial" panose="020B0604020202020204" pitchFamily="34" charset="0"/>
                          <a:ea typeface="微软雅黑" panose="020B0503020204020204" charset="-122"/>
                          <a:cs typeface="Arial" panose="020B0604020202020204" pitchFamily="34" charset="0"/>
                          <a:sym typeface="微软雅黑" panose="020B0503020204020204" charset="-122"/>
                        </a:rPr>
                        <a:t>50MB/s (default)</a:t>
                      </a:r>
                      <a:endParaRPr lang="zh-CN" altLang="en-US" sz="1000" dirty="0">
                        <a:solidFill>
                          <a:srgbClr val="000000"/>
                        </a:solidFill>
                        <a:latin typeface="Arial" panose="020B0604020202020204" pitchFamily="34" charset="0"/>
                        <a:ea typeface="微软雅黑" panose="020B0503020204020204" charset="-122"/>
                        <a:cs typeface="Arial" panose="020B0604020202020204" pitchFamily="34" charset="0"/>
                        <a:sym typeface="微软雅黑" panose="020B0503020204020204" charset="-122"/>
                      </a:endParaRPr>
                    </a:p>
                  </a:txBody>
                  <a:tcPr marT="45760" marB="45760">
                    <a:lnL w="12700" cap="flat" cmpd="sng">
                      <a:solidFill>
                        <a:srgbClr val="FFFFFF"/>
                      </a:solidFill>
                      <a:prstDash val="solid"/>
                      <a:bevel/>
                      <a:headEnd type="none" w="med" len="med"/>
                      <a:tailEnd type="none" w="med" len="med"/>
                    </a:lnL>
                    <a:lnR w="12700" cap="flat" cmpd="sng">
                      <a:solidFill>
                        <a:srgbClr val="FFFFFF"/>
                      </a:solidFill>
                      <a:prstDash val="solid"/>
                      <a:bevel/>
                      <a:headEnd type="none" w="med" len="med"/>
                      <a:tailEnd type="none" w="med" len="med"/>
                    </a:lnR>
                    <a:lnT w="38100" cap="flat" cmpd="sng">
                      <a:solidFill>
                        <a:srgbClr val="FFFFFF"/>
                      </a:solidFill>
                      <a:prstDash val="solid"/>
                      <a:bevel/>
                      <a:headEnd type="none" w="med" len="med"/>
                      <a:tailEnd type="none" w="med" len="med"/>
                    </a:lnT>
                    <a:lnB w="12700" cap="flat" cmpd="sng">
                      <a:solidFill>
                        <a:srgbClr val="FFFFFF"/>
                      </a:solidFill>
                      <a:prstDash val="solid"/>
                      <a:bevel/>
                      <a:headEnd type="none" w="med" len="med"/>
                      <a:tailEnd type="none" w="med" len="med"/>
                    </a:lnB>
                    <a:lnTlToBr>
                      <a:noFill/>
                    </a:lnTlToBr>
                    <a:lnBlToTr>
                      <a:noFill/>
                    </a:lnBlToTr>
                    <a:solidFill>
                      <a:srgbClr val="CBDDD6">
                        <a:alpha val="100000"/>
                      </a:srgbClr>
                    </a:solidFill>
                  </a:tcPr>
                </a:tc>
                <a:tc>
                  <a:txBody>
                    <a:bodyPr/>
                    <a:lstStyle>
                      <a:lvl1pPr marL="228600" lvl="0" indent="-228600" algn="l" defTabSz="914400" eaLnBrk="1" fontAlgn="base" latinLnBrk="0" hangingPunct="1">
                        <a:lnSpc>
                          <a:spcPct val="90000"/>
                        </a:lnSpc>
                        <a:spcBef>
                          <a:spcPts val="1000"/>
                        </a:spcBef>
                        <a:buFont typeface="Arial" panose="020B0604020202020204" pitchFamily="34" charset="0"/>
                        <a:buChar char="•"/>
                        <a:defRPr sz="2800" kern="1200">
                          <a:solidFill>
                            <a:schemeClr val="tx1"/>
                          </a:solidFill>
                          <a:latin typeface="等线" panose="02010600030101010101" charset="-122"/>
                          <a:ea typeface="微软雅黑" panose="020B0503020204020204" charset="-122"/>
                          <a:sym typeface="等线" panose="02010600030101010101" charset="-122"/>
                        </a:defRPr>
                      </a:lvl1pPr>
                      <a:lvl2pPr marL="685800" lvl="1" indent="-228600" algn="l" defTabSz="914400" eaLnBrk="1" fontAlgn="base" latinLnBrk="0" hangingPunct="1">
                        <a:lnSpc>
                          <a:spcPct val="90000"/>
                        </a:lnSpc>
                        <a:spcBef>
                          <a:spcPts val="500"/>
                        </a:spcBef>
                        <a:buFont typeface="Arial" panose="020B0604020202020204" pitchFamily="34" charset="0"/>
                        <a:buChar char="•"/>
                        <a:defRPr sz="2400" kern="1200">
                          <a:solidFill>
                            <a:schemeClr val="tx1"/>
                          </a:solidFill>
                          <a:latin typeface="等线" panose="02010600030101010101" charset="-122"/>
                          <a:ea typeface="微软雅黑" panose="020B0503020204020204" charset="-122"/>
                          <a:sym typeface="等线" panose="02010600030101010101" charset="-122"/>
                        </a:defRPr>
                      </a:lvl2pPr>
                      <a:lvl3pPr marL="1143000" lvl="2" indent="-228600" algn="l" defTabSz="914400" eaLnBrk="1" fontAlgn="base" latinLnBrk="0" hangingPunct="1">
                        <a:lnSpc>
                          <a:spcPct val="90000"/>
                        </a:lnSpc>
                        <a:spcBef>
                          <a:spcPts val="500"/>
                        </a:spcBef>
                        <a:buFont typeface="Arial" panose="020B0604020202020204" pitchFamily="34" charset="0"/>
                        <a:buChar char="•"/>
                        <a:defRPr sz="2000" kern="1200">
                          <a:solidFill>
                            <a:schemeClr val="tx1"/>
                          </a:solidFill>
                          <a:latin typeface="等线" panose="02010600030101010101" charset="-122"/>
                          <a:ea typeface="微软雅黑" panose="020B0503020204020204" charset="-122"/>
                          <a:sym typeface="等线" panose="02010600030101010101" charset="-122"/>
                        </a:defRPr>
                      </a:lvl3pPr>
                      <a:lvl4pPr marL="1600200" lvl="3"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4pPr>
                      <a:lvl5pPr marL="2057400" lvl="4"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5pPr>
                    </a:lstStyle>
                    <a:p>
                      <a:pPr marL="0" lvl="0" indent="0">
                        <a:lnSpc>
                          <a:spcPct val="100000"/>
                        </a:lnSpc>
                        <a:spcBef>
                          <a:spcPct val="0"/>
                        </a:spcBef>
                        <a:buFont typeface="Arial" panose="020B0604020202020204" pitchFamily="34" charset="0"/>
                        <a:buNone/>
                      </a:pPr>
                      <a:r>
                        <a:rPr lang="en-US" altLang="zh-CN" sz="1000" dirty="0">
                          <a:solidFill>
                            <a:srgbClr val="000000"/>
                          </a:solidFill>
                          <a:latin typeface="Arial" panose="020B0604020202020204" pitchFamily="34" charset="0"/>
                          <a:ea typeface="微软雅黑" panose="020B0503020204020204" charset="-122"/>
                          <a:cs typeface="Arial" panose="020B0604020202020204" pitchFamily="34" charset="0"/>
                          <a:sym typeface="微软雅黑" panose="020B0503020204020204" charset="-122"/>
                        </a:rPr>
                        <a:t>100GB * 1024 * 8 /</a:t>
                      </a:r>
                      <a:r>
                        <a:rPr lang="zh-CN" altLang="en-US" sz="1000" dirty="0">
                          <a:solidFill>
                            <a:srgbClr val="000000"/>
                          </a:solidFill>
                          <a:latin typeface="Arial" panose="020B0604020202020204" pitchFamily="34" charset="0"/>
                          <a:ea typeface="微软雅黑" panose="020B0503020204020204" charset="-122"/>
                          <a:cs typeface="Arial" panose="020B0604020202020204" pitchFamily="34" charset="0"/>
                          <a:sym typeface="微软雅黑" panose="020B0503020204020204" charset="-122"/>
                        </a:rPr>
                        <a:t>（</a:t>
                      </a:r>
                      <a:r>
                        <a:rPr lang="en-US" altLang="zh-CN" sz="1000" dirty="0">
                          <a:solidFill>
                            <a:srgbClr val="000000"/>
                          </a:solidFill>
                          <a:latin typeface="Arial" panose="020B0604020202020204" pitchFamily="34" charset="0"/>
                          <a:ea typeface="微软雅黑" panose="020B0503020204020204" charset="-122"/>
                          <a:cs typeface="Arial" panose="020B0604020202020204" pitchFamily="34" charset="0"/>
                          <a:sym typeface="微软雅黑" panose="020B0503020204020204" charset="-122"/>
                        </a:rPr>
                        <a:t>12 * 3600 - 100 GB * 1024 / 50</a:t>
                      </a:r>
                      <a:r>
                        <a:rPr lang="zh-CN" altLang="en-US" sz="1000" dirty="0">
                          <a:solidFill>
                            <a:srgbClr val="000000"/>
                          </a:solidFill>
                          <a:latin typeface="Arial" panose="020B0604020202020204" pitchFamily="34" charset="0"/>
                          <a:ea typeface="微软雅黑" panose="020B0503020204020204" charset="-122"/>
                          <a:cs typeface="Arial" panose="020B0604020202020204" pitchFamily="34" charset="0"/>
                          <a:sym typeface="微软雅黑" panose="020B0503020204020204" charset="-122"/>
                        </a:rPr>
                        <a:t>） </a:t>
                      </a:r>
                      <a:r>
                        <a:rPr lang="en-US" altLang="zh-CN" sz="1000" dirty="0">
                          <a:solidFill>
                            <a:srgbClr val="000000"/>
                          </a:solidFill>
                          <a:latin typeface="Arial" panose="020B0604020202020204" pitchFamily="34" charset="0"/>
                          <a:ea typeface="微软雅黑" panose="020B0503020204020204" charset="-122"/>
                          <a:cs typeface="Arial" panose="020B0604020202020204" pitchFamily="34" charset="0"/>
                          <a:sym typeface="微软雅黑" panose="020B0503020204020204" charset="-122"/>
                        </a:rPr>
                        <a:t>≈ 20Mbps</a:t>
                      </a:r>
                      <a:endParaRPr lang="zh-CN" altLang="en-US" sz="1000" dirty="0">
                        <a:solidFill>
                          <a:srgbClr val="000000"/>
                        </a:solidFill>
                        <a:latin typeface="Arial" panose="020B0604020202020204" pitchFamily="34" charset="0"/>
                        <a:ea typeface="微软雅黑" panose="020B0503020204020204" charset="-122"/>
                        <a:cs typeface="Arial" panose="020B0604020202020204" pitchFamily="34" charset="0"/>
                        <a:sym typeface="微软雅黑" panose="020B0503020204020204" charset="-122"/>
                      </a:endParaRPr>
                    </a:p>
                  </a:txBody>
                  <a:tcPr marT="45760" marB="45760">
                    <a:lnL w="12700" cap="flat" cmpd="sng">
                      <a:solidFill>
                        <a:srgbClr val="FFFFFF"/>
                      </a:solidFill>
                      <a:prstDash val="solid"/>
                      <a:bevel/>
                      <a:headEnd type="none" w="med" len="med"/>
                      <a:tailEnd type="none" w="med" len="med"/>
                    </a:lnL>
                    <a:lnR w="12700" cap="flat" cmpd="sng">
                      <a:solidFill>
                        <a:srgbClr val="FFFFFF"/>
                      </a:solidFill>
                      <a:prstDash val="solid"/>
                      <a:bevel/>
                      <a:headEnd type="none" w="med" len="med"/>
                      <a:tailEnd type="none" w="med" len="med"/>
                    </a:lnR>
                    <a:lnT w="38100" cap="flat" cmpd="sng">
                      <a:solidFill>
                        <a:srgbClr val="FFFFFF"/>
                      </a:solidFill>
                      <a:prstDash val="solid"/>
                      <a:bevel/>
                      <a:headEnd type="none" w="med" len="med"/>
                      <a:tailEnd type="none" w="med" len="med"/>
                    </a:lnT>
                    <a:lnB w="12700" cap="flat" cmpd="sng">
                      <a:solidFill>
                        <a:srgbClr val="FFFFFF"/>
                      </a:solidFill>
                      <a:prstDash val="solid"/>
                      <a:bevel/>
                      <a:headEnd type="none" w="med" len="med"/>
                      <a:tailEnd type="none" w="med" len="med"/>
                    </a:lnB>
                    <a:lnTlToBr>
                      <a:noFill/>
                    </a:lnTlToBr>
                    <a:lnBlToTr>
                      <a:noFill/>
                    </a:lnBlToTr>
                    <a:solidFill>
                      <a:srgbClr val="CBDDD6">
                        <a:alpha val="100000"/>
                      </a:srgbClr>
                    </a:solidFill>
                  </a:tcPr>
                </a:tc>
                <a:extLst>
                  <a:ext uri="{0D108BD9-81ED-4DB2-BD59-A6C34878D82A}">
                    <a16:rowId xmlns:a16="http://schemas.microsoft.com/office/drawing/2014/main" val="10001"/>
                  </a:ext>
                </a:extLst>
              </a:tr>
              <a:tr h="244687">
                <a:tc>
                  <a:txBody>
                    <a:bodyPr/>
                    <a:lstStyle>
                      <a:lvl1pPr marL="228600" lvl="0" indent="-228600" algn="l" defTabSz="914400" eaLnBrk="1" fontAlgn="base" latinLnBrk="0" hangingPunct="1">
                        <a:lnSpc>
                          <a:spcPct val="90000"/>
                        </a:lnSpc>
                        <a:spcBef>
                          <a:spcPts val="1000"/>
                        </a:spcBef>
                        <a:buFont typeface="Arial" panose="020B0604020202020204" pitchFamily="34" charset="0"/>
                        <a:buChar char="•"/>
                        <a:defRPr sz="2800" kern="1200">
                          <a:solidFill>
                            <a:schemeClr val="tx1"/>
                          </a:solidFill>
                          <a:latin typeface="等线" panose="02010600030101010101" charset="-122"/>
                          <a:ea typeface="微软雅黑" panose="020B0503020204020204" charset="-122"/>
                          <a:sym typeface="等线" panose="02010600030101010101" charset="-122"/>
                        </a:defRPr>
                      </a:lvl1pPr>
                      <a:lvl2pPr marL="685800" lvl="1" indent="-228600" algn="l" defTabSz="914400" eaLnBrk="1" fontAlgn="base" latinLnBrk="0" hangingPunct="1">
                        <a:lnSpc>
                          <a:spcPct val="90000"/>
                        </a:lnSpc>
                        <a:spcBef>
                          <a:spcPts val="500"/>
                        </a:spcBef>
                        <a:buFont typeface="Arial" panose="020B0604020202020204" pitchFamily="34" charset="0"/>
                        <a:buChar char="•"/>
                        <a:defRPr sz="2400" kern="1200">
                          <a:solidFill>
                            <a:schemeClr val="tx1"/>
                          </a:solidFill>
                          <a:latin typeface="等线" panose="02010600030101010101" charset="-122"/>
                          <a:ea typeface="微软雅黑" panose="020B0503020204020204" charset="-122"/>
                          <a:sym typeface="等线" panose="02010600030101010101" charset="-122"/>
                        </a:defRPr>
                      </a:lvl2pPr>
                      <a:lvl3pPr marL="1143000" lvl="2" indent="-228600" algn="l" defTabSz="914400" eaLnBrk="1" fontAlgn="base" latinLnBrk="0" hangingPunct="1">
                        <a:lnSpc>
                          <a:spcPct val="90000"/>
                        </a:lnSpc>
                        <a:spcBef>
                          <a:spcPts val="500"/>
                        </a:spcBef>
                        <a:buFont typeface="Arial" panose="020B0604020202020204" pitchFamily="34" charset="0"/>
                        <a:buChar char="•"/>
                        <a:defRPr sz="2000" kern="1200">
                          <a:solidFill>
                            <a:schemeClr val="tx1"/>
                          </a:solidFill>
                          <a:latin typeface="等线" panose="02010600030101010101" charset="-122"/>
                          <a:ea typeface="微软雅黑" panose="020B0503020204020204" charset="-122"/>
                          <a:sym typeface="等线" panose="02010600030101010101" charset="-122"/>
                        </a:defRPr>
                      </a:lvl3pPr>
                      <a:lvl4pPr marL="1600200" lvl="3"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4pPr>
                      <a:lvl5pPr marL="2057400" lvl="4"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5pPr>
                    </a:lstStyle>
                    <a:p>
                      <a:pPr marL="0" lvl="0" indent="0">
                        <a:lnSpc>
                          <a:spcPct val="100000"/>
                        </a:lnSpc>
                        <a:spcBef>
                          <a:spcPct val="0"/>
                        </a:spcBef>
                        <a:buFont typeface="Arial" panose="020B0604020202020204" pitchFamily="34" charset="0"/>
                        <a:buNone/>
                      </a:pPr>
                      <a:r>
                        <a:rPr lang="en-US" altLang="zh-CN" sz="1000" dirty="0">
                          <a:solidFill>
                            <a:srgbClr val="000000"/>
                          </a:solidFill>
                          <a:latin typeface="Arial" panose="020B0604020202020204" pitchFamily="34" charset="0"/>
                          <a:ea typeface="微软雅黑" panose="020B0503020204020204" charset="-122"/>
                          <a:cs typeface="Arial" panose="020B0604020202020204" pitchFamily="34" charset="0"/>
                          <a:sym typeface="微软雅黑" panose="020B0503020204020204" charset="-122"/>
                        </a:rPr>
                        <a:t>Formula</a:t>
                      </a:r>
                      <a:endParaRPr lang="zh-CN" altLang="en-US" sz="1000" dirty="0">
                        <a:solidFill>
                          <a:srgbClr val="000000"/>
                        </a:solidFill>
                        <a:latin typeface="Arial" panose="020B0604020202020204" pitchFamily="34" charset="0"/>
                        <a:ea typeface="微软雅黑" panose="020B0503020204020204" charset="-122"/>
                        <a:cs typeface="Arial" panose="020B0604020202020204" pitchFamily="34" charset="0"/>
                        <a:sym typeface="微软雅黑" panose="020B0503020204020204" charset="-122"/>
                      </a:endParaRPr>
                    </a:p>
                  </a:txBody>
                  <a:tcPr marT="45760" marB="45760">
                    <a:lnL w="12700" cap="flat" cmpd="sng">
                      <a:solidFill>
                        <a:srgbClr val="FFFFFF"/>
                      </a:solidFill>
                      <a:prstDash val="solid"/>
                      <a:bevel/>
                      <a:headEnd type="none" w="med" len="med"/>
                      <a:tailEnd type="none" w="med" len="med"/>
                    </a:lnL>
                    <a:lnR w="12700" cap="flat" cmpd="sng">
                      <a:solidFill>
                        <a:srgbClr val="FFFFFF"/>
                      </a:solidFill>
                      <a:prstDash val="solid"/>
                      <a:bevel/>
                      <a:headEnd type="none" w="med" len="med"/>
                      <a:tailEnd type="none" w="med" len="med"/>
                    </a:lnR>
                    <a:lnT w="12700" cap="flat" cmpd="sng">
                      <a:solidFill>
                        <a:srgbClr val="FFFFFF"/>
                      </a:solidFill>
                      <a:prstDash val="solid"/>
                      <a:bevel/>
                      <a:headEnd type="none" w="med" len="med"/>
                      <a:tailEnd type="none" w="med" len="med"/>
                    </a:lnT>
                    <a:lnB w="12700" cap="flat" cmpd="sng">
                      <a:solidFill>
                        <a:srgbClr val="FFFFFF"/>
                      </a:solidFill>
                      <a:prstDash val="solid"/>
                      <a:bevel/>
                      <a:headEnd type="none" w="med" len="med"/>
                      <a:tailEnd type="none" w="med" len="med"/>
                    </a:lnB>
                    <a:lnTlToBr>
                      <a:noFill/>
                    </a:lnTlToBr>
                    <a:lnBlToTr>
                      <a:noFill/>
                    </a:lnBlToTr>
                    <a:solidFill>
                      <a:srgbClr val="E7EFEB">
                        <a:alpha val="100000"/>
                      </a:srgbClr>
                    </a:solidFill>
                  </a:tcPr>
                </a:tc>
                <a:tc>
                  <a:txBody>
                    <a:bodyPr/>
                    <a:lstStyle>
                      <a:lvl1pPr marL="228600" lvl="0" indent="-228600" algn="l" defTabSz="914400" eaLnBrk="1" fontAlgn="base" latinLnBrk="0" hangingPunct="1">
                        <a:lnSpc>
                          <a:spcPct val="90000"/>
                        </a:lnSpc>
                        <a:spcBef>
                          <a:spcPts val="1000"/>
                        </a:spcBef>
                        <a:buFont typeface="Arial" panose="020B0604020202020204" pitchFamily="34" charset="0"/>
                        <a:buChar char="•"/>
                        <a:defRPr sz="2800" kern="1200">
                          <a:solidFill>
                            <a:schemeClr val="tx1"/>
                          </a:solidFill>
                          <a:latin typeface="等线" panose="02010600030101010101" charset="-122"/>
                          <a:ea typeface="微软雅黑" panose="020B0503020204020204" charset="-122"/>
                          <a:sym typeface="等线" panose="02010600030101010101" charset="-122"/>
                        </a:defRPr>
                      </a:lvl1pPr>
                      <a:lvl2pPr marL="685800" lvl="1" indent="-228600" algn="l" defTabSz="914400" eaLnBrk="1" fontAlgn="base" latinLnBrk="0" hangingPunct="1">
                        <a:lnSpc>
                          <a:spcPct val="90000"/>
                        </a:lnSpc>
                        <a:spcBef>
                          <a:spcPts val="500"/>
                        </a:spcBef>
                        <a:buFont typeface="Arial" panose="020B0604020202020204" pitchFamily="34" charset="0"/>
                        <a:buChar char="•"/>
                        <a:defRPr sz="2400" kern="1200">
                          <a:solidFill>
                            <a:schemeClr val="tx1"/>
                          </a:solidFill>
                          <a:latin typeface="等线" panose="02010600030101010101" charset="-122"/>
                          <a:ea typeface="微软雅黑" panose="020B0503020204020204" charset="-122"/>
                          <a:sym typeface="等线" panose="02010600030101010101" charset="-122"/>
                        </a:defRPr>
                      </a:lvl2pPr>
                      <a:lvl3pPr marL="1143000" lvl="2" indent="-228600" algn="l" defTabSz="914400" eaLnBrk="1" fontAlgn="base" latinLnBrk="0" hangingPunct="1">
                        <a:lnSpc>
                          <a:spcPct val="90000"/>
                        </a:lnSpc>
                        <a:spcBef>
                          <a:spcPts val="500"/>
                        </a:spcBef>
                        <a:buFont typeface="Arial" panose="020B0604020202020204" pitchFamily="34" charset="0"/>
                        <a:buChar char="•"/>
                        <a:defRPr sz="2000" kern="1200">
                          <a:solidFill>
                            <a:schemeClr val="tx1"/>
                          </a:solidFill>
                          <a:latin typeface="等线" panose="02010600030101010101" charset="-122"/>
                          <a:ea typeface="微软雅黑" panose="020B0503020204020204" charset="-122"/>
                          <a:sym typeface="等线" panose="02010600030101010101" charset="-122"/>
                        </a:defRPr>
                      </a:lvl3pPr>
                      <a:lvl4pPr marL="1600200" lvl="3"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4pPr>
                      <a:lvl5pPr marL="2057400" lvl="4"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5pPr>
                    </a:lstStyle>
                    <a:p>
                      <a:pPr marL="0" lvl="0" indent="0">
                        <a:lnSpc>
                          <a:spcPct val="100000"/>
                        </a:lnSpc>
                        <a:spcBef>
                          <a:spcPct val="0"/>
                        </a:spcBef>
                        <a:buFont typeface="Arial" panose="020B0604020202020204" pitchFamily="34" charset="0"/>
                        <a:buNone/>
                      </a:pPr>
                      <a:r>
                        <a:rPr lang="en-US" altLang="zh-CN" sz="1000" dirty="0">
                          <a:solidFill>
                            <a:srgbClr val="000000"/>
                          </a:solidFill>
                          <a:latin typeface="Arial" panose="020B0604020202020204" pitchFamily="34" charset="0"/>
                          <a:ea typeface="微软雅黑" panose="020B0503020204020204" charset="-122"/>
                          <a:cs typeface="Arial" panose="020B0604020202020204" pitchFamily="34" charset="0"/>
                          <a:sym typeface="微软雅黑" panose="020B0503020204020204" charset="-122"/>
                        </a:rPr>
                        <a:t>R s</a:t>
                      </a:r>
                      <a:endParaRPr lang="zh-CN" altLang="en-US" sz="1000" dirty="0">
                        <a:solidFill>
                          <a:srgbClr val="000000"/>
                        </a:solidFill>
                        <a:latin typeface="Arial" panose="020B0604020202020204" pitchFamily="34" charset="0"/>
                        <a:ea typeface="微软雅黑" panose="020B0503020204020204" charset="-122"/>
                        <a:cs typeface="Arial" panose="020B0604020202020204" pitchFamily="34" charset="0"/>
                        <a:sym typeface="微软雅黑" panose="020B0503020204020204" charset="-122"/>
                      </a:endParaRPr>
                    </a:p>
                  </a:txBody>
                  <a:tcPr marT="45760" marB="45760">
                    <a:lnL w="12700" cap="flat" cmpd="sng">
                      <a:solidFill>
                        <a:srgbClr val="FFFFFF"/>
                      </a:solidFill>
                      <a:prstDash val="solid"/>
                      <a:bevel/>
                      <a:headEnd type="none" w="med" len="med"/>
                      <a:tailEnd type="none" w="med" len="med"/>
                    </a:lnL>
                    <a:lnR w="12700" cap="flat" cmpd="sng">
                      <a:solidFill>
                        <a:srgbClr val="FFFFFF"/>
                      </a:solidFill>
                      <a:prstDash val="solid"/>
                      <a:bevel/>
                      <a:headEnd type="none" w="med" len="med"/>
                      <a:tailEnd type="none" w="med" len="med"/>
                    </a:lnR>
                    <a:lnT w="12700" cap="flat" cmpd="sng">
                      <a:solidFill>
                        <a:srgbClr val="FFFFFF"/>
                      </a:solidFill>
                      <a:prstDash val="solid"/>
                      <a:bevel/>
                      <a:headEnd type="none" w="med" len="med"/>
                      <a:tailEnd type="none" w="med" len="med"/>
                    </a:lnT>
                    <a:lnB w="12700" cap="flat" cmpd="sng">
                      <a:solidFill>
                        <a:srgbClr val="FFFFFF"/>
                      </a:solidFill>
                      <a:prstDash val="solid"/>
                      <a:bevel/>
                      <a:headEnd type="none" w="med" len="med"/>
                      <a:tailEnd type="none" w="med" len="med"/>
                    </a:lnB>
                    <a:lnTlToBr>
                      <a:noFill/>
                    </a:lnTlToBr>
                    <a:lnBlToTr>
                      <a:noFill/>
                    </a:lnBlToTr>
                    <a:solidFill>
                      <a:srgbClr val="E7EFEB">
                        <a:alpha val="100000"/>
                      </a:srgbClr>
                    </a:solidFill>
                  </a:tcPr>
                </a:tc>
                <a:tc>
                  <a:txBody>
                    <a:bodyPr/>
                    <a:lstStyle>
                      <a:lvl1pPr marL="228600" lvl="0" indent="-228600" algn="l" defTabSz="914400" eaLnBrk="1" fontAlgn="base" latinLnBrk="0" hangingPunct="1">
                        <a:lnSpc>
                          <a:spcPct val="90000"/>
                        </a:lnSpc>
                        <a:spcBef>
                          <a:spcPts val="1000"/>
                        </a:spcBef>
                        <a:buFont typeface="Arial" panose="020B0604020202020204" pitchFamily="34" charset="0"/>
                        <a:buChar char="•"/>
                        <a:defRPr sz="2800" kern="1200">
                          <a:solidFill>
                            <a:schemeClr val="tx1"/>
                          </a:solidFill>
                          <a:latin typeface="等线" panose="02010600030101010101" charset="-122"/>
                          <a:ea typeface="微软雅黑" panose="020B0503020204020204" charset="-122"/>
                          <a:sym typeface="等线" panose="02010600030101010101" charset="-122"/>
                        </a:defRPr>
                      </a:lvl1pPr>
                      <a:lvl2pPr marL="685800" lvl="1" indent="-228600" algn="l" defTabSz="914400" eaLnBrk="1" fontAlgn="base" latinLnBrk="0" hangingPunct="1">
                        <a:lnSpc>
                          <a:spcPct val="90000"/>
                        </a:lnSpc>
                        <a:spcBef>
                          <a:spcPts val="500"/>
                        </a:spcBef>
                        <a:buFont typeface="Arial" panose="020B0604020202020204" pitchFamily="34" charset="0"/>
                        <a:buChar char="•"/>
                        <a:defRPr sz="2400" kern="1200">
                          <a:solidFill>
                            <a:schemeClr val="tx1"/>
                          </a:solidFill>
                          <a:latin typeface="等线" panose="02010600030101010101" charset="-122"/>
                          <a:ea typeface="微软雅黑" panose="020B0503020204020204" charset="-122"/>
                          <a:sym typeface="等线" panose="02010600030101010101" charset="-122"/>
                        </a:defRPr>
                      </a:lvl2pPr>
                      <a:lvl3pPr marL="1143000" lvl="2" indent="-228600" algn="l" defTabSz="914400" eaLnBrk="1" fontAlgn="base" latinLnBrk="0" hangingPunct="1">
                        <a:lnSpc>
                          <a:spcPct val="90000"/>
                        </a:lnSpc>
                        <a:spcBef>
                          <a:spcPts val="500"/>
                        </a:spcBef>
                        <a:buFont typeface="Arial" panose="020B0604020202020204" pitchFamily="34" charset="0"/>
                        <a:buChar char="•"/>
                        <a:defRPr sz="2000" kern="1200">
                          <a:solidFill>
                            <a:schemeClr val="tx1"/>
                          </a:solidFill>
                          <a:latin typeface="等线" panose="02010600030101010101" charset="-122"/>
                          <a:ea typeface="微软雅黑" panose="020B0503020204020204" charset="-122"/>
                          <a:sym typeface="等线" panose="02010600030101010101" charset="-122"/>
                        </a:defRPr>
                      </a:lvl3pPr>
                      <a:lvl4pPr marL="1600200" lvl="3"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4pPr>
                      <a:lvl5pPr marL="2057400" lvl="4"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5pPr>
                    </a:lstStyle>
                    <a:p>
                      <a:pPr marL="0" lvl="0" indent="0">
                        <a:lnSpc>
                          <a:spcPct val="100000"/>
                        </a:lnSpc>
                        <a:spcBef>
                          <a:spcPct val="0"/>
                        </a:spcBef>
                        <a:buFont typeface="Arial" panose="020B0604020202020204" pitchFamily="34" charset="0"/>
                        <a:buNone/>
                      </a:pPr>
                      <a:r>
                        <a:rPr lang="en-US" altLang="zh-CN" sz="1000" dirty="0">
                          <a:solidFill>
                            <a:srgbClr val="000000"/>
                          </a:solidFill>
                          <a:latin typeface="Arial" panose="020B0604020202020204" pitchFamily="34" charset="0"/>
                          <a:ea typeface="微软雅黑" panose="020B0503020204020204" charset="-122"/>
                          <a:cs typeface="Arial" panose="020B0604020202020204" pitchFamily="34" charset="0"/>
                          <a:sym typeface="微软雅黑" panose="020B0503020204020204" charset="-122"/>
                        </a:rPr>
                        <a:t>R/2 s</a:t>
                      </a:r>
                      <a:endParaRPr lang="zh-CN" altLang="en-US" sz="1000" dirty="0">
                        <a:solidFill>
                          <a:srgbClr val="000000"/>
                        </a:solidFill>
                        <a:latin typeface="Arial" panose="020B0604020202020204" pitchFamily="34" charset="0"/>
                        <a:ea typeface="微软雅黑" panose="020B0503020204020204" charset="-122"/>
                        <a:cs typeface="Arial" panose="020B0604020202020204" pitchFamily="34" charset="0"/>
                        <a:sym typeface="微软雅黑" panose="020B0503020204020204" charset="-122"/>
                      </a:endParaRPr>
                    </a:p>
                  </a:txBody>
                  <a:tcPr marT="45760" marB="45760">
                    <a:lnL w="12700" cap="flat" cmpd="sng">
                      <a:solidFill>
                        <a:srgbClr val="FFFFFF"/>
                      </a:solidFill>
                      <a:prstDash val="solid"/>
                      <a:bevel/>
                      <a:headEnd type="none" w="med" len="med"/>
                      <a:tailEnd type="none" w="med" len="med"/>
                    </a:lnL>
                    <a:lnR w="12700" cap="flat" cmpd="sng">
                      <a:solidFill>
                        <a:srgbClr val="FFFFFF"/>
                      </a:solidFill>
                      <a:prstDash val="solid"/>
                      <a:bevel/>
                      <a:headEnd type="none" w="med" len="med"/>
                      <a:tailEnd type="none" w="med" len="med"/>
                    </a:lnR>
                    <a:lnT w="12700" cap="flat" cmpd="sng">
                      <a:solidFill>
                        <a:srgbClr val="FFFFFF"/>
                      </a:solidFill>
                      <a:prstDash val="solid"/>
                      <a:bevel/>
                      <a:headEnd type="none" w="med" len="med"/>
                      <a:tailEnd type="none" w="med" len="med"/>
                    </a:lnT>
                    <a:lnB w="12700" cap="flat" cmpd="sng">
                      <a:solidFill>
                        <a:srgbClr val="FFFFFF"/>
                      </a:solidFill>
                      <a:prstDash val="solid"/>
                      <a:bevel/>
                      <a:headEnd type="none" w="med" len="med"/>
                      <a:tailEnd type="none" w="med" len="med"/>
                    </a:lnB>
                    <a:lnTlToBr>
                      <a:noFill/>
                    </a:lnTlToBr>
                    <a:lnBlToTr>
                      <a:noFill/>
                    </a:lnBlToTr>
                    <a:solidFill>
                      <a:srgbClr val="E7EFEB">
                        <a:alpha val="100000"/>
                      </a:srgbClr>
                    </a:solidFill>
                  </a:tcPr>
                </a:tc>
                <a:tc>
                  <a:txBody>
                    <a:bodyPr/>
                    <a:lstStyle>
                      <a:lvl1pPr marL="228600" lvl="0" indent="-228600" algn="l" defTabSz="914400" eaLnBrk="1" fontAlgn="base" latinLnBrk="0" hangingPunct="1">
                        <a:lnSpc>
                          <a:spcPct val="90000"/>
                        </a:lnSpc>
                        <a:spcBef>
                          <a:spcPts val="1000"/>
                        </a:spcBef>
                        <a:buFont typeface="Arial" panose="020B0604020202020204" pitchFamily="34" charset="0"/>
                        <a:buChar char="•"/>
                        <a:defRPr sz="2800" kern="1200">
                          <a:solidFill>
                            <a:schemeClr val="tx1"/>
                          </a:solidFill>
                          <a:latin typeface="等线" panose="02010600030101010101" charset="-122"/>
                          <a:ea typeface="微软雅黑" panose="020B0503020204020204" charset="-122"/>
                          <a:sym typeface="等线" panose="02010600030101010101" charset="-122"/>
                        </a:defRPr>
                      </a:lvl1pPr>
                      <a:lvl2pPr marL="685800" lvl="1" indent="-228600" algn="l" defTabSz="914400" eaLnBrk="1" fontAlgn="base" latinLnBrk="0" hangingPunct="1">
                        <a:lnSpc>
                          <a:spcPct val="90000"/>
                        </a:lnSpc>
                        <a:spcBef>
                          <a:spcPts val="500"/>
                        </a:spcBef>
                        <a:buFont typeface="Arial" panose="020B0604020202020204" pitchFamily="34" charset="0"/>
                        <a:buChar char="•"/>
                        <a:defRPr sz="2400" kern="1200">
                          <a:solidFill>
                            <a:schemeClr val="tx1"/>
                          </a:solidFill>
                          <a:latin typeface="等线" panose="02010600030101010101" charset="-122"/>
                          <a:ea typeface="微软雅黑" panose="020B0503020204020204" charset="-122"/>
                          <a:sym typeface="等线" panose="02010600030101010101" charset="-122"/>
                        </a:defRPr>
                      </a:lvl2pPr>
                      <a:lvl3pPr marL="1143000" lvl="2" indent="-228600" algn="l" defTabSz="914400" eaLnBrk="1" fontAlgn="base" latinLnBrk="0" hangingPunct="1">
                        <a:lnSpc>
                          <a:spcPct val="90000"/>
                        </a:lnSpc>
                        <a:spcBef>
                          <a:spcPts val="500"/>
                        </a:spcBef>
                        <a:buFont typeface="Arial" panose="020B0604020202020204" pitchFamily="34" charset="0"/>
                        <a:buChar char="•"/>
                        <a:defRPr sz="2000" kern="1200">
                          <a:solidFill>
                            <a:schemeClr val="tx1"/>
                          </a:solidFill>
                          <a:latin typeface="等线" panose="02010600030101010101" charset="-122"/>
                          <a:ea typeface="微软雅黑" panose="020B0503020204020204" charset="-122"/>
                          <a:sym typeface="等线" panose="02010600030101010101" charset="-122"/>
                        </a:defRPr>
                      </a:lvl3pPr>
                      <a:lvl4pPr marL="1600200" lvl="3"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4pPr>
                      <a:lvl5pPr marL="2057400" lvl="4"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5pPr>
                    </a:lstStyle>
                    <a:p>
                      <a:pPr marL="0" lvl="0" indent="0">
                        <a:lnSpc>
                          <a:spcPct val="100000"/>
                        </a:lnSpc>
                        <a:spcBef>
                          <a:spcPct val="0"/>
                        </a:spcBef>
                        <a:buFont typeface="Arial" panose="020B0604020202020204" pitchFamily="34" charset="0"/>
                        <a:buNone/>
                      </a:pPr>
                      <a:r>
                        <a:rPr lang="en-US" altLang="zh-CN" sz="1000" dirty="0">
                          <a:solidFill>
                            <a:srgbClr val="000000"/>
                          </a:solidFill>
                          <a:latin typeface="Arial" panose="020B0604020202020204" pitchFamily="34" charset="0"/>
                          <a:ea typeface="微软雅黑" panose="020B0503020204020204" charset="-122"/>
                          <a:cs typeface="Arial" panose="020B0604020202020204" pitchFamily="34" charset="0"/>
                          <a:sym typeface="微软雅黑" panose="020B0503020204020204" charset="-122"/>
                        </a:rPr>
                        <a:t>Data change size in R/2 s: N GB</a:t>
                      </a:r>
                    </a:p>
                  </a:txBody>
                  <a:tcPr marT="45760" marB="45760">
                    <a:lnL w="12700" cap="flat" cmpd="sng">
                      <a:solidFill>
                        <a:srgbClr val="FFFFFF"/>
                      </a:solidFill>
                      <a:prstDash val="solid"/>
                      <a:bevel/>
                      <a:headEnd type="none" w="med" len="med"/>
                      <a:tailEnd type="none" w="med" len="med"/>
                    </a:lnL>
                    <a:lnR w="12700" cap="flat" cmpd="sng">
                      <a:solidFill>
                        <a:srgbClr val="FFFFFF"/>
                      </a:solidFill>
                      <a:prstDash val="solid"/>
                      <a:bevel/>
                      <a:headEnd type="none" w="med" len="med"/>
                      <a:tailEnd type="none" w="med" len="med"/>
                    </a:lnR>
                    <a:lnT w="12700" cap="flat" cmpd="sng">
                      <a:solidFill>
                        <a:srgbClr val="FFFFFF"/>
                      </a:solidFill>
                      <a:prstDash val="solid"/>
                      <a:bevel/>
                      <a:headEnd type="none" w="med" len="med"/>
                      <a:tailEnd type="none" w="med" len="med"/>
                    </a:lnT>
                    <a:lnB w="12700" cap="flat" cmpd="sng">
                      <a:solidFill>
                        <a:srgbClr val="FFFFFF"/>
                      </a:solidFill>
                      <a:prstDash val="solid"/>
                      <a:bevel/>
                      <a:headEnd type="none" w="med" len="med"/>
                      <a:tailEnd type="none" w="med" len="med"/>
                    </a:lnB>
                    <a:lnTlToBr>
                      <a:noFill/>
                    </a:lnTlToBr>
                    <a:lnBlToTr>
                      <a:noFill/>
                    </a:lnBlToTr>
                    <a:solidFill>
                      <a:srgbClr val="E7EFEB">
                        <a:alpha val="100000"/>
                      </a:srgbClr>
                    </a:solidFill>
                  </a:tcPr>
                </a:tc>
                <a:tc>
                  <a:txBody>
                    <a:bodyPr/>
                    <a:lstStyle>
                      <a:lvl1pPr marL="228600" lvl="0" indent="-228600" algn="l" defTabSz="914400" eaLnBrk="1" fontAlgn="base" latinLnBrk="0" hangingPunct="1">
                        <a:lnSpc>
                          <a:spcPct val="90000"/>
                        </a:lnSpc>
                        <a:spcBef>
                          <a:spcPts val="1000"/>
                        </a:spcBef>
                        <a:buFont typeface="Arial" panose="020B0604020202020204" pitchFamily="34" charset="0"/>
                        <a:buChar char="•"/>
                        <a:defRPr sz="2800" kern="1200">
                          <a:solidFill>
                            <a:schemeClr val="tx1"/>
                          </a:solidFill>
                          <a:latin typeface="等线" panose="02010600030101010101" charset="-122"/>
                          <a:ea typeface="微软雅黑" panose="020B0503020204020204" charset="-122"/>
                          <a:sym typeface="等线" panose="02010600030101010101" charset="-122"/>
                        </a:defRPr>
                      </a:lvl1pPr>
                      <a:lvl2pPr marL="685800" lvl="1" indent="-228600" algn="l" defTabSz="914400" eaLnBrk="1" fontAlgn="base" latinLnBrk="0" hangingPunct="1">
                        <a:lnSpc>
                          <a:spcPct val="90000"/>
                        </a:lnSpc>
                        <a:spcBef>
                          <a:spcPts val="500"/>
                        </a:spcBef>
                        <a:buFont typeface="Arial" panose="020B0604020202020204" pitchFamily="34" charset="0"/>
                        <a:buChar char="•"/>
                        <a:defRPr sz="2400" kern="1200">
                          <a:solidFill>
                            <a:schemeClr val="tx1"/>
                          </a:solidFill>
                          <a:latin typeface="等线" panose="02010600030101010101" charset="-122"/>
                          <a:ea typeface="微软雅黑" panose="020B0503020204020204" charset="-122"/>
                          <a:sym typeface="等线" panose="02010600030101010101" charset="-122"/>
                        </a:defRPr>
                      </a:lvl2pPr>
                      <a:lvl3pPr marL="1143000" lvl="2" indent="-228600" algn="l" defTabSz="914400" eaLnBrk="1" fontAlgn="base" latinLnBrk="0" hangingPunct="1">
                        <a:lnSpc>
                          <a:spcPct val="90000"/>
                        </a:lnSpc>
                        <a:spcBef>
                          <a:spcPts val="500"/>
                        </a:spcBef>
                        <a:buFont typeface="Arial" panose="020B0604020202020204" pitchFamily="34" charset="0"/>
                        <a:buChar char="•"/>
                        <a:defRPr sz="2000" kern="1200">
                          <a:solidFill>
                            <a:schemeClr val="tx1"/>
                          </a:solidFill>
                          <a:latin typeface="等线" panose="02010600030101010101" charset="-122"/>
                          <a:ea typeface="微软雅黑" panose="020B0503020204020204" charset="-122"/>
                          <a:sym typeface="等线" panose="02010600030101010101" charset="-122"/>
                        </a:defRPr>
                      </a:lvl3pPr>
                      <a:lvl4pPr marL="1600200" lvl="3"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4pPr>
                      <a:lvl5pPr marL="2057400" lvl="4"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5pPr>
                    </a:lstStyle>
                    <a:p>
                      <a:pPr marL="0" lvl="0" indent="0">
                        <a:lnSpc>
                          <a:spcPct val="100000"/>
                        </a:lnSpc>
                        <a:spcBef>
                          <a:spcPct val="0"/>
                        </a:spcBef>
                        <a:buFont typeface="Arial" panose="020B0604020202020204" pitchFamily="34" charset="0"/>
                        <a:buNone/>
                      </a:pPr>
                      <a:r>
                        <a:rPr lang="en-US" altLang="zh-CN" sz="1000" dirty="0">
                          <a:solidFill>
                            <a:srgbClr val="000000"/>
                          </a:solidFill>
                          <a:latin typeface="Arial" panose="020B0604020202020204" pitchFamily="34" charset="0"/>
                          <a:ea typeface="微软雅黑" panose="020B0503020204020204" charset="-122"/>
                          <a:cs typeface="Arial" panose="020B0604020202020204" pitchFamily="34" charset="0"/>
                          <a:sym typeface="微软雅黑" panose="020B0503020204020204" charset="-122"/>
                        </a:rPr>
                        <a:t>T MB/s</a:t>
                      </a:r>
                    </a:p>
                  </a:txBody>
                  <a:tcPr marT="45760" marB="45760">
                    <a:lnL w="12700" cap="flat" cmpd="sng">
                      <a:solidFill>
                        <a:srgbClr val="FFFFFF"/>
                      </a:solidFill>
                      <a:prstDash val="solid"/>
                      <a:bevel/>
                      <a:headEnd type="none" w="med" len="med"/>
                      <a:tailEnd type="none" w="med" len="med"/>
                    </a:lnL>
                    <a:lnR w="12700" cap="flat" cmpd="sng">
                      <a:solidFill>
                        <a:srgbClr val="FFFFFF"/>
                      </a:solidFill>
                      <a:prstDash val="solid"/>
                      <a:bevel/>
                      <a:headEnd type="none" w="med" len="med"/>
                      <a:tailEnd type="none" w="med" len="med"/>
                    </a:lnR>
                    <a:lnT w="12700" cap="flat" cmpd="sng">
                      <a:solidFill>
                        <a:srgbClr val="FFFFFF"/>
                      </a:solidFill>
                      <a:prstDash val="solid"/>
                      <a:bevel/>
                      <a:headEnd type="none" w="med" len="med"/>
                      <a:tailEnd type="none" w="med" len="med"/>
                    </a:lnT>
                    <a:lnB w="12700" cap="flat" cmpd="sng">
                      <a:solidFill>
                        <a:srgbClr val="FFFFFF"/>
                      </a:solidFill>
                      <a:prstDash val="solid"/>
                      <a:bevel/>
                      <a:headEnd type="none" w="med" len="med"/>
                      <a:tailEnd type="none" w="med" len="med"/>
                    </a:lnB>
                    <a:lnTlToBr>
                      <a:noFill/>
                    </a:lnTlToBr>
                    <a:lnBlToTr>
                      <a:noFill/>
                    </a:lnBlToTr>
                    <a:solidFill>
                      <a:srgbClr val="E7EFEB">
                        <a:alpha val="100000"/>
                      </a:srgbClr>
                    </a:solidFill>
                  </a:tcPr>
                </a:tc>
                <a:tc>
                  <a:txBody>
                    <a:bodyPr/>
                    <a:lstStyle>
                      <a:lvl1pPr marL="228600" lvl="0" indent="-228600" algn="l" defTabSz="914400" eaLnBrk="1" fontAlgn="base" latinLnBrk="0" hangingPunct="1">
                        <a:lnSpc>
                          <a:spcPct val="90000"/>
                        </a:lnSpc>
                        <a:spcBef>
                          <a:spcPts val="1000"/>
                        </a:spcBef>
                        <a:buFont typeface="Arial" panose="020B0604020202020204" pitchFamily="34" charset="0"/>
                        <a:buChar char="•"/>
                        <a:defRPr sz="2800" kern="1200">
                          <a:solidFill>
                            <a:schemeClr val="tx1"/>
                          </a:solidFill>
                          <a:latin typeface="等线" panose="02010600030101010101" charset="-122"/>
                          <a:ea typeface="微软雅黑" panose="020B0503020204020204" charset="-122"/>
                          <a:sym typeface="等线" panose="02010600030101010101" charset="-122"/>
                        </a:defRPr>
                      </a:lvl1pPr>
                      <a:lvl2pPr marL="685800" lvl="1" indent="-228600" algn="l" defTabSz="914400" eaLnBrk="1" fontAlgn="base" latinLnBrk="0" hangingPunct="1">
                        <a:lnSpc>
                          <a:spcPct val="90000"/>
                        </a:lnSpc>
                        <a:spcBef>
                          <a:spcPts val="500"/>
                        </a:spcBef>
                        <a:buFont typeface="Arial" panose="020B0604020202020204" pitchFamily="34" charset="0"/>
                        <a:buChar char="•"/>
                        <a:defRPr sz="2400" kern="1200">
                          <a:solidFill>
                            <a:schemeClr val="tx1"/>
                          </a:solidFill>
                          <a:latin typeface="等线" panose="02010600030101010101" charset="-122"/>
                          <a:ea typeface="微软雅黑" panose="020B0503020204020204" charset="-122"/>
                          <a:sym typeface="等线" panose="02010600030101010101" charset="-122"/>
                        </a:defRPr>
                      </a:lvl2pPr>
                      <a:lvl3pPr marL="1143000" lvl="2" indent="-228600" algn="l" defTabSz="914400" eaLnBrk="1" fontAlgn="base" latinLnBrk="0" hangingPunct="1">
                        <a:lnSpc>
                          <a:spcPct val="90000"/>
                        </a:lnSpc>
                        <a:spcBef>
                          <a:spcPts val="500"/>
                        </a:spcBef>
                        <a:buFont typeface="Arial" panose="020B0604020202020204" pitchFamily="34" charset="0"/>
                        <a:buChar char="•"/>
                        <a:defRPr sz="2000" kern="1200">
                          <a:solidFill>
                            <a:schemeClr val="tx1"/>
                          </a:solidFill>
                          <a:latin typeface="等线" panose="02010600030101010101" charset="-122"/>
                          <a:ea typeface="微软雅黑" panose="020B0503020204020204" charset="-122"/>
                          <a:sym typeface="等线" panose="02010600030101010101" charset="-122"/>
                        </a:defRPr>
                      </a:lvl3pPr>
                      <a:lvl4pPr marL="1600200" lvl="3"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4pPr>
                      <a:lvl5pPr marL="2057400" lvl="4"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等线" panose="02010600030101010101" charset="-122"/>
                          <a:ea typeface="微软雅黑" panose="020B0503020204020204" charset="-122"/>
                          <a:sym typeface="等线" panose="02010600030101010101" charset="-122"/>
                        </a:defRPr>
                      </a:lvl5pPr>
                    </a:lstStyle>
                    <a:p>
                      <a:pPr marL="0" lvl="0" indent="0">
                        <a:lnSpc>
                          <a:spcPct val="100000"/>
                        </a:lnSpc>
                        <a:spcBef>
                          <a:spcPct val="0"/>
                        </a:spcBef>
                        <a:buFont typeface="Arial" panose="020B0604020202020204" pitchFamily="34" charset="0"/>
                        <a:buNone/>
                      </a:pPr>
                      <a:r>
                        <a:rPr lang="en-US" altLang="zh-CN" sz="1000" dirty="0">
                          <a:solidFill>
                            <a:srgbClr val="000000"/>
                          </a:solidFill>
                          <a:latin typeface="Arial" panose="020B0604020202020204" pitchFamily="34" charset="0"/>
                          <a:ea typeface="微软雅黑" panose="020B0503020204020204" charset="-122"/>
                          <a:cs typeface="Arial" panose="020B0604020202020204" pitchFamily="34" charset="0"/>
                          <a:sym typeface="微软雅黑" panose="020B0503020204020204" charset="-122"/>
                        </a:rPr>
                        <a:t>N * 1024 * 8 / </a:t>
                      </a:r>
                      <a:r>
                        <a:rPr lang="zh-CN" altLang="en-US" sz="1000" dirty="0">
                          <a:solidFill>
                            <a:srgbClr val="000000"/>
                          </a:solidFill>
                          <a:latin typeface="Arial" panose="020B0604020202020204" pitchFamily="34" charset="0"/>
                          <a:ea typeface="微软雅黑" panose="020B0503020204020204" charset="-122"/>
                          <a:cs typeface="Arial" panose="020B0604020202020204" pitchFamily="34" charset="0"/>
                          <a:sym typeface="微软雅黑" panose="020B0503020204020204" charset="-122"/>
                        </a:rPr>
                        <a:t>（</a:t>
                      </a:r>
                      <a:r>
                        <a:rPr lang="en-US" altLang="zh-CN" sz="1000" dirty="0">
                          <a:solidFill>
                            <a:srgbClr val="000000"/>
                          </a:solidFill>
                          <a:latin typeface="Arial" panose="020B0604020202020204" pitchFamily="34" charset="0"/>
                          <a:ea typeface="微软雅黑" panose="020B0503020204020204" charset="-122"/>
                          <a:cs typeface="Arial" panose="020B0604020202020204" pitchFamily="34" charset="0"/>
                          <a:sym typeface="微软雅黑" panose="020B0503020204020204" charset="-122"/>
                        </a:rPr>
                        <a:t>R/2 - N * 1024 /T</a:t>
                      </a:r>
                      <a:r>
                        <a:rPr lang="zh-CN" altLang="en-US" sz="1000" dirty="0">
                          <a:solidFill>
                            <a:srgbClr val="000000"/>
                          </a:solidFill>
                          <a:latin typeface="Arial" panose="020B0604020202020204" pitchFamily="34" charset="0"/>
                          <a:ea typeface="微软雅黑" panose="020B0503020204020204" charset="-122"/>
                          <a:cs typeface="Arial" panose="020B0604020202020204" pitchFamily="34" charset="0"/>
                          <a:sym typeface="微软雅黑" panose="020B0503020204020204" charset="-122"/>
                        </a:rPr>
                        <a:t>）</a:t>
                      </a:r>
                    </a:p>
                  </a:txBody>
                  <a:tcPr marT="45760" marB="45760">
                    <a:lnL w="12700" cap="flat" cmpd="sng">
                      <a:solidFill>
                        <a:srgbClr val="FFFFFF"/>
                      </a:solidFill>
                      <a:prstDash val="solid"/>
                      <a:bevel/>
                      <a:headEnd type="none" w="med" len="med"/>
                      <a:tailEnd type="none" w="med" len="med"/>
                    </a:lnL>
                    <a:lnR w="12700" cap="flat" cmpd="sng">
                      <a:solidFill>
                        <a:srgbClr val="FFFFFF"/>
                      </a:solidFill>
                      <a:prstDash val="solid"/>
                      <a:bevel/>
                      <a:headEnd type="none" w="med" len="med"/>
                      <a:tailEnd type="none" w="med" len="med"/>
                    </a:lnR>
                    <a:lnT w="12700" cap="flat" cmpd="sng">
                      <a:solidFill>
                        <a:srgbClr val="FFFFFF"/>
                      </a:solidFill>
                      <a:prstDash val="solid"/>
                      <a:bevel/>
                      <a:headEnd type="none" w="med" len="med"/>
                      <a:tailEnd type="none" w="med" len="med"/>
                    </a:lnT>
                    <a:lnB w="12700" cap="flat" cmpd="sng">
                      <a:solidFill>
                        <a:srgbClr val="FFFFFF"/>
                      </a:solidFill>
                      <a:prstDash val="solid"/>
                      <a:bevel/>
                      <a:headEnd type="none" w="med" len="med"/>
                      <a:tailEnd type="none" w="med" len="med"/>
                    </a:lnB>
                    <a:lnTlToBr>
                      <a:noFill/>
                    </a:lnTlToBr>
                    <a:lnBlToTr>
                      <a:noFill/>
                    </a:lnBlToTr>
                    <a:solidFill>
                      <a:srgbClr val="E7EFEB">
                        <a:alpha val="100000"/>
                      </a:srgbClr>
                    </a:solidFill>
                  </a:tcPr>
                </a:tc>
                <a:extLst>
                  <a:ext uri="{0D108BD9-81ED-4DB2-BD59-A6C34878D82A}">
                    <a16:rowId xmlns:a16="http://schemas.microsoft.com/office/drawing/2014/main" val="10002"/>
                  </a:ext>
                </a:extLst>
              </a:tr>
            </a:tbl>
          </a:graphicData>
        </a:graphic>
      </p:graphicFrame>
      <p:sp>
        <p:nvSpPr>
          <p:cNvPr id="11" name="Date Placeholder 2">
            <a:extLst>
              <a:ext uri="{FF2B5EF4-FFF2-40B4-BE49-F238E27FC236}">
                <a16:creationId xmlns:a16="http://schemas.microsoft.com/office/drawing/2014/main" id="{91CD957C-47F3-6641-896D-9E0E2D648C69}"/>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12" name="Footer Placeholder 3">
            <a:extLst>
              <a:ext uri="{FF2B5EF4-FFF2-40B4-BE49-F238E27FC236}">
                <a16:creationId xmlns:a16="http://schemas.microsoft.com/office/drawing/2014/main" id="{AEFD4C03-21EA-3644-92B4-B88E719763D6}"/>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13" name="Slide Number Placeholder 4">
            <a:extLst>
              <a:ext uri="{FF2B5EF4-FFF2-40B4-BE49-F238E27FC236}">
                <a16:creationId xmlns:a16="http://schemas.microsoft.com/office/drawing/2014/main" id="{4BE4FA36-D712-5042-A40B-C412D163005D}"/>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t>7</a:t>
            </a:fld>
            <a:endParaRPr lang="zh-CN" altLang="en-US" dirty="0"/>
          </a:p>
        </p:txBody>
      </p:sp>
    </p:spTree>
    <p:extLst>
      <p:ext uri="{BB962C8B-B14F-4D97-AF65-F5344CB8AC3E}">
        <p14:creationId xmlns:p14="http://schemas.microsoft.com/office/powerpoint/2010/main" val="38191805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a:extLst>
              <a:ext uri="{FF2B5EF4-FFF2-40B4-BE49-F238E27FC236}">
                <a16:creationId xmlns:a16="http://schemas.microsoft.com/office/drawing/2014/main" id="{BEFCE26D-353F-7949-A577-E2108C020914}"/>
              </a:ext>
            </a:extLst>
          </p:cNvPr>
          <p:cNvSpPr/>
          <p:nvPr/>
        </p:nvSpPr>
        <p:spPr>
          <a:xfrm>
            <a:off x="977833" y="4398760"/>
            <a:ext cx="10238740" cy="1645277"/>
          </a:xfrm>
          <a:prstGeom prst="rect">
            <a:avLst/>
          </a:prstGeom>
          <a:noFill/>
          <a:ln w="25400">
            <a:solidFill>
              <a:schemeClr val="accent1">
                <a:lumMod val="60000"/>
                <a:lumOff val="4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 name="Title 1">
            <a:extLst>
              <a:ext uri="{FF2B5EF4-FFF2-40B4-BE49-F238E27FC236}">
                <a16:creationId xmlns:a16="http://schemas.microsoft.com/office/drawing/2014/main" id="{CB80DD92-B3E2-1A44-B696-A9B67D6B2256}"/>
              </a:ext>
            </a:extLst>
          </p:cNvPr>
          <p:cNvSpPr>
            <a:spLocks noGrp="1"/>
          </p:cNvSpPr>
          <p:nvPr>
            <p:ph type="title"/>
          </p:nvPr>
        </p:nvSpPr>
        <p:spPr/>
        <p:txBody>
          <a:bodyPr>
            <a:normAutofit/>
          </a:bodyPr>
          <a:lstStyle/>
          <a:p>
            <a:r>
              <a:rPr lang="en-US" sz="2500" dirty="0"/>
              <a:t>HCI to HCI DR Storage Capacity Calculation</a:t>
            </a:r>
          </a:p>
        </p:txBody>
      </p:sp>
      <p:grpSp>
        <p:nvGrpSpPr>
          <p:cNvPr id="15" name="组合 14">
            <a:extLst>
              <a:ext uri="{FF2B5EF4-FFF2-40B4-BE49-F238E27FC236}">
                <a16:creationId xmlns:a16="http://schemas.microsoft.com/office/drawing/2014/main" id="{6508788E-B03B-8F4A-B01A-4A0C70A6D170}"/>
              </a:ext>
            </a:extLst>
          </p:cNvPr>
          <p:cNvGrpSpPr/>
          <p:nvPr/>
        </p:nvGrpSpPr>
        <p:grpSpPr>
          <a:xfrm>
            <a:off x="2352627" y="1178990"/>
            <a:ext cx="7486745" cy="3048939"/>
            <a:chOff x="2123768" y="1473356"/>
            <a:chExt cx="7486745" cy="3048939"/>
          </a:xfrm>
        </p:grpSpPr>
        <p:sp>
          <p:nvSpPr>
            <p:cNvPr id="20" name="矩形 19">
              <a:extLst>
                <a:ext uri="{FF2B5EF4-FFF2-40B4-BE49-F238E27FC236}">
                  <a16:creationId xmlns:a16="http://schemas.microsoft.com/office/drawing/2014/main" id="{EC7ACA3A-2AAB-F948-8F06-B06B4F56F637}"/>
                </a:ext>
              </a:extLst>
            </p:cNvPr>
            <p:cNvSpPr/>
            <p:nvPr/>
          </p:nvSpPr>
          <p:spPr>
            <a:xfrm>
              <a:off x="7066416" y="1473356"/>
              <a:ext cx="2544097" cy="2579718"/>
            </a:xfrm>
            <a:prstGeom prst="rect">
              <a:avLst/>
            </a:prstGeom>
            <a:solidFill>
              <a:schemeClr val="accent1">
                <a:lumMod val="60000"/>
                <a:lumOff val="40000"/>
                <a:alpha val="4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1" name="Rectangle 5">
              <a:extLst>
                <a:ext uri="{FF2B5EF4-FFF2-40B4-BE49-F238E27FC236}">
                  <a16:creationId xmlns:a16="http://schemas.microsoft.com/office/drawing/2014/main" id="{87675C8D-8ED0-F546-A797-DD447E9402F3}"/>
                </a:ext>
              </a:extLst>
            </p:cNvPr>
            <p:cNvSpPr/>
            <p:nvPr/>
          </p:nvSpPr>
          <p:spPr>
            <a:xfrm>
              <a:off x="7110250" y="1515368"/>
              <a:ext cx="2456428" cy="2495695"/>
            </a:xfrm>
            <a:prstGeom prst="rect">
              <a:avLst/>
            </a:prstGeom>
            <a:solidFill>
              <a:schemeClr val="bg1"/>
            </a:solidFill>
            <a:ln w="22225">
              <a:solidFill>
                <a:schemeClr val="accent1">
                  <a:lumMod val="60000"/>
                  <a:lumOff val="4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en-US"/>
            </a:p>
          </p:txBody>
        </p:sp>
        <p:sp>
          <p:nvSpPr>
            <p:cNvPr id="10" name="矩形 9">
              <a:extLst>
                <a:ext uri="{FF2B5EF4-FFF2-40B4-BE49-F238E27FC236}">
                  <a16:creationId xmlns:a16="http://schemas.microsoft.com/office/drawing/2014/main" id="{2D7CF8A0-5A69-A64B-A4E1-3F2496999F6F}"/>
                </a:ext>
              </a:extLst>
            </p:cNvPr>
            <p:cNvSpPr/>
            <p:nvPr/>
          </p:nvSpPr>
          <p:spPr>
            <a:xfrm>
              <a:off x="2123768" y="1473356"/>
              <a:ext cx="2544097" cy="2579718"/>
            </a:xfrm>
            <a:prstGeom prst="rect">
              <a:avLst/>
            </a:prstGeom>
            <a:solidFill>
              <a:schemeClr val="accent1">
                <a:lumMod val="60000"/>
                <a:lumOff val="40000"/>
                <a:alpha val="4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6" name="Rectangle 5">
              <a:extLst>
                <a:ext uri="{FF2B5EF4-FFF2-40B4-BE49-F238E27FC236}">
                  <a16:creationId xmlns:a16="http://schemas.microsoft.com/office/drawing/2014/main" id="{C3C54EB1-7DD5-E94C-8A7F-763AD313433E}"/>
                </a:ext>
              </a:extLst>
            </p:cNvPr>
            <p:cNvSpPr/>
            <p:nvPr/>
          </p:nvSpPr>
          <p:spPr>
            <a:xfrm>
              <a:off x="2167602" y="1515368"/>
              <a:ext cx="2456428" cy="2495695"/>
            </a:xfrm>
            <a:prstGeom prst="rect">
              <a:avLst/>
            </a:prstGeom>
            <a:solidFill>
              <a:schemeClr val="bg1"/>
            </a:solidFill>
            <a:ln w="22225">
              <a:solidFill>
                <a:schemeClr val="accent1">
                  <a:lumMod val="60000"/>
                  <a:lumOff val="4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en-US"/>
            </a:p>
          </p:txBody>
        </p:sp>
        <p:sp>
          <p:nvSpPr>
            <p:cNvPr id="7" name="Rectangle 6">
              <a:extLst>
                <a:ext uri="{FF2B5EF4-FFF2-40B4-BE49-F238E27FC236}">
                  <a16:creationId xmlns:a16="http://schemas.microsoft.com/office/drawing/2014/main" id="{C5E667A5-537D-4F47-8AB7-29A8E512A3B7}"/>
                </a:ext>
              </a:extLst>
            </p:cNvPr>
            <p:cNvSpPr/>
            <p:nvPr/>
          </p:nvSpPr>
          <p:spPr>
            <a:xfrm>
              <a:off x="2413598" y="1889185"/>
              <a:ext cx="1964436" cy="571915"/>
            </a:xfrm>
            <a:prstGeom prst="rect">
              <a:avLst/>
            </a:prstGeom>
            <a:solidFill>
              <a:srgbClr val="75B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dirty="0"/>
                <a:t>Production</a:t>
              </a:r>
            </a:p>
          </p:txBody>
        </p:sp>
        <p:sp>
          <p:nvSpPr>
            <p:cNvPr id="8" name="Rectangle 7">
              <a:extLst>
                <a:ext uri="{FF2B5EF4-FFF2-40B4-BE49-F238E27FC236}">
                  <a16:creationId xmlns:a16="http://schemas.microsoft.com/office/drawing/2014/main" id="{2E810949-B6C5-3043-BA6A-9939E03EE163}"/>
                </a:ext>
              </a:extLst>
            </p:cNvPr>
            <p:cNvSpPr/>
            <p:nvPr/>
          </p:nvSpPr>
          <p:spPr>
            <a:xfrm>
              <a:off x="2413598" y="2755439"/>
              <a:ext cx="1964436" cy="571915"/>
            </a:xfrm>
            <a:prstGeom prst="rect">
              <a:avLst/>
            </a:prstGeom>
            <a:solidFill>
              <a:srgbClr val="75B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dirty="0"/>
                <a:t>Backup</a:t>
              </a:r>
            </a:p>
          </p:txBody>
        </p:sp>
        <p:sp>
          <p:nvSpPr>
            <p:cNvPr id="9" name="TextBox 8">
              <a:extLst>
                <a:ext uri="{FF2B5EF4-FFF2-40B4-BE49-F238E27FC236}">
                  <a16:creationId xmlns:a16="http://schemas.microsoft.com/office/drawing/2014/main" id="{1B9D0D09-FA34-E446-9758-EA0A61926FAF}"/>
                </a:ext>
              </a:extLst>
            </p:cNvPr>
            <p:cNvSpPr txBox="1"/>
            <p:nvPr/>
          </p:nvSpPr>
          <p:spPr>
            <a:xfrm>
              <a:off x="2995707" y="3501341"/>
              <a:ext cx="800219" cy="369332"/>
            </a:xfrm>
            <a:prstGeom prst="rect">
              <a:avLst/>
            </a:prstGeom>
            <a:noFill/>
          </p:spPr>
          <p:txBody>
            <a:bodyPr wrap="none" rtlCol="0">
              <a:spAutoFit/>
            </a:bodyPr>
            <a:lstStyle/>
            <a:p>
              <a:r>
                <a:rPr lang="en-US" b="1" dirty="0" err="1">
                  <a:solidFill>
                    <a:srgbClr val="0070C0"/>
                  </a:solidFill>
                </a:rPr>
                <a:t>aSAN</a:t>
              </a:r>
              <a:endParaRPr lang="en-US" b="1" dirty="0">
                <a:solidFill>
                  <a:srgbClr val="0070C0"/>
                </a:solidFill>
              </a:endParaRPr>
            </a:p>
          </p:txBody>
        </p:sp>
        <p:sp>
          <p:nvSpPr>
            <p:cNvPr id="12" name="Rectangle 11">
              <a:extLst>
                <a:ext uri="{FF2B5EF4-FFF2-40B4-BE49-F238E27FC236}">
                  <a16:creationId xmlns:a16="http://schemas.microsoft.com/office/drawing/2014/main" id="{579EAD50-99C1-2E49-8F4F-A810FFF8DD4A}"/>
                </a:ext>
              </a:extLst>
            </p:cNvPr>
            <p:cNvSpPr/>
            <p:nvPr/>
          </p:nvSpPr>
          <p:spPr>
            <a:xfrm>
              <a:off x="7356246" y="1882246"/>
              <a:ext cx="1964436" cy="571915"/>
            </a:xfrm>
            <a:prstGeom prst="rect">
              <a:avLst/>
            </a:prstGeom>
            <a:solidFill>
              <a:srgbClr val="75B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dirty="0"/>
                <a:t>Backup</a:t>
              </a:r>
            </a:p>
          </p:txBody>
        </p:sp>
        <p:sp>
          <p:nvSpPr>
            <p:cNvPr id="13" name="Rectangle 12">
              <a:extLst>
                <a:ext uri="{FF2B5EF4-FFF2-40B4-BE49-F238E27FC236}">
                  <a16:creationId xmlns:a16="http://schemas.microsoft.com/office/drawing/2014/main" id="{48211B84-44C3-004B-AA05-3A0E19D78951}"/>
                </a:ext>
              </a:extLst>
            </p:cNvPr>
            <p:cNvSpPr/>
            <p:nvPr/>
          </p:nvSpPr>
          <p:spPr>
            <a:xfrm>
              <a:off x="7356246" y="2755439"/>
              <a:ext cx="1964436" cy="571915"/>
            </a:xfrm>
            <a:prstGeom prst="rect">
              <a:avLst/>
            </a:prstGeom>
            <a:solidFill>
              <a:srgbClr val="75B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dirty="0"/>
                <a:t>Production</a:t>
              </a:r>
            </a:p>
          </p:txBody>
        </p:sp>
        <p:sp>
          <p:nvSpPr>
            <p:cNvPr id="14" name="TextBox 13">
              <a:extLst>
                <a:ext uri="{FF2B5EF4-FFF2-40B4-BE49-F238E27FC236}">
                  <a16:creationId xmlns:a16="http://schemas.microsoft.com/office/drawing/2014/main" id="{FDEC2C07-6CED-204A-8686-985EA71C185A}"/>
                </a:ext>
              </a:extLst>
            </p:cNvPr>
            <p:cNvSpPr txBox="1"/>
            <p:nvPr/>
          </p:nvSpPr>
          <p:spPr>
            <a:xfrm>
              <a:off x="7938355" y="3535668"/>
              <a:ext cx="800219" cy="369332"/>
            </a:xfrm>
            <a:prstGeom prst="rect">
              <a:avLst/>
            </a:prstGeom>
            <a:noFill/>
          </p:spPr>
          <p:txBody>
            <a:bodyPr wrap="none" rtlCol="0">
              <a:spAutoFit/>
            </a:bodyPr>
            <a:lstStyle/>
            <a:p>
              <a:r>
                <a:rPr lang="en-US" b="1" dirty="0" err="1">
                  <a:solidFill>
                    <a:srgbClr val="0070C0"/>
                  </a:solidFill>
                </a:rPr>
                <a:t>aSAN</a:t>
              </a:r>
              <a:endParaRPr lang="en-US" b="1" dirty="0">
                <a:solidFill>
                  <a:srgbClr val="0070C0"/>
                </a:solidFill>
              </a:endParaRPr>
            </a:p>
          </p:txBody>
        </p:sp>
        <p:cxnSp>
          <p:nvCxnSpPr>
            <p:cNvPr id="16" name="Straight Arrow Connector 15">
              <a:extLst>
                <a:ext uri="{FF2B5EF4-FFF2-40B4-BE49-F238E27FC236}">
                  <a16:creationId xmlns:a16="http://schemas.microsoft.com/office/drawing/2014/main" id="{CDD70F7F-9F0D-9144-9757-41AD2C2FF5FA}"/>
                </a:ext>
              </a:extLst>
            </p:cNvPr>
            <p:cNvCxnSpPr>
              <a:cxnSpLocks/>
              <a:stCxn id="6" idx="3"/>
            </p:cNvCxnSpPr>
            <p:nvPr/>
          </p:nvCxnSpPr>
          <p:spPr>
            <a:xfrm flipV="1">
              <a:off x="4624030" y="2755440"/>
              <a:ext cx="2442386" cy="7776"/>
            </a:xfrm>
            <a:prstGeom prst="straightConnector1">
              <a:avLst/>
            </a:prstGeom>
            <a:ln w="31750">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57C7274B-1A4F-2F47-9256-B589AC141AFC}"/>
                </a:ext>
              </a:extLst>
            </p:cNvPr>
            <p:cNvSpPr txBox="1"/>
            <p:nvPr/>
          </p:nvSpPr>
          <p:spPr>
            <a:xfrm>
              <a:off x="2727577" y="4152963"/>
              <a:ext cx="1484702" cy="369332"/>
            </a:xfrm>
            <a:prstGeom prst="rect">
              <a:avLst/>
            </a:prstGeom>
            <a:noFill/>
          </p:spPr>
          <p:txBody>
            <a:bodyPr wrap="none" rtlCol="0">
              <a:spAutoFit/>
            </a:bodyPr>
            <a:lstStyle/>
            <a:p>
              <a:r>
                <a:rPr lang="en-US" b="1" dirty="0"/>
                <a:t>Primary site</a:t>
              </a:r>
            </a:p>
          </p:txBody>
        </p:sp>
        <p:sp>
          <p:nvSpPr>
            <p:cNvPr id="18" name="TextBox 17">
              <a:extLst>
                <a:ext uri="{FF2B5EF4-FFF2-40B4-BE49-F238E27FC236}">
                  <a16:creationId xmlns:a16="http://schemas.microsoft.com/office/drawing/2014/main" id="{B560D51E-923F-1448-8E85-B000AF027DB0}"/>
                </a:ext>
              </a:extLst>
            </p:cNvPr>
            <p:cNvSpPr txBox="1"/>
            <p:nvPr/>
          </p:nvSpPr>
          <p:spPr>
            <a:xfrm>
              <a:off x="7491437" y="4142995"/>
              <a:ext cx="1829347" cy="369332"/>
            </a:xfrm>
            <a:prstGeom prst="rect">
              <a:avLst/>
            </a:prstGeom>
            <a:noFill/>
          </p:spPr>
          <p:txBody>
            <a:bodyPr wrap="none" rtlCol="0">
              <a:spAutoFit/>
            </a:bodyPr>
            <a:lstStyle/>
            <a:p>
              <a:r>
                <a:rPr lang="en-US" b="1" dirty="0"/>
                <a:t>Secondary site</a:t>
              </a:r>
            </a:p>
          </p:txBody>
        </p:sp>
      </p:grpSp>
      <p:sp>
        <p:nvSpPr>
          <p:cNvPr id="19" name="TextBox 18">
            <a:extLst>
              <a:ext uri="{FF2B5EF4-FFF2-40B4-BE49-F238E27FC236}">
                <a16:creationId xmlns:a16="http://schemas.microsoft.com/office/drawing/2014/main" id="{3BF0855A-8AEB-7A44-94F6-4BB4B6508D07}"/>
              </a:ext>
            </a:extLst>
          </p:cNvPr>
          <p:cNvSpPr txBox="1"/>
          <p:nvPr/>
        </p:nvSpPr>
        <p:spPr>
          <a:xfrm>
            <a:off x="1331262" y="4528900"/>
            <a:ext cx="9698805" cy="1384995"/>
          </a:xfrm>
          <a:prstGeom prst="rect">
            <a:avLst/>
          </a:prstGeom>
          <a:noFill/>
        </p:spPr>
        <p:txBody>
          <a:bodyPr wrap="square" rtlCol="0">
            <a:spAutoFit/>
          </a:bodyPr>
          <a:lstStyle/>
          <a:p>
            <a:r>
              <a:rPr lang="en-US" sz="1400" dirty="0"/>
              <a:t>Total usable capacity &gt;= (production capacity + backup capacity) * 2</a:t>
            </a:r>
          </a:p>
          <a:p>
            <a:endParaRPr lang="en-US" sz="1400" dirty="0"/>
          </a:p>
          <a:p>
            <a:r>
              <a:rPr lang="en-US" sz="1400" dirty="0"/>
              <a:t>e.g. a VM is 100GB in size, RPO requirement is 1 hour, the data that’s changed in ½ hour is 0.1GB, the backup data needs to be stored for 7 days, then:</a:t>
            </a:r>
          </a:p>
          <a:p>
            <a:r>
              <a:rPr lang="en-US" sz="1400" dirty="0"/>
              <a:t>The total usable capacity for this VM at each site should be at least </a:t>
            </a:r>
          </a:p>
          <a:p>
            <a:r>
              <a:rPr lang="en-US" sz="1400" dirty="0"/>
              <a:t>100GB (production capacity) + (100GB+0.1*2*24*7)(backup capacity)=233.6GB</a:t>
            </a:r>
          </a:p>
        </p:txBody>
      </p:sp>
      <p:sp>
        <p:nvSpPr>
          <p:cNvPr id="22" name="Date Placeholder 2">
            <a:extLst>
              <a:ext uri="{FF2B5EF4-FFF2-40B4-BE49-F238E27FC236}">
                <a16:creationId xmlns:a16="http://schemas.microsoft.com/office/drawing/2014/main" id="{04F26A3B-E00B-EC4E-9310-7B0106F4AECC}"/>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23" name="Footer Placeholder 3">
            <a:extLst>
              <a:ext uri="{FF2B5EF4-FFF2-40B4-BE49-F238E27FC236}">
                <a16:creationId xmlns:a16="http://schemas.microsoft.com/office/drawing/2014/main" id="{65BD4CAD-EB82-7F4B-9385-30F0D919F2AE}"/>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24" name="Slide Number Placeholder 4">
            <a:extLst>
              <a:ext uri="{FF2B5EF4-FFF2-40B4-BE49-F238E27FC236}">
                <a16:creationId xmlns:a16="http://schemas.microsoft.com/office/drawing/2014/main" id="{0000D47A-9FF0-754B-8394-B70FC332A1D5}"/>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t>8</a:t>
            </a:fld>
            <a:endParaRPr lang="zh-CN" altLang="en-US" dirty="0"/>
          </a:p>
        </p:txBody>
      </p:sp>
    </p:spTree>
    <p:extLst>
      <p:ext uri="{BB962C8B-B14F-4D97-AF65-F5344CB8AC3E}">
        <p14:creationId xmlns:p14="http://schemas.microsoft.com/office/powerpoint/2010/main" val="7182703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9968F-3F97-7C49-A1B9-1362C9733890}"/>
              </a:ext>
            </a:extLst>
          </p:cNvPr>
          <p:cNvSpPr>
            <a:spLocks noGrp="1"/>
          </p:cNvSpPr>
          <p:nvPr>
            <p:ph type="title"/>
          </p:nvPr>
        </p:nvSpPr>
        <p:spPr/>
        <p:txBody>
          <a:bodyPr>
            <a:normAutofit/>
          </a:bodyPr>
          <a:lstStyle/>
          <a:p>
            <a:r>
              <a:rPr lang="en-US" sz="2500" dirty="0" err="1">
                <a:solidFill>
                  <a:srgbClr val="345592"/>
                </a:solidFill>
              </a:rPr>
              <a:t>Sangfor</a:t>
            </a:r>
            <a:r>
              <a:rPr lang="en-US" sz="2500" dirty="0">
                <a:solidFill>
                  <a:srgbClr val="345592"/>
                </a:solidFill>
              </a:rPr>
              <a:t> Active-active Stretched Cluster in A Nutshell</a:t>
            </a:r>
          </a:p>
        </p:txBody>
      </p:sp>
      <p:grpSp>
        <p:nvGrpSpPr>
          <p:cNvPr id="49" name="组合 48">
            <a:extLst>
              <a:ext uri="{FF2B5EF4-FFF2-40B4-BE49-F238E27FC236}">
                <a16:creationId xmlns:a16="http://schemas.microsoft.com/office/drawing/2014/main" id="{4C82CBC6-0965-7847-816D-E57D9A60B096}"/>
              </a:ext>
            </a:extLst>
          </p:cNvPr>
          <p:cNvGrpSpPr/>
          <p:nvPr/>
        </p:nvGrpSpPr>
        <p:grpSpPr>
          <a:xfrm>
            <a:off x="1651858" y="1019183"/>
            <a:ext cx="9116884" cy="4941639"/>
            <a:chOff x="2047539" y="1651530"/>
            <a:chExt cx="9116884" cy="4941639"/>
          </a:xfrm>
        </p:grpSpPr>
        <p:grpSp>
          <p:nvGrpSpPr>
            <p:cNvPr id="25" name="Group 24">
              <a:extLst>
                <a:ext uri="{FF2B5EF4-FFF2-40B4-BE49-F238E27FC236}">
                  <a16:creationId xmlns:a16="http://schemas.microsoft.com/office/drawing/2014/main" id="{2B117647-2584-1142-920B-DAFE0E13CAA1}"/>
                </a:ext>
              </a:extLst>
            </p:cNvPr>
            <p:cNvGrpSpPr/>
            <p:nvPr/>
          </p:nvGrpSpPr>
          <p:grpSpPr>
            <a:xfrm>
              <a:off x="2047539" y="2743197"/>
              <a:ext cx="3806360" cy="2406494"/>
              <a:chOff x="911414" y="2411895"/>
              <a:chExt cx="3806360" cy="2406494"/>
            </a:xfrm>
          </p:grpSpPr>
          <p:grpSp>
            <p:nvGrpSpPr>
              <p:cNvPr id="7" name="Group 6">
                <a:extLst>
                  <a:ext uri="{FF2B5EF4-FFF2-40B4-BE49-F238E27FC236}">
                    <a16:creationId xmlns:a16="http://schemas.microsoft.com/office/drawing/2014/main" id="{A8B0C45B-0782-9F46-8A1F-5CD76AB9A7E9}"/>
                  </a:ext>
                </a:extLst>
              </p:cNvPr>
              <p:cNvGrpSpPr/>
              <p:nvPr/>
            </p:nvGrpSpPr>
            <p:grpSpPr>
              <a:xfrm>
                <a:off x="1083417" y="3211031"/>
                <a:ext cx="1091682" cy="348343"/>
                <a:chOff x="979714" y="4256314"/>
                <a:chExt cx="1091682" cy="348343"/>
              </a:xfrm>
            </p:grpSpPr>
            <p:sp>
              <p:nvSpPr>
                <p:cNvPr id="22" name="Rectangle 21">
                  <a:extLst>
                    <a:ext uri="{FF2B5EF4-FFF2-40B4-BE49-F238E27FC236}">
                      <a16:creationId xmlns:a16="http://schemas.microsoft.com/office/drawing/2014/main" id="{7A9C753C-E4A3-F440-8CA9-0309A43CBCF6}"/>
                    </a:ext>
                  </a:extLst>
                </p:cNvPr>
                <p:cNvSpPr/>
                <p:nvPr/>
              </p:nvSpPr>
              <p:spPr>
                <a:xfrm>
                  <a:off x="979714" y="4256314"/>
                  <a:ext cx="1091682" cy="348343"/>
                </a:xfrm>
                <a:prstGeom prst="rect">
                  <a:avLst/>
                </a:prstGeom>
                <a:solidFill>
                  <a:srgbClr val="0070BF"/>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Box 22">
                  <a:extLst>
                    <a:ext uri="{FF2B5EF4-FFF2-40B4-BE49-F238E27FC236}">
                      <a16:creationId xmlns:a16="http://schemas.microsoft.com/office/drawing/2014/main" id="{CE5B2767-1F3F-7D4E-99B1-EFBD32D9BE21}"/>
                    </a:ext>
                  </a:extLst>
                </p:cNvPr>
                <p:cNvSpPr txBox="1"/>
                <p:nvPr/>
              </p:nvSpPr>
              <p:spPr>
                <a:xfrm>
                  <a:off x="1257696" y="4258572"/>
                  <a:ext cx="537327" cy="338554"/>
                </a:xfrm>
                <a:prstGeom prst="rect">
                  <a:avLst/>
                </a:prstGeom>
                <a:noFill/>
              </p:spPr>
              <p:txBody>
                <a:bodyPr wrap="none" rtlCol="0">
                  <a:spAutoFit/>
                </a:bodyPr>
                <a:lstStyle/>
                <a:p>
                  <a:r>
                    <a:rPr lang="en-US" sz="1600" dirty="0">
                      <a:solidFill>
                        <a:schemeClr val="bg1"/>
                      </a:solidFill>
                    </a:rPr>
                    <a:t>HCI</a:t>
                  </a:r>
                </a:p>
              </p:txBody>
            </p:sp>
          </p:grpSp>
          <p:grpSp>
            <p:nvGrpSpPr>
              <p:cNvPr id="8" name="Group 7">
                <a:extLst>
                  <a:ext uri="{FF2B5EF4-FFF2-40B4-BE49-F238E27FC236}">
                    <a16:creationId xmlns:a16="http://schemas.microsoft.com/office/drawing/2014/main" id="{2422A48E-AB23-2C4C-8BF1-900D29A0F909}"/>
                  </a:ext>
                </a:extLst>
              </p:cNvPr>
              <p:cNvGrpSpPr/>
              <p:nvPr/>
            </p:nvGrpSpPr>
            <p:grpSpPr>
              <a:xfrm>
                <a:off x="2274203" y="3211031"/>
                <a:ext cx="1091682" cy="348343"/>
                <a:chOff x="979714" y="4256314"/>
                <a:chExt cx="1091682" cy="348343"/>
              </a:xfrm>
            </p:grpSpPr>
            <p:sp>
              <p:nvSpPr>
                <p:cNvPr id="20" name="Rectangle 19">
                  <a:extLst>
                    <a:ext uri="{FF2B5EF4-FFF2-40B4-BE49-F238E27FC236}">
                      <a16:creationId xmlns:a16="http://schemas.microsoft.com/office/drawing/2014/main" id="{7D606A13-E5DE-BC4E-A3A4-C96DF8899D3A}"/>
                    </a:ext>
                  </a:extLst>
                </p:cNvPr>
                <p:cNvSpPr/>
                <p:nvPr/>
              </p:nvSpPr>
              <p:spPr>
                <a:xfrm>
                  <a:off x="979714" y="4256314"/>
                  <a:ext cx="1091682" cy="348343"/>
                </a:xfrm>
                <a:prstGeom prst="rect">
                  <a:avLst/>
                </a:prstGeom>
                <a:solidFill>
                  <a:srgbClr val="0070BF"/>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TextBox 20">
                  <a:extLst>
                    <a:ext uri="{FF2B5EF4-FFF2-40B4-BE49-F238E27FC236}">
                      <a16:creationId xmlns:a16="http://schemas.microsoft.com/office/drawing/2014/main" id="{2A421E6B-C6DA-FB4A-96FB-F574BAA34003}"/>
                    </a:ext>
                  </a:extLst>
                </p:cNvPr>
                <p:cNvSpPr txBox="1"/>
                <p:nvPr/>
              </p:nvSpPr>
              <p:spPr>
                <a:xfrm>
                  <a:off x="1257696" y="4258572"/>
                  <a:ext cx="537327" cy="338554"/>
                </a:xfrm>
                <a:prstGeom prst="rect">
                  <a:avLst/>
                </a:prstGeom>
                <a:noFill/>
              </p:spPr>
              <p:txBody>
                <a:bodyPr wrap="none" rtlCol="0">
                  <a:spAutoFit/>
                </a:bodyPr>
                <a:lstStyle/>
                <a:p>
                  <a:r>
                    <a:rPr lang="en-US" sz="1600" dirty="0">
                      <a:solidFill>
                        <a:schemeClr val="bg1"/>
                      </a:solidFill>
                    </a:rPr>
                    <a:t>HCI</a:t>
                  </a:r>
                </a:p>
              </p:txBody>
            </p:sp>
          </p:grpSp>
          <p:grpSp>
            <p:nvGrpSpPr>
              <p:cNvPr id="9" name="Group 8">
                <a:extLst>
                  <a:ext uri="{FF2B5EF4-FFF2-40B4-BE49-F238E27FC236}">
                    <a16:creationId xmlns:a16="http://schemas.microsoft.com/office/drawing/2014/main" id="{30056CD6-EB19-4C4E-90BE-816F5B2990AB}"/>
                  </a:ext>
                </a:extLst>
              </p:cNvPr>
              <p:cNvGrpSpPr/>
              <p:nvPr/>
            </p:nvGrpSpPr>
            <p:grpSpPr>
              <a:xfrm>
                <a:off x="3464989" y="3211031"/>
                <a:ext cx="1091682" cy="348343"/>
                <a:chOff x="979714" y="4256314"/>
                <a:chExt cx="1091682" cy="348343"/>
              </a:xfrm>
            </p:grpSpPr>
            <p:sp>
              <p:nvSpPr>
                <p:cNvPr id="18" name="Rectangle 17">
                  <a:extLst>
                    <a:ext uri="{FF2B5EF4-FFF2-40B4-BE49-F238E27FC236}">
                      <a16:creationId xmlns:a16="http://schemas.microsoft.com/office/drawing/2014/main" id="{6FFB48C7-5488-4041-AFE2-4677BF20FA84}"/>
                    </a:ext>
                  </a:extLst>
                </p:cNvPr>
                <p:cNvSpPr/>
                <p:nvPr/>
              </p:nvSpPr>
              <p:spPr>
                <a:xfrm>
                  <a:off x="979714" y="4256314"/>
                  <a:ext cx="1091682" cy="348343"/>
                </a:xfrm>
                <a:prstGeom prst="rect">
                  <a:avLst/>
                </a:prstGeom>
                <a:solidFill>
                  <a:srgbClr val="0070BF"/>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9861B855-348D-2F4F-8208-F0E264A4036E}"/>
                    </a:ext>
                  </a:extLst>
                </p:cNvPr>
                <p:cNvSpPr txBox="1"/>
                <p:nvPr/>
              </p:nvSpPr>
              <p:spPr>
                <a:xfrm>
                  <a:off x="1257696" y="4258572"/>
                  <a:ext cx="537327" cy="338554"/>
                </a:xfrm>
                <a:prstGeom prst="rect">
                  <a:avLst/>
                </a:prstGeom>
                <a:noFill/>
              </p:spPr>
              <p:txBody>
                <a:bodyPr wrap="none" rtlCol="0">
                  <a:spAutoFit/>
                </a:bodyPr>
                <a:lstStyle/>
                <a:p>
                  <a:r>
                    <a:rPr lang="en-US" sz="1600" dirty="0">
                      <a:solidFill>
                        <a:schemeClr val="bg1"/>
                      </a:solidFill>
                    </a:rPr>
                    <a:t>HCI</a:t>
                  </a:r>
                </a:p>
              </p:txBody>
            </p:sp>
          </p:grpSp>
          <p:sp>
            <p:nvSpPr>
              <p:cNvPr id="10" name="Rounded Rectangle 9">
                <a:extLst>
                  <a:ext uri="{FF2B5EF4-FFF2-40B4-BE49-F238E27FC236}">
                    <a16:creationId xmlns:a16="http://schemas.microsoft.com/office/drawing/2014/main" id="{BE941436-5083-AF46-B72A-B01E669D9E6F}"/>
                  </a:ext>
                </a:extLst>
              </p:cNvPr>
              <p:cNvSpPr/>
              <p:nvPr/>
            </p:nvSpPr>
            <p:spPr>
              <a:xfrm>
                <a:off x="911414" y="2411895"/>
                <a:ext cx="3806360" cy="2406494"/>
              </a:xfrm>
              <a:prstGeom prst="roundRect">
                <a:avLst>
                  <a:gd name="adj" fmla="val 7658"/>
                </a:avLst>
              </a:prstGeom>
              <a:noFill/>
              <a:ln>
                <a:solidFill>
                  <a:srgbClr val="0070B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10">
                <a:extLst>
                  <a:ext uri="{FF2B5EF4-FFF2-40B4-BE49-F238E27FC236}">
                    <a16:creationId xmlns:a16="http://schemas.microsoft.com/office/drawing/2014/main" id="{57972256-7C14-B54E-B984-E8C4521A85C5}"/>
                  </a:ext>
                </a:extLst>
              </p:cNvPr>
              <p:cNvSpPr/>
              <p:nvPr/>
            </p:nvSpPr>
            <p:spPr>
              <a:xfrm>
                <a:off x="1282870" y="2712749"/>
                <a:ext cx="615856" cy="416560"/>
              </a:xfrm>
              <a:prstGeom prst="roundRect">
                <a:avLst/>
              </a:prstGeom>
              <a:solidFill>
                <a:srgbClr val="75B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8FA57387-BD17-CB44-BBAA-C0E553D8EA7E}"/>
                  </a:ext>
                </a:extLst>
              </p:cNvPr>
              <p:cNvSpPr txBox="1"/>
              <p:nvPr/>
            </p:nvSpPr>
            <p:spPr>
              <a:xfrm>
                <a:off x="1270886" y="2767140"/>
                <a:ext cx="660758" cy="307777"/>
              </a:xfrm>
              <a:prstGeom prst="rect">
                <a:avLst/>
              </a:prstGeom>
              <a:noFill/>
            </p:spPr>
            <p:txBody>
              <a:bodyPr wrap="none" rtlCol="0">
                <a:spAutoFit/>
              </a:bodyPr>
              <a:lstStyle/>
              <a:p>
                <a:r>
                  <a:rPr lang="en-US" sz="1400" dirty="0">
                    <a:solidFill>
                      <a:schemeClr val="bg1"/>
                    </a:solidFill>
                  </a:rPr>
                  <a:t>App1</a:t>
                </a:r>
              </a:p>
            </p:txBody>
          </p:sp>
          <p:sp>
            <p:nvSpPr>
              <p:cNvPr id="13" name="Rounded Rectangle 12">
                <a:extLst>
                  <a:ext uri="{FF2B5EF4-FFF2-40B4-BE49-F238E27FC236}">
                    <a16:creationId xmlns:a16="http://schemas.microsoft.com/office/drawing/2014/main" id="{B50264C1-13C4-484B-8F95-974749E6EA53}"/>
                  </a:ext>
                </a:extLst>
              </p:cNvPr>
              <p:cNvSpPr/>
              <p:nvPr/>
            </p:nvSpPr>
            <p:spPr>
              <a:xfrm>
                <a:off x="2473656" y="2712749"/>
                <a:ext cx="615856" cy="416560"/>
              </a:xfrm>
              <a:prstGeom prst="roundRect">
                <a:avLst/>
              </a:prstGeom>
              <a:solidFill>
                <a:srgbClr val="75B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F3E10ADD-13E1-4942-B9B8-34BB49094E1A}"/>
                  </a:ext>
                </a:extLst>
              </p:cNvPr>
              <p:cNvSpPr txBox="1"/>
              <p:nvPr/>
            </p:nvSpPr>
            <p:spPr>
              <a:xfrm>
                <a:off x="2452341" y="2767140"/>
                <a:ext cx="660758" cy="307777"/>
              </a:xfrm>
              <a:prstGeom prst="rect">
                <a:avLst/>
              </a:prstGeom>
              <a:noFill/>
            </p:spPr>
            <p:txBody>
              <a:bodyPr wrap="none" rtlCol="0">
                <a:spAutoFit/>
              </a:bodyPr>
              <a:lstStyle/>
              <a:p>
                <a:r>
                  <a:rPr lang="en-US" sz="1400" dirty="0">
                    <a:solidFill>
                      <a:schemeClr val="bg1"/>
                    </a:solidFill>
                  </a:rPr>
                  <a:t>App2</a:t>
                </a:r>
              </a:p>
            </p:txBody>
          </p:sp>
          <p:sp>
            <p:nvSpPr>
              <p:cNvPr id="15" name="Rounded Rectangle 14">
                <a:extLst>
                  <a:ext uri="{FF2B5EF4-FFF2-40B4-BE49-F238E27FC236}">
                    <a16:creationId xmlns:a16="http://schemas.microsoft.com/office/drawing/2014/main" id="{73350EE3-C551-3E49-8FD0-FEA6BB9B0CEC}"/>
                  </a:ext>
                </a:extLst>
              </p:cNvPr>
              <p:cNvSpPr/>
              <p:nvPr/>
            </p:nvSpPr>
            <p:spPr>
              <a:xfrm>
                <a:off x="3702902" y="2712749"/>
                <a:ext cx="615856" cy="416560"/>
              </a:xfrm>
              <a:prstGeom prst="roundRect">
                <a:avLst/>
              </a:prstGeom>
              <a:solidFill>
                <a:srgbClr val="75B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1D677E41-51D4-9F4A-8D04-FA8FA77EA531}"/>
                  </a:ext>
                </a:extLst>
              </p:cNvPr>
              <p:cNvSpPr txBox="1"/>
              <p:nvPr/>
            </p:nvSpPr>
            <p:spPr>
              <a:xfrm>
                <a:off x="3681587" y="2767140"/>
                <a:ext cx="660758" cy="307777"/>
              </a:xfrm>
              <a:prstGeom prst="rect">
                <a:avLst/>
              </a:prstGeom>
              <a:noFill/>
            </p:spPr>
            <p:txBody>
              <a:bodyPr wrap="none" rtlCol="0">
                <a:spAutoFit/>
              </a:bodyPr>
              <a:lstStyle/>
              <a:p>
                <a:r>
                  <a:rPr lang="en-US" sz="1400" dirty="0">
                    <a:solidFill>
                      <a:schemeClr val="bg1"/>
                    </a:solidFill>
                  </a:rPr>
                  <a:t>App3</a:t>
                </a:r>
              </a:p>
            </p:txBody>
          </p:sp>
          <p:sp>
            <p:nvSpPr>
              <p:cNvPr id="17" name="TextBox 16">
                <a:extLst>
                  <a:ext uri="{FF2B5EF4-FFF2-40B4-BE49-F238E27FC236}">
                    <a16:creationId xmlns:a16="http://schemas.microsoft.com/office/drawing/2014/main" id="{5392D315-C775-C845-8C44-15E4DEC9C4A6}"/>
                  </a:ext>
                </a:extLst>
              </p:cNvPr>
              <p:cNvSpPr txBox="1"/>
              <p:nvPr/>
            </p:nvSpPr>
            <p:spPr>
              <a:xfrm>
                <a:off x="2274203" y="4385599"/>
                <a:ext cx="811441" cy="369332"/>
              </a:xfrm>
              <a:prstGeom prst="rect">
                <a:avLst/>
              </a:prstGeom>
              <a:noFill/>
            </p:spPr>
            <p:txBody>
              <a:bodyPr wrap="none" rtlCol="0">
                <a:spAutoFit/>
              </a:bodyPr>
              <a:lstStyle/>
              <a:p>
                <a:r>
                  <a:rPr lang="en-US" b="1" dirty="0"/>
                  <a:t>Site A</a:t>
                </a:r>
              </a:p>
            </p:txBody>
          </p:sp>
        </p:grpSp>
        <p:grpSp>
          <p:nvGrpSpPr>
            <p:cNvPr id="26" name="Group 25">
              <a:extLst>
                <a:ext uri="{FF2B5EF4-FFF2-40B4-BE49-F238E27FC236}">
                  <a16:creationId xmlns:a16="http://schemas.microsoft.com/office/drawing/2014/main" id="{A53CE024-2A6A-FE4D-83A3-FC2830D49C83}"/>
                </a:ext>
              </a:extLst>
            </p:cNvPr>
            <p:cNvGrpSpPr/>
            <p:nvPr/>
          </p:nvGrpSpPr>
          <p:grpSpPr>
            <a:xfrm>
              <a:off x="7358063" y="2743196"/>
              <a:ext cx="3806360" cy="2406494"/>
              <a:chOff x="911414" y="2411895"/>
              <a:chExt cx="3806360" cy="2406494"/>
            </a:xfrm>
          </p:grpSpPr>
          <p:grpSp>
            <p:nvGrpSpPr>
              <p:cNvPr id="27" name="Group 26">
                <a:extLst>
                  <a:ext uri="{FF2B5EF4-FFF2-40B4-BE49-F238E27FC236}">
                    <a16:creationId xmlns:a16="http://schemas.microsoft.com/office/drawing/2014/main" id="{FFBBD525-9440-FF40-BDF0-75314227CF01}"/>
                  </a:ext>
                </a:extLst>
              </p:cNvPr>
              <p:cNvGrpSpPr/>
              <p:nvPr/>
            </p:nvGrpSpPr>
            <p:grpSpPr>
              <a:xfrm>
                <a:off x="1083417" y="3211031"/>
                <a:ext cx="1091682" cy="348343"/>
                <a:chOff x="979714" y="4256314"/>
                <a:chExt cx="1091682" cy="348343"/>
              </a:xfrm>
            </p:grpSpPr>
            <p:sp>
              <p:nvSpPr>
                <p:cNvPr id="42" name="Rectangle 41">
                  <a:extLst>
                    <a:ext uri="{FF2B5EF4-FFF2-40B4-BE49-F238E27FC236}">
                      <a16:creationId xmlns:a16="http://schemas.microsoft.com/office/drawing/2014/main" id="{FD298AC8-B979-934A-A493-9D8BD82D357B}"/>
                    </a:ext>
                  </a:extLst>
                </p:cNvPr>
                <p:cNvSpPr/>
                <p:nvPr/>
              </p:nvSpPr>
              <p:spPr>
                <a:xfrm>
                  <a:off x="979714" y="4256314"/>
                  <a:ext cx="1091682" cy="348343"/>
                </a:xfrm>
                <a:prstGeom prst="rect">
                  <a:avLst/>
                </a:prstGeom>
                <a:solidFill>
                  <a:srgbClr val="0070BF"/>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9CF8DB80-4E48-4E48-A68D-B818AC0CB504}"/>
                    </a:ext>
                  </a:extLst>
                </p:cNvPr>
                <p:cNvSpPr txBox="1"/>
                <p:nvPr/>
              </p:nvSpPr>
              <p:spPr>
                <a:xfrm>
                  <a:off x="1257696" y="4258572"/>
                  <a:ext cx="537327" cy="338554"/>
                </a:xfrm>
                <a:prstGeom prst="rect">
                  <a:avLst/>
                </a:prstGeom>
                <a:noFill/>
              </p:spPr>
              <p:txBody>
                <a:bodyPr wrap="none" rtlCol="0">
                  <a:spAutoFit/>
                </a:bodyPr>
                <a:lstStyle/>
                <a:p>
                  <a:r>
                    <a:rPr lang="en-US" sz="1600" dirty="0">
                      <a:solidFill>
                        <a:schemeClr val="bg1"/>
                      </a:solidFill>
                    </a:rPr>
                    <a:t>HCI</a:t>
                  </a:r>
                </a:p>
              </p:txBody>
            </p:sp>
          </p:grpSp>
          <p:grpSp>
            <p:nvGrpSpPr>
              <p:cNvPr id="28" name="Group 27">
                <a:extLst>
                  <a:ext uri="{FF2B5EF4-FFF2-40B4-BE49-F238E27FC236}">
                    <a16:creationId xmlns:a16="http://schemas.microsoft.com/office/drawing/2014/main" id="{2F55D86F-978A-A348-B005-D5DFA72FD57F}"/>
                  </a:ext>
                </a:extLst>
              </p:cNvPr>
              <p:cNvGrpSpPr/>
              <p:nvPr/>
            </p:nvGrpSpPr>
            <p:grpSpPr>
              <a:xfrm>
                <a:off x="2274203" y="3211031"/>
                <a:ext cx="1091682" cy="348343"/>
                <a:chOff x="979714" y="4256314"/>
                <a:chExt cx="1091682" cy="348343"/>
              </a:xfrm>
            </p:grpSpPr>
            <p:sp>
              <p:nvSpPr>
                <p:cNvPr id="40" name="Rectangle 39">
                  <a:extLst>
                    <a:ext uri="{FF2B5EF4-FFF2-40B4-BE49-F238E27FC236}">
                      <a16:creationId xmlns:a16="http://schemas.microsoft.com/office/drawing/2014/main" id="{6935D290-980F-A247-87DC-5305F2979F93}"/>
                    </a:ext>
                  </a:extLst>
                </p:cNvPr>
                <p:cNvSpPr/>
                <p:nvPr/>
              </p:nvSpPr>
              <p:spPr>
                <a:xfrm>
                  <a:off x="979714" y="4256314"/>
                  <a:ext cx="1091682" cy="348343"/>
                </a:xfrm>
                <a:prstGeom prst="rect">
                  <a:avLst/>
                </a:prstGeom>
                <a:solidFill>
                  <a:srgbClr val="0070BF"/>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3BB3C5E-ECD1-144E-95BC-906D397F1C9D}"/>
                    </a:ext>
                  </a:extLst>
                </p:cNvPr>
                <p:cNvSpPr txBox="1"/>
                <p:nvPr/>
              </p:nvSpPr>
              <p:spPr>
                <a:xfrm>
                  <a:off x="1257696" y="4258572"/>
                  <a:ext cx="537327" cy="338554"/>
                </a:xfrm>
                <a:prstGeom prst="rect">
                  <a:avLst/>
                </a:prstGeom>
                <a:noFill/>
              </p:spPr>
              <p:txBody>
                <a:bodyPr wrap="none" rtlCol="0">
                  <a:spAutoFit/>
                </a:bodyPr>
                <a:lstStyle/>
                <a:p>
                  <a:r>
                    <a:rPr lang="en-US" sz="1600" dirty="0">
                      <a:solidFill>
                        <a:schemeClr val="bg1"/>
                      </a:solidFill>
                    </a:rPr>
                    <a:t>HCI</a:t>
                  </a:r>
                </a:p>
              </p:txBody>
            </p:sp>
          </p:grpSp>
          <p:grpSp>
            <p:nvGrpSpPr>
              <p:cNvPr id="29" name="Group 28">
                <a:extLst>
                  <a:ext uri="{FF2B5EF4-FFF2-40B4-BE49-F238E27FC236}">
                    <a16:creationId xmlns:a16="http://schemas.microsoft.com/office/drawing/2014/main" id="{F9A51B95-82D5-6440-9E24-15062989D737}"/>
                  </a:ext>
                </a:extLst>
              </p:cNvPr>
              <p:cNvGrpSpPr/>
              <p:nvPr/>
            </p:nvGrpSpPr>
            <p:grpSpPr>
              <a:xfrm>
                <a:off x="3464989" y="3211031"/>
                <a:ext cx="1091682" cy="348343"/>
                <a:chOff x="979714" y="4256314"/>
                <a:chExt cx="1091682" cy="348343"/>
              </a:xfrm>
            </p:grpSpPr>
            <p:sp>
              <p:nvSpPr>
                <p:cNvPr id="38" name="Rectangle 37">
                  <a:extLst>
                    <a:ext uri="{FF2B5EF4-FFF2-40B4-BE49-F238E27FC236}">
                      <a16:creationId xmlns:a16="http://schemas.microsoft.com/office/drawing/2014/main" id="{E3B92DA8-6723-5E4E-BB56-57773FA08B91}"/>
                    </a:ext>
                  </a:extLst>
                </p:cNvPr>
                <p:cNvSpPr/>
                <p:nvPr/>
              </p:nvSpPr>
              <p:spPr>
                <a:xfrm>
                  <a:off x="979714" y="4256314"/>
                  <a:ext cx="1091682" cy="348343"/>
                </a:xfrm>
                <a:prstGeom prst="rect">
                  <a:avLst/>
                </a:prstGeom>
                <a:solidFill>
                  <a:srgbClr val="0070BF"/>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TextBox 38">
                  <a:extLst>
                    <a:ext uri="{FF2B5EF4-FFF2-40B4-BE49-F238E27FC236}">
                      <a16:creationId xmlns:a16="http://schemas.microsoft.com/office/drawing/2014/main" id="{C6B43BBD-0CA2-5646-BE1E-418DD35259EB}"/>
                    </a:ext>
                  </a:extLst>
                </p:cNvPr>
                <p:cNvSpPr txBox="1"/>
                <p:nvPr/>
              </p:nvSpPr>
              <p:spPr>
                <a:xfrm>
                  <a:off x="1257696" y="4258572"/>
                  <a:ext cx="537327" cy="338554"/>
                </a:xfrm>
                <a:prstGeom prst="rect">
                  <a:avLst/>
                </a:prstGeom>
                <a:noFill/>
              </p:spPr>
              <p:txBody>
                <a:bodyPr wrap="none" rtlCol="0">
                  <a:spAutoFit/>
                </a:bodyPr>
                <a:lstStyle/>
                <a:p>
                  <a:r>
                    <a:rPr lang="en-US" sz="1600" dirty="0">
                      <a:solidFill>
                        <a:schemeClr val="bg1"/>
                      </a:solidFill>
                    </a:rPr>
                    <a:t>HCI</a:t>
                  </a:r>
                </a:p>
              </p:txBody>
            </p:sp>
          </p:grpSp>
          <p:sp>
            <p:nvSpPr>
              <p:cNvPr id="30" name="Rounded Rectangle 29">
                <a:extLst>
                  <a:ext uri="{FF2B5EF4-FFF2-40B4-BE49-F238E27FC236}">
                    <a16:creationId xmlns:a16="http://schemas.microsoft.com/office/drawing/2014/main" id="{B42045B3-3B3E-AD44-A14C-093DC2F5019C}"/>
                  </a:ext>
                </a:extLst>
              </p:cNvPr>
              <p:cNvSpPr/>
              <p:nvPr/>
            </p:nvSpPr>
            <p:spPr>
              <a:xfrm>
                <a:off x="911414" y="2411895"/>
                <a:ext cx="3806360" cy="2406494"/>
              </a:xfrm>
              <a:prstGeom prst="roundRect">
                <a:avLst>
                  <a:gd name="adj" fmla="val 7658"/>
                </a:avLst>
              </a:prstGeom>
              <a:noFill/>
              <a:ln>
                <a:solidFill>
                  <a:srgbClr val="0070B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ounded Rectangle 30">
                <a:extLst>
                  <a:ext uri="{FF2B5EF4-FFF2-40B4-BE49-F238E27FC236}">
                    <a16:creationId xmlns:a16="http://schemas.microsoft.com/office/drawing/2014/main" id="{F652B8E5-CFC7-E947-9506-E1D956D9F60F}"/>
                  </a:ext>
                </a:extLst>
              </p:cNvPr>
              <p:cNvSpPr/>
              <p:nvPr/>
            </p:nvSpPr>
            <p:spPr>
              <a:xfrm>
                <a:off x="1282870" y="2712749"/>
                <a:ext cx="615856" cy="416560"/>
              </a:xfrm>
              <a:prstGeom prst="roundRect">
                <a:avLst/>
              </a:prstGeom>
              <a:solidFill>
                <a:srgbClr val="75B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TextBox 31">
                <a:extLst>
                  <a:ext uri="{FF2B5EF4-FFF2-40B4-BE49-F238E27FC236}">
                    <a16:creationId xmlns:a16="http://schemas.microsoft.com/office/drawing/2014/main" id="{69DE8E75-5239-D441-B384-2BACF2C3A36F}"/>
                  </a:ext>
                </a:extLst>
              </p:cNvPr>
              <p:cNvSpPr txBox="1"/>
              <p:nvPr/>
            </p:nvSpPr>
            <p:spPr>
              <a:xfrm>
                <a:off x="1270886" y="2767140"/>
                <a:ext cx="660758" cy="307777"/>
              </a:xfrm>
              <a:prstGeom prst="rect">
                <a:avLst/>
              </a:prstGeom>
              <a:noFill/>
            </p:spPr>
            <p:txBody>
              <a:bodyPr wrap="none" rtlCol="0">
                <a:spAutoFit/>
              </a:bodyPr>
              <a:lstStyle/>
              <a:p>
                <a:r>
                  <a:rPr lang="en-US" sz="1400" dirty="0">
                    <a:solidFill>
                      <a:schemeClr val="bg1"/>
                    </a:solidFill>
                  </a:rPr>
                  <a:t>App</a:t>
                </a:r>
                <a:r>
                  <a:rPr lang="en-US" altLang="zh-CN" sz="1400" dirty="0">
                    <a:solidFill>
                      <a:schemeClr val="bg1"/>
                    </a:solidFill>
                  </a:rPr>
                  <a:t>4</a:t>
                </a:r>
                <a:endParaRPr lang="en-US" sz="1400" dirty="0">
                  <a:solidFill>
                    <a:schemeClr val="bg1"/>
                  </a:solidFill>
                </a:endParaRPr>
              </a:p>
            </p:txBody>
          </p:sp>
          <p:sp>
            <p:nvSpPr>
              <p:cNvPr id="33" name="Rounded Rectangle 32">
                <a:extLst>
                  <a:ext uri="{FF2B5EF4-FFF2-40B4-BE49-F238E27FC236}">
                    <a16:creationId xmlns:a16="http://schemas.microsoft.com/office/drawing/2014/main" id="{F547667B-2DF8-3849-A45E-D1573370D37E}"/>
                  </a:ext>
                </a:extLst>
              </p:cNvPr>
              <p:cNvSpPr/>
              <p:nvPr/>
            </p:nvSpPr>
            <p:spPr>
              <a:xfrm>
                <a:off x="2473656" y="2712749"/>
                <a:ext cx="615856" cy="416560"/>
              </a:xfrm>
              <a:prstGeom prst="roundRect">
                <a:avLst/>
              </a:prstGeom>
              <a:solidFill>
                <a:srgbClr val="75B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DC8CAC4F-60C4-9347-AA92-FDCF274141B5}"/>
                  </a:ext>
                </a:extLst>
              </p:cNvPr>
              <p:cNvSpPr txBox="1"/>
              <p:nvPr/>
            </p:nvSpPr>
            <p:spPr>
              <a:xfrm>
                <a:off x="2443903" y="2767140"/>
                <a:ext cx="660758" cy="307777"/>
              </a:xfrm>
              <a:prstGeom prst="rect">
                <a:avLst/>
              </a:prstGeom>
              <a:noFill/>
            </p:spPr>
            <p:txBody>
              <a:bodyPr wrap="none" rtlCol="0">
                <a:spAutoFit/>
              </a:bodyPr>
              <a:lstStyle/>
              <a:p>
                <a:r>
                  <a:rPr lang="en-US" sz="1400" dirty="0">
                    <a:solidFill>
                      <a:schemeClr val="bg1"/>
                    </a:solidFill>
                  </a:rPr>
                  <a:t>App</a:t>
                </a:r>
                <a:r>
                  <a:rPr lang="en-US" altLang="zh-CN" sz="1400" dirty="0">
                    <a:solidFill>
                      <a:schemeClr val="bg1"/>
                    </a:solidFill>
                  </a:rPr>
                  <a:t>5</a:t>
                </a:r>
                <a:endParaRPr lang="en-US" sz="1400" dirty="0">
                  <a:solidFill>
                    <a:schemeClr val="bg1"/>
                  </a:solidFill>
                </a:endParaRPr>
              </a:p>
            </p:txBody>
          </p:sp>
          <p:sp>
            <p:nvSpPr>
              <p:cNvPr id="35" name="Rounded Rectangle 34">
                <a:extLst>
                  <a:ext uri="{FF2B5EF4-FFF2-40B4-BE49-F238E27FC236}">
                    <a16:creationId xmlns:a16="http://schemas.microsoft.com/office/drawing/2014/main" id="{DBA5ED49-8595-154A-909C-A4569FC40E74}"/>
                  </a:ext>
                </a:extLst>
              </p:cNvPr>
              <p:cNvSpPr/>
              <p:nvPr/>
            </p:nvSpPr>
            <p:spPr>
              <a:xfrm>
                <a:off x="3702902" y="2712749"/>
                <a:ext cx="615856" cy="416560"/>
              </a:xfrm>
              <a:prstGeom prst="roundRect">
                <a:avLst/>
              </a:prstGeom>
              <a:solidFill>
                <a:srgbClr val="75B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35">
                <a:extLst>
                  <a:ext uri="{FF2B5EF4-FFF2-40B4-BE49-F238E27FC236}">
                    <a16:creationId xmlns:a16="http://schemas.microsoft.com/office/drawing/2014/main" id="{A0D55307-8698-6E41-ADE1-CA4BE73E15D9}"/>
                  </a:ext>
                </a:extLst>
              </p:cNvPr>
              <p:cNvSpPr txBox="1"/>
              <p:nvPr/>
            </p:nvSpPr>
            <p:spPr>
              <a:xfrm>
                <a:off x="3691975" y="2767140"/>
                <a:ext cx="660758" cy="307777"/>
              </a:xfrm>
              <a:prstGeom prst="rect">
                <a:avLst/>
              </a:prstGeom>
              <a:noFill/>
            </p:spPr>
            <p:txBody>
              <a:bodyPr wrap="none" rtlCol="0">
                <a:spAutoFit/>
              </a:bodyPr>
              <a:lstStyle/>
              <a:p>
                <a:r>
                  <a:rPr lang="en-US" sz="1400" dirty="0">
                    <a:solidFill>
                      <a:schemeClr val="bg1"/>
                    </a:solidFill>
                  </a:rPr>
                  <a:t>App</a:t>
                </a:r>
                <a:r>
                  <a:rPr lang="en-US" altLang="zh-CN" sz="1400" dirty="0">
                    <a:solidFill>
                      <a:schemeClr val="bg1"/>
                    </a:solidFill>
                  </a:rPr>
                  <a:t>6</a:t>
                </a:r>
                <a:endParaRPr lang="en-US" sz="1400" dirty="0">
                  <a:solidFill>
                    <a:schemeClr val="bg1"/>
                  </a:solidFill>
                </a:endParaRPr>
              </a:p>
            </p:txBody>
          </p:sp>
          <p:sp>
            <p:nvSpPr>
              <p:cNvPr id="37" name="TextBox 36">
                <a:extLst>
                  <a:ext uri="{FF2B5EF4-FFF2-40B4-BE49-F238E27FC236}">
                    <a16:creationId xmlns:a16="http://schemas.microsoft.com/office/drawing/2014/main" id="{4745CF2B-1CBC-3144-A148-7A27DF0D0E30}"/>
                  </a:ext>
                </a:extLst>
              </p:cNvPr>
              <p:cNvSpPr txBox="1"/>
              <p:nvPr/>
            </p:nvSpPr>
            <p:spPr>
              <a:xfrm>
                <a:off x="2608853" y="4394942"/>
                <a:ext cx="782587" cy="369332"/>
              </a:xfrm>
              <a:prstGeom prst="rect">
                <a:avLst/>
              </a:prstGeom>
              <a:noFill/>
            </p:spPr>
            <p:txBody>
              <a:bodyPr wrap="none" rtlCol="0">
                <a:spAutoFit/>
              </a:bodyPr>
              <a:lstStyle/>
              <a:p>
                <a:r>
                  <a:rPr lang="en-US" b="1" dirty="0"/>
                  <a:t>Site B</a:t>
                </a:r>
              </a:p>
            </p:txBody>
          </p:sp>
        </p:grpSp>
        <p:sp>
          <p:nvSpPr>
            <p:cNvPr id="46" name="Rectangle 45">
              <a:extLst>
                <a:ext uri="{FF2B5EF4-FFF2-40B4-BE49-F238E27FC236}">
                  <a16:creationId xmlns:a16="http://schemas.microsoft.com/office/drawing/2014/main" id="{D2F8F311-A535-E84A-86AC-0292D972F79B}"/>
                </a:ext>
              </a:extLst>
            </p:cNvPr>
            <p:cNvSpPr/>
            <p:nvPr/>
          </p:nvSpPr>
          <p:spPr>
            <a:xfrm>
              <a:off x="5943414" y="1651530"/>
              <a:ext cx="1168268" cy="437322"/>
            </a:xfrm>
            <a:prstGeom prst="rect">
              <a:avLst/>
            </a:prstGeom>
            <a:solidFill>
              <a:srgbClr val="0070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47" name="TextBox 46">
              <a:extLst>
                <a:ext uri="{FF2B5EF4-FFF2-40B4-BE49-F238E27FC236}">
                  <a16:creationId xmlns:a16="http://schemas.microsoft.com/office/drawing/2014/main" id="{9C97F78D-1AC8-B34A-94D4-F9FEA6437FCD}"/>
                </a:ext>
              </a:extLst>
            </p:cNvPr>
            <p:cNvSpPr txBox="1"/>
            <p:nvPr/>
          </p:nvSpPr>
          <p:spPr>
            <a:xfrm>
              <a:off x="6068720" y="1737336"/>
              <a:ext cx="910827" cy="338554"/>
            </a:xfrm>
            <a:prstGeom prst="rect">
              <a:avLst/>
            </a:prstGeom>
            <a:noFill/>
          </p:spPr>
          <p:txBody>
            <a:bodyPr wrap="none" rtlCol="0">
              <a:spAutoFit/>
            </a:bodyPr>
            <a:lstStyle/>
            <a:p>
              <a:r>
                <a:rPr lang="en-US" sz="1600" dirty="0">
                  <a:solidFill>
                    <a:schemeClr val="bg1"/>
                  </a:solidFill>
                </a:rPr>
                <a:t>Witness</a:t>
              </a:r>
            </a:p>
          </p:txBody>
        </p:sp>
        <p:sp>
          <p:nvSpPr>
            <p:cNvPr id="48" name="TextBox 47">
              <a:extLst>
                <a:ext uri="{FF2B5EF4-FFF2-40B4-BE49-F238E27FC236}">
                  <a16:creationId xmlns:a16="http://schemas.microsoft.com/office/drawing/2014/main" id="{F8615CF5-282B-834F-9A4F-26A06BC487FF}"/>
                </a:ext>
              </a:extLst>
            </p:cNvPr>
            <p:cNvSpPr txBox="1"/>
            <p:nvPr/>
          </p:nvSpPr>
          <p:spPr>
            <a:xfrm>
              <a:off x="6225815" y="2245334"/>
              <a:ext cx="753732" cy="338554"/>
            </a:xfrm>
            <a:prstGeom prst="rect">
              <a:avLst/>
            </a:prstGeom>
            <a:noFill/>
          </p:spPr>
          <p:txBody>
            <a:bodyPr wrap="none" rtlCol="0">
              <a:spAutoFit/>
            </a:bodyPr>
            <a:lstStyle/>
            <a:p>
              <a:r>
                <a:rPr lang="en-US" sz="1600" b="1" dirty="0"/>
                <a:t>Site C</a:t>
              </a:r>
            </a:p>
          </p:txBody>
        </p:sp>
        <p:cxnSp>
          <p:nvCxnSpPr>
            <p:cNvPr id="50" name="Straight Connector 49">
              <a:extLst>
                <a:ext uri="{FF2B5EF4-FFF2-40B4-BE49-F238E27FC236}">
                  <a16:creationId xmlns:a16="http://schemas.microsoft.com/office/drawing/2014/main" id="{7F23E1FB-9479-D141-A10C-23F1A993A311}"/>
                </a:ext>
              </a:extLst>
            </p:cNvPr>
            <p:cNvCxnSpPr>
              <a:cxnSpLocks/>
              <a:stCxn id="46" idx="2"/>
              <a:endCxn id="10" idx="0"/>
            </p:cNvCxnSpPr>
            <p:nvPr/>
          </p:nvCxnSpPr>
          <p:spPr>
            <a:xfrm flipH="1">
              <a:off x="3950719" y="2088852"/>
              <a:ext cx="2576829" cy="654345"/>
            </a:xfrm>
            <a:prstGeom prst="line">
              <a:avLst/>
            </a:prstGeom>
            <a:ln w="12700">
              <a:solidFill>
                <a:srgbClr val="0070BF"/>
              </a:solidFill>
              <a:prstDash val="solid"/>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3CCEE23E-A7A8-3E45-B00C-E29F8A1CA79D}"/>
                </a:ext>
              </a:extLst>
            </p:cNvPr>
            <p:cNvCxnSpPr>
              <a:cxnSpLocks/>
              <a:stCxn id="46" idx="2"/>
              <a:endCxn id="30" idx="0"/>
            </p:cNvCxnSpPr>
            <p:nvPr/>
          </p:nvCxnSpPr>
          <p:spPr>
            <a:xfrm>
              <a:off x="6527548" y="2088852"/>
              <a:ext cx="2733695" cy="654344"/>
            </a:xfrm>
            <a:prstGeom prst="line">
              <a:avLst/>
            </a:prstGeom>
            <a:ln w="12700">
              <a:solidFill>
                <a:srgbClr val="0070BF"/>
              </a:solidFill>
              <a:prstDash val="solid"/>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9F6279C8-0EE0-C94A-A060-DF79343BD47E}"/>
                </a:ext>
              </a:extLst>
            </p:cNvPr>
            <p:cNvSpPr txBox="1"/>
            <p:nvPr/>
          </p:nvSpPr>
          <p:spPr>
            <a:xfrm>
              <a:off x="3954856" y="5515951"/>
              <a:ext cx="5709786" cy="1077218"/>
            </a:xfrm>
            <a:prstGeom prst="rect">
              <a:avLst/>
            </a:prstGeom>
            <a:noFill/>
          </p:spPr>
          <p:txBody>
            <a:bodyPr wrap="square" rtlCol="0">
              <a:spAutoFit/>
            </a:bodyPr>
            <a:lstStyle/>
            <a:p>
              <a:pPr algn="ctr"/>
              <a:r>
                <a:rPr lang="en-US" sz="1600" dirty="0"/>
                <a:t>Automatic failover</a:t>
              </a:r>
            </a:p>
            <a:p>
              <a:pPr algn="ctr"/>
              <a:r>
                <a:rPr lang="en-US" sz="1600" dirty="0"/>
                <a:t>Minimal downtime</a:t>
              </a:r>
            </a:p>
            <a:p>
              <a:pPr algn="ctr"/>
              <a:r>
                <a:rPr lang="en-US" sz="1600" dirty="0"/>
                <a:t>0 data loss </a:t>
              </a:r>
            </a:p>
            <a:p>
              <a:pPr algn="ctr"/>
              <a:r>
                <a:rPr lang="en-US" sz="1600" dirty="0"/>
                <a:t>Easy to deploy and manage</a:t>
              </a:r>
            </a:p>
          </p:txBody>
        </p:sp>
        <p:sp>
          <p:nvSpPr>
            <p:cNvPr id="6" name="Rectangle 5">
              <a:extLst>
                <a:ext uri="{FF2B5EF4-FFF2-40B4-BE49-F238E27FC236}">
                  <a16:creationId xmlns:a16="http://schemas.microsoft.com/office/drawing/2014/main" id="{0568C665-61E0-EE41-8CA5-600544157738}"/>
                </a:ext>
              </a:extLst>
            </p:cNvPr>
            <p:cNvSpPr/>
            <p:nvPr/>
          </p:nvSpPr>
          <p:spPr>
            <a:xfrm>
              <a:off x="5853899" y="3517378"/>
              <a:ext cx="1515064" cy="156742"/>
            </a:xfrm>
            <a:prstGeom prst="rect">
              <a:avLst/>
            </a:prstGeom>
            <a:solidFill>
              <a:srgbClr val="0070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CC17D46-B25C-B74E-99ED-AB054D11256E}"/>
                </a:ext>
              </a:extLst>
            </p:cNvPr>
            <p:cNvSpPr txBox="1"/>
            <p:nvPr/>
          </p:nvSpPr>
          <p:spPr>
            <a:xfrm>
              <a:off x="5943414" y="2946717"/>
              <a:ext cx="1287532" cy="523220"/>
            </a:xfrm>
            <a:prstGeom prst="rect">
              <a:avLst/>
            </a:prstGeom>
            <a:noFill/>
          </p:spPr>
          <p:txBody>
            <a:bodyPr wrap="none" rtlCol="0">
              <a:spAutoFit/>
            </a:bodyPr>
            <a:lstStyle/>
            <a:p>
              <a:pPr lvl="0" algn="ctr"/>
              <a:r>
                <a:rPr lang="en-US" altLang="zh-CN" sz="1400" dirty="0">
                  <a:solidFill>
                    <a:srgbClr val="003299"/>
                  </a:solidFill>
                </a:rPr>
                <a:t>10Gbps fiber</a:t>
              </a:r>
            </a:p>
            <a:p>
              <a:pPr lvl="0" algn="ctr"/>
              <a:r>
                <a:rPr lang="en-US" sz="1400" dirty="0">
                  <a:solidFill>
                    <a:srgbClr val="003299"/>
                  </a:solidFill>
                </a:rPr>
                <a:t>RTT&lt;=5ms</a:t>
              </a:r>
              <a:endParaRPr lang="en-US" dirty="0">
                <a:solidFill>
                  <a:srgbClr val="003299"/>
                </a:solidFill>
              </a:endParaRPr>
            </a:p>
          </p:txBody>
        </p:sp>
      </p:grpSp>
      <p:sp>
        <p:nvSpPr>
          <p:cNvPr id="44" name="Can 43">
            <a:extLst>
              <a:ext uri="{FF2B5EF4-FFF2-40B4-BE49-F238E27FC236}">
                <a16:creationId xmlns:a16="http://schemas.microsoft.com/office/drawing/2014/main" id="{BABA64E5-6032-534C-BCE0-55CCD29A17F6}"/>
              </a:ext>
            </a:extLst>
          </p:cNvPr>
          <p:cNvSpPr/>
          <p:nvPr/>
        </p:nvSpPr>
        <p:spPr>
          <a:xfrm>
            <a:off x="1823861" y="3367140"/>
            <a:ext cx="8783778" cy="665746"/>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dirty="0"/>
              <a:t>Active-active storage</a:t>
            </a:r>
            <a:endParaRPr kumimoji="1" lang="en-CN" dirty="0"/>
          </a:p>
        </p:txBody>
      </p:sp>
      <p:sp>
        <p:nvSpPr>
          <p:cNvPr id="54" name="Rounded Rectangle 53">
            <a:extLst>
              <a:ext uri="{FF2B5EF4-FFF2-40B4-BE49-F238E27FC236}">
                <a16:creationId xmlns:a16="http://schemas.microsoft.com/office/drawing/2014/main" id="{9570097D-FC55-3B4C-8386-8CA38E618CB3}"/>
              </a:ext>
            </a:extLst>
          </p:cNvPr>
          <p:cNvSpPr/>
          <p:nvPr/>
        </p:nvSpPr>
        <p:spPr>
          <a:xfrm>
            <a:off x="1462120" y="1913304"/>
            <a:ext cx="9510679" cy="2833847"/>
          </a:xfrm>
          <a:prstGeom prst="roundRect">
            <a:avLst>
              <a:gd name="adj" fmla="val 7658"/>
            </a:avLst>
          </a:prstGeom>
          <a:noFill/>
          <a:ln>
            <a:solidFill>
              <a:srgbClr val="0070B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Date Placeholder 2">
            <a:extLst>
              <a:ext uri="{FF2B5EF4-FFF2-40B4-BE49-F238E27FC236}">
                <a16:creationId xmlns:a16="http://schemas.microsoft.com/office/drawing/2014/main" id="{03DDF676-76D6-F744-B77A-7D0DF8A5E406}"/>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5" name="Footer Placeholder 3">
            <a:extLst>
              <a:ext uri="{FF2B5EF4-FFF2-40B4-BE49-F238E27FC236}">
                <a16:creationId xmlns:a16="http://schemas.microsoft.com/office/drawing/2014/main" id="{0FAF3969-A5FA-AF4F-89F5-3337C5DA3A62}"/>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6" name="Slide Number Placeholder 4">
            <a:extLst>
              <a:ext uri="{FF2B5EF4-FFF2-40B4-BE49-F238E27FC236}">
                <a16:creationId xmlns:a16="http://schemas.microsoft.com/office/drawing/2014/main" id="{6F68AF6C-A51E-8C41-92B0-9C42D717C93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t>9</a:t>
            </a:fld>
            <a:endParaRPr lang="zh-CN" altLang="en-US" dirty="0"/>
          </a:p>
        </p:txBody>
      </p:sp>
    </p:spTree>
    <p:extLst>
      <p:ext uri="{BB962C8B-B14F-4D97-AF65-F5344CB8AC3E}">
        <p14:creationId xmlns:p14="http://schemas.microsoft.com/office/powerpoint/2010/main" val="8217436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5F7D51-3386-4142-9F07-224DB84295B8}"/>
              </a:ext>
            </a:extLst>
          </p:cNvPr>
          <p:cNvSpPr>
            <a:spLocks noGrp="1"/>
          </p:cNvSpPr>
          <p:nvPr>
            <p:ph type="title"/>
          </p:nvPr>
        </p:nvSpPr>
        <p:spPr>
          <a:xfrm>
            <a:off x="609721" y="175795"/>
            <a:ext cx="10515600" cy="604139"/>
          </a:xfrm>
        </p:spPr>
        <p:txBody>
          <a:bodyPr>
            <a:normAutofit/>
          </a:bodyPr>
          <a:lstStyle/>
          <a:p>
            <a:r>
              <a:rPr lang="en-US" sz="2500" dirty="0"/>
              <a:t>Drilling into Details</a:t>
            </a:r>
            <a:endParaRPr lang="en-CN" sz="2500" dirty="0"/>
          </a:p>
        </p:txBody>
      </p:sp>
      <p:sp>
        <p:nvSpPr>
          <p:cNvPr id="29" name="文本框 60">
            <a:extLst>
              <a:ext uri="{FF2B5EF4-FFF2-40B4-BE49-F238E27FC236}">
                <a16:creationId xmlns:a16="http://schemas.microsoft.com/office/drawing/2014/main" id="{A306304F-B70A-5F41-A977-5B6256AABD6D}"/>
              </a:ext>
            </a:extLst>
          </p:cNvPr>
          <p:cNvSpPr txBox="1"/>
          <p:nvPr/>
        </p:nvSpPr>
        <p:spPr>
          <a:xfrm>
            <a:off x="3272678" y="5890389"/>
            <a:ext cx="738133" cy="276999"/>
          </a:xfrm>
          <a:prstGeom prst="rect">
            <a:avLst/>
          </a:prstGeom>
          <a:noFill/>
        </p:spPr>
        <p:txBody>
          <a:bodyPr wrap="square" rtlCol="0">
            <a:spAutoFit/>
          </a:bodyPr>
          <a:lstStyle/>
          <a:p>
            <a:pPr algn="ctr"/>
            <a:r>
              <a:rPr lang="en-US" altLang="zh-CN" sz="1200" b="1" dirty="0">
                <a:latin typeface="Century Gothic" panose="020B0502020202020204" pitchFamily="34" charset="0"/>
                <a:ea typeface="微软雅黑" panose="020B0503020204020204" charset="-122"/>
                <a:cs typeface="微软雅黑" panose="020B0503020204020204" charset="-122"/>
              </a:rPr>
              <a:t>DC A</a:t>
            </a:r>
          </a:p>
        </p:txBody>
      </p:sp>
      <p:sp>
        <p:nvSpPr>
          <p:cNvPr id="54" name="文本框 134">
            <a:extLst>
              <a:ext uri="{FF2B5EF4-FFF2-40B4-BE49-F238E27FC236}">
                <a16:creationId xmlns:a16="http://schemas.microsoft.com/office/drawing/2014/main" id="{18F424B9-6AEF-274F-845E-1BC60BB868B2}"/>
              </a:ext>
            </a:extLst>
          </p:cNvPr>
          <p:cNvSpPr txBox="1"/>
          <p:nvPr/>
        </p:nvSpPr>
        <p:spPr>
          <a:xfrm>
            <a:off x="6523377" y="5890389"/>
            <a:ext cx="738134" cy="275843"/>
          </a:xfrm>
          <a:prstGeom prst="rect">
            <a:avLst/>
          </a:prstGeom>
          <a:noFill/>
        </p:spPr>
        <p:txBody>
          <a:bodyPr wrap="square" rtlCol="0">
            <a:spAutoFit/>
          </a:bodyPr>
          <a:lstStyle/>
          <a:p>
            <a:pPr algn="ctr"/>
            <a:r>
              <a:rPr lang="en-US" altLang="zh-CN" sz="1200" b="1" dirty="0">
                <a:latin typeface="Century Gothic" panose="020B0502020202020204" pitchFamily="34" charset="0"/>
                <a:ea typeface="微软雅黑" panose="020B0503020204020204" charset="-122"/>
                <a:cs typeface="微软雅黑" panose="020B0503020204020204" charset="-122"/>
              </a:rPr>
              <a:t>DC B</a:t>
            </a:r>
          </a:p>
        </p:txBody>
      </p:sp>
      <p:grpSp>
        <p:nvGrpSpPr>
          <p:cNvPr id="113" name="组合 112">
            <a:extLst>
              <a:ext uri="{FF2B5EF4-FFF2-40B4-BE49-F238E27FC236}">
                <a16:creationId xmlns:a16="http://schemas.microsoft.com/office/drawing/2014/main" id="{47675452-1F80-3C46-B42B-1C16CFA34791}"/>
              </a:ext>
            </a:extLst>
          </p:cNvPr>
          <p:cNvGrpSpPr/>
          <p:nvPr/>
        </p:nvGrpSpPr>
        <p:grpSpPr>
          <a:xfrm>
            <a:off x="2425854" y="2187122"/>
            <a:ext cx="5755933" cy="3975945"/>
            <a:chOff x="1875790" y="1544955"/>
            <a:chExt cx="7459980" cy="5153025"/>
          </a:xfrm>
        </p:grpSpPr>
        <p:grpSp>
          <p:nvGrpSpPr>
            <p:cNvPr id="6" name="组合 78">
              <a:extLst>
                <a:ext uri="{FF2B5EF4-FFF2-40B4-BE49-F238E27FC236}">
                  <a16:creationId xmlns:a16="http://schemas.microsoft.com/office/drawing/2014/main" id="{7AA21920-F12D-8745-8DDE-77C404F4AAF6}"/>
                </a:ext>
              </a:extLst>
            </p:cNvPr>
            <p:cNvGrpSpPr/>
            <p:nvPr/>
          </p:nvGrpSpPr>
          <p:grpSpPr>
            <a:xfrm>
              <a:off x="2271395" y="2345690"/>
              <a:ext cx="415290" cy="520700"/>
              <a:chOff x="4474" y="7488"/>
              <a:chExt cx="654" cy="820"/>
            </a:xfrm>
          </p:grpSpPr>
          <p:pic>
            <p:nvPicPr>
              <p:cNvPr id="7" name="Picture 9" descr="主机">
                <a:extLst>
                  <a:ext uri="{FF2B5EF4-FFF2-40B4-BE49-F238E27FC236}">
                    <a16:creationId xmlns:a16="http://schemas.microsoft.com/office/drawing/2014/main" id="{63A9AE8B-1C1F-E841-A855-B749C431278E}"/>
                  </a:ext>
                </a:extLst>
              </p:cNvPr>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8" name="文本框 77">
                <a:extLst>
                  <a:ext uri="{FF2B5EF4-FFF2-40B4-BE49-F238E27FC236}">
                    <a16:creationId xmlns:a16="http://schemas.microsoft.com/office/drawing/2014/main" id="{10FD2196-F4D2-F942-9C3F-1D31E9F53689}"/>
                  </a:ext>
                </a:extLst>
              </p:cNvPr>
              <p:cNvSpPr txBox="1"/>
              <p:nvPr/>
            </p:nvSpPr>
            <p:spPr>
              <a:xfrm>
                <a:off x="4474" y="7868"/>
                <a:ext cx="654" cy="440"/>
              </a:xfrm>
              <a:prstGeom prst="rect">
                <a:avLst/>
              </a:prstGeom>
              <a:noFill/>
            </p:spPr>
            <p:txBody>
              <a:bodyPr wrap="square" lIns="36000" rtlCol="0">
                <a:spAutoFit/>
              </a:bodyPr>
              <a:lstStyle/>
              <a:p>
                <a:pPr algn="ctr"/>
                <a:r>
                  <a:rPr lang="en-US" altLang="zh-CN" sz="800" b="1" dirty="0">
                    <a:solidFill>
                      <a:srgbClr val="345592"/>
                    </a:solidFill>
                    <a:latin typeface="Century Gothic" panose="020B0502020202020204" pitchFamily="34" charset="0"/>
                    <a:ea typeface="微软雅黑" panose="020B0503020204020204" charset="-122"/>
                  </a:rPr>
                  <a:t>VM</a:t>
                </a:r>
              </a:p>
            </p:txBody>
          </p:sp>
        </p:grpSp>
        <p:grpSp>
          <p:nvGrpSpPr>
            <p:cNvPr id="9" name="组合 82">
              <a:extLst>
                <a:ext uri="{FF2B5EF4-FFF2-40B4-BE49-F238E27FC236}">
                  <a16:creationId xmlns:a16="http://schemas.microsoft.com/office/drawing/2014/main" id="{61861B9B-BD3D-0541-B67D-A2E2C7A74460}"/>
                </a:ext>
              </a:extLst>
            </p:cNvPr>
            <p:cNvGrpSpPr/>
            <p:nvPr/>
          </p:nvGrpSpPr>
          <p:grpSpPr>
            <a:xfrm>
              <a:off x="2762250" y="2345690"/>
              <a:ext cx="415290" cy="520700"/>
              <a:chOff x="4474" y="7488"/>
              <a:chExt cx="654" cy="820"/>
            </a:xfrm>
          </p:grpSpPr>
          <p:pic>
            <p:nvPicPr>
              <p:cNvPr id="10" name="Picture 9" descr="主机">
                <a:extLst>
                  <a:ext uri="{FF2B5EF4-FFF2-40B4-BE49-F238E27FC236}">
                    <a16:creationId xmlns:a16="http://schemas.microsoft.com/office/drawing/2014/main" id="{429CD3A5-6A34-F04F-8BDD-45F7D4C51EBD}"/>
                  </a:ext>
                </a:extLst>
              </p:cNvPr>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1" name="文本框 97">
                <a:extLst>
                  <a:ext uri="{FF2B5EF4-FFF2-40B4-BE49-F238E27FC236}">
                    <a16:creationId xmlns:a16="http://schemas.microsoft.com/office/drawing/2014/main" id="{CF739EF6-F4A8-6247-BD6F-7141DC253F5D}"/>
                  </a:ext>
                </a:extLst>
              </p:cNvPr>
              <p:cNvSpPr txBox="1"/>
              <p:nvPr/>
            </p:nvSpPr>
            <p:spPr>
              <a:xfrm>
                <a:off x="4474" y="7868"/>
                <a:ext cx="654" cy="440"/>
              </a:xfrm>
              <a:prstGeom prst="rect">
                <a:avLst/>
              </a:prstGeom>
              <a:noFill/>
            </p:spPr>
            <p:txBody>
              <a:bodyPr wrap="square" lIns="36000" rtlCol="0">
                <a:spAutoFit/>
              </a:bodyPr>
              <a:lstStyle/>
              <a:p>
                <a:pPr algn="ctr"/>
                <a:r>
                  <a:rPr lang="en-US" altLang="zh-CN" sz="800" b="1" dirty="0">
                    <a:solidFill>
                      <a:srgbClr val="345592"/>
                    </a:solidFill>
                    <a:latin typeface="Century Gothic" panose="020B0502020202020204" pitchFamily="34" charset="0"/>
                    <a:ea typeface="微软雅黑" panose="020B0503020204020204" charset="-122"/>
                  </a:rPr>
                  <a:t>VM</a:t>
                </a:r>
              </a:p>
            </p:txBody>
          </p:sp>
        </p:grpSp>
        <p:grpSp>
          <p:nvGrpSpPr>
            <p:cNvPr id="12" name="组合 98">
              <a:extLst>
                <a:ext uri="{FF2B5EF4-FFF2-40B4-BE49-F238E27FC236}">
                  <a16:creationId xmlns:a16="http://schemas.microsoft.com/office/drawing/2014/main" id="{4B2185C7-5712-6749-97CF-262FE80C2F06}"/>
                </a:ext>
              </a:extLst>
            </p:cNvPr>
            <p:cNvGrpSpPr/>
            <p:nvPr/>
          </p:nvGrpSpPr>
          <p:grpSpPr>
            <a:xfrm>
              <a:off x="3743960" y="2345690"/>
              <a:ext cx="415290" cy="520700"/>
              <a:chOff x="4474" y="7488"/>
              <a:chExt cx="654" cy="820"/>
            </a:xfrm>
          </p:grpSpPr>
          <p:pic>
            <p:nvPicPr>
              <p:cNvPr id="13" name="Picture 9" descr="主机">
                <a:extLst>
                  <a:ext uri="{FF2B5EF4-FFF2-40B4-BE49-F238E27FC236}">
                    <a16:creationId xmlns:a16="http://schemas.microsoft.com/office/drawing/2014/main" id="{C1F95EFD-B32E-9246-998B-F02EDAC237BE}"/>
                  </a:ext>
                </a:extLst>
              </p:cNvPr>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4" name="文本框 100">
                <a:extLst>
                  <a:ext uri="{FF2B5EF4-FFF2-40B4-BE49-F238E27FC236}">
                    <a16:creationId xmlns:a16="http://schemas.microsoft.com/office/drawing/2014/main" id="{9C9031EE-AEB2-8741-A2DC-D815DA74489E}"/>
                  </a:ext>
                </a:extLst>
              </p:cNvPr>
              <p:cNvSpPr txBox="1"/>
              <p:nvPr/>
            </p:nvSpPr>
            <p:spPr>
              <a:xfrm>
                <a:off x="4474" y="7868"/>
                <a:ext cx="654" cy="440"/>
              </a:xfrm>
              <a:prstGeom prst="rect">
                <a:avLst/>
              </a:prstGeom>
              <a:noFill/>
            </p:spPr>
            <p:txBody>
              <a:bodyPr wrap="square" lIns="36000" rtlCol="0">
                <a:spAutoFit/>
              </a:bodyPr>
              <a:lstStyle/>
              <a:p>
                <a:pPr algn="ctr"/>
                <a:r>
                  <a:rPr lang="en-US" altLang="zh-CN" sz="800" b="1" dirty="0">
                    <a:solidFill>
                      <a:srgbClr val="345592"/>
                    </a:solidFill>
                    <a:latin typeface="Century Gothic" panose="020B0502020202020204" pitchFamily="34" charset="0"/>
                    <a:ea typeface="微软雅黑" panose="020B0503020204020204" charset="-122"/>
                  </a:rPr>
                  <a:t>VM</a:t>
                </a:r>
              </a:p>
            </p:txBody>
          </p:sp>
        </p:grpSp>
        <p:grpSp>
          <p:nvGrpSpPr>
            <p:cNvPr id="15" name="组合 101">
              <a:extLst>
                <a:ext uri="{FF2B5EF4-FFF2-40B4-BE49-F238E27FC236}">
                  <a16:creationId xmlns:a16="http://schemas.microsoft.com/office/drawing/2014/main" id="{4DA6472E-6ECB-0542-BA29-B980BF2BB5EE}"/>
                </a:ext>
              </a:extLst>
            </p:cNvPr>
            <p:cNvGrpSpPr/>
            <p:nvPr/>
          </p:nvGrpSpPr>
          <p:grpSpPr>
            <a:xfrm>
              <a:off x="3253105" y="2345690"/>
              <a:ext cx="415290" cy="520700"/>
              <a:chOff x="4474" y="7488"/>
              <a:chExt cx="654" cy="820"/>
            </a:xfrm>
          </p:grpSpPr>
          <p:pic>
            <p:nvPicPr>
              <p:cNvPr id="16" name="Picture 9" descr="主机">
                <a:extLst>
                  <a:ext uri="{FF2B5EF4-FFF2-40B4-BE49-F238E27FC236}">
                    <a16:creationId xmlns:a16="http://schemas.microsoft.com/office/drawing/2014/main" id="{218F4C96-0016-7343-94FF-EF5E92C9BAD5}"/>
                  </a:ext>
                </a:extLst>
              </p:cNvPr>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7" name="文本框 103">
                <a:extLst>
                  <a:ext uri="{FF2B5EF4-FFF2-40B4-BE49-F238E27FC236}">
                    <a16:creationId xmlns:a16="http://schemas.microsoft.com/office/drawing/2014/main" id="{30B0B95A-6D49-064D-AF24-E1EFFE75AF98}"/>
                  </a:ext>
                </a:extLst>
              </p:cNvPr>
              <p:cNvSpPr txBox="1"/>
              <p:nvPr/>
            </p:nvSpPr>
            <p:spPr>
              <a:xfrm>
                <a:off x="4474" y="7868"/>
                <a:ext cx="654" cy="440"/>
              </a:xfrm>
              <a:prstGeom prst="rect">
                <a:avLst/>
              </a:prstGeom>
              <a:noFill/>
            </p:spPr>
            <p:txBody>
              <a:bodyPr wrap="square" lIns="36000" rtlCol="0">
                <a:spAutoFit/>
              </a:bodyPr>
              <a:lstStyle/>
              <a:p>
                <a:pPr algn="ctr"/>
                <a:r>
                  <a:rPr lang="en-US" altLang="zh-CN" sz="800" b="1" dirty="0">
                    <a:solidFill>
                      <a:srgbClr val="345592"/>
                    </a:solidFill>
                    <a:latin typeface="Century Gothic" panose="020B0502020202020204" pitchFamily="34" charset="0"/>
                    <a:ea typeface="微软雅黑" panose="020B0503020204020204" charset="-122"/>
                  </a:rPr>
                  <a:t>VM</a:t>
                </a:r>
              </a:p>
            </p:txBody>
          </p:sp>
        </p:grpSp>
        <p:sp>
          <p:nvSpPr>
            <p:cNvPr id="18" name="圆角矩形 4">
              <a:extLst>
                <a:ext uri="{FF2B5EF4-FFF2-40B4-BE49-F238E27FC236}">
                  <a16:creationId xmlns:a16="http://schemas.microsoft.com/office/drawing/2014/main" id="{FB2811AA-25C1-A844-9EE3-40E7A7B7FFD5}"/>
                </a:ext>
              </a:extLst>
            </p:cNvPr>
            <p:cNvSpPr/>
            <p:nvPr/>
          </p:nvSpPr>
          <p:spPr>
            <a:xfrm>
              <a:off x="1875790" y="1544955"/>
              <a:ext cx="3169920" cy="5153025"/>
            </a:xfrm>
            <a:prstGeom prst="roundRect">
              <a:avLst/>
            </a:prstGeom>
            <a:noFill/>
            <a:ln>
              <a:solidFill>
                <a:srgbClr val="C00000"/>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atin typeface="Century Gothic" panose="020B0502020202020204" pitchFamily="34" charset="0"/>
                <a:ea typeface="微软雅黑" panose="020B0503020204020204" charset="-122"/>
              </a:endParaRPr>
            </a:p>
          </p:txBody>
        </p:sp>
        <p:sp>
          <p:nvSpPr>
            <p:cNvPr id="19" name="流程图: 合并 8">
              <a:extLst>
                <a:ext uri="{FF2B5EF4-FFF2-40B4-BE49-F238E27FC236}">
                  <a16:creationId xmlns:a16="http://schemas.microsoft.com/office/drawing/2014/main" id="{148D80FE-3D15-144C-9F69-E6DA22B9BCE1}"/>
                </a:ext>
              </a:extLst>
            </p:cNvPr>
            <p:cNvSpPr/>
            <p:nvPr/>
          </p:nvSpPr>
          <p:spPr>
            <a:xfrm>
              <a:off x="2249170" y="5542915"/>
              <a:ext cx="2378710" cy="357505"/>
            </a:xfrm>
            <a:prstGeom prst="flowChartMerge">
              <a:avLst/>
            </a:prstGeom>
            <a:gradFill>
              <a:gsLst>
                <a:gs pos="100000">
                  <a:schemeClr val="accent1">
                    <a:lumMod val="5000"/>
                    <a:lumOff val="95000"/>
                    <a:alpha val="25000"/>
                  </a:schemeClr>
                </a:gs>
                <a:gs pos="32000">
                  <a:schemeClr val="accent1">
                    <a:lumMod val="45000"/>
                    <a:lumOff val="55000"/>
                    <a:alpha val="65000"/>
                  </a:schemeClr>
                </a:gs>
                <a:gs pos="16000">
                  <a:schemeClr val="accent1">
                    <a:lumMod val="45000"/>
                    <a:lumOff val="55000"/>
                    <a:alpha val="80000"/>
                  </a:schemeClr>
                </a:gs>
                <a:gs pos="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atin typeface="Century Gothic" panose="020B0502020202020204" pitchFamily="34" charset="0"/>
                <a:ea typeface="微软雅黑" panose="020B0503020204020204" charset="-122"/>
              </a:endParaRPr>
            </a:p>
          </p:txBody>
        </p:sp>
        <p:sp>
          <p:nvSpPr>
            <p:cNvPr id="20" name="圆角矩形 9">
              <a:extLst>
                <a:ext uri="{FF2B5EF4-FFF2-40B4-BE49-F238E27FC236}">
                  <a16:creationId xmlns:a16="http://schemas.microsoft.com/office/drawing/2014/main" id="{636EBB1B-042D-9442-93BC-2582F563B8A0}"/>
                </a:ext>
              </a:extLst>
            </p:cNvPr>
            <p:cNvSpPr/>
            <p:nvPr/>
          </p:nvSpPr>
          <p:spPr>
            <a:xfrm>
              <a:off x="2249170" y="5030470"/>
              <a:ext cx="6668770" cy="480060"/>
            </a:xfrm>
            <a:prstGeom prst="round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b="1" dirty="0">
                  <a:latin typeface="Century Gothic" panose="020B0502020202020204" pitchFamily="34" charset="0"/>
                  <a:ea typeface="微软雅黑" panose="020B0503020204020204" charset="-122"/>
                </a:rPr>
                <a:t>HCI</a:t>
              </a:r>
            </a:p>
          </p:txBody>
        </p:sp>
        <p:grpSp>
          <p:nvGrpSpPr>
            <p:cNvPr id="21" name="组合 10">
              <a:extLst>
                <a:ext uri="{FF2B5EF4-FFF2-40B4-BE49-F238E27FC236}">
                  <a16:creationId xmlns:a16="http://schemas.microsoft.com/office/drawing/2014/main" id="{A5B827DC-61C7-D544-8D9D-865D93DF2FD2}"/>
                </a:ext>
              </a:extLst>
            </p:cNvPr>
            <p:cNvGrpSpPr/>
            <p:nvPr/>
          </p:nvGrpSpPr>
          <p:grpSpPr>
            <a:xfrm>
              <a:off x="4234815" y="2345690"/>
              <a:ext cx="415290" cy="520700"/>
              <a:chOff x="4474" y="7488"/>
              <a:chExt cx="654" cy="820"/>
            </a:xfrm>
          </p:grpSpPr>
          <p:pic>
            <p:nvPicPr>
              <p:cNvPr id="22" name="Picture 9" descr="主机">
                <a:extLst>
                  <a:ext uri="{FF2B5EF4-FFF2-40B4-BE49-F238E27FC236}">
                    <a16:creationId xmlns:a16="http://schemas.microsoft.com/office/drawing/2014/main" id="{DD989078-374F-DC43-8A47-B7362B3BE96A}"/>
                  </a:ext>
                </a:extLst>
              </p:cNvPr>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23" name="文本框 12">
                <a:extLst>
                  <a:ext uri="{FF2B5EF4-FFF2-40B4-BE49-F238E27FC236}">
                    <a16:creationId xmlns:a16="http://schemas.microsoft.com/office/drawing/2014/main" id="{71AC73B4-B820-8E46-88BB-851E2F457187}"/>
                  </a:ext>
                </a:extLst>
              </p:cNvPr>
              <p:cNvSpPr txBox="1"/>
              <p:nvPr/>
            </p:nvSpPr>
            <p:spPr>
              <a:xfrm>
                <a:off x="4474" y="7868"/>
                <a:ext cx="654" cy="440"/>
              </a:xfrm>
              <a:prstGeom prst="rect">
                <a:avLst/>
              </a:prstGeom>
              <a:noFill/>
            </p:spPr>
            <p:txBody>
              <a:bodyPr wrap="square" lIns="36000" rtlCol="0">
                <a:spAutoFit/>
              </a:bodyPr>
              <a:lstStyle/>
              <a:p>
                <a:pPr algn="ctr"/>
                <a:r>
                  <a:rPr lang="en-US" altLang="zh-CN" sz="800" b="1" dirty="0">
                    <a:solidFill>
                      <a:srgbClr val="345592"/>
                    </a:solidFill>
                    <a:latin typeface="Century Gothic" panose="020B0502020202020204" pitchFamily="34" charset="0"/>
                    <a:ea typeface="微软雅黑" panose="020B0503020204020204" charset="-122"/>
                  </a:rPr>
                  <a:t>VM</a:t>
                </a:r>
              </a:p>
            </p:txBody>
          </p:sp>
        </p:grpSp>
        <p:cxnSp>
          <p:nvCxnSpPr>
            <p:cNvPr id="24" name="直接连接符 25">
              <a:extLst>
                <a:ext uri="{FF2B5EF4-FFF2-40B4-BE49-F238E27FC236}">
                  <a16:creationId xmlns:a16="http://schemas.microsoft.com/office/drawing/2014/main" id="{EDAB368F-13EE-D240-A922-91EDE9ACFB1D}"/>
                </a:ext>
              </a:extLst>
            </p:cNvPr>
            <p:cNvCxnSpPr>
              <a:stCxn id="8" idx="2"/>
              <a:endCxn id="48" idx="0"/>
            </p:cNvCxnSpPr>
            <p:nvPr/>
          </p:nvCxnSpPr>
          <p:spPr>
            <a:xfrm>
              <a:off x="2479041" y="2866390"/>
              <a:ext cx="3115310" cy="127635"/>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直接连接符 53">
              <a:extLst>
                <a:ext uri="{FF2B5EF4-FFF2-40B4-BE49-F238E27FC236}">
                  <a16:creationId xmlns:a16="http://schemas.microsoft.com/office/drawing/2014/main" id="{C000BCC9-8BAF-F548-89ED-791119251BA2}"/>
                </a:ext>
              </a:extLst>
            </p:cNvPr>
            <p:cNvCxnSpPr>
              <a:stCxn id="11" idx="2"/>
              <a:endCxn id="48" idx="0"/>
            </p:cNvCxnSpPr>
            <p:nvPr/>
          </p:nvCxnSpPr>
          <p:spPr>
            <a:xfrm>
              <a:off x="2969895" y="2866390"/>
              <a:ext cx="2624456" cy="127635"/>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直接连接符 54">
              <a:extLst>
                <a:ext uri="{FF2B5EF4-FFF2-40B4-BE49-F238E27FC236}">
                  <a16:creationId xmlns:a16="http://schemas.microsoft.com/office/drawing/2014/main" id="{3E0497A5-2D68-0D4A-840D-42198DC17AF2}"/>
                </a:ext>
              </a:extLst>
            </p:cNvPr>
            <p:cNvCxnSpPr>
              <a:stCxn id="17" idx="2"/>
              <a:endCxn id="48" idx="0"/>
            </p:cNvCxnSpPr>
            <p:nvPr/>
          </p:nvCxnSpPr>
          <p:spPr>
            <a:xfrm>
              <a:off x="3460751" y="2866390"/>
              <a:ext cx="2133600" cy="127635"/>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直接连接符 56">
              <a:extLst>
                <a:ext uri="{FF2B5EF4-FFF2-40B4-BE49-F238E27FC236}">
                  <a16:creationId xmlns:a16="http://schemas.microsoft.com/office/drawing/2014/main" id="{D1C00969-A249-C548-A874-0D6CE2EA27A6}"/>
                </a:ext>
              </a:extLst>
            </p:cNvPr>
            <p:cNvCxnSpPr>
              <a:cxnSpLocks/>
              <a:stCxn id="14" idx="2"/>
              <a:endCxn id="48" idx="0"/>
            </p:cNvCxnSpPr>
            <p:nvPr/>
          </p:nvCxnSpPr>
          <p:spPr>
            <a:xfrm>
              <a:off x="3951605" y="2866390"/>
              <a:ext cx="1642745" cy="127635"/>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直接连接符 57">
              <a:extLst>
                <a:ext uri="{FF2B5EF4-FFF2-40B4-BE49-F238E27FC236}">
                  <a16:creationId xmlns:a16="http://schemas.microsoft.com/office/drawing/2014/main" id="{933484E3-516C-924E-818A-3099929F0F1C}"/>
                </a:ext>
              </a:extLst>
            </p:cNvPr>
            <p:cNvCxnSpPr>
              <a:cxnSpLocks/>
              <a:stCxn id="23" idx="2"/>
              <a:endCxn id="48" idx="0"/>
            </p:cNvCxnSpPr>
            <p:nvPr/>
          </p:nvCxnSpPr>
          <p:spPr>
            <a:xfrm>
              <a:off x="4442460" y="2866390"/>
              <a:ext cx="1151891" cy="127635"/>
            </a:xfrm>
            <a:prstGeom prst="line">
              <a:avLst/>
            </a:prstGeom>
          </p:spPr>
          <p:style>
            <a:lnRef idx="1">
              <a:schemeClr val="accent1"/>
            </a:lnRef>
            <a:fillRef idx="0">
              <a:schemeClr val="accent1"/>
            </a:fillRef>
            <a:effectRef idx="0">
              <a:schemeClr val="accent1"/>
            </a:effectRef>
            <a:fontRef idx="minor">
              <a:schemeClr val="tx1"/>
            </a:fontRef>
          </p:style>
        </p:cxnSp>
        <p:grpSp>
          <p:nvGrpSpPr>
            <p:cNvPr id="30" name="组合 63">
              <a:extLst>
                <a:ext uri="{FF2B5EF4-FFF2-40B4-BE49-F238E27FC236}">
                  <a16:creationId xmlns:a16="http://schemas.microsoft.com/office/drawing/2014/main" id="{C6BAF02B-E515-3343-9425-76B24F369304}"/>
                </a:ext>
              </a:extLst>
            </p:cNvPr>
            <p:cNvGrpSpPr/>
            <p:nvPr/>
          </p:nvGrpSpPr>
          <p:grpSpPr>
            <a:xfrm>
              <a:off x="6561455" y="2345690"/>
              <a:ext cx="415290" cy="520700"/>
              <a:chOff x="4474" y="7488"/>
              <a:chExt cx="654" cy="820"/>
            </a:xfrm>
          </p:grpSpPr>
          <p:pic>
            <p:nvPicPr>
              <p:cNvPr id="31" name="Picture 9" descr="主机">
                <a:extLst>
                  <a:ext uri="{FF2B5EF4-FFF2-40B4-BE49-F238E27FC236}">
                    <a16:creationId xmlns:a16="http://schemas.microsoft.com/office/drawing/2014/main" id="{F6AD10B2-C7C8-2E4A-8249-041009F11E5E}"/>
                  </a:ext>
                </a:extLst>
              </p:cNvPr>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32" name="文本框 76">
                <a:extLst>
                  <a:ext uri="{FF2B5EF4-FFF2-40B4-BE49-F238E27FC236}">
                    <a16:creationId xmlns:a16="http://schemas.microsoft.com/office/drawing/2014/main" id="{F4436B5C-7507-B24F-94A1-8F631C24B71C}"/>
                  </a:ext>
                </a:extLst>
              </p:cNvPr>
              <p:cNvSpPr txBox="1"/>
              <p:nvPr/>
            </p:nvSpPr>
            <p:spPr>
              <a:xfrm>
                <a:off x="4474" y="7868"/>
                <a:ext cx="654" cy="440"/>
              </a:xfrm>
              <a:prstGeom prst="rect">
                <a:avLst/>
              </a:prstGeom>
              <a:noFill/>
            </p:spPr>
            <p:txBody>
              <a:bodyPr wrap="square" lIns="36000" rtlCol="0">
                <a:spAutoFit/>
              </a:bodyPr>
              <a:lstStyle/>
              <a:p>
                <a:pPr algn="ctr"/>
                <a:r>
                  <a:rPr lang="en-US" altLang="zh-CN" sz="800" b="1" dirty="0">
                    <a:solidFill>
                      <a:srgbClr val="345592"/>
                    </a:solidFill>
                    <a:latin typeface="Century Gothic" panose="020B0502020202020204" pitchFamily="34" charset="0"/>
                    <a:ea typeface="微软雅黑" panose="020B0503020204020204" charset="-122"/>
                  </a:rPr>
                  <a:t>VM</a:t>
                </a:r>
                <a:endParaRPr lang="zh-CN" altLang="en-US" sz="800" b="1" dirty="0">
                  <a:solidFill>
                    <a:srgbClr val="345592"/>
                  </a:solidFill>
                  <a:latin typeface="Century Gothic" panose="020B0502020202020204" pitchFamily="34" charset="0"/>
                  <a:ea typeface="微软雅黑" panose="020B0503020204020204" charset="-122"/>
                </a:endParaRPr>
              </a:p>
            </p:txBody>
          </p:sp>
        </p:grpSp>
        <p:grpSp>
          <p:nvGrpSpPr>
            <p:cNvPr id="33" name="组合 79">
              <a:extLst>
                <a:ext uri="{FF2B5EF4-FFF2-40B4-BE49-F238E27FC236}">
                  <a16:creationId xmlns:a16="http://schemas.microsoft.com/office/drawing/2014/main" id="{70169D6F-C1A1-3748-8C54-16B4EFB0FC08}"/>
                </a:ext>
              </a:extLst>
            </p:cNvPr>
            <p:cNvGrpSpPr/>
            <p:nvPr/>
          </p:nvGrpSpPr>
          <p:grpSpPr>
            <a:xfrm>
              <a:off x="7052310" y="2345690"/>
              <a:ext cx="415290" cy="520700"/>
              <a:chOff x="4474" y="7488"/>
              <a:chExt cx="654" cy="820"/>
            </a:xfrm>
          </p:grpSpPr>
          <p:pic>
            <p:nvPicPr>
              <p:cNvPr id="34" name="Picture 9" descr="主机">
                <a:extLst>
                  <a:ext uri="{FF2B5EF4-FFF2-40B4-BE49-F238E27FC236}">
                    <a16:creationId xmlns:a16="http://schemas.microsoft.com/office/drawing/2014/main" id="{2F88C8BE-510B-E544-A173-BBCB795E3731}"/>
                  </a:ext>
                </a:extLst>
              </p:cNvPr>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35" name="文本框 83">
                <a:extLst>
                  <a:ext uri="{FF2B5EF4-FFF2-40B4-BE49-F238E27FC236}">
                    <a16:creationId xmlns:a16="http://schemas.microsoft.com/office/drawing/2014/main" id="{6ECC060D-7AB7-C840-A8D0-51847B220FDD}"/>
                  </a:ext>
                </a:extLst>
              </p:cNvPr>
              <p:cNvSpPr txBox="1"/>
              <p:nvPr/>
            </p:nvSpPr>
            <p:spPr>
              <a:xfrm>
                <a:off x="4474" y="7868"/>
                <a:ext cx="654" cy="440"/>
              </a:xfrm>
              <a:prstGeom prst="rect">
                <a:avLst/>
              </a:prstGeom>
              <a:noFill/>
            </p:spPr>
            <p:txBody>
              <a:bodyPr wrap="square" lIns="36000" rtlCol="0">
                <a:spAutoFit/>
              </a:bodyPr>
              <a:lstStyle/>
              <a:p>
                <a:pPr algn="ctr"/>
                <a:r>
                  <a:rPr lang="en-US" altLang="zh-CN" sz="800" b="1" dirty="0">
                    <a:solidFill>
                      <a:srgbClr val="345592"/>
                    </a:solidFill>
                    <a:latin typeface="Century Gothic" panose="020B0502020202020204" pitchFamily="34" charset="0"/>
                    <a:ea typeface="微软雅黑" panose="020B0503020204020204" charset="-122"/>
                  </a:rPr>
                  <a:t>VM</a:t>
                </a:r>
              </a:p>
            </p:txBody>
          </p:sp>
        </p:grpSp>
        <p:grpSp>
          <p:nvGrpSpPr>
            <p:cNvPr id="36" name="组合 86">
              <a:extLst>
                <a:ext uri="{FF2B5EF4-FFF2-40B4-BE49-F238E27FC236}">
                  <a16:creationId xmlns:a16="http://schemas.microsoft.com/office/drawing/2014/main" id="{D3959C1F-FF47-644F-B05F-D8CF797158F9}"/>
                </a:ext>
              </a:extLst>
            </p:cNvPr>
            <p:cNvGrpSpPr/>
            <p:nvPr/>
          </p:nvGrpSpPr>
          <p:grpSpPr>
            <a:xfrm>
              <a:off x="8034020" y="2345690"/>
              <a:ext cx="415290" cy="520700"/>
              <a:chOff x="4474" y="7488"/>
              <a:chExt cx="654" cy="820"/>
            </a:xfrm>
          </p:grpSpPr>
          <p:pic>
            <p:nvPicPr>
              <p:cNvPr id="37" name="Picture 9" descr="主机">
                <a:extLst>
                  <a:ext uri="{FF2B5EF4-FFF2-40B4-BE49-F238E27FC236}">
                    <a16:creationId xmlns:a16="http://schemas.microsoft.com/office/drawing/2014/main" id="{9E895642-B0F6-4547-A301-8C8477E5F897}"/>
                  </a:ext>
                </a:extLst>
              </p:cNvPr>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38" name="文本框 91">
                <a:extLst>
                  <a:ext uri="{FF2B5EF4-FFF2-40B4-BE49-F238E27FC236}">
                    <a16:creationId xmlns:a16="http://schemas.microsoft.com/office/drawing/2014/main" id="{4C95086E-582B-D940-A3C0-310A9AA248BF}"/>
                  </a:ext>
                </a:extLst>
              </p:cNvPr>
              <p:cNvSpPr txBox="1"/>
              <p:nvPr/>
            </p:nvSpPr>
            <p:spPr>
              <a:xfrm>
                <a:off x="4474" y="7868"/>
                <a:ext cx="654" cy="440"/>
              </a:xfrm>
              <a:prstGeom prst="rect">
                <a:avLst/>
              </a:prstGeom>
              <a:noFill/>
            </p:spPr>
            <p:txBody>
              <a:bodyPr wrap="square" lIns="36000" rtlCol="0">
                <a:spAutoFit/>
              </a:bodyPr>
              <a:lstStyle/>
              <a:p>
                <a:pPr algn="ctr"/>
                <a:r>
                  <a:rPr lang="en-US" altLang="zh-CN" sz="800" b="1" dirty="0">
                    <a:solidFill>
                      <a:srgbClr val="345592"/>
                    </a:solidFill>
                    <a:latin typeface="Century Gothic" panose="020B0502020202020204" pitchFamily="34" charset="0"/>
                    <a:ea typeface="微软雅黑" panose="020B0503020204020204" charset="-122"/>
                  </a:rPr>
                  <a:t>VM</a:t>
                </a:r>
                <a:endParaRPr lang="zh-CN" altLang="en-US" sz="800" b="1" dirty="0">
                  <a:solidFill>
                    <a:srgbClr val="345592"/>
                  </a:solidFill>
                  <a:latin typeface="Century Gothic" panose="020B0502020202020204" pitchFamily="34" charset="0"/>
                  <a:ea typeface="微软雅黑" panose="020B0503020204020204" charset="-122"/>
                </a:endParaRPr>
              </a:p>
            </p:txBody>
          </p:sp>
        </p:grpSp>
        <p:grpSp>
          <p:nvGrpSpPr>
            <p:cNvPr id="39" name="组合 93">
              <a:extLst>
                <a:ext uri="{FF2B5EF4-FFF2-40B4-BE49-F238E27FC236}">
                  <a16:creationId xmlns:a16="http://schemas.microsoft.com/office/drawing/2014/main" id="{575E861A-E5A9-D146-A3B2-D6270A4956F5}"/>
                </a:ext>
              </a:extLst>
            </p:cNvPr>
            <p:cNvGrpSpPr/>
            <p:nvPr/>
          </p:nvGrpSpPr>
          <p:grpSpPr>
            <a:xfrm>
              <a:off x="7543165" y="2345690"/>
              <a:ext cx="415290" cy="520700"/>
              <a:chOff x="4474" y="7488"/>
              <a:chExt cx="654" cy="820"/>
            </a:xfrm>
          </p:grpSpPr>
          <p:pic>
            <p:nvPicPr>
              <p:cNvPr id="40" name="Picture 9" descr="主机">
                <a:extLst>
                  <a:ext uri="{FF2B5EF4-FFF2-40B4-BE49-F238E27FC236}">
                    <a16:creationId xmlns:a16="http://schemas.microsoft.com/office/drawing/2014/main" id="{93D40BB2-58A8-DE41-A32E-BF0AADF73E47}"/>
                  </a:ext>
                </a:extLst>
              </p:cNvPr>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41" name="文本框 95">
                <a:extLst>
                  <a:ext uri="{FF2B5EF4-FFF2-40B4-BE49-F238E27FC236}">
                    <a16:creationId xmlns:a16="http://schemas.microsoft.com/office/drawing/2014/main" id="{0A6A9265-3EAD-FE4B-8F8E-BCCA54D13AFA}"/>
                  </a:ext>
                </a:extLst>
              </p:cNvPr>
              <p:cNvSpPr txBox="1"/>
              <p:nvPr/>
            </p:nvSpPr>
            <p:spPr>
              <a:xfrm>
                <a:off x="4474" y="7868"/>
                <a:ext cx="654" cy="440"/>
              </a:xfrm>
              <a:prstGeom prst="rect">
                <a:avLst/>
              </a:prstGeom>
              <a:noFill/>
            </p:spPr>
            <p:txBody>
              <a:bodyPr wrap="square" lIns="36000" rtlCol="0">
                <a:spAutoFit/>
              </a:bodyPr>
              <a:lstStyle/>
              <a:p>
                <a:pPr algn="ctr"/>
                <a:r>
                  <a:rPr lang="en-US" altLang="zh-CN" sz="800" b="1" dirty="0">
                    <a:solidFill>
                      <a:srgbClr val="345592"/>
                    </a:solidFill>
                    <a:latin typeface="Century Gothic" panose="020B0502020202020204" pitchFamily="34" charset="0"/>
                    <a:ea typeface="微软雅黑" panose="020B0503020204020204" charset="-122"/>
                  </a:rPr>
                  <a:t>VM</a:t>
                </a:r>
                <a:endParaRPr lang="zh-CN" altLang="en-US" sz="800" b="1" dirty="0">
                  <a:solidFill>
                    <a:srgbClr val="345592"/>
                  </a:solidFill>
                  <a:latin typeface="Century Gothic" panose="020B0502020202020204" pitchFamily="34" charset="0"/>
                  <a:ea typeface="微软雅黑" panose="020B0503020204020204" charset="-122"/>
                </a:endParaRPr>
              </a:p>
            </p:txBody>
          </p:sp>
        </p:grpSp>
        <p:sp>
          <p:nvSpPr>
            <p:cNvPr id="42" name="圆角矩形 116">
              <a:extLst>
                <a:ext uri="{FF2B5EF4-FFF2-40B4-BE49-F238E27FC236}">
                  <a16:creationId xmlns:a16="http://schemas.microsoft.com/office/drawing/2014/main" id="{46B03CBB-D5B5-D84F-968A-F3499B30175B}"/>
                </a:ext>
              </a:extLst>
            </p:cNvPr>
            <p:cNvSpPr/>
            <p:nvPr/>
          </p:nvSpPr>
          <p:spPr>
            <a:xfrm>
              <a:off x="6165850" y="1544955"/>
              <a:ext cx="3169920" cy="5153025"/>
            </a:xfrm>
            <a:prstGeom prst="roundRect">
              <a:avLst/>
            </a:prstGeom>
            <a:noFill/>
            <a:ln>
              <a:solidFill>
                <a:srgbClr val="C00000"/>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atin typeface="Century Gothic" panose="020B0502020202020204" pitchFamily="34" charset="0"/>
                <a:ea typeface="微软雅黑" panose="020B0503020204020204" charset="-122"/>
              </a:endParaRPr>
            </a:p>
          </p:txBody>
        </p:sp>
        <p:sp>
          <p:nvSpPr>
            <p:cNvPr id="43" name="流程图: 合并 121">
              <a:extLst>
                <a:ext uri="{FF2B5EF4-FFF2-40B4-BE49-F238E27FC236}">
                  <a16:creationId xmlns:a16="http://schemas.microsoft.com/office/drawing/2014/main" id="{2E69C64D-6884-304C-AE40-1DA64648EA67}"/>
                </a:ext>
              </a:extLst>
            </p:cNvPr>
            <p:cNvSpPr/>
            <p:nvPr/>
          </p:nvSpPr>
          <p:spPr>
            <a:xfrm>
              <a:off x="6539230" y="5542915"/>
              <a:ext cx="2378710" cy="357505"/>
            </a:xfrm>
            <a:prstGeom prst="flowChartMerge">
              <a:avLst/>
            </a:prstGeom>
            <a:gradFill>
              <a:gsLst>
                <a:gs pos="100000">
                  <a:schemeClr val="accent1">
                    <a:lumMod val="5000"/>
                    <a:lumOff val="95000"/>
                    <a:alpha val="25000"/>
                  </a:schemeClr>
                </a:gs>
                <a:gs pos="32000">
                  <a:schemeClr val="accent1">
                    <a:lumMod val="45000"/>
                    <a:lumOff val="55000"/>
                    <a:alpha val="65000"/>
                  </a:schemeClr>
                </a:gs>
                <a:gs pos="16000">
                  <a:schemeClr val="accent1">
                    <a:lumMod val="45000"/>
                    <a:lumOff val="55000"/>
                    <a:alpha val="80000"/>
                  </a:schemeClr>
                </a:gs>
                <a:gs pos="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atin typeface="Century Gothic" panose="020B0502020202020204" pitchFamily="34" charset="0"/>
                <a:ea typeface="微软雅黑" panose="020B0503020204020204" charset="-122"/>
              </a:endParaRPr>
            </a:p>
          </p:txBody>
        </p:sp>
        <p:grpSp>
          <p:nvGrpSpPr>
            <p:cNvPr id="44" name="组合 123">
              <a:extLst>
                <a:ext uri="{FF2B5EF4-FFF2-40B4-BE49-F238E27FC236}">
                  <a16:creationId xmlns:a16="http://schemas.microsoft.com/office/drawing/2014/main" id="{CA9B8404-BA57-AE4A-ABE2-7BBF0F163FEC}"/>
                </a:ext>
              </a:extLst>
            </p:cNvPr>
            <p:cNvGrpSpPr/>
            <p:nvPr/>
          </p:nvGrpSpPr>
          <p:grpSpPr>
            <a:xfrm>
              <a:off x="8524875" y="2345690"/>
              <a:ext cx="415290" cy="520700"/>
              <a:chOff x="4474" y="7488"/>
              <a:chExt cx="654" cy="820"/>
            </a:xfrm>
          </p:grpSpPr>
          <p:pic>
            <p:nvPicPr>
              <p:cNvPr id="45" name="Picture 9" descr="主机">
                <a:extLst>
                  <a:ext uri="{FF2B5EF4-FFF2-40B4-BE49-F238E27FC236}">
                    <a16:creationId xmlns:a16="http://schemas.microsoft.com/office/drawing/2014/main" id="{2CA37482-103D-B541-9974-6F7A8EBB1646}"/>
                  </a:ext>
                </a:extLst>
              </p:cNvPr>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46" name="文本框 125">
                <a:extLst>
                  <a:ext uri="{FF2B5EF4-FFF2-40B4-BE49-F238E27FC236}">
                    <a16:creationId xmlns:a16="http://schemas.microsoft.com/office/drawing/2014/main" id="{8108032C-D181-3042-8C30-96C567F9D493}"/>
                  </a:ext>
                </a:extLst>
              </p:cNvPr>
              <p:cNvSpPr txBox="1"/>
              <p:nvPr/>
            </p:nvSpPr>
            <p:spPr>
              <a:xfrm>
                <a:off x="4474" y="7868"/>
                <a:ext cx="654" cy="440"/>
              </a:xfrm>
              <a:prstGeom prst="rect">
                <a:avLst/>
              </a:prstGeom>
              <a:noFill/>
            </p:spPr>
            <p:txBody>
              <a:bodyPr wrap="square" lIns="36000" rtlCol="0">
                <a:spAutoFit/>
              </a:bodyPr>
              <a:lstStyle/>
              <a:p>
                <a:pPr algn="ctr"/>
                <a:r>
                  <a:rPr lang="en-US" altLang="zh-CN" sz="800" b="1" dirty="0">
                    <a:solidFill>
                      <a:srgbClr val="345592"/>
                    </a:solidFill>
                    <a:latin typeface="Century Gothic" panose="020B0502020202020204" pitchFamily="34" charset="0"/>
                    <a:ea typeface="微软雅黑" panose="020B0503020204020204" charset="-122"/>
                  </a:rPr>
                  <a:t>VM</a:t>
                </a:r>
                <a:endParaRPr lang="zh-CN" altLang="en-US" sz="800" b="1" dirty="0">
                  <a:solidFill>
                    <a:srgbClr val="345592"/>
                  </a:solidFill>
                  <a:latin typeface="Century Gothic" panose="020B0502020202020204" pitchFamily="34" charset="0"/>
                  <a:ea typeface="微软雅黑" panose="020B0503020204020204" charset="-122"/>
                </a:endParaRPr>
              </a:p>
            </p:txBody>
          </p:sp>
        </p:grpSp>
        <p:sp>
          <p:nvSpPr>
            <p:cNvPr id="47" name="圆角矩形 126">
              <a:extLst>
                <a:ext uri="{FF2B5EF4-FFF2-40B4-BE49-F238E27FC236}">
                  <a16:creationId xmlns:a16="http://schemas.microsoft.com/office/drawing/2014/main" id="{8F429D4A-01A5-0F4F-9DB1-7C21E5D66E61}"/>
                </a:ext>
              </a:extLst>
            </p:cNvPr>
            <p:cNvSpPr/>
            <p:nvPr/>
          </p:nvSpPr>
          <p:spPr>
            <a:xfrm>
              <a:off x="2271395" y="1736725"/>
              <a:ext cx="6647180" cy="480060"/>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b="1" dirty="0">
                  <a:latin typeface="Century Gothic" panose="020B0502020202020204" pitchFamily="34" charset="0"/>
                  <a:ea typeface="微软雅黑" panose="020B0503020204020204" charset="-122"/>
                  <a:cs typeface="微软雅黑" panose="020B0503020204020204" charset="-122"/>
                </a:rPr>
                <a:t>SCP</a:t>
              </a:r>
            </a:p>
          </p:txBody>
        </p:sp>
        <p:sp>
          <p:nvSpPr>
            <p:cNvPr id="48" name="圆角矩形 128">
              <a:extLst>
                <a:ext uri="{FF2B5EF4-FFF2-40B4-BE49-F238E27FC236}">
                  <a16:creationId xmlns:a16="http://schemas.microsoft.com/office/drawing/2014/main" id="{695E499F-4406-5C4C-A8DF-14D3FA235B83}"/>
                </a:ext>
              </a:extLst>
            </p:cNvPr>
            <p:cNvSpPr/>
            <p:nvPr/>
          </p:nvSpPr>
          <p:spPr>
            <a:xfrm>
              <a:off x="2270760" y="2994025"/>
              <a:ext cx="6647180" cy="480060"/>
            </a:xfrm>
            <a:prstGeom prst="round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b="1" dirty="0">
                  <a:latin typeface="Century Gothic" panose="020B0502020202020204" pitchFamily="34" charset="0"/>
                  <a:ea typeface="微软雅黑" panose="020B0503020204020204" charset="-122"/>
                  <a:cs typeface="微软雅黑" panose="020B0503020204020204" charset="-122"/>
                </a:rPr>
                <a:t>Virtual network</a:t>
              </a:r>
              <a:endParaRPr lang="zh-CN" altLang="en-US" sz="1100" b="1" dirty="0">
                <a:latin typeface="Century Gothic" panose="020B0502020202020204" pitchFamily="34" charset="0"/>
                <a:ea typeface="微软雅黑" panose="020B0503020204020204" charset="-122"/>
                <a:cs typeface="微软雅黑" panose="020B0503020204020204" charset="-122"/>
              </a:endParaRPr>
            </a:p>
          </p:txBody>
        </p:sp>
        <p:cxnSp>
          <p:nvCxnSpPr>
            <p:cNvPr id="49" name="直接连接符 129">
              <a:extLst>
                <a:ext uri="{FF2B5EF4-FFF2-40B4-BE49-F238E27FC236}">
                  <a16:creationId xmlns:a16="http://schemas.microsoft.com/office/drawing/2014/main" id="{04967AF5-DD0A-EA4C-A518-7FC248CF8596}"/>
                </a:ext>
              </a:extLst>
            </p:cNvPr>
            <p:cNvCxnSpPr>
              <a:stCxn id="32" idx="2"/>
              <a:endCxn id="48" idx="0"/>
            </p:cNvCxnSpPr>
            <p:nvPr/>
          </p:nvCxnSpPr>
          <p:spPr>
            <a:xfrm flipH="1">
              <a:off x="5594351" y="2866390"/>
              <a:ext cx="1174749" cy="127635"/>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直接连接符 130">
              <a:extLst>
                <a:ext uri="{FF2B5EF4-FFF2-40B4-BE49-F238E27FC236}">
                  <a16:creationId xmlns:a16="http://schemas.microsoft.com/office/drawing/2014/main" id="{2B12667D-BECC-D440-892B-793BCE961056}"/>
                </a:ext>
              </a:extLst>
            </p:cNvPr>
            <p:cNvCxnSpPr>
              <a:stCxn id="35" idx="2"/>
              <a:endCxn id="48" idx="0"/>
            </p:cNvCxnSpPr>
            <p:nvPr/>
          </p:nvCxnSpPr>
          <p:spPr>
            <a:xfrm flipH="1">
              <a:off x="5594351" y="2866390"/>
              <a:ext cx="1665605" cy="127635"/>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直接连接符 131">
              <a:extLst>
                <a:ext uri="{FF2B5EF4-FFF2-40B4-BE49-F238E27FC236}">
                  <a16:creationId xmlns:a16="http://schemas.microsoft.com/office/drawing/2014/main" id="{A646943F-60A4-A143-A986-A04EE21F5E85}"/>
                </a:ext>
              </a:extLst>
            </p:cNvPr>
            <p:cNvCxnSpPr>
              <a:stCxn id="41" idx="2"/>
              <a:endCxn id="48" idx="0"/>
            </p:cNvCxnSpPr>
            <p:nvPr/>
          </p:nvCxnSpPr>
          <p:spPr>
            <a:xfrm flipH="1">
              <a:off x="5594351" y="2866390"/>
              <a:ext cx="2156460" cy="127635"/>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直接连接符 132">
              <a:extLst>
                <a:ext uri="{FF2B5EF4-FFF2-40B4-BE49-F238E27FC236}">
                  <a16:creationId xmlns:a16="http://schemas.microsoft.com/office/drawing/2014/main" id="{41966C49-ADF3-F246-A2A3-0DA680F63066}"/>
                </a:ext>
              </a:extLst>
            </p:cNvPr>
            <p:cNvCxnSpPr>
              <a:stCxn id="38" idx="2"/>
              <a:endCxn id="48" idx="0"/>
            </p:cNvCxnSpPr>
            <p:nvPr/>
          </p:nvCxnSpPr>
          <p:spPr>
            <a:xfrm flipH="1">
              <a:off x="5594351" y="2866390"/>
              <a:ext cx="2647314" cy="127635"/>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直接连接符 133">
              <a:extLst>
                <a:ext uri="{FF2B5EF4-FFF2-40B4-BE49-F238E27FC236}">
                  <a16:creationId xmlns:a16="http://schemas.microsoft.com/office/drawing/2014/main" id="{9EDAD55C-B9F2-9C4A-851B-8DCB7B4A083C}"/>
                </a:ext>
              </a:extLst>
            </p:cNvPr>
            <p:cNvCxnSpPr>
              <a:stCxn id="46" idx="2"/>
              <a:endCxn id="48" idx="0"/>
            </p:cNvCxnSpPr>
            <p:nvPr/>
          </p:nvCxnSpPr>
          <p:spPr>
            <a:xfrm flipH="1">
              <a:off x="5594351" y="2866390"/>
              <a:ext cx="3138170" cy="127635"/>
            </a:xfrm>
            <a:prstGeom prst="line">
              <a:avLst/>
            </a:prstGeom>
          </p:spPr>
          <p:style>
            <a:lnRef idx="1">
              <a:schemeClr val="accent1"/>
            </a:lnRef>
            <a:fillRef idx="0">
              <a:schemeClr val="accent1"/>
            </a:fillRef>
            <a:effectRef idx="0">
              <a:schemeClr val="accent1"/>
            </a:effectRef>
            <a:fontRef idx="minor">
              <a:schemeClr val="tx1"/>
            </a:fontRef>
          </p:style>
        </p:cxnSp>
        <p:grpSp>
          <p:nvGrpSpPr>
            <p:cNvPr id="55" name="组 127">
              <a:extLst>
                <a:ext uri="{FF2B5EF4-FFF2-40B4-BE49-F238E27FC236}">
                  <a16:creationId xmlns:a16="http://schemas.microsoft.com/office/drawing/2014/main" id="{6958B472-BD23-274F-B643-50453EC20F23}"/>
                </a:ext>
              </a:extLst>
            </p:cNvPr>
            <p:cNvGrpSpPr/>
            <p:nvPr/>
          </p:nvGrpSpPr>
          <p:grpSpPr>
            <a:xfrm>
              <a:off x="2456815" y="5802630"/>
              <a:ext cx="1962150" cy="476250"/>
              <a:chOff x="7597156" y="5687300"/>
              <a:chExt cx="2485916" cy="595763"/>
            </a:xfrm>
          </p:grpSpPr>
          <p:pic>
            <p:nvPicPr>
              <p:cNvPr id="56" name="图片 40" descr="2U服务器丝印图.png">
                <a:extLst>
                  <a:ext uri="{FF2B5EF4-FFF2-40B4-BE49-F238E27FC236}">
                    <a16:creationId xmlns:a16="http://schemas.microsoft.com/office/drawing/2014/main" id="{07671A65-4BE6-3E44-BE36-E2045D7F8E6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t="2" b="22839"/>
              <a:stretch>
                <a:fillRect/>
              </a:stretch>
            </p:blipFill>
            <p:spPr bwMode="auto">
              <a:xfrm>
                <a:off x="7597156" y="5952093"/>
                <a:ext cx="1179785" cy="330970"/>
              </a:xfrm>
              <a:prstGeom prst="rect">
                <a:avLst/>
              </a:prstGeom>
              <a:noFill/>
              <a:ln>
                <a:noFill/>
              </a:ln>
              <a:effectLst/>
            </p:spPr>
          </p:pic>
          <p:pic>
            <p:nvPicPr>
              <p:cNvPr id="57" name="图片 40" descr="2U服务器丝印图.png">
                <a:extLst>
                  <a:ext uri="{FF2B5EF4-FFF2-40B4-BE49-F238E27FC236}">
                    <a16:creationId xmlns:a16="http://schemas.microsoft.com/office/drawing/2014/main" id="{F7BEB3CD-84ED-BE4C-98CE-500CAF9D213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t="2" b="22839"/>
              <a:stretch>
                <a:fillRect/>
              </a:stretch>
            </p:blipFill>
            <p:spPr bwMode="auto">
              <a:xfrm>
                <a:off x="8903287" y="5946400"/>
                <a:ext cx="1179785" cy="330970"/>
              </a:xfrm>
              <a:prstGeom prst="rect">
                <a:avLst/>
              </a:prstGeom>
              <a:noFill/>
              <a:ln>
                <a:noFill/>
              </a:ln>
              <a:effectLst/>
            </p:spPr>
          </p:pic>
          <p:pic>
            <p:nvPicPr>
              <p:cNvPr id="58" name="图片 40" descr="2U服务器丝印图.png">
                <a:extLst>
                  <a:ext uri="{FF2B5EF4-FFF2-40B4-BE49-F238E27FC236}">
                    <a16:creationId xmlns:a16="http://schemas.microsoft.com/office/drawing/2014/main" id="{F4B965A2-3733-AB44-BBDC-ECA4FEC1366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t="2" b="22839"/>
              <a:stretch>
                <a:fillRect/>
              </a:stretch>
            </p:blipFill>
            <p:spPr bwMode="auto">
              <a:xfrm>
                <a:off x="8262656" y="5687300"/>
                <a:ext cx="1179785" cy="330970"/>
              </a:xfrm>
              <a:prstGeom prst="rect">
                <a:avLst/>
              </a:prstGeom>
              <a:noFill/>
              <a:ln>
                <a:noFill/>
              </a:ln>
              <a:effectLst/>
            </p:spPr>
          </p:pic>
        </p:grpSp>
        <p:grpSp>
          <p:nvGrpSpPr>
            <p:cNvPr id="59" name="组 127">
              <a:extLst>
                <a:ext uri="{FF2B5EF4-FFF2-40B4-BE49-F238E27FC236}">
                  <a16:creationId xmlns:a16="http://schemas.microsoft.com/office/drawing/2014/main" id="{30053B01-0F86-6649-BE59-E8A1C2F1A788}"/>
                </a:ext>
              </a:extLst>
            </p:cNvPr>
            <p:cNvGrpSpPr/>
            <p:nvPr/>
          </p:nvGrpSpPr>
          <p:grpSpPr>
            <a:xfrm>
              <a:off x="6686550" y="5802630"/>
              <a:ext cx="1962150" cy="476250"/>
              <a:chOff x="7597156" y="5687300"/>
              <a:chExt cx="2485916" cy="595763"/>
            </a:xfrm>
          </p:grpSpPr>
          <p:pic>
            <p:nvPicPr>
              <p:cNvPr id="60" name="图片 40" descr="2U服务器丝印图.png">
                <a:extLst>
                  <a:ext uri="{FF2B5EF4-FFF2-40B4-BE49-F238E27FC236}">
                    <a16:creationId xmlns:a16="http://schemas.microsoft.com/office/drawing/2014/main" id="{FEC27FEE-959F-624E-8DBB-BF391F7630C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t="2" b="22839"/>
              <a:stretch>
                <a:fillRect/>
              </a:stretch>
            </p:blipFill>
            <p:spPr bwMode="auto">
              <a:xfrm>
                <a:off x="7597156" y="5952093"/>
                <a:ext cx="1179785" cy="330970"/>
              </a:xfrm>
              <a:prstGeom prst="rect">
                <a:avLst/>
              </a:prstGeom>
              <a:noFill/>
              <a:ln>
                <a:noFill/>
              </a:ln>
              <a:effectLst/>
            </p:spPr>
          </p:pic>
          <p:pic>
            <p:nvPicPr>
              <p:cNvPr id="61" name="图片 40" descr="2U服务器丝印图.png">
                <a:extLst>
                  <a:ext uri="{FF2B5EF4-FFF2-40B4-BE49-F238E27FC236}">
                    <a16:creationId xmlns:a16="http://schemas.microsoft.com/office/drawing/2014/main" id="{F71C7232-B4C7-C349-8BAB-83C20D460D0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t="2" b="22839"/>
              <a:stretch>
                <a:fillRect/>
              </a:stretch>
            </p:blipFill>
            <p:spPr bwMode="auto">
              <a:xfrm>
                <a:off x="8903287" y="5946400"/>
                <a:ext cx="1179785" cy="330970"/>
              </a:xfrm>
              <a:prstGeom prst="rect">
                <a:avLst/>
              </a:prstGeom>
              <a:noFill/>
              <a:ln>
                <a:noFill/>
              </a:ln>
              <a:effectLst/>
            </p:spPr>
          </p:pic>
          <p:pic>
            <p:nvPicPr>
              <p:cNvPr id="62" name="图片 40" descr="2U服务器丝印图.png">
                <a:extLst>
                  <a:ext uri="{FF2B5EF4-FFF2-40B4-BE49-F238E27FC236}">
                    <a16:creationId xmlns:a16="http://schemas.microsoft.com/office/drawing/2014/main" id="{66FA0F04-D56D-9746-8EC9-49600B40BD0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t="2" b="22839"/>
              <a:stretch>
                <a:fillRect/>
              </a:stretch>
            </p:blipFill>
            <p:spPr bwMode="auto">
              <a:xfrm>
                <a:off x="8262656" y="5687300"/>
                <a:ext cx="1179785" cy="330970"/>
              </a:xfrm>
              <a:prstGeom prst="rect">
                <a:avLst/>
              </a:prstGeom>
              <a:noFill/>
              <a:ln>
                <a:noFill/>
              </a:ln>
              <a:effectLst/>
            </p:spPr>
          </p:pic>
        </p:grpSp>
        <p:sp>
          <p:nvSpPr>
            <p:cNvPr id="63" name="圆角矩形 30">
              <a:extLst>
                <a:ext uri="{FF2B5EF4-FFF2-40B4-BE49-F238E27FC236}">
                  <a16:creationId xmlns:a16="http://schemas.microsoft.com/office/drawing/2014/main" id="{6B879524-4275-2542-977A-777500ADB016}"/>
                </a:ext>
              </a:extLst>
            </p:cNvPr>
            <p:cNvSpPr/>
            <p:nvPr/>
          </p:nvSpPr>
          <p:spPr>
            <a:xfrm>
              <a:off x="2249170" y="3591560"/>
              <a:ext cx="6668770" cy="1322070"/>
            </a:xfrm>
            <a:prstGeom prst="roundRect">
              <a:avLst/>
            </a:prstGeom>
            <a:solidFill>
              <a:srgbClr val="EDB3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100" dirty="0">
                <a:latin typeface="Century Gothic" panose="020B0502020202020204" pitchFamily="34" charset="0"/>
                <a:ea typeface="微软雅黑" panose="020B0503020204020204" charset="-122"/>
              </a:endParaRPr>
            </a:p>
            <a:p>
              <a:pPr algn="ctr"/>
              <a:endParaRPr lang="en-US" altLang="zh-CN" sz="1100" dirty="0">
                <a:latin typeface="Century Gothic" panose="020B0502020202020204" pitchFamily="34" charset="0"/>
                <a:ea typeface="微软雅黑" panose="020B0503020204020204" charset="-122"/>
              </a:endParaRPr>
            </a:p>
            <a:p>
              <a:pPr algn="ctr"/>
              <a:endParaRPr lang="en-US" altLang="zh-CN" sz="1100" dirty="0">
                <a:latin typeface="Century Gothic" panose="020B0502020202020204" pitchFamily="34" charset="0"/>
                <a:ea typeface="微软雅黑" panose="020B0503020204020204" charset="-122"/>
              </a:endParaRPr>
            </a:p>
            <a:p>
              <a:pPr algn="ctr"/>
              <a:endParaRPr lang="en-US" altLang="zh-CN" sz="1100" dirty="0">
                <a:latin typeface="Century Gothic" panose="020B0502020202020204" pitchFamily="34" charset="0"/>
                <a:ea typeface="微软雅黑" panose="020B0503020204020204" charset="-122"/>
              </a:endParaRPr>
            </a:p>
            <a:p>
              <a:pPr algn="ctr"/>
              <a:r>
                <a:rPr lang="en-US" altLang="zh-CN" sz="1100" b="1" dirty="0">
                  <a:latin typeface="Century Gothic" panose="020B0502020202020204" pitchFamily="34" charset="0"/>
                  <a:ea typeface="微软雅黑" panose="020B0503020204020204" charset="-122"/>
                </a:rPr>
                <a:t>Storage pool</a:t>
              </a:r>
              <a:endParaRPr lang="zh-CN" altLang="en-US" sz="1100" b="1" dirty="0">
                <a:latin typeface="Century Gothic" panose="020B0502020202020204" pitchFamily="34" charset="0"/>
                <a:ea typeface="微软雅黑" panose="020B0503020204020204" charset="-122"/>
              </a:endParaRPr>
            </a:p>
          </p:txBody>
        </p:sp>
        <p:grpSp>
          <p:nvGrpSpPr>
            <p:cNvPr id="64" name="组合 44">
              <a:extLst>
                <a:ext uri="{FF2B5EF4-FFF2-40B4-BE49-F238E27FC236}">
                  <a16:creationId xmlns:a16="http://schemas.microsoft.com/office/drawing/2014/main" id="{47E2E37F-B598-1640-B644-FE468670235B}"/>
                </a:ext>
              </a:extLst>
            </p:cNvPr>
            <p:cNvGrpSpPr/>
            <p:nvPr/>
          </p:nvGrpSpPr>
          <p:grpSpPr>
            <a:xfrm>
              <a:off x="2489835" y="4248785"/>
              <a:ext cx="397510" cy="586740"/>
              <a:chOff x="4508" y="6390"/>
              <a:chExt cx="626" cy="924"/>
            </a:xfrm>
          </p:grpSpPr>
          <p:sp>
            <p:nvSpPr>
              <p:cNvPr id="65" name="流程图: 磁盘 5">
                <a:extLst>
                  <a:ext uri="{FF2B5EF4-FFF2-40B4-BE49-F238E27FC236}">
                    <a16:creationId xmlns:a16="http://schemas.microsoft.com/office/drawing/2014/main" id="{D7CD96AE-374B-4547-B64F-2A2C88A0B088}"/>
                  </a:ext>
                </a:extLst>
              </p:cNvPr>
              <p:cNvSpPr>
                <a:spLocks noChangeArrowheads="1"/>
              </p:cNvSpPr>
              <p:nvPr/>
            </p:nvSpPr>
            <p:spPr bwMode="auto">
              <a:xfrm>
                <a:off x="4508" y="6390"/>
                <a:ext cx="627" cy="925"/>
              </a:xfrm>
              <a:prstGeom prst="flowChartMagneticDisk">
                <a:avLst/>
              </a:prstGeom>
              <a:solidFill>
                <a:srgbClr val="FFFFFF"/>
              </a:solidFill>
              <a:ln w="12700">
                <a:solidFill>
                  <a:srgbClr val="31538F"/>
                </a:solidFill>
                <a:round/>
              </a:ln>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200">
                  <a:solidFill>
                    <a:srgbClr val="FFFFFF"/>
                  </a:solidFill>
                  <a:latin typeface="Century Gothic" panose="020B0502020202020204" pitchFamily="34" charset="0"/>
                  <a:ea typeface="微软雅黑" panose="020B0503020204020204" charset="-122"/>
                  <a:sym typeface="等线" panose="02010600030101010101" charset="-122"/>
                </a:endParaRPr>
              </a:p>
            </p:txBody>
          </p:sp>
          <p:sp>
            <p:nvSpPr>
              <p:cNvPr id="66" name="矩形 59">
                <a:extLst>
                  <a:ext uri="{FF2B5EF4-FFF2-40B4-BE49-F238E27FC236}">
                    <a16:creationId xmlns:a16="http://schemas.microsoft.com/office/drawing/2014/main" id="{B3DAFAF8-7D2D-2B42-BF79-48A274ABA9F6}"/>
                  </a:ext>
                </a:extLst>
              </p:cNvPr>
              <p:cNvSpPr>
                <a:spLocks noChangeArrowheads="1"/>
              </p:cNvSpPr>
              <p:nvPr/>
            </p:nvSpPr>
            <p:spPr bwMode="auto">
              <a:xfrm>
                <a:off x="4707" y="6752"/>
                <a:ext cx="230" cy="368"/>
              </a:xfrm>
              <a:prstGeom prst="rect">
                <a:avLst/>
              </a:prstGeom>
              <a:solidFill>
                <a:srgbClr val="00B050"/>
              </a:solidFill>
              <a:ln>
                <a:noFill/>
              </a:ln>
              <a:extLst>
                <a:ext uri="{91240B29-F687-4F45-9708-019B960494DF}">
                  <a14:hiddenLine xmlns:a14="http://schemas.microsoft.com/office/drawing/2010/main" w="12700">
                    <a:solidFill>
                      <a:srgbClr val="31538F"/>
                    </a:solidFill>
                    <a:bevel/>
                  </a14:hiddenLine>
                </a:ext>
              </a:extLst>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200">
                  <a:solidFill>
                    <a:srgbClr val="FFFFFF"/>
                  </a:solidFill>
                  <a:latin typeface="Century Gothic" panose="020B0502020202020204" pitchFamily="34" charset="0"/>
                  <a:ea typeface="微软雅黑" panose="020B0503020204020204" charset="-122"/>
                  <a:sym typeface="等线" panose="02010600030101010101" charset="-122"/>
                </a:endParaRPr>
              </a:p>
            </p:txBody>
          </p:sp>
        </p:grpSp>
        <p:sp>
          <p:nvSpPr>
            <p:cNvPr id="67" name="流程图: 磁盘 15">
              <a:extLst>
                <a:ext uri="{FF2B5EF4-FFF2-40B4-BE49-F238E27FC236}">
                  <a16:creationId xmlns:a16="http://schemas.microsoft.com/office/drawing/2014/main" id="{E2790544-527F-A94D-8133-46985D21BB52}"/>
                </a:ext>
              </a:extLst>
            </p:cNvPr>
            <p:cNvSpPr>
              <a:spLocks noChangeArrowheads="1"/>
            </p:cNvSpPr>
            <p:nvPr/>
          </p:nvSpPr>
          <p:spPr bwMode="auto">
            <a:xfrm>
              <a:off x="3253105" y="3646170"/>
              <a:ext cx="4813300" cy="481330"/>
            </a:xfrm>
            <a:prstGeom prst="flowChartMagneticDisk">
              <a:avLst/>
            </a:prstGeom>
            <a:solidFill>
              <a:srgbClr val="FFFFFF"/>
            </a:solidFill>
            <a:ln w="12700">
              <a:solidFill>
                <a:srgbClr val="31538F"/>
              </a:solidFill>
              <a:round/>
            </a:ln>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200">
                <a:solidFill>
                  <a:srgbClr val="FFFFFF"/>
                </a:solidFill>
                <a:latin typeface="Century Gothic" panose="020B0502020202020204" pitchFamily="34" charset="0"/>
                <a:ea typeface="微软雅黑" panose="020B0503020204020204" charset="-122"/>
                <a:sym typeface="等线" panose="02010600030101010101" charset="-122"/>
              </a:endParaRPr>
            </a:p>
          </p:txBody>
        </p:sp>
        <p:grpSp>
          <p:nvGrpSpPr>
            <p:cNvPr id="68" name="组合 45">
              <a:extLst>
                <a:ext uri="{FF2B5EF4-FFF2-40B4-BE49-F238E27FC236}">
                  <a16:creationId xmlns:a16="http://schemas.microsoft.com/office/drawing/2014/main" id="{446F739A-E20D-8E48-BCF3-0BD04E0629C2}"/>
                </a:ext>
              </a:extLst>
            </p:cNvPr>
            <p:cNvGrpSpPr/>
            <p:nvPr/>
          </p:nvGrpSpPr>
          <p:grpSpPr>
            <a:xfrm>
              <a:off x="3102610" y="4248785"/>
              <a:ext cx="397510" cy="586740"/>
              <a:chOff x="9148" y="6385"/>
              <a:chExt cx="626" cy="924"/>
            </a:xfrm>
          </p:grpSpPr>
          <p:sp>
            <p:nvSpPr>
              <p:cNvPr id="69" name="流程图: 磁盘 18">
                <a:extLst>
                  <a:ext uri="{FF2B5EF4-FFF2-40B4-BE49-F238E27FC236}">
                    <a16:creationId xmlns:a16="http://schemas.microsoft.com/office/drawing/2014/main" id="{CC9EA89F-A278-5B41-80C4-06C84B099AF7}"/>
                  </a:ext>
                </a:extLst>
              </p:cNvPr>
              <p:cNvSpPr>
                <a:spLocks noChangeArrowheads="1"/>
              </p:cNvSpPr>
              <p:nvPr/>
            </p:nvSpPr>
            <p:spPr bwMode="auto">
              <a:xfrm>
                <a:off x="9148" y="6385"/>
                <a:ext cx="627" cy="925"/>
              </a:xfrm>
              <a:prstGeom prst="flowChartMagneticDisk">
                <a:avLst/>
              </a:prstGeom>
              <a:solidFill>
                <a:srgbClr val="FFFFFF"/>
              </a:solidFill>
              <a:ln w="12700">
                <a:solidFill>
                  <a:srgbClr val="31538F"/>
                </a:solidFill>
                <a:round/>
              </a:ln>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200">
                  <a:solidFill>
                    <a:srgbClr val="FFFFFF"/>
                  </a:solidFill>
                  <a:latin typeface="Century Gothic" panose="020B0502020202020204" pitchFamily="34" charset="0"/>
                  <a:ea typeface="微软雅黑" panose="020B0503020204020204" charset="-122"/>
                  <a:sym typeface="等线" panose="02010600030101010101" charset="-122"/>
                </a:endParaRPr>
              </a:p>
            </p:txBody>
          </p:sp>
          <p:sp>
            <p:nvSpPr>
              <p:cNvPr id="70" name="矩形 59">
                <a:extLst>
                  <a:ext uri="{FF2B5EF4-FFF2-40B4-BE49-F238E27FC236}">
                    <a16:creationId xmlns:a16="http://schemas.microsoft.com/office/drawing/2014/main" id="{B475DBFB-5018-5C4C-99F8-C5BFA75AD7A1}"/>
                  </a:ext>
                </a:extLst>
              </p:cNvPr>
              <p:cNvSpPr>
                <a:spLocks noChangeArrowheads="1"/>
              </p:cNvSpPr>
              <p:nvPr/>
            </p:nvSpPr>
            <p:spPr bwMode="auto">
              <a:xfrm>
                <a:off x="9347" y="6752"/>
                <a:ext cx="230" cy="368"/>
              </a:xfrm>
              <a:prstGeom prst="rect">
                <a:avLst/>
              </a:prstGeom>
              <a:solidFill>
                <a:schemeClr val="accent3">
                  <a:lumMod val="75000"/>
                </a:schemeClr>
              </a:solidFill>
              <a:ln>
                <a:noFill/>
              </a:ln>
              <a:extLst>
                <a:ext uri="{91240B29-F687-4F45-9708-019B960494DF}">
                  <a14:hiddenLine xmlns:a14="http://schemas.microsoft.com/office/drawing/2010/main" w="12700">
                    <a:solidFill>
                      <a:srgbClr val="31538F"/>
                    </a:solidFill>
                    <a:bevel/>
                  </a14:hiddenLine>
                </a:ext>
              </a:extLst>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200">
                  <a:solidFill>
                    <a:srgbClr val="FFFFFF"/>
                  </a:solidFill>
                  <a:latin typeface="Century Gothic" panose="020B0502020202020204" pitchFamily="34" charset="0"/>
                  <a:ea typeface="微软雅黑" panose="020B0503020204020204" charset="-122"/>
                  <a:sym typeface="等线" panose="02010600030101010101" charset="-122"/>
                </a:endParaRPr>
              </a:p>
            </p:txBody>
          </p:sp>
        </p:grpSp>
        <p:grpSp>
          <p:nvGrpSpPr>
            <p:cNvPr id="71" name="组合 49">
              <a:extLst>
                <a:ext uri="{FF2B5EF4-FFF2-40B4-BE49-F238E27FC236}">
                  <a16:creationId xmlns:a16="http://schemas.microsoft.com/office/drawing/2014/main" id="{97E63D24-CD6F-1A42-B244-25B11160D9F9}"/>
                </a:ext>
              </a:extLst>
            </p:cNvPr>
            <p:cNvGrpSpPr/>
            <p:nvPr/>
          </p:nvGrpSpPr>
          <p:grpSpPr>
            <a:xfrm>
              <a:off x="4328160" y="4248785"/>
              <a:ext cx="397510" cy="586740"/>
              <a:chOff x="9148" y="6385"/>
              <a:chExt cx="626" cy="924"/>
            </a:xfrm>
          </p:grpSpPr>
          <p:sp>
            <p:nvSpPr>
              <p:cNvPr id="72" name="流程图: 磁盘 18">
                <a:extLst>
                  <a:ext uri="{FF2B5EF4-FFF2-40B4-BE49-F238E27FC236}">
                    <a16:creationId xmlns:a16="http://schemas.microsoft.com/office/drawing/2014/main" id="{5E2844BA-F36B-9F4B-BC22-5B41D96637D2}"/>
                  </a:ext>
                </a:extLst>
              </p:cNvPr>
              <p:cNvSpPr>
                <a:spLocks noChangeArrowheads="1"/>
              </p:cNvSpPr>
              <p:nvPr/>
            </p:nvSpPr>
            <p:spPr bwMode="auto">
              <a:xfrm>
                <a:off x="9148" y="6385"/>
                <a:ext cx="627" cy="925"/>
              </a:xfrm>
              <a:prstGeom prst="flowChartMagneticDisk">
                <a:avLst/>
              </a:prstGeom>
              <a:solidFill>
                <a:srgbClr val="FFFFFF"/>
              </a:solidFill>
              <a:ln w="12700">
                <a:solidFill>
                  <a:srgbClr val="31538F"/>
                </a:solidFill>
                <a:round/>
              </a:ln>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200">
                  <a:solidFill>
                    <a:srgbClr val="FFFFFF"/>
                  </a:solidFill>
                  <a:latin typeface="Century Gothic" panose="020B0502020202020204" pitchFamily="34" charset="0"/>
                  <a:ea typeface="微软雅黑" panose="020B0503020204020204" charset="-122"/>
                  <a:sym typeface="等线" panose="02010600030101010101" charset="-122"/>
                </a:endParaRPr>
              </a:p>
            </p:txBody>
          </p:sp>
          <p:sp>
            <p:nvSpPr>
              <p:cNvPr id="73" name="矩形 59">
                <a:extLst>
                  <a:ext uri="{FF2B5EF4-FFF2-40B4-BE49-F238E27FC236}">
                    <a16:creationId xmlns:a16="http://schemas.microsoft.com/office/drawing/2014/main" id="{C929A17F-2A11-6A44-9A8D-DEB4DE1E7926}"/>
                  </a:ext>
                </a:extLst>
              </p:cNvPr>
              <p:cNvSpPr>
                <a:spLocks noChangeArrowheads="1"/>
              </p:cNvSpPr>
              <p:nvPr/>
            </p:nvSpPr>
            <p:spPr bwMode="auto">
              <a:xfrm>
                <a:off x="9347" y="6752"/>
                <a:ext cx="230" cy="368"/>
              </a:xfrm>
              <a:prstGeom prst="rect">
                <a:avLst/>
              </a:prstGeom>
              <a:solidFill>
                <a:schemeClr val="accent2">
                  <a:lumMod val="75000"/>
                </a:schemeClr>
              </a:solidFill>
              <a:ln>
                <a:noFill/>
              </a:ln>
              <a:extLst>
                <a:ext uri="{91240B29-F687-4F45-9708-019B960494DF}">
                  <a14:hiddenLine xmlns:a14="http://schemas.microsoft.com/office/drawing/2010/main" w="12700">
                    <a:solidFill>
                      <a:srgbClr val="31538F"/>
                    </a:solidFill>
                    <a:bevel/>
                  </a14:hiddenLine>
                </a:ext>
              </a:extLst>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200">
                  <a:solidFill>
                    <a:srgbClr val="FFFFFF"/>
                  </a:solidFill>
                  <a:latin typeface="Century Gothic" panose="020B0502020202020204" pitchFamily="34" charset="0"/>
                  <a:ea typeface="微软雅黑" panose="020B0503020204020204" charset="-122"/>
                  <a:sym typeface="等线" panose="02010600030101010101" charset="-122"/>
                </a:endParaRPr>
              </a:p>
            </p:txBody>
          </p:sp>
        </p:grpSp>
        <p:grpSp>
          <p:nvGrpSpPr>
            <p:cNvPr id="74" name="组合 75">
              <a:extLst>
                <a:ext uri="{FF2B5EF4-FFF2-40B4-BE49-F238E27FC236}">
                  <a16:creationId xmlns:a16="http://schemas.microsoft.com/office/drawing/2014/main" id="{1F18C301-52B1-674A-AE6B-662427024CE1}"/>
                </a:ext>
              </a:extLst>
            </p:cNvPr>
            <p:cNvGrpSpPr/>
            <p:nvPr/>
          </p:nvGrpSpPr>
          <p:grpSpPr>
            <a:xfrm>
              <a:off x="3715385" y="4248785"/>
              <a:ext cx="397510" cy="586740"/>
              <a:chOff x="9148" y="6385"/>
              <a:chExt cx="626" cy="924"/>
            </a:xfrm>
          </p:grpSpPr>
          <p:sp>
            <p:nvSpPr>
              <p:cNvPr id="75" name="流程图: 磁盘 18">
                <a:extLst>
                  <a:ext uri="{FF2B5EF4-FFF2-40B4-BE49-F238E27FC236}">
                    <a16:creationId xmlns:a16="http://schemas.microsoft.com/office/drawing/2014/main" id="{15219333-43E2-F446-A3EC-76C8A6C70A07}"/>
                  </a:ext>
                </a:extLst>
              </p:cNvPr>
              <p:cNvSpPr>
                <a:spLocks noChangeArrowheads="1"/>
              </p:cNvSpPr>
              <p:nvPr/>
            </p:nvSpPr>
            <p:spPr bwMode="auto">
              <a:xfrm>
                <a:off x="9148" y="6385"/>
                <a:ext cx="627" cy="925"/>
              </a:xfrm>
              <a:prstGeom prst="flowChartMagneticDisk">
                <a:avLst/>
              </a:prstGeom>
              <a:solidFill>
                <a:srgbClr val="FFFFFF"/>
              </a:solidFill>
              <a:ln w="12700">
                <a:solidFill>
                  <a:srgbClr val="31538F"/>
                </a:solidFill>
                <a:round/>
              </a:ln>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200">
                  <a:solidFill>
                    <a:srgbClr val="FFFFFF"/>
                  </a:solidFill>
                  <a:latin typeface="Century Gothic" panose="020B0502020202020204" pitchFamily="34" charset="0"/>
                  <a:ea typeface="微软雅黑" panose="020B0503020204020204" charset="-122"/>
                  <a:sym typeface="等线" panose="02010600030101010101" charset="-122"/>
                </a:endParaRPr>
              </a:p>
            </p:txBody>
          </p:sp>
          <p:sp>
            <p:nvSpPr>
              <p:cNvPr id="76" name="矩形 59">
                <a:extLst>
                  <a:ext uri="{FF2B5EF4-FFF2-40B4-BE49-F238E27FC236}">
                    <a16:creationId xmlns:a16="http://schemas.microsoft.com/office/drawing/2014/main" id="{F1F3D73D-6D1A-A646-83B9-9E37052E6632}"/>
                  </a:ext>
                </a:extLst>
              </p:cNvPr>
              <p:cNvSpPr>
                <a:spLocks noChangeArrowheads="1"/>
              </p:cNvSpPr>
              <p:nvPr/>
            </p:nvSpPr>
            <p:spPr bwMode="auto">
              <a:xfrm>
                <a:off x="9347" y="6752"/>
                <a:ext cx="230" cy="368"/>
              </a:xfrm>
              <a:prstGeom prst="rect">
                <a:avLst/>
              </a:prstGeom>
              <a:solidFill>
                <a:srgbClr val="0070C0"/>
              </a:solidFill>
              <a:ln>
                <a:noFill/>
              </a:ln>
              <a:extLst>
                <a:ext uri="{91240B29-F687-4F45-9708-019B960494DF}">
                  <a14:hiddenLine xmlns:a14="http://schemas.microsoft.com/office/drawing/2010/main" w="12700">
                    <a:solidFill>
                      <a:srgbClr val="31538F"/>
                    </a:solidFill>
                    <a:bevel/>
                  </a14:hiddenLine>
                </a:ext>
              </a:extLst>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200">
                  <a:solidFill>
                    <a:srgbClr val="FFFFFF"/>
                  </a:solidFill>
                  <a:latin typeface="Century Gothic" panose="020B0502020202020204" pitchFamily="34" charset="0"/>
                  <a:ea typeface="微软雅黑" panose="020B0503020204020204" charset="-122"/>
                  <a:sym typeface="等线" panose="02010600030101010101" charset="-122"/>
                </a:endParaRPr>
              </a:p>
            </p:txBody>
          </p:sp>
        </p:grpSp>
        <p:grpSp>
          <p:nvGrpSpPr>
            <p:cNvPr id="77" name="组合 85">
              <a:extLst>
                <a:ext uri="{FF2B5EF4-FFF2-40B4-BE49-F238E27FC236}">
                  <a16:creationId xmlns:a16="http://schemas.microsoft.com/office/drawing/2014/main" id="{B4FF10AB-ED5C-564E-87FC-42B3F3370E4F}"/>
                </a:ext>
              </a:extLst>
            </p:cNvPr>
            <p:cNvGrpSpPr/>
            <p:nvPr/>
          </p:nvGrpSpPr>
          <p:grpSpPr>
            <a:xfrm>
              <a:off x="6431915" y="4249420"/>
              <a:ext cx="397510" cy="586740"/>
              <a:chOff x="4508" y="6390"/>
              <a:chExt cx="626" cy="924"/>
            </a:xfrm>
          </p:grpSpPr>
          <p:sp>
            <p:nvSpPr>
              <p:cNvPr id="78" name="流程图: 磁盘 5">
                <a:extLst>
                  <a:ext uri="{FF2B5EF4-FFF2-40B4-BE49-F238E27FC236}">
                    <a16:creationId xmlns:a16="http://schemas.microsoft.com/office/drawing/2014/main" id="{CBC304BD-7247-CD4F-82C2-73936B59C539}"/>
                  </a:ext>
                </a:extLst>
              </p:cNvPr>
              <p:cNvSpPr>
                <a:spLocks noChangeArrowheads="1"/>
              </p:cNvSpPr>
              <p:nvPr/>
            </p:nvSpPr>
            <p:spPr bwMode="auto">
              <a:xfrm>
                <a:off x="4508" y="6390"/>
                <a:ext cx="627" cy="925"/>
              </a:xfrm>
              <a:prstGeom prst="flowChartMagneticDisk">
                <a:avLst/>
              </a:prstGeom>
              <a:solidFill>
                <a:srgbClr val="FFFFFF"/>
              </a:solidFill>
              <a:ln w="12700">
                <a:solidFill>
                  <a:srgbClr val="31538F"/>
                </a:solidFill>
                <a:round/>
              </a:ln>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200">
                  <a:solidFill>
                    <a:srgbClr val="FFFFFF"/>
                  </a:solidFill>
                  <a:latin typeface="Century Gothic" panose="020B0502020202020204" pitchFamily="34" charset="0"/>
                  <a:ea typeface="微软雅黑" panose="020B0503020204020204" charset="-122"/>
                  <a:sym typeface="等线" panose="02010600030101010101" charset="-122"/>
                </a:endParaRPr>
              </a:p>
            </p:txBody>
          </p:sp>
          <p:sp>
            <p:nvSpPr>
              <p:cNvPr id="79" name="矩形 59">
                <a:extLst>
                  <a:ext uri="{FF2B5EF4-FFF2-40B4-BE49-F238E27FC236}">
                    <a16:creationId xmlns:a16="http://schemas.microsoft.com/office/drawing/2014/main" id="{14B4292A-7C69-F445-A65E-D4B7E353EAE5}"/>
                  </a:ext>
                </a:extLst>
              </p:cNvPr>
              <p:cNvSpPr>
                <a:spLocks noChangeArrowheads="1"/>
              </p:cNvSpPr>
              <p:nvPr/>
            </p:nvSpPr>
            <p:spPr bwMode="auto">
              <a:xfrm>
                <a:off x="4707" y="6752"/>
                <a:ext cx="230" cy="368"/>
              </a:xfrm>
              <a:prstGeom prst="rect">
                <a:avLst/>
              </a:prstGeom>
              <a:solidFill>
                <a:srgbClr val="00B050"/>
              </a:solidFill>
              <a:ln>
                <a:noFill/>
              </a:ln>
              <a:extLst>
                <a:ext uri="{91240B29-F687-4F45-9708-019B960494DF}">
                  <a14:hiddenLine xmlns:a14="http://schemas.microsoft.com/office/drawing/2010/main" w="12700">
                    <a:solidFill>
                      <a:srgbClr val="31538F"/>
                    </a:solidFill>
                    <a:bevel/>
                  </a14:hiddenLine>
                </a:ext>
              </a:extLst>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200">
                  <a:solidFill>
                    <a:srgbClr val="FFFFFF"/>
                  </a:solidFill>
                  <a:latin typeface="Century Gothic" panose="020B0502020202020204" pitchFamily="34" charset="0"/>
                  <a:ea typeface="微软雅黑" panose="020B0503020204020204" charset="-122"/>
                  <a:sym typeface="等线" panose="02010600030101010101" charset="-122"/>
                </a:endParaRPr>
              </a:p>
            </p:txBody>
          </p:sp>
        </p:grpSp>
        <p:grpSp>
          <p:nvGrpSpPr>
            <p:cNvPr id="80" name="组合 90">
              <a:extLst>
                <a:ext uri="{FF2B5EF4-FFF2-40B4-BE49-F238E27FC236}">
                  <a16:creationId xmlns:a16="http://schemas.microsoft.com/office/drawing/2014/main" id="{79F2EA03-0F11-A44C-B626-281766D30F13}"/>
                </a:ext>
              </a:extLst>
            </p:cNvPr>
            <p:cNvGrpSpPr/>
            <p:nvPr/>
          </p:nvGrpSpPr>
          <p:grpSpPr>
            <a:xfrm>
              <a:off x="7044690" y="4249420"/>
              <a:ext cx="397510" cy="586740"/>
              <a:chOff x="9148" y="6385"/>
              <a:chExt cx="626" cy="924"/>
            </a:xfrm>
          </p:grpSpPr>
          <p:sp>
            <p:nvSpPr>
              <p:cNvPr id="81" name="流程图: 磁盘 18">
                <a:extLst>
                  <a:ext uri="{FF2B5EF4-FFF2-40B4-BE49-F238E27FC236}">
                    <a16:creationId xmlns:a16="http://schemas.microsoft.com/office/drawing/2014/main" id="{D00078AF-ADC3-EE4C-A5ED-5778C0BF5F9A}"/>
                  </a:ext>
                </a:extLst>
              </p:cNvPr>
              <p:cNvSpPr>
                <a:spLocks noChangeArrowheads="1"/>
              </p:cNvSpPr>
              <p:nvPr/>
            </p:nvSpPr>
            <p:spPr bwMode="auto">
              <a:xfrm>
                <a:off x="9148" y="6385"/>
                <a:ext cx="627" cy="925"/>
              </a:xfrm>
              <a:prstGeom prst="flowChartMagneticDisk">
                <a:avLst/>
              </a:prstGeom>
              <a:solidFill>
                <a:srgbClr val="FFFFFF"/>
              </a:solidFill>
              <a:ln w="12700">
                <a:solidFill>
                  <a:srgbClr val="31538F"/>
                </a:solidFill>
                <a:round/>
              </a:ln>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200">
                  <a:solidFill>
                    <a:srgbClr val="FFFFFF"/>
                  </a:solidFill>
                  <a:latin typeface="Century Gothic" panose="020B0502020202020204" pitchFamily="34" charset="0"/>
                  <a:ea typeface="微软雅黑" panose="020B0503020204020204" charset="-122"/>
                  <a:sym typeface="等线" panose="02010600030101010101" charset="-122"/>
                </a:endParaRPr>
              </a:p>
            </p:txBody>
          </p:sp>
          <p:sp>
            <p:nvSpPr>
              <p:cNvPr id="82" name="矩形 59">
                <a:extLst>
                  <a:ext uri="{FF2B5EF4-FFF2-40B4-BE49-F238E27FC236}">
                    <a16:creationId xmlns:a16="http://schemas.microsoft.com/office/drawing/2014/main" id="{732E0FF4-140C-3545-BB22-DD558A7AB219}"/>
                  </a:ext>
                </a:extLst>
              </p:cNvPr>
              <p:cNvSpPr>
                <a:spLocks noChangeArrowheads="1"/>
              </p:cNvSpPr>
              <p:nvPr/>
            </p:nvSpPr>
            <p:spPr bwMode="auto">
              <a:xfrm>
                <a:off x="9347" y="6752"/>
                <a:ext cx="230" cy="368"/>
              </a:xfrm>
              <a:prstGeom prst="rect">
                <a:avLst/>
              </a:prstGeom>
              <a:solidFill>
                <a:schemeClr val="accent3">
                  <a:lumMod val="75000"/>
                </a:schemeClr>
              </a:solidFill>
              <a:ln>
                <a:noFill/>
              </a:ln>
              <a:extLst>
                <a:ext uri="{91240B29-F687-4F45-9708-019B960494DF}">
                  <a14:hiddenLine xmlns:a14="http://schemas.microsoft.com/office/drawing/2010/main" w="12700">
                    <a:solidFill>
                      <a:srgbClr val="31538F"/>
                    </a:solidFill>
                    <a:bevel/>
                  </a14:hiddenLine>
                </a:ext>
              </a:extLst>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200">
                  <a:solidFill>
                    <a:srgbClr val="FFFFFF"/>
                  </a:solidFill>
                  <a:latin typeface="Century Gothic" panose="020B0502020202020204" pitchFamily="34" charset="0"/>
                  <a:ea typeface="微软雅黑" panose="020B0503020204020204" charset="-122"/>
                  <a:sym typeface="等线" panose="02010600030101010101" charset="-122"/>
                </a:endParaRPr>
              </a:p>
            </p:txBody>
          </p:sp>
        </p:grpSp>
        <p:grpSp>
          <p:nvGrpSpPr>
            <p:cNvPr id="83" name="组合 105">
              <a:extLst>
                <a:ext uri="{FF2B5EF4-FFF2-40B4-BE49-F238E27FC236}">
                  <a16:creationId xmlns:a16="http://schemas.microsoft.com/office/drawing/2014/main" id="{DEBAD9F3-6382-B946-92F5-65FB3B0EFC90}"/>
                </a:ext>
              </a:extLst>
            </p:cNvPr>
            <p:cNvGrpSpPr/>
            <p:nvPr/>
          </p:nvGrpSpPr>
          <p:grpSpPr>
            <a:xfrm>
              <a:off x="8270240" y="4249420"/>
              <a:ext cx="397510" cy="586740"/>
              <a:chOff x="9148" y="6385"/>
              <a:chExt cx="626" cy="924"/>
            </a:xfrm>
          </p:grpSpPr>
          <p:sp>
            <p:nvSpPr>
              <p:cNvPr id="84" name="流程图: 磁盘 18">
                <a:extLst>
                  <a:ext uri="{FF2B5EF4-FFF2-40B4-BE49-F238E27FC236}">
                    <a16:creationId xmlns:a16="http://schemas.microsoft.com/office/drawing/2014/main" id="{84C6E345-C754-C546-A79A-2D2A234B26D4}"/>
                  </a:ext>
                </a:extLst>
              </p:cNvPr>
              <p:cNvSpPr>
                <a:spLocks noChangeArrowheads="1"/>
              </p:cNvSpPr>
              <p:nvPr/>
            </p:nvSpPr>
            <p:spPr bwMode="auto">
              <a:xfrm>
                <a:off x="9148" y="6385"/>
                <a:ext cx="627" cy="925"/>
              </a:xfrm>
              <a:prstGeom prst="flowChartMagneticDisk">
                <a:avLst/>
              </a:prstGeom>
              <a:solidFill>
                <a:srgbClr val="FFFFFF"/>
              </a:solidFill>
              <a:ln w="12700">
                <a:solidFill>
                  <a:srgbClr val="31538F"/>
                </a:solidFill>
                <a:round/>
              </a:ln>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200">
                  <a:solidFill>
                    <a:srgbClr val="FFFFFF"/>
                  </a:solidFill>
                  <a:latin typeface="Century Gothic" panose="020B0502020202020204" pitchFamily="34" charset="0"/>
                  <a:ea typeface="微软雅黑" panose="020B0503020204020204" charset="-122"/>
                  <a:sym typeface="等线" panose="02010600030101010101" charset="-122"/>
                </a:endParaRPr>
              </a:p>
            </p:txBody>
          </p:sp>
          <p:sp>
            <p:nvSpPr>
              <p:cNvPr id="85" name="矩形 59">
                <a:extLst>
                  <a:ext uri="{FF2B5EF4-FFF2-40B4-BE49-F238E27FC236}">
                    <a16:creationId xmlns:a16="http://schemas.microsoft.com/office/drawing/2014/main" id="{38CBB767-C984-7745-9142-91F0F878B3D4}"/>
                  </a:ext>
                </a:extLst>
              </p:cNvPr>
              <p:cNvSpPr>
                <a:spLocks noChangeArrowheads="1"/>
              </p:cNvSpPr>
              <p:nvPr/>
            </p:nvSpPr>
            <p:spPr bwMode="auto">
              <a:xfrm>
                <a:off x="9347" y="6752"/>
                <a:ext cx="230" cy="368"/>
              </a:xfrm>
              <a:prstGeom prst="rect">
                <a:avLst/>
              </a:prstGeom>
              <a:solidFill>
                <a:schemeClr val="accent2">
                  <a:lumMod val="75000"/>
                </a:schemeClr>
              </a:solidFill>
              <a:ln>
                <a:noFill/>
              </a:ln>
              <a:extLst>
                <a:ext uri="{91240B29-F687-4F45-9708-019B960494DF}">
                  <a14:hiddenLine xmlns:a14="http://schemas.microsoft.com/office/drawing/2010/main" w="12700">
                    <a:solidFill>
                      <a:srgbClr val="31538F"/>
                    </a:solidFill>
                    <a:bevel/>
                  </a14:hiddenLine>
                </a:ext>
              </a:extLst>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200">
                  <a:solidFill>
                    <a:srgbClr val="FFFFFF"/>
                  </a:solidFill>
                  <a:latin typeface="Century Gothic" panose="020B0502020202020204" pitchFamily="34" charset="0"/>
                  <a:ea typeface="微软雅黑" panose="020B0503020204020204" charset="-122"/>
                  <a:sym typeface="等线" panose="02010600030101010101" charset="-122"/>
                </a:endParaRPr>
              </a:p>
            </p:txBody>
          </p:sp>
        </p:grpSp>
        <p:grpSp>
          <p:nvGrpSpPr>
            <p:cNvPr id="86" name="组合 108">
              <a:extLst>
                <a:ext uri="{FF2B5EF4-FFF2-40B4-BE49-F238E27FC236}">
                  <a16:creationId xmlns:a16="http://schemas.microsoft.com/office/drawing/2014/main" id="{1F6FCE58-264C-1B49-A728-AA47E34323AE}"/>
                </a:ext>
              </a:extLst>
            </p:cNvPr>
            <p:cNvGrpSpPr/>
            <p:nvPr/>
          </p:nvGrpSpPr>
          <p:grpSpPr>
            <a:xfrm>
              <a:off x="7657465" y="4249420"/>
              <a:ext cx="397510" cy="586740"/>
              <a:chOff x="9148" y="6385"/>
              <a:chExt cx="626" cy="924"/>
            </a:xfrm>
          </p:grpSpPr>
          <p:sp>
            <p:nvSpPr>
              <p:cNvPr id="87" name="流程图: 磁盘 18">
                <a:extLst>
                  <a:ext uri="{FF2B5EF4-FFF2-40B4-BE49-F238E27FC236}">
                    <a16:creationId xmlns:a16="http://schemas.microsoft.com/office/drawing/2014/main" id="{8CB85CF4-1ADA-574C-AD30-24C3682571BF}"/>
                  </a:ext>
                </a:extLst>
              </p:cNvPr>
              <p:cNvSpPr>
                <a:spLocks noChangeArrowheads="1"/>
              </p:cNvSpPr>
              <p:nvPr/>
            </p:nvSpPr>
            <p:spPr bwMode="auto">
              <a:xfrm>
                <a:off x="9148" y="6385"/>
                <a:ext cx="627" cy="925"/>
              </a:xfrm>
              <a:prstGeom prst="flowChartMagneticDisk">
                <a:avLst/>
              </a:prstGeom>
              <a:solidFill>
                <a:srgbClr val="FFFFFF"/>
              </a:solidFill>
              <a:ln w="12700">
                <a:solidFill>
                  <a:srgbClr val="31538F"/>
                </a:solidFill>
                <a:round/>
              </a:ln>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200">
                  <a:solidFill>
                    <a:srgbClr val="FFFFFF"/>
                  </a:solidFill>
                  <a:latin typeface="Century Gothic" panose="020B0502020202020204" pitchFamily="34" charset="0"/>
                  <a:ea typeface="微软雅黑" panose="020B0503020204020204" charset="-122"/>
                  <a:sym typeface="等线" panose="02010600030101010101" charset="-122"/>
                </a:endParaRPr>
              </a:p>
            </p:txBody>
          </p:sp>
          <p:sp>
            <p:nvSpPr>
              <p:cNvPr id="88" name="矩形 59">
                <a:extLst>
                  <a:ext uri="{FF2B5EF4-FFF2-40B4-BE49-F238E27FC236}">
                    <a16:creationId xmlns:a16="http://schemas.microsoft.com/office/drawing/2014/main" id="{BBF11247-B789-8D4F-90EE-A815FD52ADF8}"/>
                  </a:ext>
                </a:extLst>
              </p:cNvPr>
              <p:cNvSpPr>
                <a:spLocks noChangeArrowheads="1"/>
              </p:cNvSpPr>
              <p:nvPr/>
            </p:nvSpPr>
            <p:spPr bwMode="auto">
              <a:xfrm>
                <a:off x="9347" y="6752"/>
                <a:ext cx="230" cy="368"/>
              </a:xfrm>
              <a:prstGeom prst="rect">
                <a:avLst/>
              </a:prstGeom>
              <a:solidFill>
                <a:srgbClr val="0070C0"/>
              </a:solidFill>
              <a:ln>
                <a:noFill/>
              </a:ln>
              <a:extLst>
                <a:ext uri="{91240B29-F687-4F45-9708-019B960494DF}">
                  <a14:hiddenLine xmlns:a14="http://schemas.microsoft.com/office/drawing/2010/main" w="12700">
                    <a:solidFill>
                      <a:srgbClr val="31538F"/>
                    </a:solidFill>
                    <a:bevel/>
                  </a14:hiddenLine>
                </a:ext>
              </a:extLst>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200">
                  <a:solidFill>
                    <a:srgbClr val="FFFFFF"/>
                  </a:solidFill>
                  <a:latin typeface="Century Gothic" panose="020B0502020202020204" pitchFamily="34" charset="0"/>
                  <a:ea typeface="微软雅黑" panose="020B0503020204020204" charset="-122"/>
                  <a:sym typeface="等线" panose="02010600030101010101" charset="-122"/>
                </a:endParaRPr>
              </a:p>
            </p:txBody>
          </p:sp>
        </p:grpSp>
        <p:sp>
          <p:nvSpPr>
            <p:cNvPr id="89" name="矩形 59">
              <a:extLst>
                <a:ext uri="{FF2B5EF4-FFF2-40B4-BE49-F238E27FC236}">
                  <a16:creationId xmlns:a16="http://schemas.microsoft.com/office/drawing/2014/main" id="{EA532A3F-17CE-2643-8527-D3EB14F42155}"/>
                </a:ext>
              </a:extLst>
            </p:cNvPr>
            <p:cNvSpPr>
              <a:spLocks noChangeArrowheads="1"/>
            </p:cNvSpPr>
            <p:nvPr/>
          </p:nvSpPr>
          <p:spPr bwMode="auto">
            <a:xfrm>
              <a:off x="4454525" y="3811270"/>
              <a:ext cx="146050" cy="233680"/>
            </a:xfrm>
            <a:prstGeom prst="rect">
              <a:avLst/>
            </a:prstGeom>
            <a:solidFill>
              <a:srgbClr val="00B050"/>
            </a:solidFill>
            <a:ln>
              <a:noFill/>
            </a:ln>
            <a:extLst>
              <a:ext uri="{91240B29-F687-4F45-9708-019B960494DF}">
                <a14:hiddenLine xmlns:a14="http://schemas.microsoft.com/office/drawing/2010/main" w="12700">
                  <a:solidFill>
                    <a:srgbClr val="31538F"/>
                  </a:solidFill>
                  <a:bevel/>
                </a14:hiddenLine>
              </a:ext>
            </a:extLst>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200">
                <a:solidFill>
                  <a:srgbClr val="FFFFFF"/>
                </a:solidFill>
                <a:latin typeface="Century Gothic" panose="020B0502020202020204" pitchFamily="34" charset="0"/>
                <a:ea typeface="微软雅黑" panose="020B0503020204020204" charset="-122"/>
                <a:sym typeface="等线" panose="02010600030101010101" charset="-122"/>
              </a:endParaRPr>
            </a:p>
          </p:txBody>
        </p:sp>
        <p:sp>
          <p:nvSpPr>
            <p:cNvPr id="90" name="矩形 59">
              <a:extLst>
                <a:ext uri="{FF2B5EF4-FFF2-40B4-BE49-F238E27FC236}">
                  <a16:creationId xmlns:a16="http://schemas.microsoft.com/office/drawing/2014/main" id="{506B8A51-0F37-8243-9E8E-AF46294FD456}"/>
                </a:ext>
              </a:extLst>
            </p:cNvPr>
            <p:cNvSpPr>
              <a:spLocks noChangeArrowheads="1"/>
            </p:cNvSpPr>
            <p:nvPr/>
          </p:nvSpPr>
          <p:spPr bwMode="auto">
            <a:xfrm>
              <a:off x="5194935" y="3811270"/>
              <a:ext cx="146050" cy="233680"/>
            </a:xfrm>
            <a:prstGeom prst="rect">
              <a:avLst/>
            </a:prstGeom>
            <a:solidFill>
              <a:schemeClr val="accent3">
                <a:lumMod val="75000"/>
              </a:schemeClr>
            </a:solidFill>
            <a:ln>
              <a:noFill/>
            </a:ln>
            <a:extLst>
              <a:ext uri="{91240B29-F687-4F45-9708-019B960494DF}">
                <a14:hiddenLine xmlns:a14="http://schemas.microsoft.com/office/drawing/2010/main" w="12700">
                  <a:solidFill>
                    <a:srgbClr val="31538F"/>
                  </a:solidFill>
                  <a:bevel/>
                </a14:hiddenLine>
              </a:ext>
            </a:extLst>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200">
                <a:solidFill>
                  <a:srgbClr val="FFFFFF"/>
                </a:solidFill>
                <a:latin typeface="Century Gothic" panose="020B0502020202020204" pitchFamily="34" charset="0"/>
                <a:ea typeface="微软雅黑" panose="020B0503020204020204" charset="-122"/>
                <a:sym typeface="等线" panose="02010600030101010101" charset="-122"/>
              </a:endParaRPr>
            </a:p>
          </p:txBody>
        </p:sp>
        <p:sp>
          <p:nvSpPr>
            <p:cNvPr id="91" name="矩形 59">
              <a:extLst>
                <a:ext uri="{FF2B5EF4-FFF2-40B4-BE49-F238E27FC236}">
                  <a16:creationId xmlns:a16="http://schemas.microsoft.com/office/drawing/2014/main" id="{FF4D28DF-4A43-5449-8AD4-F8A0EB365694}"/>
                </a:ext>
              </a:extLst>
            </p:cNvPr>
            <p:cNvSpPr>
              <a:spLocks noChangeArrowheads="1"/>
            </p:cNvSpPr>
            <p:nvPr/>
          </p:nvSpPr>
          <p:spPr bwMode="auto">
            <a:xfrm>
              <a:off x="5935345" y="3811270"/>
              <a:ext cx="146050" cy="233680"/>
            </a:xfrm>
            <a:prstGeom prst="rect">
              <a:avLst/>
            </a:prstGeom>
            <a:solidFill>
              <a:srgbClr val="0070C0"/>
            </a:solidFill>
            <a:ln>
              <a:noFill/>
            </a:ln>
            <a:extLst>
              <a:ext uri="{91240B29-F687-4F45-9708-019B960494DF}">
                <a14:hiddenLine xmlns:a14="http://schemas.microsoft.com/office/drawing/2010/main" w="12700">
                  <a:solidFill>
                    <a:srgbClr val="31538F"/>
                  </a:solidFill>
                  <a:bevel/>
                </a14:hiddenLine>
              </a:ext>
            </a:extLst>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200">
                <a:solidFill>
                  <a:srgbClr val="FFFFFF"/>
                </a:solidFill>
                <a:latin typeface="Century Gothic" panose="020B0502020202020204" pitchFamily="34" charset="0"/>
                <a:ea typeface="微软雅黑" panose="020B0503020204020204" charset="-122"/>
                <a:sym typeface="等线" panose="02010600030101010101" charset="-122"/>
              </a:endParaRPr>
            </a:p>
          </p:txBody>
        </p:sp>
        <p:sp>
          <p:nvSpPr>
            <p:cNvPr id="92" name="矩形 59">
              <a:extLst>
                <a:ext uri="{FF2B5EF4-FFF2-40B4-BE49-F238E27FC236}">
                  <a16:creationId xmlns:a16="http://schemas.microsoft.com/office/drawing/2014/main" id="{B9912144-C783-EE43-A7CD-02C7CA375C12}"/>
                </a:ext>
              </a:extLst>
            </p:cNvPr>
            <p:cNvSpPr>
              <a:spLocks noChangeArrowheads="1"/>
            </p:cNvSpPr>
            <p:nvPr/>
          </p:nvSpPr>
          <p:spPr bwMode="auto">
            <a:xfrm>
              <a:off x="6675755" y="3811270"/>
              <a:ext cx="146050" cy="233680"/>
            </a:xfrm>
            <a:prstGeom prst="rect">
              <a:avLst/>
            </a:prstGeom>
            <a:solidFill>
              <a:schemeClr val="accent2">
                <a:lumMod val="75000"/>
              </a:schemeClr>
            </a:solidFill>
            <a:ln>
              <a:noFill/>
            </a:ln>
            <a:extLst>
              <a:ext uri="{91240B29-F687-4F45-9708-019B960494DF}">
                <a14:hiddenLine xmlns:a14="http://schemas.microsoft.com/office/drawing/2010/main" w="12700">
                  <a:solidFill>
                    <a:srgbClr val="31538F"/>
                  </a:solidFill>
                  <a:bevel/>
                </a14:hiddenLine>
              </a:ext>
            </a:extLst>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200">
                <a:solidFill>
                  <a:srgbClr val="FFFFFF"/>
                </a:solidFill>
                <a:latin typeface="Century Gothic" panose="020B0502020202020204" pitchFamily="34" charset="0"/>
                <a:ea typeface="微软雅黑" panose="020B0503020204020204" charset="-122"/>
                <a:sym typeface="等线" panose="02010600030101010101" charset="-122"/>
              </a:endParaRPr>
            </a:p>
          </p:txBody>
        </p:sp>
        <p:cxnSp>
          <p:nvCxnSpPr>
            <p:cNvPr id="93" name="直接连接符 137">
              <a:extLst>
                <a:ext uri="{FF2B5EF4-FFF2-40B4-BE49-F238E27FC236}">
                  <a16:creationId xmlns:a16="http://schemas.microsoft.com/office/drawing/2014/main" id="{CE8FEB3C-AB38-7C4A-BB55-E0C60DBABCF1}"/>
                </a:ext>
              </a:extLst>
            </p:cNvPr>
            <p:cNvCxnSpPr>
              <a:stCxn id="89" idx="2"/>
              <a:endCxn id="66" idx="0"/>
            </p:cNvCxnSpPr>
            <p:nvPr/>
          </p:nvCxnSpPr>
          <p:spPr>
            <a:xfrm flipH="1">
              <a:off x="2689225" y="4044950"/>
              <a:ext cx="1838325" cy="433705"/>
            </a:xfrm>
            <a:prstGeom prst="line">
              <a:avLst/>
            </a:prstGeom>
            <a:ln w="2222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94" name="直接连接符 138">
              <a:extLst>
                <a:ext uri="{FF2B5EF4-FFF2-40B4-BE49-F238E27FC236}">
                  <a16:creationId xmlns:a16="http://schemas.microsoft.com/office/drawing/2014/main" id="{B22D807D-9762-6B46-B5BF-C6E4FC953739}"/>
                </a:ext>
              </a:extLst>
            </p:cNvPr>
            <p:cNvCxnSpPr>
              <a:stCxn id="89" idx="2"/>
              <a:endCxn id="79" idx="0"/>
            </p:cNvCxnSpPr>
            <p:nvPr/>
          </p:nvCxnSpPr>
          <p:spPr>
            <a:xfrm>
              <a:off x="4527550" y="4044950"/>
              <a:ext cx="2103755" cy="434340"/>
            </a:xfrm>
            <a:prstGeom prst="line">
              <a:avLst/>
            </a:prstGeom>
            <a:ln w="2222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95" name="直接连接符 139">
              <a:extLst>
                <a:ext uri="{FF2B5EF4-FFF2-40B4-BE49-F238E27FC236}">
                  <a16:creationId xmlns:a16="http://schemas.microsoft.com/office/drawing/2014/main" id="{E68602F1-0CC8-BB45-8BA8-7A1BBF02D84C}"/>
                </a:ext>
              </a:extLst>
            </p:cNvPr>
            <p:cNvCxnSpPr>
              <a:stCxn id="90" idx="2"/>
              <a:endCxn id="70" idx="0"/>
            </p:cNvCxnSpPr>
            <p:nvPr/>
          </p:nvCxnSpPr>
          <p:spPr>
            <a:xfrm flipH="1">
              <a:off x="3302000" y="4044950"/>
              <a:ext cx="1965960" cy="436880"/>
            </a:xfrm>
            <a:prstGeom prst="line">
              <a:avLst/>
            </a:prstGeom>
            <a:ln w="2222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140">
              <a:extLst>
                <a:ext uri="{FF2B5EF4-FFF2-40B4-BE49-F238E27FC236}">
                  <a16:creationId xmlns:a16="http://schemas.microsoft.com/office/drawing/2014/main" id="{C08CD3CA-4432-E444-974B-CF9EB1F89BF3}"/>
                </a:ext>
              </a:extLst>
            </p:cNvPr>
            <p:cNvCxnSpPr>
              <a:stCxn id="90" idx="2"/>
              <a:endCxn id="82" idx="0"/>
            </p:cNvCxnSpPr>
            <p:nvPr/>
          </p:nvCxnSpPr>
          <p:spPr>
            <a:xfrm>
              <a:off x="5267960" y="4044950"/>
              <a:ext cx="1976120" cy="437515"/>
            </a:xfrm>
            <a:prstGeom prst="line">
              <a:avLst/>
            </a:prstGeom>
            <a:ln w="2222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141">
              <a:extLst>
                <a:ext uri="{FF2B5EF4-FFF2-40B4-BE49-F238E27FC236}">
                  <a16:creationId xmlns:a16="http://schemas.microsoft.com/office/drawing/2014/main" id="{30B1B48E-74CF-7E44-9A1C-943AD2584EC2}"/>
                </a:ext>
              </a:extLst>
            </p:cNvPr>
            <p:cNvCxnSpPr>
              <a:stCxn id="91" idx="2"/>
              <a:endCxn id="76" idx="0"/>
            </p:cNvCxnSpPr>
            <p:nvPr/>
          </p:nvCxnSpPr>
          <p:spPr>
            <a:xfrm flipH="1">
              <a:off x="3914775" y="4044950"/>
              <a:ext cx="2093595" cy="436880"/>
            </a:xfrm>
            <a:prstGeom prst="line">
              <a:avLst/>
            </a:prstGeom>
            <a:ln w="2222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98" name="直接连接符 142">
              <a:extLst>
                <a:ext uri="{FF2B5EF4-FFF2-40B4-BE49-F238E27FC236}">
                  <a16:creationId xmlns:a16="http://schemas.microsoft.com/office/drawing/2014/main" id="{58F498F5-6ADF-094D-BA6D-C36113D32572}"/>
                </a:ext>
              </a:extLst>
            </p:cNvPr>
            <p:cNvCxnSpPr>
              <a:stCxn id="91" idx="2"/>
              <a:endCxn id="88" idx="0"/>
            </p:cNvCxnSpPr>
            <p:nvPr/>
          </p:nvCxnSpPr>
          <p:spPr>
            <a:xfrm>
              <a:off x="6008370" y="4044950"/>
              <a:ext cx="1848485" cy="437515"/>
            </a:xfrm>
            <a:prstGeom prst="line">
              <a:avLst/>
            </a:prstGeom>
            <a:ln w="2222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99" name="直接连接符 143">
              <a:extLst>
                <a:ext uri="{FF2B5EF4-FFF2-40B4-BE49-F238E27FC236}">
                  <a16:creationId xmlns:a16="http://schemas.microsoft.com/office/drawing/2014/main" id="{BA184F9C-3ABF-1042-9FF4-D2BCF2B345A6}"/>
                </a:ext>
              </a:extLst>
            </p:cNvPr>
            <p:cNvCxnSpPr>
              <a:stCxn id="92" idx="2"/>
              <a:endCxn id="73" idx="0"/>
            </p:cNvCxnSpPr>
            <p:nvPr/>
          </p:nvCxnSpPr>
          <p:spPr>
            <a:xfrm flipH="1">
              <a:off x="4527550" y="4044950"/>
              <a:ext cx="2221230" cy="436880"/>
            </a:xfrm>
            <a:prstGeom prst="line">
              <a:avLst/>
            </a:prstGeom>
            <a:ln w="22225">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144">
              <a:extLst>
                <a:ext uri="{FF2B5EF4-FFF2-40B4-BE49-F238E27FC236}">
                  <a16:creationId xmlns:a16="http://schemas.microsoft.com/office/drawing/2014/main" id="{6000BF4F-E5A4-DE4F-888C-0864008BC3B0}"/>
                </a:ext>
              </a:extLst>
            </p:cNvPr>
            <p:cNvCxnSpPr>
              <a:stCxn id="92" idx="2"/>
              <a:endCxn id="85" idx="0"/>
            </p:cNvCxnSpPr>
            <p:nvPr/>
          </p:nvCxnSpPr>
          <p:spPr>
            <a:xfrm>
              <a:off x="6748780" y="4044950"/>
              <a:ext cx="1720850" cy="437515"/>
            </a:xfrm>
            <a:prstGeom prst="line">
              <a:avLst/>
            </a:prstGeom>
            <a:ln w="22225">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102" name="左右箭头标注 146">
              <a:extLst>
                <a:ext uri="{FF2B5EF4-FFF2-40B4-BE49-F238E27FC236}">
                  <a16:creationId xmlns:a16="http://schemas.microsoft.com/office/drawing/2014/main" id="{9F8F965E-B1AD-B14B-BCC0-E67D87456D1C}"/>
                </a:ext>
              </a:extLst>
            </p:cNvPr>
            <p:cNvSpPr/>
            <p:nvPr/>
          </p:nvSpPr>
          <p:spPr>
            <a:xfrm>
              <a:off x="4648200" y="2345690"/>
              <a:ext cx="1861819" cy="438151"/>
            </a:xfrm>
            <a:prstGeom prst="leftRightArrow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72000" rIns="36000" rtlCol="0" anchor="ctr"/>
            <a:lstStyle/>
            <a:p>
              <a:pPr algn="ctr"/>
              <a:r>
                <a:rPr lang="en-US" altLang="zh-CN" sz="900" b="1" dirty="0">
                  <a:solidFill>
                    <a:srgbClr val="345592"/>
                  </a:solidFill>
                  <a:latin typeface="Century Gothic" panose="020B0502020202020204" pitchFamily="34" charset="0"/>
                  <a:ea typeface="微软雅黑" panose="020B0503020204020204" charset="-122"/>
                  <a:cs typeface="微软雅黑" panose="020B0503020204020204" charset="-122"/>
                </a:rPr>
                <a:t>HA/live migration</a:t>
              </a:r>
              <a:endParaRPr lang="zh-CN" altLang="en-US" sz="900" b="1" dirty="0">
                <a:solidFill>
                  <a:srgbClr val="345592"/>
                </a:solidFill>
                <a:latin typeface="Century Gothic" panose="020B0502020202020204" pitchFamily="34" charset="0"/>
                <a:ea typeface="微软雅黑" panose="020B0503020204020204" charset="-122"/>
                <a:cs typeface="微软雅黑" panose="020B0503020204020204" charset="-122"/>
              </a:endParaRPr>
            </a:p>
          </p:txBody>
        </p:sp>
      </p:grpSp>
      <p:sp>
        <p:nvSpPr>
          <p:cNvPr id="103" name="矩形标注 147">
            <a:extLst>
              <a:ext uri="{FF2B5EF4-FFF2-40B4-BE49-F238E27FC236}">
                <a16:creationId xmlns:a16="http://schemas.microsoft.com/office/drawing/2014/main" id="{CC8C01C8-F06C-1E4A-AFD0-F8DEDFCEC71B}"/>
              </a:ext>
            </a:extLst>
          </p:cNvPr>
          <p:cNvSpPr/>
          <p:nvPr/>
        </p:nvSpPr>
        <p:spPr>
          <a:xfrm>
            <a:off x="6674751" y="4030320"/>
            <a:ext cx="4828202" cy="2082995"/>
          </a:xfrm>
          <a:custGeom>
            <a:avLst/>
            <a:gdLst>
              <a:gd name="connsiteX0" fmla="*/ 0 w 3196537"/>
              <a:gd name="connsiteY0" fmla="*/ 0 h 1046466"/>
              <a:gd name="connsiteX1" fmla="*/ 532756 w 3196537"/>
              <a:gd name="connsiteY1" fmla="*/ 0 h 1046466"/>
              <a:gd name="connsiteX2" fmla="*/ 532756 w 3196537"/>
              <a:gd name="connsiteY2" fmla="*/ 0 h 1046466"/>
              <a:gd name="connsiteX3" fmla="*/ 1331890 w 3196537"/>
              <a:gd name="connsiteY3" fmla="*/ 0 h 1046466"/>
              <a:gd name="connsiteX4" fmla="*/ 3196537 w 3196537"/>
              <a:gd name="connsiteY4" fmla="*/ 0 h 1046466"/>
              <a:gd name="connsiteX5" fmla="*/ 3196537 w 3196537"/>
              <a:gd name="connsiteY5" fmla="*/ 174411 h 1046466"/>
              <a:gd name="connsiteX6" fmla="*/ 3196537 w 3196537"/>
              <a:gd name="connsiteY6" fmla="*/ 174411 h 1046466"/>
              <a:gd name="connsiteX7" fmla="*/ 3196537 w 3196537"/>
              <a:gd name="connsiteY7" fmla="*/ 436028 h 1046466"/>
              <a:gd name="connsiteX8" fmla="*/ 3196537 w 3196537"/>
              <a:gd name="connsiteY8" fmla="*/ 1046466 h 1046466"/>
              <a:gd name="connsiteX9" fmla="*/ 1331890 w 3196537"/>
              <a:gd name="connsiteY9" fmla="*/ 1046466 h 1046466"/>
              <a:gd name="connsiteX10" fmla="*/ 532756 w 3196537"/>
              <a:gd name="connsiteY10" fmla="*/ 1046466 h 1046466"/>
              <a:gd name="connsiteX11" fmla="*/ 532756 w 3196537"/>
              <a:gd name="connsiteY11" fmla="*/ 1046466 h 1046466"/>
              <a:gd name="connsiteX12" fmla="*/ 0 w 3196537"/>
              <a:gd name="connsiteY12" fmla="*/ 1046466 h 1046466"/>
              <a:gd name="connsiteX13" fmla="*/ 0 w 3196537"/>
              <a:gd name="connsiteY13" fmla="*/ 436028 h 1046466"/>
              <a:gd name="connsiteX14" fmla="*/ -2926813 w 3196537"/>
              <a:gd name="connsiteY14" fmla="*/ -118334 h 1046466"/>
              <a:gd name="connsiteX15" fmla="*/ 0 w 3196537"/>
              <a:gd name="connsiteY15" fmla="*/ 174411 h 1046466"/>
              <a:gd name="connsiteX16" fmla="*/ 0 w 3196537"/>
              <a:gd name="connsiteY16" fmla="*/ 0 h 1046466"/>
              <a:gd name="connsiteX0" fmla="*/ 1583205 w 4779742"/>
              <a:gd name="connsiteY0" fmla="*/ 1238007 h 2284473"/>
              <a:gd name="connsiteX1" fmla="*/ 2115961 w 4779742"/>
              <a:gd name="connsiteY1" fmla="*/ 1238007 h 2284473"/>
              <a:gd name="connsiteX2" fmla="*/ 2115961 w 4779742"/>
              <a:gd name="connsiteY2" fmla="*/ 1238007 h 2284473"/>
              <a:gd name="connsiteX3" fmla="*/ 2915095 w 4779742"/>
              <a:gd name="connsiteY3" fmla="*/ 1238007 h 2284473"/>
              <a:gd name="connsiteX4" fmla="*/ 4779742 w 4779742"/>
              <a:gd name="connsiteY4" fmla="*/ 1238007 h 2284473"/>
              <a:gd name="connsiteX5" fmla="*/ 4779742 w 4779742"/>
              <a:gd name="connsiteY5" fmla="*/ 1412418 h 2284473"/>
              <a:gd name="connsiteX6" fmla="*/ 4779742 w 4779742"/>
              <a:gd name="connsiteY6" fmla="*/ 1412418 h 2284473"/>
              <a:gd name="connsiteX7" fmla="*/ 4779742 w 4779742"/>
              <a:gd name="connsiteY7" fmla="*/ 1674035 h 2284473"/>
              <a:gd name="connsiteX8" fmla="*/ 4779742 w 4779742"/>
              <a:gd name="connsiteY8" fmla="*/ 2284473 h 2284473"/>
              <a:gd name="connsiteX9" fmla="*/ 2915095 w 4779742"/>
              <a:gd name="connsiteY9" fmla="*/ 2284473 h 2284473"/>
              <a:gd name="connsiteX10" fmla="*/ 2115961 w 4779742"/>
              <a:gd name="connsiteY10" fmla="*/ 2284473 h 2284473"/>
              <a:gd name="connsiteX11" fmla="*/ 2115961 w 4779742"/>
              <a:gd name="connsiteY11" fmla="*/ 2284473 h 2284473"/>
              <a:gd name="connsiteX12" fmla="*/ 1583205 w 4779742"/>
              <a:gd name="connsiteY12" fmla="*/ 2284473 h 2284473"/>
              <a:gd name="connsiteX13" fmla="*/ 1583205 w 4779742"/>
              <a:gd name="connsiteY13" fmla="*/ 1674035 h 2284473"/>
              <a:gd name="connsiteX14" fmla="*/ 0 w 4779742"/>
              <a:gd name="connsiteY14" fmla="*/ 0 h 2284473"/>
              <a:gd name="connsiteX15" fmla="*/ 1583205 w 4779742"/>
              <a:gd name="connsiteY15" fmla="*/ 1412418 h 2284473"/>
              <a:gd name="connsiteX16" fmla="*/ 1583205 w 4779742"/>
              <a:gd name="connsiteY16" fmla="*/ 1238007 h 2284473"/>
              <a:gd name="connsiteX0" fmla="*/ 1545882 w 4779742"/>
              <a:gd name="connsiteY0" fmla="*/ 958089 h 2284473"/>
              <a:gd name="connsiteX1" fmla="*/ 2115961 w 4779742"/>
              <a:gd name="connsiteY1" fmla="*/ 1238007 h 2284473"/>
              <a:gd name="connsiteX2" fmla="*/ 2115961 w 4779742"/>
              <a:gd name="connsiteY2" fmla="*/ 1238007 h 2284473"/>
              <a:gd name="connsiteX3" fmla="*/ 2915095 w 4779742"/>
              <a:gd name="connsiteY3" fmla="*/ 1238007 h 2284473"/>
              <a:gd name="connsiteX4" fmla="*/ 4779742 w 4779742"/>
              <a:gd name="connsiteY4" fmla="*/ 1238007 h 2284473"/>
              <a:gd name="connsiteX5" fmla="*/ 4779742 w 4779742"/>
              <a:gd name="connsiteY5" fmla="*/ 1412418 h 2284473"/>
              <a:gd name="connsiteX6" fmla="*/ 4779742 w 4779742"/>
              <a:gd name="connsiteY6" fmla="*/ 1412418 h 2284473"/>
              <a:gd name="connsiteX7" fmla="*/ 4779742 w 4779742"/>
              <a:gd name="connsiteY7" fmla="*/ 1674035 h 2284473"/>
              <a:gd name="connsiteX8" fmla="*/ 4779742 w 4779742"/>
              <a:gd name="connsiteY8" fmla="*/ 2284473 h 2284473"/>
              <a:gd name="connsiteX9" fmla="*/ 2915095 w 4779742"/>
              <a:gd name="connsiteY9" fmla="*/ 2284473 h 2284473"/>
              <a:gd name="connsiteX10" fmla="*/ 2115961 w 4779742"/>
              <a:gd name="connsiteY10" fmla="*/ 2284473 h 2284473"/>
              <a:gd name="connsiteX11" fmla="*/ 2115961 w 4779742"/>
              <a:gd name="connsiteY11" fmla="*/ 2284473 h 2284473"/>
              <a:gd name="connsiteX12" fmla="*/ 1583205 w 4779742"/>
              <a:gd name="connsiteY12" fmla="*/ 2284473 h 2284473"/>
              <a:gd name="connsiteX13" fmla="*/ 1583205 w 4779742"/>
              <a:gd name="connsiteY13" fmla="*/ 1674035 h 2284473"/>
              <a:gd name="connsiteX14" fmla="*/ 0 w 4779742"/>
              <a:gd name="connsiteY14" fmla="*/ 0 h 2284473"/>
              <a:gd name="connsiteX15" fmla="*/ 1583205 w 4779742"/>
              <a:gd name="connsiteY15" fmla="*/ 1412418 h 2284473"/>
              <a:gd name="connsiteX16" fmla="*/ 1545882 w 4779742"/>
              <a:gd name="connsiteY16" fmla="*/ 958089 h 2284473"/>
              <a:gd name="connsiteX0" fmla="*/ 1545882 w 4779742"/>
              <a:gd name="connsiteY0" fmla="*/ 958089 h 2284473"/>
              <a:gd name="connsiteX1" fmla="*/ 2115961 w 4779742"/>
              <a:gd name="connsiteY1" fmla="*/ 1238007 h 2284473"/>
              <a:gd name="connsiteX2" fmla="*/ 2115961 w 4779742"/>
              <a:gd name="connsiteY2" fmla="*/ 1238007 h 2284473"/>
              <a:gd name="connsiteX3" fmla="*/ 2915095 w 4779742"/>
              <a:gd name="connsiteY3" fmla="*/ 1238007 h 2284473"/>
              <a:gd name="connsiteX4" fmla="*/ 4779742 w 4779742"/>
              <a:gd name="connsiteY4" fmla="*/ 939427 h 2284473"/>
              <a:gd name="connsiteX5" fmla="*/ 4779742 w 4779742"/>
              <a:gd name="connsiteY5" fmla="*/ 1412418 h 2284473"/>
              <a:gd name="connsiteX6" fmla="*/ 4779742 w 4779742"/>
              <a:gd name="connsiteY6" fmla="*/ 1412418 h 2284473"/>
              <a:gd name="connsiteX7" fmla="*/ 4779742 w 4779742"/>
              <a:gd name="connsiteY7" fmla="*/ 1674035 h 2284473"/>
              <a:gd name="connsiteX8" fmla="*/ 4779742 w 4779742"/>
              <a:gd name="connsiteY8" fmla="*/ 2284473 h 2284473"/>
              <a:gd name="connsiteX9" fmla="*/ 2915095 w 4779742"/>
              <a:gd name="connsiteY9" fmla="*/ 2284473 h 2284473"/>
              <a:gd name="connsiteX10" fmla="*/ 2115961 w 4779742"/>
              <a:gd name="connsiteY10" fmla="*/ 2284473 h 2284473"/>
              <a:gd name="connsiteX11" fmla="*/ 2115961 w 4779742"/>
              <a:gd name="connsiteY11" fmla="*/ 2284473 h 2284473"/>
              <a:gd name="connsiteX12" fmla="*/ 1583205 w 4779742"/>
              <a:gd name="connsiteY12" fmla="*/ 2284473 h 2284473"/>
              <a:gd name="connsiteX13" fmla="*/ 1583205 w 4779742"/>
              <a:gd name="connsiteY13" fmla="*/ 1674035 h 2284473"/>
              <a:gd name="connsiteX14" fmla="*/ 0 w 4779742"/>
              <a:gd name="connsiteY14" fmla="*/ 0 h 2284473"/>
              <a:gd name="connsiteX15" fmla="*/ 1583205 w 4779742"/>
              <a:gd name="connsiteY15" fmla="*/ 1412418 h 2284473"/>
              <a:gd name="connsiteX16" fmla="*/ 1545882 w 4779742"/>
              <a:gd name="connsiteY16" fmla="*/ 958089 h 2284473"/>
              <a:gd name="connsiteX0" fmla="*/ 1545882 w 4779742"/>
              <a:gd name="connsiteY0" fmla="*/ 958089 h 2284473"/>
              <a:gd name="connsiteX1" fmla="*/ 2115961 w 4779742"/>
              <a:gd name="connsiteY1" fmla="*/ 1238007 h 2284473"/>
              <a:gd name="connsiteX2" fmla="*/ 2209267 w 4779742"/>
              <a:gd name="connsiteY2" fmla="*/ 1014072 h 2284473"/>
              <a:gd name="connsiteX3" fmla="*/ 2915095 w 4779742"/>
              <a:gd name="connsiteY3" fmla="*/ 1238007 h 2284473"/>
              <a:gd name="connsiteX4" fmla="*/ 4779742 w 4779742"/>
              <a:gd name="connsiteY4" fmla="*/ 939427 h 2284473"/>
              <a:gd name="connsiteX5" fmla="*/ 4779742 w 4779742"/>
              <a:gd name="connsiteY5" fmla="*/ 1412418 h 2284473"/>
              <a:gd name="connsiteX6" fmla="*/ 4779742 w 4779742"/>
              <a:gd name="connsiteY6" fmla="*/ 1412418 h 2284473"/>
              <a:gd name="connsiteX7" fmla="*/ 4779742 w 4779742"/>
              <a:gd name="connsiteY7" fmla="*/ 1674035 h 2284473"/>
              <a:gd name="connsiteX8" fmla="*/ 4779742 w 4779742"/>
              <a:gd name="connsiteY8" fmla="*/ 2284473 h 2284473"/>
              <a:gd name="connsiteX9" fmla="*/ 2915095 w 4779742"/>
              <a:gd name="connsiteY9" fmla="*/ 2284473 h 2284473"/>
              <a:gd name="connsiteX10" fmla="*/ 2115961 w 4779742"/>
              <a:gd name="connsiteY10" fmla="*/ 2284473 h 2284473"/>
              <a:gd name="connsiteX11" fmla="*/ 2115961 w 4779742"/>
              <a:gd name="connsiteY11" fmla="*/ 2284473 h 2284473"/>
              <a:gd name="connsiteX12" fmla="*/ 1583205 w 4779742"/>
              <a:gd name="connsiteY12" fmla="*/ 2284473 h 2284473"/>
              <a:gd name="connsiteX13" fmla="*/ 1583205 w 4779742"/>
              <a:gd name="connsiteY13" fmla="*/ 1674035 h 2284473"/>
              <a:gd name="connsiteX14" fmla="*/ 0 w 4779742"/>
              <a:gd name="connsiteY14" fmla="*/ 0 h 2284473"/>
              <a:gd name="connsiteX15" fmla="*/ 1583205 w 4779742"/>
              <a:gd name="connsiteY15" fmla="*/ 1412418 h 2284473"/>
              <a:gd name="connsiteX16" fmla="*/ 1545882 w 4779742"/>
              <a:gd name="connsiteY16" fmla="*/ 958089 h 2284473"/>
              <a:gd name="connsiteX0" fmla="*/ 1545882 w 4779742"/>
              <a:gd name="connsiteY0" fmla="*/ 958089 h 2284473"/>
              <a:gd name="connsiteX1" fmla="*/ 2115961 w 4779742"/>
              <a:gd name="connsiteY1" fmla="*/ 1238007 h 2284473"/>
              <a:gd name="connsiteX2" fmla="*/ 2915095 w 4779742"/>
              <a:gd name="connsiteY2" fmla="*/ 1238007 h 2284473"/>
              <a:gd name="connsiteX3" fmla="*/ 4779742 w 4779742"/>
              <a:gd name="connsiteY3" fmla="*/ 939427 h 2284473"/>
              <a:gd name="connsiteX4" fmla="*/ 4779742 w 4779742"/>
              <a:gd name="connsiteY4" fmla="*/ 1412418 h 2284473"/>
              <a:gd name="connsiteX5" fmla="*/ 4779742 w 4779742"/>
              <a:gd name="connsiteY5" fmla="*/ 1412418 h 2284473"/>
              <a:gd name="connsiteX6" fmla="*/ 4779742 w 4779742"/>
              <a:gd name="connsiteY6" fmla="*/ 1674035 h 2284473"/>
              <a:gd name="connsiteX7" fmla="*/ 4779742 w 4779742"/>
              <a:gd name="connsiteY7" fmla="*/ 2284473 h 2284473"/>
              <a:gd name="connsiteX8" fmla="*/ 2915095 w 4779742"/>
              <a:gd name="connsiteY8" fmla="*/ 2284473 h 2284473"/>
              <a:gd name="connsiteX9" fmla="*/ 2115961 w 4779742"/>
              <a:gd name="connsiteY9" fmla="*/ 2284473 h 2284473"/>
              <a:gd name="connsiteX10" fmla="*/ 2115961 w 4779742"/>
              <a:gd name="connsiteY10" fmla="*/ 2284473 h 2284473"/>
              <a:gd name="connsiteX11" fmla="*/ 1583205 w 4779742"/>
              <a:gd name="connsiteY11" fmla="*/ 2284473 h 2284473"/>
              <a:gd name="connsiteX12" fmla="*/ 1583205 w 4779742"/>
              <a:gd name="connsiteY12" fmla="*/ 1674035 h 2284473"/>
              <a:gd name="connsiteX13" fmla="*/ 0 w 4779742"/>
              <a:gd name="connsiteY13" fmla="*/ 0 h 2284473"/>
              <a:gd name="connsiteX14" fmla="*/ 1583205 w 4779742"/>
              <a:gd name="connsiteY14" fmla="*/ 1412418 h 2284473"/>
              <a:gd name="connsiteX15" fmla="*/ 1545882 w 4779742"/>
              <a:gd name="connsiteY15" fmla="*/ 958089 h 2284473"/>
              <a:gd name="connsiteX0" fmla="*/ 1545882 w 4779742"/>
              <a:gd name="connsiteY0" fmla="*/ 958089 h 2284473"/>
              <a:gd name="connsiteX1" fmla="*/ 2115961 w 4779742"/>
              <a:gd name="connsiteY1" fmla="*/ 1238007 h 2284473"/>
              <a:gd name="connsiteX2" fmla="*/ 4779742 w 4779742"/>
              <a:gd name="connsiteY2" fmla="*/ 939427 h 2284473"/>
              <a:gd name="connsiteX3" fmla="*/ 4779742 w 4779742"/>
              <a:gd name="connsiteY3" fmla="*/ 1412418 h 2284473"/>
              <a:gd name="connsiteX4" fmla="*/ 4779742 w 4779742"/>
              <a:gd name="connsiteY4" fmla="*/ 1412418 h 2284473"/>
              <a:gd name="connsiteX5" fmla="*/ 4779742 w 4779742"/>
              <a:gd name="connsiteY5" fmla="*/ 1674035 h 2284473"/>
              <a:gd name="connsiteX6" fmla="*/ 4779742 w 4779742"/>
              <a:gd name="connsiteY6" fmla="*/ 2284473 h 2284473"/>
              <a:gd name="connsiteX7" fmla="*/ 2915095 w 4779742"/>
              <a:gd name="connsiteY7" fmla="*/ 2284473 h 2284473"/>
              <a:gd name="connsiteX8" fmla="*/ 2115961 w 4779742"/>
              <a:gd name="connsiteY8" fmla="*/ 2284473 h 2284473"/>
              <a:gd name="connsiteX9" fmla="*/ 2115961 w 4779742"/>
              <a:gd name="connsiteY9" fmla="*/ 2284473 h 2284473"/>
              <a:gd name="connsiteX10" fmla="*/ 1583205 w 4779742"/>
              <a:gd name="connsiteY10" fmla="*/ 2284473 h 2284473"/>
              <a:gd name="connsiteX11" fmla="*/ 1583205 w 4779742"/>
              <a:gd name="connsiteY11" fmla="*/ 1674035 h 2284473"/>
              <a:gd name="connsiteX12" fmla="*/ 0 w 4779742"/>
              <a:gd name="connsiteY12" fmla="*/ 0 h 2284473"/>
              <a:gd name="connsiteX13" fmla="*/ 1583205 w 4779742"/>
              <a:gd name="connsiteY13" fmla="*/ 1412418 h 2284473"/>
              <a:gd name="connsiteX14" fmla="*/ 1545882 w 4779742"/>
              <a:gd name="connsiteY14" fmla="*/ 958089 h 2284473"/>
              <a:gd name="connsiteX0" fmla="*/ 1545882 w 4779742"/>
              <a:gd name="connsiteY0" fmla="*/ 958089 h 2284473"/>
              <a:gd name="connsiteX1" fmla="*/ 4779742 w 4779742"/>
              <a:gd name="connsiteY1" fmla="*/ 939427 h 2284473"/>
              <a:gd name="connsiteX2" fmla="*/ 4779742 w 4779742"/>
              <a:gd name="connsiteY2" fmla="*/ 1412418 h 2284473"/>
              <a:gd name="connsiteX3" fmla="*/ 4779742 w 4779742"/>
              <a:gd name="connsiteY3" fmla="*/ 1412418 h 2284473"/>
              <a:gd name="connsiteX4" fmla="*/ 4779742 w 4779742"/>
              <a:gd name="connsiteY4" fmla="*/ 1674035 h 2284473"/>
              <a:gd name="connsiteX5" fmla="*/ 4779742 w 4779742"/>
              <a:gd name="connsiteY5" fmla="*/ 2284473 h 2284473"/>
              <a:gd name="connsiteX6" fmla="*/ 2915095 w 4779742"/>
              <a:gd name="connsiteY6" fmla="*/ 2284473 h 2284473"/>
              <a:gd name="connsiteX7" fmla="*/ 2115961 w 4779742"/>
              <a:gd name="connsiteY7" fmla="*/ 2284473 h 2284473"/>
              <a:gd name="connsiteX8" fmla="*/ 2115961 w 4779742"/>
              <a:gd name="connsiteY8" fmla="*/ 2284473 h 2284473"/>
              <a:gd name="connsiteX9" fmla="*/ 1583205 w 4779742"/>
              <a:gd name="connsiteY9" fmla="*/ 2284473 h 2284473"/>
              <a:gd name="connsiteX10" fmla="*/ 1583205 w 4779742"/>
              <a:gd name="connsiteY10" fmla="*/ 1674035 h 2284473"/>
              <a:gd name="connsiteX11" fmla="*/ 0 w 4779742"/>
              <a:gd name="connsiteY11" fmla="*/ 0 h 2284473"/>
              <a:gd name="connsiteX12" fmla="*/ 1583205 w 4779742"/>
              <a:gd name="connsiteY12" fmla="*/ 1412418 h 2284473"/>
              <a:gd name="connsiteX13" fmla="*/ 1545882 w 4779742"/>
              <a:gd name="connsiteY13" fmla="*/ 958089 h 2284473"/>
              <a:gd name="connsiteX0" fmla="*/ 1545882 w 4779742"/>
              <a:gd name="connsiteY0" fmla="*/ 827461 h 2284473"/>
              <a:gd name="connsiteX1" fmla="*/ 4779742 w 4779742"/>
              <a:gd name="connsiteY1" fmla="*/ 939427 h 2284473"/>
              <a:gd name="connsiteX2" fmla="*/ 4779742 w 4779742"/>
              <a:gd name="connsiteY2" fmla="*/ 1412418 h 2284473"/>
              <a:gd name="connsiteX3" fmla="*/ 4779742 w 4779742"/>
              <a:gd name="connsiteY3" fmla="*/ 1412418 h 2284473"/>
              <a:gd name="connsiteX4" fmla="*/ 4779742 w 4779742"/>
              <a:gd name="connsiteY4" fmla="*/ 1674035 h 2284473"/>
              <a:gd name="connsiteX5" fmla="*/ 4779742 w 4779742"/>
              <a:gd name="connsiteY5" fmla="*/ 2284473 h 2284473"/>
              <a:gd name="connsiteX6" fmla="*/ 2915095 w 4779742"/>
              <a:gd name="connsiteY6" fmla="*/ 2284473 h 2284473"/>
              <a:gd name="connsiteX7" fmla="*/ 2115961 w 4779742"/>
              <a:gd name="connsiteY7" fmla="*/ 2284473 h 2284473"/>
              <a:gd name="connsiteX8" fmla="*/ 2115961 w 4779742"/>
              <a:gd name="connsiteY8" fmla="*/ 2284473 h 2284473"/>
              <a:gd name="connsiteX9" fmla="*/ 1583205 w 4779742"/>
              <a:gd name="connsiteY9" fmla="*/ 2284473 h 2284473"/>
              <a:gd name="connsiteX10" fmla="*/ 1583205 w 4779742"/>
              <a:gd name="connsiteY10" fmla="*/ 1674035 h 2284473"/>
              <a:gd name="connsiteX11" fmla="*/ 0 w 4779742"/>
              <a:gd name="connsiteY11" fmla="*/ 0 h 2284473"/>
              <a:gd name="connsiteX12" fmla="*/ 1583205 w 4779742"/>
              <a:gd name="connsiteY12" fmla="*/ 1412418 h 2284473"/>
              <a:gd name="connsiteX13" fmla="*/ 1545882 w 4779742"/>
              <a:gd name="connsiteY13" fmla="*/ 827461 h 2284473"/>
              <a:gd name="connsiteX0" fmla="*/ 1545882 w 4779742"/>
              <a:gd name="connsiteY0" fmla="*/ 827461 h 2284473"/>
              <a:gd name="connsiteX1" fmla="*/ 4761081 w 4779742"/>
              <a:gd name="connsiteY1" fmla="*/ 808799 h 2284473"/>
              <a:gd name="connsiteX2" fmla="*/ 4779742 w 4779742"/>
              <a:gd name="connsiteY2" fmla="*/ 1412418 h 2284473"/>
              <a:gd name="connsiteX3" fmla="*/ 4779742 w 4779742"/>
              <a:gd name="connsiteY3" fmla="*/ 1412418 h 2284473"/>
              <a:gd name="connsiteX4" fmla="*/ 4779742 w 4779742"/>
              <a:gd name="connsiteY4" fmla="*/ 1674035 h 2284473"/>
              <a:gd name="connsiteX5" fmla="*/ 4779742 w 4779742"/>
              <a:gd name="connsiteY5" fmla="*/ 2284473 h 2284473"/>
              <a:gd name="connsiteX6" fmla="*/ 2915095 w 4779742"/>
              <a:gd name="connsiteY6" fmla="*/ 2284473 h 2284473"/>
              <a:gd name="connsiteX7" fmla="*/ 2115961 w 4779742"/>
              <a:gd name="connsiteY7" fmla="*/ 2284473 h 2284473"/>
              <a:gd name="connsiteX8" fmla="*/ 2115961 w 4779742"/>
              <a:gd name="connsiteY8" fmla="*/ 2284473 h 2284473"/>
              <a:gd name="connsiteX9" fmla="*/ 1583205 w 4779742"/>
              <a:gd name="connsiteY9" fmla="*/ 2284473 h 2284473"/>
              <a:gd name="connsiteX10" fmla="*/ 1583205 w 4779742"/>
              <a:gd name="connsiteY10" fmla="*/ 1674035 h 2284473"/>
              <a:gd name="connsiteX11" fmla="*/ 0 w 4779742"/>
              <a:gd name="connsiteY11" fmla="*/ 0 h 2284473"/>
              <a:gd name="connsiteX12" fmla="*/ 1583205 w 4779742"/>
              <a:gd name="connsiteY12" fmla="*/ 1412418 h 2284473"/>
              <a:gd name="connsiteX13" fmla="*/ 1545882 w 4779742"/>
              <a:gd name="connsiteY13" fmla="*/ 827461 h 2284473"/>
              <a:gd name="connsiteX0" fmla="*/ 1587133 w 4779742"/>
              <a:gd name="connsiteY0" fmla="*/ 827461 h 2284473"/>
              <a:gd name="connsiteX1" fmla="*/ 4761081 w 4779742"/>
              <a:gd name="connsiteY1" fmla="*/ 808799 h 2284473"/>
              <a:gd name="connsiteX2" fmla="*/ 4779742 w 4779742"/>
              <a:gd name="connsiteY2" fmla="*/ 1412418 h 2284473"/>
              <a:gd name="connsiteX3" fmla="*/ 4779742 w 4779742"/>
              <a:gd name="connsiteY3" fmla="*/ 1412418 h 2284473"/>
              <a:gd name="connsiteX4" fmla="*/ 4779742 w 4779742"/>
              <a:gd name="connsiteY4" fmla="*/ 1674035 h 2284473"/>
              <a:gd name="connsiteX5" fmla="*/ 4779742 w 4779742"/>
              <a:gd name="connsiteY5" fmla="*/ 2284473 h 2284473"/>
              <a:gd name="connsiteX6" fmla="*/ 2915095 w 4779742"/>
              <a:gd name="connsiteY6" fmla="*/ 2284473 h 2284473"/>
              <a:gd name="connsiteX7" fmla="*/ 2115961 w 4779742"/>
              <a:gd name="connsiteY7" fmla="*/ 2284473 h 2284473"/>
              <a:gd name="connsiteX8" fmla="*/ 2115961 w 4779742"/>
              <a:gd name="connsiteY8" fmla="*/ 2284473 h 2284473"/>
              <a:gd name="connsiteX9" fmla="*/ 1583205 w 4779742"/>
              <a:gd name="connsiteY9" fmla="*/ 2284473 h 2284473"/>
              <a:gd name="connsiteX10" fmla="*/ 1583205 w 4779742"/>
              <a:gd name="connsiteY10" fmla="*/ 1674035 h 2284473"/>
              <a:gd name="connsiteX11" fmla="*/ 0 w 4779742"/>
              <a:gd name="connsiteY11" fmla="*/ 0 h 2284473"/>
              <a:gd name="connsiteX12" fmla="*/ 1583205 w 4779742"/>
              <a:gd name="connsiteY12" fmla="*/ 1412418 h 2284473"/>
              <a:gd name="connsiteX13" fmla="*/ 1587133 w 4779742"/>
              <a:gd name="connsiteY13" fmla="*/ 827461 h 2284473"/>
              <a:gd name="connsiteX0" fmla="*/ 1587133 w 4779742"/>
              <a:gd name="connsiteY0" fmla="*/ 827461 h 2284473"/>
              <a:gd name="connsiteX1" fmla="*/ 4761081 w 4779742"/>
              <a:gd name="connsiteY1" fmla="*/ 808799 h 2284473"/>
              <a:gd name="connsiteX2" fmla="*/ 4779742 w 4779742"/>
              <a:gd name="connsiteY2" fmla="*/ 1412418 h 2284473"/>
              <a:gd name="connsiteX3" fmla="*/ 4779742 w 4779742"/>
              <a:gd name="connsiteY3" fmla="*/ 1674035 h 2284473"/>
              <a:gd name="connsiteX4" fmla="*/ 4779742 w 4779742"/>
              <a:gd name="connsiteY4" fmla="*/ 2284473 h 2284473"/>
              <a:gd name="connsiteX5" fmla="*/ 2915095 w 4779742"/>
              <a:gd name="connsiteY5" fmla="*/ 2284473 h 2284473"/>
              <a:gd name="connsiteX6" fmla="*/ 2115961 w 4779742"/>
              <a:gd name="connsiteY6" fmla="*/ 2284473 h 2284473"/>
              <a:gd name="connsiteX7" fmla="*/ 2115961 w 4779742"/>
              <a:gd name="connsiteY7" fmla="*/ 2284473 h 2284473"/>
              <a:gd name="connsiteX8" fmla="*/ 1583205 w 4779742"/>
              <a:gd name="connsiteY8" fmla="*/ 2284473 h 2284473"/>
              <a:gd name="connsiteX9" fmla="*/ 1583205 w 4779742"/>
              <a:gd name="connsiteY9" fmla="*/ 1674035 h 2284473"/>
              <a:gd name="connsiteX10" fmla="*/ 0 w 4779742"/>
              <a:gd name="connsiteY10" fmla="*/ 0 h 2284473"/>
              <a:gd name="connsiteX11" fmla="*/ 1583205 w 4779742"/>
              <a:gd name="connsiteY11" fmla="*/ 1412418 h 2284473"/>
              <a:gd name="connsiteX12" fmla="*/ 1587133 w 4779742"/>
              <a:gd name="connsiteY12" fmla="*/ 827461 h 2284473"/>
              <a:gd name="connsiteX0" fmla="*/ 1587133 w 4779742"/>
              <a:gd name="connsiteY0" fmla="*/ 827461 h 2284473"/>
              <a:gd name="connsiteX1" fmla="*/ 4761081 w 4779742"/>
              <a:gd name="connsiteY1" fmla="*/ 808799 h 2284473"/>
              <a:gd name="connsiteX2" fmla="*/ 4779742 w 4779742"/>
              <a:gd name="connsiteY2" fmla="*/ 1412418 h 2284473"/>
              <a:gd name="connsiteX3" fmla="*/ 4779742 w 4779742"/>
              <a:gd name="connsiteY3" fmla="*/ 2284473 h 2284473"/>
              <a:gd name="connsiteX4" fmla="*/ 2915095 w 4779742"/>
              <a:gd name="connsiteY4" fmla="*/ 2284473 h 2284473"/>
              <a:gd name="connsiteX5" fmla="*/ 2115961 w 4779742"/>
              <a:gd name="connsiteY5" fmla="*/ 2284473 h 2284473"/>
              <a:gd name="connsiteX6" fmla="*/ 2115961 w 4779742"/>
              <a:gd name="connsiteY6" fmla="*/ 2284473 h 2284473"/>
              <a:gd name="connsiteX7" fmla="*/ 1583205 w 4779742"/>
              <a:gd name="connsiteY7" fmla="*/ 2284473 h 2284473"/>
              <a:gd name="connsiteX8" fmla="*/ 1583205 w 4779742"/>
              <a:gd name="connsiteY8" fmla="*/ 1674035 h 2284473"/>
              <a:gd name="connsiteX9" fmla="*/ 0 w 4779742"/>
              <a:gd name="connsiteY9" fmla="*/ 0 h 2284473"/>
              <a:gd name="connsiteX10" fmla="*/ 1583205 w 4779742"/>
              <a:gd name="connsiteY10" fmla="*/ 1412418 h 2284473"/>
              <a:gd name="connsiteX11" fmla="*/ 1587133 w 4779742"/>
              <a:gd name="connsiteY11" fmla="*/ 827461 h 2284473"/>
              <a:gd name="connsiteX0" fmla="*/ 1587133 w 4779742"/>
              <a:gd name="connsiteY0" fmla="*/ 827461 h 2284473"/>
              <a:gd name="connsiteX1" fmla="*/ 4761081 w 4779742"/>
              <a:gd name="connsiteY1" fmla="*/ 808799 h 2284473"/>
              <a:gd name="connsiteX2" fmla="*/ 4779742 w 4779742"/>
              <a:gd name="connsiteY2" fmla="*/ 2284473 h 2284473"/>
              <a:gd name="connsiteX3" fmla="*/ 2915095 w 4779742"/>
              <a:gd name="connsiteY3" fmla="*/ 2284473 h 2284473"/>
              <a:gd name="connsiteX4" fmla="*/ 2115961 w 4779742"/>
              <a:gd name="connsiteY4" fmla="*/ 2284473 h 2284473"/>
              <a:gd name="connsiteX5" fmla="*/ 2115961 w 4779742"/>
              <a:gd name="connsiteY5" fmla="*/ 2284473 h 2284473"/>
              <a:gd name="connsiteX6" fmla="*/ 1583205 w 4779742"/>
              <a:gd name="connsiteY6" fmla="*/ 2284473 h 2284473"/>
              <a:gd name="connsiteX7" fmla="*/ 1583205 w 4779742"/>
              <a:gd name="connsiteY7" fmla="*/ 1674035 h 2284473"/>
              <a:gd name="connsiteX8" fmla="*/ 0 w 4779742"/>
              <a:gd name="connsiteY8" fmla="*/ 0 h 2284473"/>
              <a:gd name="connsiteX9" fmla="*/ 1583205 w 4779742"/>
              <a:gd name="connsiteY9" fmla="*/ 1412418 h 2284473"/>
              <a:gd name="connsiteX10" fmla="*/ 1587133 w 4779742"/>
              <a:gd name="connsiteY10" fmla="*/ 827461 h 2284473"/>
              <a:gd name="connsiteX0" fmla="*/ 1587133 w 4779742"/>
              <a:gd name="connsiteY0" fmla="*/ 827461 h 2284473"/>
              <a:gd name="connsiteX1" fmla="*/ 4644203 w 4779742"/>
              <a:gd name="connsiteY1" fmla="*/ 767548 h 2284473"/>
              <a:gd name="connsiteX2" fmla="*/ 4779742 w 4779742"/>
              <a:gd name="connsiteY2" fmla="*/ 2284473 h 2284473"/>
              <a:gd name="connsiteX3" fmla="*/ 2915095 w 4779742"/>
              <a:gd name="connsiteY3" fmla="*/ 2284473 h 2284473"/>
              <a:gd name="connsiteX4" fmla="*/ 2115961 w 4779742"/>
              <a:gd name="connsiteY4" fmla="*/ 2284473 h 2284473"/>
              <a:gd name="connsiteX5" fmla="*/ 2115961 w 4779742"/>
              <a:gd name="connsiteY5" fmla="*/ 2284473 h 2284473"/>
              <a:gd name="connsiteX6" fmla="*/ 1583205 w 4779742"/>
              <a:gd name="connsiteY6" fmla="*/ 2284473 h 2284473"/>
              <a:gd name="connsiteX7" fmla="*/ 1583205 w 4779742"/>
              <a:gd name="connsiteY7" fmla="*/ 1674035 h 2284473"/>
              <a:gd name="connsiteX8" fmla="*/ 0 w 4779742"/>
              <a:gd name="connsiteY8" fmla="*/ 0 h 2284473"/>
              <a:gd name="connsiteX9" fmla="*/ 1583205 w 4779742"/>
              <a:gd name="connsiteY9" fmla="*/ 1412418 h 2284473"/>
              <a:gd name="connsiteX10" fmla="*/ 1587133 w 4779742"/>
              <a:gd name="connsiteY10" fmla="*/ 827461 h 2284473"/>
              <a:gd name="connsiteX0" fmla="*/ 1587133 w 4781707"/>
              <a:gd name="connsiteY0" fmla="*/ 827461 h 2284473"/>
              <a:gd name="connsiteX1" fmla="*/ 4781707 w 4781707"/>
              <a:gd name="connsiteY1" fmla="*/ 781298 h 2284473"/>
              <a:gd name="connsiteX2" fmla="*/ 4779742 w 4781707"/>
              <a:gd name="connsiteY2" fmla="*/ 2284473 h 2284473"/>
              <a:gd name="connsiteX3" fmla="*/ 2915095 w 4781707"/>
              <a:gd name="connsiteY3" fmla="*/ 2284473 h 2284473"/>
              <a:gd name="connsiteX4" fmla="*/ 2115961 w 4781707"/>
              <a:gd name="connsiteY4" fmla="*/ 2284473 h 2284473"/>
              <a:gd name="connsiteX5" fmla="*/ 2115961 w 4781707"/>
              <a:gd name="connsiteY5" fmla="*/ 2284473 h 2284473"/>
              <a:gd name="connsiteX6" fmla="*/ 1583205 w 4781707"/>
              <a:gd name="connsiteY6" fmla="*/ 2284473 h 2284473"/>
              <a:gd name="connsiteX7" fmla="*/ 1583205 w 4781707"/>
              <a:gd name="connsiteY7" fmla="*/ 1674035 h 2284473"/>
              <a:gd name="connsiteX8" fmla="*/ 0 w 4781707"/>
              <a:gd name="connsiteY8" fmla="*/ 0 h 2284473"/>
              <a:gd name="connsiteX9" fmla="*/ 1583205 w 4781707"/>
              <a:gd name="connsiteY9" fmla="*/ 1412418 h 2284473"/>
              <a:gd name="connsiteX10" fmla="*/ 1587133 w 4781707"/>
              <a:gd name="connsiteY10" fmla="*/ 827461 h 2284473"/>
              <a:gd name="connsiteX0" fmla="*/ 1587133 w 4781707"/>
              <a:gd name="connsiteY0" fmla="*/ 772460 h 2284473"/>
              <a:gd name="connsiteX1" fmla="*/ 4781707 w 4781707"/>
              <a:gd name="connsiteY1" fmla="*/ 781298 h 2284473"/>
              <a:gd name="connsiteX2" fmla="*/ 4779742 w 4781707"/>
              <a:gd name="connsiteY2" fmla="*/ 2284473 h 2284473"/>
              <a:gd name="connsiteX3" fmla="*/ 2915095 w 4781707"/>
              <a:gd name="connsiteY3" fmla="*/ 2284473 h 2284473"/>
              <a:gd name="connsiteX4" fmla="*/ 2115961 w 4781707"/>
              <a:gd name="connsiteY4" fmla="*/ 2284473 h 2284473"/>
              <a:gd name="connsiteX5" fmla="*/ 2115961 w 4781707"/>
              <a:gd name="connsiteY5" fmla="*/ 2284473 h 2284473"/>
              <a:gd name="connsiteX6" fmla="*/ 1583205 w 4781707"/>
              <a:gd name="connsiteY6" fmla="*/ 2284473 h 2284473"/>
              <a:gd name="connsiteX7" fmla="*/ 1583205 w 4781707"/>
              <a:gd name="connsiteY7" fmla="*/ 1674035 h 2284473"/>
              <a:gd name="connsiteX8" fmla="*/ 0 w 4781707"/>
              <a:gd name="connsiteY8" fmla="*/ 0 h 2284473"/>
              <a:gd name="connsiteX9" fmla="*/ 1583205 w 4781707"/>
              <a:gd name="connsiteY9" fmla="*/ 1412418 h 2284473"/>
              <a:gd name="connsiteX10" fmla="*/ 1587133 w 4781707"/>
              <a:gd name="connsiteY10" fmla="*/ 772460 h 2284473"/>
              <a:gd name="connsiteX0" fmla="*/ 1633628 w 4828202"/>
              <a:gd name="connsiteY0" fmla="*/ 570982 h 2082995"/>
              <a:gd name="connsiteX1" fmla="*/ 4828202 w 4828202"/>
              <a:gd name="connsiteY1" fmla="*/ 579820 h 2082995"/>
              <a:gd name="connsiteX2" fmla="*/ 4826237 w 4828202"/>
              <a:gd name="connsiteY2" fmla="*/ 2082995 h 2082995"/>
              <a:gd name="connsiteX3" fmla="*/ 2961590 w 4828202"/>
              <a:gd name="connsiteY3" fmla="*/ 2082995 h 2082995"/>
              <a:gd name="connsiteX4" fmla="*/ 2162456 w 4828202"/>
              <a:gd name="connsiteY4" fmla="*/ 2082995 h 2082995"/>
              <a:gd name="connsiteX5" fmla="*/ 2162456 w 4828202"/>
              <a:gd name="connsiteY5" fmla="*/ 2082995 h 2082995"/>
              <a:gd name="connsiteX6" fmla="*/ 1629700 w 4828202"/>
              <a:gd name="connsiteY6" fmla="*/ 2082995 h 2082995"/>
              <a:gd name="connsiteX7" fmla="*/ 1629700 w 4828202"/>
              <a:gd name="connsiteY7" fmla="*/ 1472557 h 2082995"/>
              <a:gd name="connsiteX8" fmla="*/ 0 w 4828202"/>
              <a:gd name="connsiteY8" fmla="*/ 0 h 2082995"/>
              <a:gd name="connsiteX9" fmla="*/ 1629700 w 4828202"/>
              <a:gd name="connsiteY9" fmla="*/ 1210940 h 2082995"/>
              <a:gd name="connsiteX10" fmla="*/ 1633628 w 4828202"/>
              <a:gd name="connsiteY10" fmla="*/ 570982 h 2082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828202" h="2082995">
                <a:moveTo>
                  <a:pt x="1633628" y="570982"/>
                </a:moveTo>
                <a:lnTo>
                  <a:pt x="4828202" y="579820"/>
                </a:lnTo>
                <a:lnTo>
                  <a:pt x="4826237" y="2082995"/>
                </a:lnTo>
                <a:lnTo>
                  <a:pt x="2961590" y="2082995"/>
                </a:lnTo>
                <a:lnTo>
                  <a:pt x="2162456" y="2082995"/>
                </a:lnTo>
                <a:lnTo>
                  <a:pt x="2162456" y="2082995"/>
                </a:lnTo>
                <a:lnTo>
                  <a:pt x="1629700" y="2082995"/>
                </a:lnTo>
                <a:lnTo>
                  <a:pt x="1629700" y="1472557"/>
                </a:lnTo>
                <a:lnTo>
                  <a:pt x="0" y="0"/>
                </a:lnTo>
                <a:lnTo>
                  <a:pt x="1629700" y="1210940"/>
                </a:lnTo>
                <a:cubicBezTo>
                  <a:pt x="1631009" y="1015954"/>
                  <a:pt x="1632319" y="765968"/>
                  <a:pt x="1633628" y="570982"/>
                </a:cubicBezTo>
                <a:close/>
              </a:path>
            </a:pathLst>
          </a:cu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zh-CN" altLang="en-US" sz="800" dirty="0">
              <a:solidFill>
                <a:schemeClr val="tx1"/>
              </a:solidFill>
              <a:latin typeface="Century Gothic" panose="020B0502020202020204" pitchFamily="34" charset="0"/>
              <a:ea typeface="微软雅黑" panose="020B0503020204020204" charset="-122"/>
              <a:sym typeface="+mn-ea"/>
            </a:endParaRPr>
          </a:p>
        </p:txBody>
      </p:sp>
      <p:sp>
        <p:nvSpPr>
          <p:cNvPr id="104" name="矩形标注 148">
            <a:extLst>
              <a:ext uri="{FF2B5EF4-FFF2-40B4-BE49-F238E27FC236}">
                <a16:creationId xmlns:a16="http://schemas.microsoft.com/office/drawing/2014/main" id="{D29209F5-A620-7A42-BF58-80D4AE4119E4}"/>
              </a:ext>
            </a:extLst>
          </p:cNvPr>
          <p:cNvSpPr/>
          <p:nvPr/>
        </p:nvSpPr>
        <p:spPr>
          <a:xfrm>
            <a:off x="7312894" y="3317464"/>
            <a:ext cx="1503589" cy="1096534"/>
          </a:xfrm>
          <a:prstGeom prst="wedgeRectCallout">
            <a:avLst>
              <a:gd name="adj1" fmla="val -98912"/>
              <a:gd name="adj2" fmla="val -27967"/>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1000" dirty="0">
                <a:solidFill>
                  <a:srgbClr val="FF0000"/>
                </a:solidFill>
                <a:latin typeface="Century Gothic" panose="020B0502020202020204" pitchFamily="34" charset="0"/>
                <a:ea typeface="微软雅黑" panose="020B0503020204020204" charset="-122"/>
              </a:rPr>
              <a:t>4. Stretched network</a:t>
            </a:r>
            <a:endParaRPr lang="zh-CN" altLang="en-US" sz="1000" dirty="0">
              <a:solidFill>
                <a:schemeClr val="tx1"/>
              </a:solidFill>
              <a:latin typeface="Century Gothic" panose="020B0502020202020204" pitchFamily="34" charset="0"/>
              <a:ea typeface="微软雅黑" panose="020B0503020204020204" charset="-122"/>
            </a:endParaRPr>
          </a:p>
          <a:p>
            <a:pPr algn="l"/>
            <a:r>
              <a:rPr lang="en-US" altLang="zh-CN" sz="1000" dirty="0">
                <a:solidFill>
                  <a:schemeClr val="tx1"/>
                </a:solidFill>
                <a:latin typeface="Century Gothic" panose="020B0502020202020204" pitchFamily="34" charset="0"/>
                <a:ea typeface="微软雅黑" panose="020B0503020204020204" charset="-122"/>
                <a:sym typeface="+mn-ea"/>
              </a:rPr>
              <a:t>Network orchestration can be done on the unified WYDIWYG page</a:t>
            </a:r>
            <a:endParaRPr lang="zh-CN" altLang="en-US" sz="1000" dirty="0">
              <a:solidFill>
                <a:schemeClr val="tx1"/>
              </a:solidFill>
              <a:latin typeface="Century Gothic" panose="020B0502020202020204" pitchFamily="34" charset="0"/>
              <a:ea typeface="微软雅黑" panose="020B0503020204020204" charset="-122"/>
              <a:sym typeface="+mn-ea"/>
            </a:endParaRPr>
          </a:p>
        </p:txBody>
      </p:sp>
      <p:sp>
        <p:nvSpPr>
          <p:cNvPr id="106" name="矩形标注 150">
            <a:extLst>
              <a:ext uri="{FF2B5EF4-FFF2-40B4-BE49-F238E27FC236}">
                <a16:creationId xmlns:a16="http://schemas.microsoft.com/office/drawing/2014/main" id="{82411877-8D12-B748-B387-1958B5DE0156}"/>
              </a:ext>
            </a:extLst>
          </p:cNvPr>
          <p:cNvSpPr/>
          <p:nvPr/>
        </p:nvSpPr>
        <p:spPr>
          <a:xfrm>
            <a:off x="689429" y="1684552"/>
            <a:ext cx="2743201" cy="1369719"/>
          </a:xfrm>
          <a:prstGeom prst="wedgeRectCallout">
            <a:avLst>
              <a:gd name="adj1" fmla="val 104998"/>
              <a:gd name="adj2" fmla="val 46804"/>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lIns="144000" tIns="251999" rtlCol="0" anchor="ctr"/>
          <a:lstStyle/>
          <a:p>
            <a:pPr algn="l"/>
            <a:r>
              <a:rPr lang="en-US" altLang="zh-CN" sz="1000" dirty="0">
                <a:solidFill>
                  <a:srgbClr val="FF0000"/>
                </a:solidFill>
                <a:latin typeface="Century Gothic" panose="020B0502020202020204" pitchFamily="34" charset="0"/>
                <a:ea typeface="微软雅黑" panose="020B0503020204020204" charset="-122"/>
              </a:rPr>
              <a:t>5. HA</a:t>
            </a:r>
            <a:endParaRPr lang="zh-CN" altLang="en-US" sz="1000" dirty="0">
              <a:solidFill>
                <a:schemeClr val="tx1"/>
              </a:solidFill>
              <a:latin typeface="Century Gothic" panose="020B0502020202020204" pitchFamily="34" charset="0"/>
              <a:ea typeface="微软雅黑" panose="020B0503020204020204" charset="-122"/>
            </a:endParaRPr>
          </a:p>
          <a:p>
            <a:r>
              <a:rPr lang="en-HK" altLang="zh-CN" sz="1000" dirty="0">
                <a:solidFill>
                  <a:schemeClr val="tx1"/>
                </a:solidFill>
                <a:latin typeface="Century Gothic" panose="020B0502020202020204" pitchFamily="34" charset="0"/>
                <a:ea typeface="微软雅黑" panose="020B0503020204020204" charset="-122"/>
              </a:rPr>
              <a:t>When a host in one fault domain fails, the VMs on that host will be rebooted on another host in the other fault domain to restore compute. The access traffic will be redirected to other active VMs to ensure business continuity</a:t>
            </a:r>
          </a:p>
          <a:p>
            <a:pPr algn="l"/>
            <a:endParaRPr sz="1000" dirty="0">
              <a:solidFill>
                <a:schemeClr val="tx1"/>
              </a:solidFill>
              <a:latin typeface="Century Gothic" panose="020B0502020202020204" pitchFamily="34" charset="0"/>
              <a:ea typeface="微软雅黑" panose="020B0503020204020204" charset="-122"/>
            </a:endParaRPr>
          </a:p>
        </p:txBody>
      </p:sp>
      <p:sp>
        <p:nvSpPr>
          <p:cNvPr id="107" name="矩形标注 152">
            <a:extLst>
              <a:ext uri="{FF2B5EF4-FFF2-40B4-BE49-F238E27FC236}">
                <a16:creationId xmlns:a16="http://schemas.microsoft.com/office/drawing/2014/main" id="{D449D182-44DE-5946-A6AE-95DB14904C8F}"/>
              </a:ext>
            </a:extLst>
          </p:cNvPr>
          <p:cNvSpPr/>
          <p:nvPr/>
        </p:nvSpPr>
        <p:spPr>
          <a:xfrm>
            <a:off x="1785003" y="895487"/>
            <a:ext cx="3290496" cy="1113784"/>
          </a:xfrm>
          <a:prstGeom prst="wedgeRectCallout">
            <a:avLst>
              <a:gd name="adj1" fmla="val 48296"/>
              <a:gd name="adj2" fmla="val 137797"/>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1000" dirty="0">
                <a:solidFill>
                  <a:srgbClr val="FF0000"/>
                </a:solidFill>
                <a:latin typeface="Century Gothic" panose="020B0502020202020204" pitchFamily="34" charset="0"/>
                <a:ea typeface="微软雅黑" panose="020B0503020204020204" charset="-122"/>
              </a:rPr>
              <a:t>6. DRS</a:t>
            </a:r>
            <a:endParaRPr lang="zh-CN" altLang="en-US" sz="1000" dirty="0">
              <a:solidFill>
                <a:schemeClr val="tx1"/>
              </a:solidFill>
              <a:latin typeface="Century Gothic" panose="020B0502020202020204" pitchFamily="34" charset="0"/>
              <a:ea typeface="微软雅黑" panose="020B0503020204020204" charset="-122"/>
            </a:endParaRPr>
          </a:p>
          <a:p>
            <a:r>
              <a:rPr lang="en-HK" altLang="zh-CN" sz="1000" dirty="0">
                <a:solidFill>
                  <a:schemeClr val="tx1"/>
                </a:solidFill>
                <a:latin typeface="Century Gothic" panose="020B0502020202020204" pitchFamily="34" charset="0"/>
                <a:ea typeface="微软雅黑" panose="020B0503020204020204" charset="-122"/>
              </a:rPr>
              <a:t>When a host in one fault domain is overloaded, VMs on this host will be live migrated to another host in the other fault domain to make sure host resources utilisation across fault domains are load balanced</a:t>
            </a:r>
          </a:p>
        </p:txBody>
      </p:sp>
      <p:sp>
        <p:nvSpPr>
          <p:cNvPr id="108" name="矩形标注 153">
            <a:extLst>
              <a:ext uri="{FF2B5EF4-FFF2-40B4-BE49-F238E27FC236}">
                <a16:creationId xmlns:a16="http://schemas.microsoft.com/office/drawing/2014/main" id="{9D98D226-3E37-C740-82BE-54A07B63034C}"/>
              </a:ext>
            </a:extLst>
          </p:cNvPr>
          <p:cNvSpPr/>
          <p:nvPr/>
        </p:nvSpPr>
        <p:spPr>
          <a:xfrm>
            <a:off x="6523377" y="1134840"/>
            <a:ext cx="2952293" cy="1092835"/>
          </a:xfrm>
          <a:prstGeom prst="wedgeRectCallout">
            <a:avLst>
              <a:gd name="adj1" fmla="val -80217"/>
              <a:gd name="adj2" fmla="val 7847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1000" dirty="0">
                <a:solidFill>
                  <a:srgbClr val="FF0000"/>
                </a:solidFill>
                <a:latin typeface="Century Gothic" panose="020B0502020202020204" pitchFamily="34" charset="0"/>
                <a:ea typeface="微软雅黑" panose="020B0503020204020204" charset="-122"/>
              </a:rPr>
              <a:t>7. Active-active</a:t>
            </a:r>
            <a:endParaRPr lang="zh-CN" altLang="en-US" sz="1000" dirty="0">
              <a:solidFill>
                <a:schemeClr val="tx1"/>
              </a:solidFill>
              <a:latin typeface="Century Gothic" panose="020B0502020202020204" pitchFamily="34" charset="0"/>
              <a:ea typeface="微软雅黑" panose="020B0503020204020204" charset="-122"/>
            </a:endParaRPr>
          </a:p>
          <a:p>
            <a:r>
              <a:rPr lang="en-HK" altLang="zh-CN" sz="1000" dirty="0">
                <a:solidFill>
                  <a:schemeClr val="tx1"/>
                </a:solidFill>
                <a:latin typeface="Century Gothic" panose="020B0502020202020204" pitchFamily="34" charset="0"/>
                <a:ea typeface="微软雅黑" panose="020B0503020204020204" charset="-122"/>
              </a:rPr>
              <a:t>VMs for active-active applications are distributed across 2 fault domains, when either fault domain fails, VMs on the other fault domain will take over the business and ensure continuity</a:t>
            </a:r>
          </a:p>
        </p:txBody>
      </p:sp>
      <p:pic>
        <p:nvPicPr>
          <p:cNvPr id="110" name="图片 14">
            <a:extLst>
              <a:ext uri="{FF2B5EF4-FFF2-40B4-BE49-F238E27FC236}">
                <a16:creationId xmlns:a16="http://schemas.microsoft.com/office/drawing/2014/main" id="{D44BD0C1-106E-254F-98BC-91A947EF832E}"/>
              </a:ext>
            </a:extLst>
          </p:cNvPr>
          <p:cNvPicPr>
            <a:picLocks noChangeAspect="1"/>
          </p:cNvPicPr>
          <p:nvPr/>
        </p:nvPicPr>
        <p:blipFill>
          <a:blip r:embed="rId4"/>
          <a:stretch>
            <a:fillRect/>
          </a:stretch>
        </p:blipFill>
        <p:spPr>
          <a:xfrm>
            <a:off x="9010209" y="2299378"/>
            <a:ext cx="2799876" cy="2151313"/>
          </a:xfrm>
          <a:prstGeom prst="rect">
            <a:avLst/>
          </a:prstGeom>
          <a:noFill/>
          <a:ln w="9525">
            <a:noFill/>
          </a:ln>
        </p:spPr>
      </p:pic>
      <p:sp>
        <p:nvSpPr>
          <p:cNvPr id="101" name="矩形标注 145">
            <a:extLst>
              <a:ext uri="{FF2B5EF4-FFF2-40B4-BE49-F238E27FC236}">
                <a16:creationId xmlns:a16="http://schemas.microsoft.com/office/drawing/2014/main" id="{9AFE953A-7C74-8F45-B212-79870D068695}"/>
              </a:ext>
            </a:extLst>
          </p:cNvPr>
          <p:cNvSpPr/>
          <p:nvPr/>
        </p:nvSpPr>
        <p:spPr>
          <a:xfrm>
            <a:off x="1182015" y="4979085"/>
            <a:ext cx="2084061" cy="1132713"/>
          </a:xfrm>
          <a:custGeom>
            <a:avLst/>
            <a:gdLst>
              <a:gd name="connsiteX0" fmla="*/ 0 w 1435735"/>
              <a:gd name="connsiteY0" fmla="*/ 0 h 985520"/>
              <a:gd name="connsiteX1" fmla="*/ 837512 w 1435735"/>
              <a:gd name="connsiteY1" fmla="*/ 0 h 985520"/>
              <a:gd name="connsiteX2" fmla="*/ 837512 w 1435735"/>
              <a:gd name="connsiteY2" fmla="*/ 0 h 985520"/>
              <a:gd name="connsiteX3" fmla="*/ 1196446 w 1435735"/>
              <a:gd name="connsiteY3" fmla="*/ 0 h 985520"/>
              <a:gd name="connsiteX4" fmla="*/ 1435735 w 1435735"/>
              <a:gd name="connsiteY4" fmla="*/ 0 h 985520"/>
              <a:gd name="connsiteX5" fmla="*/ 1435735 w 1435735"/>
              <a:gd name="connsiteY5" fmla="*/ 164253 h 985520"/>
              <a:gd name="connsiteX6" fmla="*/ 2299961 w 1435735"/>
              <a:gd name="connsiteY6" fmla="*/ -279395 h 985520"/>
              <a:gd name="connsiteX7" fmla="*/ 1435735 w 1435735"/>
              <a:gd name="connsiteY7" fmla="*/ 410633 h 985520"/>
              <a:gd name="connsiteX8" fmla="*/ 1435735 w 1435735"/>
              <a:gd name="connsiteY8" fmla="*/ 985520 h 985520"/>
              <a:gd name="connsiteX9" fmla="*/ 1196446 w 1435735"/>
              <a:gd name="connsiteY9" fmla="*/ 985520 h 985520"/>
              <a:gd name="connsiteX10" fmla="*/ 837512 w 1435735"/>
              <a:gd name="connsiteY10" fmla="*/ 985520 h 985520"/>
              <a:gd name="connsiteX11" fmla="*/ 837512 w 1435735"/>
              <a:gd name="connsiteY11" fmla="*/ 985520 h 985520"/>
              <a:gd name="connsiteX12" fmla="*/ 0 w 1435735"/>
              <a:gd name="connsiteY12" fmla="*/ 985520 h 985520"/>
              <a:gd name="connsiteX13" fmla="*/ 0 w 1435735"/>
              <a:gd name="connsiteY13" fmla="*/ 410633 h 985520"/>
              <a:gd name="connsiteX14" fmla="*/ 0 w 1435735"/>
              <a:gd name="connsiteY14" fmla="*/ 164253 h 985520"/>
              <a:gd name="connsiteX15" fmla="*/ 0 w 1435735"/>
              <a:gd name="connsiteY15" fmla="*/ 164253 h 985520"/>
              <a:gd name="connsiteX16" fmla="*/ 0 w 1435735"/>
              <a:gd name="connsiteY16" fmla="*/ 0 h 985520"/>
              <a:gd name="connsiteX0" fmla="*/ 0 w 2105329"/>
              <a:gd name="connsiteY0" fmla="*/ 147193 h 1132713"/>
              <a:gd name="connsiteX1" fmla="*/ 837512 w 2105329"/>
              <a:gd name="connsiteY1" fmla="*/ 147193 h 1132713"/>
              <a:gd name="connsiteX2" fmla="*/ 837512 w 2105329"/>
              <a:gd name="connsiteY2" fmla="*/ 147193 h 1132713"/>
              <a:gd name="connsiteX3" fmla="*/ 1196446 w 2105329"/>
              <a:gd name="connsiteY3" fmla="*/ 147193 h 1132713"/>
              <a:gd name="connsiteX4" fmla="*/ 1435735 w 2105329"/>
              <a:gd name="connsiteY4" fmla="*/ 147193 h 1132713"/>
              <a:gd name="connsiteX5" fmla="*/ 1435735 w 2105329"/>
              <a:gd name="connsiteY5" fmla="*/ 311446 h 1132713"/>
              <a:gd name="connsiteX6" fmla="*/ 2105329 w 2105329"/>
              <a:gd name="connsiteY6" fmla="*/ 0 h 1132713"/>
              <a:gd name="connsiteX7" fmla="*/ 1435735 w 2105329"/>
              <a:gd name="connsiteY7" fmla="*/ 557826 h 1132713"/>
              <a:gd name="connsiteX8" fmla="*/ 1435735 w 2105329"/>
              <a:gd name="connsiteY8" fmla="*/ 1132713 h 1132713"/>
              <a:gd name="connsiteX9" fmla="*/ 1196446 w 2105329"/>
              <a:gd name="connsiteY9" fmla="*/ 1132713 h 1132713"/>
              <a:gd name="connsiteX10" fmla="*/ 837512 w 2105329"/>
              <a:gd name="connsiteY10" fmla="*/ 1132713 h 1132713"/>
              <a:gd name="connsiteX11" fmla="*/ 837512 w 2105329"/>
              <a:gd name="connsiteY11" fmla="*/ 1132713 h 1132713"/>
              <a:gd name="connsiteX12" fmla="*/ 0 w 2105329"/>
              <a:gd name="connsiteY12" fmla="*/ 1132713 h 1132713"/>
              <a:gd name="connsiteX13" fmla="*/ 0 w 2105329"/>
              <a:gd name="connsiteY13" fmla="*/ 557826 h 1132713"/>
              <a:gd name="connsiteX14" fmla="*/ 0 w 2105329"/>
              <a:gd name="connsiteY14" fmla="*/ 311446 h 1132713"/>
              <a:gd name="connsiteX15" fmla="*/ 0 w 2105329"/>
              <a:gd name="connsiteY15" fmla="*/ 311446 h 1132713"/>
              <a:gd name="connsiteX16" fmla="*/ 0 w 2105329"/>
              <a:gd name="connsiteY16" fmla="*/ 147193 h 11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05329" h="1132713">
                <a:moveTo>
                  <a:pt x="0" y="147193"/>
                </a:moveTo>
                <a:lnTo>
                  <a:pt x="837512" y="147193"/>
                </a:lnTo>
                <a:lnTo>
                  <a:pt x="837512" y="147193"/>
                </a:lnTo>
                <a:lnTo>
                  <a:pt x="1196446" y="147193"/>
                </a:lnTo>
                <a:lnTo>
                  <a:pt x="1435735" y="147193"/>
                </a:lnTo>
                <a:lnTo>
                  <a:pt x="1435735" y="311446"/>
                </a:lnTo>
                <a:lnTo>
                  <a:pt x="2105329" y="0"/>
                </a:lnTo>
                <a:lnTo>
                  <a:pt x="1435735" y="557826"/>
                </a:lnTo>
                <a:lnTo>
                  <a:pt x="1435735" y="1132713"/>
                </a:lnTo>
                <a:lnTo>
                  <a:pt x="1196446" y="1132713"/>
                </a:lnTo>
                <a:lnTo>
                  <a:pt x="837512" y="1132713"/>
                </a:lnTo>
                <a:lnTo>
                  <a:pt x="837512" y="1132713"/>
                </a:lnTo>
                <a:lnTo>
                  <a:pt x="0" y="1132713"/>
                </a:lnTo>
                <a:lnTo>
                  <a:pt x="0" y="557826"/>
                </a:lnTo>
                <a:lnTo>
                  <a:pt x="0" y="311446"/>
                </a:lnTo>
                <a:lnTo>
                  <a:pt x="0" y="311446"/>
                </a:lnTo>
                <a:lnTo>
                  <a:pt x="0" y="147193"/>
                </a:lnTo>
                <a:close/>
              </a:path>
            </a:pathLst>
          </a:cu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900" dirty="0">
                <a:solidFill>
                  <a:srgbClr val="FF0000"/>
                </a:solidFill>
                <a:latin typeface="Century Gothic" panose="020B0502020202020204" pitchFamily="34" charset="0"/>
                <a:ea typeface="微软雅黑" panose="020B0503020204020204" charset="-122"/>
              </a:rPr>
              <a:t>1. Stretched HCI</a:t>
            </a:r>
            <a:endParaRPr lang="zh-CN" altLang="en-US" sz="900" dirty="0">
              <a:solidFill>
                <a:schemeClr val="tx1"/>
              </a:solidFill>
              <a:latin typeface="Century Gothic" panose="020B0502020202020204" pitchFamily="34" charset="0"/>
              <a:ea typeface="微软雅黑" panose="020B0503020204020204" charset="-122"/>
            </a:endParaRPr>
          </a:p>
          <a:p>
            <a:pPr algn="l"/>
            <a:r>
              <a:rPr lang="en-US" altLang="zh-CN" sz="900" dirty="0">
                <a:solidFill>
                  <a:schemeClr val="tx1"/>
                </a:solidFill>
                <a:latin typeface="Century Gothic" panose="020B0502020202020204" pitchFamily="34" charset="0"/>
                <a:ea typeface="微软雅黑" panose="020B0503020204020204" charset="-122"/>
                <a:sym typeface="+mn-ea"/>
              </a:rPr>
              <a:t>A logical HCI cluster </a:t>
            </a:r>
          </a:p>
          <a:p>
            <a:pPr algn="l"/>
            <a:r>
              <a:rPr lang="en-US" altLang="zh-CN" sz="900" dirty="0">
                <a:solidFill>
                  <a:schemeClr val="tx1"/>
                </a:solidFill>
                <a:latin typeface="Century Gothic" panose="020B0502020202020204" pitchFamily="34" charset="0"/>
                <a:ea typeface="微软雅黑" panose="020B0503020204020204" charset="-122"/>
                <a:sym typeface="+mn-ea"/>
              </a:rPr>
              <a:t>across 2 sites for unified </a:t>
            </a:r>
          </a:p>
          <a:p>
            <a:pPr algn="l"/>
            <a:r>
              <a:rPr lang="en-US" altLang="zh-CN" sz="900" dirty="0">
                <a:solidFill>
                  <a:schemeClr val="tx1"/>
                </a:solidFill>
                <a:latin typeface="Century Gothic" panose="020B0502020202020204" pitchFamily="34" charset="0"/>
                <a:ea typeface="微软雅黑" panose="020B0503020204020204" charset="-122"/>
                <a:sym typeface="+mn-ea"/>
              </a:rPr>
              <a:t>compute, storage and</a:t>
            </a:r>
          </a:p>
          <a:p>
            <a:pPr algn="l"/>
            <a:r>
              <a:rPr lang="en-US" altLang="zh-CN" sz="900" dirty="0">
                <a:solidFill>
                  <a:schemeClr val="tx1"/>
                </a:solidFill>
                <a:latin typeface="Century Gothic" panose="020B0502020202020204" pitchFamily="34" charset="0"/>
                <a:ea typeface="微软雅黑" panose="020B0503020204020204" charset="-122"/>
                <a:sym typeface="+mn-ea"/>
              </a:rPr>
              <a:t>network resources</a:t>
            </a:r>
            <a:endParaRPr lang="zh-CN" altLang="en-US" sz="900" dirty="0">
              <a:solidFill>
                <a:schemeClr val="tx1"/>
              </a:solidFill>
              <a:latin typeface="Century Gothic" panose="020B0502020202020204" pitchFamily="34" charset="0"/>
              <a:ea typeface="微软雅黑" panose="020B0503020204020204" charset="-122"/>
              <a:sym typeface="+mn-ea"/>
            </a:endParaRPr>
          </a:p>
        </p:txBody>
      </p:sp>
      <p:sp>
        <p:nvSpPr>
          <p:cNvPr id="105" name="矩形标注 149">
            <a:extLst>
              <a:ext uri="{FF2B5EF4-FFF2-40B4-BE49-F238E27FC236}">
                <a16:creationId xmlns:a16="http://schemas.microsoft.com/office/drawing/2014/main" id="{9EB3B475-584B-B943-82AB-5DB156966EE7}"/>
              </a:ext>
            </a:extLst>
          </p:cNvPr>
          <p:cNvSpPr/>
          <p:nvPr/>
        </p:nvSpPr>
        <p:spPr>
          <a:xfrm>
            <a:off x="381399" y="3595669"/>
            <a:ext cx="1926590" cy="1375410"/>
          </a:xfrm>
          <a:prstGeom prst="wedgeRectCallout">
            <a:avLst>
              <a:gd name="adj1" fmla="val 84311"/>
              <a:gd name="adj2" fmla="val 49630"/>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1000" dirty="0">
                <a:solidFill>
                  <a:srgbClr val="FF0000"/>
                </a:solidFill>
                <a:latin typeface="Century Gothic" panose="020B0502020202020204" pitchFamily="34" charset="0"/>
                <a:ea typeface="微软雅黑" panose="020B0503020204020204" charset="-122"/>
              </a:rPr>
              <a:t>2. Fault domain</a:t>
            </a:r>
            <a:endParaRPr lang="zh-CN" altLang="en-US" sz="1000" dirty="0">
              <a:solidFill>
                <a:schemeClr val="tx1"/>
              </a:solidFill>
              <a:latin typeface="Century Gothic" panose="020B0502020202020204" pitchFamily="34" charset="0"/>
              <a:ea typeface="微软雅黑" panose="020B0503020204020204" charset="-122"/>
            </a:endParaRPr>
          </a:p>
          <a:p>
            <a:pPr algn="l"/>
            <a:r>
              <a:rPr lang="en-US" altLang="zh-CN" sz="1000" dirty="0">
                <a:solidFill>
                  <a:schemeClr val="tx1"/>
                </a:solidFill>
                <a:latin typeface="Century Gothic" panose="020B0502020202020204" pitchFamily="34" charset="0"/>
                <a:ea typeface="微软雅黑" panose="020B0503020204020204" charset="-122"/>
                <a:sym typeface="+mn-ea"/>
              </a:rPr>
              <a:t>A HCI cluster in each site is considered as a fault domain, VMs are running in an active-active manner on 2 fault domains, obeying mutex rule, there’s no single point of failure</a:t>
            </a:r>
            <a:endParaRPr lang="zh-CN" altLang="en-US" sz="1000" dirty="0">
              <a:solidFill>
                <a:schemeClr val="tx1"/>
              </a:solidFill>
              <a:latin typeface="Century Gothic" panose="020B0502020202020204" pitchFamily="34" charset="0"/>
              <a:ea typeface="微软雅黑" panose="020B0503020204020204" charset="-122"/>
              <a:sym typeface="+mn-ea"/>
            </a:endParaRPr>
          </a:p>
        </p:txBody>
      </p:sp>
      <p:sp>
        <p:nvSpPr>
          <p:cNvPr id="116" name="矩形 115">
            <a:extLst>
              <a:ext uri="{FF2B5EF4-FFF2-40B4-BE49-F238E27FC236}">
                <a16:creationId xmlns:a16="http://schemas.microsoft.com/office/drawing/2014/main" id="{7E0468AC-4295-164A-8C8A-94FE128DD0F3}"/>
              </a:ext>
            </a:extLst>
          </p:cNvPr>
          <p:cNvSpPr/>
          <p:nvPr/>
        </p:nvSpPr>
        <p:spPr>
          <a:xfrm>
            <a:off x="8366229" y="4721025"/>
            <a:ext cx="3071209" cy="1323439"/>
          </a:xfrm>
          <a:prstGeom prst="rect">
            <a:avLst/>
          </a:prstGeom>
        </p:spPr>
        <p:txBody>
          <a:bodyPr wrap="square">
            <a:spAutoFit/>
          </a:bodyPr>
          <a:lstStyle/>
          <a:p>
            <a:r>
              <a:rPr lang="en-US" altLang="zh-CN" sz="1000" dirty="0">
                <a:solidFill>
                  <a:srgbClr val="FF0000"/>
                </a:solidFill>
                <a:latin typeface="Century Gothic" panose="020B0502020202020204" pitchFamily="34" charset="0"/>
                <a:ea typeface="微软雅黑" panose="020B0503020204020204" charset="-122"/>
              </a:rPr>
              <a:t>3. Stretched storage</a:t>
            </a:r>
          </a:p>
          <a:p>
            <a:r>
              <a:rPr lang="en-US" altLang="zh-CN" sz="1000" dirty="0">
                <a:latin typeface="Century Gothic" panose="020B0502020202020204" pitchFamily="34" charset="0"/>
                <a:ea typeface="微软雅黑" panose="020B0503020204020204" charset="-122"/>
                <a:sym typeface="+mn-ea"/>
              </a:rPr>
              <a:t>Provide unified storage access route for upper applications based on stretched storage, one data has 2 copies at 2 sites. When application writes IO, it will be copied into 2 replicas and writes to both sites, only acknowledgements received by both sites will be counted as write succeeds to ensure data consistency</a:t>
            </a:r>
            <a:endParaRPr lang="zh-CN" altLang="en-US" sz="1000" dirty="0">
              <a:latin typeface="Century Gothic" panose="020B0502020202020204" pitchFamily="34" charset="0"/>
              <a:ea typeface="微软雅黑" panose="020B0503020204020204" charset="-122"/>
              <a:sym typeface="+mn-ea"/>
            </a:endParaRPr>
          </a:p>
        </p:txBody>
      </p:sp>
      <p:sp>
        <p:nvSpPr>
          <p:cNvPr id="117" name="矩形 116">
            <a:extLst>
              <a:ext uri="{FF2B5EF4-FFF2-40B4-BE49-F238E27FC236}">
                <a16:creationId xmlns:a16="http://schemas.microsoft.com/office/drawing/2014/main" id="{6246DEBD-82CA-8847-AAE8-042A6BDDC402}"/>
              </a:ext>
            </a:extLst>
          </p:cNvPr>
          <p:cNvSpPr/>
          <p:nvPr/>
        </p:nvSpPr>
        <p:spPr>
          <a:xfrm>
            <a:off x="8993483" y="2340585"/>
            <a:ext cx="2799876" cy="2157875"/>
          </a:xfrm>
          <a:prstGeom prst="rect">
            <a:avLst/>
          </a:prstGeom>
          <a:noFill/>
          <a:ln w="15875">
            <a:solidFill>
              <a:schemeClr val="accent1">
                <a:lumMod val="60000"/>
                <a:lumOff val="4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en-GB" dirty="0"/>
          </a:p>
        </p:txBody>
      </p:sp>
      <p:sp>
        <p:nvSpPr>
          <p:cNvPr id="118" name="圆角右箭头 117">
            <a:extLst>
              <a:ext uri="{FF2B5EF4-FFF2-40B4-BE49-F238E27FC236}">
                <a16:creationId xmlns:a16="http://schemas.microsoft.com/office/drawing/2014/main" id="{E5AD4355-2E1F-B34C-AB63-DF548540D019}"/>
              </a:ext>
            </a:extLst>
          </p:cNvPr>
          <p:cNvSpPr/>
          <p:nvPr/>
        </p:nvSpPr>
        <p:spPr>
          <a:xfrm flipH="1">
            <a:off x="9577997" y="1620335"/>
            <a:ext cx="876890" cy="459317"/>
          </a:xfrm>
          <a:prstGeom prst="bentArrow">
            <a:avLst/>
          </a:prstGeom>
          <a:solidFill>
            <a:srgbClr val="0070C0">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en-GB" dirty="0">
              <a:solidFill>
                <a:schemeClr val="tx1"/>
              </a:solidFill>
            </a:endParaRPr>
          </a:p>
        </p:txBody>
      </p:sp>
      <p:sp>
        <p:nvSpPr>
          <p:cNvPr id="114" name="Date Placeholder 2">
            <a:extLst>
              <a:ext uri="{FF2B5EF4-FFF2-40B4-BE49-F238E27FC236}">
                <a16:creationId xmlns:a16="http://schemas.microsoft.com/office/drawing/2014/main" id="{21058D91-B95A-5140-BEC2-5DC595AC90CB}"/>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115" name="Footer Placeholder 3">
            <a:extLst>
              <a:ext uri="{FF2B5EF4-FFF2-40B4-BE49-F238E27FC236}">
                <a16:creationId xmlns:a16="http://schemas.microsoft.com/office/drawing/2014/main" id="{F75ABDA2-9A76-B540-8A9B-A0BC716A26BF}"/>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119" name="Slide Number Placeholder 4">
            <a:extLst>
              <a:ext uri="{FF2B5EF4-FFF2-40B4-BE49-F238E27FC236}">
                <a16:creationId xmlns:a16="http://schemas.microsoft.com/office/drawing/2014/main" id="{00E73746-B376-C94F-8C9E-F97EEC7861C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t>10</a:t>
            </a:fld>
            <a:endParaRPr lang="zh-CN" altLang="en-US" dirty="0"/>
          </a:p>
        </p:txBody>
      </p:sp>
    </p:spTree>
    <p:extLst>
      <p:ext uri="{BB962C8B-B14F-4D97-AF65-F5344CB8AC3E}">
        <p14:creationId xmlns:p14="http://schemas.microsoft.com/office/powerpoint/2010/main" val="1706466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8A2B8C-852C-9C46-8DF9-E92B257D6FFA}"/>
              </a:ext>
            </a:extLst>
          </p:cNvPr>
          <p:cNvSpPr>
            <a:spLocks noGrp="1"/>
          </p:cNvSpPr>
          <p:nvPr>
            <p:ph type="title"/>
          </p:nvPr>
        </p:nvSpPr>
        <p:spPr/>
        <p:txBody>
          <a:bodyPr>
            <a:normAutofit/>
          </a:bodyPr>
          <a:lstStyle/>
          <a:p>
            <a:r>
              <a:rPr lang="en-CN" sz="2500" dirty="0"/>
              <a:t>Why Witness Matters in A-A Stretched Cluster</a:t>
            </a:r>
          </a:p>
        </p:txBody>
      </p:sp>
      <p:sp>
        <p:nvSpPr>
          <p:cNvPr id="6" name="TextBox 5">
            <a:extLst>
              <a:ext uri="{FF2B5EF4-FFF2-40B4-BE49-F238E27FC236}">
                <a16:creationId xmlns:a16="http://schemas.microsoft.com/office/drawing/2014/main" id="{DD6381FF-35D3-C542-8E59-D4B2396BF83F}"/>
              </a:ext>
            </a:extLst>
          </p:cNvPr>
          <p:cNvSpPr txBox="1"/>
          <p:nvPr/>
        </p:nvSpPr>
        <p:spPr>
          <a:xfrm>
            <a:off x="1329005" y="4426413"/>
            <a:ext cx="9529494" cy="1344022"/>
          </a:xfrm>
          <a:prstGeom prst="rect">
            <a:avLst/>
          </a:prstGeom>
          <a:noFill/>
        </p:spPr>
        <p:txBody>
          <a:bodyPr wrap="square" rtlCol="0">
            <a:spAutoFit/>
          </a:bodyPr>
          <a:lstStyle/>
          <a:p>
            <a:pPr>
              <a:lnSpc>
                <a:spcPct val="150000"/>
              </a:lnSpc>
            </a:pPr>
            <a:r>
              <a:rPr lang="en-US" sz="1400" dirty="0"/>
              <a:t>The purpose of witness is to enable the cluster to achieve quorum when one of the two main data sites is offline. The witness also acts as “tie-breaker” in scenarios where a network partition occurs between the two data sites. This is sometimes referred to as a “split-brain” scenario. The witness does not store virtual machine data such as virtual disks. Only metadata such as witness components is stored on the witness.</a:t>
            </a:r>
            <a:endParaRPr lang="en-CN" sz="1400" dirty="0"/>
          </a:p>
        </p:txBody>
      </p:sp>
      <p:grpSp>
        <p:nvGrpSpPr>
          <p:cNvPr id="37" name="Group 36">
            <a:extLst>
              <a:ext uri="{FF2B5EF4-FFF2-40B4-BE49-F238E27FC236}">
                <a16:creationId xmlns:a16="http://schemas.microsoft.com/office/drawing/2014/main" id="{B0459852-BF2A-2C4F-9138-AF79BC29EA05}"/>
              </a:ext>
            </a:extLst>
          </p:cNvPr>
          <p:cNvGrpSpPr/>
          <p:nvPr/>
        </p:nvGrpSpPr>
        <p:grpSpPr>
          <a:xfrm>
            <a:off x="1709561" y="2833886"/>
            <a:ext cx="1091682" cy="348343"/>
            <a:chOff x="979714" y="4256314"/>
            <a:chExt cx="1091682" cy="348343"/>
          </a:xfrm>
        </p:grpSpPr>
        <p:sp>
          <p:nvSpPr>
            <p:cNvPr id="52" name="Rectangle 51">
              <a:extLst>
                <a:ext uri="{FF2B5EF4-FFF2-40B4-BE49-F238E27FC236}">
                  <a16:creationId xmlns:a16="http://schemas.microsoft.com/office/drawing/2014/main" id="{EB3CC16A-6F2D-3746-9DFF-67964437ACB0}"/>
                </a:ext>
              </a:extLst>
            </p:cNvPr>
            <p:cNvSpPr/>
            <p:nvPr/>
          </p:nvSpPr>
          <p:spPr>
            <a:xfrm>
              <a:off x="979714" y="4256314"/>
              <a:ext cx="1091682" cy="348343"/>
            </a:xfrm>
            <a:prstGeom prst="rect">
              <a:avLst/>
            </a:prstGeom>
            <a:solidFill>
              <a:srgbClr val="0070BF"/>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3" name="TextBox 52">
              <a:extLst>
                <a:ext uri="{FF2B5EF4-FFF2-40B4-BE49-F238E27FC236}">
                  <a16:creationId xmlns:a16="http://schemas.microsoft.com/office/drawing/2014/main" id="{C42E391F-2260-904B-9C00-BA32A9C77A3D}"/>
                </a:ext>
              </a:extLst>
            </p:cNvPr>
            <p:cNvSpPr txBox="1"/>
            <p:nvPr/>
          </p:nvSpPr>
          <p:spPr>
            <a:xfrm>
              <a:off x="1257696" y="4258572"/>
              <a:ext cx="546945" cy="338554"/>
            </a:xfrm>
            <a:prstGeom prst="rect">
              <a:avLst/>
            </a:prstGeom>
            <a:noFill/>
          </p:spPr>
          <p:txBody>
            <a:bodyPr wrap="none" rtlCol="0">
              <a:spAutoFit/>
            </a:bodyPr>
            <a:lstStyle/>
            <a:p>
              <a:r>
                <a:rPr lang="en-US" sz="1600" b="1" dirty="0">
                  <a:solidFill>
                    <a:schemeClr val="bg1"/>
                  </a:solidFill>
                </a:rPr>
                <a:t>HCI</a:t>
              </a:r>
            </a:p>
          </p:txBody>
        </p:sp>
      </p:grpSp>
      <p:grpSp>
        <p:nvGrpSpPr>
          <p:cNvPr id="38" name="Group 37">
            <a:extLst>
              <a:ext uri="{FF2B5EF4-FFF2-40B4-BE49-F238E27FC236}">
                <a16:creationId xmlns:a16="http://schemas.microsoft.com/office/drawing/2014/main" id="{8F9772DA-494B-964F-A62B-04EF534C8DA5}"/>
              </a:ext>
            </a:extLst>
          </p:cNvPr>
          <p:cNvGrpSpPr/>
          <p:nvPr/>
        </p:nvGrpSpPr>
        <p:grpSpPr>
          <a:xfrm>
            <a:off x="2900347" y="2833886"/>
            <a:ext cx="1091682" cy="348343"/>
            <a:chOff x="979714" y="4256314"/>
            <a:chExt cx="1091682" cy="348343"/>
          </a:xfrm>
        </p:grpSpPr>
        <p:sp>
          <p:nvSpPr>
            <p:cNvPr id="50" name="Rectangle 49">
              <a:extLst>
                <a:ext uri="{FF2B5EF4-FFF2-40B4-BE49-F238E27FC236}">
                  <a16:creationId xmlns:a16="http://schemas.microsoft.com/office/drawing/2014/main" id="{9616F96B-A2F4-DA40-83ED-9558865876E0}"/>
                </a:ext>
              </a:extLst>
            </p:cNvPr>
            <p:cNvSpPr/>
            <p:nvPr/>
          </p:nvSpPr>
          <p:spPr>
            <a:xfrm>
              <a:off x="979714" y="4256314"/>
              <a:ext cx="1091682" cy="348343"/>
            </a:xfrm>
            <a:prstGeom prst="rect">
              <a:avLst/>
            </a:prstGeom>
            <a:solidFill>
              <a:srgbClr val="0070BF"/>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1" name="TextBox 50">
              <a:extLst>
                <a:ext uri="{FF2B5EF4-FFF2-40B4-BE49-F238E27FC236}">
                  <a16:creationId xmlns:a16="http://schemas.microsoft.com/office/drawing/2014/main" id="{91867203-686F-FC4E-AB35-8B6D020CA4C8}"/>
                </a:ext>
              </a:extLst>
            </p:cNvPr>
            <p:cNvSpPr txBox="1"/>
            <p:nvPr/>
          </p:nvSpPr>
          <p:spPr>
            <a:xfrm>
              <a:off x="1257696" y="4258572"/>
              <a:ext cx="546945" cy="338554"/>
            </a:xfrm>
            <a:prstGeom prst="rect">
              <a:avLst/>
            </a:prstGeom>
            <a:noFill/>
          </p:spPr>
          <p:txBody>
            <a:bodyPr wrap="none" rtlCol="0">
              <a:spAutoFit/>
            </a:bodyPr>
            <a:lstStyle/>
            <a:p>
              <a:r>
                <a:rPr lang="en-US" sz="1600" b="1" dirty="0">
                  <a:solidFill>
                    <a:schemeClr val="bg1"/>
                  </a:solidFill>
                </a:rPr>
                <a:t>HCI</a:t>
              </a:r>
            </a:p>
          </p:txBody>
        </p:sp>
      </p:grpSp>
      <p:grpSp>
        <p:nvGrpSpPr>
          <p:cNvPr id="39" name="Group 38">
            <a:extLst>
              <a:ext uri="{FF2B5EF4-FFF2-40B4-BE49-F238E27FC236}">
                <a16:creationId xmlns:a16="http://schemas.microsoft.com/office/drawing/2014/main" id="{C761B0A4-AD45-E042-AD42-16F55E004769}"/>
              </a:ext>
            </a:extLst>
          </p:cNvPr>
          <p:cNvGrpSpPr/>
          <p:nvPr/>
        </p:nvGrpSpPr>
        <p:grpSpPr>
          <a:xfrm>
            <a:off x="4091133" y="2833886"/>
            <a:ext cx="1091682" cy="348343"/>
            <a:chOff x="979714" y="4256314"/>
            <a:chExt cx="1091682" cy="348343"/>
          </a:xfrm>
        </p:grpSpPr>
        <p:sp>
          <p:nvSpPr>
            <p:cNvPr id="48" name="Rectangle 47">
              <a:extLst>
                <a:ext uri="{FF2B5EF4-FFF2-40B4-BE49-F238E27FC236}">
                  <a16:creationId xmlns:a16="http://schemas.microsoft.com/office/drawing/2014/main" id="{E53CCED2-36A9-D541-AA9A-5BDC69063A3A}"/>
                </a:ext>
              </a:extLst>
            </p:cNvPr>
            <p:cNvSpPr/>
            <p:nvPr/>
          </p:nvSpPr>
          <p:spPr>
            <a:xfrm>
              <a:off x="979714" y="4256314"/>
              <a:ext cx="1091682" cy="348343"/>
            </a:xfrm>
            <a:prstGeom prst="rect">
              <a:avLst/>
            </a:prstGeom>
            <a:solidFill>
              <a:srgbClr val="0070BF"/>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49" name="TextBox 48">
              <a:extLst>
                <a:ext uri="{FF2B5EF4-FFF2-40B4-BE49-F238E27FC236}">
                  <a16:creationId xmlns:a16="http://schemas.microsoft.com/office/drawing/2014/main" id="{90A6258C-0725-194C-BE5B-0BA995FD5DB4}"/>
                </a:ext>
              </a:extLst>
            </p:cNvPr>
            <p:cNvSpPr txBox="1"/>
            <p:nvPr/>
          </p:nvSpPr>
          <p:spPr>
            <a:xfrm>
              <a:off x="1257696" y="4258572"/>
              <a:ext cx="546945" cy="338554"/>
            </a:xfrm>
            <a:prstGeom prst="rect">
              <a:avLst/>
            </a:prstGeom>
            <a:noFill/>
          </p:spPr>
          <p:txBody>
            <a:bodyPr wrap="none" rtlCol="0">
              <a:spAutoFit/>
            </a:bodyPr>
            <a:lstStyle/>
            <a:p>
              <a:r>
                <a:rPr lang="en-US" sz="1600" b="1" dirty="0">
                  <a:solidFill>
                    <a:schemeClr val="bg1"/>
                  </a:solidFill>
                </a:rPr>
                <a:t>HCI</a:t>
              </a:r>
            </a:p>
          </p:txBody>
        </p:sp>
      </p:grpSp>
      <p:sp>
        <p:nvSpPr>
          <p:cNvPr id="40" name="Rounded Rectangle 39">
            <a:extLst>
              <a:ext uri="{FF2B5EF4-FFF2-40B4-BE49-F238E27FC236}">
                <a16:creationId xmlns:a16="http://schemas.microsoft.com/office/drawing/2014/main" id="{E20CDE81-6401-BA4A-86EF-3BE35C25C211}"/>
              </a:ext>
            </a:extLst>
          </p:cNvPr>
          <p:cNvSpPr/>
          <p:nvPr/>
        </p:nvSpPr>
        <p:spPr>
          <a:xfrm>
            <a:off x="1537558" y="2034750"/>
            <a:ext cx="3806360" cy="1738464"/>
          </a:xfrm>
          <a:prstGeom prst="roundRect">
            <a:avLst>
              <a:gd name="adj" fmla="val 7658"/>
            </a:avLst>
          </a:prstGeom>
          <a:noFill/>
          <a:ln>
            <a:solidFill>
              <a:srgbClr val="0070B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ounded Rectangle 40">
            <a:extLst>
              <a:ext uri="{FF2B5EF4-FFF2-40B4-BE49-F238E27FC236}">
                <a16:creationId xmlns:a16="http://schemas.microsoft.com/office/drawing/2014/main" id="{EE00229D-6E54-164B-86A1-06751101D1B7}"/>
              </a:ext>
            </a:extLst>
          </p:cNvPr>
          <p:cNvSpPr/>
          <p:nvPr/>
        </p:nvSpPr>
        <p:spPr>
          <a:xfrm>
            <a:off x="1945136" y="2335604"/>
            <a:ext cx="615856" cy="416560"/>
          </a:xfrm>
          <a:prstGeom prst="roundRect">
            <a:avLst/>
          </a:prstGeom>
          <a:solidFill>
            <a:srgbClr val="75B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2" name="TextBox 41">
            <a:extLst>
              <a:ext uri="{FF2B5EF4-FFF2-40B4-BE49-F238E27FC236}">
                <a16:creationId xmlns:a16="http://schemas.microsoft.com/office/drawing/2014/main" id="{0D897985-91B0-8F4A-8015-B5BF05A0D606}"/>
              </a:ext>
            </a:extLst>
          </p:cNvPr>
          <p:cNvSpPr txBox="1"/>
          <p:nvPr/>
        </p:nvSpPr>
        <p:spPr>
          <a:xfrm>
            <a:off x="1955134" y="2389994"/>
            <a:ext cx="660758" cy="307777"/>
          </a:xfrm>
          <a:prstGeom prst="rect">
            <a:avLst/>
          </a:prstGeom>
          <a:noFill/>
        </p:spPr>
        <p:txBody>
          <a:bodyPr wrap="none" rtlCol="0">
            <a:spAutoFit/>
          </a:bodyPr>
          <a:lstStyle/>
          <a:p>
            <a:r>
              <a:rPr lang="en-US" sz="1400" b="1" dirty="0">
                <a:solidFill>
                  <a:schemeClr val="bg1"/>
                </a:solidFill>
              </a:rPr>
              <a:t>App1</a:t>
            </a:r>
          </a:p>
        </p:txBody>
      </p:sp>
      <p:sp>
        <p:nvSpPr>
          <p:cNvPr id="44" name="TextBox 43">
            <a:extLst>
              <a:ext uri="{FF2B5EF4-FFF2-40B4-BE49-F238E27FC236}">
                <a16:creationId xmlns:a16="http://schemas.microsoft.com/office/drawing/2014/main" id="{C29B9AB8-8683-6A4D-A265-2BEFC7B19D35}"/>
              </a:ext>
            </a:extLst>
          </p:cNvPr>
          <p:cNvSpPr txBox="1"/>
          <p:nvPr/>
        </p:nvSpPr>
        <p:spPr>
          <a:xfrm>
            <a:off x="2931639" y="2375103"/>
            <a:ext cx="660758" cy="307777"/>
          </a:xfrm>
          <a:prstGeom prst="rect">
            <a:avLst/>
          </a:prstGeom>
          <a:noFill/>
        </p:spPr>
        <p:txBody>
          <a:bodyPr wrap="none" rtlCol="0">
            <a:spAutoFit/>
          </a:bodyPr>
          <a:lstStyle/>
          <a:p>
            <a:r>
              <a:rPr lang="en-US" sz="1400" b="1" dirty="0">
                <a:solidFill>
                  <a:schemeClr val="bg1"/>
                </a:solidFill>
              </a:rPr>
              <a:t>App2</a:t>
            </a:r>
          </a:p>
        </p:txBody>
      </p:sp>
      <p:sp>
        <p:nvSpPr>
          <p:cNvPr id="45" name="Rounded Rectangle 44">
            <a:extLst>
              <a:ext uri="{FF2B5EF4-FFF2-40B4-BE49-F238E27FC236}">
                <a16:creationId xmlns:a16="http://schemas.microsoft.com/office/drawing/2014/main" id="{C27B1037-AA8B-7D47-AF18-884AD500DA8B}"/>
              </a:ext>
            </a:extLst>
          </p:cNvPr>
          <p:cNvSpPr/>
          <p:nvPr/>
        </p:nvSpPr>
        <p:spPr>
          <a:xfrm>
            <a:off x="4108255" y="2346265"/>
            <a:ext cx="615856" cy="41656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46" name="TextBox 45">
            <a:extLst>
              <a:ext uri="{FF2B5EF4-FFF2-40B4-BE49-F238E27FC236}">
                <a16:creationId xmlns:a16="http://schemas.microsoft.com/office/drawing/2014/main" id="{075EA05B-2B6C-024E-A496-9D5121B82157}"/>
              </a:ext>
            </a:extLst>
          </p:cNvPr>
          <p:cNvSpPr txBox="1"/>
          <p:nvPr/>
        </p:nvSpPr>
        <p:spPr>
          <a:xfrm>
            <a:off x="4087477" y="2396122"/>
            <a:ext cx="660758" cy="307777"/>
          </a:xfrm>
          <a:prstGeom prst="rect">
            <a:avLst/>
          </a:prstGeom>
          <a:noFill/>
        </p:spPr>
        <p:txBody>
          <a:bodyPr wrap="none" rtlCol="0">
            <a:spAutoFit/>
          </a:bodyPr>
          <a:lstStyle/>
          <a:p>
            <a:r>
              <a:rPr lang="en-US" sz="1400" b="1" dirty="0">
                <a:solidFill>
                  <a:schemeClr val="bg1"/>
                </a:solidFill>
              </a:rPr>
              <a:t>App2</a:t>
            </a:r>
          </a:p>
        </p:txBody>
      </p:sp>
      <p:sp>
        <p:nvSpPr>
          <p:cNvPr id="47" name="TextBox 46">
            <a:extLst>
              <a:ext uri="{FF2B5EF4-FFF2-40B4-BE49-F238E27FC236}">
                <a16:creationId xmlns:a16="http://schemas.microsoft.com/office/drawing/2014/main" id="{7A607A02-FD4C-7A44-BCDE-2F640DB7FC5C}"/>
              </a:ext>
            </a:extLst>
          </p:cNvPr>
          <p:cNvSpPr txBox="1"/>
          <p:nvPr/>
        </p:nvSpPr>
        <p:spPr>
          <a:xfrm>
            <a:off x="2841877" y="4124234"/>
            <a:ext cx="811441" cy="369332"/>
          </a:xfrm>
          <a:prstGeom prst="rect">
            <a:avLst/>
          </a:prstGeom>
          <a:noFill/>
        </p:spPr>
        <p:txBody>
          <a:bodyPr wrap="none" rtlCol="0">
            <a:spAutoFit/>
          </a:bodyPr>
          <a:lstStyle/>
          <a:p>
            <a:r>
              <a:rPr lang="en-US" b="1" dirty="0">
                <a:solidFill>
                  <a:srgbClr val="0070C0"/>
                </a:solidFill>
              </a:rPr>
              <a:t>Site A</a:t>
            </a:r>
          </a:p>
        </p:txBody>
      </p:sp>
      <p:grpSp>
        <p:nvGrpSpPr>
          <p:cNvPr id="20" name="Group 19">
            <a:extLst>
              <a:ext uri="{FF2B5EF4-FFF2-40B4-BE49-F238E27FC236}">
                <a16:creationId xmlns:a16="http://schemas.microsoft.com/office/drawing/2014/main" id="{A67D2C41-708F-7748-B2BD-EA1B00D3E2E4}"/>
              </a:ext>
            </a:extLst>
          </p:cNvPr>
          <p:cNvGrpSpPr/>
          <p:nvPr/>
        </p:nvGrpSpPr>
        <p:grpSpPr>
          <a:xfrm>
            <a:off x="7020085" y="2833885"/>
            <a:ext cx="1091682" cy="348343"/>
            <a:chOff x="979714" y="4256314"/>
            <a:chExt cx="1091682" cy="348343"/>
          </a:xfrm>
        </p:grpSpPr>
        <p:sp>
          <p:nvSpPr>
            <p:cNvPr id="35" name="Rectangle 34">
              <a:extLst>
                <a:ext uri="{FF2B5EF4-FFF2-40B4-BE49-F238E27FC236}">
                  <a16:creationId xmlns:a16="http://schemas.microsoft.com/office/drawing/2014/main" id="{AC0C49C8-4037-5C48-A225-99830B44A75C}"/>
                </a:ext>
              </a:extLst>
            </p:cNvPr>
            <p:cNvSpPr/>
            <p:nvPr/>
          </p:nvSpPr>
          <p:spPr>
            <a:xfrm>
              <a:off x="979714" y="4256314"/>
              <a:ext cx="1091682" cy="348343"/>
            </a:xfrm>
            <a:prstGeom prst="rect">
              <a:avLst/>
            </a:prstGeom>
            <a:solidFill>
              <a:srgbClr val="0070BF"/>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6" name="TextBox 35">
              <a:extLst>
                <a:ext uri="{FF2B5EF4-FFF2-40B4-BE49-F238E27FC236}">
                  <a16:creationId xmlns:a16="http://schemas.microsoft.com/office/drawing/2014/main" id="{07451D0E-FB07-C346-8528-733C4EF80BB4}"/>
                </a:ext>
              </a:extLst>
            </p:cNvPr>
            <p:cNvSpPr txBox="1"/>
            <p:nvPr/>
          </p:nvSpPr>
          <p:spPr>
            <a:xfrm>
              <a:off x="1257696" y="4258572"/>
              <a:ext cx="546945" cy="338554"/>
            </a:xfrm>
            <a:prstGeom prst="rect">
              <a:avLst/>
            </a:prstGeom>
            <a:noFill/>
          </p:spPr>
          <p:txBody>
            <a:bodyPr wrap="none" rtlCol="0">
              <a:spAutoFit/>
            </a:bodyPr>
            <a:lstStyle/>
            <a:p>
              <a:r>
                <a:rPr lang="en-US" sz="1600" b="1" dirty="0">
                  <a:solidFill>
                    <a:schemeClr val="bg1"/>
                  </a:solidFill>
                </a:rPr>
                <a:t>HCI</a:t>
              </a:r>
            </a:p>
          </p:txBody>
        </p:sp>
      </p:grpSp>
      <p:grpSp>
        <p:nvGrpSpPr>
          <p:cNvPr id="21" name="Group 20">
            <a:extLst>
              <a:ext uri="{FF2B5EF4-FFF2-40B4-BE49-F238E27FC236}">
                <a16:creationId xmlns:a16="http://schemas.microsoft.com/office/drawing/2014/main" id="{18D39B74-3407-2443-B5B4-FF036D9F216D}"/>
              </a:ext>
            </a:extLst>
          </p:cNvPr>
          <p:cNvGrpSpPr/>
          <p:nvPr/>
        </p:nvGrpSpPr>
        <p:grpSpPr>
          <a:xfrm>
            <a:off x="8210871" y="2833885"/>
            <a:ext cx="1091682" cy="348343"/>
            <a:chOff x="979714" y="4256314"/>
            <a:chExt cx="1091682" cy="348343"/>
          </a:xfrm>
        </p:grpSpPr>
        <p:sp>
          <p:nvSpPr>
            <p:cNvPr id="33" name="Rectangle 32">
              <a:extLst>
                <a:ext uri="{FF2B5EF4-FFF2-40B4-BE49-F238E27FC236}">
                  <a16:creationId xmlns:a16="http://schemas.microsoft.com/office/drawing/2014/main" id="{B0DC1FAD-3FD0-194F-A6EE-C5335ADD796F}"/>
                </a:ext>
              </a:extLst>
            </p:cNvPr>
            <p:cNvSpPr/>
            <p:nvPr/>
          </p:nvSpPr>
          <p:spPr>
            <a:xfrm>
              <a:off x="979714" y="4256314"/>
              <a:ext cx="1091682" cy="348343"/>
            </a:xfrm>
            <a:prstGeom prst="rect">
              <a:avLst/>
            </a:prstGeom>
            <a:solidFill>
              <a:srgbClr val="0070BF"/>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4" name="TextBox 33">
              <a:extLst>
                <a:ext uri="{FF2B5EF4-FFF2-40B4-BE49-F238E27FC236}">
                  <a16:creationId xmlns:a16="http://schemas.microsoft.com/office/drawing/2014/main" id="{76A7F25C-8E8F-0948-85EB-51824F90039F}"/>
                </a:ext>
              </a:extLst>
            </p:cNvPr>
            <p:cNvSpPr txBox="1"/>
            <p:nvPr/>
          </p:nvSpPr>
          <p:spPr>
            <a:xfrm>
              <a:off x="1257696" y="4258572"/>
              <a:ext cx="546945" cy="338554"/>
            </a:xfrm>
            <a:prstGeom prst="rect">
              <a:avLst/>
            </a:prstGeom>
            <a:noFill/>
          </p:spPr>
          <p:txBody>
            <a:bodyPr wrap="none" rtlCol="0">
              <a:spAutoFit/>
            </a:bodyPr>
            <a:lstStyle/>
            <a:p>
              <a:r>
                <a:rPr lang="en-US" sz="1600" b="1" dirty="0">
                  <a:solidFill>
                    <a:schemeClr val="bg1"/>
                  </a:solidFill>
                </a:rPr>
                <a:t>HCI</a:t>
              </a:r>
            </a:p>
          </p:txBody>
        </p:sp>
      </p:grpSp>
      <p:grpSp>
        <p:nvGrpSpPr>
          <p:cNvPr id="22" name="Group 21">
            <a:extLst>
              <a:ext uri="{FF2B5EF4-FFF2-40B4-BE49-F238E27FC236}">
                <a16:creationId xmlns:a16="http://schemas.microsoft.com/office/drawing/2014/main" id="{BC82EF78-A614-AF41-9861-1C79D679C4C4}"/>
              </a:ext>
            </a:extLst>
          </p:cNvPr>
          <p:cNvGrpSpPr/>
          <p:nvPr/>
        </p:nvGrpSpPr>
        <p:grpSpPr>
          <a:xfrm>
            <a:off x="9401657" y="2833885"/>
            <a:ext cx="1091682" cy="348343"/>
            <a:chOff x="979714" y="4256314"/>
            <a:chExt cx="1091682" cy="348343"/>
          </a:xfrm>
        </p:grpSpPr>
        <p:sp>
          <p:nvSpPr>
            <p:cNvPr id="31" name="Rectangle 30">
              <a:extLst>
                <a:ext uri="{FF2B5EF4-FFF2-40B4-BE49-F238E27FC236}">
                  <a16:creationId xmlns:a16="http://schemas.microsoft.com/office/drawing/2014/main" id="{E28D2FAA-F8F9-4B43-9EAC-393547FA59E7}"/>
                </a:ext>
              </a:extLst>
            </p:cNvPr>
            <p:cNvSpPr/>
            <p:nvPr/>
          </p:nvSpPr>
          <p:spPr>
            <a:xfrm>
              <a:off x="979714" y="4256314"/>
              <a:ext cx="1091682" cy="348343"/>
            </a:xfrm>
            <a:prstGeom prst="rect">
              <a:avLst/>
            </a:prstGeom>
            <a:solidFill>
              <a:srgbClr val="0070BF"/>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2" name="TextBox 31">
              <a:extLst>
                <a:ext uri="{FF2B5EF4-FFF2-40B4-BE49-F238E27FC236}">
                  <a16:creationId xmlns:a16="http://schemas.microsoft.com/office/drawing/2014/main" id="{0BE359E5-CE59-BA4D-8F89-5ACCB2D8EB2D}"/>
                </a:ext>
              </a:extLst>
            </p:cNvPr>
            <p:cNvSpPr txBox="1"/>
            <p:nvPr/>
          </p:nvSpPr>
          <p:spPr>
            <a:xfrm>
              <a:off x="1257696" y="4258572"/>
              <a:ext cx="546945" cy="338554"/>
            </a:xfrm>
            <a:prstGeom prst="rect">
              <a:avLst/>
            </a:prstGeom>
            <a:noFill/>
          </p:spPr>
          <p:txBody>
            <a:bodyPr wrap="none" rtlCol="0">
              <a:spAutoFit/>
            </a:bodyPr>
            <a:lstStyle/>
            <a:p>
              <a:r>
                <a:rPr lang="en-US" sz="1600" b="1" dirty="0">
                  <a:solidFill>
                    <a:schemeClr val="bg1"/>
                  </a:solidFill>
                </a:rPr>
                <a:t>HCI</a:t>
              </a:r>
            </a:p>
          </p:txBody>
        </p:sp>
      </p:grpSp>
      <p:sp>
        <p:nvSpPr>
          <p:cNvPr id="23" name="Rounded Rectangle 22">
            <a:extLst>
              <a:ext uri="{FF2B5EF4-FFF2-40B4-BE49-F238E27FC236}">
                <a16:creationId xmlns:a16="http://schemas.microsoft.com/office/drawing/2014/main" id="{97B7CF78-353A-6348-9943-14E6323871EA}"/>
              </a:ext>
            </a:extLst>
          </p:cNvPr>
          <p:cNvSpPr/>
          <p:nvPr/>
        </p:nvSpPr>
        <p:spPr>
          <a:xfrm>
            <a:off x="6848082" y="2034749"/>
            <a:ext cx="3806360" cy="1738464"/>
          </a:xfrm>
          <a:prstGeom prst="roundRect">
            <a:avLst>
              <a:gd name="adj" fmla="val 7658"/>
            </a:avLst>
          </a:prstGeom>
          <a:noFill/>
          <a:ln>
            <a:solidFill>
              <a:srgbClr val="0070B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ounded Rectangle 23">
            <a:extLst>
              <a:ext uri="{FF2B5EF4-FFF2-40B4-BE49-F238E27FC236}">
                <a16:creationId xmlns:a16="http://schemas.microsoft.com/office/drawing/2014/main" id="{76B22DA7-897F-174E-BEB4-5705EBD1EC52}"/>
              </a:ext>
            </a:extLst>
          </p:cNvPr>
          <p:cNvSpPr/>
          <p:nvPr/>
        </p:nvSpPr>
        <p:spPr>
          <a:xfrm>
            <a:off x="7219538" y="2335603"/>
            <a:ext cx="615856" cy="41656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B197A0E2-EA60-9B43-B27E-045A61687446}"/>
              </a:ext>
            </a:extLst>
          </p:cNvPr>
          <p:cNvSpPr txBox="1"/>
          <p:nvPr/>
        </p:nvSpPr>
        <p:spPr>
          <a:xfrm>
            <a:off x="7207554" y="2389994"/>
            <a:ext cx="660758" cy="307777"/>
          </a:xfrm>
          <a:prstGeom prst="rect">
            <a:avLst/>
          </a:prstGeom>
          <a:noFill/>
        </p:spPr>
        <p:txBody>
          <a:bodyPr wrap="none" rtlCol="0">
            <a:spAutoFit/>
          </a:bodyPr>
          <a:lstStyle/>
          <a:p>
            <a:r>
              <a:rPr lang="en-US" sz="1400" b="1" dirty="0">
                <a:solidFill>
                  <a:schemeClr val="bg1"/>
                </a:solidFill>
              </a:rPr>
              <a:t>App2</a:t>
            </a:r>
          </a:p>
        </p:txBody>
      </p:sp>
      <p:sp>
        <p:nvSpPr>
          <p:cNvPr id="26" name="Rounded Rectangle 25">
            <a:extLst>
              <a:ext uri="{FF2B5EF4-FFF2-40B4-BE49-F238E27FC236}">
                <a16:creationId xmlns:a16="http://schemas.microsoft.com/office/drawing/2014/main" id="{40CEF104-1454-0F4B-ADB8-D2A708D07C74}"/>
              </a:ext>
            </a:extLst>
          </p:cNvPr>
          <p:cNvSpPr/>
          <p:nvPr/>
        </p:nvSpPr>
        <p:spPr>
          <a:xfrm>
            <a:off x="8410324" y="2335603"/>
            <a:ext cx="615856" cy="416560"/>
          </a:xfrm>
          <a:prstGeom prst="roundRect">
            <a:avLst/>
          </a:prstGeom>
          <a:solidFill>
            <a:srgbClr val="75B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88BE3A7B-8391-684C-A66A-8A4764A5C199}"/>
              </a:ext>
            </a:extLst>
          </p:cNvPr>
          <p:cNvSpPr txBox="1"/>
          <p:nvPr/>
        </p:nvSpPr>
        <p:spPr>
          <a:xfrm>
            <a:off x="8380571" y="2389994"/>
            <a:ext cx="660758" cy="307777"/>
          </a:xfrm>
          <a:prstGeom prst="rect">
            <a:avLst/>
          </a:prstGeom>
          <a:noFill/>
        </p:spPr>
        <p:txBody>
          <a:bodyPr wrap="none" rtlCol="0">
            <a:spAutoFit/>
          </a:bodyPr>
          <a:lstStyle/>
          <a:p>
            <a:r>
              <a:rPr lang="en-US" sz="1400" b="1" dirty="0">
                <a:solidFill>
                  <a:schemeClr val="bg1"/>
                </a:solidFill>
              </a:rPr>
              <a:t>App1</a:t>
            </a:r>
          </a:p>
        </p:txBody>
      </p:sp>
      <p:sp>
        <p:nvSpPr>
          <p:cNvPr id="29" name="TextBox 28">
            <a:extLst>
              <a:ext uri="{FF2B5EF4-FFF2-40B4-BE49-F238E27FC236}">
                <a16:creationId xmlns:a16="http://schemas.microsoft.com/office/drawing/2014/main" id="{D399CDAF-17ED-3843-8B58-D22A1B52C354}"/>
              </a:ext>
            </a:extLst>
          </p:cNvPr>
          <p:cNvSpPr txBox="1"/>
          <p:nvPr/>
        </p:nvSpPr>
        <p:spPr>
          <a:xfrm>
            <a:off x="9628643" y="2389994"/>
            <a:ext cx="660758" cy="307777"/>
          </a:xfrm>
          <a:prstGeom prst="rect">
            <a:avLst/>
          </a:prstGeom>
          <a:noFill/>
        </p:spPr>
        <p:txBody>
          <a:bodyPr wrap="none" rtlCol="0">
            <a:spAutoFit/>
          </a:bodyPr>
          <a:lstStyle/>
          <a:p>
            <a:r>
              <a:rPr lang="en-US" sz="1400" dirty="0">
                <a:solidFill>
                  <a:schemeClr val="bg1"/>
                </a:solidFill>
              </a:rPr>
              <a:t>App</a:t>
            </a:r>
            <a:r>
              <a:rPr lang="en-US" altLang="zh-CN" sz="1400" dirty="0">
                <a:solidFill>
                  <a:schemeClr val="bg1"/>
                </a:solidFill>
              </a:rPr>
              <a:t>6</a:t>
            </a:r>
            <a:endParaRPr lang="en-US" sz="1400" dirty="0">
              <a:solidFill>
                <a:schemeClr val="bg1"/>
              </a:solidFill>
            </a:endParaRPr>
          </a:p>
        </p:txBody>
      </p:sp>
      <p:sp>
        <p:nvSpPr>
          <p:cNvPr id="30" name="TextBox 29">
            <a:extLst>
              <a:ext uri="{FF2B5EF4-FFF2-40B4-BE49-F238E27FC236}">
                <a16:creationId xmlns:a16="http://schemas.microsoft.com/office/drawing/2014/main" id="{B7820CAD-D04C-DF49-89E4-A644862312A6}"/>
              </a:ext>
            </a:extLst>
          </p:cNvPr>
          <p:cNvSpPr txBox="1"/>
          <p:nvPr/>
        </p:nvSpPr>
        <p:spPr>
          <a:xfrm>
            <a:off x="8432797" y="4113345"/>
            <a:ext cx="782587" cy="369332"/>
          </a:xfrm>
          <a:prstGeom prst="rect">
            <a:avLst/>
          </a:prstGeom>
          <a:noFill/>
        </p:spPr>
        <p:txBody>
          <a:bodyPr wrap="none" rtlCol="0">
            <a:spAutoFit/>
          </a:bodyPr>
          <a:lstStyle/>
          <a:p>
            <a:r>
              <a:rPr lang="en-US" b="1" dirty="0">
                <a:solidFill>
                  <a:srgbClr val="0070C0"/>
                </a:solidFill>
              </a:rPr>
              <a:t>Site B</a:t>
            </a:r>
          </a:p>
        </p:txBody>
      </p:sp>
      <p:sp>
        <p:nvSpPr>
          <p:cNvPr id="12" name="Rectangle 11">
            <a:extLst>
              <a:ext uri="{FF2B5EF4-FFF2-40B4-BE49-F238E27FC236}">
                <a16:creationId xmlns:a16="http://schemas.microsoft.com/office/drawing/2014/main" id="{3E04D325-168A-DD46-9562-D987CE93D17A}"/>
              </a:ext>
            </a:extLst>
          </p:cNvPr>
          <p:cNvSpPr/>
          <p:nvPr/>
        </p:nvSpPr>
        <p:spPr>
          <a:xfrm>
            <a:off x="5430019" y="1064227"/>
            <a:ext cx="1168268" cy="437322"/>
          </a:xfrm>
          <a:prstGeom prst="rect">
            <a:avLst/>
          </a:prstGeom>
          <a:solidFill>
            <a:srgbClr val="0070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3" name="TextBox 12">
            <a:extLst>
              <a:ext uri="{FF2B5EF4-FFF2-40B4-BE49-F238E27FC236}">
                <a16:creationId xmlns:a16="http://schemas.microsoft.com/office/drawing/2014/main" id="{783B40E7-87C4-2749-806B-FF16944DA9C1}"/>
              </a:ext>
            </a:extLst>
          </p:cNvPr>
          <p:cNvSpPr txBox="1"/>
          <p:nvPr/>
        </p:nvSpPr>
        <p:spPr>
          <a:xfrm>
            <a:off x="5558739" y="1127657"/>
            <a:ext cx="910827" cy="338554"/>
          </a:xfrm>
          <a:prstGeom prst="rect">
            <a:avLst/>
          </a:prstGeom>
          <a:noFill/>
        </p:spPr>
        <p:txBody>
          <a:bodyPr wrap="none" rtlCol="0">
            <a:spAutoFit/>
          </a:bodyPr>
          <a:lstStyle/>
          <a:p>
            <a:r>
              <a:rPr lang="en-US" sz="1600" b="1" dirty="0">
                <a:solidFill>
                  <a:schemeClr val="bg1"/>
                </a:solidFill>
              </a:rPr>
              <a:t>Witness</a:t>
            </a:r>
          </a:p>
        </p:txBody>
      </p:sp>
      <p:sp>
        <p:nvSpPr>
          <p:cNvPr id="14" name="TextBox 13">
            <a:extLst>
              <a:ext uri="{FF2B5EF4-FFF2-40B4-BE49-F238E27FC236}">
                <a16:creationId xmlns:a16="http://schemas.microsoft.com/office/drawing/2014/main" id="{58505877-418F-3640-BC09-100277501AC3}"/>
              </a:ext>
            </a:extLst>
          </p:cNvPr>
          <p:cNvSpPr txBox="1"/>
          <p:nvPr/>
        </p:nvSpPr>
        <p:spPr>
          <a:xfrm>
            <a:off x="5677385" y="1536887"/>
            <a:ext cx="753732" cy="338554"/>
          </a:xfrm>
          <a:prstGeom prst="rect">
            <a:avLst/>
          </a:prstGeom>
          <a:noFill/>
        </p:spPr>
        <p:txBody>
          <a:bodyPr wrap="none" rtlCol="0">
            <a:spAutoFit/>
          </a:bodyPr>
          <a:lstStyle/>
          <a:p>
            <a:r>
              <a:rPr lang="en-US" sz="1600" b="1" dirty="0">
                <a:solidFill>
                  <a:srgbClr val="0070C0"/>
                </a:solidFill>
              </a:rPr>
              <a:t>Site C</a:t>
            </a:r>
          </a:p>
        </p:txBody>
      </p:sp>
      <p:cxnSp>
        <p:nvCxnSpPr>
          <p:cNvPr id="15" name="Straight Connector 14">
            <a:extLst>
              <a:ext uri="{FF2B5EF4-FFF2-40B4-BE49-F238E27FC236}">
                <a16:creationId xmlns:a16="http://schemas.microsoft.com/office/drawing/2014/main" id="{09969053-1ABE-9B47-B699-CA6745386CF6}"/>
              </a:ext>
            </a:extLst>
          </p:cNvPr>
          <p:cNvCxnSpPr>
            <a:cxnSpLocks/>
            <a:stCxn id="12" idx="2"/>
            <a:endCxn id="40" idx="0"/>
          </p:cNvCxnSpPr>
          <p:nvPr/>
        </p:nvCxnSpPr>
        <p:spPr>
          <a:xfrm flipH="1">
            <a:off x="3440738" y="1501549"/>
            <a:ext cx="2573415" cy="533201"/>
          </a:xfrm>
          <a:prstGeom prst="line">
            <a:avLst/>
          </a:prstGeom>
          <a:ln w="12700">
            <a:solidFill>
              <a:srgbClr val="0070BF"/>
            </a:solidFill>
            <a:prstDash val="solid"/>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B943347D-C00A-9E49-8BFF-A8B175C27A8D}"/>
              </a:ext>
            </a:extLst>
          </p:cNvPr>
          <p:cNvCxnSpPr>
            <a:cxnSpLocks/>
            <a:stCxn id="12" idx="2"/>
            <a:endCxn id="23" idx="0"/>
          </p:cNvCxnSpPr>
          <p:nvPr/>
        </p:nvCxnSpPr>
        <p:spPr>
          <a:xfrm>
            <a:off x="6014153" y="1501549"/>
            <a:ext cx="2737109" cy="533200"/>
          </a:xfrm>
          <a:prstGeom prst="line">
            <a:avLst/>
          </a:prstGeom>
          <a:ln w="12700">
            <a:solidFill>
              <a:srgbClr val="0070BF"/>
            </a:solidFill>
            <a:prstDash val="solid"/>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6D2E94D9-F5DE-484B-8CDB-2FD1CA382391}"/>
              </a:ext>
            </a:extLst>
          </p:cNvPr>
          <p:cNvSpPr/>
          <p:nvPr/>
        </p:nvSpPr>
        <p:spPr>
          <a:xfrm>
            <a:off x="5343918" y="2808931"/>
            <a:ext cx="1515064" cy="156742"/>
          </a:xfrm>
          <a:prstGeom prst="rect">
            <a:avLst/>
          </a:prstGeom>
          <a:solidFill>
            <a:srgbClr val="0070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4AE90D09-6357-534E-B033-8794C2263073}"/>
              </a:ext>
            </a:extLst>
          </p:cNvPr>
          <p:cNvSpPr txBox="1"/>
          <p:nvPr/>
        </p:nvSpPr>
        <p:spPr>
          <a:xfrm>
            <a:off x="5433433" y="2332654"/>
            <a:ext cx="1287532" cy="523220"/>
          </a:xfrm>
          <a:prstGeom prst="rect">
            <a:avLst/>
          </a:prstGeom>
          <a:noFill/>
        </p:spPr>
        <p:txBody>
          <a:bodyPr wrap="none" rtlCol="0">
            <a:spAutoFit/>
          </a:bodyPr>
          <a:lstStyle/>
          <a:p>
            <a:pPr lvl="0" algn="ctr"/>
            <a:r>
              <a:rPr lang="en-US" altLang="zh-CN" sz="1400" dirty="0">
                <a:solidFill>
                  <a:srgbClr val="003299"/>
                </a:solidFill>
              </a:rPr>
              <a:t>10Gbps fiber</a:t>
            </a:r>
          </a:p>
          <a:p>
            <a:pPr lvl="0" algn="ctr"/>
            <a:r>
              <a:rPr lang="en-US" sz="1400" dirty="0">
                <a:solidFill>
                  <a:srgbClr val="003299"/>
                </a:solidFill>
              </a:rPr>
              <a:t>RTT&lt;=5ms</a:t>
            </a:r>
            <a:endParaRPr lang="en-US" dirty="0">
              <a:solidFill>
                <a:srgbClr val="003299"/>
              </a:solidFill>
            </a:endParaRPr>
          </a:p>
        </p:txBody>
      </p:sp>
      <p:sp>
        <p:nvSpPr>
          <p:cNvPr id="55" name="Rounded Rectangle 54">
            <a:extLst>
              <a:ext uri="{FF2B5EF4-FFF2-40B4-BE49-F238E27FC236}">
                <a16:creationId xmlns:a16="http://schemas.microsoft.com/office/drawing/2014/main" id="{5F09505F-7524-554D-BC40-E68DF09249C2}"/>
              </a:ext>
            </a:extLst>
          </p:cNvPr>
          <p:cNvSpPr/>
          <p:nvPr/>
        </p:nvSpPr>
        <p:spPr>
          <a:xfrm>
            <a:off x="1347820" y="1840213"/>
            <a:ext cx="9510679" cy="2125950"/>
          </a:xfrm>
          <a:prstGeom prst="roundRect">
            <a:avLst>
              <a:gd name="adj" fmla="val 7658"/>
            </a:avLst>
          </a:prstGeom>
          <a:noFill/>
          <a:ln>
            <a:solidFill>
              <a:srgbClr val="0070B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Multiply 57">
            <a:extLst>
              <a:ext uri="{FF2B5EF4-FFF2-40B4-BE49-F238E27FC236}">
                <a16:creationId xmlns:a16="http://schemas.microsoft.com/office/drawing/2014/main" id="{BD9E3497-A71C-FF4D-BFBF-74A25E7A1AE0}"/>
              </a:ext>
            </a:extLst>
          </p:cNvPr>
          <p:cNvSpPr/>
          <p:nvPr/>
        </p:nvSpPr>
        <p:spPr>
          <a:xfrm>
            <a:off x="5336442" y="2073939"/>
            <a:ext cx="1555365" cy="1405236"/>
          </a:xfrm>
          <a:prstGeom prst="mathMultiply">
            <a:avLst>
              <a:gd name="adj1" fmla="val 1212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en-CN" dirty="0"/>
          </a:p>
        </p:txBody>
      </p:sp>
      <p:sp>
        <p:nvSpPr>
          <p:cNvPr id="59" name="Multiply 58">
            <a:extLst>
              <a:ext uri="{FF2B5EF4-FFF2-40B4-BE49-F238E27FC236}">
                <a16:creationId xmlns:a16="http://schemas.microsoft.com/office/drawing/2014/main" id="{FD9DE565-AD46-9E49-9060-DAA01949F667}"/>
              </a:ext>
            </a:extLst>
          </p:cNvPr>
          <p:cNvSpPr/>
          <p:nvPr/>
        </p:nvSpPr>
        <p:spPr>
          <a:xfrm>
            <a:off x="4385070" y="1162885"/>
            <a:ext cx="1152432" cy="1107514"/>
          </a:xfrm>
          <a:prstGeom prst="mathMultiply">
            <a:avLst>
              <a:gd name="adj1" fmla="val 1212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en-CN" dirty="0"/>
          </a:p>
        </p:txBody>
      </p:sp>
      <p:sp>
        <p:nvSpPr>
          <p:cNvPr id="65" name="Rectangle 64">
            <a:extLst>
              <a:ext uri="{FF2B5EF4-FFF2-40B4-BE49-F238E27FC236}">
                <a16:creationId xmlns:a16="http://schemas.microsoft.com/office/drawing/2014/main" id="{C248B642-4FA6-A943-A04E-F245607A5D60}"/>
              </a:ext>
            </a:extLst>
          </p:cNvPr>
          <p:cNvSpPr/>
          <p:nvPr/>
        </p:nvSpPr>
        <p:spPr>
          <a:xfrm>
            <a:off x="1709561" y="3268717"/>
            <a:ext cx="1091682" cy="378373"/>
          </a:xfrm>
          <a:prstGeom prst="rect">
            <a:avLst/>
          </a:prstGeom>
          <a:solidFill>
            <a:srgbClr val="75B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en-CN" b="1">
              <a:solidFill>
                <a:schemeClr val="bg1"/>
              </a:solidFill>
            </a:endParaRPr>
          </a:p>
        </p:txBody>
      </p:sp>
      <p:sp>
        <p:nvSpPr>
          <p:cNvPr id="66" name="Rectangle 65">
            <a:extLst>
              <a:ext uri="{FF2B5EF4-FFF2-40B4-BE49-F238E27FC236}">
                <a16:creationId xmlns:a16="http://schemas.microsoft.com/office/drawing/2014/main" id="{4DD4CC40-F6C4-F34A-8D5A-851C2291CF9D}"/>
              </a:ext>
            </a:extLst>
          </p:cNvPr>
          <p:cNvSpPr/>
          <p:nvPr/>
        </p:nvSpPr>
        <p:spPr>
          <a:xfrm>
            <a:off x="8202387" y="3245280"/>
            <a:ext cx="1091682" cy="378373"/>
          </a:xfrm>
          <a:prstGeom prst="rect">
            <a:avLst/>
          </a:prstGeom>
          <a:solidFill>
            <a:srgbClr val="75B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en-CN" b="1">
              <a:solidFill>
                <a:schemeClr val="bg1"/>
              </a:solidFill>
            </a:endParaRPr>
          </a:p>
        </p:txBody>
      </p:sp>
      <p:sp>
        <p:nvSpPr>
          <p:cNvPr id="67" name="Rectangle 66">
            <a:extLst>
              <a:ext uri="{FF2B5EF4-FFF2-40B4-BE49-F238E27FC236}">
                <a16:creationId xmlns:a16="http://schemas.microsoft.com/office/drawing/2014/main" id="{2AD04EE9-D8D4-FB4F-892B-27DF0B5E76D6}"/>
              </a:ext>
            </a:extLst>
          </p:cNvPr>
          <p:cNvSpPr/>
          <p:nvPr/>
        </p:nvSpPr>
        <p:spPr>
          <a:xfrm>
            <a:off x="4091133" y="3268717"/>
            <a:ext cx="1091682" cy="3783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en-CN" b="1" dirty="0">
              <a:solidFill>
                <a:schemeClr val="bg1"/>
              </a:solidFill>
            </a:endParaRPr>
          </a:p>
        </p:txBody>
      </p:sp>
      <p:sp>
        <p:nvSpPr>
          <p:cNvPr id="68" name="Rectangle 67">
            <a:extLst>
              <a:ext uri="{FF2B5EF4-FFF2-40B4-BE49-F238E27FC236}">
                <a16:creationId xmlns:a16="http://schemas.microsoft.com/office/drawing/2014/main" id="{C0F386A6-B3CF-BB43-A9FF-F9FC86731B2A}"/>
              </a:ext>
            </a:extLst>
          </p:cNvPr>
          <p:cNvSpPr/>
          <p:nvPr/>
        </p:nvSpPr>
        <p:spPr>
          <a:xfrm>
            <a:off x="7018924" y="3263691"/>
            <a:ext cx="1091682" cy="3783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en-CN" b="1">
              <a:solidFill>
                <a:schemeClr val="bg1"/>
              </a:solidFill>
            </a:endParaRPr>
          </a:p>
        </p:txBody>
      </p:sp>
      <p:sp>
        <p:nvSpPr>
          <p:cNvPr id="69" name="TextBox 68">
            <a:extLst>
              <a:ext uri="{FF2B5EF4-FFF2-40B4-BE49-F238E27FC236}">
                <a16:creationId xmlns:a16="http://schemas.microsoft.com/office/drawing/2014/main" id="{72EFDE80-B5F6-6C4E-A700-7C096B3267EF}"/>
              </a:ext>
            </a:extLst>
          </p:cNvPr>
          <p:cNvSpPr txBox="1"/>
          <p:nvPr/>
        </p:nvSpPr>
        <p:spPr>
          <a:xfrm>
            <a:off x="1807779" y="3342290"/>
            <a:ext cx="430924" cy="253916"/>
          </a:xfrm>
          <a:prstGeom prst="rect">
            <a:avLst/>
          </a:prstGeom>
          <a:noFill/>
        </p:spPr>
        <p:txBody>
          <a:bodyPr wrap="square" rtlCol="0">
            <a:spAutoFit/>
          </a:bodyPr>
          <a:lstStyle/>
          <a:p>
            <a:r>
              <a:rPr lang="en-US" altLang="zh-CN" sz="1050" b="1" dirty="0">
                <a:solidFill>
                  <a:schemeClr val="bg1"/>
                </a:solidFill>
              </a:rPr>
              <a:t>123</a:t>
            </a:r>
            <a:endParaRPr lang="en-CN" sz="1050" b="1" dirty="0">
              <a:solidFill>
                <a:schemeClr val="bg1"/>
              </a:solidFill>
            </a:endParaRPr>
          </a:p>
        </p:txBody>
      </p:sp>
      <p:sp>
        <p:nvSpPr>
          <p:cNvPr id="70" name="TextBox 69">
            <a:extLst>
              <a:ext uri="{FF2B5EF4-FFF2-40B4-BE49-F238E27FC236}">
                <a16:creationId xmlns:a16="http://schemas.microsoft.com/office/drawing/2014/main" id="{B01C9382-8073-D748-A3CB-786DF60A061C}"/>
              </a:ext>
            </a:extLst>
          </p:cNvPr>
          <p:cNvSpPr txBox="1"/>
          <p:nvPr/>
        </p:nvSpPr>
        <p:spPr>
          <a:xfrm>
            <a:off x="8268404" y="3317559"/>
            <a:ext cx="430924" cy="253916"/>
          </a:xfrm>
          <a:prstGeom prst="rect">
            <a:avLst/>
          </a:prstGeom>
          <a:noFill/>
        </p:spPr>
        <p:txBody>
          <a:bodyPr wrap="square" rtlCol="0">
            <a:spAutoFit/>
          </a:bodyPr>
          <a:lstStyle/>
          <a:p>
            <a:r>
              <a:rPr lang="en-US" altLang="zh-CN" sz="1050" b="1" dirty="0">
                <a:solidFill>
                  <a:schemeClr val="bg1"/>
                </a:solidFill>
              </a:rPr>
              <a:t>123</a:t>
            </a:r>
            <a:endParaRPr lang="en-CN" sz="1050" b="1" dirty="0">
              <a:solidFill>
                <a:schemeClr val="bg1"/>
              </a:solidFill>
            </a:endParaRPr>
          </a:p>
        </p:txBody>
      </p:sp>
      <p:sp>
        <p:nvSpPr>
          <p:cNvPr id="71" name="TextBox 70">
            <a:extLst>
              <a:ext uri="{FF2B5EF4-FFF2-40B4-BE49-F238E27FC236}">
                <a16:creationId xmlns:a16="http://schemas.microsoft.com/office/drawing/2014/main" id="{9BB3237C-DFB1-2446-80C0-B015C652E131}"/>
              </a:ext>
            </a:extLst>
          </p:cNvPr>
          <p:cNvSpPr txBox="1"/>
          <p:nvPr/>
        </p:nvSpPr>
        <p:spPr>
          <a:xfrm>
            <a:off x="4169608" y="3342290"/>
            <a:ext cx="475964" cy="253916"/>
          </a:xfrm>
          <a:prstGeom prst="rect">
            <a:avLst/>
          </a:prstGeom>
          <a:noFill/>
        </p:spPr>
        <p:txBody>
          <a:bodyPr wrap="square" rtlCol="0">
            <a:spAutoFit/>
          </a:bodyPr>
          <a:lstStyle/>
          <a:p>
            <a:r>
              <a:rPr lang="en-CN" sz="1050" b="1" dirty="0">
                <a:solidFill>
                  <a:schemeClr val="bg1"/>
                </a:solidFill>
              </a:rPr>
              <a:t>abc</a:t>
            </a:r>
          </a:p>
        </p:txBody>
      </p:sp>
      <p:sp>
        <p:nvSpPr>
          <p:cNvPr id="72" name="TextBox 71">
            <a:extLst>
              <a:ext uri="{FF2B5EF4-FFF2-40B4-BE49-F238E27FC236}">
                <a16:creationId xmlns:a16="http://schemas.microsoft.com/office/drawing/2014/main" id="{1B82DC54-C0F4-B847-AF92-0F2C948B6D87}"/>
              </a:ext>
            </a:extLst>
          </p:cNvPr>
          <p:cNvSpPr txBox="1"/>
          <p:nvPr/>
        </p:nvSpPr>
        <p:spPr>
          <a:xfrm>
            <a:off x="7030481" y="3342290"/>
            <a:ext cx="475964" cy="253916"/>
          </a:xfrm>
          <a:prstGeom prst="rect">
            <a:avLst/>
          </a:prstGeom>
          <a:noFill/>
        </p:spPr>
        <p:txBody>
          <a:bodyPr wrap="square" rtlCol="0">
            <a:spAutoFit/>
          </a:bodyPr>
          <a:lstStyle/>
          <a:p>
            <a:r>
              <a:rPr lang="en-CN" sz="1050" b="1" dirty="0">
                <a:solidFill>
                  <a:schemeClr val="bg1"/>
                </a:solidFill>
              </a:rPr>
              <a:t>abc</a:t>
            </a:r>
          </a:p>
        </p:txBody>
      </p:sp>
      <p:sp>
        <p:nvSpPr>
          <p:cNvPr id="73" name="TextBox 72">
            <a:extLst>
              <a:ext uri="{FF2B5EF4-FFF2-40B4-BE49-F238E27FC236}">
                <a16:creationId xmlns:a16="http://schemas.microsoft.com/office/drawing/2014/main" id="{AD1670FB-1145-BE4D-9D33-7EC79F511087}"/>
              </a:ext>
            </a:extLst>
          </p:cNvPr>
          <p:cNvSpPr txBox="1"/>
          <p:nvPr/>
        </p:nvSpPr>
        <p:spPr>
          <a:xfrm>
            <a:off x="4554313" y="3336822"/>
            <a:ext cx="475964" cy="253916"/>
          </a:xfrm>
          <a:prstGeom prst="rect">
            <a:avLst/>
          </a:prstGeom>
          <a:noFill/>
        </p:spPr>
        <p:txBody>
          <a:bodyPr wrap="square" rtlCol="0">
            <a:spAutoFit/>
          </a:bodyPr>
          <a:lstStyle/>
          <a:p>
            <a:r>
              <a:rPr lang="en-CN" sz="1050" b="1" dirty="0">
                <a:solidFill>
                  <a:schemeClr val="bg1"/>
                </a:solidFill>
              </a:rPr>
              <a:t>ef</a:t>
            </a:r>
          </a:p>
        </p:txBody>
      </p:sp>
      <p:sp>
        <p:nvSpPr>
          <p:cNvPr id="74" name="TextBox 73">
            <a:extLst>
              <a:ext uri="{FF2B5EF4-FFF2-40B4-BE49-F238E27FC236}">
                <a16:creationId xmlns:a16="http://schemas.microsoft.com/office/drawing/2014/main" id="{085CDACD-CEEC-684D-82CF-822DC4759E6C}"/>
              </a:ext>
            </a:extLst>
          </p:cNvPr>
          <p:cNvSpPr txBox="1"/>
          <p:nvPr/>
        </p:nvSpPr>
        <p:spPr>
          <a:xfrm>
            <a:off x="7427891" y="3342290"/>
            <a:ext cx="475964" cy="253916"/>
          </a:xfrm>
          <a:prstGeom prst="rect">
            <a:avLst/>
          </a:prstGeom>
          <a:noFill/>
        </p:spPr>
        <p:txBody>
          <a:bodyPr wrap="square" rtlCol="0">
            <a:spAutoFit/>
          </a:bodyPr>
          <a:lstStyle/>
          <a:p>
            <a:r>
              <a:rPr lang="en-CN" sz="1050" b="1" dirty="0">
                <a:solidFill>
                  <a:schemeClr val="bg1"/>
                </a:solidFill>
              </a:rPr>
              <a:t>gh</a:t>
            </a:r>
          </a:p>
        </p:txBody>
      </p:sp>
      <p:sp>
        <p:nvSpPr>
          <p:cNvPr id="75" name="TextBox 74">
            <a:extLst>
              <a:ext uri="{FF2B5EF4-FFF2-40B4-BE49-F238E27FC236}">
                <a16:creationId xmlns:a16="http://schemas.microsoft.com/office/drawing/2014/main" id="{604519AC-4269-384E-9835-963C01292DD3}"/>
              </a:ext>
            </a:extLst>
          </p:cNvPr>
          <p:cNvSpPr txBox="1"/>
          <p:nvPr/>
        </p:nvSpPr>
        <p:spPr>
          <a:xfrm>
            <a:off x="2245895" y="3337633"/>
            <a:ext cx="475964" cy="253916"/>
          </a:xfrm>
          <a:prstGeom prst="rect">
            <a:avLst/>
          </a:prstGeom>
          <a:noFill/>
        </p:spPr>
        <p:txBody>
          <a:bodyPr wrap="square" rtlCol="0">
            <a:spAutoFit/>
          </a:bodyPr>
          <a:lstStyle/>
          <a:p>
            <a:r>
              <a:rPr lang="en-CN" sz="1050" b="1" dirty="0">
                <a:solidFill>
                  <a:schemeClr val="bg1"/>
                </a:solidFill>
              </a:rPr>
              <a:t>45</a:t>
            </a:r>
          </a:p>
        </p:txBody>
      </p:sp>
      <p:sp>
        <p:nvSpPr>
          <p:cNvPr id="76" name="TextBox 75">
            <a:extLst>
              <a:ext uri="{FF2B5EF4-FFF2-40B4-BE49-F238E27FC236}">
                <a16:creationId xmlns:a16="http://schemas.microsoft.com/office/drawing/2014/main" id="{22B13AC9-4698-DE49-92DF-4FD4B8D9DC46}"/>
              </a:ext>
            </a:extLst>
          </p:cNvPr>
          <p:cNvSpPr txBox="1"/>
          <p:nvPr/>
        </p:nvSpPr>
        <p:spPr>
          <a:xfrm>
            <a:off x="8722535" y="3317684"/>
            <a:ext cx="475964" cy="253916"/>
          </a:xfrm>
          <a:prstGeom prst="rect">
            <a:avLst/>
          </a:prstGeom>
          <a:noFill/>
        </p:spPr>
        <p:txBody>
          <a:bodyPr wrap="square" rtlCol="0">
            <a:spAutoFit/>
          </a:bodyPr>
          <a:lstStyle/>
          <a:p>
            <a:r>
              <a:rPr lang="en-CN" sz="1050" b="1" dirty="0">
                <a:solidFill>
                  <a:schemeClr val="bg1"/>
                </a:solidFill>
              </a:rPr>
              <a:t>67</a:t>
            </a:r>
          </a:p>
        </p:txBody>
      </p:sp>
      <p:sp>
        <p:nvSpPr>
          <p:cNvPr id="78" name="TextBox 77">
            <a:extLst>
              <a:ext uri="{FF2B5EF4-FFF2-40B4-BE49-F238E27FC236}">
                <a16:creationId xmlns:a16="http://schemas.microsoft.com/office/drawing/2014/main" id="{1F6E1C43-100C-F748-9598-64345223B6A5}"/>
              </a:ext>
            </a:extLst>
          </p:cNvPr>
          <p:cNvSpPr txBox="1"/>
          <p:nvPr/>
        </p:nvSpPr>
        <p:spPr>
          <a:xfrm>
            <a:off x="8723621" y="3324042"/>
            <a:ext cx="475964" cy="253916"/>
          </a:xfrm>
          <a:prstGeom prst="rect">
            <a:avLst/>
          </a:prstGeom>
          <a:noFill/>
        </p:spPr>
        <p:txBody>
          <a:bodyPr wrap="square" rtlCol="0">
            <a:spAutoFit/>
          </a:bodyPr>
          <a:lstStyle/>
          <a:p>
            <a:r>
              <a:rPr lang="en-CN" sz="1050" b="1" dirty="0">
                <a:solidFill>
                  <a:schemeClr val="bg1"/>
                </a:solidFill>
              </a:rPr>
              <a:t>45</a:t>
            </a:r>
          </a:p>
        </p:txBody>
      </p:sp>
      <p:sp>
        <p:nvSpPr>
          <p:cNvPr id="79" name="TextBox 78">
            <a:extLst>
              <a:ext uri="{FF2B5EF4-FFF2-40B4-BE49-F238E27FC236}">
                <a16:creationId xmlns:a16="http://schemas.microsoft.com/office/drawing/2014/main" id="{0939E69E-B242-C345-BC97-328159B81A77}"/>
              </a:ext>
            </a:extLst>
          </p:cNvPr>
          <p:cNvSpPr txBox="1"/>
          <p:nvPr/>
        </p:nvSpPr>
        <p:spPr>
          <a:xfrm>
            <a:off x="4553227" y="3324042"/>
            <a:ext cx="475964" cy="253916"/>
          </a:xfrm>
          <a:prstGeom prst="rect">
            <a:avLst/>
          </a:prstGeom>
          <a:noFill/>
        </p:spPr>
        <p:txBody>
          <a:bodyPr wrap="square" rtlCol="0">
            <a:spAutoFit/>
          </a:bodyPr>
          <a:lstStyle/>
          <a:p>
            <a:r>
              <a:rPr lang="en-CN" sz="1050" b="1" dirty="0">
                <a:solidFill>
                  <a:schemeClr val="bg1"/>
                </a:solidFill>
              </a:rPr>
              <a:t>gh</a:t>
            </a:r>
          </a:p>
        </p:txBody>
      </p:sp>
      <p:pic>
        <p:nvPicPr>
          <p:cNvPr id="81" name="Graphic 80" descr="Snowflake">
            <a:extLst>
              <a:ext uri="{FF2B5EF4-FFF2-40B4-BE49-F238E27FC236}">
                <a16:creationId xmlns:a16="http://schemas.microsoft.com/office/drawing/2014/main" id="{7D6516C5-3B1F-8042-A4D8-0E0E9BA45B9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339762" y="1744473"/>
            <a:ext cx="2319015" cy="2319015"/>
          </a:xfrm>
          <a:prstGeom prst="rect">
            <a:avLst/>
          </a:prstGeom>
        </p:spPr>
      </p:pic>
      <p:sp>
        <p:nvSpPr>
          <p:cNvPr id="82" name="TextBox 81">
            <a:extLst>
              <a:ext uri="{FF2B5EF4-FFF2-40B4-BE49-F238E27FC236}">
                <a16:creationId xmlns:a16="http://schemas.microsoft.com/office/drawing/2014/main" id="{5D02CA82-5AD3-CF47-BE29-5D94D2C618A3}"/>
              </a:ext>
            </a:extLst>
          </p:cNvPr>
          <p:cNvSpPr txBox="1"/>
          <p:nvPr/>
        </p:nvSpPr>
        <p:spPr>
          <a:xfrm>
            <a:off x="8994019" y="3321621"/>
            <a:ext cx="335348" cy="253916"/>
          </a:xfrm>
          <a:prstGeom prst="rect">
            <a:avLst/>
          </a:prstGeom>
          <a:noFill/>
        </p:spPr>
        <p:txBody>
          <a:bodyPr wrap="none" rtlCol="0">
            <a:spAutoFit/>
          </a:bodyPr>
          <a:lstStyle/>
          <a:p>
            <a:r>
              <a:rPr lang="en-CN" sz="1050" b="1" dirty="0">
                <a:solidFill>
                  <a:schemeClr val="bg1"/>
                </a:solidFill>
              </a:rPr>
              <a:t>67</a:t>
            </a:r>
          </a:p>
        </p:txBody>
      </p:sp>
      <p:sp>
        <p:nvSpPr>
          <p:cNvPr id="77" name="Date Placeholder 2">
            <a:extLst>
              <a:ext uri="{FF2B5EF4-FFF2-40B4-BE49-F238E27FC236}">
                <a16:creationId xmlns:a16="http://schemas.microsoft.com/office/drawing/2014/main" id="{68B92D82-C448-3B4A-9D42-9474A227A211}"/>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80" name="Footer Placeholder 3">
            <a:extLst>
              <a:ext uri="{FF2B5EF4-FFF2-40B4-BE49-F238E27FC236}">
                <a16:creationId xmlns:a16="http://schemas.microsoft.com/office/drawing/2014/main" id="{EED1365B-0510-CD48-8B1C-19E5D07E13D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83" name="Slide Number Placeholder 4">
            <a:extLst>
              <a:ext uri="{FF2B5EF4-FFF2-40B4-BE49-F238E27FC236}">
                <a16:creationId xmlns:a16="http://schemas.microsoft.com/office/drawing/2014/main" id="{7EBB36A0-BF65-924C-BE53-43BAF60DFF37}"/>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t>11</a:t>
            </a:fld>
            <a:endParaRPr lang="zh-CN" altLang="en-US" dirty="0"/>
          </a:p>
        </p:txBody>
      </p:sp>
    </p:spTree>
    <p:extLst>
      <p:ext uri="{BB962C8B-B14F-4D97-AF65-F5344CB8AC3E}">
        <p14:creationId xmlns:p14="http://schemas.microsoft.com/office/powerpoint/2010/main" val="2431805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ipe(down)">
                                      <p:cBhvr>
                                        <p:cTn id="7" dur="500"/>
                                        <p:tgtEl>
                                          <p:spTgt spid="5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6"/>
                                        </p:tgtEl>
                                        <p:attrNameLst>
                                          <p:attrName>style.visibility</p:attrName>
                                        </p:attrNameLst>
                                      </p:cBhvr>
                                      <p:to>
                                        <p:strVal val="visible"/>
                                      </p:to>
                                    </p:set>
                                    <p:animEffect transition="in" filter="wipe(down)">
                                      <p:cBhvr>
                                        <p:cTn id="12" dur="500"/>
                                        <p:tgtEl>
                                          <p:spTgt spid="46"/>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wipe(down)">
                                      <p:cBhvr>
                                        <p:cTn id="15" dur="500"/>
                                        <p:tgtEl>
                                          <p:spTgt spid="45"/>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wipe(down)">
                                      <p:cBhvr>
                                        <p:cTn id="18" dur="500"/>
                                        <p:tgtEl>
                                          <p:spTgt spid="26"/>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wipe(down)">
                                      <p:cBhvr>
                                        <p:cTn id="21" dur="500"/>
                                        <p:tgtEl>
                                          <p:spTgt spid="27"/>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1" fill="hold" grpId="0" nodeType="clickEffect">
                                  <p:stCondLst>
                                    <p:cond delay="0"/>
                                  </p:stCondLst>
                                  <p:childTnLst>
                                    <p:set>
                                      <p:cBhvr>
                                        <p:cTn id="25" dur="1" fill="hold">
                                          <p:stCondLst>
                                            <p:cond delay="0"/>
                                          </p:stCondLst>
                                        </p:cTn>
                                        <p:tgtEl>
                                          <p:spTgt spid="75"/>
                                        </p:tgtEl>
                                        <p:attrNameLst>
                                          <p:attrName>style.visibility</p:attrName>
                                        </p:attrNameLst>
                                      </p:cBhvr>
                                      <p:to>
                                        <p:strVal val="visible"/>
                                      </p:to>
                                    </p:set>
                                    <p:anim calcmode="lin" valueType="num">
                                      <p:cBhvr additive="base">
                                        <p:cTn id="26" dur="500" fill="hold"/>
                                        <p:tgtEl>
                                          <p:spTgt spid="75"/>
                                        </p:tgtEl>
                                        <p:attrNameLst>
                                          <p:attrName>ppt_x</p:attrName>
                                        </p:attrNameLst>
                                      </p:cBhvr>
                                      <p:tavLst>
                                        <p:tav tm="0">
                                          <p:val>
                                            <p:strVal val="#ppt_x"/>
                                          </p:val>
                                        </p:tav>
                                        <p:tav tm="100000">
                                          <p:val>
                                            <p:strVal val="#ppt_x"/>
                                          </p:val>
                                        </p:tav>
                                      </p:tavLst>
                                    </p:anim>
                                    <p:anim calcmode="lin" valueType="num">
                                      <p:cBhvr additive="base">
                                        <p:cTn id="27" dur="500" fill="hold"/>
                                        <p:tgtEl>
                                          <p:spTgt spid="75"/>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73"/>
                                        </p:tgtEl>
                                        <p:attrNameLst>
                                          <p:attrName>style.visibility</p:attrName>
                                        </p:attrNameLst>
                                      </p:cBhvr>
                                      <p:to>
                                        <p:strVal val="visible"/>
                                      </p:to>
                                    </p:set>
                                    <p:anim calcmode="lin" valueType="num">
                                      <p:cBhvr additive="base">
                                        <p:cTn id="30" dur="500" fill="hold"/>
                                        <p:tgtEl>
                                          <p:spTgt spid="73"/>
                                        </p:tgtEl>
                                        <p:attrNameLst>
                                          <p:attrName>ppt_x</p:attrName>
                                        </p:attrNameLst>
                                      </p:cBhvr>
                                      <p:tavLst>
                                        <p:tav tm="0">
                                          <p:val>
                                            <p:strVal val="#ppt_x"/>
                                          </p:val>
                                        </p:tav>
                                        <p:tav tm="100000">
                                          <p:val>
                                            <p:strVal val="#ppt_x"/>
                                          </p:val>
                                        </p:tav>
                                      </p:tavLst>
                                    </p:anim>
                                    <p:anim calcmode="lin" valueType="num">
                                      <p:cBhvr additive="base">
                                        <p:cTn id="31" dur="500" fill="hold"/>
                                        <p:tgtEl>
                                          <p:spTgt spid="73"/>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74"/>
                                        </p:tgtEl>
                                        <p:attrNameLst>
                                          <p:attrName>style.visibility</p:attrName>
                                        </p:attrNameLst>
                                      </p:cBhvr>
                                      <p:to>
                                        <p:strVal val="visible"/>
                                      </p:to>
                                    </p:set>
                                    <p:anim calcmode="lin" valueType="num">
                                      <p:cBhvr additive="base">
                                        <p:cTn id="34" dur="500" fill="hold"/>
                                        <p:tgtEl>
                                          <p:spTgt spid="74"/>
                                        </p:tgtEl>
                                        <p:attrNameLst>
                                          <p:attrName>ppt_x</p:attrName>
                                        </p:attrNameLst>
                                      </p:cBhvr>
                                      <p:tavLst>
                                        <p:tav tm="0">
                                          <p:val>
                                            <p:strVal val="#ppt_x"/>
                                          </p:val>
                                        </p:tav>
                                        <p:tav tm="100000">
                                          <p:val>
                                            <p:strVal val="#ppt_x"/>
                                          </p:val>
                                        </p:tav>
                                      </p:tavLst>
                                    </p:anim>
                                    <p:anim calcmode="lin" valueType="num">
                                      <p:cBhvr additive="base">
                                        <p:cTn id="35" dur="500" fill="hold"/>
                                        <p:tgtEl>
                                          <p:spTgt spid="74"/>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76"/>
                                        </p:tgtEl>
                                        <p:attrNameLst>
                                          <p:attrName>style.visibility</p:attrName>
                                        </p:attrNameLst>
                                      </p:cBhvr>
                                      <p:to>
                                        <p:strVal val="visible"/>
                                      </p:to>
                                    </p:set>
                                    <p:anim calcmode="lin" valueType="num">
                                      <p:cBhvr additive="base">
                                        <p:cTn id="38" dur="500" fill="hold"/>
                                        <p:tgtEl>
                                          <p:spTgt spid="76"/>
                                        </p:tgtEl>
                                        <p:attrNameLst>
                                          <p:attrName>ppt_x</p:attrName>
                                        </p:attrNameLst>
                                      </p:cBhvr>
                                      <p:tavLst>
                                        <p:tav tm="0">
                                          <p:val>
                                            <p:strVal val="#ppt_x"/>
                                          </p:val>
                                        </p:tav>
                                        <p:tav tm="100000">
                                          <p:val>
                                            <p:strVal val="#ppt_x"/>
                                          </p:val>
                                        </p:tav>
                                      </p:tavLst>
                                    </p:anim>
                                    <p:anim calcmode="lin" valueType="num">
                                      <p:cBhvr additive="base">
                                        <p:cTn id="39" dur="500" fill="hold"/>
                                        <p:tgtEl>
                                          <p:spTgt spid="76"/>
                                        </p:tgtEl>
                                        <p:attrNameLst>
                                          <p:attrName>ppt_y</p:attrName>
                                        </p:attrNameLst>
                                      </p:cBhvr>
                                      <p:tavLst>
                                        <p:tav tm="0">
                                          <p:val>
                                            <p:strVal val="0-#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2" presetClass="exit" presetSubtype="4" fill="hold" grpId="1" nodeType="clickEffect">
                                  <p:stCondLst>
                                    <p:cond delay="0"/>
                                  </p:stCondLst>
                                  <p:childTnLst>
                                    <p:animEffect transition="out" filter="wipe(down)">
                                      <p:cBhvr>
                                        <p:cTn id="43" dur="500"/>
                                        <p:tgtEl>
                                          <p:spTgt spid="45"/>
                                        </p:tgtEl>
                                      </p:cBhvr>
                                    </p:animEffect>
                                    <p:set>
                                      <p:cBhvr>
                                        <p:cTn id="44" dur="1" fill="hold">
                                          <p:stCondLst>
                                            <p:cond delay="499"/>
                                          </p:stCondLst>
                                        </p:cTn>
                                        <p:tgtEl>
                                          <p:spTgt spid="45"/>
                                        </p:tgtEl>
                                        <p:attrNameLst>
                                          <p:attrName>style.visibility</p:attrName>
                                        </p:attrNameLst>
                                      </p:cBhvr>
                                      <p:to>
                                        <p:strVal val="hidden"/>
                                      </p:to>
                                    </p:set>
                                  </p:childTnLst>
                                </p:cTn>
                              </p:par>
                              <p:par>
                                <p:cTn id="45" presetID="22" presetClass="exit" presetSubtype="4" fill="hold" grpId="1" nodeType="withEffect">
                                  <p:stCondLst>
                                    <p:cond delay="0"/>
                                  </p:stCondLst>
                                  <p:childTnLst>
                                    <p:animEffect transition="out" filter="wipe(down)">
                                      <p:cBhvr>
                                        <p:cTn id="46" dur="500"/>
                                        <p:tgtEl>
                                          <p:spTgt spid="46"/>
                                        </p:tgtEl>
                                      </p:cBhvr>
                                    </p:animEffect>
                                    <p:set>
                                      <p:cBhvr>
                                        <p:cTn id="47" dur="1" fill="hold">
                                          <p:stCondLst>
                                            <p:cond delay="499"/>
                                          </p:stCondLst>
                                        </p:cTn>
                                        <p:tgtEl>
                                          <p:spTgt spid="46"/>
                                        </p:tgtEl>
                                        <p:attrNameLst>
                                          <p:attrName>style.visibility</p:attrName>
                                        </p:attrNameLst>
                                      </p:cBhvr>
                                      <p:to>
                                        <p:strVal val="hidden"/>
                                      </p:to>
                                    </p:set>
                                  </p:childTnLst>
                                </p:cTn>
                              </p:par>
                              <p:par>
                                <p:cTn id="48" presetID="22" presetClass="exit" presetSubtype="4" fill="hold" grpId="1" nodeType="withEffect">
                                  <p:stCondLst>
                                    <p:cond delay="0"/>
                                  </p:stCondLst>
                                  <p:childTnLst>
                                    <p:animEffect transition="out" filter="wipe(down)">
                                      <p:cBhvr>
                                        <p:cTn id="49" dur="500"/>
                                        <p:tgtEl>
                                          <p:spTgt spid="27"/>
                                        </p:tgtEl>
                                      </p:cBhvr>
                                    </p:animEffect>
                                    <p:set>
                                      <p:cBhvr>
                                        <p:cTn id="50" dur="1" fill="hold">
                                          <p:stCondLst>
                                            <p:cond delay="499"/>
                                          </p:stCondLst>
                                        </p:cTn>
                                        <p:tgtEl>
                                          <p:spTgt spid="27"/>
                                        </p:tgtEl>
                                        <p:attrNameLst>
                                          <p:attrName>style.visibility</p:attrName>
                                        </p:attrNameLst>
                                      </p:cBhvr>
                                      <p:to>
                                        <p:strVal val="hidden"/>
                                      </p:to>
                                    </p:set>
                                  </p:childTnLst>
                                </p:cTn>
                              </p:par>
                              <p:par>
                                <p:cTn id="51" presetID="22" presetClass="exit" presetSubtype="4" fill="hold" grpId="1" nodeType="withEffect">
                                  <p:stCondLst>
                                    <p:cond delay="0"/>
                                  </p:stCondLst>
                                  <p:childTnLst>
                                    <p:animEffect transition="out" filter="wipe(down)">
                                      <p:cBhvr>
                                        <p:cTn id="52" dur="500"/>
                                        <p:tgtEl>
                                          <p:spTgt spid="26"/>
                                        </p:tgtEl>
                                      </p:cBhvr>
                                    </p:animEffect>
                                    <p:set>
                                      <p:cBhvr>
                                        <p:cTn id="53" dur="1" fill="hold">
                                          <p:stCondLst>
                                            <p:cond delay="499"/>
                                          </p:stCondLst>
                                        </p:cTn>
                                        <p:tgtEl>
                                          <p:spTgt spid="26"/>
                                        </p:tgtEl>
                                        <p:attrNameLst>
                                          <p:attrName>style.visibility</p:attrName>
                                        </p:attrNameLst>
                                      </p:cBhvr>
                                      <p:to>
                                        <p:strVal val="hidden"/>
                                      </p:to>
                                    </p:set>
                                  </p:childTnLst>
                                </p:cTn>
                              </p:par>
                              <p:par>
                                <p:cTn id="54" presetID="22" presetClass="exit" presetSubtype="4" fill="hold" grpId="1" nodeType="withEffect">
                                  <p:stCondLst>
                                    <p:cond delay="0"/>
                                  </p:stCondLst>
                                  <p:childTnLst>
                                    <p:animEffect transition="out" filter="wipe(down)">
                                      <p:cBhvr>
                                        <p:cTn id="55" dur="500"/>
                                        <p:tgtEl>
                                          <p:spTgt spid="76"/>
                                        </p:tgtEl>
                                      </p:cBhvr>
                                    </p:animEffect>
                                    <p:set>
                                      <p:cBhvr>
                                        <p:cTn id="56" dur="1" fill="hold">
                                          <p:stCondLst>
                                            <p:cond delay="499"/>
                                          </p:stCondLst>
                                        </p:cTn>
                                        <p:tgtEl>
                                          <p:spTgt spid="76"/>
                                        </p:tgtEl>
                                        <p:attrNameLst>
                                          <p:attrName>style.visibility</p:attrName>
                                        </p:attrNameLst>
                                      </p:cBhvr>
                                      <p:to>
                                        <p:strVal val="hidden"/>
                                      </p:to>
                                    </p:set>
                                  </p:childTnLst>
                                </p:cTn>
                              </p:par>
                              <p:par>
                                <p:cTn id="57" presetID="22" presetClass="exit" presetSubtype="4" fill="hold" grpId="1" nodeType="withEffect">
                                  <p:stCondLst>
                                    <p:cond delay="0"/>
                                  </p:stCondLst>
                                  <p:childTnLst>
                                    <p:animEffect transition="out" filter="wipe(down)">
                                      <p:cBhvr>
                                        <p:cTn id="58" dur="500"/>
                                        <p:tgtEl>
                                          <p:spTgt spid="73"/>
                                        </p:tgtEl>
                                      </p:cBhvr>
                                    </p:animEffect>
                                    <p:set>
                                      <p:cBhvr>
                                        <p:cTn id="59" dur="1" fill="hold">
                                          <p:stCondLst>
                                            <p:cond delay="499"/>
                                          </p:stCondLst>
                                        </p:cTn>
                                        <p:tgtEl>
                                          <p:spTgt spid="73"/>
                                        </p:tgtEl>
                                        <p:attrNameLst>
                                          <p:attrName>style.visibility</p:attrName>
                                        </p:attrNameLst>
                                      </p:cBhvr>
                                      <p:to>
                                        <p:strVal val="hidden"/>
                                      </p:to>
                                    </p:set>
                                  </p:childTnLst>
                                </p:cTn>
                              </p:par>
                              <p:par>
                                <p:cTn id="60" presetID="22" presetClass="exit" presetSubtype="4" fill="hold" grpId="1" nodeType="withEffect">
                                  <p:stCondLst>
                                    <p:cond delay="0"/>
                                  </p:stCondLst>
                                  <p:childTnLst>
                                    <p:animEffect transition="out" filter="wipe(down)">
                                      <p:cBhvr>
                                        <p:cTn id="61" dur="500"/>
                                        <p:tgtEl>
                                          <p:spTgt spid="75"/>
                                        </p:tgtEl>
                                      </p:cBhvr>
                                    </p:animEffect>
                                    <p:set>
                                      <p:cBhvr>
                                        <p:cTn id="62" dur="1" fill="hold">
                                          <p:stCondLst>
                                            <p:cond delay="499"/>
                                          </p:stCondLst>
                                        </p:cTn>
                                        <p:tgtEl>
                                          <p:spTgt spid="75"/>
                                        </p:tgtEl>
                                        <p:attrNameLst>
                                          <p:attrName>style.visibility</p:attrName>
                                        </p:attrNameLst>
                                      </p:cBhvr>
                                      <p:to>
                                        <p:strVal val="hidden"/>
                                      </p:to>
                                    </p:set>
                                  </p:childTnLst>
                                </p:cTn>
                              </p:par>
                              <p:par>
                                <p:cTn id="63" presetID="22" presetClass="exit" presetSubtype="4" fill="hold" grpId="1" nodeType="withEffect">
                                  <p:stCondLst>
                                    <p:cond delay="0"/>
                                  </p:stCondLst>
                                  <p:childTnLst>
                                    <p:animEffect transition="out" filter="wipe(down)">
                                      <p:cBhvr>
                                        <p:cTn id="64" dur="500"/>
                                        <p:tgtEl>
                                          <p:spTgt spid="74"/>
                                        </p:tgtEl>
                                      </p:cBhvr>
                                    </p:animEffect>
                                    <p:set>
                                      <p:cBhvr>
                                        <p:cTn id="65" dur="1" fill="hold">
                                          <p:stCondLst>
                                            <p:cond delay="499"/>
                                          </p:stCondLst>
                                        </p:cTn>
                                        <p:tgtEl>
                                          <p:spTgt spid="74"/>
                                        </p:tgtEl>
                                        <p:attrNameLst>
                                          <p:attrName>style.visibility</p:attrName>
                                        </p:attrNameLst>
                                      </p:cBhvr>
                                      <p:to>
                                        <p:strVal val="hidden"/>
                                      </p:to>
                                    </p:set>
                                  </p:childTnLst>
                                </p:cTn>
                              </p:par>
                              <p:par>
                                <p:cTn id="66" presetID="22" presetClass="exit" presetSubtype="4" fill="hold" grpId="1" nodeType="withEffect">
                                  <p:stCondLst>
                                    <p:cond delay="0"/>
                                  </p:stCondLst>
                                  <p:childTnLst>
                                    <p:animEffect transition="out" filter="wipe(down)">
                                      <p:cBhvr>
                                        <p:cTn id="67" dur="500"/>
                                        <p:tgtEl>
                                          <p:spTgt spid="58"/>
                                        </p:tgtEl>
                                      </p:cBhvr>
                                    </p:animEffect>
                                    <p:set>
                                      <p:cBhvr>
                                        <p:cTn id="68" dur="1" fill="hold">
                                          <p:stCondLst>
                                            <p:cond delay="499"/>
                                          </p:stCondLst>
                                        </p:cTn>
                                        <p:tgtEl>
                                          <p:spTgt spid="58"/>
                                        </p:tgtEl>
                                        <p:attrNameLst>
                                          <p:attrName>style.visibility</p:attrName>
                                        </p:attrNameLst>
                                      </p:cBhvr>
                                      <p:to>
                                        <p:strVal val="hidden"/>
                                      </p:to>
                                    </p:set>
                                  </p:childTnLst>
                                </p:cTn>
                              </p:par>
                            </p:childTnLst>
                          </p:cTn>
                        </p:par>
                      </p:childTnLst>
                    </p:cTn>
                  </p:par>
                  <p:par>
                    <p:cTn id="69" fill="hold">
                      <p:stCondLst>
                        <p:cond delay="indefinite"/>
                      </p:stCondLst>
                      <p:childTnLst>
                        <p:par>
                          <p:cTn id="70" fill="hold">
                            <p:stCondLst>
                              <p:cond delay="0"/>
                            </p:stCondLst>
                            <p:childTnLst>
                              <p:par>
                                <p:cTn id="71" presetID="22" presetClass="entr" presetSubtype="4" fill="hold" nodeType="click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wipe(down)">
                                      <p:cBhvr>
                                        <p:cTn id="73" dur="500"/>
                                        <p:tgtEl>
                                          <p:spTgt spid="15"/>
                                        </p:tgtEl>
                                      </p:cBhvr>
                                    </p:animEffect>
                                  </p:childTnLst>
                                </p:cTn>
                              </p:par>
                              <p:par>
                                <p:cTn id="74" presetID="22" presetClass="entr" presetSubtype="4"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Effect transition="in" filter="wipe(down)">
                                      <p:cBhvr>
                                        <p:cTn id="76" dur="500"/>
                                        <p:tgtEl>
                                          <p:spTgt spid="16"/>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wipe(down)">
                                      <p:cBhvr>
                                        <p:cTn id="79" dur="500"/>
                                        <p:tgtEl>
                                          <p:spTgt spid="14"/>
                                        </p:tgtEl>
                                      </p:cBhvr>
                                    </p:animEffect>
                                  </p:childTnLst>
                                </p:cTn>
                              </p:par>
                              <p:par>
                                <p:cTn id="80" presetID="22" presetClass="entr" presetSubtype="4" fill="hold" grpId="0" nodeType="withEffect">
                                  <p:stCondLst>
                                    <p:cond delay="0"/>
                                  </p:stCondLst>
                                  <p:childTnLst>
                                    <p:set>
                                      <p:cBhvr>
                                        <p:cTn id="81" dur="1" fill="hold">
                                          <p:stCondLst>
                                            <p:cond delay="0"/>
                                          </p:stCondLst>
                                        </p:cTn>
                                        <p:tgtEl>
                                          <p:spTgt spid="12"/>
                                        </p:tgtEl>
                                        <p:attrNameLst>
                                          <p:attrName>style.visibility</p:attrName>
                                        </p:attrNameLst>
                                      </p:cBhvr>
                                      <p:to>
                                        <p:strVal val="visible"/>
                                      </p:to>
                                    </p:set>
                                    <p:animEffect transition="in" filter="wipe(down)">
                                      <p:cBhvr>
                                        <p:cTn id="82" dur="500"/>
                                        <p:tgtEl>
                                          <p:spTgt spid="12"/>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4" fill="hold" grpId="2" nodeType="clickEffect">
                                  <p:stCondLst>
                                    <p:cond delay="0"/>
                                  </p:stCondLst>
                                  <p:childTnLst>
                                    <p:set>
                                      <p:cBhvr>
                                        <p:cTn id="86" dur="1" fill="hold">
                                          <p:stCondLst>
                                            <p:cond delay="0"/>
                                          </p:stCondLst>
                                        </p:cTn>
                                        <p:tgtEl>
                                          <p:spTgt spid="58"/>
                                        </p:tgtEl>
                                        <p:attrNameLst>
                                          <p:attrName>style.visibility</p:attrName>
                                        </p:attrNameLst>
                                      </p:cBhvr>
                                      <p:to>
                                        <p:strVal val="visible"/>
                                      </p:to>
                                    </p:set>
                                    <p:animEffect transition="in" filter="wipe(down)">
                                      <p:cBhvr>
                                        <p:cTn id="87" dur="500"/>
                                        <p:tgtEl>
                                          <p:spTgt spid="58"/>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4" fill="hold" grpId="2" nodeType="clickEffect">
                                  <p:stCondLst>
                                    <p:cond delay="0"/>
                                  </p:stCondLst>
                                  <p:childTnLst>
                                    <p:set>
                                      <p:cBhvr>
                                        <p:cTn id="91" dur="1" fill="hold">
                                          <p:stCondLst>
                                            <p:cond delay="0"/>
                                          </p:stCondLst>
                                        </p:cTn>
                                        <p:tgtEl>
                                          <p:spTgt spid="75"/>
                                        </p:tgtEl>
                                        <p:attrNameLst>
                                          <p:attrName>style.visibility</p:attrName>
                                        </p:attrNameLst>
                                      </p:cBhvr>
                                      <p:to>
                                        <p:strVal val="visible"/>
                                      </p:to>
                                    </p:set>
                                    <p:animEffect transition="in" filter="wipe(down)">
                                      <p:cBhvr>
                                        <p:cTn id="92" dur="500"/>
                                        <p:tgtEl>
                                          <p:spTgt spid="75"/>
                                        </p:tgtEl>
                                      </p:cBhvr>
                                    </p:animEffect>
                                  </p:childTnLst>
                                </p:cTn>
                              </p:par>
                              <p:par>
                                <p:cTn id="93" presetID="22" presetClass="entr" presetSubtype="4" fill="hold" grpId="2" nodeType="withEffect">
                                  <p:stCondLst>
                                    <p:cond delay="0"/>
                                  </p:stCondLst>
                                  <p:childTnLst>
                                    <p:set>
                                      <p:cBhvr>
                                        <p:cTn id="94" dur="1" fill="hold">
                                          <p:stCondLst>
                                            <p:cond delay="0"/>
                                          </p:stCondLst>
                                        </p:cTn>
                                        <p:tgtEl>
                                          <p:spTgt spid="74"/>
                                        </p:tgtEl>
                                        <p:attrNameLst>
                                          <p:attrName>style.visibility</p:attrName>
                                        </p:attrNameLst>
                                      </p:cBhvr>
                                      <p:to>
                                        <p:strVal val="visible"/>
                                      </p:to>
                                    </p:set>
                                    <p:animEffect transition="in" filter="wipe(down)">
                                      <p:cBhvr>
                                        <p:cTn id="95" dur="500"/>
                                        <p:tgtEl>
                                          <p:spTgt spid="74"/>
                                        </p:tgtEl>
                                      </p:cBhvr>
                                    </p:animEffect>
                                  </p:childTnLst>
                                </p:cTn>
                              </p:par>
                            </p:childTnLst>
                          </p:cTn>
                        </p:par>
                      </p:childTnLst>
                    </p:cTn>
                  </p:par>
                  <p:par>
                    <p:cTn id="96" fill="hold">
                      <p:stCondLst>
                        <p:cond delay="indefinite"/>
                      </p:stCondLst>
                      <p:childTnLst>
                        <p:par>
                          <p:cTn id="97" fill="hold">
                            <p:stCondLst>
                              <p:cond delay="0"/>
                            </p:stCondLst>
                            <p:childTnLst>
                              <p:par>
                                <p:cTn id="98" presetID="22" presetClass="exit" presetSubtype="4" fill="hold" grpId="3" nodeType="clickEffect">
                                  <p:stCondLst>
                                    <p:cond delay="0"/>
                                  </p:stCondLst>
                                  <p:childTnLst>
                                    <p:animEffect transition="out" filter="wipe(down)">
                                      <p:cBhvr>
                                        <p:cTn id="99" dur="500"/>
                                        <p:tgtEl>
                                          <p:spTgt spid="58"/>
                                        </p:tgtEl>
                                      </p:cBhvr>
                                    </p:animEffect>
                                    <p:set>
                                      <p:cBhvr>
                                        <p:cTn id="100" dur="1" fill="hold">
                                          <p:stCondLst>
                                            <p:cond delay="499"/>
                                          </p:stCondLst>
                                        </p:cTn>
                                        <p:tgtEl>
                                          <p:spTgt spid="58"/>
                                        </p:tgtEl>
                                        <p:attrNameLst>
                                          <p:attrName>style.visibility</p:attrName>
                                        </p:attrNameLst>
                                      </p:cBhvr>
                                      <p:to>
                                        <p:strVal val="hidden"/>
                                      </p:to>
                                    </p:set>
                                  </p:childTnLst>
                                </p:cTn>
                              </p:par>
                            </p:childTnLst>
                          </p:cTn>
                        </p:par>
                      </p:childTnLst>
                    </p:cTn>
                  </p:par>
                  <p:par>
                    <p:cTn id="101" fill="hold">
                      <p:stCondLst>
                        <p:cond delay="indefinite"/>
                      </p:stCondLst>
                      <p:childTnLst>
                        <p:par>
                          <p:cTn id="102" fill="hold">
                            <p:stCondLst>
                              <p:cond delay="0"/>
                            </p:stCondLst>
                            <p:childTnLst>
                              <p:par>
                                <p:cTn id="103" presetID="2" presetClass="entr" presetSubtype="8" fill="hold" grpId="0" nodeType="clickEffect">
                                  <p:stCondLst>
                                    <p:cond delay="0"/>
                                  </p:stCondLst>
                                  <p:childTnLst>
                                    <p:set>
                                      <p:cBhvr>
                                        <p:cTn id="104" dur="1" fill="hold">
                                          <p:stCondLst>
                                            <p:cond delay="0"/>
                                          </p:stCondLst>
                                        </p:cTn>
                                        <p:tgtEl>
                                          <p:spTgt spid="78"/>
                                        </p:tgtEl>
                                        <p:attrNameLst>
                                          <p:attrName>style.visibility</p:attrName>
                                        </p:attrNameLst>
                                      </p:cBhvr>
                                      <p:to>
                                        <p:strVal val="visible"/>
                                      </p:to>
                                    </p:set>
                                    <p:anim calcmode="lin" valueType="num">
                                      <p:cBhvr additive="base">
                                        <p:cTn id="105" dur="500" fill="hold"/>
                                        <p:tgtEl>
                                          <p:spTgt spid="78"/>
                                        </p:tgtEl>
                                        <p:attrNameLst>
                                          <p:attrName>ppt_x</p:attrName>
                                        </p:attrNameLst>
                                      </p:cBhvr>
                                      <p:tavLst>
                                        <p:tav tm="0">
                                          <p:val>
                                            <p:strVal val="0-#ppt_w/2"/>
                                          </p:val>
                                        </p:tav>
                                        <p:tav tm="100000">
                                          <p:val>
                                            <p:strVal val="#ppt_x"/>
                                          </p:val>
                                        </p:tav>
                                      </p:tavLst>
                                    </p:anim>
                                    <p:anim calcmode="lin" valueType="num">
                                      <p:cBhvr additive="base">
                                        <p:cTn id="106" dur="500" fill="hold"/>
                                        <p:tgtEl>
                                          <p:spTgt spid="78"/>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79"/>
                                        </p:tgtEl>
                                        <p:attrNameLst>
                                          <p:attrName>style.visibility</p:attrName>
                                        </p:attrNameLst>
                                      </p:cBhvr>
                                      <p:to>
                                        <p:strVal val="visible"/>
                                      </p:to>
                                    </p:set>
                                    <p:anim calcmode="lin" valueType="num">
                                      <p:cBhvr additive="base">
                                        <p:cTn id="109" dur="500" fill="hold"/>
                                        <p:tgtEl>
                                          <p:spTgt spid="79"/>
                                        </p:tgtEl>
                                        <p:attrNameLst>
                                          <p:attrName>ppt_x</p:attrName>
                                        </p:attrNameLst>
                                      </p:cBhvr>
                                      <p:tavLst>
                                        <p:tav tm="0">
                                          <p:val>
                                            <p:strVal val="1+#ppt_w/2"/>
                                          </p:val>
                                        </p:tav>
                                        <p:tav tm="100000">
                                          <p:val>
                                            <p:strVal val="#ppt_x"/>
                                          </p:val>
                                        </p:tav>
                                      </p:tavLst>
                                    </p:anim>
                                    <p:anim calcmode="lin" valueType="num">
                                      <p:cBhvr additive="base">
                                        <p:cTn id="110" dur="500" fill="hold"/>
                                        <p:tgtEl>
                                          <p:spTgt spid="79"/>
                                        </p:tgtEl>
                                        <p:attrNameLst>
                                          <p:attrName>ppt_y</p:attrName>
                                        </p:attrNameLst>
                                      </p:cBhvr>
                                      <p:tavLst>
                                        <p:tav tm="0">
                                          <p:val>
                                            <p:strVal val="#ppt_y"/>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10" presetClass="entr" presetSubtype="0" fill="hold" grpId="4" nodeType="clickEffect">
                                  <p:stCondLst>
                                    <p:cond delay="0"/>
                                  </p:stCondLst>
                                  <p:childTnLst>
                                    <p:set>
                                      <p:cBhvr>
                                        <p:cTn id="114" dur="1" fill="hold">
                                          <p:stCondLst>
                                            <p:cond delay="0"/>
                                          </p:stCondLst>
                                        </p:cTn>
                                        <p:tgtEl>
                                          <p:spTgt spid="58"/>
                                        </p:tgtEl>
                                        <p:attrNameLst>
                                          <p:attrName>style.visibility</p:attrName>
                                        </p:attrNameLst>
                                      </p:cBhvr>
                                      <p:to>
                                        <p:strVal val="visible"/>
                                      </p:to>
                                    </p:set>
                                    <p:animEffect transition="in" filter="fade">
                                      <p:cBhvr>
                                        <p:cTn id="115" dur="500"/>
                                        <p:tgtEl>
                                          <p:spTgt spid="58"/>
                                        </p:tgtEl>
                                      </p:cBhvr>
                                    </p:animEffect>
                                  </p:childTnLst>
                                </p:cTn>
                              </p:par>
                              <p:par>
                                <p:cTn id="116" presetID="22" presetClass="entr" presetSubtype="4" fill="hold" grpId="0" nodeType="withEffect">
                                  <p:stCondLst>
                                    <p:cond delay="0"/>
                                  </p:stCondLst>
                                  <p:childTnLst>
                                    <p:set>
                                      <p:cBhvr>
                                        <p:cTn id="117" dur="1" fill="hold">
                                          <p:stCondLst>
                                            <p:cond delay="0"/>
                                          </p:stCondLst>
                                        </p:cTn>
                                        <p:tgtEl>
                                          <p:spTgt spid="59"/>
                                        </p:tgtEl>
                                        <p:attrNameLst>
                                          <p:attrName>style.visibility</p:attrName>
                                        </p:attrNameLst>
                                      </p:cBhvr>
                                      <p:to>
                                        <p:strVal val="visible"/>
                                      </p:to>
                                    </p:set>
                                    <p:animEffect transition="in" filter="wipe(down)">
                                      <p:cBhvr>
                                        <p:cTn id="118" dur="500"/>
                                        <p:tgtEl>
                                          <p:spTgt spid="59"/>
                                        </p:tgtEl>
                                      </p:cBhvr>
                                    </p:animEffect>
                                  </p:childTnLst>
                                </p:cTn>
                              </p:par>
                            </p:childTnLst>
                          </p:cTn>
                        </p:par>
                      </p:childTnLst>
                    </p:cTn>
                  </p:par>
                  <p:par>
                    <p:cTn id="119" fill="hold">
                      <p:stCondLst>
                        <p:cond delay="indefinite"/>
                      </p:stCondLst>
                      <p:childTnLst>
                        <p:par>
                          <p:cTn id="120" fill="hold">
                            <p:stCondLst>
                              <p:cond delay="0"/>
                            </p:stCondLst>
                            <p:childTnLst>
                              <p:par>
                                <p:cTn id="121" presetID="22" presetClass="entr" presetSubtype="4" fill="hold" nodeType="clickEffect">
                                  <p:stCondLst>
                                    <p:cond delay="0"/>
                                  </p:stCondLst>
                                  <p:childTnLst>
                                    <p:set>
                                      <p:cBhvr>
                                        <p:cTn id="122" dur="1" fill="hold">
                                          <p:stCondLst>
                                            <p:cond delay="0"/>
                                          </p:stCondLst>
                                        </p:cTn>
                                        <p:tgtEl>
                                          <p:spTgt spid="81"/>
                                        </p:tgtEl>
                                        <p:attrNameLst>
                                          <p:attrName>style.visibility</p:attrName>
                                        </p:attrNameLst>
                                      </p:cBhvr>
                                      <p:to>
                                        <p:strVal val="visible"/>
                                      </p:to>
                                    </p:set>
                                    <p:animEffect transition="in" filter="wipe(down)">
                                      <p:cBhvr>
                                        <p:cTn id="123" dur="500"/>
                                        <p:tgtEl>
                                          <p:spTgt spid="81"/>
                                        </p:tgtEl>
                                      </p:cBhvr>
                                    </p:animEffect>
                                  </p:childTnLst>
                                </p:cTn>
                              </p:par>
                            </p:childTnLst>
                          </p:cTn>
                        </p:par>
                      </p:childTnLst>
                    </p:cTn>
                  </p:par>
                  <p:par>
                    <p:cTn id="124" fill="hold">
                      <p:stCondLst>
                        <p:cond delay="indefinite"/>
                      </p:stCondLst>
                      <p:childTnLst>
                        <p:par>
                          <p:cTn id="125" fill="hold">
                            <p:stCondLst>
                              <p:cond delay="0"/>
                            </p:stCondLst>
                            <p:childTnLst>
                              <p:par>
                                <p:cTn id="126" presetID="22" presetClass="entr" presetSubtype="4" fill="hold" grpId="2" nodeType="clickEffect">
                                  <p:stCondLst>
                                    <p:cond delay="0"/>
                                  </p:stCondLst>
                                  <p:childTnLst>
                                    <p:set>
                                      <p:cBhvr>
                                        <p:cTn id="127" dur="1" fill="hold">
                                          <p:stCondLst>
                                            <p:cond delay="0"/>
                                          </p:stCondLst>
                                        </p:cTn>
                                        <p:tgtEl>
                                          <p:spTgt spid="26"/>
                                        </p:tgtEl>
                                        <p:attrNameLst>
                                          <p:attrName>style.visibility</p:attrName>
                                        </p:attrNameLst>
                                      </p:cBhvr>
                                      <p:to>
                                        <p:strVal val="visible"/>
                                      </p:to>
                                    </p:set>
                                    <p:animEffect transition="in" filter="wipe(down)">
                                      <p:cBhvr>
                                        <p:cTn id="128" dur="500"/>
                                        <p:tgtEl>
                                          <p:spTgt spid="26"/>
                                        </p:tgtEl>
                                      </p:cBhvr>
                                    </p:animEffect>
                                  </p:childTnLst>
                                </p:cTn>
                              </p:par>
                              <p:par>
                                <p:cTn id="129" presetID="22" presetClass="entr" presetSubtype="4" fill="hold" grpId="2" nodeType="withEffect">
                                  <p:stCondLst>
                                    <p:cond delay="0"/>
                                  </p:stCondLst>
                                  <p:childTnLst>
                                    <p:set>
                                      <p:cBhvr>
                                        <p:cTn id="130" dur="1" fill="hold">
                                          <p:stCondLst>
                                            <p:cond delay="0"/>
                                          </p:stCondLst>
                                        </p:cTn>
                                        <p:tgtEl>
                                          <p:spTgt spid="27"/>
                                        </p:tgtEl>
                                        <p:attrNameLst>
                                          <p:attrName>style.visibility</p:attrName>
                                        </p:attrNameLst>
                                      </p:cBhvr>
                                      <p:to>
                                        <p:strVal val="visible"/>
                                      </p:to>
                                    </p:set>
                                    <p:animEffect transition="in" filter="wipe(down)">
                                      <p:cBhvr>
                                        <p:cTn id="131" dur="500"/>
                                        <p:tgtEl>
                                          <p:spTgt spid="27"/>
                                        </p:tgtEl>
                                      </p:cBhvr>
                                    </p:animEffect>
                                  </p:childTnLst>
                                </p:cTn>
                              </p:par>
                            </p:childTnLst>
                          </p:cTn>
                        </p:par>
                      </p:childTnLst>
                    </p:cTn>
                  </p:par>
                  <p:par>
                    <p:cTn id="132" fill="hold">
                      <p:stCondLst>
                        <p:cond delay="indefinite"/>
                      </p:stCondLst>
                      <p:childTnLst>
                        <p:par>
                          <p:cTn id="133" fill="hold">
                            <p:stCondLst>
                              <p:cond delay="0"/>
                            </p:stCondLst>
                            <p:childTnLst>
                              <p:par>
                                <p:cTn id="134" presetID="22" presetClass="entr" presetSubtype="4" fill="hold" grpId="0" nodeType="clickEffect">
                                  <p:stCondLst>
                                    <p:cond delay="0"/>
                                  </p:stCondLst>
                                  <p:childTnLst>
                                    <p:set>
                                      <p:cBhvr>
                                        <p:cTn id="135" dur="1" fill="hold">
                                          <p:stCondLst>
                                            <p:cond delay="0"/>
                                          </p:stCondLst>
                                        </p:cTn>
                                        <p:tgtEl>
                                          <p:spTgt spid="82"/>
                                        </p:tgtEl>
                                        <p:attrNameLst>
                                          <p:attrName>style.visibility</p:attrName>
                                        </p:attrNameLst>
                                      </p:cBhvr>
                                      <p:to>
                                        <p:strVal val="visible"/>
                                      </p:to>
                                    </p:set>
                                    <p:animEffect transition="in" filter="wipe(down)">
                                      <p:cBhvr>
                                        <p:cTn id="136"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5" grpId="1" animBg="1"/>
      <p:bldP spid="46" grpId="0"/>
      <p:bldP spid="46" grpId="1"/>
      <p:bldP spid="26" grpId="0" animBg="1"/>
      <p:bldP spid="26" grpId="1" animBg="1"/>
      <p:bldP spid="26" grpId="2" animBg="1"/>
      <p:bldP spid="27" grpId="0"/>
      <p:bldP spid="27" grpId="1"/>
      <p:bldP spid="27" grpId="2"/>
      <p:bldP spid="12" grpId="0" animBg="1"/>
      <p:bldP spid="14" grpId="0"/>
      <p:bldP spid="58" grpId="0" animBg="1"/>
      <p:bldP spid="58" grpId="1" animBg="1"/>
      <p:bldP spid="58" grpId="2" animBg="1"/>
      <p:bldP spid="58" grpId="3" animBg="1"/>
      <p:bldP spid="58" grpId="4" animBg="1"/>
      <p:bldP spid="59" grpId="0" animBg="1"/>
      <p:bldP spid="73" grpId="0"/>
      <p:bldP spid="73" grpId="1"/>
      <p:bldP spid="74" grpId="0"/>
      <p:bldP spid="74" grpId="1"/>
      <p:bldP spid="74" grpId="2"/>
      <p:bldP spid="75" grpId="0"/>
      <p:bldP spid="75" grpId="1"/>
      <p:bldP spid="75" grpId="2"/>
      <p:bldP spid="76" grpId="0"/>
      <p:bldP spid="76" grpId="1"/>
      <p:bldP spid="78" grpId="0"/>
      <p:bldP spid="79" grpId="0"/>
      <p:bldP spid="8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765BDA-D88F-0A47-B303-E08F51ACAD83}"/>
              </a:ext>
            </a:extLst>
          </p:cNvPr>
          <p:cNvSpPr>
            <a:spLocks noGrp="1"/>
          </p:cNvSpPr>
          <p:nvPr>
            <p:ph type="title"/>
          </p:nvPr>
        </p:nvSpPr>
        <p:spPr/>
        <p:txBody>
          <a:bodyPr>
            <a:normAutofit/>
          </a:bodyPr>
          <a:lstStyle/>
          <a:p>
            <a:r>
              <a:rPr lang="en-CN" sz="2500" dirty="0"/>
              <a:t>Values of Sangfor Stretched Cluster Solution</a:t>
            </a:r>
          </a:p>
        </p:txBody>
      </p:sp>
      <p:sp>
        <p:nvSpPr>
          <p:cNvPr id="6" name="TextBox 5">
            <a:extLst>
              <a:ext uri="{FF2B5EF4-FFF2-40B4-BE49-F238E27FC236}">
                <a16:creationId xmlns:a16="http://schemas.microsoft.com/office/drawing/2014/main" id="{D2B42F6F-6048-AC4C-BCC6-6650B7E0F305}"/>
              </a:ext>
            </a:extLst>
          </p:cNvPr>
          <p:cNvSpPr txBox="1"/>
          <p:nvPr/>
        </p:nvSpPr>
        <p:spPr>
          <a:xfrm>
            <a:off x="838200" y="1997839"/>
            <a:ext cx="10515600" cy="2862322"/>
          </a:xfrm>
          <a:prstGeom prst="rect">
            <a:avLst/>
          </a:prstGeom>
          <a:noFill/>
        </p:spPr>
        <p:txBody>
          <a:bodyPr wrap="square" rtlCol="0">
            <a:spAutoFit/>
          </a:bodyPr>
          <a:lstStyle/>
          <a:p>
            <a:pPr marL="285750" indent="-285750">
              <a:buClr>
                <a:schemeClr val="accent6"/>
              </a:buClr>
              <a:buFont typeface="Wingdings" pitchFamily="2" charset="2"/>
              <a:buChar char="ü"/>
            </a:pPr>
            <a:r>
              <a:rPr lang="en-US" dirty="0"/>
              <a:t>Ultimate business continuity with 0 RPO and near-zero RTO</a:t>
            </a:r>
          </a:p>
          <a:p>
            <a:pPr marL="285750" indent="-285750">
              <a:buClr>
                <a:schemeClr val="accent6"/>
              </a:buClr>
              <a:buFont typeface="Wingdings" pitchFamily="2" charset="2"/>
              <a:buChar char="ü"/>
            </a:pPr>
            <a:endParaRPr lang="en-US" dirty="0"/>
          </a:p>
          <a:p>
            <a:pPr marL="285750" indent="-285750">
              <a:buClr>
                <a:schemeClr val="accent6"/>
              </a:buClr>
              <a:buFont typeface="Wingdings" pitchFamily="2" charset="2"/>
              <a:buChar char="ü"/>
            </a:pPr>
            <a:r>
              <a:rPr lang="en-US" dirty="0"/>
              <a:t>Start from 4 nodes, greatly lowering the entry threshold</a:t>
            </a:r>
          </a:p>
          <a:p>
            <a:pPr marL="285750" indent="-285750">
              <a:buClr>
                <a:schemeClr val="accent6"/>
              </a:buClr>
              <a:buFont typeface="Wingdings" pitchFamily="2" charset="2"/>
              <a:buChar char="ü"/>
            </a:pPr>
            <a:endParaRPr lang="en-US" dirty="0"/>
          </a:p>
          <a:p>
            <a:pPr marL="285750" indent="-285750">
              <a:buClr>
                <a:schemeClr val="accent6"/>
              </a:buClr>
              <a:buFont typeface="Wingdings" pitchFamily="2" charset="2"/>
              <a:buChar char="ü"/>
            </a:pPr>
            <a:r>
              <a:rPr lang="en-US" dirty="0"/>
              <a:t>Flexible workload allocation to maximize resource utilization with the co-existence of stretched virtual volume and traditional virtual volume</a:t>
            </a:r>
          </a:p>
          <a:p>
            <a:pPr marL="285750" indent="-285750">
              <a:buClr>
                <a:schemeClr val="accent6"/>
              </a:buClr>
              <a:buFont typeface="Wingdings" pitchFamily="2" charset="2"/>
              <a:buChar char="ü"/>
            </a:pPr>
            <a:endParaRPr lang="en-US" dirty="0"/>
          </a:p>
          <a:p>
            <a:pPr marL="285750" indent="-285750">
              <a:buClr>
                <a:schemeClr val="accent6"/>
              </a:buClr>
              <a:buFont typeface="Wingdings" pitchFamily="2" charset="2"/>
              <a:buChar char="ü"/>
            </a:pPr>
            <a:r>
              <a:rPr lang="en-US" dirty="0"/>
              <a:t>Unified and visualized management </a:t>
            </a:r>
          </a:p>
          <a:p>
            <a:pPr marL="285750" indent="-285750">
              <a:buClr>
                <a:schemeClr val="accent6"/>
              </a:buClr>
              <a:buFont typeface="Wingdings" pitchFamily="2" charset="2"/>
              <a:buChar char="ü"/>
            </a:pPr>
            <a:endParaRPr lang="en-US" dirty="0"/>
          </a:p>
          <a:p>
            <a:pPr marL="285750" indent="-285750">
              <a:buClr>
                <a:schemeClr val="accent6"/>
              </a:buClr>
              <a:buFont typeface="Wingdings" pitchFamily="2" charset="2"/>
              <a:buChar char="ü"/>
            </a:pPr>
            <a:r>
              <a:rPr lang="en-US" dirty="0"/>
              <a:t>Capable to work with DR to facilitate an A-A + A-P business continuity scheme</a:t>
            </a:r>
            <a:endParaRPr lang="en-CN" dirty="0"/>
          </a:p>
        </p:txBody>
      </p:sp>
      <p:sp>
        <p:nvSpPr>
          <p:cNvPr id="7" name="Date Placeholder 2">
            <a:extLst>
              <a:ext uri="{FF2B5EF4-FFF2-40B4-BE49-F238E27FC236}">
                <a16:creationId xmlns:a16="http://schemas.microsoft.com/office/drawing/2014/main" id="{94976175-DE23-B745-AA49-730E2CB90F56}"/>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8" name="Footer Placeholder 3">
            <a:extLst>
              <a:ext uri="{FF2B5EF4-FFF2-40B4-BE49-F238E27FC236}">
                <a16:creationId xmlns:a16="http://schemas.microsoft.com/office/drawing/2014/main" id="{67D98A44-2687-1148-964F-07066FEE2B56}"/>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9" name="Slide Number Placeholder 4">
            <a:extLst>
              <a:ext uri="{FF2B5EF4-FFF2-40B4-BE49-F238E27FC236}">
                <a16:creationId xmlns:a16="http://schemas.microsoft.com/office/drawing/2014/main" id="{3577CE1F-F860-E044-96AA-DA54F7DD9B38}"/>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t>12</a:t>
            </a:fld>
            <a:endParaRPr lang="zh-CN" altLang="en-US" dirty="0"/>
          </a:p>
        </p:txBody>
      </p:sp>
    </p:spTree>
    <p:extLst>
      <p:ext uri="{BB962C8B-B14F-4D97-AF65-F5344CB8AC3E}">
        <p14:creationId xmlns:p14="http://schemas.microsoft.com/office/powerpoint/2010/main" val="12073050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402FE-6012-7943-A28F-ACAB2B31297D}"/>
              </a:ext>
            </a:extLst>
          </p:cNvPr>
          <p:cNvSpPr>
            <a:spLocks noGrp="1"/>
          </p:cNvSpPr>
          <p:nvPr>
            <p:ph type="title"/>
          </p:nvPr>
        </p:nvSpPr>
        <p:spPr/>
        <p:txBody>
          <a:bodyPr/>
          <a:lstStyle/>
          <a:p>
            <a:r>
              <a:rPr lang="en-US" dirty="0"/>
              <a:t>Veeam &amp; </a:t>
            </a:r>
            <a:r>
              <a:rPr lang="en-US" dirty="0" err="1"/>
              <a:t>Sangfor</a:t>
            </a:r>
            <a:r>
              <a:rPr lang="en-US" dirty="0"/>
              <a:t> Joint DR Solution</a:t>
            </a:r>
            <a:endParaRPr lang="en-CN" dirty="0"/>
          </a:p>
        </p:txBody>
      </p:sp>
      <p:sp>
        <p:nvSpPr>
          <p:cNvPr id="3" name="Date Placeholder 2">
            <a:extLst>
              <a:ext uri="{FF2B5EF4-FFF2-40B4-BE49-F238E27FC236}">
                <a16:creationId xmlns:a16="http://schemas.microsoft.com/office/drawing/2014/main" id="{3974D765-5654-0443-A1F9-825F6D89A239}"/>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4EBEA240-96F3-E141-8568-EA0EA0E26A25}"/>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024BEB62-D3BC-D943-AFFD-D46BA77917B8}"/>
              </a:ext>
            </a:extLst>
          </p:cNvPr>
          <p:cNvSpPr>
            <a:spLocks noGrp="1"/>
          </p:cNvSpPr>
          <p:nvPr>
            <p:ph type="sldNum" sz="quarter" idx="12"/>
          </p:nvPr>
        </p:nvSpPr>
        <p:spPr/>
        <p:txBody>
          <a:bodyPr/>
          <a:lstStyle/>
          <a:p>
            <a:r>
              <a:rPr lang="en-US" altLang="zh-CN"/>
              <a:t>Page  </a:t>
            </a:r>
            <a:fld id="{6F6B6950-8D1A-4668-8374-25B44628E0DF}" type="slidenum">
              <a:rPr lang="zh-CN" altLang="en-US" smtClean="0"/>
              <a:t>13</a:t>
            </a:fld>
            <a:endParaRPr lang="zh-CN" altLang="en-US" dirty="0"/>
          </a:p>
        </p:txBody>
      </p:sp>
      <p:pic>
        <p:nvPicPr>
          <p:cNvPr id="1026" name="Picture 2" descr="Learn how to balance Veeam components and resources">
            <a:extLst>
              <a:ext uri="{FF2B5EF4-FFF2-40B4-BE49-F238E27FC236}">
                <a16:creationId xmlns:a16="http://schemas.microsoft.com/office/drawing/2014/main" id="{A8BC7446-5030-E94C-9007-0DE03D3A05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0922" y="656082"/>
            <a:ext cx="8785860" cy="4605713"/>
          </a:xfrm>
          <a:prstGeom prst="rect">
            <a:avLst/>
          </a:prstGeom>
          <a:noFill/>
          <a:extLst>
            <a:ext uri="{909E8E84-426E-40DD-AFC4-6F175D3DCCD1}">
              <a14:hiddenFill xmlns:a14="http://schemas.microsoft.com/office/drawing/2010/main">
                <a:solidFill>
                  <a:srgbClr val="FFFFFF"/>
                </a:solidFill>
              </a14:hiddenFill>
            </a:ext>
          </a:extLst>
        </p:spPr>
      </p:pic>
      <p:sp>
        <p:nvSpPr>
          <p:cNvPr id="203" name="Rectangle 202">
            <a:extLst>
              <a:ext uri="{FF2B5EF4-FFF2-40B4-BE49-F238E27FC236}">
                <a16:creationId xmlns:a16="http://schemas.microsoft.com/office/drawing/2014/main" id="{830CA8C7-18D1-374A-97B1-1B4AA9A1303E}"/>
              </a:ext>
            </a:extLst>
          </p:cNvPr>
          <p:cNvSpPr/>
          <p:nvPr/>
        </p:nvSpPr>
        <p:spPr>
          <a:xfrm>
            <a:off x="7532370" y="804672"/>
            <a:ext cx="2880360" cy="4457123"/>
          </a:xfrm>
          <a:prstGeom prst="rect">
            <a:avLst/>
          </a:prstGeom>
          <a:solidFill>
            <a:srgbClr val="92D05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en-CN" dirty="0"/>
          </a:p>
        </p:txBody>
      </p:sp>
      <p:sp>
        <p:nvSpPr>
          <p:cNvPr id="205" name="Rectangle 204">
            <a:extLst>
              <a:ext uri="{FF2B5EF4-FFF2-40B4-BE49-F238E27FC236}">
                <a16:creationId xmlns:a16="http://schemas.microsoft.com/office/drawing/2014/main" id="{7003A76F-0071-5E43-AA45-E42A299A39C9}"/>
              </a:ext>
            </a:extLst>
          </p:cNvPr>
          <p:cNvSpPr/>
          <p:nvPr/>
        </p:nvSpPr>
        <p:spPr>
          <a:xfrm>
            <a:off x="1651286" y="804672"/>
            <a:ext cx="4444714" cy="4457123"/>
          </a:xfrm>
          <a:prstGeom prst="rect">
            <a:avLst/>
          </a:prstGeom>
          <a:solidFill>
            <a:srgbClr val="0070C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en-CN" dirty="0"/>
          </a:p>
        </p:txBody>
      </p:sp>
      <p:sp>
        <p:nvSpPr>
          <p:cNvPr id="204" name="TextBox 203">
            <a:extLst>
              <a:ext uri="{FF2B5EF4-FFF2-40B4-BE49-F238E27FC236}">
                <a16:creationId xmlns:a16="http://schemas.microsoft.com/office/drawing/2014/main" id="{D34702BA-117C-5742-BA12-9DCA33CD36F4}"/>
              </a:ext>
            </a:extLst>
          </p:cNvPr>
          <p:cNvSpPr txBox="1"/>
          <p:nvPr/>
        </p:nvSpPr>
        <p:spPr>
          <a:xfrm>
            <a:off x="2125575" y="5488411"/>
            <a:ext cx="3798277" cy="646331"/>
          </a:xfrm>
          <a:prstGeom prst="rect">
            <a:avLst/>
          </a:prstGeom>
          <a:noFill/>
        </p:spPr>
        <p:txBody>
          <a:bodyPr wrap="square" rtlCol="0">
            <a:spAutoFit/>
          </a:bodyPr>
          <a:lstStyle/>
          <a:p>
            <a:pPr algn="ctr"/>
            <a:r>
              <a:rPr lang="en-CN" dirty="0"/>
              <a:t>Primary site</a:t>
            </a:r>
          </a:p>
          <a:p>
            <a:pPr algn="ctr"/>
            <a:r>
              <a:rPr lang="en-CN" dirty="0"/>
              <a:t>VMware/Hyper-v/…</a:t>
            </a:r>
          </a:p>
        </p:txBody>
      </p:sp>
      <p:sp>
        <p:nvSpPr>
          <p:cNvPr id="207" name="TextBox 206">
            <a:extLst>
              <a:ext uri="{FF2B5EF4-FFF2-40B4-BE49-F238E27FC236}">
                <a16:creationId xmlns:a16="http://schemas.microsoft.com/office/drawing/2014/main" id="{4732D4AE-55DD-214D-8FB1-C7F471047823}"/>
              </a:ext>
            </a:extLst>
          </p:cNvPr>
          <p:cNvSpPr txBox="1"/>
          <p:nvPr/>
        </p:nvSpPr>
        <p:spPr>
          <a:xfrm>
            <a:off x="7073411" y="5469129"/>
            <a:ext cx="3798277" cy="646331"/>
          </a:xfrm>
          <a:prstGeom prst="rect">
            <a:avLst/>
          </a:prstGeom>
          <a:noFill/>
        </p:spPr>
        <p:txBody>
          <a:bodyPr wrap="square" rtlCol="0">
            <a:spAutoFit/>
          </a:bodyPr>
          <a:lstStyle/>
          <a:p>
            <a:pPr algn="ctr"/>
            <a:r>
              <a:rPr lang="en-CN" dirty="0"/>
              <a:t>DR site </a:t>
            </a:r>
          </a:p>
          <a:p>
            <a:pPr algn="ctr"/>
            <a:r>
              <a:rPr lang="en-CN" dirty="0"/>
              <a:t>Sangfor HCI</a:t>
            </a:r>
          </a:p>
        </p:txBody>
      </p:sp>
    </p:spTree>
    <p:extLst>
      <p:ext uri="{BB962C8B-B14F-4D97-AF65-F5344CB8AC3E}">
        <p14:creationId xmlns:p14="http://schemas.microsoft.com/office/powerpoint/2010/main" val="969675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04"/>
                                        </p:tgtEl>
                                        <p:attrNameLst>
                                          <p:attrName>style.visibility</p:attrName>
                                        </p:attrNameLst>
                                      </p:cBhvr>
                                      <p:to>
                                        <p:strVal val="visible"/>
                                      </p:to>
                                    </p:set>
                                    <p:animEffect transition="in" filter="wipe(up)">
                                      <p:cBhvr>
                                        <p:cTn id="7" dur="500"/>
                                        <p:tgtEl>
                                          <p:spTgt spid="204"/>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05"/>
                                        </p:tgtEl>
                                        <p:attrNameLst>
                                          <p:attrName>style.visibility</p:attrName>
                                        </p:attrNameLst>
                                      </p:cBhvr>
                                      <p:to>
                                        <p:strVal val="visible"/>
                                      </p:to>
                                    </p:set>
                                    <p:animEffect transition="in" filter="wipe(up)">
                                      <p:cBhvr>
                                        <p:cTn id="10" dur="500"/>
                                        <p:tgtEl>
                                          <p:spTgt spid="205"/>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203"/>
                                        </p:tgtEl>
                                        <p:attrNameLst>
                                          <p:attrName>style.visibility</p:attrName>
                                        </p:attrNameLst>
                                      </p:cBhvr>
                                      <p:to>
                                        <p:strVal val="visible"/>
                                      </p:to>
                                    </p:set>
                                    <p:animEffect transition="in" filter="wipe(up)">
                                      <p:cBhvr>
                                        <p:cTn id="13" dur="500"/>
                                        <p:tgtEl>
                                          <p:spTgt spid="203"/>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207"/>
                                        </p:tgtEl>
                                        <p:attrNameLst>
                                          <p:attrName>style.visibility</p:attrName>
                                        </p:attrNameLst>
                                      </p:cBhvr>
                                      <p:to>
                                        <p:strVal val="visible"/>
                                      </p:to>
                                    </p:set>
                                    <p:animEffect transition="in" filter="wipe(up)">
                                      <p:cBhvr>
                                        <p:cTn id="16" dur="500"/>
                                        <p:tgtEl>
                                          <p:spTgt spid="2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3" grpId="0" animBg="1"/>
      <p:bldP spid="205" grpId="0" animBg="1"/>
      <p:bldP spid="204" grpId="0"/>
      <p:bldP spid="20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7976C7-4451-B34B-A634-4B3E7BA5739C}"/>
              </a:ext>
            </a:extLst>
          </p:cNvPr>
          <p:cNvSpPr>
            <a:spLocks noGrp="1"/>
          </p:cNvSpPr>
          <p:nvPr>
            <p:ph type="title"/>
          </p:nvPr>
        </p:nvSpPr>
        <p:spPr/>
        <p:txBody>
          <a:bodyPr/>
          <a:lstStyle/>
          <a:p>
            <a:r>
              <a:rPr lang="en-CN" dirty="0"/>
              <a:t>Veeam Adds The Last Piece to The Puzzle</a:t>
            </a:r>
          </a:p>
        </p:txBody>
      </p:sp>
      <p:sp>
        <p:nvSpPr>
          <p:cNvPr id="3" name="Date Placeholder 2">
            <a:extLst>
              <a:ext uri="{FF2B5EF4-FFF2-40B4-BE49-F238E27FC236}">
                <a16:creationId xmlns:a16="http://schemas.microsoft.com/office/drawing/2014/main" id="{422D9155-0751-014C-AA54-9C30AF2B8922}"/>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326718A3-97CB-634D-BC15-11AC73FF9C76}"/>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07294796-6382-B545-A8C5-AFE3AFFCE772}"/>
              </a:ext>
            </a:extLst>
          </p:cNvPr>
          <p:cNvSpPr>
            <a:spLocks noGrp="1"/>
          </p:cNvSpPr>
          <p:nvPr>
            <p:ph type="sldNum" sz="quarter" idx="12"/>
          </p:nvPr>
        </p:nvSpPr>
        <p:spPr/>
        <p:txBody>
          <a:bodyPr/>
          <a:lstStyle/>
          <a:p>
            <a:r>
              <a:rPr lang="en-US" altLang="zh-CN"/>
              <a:t>Page  </a:t>
            </a:r>
            <a:fld id="{6F6B6950-8D1A-4668-8374-25B44628E0DF}" type="slidenum">
              <a:rPr lang="zh-CN" altLang="en-US" smtClean="0"/>
              <a:t>14</a:t>
            </a:fld>
            <a:endParaRPr lang="zh-CN" altLang="en-US" dirty="0"/>
          </a:p>
        </p:txBody>
      </p:sp>
      <p:sp>
        <p:nvSpPr>
          <p:cNvPr id="6" name="TextBox 5">
            <a:extLst>
              <a:ext uri="{FF2B5EF4-FFF2-40B4-BE49-F238E27FC236}">
                <a16:creationId xmlns:a16="http://schemas.microsoft.com/office/drawing/2014/main" id="{BDFA7F8C-9DF3-5E47-BD01-E261B274A674}"/>
              </a:ext>
            </a:extLst>
          </p:cNvPr>
          <p:cNvSpPr txBox="1"/>
          <p:nvPr/>
        </p:nvSpPr>
        <p:spPr>
          <a:xfrm>
            <a:off x="3461479" y="1245870"/>
            <a:ext cx="4924746" cy="3170099"/>
          </a:xfrm>
          <a:prstGeom prst="rect">
            <a:avLst/>
          </a:prstGeom>
          <a:noFill/>
        </p:spPr>
        <p:txBody>
          <a:bodyPr wrap="none" rtlCol="0">
            <a:spAutoFit/>
          </a:bodyPr>
          <a:lstStyle/>
          <a:p>
            <a:r>
              <a:rPr lang="en-CN" sz="2000" dirty="0"/>
              <a:t>Application-aware backup and DR </a:t>
            </a:r>
            <a:r>
              <a:rPr lang="en-CN" dirty="0"/>
              <a:t>for</a:t>
            </a:r>
          </a:p>
          <a:p>
            <a:pPr algn="ctr"/>
            <a:endParaRPr lang="en-CN" dirty="0"/>
          </a:p>
          <a:p>
            <a:pPr algn="ctr"/>
            <a:r>
              <a:rPr lang="en-CN" dirty="0"/>
              <a:t>Oracle</a:t>
            </a:r>
          </a:p>
          <a:p>
            <a:pPr algn="ctr"/>
            <a:endParaRPr lang="en-CN" dirty="0"/>
          </a:p>
          <a:p>
            <a:pPr algn="ctr"/>
            <a:r>
              <a:rPr lang="en-CN" dirty="0"/>
              <a:t>SQL Server</a:t>
            </a:r>
          </a:p>
          <a:p>
            <a:pPr algn="ctr"/>
            <a:endParaRPr lang="en-CN" dirty="0"/>
          </a:p>
          <a:p>
            <a:pPr algn="ctr"/>
            <a:r>
              <a:rPr lang="en-CN" dirty="0"/>
              <a:t>SAP HANA</a:t>
            </a:r>
          </a:p>
          <a:p>
            <a:pPr algn="ctr"/>
            <a:endParaRPr lang="en-CN" dirty="0"/>
          </a:p>
          <a:p>
            <a:pPr algn="ctr"/>
            <a:r>
              <a:rPr lang="en-CN" dirty="0"/>
              <a:t>PoastgreSQL</a:t>
            </a:r>
          </a:p>
          <a:p>
            <a:pPr algn="ctr"/>
            <a:endParaRPr lang="en-CN" dirty="0"/>
          </a:p>
          <a:p>
            <a:pPr algn="ctr"/>
            <a:r>
              <a:rPr lang="en-CN" dirty="0"/>
              <a:t>…</a:t>
            </a:r>
          </a:p>
        </p:txBody>
      </p:sp>
      <p:sp>
        <p:nvSpPr>
          <p:cNvPr id="7" name="TextBox 6">
            <a:extLst>
              <a:ext uri="{FF2B5EF4-FFF2-40B4-BE49-F238E27FC236}">
                <a16:creationId xmlns:a16="http://schemas.microsoft.com/office/drawing/2014/main" id="{6397C70B-9179-7748-BF94-AD473CC9C247}"/>
              </a:ext>
            </a:extLst>
          </p:cNvPr>
          <p:cNvSpPr txBox="1"/>
          <p:nvPr/>
        </p:nvSpPr>
        <p:spPr>
          <a:xfrm>
            <a:off x="8318548" y="5932170"/>
            <a:ext cx="2971698" cy="338554"/>
          </a:xfrm>
          <a:prstGeom prst="rect">
            <a:avLst/>
          </a:prstGeom>
          <a:noFill/>
        </p:spPr>
        <p:txBody>
          <a:bodyPr wrap="square" rtlCol="0">
            <a:spAutoFit/>
          </a:bodyPr>
          <a:lstStyle/>
          <a:p>
            <a:r>
              <a:rPr lang="en-CN" sz="1600" dirty="0"/>
              <a:t>Note: </a:t>
            </a:r>
            <a:r>
              <a:rPr lang="en-CN" sz="1400" dirty="0"/>
              <a:t>Veeam agent is required</a:t>
            </a:r>
            <a:endParaRPr lang="en-CN" sz="1600" dirty="0"/>
          </a:p>
        </p:txBody>
      </p:sp>
    </p:spTree>
    <p:extLst>
      <p:ext uri="{BB962C8B-B14F-4D97-AF65-F5344CB8AC3E}">
        <p14:creationId xmlns:p14="http://schemas.microsoft.com/office/powerpoint/2010/main" val="6947353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A4ECCD-D4E0-3541-AC5C-C1805CA2AC31}"/>
              </a:ext>
            </a:extLst>
          </p:cNvPr>
          <p:cNvSpPr>
            <a:spLocks noGrp="1"/>
          </p:cNvSpPr>
          <p:nvPr>
            <p:ph type="title"/>
          </p:nvPr>
        </p:nvSpPr>
        <p:spPr/>
        <p:txBody>
          <a:bodyPr>
            <a:normAutofit/>
          </a:bodyPr>
          <a:lstStyle/>
          <a:p>
            <a:r>
              <a:rPr lang="en-US" sz="2500" dirty="0"/>
              <a:t>DR Responsibility Matrix</a:t>
            </a:r>
            <a:endParaRPr lang="en-CN" sz="2500" dirty="0"/>
          </a:p>
        </p:txBody>
      </p:sp>
      <p:sp>
        <p:nvSpPr>
          <p:cNvPr id="6" name="Rectangle 5">
            <a:extLst>
              <a:ext uri="{FF2B5EF4-FFF2-40B4-BE49-F238E27FC236}">
                <a16:creationId xmlns:a16="http://schemas.microsoft.com/office/drawing/2014/main" id="{B83480D7-DBFF-074C-913A-7229D8D36AF7}"/>
              </a:ext>
            </a:extLst>
          </p:cNvPr>
          <p:cNvSpPr/>
          <p:nvPr/>
        </p:nvSpPr>
        <p:spPr>
          <a:xfrm>
            <a:off x="904604" y="1046578"/>
            <a:ext cx="10746740" cy="791563"/>
          </a:xfrm>
          <a:prstGeom prst="rect">
            <a:avLst/>
          </a:prstGeom>
        </p:spPr>
        <p:txBody>
          <a:bodyPr wrap="square">
            <a:spAutoFit/>
          </a:bodyPr>
          <a:lstStyle/>
          <a:p>
            <a:pPr>
              <a:lnSpc>
                <a:spcPct val="150000"/>
              </a:lnSpc>
            </a:pPr>
            <a:r>
              <a:rPr lang="en-US" altLang="zh-CN" sz="1600" b="1" dirty="0" err="1">
                <a:solidFill>
                  <a:srgbClr val="0070C0"/>
                </a:solidFill>
                <a:latin typeface="Century Gothic" panose="020B0502020202020204" pitchFamily="34" charset="0"/>
                <a:ea typeface="微软雅黑" panose="020B0503020204020204" charset="-122"/>
                <a:cs typeface="微软雅黑" panose="020B0503020204020204" charset="-122"/>
                <a:sym typeface="+mn-ea"/>
              </a:rPr>
              <a:t>Sangfor</a:t>
            </a:r>
            <a:r>
              <a:rPr lang="en-US" altLang="zh-CN" sz="1600" b="1" dirty="0">
                <a:solidFill>
                  <a:srgbClr val="0070C0"/>
                </a:solidFill>
                <a:latin typeface="Century Gothic" panose="020B0502020202020204" pitchFamily="34" charset="0"/>
                <a:ea typeface="微软雅黑" panose="020B0503020204020204" charset="-122"/>
                <a:cs typeface="微软雅黑" panose="020B0503020204020204" charset="-122"/>
                <a:sym typeface="+mn-ea"/>
              </a:rPr>
              <a:t> HCI provides only platform-level data sync and failover, for the external network design, we offer suggestions and consultation, final design is up to customer’s existing environment and willingness.</a:t>
            </a:r>
            <a:endParaRPr lang="zh-CN" altLang="en-US" sz="1600" b="1" dirty="0">
              <a:solidFill>
                <a:srgbClr val="0070C0"/>
              </a:solidFill>
              <a:latin typeface="Century Gothic" panose="020B0502020202020204" pitchFamily="34" charset="0"/>
              <a:ea typeface="微软雅黑" panose="020B0503020204020204" charset="-122"/>
              <a:cs typeface="微软雅黑" panose="020B0503020204020204" charset="-122"/>
              <a:sym typeface="+mn-ea"/>
            </a:endParaRPr>
          </a:p>
        </p:txBody>
      </p:sp>
      <p:grpSp>
        <p:nvGrpSpPr>
          <p:cNvPr id="331" name="Group 330">
            <a:extLst>
              <a:ext uri="{FF2B5EF4-FFF2-40B4-BE49-F238E27FC236}">
                <a16:creationId xmlns:a16="http://schemas.microsoft.com/office/drawing/2014/main" id="{ECC67B93-74EA-5E43-88F7-8592187D5B51}"/>
              </a:ext>
            </a:extLst>
          </p:cNvPr>
          <p:cNvGrpSpPr/>
          <p:nvPr/>
        </p:nvGrpSpPr>
        <p:grpSpPr>
          <a:xfrm>
            <a:off x="3226792" y="1850572"/>
            <a:ext cx="6457859" cy="4069080"/>
            <a:chOff x="2691130" y="981710"/>
            <a:chExt cx="8730615" cy="5928541"/>
          </a:xfrm>
        </p:grpSpPr>
        <p:sp>
          <p:nvSpPr>
            <p:cNvPr id="8" name="Footer Placeholder 3">
              <a:extLst>
                <a:ext uri="{FF2B5EF4-FFF2-40B4-BE49-F238E27FC236}">
                  <a16:creationId xmlns:a16="http://schemas.microsoft.com/office/drawing/2014/main" id="{5F1436BD-F77F-954D-8E29-E0F35917A2CA}"/>
                </a:ext>
              </a:extLst>
            </p:cNvPr>
            <p:cNvSpPr txBox="1">
              <a:spLocks/>
            </p:cNvSpPr>
            <p:nvPr/>
          </p:nvSpPr>
          <p:spPr>
            <a:xfrm>
              <a:off x="4095296" y="6545126"/>
              <a:ext cx="4114800" cy="365125"/>
            </a:xfrm>
            <a:prstGeom prst="rect">
              <a:avLst/>
            </a:prstGeom>
          </p:spPr>
          <p:txBody>
            <a:bodyPr/>
            <a:lstStyle>
              <a:defPPr>
                <a:defRPr lang="zh-CN"/>
              </a:defPPr>
              <a:lvl1pPr marL="0" algn="ctr" defTabSz="914400" rtl="0" eaLnBrk="1" latinLnBrk="0" hangingPunct="1">
                <a:lnSpc>
                  <a:spcPct val="150000"/>
                </a:lnSpc>
                <a:defRPr sz="1200" kern="1200">
                  <a:solidFill>
                    <a:schemeClr val="tx1">
                      <a:lumMod val="75000"/>
                      <a:lumOff val="2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900">
                  <a:ea typeface="微软雅黑" panose="020B0503020204020204" pitchFamily="34" charset="-122"/>
                </a:rPr>
                <a:t>CONFIDENTIAL</a:t>
              </a:r>
              <a:endParaRPr lang="zh-CN" altLang="en-US" sz="900" dirty="0">
                <a:ea typeface="微软雅黑" panose="020B0503020204020204" pitchFamily="34" charset="-122"/>
              </a:endParaRPr>
            </a:p>
          </p:txBody>
        </p:sp>
        <p:sp>
          <p:nvSpPr>
            <p:cNvPr id="9" name="Slide Number Placeholder 4">
              <a:extLst>
                <a:ext uri="{FF2B5EF4-FFF2-40B4-BE49-F238E27FC236}">
                  <a16:creationId xmlns:a16="http://schemas.microsoft.com/office/drawing/2014/main" id="{98BE8E0B-4A90-B242-9BF5-2BC65D114651}"/>
                </a:ext>
              </a:extLst>
            </p:cNvPr>
            <p:cNvSpPr txBox="1">
              <a:spLocks/>
            </p:cNvSpPr>
            <p:nvPr/>
          </p:nvSpPr>
          <p:spPr>
            <a:xfrm>
              <a:off x="8432797" y="6415619"/>
              <a:ext cx="2743200" cy="365125"/>
            </a:xfrm>
            <a:prstGeom prst="rect">
              <a:avLst/>
            </a:prstGeom>
          </p:spPr>
          <p:txBody>
            <a:bodyPr vert="horz" lIns="91440" tIns="45720" rIns="91440" bIns="45720" rtlCol="0" anchor="ctr"/>
            <a:lstStyle>
              <a:defPPr>
                <a:defRPr lang="zh-CN"/>
              </a:defPPr>
              <a:lvl1pPr marL="0" algn="r" defTabSz="914400" rtl="0" eaLnBrk="1" latinLnBrk="0" hangingPunct="1">
                <a:defRPr sz="1200" kern="1200">
                  <a:solidFill>
                    <a:schemeClr val="tx1">
                      <a:lumMod val="75000"/>
                      <a:lumOff val="2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900"/>
                <a:t>Page  </a:t>
              </a:r>
              <a:fld id="{6F6B6950-8D1A-4668-8374-25B44628E0DF}" type="slidenum">
                <a:rPr lang="zh-CN" altLang="en-US" sz="900" smtClean="0"/>
                <a:pPr/>
                <a:t>15</a:t>
              </a:fld>
              <a:endParaRPr lang="zh-CN" altLang="en-US" sz="900" dirty="0"/>
            </a:p>
          </p:txBody>
        </p:sp>
        <p:sp>
          <p:nvSpPr>
            <p:cNvPr id="10" name="圆角矩形 49">
              <a:extLst>
                <a:ext uri="{FF2B5EF4-FFF2-40B4-BE49-F238E27FC236}">
                  <a16:creationId xmlns:a16="http://schemas.microsoft.com/office/drawing/2014/main" id="{06FC8157-6A51-7D4D-AC7C-53BB8520729B}"/>
                </a:ext>
              </a:extLst>
            </p:cNvPr>
            <p:cNvSpPr/>
            <p:nvPr/>
          </p:nvSpPr>
          <p:spPr>
            <a:xfrm>
              <a:off x="2732405" y="3406775"/>
              <a:ext cx="3957955" cy="1183640"/>
            </a:xfrm>
            <a:prstGeom prst="roundRect">
              <a:avLst/>
            </a:prstGeom>
            <a:solidFill>
              <a:schemeClr val="bg1">
                <a:lumMod val="85000"/>
              </a:schemeClr>
            </a:solidFill>
            <a:ln>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Century Gothic" panose="020B0502020202020204" pitchFamily="34" charset="0"/>
              </a:endParaRPr>
            </a:p>
          </p:txBody>
        </p:sp>
        <p:sp>
          <p:nvSpPr>
            <p:cNvPr id="11" name="圆角矩形 2">
              <a:extLst>
                <a:ext uri="{FF2B5EF4-FFF2-40B4-BE49-F238E27FC236}">
                  <a16:creationId xmlns:a16="http://schemas.microsoft.com/office/drawing/2014/main" id="{BEBED1F6-0EC2-A14B-9C3E-252F2F9B7277}"/>
                </a:ext>
              </a:extLst>
            </p:cNvPr>
            <p:cNvSpPr/>
            <p:nvPr/>
          </p:nvSpPr>
          <p:spPr>
            <a:xfrm>
              <a:off x="2732405" y="1588770"/>
              <a:ext cx="3957955" cy="1593215"/>
            </a:xfrm>
            <a:prstGeom prst="roundRect">
              <a:avLst/>
            </a:prstGeom>
            <a:solidFill>
              <a:schemeClr val="bg1">
                <a:lumMod val="85000"/>
              </a:schemeClr>
            </a:solidFill>
            <a:ln>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Century Gothic" panose="020B0502020202020204" pitchFamily="34" charset="0"/>
              </a:endParaRPr>
            </a:p>
          </p:txBody>
        </p:sp>
        <p:sp>
          <p:nvSpPr>
            <p:cNvPr id="12" name="圆角矩形 85">
              <a:extLst>
                <a:ext uri="{FF2B5EF4-FFF2-40B4-BE49-F238E27FC236}">
                  <a16:creationId xmlns:a16="http://schemas.microsoft.com/office/drawing/2014/main" id="{FDDE9C70-EA42-6845-B5BA-BF4FA2C12062}"/>
                </a:ext>
              </a:extLst>
            </p:cNvPr>
            <p:cNvSpPr/>
            <p:nvPr/>
          </p:nvSpPr>
          <p:spPr>
            <a:xfrm>
              <a:off x="2732405" y="4829810"/>
              <a:ext cx="3957955" cy="1983740"/>
            </a:xfrm>
            <a:prstGeom prst="roundRect">
              <a:avLst/>
            </a:prstGeom>
            <a:solidFill>
              <a:schemeClr val="bg1">
                <a:lumMod val="85000"/>
              </a:schemeClr>
            </a:solidFill>
            <a:ln>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p>
          </p:txBody>
        </p:sp>
        <p:cxnSp>
          <p:nvCxnSpPr>
            <p:cNvPr id="13" name="直接连接符 208">
              <a:extLst>
                <a:ext uri="{FF2B5EF4-FFF2-40B4-BE49-F238E27FC236}">
                  <a16:creationId xmlns:a16="http://schemas.microsoft.com/office/drawing/2014/main" id="{FA2E9106-D58D-A74F-9B7E-09D0CFF954B5}"/>
                </a:ext>
              </a:extLst>
            </p:cNvPr>
            <p:cNvCxnSpPr>
              <a:stCxn id="327" idx="2"/>
              <a:endCxn id="24" idx="0"/>
            </p:cNvCxnSpPr>
            <p:nvPr/>
          </p:nvCxnSpPr>
          <p:spPr>
            <a:xfrm>
              <a:off x="4142740" y="2110740"/>
              <a:ext cx="0" cy="79121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4" name="直接连接符 209">
              <a:extLst>
                <a:ext uri="{FF2B5EF4-FFF2-40B4-BE49-F238E27FC236}">
                  <a16:creationId xmlns:a16="http://schemas.microsoft.com/office/drawing/2014/main" id="{1B558066-361E-D644-B0AC-601CD222FEA4}"/>
                </a:ext>
              </a:extLst>
            </p:cNvPr>
            <p:cNvCxnSpPr/>
            <p:nvPr/>
          </p:nvCxnSpPr>
          <p:spPr>
            <a:xfrm>
              <a:off x="4989195" y="2107565"/>
              <a:ext cx="0" cy="79121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15" name="矩形 166">
              <a:extLst>
                <a:ext uri="{FF2B5EF4-FFF2-40B4-BE49-F238E27FC236}">
                  <a16:creationId xmlns:a16="http://schemas.microsoft.com/office/drawing/2014/main" id="{CDAA4E96-5C87-DF47-8C57-86F67E6FD6E0}"/>
                </a:ext>
              </a:extLst>
            </p:cNvPr>
            <p:cNvSpPr/>
            <p:nvPr/>
          </p:nvSpPr>
          <p:spPr>
            <a:xfrm>
              <a:off x="2889885" y="5608955"/>
              <a:ext cx="3642995" cy="537845"/>
            </a:xfrm>
            <a:prstGeom prst="rect">
              <a:avLst/>
            </a:prstGeom>
            <a:solidFill>
              <a:schemeClr val="bg1">
                <a:lumMod val="95000"/>
              </a:schemeClr>
            </a:solidFill>
            <a:ln w="63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Century Gothic" panose="020B0502020202020204" pitchFamily="34" charset="0"/>
              </a:endParaRPr>
            </a:p>
          </p:txBody>
        </p:sp>
        <p:cxnSp>
          <p:nvCxnSpPr>
            <p:cNvPr id="16" name="直接连接符 76">
              <a:extLst>
                <a:ext uri="{FF2B5EF4-FFF2-40B4-BE49-F238E27FC236}">
                  <a16:creationId xmlns:a16="http://schemas.microsoft.com/office/drawing/2014/main" id="{8E567994-5ACE-3F4B-8FE1-264FD3C7A48D}"/>
                </a:ext>
              </a:extLst>
            </p:cNvPr>
            <p:cNvCxnSpPr>
              <a:stCxn id="54" idx="2"/>
              <a:endCxn id="84" idx="0"/>
            </p:cNvCxnSpPr>
            <p:nvPr/>
          </p:nvCxnSpPr>
          <p:spPr>
            <a:xfrm>
              <a:off x="3208655" y="5396230"/>
              <a:ext cx="207010" cy="358775"/>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7" name="直接连接符 79">
              <a:extLst>
                <a:ext uri="{FF2B5EF4-FFF2-40B4-BE49-F238E27FC236}">
                  <a16:creationId xmlns:a16="http://schemas.microsoft.com/office/drawing/2014/main" id="{D638ABC2-8DE4-E248-93EB-4E4F7BE39F51}"/>
                </a:ext>
              </a:extLst>
            </p:cNvPr>
            <p:cNvCxnSpPr>
              <a:stCxn id="54" idx="2"/>
              <a:endCxn id="85" idx="0"/>
            </p:cNvCxnSpPr>
            <p:nvPr/>
          </p:nvCxnSpPr>
          <p:spPr>
            <a:xfrm>
              <a:off x="3208655" y="5396230"/>
              <a:ext cx="1524000" cy="358775"/>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8" name="直接连接符 80">
              <a:extLst>
                <a:ext uri="{FF2B5EF4-FFF2-40B4-BE49-F238E27FC236}">
                  <a16:creationId xmlns:a16="http://schemas.microsoft.com/office/drawing/2014/main" id="{352EA506-28A0-6249-95DC-DB17B2170F55}"/>
                </a:ext>
              </a:extLst>
            </p:cNvPr>
            <p:cNvCxnSpPr>
              <a:stCxn id="55" idx="2"/>
              <a:endCxn id="84" idx="0"/>
            </p:cNvCxnSpPr>
            <p:nvPr/>
          </p:nvCxnSpPr>
          <p:spPr>
            <a:xfrm flipH="1">
              <a:off x="3415665" y="5390515"/>
              <a:ext cx="550545" cy="364490"/>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9" name="直接连接符 83">
              <a:extLst>
                <a:ext uri="{FF2B5EF4-FFF2-40B4-BE49-F238E27FC236}">
                  <a16:creationId xmlns:a16="http://schemas.microsoft.com/office/drawing/2014/main" id="{B4652139-310A-114B-A465-07718314C788}"/>
                </a:ext>
              </a:extLst>
            </p:cNvPr>
            <p:cNvCxnSpPr>
              <a:stCxn id="54" idx="2"/>
              <a:endCxn id="86" idx="0"/>
            </p:cNvCxnSpPr>
            <p:nvPr/>
          </p:nvCxnSpPr>
          <p:spPr>
            <a:xfrm>
              <a:off x="3208655" y="5396230"/>
              <a:ext cx="2745740" cy="358775"/>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20" name="直接连接符 86">
              <a:extLst>
                <a:ext uri="{FF2B5EF4-FFF2-40B4-BE49-F238E27FC236}">
                  <a16:creationId xmlns:a16="http://schemas.microsoft.com/office/drawing/2014/main" id="{52A98C22-4794-8F46-BEDC-E5ABB7A1F721}"/>
                </a:ext>
              </a:extLst>
            </p:cNvPr>
            <p:cNvCxnSpPr>
              <a:stCxn id="55" idx="2"/>
              <a:endCxn id="85" idx="0"/>
            </p:cNvCxnSpPr>
            <p:nvPr/>
          </p:nvCxnSpPr>
          <p:spPr>
            <a:xfrm>
              <a:off x="3966210" y="5390515"/>
              <a:ext cx="767080" cy="364490"/>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21" name="直接连接符 89">
              <a:extLst>
                <a:ext uri="{FF2B5EF4-FFF2-40B4-BE49-F238E27FC236}">
                  <a16:creationId xmlns:a16="http://schemas.microsoft.com/office/drawing/2014/main" id="{5B05FCA4-722D-6D41-AA33-2B2B597CAA3E}"/>
                </a:ext>
              </a:extLst>
            </p:cNvPr>
            <p:cNvCxnSpPr>
              <a:stCxn id="55" idx="2"/>
              <a:endCxn id="86" idx="0"/>
            </p:cNvCxnSpPr>
            <p:nvPr/>
          </p:nvCxnSpPr>
          <p:spPr>
            <a:xfrm>
              <a:off x="3966210" y="5390515"/>
              <a:ext cx="1988820" cy="364490"/>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sp>
          <p:nvSpPr>
            <p:cNvPr id="22" name="文本框 4">
              <a:extLst>
                <a:ext uri="{FF2B5EF4-FFF2-40B4-BE49-F238E27FC236}">
                  <a16:creationId xmlns:a16="http://schemas.microsoft.com/office/drawing/2014/main" id="{6112B771-D7FF-A542-96DE-825BA8D81C34}"/>
                </a:ext>
              </a:extLst>
            </p:cNvPr>
            <p:cNvSpPr txBox="1"/>
            <p:nvPr/>
          </p:nvSpPr>
          <p:spPr>
            <a:xfrm>
              <a:off x="2828925" y="1584960"/>
              <a:ext cx="984250" cy="246632"/>
            </a:xfrm>
            <a:prstGeom prst="rect">
              <a:avLst/>
            </a:prstGeom>
            <a:noFill/>
          </p:spPr>
          <p:txBody>
            <a:bodyPr wrap="square" rtlCol="0">
              <a:spAutoFit/>
            </a:bodyPr>
            <a:lstStyle/>
            <a:p>
              <a:r>
                <a:rPr lang="en-US" altLang="zh-CN" sz="500" dirty="0">
                  <a:latin typeface="Century Gothic" panose="020B0502020202020204" pitchFamily="34" charset="0"/>
                  <a:ea typeface="微软雅黑" panose="020B0503020204020204" charset="-122"/>
                </a:rPr>
                <a:t>DC gateway</a:t>
              </a:r>
              <a:endParaRPr lang="zh-CN" altLang="en-US" sz="500" dirty="0">
                <a:latin typeface="Century Gothic" panose="020B0502020202020204" pitchFamily="34" charset="0"/>
                <a:ea typeface="微软雅黑" panose="020B0503020204020204" charset="-122"/>
              </a:endParaRPr>
            </a:p>
          </p:txBody>
        </p:sp>
        <p:pic>
          <p:nvPicPr>
            <p:cNvPr id="23" name="图片 13">
              <a:extLst>
                <a:ext uri="{FF2B5EF4-FFF2-40B4-BE49-F238E27FC236}">
                  <a16:creationId xmlns:a16="http://schemas.microsoft.com/office/drawing/2014/main" id="{E6A3AC5E-6F47-8A4E-A89E-C830CC5AB73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41750" y="2240915"/>
              <a:ext cx="601980" cy="200660"/>
            </a:xfrm>
            <a:prstGeom prst="rect">
              <a:avLst/>
            </a:prstGeom>
          </p:spPr>
        </p:pic>
        <p:pic>
          <p:nvPicPr>
            <p:cNvPr id="24" name="图片 14">
              <a:extLst>
                <a:ext uri="{FF2B5EF4-FFF2-40B4-BE49-F238E27FC236}">
                  <a16:creationId xmlns:a16="http://schemas.microsoft.com/office/drawing/2014/main" id="{DDE2B33B-16B7-1A45-B0DB-A52304B8B61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41750" y="2901950"/>
              <a:ext cx="601980" cy="200660"/>
            </a:xfrm>
            <a:prstGeom prst="rect">
              <a:avLst/>
            </a:prstGeom>
          </p:spPr>
        </p:pic>
        <p:pic>
          <p:nvPicPr>
            <p:cNvPr id="25" name="图片 15">
              <a:extLst>
                <a:ext uri="{FF2B5EF4-FFF2-40B4-BE49-F238E27FC236}">
                  <a16:creationId xmlns:a16="http://schemas.microsoft.com/office/drawing/2014/main" id="{BD7E77B4-956B-6B43-BBEC-D4895A6B97E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81220" y="2567305"/>
              <a:ext cx="601980" cy="200660"/>
            </a:xfrm>
            <a:prstGeom prst="rect">
              <a:avLst/>
            </a:prstGeom>
          </p:spPr>
        </p:pic>
        <p:pic>
          <p:nvPicPr>
            <p:cNvPr id="26" name="图片 22">
              <a:extLst>
                <a:ext uri="{FF2B5EF4-FFF2-40B4-BE49-F238E27FC236}">
                  <a16:creationId xmlns:a16="http://schemas.microsoft.com/office/drawing/2014/main" id="{AE13B4CD-51BA-2B48-956B-588DDD92E9B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41750" y="2562225"/>
              <a:ext cx="601980" cy="200660"/>
            </a:xfrm>
            <a:prstGeom prst="rect">
              <a:avLst/>
            </a:prstGeom>
          </p:spPr>
        </p:pic>
        <p:pic>
          <p:nvPicPr>
            <p:cNvPr id="27" name="图片 26">
              <a:extLst>
                <a:ext uri="{FF2B5EF4-FFF2-40B4-BE49-F238E27FC236}">
                  <a16:creationId xmlns:a16="http://schemas.microsoft.com/office/drawing/2014/main" id="{554AF76C-4DF7-294D-8AAA-752467BE49C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88840" y="2240915"/>
              <a:ext cx="601980" cy="200660"/>
            </a:xfrm>
            <a:prstGeom prst="rect">
              <a:avLst/>
            </a:prstGeom>
          </p:spPr>
        </p:pic>
        <p:pic>
          <p:nvPicPr>
            <p:cNvPr id="28" name="图片 31">
              <a:extLst>
                <a:ext uri="{FF2B5EF4-FFF2-40B4-BE49-F238E27FC236}">
                  <a16:creationId xmlns:a16="http://schemas.microsoft.com/office/drawing/2014/main" id="{E499EAAE-F37F-0A47-B0CB-7EA9C2811D0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8840" y="2894965"/>
              <a:ext cx="601980" cy="200660"/>
            </a:xfrm>
            <a:prstGeom prst="rect">
              <a:avLst/>
            </a:prstGeom>
          </p:spPr>
        </p:pic>
        <p:grpSp>
          <p:nvGrpSpPr>
            <p:cNvPr id="29" name="组合 32">
              <a:extLst>
                <a:ext uri="{FF2B5EF4-FFF2-40B4-BE49-F238E27FC236}">
                  <a16:creationId xmlns:a16="http://schemas.microsoft.com/office/drawing/2014/main" id="{D805BDD0-171B-0B42-B034-98E5EF5E1CFE}"/>
                </a:ext>
              </a:extLst>
            </p:cNvPr>
            <p:cNvGrpSpPr/>
            <p:nvPr/>
          </p:nvGrpSpPr>
          <p:grpSpPr>
            <a:xfrm>
              <a:off x="3813175" y="3699510"/>
              <a:ext cx="659130" cy="615315"/>
              <a:chOff x="7082" y="3751"/>
              <a:chExt cx="1656" cy="1547"/>
            </a:xfrm>
          </p:grpSpPr>
          <p:grpSp>
            <p:nvGrpSpPr>
              <p:cNvPr id="30" name="Group 2493">
                <a:extLst>
                  <a:ext uri="{FF2B5EF4-FFF2-40B4-BE49-F238E27FC236}">
                    <a16:creationId xmlns:a16="http://schemas.microsoft.com/office/drawing/2014/main" id="{B1FC9459-CDC6-7E45-8086-6FCFCAAD5B87}"/>
                  </a:ext>
                </a:extLst>
              </p:cNvPr>
              <p:cNvGrpSpPr/>
              <p:nvPr/>
            </p:nvGrpSpPr>
            <p:grpSpPr bwMode="auto">
              <a:xfrm>
                <a:off x="7341" y="3751"/>
                <a:ext cx="1137" cy="1172"/>
                <a:chOff x="1768" y="187"/>
                <a:chExt cx="2860" cy="2807"/>
              </a:xfrm>
            </p:grpSpPr>
            <p:pic>
              <p:nvPicPr>
                <p:cNvPr id="32" name="Picture 2494" descr="通用交换机">
                  <a:extLst>
                    <a:ext uri="{FF2B5EF4-FFF2-40B4-BE49-F238E27FC236}">
                      <a16:creationId xmlns:a16="http://schemas.microsoft.com/office/drawing/2014/main" id="{F737BD72-B628-334A-BE09-CC6528C058B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9" y="1570"/>
                  <a:ext cx="2859" cy="1424"/>
                </a:xfrm>
                <a:prstGeom prst="rect">
                  <a:avLst/>
                </a:prstGeom>
                <a:noFill/>
                <a:ln>
                  <a:noFill/>
                </a:ln>
              </p:spPr>
            </p:pic>
            <p:pic>
              <p:nvPicPr>
                <p:cNvPr id="33" name="Picture 2495" descr="中继器">
                  <a:extLst>
                    <a:ext uri="{FF2B5EF4-FFF2-40B4-BE49-F238E27FC236}">
                      <a16:creationId xmlns:a16="http://schemas.microsoft.com/office/drawing/2014/main" id="{13D7F9EE-3099-FF4C-9736-37D9C208D949}"/>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68" y="482"/>
                  <a:ext cx="2858" cy="2202"/>
                </a:xfrm>
                <a:prstGeom prst="rect">
                  <a:avLst/>
                </a:prstGeom>
                <a:noFill/>
                <a:ln>
                  <a:noFill/>
                </a:ln>
              </p:spPr>
            </p:pic>
            <p:pic>
              <p:nvPicPr>
                <p:cNvPr id="34" name="Picture 2496" descr="通用交换机">
                  <a:extLst>
                    <a:ext uri="{FF2B5EF4-FFF2-40B4-BE49-F238E27FC236}">
                      <a16:creationId xmlns:a16="http://schemas.microsoft.com/office/drawing/2014/main" id="{91186D03-009A-CF48-9301-D7878D011BE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9" y="187"/>
                  <a:ext cx="2859" cy="1424"/>
                </a:xfrm>
                <a:prstGeom prst="rect">
                  <a:avLst/>
                </a:prstGeom>
                <a:noFill/>
                <a:ln>
                  <a:noFill/>
                </a:ln>
              </p:spPr>
            </p:pic>
          </p:grpSp>
          <p:sp>
            <p:nvSpPr>
              <p:cNvPr id="31" name="矩形 38">
                <a:extLst>
                  <a:ext uri="{FF2B5EF4-FFF2-40B4-BE49-F238E27FC236}">
                    <a16:creationId xmlns:a16="http://schemas.microsoft.com/office/drawing/2014/main" id="{977EFB00-D698-D947-B667-C4C07F204ECE}"/>
                  </a:ext>
                </a:extLst>
              </p:cNvPr>
              <p:cNvSpPr/>
              <p:nvPr/>
            </p:nvSpPr>
            <p:spPr>
              <a:xfrm>
                <a:off x="7082" y="4922"/>
                <a:ext cx="1657" cy="377"/>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400" dirty="0">
                    <a:solidFill>
                      <a:schemeClr val="tx1"/>
                    </a:solidFill>
                    <a:latin typeface="Century Gothic" panose="020B0502020202020204" pitchFamily="34" charset="0"/>
                    <a:ea typeface="微软雅黑" panose="020B0503020204020204" charset="-122"/>
                  </a:rPr>
                  <a:t>Core switch</a:t>
                </a:r>
                <a:endParaRPr lang="zh-CN" altLang="en-US" sz="400" dirty="0">
                  <a:solidFill>
                    <a:schemeClr val="tx1"/>
                  </a:solidFill>
                  <a:latin typeface="Century Gothic" panose="020B0502020202020204" pitchFamily="34" charset="0"/>
                  <a:ea typeface="微软雅黑" panose="020B0503020204020204" charset="-122"/>
                </a:endParaRPr>
              </a:p>
            </p:txBody>
          </p:sp>
        </p:grpSp>
        <p:grpSp>
          <p:nvGrpSpPr>
            <p:cNvPr id="35" name="组合 39">
              <a:extLst>
                <a:ext uri="{FF2B5EF4-FFF2-40B4-BE49-F238E27FC236}">
                  <a16:creationId xmlns:a16="http://schemas.microsoft.com/office/drawing/2014/main" id="{BF1B1FE3-AB0E-BA45-BC6A-3A1057D14F35}"/>
                </a:ext>
              </a:extLst>
            </p:cNvPr>
            <p:cNvGrpSpPr/>
            <p:nvPr/>
          </p:nvGrpSpPr>
          <p:grpSpPr>
            <a:xfrm>
              <a:off x="4659630" y="3695065"/>
              <a:ext cx="659130" cy="615315"/>
              <a:chOff x="7082" y="3751"/>
              <a:chExt cx="1656" cy="1547"/>
            </a:xfrm>
          </p:grpSpPr>
          <p:grpSp>
            <p:nvGrpSpPr>
              <p:cNvPr id="36" name="Group 2493">
                <a:extLst>
                  <a:ext uri="{FF2B5EF4-FFF2-40B4-BE49-F238E27FC236}">
                    <a16:creationId xmlns:a16="http://schemas.microsoft.com/office/drawing/2014/main" id="{E1D883D4-513B-0E4A-B63A-4AF62F90E9BE}"/>
                  </a:ext>
                </a:extLst>
              </p:cNvPr>
              <p:cNvGrpSpPr/>
              <p:nvPr/>
            </p:nvGrpSpPr>
            <p:grpSpPr bwMode="auto">
              <a:xfrm>
                <a:off x="7341" y="3751"/>
                <a:ext cx="1137" cy="1172"/>
                <a:chOff x="1768" y="187"/>
                <a:chExt cx="2860" cy="2807"/>
              </a:xfrm>
            </p:grpSpPr>
            <p:pic>
              <p:nvPicPr>
                <p:cNvPr id="38" name="Picture 2494" descr="通用交换机">
                  <a:extLst>
                    <a:ext uri="{FF2B5EF4-FFF2-40B4-BE49-F238E27FC236}">
                      <a16:creationId xmlns:a16="http://schemas.microsoft.com/office/drawing/2014/main" id="{D4FF7B73-0E70-524F-ACE5-1D34F33DB71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9" y="1570"/>
                  <a:ext cx="2859" cy="1424"/>
                </a:xfrm>
                <a:prstGeom prst="rect">
                  <a:avLst/>
                </a:prstGeom>
                <a:noFill/>
                <a:ln>
                  <a:noFill/>
                </a:ln>
              </p:spPr>
            </p:pic>
            <p:pic>
              <p:nvPicPr>
                <p:cNvPr id="39" name="Picture 2495" descr="中继器">
                  <a:extLst>
                    <a:ext uri="{FF2B5EF4-FFF2-40B4-BE49-F238E27FC236}">
                      <a16:creationId xmlns:a16="http://schemas.microsoft.com/office/drawing/2014/main" id="{9B810582-0A68-3644-9483-92D58DAAAE44}"/>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68" y="482"/>
                  <a:ext cx="2858" cy="2202"/>
                </a:xfrm>
                <a:prstGeom prst="rect">
                  <a:avLst/>
                </a:prstGeom>
                <a:noFill/>
                <a:ln>
                  <a:noFill/>
                </a:ln>
              </p:spPr>
            </p:pic>
            <p:pic>
              <p:nvPicPr>
                <p:cNvPr id="40" name="Picture 2496" descr="通用交换机">
                  <a:extLst>
                    <a:ext uri="{FF2B5EF4-FFF2-40B4-BE49-F238E27FC236}">
                      <a16:creationId xmlns:a16="http://schemas.microsoft.com/office/drawing/2014/main" id="{0E30FBDB-326E-A049-9B21-B4C449CC96A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9" y="187"/>
                  <a:ext cx="2859" cy="1424"/>
                </a:xfrm>
                <a:prstGeom prst="rect">
                  <a:avLst/>
                </a:prstGeom>
                <a:noFill/>
                <a:ln>
                  <a:noFill/>
                </a:ln>
              </p:spPr>
            </p:pic>
          </p:grpSp>
          <p:sp>
            <p:nvSpPr>
              <p:cNvPr id="37" name="矩形 44">
                <a:extLst>
                  <a:ext uri="{FF2B5EF4-FFF2-40B4-BE49-F238E27FC236}">
                    <a16:creationId xmlns:a16="http://schemas.microsoft.com/office/drawing/2014/main" id="{85FF9EF4-71E0-9749-836D-BC281C993413}"/>
                  </a:ext>
                </a:extLst>
              </p:cNvPr>
              <p:cNvSpPr/>
              <p:nvPr/>
            </p:nvSpPr>
            <p:spPr>
              <a:xfrm>
                <a:off x="7082" y="4922"/>
                <a:ext cx="1657" cy="377"/>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400" dirty="0">
                    <a:solidFill>
                      <a:schemeClr val="tx1"/>
                    </a:solidFill>
                    <a:latin typeface="Century Gothic" panose="020B0502020202020204" pitchFamily="34" charset="0"/>
                    <a:ea typeface="微软雅黑" panose="020B0503020204020204" charset="-122"/>
                  </a:rPr>
                  <a:t>Core switch</a:t>
                </a:r>
                <a:endParaRPr lang="zh-CN" altLang="en-US" sz="400" dirty="0">
                  <a:solidFill>
                    <a:schemeClr val="tx1"/>
                  </a:solidFill>
                  <a:latin typeface="Century Gothic" panose="020B0502020202020204" pitchFamily="34" charset="0"/>
                  <a:ea typeface="微软雅黑" panose="020B0503020204020204" charset="-122"/>
                </a:endParaRPr>
              </a:p>
            </p:txBody>
          </p:sp>
        </p:grpSp>
        <p:pic>
          <p:nvPicPr>
            <p:cNvPr id="41" name="图片 45">
              <a:extLst>
                <a:ext uri="{FF2B5EF4-FFF2-40B4-BE49-F238E27FC236}">
                  <a16:creationId xmlns:a16="http://schemas.microsoft.com/office/drawing/2014/main" id="{9771BD33-E5AA-9644-A2A0-64EEC2CF21A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67660" y="4115435"/>
              <a:ext cx="601980" cy="200660"/>
            </a:xfrm>
            <a:prstGeom prst="rect">
              <a:avLst/>
            </a:prstGeom>
          </p:spPr>
        </p:pic>
        <p:pic>
          <p:nvPicPr>
            <p:cNvPr id="42" name="图片 46">
              <a:extLst>
                <a:ext uri="{FF2B5EF4-FFF2-40B4-BE49-F238E27FC236}">
                  <a16:creationId xmlns:a16="http://schemas.microsoft.com/office/drawing/2014/main" id="{3861F923-D1EE-3049-BEFC-47EF584D5B6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70245" y="4109085"/>
              <a:ext cx="601980" cy="200660"/>
            </a:xfrm>
            <a:prstGeom prst="rect">
              <a:avLst/>
            </a:prstGeom>
          </p:spPr>
        </p:pic>
        <p:pic>
          <p:nvPicPr>
            <p:cNvPr id="43" name="图片 47">
              <a:extLst>
                <a:ext uri="{FF2B5EF4-FFF2-40B4-BE49-F238E27FC236}">
                  <a16:creationId xmlns:a16="http://schemas.microsoft.com/office/drawing/2014/main" id="{9176D001-B78A-5C4C-9989-F589F201030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770245" y="3632835"/>
              <a:ext cx="601345" cy="200660"/>
            </a:xfrm>
            <a:prstGeom prst="rect">
              <a:avLst/>
            </a:prstGeom>
          </p:spPr>
        </p:pic>
        <p:pic>
          <p:nvPicPr>
            <p:cNvPr id="44" name="图片 48">
              <a:extLst>
                <a:ext uri="{FF2B5EF4-FFF2-40B4-BE49-F238E27FC236}">
                  <a16:creationId xmlns:a16="http://schemas.microsoft.com/office/drawing/2014/main" id="{C7050A79-1530-094F-80CB-B1841F02FA3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68295" y="3632835"/>
              <a:ext cx="601345" cy="200660"/>
            </a:xfrm>
            <a:prstGeom prst="rect">
              <a:avLst/>
            </a:prstGeom>
          </p:spPr>
        </p:pic>
        <p:sp>
          <p:nvSpPr>
            <p:cNvPr id="45" name="文本框 51">
              <a:extLst>
                <a:ext uri="{FF2B5EF4-FFF2-40B4-BE49-F238E27FC236}">
                  <a16:creationId xmlns:a16="http://schemas.microsoft.com/office/drawing/2014/main" id="{C6C159F2-25AF-564C-818F-A8599EDC7D3B}"/>
                </a:ext>
              </a:extLst>
            </p:cNvPr>
            <p:cNvSpPr txBox="1"/>
            <p:nvPr/>
          </p:nvSpPr>
          <p:spPr>
            <a:xfrm>
              <a:off x="3415665" y="2249307"/>
              <a:ext cx="344805" cy="313896"/>
            </a:xfrm>
            <a:prstGeom prst="rect">
              <a:avLst/>
            </a:prstGeom>
            <a:noFill/>
          </p:spPr>
          <p:txBody>
            <a:bodyPr wrap="square" rtlCol="0">
              <a:spAutoFit/>
            </a:bodyPr>
            <a:lstStyle/>
            <a:p>
              <a:r>
                <a:rPr lang="en-US" altLang="zh-CN" sz="400" dirty="0">
                  <a:latin typeface="Century Gothic" panose="020B0502020202020204" pitchFamily="34" charset="0"/>
                  <a:ea typeface="微软雅黑" panose="020B0503020204020204" charset="-122"/>
                </a:rPr>
                <a:t>AD</a:t>
              </a:r>
              <a:endParaRPr lang="zh-CN" altLang="en-US" sz="400" dirty="0">
                <a:latin typeface="Century Gothic" panose="020B0502020202020204" pitchFamily="34" charset="0"/>
                <a:ea typeface="微软雅黑" panose="020B0503020204020204" charset="-122"/>
              </a:endParaRPr>
            </a:p>
          </p:txBody>
        </p:sp>
        <p:sp>
          <p:nvSpPr>
            <p:cNvPr id="46" name="文本框 54">
              <a:extLst>
                <a:ext uri="{FF2B5EF4-FFF2-40B4-BE49-F238E27FC236}">
                  <a16:creationId xmlns:a16="http://schemas.microsoft.com/office/drawing/2014/main" id="{68D36B66-55D0-F44F-9C92-36CC48A0896A}"/>
                </a:ext>
              </a:extLst>
            </p:cNvPr>
            <p:cNvSpPr txBox="1"/>
            <p:nvPr/>
          </p:nvSpPr>
          <p:spPr>
            <a:xfrm>
              <a:off x="3348673" y="2573972"/>
              <a:ext cx="486094" cy="224211"/>
            </a:xfrm>
            <a:prstGeom prst="rect">
              <a:avLst/>
            </a:prstGeom>
            <a:noFill/>
          </p:spPr>
          <p:txBody>
            <a:bodyPr wrap="square" rtlCol="0">
              <a:spAutoFit/>
            </a:bodyPr>
            <a:lstStyle/>
            <a:p>
              <a:r>
                <a:rPr lang="en-US" altLang="zh-CN" sz="400" dirty="0">
                  <a:latin typeface="Century Gothic" panose="020B0502020202020204" pitchFamily="34" charset="0"/>
                  <a:ea typeface="微软雅黑" panose="020B0503020204020204" charset="-122"/>
                </a:rPr>
                <a:t>NGAF</a:t>
              </a:r>
              <a:endParaRPr lang="zh-CN" altLang="en-US" sz="400" dirty="0">
                <a:latin typeface="Century Gothic" panose="020B0502020202020204" pitchFamily="34" charset="0"/>
                <a:ea typeface="微软雅黑" panose="020B0503020204020204" charset="-122"/>
              </a:endParaRPr>
            </a:p>
          </p:txBody>
        </p:sp>
        <p:sp>
          <p:nvSpPr>
            <p:cNvPr id="47" name="文本框 66">
              <a:extLst>
                <a:ext uri="{FF2B5EF4-FFF2-40B4-BE49-F238E27FC236}">
                  <a16:creationId xmlns:a16="http://schemas.microsoft.com/office/drawing/2014/main" id="{DDD1E33D-9284-F048-8372-61858B21BEEE}"/>
                </a:ext>
              </a:extLst>
            </p:cNvPr>
            <p:cNvSpPr txBox="1"/>
            <p:nvPr/>
          </p:nvSpPr>
          <p:spPr>
            <a:xfrm>
              <a:off x="3395707" y="2912109"/>
              <a:ext cx="459105" cy="224211"/>
            </a:xfrm>
            <a:prstGeom prst="rect">
              <a:avLst/>
            </a:prstGeom>
            <a:noFill/>
          </p:spPr>
          <p:txBody>
            <a:bodyPr wrap="square" rtlCol="0">
              <a:spAutoFit/>
            </a:bodyPr>
            <a:lstStyle/>
            <a:p>
              <a:r>
                <a:rPr lang="en-US" altLang="zh-CN" sz="400" dirty="0">
                  <a:latin typeface="Century Gothic" panose="020B0502020202020204" pitchFamily="34" charset="0"/>
                  <a:ea typeface="微软雅黑" panose="020B0503020204020204" charset="-122"/>
                </a:rPr>
                <a:t>IAM</a:t>
              </a:r>
              <a:endParaRPr lang="zh-CN" altLang="en-US" sz="400" dirty="0">
                <a:latin typeface="Century Gothic" panose="020B0502020202020204" pitchFamily="34" charset="0"/>
                <a:ea typeface="微软雅黑" panose="020B0503020204020204" charset="-122"/>
              </a:endParaRPr>
            </a:p>
          </p:txBody>
        </p:sp>
        <p:sp>
          <p:nvSpPr>
            <p:cNvPr id="48" name="文本框 67">
              <a:extLst>
                <a:ext uri="{FF2B5EF4-FFF2-40B4-BE49-F238E27FC236}">
                  <a16:creationId xmlns:a16="http://schemas.microsoft.com/office/drawing/2014/main" id="{AD44A556-3CBE-A54F-905C-A06015E69D51}"/>
                </a:ext>
              </a:extLst>
            </p:cNvPr>
            <p:cNvSpPr txBox="1"/>
            <p:nvPr/>
          </p:nvSpPr>
          <p:spPr>
            <a:xfrm>
              <a:off x="2750185" y="3764280"/>
              <a:ext cx="837565" cy="224211"/>
            </a:xfrm>
            <a:prstGeom prst="rect">
              <a:avLst/>
            </a:prstGeom>
            <a:noFill/>
          </p:spPr>
          <p:txBody>
            <a:bodyPr wrap="square" rtlCol="0">
              <a:spAutoFit/>
            </a:bodyPr>
            <a:lstStyle/>
            <a:p>
              <a:pPr algn="ctr"/>
              <a:r>
                <a:rPr lang="en-US" altLang="zh-CN" sz="400" dirty="0">
                  <a:latin typeface="Century Gothic" panose="020B0502020202020204" pitchFamily="34" charset="0"/>
                  <a:ea typeface="微软雅黑" panose="020B0503020204020204" charset="-122"/>
                </a:rPr>
                <a:t>SSL VPN</a:t>
              </a:r>
            </a:p>
          </p:txBody>
        </p:sp>
        <p:sp>
          <p:nvSpPr>
            <p:cNvPr id="49" name="文本框 69">
              <a:extLst>
                <a:ext uri="{FF2B5EF4-FFF2-40B4-BE49-F238E27FC236}">
                  <a16:creationId xmlns:a16="http://schemas.microsoft.com/office/drawing/2014/main" id="{130CC34F-9D9A-1E42-BD39-E83555704CBD}"/>
                </a:ext>
              </a:extLst>
            </p:cNvPr>
            <p:cNvSpPr txBox="1"/>
            <p:nvPr/>
          </p:nvSpPr>
          <p:spPr>
            <a:xfrm>
              <a:off x="2691130" y="4253865"/>
              <a:ext cx="955674" cy="224211"/>
            </a:xfrm>
            <a:prstGeom prst="rect">
              <a:avLst/>
            </a:prstGeom>
            <a:noFill/>
          </p:spPr>
          <p:txBody>
            <a:bodyPr wrap="square" rtlCol="0">
              <a:spAutoFit/>
            </a:bodyPr>
            <a:lstStyle/>
            <a:p>
              <a:pPr algn="ctr"/>
              <a:r>
                <a:rPr lang="en-US" altLang="zh-CN" sz="400" dirty="0">
                  <a:latin typeface="Century Gothic" panose="020B0502020202020204" pitchFamily="34" charset="0"/>
                  <a:ea typeface="微软雅黑" panose="020B0503020204020204" charset="-122"/>
                </a:rPr>
                <a:t>AD</a:t>
              </a:r>
              <a:endParaRPr lang="zh-CN" altLang="en-US" sz="400" dirty="0">
                <a:latin typeface="Century Gothic" panose="020B0502020202020204" pitchFamily="34" charset="0"/>
                <a:ea typeface="微软雅黑" panose="020B0503020204020204" charset="-122"/>
              </a:endParaRPr>
            </a:p>
          </p:txBody>
        </p:sp>
        <p:sp>
          <p:nvSpPr>
            <p:cNvPr id="50" name="文本框 81">
              <a:extLst>
                <a:ext uri="{FF2B5EF4-FFF2-40B4-BE49-F238E27FC236}">
                  <a16:creationId xmlns:a16="http://schemas.microsoft.com/office/drawing/2014/main" id="{A679DB63-CBD1-9141-B45B-BA9E40745CE6}"/>
                </a:ext>
              </a:extLst>
            </p:cNvPr>
            <p:cNvSpPr txBox="1"/>
            <p:nvPr/>
          </p:nvSpPr>
          <p:spPr>
            <a:xfrm>
              <a:off x="5592445" y="4253865"/>
              <a:ext cx="955674" cy="224211"/>
            </a:xfrm>
            <a:prstGeom prst="rect">
              <a:avLst/>
            </a:prstGeom>
            <a:noFill/>
          </p:spPr>
          <p:txBody>
            <a:bodyPr wrap="square" rtlCol="0">
              <a:spAutoFit/>
            </a:bodyPr>
            <a:lstStyle/>
            <a:p>
              <a:pPr algn="ctr"/>
              <a:r>
                <a:rPr lang="en-US" altLang="zh-CN" sz="400" dirty="0">
                  <a:latin typeface="Century Gothic" panose="020B0502020202020204" pitchFamily="34" charset="0"/>
                  <a:ea typeface="微软雅黑" panose="020B0503020204020204" charset="-122"/>
                </a:rPr>
                <a:t>AD</a:t>
              </a:r>
              <a:endParaRPr lang="zh-CN" altLang="en-US" sz="400" dirty="0">
                <a:latin typeface="Century Gothic" panose="020B0502020202020204" pitchFamily="34" charset="0"/>
                <a:ea typeface="微软雅黑" panose="020B0503020204020204" charset="-122"/>
              </a:endParaRPr>
            </a:p>
          </p:txBody>
        </p:sp>
        <p:sp>
          <p:nvSpPr>
            <p:cNvPr id="51" name="文本框 84">
              <a:extLst>
                <a:ext uri="{FF2B5EF4-FFF2-40B4-BE49-F238E27FC236}">
                  <a16:creationId xmlns:a16="http://schemas.microsoft.com/office/drawing/2014/main" id="{3E051CBD-166D-E340-BA99-5BFE9ACE2118}"/>
                </a:ext>
              </a:extLst>
            </p:cNvPr>
            <p:cNvSpPr txBox="1"/>
            <p:nvPr/>
          </p:nvSpPr>
          <p:spPr>
            <a:xfrm>
              <a:off x="5690235" y="3764280"/>
              <a:ext cx="837565" cy="224211"/>
            </a:xfrm>
            <a:prstGeom prst="rect">
              <a:avLst/>
            </a:prstGeom>
            <a:noFill/>
          </p:spPr>
          <p:txBody>
            <a:bodyPr wrap="square" rtlCol="0">
              <a:spAutoFit/>
            </a:bodyPr>
            <a:lstStyle/>
            <a:p>
              <a:pPr algn="ctr"/>
              <a:r>
                <a:rPr lang="en-US" altLang="zh-CN" sz="400" dirty="0">
                  <a:latin typeface="Century Gothic" panose="020B0502020202020204" pitchFamily="34" charset="0"/>
                  <a:ea typeface="微软雅黑" panose="020B0503020204020204" charset="-122"/>
                </a:rPr>
                <a:t>SSL VPN</a:t>
              </a:r>
            </a:p>
          </p:txBody>
        </p:sp>
        <p:sp>
          <p:nvSpPr>
            <p:cNvPr id="52" name="文本框 92">
              <a:extLst>
                <a:ext uri="{FF2B5EF4-FFF2-40B4-BE49-F238E27FC236}">
                  <a16:creationId xmlns:a16="http://schemas.microsoft.com/office/drawing/2014/main" id="{A716F5A9-12E2-6843-B745-6AE992D1A5EE}"/>
                </a:ext>
              </a:extLst>
            </p:cNvPr>
            <p:cNvSpPr txBox="1"/>
            <p:nvPr/>
          </p:nvSpPr>
          <p:spPr>
            <a:xfrm>
              <a:off x="2828925" y="3405505"/>
              <a:ext cx="1336040" cy="246632"/>
            </a:xfrm>
            <a:prstGeom prst="rect">
              <a:avLst/>
            </a:prstGeom>
            <a:noFill/>
          </p:spPr>
          <p:txBody>
            <a:bodyPr wrap="square" rtlCol="0">
              <a:spAutoFit/>
            </a:bodyPr>
            <a:lstStyle/>
            <a:p>
              <a:r>
                <a:rPr lang="en-US" altLang="zh-CN" sz="500" dirty="0">
                  <a:latin typeface="Century Gothic" panose="020B0502020202020204" pitchFamily="34" charset="0"/>
                  <a:ea typeface="微软雅黑" panose="020B0503020204020204" charset="-122"/>
                </a:rPr>
                <a:t>Core switch zone</a:t>
              </a:r>
              <a:endParaRPr lang="zh-CN" altLang="en-US" sz="500" dirty="0">
                <a:latin typeface="Century Gothic" panose="020B0502020202020204" pitchFamily="34" charset="0"/>
                <a:ea typeface="微软雅黑" panose="020B0503020204020204" charset="-122"/>
              </a:endParaRPr>
            </a:p>
          </p:txBody>
        </p:sp>
        <p:sp>
          <p:nvSpPr>
            <p:cNvPr id="53" name="文本框 104">
              <a:extLst>
                <a:ext uri="{FF2B5EF4-FFF2-40B4-BE49-F238E27FC236}">
                  <a16:creationId xmlns:a16="http://schemas.microsoft.com/office/drawing/2014/main" id="{664AA79A-B4F0-9146-B72B-0B6991322428}"/>
                </a:ext>
              </a:extLst>
            </p:cNvPr>
            <p:cNvSpPr txBox="1"/>
            <p:nvPr/>
          </p:nvSpPr>
          <p:spPr>
            <a:xfrm>
              <a:off x="2828925" y="4829810"/>
              <a:ext cx="984250" cy="246632"/>
            </a:xfrm>
            <a:prstGeom prst="rect">
              <a:avLst/>
            </a:prstGeom>
            <a:noFill/>
          </p:spPr>
          <p:txBody>
            <a:bodyPr wrap="square" rtlCol="0">
              <a:spAutoFit/>
            </a:bodyPr>
            <a:lstStyle/>
            <a:p>
              <a:r>
                <a:rPr lang="en-US" altLang="zh-CN" sz="500" dirty="0">
                  <a:latin typeface="Century Gothic" panose="020B0502020202020204" pitchFamily="34" charset="0"/>
                  <a:ea typeface="微软雅黑" panose="020B0503020204020204" charset="-122"/>
                </a:rPr>
                <a:t>Business zone</a:t>
              </a:r>
              <a:endParaRPr lang="zh-CN" altLang="en-US" sz="500" dirty="0">
                <a:latin typeface="Century Gothic" panose="020B0502020202020204" pitchFamily="34" charset="0"/>
                <a:ea typeface="微软雅黑" panose="020B0503020204020204" charset="-122"/>
              </a:endParaRPr>
            </a:p>
          </p:txBody>
        </p:sp>
        <p:pic>
          <p:nvPicPr>
            <p:cNvPr id="54" name="Picture 56" descr="L2交换机">
              <a:extLst>
                <a:ext uri="{FF2B5EF4-FFF2-40B4-BE49-F238E27FC236}">
                  <a16:creationId xmlns:a16="http://schemas.microsoft.com/office/drawing/2014/main" id="{261E5059-50FB-C14F-929C-84535D89218C}"/>
                </a:ext>
              </a:extLst>
            </p:cNvPr>
            <p:cNvPicPr>
              <a:picLocks noChangeAspect="1"/>
            </p:cNvPicPr>
            <p:nvPr/>
          </p:nvPicPr>
          <p:blipFill>
            <a:blip r:embed="rId8"/>
            <a:stretch>
              <a:fillRect/>
            </a:stretch>
          </p:blipFill>
          <p:spPr>
            <a:xfrm>
              <a:off x="3009900" y="5155565"/>
              <a:ext cx="397510" cy="240665"/>
            </a:xfrm>
            <a:prstGeom prst="rect">
              <a:avLst/>
            </a:prstGeom>
            <a:noFill/>
            <a:ln w="9525">
              <a:noFill/>
            </a:ln>
          </p:spPr>
        </p:pic>
        <p:pic>
          <p:nvPicPr>
            <p:cNvPr id="55" name="Picture 56" descr="L2交换机">
              <a:extLst>
                <a:ext uri="{FF2B5EF4-FFF2-40B4-BE49-F238E27FC236}">
                  <a16:creationId xmlns:a16="http://schemas.microsoft.com/office/drawing/2014/main" id="{3D71600E-88ED-E94B-9B82-DB7F8EB5F200}"/>
                </a:ext>
              </a:extLst>
            </p:cNvPr>
            <p:cNvPicPr>
              <a:picLocks noChangeAspect="1"/>
            </p:cNvPicPr>
            <p:nvPr/>
          </p:nvPicPr>
          <p:blipFill>
            <a:blip r:embed="rId8"/>
            <a:stretch>
              <a:fillRect/>
            </a:stretch>
          </p:blipFill>
          <p:spPr>
            <a:xfrm>
              <a:off x="3767455" y="5149850"/>
              <a:ext cx="397510" cy="240665"/>
            </a:xfrm>
            <a:prstGeom prst="rect">
              <a:avLst/>
            </a:prstGeom>
            <a:noFill/>
            <a:ln w="9525">
              <a:noFill/>
            </a:ln>
          </p:spPr>
        </p:pic>
        <p:pic>
          <p:nvPicPr>
            <p:cNvPr id="56" name="Picture 56" descr="L2交换机">
              <a:extLst>
                <a:ext uri="{FF2B5EF4-FFF2-40B4-BE49-F238E27FC236}">
                  <a16:creationId xmlns:a16="http://schemas.microsoft.com/office/drawing/2014/main" id="{78D600A1-D72D-5E4A-93DE-B2BC04CB060A}"/>
                </a:ext>
              </a:extLst>
            </p:cNvPr>
            <p:cNvPicPr>
              <a:picLocks noChangeAspect="1"/>
            </p:cNvPicPr>
            <p:nvPr/>
          </p:nvPicPr>
          <p:blipFill>
            <a:blip r:embed="rId8"/>
            <a:stretch>
              <a:fillRect/>
            </a:stretch>
          </p:blipFill>
          <p:spPr>
            <a:xfrm>
              <a:off x="5125085" y="5155565"/>
              <a:ext cx="397510" cy="240665"/>
            </a:xfrm>
            <a:prstGeom prst="rect">
              <a:avLst/>
            </a:prstGeom>
            <a:noFill/>
            <a:ln w="9525">
              <a:noFill/>
            </a:ln>
          </p:spPr>
        </p:pic>
        <p:pic>
          <p:nvPicPr>
            <p:cNvPr id="57" name="Picture 56" descr="L2交换机">
              <a:extLst>
                <a:ext uri="{FF2B5EF4-FFF2-40B4-BE49-F238E27FC236}">
                  <a16:creationId xmlns:a16="http://schemas.microsoft.com/office/drawing/2014/main" id="{1BEE8FA6-FAFE-3042-80B4-784EF1BEC0A9}"/>
                </a:ext>
              </a:extLst>
            </p:cNvPr>
            <p:cNvPicPr>
              <a:picLocks noChangeAspect="1"/>
            </p:cNvPicPr>
            <p:nvPr/>
          </p:nvPicPr>
          <p:blipFill>
            <a:blip r:embed="rId8"/>
            <a:stretch>
              <a:fillRect/>
            </a:stretch>
          </p:blipFill>
          <p:spPr>
            <a:xfrm>
              <a:off x="5882640" y="5149850"/>
              <a:ext cx="397510" cy="240665"/>
            </a:xfrm>
            <a:prstGeom prst="rect">
              <a:avLst/>
            </a:prstGeom>
            <a:noFill/>
            <a:ln w="9525">
              <a:noFill/>
            </a:ln>
          </p:spPr>
        </p:pic>
        <p:pic>
          <p:nvPicPr>
            <p:cNvPr id="58" name="Picture 56" descr="L2交换机">
              <a:extLst>
                <a:ext uri="{FF2B5EF4-FFF2-40B4-BE49-F238E27FC236}">
                  <a16:creationId xmlns:a16="http://schemas.microsoft.com/office/drawing/2014/main" id="{8ECC1370-C3DF-4D4A-93B2-F1CFAFA21BD9}"/>
                </a:ext>
              </a:extLst>
            </p:cNvPr>
            <p:cNvPicPr>
              <a:picLocks noChangeAspect="1"/>
            </p:cNvPicPr>
            <p:nvPr/>
          </p:nvPicPr>
          <p:blipFill>
            <a:blip r:embed="rId8"/>
            <a:stretch>
              <a:fillRect/>
            </a:stretch>
          </p:blipFill>
          <p:spPr>
            <a:xfrm>
              <a:off x="3009900" y="6360160"/>
              <a:ext cx="397510" cy="240665"/>
            </a:xfrm>
            <a:prstGeom prst="rect">
              <a:avLst/>
            </a:prstGeom>
            <a:noFill/>
            <a:ln w="9525">
              <a:noFill/>
            </a:ln>
          </p:spPr>
        </p:pic>
        <p:pic>
          <p:nvPicPr>
            <p:cNvPr id="59" name="Picture 58" descr="L2交换机">
              <a:extLst>
                <a:ext uri="{FF2B5EF4-FFF2-40B4-BE49-F238E27FC236}">
                  <a16:creationId xmlns:a16="http://schemas.microsoft.com/office/drawing/2014/main" id="{DA149EA2-CBCA-CA4C-9BA4-32650A3C3E5D}"/>
                </a:ext>
              </a:extLst>
            </p:cNvPr>
            <p:cNvPicPr>
              <a:picLocks noChangeAspect="1"/>
            </p:cNvPicPr>
            <p:nvPr/>
          </p:nvPicPr>
          <p:blipFill>
            <a:blip r:embed="rId8"/>
            <a:stretch>
              <a:fillRect/>
            </a:stretch>
          </p:blipFill>
          <p:spPr>
            <a:xfrm>
              <a:off x="3767455" y="6355080"/>
              <a:ext cx="397510" cy="240665"/>
            </a:xfrm>
            <a:prstGeom prst="rect">
              <a:avLst/>
            </a:prstGeom>
            <a:noFill/>
            <a:ln w="9525">
              <a:noFill/>
            </a:ln>
          </p:spPr>
        </p:pic>
        <p:pic>
          <p:nvPicPr>
            <p:cNvPr id="60" name="Picture 56" descr="L2交换机">
              <a:extLst>
                <a:ext uri="{FF2B5EF4-FFF2-40B4-BE49-F238E27FC236}">
                  <a16:creationId xmlns:a16="http://schemas.microsoft.com/office/drawing/2014/main" id="{D8982DD3-25C4-5742-B321-169FA6098B05}"/>
                </a:ext>
              </a:extLst>
            </p:cNvPr>
            <p:cNvPicPr>
              <a:picLocks noChangeAspect="1"/>
            </p:cNvPicPr>
            <p:nvPr/>
          </p:nvPicPr>
          <p:blipFill>
            <a:blip r:embed="rId8"/>
            <a:stretch>
              <a:fillRect/>
            </a:stretch>
          </p:blipFill>
          <p:spPr>
            <a:xfrm>
              <a:off x="5125085" y="6360160"/>
              <a:ext cx="397510" cy="240665"/>
            </a:xfrm>
            <a:prstGeom prst="rect">
              <a:avLst/>
            </a:prstGeom>
            <a:noFill/>
            <a:ln w="9525">
              <a:noFill/>
            </a:ln>
          </p:spPr>
        </p:pic>
        <p:pic>
          <p:nvPicPr>
            <p:cNvPr id="61" name="Picture 56" descr="L2交换机">
              <a:extLst>
                <a:ext uri="{FF2B5EF4-FFF2-40B4-BE49-F238E27FC236}">
                  <a16:creationId xmlns:a16="http://schemas.microsoft.com/office/drawing/2014/main" id="{35C4F0E1-2948-A34C-931C-0BB69E4D6175}"/>
                </a:ext>
              </a:extLst>
            </p:cNvPr>
            <p:cNvPicPr>
              <a:picLocks noChangeAspect="1"/>
            </p:cNvPicPr>
            <p:nvPr/>
          </p:nvPicPr>
          <p:blipFill>
            <a:blip r:embed="rId8"/>
            <a:stretch>
              <a:fillRect/>
            </a:stretch>
          </p:blipFill>
          <p:spPr>
            <a:xfrm>
              <a:off x="5882640" y="6355080"/>
              <a:ext cx="397510" cy="240665"/>
            </a:xfrm>
            <a:prstGeom prst="rect">
              <a:avLst/>
            </a:prstGeom>
            <a:noFill/>
            <a:ln w="9525">
              <a:noFill/>
            </a:ln>
          </p:spPr>
        </p:pic>
        <p:sp>
          <p:nvSpPr>
            <p:cNvPr id="62" name="文本框 113">
              <a:extLst>
                <a:ext uri="{FF2B5EF4-FFF2-40B4-BE49-F238E27FC236}">
                  <a16:creationId xmlns:a16="http://schemas.microsoft.com/office/drawing/2014/main" id="{DDA062F5-7D20-B346-88E8-DB338582B8FF}"/>
                </a:ext>
              </a:extLst>
            </p:cNvPr>
            <p:cNvSpPr txBox="1"/>
            <p:nvPr/>
          </p:nvSpPr>
          <p:spPr>
            <a:xfrm>
              <a:off x="3208020" y="4995948"/>
              <a:ext cx="757555" cy="313896"/>
            </a:xfrm>
            <a:prstGeom prst="rect">
              <a:avLst/>
            </a:prstGeom>
            <a:noFill/>
          </p:spPr>
          <p:txBody>
            <a:bodyPr wrap="square" rtlCol="0">
              <a:spAutoFit/>
            </a:bodyPr>
            <a:lstStyle/>
            <a:p>
              <a:pPr algn="ctr"/>
              <a:r>
                <a:rPr lang="en-US" altLang="zh-CN" sz="400" dirty="0">
                  <a:solidFill>
                    <a:srgbClr val="FF0000"/>
                  </a:solidFill>
                  <a:latin typeface="Century Gothic" panose="020B0502020202020204" pitchFamily="34" charset="0"/>
                  <a:ea typeface="微软雅黑" panose="020B0503020204020204" charset="-122"/>
                  <a:sym typeface="+mn-ea"/>
                </a:rPr>
                <a:t>Business switches</a:t>
              </a:r>
              <a:endParaRPr lang="zh-CN" altLang="en-US" sz="400" dirty="0">
                <a:solidFill>
                  <a:srgbClr val="FF0000"/>
                </a:solidFill>
                <a:latin typeface="Century Gothic" panose="020B0502020202020204" pitchFamily="34" charset="0"/>
                <a:ea typeface="微软雅黑" panose="020B0503020204020204" charset="-122"/>
                <a:sym typeface="+mn-ea"/>
              </a:endParaRPr>
            </a:p>
          </p:txBody>
        </p:sp>
        <p:sp>
          <p:nvSpPr>
            <p:cNvPr id="63" name="文本框 114">
              <a:extLst>
                <a:ext uri="{FF2B5EF4-FFF2-40B4-BE49-F238E27FC236}">
                  <a16:creationId xmlns:a16="http://schemas.microsoft.com/office/drawing/2014/main" id="{77568B3F-7D90-F842-87F3-0DE9DA67881F}"/>
                </a:ext>
              </a:extLst>
            </p:cNvPr>
            <p:cNvSpPr txBox="1"/>
            <p:nvPr/>
          </p:nvSpPr>
          <p:spPr>
            <a:xfrm>
              <a:off x="5318760" y="4943089"/>
              <a:ext cx="897890" cy="313896"/>
            </a:xfrm>
            <a:prstGeom prst="rect">
              <a:avLst/>
            </a:prstGeom>
            <a:noFill/>
          </p:spPr>
          <p:txBody>
            <a:bodyPr wrap="square" rtlCol="0">
              <a:spAutoFit/>
            </a:bodyPr>
            <a:lstStyle/>
            <a:p>
              <a:pPr algn="ctr"/>
              <a:r>
                <a:rPr lang="en-US" altLang="zh-CN" sz="400" dirty="0">
                  <a:solidFill>
                    <a:srgbClr val="FF0000"/>
                  </a:solidFill>
                  <a:latin typeface="Century Gothic" panose="020B0502020202020204" pitchFamily="34" charset="0"/>
                  <a:ea typeface="微软雅黑" panose="020B0503020204020204" charset="-122"/>
                  <a:sym typeface="+mn-ea"/>
                </a:rPr>
                <a:t>Management switches</a:t>
              </a:r>
              <a:endParaRPr lang="zh-CN" altLang="en-US" sz="400" dirty="0">
                <a:solidFill>
                  <a:srgbClr val="FF0000"/>
                </a:solidFill>
                <a:latin typeface="Century Gothic" panose="020B0502020202020204" pitchFamily="34" charset="0"/>
                <a:ea typeface="微软雅黑" panose="020B0503020204020204" charset="-122"/>
                <a:sym typeface="+mn-ea"/>
              </a:endParaRPr>
            </a:p>
          </p:txBody>
        </p:sp>
        <p:sp>
          <p:nvSpPr>
            <p:cNvPr id="64" name="文本框 115">
              <a:extLst>
                <a:ext uri="{FF2B5EF4-FFF2-40B4-BE49-F238E27FC236}">
                  <a16:creationId xmlns:a16="http://schemas.microsoft.com/office/drawing/2014/main" id="{80FFBA8E-0B7F-CA41-9104-2726C8058FE0}"/>
                </a:ext>
              </a:extLst>
            </p:cNvPr>
            <p:cNvSpPr txBox="1"/>
            <p:nvPr/>
          </p:nvSpPr>
          <p:spPr>
            <a:xfrm>
              <a:off x="3002915" y="6472554"/>
              <a:ext cx="1154429" cy="224211"/>
            </a:xfrm>
            <a:prstGeom prst="rect">
              <a:avLst/>
            </a:prstGeom>
            <a:noFill/>
          </p:spPr>
          <p:txBody>
            <a:bodyPr wrap="square" rtlCol="0">
              <a:spAutoFit/>
            </a:bodyPr>
            <a:lstStyle/>
            <a:p>
              <a:pPr algn="ctr"/>
              <a:r>
                <a:rPr lang="en-US" altLang="zh-CN" sz="400" dirty="0">
                  <a:solidFill>
                    <a:srgbClr val="FF0000"/>
                  </a:solidFill>
                  <a:latin typeface="Century Gothic" panose="020B0502020202020204" pitchFamily="34" charset="0"/>
                  <a:ea typeface="微软雅黑" panose="020B0503020204020204" charset="-122"/>
                  <a:sym typeface="+mn-ea"/>
                </a:rPr>
                <a:t>VXLAN switches</a:t>
              </a:r>
              <a:endParaRPr lang="zh-CN" altLang="en-US" sz="400" dirty="0">
                <a:solidFill>
                  <a:srgbClr val="FF0000"/>
                </a:solidFill>
                <a:latin typeface="Century Gothic" panose="020B0502020202020204" pitchFamily="34" charset="0"/>
                <a:ea typeface="微软雅黑" panose="020B0503020204020204" charset="-122"/>
                <a:sym typeface="+mn-ea"/>
              </a:endParaRPr>
            </a:p>
          </p:txBody>
        </p:sp>
        <p:sp>
          <p:nvSpPr>
            <p:cNvPr id="65" name="文本框 123">
              <a:extLst>
                <a:ext uri="{FF2B5EF4-FFF2-40B4-BE49-F238E27FC236}">
                  <a16:creationId xmlns:a16="http://schemas.microsoft.com/office/drawing/2014/main" id="{3A213C9A-DB92-E54F-80A8-85EB8A2B5BC8}"/>
                </a:ext>
              </a:extLst>
            </p:cNvPr>
            <p:cNvSpPr txBox="1"/>
            <p:nvPr/>
          </p:nvSpPr>
          <p:spPr>
            <a:xfrm>
              <a:off x="5125085" y="6472556"/>
              <a:ext cx="1154429" cy="224211"/>
            </a:xfrm>
            <a:prstGeom prst="rect">
              <a:avLst/>
            </a:prstGeom>
            <a:noFill/>
          </p:spPr>
          <p:txBody>
            <a:bodyPr wrap="square" rtlCol="0">
              <a:spAutoFit/>
            </a:bodyPr>
            <a:lstStyle/>
            <a:p>
              <a:pPr algn="ctr"/>
              <a:r>
                <a:rPr lang="en-US" altLang="zh-CN" sz="400" dirty="0">
                  <a:solidFill>
                    <a:srgbClr val="FF0000"/>
                  </a:solidFill>
                  <a:latin typeface="Century Gothic" panose="020B0502020202020204" pitchFamily="34" charset="0"/>
                  <a:ea typeface="微软雅黑" panose="020B0503020204020204" charset="-122"/>
                  <a:sym typeface="+mn-ea"/>
                </a:rPr>
                <a:t>Storage switches</a:t>
              </a:r>
              <a:endParaRPr lang="zh-CN" altLang="en-US" sz="400" dirty="0">
                <a:solidFill>
                  <a:srgbClr val="FF0000"/>
                </a:solidFill>
                <a:latin typeface="Century Gothic" panose="020B0502020202020204" pitchFamily="34" charset="0"/>
                <a:ea typeface="微软雅黑" panose="020B0503020204020204" charset="-122"/>
                <a:sym typeface="+mn-ea"/>
              </a:endParaRPr>
            </a:p>
          </p:txBody>
        </p:sp>
        <p:cxnSp>
          <p:nvCxnSpPr>
            <p:cNvPr id="66" name="直接连接符 167">
              <a:extLst>
                <a:ext uri="{FF2B5EF4-FFF2-40B4-BE49-F238E27FC236}">
                  <a16:creationId xmlns:a16="http://schemas.microsoft.com/office/drawing/2014/main" id="{F2484CD6-4C76-4A4B-99C8-3B7E93CC0D43}"/>
                </a:ext>
              </a:extLst>
            </p:cNvPr>
            <p:cNvCxnSpPr>
              <a:stCxn id="56" idx="2"/>
              <a:endCxn id="84" idx="0"/>
            </p:cNvCxnSpPr>
            <p:nvPr/>
          </p:nvCxnSpPr>
          <p:spPr>
            <a:xfrm flipH="1">
              <a:off x="3415665" y="5396230"/>
              <a:ext cx="1908175" cy="358775"/>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67" name="直接连接符 168">
              <a:extLst>
                <a:ext uri="{FF2B5EF4-FFF2-40B4-BE49-F238E27FC236}">
                  <a16:creationId xmlns:a16="http://schemas.microsoft.com/office/drawing/2014/main" id="{D240898A-5431-7142-A2C9-B102E9793709}"/>
                </a:ext>
              </a:extLst>
            </p:cNvPr>
            <p:cNvCxnSpPr>
              <a:stCxn id="57" idx="2"/>
              <a:endCxn id="84" idx="0"/>
            </p:cNvCxnSpPr>
            <p:nvPr/>
          </p:nvCxnSpPr>
          <p:spPr>
            <a:xfrm flipH="1">
              <a:off x="3415665" y="5390515"/>
              <a:ext cx="2665730" cy="36449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68" name="直接连接符 169">
              <a:extLst>
                <a:ext uri="{FF2B5EF4-FFF2-40B4-BE49-F238E27FC236}">
                  <a16:creationId xmlns:a16="http://schemas.microsoft.com/office/drawing/2014/main" id="{F7B10E33-532F-6A42-956C-A6A579096A34}"/>
                </a:ext>
              </a:extLst>
            </p:cNvPr>
            <p:cNvCxnSpPr>
              <a:stCxn id="56" idx="2"/>
              <a:endCxn id="85" idx="0"/>
            </p:cNvCxnSpPr>
            <p:nvPr/>
          </p:nvCxnSpPr>
          <p:spPr>
            <a:xfrm flipH="1">
              <a:off x="4732655" y="5396230"/>
              <a:ext cx="591185" cy="358775"/>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69" name="直接连接符 170">
              <a:extLst>
                <a:ext uri="{FF2B5EF4-FFF2-40B4-BE49-F238E27FC236}">
                  <a16:creationId xmlns:a16="http://schemas.microsoft.com/office/drawing/2014/main" id="{85AC6FC6-562D-CC40-8289-25DA8290C406}"/>
                </a:ext>
              </a:extLst>
            </p:cNvPr>
            <p:cNvCxnSpPr>
              <a:stCxn id="57" idx="2"/>
              <a:endCxn id="85" idx="0"/>
            </p:cNvCxnSpPr>
            <p:nvPr/>
          </p:nvCxnSpPr>
          <p:spPr>
            <a:xfrm flipH="1">
              <a:off x="4732655" y="5390515"/>
              <a:ext cx="1348740" cy="36449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70" name="直接连接符 171">
              <a:extLst>
                <a:ext uri="{FF2B5EF4-FFF2-40B4-BE49-F238E27FC236}">
                  <a16:creationId xmlns:a16="http://schemas.microsoft.com/office/drawing/2014/main" id="{FD97B6F4-1717-C14D-970D-9DC059AB84F2}"/>
                </a:ext>
              </a:extLst>
            </p:cNvPr>
            <p:cNvCxnSpPr>
              <a:stCxn id="56" idx="2"/>
              <a:endCxn id="86" idx="0"/>
            </p:cNvCxnSpPr>
            <p:nvPr/>
          </p:nvCxnSpPr>
          <p:spPr>
            <a:xfrm>
              <a:off x="5323840" y="5396230"/>
              <a:ext cx="630555" cy="358775"/>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71" name="直接连接符 172">
              <a:extLst>
                <a:ext uri="{FF2B5EF4-FFF2-40B4-BE49-F238E27FC236}">
                  <a16:creationId xmlns:a16="http://schemas.microsoft.com/office/drawing/2014/main" id="{3013FDF0-2A99-BD4C-B07D-2A672885EAF1}"/>
                </a:ext>
              </a:extLst>
            </p:cNvPr>
            <p:cNvCxnSpPr>
              <a:stCxn id="57" idx="2"/>
            </p:cNvCxnSpPr>
            <p:nvPr/>
          </p:nvCxnSpPr>
          <p:spPr>
            <a:xfrm flipH="1">
              <a:off x="5882640" y="5390515"/>
              <a:ext cx="198755" cy="58547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72" name="直接连接符 173">
              <a:extLst>
                <a:ext uri="{FF2B5EF4-FFF2-40B4-BE49-F238E27FC236}">
                  <a16:creationId xmlns:a16="http://schemas.microsoft.com/office/drawing/2014/main" id="{2DE306F9-72F7-1940-A7AA-933CAEE5ABE7}"/>
                </a:ext>
              </a:extLst>
            </p:cNvPr>
            <p:cNvCxnSpPr>
              <a:stCxn id="58" idx="0"/>
              <a:endCxn id="84" idx="2"/>
            </p:cNvCxnSpPr>
            <p:nvPr/>
          </p:nvCxnSpPr>
          <p:spPr>
            <a:xfrm flipV="1">
              <a:off x="3208655" y="6000115"/>
              <a:ext cx="207010" cy="360045"/>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73" name="直接连接符 174">
              <a:extLst>
                <a:ext uri="{FF2B5EF4-FFF2-40B4-BE49-F238E27FC236}">
                  <a16:creationId xmlns:a16="http://schemas.microsoft.com/office/drawing/2014/main" id="{0052C85D-2DF1-9C47-AF5A-EDF70E6AEEC0}"/>
                </a:ext>
              </a:extLst>
            </p:cNvPr>
            <p:cNvCxnSpPr>
              <a:stCxn id="59" idx="0"/>
              <a:endCxn id="84" idx="2"/>
            </p:cNvCxnSpPr>
            <p:nvPr/>
          </p:nvCxnSpPr>
          <p:spPr>
            <a:xfrm flipH="1" flipV="1">
              <a:off x="3415665" y="6000115"/>
              <a:ext cx="550545" cy="354965"/>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74" name="直接连接符 175">
              <a:extLst>
                <a:ext uri="{FF2B5EF4-FFF2-40B4-BE49-F238E27FC236}">
                  <a16:creationId xmlns:a16="http://schemas.microsoft.com/office/drawing/2014/main" id="{78ABAB35-18C6-E547-ADFE-79B6B0C30B18}"/>
                </a:ext>
              </a:extLst>
            </p:cNvPr>
            <p:cNvCxnSpPr>
              <a:stCxn id="58" idx="0"/>
              <a:endCxn id="85" idx="2"/>
            </p:cNvCxnSpPr>
            <p:nvPr/>
          </p:nvCxnSpPr>
          <p:spPr>
            <a:xfrm flipV="1">
              <a:off x="3208655" y="6000115"/>
              <a:ext cx="1524000" cy="360045"/>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75" name="直接连接符 176">
              <a:extLst>
                <a:ext uri="{FF2B5EF4-FFF2-40B4-BE49-F238E27FC236}">
                  <a16:creationId xmlns:a16="http://schemas.microsoft.com/office/drawing/2014/main" id="{D93A1CC7-96AE-154B-8E2C-69C1DA6E9747}"/>
                </a:ext>
              </a:extLst>
            </p:cNvPr>
            <p:cNvCxnSpPr>
              <a:stCxn id="59" idx="0"/>
              <a:endCxn id="85" idx="2"/>
            </p:cNvCxnSpPr>
            <p:nvPr/>
          </p:nvCxnSpPr>
          <p:spPr>
            <a:xfrm flipV="1">
              <a:off x="3966210" y="6000115"/>
              <a:ext cx="767080" cy="354965"/>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177">
              <a:extLst>
                <a:ext uri="{FF2B5EF4-FFF2-40B4-BE49-F238E27FC236}">
                  <a16:creationId xmlns:a16="http://schemas.microsoft.com/office/drawing/2014/main" id="{2429F335-5B6F-5E4A-AD93-9356D804D220}"/>
                </a:ext>
              </a:extLst>
            </p:cNvPr>
            <p:cNvCxnSpPr>
              <a:stCxn id="58" idx="0"/>
              <a:endCxn id="86" idx="2"/>
            </p:cNvCxnSpPr>
            <p:nvPr/>
          </p:nvCxnSpPr>
          <p:spPr>
            <a:xfrm flipV="1">
              <a:off x="3208655" y="6000115"/>
              <a:ext cx="2745740" cy="360045"/>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77" name="直接连接符 178">
              <a:extLst>
                <a:ext uri="{FF2B5EF4-FFF2-40B4-BE49-F238E27FC236}">
                  <a16:creationId xmlns:a16="http://schemas.microsoft.com/office/drawing/2014/main" id="{27383279-2ACF-F740-84C1-30B50CC4165B}"/>
                </a:ext>
              </a:extLst>
            </p:cNvPr>
            <p:cNvCxnSpPr>
              <a:stCxn id="59" idx="0"/>
              <a:endCxn id="86" idx="2"/>
            </p:cNvCxnSpPr>
            <p:nvPr/>
          </p:nvCxnSpPr>
          <p:spPr>
            <a:xfrm flipV="1">
              <a:off x="3966210" y="6000115"/>
              <a:ext cx="1988820" cy="354965"/>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179">
              <a:extLst>
                <a:ext uri="{FF2B5EF4-FFF2-40B4-BE49-F238E27FC236}">
                  <a16:creationId xmlns:a16="http://schemas.microsoft.com/office/drawing/2014/main" id="{6517A602-C21B-2F43-AF12-8E89488E2D7F}"/>
                </a:ext>
              </a:extLst>
            </p:cNvPr>
            <p:cNvCxnSpPr>
              <a:stCxn id="60" idx="0"/>
              <a:endCxn id="84" idx="2"/>
            </p:cNvCxnSpPr>
            <p:nvPr/>
          </p:nvCxnSpPr>
          <p:spPr>
            <a:xfrm flipH="1" flipV="1">
              <a:off x="3415665" y="6000115"/>
              <a:ext cx="1908175" cy="360045"/>
            </a:xfrm>
            <a:prstGeom prst="line">
              <a:avLst/>
            </a:prstGeom>
            <a:ln w="190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79" name="直接连接符 181">
              <a:extLst>
                <a:ext uri="{FF2B5EF4-FFF2-40B4-BE49-F238E27FC236}">
                  <a16:creationId xmlns:a16="http://schemas.microsoft.com/office/drawing/2014/main" id="{2675A0D4-C085-324E-BCB8-AB90E9B786E4}"/>
                </a:ext>
              </a:extLst>
            </p:cNvPr>
            <p:cNvCxnSpPr>
              <a:endCxn id="84" idx="2"/>
            </p:cNvCxnSpPr>
            <p:nvPr/>
          </p:nvCxnSpPr>
          <p:spPr>
            <a:xfrm flipH="1" flipV="1">
              <a:off x="3415665" y="6000115"/>
              <a:ext cx="2654300" cy="354965"/>
            </a:xfrm>
            <a:prstGeom prst="line">
              <a:avLst/>
            </a:prstGeom>
            <a:ln w="190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80" name="直接连接符 182">
              <a:extLst>
                <a:ext uri="{FF2B5EF4-FFF2-40B4-BE49-F238E27FC236}">
                  <a16:creationId xmlns:a16="http://schemas.microsoft.com/office/drawing/2014/main" id="{3A0C800D-0F96-864E-BCD8-19184D82A9EF}"/>
                </a:ext>
              </a:extLst>
            </p:cNvPr>
            <p:cNvCxnSpPr>
              <a:stCxn id="60" idx="0"/>
              <a:endCxn id="85" idx="2"/>
            </p:cNvCxnSpPr>
            <p:nvPr/>
          </p:nvCxnSpPr>
          <p:spPr>
            <a:xfrm flipH="1" flipV="1">
              <a:off x="4732655" y="6000115"/>
              <a:ext cx="591185" cy="360045"/>
            </a:xfrm>
            <a:prstGeom prst="line">
              <a:avLst/>
            </a:prstGeom>
            <a:ln w="190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183">
              <a:extLst>
                <a:ext uri="{FF2B5EF4-FFF2-40B4-BE49-F238E27FC236}">
                  <a16:creationId xmlns:a16="http://schemas.microsoft.com/office/drawing/2014/main" id="{722FC1FA-6454-244B-94B3-385A57B572BC}"/>
                </a:ext>
              </a:extLst>
            </p:cNvPr>
            <p:cNvCxnSpPr>
              <a:stCxn id="61" idx="0"/>
              <a:endCxn id="85" idx="2"/>
            </p:cNvCxnSpPr>
            <p:nvPr/>
          </p:nvCxnSpPr>
          <p:spPr>
            <a:xfrm flipH="1" flipV="1">
              <a:off x="4732655" y="6000115"/>
              <a:ext cx="1348740" cy="354965"/>
            </a:xfrm>
            <a:prstGeom prst="line">
              <a:avLst/>
            </a:prstGeom>
            <a:ln w="190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82" name="直接连接符 184">
              <a:extLst>
                <a:ext uri="{FF2B5EF4-FFF2-40B4-BE49-F238E27FC236}">
                  <a16:creationId xmlns:a16="http://schemas.microsoft.com/office/drawing/2014/main" id="{4E460366-0F9E-0846-92FA-CA42A0533BC7}"/>
                </a:ext>
              </a:extLst>
            </p:cNvPr>
            <p:cNvCxnSpPr>
              <a:stCxn id="60" idx="0"/>
              <a:endCxn id="86" idx="2"/>
            </p:cNvCxnSpPr>
            <p:nvPr/>
          </p:nvCxnSpPr>
          <p:spPr>
            <a:xfrm flipV="1">
              <a:off x="5323840" y="6000115"/>
              <a:ext cx="630555" cy="360045"/>
            </a:xfrm>
            <a:prstGeom prst="line">
              <a:avLst/>
            </a:prstGeom>
            <a:ln w="190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83" name="直接连接符 185">
              <a:extLst>
                <a:ext uri="{FF2B5EF4-FFF2-40B4-BE49-F238E27FC236}">
                  <a16:creationId xmlns:a16="http://schemas.microsoft.com/office/drawing/2014/main" id="{C42F329E-2E86-F94F-8C9C-F23F85C48FB1}"/>
                </a:ext>
              </a:extLst>
            </p:cNvPr>
            <p:cNvCxnSpPr>
              <a:stCxn id="61" idx="0"/>
              <a:endCxn id="86" idx="2"/>
            </p:cNvCxnSpPr>
            <p:nvPr/>
          </p:nvCxnSpPr>
          <p:spPr>
            <a:xfrm flipH="1" flipV="1">
              <a:off x="5954395" y="6000115"/>
              <a:ext cx="127000" cy="354965"/>
            </a:xfrm>
            <a:prstGeom prst="line">
              <a:avLst/>
            </a:prstGeom>
            <a:ln w="190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pic>
          <p:nvPicPr>
            <p:cNvPr id="84" name="图片 40" descr="2U服务器丝印图.png">
              <a:extLst>
                <a:ext uri="{FF2B5EF4-FFF2-40B4-BE49-F238E27FC236}">
                  <a16:creationId xmlns:a16="http://schemas.microsoft.com/office/drawing/2014/main" id="{E999916D-881C-DD4F-B20D-281564D25C49}"/>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t="2" b="22839"/>
            <a:stretch>
              <a:fillRect/>
            </a:stretch>
          </p:blipFill>
          <p:spPr bwMode="auto">
            <a:xfrm>
              <a:off x="2983865" y="5755005"/>
              <a:ext cx="864235" cy="245745"/>
            </a:xfrm>
            <a:prstGeom prst="rect">
              <a:avLst/>
            </a:prstGeom>
            <a:noFill/>
            <a:ln>
              <a:noFill/>
            </a:ln>
            <a:effectLst/>
          </p:spPr>
        </p:pic>
        <p:pic>
          <p:nvPicPr>
            <p:cNvPr id="85" name="图片 40" descr="2U服务器丝印图.png">
              <a:extLst>
                <a:ext uri="{FF2B5EF4-FFF2-40B4-BE49-F238E27FC236}">
                  <a16:creationId xmlns:a16="http://schemas.microsoft.com/office/drawing/2014/main" id="{8027E20C-25D8-5D49-A2D6-8D0487343D46}"/>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t="2" b="22839"/>
            <a:stretch>
              <a:fillRect/>
            </a:stretch>
          </p:blipFill>
          <p:spPr bwMode="auto">
            <a:xfrm>
              <a:off x="4300855" y="5755005"/>
              <a:ext cx="864235" cy="245745"/>
            </a:xfrm>
            <a:prstGeom prst="rect">
              <a:avLst/>
            </a:prstGeom>
            <a:noFill/>
            <a:ln>
              <a:noFill/>
            </a:ln>
            <a:effectLst/>
          </p:spPr>
        </p:pic>
        <p:pic>
          <p:nvPicPr>
            <p:cNvPr id="86" name="图片 40" descr="2U服务器丝印图.png">
              <a:extLst>
                <a:ext uri="{FF2B5EF4-FFF2-40B4-BE49-F238E27FC236}">
                  <a16:creationId xmlns:a16="http://schemas.microsoft.com/office/drawing/2014/main" id="{1B3EF712-90AD-C948-A252-E24D8D742D21}"/>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t="2" b="22839"/>
            <a:stretch>
              <a:fillRect/>
            </a:stretch>
          </p:blipFill>
          <p:spPr bwMode="auto">
            <a:xfrm>
              <a:off x="5522595" y="5755005"/>
              <a:ext cx="864235" cy="245745"/>
            </a:xfrm>
            <a:prstGeom prst="rect">
              <a:avLst/>
            </a:prstGeom>
            <a:noFill/>
            <a:ln>
              <a:noFill/>
            </a:ln>
            <a:effectLst/>
          </p:spPr>
        </p:pic>
        <p:grpSp>
          <p:nvGrpSpPr>
            <p:cNvPr id="87" name="组合 124">
              <a:extLst>
                <a:ext uri="{FF2B5EF4-FFF2-40B4-BE49-F238E27FC236}">
                  <a16:creationId xmlns:a16="http://schemas.microsoft.com/office/drawing/2014/main" id="{009DE9CB-145D-584A-A500-689FD3639E82}"/>
                </a:ext>
              </a:extLst>
            </p:cNvPr>
            <p:cNvGrpSpPr/>
            <p:nvPr/>
          </p:nvGrpSpPr>
          <p:grpSpPr>
            <a:xfrm>
              <a:off x="3042285" y="5741038"/>
              <a:ext cx="254000" cy="461949"/>
              <a:chOff x="4474" y="7488"/>
              <a:chExt cx="654" cy="1186"/>
            </a:xfrm>
          </p:grpSpPr>
          <p:pic>
            <p:nvPicPr>
              <p:cNvPr id="88" name="Picture 9" descr="主机">
                <a:extLst>
                  <a:ext uri="{FF2B5EF4-FFF2-40B4-BE49-F238E27FC236}">
                    <a16:creationId xmlns:a16="http://schemas.microsoft.com/office/drawing/2014/main" id="{04723620-1755-1240-A13D-0DAF9C94F895}"/>
                  </a:ext>
                </a:extLst>
              </p:cNvPr>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89" name="文本框 126">
                <a:extLst>
                  <a:ext uri="{FF2B5EF4-FFF2-40B4-BE49-F238E27FC236}">
                    <a16:creationId xmlns:a16="http://schemas.microsoft.com/office/drawing/2014/main" id="{F7A612C8-B8E9-DB43-98AE-009F1528F6B1}"/>
                  </a:ext>
                </a:extLst>
              </p:cNvPr>
              <p:cNvSpPr txBox="1"/>
              <p:nvPr/>
            </p:nvSpPr>
            <p:spPr>
              <a:xfrm>
                <a:off x="4474" y="7868"/>
                <a:ext cx="654" cy="806"/>
              </a:xfrm>
              <a:prstGeom prst="rect">
                <a:avLst/>
              </a:prstGeom>
              <a:noFill/>
            </p:spPr>
            <p:txBody>
              <a:bodyPr wrap="square" rtlCol="0">
                <a:spAutoFit/>
              </a:bodyPr>
              <a:lstStyle/>
              <a:p>
                <a:pPr algn="ctr"/>
                <a:r>
                  <a:rPr lang="en-US" altLang="zh-CN" sz="400" dirty="0">
                    <a:solidFill>
                      <a:srgbClr val="FFC000"/>
                    </a:solidFill>
                    <a:latin typeface="Century Gothic" panose="020B0502020202020204" pitchFamily="34" charset="0"/>
                    <a:ea typeface="微软雅黑" panose="020B0503020204020204" charset="-122"/>
                  </a:rPr>
                  <a:t>VM</a:t>
                </a:r>
              </a:p>
            </p:txBody>
          </p:sp>
        </p:grpSp>
        <p:grpSp>
          <p:nvGrpSpPr>
            <p:cNvPr id="90" name="组合 127">
              <a:extLst>
                <a:ext uri="{FF2B5EF4-FFF2-40B4-BE49-F238E27FC236}">
                  <a16:creationId xmlns:a16="http://schemas.microsoft.com/office/drawing/2014/main" id="{A2CDE6F0-8B72-D846-A8C5-E140A744F392}"/>
                </a:ext>
              </a:extLst>
            </p:cNvPr>
            <p:cNvGrpSpPr/>
            <p:nvPr/>
          </p:nvGrpSpPr>
          <p:grpSpPr>
            <a:xfrm>
              <a:off x="3508375" y="5741038"/>
              <a:ext cx="254000" cy="461949"/>
              <a:chOff x="4474" y="7488"/>
              <a:chExt cx="654" cy="1186"/>
            </a:xfrm>
          </p:grpSpPr>
          <p:pic>
            <p:nvPicPr>
              <p:cNvPr id="91" name="Picture 9" descr="主机">
                <a:extLst>
                  <a:ext uri="{FF2B5EF4-FFF2-40B4-BE49-F238E27FC236}">
                    <a16:creationId xmlns:a16="http://schemas.microsoft.com/office/drawing/2014/main" id="{B091A4B9-CCD8-D74D-8932-368247426C3A}"/>
                  </a:ext>
                </a:extLst>
              </p:cNvPr>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92" name="文本框 129">
                <a:extLst>
                  <a:ext uri="{FF2B5EF4-FFF2-40B4-BE49-F238E27FC236}">
                    <a16:creationId xmlns:a16="http://schemas.microsoft.com/office/drawing/2014/main" id="{5AA444B8-615C-DF4A-8D56-D118FD1ED62D}"/>
                  </a:ext>
                </a:extLst>
              </p:cNvPr>
              <p:cNvSpPr txBox="1"/>
              <p:nvPr/>
            </p:nvSpPr>
            <p:spPr>
              <a:xfrm>
                <a:off x="4474" y="7868"/>
                <a:ext cx="654" cy="806"/>
              </a:xfrm>
              <a:prstGeom prst="rect">
                <a:avLst/>
              </a:prstGeom>
              <a:noFill/>
            </p:spPr>
            <p:txBody>
              <a:bodyPr wrap="square" rtlCol="0">
                <a:spAutoFit/>
              </a:bodyPr>
              <a:lstStyle/>
              <a:p>
                <a:pPr algn="ctr"/>
                <a:r>
                  <a:rPr lang="en-US" altLang="zh-CN" sz="400" dirty="0">
                    <a:solidFill>
                      <a:srgbClr val="FFC000"/>
                    </a:solidFill>
                    <a:latin typeface="Century Gothic" panose="020B0502020202020204" pitchFamily="34" charset="0"/>
                    <a:ea typeface="微软雅黑" panose="020B0503020204020204" charset="-122"/>
                  </a:rPr>
                  <a:t>VM</a:t>
                </a:r>
              </a:p>
            </p:txBody>
          </p:sp>
        </p:grpSp>
        <p:grpSp>
          <p:nvGrpSpPr>
            <p:cNvPr id="93" name="组合 130">
              <a:extLst>
                <a:ext uri="{FF2B5EF4-FFF2-40B4-BE49-F238E27FC236}">
                  <a16:creationId xmlns:a16="http://schemas.microsoft.com/office/drawing/2014/main" id="{914C58B2-C3C9-5F42-B9B1-8A1D08EC4DD8}"/>
                </a:ext>
              </a:extLst>
            </p:cNvPr>
            <p:cNvGrpSpPr/>
            <p:nvPr/>
          </p:nvGrpSpPr>
          <p:grpSpPr>
            <a:xfrm>
              <a:off x="4439285" y="5741038"/>
              <a:ext cx="254000" cy="461949"/>
              <a:chOff x="4474" y="7488"/>
              <a:chExt cx="654" cy="1186"/>
            </a:xfrm>
          </p:grpSpPr>
          <p:pic>
            <p:nvPicPr>
              <p:cNvPr id="94" name="Picture 9" descr="主机">
                <a:extLst>
                  <a:ext uri="{FF2B5EF4-FFF2-40B4-BE49-F238E27FC236}">
                    <a16:creationId xmlns:a16="http://schemas.microsoft.com/office/drawing/2014/main" id="{A8D3DBBC-1EB4-8F4D-A633-5D12D685A30D}"/>
                  </a:ext>
                </a:extLst>
              </p:cNvPr>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95" name="文本框 132">
                <a:extLst>
                  <a:ext uri="{FF2B5EF4-FFF2-40B4-BE49-F238E27FC236}">
                    <a16:creationId xmlns:a16="http://schemas.microsoft.com/office/drawing/2014/main" id="{577E07BC-1E82-3F47-8967-85C893B3D4EC}"/>
                  </a:ext>
                </a:extLst>
              </p:cNvPr>
              <p:cNvSpPr txBox="1"/>
              <p:nvPr/>
            </p:nvSpPr>
            <p:spPr>
              <a:xfrm>
                <a:off x="4474" y="7868"/>
                <a:ext cx="654" cy="806"/>
              </a:xfrm>
              <a:prstGeom prst="rect">
                <a:avLst/>
              </a:prstGeom>
              <a:noFill/>
            </p:spPr>
            <p:txBody>
              <a:bodyPr wrap="square" rtlCol="0">
                <a:spAutoFit/>
              </a:bodyPr>
              <a:lstStyle/>
              <a:p>
                <a:pPr algn="ctr"/>
                <a:r>
                  <a:rPr lang="en-US" altLang="zh-CN" sz="400" dirty="0">
                    <a:solidFill>
                      <a:srgbClr val="FFC000"/>
                    </a:solidFill>
                    <a:latin typeface="Century Gothic" panose="020B0502020202020204" pitchFamily="34" charset="0"/>
                    <a:ea typeface="微软雅黑" panose="020B0503020204020204" charset="-122"/>
                  </a:rPr>
                  <a:t>VM</a:t>
                </a:r>
              </a:p>
            </p:txBody>
          </p:sp>
        </p:grpSp>
        <p:grpSp>
          <p:nvGrpSpPr>
            <p:cNvPr id="96" name="组合 133">
              <a:extLst>
                <a:ext uri="{FF2B5EF4-FFF2-40B4-BE49-F238E27FC236}">
                  <a16:creationId xmlns:a16="http://schemas.microsoft.com/office/drawing/2014/main" id="{1BCB784A-44F6-204C-B139-ADC4E008490D}"/>
                </a:ext>
              </a:extLst>
            </p:cNvPr>
            <p:cNvGrpSpPr/>
            <p:nvPr/>
          </p:nvGrpSpPr>
          <p:grpSpPr>
            <a:xfrm>
              <a:off x="3973830" y="5741038"/>
              <a:ext cx="254000" cy="461949"/>
              <a:chOff x="4474" y="7488"/>
              <a:chExt cx="654" cy="1186"/>
            </a:xfrm>
          </p:grpSpPr>
          <p:pic>
            <p:nvPicPr>
              <p:cNvPr id="97" name="Picture 9" descr="主机">
                <a:extLst>
                  <a:ext uri="{FF2B5EF4-FFF2-40B4-BE49-F238E27FC236}">
                    <a16:creationId xmlns:a16="http://schemas.microsoft.com/office/drawing/2014/main" id="{140BC36D-D4AE-6D48-8D17-7C2A4811E54C}"/>
                  </a:ext>
                </a:extLst>
              </p:cNvPr>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98" name="文本框 135">
                <a:extLst>
                  <a:ext uri="{FF2B5EF4-FFF2-40B4-BE49-F238E27FC236}">
                    <a16:creationId xmlns:a16="http://schemas.microsoft.com/office/drawing/2014/main" id="{83F8CFB9-4620-2046-8298-BDE4148B8F0A}"/>
                  </a:ext>
                </a:extLst>
              </p:cNvPr>
              <p:cNvSpPr txBox="1"/>
              <p:nvPr/>
            </p:nvSpPr>
            <p:spPr>
              <a:xfrm>
                <a:off x="4474" y="7868"/>
                <a:ext cx="654" cy="806"/>
              </a:xfrm>
              <a:prstGeom prst="rect">
                <a:avLst/>
              </a:prstGeom>
              <a:noFill/>
            </p:spPr>
            <p:txBody>
              <a:bodyPr wrap="square" rtlCol="0">
                <a:spAutoFit/>
              </a:bodyPr>
              <a:lstStyle/>
              <a:p>
                <a:pPr algn="ctr"/>
                <a:r>
                  <a:rPr lang="en-US" altLang="zh-CN" sz="400" dirty="0">
                    <a:solidFill>
                      <a:srgbClr val="FFC000"/>
                    </a:solidFill>
                    <a:latin typeface="Century Gothic" panose="020B0502020202020204" pitchFamily="34" charset="0"/>
                    <a:ea typeface="微软雅黑" panose="020B0503020204020204" charset="-122"/>
                  </a:rPr>
                  <a:t>VM</a:t>
                </a:r>
              </a:p>
            </p:txBody>
          </p:sp>
        </p:grpSp>
        <p:grpSp>
          <p:nvGrpSpPr>
            <p:cNvPr id="99" name="组合 136">
              <a:extLst>
                <a:ext uri="{FF2B5EF4-FFF2-40B4-BE49-F238E27FC236}">
                  <a16:creationId xmlns:a16="http://schemas.microsoft.com/office/drawing/2014/main" id="{E2377911-F2F1-B048-A94C-1181C65DA463}"/>
                </a:ext>
              </a:extLst>
            </p:cNvPr>
            <p:cNvGrpSpPr/>
            <p:nvPr/>
          </p:nvGrpSpPr>
          <p:grpSpPr>
            <a:xfrm>
              <a:off x="4904740" y="5741038"/>
              <a:ext cx="254000" cy="461949"/>
              <a:chOff x="4474" y="7488"/>
              <a:chExt cx="654" cy="1186"/>
            </a:xfrm>
          </p:grpSpPr>
          <p:pic>
            <p:nvPicPr>
              <p:cNvPr id="100" name="Picture 9" descr="主机">
                <a:extLst>
                  <a:ext uri="{FF2B5EF4-FFF2-40B4-BE49-F238E27FC236}">
                    <a16:creationId xmlns:a16="http://schemas.microsoft.com/office/drawing/2014/main" id="{37113036-3C9D-B644-8746-011E3041B31A}"/>
                  </a:ext>
                </a:extLst>
              </p:cNvPr>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01" name="文本框 138">
                <a:extLst>
                  <a:ext uri="{FF2B5EF4-FFF2-40B4-BE49-F238E27FC236}">
                    <a16:creationId xmlns:a16="http://schemas.microsoft.com/office/drawing/2014/main" id="{824AC91B-5F5C-184C-8870-1E7F01B1A257}"/>
                  </a:ext>
                </a:extLst>
              </p:cNvPr>
              <p:cNvSpPr txBox="1"/>
              <p:nvPr/>
            </p:nvSpPr>
            <p:spPr>
              <a:xfrm>
                <a:off x="4474" y="7868"/>
                <a:ext cx="654" cy="806"/>
              </a:xfrm>
              <a:prstGeom prst="rect">
                <a:avLst/>
              </a:prstGeom>
              <a:noFill/>
            </p:spPr>
            <p:txBody>
              <a:bodyPr wrap="square" rtlCol="0">
                <a:spAutoFit/>
              </a:bodyPr>
              <a:lstStyle/>
              <a:p>
                <a:pPr algn="ctr"/>
                <a:r>
                  <a:rPr lang="en-US" altLang="zh-CN" sz="400" dirty="0">
                    <a:solidFill>
                      <a:srgbClr val="FFC000"/>
                    </a:solidFill>
                    <a:latin typeface="Century Gothic" panose="020B0502020202020204" pitchFamily="34" charset="0"/>
                    <a:ea typeface="微软雅黑" panose="020B0503020204020204" charset="-122"/>
                  </a:rPr>
                  <a:t>VM</a:t>
                </a:r>
              </a:p>
            </p:txBody>
          </p:sp>
        </p:grpSp>
        <p:grpSp>
          <p:nvGrpSpPr>
            <p:cNvPr id="102" name="组合 139">
              <a:extLst>
                <a:ext uri="{FF2B5EF4-FFF2-40B4-BE49-F238E27FC236}">
                  <a16:creationId xmlns:a16="http://schemas.microsoft.com/office/drawing/2014/main" id="{1B53871D-1944-BE4E-BA9C-51EE44D2BA7E}"/>
                </a:ext>
              </a:extLst>
            </p:cNvPr>
            <p:cNvGrpSpPr/>
            <p:nvPr/>
          </p:nvGrpSpPr>
          <p:grpSpPr>
            <a:xfrm>
              <a:off x="5137785" y="5741038"/>
              <a:ext cx="254000" cy="461949"/>
              <a:chOff x="4474" y="7488"/>
              <a:chExt cx="654" cy="1186"/>
            </a:xfrm>
          </p:grpSpPr>
          <p:pic>
            <p:nvPicPr>
              <p:cNvPr id="103" name="Picture 9" descr="主机">
                <a:extLst>
                  <a:ext uri="{FF2B5EF4-FFF2-40B4-BE49-F238E27FC236}">
                    <a16:creationId xmlns:a16="http://schemas.microsoft.com/office/drawing/2014/main" id="{CD8C770E-D769-504D-A197-F1A65D6CC252}"/>
                  </a:ext>
                </a:extLst>
              </p:cNvPr>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04" name="文本框 141">
                <a:extLst>
                  <a:ext uri="{FF2B5EF4-FFF2-40B4-BE49-F238E27FC236}">
                    <a16:creationId xmlns:a16="http://schemas.microsoft.com/office/drawing/2014/main" id="{D146E582-DE99-2C41-B831-C46BBB0696A5}"/>
                  </a:ext>
                </a:extLst>
              </p:cNvPr>
              <p:cNvSpPr txBox="1"/>
              <p:nvPr/>
            </p:nvSpPr>
            <p:spPr>
              <a:xfrm>
                <a:off x="4474" y="7868"/>
                <a:ext cx="654" cy="806"/>
              </a:xfrm>
              <a:prstGeom prst="rect">
                <a:avLst/>
              </a:prstGeom>
              <a:noFill/>
            </p:spPr>
            <p:txBody>
              <a:bodyPr wrap="square" rtlCol="0">
                <a:spAutoFit/>
              </a:bodyPr>
              <a:lstStyle/>
              <a:p>
                <a:pPr algn="ctr"/>
                <a:r>
                  <a:rPr lang="en-US" altLang="zh-CN" sz="400" dirty="0">
                    <a:solidFill>
                      <a:srgbClr val="FFC000"/>
                    </a:solidFill>
                    <a:latin typeface="Century Gothic" panose="020B0502020202020204" pitchFamily="34" charset="0"/>
                    <a:ea typeface="微软雅黑" panose="020B0503020204020204" charset="-122"/>
                  </a:rPr>
                  <a:t>VM</a:t>
                </a:r>
              </a:p>
            </p:txBody>
          </p:sp>
        </p:grpSp>
        <p:grpSp>
          <p:nvGrpSpPr>
            <p:cNvPr id="105" name="组合 142">
              <a:extLst>
                <a:ext uri="{FF2B5EF4-FFF2-40B4-BE49-F238E27FC236}">
                  <a16:creationId xmlns:a16="http://schemas.microsoft.com/office/drawing/2014/main" id="{58444724-B3F1-8A49-9E98-62295DB530D5}"/>
                </a:ext>
              </a:extLst>
            </p:cNvPr>
            <p:cNvGrpSpPr/>
            <p:nvPr/>
          </p:nvGrpSpPr>
          <p:grpSpPr>
            <a:xfrm>
              <a:off x="5370830" y="5741038"/>
              <a:ext cx="254000" cy="461949"/>
              <a:chOff x="4474" y="7488"/>
              <a:chExt cx="654" cy="1186"/>
            </a:xfrm>
          </p:grpSpPr>
          <p:pic>
            <p:nvPicPr>
              <p:cNvPr id="106" name="Picture 9" descr="主机">
                <a:extLst>
                  <a:ext uri="{FF2B5EF4-FFF2-40B4-BE49-F238E27FC236}">
                    <a16:creationId xmlns:a16="http://schemas.microsoft.com/office/drawing/2014/main" id="{C53E40F1-3B83-CE44-AE43-4DC4FC2AA8A3}"/>
                  </a:ext>
                </a:extLst>
              </p:cNvPr>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07" name="文本框 144">
                <a:extLst>
                  <a:ext uri="{FF2B5EF4-FFF2-40B4-BE49-F238E27FC236}">
                    <a16:creationId xmlns:a16="http://schemas.microsoft.com/office/drawing/2014/main" id="{329C1EDC-8532-A340-8077-5CCEAAB03019}"/>
                  </a:ext>
                </a:extLst>
              </p:cNvPr>
              <p:cNvSpPr txBox="1"/>
              <p:nvPr/>
            </p:nvSpPr>
            <p:spPr>
              <a:xfrm>
                <a:off x="4474" y="7868"/>
                <a:ext cx="654" cy="806"/>
              </a:xfrm>
              <a:prstGeom prst="rect">
                <a:avLst/>
              </a:prstGeom>
              <a:noFill/>
            </p:spPr>
            <p:txBody>
              <a:bodyPr wrap="square" rtlCol="0">
                <a:spAutoFit/>
              </a:bodyPr>
              <a:lstStyle/>
              <a:p>
                <a:pPr algn="ctr"/>
                <a:r>
                  <a:rPr lang="en-US" altLang="zh-CN" sz="400" dirty="0">
                    <a:solidFill>
                      <a:srgbClr val="FFC000"/>
                    </a:solidFill>
                    <a:latin typeface="Century Gothic" panose="020B0502020202020204" pitchFamily="34" charset="0"/>
                    <a:ea typeface="微软雅黑" panose="020B0503020204020204" charset="-122"/>
                  </a:rPr>
                  <a:t>VM</a:t>
                </a:r>
              </a:p>
            </p:txBody>
          </p:sp>
        </p:grpSp>
        <p:grpSp>
          <p:nvGrpSpPr>
            <p:cNvPr id="108" name="组合 145">
              <a:extLst>
                <a:ext uri="{FF2B5EF4-FFF2-40B4-BE49-F238E27FC236}">
                  <a16:creationId xmlns:a16="http://schemas.microsoft.com/office/drawing/2014/main" id="{43A84406-8694-1248-990D-930D56A3533C}"/>
                </a:ext>
              </a:extLst>
            </p:cNvPr>
            <p:cNvGrpSpPr/>
            <p:nvPr/>
          </p:nvGrpSpPr>
          <p:grpSpPr>
            <a:xfrm>
              <a:off x="4206240" y="5741038"/>
              <a:ext cx="254000" cy="461949"/>
              <a:chOff x="4474" y="7488"/>
              <a:chExt cx="654" cy="1186"/>
            </a:xfrm>
          </p:grpSpPr>
          <p:pic>
            <p:nvPicPr>
              <p:cNvPr id="109" name="Picture 9" descr="主机">
                <a:extLst>
                  <a:ext uri="{FF2B5EF4-FFF2-40B4-BE49-F238E27FC236}">
                    <a16:creationId xmlns:a16="http://schemas.microsoft.com/office/drawing/2014/main" id="{6409E268-9FCF-DD4A-A6AD-8955DE96FFF5}"/>
                  </a:ext>
                </a:extLst>
              </p:cNvPr>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10" name="文本框 147">
                <a:extLst>
                  <a:ext uri="{FF2B5EF4-FFF2-40B4-BE49-F238E27FC236}">
                    <a16:creationId xmlns:a16="http://schemas.microsoft.com/office/drawing/2014/main" id="{27B29185-760D-3349-B228-03EC1C4E0A30}"/>
                  </a:ext>
                </a:extLst>
              </p:cNvPr>
              <p:cNvSpPr txBox="1"/>
              <p:nvPr/>
            </p:nvSpPr>
            <p:spPr>
              <a:xfrm>
                <a:off x="4474" y="7868"/>
                <a:ext cx="654" cy="806"/>
              </a:xfrm>
              <a:prstGeom prst="rect">
                <a:avLst/>
              </a:prstGeom>
              <a:noFill/>
            </p:spPr>
            <p:txBody>
              <a:bodyPr wrap="square" rtlCol="0">
                <a:spAutoFit/>
              </a:bodyPr>
              <a:lstStyle/>
              <a:p>
                <a:pPr algn="ctr"/>
                <a:r>
                  <a:rPr lang="en-US" altLang="zh-CN" sz="400" dirty="0">
                    <a:solidFill>
                      <a:srgbClr val="FFC000"/>
                    </a:solidFill>
                    <a:latin typeface="Century Gothic" panose="020B0502020202020204" pitchFamily="34" charset="0"/>
                    <a:ea typeface="微软雅黑" panose="020B0503020204020204" charset="-122"/>
                  </a:rPr>
                  <a:t>VM</a:t>
                </a:r>
              </a:p>
            </p:txBody>
          </p:sp>
        </p:grpSp>
        <p:grpSp>
          <p:nvGrpSpPr>
            <p:cNvPr id="111" name="组合 148">
              <a:extLst>
                <a:ext uri="{FF2B5EF4-FFF2-40B4-BE49-F238E27FC236}">
                  <a16:creationId xmlns:a16="http://schemas.microsoft.com/office/drawing/2014/main" id="{F544871A-A324-6E4D-B291-271CC88DD4DA}"/>
                </a:ext>
              </a:extLst>
            </p:cNvPr>
            <p:cNvGrpSpPr/>
            <p:nvPr/>
          </p:nvGrpSpPr>
          <p:grpSpPr>
            <a:xfrm>
              <a:off x="3740785" y="5741038"/>
              <a:ext cx="254000" cy="461949"/>
              <a:chOff x="4474" y="7488"/>
              <a:chExt cx="654" cy="1186"/>
            </a:xfrm>
          </p:grpSpPr>
          <p:pic>
            <p:nvPicPr>
              <p:cNvPr id="112" name="Picture 9" descr="主机">
                <a:extLst>
                  <a:ext uri="{FF2B5EF4-FFF2-40B4-BE49-F238E27FC236}">
                    <a16:creationId xmlns:a16="http://schemas.microsoft.com/office/drawing/2014/main" id="{59EA0946-3628-9041-929E-5C9990B380CD}"/>
                  </a:ext>
                </a:extLst>
              </p:cNvPr>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13" name="文本框 150">
                <a:extLst>
                  <a:ext uri="{FF2B5EF4-FFF2-40B4-BE49-F238E27FC236}">
                    <a16:creationId xmlns:a16="http://schemas.microsoft.com/office/drawing/2014/main" id="{4168B386-A920-8841-8B61-91A3C12ABA96}"/>
                  </a:ext>
                </a:extLst>
              </p:cNvPr>
              <p:cNvSpPr txBox="1"/>
              <p:nvPr/>
            </p:nvSpPr>
            <p:spPr>
              <a:xfrm>
                <a:off x="4474" y="7868"/>
                <a:ext cx="654" cy="806"/>
              </a:xfrm>
              <a:prstGeom prst="rect">
                <a:avLst/>
              </a:prstGeom>
              <a:noFill/>
            </p:spPr>
            <p:txBody>
              <a:bodyPr wrap="square" rtlCol="0">
                <a:spAutoFit/>
              </a:bodyPr>
              <a:lstStyle/>
              <a:p>
                <a:pPr algn="ctr"/>
                <a:r>
                  <a:rPr lang="en-US" altLang="zh-CN" sz="400" dirty="0">
                    <a:solidFill>
                      <a:srgbClr val="FFC000"/>
                    </a:solidFill>
                    <a:latin typeface="Century Gothic" panose="020B0502020202020204" pitchFamily="34" charset="0"/>
                    <a:ea typeface="微软雅黑" panose="020B0503020204020204" charset="-122"/>
                  </a:rPr>
                  <a:t>VM</a:t>
                </a:r>
              </a:p>
            </p:txBody>
          </p:sp>
        </p:grpSp>
        <p:grpSp>
          <p:nvGrpSpPr>
            <p:cNvPr id="114" name="组合 151">
              <a:extLst>
                <a:ext uri="{FF2B5EF4-FFF2-40B4-BE49-F238E27FC236}">
                  <a16:creationId xmlns:a16="http://schemas.microsoft.com/office/drawing/2014/main" id="{A81B0ADA-5C6D-8B4D-80A1-853EAFD91D18}"/>
                </a:ext>
              </a:extLst>
            </p:cNvPr>
            <p:cNvGrpSpPr/>
            <p:nvPr/>
          </p:nvGrpSpPr>
          <p:grpSpPr>
            <a:xfrm>
              <a:off x="4672330" y="5741038"/>
              <a:ext cx="254000" cy="461949"/>
              <a:chOff x="4474" y="7488"/>
              <a:chExt cx="654" cy="1186"/>
            </a:xfrm>
          </p:grpSpPr>
          <p:pic>
            <p:nvPicPr>
              <p:cNvPr id="115" name="Picture 9" descr="主机">
                <a:extLst>
                  <a:ext uri="{FF2B5EF4-FFF2-40B4-BE49-F238E27FC236}">
                    <a16:creationId xmlns:a16="http://schemas.microsoft.com/office/drawing/2014/main" id="{BB433AC6-E9D0-FD45-A834-0C88A59E6597}"/>
                  </a:ext>
                </a:extLst>
              </p:cNvPr>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16" name="文本框 153">
                <a:extLst>
                  <a:ext uri="{FF2B5EF4-FFF2-40B4-BE49-F238E27FC236}">
                    <a16:creationId xmlns:a16="http://schemas.microsoft.com/office/drawing/2014/main" id="{76FD6D00-0B6A-6444-9119-48CFC3DBD812}"/>
                  </a:ext>
                </a:extLst>
              </p:cNvPr>
              <p:cNvSpPr txBox="1"/>
              <p:nvPr/>
            </p:nvSpPr>
            <p:spPr>
              <a:xfrm>
                <a:off x="4474" y="7868"/>
                <a:ext cx="654" cy="806"/>
              </a:xfrm>
              <a:prstGeom prst="rect">
                <a:avLst/>
              </a:prstGeom>
              <a:noFill/>
            </p:spPr>
            <p:txBody>
              <a:bodyPr wrap="square" rtlCol="0">
                <a:spAutoFit/>
              </a:bodyPr>
              <a:lstStyle/>
              <a:p>
                <a:pPr algn="ctr"/>
                <a:r>
                  <a:rPr lang="en-US" altLang="zh-CN" sz="400" dirty="0">
                    <a:solidFill>
                      <a:srgbClr val="FFC000"/>
                    </a:solidFill>
                    <a:latin typeface="Century Gothic" panose="020B0502020202020204" pitchFamily="34" charset="0"/>
                    <a:ea typeface="微软雅黑" panose="020B0503020204020204" charset="-122"/>
                  </a:rPr>
                  <a:t>VM</a:t>
                </a:r>
              </a:p>
            </p:txBody>
          </p:sp>
        </p:grpSp>
        <p:grpSp>
          <p:nvGrpSpPr>
            <p:cNvPr id="117" name="组合 154">
              <a:extLst>
                <a:ext uri="{FF2B5EF4-FFF2-40B4-BE49-F238E27FC236}">
                  <a16:creationId xmlns:a16="http://schemas.microsoft.com/office/drawing/2014/main" id="{0A013CAD-1AEF-5248-9B0E-9A37CC8CAFF9}"/>
                </a:ext>
              </a:extLst>
            </p:cNvPr>
            <p:cNvGrpSpPr/>
            <p:nvPr/>
          </p:nvGrpSpPr>
          <p:grpSpPr>
            <a:xfrm>
              <a:off x="5603240" y="5741038"/>
              <a:ext cx="254000" cy="461949"/>
              <a:chOff x="4474" y="7488"/>
              <a:chExt cx="654" cy="1186"/>
            </a:xfrm>
          </p:grpSpPr>
          <p:pic>
            <p:nvPicPr>
              <p:cNvPr id="118" name="Picture 9" descr="主机">
                <a:extLst>
                  <a:ext uri="{FF2B5EF4-FFF2-40B4-BE49-F238E27FC236}">
                    <a16:creationId xmlns:a16="http://schemas.microsoft.com/office/drawing/2014/main" id="{F3442A26-84D2-1343-B74E-E02D4CF083AB}"/>
                  </a:ext>
                </a:extLst>
              </p:cNvPr>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19" name="文本框 156">
                <a:extLst>
                  <a:ext uri="{FF2B5EF4-FFF2-40B4-BE49-F238E27FC236}">
                    <a16:creationId xmlns:a16="http://schemas.microsoft.com/office/drawing/2014/main" id="{C1B37EBE-9B1F-5042-8404-665891764750}"/>
                  </a:ext>
                </a:extLst>
              </p:cNvPr>
              <p:cNvSpPr txBox="1"/>
              <p:nvPr/>
            </p:nvSpPr>
            <p:spPr>
              <a:xfrm>
                <a:off x="4474" y="7868"/>
                <a:ext cx="654" cy="806"/>
              </a:xfrm>
              <a:prstGeom prst="rect">
                <a:avLst/>
              </a:prstGeom>
              <a:noFill/>
            </p:spPr>
            <p:txBody>
              <a:bodyPr wrap="square" rtlCol="0">
                <a:spAutoFit/>
              </a:bodyPr>
              <a:lstStyle/>
              <a:p>
                <a:pPr algn="ctr"/>
                <a:r>
                  <a:rPr lang="en-US" altLang="zh-CN" sz="400" dirty="0">
                    <a:solidFill>
                      <a:srgbClr val="FFC000"/>
                    </a:solidFill>
                    <a:latin typeface="Century Gothic" panose="020B0502020202020204" pitchFamily="34" charset="0"/>
                    <a:ea typeface="微软雅黑" panose="020B0503020204020204" charset="-122"/>
                  </a:rPr>
                  <a:t>VM</a:t>
                </a:r>
              </a:p>
            </p:txBody>
          </p:sp>
        </p:grpSp>
        <p:grpSp>
          <p:nvGrpSpPr>
            <p:cNvPr id="120" name="组合 157">
              <a:extLst>
                <a:ext uri="{FF2B5EF4-FFF2-40B4-BE49-F238E27FC236}">
                  <a16:creationId xmlns:a16="http://schemas.microsoft.com/office/drawing/2014/main" id="{B46A690D-B590-D84E-84B3-4140B1DAC7E5}"/>
                </a:ext>
              </a:extLst>
            </p:cNvPr>
            <p:cNvGrpSpPr/>
            <p:nvPr/>
          </p:nvGrpSpPr>
          <p:grpSpPr>
            <a:xfrm>
              <a:off x="5836285" y="5741038"/>
              <a:ext cx="254000" cy="461949"/>
              <a:chOff x="4474" y="7488"/>
              <a:chExt cx="654" cy="1186"/>
            </a:xfrm>
          </p:grpSpPr>
          <p:pic>
            <p:nvPicPr>
              <p:cNvPr id="121" name="Picture 9" descr="主机">
                <a:extLst>
                  <a:ext uri="{FF2B5EF4-FFF2-40B4-BE49-F238E27FC236}">
                    <a16:creationId xmlns:a16="http://schemas.microsoft.com/office/drawing/2014/main" id="{DCDE2757-332A-C444-AD9C-E042FA7CF339}"/>
                  </a:ext>
                </a:extLst>
              </p:cNvPr>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22" name="文本框 159">
                <a:extLst>
                  <a:ext uri="{FF2B5EF4-FFF2-40B4-BE49-F238E27FC236}">
                    <a16:creationId xmlns:a16="http://schemas.microsoft.com/office/drawing/2014/main" id="{42AC5FD2-B605-0B47-AFBB-DB8322B1048A}"/>
                  </a:ext>
                </a:extLst>
              </p:cNvPr>
              <p:cNvSpPr txBox="1"/>
              <p:nvPr/>
            </p:nvSpPr>
            <p:spPr>
              <a:xfrm>
                <a:off x="4474" y="7868"/>
                <a:ext cx="654" cy="806"/>
              </a:xfrm>
              <a:prstGeom prst="rect">
                <a:avLst/>
              </a:prstGeom>
              <a:noFill/>
            </p:spPr>
            <p:txBody>
              <a:bodyPr wrap="square" rtlCol="0">
                <a:spAutoFit/>
              </a:bodyPr>
              <a:lstStyle/>
              <a:p>
                <a:pPr algn="ctr"/>
                <a:r>
                  <a:rPr lang="en-US" altLang="zh-CN" sz="400" dirty="0">
                    <a:solidFill>
                      <a:srgbClr val="FFC000"/>
                    </a:solidFill>
                    <a:latin typeface="Century Gothic" panose="020B0502020202020204" pitchFamily="34" charset="0"/>
                    <a:ea typeface="微软雅黑" panose="020B0503020204020204" charset="-122"/>
                  </a:rPr>
                  <a:t>VM</a:t>
                </a:r>
              </a:p>
            </p:txBody>
          </p:sp>
        </p:grpSp>
        <p:grpSp>
          <p:nvGrpSpPr>
            <p:cNvPr id="123" name="组合 160">
              <a:extLst>
                <a:ext uri="{FF2B5EF4-FFF2-40B4-BE49-F238E27FC236}">
                  <a16:creationId xmlns:a16="http://schemas.microsoft.com/office/drawing/2014/main" id="{32E18BB0-9FC1-1648-8D96-35EE81F40837}"/>
                </a:ext>
              </a:extLst>
            </p:cNvPr>
            <p:cNvGrpSpPr/>
            <p:nvPr/>
          </p:nvGrpSpPr>
          <p:grpSpPr>
            <a:xfrm>
              <a:off x="6068695" y="5741038"/>
              <a:ext cx="254000" cy="461949"/>
              <a:chOff x="4474" y="7488"/>
              <a:chExt cx="654" cy="1186"/>
            </a:xfrm>
          </p:grpSpPr>
          <p:pic>
            <p:nvPicPr>
              <p:cNvPr id="124" name="Picture 9" descr="主机">
                <a:extLst>
                  <a:ext uri="{FF2B5EF4-FFF2-40B4-BE49-F238E27FC236}">
                    <a16:creationId xmlns:a16="http://schemas.microsoft.com/office/drawing/2014/main" id="{3893508A-3294-604A-AC5F-A52C49F8A3CA}"/>
                  </a:ext>
                </a:extLst>
              </p:cNvPr>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25" name="文本框 162">
                <a:extLst>
                  <a:ext uri="{FF2B5EF4-FFF2-40B4-BE49-F238E27FC236}">
                    <a16:creationId xmlns:a16="http://schemas.microsoft.com/office/drawing/2014/main" id="{3586BE99-013C-7247-B178-337B6BC35DB5}"/>
                  </a:ext>
                </a:extLst>
              </p:cNvPr>
              <p:cNvSpPr txBox="1"/>
              <p:nvPr/>
            </p:nvSpPr>
            <p:spPr>
              <a:xfrm>
                <a:off x="4474" y="7868"/>
                <a:ext cx="654" cy="806"/>
              </a:xfrm>
              <a:prstGeom prst="rect">
                <a:avLst/>
              </a:prstGeom>
              <a:noFill/>
            </p:spPr>
            <p:txBody>
              <a:bodyPr wrap="square" rtlCol="0">
                <a:spAutoFit/>
              </a:bodyPr>
              <a:lstStyle/>
              <a:p>
                <a:pPr algn="ctr"/>
                <a:r>
                  <a:rPr lang="en-US" altLang="zh-CN" sz="400" dirty="0">
                    <a:solidFill>
                      <a:srgbClr val="FFC000"/>
                    </a:solidFill>
                    <a:latin typeface="Century Gothic" panose="020B0502020202020204" pitchFamily="34" charset="0"/>
                    <a:ea typeface="微软雅黑" panose="020B0503020204020204" charset="-122"/>
                  </a:rPr>
                  <a:t>VM</a:t>
                </a:r>
              </a:p>
            </p:txBody>
          </p:sp>
        </p:grpSp>
        <p:grpSp>
          <p:nvGrpSpPr>
            <p:cNvPr id="126" name="组合 163">
              <a:extLst>
                <a:ext uri="{FF2B5EF4-FFF2-40B4-BE49-F238E27FC236}">
                  <a16:creationId xmlns:a16="http://schemas.microsoft.com/office/drawing/2014/main" id="{8BC3E368-7CB2-044F-95FE-3B7AB519B0C1}"/>
                </a:ext>
              </a:extLst>
            </p:cNvPr>
            <p:cNvGrpSpPr/>
            <p:nvPr/>
          </p:nvGrpSpPr>
          <p:grpSpPr>
            <a:xfrm>
              <a:off x="3275330" y="5741038"/>
              <a:ext cx="254000" cy="461949"/>
              <a:chOff x="4474" y="7488"/>
              <a:chExt cx="654" cy="1186"/>
            </a:xfrm>
          </p:grpSpPr>
          <p:pic>
            <p:nvPicPr>
              <p:cNvPr id="127" name="Picture 9" descr="主机">
                <a:extLst>
                  <a:ext uri="{FF2B5EF4-FFF2-40B4-BE49-F238E27FC236}">
                    <a16:creationId xmlns:a16="http://schemas.microsoft.com/office/drawing/2014/main" id="{9F0905CC-734D-6848-B613-DFE951EFEEFF}"/>
                  </a:ext>
                </a:extLst>
              </p:cNvPr>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28" name="文本框 165">
                <a:extLst>
                  <a:ext uri="{FF2B5EF4-FFF2-40B4-BE49-F238E27FC236}">
                    <a16:creationId xmlns:a16="http://schemas.microsoft.com/office/drawing/2014/main" id="{E078EE03-2E55-2748-97F2-76181D1325C6}"/>
                  </a:ext>
                </a:extLst>
              </p:cNvPr>
              <p:cNvSpPr txBox="1"/>
              <p:nvPr/>
            </p:nvSpPr>
            <p:spPr>
              <a:xfrm>
                <a:off x="4474" y="7868"/>
                <a:ext cx="654" cy="806"/>
              </a:xfrm>
              <a:prstGeom prst="rect">
                <a:avLst/>
              </a:prstGeom>
              <a:noFill/>
            </p:spPr>
            <p:txBody>
              <a:bodyPr wrap="square" rtlCol="0">
                <a:spAutoFit/>
              </a:bodyPr>
              <a:lstStyle/>
              <a:p>
                <a:pPr algn="ctr"/>
                <a:r>
                  <a:rPr lang="en-US" altLang="zh-CN" sz="400" dirty="0">
                    <a:solidFill>
                      <a:srgbClr val="FFC000"/>
                    </a:solidFill>
                    <a:latin typeface="Century Gothic" panose="020B0502020202020204" pitchFamily="34" charset="0"/>
                    <a:ea typeface="微软雅黑" panose="020B0503020204020204" charset="-122"/>
                  </a:rPr>
                  <a:t>VM</a:t>
                </a:r>
              </a:p>
            </p:txBody>
          </p:sp>
        </p:grpSp>
        <p:cxnSp>
          <p:nvCxnSpPr>
            <p:cNvPr id="129" name="直接连接符 187">
              <a:extLst>
                <a:ext uri="{FF2B5EF4-FFF2-40B4-BE49-F238E27FC236}">
                  <a16:creationId xmlns:a16="http://schemas.microsoft.com/office/drawing/2014/main" id="{8D40AEE1-77D0-754E-8438-651131D41B1B}"/>
                </a:ext>
              </a:extLst>
            </p:cNvPr>
            <p:cNvCxnSpPr>
              <a:stCxn id="54" idx="3"/>
              <a:endCxn id="55" idx="1"/>
            </p:cNvCxnSpPr>
            <p:nvPr/>
          </p:nvCxnSpPr>
          <p:spPr>
            <a:xfrm flipV="1">
              <a:off x="3407410" y="5270500"/>
              <a:ext cx="360045" cy="508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0" name="直接连接符 188">
              <a:extLst>
                <a:ext uri="{FF2B5EF4-FFF2-40B4-BE49-F238E27FC236}">
                  <a16:creationId xmlns:a16="http://schemas.microsoft.com/office/drawing/2014/main" id="{0D2FE896-C34E-4242-9468-871F96E39194}"/>
                </a:ext>
              </a:extLst>
            </p:cNvPr>
            <p:cNvCxnSpPr/>
            <p:nvPr/>
          </p:nvCxnSpPr>
          <p:spPr>
            <a:xfrm flipV="1">
              <a:off x="5522595" y="5267960"/>
              <a:ext cx="360045" cy="508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1" name="直接连接符 189">
              <a:extLst>
                <a:ext uri="{FF2B5EF4-FFF2-40B4-BE49-F238E27FC236}">
                  <a16:creationId xmlns:a16="http://schemas.microsoft.com/office/drawing/2014/main" id="{BE908C1C-D4D8-4942-B741-9E2B56152FC3}"/>
                </a:ext>
              </a:extLst>
            </p:cNvPr>
            <p:cNvCxnSpPr/>
            <p:nvPr/>
          </p:nvCxnSpPr>
          <p:spPr>
            <a:xfrm flipV="1">
              <a:off x="3407410" y="6477635"/>
              <a:ext cx="360045" cy="508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2" name="直接连接符 190">
              <a:extLst>
                <a:ext uri="{FF2B5EF4-FFF2-40B4-BE49-F238E27FC236}">
                  <a16:creationId xmlns:a16="http://schemas.microsoft.com/office/drawing/2014/main" id="{A25B156F-F8A1-1B4B-B251-E4E8915E5EEE}"/>
                </a:ext>
              </a:extLst>
            </p:cNvPr>
            <p:cNvCxnSpPr/>
            <p:nvPr/>
          </p:nvCxnSpPr>
          <p:spPr>
            <a:xfrm flipV="1">
              <a:off x="5522595" y="6472555"/>
              <a:ext cx="360045" cy="508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3" name="直接连接符 191">
              <a:extLst>
                <a:ext uri="{FF2B5EF4-FFF2-40B4-BE49-F238E27FC236}">
                  <a16:creationId xmlns:a16="http://schemas.microsoft.com/office/drawing/2014/main" id="{E8A7FBE7-2E00-3143-AD5A-42A5BF8DB1F3}"/>
                </a:ext>
              </a:extLst>
            </p:cNvPr>
            <p:cNvCxnSpPr/>
            <p:nvPr/>
          </p:nvCxnSpPr>
          <p:spPr>
            <a:xfrm flipV="1">
              <a:off x="3407410" y="5299075"/>
              <a:ext cx="360045" cy="508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4" name="直接连接符 192">
              <a:extLst>
                <a:ext uri="{FF2B5EF4-FFF2-40B4-BE49-F238E27FC236}">
                  <a16:creationId xmlns:a16="http://schemas.microsoft.com/office/drawing/2014/main" id="{5FAE5514-2314-5843-95B1-DCB10FC34DA6}"/>
                </a:ext>
              </a:extLst>
            </p:cNvPr>
            <p:cNvCxnSpPr/>
            <p:nvPr/>
          </p:nvCxnSpPr>
          <p:spPr>
            <a:xfrm flipV="1">
              <a:off x="3400425" y="6449060"/>
              <a:ext cx="360045" cy="508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5" name="直接连接符 193">
              <a:extLst>
                <a:ext uri="{FF2B5EF4-FFF2-40B4-BE49-F238E27FC236}">
                  <a16:creationId xmlns:a16="http://schemas.microsoft.com/office/drawing/2014/main" id="{A343F94D-F727-224D-9CCD-AF6125D12BA4}"/>
                </a:ext>
              </a:extLst>
            </p:cNvPr>
            <p:cNvCxnSpPr/>
            <p:nvPr/>
          </p:nvCxnSpPr>
          <p:spPr>
            <a:xfrm flipV="1">
              <a:off x="5522595" y="5290185"/>
              <a:ext cx="360045" cy="508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6" name="直接连接符 194">
              <a:extLst>
                <a:ext uri="{FF2B5EF4-FFF2-40B4-BE49-F238E27FC236}">
                  <a16:creationId xmlns:a16="http://schemas.microsoft.com/office/drawing/2014/main" id="{B9CFCAFA-F6AE-3B40-BE4B-197967E7326C}"/>
                </a:ext>
              </a:extLst>
            </p:cNvPr>
            <p:cNvCxnSpPr/>
            <p:nvPr/>
          </p:nvCxnSpPr>
          <p:spPr>
            <a:xfrm flipV="1">
              <a:off x="5522595" y="6443980"/>
              <a:ext cx="360045" cy="508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7" name="直接连接符 195">
              <a:extLst>
                <a:ext uri="{FF2B5EF4-FFF2-40B4-BE49-F238E27FC236}">
                  <a16:creationId xmlns:a16="http://schemas.microsoft.com/office/drawing/2014/main" id="{43618923-364C-BF4A-AEAE-9D7AAC81526A}"/>
                </a:ext>
              </a:extLst>
            </p:cNvPr>
            <p:cNvCxnSpPr/>
            <p:nvPr/>
          </p:nvCxnSpPr>
          <p:spPr>
            <a:xfrm flipV="1">
              <a:off x="4369435" y="3868420"/>
              <a:ext cx="394335" cy="4445"/>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8" name="直接连接符 197">
              <a:extLst>
                <a:ext uri="{FF2B5EF4-FFF2-40B4-BE49-F238E27FC236}">
                  <a16:creationId xmlns:a16="http://schemas.microsoft.com/office/drawing/2014/main" id="{CCED8B0A-E1B8-A847-B26F-0AEAFAB90500}"/>
                </a:ext>
              </a:extLst>
            </p:cNvPr>
            <p:cNvCxnSpPr/>
            <p:nvPr/>
          </p:nvCxnSpPr>
          <p:spPr>
            <a:xfrm flipV="1">
              <a:off x="4368800" y="3935730"/>
              <a:ext cx="394335" cy="4445"/>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139" name="椭圆 198">
              <a:extLst>
                <a:ext uri="{FF2B5EF4-FFF2-40B4-BE49-F238E27FC236}">
                  <a16:creationId xmlns:a16="http://schemas.microsoft.com/office/drawing/2014/main" id="{87313523-0734-9B41-B641-FF492DA5715E}"/>
                </a:ext>
              </a:extLst>
            </p:cNvPr>
            <p:cNvSpPr/>
            <p:nvPr/>
          </p:nvSpPr>
          <p:spPr>
            <a:xfrm>
              <a:off x="4531995" y="3823970"/>
              <a:ext cx="78105" cy="162560"/>
            </a:xfrm>
            <a:prstGeom prst="ellipse">
              <a:avLst/>
            </a:prstGeom>
            <a:noFill/>
            <a:ln>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Century Gothic" panose="020B0502020202020204" pitchFamily="34" charset="0"/>
              </a:endParaRPr>
            </a:p>
          </p:txBody>
        </p:sp>
        <p:cxnSp>
          <p:nvCxnSpPr>
            <p:cNvPr id="140" name="直接连接符 199">
              <a:extLst>
                <a:ext uri="{FF2B5EF4-FFF2-40B4-BE49-F238E27FC236}">
                  <a16:creationId xmlns:a16="http://schemas.microsoft.com/office/drawing/2014/main" id="{A57A86CA-8263-794E-83BB-DA5A5BDF8A3D}"/>
                </a:ext>
              </a:extLst>
            </p:cNvPr>
            <p:cNvCxnSpPr/>
            <p:nvPr/>
          </p:nvCxnSpPr>
          <p:spPr>
            <a:xfrm>
              <a:off x="4431030" y="2316480"/>
              <a:ext cx="270510" cy="635"/>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1" name="直接连接符 200">
              <a:extLst>
                <a:ext uri="{FF2B5EF4-FFF2-40B4-BE49-F238E27FC236}">
                  <a16:creationId xmlns:a16="http://schemas.microsoft.com/office/drawing/2014/main" id="{324744B7-DEB5-0A42-8168-7D71450FFDEE}"/>
                </a:ext>
              </a:extLst>
            </p:cNvPr>
            <p:cNvCxnSpPr/>
            <p:nvPr/>
          </p:nvCxnSpPr>
          <p:spPr>
            <a:xfrm>
              <a:off x="4430395" y="2340610"/>
              <a:ext cx="270510" cy="635"/>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2" name="直接连接符 201">
              <a:extLst>
                <a:ext uri="{FF2B5EF4-FFF2-40B4-BE49-F238E27FC236}">
                  <a16:creationId xmlns:a16="http://schemas.microsoft.com/office/drawing/2014/main" id="{87A2B663-277F-0444-A80F-320A3599C311}"/>
                </a:ext>
              </a:extLst>
            </p:cNvPr>
            <p:cNvCxnSpPr/>
            <p:nvPr/>
          </p:nvCxnSpPr>
          <p:spPr>
            <a:xfrm>
              <a:off x="4436110" y="2640965"/>
              <a:ext cx="270510" cy="635"/>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3" name="直接连接符 202">
              <a:extLst>
                <a:ext uri="{FF2B5EF4-FFF2-40B4-BE49-F238E27FC236}">
                  <a16:creationId xmlns:a16="http://schemas.microsoft.com/office/drawing/2014/main" id="{6551A047-2B4D-6846-ADB1-6C8C8B658511}"/>
                </a:ext>
              </a:extLst>
            </p:cNvPr>
            <p:cNvCxnSpPr/>
            <p:nvPr/>
          </p:nvCxnSpPr>
          <p:spPr>
            <a:xfrm>
              <a:off x="4435475" y="2665095"/>
              <a:ext cx="270510" cy="635"/>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4" name="直接连接符 203">
              <a:extLst>
                <a:ext uri="{FF2B5EF4-FFF2-40B4-BE49-F238E27FC236}">
                  <a16:creationId xmlns:a16="http://schemas.microsoft.com/office/drawing/2014/main" id="{7AB52187-1F77-7C49-A083-A72E68371BAE}"/>
                </a:ext>
              </a:extLst>
            </p:cNvPr>
            <p:cNvCxnSpPr/>
            <p:nvPr/>
          </p:nvCxnSpPr>
          <p:spPr>
            <a:xfrm>
              <a:off x="4436110" y="2968625"/>
              <a:ext cx="270510" cy="635"/>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5" name="直接连接符 204">
              <a:extLst>
                <a:ext uri="{FF2B5EF4-FFF2-40B4-BE49-F238E27FC236}">
                  <a16:creationId xmlns:a16="http://schemas.microsoft.com/office/drawing/2014/main" id="{87B339B8-9E29-1346-BFC0-BD78CFA9E2A7}"/>
                </a:ext>
              </a:extLst>
            </p:cNvPr>
            <p:cNvCxnSpPr/>
            <p:nvPr/>
          </p:nvCxnSpPr>
          <p:spPr>
            <a:xfrm>
              <a:off x="4435475" y="2992755"/>
              <a:ext cx="270510" cy="635"/>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6" name="直接连接符 206">
              <a:extLst>
                <a:ext uri="{FF2B5EF4-FFF2-40B4-BE49-F238E27FC236}">
                  <a16:creationId xmlns:a16="http://schemas.microsoft.com/office/drawing/2014/main" id="{7C5C69A7-230B-A14C-B8D3-81EF4DD8E693}"/>
                </a:ext>
              </a:extLst>
            </p:cNvPr>
            <p:cNvCxnSpPr>
              <a:endCxn id="326" idx="1"/>
            </p:cNvCxnSpPr>
            <p:nvPr/>
          </p:nvCxnSpPr>
          <p:spPr>
            <a:xfrm>
              <a:off x="4318635" y="1984375"/>
              <a:ext cx="494665" cy="635"/>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7" name="直接连接符 207">
              <a:extLst>
                <a:ext uri="{FF2B5EF4-FFF2-40B4-BE49-F238E27FC236}">
                  <a16:creationId xmlns:a16="http://schemas.microsoft.com/office/drawing/2014/main" id="{0B7F1A89-60EF-B046-8B08-272D2CD2B792}"/>
                </a:ext>
              </a:extLst>
            </p:cNvPr>
            <p:cNvCxnSpPr/>
            <p:nvPr/>
          </p:nvCxnSpPr>
          <p:spPr>
            <a:xfrm>
              <a:off x="4323080" y="1960880"/>
              <a:ext cx="494665" cy="635"/>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8" name="直接连接符 217">
              <a:extLst>
                <a:ext uri="{FF2B5EF4-FFF2-40B4-BE49-F238E27FC236}">
                  <a16:creationId xmlns:a16="http://schemas.microsoft.com/office/drawing/2014/main" id="{1F5FD6B2-8FCB-EE45-AB6D-67AAD03177BA}"/>
                </a:ext>
              </a:extLst>
            </p:cNvPr>
            <p:cNvCxnSpPr/>
            <p:nvPr/>
          </p:nvCxnSpPr>
          <p:spPr>
            <a:xfrm>
              <a:off x="4142105" y="3036570"/>
              <a:ext cx="635" cy="66294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49" name="直接连接符 218">
              <a:extLst>
                <a:ext uri="{FF2B5EF4-FFF2-40B4-BE49-F238E27FC236}">
                  <a16:creationId xmlns:a16="http://schemas.microsoft.com/office/drawing/2014/main" id="{6A843B14-0DA0-0944-AD40-2C5891B0A571}"/>
                </a:ext>
              </a:extLst>
            </p:cNvPr>
            <p:cNvCxnSpPr/>
            <p:nvPr/>
          </p:nvCxnSpPr>
          <p:spPr>
            <a:xfrm>
              <a:off x="4988560" y="3030220"/>
              <a:ext cx="635" cy="66294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0" name="直接连接符 219">
              <a:extLst>
                <a:ext uri="{FF2B5EF4-FFF2-40B4-BE49-F238E27FC236}">
                  <a16:creationId xmlns:a16="http://schemas.microsoft.com/office/drawing/2014/main" id="{3C7CF445-CF03-A34A-B6EC-93E4143244FA}"/>
                </a:ext>
              </a:extLst>
            </p:cNvPr>
            <p:cNvCxnSpPr/>
            <p:nvPr/>
          </p:nvCxnSpPr>
          <p:spPr>
            <a:xfrm>
              <a:off x="4142740" y="3041015"/>
              <a:ext cx="846455" cy="65341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1" name="直接连接符 220">
              <a:extLst>
                <a:ext uri="{FF2B5EF4-FFF2-40B4-BE49-F238E27FC236}">
                  <a16:creationId xmlns:a16="http://schemas.microsoft.com/office/drawing/2014/main" id="{D8FD2F33-0FF5-E04B-A4EB-F7A652179D25}"/>
                </a:ext>
              </a:extLst>
            </p:cNvPr>
            <p:cNvCxnSpPr/>
            <p:nvPr/>
          </p:nvCxnSpPr>
          <p:spPr>
            <a:xfrm flipH="1">
              <a:off x="4142740" y="3041015"/>
              <a:ext cx="846455" cy="65849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2" name="直接连接符 221">
              <a:extLst>
                <a:ext uri="{FF2B5EF4-FFF2-40B4-BE49-F238E27FC236}">
                  <a16:creationId xmlns:a16="http://schemas.microsoft.com/office/drawing/2014/main" id="{530BFFA6-5A14-D74D-A629-F03A49BA28F1}"/>
                </a:ext>
              </a:extLst>
            </p:cNvPr>
            <p:cNvCxnSpPr>
              <a:endCxn id="54" idx="0"/>
            </p:cNvCxnSpPr>
            <p:nvPr/>
          </p:nvCxnSpPr>
          <p:spPr>
            <a:xfrm flipH="1">
              <a:off x="3208655" y="4287520"/>
              <a:ext cx="934085" cy="86741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3" name="直接连接符 222">
              <a:extLst>
                <a:ext uri="{FF2B5EF4-FFF2-40B4-BE49-F238E27FC236}">
                  <a16:creationId xmlns:a16="http://schemas.microsoft.com/office/drawing/2014/main" id="{3421F98C-33FD-C445-93C0-C7BFBA603C75}"/>
                </a:ext>
              </a:extLst>
            </p:cNvPr>
            <p:cNvCxnSpPr>
              <a:stCxn id="31" idx="2"/>
              <a:endCxn id="55" idx="0"/>
            </p:cNvCxnSpPr>
            <p:nvPr/>
          </p:nvCxnSpPr>
          <p:spPr>
            <a:xfrm flipH="1">
              <a:off x="3966210" y="4314825"/>
              <a:ext cx="177165" cy="83502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4" name="直接连接符 223">
              <a:extLst>
                <a:ext uri="{FF2B5EF4-FFF2-40B4-BE49-F238E27FC236}">
                  <a16:creationId xmlns:a16="http://schemas.microsoft.com/office/drawing/2014/main" id="{69BAD2ED-EFF4-6946-AE34-12E33B3E63BB}"/>
                </a:ext>
              </a:extLst>
            </p:cNvPr>
            <p:cNvCxnSpPr>
              <a:cxnSpLocks/>
              <a:endCxn id="56" idx="0"/>
            </p:cNvCxnSpPr>
            <p:nvPr/>
          </p:nvCxnSpPr>
          <p:spPr>
            <a:xfrm>
              <a:off x="4142105" y="4193155"/>
              <a:ext cx="1181735" cy="96241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5" name="直接连接符 224">
              <a:extLst>
                <a:ext uri="{FF2B5EF4-FFF2-40B4-BE49-F238E27FC236}">
                  <a16:creationId xmlns:a16="http://schemas.microsoft.com/office/drawing/2014/main" id="{F7A8219C-D235-5D48-9E2C-5055C2F5744B}"/>
                </a:ext>
              </a:extLst>
            </p:cNvPr>
            <p:cNvCxnSpPr>
              <a:stCxn id="31" idx="2"/>
              <a:endCxn id="57" idx="0"/>
            </p:cNvCxnSpPr>
            <p:nvPr/>
          </p:nvCxnSpPr>
          <p:spPr>
            <a:xfrm>
              <a:off x="4143375" y="4314825"/>
              <a:ext cx="1938020" cy="83502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6" name="直接连接符 225">
              <a:extLst>
                <a:ext uri="{FF2B5EF4-FFF2-40B4-BE49-F238E27FC236}">
                  <a16:creationId xmlns:a16="http://schemas.microsoft.com/office/drawing/2014/main" id="{9FBA252D-7989-DF46-96F2-BAFBF8E0B822}"/>
                </a:ext>
              </a:extLst>
            </p:cNvPr>
            <p:cNvCxnSpPr>
              <a:stCxn id="37" idx="2"/>
              <a:endCxn id="54" idx="0"/>
            </p:cNvCxnSpPr>
            <p:nvPr/>
          </p:nvCxnSpPr>
          <p:spPr>
            <a:xfrm flipH="1">
              <a:off x="3208655" y="4310380"/>
              <a:ext cx="1781175" cy="84518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7" name="直接连接符 226">
              <a:extLst>
                <a:ext uri="{FF2B5EF4-FFF2-40B4-BE49-F238E27FC236}">
                  <a16:creationId xmlns:a16="http://schemas.microsoft.com/office/drawing/2014/main" id="{10F495AF-71E9-2A4E-8E5E-84E426525CCE}"/>
                </a:ext>
              </a:extLst>
            </p:cNvPr>
            <p:cNvCxnSpPr>
              <a:stCxn id="37" idx="2"/>
              <a:endCxn id="55" idx="0"/>
            </p:cNvCxnSpPr>
            <p:nvPr/>
          </p:nvCxnSpPr>
          <p:spPr>
            <a:xfrm flipH="1">
              <a:off x="3966210" y="4310380"/>
              <a:ext cx="1023620" cy="84010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8" name="直接连接符 227">
              <a:extLst>
                <a:ext uri="{FF2B5EF4-FFF2-40B4-BE49-F238E27FC236}">
                  <a16:creationId xmlns:a16="http://schemas.microsoft.com/office/drawing/2014/main" id="{163D4BAC-6327-0741-A75F-DFA5E4EECF1B}"/>
                </a:ext>
              </a:extLst>
            </p:cNvPr>
            <p:cNvCxnSpPr>
              <a:stCxn id="37" idx="2"/>
              <a:endCxn id="56" idx="0"/>
            </p:cNvCxnSpPr>
            <p:nvPr/>
          </p:nvCxnSpPr>
          <p:spPr>
            <a:xfrm>
              <a:off x="4989830" y="4310380"/>
              <a:ext cx="334010" cy="84518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9" name="直接连接符 228">
              <a:extLst>
                <a:ext uri="{FF2B5EF4-FFF2-40B4-BE49-F238E27FC236}">
                  <a16:creationId xmlns:a16="http://schemas.microsoft.com/office/drawing/2014/main" id="{637AFC8B-9B5C-E84F-B8A2-A5C46430F9D5}"/>
                </a:ext>
              </a:extLst>
            </p:cNvPr>
            <p:cNvCxnSpPr>
              <a:stCxn id="37" idx="2"/>
              <a:endCxn id="57" idx="0"/>
            </p:cNvCxnSpPr>
            <p:nvPr/>
          </p:nvCxnSpPr>
          <p:spPr>
            <a:xfrm>
              <a:off x="4989830" y="4310380"/>
              <a:ext cx="1091565" cy="84010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60" name="直接连接符 229">
              <a:extLst>
                <a:ext uri="{FF2B5EF4-FFF2-40B4-BE49-F238E27FC236}">
                  <a16:creationId xmlns:a16="http://schemas.microsoft.com/office/drawing/2014/main" id="{55C125EA-98D5-BD42-9DFD-EF79A5F9AA82}"/>
                </a:ext>
              </a:extLst>
            </p:cNvPr>
            <p:cNvCxnSpPr>
              <a:stCxn id="33" idx="1"/>
              <a:endCxn id="44" idx="3"/>
            </p:cNvCxnSpPr>
            <p:nvPr/>
          </p:nvCxnSpPr>
          <p:spPr>
            <a:xfrm flipH="1" flipV="1">
              <a:off x="3469005" y="3733165"/>
              <a:ext cx="447040" cy="19812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61" name="直接连接符 230">
              <a:extLst>
                <a:ext uri="{FF2B5EF4-FFF2-40B4-BE49-F238E27FC236}">
                  <a16:creationId xmlns:a16="http://schemas.microsoft.com/office/drawing/2014/main" id="{2EAB3CD0-F96F-2941-9B1F-0F1C6F01A93F}"/>
                </a:ext>
              </a:extLst>
            </p:cNvPr>
            <p:cNvCxnSpPr>
              <a:stCxn id="33" idx="1"/>
              <a:endCxn id="41" idx="3"/>
            </p:cNvCxnSpPr>
            <p:nvPr/>
          </p:nvCxnSpPr>
          <p:spPr>
            <a:xfrm flipH="1">
              <a:off x="3469005" y="3931285"/>
              <a:ext cx="447040" cy="28448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62" name="直接连接符 231">
              <a:extLst>
                <a:ext uri="{FF2B5EF4-FFF2-40B4-BE49-F238E27FC236}">
                  <a16:creationId xmlns:a16="http://schemas.microsoft.com/office/drawing/2014/main" id="{C8207378-A030-4546-9514-36704C33C3A4}"/>
                </a:ext>
              </a:extLst>
            </p:cNvPr>
            <p:cNvCxnSpPr>
              <a:stCxn id="39" idx="3"/>
              <a:endCxn id="43" idx="1"/>
            </p:cNvCxnSpPr>
            <p:nvPr/>
          </p:nvCxnSpPr>
          <p:spPr>
            <a:xfrm flipV="1">
              <a:off x="5215255" y="3733165"/>
              <a:ext cx="554990" cy="19304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63" name="直接连接符 232">
              <a:extLst>
                <a:ext uri="{FF2B5EF4-FFF2-40B4-BE49-F238E27FC236}">
                  <a16:creationId xmlns:a16="http://schemas.microsoft.com/office/drawing/2014/main" id="{27ABDAE6-209B-C349-A742-9111C7B1845A}"/>
                </a:ext>
              </a:extLst>
            </p:cNvPr>
            <p:cNvCxnSpPr>
              <a:stCxn id="39" idx="3"/>
              <a:endCxn id="42" idx="1"/>
            </p:cNvCxnSpPr>
            <p:nvPr/>
          </p:nvCxnSpPr>
          <p:spPr>
            <a:xfrm>
              <a:off x="5215255" y="3926205"/>
              <a:ext cx="554990" cy="28321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164" name="圆角矩形 245">
              <a:extLst>
                <a:ext uri="{FF2B5EF4-FFF2-40B4-BE49-F238E27FC236}">
                  <a16:creationId xmlns:a16="http://schemas.microsoft.com/office/drawing/2014/main" id="{8D4CA9D3-5F7A-D84C-9B60-4911EFDC6AB1}"/>
                </a:ext>
              </a:extLst>
            </p:cNvPr>
            <p:cNvSpPr/>
            <p:nvPr/>
          </p:nvSpPr>
          <p:spPr>
            <a:xfrm>
              <a:off x="7463790" y="3402965"/>
              <a:ext cx="3957955" cy="1183640"/>
            </a:xfrm>
            <a:prstGeom prst="roundRect">
              <a:avLst/>
            </a:prstGeom>
            <a:solidFill>
              <a:schemeClr val="bg1">
                <a:lumMod val="85000"/>
              </a:schemeClr>
            </a:solidFill>
            <a:ln>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Century Gothic" panose="020B0502020202020204" pitchFamily="34" charset="0"/>
              </a:endParaRPr>
            </a:p>
          </p:txBody>
        </p:sp>
        <p:sp>
          <p:nvSpPr>
            <p:cNvPr id="165" name="圆角矩形 246">
              <a:extLst>
                <a:ext uri="{FF2B5EF4-FFF2-40B4-BE49-F238E27FC236}">
                  <a16:creationId xmlns:a16="http://schemas.microsoft.com/office/drawing/2014/main" id="{E809CD56-CDD9-AF48-9025-CE535E3939B1}"/>
                </a:ext>
              </a:extLst>
            </p:cNvPr>
            <p:cNvSpPr/>
            <p:nvPr/>
          </p:nvSpPr>
          <p:spPr>
            <a:xfrm>
              <a:off x="7463790" y="1584960"/>
              <a:ext cx="3957955" cy="1593215"/>
            </a:xfrm>
            <a:prstGeom prst="roundRect">
              <a:avLst/>
            </a:prstGeom>
            <a:solidFill>
              <a:schemeClr val="bg1">
                <a:lumMod val="85000"/>
              </a:schemeClr>
            </a:solidFill>
            <a:ln>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Century Gothic" panose="020B0502020202020204" pitchFamily="34" charset="0"/>
              </a:endParaRPr>
            </a:p>
          </p:txBody>
        </p:sp>
        <p:sp>
          <p:nvSpPr>
            <p:cNvPr id="166" name="圆角矩形 247">
              <a:extLst>
                <a:ext uri="{FF2B5EF4-FFF2-40B4-BE49-F238E27FC236}">
                  <a16:creationId xmlns:a16="http://schemas.microsoft.com/office/drawing/2014/main" id="{18E970FC-92A2-5A46-B16C-2EB2D9F81264}"/>
                </a:ext>
              </a:extLst>
            </p:cNvPr>
            <p:cNvSpPr/>
            <p:nvPr/>
          </p:nvSpPr>
          <p:spPr>
            <a:xfrm>
              <a:off x="7463790" y="4826000"/>
              <a:ext cx="3957955" cy="1983740"/>
            </a:xfrm>
            <a:prstGeom prst="roundRect">
              <a:avLst/>
            </a:prstGeom>
            <a:solidFill>
              <a:schemeClr val="bg1">
                <a:lumMod val="85000"/>
              </a:schemeClr>
            </a:solidFill>
            <a:ln>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p>
          </p:txBody>
        </p:sp>
        <p:cxnSp>
          <p:nvCxnSpPr>
            <p:cNvPr id="167" name="直接连接符 248">
              <a:extLst>
                <a:ext uri="{FF2B5EF4-FFF2-40B4-BE49-F238E27FC236}">
                  <a16:creationId xmlns:a16="http://schemas.microsoft.com/office/drawing/2014/main" id="{A2C6E768-02A2-8248-95B1-6F6142574607}"/>
                </a:ext>
              </a:extLst>
            </p:cNvPr>
            <p:cNvCxnSpPr>
              <a:stCxn id="329" idx="2"/>
              <a:endCxn id="178" idx="0"/>
            </p:cNvCxnSpPr>
            <p:nvPr/>
          </p:nvCxnSpPr>
          <p:spPr>
            <a:xfrm>
              <a:off x="8874125" y="2107565"/>
              <a:ext cx="0" cy="79121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68" name="直接连接符 249">
              <a:extLst>
                <a:ext uri="{FF2B5EF4-FFF2-40B4-BE49-F238E27FC236}">
                  <a16:creationId xmlns:a16="http://schemas.microsoft.com/office/drawing/2014/main" id="{5B6AA728-54CD-AC4F-9372-1687C4868F33}"/>
                </a:ext>
              </a:extLst>
            </p:cNvPr>
            <p:cNvCxnSpPr/>
            <p:nvPr/>
          </p:nvCxnSpPr>
          <p:spPr>
            <a:xfrm>
              <a:off x="9720580" y="2103755"/>
              <a:ext cx="0" cy="79121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169" name="矩形 250">
              <a:extLst>
                <a:ext uri="{FF2B5EF4-FFF2-40B4-BE49-F238E27FC236}">
                  <a16:creationId xmlns:a16="http://schemas.microsoft.com/office/drawing/2014/main" id="{EDD30755-7F1B-5645-A795-F045B0F76297}"/>
                </a:ext>
              </a:extLst>
            </p:cNvPr>
            <p:cNvSpPr/>
            <p:nvPr/>
          </p:nvSpPr>
          <p:spPr>
            <a:xfrm>
              <a:off x="7621270" y="5605145"/>
              <a:ext cx="3642995" cy="537845"/>
            </a:xfrm>
            <a:prstGeom prst="rect">
              <a:avLst/>
            </a:prstGeom>
            <a:solidFill>
              <a:schemeClr val="bg1">
                <a:lumMod val="95000"/>
              </a:schemeClr>
            </a:solidFill>
            <a:ln w="63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Century Gothic" panose="020B0502020202020204" pitchFamily="34" charset="0"/>
              </a:endParaRPr>
            </a:p>
          </p:txBody>
        </p:sp>
        <p:cxnSp>
          <p:nvCxnSpPr>
            <p:cNvPr id="170" name="直接连接符 251">
              <a:extLst>
                <a:ext uri="{FF2B5EF4-FFF2-40B4-BE49-F238E27FC236}">
                  <a16:creationId xmlns:a16="http://schemas.microsoft.com/office/drawing/2014/main" id="{F11A5948-001A-F449-BA6C-00C322F2F419}"/>
                </a:ext>
              </a:extLst>
            </p:cNvPr>
            <p:cNvCxnSpPr>
              <a:stCxn id="208" idx="2"/>
              <a:endCxn id="238" idx="0"/>
            </p:cNvCxnSpPr>
            <p:nvPr/>
          </p:nvCxnSpPr>
          <p:spPr>
            <a:xfrm>
              <a:off x="7940040" y="5392420"/>
              <a:ext cx="207010" cy="358775"/>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71" name="直接连接符 252">
              <a:extLst>
                <a:ext uri="{FF2B5EF4-FFF2-40B4-BE49-F238E27FC236}">
                  <a16:creationId xmlns:a16="http://schemas.microsoft.com/office/drawing/2014/main" id="{0A85F62F-8A7A-BC4B-AB56-5CEAF7CB4D36}"/>
                </a:ext>
              </a:extLst>
            </p:cNvPr>
            <p:cNvCxnSpPr>
              <a:stCxn id="208" idx="2"/>
              <a:endCxn id="239" idx="0"/>
            </p:cNvCxnSpPr>
            <p:nvPr/>
          </p:nvCxnSpPr>
          <p:spPr>
            <a:xfrm>
              <a:off x="7940040" y="5392420"/>
              <a:ext cx="1524000" cy="358775"/>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72" name="直接连接符 253">
              <a:extLst>
                <a:ext uri="{FF2B5EF4-FFF2-40B4-BE49-F238E27FC236}">
                  <a16:creationId xmlns:a16="http://schemas.microsoft.com/office/drawing/2014/main" id="{DDC9B402-C85A-CC4C-9658-2BD5D2D125A8}"/>
                </a:ext>
              </a:extLst>
            </p:cNvPr>
            <p:cNvCxnSpPr>
              <a:stCxn id="209" idx="2"/>
              <a:endCxn id="238" idx="0"/>
            </p:cNvCxnSpPr>
            <p:nvPr/>
          </p:nvCxnSpPr>
          <p:spPr>
            <a:xfrm flipH="1">
              <a:off x="8147050" y="5387340"/>
              <a:ext cx="550545" cy="364490"/>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73" name="直接连接符 254">
              <a:extLst>
                <a:ext uri="{FF2B5EF4-FFF2-40B4-BE49-F238E27FC236}">
                  <a16:creationId xmlns:a16="http://schemas.microsoft.com/office/drawing/2014/main" id="{FFBE5755-B3D2-034C-B501-4A01E8D57505}"/>
                </a:ext>
              </a:extLst>
            </p:cNvPr>
            <p:cNvCxnSpPr>
              <a:stCxn id="208" idx="2"/>
              <a:endCxn id="240" idx="0"/>
            </p:cNvCxnSpPr>
            <p:nvPr/>
          </p:nvCxnSpPr>
          <p:spPr>
            <a:xfrm>
              <a:off x="7940040" y="5392420"/>
              <a:ext cx="2745740" cy="358775"/>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74" name="直接连接符 255">
              <a:extLst>
                <a:ext uri="{FF2B5EF4-FFF2-40B4-BE49-F238E27FC236}">
                  <a16:creationId xmlns:a16="http://schemas.microsoft.com/office/drawing/2014/main" id="{69F9E75A-949B-9C4A-9FE9-AB7419BC0A8B}"/>
                </a:ext>
              </a:extLst>
            </p:cNvPr>
            <p:cNvCxnSpPr>
              <a:stCxn id="209" idx="2"/>
              <a:endCxn id="239" idx="0"/>
            </p:cNvCxnSpPr>
            <p:nvPr/>
          </p:nvCxnSpPr>
          <p:spPr>
            <a:xfrm>
              <a:off x="8697595" y="5387340"/>
              <a:ext cx="767080" cy="364490"/>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75" name="直接连接符 256">
              <a:extLst>
                <a:ext uri="{FF2B5EF4-FFF2-40B4-BE49-F238E27FC236}">
                  <a16:creationId xmlns:a16="http://schemas.microsoft.com/office/drawing/2014/main" id="{99B0CC2D-3FFE-6C4E-A7BB-BCA093335F20}"/>
                </a:ext>
              </a:extLst>
            </p:cNvPr>
            <p:cNvCxnSpPr>
              <a:stCxn id="209" idx="2"/>
              <a:endCxn id="240" idx="0"/>
            </p:cNvCxnSpPr>
            <p:nvPr/>
          </p:nvCxnSpPr>
          <p:spPr>
            <a:xfrm>
              <a:off x="8697595" y="5387340"/>
              <a:ext cx="1988820" cy="364490"/>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sp>
          <p:nvSpPr>
            <p:cNvPr id="176" name="文本框 257">
              <a:extLst>
                <a:ext uri="{FF2B5EF4-FFF2-40B4-BE49-F238E27FC236}">
                  <a16:creationId xmlns:a16="http://schemas.microsoft.com/office/drawing/2014/main" id="{91BBCE19-5EFA-4F46-AA2A-AB5FC9A9076B}"/>
                </a:ext>
              </a:extLst>
            </p:cNvPr>
            <p:cNvSpPr txBox="1"/>
            <p:nvPr/>
          </p:nvSpPr>
          <p:spPr>
            <a:xfrm>
              <a:off x="7560944" y="1581785"/>
              <a:ext cx="984250" cy="246632"/>
            </a:xfrm>
            <a:prstGeom prst="rect">
              <a:avLst/>
            </a:prstGeom>
            <a:noFill/>
          </p:spPr>
          <p:txBody>
            <a:bodyPr wrap="square" rtlCol="0">
              <a:spAutoFit/>
            </a:bodyPr>
            <a:lstStyle/>
            <a:p>
              <a:r>
                <a:rPr lang="en-US" altLang="zh-CN" sz="500" dirty="0">
                  <a:latin typeface="Century Gothic" panose="020B0502020202020204" pitchFamily="34" charset="0"/>
                  <a:ea typeface="微软雅黑" panose="020B0503020204020204" charset="-122"/>
                </a:rPr>
                <a:t>DC gateway</a:t>
              </a:r>
              <a:endParaRPr lang="zh-CN" altLang="en-US" sz="500" dirty="0">
                <a:latin typeface="Century Gothic" panose="020B0502020202020204" pitchFamily="34" charset="0"/>
                <a:ea typeface="微软雅黑" panose="020B0503020204020204" charset="-122"/>
              </a:endParaRPr>
            </a:p>
          </p:txBody>
        </p:sp>
        <p:pic>
          <p:nvPicPr>
            <p:cNvPr id="177" name="图片 260">
              <a:extLst>
                <a:ext uri="{FF2B5EF4-FFF2-40B4-BE49-F238E27FC236}">
                  <a16:creationId xmlns:a16="http://schemas.microsoft.com/office/drawing/2014/main" id="{DC28A426-F896-9F4B-8D6A-A29EB66765D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73135" y="2237105"/>
              <a:ext cx="601980" cy="200660"/>
            </a:xfrm>
            <a:prstGeom prst="rect">
              <a:avLst/>
            </a:prstGeom>
          </p:spPr>
        </p:pic>
        <p:pic>
          <p:nvPicPr>
            <p:cNvPr id="178" name="图片 261">
              <a:extLst>
                <a:ext uri="{FF2B5EF4-FFF2-40B4-BE49-F238E27FC236}">
                  <a16:creationId xmlns:a16="http://schemas.microsoft.com/office/drawing/2014/main" id="{738D2D12-77A8-0540-BD11-1231A57D952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3135" y="2898775"/>
              <a:ext cx="601980" cy="200660"/>
            </a:xfrm>
            <a:prstGeom prst="rect">
              <a:avLst/>
            </a:prstGeom>
          </p:spPr>
        </p:pic>
        <p:pic>
          <p:nvPicPr>
            <p:cNvPr id="179" name="图片 262">
              <a:extLst>
                <a:ext uri="{FF2B5EF4-FFF2-40B4-BE49-F238E27FC236}">
                  <a16:creationId xmlns:a16="http://schemas.microsoft.com/office/drawing/2014/main" id="{FD099A86-31E1-9B48-A435-D46C428D135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412605" y="2563495"/>
              <a:ext cx="601980" cy="200660"/>
            </a:xfrm>
            <a:prstGeom prst="rect">
              <a:avLst/>
            </a:prstGeom>
          </p:spPr>
        </p:pic>
        <p:pic>
          <p:nvPicPr>
            <p:cNvPr id="180" name="图片 263">
              <a:extLst>
                <a:ext uri="{FF2B5EF4-FFF2-40B4-BE49-F238E27FC236}">
                  <a16:creationId xmlns:a16="http://schemas.microsoft.com/office/drawing/2014/main" id="{D744E966-73AD-0D45-929B-B62BD824154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73135" y="2558415"/>
              <a:ext cx="601980" cy="200660"/>
            </a:xfrm>
            <a:prstGeom prst="rect">
              <a:avLst/>
            </a:prstGeom>
          </p:spPr>
        </p:pic>
        <p:pic>
          <p:nvPicPr>
            <p:cNvPr id="181" name="图片 264">
              <a:extLst>
                <a:ext uri="{FF2B5EF4-FFF2-40B4-BE49-F238E27FC236}">
                  <a16:creationId xmlns:a16="http://schemas.microsoft.com/office/drawing/2014/main" id="{5B6EEDD9-DD7A-094F-9CD0-A18A8FBEA21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20225" y="2237105"/>
              <a:ext cx="601980" cy="200660"/>
            </a:xfrm>
            <a:prstGeom prst="rect">
              <a:avLst/>
            </a:prstGeom>
          </p:spPr>
        </p:pic>
        <p:pic>
          <p:nvPicPr>
            <p:cNvPr id="182" name="图片 265">
              <a:extLst>
                <a:ext uri="{FF2B5EF4-FFF2-40B4-BE49-F238E27FC236}">
                  <a16:creationId xmlns:a16="http://schemas.microsoft.com/office/drawing/2014/main" id="{EB2169E2-DEFC-8E40-98AA-3A0A8328A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0225" y="2891155"/>
              <a:ext cx="601980" cy="200660"/>
            </a:xfrm>
            <a:prstGeom prst="rect">
              <a:avLst/>
            </a:prstGeom>
          </p:spPr>
        </p:pic>
        <p:grpSp>
          <p:nvGrpSpPr>
            <p:cNvPr id="183" name="组合 266">
              <a:extLst>
                <a:ext uri="{FF2B5EF4-FFF2-40B4-BE49-F238E27FC236}">
                  <a16:creationId xmlns:a16="http://schemas.microsoft.com/office/drawing/2014/main" id="{BF9BCF4C-0D49-464F-8B74-CD3C30BE23D0}"/>
                </a:ext>
              </a:extLst>
            </p:cNvPr>
            <p:cNvGrpSpPr/>
            <p:nvPr/>
          </p:nvGrpSpPr>
          <p:grpSpPr>
            <a:xfrm>
              <a:off x="8545195" y="3695700"/>
              <a:ext cx="659130" cy="615315"/>
              <a:chOff x="7082" y="3751"/>
              <a:chExt cx="1656" cy="1547"/>
            </a:xfrm>
          </p:grpSpPr>
          <p:grpSp>
            <p:nvGrpSpPr>
              <p:cNvPr id="184" name="Group 2493">
                <a:extLst>
                  <a:ext uri="{FF2B5EF4-FFF2-40B4-BE49-F238E27FC236}">
                    <a16:creationId xmlns:a16="http://schemas.microsoft.com/office/drawing/2014/main" id="{A627D2E9-C079-1748-B644-3655E134F8C0}"/>
                  </a:ext>
                </a:extLst>
              </p:cNvPr>
              <p:cNvGrpSpPr/>
              <p:nvPr/>
            </p:nvGrpSpPr>
            <p:grpSpPr bwMode="auto">
              <a:xfrm>
                <a:off x="7341" y="3751"/>
                <a:ext cx="1137" cy="1172"/>
                <a:chOff x="1768" y="187"/>
                <a:chExt cx="2860" cy="2807"/>
              </a:xfrm>
            </p:grpSpPr>
            <p:pic>
              <p:nvPicPr>
                <p:cNvPr id="186" name="Picture 2494" descr="通用交换机">
                  <a:extLst>
                    <a:ext uri="{FF2B5EF4-FFF2-40B4-BE49-F238E27FC236}">
                      <a16:creationId xmlns:a16="http://schemas.microsoft.com/office/drawing/2014/main" id="{99AB2EB1-03E1-4442-A5BD-58FE33C9175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9" y="1570"/>
                  <a:ext cx="2859" cy="1424"/>
                </a:xfrm>
                <a:prstGeom prst="rect">
                  <a:avLst/>
                </a:prstGeom>
                <a:noFill/>
                <a:ln>
                  <a:noFill/>
                </a:ln>
              </p:spPr>
            </p:pic>
            <p:pic>
              <p:nvPicPr>
                <p:cNvPr id="187" name="Picture 2495" descr="中继器">
                  <a:extLst>
                    <a:ext uri="{FF2B5EF4-FFF2-40B4-BE49-F238E27FC236}">
                      <a16:creationId xmlns:a16="http://schemas.microsoft.com/office/drawing/2014/main" id="{47B32A13-0634-604F-9082-25105EC10777}"/>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68" y="482"/>
                  <a:ext cx="2858" cy="2202"/>
                </a:xfrm>
                <a:prstGeom prst="rect">
                  <a:avLst/>
                </a:prstGeom>
                <a:noFill/>
                <a:ln>
                  <a:noFill/>
                </a:ln>
              </p:spPr>
            </p:pic>
            <p:pic>
              <p:nvPicPr>
                <p:cNvPr id="188" name="Picture 2496" descr="通用交换机">
                  <a:extLst>
                    <a:ext uri="{FF2B5EF4-FFF2-40B4-BE49-F238E27FC236}">
                      <a16:creationId xmlns:a16="http://schemas.microsoft.com/office/drawing/2014/main" id="{898D2F71-676F-1245-A39E-E374C82D152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9" y="187"/>
                  <a:ext cx="2859" cy="1424"/>
                </a:xfrm>
                <a:prstGeom prst="rect">
                  <a:avLst/>
                </a:prstGeom>
                <a:noFill/>
                <a:ln>
                  <a:noFill/>
                </a:ln>
              </p:spPr>
            </p:pic>
          </p:grpSp>
          <p:sp>
            <p:nvSpPr>
              <p:cNvPr id="185" name="矩形 274">
                <a:extLst>
                  <a:ext uri="{FF2B5EF4-FFF2-40B4-BE49-F238E27FC236}">
                    <a16:creationId xmlns:a16="http://schemas.microsoft.com/office/drawing/2014/main" id="{20317E5A-E6E2-0544-BFCA-3490F707C68F}"/>
                  </a:ext>
                </a:extLst>
              </p:cNvPr>
              <p:cNvSpPr/>
              <p:nvPr/>
            </p:nvSpPr>
            <p:spPr>
              <a:xfrm>
                <a:off x="7082" y="4922"/>
                <a:ext cx="1657" cy="377"/>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400" dirty="0">
                    <a:solidFill>
                      <a:schemeClr val="tx1"/>
                    </a:solidFill>
                    <a:latin typeface="Century Gothic" panose="020B0502020202020204" pitchFamily="34" charset="0"/>
                    <a:ea typeface="微软雅黑" panose="020B0503020204020204" charset="-122"/>
                  </a:rPr>
                  <a:t>Core switch</a:t>
                </a:r>
                <a:endParaRPr lang="zh-CN" altLang="en-US" sz="400" dirty="0">
                  <a:solidFill>
                    <a:schemeClr val="tx1"/>
                  </a:solidFill>
                  <a:latin typeface="Century Gothic" panose="020B0502020202020204" pitchFamily="34" charset="0"/>
                  <a:ea typeface="微软雅黑" panose="020B0503020204020204" charset="-122"/>
                </a:endParaRPr>
              </a:p>
            </p:txBody>
          </p:sp>
        </p:grpSp>
        <p:grpSp>
          <p:nvGrpSpPr>
            <p:cNvPr id="189" name="组合 275">
              <a:extLst>
                <a:ext uri="{FF2B5EF4-FFF2-40B4-BE49-F238E27FC236}">
                  <a16:creationId xmlns:a16="http://schemas.microsoft.com/office/drawing/2014/main" id="{A5B53CE0-0300-AC4F-B83C-5C45B9E5D338}"/>
                </a:ext>
              </a:extLst>
            </p:cNvPr>
            <p:cNvGrpSpPr/>
            <p:nvPr/>
          </p:nvGrpSpPr>
          <p:grpSpPr>
            <a:xfrm>
              <a:off x="9391015" y="3691255"/>
              <a:ext cx="659130" cy="615315"/>
              <a:chOff x="7082" y="3751"/>
              <a:chExt cx="1656" cy="1547"/>
            </a:xfrm>
          </p:grpSpPr>
          <p:grpSp>
            <p:nvGrpSpPr>
              <p:cNvPr id="190" name="Group 2493">
                <a:extLst>
                  <a:ext uri="{FF2B5EF4-FFF2-40B4-BE49-F238E27FC236}">
                    <a16:creationId xmlns:a16="http://schemas.microsoft.com/office/drawing/2014/main" id="{3AE1530E-9BAF-F344-B35C-6D1A1C0C4F40}"/>
                  </a:ext>
                </a:extLst>
              </p:cNvPr>
              <p:cNvGrpSpPr/>
              <p:nvPr/>
            </p:nvGrpSpPr>
            <p:grpSpPr bwMode="auto">
              <a:xfrm>
                <a:off x="7341" y="3751"/>
                <a:ext cx="1137" cy="1172"/>
                <a:chOff x="1768" y="187"/>
                <a:chExt cx="2860" cy="2807"/>
              </a:xfrm>
            </p:grpSpPr>
            <p:pic>
              <p:nvPicPr>
                <p:cNvPr id="192" name="Picture 2494" descr="通用交换机">
                  <a:extLst>
                    <a:ext uri="{FF2B5EF4-FFF2-40B4-BE49-F238E27FC236}">
                      <a16:creationId xmlns:a16="http://schemas.microsoft.com/office/drawing/2014/main" id="{E371CE3B-BDC3-5F42-828E-0949656BD6D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9" y="1570"/>
                  <a:ext cx="2859" cy="1424"/>
                </a:xfrm>
                <a:prstGeom prst="rect">
                  <a:avLst/>
                </a:prstGeom>
                <a:noFill/>
                <a:ln>
                  <a:noFill/>
                </a:ln>
              </p:spPr>
            </p:pic>
            <p:pic>
              <p:nvPicPr>
                <p:cNvPr id="193" name="Picture 2495" descr="中继器">
                  <a:extLst>
                    <a:ext uri="{FF2B5EF4-FFF2-40B4-BE49-F238E27FC236}">
                      <a16:creationId xmlns:a16="http://schemas.microsoft.com/office/drawing/2014/main" id="{CE292B59-CFE6-E945-A88C-F60644CA2936}"/>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68" y="482"/>
                  <a:ext cx="2858" cy="2202"/>
                </a:xfrm>
                <a:prstGeom prst="rect">
                  <a:avLst/>
                </a:prstGeom>
                <a:noFill/>
                <a:ln>
                  <a:noFill/>
                </a:ln>
              </p:spPr>
            </p:pic>
            <p:pic>
              <p:nvPicPr>
                <p:cNvPr id="194" name="Picture 2496" descr="通用交换机">
                  <a:extLst>
                    <a:ext uri="{FF2B5EF4-FFF2-40B4-BE49-F238E27FC236}">
                      <a16:creationId xmlns:a16="http://schemas.microsoft.com/office/drawing/2014/main" id="{B929B3BD-25ED-6A44-9868-F2D0F4172A6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9" y="187"/>
                  <a:ext cx="2859" cy="1424"/>
                </a:xfrm>
                <a:prstGeom prst="rect">
                  <a:avLst/>
                </a:prstGeom>
                <a:noFill/>
                <a:ln>
                  <a:noFill/>
                </a:ln>
              </p:spPr>
            </p:pic>
          </p:grpSp>
          <p:sp>
            <p:nvSpPr>
              <p:cNvPr id="191" name="矩形 280">
                <a:extLst>
                  <a:ext uri="{FF2B5EF4-FFF2-40B4-BE49-F238E27FC236}">
                    <a16:creationId xmlns:a16="http://schemas.microsoft.com/office/drawing/2014/main" id="{BC38C3E7-0321-B546-B6DA-FBC9D0C4B4E6}"/>
                  </a:ext>
                </a:extLst>
              </p:cNvPr>
              <p:cNvSpPr/>
              <p:nvPr/>
            </p:nvSpPr>
            <p:spPr>
              <a:xfrm>
                <a:off x="7082" y="4922"/>
                <a:ext cx="1657" cy="377"/>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400" dirty="0">
                    <a:solidFill>
                      <a:schemeClr val="tx1"/>
                    </a:solidFill>
                    <a:latin typeface="Century Gothic" panose="020B0502020202020204" pitchFamily="34" charset="0"/>
                    <a:ea typeface="微软雅黑" panose="020B0503020204020204" charset="-122"/>
                  </a:rPr>
                  <a:t>Core switch</a:t>
                </a:r>
                <a:endParaRPr lang="zh-CN" altLang="en-US" sz="400" dirty="0">
                  <a:solidFill>
                    <a:schemeClr val="tx1"/>
                  </a:solidFill>
                  <a:latin typeface="Century Gothic" panose="020B0502020202020204" pitchFamily="34" charset="0"/>
                  <a:ea typeface="微软雅黑" panose="020B0503020204020204" charset="-122"/>
                </a:endParaRPr>
              </a:p>
            </p:txBody>
          </p:sp>
        </p:grpSp>
        <p:pic>
          <p:nvPicPr>
            <p:cNvPr id="195" name="图片 281">
              <a:extLst>
                <a:ext uri="{FF2B5EF4-FFF2-40B4-BE49-F238E27FC236}">
                  <a16:creationId xmlns:a16="http://schemas.microsoft.com/office/drawing/2014/main" id="{F17891B0-9CB8-EE49-AC97-8C9FFAECF1B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99045" y="4112260"/>
              <a:ext cx="601980" cy="200660"/>
            </a:xfrm>
            <a:prstGeom prst="rect">
              <a:avLst/>
            </a:prstGeom>
          </p:spPr>
        </p:pic>
        <p:pic>
          <p:nvPicPr>
            <p:cNvPr id="196" name="图片 282">
              <a:extLst>
                <a:ext uri="{FF2B5EF4-FFF2-40B4-BE49-F238E27FC236}">
                  <a16:creationId xmlns:a16="http://schemas.microsoft.com/office/drawing/2014/main" id="{EFCAB4BD-9716-0143-A8C8-8E2BD30D954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01630" y="4105910"/>
              <a:ext cx="601980" cy="200660"/>
            </a:xfrm>
            <a:prstGeom prst="rect">
              <a:avLst/>
            </a:prstGeom>
          </p:spPr>
        </p:pic>
        <p:pic>
          <p:nvPicPr>
            <p:cNvPr id="197" name="图片 283">
              <a:extLst>
                <a:ext uri="{FF2B5EF4-FFF2-40B4-BE49-F238E27FC236}">
                  <a16:creationId xmlns:a16="http://schemas.microsoft.com/office/drawing/2014/main" id="{B9E2A1DF-7F44-1E4A-ACAA-FBB1D9BA9DE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501630" y="3629660"/>
              <a:ext cx="601345" cy="200660"/>
            </a:xfrm>
            <a:prstGeom prst="rect">
              <a:avLst/>
            </a:prstGeom>
          </p:spPr>
        </p:pic>
        <p:pic>
          <p:nvPicPr>
            <p:cNvPr id="198" name="图片 284">
              <a:extLst>
                <a:ext uri="{FF2B5EF4-FFF2-40B4-BE49-F238E27FC236}">
                  <a16:creationId xmlns:a16="http://schemas.microsoft.com/office/drawing/2014/main" id="{9911D7C8-F625-8F46-A599-39EF0631A87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599680" y="3629660"/>
              <a:ext cx="601345" cy="200660"/>
            </a:xfrm>
            <a:prstGeom prst="rect">
              <a:avLst/>
            </a:prstGeom>
          </p:spPr>
        </p:pic>
        <p:sp>
          <p:nvSpPr>
            <p:cNvPr id="199" name="文本框 285">
              <a:extLst>
                <a:ext uri="{FF2B5EF4-FFF2-40B4-BE49-F238E27FC236}">
                  <a16:creationId xmlns:a16="http://schemas.microsoft.com/office/drawing/2014/main" id="{5460BA13-5171-9843-92D2-15B61D8A5966}"/>
                </a:ext>
              </a:extLst>
            </p:cNvPr>
            <p:cNvSpPr txBox="1"/>
            <p:nvPr/>
          </p:nvSpPr>
          <p:spPr>
            <a:xfrm>
              <a:off x="8207655" y="2226029"/>
              <a:ext cx="364515" cy="224211"/>
            </a:xfrm>
            <a:prstGeom prst="rect">
              <a:avLst/>
            </a:prstGeom>
            <a:noFill/>
          </p:spPr>
          <p:txBody>
            <a:bodyPr wrap="square" rtlCol="0">
              <a:spAutoFit/>
            </a:bodyPr>
            <a:lstStyle/>
            <a:p>
              <a:r>
                <a:rPr lang="en-US" altLang="zh-CN" sz="400" dirty="0">
                  <a:latin typeface="Century Gothic" panose="020B0502020202020204" pitchFamily="34" charset="0"/>
                  <a:ea typeface="微软雅黑" panose="020B0503020204020204" charset="-122"/>
                </a:rPr>
                <a:t>AD</a:t>
              </a:r>
              <a:endParaRPr lang="zh-CN" altLang="en-US" sz="400" dirty="0">
                <a:latin typeface="Century Gothic" panose="020B0502020202020204" pitchFamily="34" charset="0"/>
                <a:ea typeface="微软雅黑" panose="020B0503020204020204" charset="-122"/>
              </a:endParaRPr>
            </a:p>
          </p:txBody>
        </p:sp>
        <p:sp>
          <p:nvSpPr>
            <p:cNvPr id="200" name="文本框 286">
              <a:extLst>
                <a:ext uri="{FF2B5EF4-FFF2-40B4-BE49-F238E27FC236}">
                  <a16:creationId xmlns:a16="http://schemas.microsoft.com/office/drawing/2014/main" id="{44BE3F05-0411-3F41-9706-308B9D590CFC}"/>
                </a:ext>
              </a:extLst>
            </p:cNvPr>
            <p:cNvSpPr txBox="1"/>
            <p:nvPr/>
          </p:nvSpPr>
          <p:spPr>
            <a:xfrm>
              <a:off x="8147049" y="2552383"/>
              <a:ext cx="478790" cy="224211"/>
            </a:xfrm>
            <a:prstGeom prst="rect">
              <a:avLst/>
            </a:prstGeom>
            <a:noFill/>
          </p:spPr>
          <p:txBody>
            <a:bodyPr wrap="square" rtlCol="0">
              <a:spAutoFit/>
            </a:bodyPr>
            <a:lstStyle/>
            <a:p>
              <a:r>
                <a:rPr lang="en-US" altLang="zh-CN" sz="400" dirty="0">
                  <a:latin typeface="Century Gothic" panose="020B0502020202020204" pitchFamily="34" charset="0"/>
                  <a:ea typeface="微软雅黑" panose="020B0503020204020204" charset="-122"/>
                </a:rPr>
                <a:t>NGAF</a:t>
              </a:r>
              <a:endParaRPr lang="zh-CN" altLang="en-US" sz="400" dirty="0">
                <a:latin typeface="Century Gothic" panose="020B0502020202020204" pitchFamily="34" charset="0"/>
                <a:ea typeface="微软雅黑" panose="020B0503020204020204" charset="-122"/>
              </a:endParaRPr>
            </a:p>
          </p:txBody>
        </p:sp>
        <p:sp>
          <p:nvSpPr>
            <p:cNvPr id="201" name="文本框 287">
              <a:extLst>
                <a:ext uri="{FF2B5EF4-FFF2-40B4-BE49-F238E27FC236}">
                  <a16:creationId xmlns:a16="http://schemas.microsoft.com/office/drawing/2014/main" id="{C02AB5C2-295A-E541-80C7-7B387B439B7E}"/>
                </a:ext>
              </a:extLst>
            </p:cNvPr>
            <p:cNvSpPr txBox="1"/>
            <p:nvPr/>
          </p:nvSpPr>
          <p:spPr>
            <a:xfrm>
              <a:off x="8187055" y="2892107"/>
              <a:ext cx="405129" cy="224211"/>
            </a:xfrm>
            <a:prstGeom prst="rect">
              <a:avLst/>
            </a:prstGeom>
            <a:noFill/>
          </p:spPr>
          <p:txBody>
            <a:bodyPr wrap="square" rtlCol="0">
              <a:spAutoFit/>
            </a:bodyPr>
            <a:lstStyle/>
            <a:p>
              <a:r>
                <a:rPr lang="en-US" altLang="zh-CN" sz="400" dirty="0">
                  <a:latin typeface="Century Gothic" panose="020B0502020202020204" pitchFamily="34" charset="0"/>
                  <a:ea typeface="微软雅黑" panose="020B0503020204020204" charset="-122"/>
                </a:rPr>
                <a:t>IAM</a:t>
              </a:r>
              <a:endParaRPr lang="zh-CN" altLang="en-US" sz="400" dirty="0">
                <a:latin typeface="Century Gothic" panose="020B0502020202020204" pitchFamily="34" charset="0"/>
                <a:ea typeface="微软雅黑" panose="020B0503020204020204" charset="-122"/>
              </a:endParaRPr>
            </a:p>
          </p:txBody>
        </p:sp>
        <p:sp>
          <p:nvSpPr>
            <p:cNvPr id="202" name="文本框 288">
              <a:extLst>
                <a:ext uri="{FF2B5EF4-FFF2-40B4-BE49-F238E27FC236}">
                  <a16:creationId xmlns:a16="http://schemas.microsoft.com/office/drawing/2014/main" id="{88FECCDB-FB3B-6643-B38B-4EDD8C37BCCB}"/>
                </a:ext>
              </a:extLst>
            </p:cNvPr>
            <p:cNvSpPr txBox="1"/>
            <p:nvPr/>
          </p:nvSpPr>
          <p:spPr>
            <a:xfrm>
              <a:off x="7481569" y="3761105"/>
              <a:ext cx="837565" cy="224211"/>
            </a:xfrm>
            <a:prstGeom prst="rect">
              <a:avLst/>
            </a:prstGeom>
            <a:noFill/>
          </p:spPr>
          <p:txBody>
            <a:bodyPr wrap="square" rtlCol="0">
              <a:spAutoFit/>
            </a:bodyPr>
            <a:lstStyle/>
            <a:p>
              <a:pPr algn="ctr"/>
              <a:r>
                <a:rPr lang="en-US" altLang="zh-CN" sz="400" dirty="0">
                  <a:latin typeface="Century Gothic" panose="020B0502020202020204" pitchFamily="34" charset="0"/>
                  <a:ea typeface="微软雅黑" panose="020B0503020204020204" charset="-122"/>
                </a:rPr>
                <a:t>SSL VPN</a:t>
              </a:r>
            </a:p>
          </p:txBody>
        </p:sp>
        <p:sp>
          <p:nvSpPr>
            <p:cNvPr id="203" name="文本框 289">
              <a:extLst>
                <a:ext uri="{FF2B5EF4-FFF2-40B4-BE49-F238E27FC236}">
                  <a16:creationId xmlns:a16="http://schemas.microsoft.com/office/drawing/2014/main" id="{9BD4D746-4C2A-B949-ADE5-C6C7A697D084}"/>
                </a:ext>
              </a:extLst>
            </p:cNvPr>
            <p:cNvSpPr txBox="1"/>
            <p:nvPr/>
          </p:nvSpPr>
          <p:spPr>
            <a:xfrm>
              <a:off x="7422516" y="4250055"/>
              <a:ext cx="955674" cy="224211"/>
            </a:xfrm>
            <a:prstGeom prst="rect">
              <a:avLst/>
            </a:prstGeom>
            <a:noFill/>
          </p:spPr>
          <p:txBody>
            <a:bodyPr wrap="square" rtlCol="0">
              <a:spAutoFit/>
            </a:bodyPr>
            <a:lstStyle/>
            <a:p>
              <a:pPr algn="ctr"/>
              <a:r>
                <a:rPr lang="en-US" altLang="zh-CN" sz="400" dirty="0">
                  <a:latin typeface="Century Gothic" panose="020B0502020202020204" pitchFamily="34" charset="0"/>
                  <a:ea typeface="微软雅黑" panose="020B0503020204020204" charset="-122"/>
                </a:rPr>
                <a:t>AD</a:t>
              </a:r>
              <a:endParaRPr lang="zh-CN" altLang="en-US" sz="400" dirty="0">
                <a:latin typeface="Century Gothic" panose="020B0502020202020204" pitchFamily="34" charset="0"/>
                <a:ea typeface="微软雅黑" panose="020B0503020204020204" charset="-122"/>
              </a:endParaRPr>
            </a:p>
          </p:txBody>
        </p:sp>
        <p:sp>
          <p:nvSpPr>
            <p:cNvPr id="204" name="文本框 290">
              <a:extLst>
                <a:ext uri="{FF2B5EF4-FFF2-40B4-BE49-F238E27FC236}">
                  <a16:creationId xmlns:a16="http://schemas.microsoft.com/office/drawing/2014/main" id="{E7FBBB2B-135C-844A-944F-9DA183D46A38}"/>
                </a:ext>
              </a:extLst>
            </p:cNvPr>
            <p:cNvSpPr txBox="1"/>
            <p:nvPr/>
          </p:nvSpPr>
          <p:spPr>
            <a:xfrm>
              <a:off x="10324465" y="4250055"/>
              <a:ext cx="955674" cy="224211"/>
            </a:xfrm>
            <a:prstGeom prst="rect">
              <a:avLst/>
            </a:prstGeom>
            <a:noFill/>
          </p:spPr>
          <p:txBody>
            <a:bodyPr wrap="square" rtlCol="0">
              <a:spAutoFit/>
            </a:bodyPr>
            <a:lstStyle/>
            <a:p>
              <a:pPr algn="ctr"/>
              <a:r>
                <a:rPr lang="en-US" altLang="zh-CN" sz="400" dirty="0">
                  <a:latin typeface="Century Gothic" panose="020B0502020202020204" pitchFamily="34" charset="0"/>
                  <a:ea typeface="微软雅黑" panose="020B0503020204020204" charset="-122"/>
                </a:rPr>
                <a:t>AD</a:t>
              </a:r>
              <a:endParaRPr lang="zh-CN" altLang="en-US" sz="400" dirty="0">
                <a:latin typeface="Century Gothic" panose="020B0502020202020204" pitchFamily="34" charset="0"/>
                <a:ea typeface="微软雅黑" panose="020B0503020204020204" charset="-122"/>
              </a:endParaRPr>
            </a:p>
          </p:txBody>
        </p:sp>
        <p:sp>
          <p:nvSpPr>
            <p:cNvPr id="205" name="文本框 291">
              <a:extLst>
                <a:ext uri="{FF2B5EF4-FFF2-40B4-BE49-F238E27FC236}">
                  <a16:creationId xmlns:a16="http://schemas.microsoft.com/office/drawing/2014/main" id="{107D3DB4-2110-6D4B-ADD3-4AB8E0BFDC87}"/>
                </a:ext>
              </a:extLst>
            </p:cNvPr>
            <p:cNvSpPr txBox="1"/>
            <p:nvPr/>
          </p:nvSpPr>
          <p:spPr>
            <a:xfrm>
              <a:off x="10421620" y="3761105"/>
              <a:ext cx="837565" cy="224211"/>
            </a:xfrm>
            <a:prstGeom prst="rect">
              <a:avLst/>
            </a:prstGeom>
            <a:noFill/>
          </p:spPr>
          <p:txBody>
            <a:bodyPr wrap="square" rtlCol="0">
              <a:spAutoFit/>
            </a:bodyPr>
            <a:lstStyle/>
            <a:p>
              <a:pPr algn="ctr"/>
              <a:r>
                <a:rPr lang="en-US" altLang="zh-CN" sz="400" dirty="0">
                  <a:latin typeface="Century Gothic" panose="020B0502020202020204" pitchFamily="34" charset="0"/>
                  <a:ea typeface="微软雅黑" panose="020B0503020204020204" charset="-122"/>
                </a:rPr>
                <a:t>SSL VPN</a:t>
              </a:r>
            </a:p>
          </p:txBody>
        </p:sp>
        <p:sp>
          <p:nvSpPr>
            <p:cNvPr id="206" name="文本框 292">
              <a:extLst>
                <a:ext uri="{FF2B5EF4-FFF2-40B4-BE49-F238E27FC236}">
                  <a16:creationId xmlns:a16="http://schemas.microsoft.com/office/drawing/2014/main" id="{AB9FFF2F-96B6-5846-BFEE-EE6DB54F367A}"/>
                </a:ext>
              </a:extLst>
            </p:cNvPr>
            <p:cNvSpPr txBox="1"/>
            <p:nvPr/>
          </p:nvSpPr>
          <p:spPr>
            <a:xfrm>
              <a:off x="7560944" y="3401695"/>
              <a:ext cx="1198494" cy="246632"/>
            </a:xfrm>
            <a:prstGeom prst="rect">
              <a:avLst/>
            </a:prstGeom>
            <a:noFill/>
          </p:spPr>
          <p:txBody>
            <a:bodyPr wrap="square" rtlCol="0">
              <a:spAutoFit/>
            </a:bodyPr>
            <a:lstStyle/>
            <a:p>
              <a:r>
                <a:rPr lang="en-US" altLang="zh-CN" sz="500" dirty="0">
                  <a:latin typeface="Century Gothic" panose="020B0502020202020204" pitchFamily="34" charset="0"/>
                  <a:ea typeface="微软雅黑" panose="020B0503020204020204" charset="-122"/>
                </a:rPr>
                <a:t>Core switch zone</a:t>
              </a:r>
              <a:endParaRPr lang="zh-CN" altLang="en-US" sz="500" dirty="0">
                <a:latin typeface="Century Gothic" panose="020B0502020202020204" pitchFamily="34" charset="0"/>
                <a:ea typeface="微软雅黑" panose="020B0503020204020204" charset="-122"/>
              </a:endParaRPr>
            </a:p>
          </p:txBody>
        </p:sp>
        <p:sp>
          <p:nvSpPr>
            <p:cNvPr id="207" name="文本框 293">
              <a:extLst>
                <a:ext uri="{FF2B5EF4-FFF2-40B4-BE49-F238E27FC236}">
                  <a16:creationId xmlns:a16="http://schemas.microsoft.com/office/drawing/2014/main" id="{9AD83C54-7EE1-084B-905C-9B38486AB28B}"/>
                </a:ext>
              </a:extLst>
            </p:cNvPr>
            <p:cNvSpPr txBox="1"/>
            <p:nvPr/>
          </p:nvSpPr>
          <p:spPr>
            <a:xfrm>
              <a:off x="7560944" y="4826000"/>
              <a:ext cx="984250" cy="246632"/>
            </a:xfrm>
            <a:prstGeom prst="rect">
              <a:avLst/>
            </a:prstGeom>
            <a:noFill/>
          </p:spPr>
          <p:txBody>
            <a:bodyPr wrap="square" rtlCol="0">
              <a:spAutoFit/>
            </a:bodyPr>
            <a:lstStyle/>
            <a:p>
              <a:r>
                <a:rPr lang="en-US" altLang="zh-CN" sz="500" dirty="0">
                  <a:latin typeface="Century Gothic" panose="020B0502020202020204" pitchFamily="34" charset="0"/>
                  <a:ea typeface="微软雅黑" panose="020B0503020204020204" charset="-122"/>
                </a:rPr>
                <a:t>Business zone</a:t>
              </a:r>
              <a:endParaRPr lang="zh-CN" altLang="en-US" sz="500" dirty="0">
                <a:latin typeface="Century Gothic" panose="020B0502020202020204" pitchFamily="34" charset="0"/>
                <a:ea typeface="微软雅黑" panose="020B0503020204020204" charset="-122"/>
              </a:endParaRPr>
            </a:p>
          </p:txBody>
        </p:sp>
        <p:pic>
          <p:nvPicPr>
            <p:cNvPr id="208" name="Picture 56" descr="L2交换机">
              <a:extLst>
                <a:ext uri="{FF2B5EF4-FFF2-40B4-BE49-F238E27FC236}">
                  <a16:creationId xmlns:a16="http://schemas.microsoft.com/office/drawing/2014/main" id="{00560B50-CC46-CD4D-80AA-EB85A0046B46}"/>
                </a:ext>
              </a:extLst>
            </p:cNvPr>
            <p:cNvPicPr>
              <a:picLocks noChangeAspect="1"/>
            </p:cNvPicPr>
            <p:nvPr/>
          </p:nvPicPr>
          <p:blipFill>
            <a:blip r:embed="rId8"/>
            <a:stretch>
              <a:fillRect/>
            </a:stretch>
          </p:blipFill>
          <p:spPr>
            <a:xfrm>
              <a:off x="7741920" y="5151755"/>
              <a:ext cx="397510" cy="240665"/>
            </a:xfrm>
            <a:prstGeom prst="rect">
              <a:avLst/>
            </a:prstGeom>
            <a:noFill/>
            <a:ln w="9525">
              <a:noFill/>
            </a:ln>
          </p:spPr>
        </p:pic>
        <p:pic>
          <p:nvPicPr>
            <p:cNvPr id="209" name="Picture 56" descr="L2交换机">
              <a:extLst>
                <a:ext uri="{FF2B5EF4-FFF2-40B4-BE49-F238E27FC236}">
                  <a16:creationId xmlns:a16="http://schemas.microsoft.com/office/drawing/2014/main" id="{A98CD8BF-242A-5A4F-B15C-991EA21AC1C8}"/>
                </a:ext>
              </a:extLst>
            </p:cNvPr>
            <p:cNvPicPr>
              <a:picLocks noChangeAspect="1"/>
            </p:cNvPicPr>
            <p:nvPr/>
          </p:nvPicPr>
          <p:blipFill>
            <a:blip r:embed="rId8"/>
            <a:stretch>
              <a:fillRect/>
            </a:stretch>
          </p:blipFill>
          <p:spPr>
            <a:xfrm>
              <a:off x="8498840" y="5146675"/>
              <a:ext cx="397510" cy="240665"/>
            </a:xfrm>
            <a:prstGeom prst="rect">
              <a:avLst/>
            </a:prstGeom>
            <a:noFill/>
            <a:ln w="9525">
              <a:noFill/>
            </a:ln>
          </p:spPr>
        </p:pic>
        <p:pic>
          <p:nvPicPr>
            <p:cNvPr id="210" name="Picture 56" descr="L2交换机">
              <a:extLst>
                <a:ext uri="{FF2B5EF4-FFF2-40B4-BE49-F238E27FC236}">
                  <a16:creationId xmlns:a16="http://schemas.microsoft.com/office/drawing/2014/main" id="{030DE8CE-BDA6-2746-8064-BDCF3F738F63}"/>
                </a:ext>
              </a:extLst>
            </p:cNvPr>
            <p:cNvPicPr>
              <a:picLocks noChangeAspect="1"/>
            </p:cNvPicPr>
            <p:nvPr/>
          </p:nvPicPr>
          <p:blipFill>
            <a:blip r:embed="rId8"/>
            <a:stretch>
              <a:fillRect/>
            </a:stretch>
          </p:blipFill>
          <p:spPr>
            <a:xfrm>
              <a:off x="9857105" y="5151755"/>
              <a:ext cx="397510" cy="240665"/>
            </a:xfrm>
            <a:prstGeom prst="rect">
              <a:avLst/>
            </a:prstGeom>
            <a:noFill/>
            <a:ln w="9525">
              <a:noFill/>
            </a:ln>
          </p:spPr>
        </p:pic>
        <p:pic>
          <p:nvPicPr>
            <p:cNvPr id="211" name="Picture 56" descr="L2交换机">
              <a:extLst>
                <a:ext uri="{FF2B5EF4-FFF2-40B4-BE49-F238E27FC236}">
                  <a16:creationId xmlns:a16="http://schemas.microsoft.com/office/drawing/2014/main" id="{9B059517-4E9C-CE4B-B05C-7371B7F8A9D9}"/>
                </a:ext>
              </a:extLst>
            </p:cNvPr>
            <p:cNvPicPr>
              <a:picLocks noChangeAspect="1"/>
            </p:cNvPicPr>
            <p:nvPr/>
          </p:nvPicPr>
          <p:blipFill>
            <a:blip r:embed="rId8"/>
            <a:stretch>
              <a:fillRect/>
            </a:stretch>
          </p:blipFill>
          <p:spPr>
            <a:xfrm>
              <a:off x="10614025" y="5146675"/>
              <a:ext cx="397510" cy="240665"/>
            </a:xfrm>
            <a:prstGeom prst="rect">
              <a:avLst/>
            </a:prstGeom>
            <a:noFill/>
            <a:ln w="9525">
              <a:noFill/>
            </a:ln>
          </p:spPr>
        </p:pic>
        <p:pic>
          <p:nvPicPr>
            <p:cNvPr id="212" name="Picture 56" descr="L2交换机">
              <a:extLst>
                <a:ext uri="{FF2B5EF4-FFF2-40B4-BE49-F238E27FC236}">
                  <a16:creationId xmlns:a16="http://schemas.microsoft.com/office/drawing/2014/main" id="{2FC4DB77-89B8-A243-A23B-F849EFE86E00}"/>
                </a:ext>
              </a:extLst>
            </p:cNvPr>
            <p:cNvPicPr>
              <a:picLocks noChangeAspect="1"/>
            </p:cNvPicPr>
            <p:nvPr/>
          </p:nvPicPr>
          <p:blipFill>
            <a:blip r:embed="rId8"/>
            <a:stretch>
              <a:fillRect/>
            </a:stretch>
          </p:blipFill>
          <p:spPr>
            <a:xfrm>
              <a:off x="7741920" y="6356985"/>
              <a:ext cx="397510" cy="240665"/>
            </a:xfrm>
            <a:prstGeom prst="rect">
              <a:avLst/>
            </a:prstGeom>
            <a:noFill/>
            <a:ln w="9525">
              <a:noFill/>
            </a:ln>
          </p:spPr>
        </p:pic>
        <p:pic>
          <p:nvPicPr>
            <p:cNvPr id="213" name="Picture 56" descr="L2交换机">
              <a:extLst>
                <a:ext uri="{FF2B5EF4-FFF2-40B4-BE49-F238E27FC236}">
                  <a16:creationId xmlns:a16="http://schemas.microsoft.com/office/drawing/2014/main" id="{4F181665-E9FA-974F-B0AA-1A41F71AEDE0}"/>
                </a:ext>
              </a:extLst>
            </p:cNvPr>
            <p:cNvPicPr>
              <a:picLocks noChangeAspect="1"/>
            </p:cNvPicPr>
            <p:nvPr/>
          </p:nvPicPr>
          <p:blipFill>
            <a:blip r:embed="rId8"/>
            <a:stretch>
              <a:fillRect/>
            </a:stretch>
          </p:blipFill>
          <p:spPr>
            <a:xfrm>
              <a:off x="8498840" y="6351270"/>
              <a:ext cx="397510" cy="240665"/>
            </a:xfrm>
            <a:prstGeom prst="rect">
              <a:avLst/>
            </a:prstGeom>
            <a:noFill/>
            <a:ln w="9525">
              <a:noFill/>
            </a:ln>
          </p:spPr>
        </p:pic>
        <p:pic>
          <p:nvPicPr>
            <p:cNvPr id="214" name="Picture 56" descr="L2交换机">
              <a:extLst>
                <a:ext uri="{FF2B5EF4-FFF2-40B4-BE49-F238E27FC236}">
                  <a16:creationId xmlns:a16="http://schemas.microsoft.com/office/drawing/2014/main" id="{85CED256-7A7D-AE4C-A399-9E682237B781}"/>
                </a:ext>
              </a:extLst>
            </p:cNvPr>
            <p:cNvPicPr>
              <a:picLocks noChangeAspect="1"/>
            </p:cNvPicPr>
            <p:nvPr/>
          </p:nvPicPr>
          <p:blipFill>
            <a:blip r:embed="rId8"/>
            <a:stretch>
              <a:fillRect/>
            </a:stretch>
          </p:blipFill>
          <p:spPr>
            <a:xfrm>
              <a:off x="9857105" y="6356985"/>
              <a:ext cx="397510" cy="240665"/>
            </a:xfrm>
            <a:prstGeom prst="rect">
              <a:avLst/>
            </a:prstGeom>
            <a:noFill/>
            <a:ln w="9525">
              <a:noFill/>
            </a:ln>
          </p:spPr>
        </p:pic>
        <p:pic>
          <p:nvPicPr>
            <p:cNvPr id="215" name="Picture 56" descr="L2交换机">
              <a:extLst>
                <a:ext uri="{FF2B5EF4-FFF2-40B4-BE49-F238E27FC236}">
                  <a16:creationId xmlns:a16="http://schemas.microsoft.com/office/drawing/2014/main" id="{9415C2F9-1FBD-0B49-8991-F2F6B05FA2B9}"/>
                </a:ext>
              </a:extLst>
            </p:cNvPr>
            <p:cNvPicPr>
              <a:picLocks noChangeAspect="1"/>
            </p:cNvPicPr>
            <p:nvPr/>
          </p:nvPicPr>
          <p:blipFill>
            <a:blip r:embed="rId8"/>
            <a:stretch>
              <a:fillRect/>
            </a:stretch>
          </p:blipFill>
          <p:spPr>
            <a:xfrm>
              <a:off x="10614025" y="6351270"/>
              <a:ext cx="397510" cy="240665"/>
            </a:xfrm>
            <a:prstGeom prst="rect">
              <a:avLst/>
            </a:prstGeom>
            <a:noFill/>
            <a:ln w="9525">
              <a:noFill/>
            </a:ln>
          </p:spPr>
        </p:pic>
        <p:sp>
          <p:nvSpPr>
            <p:cNvPr id="216" name="文本框 302">
              <a:extLst>
                <a:ext uri="{FF2B5EF4-FFF2-40B4-BE49-F238E27FC236}">
                  <a16:creationId xmlns:a16="http://schemas.microsoft.com/office/drawing/2014/main" id="{900DB956-3541-DB4C-B3C1-CC6C44B55C21}"/>
                </a:ext>
              </a:extLst>
            </p:cNvPr>
            <p:cNvSpPr txBox="1"/>
            <p:nvPr/>
          </p:nvSpPr>
          <p:spPr>
            <a:xfrm>
              <a:off x="7940040" y="4988411"/>
              <a:ext cx="757555" cy="313896"/>
            </a:xfrm>
            <a:prstGeom prst="rect">
              <a:avLst/>
            </a:prstGeom>
            <a:noFill/>
          </p:spPr>
          <p:txBody>
            <a:bodyPr wrap="square" rtlCol="0">
              <a:spAutoFit/>
            </a:bodyPr>
            <a:lstStyle/>
            <a:p>
              <a:pPr algn="ctr"/>
              <a:r>
                <a:rPr lang="en-US" altLang="zh-CN" sz="400" dirty="0">
                  <a:solidFill>
                    <a:srgbClr val="FF0000"/>
                  </a:solidFill>
                  <a:latin typeface="Century Gothic" panose="020B0502020202020204" pitchFamily="34" charset="0"/>
                  <a:ea typeface="微软雅黑" panose="020B0503020204020204" charset="-122"/>
                  <a:sym typeface="+mn-ea"/>
                </a:rPr>
                <a:t>Business switches</a:t>
              </a:r>
              <a:endParaRPr lang="zh-CN" altLang="en-US" sz="400" dirty="0">
                <a:solidFill>
                  <a:srgbClr val="FF0000"/>
                </a:solidFill>
                <a:latin typeface="Century Gothic" panose="020B0502020202020204" pitchFamily="34" charset="0"/>
                <a:ea typeface="微软雅黑" panose="020B0503020204020204" charset="-122"/>
                <a:sym typeface="+mn-ea"/>
              </a:endParaRPr>
            </a:p>
          </p:txBody>
        </p:sp>
        <p:sp>
          <p:nvSpPr>
            <p:cNvPr id="217" name="文本框 303">
              <a:extLst>
                <a:ext uri="{FF2B5EF4-FFF2-40B4-BE49-F238E27FC236}">
                  <a16:creationId xmlns:a16="http://schemas.microsoft.com/office/drawing/2014/main" id="{663E53E1-FD06-8E47-BD20-504C159F2854}"/>
                </a:ext>
              </a:extLst>
            </p:cNvPr>
            <p:cNvSpPr txBox="1"/>
            <p:nvPr/>
          </p:nvSpPr>
          <p:spPr>
            <a:xfrm>
              <a:off x="9916357" y="4918258"/>
              <a:ext cx="930078" cy="313896"/>
            </a:xfrm>
            <a:prstGeom prst="rect">
              <a:avLst/>
            </a:prstGeom>
            <a:noFill/>
          </p:spPr>
          <p:txBody>
            <a:bodyPr wrap="square" rtlCol="0">
              <a:spAutoFit/>
            </a:bodyPr>
            <a:lstStyle/>
            <a:p>
              <a:pPr algn="ctr"/>
              <a:r>
                <a:rPr lang="en-US" altLang="zh-CN" sz="400" dirty="0">
                  <a:solidFill>
                    <a:srgbClr val="FF0000"/>
                  </a:solidFill>
                  <a:latin typeface="Century Gothic" panose="020B0502020202020204" pitchFamily="34" charset="0"/>
                  <a:ea typeface="微软雅黑" panose="020B0503020204020204" charset="-122"/>
                  <a:sym typeface="+mn-ea"/>
                </a:rPr>
                <a:t>Management switches</a:t>
              </a:r>
              <a:endParaRPr lang="zh-CN" altLang="en-US" sz="400" dirty="0">
                <a:solidFill>
                  <a:srgbClr val="FF0000"/>
                </a:solidFill>
                <a:latin typeface="Century Gothic" panose="020B0502020202020204" pitchFamily="34" charset="0"/>
                <a:ea typeface="微软雅黑" panose="020B0503020204020204" charset="-122"/>
                <a:sym typeface="+mn-ea"/>
              </a:endParaRPr>
            </a:p>
          </p:txBody>
        </p:sp>
        <p:sp>
          <p:nvSpPr>
            <p:cNvPr id="218" name="文本框 304">
              <a:extLst>
                <a:ext uri="{FF2B5EF4-FFF2-40B4-BE49-F238E27FC236}">
                  <a16:creationId xmlns:a16="http://schemas.microsoft.com/office/drawing/2014/main" id="{32D51517-88F9-074B-AADB-A9CAB78FE3F0}"/>
                </a:ext>
              </a:extLst>
            </p:cNvPr>
            <p:cNvSpPr txBox="1"/>
            <p:nvPr/>
          </p:nvSpPr>
          <p:spPr>
            <a:xfrm>
              <a:off x="7734300" y="6469380"/>
              <a:ext cx="1154429" cy="224211"/>
            </a:xfrm>
            <a:prstGeom prst="rect">
              <a:avLst/>
            </a:prstGeom>
            <a:noFill/>
          </p:spPr>
          <p:txBody>
            <a:bodyPr wrap="square" rtlCol="0">
              <a:spAutoFit/>
            </a:bodyPr>
            <a:lstStyle/>
            <a:p>
              <a:pPr algn="ctr"/>
              <a:r>
                <a:rPr lang="en-US" altLang="zh-CN" sz="400" dirty="0">
                  <a:solidFill>
                    <a:srgbClr val="FF0000"/>
                  </a:solidFill>
                  <a:latin typeface="Century Gothic" panose="020B0502020202020204" pitchFamily="34" charset="0"/>
                  <a:ea typeface="微软雅黑" panose="020B0503020204020204" charset="-122"/>
                  <a:sym typeface="+mn-ea"/>
                </a:rPr>
                <a:t>VXLAN switches</a:t>
              </a:r>
              <a:endParaRPr lang="zh-CN" altLang="en-US" sz="400" dirty="0">
                <a:solidFill>
                  <a:srgbClr val="FF0000"/>
                </a:solidFill>
                <a:latin typeface="Century Gothic" panose="020B0502020202020204" pitchFamily="34" charset="0"/>
                <a:ea typeface="微软雅黑" panose="020B0503020204020204" charset="-122"/>
                <a:sym typeface="+mn-ea"/>
              </a:endParaRPr>
            </a:p>
          </p:txBody>
        </p:sp>
        <p:sp>
          <p:nvSpPr>
            <p:cNvPr id="219" name="文本框 305">
              <a:extLst>
                <a:ext uri="{FF2B5EF4-FFF2-40B4-BE49-F238E27FC236}">
                  <a16:creationId xmlns:a16="http://schemas.microsoft.com/office/drawing/2014/main" id="{292F2595-42FB-BD4F-97F3-8DCCC769906B}"/>
                </a:ext>
              </a:extLst>
            </p:cNvPr>
            <p:cNvSpPr txBox="1"/>
            <p:nvPr/>
          </p:nvSpPr>
          <p:spPr>
            <a:xfrm>
              <a:off x="9857104" y="6469380"/>
              <a:ext cx="1154429" cy="224211"/>
            </a:xfrm>
            <a:prstGeom prst="rect">
              <a:avLst/>
            </a:prstGeom>
            <a:noFill/>
          </p:spPr>
          <p:txBody>
            <a:bodyPr wrap="square" rtlCol="0">
              <a:spAutoFit/>
            </a:bodyPr>
            <a:lstStyle/>
            <a:p>
              <a:pPr algn="ctr"/>
              <a:r>
                <a:rPr lang="en-US" altLang="zh-CN" sz="400" dirty="0">
                  <a:solidFill>
                    <a:srgbClr val="FF0000"/>
                  </a:solidFill>
                  <a:latin typeface="Century Gothic" panose="020B0502020202020204" pitchFamily="34" charset="0"/>
                  <a:ea typeface="微软雅黑" panose="020B0503020204020204" charset="-122"/>
                  <a:sym typeface="+mn-ea"/>
                </a:rPr>
                <a:t>Storage switches</a:t>
              </a:r>
              <a:endParaRPr lang="zh-CN" altLang="en-US" sz="400" dirty="0">
                <a:solidFill>
                  <a:srgbClr val="FF0000"/>
                </a:solidFill>
                <a:latin typeface="Century Gothic" panose="020B0502020202020204" pitchFamily="34" charset="0"/>
                <a:ea typeface="微软雅黑" panose="020B0503020204020204" charset="-122"/>
                <a:sym typeface="+mn-ea"/>
              </a:endParaRPr>
            </a:p>
          </p:txBody>
        </p:sp>
        <p:cxnSp>
          <p:nvCxnSpPr>
            <p:cNvPr id="220" name="直接连接符 306">
              <a:extLst>
                <a:ext uri="{FF2B5EF4-FFF2-40B4-BE49-F238E27FC236}">
                  <a16:creationId xmlns:a16="http://schemas.microsoft.com/office/drawing/2014/main" id="{3D8807B6-04EB-9B44-B4EE-12356B842A72}"/>
                </a:ext>
              </a:extLst>
            </p:cNvPr>
            <p:cNvCxnSpPr>
              <a:stCxn id="210" idx="2"/>
              <a:endCxn id="238" idx="0"/>
            </p:cNvCxnSpPr>
            <p:nvPr/>
          </p:nvCxnSpPr>
          <p:spPr>
            <a:xfrm flipH="1">
              <a:off x="8147050" y="5392420"/>
              <a:ext cx="1908175" cy="358775"/>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21" name="直接连接符 307">
              <a:extLst>
                <a:ext uri="{FF2B5EF4-FFF2-40B4-BE49-F238E27FC236}">
                  <a16:creationId xmlns:a16="http://schemas.microsoft.com/office/drawing/2014/main" id="{1C5142A0-3735-2441-8988-5F239F6DFC1F}"/>
                </a:ext>
              </a:extLst>
            </p:cNvPr>
            <p:cNvCxnSpPr>
              <a:stCxn id="211" idx="2"/>
              <a:endCxn id="238" idx="0"/>
            </p:cNvCxnSpPr>
            <p:nvPr/>
          </p:nvCxnSpPr>
          <p:spPr>
            <a:xfrm flipH="1">
              <a:off x="8147050" y="5387340"/>
              <a:ext cx="2665730" cy="36449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22" name="直接连接符 308">
              <a:extLst>
                <a:ext uri="{FF2B5EF4-FFF2-40B4-BE49-F238E27FC236}">
                  <a16:creationId xmlns:a16="http://schemas.microsoft.com/office/drawing/2014/main" id="{A3150FCA-6620-444B-93FE-A537EEB41E03}"/>
                </a:ext>
              </a:extLst>
            </p:cNvPr>
            <p:cNvCxnSpPr>
              <a:stCxn id="210" idx="2"/>
              <a:endCxn id="239" idx="0"/>
            </p:cNvCxnSpPr>
            <p:nvPr/>
          </p:nvCxnSpPr>
          <p:spPr>
            <a:xfrm flipH="1">
              <a:off x="9464675" y="5392420"/>
              <a:ext cx="591185" cy="358775"/>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23" name="直接连接符 309">
              <a:extLst>
                <a:ext uri="{FF2B5EF4-FFF2-40B4-BE49-F238E27FC236}">
                  <a16:creationId xmlns:a16="http://schemas.microsoft.com/office/drawing/2014/main" id="{4A90CB72-ED26-6545-AFB0-75B4E8BD1CCF}"/>
                </a:ext>
              </a:extLst>
            </p:cNvPr>
            <p:cNvCxnSpPr>
              <a:stCxn id="211" idx="2"/>
              <a:endCxn id="239" idx="0"/>
            </p:cNvCxnSpPr>
            <p:nvPr/>
          </p:nvCxnSpPr>
          <p:spPr>
            <a:xfrm flipH="1">
              <a:off x="9464675" y="5387340"/>
              <a:ext cx="1348740" cy="36449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24" name="直接连接符 310">
              <a:extLst>
                <a:ext uri="{FF2B5EF4-FFF2-40B4-BE49-F238E27FC236}">
                  <a16:creationId xmlns:a16="http://schemas.microsoft.com/office/drawing/2014/main" id="{E69884C8-7EBE-3E48-A01F-36C428AFEEDF}"/>
                </a:ext>
              </a:extLst>
            </p:cNvPr>
            <p:cNvCxnSpPr>
              <a:stCxn id="210" idx="2"/>
              <a:endCxn id="240" idx="0"/>
            </p:cNvCxnSpPr>
            <p:nvPr/>
          </p:nvCxnSpPr>
          <p:spPr>
            <a:xfrm>
              <a:off x="10055860" y="5392420"/>
              <a:ext cx="630555" cy="358775"/>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25" name="直接连接符 311">
              <a:extLst>
                <a:ext uri="{FF2B5EF4-FFF2-40B4-BE49-F238E27FC236}">
                  <a16:creationId xmlns:a16="http://schemas.microsoft.com/office/drawing/2014/main" id="{8A49E0F4-98B7-B743-9366-26B302025BD9}"/>
                </a:ext>
              </a:extLst>
            </p:cNvPr>
            <p:cNvCxnSpPr>
              <a:stCxn id="211" idx="2"/>
            </p:cNvCxnSpPr>
            <p:nvPr/>
          </p:nvCxnSpPr>
          <p:spPr>
            <a:xfrm flipH="1">
              <a:off x="10614025" y="5387340"/>
              <a:ext cx="198755" cy="58547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26" name="直接连接符 312">
              <a:extLst>
                <a:ext uri="{FF2B5EF4-FFF2-40B4-BE49-F238E27FC236}">
                  <a16:creationId xmlns:a16="http://schemas.microsoft.com/office/drawing/2014/main" id="{8EB8131C-101D-3343-ACC1-8E2AD72102F3}"/>
                </a:ext>
              </a:extLst>
            </p:cNvPr>
            <p:cNvCxnSpPr>
              <a:stCxn id="212" idx="0"/>
              <a:endCxn id="238" idx="2"/>
            </p:cNvCxnSpPr>
            <p:nvPr/>
          </p:nvCxnSpPr>
          <p:spPr>
            <a:xfrm flipV="1">
              <a:off x="7940040" y="5996305"/>
              <a:ext cx="207010" cy="360045"/>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7" name="直接连接符 313">
              <a:extLst>
                <a:ext uri="{FF2B5EF4-FFF2-40B4-BE49-F238E27FC236}">
                  <a16:creationId xmlns:a16="http://schemas.microsoft.com/office/drawing/2014/main" id="{D18AFD4D-10B4-2445-A265-5D5BD3B5DD6F}"/>
                </a:ext>
              </a:extLst>
            </p:cNvPr>
            <p:cNvCxnSpPr>
              <a:stCxn id="213" idx="0"/>
              <a:endCxn id="238" idx="2"/>
            </p:cNvCxnSpPr>
            <p:nvPr/>
          </p:nvCxnSpPr>
          <p:spPr>
            <a:xfrm flipH="1" flipV="1">
              <a:off x="8147050" y="5996305"/>
              <a:ext cx="550545" cy="354965"/>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8" name="直接连接符 314">
              <a:extLst>
                <a:ext uri="{FF2B5EF4-FFF2-40B4-BE49-F238E27FC236}">
                  <a16:creationId xmlns:a16="http://schemas.microsoft.com/office/drawing/2014/main" id="{F81706D6-1819-B54E-AAC0-2825CD878278}"/>
                </a:ext>
              </a:extLst>
            </p:cNvPr>
            <p:cNvCxnSpPr>
              <a:stCxn id="212" idx="0"/>
              <a:endCxn id="239" idx="2"/>
            </p:cNvCxnSpPr>
            <p:nvPr/>
          </p:nvCxnSpPr>
          <p:spPr>
            <a:xfrm flipV="1">
              <a:off x="7940040" y="5996305"/>
              <a:ext cx="1524000" cy="360045"/>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9" name="直接连接符 315">
              <a:extLst>
                <a:ext uri="{FF2B5EF4-FFF2-40B4-BE49-F238E27FC236}">
                  <a16:creationId xmlns:a16="http://schemas.microsoft.com/office/drawing/2014/main" id="{348E0D63-D612-AA4D-9C6D-38A7ADFF6B40}"/>
                </a:ext>
              </a:extLst>
            </p:cNvPr>
            <p:cNvCxnSpPr>
              <a:stCxn id="213" idx="0"/>
              <a:endCxn id="239" idx="2"/>
            </p:cNvCxnSpPr>
            <p:nvPr/>
          </p:nvCxnSpPr>
          <p:spPr>
            <a:xfrm flipV="1">
              <a:off x="8697595" y="5996305"/>
              <a:ext cx="767080" cy="354965"/>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0" name="直接连接符 316">
              <a:extLst>
                <a:ext uri="{FF2B5EF4-FFF2-40B4-BE49-F238E27FC236}">
                  <a16:creationId xmlns:a16="http://schemas.microsoft.com/office/drawing/2014/main" id="{2463E767-4082-0842-B18F-931ABECF83EF}"/>
                </a:ext>
              </a:extLst>
            </p:cNvPr>
            <p:cNvCxnSpPr>
              <a:stCxn id="212" idx="0"/>
              <a:endCxn id="240" idx="2"/>
            </p:cNvCxnSpPr>
            <p:nvPr/>
          </p:nvCxnSpPr>
          <p:spPr>
            <a:xfrm flipV="1">
              <a:off x="7940040" y="5996305"/>
              <a:ext cx="2745740" cy="360045"/>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1" name="直接连接符 317">
              <a:extLst>
                <a:ext uri="{FF2B5EF4-FFF2-40B4-BE49-F238E27FC236}">
                  <a16:creationId xmlns:a16="http://schemas.microsoft.com/office/drawing/2014/main" id="{7865D369-78E7-814B-AC50-19615762319E}"/>
                </a:ext>
              </a:extLst>
            </p:cNvPr>
            <p:cNvCxnSpPr>
              <a:stCxn id="213" idx="0"/>
              <a:endCxn id="240" idx="2"/>
            </p:cNvCxnSpPr>
            <p:nvPr/>
          </p:nvCxnSpPr>
          <p:spPr>
            <a:xfrm flipV="1">
              <a:off x="8697595" y="5996305"/>
              <a:ext cx="1988820" cy="354965"/>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2" name="直接连接符 318">
              <a:extLst>
                <a:ext uri="{FF2B5EF4-FFF2-40B4-BE49-F238E27FC236}">
                  <a16:creationId xmlns:a16="http://schemas.microsoft.com/office/drawing/2014/main" id="{A5897AAB-E124-E244-80F4-E97658E807C8}"/>
                </a:ext>
              </a:extLst>
            </p:cNvPr>
            <p:cNvCxnSpPr>
              <a:stCxn id="214" idx="0"/>
              <a:endCxn id="238" idx="2"/>
            </p:cNvCxnSpPr>
            <p:nvPr/>
          </p:nvCxnSpPr>
          <p:spPr>
            <a:xfrm flipH="1" flipV="1">
              <a:off x="8147050" y="5996305"/>
              <a:ext cx="1908175" cy="360045"/>
            </a:xfrm>
            <a:prstGeom prst="line">
              <a:avLst/>
            </a:prstGeom>
            <a:ln w="190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3" name="直接连接符 319">
              <a:extLst>
                <a:ext uri="{FF2B5EF4-FFF2-40B4-BE49-F238E27FC236}">
                  <a16:creationId xmlns:a16="http://schemas.microsoft.com/office/drawing/2014/main" id="{09F92D34-AA3E-D94A-975A-C4F47BA21793}"/>
                </a:ext>
              </a:extLst>
            </p:cNvPr>
            <p:cNvCxnSpPr>
              <a:endCxn id="238" idx="2"/>
            </p:cNvCxnSpPr>
            <p:nvPr/>
          </p:nvCxnSpPr>
          <p:spPr>
            <a:xfrm flipH="1" flipV="1">
              <a:off x="8147050" y="5996305"/>
              <a:ext cx="2654300" cy="354965"/>
            </a:xfrm>
            <a:prstGeom prst="line">
              <a:avLst/>
            </a:prstGeom>
            <a:ln w="190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4" name="直接连接符 320">
              <a:extLst>
                <a:ext uri="{FF2B5EF4-FFF2-40B4-BE49-F238E27FC236}">
                  <a16:creationId xmlns:a16="http://schemas.microsoft.com/office/drawing/2014/main" id="{CC7A273E-2D10-CA44-89FA-14ED7F1A099C}"/>
                </a:ext>
              </a:extLst>
            </p:cNvPr>
            <p:cNvCxnSpPr>
              <a:stCxn id="214" idx="0"/>
              <a:endCxn id="239" idx="2"/>
            </p:cNvCxnSpPr>
            <p:nvPr/>
          </p:nvCxnSpPr>
          <p:spPr>
            <a:xfrm flipH="1" flipV="1">
              <a:off x="9464675" y="5996305"/>
              <a:ext cx="591185" cy="360045"/>
            </a:xfrm>
            <a:prstGeom prst="line">
              <a:avLst/>
            </a:prstGeom>
            <a:ln w="190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5" name="直接连接符 321">
              <a:extLst>
                <a:ext uri="{FF2B5EF4-FFF2-40B4-BE49-F238E27FC236}">
                  <a16:creationId xmlns:a16="http://schemas.microsoft.com/office/drawing/2014/main" id="{74E25522-23AF-4A48-9C6B-C11A81FDEA29}"/>
                </a:ext>
              </a:extLst>
            </p:cNvPr>
            <p:cNvCxnSpPr>
              <a:stCxn id="215" idx="0"/>
              <a:endCxn id="239" idx="2"/>
            </p:cNvCxnSpPr>
            <p:nvPr/>
          </p:nvCxnSpPr>
          <p:spPr>
            <a:xfrm flipH="1" flipV="1">
              <a:off x="9464675" y="5996305"/>
              <a:ext cx="1348740" cy="354965"/>
            </a:xfrm>
            <a:prstGeom prst="line">
              <a:avLst/>
            </a:prstGeom>
            <a:ln w="190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6" name="直接连接符 322">
              <a:extLst>
                <a:ext uri="{FF2B5EF4-FFF2-40B4-BE49-F238E27FC236}">
                  <a16:creationId xmlns:a16="http://schemas.microsoft.com/office/drawing/2014/main" id="{D7F60D2E-1AD4-A04C-99AF-236063117C98}"/>
                </a:ext>
              </a:extLst>
            </p:cNvPr>
            <p:cNvCxnSpPr>
              <a:stCxn id="214" idx="0"/>
              <a:endCxn id="240" idx="2"/>
            </p:cNvCxnSpPr>
            <p:nvPr/>
          </p:nvCxnSpPr>
          <p:spPr>
            <a:xfrm flipV="1">
              <a:off x="10055860" y="5996305"/>
              <a:ext cx="630555" cy="360045"/>
            </a:xfrm>
            <a:prstGeom prst="line">
              <a:avLst/>
            </a:prstGeom>
            <a:ln w="190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7" name="直接连接符 323">
              <a:extLst>
                <a:ext uri="{FF2B5EF4-FFF2-40B4-BE49-F238E27FC236}">
                  <a16:creationId xmlns:a16="http://schemas.microsoft.com/office/drawing/2014/main" id="{5EB19E44-9D26-AC46-8638-EE56A6B2C3D0}"/>
                </a:ext>
              </a:extLst>
            </p:cNvPr>
            <p:cNvCxnSpPr>
              <a:stCxn id="215" idx="0"/>
              <a:endCxn id="240" idx="2"/>
            </p:cNvCxnSpPr>
            <p:nvPr/>
          </p:nvCxnSpPr>
          <p:spPr>
            <a:xfrm flipH="1" flipV="1">
              <a:off x="10686415" y="5996305"/>
              <a:ext cx="127000" cy="354965"/>
            </a:xfrm>
            <a:prstGeom prst="line">
              <a:avLst/>
            </a:prstGeom>
            <a:ln w="190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pic>
          <p:nvPicPr>
            <p:cNvPr id="238" name="图片 40" descr="2U服务器丝印图.png">
              <a:extLst>
                <a:ext uri="{FF2B5EF4-FFF2-40B4-BE49-F238E27FC236}">
                  <a16:creationId xmlns:a16="http://schemas.microsoft.com/office/drawing/2014/main" id="{CDFDF177-DE41-1B4E-A7EB-C874DD91CF9B}"/>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t="2" b="22839"/>
            <a:stretch>
              <a:fillRect/>
            </a:stretch>
          </p:blipFill>
          <p:spPr bwMode="auto">
            <a:xfrm>
              <a:off x="7715250" y="5751195"/>
              <a:ext cx="864235" cy="245745"/>
            </a:xfrm>
            <a:prstGeom prst="rect">
              <a:avLst/>
            </a:prstGeom>
            <a:noFill/>
            <a:ln>
              <a:noFill/>
            </a:ln>
            <a:effectLst/>
          </p:spPr>
        </p:pic>
        <p:pic>
          <p:nvPicPr>
            <p:cNvPr id="239" name="图片 40" descr="2U服务器丝印图.png">
              <a:extLst>
                <a:ext uri="{FF2B5EF4-FFF2-40B4-BE49-F238E27FC236}">
                  <a16:creationId xmlns:a16="http://schemas.microsoft.com/office/drawing/2014/main" id="{0D51E92D-09A7-CB41-9886-CB8769F217C0}"/>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t="2" b="22839"/>
            <a:stretch>
              <a:fillRect/>
            </a:stretch>
          </p:blipFill>
          <p:spPr bwMode="auto">
            <a:xfrm>
              <a:off x="9032240" y="5751195"/>
              <a:ext cx="864235" cy="245745"/>
            </a:xfrm>
            <a:prstGeom prst="rect">
              <a:avLst/>
            </a:prstGeom>
            <a:noFill/>
            <a:ln>
              <a:noFill/>
            </a:ln>
            <a:effectLst/>
          </p:spPr>
        </p:pic>
        <p:pic>
          <p:nvPicPr>
            <p:cNvPr id="240" name="图片 40" descr="2U服务器丝印图.png">
              <a:extLst>
                <a:ext uri="{FF2B5EF4-FFF2-40B4-BE49-F238E27FC236}">
                  <a16:creationId xmlns:a16="http://schemas.microsoft.com/office/drawing/2014/main" id="{09426EE5-860D-DC41-91F3-DCD57A71EE10}"/>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t="2" b="22839"/>
            <a:stretch>
              <a:fillRect/>
            </a:stretch>
          </p:blipFill>
          <p:spPr bwMode="auto">
            <a:xfrm>
              <a:off x="10253980" y="5751195"/>
              <a:ext cx="864235" cy="245745"/>
            </a:xfrm>
            <a:prstGeom prst="rect">
              <a:avLst/>
            </a:prstGeom>
            <a:noFill/>
            <a:ln>
              <a:noFill/>
            </a:ln>
            <a:effectLst/>
          </p:spPr>
        </p:pic>
        <p:grpSp>
          <p:nvGrpSpPr>
            <p:cNvPr id="241" name="组合 327">
              <a:extLst>
                <a:ext uri="{FF2B5EF4-FFF2-40B4-BE49-F238E27FC236}">
                  <a16:creationId xmlns:a16="http://schemas.microsoft.com/office/drawing/2014/main" id="{B3C89AFA-A1EC-5A44-8ABF-F55A9C57F74A}"/>
                </a:ext>
              </a:extLst>
            </p:cNvPr>
            <p:cNvGrpSpPr/>
            <p:nvPr/>
          </p:nvGrpSpPr>
          <p:grpSpPr>
            <a:xfrm>
              <a:off x="7774305" y="5737228"/>
              <a:ext cx="254000" cy="461949"/>
              <a:chOff x="4474" y="7488"/>
              <a:chExt cx="654" cy="1186"/>
            </a:xfrm>
          </p:grpSpPr>
          <p:pic>
            <p:nvPicPr>
              <p:cNvPr id="242" name="Picture 9" descr="主机">
                <a:extLst>
                  <a:ext uri="{FF2B5EF4-FFF2-40B4-BE49-F238E27FC236}">
                    <a16:creationId xmlns:a16="http://schemas.microsoft.com/office/drawing/2014/main" id="{09A70904-0706-FE46-A6E1-F4CE6B1A0F68}"/>
                  </a:ext>
                </a:extLst>
              </p:cNvPr>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243" name="文本框 329">
                <a:extLst>
                  <a:ext uri="{FF2B5EF4-FFF2-40B4-BE49-F238E27FC236}">
                    <a16:creationId xmlns:a16="http://schemas.microsoft.com/office/drawing/2014/main" id="{FB744F0A-C72F-4A40-A3B7-D67616DDAD69}"/>
                  </a:ext>
                </a:extLst>
              </p:cNvPr>
              <p:cNvSpPr txBox="1"/>
              <p:nvPr/>
            </p:nvSpPr>
            <p:spPr>
              <a:xfrm>
                <a:off x="4474" y="7868"/>
                <a:ext cx="654" cy="806"/>
              </a:xfrm>
              <a:prstGeom prst="rect">
                <a:avLst/>
              </a:prstGeom>
              <a:noFill/>
            </p:spPr>
            <p:txBody>
              <a:bodyPr wrap="square" rtlCol="0">
                <a:spAutoFit/>
              </a:bodyPr>
              <a:lstStyle/>
              <a:p>
                <a:pPr algn="ctr"/>
                <a:r>
                  <a:rPr lang="en-US" altLang="zh-CN" sz="400" dirty="0">
                    <a:solidFill>
                      <a:srgbClr val="FFC000"/>
                    </a:solidFill>
                    <a:latin typeface="Century Gothic" panose="020B0502020202020204" pitchFamily="34" charset="0"/>
                    <a:ea typeface="微软雅黑" panose="020B0503020204020204" charset="-122"/>
                  </a:rPr>
                  <a:t>VM</a:t>
                </a:r>
              </a:p>
            </p:txBody>
          </p:sp>
        </p:grpSp>
        <p:grpSp>
          <p:nvGrpSpPr>
            <p:cNvPr id="244" name="组合 330">
              <a:extLst>
                <a:ext uri="{FF2B5EF4-FFF2-40B4-BE49-F238E27FC236}">
                  <a16:creationId xmlns:a16="http://schemas.microsoft.com/office/drawing/2014/main" id="{3A79EC23-D95C-1F4A-A0B3-65BDA6F777D6}"/>
                </a:ext>
              </a:extLst>
            </p:cNvPr>
            <p:cNvGrpSpPr/>
            <p:nvPr/>
          </p:nvGrpSpPr>
          <p:grpSpPr>
            <a:xfrm>
              <a:off x="8239760" y="5737228"/>
              <a:ext cx="254000" cy="461949"/>
              <a:chOff x="4474" y="7488"/>
              <a:chExt cx="654" cy="1186"/>
            </a:xfrm>
          </p:grpSpPr>
          <p:pic>
            <p:nvPicPr>
              <p:cNvPr id="245" name="Picture 9" descr="主机">
                <a:extLst>
                  <a:ext uri="{FF2B5EF4-FFF2-40B4-BE49-F238E27FC236}">
                    <a16:creationId xmlns:a16="http://schemas.microsoft.com/office/drawing/2014/main" id="{EA4393C8-A7EC-1644-996C-74CECBB8E4E3}"/>
                  </a:ext>
                </a:extLst>
              </p:cNvPr>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246" name="文本框 332">
                <a:extLst>
                  <a:ext uri="{FF2B5EF4-FFF2-40B4-BE49-F238E27FC236}">
                    <a16:creationId xmlns:a16="http://schemas.microsoft.com/office/drawing/2014/main" id="{D6693A0B-DE0D-8F4B-8E94-5E00A4047B02}"/>
                  </a:ext>
                </a:extLst>
              </p:cNvPr>
              <p:cNvSpPr txBox="1"/>
              <p:nvPr/>
            </p:nvSpPr>
            <p:spPr>
              <a:xfrm>
                <a:off x="4474" y="7868"/>
                <a:ext cx="654" cy="806"/>
              </a:xfrm>
              <a:prstGeom prst="rect">
                <a:avLst/>
              </a:prstGeom>
              <a:noFill/>
            </p:spPr>
            <p:txBody>
              <a:bodyPr wrap="square" rtlCol="0">
                <a:spAutoFit/>
              </a:bodyPr>
              <a:lstStyle/>
              <a:p>
                <a:pPr algn="ctr"/>
                <a:r>
                  <a:rPr lang="en-US" altLang="zh-CN" sz="400" dirty="0">
                    <a:solidFill>
                      <a:srgbClr val="FFC000"/>
                    </a:solidFill>
                    <a:latin typeface="Century Gothic" panose="020B0502020202020204" pitchFamily="34" charset="0"/>
                    <a:ea typeface="微软雅黑" panose="020B0503020204020204" charset="-122"/>
                  </a:rPr>
                  <a:t>VM</a:t>
                </a:r>
              </a:p>
            </p:txBody>
          </p:sp>
        </p:grpSp>
        <p:grpSp>
          <p:nvGrpSpPr>
            <p:cNvPr id="247" name="组合 333">
              <a:extLst>
                <a:ext uri="{FF2B5EF4-FFF2-40B4-BE49-F238E27FC236}">
                  <a16:creationId xmlns:a16="http://schemas.microsoft.com/office/drawing/2014/main" id="{54AADF20-E4CF-764E-9EF0-E10F100F0255}"/>
                </a:ext>
              </a:extLst>
            </p:cNvPr>
            <p:cNvGrpSpPr/>
            <p:nvPr/>
          </p:nvGrpSpPr>
          <p:grpSpPr>
            <a:xfrm>
              <a:off x="9170670" y="5737228"/>
              <a:ext cx="254000" cy="461949"/>
              <a:chOff x="4474" y="7488"/>
              <a:chExt cx="654" cy="1186"/>
            </a:xfrm>
          </p:grpSpPr>
          <p:pic>
            <p:nvPicPr>
              <p:cNvPr id="248" name="Picture 9" descr="主机">
                <a:extLst>
                  <a:ext uri="{FF2B5EF4-FFF2-40B4-BE49-F238E27FC236}">
                    <a16:creationId xmlns:a16="http://schemas.microsoft.com/office/drawing/2014/main" id="{2E8A8403-4637-8C44-98B8-FE694846C7C5}"/>
                  </a:ext>
                </a:extLst>
              </p:cNvPr>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249" name="文本框 335">
                <a:extLst>
                  <a:ext uri="{FF2B5EF4-FFF2-40B4-BE49-F238E27FC236}">
                    <a16:creationId xmlns:a16="http://schemas.microsoft.com/office/drawing/2014/main" id="{7D752684-4D1D-A84F-849F-3EBEE3BD87FA}"/>
                  </a:ext>
                </a:extLst>
              </p:cNvPr>
              <p:cNvSpPr txBox="1"/>
              <p:nvPr/>
            </p:nvSpPr>
            <p:spPr>
              <a:xfrm>
                <a:off x="4474" y="7868"/>
                <a:ext cx="654" cy="806"/>
              </a:xfrm>
              <a:prstGeom prst="rect">
                <a:avLst/>
              </a:prstGeom>
              <a:noFill/>
            </p:spPr>
            <p:txBody>
              <a:bodyPr wrap="square" rtlCol="0">
                <a:spAutoFit/>
              </a:bodyPr>
              <a:lstStyle/>
              <a:p>
                <a:pPr algn="ctr"/>
                <a:r>
                  <a:rPr lang="en-US" altLang="zh-CN" sz="400" dirty="0">
                    <a:solidFill>
                      <a:srgbClr val="FFC000"/>
                    </a:solidFill>
                    <a:latin typeface="Century Gothic" panose="020B0502020202020204" pitchFamily="34" charset="0"/>
                    <a:ea typeface="微软雅黑" panose="020B0503020204020204" charset="-122"/>
                  </a:rPr>
                  <a:t>VM</a:t>
                </a:r>
              </a:p>
            </p:txBody>
          </p:sp>
        </p:grpSp>
        <p:grpSp>
          <p:nvGrpSpPr>
            <p:cNvPr id="250" name="组合 336">
              <a:extLst>
                <a:ext uri="{FF2B5EF4-FFF2-40B4-BE49-F238E27FC236}">
                  <a16:creationId xmlns:a16="http://schemas.microsoft.com/office/drawing/2014/main" id="{FACBB9C6-CE1D-8440-9400-4E77B6268C81}"/>
                </a:ext>
              </a:extLst>
            </p:cNvPr>
            <p:cNvGrpSpPr/>
            <p:nvPr/>
          </p:nvGrpSpPr>
          <p:grpSpPr>
            <a:xfrm>
              <a:off x="8705215" y="5737228"/>
              <a:ext cx="254000" cy="461949"/>
              <a:chOff x="4474" y="7488"/>
              <a:chExt cx="654" cy="1186"/>
            </a:xfrm>
          </p:grpSpPr>
          <p:pic>
            <p:nvPicPr>
              <p:cNvPr id="251" name="Picture 9" descr="主机">
                <a:extLst>
                  <a:ext uri="{FF2B5EF4-FFF2-40B4-BE49-F238E27FC236}">
                    <a16:creationId xmlns:a16="http://schemas.microsoft.com/office/drawing/2014/main" id="{2B984E23-C542-D74F-AAB9-6C7A7E5FED89}"/>
                  </a:ext>
                </a:extLst>
              </p:cNvPr>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252" name="文本框 338">
                <a:extLst>
                  <a:ext uri="{FF2B5EF4-FFF2-40B4-BE49-F238E27FC236}">
                    <a16:creationId xmlns:a16="http://schemas.microsoft.com/office/drawing/2014/main" id="{4B69A054-5E57-8A4F-8887-919B2B7FEA51}"/>
                  </a:ext>
                </a:extLst>
              </p:cNvPr>
              <p:cNvSpPr txBox="1"/>
              <p:nvPr/>
            </p:nvSpPr>
            <p:spPr>
              <a:xfrm>
                <a:off x="4474" y="7868"/>
                <a:ext cx="654" cy="806"/>
              </a:xfrm>
              <a:prstGeom prst="rect">
                <a:avLst/>
              </a:prstGeom>
              <a:noFill/>
            </p:spPr>
            <p:txBody>
              <a:bodyPr wrap="square" rtlCol="0">
                <a:spAutoFit/>
              </a:bodyPr>
              <a:lstStyle/>
              <a:p>
                <a:pPr algn="ctr"/>
                <a:r>
                  <a:rPr lang="en-US" altLang="zh-CN" sz="400" dirty="0">
                    <a:solidFill>
                      <a:srgbClr val="FFC000"/>
                    </a:solidFill>
                    <a:latin typeface="Century Gothic" panose="020B0502020202020204" pitchFamily="34" charset="0"/>
                    <a:ea typeface="微软雅黑" panose="020B0503020204020204" charset="-122"/>
                  </a:rPr>
                  <a:t>VM</a:t>
                </a:r>
              </a:p>
            </p:txBody>
          </p:sp>
        </p:grpSp>
        <p:grpSp>
          <p:nvGrpSpPr>
            <p:cNvPr id="253" name="组合 339">
              <a:extLst>
                <a:ext uri="{FF2B5EF4-FFF2-40B4-BE49-F238E27FC236}">
                  <a16:creationId xmlns:a16="http://schemas.microsoft.com/office/drawing/2014/main" id="{2B2367EC-FAF8-0D43-8359-A151A3FEED16}"/>
                </a:ext>
              </a:extLst>
            </p:cNvPr>
            <p:cNvGrpSpPr/>
            <p:nvPr/>
          </p:nvGrpSpPr>
          <p:grpSpPr>
            <a:xfrm>
              <a:off x="9636760" y="5737228"/>
              <a:ext cx="254000" cy="461949"/>
              <a:chOff x="4474" y="7488"/>
              <a:chExt cx="654" cy="1186"/>
            </a:xfrm>
          </p:grpSpPr>
          <p:pic>
            <p:nvPicPr>
              <p:cNvPr id="254" name="Picture 9" descr="主机">
                <a:extLst>
                  <a:ext uri="{FF2B5EF4-FFF2-40B4-BE49-F238E27FC236}">
                    <a16:creationId xmlns:a16="http://schemas.microsoft.com/office/drawing/2014/main" id="{EC7B7781-807D-394D-8D84-F4B8F5FB95C4}"/>
                  </a:ext>
                </a:extLst>
              </p:cNvPr>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255" name="文本框 341">
                <a:extLst>
                  <a:ext uri="{FF2B5EF4-FFF2-40B4-BE49-F238E27FC236}">
                    <a16:creationId xmlns:a16="http://schemas.microsoft.com/office/drawing/2014/main" id="{9728F49A-86DB-CF40-8759-AC1F01BC75F2}"/>
                  </a:ext>
                </a:extLst>
              </p:cNvPr>
              <p:cNvSpPr txBox="1"/>
              <p:nvPr/>
            </p:nvSpPr>
            <p:spPr>
              <a:xfrm>
                <a:off x="4474" y="7868"/>
                <a:ext cx="654" cy="806"/>
              </a:xfrm>
              <a:prstGeom prst="rect">
                <a:avLst/>
              </a:prstGeom>
              <a:noFill/>
            </p:spPr>
            <p:txBody>
              <a:bodyPr wrap="square" rtlCol="0">
                <a:spAutoFit/>
              </a:bodyPr>
              <a:lstStyle/>
              <a:p>
                <a:pPr algn="ctr"/>
                <a:r>
                  <a:rPr lang="en-US" altLang="zh-CN" sz="400" dirty="0">
                    <a:solidFill>
                      <a:srgbClr val="FFC000"/>
                    </a:solidFill>
                    <a:latin typeface="Century Gothic" panose="020B0502020202020204" pitchFamily="34" charset="0"/>
                    <a:ea typeface="微软雅黑" panose="020B0503020204020204" charset="-122"/>
                  </a:rPr>
                  <a:t>VM</a:t>
                </a:r>
              </a:p>
            </p:txBody>
          </p:sp>
        </p:grpSp>
        <p:grpSp>
          <p:nvGrpSpPr>
            <p:cNvPr id="256" name="组合 342">
              <a:extLst>
                <a:ext uri="{FF2B5EF4-FFF2-40B4-BE49-F238E27FC236}">
                  <a16:creationId xmlns:a16="http://schemas.microsoft.com/office/drawing/2014/main" id="{4C20AC84-BEA0-404A-A28B-1A4845755BE2}"/>
                </a:ext>
              </a:extLst>
            </p:cNvPr>
            <p:cNvGrpSpPr/>
            <p:nvPr/>
          </p:nvGrpSpPr>
          <p:grpSpPr>
            <a:xfrm>
              <a:off x="9869170" y="5737228"/>
              <a:ext cx="254000" cy="461949"/>
              <a:chOff x="4474" y="7488"/>
              <a:chExt cx="654" cy="1186"/>
            </a:xfrm>
          </p:grpSpPr>
          <p:pic>
            <p:nvPicPr>
              <p:cNvPr id="257" name="Picture 9" descr="主机">
                <a:extLst>
                  <a:ext uri="{FF2B5EF4-FFF2-40B4-BE49-F238E27FC236}">
                    <a16:creationId xmlns:a16="http://schemas.microsoft.com/office/drawing/2014/main" id="{AE95F201-DD2C-8E4F-8816-857D5E52F3D7}"/>
                  </a:ext>
                </a:extLst>
              </p:cNvPr>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258" name="文本框 344">
                <a:extLst>
                  <a:ext uri="{FF2B5EF4-FFF2-40B4-BE49-F238E27FC236}">
                    <a16:creationId xmlns:a16="http://schemas.microsoft.com/office/drawing/2014/main" id="{C2009653-6301-8E4A-9862-A5F7254FD373}"/>
                  </a:ext>
                </a:extLst>
              </p:cNvPr>
              <p:cNvSpPr txBox="1"/>
              <p:nvPr/>
            </p:nvSpPr>
            <p:spPr>
              <a:xfrm>
                <a:off x="4474" y="7868"/>
                <a:ext cx="654" cy="806"/>
              </a:xfrm>
              <a:prstGeom prst="rect">
                <a:avLst/>
              </a:prstGeom>
              <a:noFill/>
            </p:spPr>
            <p:txBody>
              <a:bodyPr wrap="square" rtlCol="0">
                <a:spAutoFit/>
              </a:bodyPr>
              <a:lstStyle/>
              <a:p>
                <a:pPr algn="ctr"/>
                <a:r>
                  <a:rPr lang="en-US" altLang="zh-CN" sz="400" dirty="0">
                    <a:solidFill>
                      <a:srgbClr val="FFC000"/>
                    </a:solidFill>
                    <a:latin typeface="Century Gothic" panose="020B0502020202020204" pitchFamily="34" charset="0"/>
                    <a:ea typeface="微软雅黑" panose="020B0503020204020204" charset="-122"/>
                  </a:rPr>
                  <a:t>VM</a:t>
                </a:r>
              </a:p>
            </p:txBody>
          </p:sp>
        </p:grpSp>
        <p:grpSp>
          <p:nvGrpSpPr>
            <p:cNvPr id="259" name="组合 345">
              <a:extLst>
                <a:ext uri="{FF2B5EF4-FFF2-40B4-BE49-F238E27FC236}">
                  <a16:creationId xmlns:a16="http://schemas.microsoft.com/office/drawing/2014/main" id="{49E5C66D-1F5E-834E-85EE-77AAC0C68FCD}"/>
                </a:ext>
              </a:extLst>
            </p:cNvPr>
            <p:cNvGrpSpPr/>
            <p:nvPr/>
          </p:nvGrpSpPr>
          <p:grpSpPr>
            <a:xfrm>
              <a:off x="10102215" y="5737228"/>
              <a:ext cx="254000" cy="461949"/>
              <a:chOff x="4474" y="7488"/>
              <a:chExt cx="654" cy="1186"/>
            </a:xfrm>
          </p:grpSpPr>
          <p:pic>
            <p:nvPicPr>
              <p:cNvPr id="260" name="Picture 9" descr="主机">
                <a:extLst>
                  <a:ext uri="{FF2B5EF4-FFF2-40B4-BE49-F238E27FC236}">
                    <a16:creationId xmlns:a16="http://schemas.microsoft.com/office/drawing/2014/main" id="{5548A2C7-224A-AB4B-A8A2-BCB9AF69FBD1}"/>
                  </a:ext>
                </a:extLst>
              </p:cNvPr>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261" name="文本框 347">
                <a:extLst>
                  <a:ext uri="{FF2B5EF4-FFF2-40B4-BE49-F238E27FC236}">
                    <a16:creationId xmlns:a16="http://schemas.microsoft.com/office/drawing/2014/main" id="{BC84AB06-FB6F-994B-9615-922EBEF33B8D}"/>
                  </a:ext>
                </a:extLst>
              </p:cNvPr>
              <p:cNvSpPr txBox="1"/>
              <p:nvPr/>
            </p:nvSpPr>
            <p:spPr>
              <a:xfrm>
                <a:off x="4474" y="7868"/>
                <a:ext cx="654" cy="806"/>
              </a:xfrm>
              <a:prstGeom prst="rect">
                <a:avLst/>
              </a:prstGeom>
              <a:noFill/>
            </p:spPr>
            <p:txBody>
              <a:bodyPr wrap="square" rtlCol="0">
                <a:spAutoFit/>
              </a:bodyPr>
              <a:lstStyle/>
              <a:p>
                <a:pPr algn="ctr"/>
                <a:r>
                  <a:rPr lang="en-US" altLang="zh-CN" sz="400" dirty="0">
                    <a:solidFill>
                      <a:srgbClr val="FFC000"/>
                    </a:solidFill>
                    <a:latin typeface="Century Gothic" panose="020B0502020202020204" pitchFamily="34" charset="0"/>
                    <a:ea typeface="微软雅黑" panose="020B0503020204020204" charset="-122"/>
                  </a:rPr>
                  <a:t>VM</a:t>
                </a:r>
              </a:p>
            </p:txBody>
          </p:sp>
        </p:grpSp>
        <p:grpSp>
          <p:nvGrpSpPr>
            <p:cNvPr id="262" name="组合 348">
              <a:extLst>
                <a:ext uri="{FF2B5EF4-FFF2-40B4-BE49-F238E27FC236}">
                  <a16:creationId xmlns:a16="http://schemas.microsoft.com/office/drawing/2014/main" id="{FC15556B-0DDB-0143-9361-8CAA3A89B322}"/>
                </a:ext>
              </a:extLst>
            </p:cNvPr>
            <p:cNvGrpSpPr/>
            <p:nvPr/>
          </p:nvGrpSpPr>
          <p:grpSpPr>
            <a:xfrm>
              <a:off x="8938260" y="5737228"/>
              <a:ext cx="254000" cy="461949"/>
              <a:chOff x="4474" y="7488"/>
              <a:chExt cx="654" cy="1186"/>
            </a:xfrm>
          </p:grpSpPr>
          <p:pic>
            <p:nvPicPr>
              <p:cNvPr id="263" name="Picture 9" descr="主机">
                <a:extLst>
                  <a:ext uri="{FF2B5EF4-FFF2-40B4-BE49-F238E27FC236}">
                    <a16:creationId xmlns:a16="http://schemas.microsoft.com/office/drawing/2014/main" id="{EADD38CE-F5AB-784E-9956-9396478F6452}"/>
                  </a:ext>
                </a:extLst>
              </p:cNvPr>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264" name="文本框 350">
                <a:extLst>
                  <a:ext uri="{FF2B5EF4-FFF2-40B4-BE49-F238E27FC236}">
                    <a16:creationId xmlns:a16="http://schemas.microsoft.com/office/drawing/2014/main" id="{A11C1E20-9514-3C4E-AFC6-FE755C697A33}"/>
                  </a:ext>
                </a:extLst>
              </p:cNvPr>
              <p:cNvSpPr txBox="1"/>
              <p:nvPr/>
            </p:nvSpPr>
            <p:spPr>
              <a:xfrm>
                <a:off x="4474" y="7868"/>
                <a:ext cx="654" cy="806"/>
              </a:xfrm>
              <a:prstGeom prst="rect">
                <a:avLst/>
              </a:prstGeom>
              <a:noFill/>
            </p:spPr>
            <p:txBody>
              <a:bodyPr wrap="square" rtlCol="0">
                <a:spAutoFit/>
              </a:bodyPr>
              <a:lstStyle/>
              <a:p>
                <a:pPr algn="ctr"/>
                <a:r>
                  <a:rPr lang="en-US" altLang="zh-CN" sz="400" dirty="0">
                    <a:solidFill>
                      <a:srgbClr val="FFC000"/>
                    </a:solidFill>
                    <a:latin typeface="Century Gothic" panose="020B0502020202020204" pitchFamily="34" charset="0"/>
                    <a:ea typeface="微软雅黑" panose="020B0503020204020204" charset="-122"/>
                  </a:rPr>
                  <a:t>VM</a:t>
                </a:r>
              </a:p>
            </p:txBody>
          </p:sp>
        </p:grpSp>
        <p:grpSp>
          <p:nvGrpSpPr>
            <p:cNvPr id="265" name="组合 351">
              <a:extLst>
                <a:ext uri="{FF2B5EF4-FFF2-40B4-BE49-F238E27FC236}">
                  <a16:creationId xmlns:a16="http://schemas.microsoft.com/office/drawing/2014/main" id="{86D3BC53-B840-154A-B82D-A95BA5EC251B}"/>
                </a:ext>
              </a:extLst>
            </p:cNvPr>
            <p:cNvGrpSpPr/>
            <p:nvPr/>
          </p:nvGrpSpPr>
          <p:grpSpPr>
            <a:xfrm>
              <a:off x="8472170" y="5737228"/>
              <a:ext cx="254000" cy="461949"/>
              <a:chOff x="4474" y="7488"/>
              <a:chExt cx="654" cy="1186"/>
            </a:xfrm>
          </p:grpSpPr>
          <p:pic>
            <p:nvPicPr>
              <p:cNvPr id="266" name="Picture 9" descr="主机">
                <a:extLst>
                  <a:ext uri="{FF2B5EF4-FFF2-40B4-BE49-F238E27FC236}">
                    <a16:creationId xmlns:a16="http://schemas.microsoft.com/office/drawing/2014/main" id="{FD7CBF2B-B091-D345-B84B-438B8257F0D6}"/>
                  </a:ext>
                </a:extLst>
              </p:cNvPr>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267" name="文本框 353">
                <a:extLst>
                  <a:ext uri="{FF2B5EF4-FFF2-40B4-BE49-F238E27FC236}">
                    <a16:creationId xmlns:a16="http://schemas.microsoft.com/office/drawing/2014/main" id="{331F460D-C3A0-164D-B711-8FD3F4098158}"/>
                  </a:ext>
                </a:extLst>
              </p:cNvPr>
              <p:cNvSpPr txBox="1"/>
              <p:nvPr/>
            </p:nvSpPr>
            <p:spPr>
              <a:xfrm>
                <a:off x="4474" y="7868"/>
                <a:ext cx="654" cy="806"/>
              </a:xfrm>
              <a:prstGeom prst="rect">
                <a:avLst/>
              </a:prstGeom>
              <a:noFill/>
            </p:spPr>
            <p:txBody>
              <a:bodyPr wrap="square" rtlCol="0">
                <a:spAutoFit/>
              </a:bodyPr>
              <a:lstStyle/>
              <a:p>
                <a:pPr algn="ctr"/>
                <a:r>
                  <a:rPr lang="en-US" altLang="zh-CN" sz="400" dirty="0">
                    <a:solidFill>
                      <a:srgbClr val="FFC000"/>
                    </a:solidFill>
                    <a:latin typeface="Century Gothic" panose="020B0502020202020204" pitchFamily="34" charset="0"/>
                    <a:ea typeface="微软雅黑" panose="020B0503020204020204" charset="-122"/>
                  </a:rPr>
                  <a:t>VM</a:t>
                </a:r>
              </a:p>
            </p:txBody>
          </p:sp>
        </p:grpSp>
        <p:grpSp>
          <p:nvGrpSpPr>
            <p:cNvPr id="268" name="组合 354">
              <a:extLst>
                <a:ext uri="{FF2B5EF4-FFF2-40B4-BE49-F238E27FC236}">
                  <a16:creationId xmlns:a16="http://schemas.microsoft.com/office/drawing/2014/main" id="{AFA46FCF-BD21-8B4F-A64E-74BE1404AF88}"/>
                </a:ext>
              </a:extLst>
            </p:cNvPr>
            <p:cNvGrpSpPr/>
            <p:nvPr/>
          </p:nvGrpSpPr>
          <p:grpSpPr>
            <a:xfrm>
              <a:off x="9403715" y="5737228"/>
              <a:ext cx="254000" cy="461949"/>
              <a:chOff x="4474" y="7488"/>
              <a:chExt cx="654" cy="1186"/>
            </a:xfrm>
          </p:grpSpPr>
          <p:pic>
            <p:nvPicPr>
              <p:cNvPr id="269" name="Picture 9" descr="主机">
                <a:extLst>
                  <a:ext uri="{FF2B5EF4-FFF2-40B4-BE49-F238E27FC236}">
                    <a16:creationId xmlns:a16="http://schemas.microsoft.com/office/drawing/2014/main" id="{7BDEA04B-113B-5B4B-854D-68FA6AC9D35E}"/>
                  </a:ext>
                </a:extLst>
              </p:cNvPr>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270" name="文本框 356">
                <a:extLst>
                  <a:ext uri="{FF2B5EF4-FFF2-40B4-BE49-F238E27FC236}">
                    <a16:creationId xmlns:a16="http://schemas.microsoft.com/office/drawing/2014/main" id="{676D2D01-2D89-9C45-B112-230C68D9C927}"/>
                  </a:ext>
                </a:extLst>
              </p:cNvPr>
              <p:cNvSpPr txBox="1"/>
              <p:nvPr/>
            </p:nvSpPr>
            <p:spPr>
              <a:xfrm>
                <a:off x="4474" y="7868"/>
                <a:ext cx="654" cy="806"/>
              </a:xfrm>
              <a:prstGeom prst="rect">
                <a:avLst/>
              </a:prstGeom>
              <a:noFill/>
            </p:spPr>
            <p:txBody>
              <a:bodyPr wrap="square" rtlCol="0">
                <a:spAutoFit/>
              </a:bodyPr>
              <a:lstStyle/>
              <a:p>
                <a:pPr algn="ctr"/>
                <a:r>
                  <a:rPr lang="en-US" altLang="zh-CN" sz="400" dirty="0">
                    <a:solidFill>
                      <a:srgbClr val="FFC000"/>
                    </a:solidFill>
                    <a:latin typeface="Century Gothic" panose="020B0502020202020204" pitchFamily="34" charset="0"/>
                    <a:ea typeface="微软雅黑" panose="020B0503020204020204" charset="-122"/>
                  </a:rPr>
                  <a:t>VM</a:t>
                </a:r>
              </a:p>
            </p:txBody>
          </p:sp>
        </p:grpSp>
        <p:grpSp>
          <p:nvGrpSpPr>
            <p:cNvPr id="271" name="组合 357">
              <a:extLst>
                <a:ext uri="{FF2B5EF4-FFF2-40B4-BE49-F238E27FC236}">
                  <a16:creationId xmlns:a16="http://schemas.microsoft.com/office/drawing/2014/main" id="{8BF94BAB-A459-DC4E-B6EB-31BB47CB9843}"/>
                </a:ext>
              </a:extLst>
            </p:cNvPr>
            <p:cNvGrpSpPr/>
            <p:nvPr/>
          </p:nvGrpSpPr>
          <p:grpSpPr>
            <a:xfrm>
              <a:off x="10334625" y="5737228"/>
              <a:ext cx="254000" cy="461949"/>
              <a:chOff x="4474" y="7488"/>
              <a:chExt cx="654" cy="1186"/>
            </a:xfrm>
          </p:grpSpPr>
          <p:pic>
            <p:nvPicPr>
              <p:cNvPr id="272" name="Picture 9" descr="主机">
                <a:extLst>
                  <a:ext uri="{FF2B5EF4-FFF2-40B4-BE49-F238E27FC236}">
                    <a16:creationId xmlns:a16="http://schemas.microsoft.com/office/drawing/2014/main" id="{092A1EDA-CA87-9E40-A5D8-F6C8908CC738}"/>
                  </a:ext>
                </a:extLst>
              </p:cNvPr>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273" name="文本框 359">
                <a:extLst>
                  <a:ext uri="{FF2B5EF4-FFF2-40B4-BE49-F238E27FC236}">
                    <a16:creationId xmlns:a16="http://schemas.microsoft.com/office/drawing/2014/main" id="{C73A1BD8-C4EE-3541-9CA3-93BA2072489E}"/>
                  </a:ext>
                </a:extLst>
              </p:cNvPr>
              <p:cNvSpPr txBox="1"/>
              <p:nvPr/>
            </p:nvSpPr>
            <p:spPr>
              <a:xfrm>
                <a:off x="4474" y="7868"/>
                <a:ext cx="654" cy="806"/>
              </a:xfrm>
              <a:prstGeom prst="rect">
                <a:avLst/>
              </a:prstGeom>
              <a:noFill/>
            </p:spPr>
            <p:txBody>
              <a:bodyPr wrap="square" rtlCol="0">
                <a:spAutoFit/>
              </a:bodyPr>
              <a:lstStyle/>
              <a:p>
                <a:pPr algn="ctr"/>
                <a:r>
                  <a:rPr lang="en-US" altLang="zh-CN" sz="400" dirty="0">
                    <a:solidFill>
                      <a:srgbClr val="FFC000"/>
                    </a:solidFill>
                    <a:latin typeface="Century Gothic" panose="020B0502020202020204" pitchFamily="34" charset="0"/>
                    <a:ea typeface="微软雅黑" panose="020B0503020204020204" charset="-122"/>
                  </a:rPr>
                  <a:t>VM</a:t>
                </a:r>
              </a:p>
            </p:txBody>
          </p:sp>
        </p:grpSp>
        <p:grpSp>
          <p:nvGrpSpPr>
            <p:cNvPr id="274" name="组合 360">
              <a:extLst>
                <a:ext uri="{FF2B5EF4-FFF2-40B4-BE49-F238E27FC236}">
                  <a16:creationId xmlns:a16="http://schemas.microsoft.com/office/drawing/2014/main" id="{DF0661A4-9558-C94C-9D71-AACAF1BDB81D}"/>
                </a:ext>
              </a:extLst>
            </p:cNvPr>
            <p:cNvGrpSpPr/>
            <p:nvPr/>
          </p:nvGrpSpPr>
          <p:grpSpPr>
            <a:xfrm>
              <a:off x="10567670" y="5737228"/>
              <a:ext cx="254000" cy="461949"/>
              <a:chOff x="4474" y="7488"/>
              <a:chExt cx="654" cy="1186"/>
            </a:xfrm>
          </p:grpSpPr>
          <p:pic>
            <p:nvPicPr>
              <p:cNvPr id="275" name="Picture 9" descr="主机">
                <a:extLst>
                  <a:ext uri="{FF2B5EF4-FFF2-40B4-BE49-F238E27FC236}">
                    <a16:creationId xmlns:a16="http://schemas.microsoft.com/office/drawing/2014/main" id="{6EB099AD-4E2D-F54C-ABE9-BF39697E2B50}"/>
                  </a:ext>
                </a:extLst>
              </p:cNvPr>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276" name="文本框 362">
                <a:extLst>
                  <a:ext uri="{FF2B5EF4-FFF2-40B4-BE49-F238E27FC236}">
                    <a16:creationId xmlns:a16="http://schemas.microsoft.com/office/drawing/2014/main" id="{6831A775-8719-3744-B785-658A0393A47F}"/>
                  </a:ext>
                </a:extLst>
              </p:cNvPr>
              <p:cNvSpPr txBox="1"/>
              <p:nvPr/>
            </p:nvSpPr>
            <p:spPr>
              <a:xfrm>
                <a:off x="4474" y="7868"/>
                <a:ext cx="654" cy="806"/>
              </a:xfrm>
              <a:prstGeom prst="rect">
                <a:avLst/>
              </a:prstGeom>
              <a:noFill/>
            </p:spPr>
            <p:txBody>
              <a:bodyPr wrap="square" rtlCol="0">
                <a:spAutoFit/>
              </a:bodyPr>
              <a:lstStyle/>
              <a:p>
                <a:pPr algn="ctr"/>
                <a:r>
                  <a:rPr lang="en-US" altLang="zh-CN" sz="400" dirty="0">
                    <a:solidFill>
                      <a:srgbClr val="FFC000"/>
                    </a:solidFill>
                    <a:latin typeface="Century Gothic" panose="020B0502020202020204" pitchFamily="34" charset="0"/>
                    <a:ea typeface="微软雅黑" panose="020B0503020204020204" charset="-122"/>
                  </a:rPr>
                  <a:t>VM</a:t>
                </a:r>
              </a:p>
            </p:txBody>
          </p:sp>
        </p:grpSp>
        <p:grpSp>
          <p:nvGrpSpPr>
            <p:cNvPr id="277" name="组合 363">
              <a:extLst>
                <a:ext uri="{FF2B5EF4-FFF2-40B4-BE49-F238E27FC236}">
                  <a16:creationId xmlns:a16="http://schemas.microsoft.com/office/drawing/2014/main" id="{715441D4-979C-5C43-B6A1-A9E28C5C32CF}"/>
                </a:ext>
              </a:extLst>
            </p:cNvPr>
            <p:cNvGrpSpPr/>
            <p:nvPr/>
          </p:nvGrpSpPr>
          <p:grpSpPr>
            <a:xfrm>
              <a:off x="10800715" y="5737228"/>
              <a:ext cx="254000" cy="461949"/>
              <a:chOff x="4474" y="7488"/>
              <a:chExt cx="654" cy="1186"/>
            </a:xfrm>
          </p:grpSpPr>
          <p:pic>
            <p:nvPicPr>
              <p:cNvPr id="278" name="Picture 9" descr="主机">
                <a:extLst>
                  <a:ext uri="{FF2B5EF4-FFF2-40B4-BE49-F238E27FC236}">
                    <a16:creationId xmlns:a16="http://schemas.microsoft.com/office/drawing/2014/main" id="{92157A2B-9CBC-3242-8367-A7D59ECEC7C8}"/>
                  </a:ext>
                </a:extLst>
              </p:cNvPr>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279" name="文本框 365">
                <a:extLst>
                  <a:ext uri="{FF2B5EF4-FFF2-40B4-BE49-F238E27FC236}">
                    <a16:creationId xmlns:a16="http://schemas.microsoft.com/office/drawing/2014/main" id="{7D7A082D-EFF5-874F-941F-40DB39F4CBC2}"/>
                  </a:ext>
                </a:extLst>
              </p:cNvPr>
              <p:cNvSpPr txBox="1"/>
              <p:nvPr/>
            </p:nvSpPr>
            <p:spPr>
              <a:xfrm>
                <a:off x="4474" y="7868"/>
                <a:ext cx="654" cy="806"/>
              </a:xfrm>
              <a:prstGeom prst="rect">
                <a:avLst/>
              </a:prstGeom>
              <a:noFill/>
            </p:spPr>
            <p:txBody>
              <a:bodyPr wrap="square" rtlCol="0">
                <a:spAutoFit/>
              </a:bodyPr>
              <a:lstStyle/>
              <a:p>
                <a:pPr algn="ctr"/>
                <a:r>
                  <a:rPr lang="en-US" altLang="zh-CN" sz="400" dirty="0">
                    <a:solidFill>
                      <a:srgbClr val="FFC000"/>
                    </a:solidFill>
                    <a:latin typeface="Century Gothic" panose="020B0502020202020204" pitchFamily="34" charset="0"/>
                    <a:ea typeface="微软雅黑" panose="020B0503020204020204" charset="-122"/>
                  </a:rPr>
                  <a:t>VM</a:t>
                </a:r>
              </a:p>
            </p:txBody>
          </p:sp>
        </p:grpSp>
        <p:grpSp>
          <p:nvGrpSpPr>
            <p:cNvPr id="280" name="组合 366">
              <a:extLst>
                <a:ext uri="{FF2B5EF4-FFF2-40B4-BE49-F238E27FC236}">
                  <a16:creationId xmlns:a16="http://schemas.microsoft.com/office/drawing/2014/main" id="{D08D659A-5586-3840-A647-ECA392FEC3CD}"/>
                </a:ext>
              </a:extLst>
            </p:cNvPr>
            <p:cNvGrpSpPr/>
            <p:nvPr/>
          </p:nvGrpSpPr>
          <p:grpSpPr>
            <a:xfrm>
              <a:off x="8006715" y="5737228"/>
              <a:ext cx="254000" cy="461949"/>
              <a:chOff x="4474" y="7488"/>
              <a:chExt cx="654" cy="1186"/>
            </a:xfrm>
          </p:grpSpPr>
          <p:pic>
            <p:nvPicPr>
              <p:cNvPr id="281" name="Picture 9" descr="主机">
                <a:extLst>
                  <a:ext uri="{FF2B5EF4-FFF2-40B4-BE49-F238E27FC236}">
                    <a16:creationId xmlns:a16="http://schemas.microsoft.com/office/drawing/2014/main" id="{70B476F9-3FEC-7843-BE4F-9586A2C98E20}"/>
                  </a:ext>
                </a:extLst>
              </p:cNvPr>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282" name="文本框 368">
                <a:extLst>
                  <a:ext uri="{FF2B5EF4-FFF2-40B4-BE49-F238E27FC236}">
                    <a16:creationId xmlns:a16="http://schemas.microsoft.com/office/drawing/2014/main" id="{41C8AB1B-3BF5-2A41-B18C-50F20A8FE9D1}"/>
                  </a:ext>
                </a:extLst>
              </p:cNvPr>
              <p:cNvSpPr txBox="1"/>
              <p:nvPr/>
            </p:nvSpPr>
            <p:spPr>
              <a:xfrm>
                <a:off x="4474" y="7868"/>
                <a:ext cx="654" cy="806"/>
              </a:xfrm>
              <a:prstGeom prst="rect">
                <a:avLst/>
              </a:prstGeom>
              <a:noFill/>
            </p:spPr>
            <p:txBody>
              <a:bodyPr wrap="square" rtlCol="0">
                <a:spAutoFit/>
              </a:bodyPr>
              <a:lstStyle/>
              <a:p>
                <a:pPr algn="ctr"/>
                <a:r>
                  <a:rPr lang="en-US" altLang="zh-CN" sz="400" dirty="0">
                    <a:solidFill>
                      <a:srgbClr val="FFC000"/>
                    </a:solidFill>
                    <a:latin typeface="Century Gothic" panose="020B0502020202020204" pitchFamily="34" charset="0"/>
                    <a:ea typeface="微软雅黑" panose="020B0503020204020204" charset="-122"/>
                  </a:rPr>
                  <a:t>VM</a:t>
                </a:r>
              </a:p>
            </p:txBody>
          </p:sp>
        </p:grpSp>
        <p:cxnSp>
          <p:nvCxnSpPr>
            <p:cNvPr id="283" name="直接连接符 369">
              <a:extLst>
                <a:ext uri="{FF2B5EF4-FFF2-40B4-BE49-F238E27FC236}">
                  <a16:creationId xmlns:a16="http://schemas.microsoft.com/office/drawing/2014/main" id="{6EA2C8CD-563C-C248-A1DF-4DB7AF1E8DA0}"/>
                </a:ext>
              </a:extLst>
            </p:cNvPr>
            <p:cNvCxnSpPr>
              <a:stCxn id="208" idx="3"/>
              <a:endCxn id="209" idx="1"/>
            </p:cNvCxnSpPr>
            <p:nvPr/>
          </p:nvCxnSpPr>
          <p:spPr>
            <a:xfrm flipV="1">
              <a:off x="8138795" y="5266690"/>
              <a:ext cx="360045" cy="508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4" name="直接连接符 370">
              <a:extLst>
                <a:ext uri="{FF2B5EF4-FFF2-40B4-BE49-F238E27FC236}">
                  <a16:creationId xmlns:a16="http://schemas.microsoft.com/office/drawing/2014/main" id="{DC5DF627-F107-0C46-B47B-21A8598074A2}"/>
                </a:ext>
              </a:extLst>
            </p:cNvPr>
            <p:cNvCxnSpPr/>
            <p:nvPr/>
          </p:nvCxnSpPr>
          <p:spPr>
            <a:xfrm flipV="1">
              <a:off x="10253980" y="5264785"/>
              <a:ext cx="360045" cy="508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5" name="直接连接符 371">
              <a:extLst>
                <a:ext uri="{FF2B5EF4-FFF2-40B4-BE49-F238E27FC236}">
                  <a16:creationId xmlns:a16="http://schemas.microsoft.com/office/drawing/2014/main" id="{B88F31F0-A4C4-4C41-94D7-4FB735DEEC50}"/>
                </a:ext>
              </a:extLst>
            </p:cNvPr>
            <p:cNvCxnSpPr/>
            <p:nvPr/>
          </p:nvCxnSpPr>
          <p:spPr>
            <a:xfrm flipV="1">
              <a:off x="8138795" y="6473825"/>
              <a:ext cx="360045" cy="508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6" name="直接连接符 372">
              <a:extLst>
                <a:ext uri="{FF2B5EF4-FFF2-40B4-BE49-F238E27FC236}">
                  <a16:creationId xmlns:a16="http://schemas.microsoft.com/office/drawing/2014/main" id="{4F94B3C8-BF27-BA43-B420-01A66F2F01D0}"/>
                </a:ext>
              </a:extLst>
            </p:cNvPr>
            <p:cNvCxnSpPr/>
            <p:nvPr/>
          </p:nvCxnSpPr>
          <p:spPr>
            <a:xfrm flipV="1">
              <a:off x="10253980" y="6469380"/>
              <a:ext cx="360045" cy="508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7" name="直接连接符 373">
              <a:extLst>
                <a:ext uri="{FF2B5EF4-FFF2-40B4-BE49-F238E27FC236}">
                  <a16:creationId xmlns:a16="http://schemas.microsoft.com/office/drawing/2014/main" id="{33630F98-BC52-634C-ADE2-E1B41DF08839}"/>
                </a:ext>
              </a:extLst>
            </p:cNvPr>
            <p:cNvCxnSpPr/>
            <p:nvPr/>
          </p:nvCxnSpPr>
          <p:spPr>
            <a:xfrm flipV="1">
              <a:off x="8138795" y="5295900"/>
              <a:ext cx="360045" cy="508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8" name="直接连接符 374">
              <a:extLst>
                <a:ext uri="{FF2B5EF4-FFF2-40B4-BE49-F238E27FC236}">
                  <a16:creationId xmlns:a16="http://schemas.microsoft.com/office/drawing/2014/main" id="{2EA91B5D-11A4-454B-88E9-30537ABDDCCA}"/>
                </a:ext>
              </a:extLst>
            </p:cNvPr>
            <p:cNvCxnSpPr/>
            <p:nvPr/>
          </p:nvCxnSpPr>
          <p:spPr>
            <a:xfrm flipV="1">
              <a:off x="8131810" y="6445885"/>
              <a:ext cx="360045" cy="508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9" name="直接连接符 375">
              <a:extLst>
                <a:ext uri="{FF2B5EF4-FFF2-40B4-BE49-F238E27FC236}">
                  <a16:creationId xmlns:a16="http://schemas.microsoft.com/office/drawing/2014/main" id="{34ACE857-333D-5E43-9DCB-252668791296}"/>
                </a:ext>
              </a:extLst>
            </p:cNvPr>
            <p:cNvCxnSpPr/>
            <p:nvPr/>
          </p:nvCxnSpPr>
          <p:spPr>
            <a:xfrm flipV="1">
              <a:off x="10253980" y="5287010"/>
              <a:ext cx="360045" cy="508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0" name="直接连接符 376">
              <a:extLst>
                <a:ext uri="{FF2B5EF4-FFF2-40B4-BE49-F238E27FC236}">
                  <a16:creationId xmlns:a16="http://schemas.microsoft.com/office/drawing/2014/main" id="{11C8A6A4-1E0D-9D4B-B0B9-DC863CA0EFF5}"/>
                </a:ext>
              </a:extLst>
            </p:cNvPr>
            <p:cNvCxnSpPr/>
            <p:nvPr/>
          </p:nvCxnSpPr>
          <p:spPr>
            <a:xfrm flipV="1">
              <a:off x="10253980" y="6440170"/>
              <a:ext cx="360045" cy="508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1" name="直接连接符 377">
              <a:extLst>
                <a:ext uri="{FF2B5EF4-FFF2-40B4-BE49-F238E27FC236}">
                  <a16:creationId xmlns:a16="http://schemas.microsoft.com/office/drawing/2014/main" id="{BCB3E794-7807-AC4D-9409-6185B5143D55}"/>
                </a:ext>
              </a:extLst>
            </p:cNvPr>
            <p:cNvCxnSpPr/>
            <p:nvPr/>
          </p:nvCxnSpPr>
          <p:spPr>
            <a:xfrm flipV="1">
              <a:off x="9100820" y="3865245"/>
              <a:ext cx="394335" cy="4445"/>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92" name="直接连接符 378">
              <a:extLst>
                <a:ext uri="{FF2B5EF4-FFF2-40B4-BE49-F238E27FC236}">
                  <a16:creationId xmlns:a16="http://schemas.microsoft.com/office/drawing/2014/main" id="{88427A46-67BB-9F40-AB3A-B715428E1E50}"/>
                </a:ext>
              </a:extLst>
            </p:cNvPr>
            <p:cNvCxnSpPr/>
            <p:nvPr/>
          </p:nvCxnSpPr>
          <p:spPr>
            <a:xfrm flipV="1">
              <a:off x="9100185" y="3932555"/>
              <a:ext cx="394335" cy="4445"/>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293" name="椭圆 379">
              <a:extLst>
                <a:ext uri="{FF2B5EF4-FFF2-40B4-BE49-F238E27FC236}">
                  <a16:creationId xmlns:a16="http://schemas.microsoft.com/office/drawing/2014/main" id="{2838D717-134A-FC43-8583-4E478E451D10}"/>
                </a:ext>
              </a:extLst>
            </p:cNvPr>
            <p:cNvSpPr/>
            <p:nvPr/>
          </p:nvSpPr>
          <p:spPr>
            <a:xfrm>
              <a:off x="9263380" y="3820160"/>
              <a:ext cx="78105" cy="162560"/>
            </a:xfrm>
            <a:prstGeom prst="ellipse">
              <a:avLst/>
            </a:prstGeom>
            <a:noFill/>
            <a:ln>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Century Gothic" panose="020B0502020202020204" pitchFamily="34" charset="0"/>
              </a:endParaRPr>
            </a:p>
          </p:txBody>
        </p:sp>
        <p:cxnSp>
          <p:nvCxnSpPr>
            <p:cNvPr id="294" name="直接连接符 380">
              <a:extLst>
                <a:ext uri="{FF2B5EF4-FFF2-40B4-BE49-F238E27FC236}">
                  <a16:creationId xmlns:a16="http://schemas.microsoft.com/office/drawing/2014/main" id="{05421689-1853-664B-B583-20F383A3F0D9}"/>
                </a:ext>
              </a:extLst>
            </p:cNvPr>
            <p:cNvCxnSpPr/>
            <p:nvPr/>
          </p:nvCxnSpPr>
          <p:spPr>
            <a:xfrm>
              <a:off x="9162415" y="2313305"/>
              <a:ext cx="270510" cy="635"/>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5" name="直接连接符 381">
              <a:extLst>
                <a:ext uri="{FF2B5EF4-FFF2-40B4-BE49-F238E27FC236}">
                  <a16:creationId xmlns:a16="http://schemas.microsoft.com/office/drawing/2014/main" id="{E6CA4FAE-E093-7642-848F-3ABFC9D0401E}"/>
                </a:ext>
              </a:extLst>
            </p:cNvPr>
            <p:cNvCxnSpPr/>
            <p:nvPr/>
          </p:nvCxnSpPr>
          <p:spPr>
            <a:xfrm>
              <a:off x="9161780" y="2337435"/>
              <a:ext cx="270510" cy="635"/>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6" name="直接连接符 382">
              <a:extLst>
                <a:ext uri="{FF2B5EF4-FFF2-40B4-BE49-F238E27FC236}">
                  <a16:creationId xmlns:a16="http://schemas.microsoft.com/office/drawing/2014/main" id="{4E842C8F-3F0E-ED4A-A801-6E846030F168}"/>
                </a:ext>
              </a:extLst>
            </p:cNvPr>
            <p:cNvCxnSpPr/>
            <p:nvPr/>
          </p:nvCxnSpPr>
          <p:spPr>
            <a:xfrm>
              <a:off x="9167495" y="2637155"/>
              <a:ext cx="270510" cy="635"/>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7" name="直接连接符 383">
              <a:extLst>
                <a:ext uri="{FF2B5EF4-FFF2-40B4-BE49-F238E27FC236}">
                  <a16:creationId xmlns:a16="http://schemas.microsoft.com/office/drawing/2014/main" id="{215FF4DD-49ED-854C-9209-996BE5B33010}"/>
                </a:ext>
              </a:extLst>
            </p:cNvPr>
            <p:cNvCxnSpPr/>
            <p:nvPr/>
          </p:nvCxnSpPr>
          <p:spPr>
            <a:xfrm>
              <a:off x="9166860" y="2661285"/>
              <a:ext cx="270510" cy="635"/>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8" name="直接连接符 384">
              <a:extLst>
                <a:ext uri="{FF2B5EF4-FFF2-40B4-BE49-F238E27FC236}">
                  <a16:creationId xmlns:a16="http://schemas.microsoft.com/office/drawing/2014/main" id="{BFAE5252-DBC8-FA4F-A64C-06DC5D227FDA}"/>
                </a:ext>
              </a:extLst>
            </p:cNvPr>
            <p:cNvCxnSpPr/>
            <p:nvPr/>
          </p:nvCxnSpPr>
          <p:spPr>
            <a:xfrm>
              <a:off x="9167495" y="2964815"/>
              <a:ext cx="270510" cy="635"/>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9" name="直接连接符 385">
              <a:extLst>
                <a:ext uri="{FF2B5EF4-FFF2-40B4-BE49-F238E27FC236}">
                  <a16:creationId xmlns:a16="http://schemas.microsoft.com/office/drawing/2014/main" id="{84B7FFB9-7FD1-7D4F-9290-2B34B4B68EAD}"/>
                </a:ext>
              </a:extLst>
            </p:cNvPr>
            <p:cNvCxnSpPr/>
            <p:nvPr/>
          </p:nvCxnSpPr>
          <p:spPr>
            <a:xfrm>
              <a:off x="9166860" y="2989580"/>
              <a:ext cx="270510" cy="635"/>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0" name="直接连接符 386">
              <a:extLst>
                <a:ext uri="{FF2B5EF4-FFF2-40B4-BE49-F238E27FC236}">
                  <a16:creationId xmlns:a16="http://schemas.microsoft.com/office/drawing/2014/main" id="{D222CAC9-B3B4-3247-AB44-C9AF6630DCC9}"/>
                </a:ext>
              </a:extLst>
            </p:cNvPr>
            <p:cNvCxnSpPr>
              <a:endCxn id="328" idx="1"/>
            </p:cNvCxnSpPr>
            <p:nvPr/>
          </p:nvCxnSpPr>
          <p:spPr>
            <a:xfrm>
              <a:off x="9050020" y="1980565"/>
              <a:ext cx="494665" cy="635"/>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1" name="直接连接符 387">
              <a:extLst>
                <a:ext uri="{FF2B5EF4-FFF2-40B4-BE49-F238E27FC236}">
                  <a16:creationId xmlns:a16="http://schemas.microsoft.com/office/drawing/2014/main" id="{BFCC6F56-86C1-D54C-971F-38676D3C2FDC}"/>
                </a:ext>
              </a:extLst>
            </p:cNvPr>
            <p:cNvCxnSpPr/>
            <p:nvPr/>
          </p:nvCxnSpPr>
          <p:spPr>
            <a:xfrm>
              <a:off x="9055100" y="1957070"/>
              <a:ext cx="494665" cy="635"/>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2" name="直接连接符 388">
              <a:extLst>
                <a:ext uri="{FF2B5EF4-FFF2-40B4-BE49-F238E27FC236}">
                  <a16:creationId xmlns:a16="http://schemas.microsoft.com/office/drawing/2014/main" id="{6159620B-20FF-2F47-BDF9-CA8B7BD3DEF2}"/>
                </a:ext>
              </a:extLst>
            </p:cNvPr>
            <p:cNvCxnSpPr/>
            <p:nvPr/>
          </p:nvCxnSpPr>
          <p:spPr>
            <a:xfrm>
              <a:off x="8874125" y="3032760"/>
              <a:ext cx="635" cy="66294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03" name="直接连接符 389">
              <a:extLst>
                <a:ext uri="{FF2B5EF4-FFF2-40B4-BE49-F238E27FC236}">
                  <a16:creationId xmlns:a16="http://schemas.microsoft.com/office/drawing/2014/main" id="{40EA1141-B138-2C4F-9612-20076E80BEEA}"/>
                </a:ext>
              </a:extLst>
            </p:cNvPr>
            <p:cNvCxnSpPr/>
            <p:nvPr/>
          </p:nvCxnSpPr>
          <p:spPr>
            <a:xfrm>
              <a:off x="9719945" y="3026410"/>
              <a:ext cx="635" cy="66294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04" name="直接连接符 390">
              <a:extLst>
                <a:ext uri="{FF2B5EF4-FFF2-40B4-BE49-F238E27FC236}">
                  <a16:creationId xmlns:a16="http://schemas.microsoft.com/office/drawing/2014/main" id="{D5FB60B6-F188-1F44-AA63-683022C574C4}"/>
                </a:ext>
              </a:extLst>
            </p:cNvPr>
            <p:cNvCxnSpPr/>
            <p:nvPr/>
          </p:nvCxnSpPr>
          <p:spPr>
            <a:xfrm>
              <a:off x="8874125" y="3037840"/>
              <a:ext cx="846455" cy="65341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05" name="直接连接符 391">
              <a:extLst>
                <a:ext uri="{FF2B5EF4-FFF2-40B4-BE49-F238E27FC236}">
                  <a16:creationId xmlns:a16="http://schemas.microsoft.com/office/drawing/2014/main" id="{BEC8F21F-886F-9543-8E5C-9CE6347A23C4}"/>
                </a:ext>
              </a:extLst>
            </p:cNvPr>
            <p:cNvCxnSpPr/>
            <p:nvPr/>
          </p:nvCxnSpPr>
          <p:spPr>
            <a:xfrm flipH="1">
              <a:off x="8874125" y="3037840"/>
              <a:ext cx="846455" cy="65849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06" name="直接连接符 392">
              <a:extLst>
                <a:ext uri="{FF2B5EF4-FFF2-40B4-BE49-F238E27FC236}">
                  <a16:creationId xmlns:a16="http://schemas.microsoft.com/office/drawing/2014/main" id="{7C5E2F4B-8457-7C40-A3C1-17353C1CE502}"/>
                </a:ext>
              </a:extLst>
            </p:cNvPr>
            <p:cNvCxnSpPr>
              <a:endCxn id="208" idx="0"/>
            </p:cNvCxnSpPr>
            <p:nvPr/>
          </p:nvCxnSpPr>
          <p:spPr>
            <a:xfrm flipH="1">
              <a:off x="7940040" y="4284345"/>
              <a:ext cx="934085" cy="86741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07" name="直接连接符 393">
              <a:extLst>
                <a:ext uri="{FF2B5EF4-FFF2-40B4-BE49-F238E27FC236}">
                  <a16:creationId xmlns:a16="http://schemas.microsoft.com/office/drawing/2014/main" id="{3668FBCF-0702-2149-A09F-826F47906F46}"/>
                </a:ext>
              </a:extLst>
            </p:cNvPr>
            <p:cNvCxnSpPr>
              <a:stCxn id="185" idx="2"/>
              <a:endCxn id="209" idx="0"/>
            </p:cNvCxnSpPr>
            <p:nvPr/>
          </p:nvCxnSpPr>
          <p:spPr>
            <a:xfrm flipH="1">
              <a:off x="8697595" y="4311650"/>
              <a:ext cx="177165" cy="83502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08" name="直接连接符 394">
              <a:extLst>
                <a:ext uri="{FF2B5EF4-FFF2-40B4-BE49-F238E27FC236}">
                  <a16:creationId xmlns:a16="http://schemas.microsoft.com/office/drawing/2014/main" id="{EF28EF15-E9CC-2E4B-B5FC-FE95C01ED0D8}"/>
                </a:ext>
              </a:extLst>
            </p:cNvPr>
            <p:cNvCxnSpPr>
              <a:cxnSpLocks/>
              <a:endCxn id="210" idx="0"/>
            </p:cNvCxnSpPr>
            <p:nvPr/>
          </p:nvCxnSpPr>
          <p:spPr>
            <a:xfrm>
              <a:off x="8874125" y="4168324"/>
              <a:ext cx="1181735" cy="983431"/>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09" name="直接连接符 395">
              <a:extLst>
                <a:ext uri="{FF2B5EF4-FFF2-40B4-BE49-F238E27FC236}">
                  <a16:creationId xmlns:a16="http://schemas.microsoft.com/office/drawing/2014/main" id="{33CBF905-1051-6E43-9210-7893015D8FA3}"/>
                </a:ext>
              </a:extLst>
            </p:cNvPr>
            <p:cNvCxnSpPr>
              <a:stCxn id="185" idx="2"/>
              <a:endCxn id="211" idx="0"/>
            </p:cNvCxnSpPr>
            <p:nvPr/>
          </p:nvCxnSpPr>
          <p:spPr>
            <a:xfrm>
              <a:off x="8874760" y="4311650"/>
              <a:ext cx="1938020" cy="83502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10" name="直接连接符 396">
              <a:extLst>
                <a:ext uri="{FF2B5EF4-FFF2-40B4-BE49-F238E27FC236}">
                  <a16:creationId xmlns:a16="http://schemas.microsoft.com/office/drawing/2014/main" id="{9D3E86E8-CF01-5B40-AFA5-24E129AE6804}"/>
                </a:ext>
              </a:extLst>
            </p:cNvPr>
            <p:cNvCxnSpPr>
              <a:stCxn id="191" idx="2"/>
              <a:endCxn id="208" idx="0"/>
            </p:cNvCxnSpPr>
            <p:nvPr/>
          </p:nvCxnSpPr>
          <p:spPr>
            <a:xfrm flipH="1">
              <a:off x="7940040" y="4306570"/>
              <a:ext cx="1781175" cy="84518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11" name="直接连接符 397">
              <a:extLst>
                <a:ext uri="{FF2B5EF4-FFF2-40B4-BE49-F238E27FC236}">
                  <a16:creationId xmlns:a16="http://schemas.microsoft.com/office/drawing/2014/main" id="{576DAE1F-7AD4-1A4C-878F-D6C03CB0C2FF}"/>
                </a:ext>
              </a:extLst>
            </p:cNvPr>
            <p:cNvCxnSpPr>
              <a:stCxn id="191" idx="2"/>
              <a:endCxn id="209" idx="0"/>
            </p:cNvCxnSpPr>
            <p:nvPr/>
          </p:nvCxnSpPr>
          <p:spPr>
            <a:xfrm flipH="1">
              <a:off x="8697595" y="4306570"/>
              <a:ext cx="1023620" cy="84010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12" name="直接连接符 398">
              <a:extLst>
                <a:ext uri="{FF2B5EF4-FFF2-40B4-BE49-F238E27FC236}">
                  <a16:creationId xmlns:a16="http://schemas.microsoft.com/office/drawing/2014/main" id="{74726C23-596D-4247-B313-A64C6B4BA191}"/>
                </a:ext>
              </a:extLst>
            </p:cNvPr>
            <p:cNvCxnSpPr>
              <a:cxnSpLocks/>
              <a:stCxn id="191" idx="2"/>
              <a:endCxn id="210" idx="0"/>
            </p:cNvCxnSpPr>
            <p:nvPr/>
          </p:nvCxnSpPr>
          <p:spPr>
            <a:xfrm>
              <a:off x="9721215" y="4306570"/>
              <a:ext cx="334010" cy="84518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13" name="直接连接符 399">
              <a:extLst>
                <a:ext uri="{FF2B5EF4-FFF2-40B4-BE49-F238E27FC236}">
                  <a16:creationId xmlns:a16="http://schemas.microsoft.com/office/drawing/2014/main" id="{D7378865-8D32-FF44-9D6F-B2505402B145}"/>
                </a:ext>
              </a:extLst>
            </p:cNvPr>
            <p:cNvCxnSpPr>
              <a:stCxn id="191" idx="2"/>
              <a:endCxn id="211" idx="0"/>
            </p:cNvCxnSpPr>
            <p:nvPr/>
          </p:nvCxnSpPr>
          <p:spPr>
            <a:xfrm>
              <a:off x="9721215" y="4306570"/>
              <a:ext cx="1091565" cy="84010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14" name="直接连接符 400">
              <a:extLst>
                <a:ext uri="{FF2B5EF4-FFF2-40B4-BE49-F238E27FC236}">
                  <a16:creationId xmlns:a16="http://schemas.microsoft.com/office/drawing/2014/main" id="{10F10565-0BF7-7844-BDD6-7A0949B2C67A}"/>
                </a:ext>
              </a:extLst>
            </p:cNvPr>
            <p:cNvCxnSpPr>
              <a:stCxn id="187" idx="1"/>
              <a:endCxn id="198" idx="3"/>
            </p:cNvCxnSpPr>
            <p:nvPr/>
          </p:nvCxnSpPr>
          <p:spPr>
            <a:xfrm flipH="1" flipV="1">
              <a:off x="8201025" y="3729355"/>
              <a:ext cx="447040" cy="19812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15" name="直接连接符 401">
              <a:extLst>
                <a:ext uri="{FF2B5EF4-FFF2-40B4-BE49-F238E27FC236}">
                  <a16:creationId xmlns:a16="http://schemas.microsoft.com/office/drawing/2014/main" id="{1A6BD434-D210-A548-BACF-28EED773DFD6}"/>
                </a:ext>
              </a:extLst>
            </p:cNvPr>
            <p:cNvCxnSpPr>
              <a:stCxn id="187" idx="1"/>
              <a:endCxn id="195" idx="3"/>
            </p:cNvCxnSpPr>
            <p:nvPr/>
          </p:nvCxnSpPr>
          <p:spPr>
            <a:xfrm flipH="1">
              <a:off x="8201025" y="3927475"/>
              <a:ext cx="447040" cy="28448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16" name="直接连接符 402">
              <a:extLst>
                <a:ext uri="{FF2B5EF4-FFF2-40B4-BE49-F238E27FC236}">
                  <a16:creationId xmlns:a16="http://schemas.microsoft.com/office/drawing/2014/main" id="{BB8283FC-25E8-6145-9DFC-A68CCFB56907}"/>
                </a:ext>
              </a:extLst>
            </p:cNvPr>
            <p:cNvCxnSpPr>
              <a:stCxn id="193" idx="3"/>
              <a:endCxn id="197" idx="1"/>
            </p:cNvCxnSpPr>
            <p:nvPr/>
          </p:nvCxnSpPr>
          <p:spPr>
            <a:xfrm flipV="1">
              <a:off x="9946640" y="3729355"/>
              <a:ext cx="554990" cy="19304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17" name="直接连接符 403">
              <a:extLst>
                <a:ext uri="{FF2B5EF4-FFF2-40B4-BE49-F238E27FC236}">
                  <a16:creationId xmlns:a16="http://schemas.microsoft.com/office/drawing/2014/main" id="{EA14D459-7D91-AE49-BC3A-6002CDC455FA}"/>
                </a:ext>
              </a:extLst>
            </p:cNvPr>
            <p:cNvCxnSpPr>
              <a:stCxn id="193" idx="3"/>
              <a:endCxn id="196" idx="1"/>
            </p:cNvCxnSpPr>
            <p:nvPr/>
          </p:nvCxnSpPr>
          <p:spPr>
            <a:xfrm>
              <a:off x="9946640" y="3923030"/>
              <a:ext cx="554990" cy="28321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pic>
          <p:nvPicPr>
            <p:cNvPr id="318" name="Picture 63" descr="互联网云">
              <a:extLst>
                <a:ext uri="{FF2B5EF4-FFF2-40B4-BE49-F238E27FC236}">
                  <a16:creationId xmlns:a16="http://schemas.microsoft.com/office/drawing/2014/main" id="{6AED961C-3010-9743-9252-7123DCB827D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013200" y="981710"/>
              <a:ext cx="1106805" cy="922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9" name="Picture 63" descr="互联网云">
              <a:extLst>
                <a:ext uri="{FF2B5EF4-FFF2-40B4-BE49-F238E27FC236}">
                  <a16:creationId xmlns:a16="http://schemas.microsoft.com/office/drawing/2014/main" id="{8C6F1A02-DB12-7245-B636-87227858AD20}"/>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743315" y="981710"/>
              <a:ext cx="1106805" cy="922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20" name="肘形连接符 409">
              <a:extLst>
                <a:ext uri="{FF2B5EF4-FFF2-40B4-BE49-F238E27FC236}">
                  <a16:creationId xmlns:a16="http://schemas.microsoft.com/office/drawing/2014/main" id="{8EF2B1B2-BDCF-9E44-9529-E35932DD133F}"/>
                </a:ext>
              </a:extLst>
            </p:cNvPr>
            <p:cNvCxnSpPr/>
            <p:nvPr/>
          </p:nvCxnSpPr>
          <p:spPr>
            <a:xfrm rot="16200000">
              <a:off x="7012305" y="929640"/>
              <a:ext cx="8255" cy="5577840"/>
            </a:xfrm>
            <a:prstGeom prst="bentConnector3">
              <a:avLst>
                <a:gd name="adj1" fmla="val 5407142"/>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1" name="肘形连接符 410">
              <a:extLst>
                <a:ext uri="{FF2B5EF4-FFF2-40B4-BE49-F238E27FC236}">
                  <a16:creationId xmlns:a16="http://schemas.microsoft.com/office/drawing/2014/main" id="{CA4CA9BD-8D30-0E4D-AE05-4264FA2EC7D1}"/>
                </a:ext>
              </a:extLst>
            </p:cNvPr>
            <p:cNvCxnSpPr/>
            <p:nvPr/>
          </p:nvCxnSpPr>
          <p:spPr>
            <a:xfrm rot="16200000" flipH="1">
              <a:off x="7015480" y="1776095"/>
              <a:ext cx="3175" cy="3884930"/>
            </a:xfrm>
            <a:prstGeom prst="bentConnector3">
              <a:avLst>
                <a:gd name="adj1" fmla="val -11630000"/>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2" name="直接连接符 414">
              <a:extLst>
                <a:ext uri="{FF2B5EF4-FFF2-40B4-BE49-F238E27FC236}">
                  <a16:creationId xmlns:a16="http://schemas.microsoft.com/office/drawing/2014/main" id="{AEE110E8-E861-824D-97F9-7A1B37F86631}"/>
                </a:ext>
              </a:extLst>
            </p:cNvPr>
            <p:cNvCxnSpPr/>
            <p:nvPr/>
          </p:nvCxnSpPr>
          <p:spPr>
            <a:xfrm flipH="1">
              <a:off x="4086860" y="1739900"/>
              <a:ext cx="501650" cy="22479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23" name="直接连接符 416">
              <a:extLst>
                <a:ext uri="{FF2B5EF4-FFF2-40B4-BE49-F238E27FC236}">
                  <a16:creationId xmlns:a16="http://schemas.microsoft.com/office/drawing/2014/main" id="{F6452D46-3B37-624D-B2D1-EF8ECCBFC666}"/>
                </a:ext>
              </a:extLst>
            </p:cNvPr>
            <p:cNvCxnSpPr/>
            <p:nvPr/>
          </p:nvCxnSpPr>
          <p:spPr>
            <a:xfrm>
              <a:off x="4597400" y="1731010"/>
              <a:ext cx="415925" cy="23368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24" name="直接连接符 417">
              <a:extLst>
                <a:ext uri="{FF2B5EF4-FFF2-40B4-BE49-F238E27FC236}">
                  <a16:creationId xmlns:a16="http://schemas.microsoft.com/office/drawing/2014/main" id="{3D7D8342-DF88-D94C-9A9C-EF210E335BBC}"/>
                </a:ext>
              </a:extLst>
            </p:cNvPr>
            <p:cNvCxnSpPr/>
            <p:nvPr/>
          </p:nvCxnSpPr>
          <p:spPr>
            <a:xfrm flipH="1">
              <a:off x="8900795" y="1748155"/>
              <a:ext cx="433070" cy="20828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25" name="直接连接符 418">
              <a:extLst>
                <a:ext uri="{FF2B5EF4-FFF2-40B4-BE49-F238E27FC236}">
                  <a16:creationId xmlns:a16="http://schemas.microsoft.com/office/drawing/2014/main" id="{45D0569E-8116-404B-A4CC-C79CEB39B116}"/>
                </a:ext>
              </a:extLst>
            </p:cNvPr>
            <p:cNvCxnSpPr/>
            <p:nvPr/>
          </p:nvCxnSpPr>
          <p:spPr>
            <a:xfrm>
              <a:off x="9316720" y="1748155"/>
              <a:ext cx="424180" cy="21653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pic>
          <p:nvPicPr>
            <p:cNvPr id="326" name="Picture 456" descr="图片235">
              <a:extLst>
                <a:ext uri="{FF2B5EF4-FFF2-40B4-BE49-F238E27FC236}">
                  <a16:creationId xmlns:a16="http://schemas.microsoft.com/office/drawing/2014/main" id="{67ED0EA5-2484-934A-BE63-2B0F8CBBFD58}"/>
                </a:ext>
              </a:extLst>
            </p:cNvPr>
            <p:cNvPicPr>
              <a:picLocks noChangeAspect="1" noChangeArrowheads="1"/>
            </p:cNvPicPr>
            <p:nvPr/>
          </p:nvPicPr>
          <p:blipFill>
            <a:blip r:embed="rId12" cstate="print"/>
            <a:stretch>
              <a:fillRect/>
            </a:stretch>
          </p:blipFill>
          <p:spPr bwMode="auto">
            <a:xfrm>
              <a:off x="4813300" y="1858010"/>
              <a:ext cx="351790" cy="252730"/>
            </a:xfrm>
            <a:prstGeom prst="rect">
              <a:avLst/>
            </a:prstGeom>
            <a:noFill/>
          </p:spPr>
        </p:pic>
        <p:pic>
          <p:nvPicPr>
            <p:cNvPr id="327" name="Picture 456" descr="图片235">
              <a:extLst>
                <a:ext uri="{FF2B5EF4-FFF2-40B4-BE49-F238E27FC236}">
                  <a16:creationId xmlns:a16="http://schemas.microsoft.com/office/drawing/2014/main" id="{9B7080C8-F20D-D644-B45E-87C0BB0001E3}"/>
                </a:ext>
              </a:extLst>
            </p:cNvPr>
            <p:cNvPicPr>
              <a:picLocks noChangeAspect="1" noChangeArrowheads="1"/>
            </p:cNvPicPr>
            <p:nvPr/>
          </p:nvPicPr>
          <p:blipFill>
            <a:blip r:embed="rId12" cstate="print"/>
            <a:stretch>
              <a:fillRect/>
            </a:stretch>
          </p:blipFill>
          <p:spPr bwMode="auto">
            <a:xfrm>
              <a:off x="3966845" y="1858010"/>
              <a:ext cx="351790" cy="252730"/>
            </a:xfrm>
            <a:prstGeom prst="rect">
              <a:avLst/>
            </a:prstGeom>
            <a:noFill/>
          </p:spPr>
        </p:pic>
        <p:pic>
          <p:nvPicPr>
            <p:cNvPr id="328" name="Picture 456" descr="图片235">
              <a:extLst>
                <a:ext uri="{FF2B5EF4-FFF2-40B4-BE49-F238E27FC236}">
                  <a16:creationId xmlns:a16="http://schemas.microsoft.com/office/drawing/2014/main" id="{38F494E1-097F-C34D-8903-634C201EFFB0}"/>
                </a:ext>
              </a:extLst>
            </p:cNvPr>
            <p:cNvPicPr>
              <a:picLocks noChangeAspect="1" noChangeArrowheads="1"/>
            </p:cNvPicPr>
            <p:nvPr/>
          </p:nvPicPr>
          <p:blipFill>
            <a:blip r:embed="rId12" cstate="print"/>
            <a:stretch>
              <a:fillRect/>
            </a:stretch>
          </p:blipFill>
          <p:spPr bwMode="auto">
            <a:xfrm>
              <a:off x="9544685" y="1854835"/>
              <a:ext cx="351790" cy="252730"/>
            </a:xfrm>
            <a:prstGeom prst="rect">
              <a:avLst/>
            </a:prstGeom>
            <a:noFill/>
          </p:spPr>
        </p:pic>
        <p:pic>
          <p:nvPicPr>
            <p:cNvPr id="329" name="Picture 456" descr="图片235">
              <a:extLst>
                <a:ext uri="{FF2B5EF4-FFF2-40B4-BE49-F238E27FC236}">
                  <a16:creationId xmlns:a16="http://schemas.microsoft.com/office/drawing/2014/main" id="{35A54EB8-983E-BD49-9E97-6BB7A2431700}"/>
                </a:ext>
              </a:extLst>
            </p:cNvPr>
            <p:cNvPicPr>
              <a:picLocks noChangeAspect="1" noChangeArrowheads="1"/>
            </p:cNvPicPr>
            <p:nvPr/>
          </p:nvPicPr>
          <p:blipFill>
            <a:blip r:embed="rId12" cstate="print"/>
            <a:stretch>
              <a:fillRect/>
            </a:stretch>
          </p:blipFill>
          <p:spPr bwMode="auto">
            <a:xfrm>
              <a:off x="8698230" y="1854835"/>
              <a:ext cx="351790" cy="252730"/>
            </a:xfrm>
            <a:prstGeom prst="rect">
              <a:avLst/>
            </a:prstGeom>
            <a:noFill/>
          </p:spPr>
        </p:pic>
        <p:sp>
          <p:nvSpPr>
            <p:cNvPr id="330" name="TextBox 329">
              <a:extLst>
                <a:ext uri="{FF2B5EF4-FFF2-40B4-BE49-F238E27FC236}">
                  <a16:creationId xmlns:a16="http://schemas.microsoft.com/office/drawing/2014/main" id="{F42E7A1F-0091-014E-9C85-C141CB31E935}"/>
                </a:ext>
              </a:extLst>
            </p:cNvPr>
            <p:cNvSpPr txBox="1"/>
            <p:nvPr/>
          </p:nvSpPr>
          <p:spPr>
            <a:xfrm>
              <a:off x="6625104" y="3336568"/>
              <a:ext cx="1012496" cy="493264"/>
            </a:xfrm>
            <a:prstGeom prst="rect">
              <a:avLst/>
            </a:prstGeom>
            <a:noFill/>
          </p:spPr>
          <p:txBody>
            <a:bodyPr wrap="none" rtlCol="0">
              <a:spAutoFit/>
            </a:bodyPr>
            <a:lstStyle/>
            <a:p>
              <a:r>
                <a:rPr lang="en-CN" sz="800" dirty="0"/>
                <a:t>Leased line</a:t>
              </a:r>
            </a:p>
            <a:p>
              <a:r>
                <a:rPr lang="en-CN" sz="800" dirty="0"/>
                <a:t>/fiber</a:t>
              </a:r>
            </a:p>
          </p:txBody>
        </p:sp>
      </p:grpSp>
      <p:sp>
        <p:nvSpPr>
          <p:cNvPr id="332" name="Rectangle 331">
            <a:extLst>
              <a:ext uri="{FF2B5EF4-FFF2-40B4-BE49-F238E27FC236}">
                <a16:creationId xmlns:a16="http://schemas.microsoft.com/office/drawing/2014/main" id="{430C1C2B-7EF4-1B4D-97AE-D7B903CC1E6C}"/>
              </a:ext>
            </a:extLst>
          </p:cNvPr>
          <p:cNvSpPr/>
          <p:nvPr/>
        </p:nvSpPr>
        <p:spPr>
          <a:xfrm>
            <a:off x="904604" y="4376057"/>
            <a:ext cx="10427426" cy="1665514"/>
          </a:xfrm>
          <a:prstGeom prst="rect">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en-CN" dirty="0"/>
          </a:p>
        </p:txBody>
      </p:sp>
      <p:sp>
        <p:nvSpPr>
          <p:cNvPr id="333" name="TextBox 332">
            <a:extLst>
              <a:ext uri="{FF2B5EF4-FFF2-40B4-BE49-F238E27FC236}">
                <a16:creationId xmlns:a16="http://schemas.microsoft.com/office/drawing/2014/main" id="{50D9A2AA-C54C-2340-BBE8-1FCFBE8295BB}"/>
              </a:ext>
            </a:extLst>
          </p:cNvPr>
          <p:cNvSpPr txBox="1"/>
          <p:nvPr/>
        </p:nvSpPr>
        <p:spPr>
          <a:xfrm>
            <a:off x="4273019" y="4942114"/>
            <a:ext cx="4506686" cy="369332"/>
          </a:xfrm>
          <a:prstGeom prst="rect">
            <a:avLst/>
          </a:prstGeom>
          <a:noFill/>
        </p:spPr>
        <p:txBody>
          <a:bodyPr wrap="square" rtlCol="0">
            <a:spAutoFit/>
          </a:bodyPr>
          <a:lstStyle/>
          <a:p>
            <a:r>
              <a:rPr lang="en-CN" b="1" dirty="0">
                <a:solidFill>
                  <a:schemeClr val="bg1"/>
                </a:solidFill>
              </a:rPr>
              <a:t>Compute, storage and virtualization</a:t>
            </a:r>
          </a:p>
        </p:txBody>
      </p:sp>
      <p:sp>
        <p:nvSpPr>
          <p:cNvPr id="334" name="TextBox 333">
            <a:extLst>
              <a:ext uri="{FF2B5EF4-FFF2-40B4-BE49-F238E27FC236}">
                <a16:creationId xmlns:a16="http://schemas.microsoft.com/office/drawing/2014/main" id="{9925A41C-A001-764A-9E08-F7A396BA80DA}"/>
              </a:ext>
            </a:extLst>
          </p:cNvPr>
          <p:cNvSpPr txBox="1"/>
          <p:nvPr/>
        </p:nvSpPr>
        <p:spPr>
          <a:xfrm>
            <a:off x="1066282" y="4926176"/>
            <a:ext cx="1790764" cy="338554"/>
          </a:xfrm>
          <a:prstGeom prst="rect">
            <a:avLst/>
          </a:prstGeom>
          <a:noFill/>
        </p:spPr>
        <p:txBody>
          <a:bodyPr wrap="square" rtlCol="0">
            <a:spAutoFit/>
          </a:bodyPr>
          <a:lstStyle/>
          <a:p>
            <a:r>
              <a:rPr lang="en-CN" sz="1600" b="1" dirty="0">
                <a:solidFill>
                  <a:schemeClr val="bg1"/>
                </a:solidFill>
              </a:rPr>
              <a:t>Infrastructure</a:t>
            </a:r>
          </a:p>
        </p:txBody>
      </p:sp>
      <p:sp>
        <p:nvSpPr>
          <p:cNvPr id="336" name="Rectangle 335">
            <a:extLst>
              <a:ext uri="{FF2B5EF4-FFF2-40B4-BE49-F238E27FC236}">
                <a16:creationId xmlns:a16="http://schemas.microsoft.com/office/drawing/2014/main" id="{0EAA9988-06A3-0B4B-A145-0A8D2050B86C}"/>
              </a:ext>
            </a:extLst>
          </p:cNvPr>
          <p:cNvSpPr/>
          <p:nvPr/>
        </p:nvSpPr>
        <p:spPr>
          <a:xfrm>
            <a:off x="904604" y="3429000"/>
            <a:ext cx="10427426" cy="947057"/>
          </a:xfrm>
          <a:prstGeom prst="rect">
            <a:avLst/>
          </a:prstGeom>
          <a:solidFill>
            <a:srgbClr val="00B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en-CN" dirty="0"/>
          </a:p>
        </p:txBody>
      </p:sp>
      <p:sp>
        <p:nvSpPr>
          <p:cNvPr id="337" name="TextBox 336">
            <a:extLst>
              <a:ext uri="{FF2B5EF4-FFF2-40B4-BE49-F238E27FC236}">
                <a16:creationId xmlns:a16="http://schemas.microsoft.com/office/drawing/2014/main" id="{0A8C09E5-5D96-9444-9861-8A476D759570}"/>
              </a:ext>
            </a:extLst>
          </p:cNvPr>
          <p:cNvSpPr txBox="1"/>
          <p:nvPr/>
        </p:nvSpPr>
        <p:spPr>
          <a:xfrm>
            <a:off x="4289348" y="3723697"/>
            <a:ext cx="4474028" cy="369332"/>
          </a:xfrm>
          <a:prstGeom prst="rect">
            <a:avLst/>
          </a:prstGeom>
          <a:noFill/>
        </p:spPr>
        <p:txBody>
          <a:bodyPr wrap="square" rtlCol="0">
            <a:spAutoFit/>
          </a:bodyPr>
          <a:lstStyle/>
          <a:p>
            <a:pPr algn="ctr"/>
            <a:r>
              <a:rPr lang="en-US" b="1" dirty="0">
                <a:solidFill>
                  <a:schemeClr val="bg1"/>
                </a:solidFill>
              </a:rPr>
              <a:t>Access/Core Network,</a:t>
            </a:r>
            <a:endParaRPr lang="en-CN" b="1" dirty="0">
              <a:solidFill>
                <a:schemeClr val="bg1"/>
              </a:solidFill>
            </a:endParaRPr>
          </a:p>
        </p:txBody>
      </p:sp>
      <p:sp>
        <p:nvSpPr>
          <p:cNvPr id="338" name="TextBox 337">
            <a:extLst>
              <a:ext uri="{FF2B5EF4-FFF2-40B4-BE49-F238E27FC236}">
                <a16:creationId xmlns:a16="http://schemas.microsoft.com/office/drawing/2014/main" id="{F49F76D5-42C6-0B4C-B942-E8CA6BD4DDB6}"/>
              </a:ext>
            </a:extLst>
          </p:cNvPr>
          <p:cNvSpPr txBox="1"/>
          <p:nvPr/>
        </p:nvSpPr>
        <p:spPr>
          <a:xfrm>
            <a:off x="1066282" y="3707759"/>
            <a:ext cx="2525485" cy="338554"/>
          </a:xfrm>
          <a:prstGeom prst="rect">
            <a:avLst/>
          </a:prstGeom>
          <a:noFill/>
        </p:spPr>
        <p:txBody>
          <a:bodyPr wrap="square" rtlCol="0">
            <a:spAutoFit/>
          </a:bodyPr>
          <a:lstStyle/>
          <a:p>
            <a:r>
              <a:rPr lang="en-CN" sz="1600" b="1" dirty="0">
                <a:solidFill>
                  <a:schemeClr val="bg1"/>
                </a:solidFill>
              </a:rPr>
              <a:t>Network provider</a:t>
            </a:r>
          </a:p>
        </p:txBody>
      </p:sp>
      <p:sp>
        <p:nvSpPr>
          <p:cNvPr id="339" name="Rectangle 338">
            <a:extLst>
              <a:ext uri="{FF2B5EF4-FFF2-40B4-BE49-F238E27FC236}">
                <a16:creationId xmlns:a16="http://schemas.microsoft.com/office/drawing/2014/main" id="{7413571F-7A85-3944-B4E9-F1B8AC007664}"/>
              </a:ext>
            </a:extLst>
          </p:cNvPr>
          <p:cNvSpPr/>
          <p:nvPr/>
        </p:nvSpPr>
        <p:spPr>
          <a:xfrm>
            <a:off x="904604" y="2862943"/>
            <a:ext cx="10427426" cy="566058"/>
          </a:xfrm>
          <a:prstGeom prst="rect">
            <a:avLst/>
          </a:prstGeom>
          <a:solidFill>
            <a:schemeClr val="bg1">
              <a:lumMod val="6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en-CN" dirty="0"/>
          </a:p>
        </p:txBody>
      </p:sp>
      <p:sp>
        <p:nvSpPr>
          <p:cNvPr id="340" name="TextBox 339">
            <a:extLst>
              <a:ext uri="{FF2B5EF4-FFF2-40B4-BE49-F238E27FC236}">
                <a16:creationId xmlns:a16="http://schemas.microsoft.com/office/drawing/2014/main" id="{8A383CDF-3CBB-1845-97FA-3381CE3FBA2A}"/>
              </a:ext>
            </a:extLst>
          </p:cNvPr>
          <p:cNvSpPr txBox="1"/>
          <p:nvPr/>
        </p:nvSpPr>
        <p:spPr>
          <a:xfrm>
            <a:off x="5957688" y="2961306"/>
            <a:ext cx="1137348" cy="369332"/>
          </a:xfrm>
          <a:prstGeom prst="rect">
            <a:avLst/>
          </a:prstGeom>
          <a:noFill/>
        </p:spPr>
        <p:txBody>
          <a:bodyPr wrap="square" rtlCol="0">
            <a:spAutoFit/>
          </a:bodyPr>
          <a:lstStyle/>
          <a:p>
            <a:r>
              <a:rPr lang="en-US" b="1" dirty="0">
                <a:solidFill>
                  <a:schemeClr val="bg1"/>
                </a:solidFill>
              </a:rPr>
              <a:t>Security</a:t>
            </a:r>
            <a:endParaRPr lang="en-CN" b="1" dirty="0">
              <a:solidFill>
                <a:schemeClr val="bg1"/>
              </a:solidFill>
            </a:endParaRPr>
          </a:p>
        </p:txBody>
      </p:sp>
      <p:sp>
        <p:nvSpPr>
          <p:cNvPr id="341" name="TextBox 340">
            <a:extLst>
              <a:ext uri="{FF2B5EF4-FFF2-40B4-BE49-F238E27FC236}">
                <a16:creationId xmlns:a16="http://schemas.microsoft.com/office/drawing/2014/main" id="{5F51D43A-87DC-5548-96EB-E6D174B5003D}"/>
              </a:ext>
            </a:extLst>
          </p:cNvPr>
          <p:cNvSpPr txBox="1"/>
          <p:nvPr/>
        </p:nvSpPr>
        <p:spPr>
          <a:xfrm>
            <a:off x="1066282" y="2942683"/>
            <a:ext cx="2084615" cy="338554"/>
          </a:xfrm>
          <a:prstGeom prst="rect">
            <a:avLst/>
          </a:prstGeom>
          <a:noFill/>
        </p:spPr>
        <p:txBody>
          <a:bodyPr wrap="square" rtlCol="0">
            <a:spAutoFit/>
          </a:bodyPr>
          <a:lstStyle/>
          <a:p>
            <a:r>
              <a:rPr lang="en-CN" sz="1600" b="1" dirty="0">
                <a:solidFill>
                  <a:schemeClr val="bg1"/>
                </a:solidFill>
              </a:rPr>
              <a:t>Security </a:t>
            </a:r>
          </a:p>
        </p:txBody>
      </p:sp>
      <p:sp>
        <p:nvSpPr>
          <p:cNvPr id="342" name="Rectangle 341">
            <a:extLst>
              <a:ext uri="{FF2B5EF4-FFF2-40B4-BE49-F238E27FC236}">
                <a16:creationId xmlns:a16="http://schemas.microsoft.com/office/drawing/2014/main" id="{150542AA-0C0E-8044-9189-8E64C95BF0E7}"/>
              </a:ext>
            </a:extLst>
          </p:cNvPr>
          <p:cNvSpPr/>
          <p:nvPr/>
        </p:nvSpPr>
        <p:spPr>
          <a:xfrm>
            <a:off x="904604" y="1915887"/>
            <a:ext cx="10427426" cy="942732"/>
          </a:xfrm>
          <a:prstGeom prst="rect">
            <a:avLst/>
          </a:prstGeom>
          <a:solidFill>
            <a:srgbClr val="00B0F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en-CN" dirty="0"/>
          </a:p>
        </p:txBody>
      </p:sp>
      <p:sp>
        <p:nvSpPr>
          <p:cNvPr id="343" name="TextBox 342">
            <a:extLst>
              <a:ext uri="{FF2B5EF4-FFF2-40B4-BE49-F238E27FC236}">
                <a16:creationId xmlns:a16="http://schemas.microsoft.com/office/drawing/2014/main" id="{955AFC37-07CE-2E4A-A282-DF77663D7F3C}"/>
              </a:ext>
            </a:extLst>
          </p:cNvPr>
          <p:cNvSpPr txBox="1"/>
          <p:nvPr/>
        </p:nvSpPr>
        <p:spPr>
          <a:xfrm>
            <a:off x="4115177" y="2287370"/>
            <a:ext cx="4822371" cy="369332"/>
          </a:xfrm>
          <a:prstGeom prst="rect">
            <a:avLst/>
          </a:prstGeom>
          <a:noFill/>
        </p:spPr>
        <p:txBody>
          <a:bodyPr wrap="square" rtlCol="0">
            <a:spAutoFit/>
          </a:bodyPr>
          <a:lstStyle/>
          <a:p>
            <a:pPr algn="ctr"/>
            <a:r>
              <a:rPr lang="en-US" b="1" dirty="0">
                <a:solidFill>
                  <a:schemeClr val="bg1"/>
                </a:solidFill>
              </a:rPr>
              <a:t>DNS, Internet service, load balancer </a:t>
            </a:r>
            <a:endParaRPr lang="en-CN" b="1" dirty="0">
              <a:solidFill>
                <a:schemeClr val="bg1"/>
              </a:solidFill>
            </a:endParaRPr>
          </a:p>
        </p:txBody>
      </p:sp>
      <p:sp>
        <p:nvSpPr>
          <p:cNvPr id="344" name="TextBox 343">
            <a:extLst>
              <a:ext uri="{FF2B5EF4-FFF2-40B4-BE49-F238E27FC236}">
                <a16:creationId xmlns:a16="http://schemas.microsoft.com/office/drawing/2014/main" id="{D5690EDE-CC5A-264D-9636-A9D28898BA63}"/>
              </a:ext>
            </a:extLst>
          </p:cNvPr>
          <p:cNvSpPr txBox="1"/>
          <p:nvPr/>
        </p:nvSpPr>
        <p:spPr>
          <a:xfrm>
            <a:off x="1066282" y="2287370"/>
            <a:ext cx="2084615" cy="338554"/>
          </a:xfrm>
          <a:prstGeom prst="rect">
            <a:avLst/>
          </a:prstGeom>
          <a:noFill/>
        </p:spPr>
        <p:txBody>
          <a:bodyPr wrap="square" rtlCol="0">
            <a:spAutoFit/>
          </a:bodyPr>
          <a:lstStyle/>
          <a:p>
            <a:r>
              <a:rPr lang="en-CN" sz="1600" b="1" dirty="0">
                <a:solidFill>
                  <a:schemeClr val="bg1"/>
                </a:solidFill>
              </a:rPr>
              <a:t>ISP/LB provider</a:t>
            </a:r>
          </a:p>
        </p:txBody>
      </p:sp>
      <p:sp>
        <p:nvSpPr>
          <p:cNvPr id="345" name="TextBox 344">
            <a:extLst>
              <a:ext uri="{FF2B5EF4-FFF2-40B4-BE49-F238E27FC236}">
                <a16:creationId xmlns:a16="http://schemas.microsoft.com/office/drawing/2014/main" id="{15384159-8928-CC40-9E7D-CB417BA7CF03}"/>
              </a:ext>
            </a:extLst>
          </p:cNvPr>
          <p:cNvSpPr txBox="1"/>
          <p:nvPr/>
        </p:nvSpPr>
        <p:spPr>
          <a:xfrm>
            <a:off x="9228625" y="2287370"/>
            <a:ext cx="2084615" cy="338554"/>
          </a:xfrm>
          <a:prstGeom prst="rect">
            <a:avLst/>
          </a:prstGeom>
          <a:noFill/>
        </p:spPr>
        <p:txBody>
          <a:bodyPr wrap="square" rtlCol="0">
            <a:spAutoFit/>
          </a:bodyPr>
          <a:lstStyle/>
          <a:p>
            <a:pPr algn="r"/>
            <a:r>
              <a:rPr lang="en-US" sz="1600" b="1" dirty="0">
                <a:solidFill>
                  <a:schemeClr val="bg1"/>
                </a:solidFill>
              </a:rPr>
              <a:t>e.g. F5, A10,…</a:t>
            </a:r>
            <a:endParaRPr lang="en-CN" sz="1600" b="1" dirty="0">
              <a:solidFill>
                <a:schemeClr val="bg1"/>
              </a:solidFill>
            </a:endParaRPr>
          </a:p>
        </p:txBody>
      </p:sp>
      <p:sp>
        <p:nvSpPr>
          <p:cNvPr id="346" name="TextBox 345">
            <a:extLst>
              <a:ext uri="{FF2B5EF4-FFF2-40B4-BE49-F238E27FC236}">
                <a16:creationId xmlns:a16="http://schemas.microsoft.com/office/drawing/2014/main" id="{09D1AD62-0DD3-8A43-82B3-2A16E77951F1}"/>
              </a:ext>
            </a:extLst>
          </p:cNvPr>
          <p:cNvSpPr txBox="1"/>
          <p:nvPr/>
        </p:nvSpPr>
        <p:spPr>
          <a:xfrm>
            <a:off x="9214008" y="2934521"/>
            <a:ext cx="2084615" cy="338554"/>
          </a:xfrm>
          <a:prstGeom prst="rect">
            <a:avLst/>
          </a:prstGeom>
          <a:noFill/>
        </p:spPr>
        <p:txBody>
          <a:bodyPr wrap="square" rtlCol="0">
            <a:spAutoFit/>
          </a:bodyPr>
          <a:lstStyle/>
          <a:p>
            <a:pPr algn="r"/>
            <a:r>
              <a:rPr lang="en-US" sz="1600" b="1" dirty="0" err="1">
                <a:solidFill>
                  <a:schemeClr val="bg1"/>
                </a:solidFill>
              </a:rPr>
              <a:t>Sangfor</a:t>
            </a:r>
            <a:endParaRPr lang="en-CN" sz="1600" b="1" dirty="0">
              <a:solidFill>
                <a:schemeClr val="bg1"/>
              </a:solidFill>
            </a:endParaRPr>
          </a:p>
        </p:txBody>
      </p:sp>
      <p:sp>
        <p:nvSpPr>
          <p:cNvPr id="347" name="TextBox 346">
            <a:extLst>
              <a:ext uri="{FF2B5EF4-FFF2-40B4-BE49-F238E27FC236}">
                <a16:creationId xmlns:a16="http://schemas.microsoft.com/office/drawing/2014/main" id="{EB4F0509-FD03-8044-8FB5-808AD828A68D}"/>
              </a:ext>
            </a:extLst>
          </p:cNvPr>
          <p:cNvSpPr txBox="1"/>
          <p:nvPr/>
        </p:nvSpPr>
        <p:spPr>
          <a:xfrm>
            <a:off x="9214008" y="3725835"/>
            <a:ext cx="2084615" cy="584775"/>
          </a:xfrm>
          <a:prstGeom prst="rect">
            <a:avLst/>
          </a:prstGeom>
          <a:noFill/>
        </p:spPr>
        <p:txBody>
          <a:bodyPr wrap="square" rtlCol="0">
            <a:spAutoFit/>
          </a:bodyPr>
          <a:lstStyle/>
          <a:p>
            <a:pPr algn="r"/>
            <a:r>
              <a:rPr lang="en-US" sz="1600" b="1" dirty="0">
                <a:solidFill>
                  <a:schemeClr val="bg1"/>
                </a:solidFill>
              </a:rPr>
              <a:t>e.g. Cisco, Juniper,…</a:t>
            </a:r>
            <a:endParaRPr lang="en-CN" sz="1600" b="1" dirty="0">
              <a:solidFill>
                <a:schemeClr val="bg1"/>
              </a:solidFill>
            </a:endParaRPr>
          </a:p>
        </p:txBody>
      </p:sp>
      <p:sp>
        <p:nvSpPr>
          <p:cNvPr id="348" name="TextBox 347">
            <a:extLst>
              <a:ext uri="{FF2B5EF4-FFF2-40B4-BE49-F238E27FC236}">
                <a16:creationId xmlns:a16="http://schemas.microsoft.com/office/drawing/2014/main" id="{5AEFEBFB-C3ED-3B41-91AE-0939E98EB712}"/>
              </a:ext>
            </a:extLst>
          </p:cNvPr>
          <p:cNvSpPr txBox="1"/>
          <p:nvPr/>
        </p:nvSpPr>
        <p:spPr>
          <a:xfrm>
            <a:off x="9214007" y="5024148"/>
            <a:ext cx="2084615" cy="338554"/>
          </a:xfrm>
          <a:prstGeom prst="rect">
            <a:avLst/>
          </a:prstGeom>
          <a:noFill/>
        </p:spPr>
        <p:txBody>
          <a:bodyPr wrap="square" rtlCol="0">
            <a:spAutoFit/>
          </a:bodyPr>
          <a:lstStyle/>
          <a:p>
            <a:pPr algn="r"/>
            <a:r>
              <a:rPr lang="en-US" sz="1600" b="1" dirty="0" err="1">
                <a:solidFill>
                  <a:schemeClr val="bg1"/>
                </a:solidFill>
              </a:rPr>
              <a:t>Sangfor</a:t>
            </a:r>
            <a:endParaRPr lang="en-CN" sz="1600" b="1" dirty="0">
              <a:solidFill>
                <a:schemeClr val="bg1"/>
              </a:solidFill>
            </a:endParaRPr>
          </a:p>
        </p:txBody>
      </p:sp>
      <p:sp>
        <p:nvSpPr>
          <p:cNvPr id="349" name="Date Placeholder 2">
            <a:extLst>
              <a:ext uri="{FF2B5EF4-FFF2-40B4-BE49-F238E27FC236}">
                <a16:creationId xmlns:a16="http://schemas.microsoft.com/office/drawing/2014/main" id="{BD97E365-17D3-9E4E-84A2-9E4CEC5A14F5}"/>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50" name="Footer Placeholder 3">
            <a:extLst>
              <a:ext uri="{FF2B5EF4-FFF2-40B4-BE49-F238E27FC236}">
                <a16:creationId xmlns:a16="http://schemas.microsoft.com/office/drawing/2014/main" id="{4EDA9C1D-8DDD-384A-9DDE-22DD42D3F938}"/>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351" name="Slide Number Placeholder 4">
            <a:extLst>
              <a:ext uri="{FF2B5EF4-FFF2-40B4-BE49-F238E27FC236}">
                <a16:creationId xmlns:a16="http://schemas.microsoft.com/office/drawing/2014/main" id="{FA1B826D-039E-BF45-9E2A-2056791BFA27}"/>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t>15</a:t>
            </a:fld>
            <a:endParaRPr lang="zh-CN" altLang="en-US" dirty="0"/>
          </a:p>
        </p:txBody>
      </p:sp>
    </p:spTree>
    <p:extLst>
      <p:ext uri="{BB962C8B-B14F-4D97-AF65-F5344CB8AC3E}">
        <p14:creationId xmlns:p14="http://schemas.microsoft.com/office/powerpoint/2010/main" val="41367231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 name="圆角矩形 799">
            <a:extLst>
              <a:ext uri="{FF2B5EF4-FFF2-40B4-BE49-F238E27FC236}">
                <a16:creationId xmlns:a16="http://schemas.microsoft.com/office/drawing/2014/main" id="{8C353F04-761F-2A44-80D5-984921B69897}"/>
              </a:ext>
            </a:extLst>
          </p:cNvPr>
          <p:cNvSpPr/>
          <p:nvPr/>
        </p:nvSpPr>
        <p:spPr>
          <a:xfrm>
            <a:off x="7424115" y="4461975"/>
            <a:ext cx="3958895" cy="1532579"/>
          </a:xfrm>
          <a:prstGeom prst="roundRect">
            <a:avLst/>
          </a:prstGeom>
          <a:solidFill>
            <a:schemeClr val="bg1">
              <a:alpha val="42000"/>
            </a:schemeClr>
          </a:solidFill>
          <a:ln w="69850">
            <a:solidFill>
              <a:schemeClr val="accent6">
                <a:lumMod val="60000"/>
                <a:lumOff val="40000"/>
                <a:alpha val="43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677" name="圆角矩形 676">
            <a:extLst>
              <a:ext uri="{FF2B5EF4-FFF2-40B4-BE49-F238E27FC236}">
                <a16:creationId xmlns:a16="http://schemas.microsoft.com/office/drawing/2014/main" id="{36CD274D-E676-404C-B47B-B01CB56CA853}"/>
              </a:ext>
            </a:extLst>
          </p:cNvPr>
          <p:cNvSpPr/>
          <p:nvPr/>
        </p:nvSpPr>
        <p:spPr>
          <a:xfrm>
            <a:off x="7399266" y="3253778"/>
            <a:ext cx="3957955" cy="1077270"/>
          </a:xfrm>
          <a:prstGeom prst="roundRect">
            <a:avLst/>
          </a:prstGeom>
          <a:solidFill>
            <a:schemeClr val="bg1">
              <a:alpha val="42000"/>
            </a:schemeClr>
          </a:solidFill>
          <a:ln w="69850">
            <a:solidFill>
              <a:schemeClr val="accent6">
                <a:lumMod val="60000"/>
                <a:lumOff val="40000"/>
                <a:alpha val="43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676" name="圆角矩形 49">
            <a:extLst>
              <a:ext uri="{FF2B5EF4-FFF2-40B4-BE49-F238E27FC236}">
                <a16:creationId xmlns:a16="http://schemas.microsoft.com/office/drawing/2014/main" id="{A8D847CA-71EE-9647-BBAB-A15303EC5008}"/>
              </a:ext>
            </a:extLst>
          </p:cNvPr>
          <p:cNvSpPr/>
          <p:nvPr/>
        </p:nvSpPr>
        <p:spPr>
          <a:xfrm>
            <a:off x="7401295" y="3258858"/>
            <a:ext cx="3955926" cy="1072189"/>
          </a:xfrm>
          <a:prstGeom prst="roundRect">
            <a:avLst/>
          </a:prstGeom>
          <a:solidFill>
            <a:schemeClr val="bg1"/>
          </a:solidFill>
          <a:ln>
            <a:solidFill>
              <a:schemeClr val="accent6">
                <a:lumMod val="60000"/>
                <a:lumOff val="4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Century Gothic" panose="020B0502020202020204" pitchFamily="34" charset="0"/>
            </a:endParaRPr>
          </a:p>
        </p:txBody>
      </p:sp>
      <p:sp>
        <p:nvSpPr>
          <p:cNvPr id="644" name="圆角矩形 643">
            <a:extLst>
              <a:ext uri="{FF2B5EF4-FFF2-40B4-BE49-F238E27FC236}">
                <a16:creationId xmlns:a16="http://schemas.microsoft.com/office/drawing/2014/main" id="{4C0F1346-CCFC-684E-94E0-DE620D845297}"/>
              </a:ext>
            </a:extLst>
          </p:cNvPr>
          <p:cNvSpPr/>
          <p:nvPr/>
        </p:nvSpPr>
        <p:spPr>
          <a:xfrm>
            <a:off x="7429928" y="1756683"/>
            <a:ext cx="3908310" cy="1262889"/>
          </a:xfrm>
          <a:prstGeom prst="roundRect">
            <a:avLst/>
          </a:prstGeom>
          <a:solidFill>
            <a:schemeClr val="bg1"/>
          </a:solidFill>
          <a:ln w="69850">
            <a:solidFill>
              <a:schemeClr val="accent6">
                <a:lumMod val="60000"/>
                <a:lumOff val="40000"/>
                <a:alpha val="41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643" name="圆角矩形 2">
            <a:extLst>
              <a:ext uri="{FF2B5EF4-FFF2-40B4-BE49-F238E27FC236}">
                <a16:creationId xmlns:a16="http://schemas.microsoft.com/office/drawing/2014/main" id="{35598F4D-44B2-1342-BB9F-B2A28B619E08}"/>
              </a:ext>
            </a:extLst>
          </p:cNvPr>
          <p:cNvSpPr/>
          <p:nvPr/>
        </p:nvSpPr>
        <p:spPr>
          <a:xfrm>
            <a:off x="7441049" y="1755180"/>
            <a:ext cx="3893753" cy="1264392"/>
          </a:xfrm>
          <a:prstGeom prst="roundRect">
            <a:avLst/>
          </a:prstGeom>
          <a:solidFill>
            <a:schemeClr val="bg1"/>
          </a:solidFill>
          <a:ln w="15875">
            <a:solidFill>
              <a:schemeClr val="accent6">
                <a:lumMod val="60000"/>
                <a:lumOff val="4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Century Gothic" panose="020B0502020202020204" pitchFamily="34" charset="0"/>
            </a:endParaRPr>
          </a:p>
        </p:txBody>
      </p:sp>
      <p:sp>
        <p:nvSpPr>
          <p:cNvPr id="600" name="圆角矩形 210">
            <a:extLst>
              <a:ext uri="{FF2B5EF4-FFF2-40B4-BE49-F238E27FC236}">
                <a16:creationId xmlns:a16="http://schemas.microsoft.com/office/drawing/2014/main" id="{F2D522DD-5D09-D94E-BC94-F91739481AFE}"/>
              </a:ext>
            </a:extLst>
          </p:cNvPr>
          <p:cNvSpPr/>
          <p:nvPr/>
        </p:nvSpPr>
        <p:spPr>
          <a:xfrm>
            <a:off x="983489" y="4465327"/>
            <a:ext cx="1602047" cy="1532854"/>
          </a:xfrm>
          <a:prstGeom prst="roundRect">
            <a:avLst/>
          </a:prstGeom>
          <a:solidFill>
            <a:schemeClr val="bg1"/>
          </a:solidFill>
          <a:ln w="66675">
            <a:solidFill>
              <a:schemeClr val="accent1">
                <a:lumMod val="60000"/>
                <a:lumOff val="40000"/>
                <a:alpha val="16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594" name="圆角矩形 593">
            <a:extLst>
              <a:ext uri="{FF2B5EF4-FFF2-40B4-BE49-F238E27FC236}">
                <a16:creationId xmlns:a16="http://schemas.microsoft.com/office/drawing/2014/main" id="{8EC98C5C-E1D7-294B-B442-E9BAE6B82D2A}"/>
              </a:ext>
            </a:extLst>
          </p:cNvPr>
          <p:cNvSpPr/>
          <p:nvPr/>
        </p:nvSpPr>
        <p:spPr>
          <a:xfrm>
            <a:off x="2726294" y="4457084"/>
            <a:ext cx="3966095" cy="1542288"/>
          </a:xfrm>
          <a:prstGeom prst="roundRect">
            <a:avLst/>
          </a:prstGeom>
          <a:solidFill>
            <a:schemeClr val="accent1">
              <a:lumMod val="40000"/>
              <a:lumOff val="60000"/>
              <a:alpha val="42000"/>
            </a:schemeClr>
          </a:solidFill>
          <a:ln w="63500">
            <a:solidFill>
              <a:schemeClr val="accent1">
                <a:lumMod val="60000"/>
                <a:lumOff val="40000"/>
                <a:alpha val="33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423" name="圆角矩形 422">
            <a:extLst>
              <a:ext uri="{FF2B5EF4-FFF2-40B4-BE49-F238E27FC236}">
                <a16:creationId xmlns:a16="http://schemas.microsoft.com/office/drawing/2014/main" id="{C970EC29-5394-5544-82FC-264441D3BCCC}"/>
              </a:ext>
            </a:extLst>
          </p:cNvPr>
          <p:cNvSpPr/>
          <p:nvPr/>
        </p:nvSpPr>
        <p:spPr>
          <a:xfrm>
            <a:off x="2734434" y="3265228"/>
            <a:ext cx="3950212" cy="1065820"/>
          </a:xfrm>
          <a:prstGeom prst="roundRect">
            <a:avLst/>
          </a:prstGeom>
          <a:solidFill>
            <a:schemeClr val="bg1">
              <a:alpha val="42000"/>
            </a:schemeClr>
          </a:solidFill>
          <a:ln w="69850">
            <a:solidFill>
              <a:schemeClr val="accent1">
                <a:lumMod val="60000"/>
                <a:lumOff val="40000"/>
                <a:alpha val="43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395" name="圆角矩形 394">
            <a:extLst>
              <a:ext uri="{FF2B5EF4-FFF2-40B4-BE49-F238E27FC236}">
                <a16:creationId xmlns:a16="http://schemas.microsoft.com/office/drawing/2014/main" id="{6683A94D-5903-C342-9927-8EB8492659C2}"/>
              </a:ext>
            </a:extLst>
          </p:cNvPr>
          <p:cNvSpPr/>
          <p:nvPr/>
        </p:nvSpPr>
        <p:spPr>
          <a:xfrm>
            <a:off x="2763858" y="1778738"/>
            <a:ext cx="3908310" cy="1270200"/>
          </a:xfrm>
          <a:prstGeom prst="roundRect">
            <a:avLst/>
          </a:prstGeom>
          <a:solidFill>
            <a:schemeClr val="bg1"/>
          </a:solidFill>
          <a:ln w="69850">
            <a:solidFill>
              <a:schemeClr val="accent1">
                <a:lumMod val="60000"/>
                <a:lumOff val="40000"/>
                <a:alpha val="41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 name="Title 1">
            <a:extLst>
              <a:ext uri="{FF2B5EF4-FFF2-40B4-BE49-F238E27FC236}">
                <a16:creationId xmlns:a16="http://schemas.microsoft.com/office/drawing/2014/main" id="{E9DA3174-D001-9A43-8A3F-304B0DCBAB4B}"/>
              </a:ext>
            </a:extLst>
          </p:cNvPr>
          <p:cNvSpPr>
            <a:spLocks noGrp="1"/>
          </p:cNvSpPr>
          <p:nvPr>
            <p:ph type="title"/>
          </p:nvPr>
        </p:nvSpPr>
        <p:spPr/>
        <p:txBody>
          <a:bodyPr>
            <a:normAutofit/>
          </a:bodyPr>
          <a:lstStyle/>
          <a:p>
            <a:r>
              <a:rPr lang="en-US" sz="2500" dirty="0">
                <a:latin typeface="Century Gothic" panose="020B0502020202020204" pitchFamily="34" charset="0"/>
              </a:rPr>
              <a:t>DR: Network Architecture</a:t>
            </a:r>
            <a:endParaRPr lang="en-CN" sz="2500" dirty="0">
              <a:latin typeface="Century Gothic" panose="020B0502020202020204" pitchFamily="34" charset="0"/>
            </a:endParaRPr>
          </a:p>
        </p:txBody>
      </p:sp>
      <p:sp>
        <p:nvSpPr>
          <p:cNvPr id="7" name="圆角矩形 49">
            <a:extLst>
              <a:ext uri="{FF2B5EF4-FFF2-40B4-BE49-F238E27FC236}">
                <a16:creationId xmlns:a16="http://schemas.microsoft.com/office/drawing/2014/main" id="{A90A06AB-0447-D641-B78A-C7C634444C4C}"/>
              </a:ext>
            </a:extLst>
          </p:cNvPr>
          <p:cNvSpPr/>
          <p:nvPr/>
        </p:nvSpPr>
        <p:spPr>
          <a:xfrm>
            <a:off x="2732405" y="3258858"/>
            <a:ext cx="3950212" cy="1072189"/>
          </a:xfrm>
          <a:prstGeom prst="roundRect">
            <a:avLst/>
          </a:prstGeom>
          <a:solidFill>
            <a:schemeClr val="bg1"/>
          </a:solidFill>
          <a:ln>
            <a:solidFill>
              <a:schemeClr val="accent1">
                <a:lumMod val="60000"/>
                <a:lumOff val="4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Century Gothic" panose="020B0502020202020204" pitchFamily="34" charset="0"/>
            </a:endParaRPr>
          </a:p>
        </p:txBody>
      </p:sp>
      <p:sp>
        <p:nvSpPr>
          <p:cNvPr id="8" name="圆角矩形 2">
            <a:extLst>
              <a:ext uri="{FF2B5EF4-FFF2-40B4-BE49-F238E27FC236}">
                <a16:creationId xmlns:a16="http://schemas.microsoft.com/office/drawing/2014/main" id="{857A0735-E4CD-0E49-B4AB-05C6771CD5A8}"/>
              </a:ext>
            </a:extLst>
          </p:cNvPr>
          <p:cNvSpPr/>
          <p:nvPr/>
        </p:nvSpPr>
        <p:spPr>
          <a:xfrm>
            <a:off x="2760423" y="1772433"/>
            <a:ext cx="3912928" cy="1264392"/>
          </a:xfrm>
          <a:prstGeom prst="roundRect">
            <a:avLst/>
          </a:prstGeom>
          <a:solidFill>
            <a:schemeClr val="bg1"/>
          </a:solidFill>
          <a:ln w="15875">
            <a:solidFill>
              <a:schemeClr val="accent1">
                <a:lumMod val="60000"/>
                <a:lumOff val="4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Century Gothic" panose="020B0502020202020204" pitchFamily="34" charset="0"/>
            </a:endParaRPr>
          </a:p>
        </p:txBody>
      </p:sp>
      <p:sp>
        <p:nvSpPr>
          <p:cNvPr id="9" name="圆角矩形 85">
            <a:extLst>
              <a:ext uri="{FF2B5EF4-FFF2-40B4-BE49-F238E27FC236}">
                <a16:creationId xmlns:a16="http://schemas.microsoft.com/office/drawing/2014/main" id="{0B783667-4C8C-CB4B-B63A-12639DDED172}"/>
              </a:ext>
            </a:extLst>
          </p:cNvPr>
          <p:cNvSpPr/>
          <p:nvPr/>
        </p:nvSpPr>
        <p:spPr>
          <a:xfrm>
            <a:off x="2734434" y="4465843"/>
            <a:ext cx="3957955" cy="1532578"/>
          </a:xfrm>
          <a:prstGeom prst="roundRect">
            <a:avLst/>
          </a:prstGeom>
          <a:solidFill>
            <a:schemeClr val="bg1"/>
          </a:solidFill>
          <a:ln w="12700">
            <a:solidFill>
              <a:schemeClr val="accent1">
                <a:lumMod val="60000"/>
                <a:lumOff val="4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10" name="圆角矩形 210">
            <a:extLst>
              <a:ext uri="{FF2B5EF4-FFF2-40B4-BE49-F238E27FC236}">
                <a16:creationId xmlns:a16="http://schemas.microsoft.com/office/drawing/2014/main" id="{045A4E06-76E0-B44B-8CE0-016928B979EC}"/>
              </a:ext>
            </a:extLst>
          </p:cNvPr>
          <p:cNvSpPr/>
          <p:nvPr/>
        </p:nvSpPr>
        <p:spPr>
          <a:xfrm>
            <a:off x="995826" y="4465843"/>
            <a:ext cx="1582331" cy="1532854"/>
          </a:xfrm>
          <a:prstGeom prst="roundRect">
            <a:avLst/>
          </a:prstGeom>
          <a:solidFill>
            <a:schemeClr val="bg1"/>
          </a:solidFill>
          <a:ln>
            <a:solidFill>
              <a:schemeClr val="accent1">
                <a:lumMod val="60000"/>
                <a:lumOff val="4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cxnSp>
        <p:nvCxnSpPr>
          <p:cNvPr id="11" name="直接连接符 208">
            <a:extLst>
              <a:ext uri="{FF2B5EF4-FFF2-40B4-BE49-F238E27FC236}">
                <a16:creationId xmlns:a16="http://schemas.microsoft.com/office/drawing/2014/main" id="{F4EE03DD-68BB-4948-98A6-C66293A19639}"/>
              </a:ext>
            </a:extLst>
          </p:cNvPr>
          <p:cNvCxnSpPr>
            <a:stCxn id="344" idx="2"/>
            <a:endCxn id="22" idx="0"/>
          </p:cNvCxnSpPr>
          <p:nvPr/>
        </p:nvCxnSpPr>
        <p:spPr>
          <a:xfrm>
            <a:off x="4157345" y="2030752"/>
            <a:ext cx="9445" cy="737433"/>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2" name="直接连接符 209">
            <a:extLst>
              <a:ext uri="{FF2B5EF4-FFF2-40B4-BE49-F238E27FC236}">
                <a16:creationId xmlns:a16="http://schemas.microsoft.com/office/drawing/2014/main" id="{12D09B7D-948E-9B4E-BE0D-56FDA0ACF54B}"/>
              </a:ext>
            </a:extLst>
          </p:cNvPr>
          <p:cNvCxnSpPr>
            <a:cxnSpLocks/>
          </p:cNvCxnSpPr>
          <p:nvPr/>
        </p:nvCxnSpPr>
        <p:spPr>
          <a:xfrm>
            <a:off x="5028696" y="1930453"/>
            <a:ext cx="0" cy="932639"/>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13" name="矩形 166">
            <a:extLst>
              <a:ext uri="{FF2B5EF4-FFF2-40B4-BE49-F238E27FC236}">
                <a16:creationId xmlns:a16="http://schemas.microsoft.com/office/drawing/2014/main" id="{82CB6D3C-3110-8C45-91AD-FB1E72319E0B}"/>
              </a:ext>
            </a:extLst>
          </p:cNvPr>
          <p:cNvSpPr/>
          <p:nvPr/>
        </p:nvSpPr>
        <p:spPr>
          <a:xfrm>
            <a:off x="2883535" y="4886211"/>
            <a:ext cx="3642995" cy="470918"/>
          </a:xfrm>
          <a:prstGeom prst="rect">
            <a:avLst/>
          </a:prstGeom>
          <a:solidFill>
            <a:schemeClr val="accent6">
              <a:lumMod val="40000"/>
              <a:lumOff val="60000"/>
              <a:alpha val="70000"/>
            </a:schemeClr>
          </a:solidFill>
          <a:ln w="1270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Century Gothic" panose="020B0502020202020204" pitchFamily="34" charset="0"/>
            </a:endParaRPr>
          </a:p>
        </p:txBody>
      </p:sp>
      <p:cxnSp>
        <p:nvCxnSpPr>
          <p:cNvPr id="14" name="直接连接符 76">
            <a:extLst>
              <a:ext uri="{FF2B5EF4-FFF2-40B4-BE49-F238E27FC236}">
                <a16:creationId xmlns:a16="http://schemas.microsoft.com/office/drawing/2014/main" id="{378BE1EE-EC92-B54E-9769-645F3770BC03}"/>
              </a:ext>
            </a:extLst>
          </p:cNvPr>
          <p:cNvCxnSpPr>
            <a:stCxn id="52" idx="2"/>
            <a:endCxn id="82" idx="0"/>
          </p:cNvCxnSpPr>
          <p:nvPr/>
        </p:nvCxnSpPr>
        <p:spPr>
          <a:xfrm>
            <a:off x="3201605" y="4827500"/>
            <a:ext cx="312168" cy="201754"/>
          </a:xfrm>
          <a:prstGeom prst="line">
            <a:avLst/>
          </a:prstGeom>
          <a:ln w="1270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5" name="直接连接符 79">
            <a:extLst>
              <a:ext uri="{FF2B5EF4-FFF2-40B4-BE49-F238E27FC236}">
                <a16:creationId xmlns:a16="http://schemas.microsoft.com/office/drawing/2014/main" id="{264C1EB2-9855-8B46-80BF-73BD51448E84}"/>
              </a:ext>
            </a:extLst>
          </p:cNvPr>
          <p:cNvCxnSpPr>
            <a:stCxn id="52" idx="2"/>
            <a:endCxn id="83" idx="0"/>
          </p:cNvCxnSpPr>
          <p:nvPr/>
        </p:nvCxnSpPr>
        <p:spPr>
          <a:xfrm>
            <a:off x="3201605" y="4827500"/>
            <a:ext cx="1481203" cy="202331"/>
          </a:xfrm>
          <a:prstGeom prst="line">
            <a:avLst/>
          </a:prstGeom>
          <a:ln w="1270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6" name="直接连接符 80">
            <a:extLst>
              <a:ext uri="{FF2B5EF4-FFF2-40B4-BE49-F238E27FC236}">
                <a16:creationId xmlns:a16="http://schemas.microsoft.com/office/drawing/2014/main" id="{866ADDB6-D143-3E46-B0A9-E3CE1B06A4CC}"/>
              </a:ext>
            </a:extLst>
          </p:cNvPr>
          <p:cNvCxnSpPr>
            <a:stCxn id="53" idx="2"/>
            <a:endCxn id="82" idx="0"/>
          </p:cNvCxnSpPr>
          <p:nvPr/>
        </p:nvCxnSpPr>
        <p:spPr>
          <a:xfrm flipH="1">
            <a:off x="3513773" y="4826381"/>
            <a:ext cx="487376" cy="202873"/>
          </a:xfrm>
          <a:prstGeom prst="line">
            <a:avLst/>
          </a:prstGeom>
          <a:ln w="1270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7" name="直接连接符 83">
            <a:extLst>
              <a:ext uri="{FF2B5EF4-FFF2-40B4-BE49-F238E27FC236}">
                <a16:creationId xmlns:a16="http://schemas.microsoft.com/office/drawing/2014/main" id="{D100D08A-0A61-744D-99FE-D68AC2BCDF29}"/>
              </a:ext>
            </a:extLst>
          </p:cNvPr>
          <p:cNvCxnSpPr>
            <a:cxnSpLocks/>
            <a:stCxn id="52" idx="2"/>
            <a:endCxn id="116" idx="3"/>
          </p:cNvCxnSpPr>
          <p:nvPr/>
        </p:nvCxnSpPr>
        <p:spPr>
          <a:xfrm>
            <a:off x="3201605" y="4827500"/>
            <a:ext cx="2571685" cy="246745"/>
          </a:xfrm>
          <a:prstGeom prst="line">
            <a:avLst/>
          </a:prstGeom>
          <a:ln w="1270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8" name="直接连接符 86">
            <a:extLst>
              <a:ext uri="{FF2B5EF4-FFF2-40B4-BE49-F238E27FC236}">
                <a16:creationId xmlns:a16="http://schemas.microsoft.com/office/drawing/2014/main" id="{C58D50CC-D3DA-2A44-A1F0-44595E1F628A}"/>
              </a:ext>
            </a:extLst>
          </p:cNvPr>
          <p:cNvCxnSpPr>
            <a:stCxn id="53" idx="2"/>
            <a:endCxn id="83" idx="0"/>
          </p:cNvCxnSpPr>
          <p:nvPr/>
        </p:nvCxnSpPr>
        <p:spPr>
          <a:xfrm>
            <a:off x="4001149" y="4826381"/>
            <a:ext cx="681659" cy="203450"/>
          </a:xfrm>
          <a:prstGeom prst="line">
            <a:avLst/>
          </a:prstGeom>
          <a:ln w="1270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9" name="直接连接符 89">
            <a:extLst>
              <a:ext uri="{FF2B5EF4-FFF2-40B4-BE49-F238E27FC236}">
                <a16:creationId xmlns:a16="http://schemas.microsoft.com/office/drawing/2014/main" id="{9105057E-80DA-EA49-895C-E2C65A1AE47E}"/>
              </a:ext>
            </a:extLst>
          </p:cNvPr>
          <p:cNvCxnSpPr>
            <a:cxnSpLocks/>
            <a:stCxn id="53" idx="2"/>
          </p:cNvCxnSpPr>
          <p:nvPr/>
        </p:nvCxnSpPr>
        <p:spPr>
          <a:xfrm>
            <a:off x="4001149" y="4826381"/>
            <a:ext cx="2131060" cy="251919"/>
          </a:xfrm>
          <a:prstGeom prst="line">
            <a:avLst/>
          </a:prstGeom>
          <a:ln w="12700">
            <a:solidFill>
              <a:srgbClr val="0000FF"/>
            </a:solidFill>
          </a:ln>
        </p:spPr>
        <p:style>
          <a:lnRef idx="1">
            <a:schemeClr val="accent1"/>
          </a:lnRef>
          <a:fillRef idx="0">
            <a:schemeClr val="accent1"/>
          </a:fillRef>
          <a:effectRef idx="0">
            <a:schemeClr val="accent1"/>
          </a:effectRef>
          <a:fontRef idx="minor">
            <a:schemeClr val="tx1"/>
          </a:fontRef>
        </p:style>
      </p:cxnSp>
      <p:sp>
        <p:nvSpPr>
          <p:cNvPr id="20" name="文本框 4">
            <a:extLst>
              <a:ext uri="{FF2B5EF4-FFF2-40B4-BE49-F238E27FC236}">
                <a16:creationId xmlns:a16="http://schemas.microsoft.com/office/drawing/2014/main" id="{3243D6BB-521B-7B4E-893C-17DC5FCB3476}"/>
              </a:ext>
            </a:extLst>
          </p:cNvPr>
          <p:cNvSpPr txBox="1"/>
          <p:nvPr/>
        </p:nvSpPr>
        <p:spPr>
          <a:xfrm>
            <a:off x="2885676" y="1837487"/>
            <a:ext cx="968007" cy="215444"/>
          </a:xfrm>
          <a:prstGeom prst="rect">
            <a:avLst/>
          </a:prstGeom>
          <a:noFill/>
        </p:spPr>
        <p:txBody>
          <a:bodyPr wrap="square" rtlCol="0">
            <a:spAutoFit/>
          </a:bodyPr>
          <a:lstStyle/>
          <a:p>
            <a:r>
              <a:rPr lang="en-US" altLang="zh-CN" sz="800" b="1" dirty="0">
                <a:solidFill>
                  <a:srgbClr val="0444A2"/>
                </a:solidFill>
                <a:latin typeface="Century Gothic" panose="020B0502020202020204" pitchFamily="34" charset="0"/>
                <a:ea typeface="微软雅黑" panose="020B0503020204020204" charset="-122"/>
              </a:rPr>
              <a:t>DC gateway</a:t>
            </a:r>
            <a:endParaRPr lang="zh-CN" altLang="en-US" sz="800" b="1" dirty="0">
              <a:solidFill>
                <a:srgbClr val="0444A2"/>
              </a:solidFill>
              <a:latin typeface="Century Gothic" panose="020B0502020202020204" pitchFamily="34" charset="0"/>
              <a:ea typeface="微软雅黑" panose="020B0503020204020204" charset="-122"/>
            </a:endParaRPr>
          </a:p>
        </p:txBody>
      </p:sp>
      <p:sp>
        <p:nvSpPr>
          <p:cNvPr id="29" name="矩形 38">
            <a:extLst>
              <a:ext uri="{FF2B5EF4-FFF2-40B4-BE49-F238E27FC236}">
                <a16:creationId xmlns:a16="http://schemas.microsoft.com/office/drawing/2014/main" id="{3E1B5903-7030-6A48-AF52-5A30FE7FCD76}"/>
              </a:ext>
            </a:extLst>
          </p:cNvPr>
          <p:cNvSpPr/>
          <p:nvPr/>
        </p:nvSpPr>
        <p:spPr>
          <a:xfrm>
            <a:off x="3886806" y="3805304"/>
            <a:ext cx="496967" cy="112991"/>
          </a:xfrm>
          <a:prstGeom prst="rect">
            <a:avLst/>
          </a:prstGeom>
          <a:ln>
            <a:noFill/>
          </a:ln>
        </p:spPr>
        <p:style>
          <a:lnRef idx="3">
            <a:schemeClr val="lt1"/>
          </a:lnRef>
          <a:fillRef idx="1">
            <a:schemeClr val="accent6"/>
          </a:fillRef>
          <a:effectRef idx="1">
            <a:schemeClr val="accent6"/>
          </a:effectRef>
          <a:fontRef idx="minor">
            <a:schemeClr val="lt1"/>
          </a:fontRef>
        </p:style>
        <p:txBody>
          <a:bodyPr lIns="36000" rIns="36000" rtlCol="0" anchor="ctr"/>
          <a:lstStyle/>
          <a:p>
            <a:pPr algn="ctr"/>
            <a:r>
              <a:rPr lang="en-US" altLang="zh-CN" sz="500" b="1" dirty="0">
                <a:solidFill>
                  <a:schemeClr val="bg1"/>
                </a:solidFill>
                <a:latin typeface="Century Gothic" panose="020B0502020202020204" pitchFamily="34" charset="0"/>
                <a:ea typeface="微软雅黑" panose="020B0503020204020204" charset="-122"/>
              </a:rPr>
              <a:t>Core</a:t>
            </a:r>
            <a:r>
              <a:rPr lang="zh-CN" altLang="en-US" sz="500" b="1" dirty="0">
                <a:solidFill>
                  <a:schemeClr val="bg1"/>
                </a:solidFill>
                <a:latin typeface="Century Gothic" panose="020B0502020202020204" pitchFamily="34" charset="0"/>
                <a:ea typeface="微软雅黑" panose="020B0503020204020204" charset="-122"/>
              </a:rPr>
              <a:t> </a:t>
            </a:r>
            <a:r>
              <a:rPr lang="en-US" altLang="zh-CN" sz="500" b="1" dirty="0">
                <a:solidFill>
                  <a:schemeClr val="bg1"/>
                </a:solidFill>
                <a:latin typeface="Century Gothic" panose="020B0502020202020204" pitchFamily="34" charset="0"/>
                <a:ea typeface="微软雅黑" panose="020B0503020204020204" charset="-122"/>
              </a:rPr>
              <a:t>switch</a:t>
            </a:r>
            <a:endParaRPr lang="zh-CN" altLang="en-US" sz="500" b="1" dirty="0">
              <a:solidFill>
                <a:schemeClr val="bg1"/>
              </a:solidFill>
              <a:latin typeface="Century Gothic" panose="020B0502020202020204" pitchFamily="34" charset="0"/>
              <a:ea typeface="微软雅黑" panose="020B0503020204020204" charset="-122"/>
            </a:endParaRPr>
          </a:p>
        </p:txBody>
      </p:sp>
      <p:pic>
        <p:nvPicPr>
          <p:cNvPr id="36" name="Picture 2494" descr="通用交换机">
            <a:extLst>
              <a:ext uri="{FF2B5EF4-FFF2-40B4-BE49-F238E27FC236}">
                <a16:creationId xmlns:a16="http://schemas.microsoft.com/office/drawing/2014/main" id="{19055777-D980-9D43-BC7A-AD0645BE67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99995" y="3638203"/>
            <a:ext cx="320797" cy="167693"/>
          </a:xfrm>
          <a:prstGeom prst="rect">
            <a:avLst/>
          </a:prstGeom>
          <a:noFill/>
          <a:ln>
            <a:noFill/>
          </a:ln>
        </p:spPr>
      </p:pic>
      <p:pic>
        <p:nvPicPr>
          <p:cNvPr id="37" name="Picture 2495" descr="中继器">
            <a:extLst>
              <a:ext uri="{FF2B5EF4-FFF2-40B4-BE49-F238E27FC236}">
                <a16:creationId xmlns:a16="http://schemas.microsoft.com/office/drawing/2014/main" id="{0BA04BE9-527D-BB4C-9018-88A431DA990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99883" y="3510079"/>
            <a:ext cx="320685" cy="259311"/>
          </a:xfrm>
          <a:prstGeom prst="rect">
            <a:avLst/>
          </a:prstGeom>
          <a:noFill/>
          <a:ln>
            <a:noFill/>
          </a:ln>
        </p:spPr>
      </p:pic>
      <p:sp>
        <p:nvSpPr>
          <p:cNvPr id="35" name="矩形 44">
            <a:extLst>
              <a:ext uri="{FF2B5EF4-FFF2-40B4-BE49-F238E27FC236}">
                <a16:creationId xmlns:a16="http://schemas.microsoft.com/office/drawing/2014/main" id="{50CB3A26-5E5A-5843-8443-0B3B379E64FC}"/>
              </a:ext>
            </a:extLst>
          </p:cNvPr>
          <p:cNvSpPr/>
          <p:nvPr/>
        </p:nvSpPr>
        <p:spPr>
          <a:xfrm>
            <a:off x="4726782" y="3805614"/>
            <a:ext cx="467675" cy="106331"/>
          </a:xfrm>
          <a:prstGeom prst="rect">
            <a:avLst/>
          </a:prstGeom>
          <a:ln>
            <a:noFill/>
          </a:ln>
        </p:spPr>
        <p:style>
          <a:lnRef idx="3">
            <a:schemeClr val="lt1"/>
          </a:lnRef>
          <a:fillRef idx="1">
            <a:schemeClr val="accent6"/>
          </a:fillRef>
          <a:effectRef idx="1">
            <a:schemeClr val="accent6"/>
          </a:effectRef>
          <a:fontRef idx="minor">
            <a:schemeClr val="lt1"/>
          </a:fontRef>
        </p:style>
        <p:txBody>
          <a:bodyPr lIns="0" rIns="0" rtlCol="0" anchor="ctr"/>
          <a:lstStyle/>
          <a:p>
            <a:pPr algn="ctr"/>
            <a:r>
              <a:rPr lang="en-US" altLang="zh-CN" sz="500" b="1" dirty="0">
                <a:solidFill>
                  <a:schemeClr val="bg1"/>
                </a:solidFill>
                <a:latin typeface="Century Gothic" panose="020B0502020202020204" pitchFamily="34" charset="0"/>
                <a:ea typeface="微软雅黑" panose="020B0503020204020204" charset="-122"/>
              </a:rPr>
              <a:t>Core switch</a:t>
            </a:r>
            <a:endParaRPr lang="zh-CN" altLang="en-US" sz="500" b="1" dirty="0">
              <a:solidFill>
                <a:schemeClr val="bg1"/>
              </a:solidFill>
              <a:latin typeface="Century Gothic" panose="020B0502020202020204" pitchFamily="34" charset="0"/>
              <a:ea typeface="微软雅黑" panose="020B0503020204020204" charset="-122"/>
            </a:endParaRPr>
          </a:p>
        </p:txBody>
      </p:sp>
      <p:pic>
        <p:nvPicPr>
          <p:cNvPr id="39" name="图片 45">
            <a:extLst>
              <a:ext uri="{FF2B5EF4-FFF2-40B4-BE49-F238E27FC236}">
                <a16:creationId xmlns:a16="http://schemas.microsoft.com/office/drawing/2014/main" id="{CD7CE4C7-91EF-544C-BC97-28E2A84632C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67660" y="3967518"/>
            <a:ext cx="601980" cy="200660"/>
          </a:xfrm>
          <a:prstGeom prst="rect">
            <a:avLst/>
          </a:prstGeom>
        </p:spPr>
      </p:pic>
      <p:pic>
        <p:nvPicPr>
          <p:cNvPr id="42" name="图片 48">
            <a:extLst>
              <a:ext uri="{FF2B5EF4-FFF2-40B4-BE49-F238E27FC236}">
                <a16:creationId xmlns:a16="http://schemas.microsoft.com/office/drawing/2014/main" id="{F6C894A4-D206-F440-B61F-813E14204D8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908378" y="3548889"/>
            <a:ext cx="601345" cy="200660"/>
          </a:xfrm>
          <a:prstGeom prst="rect">
            <a:avLst/>
          </a:prstGeom>
        </p:spPr>
      </p:pic>
      <p:sp>
        <p:nvSpPr>
          <p:cNvPr id="43" name="文本框 51">
            <a:extLst>
              <a:ext uri="{FF2B5EF4-FFF2-40B4-BE49-F238E27FC236}">
                <a16:creationId xmlns:a16="http://schemas.microsoft.com/office/drawing/2014/main" id="{8D19A785-491C-124E-89D3-E1D5F06B274D}"/>
              </a:ext>
            </a:extLst>
          </p:cNvPr>
          <p:cNvSpPr txBox="1"/>
          <p:nvPr/>
        </p:nvSpPr>
        <p:spPr>
          <a:xfrm>
            <a:off x="3501836" y="2118593"/>
            <a:ext cx="349758" cy="200055"/>
          </a:xfrm>
          <a:prstGeom prst="rect">
            <a:avLst/>
          </a:prstGeom>
          <a:noFill/>
        </p:spPr>
        <p:txBody>
          <a:bodyPr wrap="square" rtlCol="0">
            <a:spAutoFit/>
          </a:bodyPr>
          <a:lstStyle/>
          <a:p>
            <a:r>
              <a:rPr lang="en-US" altLang="zh-CN" sz="700" b="1" dirty="0">
                <a:latin typeface="Century Gothic" panose="020B0502020202020204" pitchFamily="34" charset="0"/>
                <a:ea typeface="微软雅黑" panose="020B0503020204020204" charset="-122"/>
              </a:rPr>
              <a:t>AD</a:t>
            </a:r>
            <a:endParaRPr lang="zh-CN" altLang="en-US" sz="700" b="1" dirty="0">
              <a:latin typeface="Century Gothic" panose="020B0502020202020204" pitchFamily="34" charset="0"/>
              <a:ea typeface="微软雅黑" panose="020B0503020204020204" charset="-122"/>
            </a:endParaRPr>
          </a:p>
        </p:txBody>
      </p:sp>
      <p:sp>
        <p:nvSpPr>
          <p:cNvPr id="44" name="文本框 54">
            <a:extLst>
              <a:ext uri="{FF2B5EF4-FFF2-40B4-BE49-F238E27FC236}">
                <a16:creationId xmlns:a16="http://schemas.microsoft.com/office/drawing/2014/main" id="{7853A3ED-6CC1-4C43-83A0-2CF5F7376445}"/>
              </a:ext>
            </a:extLst>
          </p:cNvPr>
          <p:cNvSpPr txBox="1"/>
          <p:nvPr/>
        </p:nvSpPr>
        <p:spPr>
          <a:xfrm>
            <a:off x="3434844" y="2398888"/>
            <a:ext cx="493077" cy="200055"/>
          </a:xfrm>
          <a:prstGeom prst="rect">
            <a:avLst/>
          </a:prstGeom>
          <a:noFill/>
        </p:spPr>
        <p:txBody>
          <a:bodyPr wrap="square" rtlCol="0">
            <a:spAutoFit/>
          </a:bodyPr>
          <a:lstStyle/>
          <a:p>
            <a:r>
              <a:rPr lang="en-US" altLang="zh-CN" sz="700" b="1" dirty="0">
                <a:latin typeface="Century Gothic" panose="020B0502020202020204" pitchFamily="34" charset="0"/>
                <a:ea typeface="微软雅黑" panose="020B0503020204020204" charset="-122"/>
              </a:rPr>
              <a:t>NGAF</a:t>
            </a:r>
            <a:endParaRPr lang="zh-CN" altLang="en-US" sz="700" b="1" dirty="0">
              <a:latin typeface="Century Gothic" panose="020B0502020202020204" pitchFamily="34" charset="0"/>
              <a:ea typeface="微软雅黑" panose="020B0503020204020204" charset="-122"/>
            </a:endParaRPr>
          </a:p>
        </p:txBody>
      </p:sp>
      <p:sp>
        <p:nvSpPr>
          <p:cNvPr id="45" name="文本框 66">
            <a:extLst>
              <a:ext uri="{FF2B5EF4-FFF2-40B4-BE49-F238E27FC236}">
                <a16:creationId xmlns:a16="http://schemas.microsoft.com/office/drawing/2014/main" id="{D2AC18DA-21DD-BD43-ABCD-A60946E9BD6D}"/>
              </a:ext>
            </a:extLst>
          </p:cNvPr>
          <p:cNvSpPr txBox="1"/>
          <p:nvPr/>
        </p:nvSpPr>
        <p:spPr>
          <a:xfrm>
            <a:off x="3499875" y="2731941"/>
            <a:ext cx="465700" cy="200055"/>
          </a:xfrm>
          <a:prstGeom prst="rect">
            <a:avLst/>
          </a:prstGeom>
          <a:noFill/>
        </p:spPr>
        <p:txBody>
          <a:bodyPr wrap="square" rtlCol="0">
            <a:spAutoFit/>
          </a:bodyPr>
          <a:lstStyle/>
          <a:p>
            <a:r>
              <a:rPr lang="en-US" altLang="zh-CN" sz="700" b="1" dirty="0">
                <a:latin typeface="Century Gothic" panose="020B0502020202020204" pitchFamily="34" charset="0"/>
                <a:ea typeface="微软雅黑" panose="020B0503020204020204" charset="-122"/>
              </a:rPr>
              <a:t>IAM</a:t>
            </a:r>
            <a:endParaRPr lang="zh-CN" altLang="en-US" sz="700" b="1" dirty="0">
              <a:latin typeface="Century Gothic" panose="020B0502020202020204" pitchFamily="34" charset="0"/>
              <a:ea typeface="微软雅黑" panose="020B0503020204020204" charset="-122"/>
            </a:endParaRPr>
          </a:p>
        </p:txBody>
      </p:sp>
      <p:sp>
        <p:nvSpPr>
          <p:cNvPr id="46" name="文本框 67">
            <a:extLst>
              <a:ext uri="{FF2B5EF4-FFF2-40B4-BE49-F238E27FC236}">
                <a16:creationId xmlns:a16="http://schemas.microsoft.com/office/drawing/2014/main" id="{E992E8AC-E2CA-5843-8DD9-FFFE2FF68DBE}"/>
              </a:ext>
            </a:extLst>
          </p:cNvPr>
          <p:cNvSpPr txBox="1"/>
          <p:nvPr/>
        </p:nvSpPr>
        <p:spPr>
          <a:xfrm>
            <a:off x="2787151" y="3719222"/>
            <a:ext cx="837565" cy="169277"/>
          </a:xfrm>
          <a:prstGeom prst="rect">
            <a:avLst/>
          </a:prstGeom>
          <a:noFill/>
        </p:spPr>
        <p:txBody>
          <a:bodyPr wrap="square" rtlCol="0">
            <a:spAutoFit/>
          </a:bodyPr>
          <a:lstStyle/>
          <a:p>
            <a:pPr algn="ctr"/>
            <a:r>
              <a:rPr lang="en-US" altLang="zh-CN" sz="500" b="1" dirty="0">
                <a:latin typeface="Century Gothic" panose="020B0502020202020204" pitchFamily="34" charset="0"/>
                <a:ea typeface="微软雅黑" panose="020B0503020204020204" charset="-122"/>
              </a:rPr>
              <a:t>SSL VPN</a:t>
            </a:r>
          </a:p>
        </p:txBody>
      </p:sp>
      <p:sp>
        <p:nvSpPr>
          <p:cNvPr id="47" name="文本框 69">
            <a:extLst>
              <a:ext uri="{FF2B5EF4-FFF2-40B4-BE49-F238E27FC236}">
                <a16:creationId xmlns:a16="http://schemas.microsoft.com/office/drawing/2014/main" id="{1D877255-5DEB-674F-AF44-36BEEBCDF026}"/>
              </a:ext>
            </a:extLst>
          </p:cNvPr>
          <p:cNvSpPr txBox="1"/>
          <p:nvPr/>
        </p:nvSpPr>
        <p:spPr>
          <a:xfrm>
            <a:off x="2691130" y="4105948"/>
            <a:ext cx="955675" cy="169277"/>
          </a:xfrm>
          <a:prstGeom prst="rect">
            <a:avLst/>
          </a:prstGeom>
          <a:noFill/>
        </p:spPr>
        <p:txBody>
          <a:bodyPr wrap="square" rtlCol="0">
            <a:spAutoFit/>
          </a:bodyPr>
          <a:lstStyle/>
          <a:p>
            <a:pPr algn="ctr"/>
            <a:r>
              <a:rPr lang="en-US" altLang="zh-CN" sz="500" b="1" dirty="0">
                <a:latin typeface="Century Gothic" panose="020B0502020202020204" pitchFamily="34" charset="0"/>
                <a:ea typeface="微软雅黑" panose="020B0503020204020204" charset="-122"/>
              </a:rPr>
              <a:t>AD</a:t>
            </a:r>
            <a:endParaRPr lang="zh-CN" altLang="en-US" sz="500" b="1" dirty="0">
              <a:latin typeface="Century Gothic" panose="020B0502020202020204" pitchFamily="34" charset="0"/>
              <a:ea typeface="微软雅黑" panose="020B0503020204020204" charset="-122"/>
            </a:endParaRPr>
          </a:p>
        </p:txBody>
      </p:sp>
      <p:sp>
        <p:nvSpPr>
          <p:cNvPr id="48" name="文本框 81">
            <a:extLst>
              <a:ext uri="{FF2B5EF4-FFF2-40B4-BE49-F238E27FC236}">
                <a16:creationId xmlns:a16="http://schemas.microsoft.com/office/drawing/2014/main" id="{53A480BC-79E8-3B41-BD23-F78FFE5DAEC4}"/>
              </a:ext>
            </a:extLst>
          </p:cNvPr>
          <p:cNvSpPr txBox="1"/>
          <p:nvPr/>
        </p:nvSpPr>
        <p:spPr>
          <a:xfrm>
            <a:off x="5598476" y="4128666"/>
            <a:ext cx="955675" cy="169277"/>
          </a:xfrm>
          <a:prstGeom prst="rect">
            <a:avLst/>
          </a:prstGeom>
          <a:noFill/>
        </p:spPr>
        <p:txBody>
          <a:bodyPr wrap="square" rtlCol="0">
            <a:spAutoFit/>
          </a:bodyPr>
          <a:lstStyle/>
          <a:p>
            <a:pPr algn="ctr"/>
            <a:r>
              <a:rPr lang="en-US" altLang="zh-CN" sz="500" b="1" dirty="0">
                <a:latin typeface="Century Gothic" panose="020B0502020202020204" pitchFamily="34" charset="0"/>
                <a:ea typeface="微软雅黑" panose="020B0503020204020204" charset="-122"/>
              </a:rPr>
              <a:t>AD</a:t>
            </a:r>
            <a:endParaRPr lang="zh-CN" altLang="en-US" sz="500" b="1" dirty="0">
              <a:latin typeface="Century Gothic" panose="020B0502020202020204" pitchFamily="34" charset="0"/>
              <a:ea typeface="微软雅黑" panose="020B0503020204020204" charset="-122"/>
            </a:endParaRPr>
          </a:p>
        </p:txBody>
      </p:sp>
      <p:sp>
        <p:nvSpPr>
          <p:cNvPr id="49" name="文本框 84">
            <a:extLst>
              <a:ext uri="{FF2B5EF4-FFF2-40B4-BE49-F238E27FC236}">
                <a16:creationId xmlns:a16="http://schemas.microsoft.com/office/drawing/2014/main" id="{67270D98-D7CA-1E4C-9F6F-0FA8FCB5270D}"/>
              </a:ext>
            </a:extLst>
          </p:cNvPr>
          <p:cNvSpPr txBox="1"/>
          <p:nvPr/>
        </p:nvSpPr>
        <p:spPr>
          <a:xfrm>
            <a:off x="5677217" y="3654463"/>
            <a:ext cx="837565" cy="169277"/>
          </a:xfrm>
          <a:prstGeom prst="rect">
            <a:avLst/>
          </a:prstGeom>
          <a:noFill/>
        </p:spPr>
        <p:txBody>
          <a:bodyPr wrap="square" rtlCol="0">
            <a:spAutoFit/>
          </a:bodyPr>
          <a:lstStyle/>
          <a:p>
            <a:pPr algn="ctr"/>
            <a:r>
              <a:rPr lang="en-US" altLang="zh-CN" sz="500" b="1" dirty="0">
                <a:latin typeface="Century Gothic" panose="020B0502020202020204" pitchFamily="34" charset="0"/>
                <a:ea typeface="微软雅黑" panose="020B0503020204020204" charset="-122"/>
              </a:rPr>
              <a:t>SSL VPN</a:t>
            </a:r>
          </a:p>
        </p:txBody>
      </p:sp>
      <p:sp>
        <p:nvSpPr>
          <p:cNvPr id="50" name="文本框 92">
            <a:extLst>
              <a:ext uri="{FF2B5EF4-FFF2-40B4-BE49-F238E27FC236}">
                <a16:creationId xmlns:a16="http://schemas.microsoft.com/office/drawing/2014/main" id="{C7A541CE-A072-434D-8D68-534E7DB45575}"/>
              </a:ext>
            </a:extLst>
          </p:cNvPr>
          <p:cNvSpPr txBox="1"/>
          <p:nvPr/>
        </p:nvSpPr>
        <p:spPr>
          <a:xfrm>
            <a:off x="2817262" y="3304917"/>
            <a:ext cx="1336040" cy="215444"/>
          </a:xfrm>
          <a:prstGeom prst="rect">
            <a:avLst/>
          </a:prstGeom>
          <a:noFill/>
        </p:spPr>
        <p:txBody>
          <a:bodyPr wrap="square" rtlCol="0">
            <a:spAutoFit/>
          </a:bodyPr>
          <a:lstStyle/>
          <a:p>
            <a:r>
              <a:rPr lang="en-US" altLang="zh-CN" sz="800" b="1" dirty="0">
                <a:solidFill>
                  <a:srgbClr val="0444A2"/>
                </a:solidFill>
                <a:latin typeface="Century Gothic" panose="020B0502020202020204" pitchFamily="34" charset="0"/>
                <a:ea typeface="微软雅黑" panose="020B0503020204020204" charset="-122"/>
              </a:rPr>
              <a:t>Core switch zone</a:t>
            </a:r>
            <a:endParaRPr lang="zh-CN" altLang="en-US" sz="800" b="1" dirty="0">
              <a:solidFill>
                <a:srgbClr val="0444A2"/>
              </a:solidFill>
              <a:latin typeface="Century Gothic" panose="020B0502020202020204" pitchFamily="34" charset="0"/>
              <a:ea typeface="微软雅黑" panose="020B0503020204020204" charset="-122"/>
            </a:endParaRPr>
          </a:p>
        </p:txBody>
      </p:sp>
      <p:sp>
        <p:nvSpPr>
          <p:cNvPr id="51" name="文本框 104">
            <a:extLst>
              <a:ext uri="{FF2B5EF4-FFF2-40B4-BE49-F238E27FC236}">
                <a16:creationId xmlns:a16="http://schemas.microsoft.com/office/drawing/2014/main" id="{C6007F90-0AD1-964B-9EDE-6B322CA8E08F}"/>
              </a:ext>
            </a:extLst>
          </p:cNvPr>
          <p:cNvSpPr txBox="1"/>
          <p:nvPr/>
        </p:nvSpPr>
        <p:spPr>
          <a:xfrm>
            <a:off x="4254741" y="4574096"/>
            <a:ext cx="984250" cy="215444"/>
          </a:xfrm>
          <a:prstGeom prst="rect">
            <a:avLst/>
          </a:prstGeom>
          <a:noFill/>
        </p:spPr>
        <p:txBody>
          <a:bodyPr wrap="square" rtlCol="0">
            <a:spAutoFit/>
          </a:bodyPr>
          <a:lstStyle/>
          <a:p>
            <a:r>
              <a:rPr lang="en-US" altLang="zh-CN" sz="800" b="1" dirty="0">
                <a:latin typeface="Century Gothic" panose="020B0502020202020204" pitchFamily="34" charset="0"/>
                <a:ea typeface="微软雅黑" panose="020B0503020204020204" charset="-122"/>
              </a:rPr>
              <a:t>Business zone</a:t>
            </a:r>
            <a:endParaRPr lang="zh-CN" altLang="en-US" sz="800" b="1" dirty="0">
              <a:latin typeface="Century Gothic" panose="020B0502020202020204" pitchFamily="34" charset="0"/>
              <a:ea typeface="微软雅黑" panose="020B0503020204020204" charset="-122"/>
            </a:endParaRPr>
          </a:p>
        </p:txBody>
      </p:sp>
      <p:sp>
        <p:nvSpPr>
          <p:cNvPr id="60" name="文本框 113">
            <a:extLst>
              <a:ext uri="{FF2B5EF4-FFF2-40B4-BE49-F238E27FC236}">
                <a16:creationId xmlns:a16="http://schemas.microsoft.com/office/drawing/2014/main" id="{8719E32F-945C-A24E-9BCC-EF84582CE225}"/>
              </a:ext>
            </a:extLst>
          </p:cNvPr>
          <p:cNvSpPr txBox="1"/>
          <p:nvPr/>
        </p:nvSpPr>
        <p:spPr>
          <a:xfrm>
            <a:off x="3222600" y="4508105"/>
            <a:ext cx="757555" cy="246221"/>
          </a:xfrm>
          <a:prstGeom prst="rect">
            <a:avLst/>
          </a:prstGeom>
          <a:noFill/>
        </p:spPr>
        <p:txBody>
          <a:bodyPr wrap="square" rtlCol="0">
            <a:spAutoFit/>
          </a:bodyPr>
          <a:lstStyle/>
          <a:p>
            <a:pPr algn="ctr"/>
            <a:r>
              <a:rPr lang="en-US" altLang="zh-CN" sz="500" dirty="0">
                <a:solidFill>
                  <a:srgbClr val="FF0000"/>
                </a:solidFill>
                <a:latin typeface="Century Gothic" panose="020B0502020202020204" pitchFamily="34" charset="0"/>
                <a:ea typeface="微软雅黑" panose="020B0503020204020204" charset="-122"/>
                <a:sym typeface="+mn-ea"/>
              </a:rPr>
              <a:t>Business</a:t>
            </a:r>
          </a:p>
          <a:p>
            <a:pPr algn="ctr"/>
            <a:r>
              <a:rPr lang="en-US" altLang="zh-CN" sz="500" dirty="0">
                <a:solidFill>
                  <a:srgbClr val="FF0000"/>
                </a:solidFill>
                <a:latin typeface="Century Gothic" panose="020B0502020202020204" pitchFamily="34" charset="0"/>
                <a:ea typeface="微软雅黑" panose="020B0503020204020204" charset="-122"/>
                <a:sym typeface="+mn-ea"/>
              </a:rPr>
              <a:t> switches</a:t>
            </a:r>
            <a:endParaRPr lang="zh-CN" altLang="en-US" sz="500" dirty="0">
              <a:solidFill>
                <a:srgbClr val="FF0000"/>
              </a:solidFill>
              <a:latin typeface="Century Gothic" panose="020B0502020202020204" pitchFamily="34" charset="0"/>
              <a:ea typeface="微软雅黑" panose="020B0503020204020204" charset="-122"/>
              <a:sym typeface="+mn-ea"/>
            </a:endParaRPr>
          </a:p>
        </p:txBody>
      </p:sp>
      <p:sp>
        <p:nvSpPr>
          <p:cNvPr id="61" name="文本框 114">
            <a:extLst>
              <a:ext uri="{FF2B5EF4-FFF2-40B4-BE49-F238E27FC236}">
                <a16:creationId xmlns:a16="http://schemas.microsoft.com/office/drawing/2014/main" id="{40B8A948-D753-4147-9EF0-EB9E22812C97}"/>
              </a:ext>
            </a:extLst>
          </p:cNvPr>
          <p:cNvSpPr txBox="1"/>
          <p:nvPr/>
        </p:nvSpPr>
        <p:spPr>
          <a:xfrm>
            <a:off x="5258840" y="4496982"/>
            <a:ext cx="897890" cy="246221"/>
          </a:xfrm>
          <a:prstGeom prst="rect">
            <a:avLst/>
          </a:prstGeom>
          <a:noFill/>
        </p:spPr>
        <p:txBody>
          <a:bodyPr wrap="square" rtlCol="0">
            <a:spAutoFit/>
          </a:bodyPr>
          <a:lstStyle/>
          <a:p>
            <a:pPr algn="ctr"/>
            <a:r>
              <a:rPr lang="en-US" altLang="zh-CN" sz="500" dirty="0">
                <a:solidFill>
                  <a:srgbClr val="FF0000"/>
                </a:solidFill>
                <a:latin typeface="Century Gothic" panose="020B0502020202020204" pitchFamily="34" charset="0"/>
                <a:ea typeface="微软雅黑" panose="020B0503020204020204" charset="-122"/>
                <a:sym typeface="+mn-ea"/>
              </a:rPr>
              <a:t>Management</a:t>
            </a:r>
          </a:p>
          <a:p>
            <a:pPr algn="ctr"/>
            <a:r>
              <a:rPr lang="en-US" altLang="zh-CN" sz="500" dirty="0">
                <a:solidFill>
                  <a:srgbClr val="FF0000"/>
                </a:solidFill>
                <a:latin typeface="Century Gothic" panose="020B0502020202020204" pitchFamily="34" charset="0"/>
                <a:ea typeface="微软雅黑" panose="020B0503020204020204" charset="-122"/>
                <a:sym typeface="+mn-ea"/>
              </a:rPr>
              <a:t> switches</a:t>
            </a:r>
            <a:endParaRPr lang="zh-CN" altLang="en-US" sz="500" dirty="0">
              <a:solidFill>
                <a:srgbClr val="FF0000"/>
              </a:solidFill>
              <a:latin typeface="Century Gothic" panose="020B0502020202020204" pitchFamily="34" charset="0"/>
              <a:ea typeface="微软雅黑" panose="020B0503020204020204" charset="-122"/>
              <a:sym typeface="+mn-ea"/>
            </a:endParaRPr>
          </a:p>
        </p:txBody>
      </p:sp>
      <p:sp>
        <p:nvSpPr>
          <p:cNvPr id="62" name="文本框 115">
            <a:extLst>
              <a:ext uri="{FF2B5EF4-FFF2-40B4-BE49-F238E27FC236}">
                <a16:creationId xmlns:a16="http://schemas.microsoft.com/office/drawing/2014/main" id="{73EFD5E2-0614-804C-A3B6-C3D7003FDDC3}"/>
              </a:ext>
            </a:extLst>
          </p:cNvPr>
          <p:cNvSpPr txBox="1"/>
          <p:nvPr/>
        </p:nvSpPr>
        <p:spPr>
          <a:xfrm>
            <a:off x="3063396" y="5760632"/>
            <a:ext cx="1154430" cy="184666"/>
          </a:xfrm>
          <a:prstGeom prst="rect">
            <a:avLst/>
          </a:prstGeom>
          <a:noFill/>
        </p:spPr>
        <p:txBody>
          <a:bodyPr wrap="square" rtlCol="0">
            <a:spAutoFit/>
          </a:bodyPr>
          <a:lstStyle/>
          <a:p>
            <a:pPr algn="ctr"/>
            <a:r>
              <a:rPr lang="en-US" altLang="zh-CN" sz="600" b="1" dirty="0">
                <a:solidFill>
                  <a:srgbClr val="0444A2"/>
                </a:solidFill>
                <a:latin typeface="Century Gothic" panose="020B0502020202020204" pitchFamily="34" charset="0"/>
                <a:ea typeface="微软雅黑" panose="020B0503020204020204" charset="-122"/>
                <a:sym typeface="+mn-ea"/>
              </a:rPr>
              <a:t>VXLAN switches</a:t>
            </a:r>
            <a:endParaRPr lang="zh-CN" altLang="en-US" sz="600" b="1" dirty="0">
              <a:solidFill>
                <a:srgbClr val="0444A2"/>
              </a:solidFill>
              <a:latin typeface="Century Gothic" panose="020B0502020202020204" pitchFamily="34" charset="0"/>
              <a:ea typeface="微软雅黑" panose="020B0503020204020204" charset="-122"/>
              <a:sym typeface="+mn-ea"/>
            </a:endParaRPr>
          </a:p>
        </p:txBody>
      </p:sp>
      <p:sp>
        <p:nvSpPr>
          <p:cNvPr id="63" name="文本框 123">
            <a:extLst>
              <a:ext uri="{FF2B5EF4-FFF2-40B4-BE49-F238E27FC236}">
                <a16:creationId xmlns:a16="http://schemas.microsoft.com/office/drawing/2014/main" id="{8AE0704C-F918-334A-B76B-5A5AB0066D2A}"/>
              </a:ext>
            </a:extLst>
          </p:cNvPr>
          <p:cNvSpPr txBox="1"/>
          <p:nvPr/>
        </p:nvSpPr>
        <p:spPr>
          <a:xfrm>
            <a:off x="5142230" y="5763519"/>
            <a:ext cx="1154430" cy="184666"/>
          </a:xfrm>
          <a:prstGeom prst="rect">
            <a:avLst/>
          </a:prstGeom>
          <a:noFill/>
        </p:spPr>
        <p:txBody>
          <a:bodyPr wrap="square" rtlCol="0">
            <a:spAutoFit/>
          </a:bodyPr>
          <a:lstStyle/>
          <a:p>
            <a:pPr algn="ctr"/>
            <a:r>
              <a:rPr lang="en-US" altLang="zh-CN" sz="600" b="1" dirty="0">
                <a:solidFill>
                  <a:srgbClr val="0444A2"/>
                </a:solidFill>
                <a:latin typeface="Century Gothic" panose="020B0502020202020204" pitchFamily="34" charset="0"/>
                <a:ea typeface="微软雅黑" panose="020B0503020204020204" charset="-122"/>
                <a:sym typeface="+mn-ea"/>
              </a:rPr>
              <a:t>Storage switches</a:t>
            </a:r>
            <a:endParaRPr lang="zh-CN" altLang="en-US" sz="600" b="1" dirty="0">
              <a:solidFill>
                <a:srgbClr val="0444A2"/>
              </a:solidFill>
              <a:latin typeface="Century Gothic" panose="020B0502020202020204" pitchFamily="34" charset="0"/>
              <a:ea typeface="微软雅黑" panose="020B0503020204020204" charset="-122"/>
              <a:sym typeface="+mn-ea"/>
            </a:endParaRPr>
          </a:p>
        </p:txBody>
      </p:sp>
      <p:cxnSp>
        <p:nvCxnSpPr>
          <p:cNvPr id="64" name="直接连接符 167">
            <a:extLst>
              <a:ext uri="{FF2B5EF4-FFF2-40B4-BE49-F238E27FC236}">
                <a16:creationId xmlns:a16="http://schemas.microsoft.com/office/drawing/2014/main" id="{95C5F3D4-522F-B24E-AD7F-21E42DFEA8C5}"/>
              </a:ext>
            </a:extLst>
          </p:cNvPr>
          <p:cNvCxnSpPr>
            <a:stCxn id="54" idx="2"/>
            <a:endCxn id="82" idx="0"/>
          </p:cNvCxnSpPr>
          <p:nvPr/>
        </p:nvCxnSpPr>
        <p:spPr>
          <a:xfrm flipH="1">
            <a:off x="3513773" y="4828675"/>
            <a:ext cx="1769414" cy="200579"/>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65" name="直接连接符 168">
            <a:extLst>
              <a:ext uri="{FF2B5EF4-FFF2-40B4-BE49-F238E27FC236}">
                <a16:creationId xmlns:a16="http://schemas.microsoft.com/office/drawing/2014/main" id="{3F601C72-C248-5047-8086-E845355F5D37}"/>
              </a:ext>
            </a:extLst>
          </p:cNvPr>
          <p:cNvCxnSpPr>
            <a:stCxn id="55" idx="2"/>
            <a:endCxn id="82" idx="0"/>
          </p:cNvCxnSpPr>
          <p:nvPr/>
        </p:nvCxnSpPr>
        <p:spPr>
          <a:xfrm flipH="1">
            <a:off x="3513773" y="4835513"/>
            <a:ext cx="2630620" cy="193741"/>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66" name="直接连接符 169">
            <a:extLst>
              <a:ext uri="{FF2B5EF4-FFF2-40B4-BE49-F238E27FC236}">
                <a16:creationId xmlns:a16="http://schemas.microsoft.com/office/drawing/2014/main" id="{1023FE3C-94CF-AB4F-AF91-9244ECB70E4C}"/>
              </a:ext>
            </a:extLst>
          </p:cNvPr>
          <p:cNvCxnSpPr>
            <a:stCxn id="54" idx="2"/>
            <a:endCxn id="83" idx="0"/>
          </p:cNvCxnSpPr>
          <p:nvPr/>
        </p:nvCxnSpPr>
        <p:spPr>
          <a:xfrm flipH="1">
            <a:off x="4682808" y="4828675"/>
            <a:ext cx="600379" cy="201156"/>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67" name="直接连接符 170">
            <a:extLst>
              <a:ext uri="{FF2B5EF4-FFF2-40B4-BE49-F238E27FC236}">
                <a16:creationId xmlns:a16="http://schemas.microsoft.com/office/drawing/2014/main" id="{C83C50FB-D15C-B345-BA4F-FAAB6F2C3463}"/>
              </a:ext>
            </a:extLst>
          </p:cNvPr>
          <p:cNvCxnSpPr>
            <a:stCxn id="55" idx="2"/>
            <a:endCxn id="83" idx="0"/>
          </p:cNvCxnSpPr>
          <p:nvPr/>
        </p:nvCxnSpPr>
        <p:spPr>
          <a:xfrm flipH="1">
            <a:off x="4682808" y="4835513"/>
            <a:ext cx="1461585" cy="194318"/>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68" name="直接连接符 171">
            <a:extLst>
              <a:ext uri="{FF2B5EF4-FFF2-40B4-BE49-F238E27FC236}">
                <a16:creationId xmlns:a16="http://schemas.microsoft.com/office/drawing/2014/main" id="{AD3E3E79-39CC-4042-9F8C-519782D5198F}"/>
              </a:ext>
            </a:extLst>
          </p:cNvPr>
          <p:cNvCxnSpPr>
            <a:cxnSpLocks/>
            <a:stCxn id="54" idx="2"/>
            <a:endCxn id="119" idx="1"/>
          </p:cNvCxnSpPr>
          <p:nvPr/>
        </p:nvCxnSpPr>
        <p:spPr>
          <a:xfrm>
            <a:off x="5283187" y="4828675"/>
            <a:ext cx="609353" cy="24557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69" name="直接连接符 172">
            <a:extLst>
              <a:ext uri="{FF2B5EF4-FFF2-40B4-BE49-F238E27FC236}">
                <a16:creationId xmlns:a16="http://schemas.microsoft.com/office/drawing/2014/main" id="{64F21060-9B7E-F144-BD84-DEFCFB76CB56}"/>
              </a:ext>
            </a:extLst>
          </p:cNvPr>
          <p:cNvCxnSpPr>
            <a:cxnSpLocks/>
            <a:stCxn id="55" idx="2"/>
            <a:endCxn id="120" idx="1"/>
          </p:cNvCxnSpPr>
          <p:nvPr/>
        </p:nvCxnSpPr>
        <p:spPr>
          <a:xfrm flipH="1">
            <a:off x="5822632" y="4835513"/>
            <a:ext cx="321761" cy="382068"/>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70" name="直接连接符 173">
            <a:extLst>
              <a:ext uri="{FF2B5EF4-FFF2-40B4-BE49-F238E27FC236}">
                <a16:creationId xmlns:a16="http://schemas.microsoft.com/office/drawing/2014/main" id="{49B8BC1E-C3E0-E547-90E6-1A06D90E8A8F}"/>
              </a:ext>
            </a:extLst>
          </p:cNvPr>
          <p:cNvCxnSpPr>
            <a:stCxn id="56" idx="0"/>
            <a:endCxn id="82" idx="2"/>
          </p:cNvCxnSpPr>
          <p:nvPr/>
        </p:nvCxnSpPr>
        <p:spPr>
          <a:xfrm flipV="1">
            <a:off x="3262151" y="5274999"/>
            <a:ext cx="251622" cy="289359"/>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174">
            <a:extLst>
              <a:ext uri="{FF2B5EF4-FFF2-40B4-BE49-F238E27FC236}">
                <a16:creationId xmlns:a16="http://schemas.microsoft.com/office/drawing/2014/main" id="{88EA6D8C-2FD6-914C-9928-CDFAC8A2360D}"/>
              </a:ext>
            </a:extLst>
          </p:cNvPr>
          <p:cNvCxnSpPr>
            <a:stCxn id="57" idx="0"/>
            <a:endCxn id="82" idx="2"/>
          </p:cNvCxnSpPr>
          <p:nvPr/>
        </p:nvCxnSpPr>
        <p:spPr>
          <a:xfrm flipH="1" flipV="1">
            <a:off x="3513773" y="5274999"/>
            <a:ext cx="512400" cy="291380"/>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175">
            <a:extLst>
              <a:ext uri="{FF2B5EF4-FFF2-40B4-BE49-F238E27FC236}">
                <a16:creationId xmlns:a16="http://schemas.microsoft.com/office/drawing/2014/main" id="{785AB18C-77B8-4644-9374-6E133BAF83AD}"/>
              </a:ext>
            </a:extLst>
          </p:cNvPr>
          <p:cNvCxnSpPr>
            <a:stCxn id="56" idx="0"/>
            <a:endCxn id="83" idx="2"/>
          </p:cNvCxnSpPr>
          <p:nvPr/>
        </p:nvCxnSpPr>
        <p:spPr>
          <a:xfrm flipV="1">
            <a:off x="3262151" y="5275576"/>
            <a:ext cx="1420657" cy="288782"/>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73" name="直接连接符 176">
            <a:extLst>
              <a:ext uri="{FF2B5EF4-FFF2-40B4-BE49-F238E27FC236}">
                <a16:creationId xmlns:a16="http://schemas.microsoft.com/office/drawing/2014/main" id="{09EF1319-624C-6148-9E63-B30182C1019F}"/>
              </a:ext>
            </a:extLst>
          </p:cNvPr>
          <p:cNvCxnSpPr>
            <a:stCxn id="57" idx="0"/>
            <a:endCxn id="83" idx="2"/>
          </p:cNvCxnSpPr>
          <p:nvPr/>
        </p:nvCxnSpPr>
        <p:spPr>
          <a:xfrm flipV="1">
            <a:off x="4026173" y="5275576"/>
            <a:ext cx="656635" cy="290803"/>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74" name="直接连接符 177">
            <a:extLst>
              <a:ext uri="{FF2B5EF4-FFF2-40B4-BE49-F238E27FC236}">
                <a16:creationId xmlns:a16="http://schemas.microsoft.com/office/drawing/2014/main" id="{FF9B22DD-37B5-E243-B7AD-3500B5CADC24}"/>
              </a:ext>
            </a:extLst>
          </p:cNvPr>
          <p:cNvCxnSpPr>
            <a:stCxn id="56" idx="0"/>
            <a:endCxn id="84" idx="2"/>
          </p:cNvCxnSpPr>
          <p:nvPr/>
        </p:nvCxnSpPr>
        <p:spPr>
          <a:xfrm flipV="1">
            <a:off x="3262151" y="5274410"/>
            <a:ext cx="2570067" cy="289948"/>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75" name="直接连接符 178">
            <a:extLst>
              <a:ext uri="{FF2B5EF4-FFF2-40B4-BE49-F238E27FC236}">
                <a16:creationId xmlns:a16="http://schemas.microsoft.com/office/drawing/2014/main" id="{4E0B9643-532D-FA47-8721-54F7A3501411}"/>
              </a:ext>
            </a:extLst>
          </p:cNvPr>
          <p:cNvCxnSpPr>
            <a:stCxn id="57" idx="0"/>
            <a:endCxn id="84" idx="2"/>
          </p:cNvCxnSpPr>
          <p:nvPr/>
        </p:nvCxnSpPr>
        <p:spPr>
          <a:xfrm flipV="1">
            <a:off x="4026173" y="5274410"/>
            <a:ext cx="1806045" cy="291969"/>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179">
            <a:extLst>
              <a:ext uri="{FF2B5EF4-FFF2-40B4-BE49-F238E27FC236}">
                <a16:creationId xmlns:a16="http://schemas.microsoft.com/office/drawing/2014/main" id="{519653A5-4861-A047-9671-6D53A95ABA5F}"/>
              </a:ext>
            </a:extLst>
          </p:cNvPr>
          <p:cNvCxnSpPr>
            <a:cxnSpLocks/>
            <a:endCxn id="82" idx="2"/>
          </p:cNvCxnSpPr>
          <p:nvPr/>
        </p:nvCxnSpPr>
        <p:spPr>
          <a:xfrm flipH="1" flipV="1">
            <a:off x="3513773" y="5274999"/>
            <a:ext cx="1739722" cy="351320"/>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77" name="直接连接符 181">
            <a:extLst>
              <a:ext uri="{FF2B5EF4-FFF2-40B4-BE49-F238E27FC236}">
                <a16:creationId xmlns:a16="http://schemas.microsoft.com/office/drawing/2014/main" id="{AC910A9D-D311-FA44-8AF1-7DC7A8968B31}"/>
              </a:ext>
            </a:extLst>
          </p:cNvPr>
          <p:cNvCxnSpPr>
            <a:cxnSpLocks/>
            <a:stCxn id="59" idx="0"/>
            <a:endCxn id="82" idx="2"/>
          </p:cNvCxnSpPr>
          <p:nvPr/>
        </p:nvCxnSpPr>
        <p:spPr>
          <a:xfrm flipH="1" flipV="1">
            <a:off x="3513773" y="5274999"/>
            <a:ext cx="2628305" cy="245720"/>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182">
            <a:extLst>
              <a:ext uri="{FF2B5EF4-FFF2-40B4-BE49-F238E27FC236}">
                <a16:creationId xmlns:a16="http://schemas.microsoft.com/office/drawing/2014/main" id="{152C76CB-AE03-6C46-A6C9-D9FCEE6BC7AF}"/>
              </a:ext>
            </a:extLst>
          </p:cNvPr>
          <p:cNvCxnSpPr>
            <a:stCxn id="58" idx="0"/>
            <a:endCxn id="83" idx="2"/>
          </p:cNvCxnSpPr>
          <p:nvPr/>
        </p:nvCxnSpPr>
        <p:spPr>
          <a:xfrm flipH="1" flipV="1">
            <a:off x="4682808" y="5275576"/>
            <a:ext cx="633809" cy="251391"/>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79" name="直接连接符 183">
            <a:extLst>
              <a:ext uri="{FF2B5EF4-FFF2-40B4-BE49-F238E27FC236}">
                <a16:creationId xmlns:a16="http://schemas.microsoft.com/office/drawing/2014/main" id="{657B9907-BE1D-F04D-B723-64B62462F074}"/>
              </a:ext>
            </a:extLst>
          </p:cNvPr>
          <p:cNvCxnSpPr>
            <a:stCxn id="59" idx="0"/>
            <a:endCxn id="83" idx="2"/>
          </p:cNvCxnSpPr>
          <p:nvPr/>
        </p:nvCxnSpPr>
        <p:spPr>
          <a:xfrm flipH="1" flipV="1">
            <a:off x="4682808" y="5275576"/>
            <a:ext cx="1459270" cy="245143"/>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80" name="直接连接符 184">
            <a:extLst>
              <a:ext uri="{FF2B5EF4-FFF2-40B4-BE49-F238E27FC236}">
                <a16:creationId xmlns:a16="http://schemas.microsoft.com/office/drawing/2014/main" id="{BEEBDC3D-43C1-A24F-A7AF-B63D537A6B33}"/>
              </a:ext>
            </a:extLst>
          </p:cNvPr>
          <p:cNvCxnSpPr>
            <a:stCxn id="58" idx="0"/>
            <a:endCxn id="84" idx="2"/>
          </p:cNvCxnSpPr>
          <p:nvPr/>
        </p:nvCxnSpPr>
        <p:spPr>
          <a:xfrm flipV="1">
            <a:off x="5316617" y="5274410"/>
            <a:ext cx="515601" cy="252557"/>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185">
            <a:extLst>
              <a:ext uri="{FF2B5EF4-FFF2-40B4-BE49-F238E27FC236}">
                <a16:creationId xmlns:a16="http://schemas.microsoft.com/office/drawing/2014/main" id="{E7EF41B0-BEB8-A748-B14D-D5289943B79C}"/>
              </a:ext>
            </a:extLst>
          </p:cNvPr>
          <p:cNvCxnSpPr>
            <a:stCxn id="59" idx="0"/>
            <a:endCxn id="84" idx="2"/>
          </p:cNvCxnSpPr>
          <p:nvPr/>
        </p:nvCxnSpPr>
        <p:spPr>
          <a:xfrm flipH="1" flipV="1">
            <a:off x="5832218" y="5274410"/>
            <a:ext cx="309860" cy="246309"/>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pic>
        <p:nvPicPr>
          <p:cNvPr id="82" name="图片 40" descr="2U服务器丝印图.png">
            <a:extLst>
              <a:ext uri="{FF2B5EF4-FFF2-40B4-BE49-F238E27FC236}">
                <a16:creationId xmlns:a16="http://schemas.microsoft.com/office/drawing/2014/main" id="{62383C3F-4315-B841-9948-EC8A778B9E23}"/>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t="2" b="22839"/>
          <a:stretch>
            <a:fillRect/>
          </a:stretch>
        </p:blipFill>
        <p:spPr bwMode="auto">
          <a:xfrm>
            <a:off x="3081655" y="5029254"/>
            <a:ext cx="864235" cy="245745"/>
          </a:xfrm>
          <a:prstGeom prst="rect">
            <a:avLst/>
          </a:prstGeom>
          <a:noFill/>
          <a:ln>
            <a:noFill/>
          </a:ln>
          <a:effectLst/>
        </p:spPr>
      </p:pic>
      <p:pic>
        <p:nvPicPr>
          <p:cNvPr id="84" name="图片 40" descr="2U服务器丝印图.png">
            <a:extLst>
              <a:ext uri="{FF2B5EF4-FFF2-40B4-BE49-F238E27FC236}">
                <a16:creationId xmlns:a16="http://schemas.microsoft.com/office/drawing/2014/main" id="{C78534E9-41D2-894D-B6FA-48858740749C}"/>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t="2" b="22839"/>
          <a:stretch>
            <a:fillRect/>
          </a:stretch>
        </p:blipFill>
        <p:spPr bwMode="auto">
          <a:xfrm>
            <a:off x="5400100" y="5028665"/>
            <a:ext cx="864235" cy="245745"/>
          </a:xfrm>
          <a:prstGeom prst="rect">
            <a:avLst/>
          </a:prstGeom>
          <a:noFill/>
          <a:ln>
            <a:noFill/>
          </a:ln>
          <a:effectLst/>
        </p:spPr>
      </p:pic>
      <p:grpSp>
        <p:nvGrpSpPr>
          <p:cNvPr id="489" name="组合 488">
            <a:extLst>
              <a:ext uri="{FF2B5EF4-FFF2-40B4-BE49-F238E27FC236}">
                <a16:creationId xmlns:a16="http://schemas.microsoft.com/office/drawing/2014/main" id="{875DE146-14EC-6242-81E4-62CC0931F09A}"/>
              </a:ext>
            </a:extLst>
          </p:cNvPr>
          <p:cNvGrpSpPr/>
          <p:nvPr/>
        </p:nvGrpSpPr>
        <p:grpSpPr>
          <a:xfrm>
            <a:off x="4201473" y="5002339"/>
            <a:ext cx="1189428" cy="305368"/>
            <a:chOff x="4236398" y="5511580"/>
            <a:chExt cx="1189428" cy="305368"/>
          </a:xfrm>
        </p:grpSpPr>
        <p:pic>
          <p:nvPicPr>
            <p:cNvPr id="83" name="图片 40" descr="2U服务器丝印图.png">
              <a:extLst>
                <a:ext uri="{FF2B5EF4-FFF2-40B4-BE49-F238E27FC236}">
                  <a16:creationId xmlns:a16="http://schemas.microsoft.com/office/drawing/2014/main" id="{BCD52E77-7BE9-B048-9992-8A61F3FEE3CB}"/>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t="2" b="22839"/>
            <a:stretch>
              <a:fillRect/>
            </a:stretch>
          </p:blipFill>
          <p:spPr bwMode="auto">
            <a:xfrm>
              <a:off x="4285615" y="5539072"/>
              <a:ext cx="864235" cy="245745"/>
            </a:xfrm>
            <a:prstGeom prst="rect">
              <a:avLst/>
            </a:prstGeom>
            <a:noFill/>
            <a:ln>
              <a:noFill/>
            </a:ln>
            <a:effectLst/>
          </p:spPr>
        </p:pic>
        <p:grpSp>
          <p:nvGrpSpPr>
            <p:cNvPr id="91" name="组合 130">
              <a:extLst>
                <a:ext uri="{FF2B5EF4-FFF2-40B4-BE49-F238E27FC236}">
                  <a16:creationId xmlns:a16="http://schemas.microsoft.com/office/drawing/2014/main" id="{1B1AB5D4-7BE8-BD4D-BB7A-62A2AFAAC46E}"/>
                </a:ext>
              </a:extLst>
            </p:cNvPr>
            <p:cNvGrpSpPr/>
            <p:nvPr/>
          </p:nvGrpSpPr>
          <p:grpSpPr>
            <a:xfrm>
              <a:off x="4460122" y="5511585"/>
              <a:ext cx="254000" cy="302642"/>
              <a:chOff x="4544" y="7440"/>
              <a:chExt cx="654" cy="777"/>
            </a:xfrm>
          </p:grpSpPr>
          <p:pic>
            <p:nvPicPr>
              <p:cNvPr id="92" name="Picture 9" descr="主机">
                <a:extLst>
                  <a:ext uri="{FF2B5EF4-FFF2-40B4-BE49-F238E27FC236}">
                    <a16:creationId xmlns:a16="http://schemas.microsoft.com/office/drawing/2014/main" id="{35D94449-FFCA-254E-A8E7-1DB1ACA2E7B1}"/>
                  </a:ext>
                </a:extLst>
              </p:cNvPr>
              <p:cNvPicPr>
                <a:picLocks noChangeAspect="1"/>
              </p:cNvPicPr>
              <p:nvPr/>
            </p:nvPicPr>
            <p:blipFill>
              <a:blip r:embed="rId8"/>
              <a:stretch>
                <a:fillRect/>
              </a:stretch>
            </p:blipFill>
            <p:spPr>
              <a:xfrm>
                <a:off x="4786" y="7440"/>
                <a:ext cx="293" cy="380"/>
              </a:xfrm>
              <a:prstGeom prst="rect">
                <a:avLst/>
              </a:prstGeom>
              <a:solidFill>
                <a:schemeClr val="accent5">
                  <a:lumMod val="50000"/>
                </a:schemeClr>
              </a:solidFill>
              <a:ln w="9525">
                <a:solidFill>
                  <a:srgbClr val="002060"/>
                </a:solidFill>
              </a:ln>
            </p:spPr>
          </p:pic>
          <p:sp>
            <p:nvSpPr>
              <p:cNvPr id="93" name="文本框 132">
                <a:extLst>
                  <a:ext uri="{FF2B5EF4-FFF2-40B4-BE49-F238E27FC236}">
                    <a16:creationId xmlns:a16="http://schemas.microsoft.com/office/drawing/2014/main" id="{205ADC40-CD99-5148-9C1D-3CB8CDDBABDA}"/>
                  </a:ext>
                </a:extLst>
              </p:cNvPr>
              <p:cNvSpPr txBox="1"/>
              <p:nvPr/>
            </p:nvSpPr>
            <p:spPr>
              <a:xfrm>
                <a:off x="4544" y="7861"/>
                <a:ext cx="654" cy="356"/>
              </a:xfrm>
              <a:prstGeom prst="rect">
                <a:avLst/>
              </a:prstGeom>
              <a:noFill/>
            </p:spPr>
            <p:txBody>
              <a:bodyPr wrap="square" rtlCol="0">
                <a:spAutoFit/>
              </a:bodyPr>
              <a:lstStyle/>
              <a:p>
                <a:pPr algn="ctr"/>
                <a:r>
                  <a:rPr lang="en-US" altLang="zh-CN" sz="300" b="1" dirty="0">
                    <a:solidFill>
                      <a:srgbClr val="FFC000"/>
                    </a:solidFill>
                    <a:latin typeface="Century Gothic" panose="020B0502020202020204" pitchFamily="34" charset="0"/>
                    <a:ea typeface="微软雅黑" panose="020B0503020204020204" charset="-122"/>
                  </a:rPr>
                  <a:t>VM</a:t>
                </a:r>
              </a:p>
            </p:txBody>
          </p:sp>
        </p:grpSp>
        <p:grpSp>
          <p:nvGrpSpPr>
            <p:cNvPr id="97" name="组合 136">
              <a:extLst>
                <a:ext uri="{FF2B5EF4-FFF2-40B4-BE49-F238E27FC236}">
                  <a16:creationId xmlns:a16="http://schemas.microsoft.com/office/drawing/2014/main" id="{D53E0236-2054-6845-9FDD-F6B0383AB8EC}"/>
                </a:ext>
              </a:extLst>
            </p:cNvPr>
            <p:cNvGrpSpPr/>
            <p:nvPr/>
          </p:nvGrpSpPr>
          <p:grpSpPr>
            <a:xfrm>
              <a:off x="4898390" y="5511580"/>
              <a:ext cx="254000" cy="305368"/>
              <a:chOff x="4474" y="7440"/>
              <a:chExt cx="654" cy="784"/>
            </a:xfrm>
          </p:grpSpPr>
          <p:pic>
            <p:nvPicPr>
              <p:cNvPr id="98" name="Picture 9" descr="主机">
                <a:extLst>
                  <a:ext uri="{FF2B5EF4-FFF2-40B4-BE49-F238E27FC236}">
                    <a16:creationId xmlns:a16="http://schemas.microsoft.com/office/drawing/2014/main" id="{6AACDD58-952E-7543-98D6-B882D7A440A5}"/>
                  </a:ext>
                </a:extLst>
              </p:cNvPr>
              <p:cNvPicPr>
                <a:picLocks noChangeAspect="1"/>
              </p:cNvPicPr>
              <p:nvPr/>
            </p:nvPicPr>
            <p:blipFill>
              <a:blip r:embed="rId8"/>
              <a:stretch>
                <a:fillRect/>
              </a:stretch>
            </p:blipFill>
            <p:spPr>
              <a:xfrm>
                <a:off x="4786" y="7440"/>
                <a:ext cx="293" cy="380"/>
              </a:xfrm>
              <a:prstGeom prst="rect">
                <a:avLst/>
              </a:prstGeom>
              <a:solidFill>
                <a:schemeClr val="accent5">
                  <a:lumMod val="50000"/>
                </a:schemeClr>
              </a:solidFill>
              <a:ln w="9525">
                <a:solidFill>
                  <a:srgbClr val="002060"/>
                </a:solidFill>
              </a:ln>
            </p:spPr>
          </p:pic>
          <p:sp>
            <p:nvSpPr>
              <p:cNvPr id="99" name="文本框 138">
                <a:extLst>
                  <a:ext uri="{FF2B5EF4-FFF2-40B4-BE49-F238E27FC236}">
                    <a16:creationId xmlns:a16="http://schemas.microsoft.com/office/drawing/2014/main" id="{825AB1AE-2F7F-B847-9A0D-53C6BB07AA0B}"/>
                  </a:ext>
                </a:extLst>
              </p:cNvPr>
              <p:cNvSpPr txBox="1"/>
              <p:nvPr/>
            </p:nvSpPr>
            <p:spPr>
              <a:xfrm>
                <a:off x="4474" y="7868"/>
                <a:ext cx="654" cy="356"/>
              </a:xfrm>
              <a:prstGeom prst="rect">
                <a:avLst/>
              </a:prstGeom>
              <a:noFill/>
            </p:spPr>
            <p:txBody>
              <a:bodyPr wrap="square" rtlCol="0">
                <a:spAutoFit/>
              </a:bodyPr>
              <a:lstStyle/>
              <a:p>
                <a:pPr algn="ctr"/>
                <a:r>
                  <a:rPr lang="en-US" altLang="zh-CN" sz="300" b="1" dirty="0">
                    <a:solidFill>
                      <a:srgbClr val="FFC000"/>
                    </a:solidFill>
                    <a:latin typeface="Century Gothic" panose="020B0502020202020204" pitchFamily="34" charset="0"/>
                    <a:ea typeface="微软雅黑" panose="020B0503020204020204" charset="-122"/>
                  </a:rPr>
                  <a:t>VM</a:t>
                </a:r>
              </a:p>
            </p:txBody>
          </p:sp>
        </p:grpSp>
        <p:grpSp>
          <p:nvGrpSpPr>
            <p:cNvPr id="100" name="组合 139">
              <a:extLst>
                <a:ext uri="{FF2B5EF4-FFF2-40B4-BE49-F238E27FC236}">
                  <a16:creationId xmlns:a16="http://schemas.microsoft.com/office/drawing/2014/main" id="{60667C01-2CC1-624D-9F8F-18C85BE951CC}"/>
                </a:ext>
              </a:extLst>
            </p:cNvPr>
            <p:cNvGrpSpPr/>
            <p:nvPr/>
          </p:nvGrpSpPr>
          <p:grpSpPr>
            <a:xfrm>
              <a:off x="5171826" y="5511580"/>
              <a:ext cx="254000" cy="305368"/>
              <a:chOff x="4578" y="7440"/>
              <a:chExt cx="654" cy="784"/>
            </a:xfrm>
          </p:grpSpPr>
          <p:pic>
            <p:nvPicPr>
              <p:cNvPr id="101" name="Picture 9" descr="主机">
                <a:extLst>
                  <a:ext uri="{FF2B5EF4-FFF2-40B4-BE49-F238E27FC236}">
                    <a16:creationId xmlns:a16="http://schemas.microsoft.com/office/drawing/2014/main" id="{36268D4D-8104-144B-B5E7-29DA16E3DEA2}"/>
                  </a:ext>
                </a:extLst>
              </p:cNvPr>
              <p:cNvPicPr>
                <a:picLocks noChangeAspect="1"/>
              </p:cNvPicPr>
              <p:nvPr/>
            </p:nvPicPr>
            <p:blipFill>
              <a:blip r:embed="rId8"/>
              <a:stretch>
                <a:fillRect/>
              </a:stretch>
            </p:blipFill>
            <p:spPr>
              <a:xfrm>
                <a:off x="4786" y="7440"/>
                <a:ext cx="293" cy="380"/>
              </a:xfrm>
              <a:prstGeom prst="rect">
                <a:avLst/>
              </a:prstGeom>
              <a:solidFill>
                <a:schemeClr val="accent5">
                  <a:lumMod val="50000"/>
                </a:schemeClr>
              </a:solidFill>
              <a:ln w="9525">
                <a:solidFill>
                  <a:srgbClr val="002060"/>
                </a:solidFill>
              </a:ln>
            </p:spPr>
          </p:pic>
          <p:sp>
            <p:nvSpPr>
              <p:cNvPr id="102" name="文本框 141">
                <a:extLst>
                  <a:ext uri="{FF2B5EF4-FFF2-40B4-BE49-F238E27FC236}">
                    <a16:creationId xmlns:a16="http://schemas.microsoft.com/office/drawing/2014/main" id="{67DB7D90-CE65-B94D-8843-E860DBECEB6D}"/>
                  </a:ext>
                </a:extLst>
              </p:cNvPr>
              <p:cNvSpPr txBox="1"/>
              <p:nvPr/>
            </p:nvSpPr>
            <p:spPr>
              <a:xfrm>
                <a:off x="4578" y="7868"/>
                <a:ext cx="654" cy="356"/>
              </a:xfrm>
              <a:prstGeom prst="rect">
                <a:avLst/>
              </a:prstGeom>
              <a:noFill/>
            </p:spPr>
            <p:txBody>
              <a:bodyPr wrap="square" rtlCol="0">
                <a:spAutoFit/>
              </a:bodyPr>
              <a:lstStyle/>
              <a:p>
                <a:pPr algn="ctr"/>
                <a:r>
                  <a:rPr lang="en-US" altLang="zh-CN" sz="300" b="1" dirty="0">
                    <a:solidFill>
                      <a:srgbClr val="FFC000"/>
                    </a:solidFill>
                    <a:latin typeface="Century Gothic" panose="020B0502020202020204" pitchFamily="34" charset="0"/>
                    <a:ea typeface="微软雅黑" panose="020B0503020204020204" charset="-122"/>
                  </a:rPr>
                  <a:t>VM</a:t>
                </a:r>
              </a:p>
            </p:txBody>
          </p:sp>
        </p:grpSp>
        <p:grpSp>
          <p:nvGrpSpPr>
            <p:cNvPr id="106" name="组合 145">
              <a:extLst>
                <a:ext uri="{FF2B5EF4-FFF2-40B4-BE49-F238E27FC236}">
                  <a16:creationId xmlns:a16="http://schemas.microsoft.com/office/drawing/2014/main" id="{4D4EE5F9-4B3B-224A-80D9-600C7A49F8BD}"/>
                </a:ext>
              </a:extLst>
            </p:cNvPr>
            <p:cNvGrpSpPr/>
            <p:nvPr/>
          </p:nvGrpSpPr>
          <p:grpSpPr>
            <a:xfrm>
              <a:off x="4236398" y="5511580"/>
              <a:ext cx="254000" cy="298357"/>
              <a:chOff x="4568" y="7440"/>
              <a:chExt cx="654" cy="766"/>
            </a:xfrm>
          </p:grpSpPr>
          <p:pic>
            <p:nvPicPr>
              <p:cNvPr id="107" name="Picture 9" descr="主机">
                <a:extLst>
                  <a:ext uri="{FF2B5EF4-FFF2-40B4-BE49-F238E27FC236}">
                    <a16:creationId xmlns:a16="http://schemas.microsoft.com/office/drawing/2014/main" id="{F8D50791-E7E1-5B4F-AE0A-6082786E4801}"/>
                  </a:ext>
                </a:extLst>
              </p:cNvPr>
              <p:cNvPicPr>
                <a:picLocks noChangeAspect="1"/>
              </p:cNvPicPr>
              <p:nvPr/>
            </p:nvPicPr>
            <p:blipFill>
              <a:blip r:embed="rId8"/>
              <a:stretch>
                <a:fillRect/>
              </a:stretch>
            </p:blipFill>
            <p:spPr>
              <a:xfrm>
                <a:off x="4786" y="7440"/>
                <a:ext cx="293" cy="380"/>
              </a:xfrm>
              <a:prstGeom prst="rect">
                <a:avLst/>
              </a:prstGeom>
              <a:solidFill>
                <a:schemeClr val="accent5">
                  <a:lumMod val="50000"/>
                </a:schemeClr>
              </a:solidFill>
              <a:ln w="9525">
                <a:solidFill>
                  <a:srgbClr val="002060"/>
                </a:solidFill>
              </a:ln>
            </p:spPr>
          </p:pic>
          <p:sp>
            <p:nvSpPr>
              <p:cNvPr id="108" name="文本框 147">
                <a:extLst>
                  <a:ext uri="{FF2B5EF4-FFF2-40B4-BE49-F238E27FC236}">
                    <a16:creationId xmlns:a16="http://schemas.microsoft.com/office/drawing/2014/main" id="{08FDD2A0-E967-6741-A498-C85B662D2EAA}"/>
                  </a:ext>
                </a:extLst>
              </p:cNvPr>
              <p:cNvSpPr txBox="1"/>
              <p:nvPr/>
            </p:nvSpPr>
            <p:spPr>
              <a:xfrm>
                <a:off x="4568" y="7850"/>
                <a:ext cx="654" cy="356"/>
              </a:xfrm>
              <a:prstGeom prst="rect">
                <a:avLst/>
              </a:prstGeom>
              <a:noFill/>
            </p:spPr>
            <p:txBody>
              <a:bodyPr wrap="square" rtlCol="0">
                <a:spAutoFit/>
              </a:bodyPr>
              <a:lstStyle/>
              <a:p>
                <a:pPr algn="ctr"/>
                <a:r>
                  <a:rPr lang="en-US" altLang="zh-CN" sz="300" b="1" dirty="0">
                    <a:solidFill>
                      <a:srgbClr val="FFC000"/>
                    </a:solidFill>
                    <a:latin typeface="Century Gothic" panose="020B0502020202020204" pitchFamily="34" charset="0"/>
                    <a:ea typeface="微软雅黑" panose="020B0503020204020204" charset="-122"/>
                  </a:rPr>
                  <a:t>VM</a:t>
                </a:r>
              </a:p>
            </p:txBody>
          </p:sp>
        </p:grpSp>
        <p:grpSp>
          <p:nvGrpSpPr>
            <p:cNvPr id="112" name="组合 151">
              <a:extLst>
                <a:ext uri="{FF2B5EF4-FFF2-40B4-BE49-F238E27FC236}">
                  <a16:creationId xmlns:a16="http://schemas.microsoft.com/office/drawing/2014/main" id="{D59EE4D9-36C6-6F4E-8DD7-B091DB22C5C3}"/>
                </a:ext>
              </a:extLst>
            </p:cNvPr>
            <p:cNvGrpSpPr/>
            <p:nvPr/>
          </p:nvGrpSpPr>
          <p:grpSpPr>
            <a:xfrm>
              <a:off x="4665980" y="5511580"/>
              <a:ext cx="254000" cy="305368"/>
              <a:chOff x="4474" y="7440"/>
              <a:chExt cx="654" cy="784"/>
            </a:xfrm>
          </p:grpSpPr>
          <p:pic>
            <p:nvPicPr>
              <p:cNvPr id="113" name="Picture 9" descr="主机">
                <a:extLst>
                  <a:ext uri="{FF2B5EF4-FFF2-40B4-BE49-F238E27FC236}">
                    <a16:creationId xmlns:a16="http://schemas.microsoft.com/office/drawing/2014/main" id="{78287195-F736-A040-A54A-CEF41EB2C35B}"/>
                  </a:ext>
                </a:extLst>
              </p:cNvPr>
              <p:cNvPicPr>
                <a:picLocks noChangeAspect="1"/>
              </p:cNvPicPr>
              <p:nvPr/>
            </p:nvPicPr>
            <p:blipFill>
              <a:blip r:embed="rId8"/>
              <a:stretch>
                <a:fillRect/>
              </a:stretch>
            </p:blipFill>
            <p:spPr>
              <a:xfrm>
                <a:off x="4786" y="7440"/>
                <a:ext cx="293" cy="380"/>
              </a:xfrm>
              <a:prstGeom prst="rect">
                <a:avLst/>
              </a:prstGeom>
              <a:solidFill>
                <a:schemeClr val="accent5">
                  <a:lumMod val="50000"/>
                </a:schemeClr>
              </a:solidFill>
              <a:ln w="9525">
                <a:solidFill>
                  <a:srgbClr val="002060"/>
                </a:solidFill>
              </a:ln>
            </p:spPr>
          </p:pic>
          <p:sp>
            <p:nvSpPr>
              <p:cNvPr id="114" name="文本框 153">
                <a:extLst>
                  <a:ext uri="{FF2B5EF4-FFF2-40B4-BE49-F238E27FC236}">
                    <a16:creationId xmlns:a16="http://schemas.microsoft.com/office/drawing/2014/main" id="{F81E2895-6603-2949-9E56-EBE876690879}"/>
                  </a:ext>
                </a:extLst>
              </p:cNvPr>
              <p:cNvSpPr txBox="1"/>
              <p:nvPr/>
            </p:nvSpPr>
            <p:spPr>
              <a:xfrm>
                <a:off x="4474" y="7868"/>
                <a:ext cx="654" cy="356"/>
              </a:xfrm>
              <a:prstGeom prst="rect">
                <a:avLst/>
              </a:prstGeom>
              <a:noFill/>
            </p:spPr>
            <p:txBody>
              <a:bodyPr wrap="square" rtlCol="0">
                <a:spAutoFit/>
              </a:bodyPr>
              <a:lstStyle/>
              <a:p>
                <a:pPr algn="ctr"/>
                <a:r>
                  <a:rPr lang="en-US" altLang="zh-CN" sz="300" b="1" dirty="0">
                    <a:solidFill>
                      <a:srgbClr val="FFC000"/>
                    </a:solidFill>
                    <a:latin typeface="Century Gothic" panose="020B0502020202020204" pitchFamily="34" charset="0"/>
                    <a:ea typeface="微软雅黑" panose="020B0503020204020204" charset="-122"/>
                  </a:rPr>
                  <a:t>VM</a:t>
                </a:r>
              </a:p>
            </p:txBody>
          </p:sp>
        </p:grpSp>
      </p:grpSp>
      <p:grpSp>
        <p:nvGrpSpPr>
          <p:cNvPr id="501" name="组合 500">
            <a:extLst>
              <a:ext uri="{FF2B5EF4-FFF2-40B4-BE49-F238E27FC236}">
                <a16:creationId xmlns:a16="http://schemas.microsoft.com/office/drawing/2014/main" id="{E538B190-7E78-654A-8003-8BF9FACC89F6}"/>
              </a:ext>
            </a:extLst>
          </p:cNvPr>
          <p:cNvGrpSpPr/>
          <p:nvPr/>
        </p:nvGrpSpPr>
        <p:grpSpPr>
          <a:xfrm>
            <a:off x="5357177" y="5000240"/>
            <a:ext cx="951865" cy="286672"/>
            <a:chOff x="5364480" y="5530276"/>
            <a:chExt cx="951865" cy="286672"/>
          </a:xfrm>
        </p:grpSpPr>
        <p:grpSp>
          <p:nvGrpSpPr>
            <p:cNvPr id="103" name="组合 142">
              <a:extLst>
                <a:ext uri="{FF2B5EF4-FFF2-40B4-BE49-F238E27FC236}">
                  <a16:creationId xmlns:a16="http://schemas.microsoft.com/office/drawing/2014/main" id="{4BC783E3-A530-004C-A514-2872224BC673}"/>
                </a:ext>
              </a:extLst>
            </p:cNvPr>
            <p:cNvGrpSpPr/>
            <p:nvPr/>
          </p:nvGrpSpPr>
          <p:grpSpPr>
            <a:xfrm>
              <a:off x="5364480" y="5530276"/>
              <a:ext cx="254000" cy="286672"/>
              <a:chOff x="4474" y="7488"/>
              <a:chExt cx="654" cy="736"/>
            </a:xfrm>
          </p:grpSpPr>
          <p:pic>
            <p:nvPicPr>
              <p:cNvPr id="104" name="Picture 9" descr="主机">
                <a:extLst>
                  <a:ext uri="{FF2B5EF4-FFF2-40B4-BE49-F238E27FC236}">
                    <a16:creationId xmlns:a16="http://schemas.microsoft.com/office/drawing/2014/main" id="{0ED9CC51-7157-9D4A-9615-1582D7EC955F}"/>
                  </a:ext>
                </a:extLst>
              </p:cNvPr>
              <p:cNvPicPr>
                <a:picLocks noChangeAspect="1"/>
              </p:cNvPicPr>
              <p:nvPr/>
            </p:nvPicPr>
            <p:blipFill>
              <a:blip r:embed="rId8"/>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05" name="文本框 144">
                <a:extLst>
                  <a:ext uri="{FF2B5EF4-FFF2-40B4-BE49-F238E27FC236}">
                    <a16:creationId xmlns:a16="http://schemas.microsoft.com/office/drawing/2014/main" id="{1DED9AC4-C71A-E842-9708-896420CE6A99}"/>
                  </a:ext>
                </a:extLst>
              </p:cNvPr>
              <p:cNvSpPr txBox="1"/>
              <p:nvPr/>
            </p:nvSpPr>
            <p:spPr>
              <a:xfrm>
                <a:off x="4474" y="7868"/>
                <a:ext cx="654" cy="356"/>
              </a:xfrm>
              <a:prstGeom prst="rect">
                <a:avLst/>
              </a:prstGeom>
              <a:noFill/>
            </p:spPr>
            <p:txBody>
              <a:bodyPr wrap="square" rtlCol="0">
                <a:spAutoFit/>
              </a:bodyPr>
              <a:lstStyle/>
              <a:p>
                <a:pPr algn="ctr"/>
                <a:r>
                  <a:rPr lang="en-US" altLang="zh-CN" sz="300" b="1" dirty="0">
                    <a:solidFill>
                      <a:srgbClr val="FFC000"/>
                    </a:solidFill>
                    <a:latin typeface="Century Gothic" panose="020B0502020202020204" pitchFamily="34" charset="0"/>
                    <a:ea typeface="微软雅黑" panose="020B0503020204020204" charset="-122"/>
                  </a:rPr>
                  <a:t>VM</a:t>
                </a:r>
              </a:p>
            </p:txBody>
          </p:sp>
        </p:grpSp>
        <p:grpSp>
          <p:nvGrpSpPr>
            <p:cNvPr id="115" name="组合 154">
              <a:extLst>
                <a:ext uri="{FF2B5EF4-FFF2-40B4-BE49-F238E27FC236}">
                  <a16:creationId xmlns:a16="http://schemas.microsoft.com/office/drawing/2014/main" id="{3FDA9F19-0060-1F4A-8661-440AD4C2F4AC}"/>
                </a:ext>
              </a:extLst>
            </p:cNvPr>
            <p:cNvGrpSpPr/>
            <p:nvPr/>
          </p:nvGrpSpPr>
          <p:grpSpPr>
            <a:xfrm>
              <a:off x="5596890" y="5530276"/>
              <a:ext cx="254000" cy="286672"/>
              <a:chOff x="4474" y="7488"/>
              <a:chExt cx="654" cy="736"/>
            </a:xfrm>
          </p:grpSpPr>
          <p:pic>
            <p:nvPicPr>
              <p:cNvPr id="116" name="Picture 9" descr="主机">
                <a:extLst>
                  <a:ext uri="{FF2B5EF4-FFF2-40B4-BE49-F238E27FC236}">
                    <a16:creationId xmlns:a16="http://schemas.microsoft.com/office/drawing/2014/main" id="{B216AFE0-E293-EB40-963B-EF45B8953440}"/>
                  </a:ext>
                </a:extLst>
              </p:cNvPr>
              <p:cNvPicPr>
                <a:picLocks noChangeAspect="1"/>
              </p:cNvPicPr>
              <p:nvPr/>
            </p:nvPicPr>
            <p:blipFill>
              <a:blip r:embed="rId8"/>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17" name="文本框 156">
                <a:extLst>
                  <a:ext uri="{FF2B5EF4-FFF2-40B4-BE49-F238E27FC236}">
                    <a16:creationId xmlns:a16="http://schemas.microsoft.com/office/drawing/2014/main" id="{782BB54F-ED34-2F4E-8DF2-40FF00398CDD}"/>
                  </a:ext>
                </a:extLst>
              </p:cNvPr>
              <p:cNvSpPr txBox="1"/>
              <p:nvPr/>
            </p:nvSpPr>
            <p:spPr>
              <a:xfrm>
                <a:off x="4474" y="7868"/>
                <a:ext cx="654" cy="356"/>
              </a:xfrm>
              <a:prstGeom prst="rect">
                <a:avLst/>
              </a:prstGeom>
              <a:noFill/>
            </p:spPr>
            <p:txBody>
              <a:bodyPr wrap="square" rtlCol="0">
                <a:spAutoFit/>
              </a:bodyPr>
              <a:lstStyle/>
              <a:p>
                <a:pPr algn="ctr"/>
                <a:r>
                  <a:rPr lang="en-US" altLang="zh-CN" sz="300" b="1" dirty="0">
                    <a:solidFill>
                      <a:srgbClr val="FFC000"/>
                    </a:solidFill>
                    <a:latin typeface="Century Gothic" panose="020B0502020202020204" pitchFamily="34" charset="0"/>
                    <a:ea typeface="微软雅黑" panose="020B0503020204020204" charset="-122"/>
                  </a:rPr>
                  <a:t>VM</a:t>
                </a:r>
              </a:p>
            </p:txBody>
          </p:sp>
        </p:grpSp>
        <p:grpSp>
          <p:nvGrpSpPr>
            <p:cNvPr id="118" name="组合 157">
              <a:extLst>
                <a:ext uri="{FF2B5EF4-FFF2-40B4-BE49-F238E27FC236}">
                  <a16:creationId xmlns:a16="http://schemas.microsoft.com/office/drawing/2014/main" id="{92DDFFDD-7B4F-3E45-B954-98897943AB94}"/>
                </a:ext>
              </a:extLst>
            </p:cNvPr>
            <p:cNvGrpSpPr/>
            <p:nvPr/>
          </p:nvGrpSpPr>
          <p:grpSpPr>
            <a:xfrm>
              <a:off x="5829935" y="5530276"/>
              <a:ext cx="254000" cy="286672"/>
              <a:chOff x="4474" y="7488"/>
              <a:chExt cx="654" cy="736"/>
            </a:xfrm>
          </p:grpSpPr>
          <p:pic>
            <p:nvPicPr>
              <p:cNvPr id="119" name="Picture 9" descr="主机">
                <a:extLst>
                  <a:ext uri="{FF2B5EF4-FFF2-40B4-BE49-F238E27FC236}">
                    <a16:creationId xmlns:a16="http://schemas.microsoft.com/office/drawing/2014/main" id="{0910D097-B696-794F-8F16-D0A1396DCA17}"/>
                  </a:ext>
                </a:extLst>
              </p:cNvPr>
              <p:cNvPicPr>
                <a:picLocks noChangeAspect="1"/>
              </p:cNvPicPr>
              <p:nvPr/>
            </p:nvPicPr>
            <p:blipFill>
              <a:blip r:embed="rId8"/>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20" name="文本框 159">
                <a:extLst>
                  <a:ext uri="{FF2B5EF4-FFF2-40B4-BE49-F238E27FC236}">
                    <a16:creationId xmlns:a16="http://schemas.microsoft.com/office/drawing/2014/main" id="{61CACB08-E26A-5E42-BAE8-57EB1D1E6B16}"/>
                  </a:ext>
                </a:extLst>
              </p:cNvPr>
              <p:cNvSpPr txBox="1"/>
              <p:nvPr/>
            </p:nvSpPr>
            <p:spPr>
              <a:xfrm>
                <a:off x="4474" y="7868"/>
                <a:ext cx="654" cy="356"/>
              </a:xfrm>
              <a:prstGeom prst="rect">
                <a:avLst/>
              </a:prstGeom>
              <a:noFill/>
            </p:spPr>
            <p:txBody>
              <a:bodyPr wrap="square" rtlCol="0">
                <a:spAutoFit/>
              </a:bodyPr>
              <a:lstStyle/>
              <a:p>
                <a:pPr algn="ctr"/>
                <a:r>
                  <a:rPr lang="en-US" altLang="zh-CN" sz="300" b="1" dirty="0">
                    <a:solidFill>
                      <a:srgbClr val="FFC000"/>
                    </a:solidFill>
                    <a:latin typeface="Century Gothic" panose="020B0502020202020204" pitchFamily="34" charset="0"/>
                    <a:ea typeface="微软雅黑" panose="020B0503020204020204" charset="-122"/>
                  </a:rPr>
                  <a:t>VM</a:t>
                </a:r>
              </a:p>
            </p:txBody>
          </p:sp>
        </p:grpSp>
        <p:grpSp>
          <p:nvGrpSpPr>
            <p:cNvPr id="121" name="组合 160">
              <a:extLst>
                <a:ext uri="{FF2B5EF4-FFF2-40B4-BE49-F238E27FC236}">
                  <a16:creationId xmlns:a16="http://schemas.microsoft.com/office/drawing/2014/main" id="{17A2AAE6-0A54-7D4C-A941-C2B4D7BB0A50}"/>
                </a:ext>
              </a:extLst>
            </p:cNvPr>
            <p:cNvGrpSpPr/>
            <p:nvPr/>
          </p:nvGrpSpPr>
          <p:grpSpPr>
            <a:xfrm>
              <a:off x="6062345" y="5530276"/>
              <a:ext cx="254000" cy="286672"/>
              <a:chOff x="4474" y="7488"/>
              <a:chExt cx="654" cy="736"/>
            </a:xfrm>
          </p:grpSpPr>
          <p:pic>
            <p:nvPicPr>
              <p:cNvPr id="122" name="Picture 9" descr="主机">
                <a:extLst>
                  <a:ext uri="{FF2B5EF4-FFF2-40B4-BE49-F238E27FC236}">
                    <a16:creationId xmlns:a16="http://schemas.microsoft.com/office/drawing/2014/main" id="{18F0FFE3-44AE-8648-9541-877838D879E1}"/>
                  </a:ext>
                </a:extLst>
              </p:cNvPr>
              <p:cNvPicPr>
                <a:picLocks noChangeAspect="1"/>
              </p:cNvPicPr>
              <p:nvPr/>
            </p:nvPicPr>
            <p:blipFill>
              <a:blip r:embed="rId8"/>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23" name="文本框 162">
                <a:extLst>
                  <a:ext uri="{FF2B5EF4-FFF2-40B4-BE49-F238E27FC236}">
                    <a16:creationId xmlns:a16="http://schemas.microsoft.com/office/drawing/2014/main" id="{8BB52921-0576-FC44-9B75-C8C211489F0B}"/>
                  </a:ext>
                </a:extLst>
              </p:cNvPr>
              <p:cNvSpPr txBox="1"/>
              <p:nvPr/>
            </p:nvSpPr>
            <p:spPr>
              <a:xfrm>
                <a:off x="4474" y="7868"/>
                <a:ext cx="654" cy="356"/>
              </a:xfrm>
              <a:prstGeom prst="rect">
                <a:avLst/>
              </a:prstGeom>
              <a:noFill/>
            </p:spPr>
            <p:txBody>
              <a:bodyPr wrap="square" rtlCol="0">
                <a:spAutoFit/>
              </a:bodyPr>
              <a:lstStyle/>
              <a:p>
                <a:pPr algn="ctr"/>
                <a:r>
                  <a:rPr lang="en-US" altLang="zh-CN" sz="300" b="1" dirty="0">
                    <a:solidFill>
                      <a:srgbClr val="FFC000"/>
                    </a:solidFill>
                    <a:latin typeface="Century Gothic" panose="020B0502020202020204" pitchFamily="34" charset="0"/>
                    <a:ea typeface="微软雅黑" panose="020B0503020204020204" charset="-122"/>
                  </a:rPr>
                  <a:t>VM</a:t>
                </a:r>
              </a:p>
            </p:txBody>
          </p:sp>
        </p:grpSp>
      </p:grpSp>
      <p:grpSp>
        <p:nvGrpSpPr>
          <p:cNvPr id="481" name="组合 480">
            <a:extLst>
              <a:ext uri="{FF2B5EF4-FFF2-40B4-BE49-F238E27FC236}">
                <a16:creationId xmlns:a16="http://schemas.microsoft.com/office/drawing/2014/main" id="{D2C36A9B-CB76-DE4E-91D1-0A86AF1109EE}"/>
              </a:ext>
            </a:extLst>
          </p:cNvPr>
          <p:cNvGrpSpPr/>
          <p:nvPr/>
        </p:nvGrpSpPr>
        <p:grpSpPr>
          <a:xfrm>
            <a:off x="3036083" y="5004001"/>
            <a:ext cx="1179195" cy="292000"/>
            <a:chOff x="3036083" y="5396809"/>
            <a:chExt cx="1179195" cy="292000"/>
          </a:xfrm>
        </p:grpSpPr>
        <p:grpSp>
          <p:nvGrpSpPr>
            <p:cNvPr id="85" name="组合 124">
              <a:extLst>
                <a:ext uri="{FF2B5EF4-FFF2-40B4-BE49-F238E27FC236}">
                  <a16:creationId xmlns:a16="http://schemas.microsoft.com/office/drawing/2014/main" id="{8CE1A93B-93C9-3F46-9EA9-52C8F1CABF85}"/>
                </a:ext>
              </a:extLst>
            </p:cNvPr>
            <p:cNvGrpSpPr/>
            <p:nvPr/>
          </p:nvGrpSpPr>
          <p:grpSpPr>
            <a:xfrm>
              <a:off x="3036083" y="5402137"/>
              <a:ext cx="254000" cy="286672"/>
              <a:chOff x="4474" y="7488"/>
              <a:chExt cx="654" cy="736"/>
            </a:xfrm>
          </p:grpSpPr>
          <p:pic>
            <p:nvPicPr>
              <p:cNvPr id="86" name="Picture 9" descr="主机">
                <a:extLst>
                  <a:ext uri="{FF2B5EF4-FFF2-40B4-BE49-F238E27FC236}">
                    <a16:creationId xmlns:a16="http://schemas.microsoft.com/office/drawing/2014/main" id="{00DE45CA-1FC6-1348-B27D-BE0EF3CB52D0}"/>
                  </a:ext>
                </a:extLst>
              </p:cNvPr>
              <p:cNvPicPr>
                <a:picLocks noChangeAspect="1"/>
              </p:cNvPicPr>
              <p:nvPr/>
            </p:nvPicPr>
            <p:blipFill>
              <a:blip r:embed="rId8"/>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87" name="文本框 126">
                <a:extLst>
                  <a:ext uri="{FF2B5EF4-FFF2-40B4-BE49-F238E27FC236}">
                    <a16:creationId xmlns:a16="http://schemas.microsoft.com/office/drawing/2014/main" id="{97C6E103-C4A0-DE4C-A739-74030DBA7A0B}"/>
                  </a:ext>
                </a:extLst>
              </p:cNvPr>
              <p:cNvSpPr txBox="1"/>
              <p:nvPr/>
            </p:nvSpPr>
            <p:spPr>
              <a:xfrm>
                <a:off x="4474" y="7868"/>
                <a:ext cx="654" cy="356"/>
              </a:xfrm>
              <a:prstGeom prst="rect">
                <a:avLst/>
              </a:prstGeom>
              <a:noFill/>
            </p:spPr>
            <p:txBody>
              <a:bodyPr wrap="square" rtlCol="0">
                <a:spAutoFit/>
              </a:bodyPr>
              <a:lstStyle/>
              <a:p>
                <a:pPr algn="ctr"/>
                <a:r>
                  <a:rPr lang="en-US" altLang="zh-CN" sz="300" b="1" dirty="0">
                    <a:solidFill>
                      <a:srgbClr val="FFC000"/>
                    </a:solidFill>
                    <a:latin typeface="Century Gothic" panose="020B0502020202020204" pitchFamily="34" charset="0"/>
                    <a:ea typeface="微软雅黑" panose="020B0503020204020204" charset="-122"/>
                  </a:rPr>
                  <a:t>VM</a:t>
                </a:r>
              </a:p>
            </p:txBody>
          </p:sp>
        </p:grpSp>
        <p:grpSp>
          <p:nvGrpSpPr>
            <p:cNvPr id="88" name="组合 127">
              <a:extLst>
                <a:ext uri="{FF2B5EF4-FFF2-40B4-BE49-F238E27FC236}">
                  <a16:creationId xmlns:a16="http://schemas.microsoft.com/office/drawing/2014/main" id="{D131F9E6-9F7F-E845-B7B3-15BC8634B0C6}"/>
                </a:ext>
              </a:extLst>
            </p:cNvPr>
            <p:cNvGrpSpPr/>
            <p:nvPr/>
          </p:nvGrpSpPr>
          <p:grpSpPr>
            <a:xfrm>
              <a:off x="3495823" y="5396809"/>
              <a:ext cx="254000" cy="286672"/>
              <a:chOff x="4474" y="7488"/>
              <a:chExt cx="654" cy="736"/>
            </a:xfrm>
          </p:grpSpPr>
          <p:pic>
            <p:nvPicPr>
              <p:cNvPr id="89" name="Picture 9" descr="主机">
                <a:extLst>
                  <a:ext uri="{FF2B5EF4-FFF2-40B4-BE49-F238E27FC236}">
                    <a16:creationId xmlns:a16="http://schemas.microsoft.com/office/drawing/2014/main" id="{F08D6064-EED0-DD4D-994D-399E92224AC7}"/>
                  </a:ext>
                </a:extLst>
              </p:cNvPr>
              <p:cNvPicPr>
                <a:picLocks noChangeAspect="1"/>
              </p:cNvPicPr>
              <p:nvPr/>
            </p:nvPicPr>
            <p:blipFill>
              <a:blip r:embed="rId8"/>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90" name="文本框 129">
                <a:extLst>
                  <a:ext uri="{FF2B5EF4-FFF2-40B4-BE49-F238E27FC236}">
                    <a16:creationId xmlns:a16="http://schemas.microsoft.com/office/drawing/2014/main" id="{F6E75364-6B92-BE46-BDDC-CB7B57DECA4D}"/>
                  </a:ext>
                </a:extLst>
              </p:cNvPr>
              <p:cNvSpPr txBox="1"/>
              <p:nvPr/>
            </p:nvSpPr>
            <p:spPr>
              <a:xfrm>
                <a:off x="4474" y="7868"/>
                <a:ext cx="654" cy="356"/>
              </a:xfrm>
              <a:prstGeom prst="rect">
                <a:avLst/>
              </a:prstGeom>
              <a:noFill/>
            </p:spPr>
            <p:txBody>
              <a:bodyPr wrap="square" rtlCol="0">
                <a:spAutoFit/>
              </a:bodyPr>
              <a:lstStyle/>
              <a:p>
                <a:pPr algn="ctr"/>
                <a:r>
                  <a:rPr lang="en-US" altLang="zh-CN" sz="300" b="1" dirty="0">
                    <a:solidFill>
                      <a:srgbClr val="FFC000"/>
                    </a:solidFill>
                    <a:latin typeface="Century Gothic" panose="020B0502020202020204" pitchFamily="34" charset="0"/>
                    <a:ea typeface="微软雅黑" panose="020B0503020204020204" charset="-122"/>
                  </a:rPr>
                  <a:t>VM</a:t>
                </a:r>
              </a:p>
            </p:txBody>
          </p:sp>
        </p:grpSp>
        <p:grpSp>
          <p:nvGrpSpPr>
            <p:cNvPr id="94" name="组合 133">
              <a:extLst>
                <a:ext uri="{FF2B5EF4-FFF2-40B4-BE49-F238E27FC236}">
                  <a16:creationId xmlns:a16="http://schemas.microsoft.com/office/drawing/2014/main" id="{4A0ECCB1-D2D8-3444-A10C-5F9F8E9D04E0}"/>
                </a:ext>
              </a:extLst>
            </p:cNvPr>
            <p:cNvGrpSpPr/>
            <p:nvPr/>
          </p:nvGrpSpPr>
          <p:grpSpPr>
            <a:xfrm>
              <a:off x="3961278" y="5396809"/>
              <a:ext cx="254000" cy="286672"/>
              <a:chOff x="4474" y="7488"/>
              <a:chExt cx="654" cy="736"/>
            </a:xfrm>
          </p:grpSpPr>
          <p:pic>
            <p:nvPicPr>
              <p:cNvPr id="95" name="Picture 9" descr="主机">
                <a:extLst>
                  <a:ext uri="{FF2B5EF4-FFF2-40B4-BE49-F238E27FC236}">
                    <a16:creationId xmlns:a16="http://schemas.microsoft.com/office/drawing/2014/main" id="{D5129655-14A6-8946-85AA-0D32596ACBB3}"/>
                  </a:ext>
                </a:extLst>
              </p:cNvPr>
              <p:cNvPicPr>
                <a:picLocks noChangeAspect="1"/>
              </p:cNvPicPr>
              <p:nvPr/>
            </p:nvPicPr>
            <p:blipFill>
              <a:blip r:embed="rId8"/>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96" name="文本框 135">
                <a:extLst>
                  <a:ext uri="{FF2B5EF4-FFF2-40B4-BE49-F238E27FC236}">
                    <a16:creationId xmlns:a16="http://schemas.microsoft.com/office/drawing/2014/main" id="{E2176247-7C1B-FF41-8B23-0534A9D57B82}"/>
                  </a:ext>
                </a:extLst>
              </p:cNvPr>
              <p:cNvSpPr txBox="1"/>
              <p:nvPr/>
            </p:nvSpPr>
            <p:spPr>
              <a:xfrm>
                <a:off x="4474" y="7868"/>
                <a:ext cx="654" cy="356"/>
              </a:xfrm>
              <a:prstGeom prst="rect">
                <a:avLst/>
              </a:prstGeom>
              <a:noFill/>
            </p:spPr>
            <p:txBody>
              <a:bodyPr wrap="square" rtlCol="0">
                <a:spAutoFit/>
              </a:bodyPr>
              <a:lstStyle/>
              <a:p>
                <a:pPr algn="ctr"/>
                <a:r>
                  <a:rPr lang="en-US" altLang="zh-CN" sz="300" b="1" dirty="0">
                    <a:solidFill>
                      <a:srgbClr val="FFC000"/>
                    </a:solidFill>
                    <a:latin typeface="Century Gothic" panose="020B0502020202020204" pitchFamily="34" charset="0"/>
                    <a:ea typeface="微软雅黑" panose="020B0503020204020204" charset="-122"/>
                  </a:rPr>
                  <a:t>VM</a:t>
                </a:r>
              </a:p>
            </p:txBody>
          </p:sp>
        </p:grpSp>
        <p:grpSp>
          <p:nvGrpSpPr>
            <p:cNvPr id="109" name="组合 148">
              <a:extLst>
                <a:ext uri="{FF2B5EF4-FFF2-40B4-BE49-F238E27FC236}">
                  <a16:creationId xmlns:a16="http://schemas.microsoft.com/office/drawing/2014/main" id="{07DF4C6C-0821-FD48-9A8A-90F6BB90DA58}"/>
                </a:ext>
              </a:extLst>
            </p:cNvPr>
            <p:cNvGrpSpPr/>
            <p:nvPr/>
          </p:nvGrpSpPr>
          <p:grpSpPr>
            <a:xfrm>
              <a:off x="3728233" y="5396809"/>
              <a:ext cx="254000" cy="286672"/>
              <a:chOff x="4474" y="7488"/>
              <a:chExt cx="654" cy="736"/>
            </a:xfrm>
          </p:grpSpPr>
          <p:pic>
            <p:nvPicPr>
              <p:cNvPr id="110" name="Picture 9" descr="主机">
                <a:extLst>
                  <a:ext uri="{FF2B5EF4-FFF2-40B4-BE49-F238E27FC236}">
                    <a16:creationId xmlns:a16="http://schemas.microsoft.com/office/drawing/2014/main" id="{AD64CB95-7F58-1247-BBE1-02425C5240F5}"/>
                  </a:ext>
                </a:extLst>
              </p:cNvPr>
              <p:cNvPicPr>
                <a:picLocks noChangeAspect="1"/>
              </p:cNvPicPr>
              <p:nvPr/>
            </p:nvPicPr>
            <p:blipFill>
              <a:blip r:embed="rId8"/>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11" name="文本框 150">
                <a:extLst>
                  <a:ext uri="{FF2B5EF4-FFF2-40B4-BE49-F238E27FC236}">
                    <a16:creationId xmlns:a16="http://schemas.microsoft.com/office/drawing/2014/main" id="{87070ABA-F49A-8541-BCA1-F36E9B64EEE4}"/>
                  </a:ext>
                </a:extLst>
              </p:cNvPr>
              <p:cNvSpPr txBox="1"/>
              <p:nvPr/>
            </p:nvSpPr>
            <p:spPr>
              <a:xfrm>
                <a:off x="4474" y="7868"/>
                <a:ext cx="654" cy="356"/>
              </a:xfrm>
              <a:prstGeom prst="rect">
                <a:avLst/>
              </a:prstGeom>
              <a:noFill/>
            </p:spPr>
            <p:txBody>
              <a:bodyPr wrap="square" rtlCol="0">
                <a:spAutoFit/>
              </a:bodyPr>
              <a:lstStyle/>
              <a:p>
                <a:pPr algn="ctr"/>
                <a:r>
                  <a:rPr lang="en-US" altLang="zh-CN" sz="300" b="1" dirty="0">
                    <a:solidFill>
                      <a:srgbClr val="FFC000"/>
                    </a:solidFill>
                    <a:latin typeface="Century Gothic" panose="020B0502020202020204" pitchFamily="34" charset="0"/>
                    <a:ea typeface="微软雅黑" panose="020B0503020204020204" charset="-122"/>
                  </a:rPr>
                  <a:t>VM</a:t>
                </a:r>
              </a:p>
            </p:txBody>
          </p:sp>
        </p:grpSp>
        <p:grpSp>
          <p:nvGrpSpPr>
            <p:cNvPr id="124" name="组合 163">
              <a:extLst>
                <a:ext uri="{FF2B5EF4-FFF2-40B4-BE49-F238E27FC236}">
                  <a16:creationId xmlns:a16="http://schemas.microsoft.com/office/drawing/2014/main" id="{B0B3172A-0545-F54A-9575-6EB53CA7A65B}"/>
                </a:ext>
              </a:extLst>
            </p:cNvPr>
            <p:cNvGrpSpPr/>
            <p:nvPr/>
          </p:nvGrpSpPr>
          <p:grpSpPr>
            <a:xfrm>
              <a:off x="3262778" y="5396809"/>
              <a:ext cx="254000" cy="286672"/>
              <a:chOff x="4474" y="7488"/>
              <a:chExt cx="654" cy="736"/>
            </a:xfrm>
          </p:grpSpPr>
          <p:pic>
            <p:nvPicPr>
              <p:cNvPr id="125" name="Picture 9" descr="主机">
                <a:extLst>
                  <a:ext uri="{FF2B5EF4-FFF2-40B4-BE49-F238E27FC236}">
                    <a16:creationId xmlns:a16="http://schemas.microsoft.com/office/drawing/2014/main" id="{C8579285-3EBF-4E46-8F3F-695CA6496FCA}"/>
                  </a:ext>
                </a:extLst>
              </p:cNvPr>
              <p:cNvPicPr>
                <a:picLocks noChangeAspect="1"/>
              </p:cNvPicPr>
              <p:nvPr/>
            </p:nvPicPr>
            <p:blipFill>
              <a:blip r:embed="rId8"/>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26" name="文本框 165">
                <a:extLst>
                  <a:ext uri="{FF2B5EF4-FFF2-40B4-BE49-F238E27FC236}">
                    <a16:creationId xmlns:a16="http://schemas.microsoft.com/office/drawing/2014/main" id="{198D5117-9350-D14E-B4B5-C422074F0325}"/>
                  </a:ext>
                </a:extLst>
              </p:cNvPr>
              <p:cNvSpPr txBox="1"/>
              <p:nvPr/>
            </p:nvSpPr>
            <p:spPr>
              <a:xfrm>
                <a:off x="4474" y="7868"/>
                <a:ext cx="654" cy="356"/>
              </a:xfrm>
              <a:prstGeom prst="rect">
                <a:avLst/>
              </a:prstGeom>
              <a:noFill/>
            </p:spPr>
            <p:txBody>
              <a:bodyPr wrap="square" rtlCol="0">
                <a:spAutoFit/>
              </a:bodyPr>
              <a:lstStyle/>
              <a:p>
                <a:pPr algn="ctr"/>
                <a:r>
                  <a:rPr lang="en-US" altLang="zh-CN" sz="300" b="1" dirty="0">
                    <a:solidFill>
                      <a:srgbClr val="FFC000"/>
                    </a:solidFill>
                    <a:latin typeface="Century Gothic" panose="020B0502020202020204" pitchFamily="34" charset="0"/>
                    <a:ea typeface="微软雅黑" panose="020B0503020204020204" charset="-122"/>
                  </a:rPr>
                  <a:t>VM</a:t>
                </a:r>
              </a:p>
            </p:txBody>
          </p:sp>
        </p:grpSp>
      </p:grpSp>
      <p:cxnSp>
        <p:nvCxnSpPr>
          <p:cNvPr id="128" name="直接连接符 188">
            <a:extLst>
              <a:ext uri="{FF2B5EF4-FFF2-40B4-BE49-F238E27FC236}">
                <a16:creationId xmlns:a16="http://schemas.microsoft.com/office/drawing/2014/main" id="{33AB7381-1A6A-7641-B761-3B01697A147C}"/>
              </a:ext>
            </a:extLst>
          </p:cNvPr>
          <p:cNvCxnSpPr>
            <a:cxnSpLocks/>
          </p:cNvCxnSpPr>
          <p:nvPr/>
        </p:nvCxnSpPr>
        <p:spPr>
          <a:xfrm flipV="1">
            <a:off x="5438108" y="4718308"/>
            <a:ext cx="574313" cy="3992"/>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1" name="直接连接符 191">
            <a:extLst>
              <a:ext uri="{FF2B5EF4-FFF2-40B4-BE49-F238E27FC236}">
                <a16:creationId xmlns:a16="http://schemas.microsoft.com/office/drawing/2014/main" id="{FB081480-7151-BF46-95F1-4C7B10C7B80B}"/>
              </a:ext>
            </a:extLst>
          </p:cNvPr>
          <p:cNvCxnSpPr>
            <a:cxnSpLocks/>
          </p:cNvCxnSpPr>
          <p:nvPr/>
        </p:nvCxnSpPr>
        <p:spPr>
          <a:xfrm flipV="1">
            <a:off x="3362580" y="4733435"/>
            <a:ext cx="498074" cy="3936"/>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4" name="直接连接符 194">
            <a:extLst>
              <a:ext uri="{FF2B5EF4-FFF2-40B4-BE49-F238E27FC236}">
                <a16:creationId xmlns:a16="http://schemas.microsoft.com/office/drawing/2014/main" id="{FB6AA6E3-6568-E745-8C10-7B4F078EFF65}"/>
              </a:ext>
            </a:extLst>
          </p:cNvPr>
          <p:cNvCxnSpPr>
            <a:cxnSpLocks/>
          </p:cNvCxnSpPr>
          <p:nvPr/>
        </p:nvCxnSpPr>
        <p:spPr>
          <a:xfrm flipV="1">
            <a:off x="5427132" y="5637704"/>
            <a:ext cx="606423" cy="7299"/>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6" name="直接连接符 197">
            <a:extLst>
              <a:ext uri="{FF2B5EF4-FFF2-40B4-BE49-F238E27FC236}">
                <a16:creationId xmlns:a16="http://schemas.microsoft.com/office/drawing/2014/main" id="{7FBC6D2E-120E-3B47-B178-F2DD0F5399CC}"/>
              </a:ext>
            </a:extLst>
          </p:cNvPr>
          <p:cNvCxnSpPr>
            <a:cxnSpLocks/>
          </p:cNvCxnSpPr>
          <p:nvPr/>
        </p:nvCxnSpPr>
        <p:spPr>
          <a:xfrm>
            <a:off x="4261057" y="3594884"/>
            <a:ext cx="671672" cy="6381"/>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sp>
        <p:nvSpPr>
          <p:cNvPr id="137" name="椭圆 198">
            <a:extLst>
              <a:ext uri="{FF2B5EF4-FFF2-40B4-BE49-F238E27FC236}">
                <a16:creationId xmlns:a16="http://schemas.microsoft.com/office/drawing/2014/main" id="{35B95AA7-FFA9-F741-8D35-8DE8AE4180D3}"/>
              </a:ext>
            </a:extLst>
          </p:cNvPr>
          <p:cNvSpPr/>
          <p:nvPr/>
        </p:nvSpPr>
        <p:spPr>
          <a:xfrm>
            <a:off x="4507972" y="3490556"/>
            <a:ext cx="115990" cy="241410"/>
          </a:xfrm>
          <a:prstGeom prst="ellipse">
            <a:avLst/>
          </a:prstGeom>
          <a:noFill/>
          <a:ln>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Century Gothic" panose="020B0502020202020204" pitchFamily="34" charset="0"/>
            </a:endParaRPr>
          </a:p>
        </p:txBody>
      </p:sp>
      <p:cxnSp>
        <p:nvCxnSpPr>
          <p:cNvPr id="139" name="直接连接符 200">
            <a:extLst>
              <a:ext uri="{FF2B5EF4-FFF2-40B4-BE49-F238E27FC236}">
                <a16:creationId xmlns:a16="http://schemas.microsoft.com/office/drawing/2014/main" id="{39D83C7E-8C81-6140-AAE9-E9FF68C517AC}"/>
              </a:ext>
            </a:extLst>
          </p:cNvPr>
          <p:cNvCxnSpPr>
            <a:cxnSpLocks/>
          </p:cNvCxnSpPr>
          <p:nvPr/>
        </p:nvCxnSpPr>
        <p:spPr>
          <a:xfrm flipV="1">
            <a:off x="4366821" y="2175480"/>
            <a:ext cx="539817" cy="5231"/>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4" name="直接连接符 206">
            <a:extLst>
              <a:ext uri="{FF2B5EF4-FFF2-40B4-BE49-F238E27FC236}">
                <a16:creationId xmlns:a16="http://schemas.microsoft.com/office/drawing/2014/main" id="{62F883F6-C468-4547-8CAE-A44A61ED30D6}"/>
              </a:ext>
            </a:extLst>
          </p:cNvPr>
          <p:cNvCxnSpPr>
            <a:cxnSpLocks/>
            <a:stCxn id="344" idx="3"/>
            <a:endCxn id="343" idx="1"/>
          </p:cNvCxnSpPr>
          <p:nvPr/>
        </p:nvCxnSpPr>
        <p:spPr>
          <a:xfrm flipV="1">
            <a:off x="4296937" y="1919748"/>
            <a:ext cx="599912" cy="1072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2" name="直接连接符 217">
            <a:extLst>
              <a:ext uri="{FF2B5EF4-FFF2-40B4-BE49-F238E27FC236}">
                <a16:creationId xmlns:a16="http://schemas.microsoft.com/office/drawing/2014/main" id="{0C45A652-98E8-6C47-81B8-73253B9187D7}"/>
              </a:ext>
            </a:extLst>
          </p:cNvPr>
          <p:cNvCxnSpPr/>
          <p:nvPr/>
        </p:nvCxnSpPr>
        <p:spPr>
          <a:xfrm>
            <a:off x="4142105" y="2888653"/>
            <a:ext cx="635" cy="66294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3" name="直接连接符 218">
            <a:extLst>
              <a:ext uri="{FF2B5EF4-FFF2-40B4-BE49-F238E27FC236}">
                <a16:creationId xmlns:a16="http://schemas.microsoft.com/office/drawing/2014/main" id="{5F7A06B0-488D-824D-95D7-46E71E20F66D}"/>
              </a:ext>
            </a:extLst>
          </p:cNvPr>
          <p:cNvCxnSpPr/>
          <p:nvPr/>
        </p:nvCxnSpPr>
        <p:spPr>
          <a:xfrm>
            <a:off x="4988560" y="2882303"/>
            <a:ext cx="635" cy="66294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4" name="直接连接符 219">
            <a:extLst>
              <a:ext uri="{FF2B5EF4-FFF2-40B4-BE49-F238E27FC236}">
                <a16:creationId xmlns:a16="http://schemas.microsoft.com/office/drawing/2014/main" id="{65FB2493-3442-AB4E-BAAE-C7E3CD1D7788}"/>
              </a:ext>
            </a:extLst>
          </p:cNvPr>
          <p:cNvCxnSpPr/>
          <p:nvPr/>
        </p:nvCxnSpPr>
        <p:spPr>
          <a:xfrm>
            <a:off x="4142740" y="2893098"/>
            <a:ext cx="846455" cy="65341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5" name="直接连接符 220">
            <a:extLst>
              <a:ext uri="{FF2B5EF4-FFF2-40B4-BE49-F238E27FC236}">
                <a16:creationId xmlns:a16="http://schemas.microsoft.com/office/drawing/2014/main" id="{BDC46314-A1BE-464F-B781-9974D010E550}"/>
              </a:ext>
            </a:extLst>
          </p:cNvPr>
          <p:cNvCxnSpPr/>
          <p:nvPr/>
        </p:nvCxnSpPr>
        <p:spPr>
          <a:xfrm flipH="1">
            <a:off x="4142740" y="2893098"/>
            <a:ext cx="846455" cy="65849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6" name="直接连接符 221">
            <a:extLst>
              <a:ext uri="{FF2B5EF4-FFF2-40B4-BE49-F238E27FC236}">
                <a16:creationId xmlns:a16="http://schemas.microsoft.com/office/drawing/2014/main" id="{C9F162FE-193B-CA4D-8257-23B46B11C8C9}"/>
              </a:ext>
            </a:extLst>
          </p:cNvPr>
          <p:cNvCxnSpPr>
            <a:cxnSpLocks/>
            <a:stCxn id="29" idx="2"/>
            <a:endCxn id="52" idx="0"/>
          </p:cNvCxnSpPr>
          <p:nvPr/>
        </p:nvCxnSpPr>
        <p:spPr>
          <a:xfrm flipH="1">
            <a:off x="3201605" y="3918295"/>
            <a:ext cx="933685" cy="66854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7" name="直接连接符 222">
            <a:extLst>
              <a:ext uri="{FF2B5EF4-FFF2-40B4-BE49-F238E27FC236}">
                <a16:creationId xmlns:a16="http://schemas.microsoft.com/office/drawing/2014/main" id="{8902D8CE-CD9B-8543-A0FB-B4EE1EC11ECB}"/>
              </a:ext>
            </a:extLst>
          </p:cNvPr>
          <p:cNvCxnSpPr>
            <a:stCxn id="29" idx="2"/>
            <a:endCxn id="53" idx="0"/>
          </p:cNvCxnSpPr>
          <p:nvPr/>
        </p:nvCxnSpPr>
        <p:spPr>
          <a:xfrm flipH="1">
            <a:off x="4001149" y="3918295"/>
            <a:ext cx="134141" cy="667421"/>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8" name="直接连接符 223">
            <a:extLst>
              <a:ext uri="{FF2B5EF4-FFF2-40B4-BE49-F238E27FC236}">
                <a16:creationId xmlns:a16="http://schemas.microsoft.com/office/drawing/2014/main" id="{F38B3A4D-972A-7C40-9A6E-A927BF2FBC80}"/>
              </a:ext>
            </a:extLst>
          </p:cNvPr>
          <p:cNvCxnSpPr>
            <a:cxnSpLocks/>
            <a:stCxn id="29" idx="2"/>
            <a:endCxn id="54" idx="0"/>
          </p:cNvCxnSpPr>
          <p:nvPr/>
        </p:nvCxnSpPr>
        <p:spPr>
          <a:xfrm>
            <a:off x="4135290" y="3918295"/>
            <a:ext cx="1147897" cy="66971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9" name="直接连接符 224">
            <a:extLst>
              <a:ext uri="{FF2B5EF4-FFF2-40B4-BE49-F238E27FC236}">
                <a16:creationId xmlns:a16="http://schemas.microsoft.com/office/drawing/2014/main" id="{31D478CE-D83D-FA42-8B83-74DA4495CB88}"/>
              </a:ext>
            </a:extLst>
          </p:cNvPr>
          <p:cNvCxnSpPr>
            <a:stCxn id="29" idx="2"/>
            <a:endCxn id="55" idx="0"/>
          </p:cNvCxnSpPr>
          <p:nvPr/>
        </p:nvCxnSpPr>
        <p:spPr>
          <a:xfrm>
            <a:off x="4135290" y="3918295"/>
            <a:ext cx="2009103" cy="676553"/>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60" name="直接连接符 225">
            <a:extLst>
              <a:ext uri="{FF2B5EF4-FFF2-40B4-BE49-F238E27FC236}">
                <a16:creationId xmlns:a16="http://schemas.microsoft.com/office/drawing/2014/main" id="{4274C3BF-250A-A849-A208-38EF372E2BA2}"/>
              </a:ext>
            </a:extLst>
          </p:cNvPr>
          <p:cNvCxnSpPr>
            <a:cxnSpLocks/>
            <a:stCxn id="35" idx="2"/>
            <a:endCxn id="52" idx="0"/>
          </p:cNvCxnSpPr>
          <p:nvPr/>
        </p:nvCxnSpPr>
        <p:spPr>
          <a:xfrm flipH="1">
            <a:off x="3201605" y="3911945"/>
            <a:ext cx="1759015" cy="67489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61" name="直接连接符 226">
            <a:extLst>
              <a:ext uri="{FF2B5EF4-FFF2-40B4-BE49-F238E27FC236}">
                <a16:creationId xmlns:a16="http://schemas.microsoft.com/office/drawing/2014/main" id="{893EEAA6-4F5C-134F-A643-B08E912D1B97}"/>
              </a:ext>
            </a:extLst>
          </p:cNvPr>
          <p:cNvCxnSpPr>
            <a:stCxn id="35" idx="2"/>
            <a:endCxn id="53" idx="0"/>
          </p:cNvCxnSpPr>
          <p:nvPr/>
        </p:nvCxnSpPr>
        <p:spPr>
          <a:xfrm flipH="1">
            <a:off x="4001149" y="3911945"/>
            <a:ext cx="959471" cy="673771"/>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62" name="直接连接符 227">
            <a:extLst>
              <a:ext uri="{FF2B5EF4-FFF2-40B4-BE49-F238E27FC236}">
                <a16:creationId xmlns:a16="http://schemas.microsoft.com/office/drawing/2014/main" id="{758A6790-295C-5942-A4A7-A54BD2382C88}"/>
              </a:ext>
            </a:extLst>
          </p:cNvPr>
          <p:cNvCxnSpPr>
            <a:stCxn id="35" idx="2"/>
            <a:endCxn id="54" idx="0"/>
          </p:cNvCxnSpPr>
          <p:nvPr/>
        </p:nvCxnSpPr>
        <p:spPr>
          <a:xfrm>
            <a:off x="4960620" y="3911945"/>
            <a:ext cx="322567" cy="67606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63" name="直接连接符 228">
            <a:extLst>
              <a:ext uri="{FF2B5EF4-FFF2-40B4-BE49-F238E27FC236}">
                <a16:creationId xmlns:a16="http://schemas.microsoft.com/office/drawing/2014/main" id="{648C9803-6F6B-1E43-B10D-3764CF6428DE}"/>
              </a:ext>
            </a:extLst>
          </p:cNvPr>
          <p:cNvCxnSpPr>
            <a:stCxn id="35" idx="2"/>
            <a:endCxn id="55" idx="0"/>
          </p:cNvCxnSpPr>
          <p:nvPr/>
        </p:nvCxnSpPr>
        <p:spPr>
          <a:xfrm>
            <a:off x="4960620" y="3911945"/>
            <a:ext cx="1183773" cy="682903"/>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64" name="直接连接符 229">
            <a:extLst>
              <a:ext uri="{FF2B5EF4-FFF2-40B4-BE49-F238E27FC236}">
                <a16:creationId xmlns:a16="http://schemas.microsoft.com/office/drawing/2014/main" id="{F3598A03-E41A-9E4E-8F3B-95B819723953}"/>
              </a:ext>
            </a:extLst>
          </p:cNvPr>
          <p:cNvCxnSpPr>
            <a:cxnSpLocks/>
            <a:stCxn id="31" idx="1"/>
          </p:cNvCxnSpPr>
          <p:nvPr/>
        </p:nvCxnSpPr>
        <p:spPr>
          <a:xfrm flipH="1" flipV="1">
            <a:off x="3448305" y="3626366"/>
            <a:ext cx="515880" cy="267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65" name="直接连接符 230">
            <a:extLst>
              <a:ext uri="{FF2B5EF4-FFF2-40B4-BE49-F238E27FC236}">
                <a16:creationId xmlns:a16="http://schemas.microsoft.com/office/drawing/2014/main" id="{2C0EE0B2-48AE-F642-93FF-4896E4DEE0BC}"/>
              </a:ext>
            </a:extLst>
          </p:cNvPr>
          <p:cNvCxnSpPr>
            <a:stCxn id="31" idx="1"/>
            <a:endCxn id="39" idx="3"/>
          </p:cNvCxnSpPr>
          <p:nvPr/>
        </p:nvCxnSpPr>
        <p:spPr>
          <a:xfrm flipH="1">
            <a:off x="3469640" y="3629036"/>
            <a:ext cx="494845" cy="438812"/>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66" name="直接连接符 231">
            <a:extLst>
              <a:ext uri="{FF2B5EF4-FFF2-40B4-BE49-F238E27FC236}">
                <a16:creationId xmlns:a16="http://schemas.microsoft.com/office/drawing/2014/main" id="{AC9FCDEE-6545-A94F-A3F2-89F6B5C9339F}"/>
              </a:ext>
            </a:extLst>
          </p:cNvPr>
          <p:cNvCxnSpPr>
            <a:stCxn id="37" idx="3"/>
            <a:endCxn id="41" idx="1"/>
          </p:cNvCxnSpPr>
          <p:nvPr/>
        </p:nvCxnSpPr>
        <p:spPr>
          <a:xfrm flipV="1">
            <a:off x="5120568" y="3585248"/>
            <a:ext cx="649677" cy="54487"/>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67" name="直接连接符 232">
            <a:extLst>
              <a:ext uri="{FF2B5EF4-FFF2-40B4-BE49-F238E27FC236}">
                <a16:creationId xmlns:a16="http://schemas.microsoft.com/office/drawing/2014/main" id="{B0391D88-6E80-1847-94FD-A974EA5C8C84}"/>
              </a:ext>
            </a:extLst>
          </p:cNvPr>
          <p:cNvCxnSpPr>
            <a:cxnSpLocks/>
            <a:stCxn id="37" idx="3"/>
          </p:cNvCxnSpPr>
          <p:nvPr/>
        </p:nvCxnSpPr>
        <p:spPr>
          <a:xfrm>
            <a:off x="5120568" y="3639735"/>
            <a:ext cx="792511" cy="390648"/>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168" name="文本框 233">
            <a:extLst>
              <a:ext uri="{FF2B5EF4-FFF2-40B4-BE49-F238E27FC236}">
                <a16:creationId xmlns:a16="http://schemas.microsoft.com/office/drawing/2014/main" id="{6B41B620-7B9E-B04C-A324-151568DBE8FD}"/>
              </a:ext>
            </a:extLst>
          </p:cNvPr>
          <p:cNvSpPr txBox="1"/>
          <p:nvPr/>
        </p:nvSpPr>
        <p:spPr>
          <a:xfrm>
            <a:off x="1089660" y="4513508"/>
            <a:ext cx="1289340" cy="215444"/>
          </a:xfrm>
          <a:prstGeom prst="rect">
            <a:avLst/>
          </a:prstGeom>
          <a:noFill/>
        </p:spPr>
        <p:txBody>
          <a:bodyPr wrap="square" rtlCol="0">
            <a:spAutoFit/>
          </a:bodyPr>
          <a:lstStyle/>
          <a:p>
            <a:r>
              <a:rPr lang="en-US" altLang="zh-CN" sz="800" b="1" dirty="0">
                <a:solidFill>
                  <a:srgbClr val="0444A2"/>
                </a:solidFill>
                <a:latin typeface="Century Gothic" panose="020B0502020202020204" pitchFamily="34" charset="0"/>
                <a:ea typeface="微软雅黑" panose="020B0503020204020204" charset="-122"/>
              </a:rPr>
              <a:t>External storage zone</a:t>
            </a:r>
            <a:endParaRPr lang="zh-CN" altLang="en-US" sz="800" b="1" dirty="0">
              <a:solidFill>
                <a:srgbClr val="0444A2"/>
              </a:solidFill>
              <a:latin typeface="Century Gothic" panose="020B0502020202020204" pitchFamily="34" charset="0"/>
              <a:ea typeface="微软雅黑" panose="020B0503020204020204" charset="-122"/>
            </a:endParaRPr>
          </a:p>
        </p:txBody>
      </p:sp>
      <p:cxnSp>
        <p:nvCxnSpPr>
          <p:cNvPr id="171" name="直接连接符 236">
            <a:extLst>
              <a:ext uri="{FF2B5EF4-FFF2-40B4-BE49-F238E27FC236}">
                <a16:creationId xmlns:a16="http://schemas.microsoft.com/office/drawing/2014/main" id="{B9E11D24-A8FE-BA48-B6D8-6A9EBAC6AB20}"/>
              </a:ext>
            </a:extLst>
          </p:cNvPr>
          <p:cNvCxnSpPr>
            <a:cxnSpLocks/>
            <a:stCxn id="169" idx="2"/>
          </p:cNvCxnSpPr>
          <p:nvPr/>
        </p:nvCxnSpPr>
        <p:spPr>
          <a:xfrm>
            <a:off x="1324853" y="5007073"/>
            <a:ext cx="0" cy="519894"/>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172" name="直接连接符 237">
            <a:extLst>
              <a:ext uri="{FF2B5EF4-FFF2-40B4-BE49-F238E27FC236}">
                <a16:creationId xmlns:a16="http://schemas.microsoft.com/office/drawing/2014/main" id="{B49D85E0-7ED9-0947-BB1A-29ED26A562A6}"/>
              </a:ext>
            </a:extLst>
          </p:cNvPr>
          <p:cNvCxnSpPr>
            <a:cxnSpLocks/>
            <a:stCxn id="169" idx="2"/>
          </p:cNvCxnSpPr>
          <p:nvPr/>
        </p:nvCxnSpPr>
        <p:spPr>
          <a:xfrm>
            <a:off x="1324853" y="5007073"/>
            <a:ext cx="807508" cy="498697"/>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173" name="直接连接符 238">
            <a:extLst>
              <a:ext uri="{FF2B5EF4-FFF2-40B4-BE49-F238E27FC236}">
                <a16:creationId xmlns:a16="http://schemas.microsoft.com/office/drawing/2014/main" id="{9B380752-1625-7B4B-AE45-F4672754B1B4}"/>
              </a:ext>
            </a:extLst>
          </p:cNvPr>
          <p:cNvCxnSpPr>
            <a:cxnSpLocks/>
            <a:stCxn id="170" idx="2"/>
          </p:cNvCxnSpPr>
          <p:nvPr/>
        </p:nvCxnSpPr>
        <p:spPr>
          <a:xfrm flipH="1">
            <a:off x="1324218" y="5002098"/>
            <a:ext cx="813234" cy="503672"/>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174" name="直接连接符 239">
            <a:extLst>
              <a:ext uri="{FF2B5EF4-FFF2-40B4-BE49-F238E27FC236}">
                <a16:creationId xmlns:a16="http://schemas.microsoft.com/office/drawing/2014/main" id="{C49C4126-280A-EB45-8DB4-4E1CC1487265}"/>
              </a:ext>
            </a:extLst>
          </p:cNvPr>
          <p:cNvCxnSpPr>
            <a:cxnSpLocks/>
            <a:stCxn id="170" idx="2"/>
          </p:cNvCxnSpPr>
          <p:nvPr/>
        </p:nvCxnSpPr>
        <p:spPr>
          <a:xfrm flipH="1">
            <a:off x="2136817" y="5002098"/>
            <a:ext cx="635" cy="503672"/>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176" name="直接连接符 241">
            <a:extLst>
              <a:ext uri="{FF2B5EF4-FFF2-40B4-BE49-F238E27FC236}">
                <a16:creationId xmlns:a16="http://schemas.microsoft.com/office/drawing/2014/main" id="{E9B5EED3-A874-3945-9E4C-DFF79466DE51}"/>
              </a:ext>
            </a:extLst>
          </p:cNvPr>
          <p:cNvCxnSpPr>
            <a:cxnSpLocks/>
          </p:cNvCxnSpPr>
          <p:nvPr/>
        </p:nvCxnSpPr>
        <p:spPr>
          <a:xfrm>
            <a:off x="1413139" y="4885171"/>
            <a:ext cx="630353" cy="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7" name="直接连接符 242">
            <a:extLst>
              <a:ext uri="{FF2B5EF4-FFF2-40B4-BE49-F238E27FC236}">
                <a16:creationId xmlns:a16="http://schemas.microsoft.com/office/drawing/2014/main" id="{59D92BEB-49D0-044D-B621-259621B2BF1D}"/>
              </a:ext>
            </a:extLst>
          </p:cNvPr>
          <p:cNvCxnSpPr>
            <a:cxnSpLocks/>
            <a:stCxn id="169" idx="2"/>
            <a:endCxn id="13" idx="1"/>
          </p:cNvCxnSpPr>
          <p:nvPr/>
        </p:nvCxnSpPr>
        <p:spPr>
          <a:xfrm>
            <a:off x="1324853" y="5007073"/>
            <a:ext cx="1558682" cy="114597"/>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78" name="直接连接符 243">
            <a:extLst>
              <a:ext uri="{FF2B5EF4-FFF2-40B4-BE49-F238E27FC236}">
                <a16:creationId xmlns:a16="http://schemas.microsoft.com/office/drawing/2014/main" id="{0F95393B-3A36-C249-838D-8B6BB3E7064E}"/>
              </a:ext>
            </a:extLst>
          </p:cNvPr>
          <p:cNvCxnSpPr>
            <a:cxnSpLocks/>
            <a:stCxn id="170" idx="2"/>
            <a:endCxn id="13" idx="1"/>
          </p:cNvCxnSpPr>
          <p:nvPr/>
        </p:nvCxnSpPr>
        <p:spPr>
          <a:xfrm>
            <a:off x="2137452" y="5002098"/>
            <a:ext cx="746083" cy="119572"/>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181" name="圆角矩形 247">
            <a:extLst>
              <a:ext uri="{FF2B5EF4-FFF2-40B4-BE49-F238E27FC236}">
                <a16:creationId xmlns:a16="http://schemas.microsoft.com/office/drawing/2014/main" id="{449ABEFB-13C4-644B-98E8-5AB17C8DE310}"/>
              </a:ext>
            </a:extLst>
          </p:cNvPr>
          <p:cNvSpPr/>
          <p:nvPr/>
        </p:nvSpPr>
        <p:spPr>
          <a:xfrm>
            <a:off x="7425055" y="4462218"/>
            <a:ext cx="3957955" cy="1532578"/>
          </a:xfrm>
          <a:prstGeom prst="roundRect">
            <a:avLst/>
          </a:prstGeom>
          <a:solidFill>
            <a:schemeClr val="bg1"/>
          </a:solidFill>
          <a:ln>
            <a:solidFill>
              <a:schemeClr val="accent6">
                <a:lumMod val="60000"/>
                <a:lumOff val="4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cxnSp>
        <p:nvCxnSpPr>
          <p:cNvPr id="182" name="直接连接符 248">
            <a:extLst>
              <a:ext uri="{FF2B5EF4-FFF2-40B4-BE49-F238E27FC236}">
                <a16:creationId xmlns:a16="http://schemas.microsoft.com/office/drawing/2014/main" id="{2B3DD0FB-07B7-F142-BCCE-3EA1C600D20A}"/>
              </a:ext>
            </a:extLst>
          </p:cNvPr>
          <p:cNvCxnSpPr>
            <a:cxnSpLocks/>
            <a:stCxn id="346" idx="2"/>
            <a:endCxn id="193" idx="0"/>
          </p:cNvCxnSpPr>
          <p:nvPr/>
        </p:nvCxnSpPr>
        <p:spPr>
          <a:xfrm>
            <a:off x="8893843" y="2111445"/>
            <a:ext cx="0" cy="664133"/>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83" name="直接连接符 249">
            <a:extLst>
              <a:ext uri="{FF2B5EF4-FFF2-40B4-BE49-F238E27FC236}">
                <a16:creationId xmlns:a16="http://schemas.microsoft.com/office/drawing/2014/main" id="{A8286945-7111-164E-A34B-D7B05561E584}"/>
              </a:ext>
            </a:extLst>
          </p:cNvPr>
          <p:cNvCxnSpPr>
            <a:cxnSpLocks/>
            <a:endCxn id="197" idx="0"/>
          </p:cNvCxnSpPr>
          <p:nvPr/>
        </p:nvCxnSpPr>
        <p:spPr>
          <a:xfrm>
            <a:off x="9720580" y="1909985"/>
            <a:ext cx="20353" cy="857973"/>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184" name="矩形 250">
            <a:extLst>
              <a:ext uri="{FF2B5EF4-FFF2-40B4-BE49-F238E27FC236}">
                <a16:creationId xmlns:a16="http://schemas.microsoft.com/office/drawing/2014/main" id="{E507449D-1FA3-6047-8E3D-05E6A9C3ADFE}"/>
              </a:ext>
            </a:extLst>
          </p:cNvPr>
          <p:cNvSpPr/>
          <p:nvPr/>
        </p:nvSpPr>
        <p:spPr>
          <a:xfrm>
            <a:off x="7621270" y="4882614"/>
            <a:ext cx="3642995" cy="489987"/>
          </a:xfrm>
          <a:prstGeom prst="rect">
            <a:avLst/>
          </a:prstGeom>
          <a:solidFill>
            <a:schemeClr val="accent1">
              <a:lumMod val="60000"/>
              <a:lumOff val="40000"/>
              <a:alpha val="54000"/>
            </a:schemeClr>
          </a:solidFill>
          <a:ln w="635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Century Gothic" panose="020B0502020202020204" pitchFamily="34" charset="0"/>
            </a:endParaRPr>
          </a:p>
        </p:txBody>
      </p:sp>
      <p:cxnSp>
        <p:nvCxnSpPr>
          <p:cNvPr id="185" name="直接连接符 251">
            <a:extLst>
              <a:ext uri="{FF2B5EF4-FFF2-40B4-BE49-F238E27FC236}">
                <a16:creationId xmlns:a16="http://schemas.microsoft.com/office/drawing/2014/main" id="{609F001E-A312-B547-88EC-46A8DAB89C7A}"/>
              </a:ext>
            </a:extLst>
          </p:cNvPr>
          <p:cNvCxnSpPr>
            <a:stCxn id="223" idx="2"/>
            <a:endCxn id="253" idx="0"/>
          </p:cNvCxnSpPr>
          <p:nvPr/>
        </p:nvCxnSpPr>
        <p:spPr>
          <a:xfrm>
            <a:off x="7965883" y="4793302"/>
            <a:ext cx="181485" cy="244334"/>
          </a:xfrm>
          <a:prstGeom prst="line">
            <a:avLst/>
          </a:prstGeom>
          <a:ln w="1270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86" name="直接连接符 252">
            <a:extLst>
              <a:ext uri="{FF2B5EF4-FFF2-40B4-BE49-F238E27FC236}">
                <a16:creationId xmlns:a16="http://schemas.microsoft.com/office/drawing/2014/main" id="{3B27E50E-0BB6-CA4C-8453-F5B51D5E9D81}"/>
              </a:ext>
            </a:extLst>
          </p:cNvPr>
          <p:cNvCxnSpPr>
            <a:stCxn id="223" idx="2"/>
            <a:endCxn id="254" idx="0"/>
          </p:cNvCxnSpPr>
          <p:nvPr/>
        </p:nvCxnSpPr>
        <p:spPr>
          <a:xfrm>
            <a:off x="7965883" y="4793302"/>
            <a:ext cx="1498475" cy="244334"/>
          </a:xfrm>
          <a:prstGeom prst="line">
            <a:avLst/>
          </a:prstGeom>
          <a:ln w="1270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87" name="直接连接符 253">
            <a:extLst>
              <a:ext uri="{FF2B5EF4-FFF2-40B4-BE49-F238E27FC236}">
                <a16:creationId xmlns:a16="http://schemas.microsoft.com/office/drawing/2014/main" id="{3DDEDE0E-BB98-8C46-AC56-BC168155A82A}"/>
              </a:ext>
            </a:extLst>
          </p:cNvPr>
          <p:cNvCxnSpPr>
            <a:stCxn id="224" idx="2"/>
            <a:endCxn id="253" idx="0"/>
          </p:cNvCxnSpPr>
          <p:nvPr/>
        </p:nvCxnSpPr>
        <p:spPr>
          <a:xfrm flipH="1">
            <a:off x="8147368" y="4788222"/>
            <a:ext cx="575435" cy="249414"/>
          </a:xfrm>
          <a:prstGeom prst="line">
            <a:avLst/>
          </a:prstGeom>
          <a:ln w="1270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88" name="直接连接符 254">
            <a:extLst>
              <a:ext uri="{FF2B5EF4-FFF2-40B4-BE49-F238E27FC236}">
                <a16:creationId xmlns:a16="http://schemas.microsoft.com/office/drawing/2014/main" id="{5AA5B34F-E5EE-5D4D-B5D4-DFEE88C55C39}"/>
              </a:ext>
            </a:extLst>
          </p:cNvPr>
          <p:cNvCxnSpPr>
            <a:stCxn id="223" idx="2"/>
            <a:endCxn id="255" idx="0"/>
          </p:cNvCxnSpPr>
          <p:nvPr/>
        </p:nvCxnSpPr>
        <p:spPr>
          <a:xfrm>
            <a:off x="7965883" y="4793302"/>
            <a:ext cx="2720215" cy="244334"/>
          </a:xfrm>
          <a:prstGeom prst="line">
            <a:avLst/>
          </a:prstGeom>
          <a:ln w="1270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89" name="直接连接符 255">
            <a:extLst>
              <a:ext uri="{FF2B5EF4-FFF2-40B4-BE49-F238E27FC236}">
                <a16:creationId xmlns:a16="http://schemas.microsoft.com/office/drawing/2014/main" id="{8DEBE75F-8A6D-0040-A943-234B6A33DAB4}"/>
              </a:ext>
            </a:extLst>
          </p:cNvPr>
          <p:cNvCxnSpPr>
            <a:stCxn id="224" idx="2"/>
            <a:endCxn id="254" idx="0"/>
          </p:cNvCxnSpPr>
          <p:nvPr/>
        </p:nvCxnSpPr>
        <p:spPr>
          <a:xfrm>
            <a:off x="8722803" y="4788222"/>
            <a:ext cx="741555" cy="249414"/>
          </a:xfrm>
          <a:prstGeom prst="line">
            <a:avLst/>
          </a:prstGeom>
          <a:ln w="1270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90" name="直接连接符 256">
            <a:extLst>
              <a:ext uri="{FF2B5EF4-FFF2-40B4-BE49-F238E27FC236}">
                <a16:creationId xmlns:a16="http://schemas.microsoft.com/office/drawing/2014/main" id="{74F9C43E-2DB2-F54F-99EB-62ECD80BCB9B}"/>
              </a:ext>
            </a:extLst>
          </p:cNvPr>
          <p:cNvCxnSpPr>
            <a:stCxn id="224" idx="2"/>
            <a:endCxn id="255" idx="0"/>
          </p:cNvCxnSpPr>
          <p:nvPr/>
        </p:nvCxnSpPr>
        <p:spPr>
          <a:xfrm>
            <a:off x="8722803" y="4788222"/>
            <a:ext cx="1963295" cy="249414"/>
          </a:xfrm>
          <a:prstGeom prst="line">
            <a:avLst/>
          </a:prstGeom>
          <a:ln w="12700">
            <a:solidFill>
              <a:srgbClr val="0000FF"/>
            </a:solidFill>
          </a:ln>
        </p:spPr>
        <p:style>
          <a:lnRef idx="1">
            <a:schemeClr val="accent1"/>
          </a:lnRef>
          <a:fillRef idx="0">
            <a:schemeClr val="accent1"/>
          </a:fillRef>
          <a:effectRef idx="0">
            <a:schemeClr val="accent1"/>
          </a:effectRef>
          <a:fontRef idx="minor">
            <a:schemeClr val="tx1"/>
          </a:fontRef>
        </p:style>
      </p:cxnSp>
      <p:sp>
        <p:nvSpPr>
          <p:cNvPr id="191" name="文本框 257">
            <a:extLst>
              <a:ext uri="{FF2B5EF4-FFF2-40B4-BE49-F238E27FC236}">
                <a16:creationId xmlns:a16="http://schemas.microsoft.com/office/drawing/2014/main" id="{8A9A061C-227A-BB45-B248-1252EB4FE1D6}"/>
              </a:ext>
            </a:extLst>
          </p:cNvPr>
          <p:cNvSpPr txBox="1"/>
          <p:nvPr/>
        </p:nvSpPr>
        <p:spPr>
          <a:xfrm>
            <a:off x="7551420" y="1867024"/>
            <a:ext cx="984250" cy="215444"/>
          </a:xfrm>
          <a:prstGeom prst="rect">
            <a:avLst/>
          </a:prstGeom>
          <a:noFill/>
        </p:spPr>
        <p:txBody>
          <a:bodyPr wrap="square" rtlCol="0">
            <a:spAutoFit/>
          </a:bodyPr>
          <a:lstStyle/>
          <a:p>
            <a:r>
              <a:rPr lang="en-US" altLang="zh-CN" sz="800" b="1" dirty="0">
                <a:solidFill>
                  <a:srgbClr val="0444A2"/>
                </a:solidFill>
                <a:latin typeface="Century Gothic" panose="020B0502020202020204" pitchFamily="34" charset="0"/>
                <a:ea typeface="微软雅黑" panose="020B0503020204020204" charset="-122"/>
              </a:rPr>
              <a:t>DC gateway</a:t>
            </a:r>
            <a:endParaRPr lang="zh-CN" altLang="en-US" sz="800" b="1" dirty="0">
              <a:solidFill>
                <a:srgbClr val="0444A2"/>
              </a:solidFill>
              <a:latin typeface="Century Gothic" panose="020B0502020202020204" pitchFamily="34" charset="0"/>
              <a:ea typeface="微软雅黑" panose="020B0503020204020204" charset="-122"/>
            </a:endParaRPr>
          </a:p>
        </p:txBody>
      </p:sp>
      <p:pic>
        <p:nvPicPr>
          <p:cNvPr id="210" name="图片 281">
            <a:extLst>
              <a:ext uri="{FF2B5EF4-FFF2-40B4-BE49-F238E27FC236}">
                <a16:creationId xmlns:a16="http://schemas.microsoft.com/office/drawing/2014/main" id="{53B67121-A50B-0C4A-AE16-E226648972F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99045" y="3964343"/>
            <a:ext cx="601980" cy="200660"/>
          </a:xfrm>
          <a:prstGeom prst="rect">
            <a:avLst/>
          </a:prstGeom>
        </p:spPr>
      </p:pic>
      <p:pic>
        <p:nvPicPr>
          <p:cNvPr id="212" name="图片 283">
            <a:extLst>
              <a:ext uri="{FF2B5EF4-FFF2-40B4-BE49-F238E27FC236}">
                <a16:creationId xmlns:a16="http://schemas.microsoft.com/office/drawing/2014/main" id="{AFC688C3-FDFB-AF4B-AD82-3B08BD30A8D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498997" y="3585079"/>
            <a:ext cx="601345" cy="200660"/>
          </a:xfrm>
          <a:prstGeom prst="rect">
            <a:avLst/>
          </a:prstGeom>
        </p:spPr>
      </p:pic>
      <p:pic>
        <p:nvPicPr>
          <p:cNvPr id="213" name="图片 284">
            <a:extLst>
              <a:ext uri="{FF2B5EF4-FFF2-40B4-BE49-F238E27FC236}">
                <a16:creationId xmlns:a16="http://schemas.microsoft.com/office/drawing/2014/main" id="{C60EB120-B57B-CF4F-937C-D74BD1D8286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599680" y="3584431"/>
            <a:ext cx="601345" cy="200660"/>
          </a:xfrm>
          <a:prstGeom prst="rect">
            <a:avLst/>
          </a:prstGeom>
        </p:spPr>
      </p:pic>
      <p:sp>
        <p:nvSpPr>
          <p:cNvPr id="214" name="文本框 285">
            <a:extLst>
              <a:ext uri="{FF2B5EF4-FFF2-40B4-BE49-F238E27FC236}">
                <a16:creationId xmlns:a16="http://schemas.microsoft.com/office/drawing/2014/main" id="{781977F5-757A-774B-B697-31AB6F1FBF13}"/>
              </a:ext>
            </a:extLst>
          </p:cNvPr>
          <p:cNvSpPr txBox="1"/>
          <p:nvPr/>
        </p:nvSpPr>
        <p:spPr>
          <a:xfrm>
            <a:off x="8207655" y="2078113"/>
            <a:ext cx="364515" cy="213995"/>
          </a:xfrm>
          <a:prstGeom prst="rect">
            <a:avLst/>
          </a:prstGeom>
          <a:noFill/>
        </p:spPr>
        <p:txBody>
          <a:bodyPr wrap="square" rtlCol="0">
            <a:spAutoFit/>
          </a:bodyPr>
          <a:lstStyle/>
          <a:p>
            <a:r>
              <a:rPr lang="en-US" altLang="zh-CN" sz="800" b="1" dirty="0">
                <a:latin typeface="Century Gothic" panose="020B0502020202020204" pitchFamily="34" charset="0"/>
                <a:ea typeface="微软雅黑" panose="020B0503020204020204" charset="-122"/>
              </a:rPr>
              <a:t>AD</a:t>
            </a:r>
            <a:endParaRPr lang="zh-CN" altLang="en-US" sz="800" b="1" dirty="0">
              <a:latin typeface="Century Gothic" panose="020B0502020202020204" pitchFamily="34" charset="0"/>
              <a:ea typeface="微软雅黑" panose="020B0503020204020204" charset="-122"/>
            </a:endParaRPr>
          </a:p>
        </p:txBody>
      </p:sp>
      <p:sp>
        <p:nvSpPr>
          <p:cNvPr id="215" name="文本框 286">
            <a:extLst>
              <a:ext uri="{FF2B5EF4-FFF2-40B4-BE49-F238E27FC236}">
                <a16:creationId xmlns:a16="http://schemas.microsoft.com/office/drawing/2014/main" id="{629EF71C-B960-D648-99CA-80AEC3690D09}"/>
              </a:ext>
            </a:extLst>
          </p:cNvPr>
          <p:cNvSpPr txBox="1"/>
          <p:nvPr/>
        </p:nvSpPr>
        <p:spPr>
          <a:xfrm>
            <a:off x="8147050" y="2404465"/>
            <a:ext cx="478790" cy="213995"/>
          </a:xfrm>
          <a:prstGeom prst="rect">
            <a:avLst/>
          </a:prstGeom>
          <a:noFill/>
        </p:spPr>
        <p:txBody>
          <a:bodyPr wrap="square" rtlCol="0">
            <a:spAutoFit/>
          </a:bodyPr>
          <a:lstStyle/>
          <a:p>
            <a:r>
              <a:rPr lang="en-US" altLang="zh-CN" sz="800" b="1" dirty="0">
                <a:latin typeface="Century Gothic" panose="020B0502020202020204" pitchFamily="34" charset="0"/>
                <a:ea typeface="微软雅黑" panose="020B0503020204020204" charset="-122"/>
              </a:rPr>
              <a:t>NGAF</a:t>
            </a:r>
            <a:endParaRPr lang="zh-CN" altLang="en-US" sz="800" b="1" dirty="0">
              <a:latin typeface="Century Gothic" panose="020B0502020202020204" pitchFamily="34" charset="0"/>
              <a:ea typeface="微软雅黑" panose="020B0503020204020204" charset="-122"/>
            </a:endParaRPr>
          </a:p>
        </p:txBody>
      </p:sp>
      <p:sp>
        <p:nvSpPr>
          <p:cNvPr id="216" name="文本框 287">
            <a:extLst>
              <a:ext uri="{FF2B5EF4-FFF2-40B4-BE49-F238E27FC236}">
                <a16:creationId xmlns:a16="http://schemas.microsoft.com/office/drawing/2014/main" id="{E258A09D-1890-3348-9745-85DDA07BBA13}"/>
              </a:ext>
            </a:extLst>
          </p:cNvPr>
          <p:cNvSpPr txBox="1"/>
          <p:nvPr/>
        </p:nvSpPr>
        <p:spPr>
          <a:xfrm>
            <a:off x="8187055" y="2744190"/>
            <a:ext cx="405130" cy="213995"/>
          </a:xfrm>
          <a:prstGeom prst="rect">
            <a:avLst/>
          </a:prstGeom>
          <a:noFill/>
        </p:spPr>
        <p:txBody>
          <a:bodyPr wrap="square" rtlCol="0">
            <a:spAutoFit/>
          </a:bodyPr>
          <a:lstStyle/>
          <a:p>
            <a:r>
              <a:rPr lang="en-US" altLang="zh-CN" sz="800" b="1" dirty="0">
                <a:latin typeface="Century Gothic" panose="020B0502020202020204" pitchFamily="34" charset="0"/>
                <a:ea typeface="微软雅黑" panose="020B0503020204020204" charset="-122"/>
              </a:rPr>
              <a:t>IAM</a:t>
            </a:r>
            <a:endParaRPr lang="zh-CN" altLang="en-US" sz="800" b="1" dirty="0">
              <a:latin typeface="Century Gothic" panose="020B0502020202020204" pitchFamily="34" charset="0"/>
              <a:ea typeface="微软雅黑" panose="020B0503020204020204" charset="-122"/>
            </a:endParaRPr>
          </a:p>
        </p:txBody>
      </p:sp>
      <p:sp>
        <p:nvSpPr>
          <p:cNvPr id="217" name="文本框 288">
            <a:extLst>
              <a:ext uri="{FF2B5EF4-FFF2-40B4-BE49-F238E27FC236}">
                <a16:creationId xmlns:a16="http://schemas.microsoft.com/office/drawing/2014/main" id="{52EE3973-B08B-354D-A727-15EFFB5C82D6}"/>
              </a:ext>
            </a:extLst>
          </p:cNvPr>
          <p:cNvSpPr txBox="1"/>
          <p:nvPr/>
        </p:nvSpPr>
        <p:spPr>
          <a:xfrm>
            <a:off x="7494889" y="3748574"/>
            <a:ext cx="837565" cy="169277"/>
          </a:xfrm>
          <a:prstGeom prst="rect">
            <a:avLst/>
          </a:prstGeom>
          <a:noFill/>
        </p:spPr>
        <p:txBody>
          <a:bodyPr wrap="square" rtlCol="0">
            <a:spAutoFit/>
          </a:bodyPr>
          <a:lstStyle/>
          <a:p>
            <a:pPr algn="ctr"/>
            <a:r>
              <a:rPr lang="en-US" altLang="zh-CN" sz="500" b="1" dirty="0">
                <a:latin typeface="Century Gothic" panose="020B0502020202020204" pitchFamily="34" charset="0"/>
                <a:ea typeface="微软雅黑" panose="020B0503020204020204" charset="-122"/>
              </a:rPr>
              <a:t>SSL VPN</a:t>
            </a:r>
          </a:p>
        </p:txBody>
      </p:sp>
      <p:sp>
        <p:nvSpPr>
          <p:cNvPr id="218" name="文本框 289">
            <a:extLst>
              <a:ext uri="{FF2B5EF4-FFF2-40B4-BE49-F238E27FC236}">
                <a16:creationId xmlns:a16="http://schemas.microsoft.com/office/drawing/2014/main" id="{4A215618-A470-A644-BA09-6E2CCDF30A74}"/>
              </a:ext>
            </a:extLst>
          </p:cNvPr>
          <p:cNvSpPr txBox="1"/>
          <p:nvPr/>
        </p:nvSpPr>
        <p:spPr>
          <a:xfrm>
            <a:off x="7422197" y="4133810"/>
            <a:ext cx="955675" cy="169277"/>
          </a:xfrm>
          <a:prstGeom prst="rect">
            <a:avLst/>
          </a:prstGeom>
          <a:noFill/>
        </p:spPr>
        <p:txBody>
          <a:bodyPr wrap="square" rtlCol="0">
            <a:spAutoFit/>
          </a:bodyPr>
          <a:lstStyle/>
          <a:p>
            <a:pPr algn="ctr"/>
            <a:r>
              <a:rPr lang="en-US" altLang="zh-CN" sz="500" b="1" dirty="0">
                <a:latin typeface="Century Gothic" panose="020B0502020202020204" pitchFamily="34" charset="0"/>
                <a:ea typeface="微软雅黑" panose="020B0503020204020204" charset="-122"/>
              </a:rPr>
              <a:t>AD</a:t>
            </a:r>
            <a:endParaRPr lang="zh-CN" altLang="en-US" sz="500" b="1" dirty="0">
              <a:latin typeface="Century Gothic" panose="020B0502020202020204" pitchFamily="34" charset="0"/>
              <a:ea typeface="微软雅黑" panose="020B0503020204020204" charset="-122"/>
            </a:endParaRPr>
          </a:p>
        </p:txBody>
      </p:sp>
      <p:sp>
        <p:nvSpPr>
          <p:cNvPr id="219" name="文本框 290">
            <a:extLst>
              <a:ext uri="{FF2B5EF4-FFF2-40B4-BE49-F238E27FC236}">
                <a16:creationId xmlns:a16="http://schemas.microsoft.com/office/drawing/2014/main" id="{4F22351D-411D-1F49-B6C5-AE4E6F896406}"/>
              </a:ext>
            </a:extLst>
          </p:cNvPr>
          <p:cNvSpPr txBox="1"/>
          <p:nvPr/>
        </p:nvSpPr>
        <p:spPr>
          <a:xfrm>
            <a:off x="10364856" y="4162013"/>
            <a:ext cx="955675" cy="169277"/>
          </a:xfrm>
          <a:prstGeom prst="rect">
            <a:avLst/>
          </a:prstGeom>
          <a:noFill/>
        </p:spPr>
        <p:txBody>
          <a:bodyPr wrap="square" rtlCol="0">
            <a:spAutoFit/>
          </a:bodyPr>
          <a:lstStyle/>
          <a:p>
            <a:pPr algn="ctr"/>
            <a:r>
              <a:rPr lang="en-US" altLang="zh-CN" sz="500" b="1" dirty="0">
                <a:latin typeface="Century Gothic" panose="020B0502020202020204" pitchFamily="34" charset="0"/>
                <a:ea typeface="微软雅黑" panose="020B0503020204020204" charset="-122"/>
              </a:rPr>
              <a:t>AD</a:t>
            </a:r>
            <a:endParaRPr lang="zh-CN" altLang="en-US" sz="500" b="1" dirty="0">
              <a:latin typeface="Century Gothic" panose="020B0502020202020204" pitchFamily="34" charset="0"/>
              <a:ea typeface="微软雅黑" panose="020B0503020204020204" charset="-122"/>
            </a:endParaRPr>
          </a:p>
        </p:txBody>
      </p:sp>
      <p:sp>
        <p:nvSpPr>
          <p:cNvPr id="220" name="文本框 291">
            <a:extLst>
              <a:ext uri="{FF2B5EF4-FFF2-40B4-BE49-F238E27FC236}">
                <a16:creationId xmlns:a16="http://schemas.microsoft.com/office/drawing/2014/main" id="{4DD762D4-59C4-B048-979F-DB0E7F430210}"/>
              </a:ext>
            </a:extLst>
          </p:cNvPr>
          <p:cNvSpPr txBox="1"/>
          <p:nvPr/>
        </p:nvSpPr>
        <p:spPr>
          <a:xfrm>
            <a:off x="10423912" y="3748573"/>
            <a:ext cx="837565" cy="169277"/>
          </a:xfrm>
          <a:prstGeom prst="rect">
            <a:avLst/>
          </a:prstGeom>
          <a:noFill/>
        </p:spPr>
        <p:txBody>
          <a:bodyPr wrap="square" rtlCol="0">
            <a:spAutoFit/>
          </a:bodyPr>
          <a:lstStyle/>
          <a:p>
            <a:pPr algn="ctr"/>
            <a:r>
              <a:rPr lang="en-US" altLang="zh-CN" sz="500" b="1" dirty="0">
                <a:latin typeface="Century Gothic" panose="020B0502020202020204" pitchFamily="34" charset="0"/>
                <a:ea typeface="微软雅黑" panose="020B0503020204020204" charset="-122"/>
              </a:rPr>
              <a:t>SSL VPN</a:t>
            </a:r>
          </a:p>
        </p:txBody>
      </p:sp>
      <p:sp>
        <p:nvSpPr>
          <p:cNvPr id="221" name="文本框 292">
            <a:extLst>
              <a:ext uri="{FF2B5EF4-FFF2-40B4-BE49-F238E27FC236}">
                <a16:creationId xmlns:a16="http://schemas.microsoft.com/office/drawing/2014/main" id="{B79957FC-C360-9842-9CE6-89218F6BAA4C}"/>
              </a:ext>
            </a:extLst>
          </p:cNvPr>
          <p:cNvSpPr txBox="1"/>
          <p:nvPr/>
        </p:nvSpPr>
        <p:spPr>
          <a:xfrm>
            <a:off x="7491041" y="3318057"/>
            <a:ext cx="1198494" cy="215444"/>
          </a:xfrm>
          <a:prstGeom prst="rect">
            <a:avLst/>
          </a:prstGeom>
          <a:noFill/>
        </p:spPr>
        <p:txBody>
          <a:bodyPr wrap="square" rtlCol="0">
            <a:spAutoFit/>
          </a:bodyPr>
          <a:lstStyle/>
          <a:p>
            <a:r>
              <a:rPr lang="en-US" altLang="zh-CN" sz="800" b="1" dirty="0">
                <a:solidFill>
                  <a:srgbClr val="0444A2"/>
                </a:solidFill>
                <a:latin typeface="Century Gothic" panose="020B0502020202020204" pitchFamily="34" charset="0"/>
                <a:ea typeface="微软雅黑" panose="020B0503020204020204" charset="-122"/>
              </a:rPr>
              <a:t>Core switch zone</a:t>
            </a:r>
            <a:endParaRPr lang="zh-CN" altLang="en-US" sz="800" b="1" dirty="0">
              <a:solidFill>
                <a:srgbClr val="0444A2"/>
              </a:solidFill>
              <a:latin typeface="Century Gothic" panose="020B0502020202020204" pitchFamily="34" charset="0"/>
              <a:ea typeface="微软雅黑" panose="020B0503020204020204" charset="-122"/>
            </a:endParaRPr>
          </a:p>
        </p:txBody>
      </p:sp>
      <p:sp>
        <p:nvSpPr>
          <p:cNvPr id="222" name="文本框 293">
            <a:extLst>
              <a:ext uri="{FF2B5EF4-FFF2-40B4-BE49-F238E27FC236}">
                <a16:creationId xmlns:a16="http://schemas.microsoft.com/office/drawing/2014/main" id="{8132F0C6-195B-5845-B1F3-F54A00DB5876}"/>
              </a:ext>
            </a:extLst>
          </p:cNvPr>
          <p:cNvSpPr txBox="1"/>
          <p:nvPr/>
        </p:nvSpPr>
        <p:spPr>
          <a:xfrm>
            <a:off x="8965441" y="4544856"/>
            <a:ext cx="866218" cy="215444"/>
          </a:xfrm>
          <a:prstGeom prst="rect">
            <a:avLst/>
          </a:prstGeom>
          <a:noFill/>
        </p:spPr>
        <p:txBody>
          <a:bodyPr wrap="square" rtlCol="0">
            <a:spAutoFit/>
          </a:bodyPr>
          <a:lstStyle/>
          <a:p>
            <a:r>
              <a:rPr lang="en-US" altLang="zh-CN" sz="800" b="1" dirty="0">
                <a:solidFill>
                  <a:srgbClr val="0444A2"/>
                </a:solidFill>
                <a:latin typeface="Century Gothic" panose="020B0502020202020204" pitchFamily="34" charset="0"/>
                <a:ea typeface="微软雅黑" panose="020B0503020204020204" charset="-122"/>
              </a:rPr>
              <a:t>Business zone</a:t>
            </a:r>
            <a:endParaRPr lang="zh-CN" altLang="en-US" sz="800" b="1" dirty="0">
              <a:solidFill>
                <a:srgbClr val="0444A2"/>
              </a:solidFill>
              <a:latin typeface="Century Gothic" panose="020B0502020202020204" pitchFamily="34" charset="0"/>
              <a:ea typeface="微软雅黑" panose="020B0503020204020204" charset="-122"/>
            </a:endParaRPr>
          </a:p>
        </p:txBody>
      </p:sp>
      <p:sp>
        <p:nvSpPr>
          <p:cNvPr id="231" name="文本框 302">
            <a:extLst>
              <a:ext uri="{FF2B5EF4-FFF2-40B4-BE49-F238E27FC236}">
                <a16:creationId xmlns:a16="http://schemas.microsoft.com/office/drawing/2014/main" id="{00D19C76-C684-1D43-9927-2B3B28D23D79}"/>
              </a:ext>
            </a:extLst>
          </p:cNvPr>
          <p:cNvSpPr txBox="1"/>
          <p:nvPr/>
        </p:nvSpPr>
        <p:spPr>
          <a:xfrm>
            <a:off x="7977047" y="4460778"/>
            <a:ext cx="757555" cy="246221"/>
          </a:xfrm>
          <a:prstGeom prst="rect">
            <a:avLst/>
          </a:prstGeom>
          <a:noFill/>
        </p:spPr>
        <p:txBody>
          <a:bodyPr wrap="square" rtlCol="0">
            <a:spAutoFit/>
          </a:bodyPr>
          <a:lstStyle/>
          <a:p>
            <a:pPr algn="ctr"/>
            <a:r>
              <a:rPr lang="en-US" altLang="zh-CN" sz="500" dirty="0">
                <a:solidFill>
                  <a:srgbClr val="FF0000"/>
                </a:solidFill>
                <a:latin typeface="Century Gothic" panose="020B0502020202020204" pitchFamily="34" charset="0"/>
                <a:ea typeface="微软雅黑" panose="020B0503020204020204" charset="-122"/>
                <a:sym typeface="+mn-ea"/>
              </a:rPr>
              <a:t>Business </a:t>
            </a:r>
          </a:p>
          <a:p>
            <a:pPr algn="ctr"/>
            <a:r>
              <a:rPr lang="en-US" altLang="zh-CN" sz="500" dirty="0">
                <a:solidFill>
                  <a:srgbClr val="FF0000"/>
                </a:solidFill>
                <a:latin typeface="Century Gothic" panose="020B0502020202020204" pitchFamily="34" charset="0"/>
                <a:ea typeface="微软雅黑" panose="020B0503020204020204" charset="-122"/>
                <a:sym typeface="+mn-ea"/>
              </a:rPr>
              <a:t>switches</a:t>
            </a:r>
            <a:endParaRPr lang="zh-CN" altLang="en-US" sz="500" dirty="0">
              <a:solidFill>
                <a:srgbClr val="FF0000"/>
              </a:solidFill>
              <a:latin typeface="Century Gothic" panose="020B0502020202020204" pitchFamily="34" charset="0"/>
              <a:ea typeface="微软雅黑" panose="020B0503020204020204" charset="-122"/>
              <a:sym typeface="+mn-ea"/>
            </a:endParaRPr>
          </a:p>
        </p:txBody>
      </p:sp>
      <p:sp>
        <p:nvSpPr>
          <p:cNvPr id="232" name="文本框 303">
            <a:extLst>
              <a:ext uri="{FF2B5EF4-FFF2-40B4-BE49-F238E27FC236}">
                <a16:creationId xmlns:a16="http://schemas.microsoft.com/office/drawing/2014/main" id="{E711BF00-1F8A-1148-BECE-A2BFE3532DDA}"/>
              </a:ext>
            </a:extLst>
          </p:cNvPr>
          <p:cNvSpPr txBox="1"/>
          <p:nvPr/>
        </p:nvSpPr>
        <p:spPr>
          <a:xfrm>
            <a:off x="10098020" y="4469957"/>
            <a:ext cx="651783" cy="246221"/>
          </a:xfrm>
          <a:prstGeom prst="rect">
            <a:avLst/>
          </a:prstGeom>
          <a:noFill/>
        </p:spPr>
        <p:txBody>
          <a:bodyPr wrap="square" rtlCol="0">
            <a:spAutoFit/>
          </a:bodyPr>
          <a:lstStyle/>
          <a:p>
            <a:pPr algn="ctr"/>
            <a:r>
              <a:rPr lang="en-US" altLang="zh-CN" sz="500" dirty="0">
                <a:solidFill>
                  <a:srgbClr val="FF0000"/>
                </a:solidFill>
                <a:latin typeface="Century Gothic" panose="020B0502020202020204" pitchFamily="34" charset="0"/>
                <a:ea typeface="微软雅黑" panose="020B0503020204020204" charset="-122"/>
                <a:sym typeface="+mn-ea"/>
              </a:rPr>
              <a:t>Management</a:t>
            </a:r>
          </a:p>
          <a:p>
            <a:pPr algn="ctr"/>
            <a:r>
              <a:rPr lang="en-US" altLang="zh-CN" sz="500" dirty="0">
                <a:solidFill>
                  <a:srgbClr val="FF0000"/>
                </a:solidFill>
                <a:latin typeface="Century Gothic" panose="020B0502020202020204" pitchFamily="34" charset="0"/>
                <a:ea typeface="微软雅黑" panose="020B0503020204020204" charset="-122"/>
                <a:sym typeface="+mn-ea"/>
              </a:rPr>
              <a:t> switches</a:t>
            </a:r>
            <a:endParaRPr lang="zh-CN" altLang="en-US" sz="500" dirty="0">
              <a:solidFill>
                <a:srgbClr val="FF0000"/>
              </a:solidFill>
              <a:latin typeface="Century Gothic" panose="020B0502020202020204" pitchFamily="34" charset="0"/>
              <a:ea typeface="微软雅黑" panose="020B0503020204020204" charset="-122"/>
              <a:sym typeface="+mn-ea"/>
            </a:endParaRPr>
          </a:p>
        </p:txBody>
      </p:sp>
      <p:sp>
        <p:nvSpPr>
          <p:cNvPr id="233" name="文本框 304">
            <a:extLst>
              <a:ext uri="{FF2B5EF4-FFF2-40B4-BE49-F238E27FC236}">
                <a16:creationId xmlns:a16="http://schemas.microsoft.com/office/drawing/2014/main" id="{53D94E10-E173-CE42-A093-735592F03BF2}"/>
              </a:ext>
            </a:extLst>
          </p:cNvPr>
          <p:cNvSpPr txBox="1"/>
          <p:nvPr/>
        </p:nvSpPr>
        <p:spPr>
          <a:xfrm>
            <a:off x="7734333" y="5756217"/>
            <a:ext cx="1154430" cy="184666"/>
          </a:xfrm>
          <a:prstGeom prst="rect">
            <a:avLst/>
          </a:prstGeom>
          <a:noFill/>
        </p:spPr>
        <p:txBody>
          <a:bodyPr wrap="square" rtlCol="0">
            <a:spAutoFit/>
          </a:bodyPr>
          <a:lstStyle/>
          <a:p>
            <a:pPr algn="ctr"/>
            <a:r>
              <a:rPr lang="en-US" altLang="zh-CN" sz="600" b="1" dirty="0">
                <a:solidFill>
                  <a:srgbClr val="0444A2"/>
                </a:solidFill>
                <a:latin typeface="Century Gothic" panose="020B0502020202020204" pitchFamily="34" charset="0"/>
                <a:ea typeface="微软雅黑" panose="020B0503020204020204" charset="-122"/>
                <a:sym typeface="+mn-ea"/>
              </a:rPr>
              <a:t>VXLAN switches</a:t>
            </a:r>
            <a:endParaRPr lang="zh-CN" altLang="en-US" sz="600" b="1" dirty="0">
              <a:solidFill>
                <a:srgbClr val="0444A2"/>
              </a:solidFill>
              <a:latin typeface="Century Gothic" panose="020B0502020202020204" pitchFamily="34" charset="0"/>
              <a:ea typeface="微软雅黑" panose="020B0503020204020204" charset="-122"/>
              <a:sym typeface="+mn-ea"/>
            </a:endParaRPr>
          </a:p>
        </p:txBody>
      </p:sp>
      <p:sp>
        <p:nvSpPr>
          <p:cNvPr id="234" name="文本框 305">
            <a:extLst>
              <a:ext uri="{FF2B5EF4-FFF2-40B4-BE49-F238E27FC236}">
                <a16:creationId xmlns:a16="http://schemas.microsoft.com/office/drawing/2014/main" id="{D5DD3F81-CB3A-484F-ABF2-25B97BBE9E26}"/>
              </a:ext>
            </a:extLst>
          </p:cNvPr>
          <p:cNvSpPr txBox="1"/>
          <p:nvPr/>
        </p:nvSpPr>
        <p:spPr>
          <a:xfrm>
            <a:off x="9934575" y="5791686"/>
            <a:ext cx="1154430" cy="184666"/>
          </a:xfrm>
          <a:prstGeom prst="rect">
            <a:avLst/>
          </a:prstGeom>
          <a:noFill/>
        </p:spPr>
        <p:txBody>
          <a:bodyPr wrap="square" rtlCol="0">
            <a:spAutoFit/>
          </a:bodyPr>
          <a:lstStyle/>
          <a:p>
            <a:pPr algn="ctr"/>
            <a:r>
              <a:rPr lang="en-US" altLang="zh-CN" sz="600" b="1" dirty="0">
                <a:solidFill>
                  <a:srgbClr val="0444A2"/>
                </a:solidFill>
                <a:latin typeface="Century Gothic" panose="020B0502020202020204" pitchFamily="34" charset="0"/>
                <a:ea typeface="微软雅黑" panose="020B0503020204020204" charset="-122"/>
                <a:sym typeface="+mn-ea"/>
              </a:rPr>
              <a:t>Storage switches</a:t>
            </a:r>
            <a:endParaRPr lang="zh-CN" altLang="en-US" sz="600" b="1" dirty="0">
              <a:solidFill>
                <a:srgbClr val="0444A2"/>
              </a:solidFill>
              <a:latin typeface="Century Gothic" panose="020B0502020202020204" pitchFamily="34" charset="0"/>
              <a:ea typeface="微软雅黑" panose="020B0503020204020204" charset="-122"/>
              <a:sym typeface="+mn-ea"/>
            </a:endParaRPr>
          </a:p>
        </p:txBody>
      </p:sp>
      <p:cxnSp>
        <p:nvCxnSpPr>
          <p:cNvPr id="235" name="直接连接符 306">
            <a:extLst>
              <a:ext uri="{FF2B5EF4-FFF2-40B4-BE49-F238E27FC236}">
                <a16:creationId xmlns:a16="http://schemas.microsoft.com/office/drawing/2014/main" id="{1CC6B197-FCDE-F34C-8146-12EA44930FF2}"/>
              </a:ext>
            </a:extLst>
          </p:cNvPr>
          <p:cNvCxnSpPr>
            <a:stCxn id="225" idx="2"/>
            <a:endCxn id="253" idx="0"/>
          </p:cNvCxnSpPr>
          <p:nvPr/>
        </p:nvCxnSpPr>
        <p:spPr>
          <a:xfrm flipH="1">
            <a:off x="8147368" y="4782680"/>
            <a:ext cx="1921254" cy="254956"/>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36" name="直接连接符 307">
            <a:extLst>
              <a:ext uri="{FF2B5EF4-FFF2-40B4-BE49-F238E27FC236}">
                <a16:creationId xmlns:a16="http://schemas.microsoft.com/office/drawing/2014/main" id="{237F52DD-EAFC-8C4B-8189-197363A3B600}"/>
              </a:ext>
            </a:extLst>
          </p:cNvPr>
          <p:cNvCxnSpPr>
            <a:stCxn id="226" idx="2"/>
            <a:endCxn id="253" idx="0"/>
          </p:cNvCxnSpPr>
          <p:nvPr/>
        </p:nvCxnSpPr>
        <p:spPr>
          <a:xfrm flipH="1">
            <a:off x="8147368" y="4777600"/>
            <a:ext cx="2678174" cy="260036"/>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37" name="直接连接符 308">
            <a:extLst>
              <a:ext uri="{FF2B5EF4-FFF2-40B4-BE49-F238E27FC236}">
                <a16:creationId xmlns:a16="http://schemas.microsoft.com/office/drawing/2014/main" id="{CAF0D662-B253-E644-85A9-BA5C38DBC6C9}"/>
              </a:ext>
            </a:extLst>
          </p:cNvPr>
          <p:cNvCxnSpPr>
            <a:stCxn id="225" idx="2"/>
            <a:endCxn id="254" idx="0"/>
          </p:cNvCxnSpPr>
          <p:nvPr/>
        </p:nvCxnSpPr>
        <p:spPr>
          <a:xfrm flipH="1">
            <a:off x="9464358" y="4782680"/>
            <a:ext cx="604264" cy="254956"/>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38" name="直接连接符 309">
            <a:extLst>
              <a:ext uri="{FF2B5EF4-FFF2-40B4-BE49-F238E27FC236}">
                <a16:creationId xmlns:a16="http://schemas.microsoft.com/office/drawing/2014/main" id="{1BED0450-1F16-D94A-8358-9F6EB90DDC81}"/>
              </a:ext>
            </a:extLst>
          </p:cNvPr>
          <p:cNvCxnSpPr>
            <a:stCxn id="226" idx="2"/>
            <a:endCxn id="254" idx="0"/>
          </p:cNvCxnSpPr>
          <p:nvPr/>
        </p:nvCxnSpPr>
        <p:spPr>
          <a:xfrm flipH="1">
            <a:off x="9464358" y="4777600"/>
            <a:ext cx="1361184" cy="260036"/>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39" name="直接连接符 310">
            <a:extLst>
              <a:ext uri="{FF2B5EF4-FFF2-40B4-BE49-F238E27FC236}">
                <a16:creationId xmlns:a16="http://schemas.microsoft.com/office/drawing/2014/main" id="{1E61FFAB-5C9D-9344-BD06-DB64922EE3B4}"/>
              </a:ext>
            </a:extLst>
          </p:cNvPr>
          <p:cNvCxnSpPr>
            <a:stCxn id="225" idx="2"/>
            <a:endCxn id="255" idx="0"/>
          </p:cNvCxnSpPr>
          <p:nvPr/>
        </p:nvCxnSpPr>
        <p:spPr>
          <a:xfrm>
            <a:off x="10068622" y="4782680"/>
            <a:ext cx="617476" cy="254956"/>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0" name="直接连接符 311">
            <a:extLst>
              <a:ext uri="{FF2B5EF4-FFF2-40B4-BE49-F238E27FC236}">
                <a16:creationId xmlns:a16="http://schemas.microsoft.com/office/drawing/2014/main" id="{CCE399A7-4C08-4647-B0CC-75F90AD27DB2}"/>
              </a:ext>
            </a:extLst>
          </p:cNvPr>
          <p:cNvCxnSpPr>
            <a:cxnSpLocks/>
            <a:stCxn id="226" idx="2"/>
            <a:endCxn id="290" idx="1"/>
          </p:cNvCxnSpPr>
          <p:nvPr/>
        </p:nvCxnSpPr>
        <p:spPr>
          <a:xfrm flipH="1">
            <a:off x="10637578" y="4777600"/>
            <a:ext cx="187964" cy="329056"/>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1" name="直接连接符 312">
            <a:extLst>
              <a:ext uri="{FF2B5EF4-FFF2-40B4-BE49-F238E27FC236}">
                <a16:creationId xmlns:a16="http://schemas.microsoft.com/office/drawing/2014/main" id="{2EF5FEC8-15B6-2E43-8C8C-9C6180C56D69}"/>
              </a:ext>
            </a:extLst>
          </p:cNvPr>
          <p:cNvCxnSpPr>
            <a:stCxn id="227" idx="0"/>
            <a:endCxn id="253" idx="2"/>
          </p:cNvCxnSpPr>
          <p:nvPr/>
        </p:nvCxnSpPr>
        <p:spPr>
          <a:xfrm flipV="1">
            <a:off x="7940675" y="5283381"/>
            <a:ext cx="206693" cy="260856"/>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2" name="直接连接符 313">
            <a:extLst>
              <a:ext uri="{FF2B5EF4-FFF2-40B4-BE49-F238E27FC236}">
                <a16:creationId xmlns:a16="http://schemas.microsoft.com/office/drawing/2014/main" id="{2A9C90CB-3289-9F4D-8C0C-58FF3E42D0B1}"/>
              </a:ext>
            </a:extLst>
          </p:cNvPr>
          <p:cNvCxnSpPr>
            <a:stCxn id="228" idx="0"/>
            <a:endCxn id="253" idx="2"/>
          </p:cNvCxnSpPr>
          <p:nvPr/>
        </p:nvCxnSpPr>
        <p:spPr>
          <a:xfrm flipH="1" flipV="1">
            <a:off x="8147368" y="5283381"/>
            <a:ext cx="550227" cy="255141"/>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3" name="直接连接符 314">
            <a:extLst>
              <a:ext uri="{FF2B5EF4-FFF2-40B4-BE49-F238E27FC236}">
                <a16:creationId xmlns:a16="http://schemas.microsoft.com/office/drawing/2014/main" id="{61529E2F-856B-BF46-B9B8-AD3B29175860}"/>
              </a:ext>
            </a:extLst>
          </p:cNvPr>
          <p:cNvCxnSpPr>
            <a:stCxn id="227" idx="0"/>
            <a:endCxn id="254" idx="2"/>
          </p:cNvCxnSpPr>
          <p:nvPr/>
        </p:nvCxnSpPr>
        <p:spPr>
          <a:xfrm flipV="1">
            <a:off x="7940675" y="5283381"/>
            <a:ext cx="1523683" cy="260856"/>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4" name="直接连接符 315">
            <a:extLst>
              <a:ext uri="{FF2B5EF4-FFF2-40B4-BE49-F238E27FC236}">
                <a16:creationId xmlns:a16="http://schemas.microsoft.com/office/drawing/2014/main" id="{BAADA51D-DFC3-2F4D-AE14-4F2E1FF19278}"/>
              </a:ext>
            </a:extLst>
          </p:cNvPr>
          <p:cNvCxnSpPr>
            <a:stCxn id="228" idx="0"/>
            <a:endCxn id="254" idx="2"/>
          </p:cNvCxnSpPr>
          <p:nvPr/>
        </p:nvCxnSpPr>
        <p:spPr>
          <a:xfrm flipV="1">
            <a:off x="8697595" y="5283381"/>
            <a:ext cx="766763" cy="255141"/>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5" name="直接连接符 316">
            <a:extLst>
              <a:ext uri="{FF2B5EF4-FFF2-40B4-BE49-F238E27FC236}">
                <a16:creationId xmlns:a16="http://schemas.microsoft.com/office/drawing/2014/main" id="{8A37BDEB-D83C-E042-9CB3-BFF407E9A238}"/>
              </a:ext>
            </a:extLst>
          </p:cNvPr>
          <p:cNvCxnSpPr>
            <a:stCxn id="227" idx="0"/>
            <a:endCxn id="255" idx="2"/>
          </p:cNvCxnSpPr>
          <p:nvPr/>
        </p:nvCxnSpPr>
        <p:spPr>
          <a:xfrm flipV="1">
            <a:off x="7940675" y="5283381"/>
            <a:ext cx="2745423" cy="260856"/>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6" name="直接连接符 317">
            <a:extLst>
              <a:ext uri="{FF2B5EF4-FFF2-40B4-BE49-F238E27FC236}">
                <a16:creationId xmlns:a16="http://schemas.microsoft.com/office/drawing/2014/main" id="{C2804BD3-93D9-1E48-85AE-33C3B8F73116}"/>
              </a:ext>
            </a:extLst>
          </p:cNvPr>
          <p:cNvCxnSpPr>
            <a:stCxn id="228" idx="0"/>
            <a:endCxn id="255" idx="2"/>
          </p:cNvCxnSpPr>
          <p:nvPr/>
        </p:nvCxnSpPr>
        <p:spPr>
          <a:xfrm flipV="1">
            <a:off x="8697595" y="5283381"/>
            <a:ext cx="1988503" cy="255141"/>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7" name="直接连接符 318">
            <a:extLst>
              <a:ext uri="{FF2B5EF4-FFF2-40B4-BE49-F238E27FC236}">
                <a16:creationId xmlns:a16="http://schemas.microsoft.com/office/drawing/2014/main" id="{05E09D7E-9758-E843-B443-B88AA207320B}"/>
              </a:ext>
            </a:extLst>
          </p:cNvPr>
          <p:cNvCxnSpPr>
            <a:cxnSpLocks/>
            <a:stCxn id="229" idx="0"/>
            <a:endCxn id="253" idx="2"/>
          </p:cNvCxnSpPr>
          <p:nvPr/>
        </p:nvCxnSpPr>
        <p:spPr>
          <a:xfrm flipH="1" flipV="1">
            <a:off x="8147368" y="5283381"/>
            <a:ext cx="1908492" cy="286692"/>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8" name="直接连接符 319">
            <a:extLst>
              <a:ext uri="{FF2B5EF4-FFF2-40B4-BE49-F238E27FC236}">
                <a16:creationId xmlns:a16="http://schemas.microsoft.com/office/drawing/2014/main" id="{80D0FDD5-9D11-AA42-ADB8-48C3FC824BA2}"/>
              </a:ext>
            </a:extLst>
          </p:cNvPr>
          <p:cNvCxnSpPr>
            <a:cxnSpLocks/>
            <a:stCxn id="230" idx="0"/>
            <a:endCxn id="253" idx="2"/>
          </p:cNvCxnSpPr>
          <p:nvPr/>
        </p:nvCxnSpPr>
        <p:spPr>
          <a:xfrm flipH="1" flipV="1">
            <a:off x="8147368" y="5283381"/>
            <a:ext cx="2665412" cy="280977"/>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9" name="直接连接符 320">
            <a:extLst>
              <a:ext uri="{FF2B5EF4-FFF2-40B4-BE49-F238E27FC236}">
                <a16:creationId xmlns:a16="http://schemas.microsoft.com/office/drawing/2014/main" id="{97A5D1D7-966D-6848-B53D-AAEBD4832590}"/>
              </a:ext>
            </a:extLst>
          </p:cNvPr>
          <p:cNvCxnSpPr>
            <a:stCxn id="229" idx="0"/>
            <a:endCxn id="254" idx="2"/>
          </p:cNvCxnSpPr>
          <p:nvPr/>
        </p:nvCxnSpPr>
        <p:spPr>
          <a:xfrm flipH="1" flipV="1">
            <a:off x="9464358" y="5283381"/>
            <a:ext cx="591502" cy="286692"/>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0" name="直接连接符 321">
            <a:extLst>
              <a:ext uri="{FF2B5EF4-FFF2-40B4-BE49-F238E27FC236}">
                <a16:creationId xmlns:a16="http://schemas.microsoft.com/office/drawing/2014/main" id="{AA336047-4372-E542-A5D8-52D318517E29}"/>
              </a:ext>
            </a:extLst>
          </p:cNvPr>
          <p:cNvCxnSpPr>
            <a:stCxn id="230" idx="0"/>
            <a:endCxn id="254" idx="2"/>
          </p:cNvCxnSpPr>
          <p:nvPr/>
        </p:nvCxnSpPr>
        <p:spPr>
          <a:xfrm flipH="1" flipV="1">
            <a:off x="9464358" y="5283381"/>
            <a:ext cx="1348422" cy="280977"/>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1" name="直接连接符 322">
            <a:extLst>
              <a:ext uri="{FF2B5EF4-FFF2-40B4-BE49-F238E27FC236}">
                <a16:creationId xmlns:a16="http://schemas.microsoft.com/office/drawing/2014/main" id="{2C50716C-3EF1-7F49-B5A7-7DB2460D7635}"/>
              </a:ext>
            </a:extLst>
          </p:cNvPr>
          <p:cNvCxnSpPr>
            <a:stCxn id="229" idx="0"/>
            <a:endCxn id="255" idx="2"/>
          </p:cNvCxnSpPr>
          <p:nvPr/>
        </p:nvCxnSpPr>
        <p:spPr>
          <a:xfrm flipV="1">
            <a:off x="10055860" y="5283381"/>
            <a:ext cx="630238" cy="286692"/>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2" name="直接连接符 323">
            <a:extLst>
              <a:ext uri="{FF2B5EF4-FFF2-40B4-BE49-F238E27FC236}">
                <a16:creationId xmlns:a16="http://schemas.microsoft.com/office/drawing/2014/main" id="{F13B76C6-C57E-8240-BC26-82B6585F810D}"/>
              </a:ext>
            </a:extLst>
          </p:cNvPr>
          <p:cNvCxnSpPr>
            <a:stCxn id="230" idx="0"/>
            <a:endCxn id="255" idx="2"/>
          </p:cNvCxnSpPr>
          <p:nvPr/>
        </p:nvCxnSpPr>
        <p:spPr>
          <a:xfrm flipH="1" flipV="1">
            <a:off x="10686098" y="5283381"/>
            <a:ext cx="126682" cy="280977"/>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pic>
        <p:nvPicPr>
          <p:cNvPr id="253" name="图片 40" descr="2U服务器丝印图.png">
            <a:extLst>
              <a:ext uri="{FF2B5EF4-FFF2-40B4-BE49-F238E27FC236}">
                <a16:creationId xmlns:a16="http://schemas.microsoft.com/office/drawing/2014/main" id="{CB0827EE-7D9E-F24A-A709-5058D8CF8533}"/>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t="2" b="22839"/>
          <a:stretch>
            <a:fillRect/>
          </a:stretch>
        </p:blipFill>
        <p:spPr bwMode="auto">
          <a:xfrm>
            <a:off x="7715250" y="5037636"/>
            <a:ext cx="864235" cy="245745"/>
          </a:xfrm>
          <a:prstGeom prst="rect">
            <a:avLst/>
          </a:prstGeom>
          <a:noFill/>
          <a:ln>
            <a:noFill/>
          </a:ln>
          <a:effectLst/>
        </p:spPr>
      </p:pic>
      <p:pic>
        <p:nvPicPr>
          <p:cNvPr id="254" name="图片 40" descr="2U服务器丝印图.png">
            <a:extLst>
              <a:ext uri="{FF2B5EF4-FFF2-40B4-BE49-F238E27FC236}">
                <a16:creationId xmlns:a16="http://schemas.microsoft.com/office/drawing/2014/main" id="{31210125-8703-964B-A9B8-385FC9DB978F}"/>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t="2" b="22839"/>
          <a:stretch>
            <a:fillRect/>
          </a:stretch>
        </p:blipFill>
        <p:spPr bwMode="auto">
          <a:xfrm>
            <a:off x="9032240" y="5037636"/>
            <a:ext cx="864235" cy="245745"/>
          </a:xfrm>
          <a:prstGeom prst="rect">
            <a:avLst/>
          </a:prstGeom>
          <a:noFill/>
          <a:ln>
            <a:noFill/>
          </a:ln>
          <a:effectLst/>
        </p:spPr>
      </p:pic>
      <p:pic>
        <p:nvPicPr>
          <p:cNvPr id="255" name="图片 40" descr="2U服务器丝印图.png">
            <a:extLst>
              <a:ext uri="{FF2B5EF4-FFF2-40B4-BE49-F238E27FC236}">
                <a16:creationId xmlns:a16="http://schemas.microsoft.com/office/drawing/2014/main" id="{FCC2BD4E-D1D2-1044-AD06-5C6ACCECBF4C}"/>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t="2" b="22839"/>
          <a:stretch>
            <a:fillRect/>
          </a:stretch>
        </p:blipFill>
        <p:spPr bwMode="auto">
          <a:xfrm>
            <a:off x="10253980" y="5037636"/>
            <a:ext cx="864235" cy="245745"/>
          </a:xfrm>
          <a:prstGeom prst="rect">
            <a:avLst/>
          </a:prstGeom>
          <a:noFill/>
          <a:ln>
            <a:noFill/>
          </a:ln>
          <a:effectLst/>
        </p:spPr>
      </p:pic>
      <p:grpSp>
        <p:nvGrpSpPr>
          <p:cNvPr id="268" name="组合 339">
            <a:extLst>
              <a:ext uri="{FF2B5EF4-FFF2-40B4-BE49-F238E27FC236}">
                <a16:creationId xmlns:a16="http://schemas.microsoft.com/office/drawing/2014/main" id="{916FE941-848A-954D-B73C-770C7AC7EB26}"/>
              </a:ext>
            </a:extLst>
          </p:cNvPr>
          <p:cNvGrpSpPr/>
          <p:nvPr/>
        </p:nvGrpSpPr>
        <p:grpSpPr>
          <a:xfrm>
            <a:off x="9636760" y="5030991"/>
            <a:ext cx="254000" cy="286672"/>
            <a:chOff x="4474" y="7488"/>
            <a:chExt cx="654" cy="736"/>
          </a:xfrm>
        </p:grpSpPr>
        <p:pic>
          <p:nvPicPr>
            <p:cNvPr id="269" name="Picture 9" descr="主机">
              <a:extLst>
                <a:ext uri="{FF2B5EF4-FFF2-40B4-BE49-F238E27FC236}">
                  <a16:creationId xmlns:a16="http://schemas.microsoft.com/office/drawing/2014/main" id="{D548ABEE-2625-5145-ACB5-CC975037E602}"/>
                </a:ext>
              </a:extLst>
            </p:cNvPr>
            <p:cNvPicPr>
              <a:picLocks noChangeAspect="1"/>
            </p:cNvPicPr>
            <p:nvPr/>
          </p:nvPicPr>
          <p:blipFill>
            <a:blip r:embed="rId8"/>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270" name="文本框 341">
              <a:extLst>
                <a:ext uri="{FF2B5EF4-FFF2-40B4-BE49-F238E27FC236}">
                  <a16:creationId xmlns:a16="http://schemas.microsoft.com/office/drawing/2014/main" id="{C99C5FE7-5D85-D248-866E-FCBC021F4B2A}"/>
                </a:ext>
              </a:extLst>
            </p:cNvPr>
            <p:cNvSpPr txBox="1"/>
            <p:nvPr/>
          </p:nvSpPr>
          <p:spPr>
            <a:xfrm>
              <a:off x="4474" y="7868"/>
              <a:ext cx="654" cy="356"/>
            </a:xfrm>
            <a:prstGeom prst="rect">
              <a:avLst/>
            </a:prstGeom>
            <a:noFill/>
          </p:spPr>
          <p:txBody>
            <a:bodyPr wrap="square" rtlCol="0">
              <a:spAutoFit/>
            </a:bodyPr>
            <a:lstStyle/>
            <a:p>
              <a:pPr algn="ctr"/>
              <a:r>
                <a:rPr lang="en-US" altLang="zh-CN" sz="300" b="1" dirty="0">
                  <a:solidFill>
                    <a:srgbClr val="FFC000"/>
                  </a:solidFill>
                  <a:latin typeface="Century Gothic" panose="020B0502020202020204" pitchFamily="34" charset="0"/>
                  <a:ea typeface="微软雅黑" panose="020B0503020204020204" charset="-122"/>
                </a:rPr>
                <a:t>VM</a:t>
              </a:r>
            </a:p>
          </p:txBody>
        </p:sp>
      </p:grpSp>
      <p:grpSp>
        <p:nvGrpSpPr>
          <p:cNvPr id="277" name="组合 348">
            <a:extLst>
              <a:ext uri="{FF2B5EF4-FFF2-40B4-BE49-F238E27FC236}">
                <a16:creationId xmlns:a16="http://schemas.microsoft.com/office/drawing/2014/main" id="{A9ADC5E7-46AB-2E4A-A1E5-46E2D37D2BDE}"/>
              </a:ext>
            </a:extLst>
          </p:cNvPr>
          <p:cNvGrpSpPr/>
          <p:nvPr/>
        </p:nvGrpSpPr>
        <p:grpSpPr>
          <a:xfrm>
            <a:off x="8938260" y="5030991"/>
            <a:ext cx="254000" cy="286672"/>
            <a:chOff x="4474" y="7488"/>
            <a:chExt cx="654" cy="736"/>
          </a:xfrm>
        </p:grpSpPr>
        <p:pic>
          <p:nvPicPr>
            <p:cNvPr id="278" name="Picture 9" descr="主机">
              <a:extLst>
                <a:ext uri="{FF2B5EF4-FFF2-40B4-BE49-F238E27FC236}">
                  <a16:creationId xmlns:a16="http://schemas.microsoft.com/office/drawing/2014/main" id="{CAF29933-C924-604F-9063-6A0B40D963A1}"/>
                </a:ext>
              </a:extLst>
            </p:cNvPr>
            <p:cNvPicPr>
              <a:picLocks noChangeAspect="1"/>
            </p:cNvPicPr>
            <p:nvPr/>
          </p:nvPicPr>
          <p:blipFill>
            <a:blip r:embed="rId8"/>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279" name="文本框 350">
              <a:extLst>
                <a:ext uri="{FF2B5EF4-FFF2-40B4-BE49-F238E27FC236}">
                  <a16:creationId xmlns:a16="http://schemas.microsoft.com/office/drawing/2014/main" id="{6FE92710-2559-3442-B064-9B8731CC7CA0}"/>
                </a:ext>
              </a:extLst>
            </p:cNvPr>
            <p:cNvSpPr txBox="1"/>
            <p:nvPr/>
          </p:nvSpPr>
          <p:spPr>
            <a:xfrm>
              <a:off x="4474" y="7868"/>
              <a:ext cx="654" cy="356"/>
            </a:xfrm>
            <a:prstGeom prst="rect">
              <a:avLst/>
            </a:prstGeom>
            <a:noFill/>
          </p:spPr>
          <p:txBody>
            <a:bodyPr wrap="square" rtlCol="0">
              <a:spAutoFit/>
            </a:bodyPr>
            <a:lstStyle/>
            <a:p>
              <a:pPr algn="ctr"/>
              <a:r>
                <a:rPr lang="en-US" altLang="zh-CN" sz="300" b="1" dirty="0">
                  <a:solidFill>
                    <a:srgbClr val="FFC000"/>
                  </a:solidFill>
                  <a:latin typeface="Century Gothic" panose="020B0502020202020204" pitchFamily="34" charset="0"/>
                  <a:ea typeface="微软雅黑" panose="020B0503020204020204" charset="-122"/>
                </a:rPr>
                <a:t>VM</a:t>
              </a:r>
            </a:p>
          </p:txBody>
        </p:sp>
      </p:grpSp>
      <p:grpSp>
        <p:nvGrpSpPr>
          <p:cNvPr id="722" name="组合 721">
            <a:extLst>
              <a:ext uri="{FF2B5EF4-FFF2-40B4-BE49-F238E27FC236}">
                <a16:creationId xmlns:a16="http://schemas.microsoft.com/office/drawing/2014/main" id="{210737D1-C27E-A649-9A22-6E269D64C97B}"/>
              </a:ext>
            </a:extLst>
          </p:cNvPr>
          <p:cNvGrpSpPr/>
          <p:nvPr/>
        </p:nvGrpSpPr>
        <p:grpSpPr>
          <a:xfrm>
            <a:off x="9170670" y="5032651"/>
            <a:ext cx="1185545" cy="286672"/>
            <a:chOff x="9170670" y="5737215"/>
            <a:chExt cx="1185545" cy="286672"/>
          </a:xfrm>
        </p:grpSpPr>
        <p:grpSp>
          <p:nvGrpSpPr>
            <p:cNvPr id="262" name="组合 333">
              <a:extLst>
                <a:ext uri="{FF2B5EF4-FFF2-40B4-BE49-F238E27FC236}">
                  <a16:creationId xmlns:a16="http://schemas.microsoft.com/office/drawing/2014/main" id="{313FB4DC-1DDF-6F4B-995C-9DD91BEEE055}"/>
                </a:ext>
              </a:extLst>
            </p:cNvPr>
            <p:cNvGrpSpPr/>
            <p:nvPr/>
          </p:nvGrpSpPr>
          <p:grpSpPr>
            <a:xfrm>
              <a:off x="9170670" y="5737215"/>
              <a:ext cx="254000" cy="286672"/>
              <a:chOff x="4474" y="7488"/>
              <a:chExt cx="654" cy="736"/>
            </a:xfrm>
          </p:grpSpPr>
          <p:pic>
            <p:nvPicPr>
              <p:cNvPr id="263" name="Picture 9" descr="主机">
                <a:extLst>
                  <a:ext uri="{FF2B5EF4-FFF2-40B4-BE49-F238E27FC236}">
                    <a16:creationId xmlns:a16="http://schemas.microsoft.com/office/drawing/2014/main" id="{56347B53-036B-CF46-859F-5AAFF4A75FCC}"/>
                  </a:ext>
                </a:extLst>
              </p:cNvPr>
              <p:cNvPicPr>
                <a:picLocks noChangeAspect="1"/>
              </p:cNvPicPr>
              <p:nvPr/>
            </p:nvPicPr>
            <p:blipFill>
              <a:blip r:embed="rId8"/>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264" name="文本框 335">
                <a:extLst>
                  <a:ext uri="{FF2B5EF4-FFF2-40B4-BE49-F238E27FC236}">
                    <a16:creationId xmlns:a16="http://schemas.microsoft.com/office/drawing/2014/main" id="{F9DB5018-8BD1-344B-966B-DCFDEEC1B785}"/>
                  </a:ext>
                </a:extLst>
              </p:cNvPr>
              <p:cNvSpPr txBox="1"/>
              <p:nvPr/>
            </p:nvSpPr>
            <p:spPr>
              <a:xfrm>
                <a:off x="4474" y="7868"/>
                <a:ext cx="654" cy="356"/>
              </a:xfrm>
              <a:prstGeom prst="rect">
                <a:avLst/>
              </a:prstGeom>
              <a:noFill/>
            </p:spPr>
            <p:txBody>
              <a:bodyPr wrap="square" rtlCol="0">
                <a:spAutoFit/>
              </a:bodyPr>
              <a:lstStyle/>
              <a:p>
                <a:pPr algn="ctr"/>
                <a:r>
                  <a:rPr lang="en-US" altLang="zh-CN" sz="300" b="1" dirty="0">
                    <a:solidFill>
                      <a:srgbClr val="FFC000"/>
                    </a:solidFill>
                    <a:latin typeface="Century Gothic" panose="020B0502020202020204" pitchFamily="34" charset="0"/>
                    <a:ea typeface="微软雅黑" panose="020B0503020204020204" charset="-122"/>
                  </a:rPr>
                  <a:t>VM</a:t>
                </a:r>
              </a:p>
            </p:txBody>
          </p:sp>
        </p:grpSp>
        <p:grpSp>
          <p:nvGrpSpPr>
            <p:cNvPr id="271" name="组合 342">
              <a:extLst>
                <a:ext uri="{FF2B5EF4-FFF2-40B4-BE49-F238E27FC236}">
                  <a16:creationId xmlns:a16="http://schemas.microsoft.com/office/drawing/2014/main" id="{07ED82FF-7402-2140-8851-378FDB40409E}"/>
                </a:ext>
              </a:extLst>
            </p:cNvPr>
            <p:cNvGrpSpPr/>
            <p:nvPr/>
          </p:nvGrpSpPr>
          <p:grpSpPr>
            <a:xfrm>
              <a:off x="9869170" y="5737215"/>
              <a:ext cx="254000" cy="286672"/>
              <a:chOff x="4474" y="7488"/>
              <a:chExt cx="654" cy="736"/>
            </a:xfrm>
          </p:grpSpPr>
          <p:pic>
            <p:nvPicPr>
              <p:cNvPr id="272" name="Picture 9" descr="主机">
                <a:extLst>
                  <a:ext uri="{FF2B5EF4-FFF2-40B4-BE49-F238E27FC236}">
                    <a16:creationId xmlns:a16="http://schemas.microsoft.com/office/drawing/2014/main" id="{58F39848-E92C-2646-AFDF-1A92FB87664E}"/>
                  </a:ext>
                </a:extLst>
              </p:cNvPr>
              <p:cNvPicPr>
                <a:picLocks noChangeAspect="1"/>
              </p:cNvPicPr>
              <p:nvPr/>
            </p:nvPicPr>
            <p:blipFill>
              <a:blip r:embed="rId8"/>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273" name="文本框 344">
                <a:extLst>
                  <a:ext uri="{FF2B5EF4-FFF2-40B4-BE49-F238E27FC236}">
                    <a16:creationId xmlns:a16="http://schemas.microsoft.com/office/drawing/2014/main" id="{655F638A-1001-9B4E-8F99-B615143C747D}"/>
                  </a:ext>
                </a:extLst>
              </p:cNvPr>
              <p:cNvSpPr txBox="1"/>
              <p:nvPr/>
            </p:nvSpPr>
            <p:spPr>
              <a:xfrm>
                <a:off x="4474" y="7868"/>
                <a:ext cx="654" cy="356"/>
              </a:xfrm>
              <a:prstGeom prst="rect">
                <a:avLst/>
              </a:prstGeom>
              <a:noFill/>
            </p:spPr>
            <p:txBody>
              <a:bodyPr wrap="square" rtlCol="0">
                <a:spAutoFit/>
              </a:bodyPr>
              <a:lstStyle/>
              <a:p>
                <a:pPr algn="ctr"/>
                <a:r>
                  <a:rPr lang="en-US" altLang="zh-CN" sz="300" b="1" dirty="0">
                    <a:solidFill>
                      <a:srgbClr val="FFC000"/>
                    </a:solidFill>
                    <a:latin typeface="Century Gothic" panose="020B0502020202020204" pitchFamily="34" charset="0"/>
                    <a:ea typeface="微软雅黑" panose="020B0503020204020204" charset="-122"/>
                  </a:rPr>
                  <a:t>VM</a:t>
                </a:r>
              </a:p>
            </p:txBody>
          </p:sp>
        </p:grpSp>
        <p:grpSp>
          <p:nvGrpSpPr>
            <p:cNvPr id="274" name="组合 345">
              <a:extLst>
                <a:ext uri="{FF2B5EF4-FFF2-40B4-BE49-F238E27FC236}">
                  <a16:creationId xmlns:a16="http://schemas.microsoft.com/office/drawing/2014/main" id="{A098FD2E-70B9-8D4D-8DA1-AF084465C8A3}"/>
                </a:ext>
              </a:extLst>
            </p:cNvPr>
            <p:cNvGrpSpPr/>
            <p:nvPr/>
          </p:nvGrpSpPr>
          <p:grpSpPr>
            <a:xfrm>
              <a:off x="10102215" y="5737215"/>
              <a:ext cx="254000" cy="286672"/>
              <a:chOff x="4474" y="7488"/>
              <a:chExt cx="654" cy="736"/>
            </a:xfrm>
          </p:grpSpPr>
          <p:pic>
            <p:nvPicPr>
              <p:cNvPr id="275" name="Picture 9" descr="主机">
                <a:extLst>
                  <a:ext uri="{FF2B5EF4-FFF2-40B4-BE49-F238E27FC236}">
                    <a16:creationId xmlns:a16="http://schemas.microsoft.com/office/drawing/2014/main" id="{C1D4A474-5168-234D-8BDA-79B0C3122EE9}"/>
                  </a:ext>
                </a:extLst>
              </p:cNvPr>
              <p:cNvPicPr>
                <a:picLocks noChangeAspect="1"/>
              </p:cNvPicPr>
              <p:nvPr/>
            </p:nvPicPr>
            <p:blipFill>
              <a:blip r:embed="rId8"/>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276" name="文本框 347">
                <a:extLst>
                  <a:ext uri="{FF2B5EF4-FFF2-40B4-BE49-F238E27FC236}">
                    <a16:creationId xmlns:a16="http://schemas.microsoft.com/office/drawing/2014/main" id="{478E1847-6FE3-0147-8449-1FAF6EA690D8}"/>
                  </a:ext>
                </a:extLst>
              </p:cNvPr>
              <p:cNvSpPr txBox="1"/>
              <p:nvPr/>
            </p:nvSpPr>
            <p:spPr>
              <a:xfrm>
                <a:off x="4474" y="7868"/>
                <a:ext cx="654" cy="356"/>
              </a:xfrm>
              <a:prstGeom prst="rect">
                <a:avLst/>
              </a:prstGeom>
              <a:noFill/>
            </p:spPr>
            <p:txBody>
              <a:bodyPr wrap="square" rtlCol="0">
                <a:spAutoFit/>
              </a:bodyPr>
              <a:lstStyle/>
              <a:p>
                <a:pPr algn="ctr"/>
                <a:r>
                  <a:rPr lang="en-US" altLang="zh-CN" sz="300" b="1" dirty="0">
                    <a:solidFill>
                      <a:srgbClr val="FFC000"/>
                    </a:solidFill>
                    <a:latin typeface="Century Gothic" panose="020B0502020202020204" pitchFamily="34" charset="0"/>
                    <a:ea typeface="微软雅黑" panose="020B0503020204020204" charset="-122"/>
                  </a:rPr>
                  <a:t>VM</a:t>
                </a:r>
              </a:p>
            </p:txBody>
          </p:sp>
        </p:grpSp>
        <p:grpSp>
          <p:nvGrpSpPr>
            <p:cNvPr id="283" name="组合 354">
              <a:extLst>
                <a:ext uri="{FF2B5EF4-FFF2-40B4-BE49-F238E27FC236}">
                  <a16:creationId xmlns:a16="http://schemas.microsoft.com/office/drawing/2014/main" id="{C7F665DC-DF78-F849-87DE-8E137417DAB9}"/>
                </a:ext>
              </a:extLst>
            </p:cNvPr>
            <p:cNvGrpSpPr/>
            <p:nvPr/>
          </p:nvGrpSpPr>
          <p:grpSpPr>
            <a:xfrm>
              <a:off x="9403715" y="5737215"/>
              <a:ext cx="254000" cy="286672"/>
              <a:chOff x="4474" y="7488"/>
              <a:chExt cx="654" cy="736"/>
            </a:xfrm>
          </p:grpSpPr>
          <p:pic>
            <p:nvPicPr>
              <p:cNvPr id="284" name="Picture 9" descr="主机">
                <a:extLst>
                  <a:ext uri="{FF2B5EF4-FFF2-40B4-BE49-F238E27FC236}">
                    <a16:creationId xmlns:a16="http://schemas.microsoft.com/office/drawing/2014/main" id="{8E3FAEE8-9FF2-3340-BF1E-4A03AF31F131}"/>
                  </a:ext>
                </a:extLst>
              </p:cNvPr>
              <p:cNvPicPr>
                <a:picLocks noChangeAspect="1"/>
              </p:cNvPicPr>
              <p:nvPr/>
            </p:nvPicPr>
            <p:blipFill>
              <a:blip r:embed="rId8"/>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285" name="文本框 356">
                <a:extLst>
                  <a:ext uri="{FF2B5EF4-FFF2-40B4-BE49-F238E27FC236}">
                    <a16:creationId xmlns:a16="http://schemas.microsoft.com/office/drawing/2014/main" id="{0CA8ECEF-CAF1-6D4B-B422-5B458E09D6F4}"/>
                  </a:ext>
                </a:extLst>
              </p:cNvPr>
              <p:cNvSpPr txBox="1"/>
              <p:nvPr/>
            </p:nvSpPr>
            <p:spPr>
              <a:xfrm>
                <a:off x="4474" y="7868"/>
                <a:ext cx="654" cy="356"/>
              </a:xfrm>
              <a:prstGeom prst="rect">
                <a:avLst/>
              </a:prstGeom>
              <a:noFill/>
            </p:spPr>
            <p:txBody>
              <a:bodyPr wrap="square" rtlCol="0">
                <a:spAutoFit/>
              </a:bodyPr>
              <a:lstStyle/>
              <a:p>
                <a:pPr algn="ctr"/>
                <a:r>
                  <a:rPr lang="en-US" altLang="zh-CN" sz="300" b="1" dirty="0">
                    <a:solidFill>
                      <a:srgbClr val="FFC000"/>
                    </a:solidFill>
                    <a:latin typeface="Century Gothic" panose="020B0502020202020204" pitchFamily="34" charset="0"/>
                    <a:ea typeface="微软雅黑" panose="020B0503020204020204" charset="-122"/>
                  </a:rPr>
                  <a:t>VM</a:t>
                </a:r>
              </a:p>
            </p:txBody>
          </p:sp>
        </p:grpSp>
      </p:grpSp>
      <p:grpSp>
        <p:nvGrpSpPr>
          <p:cNvPr id="286" name="组合 357">
            <a:extLst>
              <a:ext uri="{FF2B5EF4-FFF2-40B4-BE49-F238E27FC236}">
                <a16:creationId xmlns:a16="http://schemas.microsoft.com/office/drawing/2014/main" id="{CBE000B3-979B-BB49-900D-F5F7C9FE8A32}"/>
              </a:ext>
            </a:extLst>
          </p:cNvPr>
          <p:cNvGrpSpPr/>
          <p:nvPr/>
        </p:nvGrpSpPr>
        <p:grpSpPr>
          <a:xfrm>
            <a:off x="10334625" y="5030991"/>
            <a:ext cx="254000" cy="286672"/>
            <a:chOff x="4474" y="7488"/>
            <a:chExt cx="654" cy="736"/>
          </a:xfrm>
        </p:grpSpPr>
        <p:pic>
          <p:nvPicPr>
            <p:cNvPr id="287" name="Picture 9" descr="主机">
              <a:extLst>
                <a:ext uri="{FF2B5EF4-FFF2-40B4-BE49-F238E27FC236}">
                  <a16:creationId xmlns:a16="http://schemas.microsoft.com/office/drawing/2014/main" id="{143E8FA5-10B6-4B40-95DC-A26D229F588B}"/>
                </a:ext>
              </a:extLst>
            </p:cNvPr>
            <p:cNvPicPr>
              <a:picLocks noChangeAspect="1"/>
            </p:cNvPicPr>
            <p:nvPr/>
          </p:nvPicPr>
          <p:blipFill>
            <a:blip r:embed="rId8"/>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288" name="文本框 359">
              <a:extLst>
                <a:ext uri="{FF2B5EF4-FFF2-40B4-BE49-F238E27FC236}">
                  <a16:creationId xmlns:a16="http://schemas.microsoft.com/office/drawing/2014/main" id="{55F16E34-C057-A14C-90CD-82C7DE33329C}"/>
                </a:ext>
              </a:extLst>
            </p:cNvPr>
            <p:cNvSpPr txBox="1"/>
            <p:nvPr/>
          </p:nvSpPr>
          <p:spPr>
            <a:xfrm>
              <a:off x="4474" y="7868"/>
              <a:ext cx="654" cy="356"/>
            </a:xfrm>
            <a:prstGeom prst="rect">
              <a:avLst/>
            </a:prstGeom>
            <a:noFill/>
          </p:spPr>
          <p:txBody>
            <a:bodyPr wrap="square" rtlCol="0">
              <a:spAutoFit/>
            </a:bodyPr>
            <a:lstStyle/>
            <a:p>
              <a:pPr algn="ctr"/>
              <a:r>
                <a:rPr lang="en-US" altLang="zh-CN" sz="300" b="1" dirty="0">
                  <a:solidFill>
                    <a:srgbClr val="FFC000"/>
                  </a:solidFill>
                  <a:latin typeface="Century Gothic" panose="020B0502020202020204" pitchFamily="34" charset="0"/>
                  <a:ea typeface="微软雅黑" panose="020B0503020204020204" charset="-122"/>
                </a:rPr>
                <a:t>VM</a:t>
              </a:r>
            </a:p>
          </p:txBody>
        </p:sp>
      </p:grpSp>
      <p:grpSp>
        <p:nvGrpSpPr>
          <p:cNvPr id="723" name="组合 722">
            <a:extLst>
              <a:ext uri="{FF2B5EF4-FFF2-40B4-BE49-F238E27FC236}">
                <a16:creationId xmlns:a16="http://schemas.microsoft.com/office/drawing/2014/main" id="{08642643-039B-3244-AD85-1B493D276FCA}"/>
              </a:ext>
            </a:extLst>
          </p:cNvPr>
          <p:cNvGrpSpPr/>
          <p:nvPr/>
        </p:nvGrpSpPr>
        <p:grpSpPr>
          <a:xfrm>
            <a:off x="10567670" y="5032651"/>
            <a:ext cx="487045" cy="286672"/>
            <a:chOff x="10567670" y="5737215"/>
            <a:chExt cx="487045" cy="286672"/>
          </a:xfrm>
        </p:grpSpPr>
        <p:grpSp>
          <p:nvGrpSpPr>
            <p:cNvPr id="289" name="组合 360">
              <a:extLst>
                <a:ext uri="{FF2B5EF4-FFF2-40B4-BE49-F238E27FC236}">
                  <a16:creationId xmlns:a16="http://schemas.microsoft.com/office/drawing/2014/main" id="{20BFDE50-3CB7-7948-A33E-163E72787415}"/>
                </a:ext>
              </a:extLst>
            </p:cNvPr>
            <p:cNvGrpSpPr/>
            <p:nvPr/>
          </p:nvGrpSpPr>
          <p:grpSpPr>
            <a:xfrm>
              <a:off x="10567670" y="5737215"/>
              <a:ext cx="254000" cy="286672"/>
              <a:chOff x="4474" y="7488"/>
              <a:chExt cx="654" cy="736"/>
            </a:xfrm>
          </p:grpSpPr>
          <p:pic>
            <p:nvPicPr>
              <p:cNvPr id="290" name="Picture 9" descr="主机">
                <a:extLst>
                  <a:ext uri="{FF2B5EF4-FFF2-40B4-BE49-F238E27FC236}">
                    <a16:creationId xmlns:a16="http://schemas.microsoft.com/office/drawing/2014/main" id="{F27874B3-660A-DA44-A0D1-6C3E10DE68AF}"/>
                  </a:ext>
                </a:extLst>
              </p:cNvPr>
              <p:cNvPicPr>
                <a:picLocks noChangeAspect="1"/>
              </p:cNvPicPr>
              <p:nvPr/>
            </p:nvPicPr>
            <p:blipFill>
              <a:blip r:embed="rId8"/>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291" name="文本框 362">
                <a:extLst>
                  <a:ext uri="{FF2B5EF4-FFF2-40B4-BE49-F238E27FC236}">
                    <a16:creationId xmlns:a16="http://schemas.microsoft.com/office/drawing/2014/main" id="{7C757E3E-888C-BB47-9493-33C7B303678E}"/>
                  </a:ext>
                </a:extLst>
              </p:cNvPr>
              <p:cNvSpPr txBox="1"/>
              <p:nvPr/>
            </p:nvSpPr>
            <p:spPr>
              <a:xfrm>
                <a:off x="4474" y="7868"/>
                <a:ext cx="654" cy="356"/>
              </a:xfrm>
              <a:prstGeom prst="rect">
                <a:avLst/>
              </a:prstGeom>
              <a:noFill/>
            </p:spPr>
            <p:txBody>
              <a:bodyPr wrap="square" rtlCol="0">
                <a:spAutoFit/>
              </a:bodyPr>
              <a:lstStyle/>
              <a:p>
                <a:pPr algn="ctr"/>
                <a:r>
                  <a:rPr lang="en-US" altLang="zh-CN" sz="300" b="1" dirty="0">
                    <a:solidFill>
                      <a:srgbClr val="FFC000"/>
                    </a:solidFill>
                    <a:latin typeface="Century Gothic" panose="020B0502020202020204" pitchFamily="34" charset="0"/>
                    <a:ea typeface="微软雅黑" panose="020B0503020204020204" charset="-122"/>
                  </a:rPr>
                  <a:t>VM</a:t>
                </a:r>
              </a:p>
            </p:txBody>
          </p:sp>
        </p:grpSp>
        <p:grpSp>
          <p:nvGrpSpPr>
            <p:cNvPr id="292" name="组合 363">
              <a:extLst>
                <a:ext uri="{FF2B5EF4-FFF2-40B4-BE49-F238E27FC236}">
                  <a16:creationId xmlns:a16="http://schemas.microsoft.com/office/drawing/2014/main" id="{328C2851-7C92-9845-85FD-D4658B627ABE}"/>
                </a:ext>
              </a:extLst>
            </p:cNvPr>
            <p:cNvGrpSpPr/>
            <p:nvPr/>
          </p:nvGrpSpPr>
          <p:grpSpPr>
            <a:xfrm>
              <a:off x="10800715" y="5737215"/>
              <a:ext cx="254000" cy="286672"/>
              <a:chOff x="4474" y="7488"/>
              <a:chExt cx="654" cy="736"/>
            </a:xfrm>
          </p:grpSpPr>
          <p:pic>
            <p:nvPicPr>
              <p:cNvPr id="293" name="Picture 9" descr="主机">
                <a:extLst>
                  <a:ext uri="{FF2B5EF4-FFF2-40B4-BE49-F238E27FC236}">
                    <a16:creationId xmlns:a16="http://schemas.microsoft.com/office/drawing/2014/main" id="{D0E67FF9-B6EF-4E45-B344-28D95FDF75F0}"/>
                  </a:ext>
                </a:extLst>
              </p:cNvPr>
              <p:cNvPicPr>
                <a:picLocks noChangeAspect="1"/>
              </p:cNvPicPr>
              <p:nvPr/>
            </p:nvPicPr>
            <p:blipFill>
              <a:blip r:embed="rId8"/>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294" name="文本框 365">
                <a:extLst>
                  <a:ext uri="{FF2B5EF4-FFF2-40B4-BE49-F238E27FC236}">
                    <a16:creationId xmlns:a16="http://schemas.microsoft.com/office/drawing/2014/main" id="{ED15A5D9-F6E1-584B-93C5-196080E7D829}"/>
                  </a:ext>
                </a:extLst>
              </p:cNvPr>
              <p:cNvSpPr txBox="1"/>
              <p:nvPr/>
            </p:nvSpPr>
            <p:spPr>
              <a:xfrm>
                <a:off x="4474" y="7868"/>
                <a:ext cx="654" cy="356"/>
              </a:xfrm>
              <a:prstGeom prst="rect">
                <a:avLst/>
              </a:prstGeom>
              <a:noFill/>
            </p:spPr>
            <p:txBody>
              <a:bodyPr wrap="square" rtlCol="0">
                <a:spAutoFit/>
              </a:bodyPr>
              <a:lstStyle/>
              <a:p>
                <a:pPr algn="ctr"/>
                <a:r>
                  <a:rPr lang="en-US" altLang="zh-CN" sz="300" b="1" dirty="0">
                    <a:solidFill>
                      <a:srgbClr val="FFC000"/>
                    </a:solidFill>
                    <a:latin typeface="Century Gothic" panose="020B0502020202020204" pitchFamily="34" charset="0"/>
                    <a:ea typeface="微软雅黑" panose="020B0503020204020204" charset="-122"/>
                  </a:rPr>
                  <a:t>VM</a:t>
                </a:r>
              </a:p>
            </p:txBody>
          </p:sp>
        </p:grpSp>
      </p:grpSp>
      <p:grpSp>
        <p:nvGrpSpPr>
          <p:cNvPr id="724" name="组合 723">
            <a:extLst>
              <a:ext uri="{FF2B5EF4-FFF2-40B4-BE49-F238E27FC236}">
                <a16:creationId xmlns:a16="http://schemas.microsoft.com/office/drawing/2014/main" id="{2D300473-422C-9F40-849F-E690CF4E4FDF}"/>
              </a:ext>
            </a:extLst>
          </p:cNvPr>
          <p:cNvGrpSpPr/>
          <p:nvPr/>
        </p:nvGrpSpPr>
        <p:grpSpPr>
          <a:xfrm>
            <a:off x="7774305" y="5032651"/>
            <a:ext cx="1184910" cy="286672"/>
            <a:chOff x="7774305" y="5737215"/>
            <a:chExt cx="1184910" cy="286672"/>
          </a:xfrm>
        </p:grpSpPr>
        <p:grpSp>
          <p:nvGrpSpPr>
            <p:cNvPr id="280" name="组合 351">
              <a:extLst>
                <a:ext uri="{FF2B5EF4-FFF2-40B4-BE49-F238E27FC236}">
                  <a16:creationId xmlns:a16="http://schemas.microsoft.com/office/drawing/2014/main" id="{CF3C1D3E-9DF7-8B48-8200-BB02FAF532D7}"/>
                </a:ext>
              </a:extLst>
            </p:cNvPr>
            <p:cNvGrpSpPr/>
            <p:nvPr/>
          </p:nvGrpSpPr>
          <p:grpSpPr>
            <a:xfrm>
              <a:off x="8472170" y="5737215"/>
              <a:ext cx="254000" cy="286672"/>
              <a:chOff x="4474" y="7488"/>
              <a:chExt cx="654" cy="736"/>
            </a:xfrm>
          </p:grpSpPr>
          <p:pic>
            <p:nvPicPr>
              <p:cNvPr id="281" name="Picture 9" descr="主机">
                <a:extLst>
                  <a:ext uri="{FF2B5EF4-FFF2-40B4-BE49-F238E27FC236}">
                    <a16:creationId xmlns:a16="http://schemas.microsoft.com/office/drawing/2014/main" id="{EFDC678B-A9D4-1547-BF6A-5D911A4EA7A2}"/>
                  </a:ext>
                </a:extLst>
              </p:cNvPr>
              <p:cNvPicPr>
                <a:picLocks noChangeAspect="1"/>
              </p:cNvPicPr>
              <p:nvPr/>
            </p:nvPicPr>
            <p:blipFill>
              <a:blip r:embed="rId8"/>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282" name="文本框 353">
                <a:extLst>
                  <a:ext uri="{FF2B5EF4-FFF2-40B4-BE49-F238E27FC236}">
                    <a16:creationId xmlns:a16="http://schemas.microsoft.com/office/drawing/2014/main" id="{198BF012-86D4-854A-AFD1-8C8FA7C76B58}"/>
                  </a:ext>
                </a:extLst>
              </p:cNvPr>
              <p:cNvSpPr txBox="1"/>
              <p:nvPr/>
            </p:nvSpPr>
            <p:spPr>
              <a:xfrm>
                <a:off x="4474" y="7868"/>
                <a:ext cx="654" cy="356"/>
              </a:xfrm>
              <a:prstGeom prst="rect">
                <a:avLst/>
              </a:prstGeom>
              <a:noFill/>
            </p:spPr>
            <p:txBody>
              <a:bodyPr wrap="square" rtlCol="0">
                <a:spAutoFit/>
              </a:bodyPr>
              <a:lstStyle/>
              <a:p>
                <a:pPr algn="ctr"/>
                <a:r>
                  <a:rPr lang="en-US" altLang="zh-CN" sz="300" b="1" dirty="0">
                    <a:solidFill>
                      <a:srgbClr val="FFC000"/>
                    </a:solidFill>
                    <a:latin typeface="Century Gothic" panose="020B0502020202020204" pitchFamily="34" charset="0"/>
                    <a:ea typeface="微软雅黑" panose="020B0503020204020204" charset="-122"/>
                  </a:rPr>
                  <a:t>VM</a:t>
                </a:r>
              </a:p>
            </p:txBody>
          </p:sp>
        </p:grpSp>
        <p:grpSp>
          <p:nvGrpSpPr>
            <p:cNvPr id="721" name="组合 720">
              <a:extLst>
                <a:ext uri="{FF2B5EF4-FFF2-40B4-BE49-F238E27FC236}">
                  <a16:creationId xmlns:a16="http://schemas.microsoft.com/office/drawing/2014/main" id="{DA6DEA05-BE9A-1747-AEB4-7DD81A626E21}"/>
                </a:ext>
              </a:extLst>
            </p:cNvPr>
            <p:cNvGrpSpPr/>
            <p:nvPr/>
          </p:nvGrpSpPr>
          <p:grpSpPr>
            <a:xfrm>
              <a:off x="7774305" y="5737215"/>
              <a:ext cx="1184910" cy="286672"/>
              <a:chOff x="7774305" y="5737215"/>
              <a:chExt cx="1184910" cy="286672"/>
            </a:xfrm>
          </p:grpSpPr>
          <p:grpSp>
            <p:nvGrpSpPr>
              <p:cNvPr id="256" name="组合 327">
                <a:extLst>
                  <a:ext uri="{FF2B5EF4-FFF2-40B4-BE49-F238E27FC236}">
                    <a16:creationId xmlns:a16="http://schemas.microsoft.com/office/drawing/2014/main" id="{FAE1F06C-46A2-204A-944A-10BF921FEACF}"/>
                  </a:ext>
                </a:extLst>
              </p:cNvPr>
              <p:cNvGrpSpPr/>
              <p:nvPr/>
            </p:nvGrpSpPr>
            <p:grpSpPr>
              <a:xfrm>
                <a:off x="7774305" y="5737215"/>
                <a:ext cx="254000" cy="286672"/>
                <a:chOff x="4474" y="7488"/>
                <a:chExt cx="654" cy="736"/>
              </a:xfrm>
            </p:grpSpPr>
            <p:pic>
              <p:nvPicPr>
                <p:cNvPr id="257" name="Picture 9" descr="主机">
                  <a:extLst>
                    <a:ext uri="{FF2B5EF4-FFF2-40B4-BE49-F238E27FC236}">
                      <a16:creationId xmlns:a16="http://schemas.microsoft.com/office/drawing/2014/main" id="{F8A8C2DE-5458-6D49-A07C-1B5463DC2D43}"/>
                    </a:ext>
                  </a:extLst>
                </p:cNvPr>
                <p:cNvPicPr>
                  <a:picLocks noChangeAspect="1"/>
                </p:cNvPicPr>
                <p:nvPr/>
              </p:nvPicPr>
              <p:blipFill>
                <a:blip r:embed="rId8"/>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258" name="文本框 329">
                  <a:extLst>
                    <a:ext uri="{FF2B5EF4-FFF2-40B4-BE49-F238E27FC236}">
                      <a16:creationId xmlns:a16="http://schemas.microsoft.com/office/drawing/2014/main" id="{7B1F141F-53A2-2849-977D-E6DE0CF980FA}"/>
                    </a:ext>
                  </a:extLst>
                </p:cNvPr>
                <p:cNvSpPr txBox="1"/>
                <p:nvPr/>
              </p:nvSpPr>
              <p:spPr>
                <a:xfrm>
                  <a:off x="4474" y="7868"/>
                  <a:ext cx="654" cy="356"/>
                </a:xfrm>
                <a:prstGeom prst="rect">
                  <a:avLst/>
                </a:prstGeom>
                <a:noFill/>
              </p:spPr>
              <p:txBody>
                <a:bodyPr wrap="square" rtlCol="0">
                  <a:spAutoFit/>
                </a:bodyPr>
                <a:lstStyle/>
                <a:p>
                  <a:pPr algn="ctr"/>
                  <a:r>
                    <a:rPr lang="en-US" altLang="zh-CN" sz="300" b="1" dirty="0">
                      <a:solidFill>
                        <a:srgbClr val="FFC000"/>
                      </a:solidFill>
                      <a:latin typeface="Century Gothic" panose="020B0502020202020204" pitchFamily="34" charset="0"/>
                      <a:ea typeface="微软雅黑" panose="020B0503020204020204" charset="-122"/>
                    </a:rPr>
                    <a:t>VM</a:t>
                  </a:r>
                </a:p>
              </p:txBody>
            </p:sp>
          </p:grpSp>
          <p:grpSp>
            <p:nvGrpSpPr>
              <p:cNvPr id="259" name="组合 330">
                <a:extLst>
                  <a:ext uri="{FF2B5EF4-FFF2-40B4-BE49-F238E27FC236}">
                    <a16:creationId xmlns:a16="http://schemas.microsoft.com/office/drawing/2014/main" id="{87061A98-5ABF-9B46-B37D-E24709E10F1B}"/>
                  </a:ext>
                </a:extLst>
              </p:cNvPr>
              <p:cNvGrpSpPr/>
              <p:nvPr/>
            </p:nvGrpSpPr>
            <p:grpSpPr>
              <a:xfrm>
                <a:off x="8239760" y="5737215"/>
                <a:ext cx="254000" cy="286672"/>
                <a:chOff x="4474" y="7488"/>
                <a:chExt cx="654" cy="736"/>
              </a:xfrm>
            </p:grpSpPr>
            <p:pic>
              <p:nvPicPr>
                <p:cNvPr id="260" name="Picture 9" descr="主机">
                  <a:extLst>
                    <a:ext uri="{FF2B5EF4-FFF2-40B4-BE49-F238E27FC236}">
                      <a16:creationId xmlns:a16="http://schemas.microsoft.com/office/drawing/2014/main" id="{79D40720-1281-FE4C-B39C-F3E1EC18A353}"/>
                    </a:ext>
                  </a:extLst>
                </p:cNvPr>
                <p:cNvPicPr>
                  <a:picLocks noChangeAspect="1"/>
                </p:cNvPicPr>
                <p:nvPr/>
              </p:nvPicPr>
              <p:blipFill>
                <a:blip r:embed="rId8"/>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261" name="文本框 332">
                  <a:extLst>
                    <a:ext uri="{FF2B5EF4-FFF2-40B4-BE49-F238E27FC236}">
                      <a16:creationId xmlns:a16="http://schemas.microsoft.com/office/drawing/2014/main" id="{19ED68A4-2F78-644D-9C57-91F7367547CB}"/>
                    </a:ext>
                  </a:extLst>
                </p:cNvPr>
                <p:cNvSpPr txBox="1"/>
                <p:nvPr/>
              </p:nvSpPr>
              <p:spPr>
                <a:xfrm>
                  <a:off x="4474" y="7868"/>
                  <a:ext cx="654" cy="356"/>
                </a:xfrm>
                <a:prstGeom prst="rect">
                  <a:avLst/>
                </a:prstGeom>
                <a:noFill/>
              </p:spPr>
              <p:txBody>
                <a:bodyPr wrap="square" rtlCol="0">
                  <a:spAutoFit/>
                </a:bodyPr>
                <a:lstStyle/>
                <a:p>
                  <a:pPr algn="ctr"/>
                  <a:r>
                    <a:rPr lang="en-US" altLang="zh-CN" sz="300" b="1" dirty="0">
                      <a:solidFill>
                        <a:srgbClr val="FFC000"/>
                      </a:solidFill>
                      <a:latin typeface="Century Gothic" panose="020B0502020202020204" pitchFamily="34" charset="0"/>
                      <a:ea typeface="微软雅黑" panose="020B0503020204020204" charset="-122"/>
                    </a:rPr>
                    <a:t>VM</a:t>
                  </a:r>
                </a:p>
              </p:txBody>
            </p:sp>
          </p:grpSp>
          <p:grpSp>
            <p:nvGrpSpPr>
              <p:cNvPr id="265" name="组合 336">
                <a:extLst>
                  <a:ext uri="{FF2B5EF4-FFF2-40B4-BE49-F238E27FC236}">
                    <a16:creationId xmlns:a16="http://schemas.microsoft.com/office/drawing/2014/main" id="{B636A0DF-9A35-0844-ABEB-E9CAFEC469B3}"/>
                  </a:ext>
                </a:extLst>
              </p:cNvPr>
              <p:cNvGrpSpPr/>
              <p:nvPr/>
            </p:nvGrpSpPr>
            <p:grpSpPr>
              <a:xfrm>
                <a:off x="8705215" y="5737215"/>
                <a:ext cx="254000" cy="286672"/>
                <a:chOff x="4474" y="7488"/>
                <a:chExt cx="654" cy="736"/>
              </a:xfrm>
            </p:grpSpPr>
            <p:pic>
              <p:nvPicPr>
                <p:cNvPr id="266" name="Picture 9" descr="主机">
                  <a:extLst>
                    <a:ext uri="{FF2B5EF4-FFF2-40B4-BE49-F238E27FC236}">
                      <a16:creationId xmlns:a16="http://schemas.microsoft.com/office/drawing/2014/main" id="{76FA96BC-A9F2-734F-9928-4535EA19ED2A}"/>
                    </a:ext>
                  </a:extLst>
                </p:cNvPr>
                <p:cNvPicPr>
                  <a:picLocks noChangeAspect="1"/>
                </p:cNvPicPr>
                <p:nvPr/>
              </p:nvPicPr>
              <p:blipFill>
                <a:blip r:embed="rId8"/>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267" name="文本框 338">
                  <a:extLst>
                    <a:ext uri="{FF2B5EF4-FFF2-40B4-BE49-F238E27FC236}">
                      <a16:creationId xmlns:a16="http://schemas.microsoft.com/office/drawing/2014/main" id="{DBA8979A-818E-EE47-93A4-417E5EFB4720}"/>
                    </a:ext>
                  </a:extLst>
                </p:cNvPr>
                <p:cNvSpPr txBox="1"/>
                <p:nvPr/>
              </p:nvSpPr>
              <p:spPr>
                <a:xfrm>
                  <a:off x="4474" y="7868"/>
                  <a:ext cx="654" cy="356"/>
                </a:xfrm>
                <a:prstGeom prst="rect">
                  <a:avLst/>
                </a:prstGeom>
                <a:noFill/>
              </p:spPr>
              <p:txBody>
                <a:bodyPr wrap="square" rtlCol="0">
                  <a:spAutoFit/>
                </a:bodyPr>
                <a:lstStyle/>
                <a:p>
                  <a:pPr algn="ctr"/>
                  <a:r>
                    <a:rPr lang="en-US" altLang="zh-CN" sz="300" b="1" dirty="0">
                      <a:solidFill>
                        <a:srgbClr val="FFC000"/>
                      </a:solidFill>
                      <a:latin typeface="Century Gothic" panose="020B0502020202020204" pitchFamily="34" charset="0"/>
                      <a:ea typeface="微软雅黑" panose="020B0503020204020204" charset="-122"/>
                    </a:rPr>
                    <a:t>VM</a:t>
                  </a:r>
                </a:p>
              </p:txBody>
            </p:sp>
          </p:grpSp>
          <p:grpSp>
            <p:nvGrpSpPr>
              <p:cNvPr id="295" name="组合 366">
                <a:extLst>
                  <a:ext uri="{FF2B5EF4-FFF2-40B4-BE49-F238E27FC236}">
                    <a16:creationId xmlns:a16="http://schemas.microsoft.com/office/drawing/2014/main" id="{7C54134D-E1DB-8A44-BF2D-4EFCD8AC2959}"/>
                  </a:ext>
                </a:extLst>
              </p:cNvPr>
              <p:cNvGrpSpPr/>
              <p:nvPr/>
            </p:nvGrpSpPr>
            <p:grpSpPr>
              <a:xfrm>
                <a:off x="8006715" y="5737215"/>
                <a:ext cx="254000" cy="286672"/>
                <a:chOff x="4474" y="7488"/>
                <a:chExt cx="654" cy="736"/>
              </a:xfrm>
            </p:grpSpPr>
            <p:pic>
              <p:nvPicPr>
                <p:cNvPr id="296" name="Picture 9" descr="主机">
                  <a:extLst>
                    <a:ext uri="{FF2B5EF4-FFF2-40B4-BE49-F238E27FC236}">
                      <a16:creationId xmlns:a16="http://schemas.microsoft.com/office/drawing/2014/main" id="{4C30D7C5-D66F-EB48-BE29-5D087ABD34C1}"/>
                    </a:ext>
                  </a:extLst>
                </p:cNvPr>
                <p:cNvPicPr>
                  <a:picLocks noChangeAspect="1"/>
                </p:cNvPicPr>
                <p:nvPr/>
              </p:nvPicPr>
              <p:blipFill>
                <a:blip r:embed="rId8"/>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297" name="文本框 368">
                  <a:extLst>
                    <a:ext uri="{FF2B5EF4-FFF2-40B4-BE49-F238E27FC236}">
                      <a16:creationId xmlns:a16="http://schemas.microsoft.com/office/drawing/2014/main" id="{7AB77A2C-143B-2E4A-A500-1AF5C1674ACA}"/>
                    </a:ext>
                  </a:extLst>
                </p:cNvPr>
                <p:cNvSpPr txBox="1"/>
                <p:nvPr/>
              </p:nvSpPr>
              <p:spPr>
                <a:xfrm>
                  <a:off x="4474" y="7868"/>
                  <a:ext cx="654" cy="356"/>
                </a:xfrm>
                <a:prstGeom prst="rect">
                  <a:avLst/>
                </a:prstGeom>
                <a:noFill/>
              </p:spPr>
              <p:txBody>
                <a:bodyPr wrap="square" rtlCol="0">
                  <a:spAutoFit/>
                </a:bodyPr>
                <a:lstStyle/>
                <a:p>
                  <a:pPr algn="ctr"/>
                  <a:r>
                    <a:rPr lang="en-US" altLang="zh-CN" sz="300" b="1" dirty="0">
                      <a:solidFill>
                        <a:srgbClr val="FFC000"/>
                      </a:solidFill>
                      <a:latin typeface="Century Gothic" panose="020B0502020202020204" pitchFamily="34" charset="0"/>
                      <a:ea typeface="微软雅黑" panose="020B0503020204020204" charset="-122"/>
                    </a:rPr>
                    <a:t>VM</a:t>
                  </a:r>
                </a:p>
              </p:txBody>
            </p:sp>
          </p:grpSp>
        </p:grpSp>
      </p:grpSp>
      <p:cxnSp>
        <p:nvCxnSpPr>
          <p:cNvPr id="304" name="直接连接符 375">
            <a:extLst>
              <a:ext uri="{FF2B5EF4-FFF2-40B4-BE49-F238E27FC236}">
                <a16:creationId xmlns:a16="http://schemas.microsoft.com/office/drawing/2014/main" id="{F3BEA47B-6962-FC4D-9444-E62F24B693B4}"/>
              </a:ext>
            </a:extLst>
          </p:cNvPr>
          <p:cNvCxnSpPr>
            <a:cxnSpLocks/>
          </p:cNvCxnSpPr>
          <p:nvPr/>
        </p:nvCxnSpPr>
        <p:spPr>
          <a:xfrm flipV="1">
            <a:off x="10147503" y="4722674"/>
            <a:ext cx="636276" cy="5164"/>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6" name="直接连接符 387">
            <a:extLst>
              <a:ext uri="{FF2B5EF4-FFF2-40B4-BE49-F238E27FC236}">
                <a16:creationId xmlns:a16="http://schemas.microsoft.com/office/drawing/2014/main" id="{368E6D40-A194-6342-BA58-9AA1AD3784A9}"/>
              </a:ext>
            </a:extLst>
          </p:cNvPr>
          <p:cNvCxnSpPr>
            <a:cxnSpLocks/>
          </p:cNvCxnSpPr>
          <p:nvPr/>
        </p:nvCxnSpPr>
        <p:spPr>
          <a:xfrm>
            <a:off x="8938261" y="1960403"/>
            <a:ext cx="749297" cy="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7" name="直接连接符 388">
            <a:extLst>
              <a:ext uri="{FF2B5EF4-FFF2-40B4-BE49-F238E27FC236}">
                <a16:creationId xmlns:a16="http://schemas.microsoft.com/office/drawing/2014/main" id="{773E5E5F-12BB-F843-ACF2-1ADD26034677}"/>
              </a:ext>
            </a:extLst>
          </p:cNvPr>
          <p:cNvCxnSpPr/>
          <p:nvPr/>
        </p:nvCxnSpPr>
        <p:spPr>
          <a:xfrm>
            <a:off x="8874125" y="2884843"/>
            <a:ext cx="635" cy="66294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18" name="直接连接符 389">
            <a:extLst>
              <a:ext uri="{FF2B5EF4-FFF2-40B4-BE49-F238E27FC236}">
                <a16:creationId xmlns:a16="http://schemas.microsoft.com/office/drawing/2014/main" id="{44477AA6-34B0-FA4C-BC48-5A901E8D5E91}"/>
              </a:ext>
            </a:extLst>
          </p:cNvPr>
          <p:cNvCxnSpPr/>
          <p:nvPr/>
        </p:nvCxnSpPr>
        <p:spPr>
          <a:xfrm>
            <a:off x="9719945" y="2878493"/>
            <a:ext cx="635" cy="66294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19" name="直接连接符 390">
            <a:extLst>
              <a:ext uri="{FF2B5EF4-FFF2-40B4-BE49-F238E27FC236}">
                <a16:creationId xmlns:a16="http://schemas.microsoft.com/office/drawing/2014/main" id="{064FC1B2-39EF-6541-A2EF-74D230174BD3}"/>
              </a:ext>
            </a:extLst>
          </p:cNvPr>
          <p:cNvCxnSpPr/>
          <p:nvPr/>
        </p:nvCxnSpPr>
        <p:spPr>
          <a:xfrm>
            <a:off x="8874125" y="2889923"/>
            <a:ext cx="846455" cy="65341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20" name="直接连接符 391">
            <a:extLst>
              <a:ext uri="{FF2B5EF4-FFF2-40B4-BE49-F238E27FC236}">
                <a16:creationId xmlns:a16="http://schemas.microsoft.com/office/drawing/2014/main" id="{3BD93CD4-53B5-B54A-BDCC-73D3C193692B}"/>
              </a:ext>
            </a:extLst>
          </p:cNvPr>
          <p:cNvCxnSpPr/>
          <p:nvPr/>
        </p:nvCxnSpPr>
        <p:spPr>
          <a:xfrm flipH="1">
            <a:off x="8874125" y="2889923"/>
            <a:ext cx="846455" cy="65849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21" name="直接连接符 392">
            <a:extLst>
              <a:ext uri="{FF2B5EF4-FFF2-40B4-BE49-F238E27FC236}">
                <a16:creationId xmlns:a16="http://schemas.microsoft.com/office/drawing/2014/main" id="{D7FEDC34-6055-2B4E-BA3C-6D1EEDB01CC5}"/>
              </a:ext>
            </a:extLst>
          </p:cNvPr>
          <p:cNvCxnSpPr>
            <a:cxnSpLocks/>
            <a:stCxn id="200" idx="2"/>
            <a:endCxn id="223" idx="0"/>
          </p:cNvCxnSpPr>
          <p:nvPr/>
        </p:nvCxnSpPr>
        <p:spPr>
          <a:xfrm flipH="1">
            <a:off x="7965883" y="3981061"/>
            <a:ext cx="960127" cy="571576"/>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22" name="直接连接符 393">
            <a:extLst>
              <a:ext uri="{FF2B5EF4-FFF2-40B4-BE49-F238E27FC236}">
                <a16:creationId xmlns:a16="http://schemas.microsoft.com/office/drawing/2014/main" id="{9EC347B3-6DF5-8045-A0F7-328207D39833}"/>
              </a:ext>
            </a:extLst>
          </p:cNvPr>
          <p:cNvCxnSpPr>
            <a:stCxn id="200" idx="2"/>
            <a:endCxn id="224" idx="0"/>
          </p:cNvCxnSpPr>
          <p:nvPr/>
        </p:nvCxnSpPr>
        <p:spPr>
          <a:xfrm flipH="1">
            <a:off x="8722803" y="3981061"/>
            <a:ext cx="203207" cy="566496"/>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23" name="直接连接符 394">
            <a:extLst>
              <a:ext uri="{FF2B5EF4-FFF2-40B4-BE49-F238E27FC236}">
                <a16:creationId xmlns:a16="http://schemas.microsoft.com/office/drawing/2014/main" id="{50671491-98BB-7B44-95B4-36EF5BFDDE9A}"/>
              </a:ext>
            </a:extLst>
          </p:cNvPr>
          <p:cNvCxnSpPr>
            <a:cxnSpLocks/>
            <a:stCxn id="200" idx="2"/>
            <a:endCxn id="225" idx="0"/>
          </p:cNvCxnSpPr>
          <p:nvPr/>
        </p:nvCxnSpPr>
        <p:spPr>
          <a:xfrm>
            <a:off x="8926010" y="3981061"/>
            <a:ext cx="1142612" cy="560954"/>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24" name="直接连接符 395">
            <a:extLst>
              <a:ext uri="{FF2B5EF4-FFF2-40B4-BE49-F238E27FC236}">
                <a16:creationId xmlns:a16="http://schemas.microsoft.com/office/drawing/2014/main" id="{AC4CDC59-2BEA-2B4B-8E02-B051F00555C2}"/>
              </a:ext>
            </a:extLst>
          </p:cNvPr>
          <p:cNvCxnSpPr>
            <a:stCxn id="200" idx="2"/>
            <a:endCxn id="226" idx="0"/>
          </p:cNvCxnSpPr>
          <p:nvPr/>
        </p:nvCxnSpPr>
        <p:spPr>
          <a:xfrm>
            <a:off x="8926010" y="3981061"/>
            <a:ext cx="1899532" cy="555874"/>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25" name="直接连接符 396">
            <a:extLst>
              <a:ext uri="{FF2B5EF4-FFF2-40B4-BE49-F238E27FC236}">
                <a16:creationId xmlns:a16="http://schemas.microsoft.com/office/drawing/2014/main" id="{0F91ED23-6F8C-A844-8A9C-D08E4CBC0E69}"/>
              </a:ext>
            </a:extLst>
          </p:cNvPr>
          <p:cNvCxnSpPr>
            <a:stCxn id="206" idx="2"/>
            <a:endCxn id="223" idx="0"/>
          </p:cNvCxnSpPr>
          <p:nvPr/>
        </p:nvCxnSpPr>
        <p:spPr>
          <a:xfrm flipH="1">
            <a:off x="7965883" y="3978377"/>
            <a:ext cx="1775050" cy="57426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26" name="直接连接符 397">
            <a:extLst>
              <a:ext uri="{FF2B5EF4-FFF2-40B4-BE49-F238E27FC236}">
                <a16:creationId xmlns:a16="http://schemas.microsoft.com/office/drawing/2014/main" id="{0467A9D2-EAFB-9E4E-B4B8-DF54E94486AF}"/>
              </a:ext>
            </a:extLst>
          </p:cNvPr>
          <p:cNvCxnSpPr>
            <a:stCxn id="206" idx="2"/>
            <a:endCxn id="224" idx="0"/>
          </p:cNvCxnSpPr>
          <p:nvPr/>
        </p:nvCxnSpPr>
        <p:spPr>
          <a:xfrm flipH="1">
            <a:off x="8722803" y="3978377"/>
            <a:ext cx="1018130" cy="56918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27" name="直接连接符 398">
            <a:extLst>
              <a:ext uri="{FF2B5EF4-FFF2-40B4-BE49-F238E27FC236}">
                <a16:creationId xmlns:a16="http://schemas.microsoft.com/office/drawing/2014/main" id="{AD2377F3-E601-2B4D-86FF-698EECFFD71A}"/>
              </a:ext>
            </a:extLst>
          </p:cNvPr>
          <p:cNvCxnSpPr>
            <a:cxnSpLocks/>
            <a:stCxn id="206" idx="2"/>
            <a:endCxn id="225" idx="0"/>
          </p:cNvCxnSpPr>
          <p:nvPr/>
        </p:nvCxnSpPr>
        <p:spPr>
          <a:xfrm>
            <a:off x="9740933" y="3978377"/>
            <a:ext cx="327689" cy="563638"/>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28" name="直接连接符 399">
            <a:extLst>
              <a:ext uri="{FF2B5EF4-FFF2-40B4-BE49-F238E27FC236}">
                <a16:creationId xmlns:a16="http://schemas.microsoft.com/office/drawing/2014/main" id="{36F9EC40-B27E-AB46-91F9-4F54C54E5A51}"/>
              </a:ext>
            </a:extLst>
          </p:cNvPr>
          <p:cNvCxnSpPr>
            <a:stCxn id="206" idx="2"/>
            <a:endCxn id="226" idx="0"/>
          </p:cNvCxnSpPr>
          <p:nvPr/>
        </p:nvCxnSpPr>
        <p:spPr>
          <a:xfrm>
            <a:off x="9740933" y="3978377"/>
            <a:ext cx="1084609" cy="558558"/>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29" name="直接连接符 400">
            <a:extLst>
              <a:ext uri="{FF2B5EF4-FFF2-40B4-BE49-F238E27FC236}">
                <a16:creationId xmlns:a16="http://schemas.microsoft.com/office/drawing/2014/main" id="{75873286-8410-B54E-A4E3-1428EDAA2AE2}"/>
              </a:ext>
            </a:extLst>
          </p:cNvPr>
          <p:cNvCxnSpPr>
            <a:stCxn id="202" idx="1"/>
            <a:endCxn id="213" idx="3"/>
          </p:cNvCxnSpPr>
          <p:nvPr/>
        </p:nvCxnSpPr>
        <p:spPr>
          <a:xfrm flipH="1" flipV="1">
            <a:off x="8201025" y="3684761"/>
            <a:ext cx="554522" cy="7618"/>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30" name="直接连接符 401">
            <a:extLst>
              <a:ext uri="{FF2B5EF4-FFF2-40B4-BE49-F238E27FC236}">
                <a16:creationId xmlns:a16="http://schemas.microsoft.com/office/drawing/2014/main" id="{C1D502E6-C958-9041-BFA1-4C87C9E73D65}"/>
              </a:ext>
            </a:extLst>
          </p:cNvPr>
          <p:cNvCxnSpPr>
            <a:stCxn id="202" idx="1"/>
            <a:endCxn id="210" idx="3"/>
          </p:cNvCxnSpPr>
          <p:nvPr/>
        </p:nvCxnSpPr>
        <p:spPr>
          <a:xfrm flipH="1">
            <a:off x="8201025" y="3692379"/>
            <a:ext cx="554522" cy="372294"/>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31" name="直接连接符 402">
            <a:extLst>
              <a:ext uri="{FF2B5EF4-FFF2-40B4-BE49-F238E27FC236}">
                <a16:creationId xmlns:a16="http://schemas.microsoft.com/office/drawing/2014/main" id="{B81BE15A-9AA1-0149-BAD7-492430832C5D}"/>
              </a:ext>
            </a:extLst>
          </p:cNvPr>
          <p:cNvCxnSpPr>
            <a:stCxn id="208" idx="3"/>
            <a:endCxn id="212" idx="1"/>
          </p:cNvCxnSpPr>
          <p:nvPr/>
        </p:nvCxnSpPr>
        <p:spPr>
          <a:xfrm>
            <a:off x="9916248" y="3680014"/>
            <a:ext cx="582749" cy="539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32" name="直接连接符 403">
            <a:extLst>
              <a:ext uri="{FF2B5EF4-FFF2-40B4-BE49-F238E27FC236}">
                <a16:creationId xmlns:a16="http://schemas.microsoft.com/office/drawing/2014/main" id="{B25C2D5F-31DF-1E4E-9C87-EC37DE84637F}"/>
              </a:ext>
            </a:extLst>
          </p:cNvPr>
          <p:cNvCxnSpPr>
            <a:cxnSpLocks/>
            <a:stCxn id="208" idx="3"/>
          </p:cNvCxnSpPr>
          <p:nvPr/>
        </p:nvCxnSpPr>
        <p:spPr>
          <a:xfrm>
            <a:off x="9916248" y="3680014"/>
            <a:ext cx="714178" cy="387834"/>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35" name="肘形连接符 409">
            <a:extLst>
              <a:ext uri="{FF2B5EF4-FFF2-40B4-BE49-F238E27FC236}">
                <a16:creationId xmlns:a16="http://schemas.microsoft.com/office/drawing/2014/main" id="{DA1A581C-134E-0640-90A6-3351B502DEFD}"/>
              </a:ext>
            </a:extLst>
          </p:cNvPr>
          <p:cNvCxnSpPr/>
          <p:nvPr/>
        </p:nvCxnSpPr>
        <p:spPr>
          <a:xfrm rot="16200000">
            <a:off x="7012305" y="781723"/>
            <a:ext cx="8255" cy="5577840"/>
          </a:xfrm>
          <a:prstGeom prst="bentConnector3">
            <a:avLst>
              <a:gd name="adj1" fmla="val 5407142"/>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6" name="肘形连接符 410">
            <a:extLst>
              <a:ext uri="{FF2B5EF4-FFF2-40B4-BE49-F238E27FC236}">
                <a16:creationId xmlns:a16="http://schemas.microsoft.com/office/drawing/2014/main" id="{2B632EB1-D077-5049-9C7D-BEE44E17C109}"/>
              </a:ext>
            </a:extLst>
          </p:cNvPr>
          <p:cNvCxnSpPr/>
          <p:nvPr/>
        </p:nvCxnSpPr>
        <p:spPr>
          <a:xfrm rot="16200000" flipH="1">
            <a:off x="7015480" y="1628178"/>
            <a:ext cx="3175" cy="3884930"/>
          </a:xfrm>
          <a:prstGeom prst="bentConnector3">
            <a:avLst>
              <a:gd name="adj1" fmla="val -11630000"/>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7" name="直接连接符 411">
            <a:extLst>
              <a:ext uri="{FF2B5EF4-FFF2-40B4-BE49-F238E27FC236}">
                <a16:creationId xmlns:a16="http://schemas.microsoft.com/office/drawing/2014/main" id="{7D845496-2B51-F842-BC7E-C71BB1266F18}"/>
              </a:ext>
            </a:extLst>
          </p:cNvPr>
          <p:cNvCxnSpPr>
            <a:cxnSpLocks/>
          </p:cNvCxnSpPr>
          <p:nvPr/>
        </p:nvCxnSpPr>
        <p:spPr>
          <a:xfrm>
            <a:off x="7031355" y="1433868"/>
            <a:ext cx="0" cy="4711438"/>
          </a:xfrm>
          <a:prstGeom prst="line">
            <a:avLst/>
          </a:prstGeom>
          <a:ln w="22225">
            <a:solidFill>
              <a:srgbClr val="0070C0"/>
            </a:solidFill>
            <a:prstDash val="dash"/>
          </a:ln>
        </p:spPr>
        <p:style>
          <a:lnRef idx="1">
            <a:schemeClr val="accent1"/>
          </a:lnRef>
          <a:fillRef idx="0">
            <a:schemeClr val="accent1"/>
          </a:fillRef>
          <a:effectRef idx="0">
            <a:schemeClr val="accent1"/>
          </a:effectRef>
          <a:fontRef idx="minor">
            <a:schemeClr val="tx1"/>
          </a:fontRef>
        </p:style>
      </p:cxnSp>
      <p:cxnSp>
        <p:nvCxnSpPr>
          <p:cNvPr id="338" name="直接连接符 412">
            <a:extLst>
              <a:ext uri="{FF2B5EF4-FFF2-40B4-BE49-F238E27FC236}">
                <a16:creationId xmlns:a16="http://schemas.microsoft.com/office/drawing/2014/main" id="{E2B029BE-8C5D-2348-A385-623EB6EB2D01}"/>
              </a:ext>
            </a:extLst>
          </p:cNvPr>
          <p:cNvCxnSpPr/>
          <p:nvPr/>
        </p:nvCxnSpPr>
        <p:spPr>
          <a:xfrm flipH="1">
            <a:off x="795075" y="1433568"/>
            <a:ext cx="10737215" cy="16510"/>
          </a:xfrm>
          <a:prstGeom prst="line">
            <a:avLst/>
          </a:prstGeom>
          <a:ln w="22225">
            <a:solidFill>
              <a:srgbClr val="0070C0"/>
            </a:solidFill>
            <a:prstDash val="dash"/>
          </a:ln>
        </p:spPr>
        <p:style>
          <a:lnRef idx="1">
            <a:schemeClr val="accent1"/>
          </a:lnRef>
          <a:fillRef idx="0">
            <a:schemeClr val="accent1"/>
          </a:fillRef>
          <a:effectRef idx="0">
            <a:schemeClr val="accent1"/>
          </a:effectRef>
          <a:fontRef idx="minor">
            <a:schemeClr val="tx1"/>
          </a:fontRef>
        </p:style>
      </p:cxnSp>
      <p:cxnSp>
        <p:nvCxnSpPr>
          <p:cNvPr id="339" name="直接连接符 414">
            <a:extLst>
              <a:ext uri="{FF2B5EF4-FFF2-40B4-BE49-F238E27FC236}">
                <a16:creationId xmlns:a16="http://schemas.microsoft.com/office/drawing/2014/main" id="{DC45BC80-6799-9E4C-B7A8-9301E36413F3}"/>
              </a:ext>
            </a:extLst>
          </p:cNvPr>
          <p:cNvCxnSpPr>
            <a:cxnSpLocks/>
          </p:cNvCxnSpPr>
          <p:nvPr/>
        </p:nvCxnSpPr>
        <p:spPr>
          <a:xfrm flipH="1">
            <a:off x="4150313" y="1754593"/>
            <a:ext cx="415654" cy="114431"/>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40" name="直接连接符 416">
            <a:extLst>
              <a:ext uri="{FF2B5EF4-FFF2-40B4-BE49-F238E27FC236}">
                <a16:creationId xmlns:a16="http://schemas.microsoft.com/office/drawing/2014/main" id="{ED99744F-69F4-0643-8085-2B2B84675825}"/>
              </a:ext>
            </a:extLst>
          </p:cNvPr>
          <p:cNvCxnSpPr>
            <a:cxnSpLocks/>
          </p:cNvCxnSpPr>
          <p:nvPr/>
        </p:nvCxnSpPr>
        <p:spPr>
          <a:xfrm>
            <a:off x="4636134" y="1758773"/>
            <a:ext cx="400307" cy="8687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41" name="直接连接符 417">
            <a:extLst>
              <a:ext uri="{FF2B5EF4-FFF2-40B4-BE49-F238E27FC236}">
                <a16:creationId xmlns:a16="http://schemas.microsoft.com/office/drawing/2014/main" id="{A884C9DB-917A-C94D-80D2-EC5046D12E27}"/>
              </a:ext>
            </a:extLst>
          </p:cNvPr>
          <p:cNvCxnSpPr/>
          <p:nvPr/>
        </p:nvCxnSpPr>
        <p:spPr>
          <a:xfrm flipH="1">
            <a:off x="8859178" y="1766626"/>
            <a:ext cx="433070" cy="20828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42" name="直接连接符 418">
            <a:extLst>
              <a:ext uri="{FF2B5EF4-FFF2-40B4-BE49-F238E27FC236}">
                <a16:creationId xmlns:a16="http://schemas.microsoft.com/office/drawing/2014/main" id="{A56ED9DD-7504-8F45-94FA-7B334EB0DC7D}"/>
              </a:ext>
            </a:extLst>
          </p:cNvPr>
          <p:cNvCxnSpPr/>
          <p:nvPr/>
        </p:nvCxnSpPr>
        <p:spPr>
          <a:xfrm>
            <a:off x="9275103" y="1766626"/>
            <a:ext cx="424180" cy="21653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347" name="文本框 419">
            <a:extLst>
              <a:ext uri="{FF2B5EF4-FFF2-40B4-BE49-F238E27FC236}">
                <a16:creationId xmlns:a16="http://schemas.microsoft.com/office/drawing/2014/main" id="{CDBF68FA-B5B2-D04F-BECF-E9FBD02468AA}"/>
              </a:ext>
            </a:extLst>
          </p:cNvPr>
          <p:cNvSpPr txBox="1"/>
          <p:nvPr/>
        </p:nvSpPr>
        <p:spPr>
          <a:xfrm>
            <a:off x="6083935" y="1525238"/>
            <a:ext cx="1338580" cy="276999"/>
          </a:xfrm>
          <a:prstGeom prst="rect">
            <a:avLst/>
          </a:prstGeom>
          <a:noFill/>
        </p:spPr>
        <p:txBody>
          <a:bodyPr wrap="square" rtlCol="0">
            <a:spAutoFit/>
          </a:bodyPr>
          <a:lstStyle/>
          <a:p>
            <a:pPr algn="ctr"/>
            <a:r>
              <a:rPr lang="en-US" altLang="zh-CN" sz="1200" b="1" dirty="0">
                <a:latin typeface="Century Gothic" panose="020B0502020202020204" pitchFamily="34" charset="0"/>
                <a:ea typeface="微软雅黑" panose="020B0503020204020204" charset="-122"/>
                <a:sym typeface="+mn-ea"/>
              </a:rPr>
              <a:t>DC A</a:t>
            </a:r>
          </a:p>
        </p:txBody>
      </p:sp>
      <p:sp>
        <p:nvSpPr>
          <p:cNvPr id="348" name="文本框 420">
            <a:extLst>
              <a:ext uri="{FF2B5EF4-FFF2-40B4-BE49-F238E27FC236}">
                <a16:creationId xmlns:a16="http://schemas.microsoft.com/office/drawing/2014/main" id="{C396C9FC-77C2-E342-BA5F-65E71443DBCB}"/>
              </a:ext>
            </a:extLst>
          </p:cNvPr>
          <p:cNvSpPr txBox="1"/>
          <p:nvPr/>
        </p:nvSpPr>
        <p:spPr>
          <a:xfrm>
            <a:off x="7018739" y="1533310"/>
            <a:ext cx="542206" cy="276999"/>
          </a:xfrm>
          <a:prstGeom prst="rect">
            <a:avLst/>
          </a:prstGeom>
          <a:noFill/>
        </p:spPr>
        <p:txBody>
          <a:bodyPr wrap="square" rtlCol="0">
            <a:spAutoFit/>
          </a:bodyPr>
          <a:lstStyle/>
          <a:p>
            <a:pPr algn="ctr"/>
            <a:r>
              <a:rPr lang="en-US" altLang="zh-CN" sz="1200" b="1" dirty="0">
                <a:latin typeface="Century Gothic" panose="020B0502020202020204" pitchFamily="34" charset="0"/>
                <a:ea typeface="微软雅黑" panose="020B0503020204020204" charset="-122"/>
                <a:sym typeface="+mn-ea"/>
              </a:rPr>
              <a:t>DC B</a:t>
            </a:r>
          </a:p>
        </p:txBody>
      </p:sp>
      <p:grpSp>
        <p:nvGrpSpPr>
          <p:cNvPr id="349" name="组合 7">
            <a:extLst>
              <a:ext uri="{FF2B5EF4-FFF2-40B4-BE49-F238E27FC236}">
                <a16:creationId xmlns:a16="http://schemas.microsoft.com/office/drawing/2014/main" id="{09C2F289-4B79-2E41-9786-C928F8165D8D}"/>
              </a:ext>
            </a:extLst>
          </p:cNvPr>
          <p:cNvGrpSpPr/>
          <p:nvPr/>
        </p:nvGrpSpPr>
        <p:grpSpPr>
          <a:xfrm>
            <a:off x="5120568" y="888287"/>
            <a:ext cx="5713624" cy="348001"/>
            <a:chOff x="6286" y="160"/>
            <a:chExt cx="11701" cy="914"/>
          </a:xfrm>
        </p:grpSpPr>
        <p:sp>
          <p:nvSpPr>
            <p:cNvPr id="350" name="同侧圆角矩形 421">
              <a:extLst>
                <a:ext uri="{FF2B5EF4-FFF2-40B4-BE49-F238E27FC236}">
                  <a16:creationId xmlns:a16="http://schemas.microsoft.com/office/drawing/2014/main" id="{5363B8DC-8879-5E47-B59B-0EC5C97A5D54}"/>
                </a:ext>
              </a:extLst>
            </p:cNvPr>
            <p:cNvSpPr/>
            <p:nvPr/>
          </p:nvSpPr>
          <p:spPr>
            <a:xfrm>
              <a:off x="6286" y="160"/>
              <a:ext cx="2173" cy="914"/>
            </a:xfrm>
            <a:prstGeom prst="round2Same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36000" rtlCol="0" anchor="ctr"/>
            <a:lstStyle/>
            <a:p>
              <a:pPr algn="ctr">
                <a:lnSpc>
                  <a:spcPts val="1100"/>
                </a:lnSpc>
              </a:pPr>
              <a:r>
                <a:rPr lang="en-US" altLang="zh-CN" sz="1000" b="1" dirty="0">
                  <a:solidFill>
                    <a:schemeClr val="bg1"/>
                  </a:solidFill>
                  <a:latin typeface="Century Gothic" panose="020B0502020202020204" pitchFamily="34" charset="0"/>
                  <a:ea typeface="微软雅黑" panose="020B0503020204020204" charset="-122"/>
                </a:rPr>
                <a:t>OA </a:t>
              </a:r>
            </a:p>
            <a:p>
              <a:pPr algn="ctr">
                <a:lnSpc>
                  <a:spcPts val="1100"/>
                </a:lnSpc>
              </a:pPr>
              <a:r>
                <a:rPr lang="en-US" altLang="zh-CN" sz="1000" b="1" dirty="0">
                  <a:solidFill>
                    <a:schemeClr val="bg1"/>
                  </a:solidFill>
                  <a:latin typeface="Century Gothic" panose="020B0502020202020204" pitchFamily="34" charset="0"/>
                  <a:ea typeface="微软雅黑" panose="020B0503020204020204" charset="-122"/>
                </a:rPr>
                <a:t>VPN</a:t>
              </a:r>
            </a:p>
          </p:txBody>
        </p:sp>
        <p:sp>
          <p:nvSpPr>
            <p:cNvPr id="351" name="同侧圆角矩形 423">
              <a:extLst>
                <a:ext uri="{FF2B5EF4-FFF2-40B4-BE49-F238E27FC236}">
                  <a16:creationId xmlns:a16="http://schemas.microsoft.com/office/drawing/2014/main" id="{F067C7B3-7AAC-E64A-A5CF-54BF0BA733AF}"/>
                </a:ext>
              </a:extLst>
            </p:cNvPr>
            <p:cNvSpPr/>
            <p:nvPr/>
          </p:nvSpPr>
          <p:spPr>
            <a:xfrm>
              <a:off x="9087" y="160"/>
              <a:ext cx="2173" cy="914"/>
            </a:xfrm>
            <a:prstGeom prst="round2Same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36000" rtlCol="0" anchor="ctr"/>
            <a:lstStyle/>
            <a:p>
              <a:pPr algn="ctr">
                <a:lnSpc>
                  <a:spcPts val="1100"/>
                </a:lnSpc>
              </a:pPr>
              <a:r>
                <a:rPr lang="en-US" altLang="zh-CN" sz="1000" b="1" dirty="0">
                  <a:solidFill>
                    <a:schemeClr val="bg1"/>
                  </a:solidFill>
                  <a:latin typeface="Century Gothic" panose="020B0502020202020204" pitchFamily="34" charset="0"/>
                  <a:ea typeface="微软雅黑" panose="020B0503020204020204" charset="-122"/>
                  <a:cs typeface="微软雅黑" panose="020B0503020204020204" charset="-122"/>
                </a:rPr>
                <a:t>Finance </a:t>
              </a:r>
            </a:p>
            <a:p>
              <a:pPr algn="ctr">
                <a:lnSpc>
                  <a:spcPts val="1100"/>
                </a:lnSpc>
              </a:pPr>
              <a:r>
                <a:rPr lang="en-US" altLang="zh-CN" sz="1000" b="1" dirty="0">
                  <a:solidFill>
                    <a:schemeClr val="bg1"/>
                  </a:solidFill>
                  <a:latin typeface="Century Gothic" panose="020B0502020202020204" pitchFamily="34" charset="0"/>
                  <a:ea typeface="微软雅黑" panose="020B0503020204020204" charset="-122"/>
                  <a:cs typeface="微软雅黑" panose="020B0503020204020204" charset="-122"/>
                </a:rPr>
                <a:t>system VPN</a:t>
              </a:r>
            </a:p>
          </p:txBody>
        </p:sp>
        <p:sp>
          <p:nvSpPr>
            <p:cNvPr id="352" name="同侧圆角矩形 424">
              <a:extLst>
                <a:ext uri="{FF2B5EF4-FFF2-40B4-BE49-F238E27FC236}">
                  <a16:creationId xmlns:a16="http://schemas.microsoft.com/office/drawing/2014/main" id="{59800133-62C0-0542-B500-51C852A14B28}"/>
                </a:ext>
              </a:extLst>
            </p:cNvPr>
            <p:cNvSpPr/>
            <p:nvPr/>
          </p:nvSpPr>
          <p:spPr>
            <a:xfrm>
              <a:off x="11844" y="160"/>
              <a:ext cx="2173" cy="914"/>
            </a:xfrm>
            <a:prstGeom prst="round2Same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36000" rtlCol="0" anchor="ctr"/>
            <a:lstStyle/>
            <a:p>
              <a:pPr algn="ctr">
                <a:lnSpc>
                  <a:spcPts val="1100"/>
                </a:lnSpc>
              </a:pPr>
              <a:r>
                <a:rPr lang="en-US" altLang="zh-CN" sz="1000" b="1" dirty="0">
                  <a:solidFill>
                    <a:schemeClr val="bg1"/>
                  </a:solidFill>
                  <a:latin typeface="Century Gothic" panose="020B0502020202020204" pitchFamily="34" charset="0"/>
                  <a:ea typeface="微软雅黑" panose="020B0503020204020204" charset="-122"/>
                  <a:cs typeface="微软雅黑" panose="020B0503020204020204" charset="-122"/>
                </a:rPr>
                <a:t>Order </a:t>
              </a:r>
            </a:p>
            <a:p>
              <a:pPr algn="ctr">
                <a:lnSpc>
                  <a:spcPts val="1100"/>
                </a:lnSpc>
              </a:pPr>
              <a:r>
                <a:rPr lang="en-US" altLang="zh-CN" sz="1000" b="1" dirty="0">
                  <a:solidFill>
                    <a:schemeClr val="bg1"/>
                  </a:solidFill>
                  <a:latin typeface="Century Gothic" panose="020B0502020202020204" pitchFamily="34" charset="0"/>
                  <a:ea typeface="微软雅黑" panose="020B0503020204020204" charset="-122"/>
                  <a:cs typeface="微软雅黑" panose="020B0503020204020204" charset="-122"/>
                </a:rPr>
                <a:t>system VPN</a:t>
              </a:r>
            </a:p>
          </p:txBody>
        </p:sp>
        <p:sp>
          <p:nvSpPr>
            <p:cNvPr id="353" name="同侧圆角矩形 425">
              <a:extLst>
                <a:ext uri="{FF2B5EF4-FFF2-40B4-BE49-F238E27FC236}">
                  <a16:creationId xmlns:a16="http://schemas.microsoft.com/office/drawing/2014/main" id="{2449C991-A523-1A4F-9E25-92023E409209}"/>
                </a:ext>
              </a:extLst>
            </p:cNvPr>
            <p:cNvSpPr/>
            <p:nvPr/>
          </p:nvSpPr>
          <p:spPr>
            <a:xfrm>
              <a:off x="15814" y="160"/>
              <a:ext cx="2173" cy="914"/>
            </a:xfrm>
            <a:prstGeom prst="round2Same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36000" rtlCol="0" anchor="ctr"/>
            <a:lstStyle/>
            <a:p>
              <a:pPr algn="ctr">
                <a:lnSpc>
                  <a:spcPts val="1100"/>
                </a:lnSpc>
              </a:pPr>
              <a:r>
                <a:rPr lang="en-US" altLang="zh-CN" sz="1000" b="1" dirty="0">
                  <a:solidFill>
                    <a:schemeClr val="bg1"/>
                  </a:solidFill>
                  <a:latin typeface="Century Gothic" panose="020B0502020202020204" pitchFamily="34" charset="0"/>
                  <a:ea typeface="微软雅黑" panose="020B0503020204020204" charset="-122"/>
                  <a:cs typeface="微软雅黑" panose="020B0503020204020204" charset="-122"/>
                </a:rPr>
                <a:t>Email </a:t>
              </a:r>
            </a:p>
            <a:p>
              <a:pPr algn="ctr">
                <a:lnSpc>
                  <a:spcPts val="1100"/>
                </a:lnSpc>
              </a:pPr>
              <a:r>
                <a:rPr lang="en-US" altLang="zh-CN" sz="1000" b="1" dirty="0">
                  <a:solidFill>
                    <a:schemeClr val="bg1"/>
                  </a:solidFill>
                  <a:latin typeface="Century Gothic" panose="020B0502020202020204" pitchFamily="34" charset="0"/>
                  <a:ea typeface="微软雅黑" panose="020B0503020204020204" charset="-122"/>
                  <a:cs typeface="微软雅黑" panose="020B0503020204020204" charset="-122"/>
                </a:rPr>
                <a:t>system VPN</a:t>
              </a:r>
            </a:p>
          </p:txBody>
        </p:sp>
        <p:sp>
          <p:nvSpPr>
            <p:cNvPr id="354" name="文本框 426">
              <a:extLst>
                <a:ext uri="{FF2B5EF4-FFF2-40B4-BE49-F238E27FC236}">
                  <a16:creationId xmlns:a16="http://schemas.microsoft.com/office/drawing/2014/main" id="{186A2C44-B46C-B94F-BE89-C543B21E8FA0}"/>
                </a:ext>
              </a:extLst>
            </p:cNvPr>
            <p:cNvSpPr txBox="1"/>
            <p:nvPr/>
          </p:nvSpPr>
          <p:spPr>
            <a:xfrm>
              <a:off x="14210" y="255"/>
              <a:ext cx="1438" cy="540"/>
            </a:xfrm>
            <a:prstGeom prst="rect">
              <a:avLst/>
            </a:prstGeom>
            <a:noFill/>
          </p:spPr>
          <p:txBody>
            <a:bodyPr wrap="square" lIns="0" tIns="0" rIns="0" bIns="36000" rtlCol="0">
              <a:spAutoFit/>
            </a:bodyPr>
            <a:lstStyle/>
            <a:p>
              <a:pPr algn="ctr"/>
              <a:r>
                <a:rPr lang="en-US" sz="1100" b="1" dirty="0">
                  <a:latin typeface="Century Gothic" panose="020B0502020202020204" pitchFamily="34" charset="0"/>
                  <a:ea typeface="微软雅黑" panose="020B0503020204020204" charset="-122"/>
                  <a:sym typeface="+mn-ea"/>
                </a:rPr>
                <a:t>... ...</a:t>
              </a:r>
            </a:p>
          </p:txBody>
        </p:sp>
      </p:grpSp>
      <p:cxnSp>
        <p:nvCxnSpPr>
          <p:cNvPr id="355" name="直接箭头连接符 427">
            <a:extLst>
              <a:ext uri="{FF2B5EF4-FFF2-40B4-BE49-F238E27FC236}">
                <a16:creationId xmlns:a16="http://schemas.microsoft.com/office/drawing/2014/main" id="{043A7EF8-7874-884C-8958-4B48505D0625}"/>
              </a:ext>
            </a:extLst>
          </p:cNvPr>
          <p:cNvCxnSpPr>
            <a:cxnSpLocks/>
            <a:stCxn id="350" idx="1"/>
          </p:cNvCxnSpPr>
          <p:nvPr/>
        </p:nvCxnSpPr>
        <p:spPr>
          <a:xfrm flipH="1">
            <a:off x="4518599" y="1236288"/>
            <a:ext cx="1132510" cy="550232"/>
          </a:xfrm>
          <a:prstGeom prst="straightConnector1">
            <a:avLst/>
          </a:prstGeom>
          <a:ln w="19050">
            <a:solidFill>
              <a:srgbClr val="FF0000"/>
            </a:solidFill>
            <a:prstDash val="dash"/>
            <a:headEnd type="none"/>
            <a:tailEnd type="triangle" w="med" len="med"/>
          </a:ln>
        </p:spPr>
        <p:style>
          <a:lnRef idx="1">
            <a:schemeClr val="accent1"/>
          </a:lnRef>
          <a:fillRef idx="0">
            <a:schemeClr val="accent1"/>
          </a:fillRef>
          <a:effectRef idx="0">
            <a:schemeClr val="accent1"/>
          </a:effectRef>
          <a:fontRef idx="minor">
            <a:schemeClr val="tx1"/>
          </a:fontRef>
        </p:style>
      </p:cxnSp>
      <p:sp>
        <p:nvSpPr>
          <p:cNvPr id="358" name="标题 1">
            <a:extLst>
              <a:ext uri="{FF2B5EF4-FFF2-40B4-BE49-F238E27FC236}">
                <a16:creationId xmlns:a16="http://schemas.microsoft.com/office/drawing/2014/main" id="{E09A4931-34E3-EC43-A64F-201A837363A1}"/>
              </a:ext>
            </a:extLst>
          </p:cNvPr>
          <p:cNvSpPr>
            <a:spLocks noGrp="1" noChangeArrowheads="1"/>
          </p:cNvSpPr>
          <p:nvPr/>
        </p:nvSpPr>
        <p:spPr bwMode="auto">
          <a:xfrm>
            <a:off x="716922" y="267494"/>
            <a:ext cx="7560193" cy="577850"/>
          </a:xfrm>
          <a:prstGeom prst="rect">
            <a:avLst/>
          </a:prstGeom>
          <a:noFill/>
          <a:ln>
            <a:noFill/>
          </a:ln>
          <a:effectLst/>
        </p:spPr>
        <p:txBody>
          <a:bodyPr lIns="72046" tIns="36023" rIns="72046" bIns="36023" anchor="ctr"/>
          <a:lstStyle>
            <a:lvl1pPr>
              <a:defRPr kumimoji="1" sz="1400">
                <a:solidFill>
                  <a:schemeClr val="tx1"/>
                </a:solidFill>
                <a:latin typeface="Arial" panose="020B0604020202020204" pitchFamily="34" charset="0"/>
                <a:ea typeface="宋体" panose="02010600030101010101" pitchFamily="2" charset="-122"/>
              </a:defRPr>
            </a:lvl1pPr>
            <a:lvl2pPr marL="742950" indent="-285750">
              <a:defRPr kumimoji="1" sz="1400">
                <a:solidFill>
                  <a:schemeClr val="tx1"/>
                </a:solidFill>
                <a:latin typeface="Arial" panose="020B0604020202020204" pitchFamily="34" charset="0"/>
                <a:ea typeface="宋体" panose="02010600030101010101" pitchFamily="2" charset="-122"/>
              </a:defRPr>
            </a:lvl2pPr>
            <a:lvl3pPr marL="1143000" indent="-228600">
              <a:defRPr kumimoji="1" sz="1400">
                <a:solidFill>
                  <a:schemeClr val="tx1"/>
                </a:solidFill>
                <a:latin typeface="Arial" panose="020B0604020202020204" pitchFamily="34" charset="0"/>
                <a:ea typeface="宋体" panose="02010600030101010101" pitchFamily="2" charset="-122"/>
              </a:defRPr>
            </a:lvl3pPr>
            <a:lvl4pPr marL="1600200" indent="-228600">
              <a:defRPr kumimoji="1" sz="1400">
                <a:solidFill>
                  <a:schemeClr val="tx1"/>
                </a:solidFill>
                <a:latin typeface="Arial" panose="020B0604020202020204" pitchFamily="34" charset="0"/>
                <a:ea typeface="宋体" panose="02010600030101010101" pitchFamily="2" charset="-122"/>
              </a:defRPr>
            </a:lvl4pPr>
            <a:lvl5pPr marL="2057400" indent="-228600">
              <a:defRPr kumimoji="1" sz="1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9pPr>
          </a:lstStyle>
          <a:p>
            <a:pPr defTabSz="913765"/>
            <a:endParaRPr lang="zh-CN" altLang="en-US" sz="1600" b="1" dirty="0">
              <a:latin typeface="Century Gothic" panose="020B0502020202020204" pitchFamily="34" charset="0"/>
              <a:ea typeface="微软雅黑" panose="020B0503020204020204" charset="-122"/>
              <a:sym typeface="微软雅黑" panose="020B0503020204020204" charset="-122"/>
            </a:endParaRPr>
          </a:p>
        </p:txBody>
      </p:sp>
      <p:sp>
        <p:nvSpPr>
          <p:cNvPr id="359" name="TextBox 358">
            <a:extLst>
              <a:ext uri="{FF2B5EF4-FFF2-40B4-BE49-F238E27FC236}">
                <a16:creationId xmlns:a16="http://schemas.microsoft.com/office/drawing/2014/main" id="{8D18D00D-9A69-FD49-9C06-980837B06038}"/>
              </a:ext>
            </a:extLst>
          </p:cNvPr>
          <p:cNvSpPr txBox="1"/>
          <p:nvPr/>
        </p:nvSpPr>
        <p:spPr>
          <a:xfrm>
            <a:off x="6761898" y="3220123"/>
            <a:ext cx="584752" cy="338554"/>
          </a:xfrm>
          <a:prstGeom prst="rect">
            <a:avLst/>
          </a:prstGeom>
          <a:solidFill>
            <a:schemeClr val="bg1"/>
          </a:solidFill>
        </p:spPr>
        <p:txBody>
          <a:bodyPr wrap="square" lIns="0" rIns="0" rtlCol="0">
            <a:spAutoFit/>
          </a:bodyPr>
          <a:lstStyle/>
          <a:p>
            <a:pPr algn="ctr"/>
            <a:r>
              <a:rPr lang="en-CN" sz="800" dirty="0"/>
              <a:t>Leased line</a:t>
            </a:r>
          </a:p>
          <a:p>
            <a:pPr algn="ctr"/>
            <a:r>
              <a:rPr lang="en-CN" sz="800" dirty="0"/>
              <a:t>/fiber</a:t>
            </a:r>
          </a:p>
        </p:txBody>
      </p:sp>
      <p:cxnSp>
        <p:nvCxnSpPr>
          <p:cNvPr id="410" name="直接连接符 206">
            <a:extLst>
              <a:ext uri="{FF2B5EF4-FFF2-40B4-BE49-F238E27FC236}">
                <a16:creationId xmlns:a16="http://schemas.microsoft.com/office/drawing/2014/main" id="{95F3D32F-3742-1147-9800-CEAD8898489D}"/>
              </a:ext>
            </a:extLst>
          </p:cNvPr>
          <p:cNvCxnSpPr>
            <a:cxnSpLocks/>
          </p:cNvCxnSpPr>
          <p:nvPr/>
        </p:nvCxnSpPr>
        <p:spPr>
          <a:xfrm flipV="1">
            <a:off x="4288731" y="1942938"/>
            <a:ext cx="599912" cy="1072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pic>
        <p:nvPicPr>
          <p:cNvPr id="343" name="Picture 456" descr="图片235">
            <a:extLst>
              <a:ext uri="{FF2B5EF4-FFF2-40B4-BE49-F238E27FC236}">
                <a16:creationId xmlns:a16="http://schemas.microsoft.com/office/drawing/2014/main" id="{F79CD4E8-B34D-314F-B633-E23E46E29D8D}"/>
              </a:ext>
            </a:extLst>
          </p:cNvPr>
          <p:cNvPicPr>
            <a:picLocks noChangeAspect="1" noChangeArrowheads="1"/>
          </p:cNvPicPr>
          <p:nvPr/>
        </p:nvPicPr>
        <p:blipFill>
          <a:blip r:embed="rId9" cstate="print"/>
          <a:stretch>
            <a:fillRect/>
          </a:stretch>
        </p:blipFill>
        <p:spPr bwMode="auto">
          <a:xfrm>
            <a:off x="4896849" y="1819463"/>
            <a:ext cx="279184" cy="200569"/>
          </a:xfrm>
          <a:prstGeom prst="rect">
            <a:avLst/>
          </a:prstGeom>
          <a:noFill/>
        </p:spPr>
      </p:pic>
      <p:pic>
        <p:nvPicPr>
          <p:cNvPr id="344" name="Picture 456" descr="图片235">
            <a:extLst>
              <a:ext uri="{FF2B5EF4-FFF2-40B4-BE49-F238E27FC236}">
                <a16:creationId xmlns:a16="http://schemas.microsoft.com/office/drawing/2014/main" id="{49FECAF5-CA3D-5D44-90E3-A34DC3E60C39}"/>
              </a:ext>
            </a:extLst>
          </p:cNvPr>
          <p:cNvPicPr>
            <a:picLocks noChangeAspect="1" noChangeArrowheads="1"/>
          </p:cNvPicPr>
          <p:nvPr/>
        </p:nvPicPr>
        <p:blipFill>
          <a:blip r:embed="rId9" cstate="print"/>
          <a:stretch>
            <a:fillRect/>
          </a:stretch>
        </p:blipFill>
        <p:spPr bwMode="auto">
          <a:xfrm>
            <a:off x="4017753" y="1830183"/>
            <a:ext cx="279184" cy="200569"/>
          </a:xfrm>
          <a:prstGeom prst="rect">
            <a:avLst/>
          </a:prstGeom>
          <a:noFill/>
        </p:spPr>
      </p:pic>
      <p:pic>
        <p:nvPicPr>
          <p:cNvPr id="333" name="Picture 63" descr="互联网云">
            <a:extLst>
              <a:ext uri="{FF2B5EF4-FFF2-40B4-BE49-F238E27FC236}">
                <a16:creationId xmlns:a16="http://schemas.microsoft.com/office/drawing/2014/main" id="{92F23C46-84FD-1240-9450-7F741ED90FA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249300" y="1356562"/>
            <a:ext cx="664450" cy="55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418" name="直接连接符 200">
            <a:extLst>
              <a:ext uri="{FF2B5EF4-FFF2-40B4-BE49-F238E27FC236}">
                <a16:creationId xmlns:a16="http://schemas.microsoft.com/office/drawing/2014/main" id="{6208D53D-933B-B246-AD58-F4E15FE0D30B}"/>
              </a:ext>
            </a:extLst>
          </p:cNvPr>
          <p:cNvCxnSpPr>
            <a:cxnSpLocks/>
          </p:cNvCxnSpPr>
          <p:nvPr/>
        </p:nvCxnSpPr>
        <p:spPr>
          <a:xfrm flipV="1">
            <a:off x="4366821" y="2213580"/>
            <a:ext cx="539817" cy="5231"/>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419" name="直接连接符 200">
            <a:extLst>
              <a:ext uri="{FF2B5EF4-FFF2-40B4-BE49-F238E27FC236}">
                <a16:creationId xmlns:a16="http://schemas.microsoft.com/office/drawing/2014/main" id="{F0B729C7-3D97-FB4E-9437-02A01A2CA72A}"/>
              </a:ext>
            </a:extLst>
          </p:cNvPr>
          <p:cNvCxnSpPr>
            <a:cxnSpLocks/>
          </p:cNvCxnSpPr>
          <p:nvPr/>
        </p:nvCxnSpPr>
        <p:spPr>
          <a:xfrm flipV="1">
            <a:off x="4366821" y="2480280"/>
            <a:ext cx="539817" cy="5231"/>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420" name="直接连接符 200">
            <a:extLst>
              <a:ext uri="{FF2B5EF4-FFF2-40B4-BE49-F238E27FC236}">
                <a16:creationId xmlns:a16="http://schemas.microsoft.com/office/drawing/2014/main" id="{9B22BC71-DDD5-6248-94A8-A804DED3EF15}"/>
              </a:ext>
            </a:extLst>
          </p:cNvPr>
          <p:cNvCxnSpPr>
            <a:cxnSpLocks/>
          </p:cNvCxnSpPr>
          <p:nvPr/>
        </p:nvCxnSpPr>
        <p:spPr>
          <a:xfrm flipV="1">
            <a:off x="4366821" y="2518380"/>
            <a:ext cx="539817" cy="5231"/>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421" name="直接连接符 200">
            <a:extLst>
              <a:ext uri="{FF2B5EF4-FFF2-40B4-BE49-F238E27FC236}">
                <a16:creationId xmlns:a16="http://schemas.microsoft.com/office/drawing/2014/main" id="{FBBA4318-EE51-DB4D-8CFC-5D9EB604DBAB}"/>
              </a:ext>
            </a:extLst>
          </p:cNvPr>
          <p:cNvCxnSpPr>
            <a:cxnSpLocks/>
          </p:cNvCxnSpPr>
          <p:nvPr/>
        </p:nvCxnSpPr>
        <p:spPr>
          <a:xfrm flipV="1">
            <a:off x="4366821" y="2797780"/>
            <a:ext cx="539817" cy="5231"/>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422" name="直接连接符 200">
            <a:extLst>
              <a:ext uri="{FF2B5EF4-FFF2-40B4-BE49-F238E27FC236}">
                <a16:creationId xmlns:a16="http://schemas.microsoft.com/office/drawing/2014/main" id="{692245F6-2A7C-5245-A250-E0E1FAD506B6}"/>
              </a:ext>
            </a:extLst>
          </p:cNvPr>
          <p:cNvCxnSpPr>
            <a:cxnSpLocks/>
          </p:cNvCxnSpPr>
          <p:nvPr/>
        </p:nvCxnSpPr>
        <p:spPr>
          <a:xfrm flipV="1">
            <a:off x="4366821" y="2835880"/>
            <a:ext cx="539817" cy="5231"/>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pic>
        <p:nvPicPr>
          <p:cNvPr id="21" name="图片 13">
            <a:extLst>
              <a:ext uri="{FF2B5EF4-FFF2-40B4-BE49-F238E27FC236}">
                <a16:creationId xmlns:a16="http://schemas.microsoft.com/office/drawing/2014/main" id="{B024E689-6673-A444-B214-C058CB1268A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27921" y="2107150"/>
            <a:ext cx="477738" cy="159246"/>
          </a:xfrm>
          <a:prstGeom prst="rect">
            <a:avLst/>
          </a:prstGeom>
        </p:spPr>
      </p:pic>
      <p:pic>
        <p:nvPicPr>
          <p:cNvPr id="22" name="图片 14">
            <a:extLst>
              <a:ext uri="{FF2B5EF4-FFF2-40B4-BE49-F238E27FC236}">
                <a16:creationId xmlns:a16="http://schemas.microsoft.com/office/drawing/2014/main" id="{C3BE8346-335E-B34B-9130-11FB06480C6C}"/>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927921" y="2768185"/>
            <a:ext cx="477738" cy="159246"/>
          </a:xfrm>
          <a:prstGeom prst="rect">
            <a:avLst/>
          </a:prstGeom>
        </p:spPr>
      </p:pic>
      <p:pic>
        <p:nvPicPr>
          <p:cNvPr id="23" name="图片 15">
            <a:extLst>
              <a:ext uri="{FF2B5EF4-FFF2-40B4-BE49-F238E27FC236}">
                <a16:creationId xmlns:a16="http://schemas.microsoft.com/office/drawing/2014/main" id="{11A5E0EB-102F-0A4F-A18E-626768D44B0B}"/>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767391" y="2433540"/>
            <a:ext cx="477738" cy="159246"/>
          </a:xfrm>
          <a:prstGeom prst="rect">
            <a:avLst/>
          </a:prstGeom>
        </p:spPr>
      </p:pic>
      <p:pic>
        <p:nvPicPr>
          <p:cNvPr id="24" name="图片 22">
            <a:extLst>
              <a:ext uri="{FF2B5EF4-FFF2-40B4-BE49-F238E27FC236}">
                <a16:creationId xmlns:a16="http://schemas.microsoft.com/office/drawing/2014/main" id="{F60A3299-7F61-8549-B2BF-70CD6C6D29D1}"/>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3927921" y="2428460"/>
            <a:ext cx="477738" cy="159246"/>
          </a:xfrm>
          <a:prstGeom prst="rect">
            <a:avLst/>
          </a:prstGeom>
        </p:spPr>
      </p:pic>
      <p:pic>
        <p:nvPicPr>
          <p:cNvPr id="25" name="图片 26">
            <a:extLst>
              <a:ext uri="{FF2B5EF4-FFF2-40B4-BE49-F238E27FC236}">
                <a16:creationId xmlns:a16="http://schemas.microsoft.com/office/drawing/2014/main" id="{0356B055-7261-AF4E-B0E6-B2A6D092AA3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75011" y="2107150"/>
            <a:ext cx="477738" cy="159246"/>
          </a:xfrm>
          <a:prstGeom prst="rect">
            <a:avLst/>
          </a:prstGeom>
        </p:spPr>
      </p:pic>
      <p:pic>
        <p:nvPicPr>
          <p:cNvPr id="26" name="图片 31">
            <a:extLst>
              <a:ext uri="{FF2B5EF4-FFF2-40B4-BE49-F238E27FC236}">
                <a16:creationId xmlns:a16="http://schemas.microsoft.com/office/drawing/2014/main" id="{E59E7A22-E916-414D-8F9D-15551E9DAC02}"/>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775011" y="2761200"/>
            <a:ext cx="477738" cy="159246"/>
          </a:xfrm>
          <a:prstGeom prst="rect">
            <a:avLst/>
          </a:prstGeom>
        </p:spPr>
      </p:pic>
      <p:grpSp>
        <p:nvGrpSpPr>
          <p:cNvPr id="28" name="Group 2493">
            <a:extLst>
              <a:ext uri="{FF2B5EF4-FFF2-40B4-BE49-F238E27FC236}">
                <a16:creationId xmlns:a16="http://schemas.microsoft.com/office/drawing/2014/main" id="{5C06897D-A441-6941-8541-374A72E23044}"/>
              </a:ext>
            </a:extLst>
          </p:cNvPr>
          <p:cNvGrpSpPr/>
          <p:nvPr/>
        </p:nvGrpSpPr>
        <p:grpSpPr bwMode="auto">
          <a:xfrm>
            <a:off x="3964185" y="3454343"/>
            <a:ext cx="341009" cy="351261"/>
            <a:chOff x="1769" y="187"/>
            <a:chExt cx="2861" cy="2807"/>
          </a:xfrm>
        </p:grpSpPr>
        <p:pic>
          <p:nvPicPr>
            <p:cNvPr id="30" name="Picture 2494" descr="通用交换机">
              <a:extLst>
                <a:ext uri="{FF2B5EF4-FFF2-40B4-BE49-F238E27FC236}">
                  <a16:creationId xmlns:a16="http://schemas.microsoft.com/office/drawing/2014/main" id="{8D0C9096-BD20-7145-A838-013B4FC24D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9" y="1570"/>
              <a:ext cx="2859" cy="1424"/>
            </a:xfrm>
            <a:prstGeom prst="rect">
              <a:avLst/>
            </a:prstGeom>
            <a:noFill/>
            <a:ln>
              <a:noFill/>
            </a:ln>
          </p:spPr>
        </p:pic>
        <p:pic>
          <p:nvPicPr>
            <p:cNvPr id="31" name="Picture 2495" descr="中继器">
              <a:extLst>
                <a:ext uri="{FF2B5EF4-FFF2-40B4-BE49-F238E27FC236}">
                  <a16:creationId xmlns:a16="http://schemas.microsoft.com/office/drawing/2014/main" id="{92F6F12B-616A-6B4F-8749-C64242B4ACF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69" y="482"/>
              <a:ext cx="2858" cy="2202"/>
            </a:xfrm>
            <a:prstGeom prst="rect">
              <a:avLst/>
            </a:prstGeom>
            <a:noFill/>
            <a:ln>
              <a:noFill/>
            </a:ln>
          </p:spPr>
        </p:pic>
        <p:pic>
          <p:nvPicPr>
            <p:cNvPr id="32" name="Picture 2496" descr="通用交换机">
              <a:extLst>
                <a:ext uri="{FF2B5EF4-FFF2-40B4-BE49-F238E27FC236}">
                  <a16:creationId xmlns:a16="http://schemas.microsoft.com/office/drawing/2014/main" id="{7C8E0AAA-9F71-C94F-9254-E7FA0057FC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1" y="187"/>
              <a:ext cx="2859" cy="1424"/>
            </a:xfrm>
            <a:prstGeom prst="rect">
              <a:avLst/>
            </a:prstGeom>
            <a:noFill/>
            <a:ln>
              <a:noFill/>
            </a:ln>
          </p:spPr>
        </p:pic>
      </p:grpSp>
      <p:pic>
        <p:nvPicPr>
          <p:cNvPr id="38" name="Picture 2496" descr="通用交换机">
            <a:extLst>
              <a:ext uri="{FF2B5EF4-FFF2-40B4-BE49-F238E27FC236}">
                <a16:creationId xmlns:a16="http://schemas.microsoft.com/office/drawing/2014/main" id="{66DA8E18-E6A9-0B49-8009-DE651B4EFC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99995" y="3475339"/>
            <a:ext cx="320797" cy="167693"/>
          </a:xfrm>
          <a:prstGeom prst="rect">
            <a:avLst/>
          </a:prstGeom>
          <a:noFill/>
          <a:ln>
            <a:noFill/>
          </a:ln>
        </p:spPr>
      </p:pic>
      <p:pic>
        <p:nvPicPr>
          <p:cNvPr id="40" name="图片 46">
            <a:extLst>
              <a:ext uri="{FF2B5EF4-FFF2-40B4-BE49-F238E27FC236}">
                <a16:creationId xmlns:a16="http://schemas.microsoft.com/office/drawing/2014/main" id="{8C8FE4D4-0BD1-7C44-AC89-A862D232377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70245" y="3961168"/>
            <a:ext cx="601980" cy="200660"/>
          </a:xfrm>
          <a:prstGeom prst="rect">
            <a:avLst/>
          </a:prstGeom>
        </p:spPr>
      </p:pic>
      <p:pic>
        <p:nvPicPr>
          <p:cNvPr id="41" name="图片 47">
            <a:extLst>
              <a:ext uri="{FF2B5EF4-FFF2-40B4-BE49-F238E27FC236}">
                <a16:creationId xmlns:a16="http://schemas.microsoft.com/office/drawing/2014/main" id="{FE0E7A8B-2F1E-C646-8E95-42642150138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770245" y="3484918"/>
            <a:ext cx="601345" cy="200660"/>
          </a:xfrm>
          <a:prstGeom prst="rect">
            <a:avLst/>
          </a:prstGeom>
        </p:spPr>
      </p:pic>
      <p:cxnSp>
        <p:nvCxnSpPr>
          <p:cNvPr id="521" name="直接连接符 194">
            <a:extLst>
              <a:ext uri="{FF2B5EF4-FFF2-40B4-BE49-F238E27FC236}">
                <a16:creationId xmlns:a16="http://schemas.microsoft.com/office/drawing/2014/main" id="{CB9BD358-18B8-0745-AE49-A5FF8D59C600}"/>
              </a:ext>
            </a:extLst>
          </p:cNvPr>
          <p:cNvCxnSpPr>
            <a:cxnSpLocks/>
          </p:cNvCxnSpPr>
          <p:nvPr/>
        </p:nvCxnSpPr>
        <p:spPr>
          <a:xfrm flipV="1">
            <a:off x="5427132" y="5661638"/>
            <a:ext cx="606423" cy="7299"/>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pic>
        <p:nvPicPr>
          <p:cNvPr id="58" name="Picture 56" descr="L2交换机">
            <a:extLst>
              <a:ext uri="{FF2B5EF4-FFF2-40B4-BE49-F238E27FC236}">
                <a16:creationId xmlns:a16="http://schemas.microsoft.com/office/drawing/2014/main" id="{49708B18-3B92-514C-804E-B6996594C44C}"/>
              </a:ext>
            </a:extLst>
          </p:cNvPr>
          <p:cNvPicPr>
            <a:picLocks noChangeAspect="1"/>
          </p:cNvPicPr>
          <p:nvPr/>
        </p:nvPicPr>
        <p:blipFill>
          <a:blip r:embed="rId13"/>
          <a:stretch>
            <a:fillRect/>
          </a:stretch>
        </p:blipFill>
        <p:spPr>
          <a:xfrm>
            <a:off x="5117862" y="5526967"/>
            <a:ext cx="397510" cy="240665"/>
          </a:xfrm>
          <a:prstGeom prst="rect">
            <a:avLst/>
          </a:prstGeom>
          <a:noFill/>
          <a:ln w="9525">
            <a:noFill/>
          </a:ln>
        </p:spPr>
      </p:pic>
      <p:pic>
        <p:nvPicPr>
          <p:cNvPr id="59" name="Picture 56" descr="L2交换机">
            <a:extLst>
              <a:ext uri="{FF2B5EF4-FFF2-40B4-BE49-F238E27FC236}">
                <a16:creationId xmlns:a16="http://schemas.microsoft.com/office/drawing/2014/main" id="{4069B00D-3F5F-144F-B783-82242F8ACCB7}"/>
              </a:ext>
            </a:extLst>
          </p:cNvPr>
          <p:cNvPicPr>
            <a:picLocks noChangeAspect="1"/>
          </p:cNvPicPr>
          <p:nvPr/>
        </p:nvPicPr>
        <p:blipFill>
          <a:blip r:embed="rId13"/>
          <a:stretch>
            <a:fillRect/>
          </a:stretch>
        </p:blipFill>
        <p:spPr>
          <a:xfrm>
            <a:off x="5943323" y="5520719"/>
            <a:ext cx="397510" cy="240665"/>
          </a:xfrm>
          <a:prstGeom prst="rect">
            <a:avLst/>
          </a:prstGeom>
          <a:noFill/>
          <a:ln w="9525">
            <a:noFill/>
          </a:ln>
        </p:spPr>
      </p:pic>
      <p:cxnSp>
        <p:nvCxnSpPr>
          <p:cNvPr id="565" name="直接连接符 188">
            <a:extLst>
              <a:ext uri="{FF2B5EF4-FFF2-40B4-BE49-F238E27FC236}">
                <a16:creationId xmlns:a16="http://schemas.microsoft.com/office/drawing/2014/main" id="{A3D10101-C8BB-484B-BDFD-4D617253A9DF}"/>
              </a:ext>
            </a:extLst>
          </p:cNvPr>
          <p:cNvCxnSpPr>
            <a:cxnSpLocks/>
          </p:cNvCxnSpPr>
          <p:nvPr/>
        </p:nvCxnSpPr>
        <p:spPr>
          <a:xfrm flipV="1">
            <a:off x="5409503" y="4749117"/>
            <a:ext cx="619884" cy="3992"/>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pic>
        <p:nvPicPr>
          <p:cNvPr id="54" name="Picture 56" descr="L2交换机">
            <a:extLst>
              <a:ext uri="{FF2B5EF4-FFF2-40B4-BE49-F238E27FC236}">
                <a16:creationId xmlns:a16="http://schemas.microsoft.com/office/drawing/2014/main" id="{FAFEFADB-F65C-A341-921F-0B8BB953AA6D}"/>
              </a:ext>
            </a:extLst>
          </p:cNvPr>
          <p:cNvPicPr>
            <a:picLocks noChangeAspect="1"/>
          </p:cNvPicPr>
          <p:nvPr/>
        </p:nvPicPr>
        <p:blipFill>
          <a:blip r:embed="rId13"/>
          <a:stretch>
            <a:fillRect/>
          </a:stretch>
        </p:blipFill>
        <p:spPr>
          <a:xfrm>
            <a:off x="5084432" y="4588010"/>
            <a:ext cx="397510" cy="240665"/>
          </a:xfrm>
          <a:prstGeom prst="rect">
            <a:avLst/>
          </a:prstGeom>
          <a:noFill/>
          <a:ln w="9525">
            <a:noFill/>
          </a:ln>
        </p:spPr>
      </p:pic>
      <p:pic>
        <p:nvPicPr>
          <p:cNvPr id="55" name="Picture 56" descr="L2交换机">
            <a:extLst>
              <a:ext uri="{FF2B5EF4-FFF2-40B4-BE49-F238E27FC236}">
                <a16:creationId xmlns:a16="http://schemas.microsoft.com/office/drawing/2014/main" id="{0A7BA0CA-99AE-924F-AEBE-5AF565973C89}"/>
              </a:ext>
            </a:extLst>
          </p:cNvPr>
          <p:cNvPicPr>
            <a:picLocks noChangeAspect="1"/>
          </p:cNvPicPr>
          <p:nvPr/>
        </p:nvPicPr>
        <p:blipFill>
          <a:blip r:embed="rId13"/>
          <a:stretch>
            <a:fillRect/>
          </a:stretch>
        </p:blipFill>
        <p:spPr>
          <a:xfrm>
            <a:off x="5945638" y="4594848"/>
            <a:ext cx="397510" cy="240665"/>
          </a:xfrm>
          <a:prstGeom prst="rect">
            <a:avLst/>
          </a:prstGeom>
          <a:noFill/>
          <a:ln w="9525">
            <a:noFill/>
          </a:ln>
        </p:spPr>
      </p:pic>
      <p:cxnSp>
        <p:nvCxnSpPr>
          <p:cNvPr id="598" name="直接连接符 188">
            <a:extLst>
              <a:ext uri="{FF2B5EF4-FFF2-40B4-BE49-F238E27FC236}">
                <a16:creationId xmlns:a16="http://schemas.microsoft.com/office/drawing/2014/main" id="{F0DF4536-A828-094F-8BA0-76425E6B5B2B}"/>
              </a:ext>
            </a:extLst>
          </p:cNvPr>
          <p:cNvCxnSpPr>
            <a:cxnSpLocks/>
          </p:cNvCxnSpPr>
          <p:nvPr/>
        </p:nvCxnSpPr>
        <p:spPr>
          <a:xfrm flipV="1">
            <a:off x="3280196" y="4757703"/>
            <a:ext cx="619884" cy="3992"/>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pic>
        <p:nvPicPr>
          <p:cNvPr id="53" name="Picture 56" descr="L2交换机">
            <a:extLst>
              <a:ext uri="{FF2B5EF4-FFF2-40B4-BE49-F238E27FC236}">
                <a16:creationId xmlns:a16="http://schemas.microsoft.com/office/drawing/2014/main" id="{AC9D75AD-7F80-5B4E-82CF-1197BDD52C09}"/>
              </a:ext>
            </a:extLst>
          </p:cNvPr>
          <p:cNvPicPr>
            <a:picLocks noChangeAspect="1"/>
          </p:cNvPicPr>
          <p:nvPr/>
        </p:nvPicPr>
        <p:blipFill>
          <a:blip r:embed="rId13"/>
          <a:stretch>
            <a:fillRect/>
          </a:stretch>
        </p:blipFill>
        <p:spPr>
          <a:xfrm>
            <a:off x="3802394" y="4585716"/>
            <a:ext cx="397510" cy="240665"/>
          </a:xfrm>
          <a:prstGeom prst="rect">
            <a:avLst/>
          </a:prstGeom>
          <a:noFill/>
          <a:ln w="9525">
            <a:noFill/>
          </a:ln>
        </p:spPr>
      </p:pic>
      <p:pic>
        <p:nvPicPr>
          <p:cNvPr id="52" name="Picture 56" descr="L2交换机">
            <a:extLst>
              <a:ext uri="{FF2B5EF4-FFF2-40B4-BE49-F238E27FC236}">
                <a16:creationId xmlns:a16="http://schemas.microsoft.com/office/drawing/2014/main" id="{FD3FF14E-B2FE-B141-AB21-76B4DDC2120D}"/>
              </a:ext>
            </a:extLst>
          </p:cNvPr>
          <p:cNvPicPr>
            <a:picLocks noChangeAspect="1"/>
          </p:cNvPicPr>
          <p:nvPr/>
        </p:nvPicPr>
        <p:blipFill>
          <a:blip r:embed="rId13"/>
          <a:stretch>
            <a:fillRect/>
          </a:stretch>
        </p:blipFill>
        <p:spPr>
          <a:xfrm>
            <a:off x="3002850" y="4586835"/>
            <a:ext cx="397510" cy="240665"/>
          </a:xfrm>
          <a:prstGeom prst="rect">
            <a:avLst/>
          </a:prstGeom>
          <a:noFill/>
          <a:ln w="9525">
            <a:noFill/>
          </a:ln>
        </p:spPr>
      </p:pic>
      <p:cxnSp>
        <p:nvCxnSpPr>
          <p:cNvPr id="621" name="直接连接符 241">
            <a:extLst>
              <a:ext uri="{FF2B5EF4-FFF2-40B4-BE49-F238E27FC236}">
                <a16:creationId xmlns:a16="http://schemas.microsoft.com/office/drawing/2014/main" id="{0D8C0369-A3F9-8E42-9515-61A8B514BC6B}"/>
              </a:ext>
            </a:extLst>
          </p:cNvPr>
          <p:cNvCxnSpPr>
            <a:cxnSpLocks/>
          </p:cNvCxnSpPr>
          <p:nvPr/>
        </p:nvCxnSpPr>
        <p:spPr>
          <a:xfrm>
            <a:off x="1413139" y="4922116"/>
            <a:ext cx="630353" cy="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pic>
        <p:nvPicPr>
          <p:cNvPr id="169" name="图片 234">
            <a:extLst>
              <a:ext uri="{FF2B5EF4-FFF2-40B4-BE49-F238E27FC236}">
                <a16:creationId xmlns:a16="http://schemas.microsoft.com/office/drawing/2014/main" id="{B9BB5D1F-ACA1-4442-8DBC-616C003A25AA}"/>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066408" y="4775298"/>
            <a:ext cx="516890" cy="231775"/>
          </a:xfrm>
          <a:prstGeom prst="rect">
            <a:avLst/>
          </a:prstGeom>
        </p:spPr>
      </p:pic>
      <p:pic>
        <p:nvPicPr>
          <p:cNvPr id="170" name="图片 235">
            <a:extLst>
              <a:ext uri="{FF2B5EF4-FFF2-40B4-BE49-F238E27FC236}">
                <a16:creationId xmlns:a16="http://schemas.microsoft.com/office/drawing/2014/main" id="{4494BE6B-02D7-F245-8B2B-B475D307FD95}"/>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879007" y="4770323"/>
            <a:ext cx="516890" cy="231775"/>
          </a:xfrm>
          <a:prstGeom prst="rect">
            <a:avLst/>
          </a:prstGeom>
        </p:spPr>
      </p:pic>
      <p:grpSp>
        <p:nvGrpSpPr>
          <p:cNvPr id="149" name="组合 214">
            <a:extLst>
              <a:ext uri="{FF2B5EF4-FFF2-40B4-BE49-F238E27FC236}">
                <a16:creationId xmlns:a16="http://schemas.microsoft.com/office/drawing/2014/main" id="{B7B71B46-977E-144E-AD26-2891B6C02F14}"/>
              </a:ext>
            </a:extLst>
          </p:cNvPr>
          <p:cNvGrpSpPr/>
          <p:nvPr/>
        </p:nvGrpSpPr>
        <p:grpSpPr>
          <a:xfrm>
            <a:off x="1883498" y="5379930"/>
            <a:ext cx="560497" cy="583735"/>
            <a:chOff x="6937" y="7970"/>
            <a:chExt cx="2141" cy="2226"/>
          </a:xfrm>
        </p:grpSpPr>
        <p:pic>
          <p:nvPicPr>
            <p:cNvPr id="150" name="Picture 7" descr="存储磁盘阵列">
              <a:extLst>
                <a:ext uri="{FF2B5EF4-FFF2-40B4-BE49-F238E27FC236}">
                  <a16:creationId xmlns:a16="http://schemas.microsoft.com/office/drawing/2014/main" id="{401CB39B-0DE5-E049-A2E3-D990346530AB}"/>
                </a:ext>
              </a:extLst>
            </p:cNvPr>
            <p:cNvPicPr>
              <a:picLocks noChangeAspect="1"/>
            </p:cNvPicPr>
            <p:nvPr/>
          </p:nvPicPr>
          <p:blipFill>
            <a:blip r:embed="rId15"/>
            <a:srcRect l="6250" t="3125"/>
            <a:stretch>
              <a:fillRect/>
            </a:stretch>
          </p:blipFill>
          <p:spPr>
            <a:xfrm>
              <a:off x="7153" y="7970"/>
              <a:ext cx="1711" cy="1772"/>
            </a:xfrm>
            <a:prstGeom prst="rect">
              <a:avLst/>
            </a:prstGeom>
            <a:noFill/>
            <a:ln w="9525">
              <a:noFill/>
            </a:ln>
          </p:spPr>
        </p:pic>
        <p:sp>
          <p:nvSpPr>
            <p:cNvPr id="151" name="文本框 216">
              <a:extLst>
                <a:ext uri="{FF2B5EF4-FFF2-40B4-BE49-F238E27FC236}">
                  <a16:creationId xmlns:a16="http://schemas.microsoft.com/office/drawing/2014/main" id="{223439E8-F273-C24F-B8CF-7A2DC29ECBFF}"/>
                </a:ext>
              </a:extLst>
            </p:cNvPr>
            <p:cNvSpPr txBox="1"/>
            <p:nvPr/>
          </p:nvSpPr>
          <p:spPr>
            <a:xfrm>
              <a:off x="6937" y="9596"/>
              <a:ext cx="2141" cy="600"/>
            </a:xfrm>
            <a:prstGeom prst="rect">
              <a:avLst/>
            </a:prstGeom>
            <a:noFill/>
            <a:ln>
              <a:noFill/>
            </a:ln>
          </p:spPr>
          <p:txBody>
            <a:bodyPr wrap="square" rtlCol="0">
              <a:spAutoFit/>
            </a:bodyPr>
            <a:lstStyle/>
            <a:p>
              <a:pPr algn="ctr"/>
              <a:r>
                <a:rPr lang="en-US" altLang="zh-CN" sz="600" b="1" dirty="0">
                  <a:solidFill>
                    <a:srgbClr val="0070C0"/>
                  </a:solidFill>
                  <a:latin typeface="Century Gothic" panose="020B0502020202020204" pitchFamily="34" charset="0"/>
                  <a:ea typeface="微软雅黑" panose="020B0503020204020204" charset="-122"/>
                </a:rPr>
                <a:t>Storage</a:t>
              </a:r>
              <a:endParaRPr lang="zh-CN" altLang="en-US" sz="600" b="1" dirty="0">
                <a:solidFill>
                  <a:srgbClr val="0070C0"/>
                </a:solidFill>
                <a:latin typeface="Century Gothic" panose="020B0502020202020204" pitchFamily="34" charset="0"/>
                <a:ea typeface="微软雅黑" panose="020B0503020204020204" charset="-122"/>
              </a:endParaRPr>
            </a:p>
          </p:txBody>
        </p:sp>
      </p:grpSp>
      <p:grpSp>
        <p:nvGrpSpPr>
          <p:cNvPr id="146" name="组合 211">
            <a:extLst>
              <a:ext uri="{FF2B5EF4-FFF2-40B4-BE49-F238E27FC236}">
                <a16:creationId xmlns:a16="http://schemas.microsoft.com/office/drawing/2014/main" id="{043058C5-4E8E-ED44-A2AF-126BA18C8CBC}"/>
              </a:ext>
            </a:extLst>
          </p:cNvPr>
          <p:cNvGrpSpPr/>
          <p:nvPr/>
        </p:nvGrpSpPr>
        <p:grpSpPr>
          <a:xfrm>
            <a:off x="1056780" y="5361563"/>
            <a:ext cx="560497" cy="583735"/>
            <a:chOff x="6937" y="7970"/>
            <a:chExt cx="2141" cy="2226"/>
          </a:xfrm>
        </p:grpSpPr>
        <p:pic>
          <p:nvPicPr>
            <p:cNvPr id="147" name="Picture 7" descr="存储磁盘阵列">
              <a:extLst>
                <a:ext uri="{FF2B5EF4-FFF2-40B4-BE49-F238E27FC236}">
                  <a16:creationId xmlns:a16="http://schemas.microsoft.com/office/drawing/2014/main" id="{2043AA32-3152-3341-98C9-7B852679A7BB}"/>
                </a:ext>
              </a:extLst>
            </p:cNvPr>
            <p:cNvPicPr>
              <a:picLocks noChangeAspect="1"/>
            </p:cNvPicPr>
            <p:nvPr/>
          </p:nvPicPr>
          <p:blipFill>
            <a:blip r:embed="rId15"/>
            <a:srcRect l="6250" t="3125"/>
            <a:stretch>
              <a:fillRect/>
            </a:stretch>
          </p:blipFill>
          <p:spPr>
            <a:xfrm>
              <a:off x="7153" y="7970"/>
              <a:ext cx="1711" cy="1772"/>
            </a:xfrm>
            <a:prstGeom prst="rect">
              <a:avLst/>
            </a:prstGeom>
            <a:noFill/>
            <a:ln w="9525">
              <a:noFill/>
            </a:ln>
          </p:spPr>
        </p:pic>
        <p:sp>
          <p:nvSpPr>
            <p:cNvPr id="148" name="文本框 213">
              <a:extLst>
                <a:ext uri="{FF2B5EF4-FFF2-40B4-BE49-F238E27FC236}">
                  <a16:creationId xmlns:a16="http://schemas.microsoft.com/office/drawing/2014/main" id="{8B2C4455-1C8A-7342-913C-EEE0F57DD1AB}"/>
                </a:ext>
              </a:extLst>
            </p:cNvPr>
            <p:cNvSpPr txBox="1"/>
            <p:nvPr/>
          </p:nvSpPr>
          <p:spPr>
            <a:xfrm>
              <a:off x="6937" y="9596"/>
              <a:ext cx="2141" cy="600"/>
            </a:xfrm>
            <a:prstGeom prst="rect">
              <a:avLst/>
            </a:prstGeom>
            <a:noFill/>
            <a:ln>
              <a:noFill/>
            </a:ln>
          </p:spPr>
          <p:txBody>
            <a:bodyPr wrap="square" rtlCol="0">
              <a:spAutoFit/>
            </a:bodyPr>
            <a:lstStyle/>
            <a:p>
              <a:pPr algn="ctr"/>
              <a:r>
                <a:rPr lang="en-US" altLang="zh-CN" sz="600" b="1" dirty="0">
                  <a:solidFill>
                    <a:srgbClr val="0070C0"/>
                  </a:solidFill>
                  <a:latin typeface="Century Gothic" panose="020B0502020202020204" pitchFamily="34" charset="0"/>
                  <a:ea typeface="微软雅黑" panose="020B0503020204020204" charset="-122"/>
                </a:rPr>
                <a:t>Storage</a:t>
              </a:r>
              <a:endParaRPr lang="zh-CN" altLang="en-US" sz="600" b="1" dirty="0">
                <a:solidFill>
                  <a:srgbClr val="0070C0"/>
                </a:solidFill>
                <a:latin typeface="Century Gothic" panose="020B0502020202020204" pitchFamily="34" charset="0"/>
                <a:ea typeface="微软雅黑" panose="020B0503020204020204" charset="-122"/>
              </a:endParaRPr>
            </a:p>
          </p:txBody>
        </p:sp>
      </p:grpSp>
      <p:cxnSp>
        <p:nvCxnSpPr>
          <p:cNvPr id="655" name="直接连接符 387">
            <a:extLst>
              <a:ext uri="{FF2B5EF4-FFF2-40B4-BE49-F238E27FC236}">
                <a16:creationId xmlns:a16="http://schemas.microsoft.com/office/drawing/2014/main" id="{F427160E-2F3D-5749-98F9-64A8DD5FBEF7}"/>
              </a:ext>
            </a:extLst>
          </p:cNvPr>
          <p:cNvCxnSpPr>
            <a:cxnSpLocks/>
          </p:cNvCxnSpPr>
          <p:nvPr/>
        </p:nvCxnSpPr>
        <p:spPr>
          <a:xfrm>
            <a:off x="8938261" y="1989158"/>
            <a:ext cx="749297" cy="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pic>
        <p:nvPicPr>
          <p:cNvPr id="345" name="Picture 456" descr="图片235">
            <a:extLst>
              <a:ext uri="{FF2B5EF4-FFF2-40B4-BE49-F238E27FC236}">
                <a16:creationId xmlns:a16="http://schemas.microsoft.com/office/drawing/2014/main" id="{646FEF83-5F46-B648-9540-E391F0193339}"/>
              </a:ext>
            </a:extLst>
          </p:cNvPr>
          <p:cNvPicPr>
            <a:picLocks noChangeAspect="1" noChangeArrowheads="1"/>
          </p:cNvPicPr>
          <p:nvPr/>
        </p:nvPicPr>
        <p:blipFill>
          <a:blip r:embed="rId9" cstate="print"/>
          <a:stretch>
            <a:fillRect/>
          </a:stretch>
        </p:blipFill>
        <p:spPr bwMode="auto">
          <a:xfrm>
            <a:off x="9544685" y="1866809"/>
            <a:ext cx="297874" cy="213996"/>
          </a:xfrm>
          <a:prstGeom prst="rect">
            <a:avLst/>
          </a:prstGeom>
          <a:noFill/>
        </p:spPr>
      </p:pic>
      <p:pic>
        <p:nvPicPr>
          <p:cNvPr id="346" name="Picture 456" descr="图片235">
            <a:extLst>
              <a:ext uri="{FF2B5EF4-FFF2-40B4-BE49-F238E27FC236}">
                <a16:creationId xmlns:a16="http://schemas.microsoft.com/office/drawing/2014/main" id="{2AE335F2-D4F3-E145-9F23-19253205B905}"/>
              </a:ext>
            </a:extLst>
          </p:cNvPr>
          <p:cNvPicPr>
            <a:picLocks noChangeAspect="1" noChangeArrowheads="1"/>
          </p:cNvPicPr>
          <p:nvPr/>
        </p:nvPicPr>
        <p:blipFill>
          <a:blip r:embed="rId9" cstate="print"/>
          <a:stretch>
            <a:fillRect/>
          </a:stretch>
        </p:blipFill>
        <p:spPr bwMode="auto">
          <a:xfrm>
            <a:off x="8739654" y="1889903"/>
            <a:ext cx="308378" cy="221542"/>
          </a:xfrm>
          <a:prstGeom prst="rect">
            <a:avLst/>
          </a:prstGeom>
          <a:noFill/>
        </p:spPr>
      </p:pic>
      <p:pic>
        <p:nvPicPr>
          <p:cNvPr id="334" name="Picture 63" descr="互联网云">
            <a:extLst>
              <a:ext uri="{FF2B5EF4-FFF2-40B4-BE49-F238E27FC236}">
                <a16:creationId xmlns:a16="http://schemas.microsoft.com/office/drawing/2014/main" id="{F4D65DAC-CBC8-2F4C-B381-5BA745E1F3C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899464" y="1383178"/>
            <a:ext cx="673173" cy="561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56" name="直接箭头连接符 428">
            <a:extLst>
              <a:ext uri="{FF2B5EF4-FFF2-40B4-BE49-F238E27FC236}">
                <a16:creationId xmlns:a16="http://schemas.microsoft.com/office/drawing/2014/main" id="{77FA5898-CE89-164A-BA41-9E9C66B44F83}"/>
              </a:ext>
            </a:extLst>
          </p:cNvPr>
          <p:cNvCxnSpPr>
            <a:cxnSpLocks/>
            <a:stCxn id="350" idx="1"/>
          </p:cNvCxnSpPr>
          <p:nvPr/>
        </p:nvCxnSpPr>
        <p:spPr>
          <a:xfrm>
            <a:off x="5651109" y="1236288"/>
            <a:ext cx="3584906" cy="308726"/>
          </a:xfrm>
          <a:prstGeom prst="straightConnector1">
            <a:avLst/>
          </a:prstGeom>
          <a:ln w="19050">
            <a:solidFill>
              <a:srgbClr val="FF0000"/>
            </a:solidFill>
            <a:prstDash val="dash"/>
            <a:headEnd type="none"/>
            <a:tailEnd type="triangle" w="med" len="med"/>
          </a:ln>
        </p:spPr>
        <p:style>
          <a:lnRef idx="1">
            <a:schemeClr val="accent1"/>
          </a:lnRef>
          <a:fillRef idx="0">
            <a:schemeClr val="accent1"/>
          </a:fillRef>
          <a:effectRef idx="0">
            <a:schemeClr val="accent1"/>
          </a:effectRef>
          <a:fontRef idx="minor">
            <a:schemeClr val="tx1"/>
          </a:fontRef>
        </p:style>
      </p:cxnSp>
      <p:cxnSp>
        <p:nvCxnSpPr>
          <p:cNvPr id="661" name="直接连接符 387">
            <a:extLst>
              <a:ext uri="{FF2B5EF4-FFF2-40B4-BE49-F238E27FC236}">
                <a16:creationId xmlns:a16="http://schemas.microsoft.com/office/drawing/2014/main" id="{16F537A7-3190-5047-BF70-DC24EFED538B}"/>
              </a:ext>
            </a:extLst>
          </p:cNvPr>
          <p:cNvCxnSpPr>
            <a:cxnSpLocks/>
          </p:cNvCxnSpPr>
          <p:nvPr/>
        </p:nvCxnSpPr>
        <p:spPr>
          <a:xfrm>
            <a:off x="8938261" y="2299709"/>
            <a:ext cx="749297" cy="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662" name="直接连接符 387">
            <a:extLst>
              <a:ext uri="{FF2B5EF4-FFF2-40B4-BE49-F238E27FC236}">
                <a16:creationId xmlns:a16="http://schemas.microsoft.com/office/drawing/2014/main" id="{14E12DA8-2068-AD4D-A4E6-352050AFD5C4}"/>
              </a:ext>
            </a:extLst>
          </p:cNvPr>
          <p:cNvCxnSpPr>
            <a:cxnSpLocks/>
          </p:cNvCxnSpPr>
          <p:nvPr/>
        </p:nvCxnSpPr>
        <p:spPr>
          <a:xfrm>
            <a:off x="8938261" y="2328464"/>
            <a:ext cx="749297" cy="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pic>
        <p:nvPicPr>
          <p:cNvPr id="196" name="图片 264">
            <a:extLst>
              <a:ext uri="{FF2B5EF4-FFF2-40B4-BE49-F238E27FC236}">
                <a16:creationId xmlns:a16="http://schemas.microsoft.com/office/drawing/2014/main" id="{8FEBCF18-878F-DC4B-8A41-21B0B0E041C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484051" y="2233020"/>
            <a:ext cx="513764" cy="171255"/>
          </a:xfrm>
          <a:prstGeom prst="rect">
            <a:avLst/>
          </a:prstGeom>
        </p:spPr>
      </p:pic>
      <p:pic>
        <p:nvPicPr>
          <p:cNvPr id="192" name="图片 260">
            <a:extLst>
              <a:ext uri="{FF2B5EF4-FFF2-40B4-BE49-F238E27FC236}">
                <a16:creationId xmlns:a16="http://schemas.microsoft.com/office/drawing/2014/main" id="{28838C5B-9FEF-0649-843C-3306AB2B449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636961" y="2233020"/>
            <a:ext cx="513764" cy="171255"/>
          </a:xfrm>
          <a:prstGeom prst="rect">
            <a:avLst/>
          </a:prstGeom>
        </p:spPr>
      </p:pic>
      <p:cxnSp>
        <p:nvCxnSpPr>
          <p:cNvPr id="665" name="直接连接符 387">
            <a:extLst>
              <a:ext uri="{FF2B5EF4-FFF2-40B4-BE49-F238E27FC236}">
                <a16:creationId xmlns:a16="http://schemas.microsoft.com/office/drawing/2014/main" id="{6F407068-9D28-5E40-BF5C-644D0538514A}"/>
              </a:ext>
            </a:extLst>
          </p:cNvPr>
          <p:cNvCxnSpPr>
            <a:cxnSpLocks/>
          </p:cNvCxnSpPr>
          <p:nvPr/>
        </p:nvCxnSpPr>
        <p:spPr>
          <a:xfrm>
            <a:off x="8938261" y="2552750"/>
            <a:ext cx="749297" cy="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666" name="直接连接符 387">
            <a:extLst>
              <a:ext uri="{FF2B5EF4-FFF2-40B4-BE49-F238E27FC236}">
                <a16:creationId xmlns:a16="http://schemas.microsoft.com/office/drawing/2014/main" id="{75EBCC81-4022-0D4F-8BDA-A53B76F260DE}"/>
              </a:ext>
            </a:extLst>
          </p:cNvPr>
          <p:cNvCxnSpPr>
            <a:cxnSpLocks/>
          </p:cNvCxnSpPr>
          <p:nvPr/>
        </p:nvCxnSpPr>
        <p:spPr>
          <a:xfrm>
            <a:off x="8938261" y="2581504"/>
            <a:ext cx="749297" cy="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667" name="直接连接符 387">
            <a:extLst>
              <a:ext uri="{FF2B5EF4-FFF2-40B4-BE49-F238E27FC236}">
                <a16:creationId xmlns:a16="http://schemas.microsoft.com/office/drawing/2014/main" id="{664DC9FE-ACF8-8E40-BF6E-B6D2014D0489}"/>
              </a:ext>
            </a:extLst>
          </p:cNvPr>
          <p:cNvCxnSpPr>
            <a:cxnSpLocks/>
          </p:cNvCxnSpPr>
          <p:nvPr/>
        </p:nvCxnSpPr>
        <p:spPr>
          <a:xfrm>
            <a:off x="8947750" y="2820558"/>
            <a:ext cx="749297" cy="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668" name="直接连接符 387">
            <a:extLst>
              <a:ext uri="{FF2B5EF4-FFF2-40B4-BE49-F238E27FC236}">
                <a16:creationId xmlns:a16="http://schemas.microsoft.com/office/drawing/2014/main" id="{73AE91A3-75EC-5E49-ADA5-48CC022C5CF2}"/>
              </a:ext>
            </a:extLst>
          </p:cNvPr>
          <p:cNvCxnSpPr>
            <a:cxnSpLocks/>
          </p:cNvCxnSpPr>
          <p:nvPr/>
        </p:nvCxnSpPr>
        <p:spPr>
          <a:xfrm>
            <a:off x="8938261" y="2840296"/>
            <a:ext cx="749297" cy="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pic>
        <p:nvPicPr>
          <p:cNvPr id="193" name="图片 261">
            <a:extLst>
              <a:ext uri="{FF2B5EF4-FFF2-40B4-BE49-F238E27FC236}">
                <a16:creationId xmlns:a16="http://schemas.microsoft.com/office/drawing/2014/main" id="{4DC67243-4F4A-B647-B60E-6D105D6D142D}"/>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636961" y="2775578"/>
            <a:ext cx="513764" cy="171255"/>
          </a:xfrm>
          <a:prstGeom prst="rect">
            <a:avLst/>
          </a:prstGeom>
        </p:spPr>
      </p:pic>
      <p:pic>
        <p:nvPicPr>
          <p:cNvPr id="194" name="图片 262">
            <a:extLst>
              <a:ext uri="{FF2B5EF4-FFF2-40B4-BE49-F238E27FC236}">
                <a16:creationId xmlns:a16="http://schemas.microsoft.com/office/drawing/2014/main" id="{C9694CB8-435D-094B-9F2B-7920B033111B}"/>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476431" y="2486151"/>
            <a:ext cx="513764" cy="171255"/>
          </a:xfrm>
          <a:prstGeom prst="rect">
            <a:avLst/>
          </a:prstGeom>
        </p:spPr>
      </p:pic>
      <p:pic>
        <p:nvPicPr>
          <p:cNvPr id="195" name="图片 263">
            <a:extLst>
              <a:ext uri="{FF2B5EF4-FFF2-40B4-BE49-F238E27FC236}">
                <a16:creationId xmlns:a16="http://schemas.microsoft.com/office/drawing/2014/main" id="{25850C51-0ECA-8444-BD93-9AE505858AB4}"/>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8636961" y="2481071"/>
            <a:ext cx="513764" cy="171255"/>
          </a:xfrm>
          <a:prstGeom prst="rect">
            <a:avLst/>
          </a:prstGeom>
        </p:spPr>
      </p:pic>
      <p:pic>
        <p:nvPicPr>
          <p:cNvPr id="197" name="图片 265">
            <a:extLst>
              <a:ext uri="{FF2B5EF4-FFF2-40B4-BE49-F238E27FC236}">
                <a16:creationId xmlns:a16="http://schemas.microsoft.com/office/drawing/2014/main" id="{FCF7D600-D17A-4B4B-A76C-3532DE4820CB}"/>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9484051" y="2767958"/>
            <a:ext cx="513764" cy="171255"/>
          </a:xfrm>
          <a:prstGeom prst="rect">
            <a:avLst/>
          </a:prstGeom>
        </p:spPr>
      </p:pic>
      <p:cxnSp>
        <p:nvCxnSpPr>
          <p:cNvPr id="681" name="直接连接符 197">
            <a:extLst>
              <a:ext uri="{FF2B5EF4-FFF2-40B4-BE49-F238E27FC236}">
                <a16:creationId xmlns:a16="http://schemas.microsoft.com/office/drawing/2014/main" id="{793294F0-AC33-644E-9769-2D44765335B5}"/>
              </a:ext>
            </a:extLst>
          </p:cNvPr>
          <p:cNvCxnSpPr>
            <a:cxnSpLocks/>
          </p:cNvCxnSpPr>
          <p:nvPr/>
        </p:nvCxnSpPr>
        <p:spPr>
          <a:xfrm>
            <a:off x="4261057" y="3642592"/>
            <a:ext cx="671672" cy="6381"/>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sp>
        <p:nvSpPr>
          <p:cNvPr id="682" name="椭圆 198">
            <a:extLst>
              <a:ext uri="{FF2B5EF4-FFF2-40B4-BE49-F238E27FC236}">
                <a16:creationId xmlns:a16="http://schemas.microsoft.com/office/drawing/2014/main" id="{40052D8F-6EDD-1541-9AD1-8350DEF7C1B7}"/>
              </a:ext>
            </a:extLst>
          </p:cNvPr>
          <p:cNvSpPr/>
          <p:nvPr/>
        </p:nvSpPr>
        <p:spPr>
          <a:xfrm>
            <a:off x="9295383" y="3554136"/>
            <a:ext cx="115990" cy="241410"/>
          </a:xfrm>
          <a:prstGeom prst="ellipse">
            <a:avLst/>
          </a:prstGeom>
          <a:noFill/>
          <a:ln>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Century Gothic" panose="020B0502020202020204" pitchFamily="34" charset="0"/>
            </a:endParaRPr>
          </a:p>
        </p:txBody>
      </p:sp>
      <p:cxnSp>
        <p:nvCxnSpPr>
          <p:cNvPr id="683" name="直接连接符 197">
            <a:extLst>
              <a:ext uri="{FF2B5EF4-FFF2-40B4-BE49-F238E27FC236}">
                <a16:creationId xmlns:a16="http://schemas.microsoft.com/office/drawing/2014/main" id="{46429F40-38B4-494C-A11E-EA8E2C1A48C6}"/>
              </a:ext>
            </a:extLst>
          </p:cNvPr>
          <p:cNvCxnSpPr>
            <a:cxnSpLocks/>
          </p:cNvCxnSpPr>
          <p:nvPr/>
        </p:nvCxnSpPr>
        <p:spPr>
          <a:xfrm>
            <a:off x="9047742" y="3642592"/>
            <a:ext cx="671672" cy="6381"/>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84" name="直接连接符 197">
            <a:extLst>
              <a:ext uri="{FF2B5EF4-FFF2-40B4-BE49-F238E27FC236}">
                <a16:creationId xmlns:a16="http://schemas.microsoft.com/office/drawing/2014/main" id="{4F3A10A9-11CD-3B41-8190-517B77465B8F}"/>
              </a:ext>
            </a:extLst>
          </p:cNvPr>
          <p:cNvCxnSpPr>
            <a:cxnSpLocks/>
          </p:cNvCxnSpPr>
          <p:nvPr/>
        </p:nvCxnSpPr>
        <p:spPr>
          <a:xfrm>
            <a:off x="9047742" y="3682348"/>
            <a:ext cx="671672" cy="6381"/>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grpSp>
        <p:nvGrpSpPr>
          <p:cNvPr id="198" name="组合 266">
            <a:extLst>
              <a:ext uri="{FF2B5EF4-FFF2-40B4-BE49-F238E27FC236}">
                <a16:creationId xmlns:a16="http://schemas.microsoft.com/office/drawing/2014/main" id="{CAC8CD86-0AF0-724D-AA6A-1CA405EC5C36}"/>
              </a:ext>
            </a:extLst>
          </p:cNvPr>
          <p:cNvGrpSpPr/>
          <p:nvPr/>
        </p:nvGrpSpPr>
        <p:grpSpPr>
          <a:xfrm>
            <a:off x="8678023" y="3518036"/>
            <a:ext cx="495974" cy="463025"/>
            <a:chOff x="7082" y="3751"/>
            <a:chExt cx="1657" cy="1548"/>
          </a:xfrm>
        </p:grpSpPr>
        <p:grpSp>
          <p:nvGrpSpPr>
            <p:cNvPr id="199" name="Group 2493">
              <a:extLst>
                <a:ext uri="{FF2B5EF4-FFF2-40B4-BE49-F238E27FC236}">
                  <a16:creationId xmlns:a16="http://schemas.microsoft.com/office/drawing/2014/main" id="{85DD390E-57A9-F64C-9494-488513A2D369}"/>
                </a:ext>
              </a:extLst>
            </p:cNvPr>
            <p:cNvGrpSpPr/>
            <p:nvPr/>
          </p:nvGrpSpPr>
          <p:grpSpPr bwMode="auto">
            <a:xfrm>
              <a:off x="7341" y="3751"/>
              <a:ext cx="1137" cy="1172"/>
              <a:chOff x="1768" y="187"/>
              <a:chExt cx="2860" cy="2807"/>
            </a:xfrm>
          </p:grpSpPr>
          <p:pic>
            <p:nvPicPr>
              <p:cNvPr id="201" name="Picture 2494" descr="通用交换机">
                <a:extLst>
                  <a:ext uri="{FF2B5EF4-FFF2-40B4-BE49-F238E27FC236}">
                    <a16:creationId xmlns:a16="http://schemas.microsoft.com/office/drawing/2014/main" id="{EC17D63E-05DD-3F40-9A43-AAD02ADD8D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9" y="1570"/>
                <a:ext cx="2859" cy="1424"/>
              </a:xfrm>
              <a:prstGeom prst="rect">
                <a:avLst/>
              </a:prstGeom>
              <a:noFill/>
              <a:ln>
                <a:noFill/>
              </a:ln>
            </p:spPr>
          </p:pic>
          <p:pic>
            <p:nvPicPr>
              <p:cNvPr id="202" name="Picture 2495" descr="中继器">
                <a:extLst>
                  <a:ext uri="{FF2B5EF4-FFF2-40B4-BE49-F238E27FC236}">
                    <a16:creationId xmlns:a16="http://schemas.microsoft.com/office/drawing/2014/main" id="{0D26F811-A984-5A48-AD81-89B5D611DD8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68" y="482"/>
                <a:ext cx="2858" cy="2202"/>
              </a:xfrm>
              <a:prstGeom prst="rect">
                <a:avLst/>
              </a:prstGeom>
              <a:noFill/>
              <a:ln>
                <a:noFill/>
              </a:ln>
            </p:spPr>
          </p:pic>
          <p:pic>
            <p:nvPicPr>
              <p:cNvPr id="203" name="Picture 2496" descr="通用交换机">
                <a:extLst>
                  <a:ext uri="{FF2B5EF4-FFF2-40B4-BE49-F238E27FC236}">
                    <a16:creationId xmlns:a16="http://schemas.microsoft.com/office/drawing/2014/main" id="{9906CB09-7567-E24E-80E0-DA97A0434B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9" y="187"/>
                <a:ext cx="2859" cy="1424"/>
              </a:xfrm>
              <a:prstGeom prst="rect">
                <a:avLst/>
              </a:prstGeom>
              <a:noFill/>
              <a:ln>
                <a:noFill/>
              </a:ln>
            </p:spPr>
          </p:pic>
        </p:grpSp>
        <p:sp>
          <p:nvSpPr>
            <p:cNvPr id="200" name="矩形 274">
              <a:extLst>
                <a:ext uri="{FF2B5EF4-FFF2-40B4-BE49-F238E27FC236}">
                  <a16:creationId xmlns:a16="http://schemas.microsoft.com/office/drawing/2014/main" id="{72201D8E-BAF7-6C43-9A57-5984295613DC}"/>
                </a:ext>
              </a:extLst>
            </p:cNvPr>
            <p:cNvSpPr/>
            <p:nvPr/>
          </p:nvSpPr>
          <p:spPr>
            <a:xfrm>
              <a:off x="7082" y="4922"/>
              <a:ext cx="1657" cy="377"/>
            </a:xfrm>
            <a:prstGeom prst="rect">
              <a:avLst/>
            </a:prstGeom>
            <a:ln>
              <a:noFill/>
            </a:ln>
          </p:spPr>
          <p:style>
            <a:lnRef idx="3">
              <a:schemeClr val="lt1"/>
            </a:lnRef>
            <a:fillRef idx="1">
              <a:schemeClr val="accent6"/>
            </a:fillRef>
            <a:effectRef idx="1">
              <a:schemeClr val="accent6"/>
            </a:effectRef>
            <a:fontRef idx="minor">
              <a:schemeClr val="lt1"/>
            </a:fontRef>
          </p:style>
          <p:txBody>
            <a:bodyPr lIns="0" rIns="0" rtlCol="0" anchor="ctr"/>
            <a:lstStyle/>
            <a:p>
              <a:pPr algn="ctr"/>
              <a:r>
                <a:rPr lang="en-US" altLang="zh-CN" sz="500" b="1" dirty="0">
                  <a:solidFill>
                    <a:schemeClr val="bg1"/>
                  </a:solidFill>
                  <a:latin typeface="Century Gothic" panose="020B0502020202020204" pitchFamily="34" charset="0"/>
                  <a:ea typeface="微软雅黑" panose="020B0503020204020204" charset="-122"/>
                </a:rPr>
                <a:t>Core switch</a:t>
              </a:r>
              <a:endParaRPr lang="zh-CN" altLang="en-US" sz="500" b="1" dirty="0">
                <a:solidFill>
                  <a:schemeClr val="bg1"/>
                </a:solidFill>
                <a:latin typeface="Century Gothic" panose="020B0502020202020204" pitchFamily="34" charset="0"/>
                <a:ea typeface="微软雅黑" panose="020B0503020204020204" charset="-122"/>
              </a:endParaRPr>
            </a:p>
          </p:txBody>
        </p:sp>
      </p:grpSp>
      <p:grpSp>
        <p:nvGrpSpPr>
          <p:cNvPr id="204" name="组合 275">
            <a:extLst>
              <a:ext uri="{FF2B5EF4-FFF2-40B4-BE49-F238E27FC236}">
                <a16:creationId xmlns:a16="http://schemas.microsoft.com/office/drawing/2014/main" id="{D90AC00A-5C2D-4547-8146-3FD504147234}"/>
              </a:ext>
            </a:extLst>
          </p:cNvPr>
          <p:cNvGrpSpPr/>
          <p:nvPr/>
        </p:nvGrpSpPr>
        <p:grpSpPr>
          <a:xfrm>
            <a:off x="9484630" y="3499825"/>
            <a:ext cx="512606" cy="478552"/>
            <a:chOff x="7082" y="3751"/>
            <a:chExt cx="1657" cy="1548"/>
          </a:xfrm>
        </p:grpSpPr>
        <p:grpSp>
          <p:nvGrpSpPr>
            <p:cNvPr id="205" name="Group 2493">
              <a:extLst>
                <a:ext uri="{FF2B5EF4-FFF2-40B4-BE49-F238E27FC236}">
                  <a16:creationId xmlns:a16="http://schemas.microsoft.com/office/drawing/2014/main" id="{14A18CAB-52C0-C942-B3AB-96DAE620D60A}"/>
                </a:ext>
              </a:extLst>
            </p:cNvPr>
            <p:cNvGrpSpPr/>
            <p:nvPr/>
          </p:nvGrpSpPr>
          <p:grpSpPr bwMode="auto">
            <a:xfrm>
              <a:off x="7341" y="3751"/>
              <a:ext cx="1137" cy="1172"/>
              <a:chOff x="1768" y="187"/>
              <a:chExt cx="2860" cy="2807"/>
            </a:xfrm>
          </p:grpSpPr>
          <p:pic>
            <p:nvPicPr>
              <p:cNvPr id="207" name="Picture 2494" descr="通用交换机">
                <a:extLst>
                  <a:ext uri="{FF2B5EF4-FFF2-40B4-BE49-F238E27FC236}">
                    <a16:creationId xmlns:a16="http://schemas.microsoft.com/office/drawing/2014/main" id="{36E4F845-2935-9547-ABF7-8153773FFD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9" y="1570"/>
                <a:ext cx="2859" cy="1424"/>
              </a:xfrm>
              <a:prstGeom prst="rect">
                <a:avLst/>
              </a:prstGeom>
              <a:noFill/>
              <a:ln>
                <a:noFill/>
              </a:ln>
            </p:spPr>
          </p:pic>
          <p:pic>
            <p:nvPicPr>
              <p:cNvPr id="208" name="Picture 2495" descr="中继器">
                <a:extLst>
                  <a:ext uri="{FF2B5EF4-FFF2-40B4-BE49-F238E27FC236}">
                    <a16:creationId xmlns:a16="http://schemas.microsoft.com/office/drawing/2014/main" id="{0E0FAEDD-2295-394B-9EC8-2C0FBAD2663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68" y="482"/>
                <a:ext cx="2858" cy="2202"/>
              </a:xfrm>
              <a:prstGeom prst="rect">
                <a:avLst/>
              </a:prstGeom>
              <a:noFill/>
              <a:ln>
                <a:noFill/>
              </a:ln>
            </p:spPr>
          </p:pic>
          <p:pic>
            <p:nvPicPr>
              <p:cNvPr id="209" name="Picture 2496" descr="通用交换机">
                <a:extLst>
                  <a:ext uri="{FF2B5EF4-FFF2-40B4-BE49-F238E27FC236}">
                    <a16:creationId xmlns:a16="http://schemas.microsoft.com/office/drawing/2014/main" id="{A0EFA0C7-E5FE-9F41-A8DB-A96F291F60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9" y="187"/>
                <a:ext cx="2859" cy="1424"/>
              </a:xfrm>
              <a:prstGeom prst="rect">
                <a:avLst/>
              </a:prstGeom>
              <a:noFill/>
              <a:ln>
                <a:noFill/>
              </a:ln>
            </p:spPr>
          </p:pic>
        </p:grpSp>
        <p:sp>
          <p:nvSpPr>
            <p:cNvPr id="206" name="矩形 280">
              <a:extLst>
                <a:ext uri="{FF2B5EF4-FFF2-40B4-BE49-F238E27FC236}">
                  <a16:creationId xmlns:a16="http://schemas.microsoft.com/office/drawing/2014/main" id="{3A03BDAD-9016-434B-AE04-8B63EE713926}"/>
                </a:ext>
              </a:extLst>
            </p:cNvPr>
            <p:cNvSpPr/>
            <p:nvPr/>
          </p:nvSpPr>
          <p:spPr>
            <a:xfrm>
              <a:off x="7082" y="4922"/>
              <a:ext cx="1657" cy="377"/>
            </a:xfrm>
            <a:prstGeom prst="rect">
              <a:avLst/>
            </a:prstGeom>
            <a:ln>
              <a:noFill/>
            </a:ln>
          </p:spPr>
          <p:style>
            <a:lnRef idx="3">
              <a:schemeClr val="lt1"/>
            </a:lnRef>
            <a:fillRef idx="1">
              <a:schemeClr val="accent6"/>
            </a:fillRef>
            <a:effectRef idx="1">
              <a:schemeClr val="accent6"/>
            </a:effectRef>
            <a:fontRef idx="minor">
              <a:schemeClr val="lt1"/>
            </a:fontRef>
          </p:style>
          <p:txBody>
            <a:bodyPr lIns="0" rIns="0" rtlCol="0" anchor="ctr"/>
            <a:lstStyle/>
            <a:p>
              <a:pPr algn="ctr"/>
              <a:r>
                <a:rPr lang="en-US" altLang="zh-CN" sz="500" b="1" dirty="0">
                  <a:solidFill>
                    <a:schemeClr val="bg1"/>
                  </a:solidFill>
                  <a:latin typeface="Century Gothic" panose="020B0502020202020204" pitchFamily="34" charset="0"/>
                  <a:ea typeface="微软雅黑" panose="020B0503020204020204" charset="-122"/>
                </a:rPr>
                <a:t>Core switch</a:t>
              </a:r>
              <a:endParaRPr lang="zh-CN" altLang="en-US" sz="500" b="1" dirty="0">
                <a:solidFill>
                  <a:schemeClr val="bg1"/>
                </a:solidFill>
                <a:latin typeface="Century Gothic" panose="020B0502020202020204" pitchFamily="34" charset="0"/>
                <a:ea typeface="微软雅黑" panose="020B0503020204020204" charset="-122"/>
              </a:endParaRPr>
            </a:p>
          </p:txBody>
        </p:sp>
      </p:grpSp>
      <p:cxnSp>
        <p:nvCxnSpPr>
          <p:cNvPr id="804" name="直接连接符 369">
            <a:extLst>
              <a:ext uri="{FF2B5EF4-FFF2-40B4-BE49-F238E27FC236}">
                <a16:creationId xmlns:a16="http://schemas.microsoft.com/office/drawing/2014/main" id="{84029C48-9E1D-8748-8DC6-01F398617136}"/>
              </a:ext>
            </a:extLst>
          </p:cNvPr>
          <p:cNvCxnSpPr>
            <a:cxnSpLocks/>
          </p:cNvCxnSpPr>
          <p:nvPr/>
        </p:nvCxnSpPr>
        <p:spPr>
          <a:xfrm>
            <a:off x="8090288" y="4718308"/>
            <a:ext cx="515174" cy="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807" name="直接连接符 369">
            <a:extLst>
              <a:ext uri="{FF2B5EF4-FFF2-40B4-BE49-F238E27FC236}">
                <a16:creationId xmlns:a16="http://schemas.microsoft.com/office/drawing/2014/main" id="{F556CCD6-6FD4-2543-8F74-02ECC9362A94}"/>
              </a:ext>
            </a:extLst>
          </p:cNvPr>
          <p:cNvCxnSpPr>
            <a:cxnSpLocks/>
          </p:cNvCxnSpPr>
          <p:nvPr/>
        </p:nvCxnSpPr>
        <p:spPr>
          <a:xfrm>
            <a:off x="8090288" y="4688571"/>
            <a:ext cx="515174" cy="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pic>
        <p:nvPicPr>
          <p:cNvPr id="223" name="Picture 56" descr="L2交换机">
            <a:extLst>
              <a:ext uri="{FF2B5EF4-FFF2-40B4-BE49-F238E27FC236}">
                <a16:creationId xmlns:a16="http://schemas.microsoft.com/office/drawing/2014/main" id="{18A812CF-F652-1B4E-AA9F-919CA62B0D8F}"/>
              </a:ext>
            </a:extLst>
          </p:cNvPr>
          <p:cNvPicPr>
            <a:picLocks noChangeAspect="1"/>
          </p:cNvPicPr>
          <p:nvPr/>
        </p:nvPicPr>
        <p:blipFill>
          <a:blip r:embed="rId13"/>
          <a:stretch>
            <a:fillRect/>
          </a:stretch>
        </p:blipFill>
        <p:spPr>
          <a:xfrm>
            <a:off x="7767128" y="4552637"/>
            <a:ext cx="397510" cy="240665"/>
          </a:xfrm>
          <a:prstGeom prst="rect">
            <a:avLst/>
          </a:prstGeom>
          <a:noFill/>
          <a:ln w="9525">
            <a:noFill/>
          </a:ln>
        </p:spPr>
      </p:pic>
      <p:pic>
        <p:nvPicPr>
          <p:cNvPr id="224" name="Picture 56" descr="L2交换机">
            <a:extLst>
              <a:ext uri="{FF2B5EF4-FFF2-40B4-BE49-F238E27FC236}">
                <a16:creationId xmlns:a16="http://schemas.microsoft.com/office/drawing/2014/main" id="{727A2711-B045-B748-8AAA-1F8476C76C6F}"/>
              </a:ext>
            </a:extLst>
          </p:cNvPr>
          <p:cNvPicPr>
            <a:picLocks noChangeAspect="1"/>
          </p:cNvPicPr>
          <p:nvPr/>
        </p:nvPicPr>
        <p:blipFill>
          <a:blip r:embed="rId13"/>
          <a:stretch>
            <a:fillRect/>
          </a:stretch>
        </p:blipFill>
        <p:spPr>
          <a:xfrm>
            <a:off x="8524048" y="4547557"/>
            <a:ext cx="397510" cy="240665"/>
          </a:xfrm>
          <a:prstGeom prst="rect">
            <a:avLst/>
          </a:prstGeom>
          <a:noFill/>
          <a:ln w="9525">
            <a:noFill/>
          </a:ln>
        </p:spPr>
      </p:pic>
      <p:cxnSp>
        <p:nvCxnSpPr>
          <p:cNvPr id="815" name="直接连接符 375">
            <a:extLst>
              <a:ext uri="{FF2B5EF4-FFF2-40B4-BE49-F238E27FC236}">
                <a16:creationId xmlns:a16="http://schemas.microsoft.com/office/drawing/2014/main" id="{26E884AF-C6E7-0C42-A565-B8E1DABE7E16}"/>
              </a:ext>
            </a:extLst>
          </p:cNvPr>
          <p:cNvCxnSpPr>
            <a:cxnSpLocks/>
          </p:cNvCxnSpPr>
          <p:nvPr/>
        </p:nvCxnSpPr>
        <p:spPr>
          <a:xfrm flipV="1">
            <a:off x="10147503" y="4692937"/>
            <a:ext cx="636276" cy="5164"/>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pic>
        <p:nvPicPr>
          <p:cNvPr id="226" name="Picture 56" descr="L2交换机">
            <a:extLst>
              <a:ext uri="{FF2B5EF4-FFF2-40B4-BE49-F238E27FC236}">
                <a16:creationId xmlns:a16="http://schemas.microsoft.com/office/drawing/2014/main" id="{323B2110-FDF1-F14C-A02F-7E819DBED133}"/>
              </a:ext>
            </a:extLst>
          </p:cNvPr>
          <p:cNvPicPr>
            <a:picLocks noChangeAspect="1"/>
          </p:cNvPicPr>
          <p:nvPr/>
        </p:nvPicPr>
        <p:blipFill>
          <a:blip r:embed="rId13"/>
          <a:stretch>
            <a:fillRect/>
          </a:stretch>
        </p:blipFill>
        <p:spPr>
          <a:xfrm>
            <a:off x="10626787" y="4536935"/>
            <a:ext cx="397510" cy="240665"/>
          </a:xfrm>
          <a:prstGeom prst="rect">
            <a:avLst/>
          </a:prstGeom>
          <a:noFill/>
          <a:ln w="9525">
            <a:noFill/>
          </a:ln>
        </p:spPr>
      </p:pic>
      <p:pic>
        <p:nvPicPr>
          <p:cNvPr id="225" name="Picture 56" descr="L2交换机">
            <a:extLst>
              <a:ext uri="{FF2B5EF4-FFF2-40B4-BE49-F238E27FC236}">
                <a16:creationId xmlns:a16="http://schemas.microsoft.com/office/drawing/2014/main" id="{E24D3CE7-4E0C-3542-8CED-8DA7E8F7944F}"/>
              </a:ext>
            </a:extLst>
          </p:cNvPr>
          <p:cNvPicPr>
            <a:picLocks noChangeAspect="1"/>
          </p:cNvPicPr>
          <p:nvPr/>
        </p:nvPicPr>
        <p:blipFill>
          <a:blip r:embed="rId13"/>
          <a:stretch>
            <a:fillRect/>
          </a:stretch>
        </p:blipFill>
        <p:spPr>
          <a:xfrm>
            <a:off x="9869867" y="4542015"/>
            <a:ext cx="397510" cy="240665"/>
          </a:xfrm>
          <a:prstGeom prst="rect">
            <a:avLst/>
          </a:prstGeom>
          <a:noFill/>
          <a:ln w="9525">
            <a:noFill/>
          </a:ln>
        </p:spPr>
      </p:pic>
      <p:cxnSp>
        <p:nvCxnSpPr>
          <p:cNvPr id="816" name="直接连接符 194">
            <a:extLst>
              <a:ext uri="{FF2B5EF4-FFF2-40B4-BE49-F238E27FC236}">
                <a16:creationId xmlns:a16="http://schemas.microsoft.com/office/drawing/2014/main" id="{2E70C6A3-AF6A-AA4A-921F-EA2732D4C574}"/>
              </a:ext>
            </a:extLst>
          </p:cNvPr>
          <p:cNvCxnSpPr>
            <a:cxnSpLocks/>
          </p:cNvCxnSpPr>
          <p:nvPr/>
        </p:nvCxnSpPr>
        <p:spPr>
          <a:xfrm flipV="1">
            <a:off x="8031184" y="5661638"/>
            <a:ext cx="606423" cy="7299"/>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817" name="直接连接符 194">
            <a:extLst>
              <a:ext uri="{FF2B5EF4-FFF2-40B4-BE49-F238E27FC236}">
                <a16:creationId xmlns:a16="http://schemas.microsoft.com/office/drawing/2014/main" id="{9A953D16-617E-894A-8CE9-C43FE1AE0F7B}"/>
              </a:ext>
            </a:extLst>
          </p:cNvPr>
          <p:cNvCxnSpPr>
            <a:cxnSpLocks/>
          </p:cNvCxnSpPr>
          <p:nvPr/>
        </p:nvCxnSpPr>
        <p:spPr>
          <a:xfrm flipV="1">
            <a:off x="8031184" y="5687548"/>
            <a:ext cx="606423" cy="7299"/>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pic>
        <p:nvPicPr>
          <p:cNvPr id="227" name="Picture 56" descr="L2交换机">
            <a:extLst>
              <a:ext uri="{FF2B5EF4-FFF2-40B4-BE49-F238E27FC236}">
                <a16:creationId xmlns:a16="http://schemas.microsoft.com/office/drawing/2014/main" id="{A789FF33-E2A2-AB4F-8049-DCA426496180}"/>
              </a:ext>
            </a:extLst>
          </p:cNvPr>
          <p:cNvPicPr>
            <a:picLocks noChangeAspect="1"/>
          </p:cNvPicPr>
          <p:nvPr/>
        </p:nvPicPr>
        <p:blipFill>
          <a:blip r:embed="rId13"/>
          <a:stretch>
            <a:fillRect/>
          </a:stretch>
        </p:blipFill>
        <p:spPr>
          <a:xfrm>
            <a:off x="7741920" y="5544237"/>
            <a:ext cx="397510" cy="240665"/>
          </a:xfrm>
          <a:prstGeom prst="rect">
            <a:avLst/>
          </a:prstGeom>
          <a:noFill/>
          <a:ln w="9525">
            <a:noFill/>
          </a:ln>
        </p:spPr>
      </p:pic>
      <p:pic>
        <p:nvPicPr>
          <p:cNvPr id="228" name="Picture 56" descr="L2交换机">
            <a:extLst>
              <a:ext uri="{FF2B5EF4-FFF2-40B4-BE49-F238E27FC236}">
                <a16:creationId xmlns:a16="http://schemas.microsoft.com/office/drawing/2014/main" id="{FD3B89B1-9AA0-114A-8BFA-F7DE7E99DA10}"/>
              </a:ext>
            </a:extLst>
          </p:cNvPr>
          <p:cNvPicPr>
            <a:picLocks noChangeAspect="1"/>
          </p:cNvPicPr>
          <p:nvPr/>
        </p:nvPicPr>
        <p:blipFill>
          <a:blip r:embed="rId13"/>
          <a:stretch>
            <a:fillRect/>
          </a:stretch>
        </p:blipFill>
        <p:spPr>
          <a:xfrm>
            <a:off x="8498840" y="5538522"/>
            <a:ext cx="397510" cy="240665"/>
          </a:xfrm>
          <a:prstGeom prst="rect">
            <a:avLst/>
          </a:prstGeom>
          <a:noFill/>
          <a:ln w="9525">
            <a:noFill/>
          </a:ln>
        </p:spPr>
      </p:pic>
      <p:cxnSp>
        <p:nvCxnSpPr>
          <p:cNvPr id="818" name="直接连接符 194">
            <a:extLst>
              <a:ext uri="{FF2B5EF4-FFF2-40B4-BE49-F238E27FC236}">
                <a16:creationId xmlns:a16="http://schemas.microsoft.com/office/drawing/2014/main" id="{8E989C02-8E3F-5047-AD51-A524186C3A5F}"/>
              </a:ext>
            </a:extLst>
          </p:cNvPr>
          <p:cNvCxnSpPr>
            <a:cxnSpLocks/>
          </p:cNvCxnSpPr>
          <p:nvPr/>
        </p:nvCxnSpPr>
        <p:spPr>
          <a:xfrm flipV="1">
            <a:off x="10143380" y="5672629"/>
            <a:ext cx="606423" cy="7299"/>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819" name="直接连接符 194">
            <a:extLst>
              <a:ext uri="{FF2B5EF4-FFF2-40B4-BE49-F238E27FC236}">
                <a16:creationId xmlns:a16="http://schemas.microsoft.com/office/drawing/2014/main" id="{45C2CC40-D7E2-5D45-B193-6D8C091F54AC}"/>
              </a:ext>
            </a:extLst>
          </p:cNvPr>
          <p:cNvCxnSpPr>
            <a:cxnSpLocks/>
          </p:cNvCxnSpPr>
          <p:nvPr/>
        </p:nvCxnSpPr>
        <p:spPr>
          <a:xfrm flipV="1">
            <a:off x="10143380" y="5697476"/>
            <a:ext cx="606423" cy="7299"/>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pic>
        <p:nvPicPr>
          <p:cNvPr id="230" name="Picture 56" descr="L2交换机">
            <a:extLst>
              <a:ext uri="{FF2B5EF4-FFF2-40B4-BE49-F238E27FC236}">
                <a16:creationId xmlns:a16="http://schemas.microsoft.com/office/drawing/2014/main" id="{9A1A68F5-6CCE-A345-AD6F-D853FA393DB3}"/>
              </a:ext>
            </a:extLst>
          </p:cNvPr>
          <p:cNvPicPr>
            <a:picLocks noChangeAspect="1"/>
          </p:cNvPicPr>
          <p:nvPr/>
        </p:nvPicPr>
        <p:blipFill>
          <a:blip r:embed="rId13"/>
          <a:stretch>
            <a:fillRect/>
          </a:stretch>
        </p:blipFill>
        <p:spPr>
          <a:xfrm>
            <a:off x="10614025" y="5564358"/>
            <a:ext cx="397510" cy="240665"/>
          </a:xfrm>
          <a:prstGeom prst="rect">
            <a:avLst/>
          </a:prstGeom>
          <a:noFill/>
          <a:ln w="9525">
            <a:noFill/>
          </a:ln>
        </p:spPr>
      </p:pic>
      <p:pic>
        <p:nvPicPr>
          <p:cNvPr id="229" name="Picture 56" descr="L2交换机">
            <a:extLst>
              <a:ext uri="{FF2B5EF4-FFF2-40B4-BE49-F238E27FC236}">
                <a16:creationId xmlns:a16="http://schemas.microsoft.com/office/drawing/2014/main" id="{B6E67AD0-4D9A-3544-87D5-253902309C1E}"/>
              </a:ext>
            </a:extLst>
          </p:cNvPr>
          <p:cNvPicPr>
            <a:picLocks noChangeAspect="1"/>
          </p:cNvPicPr>
          <p:nvPr/>
        </p:nvPicPr>
        <p:blipFill>
          <a:blip r:embed="rId13"/>
          <a:stretch>
            <a:fillRect/>
          </a:stretch>
        </p:blipFill>
        <p:spPr>
          <a:xfrm>
            <a:off x="9857105" y="5570073"/>
            <a:ext cx="397510" cy="240665"/>
          </a:xfrm>
          <a:prstGeom prst="rect">
            <a:avLst/>
          </a:prstGeom>
          <a:noFill/>
          <a:ln w="9525">
            <a:noFill/>
          </a:ln>
        </p:spPr>
      </p:pic>
      <p:pic>
        <p:nvPicPr>
          <p:cNvPr id="211" name="图片 282">
            <a:extLst>
              <a:ext uri="{FF2B5EF4-FFF2-40B4-BE49-F238E27FC236}">
                <a16:creationId xmlns:a16="http://schemas.microsoft.com/office/drawing/2014/main" id="{2CC6BFDE-0705-A041-B893-B71FBB6AA5D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511790" y="3998464"/>
            <a:ext cx="601980" cy="200660"/>
          </a:xfrm>
          <a:prstGeom prst="rect">
            <a:avLst/>
          </a:prstGeom>
        </p:spPr>
      </p:pic>
      <p:cxnSp>
        <p:nvCxnSpPr>
          <p:cNvPr id="821" name="直接连接符 194">
            <a:extLst>
              <a:ext uri="{FF2B5EF4-FFF2-40B4-BE49-F238E27FC236}">
                <a16:creationId xmlns:a16="http://schemas.microsoft.com/office/drawing/2014/main" id="{C4861BC3-1DFC-864A-9BC7-72BF4CBB19C0}"/>
              </a:ext>
            </a:extLst>
          </p:cNvPr>
          <p:cNvCxnSpPr>
            <a:cxnSpLocks/>
          </p:cNvCxnSpPr>
          <p:nvPr/>
        </p:nvCxnSpPr>
        <p:spPr>
          <a:xfrm flipV="1">
            <a:off x="3354855" y="5668481"/>
            <a:ext cx="606423" cy="7299"/>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822" name="直接连接符 194">
            <a:extLst>
              <a:ext uri="{FF2B5EF4-FFF2-40B4-BE49-F238E27FC236}">
                <a16:creationId xmlns:a16="http://schemas.microsoft.com/office/drawing/2014/main" id="{A5B6887E-813B-FA44-940F-993F72F29E6D}"/>
              </a:ext>
            </a:extLst>
          </p:cNvPr>
          <p:cNvCxnSpPr>
            <a:cxnSpLocks/>
          </p:cNvCxnSpPr>
          <p:nvPr/>
        </p:nvCxnSpPr>
        <p:spPr>
          <a:xfrm flipV="1">
            <a:off x="3354855" y="5692415"/>
            <a:ext cx="606423" cy="7299"/>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pic>
        <p:nvPicPr>
          <p:cNvPr id="56" name="Picture 56" descr="L2交换机">
            <a:extLst>
              <a:ext uri="{FF2B5EF4-FFF2-40B4-BE49-F238E27FC236}">
                <a16:creationId xmlns:a16="http://schemas.microsoft.com/office/drawing/2014/main" id="{96E76C3C-877A-EF4C-863F-E9408C8E6565}"/>
              </a:ext>
            </a:extLst>
          </p:cNvPr>
          <p:cNvPicPr>
            <a:picLocks noChangeAspect="1"/>
          </p:cNvPicPr>
          <p:nvPr/>
        </p:nvPicPr>
        <p:blipFill>
          <a:blip r:embed="rId13"/>
          <a:stretch>
            <a:fillRect/>
          </a:stretch>
        </p:blipFill>
        <p:spPr>
          <a:xfrm>
            <a:off x="3063396" y="5564358"/>
            <a:ext cx="397510" cy="240665"/>
          </a:xfrm>
          <a:prstGeom prst="rect">
            <a:avLst/>
          </a:prstGeom>
          <a:noFill/>
          <a:ln w="9525">
            <a:noFill/>
          </a:ln>
        </p:spPr>
      </p:pic>
      <p:pic>
        <p:nvPicPr>
          <p:cNvPr id="57" name="Picture 56" descr="L2交换机">
            <a:extLst>
              <a:ext uri="{FF2B5EF4-FFF2-40B4-BE49-F238E27FC236}">
                <a16:creationId xmlns:a16="http://schemas.microsoft.com/office/drawing/2014/main" id="{EDC6B2D1-217E-F24E-88AF-BA668910E51F}"/>
              </a:ext>
            </a:extLst>
          </p:cNvPr>
          <p:cNvPicPr>
            <a:picLocks noChangeAspect="1"/>
          </p:cNvPicPr>
          <p:nvPr/>
        </p:nvPicPr>
        <p:blipFill>
          <a:blip r:embed="rId13"/>
          <a:stretch>
            <a:fillRect/>
          </a:stretch>
        </p:blipFill>
        <p:spPr>
          <a:xfrm>
            <a:off x="3827418" y="5566379"/>
            <a:ext cx="397510" cy="240665"/>
          </a:xfrm>
          <a:prstGeom prst="rect">
            <a:avLst/>
          </a:prstGeom>
          <a:noFill/>
          <a:ln w="9525">
            <a:noFill/>
          </a:ln>
        </p:spPr>
      </p:pic>
      <p:cxnSp>
        <p:nvCxnSpPr>
          <p:cNvPr id="824" name="直接连接符 412">
            <a:extLst>
              <a:ext uri="{FF2B5EF4-FFF2-40B4-BE49-F238E27FC236}">
                <a16:creationId xmlns:a16="http://schemas.microsoft.com/office/drawing/2014/main" id="{BA951B74-233F-5C43-B513-B28DB852E777}"/>
              </a:ext>
            </a:extLst>
          </p:cNvPr>
          <p:cNvCxnSpPr/>
          <p:nvPr/>
        </p:nvCxnSpPr>
        <p:spPr>
          <a:xfrm flipH="1">
            <a:off x="795075" y="6126592"/>
            <a:ext cx="10737215" cy="16510"/>
          </a:xfrm>
          <a:prstGeom prst="line">
            <a:avLst/>
          </a:prstGeom>
          <a:ln w="22225">
            <a:solidFill>
              <a:srgbClr val="0070C0"/>
            </a:solidFill>
            <a:prstDash val="dash"/>
          </a:ln>
        </p:spPr>
        <p:style>
          <a:lnRef idx="1">
            <a:schemeClr val="accent1"/>
          </a:lnRef>
          <a:fillRef idx="0">
            <a:schemeClr val="accent1"/>
          </a:fillRef>
          <a:effectRef idx="0">
            <a:schemeClr val="accent1"/>
          </a:effectRef>
          <a:fontRef idx="minor">
            <a:schemeClr val="tx1"/>
          </a:fontRef>
        </p:style>
      </p:cxnSp>
      <p:cxnSp>
        <p:nvCxnSpPr>
          <p:cNvPr id="826" name="直接连接符 411">
            <a:extLst>
              <a:ext uri="{FF2B5EF4-FFF2-40B4-BE49-F238E27FC236}">
                <a16:creationId xmlns:a16="http://schemas.microsoft.com/office/drawing/2014/main" id="{6DF2BD0A-0400-E64F-A9F3-38C772C498C8}"/>
              </a:ext>
            </a:extLst>
          </p:cNvPr>
          <p:cNvCxnSpPr>
            <a:cxnSpLocks/>
          </p:cNvCxnSpPr>
          <p:nvPr/>
        </p:nvCxnSpPr>
        <p:spPr>
          <a:xfrm>
            <a:off x="869069" y="1442911"/>
            <a:ext cx="0" cy="4711438"/>
          </a:xfrm>
          <a:prstGeom prst="line">
            <a:avLst/>
          </a:prstGeom>
          <a:ln w="22225">
            <a:solidFill>
              <a:srgbClr val="0070C0"/>
            </a:solidFill>
            <a:prstDash val="dash"/>
          </a:ln>
        </p:spPr>
        <p:style>
          <a:lnRef idx="1">
            <a:schemeClr val="accent1"/>
          </a:lnRef>
          <a:fillRef idx="0">
            <a:schemeClr val="accent1"/>
          </a:fillRef>
          <a:effectRef idx="0">
            <a:schemeClr val="accent1"/>
          </a:effectRef>
          <a:fontRef idx="minor">
            <a:schemeClr val="tx1"/>
          </a:fontRef>
        </p:style>
      </p:cxnSp>
      <p:cxnSp>
        <p:nvCxnSpPr>
          <p:cNvPr id="827" name="直接连接符 411">
            <a:extLst>
              <a:ext uri="{FF2B5EF4-FFF2-40B4-BE49-F238E27FC236}">
                <a16:creationId xmlns:a16="http://schemas.microsoft.com/office/drawing/2014/main" id="{917C641E-C445-4047-9B76-2D87E6887C05}"/>
              </a:ext>
            </a:extLst>
          </p:cNvPr>
          <p:cNvCxnSpPr>
            <a:cxnSpLocks/>
          </p:cNvCxnSpPr>
          <p:nvPr/>
        </p:nvCxnSpPr>
        <p:spPr>
          <a:xfrm>
            <a:off x="11519434" y="1441788"/>
            <a:ext cx="0" cy="4686605"/>
          </a:xfrm>
          <a:prstGeom prst="line">
            <a:avLst/>
          </a:prstGeom>
          <a:ln w="22225">
            <a:solidFill>
              <a:srgbClr val="0070C0"/>
            </a:solidFill>
            <a:prstDash val="dash"/>
          </a:ln>
        </p:spPr>
        <p:style>
          <a:lnRef idx="1">
            <a:schemeClr val="accent1"/>
          </a:lnRef>
          <a:fillRef idx="0">
            <a:schemeClr val="accent1"/>
          </a:fillRef>
          <a:effectRef idx="0">
            <a:schemeClr val="accent1"/>
          </a:effectRef>
          <a:fontRef idx="minor">
            <a:schemeClr val="tx1"/>
          </a:fontRef>
        </p:style>
      </p:cxnSp>
      <p:sp>
        <p:nvSpPr>
          <p:cNvPr id="372" name="Date Placeholder 2">
            <a:extLst>
              <a:ext uri="{FF2B5EF4-FFF2-40B4-BE49-F238E27FC236}">
                <a16:creationId xmlns:a16="http://schemas.microsoft.com/office/drawing/2014/main" id="{D0C5C400-94C9-044D-AE89-6A01856B4E16}"/>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73" name="Footer Placeholder 3">
            <a:extLst>
              <a:ext uri="{FF2B5EF4-FFF2-40B4-BE49-F238E27FC236}">
                <a16:creationId xmlns:a16="http://schemas.microsoft.com/office/drawing/2014/main" id="{296AAAA1-6089-794D-9617-B9E6351D5A15}"/>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374" name="Slide Number Placeholder 4">
            <a:extLst>
              <a:ext uri="{FF2B5EF4-FFF2-40B4-BE49-F238E27FC236}">
                <a16:creationId xmlns:a16="http://schemas.microsoft.com/office/drawing/2014/main" id="{0CE9F88F-4A11-F645-AD92-835743D50D60}"/>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t>16</a:t>
            </a:fld>
            <a:endParaRPr lang="zh-CN" altLang="en-US" dirty="0"/>
          </a:p>
        </p:txBody>
      </p:sp>
    </p:spTree>
    <p:extLst>
      <p:ext uri="{BB962C8B-B14F-4D97-AF65-F5344CB8AC3E}">
        <p14:creationId xmlns:p14="http://schemas.microsoft.com/office/powerpoint/2010/main" val="42453050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2" name="组合 491">
            <a:extLst>
              <a:ext uri="{FF2B5EF4-FFF2-40B4-BE49-F238E27FC236}">
                <a16:creationId xmlns:a16="http://schemas.microsoft.com/office/drawing/2014/main" id="{7140C310-1014-724B-A397-B72171FB5EA3}"/>
              </a:ext>
            </a:extLst>
          </p:cNvPr>
          <p:cNvGrpSpPr/>
          <p:nvPr/>
        </p:nvGrpSpPr>
        <p:grpSpPr>
          <a:xfrm>
            <a:off x="7117223" y="871071"/>
            <a:ext cx="4212107" cy="4933608"/>
            <a:chOff x="1234864" y="1065447"/>
            <a:chExt cx="4549075" cy="4933608"/>
          </a:xfrm>
        </p:grpSpPr>
        <p:sp>
          <p:nvSpPr>
            <p:cNvPr id="493" name="矩形 5">
              <a:extLst>
                <a:ext uri="{FF2B5EF4-FFF2-40B4-BE49-F238E27FC236}">
                  <a16:creationId xmlns:a16="http://schemas.microsoft.com/office/drawing/2014/main" id="{35E430B8-47DA-AC4E-B50E-506935BAFAB8}"/>
                </a:ext>
              </a:extLst>
            </p:cNvPr>
            <p:cNvSpPr/>
            <p:nvPr/>
          </p:nvSpPr>
          <p:spPr>
            <a:xfrm>
              <a:off x="1234864" y="1065447"/>
              <a:ext cx="4549075" cy="4933608"/>
            </a:xfrm>
            <a:prstGeom prst="rect">
              <a:avLst/>
            </a:prstGeom>
            <a:solidFill>
              <a:schemeClr val="accent1">
                <a:lumMod val="40000"/>
                <a:lumOff val="60000"/>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 dirty="0">
                <a:latin typeface="Century Gothic" panose="020B0502020202020204" pitchFamily="34" charset="0"/>
              </a:endParaRPr>
            </a:p>
          </p:txBody>
        </p:sp>
        <p:sp>
          <p:nvSpPr>
            <p:cNvPr id="494" name="矩形 5">
              <a:extLst>
                <a:ext uri="{FF2B5EF4-FFF2-40B4-BE49-F238E27FC236}">
                  <a16:creationId xmlns:a16="http://schemas.microsoft.com/office/drawing/2014/main" id="{E8BB55A8-F7E4-E249-9088-0EE0E1FE3035}"/>
                </a:ext>
              </a:extLst>
            </p:cNvPr>
            <p:cNvSpPr/>
            <p:nvPr/>
          </p:nvSpPr>
          <p:spPr>
            <a:xfrm>
              <a:off x="1321544" y="1155622"/>
              <a:ext cx="4375714" cy="4757644"/>
            </a:xfrm>
            <a:prstGeom prst="rect">
              <a:avLst/>
            </a:prstGeom>
            <a:solidFill>
              <a:schemeClr val="bg1"/>
            </a:solidFill>
            <a:ln w="19050">
              <a:solidFill>
                <a:schemeClr val="accent1">
                  <a:lumMod val="60000"/>
                  <a:lumOff val="4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 dirty="0">
                <a:latin typeface="Century Gothic" panose="020B0502020202020204" pitchFamily="34" charset="0"/>
              </a:endParaRPr>
            </a:p>
          </p:txBody>
        </p:sp>
      </p:grpSp>
      <p:cxnSp>
        <p:nvCxnSpPr>
          <p:cNvPr id="460" name="直接连接符 165">
            <a:extLst>
              <a:ext uri="{FF2B5EF4-FFF2-40B4-BE49-F238E27FC236}">
                <a16:creationId xmlns:a16="http://schemas.microsoft.com/office/drawing/2014/main" id="{7983E91C-B668-0E4C-8FC2-072587601077}"/>
              </a:ext>
            </a:extLst>
          </p:cNvPr>
          <p:cNvCxnSpPr>
            <a:cxnSpLocks/>
          </p:cNvCxnSpPr>
          <p:nvPr/>
        </p:nvCxnSpPr>
        <p:spPr>
          <a:xfrm>
            <a:off x="6173677" y="1855800"/>
            <a:ext cx="865977" cy="7835"/>
          </a:xfrm>
          <a:prstGeom prst="line">
            <a:avLst/>
          </a:prstGeom>
          <a:ln w="22225">
            <a:solidFill>
              <a:srgbClr val="F0D500"/>
            </a:solidFill>
          </a:ln>
        </p:spPr>
        <p:style>
          <a:lnRef idx="1">
            <a:schemeClr val="accent1"/>
          </a:lnRef>
          <a:fillRef idx="0">
            <a:schemeClr val="accent1"/>
          </a:fillRef>
          <a:effectRef idx="0">
            <a:schemeClr val="accent1"/>
          </a:effectRef>
          <a:fontRef idx="minor">
            <a:schemeClr val="tx1"/>
          </a:fontRef>
        </p:style>
      </p:cxnSp>
      <p:grpSp>
        <p:nvGrpSpPr>
          <p:cNvPr id="229" name="组合 228">
            <a:extLst>
              <a:ext uri="{FF2B5EF4-FFF2-40B4-BE49-F238E27FC236}">
                <a16:creationId xmlns:a16="http://schemas.microsoft.com/office/drawing/2014/main" id="{782B7883-4A8A-7C40-95FC-D08A8F470635}"/>
              </a:ext>
            </a:extLst>
          </p:cNvPr>
          <p:cNvGrpSpPr/>
          <p:nvPr/>
        </p:nvGrpSpPr>
        <p:grpSpPr>
          <a:xfrm>
            <a:off x="1234864" y="900347"/>
            <a:ext cx="4549075" cy="4933608"/>
            <a:chOff x="1234864" y="1065447"/>
            <a:chExt cx="4549075" cy="4933608"/>
          </a:xfrm>
        </p:grpSpPr>
        <p:sp>
          <p:nvSpPr>
            <p:cNvPr id="7" name="矩形 5">
              <a:extLst>
                <a:ext uri="{FF2B5EF4-FFF2-40B4-BE49-F238E27FC236}">
                  <a16:creationId xmlns:a16="http://schemas.microsoft.com/office/drawing/2014/main" id="{7E709A82-9247-9C40-9C5F-F9D0CB23BECA}"/>
                </a:ext>
              </a:extLst>
            </p:cNvPr>
            <p:cNvSpPr/>
            <p:nvPr/>
          </p:nvSpPr>
          <p:spPr>
            <a:xfrm>
              <a:off x="1234864" y="1065447"/>
              <a:ext cx="4549075" cy="4933608"/>
            </a:xfrm>
            <a:prstGeom prst="rect">
              <a:avLst/>
            </a:prstGeom>
            <a:solidFill>
              <a:schemeClr val="accent1">
                <a:lumMod val="40000"/>
                <a:lumOff val="60000"/>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 dirty="0">
                <a:latin typeface="Century Gothic" panose="020B0502020202020204" pitchFamily="34" charset="0"/>
              </a:endParaRPr>
            </a:p>
          </p:txBody>
        </p:sp>
        <p:sp>
          <p:nvSpPr>
            <p:cNvPr id="228" name="矩形 5">
              <a:extLst>
                <a:ext uri="{FF2B5EF4-FFF2-40B4-BE49-F238E27FC236}">
                  <a16:creationId xmlns:a16="http://schemas.microsoft.com/office/drawing/2014/main" id="{5B35BD40-CA48-2244-8C97-7FF3C9275A64}"/>
                </a:ext>
              </a:extLst>
            </p:cNvPr>
            <p:cNvSpPr/>
            <p:nvPr/>
          </p:nvSpPr>
          <p:spPr>
            <a:xfrm>
              <a:off x="1321544" y="1155622"/>
              <a:ext cx="4375714" cy="4757644"/>
            </a:xfrm>
            <a:prstGeom prst="rect">
              <a:avLst/>
            </a:prstGeom>
            <a:solidFill>
              <a:schemeClr val="bg1"/>
            </a:solidFill>
            <a:ln w="19050">
              <a:solidFill>
                <a:schemeClr val="accent1">
                  <a:lumMod val="60000"/>
                  <a:lumOff val="4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 dirty="0">
                <a:latin typeface="Century Gothic" panose="020B0502020202020204" pitchFamily="34" charset="0"/>
              </a:endParaRPr>
            </a:p>
          </p:txBody>
        </p:sp>
      </p:grpSp>
      <p:sp>
        <p:nvSpPr>
          <p:cNvPr id="2" name="Title 1">
            <a:extLst>
              <a:ext uri="{FF2B5EF4-FFF2-40B4-BE49-F238E27FC236}">
                <a16:creationId xmlns:a16="http://schemas.microsoft.com/office/drawing/2014/main" id="{B3661F79-D8A5-A345-9580-B8DDAFE6398A}"/>
              </a:ext>
            </a:extLst>
          </p:cNvPr>
          <p:cNvSpPr>
            <a:spLocks noGrp="1"/>
          </p:cNvSpPr>
          <p:nvPr>
            <p:ph type="title"/>
          </p:nvPr>
        </p:nvSpPr>
        <p:spPr>
          <a:xfrm>
            <a:off x="618521" y="283053"/>
            <a:ext cx="8266395" cy="405850"/>
          </a:xfrm>
        </p:spPr>
        <p:txBody>
          <a:bodyPr>
            <a:noAutofit/>
          </a:bodyPr>
          <a:lstStyle/>
          <a:p>
            <a:r>
              <a:rPr lang="en-CN" sz="2500" dirty="0">
                <a:latin typeface="Century Gothic" panose="020B0502020202020204" pitchFamily="34" charset="0"/>
              </a:rPr>
              <a:t>Stretched Cluster Network Architecture</a:t>
            </a:r>
          </a:p>
        </p:txBody>
      </p:sp>
      <p:pic>
        <p:nvPicPr>
          <p:cNvPr id="11" name="图片 9">
            <a:extLst>
              <a:ext uri="{FF2B5EF4-FFF2-40B4-BE49-F238E27FC236}">
                <a16:creationId xmlns:a16="http://schemas.microsoft.com/office/drawing/2014/main" id="{A0D2F5DB-FFF0-E147-AB2B-D34723C1C86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99326" y="3482422"/>
            <a:ext cx="299082" cy="341035"/>
          </a:xfrm>
          <a:prstGeom prst="rect">
            <a:avLst/>
          </a:prstGeom>
        </p:spPr>
      </p:pic>
      <p:pic>
        <p:nvPicPr>
          <p:cNvPr id="12" name="图片 10">
            <a:extLst>
              <a:ext uri="{FF2B5EF4-FFF2-40B4-BE49-F238E27FC236}">
                <a16:creationId xmlns:a16="http://schemas.microsoft.com/office/drawing/2014/main" id="{76FB5A3A-C633-AB49-BD3B-A9D483DC2D6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46420" y="4774739"/>
            <a:ext cx="509356" cy="544873"/>
          </a:xfrm>
          <a:prstGeom prst="rect">
            <a:avLst/>
          </a:prstGeom>
        </p:spPr>
      </p:pic>
      <p:pic>
        <p:nvPicPr>
          <p:cNvPr id="13" name="图片 11">
            <a:extLst>
              <a:ext uri="{FF2B5EF4-FFF2-40B4-BE49-F238E27FC236}">
                <a16:creationId xmlns:a16="http://schemas.microsoft.com/office/drawing/2014/main" id="{B8CBF3A0-35B0-BB4A-9EE6-A3B743D91B0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53697" y="4769164"/>
            <a:ext cx="509356" cy="544873"/>
          </a:xfrm>
          <a:prstGeom prst="rect">
            <a:avLst/>
          </a:prstGeom>
        </p:spPr>
      </p:pic>
      <p:pic>
        <p:nvPicPr>
          <p:cNvPr id="14" name="图片 12">
            <a:extLst>
              <a:ext uri="{FF2B5EF4-FFF2-40B4-BE49-F238E27FC236}">
                <a16:creationId xmlns:a16="http://schemas.microsoft.com/office/drawing/2014/main" id="{D6E9882C-4CBE-6846-B5D9-31C030B1B82C}"/>
              </a:ext>
            </a:extLst>
          </p:cNvPr>
          <p:cNvPicPr>
            <a:picLocks noChangeAspect="1"/>
          </p:cNvPicPr>
          <p:nvPr/>
        </p:nvPicPr>
        <p:blipFill>
          <a:blip r:embed="rId4"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2647881" y="4762406"/>
            <a:ext cx="509356" cy="544873"/>
          </a:xfrm>
          <a:prstGeom prst="rect">
            <a:avLst/>
          </a:prstGeom>
        </p:spPr>
      </p:pic>
      <p:pic>
        <p:nvPicPr>
          <p:cNvPr id="15" name="图片 13">
            <a:extLst>
              <a:ext uri="{FF2B5EF4-FFF2-40B4-BE49-F238E27FC236}">
                <a16:creationId xmlns:a16="http://schemas.microsoft.com/office/drawing/2014/main" id="{D1F30CA2-3BE8-914A-ABB4-503EC6CD60A8}"/>
              </a:ext>
            </a:extLst>
          </p:cNvPr>
          <p:cNvPicPr>
            <a:picLocks noChangeAspect="1"/>
          </p:cNvPicPr>
          <p:nvPr/>
        </p:nvPicPr>
        <p:blipFill>
          <a:blip r:embed="rId4"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3149475" y="4751201"/>
            <a:ext cx="509356" cy="544873"/>
          </a:xfrm>
          <a:prstGeom prst="rect">
            <a:avLst/>
          </a:prstGeom>
        </p:spPr>
      </p:pic>
      <p:cxnSp>
        <p:nvCxnSpPr>
          <p:cNvPr id="20" name="直接连接符 18">
            <a:extLst>
              <a:ext uri="{FF2B5EF4-FFF2-40B4-BE49-F238E27FC236}">
                <a16:creationId xmlns:a16="http://schemas.microsoft.com/office/drawing/2014/main" id="{E33786BC-C8A8-4C43-AA4E-253B92A6A535}"/>
              </a:ext>
            </a:extLst>
          </p:cNvPr>
          <p:cNvCxnSpPr>
            <a:cxnSpLocks/>
            <a:stCxn id="10" idx="2"/>
            <a:endCxn id="12" idx="0"/>
          </p:cNvCxnSpPr>
          <p:nvPr/>
        </p:nvCxnSpPr>
        <p:spPr>
          <a:xfrm>
            <a:off x="1722759" y="3823457"/>
            <a:ext cx="178339" cy="951282"/>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直接连接符 19">
            <a:extLst>
              <a:ext uri="{FF2B5EF4-FFF2-40B4-BE49-F238E27FC236}">
                <a16:creationId xmlns:a16="http://schemas.microsoft.com/office/drawing/2014/main" id="{CEAF1D30-112A-F047-846B-249F1C4FD622}"/>
              </a:ext>
            </a:extLst>
          </p:cNvPr>
          <p:cNvCxnSpPr>
            <a:cxnSpLocks/>
            <a:stCxn id="10" idx="2"/>
            <a:endCxn id="13" idx="0"/>
          </p:cNvCxnSpPr>
          <p:nvPr/>
        </p:nvCxnSpPr>
        <p:spPr>
          <a:xfrm>
            <a:off x="1722759" y="3823457"/>
            <a:ext cx="685616" cy="945707"/>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直接连接符 20">
            <a:extLst>
              <a:ext uri="{FF2B5EF4-FFF2-40B4-BE49-F238E27FC236}">
                <a16:creationId xmlns:a16="http://schemas.microsoft.com/office/drawing/2014/main" id="{68C34BCB-9E30-AB45-ADC2-9B4807E17110}"/>
              </a:ext>
            </a:extLst>
          </p:cNvPr>
          <p:cNvCxnSpPr>
            <a:cxnSpLocks/>
            <a:stCxn id="10" idx="2"/>
            <a:endCxn id="14" idx="0"/>
          </p:cNvCxnSpPr>
          <p:nvPr/>
        </p:nvCxnSpPr>
        <p:spPr>
          <a:xfrm>
            <a:off x="1722759" y="3823457"/>
            <a:ext cx="1179800" cy="938949"/>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直接连接符 21">
            <a:extLst>
              <a:ext uri="{FF2B5EF4-FFF2-40B4-BE49-F238E27FC236}">
                <a16:creationId xmlns:a16="http://schemas.microsoft.com/office/drawing/2014/main" id="{7ECD5E6C-E860-6148-959C-B3BDDD89A7B0}"/>
              </a:ext>
            </a:extLst>
          </p:cNvPr>
          <p:cNvCxnSpPr>
            <a:cxnSpLocks/>
            <a:stCxn id="10" idx="2"/>
            <a:endCxn id="15" idx="0"/>
          </p:cNvCxnSpPr>
          <p:nvPr/>
        </p:nvCxnSpPr>
        <p:spPr>
          <a:xfrm>
            <a:off x="1722759" y="3823457"/>
            <a:ext cx="1681394" cy="927744"/>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直接连接符 22">
            <a:extLst>
              <a:ext uri="{FF2B5EF4-FFF2-40B4-BE49-F238E27FC236}">
                <a16:creationId xmlns:a16="http://schemas.microsoft.com/office/drawing/2014/main" id="{7D294655-D4FF-BD45-BD87-8DC4254D7B4A}"/>
              </a:ext>
            </a:extLst>
          </p:cNvPr>
          <p:cNvCxnSpPr>
            <a:cxnSpLocks/>
            <a:stCxn id="12" idx="0"/>
            <a:endCxn id="11" idx="2"/>
          </p:cNvCxnSpPr>
          <p:nvPr/>
        </p:nvCxnSpPr>
        <p:spPr>
          <a:xfrm flipV="1">
            <a:off x="1901098" y="3823457"/>
            <a:ext cx="547769" cy="951282"/>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直接连接符 23">
            <a:extLst>
              <a:ext uri="{FF2B5EF4-FFF2-40B4-BE49-F238E27FC236}">
                <a16:creationId xmlns:a16="http://schemas.microsoft.com/office/drawing/2014/main" id="{151614FA-D003-D94F-8BE2-5D5C3462081A}"/>
              </a:ext>
            </a:extLst>
          </p:cNvPr>
          <p:cNvCxnSpPr>
            <a:cxnSpLocks/>
            <a:stCxn id="13" idx="0"/>
            <a:endCxn id="11" idx="2"/>
          </p:cNvCxnSpPr>
          <p:nvPr/>
        </p:nvCxnSpPr>
        <p:spPr>
          <a:xfrm flipV="1">
            <a:off x="2408375" y="3823457"/>
            <a:ext cx="40492" cy="945707"/>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直接连接符 24">
            <a:extLst>
              <a:ext uri="{FF2B5EF4-FFF2-40B4-BE49-F238E27FC236}">
                <a16:creationId xmlns:a16="http://schemas.microsoft.com/office/drawing/2014/main" id="{16D3C811-6B52-834F-BE77-BD624883BED2}"/>
              </a:ext>
            </a:extLst>
          </p:cNvPr>
          <p:cNvCxnSpPr>
            <a:cxnSpLocks/>
            <a:stCxn id="11" idx="2"/>
            <a:endCxn id="14" idx="0"/>
          </p:cNvCxnSpPr>
          <p:nvPr/>
        </p:nvCxnSpPr>
        <p:spPr>
          <a:xfrm>
            <a:off x="2448867" y="3823457"/>
            <a:ext cx="453692" cy="938949"/>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直接连接符 25">
            <a:extLst>
              <a:ext uri="{FF2B5EF4-FFF2-40B4-BE49-F238E27FC236}">
                <a16:creationId xmlns:a16="http://schemas.microsoft.com/office/drawing/2014/main" id="{8B82CCE9-D38A-4945-9C8A-90CFD7593DE3}"/>
              </a:ext>
            </a:extLst>
          </p:cNvPr>
          <p:cNvCxnSpPr>
            <a:cxnSpLocks/>
            <a:stCxn id="11" idx="2"/>
            <a:endCxn id="15" idx="0"/>
          </p:cNvCxnSpPr>
          <p:nvPr/>
        </p:nvCxnSpPr>
        <p:spPr>
          <a:xfrm>
            <a:off x="2448867" y="3823457"/>
            <a:ext cx="955286" cy="927744"/>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直接连接符 26">
            <a:extLst>
              <a:ext uri="{FF2B5EF4-FFF2-40B4-BE49-F238E27FC236}">
                <a16:creationId xmlns:a16="http://schemas.microsoft.com/office/drawing/2014/main" id="{76537488-6F10-C942-87FC-1CADEE5DBF8B}"/>
              </a:ext>
            </a:extLst>
          </p:cNvPr>
          <p:cNvCxnSpPr>
            <a:cxnSpLocks/>
            <a:stCxn id="16" idx="2"/>
            <a:endCxn id="12" idx="0"/>
          </p:cNvCxnSpPr>
          <p:nvPr/>
        </p:nvCxnSpPr>
        <p:spPr>
          <a:xfrm flipH="1">
            <a:off x="1901098" y="3823457"/>
            <a:ext cx="1170562" cy="95128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9" name="直接连接符 27">
            <a:extLst>
              <a:ext uri="{FF2B5EF4-FFF2-40B4-BE49-F238E27FC236}">
                <a16:creationId xmlns:a16="http://schemas.microsoft.com/office/drawing/2014/main" id="{DB9BC583-4900-F042-8281-7DA018B8AB7F}"/>
              </a:ext>
            </a:extLst>
          </p:cNvPr>
          <p:cNvCxnSpPr>
            <a:cxnSpLocks/>
            <a:stCxn id="12" idx="0"/>
            <a:endCxn id="17" idx="2"/>
          </p:cNvCxnSpPr>
          <p:nvPr/>
        </p:nvCxnSpPr>
        <p:spPr>
          <a:xfrm flipV="1">
            <a:off x="1901098" y="3823457"/>
            <a:ext cx="1880535" cy="95128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0" name="直接连接符 28">
            <a:extLst>
              <a:ext uri="{FF2B5EF4-FFF2-40B4-BE49-F238E27FC236}">
                <a16:creationId xmlns:a16="http://schemas.microsoft.com/office/drawing/2014/main" id="{623DCD4F-5F0B-5440-A762-0583A977BD54}"/>
              </a:ext>
            </a:extLst>
          </p:cNvPr>
          <p:cNvCxnSpPr>
            <a:cxnSpLocks/>
            <a:stCxn id="16" idx="2"/>
            <a:endCxn id="13" idx="0"/>
          </p:cNvCxnSpPr>
          <p:nvPr/>
        </p:nvCxnSpPr>
        <p:spPr>
          <a:xfrm flipH="1">
            <a:off x="2408375" y="3823457"/>
            <a:ext cx="663285" cy="945707"/>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1" name="直接连接符 29">
            <a:extLst>
              <a:ext uri="{FF2B5EF4-FFF2-40B4-BE49-F238E27FC236}">
                <a16:creationId xmlns:a16="http://schemas.microsoft.com/office/drawing/2014/main" id="{D154970A-F555-A94E-A088-17E7E2204EED}"/>
              </a:ext>
            </a:extLst>
          </p:cNvPr>
          <p:cNvCxnSpPr>
            <a:cxnSpLocks/>
            <a:stCxn id="16" idx="2"/>
          </p:cNvCxnSpPr>
          <p:nvPr/>
        </p:nvCxnSpPr>
        <p:spPr>
          <a:xfrm>
            <a:off x="3071660" y="3823457"/>
            <a:ext cx="188184" cy="933917"/>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2" name="直接连接符 30">
            <a:extLst>
              <a:ext uri="{FF2B5EF4-FFF2-40B4-BE49-F238E27FC236}">
                <a16:creationId xmlns:a16="http://schemas.microsoft.com/office/drawing/2014/main" id="{19C89A54-7D76-1946-8799-8A7CB9F0BFEA}"/>
              </a:ext>
            </a:extLst>
          </p:cNvPr>
          <p:cNvCxnSpPr>
            <a:cxnSpLocks/>
            <a:stCxn id="16" idx="2"/>
            <a:endCxn id="15" idx="0"/>
          </p:cNvCxnSpPr>
          <p:nvPr/>
        </p:nvCxnSpPr>
        <p:spPr>
          <a:xfrm>
            <a:off x="3071660" y="3823457"/>
            <a:ext cx="332493" cy="927744"/>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3" name="直接连接符 31">
            <a:extLst>
              <a:ext uri="{FF2B5EF4-FFF2-40B4-BE49-F238E27FC236}">
                <a16:creationId xmlns:a16="http://schemas.microsoft.com/office/drawing/2014/main" id="{B7D5EAC9-976B-D249-ACAF-8C03AE2FAEED}"/>
              </a:ext>
            </a:extLst>
          </p:cNvPr>
          <p:cNvCxnSpPr>
            <a:cxnSpLocks/>
            <a:stCxn id="17" idx="2"/>
            <a:endCxn id="13" idx="0"/>
          </p:cNvCxnSpPr>
          <p:nvPr/>
        </p:nvCxnSpPr>
        <p:spPr>
          <a:xfrm flipH="1">
            <a:off x="2408375" y="3823457"/>
            <a:ext cx="1373258" cy="945707"/>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4" name="直接连接符 32">
            <a:extLst>
              <a:ext uri="{FF2B5EF4-FFF2-40B4-BE49-F238E27FC236}">
                <a16:creationId xmlns:a16="http://schemas.microsoft.com/office/drawing/2014/main" id="{01DFCEB5-34F2-AC4C-9C05-FFABAF2271BE}"/>
              </a:ext>
            </a:extLst>
          </p:cNvPr>
          <p:cNvCxnSpPr>
            <a:cxnSpLocks/>
            <a:stCxn id="17" idx="2"/>
            <a:endCxn id="14" idx="0"/>
          </p:cNvCxnSpPr>
          <p:nvPr/>
        </p:nvCxnSpPr>
        <p:spPr>
          <a:xfrm flipH="1">
            <a:off x="2902559" y="3823457"/>
            <a:ext cx="879074" cy="938949"/>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5" name="直接连接符 33">
            <a:extLst>
              <a:ext uri="{FF2B5EF4-FFF2-40B4-BE49-F238E27FC236}">
                <a16:creationId xmlns:a16="http://schemas.microsoft.com/office/drawing/2014/main" id="{AFAB67E4-9897-C14E-AAC6-9776F6379964}"/>
              </a:ext>
            </a:extLst>
          </p:cNvPr>
          <p:cNvCxnSpPr>
            <a:cxnSpLocks/>
            <a:stCxn id="17" idx="2"/>
            <a:endCxn id="15" idx="0"/>
          </p:cNvCxnSpPr>
          <p:nvPr/>
        </p:nvCxnSpPr>
        <p:spPr>
          <a:xfrm flipH="1">
            <a:off x="3404153" y="3823457"/>
            <a:ext cx="377480" cy="927744"/>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6" name="直接连接符 34">
            <a:extLst>
              <a:ext uri="{FF2B5EF4-FFF2-40B4-BE49-F238E27FC236}">
                <a16:creationId xmlns:a16="http://schemas.microsoft.com/office/drawing/2014/main" id="{F1A61AE2-3E35-6348-9DED-5FE37D183753}"/>
              </a:ext>
            </a:extLst>
          </p:cNvPr>
          <p:cNvCxnSpPr>
            <a:cxnSpLocks/>
            <a:stCxn id="15" idx="0"/>
            <a:endCxn id="18" idx="2"/>
          </p:cNvCxnSpPr>
          <p:nvPr/>
        </p:nvCxnSpPr>
        <p:spPr>
          <a:xfrm flipV="1">
            <a:off x="3404153" y="3826836"/>
            <a:ext cx="1112711" cy="924365"/>
          </a:xfrm>
          <a:prstGeom prst="line">
            <a:avLst/>
          </a:prstGeom>
        </p:spPr>
        <p:style>
          <a:lnRef idx="1">
            <a:schemeClr val="accent4"/>
          </a:lnRef>
          <a:fillRef idx="0">
            <a:schemeClr val="accent4"/>
          </a:fillRef>
          <a:effectRef idx="0">
            <a:schemeClr val="accent4"/>
          </a:effectRef>
          <a:fontRef idx="minor">
            <a:schemeClr val="tx1"/>
          </a:fontRef>
        </p:style>
      </p:cxnSp>
      <p:cxnSp>
        <p:nvCxnSpPr>
          <p:cNvPr id="37" name="直接连接符 35">
            <a:extLst>
              <a:ext uri="{FF2B5EF4-FFF2-40B4-BE49-F238E27FC236}">
                <a16:creationId xmlns:a16="http://schemas.microsoft.com/office/drawing/2014/main" id="{66979A9A-AFE6-0F41-9C7B-FB9E31884AD4}"/>
              </a:ext>
            </a:extLst>
          </p:cNvPr>
          <p:cNvCxnSpPr>
            <a:cxnSpLocks/>
            <a:stCxn id="19" idx="2"/>
            <a:endCxn id="15" idx="0"/>
          </p:cNvCxnSpPr>
          <p:nvPr/>
        </p:nvCxnSpPr>
        <p:spPr>
          <a:xfrm flipH="1">
            <a:off x="3404153" y="3830215"/>
            <a:ext cx="1751419" cy="920986"/>
          </a:xfrm>
          <a:prstGeom prst="line">
            <a:avLst/>
          </a:prstGeom>
        </p:spPr>
        <p:style>
          <a:lnRef idx="1">
            <a:schemeClr val="accent4"/>
          </a:lnRef>
          <a:fillRef idx="0">
            <a:schemeClr val="accent4"/>
          </a:fillRef>
          <a:effectRef idx="0">
            <a:schemeClr val="accent4"/>
          </a:effectRef>
          <a:fontRef idx="minor">
            <a:schemeClr val="tx1"/>
          </a:fontRef>
        </p:style>
      </p:cxnSp>
      <p:cxnSp>
        <p:nvCxnSpPr>
          <p:cNvPr id="38" name="直接连接符 36">
            <a:extLst>
              <a:ext uri="{FF2B5EF4-FFF2-40B4-BE49-F238E27FC236}">
                <a16:creationId xmlns:a16="http://schemas.microsoft.com/office/drawing/2014/main" id="{2080E070-8371-3449-8AC9-B34FEC4842DF}"/>
              </a:ext>
            </a:extLst>
          </p:cNvPr>
          <p:cNvCxnSpPr>
            <a:cxnSpLocks/>
            <a:stCxn id="18" idx="2"/>
            <a:endCxn id="14" idx="0"/>
          </p:cNvCxnSpPr>
          <p:nvPr/>
        </p:nvCxnSpPr>
        <p:spPr>
          <a:xfrm flipH="1">
            <a:off x="2902559" y="3826836"/>
            <a:ext cx="1614305" cy="935570"/>
          </a:xfrm>
          <a:prstGeom prst="line">
            <a:avLst/>
          </a:prstGeom>
        </p:spPr>
        <p:style>
          <a:lnRef idx="1">
            <a:schemeClr val="accent4"/>
          </a:lnRef>
          <a:fillRef idx="0">
            <a:schemeClr val="accent4"/>
          </a:fillRef>
          <a:effectRef idx="0">
            <a:schemeClr val="accent4"/>
          </a:effectRef>
          <a:fontRef idx="minor">
            <a:schemeClr val="tx1"/>
          </a:fontRef>
        </p:style>
      </p:cxnSp>
      <p:cxnSp>
        <p:nvCxnSpPr>
          <p:cNvPr id="39" name="直接连接符 37">
            <a:extLst>
              <a:ext uri="{FF2B5EF4-FFF2-40B4-BE49-F238E27FC236}">
                <a16:creationId xmlns:a16="http://schemas.microsoft.com/office/drawing/2014/main" id="{95C9CFA5-72B2-2A48-90A2-0DE338BE7E86}"/>
              </a:ext>
            </a:extLst>
          </p:cNvPr>
          <p:cNvCxnSpPr>
            <a:cxnSpLocks/>
            <a:stCxn id="18" idx="2"/>
            <a:endCxn id="13" idx="0"/>
          </p:cNvCxnSpPr>
          <p:nvPr/>
        </p:nvCxnSpPr>
        <p:spPr>
          <a:xfrm flipH="1">
            <a:off x="2408375" y="3826836"/>
            <a:ext cx="2108489" cy="942328"/>
          </a:xfrm>
          <a:prstGeom prst="line">
            <a:avLst/>
          </a:prstGeom>
        </p:spPr>
        <p:style>
          <a:lnRef idx="1">
            <a:schemeClr val="accent4"/>
          </a:lnRef>
          <a:fillRef idx="0">
            <a:schemeClr val="accent4"/>
          </a:fillRef>
          <a:effectRef idx="0">
            <a:schemeClr val="accent4"/>
          </a:effectRef>
          <a:fontRef idx="minor">
            <a:schemeClr val="tx1"/>
          </a:fontRef>
        </p:style>
      </p:cxnSp>
      <p:cxnSp>
        <p:nvCxnSpPr>
          <p:cNvPr id="40" name="直接连接符 38">
            <a:extLst>
              <a:ext uri="{FF2B5EF4-FFF2-40B4-BE49-F238E27FC236}">
                <a16:creationId xmlns:a16="http://schemas.microsoft.com/office/drawing/2014/main" id="{8102766A-91C9-6F4F-A411-252B320F5582}"/>
              </a:ext>
            </a:extLst>
          </p:cNvPr>
          <p:cNvCxnSpPr>
            <a:cxnSpLocks/>
            <a:stCxn id="18" idx="2"/>
            <a:endCxn id="12" idx="0"/>
          </p:cNvCxnSpPr>
          <p:nvPr/>
        </p:nvCxnSpPr>
        <p:spPr>
          <a:xfrm flipH="1">
            <a:off x="1901098" y="3826836"/>
            <a:ext cx="2615766" cy="947903"/>
          </a:xfrm>
          <a:prstGeom prst="line">
            <a:avLst/>
          </a:prstGeom>
        </p:spPr>
        <p:style>
          <a:lnRef idx="1">
            <a:schemeClr val="accent4"/>
          </a:lnRef>
          <a:fillRef idx="0">
            <a:schemeClr val="accent4"/>
          </a:fillRef>
          <a:effectRef idx="0">
            <a:schemeClr val="accent4"/>
          </a:effectRef>
          <a:fontRef idx="minor">
            <a:schemeClr val="tx1"/>
          </a:fontRef>
        </p:style>
      </p:cxnSp>
      <p:cxnSp>
        <p:nvCxnSpPr>
          <p:cNvPr id="41" name="直接连接符 39">
            <a:extLst>
              <a:ext uri="{FF2B5EF4-FFF2-40B4-BE49-F238E27FC236}">
                <a16:creationId xmlns:a16="http://schemas.microsoft.com/office/drawing/2014/main" id="{6FB35630-9CD1-464C-86E6-3B4A5C6255B8}"/>
              </a:ext>
            </a:extLst>
          </p:cNvPr>
          <p:cNvCxnSpPr>
            <a:cxnSpLocks/>
            <a:stCxn id="19" idx="2"/>
            <a:endCxn id="14" idx="0"/>
          </p:cNvCxnSpPr>
          <p:nvPr/>
        </p:nvCxnSpPr>
        <p:spPr>
          <a:xfrm flipH="1">
            <a:off x="2902559" y="3830215"/>
            <a:ext cx="2253013" cy="932191"/>
          </a:xfrm>
          <a:prstGeom prst="line">
            <a:avLst/>
          </a:prstGeom>
        </p:spPr>
        <p:style>
          <a:lnRef idx="1">
            <a:schemeClr val="accent4"/>
          </a:lnRef>
          <a:fillRef idx="0">
            <a:schemeClr val="accent4"/>
          </a:fillRef>
          <a:effectRef idx="0">
            <a:schemeClr val="accent4"/>
          </a:effectRef>
          <a:fontRef idx="minor">
            <a:schemeClr val="tx1"/>
          </a:fontRef>
        </p:style>
      </p:cxnSp>
      <p:cxnSp>
        <p:nvCxnSpPr>
          <p:cNvPr id="42" name="直接连接符 40">
            <a:extLst>
              <a:ext uri="{FF2B5EF4-FFF2-40B4-BE49-F238E27FC236}">
                <a16:creationId xmlns:a16="http://schemas.microsoft.com/office/drawing/2014/main" id="{223EB93D-C76B-4347-AE10-48E647BBBF4A}"/>
              </a:ext>
            </a:extLst>
          </p:cNvPr>
          <p:cNvCxnSpPr>
            <a:cxnSpLocks/>
            <a:stCxn id="19" idx="2"/>
          </p:cNvCxnSpPr>
          <p:nvPr/>
        </p:nvCxnSpPr>
        <p:spPr>
          <a:xfrm flipH="1">
            <a:off x="1785829" y="3830215"/>
            <a:ext cx="3369743" cy="920128"/>
          </a:xfrm>
          <a:prstGeom prst="line">
            <a:avLst/>
          </a:prstGeom>
        </p:spPr>
        <p:style>
          <a:lnRef idx="1">
            <a:schemeClr val="accent4"/>
          </a:lnRef>
          <a:fillRef idx="0">
            <a:schemeClr val="accent4"/>
          </a:fillRef>
          <a:effectRef idx="0">
            <a:schemeClr val="accent4"/>
          </a:effectRef>
          <a:fontRef idx="minor">
            <a:schemeClr val="tx1"/>
          </a:fontRef>
        </p:style>
      </p:cxnSp>
      <p:pic>
        <p:nvPicPr>
          <p:cNvPr id="43" name="图片 41">
            <a:extLst>
              <a:ext uri="{FF2B5EF4-FFF2-40B4-BE49-F238E27FC236}">
                <a16:creationId xmlns:a16="http://schemas.microsoft.com/office/drawing/2014/main" id="{5B4BD3FC-9D09-B748-BB9A-B291AEC008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05481" y="4746964"/>
            <a:ext cx="431718" cy="524271"/>
          </a:xfrm>
          <a:prstGeom prst="rect">
            <a:avLst/>
          </a:prstGeom>
        </p:spPr>
      </p:pic>
      <p:cxnSp>
        <p:nvCxnSpPr>
          <p:cNvPr id="44" name="直接连接符 42">
            <a:extLst>
              <a:ext uri="{FF2B5EF4-FFF2-40B4-BE49-F238E27FC236}">
                <a16:creationId xmlns:a16="http://schemas.microsoft.com/office/drawing/2014/main" id="{11A88FD4-1B82-A54B-B70E-BA83C624AA83}"/>
              </a:ext>
            </a:extLst>
          </p:cNvPr>
          <p:cNvCxnSpPr>
            <a:cxnSpLocks/>
          </p:cNvCxnSpPr>
          <p:nvPr/>
        </p:nvCxnSpPr>
        <p:spPr>
          <a:xfrm>
            <a:off x="1872300" y="3702101"/>
            <a:ext cx="427026"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51" name="直接连接符 49">
            <a:extLst>
              <a:ext uri="{FF2B5EF4-FFF2-40B4-BE49-F238E27FC236}">
                <a16:creationId xmlns:a16="http://schemas.microsoft.com/office/drawing/2014/main" id="{6EECEDC0-DE18-5348-8732-CF34934C7DC2}"/>
              </a:ext>
            </a:extLst>
          </p:cNvPr>
          <p:cNvCxnSpPr>
            <a:cxnSpLocks/>
          </p:cNvCxnSpPr>
          <p:nvPr/>
        </p:nvCxnSpPr>
        <p:spPr>
          <a:xfrm>
            <a:off x="3172862" y="2410132"/>
            <a:ext cx="1025933"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52" name="直接连接符 50">
            <a:extLst>
              <a:ext uri="{FF2B5EF4-FFF2-40B4-BE49-F238E27FC236}">
                <a16:creationId xmlns:a16="http://schemas.microsoft.com/office/drawing/2014/main" id="{30D0F5F2-7405-B646-8264-E9507BAA2E09}"/>
              </a:ext>
            </a:extLst>
          </p:cNvPr>
          <p:cNvCxnSpPr>
            <a:cxnSpLocks/>
            <a:stCxn id="43" idx="0"/>
            <a:endCxn id="18" idx="2"/>
          </p:cNvCxnSpPr>
          <p:nvPr/>
        </p:nvCxnSpPr>
        <p:spPr>
          <a:xfrm flipH="1" flipV="1">
            <a:off x="4516864" y="3826836"/>
            <a:ext cx="504476" cy="920128"/>
          </a:xfrm>
          <a:prstGeom prst="line">
            <a:avLst/>
          </a:prstGeom>
        </p:spPr>
        <p:style>
          <a:lnRef idx="1">
            <a:schemeClr val="accent4"/>
          </a:lnRef>
          <a:fillRef idx="0">
            <a:schemeClr val="accent4"/>
          </a:fillRef>
          <a:effectRef idx="0">
            <a:schemeClr val="accent4"/>
          </a:effectRef>
          <a:fontRef idx="minor">
            <a:schemeClr val="tx1"/>
          </a:fontRef>
        </p:style>
      </p:cxnSp>
      <p:cxnSp>
        <p:nvCxnSpPr>
          <p:cNvPr id="53" name="直接连接符 51">
            <a:extLst>
              <a:ext uri="{FF2B5EF4-FFF2-40B4-BE49-F238E27FC236}">
                <a16:creationId xmlns:a16="http://schemas.microsoft.com/office/drawing/2014/main" id="{FE9C6DF1-36C6-9E49-9036-913B48EB6F72}"/>
              </a:ext>
            </a:extLst>
          </p:cNvPr>
          <p:cNvCxnSpPr>
            <a:cxnSpLocks/>
            <a:stCxn id="43" idx="0"/>
            <a:endCxn id="19" idx="2"/>
          </p:cNvCxnSpPr>
          <p:nvPr/>
        </p:nvCxnSpPr>
        <p:spPr>
          <a:xfrm flipV="1">
            <a:off x="5021340" y="3830215"/>
            <a:ext cx="134232" cy="916749"/>
          </a:xfrm>
          <a:prstGeom prst="line">
            <a:avLst/>
          </a:prstGeom>
        </p:spPr>
        <p:style>
          <a:lnRef idx="1">
            <a:schemeClr val="accent4"/>
          </a:lnRef>
          <a:fillRef idx="0">
            <a:schemeClr val="accent4"/>
          </a:fillRef>
          <a:effectRef idx="0">
            <a:schemeClr val="accent4"/>
          </a:effectRef>
          <a:fontRef idx="minor">
            <a:schemeClr val="tx1"/>
          </a:fontRef>
        </p:style>
      </p:cxnSp>
      <p:cxnSp>
        <p:nvCxnSpPr>
          <p:cNvPr id="54" name="直接连接符 52">
            <a:extLst>
              <a:ext uri="{FF2B5EF4-FFF2-40B4-BE49-F238E27FC236}">
                <a16:creationId xmlns:a16="http://schemas.microsoft.com/office/drawing/2014/main" id="{0AA4B9C8-69D7-694B-8323-EC08FC168F70}"/>
              </a:ext>
            </a:extLst>
          </p:cNvPr>
          <p:cNvCxnSpPr>
            <a:cxnSpLocks/>
            <a:endCxn id="8" idx="2"/>
          </p:cNvCxnSpPr>
          <p:nvPr/>
        </p:nvCxnSpPr>
        <p:spPr>
          <a:xfrm flipV="1">
            <a:off x="1622708" y="2598683"/>
            <a:ext cx="1468524" cy="898474"/>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55" name="直接连接符 53">
            <a:extLst>
              <a:ext uri="{FF2B5EF4-FFF2-40B4-BE49-F238E27FC236}">
                <a16:creationId xmlns:a16="http://schemas.microsoft.com/office/drawing/2014/main" id="{5EBE040D-038B-4743-A0DF-1046EB3EBAE2}"/>
              </a:ext>
            </a:extLst>
          </p:cNvPr>
          <p:cNvCxnSpPr>
            <a:cxnSpLocks/>
            <a:endCxn id="9" idx="2"/>
          </p:cNvCxnSpPr>
          <p:nvPr/>
        </p:nvCxnSpPr>
        <p:spPr>
          <a:xfrm flipV="1">
            <a:off x="1599107" y="2602406"/>
            <a:ext cx="2580683" cy="898474"/>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56" name="直接连接符 54">
            <a:extLst>
              <a:ext uri="{FF2B5EF4-FFF2-40B4-BE49-F238E27FC236}">
                <a16:creationId xmlns:a16="http://schemas.microsoft.com/office/drawing/2014/main" id="{F01CD61A-963C-F848-917C-1D817FBDC57E}"/>
              </a:ext>
            </a:extLst>
          </p:cNvPr>
          <p:cNvCxnSpPr>
            <a:cxnSpLocks/>
            <a:stCxn id="16" idx="0"/>
            <a:endCxn id="8" idx="2"/>
          </p:cNvCxnSpPr>
          <p:nvPr/>
        </p:nvCxnSpPr>
        <p:spPr>
          <a:xfrm flipV="1">
            <a:off x="3071660" y="2598683"/>
            <a:ext cx="19572" cy="883739"/>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57" name="直接连接符 55">
            <a:extLst>
              <a:ext uri="{FF2B5EF4-FFF2-40B4-BE49-F238E27FC236}">
                <a16:creationId xmlns:a16="http://schemas.microsoft.com/office/drawing/2014/main" id="{CD06FDD6-1D06-1547-A56F-48D467D47106}"/>
              </a:ext>
            </a:extLst>
          </p:cNvPr>
          <p:cNvCxnSpPr>
            <a:cxnSpLocks/>
            <a:stCxn id="17" idx="0"/>
            <a:endCxn id="8" idx="2"/>
          </p:cNvCxnSpPr>
          <p:nvPr/>
        </p:nvCxnSpPr>
        <p:spPr>
          <a:xfrm flipH="1" flipV="1">
            <a:off x="3091232" y="2598683"/>
            <a:ext cx="690401" cy="883739"/>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58" name="直接连接符 56">
            <a:extLst>
              <a:ext uri="{FF2B5EF4-FFF2-40B4-BE49-F238E27FC236}">
                <a16:creationId xmlns:a16="http://schemas.microsoft.com/office/drawing/2014/main" id="{F3664964-0829-AB4E-AA82-49C273622336}"/>
              </a:ext>
            </a:extLst>
          </p:cNvPr>
          <p:cNvCxnSpPr>
            <a:cxnSpLocks/>
            <a:stCxn id="16" idx="0"/>
            <a:endCxn id="9" idx="2"/>
          </p:cNvCxnSpPr>
          <p:nvPr/>
        </p:nvCxnSpPr>
        <p:spPr>
          <a:xfrm flipV="1">
            <a:off x="3071660" y="2602406"/>
            <a:ext cx="1108130" cy="880016"/>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59" name="直接连接符 57">
            <a:extLst>
              <a:ext uri="{FF2B5EF4-FFF2-40B4-BE49-F238E27FC236}">
                <a16:creationId xmlns:a16="http://schemas.microsoft.com/office/drawing/2014/main" id="{5A490245-5F76-B14B-9F2C-3F47D3CE6BC8}"/>
              </a:ext>
            </a:extLst>
          </p:cNvPr>
          <p:cNvCxnSpPr>
            <a:cxnSpLocks/>
            <a:stCxn id="17" idx="0"/>
            <a:endCxn id="9" idx="2"/>
          </p:cNvCxnSpPr>
          <p:nvPr/>
        </p:nvCxnSpPr>
        <p:spPr>
          <a:xfrm flipV="1">
            <a:off x="3781633" y="2602406"/>
            <a:ext cx="398157" cy="880016"/>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60" name="直接连接符 60">
            <a:extLst>
              <a:ext uri="{FF2B5EF4-FFF2-40B4-BE49-F238E27FC236}">
                <a16:creationId xmlns:a16="http://schemas.microsoft.com/office/drawing/2014/main" id="{C54C12FD-21BE-1440-A0E1-DE9A7C2E8440}"/>
              </a:ext>
            </a:extLst>
          </p:cNvPr>
          <p:cNvCxnSpPr>
            <a:cxnSpLocks/>
            <a:endCxn id="8" idx="1"/>
          </p:cNvCxnSpPr>
          <p:nvPr/>
        </p:nvCxnSpPr>
        <p:spPr>
          <a:xfrm>
            <a:off x="2505929" y="2442996"/>
            <a:ext cx="447143"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61" name="直接连接符 61">
            <a:extLst>
              <a:ext uri="{FF2B5EF4-FFF2-40B4-BE49-F238E27FC236}">
                <a16:creationId xmlns:a16="http://schemas.microsoft.com/office/drawing/2014/main" id="{C1A7B9FF-BC02-B84A-BFB0-3D97D7529695}"/>
              </a:ext>
            </a:extLst>
          </p:cNvPr>
          <p:cNvCxnSpPr>
            <a:cxnSpLocks/>
            <a:stCxn id="9" idx="3"/>
          </p:cNvCxnSpPr>
          <p:nvPr/>
        </p:nvCxnSpPr>
        <p:spPr>
          <a:xfrm flipV="1">
            <a:off x="4316354" y="2446291"/>
            <a:ext cx="625975" cy="2226"/>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62" name="直接连接符 62">
            <a:extLst>
              <a:ext uri="{FF2B5EF4-FFF2-40B4-BE49-F238E27FC236}">
                <a16:creationId xmlns:a16="http://schemas.microsoft.com/office/drawing/2014/main" id="{BE59ADE2-E424-A14A-AA71-442F64761972}"/>
              </a:ext>
            </a:extLst>
          </p:cNvPr>
          <p:cNvCxnSpPr>
            <a:cxnSpLocks/>
            <a:stCxn id="8" idx="0"/>
            <a:endCxn id="66" idx="2"/>
          </p:cNvCxnSpPr>
          <p:nvPr/>
        </p:nvCxnSpPr>
        <p:spPr>
          <a:xfrm flipV="1">
            <a:off x="3091232" y="1855238"/>
            <a:ext cx="0" cy="432071"/>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63" name="直接连接符 63">
            <a:extLst>
              <a:ext uri="{FF2B5EF4-FFF2-40B4-BE49-F238E27FC236}">
                <a16:creationId xmlns:a16="http://schemas.microsoft.com/office/drawing/2014/main" id="{D0BE0879-57FB-8246-9500-F3D86468D26A}"/>
              </a:ext>
            </a:extLst>
          </p:cNvPr>
          <p:cNvCxnSpPr>
            <a:cxnSpLocks/>
            <a:stCxn id="9" idx="0"/>
            <a:endCxn id="67" idx="2"/>
          </p:cNvCxnSpPr>
          <p:nvPr/>
        </p:nvCxnSpPr>
        <p:spPr>
          <a:xfrm flipH="1" flipV="1">
            <a:off x="4173762" y="1851341"/>
            <a:ext cx="6028" cy="443287"/>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64" name="直接连接符 64">
            <a:extLst>
              <a:ext uri="{FF2B5EF4-FFF2-40B4-BE49-F238E27FC236}">
                <a16:creationId xmlns:a16="http://schemas.microsoft.com/office/drawing/2014/main" id="{2C8F326A-5BA9-6B47-8AF3-7D7ACDBE6A1A}"/>
              </a:ext>
            </a:extLst>
          </p:cNvPr>
          <p:cNvCxnSpPr>
            <a:cxnSpLocks/>
            <a:stCxn id="8" idx="0"/>
            <a:endCxn id="67" idx="2"/>
          </p:cNvCxnSpPr>
          <p:nvPr/>
        </p:nvCxnSpPr>
        <p:spPr>
          <a:xfrm flipV="1">
            <a:off x="3091232" y="1851341"/>
            <a:ext cx="1082530" cy="435968"/>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65" name="直接连接符 65">
            <a:extLst>
              <a:ext uri="{FF2B5EF4-FFF2-40B4-BE49-F238E27FC236}">
                <a16:creationId xmlns:a16="http://schemas.microsoft.com/office/drawing/2014/main" id="{0F3A1A17-FB37-624D-9CFB-2B81ADB541D7}"/>
              </a:ext>
            </a:extLst>
          </p:cNvPr>
          <p:cNvCxnSpPr>
            <a:cxnSpLocks/>
            <a:stCxn id="66" idx="2"/>
            <a:endCxn id="9" idx="0"/>
          </p:cNvCxnSpPr>
          <p:nvPr/>
        </p:nvCxnSpPr>
        <p:spPr>
          <a:xfrm>
            <a:off x="3091232" y="1855238"/>
            <a:ext cx="1088558" cy="43939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68" name="椭圆 68">
            <a:extLst>
              <a:ext uri="{FF2B5EF4-FFF2-40B4-BE49-F238E27FC236}">
                <a16:creationId xmlns:a16="http://schemas.microsoft.com/office/drawing/2014/main" id="{6A4922FE-7BAE-0A41-AB7F-2318EFCC7A70}"/>
              </a:ext>
            </a:extLst>
          </p:cNvPr>
          <p:cNvSpPr/>
          <p:nvPr/>
        </p:nvSpPr>
        <p:spPr>
          <a:xfrm rot="2202930">
            <a:off x="2039637" y="3127218"/>
            <a:ext cx="821053" cy="184523"/>
          </a:xfrm>
          <a:prstGeom prst="ellipse">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
              <a:latin typeface="Century Gothic" panose="020B0502020202020204" pitchFamily="34" charset="0"/>
            </a:endParaRPr>
          </a:p>
        </p:txBody>
      </p:sp>
      <p:cxnSp>
        <p:nvCxnSpPr>
          <p:cNvPr id="69" name="直接连接符 69">
            <a:extLst>
              <a:ext uri="{FF2B5EF4-FFF2-40B4-BE49-F238E27FC236}">
                <a16:creationId xmlns:a16="http://schemas.microsoft.com/office/drawing/2014/main" id="{6544482C-2F60-AE4B-A5F3-C5A7ECBB60CD}"/>
              </a:ext>
            </a:extLst>
          </p:cNvPr>
          <p:cNvCxnSpPr>
            <a:cxnSpLocks/>
            <a:stCxn id="11" idx="0"/>
            <a:endCxn id="8" idx="2"/>
          </p:cNvCxnSpPr>
          <p:nvPr/>
        </p:nvCxnSpPr>
        <p:spPr>
          <a:xfrm flipV="1">
            <a:off x="2448867" y="2598683"/>
            <a:ext cx="642365" cy="883739"/>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70" name="直接连接符 70">
            <a:extLst>
              <a:ext uri="{FF2B5EF4-FFF2-40B4-BE49-F238E27FC236}">
                <a16:creationId xmlns:a16="http://schemas.microsoft.com/office/drawing/2014/main" id="{8D73C9FB-337D-7741-BD12-0B44A79BAD11}"/>
              </a:ext>
            </a:extLst>
          </p:cNvPr>
          <p:cNvCxnSpPr>
            <a:cxnSpLocks/>
            <a:stCxn id="11" idx="0"/>
            <a:endCxn id="9" idx="2"/>
          </p:cNvCxnSpPr>
          <p:nvPr/>
        </p:nvCxnSpPr>
        <p:spPr>
          <a:xfrm flipV="1">
            <a:off x="2448867" y="2602406"/>
            <a:ext cx="1730923" cy="880016"/>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71" name="椭圆 71">
            <a:extLst>
              <a:ext uri="{FF2B5EF4-FFF2-40B4-BE49-F238E27FC236}">
                <a16:creationId xmlns:a16="http://schemas.microsoft.com/office/drawing/2014/main" id="{199AB194-5EF2-5E49-BEAD-8BE286BEB501}"/>
              </a:ext>
            </a:extLst>
          </p:cNvPr>
          <p:cNvSpPr/>
          <p:nvPr/>
        </p:nvSpPr>
        <p:spPr>
          <a:xfrm>
            <a:off x="2911717" y="3145623"/>
            <a:ext cx="1083129" cy="119425"/>
          </a:xfrm>
          <a:prstGeom prst="ellipse">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
              <a:latin typeface="Century Gothic" panose="020B0502020202020204" pitchFamily="34" charset="0"/>
            </a:endParaRPr>
          </a:p>
        </p:txBody>
      </p:sp>
      <p:pic>
        <p:nvPicPr>
          <p:cNvPr id="74" name="图片 74">
            <a:extLst>
              <a:ext uri="{FF2B5EF4-FFF2-40B4-BE49-F238E27FC236}">
                <a16:creationId xmlns:a16="http://schemas.microsoft.com/office/drawing/2014/main" id="{FF069917-985E-914C-9129-07C277251C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44056" y="3441984"/>
            <a:ext cx="299082" cy="341035"/>
          </a:xfrm>
          <a:prstGeom prst="rect">
            <a:avLst/>
          </a:prstGeom>
        </p:spPr>
      </p:pic>
      <p:pic>
        <p:nvPicPr>
          <p:cNvPr id="76" name="图片 76">
            <a:extLst>
              <a:ext uri="{FF2B5EF4-FFF2-40B4-BE49-F238E27FC236}">
                <a16:creationId xmlns:a16="http://schemas.microsoft.com/office/drawing/2014/main" id="{24C5F726-87D6-FD4D-9FD5-CB912C8D15B6}"/>
              </a:ext>
            </a:extLst>
          </p:cNvPr>
          <p:cNvPicPr>
            <a:picLocks noChangeAspect="1"/>
          </p:cNvPicPr>
          <p:nvPr/>
        </p:nvPicPr>
        <p:blipFill>
          <a:blip r:embed="rId4"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8961554" y="4726705"/>
            <a:ext cx="509356" cy="544873"/>
          </a:xfrm>
          <a:prstGeom prst="rect">
            <a:avLst/>
          </a:prstGeom>
        </p:spPr>
      </p:pic>
      <p:pic>
        <p:nvPicPr>
          <p:cNvPr id="77" name="图片 77">
            <a:extLst>
              <a:ext uri="{FF2B5EF4-FFF2-40B4-BE49-F238E27FC236}">
                <a16:creationId xmlns:a16="http://schemas.microsoft.com/office/drawing/2014/main" id="{B050A3E1-C602-7440-BC8A-9141A6342E1E}"/>
              </a:ext>
            </a:extLst>
          </p:cNvPr>
          <p:cNvPicPr>
            <a:picLocks noChangeAspect="1"/>
          </p:cNvPicPr>
          <p:nvPr/>
        </p:nvPicPr>
        <p:blipFill>
          <a:blip r:embed="rId4"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9461965" y="4711471"/>
            <a:ext cx="509356" cy="544873"/>
          </a:xfrm>
          <a:prstGeom prst="rect">
            <a:avLst/>
          </a:prstGeom>
        </p:spPr>
      </p:pic>
      <p:cxnSp>
        <p:nvCxnSpPr>
          <p:cNvPr id="82" name="直接连接符 82">
            <a:extLst>
              <a:ext uri="{FF2B5EF4-FFF2-40B4-BE49-F238E27FC236}">
                <a16:creationId xmlns:a16="http://schemas.microsoft.com/office/drawing/2014/main" id="{BEF26A71-32B5-3644-8AD5-1BA292CFCB08}"/>
              </a:ext>
            </a:extLst>
          </p:cNvPr>
          <p:cNvCxnSpPr>
            <a:cxnSpLocks/>
            <a:stCxn id="74" idx="2"/>
            <a:endCxn id="76" idx="0"/>
          </p:cNvCxnSpPr>
          <p:nvPr/>
        </p:nvCxnSpPr>
        <p:spPr>
          <a:xfrm flipH="1">
            <a:off x="9216232" y="3783019"/>
            <a:ext cx="977365" cy="943686"/>
          </a:xfrm>
          <a:prstGeom prst="line">
            <a:avLst/>
          </a:prstGeom>
        </p:spPr>
        <p:style>
          <a:lnRef idx="1">
            <a:schemeClr val="accent1"/>
          </a:lnRef>
          <a:fillRef idx="0">
            <a:schemeClr val="accent1"/>
          </a:fillRef>
          <a:effectRef idx="0">
            <a:schemeClr val="accent1"/>
          </a:effectRef>
          <a:fontRef idx="minor">
            <a:schemeClr val="tx1"/>
          </a:fontRef>
        </p:style>
      </p:cxnSp>
      <p:cxnSp>
        <p:nvCxnSpPr>
          <p:cNvPr id="83" name="直接连接符 83">
            <a:extLst>
              <a:ext uri="{FF2B5EF4-FFF2-40B4-BE49-F238E27FC236}">
                <a16:creationId xmlns:a16="http://schemas.microsoft.com/office/drawing/2014/main" id="{FC25C916-18DD-6540-B4E1-A1419D7953BA}"/>
              </a:ext>
            </a:extLst>
          </p:cNvPr>
          <p:cNvCxnSpPr>
            <a:cxnSpLocks/>
            <a:stCxn id="74" idx="2"/>
            <a:endCxn id="77" idx="0"/>
          </p:cNvCxnSpPr>
          <p:nvPr/>
        </p:nvCxnSpPr>
        <p:spPr>
          <a:xfrm flipH="1">
            <a:off x="9716643" y="3783019"/>
            <a:ext cx="476954" cy="928452"/>
          </a:xfrm>
          <a:prstGeom prst="line">
            <a:avLst/>
          </a:prstGeom>
        </p:spPr>
        <p:style>
          <a:lnRef idx="1">
            <a:schemeClr val="accent1"/>
          </a:lnRef>
          <a:fillRef idx="0">
            <a:schemeClr val="accent1"/>
          </a:fillRef>
          <a:effectRef idx="0">
            <a:schemeClr val="accent1"/>
          </a:effectRef>
          <a:fontRef idx="minor">
            <a:schemeClr val="tx1"/>
          </a:fontRef>
        </p:style>
      </p:cxnSp>
      <p:cxnSp>
        <p:nvCxnSpPr>
          <p:cNvPr id="84" name="直接连接符 84">
            <a:extLst>
              <a:ext uri="{FF2B5EF4-FFF2-40B4-BE49-F238E27FC236}">
                <a16:creationId xmlns:a16="http://schemas.microsoft.com/office/drawing/2014/main" id="{DC65A474-8AF0-0A47-AAF1-4B6CAF63837D}"/>
              </a:ext>
            </a:extLst>
          </p:cNvPr>
          <p:cNvCxnSpPr>
            <a:cxnSpLocks/>
            <a:stCxn id="76" idx="0"/>
            <a:endCxn id="75" idx="2"/>
          </p:cNvCxnSpPr>
          <p:nvPr/>
        </p:nvCxnSpPr>
        <p:spPr>
          <a:xfrm flipV="1">
            <a:off x="9216232" y="3775949"/>
            <a:ext cx="1743789" cy="950756"/>
          </a:xfrm>
          <a:prstGeom prst="line">
            <a:avLst/>
          </a:prstGeom>
        </p:spPr>
        <p:style>
          <a:lnRef idx="1">
            <a:schemeClr val="accent1"/>
          </a:lnRef>
          <a:fillRef idx="0">
            <a:schemeClr val="accent1"/>
          </a:fillRef>
          <a:effectRef idx="0">
            <a:schemeClr val="accent1"/>
          </a:effectRef>
          <a:fontRef idx="minor">
            <a:schemeClr val="tx1"/>
          </a:fontRef>
        </p:style>
      </p:cxnSp>
      <p:cxnSp>
        <p:nvCxnSpPr>
          <p:cNvPr id="85" name="直接连接符 85">
            <a:extLst>
              <a:ext uri="{FF2B5EF4-FFF2-40B4-BE49-F238E27FC236}">
                <a16:creationId xmlns:a16="http://schemas.microsoft.com/office/drawing/2014/main" id="{AACD8C9A-7AE9-D44F-BCA1-3930CC022836}"/>
              </a:ext>
            </a:extLst>
          </p:cNvPr>
          <p:cNvCxnSpPr>
            <a:cxnSpLocks/>
            <a:stCxn id="75" idx="2"/>
            <a:endCxn id="77" idx="0"/>
          </p:cNvCxnSpPr>
          <p:nvPr/>
        </p:nvCxnSpPr>
        <p:spPr>
          <a:xfrm flipH="1">
            <a:off x="9716643" y="3775949"/>
            <a:ext cx="1243378" cy="935522"/>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直接连接符 86">
            <a:extLst>
              <a:ext uri="{FF2B5EF4-FFF2-40B4-BE49-F238E27FC236}">
                <a16:creationId xmlns:a16="http://schemas.microsoft.com/office/drawing/2014/main" id="{1E0A88D9-9BFA-F146-9B49-4578274EAF3D}"/>
              </a:ext>
            </a:extLst>
          </p:cNvPr>
          <p:cNvCxnSpPr>
            <a:cxnSpLocks/>
            <a:stCxn id="78" idx="2"/>
            <a:endCxn id="76" idx="0"/>
          </p:cNvCxnSpPr>
          <p:nvPr/>
        </p:nvCxnSpPr>
        <p:spPr>
          <a:xfrm>
            <a:off x="8886972" y="3775597"/>
            <a:ext cx="329260" cy="951108"/>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87" name="直接连接符 87">
            <a:extLst>
              <a:ext uri="{FF2B5EF4-FFF2-40B4-BE49-F238E27FC236}">
                <a16:creationId xmlns:a16="http://schemas.microsoft.com/office/drawing/2014/main" id="{BACC0390-1AA1-1B48-888F-13DBDE9B3E65}"/>
              </a:ext>
            </a:extLst>
          </p:cNvPr>
          <p:cNvCxnSpPr>
            <a:cxnSpLocks/>
            <a:stCxn id="78" idx="2"/>
            <a:endCxn id="77" idx="0"/>
          </p:cNvCxnSpPr>
          <p:nvPr/>
        </p:nvCxnSpPr>
        <p:spPr>
          <a:xfrm>
            <a:off x="8886972" y="3775597"/>
            <a:ext cx="829671" cy="935874"/>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88" name="直接连接符 88">
            <a:extLst>
              <a:ext uri="{FF2B5EF4-FFF2-40B4-BE49-F238E27FC236}">
                <a16:creationId xmlns:a16="http://schemas.microsoft.com/office/drawing/2014/main" id="{F2717DC6-1781-0548-AB40-8544CCBB93E0}"/>
              </a:ext>
            </a:extLst>
          </p:cNvPr>
          <p:cNvCxnSpPr>
            <a:cxnSpLocks/>
            <a:stCxn id="79" idx="2"/>
            <a:endCxn id="76" idx="0"/>
          </p:cNvCxnSpPr>
          <p:nvPr/>
        </p:nvCxnSpPr>
        <p:spPr>
          <a:xfrm flipH="1">
            <a:off x="9216232" y="3774870"/>
            <a:ext cx="344132" cy="951835"/>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89" name="直接连接符 89">
            <a:extLst>
              <a:ext uri="{FF2B5EF4-FFF2-40B4-BE49-F238E27FC236}">
                <a16:creationId xmlns:a16="http://schemas.microsoft.com/office/drawing/2014/main" id="{B90F6B0C-2CAB-BB48-91B8-066A277DE737}"/>
              </a:ext>
            </a:extLst>
          </p:cNvPr>
          <p:cNvCxnSpPr>
            <a:cxnSpLocks/>
            <a:stCxn id="79" idx="2"/>
            <a:endCxn id="77" idx="0"/>
          </p:cNvCxnSpPr>
          <p:nvPr/>
        </p:nvCxnSpPr>
        <p:spPr>
          <a:xfrm>
            <a:off x="9560364" y="3774870"/>
            <a:ext cx="156279" cy="936601"/>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90" name="直接连接符 90">
            <a:extLst>
              <a:ext uri="{FF2B5EF4-FFF2-40B4-BE49-F238E27FC236}">
                <a16:creationId xmlns:a16="http://schemas.microsoft.com/office/drawing/2014/main" id="{94FFAE58-90AF-6345-8689-7FA3410BD0E9}"/>
              </a:ext>
            </a:extLst>
          </p:cNvPr>
          <p:cNvCxnSpPr>
            <a:cxnSpLocks/>
            <a:stCxn id="80" idx="2"/>
            <a:endCxn id="77" idx="0"/>
          </p:cNvCxnSpPr>
          <p:nvPr/>
        </p:nvCxnSpPr>
        <p:spPr>
          <a:xfrm>
            <a:off x="7689624" y="3789702"/>
            <a:ext cx="2027019" cy="921769"/>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91" name="直接连接符 91">
            <a:extLst>
              <a:ext uri="{FF2B5EF4-FFF2-40B4-BE49-F238E27FC236}">
                <a16:creationId xmlns:a16="http://schemas.microsoft.com/office/drawing/2014/main" id="{63EE18FD-F5C8-4B4B-A97C-65AE79DB8CED}"/>
              </a:ext>
            </a:extLst>
          </p:cNvPr>
          <p:cNvCxnSpPr>
            <a:cxnSpLocks/>
            <a:stCxn id="80" idx="2"/>
            <a:endCxn id="76" idx="0"/>
          </p:cNvCxnSpPr>
          <p:nvPr/>
        </p:nvCxnSpPr>
        <p:spPr>
          <a:xfrm>
            <a:off x="7689624" y="3789702"/>
            <a:ext cx="1526608" cy="937003"/>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92" name="直接连接符 92">
            <a:extLst>
              <a:ext uri="{FF2B5EF4-FFF2-40B4-BE49-F238E27FC236}">
                <a16:creationId xmlns:a16="http://schemas.microsoft.com/office/drawing/2014/main" id="{D9A6F94D-5626-404B-A955-F3ADF1A3A4BA}"/>
              </a:ext>
            </a:extLst>
          </p:cNvPr>
          <p:cNvCxnSpPr>
            <a:cxnSpLocks/>
            <a:stCxn id="81" idx="2"/>
            <a:endCxn id="77" idx="0"/>
          </p:cNvCxnSpPr>
          <p:nvPr/>
        </p:nvCxnSpPr>
        <p:spPr>
          <a:xfrm>
            <a:off x="8345060" y="3789702"/>
            <a:ext cx="1371583" cy="921769"/>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01" name="直接连接符 101">
            <a:extLst>
              <a:ext uri="{FF2B5EF4-FFF2-40B4-BE49-F238E27FC236}">
                <a16:creationId xmlns:a16="http://schemas.microsoft.com/office/drawing/2014/main" id="{217D89EB-D0D7-8844-B8F2-2610D7BC6995}"/>
              </a:ext>
            </a:extLst>
          </p:cNvPr>
          <p:cNvCxnSpPr>
            <a:cxnSpLocks/>
            <a:stCxn id="74" idx="0"/>
          </p:cNvCxnSpPr>
          <p:nvPr/>
        </p:nvCxnSpPr>
        <p:spPr>
          <a:xfrm flipH="1" flipV="1">
            <a:off x="8884917" y="2586233"/>
            <a:ext cx="1308680" cy="855751"/>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02" name="直接连接符 102">
            <a:extLst>
              <a:ext uri="{FF2B5EF4-FFF2-40B4-BE49-F238E27FC236}">
                <a16:creationId xmlns:a16="http://schemas.microsoft.com/office/drawing/2014/main" id="{D932FF2D-F11A-9841-8A41-801FA2CB6A7D}"/>
              </a:ext>
            </a:extLst>
          </p:cNvPr>
          <p:cNvCxnSpPr>
            <a:cxnSpLocks/>
            <a:stCxn id="74" idx="0"/>
            <a:endCxn id="491" idx="2"/>
          </p:cNvCxnSpPr>
          <p:nvPr/>
        </p:nvCxnSpPr>
        <p:spPr>
          <a:xfrm flipH="1" flipV="1">
            <a:off x="10045460" y="2649620"/>
            <a:ext cx="148137" cy="792364"/>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03" name="直接连接符 103">
            <a:extLst>
              <a:ext uri="{FF2B5EF4-FFF2-40B4-BE49-F238E27FC236}">
                <a16:creationId xmlns:a16="http://schemas.microsoft.com/office/drawing/2014/main" id="{11EBE640-1366-824D-897B-EF71F3950A0E}"/>
              </a:ext>
            </a:extLst>
          </p:cNvPr>
          <p:cNvCxnSpPr>
            <a:cxnSpLocks/>
            <a:stCxn id="78" idx="0"/>
          </p:cNvCxnSpPr>
          <p:nvPr/>
        </p:nvCxnSpPr>
        <p:spPr>
          <a:xfrm flipV="1">
            <a:off x="8886972" y="2600236"/>
            <a:ext cx="85027" cy="834326"/>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04" name="直接连接符 104">
            <a:extLst>
              <a:ext uri="{FF2B5EF4-FFF2-40B4-BE49-F238E27FC236}">
                <a16:creationId xmlns:a16="http://schemas.microsoft.com/office/drawing/2014/main" id="{100FBBF5-9DE9-BF43-B523-4652E3711AFC}"/>
              </a:ext>
            </a:extLst>
          </p:cNvPr>
          <p:cNvCxnSpPr>
            <a:cxnSpLocks/>
            <a:stCxn id="79" idx="0"/>
          </p:cNvCxnSpPr>
          <p:nvPr/>
        </p:nvCxnSpPr>
        <p:spPr>
          <a:xfrm flipH="1" flipV="1">
            <a:off x="8989956" y="2599509"/>
            <a:ext cx="570408" cy="834326"/>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05" name="直接连接符 105">
            <a:extLst>
              <a:ext uri="{FF2B5EF4-FFF2-40B4-BE49-F238E27FC236}">
                <a16:creationId xmlns:a16="http://schemas.microsoft.com/office/drawing/2014/main" id="{E9732438-E4A2-4B44-82A0-8549102419E0}"/>
              </a:ext>
            </a:extLst>
          </p:cNvPr>
          <p:cNvCxnSpPr>
            <a:cxnSpLocks/>
            <a:stCxn id="78" idx="0"/>
          </p:cNvCxnSpPr>
          <p:nvPr/>
        </p:nvCxnSpPr>
        <p:spPr>
          <a:xfrm flipV="1">
            <a:off x="8886972" y="2600236"/>
            <a:ext cx="1184641" cy="834326"/>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06" name="直接连接符 106">
            <a:extLst>
              <a:ext uri="{FF2B5EF4-FFF2-40B4-BE49-F238E27FC236}">
                <a16:creationId xmlns:a16="http://schemas.microsoft.com/office/drawing/2014/main" id="{8EFDF75A-19E2-0648-A38C-B24EE9E93BD8}"/>
              </a:ext>
            </a:extLst>
          </p:cNvPr>
          <p:cNvCxnSpPr>
            <a:cxnSpLocks/>
            <a:stCxn id="79" idx="0"/>
          </p:cNvCxnSpPr>
          <p:nvPr/>
        </p:nvCxnSpPr>
        <p:spPr>
          <a:xfrm flipV="1">
            <a:off x="9560364" y="2599509"/>
            <a:ext cx="529206" cy="834326"/>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09" name="直接连接符 111">
            <a:extLst>
              <a:ext uri="{FF2B5EF4-FFF2-40B4-BE49-F238E27FC236}">
                <a16:creationId xmlns:a16="http://schemas.microsoft.com/office/drawing/2014/main" id="{F925E236-FAA1-5141-B43A-D7341A9DEB4F}"/>
              </a:ext>
            </a:extLst>
          </p:cNvPr>
          <p:cNvCxnSpPr>
            <a:cxnSpLocks/>
          </p:cNvCxnSpPr>
          <p:nvPr/>
        </p:nvCxnSpPr>
        <p:spPr>
          <a:xfrm flipV="1">
            <a:off x="8950427" y="1768634"/>
            <a:ext cx="6537" cy="610641"/>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16" name="直接连接符 118">
            <a:extLst>
              <a:ext uri="{FF2B5EF4-FFF2-40B4-BE49-F238E27FC236}">
                <a16:creationId xmlns:a16="http://schemas.microsoft.com/office/drawing/2014/main" id="{1D972582-39CD-A846-8078-4B70DC2D48DA}"/>
              </a:ext>
            </a:extLst>
          </p:cNvPr>
          <p:cNvCxnSpPr>
            <a:cxnSpLocks/>
            <a:stCxn id="75" idx="0"/>
          </p:cNvCxnSpPr>
          <p:nvPr/>
        </p:nvCxnSpPr>
        <p:spPr>
          <a:xfrm flipH="1" flipV="1">
            <a:off x="8995906" y="2579163"/>
            <a:ext cx="1964115" cy="855751"/>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17" name="直接连接符 119">
            <a:extLst>
              <a:ext uri="{FF2B5EF4-FFF2-40B4-BE49-F238E27FC236}">
                <a16:creationId xmlns:a16="http://schemas.microsoft.com/office/drawing/2014/main" id="{32494157-306A-174B-A81B-74BC895491F5}"/>
              </a:ext>
            </a:extLst>
          </p:cNvPr>
          <p:cNvCxnSpPr>
            <a:cxnSpLocks/>
            <a:stCxn id="75" idx="0"/>
          </p:cNvCxnSpPr>
          <p:nvPr/>
        </p:nvCxnSpPr>
        <p:spPr>
          <a:xfrm flipH="1" flipV="1">
            <a:off x="10095520" y="2579163"/>
            <a:ext cx="864501" cy="855751"/>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19" name="文本框 121">
            <a:extLst>
              <a:ext uri="{FF2B5EF4-FFF2-40B4-BE49-F238E27FC236}">
                <a16:creationId xmlns:a16="http://schemas.microsoft.com/office/drawing/2014/main" id="{C3A1D4A4-0CF0-A745-8E36-089531C930B2}"/>
              </a:ext>
            </a:extLst>
          </p:cNvPr>
          <p:cNvSpPr txBox="1"/>
          <p:nvPr/>
        </p:nvSpPr>
        <p:spPr>
          <a:xfrm>
            <a:off x="3969811" y="1365609"/>
            <a:ext cx="425731" cy="184666"/>
          </a:xfrm>
          <a:prstGeom prst="rect">
            <a:avLst/>
          </a:prstGeom>
          <a:noFill/>
        </p:spPr>
        <p:txBody>
          <a:bodyPr wrap="square" rtlCol="0">
            <a:spAutoFit/>
          </a:bodyPr>
          <a:lstStyle>
            <a:defPPr>
              <a:defRPr lang="zh-CN"/>
            </a:defPPr>
            <a:lvl1pPr algn="ctr">
              <a:defRPr sz="1400" b="1">
                <a:latin typeface="微软雅黑" panose="020B0503020204020204" pitchFamily="34" charset="-122"/>
                <a:ea typeface="微软雅黑" panose="020B0503020204020204" pitchFamily="34" charset="-122"/>
              </a:defRPr>
            </a:lvl1pPr>
          </a:lstStyle>
          <a:p>
            <a:r>
              <a:rPr lang="en-US" altLang="zh-CN" sz="600" dirty="0">
                <a:latin typeface="Century Gothic" panose="020B0502020202020204" pitchFamily="34" charset="0"/>
              </a:rPr>
              <a:t>Router</a:t>
            </a:r>
            <a:endParaRPr lang="zh-CN" altLang="en-US" sz="600" dirty="0">
              <a:latin typeface="Century Gothic" panose="020B0502020202020204" pitchFamily="34" charset="0"/>
            </a:endParaRPr>
          </a:p>
        </p:txBody>
      </p:sp>
      <p:sp>
        <p:nvSpPr>
          <p:cNvPr id="120" name="文本框 122">
            <a:extLst>
              <a:ext uri="{FF2B5EF4-FFF2-40B4-BE49-F238E27FC236}">
                <a16:creationId xmlns:a16="http://schemas.microsoft.com/office/drawing/2014/main" id="{2BAD347D-222F-4340-B272-86DBA7A5FF3C}"/>
              </a:ext>
            </a:extLst>
          </p:cNvPr>
          <p:cNvSpPr txBox="1"/>
          <p:nvPr/>
        </p:nvSpPr>
        <p:spPr>
          <a:xfrm>
            <a:off x="2594106" y="1364129"/>
            <a:ext cx="645687" cy="184666"/>
          </a:xfrm>
          <a:prstGeom prst="rect">
            <a:avLst/>
          </a:prstGeom>
          <a:noFill/>
        </p:spPr>
        <p:txBody>
          <a:bodyPr wrap="square" rtlCol="0">
            <a:spAutoFit/>
          </a:bodyPr>
          <a:lstStyle>
            <a:defPPr>
              <a:defRPr lang="zh-CN"/>
            </a:defPPr>
            <a:lvl1pPr algn="ctr">
              <a:defRPr sz="1400" b="1">
                <a:latin typeface="微软雅黑" panose="020B0503020204020204" pitchFamily="34" charset="-122"/>
                <a:ea typeface="微软雅黑" panose="020B0503020204020204" pitchFamily="34" charset="-122"/>
              </a:defRPr>
            </a:lvl1pPr>
          </a:lstStyle>
          <a:p>
            <a:r>
              <a:rPr lang="en-US" altLang="zh-CN" sz="600" dirty="0">
                <a:latin typeface="Century Gothic" panose="020B0502020202020204" pitchFamily="34" charset="0"/>
              </a:rPr>
              <a:t>Router</a:t>
            </a:r>
            <a:endParaRPr lang="zh-CN" altLang="en-US" sz="600" dirty="0">
              <a:latin typeface="Century Gothic" panose="020B0502020202020204" pitchFamily="34" charset="0"/>
            </a:endParaRPr>
          </a:p>
        </p:txBody>
      </p:sp>
      <p:sp>
        <p:nvSpPr>
          <p:cNvPr id="121" name="文本框 124">
            <a:extLst>
              <a:ext uri="{FF2B5EF4-FFF2-40B4-BE49-F238E27FC236}">
                <a16:creationId xmlns:a16="http://schemas.microsoft.com/office/drawing/2014/main" id="{4DFE81F2-286B-5348-BE56-1F5F386A29C5}"/>
              </a:ext>
            </a:extLst>
          </p:cNvPr>
          <p:cNvSpPr txBox="1"/>
          <p:nvPr/>
        </p:nvSpPr>
        <p:spPr>
          <a:xfrm>
            <a:off x="4686850" y="2586907"/>
            <a:ext cx="752334" cy="184666"/>
          </a:xfrm>
          <a:prstGeom prst="rect">
            <a:avLst/>
          </a:prstGeom>
          <a:noFill/>
        </p:spPr>
        <p:txBody>
          <a:bodyPr wrap="square" rtlCol="0">
            <a:spAutoFit/>
          </a:bodyPr>
          <a:lstStyle>
            <a:defPPr>
              <a:defRPr lang="zh-CN"/>
            </a:defPPr>
            <a:lvl1pPr algn="ctr">
              <a:defRPr sz="1400" b="1">
                <a:latin typeface="微软雅黑" panose="020B0503020204020204" pitchFamily="34" charset="-122"/>
                <a:ea typeface="微软雅黑" panose="020B0503020204020204" pitchFamily="34" charset="-122"/>
              </a:defRPr>
            </a:lvl1pPr>
          </a:lstStyle>
          <a:p>
            <a:r>
              <a:rPr lang="en-US" altLang="zh-CN" sz="600" dirty="0">
                <a:latin typeface="Century Gothic" panose="020B0502020202020204" pitchFamily="34" charset="0"/>
              </a:rPr>
              <a:t>AD-1000</a:t>
            </a:r>
            <a:endParaRPr lang="zh-CN" altLang="en-US" sz="600" dirty="0">
              <a:latin typeface="Century Gothic" panose="020B0502020202020204" pitchFamily="34" charset="0"/>
            </a:endParaRPr>
          </a:p>
        </p:txBody>
      </p:sp>
      <p:sp>
        <p:nvSpPr>
          <p:cNvPr id="122" name="文本框 125">
            <a:extLst>
              <a:ext uri="{FF2B5EF4-FFF2-40B4-BE49-F238E27FC236}">
                <a16:creationId xmlns:a16="http://schemas.microsoft.com/office/drawing/2014/main" id="{74C26BB8-4B65-1048-AD9E-9B6D660E51E7}"/>
              </a:ext>
            </a:extLst>
          </p:cNvPr>
          <p:cNvSpPr txBox="1"/>
          <p:nvPr/>
        </p:nvSpPr>
        <p:spPr>
          <a:xfrm>
            <a:off x="4599935" y="3366933"/>
            <a:ext cx="490974" cy="246221"/>
          </a:xfrm>
          <a:prstGeom prst="rect">
            <a:avLst/>
          </a:prstGeom>
          <a:noFill/>
        </p:spPr>
        <p:txBody>
          <a:bodyPr wrap="square" rtlCol="0">
            <a:spAutoFit/>
          </a:bodyPr>
          <a:lstStyle/>
          <a:p>
            <a:pPr algn="ctr"/>
            <a:r>
              <a:rPr lang="en-US" altLang="zh-CN" sz="500" b="1" dirty="0">
                <a:latin typeface="Century Gothic" panose="020B0502020202020204" pitchFamily="34" charset="0"/>
                <a:ea typeface="微软雅黑" panose="020B0503020204020204" pitchFamily="34" charset="-122"/>
              </a:rPr>
              <a:t>Storage switches</a:t>
            </a:r>
          </a:p>
        </p:txBody>
      </p:sp>
      <p:sp>
        <p:nvSpPr>
          <p:cNvPr id="123" name="文本框 126">
            <a:extLst>
              <a:ext uri="{FF2B5EF4-FFF2-40B4-BE49-F238E27FC236}">
                <a16:creationId xmlns:a16="http://schemas.microsoft.com/office/drawing/2014/main" id="{2C117DED-0B3A-6A45-93AE-4CCF8B8EFD6C}"/>
              </a:ext>
            </a:extLst>
          </p:cNvPr>
          <p:cNvSpPr txBox="1"/>
          <p:nvPr/>
        </p:nvSpPr>
        <p:spPr>
          <a:xfrm>
            <a:off x="1764776" y="3366934"/>
            <a:ext cx="703476" cy="246221"/>
          </a:xfrm>
          <a:prstGeom prst="rect">
            <a:avLst/>
          </a:prstGeom>
          <a:noFill/>
        </p:spPr>
        <p:txBody>
          <a:bodyPr wrap="square" rtlCol="0">
            <a:spAutoFit/>
          </a:bodyPr>
          <a:lstStyle/>
          <a:p>
            <a:pPr algn="ctr"/>
            <a:r>
              <a:rPr lang="en-US" altLang="zh-CN" sz="500" b="1" dirty="0">
                <a:latin typeface="Century Gothic" panose="020B0502020202020204" pitchFamily="34" charset="0"/>
                <a:ea typeface="微软雅黑" panose="020B0503020204020204" pitchFamily="34" charset="-122"/>
              </a:rPr>
              <a:t>Management switches</a:t>
            </a:r>
            <a:endParaRPr lang="zh-CN" altLang="en-US" sz="500" b="1" dirty="0">
              <a:latin typeface="Century Gothic" panose="020B0502020202020204" pitchFamily="34" charset="0"/>
              <a:ea typeface="微软雅黑" panose="020B0503020204020204" pitchFamily="34" charset="-122"/>
            </a:endParaRPr>
          </a:p>
        </p:txBody>
      </p:sp>
      <p:sp>
        <p:nvSpPr>
          <p:cNvPr id="124" name="文本框 127">
            <a:extLst>
              <a:ext uri="{FF2B5EF4-FFF2-40B4-BE49-F238E27FC236}">
                <a16:creationId xmlns:a16="http://schemas.microsoft.com/office/drawing/2014/main" id="{834B068D-1613-084C-8AAF-50F15854BD0E}"/>
              </a:ext>
            </a:extLst>
          </p:cNvPr>
          <p:cNvSpPr txBox="1"/>
          <p:nvPr/>
        </p:nvSpPr>
        <p:spPr>
          <a:xfrm>
            <a:off x="2958903" y="3362381"/>
            <a:ext cx="937760" cy="246221"/>
          </a:xfrm>
          <a:prstGeom prst="rect">
            <a:avLst/>
          </a:prstGeom>
          <a:noFill/>
        </p:spPr>
        <p:txBody>
          <a:bodyPr wrap="square" rtlCol="0">
            <a:spAutoFit/>
          </a:bodyPr>
          <a:lstStyle/>
          <a:p>
            <a:pPr algn="ctr"/>
            <a:r>
              <a:rPr lang="en-US" altLang="zh-CN" sz="500" b="1" dirty="0">
                <a:latin typeface="Century Gothic" panose="020B0502020202020204" pitchFamily="34" charset="0"/>
                <a:ea typeface="微软雅黑" panose="020B0503020204020204" pitchFamily="34" charset="-122"/>
              </a:rPr>
              <a:t>Business </a:t>
            </a:r>
          </a:p>
          <a:p>
            <a:pPr algn="ctr"/>
            <a:r>
              <a:rPr lang="en-US" altLang="zh-CN" sz="500" b="1" dirty="0">
                <a:latin typeface="Century Gothic" panose="020B0502020202020204" pitchFamily="34" charset="0"/>
                <a:ea typeface="微软雅黑" panose="020B0503020204020204" pitchFamily="34" charset="-122"/>
              </a:rPr>
              <a:t>switches</a:t>
            </a:r>
            <a:endParaRPr lang="zh-CN" altLang="en-US" sz="500" b="1" dirty="0">
              <a:latin typeface="Century Gothic" panose="020B0502020202020204" pitchFamily="34" charset="0"/>
              <a:ea typeface="微软雅黑" panose="020B0503020204020204" pitchFamily="34" charset="-122"/>
            </a:endParaRPr>
          </a:p>
        </p:txBody>
      </p:sp>
      <p:sp>
        <p:nvSpPr>
          <p:cNvPr id="125" name="文本框 128">
            <a:extLst>
              <a:ext uri="{FF2B5EF4-FFF2-40B4-BE49-F238E27FC236}">
                <a16:creationId xmlns:a16="http://schemas.microsoft.com/office/drawing/2014/main" id="{EF02E994-2A8C-7941-9B0D-64B27423C266}"/>
              </a:ext>
            </a:extLst>
          </p:cNvPr>
          <p:cNvSpPr txBox="1"/>
          <p:nvPr/>
        </p:nvSpPr>
        <p:spPr>
          <a:xfrm>
            <a:off x="1851995" y="5370752"/>
            <a:ext cx="1601286" cy="230832"/>
          </a:xfrm>
          <a:prstGeom prst="rect">
            <a:avLst/>
          </a:prstGeom>
          <a:noFill/>
        </p:spPr>
        <p:txBody>
          <a:bodyPr wrap="square" rtlCol="0">
            <a:spAutoFit/>
          </a:bodyPr>
          <a:lstStyle/>
          <a:p>
            <a:pPr algn="ctr"/>
            <a:r>
              <a:rPr lang="en-US" altLang="zh-CN" sz="900" b="1" dirty="0">
                <a:solidFill>
                  <a:srgbClr val="345592"/>
                </a:solidFill>
                <a:latin typeface="Century Gothic" panose="020B0502020202020204" pitchFamily="34" charset="0"/>
                <a:ea typeface="微软雅黑" panose="020B0503020204020204" pitchFamily="34" charset="-122"/>
              </a:rPr>
              <a:t>SANGFOR</a:t>
            </a:r>
            <a:r>
              <a:rPr lang="zh-CN" altLang="en-US" sz="900" b="1" dirty="0">
                <a:solidFill>
                  <a:srgbClr val="345592"/>
                </a:solidFill>
                <a:latin typeface="Century Gothic" panose="020B0502020202020204" pitchFamily="34" charset="0"/>
                <a:ea typeface="微软雅黑" panose="020B0503020204020204" pitchFamily="34" charset="-122"/>
              </a:rPr>
              <a:t> </a:t>
            </a:r>
            <a:r>
              <a:rPr lang="en-US" altLang="zh-CN" sz="900" b="1" dirty="0">
                <a:solidFill>
                  <a:srgbClr val="345592"/>
                </a:solidFill>
                <a:latin typeface="Century Gothic" panose="020B0502020202020204" pitchFamily="34" charset="0"/>
                <a:ea typeface="微软雅黑" panose="020B0503020204020204" pitchFamily="34" charset="-122"/>
              </a:rPr>
              <a:t>HCI cluster</a:t>
            </a:r>
            <a:endParaRPr lang="zh-CN" altLang="en-US" sz="900" b="1" dirty="0">
              <a:solidFill>
                <a:srgbClr val="345592"/>
              </a:solidFill>
              <a:latin typeface="Century Gothic" panose="020B0502020202020204" pitchFamily="34" charset="0"/>
              <a:ea typeface="微软雅黑" panose="020B0503020204020204" pitchFamily="34" charset="-122"/>
            </a:endParaRPr>
          </a:p>
        </p:txBody>
      </p:sp>
      <p:sp>
        <p:nvSpPr>
          <p:cNvPr id="127" name="文本框 130">
            <a:extLst>
              <a:ext uri="{FF2B5EF4-FFF2-40B4-BE49-F238E27FC236}">
                <a16:creationId xmlns:a16="http://schemas.microsoft.com/office/drawing/2014/main" id="{B6250BF8-86D2-2D46-B4B3-57B8E9E01708}"/>
              </a:ext>
            </a:extLst>
          </p:cNvPr>
          <p:cNvSpPr txBox="1"/>
          <p:nvPr/>
        </p:nvSpPr>
        <p:spPr>
          <a:xfrm>
            <a:off x="4322892" y="5360391"/>
            <a:ext cx="1238874" cy="200055"/>
          </a:xfrm>
          <a:prstGeom prst="rect">
            <a:avLst/>
          </a:prstGeom>
          <a:noFill/>
        </p:spPr>
        <p:txBody>
          <a:bodyPr wrap="square" rtlCol="0">
            <a:spAutoFit/>
          </a:bodyPr>
          <a:lstStyle/>
          <a:p>
            <a:pPr algn="ctr"/>
            <a:r>
              <a:rPr lang="en-US" altLang="zh-CN" sz="700" b="1" dirty="0">
                <a:latin typeface="Century Gothic" panose="020B0502020202020204" pitchFamily="34" charset="0"/>
                <a:ea typeface="微软雅黑" panose="020B0503020204020204" pitchFamily="34" charset="-122"/>
              </a:rPr>
              <a:t>External storage</a:t>
            </a:r>
            <a:endParaRPr lang="zh-CN" altLang="en-US" sz="700" b="1" dirty="0">
              <a:latin typeface="Century Gothic" panose="020B0502020202020204" pitchFamily="34" charset="0"/>
              <a:ea typeface="微软雅黑" panose="020B0503020204020204" pitchFamily="34" charset="-122"/>
            </a:endParaRPr>
          </a:p>
        </p:txBody>
      </p:sp>
      <p:sp>
        <p:nvSpPr>
          <p:cNvPr id="134" name="文本框 137">
            <a:extLst>
              <a:ext uri="{FF2B5EF4-FFF2-40B4-BE49-F238E27FC236}">
                <a16:creationId xmlns:a16="http://schemas.microsoft.com/office/drawing/2014/main" id="{E69CF2E8-586B-864D-B6A5-84D86E615C6D}"/>
              </a:ext>
            </a:extLst>
          </p:cNvPr>
          <p:cNvSpPr txBox="1"/>
          <p:nvPr/>
        </p:nvSpPr>
        <p:spPr>
          <a:xfrm>
            <a:off x="2395941" y="1987817"/>
            <a:ext cx="726115" cy="276999"/>
          </a:xfrm>
          <a:prstGeom prst="rect">
            <a:avLst/>
          </a:prstGeom>
          <a:noFill/>
        </p:spPr>
        <p:txBody>
          <a:bodyPr wrap="square" rtlCol="0">
            <a:spAutoFit/>
          </a:bodyPr>
          <a:lstStyle>
            <a:defPPr>
              <a:defRPr lang="zh-CN"/>
            </a:defPPr>
            <a:lvl1pPr algn="ctr">
              <a:defRPr sz="1400" b="1">
                <a:latin typeface="微软雅黑" panose="020B0503020204020204" pitchFamily="34" charset="-122"/>
                <a:ea typeface="微软雅黑" panose="020B0503020204020204" pitchFamily="34" charset="-122"/>
              </a:defRPr>
            </a:lvl1pPr>
          </a:lstStyle>
          <a:p>
            <a:pPr algn="r"/>
            <a:r>
              <a:rPr lang="en-US" altLang="zh-CN" sz="600" dirty="0">
                <a:latin typeface="Century Gothic" panose="020B0502020202020204" pitchFamily="34" charset="0"/>
              </a:rPr>
              <a:t>Core </a:t>
            </a:r>
          </a:p>
          <a:p>
            <a:pPr algn="r"/>
            <a:r>
              <a:rPr lang="en-US" altLang="zh-CN" sz="600" dirty="0">
                <a:latin typeface="Century Gothic" panose="020B0502020202020204" pitchFamily="34" charset="0"/>
              </a:rPr>
              <a:t>switches</a:t>
            </a:r>
            <a:endParaRPr lang="zh-CN" altLang="en-US" sz="600" dirty="0">
              <a:latin typeface="Century Gothic" panose="020B0502020202020204" pitchFamily="34" charset="0"/>
            </a:endParaRPr>
          </a:p>
        </p:txBody>
      </p:sp>
      <p:sp>
        <p:nvSpPr>
          <p:cNvPr id="135" name="文本框 138">
            <a:extLst>
              <a:ext uri="{FF2B5EF4-FFF2-40B4-BE49-F238E27FC236}">
                <a16:creationId xmlns:a16="http://schemas.microsoft.com/office/drawing/2014/main" id="{B6C200F0-AAE0-6E44-BDAC-C20BAA798081}"/>
              </a:ext>
            </a:extLst>
          </p:cNvPr>
          <p:cNvSpPr txBox="1"/>
          <p:nvPr/>
        </p:nvSpPr>
        <p:spPr>
          <a:xfrm>
            <a:off x="3279243" y="2217283"/>
            <a:ext cx="611380" cy="184666"/>
          </a:xfrm>
          <a:prstGeom prst="rect">
            <a:avLst/>
          </a:prstGeom>
          <a:noFill/>
        </p:spPr>
        <p:txBody>
          <a:bodyPr wrap="square" rtlCol="0">
            <a:spAutoFit/>
          </a:bodyPr>
          <a:lstStyle>
            <a:defPPr>
              <a:defRPr lang="zh-CN"/>
            </a:defPPr>
            <a:lvl1pPr algn="ctr">
              <a:defRPr sz="1400" b="1">
                <a:latin typeface="微软雅黑" panose="020B0503020204020204" pitchFamily="34" charset="-122"/>
                <a:ea typeface="微软雅黑" panose="020B0503020204020204" pitchFamily="34" charset="-122"/>
              </a:defRPr>
            </a:lvl1pPr>
          </a:lstStyle>
          <a:p>
            <a:r>
              <a:rPr lang="en-US" altLang="zh-CN" sz="600" dirty="0">
                <a:latin typeface="Century Gothic" panose="020B0502020202020204" pitchFamily="34" charset="0"/>
              </a:rPr>
              <a:t>Stacking</a:t>
            </a:r>
            <a:endParaRPr lang="zh-CN" altLang="en-US" sz="600" dirty="0">
              <a:latin typeface="Century Gothic" panose="020B0502020202020204" pitchFamily="34" charset="0"/>
            </a:endParaRPr>
          </a:p>
        </p:txBody>
      </p:sp>
      <p:cxnSp>
        <p:nvCxnSpPr>
          <p:cNvPr id="136" name="直接连接符 139">
            <a:extLst>
              <a:ext uri="{FF2B5EF4-FFF2-40B4-BE49-F238E27FC236}">
                <a16:creationId xmlns:a16="http://schemas.microsoft.com/office/drawing/2014/main" id="{616084A3-1D20-6B41-924C-D54BBEFB42F0}"/>
              </a:ext>
            </a:extLst>
          </p:cNvPr>
          <p:cNvCxnSpPr>
            <a:cxnSpLocks/>
          </p:cNvCxnSpPr>
          <p:nvPr/>
        </p:nvCxnSpPr>
        <p:spPr>
          <a:xfrm>
            <a:off x="6077952" y="4220955"/>
            <a:ext cx="431913"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37" name="直接连接符 140">
            <a:extLst>
              <a:ext uri="{FF2B5EF4-FFF2-40B4-BE49-F238E27FC236}">
                <a16:creationId xmlns:a16="http://schemas.microsoft.com/office/drawing/2014/main" id="{7DB0ECD1-5642-6E4B-8C8D-CBD5C6D00E84}"/>
              </a:ext>
            </a:extLst>
          </p:cNvPr>
          <p:cNvCxnSpPr>
            <a:cxnSpLocks/>
          </p:cNvCxnSpPr>
          <p:nvPr/>
        </p:nvCxnSpPr>
        <p:spPr>
          <a:xfrm>
            <a:off x="6082690" y="4524326"/>
            <a:ext cx="427175" cy="0"/>
          </a:xfrm>
          <a:prstGeom prst="line">
            <a:avLst/>
          </a:prstGeom>
          <a:ln w="190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38" name="直接连接符 141">
            <a:extLst>
              <a:ext uri="{FF2B5EF4-FFF2-40B4-BE49-F238E27FC236}">
                <a16:creationId xmlns:a16="http://schemas.microsoft.com/office/drawing/2014/main" id="{FD26B0A3-8994-FF41-9823-86DB3BECD727}"/>
              </a:ext>
            </a:extLst>
          </p:cNvPr>
          <p:cNvCxnSpPr>
            <a:cxnSpLocks/>
          </p:cNvCxnSpPr>
          <p:nvPr/>
        </p:nvCxnSpPr>
        <p:spPr>
          <a:xfrm>
            <a:off x="6082690" y="4792812"/>
            <a:ext cx="427175" cy="0"/>
          </a:xfrm>
          <a:prstGeom prst="line">
            <a:avLst/>
          </a:prstGeom>
          <a:ln w="19050"/>
        </p:spPr>
        <p:style>
          <a:lnRef idx="1">
            <a:schemeClr val="accent4"/>
          </a:lnRef>
          <a:fillRef idx="0">
            <a:schemeClr val="accent4"/>
          </a:fillRef>
          <a:effectRef idx="0">
            <a:schemeClr val="accent4"/>
          </a:effectRef>
          <a:fontRef idx="minor">
            <a:schemeClr val="tx1"/>
          </a:fontRef>
        </p:style>
      </p:cxnSp>
      <p:cxnSp>
        <p:nvCxnSpPr>
          <p:cNvPr id="139" name="直接连接符 142">
            <a:extLst>
              <a:ext uri="{FF2B5EF4-FFF2-40B4-BE49-F238E27FC236}">
                <a16:creationId xmlns:a16="http://schemas.microsoft.com/office/drawing/2014/main" id="{E594E025-5417-BC46-84F3-E7557EB14142}"/>
              </a:ext>
            </a:extLst>
          </p:cNvPr>
          <p:cNvCxnSpPr>
            <a:cxnSpLocks/>
          </p:cNvCxnSpPr>
          <p:nvPr/>
        </p:nvCxnSpPr>
        <p:spPr>
          <a:xfrm>
            <a:off x="6082690" y="5034843"/>
            <a:ext cx="427175"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
        <p:nvSpPr>
          <p:cNvPr id="140" name="文本框 143">
            <a:extLst>
              <a:ext uri="{FF2B5EF4-FFF2-40B4-BE49-F238E27FC236}">
                <a16:creationId xmlns:a16="http://schemas.microsoft.com/office/drawing/2014/main" id="{98639DA5-CE38-A249-B715-4006DE9B0E7D}"/>
              </a:ext>
            </a:extLst>
          </p:cNvPr>
          <p:cNvSpPr txBox="1"/>
          <p:nvPr/>
        </p:nvSpPr>
        <p:spPr>
          <a:xfrm>
            <a:off x="6451445" y="4108597"/>
            <a:ext cx="406101" cy="200055"/>
          </a:xfrm>
          <a:prstGeom prst="rect">
            <a:avLst/>
          </a:prstGeom>
          <a:noFill/>
        </p:spPr>
        <p:txBody>
          <a:bodyPr wrap="square" rtlCol="0">
            <a:spAutoFit/>
          </a:bodyPr>
          <a:lstStyle/>
          <a:p>
            <a:r>
              <a:rPr lang="en-US" altLang="zh-CN" sz="700" b="1" dirty="0">
                <a:latin typeface="Century Gothic" panose="020B0502020202020204" pitchFamily="34" charset="0"/>
                <a:ea typeface="微软雅黑" panose="020B0503020204020204" pitchFamily="34" charset="-122"/>
              </a:rPr>
              <a:t>GE</a:t>
            </a:r>
            <a:endParaRPr lang="zh-CN" altLang="en-US" sz="700" b="1" dirty="0">
              <a:latin typeface="Century Gothic" panose="020B0502020202020204" pitchFamily="34" charset="0"/>
              <a:ea typeface="微软雅黑" panose="020B0503020204020204" pitchFamily="34" charset="-122"/>
            </a:endParaRPr>
          </a:p>
        </p:txBody>
      </p:sp>
      <p:sp>
        <p:nvSpPr>
          <p:cNvPr id="141" name="文本框 144">
            <a:extLst>
              <a:ext uri="{FF2B5EF4-FFF2-40B4-BE49-F238E27FC236}">
                <a16:creationId xmlns:a16="http://schemas.microsoft.com/office/drawing/2014/main" id="{C2AB6595-E02C-014B-BFBB-DFE1A7F88DEA}"/>
              </a:ext>
            </a:extLst>
          </p:cNvPr>
          <p:cNvSpPr txBox="1"/>
          <p:nvPr/>
        </p:nvSpPr>
        <p:spPr>
          <a:xfrm>
            <a:off x="6451445" y="4411968"/>
            <a:ext cx="513845" cy="200055"/>
          </a:xfrm>
          <a:prstGeom prst="rect">
            <a:avLst/>
          </a:prstGeom>
          <a:noFill/>
        </p:spPr>
        <p:txBody>
          <a:bodyPr wrap="square" rtlCol="0">
            <a:spAutoFit/>
          </a:bodyPr>
          <a:lstStyle/>
          <a:p>
            <a:r>
              <a:rPr lang="en-US" altLang="zh-CN" sz="700" b="1" dirty="0">
                <a:latin typeface="Century Gothic" panose="020B0502020202020204" pitchFamily="34" charset="0"/>
                <a:ea typeface="微软雅黑" panose="020B0503020204020204" pitchFamily="34" charset="-122"/>
              </a:rPr>
              <a:t>10GE</a:t>
            </a:r>
            <a:endParaRPr lang="zh-CN" altLang="en-US" sz="700" b="1" dirty="0">
              <a:latin typeface="Century Gothic" panose="020B0502020202020204" pitchFamily="34" charset="0"/>
              <a:ea typeface="微软雅黑" panose="020B0503020204020204" pitchFamily="34" charset="-122"/>
            </a:endParaRPr>
          </a:p>
        </p:txBody>
      </p:sp>
      <p:sp>
        <p:nvSpPr>
          <p:cNvPr id="142" name="文本框 145">
            <a:extLst>
              <a:ext uri="{FF2B5EF4-FFF2-40B4-BE49-F238E27FC236}">
                <a16:creationId xmlns:a16="http://schemas.microsoft.com/office/drawing/2014/main" id="{957D8884-5C0C-3F41-BA4B-4DEE2381D705}"/>
              </a:ext>
            </a:extLst>
          </p:cNvPr>
          <p:cNvSpPr txBox="1"/>
          <p:nvPr/>
        </p:nvSpPr>
        <p:spPr>
          <a:xfrm>
            <a:off x="6451445" y="4676922"/>
            <a:ext cx="468726" cy="200055"/>
          </a:xfrm>
          <a:prstGeom prst="rect">
            <a:avLst/>
          </a:prstGeom>
          <a:noFill/>
        </p:spPr>
        <p:txBody>
          <a:bodyPr wrap="square" rtlCol="0">
            <a:spAutoFit/>
          </a:bodyPr>
          <a:lstStyle/>
          <a:p>
            <a:r>
              <a:rPr lang="en-US" altLang="zh-CN" sz="700" b="1" dirty="0">
                <a:latin typeface="Century Gothic" panose="020B0502020202020204" pitchFamily="34" charset="0"/>
                <a:ea typeface="微软雅黑" panose="020B0503020204020204" pitchFamily="34" charset="-122"/>
              </a:rPr>
              <a:t>10GE</a:t>
            </a:r>
            <a:endParaRPr lang="zh-CN" altLang="en-US" sz="700" b="1" dirty="0">
              <a:latin typeface="Century Gothic" panose="020B0502020202020204" pitchFamily="34" charset="0"/>
              <a:ea typeface="微软雅黑" panose="020B0503020204020204" pitchFamily="34" charset="-122"/>
            </a:endParaRPr>
          </a:p>
        </p:txBody>
      </p:sp>
      <p:sp>
        <p:nvSpPr>
          <p:cNvPr id="143" name="文本框 146">
            <a:extLst>
              <a:ext uri="{FF2B5EF4-FFF2-40B4-BE49-F238E27FC236}">
                <a16:creationId xmlns:a16="http://schemas.microsoft.com/office/drawing/2014/main" id="{A7BB5DD7-34C8-C345-8517-8965CCB3C4FA}"/>
              </a:ext>
            </a:extLst>
          </p:cNvPr>
          <p:cNvSpPr txBox="1"/>
          <p:nvPr/>
        </p:nvSpPr>
        <p:spPr>
          <a:xfrm>
            <a:off x="6451445" y="4948943"/>
            <a:ext cx="626009" cy="200055"/>
          </a:xfrm>
          <a:prstGeom prst="rect">
            <a:avLst/>
          </a:prstGeom>
          <a:noFill/>
        </p:spPr>
        <p:txBody>
          <a:bodyPr wrap="square" rtlCol="0">
            <a:spAutoFit/>
          </a:bodyPr>
          <a:lstStyle/>
          <a:p>
            <a:r>
              <a:rPr lang="en-US" altLang="zh-CN" sz="700" b="1" dirty="0">
                <a:latin typeface="Century Gothic" panose="020B0502020202020204" pitchFamily="34" charset="0"/>
                <a:ea typeface="微软雅黑" panose="020B0503020204020204" pitchFamily="34" charset="-122"/>
              </a:rPr>
              <a:t>Stacking</a:t>
            </a:r>
          </a:p>
        </p:txBody>
      </p:sp>
      <p:pic>
        <p:nvPicPr>
          <p:cNvPr id="144" name="图片 147">
            <a:extLst>
              <a:ext uri="{FF2B5EF4-FFF2-40B4-BE49-F238E27FC236}">
                <a16:creationId xmlns:a16="http://schemas.microsoft.com/office/drawing/2014/main" id="{D53224A7-2F91-634B-BC69-E2661E63FA0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096361" y="1628129"/>
            <a:ext cx="469018" cy="246338"/>
          </a:xfrm>
          <a:prstGeom prst="rect">
            <a:avLst/>
          </a:prstGeom>
        </p:spPr>
      </p:pic>
      <p:pic>
        <p:nvPicPr>
          <p:cNvPr id="145" name="图片 148">
            <a:extLst>
              <a:ext uri="{FF2B5EF4-FFF2-40B4-BE49-F238E27FC236}">
                <a16:creationId xmlns:a16="http://schemas.microsoft.com/office/drawing/2014/main" id="{7137D056-53B2-BD49-8472-B5D35EAD55A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43415" y="1558351"/>
            <a:ext cx="469018" cy="246338"/>
          </a:xfrm>
          <a:prstGeom prst="rect">
            <a:avLst/>
          </a:prstGeom>
        </p:spPr>
      </p:pic>
      <p:cxnSp>
        <p:nvCxnSpPr>
          <p:cNvPr id="148" name="直接连接符 151">
            <a:extLst>
              <a:ext uri="{FF2B5EF4-FFF2-40B4-BE49-F238E27FC236}">
                <a16:creationId xmlns:a16="http://schemas.microsoft.com/office/drawing/2014/main" id="{7CC80AE6-4CFA-DB4B-BECB-6181A82F308C}"/>
              </a:ext>
            </a:extLst>
          </p:cNvPr>
          <p:cNvCxnSpPr>
            <a:cxnSpLocks/>
            <a:stCxn id="67" idx="3"/>
            <a:endCxn id="145" idx="1"/>
          </p:cNvCxnSpPr>
          <p:nvPr/>
        </p:nvCxnSpPr>
        <p:spPr>
          <a:xfrm flipV="1">
            <a:off x="4319826" y="1681520"/>
            <a:ext cx="423589" cy="32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9" name="直接连接符 152">
            <a:extLst>
              <a:ext uri="{FF2B5EF4-FFF2-40B4-BE49-F238E27FC236}">
                <a16:creationId xmlns:a16="http://schemas.microsoft.com/office/drawing/2014/main" id="{265DFE88-A718-9C49-B200-E0EB84ABF1B3}"/>
              </a:ext>
            </a:extLst>
          </p:cNvPr>
          <p:cNvCxnSpPr>
            <a:cxnSpLocks/>
          </p:cNvCxnSpPr>
          <p:nvPr/>
        </p:nvCxnSpPr>
        <p:spPr>
          <a:xfrm flipV="1">
            <a:off x="2555986" y="1717170"/>
            <a:ext cx="389181" cy="6378"/>
          </a:xfrm>
          <a:prstGeom prst="line">
            <a:avLst/>
          </a:prstGeom>
        </p:spPr>
        <p:style>
          <a:lnRef idx="1">
            <a:schemeClr val="accent1"/>
          </a:lnRef>
          <a:fillRef idx="0">
            <a:schemeClr val="accent1"/>
          </a:fillRef>
          <a:effectRef idx="0">
            <a:schemeClr val="accent1"/>
          </a:effectRef>
          <a:fontRef idx="minor">
            <a:schemeClr val="tx1"/>
          </a:fontRef>
        </p:style>
      </p:cxnSp>
      <p:sp>
        <p:nvSpPr>
          <p:cNvPr id="152" name="文本框 155">
            <a:extLst>
              <a:ext uri="{FF2B5EF4-FFF2-40B4-BE49-F238E27FC236}">
                <a16:creationId xmlns:a16="http://schemas.microsoft.com/office/drawing/2014/main" id="{ACB2E101-8A3D-6142-9591-0C67085A01D8}"/>
              </a:ext>
            </a:extLst>
          </p:cNvPr>
          <p:cNvSpPr txBox="1"/>
          <p:nvPr/>
        </p:nvSpPr>
        <p:spPr>
          <a:xfrm>
            <a:off x="2047956" y="1458388"/>
            <a:ext cx="653128" cy="184666"/>
          </a:xfrm>
          <a:prstGeom prst="rect">
            <a:avLst/>
          </a:prstGeom>
          <a:noFill/>
        </p:spPr>
        <p:txBody>
          <a:bodyPr wrap="square" rtlCol="0">
            <a:spAutoFit/>
          </a:bodyPr>
          <a:lstStyle>
            <a:defPPr>
              <a:defRPr lang="zh-CN"/>
            </a:defPPr>
            <a:lvl1pPr algn="ctr">
              <a:defRPr sz="1400" b="1">
                <a:latin typeface="微软雅黑" panose="020B0503020204020204" pitchFamily="34" charset="-122"/>
                <a:ea typeface="微软雅黑" panose="020B0503020204020204" pitchFamily="34" charset="-122"/>
              </a:defRPr>
            </a:lvl1pPr>
          </a:lstStyle>
          <a:p>
            <a:r>
              <a:rPr lang="en-US" altLang="zh-CN" sz="600" dirty="0">
                <a:latin typeface="Century Gothic" panose="020B0502020202020204" pitchFamily="34" charset="0"/>
              </a:rPr>
              <a:t>AD-1000</a:t>
            </a:r>
            <a:endParaRPr lang="zh-CN" altLang="en-US" sz="600" dirty="0">
              <a:latin typeface="Century Gothic" panose="020B0502020202020204" pitchFamily="34" charset="0"/>
            </a:endParaRPr>
          </a:p>
        </p:txBody>
      </p:sp>
      <p:sp>
        <p:nvSpPr>
          <p:cNvPr id="153" name="文本框 156">
            <a:extLst>
              <a:ext uri="{FF2B5EF4-FFF2-40B4-BE49-F238E27FC236}">
                <a16:creationId xmlns:a16="http://schemas.microsoft.com/office/drawing/2014/main" id="{8475AB8F-10D8-F847-B34C-097A76F9DD66}"/>
              </a:ext>
            </a:extLst>
          </p:cNvPr>
          <p:cNvSpPr txBox="1"/>
          <p:nvPr/>
        </p:nvSpPr>
        <p:spPr>
          <a:xfrm>
            <a:off x="4701473" y="1384331"/>
            <a:ext cx="639731" cy="184666"/>
          </a:xfrm>
          <a:prstGeom prst="rect">
            <a:avLst/>
          </a:prstGeom>
          <a:noFill/>
        </p:spPr>
        <p:txBody>
          <a:bodyPr wrap="square" rtlCol="0">
            <a:spAutoFit/>
          </a:bodyPr>
          <a:lstStyle>
            <a:defPPr>
              <a:defRPr lang="zh-CN"/>
            </a:defPPr>
            <a:lvl1pPr algn="ctr">
              <a:defRPr sz="1400" b="1">
                <a:latin typeface="微软雅黑" panose="020B0503020204020204" pitchFamily="34" charset="-122"/>
                <a:ea typeface="微软雅黑" panose="020B0503020204020204" pitchFamily="34" charset="-122"/>
              </a:defRPr>
            </a:lvl1pPr>
          </a:lstStyle>
          <a:p>
            <a:r>
              <a:rPr lang="en-US" altLang="zh-CN" sz="600" dirty="0">
                <a:latin typeface="Century Gothic" panose="020B0502020202020204" pitchFamily="34" charset="0"/>
              </a:rPr>
              <a:t>AD-1000</a:t>
            </a:r>
            <a:endParaRPr lang="zh-CN" altLang="en-US" sz="600" dirty="0">
              <a:latin typeface="Century Gothic" panose="020B0502020202020204" pitchFamily="34" charset="0"/>
            </a:endParaRPr>
          </a:p>
        </p:txBody>
      </p:sp>
      <p:sp>
        <p:nvSpPr>
          <p:cNvPr id="156" name="文本框 159">
            <a:extLst>
              <a:ext uri="{FF2B5EF4-FFF2-40B4-BE49-F238E27FC236}">
                <a16:creationId xmlns:a16="http://schemas.microsoft.com/office/drawing/2014/main" id="{3CAD9A93-43E7-BD49-9AFC-361EEC704BD7}"/>
              </a:ext>
            </a:extLst>
          </p:cNvPr>
          <p:cNvSpPr txBox="1"/>
          <p:nvPr/>
        </p:nvSpPr>
        <p:spPr>
          <a:xfrm>
            <a:off x="3157237" y="5892931"/>
            <a:ext cx="960114" cy="307777"/>
          </a:xfrm>
          <a:prstGeom prst="rect">
            <a:avLst/>
          </a:prstGeom>
          <a:noFill/>
        </p:spPr>
        <p:txBody>
          <a:bodyPr wrap="square" rtlCol="0">
            <a:spAutoFit/>
          </a:bodyPr>
          <a:lstStyle/>
          <a:p>
            <a:pPr algn="ctr"/>
            <a:r>
              <a:rPr lang="en-US" altLang="zh-CN" sz="1400" b="1" dirty="0">
                <a:solidFill>
                  <a:srgbClr val="345592"/>
                </a:solidFill>
                <a:latin typeface="Century Gothic" panose="020B0502020202020204" pitchFamily="34" charset="0"/>
                <a:ea typeface="微软雅黑" panose="020B0503020204020204" pitchFamily="34" charset="-122"/>
              </a:rPr>
              <a:t>Site A</a:t>
            </a:r>
            <a:endParaRPr lang="zh-CN" altLang="en-US" sz="1400" b="1" dirty="0">
              <a:solidFill>
                <a:srgbClr val="345592"/>
              </a:solidFill>
              <a:latin typeface="Century Gothic" panose="020B0502020202020204" pitchFamily="34" charset="0"/>
              <a:ea typeface="微软雅黑" panose="020B0503020204020204" pitchFamily="34" charset="-122"/>
            </a:endParaRPr>
          </a:p>
        </p:txBody>
      </p:sp>
      <p:sp>
        <p:nvSpPr>
          <p:cNvPr id="159" name="文本框 162">
            <a:extLst>
              <a:ext uri="{FF2B5EF4-FFF2-40B4-BE49-F238E27FC236}">
                <a16:creationId xmlns:a16="http://schemas.microsoft.com/office/drawing/2014/main" id="{E5F4BD49-8A74-C44F-98F1-AB8F21708238}"/>
              </a:ext>
            </a:extLst>
          </p:cNvPr>
          <p:cNvSpPr txBox="1"/>
          <p:nvPr/>
        </p:nvSpPr>
        <p:spPr>
          <a:xfrm>
            <a:off x="8976936" y="3372963"/>
            <a:ext cx="490974" cy="246221"/>
          </a:xfrm>
          <a:prstGeom prst="rect">
            <a:avLst/>
          </a:prstGeom>
          <a:noFill/>
        </p:spPr>
        <p:txBody>
          <a:bodyPr wrap="square" rtlCol="0">
            <a:spAutoFit/>
          </a:bodyPr>
          <a:lstStyle/>
          <a:p>
            <a:pPr algn="ctr"/>
            <a:r>
              <a:rPr lang="en-US" altLang="zh-CN" sz="500" b="1" dirty="0">
                <a:latin typeface="Century Gothic" panose="020B0502020202020204" pitchFamily="34" charset="0"/>
                <a:ea typeface="微软雅黑" panose="020B0503020204020204" pitchFamily="34" charset="-122"/>
              </a:rPr>
              <a:t>Business switches</a:t>
            </a:r>
            <a:endParaRPr lang="zh-CN" altLang="en-US" sz="500" b="1" dirty="0">
              <a:latin typeface="Century Gothic" panose="020B0502020202020204" pitchFamily="34" charset="0"/>
              <a:ea typeface="微软雅黑" panose="020B0503020204020204" pitchFamily="34" charset="-122"/>
            </a:endParaRPr>
          </a:p>
        </p:txBody>
      </p:sp>
      <p:cxnSp>
        <p:nvCxnSpPr>
          <p:cNvPr id="161" name="直接连接符 164">
            <a:extLst>
              <a:ext uri="{FF2B5EF4-FFF2-40B4-BE49-F238E27FC236}">
                <a16:creationId xmlns:a16="http://schemas.microsoft.com/office/drawing/2014/main" id="{C7894DEF-58CB-D448-A654-DBE2CE6C8115}"/>
              </a:ext>
            </a:extLst>
          </p:cNvPr>
          <p:cNvCxnSpPr>
            <a:cxnSpLocks/>
            <a:stCxn id="81" idx="2"/>
            <a:endCxn id="77" idx="0"/>
          </p:cNvCxnSpPr>
          <p:nvPr/>
        </p:nvCxnSpPr>
        <p:spPr>
          <a:xfrm>
            <a:off x="8345060" y="3789702"/>
            <a:ext cx="1371583" cy="921769"/>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168" name="文本框 171">
            <a:extLst>
              <a:ext uri="{FF2B5EF4-FFF2-40B4-BE49-F238E27FC236}">
                <a16:creationId xmlns:a16="http://schemas.microsoft.com/office/drawing/2014/main" id="{83CC6120-232D-A745-B2F3-E6A8C5CA40A6}"/>
              </a:ext>
            </a:extLst>
          </p:cNvPr>
          <p:cNvSpPr txBox="1"/>
          <p:nvPr/>
        </p:nvSpPr>
        <p:spPr>
          <a:xfrm>
            <a:off x="6075568" y="1935012"/>
            <a:ext cx="775120" cy="184666"/>
          </a:xfrm>
          <a:prstGeom prst="rect">
            <a:avLst/>
          </a:prstGeom>
          <a:noFill/>
        </p:spPr>
        <p:txBody>
          <a:bodyPr wrap="square" rtlCol="0">
            <a:spAutoFit/>
          </a:bodyPr>
          <a:lstStyle>
            <a:defPPr>
              <a:defRPr lang="zh-CN"/>
            </a:defPPr>
            <a:lvl1pPr algn="ctr">
              <a:defRPr sz="1400" b="1">
                <a:latin typeface="微软雅黑" panose="020B0503020204020204" pitchFamily="34" charset="-122"/>
                <a:ea typeface="微软雅黑" panose="020B0503020204020204" pitchFamily="34" charset="-122"/>
              </a:defRPr>
            </a:lvl1pPr>
          </a:lstStyle>
          <a:p>
            <a:r>
              <a:rPr lang="en-US" altLang="zh-CN" sz="600" dirty="0">
                <a:latin typeface="Century Gothic" panose="020B0502020202020204" pitchFamily="34" charset="0"/>
              </a:rPr>
              <a:t>Dark fiber</a:t>
            </a:r>
            <a:endParaRPr lang="zh-CN" altLang="en-US" sz="600" dirty="0">
              <a:latin typeface="Century Gothic" panose="020B0502020202020204" pitchFamily="34" charset="0"/>
            </a:endParaRPr>
          </a:p>
        </p:txBody>
      </p:sp>
      <p:cxnSp>
        <p:nvCxnSpPr>
          <p:cNvPr id="169" name="连接符: 肘形 172">
            <a:extLst>
              <a:ext uri="{FF2B5EF4-FFF2-40B4-BE49-F238E27FC236}">
                <a16:creationId xmlns:a16="http://schemas.microsoft.com/office/drawing/2014/main" id="{3DBF13D8-06F0-A545-B568-560E2369F7B5}"/>
              </a:ext>
            </a:extLst>
          </p:cNvPr>
          <p:cNvCxnSpPr>
            <a:cxnSpLocks/>
            <a:stCxn id="19" idx="3"/>
            <a:endCxn id="166" idx="2"/>
          </p:cNvCxnSpPr>
          <p:nvPr/>
        </p:nvCxnSpPr>
        <p:spPr>
          <a:xfrm flipV="1">
            <a:off x="5305113" y="2002905"/>
            <a:ext cx="613291" cy="1656793"/>
          </a:xfrm>
          <a:prstGeom prst="bentConnector2">
            <a:avLst/>
          </a:prstGeom>
          <a:ln w="22225">
            <a:solidFill>
              <a:srgbClr val="F0D500"/>
            </a:solidFill>
          </a:ln>
        </p:spPr>
        <p:style>
          <a:lnRef idx="1">
            <a:schemeClr val="accent1"/>
          </a:lnRef>
          <a:fillRef idx="0">
            <a:schemeClr val="accent1"/>
          </a:fillRef>
          <a:effectRef idx="0">
            <a:schemeClr val="accent1"/>
          </a:effectRef>
          <a:fontRef idx="minor">
            <a:schemeClr val="tx1"/>
          </a:fontRef>
        </p:style>
      </p:cxnSp>
      <p:cxnSp>
        <p:nvCxnSpPr>
          <p:cNvPr id="170" name="连接符: 肘形 173">
            <a:extLst>
              <a:ext uri="{FF2B5EF4-FFF2-40B4-BE49-F238E27FC236}">
                <a16:creationId xmlns:a16="http://schemas.microsoft.com/office/drawing/2014/main" id="{C7B91046-9C96-C04C-A364-B043FE72CF20}"/>
              </a:ext>
            </a:extLst>
          </p:cNvPr>
          <p:cNvCxnSpPr>
            <a:cxnSpLocks/>
          </p:cNvCxnSpPr>
          <p:nvPr/>
        </p:nvCxnSpPr>
        <p:spPr>
          <a:xfrm rot="16200000" flipH="1">
            <a:off x="6460453" y="2523909"/>
            <a:ext cx="1533384" cy="673384"/>
          </a:xfrm>
          <a:prstGeom prst="bentConnector3">
            <a:avLst>
              <a:gd name="adj1" fmla="val 100007"/>
            </a:avLst>
          </a:prstGeom>
          <a:ln w="22225">
            <a:solidFill>
              <a:srgbClr val="F0D500"/>
            </a:solidFill>
          </a:ln>
        </p:spPr>
        <p:style>
          <a:lnRef idx="1">
            <a:schemeClr val="accent1"/>
          </a:lnRef>
          <a:fillRef idx="0">
            <a:schemeClr val="accent1"/>
          </a:fillRef>
          <a:effectRef idx="0">
            <a:schemeClr val="accent1"/>
          </a:effectRef>
          <a:fontRef idx="minor">
            <a:schemeClr val="tx1"/>
          </a:fontRef>
        </p:style>
      </p:cxnSp>
      <p:cxnSp>
        <p:nvCxnSpPr>
          <p:cNvPr id="171" name="直接连接符 174">
            <a:extLst>
              <a:ext uri="{FF2B5EF4-FFF2-40B4-BE49-F238E27FC236}">
                <a16:creationId xmlns:a16="http://schemas.microsoft.com/office/drawing/2014/main" id="{AA43F50A-F9C1-954F-AE5B-004000312385}"/>
              </a:ext>
            </a:extLst>
          </p:cNvPr>
          <p:cNvCxnSpPr>
            <a:cxnSpLocks/>
            <a:endCxn id="9" idx="0"/>
          </p:cNvCxnSpPr>
          <p:nvPr/>
        </p:nvCxnSpPr>
        <p:spPr>
          <a:xfrm flipH="1">
            <a:off x="4179790" y="2084176"/>
            <a:ext cx="1817125" cy="210452"/>
          </a:xfrm>
          <a:prstGeom prst="line">
            <a:avLst/>
          </a:prstGeom>
          <a:ln w="22225">
            <a:solidFill>
              <a:srgbClr val="F0D500"/>
            </a:solidFill>
          </a:ln>
        </p:spPr>
        <p:style>
          <a:lnRef idx="1">
            <a:schemeClr val="accent1"/>
          </a:lnRef>
          <a:fillRef idx="0">
            <a:schemeClr val="accent1"/>
          </a:fillRef>
          <a:effectRef idx="0">
            <a:schemeClr val="accent1"/>
          </a:effectRef>
          <a:fontRef idx="minor">
            <a:schemeClr val="tx1"/>
          </a:fontRef>
        </p:style>
      </p:cxnSp>
      <p:cxnSp>
        <p:nvCxnSpPr>
          <p:cNvPr id="174" name="直接连接符 177">
            <a:extLst>
              <a:ext uri="{FF2B5EF4-FFF2-40B4-BE49-F238E27FC236}">
                <a16:creationId xmlns:a16="http://schemas.microsoft.com/office/drawing/2014/main" id="{77A534DD-2B98-7C4C-BD37-FC50CAFADDF1}"/>
              </a:ext>
            </a:extLst>
          </p:cNvPr>
          <p:cNvCxnSpPr>
            <a:cxnSpLocks/>
            <a:stCxn id="8" idx="0"/>
            <a:endCxn id="163" idx="1"/>
          </p:cNvCxnSpPr>
          <p:nvPr/>
        </p:nvCxnSpPr>
        <p:spPr>
          <a:xfrm flipV="1">
            <a:off x="3091232" y="1849487"/>
            <a:ext cx="2657113" cy="437822"/>
          </a:xfrm>
          <a:prstGeom prst="line">
            <a:avLst/>
          </a:prstGeom>
          <a:ln w="22225">
            <a:solidFill>
              <a:srgbClr val="F0D500"/>
            </a:solidFill>
          </a:ln>
        </p:spPr>
        <p:style>
          <a:lnRef idx="1">
            <a:schemeClr val="accent1"/>
          </a:lnRef>
          <a:fillRef idx="0">
            <a:schemeClr val="accent1"/>
          </a:fillRef>
          <a:effectRef idx="0">
            <a:schemeClr val="accent1"/>
          </a:effectRef>
          <a:fontRef idx="minor">
            <a:schemeClr val="tx1"/>
          </a:fontRef>
        </p:style>
      </p:cxnSp>
      <p:sp>
        <p:nvSpPr>
          <p:cNvPr id="175" name="文本框 178">
            <a:extLst>
              <a:ext uri="{FF2B5EF4-FFF2-40B4-BE49-F238E27FC236}">
                <a16:creationId xmlns:a16="http://schemas.microsoft.com/office/drawing/2014/main" id="{E12B9EA9-821B-0B4E-8536-004890D158FA}"/>
              </a:ext>
            </a:extLst>
          </p:cNvPr>
          <p:cNvSpPr txBox="1"/>
          <p:nvPr/>
        </p:nvSpPr>
        <p:spPr>
          <a:xfrm>
            <a:off x="5840789" y="1337012"/>
            <a:ext cx="539500" cy="215444"/>
          </a:xfrm>
          <a:prstGeom prst="rect">
            <a:avLst/>
          </a:prstGeom>
          <a:noFill/>
        </p:spPr>
        <p:txBody>
          <a:bodyPr wrap="square" rtlCol="0">
            <a:spAutoFit/>
          </a:bodyPr>
          <a:lstStyle/>
          <a:p>
            <a:r>
              <a:rPr kumimoji="1" lang="en-US" altLang="zh-CN" sz="800" b="1" dirty="0">
                <a:solidFill>
                  <a:schemeClr val="bg1"/>
                </a:solidFill>
                <a:latin typeface="Century Gothic" panose="020B0502020202020204" pitchFamily="34" charset="0"/>
                <a:ea typeface="Noto Sans S Chinese" charset="-122"/>
                <a:cs typeface="Noto Sans S Chinese" charset="-122"/>
              </a:rPr>
              <a:t>DWDM</a:t>
            </a:r>
            <a:endParaRPr kumimoji="1" lang="zh-CN" altLang="en-US" sz="800" b="1" dirty="0">
              <a:solidFill>
                <a:schemeClr val="bg1"/>
              </a:solidFill>
              <a:latin typeface="Century Gothic" panose="020B0502020202020204" pitchFamily="34" charset="0"/>
              <a:ea typeface="Noto Sans S Chinese" charset="-122"/>
              <a:cs typeface="Noto Sans S Chinese" charset="-122"/>
            </a:endParaRPr>
          </a:p>
        </p:txBody>
      </p:sp>
      <p:sp>
        <p:nvSpPr>
          <p:cNvPr id="179" name="椭圆 182">
            <a:extLst>
              <a:ext uri="{FF2B5EF4-FFF2-40B4-BE49-F238E27FC236}">
                <a16:creationId xmlns:a16="http://schemas.microsoft.com/office/drawing/2014/main" id="{854C0630-2955-B74D-9C9E-19CAA60CD7DD}"/>
              </a:ext>
            </a:extLst>
          </p:cNvPr>
          <p:cNvSpPr/>
          <p:nvPr/>
        </p:nvSpPr>
        <p:spPr>
          <a:xfrm rot="3003817">
            <a:off x="4362642" y="1978402"/>
            <a:ext cx="555319" cy="16502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
              <a:latin typeface="Century Gothic" panose="020B0502020202020204" pitchFamily="34" charset="0"/>
            </a:endParaRPr>
          </a:p>
        </p:txBody>
      </p:sp>
      <p:sp>
        <p:nvSpPr>
          <p:cNvPr id="181" name="文本框 184">
            <a:extLst>
              <a:ext uri="{FF2B5EF4-FFF2-40B4-BE49-F238E27FC236}">
                <a16:creationId xmlns:a16="http://schemas.microsoft.com/office/drawing/2014/main" id="{77896525-86AE-2E4B-B518-9DBB6CB24673}"/>
              </a:ext>
            </a:extLst>
          </p:cNvPr>
          <p:cNvSpPr txBox="1"/>
          <p:nvPr/>
        </p:nvSpPr>
        <p:spPr>
          <a:xfrm>
            <a:off x="2658958" y="5088134"/>
            <a:ext cx="1014112" cy="200055"/>
          </a:xfrm>
          <a:prstGeom prst="rect">
            <a:avLst/>
          </a:prstGeom>
          <a:noFill/>
        </p:spPr>
        <p:txBody>
          <a:bodyPr wrap="square" rtlCol="0">
            <a:spAutoFit/>
          </a:bodyPr>
          <a:lstStyle/>
          <a:p>
            <a:pPr algn="ctr"/>
            <a:r>
              <a:rPr lang="en-US" altLang="zh-CN" sz="700" b="1" dirty="0">
                <a:latin typeface="Century Gothic" panose="020B0502020202020204" pitchFamily="34" charset="0"/>
                <a:ea typeface="微软雅黑" panose="020B0503020204020204" pitchFamily="34" charset="-122"/>
              </a:rPr>
              <a:t>Stretched volume</a:t>
            </a:r>
            <a:endParaRPr lang="zh-CN" altLang="en-US" sz="700" b="1" dirty="0">
              <a:latin typeface="Century Gothic" panose="020B0502020202020204" pitchFamily="34" charset="0"/>
              <a:ea typeface="微软雅黑" panose="020B0503020204020204" pitchFamily="34" charset="-122"/>
            </a:endParaRPr>
          </a:p>
        </p:txBody>
      </p:sp>
      <p:sp>
        <p:nvSpPr>
          <p:cNvPr id="182" name="文本框 185">
            <a:extLst>
              <a:ext uri="{FF2B5EF4-FFF2-40B4-BE49-F238E27FC236}">
                <a16:creationId xmlns:a16="http://schemas.microsoft.com/office/drawing/2014/main" id="{98E0AB2E-8070-1544-89B7-9C017BCE46AB}"/>
              </a:ext>
            </a:extLst>
          </p:cNvPr>
          <p:cNvSpPr txBox="1"/>
          <p:nvPr/>
        </p:nvSpPr>
        <p:spPr>
          <a:xfrm>
            <a:off x="8588130" y="5028245"/>
            <a:ext cx="1743788" cy="215444"/>
          </a:xfrm>
          <a:prstGeom prst="rect">
            <a:avLst/>
          </a:prstGeom>
          <a:noFill/>
        </p:spPr>
        <p:txBody>
          <a:bodyPr wrap="square" rtlCol="0">
            <a:spAutoFit/>
          </a:bodyPr>
          <a:lstStyle/>
          <a:p>
            <a:pPr algn="ctr"/>
            <a:r>
              <a:rPr lang="en-US" altLang="zh-CN" sz="800" b="1" dirty="0">
                <a:latin typeface="Century Gothic" panose="020B0502020202020204" pitchFamily="34" charset="0"/>
                <a:ea typeface="微软雅黑" panose="020B0503020204020204" pitchFamily="34" charset="-122"/>
              </a:rPr>
              <a:t>Stretched volume</a:t>
            </a:r>
            <a:endParaRPr lang="zh-CN" altLang="en-US" sz="800" b="1" dirty="0">
              <a:latin typeface="Century Gothic" panose="020B0502020202020204" pitchFamily="34" charset="0"/>
              <a:ea typeface="微软雅黑" panose="020B0503020204020204" pitchFamily="34" charset="-122"/>
            </a:endParaRPr>
          </a:p>
        </p:txBody>
      </p:sp>
      <p:pic>
        <p:nvPicPr>
          <p:cNvPr id="183" name="图片 186">
            <a:extLst>
              <a:ext uri="{FF2B5EF4-FFF2-40B4-BE49-F238E27FC236}">
                <a16:creationId xmlns:a16="http://schemas.microsoft.com/office/drawing/2014/main" id="{09FCA4E5-A043-2B42-B185-29CA5BCB6A4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322226" y="942746"/>
            <a:ext cx="287056" cy="407889"/>
          </a:xfrm>
          <a:prstGeom prst="rect">
            <a:avLst/>
          </a:prstGeom>
        </p:spPr>
      </p:pic>
      <p:cxnSp>
        <p:nvCxnSpPr>
          <p:cNvPr id="186" name="直接连接符 189">
            <a:extLst>
              <a:ext uri="{FF2B5EF4-FFF2-40B4-BE49-F238E27FC236}">
                <a16:creationId xmlns:a16="http://schemas.microsoft.com/office/drawing/2014/main" id="{8AE0A213-31CA-F843-8472-004C66834727}"/>
              </a:ext>
            </a:extLst>
          </p:cNvPr>
          <p:cNvCxnSpPr>
            <a:cxnSpLocks/>
            <a:endCxn id="187" idx="2"/>
          </p:cNvCxnSpPr>
          <p:nvPr/>
        </p:nvCxnSpPr>
        <p:spPr>
          <a:xfrm flipV="1">
            <a:off x="3119880" y="1441959"/>
            <a:ext cx="458962" cy="193922"/>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直接连接符 192">
            <a:extLst>
              <a:ext uri="{FF2B5EF4-FFF2-40B4-BE49-F238E27FC236}">
                <a16:creationId xmlns:a16="http://schemas.microsoft.com/office/drawing/2014/main" id="{25B40279-A715-ED44-9EE3-BA6FEE691458}"/>
              </a:ext>
            </a:extLst>
          </p:cNvPr>
          <p:cNvCxnSpPr>
            <a:cxnSpLocks/>
          </p:cNvCxnSpPr>
          <p:nvPr/>
        </p:nvCxnSpPr>
        <p:spPr>
          <a:xfrm>
            <a:off x="3568556" y="1438198"/>
            <a:ext cx="520790" cy="185285"/>
          </a:xfrm>
          <a:prstGeom prst="line">
            <a:avLst/>
          </a:prstGeom>
        </p:spPr>
        <p:style>
          <a:lnRef idx="1">
            <a:schemeClr val="accent1"/>
          </a:lnRef>
          <a:fillRef idx="0">
            <a:schemeClr val="accent1"/>
          </a:fillRef>
          <a:effectRef idx="0">
            <a:schemeClr val="accent1"/>
          </a:effectRef>
          <a:fontRef idx="minor">
            <a:schemeClr val="tx1"/>
          </a:fontRef>
        </p:style>
      </p:cxnSp>
      <p:cxnSp>
        <p:nvCxnSpPr>
          <p:cNvPr id="192" name="直接连接符 195">
            <a:extLst>
              <a:ext uri="{FF2B5EF4-FFF2-40B4-BE49-F238E27FC236}">
                <a16:creationId xmlns:a16="http://schemas.microsoft.com/office/drawing/2014/main" id="{EA3A493C-AFA2-1F4B-90F4-C931B83B2652}"/>
              </a:ext>
            </a:extLst>
          </p:cNvPr>
          <p:cNvCxnSpPr>
            <a:cxnSpLocks/>
            <a:endCxn id="183" idx="1"/>
          </p:cNvCxnSpPr>
          <p:nvPr/>
        </p:nvCxnSpPr>
        <p:spPr>
          <a:xfrm flipV="1">
            <a:off x="3553047" y="1146691"/>
            <a:ext cx="2769179" cy="139844"/>
          </a:xfrm>
          <a:prstGeom prst="line">
            <a:avLst/>
          </a:prstGeom>
        </p:spPr>
        <p:style>
          <a:lnRef idx="1">
            <a:schemeClr val="accent1"/>
          </a:lnRef>
          <a:fillRef idx="0">
            <a:schemeClr val="accent1"/>
          </a:fillRef>
          <a:effectRef idx="0">
            <a:schemeClr val="accent1"/>
          </a:effectRef>
          <a:fontRef idx="minor">
            <a:schemeClr val="tx1"/>
          </a:fontRef>
        </p:style>
      </p:cxnSp>
      <p:sp>
        <p:nvSpPr>
          <p:cNvPr id="194" name="文本框 197">
            <a:extLst>
              <a:ext uri="{FF2B5EF4-FFF2-40B4-BE49-F238E27FC236}">
                <a16:creationId xmlns:a16="http://schemas.microsoft.com/office/drawing/2014/main" id="{B2AE77BF-73A8-E84B-A1F1-08B9C8AFF694}"/>
              </a:ext>
            </a:extLst>
          </p:cNvPr>
          <p:cNvSpPr txBox="1"/>
          <p:nvPr/>
        </p:nvSpPr>
        <p:spPr>
          <a:xfrm>
            <a:off x="6173677" y="1358296"/>
            <a:ext cx="598638" cy="200055"/>
          </a:xfrm>
          <a:prstGeom prst="rect">
            <a:avLst/>
          </a:prstGeom>
          <a:noFill/>
        </p:spPr>
        <p:txBody>
          <a:bodyPr wrap="square" rtlCol="0">
            <a:spAutoFit/>
          </a:bodyPr>
          <a:lstStyle>
            <a:defPPr>
              <a:defRPr lang="zh-CN"/>
            </a:defPPr>
            <a:lvl1pPr algn="ctr">
              <a:defRPr sz="1400" b="1">
                <a:latin typeface="微软雅黑" panose="020B0503020204020204" pitchFamily="34" charset="-122"/>
                <a:ea typeface="微软雅黑" panose="020B0503020204020204" pitchFamily="34" charset="-122"/>
              </a:defRPr>
            </a:lvl1pPr>
          </a:lstStyle>
          <a:p>
            <a:r>
              <a:rPr lang="en-US" altLang="zh-CN" sz="700" dirty="0">
                <a:latin typeface="Century Gothic" panose="020B0502020202020204" pitchFamily="34" charset="0"/>
              </a:rPr>
              <a:t>Witness</a:t>
            </a:r>
            <a:endParaRPr lang="zh-CN" altLang="en-US" sz="700" dirty="0">
              <a:latin typeface="Century Gothic" panose="020B0502020202020204" pitchFamily="34" charset="0"/>
            </a:endParaRPr>
          </a:p>
        </p:txBody>
      </p:sp>
      <p:pic>
        <p:nvPicPr>
          <p:cNvPr id="195" name="图片 198">
            <a:extLst>
              <a:ext uri="{FF2B5EF4-FFF2-40B4-BE49-F238E27FC236}">
                <a16:creationId xmlns:a16="http://schemas.microsoft.com/office/drawing/2014/main" id="{8213D863-5878-984B-8C06-EC82DD26028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065331" y="2374035"/>
            <a:ext cx="463409" cy="243392"/>
          </a:xfrm>
          <a:prstGeom prst="rect">
            <a:avLst/>
          </a:prstGeom>
        </p:spPr>
      </p:pic>
      <p:pic>
        <p:nvPicPr>
          <p:cNvPr id="196" name="图片 199">
            <a:extLst>
              <a:ext uri="{FF2B5EF4-FFF2-40B4-BE49-F238E27FC236}">
                <a16:creationId xmlns:a16="http://schemas.microsoft.com/office/drawing/2014/main" id="{2818B494-2387-9B45-94E0-94A38F12A79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836942" y="2343509"/>
            <a:ext cx="469043" cy="246351"/>
          </a:xfrm>
          <a:prstGeom prst="rect">
            <a:avLst/>
          </a:prstGeom>
        </p:spPr>
      </p:pic>
      <p:sp>
        <p:nvSpPr>
          <p:cNvPr id="199" name="文本框 202">
            <a:extLst>
              <a:ext uri="{FF2B5EF4-FFF2-40B4-BE49-F238E27FC236}">
                <a16:creationId xmlns:a16="http://schemas.microsoft.com/office/drawing/2014/main" id="{833F3AF7-285C-5F45-A880-A245530139F1}"/>
              </a:ext>
            </a:extLst>
          </p:cNvPr>
          <p:cNvSpPr txBox="1"/>
          <p:nvPr/>
        </p:nvSpPr>
        <p:spPr>
          <a:xfrm>
            <a:off x="1934822" y="2576314"/>
            <a:ext cx="687624" cy="184666"/>
          </a:xfrm>
          <a:prstGeom prst="rect">
            <a:avLst/>
          </a:prstGeom>
          <a:noFill/>
        </p:spPr>
        <p:txBody>
          <a:bodyPr wrap="square" rtlCol="0">
            <a:spAutoFit/>
          </a:bodyPr>
          <a:lstStyle>
            <a:defPPr>
              <a:defRPr lang="zh-CN"/>
            </a:defPPr>
            <a:lvl1pPr algn="ctr">
              <a:defRPr sz="1400" b="1">
                <a:latin typeface="微软雅黑" panose="020B0503020204020204" pitchFamily="34" charset="-122"/>
                <a:ea typeface="微软雅黑" panose="020B0503020204020204" pitchFamily="34" charset="-122"/>
              </a:defRPr>
            </a:lvl1pPr>
          </a:lstStyle>
          <a:p>
            <a:r>
              <a:rPr lang="en-US" altLang="zh-CN" sz="600" dirty="0">
                <a:latin typeface="Century Gothic" panose="020B0502020202020204" pitchFamily="34" charset="0"/>
              </a:rPr>
              <a:t>AD-1000</a:t>
            </a:r>
            <a:endParaRPr lang="zh-CN" altLang="en-US" sz="600" dirty="0">
              <a:latin typeface="Century Gothic" panose="020B0502020202020204" pitchFamily="34" charset="0"/>
            </a:endParaRPr>
          </a:p>
        </p:txBody>
      </p:sp>
      <p:pic>
        <p:nvPicPr>
          <p:cNvPr id="67" name="图片 67">
            <a:extLst>
              <a:ext uri="{FF2B5EF4-FFF2-40B4-BE49-F238E27FC236}">
                <a16:creationId xmlns:a16="http://schemas.microsoft.com/office/drawing/2014/main" id="{73AB1E08-EAE4-C748-A587-EAD9BA5F52D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027697" y="1518099"/>
            <a:ext cx="292129" cy="333242"/>
          </a:xfrm>
          <a:prstGeom prst="rect">
            <a:avLst/>
          </a:prstGeom>
        </p:spPr>
      </p:pic>
      <p:pic>
        <p:nvPicPr>
          <p:cNvPr id="66" name="图片 66">
            <a:extLst>
              <a:ext uri="{FF2B5EF4-FFF2-40B4-BE49-F238E27FC236}">
                <a16:creationId xmlns:a16="http://schemas.microsoft.com/office/drawing/2014/main" id="{36A75D50-CAFE-E544-95CF-14F319A29F6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45167" y="1521995"/>
            <a:ext cx="292130" cy="333243"/>
          </a:xfrm>
          <a:prstGeom prst="rect">
            <a:avLst/>
          </a:prstGeom>
        </p:spPr>
      </p:pic>
      <p:pic>
        <p:nvPicPr>
          <p:cNvPr id="184" name="图片 187">
            <a:extLst>
              <a:ext uri="{FF2B5EF4-FFF2-40B4-BE49-F238E27FC236}">
                <a16:creationId xmlns:a16="http://schemas.microsoft.com/office/drawing/2014/main" id="{B0BD7CBE-AABD-D94C-8D1A-80650A30F24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8921610">
            <a:off x="3399830" y="1141257"/>
            <a:ext cx="374649" cy="432098"/>
          </a:xfrm>
          <a:prstGeom prst="rect">
            <a:avLst/>
          </a:prstGeom>
        </p:spPr>
      </p:pic>
      <p:sp>
        <p:nvSpPr>
          <p:cNvPr id="187" name="文本框 190">
            <a:extLst>
              <a:ext uri="{FF2B5EF4-FFF2-40B4-BE49-F238E27FC236}">
                <a16:creationId xmlns:a16="http://schemas.microsoft.com/office/drawing/2014/main" id="{A6F4A295-2D18-EB4A-8304-97CA7B2325BC}"/>
              </a:ext>
            </a:extLst>
          </p:cNvPr>
          <p:cNvSpPr txBox="1"/>
          <p:nvPr/>
        </p:nvSpPr>
        <p:spPr>
          <a:xfrm>
            <a:off x="3309596" y="1257293"/>
            <a:ext cx="538492" cy="184666"/>
          </a:xfrm>
          <a:prstGeom prst="rect">
            <a:avLst/>
          </a:prstGeom>
          <a:noFill/>
        </p:spPr>
        <p:txBody>
          <a:bodyPr wrap="square" rtlCol="0">
            <a:spAutoFit/>
          </a:bodyPr>
          <a:lstStyle/>
          <a:p>
            <a:pPr algn="ctr"/>
            <a:r>
              <a:rPr lang="en-US" altLang="zh-CN" sz="600" b="1" dirty="0">
                <a:latin typeface="Century Gothic" panose="020B0502020202020204" pitchFamily="34" charset="0"/>
                <a:ea typeface="微软雅黑" panose="020B0503020204020204" pitchFamily="34" charset="-122"/>
              </a:rPr>
              <a:t>Internet</a:t>
            </a:r>
            <a:endParaRPr lang="zh-CN" altLang="en-US" sz="600" b="1" dirty="0">
              <a:latin typeface="Century Gothic" panose="020B0502020202020204" pitchFamily="34" charset="0"/>
              <a:ea typeface="微软雅黑" panose="020B0503020204020204" pitchFamily="34" charset="-122"/>
            </a:endParaRPr>
          </a:p>
        </p:txBody>
      </p:sp>
      <p:cxnSp>
        <p:nvCxnSpPr>
          <p:cNvPr id="331" name="直接连接符 49">
            <a:extLst>
              <a:ext uri="{FF2B5EF4-FFF2-40B4-BE49-F238E27FC236}">
                <a16:creationId xmlns:a16="http://schemas.microsoft.com/office/drawing/2014/main" id="{DC81A7FC-710C-2A4C-8984-F619C5DEC714}"/>
              </a:ext>
            </a:extLst>
          </p:cNvPr>
          <p:cNvCxnSpPr>
            <a:cxnSpLocks/>
          </p:cNvCxnSpPr>
          <p:nvPr/>
        </p:nvCxnSpPr>
        <p:spPr>
          <a:xfrm>
            <a:off x="3172862" y="2488230"/>
            <a:ext cx="1025933"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pic>
        <p:nvPicPr>
          <p:cNvPr id="8" name="图片 6">
            <a:extLst>
              <a:ext uri="{FF2B5EF4-FFF2-40B4-BE49-F238E27FC236}">
                <a16:creationId xmlns:a16="http://schemas.microsoft.com/office/drawing/2014/main" id="{521E2FB6-D5E5-7544-B088-76D3E63E5B40}"/>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953072" y="2287309"/>
            <a:ext cx="276320" cy="311374"/>
          </a:xfrm>
          <a:prstGeom prst="rect">
            <a:avLst/>
          </a:prstGeom>
        </p:spPr>
      </p:pic>
      <p:pic>
        <p:nvPicPr>
          <p:cNvPr id="9" name="图片 7">
            <a:extLst>
              <a:ext uri="{FF2B5EF4-FFF2-40B4-BE49-F238E27FC236}">
                <a16:creationId xmlns:a16="http://schemas.microsoft.com/office/drawing/2014/main" id="{4DB355C4-0F75-1B40-93B7-47C6A0ED764B}"/>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043225" y="2294628"/>
            <a:ext cx="273129" cy="307778"/>
          </a:xfrm>
          <a:prstGeom prst="rect">
            <a:avLst/>
          </a:prstGeom>
        </p:spPr>
      </p:pic>
      <p:cxnSp>
        <p:nvCxnSpPr>
          <p:cNvPr id="373" name="直接连接符 42">
            <a:extLst>
              <a:ext uri="{FF2B5EF4-FFF2-40B4-BE49-F238E27FC236}">
                <a16:creationId xmlns:a16="http://schemas.microsoft.com/office/drawing/2014/main" id="{0D30863E-FAD0-274C-A35B-AD8FC0161100}"/>
              </a:ext>
            </a:extLst>
          </p:cNvPr>
          <p:cNvCxnSpPr>
            <a:cxnSpLocks/>
          </p:cNvCxnSpPr>
          <p:nvPr/>
        </p:nvCxnSpPr>
        <p:spPr>
          <a:xfrm>
            <a:off x="1872300" y="3629997"/>
            <a:ext cx="427026"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pic>
        <p:nvPicPr>
          <p:cNvPr id="10" name="图片 8">
            <a:extLst>
              <a:ext uri="{FF2B5EF4-FFF2-40B4-BE49-F238E27FC236}">
                <a16:creationId xmlns:a16="http://schemas.microsoft.com/office/drawing/2014/main" id="{CBC4C2BC-F8A4-7B4C-BCA0-20B767D361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3218" y="3482422"/>
            <a:ext cx="299082" cy="341035"/>
          </a:xfrm>
          <a:prstGeom prst="rect">
            <a:avLst/>
          </a:prstGeom>
        </p:spPr>
      </p:pic>
      <p:cxnSp>
        <p:nvCxnSpPr>
          <p:cNvPr id="377" name="直接连接符 42">
            <a:extLst>
              <a:ext uri="{FF2B5EF4-FFF2-40B4-BE49-F238E27FC236}">
                <a16:creationId xmlns:a16="http://schemas.microsoft.com/office/drawing/2014/main" id="{F68134FA-0C8E-5F43-B7F0-8B9A1CF5DC06}"/>
              </a:ext>
            </a:extLst>
          </p:cNvPr>
          <p:cNvCxnSpPr>
            <a:cxnSpLocks/>
          </p:cNvCxnSpPr>
          <p:nvPr/>
        </p:nvCxnSpPr>
        <p:spPr>
          <a:xfrm>
            <a:off x="3216042" y="3702101"/>
            <a:ext cx="427026"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78" name="直接连接符 42">
            <a:extLst>
              <a:ext uri="{FF2B5EF4-FFF2-40B4-BE49-F238E27FC236}">
                <a16:creationId xmlns:a16="http://schemas.microsoft.com/office/drawing/2014/main" id="{AFCCB554-A0B7-ED42-BB8B-47C59867AB87}"/>
              </a:ext>
            </a:extLst>
          </p:cNvPr>
          <p:cNvCxnSpPr>
            <a:cxnSpLocks/>
          </p:cNvCxnSpPr>
          <p:nvPr/>
        </p:nvCxnSpPr>
        <p:spPr>
          <a:xfrm>
            <a:off x="3216042" y="3629997"/>
            <a:ext cx="427026"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pic>
        <p:nvPicPr>
          <p:cNvPr id="16" name="图片 14">
            <a:extLst>
              <a:ext uri="{FF2B5EF4-FFF2-40B4-BE49-F238E27FC236}">
                <a16:creationId xmlns:a16="http://schemas.microsoft.com/office/drawing/2014/main" id="{D31FBEE2-748B-404C-B292-E87AF58F038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22119" y="3482422"/>
            <a:ext cx="299082" cy="341035"/>
          </a:xfrm>
          <a:prstGeom prst="rect">
            <a:avLst/>
          </a:prstGeom>
        </p:spPr>
      </p:pic>
      <p:pic>
        <p:nvPicPr>
          <p:cNvPr id="17" name="图片 15">
            <a:extLst>
              <a:ext uri="{FF2B5EF4-FFF2-40B4-BE49-F238E27FC236}">
                <a16:creationId xmlns:a16="http://schemas.microsoft.com/office/drawing/2014/main" id="{66D04C56-7F3E-9446-920F-F9B79BC8400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32092" y="3482422"/>
            <a:ext cx="299082" cy="341035"/>
          </a:xfrm>
          <a:prstGeom prst="rect">
            <a:avLst/>
          </a:prstGeom>
        </p:spPr>
      </p:pic>
      <p:cxnSp>
        <p:nvCxnSpPr>
          <p:cNvPr id="379" name="直接连接符 42">
            <a:extLst>
              <a:ext uri="{FF2B5EF4-FFF2-40B4-BE49-F238E27FC236}">
                <a16:creationId xmlns:a16="http://schemas.microsoft.com/office/drawing/2014/main" id="{643BD10F-33A8-5E46-9683-34EB1455666A}"/>
              </a:ext>
            </a:extLst>
          </p:cNvPr>
          <p:cNvCxnSpPr>
            <a:cxnSpLocks/>
          </p:cNvCxnSpPr>
          <p:nvPr/>
        </p:nvCxnSpPr>
        <p:spPr>
          <a:xfrm>
            <a:off x="4651551" y="3702101"/>
            <a:ext cx="427026"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80" name="直接连接符 42">
            <a:extLst>
              <a:ext uri="{FF2B5EF4-FFF2-40B4-BE49-F238E27FC236}">
                <a16:creationId xmlns:a16="http://schemas.microsoft.com/office/drawing/2014/main" id="{F5AE4CBD-6D01-4542-851C-6EF8B4E16C18}"/>
              </a:ext>
            </a:extLst>
          </p:cNvPr>
          <p:cNvCxnSpPr>
            <a:cxnSpLocks/>
          </p:cNvCxnSpPr>
          <p:nvPr/>
        </p:nvCxnSpPr>
        <p:spPr>
          <a:xfrm>
            <a:off x="4651551" y="3629997"/>
            <a:ext cx="427026"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pic>
        <p:nvPicPr>
          <p:cNvPr id="19" name="图片 17">
            <a:extLst>
              <a:ext uri="{FF2B5EF4-FFF2-40B4-BE49-F238E27FC236}">
                <a16:creationId xmlns:a16="http://schemas.microsoft.com/office/drawing/2014/main" id="{6C6DE981-D35B-F84B-9E55-57046964886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06031" y="3489180"/>
            <a:ext cx="299082" cy="341035"/>
          </a:xfrm>
          <a:prstGeom prst="rect">
            <a:avLst/>
          </a:prstGeom>
        </p:spPr>
      </p:pic>
      <p:pic>
        <p:nvPicPr>
          <p:cNvPr id="18" name="图片 16">
            <a:extLst>
              <a:ext uri="{FF2B5EF4-FFF2-40B4-BE49-F238E27FC236}">
                <a16:creationId xmlns:a16="http://schemas.microsoft.com/office/drawing/2014/main" id="{48399B70-01A9-D149-BF3F-9BBFDC287F5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67323" y="3485801"/>
            <a:ext cx="299082" cy="341035"/>
          </a:xfrm>
          <a:prstGeom prst="rect">
            <a:avLst/>
          </a:prstGeom>
        </p:spPr>
      </p:pic>
      <p:cxnSp>
        <p:nvCxnSpPr>
          <p:cNvPr id="455" name="直接连接符 165">
            <a:extLst>
              <a:ext uri="{FF2B5EF4-FFF2-40B4-BE49-F238E27FC236}">
                <a16:creationId xmlns:a16="http://schemas.microsoft.com/office/drawing/2014/main" id="{C6F5F8F7-183E-A947-8684-3C4071106D20}"/>
              </a:ext>
            </a:extLst>
          </p:cNvPr>
          <p:cNvCxnSpPr>
            <a:cxnSpLocks/>
          </p:cNvCxnSpPr>
          <p:nvPr/>
        </p:nvCxnSpPr>
        <p:spPr>
          <a:xfrm flipV="1">
            <a:off x="6110539" y="2097761"/>
            <a:ext cx="901840" cy="4778"/>
          </a:xfrm>
          <a:prstGeom prst="line">
            <a:avLst/>
          </a:prstGeom>
          <a:ln w="22225">
            <a:solidFill>
              <a:srgbClr val="F0D500"/>
            </a:solidFill>
          </a:ln>
        </p:spPr>
        <p:style>
          <a:lnRef idx="1">
            <a:schemeClr val="accent1"/>
          </a:lnRef>
          <a:fillRef idx="0">
            <a:schemeClr val="accent1"/>
          </a:fillRef>
          <a:effectRef idx="0">
            <a:schemeClr val="accent1"/>
          </a:effectRef>
          <a:fontRef idx="minor">
            <a:schemeClr val="tx1"/>
          </a:fontRef>
        </p:style>
      </p:cxnSp>
      <p:pic>
        <p:nvPicPr>
          <p:cNvPr id="172" name="图片 175">
            <a:extLst>
              <a:ext uri="{FF2B5EF4-FFF2-40B4-BE49-F238E27FC236}">
                <a16:creationId xmlns:a16="http://schemas.microsoft.com/office/drawing/2014/main" id="{4869A35C-BCA9-1547-9229-002C873C13EE}"/>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738782" y="1927376"/>
            <a:ext cx="490845" cy="254919"/>
          </a:xfrm>
          <a:prstGeom prst="rect">
            <a:avLst/>
          </a:prstGeom>
        </p:spPr>
      </p:pic>
      <p:sp>
        <p:nvSpPr>
          <p:cNvPr id="433" name="文本框 169">
            <a:extLst>
              <a:ext uri="{FF2B5EF4-FFF2-40B4-BE49-F238E27FC236}">
                <a16:creationId xmlns:a16="http://schemas.microsoft.com/office/drawing/2014/main" id="{46C2ECB1-6993-9E4F-9630-71D5BC97BC83}"/>
              </a:ext>
            </a:extLst>
          </p:cNvPr>
          <p:cNvSpPr txBox="1"/>
          <p:nvPr/>
        </p:nvSpPr>
        <p:spPr>
          <a:xfrm>
            <a:off x="5704247" y="2008892"/>
            <a:ext cx="488054" cy="200055"/>
          </a:xfrm>
          <a:prstGeom prst="rect">
            <a:avLst/>
          </a:prstGeom>
          <a:noFill/>
        </p:spPr>
        <p:txBody>
          <a:bodyPr wrap="square" rtlCol="0">
            <a:spAutoFit/>
          </a:bodyPr>
          <a:lstStyle/>
          <a:p>
            <a:r>
              <a:rPr kumimoji="1" lang="en-US" altLang="zh-CN" sz="700" b="1" dirty="0">
                <a:solidFill>
                  <a:schemeClr val="bg1"/>
                </a:solidFill>
                <a:latin typeface="Century Gothic" panose="020B0502020202020204" pitchFamily="34" charset="0"/>
                <a:ea typeface="Noto Sans S Chinese" charset="-122"/>
                <a:cs typeface="Noto Sans S Chinese" charset="-122"/>
              </a:rPr>
              <a:t>DWDM</a:t>
            </a:r>
            <a:endParaRPr kumimoji="1" lang="zh-CN" altLang="en-US" sz="700" b="1" dirty="0">
              <a:solidFill>
                <a:schemeClr val="bg1"/>
              </a:solidFill>
              <a:latin typeface="Century Gothic" panose="020B0502020202020204" pitchFamily="34" charset="0"/>
              <a:ea typeface="Noto Sans S Chinese" charset="-122"/>
              <a:cs typeface="Noto Sans S Chinese" charset="-122"/>
            </a:endParaRPr>
          </a:p>
        </p:txBody>
      </p:sp>
      <p:pic>
        <p:nvPicPr>
          <p:cNvPr id="440" name="图片 175">
            <a:extLst>
              <a:ext uri="{FF2B5EF4-FFF2-40B4-BE49-F238E27FC236}">
                <a16:creationId xmlns:a16="http://schemas.microsoft.com/office/drawing/2014/main" id="{8F086819-0C89-9345-B08F-5FFD8650A57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681034" y="1884976"/>
            <a:ext cx="490845" cy="254919"/>
          </a:xfrm>
          <a:prstGeom prst="rect">
            <a:avLst/>
          </a:prstGeom>
        </p:spPr>
      </p:pic>
      <p:sp>
        <p:nvSpPr>
          <p:cNvPr id="441" name="文本框 169">
            <a:extLst>
              <a:ext uri="{FF2B5EF4-FFF2-40B4-BE49-F238E27FC236}">
                <a16:creationId xmlns:a16="http://schemas.microsoft.com/office/drawing/2014/main" id="{816299FC-3005-DB44-859F-6F72389A1EA7}"/>
              </a:ext>
            </a:extLst>
          </p:cNvPr>
          <p:cNvSpPr txBox="1"/>
          <p:nvPr/>
        </p:nvSpPr>
        <p:spPr>
          <a:xfrm>
            <a:off x="6646499" y="1993880"/>
            <a:ext cx="488054" cy="200055"/>
          </a:xfrm>
          <a:prstGeom prst="rect">
            <a:avLst/>
          </a:prstGeom>
          <a:noFill/>
        </p:spPr>
        <p:txBody>
          <a:bodyPr wrap="square" rtlCol="0">
            <a:spAutoFit/>
          </a:bodyPr>
          <a:lstStyle/>
          <a:p>
            <a:r>
              <a:rPr kumimoji="1" lang="en-US" altLang="zh-CN" sz="700" b="1" dirty="0">
                <a:solidFill>
                  <a:schemeClr val="bg1"/>
                </a:solidFill>
                <a:latin typeface="Century Gothic" panose="020B0502020202020204" pitchFamily="34" charset="0"/>
                <a:ea typeface="Noto Sans S Chinese" charset="-122"/>
                <a:cs typeface="Noto Sans S Chinese" charset="-122"/>
              </a:rPr>
              <a:t>DWDM</a:t>
            </a:r>
            <a:endParaRPr kumimoji="1" lang="zh-CN" altLang="en-US" sz="700" b="1" dirty="0">
              <a:solidFill>
                <a:schemeClr val="bg1"/>
              </a:solidFill>
              <a:latin typeface="Century Gothic" panose="020B0502020202020204" pitchFamily="34" charset="0"/>
              <a:ea typeface="Noto Sans S Chinese" charset="-122"/>
              <a:cs typeface="Noto Sans S Chinese" charset="-122"/>
            </a:endParaRPr>
          </a:p>
        </p:txBody>
      </p:sp>
      <p:pic>
        <p:nvPicPr>
          <p:cNvPr id="163" name="图片 166">
            <a:extLst>
              <a:ext uri="{FF2B5EF4-FFF2-40B4-BE49-F238E27FC236}">
                <a16:creationId xmlns:a16="http://schemas.microsoft.com/office/drawing/2014/main" id="{7BC42476-377A-3946-AEE3-D4171266929A}"/>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748345" y="1722027"/>
            <a:ext cx="490845" cy="254919"/>
          </a:xfrm>
          <a:prstGeom prst="rect">
            <a:avLst/>
          </a:prstGeom>
        </p:spPr>
      </p:pic>
      <p:sp>
        <p:nvSpPr>
          <p:cNvPr id="166" name="文本框 169">
            <a:extLst>
              <a:ext uri="{FF2B5EF4-FFF2-40B4-BE49-F238E27FC236}">
                <a16:creationId xmlns:a16="http://schemas.microsoft.com/office/drawing/2014/main" id="{62430D0B-CD0F-A447-AC47-C0B13119E334}"/>
              </a:ext>
            </a:extLst>
          </p:cNvPr>
          <p:cNvSpPr txBox="1"/>
          <p:nvPr/>
        </p:nvSpPr>
        <p:spPr>
          <a:xfrm>
            <a:off x="5674377" y="1802850"/>
            <a:ext cx="488054" cy="200055"/>
          </a:xfrm>
          <a:prstGeom prst="rect">
            <a:avLst/>
          </a:prstGeom>
          <a:noFill/>
        </p:spPr>
        <p:txBody>
          <a:bodyPr wrap="square" rtlCol="0">
            <a:spAutoFit/>
          </a:bodyPr>
          <a:lstStyle/>
          <a:p>
            <a:r>
              <a:rPr kumimoji="1" lang="en-US" altLang="zh-CN" sz="700" b="1" dirty="0">
                <a:solidFill>
                  <a:schemeClr val="bg1"/>
                </a:solidFill>
                <a:latin typeface="Century Gothic" panose="020B0502020202020204" pitchFamily="34" charset="0"/>
                <a:ea typeface="Noto Sans S Chinese" charset="-122"/>
                <a:cs typeface="Noto Sans S Chinese" charset="-122"/>
              </a:rPr>
              <a:t>DWDM</a:t>
            </a:r>
            <a:endParaRPr kumimoji="1" lang="zh-CN" altLang="en-US" sz="700" b="1" dirty="0">
              <a:solidFill>
                <a:schemeClr val="bg1"/>
              </a:solidFill>
              <a:latin typeface="Century Gothic" panose="020B0502020202020204" pitchFamily="34" charset="0"/>
              <a:ea typeface="Noto Sans S Chinese" charset="-122"/>
              <a:cs typeface="Noto Sans S Chinese" charset="-122"/>
            </a:endParaRPr>
          </a:p>
        </p:txBody>
      </p:sp>
      <p:cxnSp>
        <p:nvCxnSpPr>
          <p:cNvPr id="471" name="直接连接符 63">
            <a:extLst>
              <a:ext uri="{FF2B5EF4-FFF2-40B4-BE49-F238E27FC236}">
                <a16:creationId xmlns:a16="http://schemas.microsoft.com/office/drawing/2014/main" id="{C2B6C2DD-8720-EB45-96AE-A7868375D134}"/>
              </a:ext>
            </a:extLst>
          </p:cNvPr>
          <p:cNvCxnSpPr>
            <a:cxnSpLocks/>
            <a:stCxn id="491" idx="0"/>
            <a:endCxn id="487" idx="2"/>
          </p:cNvCxnSpPr>
          <p:nvPr/>
        </p:nvCxnSpPr>
        <p:spPr>
          <a:xfrm flipH="1" flipV="1">
            <a:off x="10044056" y="1917919"/>
            <a:ext cx="1404" cy="423923"/>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472" name="直接连接符 64">
            <a:extLst>
              <a:ext uri="{FF2B5EF4-FFF2-40B4-BE49-F238E27FC236}">
                <a16:creationId xmlns:a16="http://schemas.microsoft.com/office/drawing/2014/main" id="{DC4960F3-6223-C84D-A8AC-A193A48D480E}"/>
              </a:ext>
            </a:extLst>
          </p:cNvPr>
          <p:cNvCxnSpPr>
            <a:cxnSpLocks/>
            <a:stCxn id="490" idx="0"/>
            <a:endCxn id="487" idx="2"/>
          </p:cNvCxnSpPr>
          <p:nvPr/>
        </p:nvCxnSpPr>
        <p:spPr>
          <a:xfrm flipV="1">
            <a:off x="8985979" y="1917919"/>
            <a:ext cx="1058077" cy="422079"/>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473" name="直接连接符 65">
            <a:extLst>
              <a:ext uri="{FF2B5EF4-FFF2-40B4-BE49-F238E27FC236}">
                <a16:creationId xmlns:a16="http://schemas.microsoft.com/office/drawing/2014/main" id="{A6EFB5DB-A3F6-A244-974E-2AA782C934D2}"/>
              </a:ext>
            </a:extLst>
          </p:cNvPr>
          <p:cNvCxnSpPr>
            <a:cxnSpLocks/>
            <a:stCxn id="488" idx="2"/>
            <a:endCxn id="491" idx="0"/>
          </p:cNvCxnSpPr>
          <p:nvPr/>
        </p:nvCxnSpPr>
        <p:spPr>
          <a:xfrm>
            <a:off x="8956964" y="1902240"/>
            <a:ext cx="1088496" cy="43960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474" name="文本框 121">
            <a:extLst>
              <a:ext uri="{FF2B5EF4-FFF2-40B4-BE49-F238E27FC236}">
                <a16:creationId xmlns:a16="http://schemas.microsoft.com/office/drawing/2014/main" id="{033DEAE1-F704-9443-B5CB-AF024964B23C}"/>
              </a:ext>
            </a:extLst>
          </p:cNvPr>
          <p:cNvSpPr txBox="1"/>
          <p:nvPr/>
        </p:nvSpPr>
        <p:spPr>
          <a:xfrm>
            <a:off x="9824967" y="1366289"/>
            <a:ext cx="425731" cy="184666"/>
          </a:xfrm>
          <a:prstGeom prst="rect">
            <a:avLst/>
          </a:prstGeom>
          <a:noFill/>
        </p:spPr>
        <p:txBody>
          <a:bodyPr wrap="square" rtlCol="0">
            <a:spAutoFit/>
          </a:bodyPr>
          <a:lstStyle>
            <a:defPPr>
              <a:defRPr lang="zh-CN"/>
            </a:defPPr>
            <a:lvl1pPr algn="ctr">
              <a:defRPr sz="1400" b="1">
                <a:latin typeface="微软雅黑" panose="020B0503020204020204" pitchFamily="34" charset="-122"/>
                <a:ea typeface="微软雅黑" panose="020B0503020204020204" pitchFamily="34" charset="-122"/>
              </a:defRPr>
            </a:lvl1pPr>
          </a:lstStyle>
          <a:p>
            <a:r>
              <a:rPr lang="en-US" altLang="zh-CN" sz="600" dirty="0">
                <a:latin typeface="Century Gothic" panose="020B0502020202020204" pitchFamily="34" charset="0"/>
              </a:rPr>
              <a:t>Router</a:t>
            </a:r>
            <a:endParaRPr lang="zh-CN" altLang="en-US" sz="600" dirty="0">
              <a:latin typeface="Century Gothic" panose="020B0502020202020204" pitchFamily="34" charset="0"/>
            </a:endParaRPr>
          </a:p>
        </p:txBody>
      </p:sp>
      <p:sp>
        <p:nvSpPr>
          <p:cNvPr id="475" name="文本框 122">
            <a:extLst>
              <a:ext uri="{FF2B5EF4-FFF2-40B4-BE49-F238E27FC236}">
                <a16:creationId xmlns:a16="http://schemas.microsoft.com/office/drawing/2014/main" id="{7B6F3C80-D085-2D4B-AEEE-6587625D0C9C}"/>
              </a:ext>
            </a:extLst>
          </p:cNvPr>
          <p:cNvSpPr txBox="1"/>
          <p:nvPr/>
        </p:nvSpPr>
        <p:spPr>
          <a:xfrm>
            <a:off x="8649155" y="1364129"/>
            <a:ext cx="645687" cy="184666"/>
          </a:xfrm>
          <a:prstGeom prst="rect">
            <a:avLst/>
          </a:prstGeom>
          <a:noFill/>
        </p:spPr>
        <p:txBody>
          <a:bodyPr wrap="square" rtlCol="0">
            <a:spAutoFit/>
          </a:bodyPr>
          <a:lstStyle>
            <a:defPPr>
              <a:defRPr lang="zh-CN"/>
            </a:defPPr>
            <a:lvl1pPr algn="ctr">
              <a:defRPr sz="1400" b="1">
                <a:latin typeface="微软雅黑" panose="020B0503020204020204" pitchFamily="34" charset="-122"/>
                <a:ea typeface="微软雅黑" panose="020B0503020204020204" pitchFamily="34" charset="-122"/>
              </a:defRPr>
            </a:lvl1pPr>
          </a:lstStyle>
          <a:p>
            <a:r>
              <a:rPr lang="en-US" altLang="zh-CN" sz="600" dirty="0">
                <a:latin typeface="Century Gothic" panose="020B0502020202020204" pitchFamily="34" charset="0"/>
              </a:rPr>
              <a:t>Router</a:t>
            </a:r>
            <a:endParaRPr lang="zh-CN" altLang="en-US" sz="600" dirty="0">
              <a:latin typeface="Century Gothic" panose="020B0502020202020204" pitchFamily="34" charset="0"/>
            </a:endParaRPr>
          </a:p>
        </p:txBody>
      </p:sp>
      <p:sp>
        <p:nvSpPr>
          <p:cNvPr id="476" name="文本框 124">
            <a:extLst>
              <a:ext uri="{FF2B5EF4-FFF2-40B4-BE49-F238E27FC236}">
                <a16:creationId xmlns:a16="http://schemas.microsoft.com/office/drawing/2014/main" id="{63AEA6E1-F70C-BB41-A09D-4784B7D18AB7}"/>
              </a:ext>
            </a:extLst>
          </p:cNvPr>
          <p:cNvSpPr txBox="1"/>
          <p:nvPr/>
        </p:nvSpPr>
        <p:spPr>
          <a:xfrm>
            <a:off x="10331666" y="2599509"/>
            <a:ext cx="752334" cy="184666"/>
          </a:xfrm>
          <a:prstGeom prst="rect">
            <a:avLst/>
          </a:prstGeom>
          <a:noFill/>
        </p:spPr>
        <p:txBody>
          <a:bodyPr wrap="square" rtlCol="0">
            <a:spAutoFit/>
          </a:bodyPr>
          <a:lstStyle>
            <a:defPPr>
              <a:defRPr lang="zh-CN"/>
            </a:defPPr>
            <a:lvl1pPr algn="ctr">
              <a:defRPr sz="1400" b="1">
                <a:latin typeface="微软雅黑" panose="020B0503020204020204" pitchFamily="34" charset="-122"/>
                <a:ea typeface="微软雅黑" panose="020B0503020204020204" pitchFamily="34" charset="-122"/>
              </a:defRPr>
            </a:lvl1pPr>
          </a:lstStyle>
          <a:p>
            <a:r>
              <a:rPr lang="en-US" altLang="zh-CN" sz="600" dirty="0">
                <a:latin typeface="Century Gothic" panose="020B0502020202020204" pitchFamily="34" charset="0"/>
              </a:rPr>
              <a:t>AD-1000</a:t>
            </a:r>
            <a:endParaRPr lang="zh-CN" altLang="en-US" sz="600" dirty="0">
              <a:latin typeface="Century Gothic" panose="020B0502020202020204" pitchFamily="34" charset="0"/>
            </a:endParaRPr>
          </a:p>
        </p:txBody>
      </p:sp>
      <p:sp>
        <p:nvSpPr>
          <p:cNvPr id="477" name="文本框 137">
            <a:extLst>
              <a:ext uri="{FF2B5EF4-FFF2-40B4-BE49-F238E27FC236}">
                <a16:creationId xmlns:a16="http://schemas.microsoft.com/office/drawing/2014/main" id="{E105CF12-1795-F04B-93EA-AA6CEDF7EDCB}"/>
              </a:ext>
            </a:extLst>
          </p:cNvPr>
          <p:cNvSpPr txBox="1"/>
          <p:nvPr/>
        </p:nvSpPr>
        <p:spPr>
          <a:xfrm>
            <a:off x="10065532" y="1996682"/>
            <a:ext cx="726115" cy="276999"/>
          </a:xfrm>
          <a:prstGeom prst="rect">
            <a:avLst/>
          </a:prstGeom>
          <a:noFill/>
        </p:spPr>
        <p:txBody>
          <a:bodyPr wrap="square" rtlCol="0">
            <a:spAutoFit/>
          </a:bodyPr>
          <a:lstStyle>
            <a:defPPr>
              <a:defRPr lang="zh-CN"/>
            </a:defPPr>
            <a:lvl1pPr algn="ctr">
              <a:defRPr sz="1400" b="1">
                <a:latin typeface="微软雅黑" panose="020B0503020204020204" pitchFamily="34" charset="-122"/>
                <a:ea typeface="微软雅黑" panose="020B0503020204020204" pitchFamily="34" charset="-122"/>
              </a:defRPr>
            </a:lvl1pPr>
          </a:lstStyle>
          <a:p>
            <a:pPr algn="l"/>
            <a:r>
              <a:rPr lang="en-US" altLang="zh-CN" sz="600" dirty="0">
                <a:latin typeface="Century Gothic" panose="020B0502020202020204" pitchFamily="34" charset="0"/>
              </a:rPr>
              <a:t>Core </a:t>
            </a:r>
          </a:p>
          <a:p>
            <a:pPr algn="l"/>
            <a:r>
              <a:rPr lang="en-US" altLang="zh-CN" sz="600" dirty="0">
                <a:latin typeface="Century Gothic" panose="020B0502020202020204" pitchFamily="34" charset="0"/>
              </a:rPr>
              <a:t>switches</a:t>
            </a:r>
            <a:endParaRPr lang="zh-CN" altLang="en-US" sz="600" dirty="0">
              <a:latin typeface="Century Gothic" panose="020B0502020202020204" pitchFamily="34" charset="0"/>
            </a:endParaRPr>
          </a:p>
        </p:txBody>
      </p:sp>
      <p:sp>
        <p:nvSpPr>
          <p:cNvPr id="478" name="文本框 138">
            <a:extLst>
              <a:ext uri="{FF2B5EF4-FFF2-40B4-BE49-F238E27FC236}">
                <a16:creationId xmlns:a16="http://schemas.microsoft.com/office/drawing/2014/main" id="{2CD7C86A-CC83-2748-8A26-FDB8016A8230}"/>
              </a:ext>
            </a:extLst>
          </p:cNvPr>
          <p:cNvSpPr txBox="1"/>
          <p:nvPr/>
        </p:nvSpPr>
        <p:spPr>
          <a:xfrm>
            <a:off x="9233567" y="2299119"/>
            <a:ext cx="611380" cy="184666"/>
          </a:xfrm>
          <a:prstGeom prst="rect">
            <a:avLst/>
          </a:prstGeom>
          <a:noFill/>
        </p:spPr>
        <p:txBody>
          <a:bodyPr wrap="square" rtlCol="0">
            <a:spAutoFit/>
          </a:bodyPr>
          <a:lstStyle>
            <a:defPPr>
              <a:defRPr lang="zh-CN"/>
            </a:defPPr>
            <a:lvl1pPr algn="ctr">
              <a:defRPr sz="1400" b="1">
                <a:latin typeface="微软雅黑" panose="020B0503020204020204" pitchFamily="34" charset="-122"/>
                <a:ea typeface="微软雅黑" panose="020B0503020204020204" pitchFamily="34" charset="-122"/>
              </a:defRPr>
            </a:lvl1pPr>
          </a:lstStyle>
          <a:p>
            <a:r>
              <a:rPr lang="en-US" altLang="zh-CN" sz="600" dirty="0">
                <a:latin typeface="Century Gothic" panose="020B0502020202020204" pitchFamily="34" charset="0"/>
              </a:rPr>
              <a:t>Stacking</a:t>
            </a:r>
            <a:endParaRPr lang="zh-CN" altLang="en-US" sz="600" dirty="0">
              <a:latin typeface="Century Gothic" panose="020B0502020202020204" pitchFamily="34" charset="0"/>
            </a:endParaRPr>
          </a:p>
        </p:txBody>
      </p:sp>
      <p:pic>
        <p:nvPicPr>
          <p:cNvPr id="480" name="图片 148">
            <a:extLst>
              <a:ext uri="{FF2B5EF4-FFF2-40B4-BE49-F238E27FC236}">
                <a16:creationId xmlns:a16="http://schemas.microsoft.com/office/drawing/2014/main" id="{22772C2C-5AFF-D741-A289-EF981FB64F7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477370" y="1635881"/>
            <a:ext cx="469018" cy="246338"/>
          </a:xfrm>
          <a:prstGeom prst="rect">
            <a:avLst/>
          </a:prstGeom>
        </p:spPr>
      </p:pic>
      <p:cxnSp>
        <p:nvCxnSpPr>
          <p:cNvPr id="481" name="直接连接符 151">
            <a:extLst>
              <a:ext uri="{FF2B5EF4-FFF2-40B4-BE49-F238E27FC236}">
                <a16:creationId xmlns:a16="http://schemas.microsoft.com/office/drawing/2014/main" id="{E36B965D-3E7D-1E43-A786-B7D30730175E}"/>
              </a:ext>
            </a:extLst>
          </p:cNvPr>
          <p:cNvCxnSpPr>
            <a:cxnSpLocks/>
            <a:stCxn id="487" idx="3"/>
            <a:endCxn id="480" idx="1"/>
          </p:cNvCxnSpPr>
          <p:nvPr/>
        </p:nvCxnSpPr>
        <p:spPr>
          <a:xfrm>
            <a:off x="10190120" y="1751298"/>
            <a:ext cx="287250" cy="7752"/>
          </a:xfrm>
          <a:prstGeom prst="line">
            <a:avLst/>
          </a:prstGeom>
        </p:spPr>
        <p:style>
          <a:lnRef idx="1">
            <a:schemeClr val="accent1"/>
          </a:lnRef>
          <a:fillRef idx="0">
            <a:schemeClr val="accent1"/>
          </a:fillRef>
          <a:effectRef idx="0">
            <a:schemeClr val="accent1"/>
          </a:effectRef>
          <a:fontRef idx="minor">
            <a:schemeClr val="tx1"/>
          </a:fontRef>
        </p:style>
      </p:cxnSp>
      <p:sp>
        <p:nvSpPr>
          <p:cNvPr id="482" name="文本框 155">
            <a:extLst>
              <a:ext uri="{FF2B5EF4-FFF2-40B4-BE49-F238E27FC236}">
                <a16:creationId xmlns:a16="http://schemas.microsoft.com/office/drawing/2014/main" id="{A0B9390F-E2A5-A64E-AB28-5B38C7E653EA}"/>
              </a:ext>
            </a:extLst>
          </p:cNvPr>
          <p:cNvSpPr txBox="1"/>
          <p:nvPr/>
        </p:nvSpPr>
        <p:spPr>
          <a:xfrm>
            <a:off x="7928147" y="1503950"/>
            <a:ext cx="653128" cy="184666"/>
          </a:xfrm>
          <a:prstGeom prst="rect">
            <a:avLst/>
          </a:prstGeom>
          <a:noFill/>
        </p:spPr>
        <p:txBody>
          <a:bodyPr wrap="square" rtlCol="0">
            <a:spAutoFit/>
          </a:bodyPr>
          <a:lstStyle>
            <a:defPPr>
              <a:defRPr lang="zh-CN"/>
            </a:defPPr>
            <a:lvl1pPr algn="ctr">
              <a:defRPr sz="1400" b="1">
                <a:latin typeface="微软雅黑" panose="020B0503020204020204" pitchFamily="34" charset="-122"/>
                <a:ea typeface="微软雅黑" panose="020B0503020204020204" pitchFamily="34" charset="-122"/>
              </a:defRPr>
            </a:lvl1pPr>
          </a:lstStyle>
          <a:p>
            <a:r>
              <a:rPr lang="en-US" altLang="zh-CN" sz="600" dirty="0">
                <a:latin typeface="Century Gothic" panose="020B0502020202020204" pitchFamily="34" charset="0"/>
              </a:rPr>
              <a:t>AD-1000</a:t>
            </a:r>
            <a:endParaRPr lang="zh-CN" altLang="en-US" sz="600" dirty="0">
              <a:latin typeface="Century Gothic" panose="020B0502020202020204" pitchFamily="34" charset="0"/>
            </a:endParaRPr>
          </a:p>
        </p:txBody>
      </p:sp>
      <p:sp>
        <p:nvSpPr>
          <p:cNvPr id="483" name="文本框 156">
            <a:extLst>
              <a:ext uri="{FF2B5EF4-FFF2-40B4-BE49-F238E27FC236}">
                <a16:creationId xmlns:a16="http://schemas.microsoft.com/office/drawing/2014/main" id="{BE85C2D9-9C06-0545-BF0D-4573C5A51D4E}"/>
              </a:ext>
            </a:extLst>
          </p:cNvPr>
          <p:cNvSpPr txBox="1"/>
          <p:nvPr/>
        </p:nvSpPr>
        <p:spPr>
          <a:xfrm>
            <a:off x="10452955" y="1466018"/>
            <a:ext cx="639731" cy="184666"/>
          </a:xfrm>
          <a:prstGeom prst="rect">
            <a:avLst/>
          </a:prstGeom>
          <a:noFill/>
        </p:spPr>
        <p:txBody>
          <a:bodyPr wrap="square" rtlCol="0">
            <a:spAutoFit/>
          </a:bodyPr>
          <a:lstStyle>
            <a:defPPr>
              <a:defRPr lang="zh-CN"/>
            </a:defPPr>
            <a:lvl1pPr algn="ctr">
              <a:defRPr sz="1400" b="1">
                <a:latin typeface="微软雅黑" panose="020B0503020204020204" pitchFamily="34" charset="-122"/>
                <a:ea typeface="微软雅黑" panose="020B0503020204020204" pitchFamily="34" charset="-122"/>
              </a:defRPr>
            </a:lvl1pPr>
          </a:lstStyle>
          <a:p>
            <a:r>
              <a:rPr lang="en-US" altLang="zh-CN" sz="600" dirty="0">
                <a:latin typeface="Century Gothic" panose="020B0502020202020204" pitchFamily="34" charset="0"/>
              </a:rPr>
              <a:t>AD-1000</a:t>
            </a:r>
            <a:endParaRPr lang="zh-CN" altLang="en-US" sz="600" dirty="0">
              <a:latin typeface="Century Gothic" panose="020B0502020202020204" pitchFamily="34" charset="0"/>
            </a:endParaRPr>
          </a:p>
        </p:txBody>
      </p:sp>
      <p:pic>
        <p:nvPicPr>
          <p:cNvPr id="484" name="图片 198">
            <a:extLst>
              <a:ext uri="{FF2B5EF4-FFF2-40B4-BE49-F238E27FC236}">
                <a16:creationId xmlns:a16="http://schemas.microsoft.com/office/drawing/2014/main" id="{8F40545C-65D2-0C42-B7E9-106AFF5073A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02025" y="2401949"/>
            <a:ext cx="463409" cy="243392"/>
          </a:xfrm>
          <a:prstGeom prst="rect">
            <a:avLst/>
          </a:prstGeom>
        </p:spPr>
      </p:pic>
      <p:sp>
        <p:nvSpPr>
          <p:cNvPr id="486" name="文本框 202">
            <a:extLst>
              <a:ext uri="{FF2B5EF4-FFF2-40B4-BE49-F238E27FC236}">
                <a16:creationId xmlns:a16="http://schemas.microsoft.com/office/drawing/2014/main" id="{D6C559FE-A1C5-DC4C-A77B-5C1D826AB0C7}"/>
              </a:ext>
            </a:extLst>
          </p:cNvPr>
          <p:cNvSpPr txBox="1"/>
          <p:nvPr/>
        </p:nvSpPr>
        <p:spPr>
          <a:xfrm>
            <a:off x="7884343" y="2616426"/>
            <a:ext cx="687624" cy="184666"/>
          </a:xfrm>
          <a:prstGeom prst="rect">
            <a:avLst/>
          </a:prstGeom>
          <a:noFill/>
        </p:spPr>
        <p:txBody>
          <a:bodyPr wrap="square" rtlCol="0">
            <a:spAutoFit/>
          </a:bodyPr>
          <a:lstStyle>
            <a:defPPr>
              <a:defRPr lang="zh-CN"/>
            </a:defPPr>
            <a:lvl1pPr algn="ctr">
              <a:defRPr sz="1400" b="1">
                <a:latin typeface="微软雅黑" panose="020B0503020204020204" pitchFamily="34" charset="-122"/>
                <a:ea typeface="微软雅黑" panose="020B0503020204020204" pitchFamily="34" charset="-122"/>
              </a:defRPr>
            </a:lvl1pPr>
          </a:lstStyle>
          <a:p>
            <a:r>
              <a:rPr lang="en-US" altLang="zh-CN" sz="600" dirty="0">
                <a:latin typeface="Century Gothic" panose="020B0502020202020204" pitchFamily="34" charset="0"/>
              </a:rPr>
              <a:t>AD-1000</a:t>
            </a:r>
            <a:endParaRPr lang="zh-CN" altLang="en-US" sz="600" dirty="0">
              <a:latin typeface="Century Gothic" panose="020B0502020202020204" pitchFamily="34" charset="0"/>
            </a:endParaRPr>
          </a:p>
        </p:txBody>
      </p:sp>
      <p:sp>
        <p:nvSpPr>
          <p:cNvPr id="580" name="文本框 128">
            <a:extLst>
              <a:ext uri="{FF2B5EF4-FFF2-40B4-BE49-F238E27FC236}">
                <a16:creationId xmlns:a16="http://schemas.microsoft.com/office/drawing/2014/main" id="{CEB645AC-94CF-0143-9CE1-EC59D3A72F4B}"/>
              </a:ext>
            </a:extLst>
          </p:cNvPr>
          <p:cNvSpPr txBox="1"/>
          <p:nvPr/>
        </p:nvSpPr>
        <p:spPr>
          <a:xfrm>
            <a:off x="8698196" y="5370752"/>
            <a:ext cx="1601286" cy="230832"/>
          </a:xfrm>
          <a:prstGeom prst="rect">
            <a:avLst/>
          </a:prstGeom>
          <a:noFill/>
        </p:spPr>
        <p:txBody>
          <a:bodyPr wrap="square" rtlCol="0">
            <a:spAutoFit/>
          </a:bodyPr>
          <a:lstStyle/>
          <a:p>
            <a:pPr algn="ctr"/>
            <a:r>
              <a:rPr lang="en-US" altLang="zh-CN" sz="900" b="1" dirty="0">
                <a:solidFill>
                  <a:srgbClr val="345592"/>
                </a:solidFill>
                <a:latin typeface="Century Gothic" panose="020B0502020202020204" pitchFamily="34" charset="0"/>
                <a:ea typeface="微软雅黑" panose="020B0503020204020204" pitchFamily="34" charset="-122"/>
              </a:rPr>
              <a:t>SANGFOR</a:t>
            </a:r>
            <a:r>
              <a:rPr lang="zh-CN" altLang="en-US" sz="900" b="1" dirty="0">
                <a:solidFill>
                  <a:srgbClr val="345592"/>
                </a:solidFill>
                <a:latin typeface="Century Gothic" panose="020B0502020202020204" pitchFamily="34" charset="0"/>
                <a:ea typeface="微软雅黑" panose="020B0503020204020204" pitchFamily="34" charset="-122"/>
              </a:rPr>
              <a:t> </a:t>
            </a:r>
            <a:r>
              <a:rPr lang="en-US" altLang="zh-CN" sz="900" b="1" dirty="0">
                <a:solidFill>
                  <a:srgbClr val="345592"/>
                </a:solidFill>
                <a:latin typeface="Century Gothic" panose="020B0502020202020204" pitchFamily="34" charset="0"/>
                <a:ea typeface="微软雅黑" panose="020B0503020204020204" pitchFamily="34" charset="-122"/>
              </a:rPr>
              <a:t>HCI cluster</a:t>
            </a:r>
            <a:endParaRPr lang="zh-CN" altLang="en-US" sz="900" b="1" dirty="0">
              <a:solidFill>
                <a:srgbClr val="345592"/>
              </a:solidFill>
              <a:latin typeface="Century Gothic" panose="020B0502020202020204" pitchFamily="34" charset="0"/>
              <a:ea typeface="微软雅黑" panose="020B0503020204020204" pitchFamily="34" charset="-122"/>
            </a:endParaRPr>
          </a:p>
        </p:txBody>
      </p:sp>
      <p:sp>
        <p:nvSpPr>
          <p:cNvPr id="581" name="文本框 159">
            <a:extLst>
              <a:ext uri="{FF2B5EF4-FFF2-40B4-BE49-F238E27FC236}">
                <a16:creationId xmlns:a16="http://schemas.microsoft.com/office/drawing/2014/main" id="{EDD183F1-8101-DD43-9A88-68C4B93AEBC9}"/>
              </a:ext>
            </a:extLst>
          </p:cNvPr>
          <p:cNvSpPr txBox="1"/>
          <p:nvPr/>
        </p:nvSpPr>
        <p:spPr>
          <a:xfrm>
            <a:off x="9195623" y="5892931"/>
            <a:ext cx="960114" cy="307777"/>
          </a:xfrm>
          <a:prstGeom prst="rect">
            <a:avLst/>
          </a:prstGeom>
          <a:noFill/>
        </p:spPr>
        <p:txBody>
          <a:bodyPr wrap="square" rtlCol="0">
            <a:spAutoFit/>
          </a:bodyPr>
          <a:lstStyle/>
          <a:p>
            <a:pPr algn="ctr"/>
            <a:r>
              <a:rPr lang="en-US" altLang="zh-CN" sz="1400" b="1" dirty="0">
                <a:solidFill>
                  <a:srgbClr val="345592"/>
                </a:solidFill>
                <a:latin typeface="Century Gothic" panose="020B0502020202020204" pitchFamily="34" charset="0"/>
                <a:ea typeface="微软雅黑" panose="020B0503020204020204" pitchFamily="34" charset="-122"/>
              </a:rPr>
              <a:t>Site B</a:t>
            </a:r>
            <a:endParaRPr lang="zh-CN" altLang="en-US" sz="1400" b="1" dirty="0">
              <a:solidFill>
                <a:srgbClr val="345592"/>
              </a:solidFill>
              <a:latin typeface="Century Gothic" panose="020B0502020202020204" pitchFamily="34" charset="0"/>
              <a:ea typeface="微软雅黑" panose="020B0503020204020204" pitchFamily="34" charset="-122"/>
            </a:endParaRPr>
          </a:p>
        </p:txBody>
      </p:sp>
      <p:cxnSp>
        <p:nvCxnSpPr>
          <p:cNvPr id="589" name="直接连接符 60">
            <a:extLst>
              <a:ext uri="{FF2B5EF4-FFF2-40B4-BE49-F238E27FC236}">
                <a16:creationId xmlns:a16="http://schemas.microsoft.com/office/drawing/2014/main" id="{05ADE7D9-FDD4-674B-A796-38E8B47C1C99}"/>
              </a:ext>
            </a:extLst>
          </p:cNvPr>
          <p:cNvCxnSpPr>
            <a:cxnSpLocks/>
          </p:cNvCxnSpPr>
          <p:nvPr/>
        </p:nvCxnSpPr>
        <p:spPr>
          <a:xfrm>
            <a:off x="8442427" y="2472119"/>
            <a:ext cx="447143"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590" name="直接连接符 60">
            <a:extLst>
              <a:ext uri="{FF2B5EF4-FFF2-40B4-BE49-F238E27FC236}">
                <a16:creationId xmlns:a16="http://schemas.microsoft.com/office/drawing/2014/main" id="{EFAA9C22-7A17-404F-9938-BC48CFD2012A}"/>
              </a:ext>
            </a:extLst>
          </p:cNvPr>
          <p:cNvCxnSpPr>
            <a:cxnSpLocks/>
          </p:cNvCxnSpPr>
          <p:nvPr/>
        </p:nvCxnSpPr>
        <p:spPr>
          <a:xfrm>
            <a:off x="10144227" y="2472119"/>
            <a:ext cx="447143"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601" name="直接连接符 42">
            <a:extLst>
              <a:ext uri="{FF2B5EF4-FFF2-40B4-BE49-F238E27FC236}">
                <a16:creationId xmlns:a16="http://schemas.microsoft.com/office/drawing/2014/main" id="{A36933A6-485D-1548-B2B6-8DF5B6D206AC}"/>
              </a:ext>
            </a:extLst>
          </p:cNvPr>
          <p:cNvCxnSpPr>
            <a:cxnSpLocks/>
          </p:cNvCxnSpPr>
          <p:nvPr/>
        </p:nvCxnSpPr>
        <p:spPr>
          <a:xfrm>
            <a:off x="7807803" y="3627293"/>
            <a:ext cx="427026"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602" name="直接连接符 42">
            <a:extLst>
              <a:ext uri="{FF2B5EF4-FFF2-40B4-BE49-F238E27FC236}">
                <a16:creationId xmlns:a16="http://schemas.microsoft.com/office/drawing/2014/main" id="{FCE0FE56-DEE6-F147-8E1C-AFC817422403}"/>
              </a:ext>
            </a:extLst>
          </p:cNvPr>
          <p:cNvCxnSpPr>
            <a:cxnSpLocks/>
          </p:cNvCxnSpPr>
          <p:nvPr/>
        </p:nvCxnSpPr>
        <p:spPr>
          <a:xfrm>
            <a:off x="7807803" y="3685350"/>
            <a:ext cx="427026"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603" name="直接连接符 42">
            <a:extLst>
              <a:ext uri="{FF2B5EF4-FFF2-40B4-BE49-F238E27FC236}">
                <a16:creationId xmlns:a16="http://schemas.microsoft.com/office/drawing/2014/main" id="{71CFC2D4-8690-E244-8C27-602DF631CEC5}"/>
              </a:ext>
            </a:extLst>
          </p:cNvPr>
          <p:cNvCxnSpPr>
            <a:cxnSpLocks/>
          </p:cNvCxnSpPr>
          <p:nvPr/>
        </p:nvCxnSpPr>
        <p:spPr>
          <a:xfrm>
            <a:off x="9002813" y="3627293"/>
            <a:ext cx="427026"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604" name="直接连接符 42">
            <a:extLst>
              <a:ext uri="{FF2B5EF4-FFF2-40B4-BE49-F238E27FC236}">
                <a16:creationId xmlns:a16="http://schemas.microsoft.com/office/drawing/2014/main" id="{B0283373-9D3B-F849-938E-5195A899D523}"/>
              </a:ext>
            </a:extLst>
          </p:cNvPr>
          <p:cNvCxnSpPr>
            <a:cxnSpLocks/>
          </p:cNvCxnSpPr>
          <p:nvPr/>
        </p:nvCxnSpPr>
        <p:spPr>
          <a:xfrm>
            <a:off x="9002813" y="3685350"/>
            <a:ext cx="427026"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606" name="直接连接符 42">
            <a:extLst>
              <a:ext uri="{FF2B5EF4-FFF2-40B4-BE49-F238E27FC236}">
                <a16:creationId xmlns:a16="http://schemas.microsoft.com/office/drawing/2014/main" id="{A71FCAAB-297E-0240-9B22-075D1068914E}"/>
              </a:ext>
            </a:extLst>
          </p:cNvPr>
          <p:cNvCxnSpPr>
            <a:cxnSpLocks/>
          </p:cNvCxnSpPr>
          <p:nvPr/>
        </p:nvCxnSpPr>
        <p:spPr>
          <a:xfrm>
            <a:off x="10273869" y="3627293"/>
            <a:ext cx="598783"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610" name="直接连接符 42">
            <a:extLst>
              <a:ext uri="{FF2B5EF4-FFF2-40B4-BE49-F238E27FC236}">
                <a16:creationId xmlns:a16="http://schemas.microsoft.com/office/drawing/2014/main" id="{6A1D4BC8-0EF3-BA45-B170-08100BBCA344}"/>
              </a:ext>
            </a:extLst>
          </p:cNvPr>
          <p:cNvCxnSpPr>
            <a:cxnSpLocks/>
          </p:cNvCxnSpPr>
          <p:nvPr/>
        </p:nvCxnSpPr>
        <p:spPr>
          <a:xfrm>
            <a:off x="10273869" y="3680512"/>
            <a:ext cx="598783"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sp>
        <p:nvSpPr>
          <p:cNvPr id="160" name="文本框 163">
            <a:extLst>
              <a:ext uri="{FF2B5EF4-FFF2-40B4-BE49-F238E27FC236}">
                <a16:creationId xmlns:a16="http://schemas.microsoft.com/office/drawing/2014/main" id="{9CD514D4-F9E4-AB40-930B-5675FE699E15}"/>
              </a:ext>
            </a:extLst>
          </p:cNvPr>
          <p:cNvSpPr txBox="1"/>
          <p:nvPr/>
        </p:nvSpPr>
        <p:spPr>
          <a:xfrm>
            <a:off x="7697572" y="3365896"/>
            <a:ext cx="647488" cy="246221"/>
          </a:xfrm>
          <a:prstGeom prst="rect">
            <a:avLst/>
          </a:prstGeom>
          <a:noFill/>
        </p:spPr>
        <p:txBody>
          <a:bodyPr wrap="square" rtlCol="0">
            <a:spAutoFit/>
          </a:bodyPr>
          <a:lstStyle/>
          <a:p>
            <a:pPr algn="ctr"/>
            <a:r>
              <a:rPr lang="en-US" altLang="zh-CN" sz="500" b="1" dirty="0">
                <a:latin typeface="Century Gothic" panose="020B0502020202020204" pitchFamily="34" charset="0"/>
                <a:ea typeface="微软雅黑" panose="020B0503020204020204" pitchFamily="34" charset="-122"/>
              </a:rPr>
              <a:t>Storage switches</a:t>
            </a:r>
          </a:p>
        </p:txBody>
      </p:sp>
      <p:pic>
        <p:nvPicPr>
          <p:cNvPr id="81" name="图片 81">
            <a:extLst>
              <a:ext uri="{FF2B5EF4-FFF2-40B4-BE49-F238E27FC236}">
                <a16:creationId xmlns:a16="http://schemas.microsoft.com/office/drawing/2014/main" id="{0C315A0B-903D-174A-B258-7FFED6300D0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95519" y="3448667"/>
            <a:ext cx="299082" cy="341035"/>
          </a:xfrm>
          <a:prstGeom prst="rect">
            <a:avLst/>
          </a:prstGeom>
        </p:spPr>
      </p:pic>
      <p:pic>
        <p:nvPicPr>
          <p:cNvPr id="75" name="图片 75">
            <a:extLst>
              <a:ext uri="{FF2B5EF4-FFF2-40B4-BE49-F238E27FC236}">
                <a16:creationId xmlns:a16="http://schemas.microsoft.com/office/drawing/2014/main" id="{4B4EAF77-A10A-6C42-AA5B-11471FDD808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10480" y="3434914"/>
            <a:ext cx="299082" cy="341035"/>
          </a:xfrm>
          <a:prstGeom prst="rect">
            <a:avLst/>
          </a:prstGeom>
        </p:spPr>
      </p:pic>
      <p:sp>
        <p:nvSpPr>
          <p:cNvPr id="158" name="文本框 161">
            <a:extLst>
              <a:ext uri="{FF2B5EF4-FFF2-40B4-BE49-F238E27FC236}">
                <a16:creationId xmlns:a16="http://schemas.microsoft.com/office/drawing/2014/main" id="{FC6CC426-B2AB-0E4E-A6C3-D996E75E8911}"/>
              </a:ext>
            </a:extLst>
          </p:cNvPr>
          <p:cNvSpPr txBox="1"/>
          <p:nvPr/>
        </p:nvSpPr>
        <p:spPr>
          <a:xfrm>
            <a:off x="10141011" y="3402721"/>
            <a:ext cx="864501" cy="246221"/>
          </a:xfrm>
          <a:prstGeom prst="rect">
            <a:avLst/>
          </a:prstGeom>
          <a:noFill/>
        </p:spPr>
        <p:txBody>
          <a:bodyPr wrap="square" rtlCol="0">
            <a:spAutoFit/>
          </a:bodyPr>
          <a:lstStyle/>
          <a:p>
            <a:pPr algn="ctr"/>
            <a:r>
              <a:rPr lang="en-US" altLang="zh-CN" sz="500" b="1" dirty="0">
                <a:latin typeface="Century Gothic" panose="020B0502020202020204" pitchFamily="34" charset="0"/>
                <a:ea typeface="微软雅黑" panose="020B0503020204020204" pitchFamily="34" charset="-122"/>
              </a:rPr>
              <a:t>Management switches</a:t>
            </a:r>
            <a:endParaRPr lang="zh-CN" altLang="en-US" sz="500" b="1" dirty="0">
              <a:latin typeface="Century Gothic" panose="020B0502020202020204" pitchFamily="34" charset="0"/>
              <a:ea typeface="微软雅黑" panose="020B0503020204020204" pitchFamily="34" charset="-122"/>
            </a:endParaRPr>
          </a:p>
        </p:txBody>
      </p:sp>
      <p:pic>
        <p:nvPicPr>
          <p:cNvPr id="79" name="图片 79">
            <a:extLst>
              <a:ext uri="{FF2B5EF4-FFF2-40B4-BE49-F238E27FC236}">
                <a16:creationId xmlns:a16="http://schemas.microsoft.com/office/drawing/2014/main" id="{9A2AE272-73C3-2A40-8575-1676CE3EF27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10823" y="3433835"/>
            <a:ext cx="299082" cy="341035"/>
          </a:xfrm>
          <a:prstGeom prst="rect">
            <a:avLst/>
          </a:prstGeom>
        </p:spPr>
      </p:pic>
      <p:pic>
        <p:nvPicPr>
          <p:cNvPr id="78" name="图片 78">
            <a:extLst>
              <a:ext uri="{FF2B5EF4-FFF2-40B4-BE49-F238E27FC236}">
                <a16:creationId xmlns:a16="http://schemas.microsoft.com/office/drawing/2014/main" id="{9AAE1DA5-006B-924C-AB76-E05E34CD9A2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37431" y="3434562"/>
            <a:ext cx="299082" cy="341035"/>
          </a:xfrm>
          <a:prstGeom prst="rect">
            <a:avLst/>
          </a:prstGeom>
        </p:spPr>
      </p:pic>
      <p:pic>
        <p:nvPicPr>
          <p:cNvPr id="80" name="图片 80">
            <a:extLst>
              <a:ext uri="{FF2B5EF4-FFF2-40B4-BE49-F238E27FC236}">
                <a16:creationId xmlns:a16="http://schemas.microsoft.com/office/drawing/2014/main" id="{54070E4F-8B02-7841-83EC-EF4F125B122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40083" y="3448667"/>
            <a:ext cx="299082" cy="341035"/>
          </a:xfrm>
          <a:prstGeom prst="rect">
            <a:avLst/>
          </a:prstGeom>
        </p:spPr>
      </p:pic>
      <p:cxnSp>
        <p:nvCxnSpPr>
          <p:cNvPr id="626" name="直接连接符 152">
            <a:extLst>
              <a:ext uri="{FF2B5EF4-FFF2-40B4-BE49-F238E27FC236}">
                <a16:creationId xmlns:a16="http://schemas.microsoft.com/office/drawing/2014/main" id="{C92AFC9C-CBFA-DE42-8BF5-14B48569C968}"/>
              </a:ext>
            </a:extLst>
          </p:cNvPr>
          <p:cNvCxnSpPr>
            <a:cxnSpLocks/>
          </p:cNvCxnSpPr>
          <p:nvPr/>
        </p:nvCxnSpPr>
        <p:spPr>
          <a:xfrm flipV="1">
            <a:off x="8388443" y="1768634"/>
            <a:ext cx="389181" cy="6378"/>
          </a:xfrm>
          <a:prstGeom prst="line">
            <a:avLst/>
          </a:prstGeom>
        </p:spPr>
        <p:style>
          <a:lnRef idx="1">
            <a:schemeClr val="accent1"/>
          </a:lnRef>
          <a:fillRef idx="0">
            <a:schemeClr val="accent1"/>
          </a:fillRef>
          <a:effectRef idx="0">
            <a:schemeClr val="accent1"/>
          </a:effectRef>
          <a:fontRef idx="minor">
            <a:schemeClr val="tx1"/>
          </a:fontRef>
        </p:style>
      </p:cxnSp>
      <p:pic>
        <p:nvPicPr>
          <p:cNvPr id="479" name="图片 147">
            <a:extLst>
              <a:ext uri="{FF2B5EF4-FFF2-40B4-BE49-F238E27FC236}">
                <a16:creationId xmlns:a16="http://schemas.microsoft.com/office/drawing/2014/main" id="{02C5DBDD-ADAF-9A42-BFFE-1C0E06DE264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02758" y="1671880"/>
            <a:ext cx="469018" cy="246338"/>
          </a:xfrm>
          <a:prstGeom prst="rect">
            <a:avLst/>
          </a:prstGeom>
        </p:spPr>
      </p:pic>
      <p:cxnSp>
        <p:nvCxnSpPr>
          <p:cNvPr id="632" name="直接连接符 189">
            <a:extLst>
              <a:ext uri="{FF2B5EF4-FFF2-40B4-BE49-F238E27FC236}">
                <a16:creationId xmlns:a16="http://schemas.microsoft.com/office/drawing/2014/main" id="{E684EB04-0DFF-564D-8C49-9764667A662C}"/>
              </a:ext>
            </a:extLst>
          </p:cNvPr>
          <p:cNvCxnSpPr>
            <a:cxnSpLocks/>
          </p:cNvCxnSpPr>
          <p:nvPr/>
        </p:nvCxnSpPr>
        <p:spPr>
          <a:xfrm flipV="1">
            <a:off x="9080105" y="1441959"/>
            <a:ext cx="458962" cy="193922"/>
          </a:xfrm>
          <a:prstGeom prst="line">
            <a:avLst/>
          </a:prstGeom>
        </p:spPr>
        <p:style>
          <a:lnRef idx="1">
            <a:schemeClr val="accent1"/>
          </a:lnRef>
          <a:fillRef idx="0">
            <a:schemeClr val="accent1"/>
          </a:fillRef>
          <a:effectRef idx="0">
            <a:schemeClr val="accent1"/>
          </a:effectRef>
          <a:fontRef idx="minor">
            <a:schemeClr val="tx1"/>
          </a:fontRef>
        </p:style>
      </p:cxnSp>
      <p:cxnSp>
        <p:nvCxnSpPr>
          <p:cNvPr id="633" name="直接连接符 192">
            <a:extLst>
              <a:ext uri="{FF2B5EF4-FFF2-40B4-BE49-F238E27FC236}">
                <a16:creationId xmlns:a16="http://schemas.microsoft.com/office/drawing/2014/main" id="{99CEB874-8723-5D45-B16F-EAD45E1B2663}"/>
              </a:ext>
            </a:extLst>
          </p:cNvPr>
          <p:cNvCxnSpPr>
            <a:cxnSpLocks/>
          </p:cNvCxnSpPr>
          <p:nvPr/>
        </p:nvCxnSpPr>
        <p:spPr>
          <a:xfrm>
            <a:off x="9528781" y="1438198"/>
            <a:ext cx="520790" cy="185285"/>
          </a:xfrm>
          <a:prstGeom prst="line">
            <a:avLst/>
          </a:prstGeom>
        </p:spPr>
        <p:style>
          <a:lnRef idx="1">
            <a:schemeClr val="accent1"/>
          </a:lnRef>
          <a:fillRef idx="0">
            <a:schemeClr val="accent1"/>
          </a:fillRef>
          <a:effectRef idx="0">
            <a:schemeClr val="accent1"/>
          </a:effectRef>
          <a:fontRef idx="minor">
            <a:schemeClr val="tx1"/>
          </a:fontRef>
        </p:style>
      </p:cxnSp>
      <p:pic>
        <p:nvPicPr>
          <p:cNvPr id="634" name="图片 187">
            <a:extLst>
              <a:ext uri="{FF2B5EF4-FFF2-40B4-BE49-F238E27FC236}">
                <a16:creationId xmlns:a16="http://schemas.microsoft.com/office/drawing/2014/main" id="{AA404C89-B2E5-314C-AE1C-A81592E4D79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8921610">
            <a:off x="9360055" y="1141257"/>
            <a:ext cx="374649" cy="432098"/>
          </a:xfrm>
          <a:prstGeom prst="rect">
            <a:avLst/>
          </a:prstGeom>
        </p:spPr>
      </p:pic>
      <p:pic>
        <p:nvPicPr>
          <p:cNvPr id="487" name="图片 67">
            <a:extLst>
              <a:ext uri="{FF2B5EF4-FFF2-40B4-BE49-F238E27FC236}">
                <a16:creationId xmlns:a16="http://schemas.microsoft.com/office/drawing/2014/main" id="{02517945-FE88-9946-AE5B-384D7383030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897991" y="1584677"/>
            <a:ext cx="292129" cy="333242"/>
          </a:xfrm>
          <a:prstGeom prst="rect">
            <a:avLst/>
          </a:prstGeom>
        </p:spPr>
      </p:pic>
      <p:pic>
        <p:nvPicPr>
          <p:cNvPr id="488" name="图片 66">
            <a:extLst>
              <a:ext uri="{FF2B5EF4-FFF2-40B4-BE49-F238E27FC236}">
                <a16:creationId xmlns:a16="http://schemas.microsoft.com/office/drawing/2014/main" id="{231B7541-7D2C-8E43-8A99-DC8E5A62926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810899" y="1568997"/>
            <a:ext cx="292130" cy="333243"/>
          </a:xfrm>
          <a:prstGeom prst="rect">
            <a:avLst/>
          </a:prstGeom>
        </p:spPr>
      </p:pic>
      <p:sp>
        <p:nvSpPr>
          <p:cNvPr id="489" name="文本框 190">
            <a:extLst>
              <a:ext uri="{FF2B5EF4-FFF2-40B4-BE49-F238E27FC236}">
                <a16:creationId xmlns:a16="http://schemas.microsoft.com/office/drawing/2014/main" id="{9CA33ABE-E0CB-E942-A336-90A4C68664C7}"/>
              </a:ext>
            </a:extLst>
          </p:cNvPr>
          <p:cNvSpPr txBox="1"/>
          <p:nvPr/>
        </p:nvSpPr>
        <p:spPr>
          <a:xfrm>
            <a:off x="9254268" y="1257293"/>
            <a:ext cx="538492" cy="184666"/>
          </a:xfrm>
          <a:prstGeom prst="rect">
            <a:avLst/>
          </a:prstGeom>
          <a:noFill/>
        </p:spPr>
        <p:txBody>
          <a:bodyPr wrap="square" rtlCol="0">
            <a:spAutoFit/>
          </a:bodyPr>
          <a:lstStyle/>
          <a:p>
            <a:pPr algn="ctr"/>
            <a:r>
              <a:rPr lang="en-US" altLang="zh-CN" sz="600" b="1" dirty="0">
                <a:latin typeface="Century Gothic" panose="020B0502020202020204" pitchFamily="34" charset="0"/>
                <a:ea typeface="微软雅黑" panose="020B0503020204020204" pitchFamily="34" charset="-122"/>
              </a:rPr>
              <a:t>Internet</a:t>
            </a:r>
            <a:endParaRPr lang="zh-CN" altLang="en-US" sz="600" b="1" dirty="0">
              <a:latin typeface="Century Gothic" panose="020B0502020202020204" pitchFamily="34" charset="0"/>
              <a:ea typeface="微软雅黑" panose="020B0503020204020204" pitchFamily="34" charset="-122"/>
            </a:endParaRPr>
          </a:p>
        </p:txBody>
      </p:sp>
      <p:cxnSp>
        <p:nvCxnSpPr>
          <p:cNvPr id="635" name="直接连接符 195">
            <a:extLst>
              <a:ext uri="{FF2B5EF4-FFF2-40B4-BE49-F238E27FC236}">
                <a16:creationId xmlns:a16="http://schemas.microsoft.com/office/drawing/2014/main" id="{D0C7B44D-4425-884F-AC5B-1E06D11A2586}"/>
              </a:ext>
            </a:extLst>
          </p:cNvPr>
          <p:cNvCxnSpPr>
            <a:cxnSpLocks/>
          </p:cNvCxnSpPr>
          <p:nvPr/>
        </p:nvCxnSpPr>
        <p:spPr>
          <a:xfrm>
            <a:off x="6578880" y="1145219"/>
            <a:ext cx="2809418" cy="161156"/>
          </a:xfrm>
          <a:prstGeom prst="line">
            <a:avLst/>
          </a:prstGeom>
        </p:spPr>
        <p:style>
          <a:lnRef idx="1">
            <a:schemeClr val="accent1"/>
          </a:lnRef>
          <a:fillRef idx="0">
            <a:schemeClr val="accent1"/>
          </a:fillRef>
          <a:effectRef idx="0">
            <a:schemeClr val="accent1"/>
          </a:effectRef>
          <a:fontRef idx="minor">
            <a:schemeClr val="tx1"/>
          </a:fontRef>
        </p:style>
      </p:cxnSp>
      <p:cxnSp>
        <p:nvCxnSpPr>
          <p:cNvPr id="637" name="直接连接符 49">
            <a:extLst>
              <a:ext uri="{FF2B5EF4-FFF2-40B4-BE49-F238E27FC236}">
                <a16:creationId xmlns:a16="http://schemas.microsoft.com/office/drawing/2014/main" id="{0B997AE0-A7B7-5344-BF9D-5901A91F0A3A}"/>
              </a:ext>
            </a:extLst>
          </p:cNvPr>
          <p:cNvCxnSpPr>
            <a:cxnSpLocks/>
          </p:cNvCxnSpPr>
          <p:nvPr/>
        </p:nvCxnSpPr>
        <p:spPr>
          <a:xfrm>
            <a:off x="9066586" y="2529614"/>
            <a:ext cx="1025933"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641" name="直接连接符 49">
            <a:extLst>
              <a:ext uri="{FF2B5EF4-FFF2-40B4-BE49-F238E27FC236}">
                <a16:creationId xmlns:a16="http://schemas.microsoft.com/office/drawing/2014/main" id="{76652413-56C1-D54A-87E7-E6F3132AA29D}"/>
              </a:ext>
            </a:extLst>
          </p:cNvPr>
          <p:cNvCxnSpPr>
            <a:cxnSpLocks/>
          </p:cNvCxnSpPr>
          <p:nvPr/>
        </p:nvCxnSpPr>
        <p:spPr>
          <a:xfrm>
            <a:off x="9066586" y="2486283"/>
            <a:ext cx="1025933"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pic>
        <p:nvPicPr>
          <p:cNvPr id="485" name="图片 199">
            <a:extLst>
              <a:ext uri="{FF2B5EF4-FFF2-40B4-BE49-F238E27FC236}">
                <a16:creationId xmlns:a16="http://schemas.microsoft.com/office/drawing/2014/main" id="{5B213A55-BC58-2D46-9E41-145386C4415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501705" y="2373309"/>
            <a:ext cx="469043" cy="246351"/>
          </a:xfrm>
          <a:prstGeom prst="rect">
            <a:avLst/>
          </a:prstGeom>
        </p:spPr>
      </p:pic>
      <p:cxnSp>
        <p:nvCxnSpPr>
          <p:cNvPr id="642" name="直接连接符 174">
            <a:extLst>
              <a:ext uri="{FF2B5EF4-FFF2-40B4-BE49-F238E27FC236}">
                <a16:creationId xmlns:a16="http://schemas.microsoft.com/office/drawing/2014/main" id="{185E3539-3886-D149-89F1-FB3498A9FA7C}"/>
              </a:ext>
            </a:extLst>
          </p:cNvPr>
          <p:cNvCxnSpPr>
            <a:cxnSpLocks/>
            <a:stCxn id="490" idx="0"/>
            <a:endCxn id="441" idx="3"/>
          </p:cNvCxnSpPr>
          <p:nvPr/>
        </p:nvCxnSpPr>
        <p:spPr>
          <a:xfrm flipH="1" flipV="1">
            <a:off x="7134553" y="2093908"/>
            <a:ext cx="1851426" cy="246090"/>
          </a:xfrm>
          <a:prstGeom prst="line">
            <a:avLst/>
          </a:prstGeom>
          <a:ln w="22225">
            <a:solidFill>
              <a:srgbClr val="F0D500"/>
            </a:solidFill>
          </a:ln>
        </p:spPr>
        <p:style>
          <a:lnRef idx="1">
            <a:schemeClr val="accent1"/>
          </a:lnRef>
          <a:fillRef idx="0">
            <a:schemeClr val="accent1"/>
          </a:fillRef>
          <a:effectRef idx="0">
            <a:schemeClr val="accent1"/>
          </a:effectRef>
          <a:fontRef idx="minor">
            <a:schemeClr val="tx1"/>
          </a:fontRef>
        </p:style>
      </p:cxnSp>
      <p:cxnSp>
        <p:nvCxnSpPr>
          <p:cNvPr id="643" name="直接连接符 177">
            <a:extLst>
              <a:ext uri="{FF2B5EF4-FFF2-40B4-BE49-F238E27FC236}">
                <a16:creationId xmlns:a16="http://schemas.microsoft.com/office/drawing/2014/main" id="{FA7AF8E1-B22F-9543-81B8-7D653EEB6A30}"/>
              </a:ext>
            </a:extLst>
          </p:cNvPr>
          <p:cNvCxnSpPr>
            <a:cxnSpLocks/>
            <a:endCxn id="491" idx="0"/>
          </p:cNvCxnSpPr>
          <p:nvPr/>
        </p:nvCxnSpPr>
        <p:spPr>
          <a:xfrm>
            <a:off x="7119728" y="1775644"/>
            <a:ext cx="2925732" cy="566198"/>
          </a:xfrm>
          <a:prstGeom prst="line">
            <a:avLst/>
          </a:prstGeom>
          <a:ln w="22225">
            <a:solidFill>
              <a:srgbClr val="F0D500"/>
            </a:solidFill>
          </a:ln>
        </p:spPr>
        <p:style>
          <a:lnRef idx="1">
            <a:schemeClr val="accent1"/>
          </a:lnRef>
          <a:fillRef idx="0">
            <a:schemeClr val="accent1"/>
          </a:fillRef>
          <a:effectRef idx="0">
            <a:schemeClr val="accent1"/>
          </a:effectRef>
          <a:fontRef idx="minor">
            <a:schemeClr val="tx1"/>
          </a:fontRef>
        </p:style>
      </p:cxnSp>
      <p:sp>
        <p:nvSpPr>
          <p:cNvPr id="649" name="椭圆 182">
            <a:extLst>
              <a:ext uri="{FF2B5EF4-FFF2-40B4-BE49-F238E27FC236}">
                <a16:creationId xmlns:a16="http://schemas.microsoft.com/office/drawing/2014/main" id="{70C2F351-7F67-7049-9FB5-EE0B30799ABC}"/>
              </a:ext>
            </a:extLst>
          </p:cNvPr>
          <p:cNvSpPr/>
          <p:nvPr/>
        </p:nvSpPr>
        <p:spPr>
          <a:xfrm rot="14150932">
            <a:off x="7529791" y="1953465"/>
            <a:ext cx="555319" cy="16502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
              <a:latin typeface="Century Gothic" panose="020B0502020202020204" pitchFamily="34" charset="0"/>
            </a:endParaRPr>
          </a:p>
        </p:txBody>
      </p:sp>
      <p:pic>
        <p:nvPicPr>
          <p:cNvPr id="490" name="图片 6">
            <a:extLst>
              <a:ext uri="{FF2B5EF4-FFF2-40B4-BE49-F238E27FC236}">
                <a16:creationId xmlns:a16="http://schemas.microsoft.com/office/drawing/2014/main" id="{538440D5-6C0F-2145-A95E-19AF0FEDDC78}"/>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847819" y="2339998"/>
            <a:ext cx="276320" cy="311374"/>
          </a:xfrm>
          <a:prstGeom prst="rect">
            <a:avLst/>
          </a:prstGeom>
        </p:spPr>
      </p:pic>
      <p:pic>
        <p:nvPicPr>
          <p:cNvPr id="491" name="图片 7">
            <a:extLst>
              <a:ext uri="{FF2B5EF4-FFF2-40B4-BE49-F238E27FC236}">
                <a16:creationId xmlns:a16="http://schemas.microsoft.com/office/drawing/2014/main" id="{17A58EEE-1964-3848-B7AB-4FCCC9690CE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908895" y="2341842"/>
            <a:ext cx="273129" cy="307778"/>
          </a:xfrm>
          <a:prstGeom prst="rect">
            <a:avLst/>
          </a:prstGeom>
        </p:spPr>
      </p:pic>
      <p:sp>
        <p:nvSpPr>
          <p:cNvPr id="208" name="椭圆 68">
            <a:extLst>
              <a:ext uri="{FF2B5EF4-FFF2-40B4-BE49-F238E27FC236}">
                <a16:creationId xmlns:a16="http://schemas.microsoft.com/office/drawing/2014/main" id="{D5CF6919-D147-A743-AC21-424270E0AC5D}"/>
              </a:ext>
            </a:extLst>
          </p:cNvPr>
          <p:cNvSpPr/>
          <p:nvPr/>
        </p:nvSpPr>
        <p:spPr>
          <a:xfrm rot="293869">
            <a:off x="8763998" y="3143937"/>
            <a:ext cx="987554" cy="162498"/>
          </a:xfrm>
          <a:prstGeom prst="ellipse">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
              <a:latin typeface="Century Gothic" panose="020B0502020202020204" pitchFamily="34" charset="0"/>
            </a:endParaRPr>
          </a:p>
        </p:txBody>
      </p:sp>
      <p:sp>
        <p:nvSpPr>
          <p:cNvPr id="209" name="椭圆 71">
            <a:extLst>
              <a:ext uri="{FF2B5EF4-FFF2-40B4-BE49-F238E27FC236}">
                <a16:creationId xmlns:a16="http://schemas.microsoft.com/office/drawing/2014/main" id="{D875AFB4-4C57-D049-B68E-84B9424AEF7C}"/>
              </a:ext>
            </a:extLst>
          </p:cNvPr>
          <p:cNvSpPr/>
          <p:nvPr/>
        </p:nvSpPr>
        <p:spPr>
          <a:xfrm rot="20603788">
            <a:off x="9755016" y="3117788"/>
            <a:ext cx="1083129" cy="119425"/>
          </a:xfrm>
          <a:prstGeom prst="ellipse">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
              <a:latin typeface="Century Gothic" panose="020B0502020202020204" pitchFamily="34" charset="0"/>
            </a:endParaRPr>
          </a:p>
        </p:txBody>
      </p:sp>
      <p:pic>
        <p:nvPicPr>
          <p:cNvPr id="438" name="图片 166">
            <a:extLst>
              <a:ext uri="{FF2B5EF4-FFF2-40B4-BE49-F238E27FC236}">
                <a16:creationId xmlns:a16="http://schemas.microsoft.com/office/drawing/2014/main" id="{FAE396FA-058B-2C43-AF01-E390585415C9}"/>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684604" y="1711022"/>
            <a:ext cx="490845" cy="254919"/>
          </a:xfrm>
          <a:prstGeom prst="rect">
            <a:avLst/>
          </a:prstGeom>
        </p:spPr>
      </p:pic>
      <p:sp>
        <p:nvSpPr>
          <p:cNvPr id="439" name="文本框 169">
            <a:extLst>
              <a:ext uri="{FF2B5EF4-FFF2-40B4-BE49-F238E27FC236}">
                <a16:creationId xmlns:a16="http://schemas.microsoft.com/office/drawing/2014/main" id="{6B8027A3-D92D-3F44-B609-D1F50C3FEF58}"/>
              </a:ext>
            </a:extLst>
          </p:cNvPr>
          <p:cNvSpPr txBox="1"/>
          <p:nvPr/>
        </p:nvSpPr>
        <p:spPr>
          <a:xfrm>
            <a:off x="6610636" y="1791845"/>
            <a:ext cx="488054" cy="200055"/>
          </a:xfrm>
          <a:prstGeom prst="rect">
            <a:avLst/>
          </a:prstGeom>
          <a:noFill/>
        </p:spPr>
        <p:txBody>
          <a:bodyPr wrap="square" rtlCol="0">
            <a:spAutoFit/>
          </a:bodyPr>
          <a:lstStyle/>
          <a:p>
            <a:r>
              <a:rPr kumimoji="1" lang="en-US" altLang="zh-CN" sz="700" b="1" dirty="0">
                <a:solidFill>
                  <a:schemeClr val="bg1"/>
                </a:solidFill>
                <a:latin typeface="Century Gothic" panose="020B0502020202020204" pitchFamily="34" charset="0"/>
                <a:ea typeface="Noto Sans S Chinese" charset="-122"/>
                <a:cs typeface="Noto Sans S Chinese" charset="-122"/>
              </a:rPr>
              <a:t>DWDM</a:t>
            </a:r>
            <a:endParaRPr kumimoji="1" lang="zh-CN" altLang="en-US" sz="700" b="1" dirty="0">
              <a:solidFill>
                <a:schemeClr val="bg1"/>
              </a:solidFill>
              <a:latin typeface="Century Gothic" panose="020B0502020202020204" pitchFamily="34" charset="0"/>
              <a:ea typeface="Noto Sans S Chinese" charset="-122"/>
              <a:cs typeface="Noto Sans S Chinese" charset="-122"/>
            </a:endParaRPr>
          </a:p>
        </p:txBody>
      </p:sp>
      <p:sp>
        <p:nvSpPr>
          <p:cNvPr id="202" name="Date Placeholder 2">
            <a:extLst>
              <a:ext uri="{FF2B5EF4-FFF2-40B4-BE49-F238E27FC236}">
                <a16:creationId xmlns:a16="http://schemas.microsoft.com/office/drawing/2014/main" id="{8EC4E395-2BB0-7548-B7EA-85F6E716A08D}"/>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203" name="Footer Placeholder 3">
            <a:extLst>
              <a:ext uri="{FF2B5EF4-FFF2-40B4-BE49-F238E27FC236}">
                <a16:creationId xmlns:a16="http://schemas.microsoft.com/office/drawing/2014/main" id="{EFFE8F41-65B1-7340-96D8-88868B0F7C72}"/>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204" name="Slide Number Placeholder 4">
            <a:extLst>
              <a:ext uri="{FF2B5EF4-FFF2-40B4-BE49-F238E27FC236}">
                <a16:creationId xmlns:a16="http://schemas.microsoft.com/office/drawing/2014/main" id="{C5A566D4-4449-C046-AFC6-0F015F4DBF17}"/>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t>17</a:t>
            </a:fld>
            <a:endParaRPr lang="zh-CN" altLang="en-US" dirty="0"/>
          </a:p>
        </p:txBody>
      </p:sp>
    </p:spTree>
    <p:extLst>
      <p:ext uri="{BB962C8B-B14F-4D97-AF65-F5344CB8AC3E}">
        <p14:creationId xmlns:p14="http://schemas.microsoft.com/office/powerpoint/2010/main" val="38444754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a:extLst>
              <a:ext uri="{FF2B5EF4-FFF2-40B4-BE49-F238E27FC236}">
                <a16:creationId xmlns:a16="http://schemas.microsoft.com/office/drawing/2014/main" id="{EF94740C-9D2A-734F-A096-D7AF8AD11996}"/>
              </a:ext>
            </a:extLst>
          </p:cNvPr>
          <p:cNvSpPr/>
          <p:nvPr/>
        </p:nvSpPr>
        <p:spPr>
          <a:xfrm>
            <a:off x="7990757" y="3635792"/>
            <a:ext cx="3303616" cy="1544099"/>
          </a:xfrm>
          <a:prstGeom prst="rect">
            <a:avLst/>
          </a:prstGeom>
          <a:gradFill flip="none" rotWithShape="1">
            <a:gsLst>
              <a:gs pos="99000">
                <a:srgbClr val="0070C0">
                  <a:alpha val="15000"/>
                </a:srgbClr>
              </a:gs>
              <a:gs pos="0">
                <a:srgbClr val="0070C0">
                  <a:alpha val="0"/>
                </a:srgbClr>
              </a:gs>
            </a:gsLst>
            <a:lin ang="16200000" scaled="1"/>
            <a:tileRect/>
          </a:gradFill>
          <a:ln>
            <a:gradFill>
              <a:gsLst>
                <a:gs pos="0">
                  <a:srgbClr val="0070C0">
                    <a:alpha val="57000"/>
                  </a:srgbClr>
                </a:gs>
                <a:gs pos="100000">
                  <a:srgbClr val="0070C0">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4" name="矩形 23">
            <a:extLst>
              <a:ext uri="{FF2B5EF4-FFF2-40B4-BE49-F238E27FC236}">
                <a16:creationId xmlns:a16="http://schemas.microsoft.com/office/drawing/2014/main" id="{4F51E041-F3B0-AE4A-9D7F-DADA8B3DE1F4}"/>
              </a:ext>
            </a:extLst>
          </p:cNvPr>
          <p:cNvSpPr/>
          <p:nvPr/>
        </p:nvSpPr>
        <p:spPr>
          <a:xfrm>
            <a:off x="4449879" y="3635792"/>
            <a:ext cx="3302780" cy="1557097"/>
          </a:xfrm>
          <a:prstGeom prst="rect">
            <a:avLst/>
          </a:prstGeom>
          <a:gradFill flip="none" rotWithShape="1">
            <a:gsLst>
              <a:gs pos="100000">
                <a:srgbClr val="92D050">
                  <a:alpha val="8000"/>
                </a:srgbClr>
              </a:gs>
              <a:gs pos="0">
                <a:srgbClr val="92D050">
                  <a:alpha val="0"/>
                </a:srgbClr>
              </a:gs>
            </a:gsLst>
            <a:lin ang="16200000" scaled="1"/>
            <a:tileRect/>
          </a:gradFill>
          <a:ln>
            <a:gradFill>
              <a:gsLst>
                <a:gs pos="0">
                  <a:srgbClr val="92D050">
                    <a:alpha val="45000"/>
                  </a:srgbClr>
                </a:gs>
                <a:gs pos="100000">
                  <a:srgbClr val="92D050">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5" name="矩形 24">
            <a:extLst>
              <a:ext uri="{FF2B5EF4-FFF2-40B4-BE49-F238E27FC236}">
                <a16:creationId xmlns:a16="http://schemas.microsoft.com/office/drawing/2014/main" id="{16E6959C-88B7-E54E-8D30-16C59588F78E}"/>
              </a:ext>
            </a:extLst>
          </p:cNvPr>
          <p:cNvSpPr/>
          <p:nvPr/>
        </p:nvSpPr>
        <p:spPr>
          <a:xfrm>
            <a:off x="909000" y="3638160"/>
            <a:ext cx="3302780" cy="1532549"/>
          </a:xfrm>
          <a:prstGeom prst="rect">
            <a:avLst/>
          </a:prstGeom>
          <a:gradFill flip="none" rotWithShape="1">
            <a:gsLst>
              <a:gs pos="100000">
                <a:srgbClr val="4E7BFA">
                  <a:alpha val="18000"/>
                </a:srgbClr>
              </a:gs>
              <a:gs pos="0">
                <a:srgbClr val="00BEFF">
                  <a:alpha val="0"/>
                </a:srgbClr>
              </a:gs>
            </a:gsLst>
            <a:lin ang="16200000" scaled="1"/>
            <a:tileRect/>
          </a:gradFill>
          <a:ln>
            <a:gradFill>
              <a:gsLst>
                <a:gs pos="0">
                  <a:srgbClr val="00B0F0">
                    <a:alpha val="45000"/>
                  </a:srgbClr>
                </a:gs>
                <a:gs pos="100000">
                  <a:srgbClr val="00B0F0">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26" name="组合 11">
            <a:extLst>
              <a:ext uri="{FF2B5EF4-FFF2-40B4-BE49-F238E27FC236}">
                <a16:creationId xmlns:a16="http://schemas.microsoft.com/office/drawing/2014/main" id="{C4FA1CE8-CC55-3540-8377-488D32B612A9}"/>
              </a:ext>
            </a:extLst>
          </p:cNvPr>
          <p:cNvGrpSpPr/>
          <p:nvPr/>
        </p:nvGrpSpPr>
        <p:grpSpPr>
          <a:xfrm>
            <a:off x="8963056" y="1772741"/>
            <a:ext cx="1334817" cy="1334816"/>
            <a:chOff x="1212681" y="1932972"/>
            <a:chExt cx="2586942" cy="2586942"/>
          </a:xfrm>
        </p:grpSpPr>
        <p:sp>
          <p:nvSpPr>
            <p:cNvPr id="27" name="椭圆 13">
              <a:extLst>
                <a:ext uri="{FF2B5EF4-FFF2-40B4-BE49-F238E27FC236}">
                  <a16:creationId xmlns:a16="http://schemas.microsoft.com/office/drawing/2014/main" id="{7647C7F9-84AB-0D4D-800C-8206F6E391A8}"/>
                </a:ext>
              </a:extLst>
            </p:cNvPr>
            <p:cNvSpPr/>
            <p:nvPr/>
          </p:nvSpPr>
          <p:spPr>
            <a:xfrm>
              <a:off x="1212681" y="1932972"/>
              <a:ext cx="2586942" cy="2586942"/>
            </a:xfrm>
            <a:prstGeom prst="ellipse">
              <a:avLst/>
            </a:prstGeom>
            <a:gradFill>
              <a:gsLst>
                <a:gs pos="0">
                  <a:srgbClr val="4E7BFA">
                    <a:alpha val="20000"/>
                  </a:srgbClr>
                </a:gs>
                <a:gs pos="100000">
                  <a:srgbClr val="00BEFF">
                    <a:alpha val="2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28" name="椭圆 14">
              <a:extLst>
                <a:ext uri="{FF2B5EF4-FFF2-40B4-BE49-F238E27FC236}">
                  <a16:creationId xmlns:a16="http://schemas.microsoft.com/office/drawing/2014/main" id="{72B6C4B5-ADFB-5645-BF56-AD8614011AF5}"/>
                </a:ext>
              </a:extLst>
            </p:cNvPr>
            <p:cNvSpPr/>
            <p:nvPr/>
          </p:nvSpPr>
          <p:spPr>
            <a:xfrm>
              <a:off x="1371834" y="2092125"/>
              <a:ext cx="2268637" cy="226863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grpSp>
        <p:nvGrpSpPr>
          <p:cNvPr id="29" name="组合 28">
            <a:extLst>
              <a:ext uri="{FF2B5EF4-FFF2-40B4-BE49-F238E27FC236}">
                <a16:creationId xmlns:a16="http://schemas.microsoft.com/office/drawing/2014/main" id="{780EE588-5D27-0B46-9461-C78F296CD005}"/>
              </a:ext>
            </a:extLst>
          </p:cNvPr>
          <p:cNvGrpSpPr/>
          <p:nvPr/>
        </p:nvGrpSpPr>
        <p:grpSpPr>
          <a:xfrm>
            <a:off x="1893080" y="1772741"/>
            <a:ext cx="1334817" cy="1334816"/>
            <a:chOff x="1212681" y="1932972"/>
            <a:chExt cx="2586942" cy="2586942"/>
          </a:xfrm>
        </p:grpSpPr>
        <p:sp>
          <p:nvSpPr>
            <p:cNvPr id="30" name="椭圆 13">
              <a:extLst>
                <a:ext uri="{FF2B5EF4-FFF2-40B4-BE49-F238E27FC236}">
                  <a16:creationId xmlns:a16="http://schemas.microsoft.com/office/drawing/2014/main" id="{77068FA9-AA36-1F4E-B9F4-BA8AB8C1C50F}"/>
                </a:ext>
              </a:extLst>
            </p:cNvPr>
            <p:cNvSpPr/>
            <p:nvPr/>
          </p:nvSpPr>
          <p:spPr>
            <a:xfrm>
              <a:off x="1212681" y="1932972"/>
              <a:ext cx="2586942" cy="2586942"/>
            </a:xfrm>
            <a:prstGeom prst="ellipse">
              <a:avLst/>
            </a:prstGeom>
            <a:gradFill>
              <a:gsLst>
                <a:gs pos="0">
                  <a:srgbClr val="4E7BFA">
                    <a:alpha val="20000"/>
                  </a:srgbClr>
                </a:gs>
                <a:gs pos="100000">
                  <a:srgbClr val="00BEFF">
                    <a:alpha val="2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31" name="椭圆 14">
              <a:extLst>
                <a:ext uri="{FF2B5EF4-FFF2-40B4-BE49-F238E27FC236}">
                  <a16:creationId xmlns:a16="http://schemas.microsoft.com/office/drawing/2014/main" id="{BCAF11DE-0B81-9746-9849-4D85482577C6}"/>
                </a:ext>
              </a:extLst>
            </p:cNvPr>
            <p:cNvSpPr/>
            <p:nvPr/>
          </p:nvSpPr>
          <p:spPr>
            <a:xfrm>
              <a:off x="1371834" y="2092125"/>
              <a:ext cx="2268637" cy="2268637"/>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grpSp>
        <p:nvGrpSpPr>
          <p:cNvPr id="32" name="组合 11">
            <a:extLst>
              <a:ext uri="{FF2B5EF4-FFF2-40B4-BE49-F238E27FC236}">
                <a16:creationId xmlns:a16="http://schemas.microsoft.com/office/drawing/2014/main" id="{B2C37799-24E1-B44C-A07D-EB227887E8B2}"/>
              </a:ext>
            </a:extLst>
          </p:cNvPr>
          <p:cNvGrpSpPr/>
          <p:nvPr/>
        </p:nvGrpSpPr>
        <p:grpSpPr>
          <a:xfrm>
            <a:off x="5428068" y="1772741"/>
            <a:ext cx="1334817" cy="1334816"/>
            <a:chOff x="1212681" y="1932972"/>
            <a:chExt cx="2586942" cy="2586942"/>
          </a:xfrm>
        </p:grpSpPr>
        <p:sp>
          <p:nvSpPr>
            <p:cNvPr id="33" name="椭圆 13">
              <a:extLst>
                <a:ext uri="{FF2B5EF4-FFF2-40B4-BE49-F238E27FC236}">
                  <a16:creationId xmlns:a16="http://schemas.microsoft.com/office/drawing/2014/main" id="{195EFF17-4BCC-E340-9B11-03F86653B183}"/>
                </a:ext>
              </a:extLst>
            </p:cNvPr>
            <p:cNvSpPr/>
            <p:nvPr/>
          </p:nvSpPr>
          <p:spPr>
            <a:xfrm>
              <a:off x="1212681" y="1932972"/>
              <a:ext cx="2586942" cy="2586942"/>
            </a:xfrm>
            <a:prstGeom prst="ellipse">
              <a:avLst/>
            </a:prstGeom>
            <a:gradFill>
              <a:gsLst>
                <a:gs pos="0">
                  <a:srgbClr val="92D050">
                    <a:alpha val="15000"/>
                  </a:srgbClr>
                </a:gs>
                <a:gs pos="99000">
                  <a:srgbClr val="6FB332">
                    <a:alpha val="39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34" name="椭圆 14">
              <a:extLst>
                <a:ext uri="{FF2B5EF4-FFF2-40B4-BE49-F238E27FC236}">
                  <a16:creationId xmlns:a16="http://schemas.microsoft.com/office/drawing/2014/main" id="{EC123F6C-447E-1243-A47B-CBFF6DE2BF8D}"/>
                </a:ext>
              </a:extLst>
            </p:cNvPr>
            <p:cNvSpPr/>
            <p:nvPr/>
          </p:nvSpPr>
          <p:spPr>
            <a:xfrm>
              <a:off x="1371834" y="2092125"/>
              <a:ext cx="2268637" cy="2268637"/>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sp>
        <p:nvSpPr>
          <p:cNvPr id="2" name="Title 1">
            <a:extLst>
              <a:ext uri="{FF2B5EF4-FFF2-40B4-BE49-F238E27FC236}">
                <a16:creationId xmlns:a16="http://schemas.microsoft.com/office/drawing/2014/main" id="{C53251B2-693C-E64A-A60B-A1A059B3EBA4}"/>
              </a:ext>
            </a:extLst>
          </p:cNvPr>
          <p:cNvSpPr>
            <a:spLocks noGrp="1"/>
          </p:cNvSpPr>
          <p:nvPr>
            <p:ph type="title"/>
          </p:nvPr>
        </p:nvSpPr>
        <p:spPr/>
        <p:txBody>
          <a:bodyPr>
            <a:normAutofit/>
          </a:bodyPr>
          <a:lstStyle/>
          <a:p>
            <a:r>
              <a:rPr lang="en-CN" sz="2500" dirty="0"/>
              <a:t>Sangfor Business Continuity </a:t>
            </a:r>
            <a:r>
              <a:rPr lang="en-US" sz="2500" dirty="0"/>
              <a:t>Solution’s</a:t>
            </a:r>
            <a:r>
              <a:rPr lang="en-CN" sz="2500" dirty="0"/>
              <a:t> Differentiations</a:t>
            </a:r>
          </a:p>
        </p:txBody>
      </p:sp>
      <p:sp>
        <p:nvSpPr>
          <p:cNvPr id="6" name="TextBox 5">
            <a:extLst>
              <a:ext uri="{FF2B5EF4-FFF2-40B4-BE49-F238E27FC236}">
                <a16:creationId xmlns:a16="http://schemas.microsoft.com/office/drawing/2014/main" id="{A8C46EE7-D606-9B4A-B87A-A4EA3BC91E9A}"/>
              </a:ext>
            </a:extLst>
          </p:cNvPr>
          <p:cNvSpPr txBox="1"/>
          <p:nvPr/>
        </p:nvSpPr>
        <p:spPr>
          <a:xfrm>
            <a:off x="2074569" y="3187346"/>
            <a:ext cx="933269" cy="646331"/>
          </a:xfrm>
          <a:prstGeom prst="rect">
            <a:avLst/>
          </a:prstGeom>
          <a:noFill/>
        </p:spPr>
        <p:txBody>
          <a:bodyPr wrap="none" rtlCol="0">
            <a:spAutoFit/>
          </a:bodyPr>
          <a:lstStyle/>
          <a:p>
            <a:r>
              <a:rPr lang="en-US" b="1" dirty="0">
                <a:solidFill>
                  <a:srgbClr val="00B0F0"/>
                </a:solidFill>
              </a:rPr>
              <a:t>Simple</a:t>
            </a:r>
          </a:p>
          <a:p>
            <a:endParaRPr lang="en-CN" b="1" dirty="0">
              <a:solidFill>
                <a:srgbClr val="00B0F0"/>
              </a:solidFill>
            </a:endParaRPr>
          </a:p>
        </p:txBody>
      </p:sp>
      <p:sp>
        <p:nvSpPr>
          <p:cNvPr id="7" name="TextBox 6">
            <a:extLst>
              <a:ext uri="{FF2B5EF4-FFF2-40B4-BE49-F238E27FC236}">
                <a16:creationId xmlns:a16="http://schemas.microsoft.com/office/drawing/2014/main" id="{11D75ECB-C359-BD40-BDD5-502BB4988456}"/>
              </a:ext>
            </a:extLst>
          </p:cNvPr>
          <p:cNvSpPr txBox="1"/>
          <p:nvPr/>
        </p:nvSpPr>
        <p:spPr>
          <a:xfrm>
            <a:off x="5550294" y="3192982"/>
            <a:ext cx="1090363" cy="369332"/>
          </a:xfrm>
          <a:prstGeom prst="rect">
            <a:avLst/>
          </a:prstGeom>
          <a:noFill/>
        </p:spPr>
        <p:txBody>
          <a:bodyPr wrap="none" rtlCol="0">
            <a:spAutoFit/>
          </a:bodyPr>
          <a:lstStyle/>
          <a:p>
            <a:r>
              <a:rPr lang="en-US" b="1" dirty="0">
                <a:solidFill>
                  <a:schemeClr val="accent6"/>
                </a:solidFill>
              </a:rPr>
              <a:t>Reliable</a:t>
            </a:r>
            <a:endParaRPr lang="en-CN" b="1" dirty="0">
              <a:solidFill>
                <a:schemeClr val="accent6"/>
              </a:solidFill>
            </a:endParaRPr>
          </a:p>
        </p:txBody>
      </p:sp>
      <p:sp>
        <p:nvSpPr>
          <p:cNvPr id="8" name="TextBox 7">
            <a:extLst>
              <a:ext uri="{FF2B5EF4-FFF2-40B4-BE49-F238E27FC236}">
                <a16:creationId xmlns:a16="http://schemas.microsoft.com/office/drawing/2014/main" id="{F3BB5A11-67DF-4644-A5CC-CAD13D8819BC}"/>
              </a:ext>
            </a:extLst>
          </p:cNvPr>
          <p:cNvSpPr txBox="1"/>
          <p:nvPr/>
        </p:nvSpPr>
        <p:spPr>
          <a:xfrm>
            <a:off x="8949543" y="3193019"/>
            <a:ext cx="1390124" cy="369332"/>
          </a:xfrm>
          <a:prstGeom prst="rect">
            <a:avLst/>
          </a:prstGeom>
          <a:noFill/>
        </p:spPr>
        <p:txBody>
          <a:bodyPr wrap="none" rtlCol="0">
            <a:spAutoFit/>
          </a:bodyPr>
          <a:lstStyle/>
          <a:p>
            <a:r>
              <a:rPr lang="en-US" b="1" dirty="0">
                <a:solidFill>
                  <a:srgbClr val="0070C0"/>
                </a:solidFill>
              </a:rPr>
              <a:t>Affordable</a:t>
            </a:r>
            <a:endParaRPr lang="en-CN" b="1" dirty="0">
              <a:solidFill>
                <a:srgbClr val="0070C0"/>
              </a:solidFill>
            </a:endParaRPr>
          </a:p>
        </p:txBody>
      </p:sp>
      <p:sp>
        <p:nvSpPr>
          <p:cNvPr id="17" name="TextBox 16">
            <a:extLst>
              <a:ext uri="{FF2B5EF4-FFF2-40B4-BE49-F238E27FC236}">
                <a16:creationId xmlns:a16="http://schemas.microsoft.com/office/drawing/2014/main" id="{226567F7-163F-C44F-9B43-6CEC016CE02F}"/>
              </a:ext>
            </a:extLst>
          </p:cNvPr>
          <p:cNvSpPr txBox="1"/>
          <p:nvPr/>
        </p:nvSpPr>
        <p:spPr>
          <a:xfrm>
            <a:off x="1082318" y="3842913"/>
            <a:ext cx="2743200" cy="1344022"/>
          </a:xfrm>
          <a:prstGeom prst="rect">
            <a:avLst/>
          </a:prstGeom>
          <a:noFill/>
        </p:spPr>
        <p:txBody>
          <a:bodyPr wrap="square" rtlCol="0">
            <a:spAutoFit/>
          </a:bodyPr>
          <a:lstStyle/>
          <a:p>
            <a:pPr marL="285750" indent="-285750">
              <a:lnSpc>
                <a:spcPct val="150000"/>
              </a:lnSpc>
              <a:buClr>
                <a:srgbClr val="00B0F0"/>
              </a:buClr>
              <a:buFont typeface="Wingdings" pitchFamily="2" charset="2"/>
              <a:buChar char="ü"/>
            </a:pPr>
            <a:r>
              <a:rPr lang="en-US" sz="1400" dirty="0"/>
              <a:t>All-in-one architecture</a:t>
            </a:r>
          </a:p>
          <a:p>
            <a:pPr marL="285750" indent="-285750">
              <a:lnSpc>
                <a:spcPct val="150000"/>
              </a:lnSpc>
              <a:buClr>
                <a:srgbClr val="00B0F0"/>
              </a:buClr>
              <a:buFont typeface="Wingdings" pitchFamily="2" charset="2"/>
              <a:buChar char="ü"/>
            </a:pPr>
            <a:r>
              <a:rPr lang="en-US" sz="1400" dirty="0"/>
              <a:t>Unified management</a:t>
            </a:r>
          </a:p>
          <a:p>
            <a:pPr marL="285750" indent="-285750">
              <a:lnSpc>
                <a:spcPct val="150000"/>
              </a:lnSpc>
              <a:buClr>
                <a:srgbClr val="00B0F0"/>
              </a:buClr>
              <a:buFont typeface="Wingdings" pitchFamily="2" charset="2"/>
              <a:buChar char="ü"/>
            </a:pPr>
            <a:r>
              <a:rPr lang="en-US" sz="1400" dirty="0"/>
              <a:t>No learning curve </a:t>
            </a:r>
          </a:p>
          <a:p>
            <a:pPr>
              <a:lnSpc>
                <a:spcPct val="150000"/>
              </a:lnSpc>
              <a:buClr>
                <a:srgbClr val="00B0F0"/>
              </a:buClr>
            </a:pPr>
            <a:endParaRPr lang="en-CN" sz="1400" dirty="0"/>
          </a:p>
        </p:txBody>
      </p:sp>
      <p:sp>
        <p:nvSpPr>
          <p:cNvPr id="19" name="TextBox 18">
            <a:extLst>
              <a:ext uri="{FF2B5EF4-FFF2-40B4-BE49-F238E27FC236}">
                <a16:creationId xmlns:a16="http://schemas.microsoft.com/office/drawing/2014/main" id="{6435FA25-94FA-8149-8909-220CA7594FEB}"/>
              </a:ext>
            </a:extLst>
          </p:cNvPr>
          <p:cNvSpPr txBox="1"/>
          <p:nvPr/>
        </p:nvSpPr>
        <p:spPr>
          <a:xfrm>
            <a:off x="4550587" y="3769350"/>
            <a:ext cx="3205505" cy="1667188"/>
          </a:xfrm>
          <a:prstGeom prst="rect">
            <a:avLst/>
          </a:prstGeom>
          <a:noFill/>
        </p:spPr>
        <p:txBody>
          <a:bodyPr wrap="square" rtlCol="0">
            <a:spAutoFit/>
          </a:bodyPr>
          <a:lstStyle/>
          <a:p>
            <a:pPr marL="285750" indent="-285750">
              <a:lnSpc>
                <a:spcPct val="150000"/>
              </a:lnSpc>
              <a:buClr>
                <a:schemeClr val="accent6"/>
              </a:buClr>
              <a:buFont typeface="Wingdings" pitchFamily="2" charset="2"/>
              <a:buChar char="ü"/>
            </a:pPr>
            <a:r>
              <a:rPr lang="en-US" sz="1400" dirty="0"/>
              <a:t>Ultimate protection with zero RPO and near-zero RTO</a:t>
            </a:r>
          </a:p>
          <a:p>
            <a:pPr marL="285750" indent="-285750">
              <a:lnSpc>
                <a:spcPct val="150000"/>
              </a:lnSpc>
              <a:buClr>
                <a:schemeClr val="accent6"/>
              </a:buClr>
              <a:buFont typeface="Wingdings" pitchFamily="2" charset="2"/>
              <a:buChar char="ü"/>
            </a:pPr>
            <a:r>
              <a:rPr lang="en-US" sz="1400" dirty="0"/>
              <a:t>Bottom-up reliability design</a:t>
            </a:r>
          </a:p>
          <a:p>
            <a:pPr marL="285750" indent="-285750">
              <a:lnSpc>
                <a:spcPct val="150000"/>
              </a:lnSpc>
              <a:buClr>
                <a:schemeClr val="accent6"/>
              </a:buClr>
              <a:buFont typeface="Wingdings" pitchFamily="2" charset="2"/>
              <a:buChar char="ü"/>
            </a:pPr>
            <a:r>
              <a:rPr lang="en-US" sz="1400" dirty="0"/>
              <a:t>DR testing </a:t>
            </a:r>
          </a:p>
          <a:p>
            <a:pPr>
              <a:lnSpc>
                <a:spcPct val="150000"/>
              </a:lnSpc>
              <a:buClr>
                <a:schemeClr val="accent6"/>
              </a:buClr>
            </a:pPr>
            <a:endParaRPr lang="en-CN" sz="1400" dirty="0"/>
          </a:p>
        </p:txBody>
      </p:sp>
      <p:sp>
        <p:nvSpPr>
          <p:cNvPr id="22" name="TextBox 21">
            <a:extLst>
              <a:ext uri="{FF2B5EF4-FFF2-40B4-BE49-F238E27FC236}">
                <a16:creationId xmlns:a16="http://schemas.microsoft.com/office/drawing/2014/main" id="{641A5CA7-B22F-4A47-990B-75E2150D4F9B}"/>
              </a:ext>
            </a:extLst>
          </p:cNvPr>
          <p:cNvSpPr txBox="1"/>
          <p:nvPr/>
        </p:nvSpPr>
        <p:spPr>
          <a:xfrm>
            <a:off x="8153399" y="3797204"/>
            <a:ext cx="3140973" cy="1667188"/>
          </a:xfrm>
          <a:prstGeom prst="rect">
            <a:avLst/>
          </a:prstGeom>
          <a:noFill/>
        </p:spPr>
        <p:txBody>
          <a:bodyPr wrap="square" rtlCol="0">
            <a:spAutoFit/>
          </a:bodyPr>
          <a:lstStyle/>
          <a:p>
            <a:pPr marL="285750" indent="-285750">
              <a:lnSpc>
                <a:spcPct val="150000"/>
              </a:lnSpc>
              <a:buClr>
                <a:srgbClr val="0070C0"/>
              </a:buClr>
              <a:buFont typeface="Wingdings" pitchFamily="2" charset="2"/>
              <a:buChar char="ü"/>
            </a:pPr>
            <a:r>
              <a:rPr lang="en-US" sz="1400" dirty="0"/>
              <a:t>No 3</a:t>
            </a:r>
            <a:r>
              <a:rPr lang="en-US" sz="1400" baseline="30000" dirty="0"/>
              <a:t>rd</a:t>
            </a:r>
            <a:r>
              <a:rPr lang="en-US" sz="1400" dirty="0"/>
              <a:t> party backup or DR management involved</a:t>
            </a:r>
          </a:p>
          <a:p>
            <a:pPr marL="285750" indent="-285750">
              <a:lnSpc>
                <a:spcPct val="150000"/>
              </a:lnSpc>
              <a:buClr>
                <a:srgbClr val="0070C0"/>
              </a:buClr>
              <a:buFont typeface="Wingdings" pitchFamily="2" charset="2"/>
              <a:buChar char="ü"/>
            </a:pPr>
            <a:r>
              <a:rPr lang="en-US" sz="1400" dirty="0"/>
              <a:t>No external storage involved</a:t>
            </a:r>
          </a:p>
          <a:p>
            <a:pPr marL="285750" indent="-285750">
              <a:lnSpc>
                <a:spcPct val="150000"/>
              </a:lnSpc>
              <a:buClr>
                <a:srgbClr val="0070C0"/>
              </a:buClr>
              <a:buFont typeface="Wingdings" pitchFamily="2" charset="2"/>
              <a:buChar char="ü"/>
            </a:pPr>
            <a:r>
              <a:rPr lang="en-US" sz="1400" dirty="0"/>
              <a:t>Minimum footprint</a:t>
            </a:r>
          </a:p>
          <a:p>
            <a:pPr>
              <a:lnSpc>
                <a:spcPct val="150000"/>
              </a:lnSpc>
              <a:buClr>
                <a:srgbClr val="0070C0"/>
              </a:buClr>
            </a:pPr>
            <a:endParaRPr lang="en-CN" sz="1400" dirty="0"/>
          </a:p>
        </p:txBody>
      </p:sp>
      <p:sp>
        <p:nvSpPr>
          <p:cNvPr id="35" name="Freeform 22">
            <a:extLst>
              <a:ext uri="{FF2B5EF4-FFF2-40B4-BE49-F238E27FC236}">
                <a16:creationId xmlns:a16="http://schemas.microsoft.com/office/drawing/2014/main" id="{3045A20A-5E65-E340-ABB9-BE866C8F3440}"/>
              </a:ext>
            </a:extLst>
          </p:cNvPr>
          <p:cNvSpPr>
            <a:spLocks noEditPoints="1"/>
          </p:cNvSpPr>
          <p:nvPr/>
        </p:nvSpPr>
        <p:spPr bwMode="auto">
          <a:xfrm>
            <a:off x="9360136" y="2210558"/>
            <a:ext cx="510935" cy="506847"/>
          </a:xfrm>
          <a:custGeom>
            <a:avLst/>
            <a:gdLst>
              <a:gd name="T0" fmla="*/ 381 w 471"/>
              <a:gd name="T1" fmla="*/ 299 h 467"/>
              <a:gd name="T2" fmla="*/ 376 w 471"/>
              <a:gd name="T3" fmla="*/ 277 h 467"/>
              <a:gd name="T4" fmla="*/ 238 w 471"/>
              <a:gd name="T5" fmla="*/ 32 h 467"/>
              <a:gd name="T6" fmla="*/ 57 w 471"/>
              <a:gd name="T7" fmla="*/ 207 h 467"/>
              <a:gd name="T8" fmla="*/ 238 w 471"/>
              <a:gd name="T9" fmla="*/ 0 h 467"/>
              <a:gd name="T10" fmla="*/ 404 w 471"/>
              <a:gd name="T11" fmla="*/ 294 h 467"/>
              <a:gd name="T12" fmla="*/ 241 w 471"/>
              <a:gd name="T13" fmla="*/ 293 h 467"/>
              <a:gd name="T14" fmla="*/ 229 w 471"/>
              <a:gd name="T15" fmla="*/ 241 h 467"/>
              <a:gd name="T16" fmla="*/ 182 w 471"/>
              <a:gd name="T17" fmla="*/ 229 h 467"/>
              <a:gd name="T18" fmla="*/ 229 w 471"/>
              <a:gd name="T19" fmla="*/ 218 h 467"/>
              <a:gd name="T20" fmla="*/ 194 w 471"/>
              <a:gd name="T21" fmla="*/ 189 h 467"/>
              <a:gd name="T22" fmla="*/ 194 w 471"/>
              <a:gd name="T23" fmla="*/ 166 h 467"/>
              <a:gd name="T24" fmla="*/ 229 w 471"/>
              <a:gd name="T25" fmla="*/ 152 h 467"/>
              <a:gd name="T26" fmla="*/ 229 w 471"/>
              <a:gd name="T27" fmla="*/ 151 h 467"/>
              <a:gd name="T28" fmla="*/ 185 w 471"/>
              <a:gd name="T29" fmla="*/ 108 h 467"/>
              <a:gd name="T30" fmla="*/ 185 w 471"/>
              <a:gd name="T31" fmla="*/ 92 h 467"/>
              <a:gd name="T32" fmla="*/ 202 w 471"/>
              <a:gd name="T33" fmla="*/ 92 h 467"/>
              <a:gd name="T34" fmla="*/ 279 w 471"/>
              <a:gd name="T35" fmla="*/ 93 h 467"/>
              <a:gd name="T36" fmla="*/ 296 w 471"/>
              <a:gd name="T37" fmla="*/ 93 h 467"/>
              <a:gd name="T38" fmla="*/ 296 w 471"/>
              <a:gd name="T39" fmla="*/ 109 h 467"/>
              <a:gd name="T40" fmla="*/ 259 w 471"/>
              <a:gd name="T41" fmla="*/ 144 h 467"/>
              <a:gd name="T42" fmla="*/ 252 w 471"/>
              <a:gd name="T43" fmla="*/ 152 h 467"/>
              <a:gd name="T44" fmla="*/ 287 w 471"/>
              <a:gd name="T45" fmla="*/ 166 h 467"/>
              <a:gd name="T46" fmla="*/ 287 w 471"/>
              <a:gd name="T47" fmla="*/ 189 h 467"/>
              <a:gd name="T48" fmla="*/ 252 w 471"/>
              <a:gd name="T49" fmla="*/ 218 h 467"/>
              <a:gd name="T50" fmla="*/ 299 w 471"/>
              <a:gd name="T51" fmla="*/ 229 h 467"/>
              <a:gd name="T52" fmla="*/ 252 w 471"/>
              <a:gd name="T53" fmla="*/ 241 h 467"/>
              <a:gd name="T54" fmla="*/ 241 w 471"/>
              <a:gd name="T55" fmla="*/ 292 h 467"/>
              <a:gd name="T56" fmla="*/ 267 w 471"/>
              <a:gd name="T57" fmla="*/ 467 h 467"/>
              <a:gd name="T58" fmla="*/ 208 w 471"/>
              <a:gd name="T59" fmla="*/ 467 h 467"/>
              <a:gd name="T60" fmla="*/ 95 w 471"/>
              <a:gd name="T61" fmla="*/ 424 h 467"/>
              <a:gd name="T62" fmla="*/ 13 w 471"/>
              <a:gd name="T63" fmla="*/ 258 h 467"/>
              <a:gd name="T64" fmla="*/ 88 w 471"/>
              <a:gd name="T65" fmla="*/ 271 h 467"/>
              <a:gd name="T66" fmla="*/ 114 w 471"/>
              <a:gd name="T67" fmla="*/ 300 h 467"/>
              <a:gd name="T68" fmla="*/ 285 w 471"/>
              <a:gd name="T69" fmla="*/ 366 h 467"/>
              <a:gd name="T70" fmla="*/ 269 w 471"/>
              <a:gd name="T71" fmla="*/ 343 h 467"/>
              <a:gd name="T72" fmla="*/ 295 w 471"/>
              <a:gd name="T73" fmla="*/ 291 h 467"/>
              <a:gd name="T74" fmla="*/ 353 w 471"/>
              <a:gd name="T75" fmla="*/ 314 h 467"/>
              <a:gd name="T76" fmla="*/ 354 w 471"/>
              <a:gd name="T77" fmla="*/ 314 h 467"/>
              <a:gd name="T78" fmla="*/ 471 w 471"/>
              <a:gd name="T79" fmla="*/ 370 h 467"/>
              <a:gd name="T80" fmla="*/ 455 w 471"/>
              <a:gd name="T81" fmla="*/ 467 h 467"/>
              <a:gd name="T82" fmla="*/ 37 w 471"/>
              <a:gd name="T83" fmla="*/ 297 h 467"/>
              <a:gd name="T84" fmla="*/ 39 w 471"/>
              <a:gd name="T85" fmla="*/ 310 h 467"/>
              <a:gd name="T86" fmla="*/ 185 w 471"/>
              <a:gd name="T87" fmla="*/ 431 h 467"/>
              <a:gd name="T88" fmla="*/ 439 w 471"/>
              <a:gd name="T89" fmla="*/ 436 h 467"/>
              <a:gd name="T90" fmla="*/ 438 w 471"/>
              <a:gd name="T91" fmla="*/ 382 h 467"/>
              <a:gd name="T92" fmla="*/ 336 w 471"/>
              <a:gd name="T93" fmla="*/ 341 h 467"/>
              <a:gd name="T94" fmla="*/ 307 w 471"/>
              <a:gd name="T95" fmla="*/ 328 h 467"/>
              <a:gd name="T96" fmla="*/ 306 w 471"/>
              <a:gd name="T97" fmla="*/ 339 h 467"/>
              <a:gd name="T98" fmla="*/ 332 w 471"/>
              <a:gd name="T99" fmla="*/ 391 h 467"/>
              <a:gd name="T100" fmla="*/ 317 w 471"/>
              <a:gd name="T101" fmla="*/ 399 h 467"/>
              <a:gd name="T102" fmla="*/ 66 w 471"/>
              <a:gd name="T103" fmla="*/ 293 h 467"/>
              <a:gd name="T104" fmla="*/ 55 w 471"/>
              <a:gd name="T105" fmla="*/ 285 h 467"/>
              <a:gd name="T106" fmla="*/ 37 w 471"/>
              <a:gd name="T107" fmla="*/ 297 h 467"/>
              <a:gd name="T108" fmla="*/ 37 w 471"/>
              <a:gd name="T109" fmla="*/ 297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71" h="467">
                <a:moveTo>
                  <a:pt x="390" y="301"/>
                </a:moveTo>
                <a:cubicBezTo>
                  <a:pt x="387" y="301"/>
                  <a:pt x="384" y="301"/>
                  <a:pt x="381" y="299"/>
                </a:cubicBezTo>
                <a:cubicBezTo>
                  <a:pt x="378" y="297"/>
                  <a:pt x="375" y="293"/>
                  <a:pt x="374" y="289"/>
                </a:cubicBezTo>
                <a:cubicBezTo>
                  <a:pt x="373" y="285"/>
                  <a:pt x="374" y="281"/>
                  <a:pt x="376" y="277"/>
                </a:cubicBezTo>
                <a:cubicBezTo>
                  <a:pt x="393" y="252"/>
                  <a:pt x="402" y="222"/>
                  <a:pt x="402" y="191"/>
                </a:cubicBezTo>
                <a:cubicBezTo>
                  <a:pt x="402" y="103"/>
                  <a:pt x="328" y="32"/>
                  <a:pt x="238" y="32"/>
                </a:cubicBezTo>
                <a:cubicBezTo>
                  <a:pt x="147" y="32"/>
                  <a:pt x="73" y="103"/>
                  <a:pt x="73" y="191"/>
                </a:cubicBezTo>
                <a:cubicBezTo>
                  <a:pt x="73" y="200"/>
                  <a:pt x="66" y="207"/>
                  <a:pt x="57" y="207"/>
                </a:cubicBezTo>
                <a:cubicBezTo>
                  <a:pt x="48" y="207"/>
                  <a:pt x="41" y="200"/>
                  <a:pt x="41" y="191"/>
                </a:cubicBezTo>
                <a:cubicBezTo>
                  <a:pt x="41" y="86"/>
                  <a:pt x="129" y="0"/>
                  <a:pt x="238" y="0"/>
                </a:cubicBezTo>
                <a:cubicBezTo>
                  <a:pt x="346" y="0"/>
                  <a:pt x="435" y="86"/>
                  <a:pt x="435" y="191"/>
                </a:cubicBezTo>
                <a:cubicBezTo>
                  <a:pt x="435" y="228"/>
                  <a:pt x="424" y="263"/>
                  <a:pt x="404" y="294"/>
                </a:cubicBezTo>
                <a:cubicBezTo>
                  <a:pt x="401" y="299"/>
                  <a:pt x="396" y="301"/>
                  <a:pt x="390" y="301"/>
                </a:cubicBezTo>
                <a:close/>
                <a:moveTo>
                  <a:pt x="241" y="293"/>
                </a:moveTo>
                <a:cubicBezTo>
                  <a:pt x="234" y="293"/>
                  <a:pt x="229" y="287"/>
                  <a:pt x="229" y="281"/>
                </a:cubicBezTo>
                <a:cubicBezTo>
                  <a:pt x="229" y="241"/>
                  <a:pt x="229" y="241"/>
                  <a:pt x="229" y="241"/>
                </a:cubicBezTo>
                <a:cubicBezTo>
                  <a:pt x="194" y="241"/>
                  <a:pt x="194" y="241"/>
                  <a:pt x="194" y="241"/>
                </a:cubicBezTo>
                <a:cubicBezTo>
                  <a:pt x="188" y="241"/>
                  <a:pt x="182" y="236"/>
                  <a:pt x="182" y="229"/>
                </a:cubicBezTo>
                <a:cubicBezTo>
                  <a:pt x="182" y="223"/>
                  <a:pt x="188" y="218"/>
                  <a:pt x="194" y="218"/>
                </a:cubicBezTo>
                <a:cubicBezTo>
                  <a:pt x="229" y="218"/>
                  <a:pt x="229" y="218"/>
                  <a:pt x="229" y="218"/>
                </a:cubicBezTo>
                <a:cubicBezTo>
                  <a:pt x="229" y="189"/>
                  <a:pt x="229" y="189"/>
                  <a:pt x="229" y="189"/>
                </a:cubicBezTo>
                <a:cubicBezTo>
                  <a:pt x="194" y="189"/>
                  <a:pt x="194" y="189"/>
                  <a:pt x="194" y="189"/>
                </a:cubicBezTo>
                <a:cubicBezTo>
                  <a:pt x="188" y="189"/>
                  <a:pt x="182" y="184"/>
                  <a:pt x="182" y="178"/>
                </a:cubicBezTo>
                <a:cubicBezTo>
                  <a:pt x="182" y="171"/>
                  <a:pt x="188" y="166"/>
                  <a:pt x="194" y="166"/>
                </a:cubicBezTo>
                <a:cubicBezTo>
                  <a:pt x="229" y="166"/>
                  <a:pt x="229" y="166"/>
                  <a:pt x="229" y="166"/>
                </a:cubicBezTo>
                <a:cubicBezTo>
                  <a:pt x="229" y="152"/>
                  <a:pt x="229" y="152"/>
                  <a:pt x="229" y="152"/>
                </a:cubicBezTo>
                <a:cubicBezTo>
                  <a:pt x="229" y="152"/>
                  <a:pt x="229" y="152"/>
                  <a:pt x="229" y="152"/>
                </a:cubicBezTo>
                <a:cubicBezTo>
                  <a:pt x="229" y="152"/>
                  <a:pt x="229" y="152"/>
                  <a:pt x="229" y="151"/>
                </a:cubicBezTo>
                <a:cubicBezTo>
                  <a:pt x="229" y="151"/>
                  <a:pt x="229" y="151"/>
                  <a:pt x="229" y="151"/>
                </a:cubicBezTo>
                <a:cubicBezTo>
                  <a:pt x="185" y="108"/>
                  <a:pt x="185" y="108"/>
                  <a:pt x="185" y="108"/>
                </a:cubicBezTo>
                <a:cubicBezTo>
                  <a:pt x="183" y="106"/>
                  <a:pt x="182" y="103"/>
                  <a:pt x="182" y="100"/>
                </a:cubicBezTo>
                <a:cubicBezTo>
                  <a:pt x="182" y="97"/>
                  <a:pt x="183" y="94"/>
                  <a:pt x="185" y="92"/>
                </a:cubicBezTo>
                <a:cubicBezTo>
                  <a:pt x="188" y="90"/>
                  <a:pt x="191" y="89"/>
                  <a:pt x="194" y="89"/>
                </a:cubicBezTo>
                <a:cubicBezTo>
                  <a:pt x="197" y="89"/>
                  <a:pt x="200" y="90"/>
                  <a:pt x="202" y="92"/>
                </a:cubicBezTo>
                <a:cubicBezTo>
                  <a:pt x="241" y="130"/>
                  <a:pt x="241" y="130"/>
                  <a:pt x="241" y="130"/>
                </a:cubicBezTo>
                <a:cubicBezTo>
                  <a:pt x="279" y="93"/>
                  <a:pt x="279" y="93"/>
                  <a:pt x="279" y="93"/>
                </a:cubicBezTo>
                <a:cubicBezTo>
                  <a:pt x="281" y="90"/>
                  <a:pt x="284" y="89"/>
                  <a:pt x="287" y="89"/>
                </a:cubicBezTo>
                <a:cubicBezTo>
                  <a:pt x="291" y="89"/>
                  <a:pt x="293" y="90"/>
                  <a:pt x="296" y="93"/>
                </a:cubicBezTo>
                <a:cubicBezTo>
                  <a:pt x="298" y="95"/>
                  <a:pt x="299" y="98"/>
                  <a:pt x="299" y="101"/>
                </a:cubicBezTo>
                <a:cubicBezTo>
                  <a:pt x="299" y="104"/>
                  <a:pt x="298" y="107"/>
                  <a:pt x="296" y="109"/>
                </a:cubicBezTo>
                <a:cubicBezTo>
                  <a:pt x="296" y="109"/>
                  <a:pt x="285" y="119"/>
                  <a:pt x="274" y="130"/>
                </a:cubicBezTo>
                <a:cubicBezTo>
                  <a:pt x="269" y="135"/>
                  <a:pt x="264" y="140"/>
                  <a:pt x="259" y="144"/>
                </a:cubicBezTo>
                <a:cubicBezTo>
                  <a:pt x="257" y="146"/>
                  <a:pt x="256" y="148"/>
                  <a:pt x="255" y="149"/>
                </a:cubicBezTo>
                <a:cubicBezTo>
                  <a:pt x="252" y="151"/>
                  <a:pt x="252" y="151"/>
                  <a:pt x="252" y="152"/>
                </a:cubicBezTo>
                <a:cubicBezTo>
                  <a:pt x="252" y="166"/>
                  <a:pt x="252" y="166"/>
                  <a:pt x="252" y="166"/>
                </a:cubicBezTo>
                <a:cubicBezTo>
                  <a:pt x="287" y="166"/>
                  <a:pt x="287" y="166"/>
                  <a:pt x="287" y="166"/>
                </a:cubicBezTo>
                <a:cubicBezTo>
                  <a:pt x="294" y="166"/>
                  <a:pt x="299" y="171"/>
                  <a:pt x="299" y="178"/>
                </a:cubicBezTo>
                <a:cubicBezTo>
                  <a:pt x="299" y="184"/>
                  <a:pt x="294" y="189"/>
                  <a:pt x="287" y="189"/>
                </a:cubicBezTo>
                <a:cubicBezTo>
                  <a:pt x="252" y="189"/>
                  <a:pt x="252" y="189"/>
                  <a:pt x="252" y="189"/>
                </a:cubicBezTo>
                <a:cubicBezTo>
                  <a:pt x="252" y="218"/>
                  <a:pt x="252" y="218"/>
                  <a:pt x="252" y="218"/>
                </a:cubicBezTo>
                <a:cubicBezTo>
                  <a:pt x="287" y="218"/>
                  <a:pt x="287" y="218"/>
                  <a:pt x="287" y="218"/>
                </a:cubicBezTo>
                <a:cubicBezTo>
                  <a:pt x="294" y="218"/>
                  <a:pt x="299" y="223"/>
                  <a:pt x="299" y="229"/>
                </a:cubicBezTo>
                <a:cubicBezTo>
                  <a:pt x="299" y="236"/>
                  <a:pt x="294" y="241"/>
                  <a:pt x="287" y="241"/>
                </a:cubicBezTo>
                <a:cubicBezTo>
                  <a:pt x="252" y="241"/>
                  <a:pt x="252" y="241"/>
                  <a:pt x="252" y="241"/>
                </a:cubicBezTo>
                <a:cubicBezTo>
                  <a:pt x="252" y="281"/>
                  <a:pt x="252" y="281"/>
                  <a:pt x="252" y="281"/>
                </a:cubicBezTo>
                <a:cubicBezTo>
                  <a:pt x="252" y="287"/>
                  <a:pt x="247" y="292"/>
                  <a:pt x="241" y="292"/>
                </a:cubicBezTo>
                <a:lnTo>
                  <a:pt x="241" y="293"/>
                </a:lnTo>
                <a:close/>
                <a:moveTo>
                  <a:pt x="267" y="467"/>
                </a:moveTo>
                <a:cubicBezTo>
                  <a:pt x="267" y="467"/>
                  <a:pt x="267" y="467"/>
                  <a:pt x="267" y="467"/>
                </a:cubicBezTo>
                <a:cubicBezTo>
                  <a:pt x="267" y="467"/>
                  <a:pt x="226" y="467"/>
                  <a:pt x="208" y="467"/>
                </a:cubicBezTo>
                <a:cubicBezTo>
                  <a:pt x="202" y="467"/>
                  <a:pt x="189" y="465"/>
                  <a:pt x="180" y="463"/>
                </a:cubicBezTo>
                <a:cubicBezTo>
                  <a:pt x="159" y="457"/>
                  <a:pt x="127" y="446"/>
                  <a:pt x="95" y="424"/>
                </a:cubicBezTo>
                <a:cubicBezTo>
                  <a:pt x="56" y="398"/>
                  <a:pt x="27" y="364"/>
                  <a:pt x="9" y="323"/>
                </a:cubicBezTo>
                <a:cubicBezTo>
                  <a:pt x="4" y="312"/>
                  <a:pt x="0" y="277"/>
                  <a:pt x="13" y="258"/>
                </a:cubicBezTo>
                <a:cubicBezTo>
                  <a:pt x="19" y="249"/>
                  <a:pt x="28" y="244"/>
                  <a:pt x="39" y="244"/>
                </a:cubicBezTo>
                <a:cubicBezTo>
                  <a:pt x="53" y="244"/>
                  <a:pt x="69" y="252"/>
                  <a:pt x="88" y="271"/>
                </a:cubicBezTo>
                <a:cubicBezTo>
                  <a:pt x="99" y="281"/>
                  <a:pt x="107" y="290"/>
                  <a:pt x="114" y="300"/>
                </a:cubicBezTo>
                <a:cubicBezTo>
                  <a:pt x="114" y="300"/>
                  <a:pt x="114" y="300"/>
                  <a:pt x="114" y="300"/>
                </a:cubicBezTo>
                <a:cubicBezTo>
                  <a:pt x="139" y="331"/>
                  <a:pt x="160" y="359"/>
                  <a:pt x="282" y="366"/>
                </a:cubicBezTo>
                <a:cubicBezTo>
                  <a:pt x="285" y="366"/>
                  <a:pt x="285" y="366"/>
                  <a:pt x="285" y="366"/>
                </a:cubicBezTo>
                <a:cubicBezTo>
                  <a:pt x="283" y="364"/>
                  <a:pt x="283" y="364"/>
                  <a:pt x="283" y="364"/>
                </a:cubicBezTo>
                <a:cubicBezTo>
                  <a:pt x="276" y="354"/>
                  <a:pt x="272" y="347"/>
                  <a:pt x="269" y="343"/>
                </a:cubicBezTo>
                <a:cubicBezTo>
                  <a:pt x="263" y="333"/>
                  <a:pt x="261" y="317"/>
                  <a:pt x="268" y="305"/>
                </a:cubicBezTo>
                <a:cubicBezTo>
                  <a:pt x="273" y="296"/>
                  <a:pt x="283" y="291"/>
                  <a:pt x="295" y="291"/>
                </a:cubicBezTo>
                <a:cubicBezTo>
                  <a:pt x="310" y="291"/>
                  <a:pt x="329" y="298"/>
                  <a:pt x="353" y="314"/>
                </a:cubicBezTo>
                <a:cubicBezTo>
                  <a:pt x="353" y="314"/>
                  <a:pt x="353" y="314"/>
                  <a:pt x="353" y="314"/>
                </a:cubicBezTo>
                <a:cubicBezTo>
                  <a:pt x="353" y="314"/>
                  <a:pt x="353" y="314"/>
                  <a:pt x="353" y="314"/>
                </a:cubicBezTo>
                <a:cubicBezTo>
                  <a:pt x="354" y="314"/>
                  <a:pt x="354" y="314"/>
                  <a:pt x="354" y="314"/>
                </a:cubicBezTo>
                <a:cubicBezTo>
                  <a:pt x="367" y="321"/>
                  <a:pt x="415" y="345"/>
                  <a:pt x="458" y="354"/>
                </a:cubicBezTo>
                <a:cubicBezTo>
                  <a:pt x="466" y="356"/>
                  <a:pt x="471" y="362"/>
                  <a:pt x="471" y="370"/>
                </a:cubicBezTo>
                <a:cubicBezTo>
                  <a:pt x="471" y="452"/>
                  <a:pt x="471" y="452"/>
                  <a:pt x="471" y="452"/>
                </a:cubicBezTo>
                <a:cubicBezTo>
                  <a:pt x="471" y="460"/>
                  <a:pt x="464" y="467"/>
                  <a:pt x="455" y="467"/>
                </a:cubicBezTo>
                <a:cubicBezTo>
                  <a:pt x="267" y="467"/>
                  <a:pt x="267" y="467"/>
                  <a:pt x="267" y="467"/>
                </a:cubicBezTo>
                <a:close/>
                <a:moveTo>
                  <a:pt x="37" y="297"/>
                </a:moveTo>
                <a:cubicBezTo>
                  <a:pt x="37" y="298"/>
                  <a:pt x="36" y="304"/>
                  <a:pt x="39" y="310"/>
                </a:cubicBezTo>
                <a:cubicBezTo>
                  <a:pt x="39" y="310"/>
                  <a:pt x="39" y="310"/>
                  <a:pt x="39" y="310"/>
                </a:cubicBezTo>
                <a:cubicBezTo>
                  <a:pt x="73" y="388"/>
                  <a:pt x="145" y="420"/>
                  <a:pt x="185" y="431"/>
                </a:cubicBezTo>
                <a:cubicBezTo>
                  <a:pt x="185" y="431"/>
                  <a:pt x="185" y="431"/>
                  <a:pt x="185" y="431"/>
                </a:cubicBezTo>
                <a:cubicBezTo>
                  <a:pt x="204" y="436"/>
                  <a:pt x="237" y="436"/>
                  <a:pt x="238" y="436"/>
                </a:cubicBezTo>
                <a:cubicBezTo>
                  <a:pt x="439" y="436"/>
                  <a:pt x="439" y="436"/>
                  <a:pt x="439" y="436"/>
                </a:cubicBezTo>
                <a:cubicBezTo>
                  <a:pt x="439" y="382"/>
                  <a:pt x="439" y="382"/>
                  <a:pt x="439" y="382"/>
                </a:cubicBezTo>
                <a:cubicBezTo>
                  <a:pt x="438" y="382"/>
                  <a:pt x="438" y="382"/>
                  <a:pt x="438" y="382"/>
                </a:cubicBezTo>
                <a:cubicBezTo>
                  <a:pt x="398" y="372"/>
                  <a:pt x="358" y="352"/>
                  <a:pt x="343" y="345"/>
                </a:cubicBezTo>
                <a:cubicBezTo>
                  <a:pt x="341" y="343"/>
                  <a:pt x="338" y="342"/>
                  <a:pt x="336" y="341"/>
                </a:cubicBezTo>
                <a:cubicBezTo>
                  <a:pt x="327" y="335"/>
                  <a:pt x="314" y="330"/>
                  <a:pt x="314" y="329"/>
                </a:cubicBezTo>
                <a:cubicBezTo>
                  <a:pt x="311" y="328"/>
                  <a:pt x="309" y="328"/>
                  <a:pt x="307" y="328"/>
                </a:cubicBezTo>
                <a:cubicBezTo>
                  <a:pt x="305" y="328"/>
                  <a:pt x="304" y="329"/>
                  <a:pt x="303" y="330"/>
                </a:cubicBezTo>
                <a:cubicBezTo>
                  <a:pt x="302" y="332"/>
                  <a:pt x="303" y="335"/>
                  <a:pt x="306" y="339"/>
                </a:cubicBezTo>
                <a:cubicBezTo>
                  <a:pt x="306" y="339"/>
                  <a:pt x="323" y="364"/>
                  <a:pt x="331" y="374"/>
                </a:cubicBezTo>
                <a:cubicBezTo>
                  <a:pt x="334" y="379"/>
                  <a:pt x="335" y="385"/>
                  <a:pt x="332" y="391"/>
                </a:cubicBezTo>
                <a:cubicBezTo>
                  <a:pt x="330" y="394"/>
                  <a:pt x="326" y="399"/>
                  <a:pt x="318" y="399"/>
                </a:cubicBezTo>
                <a:cubicBezTo>
                  <a:pt x="318" y="399"/>
                  <a:pt x="318" y="399"/>
                  <a:pt x="317" y="399"/>
                </a:cubicBezTo>
                <a:cubicBezTo>
                  <a:pt x="147" y="395"/>
                  <a:pt x="118" y="358"/>
                  <a:pt x="88" y="319"/>
                </a:cubicBezTo>
                <a:cubicBezTo>
                  <a:pt x="81" y="310"/>
                  <a:pt x="74" y="302"/>
                  <a:pt x="66" y="293"/>
                </a:cubicBezTo>
                <a:cubicBezTo>
                  <a:pt x="57" y="285"/>
                  <a:pt x="57" y="285"/>
                  <a:pt x="56" y="285"/>
                </a:cubicBezTo>
                <a:cubicBezTo>
                  <a:pt x="55" y="285"/>
                  <a:pt x="55" y="285"/>
                  <a:pt x="55" y="285"/>
                </a:cubicBezTo>
                <a:cubicBezTo>
                  <a:pt x="53" y="284"/>
                  <a:pt x="51" y="284"/>
                  <a:pt x="49" y="284"/>
                </a:cubicBezTo>
                <a:cubicBezTo>
                  <a:pt x="43" y="284"/>
                  <a:pt x="38" y="289"/>
                  <a:pt x="37" y="297"/>
                </a:cubicBezTo>
                <a:close/>
                <a:moveTo>
                  <a:pt x="37" y="297"/>
                </a:moveTo>
                <a:cubicBezTo>
                  <a:pt x="37" y="297"/>
                  <a:pt x="37" y="297"/>
                  <a:pt x="37" y="297"/>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pic>
        <p:nvPicPr>
          <p:cNvPr id="12" name="图形 11">
            <a:extLst>
              <a:ext uri="{FF2B5EF4-FFF2-40B4-BE49-F238E27FC236}">
                <a16:creationId xmlns:a16="http://schemas.microsoft.com/office/drawing/2014/main" id="{C0F89BB8-CE5F-C24B-8A49-162298B0375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828086" y="2162012"/>
            <a:ext cx="534777" cy="534777"/>
          </a:xfrm>
          <a:prstGeom prst="rect">
            <a:avLst/>
          </a:prstGeom>
        </p:spPr>
      </p:pic>
      <p:pic>
        <p:nvPicPr>
          <p:cNvPr id="15" name="图形 14">
            <a:extLst>
              <a:ext uri="{FF2B5EF4-FFF2-40B4-BE49-F238E27FC236}">
                <a16:creationId xmlns:a16="http://schemas.microsoft.com/office/drawing/2014/main" id="{762D12FD-8207-774E-A4FF-64014F2D92F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283484" y="2162012"/>
            <a:ext cx="553811" cy="553811"/>
          </a:xfrm>
          <a:prstGeom prst="rect">
            <a:avLst/>
          </a:prstGeom>
        </p:spPr>
      </p:pic>
      <p:sp>
        <p:nvSpPr>
          <p:cNvPr id="36" name="Date Placeholder 2">
            <a:extLst>
              <a:ext uri="{FF2B5EF4-FFF2-40B4-BE49-F238E27FC236}">
                <a16:creationId xmlns:a16="http://schemas.microsoft.com/office/drawing/2014/main" id="{D006E74F-170C-6D43-94EB-ED26943DF2A4}"/>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7" name="Footer Placeholder 3">
            <a:extLst>
              <a:ext uri="{FF2B5EF4-FFF2-40B4-BE49-F238E27FC236}">
                <a16:creationId xmlns:a16="http://schemas.microsoft.com/office/drawing/2014/main" id="{8EE88A96-20CD-C34F-85FC-189B033F470E}"/>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38" name="Slide Number Placeholder 4">
            <a:extLst>
              <a:ext uri="{FF2B5EF4-FFF2-40B4-BE49-F238E27FC236}">
                <a16:creationId xmlns:a16="http://schemas.microsoft.com/office/drawing/2014/main" id="{85167D98-0B17-5347-8D97-670EA8BF7315}"/>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t>18</a:t>
            </a:fld>
            <a:endParaRPr lang="zh-CN" altLang="en-US" dirty="0"/>
          </a:p>
        </p:txBody>
      </p:sp>
    </p:spTree>
    <p:extLst>
      <p:ext uri="{BB962C8B-B14F-4D97-AF65-F5344CB8AC3E}">
        <p14:creationId xmlns:p14="http://schemas.microsoft.com/office/powerpoint/2010/main" val="5632082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a:extLst>
              <a:ext uri="{FF2B5EF4-FFF2-40B4-BE49-F238E27FC236}">
                <a16:creationId xmlns:a16="http://schemas.microsoft.com/office/drawing/2014/main" id="{5003EB0A-D545-DB4E-9D7B-67E35E8E3B29}"/>
              </a:ext>
            </a:extLst>
          </p:cNvPr>
          <p:cNvSpPr/>
          <p:nvPr/>
        </p:nvSpPr>
        <p:spPr>
          <a:xfrm>
            <a:off x="1091414" y="2875491"/>
            <a:ext cx="7798542" cy="707745"/>
          </a:xfrm>
          <a:prstGeom prst="rect">
            <a:avLst/>
          </a:prstGeom>
          <a:gradFill>
            <a:gsLst>
              <a:gs pos="98000">
                <a:srgbClr val="00B0F0">
                  <a:alpha val="10000"/>
                </a:srgbClr>
              </a:gs>
              <a:gs pos="0">
                <a:srgbClr val="00B0F0">
                  <a:alpha val="0"/>
                </a:srgbClr>
              </a:gs>
            </a:gsLst>
            <a:lin ang="16200000" scaled="1"/>
          </a:gradFill>
          <a:ln>
            <a:gradFill>
              <a:gsLst>
                <a:gs pos="0">
                  <a:srgbClr val="0070C0"/>
                </a:gs>
                <a:gs pos="100000">
                  <a:srgbClr val="0070C0">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矩形 14">
            <a:extLst>
              <a:ext uri="{FF2B5EF4-FFF2-40B4-BE49-F238E27FC236}">
                <a16:creationId xmlns:a16="http://schemas.microsoft.com/office/drawing/2014/main" id="{6AAA612D-6350-3147-A82E-CBACA1DE70A8}"/>
              </a:ext>
            </a:extLst>
          </p:cNvPr>
          <p:cNvSpPr/>
          <p:nvPr/>
        </p:nvSpPr>
        <p:spPr>
          <a:xfrm>
            <a:off x="1075372" y="3658805"/>
            <a:ext cx="7798542" cy="2084860"/>
          </a:xfrm>
          <a:prstGeom prst="rect">
            <a:avLst/>
          </a:prstGeom>
          <a:gradFill>
            <a:gsLst>
              <a:gs pos="98000">
                <a:srgbClr val="00B0F0">
                  <a:alpha val="10000"/>
                </a:srgbClr>
              </a:gs>
              <a:gs pos="0">
                <a:srgbClr val="00B0F0">
                  <a:alpha val="0"/>
                </a:srgbClr>
              </a:gs>
            </a:gsLst>
            <a:lin ang="16200000" scaled="1"/>
          </a:gradFill>
          <a:ln>
            <a:gradFill>
              <a:gsLst>
                <a:gs pos="0">
                  <a:srgbClr val="0070C0"/>
                </a:gs>
                <a:gs pos="100000">
                  <a:srgbClr val="0070C0">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Title 1">
            <a:extLst>
              <a:ext uri="{FF2B5EF4-FFF2-40B4-BE49-F238E27FC236}">
                <a16:creationId xmlns:a16="http://schemas.microsoft.com/office/drawing/2014/main" id="{78EB0674-3737-5A4B-B99A-5550ADE3D5F3}"/>
              </a:ext>
            </a:extLst>
          </p:cNvPr>
          <p:cNvSpPr>
            <a:spLocks noGrp="1"/>
          </p:cNvSpPr>
          <p:nvPr>
            <p:ph type="title"/>
          </p:nvPr>
        </p:nvSpPr>
        <p:spPr/>
        <p:txBody>
          <a:bodyPr>
            <a:normAutofit/>
          </a:bodyPr>
          <a:lstStyle/>
          <a:p>
            <a:r>
              <a:rPr lang="en-US" sz="2500" dirty="0"/>
              <a:t>A Manufacturer’s Story</a:t>
            </a:r>
          </a:p>
        </p:txBody>
      </p:sp>
      <p:sp>
        <p:nvSpPr>
          <p:cNvPr id="9" name="TextBox 8">
            <a:extLst>
              <a:ext uri="{FF2B5EF4-FFF2-40B4-BE49-F238E27FC236}">
                <a16:creationId xmlns:a16="http://schemas.microsoft.com/office/drawing/2014/main" id="{405EBE3B-8521-BA4C-ACA1-4DDF79A8CB70}"/>
              </a:ext>
            </a:extLst>
          </p:cNvPr>
          <p:cNvSpPr txBox="1"/>
          <p:nvPr/>
        </p:nvSpPr>
        <p:spPr>
          <a:xfrm>
            <a:off x="1340482" y="1225689"/>
            <a:ext cx="7533432" cy="5355312"/>
          </a:xfrm>
          <a:prstGeom prst="rect">
            <a:avLst/>
          </a:prstGeom>
          <a:noFill/>
        </p:spPr>
        <p:txBody>
          <a:bodyPr wrap="square" rtlCol="0">
            <a:spAutoFit/>
          </a:bodyPr>
          <a:lstStyle/>
          <a:p>
            <a:r>
              <a:rPr lang="en-US" b="1" dirty="0">
                <a:solidFill>
                  <a:srgbClr val="0444A2"/>
                </a:solidFill>
              </a:rPr>
              <a:t>Original requirements</a:t>
            </a:r>
          </a:p>
          <a:p>
            <a:pPr marL="285750" indent="-285750">
              <a:buFont typeface="Arial" panose="020B0604020202020204" pitchFamily="34" charset="0"/>
              <a:buChar char="•"/>
            </a:pPr>
            <a:r>
              <a:rPr lang="en-US" dirty="0"/>
              <a:t>Build SAP ERP at the two factory sites</a:t>
            </a:r>
          </a:p>
          <a:p>
            <a:pPr marL="285750" indent="-285750">
              <a:buFont typeface="Arial" panose="020B0604020202020204" pitchFamily="34" charset="0"/>
              <a:buChar char="•"/>
            </a:pPr>
            <a:r>
              <a:rPr lang="en-US" dirty="0"/>
              <a:t>Provide HA and maximum data protection</a:t>
            </a:r>
          </a:p>
          <a:p>
            <a:pPr marL="285750" indent="-285750">
              <a:buFont typeface="Arial" panose="020B0604020202020204" pitchFamily="34" charset="0"/>
              <a:buChar char="•"/>
            </a:pPr>
            <a:r>
              <a:rPr lang="en-US" dirty="0"/>
              <a:t>Provide Business Continuity plan between 3 sites to meet regulations</a:t>
            </a:r>
            <a:r>
              <a:rPr lang="zh-CN" altLang="en-US" dirty="0"/>
              <a:t> </a:t>
            </a:r>
            <a:r>
              <a:rPr lang="en-US" dirty="0"/>
              <a:t>of public listed companies</a:t>
            </a:r>
          </a:p>
          <a:p>
            <a:endParaRPr lang="en-US" dirty="0"/>
          </a:p>
          <a:p>
            <a:r>
              <a:rPr lang="en-US" b="1" dirty="0" err="1">
                <a:solidFill>
                  <a:srgbClr val="0444A2"/>
                </a:solidFill>
              </a:rPr>
              <a:t>Sangfor</a:t>
            </a:r>
            <a:r>
              <a:rPr lang="en-US" b="1" dirty="0">
                <a:solidFill>
                  <a:srgbClr val="0444A2"/>
                </a:solidFill>
              </a:rPr>
              <a:t> Solution</a:t>
            </a:r>
          </a:p>
          <a:p>
            <a:r>
              <a:rPr lang="en-US" dirty="0"/>
              <a:t>HCI + </a:t>
            </a:r>
            <a:r>
              <a:rPr lang="en-US" dirty="0" err="1"/>
              <a:t>aDR</a:t>
            </a:r>
            <a:r>
              <a:rPr lang="en-US" dirty="0"/>
              <a:t> (CDP) + </a:t>
            </a:r>
            <a:r>
              <a:rPr lang="en-US" dirty="0" err="1"/>
              <a:t>vAF</a:t>
            </a:r>
            <a:r>
              <a:rPr lang="en-US" dirty="0"/>
              <a:t> + SD-WAN + IAM</a:t>
            </a:r>
          </a:p>
          <a:p>
            <a:endParaRPr lang="en-US" dirty="0"/>
          </a:p>
          <a:p>
            <a:r>
              <a:rPr lang="en-US" b="1" dirty="0">
                <a:solidFill>
                  <a:srgbClr val="0444A2"/>
                </a:solidFill>
              </a:rPr>
              <a:t>Benefits</a:t>
            </a:r>
          </a:p>
          <a:p>
            <a:pPr marL="285750" indent="-285750">
              <a:buFont typeface="Wingdings" pitchFamily="2" charset="2"/>
              <a:buChar char="ü"/>
            </a:pPr>
            <a:r>
              <a:rPr lang="en-US" dirty="0"/>
              <a:t>One-stop solution to offer a complete infrastructure stack</a:t>
            </a:r>
          </a:p>
          <a:p>
            <a:pPr marL="285750" indent="-285750">
              <a:buFont typeface="Wingdings" pitchFamily="2" charset="2"/>
              <a:buChar char="ü"/>
            </a:pPr>
            <a:r>
              <a:rPr lang="en-US" dirty="0"/>
              <a:t>Maximum protection with CDP, file-level recovery for file server</a:t>
            </a:r>
          </a:p>
          <a:p>
            <a:pPr marL="285750" indent="-285750">
              <a:buFont typeface="Wingdings" pitchFamily="2" charset="2"/>
              <a:buChar char="ü"/>
            </a:pPr>
            <a:r>
              <a:rPr lang="en-US" dirty="0"/>
              <a:t>Simplified and flexible disaster recovery solution to meet </a:t>
            </a:r>
          </a:p>
          <a:p>
            <a:r>
              <a:rPr lang="en-US" dirty="0"/>
              <a:t>     regulatory requirement</a:t>
            </a:r>
          </a:p>
          <a:p>
            <a:pPr marL="285750" indent="-285750">
              <a:buFont typeface="Wingdings" pitchFamily="2" charset="2"/>
              <a:buChar char="ü"/>
            </a:pPr>
            <a:r>
              <a:rPr lang="en-US" dirty="0"/>
              <a:t>SD-WAN is leveraged to reduce DR traffic over the links</a:t>
            </a:r>
          </a:p>
          <a:p>
            <a:pPr marL="285750" indent="-285750">
              <a:buFont typeface="Wingdings" pitchFamily="2" charset="2"/>
              <a:buChar char="ü"/>
            </a:pPr>
            <a:endParaRPr lang="en-US" dirty="0"/>
          </a:p>
          <a:p>
            <a:endParaRPr lang="en-US" dirty="0"/>
          </a:p>
          <a:p>
            <a:endParaRPr lang="en-US" dirty="0"/>
          </a:p>
          <a:p>
            <a:pPr marL="285750" indent="-285750">
              <a:buFont typeface="Courier New" panose="02070309020205020404" pitchFamily="49" charset="0"/>
              <a:buChar char="o"/>
            </a:pPr>
            <a:endParaRPr lang="en-US" dirty="0"/>
          </a:p>
        </p:txBody>
      </p:sp>
      <p:sp>
        <p:nvSpPr>
          <p:cNvPr id="13" name="矩形 12">
            <a:extLst>
              <a:ext uri="{FF2B5EF4-FFF2-40B4-BE49-F238E27FC236}">
                <a16:creationId xmlns:a16="http://schemas.microsoft.com/office/drawing/2014/main" id="{71272C9B-ED67-084F-9E53-3036F881C7F6}"/>
              </a:ext>
            </a:extLst>
          </p:cNvPr>
          <p:cNvSpPr/>
          <p:nvPr/>
        </p:nvSpPr>
        <p:spPr>
          <a:xfrm>
            <a:off x="1089660" y="1150120"/>
            <a:ext cx="7784254" cy="1681697"/>
          </a:xfrm>
          <a:prstGeom prst="rect">
            <a:avLst/>
          </a:prstGeom>
          <a:gradFill>
            <a:gsLst>
              <a:gs pos="98000">
                <a:srgbClr val="00B0F0">
                  <a:alpha val="10000"/>
                </a:srgbClr>
              </a:gs>
              <a:gs pos="0">
                <a:srgbClr val="00B0F0">
                  <a:alpha val="0"/>
                </a:srgbClr>
              </a:gs>
            </a:gsLst>
            <a:lin ang="16200000" scaled="1"/>
          </a:gradFill>
          <a:ln>
            <a:gradFill>
              <a:gsLst>
                <a:gs pos="0">
                  <a:srgbClr val="0070C0"/>
                </a:gs>
                <a:gs pos="100000">
                  <a:srgbClr val="0070C0">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7" name="图片 16">
            <a:extLst>
              <a:ext uri="{FF2B5EF4-FFF2-40B4-BE49-F238E27FC236}">
                <a16:creationId xmlns:a16="http://schemas.microsoft.com/office/drawing/2014/main" id="{0C88CEF4-38D4-0E40-8E81-3C21567D45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24736" y="1193800"/>
            <a:ext cx="2324100" cy="4470400"/>
          </a:xfrm>
          <a:prstGeom prst="rect">
            <a:avLst/>
          </a:prstGeom>
        </p:spPr>
      </p:pic>
      <p:sp>
        <p:nvSpPr>
          <p:cNvPr id="11" name="Date Placeholder 2">
            <a:extLst>
              <a:ext uri="{FF2B5EF4-FFF2-40B4-BE49-F238E27FC236}">
                <a16:creationId xmlns:a16="http://schemas.microsoft.com/office/drawing/2014/main" id="{86BFA564-0045-1F46-A329-E5CEAB2B4F87}"/>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12" name="Footer Placeholder 3">
            <a:extLst>
              <a:ext uri="{FF2B5EF4-FFF2-40B4-BE49-F238E27FC236}">
                <a16:creationId xmlns:a16="http://schemas.microsoft.com/office/drawing/2014/main" id="{A5F89B5E-7F8F-1244-85F6-CB470CAB9B6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16" name="Slide Number Placeholder 4">
            <a:extLst>
              <a:ext uri="{FF2B5EF4-FFF2-40B4-BE49-F238E27FC236}">
                <a16:creationId xmlns:a16="http://schemas.microsoft.com/office/drawing/2014/main" id="{2CADFA25-0291-F347-ACD0-8AF47309A02A}"/>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t>19</a:t>
            </a:fld>
            <a:endParaRPr lang="zh-CN" altLang="en-US" dirty="0"/>
          </a:p>
        </p:txBody>
      </p:sp>
    </p:spTree>
    <p:extLst>
      <p:ext uri="{BB962C8B-B14F-4D97-AF65-F5344CB8AC3E}">
        <p14:creationId xmlns:p14="http://schemas.microsoft.com/office/powerpoint/2010/main" val="30122980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C7E9BE-AD77-A245-BD90-6CEDD32343A7}"/>
              </a:ext>
            </a:extLst>
          </p:cNvPr>
          <p:cNvSpPr>
            <a:spLocks noGrp="1"/>
          </p:cNvSpPr>
          <p:nvPr>
            <p:ph type="title"/>
          </p:nvPr>
        </p:nvSpPr>
        <p:spPr/>
        <p:txBody>
          <a:bodyPr/>
          <a:lstStyle/>
          <a:p>
            <a:r>
              <a:rPr lang="en-US" dirty="0"/>
              <a:t>Supplemental Videos</a:t>
            </a:r>
            <a:endParaRPr lang="en-CN" dirty="0"/>
          </a:p>
        </p:txBody>
      </p:sp>
      <p:sp>
        <p:nvSpPr>
          <p:cNvPr id="3" name="Date Placeholder 2">
            <a:extLst>
              <a:ext uri="{FF2B5EF4-FFF2-40B4-BE49-F238E27FC236}">
                <a16:creationId xmlns:a16="http://schemas.microsoft.com/office/drawing/2014/main" id="{DF310D8B-C072-3949-8BBE-DEDF0BBA5274}"/>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34E6D923-365F-9A4A-B25B-0D4C79B32D58}"/>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D937C7DA-1CBB-7E4C-8CD3-877382FDCA77}"/>
              </a:ext>
            </a:extLst>
          </p:cNvPr>
          <p:cNvSpPr>
            <a:spLocks noGrp="1"/>
          </p:cNvSpPr>
          <p:nvPr>
            <p:ph type="sldNum" sz="quarter" idx="12"/>
          </p:nvPr>
        </p:nvSpPr>
        <p:spPr/>
        <p:txBody>
          <a:bodyPr/>
          <a:lstStyle/>
          <a:p>
            <a:r>
              <a:rPr lang="en-US" altLang="zh-CN"/>
              <a:t>Page  </a:t>
            </a:r>
            <a:fld id="{6F6B6950-8D1A-4668-8374-25B44628E0DF}" type="slidenum">
              <a:rPr lang="zh-CN" altLang="en-US" smtClean="0"/>
              <a:t>20</a:t>
            </a:fld>
            <a:endParaRPr lang="zh-CN" altLang="en-US" dirty="0"/>
          </a:p>
        </p:txBody>
      </p:sp>
      <p:sp>
        <p:nvSpPr>
          <p:cNvPr id="6" name="Rectangle 5">
            <a:extLst>
              <a:ext uri="{FF2B5EF4-FFF2-40B4-BE49-F238E27FC236}">
                <a16:creationId xmlns:a16="http://schemas.microsoft.com/office/drawing/2014/main" id="{CE31A60A-ABDB-1943-92E7-0AB4DE22A240}"/>
              </a:ext>
            </a:extLst>
          </p:cNvPr>
          <p:cNvSpPr/>
          <p:nvPr/>
        </p:nvSpPr>
        <p:spPr>
          <a:xfrm>
            <a:off x="2461260" y="2021015"/>
            <a:ext cx="5612434" cy="369332"/>
          </a:xfrm>
          <a:prstGeom prst="rect">
            <a:avLst/>
          </a:prstGeom>
        </p:spPr>
        <p:txBody>
          <a:bodyPr wrap="none">
            <a:spAutoFit/>
          </a:bodyPr>
          <a:lstStyle/>
          <a:p>
            <a:r>
              <a:rPr lang="en-US" dirty="0">
                <a:hlinkClick r:id="rId2"/>
              </a:rPr>
              <a:t>https://www.youtube.com/watch?v=NRzfI0x_kxk</a:t>
            </a:r>
            <a:endParaRPr lang="en-CN" dirty="0"/>
          </a:p>
        </p:txBody>
      </p:sp>
      <p:sp>
        <p:nvSpPr>
          <p:cNvPr id="7" name="TextBox 6">
            <a:extLst>
              <a:ext uri="{FF2B5EF4-FFF2-40B4-BE49-F238E27FC236}">
                <a16:creationId xmlns:a16="http://schemas.microsoft.com/office/drawing/2014/main" id="{17A1927E-E91B-174C-8391-71F01592F21A}"/>
              </a:ext>
            </a:extLst>
          </p:cNvPr>
          <p:cNvSpPr txBox="1"/>
          <p:nvPr/>
        </p:nvSpPr>
        <p:spPr>
          <a:xfrm>
            <a:off x="2461260" y="1532238"/>
            <a:ext cx="4783682" cy="369332"/>
          </a:xfrm>
          <a:prstGeom prst="rect">
            <a:avLst/>
          </a:prstGeom>
          <a:noFill/>
        </p:spPr>
        <p:txBody>
          <a:bodyPr wrap="none" rtlCol="0">
            <a:spAutoFit/>
          </a:bodyPr>
          <a:lstStyle/>
          <a:p>
            <a:r>
              <a:rPr lang="en-CN" dirty="0"/>
              <a:t>Sangfor HCI backup and DR demo video</a:t>
            </a:r>
          </a:p>
        </p:txBody>
      </p:sp>
      <p:sp>
        <p:nvSpPr>
          <p:cNvPr id="8" name="Rectangle 7">
            <a:extLst>
              <a:ext uri="{FF2B5EF4-FFF2-40B4-BE49-F238E27FC236}">
                <a16:creationId xmlns:a16="http://schemas.microsoft.com/office/drawing/2014/main" id="{EE79E7CD-9E56-4A44-BF6B-EC3E3D5EF5E1}"/>
              </a:ext>
            </a:extLst>
          </p:cNvPr>
          <p:cNvSpPr/>
          <p:nvPr/>
        </p:nvSpPr>
        <p:spPr>
          <a:xfrm>
            <a:off x="2461260" y="3422024"/>
            <a:ext cx="5876930" cy="369332"/>
          </a:xfrm>
          <a:prstGeom prst="rect">
            <a:avLst/>
          </a:prstGeom>
        </p:spPr>
        <p:txBody>
          <a:bodyPr wrap="none">
            <a:spAutoFit/>
          </a:bodyPr>
          <a:lstStyle/>
          <a:p>
            <a:r>
              <a:rPr lang="en-US" dirty="0">
                <a:hlinkClick r:id="rId3"/>
              </a:rPr>
              <a:t>https://www.youtube.com/watch?v=eREWBhXz_us</a:t>
            </a:r>
            <a:endParaRPr lang="en-CN" dirty="0"/>
          </a:p>
        </p:txBody>
      </p:sp>
      <p:sp>
        <p:nvSpPr>
          <p:cNvPr id="9" name="TextBox 8">
            <a:extLst>
              <a:ext uri="{FF2B5EF4-FFF2-40B4-BE49-F238E27FC236}">
                <a16:creationId xmlns:a16="http://schemas.microsoft.com/office/drawing/2014/main" id="{643FCEFB-FE04-354F-8A6A-8B657EB84563}"/>
              </a:ext>
            </a:extLst>
          </p:cNvPr>
          <p:cNvSpPr txBox="1"/>
          <p:nvPr/>
        </p:nvSpPr>
        <p:spPr>
          <a:xfrm>
            <a:off x="2461260" y="2981989"/>
            <a:ext cx="4735592" cy="369332"/>
          </a:xfrm>
          <a:prstGeom prst="rect">
            <a:avLst/>
          </a:prstGeom>
          <a:noFill/>
        </p:spPr>
        <p:txBody>
          <a:bodyPr wrap="none" rtlCol="0">
            <a:spAutoFit/>
          </a:bodyPr>
          <a:lstStyle/>
          <a:p>
            <a:r>
              <a:rPr lang="en-CN" dirty="0"/>
              <a:t>Sangfor HCI DR Architecture Whiteboard</a:t>
            </a:r>
          </a:p>
        </p:txBody>
      </p:sp>
      <p:sp>
        <p:nvSpPr>
          <p:cNvPr id="10" name="Rectangle 9">
            <a:extLst>
              <a:ext uri="{FF2B5EF4-FFF2-40B4-BE49-F238E27FC236}">
                <a16:creationId xmlns:a16="http://schemas.microsoft.com/office/drawing/2014/main" id="{1B7C4CBF-86C3-6E46-A99B-4CD74D2CC532}"/>
              </a:ext>
            </a:extLst>
          </p:cNvPr>
          <p:cNvSpPr/>
          <p:nvPr/>
        </p:nvSpPr>
        <p:spPr>
          <a:xfrm>
            <a:off x="2461260" y="4823033"/>
            <a:ext cx="6096000" cy="646331"/>
          </a:xfrm>
          <a:prstGeom prst="rect">
            <a:avLst/>
          </a:prstGeom>
        </p:spPr>
        <p:txBody>
          <a:bodyPr>
            <a:spAutoFit/>
          </a:bodyPr>
          <a:lstStyle/>
          <a:p>
            <a:r>
              <a:rPr lang="en-US" dirty="0">
                <a:hlinkClick r:id="rId4"/>
              </a:rPr>
              <a:t>https://www.youtube.com/watch?v=qzoRO3BCYyA&amp;t=3s</a:t>
            </a:r>
            <a:endParaRPr lang="en-CN" dirty="0"/>
          </a:p>
        </p:txBody>
      </p:sp>
      <p:sp>
        <p:nvSpPr>
          <p:cNvPr id="11" name="TextBox 10">
            <a:extLst>
              <a:ext uri="{FF2B5EF4-FFF2-40B4-BE49-F238E27FC236}">
                <a16:creationId xmlns:a16="http://schemas.microsoft.com/office/drawing/2014/main" id="{5C446769-9356-A845-B17B-A6BC11611A5E}"/>
              </a:ext>
            </a:extLst>
          </p:cNvPr>
          <p:cNvSpPr txBox="1"/>
          <p:nvPr/>
        </p:nvSpPr>
        <p:spPr>
          <a:xfrm>
            <a:off x="2461260" y="4382998"/>
            <a:ext cx="4400564" cy="369332"/>
          </a:xfrm>
          <a:prstGeom prst="rect">
            <a:avLst/>
          </a:prstGeom>
          <a:noFill/>
        </p:spPr>
        <p:txBody>
          <a:bodyPr wrap="none" rtlCol="0">
            <a:spAutoFit/>
          </a:bodyPr>
          <a:lstStyle/>
          <a:p>
            <a:r>
              <a:rPr lang="en-CN" dirty="0"/>
              <a:t>Sangfor HCI Reliability &amp; DR live demo</a:t>
            </a:r>
          </a:p>
        </p:txBody>
      </p:sp>
    </p:spTree>
    <p:extLst>
      <p:ext uri="{BB962C8B-B14F-4D97-AF65-F5344CB8AC3E}">
        <p14:creationId xmlns:p14="http://schemas.microsoft.com/office/powerpoint/2010/main" val="28480799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3" name="组合 2"/>
          <p:cNvGrpSpPr/>
          <p:nvPr/>
        </p:nvGrpSpPr>
        <p:grpSpPr>
          <a:xfrm>
            <a:off x="660552" y="2642660"/>
            <a:ext cx="5073285" cy="2496009"/>
            <a:chOff x="660552" y="2505670"/>
            <a:chExt cx="5073285" cy="2496009"/>
          </a:xfrm>
        </p:grpSpPr>
        <p:sp>
          <p:nvSpPr>
            <p:cNvPr id="6" name="矩形 5"/>
            <p:cNvSpPr/>
            <p:nvPr/>
          </p:nvSpPr>
          <p:spPr>
            <a:xfrm>
              <a:off x="660552" y="2505670"/>
              <a:ext cx="4168129" cy="923330"/>
            </a:xfrm>
            <a:prstGeom prst="rect">
              <a:avLst/>
            </a:prstGeom>
          </p:spPr>
          <p:txBody>
            <a:bodyPr wrap="none">
              <a:spAutoFit/>
            </a:bodyPr>
            <a:lstStyle/>
            <a:p>
              <a:r>
                <a:rPr lang="en-US" altLang="zh-CN" sz="5400" b="1" dirty="0">
                  <a:solidFill>
                    <a:srgbClr val="003299"/>
                  </a:solidFill>
                  <a:latin typeface="Century Gothic" panose="020B0502020202020204" pitchFamily="34" charset="0"/>
                  <a:ea typeface="微软雅黑" panose="020B0503020204020204" pitchFamily="34" charset="-122"/>
                </a:rPr>
                <a:t>THANK YOU!</a:t>
              </a:r>
              <a:endParaRPr lang="zh-CN" altLang="en-US" sz="5400" b="1" dirty="0">
                <a:solidFill>
                  <a:srgbClr val="003299"/>
                </a:solidFill>
                <a:latin typeface="Century Gothic" panose="020B0502020202020204" pitchFamily="34" charset="0"/>
              </a:endParaRPr>
            </a:p>
          </p:txBody>
        </p:sp>
        <p:cxnSp>
          <p:nvCxnSpPr>
            <p:cNvPr id="13" name="直接连接符 12"/>
            <p:cNvCxnSpPr/>
            <p:nvPr/>
          </p:nvCxnSpPr>
          <p:spPr>
            <a:xfrm>
              <a:off x="788035" y="3382895"/>
              <a:ext cx="3796145" cy="0"/>
            </a:xfrm>
            <a:prstGeom prst="line">
              <a:avLst/>
            </a:prstGeom>
            <a:ln w="12700">
              <a:solidFill>
                <a:srgbClr val="C9C9C9"/>
              </a:solidFill>
              <a:prstDash val="solid"/>
            </a:ln>
          </p:spPr>
          <p:style>
            <a:lnRef idx="1">
              <a:schemeClr val="accent1"/>
            </a:lnRef>
            <a:fillRef idx="0">
              <a:schemeClr val="accent1"/>
            </a:fillRef>
            <a:effectRef idx="0">
              <a:schemeClr val="accent1"/>
            </a:effectRef>
            <a:fontRef idx="minor">
              <a:schemeClr val="tx1"/>
            </a:fontRef>
          </p:style>
        </p:cxnSp>
        <p:sp>
          <p:nvSpPr>
            <p:cNvPr id="17" name="矩形 2"/>
            <p:cNvSpPr/>
            <p:nvPr/>
          </p:nvSpPr>
          <p:spPr>
            <a:xfrm>
              <a:off x="660554" y="3401946"/>
              <a:ext cx="5073283" cy="1599733"/>
            </a:xfrm>
            <a:prstGeom prst="rect">
              <a:avLst/>
            </a:prstGeom>
          </p:spPr>
          <p:txBody>
            <a:bodyPr wrap="square">
              <a:spAutoFit/>
            </a:bodyPr>
            <a:lstStyle/>
            <a:p>
              <a:pPr>
                <a:lnSpc>
                  <a:spcPts val="2400"/>
                </a:lnSpc>
              </a:pPr>
              <a:r>
                <a:rPr lang="en-US" altLang="en-US" sz="1600" dirty="0">
                  <a:solidFill>
                    <a:srgbClr val="79BD28"/>
                  </a:solidFill>
                  <a:latin typeface="Century Gothic" panose="020B0502020202020204" pitchFamily="34" charset="0"/>
                  <a:ea typeface="微软雅黑" panose="020B0503020204020204" pitchFamily="34" charset="-122"/>
                  <a:sym typeface="微软雅黑" panose="020B0503020204020204" pitchFamily="34" charset="-122"/>
                </a:rPr>
                <a:t>Cheney H</a:t>
              </a:r>
              <a:r>
                <a:rPr lang="en-US" altLang="zh-CN" sz="1600" dirty="0">
                  <a:solidFill>
                    <a:srgbClr val="79BD28"/>
                  </a:solidFill>
                  <a:latin typeface="Century Gothic" panose="020B0502020202020204" pitchFamily="34" charset="0"/>
                  <a:ea typeface="微软雅黑" panose="020B0503020204020204" pitchFamily="34" charset="-122"/>
                  <a:sym typeface="微软雅黑" panose="020B0503020204020204" pitchFamily="34" charset="-122"/>
                </a:rPr>
                <a:t>u</a:t>
              </a:r>
            </a:p>
            <a:p>
              <a:pPr>
                <a:lnSpc>
                  <a:spcPts val="2400"/>
                </a:lnSpc>
              </a:pPr>
              <a:r>
                <a:rPr lang="en-US" altLang="en-US" sz="1600" dirty="0">
                  <a:solidFill>
                    <a:srgbClr val="79BD28"/>
                  </a:solidFill>
                  <a:latin typeface="Century Gothic" panose="020B0502020202020204" pitchFamily="34" charset="0"/>
                  <a:ea typeface="微软雅黑" panose="020B0503020204020204" pitchFamily="34" charset="-122"/>
                  <a:sym typeface="微软雅黑" panose="020B0503020204020204" pitchFamily="34" charset="-122"/>
                </a:rPr>
                <a:t>HCI Senior Product Manager</a:t>
              </a:r>
            </a:p>
            <a:p>
              <a:pPr>
                <a:lnSpc>
                  <a:spcPts val="2400"/>
                </a:lnSpc>
              </a:pPr>
              <a:r>
                <a:rPr lang="en-US" altLang="zh-CN" sz="1600" dirty="0" err="1">
                  <a:solidFill>
                    <a:srgbClr val="79BD28"/>
                  </a:solidFill>
                  <a:latin typeface="Century Gothic" panose="020B0502020202020204" pitchFamily="34" charset="0"/>
                  <a:ea typeface="微软雅黑" panose="020B0503020204020204" pitchFamily="34" charset="-122"/>
                  <a:sym typeface="微软雅黑" panose="020B0503020204020204" pitchFamily="34" charset="-122"/>
                </a:rPr>
                <a:t>Sangfor</a:t>
              </a:r>
              <a:r>
                <a:rPr lang="zh-CN" altLang="en-US" sz="1600" dirty="0">
                  <a:solidFill>
                    <a:srgbClr val="79BD28"/>
                  </a:solidFill>
                  <a:latin typeface="Century Gothic" panose="020B0502020202020204" pitchFamily="34" charset="0"/>
                  <a:ea typeface="微软雅黑" panose="020B0503020204020204" pitchFamily="34" charset="-122"/>
                  <a:sym typeface="微软雅黑" panose="020B0503020204020204" pitchFamily="34" charset="-122"/>
                </a:rPr>
                <a:t> </a:t>
              </a:r>
              <a:r>
                <a:rPr lang="en-US" altLang="zh-CN" sz="1600" dirty="0">
                  <a:solidFill>
                    <a:srgbClr val="79BD28"/>
                  </a:solidFill>
                  <a:latin typeface="Century Gothic" panose="020B0502020202020204" pitchFamily="34" charset="0"/>
                  <a:ea typeface="微软雅黑" panose="020B0503020204020204" pitchFamily="34" charset="-122"/>
                  <a:sym typeface="微软雅黑" panose="020B0503020204020204" pitchFamily="34" charset="-122"/>
                </a:rPr>
                <a:t>Technologies</a:t>
              </a:r>
              <a:endParaRPr lang="en-US" altLang="en-US" sz="1600" dirty="0">
                <a:solidFill>
                  <a:srgbClr val="79BD28"/>
                </a:solidFill>
                <a:latin typeface="Century Gothic" panose="020B0502020202020204" pitchFamily="34" charset="0"/>
                <a:ea typeface="微软雅黑" panose="020B0503020204020204" pitchFamily="34" charset="-122"/>
                <a:sym typeface="微软雅黑" panose="020B0503020204020204" pitchFamily="34" charset="-122"/>
              </a:endParaRPr>
            </a:p>
            <a:p>
              <a:pPr>
                <a:lnSpc>
                  <a:spcPts val="2400"/>
                </a:lnSpc>
              </a:pPr>
              <a:r>
                <a:rPr lang="en-US" altLang="zh-CN" sz="1600" dirty="0" err="1">
                  <a:solidFill>
                    <a:srgbClr val="79BD28"/>
                  </a:solidFill>
                  <a:latin typeface="Century Gothic" panose="020B0502020202020204" pitchFamily="34" charset="0"/>
                  <a:ea typeface="微软雅黑" panose="020B0503020204020204" pitchFamily="34" charset="-122"/>
                  <a:sym typeface="微软雅黑" panose="020B0503020204020204" pitchFamily="34" charset="-122"/>
                </a:rPr>
                <a:t>c</a:t>
              </a:r>
              <a:r>
                <a:rPr lang="en-US" altLang="en-US" sz="1600" dirty="0" err="1">
                  <a:solidFill>
                    <a:srgbClr val="79BD28"/>
                  </a:solidFill>
                  <a:latin typeface="Century Gothic" panose="020B0502020202020204" pitchFamily="34" charset="0"/>
                  <a:ea typeface="微软雅黑" panose="020B0503020204020204" pitchFamily="34" charset="-122"/>
                  <a:sym typeface="微软雅黑" panose="020B0503020204020204" pitchFamily="34" charset="-122"/>
                </a:rPr>
                <a:t>heney@sangfor.com</a:t>
              </a:r>
              <a:endParaRPr lang="en-US" altLang="en-US" sz="1600" dirty="0">
                <a:solidFill>
                  <a:srgbClr val="79BD28"/>
                </a:solidFill>
                <a:latin typeface="Century Gothic" panose="020B0502020202020204" pitchFamily="34" charset="0"/>
                <a:ea typeface="微软雅黑" panose="020B0503020204020204" pitchFamily="34" charset="-122"/>
                <a:sym typeface="微软雅黑" panose="020B0503020204020204" pitchFamily="34" charset="-122"/>
              </a:endParaRPr>
            </a:p>
            <a:p>
              <a:pPr>
                <a:lnSpc>
                  <a:spcPts val="2400"/>
                </a:lnSpc>
              </a:pPr>
              <a:endParaRPr lang="en-US" altLang="en-US" sz="1600" dirty="0">
                <a:solidFill>
                  <a:srgbClr val="79BD28"/>
                </a:solidFill>
                <a:latin typeface="Century Gothic" panose="020B0502020202020204" pitchFamily="34" charset="0"/>
                <a:ea typeface="微软雅黑" panose="020B0503020204020204" pitchFamily="34" charset="-122"/>
                <a:sym typeface="微软雅黑" panose="020B0503020204020204" pitchFamily="34" charset="-122"/>
              </a:endParaRPr>
            </a:p>
          </p:txBody>
        </p:sp>
      </p:grpSp>
      <p:pic>
        <p:nvPicPr>
          <p:cNvPr id="18" name="图片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925609" y="48950"/>
            <a:ext cx="2074679" cy="948473"/>
          </a:xfrm>
          <a:prstGeom prst="rect">
            <a:avLst/>
          </a:prstGeom>
        </p:spPr>
      </p:pic>
      <p:sp>
        <p:nvSpPr>
          <p:cNvPr id="7" name="矩形 6">
            <a:extLst>
              <a:ext uri="{FF2B5EF4-FFF2-40B4-BE49-F238E27FC236}">
                <a16:creationId xmlns:a16="http://schemas.microsoft.com/office/drawing/2014/main" id="{E5018E2A-744B-DC4A-A66D-8527E9C3222B}"/>
              </a:ext>
            </a:extLst>
          </p:cNvPr>
          <p:cNvSpPr/>
          <p:nvPr/>
        </p:nvSpPr>
        <p:spPr>
          <a:xfrm>
            <a:off x="660552" y="6034945"/>
            <a:ext cx="3993401" cy="307777"/>
          </a:xfrm>
          <a:prstGeom prst="rect">
            <a:avLst/>
          </a:prstGeom>
        </p:spPr>
        <p:txBody>
          <a:bodyPr wrap="none">
            <a:spAutoFit/>
          </a:bodyPr>
          <a:lstStyle/>
          <a:p>
            <a:r>
              <a:rPr lang="en-US" altLang="zh-CN" sz="1400" dirty="0">
                <a:solidFill>
                  <a:srgbClr val="75B728"/>
                </a:solidFill>
                <a:latin typeface="Century Gothic" panose="020B0502020202020204" pitchFamily="34" charset="0"/>
                <a:ea typeface="微软雅黑" panose="020B0503020204020204" pitchFamily="34" charset="-122"/>
              </a:rPr>
              <a:t>Make</a:t>
            </a:r>
            <a:r>
              <a:rPr lang="zh-CN" altLang="en-US" sz="1400" dirty="0">
                <a:solidFill>
                  <a:srgbClr val="75B728"/>
                </a:solidFill>
                <a:latin typeface="Century Gothic" panose="020B0502020202020204" pitchFamily="34" charset="0"/>
                <a:ea typeface="微软雅黑" panose="020B0503020204020204" pitchFamily="34" charset="-122"/>
              </a:rPr>
              <a:t> </a:t>
            </a:r>
            <a:r>
              <a:rPr lang="en-US" altLang="zh-CN" sz="1400" dirty="0">
                <a:solidFill>
                  <a:srgbClr val="75B728"/>
                </a:solidFill>
                <a:latin typeface="Century Gothic" panose="020B0502020202020204" pitchFamily="34" charset="0"/>
                <a:ea typeface="微软雅黑" panose="020B0503020204020204" pitchFamily="34" charset="-122"/>
              </a:rPr>
              <a:t>IT</a:t>
            </a:r>
            <a:r>
              <a:rPr lang="zh-CN" altLang="en-US" sz="1400" dirty="0">
                <a:solidFill>
                  <a:srgbClr val="75B728"/>
                </a:solidFill>
                <a:latin typeface="Century Gothic" panose="020B0502020202020204" pitchFamily="34" charset="0"/>
                <a:ea typeface="微软雅黑" panose="020B0503020204020204" pitchFamily="34" charset="-122"/>
              </a:rPr>
              <a:t> </a:t>
            </a:r>
            <a:r>
              <a:rPr lang="en-US" altLang="zh-CN" sz="1400" dirty="0">
                <a:solidFill>
                  <a:srgbClr val="75B728"/>
                </a:solidFill>
                <a:latin typeface="Century Gothic" panose="020B0502020202020204" pitchFamily="34" charset="0"/>
                <a:ea typeface="微软雅黑" panose="020B0503020204020204" pitchFamily="34" charset="-122"/>
              </a:rPr>
              <a:t>Simpler,</a:t>
            </a:r>
            <a:r>
              <a:rPr lang="zh-CN" altLang="en-US" sz="1400" dirty="0">
                <a:solidFill>
                  <a:srgbClr val="75B728"/>
                </a:solidFill>
                <a:latin typeface="Century Gothic" panose="020B0502020202020204" pitchFamily="34" charset="0"/>
                <a:ea typeface="微软雅黑" panose="020B0503020204020204" pitchFamily="34" charset="-122"/>
              </a:rPr>
              <a:t> </a:t>
            </a:r>
            <a:r>
              <a:rPr lang="en-US" altLang="zh-CN" sz="1400" dirty="0">
                <a:solidFill>
                  <a:srgbClr val="75B728"/>
                </a:solidFill>
                <a:latin typeface="Century Gothic" panose="020B0502020202020204" pitchFamily="34" charset="0"/>
                <a:ea typeface="微软雅黑" panose="020B0503020204020204" pitchFamily="34" charset="-122"/>
              </a:rPr>
              <a:t>More</a:t>
            </a:r>
            <a:r>
              <a:rPr lang="zh-CN" altLang="en-US" sz="1400" dirty="0">
                <a:solidFill>
                  <a:srgbClr val="75B728"/>
                </a:solidFill>
                <a:latin typeface="Century Gothic" panose="020B0502020202020204" pitchFamily="34" charset="0"/>
                <a:ea typeface="微软雅黑" panose="020B0503020204020204" pitchFamily="34" charset="-122"/>
              </a:rPr>
              <a:t> </a:t>
            </a:r>
            <a:r>
              <a:rPr lang="en-US" altLang="zh-CN" sz="1400" dirty="0">
                <a:solidFill>
                  <a:srgbClr val="75B728"/>
                </a:solidFill>
                <a:latin typeface="Century Gothic" panose="020B0502020202020204" pitchFamily="34" charset="0"/>
                <a:ea typeface="微软雅黑" panose="020B0503020204020204" pitchFamily="34" charset="-122"/>
              </a:rPr>
              <a:t>Secure</a:t>
            </a:r>
            <a:r>
              <a:rPr lang="zh-CN" altLang="en-US" sz="1400" dirty="0">
                <a:solidFill>
                  <a:srgbClr val="75B728"/>
                </a:solidFill>
                <a:latin typeface="Century Gothic" panose="020B0502020202020204" pitchFamily="34" charset="0"/>
                <a:ea typeface="微软雅黑" panose="020B0503020204020204" pitchFamily="34" charset="-122"/>
              </a:rPr>
              <a:t> </a:t>
            </a:r>
            <a:r>
              <a:rPr lang="en-US" altLang="zh-CN" sz="1400" dirty="0">
                <a:solidFill>
                  <a:srgbClr val="75B728"/>
                </a:solidFill>
                <a:latin typeface="Century Gothic" panose="020B0502020202020204" pitchFamily="34" charset="0"/>
                <a:ea typeface="微软雅黑" panose="020B0503020204020204" pitchFamily="34" charset="-122"/>
              </a:rPr>
              <a:t>and</a:t>
            </a:r>
            <a:r>
              <a:rPr lang="zh-CN" altLang="en-US" sz="1400" dirty="0">
                <a:solidFill>
                  <a:srgbClr val="75B728"/>
                </a:solidFill>
                <a:latin typeface="Century Gothic" panose="020B0502020202020204" pitchFamily="34" charset="0"/>
                <a:ea typeface="微软雅黑" panose="020B0503020204020204" pitchFamily="34" charset="-122"/>
              </a:rPr>
              <a:t> </a:t>
            </a:r>
            <a:r>
              <a:rPr lang="en-US" altLang="zh-CN" sz="1400" dirty="0">
                <a:solidFill>
                  <a:srgbClr val="75B728"/>
                </a:solidFill>
                <a:latin typeface="Century Gothic" panose="020B0502020202020204" pitchFamily="34" charset="0"/>
                <a:ea typeface="微软雅黑" panose="020B0503020204020204" pitchFamily="34" charset="-122"/>
              </a:rPr>
              <a:t>Valuable</a:t>
            </a:r>
            <a:endParaRPr lang="zh-CN" altLang="en-US" sz="1400" dirty="0">
              <a:solidFill>
                <a:srgbClr val="75B728"/>
              </a:solidFill>
              <a:latin typeface="Century Gothic" panose="020B0502020202020204"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C64F3C-24CA-C448-A8FB-960A8B94FCB2}"/>
              </a:ext>
            </a:extLst>
          </p:cNvPr>
          <p:cNvSpPr>
            <a:spLocks noGrp="1"/>
          </p:cNvSpPr>
          <p:nvPr>
            <p:ph type="title"/>
          </p:nvPr>
        </p:nvSpPr>
        <p:spPr/>
        <p:txBody>
          <a:bodyPr/>
          <a:lstStyle/>
          <a:p>
            <a:r>
              <a:rPr lang="en-US" dirty="0">
                <a:latin typeface="Century Gothic" panose="020B0502020202020204" pitchFamily="34" charset="0"/>
              </a:rPr>
              <a:t>Drilling into Details</a:t>
            </a:r>
          </a:p>
        </p:txBody>
      </p:sp>
      <p:sp>
        <p:nvSpPr>
          <p:cNvPr id="3" name="Date Placeholder 2">
            <a:extLst>
              <a:ext uri="{FF2B5EF4-FFF2-40B4-BE49-F238E27FC236}">
                <a16:creationId xmlns:a16="http://schemas.microsoft.com/office/drawing/2014/main" id="{DF8588D2-FBE9-AA4D-88BA-DC47E2FB0741}"/>
              </a:ext>
            </a:extLst>
          </p:cNvPr>
          <p:cNvSpPr>
            <a:spLocks noGrp="1"/>
          </p:cNvSpPr>
          <p:nvPr>
            <p:ph type="dt" sz="half" idx="10"/>
          </p:nvPr>
        </p:nvSpPr>
        <p:spPr/>
        <p:txBody>
          <a:bodyPr/>
          <a:lstStyle/>
          <a:p>
            <a:r>
              <a:rPr lang="en-US" altLang="zh-CN">
                <a:latin typeface="Century Gothic" panose="020B0502020202020204" pitchFamily="34" charset="0"/>
                <a:ea typeface="微软雅黑" panose="020B0503020204020204" pitchFamily="34" charset="-122"/>
              </a:rPr>
              <a:t>Sangfor Technologies</a:t>
            </a:r>
            <a:endParaRPr lang="en-US" altLang="zh-CN" dirty="0">
              <a:latin typeface="Century Gothic" panose="020B0502020202020204" pitchFamily="34" charset="0"/>
              <a:ea typeface="微软雅黑" panose="020B0503020204020204" pitchFamily="34" charset="-122"/>
            </a:endParaRPr>
          </a:p>
        </p:txBody>
      </p:sp>
      <p:sp>
        <p:nvSpPr>
          <p:cNvPr id="4" name="Footer Placeholder 3">
            <a:extLst>
              <a:ext uri="{FF2B5EF4-FFF2-40B4-BE49-F238E27FC236}">
                <a16:creationId xmlns:a16="http://schemas.microsoft.com/office/drawing/2014/main" id="{2C00222D-CF3B-E24C-9133-8A45EA02C438}"/>
              </a:ext>
            </a:extLst>
          </p:cNvPr>
          <p:cNvSpPr>
            <a:spLocks noGrp="1"/>
          </p:cNvSpPr>
          <p:nvPr>
            <p:ph type="ftr" sz="quarter" idx="11"/>
          </p:nvPr>
        </p:nvSpPr>
        <p:spPr/>
        <p:txBody>
          <a:bodyPr/>
          <a:lstStyle/>
          <a:p>
            <a:r>
              <a:rPr lang="en-US" altLang="zh-CN">
                <a:latin typeface="Century Gothic" panose="020B0502020202020204" pitchFamily="34" charset="0"/>
                <a:ea typeface="微软雅黑" panose="020B0503020204020204" pitchFamily="34" charset="-122"/>
              </a:rPr>
              <a:t>CONFIDENTIAL</a:t>
            </a:r>
            <a:endParaRPr lang="zh-CN" altLang="en-US" dirty="0">
              <a:latin typeface="Century Gothic" panose="020B0502020202020204" pitchFamily="34" charset="0"/>
              <a:ea typeface="微软雅黑" panose="020B0503020204020204" pitchFamily="34" charset="-122"/>
            </a:endParaRPr>
          </a:p>
        </p:txBody>
      </p:sp>
      <p:sp>
        <p:nvSpPr>
          <p:cNvPr id="5" name="Slide Number Placeholder 4">
            <a:extLst>
              <a:ext uri="{FF2B5EF4-FFF2-40B4-BE49-F238E27FC236}">
                <a16:creationId xmlns:a16="http://schemas.microsoft.com/office/drawing/2014/main" id="{8E269C18-3491-F94C-AA50-812EFC0A8936}"/>
              </a:ext>
            </a:extLst>
          </p:cNvPr>
          <p:cNvSpPr>
            <a:spLocks noGrp="1"/>
          </p:cNvSpPr>
          <p:nvPr>
            <p:ph type="sldNum" sz="quarter" idx="12"/>
          </p:nvPr>
        </p:nvSpPr>
        <p:spPr/>
        <p:txBody>
          <a:bodyPr/>
          <a:lstStyle/>
          <a:p>
            <a:r>
              <a:rPr lang="en-US" altLang="zh-CN">
                <a:latin typeface="Century Gothic" panose="020B0502020202020204" pitchFamily="34" charset="0"/>
              </a:rPr>
              <a:t>Page  </a:t>
            </a:r>
            <a:fld id="{6F6B6950-8D1A-4668-8374-25B44628E0DF}" type="slidenum">
              <a:rPr lang="zh-CN" altLang="en-US" smtClean="0">
                <a:latin typeface="Century Gothic" panose="020B0502020202020204" pitchFamily="34" charset="0"/>
              </a:rPr>
              <a:t>22</a:t>
            </a:fld>
            <a:endParaRPr lang="zh-CN" altLang="en-US" dirty="0">
              <a:latin typeface="Century Gothic" panose="020B0502020202020204" pitchFamily="34" charset="0"/>
            </a:endParaRPr>
          </a:p>
        </p:txBody>
      </p:sp>
      <p:sp>
        <p:nvSpPr>
          <p:cNvPr id="6" name="圆角矩形 341">
            <a:extLst>
              <a:ext uri="{FF2B5EF4-FFF2-40B4-BE49-F238E27FC236}">
                <a16:creationId xmlns:a16="http://schemas.microsoft.com/office/drawing/2014/main" id="{1951D0C8-F8AC-974B-9A85-21BA216FA3E9}"/>
              </a:ext>
            </a:extLst>
          </p:cNvPr>
          <p:cNvSpPr/>
          <p:nvPr/>
        </p:nvSpPr>
        <p:spPr>
          <a:xfrm>
            <a:off x="4356735" y="5414433"/>
            <a:ext cx="1473835" cy="1057910"/>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7" name="圆角矩形 295">
            <a:extLst>
              <a:ext uri="{FF2B5EF4-FFF2-40B4-BE49-F238E27FC236}">
                <a16:creationId xmlns:a16="http://schemas.microsoft.com/office/drawing/2014/main" id="{C9118579-D96B-B343-84DA-73410EF10146}"/>
              </a:ext>
            </a:extLst>
          </p:cNvPr>
          <p:cNvSpPr/>
          <p:nvPr/>
        </p:nvSpPr>
        <p:spPr>
          <a:xfrm>
            <a:off x="6043930" y="913553"/>
            <a:ext cx="2580005" cy="4046220"/>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8" name="圆角矩形 294">
            <a:extLst>
              <a:ext uri="{FF2B5EF4-FFF2-40B4-BE49-F238E27FC236}">
                <a16:creationId xmlns:a16="http://schemas.microsoft.com/office/drawing/2014/main" id="{7018A1F3-08F5-7C4E-9DEF-2DFA64984BA4}"/>
              </a:ext>
            </a:extLst>
          </p:cNvPr>
          <p:cNvSpPr/>
          <p:nvPr/>
        </p:nvSpPr>
        <p:spPr>
          <a:xfrm>
            <a:off x="537210" y="912918"/>
            <a:ext cx="3588385" cy="4047490"/>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pic>
        <p:nvPicPr>
          <p:cNvPr id="9" name="Picture 8" descr="ICON_Server_flat_Q408.png">
            <a:extLst>
              <a:ext uri="{FF2B5EF4-FFF2-40B4-BE49-F238E27FC236}">
                <a16:creationId xmlns:a16="http://schemas.microsoft.com/office/drawing/2014/main" id="{29AAA38B-9F6B-E340-82A0-4FB588137F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5605" y="3599603"/>
            <a:ext cx="1152525" cy="3571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0" name="Picture 8" descr="ICON_Server_flat_Q408.png">
            <a:extLst>
              <a:ext uri="{FF2B5EF4-FFF2-40B4-BE49-F238E27FC236}">
                <a16:creationId xmlns:a16="http://schemas.microsoft.com/office/drawing/2014/main" id="{E217F118-4281-604E-AC91-9B7A925BA3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3378" y="3599603"/>
            <a:ext cx="1150937" cy="3571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1" name="Picture 8" descr="ICON_Server_flat_Q408.png">
            <a:extLst>
              <a:ext uri="{FF2B5EF4-FFF2-40B4-BE49-F238E27FC236}">
                <a16:creationId xmlns:a16="http://schemas.microsoft.com/office/drawing/2014/main" id="{8B8DD396-4D5D-CE49-8990-5983E10A23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39180" y="3586903"/>
            <a:ext cx="1152525" cy="3587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2" name="Picture 8" descr="ICON_Server_flat_Q408.png">
            <a:extLst>
              <a:ext uri="{FF2B5EF4-FFF2-40B4-BE49-F238E27FC236}">
                <a16:creationId xmlns:a16="http://schemas.microsoft.com/office/drawing/2014/main" id="{70EB2857-0048-7E4C-947B-93E390EA99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68540" y="3586903"/>
            <a:ext cx="1150938" cy="3587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grpSp>
        <p:nvGrpSpPr>
          <p:cNvPr id="13" name="组 104">
            <a:extLst>
              <a:ext uri="{FF2B5EF4-FFF2-40B4-BE49-F238E27FC236}">
                <a16:creationId xmlns:a16="http://schemas.microsoft.com/office/drawing/2014/main" id="{DFEEB56A-72AC-974D-8F18-07FF42F59B43}"/>
              </a:ext>
            </a:extLst>
          </p:cNvPr>
          <p:cNvGrpSpPr/>
          <p:nvPr/>
        </p:nvGrpSpPr>
        <p:grpSpPr bwMode="auto">
          <a:xfrm>
            <a:off x="1665605" y="1012375"/>
            <a:ext cx="945346" cy="1424861"/>
            <a:chOff x="0" y="5468"/>
            <a:chExt cx="1329334" cy="2003418"/>
          </a:xfrm>
        </p:grpSpPr>
        <p:sp>
          <p:nvSpPr>
            <p:cNvPr id="14" name="文本框 93">
              <a:extLst>
                <a:ext uri="{FF2B5EF4-FFF2-40B4-BE49-F238E27FC236}">
                  <a16:creationId xmlns:a16="http://schemas.microsoft.com/office/drawing/2014/main" id="{56C83CCF-B49B-4D4D-95FC-A0994BD9ABC3}"/>
                </a:ext>
              </a:extLst>
            </p:cNvPr>
            <p:cNvSpPr>
              <a:spLocks noChangeArrowheads="1"/>
            </p:cNvSpPr>
            <p:nvPr/>
          </p:nvSpPr>
          <p:spPr bwMode="auto">
            <a:xfrm>
              <a:off x="144975" y="5468"/>
              <a:ext cx="881813" cy="411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anchor="ctr">
              <a:spAutoFit/>
            </a:bodyP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r>
                <a:rPr lang="en-US" altLang="x-none" sz="1300" dirty="0">
                  <a:latin typeface="Century Gothic" panose="020B0502020202020204" pitchFamily="34" charset="0"/>
                  <a:ea typeface="微软雅黑" panose="020B0503020204020204" charset="-122"/>
                  <a:sym typeface="微软雅黑" panose="020B0503020204020204" charset="-122"/>
                </a:rPr>
                <a:t>VM </a:t>
              </a:r>
              <a:r>
                <a:rPr lang="en-US" altLang="x-none" sz="1300" dirty="0">
                  <a:solidFill>
                    <a:schemeClr val="tx1"/>
                  </a:solidFill>
                  <a:latin typeface="Century Gothic" panose="020B0502020202020204" pitchFamily="34" charset="0"/>
                  <a:ea typeface="微软雅黑" panose="020B0503020204020204" charset="-122"/>
                  <a:sym typeface="微软雅黑" panose="020B0503020204020204" charset="-122"/>
                </a:rPr>
                <a:t>A</a:t>
              </a:r>
            </a:p>
          </p:txBody>
        </p:sp>
        <p:grpSp>
          <p:nvGrpSpPr>
            <p:cNvPr id="15" name="组 103">
              <a:extLst>
                <a:ext uri="{FF2B5EF4-FFF2-40B4-BE49-F238E27FC236}">
                  <a16:creationId xmlns:a16="http://schemas.microsoft.com/office/drawing/2014/main" id="{2B2C53F9-3F2E-EC49-972E-1C11C6C8F3C4}"/>
                </a:ext>
              </a:extLst>
            </p:cNvPr>
            <p:cNvGrpSpPr/>
            <p:nvPr/>
          </p:nvGrpSpPr>
          <p:grpSpPr bwMode="auto">
            <a:xfrm>
              <a:off x="0" y="467138"/>
              <a:ext cx="1329334" cy="1541748"/>
              <a:chOff x="0" y="0"/>
              <a:chExt cx="1329334" cy="1541748"/>
            </a:xfrm>
          </p:grpSpPr>
          <p:sp>
            <p:nvSpPr>
              <p:cNvPr id="16" name="矩形: 圆角 6">
                <a:extLst>
                  <a:ext uri="{FF2B5EF4-FFF2-40B4-BE49-F238E27FC236}">
                    <a16:creationId xmlns:a16="http://schemas.microsoft.com/office/drawing/2014/main" id="{C25EB110-28D1-D949-8989-C4130057AEEF}"/>
                  </a:ext>
                </a:extLst>
              </p:cNvPr>
              <p:cNvSpPr>
                <a:spLocks noChangeArrowheads="1"/>
              </p:cNvSpPr>
              <p:nvPr/>
            </p:nvSpPr>
            <p:spPr bwMode="auto">
              <a:xfrm>
                <a:off x="0" y="0"/>
                <a:ext cx="1206779" cy="1541748"/>
              </a:xfrm>
              <a:prstGeom prst="roundRect">
                <a:avLst>
                  <a:gd name="adj" fmla="val 16667"/>
                </a:avLst>
              </a:prstGeom>
              <a:solidFill>
                <a:schemeClr val="bg1"/>
              </a:solidFill>
              <a:ln w="12700">
                <a:solidFill>
                  <a:srgbClr val="31538F"/>
                </a:solidFill>
                <a:round/>
              </a:ln>
            </p:spPr>
            <p:txBody>
              <a:bodyPr anchor="ct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endParaRPr lang="x-none" altLang="x-none" sz="1300">
                  <a:solidFill>
                    <a:schemeClr val="tx1"/>
                  </a:solidFill>
                  <a:latin typeface="Century Gothic" panose="020B0502020202020204" pitchFamily="34" charset="0"/>
                  <a:ea typeface="微软雅黑" panose="020B0503020204020204" charset="-122"/>
                  <a:sym typeface="等线" panose="02010600030101010101" pitchFamily="2" charset="-122"/>
                </a:endParaRPr>
              </a:p>
            </p:txBody>
          </p:sp>
          <p:pic>
            <p:nvPicPr>
              <p:cNvPr id="17" name="图片 35">
                <a:extLst>
                  <a:ext uri="{FF2B5EF4-FFF2-40B4-BE49-F238E27FC236}">
                    <a16:creationId xmlns:a16="http://schemas.microsoft.com/office/drawing/2014/main" id="{38BA82AF-2F40-B44F-BD07-E35B1761282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242" y="110864"/>
                <a:ext cx="597489" cy="5795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图片 36">
                <a:extLst>
                  <a:ext uri="{FF2B5EF4-FFF2-40B4-BE49-F238E27FC236}">
                    <a16:creationId xmlns:a16="http://schemas.microsoft.com/office/drawing/2014/main" id="{B5156678-BE99-AA47-ABF0-D017079A0F2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1226" y="166505"/>
                <a:ext cx="494164" cy="479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流程图: 磁盘 9">
                <a:extLst>
                  <a:ext uri="{FF2B5EF4-FFF2-40B4-BE49-F238E27FC236}">
                    <a16:creationId xmlns:a16="http://schemas.microsoft.com/office/drawing/2014/main" id="{C0448EC8-46AF-E64B-BD6F-B3B8C4A1C3E2}"/>
                  </a:ext>
                </a:extLst>
              </p:cNvPr>
              <p:cNvSpPr>
                <a:spLocks noChangeArrowheads="1"/>
              </p:cNvSpPr>
              <p:nvPr/>
            </p:nvSpPr>
            <p:spPr bwMode="auto">
              <a:xfrm>
                <a:off x="101062" y="797728"/>
                <a:ext cx="565710" cy="681313"/>
              </a:xfrm>
              <a:prstGeom prst="flowChartMagneticDisk">
                <a:avLst/>
              </a:prstGeom>
              <a:solidFill>
                <a:srgbClr val="D8E2F3"/>
              </a:solidFill>
              <a:ln w="12700">
                <a:solidFill>
                  <a:srgbClr val="00B050"/>
                </a:solidFill>
                <a:bevel/>
              </a:ln>
            </p:spPr>
            <p:txBody>
              <a:bodyPr anchor="ct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endParaRPr lang="x-none" altLang="x-none" sz="1300">
                  <a:solidFill>
                    <a:schemeClr val="tx1"/>
                  </a:solidFill>
                  <a:latin typeface="Century Gothic" panose="020B0502020202020204" pitchFamily="34" charset="0"/>
                  <a:ea typeface="微软雅黑" panose="020B0503020204020204" charset="-122"/>
                  <a:sym typeface="等线" panose="02010600030101010101" pitchFamily="2" charset="-122"/>
                </a:endParaRPr>
              </a:p>
            </p:txBody>
          </p:sp>
          <p:sp>
            <p:nvSpPr>
              <p:cNvPr id="20" name="矩形 58">
                <a:extLst>
                  <a:ext uri="{FF2B5EF4-FFF2-40B4-BE49-F238E27FC236}">
                    <a16:creationId xmlns:a16="http://schemas.microsoft.com/office/drawing/2014/main" id="{85855CE6-32B9-3A4F-BABE-470BF8DC79A3}"/>
                  </a:ext>
                </a:extLst>
              </p:cNvPr>
              <p:cNvSpPr>
                <a:spLocks noChangeArrowheads="1"/>
              </p:cNvSpPr>
              <p:nvPr/>
            </p:nvSpPr>
            <p:spPr bwMode="auto">
              <a:xfrm>
                <a:off x="313753" y="1153474"/>
                <a:ext cx="155966" cy="249724"/>
              </a:xfrm>
              <a:prstGeom prst="rect">
                <a:avLst/>
              </a:prstGeom>
              <a:solidFill>
                <a:srgbClr val="00B050"/>
              </a:solidFill>
              <a:ln>
                <a:noFill/>
              </a:ln>
              <a:extLst>
                <a:ext uri="{91240B29-F687-4F45-9708-019B960494DF}">
                  <a14:hiddenLine xmlns:a14="http://schemas.microsoft.com/office/drawing/2010/main" w="12700">
                    <a:solidFill>
                      <a:srgbClr val="31538F"/>
                    </a:solidFill>
                    <a:bevel/>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endParaRPr lang="x-none" altLang="x-none" sz="1300">
                  <a:solidFill>
                    <a:schemeClr val="tx1"/>
                  </a:solidFill>
                  <a:latin typeface="Century Gothic" panose="020B0502020202020204" pitchFamily="34" charset="0"/>
                  <a:ea typeface="微软雅黑" panose="020B0503020204020204" charset="-122"/>
                  <a:sym typeface="等线" panose="02010600030101010101" pitchFamily="2" charset="-122"/>
                </a:endParaRPr>
              </a:p>
            </p:txBody>
          </p:sp>
          <p:sp>
            <p:nvSpPr>
              <p:cNvPr id="21" name="文本框 94">
                <a:extLst>
                  <a:ext uri="{FF2B5EF4-FFF2-40B4-BE49-F238E27FC236}">
                    <a16:creationId xmlns:a16="http://schemas.microsoft.com/office/drawing/2014/main" id="{4D69C869-15D1-0343-B7BC-08381CB0C4AD}"/>
                  </a:ext>
                </a:extLst>
              </p:cNvPr>
              <p:cNvSpPr>
                <a:spLocks noChangeArrowheads="1"/>
              </p:cNvSpPr>
              <p:nvPr/>
            </p:nvSpPr>
            <p:spPr bwMode="auto">
              <a:xfrm>
                <a:off x="452029" y="872300"/>
                <a:ext cx="877305" cy="562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anchor="ctr">
                <a:spAutoFit/>
              </a:bodyP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a:r>
                  <a:rPr lang="en-US" altLang="zh-CN" sz="1000" dirty="0">
                    <a:latin typeface="Century Gothic" panose="020B0502020202020204" pitchFamily="34" charset="0"/>
                    <a:ea typeface="微软雅黑" panose="020B0503020204020204" charset="-122"/>
                    <a:sym typeface="微软雅黑" panose="020B0503020204020204" charset="-122"/>
                  </a:rPr>
                  <a:t>Virtual </a:t>
                </a:r>
              </a:p>
              <a:p>
                <a:pPr algn="ctr"/>
                <a:r>
                  <a:rPr lang="en-US" altLang="zh-CN" sz="1000" dirty="0">
                    <a:latin typeface="Century Gothic" panose="020B0502020202020204" pitchFamily="34" charset="0"/>
                    <a:ea typeface="微软雅黑" panose="020B0503020204020204" charset="-122"/>
                    <a:sym typeface="微软雅黑" panose="020B0503020204020204" charset="-122"/>
                  </a:rPr>
                  <a:t>disk</a:t>
                </a:r>
                <a:endParaRPr lang="zh-CN" altLang="en-US" sz="1000" dirty="0">
                  <a:latin typeface="Century Gothic" panose="020B0502020202020204" pitchFamily="34" charset="0"/>
                  <a:ea typeface="微软雅黑" panose="020B0503020204020204" charset="-122"/>
                  <a:sym typeface="微软雅黑" panose="020B0503020204020204" charset="-122"/>
                </a:endParaRPr>
              </a:p>
            </p:txBody>
          </p:sp>
        </p:grpSp>
      </p:grpSp>
      <p:grpSp>
        <p:nvGrpSpPr>
          <p:cNvPr id="22" name="组 105">
            <a:extLst>
              <a:ext uri="{FF2B5EF4-FFF2-40B4-BE49-F238E27FC236}">
                <a16:creationId xmlns:a16="http://schemas.microsoft.com/office/drawing/2014/main" id="{54B03573-0152-AD4F-9A29-80CAF901E01B}"/>
              </a:ext>
            </a:extLst>
          </p:cNvPr>
          <p:cNvGrpSpPr/>
          <p:nvPr/>
        </p:nvGrpSpPr>
        <p:grpSpPr bwMode="auto">
          <a:xfrm>
            <a:off x="2893695" y="1013010"/>
            <a:ext cx="945342" cy="1424861"/>
            <a:chOff x="0" y="5468"/>
            <a:chExt cx="1329311" cy="2003418"/>
          </a:xfrm>
        </p:grpSpPr>
        <p:sp>
          <p:nvSpPr>
            <p:cNvPr id="23" name="矩形: 圆角 10">
              <a:extLst>
                <a:ext uri="{FF2B5EF4-FFF2-40B4-BE49-F238E27FC236}">
                  <a16:creationId xmlns:a16="http://schemas.microsoft.com/office/drawing/2014/main" id="{75EA63E2-5AF4-454C-8A5D-3B206BD704DA}"/>
                </a:ext>
              </a:extLst>
            </p:cNvPr>
            <p:cNvSpPr>
              <a:spLocks noChangeArrowheads="1"/>
            </p:cNvSpPr>
            <p:nvPr/>
          </p:nvSpPr>
          <p:spPr bwMode="auto">
            <a:xfrm>
              <a:off x="0" y="467138"/>
              <a:ext cx="1206763" cy="1541748"/>
            </a:xfrm>
            <a:prstGeom prst="roundRect">
              <a:avLst>
                <a:gd name="adj" fmla="val 16667"/>
              </a:avLst>
            </a:prstGeom>
            <a:solidFill>
              <a:schemeClr val="bg1"/>
            </a:solidFill>
            <a:ln w="12700">
              <a:solidFill>
                <a:srgbClr val="31538F"/>
              </a:solidFill>
              <a:round/>
            </a:ln>
          </p:spPr>
          <p:txBody>
            <a:bodyPr anchor="ct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endParaRPr lang="x-none" altLang="x-none" sz="1300">
                <a:solidFill>
                  <a:schemeClr val="tx1"/>
                </a:solidFill>
                <a:latin typeface="Century Gothic" panose="020B0502020202020204" pitchFamily="34" charset="0"/>
                <a:ea typeface="微软雅黑" panose="020B0503020204020204" charset="-122"/>
                <a:sym typeface="等线" panose="02010600030101010101" pitchFamily="2" charset="-122"/>
              </a:endParaRPr>
            </a:p>
          </p:txBody>
        </p:sp>
        <p:sp>
          <p:nvSpPr>
            <p:cNvPr id="24" name="流程图: 磁盘 11">
              <a:extLst>
                <a:ext uri="{FF2B5EF4-FFF2-40B4-BE49-F238E27FC236}">
                  <a16:creationId xmlns:a16="http://schemas.microsoft.com/office/drawing/2014/main" id="{A91E2E1F-A42B-254C-9F85-850A64C1741C}"/>
                </a:ext>
              </a:extLst>
            </p:cNvPr>
            <p:cNvSpPr>
              <a:spLocks noChangeArrowheads="1"/>
            </p:cNvSpPr>
            <p:nvPr/>
          </p:nvSpPr>
          <p:spPr bwMode="auto">
            <a:xfrm>
              <a:off x="101064" y="1264866"/>
              <a:ext cx="565710" cy="681313"/>
            </a:xfrm>
            <a:prstGeom prst="flowChartMagneticDisk">
              <a:avLst/>
            </a:prstGeom>
            <a:solidFill>
              <a:srgbClr val="D8E2F3"/>
            </a:solidFill>
            <a:ln w="12700">
              <a:solidFill>
                <a:srgbClr val="00B0F0"/>
              </a:solidFill>
              <a:bevel/>
            </a:ln>
          </p:spPr>
          <p:txBody>
            <a:bodyPr anchor="ct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endParaRPr lang="x-none" altLang="x-none" sz="1300">
                <a:solidFill>
                  <a:schemeClr val="tx1"/>
                </a:solidFill>
                <a:latin typeface="Century Gothic" panose="020B0502020202020204" pitchFamily="34" charset="0"/>
                <a:ea typeface="微软雅黑" panose="020B0503020204020204" charset="-122"/>
                <a:sym typeface="等线" panose="02010600030101010101" pitchFamily="2" charset="-122"/>
              </a:endParaRPr>
            </a:p>
          </p:txBody>
        </p:sp>
        <p:pic>
          <p:nvPicPr>
            <p:cNvPr id="25" name="图片 54">
              <a:extLst>
                <a:ext uri="{FF2B5EF4-FFF2-40B4-BE49-F238E27FC236}">
                  <a16:creationId xmlns:a16="http://schemas.microsoft.com/office/drawing/2014/main" id="{143516F4-AC26-484A-AEC2-DEFDA8CFF61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028" y="659809"/>
              <a:ext cx="460101" cy="446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图片 55">
              <a:extLst>
                <a:ext uri="{FF2B5EF4-FFF2-40B4-BE49-F238E27FC236}">
                  <a16:creationId xmlns:a16="http://schemas.microsoft.com/office/drawing/2014/main" id="{522A5B7D-C98D-2344-BDE8-EB9B16CEBF4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867" y="572142"/>
              <a:ext cx="588162" cy="5705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矩形 61">
              <a:extLst>
                <a:ext uri="{FF2B5EF4-FFF2-40B4-BE49-F238E27FC236}">
                  <a16:creationId xmlns:a16="http://schemas.microsoft.com/office/drawing/2014/main" id="{AF9FB73B-507C-8746-A864-5F8CCA12FD3B}"/>
                </a:ext>
              </a:extLst>
            </p:cNvPr>
            <p:cNvSpPr>
              <a:spLocks noChangeArrowheads="1"/>
            </p:cNvSpPr>
            <p:nvPr/>
          </p:nvSpPr>
          <p:spPr bwMode="auto">
            <a:xfrm>
              <a:off x="281436" y="1592748"/>
              <a:ext cx="155966" cy="249724"/>
            </a:xfrm>
            <a:prstGeom prst="rect">
              <a:avLst/>
            </a:prstGeom>
            <a:solidFill>
              <a:srgbClr val="00B0F0"/>
            </a:solidFill>
            <a:ln>
              <a:noFill/>
            </a:ln>
            <a:extLst>
              <a:ext uri="{91240B29-F687-4F45-9708-019B960494DF}">
                <a14:hiddenLine xmlns:a14="http://schemas.microsoft.com/office/drawing/2010/main" w="12700">
                  <a:solidFill>
                    <a:srgbClr val="31538F"/>
                  </a:solidFill>
                  <a:bevel/>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endParaRPr lang="x-none" altLang="x-none" sz="1300">
                <a:solidFill>
                  <a:schemeClr val="tx1"/>
                </a:solidFill>
                <a:latin typeface="Century Gothic" panose="020B0502020202020204" pitchFamily="34" charset="0"/>
                <a:ea typeface="微软雅黑" panose="020B0503020204020204" charset="-122"/>
                <a:sym typeface="等线" panose="02010600030101010101" pitchFamily="2" charset="-122"/>
              </a:endParaRPr>
            </a:p>
          </p:txBody>
        </p:sp>
        <p:sp>
          <p:nvSpPr>
            <p:cNvPr id="28" name="文本框 96">
              <a:extLst>
                <a:ext uri="{FF2B5EF4-FFF2-40B4-BE49-F238E27FC236}">
                  <a16:creationId xmlns:a16="http://schemas.microsoft.com/office/drawing/2014/main" id="{6A605FE4-879D-E442-B4E7-8C88D4C4F7BC}"/>
                </a:ext>
              </a:extLst>
            </p:cNvPr>
            <p:cNvSpPr>
              <a:spLocks noChangeArrowheads="1"/>
            </p:cNvSpPr>
            <p:nvPr/>
          </p:nvSpPr>
          <p:spPr bwMode="auto">
            <a:xfrm>
              <a:off x="452017" y="1339439"/>
              <a:ext cx="877294" cy="562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anchor="ctr">
              <a:spAutoFit/>
            </a:bodyP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a:r>
                <a:rPr lang="en-US" altLang="zh-CN" sz="1000" dirty="0">
                  <a:latin typeface="Century Gothic" panose="020B0502020202020204" pitchFamily="34" charset="0"/>
                  <a:ea typeface="微软雅黑" panose="020B0503020204020204" charset="-122"/>
                  <a:sym typeface="微软雅黑" panose="020B0503020204020204" charset="-122"/>
                </a:rPr>
                <a:t>Virtual </a:t>
              </a:r>
            </a:p>
            <a:p>
              <a:pPr algn="ctr"/>
              <a:r>
                <a:rPr lang="en-US" altLang="zh-CN" sz="1000" dirty="0">
                  <a:latin typeface="Century Gothic" panose="020B0502020202020204" pitchFamily="34" charset="0"/>
                  <a:ea typeface="微软雅黑" panose="020B0503020204020204" charset="-122"/>
                  <a:sym typeface="微软雅黑" panose="020B0503020204020204" charset="-122"/>
                </a:rPr>
                <a:t>disk</a:t>
              </a:r>
              <a:endParaRPr lang="zh-CN" altLang="en-US" sz="1000" dirty="0">
                <a:latin typeface="Century Gothic" panose="020B0502020202020204" pitchFamily="34" charset="0"/>
                <a:ea typeface="微软雅黑" panose="020B0503020204020204" charset="-122"/>
                <a:sym typeface="微软雅黑" panose="020B0503020204020204" charset="-122"/>
              </a:endParaRPr>
            </a:p>
          </p:txBody>
        </p:sp>
        <p:sp>
          <p:nvSpPr>
            <p:cNvPr id="29" name="文本框 100">
              <a:extLst>
                <a:ext uri="{FF2B5EF4-FFF2-40B4-BE49-F238E27FC236}">
                  <a16:creationId xmlns:a16="http://schemas.microsoft.com/office/drawing/2014/main" id="{88CB85E2-3A32-5144-B4BD-E37759921928}"/>
                </a:ext>
              </a:extLst>
            </p:cNvPr>
            <p:cNvSpPr>
              <a:spLocks noChangeArrowheads="1"/>
            </p:cNvSpPr>
            <p:nvPr/>
          </p:nvSpPr>
          <p:spPr bwMode="auto">
            <a:xfrm>
              <a:off x="166680" y="5468"/>
              <a:ext cx="863769" cy="411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anchor="ctr">
              <a:spAutoFit/>
            </a:bodyP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r>
                <a:rPr lang="en-US" altLang="x-none" sz="1300" dirty="0">
                  <a:latin typeface="Century Gothic" panose="020B0502020202020204" pitchFamily="34" charset="0"/>
                  <a:ea typeface="微软雅黑" panose="020B0503020204020204" charset="-122"/>
                  <a:sym typeface="微软雅黑" panose="020B0503020204020204" charset="-122"/>
                </a:rPr>
                <a:t>VM </a:t>
              </a:r>
              <a:r>
                <a:rPr lang="en-US" altLang="x-none" sz="1300" dirty="0">
                  <a:solidFill>
                    <a:schemeClr val="tx1"/>
                  </a:solidFill>
                  <a:latin typeface="Century Gothic" panose="020B0502020202020204" pitchFamily="34" charset="0"/>
                  <a:ea typeface="微软雅黑" panose="020B0503020204020204" charset="-122"/>
                  <a:sym typeface="微软雅黑" panose="020B0503020204020204" charset="-122"/>
                </a:rPr>
                <a:t>B</a:t>
              </a:r>
            </a:p>
          </p:txBody>
        </p:sp>
      </p:grpSp>
      <p:grpSp>
        <p:nvGrpSpPr>
          <p:cNvPr id="30" name="组 106">
            <a:extLst>
              <a:ext uri="{FF2B5EF4-FFF2-40B4-BE49-F238E27FC236}">
                <a16:creationId xmlns:a16="http://schemas.microsoft.com/office/drawing/2014/main" id="{65F982A5-D394-5A44-8990-7BEBDC062D9F}"/>
              </a:ext>
            </a:extLst>
          </p:cNvPr>
          <p:cNvGrpSpPr/>
          <p:nvPr/>
        </p:nvGrpSpPr>
        <p:grpSpPr bwMode="auto">
          <a:xfrm>
            <a:off x="6329998" y="985375"/>
            <a:ext cx="966134" cy="1451861"/>
            <a:chOff x="0" y="5452"/>
            <a:chExt cx="1360298" cy="2041534"/>
          </a:xfrm>
        </p:grpSpPr>
        <p:sp>
          <p:nvSpPr>
            <p:cNvPr id="31" name="矩形: 圆角 12">
              <a:extLst>
                <a:ext uri="{FF2B5EF4-FFF2-40B4-BE49-F238E27FC236}">
                  <a16:creationId xmlns:a16="http://schemas.microsoft.com/office/drawing/2014/main" id="{4F45FEC0-852F-1342-A1DA-0F9F5942ABA4}"/>
                </a:ext>
              </a:extLst>
            </p:cNvPr>
            <p:cNvSpPr>
              <a:spLocks noChangeArrowheads="1"/>
            </p:cNvSpPr>
            <p:nvPr/>
          </p:nvSpPr>
          <p:spPr bwMode="auto">
            <a:xfrm>
              <a:off x="0" y="505238"/>
              <a:ext cx="1211980" cy="1541748"/>
            </a:xfrm>
            <a:prstGeom prst="roundRect">
              <a:avLst>
                <a:gd name="adj" fmla="val 16667"/>
              </a:avLst>
            </a:prstGeom>
            <a:solidFill>
              <a:schemeClr val="bg1"/>
            </a:solidFill>
            <a:ln w="12700">
              <a:solidFill>
                <a:srgbClr val="31538F"/>
              </a:solidFill>
              <a:round/>
            </a:ln>
          </p:spPr>
          <p:txBody>
            <a:bodyPr anchor="ct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endParaRPr lang="x-none" altLang="x-none" sz="1300">
                <a:solidFill>
                  <a:schemeClr val="tx1"/>
                </a:solidFill>
                <a:latin typeface="Century Gothic" panose="020B0502020202020204" pitchFamily="34" charset="0"/>
                <a:ea typeface="微软雅黑" panose="020B0503020204020204" charset="-122"/>
                <a:sym typeface="等线" panose="02010600030101010101" pitchFamily="2" charset="-122"/>
              </a:endParaRPr>
            </a:p>
          </p:txBody>
        </p:sp>
        <p:sp>
          <p:nvSpPr>
            <p:cNvPr id="32" name="流程图: 磁盘 13">
              <a:extLst>
                <a:ext uri="{FF2B5EF4-FFF2-40B4-BE49-F238E27FC236}">
                  <a16:creationId xmlns:a16="http://schemas.microsoft.com/office/drawing/2014/main" id="{D8EFE3D2-95A7-634A-AF4A-9A9945CAFB09}"/>
                </a:ext>
              </a:extLst>
            </p:cNvPr>
            <p:cNvSpPr>
              <a:spLocks noChangeArrowheads="1"/>
            </p:cNvSpPr>
            <p:nvPr/>
          </p:nvSpPr>
          <p:spPr bwMode="auto">
            <a:xfrm>
              <a:off x="111066" y="1290189"/>
              <a:ext cx="565710" cy="681313"/>
            </a:xfrm>
            <a:prstGeom prst="flowChartMagneticDisk">
              <a:avLst/>
            </a:prstGeom>
            <a:solidFill>
              <a:srgbClr val="D8E2F3"/>
            </a:solidFill>
            <a:ln w="12700">
              <a:solidFill>
                <a:srgbClr val="FFC000"/>
              </a:solidFill>
              <a:bevel/>
            </a:ln>
          </p:spPr>
          <p:txBody>
            <a:bodyPr anchor="ct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endParaRPr lang="x-none" altLang="x-none" sz="1300">
                <a:solidFill>
                  <a:schemeClr val="tx1"/>
                </a:solidFill>
                <a:latin typeface="Century Gothic" panose="020B0502020202020204" pitchFamily="34" charset="0"/>
                <a:ea typeface="微软雅黑" panose="020B0503020204020204" charset="-122"/>
                <a:sym typeface="等线" panose="02010600030101010101" pitchFamily="2" charset="-122"/>
              </a:endParaRPr>
            </a:p>
          </p:txBody>
        </p:sp>
        <p:pic>
          <p:nvPicPr>
            <p:cNvPr id="33" name="图片 56">
              <a:extLst>
                <a:ext uri="{FF2B5EF4-FFF2-40B4-BE49-F238E27FC236}">
                  <a16:creationId xmlns:a16="http://schemas.microsoft.com/office/drawing/2014/main" id="{16B86C0B-D1CB-1D40-B75F-BE3BEAD16EA6}"/>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23774" y="866775"/>
              <a:ext cx="383032" cy="371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图片 57">
              <a:extLst>
                <a:ext uri="{FF2B5EF4-FFF2-40B4-BE49-F238E27FC236}">
                  <a16:creationId xmlns:a16="http://schemas.microsoft.com/office/drawing/2014/main" id="{70572025-0B3C-114F-BB28-89273C648D4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3006" y="512362"/>
              <a:ext cx="787699" cy="764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矩形 64">
              <a:extLst>
                <a:ext uri="{FF2B5EF4-FFF2-40B4-BE49-F238E27FC236}">
                  <a16:creationId xmlns:a16="http://schemas.microsoft.com/office/drawing/2014/main" id="{73977069-BFCB-B547-9DC6-E24013755E5F}"/>
                </a:ext>
              </a:extLst>
            </p:cNvPr>
            <p:cNvSpPr>
              <a:spLocks noChangeArrowheads="1"/>
            </p:cNvSpPr>
            <p:nvPr/>
          </p:nvSpPr>
          <p:spPr bwMode="auto">
            <a:xfrm>
              <a:off x="324578" y="1603307"/>
              <a:ext cx="155966" cy="249724"/>
            </a:xfrm>
            <a:prstGeom prst="rect">
              <a:avLst/>
            </a:prstGeom>
            <a:solidFill>
              <a:srgbClr val="FFC000"/>
            </a:solidFill>
            <a:ln>
              <a:noFill/>
            </a:ln>
            <a:extLst>
              <a:ext uri="{91240B29-F687-4F45-9708-019B960494DF}">
                <a14:hiddenLine xmlns:a14="http://schemas.microsoft.com/office/drawing/2010/main" w="12700">
                  <a:solidFill>
                    <a:srgbClr val="31538F"/>
                  </a:solidFill>
                  <a:bevel/>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endParaRPr lang="x-none" altLang="x-none" sz="1300">
                <a:solidFill>
                  <a:schemeClr val="tx1"/>
                </a:solidFill>
                <a:latin typeface="Century Gothic" panose="020B0502020202020204" pitchFamily="34" charset="0"/>
                <a:ea typeface="微软雅黑" panose="020B0503020204020204" charset="-122"/>
                <a:sym typeface="等线" panose="02010600030101010101" pitchFamily="2" charset="-122"/>
              </a:endParaRPr>
            </a:p>
          </p:txBody>
        </p:sp>
        <p:sp>
          <p:nvSpPr>
            <p:cNvPr id="36" name="文本框 97">
              <a:extLst>
                <a:ext uri="{FF2B5EF4-FFF2-40B4-BE49-F238E27FC236}">
                  <a16:creationId xmlns:a16="http://schemas.microsoft.com/office/drawing/2014/main" id="{FF421FAC-D461-BF4A-B7BD-673A9067BD85}"/>
                </a:ext>
              </a:extLst>
            </p:cNvPr>
            <p:cNvSpPr>
              <a:spLocks noChangeArrowheads="1"/>
            </p:cNvSpPr>
            <p:nvPr/>
          </p:nvSpPr>
          <p:spPr bwMode="auto">
            <a:xfrm>
              <a:off x="545070" y="1361055"/>
              <a:ext cx="815228" cy="519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anchor="ctr">
              <a:spAutoFit/>
            </a:bodyP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r>
                <a:rPr lang="en-US" altLang="zh-CN" sz="900" dirty="0">
                  <a:solidFill>
                    <a:schemeClr val="tx1"/>
                  </a:solidFill>
                  <a:latin typeface="Century Gothic" panose="020B0502020202020204" pitchFamily="34" charset="0"/>
                  <a:ea typeface="微软雅黑" panose="020B0503020204020204" charset="-122"/>
                  <a:sym typeface="微软雅黑" panose="020B0503020204020204" charset="-122"/>
                </a:rPr>
                <a:t>Virtual </a:t>
              </a:r>
            </a:p>
            <a:p>
              <a:pPr algn="ctr" eaLnBrk="1" hangingPunct="1"/>
              <a:r>
                <a:rPr lang="en-US" altLang="zh-CN" sz="900" dirty="0">
                  <a:solidFill>
                    <a:schemeClr val="tx1"/>
                  </a:solidFill>
                  <a:latin typeface="Century Gothic" panose="020B0502020202020204" pitchFamily="34" charset="0"/>
                  <a:ea typeface="微软雅黑" panose="020B0503020204020204" charset="-122"/>
                  <a:sym typeface="微软雅黑" panose="020B0503020204020204" charset="-122"/>
                </a:rPr>
                <a:t>disk</a:t>
              </a:r>
              <a:endParaRPr lang="zh-CN" altLang="en-US" sz="900" dirty="0">
                <a:solidFill>
                  <a:schemeClr val="tx1"/>
                </a:solidFill>
                <a:latin typeface="Century Gothic" panose="020B0502020202020204" pitchFamily="34" charset="0"/>
                <a:ea typeface="微软雅黑" panose="020B0503020204020204" charset="-122"/>
                <a:sym typeface="微软雅黑" panose="020B0503020204020204" charset="-122"/>
              </a:endParaRPr>
            </a:p>
          </p:txBody>
        </p:sp>
        <p:sp>
          <p:nvSpPr>
            <p:cNvPr id="37" name="文本框 101">
              <a:extLst>
                <a:ext uri="{FF2B5EF4-FFF2-40B4-BE49-F238E27FC236}">
                  <a16:creationId xmlns:a16="http://schemas.microsoft.com/office/drawing/2014/main" id="{312AEF34-C760-594F-9B2A-0854EAE63ACB}"/>
                </a:ext>
              </a:extLst>
            </p:cNvPr>
            <p:cNvSpPr>
              <a:spLocks noChangeArrowheads="1"/>
            </p:cNvSpPr>
            <p:nvPr/>
          </p:nvSpPr>
          <p:spPr bwMode="auto">
            <a:xfrm>
              <a:off x="129013" y="5452"/>
              <a:ext cx="898737" cy="4111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anchor="ctr">
              <a:spAutoFit/>
            </a:bodyP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r>
                <a:rPr lang="en-US" altLang="x-none" sz="1300" dirty="0">
                  <a:latin typeface="Century Gothic" panose="020B0502020202020204" pitchFamily="34" charset="0"/>
                  <a:ea typeface="微软雅黑" panose="020B0503020204020204" charset="-122"/>
                  <a:sym typeface="微软雅黑" panose="020B0503020204020204" charset="-122"/>
                </a:rPr>
                <a:t>VM </a:t>
              </a:r>
              <a:r>
                <a:rPr lang="en-US" altLang="x-none" sz="1300" dirty="0">
                  <a:solidFill>
                    <a:schemeClr val="tx1"/>
                  </a:solidFill>
                  <a:latin typeface="Century Gothic" panose="020B0502020202020204" pitchFamily="34" charset="0"/>
                  <a:ea typeface="微软雅黑" panose="020B0503020204020204" charset="-122"/>
                  <a:sym typeface="微软雅黑" panose="020B0503020204020204" charset="-122"/>
                </a:rPr>
                <a:t>C</a:t>
              </a:r>
            </a:p>
          </p:txBody>
        </p:sp>
      </p:grpSp>
      <p:cxnSp>
        <p:nvCxnSpPr>
          <p:cNvPr id="38" name="直接连接符 106">
            <a:extLst>
              <a:ext uri="{FF2B5EF4-FFF2-40B4-BE49-F238E27FC236}">
                <a16:creationId xmlns:a16="http://schemas.microsoft.com/office/drawing/2014/main" id="{4AEB6FBE-3537-A44F-8927-1ED68D412872}"/>
              </a:ext>
            </a:extLst>
          </p:cNvPr>
          <p:cNvCxnSpPr>
            <a:stCxn id="92" idx="1"/>
            <a:endCxn id="97" idx="3"/>
          </p:cNvCxnSpPr>
          <p:nvPr/>
        </p:nvCxnSpPr>
        <p:spPr>
          <a:xfrm flipH="1" flipV="1">
            <a:off x="1595755" y="4345728"/>
            <a:ext cx="791210" cy="16129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直接连接符 107">
            <a:extLst>
              <a:ext uri="{FF2B5EF4-FFF2-40B4-BE49-F238E27FC236}">
                <a16:creationId xmlns:a16="http://schemas.microsoft.com/office/drawing/2014/main" id="{6ED6675B-FFD3-0D48-9A5C-DE53A441C670}"/>
              </a:ext>
            </a:extLst>
          </p:cNvPr>
          <p:cNvCxnSpPr>
            <a:stCxn id="91" idx="0"/>
            <a:endCxn id="9" idx="2"/>
          </p:cNvCxnSpPr>
          <p:nvPr/>
        </p:nvCxnSpPr>
        <p:spPr>
          <a:xfrm flipH="1" flipV="1">
            <a:off x="2242185" y="3957108"/>
            <a:ext cx="973455" cy="353695"/>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直接连接符 108">
            <a:extLst>
              <a:ext uri="{FF2B5EF4-FFF2-40B4-BE49-F238E27FC236}">
                <a16:creationId xmlns:a16="http://schemas.microsoft.com/office/drawing/2014/main" id="{906FE0DA-2B8F-5E48-824B-44167DA24A0D}"/>
              </a:ext>
            </a:extLst>
          </p:cNvPr>
          <p:cNvCxnSpPr>
            <a:stCxn id="92" idx="0"/>
            <a:endCxn id="10" idx="2"/>
          </p:cNvCxnSpPr>
          <p:nvPr/>
        </p:nvCxnSpPr>
        <p:spPr>
          <a:xfrm flipV="1">
            <a:off x="2710815" y="3957108"/>
            <a:ext cx="758190" cy="353695"/>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直接连接符 109">
            <a:extLst>
              <a:ext uri="{FF2B5EF4-FFF2-40B4-BE49-F238E27FC236}">
                <a16:creationId xmlns:a16="http://schemas.microsoft.com/office/drawing/2014/main" id="{7AFA91D5-B682-354E-802B-AB20B99ED7AB}"/>
              </a:ext>
            </a:extLst>
          </p:cNvPr>
          <p:cNvCxnSpPr>
            <a:stCxn id="91" idx="0"/>
            <a:endCxn id="10" idx="2"/>
          </p:cNvCxnSpPr>
          <p:nvPr/>
        </p:nvCxnSpPr>
        <p:spPr>
          <a:xfrm flipV="1">
            <a:off x="3215640" y="3957108"/>
            <a:ext cx="253365" cy="353695"/>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直接连接符 112">
            <a:extLst>
              <a:ext uri="{FF2B5EF4-FFF2-40B4-BE49-F238E27FC236}">
                <a16:creationId xmlns:a16="http://schemas.microsoft.com/office/drawing/2014/main" id="{6D615926-4F54-DF44-BCE0-951C2CF6BE36}"/>
              </a:ext>
            </a:extLst>
          </p:cNvPr>
          <p:cNvCxnSpPr>
            <a:stCxn id="90" idx="0"/>
            <a:endCxn id="11" idx="2"/>
          </p:cNvCxnSpPr>
          <p:nvPr/>
        </p:nvCxnSpPr>
        <p:spPr>
          <a:xfrm flipH="1" flipV="1">
            <a:off x="6715760" y="3945678"/>
            <a:ext cx="316865" cy="365125"/>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直接连接符 113">
            <a:extLst>
              <a:ext uri="{FF2B5EF4-FFF2-40B4-BE49-F238E27FC236}">
                <a16:creationId xmlns:a16="http://schemas.microsoft.com/office/drawing/2014/main" id="{F1208FC5-CA9E-AB48-B4B0-EE34E00872E3}"/>
              </a:ext>
            </a:extLst>
          </p:cNvPr>
          <p:cNvCxnSpPr>
            <a:stCxn id="89" idx="0"/>
            <a:endCxn id="11" idx="2"/>
          </p:cNvCxnSpPr>
          <p:nvPr/>
        </p:nvCxnSpPr>
        <p:spPr>
          <a:xfrm flipH="1" flipV="1">
            <a:off x="6715760" y="3945678"/>
            <a:ext cx="821690" cy="365125"/>
          </a:xfrm>
          <a:prstGeom prst="line">
            <a:avLst/>
          </a:prstGeom>
        </p:spPr>
        <p:style>
          <a:lnRef idx="1">
            <a:schemeClr val="accent1"/>
          </a:lnRef>
          <a:fillRef idx="0">
            <a:schemeClr val="accent1"/>
          </a:fillRef>
          <a:effectRef idx="0">
            <a:schemeClr val="accent1"/>
          </a:effectRef>
          <a:fontRef idx="minor">
            <a:schemeClr val="tx1"/>
          </a:fontRef>
        </p:style>
      </p:cxnSp>
      <p:cxnSp>
        <p:nvCxnSpPr>
          <p:cNvPr id="44" name="直接连接符 114">
            <a:extLst>
              <a:ext uri="{FF2B5EF4-FFF2-40B4-BE49-F238E27FC236}">
                <a16:creationId xmlns:a16="http://schemas.microsoft.com/office/drawing/2014/main" id="{46EA5D10-ADCE-404D-B93B-86DBCF91CDBE}"/>
              </a:ext>
            </a:extLst>
          </p:cNvPr>
          <p:cNvCxnSpPr>
            <a:stCxn id="90" idx="0"/>
            <a:endCxn id="12" idx="2"/>
          </p:cNvCxnSpPr>
          <p:nvPr/>
        </p:nvCxnSpPr>
        <p:spPr>
          <a:xfrm flipV="1">
            <a:off x="7032625" y="3945678"/>
            <a:ext cx="911860" cy="365125"/>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直接连接符 126">
            <a:extLst>
              <a:ext uri="{FF2B5EF4-FFF2-40B4-BE49-F238E27FC236}">
                <a16:creationId xmlns:a16="http://schemas.microsoft.com/office/drawing/2014/main" id="{2DA9BEF6-51AD-444D-97C8-099B670D36AB}"/>
              </a:ext>
            </a:extLst>
          </p:cNvPr>
          <p:cNvCxnSpPr>
            <a:stCxn id="89" idx="0"/>
            <a:endCxn id="12" idx="2"/>
          </p:cNvCxnSpPr>
          <p:nvPr/>
        </p:nvCxnSpPr>
        <p:spPr>
          <a:xfrm flipV="1">
            <a:off x="7537450" y="3945678"/>
            <a:ext cx="407035" cy="365125"/>
          </a:xfrm>
          <a:prstGeom prst="line">
            <a:avLst/>
          </a:prstGeom>
        </p:spPr>
        <p:style>
          <a:lnRef idx="1">
            <a:schemeClr val="accent1"/>
          </a:lnRef>
          <a:fillRef idx="0">
            <a:schemeClr val="accent1"/>
          </a:fillRef>
          <a:effectRef idx="0">
            <a:schemeClr val="accent1"/>
          </a:effectRef>
          <a:fontRef idx="minor">
            <a:schemeClr val="tx1"/>
          </a:fontRef>
        </p:style>
      </p:cxnSp>
      <p:sp>
        <p:nvSpPr>
          <p:cNvPr id="46" name="椭圆 138">
            <a:extLst>
              <a:ext uri="{FF2B5EF4-FFF2-40B4-BE49-F238E27FC236}">
                <a16:creationId xmlns:a16="http://schemas.microsoft.com/office/drawing/2014/main" id="{D68542CF-5963-F743-A639-E30F9C7B0A6C}"/>
              </a:ext>
            </a:extLst>
          </p:cNvPr>
          <p:cNvSpPr/>
          <p:nvPr/>
        </p:nvSpPr>
        <p:spPr>
          <a:xfrm>
            <a:off x="4010025" y="4374938"/>
            <a:ext cx="99060" cy="172720"/>
          </a:xfrm>
          <a:prstGeom prst="ellipse">
            <a:avLst/>
          </a:prstGeom>
          <a:noFill/>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grpSp>
        <p:nvGrpSpPr>
          <p:cNvPr id="47" name="组合 153">
            <a:extLst>
              <a:ext uri="{FF2B5EF4-FFF2-40B4-BE49-F238E27FC236}">
                <a16:creationId xmlns:a16="http://schemas.microsoft.com/office/drawing/2014/main" id="{14F482F4-DDC3-8F4D-B312-C50EF5A0FA15}"/>
              </a:ext>
            </a:extLst>
          </p:cNvPr>
          <p:cNvGrpSpPr/>
          <p:nvPr/>
        </p:nvGrpSpPr>
        <p:grpSpPr>
          <a:xfrm>
            <a:off x="4798060" y="5517302"/>
            <a:ext cx="619125" cy="734729"/>
            <a:chOff x="3984" y="4456"/>
            <a:chExt cx="1900" cy="2254"/>
          </a:xfrm>
        </p:grpSpPr>
        <p:pic>
          <p:nvPicPr>
            <p:cNvPr id="48" name="Picture 13" descr="Service-Server">
              <a:extLst>
                <a:ext uri="{FF2B5EF4-FFF2-40B4-BE49-F238E27FC236}">
                  <a16:creationId xmlns:a16="http://schemas.microsoft.com/office/drawing/2014/main" id="{6522FFEE-2DA5-1D42-917E-2176558BCFF1}"/>
                </a:ext>
              </a:extLst>
            </p:cNvPr>
            <p:cNvPicPr>
              <a:picLocks noChangeAspect="1"/>
            </p:cNvPicPr>
            <p:nvPr/>
          </p:nvPicPr>
          <p:blipFill>
            <a:blip r:embed="rId9"/>
            <a:srcRect l="18750" t="3125" r="15625" b="3125"/>
            <a:stretch>
              <a:fillRect/>
            </a:stretch>
          </p:blipFill>
          <p:spPr>
            <a:xfrm>
              <a:off x="4442" y="4456"/>
              <a:ext cx="985" cy="1406"/>
            </a:xfrm>
            <a:prstGeom prst="rect">
              <a:avLst/>
            </a:prstGeom>
            <a:noFill/>
            <a:ln w="9525">
              <a:noFill/>
            </a:ln>
          </p:spPr>
        </p:pic>
        <p:sp>
          <p:nvSpPr>
            <p:cNvPr id="49" name="文本框 157">
              <a:extLst>
                <a:ext uri="{FF2B5EF4-FFF2-40B4-BE49-F238E27FC236}">
                  <a16:creationId xmlns:a16="http://schemas.microsoft.com/office/drawing/2014/main" id="{BD06B3B6-8F98-254F-A776-8DD104CDCCB9}"/>
                </a:ext>
              </a:extLst>
            </p:cNvPr>
            <p:cNvSpPr txBox="1"/>
            <p:nvPr/>
          </p:nvSpPr>
          <p:spPr>
            <a:xfrm>
              <a:off x="3984" y="5671"/>
              <a:ext cx="1900" cy="1039"/>
            </a:xfrm>
            <a:prstGeom prst="rect">
              <a:avLst/>
            </a:prstGeom>
            <a:noFill/>
            <a:ln>
              <a:noFill/>
            </a:ln>
          </p:spPr>
          <p:txBody>
            <a:bodyPr wrap="square" rtlCol="0">
              <a:spAutoFit/>
            </a:bodyPr>
            <a:lstStyle/>
            <a:p>
              <a:pPr algn="ctr"/>
              <a:r>
                <a:rPr lang="en-US" altLang="zh-CN" sz="800" b="1" dirty="0">
                  <a:solidFill>
                    <a:schemeClr val="tx1"/>
                  </a:solidFill>
                  <a:latin typeface="Century Gothic" panose="020B0502020202020204" pitchFamily="34" charset="0"/>
                  <a:ea typeface="微软雅黑" panose="020B0503020204020204" charset="-122"/>
                </a:rPr>
                <a:t>Witness node</a:t>
              </a:r>
              <a:endParaRPr lang="zh-CN" altLang="en-US" sz="800" b="1" dirty="0">
                <a:solidFill>
                  <a:schemeClr val="tx1"/>
                </a:solidFill>
                <a:latin typeface="Century Gothic" panose="020B0502020202020204" pitchFamily="34" charset="0"/>
                <a:ea typeface="微软雅黑" panose="020B0503020204020204" charset="-122"/>
              </a:endParaRPr>
            </a:p>
          </p:txBody>
        </p:sp>
      </p:grpSp>
      <p:cxnSp>
        <p:nvCxnSpPr>
          <p:cNvPr id="50" name="直接连接符 158">
            <a:extLst>
              <a:ext uri="{FF2B5EF4-FFF2-40B4-BE49-F238E27FC236}">
                <a16:creationId xmlns:a16="http://schemas.microsoft.com/office/drawing/2014/main" id="{2D9A7A7F-E5DC-4440-8DD0-05C0A785EADE}"/>
              </a:ext>
            </a:extLst>
          </p:cNvPr>
          <p:cNvCxnSpPr>
            <a:stCxn id="91" idx="2"/>
            <a:endCxn id="48" idx="0"/>
          </p:cNvCxnSpPr>
          <p:nvPr/>
        </p:nvCxnSpPr>
        <p:spPr>
          <a:xfrm>
            <a:off x="3215640" y="4702598"/>
            <a:ext cx="1892300" cy="814705"/>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直接连接符 159">
            <a:extLst>
              <a:ext uri="{FF2B5EF4-FFF2-40B4-BE49-F238E27FC236}">
                <a16:creationId xmlns:a16="http://schemas.microsoft.com/office/drawing/2014/main" id="{4B742A5A-2AD3-0246-B650-0557197771F6}"/>
              </a:ext>
            </a:extLst>
          </p:cNvPr>
          <p:cNvCxnSpPr>
            <a:stCxn id="90" idx="2"/>
            <a:endCxn id="48" idx="0"/>
          </p:cNvCxnSpPr>
          <p:nvPr/>
        </p:nvCxnSpPr>
        <p:spPr>
          <a:xfrm flipH="1">
            <a:off x="5107940" y="4702598"/>
            <a:ext cx="1924685" cy="814705"/>
          </a:xfrm>
          <a:prstGeom prst="line">
            <a:avLst/>
          </a:prstGeom>
        </p:spPr>
        <p:style>
          <a:lnRef idx="1">
            <a:schemeClr val="accent1"/>
          </a:lnRef>
          <a:fillRef idx="0">
            <a:schemeClr val="accent1"/>
          </a:fillRef>
          <a:effectRef idx="0">
            <a:schemeClr val="accent1"/>
          </a:effectRef>
          <a:fontRef idx="minor">
            <a:schemeClr val="tx1"/>
          </a:fontRef>
        </p:style>
      </p:cxnSp>
      <p:sp>
        <p:nvSpPr>
          <p:cNvPr id="52" name="流程图: 磁盘 5">
            <a:extLst>
              <a:ext uri="{FF2B5EF4-FFF2-40B4-BE49-F238E27FC236}">
                <a16:creationId xmlns:a16="http://schemas.microsoft.com/office/drawing/2014/main" id="{B4B90B78-20D2-8946-AB64-34AE90AFEE97}"/>
              </a:ext>
            </a:extLst>
          </p:cNvPr>
          <p:cNvSpPr>
            <a:spLocks noChangeArrowheads="1"/>
          </p:cNvSpPr>
          <p:nvPr/>
        </p:nvSpPr>
        <p:spPr bwMode="auto">
          <a:xfrm>
            <a:off x="1843723" y="2778548"/>
            <a:ext cx="398462" cy="587375"/>
          </a:xfrm>
          <a:prstGeom prst="flowChartMagneticDisk">
            <a:avLst/>
          </a:prstGeom>
          <a:solidFill>
            <a:srgbClr val="FFFFFF"/>
          </a:solidFill>
          <a:ln w="12700">
            <a:solidFill>
              <a:srgbClr val="31538F"/>
            </a:solidFill>
            <a:round/>
          </a:ln>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endParaRPr lang="x-none" altLang="x-none" sz="1300">
              <a:solidFill>
                <a:schemeClr val="tx1"/>
              </a:solidFill>
              <a:latin typeface="Century Gothic" panose="020B0502020202020204" pitchFamily="34" charset="0"/>
              <a:ea typeface="微软雅黑" panose="020B0503020204020204" charset="-122"/>
              <a:sym typeface="等线" panose="02010600030101010101" pitchFamily="2" charset="-122"/>
            </a:endParaRPr>
          </a:p>
        </p:txBody>
      </p:sp>
      <p:sp>
        <p:nvSpPr>
          <p:cNvPr id="53" name="矩形 59">
            <a:extLst>
              <a:ext uri="{FF2B5EF4-FFF2-40B4-BE49-F238E27FC236}">
                <a16:creationId xmlns:a16="http://schemas.microsoft.com/office/drawing/2014/main" id="{8F40C811-3EF2-7A46-9697-3A0F82176721}"/>
              </a:ext>
            </a:extLst>
          </p:cNvPr>
          <p:cNvSpPr>
            <a:spLocks noChangeArrowheads="1"/>
          </p:cNvSpPr>
          <p:nvPr/>
        </p:nvSpPr>
        <p:spPr bwMode="auto">
          <a:xfrm>
            <a:off x="1981835" y="3081761"/>
            <a:ext cx="111125" cy="177800"/>
          </a:xfrm>
          <a:prstGeom prst="rect">
            <a:avLst/>
          </a:prstGeom>
          <a:solidFill>
            <a:srgbClr val="00B050"/>
          </a:solidFill>
          <a:ln>
            <a:noFill/>
          </a:ln>
          <a:extLst>
            <a:ext uri="{91240B29-F687-4F45-9708-019B960494DF}">
              <a14:hiddenLine xmlns:a14="http://schemas.microsoft.com/office/drawing/2010/main" w="12700">
                <a:solidFill>
                  <a:srgbClr val="31538F"/>
                </a:solidFill>
                <a:bevel/>
              </a14:hiddenLine>
            </a:ext>
          </a:extLst>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endParaRPr lang="x-none" altLang="x-none" sz="1300">
              <a:solidFill>
                <a:schemeClr val="tx1"/>
              </a:solidFill>
              <a:latin typeface="Century Gothic" panose="020B0502020202020204" pitchFamily="34" charset="0"/>
              <a:ea typeface="微软雅黑" panose="020B0503020204020204" charset="-122"/>
              <a:sym typeface="等线" panose="02010600030101010101" pitchFamily="2" charset="-122"/>
            </a:endParaRPr>
          </a:p>
        </p:txBody>
      </p:sp>
      <p:sp>
        <p:nvSpPr>
          <p:cNvPr id="54" name="流程图: 磁盘 17">
            <a:extLst>
              <a:ext uri="{FF2B5EF4-FFF2-40B4-BE49-F238E27FC236}">
                <a16:creationId xmlns:a16="http://schemas.microsoft.com/office/drawing/2014/main" id="{655E1E40-7185-6247-ADE9-477BD2AC9E25}"/>
              </a:ext>
            </a:extLst>
          </p:cNvPr>
          <p:cNvSpPr>
            <a:spLocks noChangeArrowheads="1"/>
          </p:cNvSpPr>
          <p:nvPr/>
        </p:nvSpPr>
        <p:spPr bwMode="auto">
          <a:xfrm>
            <a:off x="6267133" y="2778548"/>
            <a:ext cx="398462" cy="585788"/>
          </a:xfrm>
          <a:prstGeom prst="flowChartMagneticDisk">
            <a:avLst/>
          </a:prstGeom>
          <a:solidFill>
            <a:srgbClr val="FFFFFF"/>
          </a:solidFill>
          <a:ln w="12700">
            <a:solidFill>
              <a:srgbClr val="31538F"/>
            </a:solidFill>
            <a:round/>
          </a:ln>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endParaRPr lang="x-none" altLang="x-none" sz="1300">
              <a:solidFill>
                <a:schemeClr val="tx1"/>
              </a:solidFill>
              <a:latin typeface="Century Gothic" panose="020B0502020202020204" pitchFamily="34" charset="0"/>
              <a:ea typeface="微软雅黑" panose="020B0503020204020204" charset="-122"/>
              <a:sym typeface="等线" panose="02010600030101010101" pitchFamily="2" charset="-122"/>
            </a:endParaRPr>
          </a:p>
        </p:txBody>
      </p:sp>
      <p:sp>
        <p:nvSpPr>
          <p:cNvPr id="55" name="矩形 60">
            <a:extLst>
              <a:ext uri="{FF2B5EF4-FFF2-40B4-BE49-F238E27FC236}">
                <a16:creationId xmlns:a16="http://schemas.microsoft.com/office/drawing/2014/main" id="{C08748DE-895B-E948-B91A-A3D09DE34862}"/>
              </a:ext>
            </a:extLst>
          </p:cNvPr>
          <p:cNvSpPr>
            <a:spLocks noChangeArrowheads="1"/>
          </p:cNvSpPr>
          <p:nvPr/>
        </p:nvSpPr>
        <p:spPr bwMode="auto">
          <a:xfrm>
            <a:off x="6387783" y="3057948"/>
            <a:ext cx="111125" cy="177800"/>
          </a:xfrm>
          <a:prstGeom prst="rect">
            <a:avLst/>
          </a:prstGeom>
          <a:solidFill>
            <a:srgbClr val="00B050"/>
          </a:solidFill>
          <a:ln>
            <a:noFill/>
          </a:ln>
          <a:extLst>
            <a:ext uri="{91240B29-F687-4F45-9708-019B960494DF}">
              <a14:hiddenLine xmlns:a14="http://schemas.microsoft.com/office/drawing/2010/main" w="12700">
                <a:solidFill>
                  <a:srgbClr val="31538F"/>
                </a:solidFill>
                <a:bevel/>
              </a14:hiddenLine>
            </a:ext>
          </a:extLst>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endParaRPr lang="x-none" altLang="x-none" sz="1300">
              <a:solidFill>
                <a:schemeClr val="tx1"/>
              </a:solidFill>
              <a:latin typeface="Century Gothic" panose="020B0502020202020204" pitchFamily="34" charset="0"/>
              <a:ea typeface="微软雅黑" panose="020B0503020204020204" charset="-122"/>
              <a:sym typeface="等线" panose="02010600030101010101" pitchFamily="2" charset="-122"/>
            </a:endParaRPr>
          </a:p>
        </p:txBody>
      </p:sp>
      <p:sp>
        <p:nvSpPr>
          <p:cNvPr id="56" name="流程图: 磁盘 18">
            <a:extLst>
              <a:ext uri="{FF2B5EF4-FFF2-40B4-BE49-F238E27FC236}">
                <a16:creationId xmlns:a16="http://schemas.microsoft.com/office/drawing/2014/main" id="{9915D946-9FEC-FB48-B0F8-B465A1E68BD8}"/>
              </a:ext>
            </a:extLst>
          </p:cNvPr>
          <p:cNvSpPr>
            <a:spLocks noChangeArrowheads="1"/>
          </p:cNvSpPr>
          <p:nvPr/>
        </p:nvSpPr>
        <p:spPr bwMode="auto">
          <a:xfrm>
            <a:off x="3094673" y="2782993"/>
            <a:ext cx="398462" cy="587375"/>
          </a:xfrm>
          <a:prstGeom prst="flowChartMagneticDisk">
            <a:avLst/>
          </a:prstGeom>
          <a:solidFill>
            <a:srgbClr val="FFFFFF"/>
          </a:solidFill>
          <a:ln w="12700">
            <a:solidFill>
              <a:srgbClr val="31538F"/>
            </a:solidFill>
            <a:round/>
          </a:ln>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endParaRPr lang="x-none" altLang="x-none" sz="1300">
              <a:solidFill>
                <a:schemeClr val="tx1"/>
              </a:solidFill>
              <a:latin typeface="Century Gothic" panose="020B0502020202020204" pitchFamily="34" charset="0"/>
              <a:ea typeface="微软雅黑" panose="020B0503020204020204" charset="-122"/>
              <a:sym typeface="等线" panose="02010600030101010101" pitchFamily="2" charset="-122"/>
            </a:endParaRPr>
          </a:p>
        </p:txBody>
      </p:sp>
      <p:sp>
        <p:nvSpPr>
          <p:cNvPr id="57" name="矩形 62">
            <a:extLst>
              <a:ext uri="{FF2B5EF4-FFF2-40B4-BE49-F238E27FC236}">
                <a16:creationId xmlns:a16="http://schemas.microsoft.com/office/drawing/2014/main" id="{698C29EE-DD42-5F49-AC1D-4EB194539E7C}"/>
              </a:ext>
            </a:extLst>
          </p:cNvPr>
          <p:cNvSpPr>
            <a:spLocks noChangeArrowheads="1"/>
          </p:cNvSpPr>
          <p:nvPr/>
        </p:nvSpPr>
        <p:spPr bwMode="auto">
          <a:xfrm>
            <a:off x="3235960" y="3063981"/>
            <a:ext cx="111125" cy="177800"/>
          </a:xfrm>
          <a:prstGeom prst="rect">
            <a:avLst/>
          </a:prstGeom>
          <a:solidFill>
            <a:srgbClr val="00B0F0"/>
          </a:solidFill>
          <a:ln>
            <a:noFill/>
          </a:ln>
          <a:extLst>
            <a:ext uri="{91240B29-F687-4F45-9708-019B960494DF}">
              <a14:hiddenLine xmlns:a14="http://schemas.microsoft.com/office/drawing/2010/main" w="12700">
                <a:solidFill>
                  <a:srgbClr val="31538F"/>
                </a:solidFill>
                <a:bevel/>
              </a14:hiddenLine>
            </a:ext>
          </a:extLst>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endParaRPr lang="x-none" altLang="x-none" sz="1300">
              <a:solidFill>
                <a:schemeClr val="tx1"/>
              </a:solidFill>
              <a:latin typeface="Century Gothic" panose="020B0502020202020204" pitchFamily="34" charset="0"/>
              <a:ea typeface="微软雅黑" panose="020B0503020204020204" charset="-122"/>
              <a:sym typeface="等线" panose="02010600030101010101" pitchFamily="2" charset="-122"/>
            </a:endParaRPr>
          </a:p>
        </p:txBody>
      </p:sp>
      <p:sp>
        <p:nvSpPr>
          <p:cNvPr id="58" name="流程图: 磁盘 15">
            <a:extLst>
              <a:ext uri="{FF2B5EF4-FFF2-40B4-BE49-F238E27FC236}">
                <a16:creationId xmlns:a16="http://schemas.microsoft.com/office/drawing/2014/main" id="{A4C3259C-D53E-6046-9901-86E7BD170383}"/>
              </a:ext>
            </a:extLst>
          </p:cNvPr>
          <p:cNvSpPr>
            <a:spLocks noChangeArrowheads="1"/>
          </p:cNvSpPr>
          <p:nvPr/>
        </p:nvSpPr>
        <p:spPr bwMode="auto">
          <a:xfrm>
            <a:off x="2461578" y="2778548"/>
            <a:ext cx="398462" cy="585788"/>
          </a:xfrm>
          <a:prstGeom prst="flowChartMagneticDisk">
            <a:avLst/>
          </a:prstGeom>
          <a:solidFill>
            <a:srgbClr val="FFFFFF"/>
          </a:solidFill>
          <a:ln w="12700">
            <a:solidFill>
              <a:srgbClr val="31538F"/>
            </a:solidFill>
            <a:round/>
          </a:ln>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endParaRPr lang="x-none" altLang="x-none" sz="1300">
              <a:solidFill>
                <a:schemeClr val="tx1"/>
              </a:solidFill>
              <a:latin typeface="Century Gothic" panose="020B0502020202020204" pitchFamily="34" charset="0"/>
              <a:ea typeface="微软雅黑" panose="020B0503020204020204" charset="-122"/>
              <a:sym typeface="等线" panose="02010600030101010101" pitchFamily="2" charset="-122"/>
            </a:endParaRPr>
          </a:p>
        </p:txBody>
      </p:sp>
      <p:sp>
        <p:nvSpPr>
          <p:cNvPr id="59" name="矩形 66">
            <a:extLst>
              <a:ext uri="{FF2B5EF4-FFF2-40B4-BE49-F238E27FC236}">
                <a16:creationId xmlns:a16="http://schemas.microsoft.com/office/drawing/2014/main" id="{66449BAF-2E34-414B-8567-DD6DC6A8B028}"/>
              </a:ext>
            </a:extLst>
          </p:cNvPr>
          <p:cNvSpPr>
            <a:spLocks noChangeArrowheads="1"/>
          </p:cNvSpPr>
          <p:nvPr/>
        </p:nvSpPr>
        <p:spPr bwMode="auto">
          <a:xfrm>
            <a:off x="2615565" y="3070648"/>
            <a:ext cx="111125" cy="177800"/>
          </a:xfrm>
          <a:prstGeom prst="rect">
            <a:avLst/>
          </a:prstGeom>
          <a:solidFill>
            <a:srgbClr val="FFC000"/>
          </a:solidFill>
          <a:ln>
            <a:noFill/>
          </a:ln>
          <a:extLst>
            <a:ext uri="{91240B29-F687-4F45-9708-019B960494DF}">
              <a14:hiddenLine xmlns:a14="http://schemas.microsoft.com/office/drawing/2010/main" w="12700">
                <a:solidFill>
                  <a:srgbClr val="31538F"/>
                </a:solidFill>
                <a:bevel/>
              </a14:hiddenLine>
            </a:ext>
          </a:extLst>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endParaRPr lang="x-none" altLang="x-none" sz="1300">
              <a:solidFill>
                <a:schemeClr val="tx1"/>
              </a:solidFill>
              <a:latin typeface="Century Gothic" panose="020B0502020202020204" pitchFamily="34" charset="0"/>
              <a:ea typeface="微软雅黑" panose="020B0503020204020204" charset="-122"/>
              <a:sym typeface="等线" panose="02010600030101010101" pitchFamily="2" charset="-122"/>
            </a:endParaRPr>
          </a:p>
        </p:txBody>
      </p:sp>
      <p:sp>
        <p:nvSpPr>
          <p:cNvPr id="60" name="流程图: 磁盘 18">
            <a:extLst>
              <a:ext uri="{FF2B5EF4-FFF2-40B4-BE49-F238E27FC236}">
                <a16:creationId xmlns:a16="http://schemas.microsoft.com/office/drawing/2014/main" id="{87C4A4F4-7D29-F74D-ADE4-B2290C6D1DAB}"/>
              </a:ext>
            </a:extLst>
          </p:cNvPr>
          <p:cNvSpPr>
            <a:spLocks noChangeArrowheads="1"/>
          </p:cNvSpPr>
          <p:nvPr/>
        </p:nvSpPr>
        <p:spPr bwMode="auto">
          <a:xfrm>
            <a:off x="6806248" y="2782993"/>
            <a:ext cx="398462" cy="587375"/>
          </a:xfrm>
          <a:prstGeom prst="flowChartMagneticDisk">
            <a:avLst/>
          </a:prstGeom>
          <a:solidFill>
            <a:srgbClr val="FFFFFF"/>
          </a:solidFill>
          <a:ln w="12700">
            <a:solidFill>
              <a:srgbClr val="31538F"/>
            </a:solidFill>
            <a:round/>
          </a:ln>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endParaRPr lang="x-none" altLang="x-none" sz="1300">
              <a:solidFill>
                <a:schemeClr val="tx1"/>
              </a:solidFill>
              <a:latin typeface="Century Gothic" panose="020B0502020202020204" pitchFamily="34" charset="0"/>
              <a:ea typeface="微软雅黑" panose="020B0503020204020204" charset="-122"/>
              <a:sym typeface="等线" panose="02010600030101010101" pitchFamily="2" charset="-122"/>
            </a:endParaRPr>
          </a:p>
        </p:txBody>
      </p:sp>
      <p:sp>
        <p:nvSpPr>
          <p:cNvPr id="61" name="矩形 62">
            <a:extLst>
              <a:ext uri="{FF2B5EF4-FFF2-40B4-BE49-F238E27FC236}">
                <a16:creationId xmlns:a16="http://schemas.microsoft.com/office/drawing/2014/main" id="{45A18583-A2E6-6B49-96FB-C687925D77D2}"/>
              </a:ext>
            </a:extLst>
          </p:cNvPr>
          <p:cNvSpPr>
            <a:spLocks noChangeArrowheads="1"/>
          </p:cNvSpPr>
          <p:nvPr/>
        </p:nvSpPr>
        <p:spPr bwMode="auto">
          <a:xfrm>
            <a:off x="6947535" y="3063981"/>
            <a:ext cx="111125" cy="177800"/>
          </a:xfrm>
          <a:prstGeom prst="rect">
            <a:avLst/>
          </a:prstGeom>
          <a:solidFill>
            <a:srgbClr val="00B0F0"/>
          </a:solidFill>
          <a:ln>
            <a:noFill/>
          </a:ln>
          <a:extLst>
            <a:ext uri="{91240B29-F687-4F45-9708-019B960494DF}">
              <a14:hiddenLine xmlns:a14="http://schemas.microsoft.com/office/drawing/2010/main" w="12700">
                <a:solidFill>
                  <a:srgbClr val="31538F"/>
                </a:solidFill>
                <a:bevel/>
              </a14:hiddenLine>
            </a:ext>
          </a:extLst>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endParaRPr lang="x-none" altLang="x-none" sz="1300">
              <a:solidFill>
                <a:schemeClr val="tx1"/>
              </a:solidFill>
              <a:latin typeface="Century Gothic" panose="020B0502020202020204" pitchFamily="34" charset="0"/>
              <a:ea typeface="微软雅黑" panose="020B0503020204020204" charset="-122"/>
              <a:sym typeface="等线" panose="02010600030101010101" pitchFamily="2" charset="-122"/>
            </a:endParaRPr>
          </a:p>
        </p:txBody>
      </p:sp>
      <p:sp>
        <p:nvSpPr>
          <p:cNvPr id="62" name="流程图: 磁盘 15">
            <a:extLst>
              <a:ext uri="{FF2B5EF4-FFF2-40B4-BE49-F238E27FC236}">
                <a16:creationId xmlns:a16="http://schemas.microsoft.com/office/drawing/2014/main" id="{6ECA0E46-96D0-3349-BB62-C9A2E08CE661}"/>
              </a:ext>
            </a:extLst>
          </p:cNvPr>
          <p:cNvSpPr>
            <a:spLocks noChangeArrowheads="1"/>
          </p:cNvSpPr>
          <p:nvPr/>
        </p:nvSpPr>
        <p:spPr bwMode="auto">
          <a:xfrm>
            <a:off x="7613333" y="2784263"/>
            <a:ext cx="398462" cy="585788"/>
          </a:xfrm>
          <a:prstGeom prst="flowChartMagneticDisk">
            <a:avLst/>
          </a:prstGeom>
          <a:solidFill>
            <a:srgbClr val="FFFFFF"/>
          </a:solidFill>
          <a:ln w="12700">
            <a:solidFill>
              <a:srgbClr val="31538F"/>
            </a:solidFill>
            <a:round/>
          </a:ln>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endParaRPr lang="x-none" altLang="x-none" sz="1300">
              <a:solidFill>
                <a:schemeClr val="tx1"/>
              </a:solidFill>
              <a:latin typeface="Century Gothic" panose="020B0502020202020204" pitchFamily="34" charset="0"/>
              <a:ea typeface="微软雅黑" panose="020B0503020204020204" charset="-122"/>
              <a:sym typeface="等线" panose="02010600030101010101" pitchFamily="2" charset="-122"/>
            </a:endParaRPr>
          </a:p>
        </p:txBody>
      </p:sp>
      <p:sp>
        <p:nvSpPr>
          <p:cNvPr id="63" name="矩形 66">
            <a:extLst>
              <a:ext uri="{FF2B5EF4-FFF2-40B4-BE49-F238E27FC236}">
                <a16:creationId xmlns:a16="http://schemas.microsoft.com/office/drawing/2014/main" id="{BE14B2AB-5A02-F046-A3F6-A5E1C47F68C6}"/>
              </a:ext>
            </a:extLst>
          </p:cNvPr>
          <p:cNvSpPr>
            <a:spLocks noChangeArrowheads="1"/>
          </p:cNvSpPr>
          <p:nvPr/>
        </p:nvSpPr>
        <p:spPr bwMode="auto">
          <a:xfrm>
            <a:off x="7767320" y="3076363"/>
            <a:ext cx="111125" cy="177800"/>
          </a:xfrm>
          <a:prstGeom prst="rect">
            <a:avLst/>
          </a:prstGeom>
          <a:solidFill>
            <a:srgbClr val="FFC000"/>
          </a:solidFill>
          <a:ln>
            <a:noFill/>
          </a:ln>
          <a:extLst>
            <a:ext uri="{91240B29-F687-4F45-9708-019B960494DF}">
              <a14:hiddenLine xmlns:a14="http://schemas.microsoft.com/office/drawing/2010/main" w="12700">
                <a:solidFill>
                  <a:srgbClr val="31538F"/>
                </a:solidFill>
                <a:bevel/>
              </a14:hiddenLine>
            </a:ext>
          </a:extLst>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endParaRPr lang="x-none" altLang="x-none" sz="1300">
              <a:solidFill>
                <a:schemeClr val="tx1"/>
              </a:solidFill>
              <a:latin typeface="Century Gothic" panose="020B0502020202020204" pitchFamily="34" charset="0"/>
              <a:ea typeface="微软雅黑" panose="020B0503020204020204" charset="-122"/>
              <a:sym typeface="等线" panose="02010600030101010101" pitchFamily="2" charset="-122"/>
            </a:endParaRPr>
          </a:p>
        </p:txBody>
      </p:sp>
      <p:cxnSp>
        <p:nvCxnSpPr>
          <p:cNvPr id="64" name="直接连接符 51">
            <a:extLst>
              <a:ext uri="{FF2B5EF4-FFF2-40B4-BE49-F238E27FC236}">
                <a16:creationId xmlns:a16="http://schemas.microsoft.com/office/drawing/2014/main" id="{444FFB26-B954-7D46-B29E-94886A382130}"/>
              </a:ext>
            </a:extLst>
          </p:cNvPr>
          <p:cNvCxnSpPr>
            <a:cxnSpLocks noChangeShapeType="1"/>
            <a:stCxn id="27" idx="2"/>
            <a:endCxn id="57" idx="0"/>
          </p:cNvCxnSpPr>
          <p:nvPr/>
        </p:nvCxnSpPr>
        <p:spPr bwMode="auto">
          <a:xfrm>
            <a:off x="3149600" y="2311188"/>
            <a:ext cx="142240" cy="744855"/>
          </a:xfrm>
          <a:prstGeom prst="line">
            <a:avLst/>
          </a:prstGeom>
          <a:noFill/>
          <a:ln w="33655">
            <a:solidFill>
              <a:srgbClr val="2F5496"/>
            </a:solidFill>
            <a:bevel/>
          </a:ln>
          <a:extLst>
            <a:ext uri="{909E8E84-426E-40DD-AFC4-6F175D3DCCD1}">
              <a14:hiddenFill xmlns:a14="http://schemas.microsoft.com/office/drawing/2010/main">
                <a:noFill/>
              </a14:hiddenFill>
            </a:ext>
          </a:extLst>
        </p:spPr>
      </p:cxnSp>
      <p:cxnSp>
        <p:nvCxnSpPr>
          <p:cNvPr id="65" name="直接连接符 51">
            <a:extLst>
              <a:ext uri="{FF2B5EF4-FFF2-40B4-BE49-F238E27FC236}">
                <a16:creationId xmlns:a16="http://schemas.microsoft.com/office/drawing/2014/main" id="{D8B17531-95B9-C045-9179-B5A393D14299}"/>
              </a:ext>
            </a:extLst>
          </p:cNvPr>
          <p:cNvCxnSpPr>
            <a:cxnSpLocks noChangeShapeType="1"/>
            <a:stCxn id="20" idx="2"/>
            <a:endCxn id="53" idx="0"/>
          </p:cNvCxnSpPr>
          <p:nvPr/>
        </p:nvCxnSpPr>
        <p:spPr bwMode="auto">
          <a:xfrm>
            <a:off x="1944370" y="2330873"/>
            <a:ext cx="93345" cy="742950"/>
          </a:xfrm>
          <a:prstGeom prst="line">
            <a:avLst/>
          </a:prstGeom>
          <a:noFill/>
          <a:ln w="33655">
            <a:solidFill>
              <a:srgbClr val="008000"/>
            </a:solidFill>
            <a:bevel/>
          </a:ln>
          <a:extLst>
            <a:ext uri="{909E8E84-426E-40DD-AFC4-6F175D3DCCD1}">
              <a14:hiddenFill xmlns:a14="http://schemas.microsoft.com/office/drawing/2010/main">
                <a:noFill/>
              </a14:hiddenFill>
            </a:ext>
          </a:extLst>
        </p:spPr>
      </p:cxnSp>
      <p:cxnSp>
        <p:nvCxnSpPr>
          <p:cNvPr id="66" name="直接连接符 51">
            <a:extLst>
              <a:ext uri="{FF2B5EF4-FFF2-40B4-BE49-F238E27FC236}">
                <a16:creationId xmlns:a16="http://schemas.microsoft.com/office/drawing/2014/main" id="{A655DF4F-C640-6F46-8338-5FE1EA4F7BAD}"/>
              </a:ext>
            </a:extLst>
          </p:cNvPr>
          <p:cNvCxnSpPr>
            <a:cxnSpLocks noChangeShapeType="1"/>
            <a:stCxn id="35" idx="2"/>
            <a:endCxn id="59" idx="0"/>
          </p:cNvCxnSpPr>
          <p:nvPr/>
        </p:nvCxnSpPr>
        <p:spPr bwMode="auto">
          <a:xfrm flipH="1">
            <a:off x="2671445" y="2291503"/>
            <a:ext cx="3944620" cy="770890"/>
          </a:xfrm>
          <a:prstGeom prst="line">
            <a:avLst/>
          </a:prstGeom>
          <a:noFill/>
          <a:ln w="33655">
            <a:solidFill>
              <a:srgbClr val="FFC000"/>
            </a:solidFill>
            <a:bevel/>
          </a:ln>
          <a:extLst>
            <a:ext uri="{909E8E84-426E-40DD-AFC4-6F175D3DCCD1}">
              <a14:hiddenFill xmlns:a14="http://schemas.microsoft.com/office/drawing/2010/main">
                <a:noFill/>
              </a14:hiddenFill>
            </a:ext>
          </a:extLst>
        </p:spPr>
      </p:cxnSp>
      <p:cxnSp>
        <p:nvCxnSpPr>
          <p:cNvPr id="67" name="直接连接符 51">
            <a:extLst>
              <a:ext uri="{FF2B5EF4-FFF2-40B4-BE49-F238E27FC236}">
                <a16:creationId xmlns:a16="http://schemas.microsoft.com/office/drawing/2014/main" id="{577F3A0D-F28C-AF49-93D8-2DF514F4DED3}"/>
              </a:ext>
            </a:extLst>
          </p:cNvPr>
          <p:cNvCxnSpPr>
            <a:cxnSpLocks noChangeShapeType="1"/>
            <a:stCxn id="20" idx="2"/>
            <a:endCxn id="55" idx="0"/>
          </p:cNvCxnSpPr>
          <p:nvPr/>
        </p:nvCxnSpPr>
        <p:spPr bwMode="auto">
          <a:xfrm>
            <a:off x="1944370" y="2330873"/>
            <a:ext cx="4499610" cy="718820"/>
          </a:xfrm>
          <a:prstGeom prst="line">
            <a:avLst/>
          </a:prstGeom>
          <a:noFill/>
          <a:ln w="33655">
            <a:solidFill>
              <a:srgbClr val="008000"/>
            </a:solidFill>
            <a:bevel/>
          </a:ln>
          <a:extLst>
            <a:ext uri="{909E8E84-426E-40DD-AFC4-6F175D3DCCD1}">
              <a14:hiddenFill xmlns:a14="http://schemas.microsoft.com/office/drawing/2010/main">
                <a:noFill/>
              </a14:hiddenFill>
            </a:ext>
          </a:extLst>
        </p:spPr>
      </p:cxnSp>
      <p:cxnSp>
        <p:nvCxnSpPr>
          <p:cNvPr id="68" name="直接连接符 51">
            <a:extLst>
              <a:ext uri="{FF2B5EF4-FFF2-40B4-BE49-F238E27FC236}">
                <a16:creationId xmlns:a16="http://schemas.microsoft.com/office/drawing/2014/main" id="{0DB688D7-CBB6-4646-896A-4585C1613E6F}"/>
              </a:ext>
            </a:extLst>
          </p:cNvPr>
          <p:cNvCxnSpPr>
            <a:cxnSpLocks noChangeShapeType="1"/>
            <a:stCxn id="27" idx="2"/>
            <a:endCxn id="61" idx="0"/>
          </p:cNvCxnSpPr>
          <p:nvPr/>
        </p:nvCxnSpPr>
        <p:spPr bwMode="auto">
          <a:xfrm>
            <a:off x="3149600" y="2311188"/>
            <a:ext cx="3853815" cy="744855"/>
          </a:xfrm>
          <a:prstGeom prst="line">
            <a:avLst/>
          </a:prstGeom>
          <a:noFill/>
          <a:ln w="33655">
            <a:solidFill>
              <a:srgbClr val="2F5496"/>
            </a:solidFill>
            <a:bevel/>
          </a:ln>
          <a:extLst>
            <a:ext uri="{909E8E84-426E-40DD-AFC4-6F175D3DCCD1}">
              <a14:hiddenFill xmlns:a14="http://schemas.microsoft.com/office/drawing/2010/main">
                <a:noFill/>
              </a14:hiddenFill>
            </a:ext>
          </a:extLst>
        </p:spPr>
      </p:cxnSp>
      <p:cxnSp>
        <p:nvCxnSpPr>
          <p:cNvPr id="69" name="直接连接符 51">
            <a:extLst>
              <a:ext uri="{FF2B5EF4-FFF2-40B4-BE49-F238E27FC236}">
                <a16:creationId xmlns:a16="http://schemas.microsoft.com/office/drawing/2014/main" id="{5D9D74FF-BFA4-D241-B41A-75B32F0257AC}"/>
              </a:ext>
            </a:extLst>
          </p:cNvPr>
          <p:cNvCxnSpPr>
            <a:cxnSpLocks noChangeShapeType="1"/>
            <a:stCxn id="35" idx="2"/>
            <a:endCxn id="63" idx="0"/>
          </p:cNvCxnSpPr>
          <p:nvPr/>
        </p:nvCxnSpPr>
        <p:spPr bwMode="auto">
          <a:xfrm>
            <a:off x="6616065" y="2291503"/>
            <a:ext cx="1207135" cy="776605"/>
          </a:xfrm>
          <a:prstGeom prst="line">
            <a:avLst/>
          </a:prstGeom>
          <a:noFill/>
          <a:ln w="33655">
            <a:solidFill>
              <a:srgbClr val="FFC000"/>
            </a:solidFill>
            <a:bevel/>
          </a:ln>
          <a:extLst>
            <a:ext uri="{909E8E84-426E-40DD-AFC4-6F175D3DCCD1}">
              <a14:hiddenFill xmlns:a14="http://schemas.microsoft.com/office/drawing/2010/main">
                <a:noFill/>
              </a14:hiddenFill>
            </a:ext>
          </a:extLst>
        </p:spPr>
      </p:cxnSp>
      <p:sp>
        <p:nvSpPr>
          <p:cNvPr id="70" name="文本框 139">
            <a:extLst>
              <a:ext uri="{FF2B5EF4-FFF2-40B4-BE49-F238E27FC236}">
                <a16:creationId xmlns:a16="http://schemas.microsoft.com/office/drawing/2014/main" id="{46296BC3-8C5A-4943-AD13-AEC3FD58B8A7}"/>
              </a:ext>
            </a:extLst>
          </p:cNvPr>
          <p:cNvSpPr txBox="1"/>
          <p:nvPr/>
        </p:nvSpPr>
        <p:spPr>
          <a:xfrm>
            <a:off x="3784600" y="4507018"/>
            <a:ext cx="690880" cy="230832"/>
          </a:xfrm>
          <a:prstGeom prst="rect">
            <a:avLst/>
          </a:prstGeom>
          <a:noFill/>
        </p:spPr>
        <p:txBody>
          <a:bodyPr wrap="square" rtlCol="0">
            <a:spAutoFit/>
          </a:bodyPr>
          <a:lstStyle/>
          <a:p>
            <a:pPr algn="ctr"/>
            <a:r>
              <a:rPr lang="en-US" altLang="zh-CN" sz="900" b="1" dirty="0">
                <a:latin typeface="Century Gothic" panose="020B0502020202020204" pitchFamily="34" charset="0"/>
                <a:ea typeface="微软雅黑" panose="020B0503020204020204" charset="-122"/>
              </a:rPr>
              <a:t>Stacking</a:t>
            </a:r>
            <a:endParaRPr lang="zh-CN" altLang="en-US" sz="900" b="1" dirty="0">
              <a:latin typeface="Century Gothic" panose="020B0502020202020204" pitchFamily="34" charset="0"/>
              <a:ea typeface="微软雅黑" panose="020B0503020204020204" charset="-122"/>
            </a:endParaRPr>
          </a:p>
        </p:txBody>
      </p:sp>
      <p:sp>
        <p:nvSpPr>
          <p:cNvPr id="71" name="文本框 141">
            <a:extLst>
              <a:ext uri="{FF2B5EF4-FFF2-40B4-BE49-F238E27FC236}">
                <a16:creationId xmlns:a16="http://schemas.microsoft.com/office/drawing/2014/main" id="{FDAA69D6-C1FC-0C48-AD04-A062059289F1}"/>
              </a:ext>
            </a:extLst>
          </p:cNvPr>
          <p:cNvSpPr txBox="1"/>
          <p:nvPr/>
        </p:nvSpPr>
        <p:spPr>
          <a:xfrm>
            <a:off x="4121150" y="3924088"/>
            <a:ext cx="2644775" cy="506730"/>
          </a:xfrm>
          <a:prstGeom prst="rect">
            <a:avLst/>
          </a:prstGeom>
          <a:noFill/>
        </p:spPr>
        <p:txBody>
          <a:bodyPr wrap="square" rtlCol="0">
            <a:spAutoFit/>
          </a:bodyPr>
          <a:lstStyle/>
          <a:p>
            <a:pPr indent="0">
              <a:buFont typeface="Wingdings" panose="05000000000000000000" charset="0"/>
              <a:buNone/>
            </a:pPr>
            <a:r>
              <a:rPr lang="en-US" altLang="zh-CN" sz="900" dirty="0">
                <a:latin typeface="Century Gothic" panose="020B0502020202020204" pitchFamily="34" charset="0"/>
                <a:ea typeface="微软雅黑" panose="020B0503020204020204" charset="-122"/>
                <a:cs typeface="微软雅黑" panose="020B0503020204020204" charset="-122"/>
                <a:sym typeface="+mn-ea"/>
              </a:rPr>
              <a:t>1.</a:t>
            </a:r>
            <a:r>
              <a:rPr lang="zh-CN" altLang="en-US" sz="900" dirty="0">
                <a:latin typeface="Century Gothic" panose="020B0502020202020204" pitchFamily="34" charset="0"/>
                <a:ea typeface="微软雅黑" panose="020B0503020204020204" charset="-122"/>
                <a:cs typeface="微软雅黑" panose="020B0503020204020204" charset="-122"/>
                <a:sym typeface="+mn-ea"/>
              </a:rPr>
              <a:t> </a:t>
            </a:r>
            <a:r>
              <a:rPr lang="en-US" altLang="zh-CN" sz="900" dirty="0">
                <a:latin typeface="Century Gothic" panose="020B0502020202020204" pitchFamily="34" charset="0"/>
                <a:ea typeface="微软雅黑" panose="020B0503020204020204" charset="-122"/>
                <a:cs typeface="微软雅黑" panose="020B0503020204020204" charset="-122"/>
                <a:sym typeface="+mn-ea"/>
              </a:rPr>
              <a:t>Distance &lt;= 50KM</a:t>
            </a:r>
            <a:endParaRPr lang="zh-CN" altLang="en-US" sz="900" dirty="0">
              <a:latin typeface="Century Gothic" panose="020B0502020202020204" pitchFamily="34" charset="0"/>
              <a:ea typeface="微软雅黑" panose="020B0503020204020204" charset="-122"/>
              <a:cs typeface="微软雅黑" panose="020B0503020204020204" charset="-122"/>
              <a:sym typeface="+mn-ea"/>
            </a:endParaRPr>
          </a:p>
          <a:p>
            <a:pPr indent="0">
              <a:buFont typeface="Wingdings" panose="05000000000000000000" charset="0"/>
              <a:buNone/>
            </a:pPr>
            <a:r>
              <a:rPr lang="en-US" altLang="zh-CN" sz="900" dirty="0">
                <a:latin typeface="Century Gothic" panose="020B0502020202020204" pitchFamily="34" charset="0"/>
                <a:ea typeface="微软雅黑" panose="020B0503020204020204" charset="-122"/>
                <a:cs typeface="微软雅黑" panose="020B0503020204020204" charset="-122"/>
                <a:sym typeface="+mn-ea"/>
              </a:rPr>
              <a:t>2. Bare fiber ≥ 10Gbps</a:t>
            </a:r>
            <a:endParaRPr lang="zh-CN" altLang="en-US" sz="900" dirty="0">
              <a:latin typeface="Century Gothic" panose="020B0502020202020204" pitchFamily="34" charset="0"/>
              <a:ea typeface="微软雅黑" panose="020B0503020204020204" charset="-122"/>
              <a:cs typeface="微软雅黑" panose="020B0503020204020204" charset="-122"/>
              <a:sym typeface="+mn-ea"/>
            </a:endParaRPr>
          </a:p>
          <a:p>
            <a:pPr indent="0">
              <a:buFont typeface="Wingdings" panose="05000000000000000000" charset="0"/>
              <a:buNone/>
            </a:pPr>
            <a:r>
              <a:rPr lang="en-US" altLang="zh-CN" sz="900" dirty="0">
                <a:latin typeface="Century Gothic" panose="020B0502020202020204" pitchFamily="34" charset="0"/>
                <a:ea typeface="微软雅黑" panose="020B0503020204020204" charset="-122"/>
                <a:sym typeface="+mn-ea"/>
              </a:rPr>
              <a:t>3. RTT &lt;= 5ms</a:t>
            </a:r>
            <a:endParaRPr lang="zh-CN" altLang="en-US" sz="900" dirty="0">
              <a:latin typeface="Century Gothic" panose="020B0502020202020204" pitchFamily="34" charset="0"/>
              <a:ea typeface="微软雅黑" panose="020B0503020204020204" charset="-122"/>
            </a:endParaRPr>
          </a:p>
        </p:txBody>
      </p:sp>
      <p:sp>
        <p:nvSpPr>
          <p:cNvPr id="72" name="文本框 160">
            <a:extLst>
              <a:ext uri="{FF2B5EF4-FFF2-40B4-BE49-F238E27FC236}">
                <a16:creationId xmlns:a16="http://schemas.microsoft.com/office/drawing/2014/main" id="{632AE7FA-2D1D-2049-B78C-D3C55155691E}"/>
              </a:ext>
            </a:extLst>
          </p:cNvPr>
          <p:cNvSpPr txBox="1"/>
          <p:nvPr/>
        </p:nvSpPr>
        <p:spPr>
          <a:xfrm rot="20280000">
            <a:off x="5500674" y="5069045"/>
            <a:ext cx="1460694" cy="369332"/>
          </a:xfrm>
          <a:prstGeom prst="rect">
            <a:avLst/>
          </a:prstGeom>
          <a:noFill/>
        </p:spPr>
        <p:txBody>
          <a:bodyPr wrap="square" rtlCol="0">
            <a:spAutoFit/>
          </a:bodyPr>
          <a:lstStyle/>
          <a:p>
            <a:pPr indent="0">
              <a:buFont typeface="Wingdings" panose="05000000000000000000" charset="0"/>
              <a:buNone/>
            </a:pPr>
            <a:r>
              <a:rPr lang="en-US" altLang="zh-CN" sz="900" dirty="0">
                <a:latin typeface="Century Gothic" panose="020B0502020202020204" pitchFamily="34" charset="0"/>
                <a:ea typeface="微软雅黑" panose="020B0503020204020204" charset="-122"/>
                <a:cs typeface="微软雅黑" panose="020B0503020204020204" charset="-122"/>
                <a:sym typeface="+mn-ea"/>
              </a:rPr>
              <a:t>Bandwidth</a:t>
            </a:r>
            <a:r>
              <a:rPr lang="zh-CN" altLang="en-US" sz="900" dirty="0">
                <a:latin typeface="Century Gothic" panose="020B0502020202020204" pitchFamily="34" charset="0"/>
                <a:ea typeface="微软雅黑" panose="020B0503020204020204" charset="-122"/>
                <a:cs typeface="微软雅黑" panose="020B0503020204020204" charset="-122"/>
                <a:sym typeface="+mn-ea"/>
              </a:rPr>
              <a:t>≥100Mbps</a:t>
            </a:r>
          </a:p>
          <a:p>
            <a:pPr indent="0">
              <a:buFont typeface="Wingdings" panose="05000000000000000000" charset="0"/>
              <a:buNone/>
            </a:pPr>
            <a:r>
              <a:rPr lang="en-US" altLang="zh-CN" sz="900" dirty="0">
                <a:latin typeface="Century Gothic" panose="020B0502020202020204" pitchFamily="34" charset="0"/>
                <a:ea typeface="微软雅黑" panose="020B0503020204020204" charset="-122"/>
                <a:cs typeface="微软雅黑" panose="020B0503020204020204" charset="-122"/>
                <a:sym typeface="+mn-ea"/>
              </a:rPr>
              <a:t>RTT</a:t>
            </a:r>
            <a:r>
              <a:rPr lang="zh-CN" altLang="en-US" sz="900" dirty="0">
                <a:latin typeface="Century Gothic" panose="020B0502020202020204" pitchFamily="34" charset="0"/>
                <a:ea typeface="微软雅黑" panose="020B0503020204020204" charset="-122"/>
                <a:cs typeface="微软雅黑" panose="020B0503020204020204" charset="-122"/>
                <a:sym typeface="+mn-ea"/>
              </a:rPr>
              <a:t>≤5ms</a:t>
            </a:r>
            <a:endParaRPr lang="zh-CN" altLang="en-US" sz="900" b="1" dirty="0">
              <a:latin typeface="Century Gothic" panose="020B0502020202020204" pitchFamily="34" charset="0"/>
              <a:ea typeface="微软雅黑" panose="020B0503020204020204" charset="-122"/>
            </a:endParaRPr>
          </a:p>
        </p:txBody>
      </p:sp>
      <p:sp>
        <p:nvSpPr>
          <p:cNvPr id="73" name="文本框 161">
            <a:extLst>
              <a:ext uri="{FF2B5EF4-FFF2-40B4-BE49-F238E27FC236}">
                <a16:creationId xmlns:a16="http://schemas.microsoft.com/office/drawing/2014/main" id="{E4A364FB-37F9-9648-B1CF-6415E6529C04}"/>
              </a:ext>
            </a:extLst>
          </p:cNvPr>
          <p:cNvSpPr txBox="1"/>
          <p:nvPr/>
        </p:nvSpPr>
        <p:spPr>
          <a:xfrm>
            <a:off x="5267959" y="5759238"/>
            <a:ext cx="2225675" cy="369332"/>
          </a:xfrm>
          <a:prstGeom prst="rect">
            <a:avLst/>
          </a:prstGeom>
          <a:noFill/>
        </p:spPr>
        <p:txBody>
          <a:bodyPr wrap="square" rtlCol="0">
            <a:spAutoFit/>
          </a:bodyPr>
          <a:lstStyle/>
          <a:p>
            <a:pPr indent="0">
              <a:buFont typeface="Wingdings" panose="05000000000000000000" charset="0"/>
              <a:buNone/>
            </a:pPr>
            <a:r>
              <a:rPr lang="en-US" altLang="zh-CN" sz="900" dirty="0">
                <a:latin typeface="Century Gothic" panose="020B0502020202020204" pitchFamily="34" charset="0"/>
                <a:ea typeface="微软雅黑" panose="020B0503020204020204" charset="-122"/>
                <a:cs typeface="微软雅黑" panose="020B0503020204020204" charset="-122"/>
                <a:sym typeface="+mn-ea"/>
              </a:rPr>
              <a:t>Witness appliance can be deployed on either physical server or VMware.</a:t>
            </a:r>
            <a:endParaRPr lang="zh-CN" altLang="en-US" sz="900" b="1" dirty="0">
              <a:latin typeface="Century Gothic" panose="020B0502020202020204" pitchFamily="34" charset="0"/>
              <a:ea typeface="微软雅黑" panose="020B0503020204020204" charset="-122"/>
            </a:endParaRPr>
          </a:p>
        </p:txBody>
      </p:sp>
      <p:sp>
        <p:nvSpPr>
          <p:cNvPr id="74" name="文本框 163">
            <a:extLst>
              <a:ext uri="{FF2B5EF4-FFF2-40B4-BE49-F238E27FC236}">
                <a16:creationId xmlns:a16="http://schemas.microsoft.com/office/drawing/2014/main" id="{0F850100-E412-AA4A-A663-06571E35394E}"/>
              </a:ext>
            </a:extLst>
          </p:cNvPr>
          <p:cNvSpPr txBox="1"/>
          <p:nvPr/>
        </p:nvSpPr>
        <p:spPr>
          <a:xfrm rot="1440000">
            <a:off x="3382597" y="5096673"/>
            <a:ext cx="1490400" cy="369332"/>
          </a:xfrm>
          <a:prstGeom prst="rect">
            <a:avLst/>
          </a:prstGeom>
          <a:noFill/>
        </p:spPr>
        <p:txBody>
          <a:bodyPr wrap="square" rtlCol="0">
            <a:spAutoFit/>
          </a:bodyPr>
          <a:lstStyle/>
          <a:p>
            <a:pPr indent="0">
              <a:buFont typeface="Wingdings" panose="05000000000000000000" charset="0"/>
              <a:buNone/>
            </a:pPr>
            <a:r>
              <a:rPr lang="en-US" altLang="zh-CN" sz="900" dirty="0">
                <a:latin typeface="Century Gothic" panose="020B0502020202020204" pitchFamily="34" charset="0"/>
                <a:ea typeface="微软雅黑" panose="020B0503020204020204" charset="-122"/>
                <a:cs typeface="微软雅黑" panose="020B0503020204020204" charset="-122"/>
                <a:sym typeface="+mn-ea"/>
              </a:rPr>
              <a:t>Bandwidth</a:t>
            </a:r>
            <a:r>
              <a:rPr lang="zh-CN" altLang="en-US" sz="900" dirty="0">
                <a:latin typeface="Century Gothic" panose="020B0502020202020204" pitchFamily="34" charset="0"/>
                <a:ea typeface="微软雅黑" panose="020B0503020204020204" charset="-122"/>
                <a:cs typeface="微软雅黑" panose="020B0503020204020204" charset="-122"/>
                <a:sym typeface="+mn-ea"/>
              </a:rPr>
              <a:t>≥100Mbps</a:t>
            </a:r>
          </a:p>
          <a:p>
            <a:pPr indent="0">
              <a:buFont typeface="Wingdings" panose="05000000000000000000" charset="0"/>
              <a:buNone/>
            </a:pPr>
            <a:r>
              <a:rPr lang="en-US" altLang="zh-CN" sz="900" dirty="0">
                <a:latin typeface="Century Gothic" panose="020B0502020202020204" pitchFamily="34" charset="0"/>
                <a:ea typeface="微软雅黑" panose="020B0503020204020204" charset="-122"/>
                <a:cs typeface="微软雅黑" panose="020B0503020204020204" charset="-122"/>
                <a:sym typeface="+mn-ea"/>
              </a:rPr>
              <a:t>RTT</a:t>
            </a:r>
            <a:r>
              <a:rPr lang="zh-CN" altLang="en-US" sz="900" dirty="0">
                <a:latin typeface="Century Gothic" panose="020B0502020202020204" pitchFamily="34" charset="0"/>
                <a:ea typeface="微软雅黑" panose="020B0503020204020204" charset="-122"/>
                <a:cs typeface="微软雅黑" panose="020B0503020204020204" charset="-122"/>
                <a:sym typeface="+mn-ea"/>
              </a:rPr>
              <a:t>≤5ms</a:t>
            </a:r>
            <a:endParaRPr lang="zh-CN" altLang="en-US" sz="900" b="1" dirty="0">
              <a:latin typeface="Century Gothic" panose="020B0502020202020204" pitchFamily="34" charset="0"/>
              <a:ea typeface="微软雅黑" panose="020B0503020204020204" charset="-122"/>
            </a:endParaRPr>
          </a:p>
        </p:txBody>
      </p:sp>
      <p:sp>
        <p:nvSpPr>
          <p:cNvPr id="75" name="文本框 95">
            <a:extLst>
              <a:ext uri="{FF2B5EF4-FFF2-40B4-BE49-F238E27FC236}">
                <a16:creationId xmlns:a16="http://schemas.microsoft.com/office/drawing/2014/main" id="{FCC627BA-B02C-B345-9108-F5B21A07DD8D}"/>
              </a:ext>
            </a:extLst>
          </p:cNvPr>
          <p:cNvSpPr>
            <a:spLocks noChangeArrowheads="1"/>
          </p:cNvSpPr>
          <p:nvPr/>
        </p:nvSpPr>
        <p:spPr bwMode="auto">
          <a:xfrm>
            <a:off x="1976296" y="3365004"/>
            <a:ext cx="1738290" cy="223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77" tIns="34289" rIns="68577" bIns="34289" anchor="ctr">
            <a:spAutoFit/>
          </a:bodyP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r>
              <a:rPr lang="en-US" altLang="zh-CN" sz="1000" dirty="0">
                <a:solidFill>
                  <a:schemeClr val="tx1"/>
                </a:solidFill>
                <a:latin typeface="Century Gothic" panose="020B0502020202020204" pitchFamily="34" charset="0"/>
                <a:ea typeface="微软雅黑" panose="020B0503020204020204" charset="-122"/>
                <a:sym typeface="微软雅黑" panose="020B0503020204020204" charset="-122"/>
              </a:rPr>
              <a:t>Virtual storage data copy</a:t>
            </a:r>
            <a:endParaRPr lang="zh-CN" altLang="en-US" sz="1000" dirty="0">
              <a:solidFill>
                <a:schemeClr val="tx1"/>
              </a:solidFill>
              <a:latin typeface="Century Gothic" panose="020B0502020202020204" pitchFamily="34" charset="0"/>
              <a:ea typeface="微软雅黑" panose="020B0503020204020204" charset="-122"/>
              <a:sym typeface="微软雅黑" panose="020B0503020204020204" charset="-122"/>
            </a:endParaRPr>
          </a:p>
        </p:txBody>
      </p:sp>
      <p:grpSp>
        <p:nvGrpSpPr>
          <p:cNvPr id="76" name="组 104">
            <a:extLst>
              <a:ext uri="{FF2B5EF4-FFF2-40B4-BE49-F238E27FC236}">
                <a16:creationId xmlns:a16="http://schemas.microsoft.com/office/drawing/2014/main" id="{F6A19A19-BDB8-E640-AFCE-A4B89D9C8592}"/>
              </a:ext>
            </a:extLst>
          </p:cNvPr>
          <p:cNvGrpSpPr/>
          <p:nvPr/>
        </p:nvGrpSpPr>
        <p:grpSpPr bwMode="auto">
          <a:xfrm>
            <a:off x="7593330" y="1012375"/>
            <a:ext cx="858192" cy="1424861"/>
            <a:chOff x="0" y="5468"/>
            <a:chExt cx="1206779" cy="2003418"/>
          </a:xfrm>
        </p:grpSpPr>
        <p:sp>
          <p:nvSpPr>
            <p:cNvPr id="77" name="文本框 93">
              <a:extLst>
                <a:ext uri="{FF2B5EF4-FFF2-40B4-BE49-F238E27FC236}">
                  <a16:creationId xmlns:a16="http://schemas.microsoft.com/office/drawing/2014/main" id="{A628FCD7-E617-064E-822B-C20E9F783AA5}"/>
                </a:ext>
              </a:extLst>
            </p:cNvPr>
            <p:cNvSpPr>
              <a:spLocks noChangeArrowheads="1"/>
            </p:cNvSpPr>
            <p:nvPr/>
          </p:nvSpPr>
          <p:spPr bwMode="auto">
            <a:xfrm>
              <a:off x="146103" y="5468"/>
              <a:ext cx="879559" cy="411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anchor="ctr">
              <a:spAutoFit/>
            </a:bodyP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r>
                <a:rPr lang="en-US" altLang="x-none" sz="1300" dirty="0">
                  <a:latin typeface="Century Gothic" panose="020B0502020202020204" pitchFamily="34" charset="0"/>
                  <a:ea typeface="微软雅黑" panose="020B0503020204020204" charset="-122"/>
                  <a:sym typeface="微软雅黑" panose="020B0503020204020204" charset="-122"/>
                </a:rPr>
                <a:t>VM A</a:t>
              </a:r>
              <a:endParaRPr lang="en-US" altLang="x-none" sz="1300" dirty="0">
                <a:solidFill>
                  <a:schemeClr val="tx1"/>
                </a:solidFill>
                <a:latin typeface="Century Gothic" panose="020B0502020202020204" pitchFamily="34" charset="0"/>
                <a:ea typeface="微软雅黑" panose="020B0503020204020204" charset="-122"/>
                <a:sym typeface="微软雅黑" panose="020B0503020204020204" charset="-122"/>
              </a:endParaRPr>
            </a:p>
          </p:txBody>
        </p:sp>
        <p:grpSp>
          <p:nvGrpSpPr>
            <p:cNvPr id="78" name="组 103">
              <a:extLst>
                <a:ext uri="{FF2B5EF4-FFF2-40B4-BE49-F238E27FC236}">
                  <a16:creationId xmlns:a16="http://schemas.microsoft.com/office/drawing/2014/main" id="{AC6AD66B-6036-FD49-8F4D-1789C48F05E1}"/>
                </a:ext>
              </a:extLst>
            </p:cNvPr>
            <p:cNvGrpSpPr/>
            <p:nvPr/>
          </p:nvGrpSpPr>
          <p:grpSpPr bwMode="auto">
            <a:xfrm>
              <a:off x="0" y="467138"/>
              <a:ext cx="1206779" cy="1541748"/>
              <a:chOff x="0" y="0"/>
              <a:chExt cx="1206779" cy="1541748"/>
            </a:xfrm>
          </p:grpSpPr>
          <p:sp>
            <p:nvSpPr>
              <p:cNvPr id="79" name="矩形: 圆角 6">
                <a:extLst>
                  <a:ext uri="{FF2B5EF4-FFF2-40B4-BE49-F238E27FC236}">
                    <a16:creationId xmlns:a16="http://schemas.microsoft.com/office/drawing/2014/main" id="{4CBE1627-A325-024F-8AF4-8A9A2AA5E681}"/>
                  </a:ext>
                </a:extLst>
              </p:cNvPr>
              <p:cNvSpPr>
                <a:spLocks noChangeArrowheads="1"/>
              </p:cNvSpPr>
              <p:nvPr/>
            </p:nvSpPr>
            <p:spPr bwMode="auto">
              <a:xfrm>
                <a:off x="0" y="0"/>
                <a:ext cx="1206779" cy="1541748"/>
              </a:xfrm>
              <a:prstGeom prst="roundRect">
                <a:avLst>
                  <a:gd name="adj" fmla="val 16667"/>
                </a:avLst>
              </a:prstGeom>
              <a:solidFill>
                <a:schemeClr val="bg1"/>
              </a:solidFill>
              <a:ln w="12700">
                <a:solidFill>
                  <a:srgbClr val="31538F"/>
                </a:solidFill>
                <a:prstDash val="dash"/>
                <a:round/>
              </a:ln>
            </p:spPr>
            <p:txBody>
              <a:bodyPr anchor="ct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endParaRPr lang="x-none" altLang="x-none" sz="1300">
                  <a:solidFill>
                    <a:schemeClr val="tx1"/>
                  </a:solidFill>
                  <a:latin typeface="Century Gothic" panose="020B0502020202020204" pitchFamily="34" charset="0"/>
                  <a:ea typeface="微软雅黑" panose="020B0503020204020204" charset="-122"/>
                  <a:sym typeface="等线" panose="02010600030101010101" pitchFamily="2" charset="-122"/>
                </a:endParaRPr>
              </a:p>
            </p:txBody>
          </p:sp>
          <p:pic>
            <p:nvPicPr>
              <p:cNvPr id="80" name="图片 35">
                <a:extLst>
                  <a:ext uri="{FF2B5EF4-FFF2-40B4-BE49-F238E27FC236}">
                    <a16:creationId xmlns:a16="http://schemas.microsoft.com/office/drawing/2014/main" id="{302B395D-B34F-C14F-9104-BA88D6C7B9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242" y="110864"/>
                <a:ext cx="597489" cy="5795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 name="图片 36">
                <a:extLst>
                  <a:ext uri="{FF2B5EF4-FFF2-40B4-BE49-F238E27FC236}">
                    <a16:creationId xmlns:a16="http://schemas.microsoft.com/office/drawing/2014/main" id="{175BE9B7-F076-6846-B434-B1BC86EF60C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1226" y="166505"/>
                <a:ext cx="494164" cy="479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cxnSp>
        <p:nvCxnSpPr>
          <p:cNvPr id="82" name="肘形连接符 259">
            <a:extLst>
              <a:ext uri="{FF2B5EF4-FFF2-40B4-BE49-F238E27FC236}">
                <a16:creationId xmlns:a16="http://schemas.microsoft.com/office/drawing/2014/main" id="{244F6CD7-7756-924B-85C4-A9835D768012}"/>
              </a:ext>
            </a:extLst>
          </p:cNvPr>
          <p:cNvCxnSpPr/>
          <p:nvPr/>
        </p:nvCxnSpPr>
        <p:spPr>
          <a:xfrm rot="16200000">
            <a:off x="5046345" y="-1950932"/>
            <a:ext cx="3175" cy="5927725"/>
          </a:xfrm>
          <a:prstGeom prst="bentConnector3">
            <a:avLst>
              <a:gd name="adj1" fmla="val 7560000"/>
            </a:avLst>
          </a:prstGeom>
          <a:ln w="12700">
            <a:headEnd type="none"/>
            <a:tailEnd type="triangle" w="med" len="med"/>
          </a:ln>
        </p:spPr>
        <p:style>
          <a:lnRef idx="1">
            <a:schemeClr val="accent1"/>
          </a:lnRef>
          <a:fillRef idx="0">
            <a:schemeClr val="accent1"/>
          </a:fillRef>
          <a:effectRef idx="0">
            <a:schemeClr val="accent1"/>
          </a:effectRef>
          <a:fontRef idx="minor">
            <a:schemeClr val="tx1"/>
          </a:fontRef>
        </p:style>
      </p:cxnSp>
      <p:sp>
        <p:nvSpPr>
          <p:cNvPr id="83" name="文本框 291">
            <a:extLst>
              <a:ext uri="{FF2B5EF4-FFF2-40B4-BE49-F238E27FC236}">
                <a16:creationId xmlns:a16="http://schemas.microsoft.com/office/drawing/2014/main" id="{75D4A347-6C7D-A34A-B982-A388749C0B6C}"/>
              </a:ext>
            </a:extLst>
          </p:cNvPr>
          <p:cNvSpPr txBox="1"/>
          <p:nvPr/>
        </p:nvSpPr>
        <p:spPr>
          <a:xfrm>
            <a:off x="4528185" y="769408"/>
            <a:ext cx="1158875" cy="245110"/>
          </a:xfrm>
          <a:prstGeom prst="rect">
            <a:avLst/>
          </a:prstGeom>
          <a:noFill/>
        </p:spPr>
        <p:txBody>
          <a:bodyPr wrap="square" rtlCol="0" anchor="t">
            <a:spAutoFit/>
          </a:bodyPr>
          <a:lstStyle/>
          <a:p>
            <a:pPr algn="ctr"/>
            <a:r>
              <a:rPr lang="en-US" altLang="zh-CN" sz="1000" b="1" dirty="0">
                <a:latin typeface="Century Gothic" panose="020B0502020202020204" pitchFamily="34" charset="0"/>
                <a:ea typeface="微软雅黑" panose="020B0503020204020204" charset="-122"/>
                <a:cs typeface="微软雅黑" panose="020B0503020204020204" charset="-122"/>
                <a:sym typeface="+mn-ea"/>
              </a:rPr>
              <a:t>HA, DRS</a:t>
            </a:r>
          </a:p>
        </p:txBody>
      </p:sp>
      <p:sp>
        <p:nvSpPr>
          <p:cNvPr id="84" name="文本框 348">
            <a:extLst>
              <a:ext uri="{FF2B5EF4-FFF2-40B4-BE49-F238E27FC236}">
                <a16:creationId xmlns:a16="http://schemas.microsoft.com/office/drawing/2014/main" id="{6A18DC20-4368-AF41-9450-8597CA9C68C9}"/>
              </a:ext>
            </a:extLst>
          </p:cNvPr>
          <p:cNvSpPr txBox="1"/>
          <p:nvPr/>
        </p:nvSpPr>
        <p:spPr>
          <a:xfrm>
            <a:off x="2266315" y="4653703"/>
            <a:ext cx="1158875" cy="306705"/>
          </a:xfrm>
          <a:prstGeom prst="rect">
            <a:avLst/>
          </a:prstGeom>
          <a:noFill/>
        </p:spPr>
        <p:txBody>
          <a:bodyPr wrap="square" rtlCol="0" anchor="t">
            <a:spAutoFit/>
          </a:bodyPr>
          <a:lstStyle/>
          <a:p>
            <a:pPr algn="ctr"/>
            <a:r>
              <a:rPr lang="en-US" altLang="zh-CN" sz="1400" b="1" dirty="0">
                <a:latin typeface="Century Gothic" panose="020B0502020202020204" pitchFamily="34" charset="0"/>
                <a:ea typeface="微软雅黑" panose="020B0503020204020204" charset="-122"/>
                <a:cs typeface="微软雅黑" panose="020B0503020204020204" charset="-122"/>
                <a:sym typeface="+mn-ea"/>
              </a:rPr>
              <a:t>DC A</a:t>
            </a:r>
          </a:p>
        </p:txBody>
      </p:sp>
      <p:sp>
        <p:nvSpPr>
          <p:cNvPr id="85" name="文本框 404">
            <a:extLst>
              <a:ext uri="{FF2B5EF4-FFF2-40B4-BE49-F238E27FC236}">
                <a16:creationId xmlns:a16="http://schemas.microsoft.com/office/drawing/2014/main" id="{B948F790-BDEC-A14E-A4B8-E835FADCFCD4}"/>
              </a:ext>
            </a:extLst>
          </p:cNvPr>
          <p:cNvSpPr txBox="1"/>
          <p:nvPr/>
        </p:nvSpPr>
        <p:spPr>
          <a:xfrm>
            <a:off x="6737350" y="4653068"/>
            <a:ext cx="1158875" cy="306705"/>
          </a:xfrm>
          <a:prstGeom prst="rect">
            <a:avLst/>
          </a:prstGeom>
          <a:noFill/>
        </p:spPr>
        <p:txBody>
          <a:bodyPr wrap="square" rtlCol="0" anchor="t">
            <a:spAutoFit/>
          </a:bodyPr>
          <a:lstStyle/>
          <a:p>
            <a:pPr algn="ctr"/>
            <a:r>
              <a:rPr lang="en-US" altLang="zh-CN" sz="1400" b="1" dirty="0">
                <a:latin typeface="Century Gothic" panose="020B0502020202020204" pitchFamily="34" charset="0"/>
                <a:ea typeface="微软雅黑" panose="020B0503020204020204" charset="-122"/>
                <a:cs typeface="微软雅黑" panose="020B0503020204020204" charset="-122"/>
                <a:sym typeface="+mn-ea"/>
              </a:rPr>
              <a:t>DC B</a:t>
            </a:r>
          </a:p>
        </p:txBody>
      </p:sp>
      <p:sp>
        <p:nvSpPr>
          <p:cNvPr id="86" name="文本框 405">
            <a:extLst>
              <a:ext uri="{FF2B5EF4-FFF2-40B4-BE49-F238E27FC236}">
                <a16:creationId xmlns:a16="http://schemas.microsoft.com/office/drawing/2014/main" id="{8D82AC0D-16C7-B446-B7D6-224A4C002639}"/>
              </a:ext>
            </a:extLst>
          </p:cNvPr>
          <p:cNvSpPr txBox="1"/>
          <p:nvPr/>
        </p:nvSpPr>
        <p:spPr>
          <a:xfrm>
            <a:off x="4514215" y="6097058"/>
            <a:ext cx="1158875" cy="306705"/>
          </a:xfrm>
          <a:prstGeom prst="rect">
            <a:avLst/>
          </a:prstGeom>
          <a:noFill/>
        </p:spPr>
        <p:txBody>
          <a:bodyPr wrap="square" rtlCol="0" anchor="t">
            <a:spAutoFit/>
          </a:bodyPr>
          <a:lstStyle/>
          <a:p>
            <a:pPr algn="ctr"/>
            <a:r>
              <a:rPr lang="en-US" altLang="zh-CN" sz="1400" b="1" dirty="0">
                <a:latin typeface="Century Gothic" panose="020B0502020202020204" pitchFamily="34" charset="0"/>
                <a:ea typeface="微软雅黑" panose="020B0503020204020204" charset="-122"/>
                <a:cs typeface="微软雅黑" panose="020B0503020204020204" charset="-122"/>
                <a:sym typeface="+mn-ea"/>
              </a:rPr>
              <a:t>DC C</a:t>
            </a:r>
          </a:p>
        </p:txBody>
      </p:sp>
      <p:cxnSp>
        <p:nvCxnSpPr>
          <p:cNvPr id="87" name="直接连接符 409">
            <a:extLst>
              <a:ext uri="{FF2B5EF4-FFF2-40B4-BE49-F238E27FC236}">
                <a16:creationId xmlns:a16="http://schemas.microsoft.com/office/drawing/2014/main" id="{2A8F0794-0503-E049-AD52-67AD4137FB57}"/>
              </a:ext>
            </a:extLst>
          </p:cNvPr>
          <p:cNvCxnSpPr>
            <a:stCxn id="92" idx="3"/>
            <a:endCxn id="90" idx="3"/>
          </p:cNvCxnSpPr>
          <p:nvPr/>
        </p:nvCxnSpPr>
        <p:spPr>
          <a:xfrm>
            <a:off x="3034665" y="4507018"/>
            <a:ext cx="432181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8" name="直接连接符 410">
            <a:extLst>
              <a:ext uri="{FF2B5EF4-FFF2-40B4-BE49-F238E27FC236}">
                <a16:creationId xmlns:a16="http://schemas.microsoft.com/office/drawing/2014/main" id="{9BE767C9-CB1B-354F-911A-92339C6E9480}"/>
              </a:ext>
            </a:extLst>
          </p:cNvPr>
          <p:cNvCxnSpPr/>
          <p:nvPr/>
        </p:nvCxnSpPr>
        <p:spPr>
          <a:xfrm>
            <a:off x="3034665" y="4430818"/>
            <a:ext cx="4321810" cy="0"/>
          </a:xfrm>
          <a:prstGeom prst="line">
            <a:avLst/>
          </a:prstGeom>
        </p:spPr>
        <p:style>
          <a:lnRef idx="1">
            <a:schemeClr val="accent1"/>
          </a:lnRef>
          <a:fillRef idx="0">
            <a:schemeClr val="accent1"/>
          </a:fillRef>
          <a:effectRef idx="0">
            <a:schemeClr val="accent1"/>
          </a:effectRef>
          <a:fontRef idx="minor">
            <a:schemeClr val="tx1"/>
          </a:fontRef>
        </p:style>
      </p:cxnSp>
      <p:pic>
        <p:nvPicPr>
          <p:cNvPr id="89" name="Picture 56" descr="L2交换机">
            <a:extLst>
              <a:ext uri="{FF2B5EF4-FFF2-40B4-BE49-F238E27FC236}">
                <a16:creationId xmlns:a16="http://schemas.microsoft.com/office/drawing/2014/main" id="{E72A5940-68F5-484E-82E5-18CC3D2AAEC4}"/>
              </a:ext>
            </a:extLst>
          </p:cNvPr>
          <p:cNvPicPr>
            <a:picLocks noChangeAspect="1"/>
          </p:cNvPicPr>
          <p:nvPr/>
        </p:nvPicPr>
        <p:blipFill>
          <a:blip r:embed="rId10"/>
          <a:stretch>
            <a:fillRect/>
          </a:stretch>
        </p:blipFill>
        <p:spPr>
          <a:xfrm>
            <a:off x="7213600" y="4310803"/>
            <a:ext cx="647700" cy="391795"/>
          </a:xfrm>
          <a:prstGeom prst="rect">
            <a:avLst/>
          </a:prstGeom>
          <a:noFill/>
          <a:ln w="9525">
            <a:noFill/>
          </a:ln>
        </p:spPr>
      </p:pic>
      <p:pic>
        <p:nvPicPr>
          <p:cNvPr id="90" name="Picture 56" descr="L2交换机">
            <a:extLst>
              <a:ext uri="{FF2B5EF4-FFF2-40B4-BE49-F238E27FC236}">
                <a16:creationId xmlns:a16="http://schemas.microsoft.com/office/drawing/2014/main" id="{9843F174-61E7-E94B-9CC3-2E9AEF1BCB24}"/>
              </a:ext>
            </a:extLst>
          </p:cNvPr>
          <p:cNvPicPr>
            <a:picLocks noChangeAspect="1"/>
          </p:cNvPicPr>
          <p:nvPr/>
        </p:nvPicPr>
        <p:blipFill>
          <a:blip r:embed="rId10"/>
          <a:stretch>
            <a:fillRect/>
          </a:stretch>
        </p:blipFill>
        <p:spPr>
          <a:xfrm>
            <a:off x="6708775" y="4310803"/>
            <a:ext cx="647700" cy="391795"/>
          </a:xfrm>
          <a:prstGeom prst="rect">
            <a:avLst/>
          </a:prstGeom>
          <a:noFill/>
          <a:ln w="9525">
            <a:noFill/>
          </a:ln>
        </p:spPr>
      </p:pic>
      <p:pic>
        <p:nvPicPr>
          <p:cNvPr id="91" name="Picture 56" descr="L2交换机">
            <a:extLst>
              <a:ext uri="{FF2B5EF4-FFF2-40B4-BE49-F238E27FC236}">
                <a16:creationId xmlns:a16="http://schemas.microsoft.com/office/drawing/2014/main" id="{F924A923-8754-F847-ADB6-77660338C9C8}"/>
              </a:ext>
            </a:extLst>
          </p:cNvPr>
          <p:cNvPicPr>
            <a:picLocks noChangeAspect="1"/>
          </p:cNvPicPr>
          <p:nvPr/>
        </p:nvPicPr>
        <p:blipFill>
          <a:blip r:embed="rId10"/>
          <a:stretch>
            <a:fillRect/>
          </a:stretch>
        </p:blipFill>
        <p:spPr>
          <a:xfrm>
            <a:off x="2891790" y="4310803"/>
            <a:ext cx="647700" cy="391795"/>
          </a:xfrm>
          <a:prstGeom prst="rect">
            <a:avLst/>
          </a:prstGeom>
          <a:noFill/>
          <a:ln w="9525">
            <a:noFill/>
          </a:ln>
        </p:spPr>
      </p:pic>
      <p:pic>
        <p:nvPicPr>
          <p:cNvPr id="92" name="Picture 56" descr="L2交换机">
            <a:extLst>
              <a:ext uri="{FF2B5EF4-FFF2-40B4-BE49-F238E27FC236}">
                <a16:creationId xmlns:a16="http://schemas.microsoft.com/office/drawing/2014/main" id="{1C5EFE03-B6A0-AC4F-9B85-3BDCB237449E}"/>
              </a:ext>
            </a:extLst>
          </p:cNvPr>
          <p:cNvPicPr>
            <a:picLocks noChangeAspect="1"/>
          </p:cNvPicPr>
          <p:nvPr/>
        </p:nvPicPr>
        <p:blipFill>
          <a:blip r:embed="rId10"/>
          <a:stretch>
            <a:fillRect/>
          </a:stretch>
        </p:blipFill>
        <p:spPr>
          <a:xfrm>
            <a:off x="2386965" y="4310803"/>
            <a:ext cx="647700" cy="391795"/>
          </a:xfrm>
          <a:prstGeom prst="rect">
            <a:avLst/>
          </a:prstGeom>
          <a:noFill/>
          <a:ln w="9525">
            <a:noFill/>
          </a:ln>
        </p:spPr>
      </p:pic>
      <p:sp>
        <p:nvSpPr>
          <p:cNvPr id="93" name="椭圆 137">
            <a:extLst>
              <a:ext uri="{FF2B5EF4-FFF2-40B4-BE49-F238E27FC236}">
                <a16:creationId xmlns:a16="http://schemas.microsoft.com/office/drawing/2014/main" id="{FCDB39B3-4B7D-1746-8668-34168336FFB0}"/>
              </a:ext>
            </a:extLst>
          </p:cNvPr>
          <p:cNvSpPr/>
          <p:nvPr/>
        </p:nvSpPr>
        <p:spPr>
          <a:xfrm>
            <a:off x="6139180" y="4374938"/>
            <a:ext cx="99060" cy="172720"/>
          </a:xfrm>
          <a:prstGeom prst="ellipse">
            <a:avLst/>
          </a:prstGeom>
          <a:noFill/>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94" name="文本框 95">
            <a:extLst>
              <a:ext uri="{FF2B5EF4-FFF2-40B4-BE49-F238E27FC236}">
                <a16:creationId xmlns:a16="http://schemas.microsoft.com/office/drawing/2014/main" id="{965F3BF6-FB09-8B4C-969D-88943641DD69}"/>
              </a:ext>
            </a:extLst>
          </p:cNvPr>
          <p:cNvSpPr>
            <a:spLocks noChangeArrowheads="1"/>
          </p:cNvSpPr>
          <p:nvPr/>
        </p:nvSpPr>
        <p:spPr bwMode="auto">
          <a:xfrm>
            <a:off x="6447331" y="3365004"/>
            <a:ext cx="1738290" cy="223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77" tIns="34289" rIns="68577" bIns="34289" anchor="ctr">
            <a:spAutoFit/>
          </a:bodyP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r>
              <a:rPr lang="en-US" altLang="zh-CN" sz="1000" dirty="0">
                <a:solidFill>
                  <a:schemeClr val="tx1"/>
                </a:solidFill>
                <a:latin typeface="Century Gothic" panose="020B0502020202020204" pitchFamily="34" charset="0"/>
                <a:ea typeface="微软雅黑" panose="020B0503020204020204" charset="-122"/>
                <a:sym typeface="微软雅黑" panose="020B0503020204020204" charset="-122"/>
              </a:rPr>
              <a:t>Virtual storage dat</a:t>
            </a:r>
            <a:r>
              <a:rPr lang="en-US" altLang="zh-CN" sz="1000" dirty="0">
                <a:latin typeface="Century Gothic" panose="020B0502020202020204" pitchFamily="34" charset="0"/>
                <a:ea typeface="微软雅黑" panose="020B0503020204020204" charset="-122"/>
                <a:sym typeface="微软雅黑" panose="020B0503020204020204" charset="-122"/>
              </a:rPr>
              <a:t>a copy</a:t>
            </a:r>
            <a:endParaRPr lang="zh-CN" altLang="en-US" sz="1000" dirty="0">
              <a:solidFill>
                <a:schemeClr val="tx1"/>
              </a:solidFill>
              <a:latin typeface="Century Gothic" panose="020B0502020202020204" pitchFamily="34" charset="0"/>
              <a:ea typeface="微软雅黑" panose="020B0503020204020204" charset="-122"/>
              <a:sym typeface="微软雅黑" panose="020B0503020204020204" charset="-122"/>
            </a:endParaRPr>
          </a:p>
        </p:txBody>
      </p:sp>
      <p:sp>
        <p:nvSpPr>
          <p:cNvPr id="95" name="流程图: 磁盘 9">
            <a:extLst>
              <a:ext uri="{FF2B5EF4-FFF2-40B4-BE49-F238E27FC236}">
                <a16:creationId xmlns:a16="http://schemas.microsoft.com/office/drawing/2014/main" id="{8EF38ADF-204C-C84E-AE89-268384874DBB}"/>
              </a:ext>
            </a:extLst>
          </p:cNvPr>
          <p:cNvSpPr>
            <a:spLocks noChangeArrowheads="1"/>
          </p:cNvSpPr>
          <p:nvPr/>
        </p:nvSpPr>
        <p:spPr bwMode="auto">
          <a:xfrm>
            <a:off x="7823314" y="1889663"/>
            <a:ext cx="402301" cy="484560"/>
          </a:xfrm>
          <a:prstGeom prst="flowChartMagneticDisk">
            <a:avLst/>
          </a:prstGeom>
          <a:solidFill>
            <a:srgbClr val="D8E2F3"/>
          </a:solidFill>
          <a:ln w="12700">
            <a:solidFill>
              <a:srgbClr val="00B050"/>
            </a:solidFill>
            <a:bevel/>
          </a:ln>
        </p:spPr>
        <p:txBody>
          <a:bodyPr anchor="ctr"/>
          <a:lstStyle>
            <a:lvl1pPr>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pitchFamily="2" charset="-122"/>
                <a:cs typeface="等线" panose="02010600030101010101" pitchFamily="2" charset="-122"/>
              </a:defRPr>
            </a:lvl9pPr>
          </a:lstStyle>
          <a:p>
            <a:pPr algn="ctr" eaLnBrk="1" hangingPunct="1"/>
            <a:endParaRPr lang="x-none" altLang="x-none" sz="1300">
              <a:solidFill>
                <a:schemeClr val="tx1"/>
              </a:solidFill>
              <a:latin typeface="Century Gothic" panose="020B0502020202020204" pitchFamily="34" charset="0"/>
              <a:ea typeface="微软雅黑" panose="020B0503020204020204" charset="-122"/>
              <a:sym typeface="等线" panose="02010600030101010101" pitchFamily="2" charset="-122"/>
            </a:endParaRPr>
          </a:p>
        </p:txBody>
      </p:sp>
      <p:grpSp>
        <p:nvGrpSpPr>
          <p:cNvPr id="96" name="组合 415">
            <a:extLst>
              <a:ext uri="{FF2B5EF4-FFF2-40B4-BE49-F238E27FC236}">
                <a16:creationId xmlns:a16="http://schemas.microsoft.com/office/drawing/2014/main" id="{07F39A22-BF6E-9843-B4B7-9AD1C13EAA6F}"/>
              </a:ext>
            </a:extLst>
          </p:cNvPr>
          <p:cNvGrpSpPr/>
          <p:nvPr/>
        </p:nvGrpSpPr>
        <p:grpSpPr>
          <a:xfrm>
            <a:off x="750254" y="3957108"/>
            <a:ext cx="1158800" cy="943729"/>
            <a:chOff x="6934" y="7970"/>
            <a:chExt cx="2645" cy="2152"/>
          </a:xfrm>
        </p:grpSpPr>
        <p:pic>
          <p:nvPicPr>
            <p:cNvPr id="97" name="Picture 7" descr="存储磁盘阵列">
              <a:extLst>
                <a:ext uri="{FF2B5EF4-FFF2-40B4-BE49-F238E27FC236}">
                  <a16:creationId xmlns:a16="http://schemas.microsoft.com/office/drawing/2014/main" id="{B553DA6C-3FAF-634E-AA33-FCD45DFBC27C}"/>
                </a:ext>
              </a:extLst>
            </p:cNvPr>
            <p:cNvPicPr>
              <a:picLocks noChangeAspect="1"/>
            </p:cNvPicPr>
            <p:nvPr/>
          </p:nvPicPr>
          <p:blipFill>
            <a:blip r:embed="rId11"/>
            <a:srcRect l="6250" t="3125"/>
            <a:stretch>
              <a:fillRect/>
            </a:stretch>
          </p:blipFill>
          <p:spPr>
            <a:xfrm>
              <a:off x="7153" y="7970"/>
              <a:ext cx="1711" cy="1772"/>
            </a:xfrm>
            <a:prstGeom prst="rect">
              <a:avLst/>
            </a:prstGeom>
            <a:noFill/>
            <a:ln w="9525">
              <a:noFill/>
            </a:ln>
          </p:spPr>
        </p:pic>
        <p:sp>
          <p:nvSpPr>
            <p:cNvPr id="98" name="文本框 417">
              <a:extLst>
                <a:ext uri="{FF2B5EF4-FFF2-40B4-BE49-F238E27FC236}">
                  <a16:creationId xmlns:a16="http://schemas.microsoft.com/office/drawing/2014/main" id="{0ED968B3-8706-9F4B-9EB4-BECC1D85F6CB}"/>
                </a:ext>
              </a:extLst>
            </p:cNvPr>
            <p:cNvSpPr txBox="1"/>
            <p:nvPr/>
          </p:nvSpPr>
          <p:spPr>
            <a:xfrm>
              <a:off x="6934" y="9596"/>
              <a:ext cx="2645" cy="526"/>
            </a:xfrm>
            <a:prstGeom prst="rect">
              <a:avLst/>
            </a:prstGeom>
            <a:noFill/>
            <a:ln>
              <a:noFill/>
            </a:ln>
          </p:spPr>
          <p:txBody>
            <a:bodyPr wrap="square" rtlCol="0">
              <a:spAutoFit/>
            </a:bodyPr>
            <a:lstStyle/>
            <a:p>
              <a:pPr algn="ctr"/>
              <a:r>
                <a:rPr lang="en-US" altLang="zh-CN" sz="900" b="1" dirty="0">
                  <a:solidFill>
                    <a:schemeClr val="tx1"/>
                  </a:solidFill>
                  <a:latin typeface="Century Gothic" panose="020B0502020202020204" pitchFamily="34" charset="0"/>
                  <a:ea typeface="微软雅黑" panose="020B0503020204020204" charset="-122"/>
                </a:rPr>
                <a:t>External storage</a:t>
              </a:r>
              <a:endParaRPr lang="zh-CN" altLang="en-US" sz="900" b="1" dirty="0">
                <a:solidFill>
                  <a:schemeClr val="tx1"/>
                </a:solidFill>
                <a:latin typeface="Century Gothic" panose="020B0502020202020204" pitchFamily="34" charset="0"/>
                <a:ea typeface="微软雅黑" panose="020B0503020204020204" charset="-122"/>
              </a:endParaRPr>
            </a:p>
          </p:txBody>
        </p:sp>
      </p:grpSp>
      <p:sp>
        <p:nvSpPr>
          <p:cNvPr id="99" name="文本框 418">
            <a:extLst>
              <a:ext uri="{FF2B5EF4-FFF2-40B4-BE49-F238E27FC236}">
                <a16:creationId xmlns:a16="http://schemas.microsoft.com/office/drawing/2014/main" id="{3B7FAAA2-F50D-A94B-89DB-C3368B5E30FF}"/>
              </a:ext>
            </a:extLst>
          </p:cNvPr>
          <p:cNvSpPr txBox="1"/>
          <p:nvPr/>
        </p:nvSpPr>
        <p:spPr>
          <a:xfrm>
            <a:off x="537210" y="4875318"/>
            <a:ext cx="1573530" cy="923330"/>
          </a:xfrm>
          <a:prstGeom prst="rect">
            <a:avLst/>
          </a:prstGeom>
          <a:noFill/>
        </p:spPr>
        <p:txBody>
          <a:bodyPr wrap="square" rtlCol="0">
            <a:spAutoFit/>
          </a:bodyPr>
          <a:lstStyle/>
          <a:p>
            <a:pPr indent="0">
              <a:buFont typeface="Wingdings" panose="05000000000000000000" charset="0"/>
              <a:buNone/>
            </a:pPr>
            <a:r>
              <a:rPr lang="en-US" altLang="zh-CN" sz="900" b="1" dirty="0">
                <a:latin typeface="Century Gothic" panose="020B0502020202020204" pitchFamily="34" charset="0"/>
                <a:ea typeface="微软雅黑" panose="020B0503020204020204" charset="-122"/>
              </a:rPr>
              <a:t>Stretched cluster can’t solve logical failures caused  by virus and bluescreen, backup is required for those problems.</a:t>
            </a:r>
            <a:endParaRPr lang="zh-CN" altLang="en-US" sz="900" b="1" dirty="0">
              <a:latin typeface="Century Gothic" panose="020B0502020202020204" pitchFamily="34" charset="0"/>
              <a:ea typeface="微软雅黑" panose="020B0503020204020204" charset="-122"/>
            </a:endParaRPr>
          </a:p>
        </p:txBody>
      </p:sp>
      <p:sp>
        <p:nvSpPr>
          <p:cNvPr id="100" name="文本框 419">
            <a:extLst>
              <a:ext uri="{FF2B5EF4-FFF2-40B4-BE49-F238E27FC236}">
                <a16:creationId xmlns:a16="http://schemas.microsoft.com/office/drawing/2014/main" id="{493535BB-F7B4-8746-9E71-CCEA839960B1}"/>
              </a:ext>
            </a:extLst>
          </p:cNvPr>
          <p:cNvSpPr txBox="1"/>
          <p:nvPr/>
        </p:nvSpPr>
        <p:spPr>
          <a:xfrm>
            <a:off x="8695690" y="720513"/>
            <a:ext cx="3441700" cy="3077766"/>
          </a:xfrm>
          <a:prstGeom prst="rect">
            <a:avLst/>
          </a:prstGeom>
          <a:noFill/>
        </p:spPr>
        <p:txBody>
          <a:bodyPr wrap="square" rtlCol="0" anchor="t">
            <a:spAutoFit/>
          </a:bodyPr>
          <a:lstStyle/>
          <a:p>
            <a:pPr lvl="0" indent="0" algn="l">
              <a:buFont typeface="+mj-lt"/>
              <a:buNone/>
            </a:pPr>
            <a:r>
              <a:rPr lang="en-US" altLang="zh-CN" sz="1400" b="1" dirty="0">
                <a:latin typeface="Century Gothic" panose="020B0502020202020204" pitchFamily="34" charset="0"/>
                <a:ea typeface="微软雅黑" panose="020B0503020204020204" charset="-122"/>
                <a:cs typeface="微软雅黑" panose="020B0503020204020204" charset="-122"/>
                <a:sym typeface="+mn-ea"/>
              </a:rPr>
              <a:t>Solution</a:t>
            </a:r>
            <a:endParaRPr lang="zh-CN" altLang="en-US" sz="1200" dirty="0">
              <a:latin typeface="Century Gothic" panose="020B0502020202020204" pitchFamily="34" charset="0"/>
              <a:ea typeface="微软雅黑" panose="020B0503020204020204" charset="-122"/>
              <a:cs typeface="微软雅黑" panose="020B0503020204020204" charset="-122"/>
              <a:sym typeface="+mn-ea"/>
            </a:endParaRPr>
          </a:p>
          <a:p>
            <a:pPr marL="228600" lvl="0" indent="-228600" algn="l">
              <a:buFont typeface="+mj-lt"/>
              <a:buAutoNum type="arabicPeriod"/>
            </a:pPr>
            <a:r>
              <a:rPr lang="en-US" altLang="zh-CN" sz="1200" dirty="0">
                <a:latin typeface="Century Gothic" panose="020B0502020202020204" pitchFamily="34" charset="0"/>
                <a:ea typeface="微软雅黑" panose="020B0503020204020204" charset="-122"/>
                <a:cs typeface="微软雅黑" panose="020B0503020204020204" charset="-122"/>
                <a:sym typeface="+mn-ea"/>
              </a:rPr>
              <a:t>A single HCI cluster is divided into two fault domains at each site, data copies are distributed on the 2 fault domains</a:t>
            </a:r>
            <a:endParaRPr lang="zh-CN" altLang="en-US" sz="1200" b="0" dirty="0">
              <a:solidFill>
                <a:schemeClr val="tx1"/>
              </a:solidFill>
              <a:latin typeface="Century Gothic" panose="020B0502020202020204" pitchFamily="34" charset="0"/>
              <a:ea typeface="微软雅黑" panose="020B0503020204020204" charset="-122"/>
              <a:cs typeface="微软雅黑" panose="020B0503020204020204" charset="-122"/>
              <a:sym typeface="+mn-ea"/>
            </a:endParaRPr>
          </a:p>
          <a:p>
            <a:pPr marL="228600" lvl="0" indent="-228600" algn="l">
              <a:buFont typeface="+mj-lt"/>
              <a:buAutoNum type="arabicPeriod"/>
            </a:pPr>
            <a:r>
              <a:rPr lang="zh-CN" altLang="en-US" sz="1200" dirty="0">
                <a:latin typeface="Century Gothic" panose="020B0502020202020204" pitchFamily="34" charset="0"/>
                <a:ea typeface="微软雅黑" panose="020B0503020204020204" charset="-122"/>
                <a:cs typeface="微软雅黑" panose="020B0503020204020204" charset="-122"/>
                <a:sym typeface="+mn-ea"/>
              </a:rPr>
              <a:t>RPO=0</a:t>
            </a:r>
            <a:r>
              <a:rPr lang="en-US" altLang="zh-CN" sz="1200" dirty="0">
                <a:latin typeface="Century Gothic" panose="020B0502020202020204" pitchFamily="34" charset="0"/>
                <a:ea typeface="微软雅黑" panose="020B0503020204020204" charset="-122"/>
                <a:cs typeface="微软雅黑" panose="020B0503020204020204" charset="-122"/>
                <a:sym typeface="+mn-ea"/>
              </a:rPr>
              <a:t> Support data active-active, the data stored at DC A and DC B is exactly the same, RPO = 0</a:t>
            </a:r>
            <a:endParaRPr lang="zh-CN" altLang="en-US" sz="1200" b="0" dirty="0">
              <a:solidFill>
                <a:schemeClr val="tx1"/>
              </a:solidFill>
              <a:latin typeface="Century Gothic" panose="020B0502020202020204" pitchFamily="34" charset="0"/>
              <a:ea typeface="微软雅黑" panose="020B0503020204020204" charset="-122"/>
              <a:cs typeface="微软雅黑" panose="020B0503020204020204" charset="-122"/>
              <a:sym typeface="+mn-ea"/>
            </a:endParaRPr>
          </a:p>
          <a:p>
            <a:pPr marL="228600" lvl="0" indent="-228600" algn="l">
              <a:buFont typeface="+mj-lt"/>
              <a:buAutoNum type="arabicPeriod"/>
            </a:pPr>
            <a:r>
              <a:rPr lang="zh-CN" altLang="en-US" sz="1200" dirty="0">
                <a:latin typeface="Century Gothic" panose="020B0502020202020204" pitchFamily="34" charset="0"/>
                <a:ea typeface="微软雅黑" panose="020B0503020204020204" charset="-122"/>
                <a:cs typeface="微软雅黑" panose="020B0503020204020204" charset="-122"/>
                <a:sym typeface="+mn-ea"/>
              </a:rPr>
              <a:t>）</a:t>
            </a:r>
            <a:r>
              <a:rPr lang="en-US" altLang="zh-CN" sz="1200" dirty="0">
                <a:latin typeface="Century Gothic" panose="020B0502020202020204" pitchFamily="34" charset="0"/>
                <a:ea typeface="微软雅黑" panose="020B0503020204020204" charset="-122"/>
                <a:cs typeface="微软雅黑" panose="020B0503020204020204" charset="-122"/>
                <a:sym typeface="+mn-ea"/>
              </a:rPr>
              <a:t>Support cross-site HA, if a site fails, VM is pulled up at the other site, RTO = 3-5 mins (HA trigger time + reboot time)</a:t>
            </a:r>
            <a:endParaRPr lang="zh-CN" altLang="en-US" sz="1200" b="0" dirty="0">
              <a:solidFill>
                <a:schemeClr val="tx1"/>
              </a:solidFill>
              <a:latin typeface="Century Gothic" panose="020B0502020202020204" pitchFamily="34" charset="0"/>
              <a:ea typeface="微软雅黑" panose="020B0503020204020204" charset="-122"/>
              <a:cs typeface="微软雅黑" panose="020B0503020204020204" charset="-122"/>
              <a:sym typeface="+mn-ea"/>
            </a:endParaRPr>
          </a:p>
          <a:p>
            <a:pPr marL="228600" lvl="0" indent="-228600">
              <a:buFont typeface="+mj-lt"/>
              <a:buAutoNum type="arabicPeriod"/>
            </a:pPr>
            <a:r>
              <a:rPr lang="en-US" altLang="zh-CN" sz="1200" dirty="0">
                <a:latin typeface="Century Gothic" panose="020B0502020202020204" pitchFamily="34" charset="0"/>
                <a:ea typeface="微软雅黑" panose="020B0503020204020204" charset="-122"/>
                <a:cs typeface="微软雅黑" panose="020B0503020204020204" charset="-122"/>
                <a:sym typeface="+mn-ea"/>
              </a:rPr>
              <a:t>Support business A-A and data A-A for distributed applications, RPO=0, RTO is up to the switchover mechanism of the application, </a:t>
            </a:r>
            <a:r>
              <a:rPr lang="en-US" altLang="zh-CN" sz="1200" b="1" dirty="0">
                <a:solidFill>
                  <a:srgbClr val="FF0000"/>
                </a:solidFill>
                <a:latin typeface="Century Gothic" panose="020B0502020202020204" pitchFamily="34" charset="0"/>
                <a:ea typeface="微软雅黑" panose="020B0503020204020204" charset="-122"/>
                <a:cs typeface="微软雅黑" panose="020B0503020204020204" charset="-122"/>
                <a:sym typeface="+mn-ea"/>
              </a:rPr>
              <a:t>e.g. Oracle RAC RTO ≈ 30s</a:t>
            </a:r>
            <a:endParaRPr lang="zh-CN" altLang="en-US" sz="1200" b="0" dirty="0">
              <a:solidFill>
                <a:schemeClr val="tx1"/>
              </a:solidFill>
              <a:latin typeface="Century Gothic" panose="020B0502020202020204" pitchFamily="34" charset="0"/>
              <a:ea typeface="微软雅黑" panose="020B0503020204020204" charset="-122"/>
              <a:cs typeface="微软雅黑" panose="020B0503020204020204" charset="-122"/>
              <a:sym typeface="+mn-ea"/>
            </a:endParaRPr>
          </a:p>
          <a:p>
            <a:pPr marL="228600" lvl="0" indent="-228600" algn="l">
              <a:buFont typeface="+mj-lt"/>
              <a:buAutoNum type="arabicPeriod"/>
            </a:pPr>
            <a:r>
              <a:rPr lang="en-US" altLang="zh-CN" sz="1200" dirty="0">
                <a:latin typeface="Century Gothic" panose="020B0502020202020204" pitchFamily="34" charset="0"/>
                <a:ea typeface="微软雅黑" panose="020B0503020204020204" charset="-122"/>
                <a:cs typeface="微软雅黑" panose="020B0503020204020204" charset="-122"/>
                <a:sym typeface="+mn-ea"/>
              </a:rPr>
              <a:t>VM works normally when link between witness site and production site is down</a:t>
            </a:r>
            <a:endParaRPr lang="zh-CN" altLang="en-US" sz="1200" dirty="0">
              <a:latin typeface="Century Gothic" panose="020B0502020202020204" pitchFamily="34" charset="0"/>
              <a:ea typeface="微软雅黑" panose="020B0503020204020204" charset="-122"/>
              <a:cs typeface="微软雅黑" panose="020B0503020204020204" charset="-122"/>
              <a:sym typeface="+mn-ea"/>
            </a:endParaRPr>
          </a:p>
        </p:txBody>
      </p:sp>
      <p:sp>
        <p:nvSpPr>
          <p:cNvPr id="101" name="文本框 420">
            <a:extLst>
              <a:ext uri="{FF2B5EF4-FFF2-40B4-BE49-F238E27FC236}">
                <a16:creationId xmlns:a16="http://schemas.microsoft.com/office/drawing/2014/main" id="{759136F8-BF28-B646-85FA-A2EA8D1956AF}"/>
              </a:ext>
            </a:extLst>
          </p:cNvPr>
          <p:cNvSpPr txBox="1"/>
          <p:nvPr/>
        </p:nvSpPr>
        <p:spPr>
          <a:xfrm>
            <a:off x="8695690" y="3805315"/>
            <a:ext cx="3441065" cy="1785104"/>
          </a:xfrm>
          <a:prstGeom prst="rect">
            <a:avLst/>
          </a:prstGeom>
          <a:noFill/>
        </p:spPr>
        <p:txBody>
          <a:bodyPr wrap="square" rtlCol="0" anchor="t">
            <a:spAutoFit/>
          </a:bodyPr>
          <a:lstStyle/>
          <a:p>
            <a:pPr indent="0">
              <a:buFont typeface="+mj-lt"/>
              <a:buNone/>
            </a:pPr>
            <a:r>
              <a:rPr lang="en-US" altLang="zh-CN" sz="1400" b="1" dirty="0">
                <a:latin typeface="Century Gothic" panose="020B0502020202020204" pitchFamily="34" charset="0"/>
                <a:ea typeface="微软雅黑" panose="020B0503020204020204" charset="-122"/>
                <a:cs typeface="微软雅黑" panose="020B0503020204020204" charset="-122"/>
                <a:sym typeface="+mn-ea"/>
              </a:rPr>
              <a:t>Restrictions: </a:t>
            </a:r>
            <a:endParaRPr lang="zh-CN" altLang="en-US" sz="1200" dirty="0">
              <a:latin typeface="Century Gothic" panose="020B0502020202020204" pitchFamily="34" charset="0"/>
              <a:ea typeface="微软雅黑" panose="020B0503020204020204" charset="-122"/>
              <a:cs typeface="微软雅黑" panose="020B0503020204020204" charset="-122"/>
              <a:sym typeface="+mn-ea"/>
            </a:endParaRPr>
          </a:p>
          <a:p>
            <a:pPr marL="228600" indent="-228600">
              <a:buFont typeface="+mj-lt"/>
              <a:buAutoNum type="arabicPeriod"/>
            </a:pPr>
            <a:r>
              <a:rPr lang="en-US" altLang="zh-CN" sz="1200" dirty="0">
                <a:latin typeface="Century Gothic" panose="020B0502020202020204" pitchFamily="34" charset="0"/>
                <a:ea typeface="微软雅黑" panose="020B0503020204020204" charset="-122"/>
                <a:cs typeface="微软雅黑" panose="020B0503020204020204" charset="-122"/>
                <a:sym typeface="+mn-ea"/>
              </a:rPr>
              <a:t>Minimum cluster size is 4 nodes (2+2)</a:t>
            </a:r>
            <a:endParaRPr lang="zh-CN" altLang="en-US" sz="1200" dirty="0">
              <a:latin typeface="Century Gothic" panose="020B0502020202020204" pitchFamily="34" charset="0"/>
              <a:ea typeface="微软雅黑" panose="020B0503020204020204" charset="-122"/>
              <a:cs typeface="微软雅黑" panose="020B0503020204020204" charset="-122"/>
              <a:sym typeface="+mn-ea"/>
            </a:endParaRPr>
          </a:p>
          <a:p>
            <a:pPr marL="228600" indent="-228600">
              <a:buFont typeface="+mj-lt"/>
              <a:buAutoNum type="arabicPeriod"/>
            </a:pPr>
            <a:r>
              <a:rPr lang="en-US" altLang="zh-CN" sz="1200" dirty="0">
                <a:latin typeface="Century Gothic" panose="020B0502020202020204" pitchFamily="34" charset="0"/>
                <a:ea typeface="微软雅黑" panose="020B0503020204020204" charset="-122"/>
                <a:cs typeface="微软雅黑" panose="020B0503020204020204" charset="-122"/>
                <a:sym typeface="+mn-ea"/>
              </a:rPr>
              <a:t>Witness node is required to be deployed at a 3</a:t>
            </a:r>
            <a:r>
              <a:rPr lang="en-US" altLang="zh-CN" sz="1200" baseline="30000" dirty="0">
                <a:latin typeface="Century Gothic" panose="020B0502020202020204" pitchFamily="34" charset="0"/>
                <a:ea typeface="微软雅黑" panose="020B0503020204020204" charset="-122"/>
                <a:cs typeface="微软雅黑" panose="020B0503020204020204" charset="-122"/>
                <a:sym typeface="+mn-ea"/>
              </a:rPr>
              <a:t>rd</a:t>
            </a:r>
            <a:r>
              <a:rPr lang="en-US" altLang="zh-CN" sz="1200" dirty="0">
                <a:latin typeface="Century Gothic" panose="020B0502020202020204" pitchFamily="34" charset="0"/>
                <a:ea typeface="微软雅黑" panose="020B0503020204020204" charset="-122"/>
                <a:cs typeface="微软雅黑" panose="020B0503020204020204" charset="-122"/>
                <a:sym typeface="+mn-ea"/>
              </a:rPr>
              <a:t> site with link bandwidth </a:t>
            </a:r>
            <a:r>
              <a:rPr lang="zh-CN" altLang="en-US" sz="1200" dirty="0">
                <a:latin typeface="Century Gothic" panose="020B0502020202020204" pitchFamily="34" charset="0"/>
                <a:ea typeface="微软雅黑" panose="020B0503020204020204" charset="-122"/>
                <a:cs typeface="微软雅黑" panose="020B0503020204020204" charset="-122"/>
                <a:sym typeface="+mn-ea"/>
              </a:rPr>
              <a:t>≥100Mbps</a:t>
            </a:r>
            <a:r>
              <a:rPr lang="en-US" altLang="zh-CN" sz="1200" dirty="0">
                <a:latin typeface="Century Gothic" panose="020B0502020202020204" pitchFamily="34" charset="0"/>
                <a:ea typeface="微软雅黑" panose="020B0503020204020204" charset="-122"/>
                <a:cs typeface="微软雅黑" panose="020B0503020204020204" charset="-122"/>
                <a:sym typeface="+mn-ea"/>
              </a:rPr>
              <a:t> and RTT </a:t>
            </a:r>
            <a:r>
              <a:rPr lang="zh-CN" altLang="en-US" sz="1200" dirty="0">
                <a:latin typeface="Century Gothic" panose="020B0502020202020204" pitchFamily="34" charset="0"/>
                <a:ea typeface="微软雅黑" panose="020B0503020204020204" charset="-122"/>
                <a:cs typeface="微软雅黑" panose="020B0503020204020204" charset="-122"/>
                <a:sym typeface="+mn-ea"/>
              </a:rPr>
              <a:t>≤5ms</a:t>
            </a:r>
            <a:endParaRPr lang="zh-CN" altLang="en-US" sz="1200" b="0" dirty="0">
              <a:solidFill>
                <a:schemeClr val="tx1"/>
              </a:solidFill>
              <a:latin typeface="Century Gothic" panose="020B0502020202020204" pitchFamily="34" charset="0"/>
              <a:ea typeface="微软雅黑" panose="020B0503020204020204" charset="-122"/>
              <a:cs typeface="微软雅黑" panose="020B0503020204020204" charset="-122"/>
              <a:sym typeface="+mn-ea"/>
            </a:endParaRPr>
          </a:p>
          <a:p>
            <a:pPr marL="228600" indent="-228600">
              <a:buFont typeface="+mj-lt"/>
              <a:buAutoNum type="arabicPeriod"/>
            </a:pPr>
            <a:r>
              <a:rPr lang="en-US" altLang="zh-CN" sz="1200" dirty="0">
                <a:latin typeface="Century Gothic" panose="020B0502020202020204" pitchFamily="34" charset="0"/>
                <a:ea typeface="微软雅黑" panose="020B0503020204020204" charset="-122"/>
                <a:sym typeface="+mn-ea"/>
              </a:rPr>
              <a:t>Stretched cluster can’t solve problems caused by virus or bluescreen, backup should be deployed to protect business from these logic failures</a:t>
            </a:r>
            <a:endParaRPr lang="zh-CN" altLang="en-US" sz="1200" dirty="0">
              <a:latin typeface="Century Gothic" panose="020B0502020202020204" pitchFamily="34" charset="0"/>
              <a:ea typeface="微软雅黑" panose="020B0503020204020204" charset="-122"/>
              <a:cs typeface="微软雅黑" panose="020B0503020204020204" charset="-122"/>
              <a:sym typeface="+mn-ea"/>
            </a:endParaRPr>
          </a:p>
        </p:txBody>
      </p:sp>
      <p:cxnSp>
        <p:nvCxnSpPr>
          <p:cNvPr id="102" name="直接连接符 421">
            <a:extLst>
              <a:ext uri="{FF2B5EF4-FFF2-40B4-BE49-F238E27FC236}">
                <a16:creationId xmlns:a16="http://schemas.microsoft.com/office/drawing/2014/main" id="{58BC5587-3335-F041-83A3-F1AE6212A271}"/>
              </a:ext>
            </a:extLst>
          </p:cNvPr>
          <p:cNvCxnSpPr>
            <a:stCxn id="92" idx="0"/>
            <a:endCxn id="9" idx="2"/>
          </p:cNvCxnSpPr>
          <p:nvPr/>
        </p:nvCxnSpPr>
        <p:spPr>
          <a:xfrm flipH="1" flipV="1">
            <a:off x="2242185" y="3957108"/>
            <a:ext cx="468630" cy="353695"/>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840606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D2CEE-B10A-E94C-80AF-3A0E8FC582A2}"/>
              </a:ext>
            </a:extLst>
          </p:cNvPr>
          <p:cNvSpPr>
            <a:spLocks noGrp="1"/>
          </p:cNvSpPr>
          <p:nvPr>
            <p:ph type="title"/>
          </p:nvPr>
        </p:nvSpPr>
        <p:spPr>
          <a:xfrm>
            <a:off x="558594" y="111581"/>
            <a:ext cx="3267277" cy="604139"/>
          </a:xfrm>
        </p:spPr>
        <p:txBody>
          <a:bodyPr>
            <a:normAutofit/>
          </a:bodyPr>
          <a:lstStyle/>
          <a:p>
            <a:r>
              <a:rPr lang="en-US" sz="2400" dirty="0">
                <a:latin typeface="Century Gothic" panose="020B0502020202020204" pitchFamily="34" charset="0"/>
              </a:rPr>
              <a:t>Network Switchover</a:t>
            </a:r>
          </a:p>
        </p:txBody>
      </p:sp>
      <p:sp>
        <p:nvSpPr>
          <p:cNvPr id="3" name="Date Placeholder 2">
            <a:extLst>
              <a:ext uri="{FF2B5EF4-FFF2-40B4-BE49-F238E27FC236}">
                <a16:creationId xmlns:a16="http://schemas.microsoft.com/office/drawing/2014/main" id="{AF00F95C-3B6D-D54F-97FC-9149B96E1177}"/>
              </a:ext>
            </a:extLst>
          </p:cNvPr>
          <p:cNvSpPr>
            <a:spLocks noGrp="1"/>
          </p:cNvSpPr>
          <p:nvPr>
            <p:ph type="dt" sz="half" idx="10"/>
          </p:nvPr>
        </p:nvSpPr>
        <p:spPr/>
        <p:txBody>
          <a:bodyPr/>
          <a:lstStyle/>
          <a:p>
            <a:r>
              <a:rPr lang="en-US" altLang="zh-CN" dirty="0" err="1">
                <a:latin typeface="Century Gothic" panose="020B0502020202020204" pitchFamily="34" charset="0"/>
                <a:ea typeface="微软雅黑" panose="020B0503020204020204" pitchFamily="34" charset="-122"/>
              </a:rPr>
              <a:t>Sangfor</a:t>
            </a:r>
            <a:r>
              <a:rPr lang="en-US" altLang="zh-CN" dirty="0">
                <a:latin typeface="Century Gothic" panose="020B0502020202020204" pitchFamily="34" charset="0"/>
                <a:ea typeface="微软雅黑" panose="020B0503020204020204" pitchFamily="34" charset="-122"/>
              </a:rPr>
              <a:t> Technologies</a:t>
            </a:r>
          </a:p>
        </p:txBody>
      </p:sp>
      <p:sp>
        <p:nvSpPr>
          <p:cNvPr id="4" name="Footer Placeholder 3">
            <a:extLst>
              <a:ext uri="{FF2B5EF4-FFF2-40B4-BE49-F238E27FC236}">
                <a16:creationId xmlns:a16="http://schemas.microsoft.com/office/drawing/2014/main" id="{376AF5E1-A351-1540-8907-E653BF48FB51}"/>
              </a:ext>
            </a:extLst>
          </p:cNvPr>
          <p:cNvSpPr>
            <a:spLocks noGrp="1"/>
          </p:cNvSpPr>
          <p:nvPr>
            <p:ph type="ftr" sz="quarter" idx="11"/>
          </p:nvPr>
        </p:nvSpPr>
        <p:spPr/>
        <p:txBody>
          <a:bodyPr/>
          <a:lstStyle/>
          <a:p>
            <a:r>
              <a:rPr lang="en-US" altLang="zh-CN">
                <a:latin typeface="Century Gothic" panose="020B0502020202020204" pitchFamily="34" charset="0"/>
                <a:ea typeface="微软雅黑" panose="020B0503020204020204" pitchFamily="34" charset="-122"/>
              </a:rPr>
              <a:t>CONFIDENTIAL</a:t>
            </a:r>
            <a:endParaRPr lang="zh-CN" altLang="en-US" dirty="0">
              <a:latin typeface="Century Gothic" panose="020B0502020202020204" pitchFamily="34" charset="0"/>
              <a:ea typeface="微软雅黑" panose="020B0503020204020204" pitchFamily="34" charset="-122"/>
            </a:endParaRPr>
          </a:p>
        </p:txBody>
      </p:sp>
      <p:sp>
        <p:nvSpPr>
          <p:cNvPr id="5" name="Slide Number Placeholder 4">
            <a:extLst>
              <a:ext uri="{FF2B5EF4-FFF2-40B4-BE49-F238E27FC236}">
                <a16:creationId xmlns:a16="http://schemas.microsoft.com/office/drawing/2014/main" id="{57250393-9428-2F48-B036-02F48ACE18AC}"/>
              </a:ext>
            </a:extLst>
          </p:cNvPr>
          <p:cNvSpPr>
            <a:spLocks noGrp="1"/>
          </p:cNvSpPr>
          <p:nvPr>
            <p:ph type="sldNum" sz="quarter" idx="12"/>
          </p:nvPr>
        </p:nvSpPr>
        <p:spPr/>
        <p:txBody>
          <a:bodyPr/>
          <a:lstStyle/>
          <a:p>
            <a:r>
              <a:rPr lang="en-US" altLang="zh-CN" dirty="0">
                <a:latin typeface="Century Gothic" panose="020B0502020202020204" pitchFamily="34" charset="0"/>
              </a:rPr>
              <a:t>Page  </a:t>
            </a:r>
            <a:fld id="{6F6B6950-8D1A-4668-8374-25B44628E0DF}" type="slidenum">
              <a:rPr lang="zh-CN" altLang="en-US" smtClean="0">
                <a:latin typeface="Century Gothic" panose="020B0502020202020204" pitchFamily="34" charset="0"/>
              </a:rPr>
              <a:t>23</a:t>
            </a:fld>
            <a:endParaRPr lang="zh-CN" altLang="en-US" dirty="0">
              <a:latin typeface="Century Gothic" panose="020B0502020202020204" pitchFamily="34" charset="0"/>
            </a:endParaRPr>
          </a:p>
        </p:txBody>
      </p:sp>
      <p:cxnSp>
        <p:nvCxnSpPr>
          <p:cNvPr id="6" name="直接连接符 56">
            <a:extLst>
              <a:ext uri="{FF2B5EF4-FFF2-40B4-BE49-F238E27FC236}">
                <a16:creationId xmlns:a16="http://schemas.microsoft.com/office/drawing/2014/main" id="{EA9A92D6-3AD3-FD45-B666-BCA685811AC1}"/>
              </a:ext>
            </a:extLst>
          </p:cNvPr>
          <p:cNvCxnSpPr>
            <a:stCxn id="13" idx="2"/>
          </p:cNvCxnSpPr>
          <p:nvPr/>
        </p:nvCxnSpPr>
        <p:spPr>
          <a:xfrm>
            <a:off x="4972682" y="2498939"/>
            <a:ext cx="635" cy="20142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直接连接符 59">
            <a:extLst>
              <a:ext uri="{FF2B5EF4-FFF2-40B4-BE49-F238E27FC236}">
                <a16:creationId xmlns:a16="http://schemas.microsoft.com/office/drawing/2014/main" id="{5BDF2136-F742-AD44-A22A-B6D45207C83B}"/>
              </a:ext>
            </a:extLst>
          </p:cNvPr>
          <p:cNvCxnSpPr>
            <a:stCxn id="22" idx="2"/>
          </p:cNvCxnSpPr>
          <p:nvPr/>
        </p:nvCxnSpPr>
        <p:spPr>
          <a:xfrm>
            <a:off x="1310637" y="2498939"/>
            <a:ext cx="6350" cy="20142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左右箭头 63">
            <a:extLst>
              <a:ext uri="{FF2B5EF4-FFF2-40B4-BE49-F238E27FC236}">
                <a16:creationId xmlns:a16="http://schemas.microsoft.com/office/drawing/2014/main" id="{AA75D784-4A0D-734E-9DD2-E9A562B366C0}"/>
              </a:ext>
            </a:extLst>
          </p:cNvPr>
          <p:cNvSpPr/>
          <p:nvPr/>
        </p:nvSpPr>
        <p:spPr>
          <a:xfrm>
            <a:off x="2192017" y="4406479"/>
            <a:ext cx="2049780" cy="106680"/>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b="1">
              <a:latin typeface="Century Gothic" panose="020B0502020202020204" pitchFamily="34" charset="0"/>
              <a:ea typeface="微软雅黑" panose="020B0503020204020204" charset="-122"/>
            </a:endParaRPr>
          </a:p>
        </p:txBody>
      </p:sp>
      <p:sp>
        <p:nvSpPr>
          <p:cNvPr id="9" name="文本框 64">
            <a:extLst>
              <a:ext uri="{FF2B5EF4-FFF2-40B4-BE49-F238E27FC236}">
                <a16:creationId xmlns:a16="http://schemas.microsoft.com/office/drawing/2014/main" id="{E34BF08C-779F-0742-98A4-290F2B86C62E}"/>
              </a:ext>
            </a:extLst>
          </p:cNvPr>
          <p:cNvSpPr txBox="1"/>
          <p:nvPr/>
        </p:nvSpPr>
        <p:spPr bwMode="auto">
          <a:xfrm>
            <a:off x="2907027" y="4226139"/>
            <a:ext cx="918845" cy="213995"/>
          </a:xfrm>
          <a:prstGeom prst="rect">
            <a:avLst/>
          </a:prstGeom>
          <a:noFill/>
        </p:spPr>
        <p:txBody>
          <a:bodyPr wrap="square" rtlCol="0">
            <a:spAutoFit/>
          </a:bodyPr>
          <a:lstStyle/>
          <a:p>
            <a:pPr lvl="0" algn="l"/>
            <a:r>
              <a:rPr lang="en-US" altLang="zh-CN" sz="800" b="1" dirty="0">
                <a:latin typeface="Century Gothic" panose="020B0502020202020204" pitchFamily="34" charset="0"/>
                <a:ea typeface="微软雅黑" panose="020B0503020204020204" charset="-122"/>
                <a:cs typeface="微软雅黑" panose="020B0503020204020204" charset="-122"/>
                <a:sym typeface="+mn-ea"/>
              </a:rPr>
              <a:t>Data sync link</a:t>
            </a:r>
            <a:endParaRPr lang="zh-CN" altLang="en-US" sz="800" b="1" dirty="0">
              <a:latin typeface="Century Gothic" panose="020B0502020202020204" pitchFamily="34" charset="0"/>
              <a:ea typeface="微软雅黑" panose="020B0503020204020204" charset="-122"/>
              <a:cs typeface="微软雅黑" panose="020B0503020204020204" charset="-122"/>
              <a:sym typeface="+mn-ea"/>
            </a:endParaRPr>
          </a:p>
        </p:txBody>
      </p:sp>
      <p:sp>
        <p:nvSpPr>
          <p:cNvPr id="10" name="任意多边形 70">
            <a:extLst>
              <a:ext uri="{FF2B5EF4-FFF2-40B4-BE49-F238E27FC236}">
                <a16:creationId xmlns:a16="http://schemas.microsoft.com/office/drawing/2014/main" id="{267537C5-EFE0-1548-90B5-ED1C2C701C22}"/>
              </a:ext>
            </a:extLst>
          </p:cNvPr>
          <p:cNvSpPr/>
          <p:nvPr/>
        </p:nvSpPr>
        <p:spPr>
          <a:xfrm rot="4710753">
            <a:off x="2324097" y="1564854"/>
            <a:ext cx="76200" cy="1179830"/>
          </a:xfrm>
          <a:custGeom>
            <a:avLst/>
            <a:gdLst/>
            <a:ahLst/>
            <a:cxnLst/>
            <a:rect l="0" t="0" r="0" b="0"/>
            <a:pathLst>
              <a:path w="404" h="1294">
                <a:moveTo>
                  <a:pt x="404" y="771"/>
                </a:moveTo>
                <a:lnTo>
                  <a:pt x="87" y="0"/>
                </a:lnTo>
                <a:lnTo>
                  <a:pt x="224" y="574"/>
                </a:lnTo>
                <a:lnTo>
                  <a:pt x="0" y="466"/>
                </a:lnTo>
                <a:lnTo>
                  <a:pt x="301" y="1294"/>
                </a:lnTo>
                <a:lnTo>
                  <a:pt x="155" y="686"/>
                </a:lnTo>
                <a:lnTo>
                  <a:pt x="404" y="771"/>
                </a:lnTo>
                <a:close/>
              </a:path>
            </a:pathLst>
          </a:custGeom>
          <a:solidFill>
            <a:srgbClr val="FF9900">
              <a:alpha val="100000"/>
            </a:srgbClr>
          </a:solidFill>
          <a:ln w="9525" cap="flat" cmpd="sng">
            <a:solidFill>
              <a:srgbClr val="FF9900"/>
            </a:solidFill>
            <a:prstDash val="solid"/>
            <a:headEnd type="none" w="med" len="med"/>
            <a:tailEnd type="none" w="med" len="med"/>
          </a:ln>
        </p:spPr>
        <p:txBody>
          <a:bodyPr/>
          <a:lstStyle/>
          <a:p>
            <a:endParaRPr lang="zh-CN" altLang="en-US" sz="1000" b="1">
              <a:latin typeface="Century Gothic" panose="020B0502020202020204" pitchFamily="34" charset="0"/>
              <a:ea typeface="微软雅黑" panose="020B0503020204020204" charset="-122"/>
            </a:endParaRPr>
          </a:p>
        </p:txBody>
      </p:sp>
      <p:sp>
        <p:nvSpPr>
          <p:cNvPr id="11" name="任意多边形 71">
            <a:extLst>
              <a:ext uri="{FF2B5EF4-FFF2-40B4-BE49-F238E27FC236}">
                <a16:creationId xmlns:a16="http://schemas.microsoft.com/office/drawing/2014/main" id="{4A15C924-0895-C844-8391-60B67953F6A8}"/>
              </a:ext>
            </a:extLst>
          </p:cNvPr>
          <p:cNvSpPr/>
          <p:nvPr/>
        </p:nvSpPr>
        <p:spPr>
          <a:xfrm rot="17190752">
            <a:off x="4165597" y="1763609"/>
            <a:ext cx="83185" cy="794385"/>
          </a:xfrm>
          <a:custGeom>
            <a:avLst/>
            <a:gdLst/>
            <a:ahLst/>
            <a:cxnLst/>
            <a:rect l="0" t="0" r="0" b="0"/>
            <a:pathLst>
              <a:path w="404" h="1294">
                <a:moveTo>
                  <a:pt x="404" y="771"/>
                </a:moveTo>
                <a:lnTo>
                  <a:pt x="87" y="0"/>
                </a:lnTo>
                <a:lnTo>
                  <a:pt x="224" y="574"/>
                </a:lnTo>
                <a:lnTo>
                  <a:pt x="0" y="466"/>
                </a:lnTo>
                <a:lnTo>
                  <a:pt x="301" y="1294"/>
                </a:lnTo>
                <a:lnTo>
                  <a:pt x="155" y="686"/>
                </a:lnTo>
                <a:lnTo>
                  <a:pt x="404" y="771"/>
                </a:lnTo>
                <a:close/>
              </a:path>
            </a:pathLst>
          </a:custGeom>
          <a:solidFill>
            <a:srgbClr val="FF9900">
              <a:alpha val="100000"/>
            </a:srgbClr>
          </a:solidFill>
          <a:ln w="9525" cap="flat" cmpd="sng">
            <a:solidFill>
              <a:srgbClr val="FF9900"/>
            </a:solidFill>
            <a:prstDash val="solid"/>
            <a:headEnd type="none" w="med" len="med"/>
            <a:tailEnd type="none" w="med" len="med"/>
          </a:ln>
        </p:spPr>
        <p:txBody>
          <a:bodyPr/>
          <a:lstStyle/>
          <a:p>
            <a:endParaRPr lang="zh-CN" altLang="en-US" sz="1000" b="1">
              <a:latin typeface="Century Gothic" panose="020B0502020202020204" pitchFamily="34" charset="0"/>
              <a:ea typeface="微软雅黑" panose="020B0503020204020204" charset="-122"/>
            </a:endParaRPr>
          </a:p>
        </p:txBody>
      </p:sp>
      <p:sp>
        <p:nvSpPr>
          <p:cNvPr id="12" name="文本框 77">
            <a:extLst>
              <a:ext uri="{FF2B5EF4-FFF2-40B4-BE49-F238E27FC236}">
                <a16:creationId xmlns:a16="http://schemas.microsoft.com/office/drawing/2014/main" id="{5A45B682-9D7F-4047-B22D-9F12F602577A}"/>
              </a:ext>
            </a:extLst>
          </p:cNvPr>
          <p:cNvSpPr txBox="1"/>
          <p:nvPr/>
        </p:nvSpPr>
        <p:spPr>
          <a:xfrm>
            <a:off x="2854322" y="1938234"/>
            <a:ext cx="1024255" cy="245110"/>
          </a:xfrm>
          <a:prstGeom prst="rect">
            <a:avLst/>
          </a:prstGeom>
          <a:noFill/>
        </p:spPr>
        <p:txBody>
          <a:bodyPr wrap="square" rtlCol="0">
            <a:spAutoFit/>
          </a:bodyPr>
          <a:lstStyle/>
          <a:p>
            <a:r>
              <a:rPr lang="en-US" altLang="zh-CN" sz="1000" b="1">
                <a:latin typeface="Century Gothic" panose="020B0502020202020204" pitchFamily="34" charset="0"/>
                <a:ea typeface="微软雅黑" panose="020B0503020204020204" charset="-122"/>
              </a:rPr>
              <a:t>Internet</a:t>
            </a:r>
          </a:p>
        </p:txBody>
      </p:sp>
      <p:pic>
        <p:nvPicPr>
          <p:cNvPr id="13" name="图片 82" descr="通用路由器">
            <a:extLst>
              <a:ext uri="{FF2B5EF4-FFF2-40B4-BE49-F238E27FC236}">
                <a16:creationId xmlns:a16="http://schemas.microsoft.com/office/drawing/2014/main" id="{5008D073-F529-1548-82F9-D70E1366AA28}"/>
              </a:ext>
            </a:extLst>
          </p:cNvPr>
          <p:cNvPicPr>
            <a:picLocks noChangeAspect="1"/>
          </p:cNvPicPr>
          <p:nvPr/>
        </p:nvPicPr>
        <p:blipFill>
          <a:blip r:embed="rId2"/>
          <a:stretch>
            <a:fillRect/>
          </a:stretch>
        </p:blipFill>
        <p:spPr>
          <a:xfrm>
            <a:off x="4763767" y="2192234"/>
            <a:ext cx="417195" cy="306705"/>
          </a:xfrm>
          <a:prstGeom prst="rect">
            <a:avLst/>
          </a:prstGeom>
          <a:noFill/>
          <a:ln w="9525">
            <a:noFill/>
          </a:ln>
        </p:spPr>
      </p:pic>
      <p:sp>
        <p:nvSpPr>
          <p:cNvPr id="14" name="文本框 8">
            <a:extLst>
              <a:ext uri="{FF2B5EF4-FFF2-40B4-BE49-F238E27FC236}">
                <a16:creationId xmlns:a16="http://schemas.microsoft.com/office/drawing/2014/main" id="{BCBB2ECB-5F5A-334E-91B5-1DE039E50C27}"/>
              </a:ext>
            </a:extLst>
          </p:cNvPr>
          <p:cNvSpPr txBox="1">
            <a:spLocks noChangeArrowheads="1"/>
          </p:cNvSpPr>
          <p:nvPr/>
        </p:nvSpPr>
        <p:spPr bwMode="auto">
          <a:xfrm>
            <a:off x="4787897" y="4551259"/>
            <a:ext cx="1135380" cy="229870"/>
          </a:xfrm>
          <a:prstGeom prst="rect">
            <a:avLst/>
          </a:prstGeom>
          <a:noFill/>
          <a:ln w="9525">
            <a:noFill/>
            <a:miter lim="800000"/>
          </a:ln>
        </p:spPr>
        <p:txBody>
          <a:bodyPr wrap="square">
            <a:spAutoFit/>
          </a:bodyPr>
          <a:lstStyle/>
          <a:p>
            <a:r>
              <a:rPr kumimoji="1" lang="en-US" altLang="zh-CN" sz="900" b="1" dirty="0">
                <a:solidFill>
                  <a:schemeClr val="tx1"/>
                </a:solidFill>
                <a:latin typeface="Century Gothic" panose="020B0502020202020204" pitchFamily="34" charset="0"/>
                <a:ea typeface="微软雅黑" panose="020B0503020204020204" charset="-122"/>
              </a:rPr>
              <a:t>DR site</a:t>
            </a:r>
            <a:endParaRPr kumimoji="1" lang="zh-CN" altLang="en-US" sz="900" b="1" dirty="0">
              <a:solidFill>
                <a:schemeClr val="tx1"/>
              </a:solidFill>
              <a:latin typeface="Century Gothic" panose="020B0502020202020204" pitchFamily="34" charset="0"/>
              <a:ea typeface="微软雅黑" panose="020B0503020204020204" charset="-122"/>
            </a:endParaRPr>
          </a:p>
        </p:txBody>
      </p:sp>
      <p:grpSp>
        <p:nvGrpSpPr>
          <p:cNvPr id="15" name="组合 93">
            <a:extLst>
              <a:ext uri="{FF2B5EF4-FFF2-40B4-BE49-F238E27FC236}">
                <a16:creationId xmlns:a16="http://schemas.microsoft.com/office/drawing/2014/main" id="{442BF0C8-7FDE-F948-A08F-D325E38C4DC2}"/>
              </a:ext>
            </a:extLst>
          </p:cNvPr>
          <p:cNvGrpSpPr/>
          <p:nvPr/>
        </p:nvGrpSpPr>
        <p:grpSpPr>
          <a:xfrm>
            <a:off x="4287517" y="4043259"/>
            <a:ext cx="1433830" cy="568960"/>
            <a:chOff x="5248" y="8777"/>
            <a:chExt cx="3986" cy="1033"/>
          </a:xfrm>
        </p:grpSpPr>
        <p:sp>
          <p:nvSpPr>
            <p:cNvPr id="16" name="AutoShape 54">
              <a:extLst>
                <a:ext uri="{FF2B5EF4-FFF2-40B4-BE49-F238E27FC236}">
                  <a16:creationId xmlns:a16="http://schemas.microsoft.com/office/drawing/2014/main" id="{2FF89D23-7114-9647-9EE8-D4223F1DF79B}"/>
                </a:ext>
              </a:extLst>
            </p:cNvPr>
            <p:cNvSpPr>
              <a:spLocks noChangeArrowheads="1"/>
            </p:cNvSpPr>
            <p:nvPr/>
          </p:nvSpPr>
          <p:spPr bwMode="auto">
            <a:xfrm rot="5400000">
              <a:off x="6734" y="7290"/>
              <a:ext cx="1013" cy="3986"/>
            </a:xfrm>
            <a:prstGeom prst="roundRect">
              <a:avLst>
                <a:gd name="adj" fmla="val 16667"/>
              </a:avLst>
            </a:prstGeom>
            <a:solidFill>
              <a:schemeClr val="accent3">
                <a:lumMod val="40000"/>
                <a:lumOff val="60000"/>
                <a:alpha val="70000"/>
              </a:schemeClr>
            </a:solidFill>
            <a:ln w="12700">
              <a:solidFill>
                <a:srgbClr val="00B050"/>
              </a:solidFill>
              <a:prstDash val="dash"/>
              <a:round/>
            </a:ln>
          </p:spPr>
          <p:txBody>
            <a:bodyPr wrap="none" anchor="ctr"/>
            <a:lstStyle/>
            <a:p>
              <a:endParaRPr lang="zh-CN" altLang="en-US" sz="1000" b="1">
                <a:solidFill>
                  <a:schemeClr val="bg1"/>
                </a:solidFill>
                <a:latin typeface="Century Gothic" panose="020B0502020202020204" pitchFamily="34" charset="0"/>
                <a:ea typeface="微软雅黑" panose="020B0503020204020204" charset="-122"/>
              </a:endParaRPr>
            </a:p>
          </p:txBody>
        </p:sp>
        <p:pic>
          <p:nvPicPr>
            <p:cNvPr id="17" name="Picture 13" descr="Service-Server">
              <a:extLst>
                <a:ext uri="{FF2B5EF4-FFF2-40B4-BE49-F238E27FC236}">
                  <a16:creationId xmlns:a16="http://schemas.microsoft.com/office/drawing/2014/main" id="{CB2CA4F7-758E-3A4D-9855-A53C41A398E9}"/>
                </a:ext>
              </a:extLst>
            </p:cNvPr>
            <p:cNvPicPr>
              <a:picLocks noChangeAspect="1" noChangeArrowheads="1"/>
            </p:cNvPicPr>
            <p:nvPr/>
          </p:nvPicPr>
          <p:blipFill>
            <a:blip r:embed="rId3" cstate="print"/>
            <a:srcRect/>
            <a:stretch>
              <a:fillRect/>
            </a:stretch>
          </p:blipFill>
          <p:spPr bwMode="auto">
            <a:xfrm>
              <a:off x="6299" y="8787"/>
              <a:ext cx="1013" cy="1013"/>
            </a:xfrm>
            <a:prstGeom prst="rect">
              <a:avLst/>
            </a:prstGeom>
            <a:noFill/>
            <a:ln w="9525">
              <a:noFill/>
              <a:miter lim="800000"/>
              <a:headEnd/>
              <a:tailEnd/>
            </a:ln>
          </p:spPr>
        </p:pic>
        <p:pic>
          <p:nvPicPr>
            <p:cNvPr id="18" name="Picture 13" descr="Service-Server">
              <a:extLst>
                <a:ext uri="{FF2B5EF4-FFF2-40B4-BE49-F238E27FC236}">
                  <a16:creationId xmlns:a16="http://schemas.microsoft.com/office/drawing/2014/main" id="{CEA1C858-2141-B546-95E1-A32542266F31}"/>
                </a:ext>
              </a:extLst>
            </p:cNvPr>
            <p:cNvPicPr>
              <a:picLocks noChangeAspect="1" noChangeArrowheads="1"/>
            </p:cNvPicPr>
            <p:nvPr/>
          </p:nvPicPr>
          <p:blipFill>
            <a:blip r:embed="rId3" cstate="print"/>
            <a:srcRect/>
            <a:stretch>
              <a:fillRect/>
            </a:stretch>
          </p:blipFill>
          <p:spPr bwMode="auto">
            <a:xfrm>
              <a:off x="7240" y="8797"/>
              <a:ext cx="1013" cy="1013"/>
            </a:xfrm>
            <a:prstGeom prst="rect">
              <a:avLst/>
            </a:prstGeom>
            <a:noFill/>
            <a:ln w="9525">
              <a:noFill/>
              <a:miter lim="800000"/>
              <a:headEnd/>
              <a:tailEnd/>
            </a:ln>
          </p:spPr>
        </p:pic>
        <p:pic>
          <p:nvPicPr>
            <p:cNvPr id="19" name="Picture 13" descr="Service-Server">
              <a:extLst>
                <a:ext uri="{FF2B5EF4-FFF2-40B4-BE49-F238E27FC236}">
                  <a16:creationId xmlns:a16="http://schemas.microsoft.com/office/drawing/2014/main" id="{216E807B-11A8-D34B-88FC-B84BAA839919}"/>
                </a:ext>
              </a:extLst>
            </p:cNvPr>
            <p:cNvPicPr>
              <a:picLocks noChangeAspect="1" noChangeArrowheads="1"/>
            </p:cNvPicPr>
            <p:nvPr/>
          </p:nvPicPr>
          <p:blipFill>
            <a:blip r:embed="rId3" cstate="print"/>
            <a:srcRect/>
            <a:stretch>
              <a:fillRect/>
            </a:stretch>
          </p:blipFill>
          <p:spPr bwMode="auto">
            <a:xfrm>
              <a:off x="8111" y="8778"/>
              <a:ext cx="1013" cy="1013"/>
            </a:xfrm>
            <a:prstGeom prst="rect">
              <a:avLst/>
            </a:prstGeom>
            <a:noFill/>
            <a:ln w="9525">
              <a:noFill/>
              <a:miter lim="800000"/>
              <a:headEnd/>
              <a:tailEnd/>
            </a:ln>
          </p:spPr>
        </p:pic>
        <p:pic>
          <p:nvPicPr>
            <p:cNvPr id="20" name="Picture 13" descr="Service-Server">
              <a:extLst>
                <a:ext uri="{FF2B5EF4-FFF2-40B4-BE49-F238E27FC236}">
                  <a16:creationId xmlns:a16="http://schemas.microsoft.com/office/drawing/2014/main" id="{49FD5C2D-6A04-7042-8853-6CCDB81C66FB}"/>
                </a:ext>
              </a:extLst>
            </p:cNvPr>
            <p:cNvPicPr>
              <a:picLocks noChangeAspect="1" noChangeArrowheads="1"/>
            </p:cNvPicPr>
            <p:nvPr/>
          </p:nvPicPr>
          <p:blipFill>
            <a:blip r:embed="rId3" cstate="print"/>
            <a:srcRect/>
            <a:stretch>
              <a:fillRect/>
            </a:stretch>
          </p:blipFill>
          <p:spPr bwMode="auto">
            <a:xfrm>
              <a:off x="5380" y="8787"/>
              <a:ext cx="1013" cy="1013"/>
            </a:xfrm>
            <a:prstGeom prst="rect">
              <a:avLst/>
            </a:prstGeom>
            <a:noFill/>
            <a:ln w="9525">
              <a:noFill/>
              <a:miter lim="800000"/>
              <a:headEnd/>
              <a:tailEnd/>
            </a:ln>
          </p:spPr>
        </p:pic>
      </p:grpSp>
      <p:sp>
        <p:nvSpPr>
          <p:cNvPr id="21" name="文本框 112">
            <a:extLst>
              <a:ext uri="{FF2B5EF4-FFF2-40B4-BE49-F238E27FC236}">
                <a16:creationId xmlns:a16="http://schemas.microsoft.com/office/drawing/2014/main" id="{42775432-BDAE-B444-BD00-A3453EACB966}"/>
              </a:ext>
            </a:extLst>
          </p:cNvPr>
          <p:cNvSpPr txBox="1"/>
          <p:nvPr/>
        </p:nvSpPr>
        <p:spPr>
          <a:xfrm>
            <a:off x="5064439" y="2912366"/>
            <a:ext cx="898525" cy="183515"/>
          </a:xfrm>
          <a:prstGeom prst="rect">
            <a:avLst/>
          </a:prstGeom>
          <a:noFill/>
          <a:ln>
            <a:noFill/>
          </a:ln>
        </p:spPr>
        <p:txBody>
          <a:bodyPr wrap="square" rtlCol="0">
            <a:spAutoFit/>
          </a:bodyPr>
          <a:lstStyle/>
          <a:p>
            <a:pPr algn="ctr"/>
            <a:r>
              <a:rPr lang="en-US" altLang="zh-CN" sz="600" b="1" dirty="0">
                <a:solidFill>
                  <a:schemeClr val="tx1"/>
                </a:solidFill>
                <a:latin typeface="Century Gothic" panose="020B0502020202020204" pitchFamily="34" charset="0"/>
                <a:ea typeface="微软雅黑" panose="020B0503020204020204" charset="-122"/>
              </a:rPr>
              <a:t>Core/access</a:t>
            </a:r>
            <a:endParaRPr lang="zh-CN" altLang="en-US" sz="600" b="1" dirty="0">
              <a:solidFill>
                <a:schemeClr val="tx1"/>
              </a:solidFill>
              <a:latin typeface="Century Gothic" panose="020B0502020202020204" pitchFamily="34" charset="0"/>
              <a:ea typeface="微软雅黑" panose="020B0503020204020204" charset="-122"/>
            </a:endParaRPr>
          </a:p>
        </p:txBody>
      </p:sp>
      <p:pic>
        <p:nvPicPr>
          <p:cNvPr id="22" name="图片 115" descr="通用路由器">
            <a:extLst>
              <a:ext uri="{FF2B5EF4-FFF2-40B4-BE49-F238E27FC236}">
                <a16:creationId xmlns:a16="http://schemas.microsoft.com/office/drawing/2014/main" id="{CE674C6F-1153-F44D-8BBF-C1CAABB788CF}"/>
              </a:ext>
            </a:extLst>
          </p:cNvPr>
          <p:cNvPicPr>
            <a:picLocks noChangeAspect="1"/>
          </p:cNvPicPr>
          <p:nvPr/>
        </p:nvPicPr>
        <p:blipFill>
          <a:blip r:embed="rId2"/>
          <a:stretch>
            <a:fillRect/>
          </a:stretch>
        </p:blipFill>
        <p:spPr>
          <a:xfrm>
            <a:off x="1101722" y="2192234"/>
            <a:ext cx="417195" cy="306705"/>
          </a:xfrm>
          <a:prstGeom prst="rect">
            <a:avLst/>
          </a:prstGeom>
          <a:noFill/>
          <a:ln w="9525">
            <a:noFill/>
          </a:ln>
        </p:spPr>
      </p:pic>
      <p:sp>
        <p:nvSpPr>
          <p:cNvPr id="23" name="文本框 122">
            <a:extLst>
              <a:ext uri="{FF2B5EF4-FFF2-40B4-BE49-F238E27FC236}">
                <a16:creationId xmlns:a16="http://schemas.microsoft.com/office/drawing/2014/main" id="{1A3979FF-2A8A-BF49-8D9D-6738308AB8AE}"/>
              </a:ext>
            </a:extLst>
          </p:cNvPr>
          <p:cNvSpPr txBox="1"/>
          <p:nvPr/>
        </p:nvSpPr>
        <p:spPr>
          <a:xfrm>
            <a:off x="1461450" y="3537324"/>
            <a:ext cx="805180" cy="183515"/>
          </a:xfrm>
          <a:prstGeom prst="rect">
            <a:avLst/>
          </a:prstGeom>
          <a:noFill/>
          <a:ln>
            <a:noFill/>
          </a:ln>
        </p:spPr>
        <p:txBody>
          <a:bodyPr wrap="square" rtlCol="0">
            <a:spAutoFit/>
          </a:bodyPr>
          <a:lstStyle/>
          <a:p>
            <a:pPr algn="ctr"/>
            <a:r>
              <a:rPr lang="en-US" altLang="zh-CN" sz="600" b="1" dirty="0">
                <a:latin typeface="Century Gothic" panose="020B0502020202020204" pitchFamily="34" charset="0"/>
                <a:ea typeface="微软雅黑" panose="020B0503020204020204" charset="-122"/>
              </a:rPr>
              <a:t>Access switch</a:t>
            </a:r>
            <a:endParaRPr lang="zh-CN" altLang="en-US" sz="600" b="1" dirty="0">
              <a:solidFill>
                <a:schemeClr val="tx1"/>
              </a:solidFill>
              <a:latin typeface="Century Gothic" panose="020B0502020202020204" pitchFamily="34" charset="0"/>
              <a:ea typeface="微软雅黑" panose="020B0503020204020204" charset="-122"/>
            </a:endParaRPr>
          </a:p>
        </p:txBody>
      </p:sp>
      <p:pic>
        <p:nvPicPr>
          <p:cNvPr id="24" name="图片 4142" descr="通用交换机">
            <a:extLst>
              <a:ext uri="{FF2B5EF4-FFF2-40B4-BE49-F238E27FC236}">
                <a16:creationId xmlns:a16="http://schemas.microsoft.com/office/drawing/2014/main" id="{032405B9-B8E7-1B4D-A45F-340786940A21}"/>
              </a:ext>
            </a:extLst>
          </p:cNvPr>
          <p:cNvPicPr>
            <a:picLocks noChangeAspect="1"/>
          </p:cNvPicPr>
          <p:nvPr/>
        </p:nvPicPr>
        <p:blipFill>
          <a:blip r:embed="rId4"/>
          <a:stretch>
            <a:fillRect/>
          </a:stretch>
        </p:blipFill>
        <p:spPr>
          <a:xfrm>
            <a:off x="1068702" y="3408259"/>
            <a:ext cx="508635" cy="450215"/>
          </a:xfrm>
          <a:prstGeom prst="rect">
            <a:avLst/>
          </a:prstGeom>
          <a:noFill/>
          <a:ln w="9525">
            <a:noFill/>
          </a:ln>
        </p:spPr>
      </p:pic>
      <p:sp>
        <p:nvSpPr>
          <p:cNvPr id="25" name="文本框 8">
            <a:extLst>
              <a:ext uri="{FF2B5EF4-FFF2-40B4-BE49-F238E27FC236}">
                <a16:creationId xmlns:a16="http://schemas.microsoft.com/office/drawing/2014/main" id="{4580475A-A912-AE44-BA9C-729EA4AA06B9}"/>
              </a:ext>
            </a:extLst>
          </p:cNvPr>
          <p:cNvSpPr txBox="1">
            <a:spLocks noChangeArrowheads="1"/>
          </p:cNvSpPr>
          <p:nvPr/>
        </p:nvSpPr>
        <p:spPr bwMode="auto">
          <a:xfrm>
            <a:off x="1093467" y="4570944"/>
            <a:ext cx="1135380" cy="229870"/>
          </a:xfrm>
          <a:prstGeom prst="rect">
            <a:avLst/>
          </a:prstGeom>
          <a:noFill/>
          <a:ln w="9525">
            <a:noFill/>
            <a:miter lim="800000"/>
          </a:ln>
        </p:spPr>
        <p:txBody>
          <a:bodyPr wrap="square">
            <a:spAutoFit/>
          </a:bodyPr>
          <a:lstStyle/>
          <a:p>
            <a:r>
              <a:rPr kumimoji="1" lang="en-US" altLang="zh-CN" sz="900" b="1" dirty="0">
                <a:solidFill>
                  <a:schemeClr val="tx1"/>
                </a:solidFill>
                <a:latin typeface="Century Gothic" panose="020B0502020202020204" pitchFamily="34" charset="0"/>
                <a:ea typeface="微软雅黑" panose="020B0503020204020204" charset="-122"/>
              </a:rPr>
              <a:t>Main site</a:t>
            </a:r>
            <a:endParaRPr kumimoji="1" lang="zh-CN" altLang="en-US" sz="900" b="1" dirty="0">
              <a:solidFill>
                <a:schemeClr val="tx1"/>
              </a:solidFill>
              <a:latin typeface="Century Gothic" panose="020B0502020202020204" pitchFamily="34" charset="0"/>
              <a:ea typeface="微软雅黑" panose="020B0503020204020204" charset="-122"/>
            </a:endParaRPr>
          </a:p>
        </p:txBody>
      </p:sp>
      <p:grpSp>
        <p:nvGrpSpPr>
          <p:cNvPr id="26" name="组合 142">
            <a:extLst>
              <a:ext uri="{FF2B5EF4-FFF2-40B4-BE49-F238E27FC236}">
                <a16:creationId xmlns:a16="http://schemas.microsoft.com/office/drawing/2014/main" id="{3EA9CF9B-618D-7445-A92B-BA7C8C9685C4}"/>
              </a:ext>
            </a:extLst>
          </p:cNvPr>
          <p:cNvGrpSpPr/>
          <p:nvPr/>
        </p:nvGrpSpPr>
        <p:grpSpPr>
          <a:xfrm>
            <a:off x="669922" y="4037544"/>
            <a:ext cx="1385570" cy="572770"/>
            <a:chOff x="5248" y="8777"/>
            <a:chExt cx="3986" cy="1040"/>
          </a:xfrm>
        </p:grpSpPr>
        <p:sp>
          <p:nvSpPr>
            <p:cNvPr id="27" name="AutoShape 54">
              <a:extLst>
                <a:ext uri="{FF2B5EF4-FFF2-40B4-BE49-F238E27FC236}">
                  <a16:creationId xmlns:a16="http://schemas.microsoft.com/office/drawing/2014/main" id="{E4E1717F-C1E9-8343-9CAC-4B56CC1F2968}"/>
                </a:ext>
              </a:extLst>
            </p:cNvPr>
            <p:cNvSpPr>
              <a:spLocks noChangeArrowheads="1"/>
            </p:cNvSpPr>
            <p:nvPr/>
          </p:nvSpPr>
          <p:spPr bwMode="auto">
            <a:xfrm rot="5400000">
              <a:off x="6734" y="7290"/>
              <a:ext cx="1013" cy="3986"/>
            </a:xfrm>
            <a:prstGeom prst="roundRect">
              <a:avLst>
                <a:gd name="adj" fmla="val 16667"/>
              </a:avLst>
            </a:prstGeom>
            <a:solidFill>
              <a:schemeClr val="accent3">
                <a:lumMod val="40000"/>
                <a:lumOff val="60000"/>
                <a:alpha val="70000"/>
              </a:schemeClr>
            </a:solidFill>
            <a:ln w="12700">
              <a:solidFill>
                <a:srgbClr val="00B050"/>
              </a:solidFill>
              <a:prstDash val="dash"/>
              <a:round/>
            </a:ln>
          </p:spPr>
          <p:txBody>
            <a:bodyPr wrap="none" anchor="ctr"/>
            <a:lstStyle/>
            <a:p>
              <a:endParaRPr lang="zh-CN" altLang="en-US" sz="1000" b="1">
                <a:solidFill>
                  <a:schemeClr val="bg1"/>
                </a:solidFill>
                <a:latin typeface="Century Gothic" panose="020B0502020202020204" pitchFamily="34" charset="0"/>
                <a:ea typeface="微软雅黑" panose="020B0503020204020204" charset="-122"/>
              </a:endParaRPr>
            </a:p>
          </p:txBody>
        </p:sp>
        <p:pic>
          <p:nvPicPr>
            <p:cNvPr id="28" name="Picture 13" descr="Service-Server">
              <a:extLst>
                <a:ext uri="{FF2B5EF4-FFF2-40B4-BE49-F238E27FC236}">
                  <a16:creationId xmlns:a16="http://schemas.microsoft.com/office/drawing/2014/main" id="{B82FE4DD-5971-D24B-B774-5D2588CB39FD}"/>
                </a:ext>
              </a:extLst>
            </p:cNvPr>
            <p:cNvPicPr>
              <a:picLocks noChangeAspect="1" noChangeArrowheads="1"/>
            </p:cNvPicPr>
            <p:nvPr/>
          </p:nvPicPr>
          <p:blipFill>
            <a:blip r:embed="rId3" cstate="print"/>
            <a:srcRect/>
            <a:stretch>
              <a:fillRect/>
            </a:stretch>
          </p:blipFill>
          <p:spPr bwMode="auto">
            <a:xfrm>
              <a:off x="6299" y="8787"/>
              <a:ext cx="1013" cy="1013"/>
            </a:xfrm>
            <a:prstGeom prst="rect">
              <a:avLst/>
            </a:prstGeom>
            <a:noFill/>
            <a:ln w="9525">
              <a:noFill/>
              <a:miter lim="800000"/>
              <a:headEnd/>
              <a:tailEnd/>
            </a:ln>
          </p:spPr>
        </p:pic>
        <p:pic>
          <p:nvPicPr>
            <p:cNvPr id="29" name="Picture 13" descr="Service-Server">
              <a:extLst>
                <a:ext uri="{FF2B5EF4-FFF2-40B4-BE49-F238E27FC236}">
                  <a16:creationId xmlns:a16="http://schemas.microsoft.com/office/drawing/2014/main" id="{30EEB834-DC77-3D4A-89C8-6E16124B0CB1}"/>
                </a:ext>
              </a:extLst>
            </p:cNvPr>
            <p:cNvPicPr>
              <a:picLocks noChangeAspect="1" noChangeArrowheads="1"/>
            </p:cNvPicPr>
            <p:nvPr/>
          </p:nvPicPr>
          <p:blipFill>
            <a:blip r:embed="rId3" cstate="print"/>
            <a:srcRect/>
            <a:stretch>
              <a:fillRect/>
            </a:stretch>
          </p:blipFill>
          <p:spPr bwMode="auto">
            <a:xfrm>
              <a:off x="7240" y="8797"/>
              <a:ext cx="1013" cy="1013"/>
            </a:xfrm>
            <a:prstGeom prst="rect">
              <a:avLst/>
            </a:prstGeom>
            <a:noFill/>
            <a:ln w="9525">
              <a:noFill/>
              <a:miter lim="800000"/>
              <a:headEnd/>
              <a:tailEnd/>
            </a:ln>
          </p:spPr>
        </p:pic>
        <p:pic>
          <p:nvPicPr>
            <p:cNvPr id="30" name="Picture 13" descr="Service-Server">
              <a:extLst>
                <a:ext uri="{FF2B5EF4-FFF2-40B4-BE49-F238E27FC236}">
                  <a16:creationId xmlns:a16="http://schemas.microsoft.com/office/drawing/2014/main" id="{56D08BCA-79D9-2C4D-B9BE-6C4813A1A295}"/>
                </a:ext>
              </a:extLst>
            </p:cNvPr>
            <p:cNvPicPr>
              <a:picLocks noChangeAspect="1" noChangeArrowheads="1"/>
            </p:cNvPicPr>
            <p:nvPr/>
          </p:nvPicPr>
          <p:blipFill>
            <a:blip r:embed="rId3" cstate="print"/>
            <a:srcRect/>
            <a:stretch>
              <a:fillRect/>
            </a:stretch>
          </p:blipFill>
          <p:spPr bwMode="auto">
            <a:xfrm>
              <a:off x="8134" y="8804"/>
              <a:ext cx="1013" cy="1013"/>
            </a:xfrm>
            <a:prstGeom prst="rect">
              <a:avLst/>
            </a:prstGeom>
            <a:noFill/>
            <a:ln w="9525">
              <a:noFill/>
              <a:miter lim="800000"/>
              <a:headEnd/>
              <a:tailEnd/>
            </a:ln>
          </p:spPr>
        </p:pic>
        <p:pic>
          <p:nvPicPr>
            <p:cNvPr id="31" name="Picture 13" descr="Service-Server">
              <a:extLst>
                <a:ext uri="{FF2B5EF4-FFF2-40B4-BE49-F238E27FC236}">
                  <a16:creationId xmlns:a16="http://schemas.microsoft.com/office/drawing/2014/main" id="{F2A10F87-2888-194E-B053-4A2C42257CA5}"/>
                </a:ext>
              </a:extLst>
            </p:cNvPr>
            <p:cNvPicPr>
              <a:picLocks noChangeAspect="1" noChangeArrowheads="1"/>
            </p:cNvPicPr>
            <p:nvPr/>
          </p:nvPicPr>
          <p:blipFill>
            <a:blip r:embed="rId3" cstate="print"/>
            <a:srcRect/>
            <a:stretch>
              <a:fillRect/>
            </a:stretch>
          </p:blipFill>
          <p:spPr bwMode="auto">
            <a:xfrm>
              <a:off x="5380" y="8787"/>
              <a:ext cx="1013" cy="1013"/>
            </a:xfrm>
            <a:prstGeom prst="rect">
              <a:avLst/>
            </a:prstGeom>
            <a:noFill/>
            <a:ln w="9525">
              <a:noFill/>
              <a:miter lim="800000"/>
              <a:headEnd/>
              <a:tailEnd/>
            </a:ln>
          </p:spPr>
        </p:pic>
      </p:grpSp>
      <p:sp>
        <p:nvSpPr>
          <p:cNvPr id="32" name="文本框 152">
            <a:extLst>
              <a:ext uri="{FF2B5EF4-FFF2-40B4-BE49-F238E27FC236}">
                <a16:creationId xmlns:a16="http://schemas.microsoft.com/office/drawing/2014/main" id="{287BB0F1-F31F-4F43-8256-D31ED135C364}"/>
              </a:ext>
            </a:extLst>
          </p:cNvPr>
          <p:cNvSpPr txBox="1"/>
          <p:nvPr/>
        </p:nvSpPr>
        <p:spPr>
          <a:xfrm>
            <a:off x="1327147" y="2933914"/>
            <a:ext cx="951865" cy="183515"/>
          </a:xfrm>
          <a:prstGeom prst="rect">
            <a:avLst/>
          </a:prstGeom>
          <a:noFill/>
          <a:ln>
            <a:noFill/>
          </a:ln>
        </p:spPr>
        <p:txBody>
          <a:bodyPr wrap="square" rtlCol="0">
            <a:spAutoFit/>
          </a:bodyPr>
          <a:lstStyle/>
          <a:p>
            <a:pPr algn="ctr"/>
            <a:r>
              <a:rPr lang="en-US" altLang="zh-CN" sz="600" b="1" dirty="0">
                <a:solidFill>
                  <a:schemeClr val="tx1"/>
                </a:solidFill>
                <a:latin typeface="Century Gothic" panose="020B0502020202020204" pitchFamily="34" charset="0"/>
                <a:ea typeface="微软雅黑" panose="020B0503020204020204" charset="-122"/>
              </a:rPr>
              <a:t>Core switch</a:t>
            </a:r>
            <a:endParaRPr lang="zh-CN" altLang="en-US" sz="600" b="1" dirty="0">
              <a:solidFill>
                <a:schemeClr val="tx1"/>
              </a:solidFill>
              <a:latin typeface="Century Gothic" panose="020B0502020202020204" pitchFamily="34" charset="0"/>
              <a:ea typeface="微软雅黑" panose="020B0503020204020204" charset="-122"/>
            </a:endParaRPr>
          </a:p>
        </p:txBody>
      </p:sp>
      <p:sp>
        <p:nvSpPr>
          <p:cNvPr id="33" name="文本框 153">
            <a:extLst>
              <a:ext uri="{FF2B5EF4-FFF2-40B4-BE49-F238E27FC236}">
                <a16:creationId xmlns:a16="http://schemas.microsoft.com/office/drawing/2014/main" id="{3512187A-8A3D-124A-894C-42467D8EFD61}"/>
              </a:ext>
            </a:extLst>
          </p:cNvPr>
          <p:cNvSpPr txBox="1"/>
          <p:nvPr/>
        </p:nvSpPr>
        <p:spPr>
          <a:xfrm>
            <a:off x="1184907" y="3911814"/>
            <a:ext cx="899795" cy="168275"/>
          </a:xfrm>
          <a:prstGeom prst="rect">
            <a:avLst/>
          </a:prstGeom>
          <a:noFill/>
          <a:ln>
            <a:noFill/>
          </a:ln>
        </p:spPr>
        <p:txBody>
          <a:bodyPr wrap="square" rtlCol="0">
            <a:spAutoFit/>
          </a:bodyPr>
          <a:lstStyle/>
          <a:p>
            <a:pPr lvl="0" algn="ctr"/>
            <a:r>
              <a:rPr lang="en-US" altLang="zh-CN" sz="500" b="1" dirty="0">
                <a:latin typeface="Century Gothic" panose="020B0502020202020204" pitchFamily="34" charset="0"/>
                <a:ea typeface="微软雅黑" panose="020B0503020204020204" charset="-122"/>
                <a:sym typeface="+mn-ea"/>
              </a:rPr>
              <a:t>192.168.1.0/24</a:t>
            </a:r>
          </a:p>
        </p:txBody>
      </p:sp>
      <p:sp>
        <p:nvSpPr>
          <p:cNvPr id="34" name="文本框 154">
            <a:extLst>
              <a:ext uri="{FF2B5EF4-FFF2-40B4-BE49-F238E27FC236}">
                <a16:creationId xmlns:a16="http://schemas.microsoft.com/office/drawing/2014/main" id="{6D2D2BF2-7007-DC4F-8CD9-43609AEC1D40}"/>
              </a:ext>
            </a:extLst>
          </p:cNvPr>
          <p:cNvSpPr txBox="1"/>
          <p:nvPr/>
        </p:nvSpPr>
        <p:spPr>
          <a:xfrm>
            <a:off x="1127122" y="2494494"/>
            <a:ext cx="899795" cy="168275"/>
          </a:xfrm>
          <a:prstGeom prst="rect">
            <a:avLst/>
          </a:prstGeom>
          <a:noFill/>
          <a:ln>
            <a:noFill/>
          </a:ln>
        </p:spPr>
        <p:txBody>
          <a:bodyPr wrap="square" rtlCol="0">
            <a:spAutoFit/>
          </a:bodyPr>
          <a:lstStyle/>
          <a:p>
            <a:pPr lvl="0" algn="ctr"/>
            <a:r>
              <a:rPr lang="en-US" altLang="zh-CN" sz="500" b="1" dirty="0">
                <a:latin typeface="Century Gothic" panose="020B0502020202020204" pitchFamily="34" charset="0"/>
                <a:ea typeface="微软雅黑" panose="020B0503020204020204" charset="-122"/>
                <a:sym typeface="+mn-ea"/>
              </a:rPr>
              <a:t>172.16.1.254</a:t>
            </a:r>
          </a:p>
        </p:txBody>
      </p:sp>
      <p:sp>
        <p:nvSpPr>
          <p:cNvPr id="35" name="文本框 155">
            <a:extLst>
              <a:ext uri="{FF2B5EF4-FFF2-40B4-BE49-F238E27FC236}">
                <a16:creationId xmlns:a16="http://schemas.microsoft.com/office/drawing/2014/main" id="{8ED28111-CFEF-594B-80C2-7FB038AEDE49}"/>
              </a:ext>
            </a:extLst>
          </p:cNvPr>
          <p:cNvSpPr txBox="1"/>
          <p:nvPr/>
        </p:nvSpPr>
        <p:spPr>
          <a:xfrm>
            <a:off x="4794247" y="2494494"/>
            <a:ext cx="899795" cy="168275"/>
          </a:xfrm>
          <a:prstGeom prst="rect">
            <a:avLst/>
          </a:prstGeom>
          <a:noFill/>
          <a:ln>
            <a:noFill/>
          </a:ln>
        </p:spPr>
        <p:txBody>
          <a:bodyPr wrap="square" rtlCol="0">
            <a:spAutoFit/>
          </a:bodyPr>
          <a:lstStyle/>
          <a:p>
            <a:pPr lvl="0" algn="ctr"/>
            <a:r>
              <a:rPr lang="en-US" altLang="zh-CN" sz="500" b="1" dirty="0">
                <a:latin typeface="Century Gothic" panose="020B0502020202020204" pitchFamily="34" charset="0"/>
                <a:ea typeface="微软雅黑" panose="020B0503020204020204" charset="-122"/>
                <a:sym typeface="+mn-ea"/>
              </a:rPr>
              <a:t>172.16.2.254</a:t>
            </a:r>
          </a:p>
        </p:txBody>
      </p:sp>
      <p:sp>
        <p:nvSpPr>
          <p:cNvPr id="36" name="文本框 157">
            <a:extLst>
              <a:ext uri="{FF2B5EF4-FFF2-40B4-BE49-F238E27FC236}">
                <a16:creationId xmlns:a16="http://schemas.microsoft.com/office/drawing/2014/main" id="{AB0306D7-9B68-B245-B5D7-40A2D2E1E843}"/>
              </a:ext>
            </a:extLst>
          </p:cNvPr>
          <p:cNvSpPr txBox="1"/>
          <p:nvPr/>
        </p:nvSpPr>
        <p:spPr>
          <a:xfrm>
            <a:off x="4836792" y="3901019"/>
            <a:ext cx="899795" cy="168275"/>
          </a:xfrm>
          <a:prstGeom prst="rect">
            <a:avLst/>
          </a:prstGeom>
          <a:noFill/>
          <a:ln>
            <a:noFill/>
          </a:ln>
        </p:spPr>
        <p:txBody>
          <a:bodyPr wrap="square" rtlCol="0">
            <a:spAutoFit/>
          </a:bodyPr>
          <a:lstStyle/>
          <a:p>
            <a:pPr lvl="0" algn="ctr"/>
            <a:r>
              <a:rPr lang="en-US" altLang="zh-CN" sz="500" b="1" dirty="0">
                <a:latin typeface="Century Gothic" panose="020B0502020202020204" pitchFamily="34" charset="0"/>
                <a:ea typeface="微软雅黑" panose="020B0503020204020204" charset="-122"/>
                <a:sym typeface="+mn-ea"/>
              </a:rPr>
              <a:t>192.168.1.0/24</a:t>
            </a:r>
          </a:p>
        </p:txBody>
      </p:sp>
      <p:sp>
        <p:nvSpPr>
          <p:cNvPr id="37" name="文本框 158">
            <a:extLst>
              <a:ext uri="{FF2B5EF4-FFF2-40B4-BE49-F238E27FC236}">
                <a16:creationId xmlns:a16="http://schemas.microsoft.com/office/drawing/2014/main" id="{33C673EB-7135-974A-BD92-3BB9BC870C97}"/>
              </a:ext>
            </a:extLst>
          </p:cNvPr>
          <p:cNvSpPr txBox="1"/>
          <p:nvPr/>
        </p:nvSpPr>
        <p:spPr>
          <a:xfrm>
            <a:off x="1085847" y="2656419"/>
            <a:ext cx="899795" cy="245110"/>
          </a:xfrm>
          <a:prstGeom prst="rect">
            <a:avLst/>
          </a:prstGeom>
          <a:noFill/>
          <a:ln>
            <a:noFill/>
          </a:ln>
        </p:spPr>
        <p:txBody>
          <a:bodyPr wrap="square" rtlCol="0">
            <a:spAutoFit/>
          </a:bodyPr>
          <a:lstStyle/>
          <a:p>
            <a:pPr lvl="0" algn="ctr"/>
            <a:r>
              <a:rPr lang="en-US" altLang="zh-CN" sz="500" b="1" dirty="0">
                <a:latin typeface="Century Gothic" panose="020B0502020202020204" pitchFamily="34" charset="0"/>
                <a:ea typeface="微软雅黑" panose="020B0503020204020204" charset="-122"/>
                <a:sym typeface="+mn-ea"/>
              </a:rPr>
              <a:t>172.16.1.1</a:t>
            </a:r>
          </a:p>
          <a:p>
            <a:pPr lvl="0" algn="ctr"/>
            <a:endParaRPr lang="en-US" altLang="zh-CN" sz="500" b="1" dirty="0">
              <a:latin typeface="Century Gothic" panose="020B0502020202020204" pitchFamily="34" charset="0"/>
              <a:ea typeface="微软雅黑" panose="020B0503020204020204" charset="-122"/>
              <a:sym typeface="+mn-ea"/>
            </a:endParaRPr>
          </a:p>
        </p:txBody>
      </p:sp>
      <p:sp>
        <p:nvSpPr>
          <p:cNvPr id="38" name="文本框 159">
            <a:extLst>
              <a:ext uri="{FF2B5EF4-FFF2-40B4-BE49-F238E27FC236}">
                <a16:creationId xmlns:a16="http://schemas.microsoft.com/office/drawing/2014/main" id="{EACBDAD1-F639-A144-8E7A-55455279C7FA}"/>
              </a:ext>
            </a:extLst>
          </p:cNvPr>
          <p:cNvSpPr txBox="1"/>
          <p:nvPr/>
        </p:nvSpPr>
        <p:spPr>
          <a:xfrm>
            <a:off x="1157602" y="3244429"/>
            <a:ext cx="899795" cy="168275"/>
          </a:xfrm>
          <a:prstGeom prst="rect">
            <a:avLst/>
          </a:prstGeom>
          <a:noFill/>
          <a:ln>
            <a:noFill/>
          </a:ln>
        </p:spPr>
        <p:txBody>
          <a:bodyPr wrap="square" rtlCol="0">
            <a:spAutoFit/>
          </a:bodyPr>
          <a:lstStyle/>
          <a:p>
            <a:pPr lvl="0" algn="ctr"/>
            <a:r>
              <a:rPr lang="en-US" altLang="zh-CN" sz="500" b="1" dirty="0">
                <a:latin typeface="Century Gothic" panose="020B0502020202020204" pitchFamily="34" charset="0"/>
                <a:ea typeface="微软雅黑" panose="020B0503020204020204" charset="-122"/>
                <a:sym typeface="+mn-ea"/>
              </a:rPr>
              <a:t>192.168.1.254</a:t>
            </a:r>
          </a:p>
        </p:txBody>
      </p:sp>
      <p:pic>
        <p:nvPicPr>
          <p:cNvPr id="39" name="图片 3121" descr="中继器">
            <a:extLst>
              <a:ext uri="{FF2B5EF4-FFF2-40B4-BE49-F238E27FC236}">
                <a16:creationId xmlns:a16="http://schemas.microsoft.com/office/drawing/2014/main" id="{51E39586-CC62-A848-AE83-7ABAABFF0B11}"/>
              </a:ext>
            </a:extLst>
          </p:cNvPr>
          <p:cNvPicPr>
            <a:picLocks noChangeAspect="1"/>
          </p:cNvPicPr>
          <p:nvPr/>
        </p:nvPicPr>
        <p:blipFill>
          <a:blip r:embed="rId5"/>
          <a:stretch>
            <a:fillRect/>
          </a:stretch>
        </p:blipFill>
        <p:spPr>
          <a:xfrm>
            <a:off x="1109342" y="2770084"/>
            <a:ext cx="448310" cy="508000"/>
          </a:xfrm>
          <a:prstGeom prst="rect">
            <a:avLst/>
          </a:prstGeom>
          <a:noFill/>
          <a:ln w="9525">
            <a:noFill/>
          </a:ln>
        </p:spPr>
      </p:pic>
      <p:pic>
        <p:nvPicPr>
          <p:cNvPr id="40" name="图片 3121" descr="中继器">
            <a:extLst>
              <a:ext uri="{FF2B5EF4-FFF2-40B4-BE49-F238E27FC236}">
                <a16:creationId xmlns:a16="http://schemas.microsoft.com/office/drawing/2014/main" id="{01951DA0-76D5-D142-8CE9-BBB04EF25F7F}"/>
              </a:ext>
            </a:extLst>
          </p:cNvPr>
          <p:cNvPicPr>
            <a:picLocks noChangeAspect="1"/>
          </p:cNvPicPr>
          <p:nvPr/>
        </p:nvPicPr>
        <p:blipFill>
          <a:blip r:embed="rId5"/>
          <a:stretch>
            <a:fillRect/>
          </a:stretch>
        </p:blipFill>
        <p:spPr>
          <a:xfrm>
            <a:off x="4748527" y="2770084"/>
            <a:ext cx="448310" cy="508000"/>
          </a:xfrm>
          <a:prstGeom prst="rect">
            <a:avLst/>
          </a:prstGeom>
          <a:noFill/>
          <a:ln w="9525">
            <a:noFill/>
          </a:ln>
        </p:spPr>
      </p:pic>
      <p:pic>
        <p:nvPicPr>
          <p:cNvPr id="41" name="图片 162" descr="通用路由器">
            <a:extLst>
              <a:ext uri="{FF2B5EF4-FFF2-40B4-BE49-F238E27FC236}">
                <a16:creationId xmlns:a16="http://schemas.microsoft.com/office/drawing/2014/main" id="{0A2DD77A-8CDF-0443-9DCB-BC97CC0B095E}"/>
              </a:ext>
            </a:extLst>
          </p:cNvPr>
          <p:cNvPicPr>
            <a:picLocks noChangeAspect="1"/>
          </p:cNvPicPr>
          <p:nvPr/>
        </p:nvPicPr>
        <p:blipFill>
          <a:blip r:embed="rId2"/>
          <a:stretch>
            <a:fillRect/>
          </a:stretch>
        </p:blipFill>
        <p:spPr>
          <a:xfrm>
            <a:off x="4786627" y="3458424"/>
            <a:ext cx="407035" cy="299720"/>
          </a:xfrm>
          <a:prstGeom prst="rect">
            <a:avLst/>
          </a:prstGeom>
          <a:noFill/>
          <a:ln w="9525">
            <a:noFill/>
          </a:ln>
        </p:spPr>
      </p:pic>
      <p:sp>
        <p:nvSpPr>
          <p:cNvPr id="42" name="文本框 163">
            <a:extLst>
              <a:ext uri="{FF2B5EF4-FFF2-40B4-BE49-F238E27FC236}">
                <a16:creationId xmlns:a16="http://schemas.microsoft.com/office/drawing/2014/main" id="{2E4C49C2-961C-0C4E-9D01-5AC4C24C0C68}"/>
              </a:ext>
            </a:extLst>
          </p:cNvPr>
          <p:cNvSpPr txBox="1"/>
          <p:nvPr/>
        </p:nvSpPr>
        <p:spPr>
          <a:xfrm>
            <a:off x="4201157" y="3518114"/>
            <a:ext cx="805180" cy="183515"/>
          </a:xfrm>
          <a:prstGeom prst="rect">
            <a:avLst/>
          </a:prstGeom>
          <a:noFill/>
          <a:ln>
            <a:noFill/>
          </a:ln>
        </p:spPr>
        <p:txBody>
          <a:bodyPr wrap="square" rtlCol="0">
            <a:spAutoFit/>
          </a:bodyPr>
          <a:lstStyle/>
          <a:p>
            <a:pPr algn="ctr"/>
            <a:r>
              <a:rPr lang="en-US" altLang="zh-CN" sz="600" b="1" dirty="0" err="1">
                <a:latin typeface="Century Gothic" panose="020B0502020202020204" pitchFamily="34" charset="0"/>
                <a:ea typeface="微软雅黑" panose="020B0503020204020204" charset="-122"/>
              </a:rPr>
              <a:t>vR</a:t>
            </a:r>
            <a:r>
              <a:rPr lang="en-US" altLang="zh-CN" sz="600" b="1" dirty="0" err="1">
                <a:solidFill>
                  <a:schemeClr val="tx1"/>
                </a:solidFill>
                <a:latin typeface="Century Gothic" panose="020B0502020202020204" pitchFamily="34" charset="0"/>
                <a:ea typeface="微软雅黑" panose="020B0503020204020204" charset="-122"/>
              </a:rPr>
              <a:t>outer</a:t>
            </a:r>
          </a:p>
        </p:txBody>
      </p:sp>
      <p:sp>
        <p:nvSpPr>
          <p:cNvPr id="43" name="文本框 164">
            <a:extLst>
              <a:ext uri="{FF2B5EF4-FFF2-40B4-BE49-F238E27FC236}">
                <a16:creationId xmlns:a16="http://schemas.microsoft.com/office/drawing/2014/main" id="{47CBDC6E-C441-A24B-82D6-6BF6B9FBB345}"/>
              </a:ext>
            </a:extLst>
          </p:cNvPr>
          <p:cNvSpPr txBox="1"/>
          <p:nvPr/>
        </p:nvSpPr>
        <p:spPr>
          <a:xfrm>
            <a:off x="4730112" y="3329519"/>
            <a:ext cx="899795" cy="245110"/>
          </a:xfrm>
          <a:prstGeom prst="rect">
            <a:avLst/>
          </a:prstGeom>
          <a:noFill/>
          <a:ln>
            <a:noFill/>
          </a:ln>
        </p:spPr>
        <p:txBody>
          <a:bodyPr wrap="square" rtlCol="0">
            <a:spAutoFit/>
          </a:bodyPr>
          <a:lstStyle/>
          <a:p>
            <a:pPr lvl="0" algn="ctr"/>
            <a:r>
              <a:rPr lang="en-US" altLang="zh-CN" sz="500" b="1" dirty="0">
                <a:latin typeface="Century Gothic" panose="020B0502020202020204" pitchFamily="34" charset="0"/>
                <a:ea typeface="微软雅黑" panose="020B0503020204020204" charset="-122"/>
                <a:sym typeface="+mn-ea"/>
              </a:rPr>
              <a:t>172.16.2.1</a:t>
            </a:r>
          </a:p>
          <a:p>
            <a:pPr lvl="0" algn="ctr"/>
            <a:endParaRPr lang="en-US" altLang="zh-CN" sz="500" b="1" dirty="0">
              <a:latin typeface="Century Gothic" panose="020B0502020202020204" pitchFamily="34" charset="0"/>
              <a:ea typeface="微软雅黑" panose="020B0503020204020204" charset="-122"/>
              <a:sym typeface="+mn-ea"/>
            </a:endParaRPr>
          </a:p>
        </p:txBody>
      </p:sp>
      <p:sp>
        <p:nvSpPr>
          <p:cNvPr id="44" name="文本框 165">
            <a:extLst>
              <a:ext uri="{FF2B5EF4-FFF2-40B4-BE49-F238E27FC236}">
                <a16:creationId xmlns:a16="http://schemas.microsoft.com/office/drawing/2014/main" id="{4EA06F47-EB78-4245-A6AD-062A2E49580F}"/>
              </a:ext>
            </a:extLst>
          </p:cNvPr>
          <p:cNvSpPr txBox="1"/>
          <p:nvPr/>
        </p:nvSpPr>
        <p:spPr>
          <a:xfrm>
            <a:off x="4811392" y="3734014"/>
            <a:ext cx="899795" cy="168275"/>
          </a:xfrm>
          <a:prstGeom prst="rect">
            <a:avLst/>
          </a:prstGeom>
          <a:noFill/>
          <a:ln>
            <a:noFill/>
          </a:ln>
        </p:spPr>
        <p:txBody>
          <a:bodyPr wrap="square" rtlCol="0">
            <a:spAutoFit/>
          </a:bodyPr>
          <a:lstStyle/>
          <a:p>
            <a:pPr lvl="0" algn="ctr"/>
            <a:r>
              <a:rPr lang="en-US" altLang="zh-CN" sz="500" b="1" dirty="0">
                <a:latin typeface="Century Gothic" panose="020B0502020202020204" pitchFamily="34" charset="0"/>
                <a:ea typeface="微软雅黑" panose="020B0503020204020204" charset="-122"/>
                <a:sym typeface="+mn-ea"/>
              </a:rPr>
              <a:t>192.168.1.254</a:t>
            </a:r>
          </a:p>
        </p:txBody>
      </p:sp>
      <p:cxnSp>
        <p:nvCxnSpPr>
          <p:cNvPr id="45" name="直接连接符 168">
            <a:extLst>
              <a:ext uri="{FF2B5EF4-FFF2-40B4-BE49-F238E27FC236}">
                <a16:creationId xmlns:a16="http://schemas.microsoft.com/office/drawing/2014/main" id="{7113AEDA-95DC-1345-9404-5CA985F30D83}"/>
              </a:ext>
            </a:extLst>
          </p:cNvPr>
          <p:cNvCxnSpPr/>
          <p:nvPr/>
        </p:nvCxnSpPr>
        <p:spPr>
          <a:xfrm>
            <a:off x="2235832" y="1973794"/>
            <a:ext cx="4445" cy="0"/>
          </a:xfrm>
          <a:prstGeom prst="line">
            <a:avLst/>
          </a:prstGeom>
        </p:spPr>
        <p:style>
          <a:lnRef idx="1">
            <a:schemeClr val="accent1"/>
          </a:lnRef>
          <a:fillRef idx="0">
            <a:schemeClr val="accent1"/>
          </a:fillRef>
          <a:effectRef idx="0">
            <a:schemeClr val="accent1"/>
          </a:effectRef>
          <a:fontRef idx="minor">
            <a:schemeClr val="tx1"/>
          </a:fontRef>
        </p:style>
      </p:cxnSp>
      <p:pic>
        <p:nvPicPr>
          <p:cNvPr id="46" name="图片 47123" descr="服务器类">
            <a:extLst>
              <a:ext uri="{FF2B5EF4-FFF2-40B4-BE49-F238E27FC236}">
                <a16:creationId xmlns:a16="http://schemas.microsoft.com/office/drawing/2014/main" id="{BBD2B0E7-5E2D-9F48-94E3-C5A05D3B95E0}"/>
              </a:ext>
            </a:extLst>
          </p:cNvPr>
          <p:cNvPicPr>
            <a:picLocks noChangeAspect="1"/>
          </p:cNvPicPr>
          <p:nvPr/>
        </p:nvPicPr>
        <p:blipFill>
          <a:blip r:embed="rId6"/>
          <a:stretch>
            <a:fillRect/>
          </a:stretch>
        </p:blipFill>
        <p:spPr>
          <a:xfrm>
            <a:off x="3567427" y="1065109"/>
            <a:ext cx="231775" cy="342900"/>
          </a:xfrm>
          <a:prstGeom prst="rect">
            <a:avLst/>
          </a:prstGeom>
          <a:noFill/>
          <a:ln w="9525">
            <a:noFill/>
          </a:ln>
        </p:spPr>
      </p:pic>
      <p:sp>
        <p:nvSpPr>
          <p:cNvPr id="47" name="文本框 182">
            <a:extLst>
              <a:ext uri="{FF2B5EF4-FFF2-40B4-BE49-F238E27FC236}">
                <a16:creationId xmlns:a16="http://schemas.microsoft.com/office/drawing/2014/main" id="{1ABF0358-F316-B940-AF9A-6A2DD084AEBF}"/>
              </a:ext>
            </a:extLst>
          </p:cNvPr>
          <p:cNvSpPr txBox="1"/>
          <p:nvPr/>
        </p:nvSpPr>
        <p:spPr>
          <a:xfrm>
            <a:off x="3409947" y="1408009"/>
            <a:ext cx="547370" cy="183515"/>
          </a:xfrm>
          <a:prstGeom prst="rect">
            <a:avLst/>
          </a:prstGeom>
          <a:noFill/>
          <a:ln>
            <a:noFill/>
          </a:ln>
        </p:spPr>
        <p:txBody>
          <a:bodyPr wrap="square" rtlCol="0">
            <a:spAutoFit/>
          </a:bodyPr>
          <a:lstStyle/>
          <a:p>
            <a:pPr lvl="0" algn="ctr"/>
            <a:r>
              <a:rPr lang="zh-CN" altLang="en-US" sz="600" b="1" dirty="0">
                <a:latin typeface="Century Gothic" panose="020B0502020202020204" pitchFamily="34" charset="0"/>
                <a:ea typeface="微软雅黑" panose="020B0503020204020204" charset="-122"/>
                <a:sym typeface="+mn-ea"/>
              </a:rPr>
              <a:t>DNS</a:t>
            </a:r>
          </a:p>
        </p:txBody>
      </p:sp>
      <p:pic>
        <p:nvPicPr>
          <p:cNvPr id="48" name="图片 186" descr="cloud">
            <a:extLst>
              <a:ext uri="{FF2B5EF4-FFF2-40B4-BE49-F238E27FC236}">
                <a16:creationId xmlns:a16="http://schemas.microsoft.com/office/drawing/2014/main" id="{EF126948-CE11-B044-B543-D2CFC98F9ACB}"/>
              </a:ext>
            </a:extLst>
          </p:cNvPr>
          <p:cNvPicPr>
            <a:picLocks noChangeAspect="1"/>
          </p:cNvPicPr>
          <p:nvPr/>
        </p:nvPicPr>
        <p:blipFill>
          <a:blip r:embed="rId7"/>
          <a:stretch>
            <a:fillRect/>
          </a:stretch>
        </p:blipFill>
        <p:spPr>
          <a:xfrm>
            <a:off x="2746372" y="1795994"/>
            <a:ext cx="1053465" cy="528955"/>
          </a:xfrm>
          <a:prstGeom prst="rect">
            <a:avLst/>
          </a:prstGeom>
          <a:noFill/>
          <a:ln w="9525">
            <a:noFill/>
          </a:ln>
        </p:spPr>
      </p:pic>
      <p:sp>
        <p:nvSpPr>
          <p:cNvPr id="49" name="文本框 187">
            <a:extLst>
              <a:ext uri="{FF2B5EF4-FFF2-40B4-BE49-F238E27FC236}">
                <a16:creationId xmlns:a16="http://schemas.microsoft.com/office/drawing/2014/main" id="{1C917BA4-0EC1-B742-B9CC-52621CA5F834}"/>
              </a:ext>
            </a:extLst>
          </p:cNvPr>
          <p:cNvSpPr txBox="1"/>
          <p:nvPr/>
        </p:nvSpPr>
        <p:spPr>
          <a:xfrm>
            <a:off x="725802" y="2047780"/>
            <a:ext cx="1243330" cy="168275"/>
          </a:xfrm>
          <a:prstGeom prst="rect">
            <a:avLst/>
          </a:prstGeom>
          <a:noFill/>
          <a:ln>
            <a:noFill/>
          </a:ln>
        </p:spPr>
        <p:txBody>
          <a:bodyPr wrap="square" rtlCol="0">
            <a:spAutoFit/>
          </a:bodyPr>
          <a:lstStyle/>
          <a:p>
            <a:pPr lvl="0" algn="ctr"/>
            <a:r>
              <a:rPr lang="en-US" altLang="zh-CN" sz="500" b="1" dirty="0">
                <a:latin typeface="Century Gothic" panose="020B0502020202020204" pitchFamily="34" charset="0"/>
                <a:ea typeface="微软雅黑" panose="020B0503020204020204" charset="-122"/>
                <a:sym typeface="+mn-ea"/>
              </a:rPr>
              <a:t>Public IP</a:t>
            </a:r>
          </a:p>
        </p:txBody>
      </p:sp>
      <p:sp>
        <p:nvSpPr>
          <p:cNvPr id="50" name="文本框 188">
            <a:extLst>
              <a:ext uri="{FF2B5EF4-FFF2-40B4-BE49-F238E27FC236}">
                <a16:creationId xmlns:a16="http://schemas.microsoft.com/office/drawing/2014/main" id="{750FF309-F8A1-5E47-8614-4EB044A8C4C7}"/>
              </a:ext>
            </a:extLst>
          </p:cNvPr>
          <p:cNvSpPr txBox="1"/>
          <p:nvPr/>
        </p:nvSpPr>
        <p:spPr>
          <a:xfrm>
            <a:off x="4328157" y="2066504"/>
            <a:ext cx="1243330" cy="168275"/>
          </a:xfrm>
          <a:prstGeom prst="rect">
            <a:avLst/>
          </a:prstGeom>
          <a:noFill/>
          <a:ln>
            <a:noFill/>
          </a:ln>
        </p:spPr>
        <p:txBody>
          <a:bodyPr wrap="square" rtlCol="0">
            <a:spAutoFit/>
          </a:bodyPr>
          <a:lstStyle/>
          <a:p>
            <a:pPr lvl="0" algn="ctr"/>
            <a:r>
              <a:rPr lang="en-US" altLang="zh-CN" sz="500" b="1" dirty="0">
                <a:latin typeface="Century Gothic" panose="020B0502020202020204" pitchFamily="34" charset="0"/>
                <a:ea typeface="微软雅黑" panose="020B0503020204020204" charset="-122"/>
                <a:sym typeface="+mn-ea"/>
              </a:rPr>
              <a:t>Public IP</a:t>
            </a:r>
          </a:p>
        </p:txBody>
      </p:sp>
      <p:grpSp>
        <p:nvGrpSpPr>
          <p:cNvPr id="51" name="组合 198">
            <a:extLst>
              <a:ext uri="{FF2B5EF4-FFF2-40B4-BE49-F238E27FC236}">
                <a16:creationId xmlns:a16="http://schemas.microsoft.com/office/drawing/2014/main" id="{936E7C7C-440D-A043-9E92-E00140597DF9}"/>
              </a:ext>
            </a:extLst>
          </p:cNvPr>
          <p:cNvGrpSpPr/>
          <p:nvPr/>
        </p:nvGrpSpPr>
        <p:grpSpPr>
          <a:xfrm>
            <a:off x="4195442" y="499324"/>
            <a:ext cx="984885" cy="465310"/>
            <a:chOff x="9760" y="1036"/>
            <a:chExt cx="2110" cy="996"/>
          </a:xfrm>
        </p:grpSpPr>
        <p:sp>
          <p:nvSpPr>
            <p:cNvPr id="52" name="文本框 199">
              <a:extLst>
                <a:ext uri="{FF2B5EF4-FFF2-40B4-BE49-F238E27FC236}">
                  <a16:creationId xmlns:a16="http://schemas.microsoft.com/office/drawing/2014/main" id="{A8D4792B-4512-0C47-8965-0C1A59FE126F}"/>
                </a:ext>
              </a:extLst>
            </p:cNvPr>
            <p:cNvSpPr txBox="1"/>
            <p:nvPr/>
          </p:nvSpPr>
          <p:spPr>
            <a:xfrm>
              <a:off x="10629" y="1439"/>
              <a:ext cx="1241" cy="593"/>
            </a:xfrm>
            <a:prstGeom prst="rect">
              <a:avLst/>
            </a:prstGeom>
            <a:noFill/>
            <a:ln>
              <a:noFill/>
            </a:ln>
          </p:spPr>
          <p:txBody>
            <a:bodyPr wrap="square" rtlCol="0">
              <a:spAutoFit/>
            </a:bodyPr>
            <a:lstStyle/>
            <a:p>
              <a:pPr lvl="0" algn="ctr"/>
              <a:r>
                <a:rPr lang="en-US" altLang="zh-CN" sz="600" b="1" dirty="0">
                  <a:latin typeface="Century Gothic" panose="020B0502020202020204" pitchFamily="34" charset="0"/>
                  <a:ea typeface="微软雅黑" panose="020B0503020204020204" charset="-122"/>
                  <a:sym typeface="+mn-ea"/>
                </a:rPr>
                <a:t>External users</a:t>
              </a:r>
              <a:endParaRPr lang="zh-CN" altLang="en-US" sz="600" b="1" dirty="0">
                <a:latin typeface="Century Gothic" panose="020B0502020202020204" pitchFamily="34" charset="0"/>
                <a:ea typeface="微软雅黑" panose="020B0503020204020204" charset="-122"/>
                <a:sym typeface="+mn-ea"/>
              </a:endParaRPr>
            </a:p>
          </p:txBody>
        </p:sp>
        <p:pic>
          <p:nvPicPr>
            <p:cNvPr id="53" name="图片 200" descr="企业用户">
              <a:extLst>
                <a:ext uri="{FF2B5EF4-FFF2-40B4-BE49-F238E27FC236}">
                  <a16:creationId xmlns:a16="http://schemas.microsoft.com/office/drawing/2014/main" id="{88A4C8FF-1C70-CE40-8AD8-548CDD195330}"/>
                </a:ext>
              </a:extLst>
            </p:cNvPr>
            <p:cNvPicPr>
              <a:picLocks noChangeAspect="1"/>
            </p:cNvPicPr>
            <p:nvPr/>
          </p:nvPicPr>
          <p:blipFill>
            <a:blip r:embed="rId8"/>
            <a:stretch>
              <a:fillRect/>
            </a:stretch>
          </p:blipFill>
          <p:spPr>
            <a:xfrm>
              <a:off x="9760" y="1036"/>
              <a:ext cx="961" cy="980"/>
            </a:xfrm>
            <a:prstGeom prst="rect">
              <a:avLst/>
            </a:prstGeom>
            <a:noFill/>
            <a:ln w="9525">
              <a:noFill/>
            </a:ln>
          </p:spPr>
        </p:pic>
      </p:grpSp>
      <p:sp>
        <p:nvSpPr>
          <p:cNvPr id="54" name="任意多边形 134">
            <a:extLst>
              <a:ext uri="{FF2B5EF4-FFF2-40B4-BE49-F238E27FC236}">
                <a16:creationId xmlns:a16="http://schemas.microsoft.com/office/drawing/2014/main" id="{5AE09ACA-0FC2-B843-8EBE-A01519FD5C8C}"/>
              </a:ext>
            </a:extLst>
          </p:cNvPr>
          <p:cNvSpPr/>
          <p:nvPr/>
        </p:nvSpPr>
        <p:spPr>
          <a:xfrm rot="1669348" flipH="1">
            <a:off x="3896992" y="796504"/>
            <a:ext cx="215900" cy="407035"/>
          </a:xfrm>
          <a:custGeom>
            <a:avLst/>
            <a:gdLst/>
            <a:ahLst/>
            <a:cxnLst/>
            <a:rect l="0" t="0" r="0" b="0"/>
            <a:pathLst>
              <a:path w="404" h="1294">
                <a:moveTo>
                  <a:pt x="404" y="771"/>
                </a:moveTo>
                <a:lnTo>
                  <a:pt x="87" y="0"/>
                </a:lnTo>
                <a:lnTo>
                  <a:pt x="224" y="574"/>
                </a:lnTo>
                <a:lnTo>
                  <a:pt x="0" y="466"/>
                </a:lnTo>
                <a:lnTo>
                  <a:pt x="301" y="1294"/>
                </a:lnTo>
                <a:lnTo>
                  <a:pt x="155" y="686"/>
                </a:lnTo>
                <a:lnTo>
                  <a:pt x="404" y="771"/>
                </a:lnTo>
                <a:close/>
              </a:path>
            </a:pathLst>
          </a:custGeom>
          <a:solidFill>
            <a:srgbClr val="FF9900">
              <a:alpha val="100000"/>
            </a:srgbClr>
          </a:solidFill>
          <a:ln w="9525" cap="flat" cmpd="sng">
            <a:solidFill>
              <a:srgbClr val="FF9900"/>
            </a:solidFill>
            <a:prstDash val="solid"/>
            <a:headEnd type="none" w="med" len="med"/>
            <a:tailEnd type="none" w="med" len="med"/>
          </a:ln>
        </p:spPr>
        <p:txBody>
          <a:bodyPr/>
          <a:lstStyle/>
          <a:p>
            <a:endParaRPr lang="zh-CN" altLang="en-US" sz="1000" b="1">
              <a:latin typeface="Century Gothic" panose="020B0502020202020204" pitchFamily="34" charset="0"/>
              <a:ea typeface="微软雅黑" panose="020B0503020204020204" charset="-122"/>
            </a:endParaRPr>
          </a:p>
        </p:txBody>
      </p:sp>
      <p:sp>
        <p:nvSpPr>
          <p:cNvPr id="55" name="任意多边形: 形状 2049">
            <a:extLst>
              <a:ext uri="{FF2B5EF4-FFF2-40B4-BE49-F238E27FC236}">
                <a16:creationId xmlns:a16="http://schemas.microsoft.com/office/drawing/2014/main" id="{3C1045FF-7E00-6543-9540-F2D9E38E62D3}"/>
              </a:ext>
            </a:extLst>
          </p:cNvPr>
          <p:cNvSpPr/>
          <p:nvPr/>
        </p:nvSpPr>
        <p:spPr>
          <a:xfrm>
            <a:off x="1528442" y="1013674"/>
            <a:ext cx="2713990" cy="1221105"/>
          </a:xfrm>
          <a:custGeom>
            <a:avLst/>
            <a:gdLst>
              <a:gd name="connsiteX0" fmla="*/ 5597236 w 5597236"/>
              <a:gd name="connsiteY0" fmla="*/ 0 h 2064327"/>
              <a:gd name="connsiteX1" fmla="*/ 4641272 w 5597236"/>
              <a:gd name="connsiteY1" fmla="*/ 983672 h 2064327"/>
              <a:gd name="connsiteX2" fmla="*/ 3505200 w 5597236"/>
              <a:gd name="connsiteY2" fmla="*/ 1579418 h 2064327"/>
              <a:gd name="connsiteX3" fmla="*/ 872836 w 5597236"/>
              <a:gd name="connsiteY3" fmla="*/ 1911927 h 2064327"/>
              <a:gd name="connsiteX4" fmla="*/ 0 w 5597236"/>
              <a:gd name="connsiteY4" fmla="*/ 2064327 h 20643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97236" h="2064327">
                <a:moveTo>
                  <a:pt x="5597236" y="0"/>
                </a:moveTo>
                <a:cubicBezTo>
                  <a:pt x="5293590" y="360218"/>
                  <a:pt x="4989945" y="720436"/>
                  <a:pt x="4641272" y="983672"/>
                </a:cubicBezTo>
                <a:cubicBezTo>
                  <a:pt x="4292599" y="1246908"/>
                  <a:pt x="4133273" y="1424709"/>
                  <a:pt x="3505200" y="1579418"/>
                </a:cubicBezTo>
                <a:cubicBezTo>
                  <a:pt x="2877127" y="1734127"/>
                  <a:pt x="1457036" y="1831109"/>
                  <a:pt x="872836" y="1911927"/>
                </a:cubicBezTo>
                <a:cubicBezTo>
                  <a:pt x="288636" y="1992745"/>
                  <a:pt x="0" y="2064327"/>
                  <a:pt x="0" y="2064327"/>
                </a:cubicBezTo>
              </a:path>
            </a:pathLst>
          </a:custGeom>
          <a:noFill/>
          <a:ln w="19050">
            <a:solidFill>
              <a:srgbClr val="00B050"/>
            </a:solidFill>
            <a:headEnd type="none"/>
            <a:tailEnd type="arrow" w="med" len="med"/>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sz="1000" b="1">
              <a:latin typeface="Century Gothic" panose="020B0502020202020204" pitchFamily="34" charset="0"/>
              <a:sym typeface="+mn-ea"/>
            </a:endParaRPr>
          </a:p>
        </p:txBody>
      </p:sp>
      <p:sp>
        <p:nvSpPr>
          <p:cNvPr id="56" name="矩形 206">
            <a:extLst>
              <a:ext uri="{FF2B5EF4-FFF2-40B4-BE49-F238E27FC236}">
                <a16:creationId xmlns:a16="http://schemas.microsoft.com/office/drawing/2014/main" id="{28850CE9-DA2F-8145-93B0-CE8DD9C20597}"/>
              </a:ext>
            </a:extLst>
          </p:cNvPr>
          <p:cNvSpPr/>
          <p:nvPr/>
        </p:nvSpPr>
        <p:spPr>
          <a:xfrm>
            <a:off x="2679040" y="1508339"/>
            <a:ext cx="2451123" cy="184666"/>
          </a:xfrm>
          <a:prstGeom prst="rect">
            <a:avLst/>
          </a:prstGeom>
        </p:spPr>
        <p:txBody>
          <a:bodyPr wrap="square">
            <a:spAutoFit/>
          </a:bodyPr>
          <a:lstStyle/>
          <a:p>
            <a:r>
              <a:rPr lang="en-US" altLang="zh-CN" sz="600" b="1" dirty="0" err="1">
                <a:latin typeface="Century Gothic" panose="020B0502020202020204" pitchFamily="34" charset="0"/>
                <a:ea typeface="微软雅黑" panose="020B0503020204020204" charset="-122"/>
                <a:cs typeface="微软雅黑" panose="020B0503020204020204" charset="-122"/>
                <a:sym typeface="+mn-ea"/>
              </a:rPr>
              <a:t>www.test.com</a:t>
            </a:r>
            <a:r>
              <a:rPr lang="en-US" altLang="zh-CN" sz="600" b="1" dirty="0">
                <a:latin typeface="Century Gothic" panose="020B0502020202020204" pitchFamily="34" charset="0"/>
                <a:ea typeface="微软雅黑" panose="020B0503020204020204" charset="-122"/>
                <a:cs typeface="微软雅黑" panose="020B0503020204020204" charset="-122"/>
                <a:sym typeface="+mn-ea"/>
              </a:rPr>
              <a:t>&lt;-&gt;Main DC gateway IP/ DR DC gateway IP</a:t>
            </a:r>
          </a:p>
        </p:txBody>
      </p:sp>
      <p:sp>
        <p:nvSpPr>
          <p:cNvPr id="57" name="乘号 213">
            <a:extLst>
              <a:ext uri="{FF2B5EF4-FFF2-40B4-BE49-F238E27FC236}">
                <a16:creationId xmlns:a16="http://schemas.microsoft.com/office/drawing/2014/main" id="{869461A4-2ED5-084C-9E84-382CB3067D8E}"/>
              </a:ext>
            </a:extLst>
          </p:cNvPr>
          <p:cNvSpPr/>
          <p:nvPr/>
        </p:nvSpPr>
        <p:spPr>
          <a:xfrm>
            <a:off x="431798" y="3364899"/>
            <a:ext cx="1920240" cy="1348740"/>
          </a:xfrm>
          <a:prstGeom prst="mathMultiply">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b="1">
              <a:latin typeface="Century Gothic" panose="020B0502020202020204" pitchFamily="34" charset="0"/>
            </a:endParaRPr>
          </a:p>
        </p:txBody>
      </p:sp>
      <p:cxnSp>
        <p:nvCxnSpPr>
          <p:cNvPr id="58" name="直接箭头连接符 214">
            <a:extLst>
              <a:ext uri="{FF2B5EF4-FFF2-40B4-BE49-F238E27FC236}">
                <a16:creationId xmlns:a16="http://schemas.microsoft.com/office/drawing/2014/main" id="{55BF5A21-2491-344A-9A8B-660373F9DE11}"/>
              </a:ext>
            </a:extLst>
          </p:cNvPr>
          <p:cNvCxnSpPr/>
          <p:nvPr/>
        </p:nvCxnSpPr>
        <p:spPr>
          <a:xfrm>
            <a:off x="664842" y="657439"/>
            <a:ext cx="697230" cy="0"/>
          </a:xfrm>
          <a:prstGeom prst="straightConnector1">
            <a:avLst/>
          </a:prstGeom>
          <a:noFill/>
          <a:ln w="19050">
            <a:solidFill>
              <a:srgbClr val="00B050"/>
            </a:solidFill>
            <a:headEnd type="none"/>
            <a:tailEnd type="arrow" w="med" len="med"/>
          </a:ln>
        </p:spPr>
        <p:style>
          <a:lnRef idx="2">
            <a:schemeClr val="accent1">
              <a:shade val="50000"/>
            </a:schemeClr>
          </a:lnRef>
          <a:fillRef idx="1">
            <a:schemeClr val="accent1"/>
          </a:fillRef>
          <a:effectRef idx="0">
            <a:schemeClr val="accent1"/>
          </a:effectRef>
          <a:fontRef idx="minor">
            <a:schemeClr val="lt1"/>
          </a:fontRef>
        </p:style>
      </p:cxnSp>
      <p:cxnSp>
        <p:nvCxnSpPr>
          <p:cNvPr id="59" name="直接箭头连接符 215">
            <a:extLst>
              <a:ext uri="{FF2B5EF4-FFF2-40B4-BE49-F238E27FC236}">
                <a16:creationId xmlns:a16="http://schemas.microsoft.com/office/drawing/2014/main" id="{6BF88C3C-2CDA-A941-A95C-A5495EB92110}"/>
              </a:ext>
            </a:extLst>
          </p:cNvPr>
          <p:cNvCxnSpPr/>
          <p:nvPr/>
        </p:nvCxnSpPr>
        <p:spPr>
          <a:xfrm>
            <a:off x="664842" y="859369"/>
            <a:ext cx="697230" cy="0"/>
          </a:xfrm>
          <a:prstGeom prst="straightConnector1">
            <a:avLst/>
          </a:prstGeom>
          <a:noFill/>
          <a:ln w="19050">
            <a:solidFill>
              <a:srgbClr val="FF0000"/>
            </a:solidFill>
            <a:headEnd type="none"/>
            <a:tailEnd type="arrow" w="med" len="med"/>
          </a:ln>
        </p:spPr>
        <p:style>
          <a:lnRef idx="2">
            <a:schemeClr val="accent1">
              <a:shade val="50000"/>
            </a:schemeClr>
          </a:lnRef>
          <a:fillRef idx="1">
            <a:schemeClr val="accent1"/>
          </a:fillRef>
          <a:effectRef idx="0">
            <a:schemeClr val="accent1"/>
          </a:effectRef>
          <a:fontRef idx="minor">
            <a:schemeClr val="lt1"/>
          </a:fontRef>
        </p:style>
      </p:cxnSp>
      <p:sp>
        <p:nvSpPr>
          <p:cNvPr id="60" name="文本框 216">
            <a:extLst>
              <a:ext uri="{FF2B5EF4-FFF2-40B4-BE49-F238E27FC236}">
                <a16:creationId xmlns:a16="http://schemas.microsoft.com/office/drawing/2014/main" id="{4BEE30CF-8F0A-5749-9AF0-5A3F67702D76}"/>
              </a:ext>
            </a:extLst>
          </p:cNvPr>
          <p:cNvSpPr txBox="1"/>
          <p:nvPr/>
        </p:nvSpPr>
        <p:spPr>
          <a:xfrm>
            <a:off x="1351912" y="555839"/>
            <a:ext cx="1648954" cy="200055"/>
          </a:xfrm>
          <a:prstGeom prst="rect">
            <a:avLst/>
          </a:prstGeom>
          <a:noFill/>
        </p:spPr>
        <p:txBody>
          <a:bodyPr wrap="square" rtlCol="0">
            <a:spAutoFit/>
          </a:bodyPr>
          <a:lstStyle/>
          <a:p>
            <a:r>
              <a:rPr lang="en-US" altLang="zh-CN" sz="700" b="1" dirty="0">
                <a:latin typeface="Century Gothic" panose="020B0502020202020204" pitchFamily="34" charset="0"/>
              </a:rPr>
              <a:t>Access route before failover</a:t>
            </a:r>
            <a:endParaRPr lang="zh-CN" altLang="en-US" sz="700" b="1" dirty="0">
              <a:latin typeface="Century Gothic" panose="020B0502020202020204" pitchFamily="34" charset="0"/>
            </a:endParaRPr>
          </a:p>
        </p:txBody>
      </p:sp>
      <p:sp>
        <p:nvSpPr>
          <p:cNvPr id="61" name="文本框 217">
            <a:extLst>
              <a:ext uri="{FF2B5EF4-FFF2-40B4-BE49-F238E27FC236}">
                <a16:creationId xmlns:a16="http://schemas.microsoft.com/office/drawing/2014/main" id="{9EBED820-4C26-6B42-8250-F01CFDCDA94A}"/>
              </a:ext>
            </a:extLst>
          </p:cNvPr>
          <p:cNvSpPr txBox="1"/>
          <p:nvPr/>
        </p:nvSpPr>
        <p:spPr>
          <a:xfrm>
            <a:off x="1351912" y="758404"/>
            <a:ext cx="1485940" cy="200055"/>
          </a:xfrm>
          <a:prstGeom prst="rect">
            <a:avLst/>
          </a:prstGeom>
          <a:noFill/>
        </p:spPr>
        <p:txBody>
          <a:bodyPr wrap="square" rtlCol="0">
            <a:spAutoFit/>
          </a:bodyPr>
          <a:lstStyle/>
          <a:p>
            <a:r>
              <a:rPr lang="en-US" altLang="zh-CN" sz="700" b="1" dirty="0">
                <a:latin typeface="Century Gothic" panose="020B0502020202020204" pitchFamily="34" charset="0"/>
              </a:rPr>
              <a:t>Access route after failover</a:t>
            </a:r>
            <a:endParaRPr lang="zh-CN" altLang="en-US" sz="700" b="1" dirty="0">
              <a:latin typeface="Century Gothic" panose="020B0502020202020204" pitchFamily="34" charset="0"/>
            </a:endParaRPr>
          </a:p>
        </p:txBody>
      </p:sp>
      <p:cxnSp>
        <p:nvCxnSpPr>
          <p:cNvPr id="62" name="直接连接符 219">
            <a:extLst>
              <a:ext uri="{FF2B5EF4-FFF2-40B4-BE49-F238E27FC236}">
                <a16:creationId xmlns:a16="http://schemas.microsoft.com/office/drawing/2014/main" id="{813DAB94-9D38-854C-BEF9-E22CBA1713F5}"/>
              </a:ext>
            </a:extLst>
          </p:cNvPr>
          <p:cNvCxnSpPr/>
          <p:nvPr/>
        </p:nvCxnSpPr>
        <p:spPr>
          <a:xfrm>
            <a:off x="9037769" y="3356824"/>
            <a:ext cx="0" cy="4254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3" name="直接连接符 220">
            <a:extLst>
              <a:ext uri="{FF2B5EF4-FFF2-40B4-BE49-F238E27FC236}">
                <a16:creationId xmlns:a16="http://schemas.microsoft.com/office/drawing/2014/main" id="{C0E4BE95-38E5-2D4C-97DC-E2CB4F5D4398}"/>
              </a:ext>
            </a:extLst>
          </p:cNvPr>
          <p:cNvCxnSpPr>
            <a:stCxn id="101" idx="2"/>
          </p:cNvCxnSpPr>
          <p:nvPr/>
        </p:nvCxnSpPr>
        <p:spPr>
          <a:xfrm>
            <a:off x="7675059" y="2676739"/>
            <a:ext cx="0" cy="124650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64" name="图片 221" descr="cloud">
            <a:extLst>
              <a:ext uri="{FF2B5EF4-FFF2-40B4-BE49-F238E27FC236}">
                <a16:creationId xmlns:a16="http://schemas.microsoft.com/office/drawing/2014/main" id="{D3523512-D359-2D4B-9B68-5F2113BCEF0B}"/>
              </a:ext>
            </a:extLst>
          </p:cNvPr>
          <p:cNvPicPr>
            <a:picLocks noChangeAspect="1"/>
          </p:cNvPicPr>
          <p:nvPr/>
        </p:nvPicPr>
        <p:blipFill>
          <a:blip r:embed="rId7"/>
          <a:stretch>
            <a:fillRect/>
          </a:stretch>
        </p:blipFill>
        <p:spPr>
          <a:xfrm>
            <a:off x="8287834" y="1591524"/>
            <a:ext cx="1005205" cy="544195"/>
          </a:xfrm>
          <a:prstGeom prst="rect">
            <a:avLst/>
          </a:prstGeom>
          <a:noFill/>
          <a:ln w="9525">
            <a:noFill/>
          </a:ln>
        </p:spPr>
      </p:pic>
      <p:sp>
        <p:nvSpPr>
          <p:cNvPr id="65" name="文本框 222">
            <a:extLst>
              <a:ext uri="{FF2B5EF4-FFF2-40B4-BE49-F238E27FC236}">
                <a16:creationId xmlns:a16="http://schemas.microsoft.com/office/drawing/2014/main" id="{53B5DFB6-82D6-A344-A716-0C50B989E527}"/>
              </a:ext>
            </a:extLst>
          </p:cNvPr>
          <p:cNvSpPr txBox="1"/>
          <p:nvPr/>
        </p:nvSpPr>
        <p:spPr>
          <a:xfrm>
            <a:off x="8564694" y="1785199"/>
            <a:ext cx="902970" cy="245110"/>
          </a:xfrm>
          <a:prstGeom prst="rect">
            <a:avLst/>
          </a:prstGeom>
          <a:noFill/>
        </p:spPr>
        <p:txBody>
          <a:bodyPr wrap="square" rtlCol="0">
            <a:spAutoFit/>
          </a:bodyPr>
          <a:lstStyle/>
          <a:p>
            <a:pPr lvl="0" algn="l"/>
            <a:r>
              <a:rPr lang="en-US" altLang="zh-CN" sz="1000" b="1" dirty="0">
                <a:latin typeface="Century Gothic" panose="020B0502020202020204" pitchFamily="34" charset="0"/>
                <a:ea typeface="微软雅黑" panose="020B0503020204020204" charset="-122"/>
                <a:sym typeface="+mn-ea"/>
              </a:rPr>
              <a:t>Internet</a:t>
            </a:r>
          </a:p>
        </p:txBody>
      </p:sp>
      <p:sp>
        <p:nvSpPr>
          <p:cNvPr id="66" name="任意多边形 223">
            <a:extLst>
              <a:ext uri="{FF2B5EF4-FFF2-40B4-BE49-F238E27FC236}">
                <a16:creationId xmlns:a16="http://schemas.microsoft.com/office/drawing/2014/main" id="{BCD469CD-1386-6A4C-B0D0-457721DF3520}"/>
              </a:ext>
            </a:extLst>
          </p:cNvPr>
          <p:cNvSpPr/>
          <p:nvPr/>
        </p:nvSpPr>
        <p:spPr>
          <a:xfrm rot="14070747" flipH="1">
            <a:off x="8096699" y="1957919"/>
            <a:ext cx="99060" cy="639445"/>
          </a:xfrm>
          <a:custGeom>
            <a:avLst/>
            <a:gdLst/>
            <a:ahLst/>
            <a:cxnLst/>
            <a:rect l="0" t="0" r="0" b="0"/>
            <a:pathLst>
              <a:path w="404" h="1294">
                <a:moveTo>
                  <a:pt x="404" y="771"/>
                </a:moveTo>
                <a:lnTo>
                  <a:pt x="87" y="0"/>
                </a:lnTo>
                <a:lnTo>
                  <a:pt x="224" y="574"/>
                </a:lnTo>
                <a:lnTo>
                  <a:pt x="0" y="466"/>
                </a:lnTo>
                <a:lnTo>
                  <a:pt x="301" y="1294"/>
                </a:lnTo>
                <a:lnTo>
                  <a:pt x="155" y="686"/>
                </a:lnTo>
                <a:lnTo>
                  <a:pt x="404" y="771"/>
                </a:lnTo>
                <a:close/>
              </a:path>
            </a:pathLst>
          </a:custGeom>
          <a:solidFill>
            <a:srgbClr val="FF9900">
              <a:alpha val="100000"/>
            </a:srgbClr>
          </a:solidFill>
          <a:ln w="9525" cap="flat" cmpd="sng">
            <a:solidFill>
              <a:srgbClr val="FF9900"/>
            </a:solidFill>
            <a:prstDash val="solid"/>
            <a:headEnd type="none" w="med" len="med"/>
            <a:tailEnd type="none" w="med" len="med"/>
          </a:ln>
        </p:spPr>
        <p:txBody>
          <a:bodyPr/>
          <a:lstStyle/>
          <a:p>
            <a:endParaRPr lang="zh-CN" altLang="en-US" sz="1200" b="1">
              <a:latin typeface="Century Gothic" panose="020B0502020202020204" pitchFamily="34" charset="0"/>
              <a:ea typeface="微软雅黑" panose="020B0503020204020204" charset="-122"/>
            </a:endParaRPr>
          </a:p>
        </p:txBody>
      </p:sp>
      <p:sp>
        <p:nvSpPr>
          <p:cNvPr id="67" name="文本框 8">
            <a:extLst>
              <a:ext uri="{FF2B5EF4-FFF2-40B4-BE49-F238E27FC236}">
                <a16:creationId xmlns:a16="http://schemas.microsoft.com/office/drawing/2014/main" id="{BEECEE6E-899B-F74F-8A74-626814F43A9D}"/>
              </a:ext>
            </a:extLst>
          </p:cNvPr>
          <p:cNvSpPr txBox="1">
            <a:spLocks noChangeArrowheads="1"/>
          </p:cNvSpPr>
          <p:nvPr/>
        </p:nvSpPr>
        <p:spPr bwMode="auto">
          <a:xfrm>
            <a:off x="7259637" y="4155138"/>
            <a:ext cx="928370" cy="245110"/>
          </a:xfrm>
          <a:prstGeom prst="rect">
            <a:avLst/>
          </a:prstGeom>
          <a:noFill/>
          <a:ln w="9525">
            <a:noFill/>
            <a:miter lim="800000"/>
          </a:ln>
        </p:spPr>
        <p:txBody>
          <a:bodyPr wrap="square">
            <a:spAutoFit/>
          </a:bodyPr>
          <a:lstStyle/>
          <a:p>
            <a:r>
              <a:rPr kumimoji="1" lang="en-US" altLang="zh-CN" sz="1000" b="1" dirty="0">
                <a:solidFill>
                  <a:schemeClr val="tx1"/>
                </a:solidFill>
                <a:latin typeface="Century Gothic" panose="020B0502020202020204" pitchFamily="34" charset="0"/>
                <a:ea typeface="微软雅黑" panose="020B0503020204020204" charset="-122"/>
              </a:rPr>
              <a:t>Office area</a:t>
            </a:r>
            <a:endParaRPr kumimoji="1" lang="zh-CN" altLang="en-US" sz="1000" b="1" dirty="0">
              <a:solidFill>
                <a:schemeClr val="tx1"/>
              </a:solidFill>
              <a:latin typeface="Century Gothic" panose="020B0502020202020204" pitchFamily="34" charset="0"/>
              <a:ea typeface="微软雅黑" panose="020B0503020204020204" charset="-122"/>
            </a:endParaRPr>
          </a:p>
        </p:txBody>
      </p:sp>
      <p:sp>
        <p:nvSpPr>
          <p:cNvPr id="68" name="文本框 225">
            <a:extLst>
              <a:ext uri="{FF2B5EF4-FFF2-40B4-BE49-F238E27FC236}">
                <a16:creationId xmlns:a16="http://schemas.microsoft.com/office/drawing/2014/main" id="{A175E2DD-DDF2-C14E-A374-C2188FBC5018}"/>
              </a:ext>
            </a:extLst>
          </p:cNvPr>
          <p:cNvSpPr txBox="1"/>
          <p:nvPr/>
        </p:nvSpPr>
        <p:spPr>
          <a:xfrm>
            <a:off x="7715064" y="2487509"/>
            <a:ext cx="1381114" cy="200055"/>
          </a:xfrm>
          <a:prstGeom prst="rect">
            <a:avLst/>
          </a:prstGeom>
          <a:noFill/>
          <a:ln>
            <a:noFill/>
          </a:ln>
        </p:spPr>
        <p:txBody>
          <a:bodyPr wrap="square" rtlCol="0">
            <a:spAutoFit/>
          </a:bodyPr>
          <a:lstStyle/>
          <a:p>
            <a:pPr algn="ctr"/>
            <a:r>
              <a:rPr lang="en-US" altLang="zh-CN" sz="700" b="1" dirty="0">
                <a:solidFill>
                  <a:schemeClr val="tx1"/>
                </a:solidFill>
                <a:latin typeface="Century Gothic" panose="020B0502020202020204" pitchFamily="34" charset="0"/>
                <a:ea typeface="微软雅黑" panose="020B0503020204020204" charset="-122"/>
              </a:rPr>
              <a:t>Office network gateway</a:t>
            </a:r>
            <a:endParaRPr lang="zh-CN" altLang="en-US" sz="700" b="1" dirty="0">
              <a:solidFill>
                <a:schemeClr val="tx1"/>
              </a:solidFill>
              <a:latin typeface="Century Gothic" panose="020B0502020202020204" pitchFamily="34" charset="0"/>
              <a:ea typeface="微软雅黑" panose="020B0503020204020204" charset="-122"/>
            </a:endParaRPr>
          </a:p>
        </p:txBody>
      </p:sp>
      <p:sp>
        <p:nvSpPr>
          <p:cNvPr id="69" name="文本框 226">
            <a:extLst>
              <a:ext uri="{FF2B5EF4-FFF2-40B4-BE49-F238E27FC236}">
                <a16:creationId xmlns:a16="http://schemas.microsoft.com/office/drawing/2014/main" id="{8F5FAA63-E441-6943-97C0-A75E00E58599}"/>
              </a:ext>
            </a:extLst>
          </p:cNvPr>
          <p:cNvSpPr txBox="1"/>
          <p:nvPr/>
        </p:nvSpPr>
        <p:spPr>
          <a:xfrm>
            <a:off x="7612194" y="3575264"/>
            <a:ext cx="658495" cy="307777"/>
          </a:xfrm>
          <a:prstGeom prst="rect">
            <a:avLst/>
          </a:prstGeom>
          <a:noFill/>
          <a:ln>
            <a:noFill/>
          </a:ln>
        </p:spPr>
        <p:txBody>
          <a:bodyPr wrap="square" rtlCol="0">
            <a:spAutoFit/>
          </a:bodyPr>
          <a:lstStyle/>
          <a:p>
            <a:pPr algn="ctr"/>
            <a:r>
              <a:rPr lang="en-US" altLang="zh-CN" sz="700" b="1" dirty="0">
                <a:solidFill>
                  <a:schemeClr val="tx1"/>
                </a:solidFill>
                <a:latin typeface="Century Gothic" panose="020B0502020202020204" pitchFamily="34" charset="0"/>
                <a:ea typeface="微软雅黑" panose="020B0503020204020204" charset="-122"/>
              </a:rPr>
              <a:t>Access switch</a:t>
            </a:r>
            <a:endParaRPr lang="zh-CN" altLang="en-US" sz="700" b="1" dirty="0">
              <a:solidFill>
                <a:schemeClr val="tx1"/>
              </a:solidFill>
              <a:latin typeface="Century Gothic" panose="020B0502020202020204" pitchFamily="34" charset="0"/>
              <a:ea typeface="微软雅黑" panose="020B0503020204020204" charset="-122"/>
            </a:endParaRPr>
          </a:p>
        </p:txBody>
      </p:sp>
      <p:sp>
        <p:nvSpPr>
          <p:cNvPr id="70" name="文本框 227">
            <a:extLst>
              <a:ext uri="{FF2B5EF4-FFF2-40B4-BE49-F238E27FC236}">
                <a16:creationId xmlns:a16="http://schemas.microsoft.com/office/drawing/2014/main" id="{92F43AEA-29D8-EF41-AA74-6ADEDC077883}"/>
              </a:ext>
            </a:extLst>
          </p:cNvPr>
          <p:cNvSpPr txBox="1"/>
          <p:nvPr/>
        </p:nvSpPr>
        <p:spPr>
          <a:xfrm>
            <a:off x="7606479" y="3196169"/>
            <a:ext cx="658495" cy="307777"/>
          </a:xfrm>
          <a:prstGeom prst="rect">
            <a:avLst/>
          </a:prstGeom>
          <a:noFill/>
          <a:ln>
            <a:noFill/>
          </a:ln>
        </p:spPr>
        <p:txBody>
          <a:bodyPr wrap="square" rtlCol="0">
            <a:spAutoFit/>
          </a:bodyPr>
          <a:lstStyle/>
          <a:p>
            <a:pPr algn="ctr"/>
            <a:r>
              <a:rPr lang="en-US" altLang="zh-CN" sz="700" b="1" dirty="0">
                <a:solidFill>
                  <a:schemeClr val="tx1"/>
                </a:solidFill>
                <a:latin typeface="Century Gothic" panose="020B0502020202020204" pitchFamily="34" charset="0"/>
                <a:ea typeface="微软雅黑" panose="020B0503020204020204" charset="-122"/>
              </a:rPr>
              <a:t>Core switch</a:t>
            </a:r>
            <a:endParaRPr lang="zh-CN" altLang="en-US" sz="700" b="1" dirty="0">
              <a:solidFill>
                <a:schemeClr val="tx1"/>
              </a:solidFill>
              <a:latin typeface="Century Gothic" panose="020B0502020202020204" pitchFamily="34" charset="0"/>
              <a:ea typeface="微软雅黑" panose="020B0503020204020204" charset="-122"/>
            </a:endParaRPr>
          </a:p>
        </p:txBody>
      </p:sp>
      <p:grpSp>
        <p:nvGrpSpPr>
          <p:cNvPr id="71" name="组合 228">
            <a:extLst>
              <a:ext uri="{FF2B5EF4-FFF2-40B4-BE49-F238E27FC236}">
                <a16:creationId xmlns:a16="http://schemas.microsoft.com/office/drawing/2014/main" id="{5C496922-DBE8-894D-A1F6-F37E803441B0}"/>
              </a:ext>
            </a:extLst>
          </p:cNvPr>
          <p:cNvGrpSpPr/>
          <p:nvPr/>
        </p:nvGrpSpPr>
        <p:grpSpPr>
          <a:xfrm>
            <a:off x="6848924" y="2877397"/>
            <a:ext cx="557530" cy="642241"/>
            <a:chOff x="9566" y="7897"/>
            <a:chExt cx="1460" cy="1683"/>
          </a:xfrm>
        </p:grpSpPr>
        <p:pic>
          <p:nvPicPr>
            <p:cNvPr id="72" name="图片 47123" descr="服务器类">
              <a:extLst>
                <a:ext uri="{FF2B5EF4-FFF2-40B4-BE49-F238E27FC236}">
                  <a16:creationId xmlns:a16="http://schemas.microsoft.com/office/drawing/2014/main" id="{CE847E99-45F9-EA47-8B35-E4A9DBEDD88C}"/>
                </a:ext>
              </a:extLst>
            </p:cNvPr>
            <p:cNvPicPr>
              <a:picLocks noChangeAspect="1"/>
            </p:cNvPicPr>
            <p:nvPr/>
          </p:nvPicPr>
          <p:blipFill>
            <a:blip r:embed="rId6"/>
            <a:stretch>
              <a:fillRect/>
            </a:stretch>
          </p:blipFill>
          <p:spPr>
            <a:xfrm>
              <a:off x="10030" y="7897"/>
              <a:ext cx="619" cy="891"/>
            </a:xfrm>
            <a:prstGeom prst="rect">
              <a:avLst/>
            </a:prstGeom>
            <a:noFill/>
            <a:ln w="9525">
              <a:noFill/>
            </a:ln>
          </p:spPr>
        </p:pic>
        <p:sp>
          <p:nvSpPr>
            <p:cNvPr id="73" name="文本框 229">
              <a:extLst>
                <a:ext uri="{FF2B5EF4-FFF2-40B4-BE49-F238E27FC236}">
                  <a16:creationId xmlns:a16="http://schemas.microsoft.com/office/drawing/2014/main" id="{4FE7F3DE-C557-F247-91DB-F9E3DE94F38E}"/>
                </a:ext>
              </a:extLst>
            </p:cNvPr>
            <p:cNvSpPr txBox="1"/>
            <p:nvPr/>
          </p:nvSpPr>
          <p:spPr>
            <a:xfrm>
              <a:off x="9566" y="8773"/>
              <a:ext cx="1460" cy="807"/>
            </a:xfrm>
            <a:prstGeom prst="rect">
              <a:avLst/>
            </a:prstGeom>
            <a:noFill/>
            <a:ln>
              <a:noFill/>
            </a:ln>
          </p:spPr>
          <p:txBody>
            <a:bodyPr wrap="square" rtlCol="0">
              <a:spAutoFit/>
            </a:bodyPr>
            <a:lstStyle/>
            <a:p>
              <a:pPr lvl="0" algn="ctr"/>
              <a:r>
                <a:rPr lang="en-US" altLang="zh-CN" sz="700" b="1" dirty="0">
                  <a:latin typeface="Century Gothic" panose="020B0502020202020204" pitchFamily="34" charset="0"/>
                  <a:ea typeface="微软雅黑" panose="020B0503020204020204" charset="-122"/>
                  <a:sym typeface="+mn-ea"/>
                </a:rPr>
                <a:t>Local </a:t>
              </a:r>
              <a:r>
                <a:rPr lang="zh-CN" altLang="en-US" sz="700" b="1" dirty="0">
                  <a:latin typeface="Century Gothic" panose="020B0502020202020204" pitchFamily="34" charset="0"/>
                  <a:ea typeface="微软雅黑" panose="020B0503020204020204" charset="-122"/>
                  <a:sym typeface="+mn-ea"/>
                </a:rPr>
                <a:t>DNS</a:t>
              </a:r>
            </a:p>
          </p:txBody>
        </p:sp>
      </p:grpSp>
      <p:pic>
        <p:nvPicPr>
          <p:cNvPr id="74" name="图片 4142" descr="通用交换机">
            <a:extLst>
              <a:ext uri="{FF2B5EF4-FFF2-40B4-BE49-F238E27FC236}">
                <a16:creationId xmlns:a16="http://schemas.microsoft.com/office/drawing/2014/main" id="{1F1FF76A-4466-4642-BA4C-F96164AC8136}"/>
              </a:ext>
            </a:extLst>
          </p:cNvPr>
          <p:cNvPicPr>
            <a:picLocks noChangeAspect="1"/>
          </p:cNvPicPr>
          <p:nvPr/>
        </p:nvPicPr>
        <p:blipFill>
          <a:blip r:embed="rId4"/>
          <a:stretch>
            <a:fillRect/>
          </a:stretch>
        </p:blipFill>
        <p:spPr>
          <a:xfrm>
            <a:off x="7502974" y="3391114"/>
            <a:ext cx="323850" cy="286385"/>
          </a:xfrm>
          <a:prstGeom prst="rect">
            <a:avLst/>
          </a:prstGeom>
          <a:noFill/>
          <a:ln w="9525">
            <a:noFill/>
          </a:ln>
        </p:spPr>
      </p:pic>
      <p:pic>
        <p:nvPicPr>
          <p:cNvPr id="75" name="图片 44078" descr="服务器终端">
            <a:extLst>
              <a:ext uri="{FF2B5EF4-FFF2-40B4-BE49-F238E27FC236}">
                <a16:creationId xmlns:a16="http://schemas.microsoft.com/office/drawing/2014/main" id="{2635856D-6612-D946-9209-D069C750AC3C}"/>
              </a:ext>
            </a:extLst>
          </p:cNvPr>
          <p:cNvPicPr>
            <a:picLocks noChangeAspect="1"/>
          </p:cNvPicPr>
          <p:nvPr/>
        </p:nvPicPr>
        <p:blipFill>
          <a:blip r:embed="rId9"/>
          <a:stretch>
            <a:fillRect/>
          </a:stretch>
        </p:blipFill>
        <p:spPr>
          <a:xfrm>
            <a:off x="7497259" y="3812754"/>
            <a:ext cx="355600" cy="377825"/>
          </a:xfrm>
          <a:prstGeom prst="rect">
            <a:avLst/>
          </a:prstGeom>
          <a:noFill/>
          <a:ln w="9525">
            <a:noFill/>
          </a:ln>
        </p:spPr>
      </p:pic>
      <p:grpSp>
        <p:nvGrpSpPr>
          <p:cNvPr id="76" name="组合 230">
            <a:extLst>
              <a:ext uri="{FF2B5EF4-FFF2-40B4-BE49-F238E27FC236}">
                <a16:creationId xmlns:a16="http://schemas.microsoft.com/office/drawing/2014/main" id="{E090E0AE-115C-0F4C-89B3-74DA54E9696B}"/>
              </a:ext>
            </a:extLst>
          </p:cNvPr>
          <p:cNvGrpSpPr/>
          <p:nvPr/>
        </p:nvGrpSpPr>
        <p:grpSpPr>
          <a:xfrm>
            <a:off x="8468174" y="3652099"/>
            <a:ext cx="1212215" cy="467995"/>
            <a:chOff x="5247" y="8777"/>
            <a:chExt cx="3986" cy="1039"/>
          </a:xfrm>
        </p:grpSpPr>
        <p:sp>
          <p:nvSpPr>
            <p:cNvPr id="77" name="AutoShape 54">
              <a:extLst>
                <a:ext uri="{FF2B5EF4-FFF2-40B4-BE49-F238E27FC236}">
                  <a16:creationId xmlns:a16="http://schemas.microsoft.com/office/drawing/2014/main" id="{34EE55FC-96AD-6849-AE61-7F0E839BBE10}"/>
                </a:ext>
              </a:extLst>
            </p:cNvPr>
            <p:cNvSpPr>
              <a:spLocks noChangeArrowheads="1"/>
            </p:cNvSpPr>
            <p:nvPr/>
          </p:nvSpPr>
          <p:spPr bwMode="auto">
            <a:xfrm rot="5400000">
              <a:off x="6734" y="7290"/>
              <a:ext cx="1013" cy="3986"/>
            </a:xfrm>
            <a:prstGeom prst="roundRect">
              <a:avLst>
                <a:gd name="adj" fmla="val 16667"/>
              </a:avLst>
            </a:prstGeom>
            <a:solidFill>
              <a:schemeClr val="accent3">
                <a:lumMod val="40000"/>
                <a:lumOff val="60000"/>
                <a:alpha val="70000"/>
              </a:schemeClr>
            </a:solidFill>
            <a:ln w="12700">
              <a:solidFill>
                <a:srgbClr val="00B050"/>
              </a:solidFill>
              <a:prstDash val="dash"/>
              <a:round/>
            </a:ln>
          </p:spPr>
          <p:txBody>
            <a:bodyPr wrap="none" anchor="ctr"/>
            <a:lstStyle/>
            <a:p>
              <a:endParaRPr lang="zh-CN" altLang="en-US" sz="1200" b="1">
                <a:solidFill>
                  <a:schemeClr val="bg1"/>
                </a:solidFill>
                <a:latin typeface="Century Gothic" panose="020B0502020202020204" pitchFamily="34" charset="0"/>
                <a:ea typeface="微软雅黑" panose="020B0503020204020204" charset="-122"/>
              </a:endParaRPr>
            </a:p>
          </p:txBody>
        </p:sp>
        <p:pic>
          <p:nvPicPr>
            <p:cNvPr id="78" name="Picture 13" descr="Service-Server">
              <a:extLst>
                <a:ext uri="{FF2B5EF4-FFF2-40B4-BE49-F238E27FC236}">
                  <a16:creationId xmlns:a16="http://schemas.microsoft.com/office/drawing/2014/main" id="{E3126ECD-D7A1-4E47-8378-B5E9756863B5}"/>
                </a:ext>
              </a:extLst>
            </p:cNvPr>
            <p:cNvPicPr>
              <a:picLocks noChangeAspect="1" noChangeArrowheads="1"/>
            </p:cNvPicPr>
            <p:nvPr/>
          </p:nvPicPr>
          <p:blipFill>
            <a:blip r:embed="rId3" cstate="print"/>
            <a:srcRect/>
            <a:stretch>
              <a:fillRect/>
            </a:stretch>
          </p:blipFill>
          <p:spPr bwMode="auto">
            <a:xfrm>
              <a:off x="6299" y="8787"/>
              <a:ext cx="1013" cy="1013"/>
            </a:xfrm>
            <a:prstGeom prst="rect">
              <a:avLst/>
            </a:prstGeom>
            <a:noFill/>
            <a:ln w="9525">
              <a:noFill/>
              <a:miter lim="800000"/>
              <a:headEnd/>
              <a:tailEnd/>
            </a:ln>
          </p:spPr>
        </p:pic>
        <p:pic>
          <p:nvPicPr>
            <p:cNvPr id="79" name="Picture 13" descr="Service-Server">
              <a:extLst>
                <a:ext uri="{FF2B5EF4-FFF2-40B4-BE49-F238E27FC236}">
                  <a16:creationId xmlns:a16="http://schemas.microsoft.com/office/drawing/2014/main" id="{4E338BB8-E17A-DC45-8A95-21F5BE3ECFAC}"/>
                </a:ext>
              </a:extLst>
            </p:cNvPr>
            <p:cNvPicPr>
              <a:picLocks noChangeAspect="1" noChangeArrowheads="1"/>
            </p:cNvPicPr>
            <p:nvPr/>
          </p:nvPicPr>
          <p:blipFill>
            <a:blip r:embed="rId3" cstate="print"/>
            <a:srcRect/>
            <a:stretch>
              <a:fillRect/>
            </a:stretch>
          </p:blipFill>
          <p:spPr bwMode="auto">
            <a:xfrm>
              <a:off x="7240" y="8797"/>
              <a:ext cx="1013" cy="1013"/>
            </a:xfrm>
            <a:prstGeom prst="rect">
              <a:avLst/>
            </a:prstGeom>
            <a:noFill/>
            <a:ln w="9525">
              <a:noFill/>
              <a:miter lim="800000"/>
              <a:headEnd/>
              <a:tailEnd/>
            </a:ln>
          </p:spPr>
        </p:pic>
        <p:pic>
          <p:nvPicPr>
            <p:cNvPr id="80" name="Picture 13" descr="Service-Server">
              <a:extLst>
                <a:ext uri="{FF2B5EF4-FFF2-40B4-BE49-F238E27FC236}">
                  <a16:creationId xmlns:a16="http://schemas.microsoft.com/office/drawing/2014/main" id="{2C82FAD4-A135-E046-BD16-C0F96E1F7CCC}"/>
                </a:ext>
              </a:extLst>
            </p:cNvPr>
            <p:cNvPicPr>
              <a:picLocks noChangeAspect="1" noChangeArrowheads="1"/>
            </p:cNvPicPr>
            <p:nvPr/>
          </p:nvPicPr>
          <p:blipFill>
            <a:blip r:embed="rId3" cstate="print"/>
            <a:srcRect/>
            <a:stretch>
              <a:fillRect/>
            </a:stretch>
          </p:blipFill>
          <p:spPr bwMode="auto">
            <a:xfrm>
              <a:off x="8111" y="8804"/>
              <a:ext cx="1013" cy="1013"/>
            </a:xfrm>
            <a:prstGeom prst="rect">
              <a:avLst/>
            </a:prstGeom>
            <a:noFill/>
            <a:ln w="9525">
              <a:noFill/>
              <a:miter lim="800000"/>
              <a:headEnd/>
              <a:tailEnd/>
            </a:ln>
          </p:spPr>
        </p:pic>
        <p:pic>
          <p:nvPicPr>
            <p:cNvPr id="81" name="Picture 13" descr="Service-Server">
              <a:extLst>
                <a:ext uri="{FF2B5EF4-FFF2-40B4-BE49-F238E27FC236}">
                  <a16:creationId xmlns:a16="http://schemas.microsoft.com/office/drawing/2014/main" id="{54F010DB-6644-7B41-BC8F-9508303CDC76}"/>
                </a:ext>
              </a:extLst>
            </p:cNvPr>
            <p:cNvPicPr>
              <a:picLocks noChangeAspect="1" noChangeArrowheads="1"/>
            </p:cNvPicPr>
            <p:nvPr/>
          </p:nvPicPr>
          <p:blipFill>
            <a:blip r:embed="rId3" cstate="print"/>
            <a:srcRect/>
            <a:stretch>
              <a:fillRect/>
            </a:stretch>
          </p:blipFill>
          <p:spPr bwMode="auto">
            <a:xfrm>
              <a:off x="5380" y="8787"/>
              <a:ext cx="1013" cy="1013"/>
            </a:xfrm>
            <a:prstGeom prst="rect">
              <a:avLst/>
            </a:prstGeom>
            <a:noFill/>
            <a:ln w="9525">
              <a:noFill/>
              <a:miter lim="800000"/>
              <a:headEnd/>
              <a:tailEnd/>
            </a:ln>
          </p:spPr>
        </p:pic>
      </p:grpSp>
      <p:sp>
        <p:nvSpPr>
          <p:cNvPr id="82" name="文本框 8">
            <a:extLst>
              <a:ext uri="{FF2B5EF4-FFF2-40B4-BE49-F238E27FC236}">
                <a16:creationId xmlns:a16="http://schemas.microsoft.com/office/drawing/2014/main" id="{0259A1A4-91CD-0845-B2E5-72AAFCC079CC}"/>
              </a:ext>
            </a:extLst>
          </p:cNvPr>
          <p:cNvSpPr txBox="1">
            <a:spLocks noChangeArrowheads="1"/>
          </p:cNvSpPr>
          <p:nvPr/>
        </p:nvSpPr>
        <p:spPr bwMode="auto">
          <a:xfrm>
            <a:off x="8725666" y="4102314"/>
            <a:ext cx="928370" cy="245110"/>
          </a:xfrm>
          <a:prstGeom prst="rect">
            <a:avLst/>
          </a:prstGeom>
          <a:noFill/>
          <a:ln w="9525">
            <a:noFill/>
            <a:miter lim="800000"/>
          </a:ln>
        </p:spPr>
        <p:txBody>
          <a:bodyPr wrap="square">
            <a:spAutoFit/>
          </a:bodyPr>
          <a:lstStyle/>
          <a:p>
            <a:r>
              <a:rPr kumimoji="1" lang="en-US" altLang="zh-CN" sz="1000" b="1" dirty="0">
                <a:solidFill>
                  <a:schemeClr val="tx1"/>
                </a:solidFill>
                <a:latin typeface="Century Gothic" panose="020B0502020202020204" pitchFamily="34" charset="0"/>
                <a:ea typeface="微软雅黑" panose="020B0503020204020204" charset="-122"/>
              </a:rPr>
              <a:t>Main site</a:t>
            </a:r>
            <a:endParaRPr kumimoji="1" lang="zh-CN" altLang="en-US" sz="1000" b="1" dirty="0">
              <a:solidFill>
                <a:schemeClr val="tx1"/>
              </a:solidFill>
              <a:latin typeface="Century Gothic" panose="020B0502020202020204" pitchFamily="34" charset="0"/>
              <a:ea typeface="微软雅黑" panose="020B0503020204020204" charset="-122"/>
            </a:endParaRPr>
          </a:p>
        </p:txBody>
      </p:sp>
      <p:sp>
        <p:nvSpPr>
          <p:cNvPr id="83" name="文本框 237">
            <a:extLst>
              <a:ext uri="{FF2B5EF4-FFF2-40B4-BE49-F238E27FC236}">
                <a16:creationId xmlns:a16="http://schemas.microsoft.com/office/drawing/2014/main" id="{158E48D1-1D4F-DD4F-9DE2-AF5056E0CEEE}"/>
              </a:ext>
            </a:extLst>
          </p:cNvPr>
          <p:cNvSpPr txBox="1"/>
          <p:nvPr/>
        </p:nvSpPr>
        <p:spPr>
          <a:xfrm>
            <a:off x="9095631" y="3329543"/>
            <a:ext cx="939400" cy="198755"/>
          </a:xfrm>
          <a:prstGeom prst="rect">
            <a:avLst/>
          </a:prstGeom>
          <a:noFill/>
          <a:ln>
            <a:noFill/>
          </a:ln>
        </p:spPr>
        <p:txBody>
          <a:bodyPr wrap="square" rtlCol="0">
            <a:spAutoFit/>
          </a:bodyPr>
          <a:lstStyle/>
          <a:p>
            <a:pPr algn="ctr"/>
            <a:r>
              <a:rPr lang="en-US" altLang="zh-CN" sz="700" b="1" dirty="0">
                <a:solidFill>
                  <a:schemeClr val="tx1"/>
                </a:solidFill>
                <a:latin typeface="Century Gothic" panose="020B0502020202020204" pitchFamily="34" charset="0"/>
                <a:ea typeface="微软雅黑" panose="020B0503020204020204" charset="-122"/>
              </a:rPr>
              <a:t>Main site access</a:t>
            </a:r>
            <a:endParaRPr lang="zh-CN" altLang="en-US" sz="700" b="1" dirty="0">
              <a:solidFill>
                <a:schemeClr val="tx1"/>
              </a:solidFill>
              <a:latin typeface="Century Gothic" panose="020B0502020202020204" pitchFamily="34" charset="0"/>
              <a:ea typeface="微软雅黑" panose="020B0503020204020204" charset="-122"/>
            </a:endParaRPr>
          </a:p>
        </p:txBody>
      </p:sp>
      <p:pic>
        <p:nvPicPr>
          <p:cNvPr id="84" name="图片 4142" descr="通用交换机">
            <a:extLst>
              <a:ext uri="{FF2B5EF4-FFF2-40B4-BE49-F238E27FC236}">
                <a16:creationId xmlns:a16="http://schemas.microsoft.com/office/drawing/2014/main" id="{3276540F-6EBC-214E-BB95-61A6D6F0AD3F}"/>
              </a:ext>
            </a:extLst>
          </p:cNvPr>
          <p:cNvPicPr>
            <a:picLocks noChangeAspect="1"/>
          </p:cNvPicPr>
          <p:nvPr/>
        </p:nvPicPr>
        <p:blipFill>
          <a:blip r:embed="rId4"/>
          <a:stretch>
            <a:fillRect/>
          </a:stretch>
        </p:blipFill>
        <p:spPr>
          <a:xfrm>
            <a:off x="8875844" y="3261574"/>
            <a:ext cx="323850" cy="286385"/>
          </a:xfrm>
          <a:prstGeom prst="rect">
            <a:avLst/>
          </a:prstGeom>
          <a:noFill/>
          <a:ln w="9525">
            <a:noFill/>
          </a:ln>
        </p:spPr>
      </p:pic>
      <p:cxnSp>
        <p:nvCxnSpPr>
          <p:cNvPr id="85" name="直接连接符 239">
            <a:extLst>
              <a:ext uri="{FF2B5EF4-FFF2-40B4-BE49-F238E27FC236}">
                <a16:creationId xmlns:a16="http://schemas.microsoft.com/office/drawing/2014/main" id="{7946AC89-AD36-774A-BCD7-821A63A6A790}"/>
              </a:ext>
            </a:extLst>
          </p:cNvPr>
          <p:cNvCxnSpPr/>
          <p:nvPr/>
        </p:nvCxnSpPr>
        <p:spPr>
          <a:xfrm>
            <a:off x="11465374" y="3356824"/>
            <a:ext cx="0" cy="4254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6" name="组合 240">
            <a:extLst>
              <a:ext uri="{FF2B5EF4-FFF2-40B4-BE49-F238E27FC236}">
                <a16:creationId xmlns:a16="http://schemas.microsoft.com/office/drawing/2014/main" id="{90E6321D-0675-8E4A-B1B2-E473CAEF0125}"/>
              </a:ext>
            </a:extLst>
          </p:cNvPr>
          <p:cNvGrpSpPr/>
          <p:nvPr/>
        </p:nvGrpSpPr>
        <p:grpSpPr>
          <a:xfrm>
            <a:off x="10896414" y="3652099"/>
            <a:ext cx="1212215" cy="467995"/>
            <a:chOff x="5247" y="8777"/>
            <a:chExt cx="3986" cy="1039"/>
          </a:xfrm>
        </p:grpSpPr>
        <p:sp>
          <p:nvSpPr>
            <p:cNvPr id="87" name="AutoShape 54">
              <a:extLst>
                <a:ext uri="{FF2B5EF4-FFF2-40B4-BE49-F238E27FC236}">
                  <a16:creationId xmlns:a16="http://schemas.microsoft.com/office/drawing/2014/main" id="{49D48DD1-29C9-3343-A4F5-405B7CFD87E3}"/>
                </a:ext>
              </a:extLst>
            </p:cNvPr>
            <p:cNvSpPr>
              <a:spLocks noChangeArrowheads="1"/>
            </p:cNvSpPr>
            <p:nvPr/>
          </p:nvSpPr>
          <p:spPr bwMode="auto">
            <a:xfrm rot="5400000">
              <a:off x="6734" y="7290"/>
              <a:ext cx="1013" cy="3986"/>
            </a:xfrm>
            <a:prstGeom prst="roundRect">
              <a:avLst>
                <a:gd name="adj" fmla="val 16667"/>
              </a:avLst>
            </a:prstGeom>
            <a:solidFill>
              <a:schemeClr val="accent3">
                <a:lumMod val="40000"/>
                <a:lumOff val="60000"/>
                <a:alpha val="70000"/>
              </a:schemeClr>
            </a:solidFill>
            <a:ln w="12700">
              <a:solidFill>
                <a:srgbClr val="00B050"/>
              </a:solidFill>
              <a:prstDash val="dash"/>
              <a:round/>
            </a:ln>
          </p:spPr>
          <p:txBody>
            <a:bodyPr wrap="none" anchor="ctr"/>
            <a:lstStyle/>
            <a:p>
              <a:endParaRPr lang="zh-CN" altLang="en-US" sz="1200" b="1">
                <a:solidFill>
                  <a:schemeClr val="bg1"/>
                </a:solidFill>
                <a:latin typeface="Century Gothic" panose="020B0502020202020204" pitchFamily="34" charset="0"/>
                <a:ea typeface="微软雅黑" panose="020B0503020204020204" charset="-122"/>
              </a:endParaRPr>
            </a:p>
          </p:txBody>
        </p:sp>
        <p:pic>
          <p:nvPicPr>
            <p:cNvPr id="88" name="Picture 13" descr="Service-Server">
              <a:extLst>
                <a:ext uri="{FF2B5EF4-FFF2-40B4-BE49-F238E27FC236}">
                  <a16:creationId xmlns:a16="http://schemas.microsoft.com/office/drawing/2014/main" id="{9807BDF6-F970-B549-9E6B-DEFACA14D46C}"/>
                </a:ext>
              </a:extLst>
            </p:cNvPr>
            <p:cNvPicPr>
              <a:picLocks noChangeAspect="1" noChangeArrowheads="1"/>
            </p:cNvPicPr>
            <p:nvPr/>
          </p:nvPicPr>
          <p:blipFill>
            <a:blip r:embed="rId3" cstate="print"/>
            <a:srcRect/>
            <a:stretch>
              <a:fillRect/>
            </a:stretch>
          </p:blipFill>
          <p:spPr bwMode="auto">
            <a:xfrm>
              <a:off x="6299" y="8787"/>
              <a:ext cx="1013" cy="1013"/>
            </a:xfrm>
            <a:prstGeom prst="rect">
              <a:avLst/>
            </a:prstGeom>
            <a:noFill/>
            <a:ln w="9525">
              <a:noFill/>
              <a:miter lim="800000"/>
              <a:headEnd/>
              <a:tailEnd/>
            </a:ln>
          </p:spPr>
        </p:pic>
        <p:pic>
          <p:nvPicPr>
            <p:cNvPr id="89" name="Picture 13" descr="Service-Server">
              <a:extLst>
                <a:ext uri="{FF2B5EF4-FFF2-40B4-BE49-F238E27FC236}">
                  <a16:creationId xmlns:a16="http://schemas.microsoft.com/office/drawing/2014/main" id="{048ABD0D-3F51-414F-BE88-ABC1189F52AF}"/>
                </a:ext>
              </a:extLst>
            </p:cNvPr>
            <p:cNvPicPr>
              <a:picLocks noChangeAspect="1" noChangeArrowheads="1"/>
            </p:cNvPicPr>
            <p:nvPr/>
          </p:nvPicPr>
          <p:blipFill>
            <a:blip r:embed="rId3" cstate="print"/>
            <a:srcRect/>
            <a:stretch>
              <a:fillRect/>
            </a:stretch>
          </p:blipFill>
          <p:spPr bwMode="auto">
            <a:xfrm>
              <a:off x="7240" y="8797"/>
              <a:ext cx="1013" cy="1013"/>
            </a:xfrm>
            <a:prstGeom prst="rect">
              <a:avLst/>
            </a:prstGeom>
            <a:noFill/>
            <a:ln w="9525">
              <a:noFill/>
              <a:miter lim="800000"/>
              <a:headEnd/>
              <a:tailEnd/>
            </a:ln>
          </p:spPr>
        </p:pic>
        <p:pic>
          <p:nvPicPr>
            <p:cNvPr id="90" name="Picture 13" descr="Service-Server">
              <a:extLst>
                <a:ext uri="{FF2B5EF4-FFF2-40B4-BE49-F238E27FC236}">
                  <a16:creationId xmlns:a16="http://schemas.microsoft.com/office/drawing/2014/main" id="{3902E6FA-215C-6C4E-8424-6B0135970C71}"/>
                </a:ext>
              </a:extLst>
            </p:cNvPr>
            <p:cNvPicPr>
              <a:picLocks noChangeAspect="1" noChangeArrowheads="1"/>
            </p:cNvPicPr>
            <p:nvPr/>
          </p:nvPicPr>
          <p:blipFill>
            <a:blip r:embed="rId3" cstate="print"/>
            <a:srcRect/>
            <a:stretch>
              <a:fillRect/>
            </a:stretch>
          </p:blipFill>
          <p:spPr bwMode="auto">
            <a:xfrm>
              <a:off x="8111" y="8804"/>
              <a:ext cx="1013" cy="1013"/>
            </a:xfrm>
            <a:prstGeom prst="rect">
              <a:avLst/>
            </a:prstGeom>
            <a:noFill/>
            <a:ln w="9525">
              <a:noFill/>
              <a:miter lim="800000"/>
              <a:headEnd/>
              <a:tailEnd/>
            </a:ln>
          </p:spPr>
        </p:pic>
        <p:pic>
          <p:nvPicPr>
            <p:cNvPr id="91" name="Picture 13" descr="Service-Server">
              <a:extLst>
                <a:ext uri="{FF2B5EF4-FFF2-40B4-BE49-F238E27FC236}">
                  <a16:creationId xmlns:a16="http://schemas.microsoft.com/office/drawing/2014/main" id="{54484412-E80B-2440-BDDB-0E9219B7906E}"/>
                </a:ext>
              </a:extLst>
            </p:cNvPr>
            <p:cNvPicPr>
              <a:picLocks noChangeAspect="1" noChangeArrowheads="1"/>
            </p:cNvPicPr>
            <p:nvPr/>
          </p:nvPicPr>
          <p:blipFill>
            <a:blip r:embed="rId3" cstate="print"/>
            <a:srcRect/>
            <a:stretch>
              <a:fillRect/>
            </a:stretch>
          </p:blipFill>
          <p:spPr bwMode="auto">
            <a:xfrm>
              <a:off x="5380" y="8787"/>
              <a:ext cx="1013" cy="1013"/>
            </a:xfrm>
            <a:prstGeom prst="rect">
              <a:avLst/>
            </a:prstGeom>
            <a:noFill/>
            <a:ln w="9525">
              <a:noFill/>
              <a:miter lim="800000"/>
              <a:headEnd/>
              <a:tailEnd/>
            </a:ln>
          </p:spPr>
        </p:pic>
      </p:grpSp>
      <p:sp>
        <p:nvSpPr>
          <p:cNvPr id="92" name="文本框 8">
            <a:extLst>
              <a:ext uri="{FF2B5EF4-FFF2-40B4-BE49-F238E27FC236}">
                <a16:creationId xmlns:a16="http://schemas.microsoft.com/office/drawing/2014/main" id="{1E8621A7-08BF-C94B-9646-BA40E2C5367F}"/>
              </a:ext>
            </a:extLst>
          </p:cNvPr>
          <p:cNvSpPr txBox="1">
            <a:spLocks noChangeArrowheads="1"/>
          </p:cNvSpPr>
          <p:nvPr/>
        </p:nvSpPr>
        <p:spPr bwMode="auto">
          <a:xfrm>
            <a:off x="11357424" y="4087709"/>
            <a:ext cx="928370" cy="245110"/>
          </a:xfrm>
          <a:prstGeom prst="rect">
            <a:avLst/>
          </a:prstGeom>
          <a:noFill/>
          <a:ln w="9525">
            <a:noFill/>
            <a:miter lim="800000"/>
          </a:ln>
        </p:spPr>
        <p:txBody>
          <a:bodyPr wrap="square">
            <a:spAutoFit/>
          </a:bodyPr>
          <a:lstStyle/>
          <a:p>
            <a:r>
              <a:rPr kumimoji="1" lang="en-US" altLang="zh-CN" sz="1000" b="1" dirty="0">
                <a:solidFill>
                  <a:schemeClr val="tx1"/>
                </a:solidFill>
                <a:latin typeface="Century Gothic" panose="020B0502020202020204" pitchFamily="34" charset="0"/>
                <a:ea typeface="微软雅黑" panose="020B0503020204020204" charset="-122"/>
              </a:rPr>
              <a:t>DR site</a:t>
            </a:r>
            <a:endParaRPr kumimoji="1" lang="zh-CN" altLang="en-US" sz="1000" b="1" dirty="0">
              <a:solidFill>
                <a:schemeClr val="tx1"/>
              </a:solidFill>
              <a:latin typeface="Century Gothic" panose="020B0502020202020204" pitchFamily="34" charset="0"/>
              <a:ea typeface="微软雅黑" panose="020B0503020204020204" charset="-122"/>
            </a:endParaRPr>
          </a:p>
        </p:txBody>
      </p:sp>
      <p:sp>
        <p:nvSpPr>
          <p:cNvPr id="93" name="文本框 247">
            <a:extLst>
              <a:ext uri="{FF2B5EF4-FFF2-40B4-BE49-F238E27FC236}">
                <a16:creationId xmlns:a16="http://schemas.microsoft.com/office/drawing/2014/main" id="{65D4D181-ABDA-E142-BFE4-0E9866E97F81}"/>
              </a:ext>
            </a:extLst>
          </p:cNvPr>
          <p:cNvSpPr txBox="1"/>
          <p:nvPr/>
        </p:nvSpPr>
        <p:spPr>
          <a:xfrm>
            <a:off x="11477439" y="3323169"/>
            <a:ext cx="658495" cy="198755"/>
          </a:xfrm>
          <a:prstGeom prst="rect">
            <a:avLst/>
          </a:prstGeom>
          <a:noFill/>
          <a:ln>
            <a:noFill/>
          </a:ln>
        </p:spPr>
        <p:txBody>
          <a:bodyPr wrap="square" rtlCol="0">
            <a:spAutoFit/>
          </a:bodyPr>
          <a:lstStyle/>
          <a:p>
            <a:pPr algn="ctr"/>
            <a:r>
              <a:rPr lang="en-US" altLang="zh-CN" sz="700" b="1" dirty="0">
                <a:latin typeface="Century Gothic" panose="020B0502020202020204" pitchFamily="34" charset="0"/>
                <a:ea typeface="微软雅黑" panose="020B0503020204020204" charset="-122"/>
              </a:rPr>
              <a:t>DR site</a:t>
            </a:r>
            <a:endParaRPr lang="zh-CN" altLang="en-US" sz="700" b="1" dirty="0">
              <a:solidFill>
                <a:schemeClr val="tx1"/>
              </a:solidFill>
              <a:latin typeface="Century Gothic" panose="020B0502020202020204" pitchFamily="34" charset="0"/>
              <a:ea typeface="微软雅黑" panose="020B0503020204020204" charset="-122"/>
            </a:endParaRPr>
          </a:p>
        </p:txBody>
      </p:sp>
      <p:pic>
        <p:nvPicPr>
          <p:cNvPr id="94" name="图片 4142" descr="通用交换机">
            <a:extLst>
              <a:ext uri="{FF2B5EF4-FFF2-40B4-BE49-F238E27FC236}">
                <a16:creationId xmlns:a16="http://schemas.microsoft.com/office/drawing/2014/main" id="{C7F15F47-CD83-1F44-84BF-34CBA6143B22}"/>
              </a:ext>
            </a:extLst>
          </p:cNvPr>
          <p:cNvPicPr>
            <a:picLocks noChangeAspect="1"/>
          </p:cNvPicPr>
          <p:nvPr/>
        </p:nvPicPr>
        <p:blipFill>
          <a:blip r:embed="rId4"/>
          <a:stretch>
            <a:fillRect/>
          </a:stretch>
        </p:blipFill>
        <p:spPr>
          <a:xfrm>
            <a:off x="11303449" y="3261574"/>
            <a:ext cx="323850" cy="286385"/>
          </a:xfrm>
          <a:prstGeom prst="rect">
            <a:avLst/>
          </a:prstGeom>
          <a:noFill/>
          <a:ln w="9525">
            <a:noFill/>
          </a:ln>
        </p:spPr>
      </p:pic>
      <p:sp>
        <p:nvSpPr>
          <p:cNvPr id="95" name="左右箭头 249">
            <a:extLst>
              <a:ext uri="{FF2B5EF4-FFF2-40B4-BE49-F238E27FC236}">
                <a16:creationId xmlns:a16="http://schemas.microsoft.com/office/drawing/2014/main" id="{36A7B503-EEF2-5D43-A2F4-367EB7A45C3A}"/>
              </a:ext>
            </a:extLst>
          </p:cNvPr>
          <p:cNvSpPr/>
          <p:nvPr/>
        </p:nvSpPr>
        <p:spPr>
          <a:xfrm>
            <a:off x="9708329" y="3966424"/>
            <a:ext cx="1188720" cy="45720"/>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b="1">
              <a:latin typeface="Century Gothic" panose="020B0502020202020204" pitchFamily="34" charset="0"/>
              <a:ea typeface="微软雅黑" panose="020B0503020204020204" charset="-122"/>
            </a:endParaRPr>
          </a:p>
        </p:txBody>
      </p:sp>
      <p:sp>
        <p:nvSpPr>
          <p:cNvPr id="96" name="文本框 250">
            <a:extLst>
              <a:ext uri="{FF2B5EF4-FFF2-40B4-BE49-F238E27FC236}">
                <a16:creationId xmlns:a16="http://schemas.microsoft.com/office/drawing/2014/main" id="{5B096DB0-64EC-334D-BE80-87D2F2CEC4FC}"/>
              </a:ext>
            </a:extLst>
          </p:cNvPr>
          <p:cNvSpPr txBox="1"/>
          <p:nvPr/>
        </p:nvSpPr>
        <p:spPr bwMode="auto">
          <a:xfrm>
            <a:off x="9925499" y="3777853"/>
            <a:ext cx="1133475" cy="229870"/>
          </a:xfrm>
          <a:prstGeom prst="rect">
            <a:avLst/>
          </a:prstGeom>
          <a:noFill/>
          <a:ln w="9525">
            <a:noFill/>
            <a:miter lim="800000"/>
          </a:ln>
        </p:spPr>
        <p:txBody>
          <a:bodyPr wrap="square" rtlCol="0">
            <a:spAutoFit/>
          </a:bodyPr>
          <a:lstStyle/>
          <a:p>
            <a:pPr lvl="0" algn="l"/>
            <a:r>
              <a:rPr lang="en-US" altLang="zh-CN" sz="900" b="1" dirty="0">
                <a:latin typeface="Century Gothic" panose="020B0502020202020204" pitchFamily="34" charset="0"/>
                <a:ea typeface="微软雅黑" panose="020B0503020204020204" charset="-122"/>
                <a:cs typeface="微软雅黑" panose="020B0503020204020204" charset="-122"/>
                <a:sym typeface="+mn-ea"/>
              </a:rPr>
              <a:t>Data link</a:t>
            </a:r>
            <a:endParaRPr kumimoji="1" lang="zh-CN" altLang="en-US" sz="900" b="1" dirty="0">
              <a:latin typeface="Century Gothic" panose="020B0502020202020204" pitchFamily="34" charset="0"/>
              <a:ea typeface="微软雅黑" panose="020B0503020204020204" charset="-122"/>
              <a:cs typeface="微软雅黑" panose="020B0503020204020204" charset="-122"/>
              <a:sym typeface="+mn-ea"/>
            </a:endParaRPr>
          </a:p>
        </p:txBody>
      </p:sp>
      <p:cxnSp>
        <p:nvCxnSpPr>
          <p:cNvPr id="97" name="直接连接符 251">
            <a:extLst>
              <a:ext uri="{FF2B5EF4-FFF2-40B4-BE49-F238E27FC236}">
                <a16:creationId xmlns:a16="http://schemas.microsoft.com/office/drawing/2014/main" id="{66571529-504E-404A-8BFD-B7813DC779EA}"/>
              </a:ext>
            </a:extLst>
          </p:cNvPr>
          <p:cNvCxnSpPr>
            <a:endCxn id="84" idx="1"/>
          </p:cNvCxnSpPr>
          <p:nvPr/>
        </p:nvCxnSpPr>
        <p:spPr>
          <a:xfrm>
            <a:off x="7826824" y="3125684"/>
            <a:ext cx="1049020" cy="2794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98" name="文本框 252">
            <a:extLst>
              <a:ext uri="{FF2B5EF4-FFF2-40B4-BE49-F238E27FC236}">
                <a16:creationId xmlns:a16="http://schemas.microsoft.com/office/drawing/2014/main" id="{A2C97023-875B-4D4D-B7B1-C4FDEFF1077B}"/>
              </a:ext>
            </a:extLst>
          </p:cNvPr>
          <p:cNvSpPr txBox="1"/>
          <p:nvPr/>
        </p:nvSpPr>
        <p:spPr>
          <a:xfrm>
            <a:off x="9762303" y="2876764"/>
            <a:ext cx="1217295" cy="246221"/>
          </a:xfrm>
          <a:prstGeom prst="rect">
            <a:avLst/>
          </a:prstGeom>
          <a:noFill/>
          <a:ln>
            <a:noFill/>
          </a:ln>
        </p:spPr>
        <p:txBody>
          <a:bodyPr wrap="square" rtlCol="0">
            <a:spAutoFit/>
          </a:bodyPr>
          <a:lstStyle/>
          <a:p>
            <a:pPr algn="ctr"/>
            <a:r>
              <a:rPr lang="en-US" altLang="zh-CN" sz="1000" b="1" dirty="0">
                <a:solidFill>
                  <a:schemeClr val="tx1"/>
                </a:solidFill>
                <a:latin typeface="Century Gothic" panose="020B0502020202020204" pitchFamily="34" charset="0"/>
                <a:ea typeface="微软雅黑" panose="020B0503020204020204" charset="-122"/>
              </a:rPr>
              <a:t>Business line</a:t>
            </a:r>
            <a:endParaRPr lang="zh-CN" altLang="en-US" sz="1000" b="1" dirty="0">
              <a:solidFill>
                <a:schemeClr val="tx1"/>
              </a:solidFill>
              <a:latin typeface="Century Gothic" panose="020B0502020202020204" pitchFamily="34" charset="0"/>
              <a:ea typeface="微软雅黑" panose="020B0503020204020204" charset="-122"/>
            </a:endParaRPr>
          </a:p>
        </p:txBody>
      </p:sp>
      <p:cxnSp>
        <p:nvCxnSpPr>
          <p:cNvPr id="99" name="直接连接符 253">
            <a:extLst>
              <a:ext uri="{FF2B5EF4-FFF2-40B4-BE49-F238E27FC236}">
                <a16:creationId xmlns:a16="http://schemas.microsoft.com/office/drawing/2014/main" id="{FCE993B8-0ECB-BA4C-80AF-84829E233E4C}"/>
              </a:ext>
            </a:extLst>
          </p:cNvPr>
          <p:cNvCxnSpPr>
            <a:stCxn id="72" idx="3"/>
          </p:cNvCxnSpPr>
          <p:nvPr/>
        </p:nvCxnSpPr>
        <p:spPr>
          <a:xfrm flipV="1">
            <a:off x="7262309" y="3046309"/>
            <a:ext cx="373380" cy="127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100" name="图片 3121" descr="中继器">
            <a:extLst>
              <a:ext uri="{FF2B5EF4-FFF2-40B4-BE49-F238E27FC236}">
                <a16:creationId xmlns:a16="http://schemas.microsoft.com/office/drawing/2014/main" id="{FEF69D80-BE19-BF4E-9E36-43F334C0D422}"/>
              </a:ext>
            </a:extLst>
          </p:cNvPr>
          <p:cNvPicPr>
            <a:picLocks noChangeAspect="1"/>
          </p:cNvPicPr>
          <p:nvPr/>
        </p:nvPicPr>
        <p:blipFill>
          <a:blip r:embed="rId5"/>
          <a:stretch>
            <a:fillRect/>
          </a:stretch>
        </p:blipFill>
        <p:spPr>
          <a:xfrm>
            <a:off x="7504244" y="2877399"/>
            <a:ext cx="338455" cy="384175"/>
          </a:xfrm>
          <a:prstGeom prst="rect">
            <a:avLst/>
          </a:prstGeom>
          <a:noFill/>
          <a:ln w="9525">
            <a:noFill/>
          </a:ln>
        </p:spPr>
      </p:pic>
      <p:pic>
        <p:nvPicPr>
          <p:cNvPr id="101" name="图片 254" descr="通用路由器">
            <a:extLst>
              <a:ext uri="{FF2B5EF4-FFF2-40B4-BE49-F238E27FC236}">
                <a16:creationId xmlns:a16="http://schemas.microsoft.com/office/drawing/2014/main" id="{5D30D87E-58B3-D94D-81F2-1B1A348B83A2}"/>
              </a:ext>
            </a:extLst>
          </p:cNvPr>
          <p:cNvPicPr>
            <a:picLocks noChangeAspect="1"/>
          </p:cNvPicPr>
          <p:nvPr/>
        </p:nvPicPr>
        <p:blipFill>
          <a:blip r:embed="rId2"/>
          <a:stretch>
            <a:fillRect/>
          </a:stretch>
        </p:blipFill>
        <p:spPr>
          <a:xfrm>
            <a:off x="7504244" y="2425914"/>
            <a:ext cx="340995" cy="250825"/>
          </a:xfrm>
          <a:prstGeom prst="rect">
            <a:avLst/>
          </a:prstGeom>
          <a:noFill/>
          <a:ln w="9525">
            <a:noFill/>
          </a:ln>
        </p:spPr>
      </p:pic>
      <p:cxnSp>
        <p:nvCxnSpPr>
          <p:cNvPr id="102" name="肘形连接符 255">
            <a:extLst>
              <a:ext uri="{FF2B5EF4-FFF2-40B4-BE49-F238E27FC236}">
                <a16:creationId xmlns:a16="http://schemas.microsoft.com/office/drawing/2014/main" id="{5D50112A-4F9E-8B4D-84E4-E839FFE6F452}"/>
              </a:ext>
            </a:extLst>
          </p:cNvPr>
          <p:cNvCxnSpPr>
            <a:stCxn id="100" idx="3"/>
            <a:endCxn id="94" idx="0"/>
          </p:cNvCxnSpPr>
          <p:nvPr/>
        </p:nvCxnSpPr>
        <p:spPr>
          <a:xfrm>
            <a:off x="7842699" y="3069804"/>
            <a:ext cx="3622675" cy="191770"/>
          </a:xfrm>
          <a:prstGeom prst="bentConnector2">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3" name="文本框 256">
            <a:extLst>
              <a:ext uri="{FF2B5EF4-FFF2-40B4-BE49-F238E27FC236}">
                <a16:creationId xmlns:a16="http://schemas.microsoft.com/office/drawing/2014/main" id="{D9BA71BC-19B1-5A43-85F1-42210579B2FE}"/>
              </a:ext>
            </a:extLst>
          </p:cNvPr>
          <p:cNvSpPr txBox="1"/>
          <p:nvPr/>
        </p:nvSpPr>
        <p:spPr>
          <a:xfrm>
            <a:off x="7038789" y="3827994"/>
            <a:ext cx="678815" cy="183515"/>
          </a:xfrm>
          <a:prstGeom prst="rect">
            <a:avLst/>
          </a:prstGeom>
          <a:noFill/>
          <a:ln>
            <a:noFill/>
          </a:ln>
        </p:spPr>
        <p:txBody>
          <a:bodyPr wrap="square" rtlCol="0">
            <a:spAutoFit/>
          </a:bodyPr>
          <a:lstStyle/>
          <a:p>
            <a:pPr lvl="0" algn="ctr"/>
            <a:r>
              <a:rPr lang="en-US" altLang="zh-CN" sz="600" b="1" dirty="0">
                <a:latin typeface="Century Gothic" panose="020B0502020202020204" pitchFamily="34" charset="0"/>
                <a:ea typeface="微软雅黑" panose="020B0503020204020204" charset="-122"/>
                <a:sym typeface="+mn-ea"/>
              </a:rPr>
              <a:t>10.2.2.0/24</a:t>
            </a:r>
          </a:p>
        </p:txBody>
      </p:sp>
      <p:sp>
        <p:nvSpPr>
          <p:cNvPr id="104" name="文本框 257">
            <a:extLst>
              <a:ext uri="{FF2B5EF4-FFF2-40B4-BE49-F238E27FC236}">
                <a16:creationId xmlns:a16="http://schemas.microsoft.com/office/drawing/2014/main" id="{DC5D0083-96C6-B046-805F-0E67B07BBD9C}"/>
              </a:ext>
            </a:extLst>
          </p:cNvPr>
          <p:cNvSpPr txBox="1"/>
          <p:nvPr/>
        </p:nvSpPr>
        <p:spPr>
          <a:xfrm>
            <a:off x="7165154" y="3224109"/>
            <a:ext cx="678815" cy="183515"/>
          </a:xfrm>
          <a:prstGeom prst="rect">
            <a:avLst/>
          </a:prstGeom>
          <a:noFill/>
          <a:ln>
            <a:noFill/>
          </a:ln>
        </p:spPr>
        <p:txBody>
          <a:bodyPr wrap="square" rtlCol="0">
            <a:spAutoFit/>
          </a:bodyPr>
          <a:lstStyle/>
          <a:p>
            <a:pPr lvl="0" algn="ctr"/>
            <a:r>
              <a:rPr lang="en-US" altLang="zh-CN" sz="600" b="1" dirty="0">
                <a:latin typeface="Century Gothic" panose="020B0502020202020204" pitchFamily="34" charset="0"/>
                <a:ea typeface="微软雅黑" panose="020B0503020204020204" charset="-122"/>
                <a:sym typeface="+mn-ea"/>
              </a:rPr>
              <a:t>10.2.2.254</a:t>
            </a:r>
          </a:p>
        </p:txBody>
      </p:sp>
      <p:sp>
        <p:nvSpPr>
          <p:cNvPr id="105" name="文本框 258">
            <a:extLst>
              <a:ext uri="{FF2B5EF4-FFF2-40B4-BE49-F238E27FC236}">
                <a16:creationId xmlns:a16="http://schemas.microsoft.com/office/drawing/2014/main" id="{B669075E-6F20-C846-A3A7-279B5B2F4BD7}"/>
              </a:ext>
            </a:extLst>
          </p:cNvPr>
          <p:cNvSpPr txBox="1"/>
          <p:nvPr/>
        </p:nvSpPr>
        <p:spPr>
          <a:xfrm>
            <a:off x="7697284" y="3040594"/>
            <a:ext cx="1016635" cy="183515"/>
          </a:xfrm>
          <a:prstGeom prst="rect">
            <a:avLst/>
          </a:prstGeom>
          <a:noFill/>
          <a:ln>
            <a:noFill/>
          </a:ln>
        </p:spPr>
        <p:txBody>
          <a:bodyPr wrap="square" rtlCol="0">
            <a:spAutoFit/>
          </a:bodyPr>
          <a:lstStyle/>
          <a:p>
            <a:pPr lvl="0" algn="ctr"/>
            <a:r>
              <a:rPr lang="en-US" altLang="zh-CN" sz="600" b="1" dirty="0">
                <a:latin typeface="Century Gothic" panose="020B0502020202020204" pitchFamily="34" charset="0"/>
                <a:ea typeface="微软雅黑" panose="020B0503020204020204" charset="-122"/>
                <a:sym typeface="+mn-ea"/>
              </a:rPr>
              <a:t>192.168.1.254</a:t>
            </a:r>
            <a:r>
              <a:rPr lang="zh-CN" altLang="en-US" sz="600" b="1" dirty="0">
                <a:latin typeface="Century Gothic" panose="020B0502020202020204" pitchFamily="34" charset="0"/>
                <a:ea typeface="微软雅黑" panose="020B0503020204020204" charset="-122"/>
                <a:sym typeface="+mn-ea"/>
              </a:rPr>
              <a:t>（</a:t>
            </a:r>
            <a:r>
              <a:rPr lang="en-US" altLang="zh-CN" sz="600" b="1" dirty="0">
                <a:latin typeface="Century Gothic" panose="020B0502020202020204" pitchFamily="34" charset="0"/>
                <a:ea typeface="微软雅黑" panose="020B0503020204020204" charset="-122"/>
                <a:sym typeface="+mn-ea"/>
              </a:rPr>
              <a:t>vlan</a:t>
            </a:r>
            <a:r>
              <a:rPr lang="zh-CN" altLang="en-US" sz="600" b="1" dirty="0">
                <a:latin typeface="Century Gothic" panose="020B0502020202020204" pitchFamily="34" charset="0"/>
                <a:ea typeface="微软雅黑" panose="020B0503020204020204" charset="-122"/>
                <a:sym typeface="+mn-ea"/>
              </a:rPr>
              <a:t>）</a:t>
            </a:r>
          </a:p>
        </p:txBody>
      </p:sp>
      <p:sp>
        <p:nvSpPr>
          <p:cNvPr id="106" name="文本框 259">
            <a:extLst>
              <a:ext uri="{FF2B5EF4-FFF2-40B4-BE49-F238E27FC236}">
                <a16:creationId xmlns:a16="http://schemas.microsoft.com/office/drawing/2014/main" id="{0396BA01-52EC-C24E-8339-604A711104B0}"/>
              </a:ext>
            </a:extLst>
          </p:cNvPr>
          <p:cNvSpPr txBox="1"/>
          <p:nvPr/>
        </p:nvSpPr>
        <p:spPr>
          <a:xfrm>
            <a:off x="8972999" y="3530179"/>
            <a:ext cx="735330" cy="184666"/>
          </a:xfrm>
          <a:prstGeom prst="rect">
            <a:avLst/>
          </a:prstGeom>
          <a:noFill/>
          <a:ln>
            <a:noFill/>
          </a:ln>
        </p:spPr>
        <p:txBody>
          <a:bodyPr wrap="square" rtlCol="0">
            <a:spAutoFit/>
          </a:bodyPr>
          <a:lstStyle/>
          <a:p>
            <a:pPr lvl="0" algn="ctr"/>
            <a:r>
              <a:rPr lang="en-US" altLang="zh-CN" sz="600" b="1" dirty="0">
                <a:latin typeface="Century Gothic" panose="020B0502020202020204" pitchFamily="34" charset="0"/>
                <a:ea typeface="微软雅黑" panose="020B0503020204020204" charset="-122"/>
                <a:sym typeface="+mn-ea"/>
              </a:rPr>
              <a:t>192.168.1.0/24</a:t>
            </a:r>
          </a:p>
        </p:txBody>
      </p:sp>
      <p:sp>
        <p:nvSpPr>
          <p:cNvPr id="107" name="文本框 260">
            <a:extLst>
              <a:ext uri="{FF2B5EF4-FFF2-40B4-BE49-F238E27FC236}">
                <a16:creationId xmlns:a16="http://schemas.microsoft.com/office/drawing/2014/main" id="{5DA9B6EA-F714-E943-9877-D0065667CEA0}"/>
              </a:ext>
            </a:extLst>
          </p:cNvPr>
          <p:cNvSpPr txBox="1"/>
          <p:nvPr/>
        </p:nvSpPr>
        <p:spPr>
          <a:xfrm>
            <a:off x="10829104" y="3530814"/>
            <a:ext cx="735330" cy="184666"/>
          </a:xfrm>
          <a:prstGeom prst="rect">
            <a:avLst/>
          </a:prstGeom>
          <a:noFill/>
          <a:ln>
            <a:noFill/>
          </a:ln>
        </p:spPr>
        <p:txBody>
          <a:bodyPr wrap="square" rtlCol="0">
            <a:spAutoFit/>
          </a:bodyPr>
          <a:lstStyle/>
          <a:p>
            <a:pPr lvl="0" algn="ctr"/>
            <a:r>
              <a:rPr lang="en-US" altLang="zh-CN" sz="600" b="1" dirty="0">
                <a:latin typeface="Century Gothic" panose="020B0502020202020204" pitchFamily="34" charset="0"/>
                <a:ea typeface="微软雅黑" panose="020B0503020204020204" charset="-122"/>
                <a:sym typeface="+mn-ea"/>
              </a:rPr>
              <a:t>192.168.1.0/24</a:t>
            </a:r>
          </a:p>
        </p:txBody>
      </p:sp>
      <p:sp>
        <p:nvSpPr>
          <p:cNvPr id="108" name="文本框 261">
            <a:extLst>
              <a:ext uri="{FF2B5EF4-FFF2-40B4-BE49-F238E27FC236}">
                <a16:creationId xmlns:a16="http://schemas.microsoft.com/office/drawing/2014/main" id="{E38B0B5F-E05A-7747-83EB-E6DF817E466A}"/>
              </a:ext>
            </a:extLst>
          </p:cNvPr>
          <p:cNvSpPr txBox="1"/>
          <p:nvPr/>
        </p:nvSpPr>
        <p:spPr>
          <a:xfrm>
            <a:off x="7087049" y="2793579"/>
            <a:ext cx="735330" cy="183515"/>
          </a:xfrm>
          <a:prstGeom prst="rect">
            <a:avLst/>
          </a:prstGeom>
          <a:noFill/>
          <a:ln>
            <a:noFill/>
          </a:ln>
        </p:spPr>
        <p:txBody>
          <a:bodyPr wrap="square" rtlCol="0">
            <a:spAutoFit/>
          </a:bodyPr>
          <a:lstStyle/>
          <a:p>
            <a:pPr lvl="0" algn="ctr"/>
            <a:r>
              <a:rPr lang="en-US" altLang="zh-CN" sz="600" b="1" dirty="0">
                <a:latin typeface="Century Gothic" panose="020B0502020202020204" pitchFamily="34" charset="0"/>
                <a:ea typeface="微软雅黑" panose="020B0503020204020204" charset="-122"/>
                <a:sym typeface="+mn-ea"/>
              </a:rPr>
              <a:t>172.16.1.254</a:t>
            </a:r>
          </a:p>
        </p:txBody>
      </p:sp>
      <p:sp>
        <p:nvSpPr>
          <p:cNvPr id="109" name="文本框 262">
            <a:extLst>
              <a:ext uri="{FF2B5EF4-FFF2-40B4-BE49-F238E27FC236}">
                <a16:creationId xmlns:a16="http://schemas.microsoft.com/office/drawing/2014/main" id="{D5A64020-1389-8D41-B0A8-3A481F74D475}"/>
              </a:ext>
            </a:extLst>
          </p:cNvPr>
          <p:cNvSpPr txBox="1"/>
          <p:nvPr/>
        </p:nvSpPr>
        <p:spPr>
          <a:xfrm>
            <a:off x="7134674" y="2652609"/>
            <a:ext cx="735330" cy="183515"/>
          </a:xfrm>
          <a:prstGeom prst="rect">
            <a:avLst/>
          </a:prstGeom>
          <a:noFill/>
          <a:ln>
            <a:noFill/>
          </a:ln>
        </p:spPr>
        <p:txBody>
          <a:bodyPr wrap="square" rtlCol="0">
            <a:spAutoFit/>
          </a:bodyPr>
          <a:lstStyle/>
          <a:p>
            <a:pPr lvl="0" algn="ctr"/>
            <a:r>
              <a:rPr lang="en-US" altLang="zh-CN" sz="600" b="1" dirty="0">
                <a:latin typeface="Century Gothic" panose="020B0502020202020204" pitchFamily="34" charset="0"/>
                <a:ea typeface="微软雅黑" panose="020B0503020204020204" charset="-122"/>
                <a:sym typeface="+mn-ea"/>
              </a:rPr>
              <a:t>172.16.1.1</a:t>
            </a:r>
          </a:p>
        </p:txBody>
      </p:sp>
      <p:sp>
        <p:nvSpPr>
          <p:cNvPr id="110" name="任意多边形 263">
            <a:extLst>
              <a:ext uri="{FF2B5EF4-FFF2-40B4-BE49-F238E27FC236}">
                <a16:creationId xmlns:a16="http://schemas.microsoft.com/office/drawing/2014/main" id="{A72335E3-8DDB-B14B-9753-9511EC78C678}"/>
              </a:ext>
            </a:extLst>
          </p:cNvPr>
          <p:cNvSpPr/>
          <p:nvPr/>
        </p:nvSpPr>
        <p:spPr>
          <a:xfrm>
            <a:off x="7692839" y="3238714"/>
            <a:ext cx="1161415" cy="507365"/>
          </a:xfrm>
          <a:custGeom>
            <a:avLst/>
            <a:gdLst>
              <a:gd name="connsiteX0" fmla="*/ 84 w 3042"/>
              <a:gd name="connsiteY0" fmla="*/ 1329 h 1328"/>
              <a:gd name="connsiteX1" fmla="*/ 416 w 3042"/>
              <a:gd name="connsiteY1" fmla="*/ 30 h 1328"/>
              <a:gd name="connsiteX2" fmla="*/ 2592 w 3042"/>
              <a:gd name="connsiteY2" fmla="*/ 506 h 1328"/>
              <a:gd name="connsiteX3" fmla="*/ 2977 w 3042"/>
              <a:gd name="connsiteY3" fmla="*/ 971 h 1328"/>
            </a:gdLst>
            <a:ahLst/>
            <a:cxnLst>
              <a:cxn ang="0">
                <a:pos x="connsiteX0" y="connsiteY0"/>
              </a:cxn>
              <a:cxn ang="0">
                <a:pos x="connsiteX1" y="connsiteY1"/>
              </a:cxn>
              <a:cxn ang="0">
                <a:pos x="connsiteX2" y="connsiteY2"/>
              </a:cxn>
              <a:cxn ang="0">
                <a:pos x="connsiteX3" y="connsiteY3"/>
              </a:cxn>
            </a:cxnLst>
            <a:rect l="l" t="t" r="r" b="b"/>
            <a:pathLst>
              <a:path w="3043" h="1329">
                <a:moveTo>
                  <a:pt x="84" y="1329"/>
                </a:moveTo>
                <a:cubicBezTo>
                  <a:pt x="19" y="1028"/>
                  <a:pt x="-178" y="173"/>
                  <a:pt x="416" y="30"/>
                </a:cubicBezTo>
                <a:cubicBezTo>
                  <a:pt x="1010" y="-112"/>
                  <a:pt x="2008" y="291"/>
                  <a:pt x="2592" y="506"/>
                </a:cubicBezTo>
                <a:cubicBezTo>
                  <a:pt x="3176" y="721"/>
                  <a:pt x="3053" y="914"/>
                  <a:pt x="2977" y="971"/>
                </a:cubicBezTo>
              </a:path>
            </a:pathLst>
          </a:custGeom>
          <a:noFill/>
          <a:ln w="19050">
            <a:solidFill>
              <a:srgbClr val="00B050"/>
            </a:solidFill>
            <a:headEnd type="none"/>
            <a:tailEnd type="arrow" w="med" len="med"/>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sz="1200" b="1">
              <a:latin typeface="Century Gothic" panose="020B0502020202020204" pitchFamily="34" charset="0"/>
              <a:sym typeface="+mn-ea"/>
            </a:endParaRPr>
          </a:p>
        </p:txBody>
      </p:sp>
      <p:sp>
        <p:nvSpPr>
          <p:cNvPr id="111" name="任意多边形 264">
            <a:extLst>
              <a:ext uri="{FF2B5EF4-FFF2-40B4-BE49-F238E27FC236}">
                <a16:creationId xmlns:a16="http://schemas.microsoft.com/office/drawing/2014/main" id="{17B90572-B816-B049-BB6D-718EDBB3FD05}"/>
              </a:ext>
            </a:extLst>
          </p:cNvPr>
          <p:cNvSpPr/>
          <p:nvPr/>
        </p:nvSpPr>
        <p:spPr>
          <a:xfrm>
            <a:off x="7462969" y="3151719"/>
            <a:ext cx="4060190" cy="558165"/>
          </a:xfrm>
          <a:custGeom>
            <a:avLst/>
            <a:gdLst>
              <a:gd name="connsiteX0" fmla="*/ 248 w 11328"/>
              <a:gd name="connsiteY0" fmla="*/ 1463 h 1462"/>
              <a:gd name="connsiteX1" fmla="*/ 1602 w 11328"/>
              <a:gd name="connsiteY1" fmla="*/ 163 h 1462"/>
              <a:gd name="connsiteX2" fmla="*/ 9788 w 11328"/>
              <a:gd name="connsiteY2" fmla="*/ 151 h 1462"/>
              <a:gd name="connsiteX3" fmla="*/ 11168 w 11328"/>
              <a:gd name="connsiteY3" fmla="*/ 999 h 1462"/>
            </a:gdLst>
            <a:ahLst/>
            <a:cxnLst>
              <a:cxn ang="0">
                <a:pos x="connsiteX0" y="connsiteY0"/>
              </a:cxn>
              <a:cxn ang="0">
                <a:pos x="connsiteX1" y="connsiteY1"/>
              </a:cxn>
              <a:cxn ang="0">
                <a:pos x="connsiteX2" y="connsiteY2"/>
              </a:cxn>
              <a:cxn ang="0">
                <a:pos x="connsiteX3" y="connsiteY3"/>
              </a:cxn>
            </a:cxnLst>
            <a:rect l="l" t="t" r="r" b="b"/>
            <a:pathLst>
              <a:path w="11329" h="1463">
                <a:moveTo>
                  <a:pt x="248" y="1463"/>
                </a:moveTo>
                <a:cubicBezTo>
                  <a:pt x="50" y="1183"/>
                  <a:pt x="-614" y="402"/>
                  <a:pt x="1602" y="163"/>
                </a:cubicBezTo>
                <a:cubicBezTo>
                  <a:pt x="3818" y="-76"/>
                  <a:pt x="7644" y="-27"/>
                  <a:pt x="9788" y="151"/>
                </a:cubicBezTo>
                <a:cubicBezTo>
                  <a:pt x="11932" y="329"/>
                  <a:pt x="11234" y="773"/>
                  <a:pt x="11168" y="999"/>
                </a:cubicBezTo>
              </a:path>
            </a:pathLst>
          </a:custGeom>
          <a:noFill/>
          <a:ln w="19050">
            <a:solidFill>
              <a:srgbClr val="FF0000"/>
            </a:solidFill>
            <a:headEnd type="none"/>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sz="1200" b="1">
              <a:latin typeface="Century Gothic" panose="020B0502020202020204" pitchFamily="34" charset="0"/>
              <a:sym typeface="+mn-ea"/>
            </a:endParaRPr>
          </a:p>
        </p:txBody>
      </p:sp>
      <p:sp>
        <p:nvSpPr>
          <p:cNvPr id="112" name="乘号 267">
            <a:extLst>
              <a:ext uri="{FF2B5EF4-FFF2-40B4-BE49-F238E27FC236}">
                <a16:creationId xmlns:a16="http://schemas.microsoft.com/office/drawing/2014/main" id="{F25FB9F7-4251-8843-B558-7FEF66EB73B2}"/>
              </a:ext>
            </a:extLst>
          </p:cNvPr>
          <p:cNvSpPr/>
          <p:nvPr/>
        </p:nvSpPr>
        <p:spPr>
          <a:xfrm>
            <a:off x="8333656" y="3292884"/>
            <a:ext cx="1570355" cy="1102995"/>
          </a:xfrm>
          <a:prstGeom prst="mathMultiply">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b="1">
              <a:latin typeface="Century Gothic" panose="020B0502020202020204" pitchFamily="34" charset="0"/>
            </a:endParaRPr>
          </a:p>
        </p:txBody>
      </p:sp>
      <p:sp>
        <p:nvSpPr>
          <p:cNvPr id="113" name="任意多边形 270">
            <a:extLst>
              <a:ext uri="{FF2B5EF4-FFF2-40B4-BE49-F238E27FC236}">
                <a16:creationId xmlns:a16="http://schemas.microsoft.com/office/drawing/2014/main" id="{FC1937AC-395F-0244-9825-D376AD88CF84}"/>
              </a:ext>
            </a:extLst>
          </p:cNvPr>
          <p:cNvSpPr/>
          <p:nvPr/>
        </p:nvSpPr>
        <p:spPr>
          <a:xfrm>
            <a:off x="3743957" y="1176869"/>
            <a:ext cx="1092200" cy="1110615"/>
          </a:xfrm>
          <a:custGeom>
            <a:avLst/>
            <a:gdLst>
              <a:gd name="connisteX0" fmla="*/ 395044 w 1009724"/>
              <a:gd name="connsiteY0" fmla="*/ 0 h 975995"/>
              <a:gd name="connisteX1" fmla="*/ 160094 w 1009724"/>
              <a:gd name="connsiteY1" fmla="*/ 343535 h 975995"/>
              <a:gd name="connisteX2" fmla="*/ 6424 w 1009724"/>
              <a:gd name="connsiteY2" fmla="*/ 695960 h 975995"/>
              <a:gd name="connisteX3" fmla="*/ 332179 w 1009724"/>
              <a:gd name="connsiteY3" fmla="*/ 930910 h 975995"/>
              <a:gd name="connisteX4" fmla="*/ 1009724 w 1009724"/>
              <a:gd name="connsiteY4" fmla="*/ 975995 h 975995"/>
              <a:gd name="connisteX5" fmla="*/ 1009724 w 1009724"/>
              <a:gd name="connsiteY5" fmla="*/ 948690 h 975995"/>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Lst>
            <a:rect l="l" t="t" r="r" b="b"/>
            <a:pathLst>
              <a:path w="1009724" h="975995">
                <a:moveTo>
                  <a:pt x="395044" y="0"/>
                </a:moveTo>
                <a:cubicBezTo>
                  <a:pt x="351229" y="61595"/>
                  <a:pt x="237564" y="204470"/>
                  <a:pt x="160094" y="343535"/>
                </a:cubicBezTo>
                <a:cubicBezTo>
                  <a:pt x="82624" y="482600"/>
                  <a:pt x="-27866" y="578485"/>
                  <a:pt x="6424" y="695960"/>
                </a:cubicBezTo>
                <a:cubicBezTo>
                  <a:pt x="40714" y="813435"/>
                  <a:pt x="131519" y="875030"/>
                  <a:pt x="332179" y="930910"/>
                </a:cubicBezTo>
                <a:cubicBezTo>
                  <a:pt x="532839" y="986790"/>
                  <a:pt x="874469" y="972185"/>
                  <a:pt x="1009724" y="975995"/>
                </a:cubicBezTo>
              </a:path>
            </a:pathLst>
          </a:custGeom>
          <a:noFill/>
          <a:ln w="19050">
            <a:solidFill>
              <a:srgbClr val="FF0000"/>
            </a:solidFill>
            <a:headEnd type="none"/>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sz="1200" b="1">
              <a:latin typeface="Century Gothic" panose="020B0502020202020204" pitchFamily="34" charset="0"/>
              <a:sym typeface="+mn-ea"/>
            </a:endParaRPr>
          </a:p>
        </p:txBody>
      </p:sp>
      <p:sp>
        <p:nvSpPr>
          <p:cNvPr id="114" name="任意多边形 134">
            <a:extLst>
              <a:ext uri="{FF2B5EF4-FFF2-40B4-BE49-F238E27FC236}">
                <a16:creationId xmlns:a16="http://schemas.microsoft.com/office/drawing/2014/main" id="{7B874F0C-CC0F-3D43-85DF-31E905958E85}"/>
              </a:ext>
            </a:extLst>
          </p:cNvPr>
          <p:cNvSpPr/>
          <p:nvPr/>
        </p:nvSpPr>
        <p:spPr>
          <a:xfrm rot="1669348" flipH="1">
            <a:off x="3269612" y="1617559"/>
            <a:ext cx="215900" cy="407035"/>
          </a:xfrm>
          <a:custGeom>
            <a:avLst/>
            <a:gdLst/>
            <a:ahLst/>
            <a:cxnLst/>
            <a:rect l="0" t="0" r="0" b="0"/>
            <a:pathLst>
              <a:path w="404" h="1294">
                <a:moveTo>
                  <a:pt x="404" y="771"/>
                </a:moveTo>
                <a:lnTo>
                  <a:pt x="87" y="0"/>
                </a:lnTo>
                <a:lnTo>
                  <a:pt x="224" y="574"/>
                </a:lnTo>
                <a:lnTo>
                  <a:pt x="0" y="466"/>
                </a:lnTo>
                <a:lnTo>
                  <a:pt x="301" y="1294"/>
                </a:lnTo>
                <a:lnTo>
                  <a:pt x="155" y="686"/>
                </a:lnTo>
                <a:lnTo>
                  <a:pt x="404" y="771"/>
                </a:lnTo>
                <a:close/>
              </a:path>
            </a:pathLst>
          </a:custGeom>
          <a:solidFill>
            <a:srgbClr val="FF9900">
              <a:alpha val="100000"/>
            </a:srgbClr>
          </a:solidFill>
          <a:ln w="9525" cap="flat" cmpd="sng">
            <a:solidFill>
              <a:srgbClr val="FF9900"/>
            </a:solidFill>
            <a:prstDash val="solid"/>
            <a:headEnd type="none" w="med" len="med"/>
            <a:tailEnd type="none" w="med" len="med"/>
          </a:ln>
        </p:spPr>
        <p:txBody>
          <a:bodyPr/>
          <a:lstStyle/>
          <a:p>
            <a:endParaRPr lang="zh-CN" altLang="en-US" sz="1000" b="1">
              <a:latin typeface="Century Gothic" panose="020B0502020202020204" pitchFamily="34" charset="0"/>
              <a:ea typeface="微软雅黑" panose="020B0503020204020204" charset="-122"/>
            </a:endParaRPr>
          </a:p>
        </p:txBody>
      </p:sp>
      <p:cxnSp>
        <p:nvCxnSpPr>
          <p:cNvPr id="115" name="直接箭头连接符 272">
            <a:extLst>
              <a:ext uri="{FF2B5EF4-FFF2-40B4-BE49-F238E27FC236}">
                <a16:creationId xmlns:a16="http://schemas.microsoft.com/office/drawing/2014/main" id="{C23EC5D7-3EBF-6A47-914B-7200895AF100}"/>
              </a:ext>
            </a:extLst>
          </p:cNvPr>
          <p:cNvCxnSpPr/>
          <p:nvPr/>
        </p:nvCxnSpPr>
        <p:spPr>
          <a:xfrm>
            <a:off x="10344147" y="657439"/>
            <a:ext cx="697230" cy="0"/>
          </a:xfrm>
          <a:prstGeom prst="straightConnector1">
            <a:avLst/>
          </a:prstGeom>
          <a:noFill/>
          <a:ln w="19050">
            <a:solidFill>
              <a:srgbClr val="00B050"/>
            </a:solidFill>
            <a:headEnd type="none"/>
            <a:tailEnd type="arrow" w="med" len="med"/>
          </a:ln>
        </p:spPr>
        <p:style>
          <a:lnRef idx="2">
            <a:schemeClr val="accent1">
              <a:shade val="50000"/>
            </a:schemeClr>
          </a:lnRef>
          <a:fillRef idx="1">
            <a:schemeClr val="accent1"/>
          </a:fillRef>
          <a:effectRef idx="0">
            <a:schemeClr val="accent1"/>
          </a:effectRef>
          <a:fontRef idx="minor">
            <a:schemeClr val="lt1"/>
          </a:fontRef>
        </p:style>
      </p:cxnSp>
      <p:cxnSp>
        <p:nvCxnSpPr>
          <p:cNvPr id="116" name="直接箭头连接符 273">
            <a:extLst>
              <a:ext uri="{FF2B5EF4-FFF2-40B4-BE49-F238E27FC236}">
                <a16:creationId xmlns:a16="http://schemas.microsoft.com/office/drawing/2014/main" id="{17732C44-821B-A444-B0CD-BC408923B032}"/>
              </a:ext>
            </a:extLst>
          </p:cNvPr>
          <p:cNvCxnSpPr/>
          <p:nvPr/>
        </p:nvCxnSpPr>
        <p:spPr>
          <a:xfrm>
            <a:off x="10344147" y="859369"/>
            <a:ext cx="697230" cy="0"/>
          </a:xfrm>
          <a:prstGeom prst="straightConnector1">
            <a:avLst/>
          </a:prstGeom>
          <a:noFill/>
          <a:ln w="19050">
            <a:solidFill>
              <a:srgbClr val="FF0000"/>
            </a:solidFill>
            <a:headEnd type="none"/>
            <a:tailEnd type="arrow" w="med" len="med"/>
          </a:ln>
        </p:spPr>
        <p:style>
          <a:lnRef idx="2">
            <a:schemeClr val="accent1">
              <a:shade val="50000"/>
            </a:schemeClr>
          </a:lnRef>
          <a:fillRef idx="1">
            <a:schemeClr val="accent1"/>
          </a:fillRef>
          <a:effectRef idx="0">
            <a:schemeClr val="accent1"/>
          </a:effectRef>
          <a:fontRef idx="minor">
            <a:schemeClr val="lt1"/>
          </a:fontRef>
        </p:style>
      </p:cxnSp>
      <p:sp>
        <p:nvSpPr>
          <p:cNvPr id="117" name="文本框 274">
            <a:extLst>
              <a:ext uri="{FF2B5EF4-FFF2-40B4-BE49-F238E27FC236}">
                <a16:creationId xmlns:a16="http://schemas.microsoft.com/office/drawing/2014/main" id="{8C461A55-68A2-164F-9B35-1E56CFCFC1F7}"/>
              </a:ext>
            </a:extLst>
          </p:cNvPr>
          <p:cNvSpPr txBox="1"/>
          <p:nvPr/>
        </p:nvSpPr>
        <p:spPr>
          <a:xfrm>
            <a:off x="11031217" y="555839"/>
            <a:ext cx="949325" cy="198755"/>
          </a:xfrm>
          <a:prstGeom prst="rect">
            <a:avLst/>
          </a:prstGeom>
          <a:noFill/>
        </p:spPr>
        <p:txBody>
          <a:bodyPr wrap="square" rtlCol="0">
            <a:spAutoFit/>
          </a:bodyPr>
          <a:lstStyle/>
          <a:p>
            <a:r>
              <a:rPr lang="zh-CN" altLang="en-US" sz="700" b="1">
                <a:latin typeface="Century Gothic" panose="020B0502020202020204" pitchFamily="34" charset="0"/>
              </a:rPr>
              <a:t>切换前访问线路</a:t>
            </a:r>
          </a:p>
        </p:txBody>
      </p:sp>
      <p:sp>
        <p:nvSpPr>
          <p:cNvPr id="118" name="文本框 275">
            <a:extLst>
              <a:ext uri="{FF2B5EF4-FFF2-40B4-BE49-F238E27FC236}">
                <a16:creationId xmlns:a16="http://schemas.microsoft.com/office/drawing/2014/main" id="{F38259C1-EE9D-5D42-9B58-B8A0FB3585CD}"/>
              </a:ext>
            </a:extLst>
          </p:cNvPr>
          <p:cNvSpPr txBox="1"/>
          <p:nvPr/>
        </p:nvSpPr>
        <p:spPr>
          <a:xfrm>
            <a:off x="11031217" y="758404"/>
            <a:ext cx="949960" cy="198755"/>
          </a:xfrm>
          <a:prstGeom prst="rect">
            <a:avLst/>
          </a:prstGeom>
          <a:noFill/>
        </p:spPr>
        <p:txBody>
          <a:bodyPr wrap="square" rtlCol="0">
            <a:spAutoFit/>
          </a:bodyPr>
          <a:lstStyle/>
          <a:p>
            <a:r>
              <a:rPr lang="zh-CN" altLang="en-US" sz="700" b="1" dirty="0">
                <a:latin typeface="Century Gothic" panose="020B0502020202020204" pitchFamily="34" charset="0"/>
              </a:rPr>
              <a:t>切换后访问线路</a:t>
            </a:r>
          </a:p>
        </p:txBody>
      </p:sp>
      <p:cxnSp>
        <p:nvCxnSpPr>
          <p:cNvPr id="119" name="直接连接符 276">
            <a:extLst>
              <a:ext uri="{FF2B5EF4-FFF2-40B4-BE49-F238E27FC236}">
                <a16:creationId xmlns:a16="http://schemas.microsoft.com/office/drawing/2014/main" id="{E65986BF-B652-2D41-91B9-DF5A349C47EC}"/>
              </a:ext>
            </a:extLst>
          </p:cNvPr>
          <p:cNvCxnSpPr/>
          <p:nvPr/>
        </p:nvCxnSpPr>
        <p:spPr>
          <a:xfrm>
            <a:off x="6156957" y="372324"/>
            <a:ext cx="0" cy="5786120"/>
          </a:xfrm>
          <a:prstGeom prst="line">
            <a:avLst/>
          </a:prstGeom>
          <a:ln w="38100">
            <a:solidFill>
              <a:srgbClr val="0070C0"/>
            </a:solidFill>
            <a:prstDash val="dash"/>
          </a:ln>
        </p:spPr>
        <p:style>
          <a:lnRef idx="1">
            <a:schemeClr val="accent1"/>
          </a:lnRef>
          <a:fillRef idx="0">
            <a:schemeClr val="accent1"/>
          </a:fillRef>
          <a:effectRef idx="0">
            <a:schemeClr val="accent1"/>
          </a:effectRef>
          <a:fontRef idx="minor">
            <a:schemeClr val="tx1"/>
          </a:fontRef>
        </p:style>
      </p:cxnSp>
      <p:sp>
        <p:nvSpPr>
          <p:cNvPr id="120" name="文本框 277">
            <a:extLst>
              <a:ext uri="{FF2B5EF4-FFF2-40B4-BE49-F238E27FC236}">
                <a16:creationId xmlns:a16="http://schemas.microsoft.com/office/drawing/2014/main" id="{295E7A1E-76A6-E245-A764-6D19E8B6322E}"/>
              </a:ext>
            </a:extLst>
          </p:cNvPr>
          <p:cNvSpPr txBox="1"/>
          <p:nvPr/>
        </p:nvSpPr>
        <p:spPr>
          <a:xfrm>
            <a:off x="437512" y="4800814"/>
            <a:ext cx="5486400" cy="1277273"/>
          </a:xfrm>
          <a:prstGeom prst="rect">
            <a:avLst/>
          </a:prstGeom>
          <a:noFill/>
        </p:spPr>
        <p:txBody>
          <a:bodyPr wrap="square" rtlCol="0" anchor="t">
            <a:spAutoFit/>
          </a:bodyPr>
          <a:lstStyle/>
          <a:p>
            <a:pPr marL="171450" indent="-171450" algn="l">
              <a:buFont typeface="Wingdings" panose="05000000000000000000" charset="0"/>
              <a:buChar char="l"/>
            </a:pPr>
            <a:r>
              <a:rPr lang="en-US" altLang="zh-CN" sz="1100" b="1" dirty="0">
                <a:latin typeface="Century Gothic" panose="020B0502020202020204" pitchFamily="34" charset="0"/>
                <a:ea typeface="微软雅黑" panose="020B0503020204020204" charset="-122"/>
                <a:cs typeface="微软雅黑" panose="020B0503020204020204" charset="-122"/>
                <a:sym typeface="+mn-ea"/>
              </a:rPr>
              <a:t>Normally user</a:t>
            </a:r>
            <a:r>
              <a:rPr lang="zh-CN" altLang="en-US" sz="1100" b="1" dirty="0">
                <a:latin typeface="Century Gothic" panose="020B0502020202020204" pitchFamily="34" charset="0"/>
                <a:ea typeface="微软雅黑" panose="020B0503020204020204" charset="-122"/>
                <a:cs typeface="微软雅黑" panose="020B0503020204020204" charset="-122"/>
                <a:sym typeface="+mn-ea"/>
              </a:rPr>
              <a:t> </a:t>
            </a:r>
            <a:r>
              <a:rPr lang="en-US" altLang="zh-CN" sz="1100" b="1" dirty="0">
                <a:latin typeface="Century Gothic" panose="020B0502020202020204" pitchFamily="34" charset="0"/>
                <a:ea typeface="微软雅黑" panose="020B0503020204020204" charset="-122"/>
                <a:cs typeface="微软雅黑" panose="020B0503020204020204" charset="-122"/>
                <a:sym typeface="+mn-ea"/>
              </a:rPr>
              <a:t>accesses business running on main site through DNS resolution</a:t>
            </a:r>
            <a:endParaRPr lang="zh-CN" altLang="en-US" sz="1100" b="1" dirty="0">
              <a:latin typeface="Century Gothic" panose="020B0502020202020204" pitchFamily="34" charset="0"/>
              <a:ea typeface="微软雅黑" panose="020B0503020204020204" charset="-122"/>
              <a:cs typeface="微软雅黑" panose="020B0503020204020204" charset="-122"/>
            </a:endParaRPr>
          </a:p>
          <a:p>
            <a:pPr marL="171450" indent="-171450" algn="l">
              <a:buFont typeface="Wingdings" panose="05000000000000000000" charset="0"/>
              <a:buChar char="l"/>
            </a:pPr>
            <a:r>
              <a:rPr lang="en-US" altLang="zh-CN" sz="1100" b="1" dirty="0">
                <a:latin typeface="Century Gothic" panose="020B0502020202020204" pitchFamily="34" charset="0"/>
                <a:ea typeface="微软雅黑" panose="020B0503020204020204" charset="-122"/>
                <a:cs typeface="微软雅黑" panose="020B0503020204020204" charset="-122"/>
                <a:sym typeface="+mn-ea"/>
              </a:rPr>
              <a:t>When main site fails, user </a:t>
            </a:r>
            <a:r>
              <a:rPr lang="en-US" altLang="zh-CN" sz="1100" b="1" dirty="0">
                <a:solidFill>
                  <a:srgbClr val="FF0000"/>
                </a:solidFill>
                <a:latin typeface="Century Gothic" panose="020B0502020202020204" pitchFamily="34" charset="0"/>
                <a:ea typeface="微软雅黑" panose="020B0503020204020204" charset="-122"/>
                <a:cs typeface="微软雅黑" panose="020B0503020204020204" charset="-122"/>
                <a:sym typeface="+mn-ea"/>
              </a:rPr>
              <a:t>should try to restore main site first, </a:t>
            </a:r>
            <a:r>
              <a:rPr lang="en-US" altLang="zh-CN" sz="1100" b="1" dirty="0">
                <a:latin typeface="Century Gothic" panose="020B0502020202020204" pitchFamily="34" charset="0"/>
                <a:ea typeface="微软雅黑" panose="020B0503020204020204" charset="-122"/>
                <a:cs typeface="微软雅黑" panose="020B0503020204020204" charset="-122"/>
                <a:sym typeface="+mn-ea"/>
              </a:rPr>
              <a:t>DR failover is only initiated after systematic risk assessment.</a:t>
            </a:r>
            <a:endParaRPr lang="zh-CN" altLang="en-US" sz="1100" b="1" dirty="0">
              <a:latin typeface="Century Gothic" panose="020B0502020202020204" pitchFamily="34" charset="0"/>
              <a:ea typeface="微软雅黑" panose="020B0503020204020204" charset="-122"/>
              <a:cs typeface="微软雅黑" panose="020B0503020204020204" charset="-122"/>
              <a:sym typeface="+mn-ea"/>
            </a:endParaRPr>
          </a:p>
          <a:p>
            <a:pPr marL="171450" indent="-171450" algn="l">
              <a:buFont typeface="Wingdings" panose="05000000000000000000" charset="0"/>
              <a:buChar char="l"/>
            </a:pPr>
            <a:r>
              <a:rPr lang="en-US" altLang="zh-CN" sz="1100" b="1" dirty="0">
                <a:latin typeface="Century Gothic" panose="020B0502020202020204" pitchFamily="34" charset="0"/>
                <a:ea typeface="微软雅黑" panose="020B0503020204020204" charset="-122"/>
                <a:cs typeface="微软雅黑" panose="020B0503020204020204" charset="-122"/>
                <a:sym typeface="+mn-ea"/>
              </a:rPr>
              <a:t>During the failover, user manually restores the VMs at DR site, and change the DNS resolution to DR site to make business accessible.</a:t>
            </a:r>
            <a:endParaRPr lang="zh-CN" altLang="en-US" sz="1100" b="1" dirty="0">
              <a:latin typeface="Century Gothic" panose="020B0502020202020204" pitchFamily="34" charset="0"/>
              <a:ea typeface="微软雅黑" panose="020B0503020204020204" charset="-122"/>
              <a:cs typeface="微软雅黑" panose="020B0503020204020204" charset="-122"/>
              <a:sym typeface="+mn-ea"/>
            </a:endParaRPr>
          </a:p>
          <a:p>
            <a:pPr marL="171450" indent="-171450" algn="l">
              <a:buFont typeface="Wingdings" panose="05000000000000000000" charset="0"/>
              <a:buChar char="l"/>
            </a:pPr>
            <a:r>
              <a:rPr lang="en-US" altLang="zh-CN" sz="1100" b="1" dirty="0">
                <a:latin typeface="Century Gothic" panose="020B0502020202020204" pitchFamily="34" charset="0"/>
                <a:ea typeface="微软雅黑" panose="020B0503020204020204" charset="-122"/>
                <a:cs typeface="微软雅黑" panose="020B0503020204020204" charset="-122"/>
                <a:sym typeface="+mn-ea"/>
              </a:rPr>
              <a:t>AD or public DNS can be used, </a:t>
            </a:r>
            <a:r>
              <a:rPr lang="en-US" altLang="zh-CN" sz="1100" b="1" dirty="0">
                <a:solidFill>
                  <a:srgbClr val="FF0000"/>
                </a:solidFill>
                <a:latin typeface="Century Gothic" panose="020B0502020202020204" pitchFamily="34" charset="0"/>
                <a:ea typeface="微软雅黑" panose="020B0503020204020204" charset="-122"/>
                <a:cs typeface="微软雅黑" panose="020B0503020204020204" charset="-122"/>
                <a:sym typeface="+mn-ea"/>
              </a:rPr>
              <a:t>manual switchover is recommended</a:t>
            </a:r>
            <a:endParaRPr lang="zh-CN" altLang="en-US" sz="1100" b="1" dirty="0">
              <a:solidFill>
                <a:srgbClr val="FF0000"/>
              </a:solidFill>
              <a:latin typeface="Century Gothic" panose="020B0502020202020204" pitchFamily="34" charset="0"/>
              <a:ea typeface="微软雅黑" panose="020B0503020204020204" charset="-122"/>
              <a:cs typeface="微软雅黑" panose="020B0503020204020204" charset="-122"/>
              <a:sym typeface="+mn-ea"/>
            </a:endParaRPr>
          </a:p>
        </p:txBody>
      </p:sp>
      <p:sp>
        <p:nvSpPr>
          <p:cNvPr id="121" name="文本框 280">
            <a:extLst>
              <a:ext uri="{FF2B5EF4-FFF2-40B4-BE49-F238E27FC236}">
                <a16:creationId xmlns:a16="http://schemas.microsoft.com/office/drawing/2014/main" id="{EFADDB9A-2B3E-9C4F-B374-5B3A379D0F5A}"/>
              </a:ext>
            </a:extLst>
          </p:cNvPr>
          <p:cNvSpPr txBox="1"/>
          <p:nvPr/>
        </p:nvSpPr>
        <p:spPr>
          <a:xfrm>
            <a:off x="6343647" y="4800814"/>
            <a:ext cx="5486400" cy="1277273"/>
          </a:xfrm>
          <a:prstGeom prst="rect">
            <a:avLst/>
          </a:prstGeom>
          <a:noFill/>
        </p:spPr>
        <p:txBody>
          <a:bodyPr wrap="square" rtlCol="0" anchor="t">
            <a:spAutoFit/>
          </a:bodyPr>
          <a:lstStyle/>
          <a:p>
            <a:pPr marL="171450" indent="-171450" algn="l">
              <a:buFont typeface="Wingdings" panose="05000000000000000000" charset="0"/>
              <a:buChar char="l"/>
            </a:pPr>
            <a:r>
              <a:rPr lang="en-US" altLang="zh-CN" sz="1100" b="1" dirty="0">
                <a:latin typeface="Century Gothic" panose="020B0502020202020204" pitchFamily="34" charset="0"/>
                <a:ea typeface="微软雅黑" panose="020B0503020204020204" charset="-122"/>
                <a:cs typeface="微软雅黑" panose="020B0503020204020204" charset="-122"/>
                <a:sym typeface="+mn-ea"/>
              </a:rPr>
              <a:t>Normally user accesses business on main site through </a:t>
            </a:r>
            <a:r>
              <a:rPr lang="en-US" altLang="zh-CN" sz="1100" b="1" dirty="0">
                <a:solidFill>
                  <a:srgbClr val="FF0000"/>
                </a:solidFill>
                <a:latin typeface="Century Gothic" panose="020B0502020202020204" pitchFamily="34" charset="0"/>
                <a:ea typeface="微软雅黑" panose="020B0503020204020204" charset="-122"/>
                <a:cs typeface="微软雅黑" panose="020B0503020204020204" charset="-122"/>
                <a:sym typeface="+mn-ea"/>
              </a:rPr>
              <a:t>route resolution</a:t>
            </a:r>
            <a:endParaRPr lang="zh-CN" altLang="en-US" sz="1100" b="1" dirty="0">
              <a:solidFill>
                <a:srgbClr val="FF0000"/>
              </a:solidFill>
              <a:latin typeface="Century Gothic" panose="020B0502020202020204" pitchFamily="34" charset="0"/>
              <a:ea typeface="微软雅黑" panose="020B0503020204020204" charset="-122"/>
              <a:cs typeface="微软雅黑" panose="020B0503020204020204" charset="-122"/>
            </a:endParaRPr>
          </a:p>
          <a:p>
            <a:pPr marL="171450" indent="-171450" algn="l">
              <a:buFont typeface="Wingdings" panose="05000000000000000000" charset="0"/>
              <a:buChar char="l"/>
            </a:pPr>
            <a:endParaRPr lang="zh-CN" altLang="en-US" sz="1100" b="1" dirty="0">
              <a:latin typeface="Century Gothic" panose="020B0502020202020204" pitchFamily="34" charset="0"/>
              <a:ea typeface="微软雅黑" panose="020B0503020204020204" charset="-122"/>
              <a:cs typeface="微软雅黑" panose="020B0503020204020204" charset="-122"/>
            </a:endParaRPr>
          </a:p>
          <a:p>
            <a:pPr marL="171450" indent="-171450">
              <a:buFont typeface="Wingdings" panose="05000000000000000000" charset="0"/>
              <a:buChar char="l"/>
            </a:pPr>
            <a:r>
              <a:rPr lang="en-US" altLang="zh-CN" sz="1100" b="1" dirty="0">
                <a:latin typeface="Century Gothic" panose="020B0502020202020204" pitchFamily="34" charset="0"/>
                <a:ea typeface="微软雅黑" panose="020B0503020204020204" charset="-122"/>
                <a:cs typeface="微软雅黑" panose="020B0503020204020204" charset="-122"/>
                <a:sym typeface="+mn-ea"/>
              </a:rPr>
              <a:t>When main site fails, user </a:t>
            </a:r>
            <a:r>
              <a:rPr lang="en-US" altLang="zh-CN" sz="1100" b="1" dirty="0">
                <a:solidFill>
                  <a:srgbClr val="FF0000"/>
                </a:solidFill>
                <a:latin typeface="Century Gothic" panose="020B0502020202020204" pitchFamily="34" charset="0"/>
                <a:ea typeface="微软雅黑" panose="020B0503020204020204" charset="-122"/>
                <a:cs typeface="微软雅黑" panose="020B0503020204020204" charset="-122"/>
                <a:sym typeface="+mn-ea"/>
              </a:rPr>
              <a:t>should try to restore main site first, </a:t>
            </a:r>
            <a:r>
              <a:rPr lang="en-US" altLang="zh-CN" sz="1100" b="1" dirty="0">
                <a:latin typeface="Century Gothic" panose="020B0502020202020204" pitchFamily="34" charset="0"/>
                <a:ea typeface="微软雅黑" panose="020B0503020204020204" charset="-122"/>
                <a:cs typeface="微软雅黑" panose="020B0503020204020204" charset="-122"/>
                <a:sym typeface="+mn-ea"/>
              </a:rPr>
              <a:t>DR failover is only initiated after systematic risk assessment.</a:t>
            </a:r>
            <a:endParaRPr lang="zh-CN" altLang="en-US" sz="1100" b="1" dirty="0">
              <a:latin typeface="Century Gothic" panose="020B0502020202020204" pitchFamily="34" charset="0"/>
              <a:ea typeface="微软雅黑" panose="020B0503020204020204" charset="-122"/>
              <a:cs typeface="微软雅黑" panose="020B0503020204020204" charset="-122"/>
              <a:sym typeface="+mn-ea"/>
            </a:endParaRPr>
          </a:p>
          <a:p>
            <a:pPr marL="171450" indent="-171450" algn="l">
              <a:buFont typeface="Wingdings" panose="05000000000000000000" charset="0"/>
              <a:buChar char="l"/>
            </a:pPr>
            <a:endParaRPr lang="zh-CN" altLang="en-US" sz="1100" b="1" dirty="0">
              <a:latin typeface="Century Gothic" panose="020B0502020202020204" pitchFamily="34" charset="0"/>
              <a:ea typeface="微软雅黑" panose="020B0503020204020204" charset="-122"/>
              <a:cs typeface="微软雅黑" panose="020B0503020204020204" charset="-122"/>
              <a:sym typeface="+mn-ea"/>
            </a:endParaRPr>
          </a:p>
          <a:p>
            <a:pPr marL="171450" indent="-171450">
              <a:buFont typeface="Wingdings" panose="05000000000000000000" charset="0"/>
              <a:buChar char="l"/>
            </a:pPr>
            <a:r>
              <a:rPr lang="en-US" altLang="zh-CN" sz="1100" b="1" dirty="0">
                <a:latin typeface="Century Gothic" panose="020B0502020202020204" pitchFamily="34" charset="0"/>
                <a:ea typeface="微软雅黑" panose="020B0503020204020204" charset="-122"/>
                <a:cs typeface="微软雅黑" panose="020B0503020204020204" charset="-122"/>
                <a:sym typeface="+mn-ea"/>
              </a:rPr>
              <a:t>During the failover, user </a:t>
            </a:r>
            <a:r>
              <a:rPr lang="en-US" altLang="zh-CN" sz="1100" b="1" dirty="0">
                <a:solidFill>
                  <a:srgbClr val="FF0000"/>
                </a:solidFill>
                <a:latin typeface="Century Gothic" panose="020B0502020202020204" pitchFamily="34" charset="0"/>
                <a:ea typeface="微软雅黑" panose="020B0503020204020204" charset="-122"/>
                <a:cs typeface="微软雅黑" panose="020B0503020204020204" charset="-122"/>
                <a:sym typeface="+mn-ea"/>
              </a:rPr>
              <a:t>manually</a:t>
            </a:r>
            <a:r>
              <a:rPr lang="en-US" altLang="zh-CN" sz="1100" b="1" dirty="0">
                <a:latin typeface="Century Gothic" panose="020B0502020202020204" pitchFamily="34" charset="0"/>
                <a:ea typeface="微软雅黑" panose="020B0503020204020204" charset="-122"/>
                <a:cs typeface="微软雅黑" panose="020B0503020204020204" charset="-122"/>
                <a:sym typeface="+mn-ea"/>
              </a:rPr>
              <a:t> restores the VMs at DR site, and change the routing to DR site to make business accessible.</a:t>
            </a:r>
            <a:endParaRPr lang="zh-CN" altLang="en-US" sz="1100" b="1" dirty="0">
              <a:latin typeface="Century Gothic" panose="020B0502020202020204" pitchFamily="34" charset="0"/>
              <a:ea typeface="微软雅黑" panose="020B0503020204020204" charset="-122"/>
              <a:cs typeface="微软雅黑" panose="020B0503020204020204" charset="-122"/>
              <a:sym typeface="+mn-ea"/>
            </a:endParaRPr>
          </a:p>
        </p:txBody>
      </p:sp>
      <p:sp>
        <p:nvSpPr>
          <p:cNvPr id="122" name="文本框 281">
            <a:extLst>
              <a:ext uri="{FF2B5EF4-FFF2-40B4-BE49-F238E27FC236}">
                <a16:creationId xmlns:a16="http://schemas.microsoft.com/office/drawing/2014/main" id="{DC2BBB98-4F2E-9643-A2CA-DC3A944461C8}"/>
              </a:ext>
            </a:extLst>
          </p:cNvPr>
          <p:cNvSpPr txBox="1"/>
          <p:nvPr/>
        </p:nvSpPr>
        <p:spPr>
          <a:xfrm>
            <a:off x="3683314" y="-52892"/>
            <a:ext cx="6875145" cy="738664"/>
          </a:xfrm>
          <a:prstGeom prst="rect">
            <a:avLst/>
          </a:prstGeom>
          <a:noFill/>
        </p:spPr>
        <p:txBody>
          <a:bodyPr wrap="square" rtlCol="0" anchor="t">
            <a:spAutoFit/>
          </a:bodyPr>
          <a:lstStyle/>
          <a:p>
            <a:r>
              <a:rPr lang="en-US" altLang="zh-CN" sz="1400" b="1" dirty="0" err="1">
                <a:solidFill>
                  <a:srgbClr val="FF0000"/>
                </a:solidFill>
                <a:latin typeface="Century Gothic" panose="020B0502020202020204" pitchFamily="34" charset="0"/>
                <a:ea typeface="微软雅黑" panose="020B0503020204020204" charset="-122"/>
                <a:cs typeface="微软雅黑" panose="020B0503020204020204" charset="-122"/>
                <a:sym typeface="+mn-ea"/>
              </a:rPr>
              <a:t>Sangfor</a:t>
            </a:r>
            <a:r>
              <a:rPr lang="en-US" altLang="zh-CN" sz="1400" b="1" dirty="0">
                <a:solidFill>
                  <a:srgbClr val="FF0000"/>
                </a:solidFill>
                <a:latin typeface="Century Gothic" panose="020B0502020202020204" pitchFamily="34" charset="0"/>
                <a:ea typeface="微软雅黑" panose="020B0503020204020204" charset="-122"/>
                <a:cs typeface="微软雅黑" panose="020B0503020204020204" charset="-122"/>
                <a:sym typeface="+mn-ea"/>
              </a:rPr>
              <a:t> HCI provides only platform-level data sync and failover, for the peripheral network design, we offer suggestions and consultation, final design is up to customer’s existing environment and willingness.</a:t>
            </a:r>
            <a:endParaRPr lang="zh-CN" altLang="en-US" sz="1400" b="1" dirty="0">
              <a:solidFill>
                <a:srgbClr val="FF0000"/>
              </a:solidFill>
              <a:latin typeface="Century Gothic" panose="020B0502020202020204" pitchFamily="34" charset="0"/>
              <a:ea typeface="微软雅黑" panose="020B0503020204020204" charset="-122"/>
              <a:cs typeface="微软雅黑" panose="020B0503020204020204" charset="-122"/>
              <a:sym typeface="+mn-ea"/>
            </a:endParaRPr>
          </a:p>
        </p:txBody>
      </p:sp>
    </p:spTree>
    <p:extLst>
      <p:ext uri="{BB962C8B-B14F-4D97-AF65-F5344CB8AC3E}">
        <p14:creationId xmlns:p14="http://schemas.microsoft.com/office/powerpoint/2010/main" val="20457313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CCE74F-6A9E-5C4A-BD98-C8EC2F2A366A}"/>
              </a:ext>
            </a:extLst>
          </p:cNvPr>
          <p:cNvSpPr>
            <a:spLocks noGrp="1"/>
          </p:cNvSpPr>
          <p:nvPr>
            <p:ph type="title"/>
          </p:nvPr>
        </p:nvSpPr>
        <p:spPr/>
        <p:txBody>
          <a:bodyPr>
            <a:normAutofit/>
          </a:bodyPr>
          <a:lstStyle/>
          <a:p>
            <a:r>
              <a:rPr lang="en-US" sz="2400" dirty="0"/>
              <a:t>Automatic DNS Switchover Based on </a:t>
            </a:r>
            <a:r>
              <a:rPr lang="en-US" sz="2400" dirty="0" err="1"/>
              <a:t>Sangfor</a:t>
            </a:r>
            <a:r>
              <a:rPr lang="en-US" sz="2400" dirty="0"/>
              <a:t> AD</a:t>
            </a:r>
          </a:p>
        </p:txBody>
      </p:sp>
      <p:sp>
        <p:nvSpPr>
          <p:cNvPr id="3" name="Date Placeholder 2">
            <a:extLst>
              <a:ext uri="{FF2B5EF4-FFF2-40B4-BE49-F238E27FC236}">
                <a16:creationId xmlns:a16="http://schemas.microsoft.com/office/drawing/2014/main" id="{E69D6C9E-1E40-F440-93B5-FF391C60D427}"/>
              </a:ext>
            </a:extLst>
          </p:cNvPr>
          <p:cNvSpPr>
            <a:spLocks noGrp="1"/>
          </p:cNvSpPr>
          <p:nvPr>
            <p:ph type="dt" sz="half" idx="10"/>
          </p:nvPr>
        </p:nvSpPr>
        <p:spPr/>
        <p:txBody>
          <a:bodyPr/>
          <a:lstStyle/>
          <a:p>
            <a:r>
              <a:rPr lang="en-US" altLang="zh-CN" sz="1100">
                <a:ea typeface="微软雅黑" panose="020B0503020204020204" pitchFamily="34" charset="-122"/>
              </a:rPr>
              <a:t>Sangfor Technologies</a:t>
            </a:r>
            <a:endParaRPr lang="en-US" altLang="zh-CN" sz="1100" dirty="0">
              <a:ea typeface="微软雅黑" panose="020B0503020204020204" pitchFamily="34" charset="-122"/>
            </a:endParaRPr>
          </a:p>
        </p:txBody>
      </p:sp>
      <p:sp>
        <p:nvSpPr>
          <p:cNvPr id="4" name="Footer Placeholder 3">
            <a:extLst>
              <a:ext uri="{FF2B5EF4-FFF2-40B4-BE49-F238E27FC236}">
                <a16:creationId xmlns:a16="http://schemas.microsoft.com/office/drawing/2014/main" id="{89BCDF49-86C1-5946-8EE8-BCC5B02AE8AB}"/>
              </a:ext>
            </a:extLst>
          </p:cNvPr>
          <p:cNvSpPr>
            <a:spLocks noGrp="1"/>
          </p:cNvSpPr>
          <p:nvPr>
            <p:ph type="ftr" sz="quarter" idx="11"/>
          </p:nvPr>
        </p:nvSpPr>
        <p:spPr/>
        <p:txBody>
          <a:bodyPr/>
          <a:lstStyle/>
          <a:p>
            <a:r>
              <a:rPr lang="en-US" altLang="zh-CN" sz="1100">
                <a:ea typeface="微软雅黑" panose="020B0503020204020204" pitchFamily="34" charset="-122"/>
              </a:rPr>
              <a:t>CONFIDENTIAL</a:t>
            </a:r>
            <a:endParaRPr lang="zh-CN" altLang="en-US" sz="1100"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810D1A25-3512-A640-A3C8-C419D2AA6FD1}"/>
              </a:ext>
            </a:extLst>
          </p:cNvPr>
          <p:cNvSpPr>
            <a:spLocks noGrp="1"/>
          </p:cNvSpPr>
          <p:nvPr>
            <p:ph type="sldNum" sz="quarter" idx="12"/>
          </p:nvPr>
        </p:nvSpPr>
        <p:spPr/>
        <p:txBody>
          <a:bodyPr/>
          <a:lstStyle/>
          <a:p>
            <a:r>
              <a:rPr lang="en-US" altLang="zh-CN" sz="1100"/>
              <a:t>Page  </a:t>
            </a:r>
            <a:fld id="{6F6B6950-8D1A-4668-8374-25B44628E0DF}" type="slidenum">
              <a:rPr lang="zh-CN" altLang="en-US" sz="1100" smtClean="0"/>
              <a:t>24</a:t>
            </a:fld>
            <a:endParaRPr lang="zh-CN" altLang="en-US" sz="1100" dirty="0"/>
          </a:p>
        </p:txBody>
      </p:sp>
      <p:pic>
        <p:nvPicPr>
          <p:cNvPr id="7" name="图片 53">
            <a:extLst>
              <a:ext uri="{FF2B5EF4-FFF2-40B4-BE49-F238E27FC236}">
                <a16:creationId xmlns:a16="http://schemas.microsoft.com/office/drawing/2014/main" id="{362ACCC7-D497-074C-8B1A-116DBE9579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71732" y="4942362"/>
            <a:ext cx="793638" cy="1063752"/>
          </a:xfrm>
          <a:prstGeom prst="rect">
            <a:avLst/>
          </a:prstGeom>
        </p:spPr>
      </p:pic>
      <p:pic>
        <p:nvPicPr>
          <p:cNvPr id="8" name="图片 54">
            <a:extLst>
              <a:ext uri="{FF2B5EF4-FFF2-40B4-BE49-F238E27FC236}">
                <a16:creationId xmlns:a16="http://schemas.microsoft.com/office/drawing/2014/main" id="{CB38202D-939D-8845-A09A-3EF033F89E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89011" y="2639217"/>
            <a:ext cx="1639824" cy="746760"/>
          </a:xfrm>
          <a:prstGeom prst="rect">
            <a:avLst/>
          </a:prstGeom>
        </p:spPr>
      </p:pic>
      <p:pic>
        <p:nvPicPr>
          <p:cNvPr id="9" name="图片 55">
            <a:extLst>
              <a:ext uri="{FF2B5EF4-FFF2-40B4-BE49-F238E27FC236}">
                <a16:creationId xmlns:a16="http://schemas.microsoft.com/office/drawing/2014/main" id="{209CE6BC-15C2-4345-B39A-F0707B2FE8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83593" y="2639687"/>
            <a:ext cx="1639824" cy="746760"/>
          </a:xfrm>
          <a:prstGeom prst="rect">
            <a:avLst/>
          </a:prstGeom>
        </p:spPr>
      </p:pic>
      <p:pic>
        <p:nvPicPr>
          <p:cNvPr id="10" name="图片 56">
            <a:extLst>
              <a:ext uri="{FF2B5EF4-FFF2-40B4-BE49-F238E27FC236}">
                <a16:creationId xmlns:a16="http://schemas.microsoft.com/office/drawing/2014/main" id="{11F58B49-CCA7-DC48-98CC-950BE2AAD72B}"/>
              </a:ext>
            </a:extLst>
          </p:cNvPr>
          <p:cNvPicPr>
            <a:picLocks noChangeAspect="1"/>
          </p:cNvPicPr>
          <p:nvPr/>
        </p:nvPicPr>
        <p:blipFill>
          <a:blip r:embed="rId4"/>
          <a:stretch>
            <a:fillRect/>
          </a:stretch>
        </p:blipFill>
        <p:spPr>
          <a:xfrm>
            <a:off x="3075079" y="3853023"/>
            <a:ext cx="687642" cy="687642"/>
          </a:xfrm>
          <a:prstGeom prst="rect">
            <a:avLst/>
          </a:prstGeom>
        </p:spPr>
      </p:pic>
      <p:pic>
        <p:nvPicPr>
          <p:cNvPr id="11" name="图片 57">
            <a:extLst>
              <a:ext uri="{FF2B5EF4-FFF2-40B4-BE49-F238E27FC236}">
                <a16:creationId xmlns:a16="http://schemas.microsoft.com/office/drawing/2014/main" id="{3D9A9779-13F0-684E-9103-96837BE604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19902" y="4921266"/>
            <a:ext cx="687642" cy="1063752"/>
          </a:xfrm>
          <a:prstGeom prst="rect">
            <a:avLst/>
          </a:prstGeom>
        </p:spPr>
      </p:pic>
      <p:pic>
        <p:nvPicPr>
          <p:cNvPr id="12" name="图片 58">
            <a:extLst>
              <a:ext uri="{FF2B5EF4-FFF2-40B4-BE49-F238E27FC236}">
                <a16:creationId xmlns:a16="http://schemas.microsoft.com/office/drawing/2014/main" id="{0CC56DB0-CFDB-BB4F-AB22-7E5708D91030}"/>
              </a:ext>
            </a:extLst>
          </p:cNvPr>
          <p:cNvPicPr>
            <a:picLocks noChangeAspect="1"/>
          </p:cNvPicPr>
          <p:nvPr/>
        </p:nvPicPr>
        <p:blipFill>
          <a:blip r:embed="rId4"/>
          <a:stretch>
            <a:fillRect/>
          </a:stretch>
        </p:blipFill>
        <p:spPr>
          <a:xfrm>
            <a:off x="7659684" y="3867250"/>
            <a:ext cx="687642" cy="687642"/>
          </a:xfrm>
          <a:prstGeom prst="rect">
            <a:avLst/>
          </a:prstGeom>
        </p:spPr>
      </p:pic>
      <p:cxnSp>
        <p:nvCxnSpPr>
          <p:cNvPr id="13" name="直接连接符 3">
            <a:extLst>
              <a:ext uri="{FF2B5EF4-FFF2-40B4-BE49-F238E27FC236}">
                <a16:creationId xmlns:a16="http://schemas.microsoft.com/office/drawing/2014/main" id="{928D13B3-C14E-4F46-9B04-A02DA62EEDF2}"/>
              </a:ext>
            </a:extLst>
          </p:cNvPr>
          <p:cNvCxnSpPr>
            <a:stCxn id="10" idx="2"/>
            <a:endCxn id="7" idx="0"/>
          </p:cNvCxnSpPr>
          <p:nvPr/>
        </p:nvCxnSpPr>
        <p:spPr>
          <a:xfrm flipH="1">
            <a:off x="2468551" y="4540665"/>
            <a:ext cx="950349" cy="401697"/>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直接连接符 5">
            <a:extLst>
              <a:ext uri="{FF2B5EF4-FFF2-40B4-BE49-F238E27FC236}">
                <a16:creationId xmlns:a16="http://schemas.microsoft.com/office/drawing/2014/main" id="{0B3C3055-69CD-D540-A9C2-5B30F5603833}"/>
              </a:ext>
            </a:extLst>
          </p:cNvPr>
          <p:cNvCxnSpPr>
            <a:stCxn id="10" idx="2"/>
            <a:endCxn id="11" idx="0"/>
          </p:cNvCxnSpPr>
          <p:nvPr/>
        </p:nvCxnSpPr>
        <p:spPr>
          <a:xfrm>
            <a:off x="3418900" y="4540665"/>
            <a:ext cx="44823" cy="380601"/>
          </a:xfrm>
          <a:prstGeom prst="line">
            <a:avLst/>
          </a:prstGeom>
        </p:spPr>
        <p:style>
          <a:lnRef idx="1">
            <a:schemeClr val="accent1"/>
          </a:lnRef>
          <a:fillRef idx="0">
            <a:schemeClr val="accent1"/>
          </a:fillRef>
          <a:effectRef idx="0">
            <a:schemeClr val="accent1"/>
          </a:effectRef>
          <a:fontRef idx="minor">
            <a:schemeClr val="tx1"/>
          </a:fontRef>
        </p:style>
      </p:cxnSp>
      <p:pic>
        <p:nvPicPr>
          <p:cNvPr id="15" name="图片 277">
            <a:extLst>
              <a:ext uri="{FF2B5EF4-FFF2-40B4-BE49-F238E27FC236}">
                <a16:creationId xmlns:a16="http://schemas.microsoft.com/office/drawing/2014/main" id="{3015E882-868D-DE4D-BDBB-BDDCF56184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70251" y="4921266"/>
            <a:ext cx="687642" cy="1063752"/>
          </a:xfrm>
          <a:prstGeom prst="rect">
            <a:avLst/>
          </a:prstGeom>
        </p:spPr>
      </p:pic>
      <p:cxnSp>
        <p:nvCxnSpPr>
          <p:cNvPr id="16" name="直接连接符 9">
            <a:extLst>
              <a:ext uri="{FF2B5EF4-FFF2-40B4-BE49-F238E27FC236}">
                <a16:creationId xmlns:a16="http://schemas.microsoft.com/office/drawing/2014/main" id="{BF5E8780-5C0D-DA4A-8F12-1CAB04B13505}"/>
              </a:ext>
            </a:extLst>
          </p:cNvPr>
          <p:cNvCxnSpPr>
            <a:stCxn id="10" idx="2"/>
            <a:endCxn id="15" idx="0"/>
          </p:cNvCxnSpPr>
          <p:nvPr/>
        </p:nvCxnSpPr>
        <p:spPr>
          <a:xfrm>
            <a:off x="3418900" y="4540665"/>
            <a:ext cx="995172" cy="380601"/>
          </a:xfrm>
          <a:prstGeom prst="line">
            <a:avLst/>
          </a:prstGeom>
        </p:spPr>
        <p:style>
          <a:lnRef idx="1">
            <a:schemeClr val="accent1"/>
          </a:lnRef>
          <a:fillRef idx="0">
            <a:schemeClr val="accent1"/>
          </a:fillRef>
          <a:effectRef idx="0">
            <a:schemeClr val="accent1"/>
          </a:effectRef>
          <a:fontRef idx="minor">
            <a:schemeClr val="tx1"/>
          </a:fontRef>
        </p:style>
      </p:cxnSp>
      <p:sp>
        <p:nvSpPr>
          <p:cNvPr id="17" name="文本框 12">
            <a:extLst>
              <a:ext uri="{FF2B5EF4-FFF2-40B4-BE49-F238E27FC236}">
                <a16:creationId xmlns:a16="http://schemas.microsoft.com/office/drawing/2014/main" id="{4C7B9694-3902-894C-9F52-409E626C9DA4}"/>
              </a:ext>
            </a:extLst>
          </p:cNvPr>
          <p:cNvSpPr txBox="1"/>
          <p:nvPr/>
        </p:nvSpPr>
        <p:spPr>
          <a:xfrm>
            <a:off x="1896884" y="6080733"/>
            <a:ext cx="1178195" cy="276999"/>
          </a:xfrm>
          <a:prstGeom prst="rect">
            <a:avLst/>
          </a:prstGeom>
          <a:noFill/>
        </p:spPr>
        <p:txBody>
          <a:bodyPr wrap="square" rtlCol="0">
            <a:spAutoFit/>
          </a:bodyPr>
          <a:lstStyle/>
          <a:p>
            <a:r>
              <a:rPr lang="en-US" altLang="zh-CN" sz="1200" dirty="0"/>
              <a:t>10.10.2.11</a:t>
            </a:r>
            <a:endParaRPr lang="zh-CN" altLang="en-US" sz="1200" dirty="0"/>
          </a:p>
        </p:txBody>
      </p:sp>
      <p:sp>
        <p:nvSpPr>
          <p:cNvPr id="18" name="文本框 278">
            <a:extLst>
              <a:ext uri="{FF2B5EF4-FFF2-40B4-BE49-F238E27FC236}">
                <a16:creationId xmlns:a16="http://schemas.microsoft.com/office/drawing/2014/main" id="{F5801300-A081-F740-83D3-0099EAC38FD3}"/>
              </a:ext>
            </a:extLst>
          </p:cNvPr>
          <p:cNvSpPr txBox="1"/>
          <p:nvPr/>
        </p:nvSpPr>
        <p:spPr>
          <a:xfrm>
            <a:off x="2919774" y="6075432"/>
            <a:ext cx="1178195" cy="276999"/>
          </a:xfrm>
          <a:prstGeom prst="rect">
            <a:avLst/>
          </a:prstGeom>
          <a:noFill/>
        </p:spPr>
        <p:txBody>
          <a:bodyPr wrap="square" rtlCol="0">
            <a:spAutoFit/>
          </a:bodyPr>
          <a:lstStyle/>
          <a:p>
            <a:r>
              <a:rPr lang="en-US" altLang="zh-CN" sz="1200" dirty="0"/>
              <a:t>10.10.2.12</a:t>
            </a:r>
            <a:endParaRPr lang="zh-CN" altLang="en-US" sz="1200" dirty="0"/>
          </a:p>
        </p:txBody>
      </p:sp>
      <p:sp>
        <p:nvSpPr>
          <p:cNvPr id="19" name="文本框 279">
            <a:extLst>
              <a:ext uri="{FF2B5EF4-FFF2-40B4-BE49-F238E27FC236}">
                <a16:creationId xmlns:a16="http://schemas.microsoft.com/office/drawing/2014/main" id="{C84112A7-6175-D445-AB30-05E9834561A8}"/>
              </a:ext>
            </a:extLst>
          </p:cNvPr>
          <p:cNvSpPr txBox="1"/>
          <p:nvPr/>
        </p:nvSpPr>
        <p:spPr>
          <a:xfrm>
            <a:off x="3916486" y="6075432"/>
            <a:ext cx="1178195" cy="276999"/>
          </a:xfrm>
          <a:prstGeom prst="rect">
            <a:avLst/>
          </a:prstGeom>
          <a:noFill/>
        </p:spPr>
        <p:txBody>
          <a:bodyPr wrap="square" rtlCol="0">
            <a:spAutoFit/>
          </a:bodyPr>
          <a:lstStyle/>
          <a:p>
            <a:r>
              <a:rPr lang="en-US" altLang="zh-CN" sz="1200" dirty="0"/>
              <a:t>10.10.2.13</a:t>
            </a:r>
            <a:endParaRPr lang="zh-CN" altLang="en-US" sz="1200" dirty="0"/>
          </a:p>
        </p:txBody>
      </p:sp>
      <p:sp>
        <p:nvSpPr>
          <p:cNvPr id="20" name="文本框 280">
            <a:extLst>
              <a:ext uri="{FF2B5EF4-FFF2-40B4-BE49-F238E27FC236}">
                <a16:creationId xmlns:a16="http://schemas.microsoft.com/office/drawing/2014/main" id="{C5C028B0-5AEB-9B42-ABF6-66B49AC47F0F}"/>
              </a:ext>
            </a:extLst>
          </p:cNvPr>
          <p:cNvSpPr txBox="1"/>
          <p:nvPr/>
        </p:nvSpPr>
        <p:spPr>
          <a:xfrm>
            <a:off x="1435256" y="4097615"/>
            <a:ext cx="1952926" cy="276999"/>
          </a:xfrm>
          <a:prstGeom prst="rect">
            <a:avLst/>
          </a:prstGeom>
          <a:noFill/>
        </p:spPr>
        <p:txBody>
          <a:bodyPr wrap="square" rtlCol="0">
            <a:spAutoFit/>
          </a:bodyPr>
          <a:lstStyle/>
          <a:p>
            <a:r>
              <a:rPr lang="en-US" altLang="zh-CN" sz="1200" dirty="0"/>
              <a:t>VIP: 202.202.1.111</a:t>
            </a:r>
            <a:endParaRPr lang="zh-CN" altLang="en-US" sz="1200" dirty="0"/>
          </a:p>
        </p:txBody>
      </p:sp>
      <p:cxnSp>
        <p:nvCxnSpPr>
          <p:cNvPr id="21" name="直接连接符 14">
            <a:extLst>
              <a:ext uri="{FF2B5EF4-FFF2-40B4-BE49-F238E27FC236}">
                <a16:creationId xmlns:a16="http://schemas.microsoft.com/office/drawing/2014/main" id="{3A9CE9AE-C5A0-6245-A2D8-3FC143E10B3D}"/>
              </a:ext>
            </a:extLst>
          </p:cNvPr>
          <p:cNvCxnSpPr>
            <a:cxnSpLocks/>
            <a:stCxn id="10" idx="0"/>
            <a:endCxn id="8" idx="2"/>
          </p:cNvCxnSpPr>
          <p:nvPr/>
        </p:nvCxnSpPr>
        <p:spPr>
          <a:xfrm flipH="1" flipV="1">
            <a:off x="3408923" y="3385977"/>
            <a:ext cx="9977" cy="467046"/>
          </a:xfrm>
          <a:prstGeom prst="line">
            <a:avLst/>
          </a:prstGeom>
        </p:spPr>
        <p:style>
          <a:lnRef idx="1">
            <a:schemeClr val="accent1"/>
          </a:lnRef>
          <a:fillRef idx="0">
            <a:schemeClr val="accent1"/>
          </a:fillRef>
          <a:effectRef idx="0">
            <a:schemeClr val="accent1"/>
          </a:effectRef>
          <a:fontRef idx="minor">
            <a:schemeClr val="tx1"/>
          </a:fontRef>
        </p:style>
      </p:cxnSp>
      <p:sp>
        <p:nvSpPr>
          <p:cNvPr id="22" name="文本框 281">
            <a:extLst>
              <a:ext uri="{FF2B5EF4-FFF2-40B4-BE49-F238E27FC236}">
                <a16:creationId xmlns:a16="http://schemas.microsoft.com/office/drawing/2014/main" id="{C52BAA4E-A340-3D45-888B-B73B2400DCDD}"/>
              </a:ext>
            </a:extLst>
          </p:cNvPr>
          <p:cNvSpPr txBox="1"/>
          <p:nvPr/>
        </p:nvSpPr>
        <p:spPr>
          <a:xfrm>
            <a:off x="8585356" y="4042955"/>
            <a:ext cx="2171388" cy="276999"/>
          </a:xfrm>
          <a:prstGeom prst="rect">
            <a:avLst/>
          </a:prstGeom>
          <a:noFill/>
        </p:spPr>
        <p:txBody>
          <a:bodyPr wrap="square" rtlCol="0">
            <a:spAutoFit/>
          </a:bodyPr>
          <a:lstStyle/>
          <a:p>
            <a:r>
              <a:rPr lang="en-US" altLang="zh-CN" sz="1200" dirty="0"/>
              <a:t>VIP: 202.202.1.112</a:t>
            </a:r>
            <a:endParaRPr lang="zh-CN" altLang="en-US" sz="1200" dirty="0"/>
          </a:p>
        </p:txBody>
      </p:sp>
      <p:pic>
        <p:nvPicPr>
          <p:cNvPr id="23" name="图片 282">
            <a:extLst>
              <a:ext uri="{FF2B5EF4-FFF2-40B4-BE49-F238E27FC236}">
                <a16:creationId xmlns:a16="http://schemas.microsoft.com/office/drawing/2014/main" id="{0F0E9732-F496-A440-9EFE-FE8E74E88AAC}"/>
              </a:ext>
            </a:extLst>
          </p:cNvPr>
          <p:cNvPicPr>
            <a:picLocks noChangeAspect="1"/>
          </p:cNvPicPr>
          <p:nvPr/>
        </p:nvPicPr>
        <p:blipFill>
          <a:blip r:embed="rId2">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6948532" y="4942362"/>
            <a:ext cx="793638" cy="1063752"/>
          </a:xfrm>
          <a:prstGeom prst="rect">
            <a:avLst/>
          </a:prstGeom>
        </p:spPr>
      </p:pic>
      <p:pic>
        <p:nvPicPr>
          <p:cNvPr id="24" name="图片 283">
            <a:extLst>
              <a:ext uri="{FF2B5EF4-FFF2-40B4-BE49-F238E27FC236}">
                <a16:creationId xmlns:a16="http://schemas.microsoft.com/office/drawing/2014/main" id="{86CCDEF2-0D60-1647-B699-222284BF75CF}"/>
              </a:ext>
            </a:extLst>
          </p:cNvPr>
          <p:cNvPicPr>
            <a:picLocks noChangeAspect="1"/>
          </p:cNvPicPr>
          <p:nvPr/>
        </p:nvPicPr>
        <p:blipFill>
          <a:blip r:embed="rId2">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7996702" y="4921266"/>
            <a:ext cx="687642" cy="1063752"/>
          </a:xfrm>
          <a:prstGeom prst="rect">
            <a:avLst/>
          </a:prstGeom>
        </p:spPr>
      </p:pic>
      <p:pic>
        <p:nvPicPr>
          <p:cNvPr id="25" name="图片 284">
            <a:extLst>
              <a:ext uri="{FF2B5EF4-FFF2-40B4-BE49-F238E27FC236}">
                <a16:creationId xmlns:a16="http://schemas.microsoft.com/office/drawing/2014/main" id="{21748C13-ACB6-1D4D-98B3-3DB5C31BAD94}"/>
              </a:ext>
            </a:extLst>
          </p:cNvPr>
          <p:cNvPicPr>
            <a:picLocks noChangeAspect="1"/>
          </p:cNvPicPr>
          <p:nvPr/>
        </p:nvPicPr>
        <p:blipFill>
          <a:blip r:embed="rId2">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8947051" y="4921266"/>
            <a:ext cx="687642" cy="1063752"/>
          </a:xfrm>
          <a:prstGeom prst="rect">
            <a:avLst/>
          </a:prstGeom>
        </p:spPr>
      </p:pic>
      <p:sp>
        <p:nvSpPr>
          <p:cNvPr id="26" name="文本框 285">
            <a:extLst>
              <a:ext uri="{FF2B5EF4-FFF2-40B4-BE49-F238E27FC236}">
                <a16:creationId xmlns:a16="http://schemas.microsoft.com/office/drawing/2014/main" id="{36F165B7-65B6-1445-8932-32A5CE630594}"/>
              </a:ext>
            </a:extLst>
          </p:cNvPr>
          <p:cNvSpPr txBox="1"/>
          <p:nvPr/>
        </p:nvSpPr>
        <p:spPr>
          <a:xfrm>
            <a:off x="6773684" y="6080733"/>
            <a:ext cx="1178195" cy="276999"/>
          </a:xfrm>
          <a:prstGeom prst="rect">
            <a:avLst/>
          </a:prstGeom>
          <a:noFill/>
        </p:spPr>
        <p:txBody>
          <a:bodyPr wrap="square" rtlCol="0">
            <a:spAutoFit/>
          </a:bodyPr>
          <a:lstStyle/>
          <a:p>
            <a:r>
              <a:rPr lang="en-US" altLang="zh-CN" sz="1200" dirty="0"/>
              <a:t>10.10.2.11</a:t>
            </a:r>
            <a:endParaRPr lang="zh-CN" altLang="en-US" sz="1200" dirty="0"/>
          </a:p>
        </p:txBody>
      </p:sp>
      <p:sp>
        <p:nvSpPr>
          <p:cNvPr id="27" name="文本框 286">
            <a:extLst>
              <a:ext uri="{FF2B5EF4-FFF2-40B4-BE49-F238E27FC236}">
                <a16:creationId xmlns:a16="http://schemas.microsoft.com/office/drawing/2014/main" id="{669D5323-7F36-3046-9DE2-86847ADC5642}"/>
              </a:ext>
            </a:extLst>
          </p:cNvPr>
          <p:cNvSpPr txBox="1"/>
          <p:nvPr/>
        </p:nvSpPr>
        <p:spPr>
          <a:xfrm>
            <a:off x="7796574" y="6075432"/>
            <a:ext cx="1178195" cy="276999"/>
          </a:xfrm>
          <a:prstGeom prst="rect">
            <a:avLst/>
          </a:prstGeom>
          <a:noFill/>
        </p:spPr>
        <p:txBody>
          <a:bodyPr wrap="square" rtlCol="0">
            <a:spAutoFit/>
          </a:bodyPr>
          <a:lstStyle/>
          <a:p>
            <a:r>
              <a:rPr lang="en-US" altLang="zh-CN" sz="1200" dirty="0"/>
              <a:t>10.10.2.12</a:t>
            </a:r>
            <a:endParaRPr lang="zh-CN" altLang="en-US" sz="1200" dirty="0"/>
          </a:p>
        </p:txBody>
      </p:sp>
      <p:sp>
        <p:nvSpPr>
          <p:cNvPr id="28" name="文本框 287">
            <a:extLst>
              <a:ext uri="{FF2B5EF4-FFF2-40B4-BE49-F238E27FC236}">
                <a16:creationId xmlns:a16="http://schemas.microsoft.com/office/drawing/2014/main" id="{F94CF491-5182-2A42-84D8-82D69A6147DF}"/>
              </a:ext>
            </a:extLst>
          </p:cNvPr>
          <p:cNvSpPr txBox="1"/>
          <p:nvPr/>
        </p:nvSpPr>
        <p:spPr>
          <a:xfrm>
            <a:off x="8793286" y="6075432"/>
            <a:ext cx="1178195" cy="276999"/>
          </a:xfrm>
          <a:prstGeom prst="rect">
            <a:avLst/>
          </a:prstGeom>
          <a:noFill/>
        </p:spPr>
        <p:txBody>
          <a:bodyPr wrap="square" rtlCol="0">
            <a:spAutoFit/>
          </a:bodyPr>
          <a:lstStyle/>
          <a:p>
            <a:r>
              <a:rPr lang="en-US" altLang="zh-CN" sz="1200" dirty="0"/>
              <a:t>10.10.2.13</a:t>
            </a:r>
            <a:endParaRPr lang="zh-CN" altLang="en-US" sz="1200" dirty="0"/>
          </a:p>
        </p:txBody>
      </p:sp>
      <p:cxnSp>
        <p:nvCxnSpPr>
          <p:cNvPr id="29" name="直接连接符 17">
            <a:extLst>
              <a:ext uri="{FF2B5EF4-FFF2-40B4-BE49-F238E27FC236}">
                <a16:creationId xmlns:a16="http://schemas.microsoft.com/office/drawing/2014/main" id="{72631906-D4FE-E347-9353-6339F63C2E7F}"/>
              </a:ext>
            </a:extLst>
          </p:cNvPr>
          <p:cNvCxnSpPr>
            <a:stCxn id="12" idx="2"/>
            <a:endCxn id="23" idx="0"/>
          </p:cNvCxnSpPr>
          <p:nvPr/>
        </p:nvCxnSpPr>
        <p:spPr>
          <a:xfrm flipH="1">
            <a:off x="7345351" y="4554892"/>
            <a:ext cx="658154" cy="3874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直接连接符 19">
            <a:extLst>
              <a:ext uri="{FF2B5EF4-FFF2-40B4-BE49-F238E27FC236}">
                <a16:creationId xmlns:a16="http://schemas.microsoft.com/office/drawing/2014/main" id="{AECEA3E9-7A5B-F945-BAA7-00690286ACD3}"/>
              </a:ext>
            </a:extLst>
          </p:cNvPr>
          <p:cNvCxnSpPr>
            <a:stCxn id="12" idx="2"/>
            <a:endCxn id="24" idx="0"/>
          </p:cNvCxnSpPr>
          <p:nvPr/>
        </p:nvCxnSpPr>
        <p:spPr>
          <a:xfrm>
            <a:off x="8003505" y="4554892"/>
            <a:ext cx="337018" cy="366374"/>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直接连接符 21">
            <a:extLst>
              <a:ext uri="{FF2B5EF4-FFF2-40B4-BE49-F238E27FC236}">
                <a16:creationId xmlns:a16="http://schemas.microsoft.com/office/drawing/2014/main" id="{EBE2A154-8AC7-6E4D-9F2B-34EB17D0D8E1}"/>
              </a:ext>
            </a:extLst>
          </p:cNvPr>
          <p:cNvCxnSpPr>
            <a:stCxn id="12" idx="2"/>
            <a:endCxn id="25" idx="0"/>
          </p:cNvCxnSpPr>
          <p:nvPr/>
        </p:nvCxnSpPr>
        <p:spPr>
          <a:xfrm>
            <a:off x="8003505" y="4554892"/>
            <a:ext cx="1287367" cy="366374"/>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直接连接符 24">
            <a:extLst>
              <a:ext uri="{FF2B5EF4-FFF2-40B4-BE49-F238E27FC236}">
                <a16:creationId xmlns:a16="http://schemas.microsoft.com/office/drawing/2014/main" id="{CF1808A1-97A5-4547-AAEA-7334E7673AB4}"/>
              </a:ext>
            </a:extLst>
          </p:cNvPr>
          <p:cNvCxnSpPr>
            <a:cxnSpLocks/>
            <a:stCxn id="12" idx="0"/>
            <a:endCxn id="9" idx="2"/>
          </p:cNvCxnSpPr>
          <p:nvPr/>
        </p:nvCxnSpPr>
        <p:spPr>
          <a:xfrm flipV="1">
            <a:off x="8003505" y="3386447"/>
            <a:ext cx="0" cy="480803"/>
          </a:xfrm>
          <a:prstGeom prst="line">
            <a:avLst/>
          </a:prstGeom>
        </p:spPr>
        <p:style>
          <a:lnRef idx="1">
            <a:schemeClr val="accent1"/>
          </a:lnRef>
          <a:fillRef idx="0">
            <a:schemeClr val="accent1"/>
          </a:fillRef>
          <a:effectRef idx="0">
            <a:schemeClr val="accent1"/>
          </a:effectRef>
          <a:fontRef idx="minor">
            <a:schemeClr val="tx1"/>
          </a:fontRef>
        </p:style>
      </p:cxnSp>
      <p:sp>
        <p:nvSpPr>
          <p:cNvPr id="33" name="文本框 288">
            <a:extLst>
              <a:ext uri="{FF2B5EF4-FFF2-40B4-BE49-F238E27FC236}">
                <a16:creationId xmlns:a16="http://schemas.microsoft.com/office/drawing/2014/main" id="{F5039F21-DF4E-8A4D-B095-1EEEDB612623}"/>
              </a:ext>
            </a:extLst>
          </p:cNvPr>
          <p:cNvSpPr txBox="1"/>
          <p:nvPr/>
        </p:nvSpPr>
        <p:spPr>
          <a:xfrm>
            <a:off x="6160963" y="1454605"/>
            <a:ext cx="2364553" cy="276999"/>
          </a:xfrm>
          <a:prstGeom prst="rect">
            <a:avLst/>
          </a:prstGeom>
          <a:noFill/>
        </p:spPr>
        <p:txBody>
          <a:bodyPr wrap="square" rtlCol="0">
            <a:spAutoFit/>
          </a:bodyPr>
          <a:lstStyle/>
          <a:p>
            <a:r>
              <a:rPr lang="en-US" altLang="zh-CN" sz="1200" dirty="0"/>
              <a:t>Doman name provider</a:t>
            </a:r>
            <a:endParaRPr lang="zh-CN" altLang="en-US" sz="1200" dirty="0"/>
          </a:p>
        </p:txBody>
      </p:sp>
      <p:cxnSp>
        <p:nvCxnSpPr>
          <p:cNvPr id="34" name="直接连接符 29">
            <a:extLst>
              <a:ext uri="{FF2B5EF4-FFF2-40B4-BE49-F238E27FC236}">
                <a16:creationId xmlns:a16="http://schemas.microsoft.com/office/drawing/2014/main" id="{B0D29205-0A2A-2A45-8D2E-9BC345ADDE84}"/>
              </a:ext>
            </a:extLst>
          </p:cNvPr>
          <p:cNvCxnSpPr>
            <a:stCxn id="8" idx="3"/>
            <a:endCxn id="9" idx="1"/>
          </p:cNvCxnSpPr>
          <p:nvPr/>
        </p:nvCxnSpPr>
        <p:spPr>
          <a:xfrm>
            <a:off x="4228835" y="3012597"/>
            <a:ext cx="2954758" cy="470"/>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sp>
        <p:nvSpPr>
          <p:cNvPr id="35" name="文本框 289">
            <a:extLst>
              <a:ext uri="{FF2B5EF4-FFF2-40B4-BE49-F238E27FC236}">
                <a16:creationId xmlns:a16="http://schemas.microsoft.com/office/drawing/2014/main" id="{0EFA34C1-E06B-2C43-BA15-E09E4CB9510A}"/>
              </a:ext>
            </a:extLst>
          </p:cNvPr>
          <p:cNvSpPr txBox="1"/>
          <p:nvPr/>
        </p:nvSpPr>
        <p:spPr>
          <a:xfrm>
            <a:off x="4850119" y="2713615"/>
            <a:ext cx="2333474" cy="276999"/>
          </a:xfrm>
          <a:prstGeom prst="rect">
            <a:avLst/>
          </a:prstGeom>
          <a:noFill/>
        </p:spPr>
        <p:txBody>
          <a:bodyPr wrap="square" rtlCol="0">
            <a:spAutoFit/>
          </a:bodyPr>
          <a:lstStyle/>
          <a:p>
            <a:r>
              <a:rPr lang="en-US" altLang="zh-CN" sz="1200" dirty="0"/>
              <a:t>DNS configuration sync</a:t>
            </a:r>
            <a:endParaRPr lang="zh-CN" altLang="en-US" sz="1200" dirty="0"/>
          </a:p>
        </p:txBody>
      </p:sp>
      <p:pic>
        <p:nvPicPr>
          <p:cNvPr id="36" name="图片 290">
            <a:extLst>
              <a:ext uri="{FF2B5EF4-FFF2-40B4-BE49-F238E27FC236}">
                <a16:creationId xmlns:a16="http://schemas.microsoft.com/office/drawing/2014/main" id="{435311D2-7B3B-B841-80ED-CF3D40B1D0B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61898" y="944920"/>
            <a:ext cx="1181977" cy="825677"/>
          </a:xfrm>
          <a:prstGeom prst="rect">
            <a:avLst/>
          </a:prstGeom>
        </p:spPr>
      </p:pic>
      <p:pic>
        <p:nvPicPr>
          <p:cNvPr id="37" name="图片 291">
            <a:extLst>
              <a:ext uri="{FF2B5EF4-FFF2-40B4-BE49-F238E27FC236}">
                <a16:creationId xmlns:a16="http://schemas.microsoft.com/office/drawing/2014/main" id="{C0C666A3-3C45-B747-A9B3-CD7321A721B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80401" y="908248"/>
            <a:ext cx="543644" cy="942172"/>
          </a:xfrm>
          <a:prstGeom prst="rect">
            <a:avLst/>
          </a:prstGeom>
        </p:spPr>
      </p:pic>
      <p:cxnSp>
        <p:nvCxnSpPr>
          <p:cNvPr id="38" name="直接箭头连接符 31">
            <a:extLst>
              <a:ext uri="{FF2B5EF4-FFF2-40B4-BE49-F238E27FC236}">
                <a16:creationId xmlns:a16="http://schemas.microsoft.com/office/drawing/2014/main" id="{AEA1FCC0-3475-0644-9E9F-4120138A4B21}"/>
              </a:ext>
            </a:extLst>
          </p:cNvPr>
          <p:cNvCxnSpPr>
            <a:stCxn id="36" idx="1"/>
            <a:endCxn id="37" idx="3"/>
          </p:cNvCxnSpPr>
          <p:nvPr/>
        </p:nvCxnSpPr>
        <p:spPr>
          <a:xfrm flipH="1">
            <a:off x="6224045" y="1357759"/>
            <a:ext cx="2537853" cy="21575"/>
          </a:xfrm>
          <a:prstGeom prst="straightConnector1">
            <a:avLst/>
          </a:prstGeom>
          <a:ln>
            <a:prstDash val="dash"/>
            <a:headEnd type="triangle"/>
            <a:tailEnd type="triangle"/>
          </a:ln>
        </p:spPr>
        <p:style>
          <a:lnRef idx="1">
            <a:schemeClr val="accent1"/>
          </a:lnRef>
          <a:fillRef idx="0">
            <a:schemeClr val="accent1"/>
          </a:fillRef>
          <a:effectRef idx="0">
            <a:schemeClr val="accent1"/>
          </a:effectRef>
          <a:fontRef idx="minor">
            <a:schemeClr val="tx1"/>
          </a:fontRef>
        </p:style>
      </p:cxnSp>
      <p:sp>
        <p:nvSpPr>
          <p:cNvPr id="39" name="矩形 35">
            <a:extLst>
              <a:ext uri="{FF2B5EF4-FFF2-40B4-BE49-F238E27FC236}">
                <a16:creationId xmlns:a16="http://schemas.microsoft.com/office/drawing/2014/main" id="{03908431-4ABB-4441-A53C-4E99FFCE7CC9}"/>
              </a:ext>
            </a:extLst>
          </p:cNvPr>
          <p:cNvSpPr/>
          <p:nvPr/>
        </p:nvSpPr>
        <p:spPr>
          <a:xfrm>
            <a:off x="6287339" y="1086968"/>
            <a:ext cx="2133918" cy="276999"/>
          </a:xfrm>
          <a:prstGeom prst="rect">
            <a:avLst/>
          </a:prstGeom>
        </p:spPr>
        <p:txBody>
          <a:bodyPr wrap="none">
            <a:spAutoFit/>
          </a:bodyPr>
          <a:lstStyle/>
          <a:p>
            <a:r>
              <a:rPr lang="en-US" altLang="zh-CN" sz="1200" dirty="0"/>
              <a:t>Access </a:t>
            </a:r>
            <a:r>
              <a:rPr lang="en-US" altLang="zh-CN" sz="1200" dirty="0" err="1"/>
              <a:t>www.sangfor.com</a:t>
            </a:r>
            <a:endParaRPr lang="zh-CN" altLang="en-US" sz="1200" dirty="0"/>
          </a:p>
        </p:txBody>
      </p:sp>
      <p:sp>
        <p:nvSpPr>
          <p:cNvPr id="40" name="文本框 292">
            <a:extLst>
              <a:ext uri="{FF2B5EF4-FFF2-40B4-BE49-F238E27FC236}">
                <a16:creationId xmlns:a16="http://schemas.microsoft.com/office/drawing/2014/main" id="{521D08FB-D358-2D43-BC99-CE2A4ED763B7}"/>
              </a:ext>
            </a:extLst>
          </p:cNvPr>
          <p:cNvSpPr txBox="1"/>
          <p:nvPr/>
        </p:nvSpPr>
        <p:spPr>
          <a:xfrm>
            <a:off x="8974769" y="1743476"/>
            <a:ext cx="838731" cy="276999"/>
          </a:xfrm>
          <a:prstGeom prst="rect">
            <a:avLst/>
          </a:prstGeom>
          <a:noFill/>
        </p:spPr>
        <p:txBody>
          <a:bodyPr wrap="square" rtlCol="0">
            <a:spAutoFit/>
          </a:bodyPr>
          <a:lstStyle/>
          <a:p>
            <a:r>
              <a:rPr lang="en-US" altLang="zh-CN" sz="1200" dirty="0"/>
              <a:t>Client</a:t>
            </a:r>
            <a:endParaRPr lang="zh-CN" altLang="en-US" sz="1200" dirty="0"/>
          </a:p>
        </p:txBody>
      </p:sp>
      <p:cxnSp>
        <p:nvCxnSpPr>
          <p:cNvPr id="41" name="直接连接符 38">
            <a:extLst>
              <a:ext uri="{FF2B5EF4-FFF2-40B4-BE49-F238E27FC236}">
                <a16:creationId xmlns:a16="http://schemas.microsoft.com/office/drawing/2014/main" id="{A5CDDEDC-A697-ED4E-BBBC-43B8074CFA54}"/>
              </a:ext>
            </a:extLst>
          </p:cNvPr>
          <p:cNvCxnSpPr>
            <a:stCxn id="37" idx="2"/>
            <a:endCxn id="8" idx="0"/>
          </p:cNvCxnSpPr>
          <p:nvPr/>
        </p:nvCxnSpPr>
        <p:spPr>
          <a:xfrm flipH="1">
            <a:off x="3408923" y="1850420"/>
            <a:ext cx="2543300" cy="788797"/>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直接连接符 40">
            <a:extLst>
              <a:ext uri="{FF2B5EF4-FFF2-40B4-BE49-F238E27FC236}">
                <a16:creationId xmlns:a16="http://schemas.microsoft.com/office/drawing/2014/main" id="{C894381F-3F27-EC4F-BAA2-7F8BC75CE192}"/>
              </a:ext>
            </a:extLst>
          </p:cNvPr>
          <p:cNvCxnSpPr>
            <a:stCxn id="37" idx="2"/>
            <a:endCxn id="9" idx="0"/>
          </p:cNvCxnSpPr>
          <p:nvPr/>
        </p:nvCxnSpPr>
        <p:spPr>
          <a:xfrm>
            <a:off x="5952223" y="1850420"/>
            <a:ext cx="2051282" cy="789267"/>
          </a:xfrm>
          <a:prstGeom prst="line">
            <a:avLst/>
          </a:prstGeom>
        </p:spPr>
        <p:style>
          <a:lnRef idx="1">
            <a:schemeClr val="accent1"/>
          </a:lnRef>
          <a:fillRef idx="0">
            <a:schemeClr val="accent1"/>
          </a:fillRef>
          <a:effectRef idx="0">
            <a:schemeClr val="accent1"/>
          </a:effectRef>
          <a:fontRef idx="minor">
            <a:schemeClr val="tx1"/>
          </a:fontRef>
        </p:style>
      </p:cxnSp>
      <p:sp>
        <p:nvSpPr>
          <p:cNvPr id="43" name="矩形 41">
            <a:extLst>
              <a:ext uri="{FF2B5EF4-FFF2-40B4-BE49-F238E27FC236}">
                <a16:creationId xmlns:a16="http://schemas.microsoft.com/office/drawing/2014/main" id="{60685D02-1954-8147-9FAF-36D385F8256E}"/>
              </a:ext>
            </a:extLst>
          </p:cNvPr>
          <p:cNvSpPr/>
          <p:nvPr/>
        </p:nvSpPr>
        <p:spPr>
          <a:xfrm>
            <a:off x="2726435" y="786432"/>
            <a:ext cx="3516998" cy="1015663"/>
          </a:xfrm>
          <a:prstGeom prst="rect">
            <a:avLst/>
          </a:prstGeom>
        </p:spPr>
        <p:txBody>
          <a:bodyPr wrap="square">
            <a:spAutoFit/>
          </a:bodyPr>
          <a:lstStyle/>
          <a:p>
            <a:r>
              <a:rPr lang="en-US" altLang="zh-CN" sz="1200" dirty="0"/>
              <a:t>Domain name: www.sangfor.com</a:t>
            </a:r>
          </a:p>
          <a:p>
            <a:r>
              <a:rPr lang="en-US" altLang="zh-CN" sz="1200" dirty="0"/>
              <a:t>NS1: ns1.sangfor.com</a:t>
            </a:r>
          </a:p>
          <a:p>
            <a:r>
              <a:rPr lang="en-US" altLang="zh-CN" sz="1200" dirty="0"/>
              <a:t>A-record: 202.202.2.110</a:t>
            </a:r>
          </a:p>
          <a:p>
            <a:r>
              <a:rPr lang="en-US" altLang="zh-CN" sz="1200" dirty="0"/>
              <a:t>NS2: ns2.sangfor.com</a:t>
            </a:r>
          </a:p>
          <a:p>
            <a:r>
              <a:rPr lang="en-US" altLang="zh-CN" sz="1200" dirty="0"/>
              <a:t>A-record: 202.202.2.112</a:t>
            </a:r>
            <a:endParaRPr lang="zh-CN" altLang="en-US" sz="1200" dirty="0"/>
          </a:p>
        </p:txBody>
      </p:sp>
      <p:sp>
        <p:nvSpPr>
          <p:cNvPr id="44" name="文本框 293">
            <a:extLst>
              <a:ext uri="{FF2B5EF4-FFF2-40B4-BE49-F238E27FC236}">
                <a16:creationId xmlns:a16="http://schemas.microsoft.com/office/drawing/2014/main" id="{03DAA604-4292-E44D-B080-F68135AF6B80}"/>
              </a:ext>
            </a:extLst>
          </p:cNvPr>
          <p:cNvSpPr txBox="1"/>
          <p:nvPr/>
        </p:nvSpPr>
        <p:spPr>
          <a:xfrm>
            <a:off x="1848547" y="2148955"/>
            <a:ext cx="2062372" cy="461665"/>
          </a:xfrm>
          <a:prstGeom prst="rect">
            <a:avLst/>
          </a:prstGeom>
          <a:noFill/>
        </p:spPr>
        <p:txBody>
          <a:bodyPr wrap="square" rtlCol="0">
            <a:spAutoFit/>
          </a:bodyPr>
          <a:lstStyle/>
          <a:p>
            <a:r>
              <a:rPr lang="en-US" altLang="zh-CN" sz="1200" dirty="0"/>
              <a:t>AD1(global DNS) IP</a:t>
            </a:r>
            <a:r>
              <a:rPr lang="zh-CN" altLang="en-US" sz="1200" dirty="0"/>
              <a:t>：</a:t>
            </a:r>
            <a:r>
              <a:rPr lang="en-US" altLang="zh-CN" sz="1200" dirty="0"/>
              <a:t>202.202.2.110</a:t>
            </a:r>
            <a:endParaRPr lang="zh-CN" altLang="en-US" sz="1200" dirty="0"/>
          </a:p>
        </p:txBody>
      </p:sp>
      <p:sp>
        <p:nvSpPr>
          <p:cNvPr id="45" name="矩形 42">
            <a:extLst>
              <a:ext uri="{FF2B5EF4-FFF2-40B4-BE49-F238E27FC236}">
                <a16:creationId xmlns:a16="http://schemas.microsoft.com/office/drawing/2014/main" id="{15092F04-F1D0-CA4A-B517-AC0D687273C8}"/>
              </a:ext>
            </a:extLst>
          </p:cNvPr>
          <p:cNvSpPr/>
          <p:nvPr/>
        </p:nvSpPr>
        <p:spPr>
          <a:xfrm>
            <a:off x="7993528" y="2165776"/>
            <a:ext cx="2051281" cy="461665"/>
          </a:xfrm>
          <a:prstGeom prst="rect">
            <a:avLst/>
          </a:prstGeom>
          <a:noFill/>
        </p:spPr>
        <p:txBody>
          <a:bodyPr wrap="square" rtlCol="0">
            <a:spAutoFit/>
          </a:bodyPr>
          <a:lstStyle/>
          <a:p>
            <a:r>
              <a:rPr lang="en-US" altLang="zh-CN" sz="1200" dirty="0"/>
              <a:t>AD2(global DNS) IP :  </a:t>
            </a:r>
          </a:p>
          <a:p>
            <a:r>
              <a:rPr lang="en-US" altLang="zh-CN" sz="1200" dirty="0"/>
              <a:t>202.202.2.112</a:t>
            </a:r>
          </a:p>
        </p:txBody>
      </p:sp>
      <p:sp>
        <p:nvSpPr>
          <p:cNvPr id="46" name="矩形 294">
            <a:extLst>
              <a:ext uri="{FF2B5EF4-FFF2-40B4-BE49-F238E27FC236}">
                <a16:creationId xmlns:a16="http://schemas.microsoft.com/office/drawing/2014/main" id="{1D4DBBD0-E663-3542-96C7-B1F1CB6C65EC}"/>
              </a:ext>
            </a:extLst>
          </p:cNvPr>
          <p:cNvSpPr/>
          <p:nvPr/>
        </p:nvSpPr>
        <p:spPr>
          <a:xfrm>
            <a:off x="9193992" y="2643735"/>
            <a:ext cx="2570545" cy="646331"/>
          </a:xfrm>
          <a:prstGeom prst="rect">
            <a:avLst/>
          </a:prstGeom>
        </p:spPr>
        <p:txBody>
          <a:bodyPr wrap="square">
            <a:spAutoFit/>
          </a:bodyPr>
          <a:lstStyle/>
          <a:p>
            <a:r>
              <a:rPr lang="en-US" altLang="zh-CN" sz="1200" dirty="0"/>
              <a:t>Domain name: </a:t>
            </a:r>
            <a:r>
              <a:rPr lang="en-US" altLang="zh-CN" sz="1200" dirty="0">
                <a:hlinkClick r:id="rId7"/>
              </a:rPr>
              <a:t>www.sangfor.com</a:t>
            </a:r>
            <a:endParaRPr lang="en-US" altLang="zh-CN" sz="1200" dirty="0"/>
          </a:p>
          <a:p>
            <a:r>
              <a:rPr lang="en-US" altLang="zh-CN" sz="1200" dirty="0"/>
              <a:t>A-record: 202.202.1.112</a:t>
            </a:r>
            <a:endParaRPr lang="zh-CN" altLang="en-US" sz="1200" dirty="0"/>
          </a:p>
        </p:txBody>
      </p:sp>
      <p:sp>
        <p:nvSpPr>
          <p:cNvPr id="47" name="矩形 295">
            <a:extLst>
              <a:ext uri="{FF2B5EF4-FFF2-40B4-BE49-F238E27FC236}">
                <a16:creationId xmlns:a16="http://schemas.microsoft.com/office/drawing/2014/main" id="{BAAC8647-467B-734F-90BE-0B4A5037411F}"/>
              </a:ext>
            </a:extLst>
          </p:cNvPr>
          <p:cNvSpPr/>
          <p:nvPr/>
        </p:nvSpPr>
        <p:spPr>
          <a:xfrm>
            <a:off x="526638" y="2722334"/>
            <a:ext cx="2303613" cy="646331"/>
          </a:xfrm>
          <a:prstGeom prst="rect">
            <a:avLst/>
          </a:prstGeom>
        </p:spPr>
        <p:txBody>
          <a:bodyPr wrap="square">
            <a:spAutoFit/>
          </a:bodyPr>
          <a:lstStyle/>
          <a:p>
            <a:r>
              <a:rPr lang="en-US" altLang="zh-CN" sz="1200" dirty="0"/>
              <a:t>Domain name: </a:t>
            </a:r>
            <a:r>
              <a:rPr lang="en-US" altLang="zh-CN" sz="1200" dirty="0">
                <a:hlinkClick r:id="rId7"/>
              </a:rPr>
              <a:t>www.sangfor.com</a:t>
            </a:r>
            <a:endParaRPr lang="en-US" altLang="zh-CN" sz="1200" dirty="0"/>
          </a:p>
          <a:p>
            <a:r>
              <a:rPr lang="en-US" altLang="zh-CN" sz="1200" dirty="0"/>
              <a:t>A-record:  202.202.1.111</a:t>
            </a:r>
            <a:endParaRPr lang="zh-CN" altLang="en-US" sz="1200" dirty="0"/>
          </a:p>
        </p:txBody>
      </p:sp>
      <p:sp>
        <p:nvSpPr>
          <p:cNvPr id="48" name="箭头: 右 45">
            <a:extLst>
              <a:ext uri="{FF2B5EF4-FFF2-40B4-BE49-F238E27FC236}">
                <a16:creationId xmlns:a16="http://schemas.microsoft.com/office/drawing/2014/main" id="{085A30F4-496D-2A4A-9FC9-91DB7641464E}"/>
              </a:ext>
            </a:extLst>
          </p:cNvPr>
          <p:cNvSpPr/>
          <p:nvPr/>
        </p:nvSpPr>
        <p:spPr>
          <a:xfrm>
            <a:off x="5094681" y="5245100"/>
            <a:ext cx="1625195" cy="455542"/>
          </a:xfrm>
          <a:prstGeom prst="right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sp>
        <p:nvSpPr>
          <p:cNvPr id="49" name="文本框 296">
            <a:extLst>
              <a:ext uri="{FF2B5EF4-FFF2-40B4-BE49-F238E27FC236}">
                <a16:creationId xmlns:a16="http://schemas.microsoft.com/office/drawing/2014/main" id="{15B6536C-2A87-4846-9221-ECF0BAA2E9F2}"/>
              </a:ext>
            </a:extLst>
          </p:cNvPr>
          <p:cNvSpPr txBox="1"/>
          <p:nvPr/>
        </p:nvSpPr>
        <p:spPr>
          <a:xfrm>
            <a:off x="5243469" y="5021812"/>
            <a:ext cx="1289866" cy="276999"/>
          </a:xfrm>
          <a:prstGeom prst="rect">
            <a:avLst/>
          </a:prstGeom>
          <a:noFill/>
        </p:spPr>
        <p:txBody>
          <a:bodyPr wrap="square" rtlCol="0">
            <a:spAutoFit/>
          </a:bodyPr>
          <a:lstStyle/>
          <a:p>
            <a:r>
              <a:rPr lang="en-US" altLang="zh-CN" sz="1200" dirty="0"/>
              <a:t>VM recovery</a:t>
            </a:r>
            <a:endParaRPr lang="zh-CN" altLang="en-US" sz="1200" dirty="0"/>
          </a:p>
        </p:txBody>
      </p:sp>
      <p:sp>
        <p:nvSpPr>
          <p:cNvPr id="50" name="任意多边形: 形状 297">
            <a:extLst>
              <a:ext uri="{FF2B5EF4-FFF2-40B4-BE49-F238E27FC236}">
                <a16:creationId xmlns:a16="http://schemas.microsoft.com/office/drawing/2014/main" id="{1DF09526-D17A-BB4F-B8B0-E17E82A8D4D9}"/>
              </a:ext>
            </a:extLst>
          </p:cNvPr>
          <p:cNvSpPr/>
          <p:nvPr/>
        </p:nvSpPr>
        <p:spPr>
          <a:xfrm>
            <a:off x="3650751" y="1743476"/>
            <a:ext cx="5061449" cy="3247624"/>
          </a:xfrm>
          <a:custGeom>
            <a:avLst/>
            <a:gdLst>
              <a:gd name="connsiteX0" fmla="*/ 5061449 w 5061449"/>
              <a:gd name="connsiteY0" fmla="*/ 72101 h 3501101"/>
              <a:gd name="connsiteX1" fmla="*/ 2711949 w 5061449"/>
              <a:gd name="connsiteY1" fmla="*/ 72101 h 3501101"/>
              <a:gd name="connsiteX2" fmla="*/ 1441949 w 5061449"/>
              <a:gd name="connsiteY2" fmla="*/ 821401 h 3501101"/>
              <a:gd name="connsiteX3" fmla="*/ 540249 w 5061449"/>
              <a:gd name="connsiteY3" fmla="*/ 1431001 h 3501101"/>
              <a:gd name="connsiteX4" fmla="*/ 121149 w 5061449"/>
              <a:gd name="connsiteY4" fmla="*/ 2180301 h 3501101"/>
              <a:gd name="connsiteX5" fmla="*/ 19549 w 5061449"/>
              <a:gd name="connsiteY5" fmla="*/ 2955001 h 3501101"/>
              <a:gd name="connsiteX6" fmla="*/ 451349 w 5061449"/>
              <a:gd name="connsiteY6" fmla="*/ 3501101 h 3501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61449" h="3501101">
                <a:moveTo>
                  <a:pt x="5061449" y="72101"/>
                </a:moveTo>
                <a:cubicBezTo>
                  <a:pt x="4188324" y="9659"/>
                  <a:pt x="3315199" y="-52782"/>
                  <a:pt x="2711949" y="72101"/>
                </a:cubicBezTo>
                <a:cubicBezTo>
                  <a:pt x="2108699" y="196984"/>
                  <a:pt x="1803899" y="594918"/>
                  <a:pt x="1441949" y="821401"/>
                </a:cubicBezTo>
                <a:cubicBezTo>
                  <a:pt x="1079999" y="1047884"/>
                  <a:pt x="760382" y="1204518"/>
                  <a:pt x="540249" y="1431001"/>
                </a:cubicBezTo>
                <a:cubicBezTo>
                  <a:pt x="320116" y="1657484"/>
                  <a:pt x="207932" y="1926301"/>
                  <a:pt x="121149" y="2180301"/>
                </a:cubicBezTo>
                <a:cubicBezTo>
                  <a:pt x="34366" y="2434301"/>
                  <a:pt x="-35484" y="2734868"/>
                  <a:pt x="19549" y="2955001"/>
                </a:cubicBezTo>
                <a:cubicBezTo>
                  <a:pt x="74582" y="3175134"/>
                  <a:pt x="229099" y="3416434"/>
                  <a:pt x="451349" y="3501101"/>
                </a:cubicBezTo>
              </a:path>
            </a:pathLst>
          </a:custGeom>
          <a:noFill/>
          <a:ln w="38100">
            <a:solidFill>
              <a:schemeClr val="accent2"/>
            </a:solidFill>
            <a:prstDash val="dash"/>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sp>
        <p:nvSpPr>
          <p:cNvPr id="51" name="任意多边形: 形状 298">
            <a:extLst>
              <a:ext uri="{FF2B5EF4-FFF2-40B4-BE49-F238E27FC236}">
                <a16:creationId xmlns:a16="http://schemas.microsoft.com/office/drawing/2014/main" id="{90A8865E-627D-BB45-B64B-99CB971F104C}"/>
              </a:ext>
            </a:extLst>
          </p:cNvPr>
          <p:cNvSpPr/>
          <p:nvPr/>
        </p:nvSpPr>
        <p:spPr>
          <a:xfrm>
            <a:off x="6389615" y="1836780"/>
            <a:ext cx="2919485" cy="3027320"/>
          </a:xfrm>
          <a:custGeom>
            <a:avLst/>
            <a:gdLst>
              <a:gd name="connsiteX0" fmla="*/ 2271785 w 2919485"/>
              <a:gd name="connsiteY0" fmla="*/ 55520 h 3027320"/>
              <a:gd name="connsiteX1" fmla="*/ 36585 w 2919485"/>
              <a:gd name="connsiteY1" fmla="*/ 80920 h 3027320"/>
              <a:gd name="connsiteX2" fmla="*/ 900185 w 2919485"/>
              <a:gd name="connsiteY2" fmla="*/ 830220 h 3027320"/>
              <a:gd name="connsiteX3" fmla="*/ 1128785 w 2919485"/>
              <a:gd name="connsiteY3" fmla="*/ 1655720 h 3027320"/>
              <a:gd name="connsiteX4" fmla="*/ 1382785 w 2919485"/>
              <a:gd name="connsiteY4" fmla="*/ 2036720 h 3027320"/>
              <a:gd name="connsiteX5" fmla="*/ 2919485 w 2919485"/>
              <a:gd name="connsiteY5" fmla="*/ 3027320 h 3027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19485" h="3027320">
                <a:moveTo>
                  <a:pt x="2271785" y="55520"/>
                </a:moveTo>
                <a:cubicBezTo>
                  <a:pt x="1268485" y="3661"/>
                  <a:pt x="265185" y="-48197"/>
                  <a:pt x="36585" y="80920"/>
                </a:cubicBezTo>
                <a:cubicBezTo>
                  <a:pt x="-192015" y="210037"/>
                  <a:pt x="718152" y="567753"/>
                  <a:pt x="900185" y="830220"/>
                </a:cubicBezTo>
                <a:cubicBezTo>
                  <a:pt x="1082218" y="1092687"/>
                  <a:pt x="1048352" y="1454637"/>
                  <a:pt x="1128785" y="1655720"/>
                </a:cubicBezTo>
                <a:cubicBezTo>
                  <a:pt x="1209218" y="1856803"/>
                  <a:pt x="1084335" y="1808120"/>
                  <a:pt x="1382785" y="2036720"/>
                </a:cubicBezTo>
                <a:cubicBezTo>
                  <a:pt x="1681235" y="2265320"/>
                  <a:pt x="2415718" y="2779670"/>
                  <a:pt x="2919485" y="3027320"/>
                </a:cubicBezTo>
              </a:path>
            </a:pathLst>
          </a:custGeom>
          <a:noFill/>
          <a:ln w="38100">
            <a:solidFill>
              <a:schemeClr val="accent6"/>
            </a:solidFill>
            <a:prstDash val="dash"/>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dirty="0"/>
          </a:p>
        </p:txBody>
      </p:sp>
      <p:cxnSp>
        <p:nvCxnSpPr>
          <p:cNvPr id="52" name="直接箭头连接符 300">
            <a:extLst>
              <a:ext uri="{FF2B5EF4-FFF2-40B4-BE49-F238E27FC236}">
                <a16:creationId xmlns:a16="http://schemas.microsoft.com/office/drawing/2014/main" id="{BC761B95-F1A7-8440-866D-ED09281EA966}"/>
              </a:ext>
            </a:extLst>
          </p:cNvPr>
          <p:cNvCxnSpPr/>
          <p:nvPr/>
        </p:nvCxnSpPr>
        <p:spPr>
          <a:xfrm>
            <a:off x="10083800" y="4942362"/>
            <a:ext cx="1028700" cy="0"/>
          </a:xfrm>
          <a:prstGeom prst="straightConnector1">
            <a:avLst/>
          </a:prstGeom>
          <a:noFill/>
          <a:ln w="38100">
            <a:solidFill>
              <a:schemeClr val="accent2"/>
            </a:solidFill>
            <a:prstDash val="dash"/>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cxnSp>
      <p:cxnSp>
        <p:nvCxnSpPr>
          <p:cNvPr id="53" name="直接箭头连接符 301">
            <a:extLst>
              <a:ext uri="{FF2B5EF4-FFF2-40B4-BE49-F238E27FC236}">
                <a16:creationId xmlns:a16="http://schemas.microsoft.com/office/drawing/2014/main" id="{86E8EA46-601F-C34A-99F3-98499626B8EA}"/>
              </a:ext>
            </a:extLst>
          </p:cNvPr>
          <p:cNvCxnSpPr/>
          <p:nvPr/>
        </p:nvCxnSpPr>
        <p:spPr>
          <a:xfrm>
            <a:off x="10083800" y="5475762"/>
            <a:ext cx="1028700" cy="0"/>
          </a:xfrm>
          <a:prstGeom prst="straightConnector1">
            <a:avLst/>
          </a:prstGeom>
          <a:noFill/>
          <a:ln w="38100">
            <a:solidFill>
              <a:schemeClr val="accent6"/>
            </a:solidFill>
            <a:prstDash val="dash"/>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cxnSp>
      <p:sp>
        <p:nvSpPr>
          <p:cNvPr id="54" name="文本框 302">
            <a:extLst>
              <a:ext uri="{FF2B5EF4-FFF2-40B4-BE49-F238E27FC236}">
                <a16:creationId xmlns:a16="http://schemas.microsoft.com/office/drawing/2014/main" id="{0D8D1341-7F89-DC48-A131-2083B8A927F7}"/>
              </a:ext>
            </a:extLst>
          </p:cNvPr>
          <p:cNvSpPr txBox="1"/>
          <p:nvPr/>
        </p:nvSpPr>
        <p:spPr>
          <a:xfrm>
            <a:off x="11120871" y="4767377"/>
            <a:ext cx="927094" cy="276999"/>
          </a:xfrm>
          <a:prstGeom prst="rect">
            <a:avLst/>
          </a:prstGeom>
          <a:noFill/>
        </p:spPr>
        <p:txBody>
          <a:bodyPr wrap="square" rtlCol="0">
            <a:spAutoFit/>
          </a:bodyPr>
          <a:lstStyle/>
          <a:p>
            <a:r>
              <a:rPr lang="en-US" altLang="zh-CN" sz="1200" dirty="0"/>
              <a:t>Normal</a:t>
            </a:r>
            <a:endParaRPr lang="zh-CN" altLang="en-US" sz="1200" dirty="0"/>
          </a:p>
        </p:txBody>
      </p:sp>
      <p:sp>
        <p:nvSpPr>
          <p:cNvPr id="55" name="文本框 303">
            <a:extLst>
              <a:ext uri="{FF2B5EF4-FFF2-40B4-BE49-F238E27FC236}">
                <a16:creationId xmlns:a16="http://schemas.microsoft.com/office/drawing/2014/main" id="{B2C866D3-5B9C-7F4B-8578-EB62FC7F8733}"/>
              </a:ext>
            </a:extLst>
          </p:cNvPr>
          <p:cNvSpPr txBox="1"/>
          <p:nvPr/>
        </p:nvSpPr>
        <p:spPr>
          <a:xfrm>
            <a:off x="11098060" y="5329589"/>
            <a:ext cx="927094" cy="276999"/>
          </a:xfrm>
          <a:prstGeom prst="rect">
            <a:avLst/>
          </a:prstGeom>
          <a:noFill/>
        </p:spPr>
        <p:txBody>
          <a:bodyPr wrap="square" rtlCol="0">
            <a:spAutoFit/>
          </a:bodyPr>
          <a:lstStyle/>
          <a:p>
            <a:r>
              <a:rPr lang="en-US" altLang="zh-CN" sz="1200" dirty="0"/>
              <a:t>Failover</a:t>
            </a:r>
            <a:endParaRPr lang="zh-CN" altLang="en-US" sz="1200" dirty="0"/>
          </a:p>
        </p:txBody>
      </p:sp>
      <p:sp>
        <p:nvSpPr>
          <p:cNvPr id="56" name="矩形 304">
            <a:extLst>
              <a:ext uri="{FF2B5EF4-FFF2-40B4-BE49-F238E27FC236}">
                <a16:creationId xmlns:a16="http://schemas.microsoft.com/office/drawing/2014/main" id="{0485337A-C440-1047-B35B-F3B81569359B}"/>
              </a:ext>
            </a:extLst>
          </p:cNvPr>
          <p:cNvSpPr/>
          <p:nvPr/>
        </p:nvSpPr>
        <p:spPr>
          <a:xfrm>
            <a:off x="1855658" y="3817064"/>
            <a:ext cx="716863" cy="338554"/>
          </a:xfrm>
          <a:prstGeom prst="rect">
            <a:avLst/>
          </a:prstGeom>
        </p:spPr>
        <p:txBody>
          <a:bodyPr wrap="none">
            <a:spAutoFit/>
          </a:bodyPr>
          <a:lstStyle/>
          <a:p>
            <a:r>
              <a:rPr lang="en-US" altLang="zh-CN" sz="1600" dirty="0"/>
              <a:t>vAD1</a:t>
            </a:r>
            <a:endParaRPr lang="zh-CN" altLang="en-US" sz="1600" dirty="0"/>
          </a:p>
        </p:txBody>
      </p:sp>
      <p:sp>
        <p:nvSpPr>
          <p:cNvPr id="57" name="矩形 305">
            <a:extLst>
              <a:ext uri="{FF2B5EF4-FFF2-40B4-BE49-F238E27FC236}">
                <a16:creationId xmlns:a16="http://schemas.microsoft.com/office/drawing/2014/main" id="{2CFE49AB-B323-A546-BE38-A8C12BBDECC9}"/>
              </a:ext>
            </a:extLst>
          </p:cNvPr>
          <p:cNvSpPr/>
          <p:nvPr/>
        </p:nvSpPr>
        <p:spPr>
          <a:xfrm>
            <a:off x="8793073" y="3715627"/>
            <a:ext cx="716863" cy="338554"/>
          </a:xfrm>
          <a:prstGeom prst="rect">
            <a:avLst/>
          </a:prstGeom>
        </p:spPr>
        <p:txBody>
          <a:bodyPr wrap="none">
            <a:spAutoFit/>
          </a:bodyPr>
          <a:lstStyle/>
          <a:p>
            <a:r>
              <a:rPr lang="en-US" altLang="zh-CN" sz="1600" dirty="0"/>
              <a:t>vAD2</a:t>
            </a:r>
            <a:endParaRPr lang="zh-CN" altLang="en-US" sz="1600" dirty="0"/>
          </a:p>
        </p:txBody>
      </p:sp>
    </p:spTree>
    <p:extLst>
      <p:ext uri="{BB962C8B-B14F-4D97-AF65-F5344CB8AC3E}">
        <p14:creationId xmlns:p14="http://schemas.microsoft.com/office/powerpoint/2010/main" val="34582598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49ED6-9F99-9F48-96A8-0EEC0CED90B1}"/>
              </a:ext>
            </a:extLst>
          </p:cNvPr>
          <p:cNvSpPr>
            <a:spLocks noGrp="1"/>
          </p:cNvSpPr>
          <p:nvPr>
            <p:ph type="title"/>
          </p:nvPr>
        </p:nvSpPr>
        <p:spPr/>
        <p:txBody>
          <a:bodyPr/>
          <a:lstStyle/>
          <a:p>
            <a:r>
              <a:rPr lang="en-US" dirty="0">
                <a:latin typeface="Century Gothic" panose="020B0502020202020204" pitchFamily="34" charset="0"/>
              </a:rPr>
              <a:t>Failure Scenarios in Stretched Cluster</a:t>
            </a:r>
          </a:p>
        </p:txBody>
      </p:sp>
      <p:sp>
        <p:nvSpPr>
          <p:cNvPr id="3" name="Date Placeholder 2">
            <a:extLst>
              <a:ext uri="{FF2B5EF4-FFF2-40B4-BE49-F238E27FC236}">
                <a16:creationId xmlns:a16="http://schemas.microsoft.com/office/drawing/2014/main" id="{6B9A9E85-A3A8-E646-BDBD-2C6F3F7E1178}"/>
              </a:ext>
            </a:extLst>
          </p:cNvPr>
          <p:cNvSpPr>
            <a:spLocks noGrp="1"/>
          </p:cNvSpPr>
          <p:nvPr>
            <p:ph type="dt" sz="half" idx="10"/>
          </p:nvPr>
        </p:nvSpPr>
        <p:spPr/>
        <p:txBody>
          <a:bodyPr/>
          <a:lstStyle/>
          <a:p>
            <a:r>
              <a:rPr lang="en-US" altLang="zh-CN">
                <a:latin typeface="Century Gothic" panose="020B0502020202020204" pitchFamily="34" charset="0"/>
                <a:ea typeface="微软雅黑" panose="020B0503020204020204" pitchFamily="34" charset="-122"/>
              </a:rPr>
              <a:t>Sangfor Technologies</a:t>
            </a:r>
            <a:endParaRPr lang="en-US" altLang="zh-CN" dirty="0">
              <a:latin typeface="Century Gothic" panose="020B0502020202020204" pitchFamily="34" charset="0"/>
              <a:ea typeface="微软雅黑" panose="020B0503020204020204" pitchFamily="34" charset="-122"/>
            </a:endParaRPr>
          </a:p>
        </p:txBody>
      </p:sp>
      <p:sp>
        <p:nvSpPr>
          <p:cNvPr id="4" name="Footer Placeholder 3">
            <a:extLst>
              <a:ext uri="{FF2B5EF4-FFF2-40B4-BE49-F238E27FC236}">
                <a16:creationId xmlns:a16="http://schemas.microsoft.com/office/drawing/2014/main" id="{95ED8E7E-09D8-BE44-8147-A34D08D151AF}"/>
              </a:ext>
            </a:extLst>
          </p:cNvPr>
          <p:cNvSpPr>
            <a:spLocks noGrp="1"/>
          </p:cNvSpPr>
          <p:nvPr>
            <p:ph type="ftr" sz="quarter" idx="11"/>
          </p:nvPr>
        </p:nvSpPr>
        <p:spPr/>
        <p:txBody>
          <a:bodyPr/>
          <a:lstStyle/>
          <a:p>
            <a:r>
              <a:rPr lang="en-US" altLang="zh-CN" dirty="0">
                <a:latin typeface="Century Gothic" panose="020B0502020202020204" pitchFamily="34" charset="0"/>
                <a:ea typeface="微软雅黑" panose="020B0503020204020204" pitchFamily="34" charset="-122"/>
              </a:rPr>
              <a:t>CONFIDENTIAL</a:t>
            </a:r>
            <a:endParaRPr lang="zh-CN" altLang="en-US" dirty="0">
              <a:latin typeface="Century Gothic" panose="020B0502020202020204" pitchFamily="34" charset="0"/>
              <a:ea typeface="微软雅黑" panose="020B0503020204020204" pitchFamily="34" charset="-122"/>
            </a:endParaRPr>
          </a:p>
        </p:txBody>
      </p:sp>
      <p:sp>
        <p:nvSpPr>
          <p:cNvPr id="5" name="Slide Number Placeholder 4">
            <a:extLst>
              <a:ext uri="{FF2B5EF4-FFF2-40B4-BE49-F238E27FC236}">
                <a16:creationId xmlns:a16="http://schemas.microsoft.com/office/drawing/2014/main" id="{16596E7D-50B4-B149-B6EC-D86D2DCEC153}"/>
              </a:ext>
            </a:extLst>
          </p:cNvPr>
          <p:cNvSpPr>
            <a:spLocks noGrp="1"/>
          </p:cNvSpPr>
          <p:nvPr>
            <p:ph type="sldNum" sz="quarter" idx="12"/>
          </p:nvPr>
        </p:nvSpPr>
        <p:spPr/>
        <p:txBody>
          <a:bodyPr/>
          <a:lstStyle/>
          <a:p>
            <a:r>
              <a:rPr lang="en-US" altLang="zh-CN" dirty="0">
                <a:latin typeface="Century Gothic" panose="020B0502020202020204" pitchFamily="34" charset="0"/>
              </a:rPr>
              <a:t>Page  </a:t>
            </a:r>
            <a:fld id="{6F6B6950-8D1A-4668-8374-25B44628E0DF}" type="slidenum">
              <a:rPr lang="zh-CN" altLang="en-US" smtClean="0">
                <a:latin typeface="Century Gothic" panose="020B0502020202020204" pitchFamily="34" charset="0"/>
              </a:rPr>
              <a:t>25</a:t>
            </a:fld>
            <a:endParaRPr lang="zh-CN" altLang="en-US" dirty="0">
              <a:latin typeface="Century Gothic" panose="020B0502020202020204" pitchFamily="34" charset="0"/>
            </a:endParaRPr>
          </a:p>
        </p:txBody>
      </p:sp>
      <p:sp>
        <p:nvSpPr>
          <p:cNvPr id="6" name="圆角矩形 294">
            <a:extLst>
              <a:ext uri="{FF2B5EF4-FFF2-40B4-BE49-F238E27FC236}">
                <a16:creationId xmlns:a16="http://schemas.microsoft.com/office/drawing/2014/main" id="{9537553F-820A-9841-B935-CBDAB73FD8AA}"/>
              </a:ext>
            </a:extLst>
          </p:cNvPr>
          <p:cNvSpPr>
            <a:spLocks noChangeArrowheads="1"/>
          </p:cNvSpPr>
          <p:nvPr/>
        </p:nvSpPr>
        <p:spPr bwMode="auto">
          <a:xfrm>
            <a:off x="7805738" y="3148013"/>
            <a:ext cx="4068762" cy="1408112"/>
          </a:xfrm>
          <a:prstGeom prst="roundRect">
            <a:avLst>
              <a:gd name="adj" fmla="val 16667"/>
            </a:avLst>
          </a:prstGeom>
          <a:solidFill>
            <a:srgbClr val="C5F5E9"/>
          </a:solidFill>
          <a:ln>
            <a:noFill/>
          </a:ln>
          <a:extLst>
            <a:ext uri="{91240B29-F687-4F45-9708-019B960494DF}">
              <a14:hiddenLine xmlns:a14="http://schemas.microsoft.com/office/drawing/2010/main" w="12700">
                <a:solidFill>
                  <a:srgbClr val="000000"/>
                </a:solidFill>
                <a:round/>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en-US" sz="1000" b="1">
              <a:latin typeface="Century Gothic" panose="020B0502020202020204" pitchFamily="34" charset="0"/>
              <a:ea typeface="微软雅黑" panose="020B0503020204020204" pitchFamily="34" charset="-122"/>
            </a:endParaRPr>
          </a:p>
        </p:txBody>
      </p:sp>
      <p:sp>
        <p:nvSpPr>
          <p:cNvPr id="7" name="圆角矩形 294">
            <a:extLst>
              <a:ext uri="{FF2B5EF4-FFF2-40B4-BE49-F238E27FC236}">
                <a16:creationId xmlns:a16="http://schemas.microsoft.com/office/drawing/2014/main" id="{F2263161-7415-FD49-8D15-9F66E8B69A83}"/>
              </a:ext>
            </a:extLst>
          </p:cNvPr>
          <p:cNvSpPr>
            <a:spLocks noChangeArrowheads="1"/>
          </p:cNvSpPr>
          <p:nvPr/>
        </p:nvSpPr>
        <p:spPr bwMode="auto">
          <a:xfrm>
            <a:off x="2025650" y="3175000"/>
            <a:ext cx="3775075" cy="1409700"/>
          </a:xfrm>
          <a:prstGeom prst="roundRect">
            <a:avLst>
              <a:gd name="adj" fmla="val 16667"/>
            </a:avLst>
          </a:prstGeom>
          <a:solidFill>
            <a:srgbClr val="C5F5E9"/>
          </a:solidFill>
          <a:ln>
            <a:noFill/>
          </a:ln>
          <a:extLst>
            <a:ext uri="{91240B29-F687-4F45-9708-019B960494DF}">
              <a14:hiddenLine xmlns:a14="http://schemas.microsoft.com/office/drawing/2010/main" w="12700">
                <a:solidFill>
                  <a:srgbClr val="000000"/>
                </a:solidFill>
                <a:round/>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en-US" sz="1000" b="1">
              <a:latin typeface="Century Gothic" panose="020B0502020202020204" pitchFamily="34" charset="0"/>
              <a:ea typeface="微软雅黑" panose="020B0503020204020204" pitchFamily="34" charset="-122"/>
            </a:endParaRPr>
          </a:p>
        </p:txBody>
      </p:sp>
      <p:sp>
        <p:nvSpPr>
          <p:cNvPr id="8" name="直接连接符 219">
            <a:extLst>
              <a:ext uri="{FF2B5EF4-FFF2-40B4-BE49-F238E27FC236}">
                <a16:creationId xmlns:a16="http://schemas.microsoft.com/office/drawing/2014/main" id="{3456C0F2-4A1B-4043-9523-77E7605E821C}"/>
              </a:ext>
            </a:extLst>
          </p:cNvPr>
          <p:cNvSpPr>
            <a:spLocks noChangeShapeType="1"/>
          </p:cNvSpPr>
          <p:nvPr/>
        </p:nvSpPr>
        <p:spPr bwMode="auto">
          <a:xfrm>
            <a:off x="8451850" y="2943225"/>
            <a:ext cx="0" cy="425450"/>
          </a:xfrm>
          <a:prstGeom prst="line">
            <a:avLst/>
          </a:prstGeom>
          <a:noFill/>
          <a:ln w="6350">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latin typeface="Century Gothic" panose="020B0502020202020204" pitchFamily="34" charset="0"/>
            </a:endParaRPr>
          </a:p>
        </p:txBody>
      </p:sp>
      <p:sp>
        <p:nvSpPr>
          <p:cNvPr id="9" name="直接连接符 220">
            <a:extLst>
              <a:ext uri="{FF2B5EF4-FFF2-40B4-BE49-F238E27FC236}">
                <a16:creationId xmlns:a16="http://schemas.microsoft.com/office/drawing/2014/main" id="{93DD9CB8-BDF5-2447-8C1D-7F305F3F1C69}"/>
              </a:ext>
            </a:extLst>
          </p:cNvPr>
          <p:cNvSpPr>
            <a:spLocks noChangeShapeType="1"/>
          </p:cNvSpPr>
          <p:nvPr/>
        </p:nvSpPr>
        <p:spPr bwMode="auto">
          <a:xfrm>
            <a:off x="6978650" y="2124075"/>
            <a:ext cx="12700" cy="268288"/>
          </a:xfrm>
          <a:prstGeom prst="line">
            <a:avLst/>
          </a:prstGeom>
          <a:noFill/>
          <a:ln w="6350">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latin typeface="Century Gothic" panose="020B0502020202020204" pitchFamily="34" charset="0"/>
            </a:endParaRPr>
          </a:p>
        </p:txBody>
      </p:sp>
      <p:pic>
        <p:nvPicPr>
          <p:cNvPr id="10" name="图片 221" descr="cloud">
            <a:extLst>
              <a:ext uri="{FF2B5EF4-FFF2-40B4-BE49-F238E27FC236}">
                <a16:creationId xmlns:a16="http://schemas.microsoft.com/office/drawing/2014/main" id="{05CF966A-C93A-8148-9E1B-53EDBC7ECEB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194800" y="901700"/>
            <a:ext cx="1004888"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文本框 222">
            <a:extLst>
              <a:ext uri="{FF2B5EF4-FFF2-40B4-BE49-F238E27FC236}">
                <a16:creationId xmlns:a16="http://schemas.microsoft.com/office/drawing/2014/main" id="{80C41FEC-F9B6-624E-BADF-848472CEE039}"/>
              </a:ext>
            </a:extLst>
          </p:cNvPr>
          <p:cNvSpPr>
            <a:spLocks noChangeArrowheads="1"/>
          </p:cNvSpPr>
          <p:nvPr/>
        </p:nvSpPr>
        <p:spPr bwMode="auto">
          <a:xfrm>
            <a:off x="9328150" y="1085850"/>
            <a:ext cx="90328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1000" b="1">
                <a:solidFill>
                  <a:srgbClr val="000000"/>
                </a:solidFill>
                <a:latin typeface="Century Gothic" panose="020B0502020202020204" pitchFamily="34" charset="0"/>
                <a:ea typeface="微软雅黑" panose="020B0503020204020204" pitchFamily="34" charset="-122"/>
                <a:sym typeface="微软雅黑" panose="020B0503020204020204" pitchFamily="34" charset="-122"/>
              </a:rPr>
              <a:t>Ineternet</a:t>
            </a:r>
          </a:p>
        </p:txBody>
      </p:sp>
      <p:sp>
        <p:nvSpPr>
          <p:cNvPr id="12" name="任意多边形 223">
            <a:extLst>
              <a:ext uri="{FF2B5EF4-FFF2-40B4-BE49-F238E27FC236}">
                <a16:creationId xmlns:a16="http://schemas.microsoft.com/office/drawing/2014/main" id="{062EED5C-034B-4E46-A796-44590CD2EDDB}"/>
              </a:ext>
            </a:extLst>
          </p:cNvPr>
          <p:cNvSpPr>
            <a:spLocks noChangeArrowheads="1"/>
          </p:cNvSpPr>
          <p:nvPr/>
        </p:nvSpPr>
        <p:spPr bwMode="auto">
          <a:xfrm rot="-7529253">
            <a:off x="8850313" y="1166813"/>
            <a:ext cx="76200" cy="717550"/>
          </a:xfrm>
          <a:custGeom>
            <a:avLst/>
            <a:gdLst>
              <a:gd name="T0" fmla="*/ 404 w 404"/>
              <a:gd name="T1" fmla="*/ 771 h 1294"/>
              <a:gd name="T2" fmla="*/ 87 w 404"/>
              <a:gd name="T3" fmla="*/ 0 h 1294"/>
              <a:gd name="T4" fmla="*/ 224 w 404"/>
              <a:gd name="T5" fmla="*/ 574 h 1294"/>
              <a:gd name="T6" fmla="*/ 0 w 404"/>
              <a:gd name="T7" fmla="*/ 466 h 1294"/>
              <a:gd name="T8" fmla="*/ 301 w 404"/>
              <a:gd name="T9" fmla="*/ 1294 h 1294"/>
              <a:gd name="T10" fmla="*/ 155 w 404"/>
              <a:gd name="T11" fmla="*/ 686 h 1294"/>
              <a:gd name="T12" fmla="*/ 404 w 404"/>
              <a:gd name="T13" fmla="*/ 771 h 1294"/>
            </a:gdLst>
            <a:ahLst/>
            <a:cxnLst>
              <a:cxn ang="0">
                <a:pos x="T0" y="T1"/>
              </a:cxn>
              <a:cxn ang="0">
                <a:pos x="T2" y="T3"/>
              </a:cxn>
              <a:cxn ang="0">
                <a:pos x="T4" y="T5"/>
              </a:cxn>
              <a:cxn ang="0">
                <a:pos x="T6" y="T7"/>
              </a:cxn>
              <a:cxn ang="0">
                <a:pos x="T8" y="T9"/>
              </a:cxn>
              <a:cxn ang="0">
                <a:pos x="T10" y="T11"/>
              </a:cxn>
              <a:cxn ang="0">
                <a:pos x="T12" y="T13"/>
              </a:cxn>
            </a:cxnLst>
            <a:rect l="0" t="0" r="r" b="b"/>
            <a:pathLst>
              <a:path w="404" h="1294">
                <a:moveTo>
                  <a:pt x="404" y="771"/>
                </a:moveTo>
                <a:lnTo>
                  <a:pt x="87" y="0"/>
                </a:lnTo>
                <a:lnTo>
                  <a:pt x="224" y="574"/>
                </a:lnTo>
                <a:lnTo>
                  <a:pt x="0" y="466"/>
                </a:lnTo>
                <a:lnTo>
                  <a:pt x="301" y="1294"/>
                </a:lnTo>
                <a:lnTo>
                  <a:pt x="155" y="686"/>
                </a:lnTo>
                <a:lnTo>
                  <a:pt x="404" y="771"/>
                </a:lnTo>
                <a:close/>
              </a:path>
            </a:pathLst>
          </a:custGeom>
          <a:solidFill>
            <a:srgbClr val="FF9900"/>
          </a:solidFill>
          <a:ln w="9525">
            <a:solidFill>
              <a:srgbClr val="FF9900"/>
            </a:solidFill>
            <a:miter lim="800000"/>
            <a:headEnd/>
            <a:tailEnd/>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latin typeface="Century Gothic" panose="020B0502020202020204" pitchFamily="34" charset="0"/>
            </a:endParaRPr>
          </a:p>
        </p:txBody>
      </p:sp>
      <p:sp>
        <p:nvSpPr>
          <p:cNvPr id="13" name="文本框 8">
            <a:extLst>
              <a:ext uri="{FF2B5EF4-FFF2-40B4-BE49-F238E27FC236}">
                <a16:creationId xmlns:a16="http://schemas.microsoft.com/office/drawing/2014/main" id="{CA5698D4-47E4-CD4A-B757-E9A13D000D95}"/>
              </a:ext>
            </a:extLst>
          </p:cNvPr>
          <p:cNvSpPr>
            <a:spLocks noChangeArrowheads="1"/>
          </p:cNvSpPr>
          <p:nvPr/>
        </p:nvSpPr>
        <p:spPr bwMode="auto">
          <a:xfrm>
            <a:off x="6597878" y="2586872"/>
            <a:ext cx="928687"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800" b="1" dirty="0">
                <a:latin typeface="Century Gothic" panose="020B0502020202020204" pitchFamily="34" charset="0"/>
                <a:ea typeface="微软雅黑" panose="020B0503020204020204" pitchFamily="34" charset="-122"/>
                <a:sym typeface="微软雅黑" panose="020B0503020204020204" pitchFamily="34" charset="-122"/>
              </a:rPr>
              <a:t>Office area</a:t>
            </a:r>
            <a:endParaRPr lang="zh-CN" altLang="en-US" sz="800" b="1" dirty="0">
              <a:latin typeface="Century Gothic" panose="020B0502020202020204" pitchFamily="34" charset="0"/>
              <a:ea typeface="微软雅黑" panose="020B0503020204020204" pitchFamily="34" charset="-122"/>
              <a:sym typeface="微软雅黑" panose="020B0503020204020204" pitchFamily="34" charset="-122"/>
            </a:endParaRPr>
          </a:p>
        </p:txBody>
      </p:sp>
      <p:sp>
        <p:nvSpPr>
          <p:cNvPr id="14" name="文本框 225">
            <a:extLst>
              <a:ext uri="{FF2B5EF4-FFF2-40B4-BE49-F238E27FC236}">
                <a16:creationId xmlns:a16="http://schemas.microsoft.com/office/drawing/2014/main" id="{A2124EE7-6E29-C341-9978-5358AFE36E05}"/>
              </a:ext>
            </a:extLst>
          </p:cNvPr>
          <p:cNvSpPr>
            <a:spLocks noChangeArrowheads="1"/>
          </p:cNvSpPr>
          <p:nvPr/>
        </p:nvSpPr>
        <p:spPr bwMode="auto">
          <a:xfrm>
            <a:off x="8323263" y="2017713"/>
            <a:ext cx="658812" cy="21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800" b="1" dirty="0">
                <a:latin typeface="Century Gothic" panose="020B0502020202020204" pitchFamily="34" charset="0"/>
                <a:ea typeface="微软雅黑" panose="020B0503020204020204" pitchFamily="34" charset="-122"/>
                <a:sym typeface="微软雅黑" panose="020B0503020204020204" pitchFamily="34" charset="-122"/>
              </a:rPr>
              <a:t>Gateway</a:t>
            </a:r>
            <a:endParaRPr lang="zh-CN" altLang="en-US" sz="800" b="1" dirty="0">
              <a:latin typeface="Century Gothic" panose="020B0502020202020204" pitchFamily="34" charset="0"/>
              <a:ea typeface="微软雅黑" panose="020B0503020204020204" pitchFamily="34" charset="-122"/>
              <a:sym typeface="微软雅黑" panose="020B0503020204020204" pitchFamily="34" charset="-122"/>
            </a:endParaRPr>
          </a:p>
        </p:txBody>
      </p:sp>
      <p:pic>
        <p:nvPicPr>
          <p:cNvPr id="15" name="图片 4142" descr="通用交换机">
            <a:extLst>
              <a:ext uri="{FF2B5EF4-FFF2-40B4-BE49-F238E27FC236}">
                <a16:creationId xmlns:a16="http://schemas.microsoft.com/office/drawing/2014/main" id="{FA7E1867-B12B-2749-9243-D9B42D66A7F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27838" y="1858963"/>
            <a:ext cx="323850" cy="287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图片 44078" descr="服务器终端">
            <a:extLst>
              <a:ext uri="{FF2B5EF4-FFF2-40B4-BE49-F238E27FC236}">
                <a16:creationId xmlns:a16="http://schemas.microsoft.com/office/drawing/2014/main" id="{AE8E5E58-1467-1E44-8CF8-25F412BCC9A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11963" y="2255838"/>
            <a:ext cx="35560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AutoShape 54">
            <a:extLst>
              <a:ext uri="{FF2B5EF4-FFF2-40B4-BE49-F238E27FC236}">
                <a16:creationId xmlns:a16="http://schemas.microsoft.com/office/drawing/2014/main" id="{8115FC0B-38C3-A641-B79C-63D65F0EBD13}"/>
              </a:ext>
            </a:extLst>
          </p:cNvPr>
          <p:cNvSpPr>
            <a:spLocks noChangeArrowheads="1"/>
          </p:cNvSpPr>
          <p:nvPr/>
        </p:nvSpPr>
        <p:spPr bwMode="auto">
          <a:xfrm rot="5400000">
            <a:off x="8245476" y="2847975"/>
            <a:ext cx="482600" cy="1209675"/>
          </a:xfrm>
          <a:prstGeom prst="roundRect">
            <a:avLst>
              <a:gd name="adj" fmla="val 16667"/>
            </a:avLst>
          </a:prstGeom>
          <a:solidFill>
            <a:srgbClr val="ADDEEB">
              <a:alpha val="68999"/>
            </a:srgbClr>
          </a:solidFill>
          <a:ln w="12700">
            <a:solidFill>
              <a:srgbClr val="00B050"/>
            </a:solidFill>
            <a:prstDash val="dash"/>
            <a:miter lim="800000"/>
            <a:headEnd/>
            <a:tailEnd/>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zh-CN" sz="1200" b="1">
              <a:solidFill>
                <a:schemeClr val="bg1"/>
              </a:solidFill>
              <a:latin typeface="Century Gothic" panose="020B0502020202020204" pitchFamily="34" charset="0"/>
              <a:ea typeface="微软雅黑" panose="020B0503020204020204" pitchFamily="34" charset="-122"/>
              <a:sym typeface="微软雅黑" panose="020B0503020204020204" pitchFamily="34" charset="-122"/>
            </a:endParaRPr>
          </a:p>
        </p:txBody>
      </p:sp>
      <p:pic>
        <p:nvPicPr>
          <p:cNvPr id="18" name="Picture 13" descr="Service-Server">
            <a:extLst>
              <a:ext uri="{FF2B5EF4-FFF2-40B4-BE49-F238E27FC236}">
                <a16:creationId xmlns:a16="http://schemas.microsoft.com/office/drawing/2014/main" id="{16DB81BC-1AD5-EB41-9E4E-E1ACF8178DF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201025" y="3216275"/>
            <a:ext cx="307975"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3" descr="Service-Server">
            <a:extLst>
              <a:ext uri="{FF2B5EF4-FFF2-40B4-BE49-F238E27FC236}">
                <a16:creationId xmlns:a16="http://schemas.microsoft.com/office/drawing/2014/main" id="{E538DB9A-8A5B-DC4D-BE64-88B9B85CF6EC}"/>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488363" y="3221038"/>
            <a:ext cx="307975"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3" descr="Service-Server">
            <a:extLst>
              <a:ext uri="{FF2B5EF4-FFF2-40B4-BE49-F238E27FC236}">
                <a16:creationId xmlns:a16="http://schemas.microsoft.com/office/drawing/2014/main" id="{B413F1B3-8D49-FA46-BEDF-BCEDAA9953AF}"/>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753475" y="3225800"/>
            <a:ext cx="307975"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13" descr="Service-Server">
            <a:extLst>
              <a:ext uri="{FF2B5EF4-FFF2-40B4-BE49-F238E27FC236}">
                <a16:creationId xmlns:a16="http://schemas.microsoft.com/office/drawing/2014/main" id="{5EBBA23A-BE66-1E44-8AF8-24FDD2808E2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921625" y="3216275"/>
            <a:ext cx="307975"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文本框 8">
            <a:extLst>
              <a:ext uri="{FF2B5EF4-FFF2-40B4-BE49-F238E27FC236}">
                <a16:creationId xmlns:a16="http://schemas.microsoft.com/office/drawing/2014/main" id="{1B989140-44E9-0D44-A0CC-E28A16291EA9}"/>
              </a:ext>
            </a:extLst>
          </p:cNvPr>
          <p:cNvSpPr>
            <a:spLocks noChangeArrowheads="1"/>
          </p:cNvSpPr>
          <p:nvPr/>
        </p:nvSpPr>
        <p:spPr bwMode="auto">
          <a:xfrm>
            <a:off x="8232775" y="3673475"/>
            <a:ext cx="9286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1000" b="1" dirty="0">
                <a:latin typeface="Century Gothic" panose="020B0502020202020204" pitchFamily="34" charset="0"/>
                <a:ea typeface="微软雅黑" panose="020B0503020204020204" pitchFamily="34" charset="-122"/>
                <a:sym typeface="微软雅黑" panose="020B0503020204020204" pitchFamily="34" charset="-122"/>
              </a:rPr>
              <a:t>Fault domain </a:t>
            </a:r>
            <a:r>
              <a:rPr lang="zh-CN" altLang="en-US" sz="1000" b="1" dirty="0">
                <a:latin typeface="Century Gothic" panose="020B0502020202020204" pitchFamily="34" charset="0"/>
                <a:ea typeface="微软雅黑" panose="020B0503020204020204" pitchFamily="34" charset="-122"/>
                <a:sym typeface="微软雅黑" panose="020B0503020204020204" pitchFamily="34" charset="-122"/>
              </a:rPr>
              <a:t>A</a:t>
            </a:r>
          </a:p>
        </p:txBody>
      </p:sp>
      <p:pic>
        <p:nvPicPr>
          <p:cNvPr id="23" name="图片 4142" descr="通用交换机">
            <a:extLst>
              <a:ext uri="{FF2B5EF4-FFF2-40B4-BE49-F238E27FC236}">
                <a16:creationId xmlns:a16="http://schemas.microsoft.com/office/drawing/2014/main" id="{94F10D94-FCD7-0A42-8B2B-0D8FEBD197A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89925" y="2847975"/>
            <a:ext cx="3238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直接连接符 239">
            <a:extLst>
              <a:ext uri="{FF2B5EF4-FFF2-40B4-BE49-F238E27FC236}">
                <a16:creationId xmlns:a16="http://schemas.microsoft.com/office/drawing/2014/main" id="{77E7559B-271B-E744-AE29-790F55C9D9EF}"/>
              </a:ext>
            </a:extLst>
          </p:cNvPr>
          <p:cNvSpPr>
            <a:spLocks noChangeShapeType="1"/>
          </p:cNvSpPr>
          <p:nvPr/>
        </p:nvSpPr>
        <p:spPr bwMode="auto">
          <a:xfrm>
            <a:off x="11036300" y="2943225"/>
            <a:ext cx="0" cy="425450"/>
          </a:xfrm>
          <a:prstGeom prst="line">
            <a:avLst/>
          </a:prstGeom>
          <a:noFill/>
          <a:ln w="6350">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latin typeface="Century Gothic" panose="020B0502020202020204" pitchFamily="34" charset="0"/>
            </a:endParaRPr>
          </a:p>
        </p:txBody>
      </p:sp>
      <p:grpSp>
        <p:nvGrpSpPr>
          <p:cNvPr id="25" name="组合 6165">
            <a:extLst>
              <a:ext uri="{FF2B5EF4-FFF2-40B4-BE49-F238E27FC236}">
                <a16:creationId xmlns:a16="http://schemas.microsoft.com/office/drawing/2014/main" id="{D160C997-0A68-8442-9791-D6B63E340E45}"/>
              </a:ext>
            </a:extLst>
          </p:cNvPr>
          <p:cNvGrpSpPr>
            <a:grpSpLocks/>
          </p:cNvGrpSpPr>
          <p:nvPr/>
        </p:nvGrpSpPr>
        <p:grpSpPr bwMode="auto">
          <a:xfrm>
            <a:off x="10458450" y="3238500"/>
            <a:ext cx="1212850" cy="468313"/>
            <a:chOff x="0" y="0"/>
            <a:chExt cx="3986" cy="1039"/>
          </a:xfrm>
        </p:grpSpPr>
        <p:sp>
          <p:nvSpPr>
            <p:cNvPr id="26" name="AutoShape 54">
              <a:extLst>
                <a:ext uri="{FF2B5EF4-FFF2-40B4-BE49-F238E27FC236}">
                  <a16:creationId xmlns:a16="http://schemas.microsoft.com/office/drawing/2014/main" id="{B472056F-C542-D84A-8B5F-90125C58B7DC}"/>
                </a:ext>
              </a:extLst>
            </p:cNvPr>
            <p:cNvSpPr>
              <a:spLocks noChangeArrowheads="1"/>
            </p:cNvSpPr>
            <p:nvPr/>
          </p:nvSpPr>
          <p:spPr bwMode="auto">
            <a:xfrm rot="5400000">
              <a:off x="1483" y="-1486"/>
              <a:ext cx="1013" cy="3986"/>
            </a:xfrm>
            <a:prstGeom prst="roundRect">
              <a:avLst>
                <a:gd name="adj" fmla="val 16667"/>
              </a:avLst>
            </a:prstGeom>
            <a:solidFill>
              <a:srgbClr val="ADDEEB">
                <a:alpha val="68999"/>
              </a:srgbClr>
            </a:solidFill>
            <a:ln w="12700">
              <a:solidFill>
                <a:srgbClr val="00B050"/>
              </a:solidFill>
              <a:prstDash val="dash"/>
              <a:miter lim="800000"/>
              <a:headEnd/>
              <a:tailEnd/>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zh-CN" sz="1200" b="1">
                <a:solidFill>
                  <a:schemeClr val="bg1"/>
                </a:solidFill>
                <a:latin typeface="Century Gothic" panose="020B0502020202020204" pitchFamily="34" charset="0"/>
                <a:ea typeface="微软雅黑" panose="020B0503020204020204" pitchFamily="34" charset="-122"/>
                <a:sym typeface="微软雅黑" panose="020B0503020204020204" pitchFamily="34" charset="-122"/>
              </a:endParaRPr>
            </a:p>
          </p:txBody>
        </p:sp>
        <p:pic>
          <p:nvPicPr>
            <p:cNvPr id="27" name="Picture 13" descr="Service-Server">
              <a:extLst>
                <a:ext uri="{FF2B5EF4-FFF2-40B4-BE49-F238E27FC236}">
                  <a16:creationId xmlns:a16="http://schemas.microsoft.com/office/drawing/2014/main" id="{2FB43478-E568-2C47-A142-498929D4948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52" y="10"/>
              <a:ext cx="1013" cy="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13" descr="Service-Server">
              <a:extLst>
                <a:ext uri="{FF2B5EF4-FFF2-40B4-BE49-F238E27FC236}">
                  <a16:creationId xmlns:a16="http://schemas.microsoft.com/office/drawing/2014/main" id="{EC360BC3-24AC-1F48-8DA4-5605C8C1C251}"/>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993" y="20"/>
              <a:ext cx="1013" cy="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13" descr="Service-Server">
              <a:extLst>
                <a:ext uri="{FF2B5EF4-FFF2-40B4-BE49-F238E27FC236}">
                  <a16:creationId xmlns:a16="http://schemas.microsoft.com/office/drawing/2014/main" id="{AD189AD9-2138-B749-ADF0-54DBD39FCC57}"/>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864" y="27"/>
              <a:ext cx="1013" cy="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13" descr="Service-Server">
              <a:extLst>
                <a:ext uri="{FF2B5EF4-FFF2-40B4-BE49-F238E27FC236}">
                  <a16:creationId xmlns:a16="http://schemas.microsoft.com/office/drawing/2014/main" id="{CA43491E-63AB-8F45-859B-CF7C636FE3C4}"/>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3" y="10"/>
              <a:ext cx="1013" cy="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1" name="图片 4142" descr="通用交换机">
            <a:extLst>
              <a:ext uri="{FF2B5EF4-FFF2-40B4-BE49-F238E27FC236}">
                <a16:creationId xmlns:a16="http://schemas.microsoft.com/office/drawing/2014/main" id="{6500FA32-F92B-8543-8E11-16193F49901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74375" y="2847975"/>
            <a:ext cx="3238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 name="直接连接符 251">
            <a:extLst>
              <a:ext uri="{FF2B5EF4-FFF2-40B4-BE49-F238E27FC236}">
                <a16:creationId xmlns:a16="http://schemas.microsoft.com/office/drawing/2014/main" id="{95A9B4F0-762C-9F4A-9478-1FEEF7399AC3}"/>
              </a:ext>
            </a:extLst>
          </p:cNvPr>
          <p:cNvSpPr>
            <a:spLocks noChangeShapeType="1"/>
          </p:cNvSpPr>
          <p:nvPr/>
        </p:nvSpPr>
        <p:spPr bwMode="auto">
          <a:xfrm flipH="1">
            <a:off x="8445500" y="2540000"/>
            <a:ext cx="12700" cy="336550"/>
          </a:xfrm>
          <a:prstGeom prst="line">
            <a:avLst/>
          </a:prstGeom>
          <a:noFill/>
          <a:ln w="6350">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latin typeface="Century Gothic" panose="020B0502020202020204" pitchFamily="34" charset="0"/>
            </a:endParaRPr>
          </a:p>
        </p:txBody>
      </p:sp>
      <p:pic>
        <p:nvPicPr>
          <p:cNvPr id="33" name="图片 3121" descr="中继器">
            <a:extLst>
              <a:ext uri="{FF2B5EF4-FFF2-40B4-BE49-F238E27FC236}">
                <a16:creationId xmlns:a16="http://schemas.microsoft.com/office/drawing/2014/main" id="{772DEC47-3465-524B-9D42-6C4F57302D9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280400" y="2289175"/>
            <a:ext cx="339725"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图片 254" descr="通用路由器">
            <a:extLst>
              <a:ext uri="{FF2B5EF4-FFF2-40B4-BE49-F238E27FC236}">
                <a16:creationId xmlns:a16="http://schemas.microsoft.com/office/drawing/2014/main" id="{1384DA75-2C1F-6049-89BF-782BCC4D4C4A}"/>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264525" y="1811338"/>
            <a:ext cx="341313"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文本框 259">
            <a:extLst>
              <a:ext uri="{FF2B5EF4-FFF2-40B4-BE49-F238E27FC236}">
                <a16:creationId xmlns:a16="http://schemas.microsoft.com/office/drawing/2014/main" id="{CE3D8184-890F-DC4B-9C72-E6C5AFED0D30}"/>
              </a:ext>
            </a:extLst>
          </p:cNvPr>
          <p:cNvSpPr>
            <a:spLocks noChangeArrowheads="1"/>
          </p:cNvSpPr>
          <p:nvPr/>
        </p:nvSpPr>
        <p:spPr bwMode="auto">
          <a:xfrm>
            <a:off x="8386763" y="3116263"/>
            <a:ext cx="735012"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en-US" altLang="zh-CN" sz="600" b="1">
              <a:solidFill>
                <a:srgbClr val="000000"/>
              </a:solidFill>
              <a:latin typeface="Century Gothic" panose="020B0502020202020204" pitchFamily="34" charset="0"/>
              <a:ea typeface="微软雅黑" panose="020B0503020204020204" pitchFamily="34" charset="-122"/>
              <a:sym typeface="微软雅黑" panose="020B0503020204020204" pitchFamily="34" charset="-122"/>
            </a:endParaRPr>
          </a:p>
        </p:txBody>
      </p:sp>
      <p:sp>
        <p:nvSpPr>
          <p:cNvPr id="36" name="文本框 260">
            <a:extLst>
              <a:ext uri="{FF2B5EF4-FFF2-40B4-BE49-F238E27FC236}">
                <a16:creationId xmlns:a16="http://schemas.microsoft.com/office/drawing/2014/main" id="{3A2326A5-2C80-4645-93E9-55FB367924E9}"/>
              </a:ext>
            </a:extLst>
          </p:cNvPr>
          <p:cNvSpPr>
            <a:spLocks noChangeArrowheads="1"/>
          </p:cNvSpPr>
          <p:nvPr/>
        </p:nvSpPr>
        <p:spPr bwMode="auto">
          <a:xfrm>
            <a:off x="10391775" y="3117850"/>
            <a:ext cx="73501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en-US" altLang="zh-CN" sz="600" b="1">
              <a:solidFill>
                <a:srgbClr val="000000"/>
              </a:solidFill>
              <a:latin typeface="Century Gothic" panose="020B0502020202020204" pitchFamily="34" charset="0"/>
              <a:ea typeface="微软雅黑" panose="020B0503020204020204" pitchFamily="34" charset="-122"/>
              <a:sym typeface="微软雅黑" panose="020B0503020204020204" pitchFamily="34" charset="-122"/>
            </a:endParaRPr>
          </a:p>
        </p:txBody>
      </p:sp>
      <p:sp>
        <p:nvSpPr>
          <p:cNvPr id="37" name="直接连接符 276">
            <a:extLst>
              <a:ext uri="{FF2B5EF4-FFF2-40B4-BE49-F238E27FC236}">
                <a16:creationId xmlns:a16="http://schemas.microsoft.com/office/drawing/2014/main" id="{024E2F9F-F6C6-0948-BEC4-0E33F06ECDAD}"/>
              </a:ext>
            </a:extLst>
          </p:cNvPr>
          <p:cNvSpPr>
            <a:spLocks noChangeShapeType="1"/>
          </p:cNvSpPr>
          <p:nvPr/>
        </p:nvSpPr>
        <p:spPr bwMode="auto">
          <a:xfrm>
            <a:off x="6157913" y="803275"/>
            <a:ext cx="1587" cy="5786438"/>
          </a:xfrm>
          <a:prstGeom prst="line">
            <a:avLst/>
          </a:prstGeom>
          <a:noFill/>
          <a:ln w="38100">
            <a:solidFill>
              <a:srgbClr val="0070C0"/>
            </a:solidFill>
            <a:prstDash val="dash"/>
            <a:miter lim="800000"/>
            <a:headEnd/>
            <a:tailEnd/>
          </a:ln>
          <a:extLst>
            <a:ext uri="{909E8E84-426E-40DD-AFC4-6F175D3DCCD1}">
              <a14:hiddenFill xmlns:a14="http://schemas.microsoft.com/office/drawing/2010/main">
                <a:noFill/>
              </a14:hiddenFill>
            </a:ext>
          </a:extLst>
        </p:spPr>
        <p:txBody>
          <a:bodyPr/>
          <a:lstStyle/>
          <a:p>
            <a:endParaRPr lang="zh-CN" altLang="en-US">
              <a:latin typeface="Century Gothic" panose="020B0502020202020204" pitchFamily="34" charset="0"/>
            </a:endParaRPr>
          </a:p>
        </p:txBody>
      </p:sp>
      <p:sp>
        <p:nvSpPr>
          <p:cNvPr id="38" name="文本框 277">
            <a:extLst>
              <a:ext uri="{FF2B5EF4-FFF2-40B4-BE49-F238E27FC236}">
                <a16:creationId xmlns:a16="http://schemas.microsoft.com/office/drawing/2014/main" id="{0C66E6A5-4756-0B47-9EC9-24DF4923053C}"/>
              </a:ext>
            </a:extLst>
          </p:cNvPr>
          <p:cNvSpPr>
            <a:spLocks noChangeArrowheads="1"/>
          </p:cNvSpPr>
          <p:nvPr/>
        </p:nvSpPr>
        <p:spPr bwMode="auto">
          <a:xfrm>
            <a:off x="212725" y="5232400"/>
            <a:ext cx="548640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1450" indent="-17145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panose="05000000000000000000" pitchFamily="2" charset="2"/>
              <a:buChar char="l"/>
            </a:pPr>
            <a:endParaRPr lang="zh-CN" altLang="en-US" sz="1100" b="1">
              <a:solidFill>
                <a:srgbClr val="FF0000"/>
              </a:solidFill>
              <a:latin typeface="Century Gothic" panose="020B0502020202020204" pitchFamily="34" charset="0"/>
              <a:ea typeface="微软雅黑" panose="020B0503020204020204" pitchFamily="34" charset="-122"/>
              <a:sym typeface="微软雅黑" panose="020B0503020204020204" pitchFamily="34" charset="-122"/>
            </a:endParaRPr>
          </a:p>
        </p:txBody>
      </p:sp>
      <p:sp>
        <p:nvSpPr>
          <p:cNvPr id="39" name="文本框 280">
            <a:extLst>
              <a:ext uri="{FF2B5EF4-FFF2-40B4-BE49-F238E27FC236}">
                <a16:creationId xmlns:a16="http://schemas.microsoft.com/office/drawing/2014/main" id="{DED515C6-6A34-7049-AC3F-9B44A78E783E}"/>
              </a:ext>
            </a:extLst>
          </p:cNvPr>
          <p:cNvSpPr>
            <a:spLocks noChangeArrowheads="1"/>
          </p:cNvSpPr>
          <p:nvPr/>
        </p:nvSpPr>
        <p:spPr bwMode="auto">
          <a:xfrm>
            <a:off x="6254750" y="4932363"/>
            <a:ext cx="54864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1450" indent="-17145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panose="05000000000000000000" pitchFamily="2" charset="2"/>
              <a:buChar char="l"/>
            </a:pPr>
            <a:r>
              <a:rPr lang="en-US" altLang="zh-CN" sz="1000" b="1" dirty="0">
                <a:solidFill>
                  <a:srgbClr val="000000"/>
                </a:solidFill>
                <a:latin typeface="Century Gothic" panose="020B0502020202020204" pitchFamily="34" charset="0"/>
                <a:ea typeface="微软雅黑" panose="020B0503020204020204" pitchFamily="34" charset="-122"/>
                <a:sym typeface="微软雅黑" panose="020B0503020204020204" pitchFamily="34" charset="-122"/>
              </a:rPr>
              <a:t>Normally, VMs are working properly between fault domain A and fault domain B at the two sites</a:t>
            </a:r>
            <a:endParaRPr lang="zh-CN" altLang="en-US" sz="1000" b="1" dirty="0">
              <a:solidFill>
                <a:srgbClr val="000000"/>
              </a:solidFill>
              <a:latin typeface="Century Gothic" panose="020B0502020202020204" pitchFamily="34" charset="0"/>
              <a:ea typeface="微软雅黑" panose="020B0503020204020204" pitchFamily="34" charset="-122"/>
              <a:sym typeface="微软雅黑" panose="020B0503020204020204" pitchFamily="34" charset="-122"/>
            </a:endParaRPr>
          </a:p>
          <a:p>
            <a:pPr marL="0" indent="0"/>
            <a:endParaRPr lang="zh-CN" altLang="en-US" sz="1000" b="1" dirty="0">
              <a:solidFill>
                <a:srgbClr val="000000"/>
              </a:solidFill>
              <a:latin typeface="Century Gothic" panose="020B0502020202020204" pitchFamily="34" charset="0"/>
              <a:ea typeface="微软雅黑" panose="020B0503020204020204" pitchFamily="34" charset="-122"/>
              <a:sym typeface="微软雅黑" panose="020B0503020204020204" pitchFamily="34" charset="-122"/>
            </a:endParaRPr>
          </a:p>
          <a:p>
            <a:pPr>
              <a:buFont typeface="Wingdings" panose="05000000000000000000" pitchFamily="2" charset="2"/>
              <a:buChar char="l"/>
            </a:pPr>
            <a:r>
              <a:rPr lang="en-US" altLang="zh-CN" sz="1000" b="1" dirty="0">
                <a:solidFill>
                  <a:srgbClr val="000000"/>
                </a:solidFill>
                <a:latin typeface="Century Gothic" panose="020B0502020202020204" pitchFamily="34" charset="0"/>
                <a:ea typeface="微软雅黑" panose="020B0503020204020204" pitchFamily="34" charset="-122"/>
                <a:sym typeface="微软雅黑" panose="020B0503020204020204" pitchFamily="34" charset="-122"/>
              </a:rPr>
              <a:t>When fault domain A suffers failure, HA is triggered to reboot the VMs on B, no manual interruption is required. </a:t>
            </a:r>
            <a:endParaRPr lang="zh-CN" altLang="en-US" sz="1000" b="1" dirty="0">
              <a:solidFill>
                <a:srgbClr val="000000"/>
              </a:solidFill>
              <a:latin typeface="Century Gothic" panose="020B0502020202020204" pitchFamily="34" charset="0"/>
              <a:ea typeface="微软雅黑" panose="020B0503020204020204" pitchFamily="34" charset="-122"/>
              <a:sym typeface="微软雅黑" panose="020B0503020204020204" pitchFamily="34" charset="-122"/>
            </a:endParaRPr>
          </a:p>
          <a:p>
            <a:pPr>
              <a:buFont typeface="Wingdings" panose="05000000000000000000" pitchFamily="2" charset="2"/>
              <a:buChar char="l"/>
            </a:pPr>
            <a:endParaRPr lang="zh-CN" altLang="en-US" sz="1000" b="1" dirty="0">
              <a:solidFill>
                <a:srgbClr val="000000"/>
              </a:solidFill>
              <a:latin typeface="Century Gothic" panose="020B0502020202020204" pitchFamily="34" charset="0"/>
              <a:ea typeface="微软雅黑" panose="020B0503020204020204" pitchFamily="34" charset="-122"/>
              <a:sym typeface="微软雅黑" panose="020B0503020204020204" pitchFamily="34" charset="-122"/>
            </a:endParaRPr>
          </a:p>
          <a:p>
            <a:pPr>
              <a:buFont typeface="Wingdings" panose="05000000000000000000" pitchFamily="2" charset="2"/>
              <a:buChar char="l"/>
            </a:pPr>
            <a:r>
              <a:rPr lang="en-US" altLang="zh-CN" sz="1000" b="1" dirty="0">
                <a:solidFill>
                  <a:srgbClr val="000000"/>
                </a:solidFill>
                <a:latin typeface="Century Gothic" panose="020B0502020202020204" pitchFamily="34" charset="0"/>
                <a:ea typeface="微软雅黑" panose="020B0503020204020204" pitchFamily="34" charset="-122"/>
                <a:sym typeface="微软雅黑" panose="020B0503020204020204" pitchFamily="34" charset="-122"/>
              </a:rPr>
              <a:t>Core switches are configured with VRRP to automatically switchover in the event of failure.</a:t>
            </a:r>
            <a:endParaRPr lang="zh-CN" altLang="en-US" sz="1000" b="1" dirty="0">
              <a:solidFill>
                <a:srgbClr val="000000"/>
              </a:solidFill>
              <a:latin typeface="Century Gothic" panose="020B0502020202020204" pitchFamily="34" charset="0"/>
              <a:ea typeface="微软雅黑" panose="020B0503020204020204" pitchFamily="34" charset="-122"/>
              <a:sym typeface="微软雅黑" panose="020B0503020204020204" pitchFamily="34" charset="-122"/>
            </a:endParaRPr>
          </a:p>
        </p:txBody>
      </p:sp>
      <p:sp>
        <p:nvSpPr>
          <p:cNvPr id="40" name="直接连接符 219">
            <a:extLst>
              <a:ext uri="{FF2B5EF4-FFF2-40B4-BE49-F238E27FC236}">
                <a16:creationId xmlns:a16="http://schemas.microsoft.com/office/drawing/2014/main" id="{FD61812A-6C87-E847-A51A-32D1DD1ACF53}"/>
              </a:ext>
            </a:extLst>
          </p:cNvPr>
          <p:cNvSpPr>
            <a:spLocks noChangeShapeType="1"/>
          </p:cNvSpPr>
          <p:nvPr/>
        </p:nvSpPr>
        <p:spPr bwMode="auto">
          <a:xfrm>
            <a:off x="2625725" y="2962275"/>
            <a:ext cx="0" cy="425450"/>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Century Gothic" panose="020B0502020202020204" pitchFamily="34" charset="0"/>
            </a:endParaRPr>
          </a:p>
        </p:txBody>
      </p:sp>
      <p:sp>
        <p:nvSpPr>
          <p:cNvPr id="41" name="直接连接符 220">
            <a:extLst>
              <a:ext uri="{FF2B5EF4-FFF2-40B4-BE49-F238E27FC236}">
                <a16:creationId xmlns:a16="http://schemas.microsoft.com/office/drawing/2014/main" id="{1F680148-E849-A548-9BBB-4ED5FE34D7D4}"/>
              </a:ext>
            </a:extLst>
          </p:cNvPr>
          <p:cNvSpPr>
            <a:spLocks noChangeShapeType="1"/>
          </p:cNvSpPr>
          <p:nvPr/>
        </p:nvSpPr>
        <p:spPr bwMode="auto">
          <a:xfrm>
            <a:off x="1263650" y="2282825"/>
            <a:ext cx="0" cy="1246188"/>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Century Gothic" panose="020B0502020202020204" pitchFamily="34" charset="0"/>
            </a:endParaRPr>
          </a:p>
        </p:txBody>
      </p:sp>
      <p:pic>
        <p:nvPicPr>
          <p:cNvPr id="42" name="图片 221" descr="cloud">
            <a:extLst>
              <a:ext uri="{FF2B5EF4-FFF2-40B4-BE49-F238E27FC236}">
                <a16:creationId xmlns:a16="http://schemas.microsoft.com/office/drawing/2014/main" id="{665EFD8D-E9C6-734B-85DA-11EF7B42CB5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76425" y="1196975"/>
            <a:ext cx="1004888"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文本框 222">
            <a:extLst>
              <a:ext uri="{FF2B5EF4-FFF2-40B4-BE49-F238E27FC236}">
                <a16:creationId xmlns:a16="http://schemas.microsoft.com/office/drawing/2014/main" id="{D6427F39-3436-794F-8C8B-9C49C1FC1CF4}"/>
              </a:ext>
            </a:extLst>
          </p:cNvPr>
          <p:cNvSpPr>
            <a:spLocks noChangeArrowheads="1"/>
          </p:cNvSpPr>
          <p:nvPr/>
        </p:nvSpPr>
        <p:spPr bwMode="auto">
          <a:xfrm>
            <a:off x="2152650" y="1390650"/>
            <a:ext cx="903288"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800" b="1">
                <a:solidFill>
                  <a:srgbClr val="000000"/>
                </a:solidFill>
                <a:latin typeface="Century Gothic" panose="020B0502020202020204" pitchFamily="34" charset="0"/>
                <a:ea typeface="微软雅黑" panose="020B0503020204020204" pitchFamily="34" charset="-122"/>
                <a:sym typeface="微软雅黑" panose="020B0503020204020204" pitchFamily="34" charset="-122"/>
              </a:rPr>
              <a:t>Ineternet</a:t>
            </a:r>
          </a:p>
        </p:txBody>
      </p:sp>
      <p:sp>
        <p:nvSpPr>
          <p:cNvPr id="44" name="任意多边形 223">
            <a:extLst>
              <a:ext uri="{FF2B5EF4-FFF2-40B4-BE49-F238E27FC236}">
                <a16:creationId xmlns:a16="http://schemas.microsoft.com/office/drawing/2014/main" id="{20866DF0-B0F7-6541-84BD-ACE497CDB38F}"/>
              </a:ext>
            </a:extLst>
          </p:cNvPr>
          <p:cNvSpPr>
            <a:spLocks noChangeArrowheads="1"/>
          </p:cNvSpPr>
          <p:nvPr/>
        </p:nvSpPr>
        <p:spPr bwMode="auto">
          <a:xfrm rot="14070747" flipH="1">
            <a:off x="1684338" y="1563688"/>
            <a:ext cx="100012" cy="639762"/>
          </a:xfrm>
          <a:custGeom>
            <a:avLst/>
            <a:gdLst>
              <a:gd name="T0" fmla="*/ 404 w 404"/>
              <a:gd name="T1" fmla="*/ 771 h 1294"/>
              <a:gd name="T2" fmla="*/ 87 w 404"/>
              <a:gd name="T3" fmla="*/ 0 h 1294"/>
              <a:gd name="T4" fmla="*/ 224 w 404"/>
              <a:gd name="T5" fmla="*/ 574 h 1294"/>
              <a:gd name="T6" fmla="*/ 0 w 404"/>
              <a:gd name="T7" fmla="*/ 466 h 1294"/>
              <a:gd name="T8" fmla="*/ 301 w 404"/>
              <a:gd name="T9" fmla="*/ 1294 h 1294"/>
              <a:gd name="T10" fmla="*/ 155 w 404"/>
              <a:gd name="T11" fmla="*/ 686 h 1294"/>
              <a:gd name="T12" fmla="*/ 404 w 404"/>
              <a:gd name="T13" fmla="*/ 771 h 1294"/>
            </a:gdLst>
            <a:ahLst/>
            <a:cxnLst>
              <a:cxn ang="0">
                <a:pos x="T0" y="T1"/>
              </a:cxn>
              <a:cxn ang="0">
                <a:pos x="T2" y="T3"/>
              </a:cxn>
              <a:cxn ang="0">
                <a:pos x="T4" y="T5"/>
              </a:cxn>
              <a:cxn ang="0">
                <a:pos x="T6" y="T7"/>
              </a:cxn>
              <a:cxn ang="0">
                <a:pos x="T8" y="T9"/>
              </a:cxn>
              <a:cxn ang="0">
                <a:pos x="T10" y="T11"/>
              </a:cxn>
              <a:cxn ang="0">
                <a:pos x="T12" y="T13"/>
              </a:cxn>
            </a:cxnLst>
            <a:rect l="0" t="0" r="r" b="b"/>
            <a:pathLst>
              <a:path w="404" h="1294">
                <a:moveTo>
                  <a:pt x="404" y="771"/>
                </a:moveTo>
                <a:lnTo>
                  <a:pt x="87" y="0"/>
                </a:lnTo>
                <a:lnTo>
                  <a:pt x="224" y="574"/>
                </a:lnTo>
                <a:lnTo>
                  <a:pt x="0" y="466"/>
                </a:lnTo>
                <a:lnTo>
                  <a:pt x="301" y="1294"/>
                </a:lnTo>
                <a:lnTo>
                  <a:pt x="155" y="686"/>
                </a:lnTo>
                <a:lnTo>
                  <a:pt x="404" y="771"/>
                </a:lnTo>
                <a:close/>
              </a:path>
            </a:pathLst>
          </a:custGeom>
          <a:solidFill>
            <a:srgbClr val="FF9900"/>
          </a:solidFill>
          <a:ln w="9525">
            <a:solidFill>
              <a:srgbClr val="FF9900"/>
            </a:solidFill>
            <a:miter lim="800000"/>
            <a:headEnd/>
            <a:tailEnd/>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latin typeface="Century Gothic" panose="020B0502020202020204" pitchFamily="34" charset="0"/>
            </a:endParaRPr>
          </a:p>
        </p:txBody>
      </p:sp>
      <p:sp>
        <p:nvSpPr>
          <p:cNvPr id="45" name="文本框 8">
            <a:extLst>
              <a:ext uri="{FF2B5EF4-FFF2-40B4-BE49-F238E27FC236}">
                <a16:creationId xmlns:a16="http://schemas.microsoft.com/office/drawing/2014/main" id="{23460831-DC4B-BD4E-9EF5-EEE7F2CF162C}"/>
              </a:ext>
            </a:extLst>
          </p:cNvPr>
          <p:cNvSpPr>
            <a:spLocks noChangeArrowheads="1"/>
          </p:cNvSpPr>
          <p:nvPr/>
        </p:nvSpPr>
        <p:spPr bwMode="auto">
          <a:xfrm>
            <a:off x="908050" y="3771900"/>
            <a:ext cx="928688"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800" b="1" dirty="0">
                <a:latin typeface="Century Gothic" panose="020B0502020202020204" pitchFamily="34" charset="0"/>
                <a:ea typeface="微软雅黑" panose="020B0503020204020204" pitchFamily="34" charset="-122"/>
                <a:sym typeface="微软雅黑" panose="020B0503020204020204" pitchFamily="34" charset="-122"/>
              </a:rPr>
              <a:t>Office area</a:t>
            </a:r>
            <a:endParaRPr lang="zh-CN" altLang="en-US" sz="800" b="1" dirty="0">
              <a:latin typeface="Century Gothic" panose="020B0502020202020204" pitchFamily="34" charset="0"/>
              <a:ea typeface="微软雅黑" panose="020B0503020204020204" pitchFamily="34" charset="-122"/>
              <a:sym typeface="微软雅黑" panose="020B0503020204020204" pitchFamily="34" charset="-122"/>
            </a:endParaRPr>
          </a:p>
        </p:txBody>
      </p:sp>
      <p:sp>
        <p:nvSpPr>
          <p:cNvPr id="46" name="文本框 225">
            <a:extLst>
              <a:ext uri="{FF2B5EF4-FFF2-40B4-BE49-F238E27FC236}">
                <a16:creationId xmlns:a16="http://schemas.microsoft.com/office/drawing/2014/main" id="{6FDF19A1-8659-3E43-8E97-2511D9E4CE3E}"/>
              </a:ext>
            </a:extLst>
          </p:cNvPr>
          <p:cNvSpPr>
            <a:spLocks noChangeArrowheads="1"/>
          </p:cNvSpPr>
          <p:nvPr/>
        </p:nvSpPr>
        <p:spPr bwMode="auto">
          <a:xfrm>
            <a:off x="1359323" y="2093913"/>
            <a:ext cx="65881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800" b="1" dirty="0">
                <a:latin typeface="Century Gothic" panose="020B0502020202020204" pitchFamily="34" charset="0"/>
                <a:ea typeface="微软雅黑" panose="020B0503020204020204" pitchFamily="34" charset="-122"/>
                <a:sym typeface="微软雅黑" panose="020B0503020204020204" pitchFamily="34" charset="-122"/>
              </a:rPr>
              <a:t>Gateway</a:t>
            </a:r>
            <a:endParaRPr lang="zh-CN" altLang="en-US" sz="800" b="1" dirty="0">
              <a:latin typeface="Century Gothic" panose="020B0502020202020204" pitchFamily="34" charset="0"/>
              <a:ea typeface="微软雅黑" panose="020B0503020204020204" pitchFamily="34" charset="-122"/>
              <a:sym typeface="微软雅黑" panose="020B0503020204020204" pitchFamily="34" charset="-122"/>
            </a:endParaRPr>
          </a:p>
        </p:txBody>
      </p:sp>
      <p:sp>
        <p:nvSpPr>
          <p:cNvPr id="47" name="文本框 226">
            <a:extLst>
              <a:ext uri="{FF2B5EF4-FFF2-40B4-BE49-F238E27FC236}">
                <a16:creationId xmlns:a16="http://schemas.microsoft.com/office/drawing/2014/main" id="{370D80A8-BB6C-924A-ABE3-D45289645341}"/>
              </a:ext>
            </a:extLst>
          </p:cNvPr>
          <p:cNvSpPr>
            <a:spLocks noChangeArrowheads="1"/>
          </p:cNvSpPr>
          <p:nvPr/>
        </p:nvSpPr>
        <p:spPr bwMode="auto">
          <a:xfrm>
            <a:off x="1200150" y="3181350"/>
            <a:ext cx="7953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800" b="1" dirty="0">
                <a:latin typeface="Century Gothic" panose="020B0502020202020204" pitchFamily="34" charset="0"/>
                <a:ea typeface="微软雅黑" panose="020B0503020204020204" pitchFamily="34" charset="-122"/>
                <a:sym typeface="微软雅黑" panose="020B0503020204020204" pitchFamily="34" charset="-122"/>
              </a:rPr>
              <a:t>Access switch</a:t>
            </a:r>
            <a:endParaRPr lang="zh-CN" altLang="en-US" sz="800" b="1" dirty="0">
              <a:latin typeface="Century Gothic" panose="020B0502020202020204" pitchFamily="34" charset="0"/>
              <a:ea typeface="微软雅黑" panose="020B0503020204020204" pitchFamily="34" charset="-122"/>
              <a:sym typeface="微软雅黑" panose="020B0503020204020204" pitchFamily="34" charset="-122"/>
            </a:endParaRPr>
          </a:p>
        </p:txBody>
      </p:sp>
      <p:sp>
        <p:nvSpPr>
          <p:cNvPr id="48" name="文本框 227">
            <a:extLst>
              <a:ext uri="{FF2B5EF4-FFF2-40B4-BE49-F238E27FC236}">
                <a16:creationId xmlns:a16="http://schemas.microsoft.com/office/drawing/2014/main" id="{3133FBBE-1B46-0D41-B49B-58C50155AE32}"/>
              </a:ext>
            </a:extLst>
          </p:cNvPr>
          <p:cNvSpPr>
            <a:spLocks noChangeArrowheads="1"/>
          </p:cNvSpPr>
          <p:nvPr/>
        </p:nvSpPr>
        <p:spPr bwMode="auto">
          <a:xfrm>
            <a:off x="1195388" y="2801938"/>
            <a:ext cx="868362" cy="21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800" b="1" dirty="0">
                <a:latin typeface="Century Gothic" panose="020B0502020202020204" pitchFamily="34" charset="0"/>
                <a:ea typeface="微软雅黑" panose="020B0503020204020204" pitchFamily="34" charset="-122"/>
                <a:sym typeface="微软雅黑" panose="020B0503020204020204" pitchFamily="34" charset="-122"/>
              </a:rPr>
              <a:t>Core switch</a:t>
            </a:r>
            <a:endParaRPr lang="zh-CN" altLang="en-US" sz="800" b="1" dirty="0">
              <a:latin typeface="Century Gothic" panose="020B0502020202020204" pitchFamily="34" charset="0"/>
              <a:ea typeface="微软雅黑" panose="020B0503020204020204" pitchFamily="34" charset="-122"/>
              <a:sym typeface="微软雅黑" panose="020B0503020204020204" pitchFamily="34" charset="-122"/>
            </a:endParaRPr>
          </a:p>
        </p:txBody>
      </p:sp>
      <p:pic>
        <p:nvPicPr>
          <p:cNvPr id="49" name="图片 4142" descr="通用交换机">
            <a:extLst>
              <a:ext uri="{FF2B5EF4-FFF2-40B4-BE49-F238E27FC236}">
                <a16:creationId xmlns:a16="http://schemas.microsoft.com/office/drawing/2014/main" id="{416A0B52-6E5C-8E46-905D-B803ACE268E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90613" y="2997200"/>
            <a:ext cx="3238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图片 44078" descr="服务器终端">
            <a:extLst>
              <a:ext uri="{FF2B5EF4-FFF2-40B4-BE49-F238E27FC236}">
                <a16:creationId xmlns:a16="http://schemas.microsoft.com/office/drawing/2014/main" id="{E3275283-E4D7-9C41-86A1-A182EE65759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85850" y="3419475"/>
            <a:ext cx="35560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1" name="组合 6191">
            <a:extLst>
              <a:ext uri="{FF2B5EF4-FFF2-40B4-BE49-F238E27FC236}">
                <a16:creationId xmlns:a16="http://schemas.microsoft.com/office/drawing/2014/main" id="{CC0D2D84-6B28-0A45-9B8C-A8A9704C2170}"/>
              </a:ext>
            </a:extLst>
          </p:cNvPr>
          <p:cNvGrpSpPr>
            <a:grpSpLocks/>
          </p:cNvGrpSpPr>
          <p:nvPr/>
        </p:nvGrpSpPr>
        <p:grpSpPr bwMode="auto">
          <a:xfrm>
            <a:off x="2055813" y="3257550"/>
            <a:ext cx="1212850" cy="468313"/>
            <a:chOff x="0" y="0"/>
            <a:chExt cx="3986" cy="1039"/>
          </a:xfrm>
        </p:grpSpPr>
        <p:sp>
          <p:nvSpPr>
            <p:cNvPr id="52" name="AutoShape 54">
              <a:extLst>
                <a:ext uri="{FF2B5EF4-FFF2-40B4-BE49-F238E27FC236}">
                  <a16:creationId xmlns:a16="http://schemas.microsoft.com/office/drawing/2014/main" id="{56D67AE8-4A65-FA4F-9D92-DEC3BEE03754}"/>
                </a:ext>
              </a:extLst>
            </p:cNvPr>
            <p:cNvSpPr>
              <a:spLocks noChangeArrowheads="1"/>
            </p:cNvSpPr>
            <p:nvPr/>
          </p:nvSpPr>
          <p:spPr bwMode="auto">
            <a:xfrm rot="5400000">
              <a:off x="1483" y="-1486"/>
              <a:ext cx="1013" cy="3986"/>
            </a:xfrm>
            <a:prstGeom prst="roundRect">
              <a:avLst>
                <a:gd name="adj" fmla="val 16667"/>
              </a:avLst>
            </a:prstGeom>
            <a:solidFill>
              <a:srgbClr val="ADDEEB">
                <a:alpha val="68999"/>
              </a:srgbClr>
            </a:solidFill>
            <a:ln w="12700">
              <a:solidFill>
                <a:srgbClr val="00B050"/>
              </a:solidFill>
              <a:prstDash val="dash"/>
              <a:round/>
              <a:headEnd/>
              <a:tailEnd/>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zh-CN" sz="1200" b="1">
                <a:solidFill>
                  <a:schemeClr val="bg1"/>
                </a:solidFill>
                <a:latin typeface="Century Gothic" panose="020B0502020202020204" pitchFamily="34" charset="0"/>
                <a:ea typeface="微软雅黑" panose="020B0503020204020204" pitchFamily="34" charset="-122"/>
                <a:sym typeface="微软雅黑" panose="020B0503020204020204" pitchFamily="34" charset="-122"/>
              </a:endParaRPr>
            </a:p>
          </p:txBody>
        </p:sp>
        <p:pic>
          <p:nvPicPr>
            <p:cNvPr id="53" name="Picture 13" descr="Service-Server">
              <a:extLst>
                <a:ext uri="{FF2B5EF4-FFF2-40B4-BE49-F238E27FC236}">
                  <a16:creationId xmlns:a16="http://schemas.microsoft.com/office/drawing/2014/main" id="{EC44EDCF-A7C9-1544-9C3D-D742EAEA4F0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52" y="10"/>
              <a:ext cx="1013" cy="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Picture 13" descr="Service-Server">
              <a:extLst>
                <a:ext uri="{FF2B5EF4-FFF2-40B4-BE49-F238E27FC236}">
                  <a16:creationId xmlns:a16="http://schemas.microsoft.com/office/drawing/2014/main" id="{8988DD32-39BB-1D4B-82F9-E0367B4E4AFB}"/>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993" y="20"/>
              <a:ext cx="1013" cy="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Picture 13" descr="Service-Server">
              <a:extLst>
                <a:ext uri="{FF2B5EF4-FFF2-40B4-BE49-F238E27FC236}">
                  <a16:creationId xmlns:a16="http://schemas.microsoft.com/office/drawing/2014/main" id="{E49C61C9-A299-B847-ABCB-C5C452BFDEE3}"/>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864" y="27"/>
              <a:ext cx="1013" cy="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 name="Picture 13" descr="Service-Server">
              <a:extLst>
                <a:ext uri="{FF2B5EF4-FFF2-40B4-BE49-F238E27FC236}">
                  <a16:creationId xmlns:a16="http://schemas.microsoft.com/office/drawing/2014/main" id="{68F2437F-B82E-DB4A-8A40-4FA396C3765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3" y="10"/>
              <a:ext cx="1013" cy="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57" name="文本框 8">
            <a:extLst>
              <a:ext uri="{FF2B5EF4-FFF2-40B4-BE49-F238E27FC236}">
                <a16:creationId xmlns:a16="http://schemas.microsoft.com/office/drawing/2014/main" id="{231F6649-C778-CC41-B6DE-FAFAF24E9AA4}"/>
              </a:ext>
            </a:extLst>
          </p:cNvPr>
          <p:cNvSpPr>
            <a:spLocks noChangeArrowheads="1"/>
          </p:cNvSpPr>
          <p:nvPr/>
        </p:nvSpPr>
        <p:spPr bwMode="auto">
          <a:xfrm>
            <a:off x="2517775" y="3694113"/>
            <a:ext cx="9286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sz="1000" b="1">
              <a:latin typeface="Century Gothic" panose="020B0502020202020204" pitchFamily="34" charset="0"/>
              <a:ea typeface="微软雅黑" panose="020B0503020204020204" pitchFamily="34" charset="-122"/>
              <a:sym typeface="微软雅黑" panose="020B0503020204020204" pitchFamily="34" charset="-122"/>
            </a:endParaRPr>
          </a:p>
        </p:txBody>
      </p:sp>
      <p:pic>
        <p:nvPicPr>
          <p:cNvPr id="58" name="图片 4142" descr="通用交换机">
            <a:extLst>
              <a:ext uri="{FF2B5EF4-FFF2-40B4-BE49-F238E27FC236}">
                <a16:creationId xmlns:a16="http://schemas.microsoft.com/office/drawing/2014/main" id="{64B00700-D302-F84E-A84E-96027B22634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63800" y="2867025"/>
            <a:ext cx="32385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 name="直接连接符 239">
            <a:extLst>
              <a:ext uri="{FF2B5EF4-FFF2-40B4-BE49-F238E27FC236}">
                <a16:creationId xmlns:a16="http://schemas.microsoft.com/office/drawing/2014/main" id="{DB83D555-2D28-A14E-92A5-E56BAD097398}"/>
              </a:ext>
            </a:extLst>
          </p:cNvPr>
          <p:cNvSpPr>
            <a:spLocks noChangeShapeType="1"/>
          </p:cNvSpPr>
          <p:nvPr/>
        </p:nvSpPr>
        <p:spPr bwMode="auto">
          <a:xfrm>
            <a:off x="5053013" y="2962275"/>
            <a:ext cx="1587" cy="425450"/>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Century Gothic" panose="020B0502020202020204" pitchFamily="34" charset="0"/>
            </a:endParaRPr>
          </a:p>
        </p:txBody>
      </p:sp>
      <p:grpSp>
        <p:nvGrpSpPr>
          <p:cNvPr id="60" name="组合 6200">
            <a:extLst>
              <a:ext uri="{FF2B5EF4-FFF2-40B4-BE49-F238E27FC236}">
                <a16:creationId xmlns:a16="http://schemas.microsoft.com/office/drawing/2014/main" id="{3BA0BDCC-1BF5-B54E-95A1-063F6E4879DA}"/>
              </a:ext>
            </a:extLst>
          </p:cNvPr>
          <p:cNvGrpSpPr>
            <a:grpSpLocks/>
          </p:cNvGrpSpPr>
          <p:nvPr/>
        </p:nvGrpSpPr>
        <p:grpSpPr bwMode="auto">
          <a:xfrm>
            <a:off x="4484688" y="3257550"/>
            <a:ext cx="1211262" cy="468313"/>
            <a:chOff x="0" y="0"/>
            <a:chExt cx="3986" cy="1039"/>
          </a:xfrm>
        </p:grpSpPr>
        <p:sp>
          <p:nvSpPr>
            <p:cNvPr id="61" name="AutoShape 54">
              <a:extLst>
                <a:ext uri="{FF2B5EF4-FFF2-40B4-BE49-F238E27FC236}">
                  <a16:creationId xmlns:a16="http://schemas.microsoft.com/office/drawing/2014/main" id="{A794A7F6-700F-AA41-8524-A1111BF4666A}"/>
                </a:ext>
              </a:extLst>
            </p:cNvPr>
            <p:cNvSpPr>
              <a:spLocks noChangeArrowheads="1"/>
            </p:cNvSpPr>
            <p:nvPr/>
          </p:nvSpPr>
          <p:spPr bwMode="auto">
            <a:xfrm rot="5400000">
              <a:off x="1483" y="-1486"/>
              <a:ext cx="1013" cy="3986"/>
            </a:xfrm>
            <a:prstGeom prst="roundRect">
              <a:avLst>
                <a:gd name="adj" fmla="val 16667"/>
              </a:avLst>
            </a:prstGeom>
            <a:solidFill>
              <a:srgbClr val="ADDEEB">
                <a:alpha val="68999"/>
              </a:srgbClr>
            </a:solidFill>
            <a:ln w="12700">
              <a:solidFill>
                <a:srgbClr val="00B050"/>
              </a:solidFill>
              <a:prstDash val="dash"/>
              <a:round/>
              <a:headEnd/>
              <a:tailEnd/>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zh-CN" sz="1200" b="1">
                <a:solidFill>
                  <a:schemeClr val="bg1"/>
                </a:solidFill>
                <a:latin typeface="Century Gothic" panose="020B0502020202020204" pitchFamily="34" charset="0"/>
                <a:ea typeface="微软雅黑" panose="020B0503020204020204" pitchFamily="34" charset="-122"/>
                <a:sym typeface="微软雅黑" panose="020B0503020204020204" pitchFamily="34" charset="-122"/>
              </a:endParaRPr>
            </a:p>
          </p:txBody>
        </p:sp>
        <p:pic>
          <p:nvPicPr>
            <p:cNvPr id="62" name="Picture 13" descr="Service-Server">
              <a:extLst>
                <a:ext uri="{FF2B5EF4-FFF2-40B4-BE49-F238E27FC236}">
                  <a16:creationId xmlns:a16="http://schemas.microsoft.com/office/drawing/2014/main" id="{4E74C67E-85FB-4449-A510-2F2D2AB426C6}"/>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52" y="10"/>
              <a:ext cx="1013" cy="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 name="Picture 13" descr="Service-Server">
              <a:extLst>
                <a:ext uri="{FF2B5EF4-FFF2-40B4-BE49-F238E27FC236}">
                  <a16:creationId xmlns:a16="http://schemas.microsoft.com/office/drawing/2014/main" id="{10DDAA56-C002-9E40-B9D9-01E2ED8452C7}"/>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993" y="20"/>
              <a:ext cx="1013" cy="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 name="Picture 13" descr="Service-Server">
              <a:extLst>
                <a:ext uri="{FF2B5EF4-FFF2-40B4-BE49-F238E27FC236}">
                  <a16:creationId xmlns:a16="http://schemas.microsoft.com/office/drawing/2014/main" id="{8B444556-D47C-8D45-B4CB-1C3E1C8CDB7F}"/>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864" y="27"/>
              <a:ext cx="1013" cy="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 name="Picture 13" descr="Service-Server">
              <a:extLst>
                <a:ext uri="{FF2B5EF4-FFF2-40B4-BE49-F238E27FC236}">
                  <a16:creationId xmlns:a16="http://schemas.microsoft.com/office/drawing/2014/main" id="{660F7A54-1C61-124F-A856-D7EEBF28430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3" y="10"/>
              <a:ext cx="1013" cy="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6" name="文本框 8">
            <a:extLst>
              <a:ext uri="{FF2B5EF4-FFF2-40B4-BE49-F238E27FC236}">
                <a16:creationId xmlns:a16="http://schemas.microsoft.com/office/drawing/2014/main" id="{F07C8C4C-1E03-2F41-A494-3F498131C187}"/>
              </a:ext>
            </a:extLst>
          </p:cNvPr>
          <p:cNvSpPr>
            <a:spLocks noChangeArrowheads="1"/>
          </p:cNvSpPr>
          <p:nvPr/>
        </p:nvSpPr>
        <p:spPr bwMode="auto">
          <a:xfrm>
            <a:off x="4783138" y="3702050"/>
            <a:ext cx="92868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1000" b="1" dirty="0">
                <a:latin typeface="Century Gothic" panose="020B0502020202020204" pitchFamily="34" charset="0"/>
                <a:ea typeface="微软雅黑" panose="020B0503020204020204" pitchFamily="34" charset="-122"/>
                <a:sym typeface="微软雅黑" panose="020B0503020204020204" pitchFamily="34" charset="-122"/>
              </a:rPr>
              <a:t>Fault domain </a:t>
            </a:r>
            <a:r>
              <a:rPr lang="zh-CN" altLang="en-US" sz="1000" b="1" dirty="0">
                <a:latin typeface="Century Gothic" panose="020B0502020202020204" pitchFamily="34" charset="0"/>
                <a:ea typeface="微软雅黑" panose="020B0503020204020204" pitchFamily="34" charset="-122"/>
                <a:sym typeface="微软雅黑" panose="020B0503020204020204" pitchFamily="34" charset="-122"/>
              </a:rPr>
              <a:t>B</a:t>
            </a:r>
          </a:p>
        </p:txBody>
      </p:sp>
      <p:pic>
        <p:nvPicPr>
          <p:cNvPr id="67" name="图片 4142" descr="通用交换机">
            <a:extLst>
              <a:ext uri="{FF2B5EF4-FFF2-40B4-BE49-F238E27FC236}">
                <a16:creationId xmlns:a16="http://schemas.microsoft.com/office/drawing/2014/main" id="{B806F0F4-70C3-B446-A392-A19143E9AC5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91088" y="2867025"/>
            <a:ext cx="32385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 name="直接连接符 251">
            <a:extLst>
              <a:ext uri="{FF2B5EF4-FFF2-40B4-BE49-F238E27FC236}">
                <a16:creationId xmlns:a16="http://schemas.microsoft.com/office/drawing/2014/main" id="{8A57DE61-0B2C-1648-8D93-B5873E5DEEA3}"/>
              </a:ext>
            </a:extLst>
          </p:cNvPr>
          <p:cNvSpPr>
            <a:spLocks noChangeShapeType="1"/>
          </p:cNvSpPr>
          <p:nvPr/>
        </p:nvSpPr>
        <p:spPr bwMode="auto">
          <a:xfrm>
            <a:off x="1414463" y="2732088"/>
            <a:ext cx="1049337" cy="279400"/>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Century Gothic" panose="020B0502020202020204" pitchFamily="34" charset="0"/>
            </a:endParaRPr>
          </a:p>
        </p:txBody>
      </p:sp>
      <p:pic>
        <p:nvPicPr>
          <p:cNvPr id="69" name="图片 3121" descr="中继器">
            <a:extLst>
              <a:ext uri="{FF2B5EF4-FFF2-40B4-BE49-F238E27FC236}">
                <a16:creationId xmlns:a16="http://schemas.microsoft.com/office/drawing/2014/main" id="{3614366F-7E33-9E45-8E20-417390F2534A}"/>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092200" y="2482850"/>
            <a:ext cx="338138"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 name="图片 254" descr="通用路由器">
            <a:extLst>
              <a:ext uri="{FF2B5EF4-FFF2-40B4-BE49-F238E27FC236}">
                <a16:creationId xmlns:a16="http://schemas.microsoft.com/office/drawing/2014/main" id="{BC118CA3-E4E4-A143-A746-07A8846CF956}"/>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92200" y="2032000"/>
            <a:ext cx="341313"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71" name="肘形连接符 6211">
            <a:extLst>
              <a:ext uri="{FF2B5EF4-FFF2-40B4-BE49-F238E27FC236}">
                <a16:creationId xmlns:a16="http://schemas.microsoft.com/office/drawing/2014/main" id="{CCDE9CF9-CA3E-F147-9ECE-447ADFB7F368}"/>
              </a:ext>
            </a:extLst>
          </p:cNvPr>
          <p:cNvCxnSpPr>
            <a:cxnSpLocks noChangeShapeType="1"/>
            <a:stCxn id="69" idx="3"/>
            <a:endCxn id="67" idx="0"/>
          </p:cNvCxnSpPr>
          <p:nvPr/>
        </p:nvCxnSpPr>
        <p:spPr bwMode="auto">
          <a:xfrm>
            <a:off x="1430338" y="2676525"/>
            <a:ext cx="3622675" cy="190500"/>
          </a:xfrm>
          <a:prstGeom prst="bentConnector2">
            <a:avLst/>
          </a:prstGeom>
          <a:noFill/>
          <a:ln w="6350">
            <a:solidFill>
              <a:schemeClr val="tx1"/>
            </a:solidFill>
            <a:miter lim="800000"/>
            <a:headEnd/>
            <a:tailEnd/>
          </a:ln>
          <a:extLst>
            <a:ext uri="{909E8E84-426E-40DD-AFC4-6F175D3DCCD1}">
              <a14:hiddenFill xmlns:a14="http://schemas.microsoft.com/office/drawing/2010/main">
                <a:noFill/>
              </a14:hiddenFill>
            </a:ext>
          </a:extLst>
        </p:spPr>
      </p:cxnSp>
      <p:sp>
        <p:nvSpPr>
          <p:cNvPr id="72" name="文本框 256">
            <a:extLst>
              <a:ext uri="{FF2B5EF4-FFF2-40B4-BE49-F238E27FC236}">
                <a16:creationId xmlns:a16="http://schemas.microsoft.com/office/drawing/2014/main" id="{784F6D47-F242-FB46-8EEE-3C6EBAB4B76B}"/>
              </a:ext>
            </a:extLst>
          </p:cNvPr>
          <p:cNvSpPr>
            <a:spLocks noChangeArrowheads="1"/>
          </p:cNvSpPr>
          <p:nvPr/>
        </p:nvSpPr>
        <p:spPr bwMode="auto">
          <a:xfrm>
            <a:off x="627063" y="3433763"/>
            <a:ext cx="677862"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en-US" altLang="zh-CN" sz="600" b="1">
              <a:solidFill>
                <a:srgbClr val="000000"/>
              </a:solidFill>
              <a:latin typeface="Century Gothic" panose="020B0502020202020204" pitchFamily="34" charset="0"/>
              <a:ea typeface="微软雅黑" panose="020B0503020204020204" pitchFamily="34" charset="-122"/>
              <a:sym typeface="微软雅黑" panose="020B0503020204020204" pitchFamily="34" charset="-122"/>
            </a:endParaRPr>
          </a:p>
        </p:txBody>
      </p:sp>
      <p:sp>
        <p:nvSpPr>
          <p:cNvPr id="73" name="文本框 257">
            <a:extLst>
              <a:ext uri="{FF2B5EF4-FFF2-40B4-BE49-F238E27FC236}">
                <a16:creationId xmlns:a16="http://schemas.microsoft.com/office/drawing/2014/main" id="{6F75B2A1-A81C-E146-829A-A440A3DC87F2}"/>
              </a:ext>
            </a:extLst>
          </p:cNvPr>
          <p:cNvSpPr>
            <a:spLocks noChangeArrowheads="1"/>
          </p:cNvSpPr>
          <p:nvPr/>
        </p:nvSpPr>
        <p:spPr bwMode="auto">
          <a:xfrm>
            <a:off x="752475" y="2830513"/>
            <a:ext cx="67945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en-US" altLang="zh-CN" sz="800" b="1">
              <a:solidFill>
                <a:srgbClr val="000000"/>
              </a:solidFill>
              <a:latin typeface="Century Gothic" panose="020B0502020202020204" pitchFamily="34" charset="0"/>
              <a:ea typeface="微软雅黑" panose="020B0503020204020204" pitchFamily="34" charset="-122"/>
              <a:sym typeface="微软雅黑" panose="020B0503020204020204" pitchFamily="34" charset="-122"/>
            </a:endParaRPr>
          </a:p>
        </p:txBody>
      </p:sp>
      <p:sp>
        <p:nvSpPr>
          <p:cNvPr id="74" name="文本框 258">
            <a:extLst>
              <a:ext uri="{FF2B5EF4-FFF2-40B4-BE49-F238E27FC236}">
                <a16:creationId xmlns:a16="http://schemas.microsoft.com/office/drawing/2014/main" id="{A71A606A-9B01-4143-AE8A-2C5D54512A78}"/>
              </a:ext>
            </a:extLst>
          </p:cNvPr>
          <p:cNvSpPr>
            <a:spLocks noChangeArrowheads="1"/>
          </p:cNvSpPr>
          <p:nvPr/>
        </p:nvSpPr>
        <p:spPr bwMode="auto">
          <a:xfrm>
            <a:off x="1285875" y="2646363"/>
            <a:ext cx="1016000" cy="21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en-US" sz="800" b="1">
              <a:solidFill>
                <a:srgbClr val="000000"/>
              </a:solidFill>
              <a:latin typeface="Century Gothic" panose="020B0502020202020204" pitchFamily="34" charset="0"/>
              <a:ea typeface="微软雅黑" panose="020B0503020204020204" pitchFamily="34" charset="-122"/>
              <a:sym typeface="微软雅黑" panose="020B0503020204020204" pitchFamily="34" charset="-122"/>
            </a:endParaRPr>
          </a:p>
        </p:txBody>
      </p:sp>
      <p:sp>
        <p:nvSpPr>
          <p:cNvPr id="75" name="文本框 259">
            <a:extLst>
              <a:ext uri="{FF2B5EF4-FFF2-40B4-BE49-F238E27FC236}">
                <a16:creationId xmlns:a16="http://schemas.microsoft.com/office/drawing/2014/main" id="{EF8F0C50-8211-1749-82AC-28A3857428E8}"/>
              </a:ext>
            </a:extLst>
          </p:cNvPr>
          <p:cNvSpPr>
            <a:spLocks noChangeArrowheads="1"/>
          </p:cNvSpPr>
          <p:nvPr/>
        </p:nvSpPr>
        <p:spPr bwMode="auto">
          <a:xfrm>
            <a:off x="2560638" y="3136900"/>
            <a:ext cx="73501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en-US" altLang="zh-CN" sz="800" b="1">
              <a:solidFill>
                <a:srgbClr val="000000"/>
              </a:solidFill>
              <a:latin typeface="Century Gothic" panose="020B0502020202020204" pitchFamily="34" charset="0"/>
              <a:ea typeface="微软雅黑" panose="020B0503020204020204" pitchFamily="34" charset="-122"/>
              <a:sym typeface="微软雅黑" panose="020B0503020204020204" pitchFamily="34" charset="-122"/>
            </a:endParaRPr>
          </a:p>
        </p:txBody>
      </p:sp>
      <p:sp>
        <p:nvSpPr>
          <p:cNvPr id="76" name="文本框 260">
            <a:extLst>
              <a:ext uri="{FF2B5EF4-FFF2-40B4-BE49-F238E27FC236}">
                <a16:creationId xmlns:a16="http://schemas.microsoft.com/office/drawing/2014/main" id="{3324CCC9-D58B-CD44-901D-ED72DFD12ED2}"/>
              </a:ext>
            </a:extLst>
          </p:cNvPr>
          <p:cNvSpPr>
            <a:spLocks noChangeArrowheads="1"/>
          </p:cNvSpPr>
          <p:nvPr/>
        </p:nvSpPr>
        <p:spPr bwMode="auto">
          <a:xfrm>
            <a:off x="4416425" y="3136900"/>
            <a:ext cx="7366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en-US" altLang="zh-CN" sz="800" b="1">
              <a:solidFill>
                <a:srgbClr val="000000"/>
              </a:solidFill>
              <a:latin typeface="Century Gothic" panose="020B0502020202020204" pitchFamily="34" charset="0"/>
              <a:ea typeface="微软雅黑" panose="020B0503020204020204" pitchFamily="34" charset="-122"/>
              <a:sym typeface="微软雅黑" panose="020B0503020204020204" pitchFamily="34" charset="-122"/>
            </a:endParaRPr>
          </a:p>
        </p:txBody>
      </p:sp>
      <p:sp>
        <p:nvSpPr>
          <p:cNvPr id="77" name="文本框 262">
            <a:extLst>
              <a:ext uri="{FF2B5EF4-FFF2-40B4-BE49-F238E27FC236}">
                <a16:creationId xmlns:a16="http://schemas.microsoft.com/office/drawing/2014/main" id="{ACECCEA3-A161-5740-A461-598899C0AEA7}"/>
              </a:ext>
            </a:extLst>
          </p:cNvPr>
          <p:cNvSpPr>
            <a:spLocks noChangeArrowheads="1"/>
          </p:cNvSpPr>
          <p:nvPr/>
        </p:nvSpPr>
        <p:spPr bwMode="auto">
          <a:xfrm>
            <a:off x="722313" y="2259013"/>
            <a:ext cx="73501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en-US" altLang="zh-CN" sz="800" b="1">
              <a:solidFill>
                <a:srgbClr val="000000"/>
              </a:solidFill>
              <a:latin typeface="Century Gothic" panose="020B0502020202020204" pitchFamily="34" charset="0"/>
              <a:ea typeface="微软雅黑" panose="020B0503020204020204" pitchFamily="34" charset="-122"/>
              <a:sym typeface="微软雅黑" panose="020B0503020204020204" pitchFamily="34" charset="-122"/>
            </a:endParaRPr>
          </a:p>
        </p:txBody>
      </p:sp>
      <p:sp>
        <p:nvSpPr>
          <p:cNvPr id="78" name="文本框 280">
            <a:extLst>
              <a:ext uri="{FF2B5EF4-FFF2-40B4-BE49-F238E27FC236}">
                <a16:creationId xmlns:a16="http://schemas.microsoft.com/office/drawing/2014/main" id="{F8AF0CF5-C973-F54B-A119-351F95DDF5EF}"/>
              </a:ext>
            </a:extLst>
          </p:cNvPr>
          <p:cNvSpPr>
            <a:spLocks noChangeArrowheads="1"/>
          </p:cNvSpPr>
          <p:nvPr/>
        </p:nvSpPr>
        <p:spPr bwMode="auto">
          <a:xfrm>
            <a:off x="300038" y="4899025"/>
            <a:ext cx="5486400"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1450" indent="-17145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panose="05000000000000000000" pitchFamily="2" charset="2"/>
              <a:buChar char="l"/>
            </a:pPr>
            <a:r>
              <a:rPr lang="en-US" altLang="zh-CN" sz="1000" b="1" dirty="0">
                <a:solidFill>
                  <a:srgbClr val="000000"/>
                </a:solidFill>
                <a:latin typeface="Century Gothic" panose="020B0502020202020204" pitchFamily="34" charset="0"/>
                <a:ea typeface="微软雅黑" panose="020B0503020204020204" pitchFamily="34" charset="-122"/>
                <a:sym typeface="微软雅黑" panose="020B0503020204020204" pitchFamily="34" charset="-122"/>
              </a:rPr>
              <a:t>Normally, VMs are working properly between fault domain A and fault domain B at the two sites</a:t>
            </a:r>
            <a:endParaRPr lang="zh-CN" altLang="en-US" sz="1000" b="1" dirty="0">
              <a:solidFill>
                <a:srgbClr val="000000"/>
              </a:solidFill>
              <a:latin typeface="Century Gothic" panose="020B0502020202020204" pitchFamily="34" charset="0"/>
              <a:ea typeface="微软雅黑" panose="020B0503020204020204" pitchFamily="34" charset="-122"/>
              <a:sym typeface="微软雅黑" panose="020B0503020204020204" pitchFamily="34" charset="-122"/>
            </a:endParaRPr>
          </a:p>
          <a:p>
            <a:pPr>
              <a:buFont typeface="Wingdings" panose="05000000000000000000" pitchFamily="2" charset="2"/>
              <a:buChar char="l"/>
            </a:pPr>
            <a:endParaRPr lang="zh-CN" altLang="en-US" sz="1000" b="1" dirty="0">
              <a:solidFill>
                <a:srgbClr val="000000"/>
              </a:solidFill>
              <a:latin typeface="Century Gothic" panose="020B0502020202020204" pitchFamily="34" charset="0"/>
              <a:ea typeface="微软雅黑" panose="020B0503020204020204" pitchFamily="34" charset="-122"/>
              <a:sym typeface="微软雅黑" panose="020B0503020204020204" pitchFamily="34" charset="-122"/>
            </a:endParaRPr>
          </a:p>
          <a:p>
            <a:pPr>
              <a:buFont typeface="Wingdings" panose="05000000000000000000" pitchFamily="2" charset="2"/>
              <a:buChar char="l"/>
            </a:pPr>
            <a:r>
              <a:rPr lang="en-US" altLang="zh-CN" sz="1000" b="1" dirty="0">
                <a:solidFill>
                  <a:srgbClr val="000000"/>
                </a:solidFill>
                <a:latin typeface="Century Gothic" panose="020B0502020202020204" pitchFamily="34" charset="0"/>
                <a:ea typeface="微软雅黑" panose="020B0503020204020204" pitchFamily="34" charset="-122"/>
                <a:sym typeface="微软雅黑" panose="020B0503020204020204" pitchFamily="34" charset="-122"/>
              </a:rPr>
              <a:t>When fault domain A suffers failure, HA is triggered to reboot the VMs on B, no manual interruption is required. </a:t>
            </a:r>
            <a:endParaRPr lang="zh-CN" altLang="en-US" sz="1000" b="1" dirty="0">
              <a:solidFill>
                <a:srgbClr val="000000"/>
              </a:solidFill>
              <a:latin typeface="Century Gothic" panose="020B0502020202020204" pitchFamily="34" charset="0"/>
              <a:ea typeface="微软雅黑" panose="020B0503020204020204" pitchFamily="34" charset="-122"/>
              <a:sym typeface="微软雅黑" panose="020B0503020204020204" pitchFamily="34" charset="-122"/>
            </a:endParaRPr>
          </a:p>
        </p:txBody>
      </p:sp>
      <p:pic>
        <p:nvPicPr>
          <p:cNvPr id="79" name="图片 3121" descr="中继器">
            <a:extLst>
              <a:ext uri="{FF2B5EF4-FFF2-40B4-BE49-F238E27FC236}">
                <a16:creationId xmlns:a16="http://schemas.microsoft.com/office/drawing/2014/main" id="{B3AF5437-80DB-084D-B953-61ED45E6993E}"/>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0872788" y="2254250"/>
            <a:ext cx="338137"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 name="任意多边形 223">
            <a:extLst>
              <a:ext uri="{FF2B5EF4-FFF2-40B4-BE49-F238E27FC236}">
                <a16:creationId xmlns:a16="http://schemas.microsoft.com/office/drawing/2014/main" id="{6C2D204F-456B-724D-AB3B-05E52C7F2204}"/>
              </a:ext>
            </a:extLst>
          </p:cNvPr>
          <p:cNvSpPr>
            <a:spLocks noChangeArrowheads="1"/>
          </p:cNvSpPr>
          <p:nvPr/>
        </p:nvSpPr>
        <p:spPr bwMode="auto">
          <a:xfrm rot="18090747" flipH="1">
            <a:off x="10525125" y="1141413"/>
            <a:ext cx="96837" cy="776288"/>
          </a:xfrm>
          <a:custGeom>
            <a:avLst/>
            <a:gdLst>
              <a:gd name="T0" fmla="*/ 404 w 404"/>
              <a:gd name="T1" fmla="*/ 771 h 1294"/>
              <a:gd name="T2" fmla="*/ 87 w 404"/>
              <a:gd name="T3" fmla="*/ 0 h 1294"/>
              <a:gd name="T4" fmla="*/ 224 w 404"/>
              <a:gd name="T5" fmla="*/ 574 h 1294"/>
              <a:gd name="T6" fmla="*/ 0 w 404"/>
              <a:gd name="T7" fmla="*/ 466 h 1294"/>
              <a:gd name="T8" fmla="*/ 301 w 404"/>
              <a:gd name="T9" fmla="*/ 1294 h 1294"/>
              <a:gd name="T10" fmla="*/ 155 w 404"/>
              <a:gd name="T11" fmla="*/ 686 h 1294"/>
              <a:gd name="T12" fmla="*/ 404 w 404"/>
              <a:gd name="T13" fmla="*/ 771 h 1294"/>
            </a:gdLst>
            <a:ahLst/>
            <a:cxnLst>
              <a:cxn ang="0">
                <a:pos x="T0" y="T1"/>
              </a:cxn>
              <a:cxn ang="0">
                <a:pos x="T2" y="T3"/>
              </a:cxn>
              <a:cxn ang="0">
                <a:pos x="T4" y="T5"/>
              </a:cxn>
              <a:cxn ang="0">
                <a:pos x="T6" y="T7"/>
              </a:cxn>
              <a:cxn ang="0">
                <a:pos x="T8" y="T9"/>
              </a:cxn>
              <a:cxn ang="0">
                <a:pos x="T10" y="T11"/>
              </a:cxn>
              <a:cxn ang="0">
                <a:pos x="T12" y="T13"/>
              </a:cxn>
            </a:cxnLst>
            <a:rect l="0" t="0" r="r" b="b"/>
            <a:pathLst>
              <a:path w="404" h="1294">
                <a:moveTo>
                  <a:pt x="404" y="771"/>
                </a:moveTo>
                <a:lnTo>
                  <a:pt x="87" y="0"/>
                </a:lnTo>
                <a:lnTo>
                  <a:pt x="224" y="574"/>
                </a:lnTo>
                <a:lnTo>
                  <a:pt x="0" y="466"/>
                </a:lnTo>
                <a:lnTo>
                  <a:pt x="301" y="1294"/>
                </a:lnTo>
                <a:lnTo>
                  <a:pt x="155" y="686"/>
                </a:lnTo>
                <a:lnTo>
                  <a:pt x="404" y="771"/>
                </a:lnTo>
                <a:close/>
              </a:path>
            </a:pathLst>
          </a:custGeom>
          <a:solidFill>
            <a:srgbClr val="FF9900"/>
          </a:solidFill>
          <a:ln w="9525">
            <a:solidFill>
              <a:srgbClr val="FF9900"/>
            </a:solidFill>
            <a:miter lim="800000"/>
            <a:headEnd/>
            <a:tailEnd/>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latin typeface="Century Gothic" panose="020B0502020202020204" pitchFamily="34" charset="0"/>
            </a:endParaRPr>
          </a:p>
        </p:txBody>
      </p:sp>
      <p:pic>
        <p:nvPicPr>
          <p:cNvPr id="81" name="图片 254" descr="通用路由器">
            <a:extLst>
              <a:ext uri="{FF2B5EF4-FFF2-40B4-BE49-F238E27FC236}">
                <a16:creationId xmlns:a16="http://schemas.microsoft.com/office/drawing/2014/main" id="{BF6A02C4-8B9D-7B40-B6C0-C05ADD81B309}"/>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855325" y="1828800"/>
            <a:ext cx="339725"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 name="文本框 225">
            <a:extLst>
              <a:ext uri="{FF2B5EF4-FFF2-40B4-BE49-F238E27FC236}">
                <a16:creationId xmlns:a16="http://schemas.microsoft.com/office/drawing/2014/main" id="{89756C69-C4AB-4C47-B8E1-6C828C3665F5}"/>
              </a:ext>
            </a:extLst>
          </p:cNvPr>
          <p:cNvSpPr>
            <a:spLocks noChangeArrowheads="1"/>
          </p:cNvSpPr>
          <p:nvPr/>
        </p:nvSpPr>
        <p:spPr bwMode="auto">
          <a:xfrm>
            <a:off x="10931525" y="1981200"/>
            <a:ext cx="658813"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800" b="1" dirty="0">
                <a:latin typeface="Century Gothic" panose="020B0502020202020204" pitchFamily="34" charset="0"/>
                <a:ea typeface="微软雅黑" panose="020B0503020204020204" pitchFamily="34" charset="-122"/>
                <a:sym typeface="微软雅黑" panose="020B0503020204020204" pitchFamily="34" charset="-122"/>
              </a:rPr>
              <a:t>Gateway</a:t>
            </a:r>
            <a:endParaRPr lang="zh-CN" altLang="en-US" sz="800" b="1" dirty="0">
              <a:latin typeface="Century Gothic" panose="020B0502020202020204" pitchFamily="34" charset="0"/>
              <a:ea typeface="微软雅黑" panose="020B0503020204020204" pitchFamily="34" charset="-122"/>
              <a:sym typeface="微软雅黑" panose="020B0503020204020204" pitchFamily="34" charset="-122"/>
            </a:endParaRPr>
          </a:p>
        </p:txBody>
      </p:sp>
      <p:sp>
        <p:nvSpPr>
          <p:cNvPr id="83" name="直接连接符 6223">
            <a:extLst>
              <a:ext uri="{FF2B5EF4-FFF2-40B4-BE49-F238E27FC236}">
                <a16:creationId xmlns:a16="http://schemas.microsoft.com/office/drawing/2014/main" id="{9BBB157A-89ED-EC44-B79E-665817498B6E}"/>
              </a:ext>
            </a:extLst>
          </p:cNvPr>
          <p:cNvSpPr>
            <a:spLocks noChangeShapeType="1"/>
          </p:cNvSpPr>
          <p:nvPr/>
        </p:nvSpPr>
        <p:spPr bwMode="auto">
          <a:xfrm>
            <a:off x="11039475" y="2068513"/>
            <a:ext cx="9525" cy="20796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Century Gothic" panose="020B0502020202020204" pitchFamily="34" charset="0"/>
            </a:endParaRPr>
          </a:p>
        </p:txBody>
      </p:sp>
      <p:sp>
        <p:nvSpPr>
          <p:cNvPr id="84" name="直接连接符 6224">
            <a:extLst>
              <a:ext uri="{FF2B5EF4-FFF2-40B4-BE49-F238E27FC236}">
                <a16:creationId xmlns:a16="http://schemas.microsoft.com/office/drawing/2014/main" id="{816E5F4A-E2B2-2C40-B66E-62B99A343C04}"/>
              </a:ext>
            </a:extLst>
          </p:cNvPr>
          <p:cNvSpPr>
            <a:spLocks noChangeShapeType="1"/>
          </p:cNvSpPr>
          <p:nvPr/>
        </p:nvSpPr>
        <p:spPr bwMode="auto">
          <a:xfrm>
            <a:off x="8493125" y="2662238"/>
            <a:ext cx="2565400" cy="20161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Century Gothic" panose="020B0502020202020204" pitchFamily="34" charset="0"/>
            </a:endParaRPr>
          </a:p>
        </p:txBody>
      </p:sp>
      <p:sp>
        <p:nvSpPr>
          <p:cNvPr id="85" name="直接连接符 6225">
            <a:extLst>
              <a:ext uri="{FF2B5EF4-FFF2-40B4-BE49-F238E27FC236}">
                <a16:creationId xmlns:a16="http://schemas.microsoft.com/office/drawing/2014/main" id="{79B5C8FE-1B22-AD40-81D0-E87E9BBCB9E8}"/>
              </a:ext>
            </a:extLst>
          </p:cNvPr>
          <p:cNvSpPr>
            <a:spLocks noChangeShapeType="1"/>
          </p:cNvSpPr>
          <p:nvPr/>
        </p:nvSpPr>
        <p:spPr bwMode="auto">
          <a:xfrm flipV="1">
            <a:off x="8450263" y="2625725"/>
            <a:ext cx="2608262" cy="2381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Century Gothic" panose="020B0502020202020204" pitchFamily="34" charset="0"/>
            </a:endParaRPr>
          </a:p>
        </p:txBody>
      </p:sp>
      <p:sp>
        <p:nvSpPr>
          <p:cNvPr id="86" name="直接连接符 6226">
            <a:extLst>
              <a:ext uri="{FF2B5EF4-FFF2-40B4-BE49-F238E27FC236}">
                <a16:creationId xmlns:a16="http://schemas.microsoft.com/office/drawing/2014/main" id="{29B7F4BA-D78B-5E4F-8157-297733E1D247}"/>
              </a:ext>
            </a:extLst>
          </p:cNvPr>
          <p:cNvSpPr>
            <a:spLocks noChangeShapeType="1"/>
          </p:cNvSpPr>
          <p:nvPr/>
        </p:nvSpPr>
        <p:spPr bwMode="auto">
          <a:xfrm>
            <a:off x="8602663" y="2498725"/>
            <a:ext cx="2286000" cy="1587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Century Gothic" panose="020B0502020202020204" pitchFamily="34" charset="0"/>
            </a:endParaRPr>
          </a:p>
        </p:txBody>
      </p:sp>
      <p:sp>
        <p:nvSpPr>
          <p:cNvPr id="87" name="直接连接符 6227">
            <a:extLst>
              <a:ext uri="{FF2B5EF4-FFF2-40B4-BE49-F238E27FC236}">
                <a16:creationId xmlns:a16="http://schemas.microsoft.com/office/drawing/2014/main" id="{8A0E68EE-F661-6E42-A861-F3A3D5E5EABC}"/>
              </a:ext>
            </a:extLst>
          </p:cNvPr>
          <p:cNvSpPr>
            <a:spLocks noChangeShapeType="1"/>
          </p:cNvSpPr>
          <p:nvPr/>
        </p:nvSpPr>
        <p:spPr bwMode="auto">
          <a:xfrm flipH="1">
            <a:off x="11041063" y="2635250"/>
            <a:ext cx="7937" cy="23653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Century Gothic" panose="020B0502020202020204" pitchFamily="34" charset="0"/>
            </a:endParaRPr>
          </a:p>
        </p:txBody>
      </p:sp>
      <p:sp>
        <p:nvSpPr>
          <p:cNvPr id="88" name="直接连接符 6228">
            <a:extLst>
              <a:ext uri="{FF2B5EF4-FFF2-40B4-BE49-F238E27FC236}">
                <a16:creationId xmlns:a16="http://schemas.microsoft.com/office/drawing/2014/main" id="{0C124F7A-E677-A44F-BFF8-448A26D37724}"/>
              </a:ext>
            </a:extLst>
          </p:cNvPr>
          <p:cNvSpPr>
            <a:spLocks noChangeShapeType="1"/>
          </p:cNvSpPr>
          <p:nvPr/>
        </p:nvSpPr>
        <p:spPr bwMode="auto">
          <a:xfrm>
            <a:off x="8440738" y="2047875"/>
            <a:ext cx="0" cy="2381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Century Gothic" panose="020B0502020202020204" pitchFamily="34" charset="0"/>
            </a:endParaRPr>
          </a:p>
        </p:txBody>
      </p:sp>
      <p:sp>
        <p:nvSpPr>
          <p:cNvPr id="89" name="直接连接符 6229">
            <a:extLst>
              <a:ext uri="{FF2B5EF4-FFF2-40B4-BE49-F238E27FC236}">
                <a16:creationId xmlns:a16="http://schemas.microsoft.com/office/drawing/2014/main" id="{33C726F5-D914-BD47-AA6F-F01B77CEA8D1}"/>
              </a:ext>
            </a:extLst>
          </p:cNvPr>
          <p:cNvSpPr>
            <a:spLocks noChangeShapeType="1"/>
          </p:cNvSpPr>
          <p:nvPr/>
        </p:nvSpPr>
        <p:spPr bwMode="auto">
          <a:xfrm>
            <a:off x="7081838" y="2098675"/>
            <a:ext cx="1216025" cy="34131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Century Gothic" panose="020B0502020202020204" pitchFamily="34" charset="0"/>
            </a:endParaRPr>
          </a:p>
        </p:txBody>
      </p:sp>
      <p:sp>
        <p:nvSpPr>
          <p:cNvPr id="90" name="文本框 256">
            <a:extLst>
              <a:ext uri="{FF2B5EF4-FFF2-40B4-BE49-F238E27FC236}">
                <a16:creationId xmlns:a16="http://schemas.microsoft.com/office/drawing/2014/main" id="{9B9CB841-CE70-FC4C-942B-A8C11EAE69B3}"/>
              </a:ext>
            </a:extLst>
          </p:cNvPr>
          <p:cNvSpPr>
            <a:spLocks noChangeArrowheads="1"/>
          </p:cNvSpPr>
          <p:nvPr/>
        </p:nvSpPr>
        <p:spPr bwMode="auto">
          <a:xfrm>
            <a:off x="6448425" y="2252663"/>
            <a:ext cx="67945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en-US" altLang="zh-CN" sz="800" b="1">
              <a:solidFill>
                <a:srgbClr val="000000"/>
              </a:solidFill>
              <a:latin typeface="Century Gothic" panose="020B0502020202020204" pitchFamily="34" charset="0"/>
              <a:ea typeface="微软雅黑" panose="020B0503020204020204" pitchFamily="34" charset="-122"/>
              <a:sym typeface="微软雅黑" panose="020B0503020204020204" pitchFamily="34" charset="-122"/>
            </a:endParaRPr>
          </a:p>
        </p:txBody>
      </p:sp>
      <p:sp>
        <p:nvSpPr>
          <p:cNvPr id="91" name="文本框 257">
            <a:extLst>
              <a:ext uri="{FF2B5EF4-FFF2-40B4-BE49-F238E27FC236}">
                <a16:creationId xmlns:a16="http://schemas.microsoft.com/office/drawing/2014/main" id="{C356E0BF-012A-9644-A538-8AFE00FC1DBC}"/>
              </a:ext>
            </a:extLst>
          </p:cNvPr>
          <p:cNvSpPr>
            <a:spLocks noChangeArrowheads="1"/>
          </p:cNvSpPr>
          <p:nvPr/>
        </p:nvSpPr>
        <p:spPr bwMode="auto">
          <a:xfrm>
            <a:off x="7772400" y="2584450"/>
            <a:ext cx="67945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en-US" altLang="zh-CN" sz="800" b="1">
              <a:solidFill>
                <a:srgbClr val="000000"/>
              </a:solidFill>
              <a:latin typeface="Century Gothic" panose="020B0502020202020204" pitchFamily="34" charset="0"/>
              <a:ea typeface="微软雅黑" panose="020B0503020204020204" pitchFamily="34" charset="-122"/>
              <a:sym typeface="微软雅黑" panose="020B0503020204020204" pitchFamily="34" charset="-122"/>
            </a:endParaRPr>
          </a:p>
        </p:txBody>
      </p:sp>
      <p:sp>
        <p:nvSpPr>
          <p:cNvPr id="92" name="文本框 8">
            <a:extLst>
              <a:ext uri="{FF2B5EF4-FFF2-40B4-BE49-F238E27FC236}">
                <a16:creationId xmlns:a16="http://schemas.microsoft.com/office/drawing/2014/main" id="{6FF969F3-B8BA-8242-B9A2-4A32B8AD0450}"/>
              </a:ext>
            </a:extLst>
          </p:cNvPr>
          <p:cNvSpPr>
            <a:spLocks noChangeArrowheads="1"/>
          </p:cNvSpPr>
          <p:nvPr/>
        </p:nvSpPr>
        <p:spPr bwMode="auto">
          <a:xfrm>
            <a:off x="2362200" y="3702050"/>
            <a:ext cx="9271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1000" b="1" dirty="0">
                <a:latin typeface="Century Gothic" panose="020B0502020202020204" pitchFamily="34" charset="0"/>
                <a:ea typeface="微软雅黑" panose="020B0503020204020204" pitchFamily="34" charset="-122"/>
                <a:sym typeface="微软雅黑" panose="020B0503020204020204" pitchFamily="34" charset="-122"/>
              </a:rPr>
              <a:t>Fault domain </a:t>
            </a:r>
            <a:r>
              <a:rPr lang="zh-CN" altLang="en-US" sz="1000" b="1" dirty="0">
                <a:latin typeface="Century Gothic" panose="020B0502020202020204" pitchFamily="34" charset="0"/>
                <a:ea typeface="微软雅黑" panose="020B0503020204020204" pitchFamily="34" charset="-122"/>
                <a:sym typeface="微软雅黑" panose="020B0503020204020204" pitchFamily="34" charset="-122"/>
              </a:rPr>
              <a:t>A</a:t>
            </a:r>
          </a:p>
        </p:txBody>
      </p:sp>
      <p:sp>
        <p:nvSpPr>
          <p:cNvPr id="93" name="文本框 8">
            <a:extLst>
              <a:ext uri="{FF2B5EF4-FFF2-40B4-BE49-F238E27FC236}">
                <a16:creationId xmlns:a16="http://schemas.microsoft.com/office/drawing/2014/main" id="{7D056B5B-3829-5944-8325-7929C908E636}"/>
              </a:ext>
            </a:extLst>
          </p:cNvPr>
          <p:cNvSpPr>
            <a:spLocks noChangeArrowheads="1"/>
          </p:cNvSpPr>
          <p:nvPr/>
        </p:nvSpPr>
        <p:spPr bwMode="auto">
          <a:xfrm>
            <a:off x="10817225" y="3683000"/>
            <a:ext cx="9271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1000" b="1" dirty="0">
                <a:latin typeface="Century Gothic" panose="020B0502020202020204" pitchFamily="34" charset="0"/>
                <a:ea typeface="微软雅黑" panose="020B0503020204020204" pitchFamily="34" charset="-122"/>
                <a:sym typeface="微软雅黑" panose="020B0503020204020204" pitchFamily="34" charset="-122"/>
              </a:rPr>
              <a:t>Fault domain B</a:t>
            </a:r>
            <a:endParaRPr lang="zh-CN" altLang="en-US" sz="1000" b="1" dirty="0">
              <a:latin typeface="Century Gothic" panose="020B0502020202020204" pitchFamily="34" charset="0"/>
              <a:ea typeface="微软雅黑" panose="020B0503020204020204" pitchFamily="34" charset="-122"/>
              <a:sym typeface="微软雅黑" panose="020B0503020204020204" pitchFamily="34" charset="-122"/>
            </a:endParaRPr>
          </a:p>
        </p:txBody>
      </p:sp>
      <p:grpSp>
        <p:nvGrpSpPr>
          <p:cNvPr id="94" name="组合 6234">
            <a:extLst>
              <a:ext uri="{FF2B5EF4-FFF2-40B4-BE49-F238E27FC236}">
                <a16:creationId xmlns:a16="http://schemas.microsoft.com/office/drawing/2014/main" id="{1FD65A3B-260D-2E45-9F41-40065C461F62}"/>
              </a:ext>
            </a:extLst>
          </p:cNvPr>
          <p:cNvGrpSpPr>
            <a:grpSpLocks/>
          </p:cNvGrpSpPr>
          <p:nvPr/>
        </p:nvGrpSpPr>
        <p:grpSpPr bwMode="auto">
          <a:xfrm>
            <a:off x="3557588" y="3673475"/>
            <a:ext cx="619125" cy="734387"/>
            <a:chOff x="0" y="0"/>
            <a:chExt cx="1900" cy="2254"/>
          </a:xfrm>
        </p:grpSpPr>
        <p:pic>
          <p:nvPicPr>
            <p:cNvPr id="95" name="Picture 13" descr="Service-Server">
              <a:extLst>
                <a:ext uri="{FF2B5EF4-FFF2-40B4-BE49-F238E27FC236}">
                  <a16:creationId xmlns:a16="http://schemas.microsoft.com/office/drawing/2014/main" id="{6EAEA352-CBE6-DC49-AD12-13E21615CE94}"/>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l="18750" t="3125" r="15625" b="3125"/>
            <a:stretch>
              <a:fillRect/>
            </a:stretch>
          </p:blipFill>
          <p:spPr bwMode="auto">
            <a:xfrm>
              <a:off x="458" y="0"/>
              <a:ext cx="985" cy="1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6" name="文本框 157">
              <a:extLst>
                <a:ext uri="{FF2B5EF4-FFF2-40B4-BE49-F238E27FC236}">
                  <a16:creationId xmlns:a16="http://schemas.microsoft.com/office/drawing/2014/main" id="{F1FAC742-88CE-FD4E-A799-461CC36633D4}"/>
                </a:ext>
              </a:extLst>
            </p:cNvPr>
            <p:cNvSpPr>
              <a:spLocks noChangeArrowheads="1"/>
            </p:cNvSpPr>
            <p:nvPr/>
          </p:nvSpPr>
          <p:spPr bwMode="auto">
            <a:xfrm>
              <a:off x="0" y="1215"/>
              <a:ext cx="1900"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800" b="1" dirty="0">
                  <a:latin typeface="Century Gothic" panose="020B0502020202020204" pitchFamily="34" charset="0"/>
                  <a:ea typeface="微软雅黑" panose="020B0503020204020204" pitchFamily="34" charset="-122"/>
                  <a:sym typeface="微软雅黑" panose="020B0503020204020204" pitchFamily="34" charset="-122"/>
                </a:rPr>
                <a:t>Witness node</a:t>
              </a:r>
              <a:endParaRPr lang="zh-CN" altLang="en-US" sz="800" b="1" dirty="0">
                <a:latin typeface="Century Gothic" panose="020B0502020202020204" pitchFamily="34" charset="0"/>
                <a:ea typeface="微软雅黑" panose="020B0503020204020204" pitchFamily="34" charset="-122"/>
                <a:sym typeface="微软雅黑" panose="020B0503020204020204" pitchFamily="34" charset="-122"/>
              </a:endParaRPr>
            </a:p>
          </p:txBody>
        </p:sp>
      </p:grpSp>
      <p:grpSp>
        <p:nvGrpSpPr>
          <p:cNvPr id="97" name="组合 6237">
            <a:extLst>
              <a:ext uri="{FF2B5EF4-FFF2-40B4-BE49-F238E27FC236}">
                <a16:creationId xmlns:a16="http://schemas.microsoft.com/office/drawing/2014/main" id="{09AE5E98-1B68-D449-A02F-9FB8E29918A4}"/>
              </a:ext>
            </a:extLst>
          </p:cNvPr>
          <p:cNvGrpSpPr>
            <a:grpSpLocks/>
          </p:cNvGrpSpPr>
          <p:nvPr/>
        </p:nvGrpSpPr>
        <p:grpSpPr bwMode="auto">
          <a:xfrm>
            <a:off x="9455150" y="3663950"/>
            <a:ext cx="619125" cy="734387"/>
            <a:chOff x="0" y="0"/>
            <a:chExt cx="1900" cy="2254"/>
          </a:xfrm>
        </p:grpSpPr>
        <p:pic>
          <p:nvPicPr>
            <p:cNvPr id="98" name="Picture 13" descr="Service-Server">
              <a:extLst>
                <a:ext uri="{FF2B5EF4-FFF2-40B4-BE49-F238E27FC236}">
                  <a16:creationId xmlns:a16="http://schemas.microsoft.com/office/drawing/2014/main" id="{E3EA1FF5-7CB3-874A-B9A6-A65A5D90B76D}"/>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l="18750" t="3125" r="15625" b="3125"/>
            <a:stretch>
              <a:fillRect/>
            </a:stretch>
          </p:blipFill>
          <p:spPr bwMode="auto">
            <a:xfrm>
              <a:off x="458" y="0"/>
              <a:ext cx="985" cy="1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9" name="文本框 157">
              <a:extLst>
                <a:ext uri="{FF2B5EF4-FFF2-40B4-BE49-F238E27FC236}">
                  <a16:creationId xmlns:a16="http://schemas.microsoft.com/office/drawing/2014/main" id="{BDE2A3A0-6A2C-8640-AD9B-DC220CAD34D4}"/>
                </a:ext>
              </a:extLst>
            </p:cNvPr>
            <p:cNvSpPr>
              <a:spLocks noChangeArrowheads="1"/>
            </p:cNvSpPr>
            <p:nvPr/>
          </p:nvSpPr>
          <p:spPr bwMode="auto">
            <a:xfrm>
              <a:off x="0" y="1215"/>
              <a:ext cx="1900"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800" b="1" dirty="0">
                  <a:latin typeface="Century Gothic" panose="020B0502020202020204" pitchFamily="34" charset="0"/>
                  <a:ea typeface="微软雅黑" panose="020B0503020204020204" pitchFamily="34" charset="-122"/>
                  <a:sym typeface="微软雅黑" panose="020B0503020204020204" pitchFamily="34" charset="-122"/>
                </a:rPr>
                <a:t>Witness node</a:t>
              </a:r>
              <a:endParaRPr lang="zh-CN" altLang="en-US" sz="800" b="1" dirty="0">
                <a:latin typeface="Century Gothic" panose="020B0502020202020204" pitchFamily="34" charset="0"/>
                <a:ea typeface="微软雅黑" panose="020B0503020204020204" pitchFamily="34" charset="-122"/>
                <a:sym typeface="微软雅黑" panose="020B0503020204020204" pitchFamily="34" charset="-122"/>
              </a:endParaRPr>
            </a:p>
          </p:txBody>
        </p:sp>
      </p:grpSp>
      <p:sp>
        <p:nvSpPr>
          <p:cNvPr id="100" name="直接连接符 6240">
            <a:extLst>
              <a:ext uri="{FF2B5EF4-FFF2-40B4-BE49-F238E27FC236}">
                <a16:creationId xmlns:a16="http://schemas.microsoft.com/office/drawing/2014/main" id="{4123A7E4-4925-6E41-9F10-460C2516B147}"/>
              </a:ext>
            </a:extLst>
          </p:cNvPr>
          <p:cNvSpPr>
            <a:spLocks noChangeShapeType="1"/>
          </p:cNvSpPr>
          <p:nvPr/>
        </p:nvSpPr>
        <p:spPr bwMode="auto">
          <a:xfrm>
            <a:off x="2917825" y="3738563"/>
            <a:ext cx="823913" cy="2381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Century Gothic" panose="020B0502020202020204" pitchFamily="34" charset="0"/>
            </a:endParaRPr>
          </a:p>
        </p:txBody>
      </p:sp>
      <p:sp>
        <p:nvSpPr>
          <p:cNvPr id="101" name="直接连接符 6241">
            <a:extLst>
              <a:ext uri="{FF2B5EF4-FFF2-40B4-BE49-F238E27FC236}">
                <a16:creationId xmlns:a16="http://schemas.microsoft.com/office/drawing/2014/main" id="{F006CFFE-F05B-A64C-8735-E27532E65987}"/>
              </a:ext>
            </a:extLst>
          </p:cNvPr>
          <p:cNvSpPr>
            <a:spLocks noChangeShapeType="1"/>
          </p:cNvSpPr>
          <p:nvPr/>
        </p:nvSpPr>
        <p:spPr bwMode="auto">
          <a:xfrm flipH="1">
            <a:off x="4038600" y="3721100"/>
            <a:ext cx="782638" cy="25558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Century Gothic" panose="020B0502020202020204" pitchFamily="34" charset="0"/>
            </a:endParaRPr>
          </a:p>
        </p:txBody>
      </p:sp>
      <p:sp>
        <p:nvSpPr>
          <p:cNvPr id="102" name="直接连接符 6242">
            <a:extLst>
              <a:ext uri="{FF2B5EF4-FFF2-40B4-BE49-F238E27FC236}">
                <a16:creationId xmlns:a16="http://schemas.microsoft.com/office/drawing/2014/main" id="{BE91FABE-EA17-7A44-BB40-B1AF5B6B0E0F}"/>
              </a:ext>
            </a:extLst>
          </p:cNvPr>
          <p:cNvSpPr>
            <a:spLocks noChangeShapeType="1"/>
          </p:cNvSpPr>
          <p:nvPr/>
        </p:nvSpPr>
        <p:spPr bwMode="auto">
          <a:xfrm>
            <a:off x="8832850" y="3721100"/>
            <a:ext cx="755650" cy="23018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Century Gothic" panose="020B0502020202020204" pitchFamily="34" charset="0"/>
            </a:endParaRPr>
          </a:p>
        </p:txBody>
      </p:sp>
      <p:sp>
        <p:nvSpPr>
          <p:cNvPr id="103" name="直接连接符 6243">
            <a:extLst>
              <a:ext uri="{FF2B5EF4-FFF2-40B4-BE49-F238E27FC236}">
                <a16:creationId xmlns:a16="http://schemas.microsoft.com/office/drawing/2014/main" id="{C80CDD5F-4127-BA4B-8CE1-50BF614546D7}"/>
              </a:ext>
            </a:extLst>
          </p:cNvPr>
          <p:cNvSpPr>
            <a:spLocks noChangeShapeType="1"/>
          </p:cNvSpPr>
          <p:nvPr/>
        </p:nvSpPr>
        <p:spPr bwMode="auto">
          <a:xfrm flipH="1">
            <a:off x="9928225" y="3705225"/>
            <a:ext cx="628650" cy="2540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Century Gothic" panose="020B0502020202020204" pitchFamily="34" charset="0"/>
            </a:endParaRPr>
          </a:p>
        </p:txBody>
      </p:sp>
      <p:sp>
        <p:nvSpPr>
          <p:cNvPr id="104" name="直接连接符 6244">
            <a:extLst>
              <a:ext uri="{FF2B5EF4-FFF2-40B4-BE49-F238E27FC236}">
                <a16:creationId xmlns:a16="http://schemas.microsoft.com/office/drawing/2014/main" id="{5E4B028D-677C-9145-97A3-B5444818EA8C}"/>
              </a:ext>
            </a:extLst>
          </p:cNvPr>
          <p:cNvSpPr>
            <a:spLocks noChangeShapeType="1"/>
          </p:cNvSpPr>
          <p:nvPr/>
        </p:nvSpPr>
        <p:spPr bwMode="auto">
          <a:xfrm>
            <a:off x="7099300" y="2081213"/>
            <a:ext cx="3790950" cy="384175"/>
          </a:xfrm>
          <a:prstGeom prst="line">
            <a:avLst/>
          </a:prstGeom>
          <a:noFill/>
          <a:ln w="9525">
            <a:solidFill>
              <a:schemeClr val="tx1"/>
            </a:solidFill>
            <a:bevel/>
            <a:headEnd/>
            <a:tailEnd/>
          </a:ln>
          <a:extLst>
            <a:ext uri="{909E8E84-426E-40DD-AFC4-6F175D3DCCD1}">
              <a14:hiddenFill xmlns:a14="http://schemas.microsoft.com/office/drawing/2010/main">
                <a:noFill/>
              </a14:hiddenFill>
            </a:ext>
          </a:extLst>
        </p:spPr>
        <p:txBody>
          <a:bodyPr/>
          <a:lstStyle/>
          <a:p>
            <a:endParaRPr lang="zh-CN" altLang="en-US">
              <a:latin typeface="Century Gothic" panose="020B0502020202020204" pitchFamily="34" charset="0"/>
            </a:endParaRPr>
          </a:p>
        </p:txBody>
      </p:sp>
      <p:sp>
        <p:nvSpPr>
          <p:cNvPr id="105" name="直接连接符 6245">
            <a:extLst>
              <a:ext uri="{FF2B5EF4-FFF2-40B4-BE49-F238E27FC236}">
                <a16:creationId xmlns:a16="http://schemas.microsoft.com/office/drawing/2014/main" id="{FE310752-CDCB-B549-BC4E-BB23E91E95FC}"/>
              </a:ext>
            </a:extLst>
          </p:cNvPr>
          <p:cNvSpPr>
            <a:spLocks noChangeShapeType="1"/>
          </p:cNvSpPr>
          <p:nvPr/>
        </p:nvSpPr>
        <p:spPr bwMode="auto">
          <a:xfrm>
            <a:off x="8593138" y="2505075"/>
            <a:ext cx="2286000" cy="17463"/>
          </a:xfrm>
          <a:prstGeom prst="line">
            <a:avLst/>
          </a:prstGeom>
          <a:noFill/>
          <a:ln w="9525">
            <a:solidFill>
              <a:schemeClr val="tx1"/>
            </a:solidFill>
            <a:bevel/>
            <a:headEnd/>
            <a:tailEnd/>
          </a:ln>
          <a:extLst>
            <a:ext uri="{909E8E84-426E-40DD-AFC4-6F175D3DCCD1}">
              <a14:hiddenFill xmlns:a14="http://schemas.microsoft.com/office/drawing/2010/main">
                <a:noFill/>
              </a14:hiddenFill>
            </a:ext>
          </a:extLst>
        </p:spPr>
        <p:txBody>
          <a:bodyPr/>
          <a:lstStyle/>
          <a:p>
            <a:endParaRPr lang="zh-CN" altLang="en-US">
              <a:latin typeface="Century Gothic" panose="020B0502020202020204" pitchFamily="34" charset="0"/>
            </a:endParaRPr>
          </a:p>
        </p:txBody>
      </p:sp>
      <p:sp>
        <p:nvSpPr>
          <p:cNvPr id="106" name="文本框 225">
            <a:extLst>
              <a:ext uri="{FF2B5EF4-FFF2-40B4-BE49-F238E27FC236}">
                <a16:creationId xmlns:a16="http://schemas.microsoft.com/office/drawing/2014/main" id="{F257A0E3-625F-C048-A160-EAF66B75DBE7}"/>
              </a:ext>
            </a:extLst>
          </p:cNvPr>
          <p:cNvSpPr>
            <a:spLocks noChangeArrowheads="1"/>
          </p:cNvSpPr>
          <p:nvPr/>
        </p:nvSpPr>
        <p:spPr bwMode="auto">
          <a:xfrm>
            <a:off x="9401175" y="2363788"/>
            <a:ext cx="658813"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800" b="1">
                <a:latin typeface="Century Gothic" panose="020B0502020202020204" pitchFamily="34" charset="0"/>
                <a:ea typeface="微软雅黑" panose="020B0503020204020204" pitchFamily="34" charset="-122"/>
                <a:sym typeface="微软雅黑" panose="020B0503020204020204" pitchFamily="34" charset="-122"/>
              </a:rPr>
              <a:t>VRRP</a:t>
            </a:r>
          </a:p>
        </p:txBody>
      </p:sp>
      <p:sp>
        <p:nvSpPr>
          <p:cNvPr id="107" name="文本框 6247">
            <a:extLst>
              <a:ext uri="{FF2B5EF4-FFF2-40B4-BE49-F238E27FC236}">
                <a16:creationId xmlns:a16="http://schemas.microsoft.com/office/drawing/2014/main" id="{D3741972-3F6D-A041-9F7D-95330F454417}"/>
              </a:ext>
            </a:extLst>
          </p:cNvPr>
          <p:cNvSpPr txBox="1">
            <a:spLocks noChangeArrowheads="1"/>
          </p:cNvSpPr>
          <p:nvPr/>
        </p:nvSpPr>
        <p:spPr bwMode="auto">
          <a:xfrm>
            <a:off x="4241976" y="4246146"/>
            <a:ext cx="164660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1400" b="1" dirty="0">
                <a:latin typeface="Century Gothic" panose="020B0502020202020204" pitchFamily="34" charset="0"/>
                <a:ea typeface="微软雅黑" panose="020B0503020204020204" pitchFamily="34" charset="-122"/>
              </a:rPr>
              <a:t>Stretched cluster</a:t>
            </a:r>
            <a:endParaRPr lang="zh-CN" altLang="en-US" sz="1400" b="1" dirty="0">
              <a:latin typeface="Century Gothic" panose="020B0502020202020204" pitchFamily="34" charset="0"/>
              <a:ea typeface="微软雅黑" panose="020B0503020204020204" pitchFamily="34" charset="-122"/>
            </a:endParaRPr>
          </a:p>
        </p:txBody>
      </p:sp>
      <p:sp>
        <p:nvSpPr>
          <p:cNvPr id="108" name="文本框 6248">
            <a:extLst>
              <a:ext uri="{FF2B5EF4-FFF2-40B4-BE49-F238E27FC236}">
                <a16:creationId xmlns:a16="http://schemas.microsoft.com/office/drawing/2014/main" id="{C731CD26-FD35-EC48-8E9F-D6630245EDED}"/>
              </a:ext>
            </a:extLst>
          </p:cNvPr>
          <p:cNvSpPr txBox="1">
            <a:spLocks noChangeArrowheads="1"/>
          </p:cNvSpPr>
          <p:nvPr/>
        </p:nvSpPr>
        <p:spPr bwMode="auto">
          <a:xfrm>
            <a:off x="10293579" y="4146550"/>
            <a:ext cx="168887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1400" b="1" dirty="0">
                <a:latin typeface="Century Gothic" panose="020B0502020202020204" pitchFamily="34" charset="0"/>
                <a:ea typeface="微软雅黑" panose="020B0503020204020204" pitchFamily="34" charset="-122"/>
              </a:rPr>
              <a:t>Stretched cluster</a:t>
            </a:r>
            <a:endParaRPr lang="zh-CN" altLang="en-US" sz="1400" b="1" dirty="0">
              <a:latin typeface="Century Gothic" panose="020B0502020202020204" pitchFamily="34" charset="0"/>
              <a:ea typeface="微软雅黑" panose="020B0503020204020204" pitchFamily="34" charset="-122"/>
            </a:endParaRPr>
          </a:p>
        </p:txBody>
      </p:sp>
      <p:sp>
        <p:nvSpPr>
          <p:cNvPr id="109" name="文本框 227">
            <a:extLst>
              <a:ext uri="{FF2B5EF4-FFF2-40B4-BE49-F238E27FC236}">
                <a16:creationId xmlns:a16="http://schemas.microsoft.com/office/drawing/2014/main" id="{5D9D1704-0F4E-054A-873E-A948E7843E05}"/>
              </a:ext>
            </a:extLst>
          </p:cNvPr>
          <p:cNvSpPr>
            <a:spLocks noChangeArrowheads="1"/>
          </p:cNvSpPr>
          <p:nvPr/>
        </p:nvSpPr>
        <p:spPr bwMode="auto">
          <a:xfrm>
            <a:off x="8478838" y="2511425"/>
            <a:ext cx="8604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800" b="1" dirty="0">
                <a:latin typeface="Century Gothic" panose="020B0502020202020204" pitchFamily="34" charset="0"/>
                <a:ea typeface="微软雅黑" panose="020B0503020204020204" pitchFamily="34" charset="-122"/>
                <a:sym typeface="微软雅黑" panose="020B0503020204020204" pitchFamily="34" charset="-122"/>
              </a:rPr>
              <a:t>Core switch (active)</a:t>
            </a:r>
            <a:endParaRPr lang="zh-CN" altLang="en-US" sz="800" b="1" dirty="0">
              <a:latin typeface="Century Gothic" panose="020B0502020202020204" pitchFamily="34" charset="0"/>
              <a:ea typeface="微软雅黑" panose="020B0503020204020204" pitchFamily="34" charset="-122"/>
              <a:sym typeface="微软雅黑" panose="020B0503020204020204" pitchFamily="34" charset="-122"/>
            </a:endParaRPr>
          </a:p>
        </p:txBody>
      </p:sp>
      <p:sp>
        <p:nvSpPr>
          <p:cNvPr id="110" name="文本框 227">
            <a:extLst>
              <a:ext uri="{FF2B5EF4-FFF2-40B4-BE49-F238E27FC236}">
                <a16:creationId xmlns:a16="http://schemas.microsoft.com/office/drawing/2014/main" id="{29AAA793-E343-5B40-91A3-B7F511592B5B}"/>
              </a:ext>
            </a:extLst>
          </p:cNvPr>
          <p:cNvSpPr>
            <a:spLocks noChangeArrowheads="1"/>
          </p:cNvSpPr>
          <p:nvPr/>
        </p:nvSpPr>
        <p:spPr bwMode="auto">
          <a:xfrm>
            <a:off x="11071225" y="2581275"/>
            <a:ext cx="9604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800" b="1" dirty="0">
                <a:latin typeface="Century Gothic" panose="020B0502020202020204" pitchFamily="34" charset="0"/>
                <a:ea typeface="微软雅黑" panose="020B0503020204020204" pitchFamily="34" charset="-122"/>
                <a:sym typeface="微软雅黑" panose="020B0503020204020204" pitchFamily="34" charset="-122"/>
              </a:rPr>
              <a:t>Core switch (standby)</a:t>
            </a:r>
            <a:endParaRPr lang="zh-CN" altLang="en-US" sz="800" b="1" dirty="0">
              <a:latin typeface="Century Gothic" panose="020B0502020202020204" pitchFamily="34" charset="0"/>
              <a:ea typeface="微软雅黑" panose="020B0503020204020204" pitchFamily="34" charset="-122"/>
              <a:sym typeface="微软雅黑" panose="020B0503020204020204" pitchFamily="34" charset="-122"/>
            </a:endParaRPr>
          </a:p>
        </p:txBody>
      </p:sp>
      <p:sp>
        <p:nvSpPr>
          <p:cNvPr id="111" name="文本框 226">
            <a:extLst>
              <a:ext uri="{FF2B5EF4-FFF2-40B4-BE49-F238E27FC236}">
                <a16:creationId xmlns:a16="http://schemas.microsoft.com/office/drawing/2014/main" id="{4F58DF2B-9CB4-F146-842F-372A948CB53D}"/>
              </a:ext>
            </a:extLst>
          </p:cNvPr>
          <p:cNvSpPr>
            <a:spLocks noChangeArrowheads="1"/>
          </p:cNvSpPr>
          <p:nvPr/>
        </p:nvSpPr>
        <p:spPr bwMode="auto">
          <a:xfrm>
            <a:off x="2519363" y="3019425"/>
            <a:ext cx="100806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800" b="1" dirty="0">
                <a:latin typeface="Century Gothic" panose="020B0502020202020204" pitchFamily="34" charset="0"/>
                <a:ea typeface="微软雅黑" panose="020B0503020204020204" pitchFamily="34" charset="-122"/>
                <a:sym typeface="微软雅黑" panose="020B0503020204020204" pitchFamily="34" charset="-122"/>
              </a:rPr>
              <a:t>Access switch</a:t>
            </a:r>
            <a:endParaRPr lang="zh-CN" altLang="en-US" sz="800" b="1" dirty="0">
              <a:latin typeface="Century Gothic" panose="020B0502020202020204" pitchFamily="34" charset="0"/>
              <a:ea typeface="微软雅黑" panose="020B0503020204020204" pitchFamily="34" charset="-122"/>
              <a:sym typeface="微软雅黑" panose="020B0503020204020204" pitchFamily="34" charset="-122"/>
            </a:endParaRPr>
          </a:p>
        </p:txBody>
      </p:sp>
      <p:sp>
        <p:nvSpPr>
          <p:cNvPr id="112" name="文本框 226">
            <a:extLst>
              <a:ext uri="{FF2B5EF4-FFF2-40B4-BE49-F238E27FC236}">
                <a16:creationId xmlns:a16="http://schemas.microsoft.com/office/drawing/2014/main" id="{28818291-8BC0-0F42-88FD-6619104F5975}"/>
              </a:ext>
            </a:extLst>
          </p:cNvPr>
          <p:cNvSpPr>
            <a:spLocks noChangeArrowheads="1"/>
          </p:cNvSpPr>
          <p:nvPr/>
        </p:nvSpPr>
        <p:spPr bwMode="auto">
          <a:xfrm>
            <a:off x="5127625" y="2986088"/>
            <a:ext cx="76041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800" b="1" dirty="0">
                <a:latin typeface="Century Gothic" panose="020B0502020202020204" pitchFamily="34" charset="0"/>
                <a:ea typeface="微软雅黑" panose="020B0503020204020204" pitchFamily="34" charset="-122"/>
                <a:sym typeface="微软雅黑" panose="020B0503020204020204" pitchFamily="34" charset="-122"/>
              </a:rPr>
              <a:t>Access switch</a:t>
            </a:r>
            <a:endParaRPr lang="zh-CN" altLang="en-US" sz="800" b="1" dirty="0">
              <a:latin typeface="Century Gothic" panose="020B0502020202020204" pitchFamily="34" charset="0"/>
              <a:ea typeface="微软雅黑" panose="020B0503020204020204" pitchFamily="34" charset="-122"/>
              <a:sym typeface="微软雅黑" panose="020B0503020204020204" pitchFamily="34" charset="-122"/>
            </a:endParaRPr>
          </a:p>
        </p:txBody>
      </p:sp>
      <p:sp>
        <p:nvSpPr>
          <p:cNvPr id="113" name="文本框 226">
            <a:extLst>
              <a:ext uri="{FF2B5EF4-FFF2-40B4-BE49-F238E27FC236}">
                <a16:creationId xmlns:a16="http://schemas.microsoft.com/office/drawing/2014/main" id="{0EEBB613-9A37-214F-B555-83CB8751DAB0}"/>
              </a:ext>
            </a:extLst>
          </p:cNvPr>
          <p:cNvSpPr>
            <a:spLocks noChangeArrowheads="1"/>
          </p:cNvSpPr>
          <p:nvPr/>
        </p:nvSpPr>
        <p:spPr bwMode="auto">
          <a:xfrm>
            <a:off x="8445500" y="2917825"/>
            <a:ext cx="94297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800" b="1" dirty="0">
                <a:latin typeface="Century Gothic" panose="020B0502020202020204" pitchFamily="34" charset="0"/>
                <a:ea typeface="微软雅黑" panose="020B0503020204020204" pitchFamily="34" charset="-122"/>
                <a:sym typeface="微软雅黑" panose="020B0503020204020204" pitchFamily="34" charset="-122"/>
              </a:rPr>
              <a:t>Access switch</a:t>
            </a:r>
            <a:endParaRPr lang="zh-CN" altLang="en-US" sz="800" b="1" dirty="0">
              <a:latin typeface="Century Gothic" panose="020B0502020202020204" pitchFamily="34" charset="0"/>
              <a:ea typeface="微软雅黑" panose="020B0503020204020204" pitchFamily="34" charset="-122"/>
              <a:sym typeface="微软雅黑" panose="020B0503020204020204" pitchFamily="34" charset="-122"/>
            </a:endParaRPr>
          </a:p>
        </p:txBody>
      </p:sp>
      <p:sp>
        <p:nvSpPr>
          <p:cNvPr id="114" name="文本框 226">
            <a:extLst>
              <a:ext uri="{FF2B5EF4-FFF2-40B4-BE49-F238E27FC236}">
                <a16:creationId xmlns:a16="http://schemas.microsoft.com/office/drawing/2014/main" id="{39B5E724-4AC3-FD44-80DC-78BFF63D806B}"/>
              </a:ext>
            </a:extLst>
          </p:cNvPr>
          <p:cNvSpPr>
            <a:spLocks noChangeArrowheads="1"/>
          </p:cNvSpPr>
          <p:nvPr/>
        </p:nvSpPr>
        <p:spPr bwMode="auto">
          <a:xfrm>
            <a:off x="11112500" y="2909888"/>
            <a:ext cx="7937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800" b="1" dirty="0">
                <a:latin typeface="Century Gothic" panose="020B0502020202020204" pitchFamily="34" charset="0"/>
                <a:ea typeface="微软雅黑" panose="020B0503020204020204" pitchFamily="34" charset="-122"/>
                <a:sym typeface="微软雅黑" panose="020B0503020204020204" pitchFamily="34" charset="-122"/>
              </a:rPr>
              <a:t>Access switch</a:t>
            </a:r>
            <a:endParaRPr lang="zh-CN" altLang="en-US" sz="800" b="1" dirty="0">
              <a:latin typeface="Century Gothic" panose="020B0502020202020204" pitchFamily="34" charset="0"/>
              <a:ea typeface="微软雅黑" panose="020B0503020204020204" pitchFamily="34" charset="-122"/>
              <a:sym typeface="微软雅黑" panose="020B0503020204020204" pitchFamily="34" charset="-122"/>
            </a:endParaRPr>
          </a:p>
        </p:txBody>
      </p:sp>
      <p:sp>
        <p:nvSpPr>
          <p:cNvPr id="115" name="文本框 226">
            <a:extLst>
              <a:ext uri="{FF2B5EF4-FFF2-40B4-BE49-F238E27FC236}">
                <a16:creationId xmlns:a16="http://schemas.microsoft.com/office/drawing/2014/main" id="{DE11FF61-43D0-7A41-BD58-EE6BC30B4D8A}"/>
              </a:ext>
            </a:extLst>
          </p:cNvPr>
          <p:cNvSpPr>
            <a:spLocks noChangeArrowheads="1"/>
          </p:cNvSpPr>
          <p:nvPr/>
        </p:nvSpPr>
        <p:spPr bwMode="auto">
          <a:xfrm>
            <a:off x="6354606" y="2012326"/>
            <a:ext cx="7937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800" b="1" dirty="0">
                <a:latin typeface="Century Gothic" panose="020B0502020202020204" pitchFamily="34" charset="0"/>
                <a:ea typeface="微软雅黑" panose="020B0503020204020204" pitchFamily="34" charset="-122"/>
                <a:sym typeface="微软雅黑" panose="020B0503020204020204" pitchFamily="34" charset="-122"/>
              </a:rPr>
              <a:t>Access switch</a:t>
            </a:r>
            <a:endParaRPr lang="zh-CN" altLang="en-US" sz="800" b="1" dirty="0">
              <a:latin typeface="Century Gothic" panose="020B0502020202020204" pitchFamily="34" charset="0"/>
              <a:ea typeface="微软雅黑" panose="020B0503020204020204" pitchFamily="34" charset="-122"/>
              <a:sym typeface="微软雅黑" panose="020B0503020204020204" pitchFamily="34" charset="-122"/>
            </a:endParaRPr>
          </a:p>
        </p:txBody>
      </p:sp>
      <p:sp>
        <p:nvSpPr>
          <p:cNvPr id="116" name="乘号 213">
            <a:extLst>
              <a:ext uri="{FF2B5EF4-FFF2-40B4-BE49-F238E27FC236}">
                <a16:creationId xmlns:a16="http://schemas.microsoft.com/office/drawing/2014/main" id="{CA4A588D-156B-E54A-A24F-2FCF01A0CD80}"/>
              </a:ext>
            </a:extLst>
          </p:cNvPr>
          <p:cNvSpPr>
            <a:spLocks noChangeArrowheads="1"/>
          </p:cNvSpPr>
          <p:nvPr/>
        </p:nvSpPr>
        <p:spPr bwMode="auto">
          <a:xfrm>
            <a:off x="1962150" y="3087688"/>
            <a:ext cx="1160463" cy="814387"/>
          </a:xfrm>
          <a:custGeom>
            <a:avLst/>
            <a:gdLst>
              <a:gd name="T0" fmla="*/ 582 w 3024"/>
              <a:gd name="T1" fmla="*/ 714 h 2124"/>
              <a:gd name="T2" fmla="*/ 869 w 3024"/>
              <a:gd name="T3" fmla="*/ 305 h 2124"/>
              <a:gd name="T4" fmla="*/ 1512 w 3024"/>
              <a:gd name="T5" fmla="*/ 756 h 2124"/>
              <a:gd name="T6" fmla="*/ 2154 w 3024"/>
              <a:gd name="T7" fmla="*/ 305 h 2124"/>
              <a:gd name="T8" fmla="*/ 2441 w 3024"/>
              <a:gd name="T9" fmla="*/ 714 h 2124"/>
              <a:gd name="T10" fmla="*/ 1946 w 3024"/>
              <a:gd name="T11" fmla="*/ 1062 h 2124"/>
              <a:gd name="T12" fmla="*/ 2441 w 3024"/>
              <a:gd name="T13" fmla="*/ 1409 h 2124"/>
              <a:gd name="T14" fmla="*/ 2154 w 3024"/>
              <a:gd name="T15" fmla="*/ 1818 h 2124"/>
              <a:gd name="T16" fmla="*/ 1512 w 3024"/>
              <a:gd name="T17" fmla="*/ 1367 h 2124"/>
              <a:gd name="T18" fmla="*/ 869 w 3024"/>
              <a:gd name="T19" fmla="*/ 1818 h 2124"/>
              <a:gd name="T20" fmla="*/ 582 w 3024"/>
              <a:gd name="T21" fmla="*/ 1409 h 2124"/>
              <a:gd name="T22" fmla="*/ 1077 w 3024"/>
              <a:gd name="T23" fmla="*/ 1062 h 2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24" h="2124">
                <a:moveTo>
                  <a:pt x="582" y="714"/>
                </a:moveTo>
                <a:lnTo>
                  <a:pt x="869" y="305"/>
                </a:lnTo>
                <a:lnTo>
                  <a:pt x="1512" y="756"/>
                </a:lnTo>
                <a:lnTo>
                  <a:pt x="2154" y="305"/>
                </a:lnTo>
                <a:lnTo>
                  <a:pt x="2441" y="714"/>
                </a:lnTo>
                <a:lnTo>
                  <a:pt x="1946" y="1062"/>
                </a:lnTo>
                <a:lnTo>
                  <a:pt x="2441" y="1409"/>
                </a:lnTo>
                <a:lnTo>
                  <a:pt x="2154" y="1818"/>
                </a:lnTo>
                <a:lnTo>
                  <a:pt x="1512" y="1367"/>
                </a:lnTo>
                <a:lnTo>
                  <a:pt x="869" y="1818"/>
                </a:lnTo>
                <a:lnTo>
                  <a:pt x="582" y="1409"/>
                </a:lnTo>
                <a:lnTo>
                  <a:pt x="1077" y="1062"/>
                </a:lnTo>
                <a:close/>
              </a:path>
            </a:pathLst>
          </a:custGeom>
          <a:solidFill>
            <a:srgbClr val="C00000"/>
          </a:solidFill>
          <a:ln>
            <a:noFill/>
          </a:ln>
          <a:extLst>
            <a:ext uri="{91240B29-F687-4F45-9708-019B960494DF}">
              <a14:hiddenLine xmlns:a14="http://schemas.microsoft.com/office/drawing/2010/main" w="12700">
                <a:solidFill>
                  <a:srgbClr val="000000"/>
                </a:solidFill>
                <a:round/>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latin typeface="Century Gothic" panose="020B0502020202020204" pitchFamily="34" charset="0"/>
            </a:endParaRPr>
          </a:p>
        </p:txBody>
      </p:sp>
      <p:sp>
        <p:nvSpPr>
          <p:cNvPr id="117" name="乘号 213">
            <a:extLst>
              <a:ext uri="{FF2B5EF4-FFF2-40B4-BE49-F238E27FC236}">
                <a16:creationId xmlns:a16="http://schemas.microsoft.com/office/drawing/2014/main" id="{49F33FB6-142B-7D43-B3E5-AE64143C0560}"/>
              </a:ext>
            </a:extLst>
          </p:cNvPr>
          <p:cNvSpPr>
            <a:spLocks noChangeArrowheads="1"/>
          </p:cNvSpPr>
          <p:nvPr/>
        </p:nvSpPr>
        <p:spPr bwMode="auto">
          <a:xfrm>
            <a:off x="7854950" y="3059113"/>
            <a:ext cx="1160463" cy="815975"/>
          </a:xfrm>
          <a:custGeom>
            <a:avLst/>
            <a:gdLst>
              <a:gd name="T0" fmla="*/ 582 w 3024"/>
              <a:gd name="T1" fmla="*/ 714 h 2124"/>
              <a:gd name="T2" fmla="*/ 869 w 3024"/>
              <a:gd name="T3" fmla="*/ 305 h 2124"/>
              <a:gd name="T4" fmla="*/ 1512 w 3024"/>
              <a:gd name="T5" fmla="*/ 756 h 2124"/>
              <a:gd name="T6" fmla="*/ 2154 w 3024"/>
              <a:gd name="T7" fmla="*/ 305 h 2124"/>
              <a:gd name="T8" fmla="*/ 2441 w 3024"/>
              <a:gd name="T9" fmla="*/ 714 h 2124"/>
              <a:gd name="T10" fmla="*/ 1946 w 3024"/>
              <a:gd name="T11" fmla="*/ 1062 h 2124"/>
              <a:gd name="T12" fmla="*/ 2441 w 3024"/>
              <a:gd name="T13" fmla="*/ 1409 h 2124"/>
              <a:gd name="T14" fmla="*/ 2154 w 3024"/>
              <a:gd name="T15" fmla="*/ 1818 h 2124"/>
              <a:gd name="T16" fmla="*/ 1512 w 3024"/>
              <a:gd name="T17" fmla="*/ 1367 h 2124"/>
              <a:gd name="T18" fmla="*/ 869 w 3024"/>
              <a:gd name="T19" fmla="*/ 1818 h 2124"/>
              <a:gd name="T20" fmla="*/ 582 w 3024"/>
              <a:gd name="T21" fmla="*/ 1409 h 2124"/>
              <a:gd name="T22" fmla="*/ 1077 w 3024"/>
              <a:gd name="T23" fmla="*/ 1062 h 2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24" h="2124">
                <a:moveTo>
                  <a:pt x="582" y="714"/>
                </a:moveTo>
                <a:lnTo>
                  <a:pt x="869" y="305"/>
                </a:lnTo>
                <a:lnTo>
                  <a:pt x="1512" y="756"/>
                </a:lnTo>
                <a:lnTo>
                  <a:pt x="2154" y="305"/>
                </a:lnTo>
                <a:lnTo>
                  <a:pt x="2441" y="714"/>
                </a:lnTo>
                <a:lnTo>
                  <a:pt x="1946" y="1062"/>
                </a:lnTo>
                <a:lnTo>
                  <a:pt x="2441" y="1409"/>
                </a:lnTo>
                <a:lnTo>
                  <a:pt x="2154" y="1818"/>
                </a:lnTo>
                <a:lnTo>
                  <a:pt x="1512" y="1367"/>
                </a:lnTo>
                <a:lnTo>
                  <a:pt x="869" y="1818"/>
                </a:lnTo>
                <a:lnTo>
                  <a:pt x="582" y="1409"/>
                </a:lnTo>
                <a:lnTo>
                  <a:pt x="1077" y="1062"/>
                </a:lnTo>
                <a:close/>
              </a:path>
            </a:pathLst>
          </a:custGeom>
          <a:solidFill>
            <a:srgbClr val="C00000"/>
          </a:solidFill>
          <a:ln>
            <a:noFill/>
          </a:ln>
          <a:extLst>
            <a:ext uri="{91240B29-F687-4F45-9708-019B960494DF}">
              <a14:hiddenLine xmlns:a14="http://schemas.microsoft.com/office/drawing/2010/main" w="12700">
                <a:solidFill>
                  <a:srgbClr val="000000"/>
                </a:solidFill>
                <a:round/>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latin typeface="Century Gothic" panose="020B0502020202020204" pitchFamily="34" charset="0"/>
            </a:endParaRPr>
          </a:p>
        </p:txBody>
      </p:sp>
    </p:spTree>
    <p:extLst>
      <p:ext uri="{BB962C8B-B14F-4D97-AF65-F5344CB8AC3E}">
        <p14:creationId xmlns:p14="http://schemas.microsoft.com/office/powerpoint/2010/main" val="42023649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FE1DB0-A676-E74D-B136-EB787576D98C}"/>
              </a:ext>
            </a:extLst>
          </p:cNvPr>
          <p:cNvSpPr>
            <a:spLocks noGrp="1"/>
          </p:cNvSpPr>
          <p:nvPr>
            <p:ph type="title"/>
          </p:nvPr>
        </p:nvSpPr>
        <p:spPr/>
        <p:txBody>
          <a:bodyPr/>
          <a:lstStyle/>
          <a:p>
            <a:r>
              <a:rPr lang="en-US" dirty="0"/>
              <a:t>How to License for DR</a:t>
            </a:r>
          </a:p>
        </p:txBody>
      </p:sp>
      <p:sp>
        <p:nvSpPr>
          <p:cNvPr id="3" name="Date Placeholder 2">
            <a:extLst>
              <a:ext uri="{FF2B5EF4-FFF2-40B4-BE49-F238E27FC236}">
                <a16:creationId xmlns:a16="http://schemas.microsoft.com/office/drawing/2014/main" id="{4DB9E75B-2E46-8C4B-A135-847F93A9E0C8}"/>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055B552A-981A-1246-AC7F-7A0F2B7E8275}"/>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E8412670-1C47-594A-B902-EFCE2978DA5D}"/>
              </a:ext>
            </a:extLst>
          </p:cNvPr>
          <p:cNvSpPr>
            <a:spLocks noGrp="1"/>
          </p:cNvSpPr>
          <p:nvPr>
            <p:ph type="sldNum" sz="quarter" idx="12"/>
          </p:nvPr>
        </p:nvSpPr>
        <p:spPr/>
        <p:txBody>
          <a:bodyPr/>
          <a:lstStyle/>
          <a:p>
            <a:r>
              <a:rPr lang="en-US" altLang="zh-CN"/>
              <a:t>Page  </a:t>
            </a:r>
            <a:fld id="{6F6B6950-8D1A-4668-8374-25B44628E0DF}" type="slidenum">
              <a:rPr lang="zh-CN" altLang="en-US" smtClean="0"/>
              <a:t>26</a:t>
            </a:fld>
            <a:endParaRPr lang="zh-CN" altLang="en-US" dirty="0"/>
          </a:p>
        </p:txBody>
      </p:sp>
      <p:sp>
        <p:nvSpPr>
          <p:cNvPr id="6" name="矩形: 一个圆顶角，剪去另一个顶角 2">
            <a:extLst>
              <a:ext uri="{FF2B5EF4-FFF2-40B4-BE49-F238E27FC236}">
                <a16:creationId xmlns:a16="http://schemas.microsoft.com/office/drawing/2014/main" id="{5AD3AE30-D26B-DE43-B841-151759B0BD4D}"/>
              </a:ext>
            </a:extLst>
          </p:cNvPr>
          <p:cNvSpPr/>
          <p:nvPr/>
        </p:nvSpPr>
        <p:spPr>
          <a:xfrm>
            <a:off x="1154001" y="1271549"/>
            <a:ext cx="9287307" cy="595215"/>
          </a:xfrm>
          <a:prstGeom prst="snip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①</a:t>
            </a:r>
            <a:r>
              <a:rPr lang="en-US" altLang="zh-CN" dirty="0"/>
              <a:t>SCP</a:t>
            </a:r>
            <a:endParaRPr lang="zh-CN" altLang="en-US" dirty="0"/>
          </a:p>
        </p:txBody>
      </p:sp>
      <p:sp>
        <p:nvSpPr>
          <p:cNvPr id="7" name="矩形: 一个圆顶角，剪去另一个顶角 4">
            <a:extLst>
              <a:ext uri="{FF2B5EF4-FFF2-40B4-BE49-F238E27FC236}">
                <a16:creationId xmlns:a16="http://schemas.microsoft.com/office/drawing/2014/main" id="{595BC24A-7F39-F047-AF79-F444A5798AD8}"/>
              </a:ext>
            </a:extLst>
          </p:cNvPr>
          <p:cNvSpPr/>
          <p:nvPr/>
        </p:nvSpPr>
        <p:spPr>
          <a:xfrm>
            <a:off x="1153999" y="2018100"/>
            <a:ext cx="4572219" cy="382016"/>
          </a:xfrm>
          <a:prstGeom prst="snip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②</a:t>
            </a:r>
            <a:r>
              <a:rPr lang="en-US" altLang="zh-CN" dirty="0" err="1"/>
              <a:t>aSV</a:t>
            </a:r>
            <a:endParaRPr lang="zh-CN" altLang="en-US" dirty="0"/>
          </a:p>
        </p:txBody>
      </p:sp>
      <p:sp>
        <p:nvSpPr>
          <p:cNvPr id="8" name="矩形: 一个圆顶角，剪去另一个顶角 5">
            <a:extLst>
              <a:ext uri="{FF2B5EF4-FFF2-40B4-BE49-F238E27FC236}">
                <a16:creationId xmlns:a16="http://schemas.microsoft.com/office/drawing/2014/main" id="{2FF7E33E-963F-4443-8D92-150D77F955D5}"/>
              </a:ext>
            </a:extLst>
          </p:cNvPr>
          <p:cNvSpPr/>
          <p:nvPr/>
        </p:nvSpPr>
        <p:spPr>
          <a:xfrm>
            <a:off x="1153998" y="2586247"/>
            <a:ext cx="4572219" cy="382016"/>
          </a:xfrm>
          <a:prstGeom prst="snip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③</a:t>
            </a:r>
            <a:r>
              <a:rPr lang="en-US" altLang="zh-CN" dirty="0" err="1"/>
              <a:t>aNET</a:t>
            </a:r>
            <a:endParaRPr lang="zh-CN" altLang="en-US" dirty="0"/>
          </a:p>
        </p:txBody>
      </p:sp>
      <p:sp>
        <p:nvSpPr>
          <p:cNvPr id="10" name="矩形: 一个圆顶角，剪去另一个顶角 7">
            <a:extLst>
              <a:ext uri="{FF2B5EF4-FFF2-40B4-BE49-F238E27FC236}">
                <a16:creationId xmlns:a16="http://schemas.microsoft.com/office/drawing/2014/main" id="{80EDA4F7-B187-8C48-A109-FB280AD0D2E6}"/>
              </a:ext>
            </a:extLst>
          </p:cNvPr>
          <p:cNvSpPr/>
          <p:nvPr/>
        </p:nvSpPr>
        <p:spPr>
          <a:xfrm>
            <a:off x="1145766" y="3194908"/>
            <a:ext cx="4580451" cy="348091"/>
          </a:xfrm>
          <a:prstGeom prst="snip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t>④</a:t>
            </a:r>
            <a:r>
              <a:rPr lang="en-US" altLang="zh-CN" dirty="0" err="1"/>
              <a:t>aSAN</a:t>
            </a:r>
            <a:endParaRPr lang="zh-CN" altLang="en-US" dirty="0"/>
          </a:p>
        </p:txBody>
      </p:sp>
      <p:sp>
        <p:nvSpPr>
          <p:cNvPr id="11" name="矩形: 一个圆顶角，剪去另一个顶角 8">
            <a:extLst>
              <a:ext uri="{FF2B5EF4-FFF2-40B4-BE49-F238E27FC236}">
                <a16:creationId xmlns:a16="http://schemas.microsoft.com/office/drawing/2014/main" id="{38E3C885-61D0-3E40-A4A4-3BA0D072FAB3}"/>
              </a:ext>
            </a:extLst>
          </p:cNvPr>
          <p:cNvSpPr/>
          <p:nvPr/>
        </p:nvSpPr>
        <p:spPr>
          <a:xfrm>
            <a:off x="1153998" y="3647461"/>
            <a:ext cx="4572219" cy="348091"/>
          </a:xfrm>
          <a:prstGeom prst="snip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⑤</a:t>
            </a:r>
            <a:r>
              <a:rPr lang="en-US" altLang="zh-CN" dirty="0" err="1"/>
              <a:t>aSEC</a:t>
            </a:r>
            <a:endParaRPr lang="zh-CN" altLang="en-US" dirty="0"/>
          </a:p>
        </p:txBody>
      </p:sp>
      <p:sp>
        <p:nvSpPr>
          <p:cNvPr id="12" name="矩形: 一个圆顶角，剪去另一个顶角 9">
            <a:extLst>
              <a:ext uri="{FF2B5EF4-FFF2-40B4-BE49-F238E27FC236}">
                <a16:creationId xmlns:a16="http://schemas.microsoft.com/office/drawing/2014/main" id="{ADCF5E19-C719-C246-B6F1-CBC64722E5BC}"/>
              </a:ext>
            </a:extLst>
          </p:cNvPr>
          <p:cNvSpPr/>
          <p:nvPr/>
        </p:nvSpPr>
        <p:spPr>
          <a:xfrm>
            <a:off x="5869094" y="2001038"/>
            <a:ext cx="791870" cy="1994514"/>
          </a:xfrm>
          <a:prstGeom prst="snip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⑦</a:t>
            </a:r>
          </a:p>
          <a:p>
            <a:pPr algn="ctr"/>
            <a:r>
              <a:rPr lang="en-US" altLang="zh-CN" dirty="0"/>
              <a:t>CDP</a:t>
            </a:r>
            <a:endParaRPr lang="zh-CN" altLang="en-US" dirty="0"/>
          </a:p>
        </p:txBody>
      </p:sp>
      <p:sp>
        <p:nvSpPr>
          <p:cNvPr id="13" name="矩形: 一个圆顶角，剪去另一个顶角 10">
            <a:extLst>
              <a:ext uri="{FF2B5EF4-FFF2-40B4-BE49-F238E27FC236}">
                <a16:creationId xmlns:a16="http://schemas.microsoft.com/office/drawing/2014/main" id="{EFB2FDE8-BB4A-3A4D-BAEC-0504D13D6766}"/>
              </a:ext>
            </a:extLst>
          </p:cNvPr>
          <p:cNvSpPr/>
          <p:nvPr/>
        </p:nvSpPr>
        <p:spPr>
          <a:xfrm>
            <a:off x="6803840" y="2011685"/>
            <a:ext cx="1068540" cy="1994514"/>
          </a:xfrm>
          <a:prstGeom prst="snip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⑧</a:t>
            </a:r>
          </a:p>
          <a:p>
            <a:pPr algn="ctr"/>
            <a:r>
              <a:rPr lang="en-US" altLang="zh-CN" dirty="0" err="1"/>
              <a:t>aHM</a:t>
            </a:r>
            <a:endParaRPr lang="en-US" altLang="zh-CN" dirty="0"/>
          </a:p>
        </p:txBody>
      </p:sp>
      <p:sp>
        <p:nvSpPr>
          <p:cNvPr id="14" name="矩形: 一个圆顶角，剪去另一个顶角 11">
            <a:extLst>
              <a:ext uri="{FF2B5EF4-FFF2-40B4-BE49-F238E27FC236}">
                <a16:creationId xmlns:a16="http://schemas.microsoft.com/office/drawing/2014/main" id="{19E2DCE4-48A1-B549-B66F-F2C6597EB092}"/>
              </a:ext>
            </a:extLst>
          </p:cNvPr>
          <p:cNvSpPr/>
          <p:nvPr/>
        </p:nvSpPr>
        <p:spPr>
          <a:xfrm>
            <a:off x="8015256" y="2018100"/>
            <a:ext cx="1068541" cy="1994514"/>
          </a:xfrm>
          <a:prstGeom prst="snip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⑨</a:t>
            </a:r>
          </a:p>
          <a:p>
            <a:pPr algn="ctr"/>
            <a:r>
              <a:rPr lang="en-US" altLang="zh-CN" dirty="0" err="1"/>
              <a:t>aDR</a:t>
            </a:r>
            <a:endParaRPr lang="zh-CN" altLang="en-US" dirty="0"/>
          </a:p>
        </p:txBody>
      </p:sp>
      <p:sp>
        <p:nvSpPr>
          <p:cNvPr id="15" name="矩形: 一个圆顶角，剪去另一个顶角 12">
            <a:extLst>
              <a:ext uri="{FF2B5EF4-FFF2-40B4-BE49-F238E27FC236}">
                <a16:creationId xmlns:a16="http://schemas.microsoft.com/office/drawing/2014/main" id="{478F8478-3432-9449-ABDA-D58DDEABDD48}"/>
              </a:ext>
            </a:extLst>
          </p:cNvPr>
          <p:cNvSpPr/>
          <p:nvPr/>
        </p:nvSpPr>
        <p:spPr>
          <a:xfrm>
            <a:off x="9226673" y="2001038"/>
            <a:ext cx="1068541" cy="1994514"/>
          </a:xfrm>
          <a:prstGeom prst="snip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⑩</a:t>
            </a:r>
          </a:p>
          <a:p>
            <a:pPr algn="ctr"/>
            <a:r>
              <a:rPr lang="en-US" altLang="zh-CN" dirty="0" err="1"/>
              <a:t>aSC</a:t>
            </a:r>
            <a:endParaRPr lang="zh-CN" altLang="en-US" dirty="0"/>
          </a:p>
        </p:txBody>
      </p:sp>
      <p:sp>
        <p:nvSpPr>
          <p:cNvPr id="16" name="文本框 13">
            <a:extLst>
              <a:ext uri="{FF2B5EF4-FFF2-40B4-BE49-F238E27FC236}">
                <a16:creationId xmlns:a16="http://schemas.microsoft.com/office/drawing/2014/main" id="{D15A7097-2C0C-2B4F-B309-1F2EB9615B2B}"/>
              </a:ext>
            </a:extLst>
          </p:cNvPr>
          <p:cNvSpPr txBox="1"/>
          <p:nvPr/>
        </p:nvSpPr>
        <p:spPr>
          <a:xfrm>
            <a:off x="1089660" y="4018646"/>
            <a:ext cx="9497028" cy="1297197"/>
          </a:xfrm>
          <a:prstGeom prst="rect">
            <a:avLst/>
          </a:prstGeom>
        </p:spPr>
        <p:txBody>
          <a:bodyPr vert="horz" wrap="square" lIns="91440" tIns="45720" rIns="91440" bIns="45720" rtlCol="0">
            <a:normAutofit fontScale="92500" lnSpcReduction="10000"/>
          </a:bodyPr>
          <a:lstStyle/>
          <a:p>
            <a:pPr>
              <a:lnSpc>
                <a:spcPct val="110000"/>
              </a:lnSpc>
            </a:pPr>
            <a:r>
              <a:rPr lang="en-US" altLang="zh-CN" sz="1600" b="1" dirty="0"/>
              <a:t>Must have</a:t>
            </a:r>
          </a:p>
          <a:p>
            <a:pPr marL="285750" indent="-285750">
              <a:lnSpc>
                <a:spcPct val="110000"/>
              </a:lnSpc>
              <a:buFont typeface="Arial" panose="020B0604020202020204" pitchFamily="34" charset="0"/>
              <a:buChar char="•"/>
            </a:pPr>
            <a:r>
              <a:rPr lang="en-US" altLang="zh-CN" sz="1600" b="1" dirty="0"/>
              <a:t>Backup: </a:t>
            </a:r>
            <a:r>
              <a:rPr lang="zh-CN" altLang="en-US" sz="1600" b="1" dirty="0"/>
              <a:t>②</a:t>
            </a:r>
            <a:endParaRPr lang="en-US" altLang="zh-CN" sz="1600" b="1" dirty="0"/>
          </a:p>
          <a:p>
            <a:pPr marL="285750" indent="-285750">
              <a:lnSpc>
                <a:spcPct val="110000"/>
              </a:lnSpc>
              <a:buFont typeface="Arial" panose="020B0604020202020204" pitchFamily="34" charset="0"/>
              <a:buChar char="•"/>
            </a:pPr>
            <a:r>
              <a:rPr lang="en-US" altLang="zh-CN" sz="1600" b="1" dirty="0"/>
              <a:t>CDP: </a:t>
            </a:r>
            <a:r>
              <a:rPr lang="zh-CN" altLang="en-US" sz="1600" b="1" dirty="0"/>
              <a:t>②⑦</a:t>
            </a:r>
            <a:endParaRPr lang="en-HK" altLang="zh-CN" sz="1600" b="1" dirty="0"/>
          </a:p>
          <a:p>
            <a:pPr marL="285750" indent="-285750">
              <a:lnSpc>
                <a:spcPct val="110000"/>
              </a:lnSpc>
              <a:buFont typeface="Arial" panose="020B0604020202020204" pitchFamily="34" charset="0"/>
              <a:buChar char="•"/>
            </a:pPr>
            <a:r>
              <a:rPr lang="en-US" altLang="zh-CN" sz="1600" b="1" dirty="0"/>
              <a:t>HCI DR: </a:t>
            </a:r>
            <a:r>
              <a:rPr lang="zh-CN" altLang="en-US" sz="1600" b="1" dirty="0"/>
              <a:t>②</a:t>
            </a:r>
            <a:r>
              <a:rPr lang="en-US" altLang="zh-CN" sz="1600" b="1" dirty="0"/>
              <a:t>⑨</a:t>
            </a:r>
          </a:p>
          <a:p>
            <a:pPr marL="285750" indent="-285750">
              <a:lnSpc>
                <a:spcPct val="110000"/>
              </a:lnSpc>
              <a:buFont typeface="Arial" panose="020B0604020202020204" pitchFamily="34" charset="0"/>
              <a:buChar char="•"/>
            </a:pPr>
            <a:r>
              <a:rPr lang="en-US" altLang="zh-CN" sz="1600" b="1" dirty="0"/>
              <a:t>Stretched cluster: </a:t>
            </a:r>
            <a:r>
              <a:rPr lang="zh-CN" altLang="en-US" sz="1600" b="1" dirty="0"/>
              <a:t>②④⑩</a:t>
            </a:r>
            <a:endParaRPr lang="en-US" altLang="zh-CN" sz="1600" b="1" dirty="0"/>
          </a:p>
        </p:txBody>
      </p:sp>
    </p:spTree>
    <p:extLst>
      <p:ext uri="{BB962C8B-B14F-4D97-AF65-F5344CB8AC3E}">
        <p14:creationId xmlns:p14="http://schemas.microsoft.com/office/powerpoint/2010/main" val="3001841904"/>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Century Gothic"/>
        <a:ea typeface="Century Gothic"/>
        <a:cs typeface=""/>
      </a:majorFont>
      <a:minorFont>
        <a:latin typeface="Century Gothic"/>
        <a:ea typeface="Century Gothic"/>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0070C0">
            <a:alpha val="46000"/>
          </a:srgbClr>
        </a:solidFill>
        <a:ln>
          <a:noFill/>
        </a:ln>
      </a:spPr>
      <a:bodyPr rtlCol="0" anchor="ctr"/>
      <a:lstStyle>
        <a:defPPr algn="ctr">
          <a:defRPr kumimoji="1" dirty="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9BDA20EC7826B4BA0C6DC70B5F72CAF" ma:contentTypeVersion="11" ma:contentTypeDescription="Create a new document." ma:contentTypeScope="" ma:versionID="fad62e0a6517375c4f70228a6302e2a5">
  <xsd:schema xmlns:xsd="http://www.w3.org/2001/XMLSchema" xmlns:xs="http://www.w3.org/2001/XMLSchema" xmlns:p="http://schemas.microsoft.com/office/2006/metadata/properties" xmlns:ns2="1feb58f4-9bb1-454f-9bde-61dd78d0bd48" xmlns:ns3="40bf5473-31f4-403a-9eae-2673c3d7009b" targetNamespace="http://schemas.microsoft.com/office/2006/metadata/properties" ma:root="true" ma:fieldsID="2f3160eb4ee29fe7aa58f8d9d8b478a3" ns2:_="" ns3:_="">
    <xsd:import namespace="1feb58f4-9bb1-454f-9bde-61dd78d0bd48"/>
    <xsd:import namespace="40bf5473-31f4-403a-9eae-2673c3d7009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feb58f4-9bb1-454f-9bde-61dd78d0bd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0bf5473-31f4-403a-9eae-2673c3d7009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3BEEAC8-052E-46EB-8A5B-3B8D7AC28ACF}">
  <ds:schemaRefs>
    <ds:schemaRef ds:uri="http://schemas.microsoft.com/sharepoint/v3/contenttype/forms"/>
  </ds:schemaRefs>
</ds:datastoreItem>
</file>

<file path=customXml/itemProps2.xml><?xml version="1.0" encoding="utf-8"?>
<ds:datastoreItem xmlns:ds="http://schemas.openxmlformats.org/officeDocument/2006/customXml" ds:itemID="{2AD96D7B-1D1B-4C08-A80A-9A48EBEE1F2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feb58f4-9bb1-454f-9bde-61dd78d0bd48"/>
    <ds:schemaRef ds:uri="40bf5473-31f4-403a-9eae-2673c3d7009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786C7AD-FDE1-47E9-A653-F4AD86931F5D}">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26057</TotalTime>
  <Words>3233</Words>
  <Application>Microsoft Macintosh PowerPoint</Application>
  <PresentationFormat>Widescreen</PresentationFormat>
  <Paragraphs>912</Paragraphs>
  <Slides>27</Slides>
  <Notes>8</Notes>
  <HiddenSlides>5</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27</vt:i4>
      </vt:variant>
    </vt:vector>
  </HeadingPairs>
  <TitlesOfParts>
    <vt:vector size="34" baseType="lpstr">
      <vt:lpstr>等线</vt:lpstr>
      <vt:lpstr>Arial</vt:lpstr>
      <vt:lpstr>Calibri</vt:lpstr>
      <vt:lpstr>Century Gothic</vt:lpstr>
      <vt:lpstr>Courier New</vt:lpstr>
      <vt:lpstr>Wingdings</vt:lpstr>
      <vt:lpstr>Office 主题</vt:lpstr>
      <vt:lpstr>PowerPoint Presentation</vt:lpstr>
      <vt:lpstr>Sangfor Business Continuity Solution Panorama</vt:lpstr>
      <vt:lpstr>PowerPoint Presentation</vt:lpstr>
      <vt:lpstr>Recovery from Different Failure Scenarios</vt:lpstr>
      <vt:lpstr>Sangfor Active-passive Disaster Recovery in A Nutshell</vt:lpstr>
      <vt:lpstr>Drilling into Details</vt:lpstr>
      <vt:lpstr>Highlights of Sangfor A-P DR</vt:lpstr>
      <vt:lpstr>HCI to HCI DR Bandwidth Calculation</vt:lpstr>
      <vt:lpstr>HCI to HCI DR Storage Capacity Calculation</vt:lpstr>
      <vt:lpstr>Sangfor Active-active Stretched Cluster in A Nutshell</vt:lpstr>
      <vt:lpstr>Drilling into Details</vt:lpstr>
      <vt:lpstr>Why Witness Matters in A-A Stretched Cluster</vt:lpstr>
      <vt:lpstr>Values of Sangfor Stretched Cluster Solution</vt:lpstr>
      <vt:lpstr>Veeam &amp; Sangfor Joint DR Solution</vt:lpstr>
      <vt:lpstr>Veeam Adds The Last Piece to The Puzzle</vt:lpstr>
      <vt:lpstr>DR Responsibility Matrix</vt:lpstr>
      <vt:lpstr>DR: Network Architecture</vt:lpstr>
      <vt:lpstr>Stretched Cluster Network Architecture</vt:lpstr>
      <vt:lpstr>Sangfor Business Continuity Solution’s Differentiations</vt:lpstr>
      <vt:lpstr>A Manufacturer’s Story</vt:lpstr>
      <vt:lpstr>Supplemental Videos</vt:lpstr>
      <vt:lpstr>PowerPoint Presentation</vt:lpstr>
      <vt:lpstr>Drilling into Details</vt:lpstr>
      <vt:lpstr>Network Switchover</vt:lpstr>
      <vt:lpstr>Automatic DNS Switchover Based on Sangfor AD</vt:lpstr>
      <vt:lpstr>Failure Scenarios in Stretched Cluster</vt:lpstr>
      <vt:lpstr>How to License for DR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2019</dc:creator>
  <cp:lastModifiedBy>Cheney Hu</cp:lastModifiedBy>
  <cp:revision>808</cp:revision>
  <dcterms:created xsi:type="dcterms:W3CDTF">2019-02-27T02:00:00Z</dcterms:created>
  <dcterms:modified xsi:type="dcterms:W3CDTF">2021-03-18T03:48:45Z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2052-11.1.0.9513</vt:lpwstr>
  </property>
  <property fmtid="{D5CDD505-2E9C-101B-9397-08002B2CF9AE}" pid="3" name="ContentTypeId">
    <vt:lpwstr>0x01010049BDA20EC7826B4BA0C6DC70B5F72CAF</vt:lpwstr>
  </property>
</Properties>
</file>