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48" r:id="rId1"/>
  </p:sldMasterIdLst>
  <p:notesMasterIdLst>
    <p:notesMasterId r:id="rId29"/>
  </p:notesMasterIdLst>
  <p:sldIdLst>
    <p:sldId id="277" r:id="rId2"/>
    <p:sldId id="346" r:id="rId3"/>
    <p:sldId id="347" r:id="rId4"/>
    <p:sldId id="356" r:id="rId5"/>
    <p:sldId id="361" r:id="rId6"/>
    <p:sldId id="359" r:id="rId7"/>
    <p:sldId id="363" r:id="rId8"/>
    <p:sldId id="360" r:id="rId9"/>
    <p:sldId id="362" r:id="rId10"/>
    <p:sldId id="364" r:id="rId11"/>
    <p:sldId id="370" r:id="rId12"/>
    <p:sldId id="365" r:id="rId13"/>
    <p:sldId id="353" r:id="rId14"/>
    <p:sldId id="354" r:id="rId15"/>
    <p:sldId id="355" r:id="rId16"/>
    <p:sldId id="348" r:id="rId17"/>
    <p:sldId id="350" r:id="rId18"/>
    <p:sldId id="351" r:id="rId19"/>
    <p:sldId id="349" r:id="rId20"/>
    <p:sldId id="352" r:id="rId21"/>
    <p:sldId id="367" r:id="rId22"/>
    <p:sldId id="368" r:id="rId23"/>
    <p:sldId id="366" r:id="rId24"/>
    <p:sldId id="278" r:id="rId25"/>
    <p:sldId id="357" r:id="rId26"/>
    <p:sldId id="358" r:id="rId27"/>
    <p:sldId id="369" r:id="rId2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78"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5692"/>
    <a:srgbClr val="79BD28"/>
    <a:srgbClr val="00B0F0"/>
    <a:srgbClr val="E7E6E6"/>
    <a:srgbClr val="6FB332"/>
    <a:srgbClr val="5F7491"/>
    <a:srgbClr val="15BCB4"/>
    <a:srgbClr val="C9C9C9"/>
    <a:srgbClr val="96BADB"/>
    <a:srgbClr val="0078D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50" autoAdjust="0"/>
    <p:restoredTop sz="81818"/>
  </p:normalViewPr>
  <p:slideViewPr>
    <p:cSldViewPr snapToGrid="0">
      <p:cViewPr varScale="1">
        <p:scale>
          <a:sx n="107" d="100"/>
          <a:sy n="107" d="100"/>
        </p:scale>
        <p:origin x="992" y="168"/>
      </p:cViewPr>
      <p:guideLst>
        <p:guide orient="horz" pos="4178"/>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78CA7E-3EC1-4288-B9D9-FC1EE93FCCA0}" type="datetimeFigureOut">
              <a:rPr lang="zh-CN" altLang="en-US" smtClean="0"/>
              <a:t>2021/1/14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55AB88-1190-4780-AE5D-C66042A647A4}" type="slidenum">
              <a:rPr lang="zh-CN" altLang="en-US" smtClean="0"/>
              <a:t>‹#›</a:t>
            </a:fld>
            <a:endParaRPr lang="zh-CN" altLang="en-US"/>
          </a:p>
        </p:txBody>
      </p:sp>
    </p:spTree>
    <p:extLst>
      <p:ext uri="{BB962C8B-B14F-4D97-AF65-F5344CB8AC3E}">
        <p14:creationId xmlns:p14="http://schemas.microsoft.com/office/powerpoint/2010/main" val="2317433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openshift.com/"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rancher.com/docs/rke/latest/en/"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55AB88-1190-4780-AE5D-C66042A647A4}" type="slidenum">
              <a:rPr lang="zh-CN" altLang="en-US" smtClean="0"/>
              <a:t>0</a:t>
            </a:fld>
            <a:endParaRPr lang="zh-CN" altLang="en-US"/>
          </a:p>
        </p:txBody>
      </p:sp>
    </p:spTree>
    <p:extLst>
      <p:ext uri="{BB962C8B-B14F-4D97-AF65-F5344CB8AC3E}">
        <p14:creationId xmlns:p14="http://schemas.microsoft.com/office/powerpoint/2010/main" val="15869391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dzone.com</a:t>
            </a:r>
            <a:r>
              <a:rPr lang="en-US" dirty="0"/>
              <a:t>/articles/</a:t>
            </a:r>
            <a:r>
              <a:rPr lang="en-US" dirty="0" err="1"/>
              <a:t>kubernetes</a:t>
            </a:r>
            <a:r>
              <a:rPr lang="en-US" dirty="0"/>
              <a:t>-distributions-how-do-</a:t>
            </a:r>
            <a:r>
              <a:rPr lang="en-US" dirty="0" err="1"/>
              <a:t>i</a:t>
            </a:r>
            <a:r>
              <a:rPr lang="en-US" dirty="0"/>
              <a:t>-choose-one</a:t>
            </a:r>
          </a:p>
          <a:p>
            <a:r>
              <a:rPr lang="en-US" dirty="0"/>
              <a:t>https://</a:t>
            </a:r>
            <a:r>
              <a:rPr lang="en-US" dirty="0" err="1"/>
              <a:t>rancher.com</a:t>
            </a:r>
            <a:r>
              <a:rPr lang="en-US" dirty="0"/>
              <a:t>/blog/2020/rancher-vs-</a:t>
            </a:r>
            <a:r>
              <a:rPr lang="en-US" dirty="0" err="1"/>
              <a:t>openshift</a:t>
            </a:r>
            <a:endParaRPr lang="en-US" dirty="0"/>
          </a:p>
          <a:p>
            <a:r>
              <a:rPr lang="en-US" dirty="0"/>
              <a:t>https://</a:t>
            </a:r>
            <a:r>
              <a:rPr lang="en-US" dirty="0" err="1"/>
              <a:t>ubuntu.com</a:t>
            </a:r>
            <a:r>
              <a:rPr lang="en-US" dirty="0"/>
              <a:t>/</a:t>
            </a:r>
            <a:r>
              <a:rPr lang="en-US" dirty="0" err="1"/>
              <a:t>kubernetes</a:t>
            </a:r>
            <a:r>
              <a:rPr lang="en-US" dirty="0"/>
              <a:t>/compare</a:t>
            </a:r>
          </a:p>
          <a:p>
            <a:r>
              <a:rPr lang="en-US" sz="1200" b="1" i="0" kern="1200" dirty="0">
                <a:solidFill>
                  <a:schemeClr val="tx1"/>
                </a:solidFill>
                <a:effectLst/>
                <a:latin typeface="+mn-lt"/>
                <a:ea typeface="+mn-ea"/>
                <a:cs typeface="+mn-cs"/>
              </a:rPr>
              <a:t>Kubernetes Solutions and Vendors</a:t>
            </a:r>
          </a:p>
          <a:p>
            <a:r>
              <a:rPr lang="en-US" sz="1200" b="0" i="0" kern="1200" dirty="0">
                <a:solidFill>
                  <a:schemeClr val="tx1"/>
                </a:solidFill>
                <a:effectLst/>
                <a:latin typeface="+mn-lt"/>
                <a:ea typeface="+mn-ea"/>
                <a:cs typeface="+mn-cs"/>
              </a:rPr>
              <a:t>Although the landscape is large and growing, we selected these platforms because of their maturity in the market, as well as the similarities in terms of how their solutions are </a:t>
            </a:r>
            <a:r>
              <a:rPr lang="en-US" sz="1200" b="0" i="0" kern="1200" dirty="0" err="1">
                <a:solidFill>
                  <a:schemeClr val="tx1"/>
                </a:solidFill>
                <a:effectLst/>
                <a:latin typeface="+mn-lt"/>
                <a:ea typeface="+mn-ea"/>
                <a:cs typeface="+mn-cs"/>
              </a:rPr>
              <a:t>architectured</a:t>
            </a:r>
            <a:r>
              <a:rPr lang="en-US" sz="1200" b="0" i="0" kern="1200" dirty="0">
                <a:solidFill>
                  <a:schemeClr val="tx1"/>
                </a:solidFill>
                <a:effectLst/>
                <a:latin typeface="+mn-lt"/>
                <a:ea typeface="+mn-ea"/>
                <a:cs typeface="+mn-cs"/>
              </a:rPr>
              <a:t> and delivered to an enterprise. </a:t>
            </a:r>
          </a:p>
          <a:p>
            <a:r>
              <a:rPr lang="en-US" sz="1200" b="1" i="0" kern="1200" dirty="0">
                <a:solidFill>
                  <a:schemeClr val="tx1"/>
                </a:solidFill>
                <a:effectLst/>
                <a:latin typeface="+mn-lt"/>
                <a:ea typeface="+mn-ea"/>
                <a:cs typeface="+mn-cs"/>
              </a:rPr>
              <a:t>Rancher </a:t>
            </a:r>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Rancher describes itself as a complete container management platform that provides an easy on-ramp to Kubernetes. It considers itself pure open source software and includes a mature user interface as well as policy and RBAC with a full selection of add-on components to choose from in order to build out your platform. </a:t>
            </a:r>
          </a:p>
          <a:p>
            <a:r>
              <a:rPr lang="en-US" sz="1200" b="0" i="0" kern="1200" dirty="0">
                <a:solidFill>
                  <a:schemeClr val="tx1"/>
                </a:solidFill>
                <a:effectLst/>
                <a:latin typeface="+mn-lt"/>
                <a:ea typeface="+mn-ea"/>
                <a:cs typeface="+mn-cs"/>
              </a:rPr>
              <a:t>Rancher is focused on the mid-market and so ease of use is one of its most important features. Although its graphical user interface helps to get teams quickly up to speed, its underlying architecture does not scale across a large organization very well.  It also lacks some of the enterprise features like built-in auditing for compliance and other regulatory requirements. Although Rancher indicates that they are an API first solution, it’s architecture is not based on declarative constructs and cannot be managed with </a:t>
            </a:r>
            <a:r>
              <a:rPr lang="en-US" sz="1200" b="0" i="0" kern="1200" dirty="0" err="1">
                <a:solidFill>
                  <a:schemeClr val="tx1"/>
                </a:solidFill>
                <a:effectLst/>
                <a:latin typeface="+mn-lt"/>
                <a:ea typeface="+mn-ea"/>
                <a:cs typeface="+mn-cs"/>
              </a:rPr>
              <a:t>GitOps</a:t>
            </a:r>
            <a:r>
              <a:rPr lang="en-US" sz="1200" b="0" i="0" kern="1200" dirty="0">
                <a:solidFill>
                  <a:schemeClr val="tx1"/>
                </a:solidFill>
                <a:effectLst/>
                <a:latin typeface="+mn-lt"/>
                <a:ea typeface="+mn-ea"/>
                <a:cs typeface="+mn-cs"/>
              </a:rPr>
              <a:t> for a consistent configuration management. </a:t>
            </a:r>
          </a:p>
          <a:p>
            <a:r>
              <a:rPr lang="en-US" sz="1200" b="1" i="0" kern="1200" dirty="0">
                <a:solidFill>
                  <a:schemeClr val="tx1"/>
                </a:solidFill>
                <a:effectLst/>
                <a:latin typeface="+mn-lt"/>
                <a:ea typeface="+mn-ea"/>
                <a:cs typeface="+mn-cs"/>
              </a:rPr>
              <a:t>Red Hat OpenShift</a:t>
            </a:r>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OpenShift is an integrated container platform aimed at large enterprise users who want a single solution. As a solution from a major enterprise vendor, OpenShift aims to provide all the elements enterprises need: for example the security controls are extensive as regulated companies need these. The entire system works around an operator framework that makes deployments to the cluster a mostly hands off affair.  </a:t>
            </a:r>
          </a:p>
          <a:p>
            <a:r>
              <a:rPr lang="en-US" sz="1200" b="0" i="0" kern="1200" dirty="0">
                <a:solidFill>
                  <a:schemeClr val="tx1"/>
                </a:solidFill>
                <a:effectLst/>
                <a:latin typeface="+mn-lt"/>
                <a:ea typeface="+mn-ea"/>
                <a:cs typeface="+mn-cs"/>
              </a:rPr>
              <a:t>As an integrated platform OpenShift is an inherently complex solution, it can be complicated to install and the integrations limit choices to those available through the framework. This lack of flexibility means OpenShift users can’t easily take advantage of other CNCF technologies and upgrades are reportedly complicated. </a:t>
            </a:r>
            <a:r>
              <a:rPr lang="en-US" sz="1200" b="0" i="0" kern="1200">
                <a:solidFill>
                  <a:schemeClr val="tx1"/>
                </a:solidFill>
                <a:effectLst/>
                <a:latin typeface="+mn-lt"/>
                <a:ea typeface="+mn-ea"/>
                <a:cs typeface="+mn-cs"/>
              </a:rPr>
              <a:t>As an enterprise solution it can also be a costly solution.  </a:t>
            </a:r>
          </a:p>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2</a:t>
            </a:fld>
            <a:endParaRPr lang="zh-CN" altLang="en-US"/>
          </a:p>
        </p:txBody>
      </p:sp>
    </p:spTree>
    <p:extLst>
      <p:ext uri="{BB962C8B-B14F-4D97-AF65-F5344CB8AC3E}">
        <p14:creationId xmlns:p14="http://schemas.microsoft.com/office/powerpoint/2010/main" val="42872504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www.virtualizationhowto.com</a:t>
            </a:r>
            <a:r>
              <a:rPr lang="en-US" dirty="0"/>
              <a:t>/2019/08/what-is-</a:t>
            </a:r>
            <a:r>
              <a:rPr lang="en-US" dirty="0" err="1"/>
              <a:t>vmware</a:t>
            </a:r>
            <a:r>
              <a:rPr lang="en-US" dirty="0"/>
              <a:t>-</a:t>
            </a:r>
            <a:r>
              <a:rPr lang="en-US" dirty="0" err="1"/>
              <a:t>tanzu-kubernetes</a:t>
            </a:r>
            <a:r>
              <a:rPr lang="en-US" dirty="0"/>
              <a:t>/</a:t>
            </a:r>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3</a:t>
            </a:fld>
            <a:endParaRPr lang="zh-CN" altLang="en-US"/>
          </a:p>
        </p:txBody>
      </p:sp>
    </p:spTree>
    <p:extLst>
      <p:ext uri="{BB962C8B-B14F-4D97-AF65-F5344CB8AC3E}">
        <p14:creationId xmlns:p14="http://schemas.microsoft.com/office/powerpoint/2010/main" val="4286577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docs.vmware.com</a:t>
            </a:r>
            <a:r>
              <a:rPr lang="en-US" dirty="0"/>
              <a:t>/</a:t>
            </a:r>
            <a:r>
              <a:rPr lang="en-US" dirty="0" err="1"/>
              <a:t>en</a:t>
            </a:r>
            <a:r>
              <a:rPr lang="en-US" dirty="0"/>
              <a:t>/VMware-vSphere/7.0/</a:t>
            </a:r>
            <a:r>
              <a:rPr lang="en-US" dirty="0" err="1"/>
              <a:t>vmware</a:t>
            </a:r>
            <a:r>
              <a:rPr lang="en-US" dirty="0"/>
              <a:t>-</a:t>
            </a:r>
            <a:r>
              <a:rPr lang="en-US" dirty="0" err="1"/>
              <a:t>vsphere</a:t>
            </a:r>
            <a:r>
              <a:rPr lang="en-US" dirty="0"/>
              <a:t>-with-</a:t>
            </a:r>
            <a:r>
              <a:rPr lang="en-US" dirty="0" err="1"/>
              <a:t>tanzu</a:t>
            </a:r>
            <a:r>
              <a:rPr lang="en-US" dirty="0"/>
              <a:t>/GUID-3E4E6039-BD24-4C40-8575-5AA0EECBBBEC.html</a:t>
            </a:r>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5</a:t>
            </a:fld>
            <a:endParaRPr lang="zh-CN" altLang="en-US"/>
          </a:p>
        </p:txBody>
      </p:sp>
    </p:spTree>
    <p:extLst>
      <p:ext uri="{BB962C8B-B14F-4D97-AF65-F5344CB8AC3E}">
        <p14:creationId xmlns:p14="http://schemas.microsoft.com/office/powerpoint/2010/main" val="29716189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cloudificationzone.com</a:t>
            </a:r>
            <a:r>
              <a:rPr lang="en-US" dirty="0"/>
              <a:t>/2020/07/10/vmware-tanzu-offerings-cheat-sheet-references-technical-docs-and-demo-videos/</a:t>
            </a:r>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7</a:t>
            </a:fld>
            <a:endParaRPr lang="zh-CN" altLang="en-US"/>
          </a:p>
        </p:txBody>
      </p:sp>
    </p:spTree>
    <p:extLst>
      <p:ext uri="{BB962C8B-B14F-4D97-AF65-F5344CB8AC3E}">
        <p14:creationId xmlns:p14="http://schemas.microsoft.com/office/powerpoint/2010/main" val="33021044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cloudificationzone.com</a:t>
            </a:r>
            <a:r>
              <a:rPr lang="en-US" dirty="0"/>
              <a:t>/2020/07/10/vmware-tanzu-offerings-cheat-sheet-references-technical-docs-and-demo-videos/</a:t>
            </a:r>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8</a:t>
            </a:fld>
            <a:endParaRPr lang="zh-CN" altLang="en-US"/>
          </a:p>
        </p:txBody>
      </p:sp>
    </p:spTree>
    <p:extLst>
      <p:ext uri="{BB962C8B-B14F-4D97-AF65-F5344CB8AC3E}">
        <p14:creationId xmlns:p14="http://schemas.microsoft.com/office/powerpoint/2010/main" val="3783126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cloudificationzone.com</a:t>
            </a:r>
            <a:r>
              <a:rPr lang="en-US" dirty="0"/>
              <a:t>/2020/07/10/vmware-tanzu-offerings-cheat-sheet-references-technical-docs-and-demo-videos/</a:t>
            </a:r>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9</a:t>
            </a:fld>
            <a:endParaRPr lang="zh-CN" altLang="en-US"/>
          </a:p>
        </p:txBody>
      </p:sp>
    </p:spTree>
    <p:extLst>
      <p:ext uri="{BB962C8B-B14F-4D97-AF65-F5344CB8AC3E}">
        <p14:creationId xmlns:p14="http://schemas.microsoft.com/office/powerpoint/2010/main" val="3598978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tanzu.vmware.com</a:t>
            </a:r>
            <a:r>
              <a:rPr lang="en-US" dirty="0"/>
              <a:t>/content/blog/simplify-your-approach-to-application-modernization-with-4-simple-editions-for-the-tanzu-portfolio</a:t>
            </a:r>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10</a:t>
            </a:fld>
            <a:endParaRPr lang="zh-CN" altLang="en-US"/>
          </a:p>
        </p:txBody>
      </p:sp>
    </p:spTree>
    <p:extLst>
      <p:ext uri="{BB962C8B-B14F-4D97-AF65-F5344CB8AC3E}">
        <p14:creationId xmlns:p14="http://schemas.microsoft.com/office/powerpoint/2010/main" val="22549401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main differences from classic Kubernetes are:</a:t>
            </a:r>
          </a:p>
          <a:p>
            <a:r>
              <a:rPr lang="en-US" sz="1200" b="0" i="0" kern="1200" dirty="0">
                <a:solidFill>
                  <a:schemeClr val="tx1"/>
                </a:solidFill>
                <a:effectLst/>
                <a:latin typeface="+mn-lt"/>
                <a:ea typeface="+mn-ea"/>
                <a:cs typeface="+mn-cs"/>
              </a:rPr>
              <a:t>Advanced and integrated user management</a:t>
            </a:r>
          </a:p>
          <a:p>
            <a:r>
              <a:rPr lang="en-US" sz="1200" b="0" i="0" kern="1200" dirty="0">
                <a:solidFill>
                  <a:schemeClr val="tx1"/>
                </a:solidFill>
                <a:effectLst/>
                <a:latin typeface="+mn-lt"/>
                <a:ea typeface="+mn-ea"/>
                <a:cs typeface="+mn-cs"/>
              </a:rPr>
              <a:t>Integrated Docker registry</a:t>
            </a:r>
          </a:p>
          <a:p>
            <a:r>
              <a:rPr lang="en-US" sz="1200" b="0" i="0" kern="1200" dirty="0">
                <a:solidFill>
                  <a:schemeClr val="tx1"/>
                </a:solidFill>
                <a:effectLst/>
                <a:latin typeface="+mn-lt"/>
                <a:ea typeface="+mn-ea"/>
                <a:cs typeface="+mn-cs"/>
              </a:rPr>
              <a:t>Integrated CI pipelines</a:t>
            </a:r>
          </a:p>
          <a:p>
            <a:r>
              <a:rPr lang="en-US" sz="1200" b="0" i="0" kern="1200" dirty="0">
                <a:solidFill>
                  <a:schemeClr val="tx1"/>
                </a:solidFill>
                <a:effectLst/>
                <a:latin typeface="+mn-lt"/>
                <a:ea typeface="+mn-ea"/>
                <a:cs typeface="+mn-cs"/>
              </a:rPr>
              <a:t>Integrated resources templates</a:t>
            </a:r>
          </a:p>
          <a:p>
            <a:r>
              <a:rPr lang="en-US" sz="1200" b="0" i="0" kern="1200" dirty="0">
                <a:solidFill>
                  <a:schemeClr val="tx1"/>
                </a:solidFill>
                <a:effectLst/>
                <a:latin typeface="+mn-lt"/>
                <a:ea typeface="+mn-ea"/>
                <a:cs typeface="+mn-cs"/>
              </a:rPr>
              <a:t>Usage of similar but slightly different concepts, like Routers instead of Ingresses, Projects instead of Namespaces, etc.</a:t>
            </a:r>
          </a:p>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17</a:t>
            </a:fld>
            <a:endParaRPr lang="zh-CN" altLang="en-US"/>
          </a:p>
        </p:txBody>
      </p:sp>
    </p:spTree>
    <p:extLst>
      <p:ext uri="{BB962C8B-B14F-4D97-AF65-F5344CB8AC3E}">
        <p14:creationId xmlns:p14="http://schemas.microsoft.com/office/powerpoint/2010/main" val="27986250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hlinkClick r:id="rId3"/>
              </a:rPr>
              <a:t>OpenShift</a:t>
            </a:r>
            <a:r>
              <a:rPr lang="en-US" sz="1200" b="0" i="0" kern="1200" dirty="0">
                <a:solidFill>
                  <a:schemeClr val="tx1"/>
                </a:solidFill>
                <a:effectLst/>
                <a:latin typeface="+mn-lt"/>
                <a:ea typeface="+mn-ea"/>
                <a:cs typeface="+mn-cs"/>
              </a:rPr>
              <a:t> has three pricing models:</a:t>
            </a:r>
          </a:p>
          <a:p>
            <a:r>
              <a:rPr lang="en-US" sz="1200" b="0" i="0" kern="1200" dirty="0">
                <a:solidFill>
                  <a:schemeClr val="tx1"/>
                </a:solidFill>
                <a:effectLst/>
                <a:latin typeface="+mn-lt"/>
                <a:ea typeface="+mn-ea"/>
                <a:cs typeface="+mn-cs"/>
              </a:rPr>
              <a:t>OKD, a free distribution of Kubernetes by OpenShift.</a:t>
            </a:r>
          </a:p>
          <a:p>
            <a:r>
              <a:rPr lang="en-US" sz="1200" b="0" i="0" kern="1200" dirty="0">
                <a:solidFill>
                  <a:schemeClr val="tx1"/>
                </a:solidFill>
                <a:effectLst/>
                <a:latin typeface="+mn-lt"/>
                <a:ea typeface="+mn-ea"/>
                <a:cs typeface="+mn-cs"/>
              </a:rPr>
              <a:t>OpenShift Enterprise, which can be either hosted and managed by RedHat, or be deployed on-premises by the client. The hosted version starts at $48,000/year for 3 masters, 3 </a:t>
            </a:r>
            <a:r>
              <a:rPr lang="en-US" sz="1200" b="0" i="0" kern="1200" dirty="0" err="1">
                <a:solidFill>
                  <a:schemeClr val="tx1"/>
                </a:solidFill>
                <a:effectLst/>
                <a:latin typeface="+mn-lt"/>
                <a:ea typeface="+mn-ea"/>
                <a:cs typeface="+mn-cs"/>
              </a:rPr>
              <a:t>etcds</a:t>
            </a:r>
            <a:r>
              <a:rPr lang="en-US" sz="1200" b="0" i="0" kern="1200" dirty="0">
                <a:solidFill>
                  <a:schemeClr val="tx1"/>
                </a:solidFill>
                <a:effectLst/>
                <a:latin typeface="+mn-lt"/>
                <a:ea typeface="+mn-ea"/>
                <a:cs typeface="+mn-cs"/>
              </a:rPr>
              <a:t>, and 4 application nodes.</a:t>
            </a:r>
          </a:p>
          <a:p>
            <a:r>
              <a:rPr lang="en-US" sz="1200" b="0" i="0" kern="1200" dirty="0">
                <a:solidFill>
                  <a:schemeClr val="tx1"/>
                </a:solidFill>
                <a:effectLst/>
                <a:latin typeface="+mn-lt"/>
                <a:ea typeface="+mn-ea"/>
                <a:cs typeface="+mn-cs"/>
              </a:rPr>
              <a:t>OpenShift Online, which is the PaaS version available online. It costs approximately $50/month for each 2 Gb of RAM, which is a bit expensive in comparison to other Kubernetes-as-a-Service providers.</a:t>
            </a:r>
          </a:p>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18</a:t>
            </a:fld>
            <a:endParaRPr lang="zh-CN" altLang="en-US"/>
          </a:p>
        </p:txBody>
      </p:sp>
    </p:spTree>
    <p:extLst>
      <p:ext uri="{BB962C8B-B14F-4D97-AF65-F5344CB8AC3E}">
        <p14:creationId xmlns:p14="http://schemas.microsoft.com/office/powerpoint/2010/main" val="33740044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Rancher is a mature, stable, enterprise-grade, and easy-to-use Kubernetes management platform with over 37,000 active users and greater than 100 million downloads. Rancher also comes with its own Kubernetes distribution, </a:t>
            </a:r>
            <a:r>
              <a:rPr lang="en-US" sz="1200" b="0" i="0" u="none" strike="noStrike" kern="1200" dirty="0">
                <a:solidFill>
                  <a:schemeClr val="tx1"/>
                </a:solidFill>
                <a:effectLst/>
                <a:latin typeface="+mn-lt"/>
                <a:ea typeface="+mn-ea"/>
                <a:cs typeface="+mn-cs"/>
                <a:hlinkClick r:id="rId3"/>
              </a:rPr>
              <a:t>Rancher Kubernetes Engine (RKE)</a:t>
            </a:r>
            <a:r>
              <a:rPr lang="en-US" sz="1200" b="0" i="0" kern="1200" dirty="0">
                <a:solidFill>
                  <a:schemeClr val="tx1"/>
                </a:solidFill>
                <a:effectLst/>
                <a:latin typeface="+mn-lt"/>
                <a:ea typeface="+mn-ea"/>
                <a:cs typeface="+mn-cs"/>
              </a:rPr>
              <a:t> that runs entirely within Docker containers.</a:t>
            </a:r>
          </a:p>
          <a:p>
            <a:r>
              <a:rPr lang="en-US" sz="1200" b="0" i="0" kern="1200" dirty="0">
                <a:solidFill>
                  <a:schemeClr val="tx1"/>
                </a:solidFill>
                <a:effectLst/>
                <a:latin typeface="+mn-lt"/>
                <a:ea typeface="+mn-ea"/>
                <a:cs typeface="+mn-cs"/>
              </a:rPr>
              <a:t>Rancher’s infrastructure-agnostic architecture supports any CNCF-certified Kubernetes distribution. As open source company, Rancher is committed to delivering 100% true open source software with no vendor lock-in. In July 2020, Rancher was acquired by an open source vendor SUSE, the company behind one of the oldest Linux distributions.</a:t>
            </a:r>
          </a:p>
          <a:p>
            <a:r>
              <a:rPr lang="en-US" sz="1200" b="0" i="0" kern="1200" dirty="0">
                <a:solidFill>
                  <a:schemeClr val="tx1"/>
                </a:solidFill>
                <a:effectLst/>
                <a:latin typeface="+mn-lt"/>
                <a:ea typeface="+mn-ea"/>
                <a:cs typeface="+mn-cs"/>
              </a:rPr>
              <a:t>Rancher places a special emphasis on multi-cluster Kubernetes deployments, which could be useful if you want to deploy Kubernetes across multiple clouds. Rancher is similar to OpenShift in that it integrates Kubernetes with a variety of other tools, although it is a bit more flexible because it provides some choice for which components to use.</a:t>
            </a:r>
          </a:p>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20</a:t>
            </a:fld>
            <a:endParaRPr lang="zh-CN" altLang="en-US"/>
          </a:p>
        </p:txBody>
      </p:sp>
    </p:spTree>
    <p:extLst>
      <p:ext uri="{BB962C8B-B14F-4D97-AF65-F5344CB8AC3E}">
        <p14:creationId xmlns:p14="http://schemas.microsoft.com/office/powerpoint/2010/main" val="42773486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The main features it adds to a vanilla Kubernetes are:</a:t>
            </a:r>
          </a:p>
          <a:p>
            <a:r>
              <a:rPr lang="en-US" sz="1200" b="0" i="0" kern="1200" dirty="0">
                <a:solidFill>
                  <a:schemeClr val="tx1"/>
                </a:solidFill>
                <a:effectLst/>
                <a:latin typeface="+mn-lt"/>
                <a:ea typeface="+mn-ea"/>
                <a:cs typeface="+mn-cs"/>
              </a:rPr>
              <a:t>Cross-provider cluster deployment</a:t>
            </a:r>
          </a:p>
          <a:p>
            <a:r>
              <a:rPr lang="en-US" sz="1200" b="0" i="0" kern="1200" dirty="0">
                <a:solidFill>
                  <a:schemeClr val="tx1"/>
                </a:solidFill>
                <a:effectLst/>
                <a:latin typeface="+mn-lt"/>
                <a:ea typeface="+mn-ea"/>
                <a:cs typeface="+mn-cs"/>
              </a:rPr>
              <a:t>User management</a:t>
            </a:r>
          </a:p>
          <a:p>
            <a:r>
              <a:rPr lang="en-US" sz="1200" b="0" i="0" kern="1200" dirty="0">
                <a:solidFill>
                  <a:schemeClr val="tx1"/>
                </a:solidFill>
                <a:effectLst/>
                <a:latin typeface="+mn-lt"/>
                <a:ea typeface="+mn-ea"/>
                <a:cs typeface="+mn-cs"/>
              </a:rPr>
              <a:t>Web UI</a:t>
            </a:r>
          </a:p>
          <a:p>
            <a:r>
              <a:rPr lang="en-US" sz="1200" b="0" i="0" kern="1200" dirty="0">
                <a:solidFill>
                  <a:schemeClr val="tx1"/>
                </a:solidFill>
                <a:effectLst/>
                <a:latin typeface="+mn-lt"/>
                <a:ea typeface="+mn-ea"/>
                <a:cs typeface="+mn-cs"/>
              </a:rPr>
              <a:t>Integrated CI/CD pipelines</a:t>
            </a:r>
          </a:p>
          <a:p>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21</a:t>
            </a:fld>
            <a:endParaRPr lang="zh-CN" altLang="en-US"/>
          </a:p>
        </p:txBody>
      </p:sp>
    </p:spTree>
    <p:extLst>
      <p:ext uri="{BB962C8B-B14F-4D97-AF65-F5344CB8AC3E}">
        <p14:creationId xmlns:p14="http://schemas.microsoft.com/office/powerpoint/2010/main" val="949679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55AB88-1190-4780-AE5D-C66042A647A4}" type="slidenum">
              <a:rPr lang="zh-CN" altLang="en-US" smtClean="0"/>
              <a:t>23</a:t>
            </a:fld>
            <a:endParaRPr lang="zh-CN" altLang="en-US"/>
          </a:p>
        </p:txBody>
      </p:sp>
    </p:spTree>
    <p:extLst>
      <p:ext uri="{BB962C8B-B14F-4D97-AF65-F5344CB8AC3E}">
        <p14:creationId xmlns:p14="http://schemas.microsoft.com/office/powerpoint/2010/main" val="19381195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This is VMWare’s enterprise ready upstream Kubernetes distribution and will be available in different form factors based on end user / customer requirements.</a:t>
            </a:r>
            <a:br>
              <a:rPr lang="en-US" dirty="0"/>
            </a:br>
            <a:br>
              <a:rPr lang="en-US" dirty="0"/>
            </a:br>
            <a:r>
              <a:rPr lang="en-US" sz="1200" b="0" i="0" kern="1200" dirty="0">
                <a:solidFill>
                  <a:schemeClr val="tx1"/>
                </a:solidFill>
                <a:effectLst/>
                <a:latin typeface="+mn-lt"/>
                <a:ea typeface="+mn-ea"/>
                <a:cs typeface="+mn-cs"/>
              </a:rPr>
              <a:t>TKG provides enterprises with a consistent, upstream aligned, automated multi-cluster operations across SDDC, Public Cloud, and Edge environments that is ready for end-user workloads and ecosystem integrations. TKG does for Kubernetes what Kubernetes does for your containers.</a:t>
            </a:r>
            <a:br>
              <a:rPr lang="en-US" dirty="0"/>
            </a:br>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24</a:t>
            </a:fld>
            <a:endParaRPr lang="zh-CN" altLang="en-US"/>
          </a:p>
        </p:txBody>
      </p:sp>
    </p:spTree>
    <p:extLst>
      <p:ext uri="{BB962C8B-B14F-4D97-AF65-F5344CB8AC3E}">
        <p14:creationId xmlns:p14="http://schemas.microsoft.com/office/powerpoint/2010/main" val="32162529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docs.vmware.com</a:t>
            </a:r>
            <a:r>
              <a:rPr lang="en-US" dirty="0"/>
              <a:t>/</a:t>
            </a:r>
            <a:r>
              <a:rPr lang="en-US" dirty="0" err="1"/>
              <a:t>en</a:t>
            </a:r>
            <a:r>
              <a:rPr lang="en-US" dirty="0"/>
              <a:t>/VMware-vSphere/7.0/</a:t>
            </a:r>
            <a:r>
              <a:rPr lang="en-US" dirty="0" err="1"/>
              <a:t>vmware</a:t>
            </a:r>
            <a:r>
              <a:rPr lang="en-US" dirty="0"/>
              <a:t>-</a:t>
            </a:r>
            <a:r>
              <a:rPr lang="en-US" dirty="0" err="1"/>
              <a:t>vsphere</a:t>
            </a:r>
            <a:r>
              <a:rPr lang="en-US" dirty="0"/>
              <a:t>-with-</a:t>
            </a:r>
            <a:r>
              <a:rPr lang="en-US" dirty="0" err="1"/>
              <a:t>tanzu</a:t>
            </a:r>
            <a:r>
              <a:rPr lang="en-US" dirty="0"/>
              <a:t>/GUID-4D0D375F-C001-4F1D-AAB1-1789C5577A94.html</a:t>
            </a:r>
            <a:endParaRPr lang="en-CN"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25</a:t>
            </a:fld>
            <a:endParaRPr lang="zh-CN" altLang="en-US"/>
          </a:p>
        </p:txBody>
      </p:sp>
    </p:spTree>
    <p:extLst>
      <p:ext uri="{BB962C8B-B14F-4D97-AF65-F5344CB8AC3E}">
        <p14:creationId xmlns:p14="http://schemas.microsoft.com/office/powerpoint/2010/main" val="18718210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角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0" name="直接连接符 1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1"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pPr/>
              <a:t>‹#›</a:t>
            </a:fld>
            <a:endParaRPr lang="zh-CN" altLang="en-US" dirty="0"/>
          </a:p>
        </p:txBody>
      </p:sp>
    </p:spTree>
    <p:extLst>
      <p:ext uri="{BB962C8B-B14F-4D97-AF65-F5344CB8AC3E}">
        <p14:creationId xmlns:p14="http://schemas.microsoft.com/office/powerpoint/2010/main" val="1056917183"/>
      </p:ext>
    </p:extLst>
  </p:cSld>
  <p:clrMapOvr>
    <a:masterClrMapping/>
  </p:clrMapOvr>
  <p:extLst>
    <p:ext uri="{DCECCB84-F9BA-43D5-87BE-67443E8EF086}">
      <p15:sldGuideLst xmlns:p15="http://schemas.microsoft.com/office/powerpoint/2012/main">
        <p15:guide id="1" orient="horz" pos="4020" userDrawn="1">
          <p15:clr>
            <a:srgbClr val="FBAE40"/>
          </p15:clr>
        </p15:guide>
        <p15:guide id="2" pos="7015" userDrawn="1">
          <p15:clr>
            <a:srgbClr val="FBAE40"/>
          </p15:clr>
        </p15:guide>
        <p15:guide id="3" orient="horz" pos="4178" userDrawn="1">
          <p15:clr>
            <a:srgbClr val="FBAE40"/>
          </p15:clr>
        </p15:guide>
        <p15:guide id="4"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11" name="组合 10"/>
          <p:cNvGrpSpPr/>
          <p:nvPr userDrawn="1"/>
        </p:nvGrpSpPr>
        <p:grpSpPr>
          <a:xfrm>
            <a:off x="907549" y="6517055"/>
            <a:ext cx="10423265" cy="162252"/>
            <a:chOff x="907549" y="6523638"/>
            <a:chExt cx="10423265" cy="162252"/>
          </a:xfrm>
        </p:grpSpPr>
        <p:sp>
          <p:nvSpPr>
            <p:cNvPr id="12" name="矩形 11"/>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矩形 12"/>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14" name="直接连接符 13"/>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pPr/>
              <a:t>‹#›</a:t>
            </a:fld>
            <a:endParaRPr lang="zh-CN" altLang="en-US" dirty="0"/>
          </a:p>
        </p:txBody>
      </p:sp>
    </p:spTree>
    <p:extLst>
      <p:ext uri="{BB962C8B-B14F-4D97-AF65-F5344CB8AC3E}">
        <p14:creationId xmlns:p14="http://schemas.microsoft.com/office/powerpoint/2010/main" val="1431928175"/>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9" name="矩形 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2" name="直接连接符 21"/>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3"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pPr/>
              <a:t>‹#›</a:t>
            </a:fld>
            <a:endParaRPr lang="zh-CN" altLang="en-US" dirty="0"/>
          </a:p>
        </p:txBody>
      </p:sp>
    </p:spTree>
    <p:extLst>
      <p:ext uri="{BB962C8B-B14F-4D97-AF65-F5344CB8AC3E}">
        <p14:creationId xmlns:p14="http://schemas.microsoft.com/office/powerpoint/2010/main" val="33358347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grpSp>
        <p:nvGrpSpPr>
          <p:cNvPr id="4" name="组合 3"/>
          <p:cNvGrpSpPr/>
          <p:nvPr userDrawn="1"/>
        </p:nvGrpSpPr>
        <p:grpSpPr>
          <a:xfrm>
            <a:off x="907549" y="6517055"/>
            <a:ext cx="10423265" cy="162252"/>
            <a:chOff x="907549" y="6523638"/>
            <a:chExt cx="10423265" cy="162252"/>
          </a:xfrm>
        </p:grpSpPr>
        <p:sp>
          <p:nvSpPr>
            <p:cNvPr id="5" name="矩形 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6" name="矩形 5"/>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7" name="直接连接符 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8"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pPr/>
              <a:t>‹#›</a:t>
            </a:fld>
            <a:endParaRPr lang="zh-CN" altLang="en-US" dirty="0"/>
          </a:p>
        </p:txBody>
      </p:sp>
    </p:spTree>
    <p:extLst>
      <p:ext uri="{BB962C8B-B14F-4D97-AF65-F5344CB8AC3E}">
        <p14:creationId xmlns:p14="http://schemas.microsoft.com/office/powerpoint/2010/main" val="16822754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dirty="0"/>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dirty="0">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pPr/>
              <a:t>‹#›</a:t>
            </a:fld>
            <a:endParaRPr lang="zh-CN" altLang="en-US" dirty="0"/>
          </a:p>
        </p:txBody>
      </p:sp>
    </p:spTree>
    <p:extLst>
      <p:ext uri="{BB962C8B-B14F-4D97-AF65-F5344CB8AC3E}">
        <p14:creationId xmlns:p14="http://schemas.microsoft.com/office/powerpoint/2010/main" val="2390972125"/>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07034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79456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封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38648530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结束页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1090737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1249680" y="229450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6" name="灯片编号占位符 5"/>
          <p:cNvSpPr>
            <a:spLocks noGrp="1"/>
          </p:cNvSpPr>
          <p:nvPr>
            <p:ph type="sldNum" sz="quarter" idx="4"/>
          </p:nvPr>
        </p:nvSpPr>
        <p:spPr>
          <a:xfrm>
            <a:off x="8394700" y="6400038"/>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795C62BC-63D8-4176-937B-D5EBCAA09FF2}" type="slidenum">
              <a:rPr lang="zh-CN" altLang="en-US" smtClean="0"/>
              <a:pPr/>
              <a:t>‹#›</a:t>
            </a:fld>
            <a:endParaRPr lang="zh-CN" altLang="en-US" dirty="0"/>
          </a:p>
        </p:txBody>
      </p:sp>
    </p:spTree>
    <p:extLst>
      <p:ext uri="{BB962C8B-B14F-4D97-AF65-F5344CB8AC3E}">
        <p14:creationId xmlns:p14="http://schemas.microsoft.com/office/powerpoint/2010/main" val="1134825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8" r:id="rId3"/>
    <p:sldLayoutId id="2147483661" r:id="rId4"/>
    <p:sldLayoutId id="2147483662" r:id="rId5"/>
    <p:sldLayoutId id="2147483655" r:id="rId6"/>
    <p:sldLayoutId id="2147483663" r:id="rId7"/>
    <p:sldLayoutId id="2147483659" r:id="rId8"/>
    <p:sldLayoutId id="2147483660" r:id="rId9"/>
  </p:sldLayoutIdLst>
  <p:hf hdr="0"/>
  <p:txStyles>
    <p:titleStyle>
      <a:lvl1pPr algn="l" defTabSz="914400" rtl="0" eaLnBrk="1" latinLnBrk="0" hangingPunct="1">
        <a:lnSpc>
          <a:spcPct val="90000"/>
        </a:lnSpc>
        <a:spcBef>
          <a:spcPct val="0"/>
        </a:spcBef>
        <a:buNone/>
        <a:defRPr sz="4400" kern="1200">
          <a:solidFill>
            <a:schemeClr val="tx1">
              <a:lumMod val="75000"/>
              <a:lumOff val="2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7" name="图片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16" y="-837"/>
            <a:ext cx="2319463" cy="1060380"/>
          </a:xfrm>
          <a:prstGeom prst="rect">
            <a:avLst/>
          </a:prstGeom>
        </p:spPr>
      </p:pic>
      <p:sp>
        <p:nvSpPr>
          <p:cNvPr id="21" name="矩形 20"/>
          <p:cNvSpPr/>
          <p:nvPr/>
        </p:nvSpPr>
        <p:spPr>
          <a:xfrm>
            <a:off x="0" y="2216727"/>
            <a:ext cx="645622" cy="1514761"/>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416204" y="2018532"/>
            <a:ext cx="6200553" cy="923330"/>
          </a:xfrm>
          <a:prstGeom prst="rect">
            <a:avLst/>
          </a:prstGeom>
        </p:spPr>
        <p:txBody>
          <a:bodyPr wrap="square">
            <a:spAutoFit/>
          </a:bodyPr>
          <a:lstStyle/>
          <a:p>
            <a:r>
              <a:rPr lang="en-US" altLang="zh-CN" sz="5400" b="1" dirty="0">
                <a:solidFill>
                  <a:srgbClr val="345692"/>
                </a:solidFill>
                <a:latin typeface="Century Gothic" panose="020B0502020202020204" pitchFamily="34" charset="0"/>
                <a:ea typeface="微软雅黑" charset="-122"/>
              </a:rPr>
              <a:t>Sangfor PaaS</a:t>
            </a:r>
            <a:endParaRPr lang="zh-CN" altLang="en-US" sz="5400" b="1" dirty="0">
              <a:solidFill>
                <a:srgbClr val="345692"/>
              </a:solidFill>
              <a:latin typeface="Century Gothic" panose="020B0502020202020204" pitchFamily="34" charset="0"/>
            </a:endParaRPr>
          </a:p>
        </p:txBody>
      </p:sp>
      <p:sp>
        <p:nvSpPr>
          <p:cNvPr id="24" name="矩形 23"/>
          <p:cNvSpPr/>
          <p:nvPr/>
        </p:nvSpPr>
        <p:spPr>
          <a:xfrm>
            <a:off x="969391" y="2216724"/>
            <a:ext cx="129736" cy="1514761"/>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643234" y="2216727"/>
            <a:ext cx="129736" cy="1514761"/>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457721" y="3045161"/>
            <a:ext cx="6159036" cy="461665"/>
          </a:xfrm>
          <a:prstGeom prst="rect">
            <a:avLst/>
          </a:prstGeom>
        </p:spPr>
        <p:txBody>
          <a:bodyPr wrap="square">
            <a:spAutoFit/>
          </a:bodyPr>
          <a:lstStyle/>
          <a:p>
            <a:r>
              <a:rPr lang="en-US" altLang="zh-CN" sz="2400" dirty="0">
                <a:solidFill>
                  <a:schemeClr val="tx1">
                    <a:lumMod val="65000"/>
                    <a:lumOff val="35000"/>
                  </a:schemeClr>
                </a:solidFill>
                <a:latin typeface="Century Gothic" panose="020B0502020202020204" pitchFamily="34" charset="0"/>
                <a:ea typeface="微软雅黑" charset="-122"/>
              </a:rPr>
              <a:t>General Introduction to Competitors</a:t>
            </a:r>
            <a:endParaRPr lang="zh-CN" altLang="en-US" sz="2400" dirty="0">
              <a:solidFill>
                <a:schemeClr val="tx1">
                  <a:lumMod val="65000"/>
                  <a:lumOff val="35000"/>
                </a:schemeClr>
              </a:solidFill>
              <a:latin typeface="Century Gothic" panose="020B0502020202020204" pitchFamily="34" charset="0"/>
            </a:endParaRPr>
          </a:p>
        </p:txBody>
      </p:sp>
      <p:sp>
        <p:nvSpPr>
          <p:cNvPr id="36" name="矩形 35"/>
          <p:cNvSpPr/>
          <p:nvPr/>
        </p:nvSpPr>
        <p:spPr>
          <a:xfrm>
            <a:off x="913253" y="6517951"/>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37" name="文本框 36"/>
          <p:cNvSpPr txBox="1"/>
          <p:nvPr/>
        </p:nvSpPr>
        <p:spPr>
          <a:xfrm>
            <a:off x="1131708" y="6460578"/>
            <a:ext cx="1560042" cy="276999"/>
          </a:xfrm>
          <a:prstGeom prst="rect">
            <a:avLst/>
          </a:prstGeom>
          <a:noFill/>
        </p:spPr>
        <p:txBody>
          <a:bodyPr wrap="none" rtlCol="0">
            <a:spAutoFit/>
          </a:bodyPr>
          <a:lstStyle/>
          <a:p>
            <a:r>
              <a:rPr lang="en-US" altLang="en-US" sz="1200" dirty="0" err="1">
                <a:solidFill>
                  <a:schemeClr val="tx1">
                    <a:lumMod val="75000"/>
                    <a:lumOff val="25000"/>
                  </a:schemeClr>
                </a:solidFill>
                <a:latin typeface="Century Gothic" panose="020B0502020202020204" pitchFamily="34" charset="0"/>
                <a:ea typeface="微软雅黑" charset="-122"/>
                <a:sym typeface="微软雅黑" panose="020B0503020204020204" pitchFamily="34" charset="-122"/>
              </a:rPr>
              <a:t>www.sangfor.com</a:t>
            </a:r>
            <a:endParaRPr lang="en-US" altLang="en-US" sz="1200" dirty="0">
              <a:solidFill>
                <a:schemeClr val="tx1">
                  <a:lumMod val="75000"/>
                  <a:lumOff val="25000"/>
                </a:schemeClr>
              </a:solidFill>
              <a:latin typeface="Century Gothic" panose="020B0502020202020204" pitchFamily="34" charset="0"/>
              <a:ea typeface="微软雅黑" charset="-122"/>
            </a:endParaRPr>
          </a:p>
        </p:txBody>
      </p:sp>
      <p:grpSp>
        <p:nvGrpSpPr>
          <p:cNvPr id="38" name="组合 37"/>
          <p:cNvGrpSpPr/>
          <p:nvPr/>
        </p:nvGrpSpPr>
        <p:grpSpPr>
          <a:xfrm>
            <a:off x="4943635" y="6460578"/>
            <a:ext cx="2304730" cy="276999"/>
            <a:chOff x="4872830" y="6460578"/>
            <a:chExt cx="2304730" cy="276999"/>
          </a:xfrm>
        </p:grpSpPr>
        <p:sp>
          <p:nvSpPr>
            <p:cNvPr id="39" name="矩形 38"/>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0" name="文本框 39"/>
            <p:cNvSpPr txBox="1"/>
            <p:nvPr/>
          </p:nvSpPr>
          <p:spPr>
            <a:xfrm>
              <a:off x="5077305" y="6460578"/>
              <a:ext cx="2100255" cy="276999"/>
            </a:xfrm>
            <a:prstGeom prst="rect">
              <a:avLst/>
            </a:prstGeom>
            <a:noFill/>
          </p:spPr>
          <p:txBody>
            <a:bodyPr wrap="none" rtlCol="0">
              <a:spAutoFit/>
            </a:bodyPr>
            <a:lstStyle/>
            <a:p>
              <a:r>
                <a:rPr lang="en-US" altLang="en-US" sz="1200" dirty="0">
                  <a:solidFill>
                    <a:schemeClr val="tx1">
                      <a:lumMod val="75000"/>
                      <a:lumOff val="25000"/>
                    </a:schemeClr>
                  </a:solidFill>
                  <a:latin typeface="Century Gothic" panose="020B0502020202020204" pitchFamily="34" charset="0"/>
                  <a:ea typeface="微软雅黑" charset="-122"/>
                  <a:sym typeface="微软雅黑" panose="020B0503020204020204" pitchFamily="34" charset="-122"/>
                </a:rPr>
                <a:t>Sangfor Technologies Inc.</a:t>
              </a:r>
            </a:p>
          </p:txBody>
        </p:sp>
      </p:grpSp>
    </p:spTree>
    <p:extLst>
      <p:ext uri="{BB962C8B-B14F-4D97-AF65-F5344CB8AC3E}">
        <p14:creationId xmlns:p14="http://schemas.microsoft.com/office/powerpoint/2010/main" val="252377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1" y="48950"/>
            <a:ext cx="12000287" cy="948473"/>
            <a:chOff x="1" y="48950"/>
            <a:chExt cx="12000287" cy="948473"/>
          </a:xfrm>
        </p:grpSpPr>
        <p:sp>
          <p:nvSpPr>
            <p:cNvPr id="17" name="矩形 16"/>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751181" y="216802"/>
              <a:ext cx="5147563" cy="523220"/>
            </a:xfrm>
            <a:prstGeom prst="rect">
              <a:avLst/>
            </a:prstGeom>
          </p:spPr>
          <p:txBody>
            <a:bodyPr wrap="none">
              <a:spAutoFit/>
            </a:bodyPr>
            <a:lstStyle/>
            <a:p>
              <a:r>
                <a:rPr lang="en-US" altLang="zh-CN" sz="2800" b="1" dirty="0">
                  <a:solidFill>
                    <a:srgbClr val="345692"/>
                  </a:solidFill>
                  <a:latin typeface="Century Gothic" panose="020B0502020202020204" pitchFamily="34" charset="0"/>
                  <a:ea typeface="微软雅黑" charset="-122"/>
                </a:rPr>
                <a:t>PaaS Competitor Landscape</a:t>
              </a:r>
            </a:p>
          </p:txBody>
        </p:sp>
        <p:pic>
          <p:nvPicPr>
            <p:cNvPr id="19" name="图片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25609" y="48950"/>
              <a:ext cx="2074679" cy="948473"/>
            </a:xfrm>
            <a:prstGeom prst="rect">
              <a:avLst/>
            </a:prstGeom>
          </p:spPr>
        </p:pic>
        <p:sp>
          <p:nvSpPr>
            <p:cNvPr id="20" name="矩形 19"/>
            <p:cNvSpPr/>
            <p:nvPr/>
          </p:nvSpPr>
          <p:spPr>
            <a:xfrm>
              <a:off x="524852"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93853"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日期占位符 2"/>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页脚占位符 3"/>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灯片编号占位符 4"/>
          <p:cNvSpPr>
            <a:spLocks noGrp="1"/>
          </p:cNvSpPr>
          <p:nvPr>
            <p:ph type="sldNum" sz="quarter" idx="12"/>
          </p:nvPr>
        </p:nvSpPr>
        <p:spPr/>
        <p:txBody>
          <a:bodyPr/>
          <a:lstStyle/>
          <a:p>
            <a:r>
              <a:rPr lang="en-US" altLang="zh-CN"/>
              <a:t>Page  </a:t>
            </a:r>
            <a:fld id="{6F6B6950-8D1A-4668-8374-25B44628E0DF}" type="slidenum">
              <a:rPr lang="zh-CN" altLang="en-US" smtClean="0"/>
              <a:pPr/>
              <a:t>1</a:t>
            </a:fld>
            <a:endParaRPr lang="zh-CN" altLang="en-US" dirty="0"/>
          </a:p>
        </p:txBody>
      </p:sp>
      <p:pic>
        <p:nvPicPr>
          <p:cNvPr id="1026" name="Picture 2" descr="VMware Tanzu Kubernetes Grid Documentation">
            <a:extLst>
              <a:ext uri="{FF2B5EF4-FFF2-40B4-BE49-F238E27FC236}">
                <a16:creationId xmlns:a16="http://schemas.microsoft.com/office/drawing/2014/main" id="{8D7327DE-396D-7E45-89F0-F224C3CB7B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575" y="1252250"/>
            <a:ext cx="5489643" cy="1521089"/>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a:extLst>
              <a:ext uri="{FF2B5EF4-FFF2-40B4-BE49-F238E27FC236}">
                <a16:creationId xmlns:a16="http://schemas.microsoft.com/office/drawing/2014/main" id="{94ECDA29-8826-6E47-ACAF-39843829A936}"/>
              </a:ext>
            </a:extLst>
          </p:cNvPr>
          <p:cNvGrpSpPr/>
          <p:nvPr/>
        </p:nvGrpSpPr>
        <p:grpSpPr>
          <a:xfrm>
            <a:off x="7810227" y="1343733"/>
            <a:ext cx="2286000" cy="1338121"/>
            <a:chOff x="8889997" y="1057129"/>
            <a:chExt cx="2286000" cy="1338121"/>
          </a:xfrm>
        </p:grpSpPr>
        <p:pic>
          <p:nvPicPr>
            <p:cNvPr id="2" name="Picture 1">
              <a:extLst>
                <a:ext uri="{FF2B5EF4-FFF2-40B4-BE49-F238E27FC236}">
                  <a16:creationId xmlns:a16="http://schemas.microsoft.com/office/drawing/2014/main" id="{082EF5E0-C12C-7143-8DE9-CBD8090ABE3C}"/>
                </a:ext>
              </a:extLst>
            </p:cNvPr>
            <p:cNvPicPr>
              <a:picLocks noChangeAspect="1"/>
            </p:cNvPicPr>
            <p:nvPr/>
          </p:nvPicPr>
          <p:blipFill>
            <a:blip r:embed="rId4"/>
            <a:stretch>
              <a:fillRect/>
            </a:stretch>
          </p:blipFill>
          <p:spPr>
            <a:xfrm>
              <a:off x="8889997" y="1252250"/>
              <a:ext cx="2286000" cy="1143000"/>
            </a:xfrm>
            <a:prstGeom prst="rect">
              <a:avLst/>
            </a:prstGeom>
          </p:spPr>
        </p:pic>
        <p:pic>
          <p:nvPicPr>
            <p:cNvPr id="1028" name="Picture 4" descr="nutanix-logo-transparent-hirez300 - Juku.it">
              <a:extLst>
                <a:ext uri="{FF2B5EF4-FFF2-40B4-BE49-F238E27FC236}">
                  <a16:creationId xmlns:a16="http://schemas.microsoft.com/office/drawing/2014/main" id="{2BFB5B56-669B-994F-9B3F-57735EDF6E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22942" y="1057129"/>
              <a:ext cx="2153055" cy="390241"/>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Picture 8">
            <a:extLst>
              <a:ext uri="{FF2B5EF4-FFF2-40B4-BE49-F238E27FC236}">
                <a16:creationId xmlns:a16="http://schemas.microsoft.com/office/drawing/2014/main" id="{3A1040F0-94F1-6346-8994-1F0CA3F57326}"/>
              </a:ext>
            </a:extLst>
          </p:cNvPr>
          <p:cNvPicPr>
            <a:picLocks noChangeAspect="1"/>
          </p:cNvPicPr>
          <p:nvPr/>
        </p:nvPicPr>
        <p:blipFill>
          <a:blip r:embed="rId6"/>
          <a:stretch>
            <a:fillRect/>
          </a:stretch>
        </p:blipFill>
        <p:spPr>
          <a:xfrm>
            <a:off x="1089660" y="3268048"/>
            <a:ext cx="4093191" cy="1043901"/>
          </a:xfrm>
          <a:prstGeom prst="rect">
            <a:avLst/>
          </a:prstGeom>
        </p:spPr>
      </p:pic>
      <p:pic>
        <p:nvPicPr>
          <p:cNvPr id="10" name="Picture 9">
            <a:extLst>
              <a:ext uri="{FF2B5EF4-FFF2-40B4-BE49-F238E27FC236}">
                <a16:creationId xmlns:a16="http://schemas.microsoft.com/office/drawing/2014/main" id="{9FF1A9A2-053B-FA47-8572-8B9B70272277}"/>
              </a:ext>
            </a:extLst>
          </p:cNvPr>
          <p:cNvPicPr>
            <a:picLocks noChangeAspect="1"/>
          </p:cNvPicPr>
          <p:nvPr/>
        </p:nvPicPr>
        <p:blipFill>
          <a:blip r:embed="rId7"/>
          <a:stretch>
            <a:fillRect/>
          </a:stretch>
        </p:blipFill>
        <p:spPr>
          <a:xfrm>
            <a:off x="6848272" y="3551606"/>
            <a:ext cx="4293028" cy="626769"/>
          </a:xfrm>
          <a:prstGeom prst="rect">
            <a:avLst/>
          </a:prstGeom>
        </p:spPr>
      </p:pic>
      <p:pic>
        <p:nvPicPr>
          <p:cNvPr id="1030" name="Picture 6" descr="Amazon Web Services - Wikipedia">
            <a:extLst>
              <a:ext uri="{FF2B5EF4-FFF2-40B4-BE49-F238E27FC236}">
                <a16:creationId xmlns:a16="http://schemas.microsoft.com/office/drawing/2014/main" id="{2695B63F-2709-0742-BABD-7B479620D2C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37053" y="5106468"/>
            <a:ext cx="1301547" cy="77876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459FF410-C5C5-1249-A546-5530CB229AB0}"/>
              </a:ext>
            </a:extLst>
          </p:cNvPr>
          <p:cNvPicPr>
            <a:picLocks noChangeAspect="1"/>
          </p:cNvPicPr>
          <p:nvPr/>
        </p:nvPicPr>
        <p:blipFill>
          <a:blip r:embed="rId9"/>
          <a:stretch>
            <a:fillRect/>
          </a:stretch>
        </p:blipFill>
        <p:spPr>
          <a:xfrm>
            <a:off x="4512549" y="4806658"/>
            <a:ext cx="2335723" cy="1226255"/>
          </a:xfrm>
          <a:prstGeom prst="rect">
            <a:avLst/>
          </a:prstGeom>
        </p:spPr>
      </p:pic>
      <p:pic>
        <p:nvPicPr>
          <p:cNvPr id="13" name="Picture 12">
            <a:extLst>
              <a:ext uri="{FF2B5EF4-FFF2-40B4-BE49-F238E27FC236}">
                <a16:creationId xmlns:a16="http://schemas.microsoft.com/office/drawing/2014/main" id="{B6906E2C-CCC2-914F-BD08-2145ABFA5BAE}"/>
              </a:ext>
            </a:extLst>
          </p:cNvPr>
          <p:cNvPicPr>
            <a:picLocks noChangeAspect="1"/>
          </p:cNvPicPr>
          <p:nvPr/>
        </p:nvPicPr>
        <p:blipFill rotWithShape="1">
          <a:blip r:embed="rId10"/>
          <a:srcRect t="36749" b="38027"/>
          <a:stretch/>
        </p:blipFill>
        <p:spPr>
          <a:xfrm>
            <a:off x="6848272" y="5082199"/>
            <a:ext cx="2676728" cy="675171"/>
          </a:xfrm>
          <a:prstGeom prst="rect">
            <a:avLst/>
          </a:prstGeom>
        </p:spPr>
      </p:pic>
    </p:spTree>
    <p:extLst>
      <p:ext uri="{BB962C8B-B14F-4D97-AF65-F5344CB8AC3E}">
        <p14:creationId xmlns:p14="http://schemas.microsoft.com/office/powerpoint/2010/main" val="3458302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3314AD-44FE-7445-BB3F-75D17E6D08EB}"/>
              </a:ext>
            </a:extLst>
          </p:cNvPr>
          <p:cNvSpPr>
            <a:spLocks noGrp="1"/>
          </p:cNvSpPr>
          <p:nvPr>
            <p:ph type="title"/>
          </p:nvPr>
        </p:nvSpPr>
        <p:spPr/>
        <p:txBody>
          <a:bodyPr/>
          <a:lstStyle/>
          <a:p>
            <a:r>
              <a:rPr lang="en-CN" dirty="0"/>
              <a:t>Comparison Overview</a:t>
            </a:r>
          </a:p>
        </p:txBody>
      </p:sp>
      <p:sp>
        <p:nvSpPr>
          <p:cNvPr id="3" name="Date Placeholder 2">
            <a:extLst>
              <a:ext uri="{FF2B5EF4-FFF2-40B4-BE49-F238E27FC236}">
                <a16:creationId xmlns:a16="http://schemas.microsoft.com/office/drawing/2014/main" id="{355E384F-4361-D941-B481-860CBD6997C5}"/>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5E4B0605-3253-2E45-ADBB-EB225234D8B2}"/>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2BF3F491-E8EB-CE4E-9D0D-4C0FC04D1844}"/>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a:t>
            </a:fld>
            <a:endParaRPr lang="zh-CN" altLang="en-US" dirty="0"/>
          </a:p>
        </p:txBody>
      </p:sp>
      <p:graphicFrame>
        <p:nvGraphicFramePr>
          <p:cNvPr id="6" name="Table 6">
            <a:extLst>
              <a:ext uri="{FF2B5EF4-FFF2-40B4-BE49-F238E27FC236}">
                <a16:creationId xmlns:a16="http://schemas.microsoft.com/office/drawing/2014/main" id="{6C627547-0D98-5141-A599-2D49702A7653}"/>
              </a:ext>
            </a:extLst>
          </p:cNvPr>
          <p:cNvGraphicFramePr>
            <a:graphicFrameLocks noGrp="1"/>
          </p:cNvGraphicFramePr>
          <p:nvPr>
            <p:extLst>
              <p:ext uri="{D42A27DB-BD31-4B8C-83A1-F6EECF244321}">
                <p14:modId xmlns:p14="http://schemas.microsoft.com/office/powerpoint/2010/main" val="2503543472"/>
              </p:ext>
            </p:extLst>
          </p:nvPr>
        </p:nvGraphicFramePr>
        <p:xfrm>
          <a:off x="971683" y="1192797"/>
          <a:ext cx="10204314" cy="3688080"/>
        </p:xfrm>
        <a:graphic>
          <a:graphicData uri="http://schemas.openxmlformats.org/drawingml/2006/table">
            <a:tbl>
              <a:tblPr firstRow="1" bandRow="1">
                <a:tableStyleId>{5C22544A-7EE6-4342-B048-85BDC9FD1C3A}</a:tableStyleId>
              </a:tblPr>
              <a:tblGrid>
                <a:gridCol w="1970176">
                  <a:extLst>
                    <a:ext uri="{9D8B030D-6E8A-4147-A177-3AD203B41FA5}">
                      <a16:colId xmlns:a16="http://schemas.microsoft.com/office/drawing/2014/main" val="1245205506"/>
                    </a:ext>
                  </a:extLst>
                </a:gridCol>
                <a:gridCol w="1431262">
                  <a:extLst>
                    <a:ext uri="{9D8B030D-6E8A-4147-A177-3AD203B41FA5}">
                      <a16:colId xmlns:a16="http://schemas.microsoft.com/office/drawing/2014/main" val="268865376"/>
                    </a:ext>
                  </a:extLst>
                </a:gridCol>
                <a:gridCol w="1700719">
                  <a:extLst>
                    <a:ext uri="{9D8B030D-6E8A-4147-A177-3AD203B41FA5}">
                      <a16:colId xmlns:a16="http://schemas.microsoft.com/office/drawing/2014/main" val="4244693669"/>
                    </a:ext>
                  </a:extLst>
                </a:gridCol>
                <a:gridCol w="1700719">
                  <a:extLst>
                    <a:ext uri="{9D8B030D-6E8A-4147-A177-3AD203B41FA5}">
                      <a16:colId xmlns:a16="http://schemas.microsoft.com/office/drawing/2014/main" val="339943618"/>
                    </a:ext>
                  </a:extLst>
                </a:gridCol>
                <a:gridCol w="1700719">
                  <a:extLst>
                    <a:ext uri="{9D8B030D-6E8A-4147-A177-3AD203B41FA5}">
                      <a16:colId xmlns:a16="http://schemas.microsoft.com/office/drawing/2014/main" val="2089932604"/>
                    </a:ext>
                  </a:extLst>
                </a:gridCol>
                <a:gridCol w="1700719">
                  <a:extLst>
                    <a:ext uri="{9D8B030D-6E8A-4147-A177-3AD203B41FA5}">
                      <a16:colId xmlns:a16="http://schemas.microsoft.com/office/drawing/2014/main" val="1356579994"/>
                    </a:ext>
                  </a:extLst>
                </a:gridCol>
              </a:tblGrid>
              <a:tr h="512315">
                <a:tc>
                  <a:txBody>
                    <a:bodyPr/>
                    <a:lstStyle/>
                    <a:p>
                      <a:endParaRPr lang="en-CN" dirty="0"/>
                    </a:p>
                  </a:txBody>
                  <a:tcPr/>
                </a:tc>
                <a:tc>
                  <a:txBody>
                    <a:bodyPr/>
                    <a:lstStyle/>
                    <a:p>
                      <a:r>
                        <a:rPr lang="en-CN" sz="1600" dirty="0"/>
                        <a:t>Sangfor</a:t>
                      </a:r>
                    </a:p>
                    <a:p>
                      <a:r>
                        <a:rPr lang="en-CN" sz="1600" dirty="0"/>
                        <a:t>PaaS </a:t>
                      </a:r>
                    </a:p>
                  </a:txBody>
                  <a:tcPr/>
                </a:tc>
                <a:tc>
                  <a:txBody>
                    <a:bodyPr/>
                    <a:lstStyle/>
                    <a:p>
                      <a:r>
                        <a:rPr lang="en-CN" sz="1600" dirty="0"/>
                        <a:t>VMware</a:t>
                      </a:r>
                    </a:p>
                    <a:p>
                      <a:r>
                        <a:rPr lang="en-CN" sz="1600" dirty="0"/>
                        <a:t>Tanzu</a:t>
                      </a:r>
                    </a:p>
                  </a:txBody>
                  <a:tcPr/>
                </a:tc>
                <a:tc>
                  <a:txBody>
                    <a:bodyPr/>
                    <a:lstStyle/>
                    <a:p>
                      <a:r>
                        <a:rPr lang="en-CN" sz="1600" dirty="0"/>
                        <a:t>Nutanix Karbon</a:t>
                      </a:r>
                    </a:p>
                  </a:txBody>
                  <a:tcPr/>
                </a:tc>
                <a:tc>
                  <a:txBody>
                    <a:bodyPr/>
                    <a:lstStyle/>
                    <a:p>
                      <a:r>
                        <a:rPr lang="en-CN" sz="1600" dirty="0"/>
                        <a:t>Redhat OpenShift</a:t>
                      </a:r>
                    </a:p>
                  </a:txBody>
                  <a:tcPr/>
                </a:tc>
                <a:tc>
                  <a:txBody>
                    <a:bodyPr/>
                    <a:lstStyle/>
                    <a:p>
                      <a:r>
                        <a:rPr lang="en-CN" sz="1600" dirty="0"/>
                        <a:t>Rancher</a:t>
                      </a:r>
                    </a:p>
                  </a:txBody>
                  <a:tcPr/>
                </a:tc>
                <a:extLst>
                  <a:ext uri="{0D108BD9-81ED-4DB2-BD59-A6C34878D82A}">
                    <a16:rowId xmlns:a16="http://schemas.microsoft.com/office/drawing/2014/main" val="3741476102"/>
                  </a:ext>
                </a:extLst>
              </a:tr>
              <a:tr h="517420">
                <a:tc>
                  <a:txBody>
                    <a:bodyPr/>
                    <a:lstStyle/>
                    <a:p>
                      <a:r>
                        <a:rPr lang="en-US" sz="1400" dirty="0"/>
                        <a:t>Architecture</a:t>
                      </a:r>
                      <a:endParaRPr lang="en-CN" sz="1400" dirty="0"/>
                    </a:p>
                  </a:txBody>
                  <a:tcPr/>
                </a:tc>
                <a:tc>
                  <a:txBody>
                    <a:bodyPr/>
                    <a:lstStyle/>
                    <a:p>
                      <a:r>
                        <a:rPr lang="en-CN" sz="1400" dirty="0"/>
                        <a:t>IaaS+PaaS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IaaS+PaaS</a:t>
                      </a:r>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IaaS+PaaS</a:t>
                      </a:r>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PaaS</a:t>
                      </a:r>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PaaS</a:t>
                      </a:r>
                    </a:p>
                    <a:p>
                      <a:endParaRPr lang="en-CN" sz="1400" dirty="0"/>
                    </a:p>
                  </a:txBody>
                  <a:tcPr/>
                </a:tc>
                <a:extLst>
                  <a:ext uri="{0D108BD9-81ED-4DB2-BD59-A6C34878D82A}">
                    <a16:rowId xmlns:a16="http://schemas.microsoft.com/office/drawing/2014/main" val="1361937341"/>
                  </a:ext>
                </a:extLst>
              </a:tr>
              <a:tr h="517420">
                <a:tc>
                  <a:txBody>
                    <a:bodyPr/>
                    <a:lstStyle/>
                    <a:p>
                      <a:r>
                        <a:rPr lang="en-US" sz="1400" dirty="0"/>
                        <a:t>PaaS solution completeness</a:t>
                      </a:r>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txBody>
                  <a:tcPr/>
                </a:tc>
                <a:extLst>
                  <a:ext uri="{0D108BD9-81ED-4DB2-BD59-A6C34878D82A}">
                    <a16:rowId xmlns:a16="http://schemas.microsoft.com/office/drawing/2014/main" val="2473805851"/>
                  </a:ext>
                </a:extLst>
              </a:tr>
              <a:tr h="517420">
                <a:tc>
                  <a:txBody>
                    <a:bodyPr/>
                    <a:lstStyle/>
                    <a:p>
                      <a:r>
                        <a:rPr lang="en-CN" sz="1400" dirty="0"/>
                        <a:t>Ease of use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txBody>
                  <a:tcPr/>
                </a:tc>
                <a:extLst>
                  <a:ext uri="{0D108BD9-81ED-4DB2-BD59-A6C34878D82A}">
                    <a16:rowId xmlns:a16="http://schemas.microsoft.com/office/drawing/2014/main" val="1641691372"/>
                  </a:ext>
                </a:extLst>
              </a:tr>
              <a:tr h="51742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t>CNCF Conformant</a:t>
                      </a:r>
                      <a:endParaRPr lang="en-CN" sz="1400" dirty="0"/>
                    </a:p>
                  </a:txBody>
                  <a:tcPr/>
                </a:tc>
                <a:tc>
                  <a:txBody>
                    <a:bodyPr/>
                    <a:lstStyle/>
                    <a:p>
                      <a:r>
                        <a:rPr lang="en-CN" sz="140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400" dirty="0"/>
                        <a:t>✔️</a:t>
                      </a:r>
                    </a:p>
                    <a:p>
                      <a:endParaRPr lang="en-CN" sz="1400" dirty="0"/>
                    </a:p>
                  </a:txBody>
                  <a:tcPr/>
                </a:tc>
                <a:extLst>
                  <a:ext uri="{0D108BD9-81ED-4DB2-BD59-A6C34878D82A}">
                    <a16:rowId xmlns:a16="http://schemas.microsoft.com/office/drawing/2014/main" val="1376448365"/>
                  </a:ext>
                </a:extLst>
              </a:tr>
              <a:tr h="517420">
                <a:tc>
                  <a:txBody>
                    <a:bodyPr/>
                    <a:lstStyle/>
                    <a:p>
                      <a:r>
                        <a:rPr lang="en-CN" sz="1400" dirty="0"/>
                        <a:t>Cost-efficiency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p>
                      <a:endParaRPr lang="en-CN"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400" dirty="0"/>
                        <a:t>★★★★</a:t>
                      </a:r>
                      <a:endParaRPr lang="en-CN" sz="1400" dirty="0"/>
                    </a:p>
                    <a:p>
                      <a:endParaRPr lang="en-CN" sz="1400" dirty="0"/>
                    </a:p>
                  </a:txBody>
                  <a:tcPr/>
                </a:tc>
                <a:extLst>
                  <a:ext uri="{0D108BD9-81ED-4DB2-BD59-A6C34878D82A}">
                    <a16:rowId xmlns:a16="http://schemas.microsoft.com/office/drawing/2014/main" val="3259549861"/>
                  </a:ext>
                </a:extLst>
              </a:tr>
              <a:tr h="517420">
                <a:tc>
                  <a:txBody>
                    <a:bodyPr/>
                    <a:lstStyle/>
                    <a:p>
                      <a:r>
                        <a:rPr lang="en-US" sz="1400" dirty="0"/>
                        <a:t>Support</a:t>
                      </a:r>
                      <a:endParaRPr lang="en-CN" sz="1400" dirty="0"/>
                    </a:p>
                  </a:txBody>
                  <a:tcPr/>
                </a:tc>
                <a:tc>
                  <a:txBody>
                    <a:bodyPr/>
                    <a:lstStyle/>
                    <a:p>
                      <a:r>
                        <a:rPr lang="en-US" sz="1400" dirty="0"/>
                        <a:t>V</a:t>
                      </a:r>
                      <a:r>
                        <a:rPr lang="en-CN" sz="1400" dirty="0"/>
                        <a:t>endor-led</a:t>
                      </a:r>
                    </a:p>
                  </a:txBody>
                  <a:tcPr/>
                </a:tc>
                <a:tc>
                  <a:txBody>
                    <a:bodyPr/>
                    <a:lstStyle/>
                    <a:p>
                      <a:r>
                        <a:rPr lang="en-US" sz="1400" dirty="0"/>
                        <a:t>Mostly p</a:t>
                      </a:r>
                      <a:r>
                        <a:rPr lang="en-CN" sz="1400" dirty="0"/>
                        <a:t>artner-led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Mostly p</a:t>
                      </a:r>
                      <a:r>
                        <a:rPr lang="en-CN" sz="1400" dirty="0"/>
                        <a:t>artner-led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Mostly p</a:t>
                      </a:r>
                      <a:r>
                        <a:rPr lang="en-CN" sz="1400" dirty="0"/>
                        <a:t>artner-led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t>Mostly p</a:t>
                      </a:r>
                      <a:r>
                        <a:rPr lang="en-CN" sz="1400" dirty="0"/>
                        <a:t>artner-led</a:t>
                      </a:r>
                    </a:p>
                  </a:txBody>
                  <a:tcPr/>
                </a:tc>
                <a:extLst>
                  <a:ext uri="{0D108BD9-81ED-4DB2-BD59-A6C34878D82A}">
                    <a16:rowId xmlns:a16="http://schemas.microsoft.com/office/drawing/2014/main" val="2342601653"/>
                  </a:ext>
                </a:extLst>
              </a:tr>
            </a:tbl>
          </a:graphicData>
        </a:graphic>
      </p:graphicFrame>
    </p:spTree>
    <p:extLst>
      <p:ext uri="{BB962C8B-B14F-4D97-AF65-F5344CB8AC3E}">
        <p14:creationId xmlns:p14="http://schemas.microsoft.com/office/powerpoint/2010/main" val="1676494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CD66D-DCCF-DF40-86A7-28410628F7FF}"/>
              </a:ext>
            </a:extLst>
          </p:cNvPr>
          <p:cNvSpPr>
            <a:spLocks noGrp="1"/>
          </p:cNvSpPr>
          <p:nvPr>
            <p:ph type="title"/>
          </p:nvPr>
        </p:nvSpPr>
        <p:spPr/>
        <p:txBody>
          <a:bodyPr/>
          <a:lstStyle/>
          <a:p>
            <a:r>
              <a:rPr lang="en-CN" dirty="0"/>
              <a:t>VMware Tanzu Overview</a:t>
            </a:r>
          </a:p>
        </p:txBody>
      </p:sp>
      <p:sp>
        <p:nvSpPr>
          <p:cNvPr id="3" name="Date Placeholder 2">
            <a:extLst>
              <a:ext uri="{FF2B5EF4-FFF2-40B4-BE49-F238E27FC236}">
                <a16:creationId xmlns:a16="http://schemas.microsoft.com/office/drawing/2014/main" id="{2E997A66-5695-EE43-BE1A-1178CF1F4E4E}"/>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67113964-509B-984F-87AC-C37723F37122}"/>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8CA8DA0E-AF1A-F14C-9EF4-0FDE639DCC15}"/>
              </a:ext>
            </a:extLst>
          </p:cNvPr>
          <p:cNvSpPr>
            <a:spLocks noGrp="1"/>
          </p:cNvSpPr>
          <p:nvPr>
            <p:ph type="sldNum" sz="quarter" idx="12"/>
          </p:nvPr>
        </p:nvSpPr>
        <p:spPr/>
        <p:txBody>
          <a:bodyPr/>
          <a:lstStyle/>
          <a:p>
            <a:r>
              <a:rPr lang="en-US" altLang="zh-CN"/>
              <a:t>Page  </a:t>
            </a:r>
            <a:fld id="{6F6B6950-8D1A-4668-8374-25B44628E0DF}" type="slidenum">
              <a:rPr lang="zh-CN" altLang="en-US" smtClean="0"/>
              <a:pPr/>
              <a:t>3</a:t>
            </a:fld>
            <a:endParaRPr lang="zh-CN" altLang="en-US" dirty="0"/>
          </a:p>
        </p:txBody>
      </p:sp>
      <p:sp>
        <p:nvSpPr>
          <p:cNvPr id="6" name="Rectangle 5">
            <a:extLst>
              <a:ext uri="{FF2B5EF4-FFF2-40B4-BE49-F238E27FC236}">
                <a16:creationId xmlns:a16="http://schemas.microsoft.com/office/drawing/2014/main" id="{08B72431-A821-1347-BAF0-D702786D260D}"/>
              </a:ext>
            </a:extLst>
          </p:cNvPr>
          <p:cNvSpPr/>
          <p:nvPr/>
        </p:nvSpPr>
        <p:spPr>
          <a:xfrm>
            <a:off x="666052" y="960735"/>
            <a:ext cx="10878248" cy="646331"/>
          </a:xfrm>
          <a:prstGeom prst="rect">
            <a:avLst/>
          </a:prstGeom>
        </p:spPr>
        <p:txBody>
          <a:bodyPr wrap="square">
            <a:spAutoFit/>
          </a:bodyPr>
          <a:lstStyle/>
          <a:p>
            <a:r>
              <a:rPr lang="en-US" dirty="0"/>
              <a:t>VMware Tanzu is the suite or portfolio of products and solutions that allow its customers to Build, Run, and Manage Kubernetes controlled container-based applications. </a:t>
            </a:r>
            <a:endParaRPr lang="en-CN" dirty="0"/>
          </a:p>
        </p:txBody>
      </p:sp>
      <p:pic>
        <p:nvPicPr>
          <p:cNvPr id="4098" name="Picture 2" descr="Modern Applications and Platforms with VMware Tanzu: Part 1, What is Tanzu?  | AHEAD">
            <a:extLst>
              <a:ext uri="{FF2B5EF4-FFF2-40B4-BE49-F238E27FC236}">
                <a16:creationId xmlns:a16="http://schemas.microsoft.com/office/drawing/2014/main" id="{BC2C5BB4-7D80-8747-84CD-3BCD702F91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52" y="1763129"/>
            <a:ext cx="11074397" cy="4491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179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A4A39-4DA4-AE4C-A971-B1C0A68694D1}"/>
              </a:ext>
            </a:extLst>
          </p:cNvPr>
          <p:cNvSpPr>
            <a:spLocks noGrp="1"/>
          </p:cNvSpPr>
          <p:nvPr>
            <p:ph type="title"/>
          </p:nvPr>
        </p:nvSpPr>
        <p:spPr/>
        <p:txBody>
          <a:bodyPr/>
          <a:lstStyle/>
          <a:p>
            <a:endParaRPr lang="en-CN" dirty="0"/>
          </a:p>
        </p:txBody>
      </p:sp>
      <p:sp>
        <p:nvSpPr>
          <p:cNvPr id="3" name="Date Placeholder 2">
            <a:extLst>
              <a:ext uri="{FF2B5EF4-FFF2-40B4-BE49-F238E27FC236}">
                <a16:creationId xmlns:a16="http://schemas.microsoft.com/office/drawing/2014/main" id="{FE27D8B8-587E-E840-985C-29FD8C5D25F8}"/>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B7C258CF-ABDF-A945-A264-B38178BD4C81}"/>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B8267640-C2DC-2C46-BB2A-6C3DDDD6ECD1}"/>
              </a:ext>
            </a:extLst>
          </p:cNvPr>
          <p:cNvSpPr>
            <a:spLocks noGrp="1"/>
          </p:cNvSpPr>
          <p:nvPr>
            <p:ph type="sldNum" sz="quarter" idx="12"/>
          </p:nvPr>
        </p:nvSpPr>
        <p:spPr/>
        <p:txBody>
          <a:bodyPr/>
          <a:lstStyle/>
          <a:p>
            <a:r>
              <a:rPr lang="en-US" altLang="zh-CN"/>
              <a:t>Page  </a:t>
            </a:r>
            <a:fld id="{6F6B6950-8D1A-4668-8374-25B44628E0DF}" type="slidenum">
              <a:rPr lang="zh-CN" altLang="en-US" smtClean="0"/>
              <a:pPr/>
              <a:t>4</a:t>
            </a:fld>
            <a:endParaRPr lang="zh-CN" altLang="en-US" dirty="0"/>
          </a:p>
        </p:txBody>
      </p:sp>
      <p:pic>
        <p:nvPicPr>
          <p:cNvPr id="9218" name="Picture 2" descr="VMware rolls out Tanzu portfolio for app modernization | ZDNet">
            <a:extLst>
              <a:ext uri="{FF2B5EF4-FFF2-40B4-BE49-F238E27FC236}">
                <a16:creationId xmlns:a16="http://schemas.microsoft.com/office/drawing/2014/main" id="{D6741F63-1800-DE4C-821A-6B06E1950F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300" y="762994"/>
            <a:ext cx="10515600" cy="5469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28176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B4C3A-40E6-3940-942E-BDE12A40B392}"/>
              </a:ext>
            </a:extLst>
          </p:cNvPr>
          <p:cNvSpPr>
            <a:spLocks noGrp="1"/>
          </p:cNvSpPr>
          <p:nvPr>
            <p:ph type="title"/>
          </p:nvPr>
        </p:nvSpPr>
        <p:spPr/>
        <p:txBody>
          <a:bodyPr>
            <a:normAutofit fontScale="90000"/>
          </a:bodyPr>
          <a:lstStyle/>
          <a:p>
            <a:r>
              <a:rPr lang="en-US" dirty="0"/>
              <a:t>vSphere with Tanzu Architecture for Tanzu Kubernetes Clusters</a:t>
            </a:r>
            <a:endParaRPr lang="en-CN" dirty="0"/>
          </a:p>
        </p:txBody>
      </p:sp>
      <p:sp>
        <p:nvSpPr>
          <p:cNvPr id="3" name="Date Placeholder 2">
            <a:extLst>
              <a:ext uri="{FF2B5EF4-FFF2-40B4-BE49-F238E27FC236}">
                <a16:creationId xmlns:a16="http://schemas.microsoft.com/office/drawing/2014/main" id="{33835C30-1F9A-9549-84BE-202AB22EC881}"/>
              </a:ext>
            </a:extLst>
          </p:cNvPr>
          <p:cNvSpPr>
            <a:spLocks noGrp="1"/>
          </p:cNvSpPr>
          <p:nvPr>
            <p:ph type="dt" sz="half" idx="10"/>
          </p:nvPr>
        </p:nvSpPr>
        <p:spPr/>
        <p:txBody>
          <a:bodyPr/>
          <a:lstStyle/>
          <a:p>
            <a:r>
              <a:rPr lang="en-US" altLang="zh-CN" dirty="0">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18B995B8-7913-8144-8910-13196CB90FB8}"/>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FC751EB2-1A48-1347-AB80-4BA952EC8924}"/>
              </a:ext>
            </a:extLst>
          </p:cNvPr>
          <p:cNvSpPr>
            <a:spLocks noGrp="1"/>
          </p:cNvSpPr>
          <p:nvPr>
            <p:ph type="sldNum" sz="quarter" idx="12"/>
          </p:nvPr>
        </p:nvSpPr>
        <p:spPr/>
        <p:txBody>
          <a:bodyPr/>
          <a:lstStyle/>
          <a:p>
            <a:r>
              <a:rPr lang="en-US" altLang="zh-CN"/>
              <a:t>Page  </a:t>
            </a:r>
            <a:fld id="{6F6B6950-8D1A-4668-8374-25B44628E0DF}" type="slidenum">
              <a:rPr lang="zh-CN" altLang="en-US" smtClean="0"/>
              <a:pPr/>
              <a:t>5</a:t>
            </a:fld>
            <a:endParaRPr lang="zh-CN" altLang="en-US" dirty="0"/>
          </a:p>
        </p:txBody>
      </p:sp>
      <p:pic>
        <p:nvPicPr>
          <p:cNvPr id="6" name="Picture 5">
            <a:extLst>
              <a:ext uri="{FF2B5EF4-FFF2-40B4-BE49-F238E27FC236}">
                <a16:creationId xmlns:a16="http://schemas.microsoft.com/office/drawing/2014/main" id="{F4879960-74C1-F946-9EFB-1F850CCF6E3B}"/>
              </a:ext>
            </a:extLst>
          </p:cNvPr>
          <p:cNvPicPr>
            <a:picLocks noChangeAspect="1"/>
          </p:cNvPicPr>
          <p:nvPr/>
        </p:nvPicPr>
        <p:blipFill>
          <a:blip r:embed="rId3"/>
          <a:stretch>
            <a:fillRect/>
          </a:stretch>
        </p:blipFill>
        <p:spPr>
          <a:xfrm>
            <a:off x="3906235" y="502602"/>
            <a:ext cx="7269762" cy="5907231"/>
          </a:xfrm>
          <a:prstGeom prst="rect">
            <a:avLst/>
          </a:prstGeom>
        </p:spPr>
      </p:pic>
      <p:pic>
        <p:nvPicPr>
          <p:cNvPr id="7" name="Picture 6">
            <a:extLst>
              <a:ext uri="{FF2B5EF4-FFF2-40B4-BE49-F238E27FC236}">
                <a16:creationId xmlns:a16="http://schemas.microsoft.com/office/drawing/2014/main" id="{7DC28082-1E6F-824C-8376-BB98749CCB2C}"/>
              </a:ext>
            </a:extLst>
          </p:cNvPr>
          <p:cNvPicPr>
            <a:picLocks noChangeAspect="1"/>
          </p:cNvPicPr>
          <p:nvPr/>
        </p:nvPicPr>
        <p:blipFill>
          <a:blip r:embed="rId4"/>
          <a:stretch>
            <a:fillRect/>
          </a:stretch>
        </p:blipFill>
        <p:spPr>
          <a:xfrm>
            <a:off x="182880" y="720164"/>
            <a:ext cx="4358894" cy="1332156"/>
          </a:xfrm>
          <a:prstGeom prst="rect">
            <a:avLst/>
          </a:prstGeom>
        </p:spPr>
      </p:pic>
    </p:spTree>
    <p:extLst>
      <p:ext uri="{BB962C8B-B14F-4D97-AF65-F5344CB8AC3E}">
        <p14:creationId xmlns:p14="http://schemas.microsoft.com/office/powerpoint/2010/main" val="3652069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5754D-06D2-AD40-954A-C996B963D86E}"/>
              </a:ext>
            </a:extLst>
          </p:cNvPr>
          <p:cNvSpPr>
            <a:spLocks noGrp="1"/>
          </p:cNvSpPr>
          <p:nvPr>
            <p:ph type="title"/>
          </p:nvPr>
        </p:nvSpPr>
        <p:spPr/>
        <p:txBody>
          <a:bodyPr/>
          <a:lstStyle/>
          <a:p>
            <a:r>
              <a:rPr lang="en-CN" dirty="0"/>
              <a:t>VMware Tanzu Product Family</a:t>
            </a:r>
          </a:p>
        </p:txBody>
      </p:sp>
      <p:sp>
        <p:nvSpPr>
          <p:cNvPr id="3" name="Date Placeholder 2">
            <a:extLst>
              <a:ext uri="{FF2B5EF4-FFF2-40B4-BE49-F238E27FC236}">
                <a16:creationId xmlns:a16="http://schemas.microsoft.com/office/drawing/2014/main" id="{C850F9E9-5AD7-B445-A33F-86911238E825}"/>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15FB060E-D941-864A-A946-75A12B680FEF}"/>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8EEC7E38-6783-984E-82EC-A8C2F3E2F7E4}"/>
              </a:ext>
            </a:extLst>
          </p:cNvPr>
          <p:cNvSpPr>
            <a:spLocks noGrp="1"/>
          </p:cNvSpPr>
          <p:nvPr>
            <p:ph type="sldNum" sz="quarter" idx="12"/>
          </p:nvPr>
        </p:nvSpPr>
        <p:spPr/>
        <p:txBody>
          <a:bodyPr/>
          <a:lstStyle/>
          <a:p>
            <a:r>
              <a:rPr lang="en-US" altLang="zh-CN"/>
              <a:t>Page  </a:t>
            </a:r>
            <a:fld id="{6F6B6950-8D1A-4668-8374-25B44628E0DF}" type="slidenum">
              <a:rPr lang="zh-CN" altLang="en-US" smtClean="0"/>
              <a:pPr/>
              <a:t>6</a:t>
            </a:fld>
            <a:endParaRPr lang="zh-CN" altLang="en-US" dirty="0"/>
          </a:p>
        </p:txBody>
      </p:sp>
      <p:pic>
        <p:nvPicPr>
          <p:cNvPr id="6" name="Picture 5">
            <a:extLst>
              <a:ext uri="{FF2B5EF4-FFF2-40B4-BE49-F238E27FC236}">
                <a16:creationId xmlns:a16="http://schemas.microsoft.com/office/drawing/2014/main" id="{6F1AFF0E-DB96-5B45-B1D4-A7549C980B4D}"/>
              </a:ext>
            </a:extLst>
          </p:cNvPr>
          <p:cNvPicPr>
            <a:picLocks noChangeAspect="1"/>
          </p:cNvPicPr>
          <p:nvPr/>
        </p:nvPicPr>
        <p:blipFill>
          <a:blip r:embed="rId2"/>
          <a:stretch>
            <a:fillRect/>
          </a:stretch>
        </p:blipFill>
        <p:spPr>
          <a:xfrm>
            <a:off x="1771650" y="804672"/>
            <a:ext cx="8845550" cy="5375103"/>
          </a:xfrm>
          <a:prstGeom prst="rect">
            <a:avLst/>
          </a:prstGeom>
        </p:spPr>
      </p:pic>
    </p:spTree>
    <p:extLst>
      <p:ext uri="{BB962C8B-B14F-4D97-AF65-F5344CB8AC3E}">
        <p14:creationId xmlns:p14="http://schemas.microsoft.com/office/powerpoint/2010/main" val="24663731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F1B5A-A386-EE48-8424-EBA8297F0282}"/>
              </a:ext>
            </a:extLst>
          </p:cNvPr>
          <p:cNvSpPr>
            <a:spLocks noGrp="1"/>
          </p:cNvSpPr>
          <p:nvPr>
            <p:ph type="title"/>
          </p:nvPr>
        </p:nvSpPr>
        <p:spPr/>
        <p:txBody>
          <a:bodyPr/>
          <a:lstStyle/>
          <a:p>
            <a:r>
              <a:rPr lang="en-CN" dirty="0"/>
              <a:t>VMware Tanzu Product Family</a:t>
            </a:r>
          </a:p>
        </p:txBody>
      </p:sp>
      <p:sp>
        <p:nvSpPr>
          <p:cNvPr id="3" name="Date Placeholder 2">
            <a:extLst>
              <a:ext uri="{FF2B5EF4-FFF2-40B4-BE49-F238E27FC236}">
                <a16:creationId xmlns:a16="http://schemas.microsoft.com/office/drawing/2014/main" id="{DA35F4BE-239B-8448-820C-70AE6FA7CE3D}"/>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9E1CE5F0-71D4-994A-AD31-43A20F99C977}"/>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2FDC672B-3EFE-574E-948E-2E4D657CB7A2}"/>
              </a:ext>
            </a:extLst>
          </p:cNvPr>
          <p:cNvSpPr>
            <a:spLocks noGrp="1"/>
          </p:cNvSpPr>
          <p:nvPr>
            <p:ph type="sldNum" sz="quarter" idx="12"/>
          </p:nvPr>
        </p:nvSpPr>
        <p:spPr/>
        <p:txBody>
          <a:bodyPr/>
          <a:lstStyle/>
          <a:p>
            <a:r>
              <a:rPr lang="en-US" altLang="zh-CN"/>
              <a:t>Page  </a:t>
            </a:r>
            <a:fld id="{6F6B6950-8D1A-4668-8374-25B44628E0DF}" type="slidenum">
              <a:rPr lang="zh-CN" altLang="en-US" smtClean="0"/>
              <a:pPr/>
              <a:t>7</a:t>
            </a:fld>
            <a:endParaRPr lang="zh-CN" altLang="en-US" dirty="0"/>
          </a:p>
        </p:txBody>
      </p:sp>
      <p:sp>
        <p:nvSpPr>
          <p:cNvPr id="6" name="TextBox 5">
            <a:extLst>
              <a:ext uri="{FF2B5EF4-FFF2-40B4-BE49-F238E27FC236}">
                <a16:creationId xmlns:a16="http://schemas.microsoft.com/office/drawing/2014/main" id="{845303B2-4B8E-9F46-80E8-A02DD70B4663}"/>
              </a:ext>
            </a:extLst>
          </p:cNvPr>
          <p:cNvSpPr txBox="1"/>
          <p:nvPr/>
        </p:nvSpPr>
        <p:spPr>
          <a:xfrm>
            <a:off x="473481" y="804672"/>
            <a:ext cx="10900741" cy="5632311"/>
          </a:xfrm>
          <a:prstGeom prst="rect">
            <a:avLst/>
          </a:prstGeom>
          <a:noFill/>
        </p:spPr>
        <p:txBody>
          <a:bodyPr wrap="square" rtlCol="0">
            <a:spAutoFit/>
          </a:bodyPr>
          <a:lstStyle/>
          <a:p>
            <a:r>
              <a:rPr lang="en-CN" b="1" dirty="0"/>
              <a:t>Tanzu Kubernetes Grid (TKG)</a:t>
            </a:r>
          </a:p>
          <a:p>
            <a:r>
              <a:rPr lang="en-US" dirty="0"/>
              <a:t>This is VMWare’s enterprise ready upstream Kubernetes distribution and will be available in different form factors based on end user / customer requirements.</a:t>
            </a:r>
          </a:p>
          <a:p>
            <a:endParaRPr lang="en-US" dirty="0"/>
          </a:p>
          <a:p>
            <a:r>
              <a:rPr lang="en-US" b="1" dirty="0"/>
              <a:t>Tanzu Application Services</a:t>
            </a:r>
          </a:p>
          <a:p>
            <a:r>
              <a:rPr lang="en-US" dirty="0"/>
              <a:t>Fully automated PAAS (Platform As a Service platform) to increase productivity by automating all cloud related configuration and deployment on cloud by just a single command and only source code of the application.</a:t>
            </a:r>
          </a:p>
          <a:p>
            <a:endParaRPr lang="en-US" b="1" dirty="0"/>
          </a:p>
          <a:p>
            <a:r>
              <a:rPr lang="en-US" b="1" dirty="0"/>
              <a:t>Tanzu Build Service</a:t>
            </a:r>
          </a:p>
          <a:p>
            <a:r>
              <a:rPr lang="en-US" dirty="0"/>
              <a:t>TBS is a tool to build OCI container images and manage the container life cycle irrespective of the deployment platform. Based on the CNCF project </a:t>
            </a:r>
            <a:r>
              <a:rPr lang="en-US" dirty="0" err="1"/>
              <a:t>Buildpacks.io</a:t>
            </a:r>
            <a:r>
              <a:rPr lang="en-US" dirty="0"/>
              <a:t> TBS takes care the pain of maintaining docker files and brings in standardization to you docker image build process.</a:t>
            </a:r>
          </a:p>
          <a:p>
            <a:endParaRPr lang="en-US" b="1" dirty="0"/>
          </a:p>
          <a:p>
            <a:r>
              <a:rPr lang="en-US" b="1" dirty="0"/>
              <a:t>Tanzu Application Catalog (TAC)</a:t>
            </a:r>
          </a:p>
          <a:p>
            <a:r>
              <a:rPr lang="en-US" dirty="0"/>
              <a:t>TAC is a curated collection of production-ready popular opensource software that can be used by IDP users. Software support is still based on what’s available with the open source version, but VMWare provide the ‘proof of provenance’ as well as enterprise grade testing on these images. Also it allows customers to bring your own Golden Image while </a:t>
            </a:r>
            <a:r>
              <a:rPr lang="en-US" dirty="0" err="1"/>
              <a:t>Bitnami</a:t>
            </a:r>
            <a:r>
              <a:rPr lang="en-US" dirty="0"/>
              <a:t>(VMWare) is making this image for your developers.</a:t>
            </a:r>
            <a:endParaRPr lang="en-CN" dirty="0"/>
          </a:p>
        </p:txBody>
      </p:sp>
    </p:spTree>
    <p:extLst>
      <p:ext uri="{BB962C8B-B14F-4D97-AF65-F5344CB8AC3E}">
        <p14:creationId xmlns:p14="http://schemas.microsoft.com/office/powerpoint/2010/main" val="570716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F1B5A-A386-EE48-8424-EBA8297F0282}"/>
              </a:ext>
            </a:extLst>
          </p:cNvPr>
          <p:cNvSpPr>
            <a:spLocks noGrp="1"/>
          </p:cNvSpPr>
          <p:nvPr>
            <p:ph type="title"/>
          </p:nvPr>
        </p:nvSpPr>
        <p:spPr/>
        <p:txBody>
          <a:bodyPr/>
          <a:lstStyle/>
          <a:p>
            <a:r>
              <a:rPr lang="en-CN" dirty="0"/>
              <a:t>VMware Tanzu Product Family</a:t>
            </a:r>
          </a:p>
        </p:txBody>
      </p:sp>
      <p:sp>
        <p:nvSpPr>
          <p:cNvPr id="3" name="Date Placeholder 2">
            <a:extLst>
              <a:ext uri="{FF2B5EF4-FFF2-40B4-BE49-F238E27FC236}">
                <a16:creationId xmlns:a16="http://schemas.microsoft.com/office/drawing/2014/main" id="{DA35F4BE-239B-8448-820C-70AE6FA7CE3D}"/>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9E1CE5F0-71D4-994A-AD31-43A20F99C977}"/>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2FDC672B-3EFE-574E-948E-2E4D657CB7A2}"/>
              </a:ext>
            </a:extLst>
          </p:cNvPr>
          <p:cNvSpPr>
            <a:spLocks noGrp="1"/>
          </p:cNvSpPr>
          <p:nvPr>
            <p:ph type="sldNum" sz="quarter" idx="12"/>
          </p:nvPr>
        </p:nvSpPr>
        <p:spPr/>
        <p:txBody>
          <a:bodyPr/>
          <a:lstStyle/>
          <a:p>
            <a:r>
              <a:rPr lang="en-US" altLang="zh-CN"/>
              <a:t>Page  </a:t>
            </a:r>
            <a:fld id="{6F6B6950-8D1A-4668-8374-25B44628E0DF}" type="slidenum">
              <a:rPr lang="zh-CN" altLang="en-US" smtClean="0"/>
              <a:pPr/>
              <a:t>8</a:t>
            </a:fld>
            <a:endParaRPr lang="zh-CN" altLang="en-US" dirty="0"/>
          </a:p>
        </p:txBody>
      </p:sp>
      <p:sp>
        <p:nvSpPr>
          <p:cNvPr id="6" name="TextBox 5">
            <a:extLst>
              <a:ext uri="{FF2B5EF4-FFF2-40B4-BE49-F238E27FC236}">
                <a16:creationId xmlns:a16="http://schemas.microsoft.com/office/drawing/2014/main" id="{845303B2-4B8E-9F46-80E8-A02DD70B4663}"/>
              </a:ext>
            </a:extLst>
          </p:cNvPr>
          <p:cNvSpPr txBox="1"/>
          <p:nvPr/>
        </p:nvSpPr>
        <p:spPr>
          <a:xfrm>
            <a:off x="473481" y="804672"/>
            <a:ext cx="10900741" cy="5909310"/>
          </a:xfrm>
          <a:prstGeom prst="rect">
            <a:avLst/>
          </a:prstGeom>
          <a:noFill/>
        </p:spPr>
        <p:txBody>
          <a:bodyPr wrap="square" rtlCol="0">
            <a:spAutoFit/>
          </a:bodyPr>
          <a:lstStyle/>
          <a:p>
            <a:r>
              <a:rPr lang="en-US" b="1" dirty="0"/>
              <a:t>Tanzu Service Mesh (TSM)</a:t>
            </a:r>
          </a:p>
          <a:p>
            <a:r>
              <a:rPr lang="en-US" dirty="0"/>
              <a:t>Tanzu Service Mesh not only simplifies lifecycle management of service mesh over fleets of K8s clusters, it provides unified management, global policies, and seamless connectivity across complex, multi-cluster mesh topologies managed by disparate teams. It provides app-level observability across services deployed to different clusters, complementing/integrating into modern observability tools you use or are considering.</a:t>
            </a:r>
          </a:p>
          <a:p>
            <a:endParaRPr lang="en-US" b="1" dirty="0"/>
          </a:p>
          <a:p>
            <a:r>
              <a:rPr lang="en-US" b="1" dirty="0"/>
              <a:t>Tanzu Mission Control (TMC)</a:t>
            </a:r>
          </a:p>
          <a:p>
            <a:r>
              <a:rPr lang="en-US" dirty="0"/>
              <a:t>VMware Tanzu Mission Control provides a single control point for teams to more easily manage Kubernetes and operate modern, containerized applications across multiple clouds and clusters. It codifies the know-how of operating Kubernetes including deploying and upgrading clusters, setting policies and configurations, understanding the health of clusters and the root cause of underlying issues.</a:t>
            </a:r>
          </a:p>
          <a:p>
            <a:endParaRPr lang="en-US" b="1" dirty="0"/>
          </a:p>
          <a:p>
            <a:r>
              <a:rPr lang="en-US" b="1" dirty="0"/>
              <a:t>Tanzu Observability/</a:t>
            </a:r>
            <a:r>
              <a:rPr lang="en-US" b="1" dirty="0" err="1"/>
              <a:t>WaveFront</a:t>
            </a:r>
            <a:r>
              <a:rPr lang="en-US" b="1" dirty="0"/>
              <a:t> (TO) </a:t>
            </a:r>
          </a:p>
          <a:p>
            <a:r>
              <a:rPr lang="en-US" dirty="0"/>
              <a:t>The VMware Tanzu Observability by Wavefront platform is purpose built to handle requirements of modern  applications and multi-cloud at high scale. It’s a unified solution with analytics (including AI) that ingests visualizes, and  analyzes metrics, traces, histograms and span logs.  So you can resolve incidents  faster across cloud applications,  correlated with the cloud infrastructures views.</a:t>
            </a:r>
            <a:endParaRPr lang="en-US" b="1" dirty="0"/>
          </a:p>
          <a:p>
            <a:endParaRPr lang="en-US" dirty="0"/>
          </a:p>
        </p:txBody>
      </p:sp>
    </p:spTree>
    <p:extLst>
      <p:ext uri="{BB962C8B-B14F-4D97-AF65-F5344CB8AC3E}">
        <p14:creationId xmlns:p14="http://schemas.microsoft.com/office/powerpoint/2010/main" val="1387206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F1B5A-A386-EE48-8424-EBA8297F0282}"/>
              </a:ext>
            </a:extLst>
          </p:cNvPr>
          <p:cNvSpPr>
            <a:spLocks noGrp="1"/>
          </p:cNvSpPr>
          <p:nvPr>
            <p:ph type="title"/>
          </p:nvPr>
        </p:nvSpPr>
        <p:spPr/>
        <p:txBody>
          <a:bodyPr/>
          <a:lstStyle/>
          <a:p>
            <a:r>
              <a:rPr lang="en-CN" dirty="0"/>
              <a:t>VMware Tanzu Product Family</a:t>
            </a:r>
          </a:p>
        </p:txBody>
      </p:sp>
      <p:sp>
        <p:nvSpPr>
          <p:cNvPr id="3" name="Date Placeholder 2">
            <a:extLst>
              <a:ext uri="{FF2B5EF4-FFF2-40B4-BE49-F238E27FC236}">
                <a16:creationId xmlns:a16="http://schemas.microsoft.com/office/drawing/2014/main" id="{DA35F4BE-239B-8448-820C-70AE6FA7CE3D}"/>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9E1CE5F0-71D4-994A-AD31-43A20F99C977}"/>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2FDC672B-3EFE-574E-948E-2E4D657CB7A2}"/>
              </a:ext>
            </a:extLst>
          </p:cNvPr>
          <p:cNvSpPr>
            <a:spLocks noGrp="1"/>
          </p:cNvSpPr>
          <p:nvPr>
            <p:ph type="sldNum" sz="quarter" idx="12"/>
          </p:nvPr>
        </p:nvSpPr>
        <p:spPr/>
        <p:txBody>
          <a:bodyPr/>
          <a:lstStyle/>
          <a:p>
            <a:r>
              <a:rPr lang="en-US" altLang="zh-CN"/>
              <a:t>Page  </a:t>
            </a:r>
            <a:fld id="{6F6B6950-8D1A-4668-8374-25B44628E0DF}" type="slidenum">
              <a:rPr lang="zh-CN" altLang="en-US" smtClean="0"/>
              <a:pPr/>
              <a:t>9</a:t>
            </a:fld>
            <a:endParaRPr lang="zh-CN" altLang="en-US" dirty="0"/>
          </a:p>
        </p:txBody>
      </p:sp>
      <p:sp>
        <p:nvSpPr>
          <p:cNvPr id="6" name="TextBox 5">
            <a:extLst>
              <a:ext uri="{FF2B5EF4-FFF2-40B4-BE49-F238E27FC236}">
                <a16:creationId xmlns:a16="http://schemas.microsoft.com/office/drawing/2014/main" id="{845303B2-4B8E-9F46-80E8-A02DD70B4663}"/>
              </a:ext>
            </a:extLst>
          </p:cNvPr>
          <p:cNvSpPr txBox="1"/>
          <p:nvPr/>
        </p:nvSpPr>
        <p:spPr>
          <a:xfrm>
            <a:off x="473481" y="804672"/>
            <a:ext cx="10900741" cy="4524315"/>
          </a:xfrm>
          <a:prstGeom prst="rect">
            <a:avLst/>
          </a:prstGeom>
          <a:noFill/>
        </p:spPr>
        <p:txBody>
          <a:bodyPr wrap="square" rtlCol="0">
            <a:spAutoFit/>
          </a:bodyPr>
          <a:lstStyle/>
          <a:p>
            <a:r>
              <a:rPr lang="en-US" b="1" dirty="0"/>
              <a:t>Tanzu Data Services</a:t>
            </a:r>
            <a:r>
              <a:rPr lang="en-US" dirty="0"/>
              <a:t> – </a:t>
            </a:r>
            <a:r>
              <a:rPr lang="en-US" dirty="0" err="1"/>
              <a:t>GreenPlum</a:t>
            </a:r>
            <a:r>
              <a:rPr lang="en-US" dirty="0"/>
              <a:t>, </a:t>
            </a:r>
            <a:r>
              <a:rPr lang="en-US" dirty="0" err="1"/>
              <a:t>GemFire</a:t>
            </a:r>
            <a:r>
              <a:rPr lang="en-US" dirty="0"/>
              <a:t>, RabbitMQ, SQL/</a:t>
            </a:r>
            <a:r>
              <a:rPr lang="en-US" dirty="0" err="1"/>
              <a:t>PostGresSQL</a:t>
            </a:r>
            <a:r>
              <a:rPr lang="en-US" dirty="0"/>
              <a:t> </a:t>
            </a:r>
          </a:p>
          <a:p>
            <a:r>
              <a:rPr lang="en-US" dirty="0"/>
              <a:t>VMware also has SQL, NoSQL, messaging broker, analytical and distributed caching solutions.</a:t>
            </a:r>
            <a:br>
              <a:rPr lang="en-US" dirty="0"/>
            </a:br>
            <a:r>
              <a:rPr lang="en-US" b="1" dirty="0" err="1"/>
              <a:t>GreenPlum</a:t>
            </a:r>
            <a:r>
              <a:rPr lang="en-US" dirty="0"/>
              <a:t> – Analytical database based on </a:t>
            </a:r>
            <a:r>
              <a:rPr lang="en-US" dirty="0" err="1"/>
              <a:t>PostGresSQL</a:t>
            </a:r>
            <a:br>
              <a:rPr lang="en-US" dirty="0"/>
            </a:br>
            <a:r>
              <a:rPr lang="en-US" b="1" dirty="0" err="1"/>
              <a:t>GemFire</a:t>
            </a:r>
            <a:r>
              <a:rPr lang="en-US" dirty="0"/>
              <a:t> – Distributed caching</a:t>
            </a:r>
            <a:br>
              <a:rPr lang="en-US" dirty="0"/>
            </a:br>
            <a:r>
              <a:rPr lang="en-US" b="1" dirty="0"/>
              <a:t>RabbitMQ</a:t>
            </a:r>
            <a:r>
              <a:rPr lang="en-US" dirty="0"/>
              <a:t> – Messaging broker</a:t>
            </a:r>
            <a:br>
              <a:rPr lang="en-US" dirty="0"/>
            </a:br>
            <a:r>
              <a:rPr lang="en-US" b="1" dirty="0"/>
              <a:t>SQL/</a:t>
            </a:r>
            <a:r>
              <a:rPr lang="en-US" b="1" dirty="0" err="1"/>
              <a:t>PostGresSQL</a:t>
            </a:r>
            <a:r>
              <a:rPr lang="en-US" dirty="0"/>
              <a:t> – SQL databases </a:t>
            </a:r>
          </a:p>
          <a:p>
            <a:endParaRPr lang="en-US" b="1" dirty="0"/>
          </a:p>
          <a:p>
            <a:r>
              <a:rPr lang="en-US" b="1" dirty="0"/>
              <a:t>Concourse CI/CD </a:t>
            </a:r>
          </a:p>
          <a:p>
            <a:r>
              <a:rPr lang="en-US" dirty="0"/>
              <a:t>It’s an opensource for platform automation. </a:t>
            </a:r>
          </a:p>
          <a:p>
            <a:endParaRPr lang="en-US" dirty="0"/>
          </a:p>
          <a:p>
            <a:r>
              <a:rPr lang="en-US" b="1" dirty="0"/>
              <a:t>VMware Spring Runtime</a:t>
            </a:r>
          </a:p>
          <a:p>
            <a:r>
              <a:rPr lang="en-US" dirty="0"/>
              <a:t>It’s a standalone product offering under Tanzu to cover Production and Development support for OpenJDK, 40+ Spring projects (including the ones used in IDP) and Tomcat.</a:t>
            </a:r>
          </a:p>
          <a:p>
            <a:endParaRPr lang="en-US" dirty="0"/>
          </a:p>
          <a:p>
            <a:endParaRPr lang="en-US" b="1" dirty="0"/>
          </a:p>
          <a:p>
            <a:endParaRPr lang="en-US" dirty="0"/>
          </a:p>
        </p:txBody>
      </p:sp>
    </p:spTree>
    <p:extLst>
      <p:ext uri="{BB962C8B-B14F-4D97-AF65-F5344CB8AC3E}">
        <p14:creationId xmlns:p14="http://schemas.microsoft.com/office/powerpoint/2010/main" val="12272534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3A318-D88C-034D-ADB6-DB38F0C97518}"/>
              </a:ext>
            </a:extLst>
          </p:cNvPr>
          <p:cNvSpPr>
            <a:spLocks noGrp="1"/>
          </p:cNvSpPr>
          <p:nvPr>
            <p:ph type="title"/>
          </p:nvPr>
        </p:nvSpPr>
        <p:spPr/>
        <p:txBody>
          <a:bodyPr/>
          <a:lstStyle/>
          <a:p>
            <a:r>
              <a:rPr lang="en-CN" dirty="0"/>
              <a:t>Tanzu Editions</a:t>
            </a:r>
          </a:p>
        </p:txBody>
      </p:sp>
      <p:sp>
        <p:nvSpPr>
          <p:cNvPr id="3" name="Date Placeholder 2">
            <a:extLst>
              <a:ext uri="{FF2B5EF4-FFF2-40B4-BE49-F238E27FC236}">
                <a16:creationId xmlns:a16="http://schemas.microsoft.com/office/drawing/2014/main" id="{970A25E0-BF55-7B4B-94C7-1505D86C8675}"/>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F5168011-E030-CB4F-980A-F4E39A5A9F4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68727B6E-7432-6D40-96AC-CFBAC8B98845}"/>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10</a:t>
            </a:fld>
            <a:endParaRPr lang="zh-CN" altLang="en-US" dirty="0"/>
          </a:p>
        </p:txBody>
      </p:sp>
      <p:pic>
        <p:nvPicPr>
          <p:cNvPr id="4098" name="Picture 2">
            <a:extLst>
              <a:ext uri="{FF2B5EF4-FFF2-40B4-BE49-F238E27FC236}">
                <a16:creationId xmlns:a16="http://schemas.microsoft.com/office/drawing/2014/main" id="{B016EDE0-B411-2844-A8D0-5785F8B02D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3048"/>
          <a:stretch/>
        </p:blipFill>
        <p:spPr bwMode="auto">
          <a:xfrm>
            <a:off x="0" y="1150728"/>
            <a:ext cx="12192000" cy="455654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6C4EF7F-EEAC-C845-BEA9-D86F9A0D4846}"/>
              </a:ext>
            </a:extLst>
          </p:cNvPr>
          <p:cNvSpPr txBox="1"/>
          <p:nvPr/>
        </p:nvSpPr>
        <p:spPr>
          <a:xfrm>
            <a:off x="2187718" y="5731022"/>
            <a:ext cx="7816563" cy="369332"/>
          </a:xfrm>
          <a:prstGeom prst="rect">
            <a:avLst/>
          </a:prstGeom>
          <a:noFill/>
        </p:spPr>
        <p:txBody>
          <a:bodyPr wrap="none" rtlCol="0">
            <a:spAutoFit/>
          </a:bodyPr>
          <a:lstStyle/>
          <a:p>
            <a:r>
              <a:rPr lang="en-US" dirty="0"/>
              <a:t>Only advanced and upper versions come with the full set of services.</a:t>
            </a:r>
            <a:endParaRPr lang="en-CN" dirty="0"/>
          </a:p>
        </p:txBody>
      </p:sp>
    </p:spTree>
    <p:extLst>
      <p:ext uri="{BB962C8B-B14F-4D97-AF65-F5344CB8AC3E}">
        <p14:creationId xmlns:p14="http://schemas.microsoft.com/office/powerpoint/2010/main" val="1572320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5470B-843E-4F45-95C8-E6E9F3FE7F09}"/>
              </a:ext>
            </a:extLst>
          </p:cNvPr>
          <p:cNvSpPr>
            <a:spLocks noGrp="1"/>
          </p:cNvSpPr>
          <p:nvPr>
            <p:ph type="title"/>
          </p:nvPr>
        </p:nvSpPr>
        <p:spPr/>
        <p:txBody>
          <a:bodyPr/>
          <a:lstStyle/>
          <a:p>
            <a:r>
              <a:rPr lang="en-CN" dirty="0"/>
              <a:t>Pros and Cons of Tanzu</a:t>
            </a:r>
          </a:p>
        </p:txBody>
      </p:sp>
      <p:sp>
        <p:nvSpPr>
          <p:cNvPr id="3" name="Date Placeholder 2">
            <a:extLst>
              <a:ext uri="{FF2B5EF4-FFF2-40B4-BE49-F238E27FC236}">
                <a16:creationId xmlns:a16="http://schemas.microsoft.com/office/drawing/2014/main" id="{03BFC73C-CDBA-C74E-BD91-445026F2C0CB}"/>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8FA76A37-7F1C-9A48-A2AF-722C69A3EB73}"/>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0E6762A4-E400-CD4D-A07D-15475F750C08}"/>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11</a:t>
            </a:fld>
            <a:endParaRPr lang="zh-CN" altLang="en-US" dirty="0"/>
          </a:p>
        </p:txBody>
      </p:sp>
      <p:sp>
        <p:nvSpPr>
          <p:cNvPr id="6" name="TextBox 5">
            <a:extLst>
              <a:ext uri="{FF2B5EF4-FFF2-40B4-BE49-F238E27FC236}">
                <a16:creationId xmlns:a16="http://schemas.microsoft.com/office/drawing/2014/main" id="{B43BCD7F-256D-8C47-97D6-FC31788FAEBD}"/>
              </a:ext>
            </a:extLst>
          </p:cNvPr>
          <p:cNvSpPr txBox="1"/>
          <p:nvPr/>
        </p:nvSpPr>
        <p:spPr>
          <a:xfrm>
            <a:off x="808892" y="1207477"/>
            <a:ext cx="10128739" cy="2646878"/>
          </a:xfrm>
          <a:prstGeom prst="rect">
            <a:avLst/>
          </a:prstGeom>
          <a:noFill/>
        </p:spPr>
        <p:txBody>
          <a:bodyPr wrap="square" rtlCol="0">
            <a:spAutoFit/>
          </a:bodyPr>
          <a:lstStyle/>
          <a:p>
            <a:r>
              <a:rPr lang="en-CN" sz="2000" b="1" dirty="0"/>
              <a:t>Pros:</a:t>
            </a:r>
          </a:p>
          <a:p>
            <a:pPr marL="285750" indent="-285750">
              <a:buFont typeface="Arial" panose="020B0604020202020204" pitchFamily="34" charset="0"/>
              <a:buChar char="•"/>
            </a:pPr>
            <a:r>
              <a:rPr lang="en-CN" dirty="0"/>
              <a:t>PaaS+IaaS with a rich set of tooling and services </a:t>
            </a:r>
          </a:p>
          <a:p>
            <a:pPr marL="285750" indent="-285750">
              <a:buFont typeface="Arial" panose="020B0604020202020204" pitchFamily="34" charset="0"/>
              <a:buChar char="•"/>
            </a:pPr>
            <a:r>
              <a:rPr lang="en-US" dirty="0"/>
              <a:t>Built into vSphere with consistent operations for developers</a:t>
            </a:r>
            <a:r>
              <a:rPr lang="en-CN" dirty="0"/>
              <a:t> </a:t>
            </a:r>
          </a:p>
          <a:p>
            <a:pPr marL="285750" indent="-285750">
              <a:buFont typeface="Arial" panose="020B0604020202020204" pitchFamily="34" charset="0"/>
              <a:buChar char="•"/>
            </a:pPr>
            <a:endParaRPr lang="en-CN" dirty="0"/>
          </a:p>
          <a:p>
            <a:r>
              <a:rPr lang="en-CN" sz="2000" b="1" dirty="0"/>
              <a:t>Cons:</a:t>
            </a:r>
          </a:p>
          <a:p>
            <a:pPr marL="342900" indent="-342900">
              <a:buFont typeface="Arial" panose="020B0604020202020204" pitchFamily="34" charset="0"/>
              <a:buChar char="•"/>
            </a:pPr>
            <a:r>
              <a:rPr lang="en-US" dirty="0"/>
              <a:t>VMware has a very complex legacy between Pivotal, the new stuff they’re doing with Tanzu and other acquisitions they’ve made – it’s kind of a mash-up of different things that makes it complicated</a:t>
            </a:r>
          </a:p>
          <a:p>
            <a:pPr marL="342900" indent="-342900">
              <a:buFont typeface="Arial" panose="020B0604020202020204" pitchFamily="34" charset="0"/>
              <a:buChar char="•"/>
            </a:pPr>
            <a:r>
              <a:rPr lang="en-US" dirty="0"/>
              <a:t>High cost with per-core based subscription</a:t>
            </a:r>
            <a:endParaRPr lang="en-CN" sz="2000" b="1" dirty="0"/>
          </a:p>
        </p:txBody>
      </p:sp>
    </p:spTree>
    <p:extLst>
      <p:ext uri="{BB962C8B-B14F-4D97-AF65-F5344CB8AC3E}">
        <p14:creationId xmlns:p14="http://schemas.microsoft.com/office/powerpoint/2010/main" val="1369244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A4AE1-FCCB-6D4C-A65D-3DEEC05F52CD}"/>
              </a:ext>
            </a:extLst>
          </p:cNvPr>
          <p:cNvSpPr>
            <a:spLocks noGrp="1"/>
          </p:cNvSpPr>
          <p:nvPr>
            <p:ph type="title"/>
          </p:nvPr>
        </p:nvSpPr>
        <p:spPr/>
        <p:txBody>
          <a:bodyPr/>
          <a:lstStyle/>
          <a:p>
            <a:r>
              <a:rPr lang="en-CN" dirty="0"/>
              <a:t>Nutanix Karbon Platform Services (KPS) Overview</a:t>
            </a:r>
          </a:p>
        </p:txBody>
      </p:sp>
      <p:sp>
        <p:nvSpPr>
          <p:cNvPr id="3" name="Date Placeholder 2">
            <a:extLst>
              <a:ext uri="{FF2B5EF4-FFF2-40B4-BE49-F238E27FC236}">
                <a16:creationId xmlns:a16="http://schemas.microsoft.com/office/drawing/2014/main" id="{63B2804A-C572-B446-AE0F-871F63A48277}"/>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A2B4BEDC-253A-484D-B197-96D507408234}"/>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08C13A99-709B-4C47-92AD-6A5EE31F75D9}"/>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12</a:t>
            </a:fld>
            <a:endParaRPr lang="zh-CN" altLang="en-US" dirty="0"/>
          </a:p>
        </p:txBody>
      </p:sp>
      <p:sp>
        <p:nvSpPr>
          <p:cNvPr id="6" name="TextBox 5">
            <a:extLst>
              <a:ext uri="{FF2B5EF4-FFF2-40B4-BE49-F238E27FC236}">
                <a16:creationId xmlns:a16="http://schemas.microsoft.com/office/drawing/2014/main" id="{51941FF1-9E2B-D44D-B206-B9BB90A679F9}"/>
              </a:ext>
            </a:extLst>
          </p:cNvPr>
          <p:cNvSpPr txBox="1"/>
          <p:nvPr/>
        </p:nvSpPr>
        <p:spPr>
          <a:xfrm>
            <a:off x="519514" y="711907"/>
            <a:ext cx="10808676" cy="1200329"/>
          </a:xfrm>
          <a:prstGeom prst="rect">
            <a:avLst/>
          </a:prstGeom>
          <a:noFill/>
        </p:spPr>
        <p:txBody>
          <a:bodyPr wrap="square" rtlCol="0">
            <a:spAutoFit/>
          </a:bodyPr>
          <a:lstStyle/>
          <a:p>
            <a:r>
              <a:rPr lang="en-US" dirty="0"/>
              <a:t>Nutanix Karbon, introduced in April, 2020,  is a wrapper around Kubernetes that makes it simpler to use and so set up and run cloud-native applications. Nutanix Karbon is an enterprise-grade Kubernetes distribution that simplifies the provisioning, operations and lifecycle management of Kubernetes with a native Kubernetes experience.</a:t>
            </a:r>
          </a:p>
        </p:txBody>
      </p:sp>
      <p:pic>
        <p:nvPicPr>
          <p:cNvPr id="7" name="Picture 6">
            <a:extLst>
              <a:ext uri="{FF2B5EF4-FFF2-40B4-BE49-F238E27FC236}">
                <a16:creationId xmlns:a16="http://schemas.microsoft.com/office/drawing/2014/main" id="{6E95F06C-3A07-E342-8540-5E80BE5CB12F}"/>
              </a:ext>
            </a:extLst>
          </p:cNvPr>
          <p:cNvPicPr>
            <a:picLocks noChangeAspect="1"/>
          </p:cNvPicPr>
          <p:nvPr/>
        </p:nvPicPr>
        <p:blipFill>
          <a:blip r:embed="rId2"/>
          <a:stretch>
            <a:fillRect/>
          </a:stretch>
        </p:blipFill>
        <p:spPr>
          <a:xfrm>
            <a:off x="661103" y="1912236"/>
            <a:ext cx="6754994" cy="4286823"/>
          </a:xfrm>
          <a:prstGeom prst="rect">
            <a:avLst/>
          </a:prstGeom>
        </p:spPr>
      </p:pic>
      <p:pic>
        <p:nvPicPr>
          <p:cNvPr id="8" name="Picture 7">
            <a:extLst>
              <a:ext uri="{FF2B5EF4-FFF2-40B4-BE49-F238E27FC236}">
                <a16:creationId xmlns:a16="http://schemas.microsoft.com/office/drawing/2014/main" id="{35EEDBFB-B5C5-5647-9B6B-77F3B28EC8A8}"/>
              </a:ext>
            </a:extLst>
          </p:cNvPr>
          <p:cNvPicPr>
            <a:picLocks noChangeAspect="1"/>
          </p:cNvPicPr>
          <p:nvPr/>
        </p:nvPicPr>
        <p:blipFill>
          <a:blip r:embed="rId3"/>
          <a:stretch>
            <a:fillRect/>
          </a:stretch>
        </p:blipFill>
        <p:spPr>
          <a:xfrm>
            <a:off x="7602354" y="2020516"/>
            <a:ext cx="3539579" cy="4286823"/>
          </a:xfrm>
          <a:prstGeom prst="rect">
            <a:avLst/>
          </a:prstGeom>
        </p:spPr>
      </p:pic>
    </p:spTree>
    <p:extLst>
      <p:ext uri="{BB962C8B-B14F-4D97-AF65-F5344CB8AC3E}">
        <p14:creationId xmlns:p14="http://schemas.microsoft.com/office/powerpoint/2010/main" val="3305217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C0504-8561-8B48-BC1E-F75B8C4F9DFA}"/>
              </a:ext>
            </a:extLst>
          </p:cNvPr>
          <p:cNvSpPr>
            <a:spLocks noGrp="1"/>
          </p:cNvSpPr>
          <p:nvPr>
            <p:ph type="title"/>
          </p:nvPr>
        </p:nvSpPr>
        <p:spPr/>
        <p:txBody>
          <a:bodyPr/>
          <a:lstStyle/>
          <a:p>
            <a:r>
              <a:rPr lang="en-CN" dirty="0"/>
              <a:t>Features/Services of KPS</a:t>
            </a:r>
          </a:p>
        </p:txBody>
      </p:sp>
      <p:sp>
        <p:nvSpPr>
          <p:cNvPr id="3" name="Date Placeholder 2">
            <a:extLst>
              <a:ext uri="{FF2B5EF4-FFF2-40B4-BE49-F238E27FC236}">
                <a16:creationId xmlns:a16="http://schemas.microsoft.com/office/drawing/2014/main" id="{217F865D-E556-9C4A-B6A6-D6DE5D593A8B}"/>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7EC69F9F-9A75-4149-9366-B834EDD3AE7A}"/>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319886FD-0CC8-8942-8F20-008ED6888F39}"/>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13</a:t>
            </a:fld>
            <a:endParaRPr lang="zh-CN" altLang="en-US" dirty="0"/>
          </a:p>
        </p:txBody>
      </p:sp>
      <p:sp>
        <p:nvSpPr>
          <p:cNvPr id="6" name="TextBox 5">
            <a:extLst>
              <a:ext uri="{FF2B5EF4-FFF2-40B4-BE49-F238E27FC236}">
                <a16:creationId xmlns:a16="http://schemas.microsoft.com/office/drawing/2014/main" id="{8586933C-D40A-E640-B4D1-D45AE805BEE8}"/>
              </a:ext>
            </a:extLst>
          </p:cNvPr>
          <p:cNvSpPr txBox="1"/>
          <p:nvPr/>
        </p:nvSpPr>
        <p:spPr>
          <a:xfrm>
            <a:off x="666051" y="843677"/>
            <a:ext cx="7766745" cy="2585323"/>
          </a:xfrm>
          <a:prstGeom prst="rect">
            <a:avLst/>
          </a:prstGeom>
          <a:noFill/>
        </p:spPr>
        <p:txBody>
          <a:bodyPr wrap="square" rtlCol="0">
            <a:spAutoFit/>
          </a:bodyPr>
          <a:lstStyle/>
          <a:p>
            <a:r>
              <a:rPr lang="en-US" dirty="0"/>
              <a:t>Kubernetes applications (Containers-as-a-Service)​</a:t>
            </a:r>
          </a:p>
          <a:p>
            <a:r>
              <a:rPr lang="en-US" dirty="0"/>
              <a:t>Serverless functions (Functions-as-a-Service)​</a:t>
            </a:r>
          </a:p>
          <a:p>
            <a:r>
              <a:rPr lang="en-US" dirty="0"/>
              <a:t>Global data pipelines ​</a:t>
            </a:r>
          </a:p>
          <a:p>
            <a:r>
              <a:rPr lang="en-US" dirty="0"/>
              <a:t>Streaming data and message bus​ (Kafka-</a:t>
            </a:r>
            <a:r>
              <a:rPr lang="en-US" dirty="0" err="1"/>
              <a:t>aaS</a:t>
            </a:r>
            <a:r>
              <a:rPr lang="en-US" dirty="0"/>
              <a:t>, NATS-</a:t>
            </a:r>
            <a:r>
              <a:rPr lang="en-US" dirty="0" err="1"/>
              <a:t>aaS</a:t>
            </a:r>
            <a:r>
              <a:rPr lang="en-US" dirty="0"/>
              <a:t>)</a:t>
            </a:r>
          </a:p>
          <a:p>
            <a:r>
              <a:rPr lang="en-US" dirty="0"/>
              <a:t>AI (</a:t>
            </a:r>
            <a:r>
              <a:rPr lang="en-US" dirty="0" err="1"/>
              <a:t>Tensorflow-aaS</a:t>
            </a:r>
            <a:r>
              <a:rPr lang="en-US" dirty="0"/>
              <a:t>, </a:t>
            </a:r>
            <a:r>
              <a:rPr lang="en-US" dirty="0" err="1"/>
              <a:t>Openvino-aaS</a:t>
            </a:r>
            <a:r>
              <a:rPr lang="en-US" dirty="0"/>
              <a:t>)</a:t>
            </a:r>
          </a:p>
          <a:p>
            <a:r>
              <a:rPr lang="en-US" dirty="0"/>
              <a:t>Ingress controller and service mesh​ (</a:t>
            </a:r>
            <a:r>
              <a:rPr lang="en-US" dirty="0" err="1"/>
              <a:t>nginx</a:t>
            </a:r>
            <a:r>
              <a:rPr lang="en-US" dirty="0"/>
              <a:t>/</a:t>
            </a:r>
            <a:r>
              <a:rPr lang="en-US" dirty="0" err="1"/>
              <a:t>traefik-aaS</a:t>
            </a:r>
            <a:r>
              <a:rPr lang="en-US" dirty="0"/>
              <a:t>, Istio-</a:t>
            </a:r>
            <a:r>
              <a:rPr lang="en-US" dirty="0" err="1"/>
              <a:t>aaS</a:t>
            </a:r>
            <a:r>
              <a:rPr lang="en-US" dirty="0"/>
              <a:t>)</a:t>
            </a:r>
          </a:p>
          <a:p>
            <a:r>
              <a:rPr lang="en-US" dirty="0"/>
              <a:t>App monitoring and alerting (Prometheus-</a:t>
            </a:r>
            <a:r>
              <a:rPr lang="en-US" dirty="0" err="1"/>
              <a:t>aaS</a:t>
            </a:r>
            <a:r>
              <a:rPr lang="en-US" dirty="0"/>
              <a:t>)</a:t>
            </a:r>
          </a:p>
          <a:p>
            <a:r>
              <a:rPr lang="en-US" dirty="0"/>
              <a:t>Log Forwarding</a:t>
            </a:r>
          </a:p>
          <a:p>
            <a:endParaRPr lang="en-CN" dirty="0"/>
          </a:p>
        </p:txBody>
      </p:sp>
      <p:pic>
        <p:nvPicPr>
          <p:cNvPr id="7" name="Picture 6">
            <a:extLst>
              <a:ext uri="{FF2B5EF4-FFF2-40B4-BE49-F238E27FC236}">
                <a16:creationId xmlns:a16="http://schemas.microsoft.com/office/drawing/2014/main" id="{2F3676F1-B58F-164B-B550-753B9E2AAF9A}"/>
              </a:ext>
            </a:extLst>
          </p:cNvPr>
          <p:cNvPicPr>
            <a:picLocks noChangeAspect="1"/>
          </p:cNvPicPr>
          <p:nvPr/>
        </p:nvPicPr>
        <p:blipFill>
          <a:blip r:embed="rId2"/>
          <a:stretch>
            <a:fillRect/>
          </a:stretch>
        </p:blipFill>
        <p:spPr>
          <a:xfrm>
            <a:off x="0" y="3170195"/>
            <a:ext cx="12192000" cy="3789405"/>
          </a:xfrm>
          <a:prstGeom prst="rect">
            <a:avLst/>
          </a:prstGeom>
        </p:spPr>
      </p:pic>
    </p:spTree>
    <p:extLst>
      <p:ext uri="{BB962C8B-B14F-4D97-AF65-F5344CB8AC3E}">
        <p14:creationId xmlns:p14="http://schemas.microsoft.com/office/powerpoint/2010/main" val="10346635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E9C42-2276-884D-8962-57C9F5B12AC7}"/>
              </a:ext>
            </a:extLst>
          </p:cNvPr>
          <p:cNvSpPr>
            <a:spLocks noGrp="1"/>
          </p:cNvSpPr>
          <p:nvPr>
            <p:ph type="title"/>
          </p:nvPr>
        </p:nvSpPr>
        <p:spPr/>
        <p:txBody>
          <a:bodyPr/>
          <a:lstStyle/>
          <a:p>
            <a:r>
              <a:rPr lang="en-CN" dirty="0"/>
              <a:t>Pros and Cons of Karbon</a:t>
            </a:r>
          </a:p>
        </p:txBody>
      </p:sp>
      <p:sp>
        <p:nvSpPr>
          <p:cNvPr id="3" name="Date Placeholder 2">
            <a:extLst>
              <a:ext uri="{FF2B5EF4-FFF2-40B4-BE49-F238E27FC236}">
                <a16:creationId xmlns:a16="http://schemas.microsoft.com/office/drawing/2014/main" id="{4B050496-6F7C-6447-822B-EF96E5147158}"/>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2D7C6D8D-2559-AD49-A05A-5FDCAD2C732C}"/>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85AB3B46-7E1F-944B-8D63-64C7F0BA9E47}"/>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14</a:t>
            </a:fld>
            <a:endParaRPr lang="zh-CN" altLang="en-US" dirty="0"/>
          </a:p>
        </p:txBody>
      </p:sp>
      <p:sp>
        <p:nvSpPr>
          <p:cNvPr id="6" name="TextBox 5">
            <a:extLst>
              <a:ext uri="{FF2B5EF4-FFF2-40B4-BE49-F238E27FC236}">
                <a16:creationId xmlns:a16="http://schemas.microsoft.com/office/drawing/2014/main" id="{F6BF8BEE-A546-2440-A945-68F6818F8EAA}"/>
              </a:ext>
            </a:extLst>
          </p:cNvPr>
          <p:cNvSpPr txBox="1"/>
          <p:nvPr/>
        </p:nvSpPr>
        <p:spPr>
          <a:xfrm>
            <a:off x="808892" y="1207477"/>
            <a:ext cx="10128739" cy="1815882"/>
          </a:xfrm>
          <a:prstGeom prst="rect">
            <a:avLst/>
          </a:prstGeom>
          <a:noFill/>
        </p:spPr>
        <p:txBody>
          <a:bodyPr wrap="square" rtlCol="0">
            <a:spAutoFit/>
          </a:bodyPr>
          <a:lstStyle/>
          <a:p>
            <a:r>
              <a:rPr lang="en-CN" sz="2000" b="1" dirty="0"/>
              <a:t>Pros:</a:t>
            </a:r>
          </a:p>
          <a:p>
            <a:pPr marL="285750" indent="-285750">
              <a:buFont typeface="Arial" panose="020B0604020202020204" pitchFamily="34" charset="0"/>
              <a:buChar char="•"/>
            </a:pPr>
            <a:r>
              <a:rPr lang="en-CN" dirty="0"/>
              <a:t>PaaS+IaaS</a:t>
            </a:r>
          </a:p>
          <a:p>
            <a:pPr marL="285750" indent="-285750">
              <a:buFont typeface="Arial" panose="020B0604020202020204" pitchFamily="34" charset="0"/>
              <a:buChar char="•"/>
            </a:pPr>
            <a:r>
              <a:rPr lang="en-CN" dirty="0"/>
              <a:t>Simple, single pane of glass management with Prism </a:t>
            </a:r>
          </a:p>
          <a:p>
            <a:endParaRPr lang="en-CN" dirty="0"/>
          </a:p>
          <a:p>
            <a:r>
              <a:rPr lang="en-CN" sz="2000" b="1" dirty="0"/>
              <a:t>Cons:</a:t>
            </a:r>
          </a:p>
          <a:p>
            <a:pPr marL="342900" indent="-342900">
              <a:buFont typeface="Arial" panose="020B0604020202020204" pitchFamily="34" charset="0"/>
              <a:buChar char="•"/>
            </a:pPr>
            <a:r>
              <a:rPr lang="en-US" dirty="0"/>
              <a:t>Lack of native support for DevOps (such as Jenkins for CI/CD)</a:t>
            </a:r>
            <a:endParaRPr lang="en-CN" sz="2000" b="1" dirty="0"/>
          </a:p>
        </p:txBody>
      </p:sp>
    </p:spTree>
    <p:extLst>
      <p:ext uri="{BB962C8B-B14F-4D97-AF65-F5344CB8AC3E}">
        <p14:creationId xmlns:p14="http://schemas.microsoft.com/office/powerpoint/2010/main" val="3677763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B0144-79FC-B743-AD61-314472C06617}"/>
              </a:ext>
            </a:extLst>
          </p:cNvPr>
          <p:cNvSpPr>
            <a:spLocks noGrp="1"/>
          </p:cNvSpPr>
          <p:nvPr>
            <p:ph type="title"/>
          </p:nvPr>
        </p:nvSpPr>
        <p:spPr/>
        <p:txBody>
          <a:bodyPr/>
          <a:lstStyle/>
          <a:p>
            <a:r>
              <a:rPr lang="en-US" dirty="0" err="1"/>
              <a:t>Redhat</a:t>
            </a:r>
            <a:r>
              <a:rPr lang="en-US" dirty="0"/>
              <a:t> OpenShift Overview</a:t>
            </a:r>
            <a:endParaRPr lang="en-CN" dirty="0"/>
          </a:p>
        </p:txBody>
      </p:sp>
      <p:sp>
        <p:nvSpPr>
          <p:cNvPr id="3" name="Date Placeholder 2">
            <a:extLst>
              <a:ext uri="{FF2B5EF4-FFF2-40B4-BE49-F238E27FC236}">
                <a16:creationId xmlns:a16="http://schemas.microsoft.com/office/drawing/2014/main" id="{D56EC6F0-35F5-E147-8928-62F74B61BE98}"/>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644C4A5E-A598-634C-91BA-B3EC5C9AF8C2}"/>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FB335E61-E4FA-514A-B760-9C6BA98B0F61}"/>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15</a:t>
            </a:fld>
            <a:endParaRPr lang="zh-CN" altLang="en-US" dirty="0"/>
          </a:p>
        </p:txBody>
      </p:sp>
      <p:sp>
        <p:nvSpPr>
          <p:cNvPr id="6" name="Rectangle 5">
            <a:extLst>
              <a:ext uri="{FF2B5EF4-FFF2-40B4-BE49-F238E27FC236}">
                <a16:creationId xmlns:a16="http://schemas.microsoft.com/office/drawing/2014/main" id="{1637AEC8-E112-6C46-A020-BAA29CF340BD}"/>
              </a:ext>
            </a:extLst>
          </p:cNvPr>
          <p:cNvSpPr/>
          <p:nvPr/>
        </p:nvSpPr>
        <p:spPr>
          <a:xfrm>
            <a:off x="492574" y="773337"/>
            <a:ext cx="11033374" cy="738664"/>
          </a:xfrm>
          <a:prstGeom prst="rect">
            <a:avLst/>
          </a:prstGeom>
        </p:spPr>
        <p:txBody>
          <a:bodyPr wrap="square">
            <a:spAutoFit/>
          </a:bodyPr>
          <a:lstStyle/>
          <a:p>
            <a:r>
              <a:rPr lang="en-US" sz="1400" dirty="0"/>
              <a:t>OpenShift is a family of containerization software products developed by Red Hat. Its flagship product is the OpenShift Container Platform — an on-premises platform as a service built around Docker containers orchestrated and managed by Kubernetes on a foundation of Red Hat Enterprise Linux.</a:t>
            </a:r>
            <a:endParaRPr lang="en-CN" sz="1400" dirty="0"/>
          </a:p>
        </p:txBody>
      </p:sp>
      <p:pic>
        <p:nvPicPr>
          <p:cNvPr id="2056" name="Picture 8" descr="Dye your mind Red: OpenShift in a Diagram – Spirited Engineering">
            <a:extLst>
              <a:ext uri="{FF2B5EF4-FFF2-40B4-BE49-F238E27FC236}">
                <a16:creationId xmlns:a16="http://schemas.microsoft.com/office/drawing/2014/main" id="{EB1D08F7-801C-6E4F-B959-0317CFDEF4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4812" y="1510877"/>
            <a:ext cx="7651896" cy="4745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30419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E5158-A432-A04E-83EF-68BB2C71AC86}"/>
              </a:ext>
            </a:extLst>
          </p:cNvPr>
          <p:cNvSpPr>
            <a:spLocks noGrp="1"/>
          </p:cNvSpPr>
          <p:nvPr>
            <p:ph type="title"/>
          </p:nvPr>
        </p:nvSpPr>
        <p:spPr/>
        <p:txBody>
          <a:bodyPr/>
          <a:lstStyle/>
          <a:p>
            <a:r>
              <a:rPr lang="en-CN" dirty="0"/>
              <a:t>OpenShift Architecture</a:t>
            </a:r>
          </a:p>
        </p:txBody>
      </p:sp>
      <p:sp>
        <p:nvSpPr>
          <p:cNvPr id="3" name="Date Placeholder 2">
            <a:extLst>
              <a:ext uri="{FF2B5EF4-FFF2-40B4-BE49-F238E27FC236}">
                <a16:creationId xmlns:a16="http://schemas.microsoft.com/office/drawing/2014/main" id="{D6B5DEFA-E273-6B4A-A04F-E50AE4A5C717}"/>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0C694F63-8B96-604B-9622-6449F5C3235F}"/>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ECB80CFC-7DCD-2B4C-AE88-9B6627BB1907}"/>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16</a:t>
            </a:fld>
            <a:endParaRPr lang="zh-CN" altLang="en-US" dirty="0"/>
          </a:p>
        </p:txBody>
      </p:sp>
      <p:pic>
        <p:nvPicPr>
          <p:cNvPr id="7" name="Picture 6">
            <a:extLst>
              <a:ext uri="{FF2B5EF4-FFF2-40B4-BE49-F238E27FC236}">
                <a16:creationId xmlns:a16="http://schemas.microsoft.com/office/drawing/2014/main" id="{509EEE61-12BA-DD40-BC74-842862A337BF}"/>
              </a:ext>
            </a:extLst>
          </p:cNvPr>
          <p:cNvPicPr>
            <a:picLocks noChangeAspect="1"/>
          </p:cNvPicPr>
          <p:nvPr/>
        </p:nvPicPr>
        <p:blipFill>
          <a:blip r:embed="rId2"/>
          <a:stretch>
            <a:fillRect/>
          </a:stretch>
        </p:blipFill>
        <p:spPr>
          <a:xfrm>
            <a:off x="1406768" y="750366"/>
            <a:ext cx="9734059" cy="5511607"/>
          </a:xfrm>
          <a:prstGeom prst="rect">
            <a:avLst/>
          </a:prstGeom>
        </p:spPr>
      </p:pic>
    </p:spTree>
    <p:extLst>
      <p:ext uri="{BB962C8B-B14F-4D97-AF65-F5344CB8AC3E}">
        <p14:creationId xmlns:p14="http://schemas.microsoft.com/office/powerpoint/2010/main" val="24391665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BD272-9F84-CA4A-95C5-E59C2ADE0F17}"/>
              </a:ext>
            </a:extLst>
          </p:cNvPr>
          <p:cNvSpPr>
            <a:spLocks noGrp="1"/>
          </p:cNvSpPr>
          <p:nvPr>
            <p:ph type="title"/>
          </p:nvPr>
        </p:nvSpPr>
        <p:spPr/>
        <p:txBody>
          <a:bodyPr/>
          <a:lstStyle/>
          <a:p>
            <a:r>
              <a:rPr lang="en-CN" dirty="0"/>
              <a:t>Comprehensive Tooling for DevOps</a:t>
            </a:r>
          </a:p>
        </p:txBody>
      </p:sp>
      <p:sp>
        <p:nvSpPr>
          <p:cNvPr id="3" name="Date Placeholder 2">
            <a:extLst>
              <a:ext uri="{FF2B5EF4-FFF2-40B4-BE49-F238E27FC236}">
                <a16:creationId xmlns:a16="http://schemas.microsoft.com/office/drawing/2014/main" id="{1C3B8501-0D96-2346-AE32-67DADFF5CF6B}"/>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5354E389-9ADA-DE44-A424-E5A321B8758F}"/>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F01D8289-63FF-E14D-8437-34D1841D8D0C}"/>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17</a:t>
            </a:fld>
            <a:endParaRPr lang="zh-CN" altLang="en-US" dirty="0"/>
          </a:p>
        </p:txBody>
      </p:sp>
      <p:pic>
        <p:nvPicPr>
          <p:cNvPr id="6" name="Picture 5">
            <a:extLst>
              <a:ext uri="{FF2B5EF4-FFF2-40B4-BE49-F238E27FC236}">
                <a16:creationId xmlns:a16="http://schemas.microsoft.com/office/drawing/2014/main" id="{EE7BD106-C580-554C-A226-914DF1F0DE9C}"/>
              </a:ext>
            </a:extLst>
          </p:cNvPr>
          <p:cNvPicPr>
            <a:picLocks noChangeAspect="1"/>
          </p:cNvPicPr>
          <p:nvPr/>
        </p:nvPicPr>
        <p:blipFill>
          <a:blip r:embed="rId3"/>
          <a:stretch>
            <a:fillRect/>
          </a:stretch>
        </p:blipFill>
        <p:spPr>
          <a:xfrm>
            <a:off x="1520368" y="804672"/>
            <a:ext cx="8561480" cy="3205938"/>
          </a:xfrm>
          <a:prstGeom prst="rect">
            <a:avLst/>
          </a:prstGeom>
        </p:spPr>
      </p:pic>
      <p:sp>
        <p:nvSpPr>
          <p:cNvPr id="7" name="Rectangle 6">
            <a:extLst>
              <a:ext uri="{FF2B5EF4-FFF2-40B4-BE49-F238E27FC236}">
                <a16:creationId xmlns:a16="http://schemas.microsoft.com/office/drawing/2014/main" id="{5E374B54-7EF4-5B4D-91EC-417ACB1BD6AF}"/>
              </a:ext>
            </a:extLst>
          </p:cNvPr>
          <p:cNvSpPr/>
          <p:nvPr/>
        </p:nvSpPr>
        <p:spPr>
          <a:xfrm>
            <a:off x="1520368" y="4106652"/>
            <a:ext cx="9428986" cy="1815882"/>
          </a:xfrm>
          <a:prstGeom prst="rect">
            <a:avLst/>
          </a:prstGeom>
        </p:spPr>
        <p:txBody>
          <a:bodyPr wrap="square">
            <a:spAutoFit/>
          </a:bodyPr>
          <a:lstStyle/>
          <a:p>
            <a:r>
              <a:rPr lang="en-US" sz="1400" b="1" dirty="0"/>
              <a:t>IDE integration </a:t>
            </a:r>
            <a:r>
              <a:rPr lang="en-US" sz="1400" dirty="0"/>
              <a:t>- With OpenShift's integration with Eclipse, JBoss Developer Studio, and Visual Studio developers can stay entirely within the IDE that they prefer when working with OpenShift.</a:t>
            </a:r>
          </a:p>
          <a:p>
            <a:r>
              <a:rPr lang="en-US" sz="1400" b="1" dirty="0"/>
              <a:t>Continuous integration - </a:t>
            </a:r>
            <a:r>
              <a:rPr lang="en-US" sz="1400" dirty="0"/>
              <a:t>OpenShift includes Jenkins for continuous integration and release management. Jenkins can perform tests at code check-in, orchestrate the build process, and automatically promote or cancel an application release based on the results. </a:t>
            </a:r>
          </a:p>
          <a:p>
            <a:r>
              <a:rPr lang="en-US" sz="1400" b="1" dirty="0"/>
              <a:t>Service Mesh </a:t>
            </a:r>
            <a:r>
              <a:rPr lang="en-US" sz="1400" dirty="0"/>
              <a:t>- Connect, manage, and observe microservices-based applications with security-focused Istio. Istio is an open-source project for integrating and managing traffic flow across services.</a:t>
            </a:r>
          </a:p>
          <a:p>
            <a:r>
              <a:rPr lang="en-US" sz="1400" dirty="0"/>
              <a:t>And many more…</a:t>
            </a:r>
            <a:endParaRPr lang="en-CN" sz="1400" dirty="0"/>
          </a:p>
        </p:txBody>
      </p:sp>
    </p:spTree>
    <p:extLst>
      <p:ext uri="{BB962C8B-B14F-4D97-AF65-F5344CB8AC3E}">
        <p14:creationId xmlns:p14="http://schemas.microsoft.com/office/powerpoint/2010/main" val="14135070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D28C2-1903-364A-AE75-A00D983DDA6D}"/>
              </a:ext>
            </a:extLst>
          </p:cNvPr>
          <p:cNvSpPr>
            <a:spLocks noGrp="1"/>
          </p:cNvSpPr>
          <p:nvPr>
            <p:ph type="title"/>
          </p:nvPr>
        </p:nvSpPr>
        <p:spPr/>
        <p:txBody>
          <a:bodyPr/>
          <a:lstStyle/>
          <a:p>
            <a:r>
              <a:rPr lang="en-US" dirty="0"/>
              <a:t>OpenShift Deployment Methods</a:t>
            </a:r>
            <a:endParaRPr lang="en-CN" dirty="0"/>
          </a:p>
        </p:txBody>
      </p:sp>
      <p:sp>
        <p:nvSpPr>
          <p:cNvPr id="3" name="Date Placeholder 2">
            <a:extLst>
              <a:ext uri="{FF2B5EF4-FFF2-40B4-BE49-F238E27FC236}">
                <a16:creationId xmlns:a16="http://schemas.microsoft.com/office/drawing/2014/main" id="{5151E866-4E9C-8147-85FB-CB9736FE0311}"/>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C22CF0B7-CCF3-8D42-98EF-9A10E468EE62}"/>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61A5B94B-1326-7446-ABEB-EF712A7DCF64}"/>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18</a:t>
            </a:fld>
            <a:endParaRPr lang="zh-CN" altLang="en-US" dirty="0"/>
          </a:p>
        </p:txBody>
      </p:sp>
      <p:pic>
        <p:nvPicPr>
          <p:cNvPr id="6" name="Picture 5">
            <a:extLst>
              <a:ext uri="{FF2B5EF4-FFF2-40B4-BE49-F238E27FC236}">
                <a16:creationId xmlns:a16="http://schemas.microsoft.com/office/drawing/2014/main" id="{DE8CF3FF-2AE2-6F4F-85DC-E7D809D3CE7C}"/>
              </a:ext>
            </a:extLst>
          </p:cNvPr>
          <p:cNvPicPr>
            <a:picLocks noChangeAspect="1"/>
          </p:cNvPicPr>
          <p:nvPr/>
        </p:nvPicPr>
        <p:blipFill>
          <a:blip r:embed="rId3"/>
          <a:stretch>
            <a:fillRect/>
          </a:stretch>
        </p:blipFill>
        <p:spPr>
          <a:xfrm>
            <a:off x="177799" y="1180760"/>
            <a:ext cx="6972031" cy="4997121"/>
          </a:xfrm>
          <a:prstGeom prst="rect">
            <a:avLst/>
          </a:prstGeom>
        </p:spPr>
      </p:pic>
      <p:pic>
        <p:nvPicPr>
          <p:cNvPr id="7" name="Picture 6">
            <a:extLst>
              <a:ext uri="{FF2B5EF4-FFF2-40B4-BE49-F238E27FC236}">
                <a16:creationId xmlns:a16="http://schemas.microsoft.com/office/drawing/2014/main" id="{4BE96D8E-5DB7-2444-A38A-637369406EB9}"/>
              </a:ext>
            </a:extLst>
          </p:cNvPr>
          <p:cNvPicPr>
            <a:picLocks noChangeAspect="1"/>
          </p:cNvPicPr>
          <p:nvPr/>
        </p:nvPicPr>
        <p:blipFill>
          <a:blip r:embed="rId4"/>
          <a:stretch>
            <a:fillRect/>
          </a:stretch>
        </p:blipFill>
        <p:spPr>
          <a:xfrm>
            <a:off x="2970260" y="2614969"/>
            <a:ext cx="8359140" cy="3562912"/>
          </a:xfrm>
          <a:prstGeom prst="rect">
            <a:avLst/>
          </a:prstGeom>
        </p:spPr>
      </p:pic>
    </p:spTree>
    <p:extLst>
      <p:ext uri="{BB962C8B-B14F-4D97-AF65-F5344CB8AC3E}">
        <p14:creationId xmlns:p14="http://schemas.microsoft.com/office/powerpoint/2010/main" val="29206660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911D4-AEF1-7344-BF86-41D4F5A8D334}"/>
              </a:ext>
            </a:extLst>
          </p:cNvPr>
          <p:cNvSpPr>
            <a:spLocks noGrp="1"/>
          </p:cNvSpPr>
          <p:nvPr>
            <p:ph type="title"/>
          </p:nvPr>
        </p:nvSpPr>
        <p:spPr/>
        <p:txBody>
          <a:bodyPr/>
          <a:lstStyle/>
          <a:p>
            <a:r>
              <a:rPr lang="en-CN" dirty="0"/>
              <a:t>Pros and Cons of OpenShift </a:t>
            </a:r>
          </a:p>
        </p:txBody>
      </p:sp>
      <p:sp>
        <p:nvSpPr>
          <p:cNvPr id="3" name="Date Placeholder 2">
            <a:extLst>
              <a:ext uri="{FF2B5EF4-FFF2-40B4-BE49-F238E27FC236}">
                <a16:creationId xmlns:a16="http://schemas.microsoft.com/office/drawing/2014/main" id="{129D1832-F68E-7447-AAD3-4C8BB382973F}"/>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8C85E53B-E321-4941-AC74-19E9D293DBC9}"/>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18011520-8EF8-E042-B74B-FEFDF1A0CEE2}"/>
              </a:ext>
            </a:extLst>
          </p:cNvPr>
          <p:cNvSpPr>
            <a:spLocks noGrp="1"/>
          </p:cNvSpPr>
          <p:nvPr>
            <p:ph type="sldNum" sz="quarter" idx="12"/>
          </p:nvPr>
        </p:nvSpPr>
        <p:spPr/>
        <p:txBody>
          <a:bodyPr/>
          <a:lstStyle/>
          <a:p>
            <a:r>
              <a:rPr lang="en-US" altLang="zh-CN"/>
              <a:t>Page  </a:t>
            </a:r>
            <a:fld id="{6F6B6950-8D1A-4668-8374-25B44628E0DF}" type="slidenum">
              <a:rPr lang="zh-CN" altLang="en-US" smtClean="0"/>
              <a:pPr/>
              <a:t>19</a:t>
            </a:fld>
            <a:endParaRPr lang="zh-CN" altLang="en-US" dirty="0"/>
          </a:p>
        </p:txBody>
      </p:sp>
      <p:sp>
        <p:nvSpPr>
          <p:cNvPr id="6" name="TextBox 5">
            <a:extLst>
              <a:ext uri="{FF2B5EF4-FFF2-40B4-BE49-F238E27FC236}">
                <a16:creationId xmlns:a16="http://schemas.microsoft.com/office/drawing/2014/main" id="{CA5845A6-89C6-1049-A343-87666A2B8F9B}"/>
              </a:ext>
            </a:extLst>
          </p:cNvPr>
          <p:cNvSpPr txBox="1"/>
          <p:nvPr/>
        </p:nvSpPr>
        <p:spPr>
          <a:xfrm>
            <a:off x="808892" y="1207477"/>
            <a:ext cx="10128739" cy="2646878"/>
          </a:xfrm>
          <a:prstGeom prst="rect">
            <a:avLst/>
          </a:prstGeom>
          <a:noFill/>
        </p:spPr>
        <p:txBody>
          <a:bodyPr wrap="square" rtlCol="0">
            <a:spAutoFit/>
          </a:bodyPr>
          <a:lstStyle/>
          <a:p>
            <a:r>
              <a:rPr lang="en-CN" sz="2000" b="1" dirty="0"/>
              <a:t>Pros:</a:t>
            </a:r>
          </a:p>
          <a:p>
            <a:pPr marL="285750" indent="-285750">
              <a:buFont typeface="Arial" panose="020B0604020202020204" pitchFamily="34" charset="0"/>
              <a:buChar char="•"/>
            </a:pPr>
            <a:r>
              <a:rPr lang="en-CN" dirty="0"/>
              <a:t>Comprehensive PaaS tooling and integration </a:t>
            </a:r>
          </a:p>
          <a:p>
            <a:pPr marL="285750" indent="-285750">
              <a:buFont typeface="Arial" panose="020B0604020202020204" pitchFamily="34" charset="0"/>
              <a:buChar char="•"/>
            </a:pPr>
            <a:r>
              <a:rPr lang="en-CN" dirty="0"/>
              <a:t>Widespread cooperations with major public cloud and private services, flexible deployment methods </a:t>
            </a:r>
          </a:p>
          <a:p>
            <a:pPr marL="285750" indent="-285750">
              <a:buFont typeface="Arial" panose="020B0604020202020204" pitchFamily="34" charset="0"/>
              <a:buChar char="•"/>
            </a:pPr>
            <a:endParaRPr lang="en-CN" dirty="0"/>
          </a:p>
          <a:p>
            <a:r>
              <a:rPr lang="en-CN" sz="2000" b="1" dirty="0"/>
              <a:t>Cons:</a:t>
            </a:r>
          </a:p>
          <a:p>
            <a:pPr marL="285750" indent="-285750">
              <a:buFont typeface="Arial" panose="020B0604020202020204" pitchFamily="34" charset="0"/>
              <a:buChar char="•"/>
            </a:pPr>
            <a:r>
              <a:rPr lang="en-CN" dirty="0"/>
              <a:t>OpenShift is a pure PaaS, on-premise deployment requires additional infrastructure.</a:t>
            </a:r>
          </a:p>
          <a:p>
            <a:pPr marL="285750" indent="-285750">
              <a:buFont typeface="Arial" panose="020B0604020202020204" pitchFamily="34" charset="0"/>
              <a:buChar char="•"/>
            </a:pPr>
            <a:r>
              <a:rPr lang="en-CN" dirty="0"/>
              <a:t>Master nodes only support Redhat Enterprise Linux CoreOS (a RHEL subscription is required and bundled into OpenShift) </a:t>
            </a:r>
          </a:p>
        </p:txBody>
      </p:sp>
    </p:spTree>
    <p:extLst>
      <p:ext uri="{BB962C8B-B14F-4D97-AF65-F5344CB8AC3E}">
        <p14:creationId xmlns:p14="http://schemas.microsoft.com/office/powerpoint/2010/main" val="46453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30DEE-0745-6446-989B-CEB813BA22A3}"/>
              </a:ext>
            </a:extLst>
          </p:cNvPr>
          <p:cNvSpPr>
            <a:spLocks noGrp="1"/>
          </p:cNvSpPr>
          <p:nvPr>
            <p:ph type="title"/>
          </p:nvPr>
        </p:nvSpPr>
        <p:spPr/>
        <p:txBody>
          <a:bodyPr/>
          <a:lstStyle/>
          <a:p>
            <a:r>
              <a:rPr lang="en-CN" dirty="0"/>
              <a:t>Rancher Overview</a:t>
            </a:r>
          </a:p>
        </p:txBody>
      </p:sp>
      <p:sp>
        <p:nvSpPr>
          <p:cNvPr id="3" name="Date Placeholder 2">
            <a:extLst>
              <a:ext uri="{FF2B5EF4-FFF2-40B4-BE49-F238E27FC236}">
                <a16:creationId xmlns:a16="http://schemas.microsoft.com/office/drawing/2014/main" id="{9E058805-ABAB-AC4D-A8AB-99E2C2075FC0}"/>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0D1D103F-3887-744C-9324-19371A98FBAB}"/>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7C732B3E-E60B-9745-B252-5331F7C29B9E}"/>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20</a:t>
            </a:fld>
            <a:endParaRPr lang="zh-CN" altLang="en-US" dirty="0"/>
          </a:p>
        </p:txBody>
      </p:sp>
      <p:sp>
        <p:nvSpPr>
          <p:cNvPr id="6" name="TextBox 5">
            <a:extLst>
              <a:ext uri="{FF2B5EF4-FFF2-40B4-BE49-F238E27FC236}">
                <a16:creationId xmlns:a16="http://schemas.microsoft.com/office/drawing/2014/main" id="{9F31E14D-9E8D-3C49-94BB-BDFAAC0B3230}"/>
              </a:ext>
            </a:extLst>
          </p:cNvPr>
          <p:cNvSpPr txBox="1"/>
          <p:nvPr/>
        </p:nvSpPr>
        <p:spPr>
          <a:xfrm>
            <a:off x="666052" y="941845"/>
            <a:ext cx="4990829" cy="4247317"/>
          </a:xfrm>
          <a:prstGeom prst="rect">
            <a:avLst/>
          </a:prstGeom>
          <a:noFill/>
        </p:spPr>
        <p:txBody>
          <a:bodyPr wrap="square" rtlCol="0">
            <a:spAutoFit/>
          </a:bodyPr>
          <a:lstStyle/>
          <a:p>
            <a:r>
              <a:rPr lang="en-US" dirty="0"/>
              <a:t>Rancher is a container management platform that includes Kubernetes, so we can consider it a Kubernetes distribution.</a:t>
            </a:r>
            <a:r>
              <a:rPr lang="zh-CN" altLang="en-US" dirty="0"/>
              <a:t> </a:t>
            </a:r>
            <a:r>
              <a:rPr lang="en-US" dirty="0"/>
              <a:t>Rancher Kubernetes is backed by Rancher Labs, a startup founded in 2014. </a:t>
            </a:r>
          </a:p>
          <a:p>
            <a:endParaRPr lang="en-US" dirty="0"/>
          </a:p>
          <a:p>
            <a:r>
              <a:rPr lang="en-US" dirty="0"/>
              <a:t>Rancher’s infrastructure-agnostic architecture supports any CNCF-certified Kubernetes distribution. As open source company, Rancher is committed to delivering 100% true open source software with no vendor lock-in. In July 2020, Rancher was acquired by an open source vendor SUSE, the company behind one of the oldest Linux distributions.</a:t>
            </a:r>
            <a:endParaRPr lang="en-CN" dirty="0"/>
          </a:p>
        </p:txBody>
      </p:sp>
      <p:pic>
        <p:nvPicPr>
          <p:cNvPr id="7" name="Picture 6">
            <a:extLst>
              <a:ext uri="{FF2B5EF4-FFF2-40B4-BE49-F238E27FC236}">
                <a16:creationId xmlns:a16="http://schemas.microsoft.com/office/drawing/2014/main" id="{FBAD1DB8-C85D-B344-A6E7-602AC76328E6}"/>
              </a:ext>
            </a:extLst>
          </p:cNvPr>
          <p:cNvPicPr>
            <a:picLocks noChangeAspect="1"/>
          </p:cNvPicPr>
          <p:nvPr/>
        </p:nvPicPr>
        <p:blipFill>
          <a:blip r:embed="rId3"/>
          <a:stretch>
            <a:fillRect/>
          </a:stretch>
        </p:blipFill>
        <p:spPr>
          <a:xfrm>
            <a:off x="5805279" y="627534"/>
            <a:ext cx="6386721" cy="5602932"/>
          </a:xfrm>
          <a:prstGeom prst="rect">
            <a:avLst/>
          </a:prstGeom>
        </p:spPr>
      </p:pic>
    </p:spTree>
    <p:extLst>
      <p:ext uri="{BB962C8B-B14F-4D97-AF65-F5344CB8AC3E}">
        <p14:creationId xmlns:p14="http://schemas.microsoft.com/office/powerpoint/2010/main" val="41040853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AA87E-D2DD-B24D-94D2-E7BBA7499E66}"/>
              </a:ext>
            </a:extLst>
          </p:cNvPr>
          <p:cNvSpPr>
            <a:spLocks noGrp="1"/>
          </p:cNvSpPr>
          <p:nvPr>
            <p:ph type="title"/>
          </p:nvPr>
        </p:nvSpPr>
        <p:spPr/>
        <p:txBody>
          <a:bodyPr/>
          <a:lstStyle/>
          <a:p>
            <a:r>
              <a:rPr lang="en-CN" dirty="0"/>
              <a:t>Rancher Products for the Datacenter</a:t>
            </a:r>
          </a:p>
        </p:txBody>
      </p:sp>
      <p:sp>
        <p:nvSpPr>
          <p:cNvPr id="3" name="Date Placeholder 2">
            <a:extLst>
              <a:ext uri="{FF2B5EF4-FFF2-40B4-BE49-F238E27FC236}">
                <a16:creationId xmlns:a16="http://schemas.microsoft.com/office/drawing/2014/main" id="{6892E418-FF75-0947-B43C-D6E3EA4935CB}"/>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9B1F052F-0D36-2A46-9B9E-6BC0325021CE}"/>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8F00BDEA-2B08-814B-BAF2-FDBF67DAEAFA}"/>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21</a:t>
            </a:fld>
            <a:endParaRPr lang="zh-CN" altLang="en-US" dirty="0"/>
          </a:p>
        </p:txBody>
      </p:sp>
      <p:pic>
        <p:nvPicPr>
          <p:cNvPr id="8" name="Picture 7">
            <a:extLst>
              <a:ext uri="{FF2B5EF4-FFF2-40B4-BE49-F238E27FC236}">
                <a16:creationId xmlns:a16="http://schemas.microsoft.com/office/drawing/2014/main" id="{74E5C2E9-DE9B-8B4E-B55C-CF2A4BD5FD09}"/>
              </a:ext>
            </a:extLst>
          </p:cNvPr>
          <p:cNvPicPr>
            <a:picLocks noChangeAspect="1"/>
          </p:cNvPicPr>
          <p:nvPr/>
        </p:nvPicPr>
        <p:blipFill>
          <a:blip r:embed="rId3"/>
          <a:stretch>
            <a:fillRect/>
          </a:stretch>
        </p:blipFill>
        <p:spPr>
          <a:xfrm>
            <a:off x="666052" y="1184975"/>
            <a:ext cx="1999656" cy="1114562"/>
          </a:xfrm>
          <a:prstGeom prst="rect">
            <a:avLst/>
          </a:prstGeom>
        </p:spPr>
      </p:pic>
      <p:pic>
        <p:nvPicPr>
          <p:cNvPr id="11" name="Picture 10">
            <a:extLst>
              <a:ext uri="{FF2B5EF4-FFF2-40B4-BE49-F238E27FC236}">
                <a16:creationId xmlns:a16="http://schemas.microsoft.com/office/drawing/2014/main" id="{C8FE0CB9-FDB8-D94F-8487-CD23E35EBC7C}"/>
              </a:ext>
            </a:extLst>
          </p:cNvPr>
          <p:cNvPicPr>
            <a:picLocks noChangeAspect="1"/>
          </p:cNvPicPr>
          <p:nvPr/>
        </p:nvPicPr>
        <p:blipFill>
          <a:blip r:embed="rId4"/>
          <a:stretch>
            <a:fillRect/>
          </a:stretch>
        </p:blipFill>
        <p:spPr>
          <a:xfrm>
            <a:off x="666052" y="2699434"/>
            <a:ext cx="2311400" cy="1066800"/>
          </a:xfrm>
          <a:prstGeom prst="rect">
            <a:avLst/>
          </a:prstGeom>
        </p:spPr>
      </p:pic>
      <p:pic>
        <p:nvPicPr>
          <p:cNvPr id="12" name="Picture 11">
            <a:extLst>
              <a:ext uri="{FF2B5EF4-FFF2-40B4-BE49-F238E27FC236}">
                <a16:creationId xmlns:a16="http://schemas.microsoft.com/office/drawing/2014/main" id="{AA98B2C4-A5CA-AA49-BDF3-C4338100FA80}"/>
              </a:ext>
            </a:extLst>
          </p:cNvPr>
          <p:cNvPicPr>
            <a:picLocks noChangeAspect="1"/>
          </p:cNvPicPr>
          <p:nvPr/>
        </p:nvPicPr>
        <p:blipFill>
          <a:blip r:embed="rId5"/>
          <a:stretch>
            <a:fillRect/>
          </a:stretch>
        </p:blipFill>
        <p:spPr>
          <a:xfrm>
            <a:off x="666052" y="4027991"/>
            <a:ext cx="2400300" cy="914400"/>
          </a:xfrm>
          <a:prstGeom prst="rect">
            <a:avLst/>
          </a:prstGeom>
        </p:spPr>
      </p:pic>
      <p:pic>
        <p:nvPicPr>
          <p:cNvPr id="13" name="Picture 12">
            <a:extLst>
              <a:ext uri="{FF2B5EF4-FFF2-40B4-BE49-F238E27FC236}">
                <a16:creationId xmlns:a16="http://schemas.microsoft.com/office/drawing/2014/main" id="{A9793926-22EB-A046-995C-C8AF7178B750}"/>
              </a:ext>
            </a:extLst>
          </p:cNvPr>
          <p:cNvPicPr>
            <a:picLocks noChangeAspect="1"/>
          </p:cNvPicPr>
          <p:nvPr/>
        </p:nvPicPr>
        <p:blipFill>
          <a:blip r:embed="rId6"/>
          <a:stretch>
            <a:fillRect/>
          </a:stretch>
        </p:blipFill>
        <p:spPr>
          <a:xfrm>
            <a:off x="666052" y="5070446"/>
            <a:ext cx="2349500" cy="1181100"/>
          </a:xfrm>
          <a:prstGeom prst="rect">
            <a:avLst/>
          </a:prstGeom>
        </p:spPr>
      </p:pic>
      <p:sp>
        <p:nvSpPr>
          <p:cNvPr id="14" name="Rectangle 13">
            <a:extLst>
              <a:ext uri="{FF2B5EF4-FFF2-40B4-BE49-F238E27FC236}">
                <a16:creationId xmlns:a16="http://schemas.microsoft.com/office/drawing/2014/main" id="{57224021-5E42-1242-B0BE-CA95CDCFB0C4}"/>
              </a:ext>
            </a:extLst>
          </p:cNvPr>
          <p:cNvSpPr/>
          <p:nvPr/>
        </p:nvSpPr>
        <p:spPr>
          <a:xfrm>
            <a:off x="3165565" y="5476330"/>
            <a:ext cx="8617132" cy="369332"/>
          </a:xfrm>
          <a:prstGeom prst="rect">
            <a:avLst/>
          </a:prstGeom>
        </p:spPr>
        <p:txBody>
          <a:bodyPr wrap="square">
            <a:spAutoFit/>
          </a:bodyPr>
          <a:lstStyle/>
          <a:p>
            <a:r>
              <a:rPr lang="en-US" dirty="0"/>
              <a:t>K3s is an ideal Kubernetes distribution for agile development in the cloud.</a:t>
            </a:r>
            <a:endParaRPr lang="en-CN" dirty="0"/>
          </a:p>
        </p:txBody>
      </p:sp>
      <p:sp>
        <p:nvSpPr>
          <p:cNvPr id="15" name="TextBox 14">
            <a:extLst>
              <a:ext uri="{FF2B5EF4-FFF2-40B4-BE49-F238E27FC236}">
                <a16:creationId xmlns:a16="http://schemas.microsoft.com/office/drawing/2014/main" id="{E194B7E1-032C-CF44-B29D-5FB0B722E76A}"/>
              </a:ext>
            </a:extLst>
          </p:cNvPr>
          <p:cNvSpPr txBox="1"/>
          <p:nvPr/>
        </p:nvSpPr>
        <p:spPr>
          <a:xfrm>
            <a:off x="3165565" y="4370384"/>
            <a:ext cx="8862426" cy="369332"/>
          </a:xfrm>
          <a:prstGeom prst="rect">
            <a:avLst/>
          </a:prstGeom>
          <a:noFill/>
        </p:spPr>
        <p:txBody>
          <a:bodyPr wrap="square" rtlCol="0">
            <a:spAutoFit/>
          </a:bodyPr>
          <a:lstStyle/>
          <a:p>
            <a:r>
              <a:rPr lang="en-US" dirty="0"/>
              <a:t>Longhorn is 100% open source, distributed block storage built for Kubernetes. </a:t>
            </a:r>
            <a:endParaRPr lang="en-CN" dirty="0"/>
          </a:p>
        </p:txBody>
      </p:sp>
      <p:sp>
        <p:nvSpPr>
          <p:cNvPr id="16" name="TextBox 15">
            <a:extLst>
              <a:ext uri="{FF2B5EF4-FFF2-40B4-BE49-F238E27FC236}">
                <a16:creationId xmlns:a16="http://schemas.microsoft.com/office/drawing/2014/main" id="{38D7550D-AF41-DF41-9FAA-C1F177D0570E}"/>
              </a:ext>
            </a:extLst>
          </p:cNvPr>
          <p:cNvSpPr txBox="1"/>
          <p:nvPr/>
        </p:nvSpPr>
        <p:spPr>
          <a:xfrm>
            <a:off x="3165565" y="2877097"/>
            <a:ext cx="8525692" cy="923330"/>
          </a:xfrm>
          <a:prstGeom prst="rect">
            <a:avLst/>
          </a:prstGeom>
          <a:noFill/>
        </p:spPr>
        <p:txBody>
          <a:bodyPr wrap="square" rtlCol="0">
            <a:spAutoFit/>
          </a:bodyPr>
          <a:lstStyle/>
          <a:p>
            <a:r>
              <a:rPr lang="en-US" dirty="0"/>
              <a:t>RKE is a lightning-fast, CNCF-certified Kubernetes distribution that runs entirely within containers and solves the common problem of installation complexity.</a:t>
            </a:r>
            <a:endParaRPr lang="en-CN" dirty="0"/>
          </a:p>
        </p:txBody>
      </p:sp>
      <p:sp>
        <p:nvSpPr>
          <p:cNvPr id="17" name="TextBox 16">
            <a:extLst>
              <a:ext uri="{FF2B5EF4-FFF2-40B4-BE49-F238E27FC236}">
                <a16:creationId xmlns:a16="http://schemas.microsoft.com/office/drawing/2014/main" id="{4DB734F0-CC08-BF46-BB4C-E9933F591DAD}"/>
              </a:ext>
            </a:extLst>
          </p:cNvPr>
          <p:cNvSpPr txBox="1"/>
          <p:nvPr/>
        </p:nvSpPr>
        <p:spPr>
          <a:xfrm>
            <a:off x="2933334" y="1184975"/>
            <a:ext cx="8757923" cy="1477328"/>
          </a:xfrm>
          <a:prstGeom prst="rect">
            <a:avLst/>
          </a:prstGeom>
          <a:noFill/>
        </p:spPr>
        <p:txBody>
          <a:bodyPr wrap="square" rtlCol="0">
            <a:spAutoFit/>
          </a:bodyPr>
          <a:lstStyle/>
          <a:p>
            <a:r>
              <a:rPr lang="en-US" dirty="0"/>
              <a:t>Rancher is a container management platform that includes Kubernetes, so we can consider it a Kubernetes distribution.</a:t>
            </a:r>
            <a:r>
              <a:rPr lang="zh-CN" altLang="en-US" dirty="0"/>
              <a:t> </a:t>
            </a:r>
            <a:r>
              <a:rPr lang="en-US" dirty="0"/>
              <a:t>Rancher unifies these clusters to ensure consistent operations, workload management and enterprise-grade security.</a:t>
            </a:r>
          </a:p>
          <a:p>
            <a:endParaRPr lang="en-CN" dirty="0"/>
          </a:p>
        </p:txBody>
      </p:sp>
    </p:spTree>
    <p:extLst>
      <p:ext uri="{BB962C8B-B14F-4D97-AF65-F5344CB8AC3E}">
        <p14:creationId xmlns:p14="http://schemas.microsoft.com/office/powerpoint/2010/main" val="24986986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87062-2E06-3149-92AF-EE0BE0C95AB7}"/>
              </a:ext>
            </a:extLst>
          </p:cNvPr>
          <p:cNvSpPr>
            <a:spLocks noGrp="1"/>
          </p:cNvSpPr>
          <p:nvPr>
            <p:ph type="title"/>
          </p:nvPr>
        </p:nvSpPr>
        <p:spPr/>
        <p:txBody>
          <a:bodyPr/>
          <a:lstStyle/>
          <a:p>
            <a:r>
              <a:rPr lang="en-CN" dirty="0"/>
              <a:t>Pros and Cons of Rancher</a:t>
            </a:r>
          </a:p>
        </p:txBody>
      </p:sp>
      <p:sp>
        <p:nvSpPr>
          <p:cNvPr id="3" name="Date Placeholder 2">
            <a:extLst>
              <a:ext uri="{FF2B5EF4-FFF2-40B4-BE49-F238E27FC236}">
                <a16:creationId xmlns:a16="http://schemas.microsoft.com/office/drawing/2014/main" id="{E97FFDE4-F11E-8443-9D74-F479B00CA0F4}"/>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F8AA3D8D-F117-7D45-9E09-FE9ED0B77F72}"/>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DCAA89DB-2831-304F-968F-D6E7B131F99B}"/>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22</a:t>
            </a:fld>
            <a:endParaRPr lang="zh-CN" altLang="en-US" dirty="0"/>
          </a:p>
        </p:txBody>
      </p:sp>
      <p:sp>
        <p:nvSpPr>
          <p:cNvPr id="6" name="TextBox 5">
            <a:extLst>
              <a:ext uri="{FF2B5EF4-FFF2-40B4-BE49-F238E27FC236}">
                <a16:creationId xmlns:a16="http://schemas.microsoft.com/office/drawing/2014/main" id="{E4403355-FA35-F642-9B07-FA7383806ECA}"/>
              </a:ext>
            </a:extLst>
          </p:cNvPr>
          <p:cNvSpPr txBox="1"/>
          <p:nvPr/>
        </p:nvSpPr>
        <p:spPr>
          <a:xfrm>
            <a:off x="808892" y="1207477"/>
            <a:ext cx="10128739" cy="2123658"/>
          </a:xfrm>
          <a:prstGeom prst="rect">
            <a:avLst/>
          </a:prstGeom>
          <a:noFill/>
        </p:spPr>
        <p:txBody>
          <a:bodyPr wrap="square" rtlCol="0">
            <a:spAutoFit/>
          </a:bodyPr>
          <a:lstStyle/>
          <a:p>
            <a:r>
              <a:rPr lang="en-CN" sz="2000" b="1" dirty="0"/>
              <a:t>Pros:</a:t>
            </a:r>
          </a:p>
          <a:p>
            <a:pPr marL="285750" indent="-285750">
              <a:buFont typeface="Arial" panose="020B0604020202020204" pitchFamily="34" charset="0"/>
              <a:buChar char="•"/>
            </a:pPr>
            <a:r>
              <a:rPr lang="en-US" dirty="0"/>
              <a:t>Rancher is more of a management tool to deploy and manage one or multiple RKE clusters. It is easy to use, and free if you don't want customer support.</a:t>
            </a:r>
            <a:r>
              <a:rPr lang="en-CN" dirty="0"/>
              <a:t> </a:t>
            </a:r>
          </a:p>
          <a:p>
            <a:endParaRPr lang="en-CN" sz="2000" b="1" dirty="0"/>
          </a:p>
          <a:p>
            <a:r>
              <a:rPr lang="en-CN" sz="2000" b="1" dirty="0"/>
              <a:t>Cons:</a:t>
            </a:r>
          </a:p>
          <a:p>
            <a:pPr marL="285750" indent="-285750">
              <a:buFont typeface="Arial" panose="020B0604020202020204" pitchFamily="34" charset="0"/>
              <a:buChar char="•"/>
            </a:pPr>
            <a:r>
              <a:rPr lang="en-US" dirty="0"/>
              <a:t>Need add-on for monitoring, logging and registry, need 3</a:t>
            </a:r>
            <a:r>
              <a:rPr lang="en-US" baseline="30000" dirty="0"/>
              <a:t>rd</a:t>
            </a:r>
            <a:r>
              <a:rPr lang="en-US" dirty="0"/>
              <a:t> party tools to support DevOps and service mesh</a:t>
            </a:r>
            <a:r>
              <a:rPr lang="en-CN" dirty="0"/>
              <a:t> </a:t>
            </a:r>
          </a:p>
        </p:txBody>
      </p:sp>
    </p:spTree>
    <p:extLst>
      <p:ext uri="{BB962C8B-B14F-4D97-AF65-F5344CB8AC3E}">
        <p14:creationId xmlns:p14="http://schemas.microsoft.com/office/powerpoint/2010/main" val="38107855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660554" y="2354790"/>
            <a:ext cx="4051109" cy="1028105"/>
            <a:chOff x="660554" y="2354790"/>
            <a:chExt cx="4051109" cy="1028105"/>
          </a:xfrm>
        </p:grpSpPr>
        <p:sp>
          <p:nvSpPr>
            <p:cNvPr id="6" name="矩形 5"/>
            <p:cNvSpPr/>
            <p:nvPr/>
          </p:nvSpPr>
          <p:spPr>
            <a:xfrm>
              <a:off x="660554" y="2354790"/>
              <a:ext cx="4051109" cy="923330"/>
            </a:xfrm>
            <a:prstGeom prst="rect">
              <a:avLst/>
            </a:prstGeom>
          </p:spPr>
          <p:txBody>
            <a:bodyPr wrap="none">
              <a:spAutoFit/>
            </a:bodyPr>
            <a:lstStyle/>
            <a:p>
              <a:r>
                <a:rPr lang="en-US" altLang="zh-CN" sz="5400" b="1" dirty="0">
                  <a:solidFill>
                    <a:srgbClr val="345692"/>
                  </a:solidFill>
                  <a:latin typeface="Century Gothic" panose="020B0502020202020204" pitchFamily="34" charset="0"/>
                  <a:ea typeface="微软雅黑" charset="-122"/>
                </a:rPr>
                <a:t>THANK YOU</a:t>
              </a:r>
              <a:endParaRPr lang="zh-CN" altLang="en-US" sz="5400" b="1" dirty="0">
                <a:solidFill>
                  <a:srgbClr val="345692"/>
                </a:solidFill>
                <a:latin typeface="Century Gothic" panose="020B0502020202020204" pitchFamily="34" charset="0"/>
              </a:endParaRPr>
            </a:p>
          </p:txBody>
        </p:sp>
        <p:cxnSp>
          <p:nvCxnSpPr>
            <p:cNvPr id="13" name="直接连接符 12"/>
            <p:cNvCxnSpPr/>
            <p:nvPr/>
          </p:nvCxnSpPr>
          <p:spPr>
            <a:xfrm>
              <a:off x="788035" y="3382895"/>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grpSp>
      <p:pic>
        <p:nvPicPr>
          <p:cNvPr id="18" name="图片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25609" y="48950"/>
            <a:ext cx="2074679" cy="948473"/>
          </a:xfrm>
          <a:prstGeom prst="rect">
            <a:avLst/>
          </a:prstGeom>
        </p:spPr>
      </p:pic>
    </p:spTree>
    <p:extLst>
      <p:ext uri="{BB962C8B-B14F-4D97-AF65-F5344CB8AC3E}">
        <p14:creationId xmlns:p14="http://schemas.microsoft.com/office/powerpoint/2010/main" val="964823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14D8D-D154-A540-AD02-52DF52B6E563}"/>
              </a:ext>
            </a:extLst>
          </p:cNvPr>
          <p:cNvSpPr>
            <a:spLocks noGrp="1"/>
          </p:cNvSpPr>
          <p:nvPr>
            <p:ph type="title"/>
          </p:nvPr>
        </p:nvSpPr>
        <p:spPr/>
        <p:txBody>
          <a:bodyPr/>
          <a:lstStyle/>
          <a:p>
            <a:r>
              <a:rPr lang="en-CN" dirty="0"/>
              <a:t>VMware Tanzu Grid Service</a:t>
            </a:r>
          </a:p>
        </p:txBody>
      </p:sp>
      <p:sp>
        <p:nvSpPr>
          <p:cNvPr id="3" name="Date Placeholder 2">
            <a:extLst>
              <a:ext uri="{FF2B5EF4-FFF2-40B4-BE49-F238E27FC236}">
                <a16:creationId xmlns:a16="http://schemas.microsoft.com/office/drawing/2014/main" id="{C6B7F33A-2E42-9540-9819-2472E822B11C}"/>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C70B9E8E-C450-494D-9A7E-1B61E9B2C477}"/>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013CC5D0-B4AC-274E-9C81-2CE4E06C9A98}"/>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24</a:t>
            </a:fld>
            <a:endParaRPr lang="zh-CN" altLang="en-US" dirty="0"/>
          </a:p>
        </p:txBody>
      </p:sp>
      <p:pic>
        <p:nvPicPr>
          <p:cNvPr id="5122" name="Picture 2" descr="VMware Tanzu Kubernetes Grid 1.1.x Documentation">
            <a:extLst>
              <a:ext uri="{FF2B5EF4-FFF2-40B4-BE49-F238E27FC236}">
                <a16:creationId xmlns:a16="http://schemas.microsoft.com/office/drawing/2014/main" id="{21A29629-C165-E643-8DD1-92A78826C9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04672"/>
            <a:ext cx="12192000" cy="5295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74352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6033A-B82F-5F4E-8593-792C4B290A62}"/>
              </a:ext>
            </a:extLst>
          </p:cNvPr>
          <p:cNvSpPr>
            <a:spLocks noGrp="1"/>
          </p:cNvSpPr>
          <p:nvPr>
            <p:ph type="title"/>
          </p:nvPr>
        </p:nvSpPr>
        <p:spPr/>
        <p:txBody>
          <a:bodyPr>
            <a:normAutofit fontScale="90000"/>
          </a:bodyPr>
          <a:lstStyle/>
          <a:p>
            <a:r>
              <a:rPr lang="en-US" dirty="0"/>
              <a:t>Tanzu Kubernetes Grid Service Architecture and Components</a:t>
            </a:r>
            <a:endParaRPr lang="en-CN" dirty="0"/>
          </a:p>
        </p:txBody>
      </p:sp>
      <p:sp>
        <p:nvSpPr>
          <p:cNvPr id="3" name="Date Placeholder 2">
            <a:extLst>
              <a:ext uri="{FF2B5EF4-FFF2-40B4-BE49-F238E27FC236}">
                <a16:creationId xmlns:a16="http://schemas.microsoft.com/office/drawing/2014/main" id="{44C0AF58-A316-A54F-949E-032D1EACD067}"/>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61ACC793-68DB-D841-8723-DAB5AB5BCEC5}"/>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6C4F6B52-C5F3-DC47-92BD-9CB88F5B7002}"/>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25</a:t>
            </a:fld>
            <a:endParaRPr lang="zh-CN" altLang="en-US" dirty="0"/>
          </a:p>
        </p:txBody>
      </p:sp>
      <p:pic>
        <p:nvPicPr>
          <p:cNvPr id="6" name="Picture 5">
            <a:extLst>
              <a:ext uri="{FF2B5EF4-FFF2-40B4-BE49-F238E27FC236}">
                <a16:creationId xmlns:a16="http://schemas.microsoft.com/office/drawing/2014/main" id="{02B87877-8685-A947-BEDD-D05E2E4CAB89}"/>
              </a:ext>
            </a:extLst>
          </p:cNvPr>
          <p:cNvPicPr>
            <a:picLocks noChangeAspect="1"/>
          </p:cNvPicPr>
          <p:nvPr/>
        </p:nvPicPr>
        <p:blipFill>
          <a:blip r:embed="rId3"/>
          <a:stretch>
            <a:fillRect/>
          </a:stretch>
        </p:blipFill>
        <p:spPr>
          <a:xfrm>
            <a:off x="3084686" y="1073150"/>
            <a:ext cx="6451600" cy="4711700"/>
          </a:xfrm>
          <a:prstGeom prst="rect">
            <a:avLst/>
          </a:prstGeom>
        </p:spPr>
      </p:pic>
    </p:spTree>
    <p:extLst>
      <p:ext uri="{BB962C8B-B14F-4D97-AF65-F5344CB8AC3E}">
        <p14:creationId xmlns:p14="http://schemas.microsoft.com/office/powerpoint/2010/main" val="34356910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F19E0-F4E9-8147-9E56-0CE8547C1577}"/>
              </a:ext>
            </a:extLst>
          </p:cNvPr>
          <p:cNvSpPr>
            <a:spLocks noGrp="1"/>
          </p:cNvSpPr>
          <p:nvPr>
            <p:ph type="title"/>
          </p:nvPr>
        </p:nvSpPr>
        <p:spPr/>
        <p:txBody>
          <a:bodyPr/>
          <a:lstStyle/>
          <a:p>
            <a:endParaRPr lang="en-CN"/>
          </a:p>
        </p:txBody>
      </p:sp>
      <p:sp>
        <p:nvSpPr>
          <p:cNvPr id="3" name="Date Placeholder 2">
            <a:extLst>
              <a:ext uri="{FF2B5EF4-FFF2-40B4-BE49-F238E27FC236}">
                <a16:creationId xmlns:a16="http://schemas.microsoft.com/office/drawing/2014/main" id="{B1CC53FF-8D5F-2646-8E23-E9E4157A5E92}"/>
              </a:ext>
            </a:extLst>
          </p:cNvPr>
          <p:cNvSpPr>
            <a:spLocks noGrp="1"/>
          </p:cNvSpPr>
          <p:nvPr>
            <p:ph type="dt" sz="half" idx="10"/>
          </p:nvPr>
        </p:nvSpPr>
        <p:spPr/>
        <p:txBody>
          <a:bodyPr/>
          <a:lstStyle/>
          <a:p>
            <a:r>
              <a:rPr lang="en-US" altLang="zh-CN">
                <a:ea typeface="微软雅黑" panose="020B0503020204020204" pitchFamily="34" charset="-122"/>
              </a:rPr>
              <a:t>Sangfor Technologies</a:t>
            </a:r>
            <a:endParaRPr lang="en-US" altLang="zh-CN" dirty="0">
              <a:ea typeface="微软雅黑" panose="020B0503020204020204" pitchFamily="34" charset="-122"/>
            </a:endParaRPr>
          </a:p>
        </p:txBody>
      </p:sp>
      <p:sp>
        <p:nvSpPr>
          <p:cNvPr id="4" name="Footer Placeholder 3">
            <a:extLst>
              <a:ext uri="{FF2B5EF4-FFF2-40B4-BE49-F238E27FC236}">
                <a16:creationId xmlns:a16="http://schemas.microsoft.com/office/drawing/2014/main" id="{47AF1A08-B90D-B048-866D-F98ABFD74B8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dirty="0">
              <a:ea typeface="微软雅黑" panose="020B0503020204020204" pitchFamily="34" charset="-122"/>
            </a:endParaRPr>
          </a:p>
        </p:txBody>
      </p:sp>
      <p:sp>
        <p:nvSpPr>
          <p:cNvPr id="5" name="Slide Number Placeholder 4">
            <a:extLst>
              <a:ext uri="{FF2B5EF4-FFF2-40B4-BE49-F238E27FC236}">
                <a16:creationId xmlns:a16="http://schemas.microsoft.com/office/drawing/2014/main" id="{5815F89A-65E7-0A4A-B35A-56A258DF9DF6}"/>
              </a:ext>
            </a:extLst>
          </p:cNvPr>
          <p:cNvSpPr>
            <a:spLocks noGrp="1"/>
          </p:cNvSpPr>
          <p:nvPr>
            <p:ph type="sldNum" sz="quarter" idx="12"/>
          </p:nvPr>
        </p:nvSpPr>
        <p:spPr/>
        <p:txBody>
          <a:bodyPr/>
          <a:lstStyle/>
          <a:p>
            <a:r>
              <a:rPr lang="en-US" altLang="zh-CN"/>
              <a:t>Page  </a:t>
            </a:r>
            <a:fld id="{6F6B6950-8D1A-4668-8374-25B44628E0DF}" type="slidenum">
              <a:rPr lang="zh-CN" altLang="en-US" smtClean="0"/>
              <a:pPr/>
              <a:t>26</a:t>
            </a:fld>
            <a:endParaRPr lang="zh-CN" altLang="en-US" dirty="0"/>
          </a:p>
        </p:txBody>
      </p:sp>
      <p:pic>
        <p:nvPicPr>
          <p:cNvPr id="6" name="Picture 6" descr="image container">
            <a:extLst>
              <a:ext uri="{FF2B5EF4-FFF2-40B4-BE49-F238E27FC236}">
                <a16:creationId xmlns:a16="http://schemas.microsoft.com/office/drawing/2014/main" id="{859938B7-56D2-A94C-AD36-EEDD8B2D51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0726" y="690172"/>
            <a:ext cx="9015920" cy="5394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9639737"/>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7389</TotalTime>
  <Words>2372</Words>
  <Application>Microsoft Macintosh PowerPoint</Application>
  <PresentationFormat>Widescreen</PresentationFormat>
  <Paragraphs>274</Paragraphs>
  <Slides>27</Slides>
  <Notes>15</Notes>
  <HiddenSlides>3</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Century Gothic</vt:lpstr>
      <vt:lpstr>Office 主题</vt:lpstr>
      <vt:lpstr>PowerPoint Presentation</vt:lpstr>
      <vt:lpstr>PowerPoint Presentation</vt:lpstr>
      <vt:lpstr>Comparison Overview</vt:lpstr>
      <vt:lpstr>VMware Tanzu Overview</vt:lpstr>
      <vt:lpstr>PowerPoint Presentation</vt:lpstr>
      <vt:lpstr>vSphere with Tanzu Architecture for Tanzu Kubernetes Clusters</vt:lpstr>
      <vt:lpstr>VMware Tanzu Product Family</vt:lpstr>
      <vt:lpstr>VMware Tanzu Product Family</vt:lpstr>
      <vt:lpstr>VMware Tanzu Product Family</vt:lpstr>
      <vt:lpstr>VMware Tanzu Product Family</vt:lpstr>
      <vt:lpstr>Tanzu Editions</vt:lpstr>
      <vt:lpstr>Pros and Cons of Tanzu</vt:lpstr>
      <vt:lpstr>Nutanix Karbon Platform Services (KPS) Overview</vt:lpstr>
      <vt:lpstr>Features/Services of KPS</vt:lpstr>
      <vt:lpstr>Pros and Cons of Karbon</vt:lpstr>
      <vt:lpstr>Redhat OpenShift Overview</vt:lpstr>
      <vt:lpstr>OpenShift Architecture</vt:lpstr>
      <vt:lpstr>Comprehensive Tooling for DevOps</vt:lpstr>
      <vt:lpstr>OpenShift Deployment Methods</vt:lpstr>
      <vt:lpstr>Pros and Cons of OpenShift </vt:lpstr>
      <vt:lpstr>Rancher Overview</vt:lpstr>
      <vt:lpstr>Rancher Products for the Datacenter</vt:lpstr>
      <vt:lpstr>Pros and Cons of Rancher</vt:lpstr>
      <vt:lpstr>PowerPoint Presentation</vt:lpstr>
      <vt:lpstr>VMware Tanzu Grid Service</vt:lpstr>
      <vt:lpstr>Tanzu Kubernetes Grid Service Architecture and Components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Cheney Hu</cp:lastModifiedBy>
  <cp:revision>401</cp:revision>
  <dcterms:created xsi:type="dcterms:W3CDTF">2019-02-27T02:00:39Z</dcterms:created>
  <dcterms:modified xsi:type="dcterms:W3CDTF">2021-01-14T01:58:54Z</dcterms:modified>
</cp:coreProperties>
</file>