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saveSubsetFonts="1">
  <p:sldMasterIdLst>
    <p:sldMasterId id="2147483648" r:id="rId1"/>
  </p:sldMasterIdLst>
  <p:notesMasterIdLst>
    <p:notesMasterId r:id="rId19"/>
  </p:notesMasterIdLst>
  <p:sldIdLst>
    <p:sldId id="277" r:id="rId2"/>
    <p:sldId id="317" r:id="rId3"/>
    <p:sldId id="377" r:id="rId4"/>
    <p:sldId id="383" r:id="rId5"/>
    <p:sldId id="382" r:id="rId6"/>
    <p:sldId id="397" r:id="rId7"/>
    <p:sldId id="378" r:id="rId8"/>
    <p:sldId id="384" r:id="rId9"/>
    <p:sldId id="388" r:id="rId10"/>
    <p:sldId id="385" r:id="rId11"/>
    <p:sldId id="392" r:id="rId12"/>
    <p:sldId id="379" r:id="rId13"/>
    <p:sldId id="393" r:id="rId14"/>
    <p:sldId id="394" r:id="rId15"/>
    <p:sldId id="395" r:id="rId16"/>
    <p:sldId id="380" r:id="rId17"/>
    <p:sldId id="278" r:id="rId18"/>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201" userDrawn="1">
          <p15:clr>
            <a:srgbClr val="A4A3A4"/>
          </p15:clr>
        </p15:guide>
        <p15:guide id="2" pos="551" userDrawn="1">
          <p15:clr>
            <a:srgbClr val="A4A3A4"/>
          </p15:clr>
        </p15:guide>
        <p15:guide id="3" pos="7151" userDrawn="1">
          <p15:clr>
            <a:srgbClr val="A4A3A4"/>
          </p15:clr>
        </p15:guide>
        <p15:guide id="5" orient="horz" pos="150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9BD28"/>
    <a:srgbClr val="00B0F0"/>
    <a:srgbClr val="345692"/>
    <a:srgbClr val="96BADB"/>
    <a:srgbClr val="C9C9C9"/>
    <a:srgbClr val="5F7491"/>
    <a:srgbClr val="6FB332"/>
    <a:srgbClr val="81FFFF"/>
    <a:srgbClr val="1C3A99"/>
    <a:srgbClr val="15BCB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中度样式 4 - 强调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22838BEF-8BB2-4498-84A7-C5851F593DF1}" styleName="中度样式 4 - 强调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24" autoAdjust="0"/>
    <p:restoredTop sz="69236" autoAdjust="0"/>
  </p:normalViewPr>
  <p:slideViewPr>
    <p:cSldViewPr snapToGrid="0">
      <p:cViewPr varScale="1">
        <p:scale>
          <a:sx n="71" d="100"/>
          <a:sy n="71" d="100"/>
        </p:scale>
        <p:origin x="1080" y="66"/>
      </p:cViewPr>
      <p:guideLst>
        <p:guide orient="horz" pos="4201"/>
        <p:guide pos="551"/>
        <p:guide pos="7151"/>
        <p:guide orient="horz" pos="1502"/>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4AFBF0-D5CB-4929-9625-B33CD1575C00}" type="datetimeFigureOut">
              <a:rPr lang="zh-CN" altLang="en-US" smtClean="0"/>
              <a:t>2020/3/27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C717E2-905F-41A6-B63F-8ADEB1A152CA}" type="slidenum">
              <a:rPr lang="zh-CN" altLang="en-US" smtClean="0"/>
              <a:t>‹#›</a:t>
            </a:fld>
            <a:endParaRPr lang="zh-CN" altLang="en-US"/>
          </a:p>
        </p:txBody>
      </p:sp>
    </p:spTree>
    <p:extLst>
      <p:ext uri="{BB962C8B-B14F-4D97-AF65-F5344CB8AC3E}">
        <p14:creationId xmlns:p14="http://schemas.microsoft.com/office/powerpoint/2010/main" val="27497291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8C717E2-905F-41A6-B63F-8ADEB1A152CA}" type="slidenum">
              <a:rPr lang="zh-CN" altLang="en-US" smtClean="0"/>
              <a:t>0</a:t>
            </a:fld>
            <a:endParaRPr lang="zh-CN" altLang="en-US"/>
          </a:p>
        </p:txBody>
      </p:sp>
    </p:spTree>
    <p:extLst>
      <p:ext uri="{BB962C8B-B14F-4D97-AF65-F5344CB8AC3E}">
        <p14:creationId xmlns:p14="http://schemas.microsoft.com/office/powerpoint/2010/main" val="42924606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A2FD607C-45EA-6243-8DA2-9815A3D38839}" type="slidenum">
              <a:rPr kumimoji="1" lang="zh-CN" altLang="en-US" smtClean="0"/>
              <a:t>1</a:t>
            </a:fld>
            <a:endParaRPr kumimoji="1" lang="zh-CN" altLang="en-US" dirty="0"/>
          </a:p>
        </p:txBody>
      </p:sp>
    </p:spTree>
    <p:extLst>
      <p:ext uri="{BB962C8B-B14F-4D97-AF65-F5344CB8AC3E}">
        <p14:creationId xmlns:p14="http://schemas.microsoft.com/office/powerpoint/2010/main" val="40366349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A2FD607C-45EA-6243-8DA2-9815A3D38839}" type="slidenum">
              <a:rPr kumimoji="1" lang="zh-CN" altLang="en-US" smtClean="0"/>
              <a:t>2</a:t>
            </a:fld>
            <a:endParaRPr kumimoji="1" lang="zh-CN" altLang="en-US" dirty="0"/>
          </a:p>
        </p:txBody>
      </p:sp>
    </p:spTree>
    <p:extLst>
      <p:ext uri="{BB962C8B-B14F-4D97-AF65-F5344CB8AC3E}">
        <p14:creationId xmlns:p14="http://schemas.microsoft.com/office/powerpoint/2010/main" val="25027356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A2FD607C-45EA-6243-8DA2-9815A3D38839}" type="slidenum">
              <a:rPr kumimoji="1" lang="zh-CN" altLang="en-US" smtClean="0"/>
              <a:t>3</a:t>
            </a:fld>
            <a:endParaRPr kumimoji="1" lang="zh-CN" altLang="en-US" dirty="0"/>
          </a:p>
        </p:txBody>
      </p:sp>
    </p:spTree>
    <p:extLst>
      <p:ext uri="{BB962C8B-B14F-4D97-AF65-F5344CB8AC3E}">
        <p14:creationId xmlns:p14="http://schemas.microsoft.com/office/powerpoint/2010/main" val="20300594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A2FD607C-45EA-6243-8DA2-9815A3D38839}" type="slidenum">
              <a:rPr kumimoji="1" lang="zh-CN" altLang="en-US" smtClean="0"/>
              <a:t>4</a:t>
            </a:fld>
            <a:endParaRPr kumimoji="1" lang="zh-CN" altLang="en-US" dirty="0"/>
          </a:p>
        </p:txBody>
      </p:sp>
    </p:spTree>
    <p:extLst>
      <p:ext uri="{BB962C8B-B14F-4D97-AF65-F5344CB8AC3E}">
        <p14:creationId xmlns:p14="http://schemas.microsoft.com/office/powerpoint/2010/main" val="27605531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A2FD607C-45EA-6243-8DA2-9815A3D38839}" type="slidenum">
              <a:rPr kumimoji="1" lang="zh-CN" altLang="en-US" smtClean="0"/>
              <a:t>5</a:t>
            </a:fld>
            <a:endParaRPr kumimoji="1" lang="zh-CN" altLang="en-US" dirty="0"/>
          </a:p>
        </p:txBody>
      </p:sp>
    </p:spTree>
    <p:extLst>
      <p:ext uri="{BB962C8B-B14F-4D97-AF65-F5344CB8AC3E}">
        <p14:creationId xmlns:p14="http://schemas.microsoft.com/office/powerpoint/2010/main" val="28036861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A2FD607C-45EA-6243-8DA2-9815A3D38839}" type="slidenum">
              <a:rPr kumimoji="1" lang="zh-CN" altLang="en-US" smtClean="0"/>
              <a:t>6</a:t>
            </a:fld>
            <a:endParaRPr kumimoji="1" lang="zh-CN" altLang="en-US" dirty="0"/>
          </a:p>
        </p:txBody>
      </p:sp>
    </p:spTree>
    <p:extLst>
      <p:ext uri="{BB962C8B-B14F-4D97-AF65-F5344CB8AC3E}">
        <p14:creationId xmlns:p14="http://schemas.microsoft.com/office/powerpoint/2010/main" val="37548031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A2FD607C-45EA-6243-8DA2-9815A3D38839}" type="slidenum">
              <a:rPr kumimoji="1" lang="zh-CN" altLang="en-US" smtClean="0"/>
              <a:t>7</a:t>
            </a:fld>
            <a:endParaRPr kumimoji="1" lang="zh-CN" altLang="en-US" dirty="0"/>
          </a:p>
        </p:txBody>
      </p:sp>
    </p:spTree>
    <p:extLst>
      <p:ext uri="{BB962C8B-B14F-4D97-AF65-F5344CB8AC3E}">
        <p14:creationId xmlns:p14="http://schemas.microsoft.com/office/powerpoint/2010/main" val="5307777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A2FD607C-45EA-6243-8DA2-9815A3D38839}" type="slidenum">
              <a:rPr kumimoji="1" lang="zh-CN" altLang="en-US" smtClean="0"/>
              <a:t>8</a:t>
            </a:fld>
            <a:endParaRPr kumimoji="1" lang="zh-CN" altLang="en-US" dirty="0"/>
          </a:p>
        </p:txBody>
      </p:sp>
    </p:spTree>
    <p:extLst>
      <p:ext uri="{BB962C8B-B14F-4D97-AF65-F5344CB8AC3E}">
        <p14:creationId xmlns:p14="http://schemas.microsoft.com/office/powerpoint/2010/main" val="26899513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A2FD607C-45EA-6243-8DA2-9815A3D38839}" type="slidenum">
              <a:rPr kumimoji="1" lang="zh-CN" altLang="en-US" smtClean="0"/>
              <a:t>9</a:t>
            </a:fld>
            <a:endParaRPr kumimoji="1" lang="zh-CN" altLang="en-US" dirty="0"/>
          </a:p>
        </p:txBody>
      </p:sp>
    </p:spTree>
    <p:extLst>
      <p:ext uri="{BB962C8B-B14F-4D97-AF65-F5344CB8AC3E}">
        <p14:creationId xmlns:p14="http://schemas.microsoft.com/office/powerpoint/2010/main" val="20624431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A2FD607C-45EA-6243-8DA2-9815A3D38839}" type="slidenum">
              <a:rPr kumimoji="1" lang="zh-CN" altLang="en-US" smtClean="0"/>
              <a:t>10</a:t>
            </a:fld>
            <a:endParaRPr kumimoji="1" lang="zh-CN" altLang="en-US" dirty="0"/>
          </a:p>
        </p:txBody>
      </p:sp>
    </p:spTree>
    <p:extLst>
      <p:ext uri="{BB962C8B-B14F-4D97-AF65-F5344CB8AC3E}">
        <p14:creationId xmlns:p14="http://schemas.microsoft.com/office/powerpoint/2010/main" val="1834092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A2FD607C-45EA-6243-8DA2-9815A3D38839}" type="slidenum">
              <a:rPr kumimoji="1" lang="zh-CN" altLang="en-US" smtClean="0"/>
              <a:t>11</a:t>
            </a:fld>
            <a:endParaRPr kumimoji="1" lang="zh-CN" altLang="en-US" dirty="0"/>
          </a:p>
        </p:txBody>
      </p:sp>
    </p:spTree>
    <p:extLst>
      <p:ext uri="{BB962C8B-B14F-4D97-AF65-F5344CB8AC3E}">
        <p14:creationId xmlns:p14="http://schemas.microsoft.com/office/powerpoint/2010/main" val="40986936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A2FD607C-45EA-6243-8DA2-9815A3D38839}" type="slidenum">
              <a:rPr kumimoji="1" lang="zh-CN" altLang="en-US" smtClean="0"/>
              <a:t>12</a:t>
            </a:fld>
            <a:endParaRPr kumimoji="1" lang="zh-CN" altLang="en-US" dirty="0"/>
          </a:p>
        </p:txBody>
      </p:sp>
    </p:spTree>
    <p:extLst>
      <p:ext uri="{BB962C8B-B14F-4D97-AF65-F5344CB8AC3E}">
        <p14:creationId xmlns:p14="http://schemas.microsoft.com/office/powerpoint/2010/main" val="26137337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A2FD607C-45EA-6243-8DA2-9815A3D38839}" type="slidenum">
              <a:rPr kumimoji="1" lang="zh-CN" altLang="en-US" smtClean="0"/>
              <a:t>13</a:t>
            </a:fld>
            <a:endParaRPr kumimoji="1" lang="zh-CN" altLang="en-US" dirty="0"/>
          </a:p>
        </p:txBody>
      </p:sp>
    </p:spTree>
    <p:extLst>
      <p:ext uri="{BB962C8B-B14F-4D97-AF65-F5344CB8AC3E}">
        <p14:creationId xmlns:p14="http://schemas.microsoft.com/office/powerpoint/2010/main" val="24029946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A2FD607C-45EA-6243-8DA2-9815A3D38839}" type="slidenum">
              <a:rPr kumimoji="1" lang="zh-CN" altLang="en-US" smtClean="0"/>
              <a:t>14</a:t>
            </a:fld>
            <a:endParaRPr kumimoji="1" lang="zh-CN" altLang="en-US" dirty="0"/>
          </a:p>
        </p:txBody>
      </p:sp>
    </p:spTree>
    <p:extLst>
      <p:ext uri="{BB962C8B-B14F-4D97-AF65-F5344CB8AC3E}">
        <p14:creationId xmlns:p14="http://schemas.microsoft.com/office/powerpoint/2010/main" val="189040998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A2FD607C-45EA-6243-8DA2-9815A3D38839}" type="slidenum">
              <a:rPr kumimoji="1" lang="zh-CN" altLang="en-US" smtClean="0"/>
              <a:t>15</a:t>
            </a:fld>
            <a:endParaRPr kumimoji="1" lang="zh-CN" altLang="en-US" dirty="0"/>
          </a:p>
        </p:txBody>
      </p:sp>
    </p:spTree>
    <p:extLst>
      <p:ext uri="{BB962C8B-B14F-4D97-AF65-F5344CB8AC3E}">
        <p14:creationId xmlns:p14="http://schemas.microsoft.com/office/powerpoint/2010/main" val="378103250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无左上蓝色色块">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p>
        </p:txBody>
      </p:sp>
      <p:sp>
        <p:nvSpPr>
          <p:cNvPr id="15"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bg1"/>
                </a:solidFill>
                <a:latin typeface="+mn-lt"/>
              </a:defRPr>
            </a:lvl1p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grpSp>
        <p:nvGrpSpPr>
          <p:cNvPr id="23" name="组合 22"/>
          <p:cNvGrpSpPr/>
          <p:nvPr userDrawn="1"/>
        </p:nvGrpSpPr>
        <p:grpSpPr>
          <a:xfrm>
            <a:off x="907549" y="6517055"/>
            <a:ext cx="10423265" cy="162252"/>
            <a:chOff x="907549" y="6523638"/>
            <a:chExt cx="10423265" cy="162252"/>
          </a:xfrm>
        </p:grpSpPr>
        <p:sp>
          <p:nvSpPr>
            <p:cNvPr id="24" name="矩形 23"/>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5" name="矩形 24"/>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26" name="直接连接符 25"/>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29"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a:t>Page  </a:t>
            </a:r>
            <a:fld id="{6F6B6950-8D1A-4668-8374-25B44628E0DF}" type="slidenum">
              <a:rPr lang="zh-CN" altLang="en-US" smtClean="0"/>
              <a:pPr/>
              <a:t>‹#›</a:t>
            </a:fld>
            <a:endParaRPr lang="zh-CN" altLang="en-US" dirty="0"/>
          </a:p>
        </p:txBody>
      </p:sp>
      <p:pic>
        <p:nvPicPr>
          <p:cNvPr id="30" name="图片 2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Tree>
    <p:extLst>
      <p:ext uri="{BB962C8B-B14F-4D97-AF65-F5344CB8AC3E}">
        <p14:creationId xmlns:p14="http://schemas.microsoft.com/office/powerpoint/2010/main" val="1056917183"/>
      </p:ext>
    </p:extLst>
  </p:cSld>
  <p:clrMapOvr>
    <a:masterClrMapping/>
  </p:clrMapOvr>
  <p:extLst>
    <p:ext uri="{DCECCB84-F9BA-43D5-87BE-67443E8EF086}">
      <p15:sldGuideLst xmlns:p15="http://schemas.microsoft.com/office/powerpoint/2012/main">
        <p15:guide id="1" orient="horz" pos="4201" userDrawn="1">
          <p15:clr>
            <a:srgbClr val="FBAE40"/>
          </p15:clr>
        </p15:guide>
        <p15:guide id="2" pos="756" userDrawn="1">
          <p15:clr>
            <a:srgbClr val="FBAE40"/>
          </p15:clr>
        </p15:guide>
        <p15:guide id="3" pos="3840" userDrawn="1">
          <p15:clr>
            <a:srgbClr val="FBAE40"/>
          </p15:clr>
        </p15:guide>
        <p15:guide id="4" pos="6970" userDrawn="1">
          <p15:clr>
            <a:srgbClr val="FBAE40"/>
          </p15:clr>
        </p15:guide>
        <p15:guide id="5" pos="3940" userDrawn="1">
          <p15:clr>
            <a:srgbClr val="FBAE40"/>
          </p15:clr>
        </p15:guide>
        <p15:guide id="6" orient="horz" pos="4042" userDrawn="1">
          <p15:clr>
            <a:srgbClr val="FBAE40"/>
          </p15:clr>
        </p15:guide>
        <p15:guide id="7" orient="horz" pos="4292"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幻灯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6"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p>
        </p:txBody>
      </p:sp>
      <p:sp>
        <p:nvSpPr>
          <p:cNvPr id="38"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bg1"/>
                </a:solidFill>
                <a:latin typeface="+mn-lt"/>
              </a:defRPr>
            </a:lvl1p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grpSp>
        <p:nvGrpSpPr>
          <p:cNvPr id="40" name="组合 39"/>
          <p:cNvGrpSpPr/>
          <p:nvPr userDrawn="1"/>
        </p:nvGrpSpPr>
        <p:grpSpPr>
          <a:xfrm>
            <a:off x="907549" y="6517055"/>
            <a:ext cx="10423265" cy="162252"/>
            <a:chOff x="907549" y="6523638"/>
            <a:chExt cx="10423265" cy="162252"/>
          </a:xfrm>
        </p:grpSpPr>
        <p:sp>
          <p:nvSpPr>
            <p:cNvPr id="41" name="矩形 40"/>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2" name="矩形 41"/>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43" name="直接连接符 42"/>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44"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a:t>Page  </a:t>
            </a:r>
            <a:fld id="{6F6B6950-8D1A-4668-8374-25B44628E0DF}" type="slidenum">
              <a:rPr lang="zh-CN" altLang="en-US" smtClean="0"/>
              <a:pPr/>
              <a:t>‹#›</a:t>
            </a:fld>
            <a:endParaRPr lang="zh-CN" altLang="en-US" dirty="0"/>
          </a:p>
        </p:txBody>
      </p:sp>
      <p:pic>
        <p:nvPicPr>
          <p:cNvPr id="45" name="图片 44"/>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
        <p:nvSpPr>
          <p:cNvPr id="46" name="矩形 45"/>
          <p:cNvSpPr/>
          <p:nvPr userDrawn="1"/>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7" name="矩形 46"/>
          <p:cNvSpPr/>
          <p:nvPr userDrawn="1"/>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8" name="标题 1"/>
          <p:cNvSpPr>
            <a:spLocks noGrp="1"/>
          </p:cNvSpPr>
          <p:nvPr>
            <p:ph type="ctrTitle"/>
          </p:nvPr>
        </p:nvSpPr>
        <p:spPr>
          <a:xfrm>
            <a:off x="558800" y="165099"/>
            <a:ext cx="5232400" cy="550863"/>
          </a:xfrm>
        </p:spPr>
        <p:txBody>
          <a:bodyPr anchor="b">
            <a:normAutofit/>
          </a:bodyPr>
          <a:lstStyle>
            <a:lvl1pPr algn="l">
              <a:defRPr sz="2800" b="1"/>
            </a:lvl1pPr>
          </a:lstStyle>
          <a:p>
            <a:r>
              <a:rPr lang="zh-CN" altLang="en-US"/>
              <a:t>单击此处编辑母版标题样式</a:t>
            </a:r>
          </a:p>
        </p:txBody>
      </p:sp>
    </p:spTree>
    <p:extLst>
      <p:ext uri="{BB962C8B-B14F-4D97-AF65-F5344CB8AC3E}">
        <p14:creationId xmlns:p14="http://schemas.microsoft.com/office/powerpoint/2010/main" val="14319281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标题幻灯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6"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p>
        </p:txBody>
      </p:sp>
      <p:sp>
        <p:nvSpPr>
          <p:cNvPr id="38"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bg1"/>
                </a:solidFill>
                <a:latin typeface="+mn-lt"/>
              </a:defRPr>
            </a:lvl1p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grpSp>
        <p:nvGrpSpPr>
          <p:cNvPr id="40" name="组合 39"/>
          <p:cNvGrpSpPr/>
          <p:nvPr userDrawn="1"/>
        </p:nvGrpSpPr>
        <p:grpSpPr>
          <a:xfrm>
            <a:off x="907549" y="6517055"/>
            <a:ext cx="10423265" cy="162252"/>
            <a:chOff x="907549" y="6523638"/>
            <a:chExt cx="10423265" cy="162252"/>
          </a:xfrm>
        </p:grpSpPr>
        <p:sp>
          <p:nvSpPr>
            <p:cNvPr id="41" name="矩形 40"/>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2" name="矩形 41"/>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43" name="直接连接符 42"/>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44"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a:t>Page  </a:t>
            </a:r>
            <a:fld id="{6F6B6950-8D1A-4668-8374-25B44628E0DF}" type="slidenum">
              <a:rPr lang="zh-CN" altLang="en-US" smtClean="0"/>
              <a:pPr/>
              <a:t>‹#›</a:t>
            </a:fld>
            <a:endParaRPr lang="zh-CN" altLang="en-US" dirty="0"/>
          </a:p>
        </p:txBody>
      </p:sp>
      <p:pic>
        <p:nvPicPr>
          <p:cNvPr id="45" name="图片 44"/>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Tree>
    <p:extLst>
      <p:ext uri="{BB962C8B-B14F-4D97-AF65-F5344CB8AC3E}">
        <p14:creationId xmlns:p14="http://schemas.microsoft.com/office/powerpoint/2010/main" val="4067754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无CONFIDENTIAL版式">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标题 1"/>
          <p:cNvSpPr txBox="1">
            <a:spLocks/>
          </p:cNvSpPr>
          <p:nvPr userDrawn="1"/>
        </p:nvSpPr>
        <p:spPr>
          <a:xfrm>
            <a:off x="558800" y="165099"/>
            <a:ext cx="5232400" cy="550863"/>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2800" kern="1200">
                <a:solidFill>
                  <a:schemeClr val="bg1"/>
                </a:solidFill>
                <a:latin typeface="+mj-lt"/>
                <a:ea typeface="+mj-ea"/>
                <a:cs typeface="+mj-cs"/>
              </a:defRPr>
            </a:lvl1pPr>
          </a:lstStyle>
          <a:p>
            <a:r>
              <a:rPr lang="zh-CN" altLang="en-US" b="1" dirty="0"/>
              <a:t>单击此处编辑母版标题样式</a:t>
            </a:r>
          </a:p>
        </p:txBody>
      </p:sp>
      <p:sp>
        <p:nvSpPr>
          <p:cNvPr id="48" name="矩形 47"/>
          <p:cNvSpPr/>
          <p:nvPr userDrawn="1"/>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矩形 48"/>
          <p:cNvSpPr/>
          <p:nvPr userDrawn="1"/>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2"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p>
        </p:txBody>
      </p:sp>
      <p:grpSp>
        <p:nvGrpSpPr>
          <p:cNvPr id="34" name="组合 33"/>
          <p:cNvGrpSpPr/>
          <p:nvPr userDrawn="1"/>
        </p:nvGrpSpPr>
        <p:grpSpPr>
          <a:xfrm>
            <a:off x="907549" y="6517055"/>
            <a:ext cx="10423265" cy="162252"/>
            <a:chOff x="907549" y="6523638"/>
            <a:chExt cx="10423265" cy="162252"/>
          </a:xfrm>
        </p:grpSpPr>
        <p:sp>
          <p:nvSpPr>
            <p:cNvPr id="35" name="矩形 34"/>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6" name="矩形 35"/>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37" name="直接连接符 36"/>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38"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a:t>Page  </a:t>
            </a:r>
            <a:fld id="{6F6B6950-8D1A-4668-8374-25B44628E0DF}" type="slidenum">
              <a:rPr lang="zh-CN" altLang="en-US" smtClean="0"/>
              <a:pPr/>
              <a:t>‹#›</a:t>
            </a:fld>
            <a:endParaRPr lang="zh-CN" altLang="en-US" dirty="0"/>
          </a:p>
        </p:txBody>
      </p:sp>
      <p:pic>
        <p:nvPicPr>
          <p:cNvPr id="39" name="图片 3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Tree>
    <p:extLst>
      <p:ext uri="{BB962C8B-B14F-4D97-AF65-F5344CB8AC3E}">
        <p14:creationId xmlns:p14="http://schemas.microsoft.com/office/powerpoint/2010/main" val="35020517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无左上文本框">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矩形 11"/>
          <p:cNvSpPr/>
          <p:nvPr userDrawn="1"/>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3" name="矩形 12"/>
          <p:cNvSpPr/>
          <p:nvPr userDrawn="1"/>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5"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p>
        </p:txBody>
      </p:sp>
      <p:sp>
        <p:nvSpPr>
          <p:cNvPr id="36"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bg1"/>
                </a:solidFill>
                <a:latin typeface="+mn-lt"/>
              </a:defRPr>
            </a:lvl1p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grpSp>
        <p:nvGrpSpPr>
          <p:cNvPr id="37" name="组合 36"/>
          <p:cNvGrpSpPr/>
          <p:nvPr userDrawn="1"/>
        </p:nvGrpSpPr>
        <p:grpSpPr>
          <a:xfrm>
            <a:off x="907549" y="6517055"/>
            <a:ext cx="10423265" cy="162252"/>
            <a:chOff x="907549" y="6523638"/>
            <a:chExt cx="10423265" cy="162252"/>
          </a:xfrm>
        </p:grpSpPr>
        <p:sp>
          <p:nvSpPr>
            <p:cNvPr id="38" name="矩形 37"/>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9" name="矩形 38"/>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40" name="直接连接符 39"/>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41"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a:t>Page  </a:t>
            </a:r>
            <a:fld id="{6F6B6950-8D1A-4668-8374-25B44628E0DF}" type="slidenum">
              <a:rPr lang="zh-CN" altLang="en-US" smtClean="0"/>
              <a:pPr/>
              <a:t>‹#›</a:t>
            </a:fld>
            <a:endParaRPr lang="zh-CN" altLang="en-US" dirty="0"/>
          </a:p>
        </p:txBody>
      </p:sp>
      <p:pic>
        <p:nvPicPr>
          <p:cNvPr id="42" name="图片 4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Tree>
    <p:extLst>
      <p:ext uri="{BB962C8B-B14F-4D97-AF65-F5344CB8AC3E}">
        <p14:creationId xmlns:p14="http://schemas.microsoft.com/office/powerpoint/2010/main" val="38007034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无横线及方块">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标题 1"/>
          <p:cNvSpPr txBox="1">
            <a:spLocks/>
          </p:cNvSpPr>
          <p:nvPr userDrawn="1"/>
        </p:nvSpPr>
        <p:spPr>
          <a:xfrm>
            <a:off x="558800" y="165099"/>
            <a:ext cx="5232400" cy="550863"/>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2800" kern="1200">
                <a:solidFill>
                  <a:schemeClr val="bg1"/>
                </a:solidFill>
                <a:latin typeface="+mj-lt"/>
                <a:ea typeface="+mj-ea"/>
                <a:cs typeface="+mj-cs"/>
              </a:defRPr>
            </a:lvl1pPr>
          </a:lstStyle>
          <a:p>
            <a:r>
              <a:rPr lang="zh-CN" altLang="en-US" b="1" dirty="0"/>
              <a:t>单击此处编辑母版标题样式</a:t>
            </a:r>
          </a:p>
        </p:txBody>
      </p:sp>
      <p:sp>
        <p:nvSpPr>
          <p:cNvPr id="48" name="矩形 47"/>
          <p:cNvSpPr/>
          <p:nvPr userDrawn="1"/>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矩形 48"/>
          <p:cNvSpPr/>
          <p:nvPr userDrawn="1"/>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6"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p>
        </p:txBody>
      </p:sp>
      <p:sp>
        <p:nvSpPr>
          <p:cNvPr id="37"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bg1"/>
                </a:solidFill>
                <a:latin typeface="+mn-lt"/>
              </a:defRPr>
            </a:lvl1p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3"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a:t>Page  </a:t>
            </a:r>
            <a:fld id="{6F6B6950-8D1A-4668-8374-25B44628E0DF}" type="slidenum">
              <a:rPr lang="zh-CN" altLang="en-US" smtClean="0"/>
              <a:pPr/>
              <a:t>‹#›</a:t>
            </a:fld>
            <a:endParaRPr lang="zh-CN" altLang="en-US" dirty="0"/>
          </a:p>
        </p:txBody>
      </p:sp>
      <p:pic>
        <p:nvPicPr>
          <p:cNvPr id="44" name="图片 4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Tree>
    <p:extLst>
      <p:ext uri="{BB962C8B-B14F-4D97-AF65-F5344CB8AC3E}">
        <p14:creationId xmlns:p14="http://schemas.microsoft.com/office/powerpoint/2010/main" val="33358347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空白背景">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405170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封面版式">
    <p:spTree>
      <p:nvGrpSpPr>
        <p:cNvPr id="1" name=""/>
        <p:cNvGrpSpPr/>
        <p:nvPr/>
      </p:nvGrpSpPr>
      <p:grpSpPr>
        <a:xfrm>
          <a:off x="0" y="0"/>
          <a:ext cx="0" cy="0"/>
          <a:chOff x="0" y="0"/>
          <a:chExt cx="0" cy="0"/>
        </a:xfrm>
      </p:grpSpPr>
      <p:sp>
        <p:nvSpPr>
          <p:cNvPr id="3" name="灯片编号占位符 2"/>
          <p:cNvSpPr>
            <a:spLocks noGrp="1"/>
          </p:cNvSpPr>
          <p:nvPr>
            <p:ph type="sldNum" sz="quarter" idx="10"/>
          </p:nvPr>
        </p:nvSpPr>
        <p:spPr/>
        <p:txBody>
          <a:bodyPr/>
          <a:lstStyle/>
          <a:p>
            <a:fld id="{795C62BC-63D8-4176-937B-D5EBCAA09FF2}" type="slidenum">
              <a:rPr lang="zh-CN" altLang="en-US" smtClean="0"/>
              <a:pPr/>
              <a:t>‹#›</a:t>
            </a:fld>
            <a:endParaRPr lang="zh-CN" altLang="en-US" dirty="0"/>
          </a:p>
        </p:txBody>
      </p:sp>
    </p:spTree>
    <p:extLst>
      <p:ext uri="{BB962C8B-B14F-4D97-AF65-F5344CB8AC3E}">
        <p14:creationId xmlns:p14="http://schemas.microsoft.com/office/powerpoint/2010/main" val="2162030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jp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0">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736600" y="2740025"/>
            <a:ext cx="69469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6" name="灯片编号占位符 5"/>
          <p:cNvSpPr>
            <a:spLocks noGrp="1"/>
          </p:cNvSpPr>
          <p:nvPr>
            <p:ph type="sldNum" sz="quarter" idx="4"/>
          </p:nvPr>
        </p:nvSpPr>
        <p:spPr>
          <a:xfrm>
            <a:off x="8432796" y="6433223"/>
            <a:ext cx="2743200" cy="365125"/>
          </a:xfrm>
          <a:prstGeom prst="rect">
            <a:avLst/>
          </a:prstGeom>
        </p:spPr>
        <p:txBody>
          <a:bodyPr vert="horz" lIns="91440" tIns="45720" rIns="91440" bIns="45720" rtlCol="0" anchor="ctr"/>
          <a:lstStyle>
            <a:lvl1pPr algn="r">
              <a:defRPr sz="1200">
                <a:solidFill>
                  <a:schemeClr val="bg1"/>
                </a:solidFill>
                <a:latin typeface="Century Gothic" panose="020B0502020202020204" pitchFamily="34" charset="0"/>
              </a:defRPr>
            </a:lvl1pPr>
          </a:lstStyle>
          <a:p>
            <a:fld id="{795C62BC-63D8-4176-937B-D5EBCAA09FF2}" type="slidenum">
              <a:rPr lang="zh-CN" altLang="en-US" smtClean="0"/>
              <a:pPr/>
              <a:t>‹#›</a:t>
            </a:fld>
            <a:endParaRPr lang="zh-CN" altLang="en-US" dirty="0"/>
          </a:p>
        </p:txBody>
      </p:sp>
    </p:spTree>
    <p:extLst>
      <p:ext uri="{BB962C8B-B14F-4D97-AF65-F5344CB8AC3E}">
        <p14:creationId xmlns:p14="http://schemas.microsoft.com/office/powerpoint/2010/main" val="11348253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1" r:id="rId3"/>
    <p:sldLayoutId id="2147483651" r:id="rId4"/>
    <p:sldLayoutId id="2147483655" r:id="rId5"/>
    <p:sldLayoutId id="2147483658" r:id="rId6"/>
    <p:sldLayoutId id="2147483660" r:id="rId7"/>
    <p:sldLayoutId id="2147483659" r:id="rId8"/>
  </p:sldLayoutIdLst>
  <p:hf hdr="0"/>
  <p:txStyles>
    <p:titleStyle>
      <a:lvl1pPr algn="l" defTabSz="914400" rtl="0" eaLnBrk="1" latinLnBrk="0" hangingPunct="1">
        <a:lnSpc>
          <a:spcPct val="90000"/>
        </a:lnSpc>
        <a:spcBef>
          <a:spcPct val="0"/>
        </a:spcBef>
        <a:buNone/>
        <a:defRPr sz="4400" b="1"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8.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4" name="矩形 23"/>
          <p:cNvSpPr/>
          <p:nvPr/>
        </p:nvSpPr>
        <p:spPr>
          <a:xfrm>
            <a:off x="913253" y="6517951"/>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5" name="文本框 24"/>
          <p:cNvSpPr txBox="1"/>
          <p:nvPr/>
        </p:nvSpPr>
        <p:spPr>
          <a:xfrm>
            <a:off x="1131708" y="6460578"/>
            <a:ext cx="1560042" cy="276999"/>
          </a:xfrm>
          <a:prstGeom prst="rect">
            <a:avLst/>
          </a:prstGeom>
          <a:noFill/>
        </p:spPr>
        <p:txBody>
          <a:bodyPr wrap="none" rtlCol="0">
            <a:spAutoFit/>
          </a:bodyPr>
          <a:lstStyle/>
          <a:p>
            <a:r>
              <a:rPr lang="en-US" altLang="en-US" sz="1200" dirty="0">
                <a:solidFill>
                  <a:schemeClr val="bg1"/>
                </a:solidFill>
                <a:latin typeface="Century Gothic" panose="020B0502020202020204" pitchFamily="34" charset="0"/>
                <a:ea typeface="微软雅黑" charset="-122"/>
                <a:sym typeface="微软雅黑" panose="020B0503020204020204" pitchFamily="34" charset="-122"/>
              </a:rPr>
              <a:t>www.sangfor.com</a:t>
            </a:r>
            <a:endParaRPr lang="en-US" altLang="en-US" sz="1200" dirty="0">
              <a:solidFill>
                <a:schemeClr val="bg1"/>
              </a:solidFill>
              <a:latin typeface="Century Gothic" panose="020B0502020202020204" pitchFamily="34" charset="0"/>
              <a:ea typeface="微软雅黑" charset="-122"/>
            </a:endParaRPr>
          </a:p>
        </p:txBody>
      </p:sp>
      <p:grpSp>
        <p:nvGrpSpPr>
          <p:cNvPr id="3" name="组合 2"/>
          <p:cNvGrpSpPr/>
          <p:nvPr/>
        </p:nvGrpSpPr>
        <p:grpSpPr>
          <a:xfrm>
            <a:off x="4943635" y="6460578"/>
            <a:ext cx="2304730" cy="276999"/>
            <a:chOff x="4872830" y="6460578"/>
            <a:chExt cx="2304730" cy="276999"/>
          </a:xfrm>
        </p:grpSpPr>
        <p:sp>
          <p:nvSpPr>
            <p:cNvPr id="27" name="矩形 26"/>
            <p:cNvSpPr/>
            <p:nvPr/>
          </p:nvSpPr>
          <p:spPr>
            <a:xfrm>
              <a:off x="4872830" y="6517951"/>
              <a:ext cx="162252" cy="162252"/>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8" name="文本框 27"/>
            <p:cNvSpPr txBox="1"/>
            <p:nvPr/>
          </p:nvSpPr>
          <p:spPr>
            <a:xfrm>
              <a:off x="5077305" y="6460578"/>
              <a:ext cx="2100255" cy="276999"/>
            </a:xfrm>
            <a:prstGeom prst="rect">
              <a:avLst/>
            </a:prstGeom>
            <a:noFill/>
          </p:spPr>
          <p:txBody>
            <a:bodyPr wrap="none" rtlCol="0">
              <a:spAutoFit/>
            </a:bodyPr>
            <a:lstStyle/>
            <a:p>
              <a:r>
                <a:rPr lang="en-US" altLang="en-US" sz="1200" dirty="0" err="1">
                  <a:solidFill>
                    <a:schemeClr val="bg1"/>
                  </a:solidFill>
                  <a:latin typeface="Century Gothic" panose="020B0502020202020204" pitchFamily="34" charset="0"/>
                  <a:ea typeface="微软雅黑" charset="-122"/>
                  <a:sym typeface="微软雅黑" panose="020B0503020204020204" pitchFamily="34" charset="-122"/>
                </a:rPr>
                <a:t>Sangfor</a:t>
              </a:r>
              <a:r>
                <a:rPr lang="en-US" altLang="en-US" sz="1200" dirty="0">
                  <a:solidFill>
                    <a:schemeClr val="bg1"/>
                  </a:solidFill>
                  <a:latin typeface="Century Gothic" panose="020B0502020202020204" pitchFamily="34" charset="0"/>
                  <a:ea typeface="微软雅黑" charset="-122"/>
                  <a:sym typeface="微软雅黑" panose="020B0503020204020204" pitchFamily="34" charset="-122"/>
                </a:rPr>
                <a:t> Technologies Inc.</a:t>
              </a:r>
            </a:p>
          </p:txBody>
        </p:sp>
      </p:grpSp>
      <p:sp>
        <p:nvSpPr>
          <p:cNvPr id="31" name="矩形 30"/>
          <p:cNvSpPr/>
          <p:nvPr/>
        </p:nvSpPr>
        <p:spPr>
          <a:xfrm>
            <a:off x="0" y="2514045"/>
            <a:ext cx="438150" cy="2028767"/>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sp>
        <p:nvSpPr>
          <p:cNvPr id="32" name="矩形 31"/>
          <p:cNvSpPr/>
          <p:nvPr/>
        </p:nvSpPr>
        <p:spPr>
          <a:xfrm>
            <a:off x="438150" y="2514045"/>
            <a:ext cx="123825" cy="202876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pic>
        <p:nvPicPr>
          <p:cNvPr id="51" name="图片 5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04439" y="382014"/>
            <a:ext cx="2006357" cy="659385"/>
          </a:xfrm>
          <a:prstGeom prst="rect">
            <a:avLst/>
          </a:prstGeom>
        </p:spPr>
      </p:pic>
      <p:sp>
        <p:nvSpPr>
          <p:cNvPr id="59" name="矩形 58"/>
          <p:cNvSpPr/>
          <p:nvPr/>
        </p:nvSpPr>
        <p:spPr>
          <a:xfrm>
            <a:off x="911225" y="2514045"/>
            <a:ext cx="6510115" cy="1938992"/>
          </a:xfrm>
          <a:prstGeom prst="rect">
            <a:avLst/>
          </a:prstGeom>
        </p:spPr>
        <p:txBody>
          <a:bodyPr wrap="square">
            <a:spAutoFit/>
          </a:bodyPr>
          <a:lstStyle/>
          <a:p>
            <a:r>
              <a:rPr lang="en-US" altLang="zh-CN" sz="4000" b="1" dirty="0">
                <a:solidFill>
                  <a:schemeClr val="bg1"/>
                </a:solidFill>
                <a:latin typeface="Century Gothic" panose="020B0502020202020204" pitchFamily="34" charset="0"/>
                <a:ea typeface="微软雅黑" charset="-122"/>
              </a:rPr>
              <a:t>XXX Threat Analysis Result Presentation (March 2020)</a:t>
            </a:r>
            <a:endParaRPr lang="zh-CN" altLang="en-US" sz="4000" b="1"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252377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矩形 46">
            <a:extLst>
              <a:ext uri="{FF2B5EF4-FFF2-40B4-BE49-F238E27FC236}">
                <a16:creationId xmlns:a16="http://schemas.microsoft.com/office/drawing/2014/main" id="{CE249C23-706D-486B-9FB9-DF4E9EEEAAE5}"/>
              </a:ext>
            </a:extLst>
          </p:cNvPr>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8" name="矩形 47">
            <a:extLst>
              <a:ext uri="{FF2B5EF4-FFF2-40B4-BE49-F238E27FC236}">
                <a16:creationId xmlns:a16="http://schemas.microsoft.com/office/drawing/2014/main" id="{F8263FDE-1538-422E-812C-777D2A5775C1}"/>
              </a:ext>
            </a:extLst>
          </p:cNvPr>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矩形 48">
            <a:extLst>
              <a:ext uri="{FF2B5EF4-FFF2-40B4-BE49-F238E27FC236}">
                <a16:creationId xmlns:a16="http://schemas.microsoft.com/office/drawing/2014/main" id="{85C60E7E-DF7A-489A-A933-1D5019257079}"/>
              </a:ext>
            </a:extLst>
          </p:cNvPr>
          <p:cNvSpPr/>
          <p:nvPr/>
        </p:nvSpPr>
        <p:spPr>
          <a:xfrm>
            <a:off x="579651" y="200326"/>
            <a:ext cx="1606530"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Agenda</a:t>
            </a:r>
          </a:p>
        </p:txBody>
      </p:sp>
      <p:sp>
        <p:nvSpPr>
          <p:cNvPr id="50" name="日期占位符 1">
            <a:extLst>
              <a:ext uri="{FF2B5EF4-FFF2-40B4-BE49-F238E27FC236}">
                <a16:creationId xmlns:a16="http://schemas.microsoft.com/office/drawing/2014/main" id="{D687F6CC-EBF7-43E3-8595-9ED7734D9938}"/>
              </a:ext>
            </a:extLst>
          </p:cNvPr>
          <p:cNvSpPr>
            <a:spLocks noGrp="1"/>
          </p:cNvSpPr>
          <p:nvPr>
            <p:ph type="dt" sz="half" idx="10"/>
          </p:nvPr>
        </p:nvSpPr>
        <p:spPr>
          <a:xfrm>
            <a:off x="1089660" y="6415619"/>
            <a:ext cx="2743200" cy="365125"/>
          </a:xfrm>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51" name="页脚占位符 2">
            <a:extLst>
              <a:ext uri="{FF2B5EF4-FFF2-40B4-BE49-F238E27FC236}">
                <a16:creationId xmlns:a16="http://schemas.microsoft.com/office/drawing/2014/main" id="{D376FAD0-73A6-4753-B22E-E0EE6D6BA7FC}"/>
              </a:ext>
            </a:extLst>
          </p:cNvPr>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2" name="灯片编号占位符 3">
            <a:extLst>
              <a:ext uri="{FF2B5EF4-FFF2-40B4-BE49-F238E27FC236}">
                <a16:creationId xmlns:a16="http://schemas.microsoft.com/office/drawing/2014/main" id="{F6A72679-AD13-41F6-AB9A-FC29A5385C2E}"/>
              </a:ext>
            </a:extLst>
          </p:cNvPr>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pPr/>
              <a:t>1</a:t>
            </a:fld>
            <a:endParaRPr lang="zh-CN" altLang="en-US" dirty="0"/>
          </a:p>
        </p:txBody>
      </p:sp>
      <p:sp>
        <p:nvSpPr>
          <p:cNvPr id="21" name="椭圆 20">
            <a:extLst>
              <a:ext uri="{FF2B5EF4-FFF2-40B4-BE49-F238E27FC236}">
                <a16:creationId xmlns:a16="http://schemas.microsoft.com/office/drawing/2014/main" id="{4A9BAD71-4415-0640-864F-93F10C111284}"/>
              </a:ext>
            </a:extLst>
          </p:cNvPr>
          <p:cNvSpPr/>
          <p:nvPr/>
        </p:nvSpPr>
        <p:spPr>
          <a:xfrm>
            <a:off x="1100581" y="2229042"/>
            <a:ext cx="1303293" cy="1303293"/>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bg1"/>
                </a:solidFill>
                <a:latin typeface="Century Gothic" panose="020B0502020202020204" pitchFamily="34" charset="0"/>
              </a:rPr>
              <a:t>PART</a:t>
            </a:r>
          </a:p>
          <a:p>
            <a:pPr algn="ctr"/>
            <a:r>
              <a:rPr lang="en-US" altLang="zh-CN" sz="2400" b="1" dirty="0">
                <a:solidFill>
                  <a:schemeClr val="bg1"/>
                </a:solidFill>
                <a:latin typeface="Century Gothic" panose="020B0502020202020204" pitchFamily="34" charset="0"/>
              </a:rPr>
              <a:t>1</a:t>
            </a:r>
            <a:endParaRPr lang="zh-CN" altLang="en-US" sz="2400" b="1" dirty="0">
              <a:solidFill>
                <a:schemeClr val="bg1"/>
              </a:solidFill>
              <a:latin typeface="Century Gothic" panose="020B0502020202020204" pitchFamily="34" charset="0"/>
            </a:endParaRPr>
          </a:p>
        </p:txBody>
      </p:sp>
      <p:sp>
        <p:nvSpPr>
          <p:cNvPr id="22" name="文本框 21">
            <a:extLst>
              <a:ext uri="{FF2B5EF4-FFF2-40B4-BE49-F238E27FC236}">
                <a16:creationId xmlns:a16="http://schemas.microsoft.com/office/drawing/2014/main" id="{D0D82A70-A8EF-C142-A0E2-29AEDBD87DEE}"/>
              </a:ext>
            </a:extLst>
          </p:cNvPr>
          <p:cNvSpPr txBox="1"/>
          <p:nvPr/>
        </p:nvSpPr>
        <p:spPr>
          <a:xfrm>
            <a:off x="879949" y="3863263"/>
            <a:ext cx="1744556" cy="584775"/>
          </a:xfrm>
          <a:prstGeom prst="rect">
            <a:avLst/>
          </a:prstGeom>
          <a:noFill/>
        </p:spPr>
        <p:txBody>
          <a:bodyPr wrap="square" rtlCol="0">
            <a:spAutoFit/>
          </a:bodyPr>
          <a:lstStyle/>
          <a:p>
            <a:pPr algn="ctr"/>
            <a:r>
              <a:rPr lang="en-US" altLang="zh-CN" sz="1600" b="1" dirty="0">
                <a:solidFill>
                  <a:schemeClr val="bg1"/>
                </a:solidFill>
                <a:latin typeface="Century Gothic" panose="020B0502020202020204" pitchFamily="34" charset="0"/>
                <a:ea typeface="微软雅黑" panose="020B0503020204020204" pitchFamily="34" charset="-122"/>
              </a:rPr>
              <a:t>Project Background</a:t>
            </a:r>
          </a:p>
        </p:txBody>
      </p:sp>
      <p:sp>
        <p:nvSpPr>
          <p:cNvPr id="29" name="椭圆 28">
            <a:extLst>
              <a:ext uri="{FF2B5EF4-FFF2-40B4-BE49-F238E27FC236}">
                <a16:creationId xmlns:a16="http://schemas.microsoft.com/office/drawing/2014/main" id="{AEF70E29-A79B-514E-A108-3D8D7C41870E}"/>
              </a:ext>
            </a:extLst>
          </p:cNvPr>
          <p:cNvSpPr/>
          <p:nvPr/>
        </p:nvSpPr>
        <p:spPr>
          <a:xfrm>
            <a:off x="3354225" y="2229042"/>
            <a:ext cx="1303293" cy="1303293"/>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bg1"/>
                </a:solidFill>
                <a:latin typeface="Century Gothic" panose="020B0502020202020204" pitchFamily="34" charset="0"/>
              </a:rPr>
              <a:t>PART</a:t>
            </a:r>
          </a:p>
          <a:p>
            <a:pPr algn="ctr"/>
            <a:r>
              <a:rPr lang="en-US" altLang="zh-CN" sz="2400" b="1" dirty="0">
                <a:solidFill>
                  <a:schemeClr val="bg1"/>
                </a:solidFill>
                <a:latin typeface="Century Gothic" panose="020B0502020202020204" pitchFamily="34" charset="0"/>
              </a:rPr>
              <a:t>2</a:t>
            </a:r>
            <a:endParaRPr lang="zh-CN" altLang="en-US" sz="2400" b="1" dirty="0">
              <a:solidFill>
                <a:schemeClr val="bg1"/>
              </a:solidFill>
              <a:latin typeface="Century Gothic" panose="020B0502020202020204" pitchFamily="34" charset="0"/>
            </a:endParaRPr>
          </a:p>
        </p:txBody>
      </p:sp>
      <p:sp>
        <p:nvSpPr>
          <p:cNvPr id="30" name="文本框 29">
            <a:extLst>
              <a:ext uri="{FF2B5EF4-FFF2-40B4-BE49-F238E27FC236}">
                <a16:creationId xmlns:a16="http://schemas.microsoft.com/office/drawing/2014/main" id="{55E9FED1-F339-C44A-8DEC-360343637BDC}"/>
              </a:ext>
            </a:extLst>
          </p:cNvPr>
          <p:cNvSpPr txBox="1"/>
          <p:nvPr/>
        </p:nvSpPr>
        <p:spPr>
          <a:xfrm>
            <a:off x="2938124" y="3863263"/>
            <a:ext cx="2135493" cy="584775"/>
          </a:xfrm>
          <a:prstGeom prst="rect">
            <a:avLst/>
          </a:prstGeom>
          <a:noFill/>
        </p:spPr>
        <p:txBody>
          <a:bodyPr wrap="square" rtlCol="0">
            <a:spAutoFit/>
          </a:bodyPr>
          <a:lstStyle/>
          <a:p>
            <a:pPr algn="ctr"/>
            <a:r>
              <a:rPr lang="en-US" altLang="zh-CN" sz="1600" b="1" dirty="0">
                <a:solidFill>
                  <a:schemeClr val="bg1"/>
                </a:solidFill>
                <a:latin typeface="Century Gothic" panose="020B0502020202020204" pitchFamily="34" charset="0"/>
                <a:ea typeface="微软雅黑" panose="020B0503020204020204" pitchFamily="34" charset="-122"/>
              </a:rPr>
              <a:t>Summary on Threats Identified</a:t>
            </a:r>
          </a:p>
        </p:txBody>
      </p:sp>
      <p:sp>
        <p:nvSpPr>
          <p:cNvPr id="32" name="椭圆 31">
            <a:extLst>
              <a:ext uri="{FF2B5EF4-FFF2-40B4-BE49-F238E27FC236}">
                <a16:creationId xmlns:a16="http://schemas.microsoft.com/office/drawing/2014/main" id="{EC8523ED-ACCF-6249-807C-3D0E8109A0FF}"/>
              </a:ext>
            </a:extLst>
          </p:cNvPr>
          <p:cNvSpPr/>
          <p:nvPr/>
        </p:nvSpPr>
        <p:spPr>
          <a:xfrm>
            <a:off x="5505868" y="2229042"/>
            <a:ext cx="1303293" cy="1303293"/>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bg1"/>
                </a:solidFill>
                <a:latin typeface="Century Gothic" panose="020B0502020202020204" pitchFamily="34" charset="0"/>
              </a:rPr>
              <a:t>PART</a:t>
            </a:r>
          </a:p>
          <a:p>
            <a:pPr algn="ctr"/>
            <a:r>
              <a:rPr lang="en-US" altLang="zh-CN" sz="2400" b="1" dirty="0">
                <a:solidFill>
                  <a:schemeClr val="bg1"/>
                </a:solidFill>
                <a:latin typeface="Century Gothic" panose="020B0502020202020204" pitchFamily="34" charset="0"/>
              </a:rPr>
              <a:t>3</a:t>
            </a:r>
            <a:endParaRPr lang="zh-CN" altLang="en-US" sz="2400" b="1" dirty="0">
              <a:solidFill>
                <a:schemeClr val="bg1"/>
              </a:solidFill>
              <a:latin typeface="Century Gothic" panose="020B0502020202020204" pitchFamily="34" charset="0"/>
            </a:endParaRPr>
          </a:p>
        </p:txBody>
      </p:sp>
      <p:sp>
        <p:nvSpPr>
          <p:cNvPr id="33" name="文本框 32">
            <a:extLst>
              <a:ext uri="{FF2B5EF4-FFF2-40B4-BE49-F238E27FC236}">
                <a16:creationId xmlns:a16="http://schemas.microsoft.com/office/drawing/2014/main" id="{7930A24A-4703-F947-AE7A-6A136B71A446}"/>
              </a:ext>
            </a:extLst>
          </p:cNvPr>
          <p:cNvSpPr txBox="1"/>
          <p:nvPr/>
        </p:nvSpPr>
        <p:spPr>
          <a:xfrm>
            <a:off x="5045238" y="3863263"/>
            <a:ext cx="2224551" cy="584775"/>
          </a:xfrm>
          <a:prstGeom prst="rect">
            <a:avLst/>
          </a:prstGeom>
          <a:noFill/>
        </p:spPr>
        <p:txBody>
          <a:bodyPr wrap="square" rtlCol="0">
            <a:spAutoFit/>
          </a:bodyPr>
          <a:lstStyle/>
          <a:p>
            <a:pPr algn="ctr"/>
            <a:r>
              <a:rPr lang="en-US" altLang="zh-CN" sz="1600" b="1" dirty="0">
                <a:solidFill>
                  <a:schemeClr val="bg1"/>
                </a:solidFill>
                <a:latin typeface="Century Gothic" panose="020B0502020202020204" pitchFamily="34" charset="0"/>
                <a:ea typeface="微软雅黑" panose="020B0503020204020204" pitchFamily="34" charset="-122"/>
              </a:rPr>
              <a:t>Business Impact Analysis</a:t>
            </a:r>
          </a:p>
        </p:txBody>
      </p:sp>
      <p:sp>
        <p:nvSpPr>
          <p:cNvPr id="35" name="椭圆 34">
            <a:extLst>
              <a:ext uri="{FF2B5EF4-FFF2-40B4-BE49-F238E27FC236}">
                <a16:creationId xmlns:a16="http://schemas.microsoft.com/office/drawing/2014/main" id="{BE52E472-8169-0947-9A9E-57526BF684B0}"/>
              </a:ext>
            </a:extLst>
          </p:cNvPr>
          <p:cNvSpPr/>
          <p:nvPr/>
        </p:nvSpPr>
        <p:spPr>
          <a:xfrm>
            <a:off x="7657511" y="2229042"/>
            <a:ext cx="1303293" cy="1303293"/>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bg1"/>
                </a:solidFill>
                <a:latin typeface="Century Gothic" panose="020B0502020202020204" pitchFamily="34" charset="0"/>
              </a:rPr>
              <a:t>PART</a:t>
            </a:r>
          </a:p>
          <a:p>
            <a:pPr algn="ctr"/>
            <a:r>
              <a:rPr lang="en-US" altLang="zh-CN" sz="2400" b="1" dirty="0">
                <a:solidFill>
                  <a:schemeClr val="bg1"/>
                </a:solidFill>
                <a:latin typeface="Century Gothic" panose="020B0502020202020204" pitchFamily="34" charset="0"/>
              </a:rPr>
              <a:t>4</a:t>
            </a:r>
            <a:endParaRPr lang="zh-CN" altLang="en-US" sz="2400" b="1" dirty="0">
              <a:solidFill>
                <a:schemeClr val="bg1"/>
              </a:solidFill>
              <a:latin typeface="Century Gothic" panose="020B0502020202020204" pitchFamily="34" charset="0"/>
            </a:endParaRPr>
          </a:p>
        </p:txBody>
      </p:sp>
      <p:sp>
        <p:nvSpPr>
          <p:cNvPr id="36" name="文本框 35">
            <a:extLst>
              <a:ext uri="{FF2B5EF4-FFF2-40B4-BE49-F238E27FC236}">
                <a16:creationId xmlns:a16="http://schemas.microsoft.com/office/drawing/2014/main" id="{8CA62D1C-07C7-C440-A17D-4BE64B6F0CF2}"/>
              </a:ext>
            </a:extLst>
          </p:cNvPr>
          <p:cNvSpPr txBox="1"/>
          <p:nvPr/>
        </p:nvSpPr>
        <p:spPr>
          <a:xfrm>
            <a:off x="6937557" y="3863263"/>
            <a:ext cx="2743200" cy="584775"/>
          </a:xfrm>
          <a:prstGeom prst="rect">
            <a:avLst/>
          </a:prstGeom>
          <a:noFill/>
        </p:spPr>
        <p:txBody>
          <a:bodyPr wrap="square" rtlCol="0">
            <a:spAutoFit/>
          </a:bodyPr>
          <a:lstStyle/>
          <a:p>
            <a:pPr algn="ctr"/>
            <a:r>
              <a:rPr lang="en-US" altLang="zh-CN" sz="1600" b="1" dirty="0">
                <a:solidFill>
                  <a:schemeClr val="bg1"/>
                </a:solidFill>
                <a:latin typeface="Century Gothic" panose="020B0502020202020204" pitchFamily="34" charset="0"/>
                <a:ea typeface="微软雅黑" panose="020B0503020204020204" pitchFamily="34" charset="-122"/>
              </a:rPr>
              <a:t>Improvement Plan and Recommendations</a:t>
            </a:r>
          </a:p>
        </p:txBody>
      </p:sp>
      <p:sp>
        <p:nvSpPr>
          <p:cNvPr id="38" name="椭圆 37">
            <a:extLst>
              <a:ext uri="{FF2B5EF4-FFF2-40B4-BE49-F238E27FC236}">
                <a16:creationId xmlns:a16="http://schemas.microsoft.com/office/drawing/2014/main" id="{4D87C6B3-C621-4044-BD5D-C24B2271AEF7}"/>
              </a:ext>
            </a:extLst>
          </p:cNvPr>
          <p:cNvSpPr/>
          <p:nvPr/>
        </p:nvSpPr>
        <p:spPr>
          <a:xfrm>
            <a:off x="9809153" y="2229042"/>
            <a:ext cx="1303293" cy="1303293"/>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bg1"/>
                </a:solidFill>
                <a:latin typeface="Century Gothic" panose="020B0502020202020204" pitchFamily="34" charset="0"/>
              </a:rPr>
              <a:t>PART</a:t>
            </a:r>
          </a:p>
          <a:p>
            <a:pPr algn="ctr"/>
            <a:r>
              <a:rPr lang="en-US" altLang="zh-CN" sz="2400" b="1" dirty="0">
                <a:solidFill>
                  <a:schemeClr val="bg1"/>
                </a:solidFill>
                <a:latin typeface="Century Gothic" panose="020B0502020202020204" pitchFamily="34" charset="0"/>
              </a:rPr>
              <a:t>5</a:t>
            </a:r>
            <a:endParaRPr lang="zh-CN" altLang="en-US" sz="2400" b="1" dirty="0">
              <a:solidFill>
                <a:schemeClr val="bg1"/>
              </a:solidFill>
              <a:latin typeface="Century Gothic" panose="020B0502020202020204" pitchFamily="34" charset="0"/>
            </a:endParaRPr>
          </a:p>
        </p:txBody>
      </p:sp>
      <p:sp>
        <p:nvSpPr>
          <p:cNvPr id="39" name="文本框 38">
            <a:extLst>
              <a:ext uri="{FF2B5EF4-FFF2-40B4-BE49-F238E27FC236}">
                <a16:creationId xmlns:a16="http://schemas.microsoft.com/office/drawing/2014/main" id="{7737FC38-FE97-C348-B8AD-03C9C36B352A}"/>
              </a:ext>
            </a:extLst>
          </p:cNvPr>
          <p:cNvSpPr txBox="1"/>
          <p:nvPr/>
        </p:nvSpPr>
        <p:spPr>
          <a:xfrm>
            <a:off x="9736245" y="3863263"/>
            <a:ext cx="1494831" cy="338554"/>
          </a:xfrm>
          <a:prstGeom prst="rect">
            <a:avLst/>
          </a:prstGeom>
          <a:noFill/>
        </p:spPr>
        <p:txBody>
          <a:bodyPr wrap="square" rtlCol="0">
            <a:spAutoFit/>
          </a:bodyPr>
          <a:lstStyle/>
          <a:p>
            <a:pPr algn="ctr"/>
            <a:r>
              <a:rPr lang="en-US" altLang="zh-CN" sz="1600" b="1" dirty="0">
                <a:solidFill>
                  <a:schemeClr val="bg1"/>
                </a:solidFill>
                <a:latin typeface="Century Gothic" panose="020B0502020202020204" pitchFamily="34" charset="0"/>
                <a:ea typeface="微软雅黑" panose="020B0503020204020204" pitchFamily="34" charset="-122"/>
              </a:rPr>
              <a:t>Conclusion</a:t>
            </a:r>
          </a:p>
        </p:txBody>
      </p:sp>
    </p:spTree>
    <p:extLst>
      <p:ext uri="{BB962C8B-B14F-4D97-AF65-F5344CB8AC3E}">
        <p14:creationId xmlns:p14="http://schemas.microsoft.com/office/powerpoint/2010/main" val="8257140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矩形 46">
            <a:extLst>
              <a:ext uri="{FF2B5EF4-FFF2-40B4-BE49-F238E27FC236}">
                <a16:creationId xmlns:a16="http://schemas.microsoft.com/office/drawing/2014/main" id="{CE249C23-706D-486B-9FB9-DF4E9EEEAAE5}"/>
              </a:ext>
            </a:extLst>
          </p:cNvPr>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8" name="矩形 47">
            <a:extLst>
              <a:ext uri="{FF2B5EF4-FFF2-40B4-BE49-F238E27FC236}">
                <a16:creationId xmlns:a16="http://schemas.microsoft.com/office/drawing/2014/main" id="{F8263FDE-1538-422E-812C-777D2A5775C1}"/>
              </a:ext>
            </a:extLst>
          </p:cNvPr>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矩形 48">
            <a:extLst>
              <a:ext uri="{FF2B5EF4-FFF2-40B4-BE49-F238E27FC236}">
                <a16:creationId xmlns:a16="http://schemas.microsoft.com/office/drawing/2014/main" id="{85C60E7E-DF7A-489A-A933-1D5019257079}"/>
              </a:ext>
            </a:extLst>
          </p:cNvPr>
          <p:cNvSpPr/>
          <p:nvPr/>
        </p:nvSpPr>
        <p:spPr>
          <a:xfrm>
            <a:off x="579651" y="200326"/>
            <a:ext cx="3621504"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Project Background</a:t>
            </a:r>
          </a:p>
        </p:txBody>
      </p:sp>
      <p:sp>
        <p:nvSpPr>
          <p:cNvPr id="50" name="日期占位符 1">
            <a:extLst>
              <a:ext uri="{FF2B5EF4-FFF2-40B4-BE49-F238E27FC236}">
                <a16:creationId xmlns:a16="http://schemas.microsoft.com/office/drawing/2014/main" id="{D687F6CC-EBF7-43E3-8595-9ED7734D9938}"/>
              </a:ext>
            </a:extLst>
          </p:cNvPr>
          <p:cNvSpPr>
            <a:spLocks noGrp="1"/>
          </p:cNvSpPr>
          <p:nvPr>
            <p:ph type="dt" sz="half" idx="10"/>
          </p:nvPr>
        </p:nvSpPr>
        <p:spPr>
          <a:xfrm>
            <a:off x="1089660" y="6415619"/>
            <a:ext cx="2743200" cy="365125"/>
          </a:xfrm>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51" name="页脚占位符 2">
            <a:extLst>
              <a:ext uri="{FF2B5EF4-FFF2-40B4-BE49-F238E27FC236}">
                <a16:creationId xmlns:a16="http://schemas.microsoft.com/office/drawing/2014/main" id="{D376FAD0-73A6-4753-B22E-E0EE6D6BA7FC}"/>
              </a:ext>
            </a:extLst>
          </p:cNvPr>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2" name="灯片编号占位符 3">
            <a:extLst>
              <a:ext uri="{FF2B5EF4-FFF2-40B4-BE49-F238E27FC236}">
                <a16:creationId xmlns:a16="http://schemas.microsoft.com/office/drawing/2014/main" id="{F6A72679-AD13-41F6-AB9A-FC29A5385C2E}"/>
              </a:ext>
            </a:extLst>
          </p:cNvPr>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pPr/>
              <a:t>2</a:t>
            </a:fld>
            <a:endParaRPr lang="zh-CN" altLang="en-US" dirty="0"/>
          </a:p>
        </p:txBody>
      </p:sp>
      <p:sp>
        <p:nvSpPr>
          <p:cNvPr id="2" name="文本框 1">
            <a:extLst>
              <a:ext uri="{FF2B5EF4-FFF2-40B4-BE49-F238E27FC236}">
                <a16:creationId xmlns:a16="http://schemas.microsoft.com/office/drawing/2014/main" id="{FCF3E790-14EA-42A3-AAD5-FBC3FFE1795C}"/>
              </a:ext>
            </a:extLst>
          </p:cNvPr>
          <p:cNvSpPr txBox="1"/>
          <p:nvPr/>
        </p:nvSpPr>
        <p:spPr>
          <a:xfrm>
            <a:off x="2768807" y="1174854"/>
            <a:ext cx="6654386" cy="369332"/>
          </a:xfrm>
          <a:prstGeom prst="rect">
            <a:avLst/>
          </a:prstGeom>
          <a:noFill/>
        </p:spPr>
        <p:txBody>
          <a:bodyPr wrap="none" rtlCol="0">
            <a:spAutoFit/>
          </a:bodyPr>
          <a:lstStyle/>
          <a:p>
            <a:pPr algn="ctr"/>
            <a:r>
              <a:rPr lang="en-US" b="1" dirty="0">
                <a:solidFill>
                  <a:srgbClr val="00B0F0"/>
                </a:solidFill>
              </a:rPr>
              <a:t>Threat Identification, Analysis and Risk Assessment (TIARA)</a:t>
            </a:r>
          </a:p>
        </p:txBody>
      </p:sp>
      <p:graphicFrame>
        <p:nvGraphicFramePr>
          <p:cNvPr id="9" name="表格 3">
            <a:extLst>
              <a:ext uri="{FF2B5EF4-FFF2-40B4-BE49-F238E27FC236}">
                <a16:creationId xmlns:a16="http://schemas.microsoft.com/office/drawing/2014/main" id="{9BF6CEDD-2CAB-4242-8990-D2462092EA56}"/>
              </a:ext>
            </a:extLst>
          </p:cNvPr>
          <p:cNvGraphicFramePr>
            <a:graphicFrameLocks noGrp="1"/>
          </p:cNvGraphicFramePr>
          <p:nvPr>
            <p:extLst>
              <p:ext uri="{D42A27DB-BD31-4B8C-83A1-F6EECF244321}">
                <p14:modId xmlns:p14="http://schemas.microsoft.com/office/powerpoint/2010/main" val="3794779911"/>
              </p:ext>
            </p:extLst>
          </p:nvPr>
        </p:nvGraphicFramePr>
        <p:xfrm>
          <a:off x="911225" y="2006080"/>
          <a:ext cx="10440987" cy="3677129"/>
        </p:xfrm>
        <a:graphic>
          <a:graphicData uri="http://schemas.openxmlformats.org/drawingml/2006/table">
            <a:tbl>
              <a:tblPr firstRow="1" bandRow="1">
                <a:tableStyleId>{22838BEF-8BB2-4498-84A7-C5851F593DF1}</a:tableStyleId>
              </a:tblPr>
              <a:tblGrid>
                <a:gridCol w="2470604">
                  <a:extLst>
                    <a:ext uri="{9D8B030D-6E8A-4147-A177-3AD203B41FA5}">
                      <a16:colId xmlns:a16="http://schemas.microsoft.com/office/drawing/2014/main" val="9194971"/>
                    </a:ext>
                  </a:extLst>
                </a:gridCol>
                <a:gridCol w="1251952">
                  <a:extLst>
                    <a:ext uri="{9D8B030D-6E8A-4147-A177-3AD203B41FA5}">
                      <a16:colId xmlns:a16="http://schemas.microsoft.com/office/drawing/2014/main" val="2865113869"/>
                    </a:ext>
                  </a:extLst>
                </a:gridCol>
                <a:gridCol w="6718431">
                  <a:extLst>
                    <a:ext uri="{9D8B030D-6E8A-4147-A177-3AD203B41FA5}">
                      <a16:colId xmlns:a16="http://schemas.microsoft.com/office/drawing/2014/main" val="3266590156"/>
                    </a:ext>
                  </a:extLst>
                </a:gridCol>
              </a:tblGrid>
              <a:tr h="370242">
                <a:tc>
                  <a:txBody>
                    <a:bodyPr/>
                    <a:lstStyle/>
                    <a:p>
                      <a:pPr>
                        <a:lnSpc>
                          <a:spcPct val="150000"/>
                        </a:lnSpc>
                      </a:pPr>
                      <a:r>
                        <a:rPr lang="en-US" sz="1800" b="1" dirty="0">
                          <a:solidFill>
                            <a:srgbClr val="00B0F0"/>
                          </a:solidFill>
                        </a:rPr>
                        <a:t>Project</a:t>
                      </a:r>
                    </a:p>
                  </a:txBody>
                  <a:tcPr>
                    <a:lnL w="12700" cap="flat" cmpd="sng" algn="ctr">
                      <a:solidFill>
                        <a:srgbClr val="00B0F0"/>
                      </a:solidFill>
                      <a:prstDash val="solid"/>
                      <a:round/>
                      <a:headEnd type="none" w="med" len="med"/>
                      <a:tailEnd type="none" w="med" len="med"/>
                    </a:lnL>
                    <a:lnR w="12700" cap="flat" cmpd="sng" algn="ctr">
                      <a:solidFill>
                        <a:srgbClr val="00B0F0"/>
                      </a:solidFill>
                      <a:prstDash val="sysDash"/>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ysDash"/>
                      <a:round/>
                      <a:headEnd type="none" w="med" len="med"/>
                      <a:tailEnd type="none" w="med" len="med"/>
                    </a:lnB>
                    <a:solidFill>
                      <a:srgbClr val="00B0F0">
                        <a:alpha val="15000"/>
                      </a:srgbClr>
                    </a:solidFill>
                  </a:tcPr>
                </a:tc>
                <a:tc gridSpan="2">
                  <a:txBody>
                    <a:bodyPr/>
                    <a:lstStyle/>
                    <a:p>
                      <a:pPr>
                        <a:lnSpc>
                          <a:spcPct val="150000"/>
                        </a:lnSpc>
                      </a:pPr>
                      <a:r>
                        <a:rPr lang="en-US" altLang="zh-CN" sz="1600" b="0" dirty="0">
                          <a:solidFill>
                            <a:schemeClr val="bg1"/>
                          </a:solidFill>
                        </a:rPr>
                        <a:t>TIARA Project (March 2020)</a:t>
                      </a:r>
                      <a:endParaRPr lang="en-US" sz="1600" b="0" dirty="0">
                        <a:solidFill>
                          <a:schemeClr val="bg1"/>
                        </a:solidFill>
                      </a:endParaRPr>
                    </a:p>
                  </a:txBody>
                  <a:tcPr>
                    <a:lnL w="12700" cap="flat" cmpd="sng" algn="ctr">
                      <a:solidFill>
                        <a:srgbClr val="00B0F0"/>
                      </a:solidFill>
                      <a:prstDash val="sysDash"/>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ysDash"/>
                      <a:round/>
                      <a:headEnd type="none" w="med" len="med"/>
                      <a:tailEnd type="none" w="med" len="med"/>
                    </a:lnB>
                    <a:solidFill>
                      <a:srgbClr val="00B0F0">
                        <a:alpha val="10000"/>
                      </a:srgbClr>
                    </a:solidFill>
                  </a:tcPr>
                </a:tc>
                <a:tc hMerge="1">
                  <a:txBody>
                    <a:bodyPr/>
                    <a:lstStyle/>
                    <a:p>
                      <a:endParaRPr lang="en-US" dirty="0">
                        <a:solidFill>
                          <a:schemeClr val="tx1"/>
                        </a:solidFill>
                      </a:endParaRPr>
                    </a:p>
                  </a:txBody>
                  <a:tcPr/>
                </a:tc>
                <a:extLst>
                  <a:ext uri="{0D108BD9-81ED-4DB2-BD59-A6C34878D82A}">
                    <a16:rowId xmlns:a16="http://schemas.microsoft.com/office/drawing/2014/main" val="812121907"/>
                  </a:ext>
                </a:extLst>
              </a:tr>
              <a:tr h="537688">
                <a:tc>
                  <a:txBody>
                    <a:bodyPr/>
                    <a:lstStyle/>
                    <a:p>
                      <a:pPr>
                        <a:lnSpc>
                          <a:spcPct val="150000"/>
                        </a:lnSpc>
                      </a:pPr>
                      <a:r>
                        <a:rPr lang="en-US" altLang="zh-CN" sz="1800" b="1" dirty="0">
                          <a:solidFill>
                            <a:srgbClr val="00B0F0"/>
                          </a:solidFill>
                        </a:rPr>
                        <a:t>Assessment Period</a:t>
                      </a:r>
                      <a:endParaRPr lang="en-US" sz="1800" b="1" dirty="0">
                        <a:solidFill>
                          <a:srgbClr val="00B0F0"/>
                        </a:solidFill>
                      </a:endParaRPr>
                    </a:p>
                  </a:txBody>
                  <a:tcPr>
                    <a:lnL w="12700" cap="flat" cmpd="sng" algn="ctr">
                      <a:solidFill>
                        <a:srgbClr val="00B0F0"/>
                      </a:solidFill>
                      <a:prstDash val="solid"/>
                      <a:round/>
                      <a:headEnd type="none" w="med" len="med"/>
                      <a:tailEnd type="none" w="med" len="med"/>
                    </a:lnL>
                    <a:lnR w="12700" cap="flat" cmpd="sng" algn="ctr">
                      <a:solidFill>
                        <a:srgbClr val="00B0F0"/>
                      </a:solidFill>
                      <a:prstDash val="sysDash"/>
                      <a:round/>
                      <a:headEnd type="none" w="med" len="med"/>
                      <a:tailEnd type="none" w="med" len="med"/>
                    </a:lnR>
                    <a:lnT w="12700" cap="flat" cmpd="sng" algn="ctr">
                      <a:solidFill>
                        <a:srgbClr val="00B0F0"/>
                      </a:solidFill>
                      <a:prstDash val="sysDash"/>
                      <a:round/>
                      <a:headEnd type="none" w="med" len="med"/>
                      <a:tailEnd type="none" w="med" len="med"/>
                    </a:lnT>
                    <a:lnB w="12700" cap="flat" cmpd="sng" algn="ctr">
                      <a:solidFill>
                        <a:srgbClr val="00B0F0"/>
                      </a:solidFill>
                      <a:prstDash val="sysDash"/>
                      <a:round/>
                      <a:headEnd type="none" w="med" len="med"/>
                      <a:tailEnd type="none" w="med" len="med"/>
                    </a:lnB>
                    <a:solidFill>
                      <a:srgbClr val="00B0F0">
                        <a:alpha val="15000"/>
                      </a:srgbClr>
                    </a:solidFill>
                  </a:tcPr>
                </a:tc>
                <a:tc gridSpan="2">
                  <a:txBody>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lang="en-US" sz="1600" dirty="0">
                          <a:solidFill>
                            <a:schemeClr val="bg1"/>
                          </a:solidFill>
                        </a:rPr>
                        <a:t>24 March 2020 – 6 April 2020</a:t>
                      </a:r>
                      <a:endParaRPr lang="en-US" altLang="zh-CN" sz="1600" dirty="0">
                        <a:solidFill>
                          <a:schemeClr val="bg1"/>
                        </a:solidFill>
                      </a:endParaRPr>
                    </a:p>
                  </a:txBody>
                  <a:tcPr>
                    <a:lnL w="12700" cap="flat" cmpd="sng" algn="ctr">
                      <a:solidFill>
                        <a:srgbClr val="00B0F0"/>
                      </a:solidFill>
                      <a:prstDash val="sysDash"/>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ysDash"/>
                      <a:round/>
                      <a:headEnd type="none" w="med" len="med"/>
                      <a:tailEnd type="none" w="med" len="med"/>
                    </a:lnT>
                    <a:lnB w="12700" cap="flat" cmpd="sng" algn="ctr">
                      <a:solidFill>
                        <a:srgbClr val="00B0F0"/>
                      </a:solidFill>
                      <a:prstDash val="sysDash"/>
                      <a:round/>
                      <a:headEnd type="none" w="med" len="med"/>
                      <a:tailEnd type="none" w="med" len="med"/>
                    </a:lnB>
                    <a:solidFill>
                      <a:srgbClr val="00B0F0">
                        <a:alpha val="4000"/>
                      </a:srgbClr>
                    </a:solidFill>
                  </a:tcPr>
                </a:tc>
                <a:tc hMerge="1">
                  <a:txBody>
                    <a:bodyPr/>
                    <a:lstStyle/>
                    <a:p>
                      <a:endParaRPr lang="en-US" dirty="0">
                        <a:solidFill>
                          <a:schemeClr val="tx1"/>
                        </a:solidFill>
                      </a:endParaRPr>
                    </a:p>
                  </a:txBody>
                  <a:tcPr/>
                </a:tc>
                <a:extLst>
                  <a:ext uri="{0D108BD9-81ED-4DB2-BD59-A6C34878D82A}">
                    <a16:rowId xmlns:a16="http://schemas.microsoft.com/office/drawing/2014/main" val="837277292"/>
                  </a:ext>
                </a:extLst>
              </a:tr>
              <a:tr h="370242">
                <a:tc>
                  <a:txBody>
                    <a:bodyPr/>
                    <a:lstStyle/>
                    <a:p>
                      <a:pPr>
                        <a:lnSpc>
                          <a:spcPct val="150000"/>
                        </a:lnSpc>
                      </a:pPr>
                      <a:r>
                        <a:rPr lang="en-US" altLang="zh-CN" sz="1800" b="1" dirty="0">
                          <a:solidFill>
                            <a:srgbClr val="00B0F0"/>
                          </a:solidFill>
                        </a:rPr>
                        <a:t>Field Engineer</a:t>
                      </a:r>
                      <a:endParaRPr lang="en-US" sz="1800" b="1" dirty="0">
                        <a:solidFill>
                          <a:srgbClr val="00B0F0"/>
                        </a:solidFill>
                      </a:endParaRPr>
                    </a:p>
                  </a:txBody>
                  <a:tcPr>
                    <a:lnL w="12700" cap="flat" cmpd="sng" algn="ctr">
                      <a:solidFill>
                        <a:srgbClr val="00B0F0"/>
                      </a:solidFill>
                      <a:prstDash val="solid"/>
                      <a:round/>
                      <a:headEnd type="none" w="med" len="med"/>
                      <a:tailEnd type="none" w="med" len="med"/>
                    </a:lnL>
                    <a:lnR w="12700" cap="flat" cmpd="sng" algn="ctr">
                      <a:solidFill>
                        <a:srgbClr val="00B0F0"/>
                      </a:solidFill>
                      <a:prstDash val="sysDash"/>
                      <a:round/>
                      <a:headEnd type="none" w="med" len="med"/>
                      <a:tailEnd type="none" w="med" len="med"/>
                    </a:lnR>
                    <a:lnT w="12700" cap="flat" cmpd="sng" algn="ctr">
                      <a:solidFill>
                        <a:srgbClr val="00B0F0"/>
                      </a:solidFill>
                      <a:prstDash val="sysDash"/>
                      <a:round/>
                      <a:headEnd type="none" w="med" len="med"/>
                      <a:tailEnd type="none" w="med" len="med"/>
                    </a:lnT>
                    <a:lnB w="12700" cap="flat" cmpd="sng" algn="ctr">
                      <a:solidFill>
                        <a:srgbClr val="00B0F0"/>
                      </a:solidFill>
                      <a:prstDash val="sysDash"/>
                      <a:round/>
                      <a:headEnd type="none" w="med" len="med"/>
                      <a:tailEnd type="none" w="med" len="med"/>
                    </a:lnB>
                    <a:solidFill>
                      <a:srgbClr val="00B0F0">
                        <a:alpha val="15000"/>
                      </a:srgbClr>
                    </a:solidFill>
                  </a:tcPr>
                </a:tc>
                <a:tc>
                  <a:txBody>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lang="en-US" altLang="zh-CN" sz="1600" dirty="0">
                          <a:solidFill>
                            <a:schemeClr val="bg1"/>
                          </a:solidFill>
                        </a:rPr>
                        <a:t>XXX</a:t>
                      </a:r>
                    </a:p>
                  </a:txBody>
                  <a:tcPr>
                    <a:lnL w="12700" cap="flat" cmpd="sng" algn="ctr">
                      <a:solidFill>
                        <a:srgbClr val="00B0F0"/>
                      </a:solidFill>
                      <a:prstDash val="sysDash"/>
                      <a:round/>
                      <a:headEnd type="none" w="med" len="med"/>
                      <a:tailEnd type="none" w="med" len="med"/>
                    </a:lnL>
                    <a:lnR w="12700" cap="flat" cmpd="sng" algn="ctr">
                      <a:solidFill>
                        <a:srgbClr val="00B0F0"/>
                      </a:solidFill>
                      <a:prstDash val="sysDash"/>
                      <a:round/>
                      <a:headEnd type="none" w="med" len="med"/>
                      <a:tailEnd type="none" w="med" len="med"/>
                    </a:lnR>
                    <a:lnT w="12700" cap="flat" cmpd="sng" algn="ctr">
                      <a:solidFill>
                        <a:srgbClr val="00B0F0"/>
                      </a:solidFill>
                      <a:prstDash val="sysDash"/>
                      <a:round/>
                      <a:headEnd type="none" w="med" len="med"/>
                      <a:tailEnd type="none" w="med" len="med"/>
                    </a:lnT>
                    <a:lnB w="12700" cap="flat" cmpd="sng" algn="ctr">
                      <a:solidFill>
                        <a:srgbClr val="00B0F0"/>
                      </a:solidFill>
                      <a:prstDash val="sysDash"/>
                      <a:round/>
                      <a:headEnd type="none" w="med" len="med"/>
                      <a:tailEnd type="none" w="med" len="med"/>
                    </a:lnB>
                    <a:solidFill>
                      <a:srgbClr val="00B0F0">
                        <a:alpha val="10000"/>
                      </a:srgbClr>
                    </a:solidFill>
                  </a:tcPr>
                </a:tc>
                <a:tc>
                  <a:txBody>
                    <a:bodyPr/>
                    <a:lstStyle/>
                    <a:p>
                      <a:pPr>
                        <a:lnSpc>
                          <a:spcPct val="150000"/>
                        </a:lnSpc>
                      </a:pPr>
                      <a:r>
                        <a:rPr lang="en-US" sz="1600" dirty="0">
                          <a:solidFill>
                            <a:schemeClr val="bg1"/>
                          </a:solidFill>
                        </a:rPr>
                        <a:t>Cisco Certified Network Professional (CCNP)</a:t>
                      </a:r>
                    </a:p>
                  </a:txBody>
                  <a:tcPr>
                    <a:lnL w="12700" cap="flat" cmpd="sng" algn="ctr">
                      <a:solidFill>
                        <a:srgbClr val="00B0F0"/>
                      </a:solidFill>
                      <a:prstDash val="sysDash"/>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ysDash"/>
                      <a:round/>
                      <a:headEnd type="none" w="med" len="med"/>
                      <a:tailEnd type="none" w="med" len="med"/>
                    </a:lnT>
                    <a:lnB w="12700" cap="flat" cmpd="sng" algn="ctr">
                      <a:solidFill>
                        <a:srgbClr val="00B0F0"/>
                      </a:solidFill>
                      <a:prstDash val="sysDash"/>
                      <a:round/>
                      <a:headEnd type="none" w="med" len="med"/>
                      <a:tailEnd type="none" w="med" len="med"/>
                    </a:lnB>
                    <a:solidFill>
                      <a:srgbClr val="00B0F0">
                        <a:alpha val="10000"/>
                      </a:srgbClr>
                    </a:solidFill>
                  </a:tcPr>
                </a:tc>
                <a:extLst>
                  <a:ext uri="{0D108BD9-81ED-4DB2-BD59-A6C34878D82A}">
                    <a16:rowId xmlns:a16="http://schemas.microsoft.com/office/drawing/2014/main" val="521853679"/>
                  </a:ext>
                </a:extLst>
              </a:tr>
              <a:tr h="2036330">
                <a:tc>
                  <a:txBody>
                    <a:bodyPr/>
                    <a:lstStyle/>
                    <a:p>
                      <a:pPr>
                        <a:lnSpc>
                          <a:spcPct val="150000"/>
                        </a:lnSpc>
                      </a:pPr>
                      <a:r>
                        <a:rPr lang="en-US" sz="1800" b="1" dirty="0">
                          <a:solidFill>
                            <a:srgbClr val="00B0F0"/>
                          </a:solidFill>
                        </a:rPr>
                        <a:t>Security Consultant</a:t>
                      </a:r>
                    </a:p>
                  </a:txBody>
                  <a:tcPr>
                    <a:lnL w="12700" cap="flat" cmpd="sng" algn="ctr">
                      <a:solidFill>
                        <a:srgbClr val="00B0F0"/>
                      </a:solidFill>
                      <a:prstDash val="solid"/>
                      <a:round/>
                      <a:headEnd type="none" w="med" len="med"/>
                      <a:tailEnd type="none" w="med" len="med"/>
                    </a:lnL>
                    <a:lnR w="12700" cap="flat" cmpd="sng" algn="ctr">
                      <a:solidFill>
                        <a:srgbClr val="00B0F0"/>
                      </a:solidFill>
                      <a:prstDash val="sysDash"/>
                      <a:round/>
                      <a:headEnd type="none" w="med" len="med"/>
                      <a:tailEnd type="none" w="med" len="med"/>
                    </a:lnR>
                    <a:lnT w="12700" cap="flat" cmpd="sng" algn="ctr">
                      <a:solidFill>
                        <a:srgbClr val="00B0F0"/>
                      </a:solidFill>
                      <a:prstDash val="sysDash"/>
                      <a:round/>
                      <a:headEnd type="none" w="med" len="med"/>
                      <a:tailEnd type="none" w="med" len="med"/>
                    </a:lnT>
                    <a:lnB w="12700" cap="flat" cmpd="sng" algn="ctr">
                      <a:solidFill>
                        <a:srgbClr val="00B0F0"/>
                      </a:solidFill>
                      <a:prstDash val="solid"/>
                      <a:round/>
                      <a:headEnd type="none" w="med" len="med"/>
                      <a:tailEnd type="none" w="med" len="med"/>
                    </a:lnB>
                    <a:solidFill>
                      <a:srgbClr val="00B0F0">
                        <a:alpha val="15000"/>
                      </a:srgbClr>
                    </a:solidFill>
                  </a:tcPr>
                </a:tc>
                <a:tc>
                  <a:txBody>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lang="en-US" altLang="zh-CN" sz="1600" dirty="0">
                          <a:solidFill>
                            <a:schemeClr val="bg1"/>
                          </a:solidFill>
                        </a:rPr>
                        <a:t>XXX</a:t>
                      </a:r>
                    </a:p>
                  </a:txBody>
                  <a:tcPr>
                    <a:lnL w="12700" cap="flat" cmpd="sng" algn="ctr">
                      <a:solidFill>
                        <a:srgbClr val="00B0F0"/>
                      </a:solidFill>
                      <a:prstDash val="sysDash"/>
                      <a:round/>
                      <a:headEnd type="none" w="med" len="med"/>
                      <a:tailEnd type="none" w="med" len="med"/>
                    </a:lnL>
                    <a:lnR w="12700" cap="flat" cmpd="sng" algn="ctr">
                      <a:solidFill>
                        <a:srgbClr val="00B0F0"/>
                      </a:solidFill>
                      <a:prstDash val="sysDash"/>
                      <a:round/>
                      <a:headEnd type="none" w="med" len="med"/>
                      <a:tailEnd type="none" w="med" len="med"/>
                    </a:lnR>
                    <a:lnT w="12700" cap="flat" cmpd="sng" algn="ctr">
                      <a:solidFill>
                        <a:srgbClr val="00B0F0"/>
                      </a:solidFill>
                      <a:prstDash val="sysDash"/>
                      <a:round/>
                      <a:headEnd type="none" w="med" len="med"/>
                      <a:tailEnd type="none" w="med" len="med"/>
                    </a:lnT>
                    <a:lnB w="12700" cap="flat" cmpd="sng" algn="ctr">
                      <a:solidFill>
                        <a:srgbClr val="00B0F0"/>
                      </a:solidFill>
                      <a:prstDash val="solid"/>
                      <a:round/>
                      <a:headEnd type="none" w="med" len="med"/>
                      <a:tailEnd type="none" w="med" len="med"/>
                    </a:lnB>
                    <a:solidFill>
                      <a:srgbClr val="00B0F0">
                        <a:alpha val="4000"/>
                      </a:srgbClr>
                    </a:solidFill>
                  </a:tcPr>
                </a:tc>
                <a:tc>
                  <a:txBody>
                    <a:bodyPr/>
                    <a:lstStyle/>
                    <a:p>
                      <a:pPr>
                        <a:lnSpc>
                          <a:spcPct val="150000"/>
                        </a:lnSpc>
                      </a:pPr>
                      <a:r>
                        <a:rPr lang="en-US" sz="1600" dirty="0">
                          <a:solidFill>
                            <a:schemeClr val="bg1"/>
                          </a:solidFill>
                        </a:rPr>
                        <a:t>CREST Registered Tester (CRT),</a:t>
                      </a:r>
                    </a:p>
                    <a:p>
                      <a:pPr>
                        <a:lnSpc>
                          <a:spcPct val="150000"/>
                        </a:lnSpc>
                      </a:pPr>
                      <a:r>
                        <a:rPr lang="en-US" sz="1600" dirty="0">
                          <a:solidFill>
                            <a:schemeClr val="bg1"/>
                          </a:solidFill>
                        </a:rPr>
                        <a:t>Offensive Security Certified Professional (OSCP),</a:t>
                      </a:r>
                    </a:p>
                    <a:p>
                      <a:pPr>
                        <a:lnSpc>
                          <a:spcPct val="150000"/>
                        </a:lnSpc>
                      </a:pPr>
                      <a:r>
                        <a:rPr lang="en-US" sz="1600" dirty="0">
                          <a:solidFill>
                            <a:schemeClr val="bg1"/>
                          </a:solidFill>
                        </a:rPr>
                        <a:t>CompTIA Pentest+ (Pentest+),</a:t>
                      </a:r>
                    </a:p>
                    <a:p>
                      <a:pPr>
                        <a:lnSpc>
                          <a:spcPct val="150000"/>
                        </a:lnSpc>
                      </a:pPr>
                      <a:r>
                        <a:rPr lang="en-US" sz="1600" dirty="0">
                          <a:solidFill>
                            <a:schemeClr val="bg1"/>
                          </a:solidFill>
                        </a:rPr>
                        <a:t>Certified Ethical Hacker (CEH),</a:t>
                      </a:r>
                    </a:p>
                    <a:p>
                      <a:pPr>
                        <a:lnSpc>
                          <a:spcPct val="150000"/>
                        </a:lnSpc>
                      </a:pPr>
                      <a:r>
                        <a:rPr lang="en-US" sz="1600" b="0" i="0" kern="1200" dirty="0">
                          <a:solidFill>
                            <a:schemeClr val="bg1"/>
                          </a:solidFill>
                          <a:effectLst/>
                          <a:latin typeface="+mn-lt"/>
                          <a:ea typeface="+mn-ea"/>
                          <a:cs typeface="+mn-cs"/>
                        </a:rPr>
                        <a:t>Certified Information Systems Security Professional (CISSP),</a:t>
                      </a:r>
                    </a:p>
                    <a:p>
                      <a:pPr>
                        <a:lnSpc>
                          <a:spcPct val="150000"/>
                        </a:lnSpc>
                      </a:pPr>
                      <a:r>
                        <a:rPr lang="en-US" sz="1600" b="0" i="0" kern="1200" dirty="0">
                          <a:solidFill>
                            <a:schemeClr val="bg1"/>
                          </a:solidFill>
                          <a:effectLst/>
                          <a:latin typeface="+mn-lt"/>
                          <a:ea typeface="+mn-ea"/>
                          <a:cs typeface="+mn-cs"/>
                        </a:rPr>
                        <a:t>ISO/IEC 27001 Certification</a:t>
                      </a:r>
                      <a:endParaRPr lang="en-US" sz="1600" dirty="0">
                        <a:solidFill>
                          <a:schemeClr val="bg1"/>
                        </a:solidFill>
                      </a:endParaRPr>
                    </a:p>
                  </a:txBody>
                  <a:tcPr>
                    <a:lnL w="12700" cap="flat" cmpd="sng" algn="ctr">
                      <a:solidFill>
                        <a:srgbClr val="00B0F0"/>
                      </a:solidFill>
                      <a:prstDash val="sysDash"/>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ysDash"/>
                      <a:round/>
                      <a:headEnd type="none" w="med" len="med"/>
                      <a:tailEnd type="none" w="med" len="med"/>
                    </a:lnT>
                    <a:lnB w="12700" cap="flat" cmpd="sng" algn="ctr">
                      <a:solidFill>
                        <a:srgbClr val="00B0F0"/>
                      </a:solidFill>
                      <a:prstDash val="solid"/>
                      <a:round/>
                      <a:headEnd type="none" w="med" len="med"/>
                      <a:tailEnd type="none" w="med" len="med"/>
                    </a:lnB>
                    <a:solidFill>
                      <a:srgbClr val="00B0F0">
                        <a:alpha val="4000"/>
                      </a:srgbClr>
                    </a:solidFill>
                  </a:tcPr>
                </a:tc>
                <a:extLst>
                  <a:ext uri="{0D108BD9-81ED-4DB2-BD59-A6C34878D82A}">
                    <a16:rowId xmlns:a16="http://schemas.microsoft.com/office/drawing/2014/main" val="2807901682"/>
                  </a:ext>
                </a:extLst>
              </a:tr>
            </a:tbl>
          </a:graphicData>
        </a:graphic>
      </p:graphicFrame>
    </p:spTree>
    <p:extLst>
      <p:ext uri="{BB962C8B-B14F-4D97-AF65-F5344CB8AC3E}">
        <p14:creationId xmlns:p14="http://schemas.microsoft.com/office/powerpoint/2010/main" val="24542881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矩形 46">
            <a:extLst>
              <a:ext uri="{FF2B5EF4-FFF2-40B4-BE49-F238E27FC236}">
                <a16:creationId xmlns:a16="http://schemas.microsoft.com/office/drawing/2014/main" id="{CE249C23-706D-486B-9FB9-DF4E9EEEAAE5}"/>
              </a:ext>
            </a:extLst>
          </p:cNvPr>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8" name="矩形 47">
            <a:extLst>
              <a:ext uri="{FF2B5EF4-FFF2-40B4-BE49-F238E27FC236}">
                <a16:creationId xmlns:a16="http://schemas.microsoft.com/office/drawing/2014/main" id="{F8263FDE-1538-422E-812C-777D2A5775C1}"/>
              </a:ext>
            </a:extLst>
          </p:cNvPr>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矩形 48">
            <a:extLst>
              <a:ext uri="{FF2B5EF4-FFF2-40B4-BE49-F238E27FC236}">
                <a16:creationId xmlns:a16="http://schemas.microsoft.com/office/drawing/2014/main" id="{85C60E7E-DF7A-489A-A933-1D5019257079}"/>
              </a:ext>
            </a:extLst>
          </p:cNvPr>
          <p:cNvSpPr/>
          <p:nvPr/>
        </p:nvSpPr>
        <p:spPr>
          <a:xfrm>
            <a:off x="579651" y="200326"/>
            <a:ext cx="3621504"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Project Background</a:t>
            </a:r>
          </a:p>
        </p:txBody>
      </p:sp>
      <p:sp>
        <p:nvSpPr>
          <p:cNvPr id="50" name="日期占位符 1">
            <a:extLst>
              <a:ext uri="{FF2B5EF4-FFF2-40B4-BE49-F238E27FC236}">
                <a16:creationId xmlns:a16="http://schemas.microsoft.com/office/drawing/2014/main" id="{D687F6CC-EBF7-43E3-8595-9ED7734D9938}"/>
              </a:ext>
            </a:extLst>
          </p:cNvPr>
          <p:cNvSpPr>
            <a:spLocks noGrp="1"/>
          </p:cNvSpPr>
          <p:nvPr>
            <p:ph type="dt" sz="half" idx="10"/>
          </p:nvPr>
        </p:nvSpPr>
        <p:spPr>
          <a:xfrm>
            <a:off x="1089660" y="6415619"/>
            <a:ext cx="2743200" cy="365125"/>
          </a:xfrm>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51" name="页脚占位符 2">
            <a:extLst>
              <a:ext uri="{FF2B5EF4-FFF2-40B4-BE49-F238E27FC236}">
                <a16:creationId xmlns:a16="http://schemas.microsoft.com/office/drawing/2014/main" id="{D376FAD0-73A6-4753-B22E-E0EE6D6BA7FC}"/>
              </a:ext>
            </a:extLst>
          </p:cNvPr>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2" name="灯片编号占位符 3">
            <a:extLst>
              <a:ext uri="{FF2B5EF4-FFF2-40B4-BE49-F238E27FC236}">
                <a16:creationId xmlns:a16="http://schemas.microsoft.com/office/drawing/2014/main" id="{F6A72679-AD13-41F6-AB9A-FC29A5385C2E}"/>
              </a:ext>
            </a:extLst>
          </p:cNvPr>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pPr/>
              <a:t>3</a:t>
            </a:fld>
            <a:endParaRPr lang="zh-CN" altLang="en-US" dirty="0"/>
          </a:p>
        </p:txBody>
      </p:sp>
      <p:sp>
        <p:nvSpPr>
          <p:cNvPr id="2" name="文本框 1">
            <a:extLst>
              <a:ext uri="{FF2B5EF4-FFF2-40B4-BE49-F238E27FC236}">
                <a16:creationId xmlns:a16="http://schemas.microsoft.com/office/drawing/2014/main" id="{FCF3E790-14EA-42A3-AAD5-FBC3FFE1795C}"/>
              </a:ext>
            </a:extLst>
          </p:cNvPr>
          <p:cNvSpPr txBox="1"/>
          <p:nvPr/>
        </p:nvSpPr>
        <p:spPr>
          <a:xfrm>
            <a:off x="2768806" y="1160463"/>
            <a:ext cx="6654386" cy="369332"/>
          </a:xfrm>
          <a:prstGeom prst="rect">
            <a:avLst/>
          </a:prstGeom>
          <a:noFill/>
        </p:spPr>
        <p:txBody>
          <a:bodyPr wrap="none" rtlCol="0">
            <a:spAutoFit/>
          </a:bodyPr>
          <a:lstStyle/>
          <a:p>
            <a:pPr algn="ctr"/>
            <a:r>
              <a:rPr lang="en-US" b="1" dirty="0">
                <a:solidFill>
                  <a:srgbClr val="00B0F0"/>
                </a:solidFill>
              </a:rPr>
              <a:t>Threat Identification, Analysis and Risk Assessment (TIARA)</a:t>
            </a:r>
          </a:p>
        </p:txBody>
      </p:sp>
      <p:graphicFrame>
        <p:nvGraphicFramePr>
          <p:cNvPr id="10" name="表格 3">
            <a:extLst>
              <a:ext uri="{FF2B5EF4-FFF2-40B4-BE49-F238E27FC236}">
                <a16:creationId xmlns:a16="http://schemas.microsoft.com/office/drawing/2014/main" id="{656530F6-3A24-4AC0-8D8E-90129053891C}"/>
              </a:ext>
            </a:extLst>
          </p:cNvPr>
          <p:cNvGraphicFramePr>
            <a:graphicFrameLocks noGrp="1"/>
          </p:cNvGraphicFramePr>
          <p:nvPr>
            <p:extLst>
              <p:ext uri="{D42A27DB-BD31-4B8C-83A1-F6EECF244321}">
                <p14:modId xmlns:p14="http://schemas.microsoft.com/office/powerpoint/2010/main" val="1241844480"/>
              </p:ext>
            </p:extLst>
          </p:nvPr>
        </p:nvGraphicFramePr>
        <p:xfrm>
          <a:off x="1065862" y="2423886"/>
          <a:ext cx="10060275" cy="2206171"/>
        </p:xfrm>
        <a:graphic>
          <a:graphicData uri="http://schemas.openxmlformats.org/drawingml/2006/table">
            <a:tbl>
              <a:tblPr firstRow="1" bandRow="1">
                <a:tableStyleId>{22838BEF-8BB2-4498-84A7-C5851F593DF1}</a:tableStyleId>
              </a:tblPr>
              <a:tblGrid>
                <a:gridCol w="3433567">
                  <a:extLst>
                    <a:ext uri="{9D8B030D-6E8A-4147-A177-3AD203B41FA5}">
                      <a16:colId xmlns:a16="http://schemas.microsoft.com/office/drawing/2014/main" val="9194971"/>
                    </a:ext>
                  </a:extLst>
                </a:gridCol>
                <a:gridCol w="6626708">
                  <a:extLst>
                    <a:ext uri="{9D8B030D-6E8A-4147-A177-3AD203B41FA5}">
                      <a16:colId xmlns:a16="http://schemas.microsoft.com/office/drawing/2014/main" val="2865113869"/>
                    </a:ext>
                  </a:extLst>
                </a:gridCol>
              </a:tblGrid>
              <a:tr h="588312">
                <a:tc>
                  <a:txBody>
                    <a:bodyPr/>
                    <a:lstStyle/>
                    <a:p>
                      <a:r>
                        <a:rPr lang="en-US" sz="1800" b="1" dirty="0">
                          <a:solidFill>
                            <a:srgbClr val="00B0F0"/>
                          </a:solidFill>
                        </a:rPr>
                        <a:t>Existing Security Measures</a:t>
                      </a:r>
                    </a:p>
                  </a:txBody>
                  <a:tcPr>
                    <a:lnL w="12700" cap="flat" cmpd="sng" algn="ctr">
                      <a:solidFill>
                        <a:srgbClr val="00B0F0"/>
                      </a:solidFill>
                      <a:prstDash val="solid"/>
                      <a:round/>
                      <a:headEnd type="none" w="med" len="med"/>
                      <a:tailEnd type="none" w="med" len="med"/>
                    </a:lnL>
                    <a:lnR w="12700" cap="flat" cmpd="sng" algn="ctr">
                      <a:solidFill>
                        <a:srgbClr val="00B0F0"/>
                      </a:solidFill>
                      <a:prstDash val="sysDash"/>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ysDash"/>
                      <a:round/>
                      <a:headEnd type="none" w="med" len="med"/>
                      <a:tailEnd type="none" w="med" len="med"/>
                    </a:lnB>
                    <a:solidFill>
                      <a:srgbClr val="00B0F0">
                        <a:alpha val="15000"/>
                      </a:srgbClr>
                    </a:solidFill>
                  </a:tcPr>
                </a:tc>
                <a:tc>
                  <a:txBody>
                    <a:bodyPr/>
                    <a:lstStyle/>
                    <a:p>
                      <a:pPr>
                        <a:lnSpc>
                          <a:spcPct val="150000"/>
                        </a:lnSpc>
                      </a:pPr>
                      <a:r>
                        <a:rPr lang="en-US" altLang="zh-CN" sz="1600" b="0" dirty="0">
                          <a:solidFill>
                            <a:schemeClr val="bg1"/>
                          </a:solidFill>
                        </a:rPr>
                        <a:t>Checkpoint Firewall, Symantec Antivirus</a:t>
                      </a:r>
                      <a:endParaRPr lang="en-US" sz="1600" b="0" dirty="0">
                        <a:solidFill>
                          <a:schemeClr val="bg1"/>
                        </a:solidFill>
                      </a:endParaRPr>
                    </a:p>
                  </a:txBody>
                  <a:tcPr>
                    <a:lnL w="12700" cap="flat" cmpd="sng" algn="ctr">
                      <a:solidFill>
                        <a:srgbClr val="00B0F0"/>
                      </a:solidFill>
                      <a:prstDash val="sysDash"/>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ysDash"/>
                      <a:round/>
                      <a:headEnd type="none" w="med" len="med"/>
                      <a:tailEnd type="none" w="med" len="med"/>
                    </a:lnB>
                    <a:solidFill>
                      <a:srgbClr val="00B0F0">
                        <a:alpha val="10000"/>
                      </a:srgbClr>
                    </a:solidFill>
                  </a:tcPr>
                </a:tc>
                <a:extLst>
                  <a:ext uri="{0D108BD9-81ED-4DB2-BD59-A6C34878D82A}">
                    <a16:rowId xmlns:a16="http://schemas.microsoft.com/office/drawing/2014/main" val="812121907"/>
                  </a:ext>
                </a:extLst>
              </a:tr>
              <a:tr h="588312">
                <a:tc>
                  <a:txBody>
                    <a:bodyPr/>
                    <a:lstStyle/>
                    <a:p>
                      <a:r>
                        <a:rPr lang="en-US" sz="1800" b="1" dirty="0">
                          <a:solidFill>
                            <a:srgbClr val="00B0F0"/>
                          </a:solidFill>
                        </a:rPr>
                        <a:t>Bandwidth</a:t>
                      </a:r>
                    </a:p>
                  </a:txBody>
                  <a:tcPr>
                    <a:lnL w="12700" cap="flat" cmpd="sng" algn="ctr">
                      <a:solidFill>
                        <a:srgbClr val="00B0F0"/>
                      </a:solidFill>
                      <a:prstDash val="solid"/>
                      <a:round/>
                      <a:headEnd type="none" w="med" len="med"/>
                      <a:tailEnd type="none" w="med" len="med"/>
                    </a:lnL>
                    <a:lnR w="12700" cap="flat" cmpd="sng" algn="ctr">
                      <a:solidFill>
                        <a:srgbClr val="00B0F0"/>
                      </a:solidFill>
                      <a:prstDash val="sysDash"/>
                      <a:round/>
                      <a:headEnd type="none" w="med" len="med"/>
                      <a:tailEnd type="none" w="med" len="med"/>
                    </a:lnR>
                    <a:lnT w="12700" cap="flat" cmpd="sng" algn="ctr">
                      <a:solidFill>
                        <a:srgbClr val="00B0F0"/>
                      </a:solidFill>
                      <a:prstDash val="sysDash"/>
                      <a:round/>
                      <a:headEnd type="none" w="med" len="med"/>
                      <a:tailEnd type="none" w="med" len="med"/>
                    </a:lnT>
                    <a:lnB w="12700" cap="flat" cmpd="sng" algn="ctr">
                      <a:solidFill>
                        <a:srgbClr val="00B0F0"/>
                      </a:solidFill>
                      <a:prstDash val="sysDash"/>
                      <a:round/>
                      <a:headEnd type="none" w="med" len="med"/>
                      <a:tailEnd type="none" w="med" len="med"/>
                    </a:lnB>
                    <a:solidFill>
                      <a:srgbClr val="00B0F0">
                        <a:alpha val="15000"/>
                      </a:srgbClr>
                    </a:solidFill>
                  </a:tcPr>
                </a:tc>
                <a:tc>
                  <a:txBody>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lang="en-US" altLang="zh-CN" sz="1600" dirty="0">
                          <a:solidFill>
                            <a:schemeClr val="bg1"/>
                          </a:solidFill>
                        </a:rPr>
                        <a:t>1 Gbps</a:t>
                      </a:r>
                    </a:p>
                  </a:txBody>
                  <a:tcPr>
                    <a:lnL w="12700" cap="flat" cmpd="sng" algn="ctr">
                      <a:solidFill>
                        <a:srgbClr val="00B0F0"/>
                      </a:solidFill>
                      <a:prstDash val="sysDash"/>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ysDash"/>
                      <a:round/>
                      <a:headEnd type="none" w="med" len="med"/>
                      <a:tailEnd type="none" w="med" len="med"/>
                    </a:lnT>
                    <a:lnB w="12700" cap="flat" cmpd="sng" algn="ctr">
                      <a:solidFill>
                        <a:srgbClr val="00B0F0"/>
                      </a:solidFill>
                      <a:prstDash val="sysDash"/>
                      <a:round/>
                      <a:headEnd type="none" w="med" len="med"/>
                      <a:tailEnd type="none" w="med" len="med"/>
                    </a:lnB>
                    <a:solidFill>
                      <a:srgbClr val="00B0F0">
                        <a:alpha val="6000"/>
                      </a:srgbClr>
                    </a:solidFill>
                  </a:tcPr>
                </a:tc>
                <a:extLst>
                  <a:ext uri="{0D108BD9-81ED-4DB2-BD59-A6C34878D82A}">
                    <a16:rowId xmlns:a16="http://schemas.microsoft.com/office/drawing/2014/main" val="837277292"/>
                  </a:ext>
                </a:extLst>
              </a:tr>
              <a:tr h="1029547">
                <a:tc>
                  <a:txBody>
                    <a:bodyPr/>
                    <a:lstStyle/>
                    <a:p>
                      <a:r>
                        <a:rPr lang="en-US" sz="1800" b="1" dirty="0">
                          <a:solidFill>
                            <a:srgbClr val="00B0F0"/>
                          </a:solidFill>
                        </a:rPr>
                        <a:t>Service Components In Use</a:t>
                      </a:r>
                    </a:p>
                  </a:txBody>
                  <a:tcPr>
                    <a:lnL w="12700" cap="flat" cmpd="sng" algn="ctr">
                      <a:solidFill>
                        <a:srgbClr val="00B0F0"/>
                      </a:solidFill>
                      <a:prstDash val="solid"/>
                      <a:round/>
                      <a:headEnd type="none" w="med" len="med"/>
                      <a:tailEnd type="none" w="med" len="med"/>
                    </a:lnL>
                    <a:lnR w="12700" cap="flat" cmpd="sng" algn="ctr">
                      <a:solidFill>
                        <a:srgbClr val="00B0F0"/>
                      </a:solidFill>
                      <a:prstDash val="sysDash"/>
                      <a:round/>
                      <a:headEnd type="none" w="med" len="med"/>
                      <a:tailEnd type="none" w="med" len="med"/>
                    </a:lnR>
                    <a:lnT w="12700" cap="flat" cmpd="sng" algn="ctr">
                      <a:solidFill>
                        <a:srgbClr val="00B0F0"/>
                      </a:solidFill>
                      <a:prstDash val="sysDash"/>
                      <a:round/>
                      <a:headEnd type="none" w="med" len="med"/>
                      <a:tailEnd type="none" w="med" len="med"/>
                    </a:lnT>
                    <a:lnB w="12700" cap="flat" cmpd="sng" algn="ctr">
                      <a:solidFill>
                        <a:srgbClr val="00B0F0"/>
                      </a:solidFill>
                      <a:prstDash val="solid"/>
                      <a:round/>
                      <a:headEnd type="none" w="med" len="med"/>
                      <a:tailEnd type="none" w="med" len="med"/>
                    </a:lnB>
                    <a:solidFill>
                      <a:srgbClr val="00B0F0">
                        <a:alpha val="15000"/>
                      </a:srgbClr>
                    </a:solidFill>
                  </a:tcPr>
                </a:tc>
                <a:tc>
                  <a:txBody>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lang="en-US" sz="1600" dirty="0">
                          <a:solidFill>
                            <a:schemeClr val="bg1"/>
                          </a:solidFill>
                        </a:rPr>
                        <a:t>Cyber Command CC-1000,</a:t>
                      </a:r>
                    </a:p>
                    <a:p>
                      <a:pPr marL="0" marR="0" lvl="0" indent="0" algn="l" defTabSz="914400" rtl="0" eaLnBrk="1" fontAlgn="auto" latinLnBrk="0" hangingPunct="1">
                        <a:lnSpc>
                          <a:spcPct val="150000"/>
                        </a:lnSpc>
                        <a:spcBef>
                          <a:spcPts val="0"/>
                        </a:spcBef>
                        <a:spcAft>
                          <a:spcPts val="0"/>
                        </a:spcAft>
                        <a:buClrTx/>
                        <a:buSzTx/>
                        <a:buFontTx/>
                        <a:buNone/>
                        <a:tabLst/>
                        <a:defRPr/>
                      </a:pPr>
                      <a:r>
                        <a:rPr lang="en-US" sz="1600" dirty="0">
                          <a:solidFill>
                            <a:schemeClr val="bg1"/>
                          </a:solidFill>
                        </a:rPr>
                        <a:t>Stealth Threat Analytic STA-100 x 2</a:t>
                      </a:r>
                    </a:p>
                  </a:txBody>
                  <a:tcPr>
                    <a:lnL w="12700" cap="flat" cmpd="sng" algn="ctr">
                      <a:solidFill>
                        <a:srgbClr val="00B0F0"/>
                      </a:solidFill>
                      <a:prstDash val="sysDash"/>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ysDash"/>
                      <a:round/>
                      <a:headEnd type="none" w="med" len="med"/>
                      <a:tailEnd type="none" w="med" len="med"/>
                    </a:lnT>
                    <a:lnB w="12700" cap="flat" cmpd="sng" algn="ctr">
                      <a:solidFill>
                        <a:srgbClr val="00B0F0"/>
                      </a:solidFill>
                      <a:prstDash val="solid"/>
                      <a:round/>
                      <a:headEnd type="none" w="med" len="med"/>
                      <a:tailEnd type="none" w="med" len="med"/>
                    </a:lnB>
                    <a:solidFill>
                      <a:srgbClr val="00B0F0">
                        <a:alpha val="10000"/>
                      </a:srgbClr>
                    </a:solidFill>
                  </a:tcPr>
                </a:tc>
                <a:extLst>
                  <a:ext uri="{0D108BD9-81ED-4DB2-BD59-A6C34878D82A}">
                    <a16:rowId xmlns:a16="http://schemas.microsoft.com/office/drawing/2014/main" val="521853679"/>
                  </a:ext>
                </a:extLst>
              </a:tr>
            </a:tbl>
          </a:graphicData>
        </a:graphic>
      </p:graphicFrame>
    </p:spTree>
    <p:extLst>
      <p:ext uri="{BB962C8B-B14F-4D97-AF65-F5344CB8AC3E}">
        <p14:creationId xmlns:p14="http://schemas.microsoft.com/office/powerpoint/2010/main" val="22768863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矩形 35">
            <a:extLst>
              <a:ext uri="{FF2B5EF4-FFF2-40B4-BE49-F238E27FC236}">
                <a16:creationId xmlns:a16="http://schemas.microsoft.com/office/drawing/2014/main" id="{A63393B9-2735-3A44-8803-CDCC482EA62E}"/>
              </a:ext>
            </a:extLst>
          </p:cNvPr>
          <p:cNvSpPr/>
          <p:nvPr/>
        </p:nvSpPr>
        <p:spPr>
          <a:xfrm>
            <a:off x="911225" y="1756229"/>
            <a:ext cx="10440988" cy="4209142"/>
          </a:xfrm>
          <a:prstGeom prst="rect">
            <a:avLst/>
          </a:prstGeom>
          <a:solidFill>
            <a:srgbClr val="00B0F0">
              <a:alpha val="5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7" name="矩形 46">
            <a:extLst>
              <a:ext uri="{FF2B5EF4-FFF2-40B4-BE49-F238E27FC236}">
                <a16:creationId xmlns:a16="http://schemas.microsoft.com/office/drawing/2014/main" id="{CE249C23-706D-486B-9FB9-DF4E9EEEAAE5}"/>
              </a:ext>
            </a:extLst>
          </p:cNvPr>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8" name="矩形 47">
            <a:extLst>
              <a:ext uri="{FF2B5EF4-FFF2-40B4-BE49-F238E27FC236}">
                <a16:creationId xmlns:a16="http://schemas.microsoft.com/office/drawing/2014/main" id="{F8263FDE-1538-422E-812C-777D2A5775C1}"/>
              </a:ext>
            </a:extLst>
          </p:cNvPr>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矩形 48">
            <a:extLst>
              <a:ext uri="{FF2B5EF4-FFF2-40B4-BE49-F238E27FC236}">
                <a16:creationId xmlns:a16="http://schemas.microsoft.com/office/drawing/2014/main" id="{85C60E7E-DF7A-489A-A933-1D5019257079}"/>
              </a:ext>
            </a:extLst>
          </p:cNvPr>
          <p:cNvSpPr/>
          <p:nvPr/>
        </p:nvSpPr>
        <p:spPr>
          <a:xfrm>
            <a:off x="579651" y="200326"/>
            <a:ext cx="3621504"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Project Background</a:t>
            </a:r>
          </a:p>
        </p:txBody>
      </p:sp>
      <p:sp>
        <p:nvSpPr>
          <p:cNvPr id="50" name="日期占位符 1">
            <a:extLst>
              <a:ext uri="{FF2B5EF4-FFF2-40B4-BE49-F238E27FC236}">
                <a16:creationId xmlns:a16="http://schemas.microsoft.com/office/drawing/2014/main" id="{D687F6CC-EBF7-43E3-8595-9ED7734D9938}"/>
              </a:ext>
            </a:extLst>
          </p:cNvPr>
          <p:cNvSpPr>
            <a:spLocks noGrp="1"/>
          </p:cNvSpPr>
          <p:nvPr>
            <p:ph type="dt" sz="half" idx="10"/>
          </p:nvPr>
        </p:nvSpPr>
        <p:spPr>
          <a:xfrm>
            <a:off x="1089660" y="6415619"/>
            <a:ext cx="2743200" cy="365125"/>
          </a:xfrm>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51" name="页脚占位符 2">
            <a:extLst>
              <a:ext uri="{FF2B5EF4-FFF2-40B4-BE49-F238E27FC236}">
                <a16:creationId xmlns:a16="http://schemas.microsoft.com/office/drawing/2014/main" id="{D376FAD0-73A6-4753-B22E-E0EE6D6BA7FC}"/>
              </a:ext>
            </a:extLst>
          </p:cNvPr>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2" name="灯片编号占位符 3">
            <a:extLst>
              <a:ext uri="{FF2B5EF4-FFF2-40B4-BE49-F238E27FC236}">
                <a16:creationId xmlns:a16="http://schemas.microsoft.com/office/drawing/2014/main" id="{F6A72679-AD13-41F6-AB9A-FC29A5385C2E}"/>
              </a:ext>
            </a:extLst>
          </p:cNvPr>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pPr/>
              <a:t>4</a:t>
            </a:fld>
            <a:endParaRPr lang="zh-CN" altLang="en-US" dirty="0"/>
          </a:p>
        </p:txBody>
      </p:sp>
      <p:sp>
        <p:nvSpPr>
          <p:cNvPr id="2" name="文本框 1">
            <a:extLst>
              <a:ext uri="{FF2B5EF4-FFF2-40B4-BE49-F238E27FC236}">
                <a16:creationId xmlns:a16="http://schemas.microsoft.com/office/drawing/2014/main" id="{FCF3E790-14EA-42A3-AAD5-FBC3FFE1795C}"/>
              </a:ext>
            </a:extLst>
          </p:cNvPr>
          <p:cNvSpPr txBox="1"/>
          <p:nvPr/>
        </p:nvSpPr>
        <p:spPr>
          <a:xfrm>
            <a:off x="2768807" y="1170986"/>
            <a:ext cx="6654386" cy="369332"/>
          </a:xfrm>
          <a:prstGeom prst="rect">
            <a:avLst/>
          </a:prstGeom>
          <a:noFill/>
        </p:spPr>
        <p:txBody>
          <a:bodyPr wrap="none" rtlCol="0">
            <a:spAutoFit/>
          </a:bodyPr>
          <a:lstStyle/>
          <a:p>
            <a:pPr algn="ctr"/>
            <a:r>
              <a:rPr lang="en-US" b="1" dirty="0">
                <a:solidFill>
                  <a:srgbClr val="00B0F0"/>
                </a:solidFill>
              </a:rPr>
              <a:t>Threat Identification, Analysis and Risk Assessment (TIARA)</a:t>
            </a:r>
          </a:p>
        </p:txBody>
      </p:sp>
      <p:grpSp>
        <p:nvGrpSpPr>
          <p:cNvPr id="32" name="组合 31">
            <a:extLst>
              <a:ext uri="{FF2B5EF4-FFF2-40B4-BE49-F238E27FC236}">
                <a16:creationId xmlns:a16="http://schemas.microsoft.com/office/drawing/2014/main" id="{AE5EBDD1-B29B-7341-A0B6-49104DCD8BE6}"/>
              </a:ext>
            </a:extLst>
          </p:cNvPr>
          <p:cNvGrpSpPr/>
          <p:nvPr/>
        </p:nvGrpSpPr>
        <p:grpSpPr>
          <a:xfrm>
            <a:off x="2152040" y="2113773"/>
            <a:ext cx="7959358" cy="3494053"/>
            <a:chOff x="1607416" y="1987758"/>
            <a:chExt cx="8820593" cy="3872124"/>
          </a:xfrm>
        </p:grpSpPr>
        <p:grpSp>
          <p:nvGrpSpPr>
            <p:cNvPr id="37" name="组合 36">
              <a:extLst>
                <a:ext uri="{FF2B5EF4-FFF2-40B4-BE49-F238E27FC236}">
                  <a16:creationId xmlns:a16="http://schemas.microsoft.com/office/drawing/2014/main" id="{DC5BF706-3664-4850-84D2-B7290239F1E7}"/>
                </a:ext>
              </a:extLst>
            </p:cNvPr>
            <p:cNvGrpSpPr/>
            <p:nvPr/>
          </p:nvGrpSpPr>
          <p:grpSpPr>
            <a:xfrm>
              <a:off x="3818294" y="2590085"/>
              <a:ext cx="2637762" cy="1576708"/>
              <a:chOff x="3036241" y="2676520"/>
              <a:chExt cx="2637762" cy="1576708"/>
            </a:xfrm>
          </p:grpSpPr>
          <p:cxnSp>
            <p:nvCxnSpPr>
              <p:cNvPr id="23" name="直接连接符 22">
                <a:extLst>
                  <a:ext uri="{FF2B5EF4-FFF2-40B4-BE49-F238E27FC236}">
                    <a16:creationId xmlns:a16="http://schemas.microsoft.com/office/drawing/2014/main" id="{9406092F-CD85-4811-82AD-9979347E8533}"/>
                  </a:ext>
                </a:extLst>
              </p:cNvPr>
              <p:cNvCxnSpPr>
                <a:cxnSpLocks/>
              </p:cNvCxnSpPr>
              <p:nvPr/>
            </p:nvCxnSpPr>
            <p:spPr>
              <a:xfrm flipH="1">
                <a:off x="3753579" y="3464521"/>
                <a:ext cx="1920424" cy="0"/>
              </a:xfrm>
              <a:prstGeom prst="line">
                <a:avLst/>
              </a:prstGeom>
              <a:ln w="952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38" name="直接连接符 37">
                <a:extLst>
                  <a:ext uri="{FF2B5EF4-FFF2-40B4-BE49-F238E27FC236}">
                    <a16:creationId xmlns:a16="http://schemas.microsoft.com/office/drawing/2014/main" id="{BA0679C2-CEBE-4E87-83BD-6578C32166A6}"/>
                  </a:ext>
                </a:extLst>
              </p:cNvPr>
              <p:cNvCxnSpPr>
                <a:cxnSpLocks/>
              </p:cNvCxnSpPr>
              <p:nvPr/>
            </p:nvCxnSpPr>
            <p:spPr>
              <a:xfrm>
                <a:off x="3753579" y="2676520"/>
                <a:ext cx="0" cy="1576002"/>
              </a:xfrm>
              <a:prstGeom prst="line">
                <a:avLst/>
              </a:prstGeom>
              <a:ln w="952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40" name="直接连接符 39">
                <a:extLst>
                  <a:ext uri="{FF2B5EF4-FFF2-40B4-BE49-F238E27FC236}">
                    <a16:creationId xmlns:a16="http://schemas.microsoft.com/office/drawing/2014/main" id="{5CDBDB2B-4C3E-4780-AC46-B473AD5AAB06}"/>
                  </a:ext>
                </a:extLst>
              </p:cNvPr>
              <p:cNvCxnSpPr>
                <a:cxnSpLocks/>
              </p:cNvCxnSpPr>
              <p:nvPr/>
            </p:nvCxnSpPr>
            <p:spPr>
              <a:xfrm flipH="1">
                <a:off x="3036241" y="2683687"/>
                <a:ext cx="717338" cy="0"/>
              </a:xfrm>
              <a:prstGeom prst="line">
                <a:avLst/>
              </a:prstGeom>
              <a:ln w="952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42" name="直接连接符 41">
                <a:extLst>
                  <a:ext uri="{FF2B5EF4-FFF2-40B4-BE49-F238E27FC236}">
                    <a16:creationId xmlns:a16="http://schemas.microsoft.com/office/drawing/2014/main" id="{90AD3A80-BFFF-4D22-8228-E3B212FF5364}"/>
                  </a:ext>
                </a:extLst>
              </p:cNvPr>
              <p:cNvCxnSpPr>
                <a:cxnSpLocks/>
              </p:cNvCxnSpPr>
              <p:nvPr/>
            </p:nvCxnSpPr>
            <p:spPr>
              <a:xfrm flipH="1">
                <a:off x="3057823" y="4253228"/>
                <a:ext cx="695756" cy="0"/>
              </a:xfrm>
              <a:prstGeom prst="line">
                <a:avLst/>
              </a:prstGeom>
              <a:ln w="9525">
                <a:solidFill>
                  <a:srgbClr val="00B0F0"/>
                </a:solidFill>
                <a:prstDash val="dash"/>
              </a:ln>
            </p:spPr>
            <p:style>
              <a:lnRef idx="1">
                <a:schemeClr val="accent1"/>
              </a:lnRef>
              <a:fillRef idx="0">
                <a:schemeClr val="accent1"/>
              </a:fillRef>
              <a:effectRef idx="0">
                <a:schemeClr val="accent1"/>
              </a:effectRef>
              <a:fontRef idx="minor">
                <a:schemeClr val="tx1"/>
              </a:fontRef>
            </p:style>
          </p:cxnSp>
        </p:grpSp>
        <p:cxnSp>
          <p:nvCxnSpPr>
            <p:cNvPr id="53" name="直接连接符 52">
              <a:extLst>
                <a:ext uri="{FF2B5EF4-FFF2-40B4-BE49-F238E27FC236}">
                  <a16:creationId xmlns:a16="http://schemas.microsoft.com/office/drawing/2014/main" id="{A83D6D8A-D674-4174-9552-55441E4C606D}"/>
                </a:ext>
              </a:extLst>
            </p:cNvPr>
            <p:cNvCxnSpPr>
              <a:cxnSpLocks/>
            </p:cNvCxnSpPr>
            <p:nvPr/>
          </p:nvCxnSpPr>
          <p:spPr>
            <a:xfrm flipH="1">
              <a:off x="7664825" y="3378439"/>
              <a:ext cx="1920424" cy="0"/>
            </a:xfrm>
            <a:prstGeom prst="line">
              <a:avLst/>
            </a:prstGeom>
            <a:ln w="952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54" name="直接连接符 53">
              <a:extLst>
                <a:ext uri="{FF2B5EF4-FFF2-40B4-BE49-F238E27FC236}">
                  <a16:creationId xmlns:a16="http://schemas.microsoft.com/office/drawing/2014/main" id="{B5ABEBCD-0CC1-4418-B18B-C6F5C0971B9B}"/>
                </a:ext>
              </a:extLst>
            </p:cNvPr>
            <p:cNvCxnSpPr>
              <a:cxnSpLocks/>
            </p:cNvCxnSpPr>
            <p:nvPr/>
          </p:nvCxnSpPr>
          <p:spPr>
            <a:xfrm>
              <a:off x="7127496" y="3844241"/>
              <a:ext cx="0" cy="444955"/>
            </a:xfrm>
            <a:prstGeom prst="line">
              <a:avLst/>
            </a:prstGeom>
            <a:ln w="9525">
              <a:solidFill>
                <a:srgbClr val="00B0F0"/>
              </a:solidFill>
              <a:prstDash val="dash"/>
            </a:ln>
          </p:spPr>
          <p:style>
            <a:lnRef idx="1">
              <a:schemeClr val="accent1"/>
            </a:lnRef>
            <a:fillRef idx="0">
              <a:schemeClr val="accent1"/>
            </a:fillRef>
            <a:effectRef idx="0">
              <a:schemeClr val="accent1"/>
            </a:effectRef>
            <a:fontRef idx="minor">
              <a:schemeClr val="tx1"/>
            </a:fontRef>
          </p:style>
        </p:cxnSp>
        <p:grpSp>
          <p:nvGrpSpPr>
            <p:cNvPr id="14" name="组合 13">
              <a:extLst>
                <a:ext uri="{FF2B5EF4-FFF2-40B4-BE49-F238E27FC236}">
                  <a16:creationId xmlns:a16="http://schemas.microsoft.com/office/drawing/2014/main" id="{96D16F93-A6E9-224A-9B9C-AFE53EA7240F}"/>
                </a:ext>
              </a:extLst>
            </p:cNvPr>
            <p:cNvGrpSpPr/>
            <p:nvPr/>
          </p:nvGrpSpPr>
          <p:grpSpPr>
            <a:xfrm>
              <a:off x="1607416" y="1987758"/>
              <a:ext cx="2210878" cy="2803630"/>
              <a:chOff x="825363" y="2074193"/>
              <a:chExt cx="2210878" cy="2803630"/>
            </a:xfrm>
          </p:grpSpPr>
          <p:sp>
            <p:nvSpPr>
              <p:cNvPr id="39" name="矩形 38">
                <a:extLst>
                  <a:ext uri="{FF2B5EF4-FFF2-40B4-BE49-F238E27FC236}">
                    <a16:creationId xmlns:a16="http://schemas.microsoft.com/office/drawing/2014/main" id="{E2086F56-6E7D-7F4A-AA59-C225D7267A8D}"/>
                  </a:ext>
                </a:extLst>
              </p:cNvPr>
              <p:cNvSpPr/>
              <p:nvPr/>
            </p:nvSpPr>
            <p:spPr>
              <a:xfrm>
                <a:off x="825363" y="3627221"/>
                <a:ext cx="2210878" cy="1250602"/>
              </a:xfrm>
              <a:prstGeom prst="rect">
                <a:avLst/>
              </a:prstGeom>
              <a:solidFill>
                <a:srgbClr val="00B0F0">
                  <a:alpha val="8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矩形 4">
                <a:extLst>
                  <a:ext uri="{FF2B5EF4-FFF2-40B4-BE49-F238E27FC236}">
                    <a16:creationId xmlns:a16="http://schemas.microsoft.com/office/drawing/2014/main" id="{EF49E292-53C0-FA4F-893D-BB28B38E4FD0}"/>
                  </a:ext>
                </a:extLst>
              </p:cNvPr>
              <p:cNvSpPr/>
              <p:nvPr/>
            </p:nvSpPr>
            <p:spPr>
              <a:xfrm>
                <a:off x="825363" y="2074193"/>
                <a:ext cx="2210878" cy="1250602"/>
              </a:xfrm>
              <a:prstGeom prst="rect">
                <a:avLst/>
              </a:prstGeom>
              <a:solidFill>
                <a:srgbClr val="00B0F0">
                  <a:alpha val="8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nvGrpSpPr>
              <p:cNvPr id="3" name="组合 2">
                <a:extLst>
                  <a:ext uri="{FF2B5EF4-FFF2-40B4-BE49-F238E27FC236}">
                    <a16:creationId xmlns:a16="http://schemas.microsoft.com/office/drawing/2014/main" id="{67D15D0B-BB2C-1646-A646-780DBD5D83B0}"/>
                  </a:ext>
                </a:extLst>
              </p:cNvPr>
              <p:cNvGrpSpPr/>
              <p:nvPr/>
            </p:nvGrpSpPr>
            <p:grpSpPr>
              <a:xfrm>
                <a:off x="963910" y="2239797"/>
                <a:ext cx="1893899" cy="919394"/>
                <a:chOff x="653489" y="2037618"/>
                <a:chExt cx="2143785" cy="1040701"/>
              </a:xfrm>
            </p:grpSpPr>
            <p:pic>
              <p:nvPicPr>
                <p:cNvPr id="29" name="Picture 13" descr="Service-Server">
                  <a:extLst>
                    <a:ext uri="{FF2B5EF4-FFF2-40B4-BE49-F238E27FC236}">
                      <a16:creationId xmlns:a16="http://schemas.microsoft.com/office/drawing/2014/main" id="{1390EE3E-266E-824B-A7ED-41CA4708805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3489" y="2037618"/>
                  <a:ext cx="1040701" cy="10407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Picture 13" descr="Service-Server">
                  <a:extLst>
                    <a:ext uri="{FF2B5EF4-FFF2-40B4-BE49-F238E27FC236}">
                      <a16:creationId xmlns:a16="http://schemas.microsoft.com/office/drawing/2014/main" id="{A42F15D0-4BC5-3C49-A857-EBB4C17EDEC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05031" y="2037618"/>
                  <a:ext cx="1040701" cy="10407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 name="Picture 13" descr="Service-Server">
                  <a:extLst>
                    <a:ext uri="{FF2B5EF4-FFF2-40B4-BE49-F238E27FC236}">
                      <a16:creationId xmlns:a16="http://schemas.microsoft.com/office/drawing/2014/main" id="{6F7225FC-BB89-D640-A212-21D7E2BC68F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56573" y="2037618"/>
                  <a:ext cx="1040701" cy="10407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9" descr="电脑">
                <a:extLst>
                  <a:ext uri="{FF2B5EF4-FFF2-40B4-BE49-F238E27FC236}">
                    <a16:creationId xmlns:a16="http://schemas.microsoft.com/office/drawing/2014/main" id="{17B4F631-3FF6-9C4D-9D84-8DB4CC21D69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36442" y="3912679"/>
                <a:ext cx="679686" cy="6796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 name="Picture 9" descr="电脑">
                <a:extLst>
                  <a:ext uri="{FF2B5EF4-FFF2-40B4-BE49-F238E27FC236}">
                    <a16:creationId xmlns:a16="http://schemas.microsoft.com/office/drawing/2014/main" id="{5018C814-D401-8E48-A2BB-9AFB3CEA7BA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91437" y="3912679"/>
                <a:ext cx="679686" cy="6796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 name="Picture 9" descr="电脑">
                <a:extLst>
                  <a:ext uri="{FF2B5EF4-FFF2-40B4-BE49-F238E27FC236}">
                    <a16:creationId xmlns:a16="http://schemas.microsoft.com/office/drawing/2014/main" id="{FE639B9B-7654-244B-B2D4-786E214602A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46433" y="3912679"/>
                <a:ext cx="679686" cy="6796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0" name="图片 9">
              <a:extLst>
                <a:ext uri="{FF2B5EF4-FFF2-40B4-BE49-F238E27FC236}">
                  <a16:creationId xmlns:a16="http://schemas.microsoft.com/office/drawing/2014/main" id="{494DE573-BA22-664D-86D5-05C4EE47AFB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49429" y="2831875"/>
              <a:ext cx="1115396" cy="1115396"/>
            </a:xfrm>
            <a:prstGeom prst="rect">
              <a:avLst/>
            </a:prstGeom>
          </p:spPr>
        </p:pic>
        <p:sp>
          <p:nvSpPr>
            <p:cNvPr id="44" name="Freeform 5">
              <a:extLst>
                <a:ext uri="{FF2B5EF4-FFF2-40B4-BE49-F238E27FC236}">
                  <a16:creationId xmlns:a16="http://schemas.microsoft.com/office/drawing/2014/main" id="{53DCAFAE-E592-394E-9E48-8CFAF9EF6D62}"/>
                </a:ext>
              </a:extLst>
            </p:cNvPr>
            <p:cNvSpPr>
              <a:spLocks noEditPoints="1"/>
            </p:cNvSpPr>
            <p:nvPr/>
          </p:nvSpPr>
          <p:spPr bwMode="auto">
            <a:xfrm>
              <a:off x="9620930" y="2985705"/>
              <a:ext cx="807079" cy="807736"/>
            </a:xfrm>
            <a:custGeom>
              <a:avLst/>
              <a:gdLst>
                <a:gd name="T0" fmla="*/ 0 w 3277"/>
                <a:gd name="T1" fmla="*/ 1639 h 3277"/>
                <a:gd name="T2" fmla="*/ 3277 w 3277"/>
                <a:gd name="T3" fmla="*/ 1639 h 3277"/>
                <a:gd name="T4" fmla="*/ 3065 w 3277"/>
                <a:gd name="T5" fmla="*/ 1586 h 3277"/>
                <a:gd name="T6" fmla="*/ 2309 w 3277"/>
                <a:gd name="T7" fmla="*/ 923 h 3277"/>
                <a:gd name="T8" fmla="*/ 3065 w 3277"/>
                <a:gd name="T9" fmla="*/ 1586 h 3277"/>
                <a:gd name="T10" fmla="*/ 1154 w 3277"/>
                <a:gd name="T11" fmla="*/ 2509 h 3277"/>
                <a:gd name="T12" fmla="*/ 1585 w 3277"/>
                <a:gd name="T13" fmla="*/ 3066 h 3277"/>
                <a:gd name="T14" fmla="*/ 2169 w 3277"/>
                <a:gd name="T15" fmla="*/ 860 h 3277"/>
                <a:gd name="T16" fmla="*/ 1691 w 3277"/>
                <a:gd name="T17" fmla="*/ 212 h 3277"/>
                <a:gd name="T18" fmla="*/ 1872 w 3277"/>
                <a:gd name="T19" fmla="*/ 230 h 3277"/>
                <a:gd name="T20" fmla="*/ 2266 w 3277"/>
                <a:gd name="T21" fmla="*/ 823 h 3277"/>
                <a:gd name="T22" fmla="*/ 1872 w 3277"/>
                <a:gd name="T23" fmla="*/ 230 h 3277"/>
                <a:gd name="T24" fmla="*/ 1585 w 3277"/>
                <a:gd name="T25" fmla="*/ 952 h 3277"/>
                <a:gd name="T26" fmla="*/ 1580 w 3277"/>
                <a:gd name="T27" fmla="*/ 212 h 3277"/>
                <a:gd name="T28" fmla="*/ 1009 w 3277"/>
                <a:gd name="T29" fmla="*/ 826 h 3277"/>
                <a:gd name="T30" fmla="*/ 1403 w 3277"/>
                <a:gd name="T31" fmla="*/ 233 h 3277"/>
                <a:gd name="T32" fmla="*/ 1068 w 3277"/>
                <a:gd name="T33" fmla="*/ 960 h 3277"/>
                <a:gd name="T34" fmla="*/ 1585 w 3277"/>
                <a:gd name="T35" fmla="*/ 1586 h 3277"/>
                <a:gd name="T36" fmla="*/ 1068 w 3277"/>
                <a:gd name="T37" fmla="*/ 960 h 3277"/>
                <a:gd name="T38" fmla="*/ 1585 w 3277"/>
                <a:gd name="T39" fmla="*/ 2326 h 3277"/>
                <a:gd name="T40" fmla="*/ 951 w 3277"/>
                <a:gd name="T41" fmla="*/ 1692 h 3277"/>
                <a:gd name="T42" fmla="*/ 1403 w 3277"/>
                <a:gd name="T43" fmla="*/ 3045 h 3277"/>
                <a:gd name="T44" fmla="*/ 1049 w 3277"/>
                <a:gd name="T45" fmla="*/ 2537 h 3277"/>
                <a:gd name="T46" fmla="*/ 1691 w 3277"/>
                <a:gd name="T47" fmla="*/ 3066 h 3277"/>
                <a:gd name="T48" fmla="*/ 2128 w 3277"/>
                <a:gd name="T49" fmla="*/ 2503 h 3277"/>
                <a:gd name="T50" fmla="*/ 1691 w 3277"/>
                <a:gd name="T51" fmla="*/ 3066 h 3277"/>
                <a:gd name="T52" fmla="*/ 2564 w 3277"/>
                <a:gd name="T53" fmla="*/ 2717 h 3277"/>
                <a:gd name="T54" fmla="*/ 2227 w 3277"/>
                <a:gd name="T55" fmla="*/ 2537 h 3277"/>
                <a:gd name="T56" fmla="*/ 1691 w 3277"/>
                <a:gd name="T57" fmla="*/ 2326 h 3277"/>
                <a:gd name="T58" fmla="*/ 2325 w 3277"/>
                <a:gd name="T59" fmla="*/ 1692 h 3277"/>
                <a:gd name="T60" fmla="*/ 2170 w 3277"/>
                <a:gd name="T61" fmla="*/ 2404 h 3277"/>
                <a:gd name="T62" fmla="*/ 1691 w 3277"/>
                <a:gd name="T63" fmla="*/ 1057 h 3277"/>
                <a:gd name="T64" fmla="*/ 2325 w 3277"/>
                <a:gd name="T65" fmla="*/ 1586 h 3277"/>
                <a:gd name="T66" fmla="*/ 574 w 3277"/>
                <a:gd name="T67" fmla="*/ 692 h 3277"/>
                <a:gd name="T68" fmla="*/ 845 w 3277"/>
                <a:gd name="T69" fmla="*/ 1586 h 3277"/>
                <a:gd name="T70" fmla="*/ 574 w 3277"/>
                <a:gd name="T71" fmla="*/ 692 h 3277"/>
                <a:gd name="T72" fmla="*/ 845 w 3277"/>
                <a:gd name="T73" fmla="*/ 1692 h 3277"/>
                <a:gd name="T74" fmla="*/ 634 w 3277"/>
                <a:gd name="T75" fmla="*/ 2650 h 3277"/>
                <a:gd name="T76" fmla="*/ 2642 w 3277"/>
                <a:gd name="T77" fmla="*/ 2650 h 3277"/>
                <a:gd name="T78" fmla="*/ 2431 w 3277"/>
                <a:gd name="T79" fmla="*/ 1692 h 3277"/>
                <a:gd name="T80" fmla="*/ 2642 w 3277"/>
                <a:gd name="T81" fmla="*/ 2650 h 3277"/>
                <a:gd name="T82" fmla="*/ 2642 w 3277"/>
                <a:gd name="T83" fmla="*/ 2650 h 3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277" h="3277">
                  <a:moveTo>
                    <a:pt x="1638" y="0"/>
                  </a:moveTo>
                  <a:cubicBezTo>
                    <a:pt x="733" y="0"/>
                    <a:pt x="0" y="734"/>
                    <a:pt x="0" y="1639"/>
                  </a:cubicBezTo>
                  <a:cubicBezTo>
                    <a:pt x="0" y="2544"/>
                    <a:pt x="733" y="3277"/>
                    <a:pt x="1638" y="3277"/>
                  </a:cubicBezTo>
                  <a:cubicBezTo>
                    <a:pt x="2543" y="3277"/>
                    <a:pt x="3277" y="2544"/>
                    <a:pt x="3277" y="1639"/>
                  </a:cubicBezTo>
                  <a:cubicBezTo>
                    <a:pt x="3277" y="734"/>
                    <a:pt x="2543" y="0"/>
                    <a:pt x="1638" y="0"/>
                  </a:cubicBezTo>
                  <a:close/>
                  <a:moveTo>
                    <a:pt x="3065" y="1586"/>
                  </a:moveTo>
                  <a:cubicBezTo>
                    <a:pt x="2431" y="1586"/>
                    <a:pt x="2431" y="1586"/>
                    <a:pt x="2431" y="1586"/>
                  </a:cubicBezTo>
                  <a:cubicBezTo>
                    <a:pt x="2426" y="1360"/>
                    <a:pt x="2385" y="1136"/>
                    <a:pt x="2309" y="923"/>
                  </a:cubicBezTo>
                  <a:cubicBezTo>
                    <a:pt x="2451" y="863"/>
                    <a:pt x="2584" y="785"/>
                    <a:pt x="2705" y="691"/>
                  </a:cubicBezTo>
                  <a:cubicBezTo>
                    <a:pt x="2926" y="938"/>
                    <a:pt x="3053" y="1254"/>
                    <a:pt x="3065" y="1586"/>
                  </a:cubicBezTo>
                  <a:close/>
                  <a:moveTo>
                    <a:pt x="1585" y="3066"/>
                  </a:moveTo>
                  <a:cubicBezTo>
                    <a:pt x="1404" y="2912"/>
                    <a:pt x="1257" y="2723"/>
                    <a:pt x="1154" y="2509"/>
                  </a:cubicBezTo>
                  <a:cubicBezTo>
                    <a:pt x="1294" y="2464"/>
                    <a:pt x="1439" y="2438"/>
                    <a:pt x="1585" y="2431"/>
                  </a:cubicBezTo>
                  <a:lnTo>
                    <a:pt x="1585" y="3066"/>
                  </a:lnTo>
                  <a:close/>
                  <a:moveTo>
                    <a:pt x="1696" y="212"/>
                  </a:moveTo>
                  <a:cubicBezTo>
                    <a:pt x="1903" y="387"/>
                    <a:pt x="2065" y="609"/>
                    <a:pt x="2169" y="860"/>
                  </a:cubicBezTo>
                  <a:cubicBezTo>
                    <a:pt x="2015" y="914"/>
                    <a:pt x="1854" y="945"/>
                    <a:pt x="1691" y="952"/>
                  </a:cubicBezTo>
                  <a:cubicBezTo>
                    <a:pt x="1691" y="212"/>
                    <a:pt x="1691" y="212"/>
                    <a:pt x="1691" y="212"/>
                  </a:cubicBezTo>
                  <a:lnTo>
                    <a:pt x="1696" y="212"/>
                  </a:lnTo>
                  <a:close/>
                  <a:moveTo>
                    <a:pt x="1872" y="230"/>
                  </a:moveTo>
                  <a:cubicBezTo>
                    <a:pt x="2157" y="277"/>
                    <a:pt x="2421" y="410"/>
                    <a:pt x="2629" y="611"/>
                  </a:cubicBezTo>
                  <a:cubicBezTo>
                    <a:pt x="2517" y="697"/>
                    <a:pt x="2396" y="768"/>
                    <a:pt x="2266" y="823"/>
                  </a:cubicBezTo>
                  <a:cubicBezTo>
                    <a:pt x="2174" y="603"/>
                    <a:pt x="2040" y="402"/>
                    <a:pt x="1873" y="233"/>
                  </a:cubicBezTo>
                  <a:lnTo>
                    <a:pt x="1872" y="230"/>
                  </a:lnTo>
                  <a:close/>
                  <a:moveTo>
                    <a:pt x="1585" y="212"/>
                  </a:moveTo>
                  <a:cubicBezTo>
                    <a:pt x="1585" y="952"/>
                    <a:pt x="1585" y="952"/>
                    <a:pt x="1585" y="952"/>
                  </a:cubicBezTo>
                  <a:cubicBezTo>
                    <a:pt x="1423" y="947"/>
                    <a:pt x="1262" y="917"/>
                    <a:pt x="1107" y="865"/>
                  </a:cubicBezTo>
                  <a:cubicBezTo>
                    <a:pt x="1211" y="613"/>
                    <a:pt x="1373" y="389"/>
                    <a:pt x="1580" y="212"/>
                  </a:cubicBezTo>
                  <a:lnTo>
                    <a:pt x="1585" y="212"/>
                  </a:lnTo>
                  <a:close/>
                  <a:moveTo>
                    <a:pt x="1009" y="826"/>
                  </a:moveTo>
                  <a:cubicBezTo>
                    <a:pt x="880" y="771"/>
                    <a:pt x="758" y="700"/>
                    <a:pt x="647" y="614"/>
                  </a:cubicBezTo>
                  <a:cubicBezTo>
                    <a:pt x="854" y="413"/>
                    <a:pt x="1118" y="280"/>
                    <a:pt x="1403" y="233"/>
                  </a:cubicBezTo>
                  <a:cubicBezTo>
                    <a:pt x="1235" y="403"/>
                    <a:pt x="1101" y="605"/>
                    <a:pt x="1009" y="826"/>
                  </a:cubicBezTo>
                  <a:close/>
                  <a:moveTo>
                    <a:pt x="1068" y="960"/>
                  </a:moveTo>
                  <a:cubicBezTo>
                    <a:pt x="1235" y="1019"/>
                    <a:pt x="1409" y="1051"/>
                    <a:pt x="1585" y="1057"/>
                  </a:cubicBezTo>
                  <a:cubicBezTo>
                    <a:pt x="1585" y="1586"/>
                    <a:pt x="1585" y="1586"/>
                    <a:pt x="1585" y="1586"/>
                  </a:cubicBezTo>
                  <a:cubicBezTo>
                    <a:pt x="951" y="1586"/>
                    <a:pt x="951" y="1586"/>
                    <a:pt x="951" y="1586"/>
                  </a:cubicBezTo>
                  <a:cubicBezTo>
                    <a:pt x="956" y="1372"/>
                    <a:pt x="996" y="1161"/>
                    <a:pt x="1068" y="960"/>
                  </a:cubicBezTo>
                  <a:close/>
                  <a:moveTo>
                    <a:pt x="1585" y="1692"/>
                  </a:moveTo>
                  <a:cubicBezTo>
                    <a:pt x="1585" y="2326"/>
                    <a:pt x="1585" y="2326"/>
                    <a:pt x="1585" y="2326"/>
                  </a:cubicBezTo>
                  <a:cubicBezTo>
                    <a:pt x="1422" y="2330"/>
                    <a:pt x="1261" y="2358"/>
                    <a:pt x="1105" y="2407"/>
                  </a:cubicBezTo>
                  <a:cubicBezTo>
                    <a:pt x="1010" y="2180"/>
                    <a:pt x="958" y="1938"/>
                    <a:pt x="951" y="1692"/>
                  </a:cubicBezTo>
                  <a:lnTo>
                    <a:pt x="1585" y="1692"/>
                  </a:lnTo>
                  <a:close/>
                  <a:moveTo>
                    <a:pt x="1403" y="3045"/>
                  </a:moveTo>
                  <a:cubicBezTo>
                    <a:pt x="1148" y="3002"/>
                    <a:pt x="909" y="2891"/>
                    <a:pt x="712" y="2722"/>
                  </a:cubicBezTo>
                  <a:cubicBezTo>
                    <a:pt x="817" y="2647"/>
                    <a:pt x="930" y="2585"/>
                    <a:pt x="1049" y="2537"/>
                  </a:cubicBezTo>
                  <a:cubicBezTo>
                    <a:pt x="1138" y="2725"/>
                    <a:pt x="1257" y="2897"/>
                    <a:pt x="1403" y="3045"/>
                  </a:cubicBezTo>
                  <a:close/>
                  <a:moveTo>
                    <a:pt x="1691" y="3066"/>
                  </a:moveTo>
                  <a:cubicBezTo>
                    <a:pt x="1691" y="2431"/>
                    <a:pt x="1691" y="2431"/>
                    <a:pt x="1691" y="2431"/>
                  </a:cubicBezTo>
                  <a:cubicBezTo>
                    <a:pt x="1839" y="2436"/>
                    <a:pt x="1986" y="2460"/>
                    <a:pt x="2128" y="2503"/>
                  </a:cubicBezTo>
                  <a:cubicBezTo>
                    <a:pt x="2025" y="2719"/>
                    <a:pt x="1878" y="2911"/>
                    <a:pt x="1696" y="3066"/>
                  </a:cubicBezTo>
                  <a:lnTo>
                    <a:pt x="1691" y="3066"/>
                  </a:lnTo>
                  <a:close/>
                  <a:moveTo>
                    <a:pt x="2227" y="2537"/>
                  </a:moveTo>
                  <a:cubicBezTo>
                    <a:pt x="2346" y="2584"/>
                    <a:pt x="2459" y="2644"/>
                    <a:pt x="2564" y="2717"/>
                  </a:cubicBezTo>
                  <a:cubicBezTo>
                    <a:pt x="2367" y="2885"/>
                    <a:pt x="2128" y="2997"/>
                    <a:pt x="1873" y="3039"/>
                  </a:cubicBezTo>
                  <a:cubicBezTo>
                    <a:pt x="2018" y="2893"/>
                    <a:pt x="2138" y="2723"/>
                    <a:pt x="2227" y="2537"/>
                  </a:cubicBezTo>
                  <a:close/>
                  <a:moveTo>
                    <a:pt x="2170" y="2404"/>
                  </a:moveTo>
                  <a:cubicBezTo>
                    <a:pt x="2015" y="2356"/>
                    <a:pt x="1853" y="2329"/>
                    <a:pt x="1691" y="2326"/>
                  </a:cubicBezTo>
                  <a:cubicBezTo>
                    <a:pt x="1691" y="1692"/>
                    <a:pt x="1691" y="1692"/>
                    <a:pt x="1691" y="1692"/>
                  </a:cubicBezTo>
                  <a:cubicBezTo>
                    <a:pt x="2325" y="1692"/>
                    <a:pt x="2325" y="1692"/>
                    <a:pt x="2325" y="1692"/>
                  </a:cubicBezTo>
                  <a:cubicBezTo>
                    <a:pt x="2319" y="1938"/>
                    <a:pt x="2266" y="2182"/>
                    <a:pt x="2171" y="2409"/>
                  </a:cubicBezTo>
                  <a:lnTo>
                    <a:pt x="2170" y="2404"/>
                  </a:lnTo>
                  <a:close/>
                  <a:moveTo>
                    <a:pt x="1691" y="1586"/>
                  </a:moveTo>
                  <a:cubicBezTo>
                    <a:pt x="1691" y="1057"/>
                    <a:pt x="1691" y="1057"/>
                    <a:pt x="1691" y="1057"/>
                  </a:cubicBezTo>
                  <a:cubicBezTo>
                    <a:pt x="1867" y="1052"/>
                    <a:pt x="2041" y="1020"/>
                    <a:pt x="2208" y="962"/>
                  </a:cubicBezTo>
                  <a:cubicBezTo>
                    <a:pt x="2280" y="1163"/>
                    <a:pt x="2320" y="1373"/>
                    <a:pt x="2325" y="1586"/>
                  </a:cubicBezTo>
                  <a:lnTo>
                    <a:pt x="1691" y="1586"/>
                  </a:lnTo>
                  <a:close/>
                  <a:moveTo>
                    <a:pt x="574" y="692"/>
                  </a:moveTo>
                  <a:cubicBezTo>
                    <a:pt x="695" y="786"/>
                    <a:pt x="828" y="865"/>
                    <a:pt x="969" y="924"/>
                  </a:cubicBezTo>
                  <a:cubicBezTo>
                    <a:pt x="893" y="1137"/>
                    <a:pt x="851" y="1360"/>
                    <a:pt x="845" y="1586"/>
                  </a:cubicBezTo>
                  <a:cubicBezTo>
                    <a:pt x="211" y="1586"/>
                    <a:pt x="211" y="1586"/>
                    <a:pt x="211" y="1586"/>
                  </a:cubicBezTo>
                  <a:cubicBezTo>
                    <a:pt x="224" y="1255"/>
                    <a:pt x="352" y="938"/>
                    <a:pt x="574" y="692"/>
                  </a:cubicBezTo>
                  <a:close/>
                  <a:moveTo>
                    <a:pt x="211" y="1692"/>
                  </a:moveTo>
                  <a:cubicBezTo>
                    <a:pt x="845" y="1692"/>
                    <a:pt x="845" y="1692"/>
                    <a:pt x="845" y="1692"/>
                  </a:cubicBezTo>
                  <a:cubicBezTo>
                    <a:pt x="851" y="1951"/>
                    <a:pt x="905" y="2207"/>
                    <a:pt x="1004" y="2446"/>
                  </a:cubicBezTo>
                  <a:cubicBezTo>
                    <a:pt x="873" y="2499"/>
                    <a:pt x="748" y="2567"/>
                    <a:pt x="634" y="2650"/>
                  </a:cubicBezTo>
                  <a:cubicBezTo>
                    <a:pt x="376" y="2396"/>
                    <a:pt x="225" y="2053"/>
                    <a:pt x="211" y="1692"/>
                  </a:cubicBezTo>
                  <a:close/>
                  <a:moveTo>
                    <a:pt x="2642" y="2650"/>
                  </a:moveTo>
                  <a:cubicBezTo>
                    <a:pt x="2527" y="2567"/>
                    <a:pt x="2401" y="2499"/>
                    <a:pt x="2268" y="2446"/>
                  </a:cubicBezTo>
                  <a:cubicBezTo>
                    <a:pt x="2369" y="2207"/>
                    <a:pt x="2424" y="1951"/>
                    <a:pt x="2431" y="1692"/>
                  </a:cubicBezTo>
                  <a:cubicBezTo>
                    <a:pt x="3065" y="1692"/>
                    <a:pt x="3065" y="1692"/>
                    <a:pt x="3065" y="1692"/>
                  </a:cubicBezTo>
                  <a:cubicBezTo>
                    <a:pt x="3051" y="2053"/>
                    <a:pt x="2900" y="2396"/>
                    <a:pt x="2642" y="2650"/>
                  </a:cubicBezTo>
                  <a:close/>
                  <a:moveTo>
                    <a:pt x="2642" y="2650"/>
                  </a:moveTo>
                  <a:cubicBezTo>
                    <a:pt x="2642" y="2650"/>
                    <a:pt x="2642" y="2650"/>
                    <a:pt x="2642" y="2650"/>
                  </a:cubicBezTo>
                </a:path>
              </a:pathLst>
            </a:custGeom>
            <a:solidFill>
              <a:srgbClr val="00B0F0"/>
            </a:solidFill>
            <a:ln>
              <a:noFill/>
            </a:ln>
          </p:spPr>
          <p:txBody>
            <a:bodyPr vert="horz" wrap="square" lIns="91440" tIns="45720" rIns="91440" bIns="45720" numCol="1" anchor="t" anchorCtr="0" compatLnSpc="1"/>
            <a:lstStyle/>
            <a:p>
              <a:endParaRPr lang="zh-CN" altLang="en-US"/>
            </a:p>
          </p:txBody>
        </p:sp>
        <p:pic>
          <p:nvPicPr>
            <p:cNvPr id="45" name="图片 44">
              <a:extLst>
                <a:ext uri="{FF2B5EF4-FFF2-40B4-BE49-F238E27FC236}">
                  <a16:creationId xmlns:a16="http://schemas.microsoft.com/office/drawing/2014/main" id="{A1816705-FE8A-0B44-9261-2DF4F6062AF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818294" y="5002318"/>
              <a:ext cx="1903582" cy="857564"/>
            </a:xfrm>
            <a:prstGeom prst="rect">
              <a:avLst/>
            </a:prstGeom>
          </p:spPr>
        </p:pic>
        <p:pic>
          <p:nvPicPr>
            <p:cNvPr id="18" name="图片 17">
              <a:extLst>
                <a:ext uri="{FF2B5EF4-FFF2-40B4-BE49-F238E27FC236}">
                  <a16:creationId xmlns:a16="http://schemas.microsoft.com/office/drawing/2014/main" id="{70D4CA83-6109-9741-B992-99CDD62790B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096000" y="4222054"/>
              <a:ext cx="1903587" cy="857566"/>
            </a:xfrm>
            <a:prstGeom prst="rect">
              <a:avLst/>
            </a:prstGeom>
          </p:spPr>
        </p:pic>
        <p:cxnSp>
          <p:nvCxnSpPr>
            <p:cNvPr id="26" name="直线连接符 25">
              <a:extLst>
                <a:ext uri="{FF2B5EF4-FFF2-40B4-BE49-F238E27FC236}">
                  <a16:creationId xmlns:a16="http://schemas.microsoft.com/office/drawing/2014/main" id="{594B6B10-737A-4B44-AFAB-80D5F29B6BE2}"/>
                </a:ext>
              </a:extLst>
            </p:cNvPr>
            <p:cNvCxnSpPr>
              <a:cxnSpLocks/>
            </p:cNvCxnSpPr>
            <p:nvPr/>
          </p:nvCxnSpPr>
          <p:spPr>
            <a:xfrm>
              <a:off x="5742245" y="5439266"/>
              <a:ext cx="1385251" cy="0"/>
            </a:xfrm>
            <a:prstGeom prst="line">
              <a:avLst/>
            </a:prstGeom>
            <a:ln w="9525">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57" name="直接连接符 53">
              <a:extLst>
                <a:ext uri="{FF2B5EF4-FFF2-40B4-BE49-F238E27FC236}">
                  <a16:creationId xmlns:a16="http://schemas.microsoft.com/office/drawing/2014/main" id="{30919329-9947-4340-BD5C-E081C9D4E74A}"/>
                </a:ext>
              </a:extLst>
            </p:cNvPr>
            <p:cNvCxnSpPr>
              <a:cxnSpLocks/>
            </p:cNvCxnSpPr>
            <p:nvPr/>
          </p:nvCxnSpPr>
          <p:spPr>
            <a:xfrm>
              <a:off x="7127496" y="4994311"/>
              <a:ext cx="0" cy="444955"/>
            </a:xfrm>
            <a:prstGeom prst="line">
              <a:avLst/>
            </a:prstGeom>
            <a:ln w="9525">
              <a:solidFill>
                <a:srgbClr val="00B0F0"/>
              </a:solidFill>
              <a:prstDash val="dash"/>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433121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a:extLst>
              <a:ext uri="{FF2B5EF4-FFF2-40B4-BE49-F238E27FC236}">
                <a16:creationId xmlns:a16="http://schemas.microsoft.com/office/drawing/2014/main" id="{D2BB8F2B-063A-ED45-BAC1-7F30DF3020F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3302284" y="1839115"/>
            <a:ext cx="5587431" cy="3184836"/>
          </a:xfrm>
          <a:prstGeom prst="rect">
            <a:avLst/>
          </a:prstGeom>
        </p:spPr>
      </p:pic>
      <p:sp>
        <p:nvSpPr>
          <p:cNvPr id="47" name="矩形 46">
            <a:extLst>
              <a:ext uri="{FF2B5EF4-FFF2-40B4-BE49-F238E27FC236}">
                <a16:creationId xmlns:a16="http://schemas.microsoft.com/office/drawing/2014/main" id="{CE249C23-706D-486B-9FB9-DF4E9EEEAAE5}"/>
              </a:ext>
            </a:extLst>
          </p:cNvPr>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8" name="矩形 47">
            <a:extLst>
              <a:ext uri="{FF2B5EF4-FFF2-40B4-BE49-F238E27FC236}">
                <a16:creationId xmlns:a16="http://schemas.microsoft.com/office/drawing/2014/main" id="{F8263FDE-1538-422E-812C-777D2A5775C1}"/>
              </a:ext>
            </a:extLst>
          </p:cNvPr>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矩形 48">
            <a:extLst>
              <a:ext uri="{FF2B5EF4-FFF2-40B4-BE49-F238E27FC236}">
                <a16:creationId xmlns:a16="http://schemas.microsoft.com/office/drawing/2014/main" id="{85C60E7E-DF7A-489A-A933-1D5019257079}"/>
              </a:ext>
            </a:extLst>
          </p:cNvPr>
          <p:cNvSpPr/>
          <p:nvPr/>
        </p:nvSpPr>
        <p:spPr>
          <a:xfrm>
            <a:off x="579651" y="200326"/>
            <a:ext cx="3397084"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Overall Risk Rating</a:t>
            </a:r>
          </a:p>
        </p:txBody>
      </p:sp>
      <p:sp>
        <p:nvSpPr>
          <p:cNvPr id="50" name="日期占位符 1">
            <a:extLst>
              <a:ext uri="{FF2B5EF4-FFF2-40B4-BE49-F238E27FC236}">
                <a16:creationId xmlns:a16="http://schemas.microsoft.com/office/drawing/2014/main" id="{D687F6CC-EBF7-43E3-8595-9ED7734D9938}"/>
              </a:ext>
            </a:extLst>
          </p:cNvPr>
          <p:cNvSpPr>
            <a:spLocks noGrp="1"/>
          </p:cNvSpPr>
          <p:nvPr>
            <p:ph type="dt" sz="half" idx="10"/>
          </p:nvPr>
        </p:nvSpPr>
        <p:spPr>
          <a:xfrm>
            <a:off x="1089660" y="6415619"/>
            <a:ext cx="2743200" cy="365125"/>
          </a:xfrm>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51" name="页脚占位符 2">
            <a:extLst>
              <a:ext uri="{FF2B5EF4-FFF2-40B4-BE49-F238E27FC236}">
                <a16:creationId xmlns:a16="http://schemas.microsoft.com/office/drawing/2014/main" id="{D376FAD0-73A6-4753-B22E-E0EE6D6BA7FC}"/>
              </a:ext>
            </a:extLst>
          </p:cNvPr>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2" name="灯片编号占位符 3">
            <a:extLst>
              <a:ext uri="{FF2B5EF4-FFF2-40B4-BE49-F238E27FC236}">
                <a16:creationId xmlns:a16="http://schemas.microsoft.com/office/drawing/2014/main" id="{F6A72679-AD13-41F6-AB9A-FC29A5385C2E}"/>
              </a:ext>
            </a:extLst>
          </p:cNvPr>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pPr/>
              <a:t>5</a:t>
            </a:fld>
            <a:endParaRPr lang="zh-CN" altLang="en-US" dirty="0"/>
          </a:p>
        </p:txBody>
      </p:sp>
      <p:sp>
        <p:nvSpPr>
          <p:cNvPr id="9" name="文本框 8">
            <a:extLst>
              <a:ext uri="{FF2B5EF4-FFF2-40B4-BE49-F238E27FC236}">
                <a16:creationId xmlns:a16="http://schemas.microsoft.com/office/drawing/2014/main" id="{CE59C4B3-A65F-A941-A882-C9F3293A4DB2}"/>
              </a:ext>
            </a:extLst>
          </p:cNvPr>
          <p:cNvSpPr txBox="1"/>
          <p:nvPr/>
        </p:nvSpPr>
        <p:spPr>
          <a:xfrm>
            <a:off x="5440211" y="5041415"/>
            <a:ext cx="1311578" cy="769441"/>
          </a:xfrm>
          <a:prstGeom prst="rect">
            <a:avLst/>
          </a:prstGeom>
          <a:noFill/>
        </p:spPr>
        <p:txBody>
          <a:bodyPr wrap="none" rtlCol="0">
            <a:spAutoFit/>
          </a:bodyPr>
          <a:lstStyle/>
          <a:p>
            <a:r>
              <a:rPr kumimoji="1" lang="en-US" altLang="zh-CN" sz="4400" b="1" dirty="0">
                <a:solidFill>
                  <a:schemeClr val="bg1"/>
                </a:solidFill>
              </a:rPr>
              <a:t>RISK</a:t>
            </a:r>
            <a:endParaRPr kumimoji="1" lang="zh-CN" altLang="en-US" sz="4400" b="1" dirty="0">
              <a:solidFill>
                <a:schemeClr val="bg1"/>
              </a:solidFill>
            </a:endParaRPr>
          </a:p>
        </p:txBody>
      </p:sp>
      <p:sp>
        <p:nvSpPr>
          <p:cNvPr id="17" name="文本框 16">
            <a:extLst>
              <a:ext uri="{FF2B5EF4-FFF2-40B4-BE49-F238E27FC236}">
                <a16:creationId xmlns:a16="http://schemas.microsoft.com/office/drawing/2014/main" id="{5991E93C-D98E-824F-A4D4-F084DF3D9448}"/>
              </a:ext>
            </a:extLst>
          </p:cNvPr>
          <p:cNvSpPr txBox="1"/>
          <p:nvPr/>
        </p:nvSpPr>
        <p:spPr>
          <a:xfrm>
            <a:off x="2213014" y="4392726"/>
            <a:ext cx="854721" cy="461665"/>
          </a:xfrm>
          <a:prstGeom prst="rect">
            <a:avLst/>
          </a:prstGeom>
          <a:noFill/>
        </p:spPr>
        <p:txBody>
          <a:bodyPr wrap="none" rtlCol="0">
            <a:spAutoFit/>
          </a:bodyPr>
          <a:lstStyle/>
          <a:p>
            <a:r>
              <a:rPr kumimoji="1" lang="en-US" altLang="zh-CN" sz="2400" b="1" dirty="0">
                <a:solidFill>
                  <a:srgbClr val="79BD28"/>
                </a:solidFill>
              </a:rPr>
              <a:t>LOW</a:t>
            </a:r>
            <a:endParaRPr kumimoji="1" lang="zh-CN" altLang="en-US" sz="2400" b="1" dirty="0">
              <a:solidFill>
                <a:srgbClr val="79BD28"/>
              </a:solidFill>
            </a:endParaRPr>
          </a:p>
        </p:txBody>
      </p:sp>
      <p:sp>
        <p:nvSpPr>
          <p:cNvPr id="18" name="文本框 17">
            <a:extLst>
              <a:ext uri="{FF2B5EF4-FFF2-40B4-BE49-F238E27FC236}">
                <a16:creationId xmlns:a16="http://schemas.microsoft.com/office/drawing/2014/main" id="{5F90D834-35B5-9B4F-8331-2919CED564B6}"/>
              </a:ext>
            </a:extLst>
          </p:cNvPr>
          <p:cNvSpPr txBox="1"/>
          <p:nvPr/>
        </p:nvSpPr>
        <p:spPr>
          <a:xfrm>
            <a:off x="9138655" y="4392726"/>
            <a:ext cx="949299" cy="461665"/>
          </a:xfrm>
          <a:prstGeom prst="rect">
            <a:avLst/>
          </a:prstGeom>
          <a:noFill/>
        </p:spPr>
        <p:txBody>
          <a:bodyPr wrap="none" rtlCol="0">
            <a:spAutoFit/>
          </a:bodyPr>
          <a:lstStyle/>
          <a:p>
            <a:r>
              <a:rPr kumimoji="1" lang="en-US" altLang="zh-CN" sz="2400" b="1" dirty="0">
                <a:solidFill>
                  <a:srgbClr val="FF0000"/>
                </a:solidFill>
              </a:rPr>
              <a:t>HIGH</a:t>
            </a:r>
            <a:endParaRPr kumimoji="1" lang="zh-CN" altLang="en-US" sz="2400" b="1" dirty="0">
              <a:solidFill>
                <a:srgbClr val="FF0000"/>
              </a:solidFill>
            </a:endParaRPr>
          </a:p>
        </p:txBody>
      </p:sp>
      <p:sp>
        <p:nvSpPr>
          <p:cNvPr id="19" name="文本框 18">
            <a:extLst>
              <a:ext uri="{FF2B5EF4-FFF2-40B4-BE49-F238E27FC236}">
                <a16:creationId xmlns:a16="http://schemas.microsoft.com/office/drawing/2014/main" id="{3E73193C-26D7-2E44-BB0C-6DF7337B2733}"/>
              </a:ext>
            </a:extLst>
          </p:cNvPr>
          <p:cNvSpPr txBox="1"/>
          <p:nvPr/>
        </p:nvSpPr>
        <p:spPr>
          <a:xfrm>
            <a:off x="5396930" y="1289719"/>
            <a:ext cx="1398140" cy="461665"/>
          </a:xfrm>
          <a:prstGeom prst="rect">
            <a:avLst/>
          </a:prstGeom>
          <a:noFill/>
        </p:spPr>
        <p:txBody>
          <a:bodyPr wrap="none" rtlCol="0">
            <a:spAutoFit/>
          </a:bodyPr>
          <a:lstStyle/>
          <a:p>
            <a:r>
              <a:rPr kumimoji="1" lang="en-US" altLang="zh-CN" sz="2400" b="1" dirty="0">
                <a:solidFill>
                  <a:schemeClr val="accent4"/>
                </a:solidFill>
              </a:rPr>
              <a:t>MEDIUM</a:t>
            </a:r>
            <a:endParaRPr kumimoji="1" lang="zh-CN" altLang="en-US" sz="2400" b="1" dirty="0">
              <a:solidFill>
                <a:schemeClr val="accent4"/>
              </a:solidFill>
            </a:endParaRPr>
          </a:p>
        </p:txBody>
      </p:sp>
      <p:sp>
        <p:nvSpPr>
          <p:cNvPr id="10" name="椭圆 9">
            <a:extLst>
              <a:ext uri="{FF2B5EF4-FFF2-40B4-BE49-F238E27FC236}">
                <a16:creationId xmlns:a16="http://schemas.microsoft.com/office/drawing/2014/main" id="{334BF9A0-4F76-BD46-A09C-3DB05CC0C71A}"/>
              </a:ext>
            </a:extLst>
          </p:cNvPr>
          <p:cNvSpPr/>
          <p:nvPr/>
        </p:nvSpPr>
        <p:spPr>
          <a:xfrm>
            <a:off x="6026851" y="1821651"/>
            <a:ext cx="138298" cy="138298"/>
          </a:xfrm>
          <a:prstGeom prst="ellipse">
            <a:avLst/>
          </a:prstGeom>
          <a:solidFill>
            <a:schemeClr val="bg1"/>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a:p>
        </p:txBody>
      </p:sp>
      <p:sp>
        <p:nvSpPr>
          <p:cNvPr id="21" name="椭圆 20">
            <a:extLst>
              <a:ext uri="{FF2B5EF4-FFF2-40B4-BE49-F238E27FC236}">
                <a16:creationId xmlns:a16="http://schemas.microsoft.com/office/drawing/2014/main" id="{9DB5F821-236C-A146-94FE-3486BDBA6314}"/>
              </a:ext>
            </a:extLst>
          </p:cNvPr>
          <p:cNvSpPr/>
          <p:nvPr/>
        </p:nvSpPr>
        <p:spPr>
          <a:xfrm>
            <a:off x="8787355" y="4681066"/>
            <a:ext cx="138298" cy="138298"/>
          </a:xfrm>
          <a:prstGeom prst="ellipse">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a:p>
        </p:txBody>
      </p:sp>
      <p:sp>
        <p:nvSpPr>
          <p:cNvPr id="22" name="椭圆 21">
            <a:extLst>
              <a:ext uri="{FF2B5EF4-FFF2-40B4-BE49-F238E27FC236}">
                <a16:creationId xmlns:a16="http://schemas.microsoft.com/office/drawing/2014/main" id="{3C0CF92B-B463-CA46-98C3-65A6ACF6DDBE}"/>
              </a:ext>
            </a:extLst>
          </p:cNvPr>
          <p:cNvSpPr/>
          <p:nvPr/>
        </p:nvSpPr>
        <p:spPr>
          <a:xfrm>
            <a:off x="3266347" y="4681066"/>
            <a:ext cx="138298" cy="138298"/>
          </a:xfrm>
          <a:prstGeom prst="ellipse">
            <a:avLst/>
          </a:prstGeom>
          <a:solidFill>
            <a:schemeClr val="bg1"/>
          </a:solidFill>
          <a:ln>
            <a:solidFill>
              <a:srgbClr val="79BD2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a:p>
        </p:txBody>
      </p:sp>
      <p:sp>
        <p:nvSpPr>
          <p:cNvPr id="14" name="椭圆 13">
            <a:extLst>
              <a:ext uri="{FF2B5EF4-FFF2-40B4-BE49-F238E27FC236}">
                <a16:creationId xmlns:a16="http://schemas.microsoft.com/office/drawing/2014/main" id="{9BC26F47-4C40-DB4E-BAE3-97B90EFE753D}"/>
              </a:ext>
            </a:extLst>
          </p:cNvPr>
          <p:cNvSpPr/>
          <p:nvPr/>
        </p:nvSpPr>
        <p:spPr>
          <a:xfrm>
            <a:off x="5856513" y="4271244"/>
            <a:ext cx="478971" cy="47897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5" name="三角形 14">
            <a:extLst>
              <a:ext uri="{FF2B5EF4-FFF2-40B4-BE49-F238E27FC236}">
                <a16:creationId xmlns:a16="http://schemas.microsoft.com/office/drawing/2014/main" id="{9D378735-FBC3-6644-A845-DCD36489641B}"/>
              </a:ext>
            </a:extLst>
          </p:cNvPr>
          <p:cNvSpPr/>
          <p:nvPr/>
        </p:nvSpPr>
        <p:spPr>
          <a:xfrm rot="4068288">
            <a:off x="7100326" y="2909108"/>
            <a:ext cx="237593" cy="2329075"/>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Tree>
    <p:extLst>
      <p:ext uri="{BB962C8B-B14F-4D97-AF65-F5344CB8AC3E}">
        <p14:creationId xmlns:p14="http://schemas.microsoft.com/office/powerpoint/2010/main" val="39045423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矩形 46">
            <a:extLst>
              <a:ext uri="{FF2B5EF4-FFF2-40B4-BE49-F238E27FC236}">
                <a16:creationId xmlns:a16="http://schemas.microsoft.com/office/drawing/2014/main" id="{CE249C23-706D-486B-9FB9-DF4E9EEEAAE5}"/>
              </a:ext>
            </a:extLst>
          </p:cNvPr>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8" name="矩形 47">
            <a:extLst>
              <a:ext uri="{FF2B5EF4-FFF2-40B4-BE49-F238E27FC236}">
                <a16:creationId xmlns:a16="http://schemas.microsoft.com/office/drawing/2014/main" id="{F8263FDE-1538-422E-812C-777D2A5775C1}"/>
              </a:ext>
            </a:extLst>
          </p:cNvPr>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矩形 48">
            <a:extLst>
              <a:ext uri="{FF2B5EF4-FFF2-40B4-BE49-F238E27FC236}">
                <a16:creationId xmlns:a16="http://schemas.microsoft.com/office/drawing/2014/main" id="{85C60E7E-DF7A-489A-A933-1D5019257079}"/>
              </a:ext>
            </a:extLst>
          </p:cNvPr>
          <p:cNvSpPr/>
          <p:nvPr/>
        </p:nvSpPr>
        <p:spPr>
          <a:xfrm>
            <a:off x="579651" y="200326"/>
            <a:ext cx="5413661"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Summary on Threats Identified</a:t>
            </a:r>
          </a:p>
        </p:txBody>
      </p:sp>
      <p:sp>
        <p:nvSpPr>
          <p:cNvPr id="50" name="日期占位符 1">
            <a:extLst>
              <a:ext uri="{FF2B5EF4-FFF2-40B4-BE49-F238E27FC236}">
                <a16:creationId xmlns:a16="http://schemas.microsoft.com/office/drawing/2014/main" id="{D687F6CC-EBF7-43E3-8595-9ED7734D9938}"/>
              </a:ext>
            </a:extLst>
          </p:cNvPr>
          <p:cNvSpPr>
            <a:spLocks noGrp="1"/>
          </p:cNvSpPr>
          <p:nvPr>
            <p:ph type="dt" sz="half" idx="10"/>
          </p:nvPr>
        </p:nvSpPr>
        <p:spPr>
          <a:xfrm>
            <a:off x="1089660" y="6415619"/>
            <a:ext cx="2743200" cy="365125"/>
          </a:xfrm>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51" name="页脚占位符 2">
            <a:extLst>
              <a:ext uri="{FF2B5EF4-FFF2-40B4-BE49-F238E27FC236}">
                <a16:creationId xmlns:a16="http://schemas.microsoft.com/office/drawing/2014/main" id="{D376FAD0-73A6-4753-B22E-E0EE6D6BA7FC}"/>
              </a:ext>
            </a:extLst>
          </p:cNvPr>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2" name="灯片编号占位符 3">
            <a:extLst>
              <a:ext uri="{FF2B5EF4-FFF2-40B4-BE49-F238E27FC236}">
                <a16:creationId xmlns:a16="http://schemas.microsoft.com/office/drawing/2014/main" id="{F6A72679-AD13-41F6-AB9A-FC29A5385C2E}"/>
              </a:ext>
            </a:extLst>
          </p:cNvPr>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pPr/>
              <a:t>6</a:t>
            </a:fld>
            <a:endParaRPr lang="zh-CN" altLang="en-US" dirty="0"/>
          </a:p>
        </p:txBody>
      </p:sp>
      <p:pic>
        <p:nvPicPr>
          <p:cNvPr id="7" name="图片 6">
            <a:extLst>
              <a:ext uri="{FF2B5EF4-FFF2-40B4-BE49-F238E27FC236}">
                <a16:creationId xmlns:a16="http://schemas.microsoft.com/office/drawing/2014/main" id="{4A1E1B76-412D-4602-AEBC-21DF3F78857A}"/>
              </a:ext>
            </a:extLst>
          </p:cNvPr>
          <p:cNvPicPr>
            <a:picLocks noChangeAspect="1"/>
          </p:cNvPicPr>
          <p:nvPr/>
        </p:nvPicPr>
        <p:blipFill>
          <a:blip r:embed="rId3">
            <a:biLevel thresh="25000"/>
            <a:extLst>
              <a:ext uri="{28A0092B-C50C-407E-A947-70E740481C1C}">
                <a14:useLocalDpi xmlns:a14="http://schemas.microsoft.com/office/drawing/2010/main" val="0"/>
              </a:ext>
            </a:extLst>
          </a:blip>
          <a:stretch>
            <a:fillRect/>
          </a:stretch>
        </p:blipFill>
        <p:spPr>
          <a:xfrm>
            <a:off x="7027758" y="2169833"/>
            <a:ext cx="671138" cy="671138"/>
          </a:xfrm>
          <a:prstGeom prst="rect">
            <a:avLst/>
          </a:prstGeom>
        </p:spPr>
      </p:pic>
      <p:sp>
        <p:nvSpPr>
          <p:cNvPr id="16" name="文本框 15">
            <a:extLst>
              <a:ext uri="{FF2B5EF4-FFF2-40B4-BE49-F238E27FC236}">
                <a16:creationId xmlns:a16="http://schemas.microsoft.com/office/drawing/2014/main" id="{150BBE2D-B4C7-4194-9184-E137C5E5D0C0}"/>
              </a:ext>
            </a:extLst>
          </p:cNvPr>
          <p:cNvSpPr txBox="1"/>
          <p:nvPr/>
        </p:nvSpPr>
        <p:spPr>
          <a:xfrm>
            <a:off x="6429608" y="3490615"/>
            <a:ext cx="1954381" cy="338554"/>
          </a:xfrm>
          <a:prstGeom prst="rect">
            <a:avLst/>
          </a:prstGeom>
          <a:noFill/>
        </p:spPr>
        <p:txBody>
          <a:bodyPr wrap="none" rtlCol="0">
            <a:spAutoFit/>
          </a:bodyPr>
          <a:lstStyle/>
          <a:p>
            <a:r>
              <a:rPr lang="en-US" sz="1600" b="1" dirty="0">
                <a:solidFill>
                  <a:srgbClr val="00B0F0"/>
                </a:solidFill>
              </a:rPr>
              <a:t>Vulnerability Type</a:t>
            </a:r>
          </a:p>
        </p:txBody>
      </p:sp>
      <p:pic>
        <p:nvPicPr>
          <p:cNvPr id="13" name="图片 12">
            <a:extLst>
              <a:ext uri="{FF2B5EF4-FFF2-40B4-BE49-F238E27FC236}">
                <a16:creationId xmlns:a16="http://schemas.microsoft.com/office/drawing/2014/main" id="{65B6C09F-6C31-4002-BF56-1FC0AE723CEE}"/>
              </a:ext>
            </a:extLst>
          </p:cNvPr>
          <p:cNvPicPr>
            <a:picLocks noChangeAspect="1"/>
          </p:cNvPicPr>
          <p:nvPr/>
        </p:nvPicPr>
        <p:blipFill>
          <a:blip r:embed="rId4">
            <a:biLevel thresh="25000"/>
            <a:extLst>
              <a:ext uri="{28A0092B-C50C-407E-A947-70E740481C1C}">
                <a14:useLocalDpi xmlns:a14="http://schemas.microsoft.com/office/drawing/2010/main" val="0"/>
              </a:ext>
            </a:extLst>
          </a:blip>
          <a:stretch>
            <a:fillRect/>
          </a:stretch>
        </p:blipFill>
        <p:spPr>
          <a:xfrm>
            <a:off x="9547297" y="2125697"/>
            <a:ext cx="732808" cy="732808"/>
          </a:xfrm>
          <a:prstGeom prst="rect">
            <a:avLst/>
          </a:prstGeom>
        </p:spPr>
      </p:pic>
      <p:sp>
        <p:nvSpPr>
          <p:cNvPr id="22" name="文本框 21">
            <a:extLst>
              <a:ext uri="{FF2B5EF4-FFF2-40B4-BE49-F238E27FC236}">
                <a16:creationId xmlns:a16="http://schemas.microsoft.com/office/drawing/2014/main" id="{B57B745A-771B-4246-B5D3-2CE1EBFA3B52}"/>
              </a:ext>
            </a:extLst>
          </p:cNvPr>
          <p:cNvSpPr txBox="1"/>
          <p:nvPr/>
        </p:nvSpPr>
        <p:spPr>
          <a:xfrm>
            <a:off x="9106737" y="3490615"/>
            <a:ext cx="1582484" cy="338554"/>
          </a:xfrm>
          <a:prstGeom prst="rect">
            <a:avLst/>
          </a:prstGeom>
          <a:noFill/>
        </p:spPr>
        <p:txBody>
          <a:bodyPr wrap="none" rtlCol="0">
            <a:spAutoFit/>
          </a:bodyPr>
          <a:lstStyle/>
          <a:p>
            <a:r>
              <a:rPr lang="en-US" sz="1600" b="1" dirty="0">
                <a:solidFill>
                  <a:srgbClr val="00B0F0"/>
                </a:solidFill>
              </a:rPr>
              <a:t>Malware Type</a:t>
            </a:r>
          </a:p>
        </p:txBody>
      </p:sp>
      <p:sp>
        <p:nvSpPr>
          <p:cNvPr id="17" name="文本框 16">
            <a:extLst>
              <a:ext uri="{FF2B5EF4-FFF2-40B4-BE49-F238E27FC236}">
                <a16:creationId xmlns:a16="http://schemas.microsoft.com/office/drawing/2014/main" id="{9B48DB8F-B73A-4B61-A45A-351C960C8BF3}"/>
              </a:ext>
            </a:extLst>
          </p:cNvPr>
          <p:cNvSpPr txBox="1"/>
          <p:nvPr/>
        </p:nvSpPr>
        <p:spPr>
          <a:xfrm>
            <a:off x="2007048" y="4374555"/>
            <a:ext cx="526106" cy="830997"/>
          </a:xfrm>
          <a:prstGeom prst="rect">
            <a:avLst/>
          </a:prstGeom>
          <a:noFill/>
        </p:spPr>
        <p:txBody>
          <a:bodyPr wrap="none" rtlCol="0">
            <a:spAutoFit/>
          </a:bodyPr>
          <a:lstStyle/>
          <a:p>
            <a:r>
              <a:rPr lang="en-US" sz="4800" b="1" dirty="0">
                <a:solidFill>
                  <a:schemeClr val="bg1"/>
                </a:solidFill>
              </a:rPr>
              <a:t>3</a:t>
            </a:r>
          </a:p>
        </p:txBody>
      </p:sp>
      <p:sp>
        <p:nvSpPr>
          <p:cNvPr id="25" name="文本框 24">
            <a:extLst>
              <a:ext uri="{FF2B5EF4-FFF2-40B4-BE49-F238E27FC236}">
                <a16:creationId xmlns:a16="http://schemas.microsoft.com/office/drawing/2014/main" id="{3185D4DB-DB02-4873-B0F2-B6F4E5BA6816}"/>
              </a:ext>
            </a:extLst>
          </p:cNvPr>
          <p:cNvSpPr txBox="1"/>
          <p:nvPr/>
        </p:nvSpPr>
        <p:spPr>
          <a:xfrm>
            <a:off x="4565621" y="4374555"/>
            <a:ext cx="526106" cy="830997"/>
          </a:xfrm>
          <a:prstGeom prst="rect">
            <a:avLst/>
          </a:prstGeom>
          <a:noFill/>
        </p:spPr>
        <p:txBody>
          <a:bodyPr wrap="none" rtlCol="0">
            <a:spAutoFit/>
          </a:bodyPr>
          <a:lstStyle/>
          <a:p>
            <a:r>
              <a:rPr lang="en-US" sz="4800" b="1" dirty="0">
                <a:solidFill>
                  <a:schemeClr val="bg1"/>
                </a:solidFill>
              </a:rPr>
              <a:t>3</a:t>
            </a:r>
          </a:p>
        </p:txBody>
      </p:sp>
      <p:sp>
        <p:nvSpPr>
          <p:cNvPr id="26" name="文本框 25">
            <a:extLst>
              <a:ext uri="{FF2B5EF4-FFF2-40B4-BE49-F238E27FC236}">
                <a16:creationId xmlns:a16="http://schemas.microsoft.com/office/drawing/2014/main" id="{AA0401E7-92D0-4884-9F83-C40BE5DEEBD3}"/>
              </a:ext>
            </a:extLst>
          </p:cNvPr>
          <p:cNvSpPr txBox="1"/>
          <p:nvPr/>
        </p:nvSpPr>
        <p:spPr>
          <a:xfrm>
            <a:off x="7100274" y="4374555"/>
            <a:ext cx="526106" cy="830997"/>
          </a:xfrm>
          <a:prstGeom prst="rect">
            <a:avLst/>
          </a:prstGeom>
          <a:noFill/>
        </p:spPr>
        <p:txBody>
          <a:bodyPr wrap="none" rtlCol="0">
            <a:spAutoFit/>
          </a:bodyPr>
          <a:lstStyle/>
          <a:p>
            <a:r>
              <a:rPr lang="en-US" sz="4800" b="1" dirty="0">
                <a:solidFill>
                  <a:schemeClr val="bg1"/>
                </a:solidFill>
              </a:rPr>
              <a:t>2</a:t>
            </a:r>
          </a:p>
        </p:txBody>
      </p:sp>
      <p:sp>
        <p:nvSpPr>
          <p:cNvPr id="27" name="文本框 26">
            <a:extLst>
              <a:ext uri="{FF2B5EF4-FFF2-40B4-BE49-F238E27FC236}">
                <a16:creationId xmlns:a16="http://schemas.microsoft.com/office/drawing/2014/main" id="{745514D1-C76E-435F-BE3B-C4499431B658}"/>
              </a:ext>
            </a:extLst>
          </p:cNvPr>
          <p:cNvSpPr txBox="1"/>
          <p:nvPr/>
        </p:nvSpPr>
        <p:spPr>
          <a:xfrm>
            <a:off x="9591581" y="4374555"/>
            <a:ext cx="529312" cy="830997"/>
          </a:xfrm>
          <a:prstGeom prst="rect">
            <a:avLst/>
          </a:prstGeom>
          <a:noFill/>
        </p:spPr>
        <p:txBody>
          <a:bodyPr wrap="none" rtlCol="0">
            <a:spAutoFit/>
          </a:bodyPr>
          <a:lstStyle/>
          <a:p>
            <a:r>
              <a:rPr lang="en-US" sz="4800" b="1" dirty="0">
                <a:solidFill>
                  <a:schemeClr val="bg1"/>
                </a:solidFill>
              </a:rPr>
              <a:t>0</a:t>
            </a:r>
          </a:p>
        </p:txBody>
      </p:sp>
      <p:grpSp>
        <p:nvGrpSpPr>
          <p:cNvPr id="12" name="组合 11">
            <a:extLst>
              <a:ext uri="{FF2B5EF4-FFF2-40B4-BE49-F238E27FC236}">
                <a16:creationId xmlns:a16="http://schemas.microsoft.com/office/drawing/2014/main" id="{EAEE2B91-FD66-A743-889F-340B40881638}"/>
              </a:ext>
            </a:extLst>
          </p:cNvPr>
          <p:cNvGrpSpPr/>
          <p:nvPr/>
        </p:nvGrpSpPr>
        <p:grpSpPr>
          <a:xfrm>
            <a:off x="1552209" y="1766505"/>
            <a:ext cx="1483624" cy="2062664"/>
            <a:chOff x="1552209" y="1698773"/>
            <a:chExt cx="1483624" cy="2062664"/>
          </a:xfrm>
        </p:grpSpPr>
        <p:pic>
          <p:nvPicPr>
            <p:cNvPr id="3" name="图片 2">
              <a:extLst>
                <a:ext uri="{FF2B5EF4-FFF2-40B4-BE49-F238E27FC236}">
                  <a16:creationId xmlns:a16="http://schemas.microsoft.com/office/drawing/2014/main" id="{394D8451-353D-419C-A57C-667DC83C1D19}"/>
                </a:ext>
              </a:extLst>
            </p:cNvPr>
            <p:cNvPicPr>
              <a:picLocks noChangeAspect="1"/>
            </p:cNvPicPr>
            <p:nvPr/>
          </p:nvPicPr>
          <p:blipFill>
            <a:blip r:embed="rId5">
              <a:biLevel thresh="25000"/>
              <a:extLst>
                <a:ext uri="{28A0092B-C50C-407E-A947-70E740481C1C}">
                  <a14:useLocalDpi xmlns:a14="http://schemas.microsoft.com/office/drawing/2010/main" val="0"/>
                </a:ext>
              </a:extLst>
            </a:blip>
            <a:stretch>
              <a:fillRect/>
            </a:stretch>
          </p:blipFill>
          <p:spPr>
            <a:xfrm>
              <a:off x="1883471" y="2020741"/>
              <a:ext cx="821099" cy="814006"/>
            </a:xfrm>
            <a:prstGeom prst="rect">
              <a:avLst/>
            </a:prstGeom>
          </p:spPr>
        </p:pic>
        <p:sp>
          <p:nvSpPr>
            <p:cNvPr id="8" name="文本框 7">
              <a:extLst>
                <a:ext uri="{FF2B5EF4-FFF2-40B4-BE49-F238E27FC236}">
                  <a16:creationId xmlns:a16="http://schemas.microsoft.com/office/drawing/2014/main" id="{D6F7E3FD-B083-4D42-8928-5E7E042AB304}"/>
                </a:ext>
              </a:extLst>
            </p:cNvPr>
            <p:cNvSpPr txBox="1"/>
            <p:nvPr/>
          </p:nvSpPr>
          <p:spPr>
            <a:xfrm>
              <a:off x="1608999" y="3422883"/>
              <a:ext cx="1375698" cy="338554"/>
            </a:xfrm>
            <a:prstGeom prst="rect">
              <a:avLst/>
            </a:prstGeom>
            <a:noFill/>
          </p:spPr>
          <p:txBody>
            <a:bodyPr wrap="none" rtlCol="0">
              <a:spAutoFit/>
            </a:bodyPr>
            <a:lstStyle/>
            <a:p>
              <a:r>
                <a:rPr lang="en-US" sz="1600" b="1" dirty="0">
                  <a:solidFill>
                    <a:srgbClr val="00B0F0"/>
                  </a:solidFill>
                </a:rPr>
                <a:t>Attack Type</a:t>
              </a:r>
            </a:p>
          </p:txBody>
        </p:sp>
        <p:grpSp>
          <p:nvGrpSpPr>
            <p:cNvPr id="4" name="组合 3">
              <a:extLst>
                <a:ext uri="{FF2B5EF4-FFF2-40B4-BE49-F238E27FC236}">
                  <a16:creationId xmlns:a16="http://schemas.microsoft.com/office/drawing/2014/main" id="{0383A0B0-8293-0442-B990-E8C6F9CCA763}"/>
                </a:ext>
              </a:extLst>
            </p:cNvPr>
            <p:cNvGrpSpPr/>
            <p:nvPr/>
          </p:nvGrpSpPr>
          <p:grpSpPr>
            <a:xfrm>
              <a:off x="1552209" y="1698773"/>
              <a:ext cx="1483624" cy="1483624"/>
              <a:chOff x="1480328" y="1829686"/>
              <a:chExt cx="1483624" cy="1483624"/>
            </a:xfrm>
          </p:grpSpPr>
          <p:sp>
            <p:nvSpPr>
              <p:cNvPr id="2" name="椭圆 1">
                <a:extLst>
                  <a:ext uri="{FF2B5EF4-FFF2-40B4-BE49-F238E27FC236}">
                    <a16:creationId xmlns:a16="http://schemas.microsoft.com/office/drawing/2014/main" id="{10BD34B5-3284-DE48-85C9-1D382C319E0A}"/>
                  </a:ext>
                </a:extLst>
              </p:cNvPr>
              <p:cNvSpPr/>
              <p:nvPr/>
            </p:nvSpPr>
            <p:spPr>
              <a:xfrm>
                <a:off x="1599034" y="1948392"/>
                <a:ext cx="1246213" cy="1246213"/>
              </a:xfrm>
              <a:prstGeom prst="ellipse">
                <a:avLst/>
              </a:prstGeom>
              <a:noFill/>
              <a:ln w="190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8" name="椭圆 27">
                <a:extLst>
                  <a:ext uri="{FF2B5EF4-FFF2-40B4-BE49-F238E27FC236}">
                    <a16:creationId xmlns:a16="http://schemas.microsoft.com/office/drawing/2014/main" id="{AF32A4F6-2C0A-4A46-A79D-0642C41DF759}"/>
                  </a:ext>
                </a:extLst>
              </p:cNvPr>
              <p:cNvSpPr/>
              <p:nvPr/>
            </p:nvSpPr>
            <p:spPr>
              <a:xfrm>
                <a:off x="1480328" y="1829686"/>
                <a:ext cx="1483624" cy="1483624"/>
              </a:xfrm>
              <a:prstGeom prst="ellipse">
                <a:avLst/>
              </a:prstGeom>
              <a:noFill/>
              <a:ln w="12700">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grpSp>
        <p:nvGrpSpPr>
          <p:cNvPr id="18" name="组合 17">
            <a:extLst>
              <a:ext uri="{FF2B5EF4-FFF2-40B4-BE49-F238E27FC236}">
                <a16:creationId xmlns:a16="http://schemas.microsoft.com/office/drawing/2014/main" id="{28EDDBB0-35E0-0444-9E87-36F9D9F1A087}"/>
              </a:ext>
            </a:extLst>
          </p:cNvPr>
          <p:cNvGrpSpPr/>
          <p:nvPr/>
        </p:nvGrpSpPr>
        <p:grpSpPr>
          <a:xfrm>
            <a:off x="3758667" y="1766505"/>
            <a:ext cx="2159566" cy="2308885"/>
            <a:chOff x="3758667" y="1698773"/>
            <a:chExt cx="2159566" cy="2308885"/>
          </a:xfrm>
        </p:grpSpPr>
        <p:pic>
          <p:nvPicPr>
            <p:cNvPr id="5" name="图片 4">
              <a:extLst>
                <a:ext uri="{FF2B5EF4-FFF2-40B4-BE49-F238E27FC236}">
                  <a16:creationId xmlns:a16="http://schemas.microsoft.com/office/drawing/2014/main" id="{251D6B45-CFFA-451C-8F5F-9122C5804158}"/>
                </a:ext>
              </a:extLst>
            </p:cNvPr>
            <p:cNvPicPr>
              <a:picLocks noChangeAspect="1"/>
            </p:cNvPicPr>
            <p:nvPr/>
          </p:nvPicPr>
          <p:blipFill>
            <a:blip r:embed="rId6">
              <a:biLevel thresh="25000"/>
              <a:extLst>
                <a:ext uri="{28A0092B-C50C-407E-A947-70E740481C1C}">
                  <a14:useLocalDpi xmlns:a14="http://schemas.microsoft.com/office/drawing/2010/main" val="0"/>
                </a:ext>
              </a:extLst>
            </a:blip>
            <a:stretch>
              <a:fillRect/>
            </a:stretch>
          </p:blipFill>
          <p:spPr>
            <a:xfrm>
              <a:off x="4406894" y="2001344"/>
              <a:ext cx="872653" cy="872653"/>
            </a:xfrm>
            <a:prstGeom prst="rect">
              <a:avLst/>
            </a:prstGeom>
          </p:spPr>
        </p:pic>
        <p:sp>
          <p:nvSpPr>
            <p:cNvPr id="15" name="文本框 14">
              <a:extLst>
                <a:ext uri="{FF2B5EF4-FFF2-40B4-BE49-F238E27FC236}">
                  <a16:creationId xmlns:a16="http://schemas.microsoft.com/office/drawing/2014/main" id="{CDA1744F-8162-4DA5-A99C-0F3EA17FB5DD}"/>
                </a:ext>
              </a:extLst>
            </p:cNvPr>
            <p:cNvSpPr txBox="1"/>
            <p:nvPr/>
          </p:nvSpPr>
          <p:spPr>
            <a:xfrm>
              <a:off x="3758667" y="3422883"/>
              <a:ext cx="2159566" cy="584775"/>
            </a:xfrm>
            <a:prstGeom prst="rect">
              <a:avLst/>
            </a:prstGeom>
            <a:noFill/>
          </p:spPr>
          <p:txBody>
            <a:bodyPr wrap="none" rtlCol="0">
              <a:spAutoFit/>
            </a:bodyPr>
            <a:lstStyle/>
            <a:p>
              <a:pPr algn="ctr"/>
              <a:r>
                <a:rPr lang="en-US" sz="1600" b="1" dirty="0">
                  <a:solidFill>
                    <a:srgbClr val="00B0F0"/>
                  </a:solidFill>
                </a:rPr>
                <a:t>Abnormal Behavior </a:t>
              </a:r>
            </a:p>
            <a:p>
              <a:pPr algn="ctr"/>
              <a:r>
                <a:rPr lang="en-US" sz="1600" b="1" dirty="0">
                  <a:solidFill>
                    <a:srgbClr val="00B0F0"/>
                  </a:solidFill>
                </a:rPr>
                <a:t>Type</a:t>
              </a:r>
            </a:p>
          </p:txBody>
        </p:sp>
        <p:grpSp>
          <p:nvGrpSpPr>
            <p:cNvPr id="29" name="组合 28">
              <a:extLst>
                <a:ext uri="{FF2B5EF4-FFF2-40B4-BE49-F238E27FC236}">
                  <a16:creationId xmlns:a16="http://schemas.microsoft.com/office/drawing/2014/main" id="{726E71CB-EF24-964F-8F00-9E36F288864B}"/>
                </a:ext>
              </a:extLst>
            </p:cNvPr>
            <p:cNvGrpSpPr/>
            <p:nvPr/>
          </p:nvGrpSpPr>
          <p:grpSpPr>
            <a:xfrm>
              <a:off x="4086862" y="1698773"/>
              <a:ext cx="1483624" cy="1483624"/>
              <a:chOff x="1480328" y="1829686"/>
              <a:chExt cx="1483624" cy="1483624"/>
            </a:xfrm>
          </p:grpSpPr>
          <p:sp>
            <p:nvSpPr>
              <p:cNvPr id="30" name="椭圆 29">
                <a:extLst>
                  <a:ext uri="{FF2B5EF4-FFF2-40B4-BE49-F238E27FC236}">
                    <a16:creationId xmlns:a16="http://schemas.microsoft.com/office/drawing/2014/main" id="{0D2F45B1-6DED-184A-86E2-446ED8141B15}"/>
                  </a:ext>
                </a:extLst>
              </p:cNvPr>
              <p:cNvSpPr/>
              <p:nvPr/>
            </p:nvSpPr>
            <p:spPr>
              <a:xfrm>
                <a:off x="1599034" y="1948392"/>
                <a:ext cx="1246213" cy="1246213"/>
              </a:xfrm>
              <a:prstGeom prst="ellipse">
                <a:avLst/>
              </a:prstGeom>
              <a:noFill/>
              <a:ln w="190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1" name="椭圆 30">
                <a:extLst>
                  <a:ext uri="{FF2B5EF4-FFF2-40B4-BE49-F238E27FC236}">
                    <a16:creationId xmlns:a16="http://schemas.microsoft.com/office/drawing/2014/main" id="{9F1E8831-E5F7-E04C-A778-D2B3695128A8}"/>
                  </a:ext>
                </a:extLst>
              </p:cNvPr>
              <p:cNvSpPr/>
              <p:nvPr/>
            </p:nvSpPr>
            <p:spPr>
              <a:xfrm>
                <a:off x="1480328" y="1829686"/>
                <a:ext cx="1483624" cy="1483624"/>
              </a:xfrm>
              <a:prstGeom prst="ellipse">
                <a:avLst/>
              </a:prstGeom>
              <a:noFill/>
              <a:ln w="12700">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grpSp>
        <p:nvGrpSpPr>
          <p:cNvPr id="32" name="组合 31">
            <a:extLst>
              <a:ext uri="{FF2B5EF4-FFF2-40B4-BE49-F238E27FC236}">
                <a16:creationId xmlns:a16="http://schemas.microsoft.com/office/drawing/2014/main" id="{739F169C-E3FF-3449-BB03-E44E927CDE9C}"/>
              </a:ext>
            </a:extLst>
          </p:cNvPr>
          <p:cNvGrpSpPr/>
          <p:nvPr/>
        </p:nvGrpSpPr>
        <p:grpSpPr>
          <a:xfrm>
            <a:off x="6621515" y="1766505"/>
            <a:ext cx="1483624" cy="1483624"/>
            <a:chOff x="1480328" y="1829686"/>
            <a:chExt cx="1483624" cy="1483624"/>
          </a:xfrm>
        </p:grpSpPr>
        <p:sp>
          <p:nvSpPr>
            <p:cNvPr id="33" name="椭圆 32">
              <a:extLst>
                <a:ext uri="{FF2B5EF4-FFF2-40B4-BE49-F238E27FC236}">
                  <a16:creationId xmlns:a16="http://schemas.microsoft.com/office/drawing/2014/main" id="{E4E13EB8-BD5C-0649-8722-781C0D4C40B1}"/>
                </a:ext>
              </a:extLst>
            </p:cNvPr>
            <p:cNvSpPr/>
            <p:nvPr/>
          </p:nvSpPr>
          <p:spPr>
            <a:xfrm>
              <a:off x="1599034" y="1948392"/>
              <a:ext cx="1246213" cy="1246213"/>
            </a:xfrm>
            <a:prstGeom prst="ellipse">
              <a:avLst/>
            </a:prstGeom>
            <a:noFill/>
            <a:ln w="190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4" name="椭圆 33">
              <a:extLst>
                <a:ext uri="{FF2B5EF4-FFF2-40B4-BE49-F238E27FC236}">
                  <a16:creationId xmlns:a16="http://schemas.microsoft.com/office/drawing/2014/main" id="{175C2FE7-AAB7-D049-A0F2-EA6DB0EC0FDC}"/>
                </a:ext>
              </a:extLst>
            </p:cNvPr>
            <p:cNvSpPr/>
            <p:nvPr/>
          </p:nvSpPr>
          <p:spPr>
            <a:xfrm>
              <a:off x="1480328" y="1829686"/>
              <a:ext cx="1483624" cy="1483624"/>
            </a:xfrm>
            <a:prstGeom prst="ellipse">
              <a:avLst/>
            </a:prstGeom>
            <a:noFill/>
            <a:ln w="12700">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nvGrpSpPr>
          <p:cNvPr id="35" name="组合 34">
            <a:extLst>
              <a:ext uri="{FF2B5EF4-FFF2-40B4-BE49-F238E27FC236}">
                <a16:creationId xmlns:a16="http://schemas.microsoft.com/office/drawing/2014/main" id="{E23ED1AA-E939-9B47-9520-896368FC3C9A}"/>
              </a:ext>
            </a:extLst>
          </p:cNvPr>
          <p:cNvGrpSpPr/>
          <p:nvPr/>
        </p:nvGrpSpPr>
        <p:grpSpPr>
          <a:xfrm>
            <a:off x="9156167" y="1766505"/>
            <a:ext cx="1483624" cy="1483624"/>
            <a:chOff x="1480328" y="1829686"/>
            <a:chExt cx="1483624" cy="1483624"/>
          </a:xfrm>
        </p:grpSpPr>
        <p:sp>
          <p:nvSpPr>
            <p:cNvPr id="36" name="椭圆 35">
              <a:extLst>
                <a:ext uri="{FF2B5EF4-FFF2-40B4-BE49-F238E27FC236}">
                  <a16:creationId xmlns:a16="http://schemas.microsoft.com/office/drawing/2014/main" id="{B55311F1-16F3-7246-B9E6-6E945FB9B107}"/>
                </a:ext>
              </a:extLst>
            </p:cNvPr>
            <p:cNvSpPr/>
            <p:nvPr/>
          </p:nvSpPr>
          <p:spPr>
            <a:xfrm>
              <a:off x="1599034" y="1948392"/>
              <a:ext cx="1246213" cy="1246213"/>
            </a:xfrm>
            <a:prstGeom prst="ellipse">
              <a:avLst/>
            </a:prstGeom>
            <a:noFill/>
            <a:ln w="190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7" name="椭圆 36">
              <a:extLst>
                <a:ext uri="{FF2B5EF4-FFF2-40B4-BE49-F238E27FC236}">
                  <a16:creationId xmlns:a16="http://schemas.microsoft.com/office/drawing/2014/main" id="{1603827C-E14A-3B4C-80CA-12BCC8EDE010}"/>
                </a:ext>
              </a:extLst>
            </p:cNvPr>
            <p:cNvSpPr/>
            <p:nvPr/>
          </p:nvSpPr>
          <p:spPr>
            <a:xfrm>
              <a:off x="1480328" y="1829686"/>
              <a:ext cx="1483624" cy="1483624"/>
            </a:xfrm>
            <a:prstGeom prst="ellipse">
              <a:avLst/>
            </a:prstGeom>
            <a:noFill/>
            <a:ln w="12700">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spTree>
    <p:extLst>
      <p:ext uri="{BB962C8B-B14F-4D97-AF65-F5344CB8AC3E}">
        <p14:creationId xmlns:p14="http://schemas.microsoft.com/office/powerpoint/2010/main" val="8003826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矩形 46">
            <a:extLst>
              <a:ext uri="{FF2B5EF4-FFF2-40B4-BE49-F238E27FC236}">
                <a16:creationId xmlns:a16="http://schemas.microsoft.com/office/drawing/2014/main" id="{CE249C23-706D-486B-9FB9-DF4E9EEEAAE5}"/>
              </a:ext>
            </a:extLst>
          </p:cNvPr>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8" name="矩形 47">
            <a:extLst>
              <a:ext uri="{FF2B5EF4-FFF2-40B4-BE49-F238E27FC236}">
                <a16:creationId xmlns:a16="http://schemas.microsoft.com/office/drawing/2014/main" id="{F8263FDE-1538-422E-812C-777D2A5775C1}"/>
              </a:ext>
            </a:extLst>
          </p:cNvPr>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矩形 48">
            <a:extLst>
              <a:ext uri="{FF2B5EF4-FFF2-40B4-BE49-F238E27FC236}">
                <a16:creationId xmlns:a16="http://schemas.microsoft.com/office/drawing/2014/main" id="{85C60E7E-DF7A-489A-A933-1D5019257079}"/>
              </a:ext>
            </a:extLst>
          </p:cNvPr>
          <p:cNvSpPr/>
          <p:nvPr/>
        </p:nvSpPr>
        <p:spPr>
          <a:xfrm>
            <a:off x="579651" y="200326"/>
            <a:ext cx="3129383"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Threats Identified</a:t>
            </a:r>
          </a:p>
        </p:txBody>
      </p:sp>
      <p:sp>
        <p:nvSpPr>
          <p:cNvPr id="50" name="日期占位符 1">
            <a:extLst>
              <a:ext uri="{FF2B5EF4-FFF2-40B4-BE49-F238E27FC236}">
                <a16:creationId xmlns:a16="http://schemas.microsoft.com/office/drawing/2014/main" id="{D687F6CC-EBF7-43E3-8595-9ED7734D9938}"/>
              </a:ext>
            </a:extLst>
          </p:cNvPr>
          <p:cNvSpPr>
            <a:spLocks noGrp="1"/>
          </p:cNvSpPr>
          <p:nvPr>
            <p:ph type="dt" sz="half" idx="10"/>
          </p:nvPr>
        </p:nvSpPr>
        <p:spPr>
          <a:xfrm>
            <a:off x="1089660" y="6415619"/>
            <a:ext cx="2743200" cy="365125"/>
          </a:xfrm>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51" name="页脚占位符 2">
            <a:extLst>
              <a:ext uri="{FF2B5EF4-FFF2-40B4-BE49-F238E27FC236}">
                <a16:creationId xmlns:a16="http://schemas.microsoft.com/office/drawing/2014/main" id="{D376FAD0-73A6-4753-B22E-E0EE6D6BA7FC}"/>
              </a:ext>
            </a:extLst>
          </p:cNvPr>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2" name="灯片编号占位符 3">
            <a:extLst>
              <a:ext uri="{FF2B5EF4-FFF2-40B4-BE49-F238E27FC236}">
                <a16:creationId xmlns:a16="http://schemas.microsoft.com/office/drawing/2014/main" id="{F6A72679-AD13-41F6-AB9A-FC29A5385C2E}"/>
              </a:ext>
            </a:extLst>
          </p:cNvPr>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pPr/>
              <a:t>7</a:t>
            </a:fld>
            <a:endParaRPr lang="zh-CN" altLang="en-US" dirty="0"/>
          </a:p>
        </p:txBody>
      </p:sp>
      <p:sp>
        <p:nvSpPr>
          <p:cNvPr id="2" name="文本框 1">
            <a:extLst>
              <a:ext uri="{FF2B5EF4-FFF2-40B4-BE49-F238E27FC236}">
                <a16:creationId xmlns:a16="http://schemas.microsoft.com/office/drawing/2014/main" id="{690A3F65-E7F5-4213-9F2F-7C786E213C28}"/>
              </a:ext>
            </a:extLst>
          </p:cNvPr>
          <p:cNvSpPr txBox="1"/>
          <p:nvPr/>
        </p:nvSpPr>
        <p:spPr>
          <a:xfrm>
            <a:off x="3240042" y="1100028"/>
            <a:ext cx="8704665" cy="4939109"/>
          </a:xfrm>
          <a:prstGeom prst="rect">
            <a:avLst/>
          </a:prstGeom>
          <a:noFill/>
        </p:spPr>
        <p:txBody>
          <a:bodyPr wrap="square" rtlCol="0">
            <a:spAutoFit/>
          </a:bodyPr>
          <a:lstStyle/>
          <a:p>
            <a:pPr algn="just">
              <a:lnSpc>
                <a:spcPct val="150000"/>
              </a:lnSpc>
            </a:pPr>
            <a:r>
              <a:rPr lang="en-US" b="1" dirty="0">
                <a:solidFill>
                  <a:srgbClr val="00B0F0"/>
                </a:solidFill>
              </a:rPr>
              <a:t>Brute Force Attack</a:t>
            </a:r>
          </a:p>
          <a:p>
            <a:pPr marL="285750" indent="-285750" algn="just">
              <a:lnSpc>
                <a:spcPct val="150000"/>
              </a:lnSpc>
              <a:buClr>
                <a:srgbClr val="00B0F0"/>
              </a:buClr>
              <a:buFont typeface="Arial" panose="020B0604020202020204" pitchFamily="34" charset="0"/>
              <a:buChar char="•"/>
            </a:pPr>
            <a:r>
              <a:rPr lang="en-US" sz="1600" b="1" dirty="0">
                <a:solidFill>
                  <a:schemeClr val="bg1"/>
                </a:solidFill>
              </a:rPr>
              <a:t>Impacted: </a:t>
            </a:r>
            <a:r>
              <a:rPr lang="en-US" sz="1600" b="1" dirty="0">
                <a:solidFill>
                  <a:srgbClr val="FF0000"/>
                </a:solidFill>
              </a:rPr>
              <a:t>Yes</a:t>
            </a:r>
            <a:r>
              <a:rPr lang="zh-CN" altLang="en-US" sz="1600" dirty="0">
                <a:solidFill>
                  <a:schemeClr val="bg1"/>
                </a:solidFill>
              </a:rPr>
              <a:t>      </a:t>
            </a:r>
            <a:r>
              <a:rPr lang="en-US" sz="1600" b="1" dirty="0">
                <a:solidFill>
                  <a:schemeClr val="bg1"/>
                </a:solidFill>
              </a:rPr>
              <a:t>Risk: </a:t>
            </a:r>
            <a:r>
              <a:rPr lang="en-US" sz="1600" b="1" dirty="0">
                <a:solidFill>
                  <a:srgbClr val="FF0000"/>
                </a:solidFill>
              </a:rPr>
              <a:t>High</a:t>
            </a:r>
          </a:p>
          <a:p>
            <a:pPr marL="285750" indent="-285750" algn="just">
              <a:lnSpc>
                <a:spcPct val="150000"/>
              </a:lnSpc>
              <a:buClr>
                <a:srgbClr val="00B0F0"/>
              </a:buClr>
              <a:buFont typeface="Arial" panose="020B0604020202020204" pitchFamily="34" charset="0"/>
              <a:buChar char="•"/>
            </a:pPr>
            <a:r>
              <a:rPr lang="en-US" sz="1600" dirty="0">
                <a:solidFill>
                  <a:schemeClr val="bg1"/>
                </a:solidFill>
              </a:rPr>
              <a:t>One host targeted </a:t>
            </a:r>
            <a:r>
              <a:rPr lang="en-US" sz="1600" b="1" dirty="0">
                <a:solidFill>
                  <a:schemeClr val="bg1"/>
                </a:solidFill>
              </a:rPr>
              <a:t>Remote Desktop Protocol (RDP)</a:t>
            </a:r>
            <a:r>
              <a:rPr lang="en-US" sz="1600" dirty="0">
                <a:solidFill>
                  <a:schemeClr val="bg1"/>
                </a:solidFill>
              </a:rPr>
              <a:t> port on </a:t>
            </a:r>
            <a:r>
              <a:rPr lang="en-US" sz="1600" b="1" dirty="0">
                <a:solidFill>
                  <a:schemeClr val="bg1"/>
                </a:solidFill>
              </a:rPr>
              <a:t>Active Directory</a:t>
            </a:r>
            <a:r>
              <a:rPr lang="en-US" sz="1600" dirty="0">
                <a:solidFill>
                  <a:schemeClr val="bg1"/>
                </a:solidFill>
              </a:rPr>
              <a:t> server</a:t>
            </a:r>
          </a:p>
          <a:p>
            <a:pPr marL="285750" indent="-285750" algn="just">
              <a:lnSpc>
                <a:spcPct val="150000"/>
              </a:lnSpc>
              <a:buClr>
                <a:srgbClr val="00B0F0"/>
              </a:buClr>
              <a:buFont typeface="Arial" panose="020B0604020202020204" pitchFamily="34" charset="0"/>
              <a:buChar char="•"/>
            </a:pPr>
            <a:r>
              <a:rPr lang="en-US" sz="1600" dirty="0">
                <a:solidFill>
                  <a:schemeClr val="bg1"/>
                </a:solidFill>
              </a:rPr>
              <a:t>The brute force attempt was </a:t>
            </a:r>
            <a:r>
              <a:rPr lang="en-US" sz="1600" b="1" dirty="0">
                <a:solidFill>
                  <a:schemeClr val="bg1"/>
                </a:solidFill>
              </a:rPr>
              <a:t>successful</a:t>
            </a:r>
            <a:r>
              <a:rPr lang="en-US" sz="1600" dirty="0">
                <a:solidFill>
                  <a:schemeClr val="bg1"/>
                </a:solidFill>
              </a:rPr>
              <a:t> on 5 March 2020 after 182 tries</a:t>
            </a:r>
          </a:p>
          <a:p>
            <a:pPr marL="285750" indent="-285750" algn="just">
              <a:lnSpc>
                <a:spcPct val="150000"/>
              </a:lnSpc>
              <a:buClr>
                <a:srgbClr val="00B0F0"/>
              </a:buClr>
              <a:buFont typeface="Arial" panose="020B0604020202020204" pitchFamily="34" charset="0"/>
              <a:buChar char="•"/>
            </a:pPr>
            <a:r>
              <a:rPr lang="en-US" sz="1600" dirty="0">
                <a:solidFill>
                  <a:schemeClr val="bg1"/>
                </a:solidFill>
              </a:rPr>
              <a:t>The host was investigated and </a:t>
            </a:r>
            <a:r>
              <a:rPr lang="en-US" sz="1600" b="1" dirty="0">
                <a:solidFill>
                  <a:schemeClr val="bg1"/>
                </a:solidFill>
              </a:rPr>
              <a:t>ABC trojan </a:t>
            </a:r>
            <a:r>
              <a:rPr lang="en-US" sz="1600" dirty="0">
                <a:solidFill>
                  <a:schemeClr val="bg1"/>
                </a:solidFill>
              </a:rPr>
              <a:t>was identified</a:t>
            </a:r>
          </a:p>
          <a:p>
            <a:pPr marL="285750" indent="-285750" algn="just">
              <a:lnSpc>
                <a:spcPct val="150000"/>
              </a:lnSpc>
              <a:buClr>
                <a:srgbClr val="00B0F0"/>
              </a:buClr>
              <a:buFont typeface="Arial" panose="020B0604020202020204" pitchFamily="34" charset="0"/>
              <a:buChar char="•"/>
            </a:pPr>
            <a:r>
              <a:rPr lang="en-US" sz="1600" dirty="0">
                <a:solidFill>
                  <a:schemeClr val="bg1"/>
                </a:solidFill>
              </a:rPr>
              <a:t>The trojan was found installed on victim host via </a:t>
            </a:r>
            <a:r>
              <a:rPr lang="en-US" sz="1600" b="1" dirty="0">
                <a:solidFill>
                  <a:schemeClr val="bg1"/>
                </a:solidFill>
              </a:rPr>
              <a:t>drive-by attack</a:t>
            </a:r>
          </a:p>
          <a:p>
            <a:pPr algn="just">
              <a:lnSpc>
                <a:spcPct val="150000"/>
              </a:lnSpc>
            </a:pPr>
            <a:endParaRPr lang="en-US" sz="1600" dirty="0">
              <a:solidFill>
                <a:schemeClr val="bg1"/>
              </a:solidFill>
            </a:endParaRPr>
          </a:p>
          <a:p>
            <a:pPr algn="just">
              <a:lnSpc>
                <a:spcPct val="150000"/>
              </a:lnSpc>
            </a:pPr>
            <a:r>
              <a:rPr lang="en-US" b="1" dirty="0">
                <a:solidFill>
                  <a:srgbClr val="00B0F0"/>
                </a:solidFill>
              </a:rPr>
              <a:t>SQL Injection Attack</a:t>
            </a:r>
          </a:p>
          <a:p>
            <a:pPr marL="285750" indent="-285750" algn="just">
              <a:lnSpc>
                <a:spcPct val="150000"/>
              </a:lnSpc>
              <a:buClr>
                <a:srgbClr val="00B0F0"/>
              </a:buClr>
              <a:buFont typeface="Arial" panose="020B0604020202020204" pitchFamily="34" charset="0"/>
              <a:buChar char="•"/>
            </a:pPr>
            <a:r>
              <a:rPr lang="en-US" sz="1600" b="1" dirty="0">
                <a:solidFill>
                  <a:schemeClr val="bg1"/>
                </a:solidFill>
              </a:rPr>
              <a:t>Impacted: </a:t>
            </a:r>
            <a:r>
              <a:rPr lang="en-US" sz="1600" b="1" dirty="0">
                <a:solidFill>
                  <a:srgbClr val="92D050"/>
                </a:solidFill>
              </a:rPr>
              <a:t>No</a:t>
            </a:r>
            <a:r>
              <a:rPr lang="zh-CN" altLang="en-US" sz="1600" b="1" dirty="0">
                <a:solidFill>
                  <a:srgbClr val="92D050"/>
                </a:solidFill>
              </a:rPr>
              <a:t>      </a:t>
            </a:r>
            <a:r>
              <a:rPr lang="en-US" altLang="zh-CN" sz="1600" b="1" dirty="0">
                <a:solidFill>
                  <a:schemeClr val="bg1"/>
                </a:solidFill>
              </a:rPr>
              <a:t>R</a:t>
            </a:r>
            <a:r>
              <a:rPr lang="en-US" sz="1600" b="1" dirty="0">
                <a:solidFill>
                  <a:schemeClr val="bg1"/>
                </a:solidFill>
              </a:rPr>
              <a:t>isk: </a:t>
            </a:r>
            <a:r>
              <a:rPr lang="en-US" sz="1600" b="1" dirty="0">
                <a:solidFill>
                  <a:srgbClr val="FFC000"/>
                </a:solidFill>
              </a:rPr>
              <a:t>Medium</a:t>
            </a:r>
          </a:p>
          <a:p>
            <a:pPr marL="285750" indent="-285750" algn="just">
              <a:lnSpc>
                <a:spcPct val="150000"/>
              </a:lnSpc>
              <a:buClr>
                <a:srgbClr val="00B0F0"/>
              </a:buClr>
              <a:buFont typeface="Arial" panose="020B0604020202020204" pitchFamily="34" charset="0"/>
              <a:buChar char="•"/>
            </a:pPr>
            <a:r>
              <a:rPr lang="en-US" sz="1600" dirty="0">
                <a:solidFill>
                  <a:schemeClr val="bg1"/>
                </a:solidFill>
              </a:rPr>
              <a:t>One external host requested multiple malicious request with crafted SQL Injection statement</a:t>
            </a:r>
          </a:p>
          <a:p>
            <a:pPr marL="285750" indent="-285750" algn="just">
              <a:lnSpc>
                <a:spcPct val="150000"/>
              </a:lnSpc>
              <a:buClr>
                <a:srgbClr val="00B0F0"/>
              </a:buClr>
              <a:buFont typeface="Arial" panose="020B0604020202020204" pitchFamily="34" charset="0"/>
              <a:buChar char="•"/>
            </a:pPr>
            <a:r>
              <a:rPr lang="en-US" sz="1600" dirty="0">
                <a:solidFill>
                  <a:schemeClr val="bg1"/>
                </a:solidFill>
              </a:rPr>
              <a:t>No malicious request is successful as the requests were blocked by NGAF</a:t>
            </a:r>
          </a:p>
          <a:p>
            <a:pPr marL="285750" indent="-285750" algn="just">
              <a:lnSpc>
                <a:spcPct val="150000"/>
              </a:lnSpc>
              <a:buFontTx/>
              <a:buChar char="-"/>
            </a:pPr>
            <a:endParaRPr lang="en-US" sz="1600" dirty="0">
              <a:solidFill>
                <a:schemeClr val="bg1"/>
              </a:solidFill>
            </a:endParaRPr>
          </a:p>
        </p:txBody>
      </p:sp>
      <p:grpSp>
        <p:nvGrpSpPr>
          <p:cNvPr id="12" name="组合 11">
            <a:extLst>
              <a:ext uri="{FF2B5EF4-FFF2-40B4-BE49-F238E27FC236}">
                <a16:creationId xmlns:a16="http://schemas.microsoft.com/office/drawing/2014/main" id="{A3644329-2C15-9245-9F32-3AB6F2642241}"/>
              </a:ext>
            </a:extLst>
          </p:cNvPr>
          <p:cNvGrpSpPr/>
          <p:nvPr/>
        </p:nvGrpSpPr>
        <p:grpSpPr>
          <a:xfrm>
            <a:off x="911225" y="2268715"/>
            <a:ext cx="1483624" cy="2062664"/>
            <a:chOff x="1552209" y="1698773"/>
            <a:chExt cx="1483624" cy="2062664"/>
          </a:xfrm>
        </p:grpSpPr>
        <p:pic>
          <p:nvPicPr>
            <p:cNvPr id="13" name="图片 12">
              <a:extLst>
                <a:ext uri="{FF2B5EF4-FFF2-40B4-BE49-F238E27FC236}">
                  <a16:creationId xmlns:a16="http://schemas.microsoft.com/office/drawing/2014/main" id="{3A983C66-255C-4B48-B522-82EB2048D32B}"/>
                </a:ext>
              </a:extLst>
            </p:cNvPr>
            <p:cNvPicPr>
              <a:picLocks noChangeAspect="1"/>
            </p:cNvPicPr>
            <p:nvPr/>
          </p:nvPicPr>
          <p:blipFill>
            <a:blip r:embed="rId3">
              <a:biLevel thresh="25000"/>
              <a:extLst>
                <a:ext uri="{28A0092B-C50C-407E-A947-70E740481C1C}">
                  <a14:useLocalDpi xmlns:a14="http://schemas.microsoft.com/office/drawing/2010/main" val="0"/>
                </a:ext>
              </a:extLst>
            </a:blip>
            <a:stretch>
              <a:fillRect/>
            </a:stretch>
          </p:blipFill>
          <p:spPr>
            <a:xfrm>
              <a:off x="1883471" y="2020741"/>
              <a:ext cx="821099" cy="814006"/>
            </a:xfrm>
            <a:prstGeom prst="rect">
              <a:avLst/>
            </a:prstGeom>
          </p:spPr>
        </p:pic>
        <p:sp>
          <p:nvSpPr>
            <p:cNvPr id="14" name="文本框 13">
              <a:extLst>
                <a:ext uri="{FF2B5EF4-FFF2-40B4-BE49-F238E27FC236}">
                  <a16:creationId xmlns:a16="http://schemas.microsoft.com/office/drawing/2014/main" id="{063E93ED-94B1-F841-BB62-DE2373259AD0}"/>
                </a:ext>
              </a:extLst>
            </p:cNvPr>
            <p:cNvSpPr txBox="1"/>
            <p:nvPr/>
          </p:nvSpPr>
          <p:spPr>
            <a:xfrm>
              <a:off x="1608999" y="3422883"/>
              <a:ext cx="1375698" cy="338554"/>
            </a:xfrm>
            <a:prstGeom prst="rect">
              <a:avLst/>
            </a:prstGeom>
            <a:noFill/>
          </p:spPr>
          <p:txBody>
            <a:bodyPr wrap="none" rtlCol="0">
              <a:spAutoFit/>
            </a:bodyPr>
            <a:lstStyle/>
            <a:p>
              <a:r>
                <a:rPr lang="en-US" sz="1600" b="1" dirty="0">
                  <a:solidFill>
                    <a:srgbClr val="00B0F0"/>
                  </a:solidFill>
                </a:rPr>
                <a:t>Attack Type</a:t>
              </a:r>
            </a:p>
          </p:txBody>
        </p:sp>
        <p:grpSp>
          <p:nvGrpSpPr>
            <p:cNvPr id="15" name="组合 14">
              <a:extLst>
                <a:ext uri="{FF2B5EF4-FFF2-40B4-BE49-F238E27FC236}">
                  <a16:creationId xmlns:a16="http://schemas.microsoft.com/office/drawing/2014/main" id="{F04FC0E9-0B84-EB4E-A0BC-4793CC2553C4}"/>
                </a:ext>
              </a:extLst>
            </p:cNvPr>
            <p:cNvGrpSpPr/>
            <p:nvPr/>
          </p:nvGrpSpPr>
          <p:grpSpPr>
            <a:xfrm>
              <a:off x="1552209" y="1698773"/>
              <a:ext cx="1483624" cy="1483624"/>
              <a:chOff x="1480328" y="1829686"/>
              <a:chExt cx="1483624" cy="1483624"/>
            </a:xfrm>
          </p:grpSpPr>
          <p:sp>
            <p:nvSpPr>
              <p:cNvPr id="16" name="椭圆 15">
                <a:extLst>
                  <a:ext uri="{FF2B5EF4-FFF2-40B4-BE49-F238E27FC236}">
                    <a16:creationId xmlns:a16="http://schemas.microsoft.com/office/drawing/2014/main" id="{D8EDC708-3C52-D24F-B09D-9D97B62A3AAD}"/>
                  </a:ext>
                </a:extLst>
              </p:cNvPr>
              <p:cNvSpPr/>
              <p:nvPr/>
            </p:nvSpPr>
            <p:spPr>
              <a:xfrm>
                <a:off x="1599034" y="1948392"/>
                <a:ext cx="1246213" cy="1246213"/>
              </a:xfrm>
              <a:prstGeom prst="ellipse">
                <a:avLst/>
              </a:prstGeom>
              <a:noFill/>
              <a:ln w="190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7" name="椭圆 16">
                <a:extLst>
                  <a:ext uri="{FF2B5EF4-FFF2-40B4-BE49-F238E27FC236}">
                    <a16:creationId xmlns:a16="http://schemas.microsoft.com/office/drawing/2014/main" id="{9D4F4755-65CE-C54D-B51C-77E5A2435637}"/>
                  </a:ext>
                </a:extLst>
              </p:cNvPr>
              <p:cNvSpPr/>
              <p:nvPr/>
            </p:nvSpPr>
            <p:spPr>
              <a:xfrm>
                <a:off x="1480328" y="1829686"/>
                <a:ext cx="1483624" cy="1483624"/>
              </a:xfrm>
              <a:prstGeom prst="ellipse">
                <a:avLst/>
              </a:prstGeom>
              <a:noFill/>
              <a:ln w="12700">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cxnSp>
        <p:nvCxnSpPr>
          <p:cNvPr id="18" name="直线连接符 17">
            <a:extLst>
              <a:ext uri="{FF2B5EF4-FFF2-40B4-BE49-F238E27FC236}">
                <a16:creationId xmlns:a16="http://schemas.microsoft.com/office/drawing/2014/main" id="{B0F42961-C6C3-6F40-B243-CD5E8F4F3FDE}"/>
              </a:ext>
            </a:extLst>
          </p:cNvPr>
          <p:cNvCxnSpPr>
            <a:cxnSpLocks/>
          </p:cNvCxnSpPr>
          <p:nvPr/>
        </p:nvCxnSpPr>
        <p:spPr>
          <a:xfrm>
            <a:off x="2817445" y="1296489"/>
            <a:ext cx="0" cy="4216400"/>
          </a:xfrm>
          <a:prstGeom prst="line">
            <a:avLst/>
          </a:prstGeom>
          <a:ln w="6350">
            <a:solidFill>
              <a:srgbClr val="00B0F0"/>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935857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矩形 46">
            <a:extLst>
              <a:ext uri="{FF2B5EF4-FFF2-40B4-BE49-F238E27FC236}">
                <a16:creationId xmlns:a16="http://schemas.microsoft.com/office/drawing/2014/main" id="{CE249C23-706D-486B-9FB9-DF4E9EEEAAE5}"/>
              </a:ext>
            </a:extLst>
          </p:cNvPr>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8" name="矩形 47">
            <a:extLst>
              <a:ext uri="{FF2B5EF4-FFF2-40B4-BE49-F238E27FC236}">
                <a16:creationId xmlns:a16="http://schemas.microsoft.com/office/drawing/2014/main" id="{F8263FDE-1538-422E-812C-777D2A5775C1}"/>
              </a:ext>
            </a:extLst>
          </p:cNvPr>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矩形 48">
            <a:extLst>
              <a:ext uri="{FF2B5EF4-FFF2-40B4-BE49-F238E27FC236}">
                <a16:creationId xmlns:a16="http://schemas.microsoft.com/office/drawing/2014/main" id="{85C60E7E-DF7A-489A-A933-1D5019257079}"/>
              </a:ext>
            </a:extLst>
          </p:cNvPr>
          <p:cNvSpPr/>
          <p:nvPr/>
        </p:nvSpPr>
        <p:spPr>
          <a:xfrm>
            <a:off x="579651" y="200326"/>
            <a:ext cx="3129383"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Threats Identified</a:t>
            </a:r>
          </a:p>
        </p:txBody>
      </p:sp>
      <p:sp>
        <p:nvSpPr>
          <p:cNvPr id="50" name="日期占位符 1">
            <a:extLst>
              <a:ext uri="{FF2B5EF4-FFF2-40B4-BE49-F238E27FC236}">
                <a16:creationId xmlns:a16="http://schemas.microsoft.com/office/drawing/2014/main" id="{D687F6CC-EBF7-43E3-8595-9ED7734D9938}"/>
              </a:ext>
            </a:extLst>
          </p:cNvPr>
          <p:cNvSpPr>
            <a:spLocks noGrp="1"/>
          </p:cNvSpPr>
          <p:nvPr>
            <p:ph type="dt" sz="half" idx="10"/>
          </p:nvPr>
        </p:nvSpPr>
        <p:spPr>
          <a:xfrm>
            <a:off x="1089660" y="6415619"/>
            <a:ext cx="2743200" cy="365125"/>
          </a:xfrm>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51" name="页脚占位符 2">
            <a:extLst>
              <a:ext uri="{FF2B5EF4-FFF2-40B4-BE49-F238E27FC236}">
                <a16:creationId xmlns:a16="http://schemas.microsoft.com/office/drawing/2014/main" id="{D376FAD0-73A6-4753-B22E-E0EE6D6BA7FC}"/>
              </a:ext>
            </a:extLst>
          </p:cNvPr>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2" name="灯片编号占位符 3">
            <a:extLst>
              <a:ext uri="{FF2B5EF4-FFF2-40B4-BE49-F238E27FC236}">
                <a16:creationId xmlns:a16="http://schemas.microsoft.com/office/drawing/2014/main" id="{F6A72679-AD13-41F6-AB9A-FC29A5385C2E}"/>
              </a:ext>
            </a:extLst>
          </p:cNvPr>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pPr/>
              <a:t>8</a:t>
            </a:fld>
            <a:endParaRPr lang="zh-CN" altLang="en-US" dirty="0"/>
          </a:p>
        </p:txBody>
      </p:sp>
      <p:sp>
        <p:nvSpPr>
          <p:cNvPr id="2" name="文本框 1">
            <a:extLst>
              <a:ext uri="{FF2B5EF4-FFF2-40B4-BE49-F238E27FC236}">
                <a16:creationId xmlns:a16="http://schemas.microsoft.com/office/drawing/2014/main" id="{690A3F65-E7F5-4213-9F2F-7C786E213C28}"/>
              </a:ext>
            </a:extLst>
          </p:cNvPr>
          <p:cNvSpPr txBox="1"/>
          <p:nvPr/>
        </p:nvSpPr>
        <p:spPr>
          <a:xfrm>
            <a:off x="3692098" y="2206529"/>
            <a:ext cx="7332858" cy="1938288"/>
          </a:xfrm>
          <a:prstGeom prst="rect">
            <a:avLst/>
          </a:prstGeom>
          <a:noFill/>
        </p:spPr>
        <p:txBody>
          <a:bodyPr wrap="square" rtlCol="0">
            <a:spAutoFit/>
          </a:bodyPr>
          <a:lstStyle/>
          <a:p>
            <a:pPr>
              <a:lnSpc>
                <a:spcPct val="150000"/>
              </a:lnSpc>
            </a:pPr>
            <a:r>
              <a:rPr lang="en-US" b="1" dirty="0">
                <a:solidFill>
                  <a:srgbClr val="00B0F0"/>
                </a:solidFill>
              </a:rPr>
              <a:t>Distributed-Denial of Service (DDoS) Attack</a:t>
            </a:r>
          </a:p>
          <a:p>
            <a:pPr marL="285750" indent="-285750">
              <a:lnSpc>
                <a:spcPct val="150000"/>
              </a:lnSpc>
              <a:buClr>
                <a:srgbClr val="00B0F0"/>
              </a:buClr>
              <a:buFont typeface="Arial" panose="020B0604020202020204" pitchFamily="34" charset="0"/>
              <a:buChar char="•"/>
            </a:pPr>
            <a:r>
              <a:rPr lang="en-US" sz="1600" b="1" dirty="0">
                <a:solidFill>
                  <a:schemeClr val="bg1"/>
                </a:solidFill>
              </a:rPr>
              <a:t>Impacted: </a:t>
            </a:r>
            <a:r>
              <a:rPr lang="en-US" sz="1600" b="1" dirty="0">
                <a:solidFill>
                  <a:srgbClr val="92D050"/>
                </a:solidFill>
              </a:rPr>
              <a:t>No</a:t>
            </a:r>
            <a:r>
              <a:rPr lang="zh-CN" altLang="en-US" sz="1600" dirty="0">
                <a:solidFill>
                  <a:schemeClr val="bg1"/>
                </a:solidFill>
              </a:rPr>
              <a:t>      </a:t>
            </a:r>
            <a:r>
              <a:rPr lang="en-US" sz="1600" b="1" dirty="0">
                <a:solidFill>
                  <a:schemeClr val="bg1"/>
                </a:solidFill>
              </a:rPr>
              <a:t>Risk: </a:t>
            </a:r>
            <a:r>
              <a:rPr lang="en-US" sz="1600" b="1" dirty="0">
                <a:solidFill>
                  <a:srgbClr val="FFC000"/>
                </a:solidFill>
              </a:rPr>
              <a:t>Medium</a:t>
            </a:r>
          </a:p>
          <a:p>
            <a:pPr marL="285750" indent="-285750">
              <a:lnSpc>
                <a:spcPct val="150000"/>
              </a:lnSpc>
              <a:buClr>
                <a:srgbClr val="00B0F0"/>
              </a:buClr>
              <a:buFont typeface="Arial" panose="020B0604020202020204" pitchFamily="34" charset="0"/>
              <a:buChar char="•"/>
            </a:pPr>
            <a:r>
              <a:rPr lang="en-US" sz="1600" dirty="0">
                <a:solidFill>
                  <a:schemeClr val="bg1"/>
                </a:solidFill>
              </a:rPr>
              <a:t>The homepage web server was attacked by random IP address for 471 times with bandwidth of 1.3Gbps on 10 March 2020</a:t>
            </a:r>
          </a:p>
          <a:p>
            <a:pPr marL="285750" indent="-285750">
              <a:lnSpc>
                <a:spcPct val="150000"/>
              </a:lnSpc>
              <a:buClr>
                <a:srgbClr val="00B0F0"/>
              </a:buClr>
              <a:buFont typeface="Arial" panose="020B0604020202020204" pitchFamily="34" charset="0"/>
              <a:buChar char="•"/>
            </a:pPr>
            <a:r>
              <a:rPr lang="en-US" sz="1600" dirty="0">
                <a:solidFill>
                  <a:schemeClr val="bg1"/>
                </a:solidFill>
              </a:rPr>
              <a:t>All the DDoS traffics were blocked by NGAF</a:t>
            </a:r>
          </a:p>
        </p:txBody>
      </p:sp>
      <p:grpSp>
        <p:nvGrpSpPr>
          <p:cNvPr id="12" name="组合 11">
            <a:extLst>
              <a:ext uri="{FF2B5EF4-FFF2-40B4-BE49-F238E27FC236}">
                <a16:creationId xmlns:a16="http://schemas.microsoft.com/office/drawing/2014/main" id="{73EC65E2-6249-A14C-9333-1D1BB920ED47}"/>
              </a:ext>
            </a:extLst>
          </p:cNvPr>
          <p:cNvGrpSpPr/>
          <p:nvPr/>
        </p:nvGrpSpPr>
        <p:grpSpPr>
          <a:xfrm>
            <a:off x="911225" y="2268715"/>
            <a:ext cx="1483624" cy="2062664"/>
            <a:chOff x="1552209" y="1698773"/>
            <a:chExt cx="1483624" cy="2062664"/>
          </a:xfrm>
        </p:grpSpPr>
        <p:pic>
          <p:nvPicPr>
            <p:cNvPr id="13" name="图片 12">
              <a:extLst>
                <a:ext uri="{FF2B5EF4-FFF2-40B4-BE49-F238E27FC236}">
                  <a16:creationId xmlns:a16="http://schemas.microsoft.com/office/drawing/2014/main" id="{0F1240BD-730E-BD45-9421-83E60CEC927C}"/>
                </a:ext>
              </a:extLst>
            </p:cNvPr>
            <p:cNvPicPr>
              <a:picLocks noChangeAspect="1"/>
            </p:cNvPicPr>
            <p:nvPr/>
          </p:nvPicPr>
          <p:blipFill>
            <a:blip r:embed="rId3">
              <a:biLevel thresh="25000"/>
              <a:extLst>
                <a:ext uri="{28A0092B-C50C-407E-A947-70E740481C1C}">
                  <a14:useLocalDpi xmlns:a14="http://schemas.microsoft.com/office/drawing/2010/main" val="0"/>
                </a:ext>
              </a:extLst>
            </a:blip>
            <a:stretch>
              <a:fillRect/>
            </a:stretch>
          </p:blipFill>
          <p:spPr>
            <a:xfrm>
              <a:off x="1883471" y="2020741"/>
              <a:ext cx="821099" cy="814006"/>
            </a:xfrm>
            <a:prstGeom prst="rect">
              <a:avLst/>
            </a:prstGeom>
          </p:spPr>
        </p:pic>
        <p:sp>
          <p:nvSpPr>
            <p:cNvPr id="14" name="文本框 13">
              <a:extLst>
                <a:ext uri="{FF2B5EF4-FFF2-40B4-BE49-F238E27FC236}">
                  <a16:creationId xmlns:a16="http://schemas.microsoft.com/office/drawing/2014/main" id="{290004CD-FA53-0A4F-AAC3-265FC96CB3F6}"/>
                </a:ext>
              </a:extLst>
            </p:cNvPr>
            <p:cNvSpPr txBox="1"/>
            <p:nvPr/>
          </p:nvSpPr>
          <p:spPr>
            <a:xfrm>
              <a:off x="1608999" y="3422883"/>
              <a:ext cx="1375698" cy="338554"/>
            </a:xfrm>
            <a:prstGeom prst="rect">
              <a:avLst/>
            </a:prstGeom>
            <a:noFill/>
          </p:spPr>
          <p:txBody>
            <a:bodyPr wrap="none" rtlCol="0">
              <a:spAutoFit/>
            </a:bodyPr>
            <a:lstStyle/>
            <a:p>
              <a:r>
                <a:rPr lang="en-US" sz="1600" b="1" dirty="0">
                  <a:solidFill>
                    <a:srgbClr val="00B0F0"/>
                  </a:solidFill>
                </a:rPr>
                <a:t>Attack Type</a:t>
              </a:r>
            </a:p>
          </p:txBody>
        </p:sp>
        <p:grpSp>
          <p:nvGrpSpPr>
            <p:cNvPr id="15" name="组合 14">
              <a:extLst>
                <a:ext uri="{FF2B5EF4-FFF2-40B4-BE49-F238E27FC236}">
                  <a16:creationId xmlns:a16="http://schemas.microsoft.com/office/drawing/2014/main" id="{74F762C4-6E37-1A45-B048-6F0B3A73C7ED}"/>
                </a:ext>
              </a:extLst>
            </p:cNvPr>
            <p:cNvGrpSpPr/>
            <p:nvPr/>
          </p:nvGrpSpPr>
          <p:grpSpPr>
            <a:xfrm>
              <a:off x="1552209" y="1698773"/>
              <a:ext cx="1483624" cy="1483624"/>
              <a:chOff x="1480328" y="1829686"/>
              <a:chExt cx="1483624" cy="1483624"/>
            </a:xfrm>
          </p:grpSpPr>
          <p:sp>
            <p:nvSpPr>
              <p:cNvPr id="16" name="椭圆 15">
                <a:extLst>
                  <a:ext uri="{FF2B5EF4-FFF2-40B4-BE49-F238E27FC236}">
                    <a16:creationId xmlns:a16="http://schemas.microsoft.com/office/drawing/2014/main" id="{9C74E5BD-14A4-414A-AFC2-C6A8351EB920}"/>
                  </a:ext>
                </a:extLst>
              </p:cNvPr>
              <p:cNvSpPr/>
              <p:nvPr/>
            </p:nvSpPr>
            <p:spPr>
              <a:xfrm>
                <a:off x="1599034" y="1948392"/>
                <a:ext cx="1246213" cy="1246213"/>
              </a:xfrm>
              <a:prstGeom prst="ellipse">
                <a:avLst/>
              </a:prstGeom>
              <a:noFill/>
              <a:ln w="190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7" name="椭圆 16">
                <a:extLst>
                  <a:ext uri="{FF2B5EF4-FFF2-40B4-BE49-F238E27FC236}">
                    <a16:creationId xmlns:a16="http://schemas.microsoft.com/office/drawing/2014/main" id="{D920C38D-D2B9-0248-A828-BA4935AEEB26}"/>
                  </a:ext>
                </a:extLst>
              </p:cNvPr>
              <p:cNvSpPr/>
              <p:nvPr/>
            </p:nvSpPr>
            <p:spPr>
              <a:xfrm>
                <a:off x="1480328" y="1829686"/>
                <a:ext cx="1483624" cy="1483624"/>
              </a:xfrm>
              <a:prstGeom prst="ellipse">
                <a:avLst/>
              </a:prstGeom>
              <a:noFill/>
              <a:ln w="12700">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cxnSp>
        <p:nvCxnSpPr>
          <p:cNvPr id="5" name="直线连接符 4">
            <a:extLst>
              <a:ext uri="{FF2B5EF4-FFF2-40B4-BE49-F238E27FC236}">
                <a16:creationId xmlns:a16="http://schemas.microsoft.com/office/drawing/2014/main" id="{DFA26377-9D51-9443-9D65-3549840ABA10}"/>
              </a:ext>
            </a:extLst>
          </p:cNvPr>
          <p:cNvCxnSpPr/>
          <p:nvPr/>
        </p:nvCxnSpPr>
        <p:spPr>
          <a:xfrm>
            <a:off x="3088379" y="2268715"/>
            <a:ext cx="0" cy="1915371"/>
          </a:xfrm>
          <a:prstGeom prst="line">
            <a:avLst/>
          </a:prstGeom>
          <a:ln w="6350">
            <a:solidFill>
              <a:srgbClr val="00B0F0"/>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836009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矩形 46">
            <a:extLst>
              <a:ext uri="{FF2B5EF4-FFF2-40B4-BE49-F238E27FC236}">
                <a16:creationId xmlns:a16="http://schemas.microsoft.com/office/drawing/2014/main" id="{CE249C23-706D-486B-9FB9-DF4E9EEEAAE5}"/>
              </a:ext>
            </a:extLst>
          </p:cNvPr>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8" name="矩形 47">
            <a:extLst>
              <a:ext uri="{FF2B5EF4-FFF2-40B4-BE49-F238E27FC236}">
                <a16:creationId xmlns:a16="http://schemas.microsoft.com/office/drawing/2014/main" id="{F8263FDE-1538-422E-812C-777D2A5775C1}"/>
              </a:ext>
            </a:extLst>
          </p:cNvPr>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矩形 48">
            <a:extLst>
              <a:ext uri="{FF2B5EF4-FFF2-40B4-BE49-F238E27FC236}">
                <a16:creationId xmlns:a16="http://schemas.microsoft.com/office/drawing/2014/main" id="{85C60E7E-DF7A-489A-A933-1D5019257079}"/>
              </a:ext>
            </a:extLst>
          </p:cNvPr>
          <p:cNvSpPr/>
          <p:nvPr/>
        </p:nvSpPr>
        <p:spPr>
          <a:xfrm>
            <a:off x="579651" y="200326"/>
            <a:ext cx="3129383"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Threats Identified</a:t>
            </a:r>
          </a:p>
        </p:txBody>
      </p:sp>
      <p:sp>
        <p:nvSpPr>
          <p:cNvPr id="50" name="日期占位符 1">
            <a:extLst>
              <a:ext uri="{FF2B5EF4-FFF2-40B4-BE49-F238E27FC236}">
                <a16:creationId xmlns:a16="http://schemas.microsoft.com/office/drawing/2014/main" id="{D687F6CC-EBF7-43E3-8595-9ED7734D9938}"/>
              </a:ext>
            </a:extLst>
          </p:cNvPr>
          <p:cNvSpPr>
            <a:spLocks noGrp="1"/>
          </p:cNvSpPr>
          <p:nvPr>
            <p:ph type="dt" sz="half" idx="10"/>
          </p:nvPr>
        </p:nvSpPr>
        <p:spPr>
          <a:xfrm>
            <a:off x="1089660" y="6415619"/>
            <a:ext cx="2743200" cy="365125"/>
          </a:xfrm>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51" name="页脚占位符 2">
            <a:extLst>
              <a:ext uri="{FF2B5EF4-FFF2-40B4-BE49-F238E27FC236}">
                <a16:creationId xmlns:a16="http://schemas.microsoft.com/office/drawing/2014/main" id="{D376FAD0-73A6-4753-B22E-E0EE6D6BA7FC}"/>
              </a:ext>
            </a:extLst>
          </p:cNvPr>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2" name="灯片编号占位符 3">
            <a:extLst>
              <a:ext uri="{FF2B5EF4-FFF2-40B4-BE49-F238E27FC236}">
                <a16:creationId xmlns:a16="http://schemas.microsoft.com/office/drawing/2014/main" id="{F6A72679-AD13-41F6-AB9A-FC29A5385C2E}"/>
              </a:ext>
            </a:extLst>
          </p:cNvPr>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pPr/>
              <a:t>9</a:t>
            </a:fld>
            <a:endParaRPr lang="zh-CN" altLang="en-US" dirty="0"/>
          </a:p>
        </p:txBody>
      </p:sp>
      <p:sp>
        <p:nvSpPr>
          <p:cNvPr id="11" name="文本框 10">
            <a:extLst>
              <a:ext uri="{FF2B5EF4-FFF2-40B4-BE49-F238E27FC236}">
                <a16:creationId xmlns:a16="http://schemas.microsoft.com/office/drawing/2014/main" id="{A6BDDFA9-0810-4A84-A5EF-336274F8E0C2}"/>
              </a:ext>
            </a:extLst>
          </p:cNvPr>
          <p:cNvSpPr txBox="1"/>
          <p:nvPr/>
        </p:nvSpPr>
        <p:spPr>
          <a:xfrm>
            <a:off x="3305371" y="1146194"/>
            <a:ext cx="8306974" cy="4477444"/>
          </a:xfrm>
          <a:prstGeom prst="rect">
            <a:avLst/>
          </a:prstGeom>
          <a:noFill/>
        </p:spPr>
        <p:txBody>
          <a:bodyPr wrap="square" rtlCol="0">
            <a:spAutoFit/>
          </a:bodyPr>
          <a:lstStyle/>
          <a:p>
            <a:pPr algn="just">
              <a:lnSpc>
                <a:spcPct val="150000"/>
              </a:lnSpc>
            </a:pPr>
            <a:r>
              <a:rPr lang="en-US" sz="1600" b="1" dirty="0">
                <a:solidFill>
                  <a:srgbClr val="00B0F0"/>
                </a:solidFill>
                <a:latin typeface="Century Gothic" panose="020B0502020202020204" pitchFamily="34" charset="0"/>
              </a:rPr>
              <a:t>Default Share Identified</a:t>
            </a:r>
          </a:p>
          <a:p>
            <a:pPr marL="285750" indent="-285750" algn="just">
              <a:lnSpc>
                <a:spcPct val="150000"/>
              </a:lnSpc>
              <a:buClr>
                <a:srgbClr val="00B0F0"/>
              </a:buClr>
              <a:buFont typeface="Arial" panose="020B0604020202020204" pitchFamily="34" charset="0"/>
              <a:buChar char="•"/>
            </a:pPr>
            <a:r>
              <a:rPr lang="en-US" sz="1600" dirty="0">
                <a:solidFill>
                  <a:schemeClr val="bg1"/>
                </a:solidFill>
                <a:latin typeface="Century Gothic" panose="020B0502020202020204" pitchFamily="34" charset="0"/>
              </a:rPr>
              <a:t>Impacted: </a:t>
            </a:r>
            <a:r>
              <a:rPr lang="en-US" sz="1600" b="1" dirty="0">
                <a:solidFill>
                  <a:srgbClr val="FF0000"/>
                </a:solidFill>
                <a:latin typeface="Century Gothic" panose="020B0502020202020204" pitchFamily="34" charset="0"/>
              </a:rPr>
              <a:t>Yes</a:t>
            </a:r>
            <a:r>
              <a:rPr lang="en-US" altLang="zh-CN" sz="1600" b="1" dirty="0">
                <a:solidFill>
                  <a:srgbClr val="FF0000"/>
                </a:solidFill>
                <a:latin typeface="Century Gothic" panose="020B0502020202020204" pitchFamily="34" charset="0"/>
              </a:rPr>
              <a:t> </a:t>
            </a:r>
            <a:r>
              <a:rPr lang="zh-CN" altLang="en-US" sz="1600" b="1" dirty="0">
                <a:solidFill>
                  <a:srgbClr val="FF0000"/>
                </a:solidFill>
                <a:latin typeface="Century Gothic" panose="020B0502020202020204" pitchFamily="34" charset="0"/>
              </a:rPr>
              <a:t>      </a:t>
            </a:r>
            <a:r>
              <a:rPr lang="en-US" sz="1600" dirty="0">
                <a:solidFill>
                  <a:schemeClr val="bg1"/>
                </a:solidFill>
                <a:latin typeface="Century Gothic" panose="020B0502020202020204" pitchFamily="34" charset="0"/>
              </a:rPr>
              <a:t>Risk: </a:t>
            </a:r>
            <a:r>
              <a:rPr lang="en-US" sz="1600" b="1" dirty="0">
                <a:solidFill>
                  <a:srgbClr val="FFC000"/>
                </a:solidFill>
                <a:latin typeface="Century Gothic" panose="020B0502020202020204" pitchFamily="34" charset="0"/>
              </a:rPr>
              <a:t>Medium</a:t>
            </a:r>
          </a:p>
          <a:p>
            <a:pPr marL="285750" indent="-285750" algn="just">
              <a:lnSpc>
                <a:spcPct val="150000"/>
              </a:lnSpc>
              <a:buClr>
                <a:srgbClr val="00B0F0"/>
              </a:buClr>
              <a:buFont typeface="Arial" panose="020B0604020202020204" pitchFamily="34" charset="0"/>
              <a:buChar char="•"/>
            </a:pPr>
            <a:r>
              <a:rPr lang="en-US" altLang="zh-CN" sz="1600" dirty="0">
                <a:solidFill>
                  <a:schemeClr val="bg1"/>
                </a:solidFill>
                <a:latin typeface="Century Gothic" panose="020B0502020202020204" pitchFamily="34" charset="0"/>
              </a:rPr>
              <a:t>Malicious actors </a:t>
            </a:r>
            <a:r>
              <a:rPr lang="en-US" sz="1600" dirty="0">
                <a:solidFill>
                  <a:schemeClr val="bg1"/>
                </a:solidFill>
                <a:latin typeface="Century Gothic" panose="020B0502020202020204" pitchFamily="34" charset="0"/>
              </a:rPr>
              <a:t>with access to one of the internal machines can always exploit on default share to perform further post-exploitation activities</a:t>
            </a:r>
          </a:p>
          <a:p>
            <a:pPr marL="285750" indent="-285750" algn="just">
              <a:lnSpc>
                <a:spcPct val="150000"/>
              </a:lnSpc>
              <a:buClr>
                <a:srgbClr val="00B0F0"/>
              </a:buClr>
              <a:buFont typeface="Arial" panose="020B0604020202020204" pitchFamily="34" charset="0"/>
              <a:buChar char="•"/>
            </a:pPr>
            <a:r>
              <a:rPr lang="en-US" sz="1600" dirty="0">
                <a:solidFill>
                  <a:schemeClr val="bg1"/>
                </a:solidFill>
                <a:latin typeface="Century Gothic" panose="020B0502020202020204" pitchFamily="34" charset="0"/>
              </a:rPr>
              <a:t>upload malicious files through the default share, and then can create malicious services or scheduled tasks to execute malicious code</a:t>
            </a:r>
          </a:p>
          <a:p>
            <a:pPr algn="just">
              <a:lnSpc>
                <a:spcPct val="150000"/>
              </a:lnSpc>
            </a:pPr>
            <a:endParaRPr lang="en-US" sz="1600" dirty="0">
              <a:solidFill>
                <a:schemeClr val="bg1"/>
              </a:solidFill>
              <a:latin typeface="Century Gothic" panose="020B0502020202020204" pitchFamily="34" charset="0"/>
            </a:endParaRPr>
          </a:p>
          <a:p>
            <a:pPr algn="just">
              <a:lnSpc>
                <a:spcPct val="150000"/>
              </a:lnSpc>
            </a:pPr>
            <a:r>
              <a:rPr lang="en-US" sz="1600" b="1" dirty="0">
                <a:solidFill>
                  <a:srgbClr val="00B0F0"/>
                </a:solidFill>
                <a:latin typeface="Century Gothic" panose="020B0502020202020204" pitchFamily="34" charset="0"/>
              </a:rPr>
              <a:t>Scanning Behavior</a:t>
            </a:r>
          </a:p>
          <a:p>
            <a:pPr marL="285750" indent="-285750" algn="just">
              <a:lnSpc>
                <a:spcPct val="150000"/>
              </a:lnSpc>
              <a:buClr>
                <a:srgbClr val="00B0F0"/>
              </a:buClr>
              <a:buFont typeface="Arial" panose="020B0604020202020204" pitchFamily="34" charset="0"/>
              <a:buChar char="•"/>
            </a:pPr>
            <a:r>
              <a:rPr lang="en-US" sz="1600" b="1" dirty="0">
                <a:solidFill>
                  <a:schemeClr val="bg1"/>
                </a:solidFill>
                <a:latin typeface="Century Gothic" panose="020B0502020202020204" pitchFamily="34" charset="0"/>
              </a:rPr>
              <a:t>Impacted: </a:t>
            </a:r>
            <a:r>
              <a:rPr lang="en-US" sz="1600" b="1" dirty="0">
                <a:solidFill>
                  <a:srgbClr val="FF0000"/>
                </a:solidFill>
                <a:latin typeface="Century Gothic" panose="020B0502020202020204" pitchFamily="34" charset="0"/>
              </a:rPr>
              <a:t>Yes</a:t>
            </a:r>
            <a:r>
              <a:rPr lang="zh-CN" altLang="en-US" sz="1600" b="1" dirty="0">
                <a:solidFill>
                  <a:srgbClr val="FF0000"/>
                </a:solidFill>
                <a:latin typeface="Century Gothic" panose="020B0502020202020204" pitchFamily="34" charset="0"/>
              </a:rPr>
              <a:t>      </a:t>
            </a:r>
            <a:r>
              <a:rPr lang="en-US" altLang="zh-CN" sz="1600" b="1" dirty="0">
                <a:solidFill>
                  <a:schemeClr val="bg1"/>
                </a:solidFill>
                <a:latin typeface="Century Gothic" panose="020B0502020202020204" pitchFamily="34" charset="0"/>
              </a:rPr>
              <a:t>R</a:t>
            </a:r>
            <a:r>
              <a:rPr lang="en-US" sz="1600" b="1" dirty="0">
                <a:solidFill>
                  <a:schemeClr val="bg1"/>
                </a:solidFill>
                <a:latin typeface="Century Gothic" panose="020B0502020202020204" pitchFamily="34" charset="0"/>
              </a:rPr>
              <a:t>isk: </a:t>
            </a:r>
            <a:r>
              <a:rPr lang="en-US" sz="1600" b="1" dirty="0">
                <a:solidFill>
                  <a:srgbClr val="FFC000"/>
                </a:solidFill>
                <a:latin typeface="Century Gothic" panose="020B0502020202020204" pitchFamily="34" charset="0"/>
              </a:rPr>
              <a:t>Medium</a:t>
            </a:r>
          </a:p>
          <a:p>
            <a:pPr marL="285750" indent="-285750" algn="just">
              <a:lnSpc>
                <a:spcPct val="150000"/>
              </a:lnSpc>
              <a:buClr>
                <a:srgbClr val="00B0F0"/>
              </a:buClr>
              <a:buFont typeface="Arial" panose="020B0604020202020204" pitchFamily="34" charset="0"/>
              <a:buChar char="•"/>
            </a:pPr>
            <a:r>
              <a:rPr lang="en-US" sz="1600" dirty="0">
                <a:solidFill>
                  <a:schemeClr val="bg1"/>
                </a:solidFill>
                <a:latin typeface="Century Gothic" panose="020B0502020202020204" pitchFamily="34" charset="0"/>
              </a:rPr>
              <a:t>Scanning could locate live host within the networks, then port scanning could identify listening services and its weaknesses and vulnerabilities</a:t>
            </a:r>
          </a:p>
          <a:p>
            <a:pPr marL="285750" indent="-285750" algn="just">
              <a:lnSpc>
                <a:spcPct val="150000"/>
              </a:lnSpc>
              <a:buClr>
                <a:srgbClr val="00B0F0"/>
              </a:buClr>
              <a:buFont typeface="Arial" panose="020B0604020202020204" pitchFamily="34" charset="0"/>
              <a:buChar char="•"/>
            </a:pPr>
            <a:r>
              <a:rPr lang="en-US" sz="1600" dirty="0">
                <a:solidFill>
                  <a:schemeClr val="bg1"/>
                </a:solidFill>
                <a:latin typeface="Century Gothic" panose="020B0502020202020204" pitchFamily="34" charset="0"/>
              </a:rPr>
              <a:t>attackers could exploit the vulnerability and gain access and comprise this host</a:t>
            </a:r>
          </a:p>
        </p:txBody>
      </p:sp>
      <p:grpSp>
        <p:nvGrpSpPr>
          <p:cNvPr id="12" name="组合 11">
            <a:extLst>
              <a:ext uri="{FF2B5EF4-FFF2-40B4-BE49-F238E27FC236}">
                <a16:creationId xmlns:a16="http://schemas.microsoft.com/office/drawing/2014/main" id="{34A59AD3-4D7D-9E4C-AA21-E5743510A62F}"/>
              </a:ext>
            </a:extLst>
          </p:cNvPr>
          <p:cNvGrpSpPr/>
          <p:nvPr/>
        </p:nvGrpSpPr>
        <p:grpSpPr>
          <a:xfrm>
            <a:off x="579651" y="2269406"/>
            <a:ext cx="2159566" cy="2308885"/>
            <a:chOff x="3758667" y="1698773"/>
            <a:chExt cx="2159566" cy="2308885"/>
          </a:xfrm>
        </p:grpSpPr>
        <p:pic>
          <p:nvPicPr>
            <p:cNvPr id="13" name="图片 12">
              <a:extLst>
                <a:ext uri="{FF2B5EF4-FFF2-40B4-BE49-F238E27FC236}">
                  <a16:creationId xmlns:a16="http://schemas.microsoft.com/office/drawing/2014/main" id="{279F8ACD-0BB4-8F4A-A051-96E97429E5A4}"/>
                </a:ext>
              </a:extLst>
            </p:cNvPr>
            <p:cNvPicPr>
              <a:picLocks noChangeAspect="1"/>
            </p:cNvPicPr>
            <p:nvPr/>
          </p:nvPicPr>
          <p:blipFill>
            <a:blip r:embed="rId3">
              <a:biLevel thresh="25000"/>
              <a:extLst>
                <a:ext uri="{28A0092B-C50C-407E-A947-70E740481C1C}">
                  <a14:useLocalDpi xmlns:a14="http://schemas.microsoft.com/office/drawing/2010/main" val="0"/>
                </a:ext>
              </a:extLst>
            </a:blip>
            <a:stretch>
              <a:fillRect/>
            </a:stretch>
          </p:blipFill>
          <p:spPr>
            <a:xfrm>
              <a:off x="4406894" y="2001344"/>
              <a:ext cx="872653" cy="872653"/>
            </a:xfrm>
            <a:prstGeom prst="rect">
              <a:avLst/>
            </a:prstGeom>
          </p:spPr>
        </p:pic>
        <p:sp>
          <p:nvSpPr>
            <p:cNvPr id="14" name="文本框 13">
              <a:extLst>
                <a:ext uri="{FF2B5EF4-FFF2-40B4-BE49-F238E27FC236}">
                  <a16:creationId xmlns:a16="http://schemas.microsoft.com/office/drawing/2014/main" id="{BD741F90-EA10-A043-B266-F3C361D96ADB}"/>
                </a:ext>
              </a:extLst>
            </p:cNvPr>
            <p:cNvSpPr txBox="1"/>
            <p:nvPr/>
          </p:nvSpPr>
          <p:spPr>
            <a:xfrm>
              <a:off x="3758667" y="3422883"/>
              <a:ext cx="2159566" cy="584775"/>
            </a:xfrm>
            <a:prstGeom prst="rect">
              <a:avLst/>
            </a:prstGeom>
            <a:noFill/>
          </p:spPr>
          <p:txBody>
            <a:bodyPr wrap="none" rtlCol="0">
              <a:spAutoFit/>
            </a:bodyPr>
            <a:lstStyle/>
            <a:p>
              <a:pPr algn="ctr"/>
              <a:r>
                <a:rPr lang="en-US" sz="1600" b="1" dirty="0">
                  <a:solidFill>
                    <a:srgbClr val="00B0F0"/>
                  </a:solidFill>
                </a:rPr>
                <a:t>Abnormal Behavior </a:t>
              </a:r>
            </a:p>
            <a:p>
              <a:pPr algn="ctr"/>
              <a:r>
                <a:rPr lang="en-US" sz="1600" b="1" dirty="0">
                  <a:solidFill>
                    <a:srgbClr val="00B0F0"/>
                  </a:solidFill>
                </a:rPr>
                <a:t>Type</a:t>
              </a:r>
            </a:p>
          </p:txBody>
        </p:sp>
        <p:grpSp>
          <p:nvGrpSpPr>
            <p:cNvPr id="16" name="组合 15">
              <a:extLst>
                <a:ext uri="{FF2B5EF4-FFF2-40B4-BE49-F238E27FC236}">
                  <a16:creationId xmlns:a16="http://schemas.microsoft.com/office/drawing/2014/main" id="{6BBBC6D7-721A-A147-B782-24BEF8DE3189}"/>
                </a:ext>
              </a:extLst>
            </p:cNvPr>
            <p:cNvGrpSpPr/>
            <p:nvPr/>
          </p:nvGrpSpPr>
          <p:grpSpPr>
            <a:xfrm>
              <a:off x="4086862" y="1698773"/>
              <a:ext cx="1483624" cy="1483624"/>
              <a:chOff x="1480328" y="1829686"/>
              <a:chExt cx="1483624" cy="1483624"/>
            </a:xfrm>
          </p:grpSpPr>
          <p:sp>
            <p:nvSpPr>
              <p:cNvPr id="17" name="椭圆 16">
                <a:extLst>
                  <a:ext uri="{FF2B5EF4-FFF2-40B4-BE49-F238E27FC236}">
                    <a16:creationId xmlns:a16="http://schemas.microsoft.com/office/drawing/2014/main" id="{2C9C341C-C9CC-C84D-8888-F2FDAD99A84A}"/>
                  </a:ext>
                </a:extLst>
              </p:cNvPr>
              <p:cNvSpPr/>
              <p:nvPr/>
            </p:nvSpPr>
            <p:spPr>
              <a:xfrm>
                <a:off x="1599034" y="1948392"/>
                <a:ext cx="1246213" cy="1246213"/>
              </a:xfrm>
              <a:prstGeom prst="ellipse">
                <a:avLst/>
              </a:prstGeom>
              <a:noFill/>
              <a:ln w="190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8" name="椭圆 17">
                <a:extLst>
                  <a:ext uri="{FF2B5EF4-FFF2-40B4-BE49-F238E27FC236}">
                    <a16:creationId xmlns:a16="http://schemas.microsoft.com/office/drawing/2014/main" id="{EB37FA7D-9E90-5344-B3A1-1C9F38BFC30C}"/>
                  </a:ext>
                </a:extLst>
              </p:cNvPr>
              <p:cNvSpPr/>
              <p:nvPr/>
            </p:nvSpPr>
            <p:spPr>
              <a:xfrm>
                <a:off x="1480328" y="1829686"/>
                <a:ext cx="1483624" cy="1483624"/>
              </a:xfrm>
              <a:prstGeom prst="ellipse">
                <a:avLst/>
              </a:prstGeom>
              <a:noFill/>
              <a:ln w="12700">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cxnSp>
        <p:nvCxnSpPr>
          <p:cNvPr id="19" name="直线连接符 18">
            <a:extLst>
              <a:ext uri="{FF2B5EF4-FFF2-40B4-BE49-F238E27FC236}">
                <a16:creationId xmlns:a16="http://schemas.microsoft.com/office/drawing/2014/main" id="{7990B142-FA0B-C249-A5C6-D74B5B55F089}"/>
              </a:ext>
            </a:extLst>
          </p:cNvPr>
          <p:cNvCxnSpPr>
            <a:cxnSpLocks/>
          </p:cNvCxnSpPr>
          <p:nvPr/>
        </p:nvCxnSpPr>
        <p:spPr>
          <a:xfrm>
            <a:off x="2817445" y="1296489"/>
            <a:ext cx="0" cy="4216400"/>
          </a:xfrm>
          <a:prstGeom prst="line">
            <a:avLst/>
          </a:prstGeom>
          <a:ln w="6350">
            <a:solidFill>
              <a:srgbClr val="00B0F0"/>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157438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矩形 46">
            <a:extLst>
              <a:ext uri="{FF2B5EF4-FFF2-40B4-BE49-F238E27FC236}">
                <a16:creationId xmlns:a16="http://schemas.microsoft.com/office/drawing/2014/main" id="{CE249C23-706D-486B-9FB9-DF4E9EEEAAE5}"/>
              </a:ext>
            </a:extLst>
          </p:cNvPr>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8" name="矩形 47">
            <a:extLst>
              <a:ext uri="{FF2B5EF4-FFF2-40B4-BE49-F238E27FC236}">
                <a16:creationId xmlns:a16="http://schemas.microsoft.com/office/drawing/2014/main" id="{F8263FDE-1538-422E-812C-777D2A5775C1}"/>
              </a:ext>
            </a:extLst>
          </p:cNvPr>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矩形 48">
            <a:extLst>
              <a:ext uri="{FF2B5EF4-FFF2-40B4-BE49-F238E27FC236}">
                <a16:creationId xmlns:a16="http://schemas.microsoft.com/office/drawing/2014/main" id="{85C60E7E-DF7A-489A-A933-1D5019257079}"/>
              </a:ext>
            </a:extLst>
          </p:cNvPr>
          <p:cNvSpPr/>
          <p:nvPr/>
        </p:nvSpPr>
        <p:spPr>
          <a:xfrm>
            <a:off x="579651" y="200326"/>
            <a:ext cx="5655715"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Business Impact Analysis Matrix</a:t>
            </a:r>
          </a:p>
        </p:txBody>
      </p:sp>
      <p:sp>
        <p:nvSpPr>
          <p:cNvPr id="50" name="日期占位符 1">
            <a:extLst>
              <a:ext uri="{FF2B5EF4-FFF2-40B4-BE49-F238E27FC236}">
                <a16:creationId xmlns:a16="http://schemas.microsoft.com/office/drawing/2014/main" id="{D687F6CC-EBF7-43E3-8595-9ED7734D9938}"/>
              </a:ext>
            </a:extLst>
          </p:cNvPr>
          <p:cNvSpPr>
            <a:spLocks noGrp="1"/>
          </p:cNvSpPr>
          <p:nvPr>
            <p:ph type="dt" sz="half" idx="10"/>
          </p:nvPr>
        </p:nvSpPr>
        <p:spPr>
          <a:xfrm>
            <a:off x="1089660" y="6415619"/>
            <a:ext cx="2743200" cy="365125"/>
          </a:xfrm>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51" name="页脚占位符 2">
            <a:extLst>
              <a:ext uri="{FF2B5EF4-FFF2-40B4-BE49-F238E27FC236}">
                <a16:creationId xmlns:a16="http://schemas.microsoft.com/office/drawing/2014/main" id="{D376FAD0-73A6-4753-B22E-E0EE6D6BA7FC}"/>
              </a:ext>
            </a:extLst>
          </p:cNvPr>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2" name="灯片编号占位符 3">
            <a:extLst>
              <a:ext uri="{FF2B5EF4-FFF2-40B4-BE49-F238E27FC236}">
                <a16:creationId xmlns:a16="http://schemas.microsoft.com/office/drawing/2014/main" id="{F6A72679-AD13-41F6-AB9A-FC29A5385C2E}"/>
              </a:ext>
            </a:extLst>
          </p:cNvPr>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pPr/>
              <a:t>10</a:t>
            </a:fld>
            <a:endParaRPr lang="zh-CN" altLang="en-US" dirty="0"/>
          </a:p>
        </p:txBody>
      </p:sp>
      <p:grpSp>
        <p:nvGrpSpPr>
          <p:cNvPr id="23" name="组合 22">
            <a:extLst>
              <a:ext uri="{FF2B5EF4-FFF2-40B4-BE49-F238E27FC236}">
                <a16:creationId xmlns:a16="http://schemas.microsoft.com/office/drawing/2014/main" id="{1A5AFD7D-AFB0-E249-8F6F-59539886DA89}"/>
              </a:ext>
            </a:extLst>
          </p:cNvPr>
          <p:cNvGrpSpPr/>
          <p:nvPr/>
        </p:nvGrpSpPr>
        <p:grpSpPr>
          <a:xfrm>
            <a:off x="1263139" y="1027043"/>
            <a:ext cx="9696494" cy="4907016"/>
            <a:chOff x="1246407" y="1027043"/>
            <a:chExt cx="9696494" cy="4907016"/>
          </a:xfrm>
        </p:grpSpPr>
        <p:sp>
          <p:nvSpPr>
            <p:cNvPr id="2" name="矩形 1">
              <a:extLst>
                <a:ext uri="{FF2B5EF4-FFF2-40B4-BE49-F238E27FC236}">
                  <a16:creationId xmlns:a16="http://schemas.microsoft.com/office/drawing/2014/main" id="{F9089F95-9A2F-714D-82EC-4C2C892B5810}"/>
                </a:ext>
              </a:extLst>
            </p:cNvPr>
            <p:cNvSpPr/>
            <p:nvPr/>
          </p:nvSpPr>
          <p:spPr>
            <a:xfrm>
              <a:off x="1283254" y="1027044"/>
              <a:ext cx="9625493" cy="4898468"/>
            </a:xfrm>
            <a:prstGeom prst="rect">
              <a:avLst/>
            </a:prstGeom>
            <a:solidFill>
              <a:srgbClr val="00B0F0">
                <a:alpha val="8000"/>
              </a:srgbClr>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cxnSp>
          <p:nvCxnSpPr>
            <p:cNvPr id="5" name="直线连接符 4">
              <a:extLst>
                <a:ext uri="{FF2B5EF4-FFF2-40B4-BE49-F238E27FC236}">
                  <a16:creationId xmlns:a16="http://schemas.microsoft.com/office/drawing/2014/main" id="{B328417F-AC4D-4B4C-9649-27D2A42CDE10}"/>
                </a:ext>
              </a:extLst>
            </p:cNvPr>
            <p:cNvCxnSpPr/>
            <p:nvPr/>
          </p:nvCxnSpPr>
          <p:spPr>
            <a:xfrm>
              <a:off x="4651513" y="1027043"/>
              <a:ext cx="0" cy="4898469"/>
            </a:xfrm>
            <a:prstGeom prst="line">
              <a:avLst/>
            </a:prstGeom>
            <a:ln>
              <a:solidFill>
                <a:srgbClr val="00B0F0"/>
              </a:solidFill>
              <a:prstDash val="dash"/>
            </a:ln>
          </p:spPr>
          <p:style>
            <a:lnRef idx="1">
              <a:schemeClr val="accent1"/>
            </a:lnRef>
            <a:fillRef idx="0">
              <a:schemeClr val="accent1"/>
            </a:fillRef>
            <a:effectRef idx="0">
              <a:schemeClr val="accent1"/>
            </a:effectRef>
            <a:fontRef idx="minor">
              <a:schemeClr val="tx1"/>
            </a:fontRef>
          </p:style>
        </p:cxnSp>
        <p:sp>
          <p:nvSpPr>
            <p:cNvPr id="6" name="矩形 5">
              <a:extLst>
                <a:ext uri="{FF2B5EF4-FFF2-40B4-BE49-F238E27FC236}">
                  <a16:creationId xmlns:a16="http://schemas.microsoft.com/office/drawing/2014/main" id="{5E88A2DC-A335-C64C-8AB2-FD1A392E3849}"/>
                </a:ext>
              </a:extLst>
            </p:cNvPr>
            <p:cNvSpPr/>
            <p:nvPr/>
          </p:nvSpPr>
          <p:spPr>
            <a:xfrm>
              <a:off x="4651513" y="1027043"/>
              <a:ext cx="6257234" cy="3511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 altLang="zh-CN" b="1" dirty="0"/>
                <a:t>Impact</a:t>
              </a:r>
            </a:p>
          </p:txBody>
        </p:sp>
        <p:sp>
          <p:nvSpPr>
            <p:cNvPr id="13" name="矩形 12">
              <a:extLst>
                <a:ext uri="{FF2B5EF4-FFF2-40B4-BE49-F238E27FC236}">
                  <a16:creationId xmlns:a16="http://schemas.microsoft.com/office/drawing/2014/main" id="{40CC5734-A4F0-C14C-BCDB-7A2BD68E5291}"/>
                </a:ext>
              </a:extLst>
            </p:cNvPr>
            <p:cNvSpPr/>
            <p:nvPr/>
          </p:nvSpPr>
          <p:spPr>
            <a:xfrm rot="16200000">
              <a:off x="-280018" y="4011054"/>
              <a:ext cx="3477730" cy="3511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文本框 6">
              <a:extLst>
                <a:ext uri="{FF2B5EF4-FFF2-40B4-BE49-F238E27FC236}">
                  <a16:creationId xmlns:a16="http://schemas.microsoft.com/office/drawing/2014/main" id="{7133E238-F7A8-EE4E-87DD-F26C8342AFBC}"/>
                </a:ext>
              </a:extLst>
            </p:cNvPr>
            <p:cNvSpPr txBox="1"/>
            <p:nvPr/>
          </p:nvSpPr>
          <p:spPr>
            <a:xfrm>
              <a:off x="4782911" y="1351873"/>
              <a:ext cx="1814614" cy="1020857"/>
            </a:xfrm>
            <a:prstGeom prst="rect">
              <a:avLst/>
            </a:prstGeom>
            <a:noFill/>
          </p:spPr>
          <p:txBody>
            <a:bodyPr wrap="square" rtlCol="0">
              <a:spAutoFit/>
            </a:bodyPr>
            <a:lstStyle/>
            <a:p>
              <a:pPr algn="ctr">
                <a:lnSpc>
                  <a:spcPct val="150000"/>
                </a:lnSpc>
              </a:pPr>
              <a:r>
                <a:rPr kumimoji="1" lang="en" altLang="zh-CN" sz="1400" b="1" dirty="0">
                  <a:solidFill>
                    <a:srgbClr val="00B0F0"/>
                  </a:solidFill>
                </a:rPr>
                <a:t>Significant </a:t>
              </a:r>
              <a:r>
                <a:rPr kumimoji="1" lang="en-US" altLang="zh-CN" sz="1400" b="1" dirty="0">
                  <a:solidFill>
                    <a:srgbClr val="00B0F0"/>
                  </a:solidFill>
                </a:rPr>
                <a:t>/</a:t>
              </a:r>
              <a:r>
                <a:rPr kumimoji="1" lang="en" altLang="zh-CN" sz="1400" b="1" dirty="0">
                  <a:solidFill>
                    <a:srgbClr val="00B0F0"/>
                  </a:solidFill>
                </a:rPr>
                <a:t> Large</a:t>
              </a:r>
            </a:p>
            <a:p>
              <a:pPr algn="ctr">
                <a:lnSpc>
                  <a:spcPct val="150000"/>
                </a:lnSpc>
              </a:pPr>
              <a:r>
                <a:rPr kumimoji="1" lang="en" altLang="zh-CN" sz="1400" dirty="0">
                  <a:solidFill>
                    <a:schemeClr val="bg1"/>
                  </a:solidFill>
                </a:rPr>
                <a:t>Affecting Business</a:t>
              </a:r>
              <a:r>
                <a:rPr kumimoji="1" lang="zh-CN" altLang="en-US" sz="1400" dirty="0">
                  <a:solidFill>
                    <a:schemeClr val="bg1"/>
                  </a:solidFill>
                </a:rPr>
                <a:t> </a:t>
              </a:r>
              <a:r>
                <a:rPr kumimoji="1" lang="en" altLang="zh-CN" sz="1400" dirty="0">
                  <a:solidFill>
                    <a:schemeClr val="bg1"/>
                  </a:solidFill>
                </a:rPr>
                <a:t>Unit, Department</a:t>
              </a:r>
              <a:endParaRPr kumimoji="1" lang="zh-CN" altLang="en-US" sz="1400" dirty="0">
                <a:solidFill>
                  <a:schemeClr val="bg1"/>
                </a:solidFill>
              </a:endParaRPr>
            </a:p>
          </p:txBody>
        </p:sp>
        <p:sp>
          <p:nvSpPr>
            <p:cNvPr id="17" name="文本框 16">
              <a:extLst>
                <a:ext uri="{FF2B5EF4-FFF2-40B4-BE49-F238E27FC236}">
                  <a16:creationId xmlns:a16="http://schemas.microsoft.com/office/drawing/2014/main" id="{1AB5BEAF-F583-784F-B1DF-3F55F5E445C2}"/>
                </a:ext>
              </a:extLst>
            </p:cNvPr>
            <p:cNvSpPr txBox="1"/>
            <p:nvPr/>
          </p:nvSpPr>
          <p:spPr>
            <a:xfrm>
              <a:off x="6896768" y="1490966"/>
              <a:ext cx="1814614" cy="697692"/>
            </a:xfrm>
            <a:prstGeom prst="rect">
              <a:avLst/>
            </a:prstGeom>
            <a:noFill/>
          </p:spPr>
          <p:txBody>
            <a:bodyPr wrap="square" rtlCol="0">
              <a:spAutoFit/>
            </a:bodyPr>
            <a:lstStyle/>
            <a:p>
              <a:pPr algn="ctr">
                <a:lnSpc>
                  <a:spcPct val="150000"/>
                </a:lnSpc>
              </a:pPr>
              <a:r>
                <a:rPr kumimoji="1" lang="en" altLang="zh-CN" sz="1400" b="1" dirty="0">
                  <a:solidFill>
                    <a:srgbClr val="00B0F0"/>
                  </a:solidFill>
                </a:rPr>
                <a:t>Moderate </a:t>
              </a:r>
              <a:r>
                <a:rPr kumimoji="1" lang="en-US" altLang="zh-CN" sz="1400" b="1" dirty="0">
                  <a:solidFill>
                    <a:srgbClr val="00B0F0"/>
                  </a:solidFill>
                </a:rPr>
                <a:t>/</a:t>
              </a:r>
              <a:r>
                <a:rPr kumimoji="1" lang="en" altLang="zh-CN" sz="1400" b="1" dirty="0">
                  <a:solidFill>
                    <a:srgbClr val="00B0F0"/>
                  </a:solidFill>
                </a:rPr>
                <a:t> limited </a:t>
              </a:r>
              <a:r>
                <a:rPr kumimoji="1" lang="en" altLang="zh-CN" sz="1400" dirty="0">
                  <a:solidFill>
                    <a:schemeClr val="bg1"/>
                  </a:solidFill>
                </a:rPr>
                <a:t>Multiple Users</a:t>
              </a:r>
              <a:endParaRPr kumimoji="1" lang="zh-CN" altLang="en-US" sz="1400" dirty="0">
                <a:solidFill>
                  <a:schemeClr val="bg1"/>
                </a:solidFill>
              </a:endParaRPr>
            </a:p>
          </p:txBody>
        </p:sp>
        <p:sp>
          <p:nvSpPr>
            <p:cNvPr id="18" name="文本框 17">
              <a:extLst>
                <a:ext uri="{FF2B5EF4-FFF2-40B4-BE49-F238E27FC236}">
                  <a16:creationId xmlns:a16="http://schemas.microsoft.com/office/drawing/2014/main" id="{AE59A3D4-2A6D-A945-ABE5-1BD06F023231}"/>
                </a:ext>
              </a:extLst>
            </p:cNvPr>
            <p:cNvSpPr txBox="1"/>
            <p:nvPr/>
          </p:nvSpPr>
          <p:spPr>
            <a:xfrm>
              <a:off x="8752303" y="1490966"/>
              <a:ext cx="2190598" cy="697692"/>
            </a:xfrm>
            <a:prstGeom prst="rect">
              <a:avLst/>
            </a:prstGeom>
            <a:noFill/>
          </p:spPr>
          <p:txBody>
            <a:bodyPr wrap="square" rtlCol="0">
              <a:spAutoFit/>
            </a:bodyPr>
            <a:lstStyle/>
            <a:p>
              <a:pPr algn="ctr">
                <a:lnSpc>
                  <a:spcPct val="150000"/>
                </a:lnSpc>
              </a:pPr>
              <a:r>
                <a:rPr kumimoji="1" lang="en" altLang="zh-CN" sz="1400" b="1" dirty="0">
                  <a:solidFill>
                    <a:srgbClr val="00B0F0"/>
                  </a:solidFill>
                </a:rPr>
                <a:t>Minor</a:t>
              </a:r>
              <a:r>
                <a:rPr kumimoji="1" lang="zh-CN" altLang="en-US" sz="1400" b="1" dirty="0">
                  <a:solidFill>
                    <a:srgbClr val="00B0F0"/>
                  </a:solidFill>
                </a:rPr>
                <a:t> </a:t>
              </a:r>
              <a:r>
                <a:rPr kumimoji="1" lang="en-US" altLang="zh-CN" sz="1400" b="1" dirty="0">
                  <a:solidFill>
                    <a:srgbClr val="00B0F0"/>
                  </a:solidFill>
                </a:rPr>
                <a:t>/</a:t>
              </a:r>
              <a:r>
                <a:rPr kumimoji="1" lang="zh-CN" altLang="en-US" sz="1400" b="1" dirty="0">
                  <a:solidFill>
                    <a:srgbClr val="00B0F0"/>
                  </a:solidFill>
                </a:rPr>
                <a:t> </a:t>
              </a:r>
              <a:r>
                <a:rPr kumimoji="1" lang="en" altLang="zh-CN" sz="1400" b="1" dirty="0">
                  <a:solidFill>
                    <a:srgbClr val="00B0F0"/>
                  </a:solidFill>
                </a:rPr>
                <a:t>Localized</a:t>
              </a:r>
              <a:r>
                <a:rPr kumimoji="1" lang="zh-CN" altLang="en-US" sz="1400" b="1" dirty="0">
                  <a:solidFill>
                    <a:srgbClr val="00B0F0"/>
                  </a:solidFill>
                </a:rPr>
                <a:t> </a:t>
              </a:r>
              <a:r>
                <a:rPr kumimoji="1" lang="en" altLang="zh-CN" sz="1400" dirty="0">
                  <a:solidFill>
                    <a:schemeClr val="bg1"/>
                  </a:solidFill>
                </a:rPr>
                <a:t>Single Users</a:t>
              </a:r>
              <a:endParaRPr kumimoji="1" lang="zh-CN" altLang="en-US" sz="1400" dirty="0">
                <a:solidFill>
                  <a:schemeClr val="bg1"/>
                </a:solidFill>
              </a:endParaRPr>
            </a:p>
          </p:txBody>
        </p:sp>
        <p:sp>
          <p:nvSpPr>
            <p:cNvPr id="19" name="文本框 18">
              <a:extLst>
                <a:ext uri="{FF2B5EF4-FFF2-40B4-BE49-F238E27FC236}">
                  <a16:creationId xmlns:a16="http://schemas.microsoft.com/office/drawing/2014/main" id="{FD439A3A-C363-5246-8AA2-D7890CC77BFB}"/>
                </a:ext>
              </a:extLst>
            </p:cNvPr>
            <p:cNvSpPr txBox="1"/>
            <p:nvPr/>
          </p:nvSpPr>
          <p:spPr>
            <a:xfrm>
              <a:off x="1668591" y="2573004"/>
              <a:ext cx="2948768" cy="769441"/>
            </a:xfrm>
            <a:prstGeom prst="rect">
              <a:avLst/>
            </a:prstGeom>
            <a:noFill/>
          </p:spPr>
          <p:txBody>
            <a:bodyPr wrap="square" rtlCol="0">
              <a:spAutoFit/>
            </a:bodyPr>
            <a:lstStyle/>
            <a:p>
              <a:r>
                <a:rPr kumimoji="1" lang="en" altLang="zh-CN" sz="1600" b="1" dirty="0">
                  <a:solidFill>
                    <a:srgbClr val="FF0000"/>
                  </a:solidFill>
                </a:rPr>
                <a:t>High </a:t>
              </a:r>
            </a:p>
            <a:p>
              <a:r>
                <a:rPr kumimoji="1" lang="en" altLang="zh-CN" sz="1400" dirty="0">
                  <a:solidFill>
                    <a:schemeClr val="bg1"/>
                  </a:solidFill>
                </a:rPr>
                <a:t>No longer able to provide</a:t>
              </a:r>
              <a:r>
                <a:rPr kumimoji="1" lang="zh-CN" altLang="en-US" sz="1400" dirty="0">
                  <a:solidFill>
                    <a:schemeClr val="bg1"/>
                  </a:solidFill>
                </a:rPr>
                <a:t> </a:t>
              </a:r>
              <a:r>
                <a:rPr kumimoji="1" lang="en" altLang="zh-CN" sz="1400" dirty="0">
                  <a:solidFill>
                    <a:schemeClr val="bg1"/>
                  </a:solidFill>
                </a:rPr>
                <a:t>business operation as</a:t>
              </a:r>
              <a:r>
                <a:rPr kumimoji="1" lang="zh-CN" altLang="en-US" sz="1400" dirty="0">
                  <a:solidFill>
                    <a:schemeClr val="bg1"/>
                  </a:solidFill>
                </a:rPr>
                <a:t> </a:t>
              </a:r>
              <a:r>
                <a:rPr kumimoji="1" lang="en" altLang="zh-CN" sz="1400" dirty="0">
                  <a:solidFill>
                    <a:schemeClr val="bg1"/>
                  </a:solidFill>
                </a:rPr>
                <a:t>normal</a:t>
              </a:r>
              <a:r>
                <a:rPr kumimoji="1" lang="zh-CN" altLang="en-US" sz="1400" dirty="0">
                  <a:solidFill>
                    <a:schemeClr val="bg1"/>
                  </a:solidFill>
                </a:rPr>
                <a:t> </a:t>
              </a:r>
            </a:p>
          </p:txBody>
        </p:sp>
        <p:sp>
          <p:nvSpPr>
            <p:cNvPr id="20" name="文本框 19">
              <a:extLst>
                <a:ext uri="{FF2B5EF4-FFF2-40B4-BE49-F238E27FC236}">
                  <a16:creationId xmlns:a16="http://schemas.microsoft.com/office/drawing/2014/main" id="{028FD2B4-8E87-3D46-A27A-EE8068183EC5}"/>
                </a:ext>
              </a:extLst>
            </p:cNvPr>
            <p:cNvSpPr txBox="1"/>
            <p:nvPr/>
          </p:nvSpPr>
          <p:spPr>
            <a:xfrm>
              <a:off x="1668591" y="3651434"/>
              <a:ext cx="2948768" cy="984885"/>
            </a:xfrm>
            <a:prstGeom prst="rect">
              <a:avLst/>
            </a:prstGeom>
            <a:noFill/>
          </p:spPr>
          <p:txBody>
            <a:bodyPr wrap="square" rtlCol="0">
              <a:spAutoFit/>
            </a:bodyPr>
            <a:lstStyle/>
            <a:p>
              <a:r>
                <a:rPr kumimoji="1" lang="en" altLang="zh-CN" sz="1600" b="1" dirty="0">
                  <a:solidFill>
                    <a:schemeClr val="accent4"/>
                  </a:solidFill>
                </a:rPr>
                <a:t>Medium </a:t>
              </a:r>
            </a:p>
            <a:p>
              <a:r>
                <a:rPr kumimoji="1" lang="en" altLang="zh-CN" sz="1400" dirty="0">
                  <a:solidFill>
                    <a:schemeClr val="bg1"/>
                  </a:solidFill>
                </a:rPr>
                <a:t>Work function impaired,</a:t>
              </a:r>
              <a:r>
                <a:rPr kumimoji="1" lang="zh-CN" altLang="en-US" sz="1400" dirty="0">
                  <a:solidFill>
                    <a:schemeClr val="bg1"/>
                  </a:solidFill>
                </a:rPr>
                <a:t> </a:t>
              </a:r>
              <a:r>
                <a:rPr kumimoji="1" lang="en" altLang="zh-CN" sz="1400" dirty="0">
                  <a:solidFill>
                    <a:schemeClr val="bg1"/>
                  </a:solidFill>
                </a:rPr>
                <a:t>but still able to provide part of the business</a:t>
              </a:r>
              <a:r>
                <a:rPr kumimoji="1" lang="zh-CN" altLang="en-US" sz="1400" dirty="0">
                  <a:solidFill>
                    <a:schemeClr val="bg1"/>
                  </a:solidFill>
                </a:rPr>
                <a:t> </a:t>
              </a:r>
              <a:r>
                <a:rPr kumimoji="1" lang="en" altLang="zh-CN" sz="1400" dirty="0">
                  <a:solidFill>
                    <a:schemeClr val="bg1"/>
                  </a:solidFill>
                </a:rPr>
                <a:t>operation</a:t>
              </a:r>
              <a:endParaRPr kumimoji="1" lang="zh-CN" altLang="en-US" sz="1400" dirty="0">
                <a:solidFill>
                  <a:schemeClr val="bg1"/>
                </a:solidFill>
              </a:endParaRPr>
            </a:p>
          </p:txBody>
        </p:sp>
        <p:sp>
          <p:nvSpPr>
            <p:cNvPr id="21" name="文本框 20">
              <a:extLst>
                <a:ext uri="{FF2B5EF4-FFF2-40B4-BE49-F238E27FC236}">
                  <a16:creationId xmlns:a16="http://schemas.microsoft.com/office/drawing/2014/main" id="{CCAA5426-3EFE-1A41-826D-4188341C4ADB}"/>
                </a:ext>
              </a:extLst>
            </p:cNvPr>
            <p:cNvSpPr txBox="1"/>
            <p:nvPr/>
          </p:nvSpPr>
          <p:spPr>
            <a:xfrm>
              <a:off x="1668591" y="4807356"/>
              <a:ext cx="2948768" cy="984885"/>
            </a:xfrm>
            <a:prstGeom prst="rect">
              <a:avLst/>
            </a:prstGeom>
            <a:noFill/>
          </p:spPr>
          <p:txBody>
            <a:bodyPr wrap="square" rtlCol="0">
              <a:spAutoFit/>
            </a:bodyPr>
            <a:lstStyle/>
            <a:p>
              <a:r>
                <a:rPr kumimoji="1" lang="en-US" altLang="zh-CN" sz="1600" b="1" dirty="0">
                  <a:solidFill>
                    <a:srgbClr val="79BD28"/>
                  </a:solidFill>
                </a:rPr>
                <a:t>Low</a:t>
              </a:r>
              <a:endParaRPr kumimoji="1" lang="en" altLang="zh-CN" sz="1600" b="1" dirty="0">
                <a:solidFill>
                  <a:srgbClr val="79BD28"/>
                </a:solidFill>
              </a:endParaRPr>
            </a:p>
            <a:p>
              <a:r>
                <a:rPr kumimoji="1" lang="en" altLang="zh-CN" sz="1400" dirty="0">
                  <a:solidFill>
                    <a:schemeClr val="bg1"/>
                  </a:solidFill>
                </a:rPr>
                <a:t>Business operate as</a:t>
              </a:r>
              <a:r>
                <a:rPr kumimoji="1" lang="zh-CN" altLang="en-US" sz="1400" dirty="0">
                  <a:solidFill>
                    <a:schemeClr val="bg1"/>
                  </a:solidFill>
                </a:rPr>
                <a:t> </a:t>
              </a:r>
              <a:r>
                <a:rPr kumimoji="1" lang="en" altLang="zh-CN" sz="1400" dirty="0">
                  <a:solidFill>
                    <a:schemeClr val="bg1"/>
                  </a:solidFill>
                </a:rPr>
                <a:t>normal, but cause</a:t>
              </a:r>
              <a:r>
                <a:rPr kumimoji="1" lang="zh-CN" altLang="en-US" sz="1400" dirty="0">
                  <a:solidFill>
                    <a:schemeClr val="bg1"/>
                  </a:solidFill>
                </a:rPr>
                <a:t> </a:t>
              </a:r>
              <a:r>
                <a:rPr kumimoji="1" lang="en" altLang="zh-CN" sz="1400" dirty="0">
                  <a:solidFill>
                    <a:schemeClr val="bg1"/>
                  </a:solidFill>
                </a:rPr>
                <a:t>inconvenience to certain</a:t>
              </a:r>
              <a:r>
                <a:rPr kumimoji="1" lang="zh-CN" altLang="en-US" sz="1400" dirty="0">
                  <a:solidFill>
                    <a:schemeClr val="bg1"/>
                  </a:solidFill>
                </a:rPr>
                <a:t> </a:t>
              </a:r>
              <a:r>
                <a:rPr kumimoji="1" lang="en" altLang="zh-CN" sz="1400" dirty="0">
                  <a:solidFill>
                    <a:schemeClr val="bg1"/>
                  </a:solidFill>
                </a:rPr>
                <a:t>group of people</a:t>
              </a:r>
              <a:endParaRPr kumimoji="1" lang="zh-CN" altLang="en-US" sz="1400" dirty="0">
                <a:solidFill>
                  <a:schemeClr val="bg1"/>
                </a:solidFill>
              </a:endParaRPr>
            </a:p>
          </p:txBody>
        </p:sp>
        <p:cxnSp>
          <p:nvCxnSpPr>
            <p:cNvPr id="9" name="直线连接符 8">
              <a:extLst>
                <a:ext uri="{FF2B5EF4-FFF2-40B4-BE49-F238E27FC236}">
                  <a16:creationId xmlns:a16="http://schemas.microsoft.com/office/drawing/2014/main" id="{9BDB2FAD-545C-DE4B-89F2-7475768F0653}"/>
                </a:ext>
              </a:extLst>
            </p:cNvPr>
            <p:cNvCxnSpPr>
              <a:cxnSpLocks/>
            </p:cNvCxnSpPr>
            <p:nvPr/>
          </p:nvCxnSpPr>
          <p:spPr>
            <a:xfrm>
              <a:off x="1276487" y="2433711"/>
              <a:ext cx="9625493" cy="0"/>
            </a:xfrm>
            <a:prstGeom prst="line">
              <a:avLst/>
            </a:prstGeom>
            <a:ln>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25" name="直线连接符 24">
              <a:extLst>
                <a:ext uri="{FF2B5EF4-FFF2-40B4-BE49-F238E27FC236}">
                  <a16:creationId xmlns:a16="http://schemas.microsoft.com/office/drawing/2014/main" id="{228B5894-F021-CE4B-A4BC-529F2D3DC237}"/>
                </a:ext>
              </a:extLst>
            </p:cNvPr>
            <p:cNvCxnSpPr>
              <a:cxnSpLocks/>
            </p:cNvCxnSpPr>
            <p:nvPr/>
          </p:nvCxnSpPr>
          <p:spPr>
            <a:xfrm>
              <a:off x="6736065" y="1373885"/>
              <a:ext cx="0" cy="4551627"/>
            </a:xfrm>
            <a:prstGeom prst="line">
              <a:avLst/>
            </a:prstGeom>
            <a:ln>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27" name="直线连接符 26">
              <a:extLst>
                <a:ext uri="{FF2B5EF4-FFF2-40B4-BE49-F238E27FC236}">
                  <a16:creationId xmlns:a16="http://schemas.microsoft.com/office/drawing/2014/main" id="{9E489BB4-05F2-5C4D-8750-C0702BACE9C9}"/>
                </a:ext>
              </a:extLst>
            </p:cNvPr>
            <p:cNvCxnSpPr>
              <a:cxnSpLocks/>
            </p:cNvCxnSpPr>
            <p:nvPr/>
          </p:nvCxnSpPr>
          <p:spPr>
            <a:xfrm>
              <a:off x="8820617" y="1373885"/>
              <a:ext cx="0" cy="4551627"/>
            </a:xfrm>
            <a:prstGeom prst="line">
              <a:avLst/>
            </a:prstGeom>
            <a:ln>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29" name="直线连接符 28">
              <a:extLst>
                <a:ext uri="{FF2B5EF4-FFF2-40B4-BE49-F238E27FC236}">
                  <a16:creationId xmlns:a16="http://schemas.microsoft.com/office/drawing/2014/main" id="{D592A143-ECC8-1B4F-9ED2-319F3BE6ED54}"/>
                </a:ext>
              </a:extLst>
            </p:cNvPr>
            <p:cNvCxnSpPr>
              <a:cxnSpLocks/>
            </p:cNvCxnSpPr>
            <p:nvPr/>
          </p:nvCxnSpPr>
          <p:spPr>
            <a:xfrm>
              <a:off x="1575744" y="3589633"/>
              <a:ext cx="9326236" cy="11789"/>
            </a:xfrm>
            <a:prstGeom prst="line">
              <a:avLst/>
            </a:prstGeom>
            <a:ln>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31" name="直线连接符 30">
              <a:extLst>
                <a:ext uri="{FF2B5EF4-FFF2-40B4-BE49-F238E27FC236}">
                  <a16:creationId xmlns:a16="http://schemas.microsoft.com/office/drawing/2014/main" id="{AC1A976A-A411-334F-AA3C-B7531AF922C3}"/>
                </a:ext>
              </a:extLst>
            </p:cNvPr>
            <p:cNvCxnSpPr>
              <a:cxnSpLocks/>
            </p:cNvCxnSpPr>
            <p:nvPr/>
          </p:nvCxnSpPr>
          <p:spPr>
            <a:xfrm>
              <a:off x="1575744" y="4757344"/>
              <a:ext cx="9326236" cy="11789"/>
            </a:xfrm>
            <a:prstGeom prst="line">
              <a:avLst/>
            </a:prstGeom>
            <a:ln>
              <a:solidFill>
                <a:srgbClr val="00B0F0"/>
              </a:solidFill>
              <a:prstDash val="dash"/>
            </a:ln>
          </p:spPr>
          <p:style>
            <a:lnRef idx="1">
              <a:schemeClr val="accent1"/>
            </a:lnRef>
            <a:fillRef idx="0">
              <a:schemeClr val="accent1"/>
            </a:fillRef>
            <a:effectRef idx="0">
              <a:schemeClr val="accent1"/>
            </a:effectRef>
            <a:fontRef idx="minor">
              <a:schemeClr val="tx1"/>
            </a:fontRef>
          </p:style>
        </p:cxnSp>
        <p:sp>
          <p:nvSpPr>
            <p:cNvPr id="14" name="文本框 13">
              <a:extLst>
                <a:ext uri="{FF2B5EF4-FFF2-40B4-BE49-F238E27FC236}">
                  <a16:creationId xmlns:a16="http://schemas.microsoft.com/office/drawing/2014/main" id="{7D5B19D0-F982-1045-8620-F7456B2174EB}"/>
                </a:ext>
              </a:extLst>
            </p:cNvPr>
            <p:cNvSpPr txBox="1"/>
            <p:nvPr/>
          </p:nvSpPr>
          <p:spPr>
            <a:xfrm rot="16200000">
              <a:off x="869060" y="3950153"/>
              <a:ext cx="1124026" cy="369332"/>
            </a:xfrm>
            <a:prstGeom prst="rect">
              <a:avLst/>
            </a:prstGeom>
            <a:noFill/>
          </p:spPr>
          <p:txBody>
            <a:bodyPr wrap="none" rtlCol="0">
              <a:spAutoFit/>
            </a:bodyPr>
            <a:lstStyle/>
            <a:p>
              <a:r>
                <a:rPr kumimoji="1" lang="en-US" altLang="zh-CN" b="1" dirty="0">
                  <a:solidFill>
                    <a:schemeClr val="bg1"/>
                  </a:solidFill>
                </a:rPr>
                <a:t>Urgency</a:t>
              </a:r>
              <a:endParaRPr kumimoji="1" lang="zh-CN" altLang="en-US" b="1" dirty="0">
                <a:solidFill>
                  <a:schemeClr val="bg1"/>
                </a:solidFill>
              </a:endParaRPr>
            </a:p>
          </p:txBody>
        </p:sp>
        <p:sp>
          <p:nvSpPr>
            <p:cNvPr id="22" name="矩形 21">
              <a:extLst>
                <a:ext uri="{FF2B5EF4-FFF2-40B4-BE49-F238E27FC236}">
                  <a16:creationId xmlns:a16="http://schemas.microsoft.com/office/drawing/2014/main" id="{A8AB713B-7F12-C649-8E73-D459A27F01FC}"/>
                </a:ext>
              </a:extLst>
            </p:cNvPr>
            <p:cNvSpPr/>
            <p:nvPr/>
          </p:nvSpPr>
          <p:spPr>
            <a:xfrm>
              <a:off x="4651513" y="2433711"/>
              <a:ext cx="2084552" cy="1155922"/>
            </a:xfrm>
            <a:prstGeom prst="rect">
              <a:avLst/>
            </a:prstGeom>
            <a:solidFill>
              <a:srgbClr val="FF0000">
                <a:alpha val="1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b="1" dirty="0">
                  <a:solidFill>
                    <a:srgbClr val="FF0000"/>
                  </a:solidFill>
                </a:rPr>
                <a:t>High</a:t>
              </a:r>
              <a:endParaRPr kumimoji="1" lang="zh-CN" altLang="en-US" b="1" dirty="0">
                <a:solidFill>
                  <a:srgbClr val="FF0000"/>
                </a:solidFill>
              </a:endParaRPr>
            </a:p>
          </p:txBody>
        </p:sp>
        <p:sp>
          <p:nvSpPr>
            <p:cNvPr id="35" name="矩形 34">
              <a:extLst>
                <a:ext uri="{FF2B5EF4-FFF2-40B4-BE49-F238E27FC236}">
                  <a16:creationId xmlns:a16="http://schemas.microsoft.com/office/drawing/2014/main" id="{7ADC85D7-5E79-3F4D-8AFF-97A2A6FB3076}"/>
                </a:ext>
              </a:extLst>
            </p:cNvPr>
            <p:cNvSpPr/>
            <p:nvPr/>
          </p:nvSpPr>
          <p:spPr>
            <a:xfrm>
              <a:off x="4658281" y="3601422"/>
              <a:ext cx="2084552" cy="1155922"/>
            </a:xfrm>
            <a:prstGeom prst="rect">
              <a:avLst/>
            </a:prstGeom>
            <a:solidFill>
              <a:srgbClr val="FF0000">
                <a:alpha val="1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b="1" dirty="0">
                  <a:solidFill>
                    <a:srgbClr val="FF0000"/>
                  </a:solidFill>
                </a:rPr>
                <a:t>High</a:t>
              </a:r>
              <a:endParaRPr kumimoji="1" lang="zh-CN" altLang="en-US" b="1" dirty="0">
                <a:solidFill>
                  <a:srgbClr val="FF0000"/>
                </a:solidFill>
              </a:endParaRPr>
            </a:p>
          </p:txBody>
        </p:sp>
        <p:sp>
          <p:nvSpPr>
            <p:cNvPr id="36" name="矩形 35">
              <a:extLst>
                <a:ext uri="{FF2B5EF4-FFF2-40B4-BE49-F238E27FC236}">
                  <a16:creationId xmlns:a16="http://schemas.microsoft.com/office/drawing/2014/main" id="{F3DDAA2C-A742-E54D-9BEA-3DAE7FC2DC3F}"/>
                </a:ext>
              </a:extLst>
            </p:cNvPr>
            <p:cNvSpPr/>
            <p:nvPr/>
          </p:nvSpPr>
          <p:spPr>
            <a:xfrm>
              <a:off x="6742832" y="2433711"/>
              <a:ext cx="2084552" cy="1155922"/>
            </a:xfrm>
            <a:prstGeom prst="rect">
              <a:avLst/>
            </a:prstGeom>
            <a:solidFill>
              <a:srgbClr val="FF0000">
                <a:alpha val="1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b="1" dirty="0">
                  <a:solidFill>
                    <a:srgbClr val="FF0000"/>
                  </a:solidFill>
                </a:rPr>
                <a:t>High</a:t>
              </a:r>
              <a:endParaRPr kumimoji="1" lang="zh-CN" altLang="en-US" b="1" dirty="0">
                <a:solidFill>
                  <a:srgbClr val="FF0000"/>
                </a:solidFill>
              </a:endParaRPr>
            </a:p>
          </p:txBody>
        </p:sp>
        <p:sp>
          <p:nvSpPr>
            <p:cNvPr id="37" name="矩形 36">
              <a:extLst>
                <a:ext uri="{FF2B5EF4-FFF2-40B4-BE49-F238E27FC236}">
                  <a16:creationId xmlns:a16="http://schemas.microsoft.com/office/drawing/2014/main" id="{702D498F-29FA-9D45-8A2F-CC9B11E47D76}"/>
                </a:ext>
              </a:extLst>
            </p:cNvPr>
            <p:cNvSpPr/>
            <p:nvPr/>
          </p:nvSpPr>
          <p:spPr>
            <a:xfrm>
              <a:off x="8812450" y="2440746"/>
              <a:ext cx="2084552" cy="1155922"/>
            </a:xfrm>
            <a:prstGeom prst="rect">
              <a:avLst/>
            </a:prstGeom>
            <a:solidFill>
              <a:srgbClr val="FFC000">
                <a:alpha val="1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b="1" dirty="0">
                  <a:solidFill>
                    <a:schemeClr val="accent4"/>
                  </a:solidFill>
                </a:rPr>
                <a:t>Medium</a:t>
              </a:r>
              <a:endParaRPr kumimoji="1" lang="zh-CN" altLang="en-US" b="1" dirty="0">
                <a:solidFill>
                  <a:schemeClr val="accent4"/>
                </a:solidFill>
              </a:endParaRPr>
            </a:p>
          </p:txBody>
        </p:sp>
        <p:sp>
          <p:nvSpPr>
            <p:cNvPr id="38" name="矩形 37">
              <a:extLst>
                <a:ext uri="{FF2B5EF4-FFF2-40B4-BE49-F238E27FC236}">
                  <a16:creationId xmlns:a16="http://schemas.microsoft.com/office/drawing/2014/main" id="{6D8EFAC2-E2D5-2347-8C5E-B5A4DEF3A964}"/>
                </a:ext>
              </a:extLst>
            </p:cNvPr>
            <p:cNvSpPr/>
            <p:nvPr/>
          </p:nvSpPr>
          <p:spPr>
            <a:xfrm>
              <a:off x="6730825" y="3613141"/>
              <a:ext cx="2084552" cy="1155922"/>
            </a:xfrm>
            <a:prstGeom prst="rect">
              <a:avLst/>
            </a:prstGeom>
            <a:solidFill>
              <a:srgbClr val="FFC000">
                <a:alpha val="1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b="1" dirty="0">
                  <a:solidFill>
                    <a:schemeClr val="accent4"/>
                  </a:solidFill>
                </a:rPr>
                <a:t>Medium</a:t>
              </a:r>
              <a:endParaRPr kumimoji="1" lang="zh-CN" altLang="en-US" b="1" dirty="0">
                <a:solidFill>
                  <a:schemeClr val="accent4"/>
                </a:solidFill>
              </a:endParaRPr>
            </a:p>
          </p:txBody>
        </p:sp>
        <p:sp>
          <p:nvSpPr>
            <p:cNvPr id="39" name="矩形 38">
              <a:extLst>
                <a:ext uri="{FF2B5EF4-FFF2-40B4-BE49-F238E27FC236}">
                  <a16:creationId xmlns:a16="http://schemas.microsoft.com/office/drawing/2014/main" id="{69A2E42F-E1A1-1046-A8CF-0F0407AAA925}"/>
                </a:ext>
              </a:extLst>
            </p:cNvPr>
            <p:cNvSpPr/>
            <p:nvPr/>
          </p:nvSpPr>
          <p:spPr>
            <a:xfrm>
              <a:off x="4651513" y="4769591"/>
              <a:ext cx="2084552" cy="1155922"/>
            </a:xfrm>
            <a:prstGeom prst="rect">
              <a:avLst/>
            </a:prstGeom>
            <a:solidFill>
              <a:srgbClr val="FFC000">
                <a:alpha val="1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b="1" dirty="0">
                  <a:solidFill>
                    <a:schemeClr val="accent4"/>
                  </a:solidFill>
                </a:rPr>
                <a:t>Medium</a:t>
              </a:r>
              <a:endParaRPr kumimoji="1" lang="zh-CN" altLang="en-US" b="1" dirty="0">
                <a:solidFill>
                  <a:schemeClr val="accent4"/>
                </a:solidFill>
              </a:endParaRPr>
            </a:p>
          </p:txBody>
        </p:sp>
        <p:sp>
          <p:nvSpPr>
            <p:cNvPr id="40" name="矩形 39">
              <a:extLst>
                <a:ext uri="{FF2B5EF4-FFF2-40B4-BE49-F238E27FC236}">
                  <a16:creationId xmlns:a16="http://schemas.microsoft.com/office/drawing/2014/main" id="{D4944D46-F4DB-FB4E-B933-D6AAE17122A2}"/>
                </a:ext>
              </a:extLst>
            </p:cNvPr>
            <p:cNvSpPr/>
            <p:nvPr/>
          </p:nvSpPr>
          <p:spPr>
            <a:xfrm>
              <a:off x="6742832" y="4769591"/>
              <a:ext cx="2084552" cy="1155922"/>
            </a:xfrm>
            <a:prstGeom prst="rect">
              <a:avLst/>
            </a:prstGeom>
            <a:solidFill>
              <a:srgbClr val="79BD28">
                <a:alpha val="1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b="1" dirty="0">
                  <a:solidFill>
                    <a:srgbClr val="79BD28"/>
                  </a:solidFill>
                </a:rPr>
                <a:t>Low</a:t>
              </a:r>
              <a:endParaRPr kumimoji="1" lang="zh-CN" altLang="en-US" b="1" dirty="0">
                <a:solidFill>
                  <a:srgbClr val="79BD28"/>
                </a:solidFill>
              </a:endParaRPr>
            </a:p>
          </p:txBody>
        </p:sp>
        <p:sp>
          <p:nvSpPr>
            <p:cNvPr id="41" name="矩形 40">
              <a:extLst>
                <a:ext uri="{FF2B5EF4-FFF2-40B4-BE49-F238E27FC236}">
                  <a16:creationId xmlns:a16="http://schemas.microsoft.com/office/drawing/2014/main" id="{EBC38771-C011-744B-AD68-044199D1B642}"/>
                </a:ext>
              </a:extLst>
            </p:cNvPr>
            <p:cNvSpPr/>
            <p:nvPr/>
          </p:nvSpPr>
          <p:spPr>
            <a:xfrm>
              <a:off x="8827578" y="3610496"/>
              <a:ext cx="2084552" cy="1155922"/>
            </a:xfrm>
            <a:prstGeom prst="rect">
              <a:avLst/>
            </a:prstGeom>
            <a:solidFill>
              <a:srgbClr val="79BD28">
                <a:alpha val="1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b="1" dirty="0">
                  <a:solidFill>
                    <a:srgbClr val="79BD28"/>
                  </a:solidFill>
                </a:rPr>
                <a:t>Low</a:t>
              </a:r>
              <a:endParaRPr kumimoji="1" lang="zh-CN" altLang="en-US" b="1" dirty="0">
                <a:solidFill>
                  <a:srgbClr val="79BD28"/>
                </a:solidFill>
              </a:endParaRPr>
            </a:p>
          </p:txBody>
        </p:sp>
        <p:sp>
          <p:nvSpPr>
            <p:cNvPr id="42" name="矩形 41">
              <a:extLst>
                <a:ext uri="{FF2B5EF4-FFF2-40B4-BE49-F238E27FC236}">
                  <a16:creationId xmlns:a16="http://schemas.microsoft.com/office/drawing/2014/main" id="{F4B00A24-ACF9-E84F-81FC-3F10F16866DB}"/>
                </a:ext>
              </a:extLst>
            </p:cNvPr>
            <p:cNvSpPr/>
            <p:nvPr/>
          </p:nvSpPr>
          <p:spPr>
            <a:xfrm>
              <a:off x="8819460" y="4778137"/>
              <a:ext cx="2084552" cy="1155922"/>
            </a:xfrm>
            <a:prstGeom prst="rect">
              <a:avLst/>
            </a:prstGeom>
            <a:solidFill>
              <a:srgbClr val="79BD28">
                <a:alpha val="1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b="1" dirty="0">
                  <a:solidFill>
                    <a:srgbClr val="79BD28"/>
                  </a:solidFill>
                </a:rPr>
                <a:t>Low</a:t>
              </a:r>
              <a:endParaRPr kumimoji="1" lang="zh-CN" altLang="en-US" b="1" dirty="0">
                <a:solidFill>
                  <a:srgbClr val="79BD28"/>
                </a:solidFill>
              </a:endParaRPr>
            </a:p>
          </p:txBody>
        </p:sp>
      </p:grpSp>
    </p:spTree>
    <p:extLst>
      <p:ext uri="{BB962C8B-B14F-4D97-AF65-F5344CB8AC3E}">
        <p14:creationId xmlns:p14="http://schemas.microsoft.com/office/powerpoint/2010/main" val="37864471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矩形 46">
            <a:extLst>
              <a:ext uri="{FF2B5EF4-FFF2-40B4-BE49-F238E27FC236}">
                <a16:creationId xmlns:a16="http://schemas.microsoft.com/office/drawing/2014/main" id="{CE249C23-706D-486B-9FB9-DF4E9EEEAAE5}"/>
              </a:ext>
            </a:extLst>
          </p:cNvPr>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8" name="矩形 47">
            <a:extLst>
              <a:ext uri="{FF2B5EF4-FFF2-40B4-BE49-F238E27FC236}">
                <a16:creationId xmlns:a16="http://schemas.microsoft.com/office/drawing/2014/main" id="{F8263FDE-1538-422E-812C-777D2A5775C1}"/>
              </a:ext>
            </a:extLst>
          </p:cNvPr>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矩形 48">
            <a:extLst>
              <a:ext uri="{FF2B5EF4-FFF2-40B4-BE49-F238E27FC236}">
                <a16:creationId xmlns:a16="http://schemas.microsoft.com/office/drawing/2014/main" id="{85C60E7E-DF7A-489A-A933-1D5019257079}"/>
              </a:ext>
            </a:extLst>
          </p:cNvPr>
          <p:cNvSpPr/>
          <p:nvPr/>
        </p:nvSpPr>
        <p:spPr>
          <a:xfrm>
            <a:off x="579651" y="200326"/>
            <a:ext cx="4483920"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Business Impact Analysis</a:t>
            </a:r>
          </a:p>
        </p:txBody>
      </p:sp>
      <p:sp>
        <p:nvSpPr>
          <p:cNvPr id="50" name="日期占位符 1">
            <a:extLst>
              <a:ext uri="{FF2B5EF4-FFF2-40B4-BE49-F238E27FC236}">
                <a16:creationId xmlns:a16="http://schemas.microsoft.com/office/drawing/2014/main" id="{D687F6CC-EBF7-43E3-8595-9ED7734D9938}"/>
              </a:ext>
            </a:extLst>
          </p:cNvPr>
          <p:cNvSpPr>
            <a:spLocks noGrp="1"/>
          </p:cNvSpPr>
          <p:nvPr>
            <p:ph type="dt" sz="half" idx="10"/>
          </p:nvPr>
        </p:nvSpPr>
        <p:spPr>
          <a:xfrm>
            <a:off x="1089660" y="6415619"/>
            <a:ext cx="2743200" cy="365125"/>
          </a:xfrm>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51" name="页脚占位符 2">
            <a:extLst>
              <a:ext uri="{FF2B5EF4-FFF2-40B4-BE49-F238E27FC236}">
                <a16:creationId xmlns:a16="http://schemas.microsoft.com/office/drawing/2014/main" id="{D376FAD0-73A6-4753-B22E-E0EE6D6BA7FC}"/>
              </a:ext>
            </a:extLst>
          </p:cNvPr>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2" name="灯片编号占位符 3">
            <a:extLst>
              <a:ext uri="{FF2B5EF4-FFF2-40B4-BE49-F238E27FC236}">
                <a16:creationId xmlns:a16="http://schemas.microsoft.com/office/drawing/2014/main" id="{F6A72679-AD13-41F6-AB9A-FC29A5385C2E}"/>
              </a:ext>
            </a:extLst>
          </p:cNvPr>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pPr/>
              <a:t>11</a:t>
            </a:fld>
            <a:endParaRPr lang="zh-CN" altLang="en-US" dirty="0"/>
          </a:p>
        </p:txBody>
      </p:sp>
      <p:graphicFrame>
        <p:nvGraphicFramePr>
          <p:cNvPr id="2" name="表格 1">
            <a:extLst>
              <a:ext uri="{FF2B5EF4-FFF2-40B4-BE49-F238E27FC236}">
                <a16:creationId xmlns:a16="http://schemas.microsoft.com/office/drawing/2014/main" id="{DF065D43-55B0-4E71-81DC-AE9913125164}"/>
              </a:ext>
            </a:extLst>
          </p:cNvPr>
          <p:cNvGraphicFramePr>
            <a:graphicFrameLocks noGrp="1"/>
          </p:cNvGraphicFramePr>
          <p:nvPr>
            <p:extLst>
              <p:ext uri="{D42A27DB-BD31-4B8C-83A1-F6EECF244321}">
                <p14:modId xmlns:p14="http://schemas.microsoft.com/office/powerpoint/2010/main" val="3482647332"/>
              </p:ext>
            </p:extLst>
          </p:nvPr>
        </p:nvGraphicFramePr>
        <p:xfrm>
          <a:off x="836613" y="1303739"/>
          <a:ext cx="10515600" cy="4065726"/>
        </p:xfrm>
        <a:graphic>
          <a:graphicData uri="http://schemas.openxmlformats.org/drawingml/2006/table">
            <a:tbl>
              <a:tblPr firstRow="1" firstCol="1" bandRow="1">
                <a:tableStyleId>{22838BEF-8BB2-4498-84A7-C5851F593DF1}</a:tableStyleId>
              </a:tblPr>
              <a:tblGrid>
                <a:gridCol w="853867">
                  <a:extLst>
                    <a:ext uri="{9D8B030D-6E8A-4147-A177-3AD203B41FA5}">
                      <a16:colId xmlns:a16="http://schemas.microsoft.com/office/drawing/2014/main" val="2863320570"/>
                    </a:ext>
                  </a:extLst>
                </a:gridCol>
                <a:gridCol w="2393351">
                  <a:extLst>
                    <a:ext uri="{9D8B030D-6E8A-4147-A177-3AD203B41FA5}">
                      <a16:colId xmlns:a16="http://schemas.microsoft.com/office/drawing/2014/main" val="1375261044"/>
                    </a:ext>
                  </a:extLst>
                </a:gridCol>
                <a:gridCol w="5451286">
                  <a:extLst>
                    <a:ext uri="{9D8B030D-6E8A-4147-A177-3AD203B41FA5}">
                      <a16:colId xmlns:a16="http://schemas.microsoft.com/office/drawing/2014/main" val="392818399"/>
                    </a:ext>
                  </a:extLst>
                </a:gridCol>
                <a:gridCol w="1817096">
                  <a:extLst>
                    <a:ext uri="{9D8B030D-6E8A-4147-A177-3AD203B41FA5}">
                      <a16:colId xmlns:a16="http://schemas.microsoft.com/office/drawing/2014/main" val="2274275136"/>
                    </a:ext>
                  </a:extLst>
                </a:gridCol>
              </a:tblGrid>
              <a:tr h="407830">
                <a:tc>
                  <a:txBody>
                    <a:bodyPr/>
                    <a:lstStyle/>
                    <a:p>
                      <a:pPr marL="0" marR="0" algn="ctr">
                        <a:lnSpc>
                          <a:spcPct val="100000"/>
                        </a:lnSpc>
                        <a:spcBef>
                          <a:spcPts val="0"/>
                        </a:spcBef>
                        <a:spcAft>
                          <a:spcPts val="0"/>
                        </a:spcAft>
                      </a:pPr>
                      <a:r>
                        <a:rPr lang="en-MY" sz="1600" kern="100" dirty="0">
                          <a:solidFill>
                            <a:schemeClr val="bg1"/>
                          </a:solidFill>
                          <a:effectLst/>
                        </a:rPr>
                        <a:t>No</a:t>
                      </a:r>
                      <a:endParaRPr lang="en-US" sz="1600" kern="100" dirty="0">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endParaRPr>
                    </a:p>
                  </a:txBody>
                  <a:tcPr marL="68580" marR="68580" marT="0" marB="0" anchor="ctr">
                    <a:lnL w="12700" cap="flat" cmpd="sng" algn="ctr">
                      <a:solidFill>
                        <a:srgbClr val="00B0F0"/>
                      </a:solidFill>
                      <a:prstDash val="solid"/>
                      <a:round/>
                      <a:headEnd type="none" w="med" len="med"/>
                      <a:tailEnd type="none" w="med" len="med"/>
                    </a:lnL>
                    <a:lnR w="12700" cap="flat" cmpd="sng" algn="ctr">
                      <a:solidFill>
                        <a:schemeClr val="bg1"/>
                      </a:solidFill>
                      <a:prstDash val="sysDash"/>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ysDash"/>
                      <a:round/>
                      <a:headEnd type="none" w="med" len="med"/>
                      <a:tailEnd type="none" w="med" len="med"/>
                    </a:lnB>
                    <a:solidFill>
                      <a:srgbClr val="00B0F0"/>
                    </a:solidFill>
                  </a:tcPr>
                </a:tc>
                <a:tc>
                  <a:txBody>
                    <a:bodyPr/>
                    <a:lstStyle/>
                    <a:p>
                      <a:pPr marL="0" marR="0" algn="ctr">
                        <a:lnSpc>
                          <a:spcPct val="100000"/>
                        </a:lnSpc>
                        <a:spcBef>
                          <a:spcPts val="0"/>
                        </a:spcBef>
                        <a:spcAft>
                          <a:spcPts val="0"/>
                        </a:spcAft>
                      </a:pPr>
                      <a:r>
                        <a:rPr lang="en-MY" sz="1600" kern="100" dirty="0">
                          <a:solidFill>
                            <a:schemeClr val="bg1"/>
                          </a:solidFill>
                          <a:effectLst/>
                        </a:rPr>
                        <a:t>Affected System</a:t>
                      </a:r>
                      <a:endParaRPr lang="en-US" sz="1600" kern="100" dirty="0">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endParaRPr>
                    </a:p>
                  </a:txBody>
                  <a:tcPr marL="68580" marR="68580" marT="0" marB="0" anchor="ctr">
                    <a:lnL w="12700" cap="flat" cmpd="sng" algn="ctr">
                      <a:solidFill>
                        <a:schemeClr val="bg1"/>
                      </a:solidFill>
                      <a:prstDash val="sysDash"/>
                      <a:round/>
                      <a:headEnd type="none" w="med" len="med"/>
                      <a:tailEnd type="none" w="med" len="med"/>
                    </a:lnL>
                    <a:lnR w="12700" cap="flat" cmpd="sng" algn="ctr">
                      <a:solidFill>
                        <a:schemeClr val="bg1"/>
                      </a:solidFill>
                      <a:prstDash val="sysDash"/>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ysDash"/>
                      <a:round/>
                      <a:headEnd type="none" w="med" len="med"/>
                      <a:tailEnd type="none" w="med" len="med"/>
                    </a:lnB>
                    <a:solidFill>
                      <a:srgbClr val="00B0F0"/>
                    </a:solidFill>
                  </a:tcPr>
                </a:tc>
                <a:tc>
                  <a:txBody>
                    <a:bodyPr/>
                    <a:lstStyle/>
                    <a:p>
                      <a:pPr marL="0" marR="0" algn="ctr">
                        <a:lnSpc>
                          <a:spcPct val="100000"/>
                        </a:lnSpc>
                        <a:spcBef>
                          <a:spcPts val="0"/>
                        </a:spcBef>
                        <a:spcAft>
                          <a:spcPts val="0"/>
                        </a:spcAft>
                      </a:pPr>
                      <a:r>
                        <a:rPr lang="en-MY" sz="1600" kern="100" dirty="0">
                          <a:solidFill>
                            <a:schemeClr val="bg1"/>
                          </a:solidFill>
                          <a:effectLst/>
                        </a:rPr>
                        <a:t>Impact</a:t>
                      </a:r>
                      <a:endParaRPr lang="en-US" sz="1600" kern="100" dirty="0">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endParaRPr>
                    </a:p>
                  </a:txBody>
                  <a:tcPr marL="68580" marR="68580" marT="0" marB="0" anchor="ctr">
                    <a:lnL w="12700" cap="flat" cmpd="sng" algn="ctr">
                      <a:solidFill>
                        <a:schemeClr val="bg1"/>
                      </a:solidFill>
                      <a:prstDash val="sysDash"/>
                      <a:round/>
                      <a:headEnd type="none" w="med" len="med"/>
                      <a:tailEnd type="none" w="med" len="med"/>
                    </a:lnL>
                    <a:lnR w="12700" cap="flat" cmpd="sng" algn="ctr">
                      <a:solidFill>
                        <a:schemeClr val="bg1"/>
                      </a:solidFill>
                      <a:prstDash val="sysDash"/>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ysDash"/>
                      <a:round/>
                      <a:headEnd type="none" w="med" len="med"/>
                      <a:tailEnd type="none" w="med" len="med"/>
                    </a:lnB>
                    <a:solidFill>
                      <a:srgbClr val="00B0F0"/>
                    </a:solidFill>
                  </a:tcPr>
                </a:tc>
                <a:tc>
                  <a:txBody>
                    <a:bodyPr/>
                    <a:lstStyle/>
                    <a:p>
                      <a:pPr marL="0" marR="0" algn="ctr">
                        <a:lnSpc>
                          <a:spcPct val="100000"/>
                        </a:lnSpc>
                        <a:spcBef>
                          <a:spcPts val="0"/>
                        </a:spcBef>
                        <a:spcAft>
                          <a:spcPts val="0"/>
                        </a:spcAft>
                      </a:pPr>
                      <a:r>
                        <a:rPr lang="en-MY" sz="1400" kern="100" dirty="0">
                          <a:solidFill>
                            <a:schemeClr val="bg1"/>
                          </a:solidFill>
                          <a:effectLst/>
                        </a:rPr>
                        <a:t>Status</a:t>
                      </a:r>
                      <a:endParaRPr lang="en-US" sz="1400" kern="100" dirty="0">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endParaRPr>
                    </a:p>
                  </a:txBody>
                  <a:tcPr marL="68580" marR="68580" marT="0" marB="0" anchor="ctr">
                    <a:lnL w="12700" cap="flat" cmpd="sng" algn="ctr">
                      <a:solidFill>
                        <a:schemeClr val="bg1"/>
                      </a:solidFill>
                      <a:prstDash val="sysDash"/>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ysDash"/>
                      <a:round/>
                      <a:headEnd type="none" w="med" len="med"/>
                      <a:tailEnd type="none" w="med" len="med"/>
                    </a:lnB>
                    <a:solidFill>
                      <a:srgbClr val="00B0F0"/>
                    </a:solidFill>
                  </a:tcPr>
                </a:tc>
                <a:extLst>
                  <a:ext uri="{0D108BD9-81ED-4DB2-BD59-A6C34878D82A}">
                    <a16:rowId xmlns:a16="http://schemas.microsoft.com/office/drawing/2014/main" val="11267981"/>
                  </a:ext>
                </a:extLst>
              </a:tr>
              <a:tr h="1885901">
                <a:tc>
                  <a:txBody>
                    <a:bodyPr/>
                    <a:lstStyle/>
                    <a:p>
                      <a:pPr marL="0" marR="0" algn="ctr">
                        <a:lnSpc>
                          <a:spcPct val="150000"/>
                        </a:lnSpc>
                        <a:spcBef>
                          <a:spcPts val="0"/>
                        </a:spcBef>
                        <a:spcAft>
                          <a:spcPts val="0"/>
                        </a:spcAft>
                      </a:pPr>
                      <a:r>
                        <a:rPr lang="en-MY" sz="1400" kern="100" dirty="0">
                          <a:solidFill>
                            <a:srgbClr val="00B0F0"/>
                          </a:solidFill>
                          <a:effectLst/>
                        </a:rPr>
                        <a:t>1</a:t>
                      </a:r>
                      <a:endParaRPr lang="en-US" sz="1400" kern="100" dirty="0">
                        <a:solidFill>
                          <a:srgbClr val="00B0F0"/>
                        </a:solidFill>
                        <a:effectLst/>
                        <a:latin typeface="Century Gothic" panose="020B0502020202020204" pitchFamily="34" charset="0"/>
                        <a:ea typeface="Century Gothic" panose="020B0502020202020204" pitchFamily="34" charset="0"/>
                        <a:cs typeface="Century Gothic" panose="020B0502020202020204" pitchFamily="34" charset="0"/>
                      </a:endParaRPr>
                    </a:p>
                  </a:txBody>
                  <a:tcPr marL="68580" marR="68580" marT="0" marB="0">
                    <a:lnL w="12700" cap="flat" cmpd="sng" algn="ctr">
                      <a:solidFill>
                        <a:srgbClr val="00B0F0"/>
                      </a:solidFill>
                      <a:prstDash val="solid"/>
                      <a:round/>
                      <a:headEnd type="none" w="med" len="med"/>
                      <a:tailEnd type="none" w="med" len="med"/>
                    </a:lnL>
                    <a:lnR w="12700" cap="flat" cmpd="sng" algn="ctr">
                      <a:solidFill>
                        <a:srgbClr val="00B0F0"/>
                      </a:solidFill>
                      <a:prstDash val="sysDash"/>
                      <a:round/>
                      <a:headEnd type="none" w="med" len="med"/>
                      <a:tailEnd type="none" w="med" len="med"/>
                    </a:lnR>
                    <a:lnT w="12700" cap="flat" cmpd="sng" algn="ctr">
                      <a:solidFill>
                        <a:srgbClr val="00B0F0"/>
                      </a:solidFill>
                      <a:prstDash val="sysDash"/>
                      <a:round/>
                      <a:headEnd type="none" w="med" len="med"/>
                      <a:tailEnd type="none" w="med" len="med"/>
                    </a:lnT>
                    <a:lnB w="12700" cap="flat" cmpd="sng" algn="ctr">
                      <a:solidFill>
                        <a:srgbClr val="00B0F0"/>
                      </a:solidFill>
                      <a:prstDash val="sysDash"/>
                      <a:round/>
                      <a:headEnd type="none" w="med" len="med"/>
                      <a:tailEnd type="none" w="med" len="med"/>
                    </a:lnB>
                    <a:solidFill>
                      <a:srgbClr val="00B0F0">
                        <a:alpha val="8000"/>
                      </a:srgbClr>
                    </a:solidFill>
                  </a:tcPr>
                </a:tc>
                <a:tc>
                  <a:txBody>
                    <a:bodyPr/>
                    <a:lstStyle/>
                    <a:p>
                      <a:pPr marL="0" marR="0" algn="ctr">
                        <a:lnSpc>
                          <a:spcPct val="150000"/>
                        </a:lnSpc>
                        <a:spcBef>
                          <a:spcPts val="0"/>
                        </a:spcBef>
                        <a:spcAft>
                          <a:spcPts val="0"/>
                        </a:spcAft>
                      </a:pPr>
                      <a:r>
                        <a:rPr lang="en-MY" sz="1200" b="1" kern="100" dirty="0" err="1">
                          <a:solidFill>
                            <a:srgbClr val="00B0F0"/>
                          </a:solidFill>
                          <a:effectLst/>
                          <a:latin typeface="Century Gothic" panose="020B0502020202020204" pitchFamily="34" charset="0"/>
                          <a:ea typeface="Century Gothic" panose="020B0502020202020204" pitchFamily="34" charset="0"/>
                          <a:cs typeface="Century Gothic" panose="020B0502020202020204" pitchFamily="34" charset="0"/>
                        </a:rPr>
                        <a:t>eBanking</a:t>
                      </a:r>
                      <a:r>
                        <a:rPr lang="en-MY" sz="1200" b="1" kern="100" dirty="0">
                          <a:solidFill>
                            <a:srgbClr val="00B0F0"/>
                          </a:solidFill>
                          <a:effectLst/>
                          <a:latin typeface="Century Gothic" panose="020B0502020202020204" pitchFamily="34" charset="0"/>
                          <a:ea typeface="Century Gothic" panose="020B0502020202020204" pitchFamily="34" charset="0"/>
                          <a:cs typeface="Century Gothic" panose="020B0502020202020204" pitchFamily="34" charset="0"/>
                        </a:rPr>
                        <a:t> Platform </a:t>
                      </a:r>
                    </a:p>
                    <a:p>
                      <a:pPr marL="0" marR="0" algn="ctr">
                        <a:lnSpc>
                          <a:spcPct val="150000"/>
                        </a:lnSpc>
                        <a:spcBef>
                          <a:spcPts val="0"/>
                        </a:spcBef>
                        <a:spcAft>
                          <a:spcPts val="0"/>
                        </a:spcAft>
                      </a:pPr>
                      <a:r>
                        <a:rPr lang="en-MY" sz="1200" b="1" kern="100" dirty="0">
                          <a:solidFill>
                            <a:srgbClr val="00B0F0"/>
                          </a:solidFill>
                          <a:effectLst/>
                          <a:latin typeface="Century Gothic" panose="020B0502020202020204" pitchFamily="34" charset="0"/>
                          <a:ea typeface="Century Gothic" panose="020B0502020202020204" pitchFamily="34" charset="0"/>
                          <a:cs typeface="Century Gothic" panose="020B0502020202020204" pitchFamily="34" charset="0"/>
                        </a:rPr>
                        <a:t>Server</a:t>
                      </a:r>
                      <a:endParaRPr lang="en-US" sz="1200" b="1" kern="100" dirty="0">
                        <a:solidFill>
                          <a:srgbClr val="00B0F0"/>
                        </a:solidFill>
                        <a:effectLst/>
                        <a:latin typeface="Century Gothic" panose="020B0502020202020204" pitchFamily="34" charset="0"/>
                        <a:ea typeface="Century Gothic" panose="020B0502020202020204" pitchFamily="34" charset="0"/>
                        <a:cs typeface="Century Gothic" panose="020B0502020202020204" pitchFamily="34" charset="0"/>
                      </a:endParaRPr>
                    </a:p>
                  </a:txBody>
                  <a:tcPr marL="68580" marR="68580" marT="0" marB="0">
                    <a:lnL w="12700" cap="flat" cmpd="sng" algn="ctr">
                      <a:solidFill>
                        <a:srgbClr val="00B0F0"/>
                      </a:solidFill>
                      <a:prstDash val="sysDash"/>
                      <a:round/>
                      <a:headEnd type="none" w="med" len="med"/>
                      <a:tailEnd type="none" w="med" len="med"/>
                    </a:lnL>
                    <a:lnR w="12700" cap="flat" cmpd="sng" algn="ctr">
                      <a:solidFill>
                        <a:srgbClr val="00B0F0"/>
                      </a:solidFill>
                      <a:prstDash val="sysDash"/>
                      <a:round/>
                      <a:headEnd type="none" w="med" len="med"/>
                      <a:tailEnd type="none" w="med" len="med"/>
                    </a:lnR>
                    <a:lnT w="12700" cap="flat" cmpd="sng" algn="ctr">
                      <a:solidFill>
                        <a:srgbClr val="00B0F0"/>
                      </a:solidFill>
                      <a:prstDash val="sysDash"/>
                      <a:round/>
                      <a:headEnd type="none" w="med" len="med"/>
                      <a:tailEnd type="none" w="med" len="med"/>
                    </a:lnT>
                    <a:lnB w="12700" cap="flat" cmpd="sng" algn="ctr">
                      <a:solidFill>
                        <a:srgbClr val="00B0F0"/>
                      </a:solidFill>
                      <a:prstDash val="sysDash"/>
                      <a:round/>
                      <a:headEnd type="none" w="med" len="med"/>
                      <a:tailEnd type="none" w="med" len="med"/>
                    </a:lnB>
                    <a:solidFill>
                      <a:srgbClr val="00B0F0">
                        <a:alpha val="8000"/>
                      </a:srgbClr>
                    </a:solidFill>
                  </a:tcPr>
                </a:tc>
                <a:tc>
                  <a:txBody>
                    <a:bodyPr/>
                    <a:lstStyle/>
                    <a:p>
                      <a:pPr marL="0" marR="0" algn="just">
                        <a:lnSpc>
                          <a:spcPct val="150000"/>
                        </a:lnSpc>
                        <a:spcBef>
                          <a:spcPts val="0"/>
                        </a:spcBef>
                        <a:spcAft>
                          <a:spcPts val="0"/>
                        </a:spcAft>
                      </a:pPr>
                      <a:r>
                        <a:rPr lang="en-MY" sz="1200" kern="100" dirty="0">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rPr>
                        <a:t>Should the vulnerabilities being exploited, an attacker could execute remote arbitrary code on the server and compromise the server. Once the attacker take control on the server, he or she could introduce trojan, malware or ransomware into the compromised server. Once the ransomware being executed, all the data and files in the serve would be encrypted and this will cause the business operation down. </a:t>
                      </a:r>
                      <a:endParaRPr lang="en-US" sz="1200" kern="100" dirty="0">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endParaRPr>
                    </a:p>
                  </a:txBody>
                  <a:tcPr marL="68580" marR="68580" marT="0" marB="0">
                    <a:lnL w="12700" cap="flat" cmpd="sng" algn="ctr">
                      <a:solidFill>
                        <a:srgbClr val="00B0F0"/>
                      </a:solidFill>
                      <a:prstDash val="sysDash"/>
                      <a:round/>
                      <a:headEnd type="none" w="med" len="med"/>
                      <a:tailEnd type="none" w="med" len="med"/>
                    </a:lnL>
                    <a:lnR w="12700" cap="flat" cmpd="sng" algn="ctr">
                      <a:solidFill>
                        <a:srgbClr val="00B0F0"/>
                      </a:solidFill>
                      <a:prstDash val="sysDash"/>
                      <a:round/>
                      <a:headEnd type="none" w="med" len="med"/>
                      <a:tailEnd type="none" w="med" len="med"/>
                    </a:lnR>
                    <a:lnT w="12700" cap="flat" cmpd="sng" algn="ctr">
                      <a:solidFill>
                        <a:srgbClr val="00B0F0"/>
                      </a:solidFill>
                      <a:prstDash val="sysDash"/>
                      <a:round/>
                      <a:headEnd type="none" w="med" len="med"/>
                      <a:tailEnd type="none" w="med" len="med"/>
                    </a:lnT>
                    <a:lnB w="12700" cap="flat" cmpd="sng" algn="ctr">
                      <a:solidFill>
                        <a:srgbClr val="00B0F0"/>
                      </a:solidFill>
                      <a:prstDash val="sysDash"/>
                      <a:round/>
                      <a:headEnd type="none" w="med" len="med"/>
                      <a:tailEnd type="none" w="med" len="med"/>
                    </a:lnB>
                    <a:solidFill>
                      <a:srgbClr val="00B0F0">
                        <a:alpha val="8000"/>
                      </a:srgbClr>
                    </a:solidFill>
                  </a:tcPr>
                </a:tc>
                <a:tc>
                  <a:txBody>
                    <a:bodyPr/>
                    <a:lstStyle/>
                    <a:p>
                      <a:pPr marL="0" marR="0" algn="ctr">
                        <a:lnSpc>
                          <a:spcPct val="150000"/>
                        </a:lnSpc>
                        <a:spcBef>
                          <a:spcPts val="0"/>
                        </a:spcBef>
                        <a:spcAft>
                          <a:spcPts val="0"/>
                        </a:spcAft>
                      </a:pPr>
                      <a:r>
                        <a:rPr lang="en-MY" sz="1400" b="1" kern="100" dirty="0">
                          <a:solidFill>
                            <a:srgbClr val="FF0000"/>
                          </a:solidFill>
                          <a:effectLst/>
                          <a:latin typeface="Century Gothic" panose="020B0502020202020204" pitchFamily="34" charset="0"/>
                          <a:ea typeface="Century Gothic" panose="020B0502020202020204" pitchFamily="34" charset="0"/>
                          <a:cs typeface="Century Gothic" panose="020B0502020202020204" pitchFamily="34" charset="0"/>
                        </a:rPr>
                        <a:t>High</a:t>
                      </a:r>
                      <a:endParaRPr lang="en-US" sz="1400" b="1" kern="100" dirty="0">
                        <a:solidFill>
                          <a:srgbClr val="FF0000"/>
                        </a:solidFill>
                        <a:effectLst/>
                        <a:latin typeface="Century Gothic" panose="020B0502020202020204" pitchFamily="34" charset="0"/>
                        <a:ea typeface="Century Gothic" panose="020B0502020202020204" pitchFamily="34" charset="0"/>
                        <a:cs typeface="Century Gothic" panose="020B0502020202020204" pitchFamily="34" charset="0"/>
                      </a:endParaRPr>
                    </a:p>
                  </a:txBody>
                  <a:tcPr marL="68580" marR="68580" marT="0" marB="0">
                    <a:lnL w="12700" cap="flat" cmpd="sng" algn="ctr">
                      <a:solidFill>
                        <a:srgbClr val="00B0F0"/>
                      </a:solidFill>
                      <a:prstDash val="sysDash"/>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ysDash"/>
                      <a:round/>
                      <a:headEnd type="none" w="med" len="med"/>
                      <a:tailEnd type="none" w="med" len="med"/>
                    </a:lnT>
                    <a:lnB w="12700" cap="flat" cmpd="sng" algn="ctr">
                      <a:solidFill>
                        <a:srgbClr val="00B0F0"/>
                      </a:solidFill>
                      <a:prstDash val="sysDash"/>
                      <a:round/>
                      <a:headEnd type="none" w="med" len="med"/>
                      <a:tailEnd type="none" w="med" len="med"/>
                    </a:lnB>
                    <a:solidFill>
                      <a:srgbClr val="FF0000">
                        <a:alpha val="16000"/>
                      </a:srgbClr>
                    </a:solidFill>
                  </a:tcPr>
                </a:tc>
                <a:extLst>
                  <a:ext uri="{0D108BD9-81ED-4DB2-BD59-A6C34878D82A}">
                    <a16:rowId xmlns:a16="http://schemas.microsoft.com/office/drawing/2014/main" val="1967498975"/>
                  </a:ext>
                </a:extLst>
              </a:tr>
              <a:tr h="1771995">
                <a:tc>
                  <a:txBody>
                    <a:bodyPr/>
                    <a:lstStyle/>
                    <a:p>
                      <a:pPr marL="0" marR="0" algn="ctr">
                        <a:lnSpc>
                          <a:spcPct val="150000"/>
                        </a:lnSpc>
                        <a:spcBef>
                          <a:spcPts val="0"/>
                        </a:spcBef>
                        <a:spcAft>
                          <a:spcPts val="0"/>
                        </a:spcAft>
                      </a:pPr>
                      <a:r>
                        <a:rPr lang="en-MY" sz="1400" kern="100" dirty="0">
                          <a:solidFill>
                            <a:srgbClr val="00B0F0"/>
                          </a:solidFill>
                          <a:effectLst/>
                        </a:rPr>
                        <a:t>2</a:t>
                      </a:r>
                      <a:endParaRPr lang="en-US" sz="1400" kern="100" dirty="0">
                        <a:solidFill>
                          <a:srgbClr val="00B0F0"/>
                        </a:solidFill>
                        <a:effectLst/>
                        <a:latin typeface="Century Gothic" panose="020B0502020202020204" pitchFamily="34" charset="0"/>
                        <a:ea typeface="Century Gothic" panose="020B0502020202020204" pitchFamily="34" charset="0"/>
                        <a:cs typeface="Century Gothic" panose="020B0502020202020204" pitchFamily="34" charset="0"/>
                      </a:endParaRPr>
                    </a:p>
                  </a:txBody>
                  <a:tcPr marL="68580" marR="68580" marT="0" marB="0">
                    <a:lnL w="12700" cap="flat" cmpd="sng" algn="ctr">
                      <a:solidFill>
                        <a:srgbClr val="00B0F0"/>
                      </a:solidFill>
                      <a:prstDash val="solid"/>
                      <a:round/>
                      <a:headEnd type="none" w="med" len="med"/>
                      <a:tailEnd type="none" w="med" len="med"/>
                    </a:lnL>
                    <a:lnR w="12700" cap="flat" cmpd="sng" algn="ctr">
                      <a:solidFill>
                        <a:srgbClr val="00B0F0"/>
                      </a:solidFill>
                      <a:prstDash val="sysDash"/>
                      <a:round/>
                      <a:headEnd type="none" w="med" len="med"/>
                      <a:tailEnd type="none" w="med" len="med"/>
                    </a:lnR>
                    <a:lnT w="12700" cap="flat" cmpd="sng" algn="ctr">
                      <a:solidFill>
                        <a:srgbClr val="00B0F0"/>
                      </a:solidFill>
                      <a:prstDash val="sysDash"/>
                      <a:round/>
                      <a:headEnd type="none" w="med" len="med"/>
                      <a:tailEnd type="none" w="med" len="med"/>
                    </a:lnT>
                    <a:lnB w="12700" cap="flat" cmpd="sng" algn="ctr">
                      <a:solidFill>
                        <a:srgbClr val="00B0F0"/>
                      </a:solidFill>
                      <a:prstDash val="solid"/>
                      <a:round/>
                      <a:headEnd type="none" w="med" len="med"/>
                      <a:tailEnd type="none" w="med" len="med"/>
                    </a:lnB>
                    <a:solidFill>
                      <a:srgbClr val="00B0F0">
                        <a:alpha val="6000"/>
                      </a:srgbClr>
                    </a:solidFill>
                  </a:tcPr>
                </a:tc>
                <a:tc>
                  <a:txBody>
                    <a:bodyPr/>
                    <a:lstStyle/>
                    <a:p>
                      <a:pPr marL="0" marR="0" algn="ctr">
                        <a:lnSpc>
                          <a:spcPct val="150000"/>
                        </a:lnSpc>
                        <a:spcBef>
                          <a:spcPts val="0"/>
                        </a:spcBef>
                        <a:spcAft>
                          <a:spcPts val="0"/>
                        </a:spcAft>
                      </a:pPr>
                      <a:r>
                        <a:rPr lang="en-MY" sz="1200" b="1" kern="100" dirty="0" err="1">
                          <a:solidFill>
                            <a:srgbClr val="00B0F0"/>
                          </a:solidFill>
                          <a:effectLst/>
                          <a:latin typeface="Century Gothic" panose="020B0502020202020204" pitchFamily="34" charset="0"/>
                          <a:ea typeface="Century Gothic" panose="020B0502020202020204" pitchFamily="34" charset="0"/>
                          <a:cs typeface="Century Gothic" panose="020B0502020202020204" pitchFamily="34" charset="0"/>
                        </a:rPr>
                        <a:t>eBanking</a:t>
                      </a:r>
                      <a:r>
                        <a:rPr lang="en-MY" sz="1200" b="1" kern="100" dirty="0">
                          <a:solidFill>
                            <a:srgbClr val="00B0F0"/>
                          </a:solidFill>
                          <a:effectLst/>
                          <a:latin typeface="Century Gothic" panose="020B0502020202020204" pitchFamily="34" charset="0"/>
                          <a:ea typeface="Century Gothic" panose="020B0502020202020204" pitchFamily="34" charset="0"/>
                          <a:cs typeface="Century Gothic" panose="020B0502020202020204" pitchFamily="34" charset="0"/>
                        </a:rPr>
                        <a:t> Platform </a:t>
                      </a:r>
                    </a:p>
                    <a:p>
                      <a:pPr marL="0" marR="0" algn="ctr">
                        <a:lnSpc>
                          <a:spcPct val="150000"/>
                        </a:lnSpc>
                        <a:spcBef>
                          <a:spcPts val="0"/>
                        </a:spcBef>
                        <a:spcAft>
                          <a:spcPts val="0"/>
                        </a:spcAft>
                      </a:pPr>
                      <a:r>
                        <a:rPr lang="en-MY" sz="1200" b="1" kern="100" dirty="0">
                          <a:solidFill>
                            <a:srgbClr val="00B0F0"/>
                          </a:solidFill>
                          <a:effectLst/>
                          <a:latin typeface="Century Gothic" panose="020B0502020202020204" pitchFamily="34" charset="0"/>
                          <a:ea typeface="Century Gothic" panose="020B0502020202020204" pitchFamily="34" charset="0"/>
                          <a:cs typeface="Century Gothic" panose="020B0502020202020204" pitchFamily="34" charset="0"/>
                        </a:rPr>
                        <a:t>Server</a:t>
                      </a:r>
                      <a:endParaRPr lang="en-US" sz="1200" b="1" kern="100" dirty="0">
                        <a:solidFill>
                          <a:srgbClr val="00B0F0"/>
                        </a:solidFill>
                        <a:effectLst/>
                        <a:latin typeface="Century Gothic" panose="020B0502020202020204" pitchFamily="34" charset="0"/>
                        <a:ea typeface="Century Gothic" panose="020B0502020202020204" pitchFamily="34" charset="0"/>
                        <a:cs typeface="Century Gothic" panose="020B0502020202020204" pitchFamily="34" charset="0"/>
                      </a:endParaRPr>
                    </a:p>
                  </a:txBody>
                  <a:tcPr marL="68580" marR="68580" marT="0" marB="0">
                    <a:lnL w="12700" cap="flat" cmpd="sng" algn="ctr">
                      <a:solidFill>
                        <a:srgbClr val="00B0F0"/>
                      </a:solidFill>
                      <a:prstDash val="sysDash"/>
                      <a:round/>
                      <a:headEnd type="none" w="med" len="med"/>
                      <a:tailEnd type="none" w="med" len="med"/>
                    </a:lnL>
                    <a:lnR w="12700" cap="flat" cmpd="sng" algn="ctr">
                      <a:solidFill>
                        <a:srgbClr val="00B0F0"/>
                      </a:solidFill>
                      <a:prstDash val="sysDash"/>
                      <a:round/>
                      <a:headEnd type="none" w="med" len="med"/>
                      <a:tailEnd type="none" w="med" len="med"/>
                    </a:lnR>
                    <a:lnT w="12700" cap="flat" cmpd="sng" algn="ctr">
                      <a:solidFill>
                        <a:srgbClr val="00B0F0"/>
                      </a:solidFill>
                      <a:prstDash val="sysDash"/>
                      <a:round/>
                      <a:headEnd type="none" w="med" len="med"/>
                      <a:tailEnd type="none" w="med" len="med"/>
                    </a:lnT>
                    <a:lnB w="12700" cap="flat" cmpd="sng" algn="ctr">
                      <a:solidFill>
                        <a:srgbClr val="00B0F0"/>
                      </a:solidFill>
                      <a:prstDash val="solid"/>
                      <a:round/>
                      <a:headEnd type="none" w="med" len="med"/>
                      <a:tailEnd type="none" w="med" len="med"/>
                    </a:lnB>
                    <a:solidFill>
                      <a:srgbClr val="00B0F0">
                        <a:alpha val="6000"/>
                      </a:srgbClr>
                    </a:solidFill>
                  </a:tcPr>
                </a:tc>
                <a:tc>
                  <a:txBody>
                    <a:bodyPr/>
                    <a:lstStyle/>
                    <a:p>
                      <a:pPr marL="0" marR="0" algn="just">
                        <a:lnSpc>
                          <a:spcPct val="150000"/>
                        </a:lnSpc>
                        <a:spcBef>
                          <a:spcPts val="0"/>
                        </a:spcBef>
                        <a:spcAft>
                          <a:spcPts val="0"/>
                        </a:spcAft>
                      </a:pPr>
                      <a:r>
                        <a:rPr lang="en-MY" sz="1200" kern="100" dirty="0">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rPr>
                        <a:t>One of the application Content </a:t>
                      </a:r>
                      <a:r>
                        <a:rPr lang="en-MY" sz="1200" kern="100" dirty="0" err="1">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rPr>
                        <a:t>Managmenet</a:t>
                      </a:r>
                      <a:r>
                        <a:rPr lang="en-MY" sz="1200" kern="100" dirty="0">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rPr>
                        <a:t> System (CMS) in </a:t>
                      </a:r>
                      <a:r>
                        <a:rPr lang="en-MY" sz="1200" kern="100" dirty="0" err="1">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rPr>
                        <a:t>eBanking</a:t>
                      </a:r>
                      <a:r>
                        <a:rPr lang="en-MY" sz="1200" kern="100" dirty="0">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rPr>
                        <a:t> platform server was using plaint text protocol as login page. This will allow Man-in-The-Middle attack where the content may be edited by malicious actor and sensitive information may be captured. This has greatly violate two elements from CIA triad – Confidentiality and Integrity.</a:t>
                      </a:r>
                      <a:endParaRPr lang="en-US" sz="1200" kern="100" dirty="0">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endParaRPr>
                    </a:p>
                  </a:txBody>
                  <a:tcPr marL="68580" marR="68580" marT="0" marB="0">
                    <a:lnL w="12700" cap="flat" cmpd="sng" algn="ctr">
                      <a:solidFill>
                        <a:srgbClr val="00B0F0"/>
                      </a:solidFill>
                      <a:prstDash val="sysDash"/>
                      <a:round/>
                      <a:headEnd type="none" w="med" len="med"/>
                      <a:tailEnd type="none" w="med" len="med"/>
                    </a:lnL>
                    <a:lnR w="12700" cap="flat" cmpd="sng" algn="ctr">
                      <a:solidFill>
                        <a:srgbClr val="00B0F0"/>
                      </a:solidFill>
                      <a:prstDash val="sysDash"/>
                      <a:round/>
                      <a:headEnd type="none" w="med" len="med"/>
                      <a:tailEnd type="none" w="med" len="med"/>
                    </a:lnR>
                    <a:lnT w="12700" cap="flat" cmpd="sng" algn="ctr">
                      <a:solidFill>
                        <a:srgbClr val="00B0F0"/>
                      </a:solidFill>
                      <a:prstDash val="sysDash"/>
                      <a:round/>
                      <a:headEnd type="none" w="med" len="med"/>
                      <a:tailEnd type="none" w="med" len="med"/>
                    </a:lnT>
                    <a:lnB w="12700" cap="flat" cmpd="sng" algn="ctr">
                      <a:solidFill>
                        <a:srgbClr val="00B0F0"/>
                      </a:solidFill>
                      <a:prstDash val="solid"/>
                      <a:round/>
                      <a:headEnd type="none" w="med" len="med"/>
                      <a:tailEnd type="none" w="med" len="med"/>
                    </a:lnB>
                    <a:solidFill>
                      <a:srgbClr val="00B0F0">
                        <a:alpha val="6000"/>
                      </a:srgbClr>
                    </a:solidFill>
                  </a:tcPr>
                </a:tc>
                <a:tc>
                  <a:txBody>
                    <a:bodyPr/>
                    <a:lstStyle/>
                    <a:p>
                      <a:pPr marL="0" marR="0" algn="ctr">
                        <a:lnSpc>
                          <a:spcPct val="150000"/>
                        </a:lnSpc>
                        <a:spcBef>
                          <a:spcPts val="0"/>
                        </a:spcBef>
                        <a:spcAft>
                          <a:spcPts val="0"/>
                        </a:spcAft>
                      </a:pPr>
                      <a:r>
                        <a:rPr lang="en-MY" sz="1400" b="1" kern="100" dirty="0">
                          <a:solidFill>
                            <a:srgbClr val="FF0000"/>
                          </a:solidFill>
                          <a:effectLst/>
                          <a:latin typeface="Century Gothic" panose="020B0502020202020204" pitchFamily="34" charset="0"/>
                          <a:ea typeface="Century Gothic" panose="020B0502020202020204" pitchFamily="34" charset="0"/>
                          <a:cs typeface="Century Gothic" panose="020B0502020202020204" pitchFamily="34" charset="0"/>
                        </a:rPr>
                        <a:t>High</a:t>
                      </a:r>
                      <a:endParaRPr lang="en-US" sz="1400" b="1" kern="100" dirty="0">
                        <a:solidFill>
                          <a:srgbClr val="FF0000"/>
                        </a:solidFill>
                        <a:effectLst/>
                        <a:latin typeface="Century Gothic" panose="020B0502020202020204" pitchFamily="34" charset="0"/>
                        <a:ea typeface="Century Gothic" panose="020B0502020202020204" pitchFamily="34" charset="0"/>
                        <a:cs typeface="Century Gothic" panose="020B0502020202020204" pitchFamily="34" charset="0"/>
                      </a:endParaRPr>
                    </a:p>
                  </a:txBody>
                  <a:tcPr marL="68580" marR="68580" marT="0" marB="0">
                    <a:lnL w="12700" cap="flat" cmpd="sng" algn="ctr">
                      <a:solidFill>
                        <a:srgbClr val="00B0F0"/>
                      </a:solidFill>
                      <a:prstDash val="sysDash"/>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ysDash"/>
                      <a:round/>
                      <a:headEnd type="none" w="med" len="med"/>
                      <a:tailEnd type="none" w="med" len="med"/>
                    </a:lnT>
                    <a:lnB w="12700" cap="flat" cmpd="sng" algn="ctr">
                      <a:solidFill>
                        <a:srgbClr val="00B0F0"/>
                      </a:solidFill>
                      <a:prstDash val="solid"/>
                      <a:round/>
                      <a:headEnd type="none" w="med" len="med"/>
                      <a:tailEnd type="none" w="med" len="med"/>
                    </a:lnB>
                    <a:solidFill>
                      <a:srgbClr val="FF0000">
                        <a:alpha val="16000"/>
                      </a:srgbClr>
                    </a:solidFill>
                  </a:tcPr>
                </a:tc>
                <a:extLst>
                  <a:ext uri="{0D108BD9-81ED-4DB2-BD59-A6C34878D82A}">
                    <a16:rowId xmlns:a16="http://schemas.microsoft.com/office/drawing/2014/main" val="2501445435"/>
                  </a:ext>
                </a:extLst>
              </a:tr>
            </a:tbl>
          </a:graphicData>
        </a:graphic>
      </p:graphicFrame>
    </p:spTree>
    <p:extLst>
      <p:ext uri="{BB962C8B-B14F-4D97-AF65-F5344CB8AC3E}">
        <p14:creationId xmlns:p14="http://schemas.microsoft.com/office/powerpoint/2010/main" val="21361592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矩形 46">
            <a:extLst>
              <a:ext uri="{FF2B5EF4-FFF2-40B4-BE49-F238E27FC236}">
                <a16:creationId xmlns:a16="http://schemas.microsoft.com/office/drawing/2014/main" id="{CE249C23-706D-486B-9FB9-DF4E9EEEAAE5}"/>
              </a:ext>
            </a:extLst>
          </p:cNvPr>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8" name="矩形 47">
            <a:extLst>
              <a:ext uri="{FF2B5EF4-FFF2-40B4-BE49-F238E27FC236}">
                <a16:creationId xmlns:a16="http://schemas.microsoft.com/office/drawing/2014/main" id="{F8263FDE-1538-422E-812C-777D2A5775C1}"/>
              </a:ext>
            </a:extLst>
          </p:cNvPr>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矩形 48">
            <a:extLst>
              <a:ext uri="{FF2B5EF4-FFF2-40B4-BE49-F238E27FC236}">
                <a16:creationId xmlns:a16="http://schemas.microsoft.com/office/drawing/2014/main" id="{85C60E7E-DF7A-489A-A933-1D5019257079}"/>
              </a:ext>
            </a:extLst>
          </p:cNvPr>
          <p:cNvSpPr/>
          <p:nvPr/>
        </p:nvSpPr>
        <p:spPr>
          <a:xfrm>
            <a:off x="579651" y="200326"/>
            <a:ext cx="4483920"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Business Impact Analysis</a:t>
            </a:r>
          </a:p>
        </p:txBody>
      </p:sp>
      <p:sp>
        <p:nvSpPr>
          <p:cNvPr id="50" name="日期占位符 1">
            <a:extLst>
              <a:ext uri="{FF2B5EF4-FFF2-40B4-BE49-F238E27FC236}">
                <a16:creationId xmlns:a16="http://schemas.microsoft.com/office/drawing/2014/main" id="{D687F6CC-EBF7-43E3-8595-9ED7734D9938}"/>
              </a:ext>
            </a:extLst>
          </p:cNvPr>
          <p:cNvSpPr>
            <a:spLocks noGrp="1"/>
          </p:cNvSpPr>
          <p:nvPr>
            <p:ph type="dt" sz="half" idx="10"/>
          </p:nvPr>
        </p:nvSpPr>
        <p:spPr>
          <a:xfrm>
            <a:off x="1089660" y="6415619"/>
            <a:ext cx="2743200" cy="365125"/>
          </a:xfrm>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51" name="页脚占位符 2">
            <a:extLst>
              <a:ext uri="{FF2B5EF4-FFF2-40B4-BE49-F238E27FC236}">
                <a16:creationId xmlns:a16="http://schemas.microsoft.com/office/drawing/2014/main" id="{D376FAD0-73A6-4753-B22E-E0EE6D6BA7FC}"/>
              </a:ext>
            </a:extLst>
          </p:cNvPr>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2" name="灯片编号占位符 3">
            <a:extLst>
              <a:ext uri="{FF2B5EF4-FFF2-40B4-BE49-F238E27FC236}">
                <a16:creationId xmlns:a16="http://schemas.microsoft.com/office/drawing/2014/main" id="{F6A72679-AD13-41F6-AB9A-FC29A5385C2E}"/>
              </a:ext>
            </a:extLst>
          </p:cNvPr>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pPr/>
              <a:t>12</a:t>
            </a:fld>
            <a:endParaRPr lang="zh-CN" altLang="en-US" dirty="0"/>
          </a:p>
        </p:txBody>
      </p:sp>
      <p:graphicFrame>
        <p:nvGraphicFramePr>
          <p:cNvPr id="2" name="表格 1">
            <a:extLst>
              <a:ext uri="{FF2B5EF4-FFF2-40B4-BE49-F238E27FC236}">
                <a16:creationId xmlns:a16="http://schemas.microsoft.com/office/drawing/2014/main" id="{DF065D43-55B0-4E71-81DC-AE9913125164}"/>
              </a:ext>
            </a:extLst>
          </p:cNvPr>
          <p:cNvGraphicFramePr>
            <a:graphicFrameLocks noGrp="1"/>
          </p:cNvGraphicFramePr>
          <p:nvPr>
            <p:extLst>
              <p:ext uri="{D42A27DB-BD31-4B8C-83A1-F6EECF244321}">
                <p14:modId xmlns:p14="http://schemas.microsoft.com/office/powerpoint/2010/main" val="3297917658"/>
              </p:ext>
            </p:extLst>
          </p:nvPr>
        </p:nvGraphicFramePr>
        <p:xfrm>
          <a:off x="911225" y="2028273"/>
          <a:ext cx="10515600" cy="2707850"/>
        </p:xfrm>
        <a:graphic>
          <a:graphicData uri="http://schemas.openxmlformats.org/drawingml/2006/table">
            <a:tbl>
              <a:tblPr firstRow="1" firstCol="1" bandRow="1">
                <a:tableStyleId>{22838BEF-8BB2-4498-84A7-C5851F593DF1}</a:tableStyleId>
              </a:tblPr>
              <a:tblGrid>
                <a:gridCol w="853867">
                  <a:extLst>
                    <a:ext uri="{9D8B030D-6E8A-4147-A177-3AD203B41FA5}">
                      <a16:colId xmlns:a16="http://schemas.microsoft.com/office/drawing/2014/main" val="2863320570"/>
                    </a:ext>
                  </a:extLst>
                </a:gridCol>
                <a:gridCol w="2393351">
                  <a:extLst>
                    <a:ext uri="{9D8B030D-6E8A-4147-A177-3AD203B41FA5}">
                      <a16:colId xmlns:a16="http://schemas.microsoft.com/office/drawing/2014/main" val="1375261044"/>
                    </a:ext>
                  </a:extLst>
                </a:gridCol>
                <a:gridCol w="5451286">
                  <a:extLst>
                    <a:ext uri="{9D8B030D-6E8A-4147-A177-3AD203B41FA5}">
                      <a16:colId xmlns:a16="http://schemas.microsoft.com/office/drawing/2014/main" val="392818399"/>
                    </a:ext>
                  </a:extLst>
                </a:gridCol>
                <a:gridCol w="1817096">
                  <a:extLst>
                    <a:ext uri="{9D8B030D-6E8A-4147-A177-3AD203B41FA5}">
                      <a16:colId xmlns:a16="http://schemas.microsoft.com/office/drawing/2014/main" val="2274275136"/>
                    </a:ext>
                  </a:extLst>
                </a:gridCol>
              </a:tblGrid>
              <a:tr h="388009">
                <a:tc>
                  <a:txBody>
                    <a:bodyPr/>
                    <a:lstStyle/>
                    <a:p>
                      <a:pPr marL="0" marR="0" algn="ctr">
                        <a:lnSpc>
                          <a:spcPct val="100000"/>
                        </a:lnSpc>
                        <a:spcBef>
                          <a:spcPts val="0"/>
                        </a:spcBef>
                        <a:spcAft>
                          <a:spcPts val="0"/>
                        </a:spcAft>
                      </a:pPr>
                      <a:r>
                        <a:rPr lang="en-MY" sz="1400" kern="100" dirty="0">
                          <a:solidFill>
                            <a:schemeClr val="bg1"/>
                          </a:solidFill>
                          <a:effectLst/>
                        </a:rPr>
                        <a:t>No</a:t>
                      </a:r>
                      <a:endParaRPr lang="en-US" sz="1400" kern="100" dirty="0">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endParaRPr>
                    </a:p>
                  </a:txBody>
                  <a:tcPr marL="68580" marR="68580" marT="0" marB="0" anchor="ctr">
                    <a:lnL w="12700" cap="flat" cmpd="sng" algn="ctr">
                      <a:solidFill>
                        <a:srgbClr val="00B0F0"/>
                      </a:solidFill>
                      <a:prstDash val="solid"/>
                      <a:round/>
                      <a:headEnd type="none" w="med" len="med"/>
                      <a:tailEnd type="none" w="med" len="med"/>
                    </a:lnL>
                    <a:lnR w="12700" cap="flat" cmpd="sng" algn="ctr">
                      <a:solidFill>
                        <a:schemeClr val="bg1"/>
                      </a:solidFill>
                      <a:prstDash val="sysDash"/>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ysDash"/>
                      <a:round/>
                      <a:headEnd type="none" w="med" len="med"/>
                      <a:tailEnd type="none" w="med" len="med"/>
                    </a:lnB>
                    <a:solidFill>
                      <a:srgbClr val="00B0F0"/>
                    </a:solidFill>
                  </a:tcPr>
                </a:tc>
                <a:tc>
                  <a:txBody>
                    <a:bodyPr/>
                    <a:lstStyle/>
                    <a:p>
                      <a:pPr marL="0" marR="0" algn="ctr">
                        <a:lnSpc>
                          <a:spcPct val="100000"/>
                        </a:lnSpc>
                        <a:spcBef>
                          <a:spcPts val="0"/>
                        </a:spcBef>
                        <a:spcAft>
                          <a:spcPts val="0"/>
                        </a:spcAft>
                      </a:pPr>
                      <a:r>
                        <a:rPr lang="en-MY" sz="1400" kern="100" dirty="0">
                          <a:solidFill>
                            <a:schemeClr val="bg1"/>
                          </a:solidFill>
                          <a:effectLst/>
                        </a:rPr>
                        <a:t>Affected System</a:t>
                      </a:r>
                      <a:endParaRPr lang="en-US" sz="1400" kern="100" dirty="0">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endParaRPr>
                    </a:p>
                  </a:txBody>
                  <a:tcPr marL="68580" marR="68580" marT="0" marB="0" anchor="ctr">
                    <a:lnL w="12700" cap="flat" cmpd="sng" algn="ctr">
                      <a:solidFill>
                        <a:schemeClr val="bg1"/>
                      </a:solidFill>
                      <a:prstDash val="sysDash"/>
                      <a:round/>
                      <a:headEnd type="none" w="med" len="med"/>
                      <a:tailEnd type="none" w="med" len="med"/>
                    </a:lnL>
                    <a:lnR w="12700" cap="flat" cmpd="sng" algn="ctr">
                      <a:solidFill>
                        <a:schemeClr val="bg1"/>
                      </a:solidFill>
                      <a:prstDash val="sysDash"/>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ysDash"/>
                      <a:round/>
                      <a:headEnd type="none" w="med" len="med"/>
                      <a:tailEnd type="none" w="med" len="med"/>
                    </a:lnB>
                    <a:solidFill>
                      <a:srgbClr val="00B0F0"/>
                    </a:solidFill>
                  </a:tcPr>
                </a:tc>
                <a:tc>
                  <a:txBody>
                    <a:bodyPr/>
                    <a:lstStyle/>
                    <a:p>
                      <a:pPr marL="0" marR="0" algn="ctr">
                        <a:lnSpc>
                          <a:spcPct val="100000"/>
                        </a:lnSpc>
                        <a:spcBef>
                          <a:spcPts val="0"/>
                        </a:spcBef>
                        <a:spcAft>
                          <a:spcPts val="0"/>
                        </a:spcAft>
                      </a:pPr>
                      <a:r>
                        <a:rPr lang="en-MY" sz="1400" kern="100" dirty="0">
                          <a:solidFill>
                            <a:schemeClr val="bg1"/>
                          </a:solidFill>
                          <a:effectLst/>
                        </a:rPr>
                        <a:t>Impact</a:t>
                      </a:r>
                      <a:endParaRPr lang="en-US" sz="1400" kern="100" dirty="0">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endParaRPr>
                    </a:p>
                  </a:txBody>
                  <a:tcPr marL="68580" marR="68580" marT="0" marB="0" anchor="ctr">
                    <a:lnL w="12700" cap="flat" cmpd="sng" algn="ctr">
                      <a:solidFill>
                        <a:schemeClr val="bg1"/>
                      </a:solidFill>
                      <a:prstDash val="sysDash"/>
                      <a:round/>
                      <a:headEnd type="none" w="med" len="med"/>
                      <a:tailEnd type="none" w="med" len="med"/>
                    </a:lnL>
                    <a:lnR w="12700" cap="flat" cmpd="sng" algn="ctr">
                      <a:solidFill>
                        <a:schemeClr val="bg1"/>
                      </a:solidFill>
                      <a:prstDash val="sysDash"/>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ysDash"/>
                      <a:round/>
                      <a:headEnd type="none" w="med" len="med"/>
                      <a:tailEnd type="none" w="med" len="med"/>
                    </a:lnB>
                    <a:solidFill>
                      <a:srgbClr val="00B0F0"/>
                    </a:solidFill>
                  </a:tcPr>
                </a:tc>
                <a:tc>
                  <a:txBody>
                    <a:bodyPr/>
                    <a:lstStyle/>
                    <a:p>
                      <a:pPr marL="0" marR="0" algn="ctr">
                        <a:lnSpc>
                          <a:spcPct val="100000"/>
                        </a:lnSpc>
                        <a:spcBef>
                          <a:spcPts val="0"/>
                        </a:spcBef>
                        <a:spcAft>
                          <a:spcPts val="0"/>
                        </a:spcAft>
                      </a:pPr>
                      <a:r>
                        <a:rPr lang="en-MY" sz="1400" kern="100" dirty="0">
                          <a:solidFill>
                            <a:schemeClr val="bg1"/>
                          </a:solidFill>
                          <a:effectLst/>
                        </a:rPr>
                        <a:t>Status</a:t>
                      </a:r>
                      <a:endParaRPr lang="en-US" sz="1400" kern="100" dirty="0">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endParaRPr>
                    </a:p>
                  </a:txBody>
                  <a:tcPr marL="68580" marR="68580" marT="0" marB="0" anchor="ctr">
                    <a:lnL w="12700" cap="flat" cmpd="sng" algn="ctr">
                      <a:solidFill>
                        <a:schemeClr val="bg1"/>
                      </a:solidFill>
                      <a:prstDash val="sysDash"/>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ysDash"/>
                      <a:round/>
                      <a:headEnd type="none" w="med" len="med"/>
                      <a:tailEnd type="none" w="med" len="med"/>
                    </a:lnB>
                    <a:solidFill>
                      <a:srgbClr val="00B0F0"/>
                    </a:solidFill>
                  </a:tcPr>
                </a:tc>
                <a:extLst>
                  <a:ext uri="{0D108BD9-81ED-4DB2-BD59-A6C34878D82A}">
                    <a16:rowId xmlns:a16="http://schemas.microsoft.com/office/drawing/2014/main" val="11267981"/>
                  </a:ext>
                </a:extLst>
              </a:tr>
              <a:tr h="2319841">
                <a:tc>
                  <a:txBody>
                    <a:bodyPr/>
                    <a:lstStyle/>
                    <a:p>
                      <a:pPr marL="0" marR="0" algn="ctr">
                        <a:lnSpc>
                          <a:spcPct val="150000"/>
                        </a:lnSpc>
                        <a:spcBef>
                          <a:spcPts val="0"/>
                        </a:spcBef>
                        <a:spcAft>
                          <a:spcPts val="0"/>
                        </a:spcAft>
                      </a:pPr>
                      <a:r>
                        <a:rPr lang="en-MY" sz="1400" kern="100" dirty="0">
                          <a:solidFill>
                            <a:schemeClr val="bg1"/>
                          </a:solidFill>
                          <a:effectLst/>
                        </a:rPr>
                        <a:t>3</a:t>
                      </a:r>
                      <a:endParaRPr lang="en-US" sz="1400" kern="100" dirty="0">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endParaRPr>
                    </a:p>
                  </a:txBody>
                  <a:tcPr marL="68580" marR="68580" marT="0" marB="0">
                    <a:lnL w="12700" cap="flat" cmpd="sng" algn="ctr">
                      <a:solidFill>
                        <a:srgbClr val="00B0F0"/>
                      </a:solidFill>
                      <a:prstDash val="solid"/>
                      <a:round/>
                      <a:headEnd type="none" w="med" len="med"/>
                      <a:tailEnd type="none" w="med" len="med"/>
                    </a:lnL>
                    <a:lnR w="12700" cap="flat" cmpd="sng" algn="ctr">
                      <a:solidFill>
                        <a:srgbClr val="00B0F0"/>
                      </a:solidFill>
                      <a:prstDash val="sysDash"/>
                      <a:round/>
                      <a:headEnd type="none" w="med" len="med"/>
                      <a:tailEnd type="none" w="med" len="med"/>
                    </a:lnR>
                    <a:lnT w="12700" cap="flat" cmpd="sng" algn="ctr">
                      <a:solidFill>
                        <a:srgbClr val="00B0F0"/>
                      </a:solidFill>
                      <a:prstDash val="sysDash"/>
                      <a:round/>
                      <a:headEnd type="none" w="med" len="med"/>
                      <a:tailEnd type="none" w="med" len="med"/>
                    </a:lnT>
                    <a:lnB w="12700" cap="flat" cmpd="sng" algn="ctr">
                      <a:solidFill>
                        <a:srgbClr val="00B0F0"/>
                      </a:solidFill>
                      <a:prstDash val="solid"/>
                      <a:round/>
                      <a:headEnd type="none" w="med" len="med"/>
                      <a:tailEnd type="none" w="med" len="med"/>
                    </a:lnB>
                    <a:solidFill>
                      <a:srgbClr val="00B0F0">
                        <a:alpha val="8000"/>
                      </a:srgbClr>
                    </a:solidFill>
                  </a:tcPr>
                </a:tc>
                <a:tc>
                  <a:txBody>
                    <a:bodyPr/>
                    <a:lstStyle/>
                    <a:p>
                      <a:pPr marL="0" marR="0" algn="just">
                        <a:lnSpc>
                          <a:spcPct val="150000"/>
                        </a:lnSpc>
                        <a:spcBef>
                          <a:spcPts val="0"/>
                        </a:spcBef>
                        <a:spcAft>
                          <a:spcPts val="0"/>
                        </a:spcAft>
                      </a:pPr>
                      <a:r>
                        <a:rPr lang="en-MY" sz="1400" kern="100" dirty="0">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rPr>
                        <a:t>Log Server</a:t>
                      </a:r>
                      <a:endParaRPr lang="en-US" sz="1400" kern="100" dirty="0">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endParaRPr>
                    </a:p>
                  </a:txBody>
                  <a:tcPr marL="68580" marR="68580" marT="0" marB="0">
                    <a:lnL w="12700" cap="flat" cmpd="sng" algn="ctr">
                      <a:solidFill>
                        <a:srgbClr val="00B0F0"/>
                      </a:solidFill>
                      <a:prstDash val="sysDash"/>
                      <a:round/>
                      <a:headEnd type="none" w="med" len="med"/>
                      <a:tailEnd type="none" w="med" len="med"/>
                    </a:lnL>
                    <a:lnR w="12700" cap="flat" cmpd="sng" algn="ctr">
                      <a:solidFill>
                        <a:srgbClr val="00B0F0"/>
                      </a:solidFill>
                      <a:prstDash val="sysDash"/>
                      <a:round/>
                      <a:headEnd type="none" w="med" len="med"/>
                      <a:tailEnd type="none" w="med" len="med"/>
                    </a:lnR>
                    <a:lnT w="12700" cap="flat" cmpd="sng" algn="ctr">
                      <a:solidFill>
                        <a:srgbClr val="00B0F0"/>
                      </a:solidFill>
                      <a:prstDash val="sysDash"/>
                      <a:round/>
                      <a:headEnd type="none" w="med" len="med"/>
                      <a:tailEnd type="none" w="med" len="med"/>
                    </a:lnT>
                    <a:lnB w="12700" cap="flat" cmpd="sng" algn="ctr">
                      <a:solidFill>
                        <a:srgbClr val="00B0F0"/>
                      </a:solidFill>
                      <a:prstDash val="solid"/>
                      <a:round/>
                      <a:headEnd type="none" w="med" len="med"/>
                      <a:tailEnd type="none" w="med" len="med"/>
                    </a:lnB>
                    <a:solidFill>
                      <a:srgbClr val="00B0F0">
                        <a:alpha val="8000"/>
                      </a:srgbClr>
                    </a:solidFill>
                  </a:tcPr>
                </a:tc>
                <a:tc>
                  <a:txBody>
                    <a:bodyPr/>
                    <a:lstStyle/>
                    <a:p>
                      <a:pPr marL="0" marR="0" algn="just">
                        <a:lnSpc>
                          <a:spcPct val="150000"/>
                        </a:lnSpc>
                        <a:spcBef>
                          <a:spcPts val="0"/>
                        </a:spcBef>
                        <a:spcAft>
                          <a:spcPts val="0"/>
                        </a:spcAft>
                      </a:pPr>
                      <a:r>
                        <a:rPr lang="en-MY" sz="1400" kern="100" dirty="0">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rPr>
                        <a:t>The log server seems to be affected by malware. The malware installed on the log server continuously sending multiple DNS requests to an external server. The victim server may detect these request traffics as DDOS traffic and may make a complain to the ABC via ISP. In this case, the image and reputation of ABC may be affected.</a:t>
                      </a:r>
                      <a:endParaRPr lang="en-US" sz="1400" kern="100" dirty="0">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endParaRPr>
                    </a:p>
                  </a:txBody>
                  <a:tcPr marL="68580" marR="68580" marT="0" marB="0">
                    <a:lnL w="12700" cap="flat" cmpd="sng" algn="ctr">
                      <a:solidFill>
                        <a:srgbClr val="00B0F0"/>
                      </a:solidFill>
                      <a:prstDash val="sysDash"/>
                      <a:round/>
                      <a:headEnd type="none" w="med" len="med"/>
                      <a:tailEnd type="none" w="med" len="med"/>
                    </a:lnL>
                    <a:lnR w="12700" cap="flat" cmpd="sng" algn="ctr">
                      <a:solidFill>
                        <a:srgbClr val="00B0F0"/>
                      </a:solidFill>
                      <a:prstDash val="sysDash"/>
                      <a:round/>
                      <a:headEnd type="none" w="med" len="med"/>
                      <a:tailEnd type="none" w="med" len="med"/>
                    </a:lnR>
                    <a:lnT w="12700" cap="flat" cmpd="sng" algn="ctr">
                      <a:solidFill>
                        <a:srgbClr val="00B0F0"/>
                      </a:solidFill>
                      <a:prstDash val="sysDash"/>
                      <a:round/>
                      <a:headEnd type="none" w="med" len="med"/>
                      <a:tailEnd type="none" w="med" len="med"/>
                    </a:lnT>
                    <a:lnB w="12700" cap="flat" cmpd="sng" algn="ctr">
                      <a:solidFill>
                        <a:srgbClr val="00B0F0"/>
                      </a:solidFill>
                      <a:prstDash val="solid"/>
                      <a:round/>
                      <a:headEnd type="none" w="med" len="med"/>
                      <a:tailEnd type="none" w="med" len="med"/>
                    </a:lnB>
                    <a:solidFill>
                      <a:srgbClr val="00B0F0">
                        <a:alpha val="8000"/>
                      </a:srgbClr>
                    </a:solidFill>
                  </a:tcPr>
                </a:tc>
                <a:tc>
                  <a:txBody>
                    <a:bodyPr/>
                    <a:lstStyle/>
                    <a:p>
                      <a:pPr marL="0" marR="0" algn="ctr">
                        <a:lnSpc>
                          <a:spcPct val="150000"/>
                        </a:lnSpc>
                        <a:spcBef>
                          <a:spcPts val="0"/>
                        </a:spcBef>
                        <a:spcAft>
                          <a:spcPts val="0"/>
                        </a:spcAft>
                      </a:pPr>
                      <a:r>
                        <a:rPr lang="en-MY" sz="1400" b="1" kern="100" dirty="0">
                          <a:solidFill>
                            <a:srgbClr val="79BD28"/>
                          </a:solidFill>
                          <a:effectLst/>
                          <a:latin typeface="Century Gothic" panose="020B0502020202020204" pitchFamily="34" charset="0"/>
                          <a:ea typeface="Century Gothic" panose="020B0502020202020204" pitchFamily="34" charset="0"/>
                          <a:cs typeface="Century Gothic" panose="020B0502020202020204" pitchFamily="34" charset="0"/>
                        </a:rPr>
                        <a:t>Low</a:t>
                      </a:r>
                      <a:endParaRPr lang="en-US" sz="1400" b="1" kern="100" dirty="0">
                        <a:solidFill>
                          <a:srgbClr val="79BD28"/>
                        </a:solidFill>
                        <a:effectLst/>
                        <a:latin typeface="Century Gothic" panose="020B0502020202020204" pitchFamily="34" charset="0"/>
                        <a:ea typeface="Century Gothic" panose="020B0502020202020204" pitchFamily="34" charset="0"/>
                        <a:cs typeface="Century Gothic" panose="020B0502020202020204" pitchFamily="34" charset="0"/>
                      </a:endParaRPr>
                    </a:p>
                  </a:txBody>
                  <a:tcPr marL="68580" marR="68580" marT="0" marB="0">
                    <a:lnL w="12700" cap="flat" cmpd="sng" algn="ctr">
                      <a:solidFill>
                        <a:srgbClr val="00B0F0"/>
                      </a:solidFill>
                      <a:prstDash val="sysDash"/>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ysDash"/>
                      <a:round/>
                      <a:headEnd type="none" w="med" len="med"/>
                      <a:tailEnd type="none" w="med" len="med"/>
                    </a:lnT>
                    <a:lnB w="12700" cap="flat" cmpd="sng" algn="ctr">
                      <a:solidFill>
                        <a:srgbClr val="00B0F0"/>
                      </a:solidFill>
                      <a:prstDash val="solid"/>
                      <a:round/>
                      <a:headEnd type="none" w="med" len="med"/>
                      <a:tailEnd type="none" w="med" len="med"/>
                    </a:lnB>
                    <a:solidFill>
                      <a:srgbClr val="79BD28">
                        <a:alpha val="21000"/>
                      </a:srgbClr>
                    </a:solidFill>
                  </a:tcPr>
                </a:tc>
                <a:extLst>
                  <a:ext uri="{0D108BD9-81ED-4DB2-BD59-A6C34878D82A}">
                    <a16:rowId xmlns:a16="http://schemas.microsoft.com/office/drawing/2014/main" val="2501445435"/>
                  </a:ext>
                </a:extLst>
              </a:tr>
            </a:tbl>
          </a:graphicData>
        </a:graphic>
      </p:graphicFrame>
    </p:spTree>
    <p:extLst>
      <p:ext uri="{BB962C8B-B14F-4D97-AF65-F5344CB8AC3E}">
        <p14:creationId xmlns:p14="http://schemas.microsoft.com/office/powerpoint/2010/main" val="11561557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矩形 46">
            <a:extLst>
              <a:ext uri="{FF2B5EF4-FFF2-40B4-BE49-F238E27FC236}">
                <a16:creationId xmlns:a16="http://schemas.microsoft.com/office/drawing/2014/main" id="{CE249C23-706D-486B-9FB9-DF4E9EEEAAE5}"/>
              </a:ext>
            </a:extLst>
          </p:cNvPr>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8" name="矩形 47">
            <a:extLst>
              <a:ext uri="{FF2B5EF4-FFF2-40B4-BE49-F238E27FC236}">
                <a16:creationId xmlns:a16="http://schemas.microsoft.com/office/drawing/2014/main" id="{F8263FDE-1538-422E-812C-777D2A5775C1}"/>
              </a:ext>
            </a:extLst>
          </p:cNvPr>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矩形 48">
            <a:extLst>
              <a:ext uri="{FF2B5EF4-FFF2-40B4-BE49-F238E27FC236}">
                <a16:creationId xmlns:a16="http://schemas.microsoft.com/office/drawing/2014/main" id="{85C60E7E-DF7A-489A-A933-1D5019257079}"/>
              </a:ext>
            </a:extLst>
          </p:cNvPr>
          <p:cNvSpPr/>
          <p:nvPr/>
        </p:nvSpPr>
        <p:spPr>
          <a:xfrm>
            <a:off x="579651" y="200326"/>
            <a:ext cx="5222905"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Compliance Impact Analysis</a:t>
            </a:r>
          </a:p>
        </p:txBody>
      </p:sp>
      <p:sp>
        <p:nvSpPr>
          <p:cNvPr id="50" name="日期占位符 1">
            <a:extLst>
              <a:ext uri="{FF2B5EF4-FFF2-40B4-BE49-F238E27FC236}">
                <a16:creationId xmlns:a16="http://schemas.microsoft.com/office/drawing/2014/main" id="{D687F6CC-EBF7-43E3-8595-9ED7734D9938}"/>
              </a:ext>
            </a:extLst>
          </p:cNvPr>
          <p:cNvSpPr>
            <a:spLocks noGrp="1"/>
          </p:cNvSpPr>
          <p:nvPr>
            <p:ph type="dt" sz="half" idx="10"/>
          </p:nvPr>
        </p:nvSpPr>
        <p:spPr>
          <a:xfrm>
            <a:off x="1089660" y="6415619"/>
            <a:ext cx="2743200" cy="365125"/>
          </a:xfrm>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51" name="页脚占位符 2">
            <a:extLst>
              <a:ext uri="{FF2B5EF4-FFF2-40B4-BE49-F238E27FC236}">
                <a16:creationId xmlns:a16="http://schemas.microsoft.com/office/drawing/2014/main" id="{D376FAD0-73A6-4753-B22E-E0EE6D6BA7FC}"/>
              </a:ext>
            </a:extLst>
          </p:cNvPr>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2" name="灯片编号占位符 3">
            <a:extLst>
              <a:ext uri="{FF2B5EF4-FFF2-40B4-BE49-F238E27FC236}">
                <a16:creationId xmlns:a16="http://schemas.microsoft.com/office/drawing/2014/main" id="{F6A72679-AD13-41F6-AB9A-FC29A5385C2E}"/>
              </a:ext>
            </a:extLst>
          </p:cNvPr>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pPr/>
              <a:t>13</a:t>
            </a:fld>
            <a:endParaRPr lang="zh-CN" altLang="en-US" dirty="0"/>
          </a:p>
        </p:txBody>
      </p:sp>
      <p:graphicFrame>
        <p:nvGraphicFramePr>
          <p:cNvPr id="2" name="表格 1">
            <a:extLst>
              <a:ext uri="{FF2B5EF4-FFF2-40B4-BE49-F238E27FC236}">
                <a16:creationId xmlns:a16="http://schemas.microsoft.com/office/drawing/2014/main" id="{DF065D43-55B0-4E71-81DC-AE9913125164}"/>
              </a:ext>
            </a:extLst>
          </p:cNvPr>
          <p:cNvGraphicFramePr>
            <a:graphicFrameLocks noGrp="1"/>
          </p:cNvGraphicFramePr>
          <p:nvPr>
            <p:extLst>
              <p:ext uri="{D42A27DB-BD31-4B8C-83A1-F6EECF244321}">
                <p14:modId xmlns:p14="http://schemas.microsoft.com/office/powerpoint/2010/main" val="1422013682"/>
              </p:ext>
            </p:extLst>
          </p:nvPr>
        </p:nvGraphicFramePr>
        <p:xfrm>
          <a:off x="836612" y="1841670"/>
          <a:ext cx="10515601" cy="3109803"/>
        </p:xfrm>
        <a:graphic>
          <a:graphicData uri="http://schemas.openxmlformats.org/drawingml/2006/table">
            <a:tbl>
              <a:tblPr firstRow="1" firstCol="1" bandRow="1">
                <a:tableStyleId>{22838BEF-8BB2-4498-84A7-C5851F593DF1}</a:tableStyleId>
              </a:tblPr>
              <a:tblGrid>
                <a:gridCol w="562347">
                  <a:extLst>
                    <a:ext uri="{9D8B030D-6E8A-4147-A177-3AD203B41FA5}">
                      <a16:colId xmlns:a16="http://schemas.microsoft.com/office/drawing/2014/main" val="2863320570"/>
                    </a:ext>
                  </a:extLst>
                </a:gridCol>
                <a:gridCol w="1576232">
                  <a:extLst>
                    <a:ext uri="{9D8B030D-6E8A-4147-A177-3AD203B41FA5}">
                      <a16:colId xmlns:a16="http://schemas.microsoft.com/office/drawing/2014/main" val="1375261044"/>
                    </a:ext>
                  </a:extLst>
                </a:gridCol>
                <a:gridCol w="1474198">
                  <a:extLst>
                    <a:ext uri="{9D8B030D-6E8A-4147-A177-3AD203B41FA5}">
                      <a16:colId xmlns:a16="http://schemas.microsoft.com/office/drawing/2014/main" val="2473499964"/>
                    </a:ext>
                  </a:extLst>
                </a:gridCol>
                <a:gridCol w="5325036">
                  <a:extLst>
                    <a:ext uri="{9D8B030D-6E8A-4147-A177-3AD203B41FA5}">
                      <a16:colId xmlns:a16="http://schemas.microsoft.com/office/drawing/2014/main" val="392818399"/>
                    </a:ext>
                  </a:extLst>
                </a:gridCol>
                <a:gridCol w="1577788">
                  <a:extLst>
                    <a:ext uri="{9D8B030D-6E8A-4147-A177-3AD203B41FA5}">
                      <a16:colId xmlns:a16="http://schemas.microsoft.com/office/drawing/2014/main" val="2274275136"/>
                    </a:ext>
                  </a:extLst>
                </a:gridCol>
              </a:tblGrid>
              <a:tr h="533948">
                <a:tc>
                  <a:txBody>
                    <a:bodyPr/>
                    <a:lstStyle/>
                    <a:p>
                      <a:pPr marL="0" marR="0" algn="ctr">
                        <a:lnSpc>
                          <a:spcPct val="100000"/>
                        </a:lnSpc>
                        <a:spcBef>
                          <a:spcPts val="0"/>
                        </a:spcBef>
                        <a:spcAft>
                          <a:spcPts val="0"/>
                        </a:spcAft>
                      </a:pPr>
                      <a:r>
                        <a:rPr lang="en-MY" sz="1400" b="1" kern="100" dirty="0">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rPr>
                        <a:t>No</a:t>
                      </a:r>
                      <a:endParaRPr lang="en-US" sz="1400" kern="100" dirty="0">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endParaRPr>
                    </a:p>
                  </a:txBody>
                  <a:tcPr marL="68580" marR="68580" marT="0" marB="0" anchor="ctr">
                    <a:lnL w="12700" cap="flat" cmpd="sng" algn="ctr">
                      <a:solidFill>
                        <a:srgbClr val="00B0F0"/>
                      </a:solidFill>
                      <a:prstDash val="solid"/>
                      <a:round/>
                      <a:headEnd type="none" w="med" len="med"/>
                      <a:tailEnd type="none" w="med" len="med"/>
                    </a:lnL>
                    <a:lnR w="12700" cap="flat" cmpd="sng" algn="ctr">
                      <a:solidFill>
                        <a:schemeClr val="bg1"/>
                      </a:solidFill>
                      <a:prstDash val="sysDash"/>
                      <a:round/>
                      <a:headEnd type="none" w="med" len="med"/>
                      <a:tailEnd type="none" w="med" len="med"/>
                    </a:lnR>
                    <a:lnT w="12700" cap="flat" cmpd="sng" algn="ctr">
                      <a:solidFill>
                        <a:srgbClr val="00B0F0"/>
                      </a:solidFill>
                      <a:prstDash val="solid"/>
                      <a:round/>
                      <a:headEnd type="none" w="med" len="med"/>
                      <a:tailEnd type="none" w="med" len="med"/>
                    </a:lnT>
                    <a:solidFill>
                      <a:srgbClr val="00B0F0"/>
                    </a:solidFill>
                  </a:tcPr>
                </a:tc>
                <a:tc>
                  <a:txBody>
                    <a:bodyPr/>
                    <a:lstStyle/>
                    <a:p>
                      <a:pPr marL="0" marR="0" algn="ctr">
                        <a:lnSpc>
                          <a:spcPct val="100000"/>
                        </a:lnSpc>
                        <a:spcBef>
                          <a:spcPts val="0"/>
                        </a:spcBef>
                        <a:spcAft>
                          <a:spcPts val="0"/>
                        </a:spcAft>
                      </a:pPr>
                      <a:r>
                        <a:rPr lang="en-MY" sz="1400" b="1" kern="100" dirty="0">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rPr>
                        <a:t>Affected System</a:t>
                      </a:r>
                      <a:endParaRPr lang="en-US" sz="1400" kern="100" dirty="0">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endParaRPr>
                    </a:p>
                  </a:txBody>
                  <a:tcPr marL="68580" marR="68580" marT="0" marB="0" anchor="ctr">
                    <a:lnL w="12700" cap="flat" cmpd="sng" algn="ctr">
                      <a:solidFill>
                        <a:schemeClr val="bg1"/>
                      </a:solidFill>
                      <a:prstDash val="sysDash"/>
                      <a:round/>
                      <a:headEnd type="none" w="med" len="med"/>
                      <a:tailEnd type="none" w="med" len="med"/>
                    </a:lnL>
                    <a:lnR w="12700" cap="flat" cmpd="sng" algn="ctr">
                      <a:solidFill>
                        <a:schemeClr val="bg1"/>
                      </a:solidFill>
                      <a:prstDash val="sysDash"/>
                      <a:round/>
                      <a:headEnd type="none" w="med" len="med"/>
                      <a:tailEnd type="none" w="med" len="med"/>
                    </a:lnR>
                    <a:lnT w="12700" cap="flat" cmpd="sng" algn="ctr">
                      <a:solidFill>
                        <a:srgbClr val="00B0F0"/>
                      </a:solidFill>
                      <a:prstDash val="solid"/>
                      <a:round/>
                      <a:headEnd type="none" w="med" len="med"/>
                      <a:tailEnd type="none" w="med" len="med"/>
                    </a:lnT>
                    <a:solidFill>
                      <a:srgbClr val="00B0F0"/>
                    </a:solidFill>
                  </a:tcPr>
                </a:tc>
                <a:tc>
                  <a:txBody>
                    <a:bodyPr/>
                    <a:lstStyle/>
                    <a:p>
                      <a:pPr marL="0" marR="0" algn="ctr">
                        <a:lnSpc>
                          <a:spcPct val="100000"/>
                        </a:lnSpc>
                        <a:spcBef>
                          <a:spcPts val="0"/>
                        </a:spcBef>
                        <a:spcAft>
                          <a:spcPts val="0"/>
                        </a:spcAft>
                      </a:pPr>
                      <a:r>
                        <a:rPr lang="en-MY" sz="1400" b="1" kern="100" dirty="0">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rPr>
                        <a:t>Compliance Standard</a:t>
                      </a:r>
                      <a:endParaRPr lang="en-US" sz="1400" kern="100" dirty="0">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endParaRPr>
                    </a:p>
                  </a:txBody>
                  <a:tcPr marL="68580" marR="68580" marT="0" marB="0" anchor="ctr">
                    <a:lnL w="12700" cap="flat" cmpd="sng" algn="ctr">
                      <a:solidFill>
                        <a:schemeClr val="bg1"/>
                      </a:solidFill>
                      <a:prstDash val="sysDash"/>
                      <a:round/>
                      <a:headEnd type="none" w="med" len="med"/>
                      <a:tailEnd type="none" w="med" len="med"/>
                    </a:lnL>
                    <a:lnR w="12700" cap="flat" cmpd="sng" algn="ctr">
                      <a:solidFill>
                        <a:schemeClr val="bg1"/>
                      </a:solidFill>
                      <a:prstDash val="sysDash"/>
                      <a:round/>
                      <a:headEnd type="none" w="med" len="med"/>
                      <a:tailEnd type="none" w="med" len="med"/>
                    </a:lnR>
                    <a:lnT w="12700" cap="flat" cmpd="sng" algn="ctr">
                      <a:solidFill>
                        <a:srgbClr val="00B0F0"/>
                      </a:solidFill>
                      <a:prstDash val="solid"/>
                      <a:round/>
                      <a:headEnd type="none" w="med" len="med"/>
                      <a:tailEnd type="none" w="med" len="med"/>
                    </a:lnT>
                    <a:solidFill>
                      <a:srgbClr val="00B0F0"/>
                    </a:solidFill>
                  </a:tcPr>
                </a:tc>
                <a:tc>
                  <a:txBody>
                    <a:bodyPr/>
                    <a:lstStyle/>
                    <a:p>
                      <a:pPr marL="0" marR="0" algn="ctr">
                        <a:lnSpc>
                          <a:spcPct val="100000"/>
                        </a:lnSpc>
                        <a:spcBef>
                          <a:spcPts val="0"/>
                        </a:spcBef>
                        <a:spcAft>
                          <a:spcPts val="0"/>
                        </a:spcAft>
                      </a:pPr>
                      <a:r>
                        <a:rPr lang="en-MY" sz="1400" b="1" kern="100" dirty="0">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rPr>
                        <a:t>Analysis</a:t>
                      </a:r>
                      <a:endParaRPr lang="en-US" sz="1400" kern="100" dirty="0">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endParaRPr>
                    </a:p>
                  </a:txBody>
                  <a:tcPr marL="68580" marR="68580" marT="0" marB="0" anchor="ctr">
                    <a:lnL w="12700" cap="flat" cmpd="sng" algn="ctr">
                      <a:solidFill>
                        <a:schemeClr val="bg1"/>
                      </a:solidFill>
                      <a:prstDash val="sysDash"/>
                      <a:round/>
                      <a:headEnd type="none" w="med" len="med"/>
                      <a:tailEnd type="none" w="med" len="med"/>
                    </a:lnL>
                    <a:lnR w="12700" cap="flat" cmpd="sng" algn="ctr">
                      <a:solidFill>
                        <a:schemeClr val="bg1"/>
                      </a:solidFill>
                      <a:prstDash val="sysDash"/>
                      <a:round/>
                      <a:headEnd type="none" w="med" len="med"/>
                      <a:tailEnd type="none" w="med" len="med"/>
                    </a:lnR>
                    <a:lnT w="12700" cap="flat" cmpd="sng" algn="ctr">
                      <a:solidFill>
                        <a:srgbClr val="00B0F0"/>
                      </a:solidFill>
                      <a:prstDash val="solid"/>
                      <a:round/>
                      <a:headEnd type="none" w="med" len="med"/>
                      <a:tailEnd type="none" w="med" len="med"/>
                    </a:lnT>
                    <a:solidFill>
                      <a:srgbClr val="00B0F0"/>
                    </a:solidFill>
                  </a:tcPr>
                </a:tc>
                <a:tc>
                  <a:txBody>
                    <a:bodyPr/>
                    <a:lstStyle/>
                    <a:p>
                      <a:pPr marL="0" marR="0" algn="ctr">
                        <a:lnSpc>
                          <a:spcPct val="100000"/>
                        </a:lnSpc>
                        <a:spcBef>
                          <a:spcPts val="0"/>
                        </a:spcBef>
                        <a:spcAft>
                          <a:spcPts val="0"/>
                        </a:spcAft>
                      </a:pPr>
                      <a:r>
                        <a:rPr lang="en-MY" sz="1400" b="1" kern="100" dirty="0">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rPr>
                        <a:t>Status</a:t>
                      </a:r>
                      <a:endParaRPr lang="en-US" sz="1400" kern="100" dirty="0">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endParaRPr>
                    </a:p>
                  </a:txBody>
                  <a:tcPr marL="68580" marR="68580" marT="0" marB="0" anchor="ctr">
                    <a:lnL w="12700" cap="flat" cmpd="sng" algn="ctr">
                      <a:solidFill>
                        <a:schemeClr val="bg1"/>
                      </a:solidFill>
                      <a:prstDash val="sysDash"/>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solidFill>
                      <a:srgbClr val="00B0F0"/>
                    </a:solidFill>
                  </a:tcPr>
                </a:tc>
                <a:extLst>
                  <a:ext uri="{0D108BD9-81ED-4DB2-BD59-A6C34878D82A}">
                    <a16:rowId xmlns:a16="http://schemas.microsoft.com/office/drawing/2014/main" val="11267981"/>
                  </a:ext>
                </a:extLst>
              </a:tr>
              <a:tr h="619792">
                <a:tc>
                  <a:txBody>
                    <a:bodyPr/>
                    <a:lstStyle/>
                    <a:p>
                      <a:pPr marL="0" marR="0" algn="ctr">
                        <a:lnSpc>
                          <a:spcPct val="150000"/>
                        </a:lnSpc>
                        <a:spcBef>
                          <a:spcPts val="0"/>
                        </a:spcBef>
                        <a:spcAft>
                          <a:spcPts val="0"/>
                        </a:spcAft>
                      </a:pPr>
                      <a:r>
                        <a:rPr lang="en-MY" sz="1400" kern="100" dirty="0">
                          <a:solidFill>
                            <a:srgbClr val="00B0F0"/>
                          </a:solidFill>
                          <a:effectLst/>
                          <a:latin typeface="Century Gothic" panose="020B0502020202020204" pitchFamily="34" charset="0"/>
                          <a:ea typeface="Century Gothic" panose="020B0502020202020204" pitchFamily="34" charset="0"/>
                          <a:cs typeface="Century Gothic" panose="020B0502020202020204" pitchFamily="34" charset="0"/>
                        </a:rPr>
                        <a:t>1</a:t>
                      </a:r>
                      <a:endParaRPr lang="en-US" sz="1400" kern="100" dirty="0">
                        <a:solidFill>
                          <a:srgbClr val="00B0F0"/>
                        </a:solidFill>
                        <a:effectLst/>
                        <a:latin typeface="Century Gothic" panose="020B0502020202020204" pitchFamily="34" charset="0"/>
                        <a:ea typeface="Century Gothic" panose="020B0502020202020204" pitchFamily="34" charset="0"/>
                        <a:cs typeface="Century Gothic" panose="020B0502020202020204" pitchFamily="34" charset="0"/>
                      </a:endParaRPr>
                    </a:p>
                  </a:txBody>
                  <a:tcPr marL="68580" marR="68580" marT="0" marB="0">
                    <a:lnL w="12700" cap="flat" cmpd="sng" algn="ctr">
                      <a:solidFill>
                        <a:srgbClr val="00B0F0"/>
                      </a:solidFill>
                      <a:prstDash val="solid"/>
                      <a:round/>
                      <a:headEnd type="none" w="med" len="med"/>
                      <a:tailEnd type="none" w="med" len="med"/>
                    </a:lnL>
                    <a:lnR w="12700" cap="flat" cmpd="sng" algn="ctr">
                      <a:solidFill>
                        <a:srgbClr val="00B0F0"/>
                      </a:solidFill>
                      <a:prstDash val="sysDash"/>
                      <a:round/>
                      <a:headEnd type="none" w="med" len="med"/>
                      <a:tailEnd type="none" w="med" len="med"/>
                    </a:lnR>
                    <a:lnB w="12700" cap="flat" cmpd="sng" algn="ctr">
                      <a:solidFill>
                        <a:srgbClr val="00B0F0"/>
                      </a:solidFill>
                      <a:prstDash val="sysDash"/>
                      <a:round/>
                      <a:headEnd type="none" w="med" len="med"/>
                      <a:tailEnd type="none" w="med" len="med"/>
                    </a:lnB>
                    <a:solidFill>
                      <a:srgbClr val="00B0F0">
                        <a:alpha val="8000"/>
                      </a:srgbClr>
                    </a:solidFill>
                  </a:tcPr>
                </a:tc>
                <a:tc>
                  <a:txBody>
                    <a:bodyPr/>
                    <a:lstStyle/>
                    <a:p>
                      <a:pPr marL="0" marR="0" algn="just">
                        <a:lnSpc>
                          <a:spcPct val="150000"/>
                        </a:lnSpc>
                        <a:spcBef>
                          <a:spcPts val="0"/>
                        </a:spcBef>
                        <a:spcAft>
                          <a:spcPts val="0"/>
                        </a:spcAft>
                      </a:pPr>
                      <a:r>
                        <a:rPr lang="en-MY" sz="1400" b="1" kern="100" dirty="0" err="1">
                          <a:solidFill>
                            <a:srgbClr val="00B0F0"/>
                          </a:solidFill>
                          <a:effectLst/>
                          <a:latin typeface="Century Gothic" panose="020B0502020202020204" pitchFamily="34" charset="0"/>
                          <a:ea typeface="Century Gothic" panose="020B0502020202020204" pitchFamily="34" charset="0"/>
                          <a:cs typeface="Century Gothic" panose="020B0502020202020204" pitchFamily="34" charset="0"/>
                        </a:rPr>
                        <a:t>eBanking</a:t>
                      </a:r>
                      <a:r>
                        <a:rPr lang="en-MY" sz="1400" b="1" kern="100" dirty="0">
                          <a:solidFill>
                            <a:srgbClr val="00B0F0"/>
                          </a:solidFill>
                          <a:effectLst/>
                          <a:latin typeface="Century Gothic" panose="020B0502020202020204" pitchFamily="34" charset="0"/>
                          <a:ea typeface="Century Gothic" panose="020B0502020202020204" pitchFamily="34" charset="0"/>
                          <a:cs typeface="Century Gothic" panose="020B0502020202020204" pitchFamily="34" charset="0"/>
                        </a:rPr>
                        <a:t> Platform </a:t>
                      </a:r>
                      <a:endParaRPr lang="en-US" sz="1400" b="1" kern="100" dirty="0">
                        <a:solidFill>
                          <a:srgbClr val="00B0F0"/>
                        </a:solidFill>
                        <a:effectLst/>
                        <a:latin typeface="Century Gothic" panose="020B0502020202020204" pitchFamily="34" charset="0"/>
                        <a:ea typeface="Century Gothic" panose="020B0502020202020204" pitchFamily="34" charset="0"/>
                        <a:cs typeface="Century Gothic" panose="020B0502020202020204" pitchFamily="34" charset="0"/>
                      </a:endParaRPr>
                    </a:p>
                  </a:txBody>
                  <a:tcPr marL="68580" marR="68580" marT="0" marB="0">
                    <a:lnL w="12700" cap="flat" cmpd="sng" algn="ctr">
                      <a:solidFill>
                        <a:srgbClr val="00B0F0"/>
                      </a:solidFill>
                      <a:prstDash val="sysDash"/>
                      <a:round/>
                      <a:headEnd type="none" w="med" len="med"/>
                      <a:tailEnd type="none" w="med" len="med"/>
                    </a:lnL>
                    <a:lnR w="12700" cap="flat" cmpd="sng" algn="ctr">
                      <a:solidFill>
                        <a:srgbClr val="00B0F0"/>
                      </a:solidFill>
                      <a:prstDash val="sysDash"/>
                      <a:round/>
                      <a:headEnd type="none" w="med" len="med"/>
                      <a:tailEnd type="none" w="med" len="med"/>
                    </a:lnR>
                    <a:lnB w="12700" cap="flat" cmpd="sng" algn="ctr">
                      <a:solidFill>
                        <a:srgbClr val="00B0F0"/>
                      </a:solidFill>
                      <a:prstDash val="sysDash"/>
                      <a:round/>
                      <a:headEnd type="none" w="med" len="med"/>
                      <a:tailEnd type="none" w="med" len="med"/>
                    </a:lnB>
                    <a:solidFill>
                      <a:srgbClr val="00B0F0">
                        <a:alpha val="8000"/>
                      </a:srgbClr>
                    </a:solidFill>
                  </a:tcPr>
                </a:tc>
                <a:tc>
                  <a:txBody>
                    <a:bodyPr/>
                    <a:lstStyle/>
                    <a:p>
                      <a:pPr marL="0" marR="0" algn="ctr">
                        <a:lnSpc>
                          <a:spcPct val="150000"/>
                        </a:lnSpc>
                        <a:spcBef>
                          <a:spcPts val="0"/>
                        </a:spcBef>
                        <a:spcAft>
                          <a:spcPts val="0"/>
                        </a:spcAft>
                      </a:pPr>
                      <a:r>
                        <a:rPr lang="en-MY" sz="1400" kern="100" dirty="0">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rPr>
                        <a:t>PCI DSS</a:t>
                      </a:r>
                      <a:endParaRPr lang="en-US" sz="1400" kern="100" dirty="0">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endParaRPr>
                    </a:p>
                  </a:txBody>
                  <a:tcPr marL="68580" marR="68580" marT="0" marB="0">
                    <a:lnL w="12700" cap="flat" cmpd="sng" algn="ctr">
                      <a:solidFill>
                        <a:srgbClr val="00B0F0"/>
                      </a:solidFill>
                      <a:prstDash val="sysDash"/>
                      <a:round/>
                      <a:headEnd type="none" w="med" len="med"/>
                      <a:tailEnd type="none" w="med" len="med"/>
                    </a:lnL>
                    <a:lnR w="12700" cap="flat" cmpd="sng" algn="ctr">
                      <a:solidFill>
                        <a:srgbClr val="00B0F0"/>
                      </a:solidFill>
                      <a:prstDash val="sysDash"/>
                      <a:round/>
                      <a:headEnd type="none" w="med" len="med"/>
                      <a:tailEnd type="none" w="med" len="med"/>
                    </a:lnR>
                    <a:lnB w="12700" cap="flat" cmpd="sng" algn="ctr">
                      <a:solidFill>
                        <a:srgbClr val="00B0F0"/>
                      </a:solidFill>
                      <a:prstDash val="sysDash"/>
                      <a:round/>
                      <a:headEnd type="none" w="med" len="med"/>
                      <a:tailEnd type="none" w="med" len="med"/>
                    </a:lnB>
                    <a:solidFill>
                      <a:srgbClr val="00B0F0">
                        <a:alpha val="8000"/>
                      </a:srgbClr>
                    </a:solidFill>
                  </a:tcPr>
                </a:tc>
                <a:tc>
                  <a:txBody>
                    <a:bodyPr/>
                    <a:lstStyle/>
                    <a:p>
                      <a:pPr marL="0" marR="0" algn="just">
                        <a:lnSpc>
                          <a:spcPct val="150000"/>
                        </a:lnSpc>
                        <a:spcBef>
                          <a:spcPts val="0"/>
                        </a:spcBef>
                        <a:spcAft>
                          <a:spcPts val="0"/>
                        </a:spcAft>
                      </a:pPr>
                      <a:r>
                        <a:rPr lang="en-MY" sz="1400" kern="100" dirty="0">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rPr>
                        <a:t>There’s no VLAN segregation between the </a:t>
                      </a:r>
                      <a:r>
                        <a:rPr lang="en-MY" sz="1400" kern="100" dirty="0" err="1">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rPr>
                        <a:t>eBanking</a:t>
                      </a:r>
                      <a:r>
                        <a:rPr lang="en-MY" sz="1400" kern="100" dirty="0">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rPr>
                        <a:t> platform system and other internal systems. In this case, an attacker who had compromised one of the internal servers could attack this </a:t>
                      </a:r>
                      <a:r>
                        <a:rPr lang="en-MY" sz="1400" kern="100" dirty="0" err="1">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rPr>
                        <a:t>eBanking</a:t>
                      </a:r>
                      <a:r>
                        <a:rPr lang="en-MY" sz="1400" kern="100" dirty="0">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rPr>
                        <a:t> Platform server. </a:t>
                      </a:r>
                    </a:p>
                    <a:p>
                      <a:pPr marL="0" marR="0" algn="just">
                        <a:lnSpc>
                          <a:spcPct val="150000"/>
                        </a:lnSpc>
                        <a:spcBef>
                          <a:spcPts val="0"/>
                        </a:spcBef>
                        <a:spcAft>
                          <a:spcPts val="0"/>
                        </a:spcAft>
                      </a:pPr>
                      <a:endParaRPr lang="en-US" sz="1400" kern="100" dirty="0">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endParaRPr>
                    </a:p>
                  </a:txBody>
                  <a:tcPr marL="68580" marR="68580" marT="0" marB="0">
                    <a:lnL w="12700" cap="flat" cmpd="sng" algn="ctr">
                      <a:solidFill>
                        <a:srgbClr val="00B0F0"/>
                      </a:solidFill>
                      <a:prstDash val="sysDash"/>
                      <a:round/>
                      <a:headEnd type="none" w="med" len="med"/>
                      <a:tailEnd type="none" w="med" len="med"/>
                    </a:lnL>
                    <a:lnR w="12700" cap="flat" cmpd="sng" algn="ctr">
                      <a:solidFill>
                        <a:srgbClr val="00B0F0"/>
                      </a:solidFill>
                      <a:prstDash val="sysDash"/>
                      <a:round/>
                      <a:headEnd type="none" w="med" len="med"/>
                      <a:tailEnd type="none" w="med" len="med"/>
                    </a:lnR>
                    <a:lnB w="12700" cap="flat" cmpd="sng" algn="ctr">
                      <a:solidFill>
                        <a:srgbClr val="00B0F0"/>
                      </a:solidFill>
                      <a:prstDash val="sysDash"/>
                      <a:round/>
                      <a:headEnd type="none" w="med" len="med"/>
                      <a:tailEnd type="none" w="med" len="med"/>
                    </a:lnB>
                    <a:solidFill>
                      <a:srgbClr val="00B0F0">
                        <a:alpha val="8000"/>
                      </a:srgbClr>
                    </a:solidFill>
                  </a:tcPr>
                </a:tc>
                <a:tc>
                  <a:txBody>
                    <a:bodyPr/>
                    <a:lstStyle/>
                    <a:p>
                      <a:pPr marL="0" marR="0" algn="ctr">
                        <a:lnSpc>
                          <a:spcPct val="150000"/>
                        </a:lnSpc>
                        <a:spcBef>
                          <a:spcPts val="0"/>
                        </a:spcBef>
                        <a:spcAft>
                          <a:spcPts val="0"/>
                        </a:spcAft>
                      </a:pPr>
                      <a:r>
                        <a:rPr lang="en-MY" sz="1400" b="1" kern="100" dirty="0">
                          <a:solidFill>
                            <a:schemeClr val="accent4"/>
                          </a:solidFill>
                          <a:effectLst/>
                          <a:latin typeface="Century Gothic" panose="020B0502020202020204" pitchFamily="34" charset="0"/>
                          <a:ea typeface="Century Gothic" panose="020B0502020202020204" pitchFamily="34" charset="0"/>
                          <a:cs typeface="Century Gothic" panose="020B0502020202020204" pitchFamily="34" charset="0"/>
                        </a:rPr>
                        <a:t>Incompliance</a:t>
                      </a:r>
                      <a:endParaRPr lang="en-US" sz="1400" b="1" kern="100" dirty="0">
                        <a:solidFill>
                          <a:schemeClr val="accent4"/>
                        </a:solidFill>
                        <a:effectLst/>
                        <a:latin typeface="Century Gothic" panose="020B0502020202020204" pitchFamily="34" charset="0"/>
                        <a:ea typeface="Century Gothic" panose="020B0502020202020204" pitchFamily="34" charset="0"/>
                        <a:cs typeface="Century Gothic" panose="020B0502020202020204" pitchFamily="34" charset="0"/>
                      </a:endParaRPr>
                    </a:p>
                  </a:txBody>
                  <a:tcPr marL="68580" marR="68580" marT="0" marB="0">
                    <a:lnL w="12700" cap="flat" cmpd="sng" algn="ctr">
                      <a:solidFill>
                        <a:srgbClr val="00B0F0"/>
                      </a:solidFill>
                      <a:prstDash val="sysDash"/>
                      <a:round/>
                      <a:headEnd type="none" w="med" len="med"/>
                      <a:tailEnd type="none" w="med" len="med"/>
                    </a:lnL>
                    <a:lnR w="12700" cap="flat" cmpd="sng" algn="ctr">
                      <a:solidFill>
                        <a:srgbClr val="00B0F0"/>
                      </a:solidFill>
                      <a:prstDash val="solid"/>
                      <a:round/>
                      <a:headEnd type="none" w="med" len="med"/>
                      <a:tailEnd type="none" w="med" len="med"/>
                    </a:lnR>
                    <a:lnB w="12700" cap="flat" cmpd="sng" algn="ctr">
                      <a:solidFill>
                        <a:srgbClr val="00B0F0"/>
                      </a:solidFill>
                      <a:prstDash val="sysDash"/>
                      <a:round/>
                      <a:headEnd type="none" w="med" len="med"/>
                      <a:tailEnd type="none" w="med" len="med"/>
                    </a:lnB>
                    <a:solidFill>
                      <a:schemeClr val="accent4">
                        <a:alpha val="15000"/>
                      </a:schemeClr>
                    </a:solidFill>
                  </a:tcPr>
                </a:tc>
                <a:extLst>
                  <a:ext uri="{0D108BD9-81ED-4DB2-BD59-A6C34878D82A}">
                    <a16:rowId xmlns:a16="http://schemas.microsoft.com/office/drawing/2014/main" val="3766500826"/>
                  </a:ext>
                </a:extLst>
              </a:tr>
              <a:tr h="1016231">
                <a:tc>
                  <a:txBody>
                    <a:bodyPr/>
                    <a:lstStyle/>
                    <a:p>
                      <a:pPr marL="0" marR="0" algn="ctr">
                        <a:lnSpc>
                          <a:spcPct val="150000"/>
                        </a:lnSpc>
                        <a:spcBef>
                          <a:spcPts val="0"/>
                        </a:spcBef>
                        <a:spcAft>
                          <a:spcPts val="0"/>
                        </a:spcAft>
                      </a:pPr>
                      <a:r>
                        <a:rPr lang="en-MY" sz="1400" kern="100" dirty="0">
                          <a:solidFill>
                            <a:srgbClr val="00B0F0"/>
                          </a:solidFill>
                          <a:effectLst/>
                          <a:latin typeface="Century Gothic" panose="020B0502020202020204" pitchFamily="34" charset="0"/>
                          <a:ea typeface="Century Gothic" panose="020B0502020202020204" pitchFamily="34" charset="0"/>
                          <a:cs typeface="Century Gothic" panose="020B0502020202020204" pitchFamily="34" charset="0"/>
                        </a:rPr>
                        <a:t>2</a:t>
                      </a:r>
                      <a:endParaRPr lang="en-US" sz="1400" kern="100" dirty="0">
                        <a:solidFill>
                          <a:srgbClr val="00B0F0"/>
                        </a:solidFill>
                        <a:effectLst/>
                        <a:latin typeface="Century Gothic" panose="020B0502020202020204" pitchFamily="34" charset="0"/>
                        <a:ea typeface="Century Gothic" panose="020B0502020202020204" pitchFamily="34" charset="0"/>
                        <a:cs typeface="Century Gothic" panose="020B0502020202020204" pitchFamily="34" charset="0"/>
                      </a:endParaRPr>
                    </a:p>
                  </a:txBody>
                  <a:tcPr marL="68580" marR="68580" marT="0" marB="0">
                    <a:lnL w="12700" cap="flat" cmpd="sng" algn="ctr">
                      <a:solidFill>
                        <a:srgbClr val="00B0F0"/>
                      </a:solidFill>
                      <a:prstDash val="solid"/>
                      <a:round/>
                      <a:headEnd type="none" w="med" len="med"/>
                      <a:tailEnd type="none" w="med" len="med"/>
                    </a:lnL>
                    <a:lnR w="12700" cap="flat" cmpd="sng" algn="ctr">
                      <a:solidFill>
                        <a:srgbClr val="00B0F0"/>
                      </a:solidFill>
                      <a:prstDash val="sysDash"/>
                      <a:round/>
                      <a:headEnd type="none" w="med" len="med"/>
                      <a:tailEnd type="none" w="med" len="med"/>
                    </a:lnR>
                    <a:lnT w="12700" cap="flat" cmpd="sng" algn="ctr">
                      <a:solidFill>
                        <a:srgbClr val="00B0F0"/>
                      </a:solidFill>
                      <a:prstDash val="sysDash"/>
                      <a:round/>
                      <a:headEnd type="none" w="med" len="med"/>
                      <a:tailEnd type="none" w="med" len="med"/>
                    </a:lnT>
                    <a:lnB w="12700" cap="flat" cmpd="sng" algn="ctr">
                      <a:solidFill>
                        <a:srgbClr val="00B0F0"/>
                      </a:solidFill>
                      <a:prstDash val="solid"/>
                      <a:round/>
                      <a:headEnd type="none" w="med" len="med"/>
                      <a:tailEnd type="none" w="med" len="med"/>
                    </a:lnB>
                    <a:solidFill>
                      <a:srgbClr val="00B0F0">
                        <a:alpha val="8000"/>
                      </a:srgbClr>
                    </a:solidFill>
                  </a:tcPr>
                </a:tc>
                <a:tc>
                  <a:txBody>
                    <a:bodyPr/>
                    <a:lstStyle/>
                    <a:p>
                      <a:pPr marL="0" marR="0" algn="just">
                        <a:lnSpc>
                          <a:spcPct val="150000"/>
                        </a:lnSpc>
                        <a:spcBef>
                          <a:spcPts val="0"/>
                        </a:spcBef>
                        <a:spcAft>
                          <a:spcPts val="0"/>
                        </a:spcAft>
                      </a:pPr>
                      <a:r>
                        <a:rPr lang="en-MY" sz="1400" b="1" kern="100" dirty="0" err="1">
                          <a:solidFill>
                            <a:srgbClr val="00B0F0"/>
                          </a:solidFill>
                          <a:effectLst/>
                          <a:latin typeface="Century Gothic" panose="020B0502020202020204" pitchFamily="34" charset="0"/>
                          <a:ea typeface="Century Gothic" panose="020B0502020202020204" pitchFamily="34" charset="0"/>
                          <a:cs typeface="Century Gothic" panose="020B0502020202020204" pitchFamily="34" charset="0"/>
                        </a:rPr>
                        <a:t>eBanking</a:t>
                      </a:r>
                      <a:r>
                        <a:rPr lang="en-MY" sz="1400" b="1" kern="100" dirty="0">
                          <a:solidFill>
                            <a:srgbClr val="00B0F0"/>
                          </a:solidFill>
                          <a:effectLst/>
                          <a:latin typeface="Century Gothic" panose="020B0502020202020204" pitchFamily="34" charset="0"/>
                          <a:ea typeface="Century Gothic" panose="020B0502020202020204" pitchFamily="34" charset="0"/>
                          <a:cs typeface="Century Gothic" panose="020B0502020202020204" pitchFamily="34" charset="0"/>
                        </a:rPr>
                        <a:t> Platform </a:t>
                      </a:r>
                      <a:endParaRPr lang="en-US" sz="1400" b="1" kern="100" dirty="0">
                        <a:solidFill>
                          <a:srgbClr val="00B0F0"/>
                        </a:solidFill>
                        <a:effectLst/>
                        <a:latin typeface="Century Gothic" panose="020B0502020202020204" pitchFamily="34" charset="0"/>
                        <a:ea typeface="Century Gothic" panose="020B0502020202020204" pitchFamily="34" charset="0"/>
                        <a:cs typeface="Century Gothic" panose="020B0502020202020204" pitchFamily="34" charset="0"/>
                      </a:endParaRPr>
                    </a:p>
                  </a:txBody>
                  <a:tcPr marL="68580" marR="68580" marT="0" marB="0">
                    <a:lnL w="12700" cap="flat" cmpd="sng" algn="ctr">
                      <a:solidFill>
                        <a:srgbClr val="00B0F0"/>
                      </a:solidFill>
                      <a:prstDash val="sysDash"/>
                      <a:round/>
                      <a:headEnd type="none" w="med" len="med"/>
                      <a:tailEnd type="none" w="med" len="med"/>
                    </a:lnL>
                    <a:lnR w="12700" cap="flat" cmpd="sng" algn="ctr">
                      <a:solidFill>
                        <a:srgbClr val="00B0F0"/>
                      </a:solidFill>
                      <a:prstDash val="sysDash"/>
                      <a:round/>
                      <a:headEnd type="none" w="med" len="med"/>
                      <a:tailEnd type="none" w="med" len="med"/>
                    </a:lnR>
                    <a:lnT w="12700" cap="flat" cmpd="sng" algn="ctr">
                      <a:solidFill>
                        <a:srgbClr val="00B0F0"/>
                      </a:solidFill>
                      <a:prstDash val="sysDash"/>
                      <a:round/>
                      <a:headEnd type="none" w="med" len="med"/>
                      <a:tailEnd type="none" w="med" len="med"/>
                    </a:lnT>
                    <a:lnB w="12700" cap="flat" cmpd="sng" algn="ctr">
                      <a:solidFill>
                        <a:srgbClr val="00B0F0"/>
                      </a:solidFill>
                      <a:prstDash val="solid"/>
                      <a:round/>
                      <a:headEnd type="none" w="med" len="med"/>
                      <a:tailEnd type="none" w="med" len="med"/>
                    </a:lnB>
                    <a:solidFill>
                      <a:srgbClr val="00B0F0">
                        <a:alpha val="8000"/>
                      </a:srgbClr>
                    </a:solidFill>
                  </a:tcPr>
                </a:tc>
                <a:tc>
                  <a:txBody>
                    <a:bodyPr/>
                    <a:lstStyle/>
                    <a:p>
                      <a:pPr marL="0" marR="0" algn="ctr">
                        <a:lnSpc>
                          <a:spcPct val="150000"/>
                        </a:lnSpc>
                        <a:spcBef>
                          <a:spcPts val="0"/>
                        </a:spcBef>
                        <a:spcAft>
                          <a:spcPts val="0"/>
                        </a:spcAft>
                      </a:pPr>
                      <a:r>
                        <a:rPr lang="en-MY" sz="1400" kern="100" dirty="0">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rPr>
                        <a:t>PCI DSS</a:t>
                      </a:r>
                      <a:endParaRPr lang="en-US" sz="1400" kern="100" dirty="0">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endParaRPr>
                    </a:p>
                  </a:txBody>
                  <a:tcPr marL="68580" marR="68580" marT="0" marB="0">
                    <a:lnL w="12700" cap="flat" cmpd="sng" algn="ctr">
                      <a:solidFill>
                        <a:srgbClr val="00B0F0"/>
                      </a:solidFill>
                      <a:prstDash val="sysDash"/>
                      <a:round/>
                      <a:headEnd type="none" w="med" len="med"/>
                      <a:tailEnd type="none" w="med" len="med"/>
                    </a:lnL>
                    <a:lnR w="12700" cap="flat" cmpd="sng" algn="ctr">
                      <a:solidFill>
                        <a:srgbClr val="00B0F0"/>
                      </a:solidFill>
                      <a:prstDash val="sysDash"/>
                      <a:round/>
                      <a:headEnd type="none" w="med" len="med"/>
                      <a:tailEnd type="none" w="med" len="med"/>
                    </a:lnR>
                    <a:lnT w="12700" cap="flat" cmpd="sng" algn="ctr">
                      <a:solidFill>
                        <a:srgbClr val="00B0F0"/>
                      </a:solidFill>
                      <a:prstDash val="sysDash"/>
                      <a:round/>
                      <a:headEnd type="none" w="med" len="med"/>
                      <a:tailEnd type="none" w="med" len="med"/>
                    </a:lnT>
                    <a:lnB w="12700" cap="flat" cmpd="sng" algn="ctr">
                      <a:solidFill>
                        <a:srgbClr val="00B0F0"/>
                      </a:solidFill>
                      <a:prstDash val="solid"/>
                      <a:round/>
                      <a:headEnd type="none" w="med" len="med"/>
                      <a:tailEnd type="none" w="med" len="med"/>
                    </a:lnB>
                    <a:solidFill>
                      <a:srgbClr val="00B0F0">
                        <a:alpha val="8000"/>
                      </a:srgbClr>
                    </a:solidFill>
                  </a:tcPr>
                </a:tc>
                <a:tc>
                  <a:txBody>
                    <a:bodyPr/>
                    <a:lstStyle/>
                    <a:p>
                      <a:pPr marL="0" marR="0" algn="just">
                        <a:lnSpc>
                          <a:spcPct val="150000"/>
                        </a:lnSpc>
                        <a:spcBef>
                          <a:spcPts val="0"/>
                        </a:spcBef>
                        <a:spcAft>
                          <a:spcPts val="0"/>
                        </a:spcAft>
                      </a:pPr>
                      <a:r>
                        <a:rPr lang="en-MY" sz="1400" kern="100" dirty="0">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rPr>
                        <a:t>It was noted that there’s improper ruleset configuration on the firewall that protecting the </a:t>
                      </a:r>
                      <a:r>
                        <a:rPr lang="en-MY" sz="1400" kern="100" dirty="0" err="1">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rPr>
                        <a:t>eBanking</a:t>
                      </a:r>
                      <a:r>
                        <a:rPr lang="en-MY" sz="1400" kern="100" dirty="0">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rPr>
                        <a:t> Platform. </a:t>
                      </a:r>
                      <a:endParaRPr lang="en-US" sz="1400" kern="100" dirty="0">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endParaRPr>
                    </a:p>
                  </a:txBody>
                  <a:tcPr marL="68580" marR="68580" marT="0" marB="0">
                    <a:lnL w="12700" cap="flat" cmpd="sng" algn="ctr">
                      <a:solidFill>
                        <a:srgbClr val="00B0F0"/>
                      </a:solidFill>
                      <a:prstDash val="sysDash"/>
                      <a:round/>
                      <a:headEnd type="none" w="med" len="med"/>
                      <a:tailEnd type="none" w="med" len="med"/>
                    </a:lnL>
                    <a:lnR w="12700" cap="flat" cmpd="sng" algn="ctr">
                      <a:solidFill>
                        <a:srgbClr val="00B0F0"/>
                      </a:solidFill>
                      <a:prstDash val="sysDash"/>
                      <a:round/>
                      <a:headEnd type="none" w="med" len="med"/>
                      <a:tailEnd type="none" w="med" len="med"/>
                    </a:lnR>
                    <a:lnT w="12700" cap="flat" cmpd="sng" algn="ctr">
                      <a:solidFill>
                        <a:srgbClr val="00B0F0"/>
                      </a:solidFill>
                      <a:prstDash val="sysDash"/>
                      <a:round/>
                      <a:headEnd type="none" w="med" len="med"/>
                      <a:tailEnd type="none" w="med" len="med"/>
                    </a:lnT>
                    <a:lnB w="12700" cap="flat" cmpd="sng" algn="ctr">
                      <a:solidFill>
                        <a:srgbClr val="00B0F0"/>
                      </a:solidFill>
                      <a:prstDash val="solid"/>
                      <a:round/>
                      <a:headEnd type="none" w="med" len="med"/>
                      <a:tailEnd type="none" w="med" len="med"/>
                    </a:lnB>
                    <a:solidFill>
                      <a:srgbClr val="00B0F0">
                        <a:alpha val="8000"/>
                      </a:srgbClr>
                    </a:solidFill>
                  </a:tcPr>
                </a:tc>
                <a:tc>
                  <a:txBody>
                    <a:bodyPr/>
                    <a:lstStyle/>
                    <a:p>
                      <a:pPr marL="0" marR="0" algn="ctr">
                        <a:lnSpc>
                          <a:spcPct val="150000"/>
                        </a:lnSpc>
                        <a:spcBef>
                          <a:spcPts val="0"/>
                        </a:spcBef>
                        <a:spcAft>
                          <a:spcPts val="0"/>
                        </a:spcAft>
                      </a:pPr>
                      <a:r>
                        <a:rPr lang="en-MY" sz="1400" b="1" kern="100" dirty="0">
                          <a:solidFill>
                            <a:schemeClr val="accent4"/>
                          </a:solidFill>
                          <a:effectLst/>
                          <a:latin typeface="Century Gothic" panose="020B0502020202020204" pitchFamily="34" charset="0"/>
                          <a:ea typeface="Century Gothic" panose="020B0502020202020204" pitchFamily="34" charset="0"/>
                          <a:cs typeface="Century Gothic" panose="020B0502020202020204" pitchFamily="34" charset="0"/>
                        </a:rPr>
                        <a:t>Incompliance</a:t>
                      </a:r>
                      <a:endParaRPr lang="en-US" sz="1400" b="1" kern="100" dirty="0">
                        <a:solidFill>
                          <a:schemeClr val="accent4"/>
                        </a:solidFill>
                        <a:effectLst/>
                        <a:latin typeface="Century Gothic" panose="020B0502020202020204" pitchFamily="34" charset="0"/>
                        <a:ea typeface="Century Gothic" panose="020B0502020202020204" pitchFamily="34" charset="0"/>
                        <a:cs typeface="Century Gothic" panose="020B0502020202020204" pitchFamily="34" charset="0"/>
                      </a:endParaRPr>
                    </a:p>
                  </a:txBody>
                  <a:tcPr marL="68580" marR="68580" marT="0" marB="0">
                    <a:lnL w="12700" cap="flat" cmpd="sng" algn="ctr">
                      <a:solidFill>
                        <a:srgbClr val="00B0F0"/>
                      </a:solidFill>
                      <a:prstDash val="sysDash"/>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ysDash"/>
                      <a:round/>
                      <a:headEnd type="none" w="med" len="med"/>
                      <a:tailEnd type="none" w="med" len="med"/>
                    </a:lnT>
                    <a:lnB w="12700" cap="flat" cmpd="sng" algn="ctr">
                      <a:solidFill>
                        <a:srgbClr val="00B0F0"/>
                      </a:solidFill>
                      <a:prstDash val="solid"/>
                      <a:round/>
                      <a:headEnd type="none" w="med" len="med"/>
                      <a:tailEnd type="none" w="med" len="med"/>
                    </a:lnB>
                    <a:solidFill>
                      <a:schemeClr val="accent4">
                        <a:alpha val="15000"/>
                      </a:schemeClr>
                    </a:solidFill>
                  </a:tcPr>
                </a:tc>
                <a:extLst>
                  <a:ext uri="{0D108BD9-81ED-4DB2-BD59-A6C34878D82A}">
                    <a16:rowId xmlns:a16="http://schemas.microsoft.com/office/drawing/2014/main" val="2501445435"/>
                  </a:ext>
                </a:extLst>
              </a:tr>
            </a:tbl>
          </a:graphicData>
        </a:graphic>
      </p:graphicFrame>
    </p:spTree>
    <p:extLst>
      <p:ext uri="{BB962C8B-B14F-4D97-AF65-F5344CB8AC3E}">
        <p14:creationId xmlns:p14="http://schemas.microsoft.com/office/powerpoint/2010/main" val="13473016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矩形 46">
            <a:extLst>
              <a:ext uri="{FF2B5EF4-FFF2-40B4-BE49-F238E27FC236}">
                <a16:creationId xmlns:a16="http://schemas.microsoft.com/office/drawing/2014/main" id="{CE249C23-706D-486B-9FB9-DF4E9EEEAAE5}"/>
              </a:ext>
            </a:extLst>
          </p:cNvPr>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8" name="矩形 47">
            <a:extLst>
              <a:ext uri="{FF2B5EF4-FFF2-40B4-BE49-F238E27FC236}">
                <a16:creationId xmlns:a16="http://schemas.microsoft.com/office/drawing/2014/main" id="{F8263FDE-1538-422E-812C-777D2A5775C1}"/>
              </a:ext>
            </a:extLst>
          </p:cNvPr>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矩形 48">
            <a:extLst>
              <a:ext uri="{FF2B5EF4-FFF2-40B4-BE49-F238E27FC236}">
                <a16:creationId xmlns:a16="http://schemas.microsoft.com/office/drawing/2014/main" id="{85C60E7E-DF7A-489A-A933-1D5019257079}"/>
              </a:ext>
            </a:extLst>
          </p:cNvPr>
          <p:cNvSpPr/>
          <p:nvPr/>
        </p:nvSpPr>
        <p:spPr>
          <a:xfrm>
            <a:off x="579651" y="200326"/>
            <a:ext cx="3956532"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Security Gap Analysis</a:t>
            </a:r>
          </a:p>
        </p:txBody>
      </p:sp>
      <p:sp>
        <p:nvSpPr>
          <p:cNvPr id="50" name="日期占位符 1">
            <a:extLst>
              <a:ext uri="{FF2B5EF4-FFF2-40B4-BE49-F238E27FC236}">
                <a16:creationId xmlns:a16="http://schemas.microsoft.com/office/drawing/2014/main" id="{D687F6CC-EBF7-43E3-8595-9ED7734D9938}"/>
              </a:ext>
            </a:extLst>
          </p:cNvPr>
          <p:cNvSpPr>
            <a:spLocks noGrp="1"/>
          </p:cNvSpPr>
          <p:nvPr>
            <p:ph type="dt" sz="half" idx="10"/>
          </p:nvPr>
        </p:nvSpPr>
        <p:spPr>
          <a:xfrm>
            <a:off x="1089660" y="6415619"/>
            <a:ext cx="2743200" cy="365125"/>
          </a:xfrm>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51" name="页脚占位符 2">
            <a:extLst>
              <a:ext uri="{FF2B5EF4-FFF2-40B4-BE49-F238E27FC236}">
                <a16:creationId xmlns:a16="http://schemas.microsoft.com/office/drawing/2014/main" id="{D376FAD0-73A6-4753-B22E-E0EE6D6BA7FC}"/>
              </a:ext>
            </a:extLst>
          </p:cNvPr>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2" name="灯片编号占位符 3">
            <a:extLst>
              <a:ext uri="{FF2B5EF4-FFF2-40B4-BE49-F238E27FC236}">
                <a16:creationId xmlns:a16="http://schemas.microsoft.com/office/drawing/2014/main" id="{F6A72679-AD13-41F6-AB9A-FC29A5385C2E}"/>
              </a:ext>
            </a:extLst>
          </p:cNvPr>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pPr/>
              <a:t>14</a:t>
            </a:fld>
            <a:endParaRPr lang="zh-CN" altLang="en-US" dirty="0"/>
          </a:p>
        </p:txBody>
      </p:sp>
      <p:graphicFrame>
        <p:nvGraphicFramePr>
          <p:cNvPr id="9" name="表格 8">
            <a:extLst>
              <a:ext uri="{FF2B5EF4-FFF2-40B4-BE49-F238E27FC236}">
                <a16:creationId xmlns:a16="http://schemas.microsoft.com/office/drawing/2014/main" id="{19353060-4018-4913-8C70-1C3755354485}"/>
              </a:ext>
            </a:extLst>
          </p:cNvPr>
          <p:cNvGraphicFramePr>
            <a:graphicFrameLocks noGrp="1"/>
          </p:cNvGraphicFramePr>
          <p:nvPr>
            <p:extLst>
              <p:ext uri="{D42A27DB-BD31-4B8C-83A1-F6EECF244321}">
                <p14:modId xmlns:p14="http://schemas.microsoft.com/office/powerpoint/2010/main" val="2223099598"/>
              </p:ext>
            </p:extLst>
          </p:nvPr>
        </p:nvGraphicFramePr>
        <p:xfrm>
          <a:off x="838200" y="1770365"/>
          <a:ext cx="10515600" cy="3422956"/>
        </p:xfrm>
        <a:graphic>
          <a:graphicData uri="http://schemas.openxmlformats.org/drawingml/2006/table">
            <a:tbl>
              <a:tblPr firstRow="1" firstCol="1" bandRow="1">
                <a:tableStyleId>{22838BEF-8BB2-4498-84A7-C5851F593DF1}</a:tableStyleId>
              </a:tblPr>
              <a:tblGrid>
                <a:gridCol w="853867">
                  <a:extLst>
                    <a:ext uri="{9D8B030D-6E8A-4147-A177-3AD203B41FA5}">
                      <a16:colId xmlns:a16="http://schemas.microsoft.com/office/drawing/2014/main" val="2863320570"/>
                    </a:ext>
                  </a:extLst>
                </a:gridCol>
                <a:gridCol w="2393351">
                  <a:extLst>
                    <a:ext uri="{9D8B030D-6E8A-4147-A177-3AD203B41FA5}">
                      <a16:colId xmlns:a16="http://schemas.microsoft.com/office/drawing/2014/main" val="1375261044"/>
                    </a:ext>
                  </a:extLst>
                </a:gridCol>
                <a:gridCol w="5451286">
                  <a:extLst>
                    <a:ext uri="{9D8B030D-6E8A-4147-A177-3AD203B41FA5}">
                      <a16:colId xmlns:a16="http://schemas.microsoft.com/office/drawing/2014/main" val="392818399"/>
                    </a:ext>
                  </a:extLst>
                </a:gridCol>
                <a:gridCol w="1817096">
                  <a:extLst>
                    <a:ext uri="{9D8B030D-6E8A-4147-A177-3AD203B41FA5}">
                      <a16:colId xmlns:a16="http://schemas.microsoft.com/office/drawing/2014/main" val="2274275136"/>
                    </a:ext>
                  </a:extLst>
                </a:gridCol>
              </a:tblGrid>
              <a:tr h="414956">
                <a:tc>
                  <a:txBody>
                    <a:bodyPr/>
                    <a:lstStyle/>
                    <a:p>
                      <a:pPr marL="0" marR="0" algn="ctr">
                        <a:lnSpc>
                          <a:spcPct val="100000"/>
                        </a:lnSpc>
                        <a:spcBef>
                          <a:spcPts val="0"/>
                        </a:spcBef>
                        <a:spcAft>
                          <a:spcPts val="0"/>
                        </a:spcAft>
                      </a:pPr>
                      <a:r>
                        <a:rPr lang="en-MY" sz="1400" kern="100" dirty="0">
                          <a:solidFill>
                            <a:schemeClr val="bg1"/>
                          </a:solidFill>
                          <a:effectLst/>
                        </a:rPr>
                        <a:t>No</a:t>
                      </a:r>
                      <a:endParaRPr lang="en-US" sz="1400" kern="100" dirty="0">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endParaRPr>
                    </a:p>
                  </a:txBody>
                  <a:tcPr marL="68580" marR="68580" marT="0" marB="0" anchor="ctr">
                    <a:lnL w="12700" cap="flat" cmpd="sng" algn="ctr">
                      <a:solidFill>
                        <a:srgbClr val="00B0F0"/>
                      </a:solidFill>
                      <a:prstDash val="solid"/>
                      <a:round/>
                      <a:headEnd type="none" w="med" len="med"/>
                      <a:tailEnd type="none" w="med" len="med"/>
                    </a:lnL>
                    <a:lnR w="12700" cap="flat" cmpd="sng" algn="ctr">
                      <a:solidFill>
                        <a:schemeClr val="bg1"/>
                      </a:solidFill>
                      <a:prstDash val="sysDash"/>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ysDash"/>
                      <a:round/>
                      <a:headEnd type="none" w="med" len="med"/>
                      <a:tailEnd type="none" w="med" len="med"/>
                    </a:lnB>
                    <a:solidFill>
                      <a:srgbClr val="00B0F0"/>
                    </a:solidFill>
                  </a:tcPr>
                </a:tc>
                <a:tc>
                  <a:txBody>
                    <a:bodyPr/>
                    <a:lstStyle/>
                    <a:p>
                      <a:pPr marL="0" marR="0" algn="ctr">
                        <a:lnSpc>
                          <a:spcPct val="100000"/>
                        </a:lnSpc>
                        <a:spcBef>
                          <a:spcPts val="0"/>
                        </a:spcBef>
                        <a:spcAft>
                          <a:spcPts val="0"/>
                        </a:spcAft>
                      </a:pPr>
                      <a:r>
                        <a:rPr lang="en-MY" sz="1400" kern="100" dirty="0">
                          <a:solidFill>
                            <a:schemeClr val="bg1"/>
                          </a:solidFill>
                          <a:effectLst/>
                        </a:rPr>
                        <a:t>Current Situation</a:t>
                      </a:r>
                      <a:endParaRPr lang="en-US" sz="1400" kern="100" dirty="0">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endParaRPr>
                    </a:p>
                  </a:txBody>
                  <a:tcPr marL="68580" marR="68580" marT="0" marB="0" anchor="ctr">
                    <a:lnL w="12700" cap="flat" cmpd="sng" algn="ctr">
                      <a:solidFill>
                        <a:schemeClr val="bg1"/>
                      </a:solidFill>
                      <a:prstDash val="sysDash"/>
                      <a:round/>
                      <a:headEnd type="none" w="med" len="med"/>
                      <a:tailEnd type="none" w="med" len="med"/>
                    </a:lnL>
                    <a:lnR w="12700" cap="flat" cmpd="sng" algn="ctr">
                      <a:solidFill>
                        <a:schemeClr val="bg1"/>
                      </a:solidFill>
                      <a:prstDash val="sysDash"/>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ysDash"/>
                      <a:round/>
                      <a:headEnd type="none" w="med" len="med"/>
                      <a:tailEnd type="none" w="med" len="med"/>
                    </a:lnB>
                    <a:solidFill>
                      <a:srgbClr val="00B0F0"/>
                    </a:solidFill>
                  </a:tcPr>
                </a:tc>
                <a:tc>
                  <a:txBody>
                    <a:bodyPr/>
                    <a:lstStyle/>
                    <a:p>
                      <a:pPr marL="0" marR="0" algn="ctr">
                        <a:lnSpc>
                          <a:spcPct val="100000"/>
                        </a:lnSpc>
                        <a:spcBef>
                          <a:spcPts val="0"/>
                        </a:spcBef>
                        <a:spcAft>
                          <a:spcPts val="0"/>
                        </a:spcAft>
                      </a:pPr>
                      <a:r>
                        <a:rPr lang="en-MY" sz="1400" kern="100" dirty="0">
                          <a:solidFill>
                            <a:schemeClr val="bg1"/>
                          </a:solidFill>
                          <a:effectLst/>
                        </a:rPr>
                        <a:t>Expected Situation</a:t>
                      </a:r>
                      <a:endParaRPr lang="en-US" sz="1400" kern="100" dirty="0">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endParaRPr>
                    </a:p>
                  </a:txBody>
                  <a:tcPr marL="68580" marR="68580" marT="0" marB="0" anchor="ctr">
                    <a:lnL w="12700" cap="flat" cmpd="sng" algn="ctr">
                      <a:solidFill>
                        <a:schemeClr val="bg1"/>
                      </a:solidFill>
                      <a:prstDash val="sysDash"/>
                      <a:round/>
                      <a:headEnd type="none" w="med" len="med"/>
                      <a:tailEnd type="none" w="med" len="med"/>
                    </a:lnL>
                    <a:lnR w="12700" cap="flat" cmpd="sng" algn="ctr">
                      <a:solidFill>
                        <a:schemeClr val="bg1"/>
                      </a:solidFill>
                      <a:prstDash val="sysDash"/>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ysDash"/>
                      <a:round/>
                      <a:headEnd type="none" w="med" len="med"/>
                      <a:tailEnd type="none" w="med" len="med"/>
                    </a:lnB>
                    <a:solidFill>
                      <a:srgbClr val="00B0F0"/>
                    </a:solidFill>
                  </a:tcPr>
                </a:tc>
                <a:tc>
                  <a:txBody>
                    <a:bodyPr/>
                    <a:lstStyle/>
                    <a:p>
                      <a:pPr marL="0" marR="0" algn="ctr">
                        <a:lnSpc>
                          <a:spcPct val="100000"/>
                        </a:lnSpc>
                        <a:spcBef>
                          <a:spcPts val="0"/>
                        </a:spcBef>
                        <a:spcAft>
                          <a:spcPts val="0"/>
                        </a:spcAft>
                      </a:pPr>
                      <a:r>
                        <a:rPr lang="en-MY" sz="1400" kern="100" dirty="0">
                          <a:solidFill>
                            <a:schemeClr val="bg1"/>
                          </a:solidFill>
                          <a:effectLst/>
                        </a:rPr>
                        <a:t>Mitigation Period</a:t>
                      </a:r>
                      <a:endParaRPr lang="en-US" sz="1400" kern="100" dirty="0">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endParaRPr>
                    </a:p>
                  </a:txBody>
                  <a:tcPr marL="68580" marR="68580" marT="0" marB="0" anchor="ctr">
                    <a:lnL w="12700" cap="flat" cmpd="sng" algn="ctr">
                      <a:solidFill>
                        <a:schemeClr val="bg1"/>
                      </a:solidFill>
                      <a:prstDash val="sysDash"/>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ysDash"/>
                      <a:round/>
                      <a:headEnd type="none" w="med" len="med"/>
                      <a:tailEnd type="none" w="med" len="med"/>
                    </a:lnB>
                    <a:solidFill>
                      <a:srgbClr val="00B0F0"/>
                    </a:solidFill>
                  </a:tcPr>
                </a:tc>
                <a:extLst>
                  <a:ext uri="{0D108BD9-81ED-4DB2-BD59-A6C34878D82A}">
                    <a16:rowId xmlns:a16="http://schemas.microsoft.com/office/drawing/2014/main" val="11267981"/>
                  </a:ext>
                </a:extLst>
              </a:tr>
              <a:tr h="663455">
                <a:tc>
                  <a:txBody>
                    <a:bodyPr/>
                    <a:lstStyle/>
                    <a:p>
                      <a:pPr marL="0" marR="0" algn="ctr">
                        <a:lnSpc>
                          <a:spcPct val="150000"/>
                        </a:lnSpc>
                        <a:spcBef>
                          <a:spcPts val="0"/>
                        </a:spcBef>
                        <a:spcAft>
                          <a:spcPts val="0"/>
                        </a:spcAft>
                      </a:pPr>
                      <a:r>
                        <a:rPr lang="en-MY" sz="1400" b="1" kern="100" dirty="0">
                          <a:solidFill>
                            <a:srgbClr val="00B0F0"/>
                          </a:solidFill>
                          <a:effectLst/>
                        </a:rPr>
                        <a:t>1</a:t>
                      </a:r>
                      <a:endParaRPr lang="en-US" sz="1400" b="1" kern="100" dirty="0">
                        <a:solidFill>
                          <a:srgbClr val="00B0F0"/>
                        </a:solidFill>
                        <a:effectLst/>
                        <a:latin typeface="Century Gothic" panose="020B0502020202020204" pitchFamily="34" charset="0"/>
                        <a:ea typeface="Century Gothic" panose="020B0502020202020204" pitchFamily="34" charset="0"/>
                        <a:cs typeface="Century Gothic" panose="020B0502020202020204" pitchFamily="34" charset="0"/>
                      </a:endParaRPr>
                    </a:p>
                  </a:txBody>
                  <a:tcPr marL="68580" marR="68580" marT="0" marB="0">
                    <a:lnL w="12700" cap="flat" cmpd="sng" algn="ctr">
                      <a:solidFill>
                        <a:srgbClr val="00B0F0"/>
                      </a:solidFill>
                      <a:prstDash val="solid"/>
                      <a:round/>
                      <a:headEnd type="none" w="med" len="med"/>
                      <a:tailEnd type="none" w="med" len="med"/>
                    </a:lnL>
                    <a:lnR w="12700" cap="flat" cmpd="sng" algn="ctr">
                      <a:solidFill>
                        <a:srgbClr val="00B0F0"/>
                      </a:solidFill>
                      <a:prstDash val="sysDash"/>
                      <a:round/>
                      <a:headEnd type="none" w="med" len="med"/>
                      <a:tailEnd type="none" w="med" len="med"/>
                    </a:lnR>
                    <a:lnT w="12700" cap="flat" cmpd="sng" algn="ctr">
                      <a:solidFill>
                        <a:srgbClr val="00B0F0"/>
                      </a:solidFill>
                      <a:prstDash val="sysDash"/>
                      <a:round/>
                      <a:headEnd type="none" w="med" len="med"/>
                      <a:tailEnd type="none" w="med" len="med"/>
                    </a:lnT>
                    <a:lnB w="12700" cap="flat" cmpd="sng" algn="ctr">
                      <a:solidFill>
                        <a:srgbClr val="00B0F0"/>
                      </a:solidFill>
                      <a:prstDash val="sysDash"/>
                      <a:round/>
                      <a:headEnd type="none" w="med" len="med"/>
                      <a:tailEnd type="none" w="med" len="med"/>
                    </a:lnB>
                    <a:solidFill>
                      <a:srgbClr val="00B0F0">
                        <a:alpha val="8000"/>
                      </a:srgbClr>
                    </a:solidFill>
                  </a:tcPr>
                </a:tc>
                <a:tc>
                  <a:txBody>
                    <a:bodyPr/>
                    <a:lstStyle/>
                    <a:p>
                      <a:pPr marL="0" marR="0" algn="just">
                        <a:lnSpc>
                          <a:spcPct val="150000"/>
                        </a:lnSpc>
                        <a:spcBef>
                          <a:spcPts val="0"/>
                        </a:spcBef>
                        <a:spcAft>
                          <a:spcPts val="0"/>
                        </a:spcAft>
                      </a:pPr>
                      <a:r>
                        <a:rPr lang="en-MY" sz="1400" b="1" kern="100" dirty="0">
                          <a:solidFill>
                            <a:srgbClr val="00B0F0"/>
                          </a:solidFill>
                          <a:effectLst/>
                          <a:latin typeface="Century Gothic" panose="020B0502020202020204" pitchFamily="34" charset="0"/>
                          <a:ea typeface="Century Gothic" panose="020B0502020202020204" pitchFamily="34" charset="0"/>
                          <a:cs typeface="Century Gothic" panose="020B0502020202020204" pitchFamily="34" charset="0"/>
                        </a:rPr>
                        <a:t>Lack of VLAN segregation</a:t>
                      </a:r>
                      <a:endParaRPr lang="en-US" sz="1400" b="1" kern="100" dirty="0">
                        <a:solidFill>
                          <a:srgbClr val="00B0F0"/>
                        </a:solidFill>
                        <a:effectLst/>
                        <a:latin typeface="Century Gothic" panose="020B0502020202020204" pitchFamily="34" charset="0"/>
                        <a:ea typeface="Century Gothic" panose="020B0502020202020204" pitchFamily="34" charset="0"/>
                        <a:cs typeface="Century Gothic" panose="020B0502020202020204" pitchFamily="34" charset="0"/>
                      </a:endParaRPr>
                    </a:p>
                  </a:txBody>
                  <a:tcPr marL="68580" marR="68580" marT="0" marB="0">
                    <a:lnL w="12700" cap="flat" cmpd="sng" algn="ctr">
                      <a:solidFill>
                        <a:srgbClr val="00B0F0"/>
                      </a:solidFill>
                      <a:prstDash val="sysDash"/>
                      <a:round/>
                      <a:headEnd type="none" w="med" len="med"/>
                      <a:tailEnd type="none" w="med" len="med"/>
                    </a:lnL>
                    <a:lnR w="12700" cap="flat" cmpd="sng" algn="ctr">
                      <a:solidFill>
                        <a:srgbClr val="00B0F0"/>
                      </a:solidFill>
                      <a:prstDash val="sysDash"/>
                      <a:round/>
                      <a:headEnd type="none" w="med" len="med"/>
                      <a:tailEnd type="none" w="med" len="med"/>
                    </a:lnR>
                    <a:lnT w="12700" cap="flat" cmpd="sng" algn="ctr">
                      <a:solidFill>
                        <a:srgbClr val="00B0F0"/>
                      </a:solidFill>
                      <a:prstDash val="sysDash"/>
                      <a:round/>
                      <a:headEnd type="none" w="med" len="med"/>
                      <a:tailEnd type="none" w="med" len="med"/>
                    </a:lnT>
                    <a:lnB w="12700" cap="flat" cmpd="sng" algn="ctr">
                      <a:solidFill>
                        <a:srgbClr val="00B0F0"/>
                      </a:solidFill>
                      <a:prstDash val="sysDash"/>
                      <a:round/>
                      <a:headEnd type="none" w="med" len="med"/>
                      <a:tailEnd type="none" w="med" len="med"/>
                    </a:lnB>
                    <a:solidFill>
                      <a:srgbClr val="00B0F0">
                        <a:alpha val="8000"/>
                      </a:srgbClr>
                    </a:solidFill>
                  </a:tcPr>
                </a:tc>
                <a:tc>
                  <a:txBody>
                    <a:bodyPr/>
                    <a:lstStyle/>
                    <a:p>
                      <a:pPr marL="0" marR="0" algn="l">
                        <a:lnSpc>
                          <a:spcPct val="150000"/>
                        </a:lnSpc>
                        <a:spcBef>
                          <a:spcPts val="0"/>
                        </a:spcBef>
                        <a:spcAft>
                          <a:spcPts val="0"/>
                        </a:spcAft>
                      </a:pPr>
                      <a:r>
                        <a:rPr lang="en-MY" sz="1400" kern="100" dirty="0">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rPr>
                        <a:t>Implement VLAN segregation to ensure only authorized traffics to go through.</a:t>
                      </a:r>
                      <a:endParaRPr lang="en-US" sz="1400" kern="100" dirty="0">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endParaRPr>
                    </a:p>
                  </a:txBody>
                  <a:tcPr marL="68580" marR="68580" marT="0" marB="0">
                    <a:lnL w="12700" cap="flat" cmpd="sng" algn="ctr">
                      <a:solidFill>
                        <a:srgbClr val="00B0F0"/>
                      </a:solidFill>
                      <a:prstDash val="sysDash"/>
                      <a:round/>
                      <a:headEnd type="none" w="med" len="med"/>
                      <a:tailEnd type="none" w="med" len="med"/>
                    </a:lnL>
                    <a:lnR w="12700" cap="flat" cmpd="sng" algn="ctr">
                      <a:solidFill>
                        <a:srgbClr val="00B0F0"/>
                      </a:solidFill>
                      <a:prstDash val="sysDash"/>
                      <a:round/>
                      <a:headEnd type="none" w="med" len="med"/>
                      <a:tailEnd type="none" w="med" len="med"/>
                    </a:lnR>
                    <a:lnT w="12700" cap="flat" cmpd="sng" algn="ctr">
                      <a:solidFill>
                        <a:srgbClr val="00B0F0"/>
                      </a:solidFill>
                      <a:prstDash val="sysDash"/>
                      <a:round/>
                      <a:headEnd type="none" w="med" len="med"/>
                      <a:tailEnd type="none" w="med" len="med"/>
                    </a:lnT>
                    <a:lnB w="12700" cap="flat" cmpd="sng" algn="ctr">
                      <a:solidFill>
                        <a:srgbClr val="00B0F0"/>
                      </a:solidFill>
                      <a:prstDash val="sysDash"/>
                      <a:round/>
                      <a:headEnd type="none" w="med" len="med"/>
                      <a:tailEnd type="none" w="med" len="med"/>
                    </a:lnB>
                    <a:solidFill>
                      <a:srgbClr val="00B0F0">
                        <a:alpha val="8000"/>
                      </a:srgbClr>
                    </a:solidFill>
                  </a:tcPr>
                </a:tc>
                <a:tc>
                  <a:txBody>
                    <a:bodyPr/>
                    <a:lstStyle/>
                    <a:p>
                      <a:pPr marL="0" marR="0" algn="ctr">
                        <a:lnSpc>
                          <a:spcPct val="150000"/>
                        </a:lnSpc>
                        <a:spcBef>
                          <a:spcPts val="0"/>
                        </a:spcBef>
                        <a:spcAft>
                          <a:spcPts val="0"/>
                        </a:spcAft>
                      </a:pPr>
                      <a:r>
                        <a:rPr lang="en-MY" sz="1400" kern="100" dirty="0">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rPr>
                        <a:t>3 months</a:t>
                      </a:r>
                      <a:endParaRPr lang="en-US" sz="1400" kern="100" dirty="0">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endParaRPr>
                    </a:p>
                  </a:txBody>
                  <a:tcPr marL="68580" marR="68580" marT="0" marB="0">
                    <a:lnL w="12700" cap="flat" cmpd="sng" algn="ctr">
                      <a:solidFill>
                        <a:srgbClr val="00B0F0"/>
                      </a:solidFill>
                      <a:prstDash val="sysDash"/>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ysDash"/>
                      <a:round/>
                      <a:headEnd type="none" w="med" len="med"/>
                      <a:tailEnd type="none" w="med" len="med"/>
                    </a:lnT>
                    <a:lnB w="12700" cap="flat" cmpd="sng" algn="ctr">
                      <a:solidFill>
                        <a:srgbClr val="00B0F0"/>
                      </a:solidFill>
                      <a:prstDash val="sysDash"/>
                      <a:round/>
                      <a:headEnd type="none" w="med" len="med"/>
                      <a:tailEnd type="none" w="med" len="med"/>
                    </a:lnB>
                    <a:solidFill>
                      <a:srgbClr val="00B0F0">
                        <a:alpha val="8000"/>
                      </a:srgbClr>
                    </a:solidFill>
                  </a:tcPr>
                </a:tc>
                <a:extLst>
                  <a:ext uri="{0D108BD9-81ED-4DB2-BD59-A6C34878D82A}">
                    <a16:rowId xmlns:a16="http://schemas.microsoft.com/office/drawing/2014/main" val="2501445435"/>
                  </a:ext>
                </a:extLst>
              </a:tr>
              <a:tr h="663455">
                <a:tc rowSpan="2">
                  <a:txBody>
                    <a:bodyPr/>
                    <a:lstStyle/>
                    <a:p>
                      <a:pPr marL="0" marR="0" algn="ctr">
                        <a:lnSpc>
                          <a:spcPct val="150000"/>
                        </a:lnSpc>
                        <a:spcBef>
                          <a:spcPts val="0"/>
                        </a:spcBef>
                        <a:spcAft>
                          <a:spcPts val="0"/>
                        </a:spcAft>
                      </a:pPr>
                      <a:r>
                        <a:rPr lang="en-US" sz="1400" b="1" kern="100" dirty="0">
                          <a:solidFill>
                            <a:srgbClr val="00B0F0"/>
                          </a:solidFill>
                          <a:effectLst/>
                          <a:latin typeface="Century Gothic" panose="020B0502020202020204" pitchFamily="34" charset="0"/>
                          <a:ea typeface="Century Gothic" panose="020B0502020202020204" pitchFamily="34" charset="0"/>
                          <a:cs typeface="Century Gothic" panose="020B0502020202020204" pitchFamily="34" charset="0"/>
                        </a:rPr>
                        <a:t>2</a:t>
                      </a:r>
                    </a:p>
                  </a:txBody>
                  <a:tcPr marL="68580" marR="68580" marT="0" marB="0">
                    <a:lnL w="12700" cap="flat" cmpd="sng" algn="ctr">
                      <a:solidFill>
                        <a:srgbClr val="00B0F0"/>
                      </a:solidFill>
                      <a:prstDash val="solid"/>
                      <a:round/>
                      <a:headEnd type="none" w="med" len="med"/>
                      <a:tailEnd type="none" w="med" len="med"/>
                    </a:lnL>
                    <a:lnR w="12700" cap="flat" cmpd="sng" algn="ctr">
                      <a:solidFill>
                        <a:srgbClr val="00B0F0"/>
                      </a:solidFill>
                      <a:prstDash val="sysDash"/>
                      <a:round/>
                      <a:headEnd type="none" w="med" len="med"/>
                      <a:tailEnd type="none" w="med" len="med"/>
                    </a:lnR>
                    <a:lnT w="12700" cap="flat" cmpd="sng" algn="ctr">
                      <a:solidFill>
                        <a:srgbClr val="00B0F0"/>
                      </a:solidFill>
                      <a:prstDash val="sysDash"/>
                      <a:round/>
                      <a:headEnd type="none" w="med" len="med"/>
                      <a:tailEnd type="none" w="med" len="med"/>
                    </a:lnT>
                    <a:lnB w="12700" cap="flat" cmpd="sng" algn="ctr">
                      <a:solidFill>
                        <a:srgbClr val="00B0F0"/>
                      </a:solidFill>
                      <a:prstDash val="sysDash"/>
                      <a:round/>
                      <a:headEnd type="none" w="med" len="med"/>
                      <a:tailEnd type="none" w="med" len="med"/>
                    </a:lnB>
                    <a:solidFill>
                      <a:srgbClr val="00B0F0">
                        <a:alpha val="6000"/>
                      </a:srgbClr>
                    </a:solidFill>
                  </a:tcPr>
                </a:tc>
                <a:tc rowSpan="2">
                  <a:txBody>
                    <a:bodyPr/>
                    <a:lstStyle/>
                    <a:p>
                      <a:pPr marL="0" marR="0" algn="just">
                        <a:lnSpc>
                          <a:spcPct val="150000"/>
                        </a:lnSpc>
                        <a:spcBef>
                          <a:spcPts val="0"/>
                        </a:spcBef>
                        <a:spcAft>
                          <a:spcPts val="0"/>
                        </a:spcAft>
                      </a:pPr>
                      <a:r>
                        <a:rPr lang="en-US" sz="1400" b="1" kern="1200" dirty="0">
                          <a:solidFill>
                            <a:srgbClr val="00B0F0"/>
                          </a:solidFill>
                          <a:effectLst/>
                          <a:latin typeface="+mn-lt"/>
                          <a:ea typeface="+mn-ea"/>
                          <a:cs typeface="+mn-cs"/>
                        </a:rPr>
                        <a:t>Improper firewall ruleset policy configuration</a:t>
                      </a:r>
                      <a:endParaRPr lang="en-US" sz="1400" b="1" kern="100" dirty="0">
                        <a:solidFill>
                          <a:srgbClr val="00B0F0"/>
                        </a:solidFill>
                        <a:effectLst/>
                        <a:latin typeface="Century Gothic" panose="020B0502020202020204" pitchFamily="34" charset="0"/>
                        <a:ea typeface="Century Gothic" panose="020B0502020202020204" pitchFamily="34" charset="0"/>
                        <a:cs typeface="Century Gothic" panose="020B0502020202020204" pitchFamily="34" charset="0"/>
                      </a:endParaRPr>
                    </a:p>
                  </a:txBody>
                  <a:tcPr marL="68580" marR="68580" marT="0" marB="0">
                    <a:lnL w="12700" cap="flat" cmpd="sng" algn="ctr">
                      <a:solidFill>
                        <a:srgbClr val="00B0F0"/>
                      </a:solidFill>
                      <a:prstDash val="sysDash"/>
                      <a:round/>
                      <a:headEnd type="none" w="med" len="med"/>
                      <a:tailEnd type="none" w="med" len="med"/>
                    </a:lnL>
                    <a:lnR w="12700" cap="flat" cmpd="sng" algn="ctr">
                      <a:solidFill>
                        <a:srgbClr val="00B0F0"/>
                      </a:solidFill>
                      <a:prstDash val="sysDash"/>
                      <a:round/>
                      <a:headEnd type="none" w="med" len="med"/>
                      <a:tailEnd type="none" w="med" len="med"/>
                    </a:lnR>
                    <a:lnT w="12700" cap="flat" cmpd="sng" algn="ctr">
                      <a:solidFill>
                        <a:srgbClr val="00B0F0"/>
                      </a:solidFill>
                      <a:prstDash val="sysDash"/>
                      <a:round/>
                      <a:headEnd type="none" w="med" len="med"/>
                      <a:tailEnd type="none" w="med" len="med"/>
                    </a:lnT>
                    <a:lnB w="12700" cap="flat" cmpd="sng" algn="ctr">
                      <a:solidFill>
                        <a:srgbClr val="00B0F0"/>
                      </a:solidFill>
                      <a:prstDash val="sysDash"/>
                      <a:round/>
                      <a:headEnd type="none" w="med" len="med"/>
                      <a:tailEnd type="none" w="med" len="med"/>
                    </a:lnB>
                    <a:solidFill>
                      <a:srgbClr val="00B0F0">
                        <a:alpha val="6000"/>
                      </a:srgbClr>
                    </a:solidFill>
                  </a:tcPr>
                </a:tc>
                <a:tc>
                  <a:txBody>
                    <a:bodyPr/>
                    <a:lstStyle/>
                    <a:p>
                      <a:pPr marL="0" marR="0" algn="just">
                        <a:lnSpc>
                          <a:spcPct val="150000"/>
                        </a:lnSpc>
                        <a:spcBef>
                          <a:spcPts val="0"/>
                        </a:spcBef>
                        <a:spcAft>
                          <a:spcPts val="0"/>
                        </a:spcAft>
                      </a:pPr>
                      <a:r>
                        <a:rPr lang="en-MY" sz="1400" kern="100" dirty="0">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rPr>
                        <a:t>To review the firewall ruleset policy and ensure only allow authorized traffics from source to destination.</a:t>
                      </a:r>
                      <a:endParaRPr lang="en-US" sz="1400" kern="100" dirty="0">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endParaRPr>
                    </a:p>
                  </a:txBody>
                  <a:tcPr marL="68580" marR="68580" marT="0" marB="0">
                    <a:lnL w="12700" cap="flat" cmpd="sng" algn="ctr">
                      <a:solidFill>
                        <a:srgbClr val="00B0F0"/>
                      </a:solidFill>
                      <a:prstDash val="sysDash"/>
                      <a:round/>
                      <a:headEnd type="none" w="med" len="med"/>
                      <a:tailEnd type="none" w="med" len="med"/>
                    </a:lnL>
                    <a:lnR w="12700" cap="flat" cmpd="sng" algn="ctr">
                      <a:solidFill>
                        <a:srgbClr val="00B0F0"/>
                      </a:solidFill>
                      <a:prstDash val="sysDash"/>
                      <a:round/>
                      <a:headEnd type="none" w="med" len="med"/>
                      <a:tailEnd type="none" w="med" len="med"/>
                    </a:lnR>
                    <a:lnT w="12700" cap="flat" cmpd="sng" algn="ctr">
                      <a:solidFill>
                        <a:srgbClr val="00B0F0"/>
                      </a:solidFill>
                      <a:prstDash val="sysDash"/>
                      <a:round/>
                      <a:headEnd type="none" w="med" len="med"/>
                      <a:tailEnd type="none" w="med" len="med"/>
                    </a:lnT>
                    <a:lnB w="12700" cap="flat" cmpd="sng" algn="ctr">
                      <a:solidFill>
                        <a:srgbClr val="00B0F0"/>
                      </a:solidFill>
                      <a:prstDash val="sysDash"/>
                      <a:round/>
                      <a:headEnd type="none" w="med" len="med"/>
                      <a:tailEnd type="none" w="med" len="med"/>
                    </a:lnB>
                    <a:solidFill>
                      <a:srgbClr val="00B0F0">
                        <a:alpha val="6000"/>
                      </a:srgbClr>
                    </a:solidFill>
                  </a:tcPr>
                </a:tc>
                <a:tc>
                  <a:txBody>
                    <a:bodyPr/>
                    <a:lstStyle/>
                    <a:p>
                      <a:pPr marL="0" marR="0" algn="ctr">
                        <a:lnSpc>
                          <a:spcPct val="150000"/>
                        </a:lnSpc>
                        <a:spcBef>
                          <a:spcPts val="0"/>
                        </a:spcBef>
                        <a:spcAft>
                          <a:spcPts val="0"/>
                        </a:spcAft>
                      </a:pPr>
                      <a:r>
                        <a:rPr lang="en-MY" sz="1400" kern="100" dirty="0">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rPr>
                        <a:t>3 months</a:t>
                      </a:r>
                      <a:endParaRPr lang="en-US" sz="1400" kern="100" dirty="0">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endParaRPr>
                    </a:p>
                  </a:txBody>
                  <a:tcPr marL="68580" marR="68580" marT="0" marB="0">
                    <a:lnL w="12700" cap="flat" cmpd="sng" algn="ctr">
                      <a:solidFill>
                        <a:srgbClr val="00B0F0"/>
                      </a:solidFill>
                      <a:prstDash val="sysDash"/>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ysDash"/>
                      <a:round/>
                      <a:headEnd type="none" w="med" len="med"/>
                      <a:tailEnd type="none" w="med" len="med"/>
                    </a:lnT>
                    <a:lnB w="12700" cap="flat" cmpd="sng" algn="ctr">
                      <a:solidFill>
                        <a:srgbClr val="00B0F0"/>
                      </a:solidFill>
                      <a:prstDash val="sysDash"/>
                      <a:round/>
                      <a:headEnd type="none" w="med" len="med"/>
                      <a:tailEnd type="none" w="med" len="med"/>
                    </a:lnB>
                    <a:solidFill>
                      <a:srgbClr val="00B0F0">
                        <a:alpha val="6000"/>
                      </a:srgbClr>
                    </a:solidFill>
                  </a:tcPr>
                </a:tc>
                <a:extLst>
                  <a:ext uri="{0D108BD9-81ED-4DB2-BD59-A6C34878D82A}">
                    <a16:rowId xmlns:a16="http://schemas.microsoft.com/office/drawing/2014/main" val="4008535109"/>
                  </a:ext>
                </a:extLst>
              </a:tr>
              <a:tr h="1017635">
                <a:tc vMerge="1">
                  <a:txBody>
                    <a:bodyPr/>
                    <a:lstStyle/>
                    <a:p>
                      <a:pPr marL="0" marR="0" algn="ctr">
                        <a:lnSpc>
                          <a:spcPct val="150000"/>
                        </a:lnSpc>
                        <a:spcBef>
                          <a:spcPts val="0"/>
                        </a:spcBef>
                        <a:spcAft>
                          <a:spcPts val="0"/>
                        </a:spcAft>
                      </a:pPr>
                      <a:endParaRPr lang="en-US" sz="1400" kern="100" dirty="0">
                        <a:effectLst/>
                        <a:latin typeface="Century Gothic" panose="020B0502020202020204" pitchFamily="34" charset="0"/>
                        <a:ea typeface="Century Gothic" panose="020B0502020202020204" pitchFamily="34" charset="0"/>
                        <a:cs typeface="Century Gothic" panose="020B0502020202020204" pitchFamily="34" charset="0"/>
                      </a:endParaRPr>
                    </a:p>
                  </a:txBody>
                  <a:tcPr marL="68580" marR="68580" marT="0" marB="0">
                    <a:solidFill>
                      <a:schemeClr val="accent5">
                        <a:lumMod val="20000"/>
                        <a:lumOff val="80000"/>
                      </a:schemeClr>
                    </a:solidFill>
                  </a:tcPr>
                </a:tc>
                <a:tc vMerge="1">
                  <a:txBody>
                    <a:bodyPr/>
                    <a:lstStyle/>
                    <a:p>
                      <a:pPr marL="0" marR="0" algn="just">
                        <a:lnSpc>
                          <a:spcPct val="150000"/>
                        </a:lnSpc>
                        <a:spcBef>
                          <a:spcPts val="0"/>
                        </a:spcBef>
                        <a:spcAft>
                          <a:spcPts val="0"/>
                        </a:spcAft>
                      </a:pPr>
                      <a:endParaRPr lang="en-US" sz="1400" kern="100" dirty="0">
                        <a:effectLst/>
                        <a:latin typeface="Century Gothic" panose="020B0502020202020204" pitchFamily="34" charset="0"/>
                        <a:ea typeface="Century Gothic" panose="020B0502020202020204" pitchFamily="34" charset="0"/>
                        <a:cs typeface="Century Gothic" panose="020B0502020202020204" pitchFamily="34" charset="0"/>
                      </a:endParaRPr>
                    </a:p>
                  </a:txBody>
                  <a:tcPr marL="68580" marR="68580" marT="0" marB="0">
                    <a:solidFill>
                      <a:schemeClr val="accent5">
                        <a:lumMod val="20000"/>
                        <a:lumOff val="80000"/>
                      </a:schemeClr>
                    </a:solidFill>
                  </a:tcPr>
                </a:tc>
                <a:tc>
                  <a:txBody>
                    <a:bodyPr/>
                    <a:lstStyle/>
                    <a:p>
                      <a:pPr marL="0" marR="0" algn="just">
                        <a:lnSpc>
                          <a:spcPct val="150000"/>
                        </a:lnSpc>
                        <a:spcBef>
                          <a:spcPts val="0"/>
                        </a:spcBef>
                        <a:spcAft>
                          <a:spcPts val="0"/>
                        </a:spcAft>
                      </a:pPr>
                      <a:r>
                        <a:rPr lang="en-MY" sz="1400" kern="100" dirty="0">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rPr>
                        <a:t>To implement internal policy, change management and ensure review every ruleset before make any changes (add, delete, modify) to the firewalls.</a:t>
                      </a:r>
                      <a:endParaRPr lang="en-US" sz="1400" kern="100" dirty="0">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endParaRPr>
                    </a:p>
                  </a:txBody>
                  <a:tcPr marL="68580" marR="68580" marT="0" marB="0">
                    <a:lnL w="12700" cap="flat" cmpd="sng" algn="ctr">
                      <a:solidFill>
                        <a:srgbClr val="00B0F0"/>
                      </a:solidFill>
                      <a:prstDash val="sysDash"/>
                      <a:round/>
                      <a:headEnd type="none" w="med" len="med"/>
                      <a:tailEnd type="none" w="med" len="med"/>
                    </a:lnL>
                    <a:lnR w="12700" cap="flat" cmpd="sng" algn="ctr">
                      <a:solidFill>
                        <a:srgbClr val="00B0F0"/>
                      </a:solidFill>
                      <a:prstDash val="sysDash"/>
                      <a:round/>
                      <a:headEnd type="none" w="med" len="med"/>
                      <a:tailEnd type="none" w="med" len="med"/>
                    </a:lnR>
                    <a:lnT w="12700" cap="flat" cmpd="sng" algn="ctr">
                      <a:solidFill>
                        <a:srgbClr val="00B0F0"/>
                      </a:solidFill>
                      <a:prstDash val="sysDash"/>
                      <a:round/>
                      <a:headEnd type="none" w="med" len="med"/>
                      <a:tailEnd type="none" w="med" len="med"/>
                    </a:lnT>
                    <a:lnB w="12700" cap="flat" cmpd="sng" algn="ctr">
                      <a:solidFill>
                        <a:srgbClr val="00B0F0"/>
                      </a:solidFill>
                      <a:prstDash val="sysDash"/>
                      <a:round/>
                      <a:headEnd type="none" w="med" len="med"/>
                      <a:tailEnd type="none" w="med" len="med"/>
                    </a:lnB>
                    <a:solidFill>
                      <a:srgbClr val="00B0F0">
                        <a:alpha val="6000"/>
                      </a:srgbClr>
                    </a:solidFill>
                  </a:tcPr>
                </a:tc>
                <a:tc>
                  <a:txBody>
                    <a:bodyPr/>
                    <a:lstStyle/>
                    <a:p>
                      <a:pPr marL="0" marR="0" algn="ctr">
                        <a:lnSpc>
                          <a:spcPct val="150000"/>
                        </a:lnSpc>
                        <a:spcBef>
                          <a:spcPts val="0"/>
                        </a:spcBef>
                        <a:spcAft>
                          <a:spcPts val="0"/>
                        </a:spcAft>
                      </a:pPr>
                      <a:r>
                        <a:rPr lang="en-MY" sz="1400" kern="100" dirty="0">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rPr>
                        <a:t>1 month</a:t>
                      </a:r>
                      <a:endParaRPr lang="en-US" sz="1400" kern="100" dirty="0">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endParaRPr>
                    </a:p>
                  </a:txBody>
                  <a:tcPr marL="68580" marR="68580" marT="0" marB="0">
                    <a:lnL w="12700" cap="flat" cmpd="sng" algn="ctr">
                      <a:solidFill>
                        <a:srgbClr val="00B0F0"/>
                      </a:solidFill>
                      <a:prstDash val="sysDash"/>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ysDash"/>
                      <a:round/>
                      <a:headEnd type="none" w="med" len="med"/>
                      <a:tailEnd type="none" w="med" len="med"/>
                    </a:lnT>
                    <a:lnB w="12700" cap="flat" cmpd="sng" algn="ctr">
                      <a:solidFill>
                        <a:srgbClr val="00B0F0"/>
                      </a:solidFill>
                      <a:prstDash val="sysDash"/>
                      <a:round/>
                      <a:headEnd type="none" w="med" len="med"/>
                      <a:tailEnd type="none" w="med" len="med"/>
                    </a:lnB>
                    <a:solidFill>
                      <a:srgbClr val="00B0F0">
                        <a:alpha val="6000"/>
                      </a:srgbClr>
                    </a:solidFill>
                  </a:tcPr>
                </a:tc>
                <a:extLst>
                  <a:ext uri="{0D108BD9-81ED-4DB2-BD59-A6C34878D82A}">
                    <a16:rowId xmlns:a16="http://schemas.microsoft.com/office/drawing/2014/main" val="938390577"/>
                  </a:ext>
                </a:extLst>
              </a:tr>
              <a:tr h="663455">
                <a:tc>
                  <a:txBody>
                    <a:bodyPr/>
                    <a:lstStyle/>
                    <a:p>
                      <a:pPr marL="0" marR="0" algn="ctr">
                        <a:lnSpc>
                          <a:spcPct val="150000"/>
                        </a:lnSpc>
                        <a:spcBef>
                          <a:spcPts val="0"/>
                        </a:spcBef>
                        <a:spcAft>
                          <a:spcPts val="0"/>
                        </a:spcAft>
                      </a:pPr>
                      <a:r>
                        <a:rPr lang="en-US" sz="1400" b="1" kern="100" dirty="0">
                          <a:solidFill>
                            <a:srgbClr val="00B0F0"/>
                          </a:solidFill>
                          <a:effectLst/>
                          <a:latin typeface="Century Gothic" panose="020B0502020202020204" pitchFamily="34" charset="0"/>
                          <a:ea typeface="Century Gothic" panose="020B0502020202020204" pitchFamily="34" charset="0"/>
                          <a:cs typeface="Century Gothic" panose="020B0502020202020204" pitchFamily="34" charset="0"/>
                        </a:rPr>
                        <a:t>3</a:t>
                      </a:r>
                    </a:p>
                  </a:txBody>
                  <a:tcPr marL="68580" marR="68580" marT="0" marB="0">
                    <a:lnL w="12700" cap="flat" cmpd="sng" algn="ctr">
                      <a:solidFill>
                        <a:srgbClr val="00B0F0"/>
                      </a:solidFill>
                      <a:prstDash val="solid"/>
                      <a:round/>
                      <a:headEnd type="none" w="med" len="med"/>
                      <a:tailEnd type="none" w="med" len="med"/>
                    </a:lnL>
                    <a:lnR w="12700" cap="flat" cmpd="sng" algn="ctr">
                      <a:solidFill>
                        <a:srgbClr val="00B0F0"/>
                      </a:solidFill>
                      <a:prstDash val="sysDash"/>
                      <a:round/>
                      <a:headEnd type="none" w="med" len="med"/>
                      <a:tailEnd type="none" w="med" len="med"/>
                    </a:lnR>
                    <a:lnT w="12700" cap="flat" cmpd="sng" algn="ctr">
                      <a:solidFill>
                        <a:srgbClr val="00B0F0"/>
                      </a:solidFill>
                      <a:prstDash val="sysDash"/>
                      <a:round/>
                      <a:headEnd type="none" w="med" len="med"/>
                      <a:tailEnd type="none" w="med" len="med"/>
                    </a:lnT>
                    <a:lnB w="12700" cap="flat" cmpd="sng" algn="ctr">
                      <a:solidFill>
                        <a:srgbClr val="00B0F0"/>
                      </a:solidFill>
                      <a:prstDash val="solid"/>
                      <a:round/>
                      <a:headEnd type="none" w="med" len="med"/>
                      <a:tailEnd type="none" w="med" len="med"/>
                    </a:lnB>
                    <a:solidFill>
                      <a:srgbClr val="00B0F0">
                        <a:alpha val="8000"/>
                      </a:srgbClr>
                    </a:solidFill>
                  </a:tcPr>
                </a:tc>
                <a:tc>
                  <a:txBody>
                    <a:bodyPr/>
                    <a:lstStyle/>
                    <a:p>
                      <a:pPr marL="0" marR="0" algn="just">
                        <a:lnSpc>
                          <a:spcPct val="150000"/>
                        </a:lnSpc>
                        <a:spcBef>
                          <a:spcPts val="0"/>
                        </a:spcBef>
                        <a:spcAft>
                          <a:spcPts val="0"/>
                        </a:spcAft>
                      </a:pPr>
                      <a:r>
                        <a:rPr lang="en-MY" sz="1400" b="1" kern="100" dirty="0">
                          <a:solidFill>
                            <a:srgbClr val="00B0F0"/>
                          </a:solidFill>
                          <a:effectLst/>
                          <a:latin typeface="Century Gothic" panose="020B0502020202020204" pitchFamily="34" charset="0"/>
                          <a:ea typeface="Century Gothic" panose="020B0502020202020204" pitchFamily="34" charset="0"/>
                          <a:cs typeface="Century Gothic" panose="020B0502020202020204" pitchFamily="34" charset="0"/>
                        </a:rPr>
                        <a:t>Lack of network visibility</a:t>
                      </a:r>
                      <a:endParaRPr lang="en-US" sz="1400" b="1" kern="100" dirty="0">
                        <a:solidFill>
                          <a:srgbClr val="00B0F0"/>
                        </a:solidFill>
                        <a:effectLst/>
                        <a:latin typeface="Century Gothic" panose="020B0502020202020204" pitchFamily="34" charset="0"/>
                        <a:ea typeface="Century Gothic" panose="020B0502020202020204" pitchFamily="34" charset="0"/>
                        <a:cs typeface="Century Gothic" panose="020B0502020202020204" pitchFamily="34" charset="0"/>
                      </a:endParaRPr>
                    </a:p>
                  </a:txBody>
                  <a:tcPr marL="68580" marR="68580" marT="0" marB="0">
                    <a:lnL w="12700" cap="flat" cmpd="sng" algn="ctr">
                      <a:solidFill>
                        <a:srgbClr val="00B0F0"/>
                      </a:solidFill>
                      <a:prstDash val="sysDash"/>
                      <a:round/>
                      <a:headEnd type="none" w="med" len="med"/>
                      <a:tailEnd type="none" w="med" len="med"/>
                    </a:lnL>
                    <a:lnR w="12700" cap="flat" cmpd="sng" algn="ctr">
                      <a:solidFill>
                        <a:srgbClr val="00B0F0"/>
                      </a:solidFill>
                      <a:prstDash val="sysDash"/>
                      <a:round/>
                      <a:headEnd type="none" w="med" len="med"/>
                      <a:tailEnd type="none" w="med" len="med"/>
                    </a:lnR>
                    <a:lnT w="12700" cap="flat" cmpd="sng" algn="ctr">
                      <a:solidFill>
                        <a:srgbClr val="00B0F0"/>
                      </a:solidFill>
                      <a:prstDash val="sysDash"/>
                      <a:round/>
                      <a:headEnd type="none" w="med" len="med"/>
                      <a:tailEnd type="none" w="med" len="med"/>
                    </a:lnT>
                    <a:lnB w="12700" cap="flat" cmpd="sng" algn="ctr">
                      <a:solidFill>
                        <a:srgbClr val="00B0F0"/>
                      </a:solidFill>
                      <a:prstDash val="solid"/>
                      <a:round/>
                      <a:headEnd type="none" w="med" len="med"/>
                      <a:tailEnd type="none" w="med" len="med"/>
                    </a:lnB>
                    <a:solidFill>
                      <a:srgbClr val="00B0F0">
                        <a:alpha val="8000"/>
                      </a:srgbClr>
                    </a:solidFill>
                  </a:tcPr>
                </a:tc>
                <a:tc>
                  <a:txBody>
                    <a:bodyPr/>
                    <a:lstStyle/>
                    <a:p>
                      <a:pPr marL="0" marR="0" algn="just">
                        <a:lnSpc>
                          <a:spcPct val="150000"/>
                        </a:lnSpc>
                        <a:spcBef>
                          <a:spcPts val="0"/>
                        </a:spcBef>
                        <a:spcAft>
                          <a:spcPts val="0"/>
                        </a:spcAft>
                      </a:pPr>
                      <a:r>
                        <a:rPr lang="en-MY" sz="1400" kern="100">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rPr>
                        <a:t>To implement network analysis tool to identify hidden threats, hidden malware and bypassed attack traffics.</a:t>
                      </a:r>
                      <a:endParaRPr lang="en-US" sz="1400" kern="100">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endParaRPr>
                    </a:p>
                  </a:txBody>
                  <a:tcPr marL="68580" marR="68580" marT="0" marB="0">
                    <a:lnL w="12700" cap="flat" cmpd="sng" algn="ctr">
                      <a:solidFill>
                        <a:srgbClr val="00B0F0"/>
                      </a:solidFill>
                      <a:prstDash val="sysDash"/>
                      <a:round/>
                      <a:headEnd type="none" w="med" len="med"/>
                      <a:tailEnd type="none" w="med" len="med"/>
                    </a:lnL>
                    <a:lnR w="12700" cap="flat" cmpd="sng" algn="ctr">
                      <a:solidFill>
                        <a:srgbClr val="00B0F0"/>
                      </a:solidFill>
                      <a:prstDash val="sysDash"/>
                      <a:round/>
                      <a:headEnd type="none" w="med" len="med"/>
                      <a:tailEnd type="none" w="med" len="med"/>
                    </a:lnR>
                    <a:lnT w="12700" cap="flat" cmpd="sng" algn="ctr">
                      <a:solidFill>
                        <a:srgbClr val="00B0F0"/>
                      </a:solidFill>
                      <a:prstDash val="sysDash"/>
                      <a:round/>
                      <a:headEnd type="none" w="med" len="med"/>
                      <a:tailEnd type="none" w="med" len="med"/>
                    </a:lnT>
                    <a:lnB w="12700" cap="flat" cmpd="sng" algn="ctr">
                      <a:solidFill>
                        <a:srgbClr val="00B0F0"/>
                      </a:solidFill>
                      <a:prstDash val="solid"/>
                      <a:round/>
                      <a:headEnd type="none" w="med" len="med"/>
                      <a:tailEnd type="none" w="med" len="med"/>
                    </a:lnB>
                    <a:solidFill>
                      <a:srgbClr val="00B0F0">
                        <a:alpha val="8000"/>
                      </a:srgbClr>
                    </a:solidFill>
                  </a:tcPr>
                </a:tc>
                <a:tc>
                  <a:txBody>
                    <a:bodyPr/>
                    <a:lstStyle/>
                    <a:p>
                      <a:pPr marL="0" marR="0" algn="ctr">
                        <a:lnSpc>
                          <a:spcPct val="150000"/>
                        </a:lnSpc>
                        <a:spcBef>
                          <a:spcPts val="0"/>
                        </a:spcBef>
                        <a:spcAft>
                          <a:spcPts val="0"/>
                        </a:spcAft>
                      </a:pPr>
                      <a:r>
                        <a:rPr lang="en-MY" sz="1400" kern="100" dirty="0">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rPr>
                        <a:t>6 months</a:t>
                      </a:r>
                      <a:endParaRPr lang="en-US" sz="1400" kern="100" dirty="0">
                        <a:solidFill>
                          <a:schemeClr val="bg1"/>
                        </a:solidFill>
                        <a:effectLst/>
                        <a:latin typeface="Century Gothic" panose="020B0502020202020204" pitchFamily="34" charset="0"/>
                        <a:ea typeface="Century Gothic" panose="020B0502020202020204" pitchFamily="34" charset="0"/>
                        <a:cs typeface="Century Gothic" panose="020B0502020202020204" pitchFamily="34" charset="0"/>
                      </a:endParaRPr>
                    </a:p>
                  </a:txBody>
                  <a:tcPr marL="68580" marR="68580" marT="0" marB="0">
                    <a:lnL w="12700" cap="flat" cmpd="sng" algn="ctr">
                      <a:solidFill>
                        <a:srgbClr val="00B0F0"/>
                      </a:solidFill>
                      <a:prstDash val="sysDash"/>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ysDash"/>
                      <a:round/>
                      <a:headEnd type="none" w="med" len="med"/>
                      <a:tailEnd type="none" w="med" len="med"/>
                    </a:lnT>
                    <a:lnB w="12700" cap="flat" cmpd="sng" algn="ctr">
                      <a:solidFill>
                        <a:srgbClr val="00B0F0"/>
                      </a:solidFill>
                      <a:prstDash val="solid"/>
                      <a:round/>
                      <a:headEnd type="none" w="med" len="med"/>
                      <a:tailEnd type="none" w="med" len="med"/>
                    </a:lnB>
                    <a:solidFill>
                      <a:srgbClr val="00B0F0">
                        <a:alpha val="8000"/>
                      </a:srgbClr>
                    </a:solidFill>
                  </a:tcPr>
                </a:tc>
                <a:extLst>
                  <a:ext uri="{0D108BD9-81ED-4DB2-BD59-A6C34878D82A}">
                    <a16:rowId xmlns:a16="http://schemas.microsoft.com/office/drawing/2014/main" val="2480312891"/>
                  </a:ext>
                </a:extLst>
              </a:tr>
            </a:tbl>
          </a:graphicData>
        </a:graphic>
      </p:graphicFrame>
    </p:spTree>
    <p:extLst>
      <p:ext uri="{BB962C8B-B14F-4D97-AF65-F5344CB8AC3E}">
        <p14:creationId xmlns:p14="http://schemas.microsoft.com/office/powerpoint/2010/main" val="27831182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矩形 46">
            <a:extLst>
              <a:ext uri="{FF2B5EF4-FFF2-40B4-BE49-F238E27FC236}">
                <a16:creationId xmlns:a16="http://schemas.microsoft.com/office/drawing/2014/main" id="{CE249C23-706D-486B-9FB9-DF4E9EEEAAE5}"/>
              </a:ext>
            </a:extLst>
          </p:cNvPr>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8" name="矩形 47">
            <a:extLst>
              <a:ext uri="{FF2B5EF4-FFF2-40B4-BE49-F238E27FC236}">
                <a16:creationId xmlns:a16="http://schemas.microsoft.com/office/drawing/2014/main" id="{F8263FDE-1538-422E-812C-777D2A5775C1}"/>
              </a:ext>
            </a:extLst>
          </p:cNvPr>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矩形 48">
            <a:extLst>
              <a:ext uri="{FF2B5EF4-FFF2-40B4-BE49-F238E27FC236}">
                <a16:creationId xmlns:a16="http://schemas.microsoft.com/office/drawing/2014/main" id="{85C60E7E-DF7A-489A-A933-1D5019257079}"/>
              </a:ext>
            </a:extLst>
          </p:cNvPr>
          <p:cNvSpPr/>
          <p:nvPr/>
        </p:nvSpPr>
        <p:spPr>
          <a:xfrm>
            <a:off x="579651" y="200326"/>
            <a:ext cx="7544053"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Improvement Plan and Recommendations</a:t>
            </a:r>
          </a:p>
        </p:txBody>
      </p:sp>
      <p:sp>
        <p:nvSpPr>
          <p:cNvPr id="50" name="日期占位符 1">
            <a:extLst>
              <a:ext uri="{FF2B5EF4-FFF2-40B4-BE49-F238E27FC236}">
                <a16:creationId xmlns:a16="http://schemas.microsoft.com/office/drawing/2014/main" id="{D687F6CC-EBF7-43E3-8595-9ED7734D9938}"/>
              </a:ext>
            </a:extLst>
          </p:cNvPr>
          <p:cNvSpPr>
            <a:spLocks noGrp="1"/>
          </p:cNvSpPr>
          <p:nvPr>
            <p:ph type="dt" sz="half" idx="10"/>
          </p:nvPr>
        </p:nvSpPr>
        <p:spPr>
          <a:xfrm>
            <a:off x="1089660" y="6415619"/>
            <a:ext cx="2743200" cy="365125"/>
          </a:xfrm>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51" name="页脚占位符 2">
            <a:extLst>
              <a:ext uri="{FF2B5EF4-FFF2-40B4-BE49-F238E27FC236}">
                <a16:creationId xmlns:a16="http://schemas.microsoft.com/office/drawing/2014/main" id="{D376FAD0-73A6-4753-B22E-E0EE6D6BA7FC}"/>
              </a:ext>
            </a:extLst>
          </p:cNvPr>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2" name="灯片编号占位符 3">
            <a:extLst>
              <a:ext uri="{FF2B5EF4-FFF2-40B4-BE49-F238E27FC236}">
                <a16:creationId xmlns:a16="http://schemas.microsoft.com/office/drawing/2014/main" id="{F6A72679-AD13-41F6-AB9A-FC29A5385C2E}"/>
              </a:ext>
            </a:extLst>
          </p:cNvPr>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smtClean="0"/>
              <a:pPr/>
              <a:t>15</a:t>
            </a:fld>
            <a:endParaRPr lang="zh-CN" altLang="en-US" dirty="0"/>
          </a:p>
        </p:txBody>
      </p:sp>
      <p:graphicFrame>
        <p:nvGraphicFramePr>
          <p:cNvPr id="3" name="表格 3">
            <a:extLst>
              <a:ext uri="{FF2B5EF4-FFF2-40B4-BE49-F238E27FC236}">
                <a16:creationId xmlns:a16="http://schemas.microsoft.com/office/drawing/2014/main" id="{774CE4C2-89F2-46D3-A610-58A417D9FE71}"/>
              </a:ext>
            </a:extLst>
          </p:cNvPr>
          <p:cNvGraphicFramePr>
            <a:graphicFrameLocks noGrp="1"/>
          </p:cNvGraphicFramePr>
          <p:nvPr>
            <p:extLst>
              <p:ext uri="{D42A27DB-BD31-4B8C-83A1-F6EECF244321}">
                <p14:modId xmlns:p14="http://schemas.microsoft.com/office/powerpoint/2010/main" val="1073430840"/>
              </p:ext>
            </p:extLst>
          </p:nvPr>
        </p:nvGraphicFramePr>
        <p:xfrm>
          <a:off x="911225" y="1347216"/>
          <a:ext cx="10440988" cy="4163824"/>
        </p:xfrm>
        <a:graphic>
          <a:graphicData uri="http://schemas.openxmlformats.org/drawingml/2006/table">
            <a:tbl>
              <a:tblPr firstRow="1" bandRow="1">
                <a:tableStyleId>{5C22544A-7EE6-4342-B048-85BDC9FD1C3A}</a:tableStyleId>
              </a:tblPr>
              <a:tblGrid>
                <a:gridCol w="2889774">
                  <a:extLst>
                    <a:ext uri="{9D8B030D-6E8A-4147-A177-3AD203B41FA5}">
                      <a16:colId xmlns:a16="http://schemas.microsoft.com/office/drawing/2014/main" val="1011884199"/>
                    </a:ext>
                  </a:extLst>
                </a:gridCol>
                <a:gridCol w="6105001">
                  <a:extLst>
                    <a:ext uri="{9D8B030D-6E8A-4147-A177-3AD203B41FA5}">
                      <a16:colId xmlns:a16="http://schemas.microsoft.com/office/drawing/2014/main" val="1942697166"/>
                    </a:ext>
                  </a:extLst>
                </a:gridCol>
                <a:gridCol w="1446213">
                  <a:extLst>
                    <a:ext uri="{9D8B030D-6E8A-4147-A177-3AD203B41FA5}">
                      <a16:colId xmlns:a16="http://schemas.microsoft.com/office/drawing/2014/main" val="954854838"/>
                    </a:ext>
                  </a:extLst>
                </a:gridCol>
              </a:tblGrid>
              <a:tr h="370840">
                <a:tc>
                  <a:txBody>
                    <a:bodyPr/>
                    <a:lstStyle/>
                    <a:p>
                      <a:pPr algn="ctr">
                        <a:lnSpc>
                          <a:spcPct val="100000"/>
                        </a:lnSpc>
                      </a:pPr>
                      <a:r>
                        <a:rPr lang="en-US" sz="1600" dirty="0"/>
                        <a:t>Improvement Plan</a:t>
                      </a:r>
                    </a:p>
                  </a:txBody>
                  <a:tcPr>
                    <a:lnL w="12700" cap="flat" cmpd="sng" algn="ctr">
                      <a:solidFill>
                        <a:srgbClr val="00B0F0"/>
                      </a:solidFill>
                      <a:prstDash val="solid"/>
                      <a:round/>
                      <a:headEnd type="none" w="med" len="med"/>
                      <a:tailEnd type="none" w="med" len="med"/>
                    </a:lnL>
                    <a:lnR w="12700" cap="flat" cmpd="sng" algn="ctr">
                      <a:solidFill>
                        <a:schemeClr val="bg1"/>
                      </a:solidFill>
                      <a:prstDash val="sysDash"/>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ysDash"/>
                      <a:round/>
                      <a:headEnd type="none" w="med" len="med"/>
                      <a:tailEnd type="none" w="med" len="med"/>
                    </a:lnB>
                    <a:solidFill>
                      <a:srgbClr val="00B0F0"/>
                    </a:solidFill>
                  </a:tcPr>
                </a:tc>
                <a:tc>
                  <a:txBody>
                    <a:bodyPr/>
                    <a:lstStyle/>
                    <a:p>
                      <a:pPr algn="ctr">
                        <a:lnSpc>
                          <a:spcPct val="100000"/>
                        </a:lnSpc>
                      </a:pPr>
                      <a:r>
                        <a:rPr lang="en-US" sz="1600" dirty="0"/>
                        <a:t>Description</a:t>
                      </a:r>
                    </a:p>
                  </a:txBody>
                  <a:tcPr>
                    <a:lnL w="12700" cap="flat" cmpd="sng" algn="ctr">
                      <a:solidFill>
                        <a:schemeClr val="bg1"/>
                      </a:solidFill>
                      <a:prstDash val="sysDash"/>
                      <a:round/>
                      <a:headEnd type="none" w="med" len="med"/>
                      <a:tailEnd type="none" w="med" len="med"/>
                    </a:lnL>
                    <a:lnR w="12700" cap="flat" cmpd="sng" algn="ctr">
                      <a:solidFill>
                        <a:schemeClr val="bg1"/>
                      </a:solidFill>
                      <a:prstDash val="sysDash"/>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ysDash"/>
                      <a:round/>
                      <a:headEnd type="none" w="med" len="med"/>
                      <a:tailEnd type="none" w="med" len="med"/>
                    </a:lnB>
                    <a:solidFill>
                      <a:srgbClr val="00B0F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t>Priority</a:t>
                      </a:r>
                    </a:p>
                  </a:txBody>
                  <a:tcPr>
                    <a:lnL w="12700" cap="flat" cmpd="sng" algn="ctr">
                      <a:solidFill>
                        <a:schemeClr val="bg1"/>
                      </a:solidFill>
                      <a:prstDash val="sysDash"/>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ysDash"/>
                      <a:round/>
                      <a:headEnd type="none" w="med" len="med"/>
                      <a:tailEnd type="none" w="med" len="med"/>
                    </a:lnB>
                    <a:solidFill>
                      <a:srgbClr val="00B0F0"/>
                    </a:solidFill>
                  </a:tcPr>
                </a:tc>
                <a:extLst>
                  <a:ext uri="{0D108BD9-81ED-4DB2-BD59-A6C34878D82A}">
                    <a16:rowId xmlns:a16="http://schemas.microsoft.com/office/drawing/2014/main" val="2357571213"/>
                  </a:ext>
                </a:extLst>
              </a:tr>
              <a:tr h="370840">
                <a:tc>
                  <a:txBody>
                    <a:bodyPr/>
                    <a:lstStyle/>
                    <a:p>
                      <a:pPr>
                        <a:lnSpc>
                          <a:spcPct val="150000"/>
                        </a:lnSpc>
                      </a:pPr>
                      <a:r>
                        <a:rPr lang="en-US" sz="1200" b="1" dirty="0">
                          <a:solidFill>
                            <a:srgbClr val="00B0F0"/>
                          </a:solidFill>
                        </a:rPr>
                        <a:t>VLAN Network Segregation</a:t>
                      </a:r>
                    </a:p>
                  </a:txBody>
                  <a:tcPr>
                    <a:lnL w="12700" cap="flat" cmpd="sng" algn="ctr">
                      <a:solidFill>
                        <a:srgbClr val="00B0F0"/>
                      </a:solidFill>
                      <a:prstDash val="solid"/>
                      <a:round/>
                      <a:headEnd type="none" w="med" len="med"/>
                      <a:tailEnd type="none" w="med" len="med"/>
                    </a:lnL>
                    <a:lnR w="12700" cap="flat" cmpd="sng" algn="ctr">
                      <a:solidFill>
                        <a:srgbClr val="00B0F0"/>
                      </a:solidFill>
                      <a:prstDash val="sysDash"/>
                      <a:round/>
                      <a:headEnd type="none" w="med" len="med"/>
                      <a:tailEnd type="none" w="med" len="med"/>
                    </a:lnR>
                    <a:lnT w="12700" cap="flat" cmpd="sng" algn="ctr">
                      <a:solidFill>
                        <a:srgbClr val="00B0F0"/>
                      </a:solidFill>
                      <a:prstDash val="sysDash"/>
                      <a:round/>
                      <a:headEnd type="none" w="med" len="med"/>
                      <a:tailEnd type="none" w="med" len="med"/>
                    </a:lnT>
                    <a:lnB w="12700" cap="flat" cmpd="sng" algn="ctr">
                      <a:solidFill>
                        <a:srgbClr val="00B0F0"/>
                      </a:solidFill>
                      <a:prstDash val="sysDash"/>
                      <a:round/>
                      <a:headEnd type="none" w="med" len="med"/>
                      <a:tailEnd type="none" w="med" len="med"/>
                    </a:lnB>
                    <a:solidFill>
                      <a:srgbClr val="00B0F0">
                        <a:alpha val="8000"/>
                      </a:srgbClr>
                    </a:solidFill>
                  </a:tcPr>
                </a:tc>
                <a:tc>
                  <a:txBody>
                    <a:bodyPr/>
                    <a:lstStyle/>
                    <a:p>
                      <a:pPr marL="285750" indent="-285750" algn="l" defTabSz="914400" rtl="0" eaLnBrk="1" latinLnBrk="0" hangingPunct="1">
                        <a:lnSpc>
                          <a:spcPct val="150000"/>
                        </a:lnSpc>
                        <a:buClr>
                          <a:srgbClr val="00B0F0"/>
                        </a:buClr>
                        <a:buFont typeface="Arial" panose="020B0604020202020204" pitchFamily="34" charset="0"/>
                        <a:buChar char="•"/>
                      </a:pPr>
                      <a:r>
                        <a:rPr lang="en-US" sz="1200" kern="1200" dirty="0">
                          <a:solidFill>
                            <a:schemeClr val="bg1"/>
                          </a:solidFill>
                          <a:latin typeface="+mn-lt"/>
                          <a:ea typeface="+mn-ea"/>
                          <a:cs typeface="+mn-cs"/>
                        </a:rPr>
                        <a:t>To separate the network into different segments so no unauthorized traffics is passed through</a:t>
                      </a:r>
                    </a:p>
                    <a:p>
                      <a:pPr marL="285750" indent="-285750" algn="l" defTabSz="914400" rtl="0" eaLnBrk="1" latinLnBrk="0" hangingPunct="1">
                        <a:lnSpc>
                          <a:spcPct val="150000"/>
                        </a:lnSpc>
                        <a:buClr>
                          <a:srgbClr val="00B0F0"/>
                        </a:buClr>
                        <a:buFont typeface="Arial" panose="020B0604020202020204" pitchFamily="34" charset="0"/>
                        <a:buChar char="•"/>
                      </a:pPr>
                      <a:r>
                        <a:rPr lang="en-US" sz="1200" kern="1200" dirty="0">
                          <a:solidFill>
                            <a:schemeClr val="bg1"/>
                          </a:solidFill>
                          <a:latin typeface="+mn-lt"/>
                          <a:ea typeface="+mn-ea"/>
                          <a:cs typeface="+mn-cs"/>
                        </a:rPr>
                        <a:t>To minimize the impact should a ransomware or malware attacks and spread within network</a:t>
                      </a:r>
                    </a:p>
                  </a:txBody>
                  <a:tcPr>
                    <a:lnL w="12700" cap="flat" cmpd="sng" algn="ctr">
                      <a:solidFill>
                        <a:srgbClr val="00B0F0"/>
                      </a:solidFill>
                      <a:prstDash val="sysDash"/>
                      <a:round/>
                      <a:headEnd type="none" w="med" len="med"/>
                      <a:tailEnd type="none" w="med" len="med"/>
                    </a:lnL>
                    <a:lnR w="12700" cap="flat" cmpd="sng" algn="ctr">
                      <a:solidFill>
                        <a:srgbClr val="00B0F0"/>
                      </a:solidFill>
                      <a:prstDash val="sysDash"/>
                      <a:round/>
                      <a:headEnd type="none" w="med" len="med"/>
                      <a:tailEnd type="none" w="med" len="med"/>
                    </a:lnR>
                    <a:lnT w="12700" cap="flat" cmpd="sng" algn="ctr">
                      <a:solidFill>
                        <a:srgbClr val="00B0F0"/>
                      </a:solidFill>
                      <a:prstDash val="sysDash"/>
                      <a:round/>
                      <a:headEnd type="none" w="med" len="med"/>
                      <a:tailEnd type="none" w="med" len="med"/>
                    </a:lnT>
                    <a:lnB w="12700" cap="flat" cmpd="sng" algn="ctr">
                      <a:solidFill>
                        <a:srgbClr val="00B0F0"/>
                      </a:solidFill>
                      <a:prstDash val="sysDash"/>
                      <a:round/>
                      <a:headEnd type="none" w="med" len="med"/>
                      <a:tailEnd type="none" w="med" len="med"/>
                    </a:lnB>
                    <a:solidFill>
                      <a:srgbClr val="00B0F0">
                        <a:alpha val="8000"/>
                      </a:srgbClr>
                    </a:solidFill>
                  </a:tcPr>
                </a:tc>
                <a:tc>
                  <a:txBody>
                    <a:bodyPr/>
                    <a:lstStyle/>
                    <a:p>
                      <a:pPr algn="ctr">
                        <a:lnSpc>
                          <a:spcPct val="150000"/>
                        </a:lnSpc>
                      </a:pPr>
                      <a:endParaRPr lang="en-US" sz="1200" dirty="0"/>
                    </a:p>
                  </a:txBody>
                  <a:tcPr>
                    <a:lnL w="12700" cap="flat" cmpd="sng" algn="ctr">
                      <a:solidFill>
                        <a:srgbClr val="00B0F0"/>
                      </a:solidFill>
                      <a:prstDash val="sysDash"/>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ysDash"/>
                      <a:round/>
                      <a:headEnd type="none" w="med" len="med"/>
                      <a:tailEnd type="none" w="med" len="med"/>
                    </a:lnT>
                    <a:lnB w="12700" cap="flat" cmpd="sng" algn="ctr">
                      <a:solidFill>
                        <a:srgbClr val="00B0F0"/>
                      </a:solidFill>
                      <a:prstDash val="sysDash"/>
                      <a:round/>
                      <a:headEnd type="none" w="med" len="med"/>
                      <a:tailEnd type="none" w="med" len="med"/>
                    </a:lnB>
                    <a:solidFill>
                      <a:srgbClr val="00B0F0">
                        <a:alpha val="8000"/>
                      </a:srgbClr>
                    </a:solidFill>
                  </a:tcPr>
                </a:tc>
                <a:extLst>
                  <a:ext uri="{0D108BD9-81ED-4DB2-BD59-A6C34878D82A}">
                    <a16:rowId xmlns:a16="http://schemas.microsoft.com/office/drawing/2014/main" val="3544401313"/>
                  </a:ext>
                </a:extLst>
              </a:tr>
              <a:tr h="370840">
                <a:tc>
                  <a:txBody>
                    <a:bodyPr/>
                    <a:lstStyle/>
                    <a:p>
                      <a:pPr>
                        <a:lnSpc>
                          <a:spcPct val="150000"/>
                        </a:lnSpc>
                      </a:pPr>
                      <a:r>
                        <a:rPr lang="en-US" sz="1200" b="1" dirty="0">
                          <a:solidFill>
                            <a:srgbClr val="00B0F0"/>
                          </a:solidFill>
                        </a:rPr>
                        <a:t>Server Hardening</a:t>
                      </a:r>
                    </a:p>
                  </a:txBody>
                  <a:tcPr>
                    <a:lnL w="12700" cap="flat" cmpd="sng" algn="ctr">
                      <a:solidFill>
                        <a:srgbClr val="00B0F0"/>
                      </a:solidFill>
                      <a:prstDash val="solid"/>
                      <a:round/>
                      <a:headEnd type="none" w="med" len="med"/>
                      <a:tailEnd type="none" w="med" len="med"/>
                    </a:lnL>
                    <a:lnR w="12700" cap="flat" cmpd="sng" algn="ctr">
                      <a:solidFill>
                        <a:srgbClr val="00B0F0"/>
                      </a:solidFill>
                      <a:prstDash val="sysDash"/>
                      <a:round/>
                      <a:headEnd type="none" w="med" len="med"/>
                      <a:tailEnd type="none" w="med" len="med"/>
                    </a:lnR>
                    <a:lnT w="12700" cap="flat" cmpd="sng" algn="ctr">
                      <a:solidFill>
                        <a:srgbClr val="00B0F0"/>
                      </a:solidFill>
                      <a:prstDash val="sysDash"/>
                      <a:round/>
                      <a:headEnd type="none" w="med" len="med"/>
                      <a:tailEnd type="none" w="med" len="med"/>
                    </a:lnT>
                    <a:lnB w="12700" cap="flat" cmpd="sng" algn="ctr">
                      <a:solidFill>
                        <a:srgbClr val="00B0F0"/>
                      </a:solidFill>
                      <a:prstDash val="sysDash"/>
                      <a:round/>
                      <a:headEnd type="none" w="med" len="med"/>
                      <a:tailEnd type="none" w="med" len="med"/>
                    </a:lnB>
                    <a:solidFill>
                      <a:srgbClr val="00B0F0">
                        <a:alpha val="6000"/>
                      </a:srgbClr>
                    </a:solidFill>
                  </a:tcPr>
                </a:tc>
                <a:tc>
                  <a:txBody>
                    <a:bodyPr/>
                    <a:lstStyle/>
                    <a:p>
                      <a:pPr marL="285750" indent="-285750">
                        <a:lnSpc>
                          <a:spcPct val="150000"/>
                        </a:lnSpc>
                        <a:buClr>
                          <a:srgbClr val="00B0F0"/>
                        </a:buClr>
                        <a:buFont typeface="Arial" panose="020B0604020202020204" pitchFamily="34" charset="0"/>
                        <a:buChar char="•"/>
                      </a:pPr>
                      <a:r>
                        <a:rPr lang="en-US" sz="1200" kern="1200" dirty="0">
                          <a:solidFill>
                            <a:schemeClr val="bg1"/>
                          </a:solidFill>
                          <a:latin typeface="+mn-lt"/>
                          <a:ea typeface="+mn-ea"/>
                          <a:cs typeface="+mn-cs"/>
                        </a:rPr>
                        <a:t>To change default and insecure settings to industry recommended settings</a:t>
                      </a:r>
                    </a:p>
                    <a:p>
                      <a:pPr marL="285750" indent="-285750">
                        <a:lnSpc>
                          <a:spcPct val="150000"/>
                        </a:lnSpc>
                        <a:buClr>
                          <a:srgbClr val="00B0F0"/>
                        </a:buClr>
                        <a:buFont typeface="Arial" panose="020B0604020202020204" pitchFamily="34" charset="0"/>
                        <a:buChar char="•"/>
                      </a:pPr>
                      <a:r>
                        <a:rPr lang="en-US" sz="1200" kern="1200" dirty="0">
                          <a:solidFill>
                            <a:schemeClr val="bg1"/>
                          </a:solidFill>
                          <a:latin typeface="+mn-lt"/>
                          <a:ea typeface="+mn-ea"/>
                          <a:cs typeface="+mn-cs"/>
                        </a:rPr>
                        <a:t>Ensure server has been hardened before migrated into production environment</a:t>
                      </a:r>
                    </a:p>
                  </a:txBody>
                  <a:tcPr>
                    <a:lnL w="12700" cap="flat" cmpd="sng" algn="ctr">
                      <a:solidFill>
                        <a:srgbClr val="00B0F0"/>
                      </a:solidFill>
                      <a:prstDash val="sysDash"/>
                      <a:round/>
                      <a:headEnd type="none" w="med" len="med"/>
                      <a:tailEnd type="none" w="med" len="med"/>
                    </a:lnL>
                    <a:lnR w="12700" cap="flat" cmpd="sng" algn="ctr">
                      <a:solidFill>
                        <a:srgbClr val="00B0F0"/>
                      </a:solidFill>
                      <a:prstDash val="sysDash"/>
                      <a:round/>
                      <a:headEnd type="none" w="med" len="med"/>
                      <a:tailEnd type="none" w="med" len="med"/>
                    </a:lnR>
                    <a:lnT w="12700" cap="flat" cmpd="sng" algn="ctr">
                      <a:solidFill>
                        <a:srgbClr val="00B0F0"/>
                      </a:solidFill>
                      <a:prstDash val="sysDash"/>
                      <a:round/>
                      <a:headEnd type="none" w="med" len="med"/>
                      <a:tailEnd type="none" w="med" len="med"/>
                    </a:lnT>
                    <a:lnB w="12700" cap="flat" cmpd="sng" algn="ctr">
                      <a:solidFill>
                        <a:srgbClr val="00B0F0"/>
                      </a:solidFill>
                      <a:prstDash val="sysDash"/>
                      <a:round/>
                      <a:headEnd type="none" w="med" len="med"/>
                      <a:tailEnd type="none" w="med" len="med"/>
                    </a:lnB>
                    <a:solidFill>
                      <a:srgbClr val="00B0F0">
                        <a:alpha val="6000"/>
                      </a:srgbClr>
                    </a:solidFill>
                  </a:tcPr>
                </a:tc>
                <a:tc>
                  <a:txBody>
                    <a:bodyPr/>
                    <a:lstStyle/>
                    <a:p>
                      <a:pPr>
                        <a:lnSpc>
                          <a:spcPct val="150000"/>
                        </a:lnSpc>
                      </a:pPr>
                      <a:endParaRPr lang="en-US" sz="1200" dirty="0"/>
                    </a:p>
                  </a:txBody>
                  <a:tcPr>
                    <a:lnL w="12700" cap="flat" cmpd="sng" algn="ctr">
                      <a:solidFill>
                        <a:srgbClr val="00B0F0"/>
                      </a:solidFill>
                      <a:prstDash val="sysDash"/>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ysDash"/>
                      <a:round/>
                      <a:headEnd type="none" w="med" len="med"/>
                      <a:tailEnd type="none" w="med" len="med"/>
                    </a:lnT>
                    <a:lnB w="12700" cap="flat" cmpd="sng" algn="ctr">
                      <a:solidFill>
                        <a:srgbClr val="00B0F0"/>
                      </a:solidFill>
                      <a:prstDash val="sysDash"/>
                      <a:round/>
                      <a:headEnd type="none" w="med" len="med"/>
                      <a:tailEnd type="none" w="med" len="med"/>
                    </a:lnB>
                    <a:solidFill>
                      <a:srgbClr val="00B0F0">
                        <a:alpha val="6000"/>
                      </a:srgbClr>
                    </a:solidFill>
                  </a:tcPr>
                </a:tc>
                <a:extLst>
                  <a:ext uri="{0D108BD9-81ED-4DB2-BD59-A6C34878D82A}">
                    <a16:rowId xmlns:a16="http://schemas.microsoft.com/office/drawing/2014/main" val="1970538604"/>
                  </a:ext>
                </a:extLst>
              </a:tr>
              <a:tr h="370840">
                <a:tc>
                  <a:txBody>
                    <a:bodyPr/>
                    <a:lstStyle/>
                    <a:p>
                      <a:pPr>
                        <a:lnSpc>
                          <a:spcPct val="150000"/>
                        </a:lnSpc>
                      </a:pPr>
                      <a:r>
                        <a:rPr lang="en-US" sz="1200" b="1" dirty="0">
                          <a:solidFill>
                            <a:srgbClr val="00B0F0"/>
                          </a:solidFill>
                        </a:rPr>
                        <a:t>Regular Vulnerability Assessment</a:t>
                      </a:r>
                    </a:p>
                  </a:txBody>
                  <a:tcPr>
                    <a:lnL w="12700" cap="flat" cmpd="sng" algn="ctr">
                      <a:solidFill>
                        <a:srgbClr val="00B0F0"/>
                      </a:solidFill>
                      <a:prstDash val="solid"/>
                      <a:round/>
                      <a:headEnd type="none" w="med" len="med"/>
                      <a:tailEnd type="none" w="med" len="med"/>
                    </a:lnL>
                    <a:lnR w="12700" cap="flat" cmpd="sng" algn="ctr">
                      <a:solidFill>
                        <a:srgbClr val="00B0F0"/>
                      </a:solidFill>
                      <a:prstDash val="sysDash"/>
                      <a:round/>
                      <a:headEnd type="none" w="med" len="med"/>
                      <a:tailEnd type="none" w="med" len="med"/>
                    </a:lnR>
                    <a:lnT w="12700" cap="flat" cmpd="sng" algn="ctr">
                      <a:solidFill>
                        <a:srgbClr val="00B0F0"/>
                      </a:solidFill>
                      <a:prstDash val="sysDash"/>
                      <a:round/>
                      <a:headEnd type="none" w="med" len="med"/>
                      <a:tailEnd type="none" w="med" len="med"/>
                    </a:lnT>
                    <a:lnB w="12700" cap="flat" cmpd="sng" algn="ctr">
                      <a:solidFill>
                        <a:srgbClr val="00B0F0"/>
                      </a:solidFill>
                      <a:prstDash val="sysDash"/>
                      <a:round/>
                      <a:headEnd type="none" w="med" len="med"/>
                      <a:tailEnd type="none" w="med" len="med"/>
                    </a:lnB>
                    <a:solidFill>
                      <a:srgbClr val="00B0F0">
                        <a:alpha val="8000"/>
                      </a:srgbClr>
                    </a:solidFill>
                  </a:tcPr>
                </a:tc>
                <a:tc>
                  <a:txBody>
                    <a:bodyPr/>
                    <a:lstStyle/>
                    <a:p>
                      <a:pPr marL="285750" indent="-285750" algn="l" defTabSz="914400" rtl="0" eaLnBrk="1" latinLnBrk="0" hangingPunct="1">
                        <a:lnSpc>
                          <a:spcPct val="150000"/>
                        </a:lnSpc>
                        <a:buClr>
                          <a:srgbClr val="00B0F0"/>
                        </a:buClr>
                        <a:buFont typeface="Arial" panose="020B0604020202020204" pitchFamily="34" charset="0"/>
                        <a:buChar char="•"/>
                      </a:pPr>
                      <a:r>
                        <a:rPr lang="en-US" sz="1200" kern="1200" dirty="0">
                          <a:solidFill>
                            <a:schemeClr val="bg1"/>
                          </a:solidFill>
                          <a:latin typeface="+mn-lt"/>
                          <a:ea typeface="+mn-ea"/>
                          <a:cs typeface="+mn-cs"/>
                        </a:rPr>
                        <a:t>To ensure known vulnerabilities are reduced</a:t>
                      </a:r>
                    </a:p>
                    <a:p>
                      <a:pPr marL="285750" indent="-285750" algn="l" defTabSz="914400" rtl="0" eaLnBrk="1" latinLnBrk="0" hangingPunct="1">
                        <a:lnSpc>
                          <a:spcPct val="150000"/>
                        </a:lnSpc>
                        <a:buClr>
                          <a:srgbClr val="00B0F0"/>
                        </a:buClr>
                        <a:buFont typeface="Arial" panose="020B0604020202020204" pitchFamily="34" charset="0"/>
                        <a:buChar char="•"/>
                      </a:pPr>
                      <a:r>
                        <a:rPr lang="en-US" sz="1200" kern="1200" dirty="0">
                          <a:solidFill>
                            <a:schemeClr val="bg1"/>
                          </a:solidFill>
                          <a:latin typeface="+mn-lt"/>
                          <a:ea typeface="+mn-ea"/>
                          <a:cs typeface="+mn-cs"/>
                        </a:rPr>
                        <a:t>To ensure misconfigurations are identified and tuned to meet industry best practices</a:t>
                      </a:r>
                    </a:p>
                  </a:txBody>
                  <a:tcPr>
                    <a:lnL w="12700" cap="flat" cmpd="sng" algn="ctr">
                      <a:solidFill>
                        <a:srgbClr val="00B0F0"/>
                      </a:solidFill>
                      <a:prstDash val="sysDash"/>
                      <a:round/>
                      <a:headEnd type="none" w="med" len="med"/>
                      <a:tailEnd type="none" w="med" len="med"/>
                    </a:lnL>
                    <a:lnR w="12700" cap="flat" cmpd="sng" algn="ctr">
                      <a:solidFill>
                        <a:srgbClr val="00B0F0"/>
                      </a:solidFill>
                      <a:prstDash val="sysDash"/>
                      <a:round/>
                      <a:headEnd type="none" w="med" len="med"/>
                      <a:tailEnd type="none" w="med" len="med"/>
                    </a:lnR>
                    <a:lnT w="12700" cap="flat" cmpd="sng" algn="ctr">
                      <a:solidFill>
                        <a:srgbClr val="00B0F0"/>
                      </a:solidFill>
                      <a:prstDash val="sysDash"/>
                      <a:round/>
                      <a:headEnd type="none" w="med" len="med"/>
                      <a:tailEnd type="none" w="med" len="med"/>
                    </a:lnT>
                    <a:lnB w="12700" cap="flat" cmpd="sng" algn="ctr">
                      <a:solidFill>
                        <a:srgbClr val="00B0F0"/>
                      </a:solidFill>
                      <a:prstDash val="sysDash"/>
                      <a:round/>
                      <a:headEnd type="none" w="med" len="med"/>
                      <a:tailEnd type="none" w="med" len="med"/>
                    </a:lnB>
                    <a:solidFill>
                      <a:srgbClr val="00B0F0">
                        <a:alpha val="8000"/>
                      </a:srgbClr>
                    </a:solidFill>
                  </a:tcPr>
                </a:tc>
                <a:tc>
                  <a:txBody>
                    <a:bodyPr/>
                    <a:lstStyle/>
                    <a:p>
                      <a:pPr>
                        <a:lnSpc>
                          <a:spcPct val="150000"/>
                        </a:lnSpc>
                      </a:pPr>
                      <a:endParaRPr lang="en-US" sz="1200" dirty="0"/>
                    </a:p>
                  </a:txBody>
                  <a:tcPr>
                    <a:lnL w="12700" cap="flat" cmpd="sng" algn="ctr">
                      <a:solidFill>
                        <a:srgbClr val="00B0F0"/>
                      </a:solidFill>
                      <a:prstDash val="sysDash"/>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ysDash"/>
                      <a:round/>
                      <a:headEnd type="none" w="med" len="med"/>
                      <a:tailEnd type="none" w="med" len="med"/>
                    </a:lnT>
                    <a:lnB w="12700" cap="flat" cmpd="sng" algn="ctr">
                      <a:solidFill>
                        <a:srgbClr val="00B0F0"/>
                      </a:solidFill>
                      <a:prstDash val="sysDash"/>
                      <a:round/>
                      <a:headEnd type="none" w="med" len="med"/>
                      <a:tailEnd type="none" w="med" len="med"/>
                    </a:lnB>
                    <a:solidFill>
                      <a:srgbClr val="00B0F0">
                        <a:alpha val="8000"/>
                      </a:srgbClr>
                    </a:solidFill>
                  </a:tcPr>
                </a:tc>
                <a:extLst>
                  <a:ext uri="{0D108BD9-81ED-4DB2-BD59-A6C34878D82A}">
                    <a16:rowId xmlns:a16="http://schemas.microsoft.com/office/drawing/2014/main" val="1082372293"/>
                  </a:ext>
                </a:extLst>
              </a:tr>
              <a:tr h="370840">
                <a:tc>
                  <a:txBody>
                    <a:bodyPr/>
                    <a:lstStyle/>
                    <a:p>
                      <a:pPr>
                        <a:lnSpc>
                          <a:spcPct val="150000"/>
                        </a:lnSpc>
                      </a:pPr>
                      <a:r>
                        <a:rPr lang="en-US" sz="1200" b="1" dirty="0">
                          <a:solidFill>
                            <a:srgbClr val="00B0F0"/>
                          </a:solidFill>
                        </a:rPr>
                        <a:t>Internet Access Management</a:t>
                      </a:r>
                    </a:p>
                  </a:txBody>
                  <a:tcPr>
                    <a:lnL w="12700" cap="flat" cmpd="sng" algn="ctr">
                      <a:solidFill>
                        <a:srgbClr val="00B0F0"/>
                      </a:solidFill>
                      <a:prstDash val="solid"/>
                      <a:round/>
                      <a:headEnd type="none" w="med" len="med"/>
                      <a:tailEnd type="none" w="med" len="med"/>
                    </a:lnL>
                    <a:lnR w="12700" cap="flat" cmpd="sng" algn="ctr">
                      <a:solidFill>
                        <a:srgbClr val="00B0F0"/>
                      </a:solidFill>
                      <a:prstDash val="sysDash"/>
                      <a:round/>
                      <a:headEnd type="none" w="med" len="med"/>
                      <a:tailEnd type="none" w="med" len="med"/>
                    </a:lnR>
                    <a:lnT w="12700" cap="flat" cmpd="sng" algn="ctr">
                      <a:solidFill>
                        <a:srgbClr val="00B0F0"/>
                      </a:solidFill>
                      <a:prstDash val="sysDash"/>
                      <a:round/>
                      <a:headEnd type="none" w="med" len="med"/>
                      <a:tailEnd type="none" w="med" len="med"/>
                    </a:lnT>
                    <a:lnB w="12700" cap="flat" cmpd="sng" algn="ctr">
                      <a:solidFill>
                        <a:srgbClr val="00B0F0"/>
                      </a:solidFill>
                      <a:prstDash val="solid"/>
                      <a:round/>
                      <a:headEnd type="none" w="med" len="med"/>
                      <a:tailEnd type="none" w="med" len="med"/>
                    </a:lnB>
                    <a:solidFill>
                      <a:srgbClr val="00B0F0">
                        <a:alpha val="6000"/>
                      </a:srgbClr>
                    </a:solidFill>
                  </a:tcPr>
                </a:tc>
                <a:tc>
                  <a:txBody>
                    <a:bodyPr/>
                    <a:lstStyle/>
                    <a:p>
                      <a:pPr marL="285750" indent="-285750" algn="l" defTabSz="914400" rtl="0" eaLnBrk="1" latinLnBrk="0" hangingPunct="1">
                        <a:lnSpc>
                          <a:spcPct val="150000"/>
                        </a:lnSpc>
                        <a:buClr>
                          <a:srgbClr val="00B0F0"/>
                        </a:buClr>
                        <a:buFont typeface="Arial" panose="020B0604020202020204" pitchFamily="34" charset="0"/>
                        <a:buChar char="•"/>
                      </a:pPr>
                      <a:r>
                        <a:rPr lang="en-US" sz="1200" kern="1200" dirty="0">
                          <a:solidFill>
                            <a:schemeClr val="bg1"/>
                          </a:solidFill>
                          <a:latin typeface="+mn-lt"/>
                          <a:ea typeface="+mn-ea"/>
                          <a:cs typeface="+mn-cs"/>
                        </a:rPr>
                        <a:t>To prevent internal employees to access ANY websites, include non-work related, adult, gambling</a:t>
                      </a:r>
                    </a:p>
                    <a:p>
                      <a:pPr marL="285750" indent="-285750" algn="l" defTabSz="914400" rtl="0" eaLnBrk="1" latinLnBrk="0" hangingPunct="1">
                        <a:lnSpc>
                          <a:spcPct val="150000"/>
                        </a:lnSpc>
                        <a:buClr>
                          <a:srgbClr val="00B0F0"/>
                        </a:buClr>
                        <a:buFont typeface="Arial" panose="020B0604020202020204" pitchFamily="34" charset="0"/>
                        <a:buChar char="•"/>
                      </a:pPr>
                      <a:r>
                        <a:rPr lang="en-US" sz="1200" kern="1200" dirty="0">
                          <a:solidFill>
                            <a:schemeClr val="bg1"/>
                          </a:solidFill>
                          <a:latin typeface="+mn-lt"/>
                          <a:ea typeface="+mn-ea"/>
                          <a:cs typeface="+mn-cs"/>
                        </a:rPr>
                        <a:t>Malicious websites often contains malicious executable files</a:t>
                      </a:r>
                    </a:p>
                  </a:txBody>
                  <a:tcPr>
                    <a:lnL w="12700" cap="flat" cmpd="sng" algn="ctr">
                      <a:solidFill>
                        <a:srgbClr val="00B0F0"/>
                      </a:solidFill>
                      <a:prstDash val="sysDash"/>
                      <a:round/>
                      <a:headEnd type="none" w="med" len="med"/>
                      <a:tailEnd type="none" w="med" len="med"/>
                    </a:lnL>
                    <a:lnR w="12700" cap="flat" cmpd="sng" algn="ctr">
                      <a:solidFill>
                        <a:srgbClr val="00B0F0"/>
                      </a:solidFill>
                      <a:prstDash val="sysDash"/>
                      <a:round/>
                      <a:headEnd type="none" w="med" len="med"/>
                      <a:tailEnd type="none" w="med" len="med"/>
                    </a:lnR>
                    <a:lnT w="12700" cap="flat" cmpd="sng" algn="ctr">
                      <a:solidFill>
                        <a:srgbClr val="00B0F0"/>
                      </a:solidFill>
                      <a:prstDash val="sysDash"/>
                      <a:round/>
                      <a:headEnd type="none" w="med" len="med"/>
                      <a:tailEnd type="none" w="med" len="med"/>
                    </a:lnT>
                    <a:lnB w="12700" cap="flat" cmpd="sng" algn="ctr">
                      <a:solidFill>
                        <a:srgbClr val="00B0F0"/>
                      </a:solidFill>
                      <a:prstDash val="solid"/>
                      <a:round/>
                      <a:headEnd type="none" w="med" len="med"/>
                      <a:tailEnd type="none" w="med" len="med"/>
                    </a:lnB>
                    <a:solidFill>
                      <a:srgbClr val="00B0F0">
                        <a:alpha val="6000"/>
                      </a:srgbClr>
                    </a:solidFill>
                  </a:tcPr>
                </a:tc>
                <a:tc>
                  <a:txBody>
                    <a:bodyPr/>
                    <a:lstStyle/>
                    <a:p>
                      <a:pPr>
                        <a:lnSpc>
                          <a:spcPct val="150000"/>
                        </a:lnSpc>
                      </a:pPr>
                      <a:endParaRPr lang="en-US" sz="1200" dirty="0"/>
                    </a:p>
                  </a:txBody>
                  <a:tcPr>
                    <a:lnL w="12700" cap="flat" cmpd="sng" algn="ctr">
                      <a:solidFill>
                        <a:srgbClr val="00B0F0"/>
                      </a:solidFill>
                      <a:prstDash val="sysDash"/>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ysDash"/>
                      <a:round/>
                      <a:headEnd type="none" w="med" len="med"/>
                      <a:tailEnd type="none" w="med" len="med"/>
                    </a:lnT>
                    <a:lnB w="12700" cap="flat" cmpd="sng" algn="ctr">
                      <a:solidFill>
                        <a:srgbClr val="00B0F0"/>
                      </a:solidFill>
                      <a:prstDash val="solid"/>
                      <a:round/>
                      <a:headEnd type="none" w="med" len="med"/>
                      <a:tailEnd type="none" w="med" len="med"/>
                    </a:lnB>
                    <a:solidFill>
                      <a:srgbClr val="00B0F0">
                        <a:alpha val="6000"/>
                      </a:srgbClr>
                    </a:solidFill>
                  </a:tcPr>
                </a:tc>
                <a:extLst>
                  <a:ext uri="{0D108BD9-81ED-4DB2-BD59-A6C34878D82A}">
                    <a16:rowId xmlns:a16="http://schemas.microsoft.com/office/drawing/2014/main" val="286772328"/>
                  </a:ext>
                </a:extLst>
              </a:tr>
            </a:tbl>
          </a:graphicData>
        </a:graphic>
      </p:graphicFrame>
      <p:grpSp>
        <p:nvGrpSpPr>
          <p:cNvPr id="2" name="组合 1">
            <a:extLst>
              <a:ext uri="{FF2B5EF4-FFF2-40B4-BE49-F238E27FC236}">
                <a16:creationId xmlns:a16="http://schemas.microsoft.com/office/drawing/2014/main" id="{00E8919B-AF69-D14A-805F-D5B9E6755625}"/>
              </a:ext>
            </a:extLst>
          </p:cNvPr>
          <p:cNvGrpSpPr/>
          <p:nvPr/>
        </p:nvGrpSpPr>
        <p:grpSpPr>
          <a:xfrm>
            <a:off x="10545649" y="2086829"/>
            <a:ext cx="174812" cy="363072"/>
            <a:chOff x="10528701" y="1913403"/>
            <a:chExt cx="174812" cy="363072"/>
          </a:xfrm>
        </p:grpSpPr>
        <p:cxnSp>
          <p:nvCxnSpPr>
            <p:cNvPr id="12" name="直接箭头连接符 11">
              <a:extLst>
                <a:ext uri="{FF2B5EF4-FFF2-40B4-BE49-F238E27FC236}">
                  <a16:creationId xmlns:a16="http://schemas.microsoft.com/office/drawing/2014/main" id="{5ED17627-95BB-44F1-81A6-74B91F9114AA}"/>
                </a:ext>
              </a:extLst>
            </p:cNvPr>
            <p:cNvCxnSpPr>
              <a:cxnSpLocks/>
            </p:cNvCxnSpPr>
            <p:nvPr/>
          </p:nvCxnSpPr>
          <p:spPr>
            <a:xfrm flipV="1">
              <a:off x="10528701" y="1913403"/>
              <a:ext cx="0" cy="363072"/>
            </a:xfrm>
            <a:prstGeom prst="straightConnector1">
              <a:avLst/>
            </a:prstGeom>
            <a:ln w="22225">
              <a:solidFill>
                <a:srgbClr val="FF0000"/>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13" name="直接箭头连接符 12">
              <a:extLst>
                <a:ext uri="{FF2B5EF4-FFF2-40B4-BE49-F238E27FC236}">
                  <a16:creationId xmlns:a16="http://schemas.microsoft.com/office/drawing/2014/main" id="{2ED982C8-8F10-4449-87F8-E276143A347C}"/>
                </a:ext>
              </a:extLst>
            </p:cNvPr>
            <p:cNvCxnSpPr>
              <a:cxnSpLocks/>
            </p:cNvCxnSpPr>
            <p:nvPr/>
          </p:nvCxnSpPr>
          <p:spPr>
            <a:xfrm flipV="1">
              <a:off x="10703513" y="1913403"/>
              <a:ext cx="0" cy="363072"/>
            </a:xfrm>
            <a:prstGeom prst="straightConnector1">
              <a:avLst/>
            </a:prstGeom>
            <a:ln w="22225">
              <a:solidFill>
                <a:srgbClr val="FF0000"/>
              </a:solidFill>
              <a:tailEnd type="triangle" w="lg" len="lg"/>
            </a:ln>
          </p:spPr>
          <p:style>
            <a:lnRef idx="1">
              <a:schemeClr val="accent1"/>
            </a:lnRef>
            <a:fillRef idx="0">
              <a:schemeClr val="accent1"/>
            </a:fillRef>
            <a:effectRef idx="0">
              <a:schemeClr val="accent1"/>
            </a:effectRef>
            <a:fontRef idx="minor">
              <a:schemeClr val="tx1"/>
            </a:fontRef>
          </p:style>
        </p:cxnSp>
      </p:grpSp>
      <p:cxnSp>
        <p:nvCxnSpPr>
          <p:cNvPr id="14" name="直接箭头连接符 13">
            <a:extLst>
              <a:ext uri="{FF2B5EF4-FFF2-40B4-BE49-F238E27FC236}">
                <a16:creationId xmlns:a16="http://schemas.microsoft.com/office/drawing/2014/main" id="{A40D3FB5-3C3D-45D1-B632-5BAD358194D3}"/>
              </a:ext>
            </a:extLst>
          </p:cNvPr>
          <p:cNvCxnSpPr>
            <a:cxnSpLocks/>
          </p:cNvCxnSpPr>
          <p:nvPr/>
        </p:nvCxnSpPr>
        <p:spPr>
          <a:xfrm flipV="1">
            <a:off x="10633055" y="3119796"/>
            <a:ext cx="0" cy="363072"/>
          </a:xfrm>
          <a:prstGeom prst="straightConnector1">
            <a:avLst/>
          </a:prstGeom>
          <a:ln w="22225">
            <a:solidFill>
              <a:srgbClr val="FF0000"/>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15" name="直接箭头连接符 14">
            <a:extLst>
              <a:ext uri="{FF2B5EF4-FFF2-40B4-BE49-F238E27FC236}">
                <a16:creationId xmlns:a16="http://schemas.microsoft.com/office/drawing/2014/main" id="{5A8CC308-935E-4C4B-A3B0-A9FEBB17A8AA}"/>
              </a:ext>
            </a:extLst>
          </p:cNvPr>
          <p:cNvCxnSpPr>
            <a:cxnSpLocks/>
          </p:cNvCxnSpPr>
          <p:nvPr/>
        </p:nvCxnSpPr>
        <p:spPr>
          <a:xfrm flipV="1">
            <a:off x="10633055" y="4033049"/>
            <a:ext cx="0" cy="363072"/>
          </a:xfrm>
          <a:prstGeom prst="straightConnector1">
            <a:avLst/>
          </a:prstGeom>
          <a:ln w="22225">
            <a:solidFill>
              <a:srgbClr val="FF0000"/>
            </a:solidFill>
            <a:tailEnd type="triangle" w="lg" len="lg"/>
          </a:ln>
        </p:spPr>
        <p:style>
          <a:lnRef idx="1">
            <a:schemeClr val="accent1"/>
          </a:lnRef>
          <a:fillRef idx="0">
            <a:schemeClr val="accent1"/>
          </a:fillRef>
          <a:effectRef idx="0">
            <a:schemeClr val="accent1"/>
          </a:effectRef>
          <a:fontRef idx="minor">
            <a:schemeClr val="tx1"/>
          </a:fontRef>
        </p:style>
      </p:cxnSp>
      <p:grpSp>
        <p:nvGrpSpPr>
          <p:cNvPr id="18" name="组合 17">
            <a:extLst>
              <a:ext uri="{FF2B5EF4-FFF2-40B4-BE49-F238E27FC236}">
                <a16:creationId xmlns:a16="http://schemas.microsoft.com/office/drawing/2014/main" id="{55D8A951-A4B8-3746-AECE-75D6DCC86602}"/>
              </a:ext>
            </a:extLst>
          </p:cNvPr>
          <p:cNvGrpSpPr/>
          <p:nvPr/>
        </p:nvGrpSpPr>
        <p:grpSpPr>
          <a:xfrm>
            <a:off x="10545649" y="4892376"/>
            <a:ext cx="174812" cy="363072"/>
            <a:chOff x="10528701" y="1913403"/>
            <a:chExt cx="174812" cy="363072"/>
          </a:xfrm>
        </p:grpSpPr>
        <p:cxnSp>
          <p:nvCxnSpPr>
            <p:cNvPr id="19" name="直接箭头连接符 11">
              <a:extLst>
                <a:ext uri="{FF2B5EF4-FFF2-40B4-BE49-F238E27FC236}">
                  <a16:creationId xmlns:a16="http://schemas.microsoft.com/office/drawing/2014/main" id="{64731D62-C4D2-C443-9329-63BC0546CF60}"/>
                </a:ext>
              </a:extLst>
            </p:cNvPr>
            <p:cNvCxnSpPr>
              <a:cxnSpLocks/>
            </p:cNvCxnSpPr>
            <p:nvPr/>
          </p:nvCxnSpPr>
          <p:spPr>
            <a:xfrm flipV="1">
              <a:off x="10528701" y="1913403"/>
              <a:ext cx="0" cy="363072"/>
            </a:xfrm>
            <a:prstGeom prst="straightConnector1">
              <a:avLst/>
            </a:prstGeom>
            <a:ln w="22225">
              <a:solidFill>
                <a:srgbClr val="FF0000"/>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20" name="直接箭头连接符 12">
              <a:extLst>
                <a:ext uri="{FF2B5EF4-FFF2-40B4-BE49-F238E27FC236}">
                  <a16:creationId xmlns:a16="http://schemas.microsoft.com/office/drawing/2014/main" id="{D5FCCD22-0EEF-294A-91B8-FE613BED3881}"/>
                </a:ext>
              </a:extLst>
            </p:cNvPr>
            <p:cNvCxnSpPr>
              <a:cxnSpLocks/>
            </p:cNvCxnSpPr>
            <p:nvPr/>
          </p:nvCxnSpPr>
          <p:spPr>
            <a:xfrm flipV="1">
              <a:off x="10703513" y="1913403"/>
              <a:ext cx="0" cy="363072"/>
            </a:xfrm>
            <a:prstGeom prst="straightConnector1">
              <a:avLst/>
            </a:prstGeom>
            <a:ln w="22225">
              <a:solidFill>
                <a:srgbClr val="FF0000"/>
              </a:solidFill>
              <a:tailEnd type="triangle" w="lg" len="lg"/>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8814018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819150" y="2354790"/>
            <a:ext cx="4051109" cy="1028105"/>
            <a:chOff x="1320954" y="1989957"/>
            <a:chExt cx="4051109" cy="1028105"/>
          </a:xfrm>
        </p:grpSpPr>
        <p:sp>
          <p:nvSpPr>
            <p:cNvPr id="15" name="矩形 14"/>
            <p:cNvSpPr/>
            <p:nvPr/>
          </p:nvSpPr>
          <p:spPr>
            <a:xfrm>
              <a:off x="1320954" y="1989957"/>
              <a:ext cx="4051109" cy="923330"/>
            </a:xfrm>
            <a:prstGeom prst="rect">
              <a:avLst/>
            </a:prstGeom>
          </p:spPr>
          <p:txBody>
            <a:bodyPr wrap="none">
              <a:spAutoFit/>
            </a:bodyPr>
            <a:lstStyle/>
            <a:p>
              <a:r>
                <a:rPr lang="en-US" altLang="zh-CN" sz="5400" b="1" dirty="0">
                  <a:solidFill>
                    <a:schemeClr val="bg1"/>
                  </a:solidFill>
                  <a:latin typeface="Century Gothic" panose="020B0502020202020204" pitchFamily="34" charset="0"/>
                  <a:ea typeface="微软雅黑" charset="-122"/>
                </a:rPr>
                <a:t>THANK YOU</a:t>
              </a:r>
              <a:endParaRPr lang="zh-CN" altLang="en-US" sz="5400" b="1" dirty="0">
                <a:solidFill>
                  <a:schemeClr val="bg1"/>
                </a:solidFill>
                <a:latin typeface="Century Gothic" panose="020B0502020202020204" pitchFamily="34" charset="0"/>
              </a:endParaRPr>
            </a:p>
          </p:txBody>
        </p:sp>
        <p:cxnSp>
          <p:nvCxnSpPr>
            <p:cNvPr id="16" name="直接连接符 15"/>
            <p:cNvCxnSpPr/>
            <p:nvPr/>
          </p:nvCxnSpPr>
          <p:spPr>
            <a:xfrm>
              <a:off x="1448435" y="3018062"/>
              <a:ext cx="3796145" cy="0"/>
            </a:xfrm>
            <a:prstGeom prst="line">
              <a:avLst/>
            </a:prstGeom>
            <a:ln w="12700">
              <a:solidFill>
                <a:srgbClr val="C9C9C9"/>
              </a:solidFill>
              <a:prstDash val="solid"/>
            </a:ln>
          </p:spPr>
          <p:style>
            <a:lnRef idx="1">
              <a:schemeClr val="accent1"/>
            </a:lnRef>
            <a:fillRef idx="0">
              <a:schemeClr val="accent1"/>
            </a:fillRef>
            <a:effectRef idx="0">
              <a:schemeClr val="accent1"/>
            </a:effectRef>
            <a:fontRef idx="minor">
              <a:schemeClr val="tx1"/>
            </a:fontRef>
          </p:style>
        </p:cxnSp>
      </p:grpSp>
      <p:pic>
        <p:nvPicPr>
          <p:cNvPr id="11" name="图片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4439" y="382014"/>
            <a:ext cx="2006357" cy="659385"/>
          </a:xfrm>
          <a:prstGeom prst="rect">
            <a:avLst/>
          </a:prstGeom>
        </p:spPr>
      </p:pic>
      <p:sp>
        <p:nvSpPr>
          <p:cNvPr id="25" name="矩形 24"/>
          <p:cNvSpPr/>
          <p:nvPr/>
        </p:nvSpPr>
        <p:spPr>
          <a:xfrm>
            <a:off x="913253" y="6517951"/>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6" name="文本框 25"/>
          <p:cNvSpPr txBox="1"/>
          <p:nvPr/>
        </p:nvSpPr>
        <p:spPr>
          <a:xfrm>
            <a:off x="1131708" y="6460578"/>
            <a:ext cx="1560042" cy="276999"/>
          </a:xfrm>
          <a:prstGeom prst="rect">
            <a:avLst/>
          </a:prstGeom>
          <a:noFill/>
        </p:spPr>
        <p:txBody>
          <a:bodyPr wrap="none" rtlCol="0">
            <a:spAutoFit/>
          </a:bodyPr>
          <a:lstStyle/>
          <a:p>
            <a:r>
              <a:rPr lang="en-US" altLang="en-US" sz="1200" dirty="0">
                <a:solidFill>
                  <a:schemeClr val="bg1"/>
                </a:solidFill>
                <a:latin typeface="Century Gothic" panose="020B0502020202020204" pitchFamily="34" charset="0"/>
                <a:ea typeface="微软雅黑" charset="-122"/>
                <a:sym typeface="微软雅黑" panose="020B0503020204020204" pitchFamily="34" charset="-122"/>
              </a:rPr>
              <a:t>www.sangfor.com</a:t>
            </a:r>
            <a:endParaRPr lang="en-US" altLang="en-US" sz="1200" dirty="0">
              <a:solidFill>
                <a:schemeClr val="bg1"/>
              </a:solidFill>
              <a:latin typeface="Century Gothic" panose="020B0502020202020204" pitchFamily="34" charset="0"/>
              <a:ea typeface="微软雅黑" charset="-122"/>
            </a:endParaRPr>
          </a:p>
        </p:txBody>
      </p:sp>
      <p:grpSp>
        <p:nvGrpSpPr>
          <p:cNvPr id="27" name="组合 26"/>
          <p:cNvGrpSpPr/>
          <p:nvPr/>
        </p:nvGrpSpPr>
        <p:grpSpPr>
          <a:xfrm>
            <a:off x="4943635" y="6460578"/>
            <a:ext cx="2304730" cy="276999"/>
            <a:chOff x="4872830" y="6460578"/>
            <a:chExt cx="2304730" cy="276999"/>
          </a:xfrm>
        </p:grpSpPr>
        <p:sp>
          <p:nvSpPr>
            <p:cNvPr id="28" name="矩形 27"/>
            <p:cNvSpPr/>
            <p:nvPr/>
          </p:nvSpPr>
          <p:spPr>
            <a:xfrm>
              <a:off x="4872830" y="6517951"/>
              <a:ext cx="162252" cy="162252"/>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9" name="文本框 28"/>
            <p:cNvSpPr txBox="1"/>
            <p:nvPr/>
          </p:nvSpPr>
          <p:spPr>
            <a:xfrm>
              <a:off x="5077305" y="6460578"/>
              <a:ext cx="2100255" cy="276999"/>
            </a:xfrm>
            <a:prstGeom prst="rect">
              <a:avLst/>
            </a:prstGeom>
            <a:noFill/>
          </p:spPr>
          <p:txBody>
            <a:bodyPr wrap="none" rtlCol="0">
              <a:spAutoFit/>
            </a:bodyPr>
            <a:lstStyle/>
            <a:p>
              <a:r>
                <a:rPr lang="en-US" altLang="en-US" sz="1200" dirty="0" err="1">
                  <a:solidFill>
                    <a:schemeClr val="bg1"/>
                  </a:solidFill>
                  <a:latin typeface="Century Gothic" panose="020B0502020202020204" pitchFamily="34" charset="0"/>
                  <a:ea typeface="微软雅黑" charset="-122"/>
                  <a:sym typeface="微软雅黑" panose="020B0503020204020204" pitchFamily="34" charset="-122"/>
                </a:rPr>
                <a:t>Sangfor</a:t>
              </a:r>
              <a:r>
                <a:rPr lang="en-US" altLang="en-US" sz="1200" dirty="0">
                  <a:solidFill>
                    <a:schemeClr val="bg1"/>
                  </a:solidFill>
                  <a:latin typeface="Century Gothic" panose="020B0502020202020204" pitchFamily="34" charset="0"/>
                  <a:ea typeface="微软雅黑" charset="-122"/>
                  <a:sym typeface="微软雅黑" panose="020B0503020204020204" pitchFamily="34" charset="-122"/>
                </a:rPr>
                <a:t> Technologies Inc.</a:t>
              </a:r>
            </a:p>
          </p:txBody>
        </p:sp>
      </p:grpSp>
    </p:spTree>
    <p:extLst>
      <p:ext uri="{BB962C8B-B14F-4D97-AF65-F5344CB8AC3E}">
        <p14:creationId xmlns:p14="http://schemas.microsoft.com/office/powerpoint/2010/main" val="1989650435"/>
      </p:ext>
    </p:extLst>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
      <a:majorFont>
        <a:latin typeface="Century Gothic"/>
        <a:ea typeface="Century Gothic"/>
        <a:cs typeface=""/>
      </a:majorFont>
      <a:minorFont>
        <a:latin typeface="Century Gothic"/>
        <a:ea typeface="Century Gothic"/>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3984</TotalTime>
  <Words>1116</Words>
  <Application>Microsoft Office PowerPoint</Application>
  <PresentationFormat>Widescreen</PresentationFormat>
  <Paragraphs>254</Paragraphs>
  <Slides>17</Slides>
  <Notes>16</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Calibri</vt:lpstr>
      <vt:lpstr>Century Gothic</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2019</dc:creator>
  <cp:lastModifiedBy>Yuen Sang Lee</cp:lastModifiedBy>
  <cp:revision>256</cp:revision>
  <dcterms:created xsi:type="dcterms:W3CDTF">2019-02-27T02:00:39Z</dcterms:created>
  <dcterms:modified xsi:type="dcterms:W3CDTF">2020-03-27T04:06:09Z</dcterms:modified>
</cp:coreProperties>
</file>