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648" r:id="rId4"/>
    <p:sldMasterId id="2147483658" r:id="rId5"/>
    <p:sldMasterId id="2147483662" r:id="rId6"/>
  </p:sldMasterIdLst>
  <p:notesMasterIdLst>
    <p:notesMasterId r:id="rId43"/>
  </p:notesMasterIdLst>
  <p:sldIdLst>
    <p:sldId id="277" r:id="rId7"/>
    <p:sldId id="442" r:id="rId8"/>
    <p:sldId id="443" r:id="rId9"/>
    <p:sldId id="444" r:id="rId10"/>
    <p:sldId id="455" r:id="rId11"/>
    <p:sldId id="445" r:id="rId12"/>
    <p:sldId id="456" r:id="rId13"/>
    <p:sldId id="460" r:id="rId14"/>
    <p:sldId id="457" r:id="rId15"/>
    <p:sldId id="458" r:id="rId16"/>
    <p:sldId id="459" r:id="rId17"/>
    <p:sldId id="461" r:id="rId18"/>
    <p:sldId id="462" r:id="rId19"/>
    <p:sldId id="463" r:id="rId20"/>
    <p:sldId id="464" r:id="rId21"/>
    <p:sldId id="465" r:id="rId22"/>
    <p:sldId id="466" r:id="rId23"/>
    <p:sldId id="467" r:id="rId24"/>
    <p:sldId id="468" r:id="rId25"/>
    <p:sldId id="469" r:id="rId26"/>
    <p:sldId id="470" r:id="rId27"/>
    <p:sldId id="471" r:id="rId28"/>
    <p:sldId id="472" r:id="rId29"/>
    <p:sldId id="475" r:id="rId30"/>
    <p:sldId id="473" r:id="rId31"/>
    <p:sldId id="476" r:id="rId32"/>
    <p:sldId id="405" r:id="rId33"/>
    <p:sldId id="446" r:id="rId34"/>
    <p:sldId id="447" r:id="rId35"/>
    <p:sldId id="448" r:id="rId36"/>
    <p:sldId id="449" r:id="rId37"/>
    <p:sldId id="450" r:id="rId38"/>
    <p:sldId id="451" r:id="rId39"/>
    <p:sldId id="452" r:id="rId40"/>
    <p:sldId id="453" r:id="rId41"/>
    <p:sldId id="454" r:id="rId4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1C5AA"/>
    <a:srgbClr val="8CC8E9"/>
    <a:srgbClr val="5A9BD4"/>
    <a:srgbClr val="D2E9FA"/>
    <a:srgbClr val="345591"/>
    <a:srgbClr val="4491CD"/>
    <a:srgbClr val="428AC4"/>
    <a:srgbClr val="0090C6"/>
    <a:srgbClr val="D1EBFA"/>
    <a:srgbClr val="3456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95" autoAdjust="0"/>
    <p:restoredTop sz="83430" autoAdjust="0"/>
  </p:normalViewPr>
  <p:slideViewPr>
    <p:cSldViewPr snapToGrid="0">
      <p:cViewPr varScale="1">
        <p:scale>
          <a:sx n="98" d="100"/>
          <a:sy n="98" d="100"/>
        </p:scale>
        <p:origin x="1312" y="200"/>
      </p:cViewPr>
      <p:guideLst>
        <p:guide orient="horz" pos="417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200" dirty="0">
                <a:solidFill>
                  <a:schemeClr val="tx1"/>
                </a:solidFill>
                <a:effectLst/>
                <a:latin typeface="Tahoma" panose="020B0604030504040204" pitchFamily="34" charset="0"/>
                <a:ea typeface="+mn-ea"/>
                <a:cs typeface="+mn-cs"/>
              </a:rPr>
              <a:t>Veeam</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leverage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snapshot</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form</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Hypervisor</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and</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Storage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and</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mount</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these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snapshot</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to</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proxy</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server</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and</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backup</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data</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directly</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to</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Veeam</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repository</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if</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you</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setting</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the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backup</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process</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with</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application</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awareness</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Veeam</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will</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recognize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what</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application</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is</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during</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backup,</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and</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talk</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to</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these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application</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to</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make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sure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the</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data</a:t>
            </a:r>
            <a:r>
              <a:rPr lang="zh-CN" altLang="en-US" sz="1200" kern="1200" dirty="0">
                <a:solidFill>
                  <a:schemeClr val="tx1"/>
                </a:solidFill>
                <a:effectLst/>
                <a:latin typeface="Tahoma" panose="020B0604030504040204" pitchFamily="34" charset="0"/>
                <a:ea typeface="+mn-ea"/>
                <a:cs typeface="+mn-cs"/>
              </a:rPr>
              <a:t> </a:t>
            </a:r>
            <a:r>
              <a:rPr lang="en-US" altLang="zh-CN" sz="1200" kern="1200" dirty="0">
                <a:solidFill>
                  <a:schemeClr val="tx1"/>
                </a:solidFill>
                <a:effectLst/>
                <a:latin typeface="Tahoma" panose="020B0604030504040204" pitchFamily="34" charset="0"/>
                <a:ea typeface="+mn-ea"/>
                <a:cs typeface="+mn-cs"/>
              </a:rPr>
              <a:t>consistency</a:t>
            </a:r>
            <a:endParaRPr lang="en-US" sz="1200" kern="1200" dirty="0">
              <a:solidFill>
                <a:schemeClr val="tx1"/>
              </a:solidFill>
              <a:effectLst/>
              <a:latin typeface="Tahoma" panose="020B0604030504040204" pitchFamily="34" charset="0"/>
              <a:ea typeface="+mn-ea"/>
              <a:cs typeface="+mn-cs"/>
            </a:endParaRP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8</a:t>
            </a:fld>
            <a:endParaRPr lang="zh-CN" altLang="en-US"/>
          </a:p>
        </p:txBody>
      </p:sp>
    </p:spTree>
    <p:extLst>
      <p:ext uri="{BB962C8B-B14F-4D97-AF65-F5344CB8AC3E}">
        <p14:creationId xmlns:p14="http://schemas.microsoft.com/office/powerpoint/2010/main" val="4069876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Remember that failed machine there could be from any source that we have backed into the Veeam VBK format and this functionality allows for us to instantly recover that machine into vSphere and have machine that was once an Agent or a Cloud based machine now running in your vSphere environment. </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12</a:t>
            </a:fld>
            <a:endParaRPr lang="zh-CN" altLang="en-US"/>
          </a:p>
        </p:txBody>
      </p:sp>
    </p:spTree>
    <p:extLst>
      <p:ext uri="{BB962C8B-B14F-4D97-AF65-F5344CB8AC3E}">
        <p14:creationId xmlns:p14="http://schemas.microsoft.com/office/powerpoint/2010/main" val="3434304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altLang="zh-CN" sz="1200" b="1" i="0" u="none" strike="noStrike" kern="1200" baseline="0" dirty="0">
                <a:solidFill>
                  <a:schemeClr val="tx1"/>
                </a:solidFill>
                <a:latin typeface="+mn-lt"/>
                <a:ea typeface="+mn-ea"/>
                <a:cs typeface="+mn-cs"/>
              </a:rPr>
              <a:t>Hardened Linux repository </a:t>
            </a:r>
          </a:p>
          <a:p>
            <a:pPr rtl="0"/>
            <a:r>
              <a:rPr lang="en-US" altLang="zh-CN" sz="1200" b="0" i="0" u="none" strike="noStrike" kern="1200" baseline="0" dirty="0">
                <a:solidFill>
                  <a:schemeClr val="tx1"/>
                </a:solidFill>
                <a:latin typeface="+mn-lt"/>
                <a:ea typeface="+mn-ea"/>
                <a:cs typeface="+mn-cs"/>
              </a:rPr>
              <a:t>With ransomware and bad actors lurking at every turn, data security is core to any strong data protection strategy and is paramount for ensuring customer privacy and business success. Primary storage is often an attack vector for cyberthreats, including ransomware attacks, making it important that your backups are made natively immutable to keep them safe. Veeam v11 offers a path of confidence by helping you store, secure and recover your backup data with confidence for its entire life cycle. Stop ransomware in its tracks, ensure backup compliance and safeguard your recoverability with native immutability for your backups. </a:t>
            </a:r>
          </a:p>
          <a:p>
            <a:endParaRPr lang="en-US" sz="1200" b="0" i="0" u="none" strike="noStrike" kern="1200" baseline="0" dirty="0">
              <a:solidFill>
                <a:schemeClr val="tx1"/>
              </a:solidFill>
              <a:latin typeface="+mn-lt"/>
              <a:ea typeface="+mn-ea"/>
              <a:cs typeface="+mn-cs"/>
            </a:endParaRPr>
          </a:p>
          <a:p>
            <a:pPr rtl="0"/>
            <a:r>
              <a:rPr lang="en-US" altLang="zh-CN" sz="1200" b="1" i="0" u="none" strike="noStrike" kern="1200" baseline="0" dirty="0">
                <a:solidFill>
                  <a:schemeClr val="tx1"/>
                </a:solidFill>
                <a:latin typeface="+mn-lt"/>
                <a:ea typeface="+mn-ea"/>
                <a:cs typeface="+mn-cs"/>
              </a:rPr>
              <a:t>Why/customer pain point </a:t>
            </a:r>
          </a:p>
          <a:p>
            <a:pPr rtl="0"/>
            <a:r>
              <a:rPr lang="en-US" altLang="zh-CN" sz="1200" b="0" i="0" u="none" strike="noStrike" kern="1200" baseline="0" dirty="0">
                <a:solidFill>
                  <a:schemeClr val="tx1"/>
                </a:solidFill>
                <a:latin typeface="+mn-lt"/>
                <a:ea typeface="+mn-ea"/>
                <a:cs typeface="+mn-cs"/>
              </a:rPr>
              <a:t>As malware often focuses on primary storage as an attack vector, it is more important than ever that they safeguard their backups kept on this storage — natively and for a set amount time as needed by the data’s retention policy. </a:t>
            </a:r>
          </a:p>
          <a:p>
            <a:endParaRPr lang="en-US" sz="1200" b="0" i="0" u="none" strike="noStrike" kern="1200" baseline="0" dirty="0">
              <a:solidFill>
                <a:schemeClr val="tx1"/>
              </a:solidFill>
              <a:latin typeface="+mn-lt"/>
              <a:ea typeface="+mn-ea"/>
              <a:cs typeface="+mn-cs"/>
            </a:endParaRPr>
          </a:p>
          <a:p>
            <a:pPr rtl="0"/>
            <a:r>
              <a:rPr lang="en-US" altLang="zh-CN" sz="1200" b="1" i="0" u="none" strike="noStrike" kern="1200" baseline="0" dirty="0">
                <a:solidFill>
                  <a:schemeClr val="tx1"/>
                </a:solidFill>
                <a:latin typeface="+mn-lt"/>
                <a:ea typeface="+mn-ea"/>
                <a:cs typeface="+mn-cs"/>
              </a:rPr>
              <a:t>What/Veeam rescue</a:t>
            </a:r>
          </a:p>
          <a:p>
            <a:pPr rtl="0"/>
            <a:r>
              <a:rPr lang="en-US" altLang="zh-CN" sz="1200" b="0" i="0" u="none" strike="noStrike" kern="1200" baseline="0" dirty="0">
                <a:solidFill>
                  <a:schemeClr val="tx1"/>
                </a:solidFill>
                <a:latin typeface="+mn-lt"/>
                <a:ea typeface="+mn-ea"/>
                <a:cs typeface="+mn-cs"/>
              </a:rPr>
              <a:t>Keep your data safe with native immutable, malware-safe storage repositories for your backups, preventing malicious encryption and deletion.</a:t>
            </a:r>
          </a:p>
          <a:p>
            <a:pPr rtl="0"/>
            <a:r>
              <a:rPr lang="zh-CN" altLang="en-US" sz="1200" b="0" i="0" u="none" strike="noStrike" kern="1200" baseline="0" dirty="0">
                <a:solidFill>
                  <a:schemeClr val="tx1"/>
                </a:solidFill>
                <a:latin typeface="+mn-lt"/>
                <a:ea typeface="+mn-ea"/>
                <a:cs typeface="+mn-cs"/>
              </a:rPr>
              <a:t> </a:t>
            </a:r>
          </a:p>
          <a:p>
            <a:pPr rtl="0"/>
            <a:r>
              <a:rPr lang="en-US" altLang="zh-CN" sz="1200" b="1" i="0" u="none" strike="noStrike" kern="1200" baseline="0" dirty="0">
                <a:solidFill>
                  <a:schemeClr val="tx1"/>
                </a:solidFill>
                <a:latin typeface="+mn-lt"/>
                <a:ea typeface="+mn-ea"/>
                <a:cs typeface="+mn-cs"/>
              </a:rPr>
              <a:t>How/functionality </a:t>
            </a:r>
          </a:p>
          <a:p>
            <a:pPr rtl="0"/>
            <a:r>
              <a:rPr lang="en-US" altLang="zh-CN" sz="1200" b="0" i="0" u="none" strike="noStrike" kern="1200" baseline="0" dirty="0">
                <a:solidFill>
                  <a:schemeClr val="tx1"/>
                </a:solidFill>
                <a:latin typeface="+mn-lt"/>
                <a:ea typeface="+mn-ea"/>
                <a:cs typeface="+mn-cs"/>
              </a:rPr>
              <a:t>• Deliver native immutable backups in v11, preventing deletion or modification </a:t>
            </a:r>
          </a:p>
          <a:p>
            <a:pPr rtl="0"/>
            <a:r>
              <a:rPr lang="en-US" altLang="zh-CN" sz="1200" b="0" i="0" u="none" strike="noStrike" kern="1200" baseline="0" dirty="0">
                <a:solidFill>
                  <a:schemeClr val="tx1"/>
                </a:solidFill>
                <a:latin typeface="+mn-lt"/>
                <a:ea typeface="+mn-ea"/>
                <a:cs typeface="+mn-cs"/>
              </a:rPr>
              <a:t>• Keep backups and copies safe for the designated retention period </a:t>
            </a:r>
          </a:p>
          <a:p>
            <a:pPr rtl="0"/>
            <a:r>
              <a:rPr lang="en-US" altLang="zh-CN" sz="1200" b="0" i="0" u="none" strike="noStrike" kern="1200" baseline="0" dirty="0">
                <a:solidFill>
                  <a:schemeClr val="tx1"/>
                </a:solidFill>
                <a:latin typeface="+mn-lt"/>
                <a:ea typeface="+mn-ea"/>
                <a:cs typeface="+mn-cs"/>
              </a:rPr>
              <a:t>• Storage agnostic with reduced consumption using XFS fast block cloning </a:t>
            </a:r>
          </a:p>
          <a:p>
            <a:endParaRPr lang="en-US" sz="1200" b="0" i="0" kern="1200" dirty="0">
              <a:solidFill>
                <a:schemeClr val="tx1"/>
              </a:solidFill>
              <a:effectLst/>
              <a:latin typeface="+mn-lt"/>
              <a:ea typeface="+mn-ea"/>
              <a:cs typeface="+mn-cs"/>
            </a:endParaRP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15</a:t>
            </a:fld>
            <a:endParaRPr lang="zh-CN" altLang="en-US"/>
          </a:p>
        </p:txBody>
      </p:sp>
    </p:spTree>
    <p:extLst>
      <p:ext uri="{BB962C8B-B14F-4D97-AF65-F5344CB8AC3E}">
        <p14:creationId xmlns:p14="http://schemas.microsoft.com/office/powerpoint/2010/main" val="1463892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altLang="zh-CN" sz="1200" b="1" i="0" u="none" strike="noStrike" kern="1200" baseline="0" dirty="0">
                <a:solidFill>
                  <a:schemeClr val="tx1"/>
                </a:solidFill>
                <a:latin typeface="+mn-lt"/>
                <a:ea typeface="+mn-ea"/>
                <a:cs typeface="+mn-cs"/>
              </a:rPr>
              <a:t>CDP</a:t>
            </a:r>
          </a:p>
          <a:p>
            <a:pPr rtl="0"/>
            <a:r>
              <a:rPr lang="en-US" altLang="zh-CN" sz="1200" b="0" i="0" u="none" strike="noStrike" kern="1200" baseline="0" dirty="0">
                <a:solidFill>
                  <a:schemeClr val="tx1"/>
                </a:solidFill>
                <a:latin typeface="+mn-lt"/>
                <a:ea typeface="+mn-ea"/>
                <a:cs typeface="+mn-cs"/>
              </a:rPr>
              <a:t>Business continuity and meeting both internal and external SLAs are things that all IT leaders keep front of mind. Requiring specialized hardware and training, solutions are often expensive in cost and complexity. Continuous Data Protection in v11 eliminates downtime and minimizes data loss for your Tier 1 VMware workloads. Now, you can instantly fail over to the latest state or point in time with ultra-low RPO granularity, measured in seconds, and customize RPOs and deployment options to meet your recovery objectives without added complexity and cost. </a:t>
            </a:r>
          </a:p>
          <a:p>
            <a:endParaRPr lang="en-US" sz="1200" b="0" i="0" u="none" strike="noStrike" kern="1200" baseline="0" dirty="0">
              <a:solidFill>
                <a:schemeClr val="tx1"/>
              </a:solidFill>
              <a:latin typeface="+mn-lt"/>
              <a:ea typeface="+mn-ea"/>
              <a:cs typeface="+mn-cs"/>
            </a:endParaRPr>
          </a:p>
          <a:p>
            <a:pPr rtl="0"/>
            <a:r>
              <a:rPr lang="en-US" altLang="zh-CN" sz="1200" b="1" i="0" u="none" strike="noStrike" kern="1200" baseline="0" dirty="0">
                <a:solidFill>
                  <a:schemeClr val="tx1"/>
                </a:solidFill>
                <a:latin typeface="+mn-lt"/>
                <a:ea typeface="+mn-ea"/>
                <a:cs typeface="+mn-cs"/>
              </a:rPr>
              <a:t>Why/customer pain point </a:t>
            </a:r>
          </a:p>
          <a:p>
            <a:pPr rtl="0"/>
            <a:r>
              <a:rPr lang="en-US" altLang="zh-CN" sz="1200" b="0" i="0" u="none" strike="noStrike" kern="1200" baseline="0" dirty="0">
                <a:solidFill>
                  <a:schemeClr val="tx1"/>
                </a:solidFill>
                <a:latin typeface="+mn-lt"/>
                <a:ea typeface="+mn-ea"/>
                <a:cs typeface="+mn-cs"/>
              </a:rPr>
              <a:t>Business continuity and meeting both internal and external SLAs are things that all IT leaders keep front of mind. Solving the problem is often expensive in actual cost of the technology and in the complexity that requires personnel training and time to build proficiency. </a:t>
            </a:r>
          </a:p>
          <a:p>
            <a:endParaRPr lang="en-US" sz="1200" b="0" i="0" u="none" strike="noStrike" kern="1200" baseline="0" dirty="0">
              <a:solidFill>
                <a:schemeClr val="tx1"/>
              </a:solidFill>
              <a:latin typeface="+mn-lt"/>
              <a:ea typeface="+mn-ea"/>
              <a:cs typeface="+mn-cs"/>
            </a:endParaRPr>
          </a:p>
          <a:p>
            <a:pPr rtl="0"/>
            <a:r>
              <a:rPr lang="en-US" altLang="zh-CN" sz="1200" b="1" i="0" u="none" strike="noStrike" kern="1200" baseline="0" dirty="0">
                <a:solidFill>
                  <a:schemeClr val="tx1"/>
                </a:solidFill>
                <a:latin typeface="+mn-lt"/>
                <a:ea typeface="+mn-ea"/>
                <a:cs typeface="+mn-cs"/>
              </a:rPr>
              <a:t>What/Veeam rescue </a:t>
            </a:r>
          </a:p>
          <a:p>
            <a:pPr rtl="0"/>
            <a:r>
              <a:rPr lang="en-US" altLang="zh-CN" sz="1200" b="0" i="0" u="none" strike="noStrike" kern="1200" baseline="0" dirty="0">
                <a:solidFill>
                  <a:schemeClr val="tx1"/>
                </a:solidFill>
                <a:latin typeface="+mn-lt"/>
                <a:ea typeface="+mn-ea"/>
                <a:cs typeface="+mn-cs"/>
              </a:rPr>
              <a:t>Eliminate downtime and minimize data loss for your Tier 1 VMware workloads with built-in Continuous Data Protection (CDP) and achieve immediate recoveries to a latest state or desired point in time. </a:t>
            </a:r>
          </a:p>
          <a:p>
            <a:endParaRPr lang="en-US" sz="1200" b="0" i="0" u="none" strike="noStrike" kern="1200" baseline="0" dirty="0">
              <a:solidFill>
                <a:schemeClr val="tx1"/>
              </a:solidFill>
              <a:latin typeface="+mn-lt"/>
              <a:ea typeface="+mn-ea"/>
              <a:cs typeface="+mn-cs"/>
            </a:endParaRPr>
          </a:p>
          <a:p>
            <a:pPr rtl="0"/>
            <a:r>
              <a:rPr lang="en-US" altLang="zh-CN" sz="1200" b="1" i="0" u="none" strike="noStrike" kern="1200" baseline="0" dirty="0">
                <a:solidFill>
                  <a:schemeClr val="tx1"/>
                </a:solidFill>
                <a:latin typeface="+mn-lt"/>
                <a:ea typeface="+mn-ea"/>
                <a:cs typeface="+mn-cs"/>
              </a:rPr>
              <a:t>How/functionality </a:t>
            </a:r>
          </a:p>
          <a:p>
            <a:pPr rtl="0"/>
            <a:r>
              <a:rPr lang="en-US" altLang="zh-CN" sz="1200" b="0" i="0" u="none" strike="noStrike" kern="1200" baseline="0" dirty="0">
                <a:solidFill>
                  <a:schemeClr val="tx1"/>
                </a:solidFill>
                <a:latin typeface="+mn-lt"/>
                <a:ea typeface="+mn-ea"/>
                <a:cs typeface="+mn-cs"/>
              </a:rPr>
              <a:t>• Instantly fail over to the latest state or point in time with ultra-low RPO granularity </a:t>
            </a:r>
          </a:p>
          <a:p>
            <a:pPr rtl="0"/>
            <a:r>
              <a:rPr lang="en-US" altLang="zh-CN" sz="1200" b="0" i="0" u="none" strike="noStrike" kern="1200" baseline="0" dirty="0">
                <a:solidFill>
                  <a:schemeClr val="tx1"/>
                </a:solidFill>
                <a:latin typeface="+mn-lt"/>
                <a:ea typeface="+mn-ea"/>
                <a:cs typeface="+mn-cs"/>
              </a:rPr>
              <a:t>• Eliminate cumbersome, disconnected point products that add complexity and cost </a:t>
            </a:r>
          </a:p>
          <a:p>
            <a:pPr rtl="0"/>
            <a:r>
              <a:rPr lang="en-US" altLang="zh-CN" sz="1200" b="0" i="0" u="none" strike="noStrike" kern="1200" baseline="0" dirty="0">
                <a:solidFill>
                  <a:schemeClr val="tx1"/>
                </a:solidFill>
                <a:latin typeface="+mn-lt"/>
                <a:ea typeface="+mn-ea"/>
                <a:cs typeface="+mn-cs"/>
              </a:rPr>
              <a:t>• Customize RPOs and deployment options that actually help meet your recovery objectives </a:t>
            </a:r>
          </a:p>
          <a:p>
            <a:endParaRPr lang="en-US" dirty="0"/>
          </a:p>
          <a:p>
            <a:endParaRPr lang="en-US" sz="1200" b="0" i="0" kern="1200" dirty="0">
              <a:solidFill>
                <a:schemeClr val="tx1"/>
              </a:solidFill>
              <a:effectLst/>
              <a:latin typeface="+mn-lt"/>
              <a:ea typeface="+mn-ea"/>
              <a:cs typeface="+mn-cs"/>
            </a:endParaRP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16</a:t>
            </a:fld>
            <a:endParaRPr lang="zh-CN" altLang="en-US"/>
          </a:p>
        </p:txBody>
      </p:sp>
    </p:spTree>
    <p:extLst>
      <p:ext uri="{BB962C8B-B14F-4D97-AF65-F5344CB8AC3E}">
        <p14:creationId xmlns:p14="http://schemas.microsoft.com/office/powerpoint/2010/main" val="986076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Mission Critical Application need to Protect</a:t>
            </a:r>
          </a:p>
          <a:p>
            <a:r>
              <a:rPr lang="en-US" sz="1200" b="0" i="0" kern="1200" dirty="0">
                <a:solidFill>
                  <a:schemeClr val="tx1"/>
                </a:solidFill>
                <a:effectLst/>
                <a:latin typeface="Tahoma" panose="020B0604030504040204" pitchFamily="34" charset="0"/>
                <a:ea typeface="+mn-ea"/>
                <a:cs typeface="+mn-cs"/>
              </a:rPr>
              <a:t>Veeam help you replicate your mission critical application within near CDP RPO, customer can demonstrate your DRP as soon as they want.</a:t>
            </a:r>
            <a:endParaRPr lang="en-US" sz="1200" kern="1200" dirty="0">
              <a:solidFill>
                <a:schemeClr val="tx1"/>
              </a:solidFill>
              <a:effectLst/>
              <a:latin typeface="Tahoma" panose="020B0604030504040204" pitchFamily="34" charset="0"/>
              <a:ea typeface="+mn-ea"/>
              <a:cs typeface="+mn-cs"/>
            </a:endParaRPr>
          </a:p>
          <a:p>
            <a:endParaRPr lang="en-US" sz="1200" kern="1200" dirty="0">
              <a:solidFill>
                <a:schemeClr val="tx1"/>
              </a:solidFill>
              <a:effectLst/>
              <a:latin typeface="Tahoma" panose="020B0604030504040204" pitchFamily="34" charset="0"/>
              <a:ea typeface="+mn-ea"/>
              <a:cs typeface="+mn-cs"/>
            </a:endParaRPr>
          </a:p>
          <a:p>
            <a:r>
              <a:rPr lang="en-US" sz="1200" b="0" i="0" kern="1200" dirty="0">
                <a:solidFill>
                  <a:schemeClr val="tx1"/>
                </a:solidFill>
                <a:effectLst/>
                <a:latin typeface="Tahoma" panose="020B0604030504040204" pitchFamily="34" charset="0"/>
                <a:ea typeface="+mn-ea"/>
                <a:cs typeface="+mn-cs"/>
              </a:rPr>
              <a:t>Build-in WAN accelerator help </a:t>
            </a:r>
            <a:r>
              <a:rPr lang="en-US" altLang="zh-CN" sz="1200" b="0" i="0" kern="1200" dirty="0">
                <a:solidFill>
                  <a:schemeClr val="tx1"/>
                </a:solidFill>
                <a:effectLst/>
                <a:latin typeface="Tahoma" panose="020B0604030504040204" pitchFamily="34" charset="0"/>
                <a:ea typeface="+mn-ea"/>
                <a:cs typeface="+mn-cs"/>
              </a:rPr>
              <a:t>customer</a:t>
            </a:r>
            <a:r>
              <a:rPr lang="en-US" sz="1200" b="0" i="0" kern="1200" dirty="0">
                <a:solidFill>
                  <a:schemeClr val="tx1"/>
                </a:solidFill>
                <a:effectLst/>
                <a:latin typeface="Tahoma" panose="020B0604030504040204" pitchFamily="34" charset="0"/>
                <a:ea typeface="+mn-ea"/>
                <a:cs typeface="+mn-cs"/>
              </a:rPr>
              <a:t> reduce the cost for bandwidth and shrike the RPO.</a:t>
            </a:r>
            <a:endParaRPr lang="en-US" sz="1200" kern="1200" dirty="0">
              <a:solidFill>
                <a:schemeClr val="tx1"/>
              </a:solidFill>
              <a:effectLst/>
              <a:latin typeface="Tahoma" panose="020B0604030504040204" pitchFamily="34" charset="0"/>
              <a:ea typeface="+mn-ea"/>
              <a:cs typeface="+mn-cs"/>
            </a:endParaRP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17</a:t>
            </a:fld>
            <a:endParaRPr lang="zh-CN" altLang="en-US"/>
          </a:p>
        </p:txBody>
      </p:sp>
    </p:spTree>
    <p:extLst>
      <p:ext uri="{BB962C8B-B14F-4D97-AF65-F5344CB8AC3E}">
        <p14:creationId xmlns:p14="http://schemas.microsoft.com/office/powerpoint/2010/main" val="2719870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ea typeface="+mn-ea"/>
              </a:rPr>
              <a:t>The talk track here is to speak about the use case of Secure Restore – triggering an anti virus scan on the backup file before / recovery before restore</a:t>
            </a:r>
            <a:endParaRPr lang="en-GB" altLang="zh-CN" dirty="0">
              <a:ea typeface="+mn-ea"/>
            </a:endParaRP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19</a:t>
            </a:fld>
            <a:endParaRPr lang="zh-CN" altLang="en-US"/>
          </a:p>
        </p:txBody>
      </p:sp>
    </p:spTree>
    <p:extLst>
      <p:ext uri="{BB962C8B-B14F-4D97-AF65-F5344CB8AC3E}">
        <p14:creationId xmlns:p14="http://schemas.microsoft.com/office/powerpoint/2010/main" val="2828660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D55AB88-1190-4780-AE5D-C66042A647A4}" type="slidenum">
              <a:rPr lang="zh-CN" altLang="en-US" smtClean="0"/>
              <a:t>26</a:t>
            </a:fld>
            <a:endParaRPr lang="zh-CN" altLang="en-US"/>
          </a:p>
        </p:txBody>
      </p:sp>
    </p:spTree>
    <p:extLst>
      <p:ext uri="{BB962C8B-B14F-4D97-AF65-F5344CB8AC3E}">
        <p14:creationId xmlns:p14="http://schemas.microsoft.com/office/powerpoint/2010/main" val="425044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34</a:t>
            </a:fld>
            <a:endParaRPr lang="zh-CN" altLang="en-US"/>
          </a:p>
        </p:txBody>
      </p:sp>
    </p:spTree>
    <p:extLst>
      <p:ext uri="{BB962C8B-B14F-4D97-AF65-F5344CB8AC3E}">
        <p14:creationId xmlns:p14="http://schemas.microsoft.com/office/powerpoint/2010/main" val="25515737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3287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sid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4E36C6-735D-9641-8F82-A6B561E9A6A1}"/>
              </a:ext>
            </a:extLst>
          </p:cNvPr>
          <p:cNvSpPr>
            <a:spLocks noGrp="1"/>
          </p:cNvSpPr>
          <p:nvPr>
            <p:ph type="title"/>
          </p:nvPr>
        </p:nvSpPr>
        <p:spPr>
          <a:xfrm>
            <a:off x="433939" y="548006"/>
            <a:ext cx="7911164" cy="510774"/>
          </a:xfrm>
        </p:spPr>
        <p:txBody>
          <a:bodyPr/>
          <a:lstStyle/>
          <a:p>
            <a:r>
              <a:rPr lang="en-GB"/>
              <a:t>Click to edit Master title style</a:t>
            </a:r>
          </a:p>
        </p:txBody>
      </p:sp>
      <p:sp>
        <p:nvSpPr>
          <p:cNvPr id="5" name="Content Placeholder 4">
            <a:extLst>
              <a:ext uri="{FF2B5EF4-FFF2-40B4-BE49-F238E27FC236}">
                <a16:creationId xmlns:a16="http://schemas.microsoft.com/office/drawing/2014/main" id="{202B1909-C5B5-8649-8561-AC2A7CE95B8A}"/>
              </a:ext>
            </a:extLst>
          </p:cNvPr>
          <p:cNvSpPr>
            <a:spLocks noGrp="1"/>
          </p:cNvSpPr>
          <p:nvPr>
            <p:ph sz="quarter" idx="10"/>
          </p:nvPr>
        </p:nvSpPr>
        <p:spPr>
          <a:xfrm>
            <a:off x="779463" y="1463675"/>
            <a:ext cx="10567987" cy="5024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815396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8228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sid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4E36C6-735D-9641-8F82-A6B561E9A6A1}"/>
              </a:ext>
            </a:extLst>
          </p:cNvPr>
          <p:cNvSpPr>
            <a:spLocks noGrp="1"/>
          </p:cNvSpPr>
          <p:nvPr>
            <p:ph type="title"/>
          </p:nvPr>
        </p:nvSpPr>
        <p:spPr>
          <a:xfrm>
            <a:off x="433939" y="548006"/>
            <a:ext cx="7911164" cy="510774"/>
          </a:xfrm>
        </p:spPr>
        <p:txBody>
          <a:bodyPr/>
          <a:lstStyle/>
          <a:p>
            <a:r>
              <a:rPr lang="en-GB"/>
              <a:t>Click to edit Master title style</a:t>
            </a:r>
          </a:p>
        </p:txBody>
      </p:sp>
      <p:sp>
        <p:nvSpPr>
          <p:cNvPr id="5" name="Content Placeholder 4">
            <a:extLst>
              <a:ext uri="{FF2B5EF4-FFF2-40B4-BE49-F238E27FC236}">
                <a16:creationId xmlns:a16="http://schemas.microsoft.com/office/drawing/2014/main" id="{202B1909-C5B5-8649-8561-AC2A7CE95B8A}"/>
              </a:ext>
            </a:extLst>
          </p:cNvPr>
          <p:cNvSpPr>
            <a:spLocks noGrp="1"/>
          </p:cNvSpPr>
          <p:nvPr>
            <p:ph sz="quarter" idx="10"/>
          </p:nvPr>
        </p:nvSpPr>
        <p:spPr>
          <a:xfrm>
            <a:off x="779463" y="1463675"/>
            <a:ext cx="10567987" cy="5024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718567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145BE-C7A5-1C4D-9E32-A19E8ECA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5A9C457-F283-7846-8216-F8706648B8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B2564A-7EB3-8346-9994-917BECAF27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A358F-A049-6C4C-9767-F2E819D785FF}" type="datetimeFigureOut">
              <a:rPr lang="en-GB" smtClean="0"/>
              <a:t>02/04/2021</a:t>
            </a:fld>
            <a:endParaRPr lang="en-GB"/>
          </a:p>
        </p:txBody>
      </p:sp>
      <p:sp>
        <p:nvSpPr>
          <p:cNvPr id="5" name="Footer Placeholder 4">
            <a:extLst>
              <a:ext uri="{FF2B5EF4-FFF2-40B4-BE49-F238E27FC236}">
                <a16:creationId xmlns:a16="http://schemas.microsoft.com/office/drawing/2014/main" id="{3FEB101D-9C92-6748-B442-B80ED729A7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9D6BD1B-0038-5D48-BFB6-E275B985C7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2DC848-DA7F-F242-BB4E-1396C87D79C0}" type="slidenum">
              <a:rPr lang="en-GB" smtClean="0"/>
              <a:t>‹#›</a:t>
            </a:fld>
            <a:endParaRPr lang="en-GB"/>
          </a:p>
        </p:txBody>
      </p:sp>
    </p:spTree>
    <p:extLst>
      <p:ext uri="{BB962C8B-B14F-4D97-AF65-F5344CB8AC3E}">
        <p14:creationId xmlns:p14="http://schemas.microsoft.com/office/powerpoint/2010/main" val="1822204499"/>
      </p:ext>
    </p:extLst>
  </p:cSld>
  <p:clrMap bg1="lt1" tx1="dk1" bg2="lt2" tx2="dk2" accent1="accent1" accent2="accent2" accent3="accent3" accent4="accent4" accent5="accent5" accent6="accent6" hlink="hlink" folHlink="folHlink"/>
  <p:sldLayoutIdLst>
    <p:sldLayoutId id="2147483659" r:id="rId1"/>
    <p:sldLayoutId id="2147483660" r:id="rId2"/>
  </p:sldLayoutIdLst>
  <p:txStyles>
    <p:titleStyle>
      <a:lvl1pPr algn="l" defTabSz="914400" rtl="0" eaLnBrk="1" latinLnBrk="0" hangingPunct="1">
        <a:lnSpc>
          <a:spcPct val="90000"/>
        </a:lnSpc>
        <a:spcBef>
          <a:spcPct val="0"/>
        </a:spcBef>
        <a:buNone/>
        <a:defRPr sz="2800" b="1" kern="1200">
          <a:solidFill>
            <a:schemeClr val="bg1"/>
          </a:solidFill>
          <a:latin typeface="Century Gothic" panose="020B0502020202020204" pitchFamily="34" charset="0"/>
          <a:ea typeface="+mj-ea"/>
          <a:cs typeface="+mj-cs"/>
        </a:defRPr>
      </a:lvl1pPr>
    </p:titleStyle>
    <p:bodyStyle>
      <a:lvl1pPr marL="0" indent="0" algn="l" defTabSz="914400" rtl="0" eaLnBrk="1" latinLnBrk="0" hangingPunct="1">
        <a:lnSpc>
          <a:spcPct val="90000"/>
        </a:lnSpc>
        <a:spcBef>
          <a:spcPts val="1000"/>
        </a:spcBef>
        <a:buFontTx/>
        <a:buNone/>
        <a:defRPr sz="2000" b="1" kern="1200">
          <a:solidFill>
            <a:schemeClr val="bg1"/>
          </a:solidFill>
          <a:latin typeface="Century Gothic" panose="020B0502020202020204" pitchFamily="34" charset="0"/>
          <a:ea typeface="+mn-ea"/>
          <a:cs typeface="+mn-cs"/>
        </a:defRPr>
      </a:lvl1pPr>
      <a:lvl2pPr marL="4572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2pPr>
      <a:lvl3pPr marL="9144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3pPr>
      <a:lvl4pPr marL="13716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4pPr>
      <a:lvl5pPr marL="18288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145BE-C7A5-1C4D-9E32-A19E8ECA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5A9C457-F283-7846-8216-F8706648B8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B2564A-7EB3-8346-9994-917BECAF27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A358F-A049-6C4C-9767-F2E819D785FF}" type="datetimeFigureOut">
              <a:rPr lang="en-GB" smtClean="0"/>
              <a:t>02/04/2021</a:t>
            </a:fld>
            <a:endParaRPr lang="en-GB"/>
          </a:p>
        </p:txBody>
      </p:sp>
      <p:sp>
        <p:nvSpPr>
          <p:cNvPr id="5" name="Footer Placeholder 4">
            <a:extLst>
              <a:ext uri="{FF2B5EF4-FFF2-40B4-BE49-F238E27FC236}">
                <a16:creationId xmlns:a16="http://schemas.microsoft.com/office/drawing/2014/main" id="{3FEB101D-9C92-6748-B442-B80ED729A7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9D6BD1B-0038-5D48-BFB6-E275B985C7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2DC848-DA7F-F242-BB4E-1396C87D79C0}" type="slidenum">
              <a:rPr lang="en-GB" smtClean="0"/>
              <a:t>‹#›</a:t>
            </a:fld>
            <a:endParaRPr lang="en-GB"/>
          </a:p>
        </p:txBody>
      </p:sp>
    </p:spTree>
    <p:extLst>
      <p:ext uri="{BB962C8B-B14F-4D97-AF65-F5344CB8AC3E}">
        <p14:creationId xmlns:p14="http://schemas.microsoft.com/office/powerpoint/2010/main" val="2429121886"/>
      </p:ext>
    </p:extLst>
  </p:cSld>
  <p:clrMap bg1="lt1" tx1="dk1" bg2="lt2" tx2="dk2" accent1="accent1" accent2="accent2" accent3="accent3" accent4="accent4" accent5="accent5" accent6="accent6" hlink="hlink" folHlink="folHlink"/>
  <p:sldLayoutIdLst>
    <p:sldLayoutId id="2147483663" r:id="rId1"/>
    <p:sldLayoutId id="2147483664" r:id="rId2"/>
  </p:sldLayoutIdLst>
  <p:txStyles>
    <p:titleStyle>
      <a:lvl1pPr algn="l" defTabSz="914400" rtl="0" eaLnBrk="1" latinLnBrk="0" hangingPunct="1">
        <a:lnSpc>
          <a:spcPct val="90000"/>
        </a:lnSpc>
        <a:spcBef>
          <a:spcPct val="0"/>
        </a:spcBef>
        <a:buNone/>
        <a:defRPr sz="2800" b="1" kern="1200">
          <a:solidFill>
            <a:schemeClr val="bg1"/>
          </a:solidFill>
          <a:latin typeface="Century Gothic" panose="020B0502020202020204" pitchFamily="34" charset="0"/>
          <a:ea typeface="+mj-ea"/>
          <a:cs typeface="+mj-cs"/>
        </a:defRPr>
      </a:lvl1pPr>
    </p:titleStyle>
    <p:bodyStyle>
      <a:lvl1pPr marL="0" indent="0" algn="l" defTabSz="914400" rtl="0" eaLnBrk="1" latinLnBrk="0" hangingPunct="1">
        <a:lnSpc>
          <a:spcPct val="90000"/>
        </a:lnSpc>
        <a:spcBef>
          <a:spcPts val="1000"/>
        </a:spcBef>
        <a:buFontTx/>
        <a:buNone/>
        <a:defRPr sz="2000" b="1" kern="1200">
          <a:solidFill>
            <a:schemeClr val="bg1"/>
          </a:solidFill>
          <a:latin typeface="Century Gothic" panose="020B0502020202020204" pitchFamily="34" charset="0"/>
          <a:ea typeface="+mn-ea"/>
          <a:cs typeface="+mn-cs"/>
        </a:defRPr>
      </a:lvl1pPr>
      <a:lvl2pPr marL="4572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2pPr>
      <a:lvl3pPr marL="9144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3pPr>
      <a:lvl4pPr marL="13716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4pPr>
      <a:lvl5pPr marL="18288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sv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svg"/><Relationship Id="rId10" Type="http://schemas.openxmlformats.org/officeDocument/2006/relationships/image" Target="../media/image27.svg"/><Relationship Id="rId4" Type="http://schemas.openxmlformats.org/officeDocument/2006/relationships/image" Target="../media/image21.png"/><Relationship Id="rId9"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21" Type="http://schemas.openxmlformats.org/officeDocument/2006/relationships/image" Target="../media/image48.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3.xml"/><Relationship Id="rId16" Type="http://schemas.openxmlformats.org/officeDocument/2006/relationships/image" Target="../media/image43.svg"/><Relationship Id="rId20" Type="http://schemas.openxmlformats.org/officeDocument/2006/relationships/image" Target="../media/image47.svg"/><Relationship Id="rId1" Type="http://schemas.openxmlformats.org/officeDocument/2006/relationships/slideLayout" Target="../slideLayouts/slideLayout2.xml"/><Relationship Id="rId6" Type="http://schemas.openxmlformats.org/officeDocument/2006/relationships/image" Target="../media/image33.svg"/><Relationship Id="rId11" Type="http://schemas.openxmlformats.org/officeDocument/2006/relationships/image" Target="../media/image38.png"/><Relationship Id="rId24" Type="http://schemas.openxmlformats.org/officeDocument/2006/relationships/image" Target="../media/image51.svg"/><Relationship Id="rId5" Type="http://schemas.openxmlformats.org/officeDocument/2006/relationships/image" Target="../media/image32.png"/><Relationship Id="rId15" Type="http://schemas.openxmlformats.org/officeDocument/2006/relationships/image" Target="../media/image42.png"/><Relationship Id="rId23" Type="http://schemas.openxmlformats.org/officeDocument/2006/relationships/image" Target="../media/image50.png"/><Relationship Id="rId10" Type="http://schemas.openxmlformats.org/officeDocument/2006/relationships/image" Target="../media/image37.svg"/><Relationship Id="rId19" Type="http://schemas.openxmlformats.org/officeDocument/2006/relationships/image" Target="../media/image46.pn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 Id="rId22" Type="http://schemas.openxmlformats.org/officeDocument/2006/relationships/image" Target="../media/image49.sv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svg"/><Relationship Id="rId18" Type="http://schemas.openxmlformats.org/officeDocument/2006/relationships/image" Target="../media/image68.png"/><Relationship Id="rId26" Type="http://schemas.openxmlformats.org/officeDocument/2006/relationships/image" Target="../media/image76.png"/><Relationship Id="rId3" Type="http://schemas.openxmlformats.org/officeDocument/2006/relationships/image" Target="../media/image43.svg"/><Relationship Id="rId21" Type="http://schemas.openxmlformats.org/officeDocument/2006/relationships/image" Target="../media/image71.svg"/><Relationship Id="rId7" Type="http://schemas.openxmlformats.org/officeDocument/2006/relationships/image" Target="../media/image57.svg"/><Relationship Id="rId12" Type="http://schemas.openxmlformats.org/officeDocument/2006/relationships/image" Target="../media/image62.png"/><Relationship Id="rId17" Type="http://schemas.openxmlformats.org/officeDocument/2006/relationships/image" Target="../media/image67.svg"/><Relationship Id="rId25" Type="http://schemas.openxmlformats.org/officeDocument/2006/relationships/image" Target="../media/image75.svg"/><Relationship Id="rId2" Type="http://schemas.openxmlformats.org/officeDocument/2006/relationships/image" Target="../media/image42.png"/><Relationship Id="rId16" Type="http://schemas.openxmlformats.org/officeDocument/2006/relationships/image" Target="../media/image66.png"/><Relationship Id="rId20" Type="http://schemas.openxmlformats.org/officeDocument/2006/relationships/image" Target="../media/image70.png"/><Relationship Id="rId29" Type="http://schemas.openxmlformats.org/officeDocument/2006/relationships/image" Target="../media/image79.svg"/><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svg"/><Relationship Id="rId24" Type="http://schemas.openxmlformats.org/officeDocument/2006/relationships/image" Target="../media/image74.png"/><Relationship Id="rId5" Type="http://schemas.openxmlformats.org/officeDocument/2006/relationships/image" Target="../media/image37.svg"/><Relationship Id="rId15" Type="http://schemas.openxmlformats.org/officeDocument/2006/relationships/image" Target="../media/image65.svg"/><Relationship Id="rId23" Type="http://schemas.openxmlformats.org/officeDocument/2006/relationships/image" Target="../media/image73.svg"/><Relationship Id="rId28" Type="http://schemas.openxmlformats.org/officeDocument/2006/relationships/image" Target="../media/image78.png"/><Relationship Id="rId10" Type="http://schemas.openxmlformats.org/officeDocument/2006/relationships/image" Target="../media/image60.png"/><Relationship Id="rId19" Type="http://schemas.openxmlformats.org/officeDocument/2006/relationships/image" Target="../media/image69.svg"/><Relationship Id="rId4" Type="http://schemas.openxmlformats.org/officeDocument/2006/relationships/image" Target="../media/image36.png"/><Relationship Id="rId9" Type="http://schemas.openxmlformats.org/officeDocument/2006/relationships/image" Target="../media/image59.svg"/><Relationship Id="rId14" Type="http://schemas.openxmlformats.org/officeDocument/2006/relationships/image" Target="../media/image64.png"/><Relationship Id="rId22" Type="http://schemas.openxmlformats.org/officeDocument/2006/relationships/image" Target="../media/image72.png"/><Relationship Id="rId27" Type="http://schemas.openxmlformats.org/officeDocument/2006/relationships/image" Target="../media/image77.svg"/></Relationships>
</file>

<file path=ppt/slides/_rels/slide1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1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18.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84.png"/><Relationship Id="rId7" Type="http://schemas.openxmlformats.org/officeDocument/2006/relationships/image" Target="../media/image88.png"/><Relationship Id="rId12" Type="http://schemas.openxmlformats.org/officeDocument/2006/relationships/image" Target="../media/image91.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7.svg"/><Relationship Id="rId11" Type="http://schemas.openxmlformats.org/officeDocument/2006/relationships/image" Target="../media/image90.png"/><Relationship Id="rId5" Type="http://schemas.openxmlformats.org/officeDocument/2006/relationships/image" Target="../media/image86.png"/><Relationship Id="rId10" Type="http://schemas.openxmlformats.org/officeDocument/2006/relationships/image" Target="../media/image63.svg"/><Relationship Id="rId4" Type="http://schemas.openxmlformats.org/officeDocument/2006/relationships/image" Target="../media/image85.svg"/><Relationship Id="rId9" Type="http://schemas.openxmlformats.org/officeDocument/2006/relationships/image" Target="../media/image62.png"/></Relationships>
</file>

<file path=ppt/slides/_rels/slide19.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png"/><Relationship Id="rId3" Type="http://schemas.openxmlformats.org/officeDocument/2006/relationships/image" Target="../media/image93.png"/><Relationship Id="rId7" Type="http://schemas.openxmlformats.org/officeDocument/2006/relationships/image" Target="../media/image97.png"/><Relationship Id="rId12" Type="http://schemas.openxmlformats.org/officeDocument/2006/relationships/image" Target="../media/image10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9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png"/><Relationship Id="rId14" Type="http://schemas.openxmlformats.org/officeDocument/2006/relationships/image" Target="../media/image104.png"/></Relationships>
</file>

<file path=ppt/slides/_rels/slide21.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9.emf"/><Relationship Id="rId2" Type="http://schemas.openxmlformats.org/officeDocument/2006/relationships/image" Target="../media/image108.png"/><Relationship Id="rId1" Type="http://schemas.openxmlformats.org/officeDocument/2006/relationships/slideLayout" Target="../slideLayouts/slideLayout2.xml"/><Relationship Id="rId5" Type="http://schemas.openxmlformats.org/officeDocument/2006/relationships/image" Target="../media/image111.png"/><Relationship Id="rId4" Type="http://schemas.openxmlformats.org/officeDocument/2006/relationships/image" Target="../media/image110.png"/></Relationships>
</file>

<file path=ppt/slides/_rels/slide25.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2.xml"/><Relationship Id="rId4" Type="http://schemas.openxmlformats.org/officeDocument/2006/relationships/image" Target="../media/image1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5.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https://img.veeam.com/product_pages/v9/screenshots/bfss-scheme-t.jpg" TargetMode="External"/><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https://img.veeam.com/product_pages/v9/screenshots/tapes_parallel_processing.png" TargetMode="External"/><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https://helpcenter.veeam.com/docs/agentforlinux/userguide/images/endpoint_backup_hiw.png" TargetMode="External"/><Relationship Id="rId2" Type="http://schemas.openxmlformats.org/officeDocument/2006/relationships/image" Target="../media/image118.png"/><Relationship Id="rId1" Type="http://schemas.openxmlformats.org/officeDocument/2006/relationships/slideLayout" Target="../slideLayouts/slideLayout2.xml"/><Relationship Id="rId5" Type="http://schemas.openxmlformats.org/officeDocument/2006/relationships/image" Target="https://helpcenter.veeam.com/docs/agentforwindows/userguide/images/endpoint_backup_hiw.png" TargetMode="External"/><Relationship Id="rId4" Type="http://schemas.openxmlformats.org/officeDocument/2006/relationships/image" Target="../media/image119.png"/></Relationships>
</file>

<file path=ppt/slides/_rels/slide3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0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0.png"/></Relationships>
</file>

<file path=ppt/slides/_rels/slide36.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21" name="矩形 20"/>
          <p:cNvSpPr/>
          <p:nvPr/>
        </p:nvSpPr>
        <p:spPr>
          <a:xfrm>
            <a:off x="-13175" y="2662979"/>
            <a:ext cx="446813" cy="2209516"/>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33638" y="2662976"/>
            <a:ext cx="129736" cy="2209516"/>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54022" y="2844225"/>
            <a:ext cx="8967055" cy="584775"/>
          </a:xfrm>
          <a:prstGeom prst="rect">
            <a:avLst/>
          </a:prstGeom>
        </p:spPr>
        <p:txBody>
          <a:bodyPr wrap="square">
            <a:spAutoFit/>
          </a:bodyPr>
          <a:lstStyle/>
          <a:p>
            <a:r>
              <a:rPr lang="en-US" altLang="zh-CN" sz="3200" b="1" dirty="0">
                <a:solidFill>
                  <a:srgbClr val="2252AF"/>
                </a:solidFill>
                <a:latin typeface="Century Gothic" panose="020B0502020202020204" pitchFamily="34" charset="0"/>
                <a:ea typeface="微软雅黑" panose="020B0503020204020204" pitchFamily="34" charset="-122"/>
              </a:rPr>
              <a:t>Veeam Backup and DR Solution Introduction</a:t>
            </a:r>
          </a:p>
        </p:txBody>
      </p: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cxnSp>
        <p:nvCxnSpPr>
          <p:cNvPr id="15" name="直接连接符 12"/>
          <p:cNvCxnSpPr>
            <a:cxnSpLocks/>
          </p:cNvCxnSpPr>
          <p:nvPr/>
        </p:nvCxnSpPr>
        <p:spPr>
          <a:xfrm>
            <a:off x="761899" y="3586309"/>
            <a:ext cx="558378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761899" y="3586309"/>
            <a:ext cx="3360215" cy="1286121"/>
          </a:xfrm>
          <a:prstGeom prst="rect">
            <a:avLst/>
          </a:prstGeom>
          <a:noFill/>
        </p:spPr>
        <p:txBody>
          <a:bodyPr wrap="none" rtlCol="0">
            <a:spAutoFit/>
          </a:bodyPr>
          <a:lstStyle/>
          <a:p>
            <a:pPr>
              <a:lnSpc>
                <a:spcPct val="150000"/>
              </a:lnSpc>
            </a:pPr>
            <a:r>
              <a:rPr lang="en-US" altLang="zh-CN" b="1" dirty="0">
                <a:solidFill>
                  <a:srgbClr val="79BD28"/>
                </a:solidFill>
              </a:rPr>
              <a:t>Cheney Hu</a:t>
            </a:r>
          </a:p>
          <a:p>
            <a:pPr>
              <a:lnSpc>
                <a:spcPct val="150000"/>
              </a:lnSpc>
            </a:pPr>
            <a:r>
              <a:rPr lang="en-US" altLang="zh-CN" dirty="0">
                <a:solidFill>
                  <a:srgbClr val="79BD28"/>
                </a:solidFill>
              </a:rPr>
              <a:t>HCI Senior Solution Manager</a:t>
            </a:r>
          </a:p>
          <a:p>
            <a:pPr>
              <a:lnSpc>
                <a:spcPct val="150000"/>
              </a:lnSpc>
            </a:pPr>
            <a:r>
              <a:rPr lang="en-US" altLang="zh-CN" dirty="0">
                <a:solidFill>
                  <a:srgbClr val="79BD28"/>
                </a:solidFill>
              </a:rPr>
              <a:t>c</a:t>
            </a:r>
            <a:r>
              <a:rPr lang="en-GB" altLang="zh-CN" dirty="0">
                <a:solidFill>
                  <a:srgbClr val="79BD28"/>
                </a:solidFill>
              </a:rPr>
              <a:t>heney</a:t>
            </a:r>
            <a:r>
              <a:rPr lang="en-US" altLang="zh-CN" dirty="0">
                <a:solidFill>
                  <a:srgbClr val="79BD28"/>
                </a:solidFill>
              </a:rPr>
              <a:t>@</a:t>
            </a:r>
            <a:r>
              <a:rPr lang="en-US" altLang="zh-CN" dirty="0" err="1">
                <a:solidFill>
                  <a:srgbClr val="79BD28"/>
                </a:solidFill>
              </a:rPr>
              <a:t>sangfor.com</a:t>
            </a:r>
            <a:endParaRPr lang="en-GB" altLang="zh-CN" dirty="0">
              <a:solidFill>
                <a:srgbClr val="79BD28"/>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85584-524F-DD42-8325-F8E919E24133}"/>
              </a:ext>
            </a:extLst>
          </p:cNvPr>
          <p:cNvSpPr>
            <a:spLocks noGrp="1"/>
          </p:cNvSpPr>
          <p:nvPr>
            <p:ph type="title"/>
          </p:nvPr>
        </p:nvSpPr>
        <p:spPr/>
        <p:txBody>
          <a:bodyPr/>
          <a:lstStyle/>
          <a:p>
            <a:r>
              <a:rPr lang="en-US" dirty="0"/>
              <a:t>Veeam</a:t>
            </a:r>
            <a:r>
              <a:rPr lang="zh-CN" altLang="en-US" dirty="0"/>
              <a:t> </a:t>
            </a:r>
            <a:r>
              <a:rPr lang="en-US" altLang="zh-CN" dirty="0"/>
              <a:t>Company Overview</a:t>
            </a:r>
            <a:endParaRPr lang="en-US" dirty="0"/>
          </a:p>
        </p:txBody>
      </p:sp>
      <p:sp>
        <p:nvSpPr>
          <p:cNvPr id="3" name="Date Placeholder 2">
            <a:extLst>
              <a:ext uri="{FF2B5EF4-FFF2-40B4-BE49-F238E27FC236}">
                <a16:creationId xmlns:a16="http://schemas.microsoft.com/office/drawing/2014/main" id="{7088B175-D93E-254D-9279-71D248FCF04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BF2F300-BCD6-BA4D-A754-81EEAD51AEE4}"/>
              </a:ext>
            </a:extLst>
          </p:cNvPr>
          <p:cNvSpPr>
            <a:spLocks noGrp="1"/>
          </p:cNvSpPr>
          <p:nvPr>
            <p:ph type="ftr" sz="quarter" idx="11"/>
          </p:nvPr>
        </p:nvSpPr>
        <p:spPr/>
        <p:txBody>
          <a:bodyPr/>
          <a:lstStyle/>
          <a:p>
            <a:r>
              <a:rPr lang="en-US" altLang="zh-CN" dirty="0">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329C948-FD6B-9444-8A14-E4725B48E4B5}"/>
              </a:ext>
            </a:extLst>
          </p:cNvPr>
          <p:cNvSpPr>
            <a:spLocks noGrp="1"/>
          </p:cNvSpPr>
          <p:nvPr>
            <p:ph type="sldNum" sz="quarter" idx="12"/>
          </p:nvPr>
        </p:nvSpPr>
        <p:spPr/>
        <p:txBody>
          <a:bodyPr/>
          <a:lstStyle/>
          <a:p>
            <a:r>
              <a:rPr lang="en-US" altLang="zh-CN"/>
              <a:t>Page  </a:t>
            </a:r>
            <a:fld id="{6F6B6950-8D1A-4668-8374-25B44628E0DF}" type="slidenum">
              <a:rPr lang="zh-CN" altLang="en-US" smtClean="0"/>
              <a:t>1</a:t>
            </a:fld>
            <a:endParaRPr lang="zh-CN" altLang="en-US" dirty="0"/>
          </a:p>
        </p:txBody>
      </p:sp>
      <p:pic>
        <p:nvPicPr>
          <p:cNvPr id="6" name="Picture 5">
            <a:extLst>
              <a:ext uri="{FF2B5EF4-FFF2-40B4-BE49-F238E27FC236}">
                <a16:creationId xmlns:a16="http://schemas.microsoft.com/office/drawing/2014/main" id="{FFD61C5F-2DB8-5E4E-A612-FA3F43F5F8F6}"/>
              </a:ext>
            </a:extLst>
          </p:cNvPr>
          <p:cNvPicPr>
            <a:picLocks noChangeAspect="1"/>
          </p:cNvPicPr>
          <p:nvPr/>
        </p:nvPicPr>
        <p:blipFill>
          <a:blip r:embed="rId2"/>
          <a:stretch>
            <a:fillRect/>
          </a:stretch>
        </p:blipFill>
        <p:spPr>
          <a:xfrm>
            <a:off x="0" y="1464173"/>
            <a:ext cx="12192000" cy="3929653"/>
          </a:xfrm>
          <a:prstGeom prst="rect">
            <a:avLst/>
          </a:prstGeom>
        </p:spPr>
      </p:pic>
    </p:spTree>
    <p:extLst>
      <p:ext uri="{BB962C8B-B14F-4D97-AF65-F5344CB8AC3E}">
        <p14:creationId xmlns:p14="http://schemas.microsoft.com/office/powerpoint/2010/main" val="2084119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F7CE4-818E-DE48-8F17-BBAEF89F358C}"/>
              </a:ext>
            </a:extLst>
          </p:cNvPr>
          <p:cNvSpPr>
            <a:spLocks noGrp="1"/>
          </p:cNvSpPr>
          <p:nvPr>
            <p:ph type="title"/>
          </p:nvPr>
        </p:nvSpPr>
        <p:spPr/>
        <p:txBody>
          <a:bodyPr/>
          <a:lstStyle/>
          <a:p>
            <a:r>
              <a:rPr lang="en-US" dirty="0"/>
              <a:t>Veeam Product Offering</a:t>
            </a:r>
            <a:endParaRPr lang="en-CN" dirty="0"/>
          </a:p>
        </p:txBody>
      </p:sp>
      <p:sp>
        <p:nvSpPr>
          <p:cNvPr id="3" name="Date Placeholder 2">
            <a:extLst>
              <a:ext uri="{FF2B5EF4-FFF2-40B4-BE49-F238E27FC236}">
                <a16:creationId xmlns:a16="http://schemas.microsoft.com/office/drawing/2014/main" id="{11906F03-2ED8-674E-A262-183A61852CE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AC8CBA6-5FFE-0944-BFB8-CB8257019D1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8C1996C-DB56-8140-B5CC-B60E46E8E645}"/>
              </a:ext>
            </a:extLst>
          </p:cNvPr>
          <p:cNvSpPr>
            <a:spLocks noGrp="1"/>
          </p:cNvSpPr>
          <p:nvPr>
            <p:ph type="sldNum" sz="quarter" idx="12"/>
          </p:nvPr>
        </p:nvSpPr>
        <p:spPr/>
        <p:txBody>
          <a:bodyPr/>
          <a:lstStyle/>
          <a:p>
            <a:r>
              <a:rPr lang="en-US" altLang="zh-CN"/>
              <a:t>Page  </a:t>
            </a:r>
            <a:fld id="{6F6B6950-8D1A-4668-8374-25B44628E0DF}" type="slidenum">
              <a:rPr lang="zh-CN" altLang="en-US" smtClean="0"/>
              <a:t>2</a:t>
            </a:fld>
            <a:endParaRPr lang="zh-CN" altLang="en-US" dirty="0"/>
          </a:p>
        </p:txBody>
      </p:sp>
      <p:pic>
        <p:nvPicPr>
          <p:cNvPr id="6" name="Picture 5">
            <a:extLst>
              <a:ext uri="{FF2B5EF4-FFF2-40B4-BE49-F238E27FC236}">
                <a16:creationId xmlns:a16="http://schemas.microsoft.com/office/drawing/2014/main" id="{680AF82D-EAB6-7649-A4B3-50BE71D27279}"/>
              </a:ext>
            </a:extLst>
          </p:cNvPr>
          <p:cNvPicPr>
            <a:picLocks noChangeAspect="1"/>
          </p:cNvPicPr>
          <p:nvPr/>
        </p:nvPicPr>
        <p:blipFill>
          <a:blip r:embed="rId2"/>
          <a:stretch>
            <a:fillRect/>
          </a:stretch>
        </p:blipFill>
        <p:spPr>
          <a:xfrm>
            <a:off x="0" y="974969"/>
            <a:ext cx="12192000" cy="4908062"/>
          </a:xfrm>
          <a:prstGeom prst="rect">
            <a:avLst/>
          </a:prstGeom>
        </p:spPr>
      </p:pic>
    </p:spTree>
    <p:extLst>
      <p:ext uri="{BB962C8B-B14F-4D97-AF65-F5344CB8AC3E}">
        <p14:creationId xmlns:p14="http://schemas.microsoft.com/office/powerpoint/2010/main" val="4226564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5C88-5988-E342-BF3A-B06BACB39614}"/>
              </a:ext>
            </a:extLst>
          </p:cNvPr>
          <p:cNvSpPr>
            <a:spLocks noGrp="1"/>
          </p:cNvSpPr>
          <p:nvPr>
            <p:ph type="title"/>
          </p:nvPr>
        </p:nvSpPr>
        <p:spPr/>
        <p:txBody>
          <a:bodyPr/>
          <a:lstStyle/>
          <a:p>
            <a:r>
              <a:rPr lang="en-US" dirty="0"/>
              <a:t>Veeam Backup &amp; Replication</a:t>
            </a:r>
            <a:endParaRPr lang="en-CN" dirty="0"/>
          </a:p>
        </p:txBody>
      </p:sp>
      <p:sp>
        <p:nvSpPr>
          <p:cNvPr id="3" name="Date Placeholder 2">
            <a:extLst>
              <a:ext uri="{FF2B5EF4-FFF2-40B4-BE49-F238E27FC236}">
                <a16:creationId xmlns:a16="http://schemas.microsoft.com/office/drawing/2014/main" id="{70960255-8999-FC40-AA85-C767724D2CA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FC30A48-6F4D-7F40-86C0-030A47075F9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1AAC747-BDA4-1741-90B6-465CA4A41DE9}"/>
              </a:ext>
            </a:extLst>
          </p:cNvPr>
          <p:cNvSpPr>
            <a:spLocks noGrp="1"/>
          </p:cNvSpPr>
          <p:nvPr>
            <p:ph type="sldNum" sz="quarter" idx="12"/>
          </p:nvPr>
        </p:nvSpPr>
        <p:spPr/>
        <p:txBody>
          <a:bodyPr/>
          <a:lstStyle/>
          <a:p>
            <a:r>
              <a:rPr lang="en-US" altLang="zh-CN"/>
              <a:t>Page  </a:t>
            </a:r>
            <a:fld id="{6F6B6950-8D1A-4668-8374-25B44628E0DF}" type="slidenum">
              <a:rPr lang="zh-CN" altLang="en-US" smtClean="0"/>
              <a:t>3</a:t>
            </a:fld>
            <a:endParaRPr lang="zh-CN" altLang="en-US" dirty="0"/>
          </a:p>
        </p:txBody>
      </p:sp>
      <p:pic>
        <p:nvPicPr>
          <p:cNvPr id="6" name="Picture 5">
            <a:extLst>
              <a:ext uri="{FF2B5EF4-FFF2-40B4-BE49-F238E27FC236}">
                <a16:creationId xmlns:a16="http://schemas.microsoft.com/office/drawing/2014/main" id="{86DA1394-124F-F142-91C0-A1BD21E3F2A8}"/>
              </a:ext>
            </a:extLst>
          </p:cNvPr>
          <p:cNvPicPr>
            <a:picLocks noChangeAspect="1"/>
          </p:cNvPicPr>
          <p:nvPr/>
        </p:nvPicPr>
        <p:blipFill>
          <a:blip r:embed="rId2"/>
          <a:stretch>
            <a:fillRect/>
          </a:stretch>
        </p:blipFill>
        <p:spPr>
          <a:xfrm>
            <a:off x="1274753" y="936874"/>
            <a:ext cx="4277748" cy="4965032"/>
          </a:xfrm>
          <a:prstGeom prst="rect">
            <a:avLst/>
          </a:prstGeom>
        </p:spPr>
      </p:pic>
      <p:sp>
        <p:nvSpPr>
          <p:cNvPr id="9" name="TextBox 8">
            <a:extLst>
              <a:ext uri="{FF2B5EF4-FFF2-40B4-BE49-F238E27FC236}">
                <a16:creationId xmlns:a16="http://schemas.microsoft.com/office/drawing/2014/main" id="{E6F59377-9071-714C-A886-BBDE39DCA8A9}"/>
              </a:ext>
            </a:extLst>
          </p:cNvPr>
          <p:cNvSpPr txBox="1"/>
          <p:nvPr/>
        </p:nvSpPr>
        <p:spPr>
          <a:xfrm>
            <a:off x="6096000" y="936874"/>
            <a:ext cx="5647981" cy="4739759"/>
          </a:xfrm>
          <a:prstGeom prst="rect">
            <a:avLst/>
          </a:prstGeom>
          <a:noFill/>
        </p:spPr>
        <p:txBody>
          <a:bodyPr wrap="square" rtlCol="0">
            <a:spAutoFit/>
          </a:bodyPr>
          <a:lstStyle/>
          <a:p>
            <a:r>
              <a:rPr lang="en-CN" b="1" dirty="0"/>
              <a:t>Key Capabilities:</a:t>
            </a:r>
          </a:p>
          <a:p>
            <a:endParaRPr lang="en-CN" b="1" dirty="0"/>
          </a:p>
          <a:p>
            <a:pPr marL="285750" indent="-285750">
              <a:buFont typeface="Arial" panose="020B0604020202020204" pitchFamily="34" charset="0"/>
              <a:buChar char="•"/>
            </a:pPr>
            <a:r>
              <a:rPr lang="en-US" b="1" dirty="0"/>
              <a:t>Backup and recovery: </a:t>
            </a:r>
            <a:r>
              <a:rPr lang="en-US" sz="1600" dirty="0"/>
              <a:t>Ensure your data is backed up and recoverable on your terms with various backup and granular recovery options.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b="1" dirty="0"/>
              <a:t>Automation: </a:t>
            </a:r>
            <a:r>
              <a:rPr lang="en-US" sz="1600" dirty="0"/>
              <a:t>Prepare, test and orchestrate your disaster recovery (DR) strategy to protect critical applications. </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b="1" dirty="0"/>
              <a:t>Cloud: </a:t>
            </a:r>
            <a:r>
              <a:rPr lang="en-US" sz="1600" dirty="0"/>
              <a:t>If the cloud is part of your data center strategy, be prepared to backup and recover to, from and within the cloud for portability and cost savings.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t>Security: </a:t>
            </a:r>
            <a:r>
              <a:rPr lang="en-US" sz="1600" dirty="0"/>
              <a:t>Effectively manage your backups from virtual testing to ensure that copies of your data are recoverable, secure and compliant.</a:t>
            </a:r>
            <a:endParaRPr lang="en-CN" dirty="0"/>
          </a:p>
        </p:txBody>
      </p:sp>
    </p:spTree>
    <p:extLst>
      <p:ext uri="{BB962C8B-B14F-4D97-AF65-F5344CB8AC3E}">
        <p14:creationId xmlns:p14="http://schemas.microsoft.com/office/powerpoint/2010/main" val="260441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BE821-D923-794B-94D2-70ACB0B13FAD}"/>
              </a:ext>
            </a:extLst>
          </p:cNvPr>
          <p:cNvSpPr>
            <a:spLocks noGrp="1"/>
          </p:cNvSpPr>
          <p:nvPr>
            <p:ph type="title"/>
          </p:nvPr>
        </p:nvSpPr>
        <p:spPr/>
        <p:txBody>
          <a:bodyPr/>
          <a:lstStyle/>
          <a:p>
            <a:r>
              <a:rPr lang="en-US" dirty="0"/>
              <a:t>Veeam Backup &amp; Replication Architecture</a:t>
            </a:r>
            <a:endParaRPr lang="en-CN" dirty="0"/>
          </a:p>
        </p:txBody>
      </p:sp>
      <p:sp>
        <p:nvSpPr>
          <p:cNvPr id="3" name="Date Placeholder 2">
            <a:extLst>
              <a:ext uri="{FF2B5EF4-FFF2-40B4-BE49-F238E27FC236}">
                <a16:creationId xmlns:a16="http://schemas.microsoft.com/office/drawing/2014/main" id="{BA9985BE-5A51-AB4C-AA3C-E698D37C721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33F8DBC-C45E-7144-BDD8-C73F6AB6F31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CB554D5-91FD-F845-A2C9-A71DC1058E82}"/>
              </a:ext>
            </a:extLst>
          </p:cNvPr>
          <p:cNvSpPr>
            <a:spLocks noGrp="1"/>
          </p:cNvSpPr>
          <p:nvPr>
            <p:ph type="sldNum" sz="quarter" idx="12"/>
          </p:nvPr>
        </p:nvSpPr>
        <p:spPr/>
        <p:txBody>
          <a:bodyPr/>
          <a:lstStyle/>
          <a:p>
            <a:r>
              <a:rPr lang="en-US" altLang="zh-CN"/>
              <a:t>Page  </a:t>
            </a:r>
            <a:fld id="{6F6B6950-8D1A-4668-8374-25B44628E0DF}" type="slidenum">
              <a:rPr lang="zh-CN" altLang="en-US" smtClean="0"/>
              <a:t>4</a:t>
            </a:fld>
            <a:endParaRPr lang="zh-CN" altLang="en-US" dirty="0"/>
          </a:p>
        </p:txBody>
      </p:sp>
      <p:pic>
        <p:nvPicPr>
          <p:cNvPr id="6" name="Picture 5">
            <a:extLst>
              <a:ext uri="{FF2B5EF4-FFF2-40B4-BE49-F238E27FC236}">
                <a16:creationId xmlns:a16="http://schemas.microsoft.com/office/drawing/2014/main" id="{75E1C0A2-A122-114E-98A5-53EDA664688A}"/>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3024" y="1034551"/>
            <a:ext cx="9428072" cy="4788898"/>
          </a:xfrm>
          <a:prstGeom prst="rect">
            <a:avLst/>
          </a:prstGeom>
          <a:noFill/>
          <a:ln>
            <a:noFill/>
          </a:ln>
        </p:spPr>
      </p:pic>
    </p:spTree>
    <p:extLst>
      <p:ext uri="{BB962C8B-B14F-4D97-AF65-F5344CB8AC3E}">
        <p14:creationId xmlns:p14="http://schemas.microsoft.com/office/powerpoint/2010/main" val="386244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BB96E-51DD-9749-B8EA-318426C63570}"/>
              </a:ext>
            </a:extLst>
          </p:cNvPr>
          <p:cNvSpPr>
            <a:spLocks noGrp="1"/>
          </p:cNvSpPr>
          <p:nvPr>
            <p:ph type="title"/>
          </p:nvPr>
        </p:nvSpPr>
        <p:spPr/>
        <p:txBody>
          <a:bodyPr/>
          <a:lstStyle/>
          <a:p>
            <a:r>
              <a:rPr lang="en-US" dirty="0"/>
              <a:t>Core Components of Veeam Backup &amp; Replication</a:t>
            </a:r>
            <a:endParaRPr lang="en-CN" dirty="0"/>
          </a:p>
        </p:txBody>
      </p:sp>
      <p:sp>
        <p:nvSpPr>
          <p:cNvPr id="3" name="Date Placeholder 2">
            <a:extLst>
              <a:ext uri="{FF2B5EF4-FFF2-40B4-BE49-F238E27FC236}">
                <a16:creationId xmlns:a16="http://schemas.microsoft.com/office/drawing/2014/main" id="{5D601270-B0D1-F244-80E7-98B4D3A2D47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8AA5C03D-66AE-4A48-AC74-992295A9B04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D83C1FD-71E0-B54E-8F0F-28303A851851}"/>
              </a:ext>
            </a:extLst>
          </p:cNvPr>
          <p:cNvSpPr>
            <a:spLocks noGrp="1"/>
          </p:cNvSpPr>
          <p:nvPr>
            <p:ph type="sldNum" sz="quarter" idx="12"/>
          </p:nvPr>
        </p:nvSpPr>
        <p:spPr/>
        <p:txBody>
          <a:bodyPr/>
          <a:lstStyle/>
          <a:p>
            <a:r>
              <a:rPr lang="en-US" altLang="zh-CN"/>
              <a:t>Page  </a:t>
            </a:r>
            <a:fld id="{6F6B6950-8D1A-4668-8374-25B44628E0DF}" type="slidenum">
              <a:rPr lang="zh-CN" altLang="en-US" smtClean="0"/>
              <a:t>5</a:t>
            </a:fld>
            <a:endParaRPr lang="zh-CN" altLang="en-US" dirty="0"/>
          </a:p>
        </p:txBody>
      </p:sp>
      <p:sp>
        <p:nvSpPr>
          <p:cNvPr id="6" name="TextBox 5">
            <a:extLst>
              <a:ext uri="{FF2B5EF4-FFF2-40B4-BE49-F238E27FC236}">
                <a16:creationId xmlns:a16="http://schemas.microsoft.com/office/drawing/2014/main" id="{ED980743-4B9F-4545-96BD-71F5689CA825}"/>
              </a:ext>
            </a:extLst>
          </p:cNvPr>
          <p:cNvSpPr txBox="1"/>
          <p:nvPr/>
        </p:nvSpPr>
        <p:spPr>
          <a:xfrm>
            <a:off x="750135" y="1439917"/>
            <a:ext cx="10515600" cy="3139321"/>
          </a:xfrm>
          <a:prstGeom prst="rect">
            <a:avLst/>
          </a:prstGeom>
          <a:noFill/>
        </p:spPr>
        <p:txBody>
          <a:bodyPr wrap="square" rtlCol="0">
            <a:spAutoFit/>
          </a:bodyPr>
          <a:lstStyle/>
          <a:p>
            <a:r>
              <a:rPr lang="en-CN" b="1" dirty="0"/>
              <a:t>Veeam backup server</a:t>
            </a:r>
          </a:p>
          <a:p>
            <a:r>
              <a:rPr lang="en-CN" sz="1600" dirty="0"/>
              <a:t>Serves as the role of “configuration a</a:t>
            </a:r>
            <a:r>
              <a:rPr lang="en-US" sz="1600" dirty="0" err="1"/>
              <a:t>nd</a:t>
            </a:r>
            <a:r>
              <a:rPr lang="en-CN" sz="1600" dirty="0"/>
              <a:t> control center”, it coordinates backup tasks, validates backup and recovery and handles resource distribution. </a:t>
            </a:r>
          </a:p>
          <a:p>
            <a:endParaRPr lang="en-CN" sz="1600" dirty="0"/>
          </a:p>
          <a:p>
            <a:r>
              <a:rPr lang="en-CN" b="1" dirty="0"/>
              <a:t>Veeam backup proxy</a:t>
            </a:r>
          </a:p>
          <a:p>
            <a:r>
              <a:rPr lang="en-CN" sz="1600" dirty="0"/>
              <a:t>It handles backup tasks and transmit backup data to backup repository or backup proxy on the other side, features include looking up data from production storage, deduplication, compression and encryption.</a:t>
            </a:r>
          </a:p>
          <a:p>
            <a:endParaRPr lang="en-CN" sz="1600" dirty="0"/>
          </a:p>
          <a:p>
            <a:r>
              <a:rPr lang="en-CN" b="1" dirty="0"/>
              <a:t>Veeam backup repository</a:t>
            </a:r>
          </a:p>
          <a:p>
            <a:r>
              <a:rPr lang="en-CN" sz="1600" dirty="0"/>
              <a:t>It is the storage location in which Veeam keeps the backup files, VM copies and metadata.  It supports DAS (Microsoft Windows Server, Linux Server, SMB, NFS, external storage appliances and object storage).</a:t>
            </a:r>
          </a:p>
        </p:txBody>
      </p:sp>
    </p:spTree>
    <p:extLst>
      <p:ext uri="{BB962C8B-B14F-4D97-AF65-F5344CB8AC3E}">
        <p14:creationId xmlns:p14="http://schemas.microsoft.com/office/powerpoint/2010/main" val="814713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0E654-8CA9-7940-8EF4-5F763AEF2437}"/>
              </a:ext>
            </a:extLst>
          </p:cNvPr>
          <p:cNvSpPr>
            <a:spLocks noGrp="1"/>
          </p:cNvSpPr>
          <p:nvPr>
            <p:ph type="title"/>
          </p:nvPr>
        </p:nvSpPr>
        <p:spPr/>
        <p:txBody>
          <a:bodyPr/>
          <a:lstStyle/>
          <a:p>
            <a:r>
              <a:rPr lang="en-US" dirty="0"/>
              <a:t>3-2-1-1-0 Backup Rule of Veeam</a:t>
            </a:r>
            <a:endParaRPr lang="en-CN" dirty="0"/>
          </a:p>
        </p:txBody>
      </p:sp>
      <p:sp>
        <p:nvSpPr>
          <p:cNvPr id="3" name="Date Placeholder 2">
            <a:extLst>
              <a:ext uri="{FF2B5EF4-FFF2-40B4-BE49-F238E27FC236}">
                <a16:creationId xmlns:a16="http://schemas.microsoft.com/office/drawing/2014/main" id="{923BF31B-9C99-C84C-8671-4200B25D3F2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CDBC990B-8B9E-6241-9DD9-D60F718D593E}"/>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1AB4CEE-552E-1646-B99E-53451CEEDA63}"/>
              </a:ext>
            </a:extLst>
          </p:cNvPr>
          <p:cNvSpPr>
            <a:spLocks noGrp="1"/>
          </p:cNvSpPr>
          <p:nvPr>
            <p:ph type="sldNum" sz="quarter" idx="12"/>
          </p:nvPr>
        </p:nvSpPr>
        <p:spPr/>
        <p:txBody>
          <a:bodyPr/>
          <a:lstStyle/>
          <a:p>
            <a:r>
              <a:rPr lang="en-US" altLang="zh-CN"/>
              <a:t>Page  </a:t>
            </a:r>
            <a:fld id="{6F6B6950-8D1A-4668-8374-25B44628E0DF}" type="slidenum">
              <a:rPr lang="zh-CN" altLang="en-US" smtClean="0"/>
              <a:t>6</a:t>
            </a:fld>
            <a:endParaRPr lang="zh-CN" altLang="en-US" dirty="0"/>
          </a:p>
        </p:txBody>
      </p:sp>
      <p:sp>
        <p:nvSpPr>
          <p:cNvPr id="6" name="TextBox 5">
            <a:extLst>
              <a:ext uri="{FF2B5EF4-FFF2-40B4-BE49-F238E27FC236}">
                <a16:creationId xmlns:a16="http://schemas.microsoft.com/office/drawing/2014/main" id="{5BB8AB35-E4F2-BF42-9F76-C1B0362D13EE}"/>
              </a:ext>
            </a:extLst>
          </p:cNvPr>
          <p:cNvSpPr txBox="1"/>
          <p:nvPr/>
        </p:nvSpPr>
        <p:spPr>
          <a:xfrm>
            <a:off x="966652" y="1213000"/>
            <a:ext cx="5352747" cy="3785652"/>
          </a:xfrm>
          <a:prstGeom prst="rect">
            <a:avLst/>
          </a:prstGeom>
          <a:noFill/>
        </p:spPr>
        <p:txBody>
          <a:bodyPr wrap="none" rtlCol="0">
            <a:spAutoFit/>
          </a:bodyPr>
          <a:lstStyle/>
          <a:p>
            <a:pPr marL="285750" indent="-285750">
              <a:buFont typeface="Arial" panose="020B0604020202020204" pitchFamily="34" charset="0"/>
              <a:buChar char="•"/>
            </a:pPr>
            <a:r>
              <a:rPr lang="en-US" sz="2000" dirty="0"/>
              <a:t>Have at least </a:t>
            </a:r>
            <a:r>
              <a:rPr lang="en-US" sz="4800" b="1" dirty="0"/>
              <a:t>3</a:t>
            </a:r>
            <a:r>
              <a:rPr lang="en-US" sz="2000" dirty="0"/>
              <a:t> copies of data.</a:t>
            </a:r>
          </a:p>
          <a:p>
            <a:pPr marL="285750" indent="-285750">
              <a:buFont typeface="Arial" panose="020B0604020202020204" pitchFamily="34" charset="0"/>
              <a:buChar char="•"/>
            </a:pPr>
            <a:r>
              <a:rPr lang="en-US" sz="2000" dirty="0"/>
              <a:t>Store the copies on </a:t>
            </a:r>
            <a:r>
              <a:rPr lang="en-US" sz="4800" b="1" dirty="0"/>
              <a:t>2</a:t>
            </a:r>
            <a:r>
              <a:rPr lang="en-US" sz="2000" dirty="0"/>
              <a:t> different media.</a:t>
            </a:r>
          </a:p>
          <a:p>
            <a:pPr marL="285750" indent="-285750">
              <a:buFont typeface="Arial" panose="020B0604020202020204" pitchFamily="34" charset="0"/>
              <a:buChar char="•"/>
            </a:pPr>
            <a:r>
              <a:rPr lang="en-US" sz="2000" dirty="0"/>
              <a:t>Keep </a:t>
            </a:r>
            <a:r>
              <a:rPr lang="en-US" sz="4800" b="1" dirty="0"/>
              <a:t>1</a:t>
            </a:r>
            <a:r>
              <a:rPr lang="en-US" sz="2000" dirty="0"/>
              <a:t> backup copy offsite.</a:t>
            </a:r>
          </a:p>
          <a:p>
            <a:pPr marL="285750" indent="-285750">
              <a:buFont typeface="Arial" panose="020B0604020202020204" pitchFamily="34" charset="0"/>
              <a:buChar char="•"/>
            </a:pPr>
            <a:r>
              <a:rPr lang="en-US" sz="2000" dirty="0"/>
              <a:t>Have </a:t>
            </a:r>
            <a:r>
              <a:rPr lang="en-US" sz="4800" b="1" dirty="0"/>
              <a:t>1</a:t>
            </a:r>
            <a:r>
              <a:rPr lang="en-US" sz="2000" dirty="0"/>
              <a:t>immutable backup copy </a:t>
            </a:r>
          </a:p>
          <a:p>
            <a:pPr marL="285750" indent="-285750">
              <a:buFont typeface="Arial" panose="020B0604020202020204" pitchFamily="34" charset="0"/>
              <a:buChar char="•"/>
            </a:pPr>
            <a:r>
              <a:rPr lang="en-CN" sz="4800" b="1" dirty="0"/>
              <a:t>0</a:t>
            </a:r>
            <a:r>
              <a:rPr lang="en-CN" sz="2000" dirty="0"/>
              <a:t> data loss</a:t>
            </a:r>
          </a:p>
        </p:txBody>
      </p:sp>
      <p:pic>
        <p:nvPicPr>
          <p:cNvPr id="7" name="Picture 6">
            <a:extLst>
              <a:ext uri="{FF2B5EF4-FFF2-40B4-BE49-F238E27FC236}">
                <a16:creationId xmlns:a16="http://schemas.microsoft.com/office/drawing/2014/main" id="{2CCF2A0A-AB06-D242-977F-69163BCB37B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648994" y="1717319"/>
            <a:ext cx="5543006" cy="2292804"/>
          </a:xfrm>
          <a:prstGeom prst="rect">
            <a:avLst/>
          </a:prstGeom>
          <a:noFill/>
        </p:spPr>
      </p:pic>
    </p:spTree>
    <p:extLst>
      <p:ext uri="{BB962C8B-B14F-4D97-AF65-F5344CB8AC3E}">
        <p14:creationId xmlns:p14="http://schemas.microsoft.com/office/powerpoint/2010/main" val="2067952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8693-FCF8-7C4D-832E-C2FEFCD4B107}"/>
              </a:ext>
            </a:extLst>
          </p:cNvPr>
          <p:cNvSpPr>
            <a:spLocks noGrp="1"/>
          </p:cNvSpPr>
          <p:nvPr>
            <p:ph type="title"/>
          </p:nvPr>
        </p:nvSpPr>
        <p:spPr>
          <a:xfrm>
            <a:off x="3017366" y="2824861"/>
            <a:ext cx="5956817" cy="604139"/>
          </a:xfrm>
        </p:spPr>
        <p:txBody>
          <a:bodyPr/>
          <a:lstStyle/>
          <a:p>
            <a:r>
              <a:rPr lang="en-CN" dirty="0"/>
              <a:t>Veeam Solutions and Highlights</a:t>
            </a:r>
          </a:p>
        </p:txBody>
      </p:sp>
      <p:sp>
        <p:nvSpPr>
          <p:cNvPr id="3" name="Date Placeholder 2">
            <a:extLst>
              <a:ext uri="{FF2B5EF4-FFF2-40B4-BE49-F238E27FC236}">
                <a16:creationId xmlns:a16="http://schemas.microsoft.com/office/drawing/2014/main" id="{3AAC1C6D-D4E5-3441-B928-B040AC3E678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83324DD-0645-8F44-87ED-D49D65AA458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9456DDC-22FC-5042-9A85-D178F65DF03B}"/>
              </a:ext>
            </a:extLst>
          </p:cNvPr>
          <p:cNvSpPr>
            <a:spLocks noGrp="1"/>
          </p:cNvSpPr>
          <p:nvPr>
            <p:ph type="sldNum" sz="quarter" idx="12"/>
          </p:nvPr>
        </p:nvSpPr>
        <p:spPr/>
        <p:txBody>
          <a:bodyPr/>
          <a:lstStyle/>
          <a:p>
            <a:r>
              <a:rPr lang="en-US" altLang="zh-CN"/>
              <a:t>Page  </a:t>
            </a:r>
            <a:fld id="{6F6B6950-8D1A-4668-8374-25B44628E0DF}" type="slidenum">
              <a:rPr lang="zh-CN" altLang="en-US" smtClean="0"/>
              <a:t>7</a:t>
            </a:fld>
            <a:endParaRPr lang="zh-CN" altLang="en-US" dirty="0"/>
          </a:p>
        </p:txBody>
      </p:sp>
    </p:spTree>
    <p:extLst>
      <p:ext uri="{BB962C8B-B14F-4D97-AF65-F5344CB8AC3E}">
        <p14:creationId xmlns:p14="http://schemas.microsoft.com/office/powerpoint/2010/main" val="4255506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8B92-0988-4F41-9A13-E76FCB561A01}"/>
              </a:ext>
            </a:extLst>
          </p:cNvPr>
          <p:cNvSpPr>
            <a:spLocks noGrp="1"/>
          </p:cNvSpPr>
          <p:nvPr>
            <p:ph type="title"/>
          </p:nvPr>
        </p:nvSpPr>
        <p:spPr/>
        <p:txBody>
          <a:bodyPr>
            <a:normAutofit/>
          </a:bodyPr>
          <a:lstStyle/>
          <a:p>
            <a:r>
              <a:rPr lang="en-CN" dirty="0"/>
              <a:t>Agent-less VM Backup </a:t>
            </a:r>
            <a:r>
              <a:rPr lang="en-CN" sz="1400" b="0" dirty="0"/>
              <a:t>(for VMware &amp; Hyper-v)</a:t>
            </a:r>
            <a:endParaRPr lang="en-CN" b="0" dirty="0"/>
          </a:p>
        </p:txBody>
      </p:sp>
      <p:sp>
        <p:nvSpPr>
          <p:cNvPr id="3" name="Date Placeholder 2">
            <a:extLst>
              <a:ext uri="{FF2B5EF4-FFF2-40B4-BE49-F238E27FC236}">
                <a16:creationId xmlns:a16="http://schemas.microsoft.com/office/drawing/2014/main" id="{5D3060DC-F00F-E045-9666-7A6775AA21A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E0DC094-AD56-1D47-A669-F8DAD2B975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81D4D33-4709-3044-AB14-BA3F9E6F73B6}"/>
              </a:ext>
            </a:extLst>
          </p:cNvPr>
          <p:cNvSpPr>
            <a:spLocks noGrp="1"/>
          </p:cNvSpPr>
          <p:nvPr>
            <p:ph type="sldNum" sz="quarter" idx="12"/>
          </p:nvPr>
        </p:nvSpPr>
        <p:spPr/>
        <p:txBody>
          <a:bodyPr/>
          <a:lstStyle/>
          <a:p>
            <a:r>
              <a:rPr lang="en-US" altLang="zh-CN"/>
              <a:t>Page  </a:t>
            </a:r>
            <a:fld id="{6F6B6950-8D1A-4668-8374-25B44628E0DF}" type="slidenum">
              <a:rPr lang="zh-CN" altLang="en-US" smtClean="0"/>
              <a:t>8</a:t>
            </a:fld>
            <a:endParaRPr lang="zh-CN" altLang="en-US" dirty="0"/>
          </a:p>
        </p:txBody>
      </p:sp>
      <p:pic>
        <p:nvPicPr>
          <p:cNvPr id="6" name="Picture 5">
            <a:extLst>
              <a:ext uri="{FF2B5EF4-FFF2-40B4-BE49-F238E27FC236}">
                <a16:creationId xmlns:a16="http://schemas.microsoft.com/office/drawing/2014/main" id="{5E9F075D-45FE-D349-B7AF-39333B32D2C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711233" y="1238783"/>
            <a:ext cx="8093163" cy="3411594"/>
          </a:xfrm>
          <a:prstGeom prst="rect">
            <a:avLst/>
          </a:prstGeom>
          <a:noFill/>
          <a:ln>
            <a:noFill/>
          </a:ln>
        </p:spPr>
      </p:pic>
      <p:sp>
        <p:nvSpPr>
          <p:cNvPr id="7" name="TextBox 6">
            <a:extLst>
              <a:ext uri="{FF2B5EF4-FFF2-40B4-BE49-F238E27FC236}">
                <a16:creationId xmlns:a16="http://schemas.microsoft.com/office/drawing/2014/main" id="{126A7818-9524-5D48-B372-48C7D1652E89}"/>
              </a:ext>
            </a:extLst>
          </p:cNvPr>
          <p:cNvSpPr txBox="1"/>
          <p:nvPr/>
        </p:nvSpPr>
        <p:spPr>
          <a:xfrm>
            <a:off x="1436914" y="5238206"/>
            <a:ext cx="9921306" cy="923330"/>
          </a:xfrm>
          <a:prstGeom prst="rect">
            <a:avLst/>
          </a:prstGeom>
          <a:noFill/>
        </p:spPr>
        <p:txBody>
          <a:bodyPr wrap="none" rtlCol="0">
            <a:spAutoFit/>
          </a:bodyPr>
          <a:lstStyle/>
          <a:p>
            <a:r>
              <a:rPr lang="en-CN" dirty="0"/>
              <a:t>No need to install agent or plugin on the VMs, Veeam leverages vStorage API and VSS </a:t>
            </a:r>
          </a:p>
          <a:p>
            <a:r>
              <a:rPr lang="en-CN" dirty="0"/>
              <a:t>to achieve efficient backup and recovery for VMs in VMware and Hyper-v without any </a:t>
            </a:r>
          </a:p>
          <a:p>
            <a:r>
              <a:rPr lang="en-US" dirty="0"/>
              <a:t>p</a:t>
            </a:r>
            <a:r>
              <a:rPr lang="en-CN" dirty="0"/>
              <a:t>erformance impact.</a:t>
            </a:r>
          </a:p>
        </p:txBody>
      </p:sp>
    </p:spTree>
    <p:extLst>
      <p:ext uri="{BB962C8B-B14F-4D97-AF65-F5344CB8AC3E}">
        <p14:creationId xmlns:p14="http://schemas.microsoft.com/office/powerpoint/2010/main" val="2470075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38B92-0988-4F41-9A13-E76FCB561A01}"/>
              </a:ext>
            </a:extLst>
          </p:cNvPr>
          <p:cNvSpPr>
            <a:spLocks noGrp="1"/>
          </p:cNvSpPr>
          <p:nvPr>
            <p:ph type="title"/>
          </p:nvPr>
        </p:nvSpPr>
        <p:spPr/>
        <p:txBody>
          <a:bodyPr>
            <a:normAutofit/>
          </a:bodyPr>
          <a:lstStyle/>
          <a:p>
            <a:r>
              <a:rPr lang="en-CN" dirty="0"/>
              <a:t>Agent-less VM Replication &amp; DR </a:t>
            </a:r>
            <a:r>
              <a:rPr lang="en-CN" sz="1400" b="0" dirty="0"/>
              <a:t>(for VMware &amp; Hyper-v)</a:t>
            </a:r>
            <a:endParaRPr lang="en-CN" b="0" dirty="0"/>
          </a:p>
        </p:txBody>
      </p:sp>
      <p:sp>
        <p:nvSpPr>
          <p:cNvPr id="3" name="Date Placeholder 2">
            <a:extLst>
              <a:ext uri="{FF2B5EF4-FFF2-40B4-BE49-F238E27FC236}">
                <a16:creationId xmlns:a16="http://schemas.microsoft.com/office/drawing/2014/main" id="{5D3060DC-F00F-E045-9666-7A6775AA21A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E0DC094-AD56-1D47-A669-F8DAD2B975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81D4D33-4709-3044-AB14-BA3F9E6F73B6}"/>
              </a:ext>
            </a:extLst>
          </p:cNvPr>
          <p:cNvSpPr>
            <a:spLocks noGrp="1"/>
          </p:cNvSpPr>
          <p:nvPr>
            <p:ph type="sldNum" sz="quarter" idx="12"/>
          </p:nvPr>
        </p:nvSpPr>
        <p:spPr/>
        <p:txBody>
          <a:bodyPr/>
          <a:lstStyle/>
          <a:p>
            <a:r>
              <a:rPr lang="en-US" altLang="zh-CN"/>
              <a:t>Page  </a:t>
            </a:r>
            <a:fld id="{6F6B6950-8D1A-4668-8374-25B44628E0DF}" type="slidenum">
              <a:rPr lang="zh-CN" altLang="en-US" smtClean="0"/>
              <a:t>9</a:t>
            </a:fld>
            <a:endParaRPr lang="zh-CN" altLang="en-US" dirty="0"/>
          </a:p>
        </p:txBody>
      </p:sp>
      <p:sp>
        <p:nvSpPr>
          <p:cNvPr id="7" name="TextBox 6">
            <a:extLst>
              <a:ext uri="{FF2B5EF4-FFF2-40B4-BE49-F238E27FC236}">
                <a16:creationId xmlns:a16="http://schemas.microsoft.com/office/drawing/2014/main" id="{126A7818-9524-5D48-B372-48C7D1652E89}"/>
              </a:ext>
            </a:extLst>
          </p:cNvPr>
          <p:cNvSpPr txBox="1"/>
          <p:nvPr/>
        </p:nvSpPr>
        <p:spPr>
          <a:xfrm>
            <a:off x="1523773" y="5071333"/>
            <a:ext cx="10070386" cy="646331"/>
          </a:xfrm>
          <a:prstGeom prst="rect">
            <a:avLst/>
          </a:prstGeom>
          <a:noFill/>
        </p:spPr>
        <p:txBody>
          <a:bodyPr wrap="none" rtlCol="0">
            <a:spAutoFit/>
          </a:bodyPr>
          <a:lstStyle/>
          <a:p>
            <a:r>
              <a:rPr lang="en-CN" dirty="0"/>
              <a:t>Veeam can create Replication copy from VM’s backup file and transmit it to the off-site.</a:t>
            </a:r>
          </a:p>
          <a:p>
            <a:r>
              <a:rPr lang="en-CN" dirty="0"/>
              <a:t>If the production site goes down, VM can be quickly recovered at the secondary site.</a:t>
            </a:r>
          </a:p>
        </p:txBody>
      </p:sp>
      <p:pic>
        <p:nvPicPr>
          <p:cNvPr id="8" name="Picture 7">
            <a:extLst>
              <a:ext uri="{FF2B5EF4-FFF2-40B4-BE49-F238E27FC236}">
                <a16:creationId xmlns:a16="http://schemas.microsoft.com/office/drawing/2014/main" id="{401265A5-2656-5C45-9806-178E8CC9962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593442" y="1362029"/>
            <a:ext cx="9005116" cy="3288348"/>
          </a:xfrm>
          <a:prstGeom prst="rect">
            <a:avLst/>
          </a:prstGeom>
          <a:noFill/>
          <a:ln>
            <a:noFill/>
          </a:ln>
        </p:spPr>
      </p:pic>
    </p:spTree>
    <p:extLst>
      <p:ext uri="{BB962C8B-B14F-4D97-AF65-F5344CB8AC3E}">
        <p14:creationId xmlns:p14="http://schemas.microsoft.com/office/powerpoint/2010/main" val="4131889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F3AAA-BACC-784C-B14D-66860FE1B77A}"/>
              </a:ext>
            </a:extLst>
          </p:cNvPr>
          <p:cNvSpPr>
            <a:spLocks noGrp="1"/>
          </p:cNvSpPr>
          <p:nvPr>
            <p:ph type="title"/>
          </p:nvPr>
        </p:nvSpPr>
        <p:spPr/>
        <p:txBody>
          <a:bodyPr/>
          <a:lstStyle/>
          <a:p>
            <a:r>
              <a:rPr lang="en-CN" dirty="0"/>
              <a:t>Application-aware Backup and Replication</a:t>
            </a:r>
          </a:p>
        </p:txBody>
      </p:sp>
      <p:sp>
        <p:nvSpPr>
          <p:cNvPr id="3" name="Date Placeholder 2">
            <a:extLst>
              <a:ext uri="{FF2B5EF4-FFF2-40B4-BE49-F238E27FC236}">
                <a16:creationId xmlns:a16="http://schemas.microsoft.com/office/drawing/2014/main" id="{145A9600-1473-CD44-B012-BED9AA62322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99B8F54-2E66-2344-A3F1-45ADED7A8D7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79F4464-0C4E-3449-A5A1-C0E1A8A998A8}"/>
              </a:ext>
            </a:extLst>
          </p:cNvPr>
          <p:cNvSpPr>
            <a:spLocks noGrp="1"/>
          </p:cNvSpPr>
          <p:nvPr>
            <p:ph type="sldNum" sz="quarter" idx="12"/>
          </p:nvPr>
        </p:nvSpPr>
        <p:spPr/>
        <p:txBody>
          <a:bodyPr/>
          <a:lstStyle/>
          <a:p>
            <a:r>
              <a:rPr lang="en-US" altLang="zh-CN"/>
              <a:t>Page  </a:t>
            </a:r>
            <a:fld id="{6F6B6950-8D1A-4668-8374-25B44628E0DF}" type="slidenum">
              <a:rPr lang="zh-CN" altLang="en-US" smtClean="0"/>
              <a:t>10</a:t>
            </a:fld>
            <a:endParaRPr lang="zh-CN" altLang="en-US" dirty="0"/>
          </a:p>
        </p:txBody>
      </p:sp>
      <p:sp>
        <p:nvSpPr>
          <p:cNvPr id="6" name="TextBox 5">
            <a:extLst>
              <a:ext uri="{FF2B5EF4-FFF2-40B4-BE49-F238E27FC236}">
                <a16:creationId xmlns:a16="http://schemas.microsoft.com/office/drawing/2014/main" id="{9C1D14D6-BF1F-5242-90C7-D16AB00B398A}"/>
              </a:ext>
            </a:extLst>
          </p:cNvPr>
          <p:cNvSpPr txBox="1"/>
          <p:nvPr/>
        </p:nvSpPr>
        <p:spPr>
          <a:xfrm>
            <a:off x="809897" y="849721"/>
            <a:ext cx="10366100" cy="2031325"/>
          </a:xfrm>
          <a:prstGeom prst="rect">
            <a:avLst/>
          </a:prstGeom>
          <a:noFill/>
        </p:spPr>
        <p:txBody>
          <a:bodyPr wrap="square" rtlCol="0">
            <a:spAutoFit/>
          </a:bodyPr>
          <a:lstStyle/>
          <a:p>
            <a:r>
              <a:rPr lang="en-US" dirty="0"/>
              <a:t>Veeam supports backup and replication for applications </a:t>
            </a:r>
            <a:r>
              <a:rPr lang="en-US" altLang="zh-CN" dirty="0"/>
              <a:t>in</a:t>
            </a:r>
            <a:r>
              <a:rPr lang="en-US" dirty="0"/>
              <a:t> the VMs, supported applications include Oracle, SQL Server, Exchange, SharePoint and Active Directory. </a:t>
            </a:r>
          </a:p>
          <a:p>
            <a:endParaRPr lang="en-US" dirty="0"/>
          </a:p>
          <a:p>
            <a:r>
              <a:rPr lang="en-CN" dirty="0"/>
              <a:t>Veeam Backup &amp; Replication can create image-level backup based on the Application-Aware Image Processing (AAIP) technology of Microsoft VSS without shutting off the applications. That means, the data and files are consistent between source and target after the backup is done. </a:t>
            </a:r>
          </a:p>
        </p:txBody>
      </p:sp>
      <p:pic>
        <p:nvPicPr>
          <p:cNvPr id="7170" name="Picture 2" descr="Application-Aware Processing - Veeam Backup Guide for vSphere">
            <a:extLst>
              <a:ext uri="{FF2B5EF4-FFF2-40B4-BE49-F238E27FC236}">
                <a16:creationId xmlns:a16="http://schemas.microsoft.com/office/drawing/2014/main" id="{643B9FEF-AE50-2248-AA46-C92FB04B6F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5897" y="2944595"/>
            <a:ext cx="6134100" cy="3130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59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475A3E59-BDB3-B741-BED6-4755D410FE27}"/>
              </a:ext>
            </a:extLst>
          </p:cNvPr>
          <p:cNvSpPr/>
          <p:nvPr/>
        </p:nvSpPr>
        <p:spPr>
          <a:xfrm>
            <a:off x="1" y="979714"/>
            <a:ext cx="12192000" cy="4885509"/>
          </a:xfrm>
          <a:prstGeom prst="rect">
            <a:avLst/>
          </a:prstGeom>
          <a:solidFill>
            <a:schemeClr val="bg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a:p>
        </p:txBody>
      </p:sp>
      <p:sp>
        <p:nvSpPr>
          <p:cNvPr id="2" name="Title 1">
            <a:extLst>
              <a:ext uri="{FF2B5EF4-FFF2-40B4-BE49-F238E27FC236}">
                <a16:creationId xmlns:a16="http://schemas.microsoft.com/office/drawing/2014/main" id="{588DD044-EFAF-CF48-BC2F-F815B0770F08}"/>
              </a:ext>
            </a:extLst>
          </p:cNvPr>
          <p:cNvSpPr>
            <a:spLocks noGrp="1"/>
          </p:cNvSpPr>
          <p:nvPr>
            <p:ph type="title"/>
          </p:nvPr>
        </p:nvSpPr>
        <p:spPr/>
        <p:txBody>
          <a:bodyPr/>
          <a:lstStyle/>
          <a:p>
            <a:r>
              <a:rPr lang="en-US" dirty="0"/>
              <a:t>VM Instant Recovery</a:t>
            </a:r>
            <a:endParaRPr lang="en-CN" dirty="0"/>
          </a:p>
        </p:txBody>
      </p:sp>
      <p:sp>
        <p:nvSpPr>
          <p:cNvPr id="3" name="Date Placeholder 2">
            <a:extLst>
              <a:ext uri="{FF2B5EF4-FFF2-40B4-BE49-F238E27FC236}">
                <a16:creationId xmlns:a16="http://schemas.microsoft.com/office/drawing/2014/main" id="{1EF78AE1-A313-E642-8C97-6BC55CA5E06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4B5F6A6-8B4F-E74E-A17F-D23C9D4F343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6A1C19E-E58E-AD42-9FB5-089456C736AF}"/>
              </a:ext>
            </a:extLst>
          </p:cNvPr>
          <p:cNvSpPr>
            <a:spLocks noGrp="1"/>
          </p:cNvSpPr>
          <p:nvPr>
            <p:ph type="sldNum" sz="quarter" idx="12"/>
          </p:nvPr>
        </p:nvSpPr>
        <p:spPr/>
        <p:txBody>
          <a:bodyPr/>
          <a:lstStyle/>
          <a:p>
            <a:r>
              <a:rPr lang="en-US" altLang="zh-CN"/>
              <a:t>Page  </a:t>
            </a:r>
            <a:fld id="{6F6B6950-8D1A-4668-8374-25B44628E0DF}" type="slidenum">
              <a:rPr lang="zh-CN" altLang="en-US" smtClean="0"/>
              <a:t>11</a:t>
            </a:fld>
            <a:endParaRPr lang="zh-CN" altLang="en-US" dirty="0"/>
          </a:p>
        </p:txBody>
      </p:sp>
      <p:grpSp>
        <p:nvGrpSpPr>
          <p:cNvPr id="61" name="Group 60">
            <a:extLst>
              <a:ext uri="{FF2B5EF4-FFF2-40B4-BE49-F238E27FC236}">
                <a16:creationId xmlns:a16="http://schemas.microsoft.com/office/drawing/2014/main" id="{7D717CF2-F818-2F48-8A1A-D20E185BD806}"/>
              </a:ext>
            </a:extLst>
          </p:cNvPr>
          <p:cNvGrpSpPr/>
          <p:nvPr/>
        </p:nvGrpSpPr>
        <p:grpSpPr>
          <a:xfrm>
            <a:off x="2520885" y="1573334"/>
            <a:ext cx="7272472" cy="3793796"/>
            <a:chOff x="2520885" y="1573334"/>
            <a:chExt cx="6774414" cy="3289224"/>
          </a:xfrm>
        </p:grpSpPr>
        <p:grpSp>
          <p:nvGrpSpPr>
            <p:cNvPr id="7" name="Google Shape;1150;p52">
              <a:extLst>
                <a:ext uri="{FF2B5EF4-FFF2-40B4-BE49-F238E27FC236}">
                  <a16:creationId xmlns:a16="http://schemas.microsoft.com/office/drawing/2014/main" id="{FE6D6B67-5478-7641-9507-D25D7C3A6D7C}"/>
                </a:ext>
              </a:extLst>
            </p:cNvPr>
            <p:cNvGrpSpPr/>
            <p:nvPr/>
          </p:nvGrpSpPr>
          <p:grpSpPr>
            <a:xfrm>
              <a:off x="3832860" y="1576503"/>
              <a:ext cx="493419" cy="493419"/>
              <a:chOff x="2496779" y="1417477"/>
              <a:chExt cx="493419" cy="493419"/>
            </a:xfrm>
            <a:noFill/>
          </p:grpSpPr>
          <p:sp>
            <p:nvSpPr>
              <p:cNvPr id="8" name="Freeform: Shape 93">
                <a:extLst>
                  <a:ext uri="{FF2B5EF4-FFF2-40B4-BE49-F238E27FC236}">
                    <a16:creationId xmlns:a16="http://schemas.microsoft.com/office/drawing/2014/main" id="{C6C87216-CC44-DC45-81B4-8A8AE905C40F}"/>
                  </a:ext>
                </a:extLst>
              </p:cNvPr>
              <p:cNvSpPr/>
              <p:nvPr/>
            </p:nvSpPr>
            <p:spPr>
              <a:xfrm>
                <a:off x="2495369" y="1417477"/>
                <a:ext cx="394735" cy="394735"/>
              </a:xfrm>
              <a:custGeom>
                <a:avLst/>
                <a:gdLst>
                  <a:gd name="connsiteX0" fmla="*/ 397555 w 394735"/>
                  <a:gd name="connsiteY0" fmla="*/ 398965 h 394735"/>
                  <a:gd name="connsiteX1" fmla="*/ 0 w 394735"/>
                  <a:gd name="connsiteY1" fmla="*/ 397555 h 394735"/>
                  <a:gd name="connsiteX2" fmla="*/ 1410 w 394735"/>
                  <a:gd name="connsiteY2" fmla="*/ 0 h 394735"/>
                  <a:gd name="connsiteX3" fmla="*/ 398965 w 394735"/>
                  <a:gd name="connsiteY3" fmla="*/ 1410 h 394735"/>
                  <a:gd name="connsiteX4" fmla="*/ 397555 w 394735"/>
                  <a:gd name="connsiteY4" fmla="*/ 398965 h 394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735" h="394735">
                    <a:moveTo>
                      <a:pt x="397555" y="398965"/>
                    </a:moveTo>
                    <a:lnTo>
                      <a:pt x="0" y="397555"/>
                    </a:lnTo>
                    <a:lnTo>
                      <a:pt x="1410" y="0"/>
                    </a:lnTo>
                    <a:lnTo>
                      <a:pt x="398965" y="1410"/>
                    </a:lnTo>
                    <a:lnTo>
                      <a:pt x="397555" y="398965"/>
                    </a:lnTo>
                    <a:close/>
                  </a:path>
                </a:pathLst>
              </a:custGeom>
              <a:solidFill>
                <a:schemeClr val="bg1"/>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9" name="Freeform: Shape 94">
                <a:extLst>
                  <a:ext uri="{FF2B5EF4-FFF2-40B4-BE49-F238E27FC236}">
                    <a16:creationId xmlns:a16="http://schemas.microsoft.com/office/drawing/2014/main" id="{CFDF21A3-5BC9-7B40-A05D-21519F532E4C}"/>
                  </a:ext>
                </a:extLst>
              </p:cNvPr>
              <p:cNvSpPr/>
              <p:nvPr/>
            </p:nvSpPr>
            <p:spPr>
              <a:xfrm>
                <a:off x="2577136" y="1558454"/>
                <a:ext cx="98684" cy="112781"/>
              </a:xfrm>
              <a:custGeom>
                <a:avLst/>
                <a:gdLst>
                  <a:gd name="connsiteX0" fmla="*/ 35244 w 98683"/>
                  <a:gd name="connsiteY0" fmla="*/ 115601 h 112781"/>
                  <a:gd name="connsiteX1" fmla="*/ 0 w 98683"/>
                  <a:gd name="connsiteY1" fmla="*/ 0 h 112781"/>
                  <a:gd name="connsiteX2" fmla="*/ 28195 w 98683"/>
                  <a:gd name="connsiteY2" fmla="*/ 0 h 112781"/>
                  <a:gd name="connsiteX3" fmla="*/ 40883 w 98683"/>
                  <a:gd name="connsiteY3" fmla="*/ 49342 h 112781"/>
                  <a:gd name="connsiteX4" fmla="*/ 50752 w 98683"/>
                  <a:gd name="connsiteY4" fmla="*/ 90225 h 112781"/>
                  <a:gd name="connsiteX5" fmla="*/ 50752 w 98683"/>
                  <a:gd name="connsiteY5" fmla="*/ 90225 h 112781"/>
                  <a:gd name="connsiteX6" fmla="*/ 60620 w 98683"/>
                  <a:gd name="connsiteY6" fmla="*/ 49342 h 112781"/>
                  <a:gd name="connsiteX7" fmla="*/ 74718 w 98683"/>
                  <a:gd name="connsiteY7" fmla="*/ 0 h 112781"/>
                  <a:gd name="connsiteX8" fmla="*/ 101503 w 98683"/>
                  <a:gd name="connsiteY8" fmla="*/ 0 h 112781"/>
                  <a:gd name="connsiteX9" fmla="*/ 63440 w 98683"/>
                  <a:gd name="connsiteY9" fmla="*/ 115601 h 112781"/>
                  <a:gd name="connsiteX10" fmla="*/ 35244 w 98683"/>
                  <a:gd name="connsiteY10" fmla="*/ 115601 h 112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683" h="112781">
                    <a:moveTo>
                      <a:pt x="35244" y="115601"/>
                    </a:moveTo>
                    <a:lnTo>
                      <a:pt x="0" y="0"/>
                    </a:lnTo>
                    <a:lnTo>
                      <a:pt x="28195" y="0"/>
                    </a:lnTo>
                    <a:lnTo>
                      <a:pt x="40883" y="49342"/>
                    </a:lnTo>
                    <a:cubicBezTo>
                      <a:pt x="45113" y="63440"/>
                      <a:pt x="47932" y="77537"/>
                      <a:pt x="50752" y="90225"/>
                    </a:cubicBezTo>
                    <a:lnTo>
                      <a:pt x="50752" y="90225"/>
                    </a:lnTo>
                    <a:cubicBezTo>
                      <a:pt x="53571" y="77537"/>
                      <a:pt x="57801" y="62030"/>
                      <a:pt x="60620" y="49342"/>
                    </a:cubicBezTo>
                    <a:lnTo>
                      <a:pt x="74718" y="0"/>
                    </a:lnTo>
                    <a:lnTo>
                      <a:pt x="101503" y="0"/>
                    </a:lnTo>
                    <a:lnTo>
                      <a:pt x="63440" y="115601"/>
                    </a:lnTo>
                    <a:lnTo>
                      <a:pt x="35244" y="115601"/>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10" name="Freeform: Shape 95">
                <a:extLst>
                  <a:ext uri="{FF2B5EF4-FFF2-40B4-BE49-F238E27FC236}">
                    <a16:creationId xmlns:a16="http://schemas.microsoft.com/office/drawing/2014/main" id="{BF5BF8DC-2C00-6C47-97AD-4C59F7699836}"/>
                  </a:ext>
                </a:extLst>
              </p:cNvPr>
              <p:cNvSpPr/>
              <p:nvPr/>
            </p:nvSpPr>
            <p:spPr>
              <a:xfrm>
                <a:off x="2688508" y="1558454"/>
                <a:ext cx="112781" cy="112781"/>
              </a:xfrm>
              <a:custGeom>
                <a:avLst/>
                <a:gdLst>
                  <a:gd name="connsiteX0" fmla="*/ 97274 w 112781"/>
                  <a:gd name="connsiteY0" fmla="*/ 73308 h 112781"/>
                  <a:gd name="connsiteX1" fmla="*/ 95864 w 112781"/>
                  <a:gd name="connsiteY1" fmla="*/ 26786 h 112781"/>
                  <a:gd name="connsiteX2" fmla="*/ 95864 w 112781"/>
                  <a:gd name="connsiteY2" fmla="*/ 26786 h 112781"/>
                  <a:gd name="connsiteX3" fmla="*/ 83176 w 112781"/>
                  <a:gd name="connsiteY3" fmla="*/ 71898 h 112781"/>
                  <a:gd name="connsiteX4" fmla="*/ 69079 w 112781"/>
                  <a:gd name="connsiteY4" fmla="*/ 117011 h 112781"/>
                  <a:gd name="connsiteX5" fmla="*/ 49342 w 112781"/>
                  <a:gd name="connsiteY5" fmla="*/ 117011 h 112781"/>
                  <a:gd name="connsiteX6" fmla="*/ 38064 w 112781"/>
                  <a:gd name="connsiteY6" fmla="*/ 71898 h 112781"/>
                  <a:gd name="connsiteX7" fmla="*/ 28195 w 112781"/>
                  <a:gd name="connsiteY7" fmla="*/ 26786 h 112781"/>
                  <a:gd name="connsiteX8" fmla="*/ 28195 w 112781"/>
                  <a:gd name="connsiteY8" fmla="*/ 26786 h 112781"/>
                  <a:gd name="connsiteX9" fmla="*/ 26786 w 112781"/>
                  <a:gd name="connsiteY9" fmla="*/ 73308 h 112781"/>
                  <a:gd name="connsiteX10" fmla="*/ 23966 w 112781"/>
                  <a:gd name="connsiteY10" fmla="*/ 115601 h 112781"/>
                  <a:gd name="connsiteX11" fmla="*/ 0 w 112781"/>
                  <a:gd name="connsiteY11" fmla="*/ 115601 h 112781"/>
                  <a:gd name="connsiteX12" fmla="*/ 7049 w 112781"/>
                  <a:gd name="connsiteY12" fmla="*/ 0 h 112781"/>
                  <a:gd name="connsiteX13" fmla="*/ 40883 w 112781"/>
                  <a:gd name="connsiteY13" fmla="*/ 0 h 112781"/>
                  <a:gd name="connsiteX14" fmla="*/ 52161 w 112781"/>
                  <a:gd name="connsiteY14" fmla="*/ 36654 h 112781"/>
                  <a:gd name="connsiteX15" fmla="*/ 62030 w 112781"/>
                  <a:gd name="connsiteY15" fmla="*/ 76128 h 112781"/>
                  <a:gd name="connsiteX16" fmla="*/ 62030 w 112781"/>
                  <a:gd name="connsiteY16" fmla="*/ 76128 h 112781"/>
                  <a:gd name="connsiteX17" fmla="*/ 73308 w 112781"/>
                  <a:gd name="connsiteY17" fmla="*/ 36654 h 112781"/>
                  <a:gd name="connsiteX18" fmla="*/ 84586 w 112781"/>
                  <a:gd name="connsiteY18" fmla="*/ 0 h 112781"/>
                  <a:gd name="connsiteX19" fmla="*/ 117011 w 112781"/>
                  <a:gd name="connsiteY19" fmla="*/ 0 h 112781"/>
                  <a:gd name="connsiteX20" fmla="*/ 122650 w 112781"/>
                  <a:gd name="connsiteY20" fmla="*/ 115601 h 112781"/>
                  <a:gd name="connsiteX21" fmla="*/ 98684 w 112781"/>
                  <a:gd name="connsiteY21" fmla="*/ 115601 h 112781"/>
                  <a:gd name="connsiteX22" fmla="*/ 97274 w 112781"/>
                  <a:gd name="connsiteY22" fmla="*/ 73308 h 112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12781" h="112781">
                    <a:moveTo>
                      <a:pt x="97274" y="73308"/>
                    </a:moveTo>
                    <a:cubicBezTo>
                      <a:pt x="97274" y="59210"/>
                      <a:pt x="95864" y="39474"/>
                      <a:pt x="95864" y="26786"/>
                    </a:cubicBezTo>
                    <a:lnTo>
                      <a:pt x="95864" y="26786"/>
                    </a:lnTo>
                    <a:cubicBezTo>
                      <a:pt x="91635" y="39474"/>
                      <a:pt x="87406" y="57801"/>
                      <a:pt x="83176" y="71898"/>
                    </a:cubicBezTo>
                    <a:lnTo>
                      <a:pt x="69079" y="117011"/>
                    </a:lnTo>
                    <a:lnTo>
                      <a:pt x="49342" y="117011"/>
                    </a:lnTo>
                    <a:lnTo>
                      <a:pt x="38064" y="71898"/>
                    </a:lnTo>
                    <a:cubicBezTo>
                      <a:pt x="35244" y="57801"/>
                      <a:pt x="31015" y="39474"/>
                      <a:pt x="28195" y="26786"/>
                    </a:cubicBezTo>
                    <a:lnTo>
                      <a:pt x="28195" y="26786"/>
                    </a:lnTo>
                    <a:cubicBezTo>
                      <a:pt x="28195" y="39474"/>
                      <a:pt x="26786" y="59210"/>
                      <a:pt x="26786" y="73308"/>
                    </a:cubicBezTo>
                    <a:lnTo>
                      <a:pt x="23966" y="115601"/>
                    </a:lnTo>
                    <a:lnTo>
                      <a:pt x="0" y="115601"/>
                    </a:lnTo>
                    <a:lnTo>
                      <a:pt x="7049" y="0"/>
                    </a:lnTo>
                    <a:lnTo>
                      <a:pt x="40883" y="0"/>
                    </a:lnTo>
                    <a:lnTo>
                      <a:pt x="52161" y="36654"/>
                    </a:lnTo>
                    <a:cubicBezTo>
                      <a:pt x="56391" y="49342"/>
                      <a:pt x="59210" y="63440"/>
                      <a:pt x="62030" y="76128"/>
                    </a:cubicBezTo>
                    <a:lnTo>
                      <a:pt x="62030" y="76128"/>
                    </a:lnTo>
                    <a:cubicBezTo>
                      <a:pt x="64849" y="63440"/>
                      <a:pt x="69079" y="49342"/>
                      <a:pt x="73308" y="36654"/>
                    </a:cubicBezTo>
                    <a:lnTo>
                      <a:pt x="84586" y="0"/>
                    </a:lnTo>
                    <a:lnTo>
                      <a:pt x="117011" y="0"/>
                    </a:lnTo>
                    <a:lnTo>
                      <a:pt x="122650" y="115601"/>
                    </a:lnTo>
                    <a:lnTo>
                      <a:pt x="98684" y="115601"/>
                    </a:lnTo>
                    <a:lnTo>
                      <a:pt x="97274" y="73308"/>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11" name="Freeform: Shape 96">
                <a:extLst>
                  <a:ext uri="{FF2B5EF4-FFF2-40B4-BE49-F238E27FC236}">
                    <a16:creationId xmlns:a16="http://schemas.microsoft.com/office/drawing/2014/main" id="{B97649A4-E6EE-734B-B53C-47ED1DF0C34C}"/>
                  </a:ext>
                </a:extLst>
              </p:cNvPr>
              <p:cNvSpPr/>
              <p:nvPr/>
            </p:nvSpPr>
            <p:spPr>
              <a:xfrm>
                <a:off x="2790011" y="1714938"/>
                <a:ext cx="183270" cy="183270"/>
              </a:xfrm>
              <a:custGeom>
                <a:avLst/>
                <a:gdLst>
                  <a:gd name="connsiteX0" fmla="*/ 191729 w 183269"/>
                  <a:gd name="connsiteY0" fmla="*/ 95864 h 183269"/>
                  <a:gd name="connsiteX1" fmla="*/ 95864 w 183269"/>
                  <a:gd name="connsiteY1" fmla="*/ 191729 h 183269"/>
                  <a:gd name="connsiteX2" fmla="*/ 0 w 183269"/>
                  <a:gd name="connsiteY2" fmla="*/ 95864 h 183269"/>
                  <a:gd name="connsiteX3" fmla="*/ 95864 w 183269"/>
                  <a:gd name="connsiteY3" fmla="*/ 0 h 183269"/>
                  <a:gd name="connsiteX4" fmla="*/ 191729 w 183269"/>
                  <a:gd name="connsiteY4" fmla="*/ 95864 h 183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69" h="183269">
                    <a:moveTo>
                      <a:pt x="191729" y="95864"/>
                    </a:moveTo>
                    <a:cubicBezTo>
                      <a:pt x="191729" y="149435"/>
                      <a:pt x="149435" y="191729"/>
                      <a:pt x="95864" y="191729"/>
                    </a:cubicBezTo>
                    <a:cubicBezTo>
                      <a:pt x="42293" y="191729"/>
                      <a:pt x="0" y="149435"/>
                      <a:pt x="0" y="95864"/>
                    </a:cubicBezTo>
                    <a:cubicBezTo>
                      <a:pt x="0" y="42293"/>
                      <a:pt x="42293" y="0"/>
                      <a:pt x="95864" y="0"/>
                    </a:cubicBezTo>
                    <a:cubicBezTo>
                      <a:pt x="149435" y="0"/>
                      <a:pt x="191729" y="42293"/>
                      <a:pt x="191729" y="95864"/>
                    </a:cubicBezTo>
                    <a:close/>
                  </a:path>
                </a:pathLst>
              </a:custGeom>
              <a:solidFill>
                <a:srgbClr val="DF8C42"/>
              </a:solidFill>
              <a:ln w="6940"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12" name="Freeform: Shape 97">
                <a:extLst>
                  <a:ext uri="{FF2B5EF4-FFF2-40B4-BE49-F238E27FC236}">
                    <a16:creationId xmlns:a16="http://schemas.microsoft.com/office/drawing/2014/main" id="{D0516DAC-0F8F-F84C-B7F6-3C6FD57FC95E}"/>
                  </a:ext>
                </a:extLst>
              </p:cNvPr>
              <p:cNvSpPr/>
              <p:nvPr/>
            </p:nvSpPr>
            <p:spPr>
              <a:xfrm>
                <a:off x="2856270" y="1765690"/>
                <a:ext cx="70488" cy="84586"/>
              </a:xfrm>
              <a:custGeom>
                <a:avLst/>
                <a:gdLst>
                  <a:gd name="connsiteX0" fmla="*/ 0 w 70488"/>
                  <a:gd name="connsiteY0" fmla="*/ 0 h 84586"/>
                  <a:gd name="connsiteX1" fmla="*/ 0 w 70488"/>
                  <a:gd name="connsiteY1" fmla="*/ 87406 h 84586"/>
                  <a:gd name="connsiteX2" fmla="*/ 76128 w 70488"/>
                  <a:gd name="connsiteY2" fmla="*/ 43703 h 84586"/>
                </a:gdLst>
                <a:ahLst/>
                <a:cxnLst>
                  <a:cxn ang="0">
                    <a:pos x="connsiteX0" y="connsiteY0"/>
                  </a:cxn>
                  <a:cxn ang="0">
                    <a:pos x="connsiteX1" y="connsiteY1"/>
                  </a:cxn>
                  <a:cxn ang="0">
                    <a:pos x="connsiteX2" y="connsiteY2"/>
                  </a:cxn>
                </a:cxnLst>
                <a:rect l="l" t="t" r="r" b="b"/>
                <a:pathLst>
                  <a:path w="70488" h="84586">
                    <a:moveTo>
                      <a:pt x="0" y="0"/>
                    </a:moveTo>
                    <a:lnTo>
                      <a:pt x="0" y="87406"/>
                    </a:lnTo>
                    <a:lnTo>
                      <a:pt x="76128" y="43703"/>
                    </a:lnTo>
                    <a:close/>
                  </a:path>
                </a:pathLst>
              </a:custGeom>
              <a:noFill/>
              <a:ln w="10409" cap="rnd">
                <a:solidFill>
                  <a:srgbClr val="FFFFFF"/>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grpSp>
        <p:cxnSp>
          <p:nvCxnSpPr>
            <p:cNvPr id="13" name="Google Shape;1137;p52">
              <a:extLst>
                <a:ext uri="{FF2B5EF4-FFF2-40B4-BE49-F238E27FC236}">
                  <a16:creationId xmlns:a16="http://schemas.microsoft.com/office/drawing/2014/main" id="{CD2B28B6-72B7-6943-AD21-004A049F65B6}"/>
                </a:ext>
              </a:extLst>
            </p:cNvPr>
            <p:cNvCxnSpPr>
              <a:cxnSpLocks/>
            </p:cNvCxnSpPr>
            <p:nvPr/>
          </p:nvCxnSpPr>
          <p:spPr>
            <a:xfrm rot="10800000">
              <a:off x="4003967" y="1976867"/>
              <a:ext cx="0" cy="1197790"/>
            </a:xfrm>
            <a:prstGeom prst="straightConnector1">
              <a:avLst/>
            </a:prstGeom>
            <a:noFill/>
            <a:ln w="22225" cap="flat" cmpd="sng">
              <a:solidFill>
                <a:srgbClr val="9D9D9C"/>
              </a:solidFill>
              <a:prstDash val="solid"/>
              <a:round/>
              <a:headEnd type="none" w="sm" len="sm"/>
              <a:tailEnd type="triangle" w="med" len="med"/>
            </a:ln>
          </p:spPr>
        </p:cxnSp>
        <p:cxnSp>
          <p:nvCxnSpPr>
            <p:cNvPr id="14" name="Google Shape;1138;p52">
              <a:extLst>
                <a:ext uri="{FF2B5EF4-FFF2-40B4-BE49-F238E27FC236}">
                  <a16:creationId xmlns:a16="http://schemas.microsoft.com/office/drawing/2014/main" id="{E07C3CC6-D53C-D24D-93A1-55AC29B030F0}"/>
                </a:ext>
              </a:extLst>
            </p:cNvPr>
            <p:cNvCxnSpPr>
              <a:cxnSpLocks/>
            </p:cNvCxnSpPr>
            <p:nvPr/>
          </p:nvCxnSpPr>
          <p:spPr>
            <a:xfrm rot="10800000">
              <a:off x="4003967" y="1968061"/>
              <a:ext cx="0" cy="1707884"/>
            </a:xfrm>
            <a:prstGeom prst="straightConnector1">
              <a:avLst/>
            </a:prstGeom>
            <a:noFill/>
            <a:ln w="12700" cap="rnd" cmpd="sng">
              <a:solidFill>
                <a:srgbClr val="00E296"/>
              </a:solidFill>
              <a:prstDash val="solid"/>
              <a:round/>
              <a:headEnd type="none" w="sm" len="sm"/>
              <a:tailEnd type="triangle" w="med" len="med"/>
            </a:ln>
          </p:spPr>
        </p:cxnSp>
        <p:cxnSp>
          <p:nvCxnSpPr>
            <p:cNvPr id="15" name="Google Shape;1139;p52">
              <a:extLst>
                <a:ext uri="{FF2B5EF4-FFF2-40B4-BE49-F238E27FC236}">
                  <a16:creationId xmlns:a16="http://schemas.microsoft.com/office/drawing/2014/main" id="{A361AB3F-06F2-9D4F-A8ED-0D47211CD3AC}"/>
                </a:ext>
              </a:extLst>
            </p:cNvPr>
            <p:cNvCxnSpPr>
              <a:cxnSpLocks/>
            </p:cNvCxnSpPr>
            <p:nvPr/>
          </p:nvCxnSpPr>
          <p:spPr>
            <a:xfrm rot="10800000">
              <a:off x="3064306" y="1976867"/>
              <a:ext cx="0" cy="1197790"/>
            </a:xfrm>
            <a:prstGeom prst="straightConnector1">
              <a:avLst/>
            </a:prstGeom>
            <a:noFill/>
            <a:ln w="12700" cap="flat" cmpd="sng">
              <a:solidFill>
                <a:schemeClr val="bg1">
                  <a:alpha val="40000"/>
                </a:schemeClr>
              </a:solidFill>
              <a:prstDash val="solid"/>
              <a:round/>
              <a:headEnd type="none" w="sm" len="sm"/>
              <a:tailEnd type="triangle" w="med" len="med"/>
            </a:ln>
          </p:spPr>
        </p:cxnSp>
        <p:cxnSp>
          <p:nvCxnSpPr>
            <p:cNvPr id="16" name="Google Shape;1140;p52">
              <a:extLst>
                <a:ext uri="{FF2B5EF4-FFF2-40B4-BE49-F238E27FC236}">
                  <a16:creationId xmlns:a16="http://schemas.microsoft.com/office/drawing/2014/main" id="{79650041-7D68-BF4C-83D7-CEFC959C27F0}"/>
                </a:ext>
              </a:extLst>
            </p:cNvPr>
            <p:cNvCxnSpPr>
              <a:cxnSpLocks/>
            </p:cNvCxnSpPr>
            <p:nvPr/>
          </p:nvCxnSpPr>
          <p:spPr>
            <a:xfrm rot="10800000">
              <a:off x="3533409" y="1976867"/>
              <a:ext cx="0" cy="1197790"/>
            </a:xfrm>
            <a:prstGeom prst="straightConnector1">
              <a:avLst/>
            </a:prstGeom>
            <a:noFill/>
            <a:ln w="12700" cap="flat" cmpd="sng">
              <a:solidFill>
                <a:schemeClr val="bg1">
                  <a:alpha val="40000"/>
                </a:schemeClr>
              </a:solidFill>
              <a:prstDash val="solid"/>
              <a:round/>
              <a:headEnd type="none" w="sm" len="sm"/>
              <a:tailEnd type="triangle" w="med" len="med"/>
            </a:ln>
          </p:spPr>
        </p:cxnSp>
        <p:sp>
          <p:nvSpPr>
            <p:cNvPr id="17" name="Google Shape;1141;p52">
              <a:extLst>
                <a:ext uri="{FF2B5EF4-FFF2-40B4-BE49-F238E27FC236}">
                  <a16:creationId xmlns:a16="http://schemas.microsoft.com/office/drawing/2014/main" id="{45F9964E-9707-F244-AEAB-8B7B8247689D}"/>
                </a:ext>
              </a:extLst>
            </p:cNvPr>
            <p:cNvSpPr/>
            <p:nvPr/>
          </p:nvSpPr>
          <p:spPr>
            <a:xfrm rot="10800000">
              <a:off x="7499379" y="3903209"/>
              <a:ext cx="1524688" cy="104848"/>
            </a:xfrm>
            <a:prstGeom prst="triangle">
              <a:avLst>
                <a:gd name="adj" fmla="val 50000"/>
              </a:avLst>
            </a:prstGeom>
            <a:gradFill>
              <a:gsLst>
                <a:gs pos="100000">
                  <a:srgbClr val="BFBFBF"/>
                </a:gs>
                <a:gs pos="0">
                  <a:srgbClr val="FFFFFF">
                    <a:alpha val="0"/>
                  </a:srgbClr>
                </a:gs>
              </a:gsLst>
              <a:lin ang="16200000" scaled="0"/>
            </a:gradFill>
            <a:ln>
              <a:noFill/>
            </a:ln>
          </p:spPr>
          <p:txBody>
            <a:bodyPr spcFirstLastPara="1" wrap="square" lIns="68575" tIns="34275" rIns="34275" bIns="68575" anchor="b"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rgbClr val="595959"/>
                </a:solidFill>
                <a:effectLst/>
                <a:uLnTx/>
                <a:uFillTx/>
                <a:latin typeface="Century Gothic" panose="020B0502020202020204" pitchFamily="34" charset="0"/>
                <a:ea typeface="Tahoma"/>
                <a:cs typeface="Tahoma"/>
                <a:sym typeface="Tahoma"/>
              </a:endParaRPr>
            </a:p>
          </p:txBody>
        </p:sp>
        <p:sp>
          <p:nvSpPr>
            <p:cNvPr id="18" name="Google Shape;1142;p52">
              <a:extLst>
                <a:ext uri="{FF2B5EF4-FFF2-40B4-BE49-F238E27FC236}">
                  <a16:creationId xmlns:a16="http://schemas.microsoft.com/office/drawing/2014/main" id="{EE334397-ED7B-7742-B272-0DB8D0273483}"/>
                </a:ext>
              </a:extLst>
            </p:cNvPr>
            <p:cNvSpPr/>
            <p:nvPr/>
          </p:nvSpPr>
          <p:spPr>
            <a:xfrm>
              <a:off x="7228141" y="3626031"/>
              <a:ext cx="2067158" cy="274822"/>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a:buNone/>
                <a:tabLst/>
                <a:defRPr/>
              </a:pPr>
              <a:r>
                <a:rPr lang="en-US" sz="1050" kern="0" dirty="0">
                  <a:solidFill>
                    <a:srgbClr val="FFFFFF"/>
                  </a:solidFill>
                  <a:latin typeface="Century Gothic" panose="020B0502020202020204" pitchFamily="34" charset="0"/>
                  <a:ea typeface="Tahoma"/>
                  <a:cs typeface="Tahoma"/>
                  <a:sym typeface="Tahoma"/>
                </a:rPr>
                <a:t>Backup files </a:t>
              </a:r>
            </a:p>
            <a:p>
              <a:pPr marL="0" marR="0" lvl="0" indent="0" algn="ctr" defTabSz="914400" rtl="0" eaLnBrk="1" fontAlgn="auto" latinLnBrk="0" hangingPunct="1">
                <a:lnSpc>
                  <a:spcPct val="85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Century Gothic" panose="020B0502020202020204" pitchFamily="34" charset="0"/>
                  <a:ea typeface="Tahoma"/>
                  <a:cs typeface="Tahoma"/>
                  <a:sym typeface="Tahoma"/>
                </a:rPr>
                <a:t>Deduped and compressed</a:t>
              </a:r>
              <a:endParaRPr kumimoji="0" sz="1050" b="0" i="0" u="none" strike="noStrike" kern="0" cap="none" spc="0" normalizeH="0" baseline="0" noProof="0" dirty="0">
                <a:ln>
                  <a:noFill/>
                </a:ln>
                <a:solidFill>
                  <a:srgbClr val="FFFFFF"/>
                </a:solidFill>
                <a:effectLst/>
                <a:uLnTx/>
                <a:uFillTx/>
                <a:latin typeface="Century Gothic" panose="020B0502020202020204" pitchFamily="34" charset="0"/>
                <a:ea typeface="宋体"/>
                <a:cs typeface="Tahoma" panose="020B0604030504040204" pitchFamily="34" charset="0"/>
                <a:sym typeface="Arial"/>
              </a:endParaRPr>
            </a:p>
          </p:txBody>
        </p:sp>
        <p:sp>
          <p:nvSpPr>
            <p:cNvPr id="19" name="Google Shape;1143;p52">
              <a:extLst>
                <a:ext uri="{FF2B5EF4-FFF2-40B4-BE49-F238E27FC236}">
                  <a16:creationId xmlns:a16="http://schemas.microsoft.com/office/drawing/2014/main" id="{FF9D9A88-CD0D-9B4B-846B-B56E715F009C}"/>
                </a:ext>
              </a:extLst>
            </p:cNvPr>
            <p:cNvSpPr txBox="1"/>
            <p:nvPr/>
          </p:nvSpPr>
          <p:spPr>
            <a:xfrm>
              <a:off x="5144564" y="3463360"/>
              <a:ext cx="1744401" cy="300082"/>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595959"/>
                </a:buClr>
                <a:buSzPts val="1350"/>
                <a:buFont typeface="Tahoma"/>
                <a:buNone/>
                <a:tabLst/>
                <a:defRPr/>
              </a:pPr>
              <a:r>
                <a:rPr kumimoji="0" lang="en-US" sz="1050" b="0" i="0" u="none" strike="noStrike" kern="0" cap="none" spc="0" normalizeH="0" baseline="0" noProof="0" dirty="0" err="1">
                  <a:ln>
                    <a:noFill/>
                  </a:ln>
                  <a:solidFill>
                    <a:srgbClr val="FFFFFF"/>
                  </a:solidFill>
                  <a:effectLst/>
                  <a:uLnTx/>
                  <a:uFillTx/>
                  <a:latin typeface="Century Gothic" panose="020B0502020202020204" pitchFamily="34" charset="0"/>
                  <a:ea typeface="Tahoma"/>
                  <a:cs typeface="Tahoma"/>
                  <a:sym typeface="Tahoma"/>
                </a:rPr>
                <a:t>vPower</a:t>
              </a:r>
              <a:r>
                <a:rPr kumimoji="0" lang="en-US" sz="1050" b="0" i="0" u="none" strike="noStrike" kern="0" cap="none" spc="0" normalizeH="0" baseline="30000" noProof="0" dirty="0">
                  <a:ln>
                    <a:noFill/>
                  </a:ln>
                  <a:solidFill>
                    <a:srgbClr val="FFFFFF"/>
                  </a:solidFill>
                  <a:effectLst/>
                  <a:uLnTx/>
                  <a:uFillTx/>
                  <a:latin typeface="Century Gothic" panose="020B0502020202020204" pitchFamily="34" charset="0"/>
                  <a:ea typeface="Tahoma" panose="020B0604030504040204" pitchFamily="34" charset="0"/>
                  <a:cs typeface="Tahoma" panose="020B0604030504040204" pitchFamily="34" charset="0"/>
                  <a:sym typeface="Tahoma"/>
                </a:rPr>
                <a:t>®</a:t>
              </a:r>
              <a:endParaRPr kumimoji="0" sz="1050" b="0" i="0" u="none" strike="noStrike" kern="0" cap="none" spc="0" normalizeH="0" baseline="30000" noProof="0" dirty="0">
                <a:ln>
                  <a:noFill/>
                </a:ln>
                <a:solidFill>
                  <a:srgbClr val="FFFFFF"/>
                </a:solidFill>
                <a:effectLst/>
                <a:uLnTx/>
                <a:uFillTx/>
                <a:latin typeface="Century Gothic" panose="020B0502020202020204" pitchFamily="34" charset="0"/>
                <a:ea typeface="Tahoma"/>
                <a:cs typeface="Tahoma"/>
                <a:sym typeface="Tahoma"/>
              </a:endParaRPr>
            </a:p>
          </p:txBody>
        </p:sp>
        <p:sp>
          <p:nvSpPr>
            <p:cNvPr id="20" name="Google Shape;1144;p52">
              <a:extLst>
                <a:ext uri="{FF2B5EF4-FFF2-40B4-BE49-F238E27FC236}">
                  <a16:creationId xmlns:a16="http://schemas.microsoft.com/office/drawing/2014/main" id="{F064364F-9E62-954E-B838-037F71B1CDF2}"/>
                </a:ext>
              </a:extLst>
            </p:cNvPr>
            <p:cNvSpPr txBox="1"/>
            <p:nvPr/>
          </p:nvSpPr>
          <p:spPr>
            <a:xfrm>
              <a:off x="7414353" y="4575134"/>
              <a:ext cx="1705180" cy="27699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zh-CN" sz="1050" b="0" i="0" u="none" strike="noStrike" kern="0" cap="none" spc="0" normalizeH="0" baseline="0" noProof="0" dirty="0">
                  <a:ln>
                    <a:noFill/>
                  </a:ln>
                  <a:solidFill>
                    <a:srgbClr val="FFFFFF"/>
                  </a:solidFill>
                  <a:effectLst/>
                  <a:uLnTx/>
                  <a:uFillTx/>
                  <a:latin typeface="Century Gothic" panose="020B0502020202020204" pitchFamily="34" charset="0"/>
                  <a:ea typeface="Tahoma"/>
                  <a:cs typeface="Tahoma"/>
                  <a:sym typeface="Tahoma"/>
                </a:rPr>
                <a:t>Backup repository</a:t>
              </a:r>
              <a:endParaRPr kumimoji="0" sz="1050" b="0" i="0" u="none" strike="noStrike" kern="0" cap="none" spc="0" normalizeH="0" baseline="0" noProof="0" dirty="0">
                <a:ln>
                  <a:noFill/>
                </a:ln>
                <a:solidFill>
                  <a:srgbClr val="FFFFFF"/>
                </a:solidFill>
                <a:effectLst/>
                <a:uLnTx/>
                <a:uFillTx/>
                <a:latin typeface="Century Gothic" panose="020B0502020202020204" pitchFamily="34" charset="0"/>
                <a:ea typeface="宋体"/>
                <a:cs typeface="Tahoma" panose="020B0604030504040204" pitchFamily="34" charset="0"/>
                <a:sym typeface="Arial"/>
              </a:endParaRPr>
            </a:p>
          </p:txBody>
        </p:sp>
        <p:sp>
          <p:nvSpPr>
            <p:cNvPr id="21" name="Google Shape;1145;p52">
              <a:extLst>
                <a:ext uri="{FF2B5EF4-FFF2-40B4-BE49-F238E27FC236}">
                  <a16:creationId xmlns:a16="http://schemas.microsoft.com/office/drawing/2014/main" id="{FFE56DCD-391C-AD4E-8555-21EF3F6FC5CC}"/>
                </a:ext>
              </a:extLst>
            </p:cNvPr>
            <p:cNvSpPr txBox="1"/>
            <p:nvPr/>
          </p:nvSpPr>
          <p:spPr>
            <a:xfrm>
              <a:off x="2520885" y="4585559"/>
              <a:ext cx="2032187" cy="276999"/>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Century Gothic" panose="020B0502020202020204" pitchFamily="34" charset="0"/>
                  <a:ea typeface="Tahoma"/>
                  <a:cs typeface="Tahoma"/>
                  <a:sym typeface="Tahoma"/>
                </a:rPr>
                <a:t>Production storage</a:t>
              </a:r>
              <a:endParaRPr kumimoji="0" sz="1050" b="0" i="0" u="none" strike="noStrike" kern="0" cap="none" spc="0" normalizeH="0" baseline="0" noProof="0" dirty="0">
                <a:ln>
                  <a:noFill/>
                </a:ln>
                <a:solidFill>
                  <a:srgbClr val="FFFFFF"/>
                </a:solidFill>
                <a:effectLst/>
                <a:uLnTx/>
                <a:uFillTx/>
                <a:latin typeface="Century Gothic" panose="020B0502020202020204" pitchFamily="34" charset="0"/>
                <a:ea typeface="宋体"/>
                <a:cs typeface="Tahoma" panose="020B0604030504040204" pitchFamily="34" charset="0"/>
                <a:sym typeface="Arial"/>
              </a:endParaRPr>
            </a:p>
          </p:txBody>
        </p:sp>
        <p:pic>
          <p:nvPicPr>
            <p:cNvPr id="22" name="Google Shape;1146;p52">
              <a:extLst>
                <a:ext uri="{FF2B5EF4-FFF2-40B4-BE49-F238E27FC236}">
                  <a16:creationId xmlns:a16="http://schemas.microsoft.com/office/drawing/2014/main" id="{A105857D-502A-6F4B-96ED-9323EACD472E}"/>
                </a:ext>
              </a:extLst>
            </p:cNvPr>
            <p:cNvPicPr preferRelativeResize="0"/>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02663" y="2797682"/>
              <a:ext cx="1139623" cy="329891"/>
            </a:xfrm>
            <a:prstGeom prst="rect">
              <a:avLst/>
            </a:prstGeom>
            <a:noFill/>
            <a:ln>
              <a:noFill/>
            </a:ln>
          </p:spPr>
        </p:pic>
        <p:pic>
          <p:nvPicPr>
            <p:cNvPr id="23" name="Google Shape;1147;p52">
              <a:extLst>
                <a:ext uri="{FF2B5EF4-FFF2-40B4-BE49-F238E27FC236}">
                  <a16:creationId xmlns:a16="http://schemas.microsoft.com/office/drawing/2014/main" id="{06A20074-9CFD-A643-9A5F-9E4B4524F40C}"/>
                </a:ext>
              </a:extLst>
            </p:cNvPr>
            <p:cNvPicPr preferRelativeResize="0"/>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305698" y="4015202"/>
              <a:ext cx="461073" cy="570853"/>
            </a:xfrm>
            <a:prstGeom prst="rect">
              <a:avLst/>
            </a:prstGeom>
            <a:noFill/>
            <a:ln>
              <a:noFill/>
            </a:ln>
          </p:spPr>
        </p:pic>
        <p:pic>
          <p:nvPicPr>
            <p:cNvPr id="24" name="Google Shape;1149;p52">
              <a:extLst>
                <a:ext uri="{FF2B5EF4-FFF2-40B4-BE49-F238E27FC236}">
                  <a16:creationId xmlns:a16="http://schemas.microsoft.com/office/drawing/2014/main" id="{2BEB464B-B1C6-0E43-B7F4-E4E6B1A4CE6E}"/>
                </a:ext>
              </a:extLst>
            </p:cNvPr>
            <p:cNvPicPr preferRelativeResize="0"/>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031184" y="4015202"/>
              <a:ext cx="461073" cy="570853"/>
            </a:xfrm>
            <a:prstGeom prst="rect">
              <a:avLst/>
            </a:prstGeom>
            <a:noFill/>
            <a:ln>
              <a:noFill/>
            </a:ln>
          </p:spPr>
        </p:pic>
        <p:sp>
          <p:nvSpPr>
            <p:cNvPr id="25" name="Google Shape;1160;p52">
              <a:extLst>
                <a:ext uri="{FF2B5EF4-FFF2-40B4-BE49-F238E27FC236}">
                  <a16:creationId xmlns:a16="http://schemas.microsoft.com/office/drawing/2014/main" id="{87A7EA68-55E2-EA45-9BE8-383D871CF696}"/>
                </a:ext>
              </a:extLst>
            </p:cNvPr>
            <p:cNvSpPr/>
            <p:nvPr/>
          </p:nvSpPr>
          <p:spPr>
            <a:xfrm rot="10800000">
              <a:off x="3009205" y="3175509"/>
              <a:ext cx="1060330" cy="851021"/>
            </a:xfrm>
            <a:prstGeom prst="triangle">
              <a:avLst>
                <a:gd name="adj" fmla="val 50000"/>
              </a:avLst>
            </a:prstGeom>
            <a:gradFill>
              <a:gsLst>
                <a:gs pos="0">
                  <a:srgbClr val="BFBFBF"/>
                </a:gs>
                <a:gs pos="100000">
                  <a:srgbClr val="FFFFFF">
                    <a:alpha val="0"/>
                  </a:srgbClr>
                </a:gs>
              </a:gsLst>
              <a:lin ang="16200000" scaled="0"/>
            </a:gradFill>
            <a:ln>
              <a:noFill/>
            </a:ln>
          </p:spPr>
          <p:txBody>
            <a:bodyPr spcFirstLastPara="1" wrap="square" lIns="68575" tIns="34275" rIns="34275" bIns="68575" anchor="b"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350"/>
                <a:buFont typeface="Tahoma"/>
                <a:buNone/>
                <a:tabLst/>
                <a:defRPr/>
              </a:pPr>
              <a:endParaRPr kumimoji="0" sz="1600" b="0" i="0" u="none" strike="noStrike" kern="0" cap="none" spc="0" normalizeH="0" baseline="0" noProof="0">
                <a:ln>
                  <a:noFill/>
                </a:ln>
                <a:solidFill>
                  <a:srgbClr val="595959"/>
                </a:solidFill>
                <a:effectLst/>
                <a:uLnTx/>
                <a:uFillTx/>
                <a:latin typeface="Century Gothic" panose="020B0502020202020204" pitchFamily="34" charset="0"/>
                <a:ea typeface="Tahoma"/>
                <a:cs typeface="Tahoma"/>
                <a:sym typeface="Tahoma"/>
              </a:endParaRPr>
            </a:p>
          </p:txBody>
        </p:sp>
        <p:sp>
          <p:nvSpPr>
            <p:cNvPr id="26" name="Google Shape;1161;p52">
              <a:extLst>
                <a:ext uri="{FF2B5EF4-FFF2-40B4-BE49-F238E27FC236}">
                  <a16:creationId xmlns:a16="http://schemas.microsoft.com/office/drawing/2014/main" id="{EAA084B4-38CC-DC48-9357-1470CB97F186}"/>
                </a:ext>
              </a:extLst>
            </p:cNvPr>
            <p:cNvSpPr txBox="1"/>
            <p:nvPr/>
          </p:nvSpPr>
          <p:spPr>
            <a:xfrm>
              <a:off x="5040398" y="4061522"/>
              <a:ext cx="1952735" cy="300082"/>
            </a:xfrm>
            <a:prstGeom prst="rect">
              <a:avLst/>
            </a:prstGeom>
            <a:noFill/>
            <a:ln>
              <a:noFill/>
            </a:ln>
          </p:spPr>
          <p:txBody>
            <a:bodyPr spcFirstLastPara="1" wrap="square" lIns="91425" tIns="45700" rIns="91425" bIns="45700" anchor="t" anchorCtr="0">
              <a:noAutofit/>
            </a:bodyPr>
            <a:lstStyle/>
            <a:p>
              <a:pPr marL="0" marR="0" lvl="0" indent="0" algn="ctr" defTabSz="914400" rtl="0" eaLnBrk="1" fontAlgn="auto" latinLnBrk="0" hangingPunct="1">
                <a:lnSpc>
                  <a:spcPct val="100000"/>
                </a:lnSpc>
                <a:spcBef>
                  <a:spcPts val="0"/>
                </a:spcBef>
                <a:spcAft>
                  <a:spcPts val="0"/>
                </a:spcAft>
                <a:buClr>
                  <a:srgbClr val="595959"/>
                </a:buClr>
                <a:buSzPts val="1350"/>
                <a:buFont typeface="Tahoma"/>
                <a:buNone/>
                <a:tabLst/>
                <a:defRPr/>
              </a:pPr>
              <a:r>
                <a:rPr lang="en-US" sz="1050" kern="0" dirty="0">
                  <a:solidFill>
                    <a:srgbClr val="FFFFFF"/>
                  </a:solidFill>
                  <a:latin typeface="Century Gothic" panose="020B0502020202020204" pitchFamily="34" charset="0"/>
                  <a:ea typeface="Tahoma"/>
                  <a:cs typeface="Tahoma"/>
                  <a:sym typeface="Tahoma"/>
                </a:rPr>
                <a:t>Live migration</a:t>
              </a:r>
              <a:endParaRPr kumimoji="0" sz="1050" b="0" i="0" u="none" strike="noStrike" kern="0" cap="none" spc="0" normalizeH="0" baseline="0" noProof="0" dirty="0">
                <a:ln>
                  <a:noFill/>
                </a:ln>
                <a:solidFill>
                  <a:srgbClr val="FFFFFF"/>
                </a:solidFill>
                <a:effectLst/>
                <a:uLnTx/>
                <a:uFillTx/>
                <a:latin typeface="Century Gothic" panose="020B0502020202020204" pitchFamily="34" charset="0"/>
                <a:ea typeface="宋体"/>
                <a:cs typeface="Tahoma" panose="020B0604030504040204" pitchFamily="34" charset="0"/>
                <a:sym typeface="Arial"/>
              </a:endParaRPr>
            </a:p>
          </p:txBody>
        </p:sp>
        <p:pic>
          <p:nvPicPr>
            <p:cNvPr id="27" name="Google Shape;1162;p52">
              <a:extLst>
                <a:ext uri="{FF2B5EF4-FFF2-40B4-BE49-F238E27FC236}">
                  <a16:creationId xmlns:a16="http://schemas.microsoft.com/office/drawing/2014/main" id="{F0C3EE94-0D40-244C-8C16-EFE7A00C51AA}"/>
                </a:ext>
              </a:extLst>
            </p:cNvPr>
            <p:cNvPicPr preferRelativeResize="0"/>
            <p:nvPr/>
          </p:nvPicPr>
          <p:blipFill rotWithShape="1">
            <a:blip r:embed="rId6">
              <a:alphaModFix/>
            </a:blip>
            <a:srcRect/>
            <a:stretch/>
          </p:blipFill>
          <p:spPr>
            <a:xfrm>
              <a:off x="4114699" y="1856858"/>
              <a:ext cx="211140" cy="207817"/>
            </a:xfrm>
            <a:prstGeom prst="rect">
              <a:avLst/>
            </a:prstGeom>
            <a:noFill/>
            <a:ln>
              <a:noFill/>
            </a:ln>
          </p:spPr>
        </p:pic>
        <p:grpSp>
          <p:nvGrpSpPr>
            <p:cNvPr id="28" name="Google Shape;1163;p52">
              <a:extLst>
                <a:ext uri="{FF2B5EF4-FFF2-40B4-BE49-F238E27FC236}">
                  <a16:creationId xmlns:a16="http://schemas.microsoft.com/office/drawing/2014/main" id="{42735F10-8AB9-DC4F-9DCA-BE3E84260202}"/>
                </a:ext>
              </a:extLst>
            </p:cNvPr>
            <p:cNvGrpSpPr/>
            <p:nvPr/>
          </p:nvGrpSpPr>
          <p:grpSpPr>
            <a:xfrm>
              <a:off x="5434293" y="1704655"/>
              <a:ext cx="1288302" cy="1234440"/>
              <a:chOff x="4143577" y="1317535"/>
              <a:chExt cx="1288302" cy="1234440"/>
            </a:xfrm>
          </p:grpSpPr>
          <p:sp>
            <p:nvSpPr>
              <p:cNvPr id="29" name="Google Shape;1164;p52">
                <a:extLst>
                  <a:ext uri="{FF2B5EF4-FFF2-40B4-BE49-F238E27FC236}">
                    <a16:creationId xmlns:a16="http://schemas.microsoft.com/office/drawing/2014/main" id="{4FFF6F0A-ABE6-9A45-A56A-41D69D104B2A}"/>
                  </a:ext>
                </a:extLst>
              </p:cNvPr>
              <p:cNvSpPr txBox="1"/>
              <p:nvPr/>
            </p:nvSpPr>
            <p:spPr>
              <a:xfrm>
                <a:off x="4143577" y="1517115"/>
                <a:ext cx="1288302" cy="407804"/>
              </a:xfrm>
              <a:prstGeom prst="rect">
                <a:avLst/>
              </a:prstGeom>
              <a:noFill/>
              <a:ln>
                <a:noFill/>
              </a:ln>
            </p:spPr>
            <p:txBody>
              <a:bodyPr spcFirstLastPara="1" wrap="square" lIns="0" tIns="34275" rIns="0" bIns="34275" anchor="t" anchorCtr="0">
                <a:noAutofit/>
              </a:bodyPr>
              <a:lstStyle/>
              <a:p>
                <a:pPr marL="0" marR="0" lvl="0" indent="0" algn="ctr" defTabSz="914400" rtl="0" eaLnBrk="1" fontAlgn="auto" latinLnBrk="0" hangingPunct="1">
                  <a:lnSpc>
                    <a:spcPct val="100000"/>
                  </a:lnSpc>
                  <a:spcBef>
                    <a:spcPts val="0"/>
                  </a:spcBef>
                  <a:spcAft>
                    <a:spcPts val="0"/>
                  </a:spcAft>
                  <a:buClr>
                    <a:srgbClr val="3F3F3F"/>
                  </a:buClr>
                  <a:buSzPts val="1100"/>
                  <a:buFont typeface="Tahoma"/>
                  <a:buNone/>
                  <a:tabLst/>
                  <a:defRPr/>
                </a:pPr>
                <a:r>
                  <a:rPr kumimoji="0" lang="en-US" altLang="zh-CN" sz="1050" b="0" i="0" u="none" strike="noStrike" kern="0" cap="none" spc="0" normalizeH="0" baseline="0" noProof="0" dirty="0">
                    <a:ln>
                      <a:noFill/>
                    </a:ln>
                    <a:solidFill>
                      <a:srgbClr val="FFFFFF"/>
                    </a:solidFill>
                    <a:effectLst/>
                    <a:uLnTx/>
                    <a:uFillTx/>
                    <a:latin typeface="Century Gothic" panose="020B0502020202020204" pitchFamily="34" charset="0"/>
                    <a:ea typeface="Tahoma"/>
                    <a:cs typeface="Tahoma"/>
                    <a:sym typeface="Tahoma"/>
                  </a:rPr>
                  <a:t>Recover in minutes</a:t>
                </a:r>
                <a:endParaRPr kumimoji="0" sz="1050" b="0" i="0" u="none" strike="noStrike" kern="0" cap="none" spc="0" normalizeH="0" baseline="0" noProof="0" dirty="0">
                  <a:ln>
                    <a:noFill/>
                  </a:ln>
                  <a:solidFill>
                    <a:srgbClr val="FFFFFF"/>
                  </a:solidFill>
                  <a:effectLst/>
                  <a:uLnTx/>
                  <a:uFillTx/>
                  <a:latin typeface="Century Gothic" panose="020B0502020202020204" pitchFamily="34" charset="0"/>
                  <a:ea typeface="宋体"/>
                  <a:cs typeface="Tahoma" panose="020B0604030504040204" pitchFamily="34" charset="0"/>
                  <a:sym typeface="Arial"/>
                </a:endParaRPr>
              </a:p>
            </p:txBody>
          </p:sp>
          <p:sp>
            <p:nvSpPr>
              <p:cNvPr id="30" name="Google Shape;1166;p52">
                <a:extLst>
                  <a:ext uri="{FF2B5EF4-FFF2-40B4-BE49-F238E27FC236}">
                    <a16:creationId xmlns:a16="http://schemas.microsoft.com/office/drawing/2014/main" id="{1422DA07-48F9-F34C-B8D3-C688B492C045}"/>
                  </a:ext>
                </a:extLst>
              </p:cNvPr>
              <p:cNvSpPr/>
              <p:nvPr/>
            </p:nvSpPr>
            <p:spPr>
              <a:xfrm>
                <a:off x="4170508" y="1317535"/>
                <a:ext cx="1234440" cy="1234440"/>
              </a:xfrm>
              <a:prstGeom prst="roundRect">
                <a:avLst>
                  <a:gd name="adj" fmla="val 0"/>
                </a:avLst>
              </a:prstGeom>
              <a:noFill/>
              <a:ln w="12700" cap="flat" cmpd="sng">
                <a:solidFill>
                  <a:srgbClr val="D8D8D8"/>
                </a:solidFill>
                <a:prstDash val="solid"/>
                <a:round/>
                <a:headEnd type="none" w="sm" len="sm"/>
                <a:tailEnd type="none" w="sm" len="sm"/>
              </a:ln>
            </p:spPr>
            <p:txBody>
              <a:bodyPr spcFirstLastPara="1" wrap="square" lIns="91425" tIns="45700" rIns="45700"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Pts val="1350"/>
                  <a:buFont typeface="Tahoma"/>
                  <a:buNone/>
                  <a:tabLst/>
                  <a:defRPr/>
                </a:pPr>
                <a:endParaRPr kumimoji="0" sz="1600" b="0" i="0" u="none" strike="noStrike" kern="0" cap="none" spc="0" normalizeH="0" baseline="0" noProof="0">
                  <a:ln>
                    <a:noFill/>
                  </a:ln>
                  <a:solidFill>
                    <a:srgbClr val="FFFFFF"/>
                  </a:solidFill>
                  <a:effectLst/>
                  <a:uLnTx/>
                  <a:uFillTx/>
                  <a:latin typeface="Century Gothic" panose="020B0502020202020204" pitchFamily="34" charset="0"/>
                  <a:ea typeface="Tahoma"/>
                  <a:cs typeface="Tahoma"/>
                  <a:sym typeface="Tahoma"/>
                </a:endParaRPr>
              </a:p>
            </p:txBody>
          </p:sp>
        </p:grpSp>
        <p:cxnSp>
          <p:nvCxnSpPr>
            <p:cNvPr id="31" name="Google Shape;1168;p52">
              <a:extLst>
                <a:ext uri="{FF2B5EF4-FFF2-40B4-BE49-F238E27FC236}">
                  <a16:creationId xmlns:a16="http://schemas.microsoft.com/office/drawing/2014/main" id="{BCFF3C49-8773-FA44-B0FC-75ED018F0C81}"/>
                </a:ext>
              </a:extLst>
            </p:cNvPr>
            <p:cNvCxnSpPr>
              <a:stCxn id="24" idx="1"/>
            </p:cNvCxnSpPr>
            <p:nvPr/>
          </p:nvCxnSpPr>
          <p:spPr>
            <a:xfrm flipH="1">
              <a:off x="3874892" y="4300628"/>
              <a:ext cx="4107000" cy="6300"/>
            </a:xfrm>
            <a:prstGeom prst="straightConnector1">
              <a:avLst/>
            </a:prstGeom>
            <a:noFill/>
            <a:ln w="12700" cap="flat" cmpd="sng">
              <a:solidFill>
                <a:schemeClr val="bg1">
                  <a:alpha val="40000"/>
                </a:schemeClr>
              </a:solidFill>
              <a:prstDash val="solid"/>
              <a:round/>
              <a:headEnd type="none" w="sm" len="sm"/>
              <a:tailEnd type="triangle" w="med" len="med"/>
            </a:ln>
          </p:spPr>
        </p:cxnSp>
        <p:cxnSp>
          <p:nvCxnSpPr>
            <p:cNvPr id="32" name="Google Shape;1169;p52">
              <a:extLst>
                <a:ext uri="{FF2B5EF4-FFF2-40B4-BE49-F238E27FC236}">
                  <a16:creationId xmlns:a16="http://schemas.microsoft.com/office/drawing/2014/main" id="{94188D6F-A979-0843-8A7A-061FE082E7E3}"/>
                </a:ext>
              </a:extLst>
            </p:cNvPr>
            <p:cNvCxnSpPr>
              <a:cxnSpLocks/>
            </p:cNvCxnSpPr>
            <p:nvPr/>
          </p:nvCxnSpPr>
          <p:spPr>
            <a:xfrm rot="10800000">
              <a:off x="4003967" y="3675945"/>
              <a:ext cx="3479321" cy="0"/>
            </a:xfrm>
            <a:prstGeom prst="straightConnector1">
              <a:avLst/>
            </a:prstGeom>
            <a:noFill/>
            <a:ln w="12700" cap="rnd" cmpd="sng">
              <a:solidFill>
                <a:srgbClr val="00E296"/>
              </a:solidFill>
              <a:prstDash val="solid"/>
              <a:round/>
              <a:headEnd type="none" w="sm" len="sm"/>
              <a:tailEnd type="none" w="sm" len="sm"/>
            </a:ln>
          </p:spPr>
        </p:cxnSp>
        <p:pic>
          <p:nvPicPr>
            <p:cNvPr id="33" name="Picture 2">
              <a:extLst>
                <a:ext uri="{FF2B5EF4-FFF2-40B4-BE49-F238E27FC236}">
                  <a16:creationId xmlns:a16="http://schemas.microsoft.com/office/drawing/2014/main" id="{0F4CA10F-7F4B-C64E-A61A-010D3537EF5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67145" y="2211281"/>
              <a:ext cx="1366442" cy="783205"/>
            </a:xfrm>
            <a:prstGeom prst="rect">
              <a:avLst/>
            </a:prstGeom>
          </p:spPr>
        </p:pic>
        <p:pic>
          <p:nvPicPr>
            <p:cNvPr id="34" name="Google Shape;1148;p52">
              <a:extLst>
                <a:ext uri="{FF2B5EF4-FFF2-40B4-BE49-F238E27FC236}">
                  <a16:creationId xmlns:a16="http://schemas.microsoft.com/office/drawing/2014/main" id="{938CFB7C-19EC-944D-AD0B-B46968CE421C}"/>
                </a:ext>
              </a:extLst>
            </p:cNvPr>
            <p:cNvPicPr preferRelativeResize="0"/>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966427" y="2851692"/>
              <a:ext cx="1139623" cy="329891"/>
            </a:xfrm>
            <a:prstGeom prst="rect">
              <a:avLst/>
            </a:prstGeom>
            <a:noFill/>
            <a:ln>
              <a:noFill/>
            </a:ln>
          </p:spPr>
        </p:pic>
        <p:sp>
          <p:nvSpPr>
            <p:cNvPr id="35" name="Rectangle 34">
              <a:extLst>
                <a:ext uri="{FF2B5EF4-FFF2-40B4-BE49-F238E27FC236}">
                  <a16:creationId xmlns:a16="http://schemas.microsoft.com/office/drawing/2014/main" id="{6FCC773D-22D7-BD4B-AC9C-B2C20300FFC1}"/>
                </a:ext>
              </a:extLst>
            </p:cNvPr>
            <p:cNvSpPr/>
            <p:nvPr/>
          </p:nvSpPr>
          <p:spPr bwMode="auto">
            <a:xfrm>
              <a:off x="7506417" y="3136237"/>
              <a:ext cx="1517650" cy="758309"/>
            </a:xfrm>
            <a:prstGeom prst="rect">
              <a:avLst/>
            </a:prstGeom>
            <a:noFill/>
            <a:ln w="19050">
              <a:solidFill>
                <a:schemeClr val="bg1">
                  <a:alpha val="40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ctr" anchorCtr="0" forceAA="0" compatLnSpc="1">
              <a:prstTxWarp prst="textNoShape">
                <a:avLst/>
              </a:prstTxWarp>
              <a:noAutofit/>
            </a:bodyPr>
            <a:lstStyle/>
            <a:p>
              <a:pPr marL="0" marR="0" lvl="0" indent="0" algn="ctr" defTabSz="914099" rtl="0" eaLnBrk="1" fontAlgn="base" latinLnBrk="0" hangingPunct="1">
                <a:lnSpc>
                  <a:spcPct val="100000"/>
                </a:lnSpc>
                <a:spcBef>
                  <a:spcPct val="0"/>
                </a:spcBef>
                <a:spcAft>
                  <a:spcPct val="0"/>
                </a:spcAft>
                <a:buClrTx/>
                <a:buSzTx/>
                <a:buFontTx/>
                <a:buNone/>
                <a:tabLst/>
                <a:defRPr/>
              </a:pPr>
              <a:endParaRPr kumimoji="0" lang="ru-RU" sz="2400" b="0" i="0" u="none" strike="noStrike" kern="1200" cap="none" spc="0" normalizeH="0" baseline="0" noProof="0">
                <a:ln>
                  <a:noFill/>
                </a:ln>
                <a:gradFill>
                  <a:gsLst>
                    <a:gs pos="0">
                      <a:srgbClr val="FFFFFF"/>
                    </a:gs>
                    <a:gs pos="100000">
                      <a:srgbClr val="FFFFFF"/>
                    </a:gs>
                  </a:gsLst>
                  <a:lin ang="5400000" scaled="0"/>
                </a:gradFill>
                <a:effectLst/>
                <a:uLnTx/>
                <a:uFillTx/>
                <a:latin typeface="Century Gothic" panose="020B0502020202020204" pitchFamily="34" charset="0"/>
                <a:ea typeface="Segoe UI" pitchFamily="34" charset="0"/>
                <a:cs typeface="Segoe UI" pitchFamily="34" charset="0"/>
              </a:endParaRPr>
            </a:p>
          </p:txBody>
        </p:sp>
        <p:grpSp>
          <p:nvGrpSpPr>
            <p:cNvPr id="36" name="Graphic 73">
              <a:extLst>
                <a:ext uri="{FF2B5EF4-FFF2-40B4-BE49-F238E27FC236}">
                  <a16:creationId xmlns:a16="http://schemas.microsoft.com/office/drawing/2014/main" id="{02ED072A-DE6C-3C4A-AA80-E8DE9CABA268}"/>
                </a:ext>
              </a:extLst>
            </p:cNvPr>
            <p:cNvGrpSpPr/>
            <p:nvPr/>
          </p:nvGrpSpPr>
          <p:grpSpPr>
            <a:xfrm>
              <a:off x="8120010" y="3161155"/>
              <a:ext cx="336896" cy="469248"/>
              <a:chOff x="6783929" y="3002129"/>
              <a:chExt cx="336896" cy="469248"/>
            </a:xfrm>
          </p:grpSpPr>
          <p:sp>
            <p:nvSpPr>
              <p:cNvPr id="37" name="Freeform: Shape 76">
                <a:extLst>
                  <a:ext uri="{FF2B5EF4-FFF2-40B4-BE49-F238E27FC236}">
                    <a16:creationId xmlns:a16="http://schemas.microsoft.com/office/drawing/2014/main" id="{E110ED22-401A-D54F-BC22-5F76FE295E55}"/>
                  </a:ext>
                </a:extLst>
              </p:cNvPr>
              <p:cNvSpPr/>
              <p:nvPr/>
            </p:nvSpPr>
            <p:spPr>
              <a:xfrm>
                <a:off x="6783929" y="3002129"/>
                <a:ext cx="336896" cy="469248"/>
              </a:xfrm>
              <a:custGeom>
                <a:avLst/>
                <a:gdLst>
                  <a:gd name="connsiteX0" fmla="*/ 340506 w 336896"/>
                  <a:gd name="connsiteY0" fmla="*/ 85427 h 469248"/>
                  <a:gd name="connsiteX1" fmla="*/ 340506 w 336896"/>
                  <a:gd name="connsiteY1" fmla="*/ 471654 h 469248"/>
                  <a:gd name="connsiteX2" fmla="*/ 0 w 336896"/>
                  <a:gd name="connsiteY2" fmla="*/ 471654 h 469248"/>
                  <a:gd name="connsiteX3" fmla="*/ 0 w 336896"/>
                  <a:gd name="connsiteY3" fmla="*/ 0 h 469248"/>
                  <a:gd name="connsiteX4" fmla="*/ 257485 w 336896"/>
                  <a:gd name="connsiteY4" fmla="*/ 0 h 469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896" h="469248">
                    <a:moveTo>
                      <a:pt x="340506" y="85427"/>
                    </a:moveTo>
                    <a:lnTo>
                      <a:pt x="340506" y="471654"/>
                    </a:lnTo>
                    <a:lnTo>
                      <a:pt x="0" y="471654"/>
                    </a:lnTo>
                    <a:lnTo>
                      <a:pt x="0" y="0"/>
                    </a:lnTo>
                    <a:lnTo>
                      <a:pt x="257485" y="0"/>
                    </a:lnTo>
                    <a:close/>
                  </a:path>
                </a:pathLst>
              </a:custGeom>
              <a:solidFill>
                <a:schemeClr val="bg1"/>
              </a:solidFill>
              <a:ln w="119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38" name="Freeform: Shape 77">
                <a:extLst>
                  <a:ext uri="{FF2B5EF4-FFF2-40B4-BE49-F238E27FC236}">
                    <a16:creationId xmlns:a16="http://schemas.microsoft.com/office/drawing/2014/main" id="{E2AC9260-28D2-E64A-81E5-7B9A1DBEE31E}"/>
                  </a:ext>
                </a:extLst>
              </p:cNvPr>
              <p:cNvSpPr/>
              <p:nvPr/>
            </p:nvSpPr>
            <p:spPr>
              <a:xfrm>
                <a:off x="7032991" y="3032209"/>
                <a:ext cx="60160" cy="60160"/>
              </a:xfrm>
              <a:custGeom>
                <a:avLst/>
                <a:gdLst>
                  <a:gd name="connsiteX0" fmla="*/ 63770 w 60160"/>
                  <a:gd name="connsiteY0" fmla="*/ 64973 h 60160"/>
                  <a:gd name="connsiteX1" fmla="*/ 0 w 60160"/>
                  <a:gd name="connsiteY1" fmla="*/ 64973 h 60160"/>
                  <a:gd name="connsiteX2" fmla="*/ 0 w 60160"/>
                  <a:gd name="connsiteY2" fmla="*/ 0 h 60160"/>
                  <a:gd name="connsiteX3" fmla="*/ 63770 w 60160"/>
                  <a:gd name="connsiteY3" fmla="*/ 64973 h 60160"/>
                </a:gdLst>
                <a:ahLst/>
                <a:cxnLst>
                  <a:cxn ang="0">
                    <a:pos x="connsiteX0" y="connsiteY0"/>
                  </a:cxn>
                  <a:cxn ang="0">
                    <a:pos x="connsiteX1" y="connsiteY1"/>
                  </a:cxn>
                  <a:cxn ang="0">
                    <a:pos x="connsiteX2" y="connsiteY2"/>
                  </a:cxn>
                  <a:cxn ang="0">
                    <a:pos x="connsiteX3" y="connsiteY3"/>
                  </a:cxn>
                </a:cxnLst>
                <a:rect l="l" t="t" r="r" b="b"/>
                <a:pathLst>
                  <a:path w="60160" h="60160">
                    <a:moveTo>
                      <a:pt x="63770" y="64973"/>
                    </a:moveTo>
                    <a:lnTo>
                      <a:pt x="0" y="64973"/>
                    </a:lnTo>
                    <a:lnTo>
                      <a:pt x="0" y="0"/>
                    </a:lnTo>
                    <a:cubicBezTo>
                      <a:pt x="0" y="0"/>
                      <a:pt x="64973" y="64973"/>
                      <a:pt x="63770" y="64973"/>
                    </a:cubicBezTo>
                    <a:close/>
                  </a:path>
                </a:pathLst>
              </a:custGeom>
              <a:solidFill>
                <a:srgbClr val="003738"/>
              </a:solidFill>
              <a:ln w="119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39" name="Freeform: Shape 78">
                <a:extLst>
                  <a:ext uri="{FF2B5EF4-FFF2-40B4-BE49-F238E27FC236}">
                    <a16:creationId xmlns:a16="http://schemas.microsoft.com/office/drawing/2014/main" id="{0FEC8AAC-35DE-E84F-A49E-38C5B7513987}"/>
                  </a:ext>
                </a:extLst>
              </p:cNvPr>
              <p:cNvSpPr/>
              <p:nvPr/>
            </p:nvSpPr>
            <p:spPr>
              <a:xfrm>
                <a:off x="6850105" y="3228331"/>
                <a:ext cx="60160" cy="60160"/>
              </a:xfrm>
              <a:custGeom>
                <a:avLst/>
                <a:gdLst>
                  <a:gd name="connsiteX0" fmla="*/ 14438 w 60160"/>
                  <a:gd name="connsiteY0" fmla="*/ 61363 h 60160"/>
                  <a:gd name="connsiteX1" fmla="*/ 60160 w 60160"/>
                  <a:gd name="connsiteY1" fmla="*/ 18048 h 60160"/>
                  <a:gd name="connsiteX2" fmla="*/ 0 w 60160"/>
                  <a:gd name="connsiteY2" fmla="*/ 0 h 60160"/>
                </a:gdLst>
                <a:ahLst/>
                <a:cxnLst>
                  <a:cxn ang="0">
                    <a:pos x="connsiteX0" y="connsiteY0"/>
                  </a:cxn>
                  <a:cxn ang="0">
                    <a:pos x="connsiteX1" y="connsiteY1"/>
                  </a:cxn>
                  <a:cxn ang="0">
                    <a:pos x="connsiteX2" y="connsiteY2"/>
                  </a:cxn>
                </a:cxnLst>
                <a:rect l="l" t="t" r="r" b="b"/>
                <a:pathLst>
                  <a:path w="60160" h="60160">
                    <a:moveTo>
                      <a:pt x="14438" y="61363"/>
                    </a:moveTo>
                    <a:lnTo>
                      <a:pt x="60160" y="18048"/>
                    </a:lnTo>
                    <a:lnTo>
                      <a:pt x="0" y="0"/>
                    </a:lnTo>
                    <a:close/>
                  </a:path>
                </a:pathLst>
              </a:custGeom>
              <a:solidFill>
                <a:srgbClr val="003738"/>
              </a:solidFill>
              <a:ln w="1190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0" name="Freeform: Shape 79">
                <a:extLst>
                  <a:ext uri="{FF2B5EF4-FFF2-40B4-BE49-F238E27FC236}">
                    <a16:creationId xmlns:a16="http://schemas.microsoft.com/office/drawing/2014/main" id="{AA7617E8-1BE6-604B-8D64-E8EB6C7F2866}"/>
                  </a:ext>
                </a:extLst>
              </p:cNvPr>
              <p:cNvSpPr/>
              <p:nvPr/>
            </p:nvSpPr>
            <p:spPr>
              <a:xfrm>
                <a:off x="6871763" y="3186219"/>
                <a:ext cx="180480" cy="180480"/>
              </a:xfrm>
              <a:custGeom>
                <a:avLst/>
                <a:gdLst>
                  <a:gd name="connsiteX0" fmla="*/ 0 w 180480"/>
                  <a:gd name="connsiteY0" fmla="*/ 64973 h 180480"/>
                  <a:gd name="connsiteX1" fmla="*/ 91443 w 180480"/>
                  <a:gd name="connsiteY1" fmla="*/ 0 h 180480"/>
                  <a:gd name="connsiteX2" fmla="*/ 187699 w 180480"/>
                  <a:gd name="connsiteY2" fmla="*/ 96256 h 180480"/>
                  <a:gd name="connsiteX3" fmla="*/ 91443 w 180480"/>
                  <a:gd name="connsiteY3" fmla="*/ 192512 h 180480"/>
                  <a:gd name="connsiteX4" fmla="*/ 21658 w 180480"/>
                  <a:gd name="connsiteY4" fmla="*/ 162432 h 180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80" h="180480">
                    <a:moveTo>
                      <a:pt x="0" y="64973"/>
                    </a:moveTo>
                    <a:cubicBezTo>
                      <a:pt x="13235" y="26470"/>
                      <a:pt x="50534" y="0"/>
                      <a:pt x="91443" y="0"/>
                    </a:cubicBezTo>
                    <a:cubicBezTo>
                      <a:pt x="144384" y="0"/>
                      <a:pt x="187699" y="43315"/>
                      <a:pt x="187699" y="96256"/>
                    </a:cubicBezTo>
                    <a:cubicBezTo>
                      <a:pt x="187699" y="149197"/>
                      <a:pt x="144384" y="192512"/>
                      <a:pt x="91443" y="192512"/>
                    </a:cubicBezTo>
                    <a:cubicBezTo>
                      <a:pt x="64973" y="192512"/>
                      <a:pt x="39706" y="181683"/>
                      <a:pt x="21658" y="162432"/>
                    </a:cubicBezTo>
                  </a:path>
                </a:pathLst>
              </a:custGeom>
              <a:noFill/>
              <a:ln w="8930" cap="flat">
                <a:solidFill>
                  <a:srgbClr val="003738"/>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grpSp>
        <p:grpSp>
          <p:nvGrpSpPr>
            <p:cNvPr id="41" name="Google Shape;1150;p52">
              <a:extLst>
                <a:ext uri="{FF2B5EF4-FFF2-40B4-BE49-F238E27FC236}">
                  <a16:creationId xmlns:a16="http://schemas.microsoft.com/office/drawing/2014/main" id="{07372C5E-31A3-EE42-962F-BD3566A399EE}"/>
                </a:ext>
              </a:extLst>
            </p:cNvPr>
            <p:cNvGrpSpPr/>
            <p:nvPr/>
          </p:nvGrpSpPr>
          <p:grpSpPr>
            <a:xfrm>
              <a:off x="2868536" y="1573334"/>
              <a:ext cx="493414" cy="493414"/>
              <a:chOff x="1532455" y="1414308"/>
              <a:chExt cx="493414" cy="493414"/>
            </a:xfrm>
            <a:noFill/>
          </p:grpSpPr>
          <p:sp>
            <p:nvSpPr>
              <p:cNvPr id="42" name="Freeform: Shape 81">
                <a:extLst>
                  <a:ext uri="{FF2B5EF4-FFF2-40B4-BE49-F238E27FC236}">
                    <a16:creationId xmlns:a16="http://schemas.microsoft.com/office/drawing/2014/main" id="{5B99FAD4-8DBB-5949-AD66-3677509F216C}"/>
                  </a:ext>
                </a:extLst>
              </p:cNvPr>
              <p:cNvSpPr/>
              <p:nvPr/>
            </p:nvSpPr>
            <p:spPr>
              <a:xfrm>
                <a:off x="1531045" y="1414308"/>
                <a:ext cx="394731" cy="394731"/>
              </a:xfrm>
              <a:custGeom>
                <a:avLst/>
                <a:gdLst>
                  <a:gd name="connsiteX0" fmla="*/ 397551 w 394731"/>
                  <a:gd name="connsiteY0" fmla="*/ 398960 h 394731"/>
                  <a:gd name="connsiteX1" fmla="*/ 0 w 394731"/>
                  <a:gd name="connsiteY1" fmla="*/ 397551 h 394731"/>
                  <a:gd name="connsiteX2" fmla="*/ 1410 w 394731"/>
                  <a:gd name="connsiteY2" fmla="*/ 0 h 394731"/>
                  <a:gd name="connsiteX3" fmla="*/ 398960 w 394731"/>
                  <a:gd name="connsiteY3" fmla="*/ 1410 h 394731"/>
                  <a:gd name="connsiteX4" fmla="*/ 397551 w 394731"/>
                  <a:gd name="connsiteY4" fmla="*/ 398960 h 3947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731" h="394731">
                    <a:moveTo>
                      <a:pt x="397551" y="398960"/>
                    </a:moveTo>
                    <a:lnTo>
                      <a:pt x="0" y="397551"/>
                    </a:lnTo>
                    <a:lnTo>
                      <a:pt x="1410" y="0"/>
                    </a:lnTo>
                    <a:lnTo>
                      <a:pt x="398960" y="1410"/>
                    </a:lnTo>
                    <a:lnTo>
                      <a:pt x="397551" y="398960"/>
                    </a:lnTo>
                    <a:close/>
                  </a:path>
                </a:pathLst>
              </a:custGeom>
              <a:solidFill>
                <a:schemeClr val="bg1"/>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3" name="Freeform: Shape 82">
                <a:extLst>
                  <a:ext uri="{FF2B5EF4-FFF2-40B4-BE49-F238E27FC236}">
                    <a16:creationId xmlns:a16="http://schemas.microsoft.com/office/drawing/2014/main" id="{5C233380-6754-F14B-83D3-4ADD1CD071D9}"/>
                  </a:ext>
                </a:extLst>
              </p:cNvPr>
              <p:cNvSpPr/>
              <p:nvPr/>
            </p:nvSpPr>
            <p:spPr>
              <a:xfrm>
                <a:off x="1612811" y="1555283"/>
                <a:ext cx="98683" cy="112780"/>
              </a:xfrm>
              <a:custGeom>
                <a:avLst/>
                <a:gdLst>
                  <a:gd name="connsiteX0" fmla="*/ 35244 w 98682"/>
                  <a:gd name="connsiteY0" fmla="*/ 115600 h 112780"/>
                  <a:gd name="connsiteX1" fmla="*/ 0 w 98682"/>
                  <a:gd name="connsiteY1" fmla="*/ 0 h 112780"/>
                  <a:gd name="connsiteX2" fmla="*/ 28195 w 98682"/>
                  <a:gd name="connsiteY2" fmla="*/ 0 h 112780"/>
                  <a:gd name="connsiteX3" fmla="*/ 40883 w 98682"/>
                  <a:gd name="connsiteY3" fmla="*/ 49341 h 112780"/>
                  <a:gd name="connsiteX4" fmla="*/ 50751 w 98682"/>
                  <a:gd name="connsiteY4" fmla="*/ 90224 h 112780"/>
                  <a:gd name="connsiteX5" fmla="*/ 50751 w 98682"/>
                  <a:gd name="connsiteY5" fmla="*/ 90224 h 112780"/>
                  <a:gd name="connsiteX6" fmla="*/ 60619 w 98682"/>
                  <a:gd name="connsiteY6" fmla="*/ 49341 h 112780"/>
                  <a:gd name="connsiteX7" fmla="*/ 74717 w 98682"/>
                  <a:gd name="connsiteY7" fmla="*/ 0 h 112780"/>
                  <a:gd name="connsiteX8" fmla="*/ 101502 w 98682"/>
                  <a:gd name="connsiteY8" fmla="*/ 0 h 112780"/>
                  <a:gd name="connsiteX9" fmla="*/ 63439 w 98682"/>
                  <a:gd name="connsiteY9" fmla="*/ 115600 h 112780"/>
                  <a:gd name="connsiteX10" fmla="*/ 35244 w 98682"/>
                  <a:gd name="connsiteY10" fmla="*/ 115600 h 112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682" h="112780">
                    <a:moveTo>
                      <a:pt x="35244" y="115600"/>
                    </a:moveTo>
                    <a:lnTo>
                      <a:pt x="0" y="0"/>
                    </a:lnTo>
                    <a:lnTo>
                      <a:pt x="28195" y="0"/>
                    </a:lnTo>
                    <a:lnTo>
                      <a:pt x="40883" y="49341"/>
                    </a:lnTo>
                    <a:cubicBezTo>
                      <a:pt x="45112" y="63439"/>
                      <a:pt x="47932" y="77536"/>
                      <a:pt x="50751" y="90224"/>
                    </a:cubicBezTo>
                    <a:lnTo>
                      <a:pt x="50751" y="90224"/>
                    </a:lnTo>
                    <a:cubicBezTo>
                      <a:pt x="53571" y="77536"/>
                      <a:pt x="57800" y="62029"/>
                      <a:pt x="60619" y="49341"/>
                    </a:cubicBezTo>
                    <a:lnTo>
                      <a:pt x="74717" y="0"/>
                    </a:lnTo>
                    <a:lnTo>
                      <a:pt x="101502" y="0"/>
                    </a:lnTo>
                    <a:lnTo>
                      <a:pt x="63439" y="115600"/>
                    </a:lnTo>
                    <a:lnTo>
                      <a:pt x="35244" y="115600"/>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4" name="Freeform: Shape 83">
                <a:extLst>
                  <a:ext uri="{FF2B5EF4-FFF2-40B4-BE49-F238E27FC236}">
                    <a16:creationId xmlns:a16="http://schemas.microsoft.com/office/drawing/2014/main" id="{3C76668C-7749-EB46-A22F-7B929F16BD18}"/>
                  </a:ext>
                </a:extLst>
              </p:cNvPr>
              <p:cNvSpPr/>
              <p:nvPr/>
            </p:nvSpPr>
            <p:spPr>
              <a:xfrm>
                <a:off x="1724182" y="1555283"/>
                <a:ext cx="112780" cy="112780"/>
              </a:xfrm>
              <a:custGeom>
                <a:avLst/>
                <a:gdLst>
                  <a:gd name="connsiteX0" fmla="*/ 97273 w 112780"/>
                  <a:gd name="connsiteY0" fmla="*/ 73307 h 112780"/>
                  <a:gd name="connsiteX1" fmla="*/ 95863 w 112780"/>
                  <a:gd name="connsiteY1" fmla="*/ 26785 h 112780"/>
                  <a:gd name="connsiteX2" fmla="*/ 95863 w 112780"/>
                  <a:gd name="connsiteY2" fmla="*/ 26785 h 112780"/>
                  <a:gd name="connsiteX3" fmla="*/ 83176 w 112780"/>
                  <a:gd name="connsiteY3" fmla="*/ 71897 h 112780"/>
                  <a:gd name="connsiteX4" fmla="*/ 69078 w 112780"/>
                  <a:gd name="connsiteY4" fmla="*/ 117010 h 112780"/>
                  <a:gd name="connsiteX5" fmla="*/ 49341 w 112780"/>
                  <a:gd name="connsiteY5" fmla="*/ 117010 h 112780"/>
                  <a:gd name="connsiteX6" fmla="*/ 38063 w 112780"/>
                  <a:gd name="connsiteY6" fmla="*/ 71897 h 112780"/>
                  <a:gd name="connsiteX7" fmla="*/ 28195 w 112780"/>
                  <a:gd name="connsiteY7" fmla="*/ 26785 h 112780"/>
                  <a:gd name="connsiteX8" fmla="*/ 28195 w 112780"/>
                  <a:gd name="connsiteY8" fmla="*/ 26785 h 112780"/>
                  <a:gd name="connsiteX9" fmla="*/ 26785 w 112780"/>
                  <a:gd name="connsiteY9" fmla="*/ 73307 h 112780"/>
                  <a:gd name="connsiteX10" fmla="*/ 23966 w 112780"/>
                  <a:gd name="connsiteY10" fmla="*/ 115600 h 112780"/>
                  <a:gd name="connsiteX11" fmla="*/ 0 w 112780"/>
                  <a:gd name="connsiteY11" fmla="*/ 115600 h 112780"/>
                  <a:gd name="connsiteX12" fmla="*/ 7049 w 112780"/>
                  <a:gd name="connsiteY12" fmla="*/ 0 h 112780"/>
                  <a:gd name="connsiteX13" fmla="*/ 40883 w 112780"/>
                  <a:gd name="connsiteY13" fmla="*/ 0 h 112780"/>
                  <a:gd name="connsiteX14" fmla="*/ 52161 w 112780"/>
                  <a:gd name="connsiteY14" fmla="*/ 36654 h 112780"/>
                  <a:gd name="connsiteX15" fmla="*/ 62029 w 112780"/>
                  <a:gd name="connsiteY15" fmla="*/ 76127 h 112780"/>
                  <a:gd name="connsiteX16" fmla="*/ 62029 w 112780"/>
                  <a:gd name="connsiteY16" fmla="*/ 76127 h 112780"/>
                  <a:gd name="connsiteX17" fmla="*/ 73307 w 112780"/>
                  <a:gd name="connsiteY17" fmla="*/ 36654 h 112780"/>
                  <a:gd name="connsiteX18" fmla="*/ 84585 w 112780"/>
                  <a:gd name="connsiteY18" fmla="*/ 0 h 112780"/>
                  <a:gd name="connsiteX19" fmla="*/ 117010 w 112780"/>
                  <a:gd name="connsiteY19" fmla="*/ 0 h 112780"/>
                  <a:gd name="connsiteX20" fmla="*/ 122649 w 112780"/>
                  <a:gd name="connsiteY20" fmla="*/ 115600 h 112780"/>
                  <a:gd name="connsiteX21" fmla="*/ 98683 w 112780"/>
                  <a:gd name="connsiteY21" fmla="*/ 115600 h 112780"/>
                  <a:gd name="connsiteX22" fmla="*/ 97273 w 112780"/>
                  <a:gd name="connsiteY22" fmla="*/ 73307 h 112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12780" h="112780">
                    <a:moveTo>
                      <a:pt x="97273" y="73307"/>
                    </a:moveTo>
                    <a:cubicBezTo>
                      <a:pt x="97273" y="59210"/>
                      <a:pt x="95863" y="39473"/>
                      <a:pt x="95863" y="26785"/>
                    </a:cubicBezTo>
                    <a:lnTo>
                      <a:pt x="95863" y="26785"/>
                    </a:lnTo>
                    <a:cubicBezTo>
                      <a:pt x="91634" y="39473"/>
                      <a:pt x="87405" y="57800"/>
                      <a:pt x="83176" y="71897"/>
                    </a:cubicBezTo>
                    <a:lnTo>
                      <a:pt x="69078" y="117010"/>
                    </a:lnTo>
                    <a:lnTo>
                      <a:pt x="49341" y="117010"/>
                    </a:lnTo>
                    <a:lnTo>
                      <a:pt x="38063" y="71897"/>
                    </a:lnTo>
                    <a:cubicBezTo>
                      <a:pt x="35244" y="57800"/>
                      <a:pt x="31015" y="39473"/>
                      <a:pt x="28195" y="26785"/>
                    </a:cubicBezTo>
                    <a:lnTo>
                      <a:pt x="28195" y="26785"/>
                    </a:lnTo>
                    <a:cubicBezTo>
                      <a:pt x="28195" y="39473"/>
                      <a:pt x="26785" y="59210"/>
                      <a:pt x="26785" y="73307"/>
                    </a:cubicBezTo>
                    <a:lnTo>
                      <a:pt x="23966" y="115600"/>
                    </a:lnTo>
                    <a:lnTo>
                      <a:pt x="0" y="115600"/>
                    </a:lnTo>
                    <a:lnTo>
                      <a:pt x="7049" y="0"/>
                    </a:lnTo>
                    <a:lnTo>
                      <a:pt x="40883" y="0"/>
                    </a:lnTo>
                    <a:lnTo>
                      <a:pt x="52161" y="36654"/>
                    </a:lnTo>
                    <a:cubicBezTo>
                      <a:pt x="56390" y="49341"/>
                      <a:pt x="59210" y="63439"/>
                      <a:pt x="62029" y="76127"/>
                    </a:cubicBezTo>
                    <a:lnTo>
                      <a:pt x="62029" y="76127"/>
                    </a:lnTo>
                    <a:cubicBezTo>
                      <a:pt x="64849" y="63439"/>
                      <a:pt x="69078" y="49341"/>
                      <a:pt x="73307" y="36654"/>
                    </a:cubicBezTo>
                    <a:lnTo>
                      <a:pt x="84585" y="0"/>
                    </a:lnTo>
                    <a:lnTo>
                      <a:pt x="117010" y="0"/>
                    </a:lnTo>
                    <a:lnTo>
                      <a:pt x="122649" y="115600"/>
                    </a:lnTo>
                    <a:lnTo>
                      <a:pt x="98683" y="115600"/>
                    </a:lnTo>
                    <a:lnTo>
                      <a:pt x="97273" y="73307"/>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5" name="Freeform: Shape 84">
                <a:extLst>
                  <a:ext uri="{FF2B5EF4-FFF2-40B4-BE49-F238E27FC236}">
                    <a16:creationId xmlns:a16="http://schemas.microsoft.com/office/drawing/2014/main" id="{89721B3D-2F1A-8449-97F7-AE9D6B3D28B8}"/>
                  </a:ext>
                </a:extLst>
              </p:cNvPr>
              <p:cNvSpPr/>
              <p:nvPr/>
            </p:nvSpPr>
            <p:spPr>
              <a:xfrm>
                <a:off x="1825684" y="1711766"/>
                <a:ext cx="183268" cy="183268"/>
              </a:xfrm>
              <a:custGeom>
                <a:avLst/>
                <a:gdLst>
                  <a:gd name="connsiteX0" fmla="*/ 191727 w 183268"/>
                  <a:gd name="connsiteY0" fmla="*/ 95863 h 183268"/>
                  <a:gd name="connsiteX1" fmla="*/ 95863 w 183268"/>
                  <a:gd name="connsiteY1" fmla="*/ 191727 h 183268"/>
                  <a:gd name="connsiteX2" fmla="*/ 0 w 183268"/>
                  <a:gd name="connsiteY2" fmla="*/ 95863 h 183268"/>
                  <a:gd name="connsiteX3" fmla="*/ 95863 w 183268"/>
                  <a:gd name="connsiteY3" fmla="*/ 0 h 183268"/>
                  <a:gd name="connsiteX4" fmla="*/ 191727 w 183268"/>
                  <a:gd name="connsiteY4" fmla="*/ 95863 h 183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68" h="183268">
                    <a:moveTo>
                      <a:pt x="191727" y="95863"/>
                    </a:moveTo>
                    <a:cubicBezTo>
                      <a:pt x="191727" y="149434"/>
                      <a:pt x="149434" y="191727"/>
                      <a:pt x="95863" y="191727"/>
                    </a:cubicBezTo>
                    <a:cubicBezTo>
                      <a:pt x="42293" y="191727"/>
                      <a:pt x="0" y="149434"/>
                      <a:pt x="0" y="95863"/>
                    </a:cubicBezTo>
                    <a:cubicBezTo>
                      <a:pt x="0" y="42293"/>
                      <a:pt x="42293" y="0"/>
                      <a:pt x="95863" y="0"/>
                    </a:cubicBezTo>
                    <a:cubicBezTo>
                      <a:pt x="149434" y="0"/>
                      <a:pt x="191727" y="42293"/>
                      <a:pt x="191727" y="95863"/>
                    </a:cubicBezTo>
                    <a:close/>
                  </a:path>
                </a:pathLst>
              </a:custGeom>
              <a:solidFill>
                <a:srgbClr val="DF8C42"/>
              </a:solidFill>
              <a:ln w="6940"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6" name="Freeform: Shape 85">
                <a:extLst>
                  <a:ext uri="{FF2B5EF4-FFF2-40B4-BE49-F238E27FC236}">
                    <a16:creationId xmlns:a16="http://schemas.microsoft.com/office/drawing/2014/main" id="{0AFF786D-74D2-6D43-B232-46142AEDE28F}"/>
                  </a:ext>
                </a:extLst>
              </p:cNvPr>
              <p:cNvSpPr/>
              <p:nvPr/>
            </p:nvSpPr>
            <p:spPr>
              <a:xfrm>
                <a:off x="1891942" y="1762517"/>
                <a:ext cx="70488" cy="84585"/>
              </a:xfrm>
              <a:custGeom>
                <a:avLst/>
                <a:gdLst>
                  <a:gd name="connsiteX0" fmla="*/ 0 w 70487"/>
                  <a:gd name="connsiteY0" fmla="*/ 0 h 84585"/>
                  <a:gd name="connsiteX1" fmla="*/ 0 w 70487"/>
                  <a:gd name="connsiteY1" fmla="*/ 87405 h 84585"/>
                  <a:gd name="connsiteX2" fmla="*/ 76127 w 70487"/>
                  <a:gd name="connsiteY2" fmla="*/ 43702 h 84585"/>
                </a:gdLst>
                <a:ahLst/>
                <a:cxnLst>
                  <a:cxn ang="0">
                    <a:pos x="connsiteX0" y="connsiteY0"/>
                  </a:cxn>
                  <a:cxn ang="0">
                    <a:pos x="connsiteX1" y="connsiteY1"/>
                  </a:cxn>
                  <a:cxn ang="0">
                    <a:pos x="connsiteX2" y="connsiteY2"/>
                  </a:cxn>
                </a:cxnLst>
                <a:rect l="l" t="t" r="r" b="b"/>
                <a:pathLst>
                  <a:path w="70487" h="84585">
                    <a:moveTo>
                      <a:pt x="0" y="0"/>
                    </a:moveTo>
                    <a:lnTo>
                      <a:pt x="0" y="87405"/>
                    </a:lnTo>
                    <a:lnTo>
                      <a:pt x="76127" y="43702"/>
                    </a:lnTo>
                    <a:close/>
                  </a:path>
                </a:pathLst>
              </a:custGeom>
              <a:noFill/>
              <a:ln w="10409" cap="rnd">
                <a:solidFill>
                  <a:srgbClr val="FFFFFF"/>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grpSp>
        <p:grpSp>
          <p:nvGrpSpPr>
            <p:cNvPr id="47" name="Google Shape;1150;p52">
              <a:extLst>
                <a:ext uri="{FF2B5EF4-FFF2-40B4-BE49-F238E27FC236}">
                  <a16:creationId xmlns:a16="http://schemas.microsoft.com/office/drawing/2014/main" id="{1302B398-39B7-1B46-8677-0FBA09189C58}"/>
                </a:ext>
              </a:extLst>
            </p:cNvPr>
            <p:cNvGrpSpPr/>
            <p:nvPr/>
          </p:nvGrpSpPr>
          <p:grpSpPr>
            <a:xfrm>
              <a:off x="3338471" y="1576503"/>
              <a:ext cx="493419" cy="493419"/>
              <a:chOff x="2002390" y="1417477"/>
              <a:chExt cx="493419" cy="493419"/>
            </a:xfrm>
            <a:noFill/>
          </p:grpSpPr>
          <p:sp>
            <p:nvSpPr>
              <p:cNvPr id="48" name="Freeform: Shape 87">
                <a:extLst>
                  <a:ext uri="{FF2B5EF4-FFF2-40B4-BE49-F238E27FC236}">
                    <a16:creationId xmlns:a16="http://schemas.microsoft.com/office/drawing/2014/main" id="{6A249391-FA29-1345-BD9D-C6CDE5E00DBB}"/>
                  </a:ext>
                </a:extLst>
              </p:cNvPr>
              <p:cNvSpPr/>
              <p:nvPr/>
            </p:nvSpPr>
            <p:spPr>
              <a:xfrm>
                <a:off x="2000980" y="1417477"/>
                <a:ext cx="394735" cy="394735"/>
              </a:xfrm>
              <a:custGeom>
                <a:avLst/>
                <a:gdLst>
                  <a:gd name="connsiteX0" fmla="*/ 397555 w 394735"/>
                  <a:gd name="connsiteY0" fmla="*/ 398965 h 394735"/>
                  <a:gd name="connsiteX1" fmla="*/ 0 w 394735"/>
                  <a:gd name="connsiteY1" fmla="*/ 397555 h 394735"/>
                  <a:gd name="connsiteX2" fmla="*/ 1410 w 394735"/>
                  <a:gd name="connsiteY2" fmla="*/ 0 h 394735"/>
                  <a:gd name="connsiteX3" fmla="*/ 398965 w 394735"/>
                  <a:gd name="connsiteY3" fmla="*/ 1410 h 394735"/>
                  <a:gd name="connsiteX4" fmla="*/ 397555 w 394735"/>
                  <a:gd name="connsiteY4" fmla="*/ 398965 h 394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735" h="394735">
                    <a:moveTo>
                      <a:pt x="397555" y="398965"/>
                    </a:moveTo>
                    <a:lnTo>
                      <a:pt x="0" y="397555"/>
                    </a:lnTo>
                    <a:lnTo>
                      <a:pt x="1410" y="0"/>
                    </a:lnTo>
                    <a:lnTo>
                      <a:pt x="398965" y="1410"/>
                    </a:lnTo>
                    <a:lnTo>
                      <a:pt x="397555" y="398965"/>
                    </a:lnTo>
                    <a:close/>
                  </a:path>
                </a:pathLst>
              </a:custGeom>
              <a:solidFill>
                <a:schemeClr val="bg1"/>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49" name="Freeform: Shape 88">
                <a:extLst>
                  <a:ext uri="{FF2B5EF4-FFF2-40B4-BE49-F238E27FC236}">
                    <a16:creationId xmlns:a16="http://schemas.microsoft.com/office/drawing/2014/main" id="{D02B9199-6DB7-DA41-AF87-5F52CF2DC507}"/>
                  </a:ext>
                </a:extLst>
              </p:cNvPr>
              <p:cNvSpPr/>
              <p:nvPr/>
            </p:nvSpPr>
            <p:spPr>
              <a:xfrm>
                <a:off x="2082747" y="1558454"/>
                <a:ext cx="98684" cy="112781"/>
              </a:xfrm>
              <a:custGeom>
                <a:avLst/>
                <a:gdLst>
                  <a:gd name="connsiteX0" fmla="*/ 35244 w 98683"/>
                  <a:gd name="connsiteY0" fmla="*/ 115601 h 112781"/>
                  <a:gd name="connsiteX1" fmla="*/ 0 w 98683"/>
                  <a:gd name="connsiteY1" fmla="*/ 0 h 112781"/>
                  <a:gd name="connsiteX2" fmla="*/ 28195 w 98683"/>
                  <a:gd name="connsiteY2" fmla="*/ 0 h 112781"/>
                  <a:gd name="connsiteX3" fmla="*/ 40883 w 98683"/>
                  <a:gd name="connsiteY3" fmla="*/ 49342 h 112781"/>
                  <a:gd name="connsiteX4" fmla="*/ 50752 w 98683"/>
                  <a:gd name="connsiteY4" fmla="*/ 90225 h 112781"/>
                  <a:gd name="connsiteX5" fmla="*/ 50752 w 98683"/>
                  <a:gd name="connsiteY5" fmla="*/ 90225 h 112781"/>
                  <a:gd name="connsiteX6" fmla="*/ 60620 w 98683"/>
                  <a:gd name="connsiteY6" fmla="*/ 49342 h 112781"/>
                  <a:gd name="connsiteX7" fmla="*/ 74718 w 98683"/>
                  <a:gd name="connsiteY7" fmla="*/ 0 h 112781"/>
                  <a:gd name="connsiteX8" fmla="*/ 101503 w 98683"/>
                  <a:gd name="connsiteY8" fmla="*/ 0 h 112781"/>
                  <a:gd name="connsiteX9" fmla="*/ 63440 w 98683"/>
                  <a:gd name="connsiteY9" fmla="*/ 115601 h 112781"/>
                  <a:gd name="connsiteX10" fmla="*/ 35244 w 98683"/>
                  <a:gd name="connsiteY10" fmla="*/ 115601 h 112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683" h="112781">
                    <a:moveTo>
                      <a:pt x="35244" y="115601"/>
                    </a:moveTo>
                    <a:lnTo>
                      <a:pt x="0" y="0"/>
                    </a:lnTo>
                    <a:lnTo>
                      <a:pt x="28195" y="0"/>
                    </a:lnTo>
                    <a:lnTo>
                      <a:pt x="40883" y="49342"/>
                    </a:lnTo>
                    <a:cubicBezTo>
                      <a:pt x="45113" y="63440"/>
                      <a:pt x="47932" y="77537"/>
                      <a:pt x="50752" y="90225"/>
                    </a:cubicBezTo>
                    <a:lnTo>
                      <a:pt x="50752" y="90225"/>
                    </a:lnTo>
                    <a:cubicBezTo>
                      <a:pt x="53571" y="77537"/>
                      <a:pt x="57801" y="62030"/>
                      <a:pt x="60620" y="49342"/>
                    </a:cubicBezTo>
                    <a:lnTo>
                      <a:pt x="74718" y="0"/>
                    </a:lnTo>
                    <a:lnTo>
                      <a:pt x="101503" y="0"/>
                    </a:lnTo>
                    <a:lnTo>
                      <a:pt x="63440" y="115601"/>
                    </a:lnTo>
                    <a:lnTo>
                      <a:pt x="35244" y="115601"/>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50" name="Freeform: Shape 89">
                <a:extLst>
                  <a:ext uri="{FF2B5EF4-FFF2-40B4-BE49-F238E27FC236}">
                    <a16:creationId xmlns:a16="http://schemas.microsoft.com/office/drawing/2014/main" id="{C8CFC98F-AAF3-7D42-9E7E-AC583114B45D}"/>
                  </a:ext>
                </a:extLst>
              </p:cNvPr>
              <p:cNvSpPr/>
              <p:nvPr/>
            </p:nvSpPr>
            <p:spPr>
              <a:xfrm>
                <a:off x="2194119" y="1558454"/>
                <a:ext cx="112781" cy="112781"/>
              </a:xfrm>
              <a:custGeom>
                <a:avLst/>
                <a:gdLst>
                  <a:gd name="connsiteX0" fmla="*/ 97274 w 112781"/>
                  <a:gd name="connsiteY0" fmla="*/ 73308 h 112781"/>
                  <a:gd name="connsiteX1" fmla="*/ 95864 w 112781"/>
                  <a:gd name="connsiteY1" fmla="*/ 26786 h 112781"/>
                  <a:gd name="connsiteX2" fmla="*/ 95864 w 112781"/>
                  <a:gd name="connsiteY2" fmla="*/ 26786 h 112781"/>
                  <a:gd name="connsiteX3" fmla="*/ 83176 w 112781"/>
                  <a:gd name="connsiteY3" fmla="*/ 71898 h 112781"/>
                  <a:gd name="connsiteX4" fmla="*/ 69079 w 112781"/>
                  <a:gd name="connsiteY4" fmla="*/ 117011 h 112781"/>
                  <a:gd name="connsiteX5" fmla="*/ 49342 w 112781"/>
                  <a:gd name="connsiteY5" fmla="*/ 117011 h 112781"/>
                  <a:gd name="connsiteX6" fmla="*/ 38064 w 112781"/>
                  <a:gd name="connsiteY6" fmla="*/ 71898 h 112781"/>
                  <a:gd name="connsiteX7" fmla="*/ 28195 w 112781"/>
                  <a:gd name="connsiteY7" fmla="*/ 26786 h 112781"/>
                  <a:gd name="connsiteX8" fmla="*/ 28195 w 112781"/>
                  <a:gd name="connsiteY8" fmla="*/ 26786 h 112781"/>
                  <a:gd name="connsiteX9" fmla="*/ 26786 w 112781"/>
                  <a:gd name="connsiteY9" fmla="*/ 73308 h 112781"/>
                  <a:gd name="connsiteX10" fmla="*/ 23966 w 112781"/>
                  <a:gd name="connsiteY10" fmla="*/ 115601 h 112781"/>
                  <a:gd name="connsiteX11" fmla="*/ 0 w 112781"/>
                  <a:gd name="connsiteY11" fmla="*/ 115601 h 112781"/>
                  <a:gd name="connsiteX12" fmla="*/ 7049 w 112781"/>
                  <a:gd name="connsiteY12" fmla="*/ 0 h 112781"/>
                  <a:gd name="connsiteX13" fmla="*/ 40883 w 112781"/>
                  <a:gd name="connsiteY13" fmla="*/ 0 h 112781"/>
                  <a:gd name="connsiteX14" fmla="*/ 52161 w 112781"/>
                  <a:gd name="connsiteY14" fmla="*/ 36654 h 112781"/>
                  <a:gd name="connsiteX15" fmla="*/ 62030 w 112781"/>
                  <a:gd name="connsiteY15" fmla="*/ 76128 h 112781"/>
                  <a:gd name="connsiteX16" fmla="*/ 62030 w 112781"/>
                  <a:gd name="connsiteY16" fmla="*/ 76128 h 112781"/>
                  <a:gd name="connsiteX17" fmla="*/ 73308 w 112781"/>
                  <a:gd name="connsiteY17" fmla="*/ 36654 h 112781"/>
                  <a:gd name="connsiteX18" fmla="*/ 84586 w 112781"/>
                  <a:gd name="connsiteY18" fmla="*/ 0 h 112781"/>
                  <a:gd name="connsiteX19" fmla="*/ 117011 w 112781"/>
                  <a:gd name="connsiteY19" fmla="*/ 0 h 112781"/>
                  <a:gd name="connsiteX20" fmla="*/ 122650 w 112781"/>
                  <a:gd name="connsiteY20" fmla="*/ 115601 h 112781"/>
                  <a:gd name="connsiteX21" fmla="*/ 98684 w 112781"/>
                  <a:gd name="connsiteY21" fmla="*/ 115601 h 112781"/>
                  <a:gd name="connsiteX22" fmla="*/ 97274 w 112781"/>
                  <a:gd name="connsiteY22" fmla="*/ 73308 h 112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12781" h="112781">
                    <a:moveTo>
                      <a:pt x="97274" y="73308"/>
                    </a:moveTo>
                    <a:cubicBezTo>
                      <a:pt x="97274" y="59210"/>
                      <a:pt x="95864" y="39474"/>
                      <a:pt x="95864" y="26786"/>
                    </a:cubicBezTo>
                    <a:lnTo>
                      <a:pt x="95864" y="26786"/>
                    </a:lnTo>
                    <a:cubicBezTo>
                      <a:pt x="91635" y="39474"/>
                      <a:pt x="87406" y="57801"/>
                      <a:pt x="83176" y="71898"/>
                    </a:cubicBezTo>
                    <a:lnTo>
                      <a:pt x="69079" y="117011"/>
                    </a:lnTo>
                    <a:lnTo>
                      <a:pt x="49342" y="117011"/>
                    </a:lnTo>
                    <a:lnTo>
                      <a:pt x="38064" y="71898"/>
                    </a:lnTo>
                    <a:cubicBezTo>
                      <a:pt x="35244" y="57801"/>
                      <a:pt x="31015" y="39474"/>
                      <a:pt x="28195" y="26786"/>
                    </a:cubicBezTo>
                    <a:lnTo>
                      <a:pt x="28195" y="26786"/>
                    </a:lnTo>
                    <a:cubicBezTo>
                      <a:pt x="28195" y="39474"/>
                      <a:pt x="26786" y="59210"/>
                      <a:pt x="26786" y="73308"/>
                    </a:cubicBezTo>
                    <a:lnTo>
                      <a:pt x="23966" y="115601"/>
                    </a:lnTo>
                    <a:lnTo>
                      <a:pt x="0" y="115601"/>
                    </a:lnTo>
                    <a:lnTo>
                      <a:pt x="7049" y="0"/>
                    </a:lnTo>
                    <a:lnTo>
                      <a:pt x="40883" y="0"/>
                    </a:lnTo>
                    <a:lnTo>
                      <a:pt x="52161" y="36654"/>
                    </a:lnTo>
                    <a:cubicBezTo>
                      <a:pt x="56391" y="49342"/>
                      <a:pt x="59210" y="63440"/>
                      <a:pt x="62030" y="76128"/>
                    </a:cubicBezTo>
                    <a:lnTo>
                      <a:pt x="62030" y="76128"/>
                    </a:lnTo>
                    <a:cubicBezTo>
                      <a:pt x="64849" y="63440"/>
                      <a:pt x="69079" y="49342"/>
                      <a:pt x="73308" y="36654"/>
                    </a:cubicBezTo>
                    <a:lnTo>
                      <a:pt x="84586" y="0"/>
                    </a:lnTo>
                    <a:lnTo>
                      <a:pt x="117011" y="0"/>
                    </a:lnTo>
                    <a:lnTo>
                      <a:pt x="122650" y="115601"/>
                    </a:lnTo>
                    <a:lnTo>
                      <a:pt x="98684" y="115601"/>
                    </a:lnTo>
                    <a:lnTo>
                      <a:pt x="97274" y="73308"/>
                    </a:lnTo>
                    <a:close/>
                  </a:path>
                </a:pathLst>
              </a:custGeom>
              <a:solidFill>
                <a:srgbClr val="003738"/>
              </a:solidFill>
              <a:ln w="1387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51" name="Freeform: Shape 90">
                <a:extLst>
                  <a:ext uri="{FF2B5EF4-FFF2-40B4-BE49-F238E27FC236}">
                    <a16:creationId xmlns:a16="http://schemas.microsoft.com/office/drawing/2014/main" id="{25D80A96-FB42-DA4A-ADB5-65840CF549FF}"/>
                  </a:ext>
                </a:extLst>
              </p:cNvPr>
              <p:cNvSpPr/>
              <p:nvPr/>
            </p:nvSpPr>
            <p:spPr>
              <a:xfrm>
                <a:off x="2295622" y="1714938"/>
                <a:ext cx="183270" cy="183270"/>
              </a:xfrm>
              <a:custGeom>
                <a:avLst/>
                <a:gdLst>
                  <a:gd name="connsiteX0" fmla="*/ 191729 w 183269"/>
                  <a:gd name="connsiteY0" fmla="*/ 95864 h 183269"/>
                  <a:gd name="connsiteX1" fmla="*/ 95864 w 183269"/>
                  <a:gd name="connsiteY1" fmla="*/ 191729 h 183269"/>
                  <a:gd name="connsiteX2" fmla="*/ 0 w 183269"/>
                  <a:gd name="connsiteY2" fmla="*/ 95864 h 183269"/>
                  <a:gd name="connsiteX3" fmla="*/ 95864 w 183269"/>
                  <a:gd name="connsiteY3" fmla="*/ 0 h 183269"/>
                  <a:gd name="connsiteX4" fmla="*/ 191729 w 183269"/>
                  <a:gd name="connsiteY4" fmla="*/ 95864 h 183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269" h="183269">
                    <a:moveTo>
                      <a:pt x="191729" y="95864"/>
                    </a:moveTo>
                    <a:cubicBezTo>
                      <a:pt x="191729" y="149435"/>
                      <a:pt x="149435" y="191729"/>
                      <a:pt x="95864" y="191729"/>
                    </a:cubicBezTo>
                    <a:cubicBezTo>
                      <a:pt x="42293" y="191729"/>
                      <a:pt x="0" y="149435"/>
                      <a:pt x="0" y="95864"/>
                    </a:cubicBezTo>
                    <a:cubicBezTo>
                      <a:pt x="0" y="42293"/>
                      <a:pt x="42293" y="0"/>
                      <a:pt x="95864" y="0"/>
                    </a:cubicBezTo>
                    <a:cubicBezTo>
                      <a:pt x="149435" y="0"/>
                      <a:pt x="191729" y="42293"/>
                      <a:pt x="191729" y="95864"/>
                    </a:cubicBezTo>
                    <a:close/>
                  </a:path>
                </a:pathLst>
              </a:custGeom>
              <a:solidFill>
                <a:srgbClr val="DF8C42"/>
              </a:solidFill>
              <a:ln w="6940" cap="flat">
                <a:solidFill>
                  <a:srgbClr val="FFFFFF"/>
                </a:solid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52" name="Freeform: Shape 91">
                <a:extLst>
                  <a:ext uri="{FF2B5EF4-FFF2-40B4-BE49-F238E27FC236}">
                    <a16:creationId xmlns:a16="http://schemas.microsoft.com/office/drawing/2014/main" id="{6BFA23F3-E0FE-2C40-BC60-F016CC87D82E}"/>
                  </a:ext>
                </a:extLst>
              </p:cNvPr>
              <p:cNvSpPr/>
              <p:nvPr/>
            </p:nvSpPr>
            <p:spPr>
              <a:xfrm>
                <a:off x="2361881" y="1765690"/>
                <a:ext cx="70488" cy="84586"/>
              </a:xfrm>
              <a:custGeom>
                <a:avLst/>
                <a:gdLst>
                  <a:gd name="connsiteX0" fmla="*/ 0 w 70488"/>
                  <a:gd name="connsiteY0" fmla="*/ 0 h 84586"/>
                  <a:gd name="connsiteX1" fmla="*/ 0 w 70488"/>
                  <a:gd name="connsiteY1" fmla="*/ 87406 h 84586"/>
                  <a:gd name="connsiteX2" fmla="*/ 76128 w 70488"/>
                  <a:gd name="connsiteY2" fmla="*/ 43703 h 84586"/>
                </a:gdLst>
                <a:ahLst/>
                <a:cxnLst>
                  <a:cxn ang="0">
                    <a:pos x="connsiteX0" y="connsiteY0"/>
                  </a:cxn>
                  <a:cxn ang="0">
                    <a:pos x="connsiteX1" y="connsiteY1"/>
                  </a:cxn>
                  <a:cxn ang="0">
                    <a:pos x="connsiteX2" y="connsiteY2"/>
                  </a:cxn>
                </a:cxnLst>
                <a:rect l="l" t="t" r="r" b="b"/>
                <a:pathLst>
                  <a:path w="70488" h="84586">
                    <a:moveTo>
                      <a:pt x="0" y="0"/>
                    </a:moveTo>
                    <a:lnTo>
                      <a:pt x="0" y="87406"/>
                    </a:lnTo>
                    <a:lnTo>
                      <a:pt x="76128" y="43703"/>
                    </a:lnTo>
                    <a:close/>
                  </a:path>
                </a:pathLst>
              </a:custGeom>
              <a:noFill/>
              <a:ln w="10409" cap="rnd">
                <a:solidFill>
                  <a:srgbClr val="FFFFFF"/>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40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grpSp>
        <p:pic>
          <p:nvPicPr>
            <p:cNvPr id="53" name="Picture 5">
              <a:extLst>
                <a:ext uri="{FF2B5EF4-FFF2-40B4-BE49-F238E27FC236}">
                  <a16:creationId xmlns:a16="http://schemas.microsoft.com/office/drawing/2014/main" id="{B737F298-6FA4-5242-931E-DE19FFD84729}"/>
                </a:ext>
              </a:extLst>
            </p:cNvPr>
            <p:cNvPicPr>
              <a:picLocks noChangeAspect="1" noChangeArrowheads="1"/>
            </p:cNvPicPr>
            <p:nvPr/>
          </p:nvPicPr>
          <p:blipFill>
            <a:blip r:embed="rId9">
              <a:extLst>
                <a:ext uri="{96DAC541-7B7A-43D3-8B79-37D633B846F1}">
                  <asvg:svgBlip xmlns:asvg="http://schemas.microsoft.com/office/drawing/2016/SVG/main" r:embed="rId10"/>
                </a:ext>
              </a:extLst>
            </a:blip>
            <a:stretch>
              <a:fillRect/>
            </a:stretch>
          </p:blipFill>
          <p:spPr bwMode="auto">
            <a:xfrm>
              <a:off x="4120102" y="1861656"/>
              <a:ext cx="205737" cy="205737"/>
            </a:xfrm>
            <a:prstGeom prst="rect">
              <a:avLst/>
            </a:prstGeom>
            <a:noFill/>
            <a:extLst>
              <a:ext uri="{909E8E84-426E-40dd-AFC4-6F175D3DCCD1}">
                <a14:hiddenFill xmlns:a14="http://schemas.microsoft.com/office/drawing/2010/main" xmlns="">
                  <a:solidFill>
                    <a:srgbClr val="FFFFFF"/>
                  </a:solidFill>
                </a14:hiddenFill>
              </a:ext>
            </a:extLst>
          </p:spPr>
        </p:pic>
        <p:pic>
          <p:nvPicPr>
            <p:cNvPr id="54" name="Picture 5">
              <a:extLst>
                <a:ext uri="{FF2B5EF4-FFF2-40B4-BE49-F238E27FC236}">
                  <a16:creationId xmlns:a16="http://schemas.microsoft.com/office/drawing/2014/main" id="{84B10710-A2DC-5941-BEF2-FED5DA9051E4}"/>
                </a:ext>
              </a:extLst>
            </p:cNvPr>
            <p:cNvPicPr>
              <a:picLocks noChangeAspect="1" noChangeArrowheads="1"/>
            </p:cNvPicPr>
            <p:nvPr/>
          </p:nvPicPr>
          <p:blipFill>
            <a:blip r:embed="rId11">
              <a:extLst>
                <a:ext uri="{96DAC541-7B7A-43D3-8B79-37D633B846F1}">
                  <asvg:svgBlip xmlns:asvg="http://schemas.microsoft.com/office/drawing/2016/SVG/main" r:embed="rId12"/>
                </a:ext>
              </a:extLst>
            </a:blip>
            <a:stretch>
              <a:fillRect/>
            </a:stretch>
          </p:blipFill>
          <p:spPr bwMode="auto">
            <a:xfrm>
              <a:off x="5817563" y="2290264"/>
              <a:ext cx="521762" cy="521762"/>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val="3586241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475A3E59-BDB3-B741-BED6-4755D410FE27}"/>
              </a:ext>
            </a:extLst>
          </p:cNvPr>
          <p:cNvSpPr/>
          <p:nvPr/>
        </p:nvSpPr>
        <p:spPr>
          <a:xfrm>
            <a:off x="1" y="979714"/>
            <a:ext cx="12192000" cy="4885509"/>
          </a:xfrm>
          <a:prstGeom prst="rect">
            <a:avLst/>
          </a:prstGeom>
          <a:solidFill>
            <a:schemeClr val="bg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a:p>
        </p:txBody>
      </p:sp>
      <p:sp>
        <p:nvSpPr>
          <p:cNvPr id="2" name="Title 1">
            <a:extLst>
              <a:ext uri="{FF2B5EF4-FFF2-40B4-BE49-F238E27FC236}">
                <a16:creationId xmlns:a16="http://schemas.microsoft.com/office/drawing/2014/main" id="{588DD044-EFAF-CF48-BC2F-F815B0770F08}"/>
              </a:ext>
            </a:extLst>
          </p:cNvPr>
          <p:cNvSpPr>
            <a:spLocks noGrp="1"/>
          </p:cNvSpPr>
          <p:nvPr>
            <p:ph type="title"/>
          </p:nvPr>
        </p:nvSpPr>
        <p:spPr/>
        <p:txBody>
          <a:bodyPr/>
          <a:lstStyle/>
          <a:p>
            <a:r>
              <a:rPr lang="en-US" dirty="0"/>
              <a:t>Heterogeneous Instant Recovery to vSphere &amp; </a:t>
            </a:r>
            <a:r>
              <a:rPr lang="en-US" dirty="0" err="1"/>
              <a:t>Hyper-v</a:t>
            </a:r>
            <a:endParaRPr lang="en-CN" dirty="0"/>
          </a:p>
        </p:txBody>
      </p:sp>
      <p:sp>
        <p:nvSpPr>
          <p:cNvPr id="3" name="Date Placeholder 2">
            <a:extLst>
              <a:ext uri="{FF2B5EF4-FFF2-40B4-BE49-F238E27FC236}">
                <a16:creationId xmlns:a16="http://schemas.microsoft.com/office/drawing/2014/main" id="{1EF78AE1-A313-E642-8C97-6BC55CA5E06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4B5F6A6-8B4F-E74E-A17F-D23C9D4F343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6A1C19E-E58E-AD42-9FB5-089456C736AF}"/>
              </a:ext>
            </a:extLst>
          </p:cNvPr>
          <p:cNvSpPr>
            <a:spLocks noGrp="1"/>
          </p:cNvSpPr>
          <p:nvPr>
            <p:ph type="sldNum" sz="quarter" idx="12"/>
          </p:nvPr>
        </p:nvSpPr>
        <p:spPr/>
        <p:txBody>
          <a:bodyPr/>
          <a:lstStyle/>
          <a:p>
            <a:r>
              <a:rPr lang="en-US" altLang="zh-CN"/>
              <a:t>Page  </a:t>
            </a:r>
            <a:fld id="{6F6B6950-8D1A-4668-8374-25B44628E0DF}" type="slidenum">
              <a:rPr lang="zh-CN" altLang="en-US" smtClean="0"/>
              <a:t>12</a:t>
            </a:fld>
            <a:endParaRPr lang="zh-CN" altLang="en-US" dirty="0"/>
          </a:p>
        </p:txBody>
      </p:sp>
      <p:grpSp>
        <p:nvGrpSpPr>
          <p:cNvPr id="6" name="Group 5">
            <a:extLst>
              <a:ext uri="{FF2B5EF4-FFF2-40B4-BE49-F238E27FC236}">
                <a16:creationId xmlns:a16="http://schemas.microsoft.com/office/drawing/2014/main" id="{0BA34D69-177E-3940-A6F3-09C765102E3C}"/>
              </a:ext>
            </a:extLst>
          </p:cNvPr>
          <p:cNvGrpSpPr/>
          <p:nvPr/>
        </p:nvGrpSpPr>
        <p:grpSpPr>
          <a:xfrm>
            <a:off x="1471019" y="1407474"/>
            <a:ext cx="8991417" cy="4043051"/>
            <a:chOff x="1545448" y="1569295"/>
            <a:chExt cx="8424230" cy="3701601"/>
          </a:xfrm>
        </p:grpSpPr>
        <p:pic>
          <p:nvPicPr>
            <p:cNvPr id="56" name="Graphic 55">
              <a:extLst>
                <a:ext uri="{FF2B5EF4-FFF2-40B4-BE49-F238E27FC236}">
                  <a16:creationId xmlns:a16="http://schemas.microsoft.com/office/drawing/2014/main" id="{37B39328-F280-EF4B-AD30-C2C96059120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33574" y="2574023"/>
              <a:ext cx="567456" cy="567456"/>
            </a:xfrm>
            <a:prstGeom prst="rect">
              <a:avLst/>
            </a:prstGeom>
          </p:spPr>
        </p:pic>
        <p:pic>
          <p:nvPicPr>
            <p:cNvPr id="57" name="Graphic 56">
              <a:extLst>
                <a:ext uri="{FF2B5EF4-FFF2-40B4-BE49-F238E27FC236}">
                  <a16:creationId xmlns:a16="http://schemas.microsoft.com/office/drawing/2014/main" id="{BF089C33-3F72-5F4D-9C2B-373C4356681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40621" y="2571534"/>
              <a:ext cx="567456" cy="567456"/>
            </a:xfrm>
            <a:prstGeom prst="rect">
              <a:avLst/>
            </a:prstGeom>
          </p:spPr>
        </p:pic>
        <p:grpSp>
          <p:nvGrpSpPr>
            <p:cNvPr id="58" name="Group 57">
              <a:extLst>
                <a:ext uri="{FF2B5EF4-FFF2-40B4-BE49-F238E27FC236}">
                  <a16:creationId xmlns:a16="http://schemas.microsoft.com/office/drawing/2014/main" id="{A5E0F936-3593-8E42-8159-1756557DBAD5}"/>
                </a:ext>
              </a:extLst>
            </p:cNvPr>
            <p:cNvGrpSpPr/>
            <p:nvPr/>
          </p:nvGrpSpPr>
          <p:grpSpPr>
            <a:xfrm>
              <a:off x="1643770" y="1569569"/>
              <a:ext cx="2220452" cy="334282"/>
              <a:chOff x="578432" y="877564"/>
              <a:chExt cx="2221609" cy="334456"/>
            </a:xfrm>
          </p:grpSpPr>
          <p:sp>
            <p:nvSpPr>
              <p:cNvPr id="59" name="Rectangle 58">
                <a:extLst>
                  <a:ext uri="{FF2B5EF4-FFF2-40B4-BE49-F238E27FC236}">
                    <a16:creationId xmlns:a16="http://schemas.microsoft.com/office/drawing/2014/main" id="{217457E7-BBC0-6B4B-A264-CC9594E07D03}"/>
                  </a:ext>
                </a:extLst>
              </p:cNvPr>
              <p:cNvSpPr/>
              <p:nvPr/>
            </p:nvSpPr>
            <p:spPr bwMode="auto">
              <a:xfrm>
                <a:off x="584200" y="877564"/>
                <a:ext cx="2215841" cy="334456"/>
              </a:xfrm>
              <a:prstGeom prst="rect">
                <a:avLst/>
              </a:pr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6000" tIns="35982" rIns="35982" bIns="35982" numCol="1" spcCol="0" rtlCol="0" fromWordArt="0" anchor="ctr" anchorCtr="0" forceAA="0" compatLnSpc="1">
                <a:prstTxWarp prst="textNoShape">
                  <a:avLst/>
                </a:prstTxWarp>
                <a:noAutofit/>
              </a:bodyPr>
              <a:lstStyle/>
              <a:p>
                <a:pPr marL="88854" marR="0" lvl="0" indent="1588" algn="l" defTabSz="685441" rtl="0" eaLnBrk="1" fontAlgn="auto" latinLnBrk="0" hangingPunct="1">
                  <a:lnSpc>
                    <a:spcPct val="100000"/>
                  </a:lnSpc>
                  <a:spcBef>
                    <a:spcPts val="0"/>
                  </a:spcBef>
                  <a:spcAft>
                    <a:spcPts val="0"/>
                  </a:spcAft>
                  <a:buClrTx/>
                  <a:buSzTx/>
                  <a:buFontTx/>
                  <a:buNone/>
                  <a:tabLst/>
                  <a:defRPr/>
                </a:pPr>
                <a:r>
                  <a:rPr lang="en-US" altLang="zh-CN" sz="1200" dirty="0">
                    <a:solidFill>
                      <a:srgbClr val="FFFFFF"/>
                    </a:solidFill>
                    <a:latin typeface="Century Gothic" panose="020B0502020202020204" pitchFamily="34" charset="0"/>
                    <a:ea typeface="Microsoft YaHei" panose="020B0503020204020204" pitchFamily="34" charset="-122"/>
                    <a:sym typeface="Arial"/>
                  </a:rPr>
                  <a:t>Mount backup file</a:t>
                </a:r>
                <a:endParaRPr kumimoji="0" lang="zh-CN" altLang="en-US" sz="12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sym typeface="Arial"/>
                </a:endParaRPr>
              </a:p>
            </p:txBody>
          </p:sp>
          <p:sp>
            <p:nvSpPr>
              <p:cNvPr id="60" name="Rectangle: Rounded Corners 1">
                <a:extLst>
                  <a:ext uri="{FF2B5EF4-FFF2-40B4-BE49-F238E27FC236}">
                    <a16:creationId xmlns:a16="http://schemas.microsoft.com/office/drawing/2014/main" id="{61DABB7C-7FF5-334D-BF0A-4FEFE4481753}"/>
                  </a:ext>
                </a:extLst>
              </p:cNvPr>
              <p:cNvSpPr/>
              <p:nvPr/>
            </p:nvSpPr>
            <p:spPr bwMode="auto">
              <a:xfrm>
                <a:off x="578432" y="877564"/>
                <a:ext cx="334456" cy="334456"/>
              </a:xfrm>
              <a:prstGeom prst="roundRect">
                <a:avLst/>
              </a:prstGeom>
              <a:no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619" rtl="0" eaLnBrk="1" fontAlgn="base" latinLnBrk="0" hangingPunct="1">
                  <a:lnSpc>
                    <a:spcPct val="100000"/>
                  </a:lnSpc>
                  <a:spcBef>
                    <a:spcPct val="0"/>
                  </a:spcBef>
                  <a:spcAft>
                    <a:spcPct val="0"/>
                  </a:spcAft>
                  <a:buClrTx/>
                  <a:buSzTx/>
                  <a:buFontTx/>
                  <a:buNone/>
                  <a:tabLst/>
                  <a:defRPr/>
                </a:pPr>
                <a:r>
                  <a:rPr kumimoji="0" lang="en-US" altLang="zh-CN" sz="14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Segoe UI" pitchFamily="34" charset="0"/>
                    <a:sym typeface="Arial"/>
                  </a:rPr>
                  <a:t>1</a:t>
                </a:r>
              </a:p>
            </p:txBody>
          </p:sp>
        </p:grpSp>
        <p:grpSp>
          <p:nvGrpSpPr>
            <p:cNvPr id="62" name="Group 61">
              <a:extLst>
                <a:ext uri="{FF2B5EF4-FFF2-40B4-BE49-F238E27FC236}">
                  <a16:creationId xmlns:a16="http://schemas.microsoft.com/office/drawing/2014/main" id="{51661322-2B24-2B41-B695-BFCBD5A895A9}"/>
                </a:ext>
              </a:extLst>
            </p:cNvPr>
            <p:cNvGrpSpPr/>
            <p:nvPr/>
          </p:nvGrpSpPr>
          <p:grpSpPr>
            <a:xfrm>
              <a:off x="4245851" y="1574378"/>
              <a:ext cx="2215430" cy="334282"/>
              <a:chOff x="3196910" y="886575"/>
              <a:chExt cx="2216584" cy="334456"/>
            </a:xfrm>
          </p:grpSpPr>
          <p:sp>
            <p:nvSpPr>
              <p:cNvPr id="63" name="Rectangle 62">
                <a:extLst>
                  <a:ext uri="{FF2B5EF4-FFF2-40B4-BE49-F238E27FC236}">
                    <a16:creationId xmlns:a16="http://schemas.microsoft.com/office/drawing/2014/main" id="{A1AD1563-A1B3-0B4A-B9EE-A727C3620682}"/>
                  </a:ext>
                </a:extLst>
              </p:cNvPr>
              <p:cNvSpPr/>
              <p:nvPr/>
            </p:nvSpPr>
            <p:spPr bwMode="auto">
              <a:xfrm>
                <a:off x="3212757" y="886575"/>
                <a:ext cx="2200737" cy="334456"/>
              </a:xfrm>
              <a:prstGeom prst="rect">
                <a:avLst/>
              </a:pr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6000" tIns="35982" rIns="35982" bIns="35982" numCol="1" spcCol="0" rtlCol="0" fromWordArt="0" anchor="ctr" anchorCtr="0" forceAA="0" compatLnSpc="1">
                <a:prstTxWarp prst="textNoShape">
                  <a:avLst/>
                </a:prstTxWarp>
                <a:noAutofit/>
              </a:bodyPr>
              <a:lstStyle/>
              <a:p>
                <a:pPr marL="90442" marR="0" lvl="0" indent="0" algn="l" defTabSz="685441"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sym typeface="Arial"/>
                  </a:rPr>
                  <a:t>Register VM on the VM management console </a:t>
                </a:r>
                <a:endParaRPr kumimoji="0" lang="zh-CN" altLang="en-US" sz="12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sym typeface="Arial"/>
                </a:endParaRPr>
              </a:p>
            </p:txBody>
          </p:sp>
          <p:sp>
            <p:nvSpPr>
              <p:cNvPr id="64" name="Rectangle: Rounded Corners 62">
                <a:extLst>
                  <a:ext uri="{FF2B5EF4-FFF2-40B4-BE49-F238E27FC236}">
                    <a16:creationId xmlns:a16="http://schemas.microsoft.com/office/drawing/2014/main" id="{8E336929-FDAD-F84C-BF4E-40AF2CB88DF0}"/>
                  </a:ext>
                </a:extLst>
              </p:cNvPr>
              <p:cNvSpPr/>
              <p:nvPr/>
            </p:nvSpPr>
            <p:spPr bwMode="auto">
              <a:xfrm>
                <a:off x="3196910" y="886575"/>
                <a:ext cx="334456" cy="334456"/>
              </a:xfrm>
              <a:prstGeom prst="roundRect">
                <a:avLst/>
              </a:prstGeom>
              <a:no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619" rtl="0" eaLnBrk="1" fontAlgn="base" latinLnBrk="0" hangingPunct="1">
                  <a:lnSpc>
                    <a:spcPct val="100000"/>
                  </a:lnSpc>
                  <a:spcBef>
                    <a:spcPct val="0"/>
                  </a:spcBef>
                  <a:spcAft>
                    <a:spcPct val="0"/>
                  </a:spcAft>
                  <a:buClrTx/>
                  <a:buSzTx/>
                  <a:buFontTx/>
                  <a:buNone/>
                  <a:tabLst/>
                  <a:defRPr/>
                </a:pPr>
                <a:r>
                  <a:rPr kumimoji="0" lang="en-US" altLang="zh-CN" sz="14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Segoe UI" pitchFamily="34" charset="0"/>
                    <a:sym typeface="Arial"/>
                  </a:rPr>
                  <a:t>2</a:t>
                </a:r>
              </a:p>
            </p:txBody>
          </p:sp>
        </p:grpSp>
        <p:grpSp>
          <p:nvGrpSpPr>
            <p:cNvPr id="65" name="Group 64">
              <a:extLst>
                <a:ext uri="{FF2B5EF4-FFF2-40B4-BE49-F238E27FC236}">
                  <a16:creationId xmlns:a16="http://schemas.microsoft.com/office/drawing/2014/main" id="{2E6CC4CE-6CDF-EE49-89A9-3DE7C28AF468}"/>
                </a:ext>
              </a:extLst>
            </p:cNvPr>
            <p:cNvGrpSpPr/>
            <p:nvPr/>
          </p:nvGrpSpPr>
          <p:grpSpPr>
            <a:xfrm>
              <a:off x="6877294" y="1569295"/>
              <a:ext cx="2913501" cy="334282"/>
              <a:chOff x="5814680" y="885197"/>
              <a:chExt cx="2915019" cy="334456"/>
            </a:xfrm>
          </p:grpSpPr>
          <p:sp>
            <p:nvSpPr>
              <p:cNvPr id="66" name="Rectangle 65">
                <a:extLst>
                  <a:ext uri="{FF2B5EF4-FFF2-40B4-BE49-F238E27FC236}">
                    <a16:creationId xmlns:a16="http://schemas.microsoft.com/office/drawing/2014/main" id="{46F5663F-F6BB-1646-A25D-5C9EE38773FF}"/>
                  </a:ext>
                </a:extLst>
              </p:cNvPr>
              <p:cNvSpPr/>
              <p:nvPr/>
            </p:nvSpPr>
            <p:spPr bwMode="auto">
              <a:xfrm>
                <a:off x="5826210" y="885197"/>
                <a:ext cx="2903489" cy="334456"/>
              </a:xfrm>
              <a:prstGeom prst="rect">
                <a:avLst/>
              </a:prstGeom>
              <a:noFill/>
              <a:ln w="12700">
                <a:solidFill>
                  <a:schemeClr val="bg1">
                    <a:lumMod val="8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6000" tIns="35982" rIns="35982" bIns="35982" numCol="1" spcCol="0" rtlCol="0" fromWordArt="0" anchor="ctr" anchorCtr="0" forceAA="0" compatLnSpc="1">
                <a:prstTxWarp prst="textNoShape">
                  <a:avLst/>
                </a:prstTxWarp>
                <a:noAutofit/>
              </a:bodyPr>
              <a:lstStyle/>
              <a:p>
                <a:pPr marL="90442" marR="0" lvl="0" indent="0" algn="l" defTabSz="685441"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sym typeface="Arial"/>
                  </a:rPr>
                  <a:t>Run the VM directly from backup file</a:t>
                </a:r>
                <a:endParaRPr kumimoji="0" lang="zh-CN" altLang="en-US" sz="12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sym typeface="Arial"/>
                </a:endParaRPr>
              </a:p>
            </p:txBody>
          </p:sp>
          <p:sp>
            <p:nvSpPr>
              <p:cNvPr id="67" name="Rectangle: Rounded Corners 64">
                <a:extLst>
                  <a:ext uri="{FF2B5EF4-FFF2-40B4-BE49-F238E27FC236}">
                    <a16:creationId xmlns:a16="http://schemas.microsoft.com/office/drawing/2014/main" id="{3F1DF21B-3483-8245-83B5-B4C2C025A87E}"/>
                  </a:ext>
                </a:extLst>
              </p:cNvPr>
              <p:cNvSpPr/>
              <p:nvPr/>
            </p:nvSpPr>
            <p:spPr bwMode="auto">
              <a:xfrm>
                <a:off x="5814680" y="885197"/>
                <a:ext cx="334456" cy="334456"/>
              </a:xfrm>
              <a:prstGeom prst="roundRect">
                <a:avLst/>
              </a:prstGeom>
              <a:noFill/>
              <a:ln w="127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3619" rtl="0" eaLnBrk="1" fontAlgn="base" latinLnBrk="0" hangingPunct="1">
                  <a:lnSpc>
                    <a:spcPct val="100000"/>
                  </a:lnSpc>
                  <a:spcBef>
                    <a:spcPct val="0"/>
                  </a:spcBef>
                  <a:spcAft>
                    <a:spcPct val="0"/>
                  </a:spcAft>
                  <a:buClrTx/>
                  <a:buSzTx/>
                  <a:buFontTx/>
                  <a:buNone/>
                  <a:tabLst/>
                  <a:defRPr/>
                </a:pPr>
                <a:r>
                  <a:rPr kumimoji="0" lang="en-US" altLang="zh-CN" sz="14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cs typeface="Segoe UI" pitchFamily="34" charset="0"/>
                    <a:sym typeface="Arial"/>
                  </a:rPr>
                  <a:t>3</a:t>
                </a:r>
              </a:p>
            </p:txBody>
          </p:sp>
        </p:grpSp>
        <p:cxnSp>
          <p:nvCxnSpPr>
            <p:cNvPr id="68" name="Connector: Elbow 309">
              <a:extLst>
                <a:ext uri="{FF2B5EF4-FFF2-40B4-BE49-F238E27FC236}">
                  <a16:creationId xmlns:a16="http://schemas.microsoft.com/office/drawing/2014/main" id="{B171F826-44C5-A540-AE93-C21BF6410F2A}"/>
                </a:ext>
              </a:extLst>
            </p:cNvPr>
            <p:cNvCxnSpPr>
              <a:cxnSpLocks/>
            </p:cNvCxnSpPr>
            <p:nvPr/>
          </p:nvCxnSpPr>
          <p:spPr>
            <a:xfrm rot="16200000" flipV="1">
              <a:off x="1762827" y="3621772"/>
              <a:ext cx="1075563" cy="1"/>
            </a:xfrm>
            <a:prstGeom prst="bentConnector3">
              <a:avLst>
                <a:gd name="adj1" fmla="val 50000"/>
              </a:avLst>
            </a:prstGeom>
            <a:ln w="12700">
              <a:solidFill>
                <a:schemeClr val="bg1"/>
              </a:solidFill>
              <a:tailEnd type="triangle" w="med" len="med"/>
            </a:ln>
          </p:spPr>
          <p:style>
            <a:lnRef idx="1">
              <a:schemeClr val="accent1"/>
            </a:lnRef>
            <a:fillRef idx="0">
              <a:schemeClr val="accent1"/>
            </a:fillRef>
            <a:effectRef idx="0">
              <a:schemeClr val="accent1"/>
            </a:effectRef>
            <a:fontRef idx="minor">
              <a:schemeClr val="tx1"/>
            </a:fontRef>
          </p:style>
        </p:cxnSp>
        <p:cxnSp>
          <p:nvCxnSpPr>
            <p:cNvPr id="69" name="Connector: Elbow 310">
              <a:extLst>
                <a:ext uri="{FF2B5EF4-FFF2-40B4-BE49-F238E27FC236}">
                  <a16:creationId xmlns:a16="http://schemas.microsoft.com/office/drawing/2014/main" id="{2963B318-7056-C445-B2EE-F8BE0D80FC6D}"/>
                </a:ext>
              </a:extLst>
            </p:cNvPr>
            <p:cNvCxnSpPr>
              <a:cxnSpLocks/>
            </p:cNvCxnSpPr>
            <p:nvPr/>
          </p:nvCxnSpPr>
          <p:spPr>
            <a:xfrm rot="16200000" flipV="1">
              <a:off x="1248251" y="3614158"/>
              <a:ext cx="1060336" cy="1"/>
            </a:xfrm>
            <a:prstGeom prst="bentConnector3">
              <a:avLst>
                <a:gd name="adj1" fmla="val 50000"/>
              </a:avLst>
            </a:prstGeom>
            <a:ln w="12700">
              <a:solidFill>
                <a:schemeClr val="bg1"/>
              </a:solidFill>
              <a:tailEnd type="triangle" w="med" len="med"/>
            </a:ln>
          </p:spPr>
          <p:style>
            <a:lnRef idx="1">
              <a:schemeClr val="accent1"/>
            </a:lnRef>
            <a:fillRef idx="0">
              <a:schemeClr val="accent1"/>
            </a:fillRef>
            <a:effectRef idx="0">
              <a:schemeClr val="accent1"/>
            </a:effectRef>
            <a:fontRef idx="minor">
              <a:schemeClr val="tx1"/>
            </a:fontRef>
          </p:style>
        </p:cxnSp>
        <p:sp>
          <p:nvSpPr>
            <p:cNvPr id="70" name="TextBox 69">
              <a:extLst>
                <a:ext uri="{FF2B5EF4-FFF2-40B4-BE49-F238E27FC236}">
                  <a16:creationId xmlns:a16="http://schemas.microsoft.com/office/drawing/2014/main" id="{C53F01F6-65E2-F844-80FC-8AFC2561117D}"/>
                </a:ext>
              </a:extLst>
            </p:cNvPr>
            <p:cNvSpPr txBox="1"/>
            <p:nvPr/>
          </p:nvSpPr>
          <p:spPr>
            <a:xfrm>
              <a:off x="5753057" y="4904577"/>
              <a:ext cx="1937730" cy="366319"/>
            </a:xfrm>
            <a:prstGeom prst="rect">
              <a:avLst/>
            </a:prstGeom>
          </p:spPr>
          <p:txBody>
            <a:bodyPr wrap="none" rtlCol="0" anchor="ctr">
              <a:spAutoFit/>
            </a:bodyPr>
            <a:lstStyle/>
            <a:p>
              <a:pPr marL="0" marR="0" lvl="0" indent="0" algn="ctr" defTabSz="685457"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Veeam Backup &amp; Replication </a:t>
              </a:r>
            </a:p>
            <a:p>
              <a:pPr marL="0" marR="0" lvl="0" indent="0" algn="ctr" defTabSz="685457"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Backup repository</a:t>
              </a:r>
              <a:endParaRPr kumimoji="0" lang="zh-CN" altLang="en-US" sz="10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grpSp>
          <p:nvGrpSpPr>
            <p:cNvPr id="71" name="Graphic 61">
              <a:extLst>
                <a:ext uri="{FF2B5EF4-FFF2-40B4-BE49-F238E27FC236}">
                  <a16:creationId xmlns:a16="http://schemas.microsoft.com/office/drawing/2014/main" id="{9E136D60-277E-7F4F-95C3-DF52FE461CB5}"/>
                </a:ext>
              </a:extLst>
            </p:cNvPr>
            <p:cNvGrpSpPr/>
            <p:nvPr/>
          </p:nvGrpSpPr>
          <p:grpSpPr>
            <a:xfrm>
              <a:off x="6490759" y="4271383"/>
              <a:ext cx="579304" cy="665128"/>
              <a:chOff x="8018578" y="3513736"/>
              <a:chExt cx="579455" cy="665301"/>
            </a:xfrm>
          </p:grpSpPr>
          <p:sp>
            <p:nvSpPr>
              <p:cNvPr id="72" name="Freeform: Shape 6">
                <a:extLst>
                  <a:ext uri="{FF2B5EF4-FFF2-40B4-BE49-F238E27FC236}">
                    <a16:creationId xmlns:a16="http://schemas.microsoft.com/office/drawing/2014/main" id="{DEC10856-ACC7-6741-B16A-FA190306CBF9}"/>
                  </a:ext>
                </a:extLst>
              </p:cNvPr>
              <p:cNvSpPr/>
              <p:nvPr/>
            </p:nvSpPr>
            <p:spPr>
              <a:xfrm>
                <a:off x="8004613" y="3497553"/>
                <a:ext cx="493610" cy="171691"/>
              </a:xfrm>
              <a:custGeom>
                <a:avLst/>
                <a:gdLst>
                  <a:gd name="connsiteX0" fmla="*/ 16912 w 493609"/>
                  <a:gd name="connsiteY0" fmla="*/ 16180 h 171690"/>
                  <a:gd name="connsiteX1" fmla="*/ 478159 w 493609"/>
                  <a:gd name="connsiteY1" fmla="*/ 18578 h 171690"/>
                  <a:gd name="connsiteX2" fmla="*/ 477426 w 493609"/>
                  <a:gd name="connsiteY2" fmla="*/ 159472 h 171690"/>
                  <a:gd name="connsiteX3" fmla="*/ 16180 w 493609"/>
                  <a:gd name="connsiteY3" fmla="*/ 157073 h 171690"/>
                </a:gdLst>
                <a:ahLst/>
                <a:cxnLst>
                  <a:cxn ang="0">
                    <a:pos x="connsiteX0" y="connsiteY0"/>
                  </a:cxn>
                  <a:cxn ang="0">
                    <a:pos x="connsiteX1" y="connsiteY1"/>
                  </a:cxn>
                  <a:cxn ang="0">
                    <a:pos x="connsiteX2" y="connsiteY2"/>
                  </a:cxn>
                  <a:cxn ang="0">
                    <a:pos x="connsiteX3" y="connsiteY3"/>
                  </a:cxn>
                </a:cxnLst>
                <a:rect l="l" t="t" r="r" b="b"/>
                <a:pathLst>
                  <a:path w="493609" h="171690">
                    <a:moveTo>
                      <a:pt x="16912" y="16180"/>
                    </a:moveTo>
                    <a:lnTo>
                      <a:pt x="478159" y="18578"/>
                    </a:lnTo>
                    <a:lnTo>
                      <a:pt x="477426" y="159472"/>
                    </a:lnTo>
                    <a:lnTo>
                      <a:pt x="16180" y="157073"/>
                    </a:lnTo>
                    <a:close/>
                  </a:path>
                </a:pathLst>
              </a:custGeom>
              <a:solidFill>
                <a:schemeClr val="bg1"/>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73" name="Freeform: Shape 7">
                <a:extLst>
                  <a:ext uri="{FF2B5EF4-FFF2-40B4-BE49-F238E27FC236}">
                    <a16:creationId xmlns:a16="http://schemas.microsoft.com/office/drawing/2014/main" id="{76B02E7A-2DAF-E344-A852-DC02FF8FF3B2}"/>
                  </a:ext>
                </a:extLst>
              </p:cNvPr>
              <p:cNvSpPr/>
              <p:nvPr/>
            </p:nvSpPr>
            <p:spPr>
              <a:xfrm>
                <a:off x="8003504" y="3708692"/>
                <a:ext cx="493610" cy="171691"/>
              </a:xfrm>
              <a:custGeom>
                <a:avLst/>
                <a:gdLst>
                  <a:gd name="connsiteX0" fmla="*/ 16912 w 493609"/>
                  <a:gd name="connsiteY0" fmla="*/ 16180 h 171690"/>
                  <a:gd name="connsiteX1" fmla="*/ 478159 w 493609"/>
                  <a:gd name="connsiteY1" fmla="*/ 18578 h 171690"/>
                  <a:gd name="connsiteX2" fmla="*/ 477426 w 493609"/>
                  <a:gd name="connsiteY2" fmla="*/ 159472 h 171690"/>
                  <a:gd name="connsiteX3" fmla="*/ 16180 w 493609"/>
                  <a:gd name="connsiteY3" fmla="*/ 157073 h 171690"/>
                </a:gdLst>
                <a:ahLst/>
                <a:cxnLst>
                  <a:cxn ang="0">
                    <a:pos x="connsiteX0" y="connsiteY0"/>
                  </a:cxn>
                  <a:cxn ang="0">
                    <a:pos x="connsiteX1" y="connsiteY1"/>
                  </a:cxn>
                  <a:cxn ang="0">
                    <a:pos x="connsiteX2" y="connsiteY2"/>
                  </a:cxn>
                  <a:cxn ang="0">
                    <a:pos x="connsiteX3" y="connsiteY3"/>
                  </a:cxn>
                </a:cxnLst>
                <a:rect l="l" t="t" r="r" b="b"/>
                <a:pathLst>
                  <a:path w="493609" h="171690">
                    <a:moveTo>
                      <a:pt x="16912" y="16180"/>
                    </a:moveTo>
                    <a:lnTo>
                      <a:pt x="478159" y="18578"/>
                    </a:lnTo>
                    <a:lnTo>
                      <a:pt x="477426" y="159472"/>
                    </a:lnTo>
                    <a:lnTo>
                      <a:pt x="16180" y="157073"/>
                    </a:lnTo>
                    <a:close/>
                  </a:path>
                </a:pathLst>
              </a:custGeom>
              <a:solidFill>
                <a:schemeClr val="bg1"/>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74" name="Freeform: Shape 9">
                <a:extLst>
                  <a:ext uri="{FF2B5EF4-FFF2-40B4-BE49-F238E27FC236}">
                    <a16:creationId xmlns:a16="http://schemas.microsoft.com/office/drawing/2014/main" id="{3ED35E38-C9C8-0349-9FC4-640F68438FB2}"/>
                  </a:ext>
                </a:extLst>
              </p:cNvPr>
              <p:cNvSpPr/>
              <p:nvPr/>
            </p:nvSpPr>
            <p:spPr>
              <a:xfrm>
                <a:off x="8036311" y="3657168"/>
                <a:ext cx="429226" cy="64384"/>
              </a:xfrm>
              <a:custGeom>
                <a:avLst/>
                <a:gdLst>
                  <a:gd name="connsiteX0" fmla="*/ 16180 w 429225"/>
                  <a:gd name="connsiteY0" fmla="*/ 48372 h 64383"/>
                  <a:gd name="connsiteX1" fmla="*/ 16347 w 429225"/>
                  <a:gd name="connsiteY1" fmla="*/ 16180 h 64383"/>
                  <a:gd name="connsiteX2" fmla="*/ 413660 w 429225"/>
                  <a:gd name="connsiteY2" fmla="*/ 18246 h 64383"/>
                  <a:gd name="connsiteX3" fmla="*/ 413493 w 429225"/>
                  <a:gd name="connsiteY3" fmla="*/ 50438 h 64383"/>
                </a:gdLst>
                <a:ahLst/>
                <a:cxnLst>
                  <a:cxn ang="0">
                    <a:pos x="connsiteX0" y="connsiteY0"/>
                  </a:cxn>
                  <a:cxn ang="0">
                    <a:pos x="connsiteX1" y="connsiteY1"/>
                  </a:cxn>
                  <a:cxn ang="0">
                    <a:pos x="connsiteX2" y="connsiteY2"/>
                  </a:cxn>
                  <a:cxn ang="0">
                    <a:pos x="connsiteX3" y="connsiteY3"/>
                  </a:cxn>
                </a:cxnLst>
                <a:rect l="l" t="t" r="r" b="b"/>
                <a:pathLst>
                  <a:path w="429225" h="64383">
                    <a:moveTo>
                      <a:pt x="16180" y="48372"/>
                    </a:moveTo>
                    <a:lnTo>
                      <a:pt x="16347" y="16180"/>
                    </a:lnTo>
                    <a:lnTo>
                      <a:pt x="413660" y="18246"/>
                    </a:lnTo>
                    <a:lnTo>
                      <a:pt x="413493" y="50438"/>
                    </a:lnTo>
                    <a:close/>
                  </a:path>
                </a:pathLst>
              </a:custGeom>
              <a:solidFill>
                <a:schemeClr val="bg1"/>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75" name="Freeform: Shape 11">
                <a:extLst>
                  <a:ext uri="{FF2B5EF4-FFF2-40B4-BE49-F238E27FC236}">
                    <a16:creationId xmlns:a16="http://schemas.microsoft.com/office/drawing/2014/main" id="{E7298CEC-6BF2-D942-8F96-797B3F61E147}"/>
                  </a:ext>
                </a:extLst>
              </p:cNvPr>
              <p:cNvSpPr/>
              <p:nvPr/>
            </p:nvSpPr>
            <p:spPr>
              <a:xfrm>
                <a:off x="8035193" y="3868638"/>
                <a:ext cx="429226" cy="64384"/>
              </a:xfrm>
              <a:custGeom>
                <a:avLst/>
                <a:gdLst>
                  <a:gd name="connsiteX0" fmla="*/ 16180 w 429225"/>
                  <a:gd name="connsiteY0" fmla="*/ 48372 h 64383"/>
                  <a:gd name="connsiteX1" fmla="*/ 16347 w 429225"/>
                  <a:gd name="connsiteY1" fmla="*/ 16180 h 64383"/>
                  <a:gd name="connsiteX2" fmla="*/ 413660 w 429225"/>
                  <a:gd name="connsiteY2" fmla="*/ 18246 h 64383"/>
                  <a:gd name="connsiteX3" fmla="*/ 413493 w 429225"/>
                  <a:gd name="connsiteY3" fmla="*/ 50438 h 64383"/>
                </a:gdLst>
                <a:ahLst/>
                <a:cxnLst>
                  <a:cxn ang="0">
                    <a:pos x="connsiteX0" y="connsiteY0"/>
                  </a:cxn>
                  <a:cxn ang="0">
                    <a:pos x="connsiteX1" y="connsiteY1"/>
                  </a:cxn>
                  <a:cxn ang="0">
                    <a:pos x="connsiteX2" y="connsiteY2"/>
                  </a:cxn>
                  <a:cxn ang="0">
                    <a:pos x="connsiteX3" y="connsiteY3"/>
                  </a:cxn>
                </a:cxnLst>
                <a:rect l="l" t="t" r="r" b="b"/>
                <a:pathLst>
                  <a:path w="429225" h="64383">
                    <a:moveTo>
                      <a:pt x="16180" y="48372"/>
                    </a:moveTo>
                    <a:lnTo>
                      <a:pt x="16347" y="16180"/>
                    </a:lnTo>
                    <a:lnTo>
                      <a:pt x="413660" y="18246"/>
                    </a:lnTo>
                    <a:lnTo>
                      <a:pt x="413493" y="50438"/>
                    </a:lnTo>
                    <a:close/>
                  </a:path>
                </a:pathLst>
              </a:custGeom>
              <a:solidFill>
                <a:schemeClr val="bg1"/>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76" name="Freeform: Shape 12">
                <a:extLst>
                  <a:ext uri="{FF2B5EF4-FFF2-40B4-BE49-F238E27FC236}">
                    <a16:creationId xmlns:a16="http://schemas.microsoft.com/office/drawing/2014/main" id="{77593F23-AF67-2C4D-8F29-587D507363CD}"/>
                  </a:ext>
                </a:extLst>
              </p:cNvPr>
              <p:cNvSpPr/>
              <p:nvPr/>
            </p:nvSpPr>
            <p:spPr>
              <a:xfrm>
                <a:off x="8298154" y="3889542"/>
                <a:ext cx="300458" cy="278997"/>
              </a:xfrm>
              <a:custGeom>
                <a:avLst/>
                <a:gdLst>
                  <a:gd name="connsiteX0" fmla="*/ 297432 w 300458"/>
                  <a:gd name="connsiteY0" fmla="*/ 20156 h 278997"/>
                  <a:gd name="connsiteX1" fmla="*/ 288783 w 300458"/>
                  <a:gd name="connsiteY1" fmla="*/ 16572 h 278997"/>
                  <a:gd name="connsiteX2" fmla="*/ 206887 w 300458"/>
                  <a:gd name="connsiteY2" fmla="*/ 16142 h 278997"/>
                  <a:gd name="connsiteX3" fmla="*/ 193323 w 300458"/>
                  <a:gd name="connsiteY3" fmla="*/ 17602 h 278997"/>
                  <a:gd name="connsiteX4" fmla="*/ 184245 w 300458"/>
                  <a:gd name="connsiteY4" fmla="*/ 25521 h 278997"/>
                  <a:gd name="connsiteX5" fmla="*/ 157848 w 300458"/>
                  <a:gd name="connsiteY5" fmla="*/ 47497 h 278997"/>
                  <a:gd name="connsiteX6" fmla="*/ 17362 w 300458"/>
                  <a:gd name="connsiteY6" fmla="*/ 46768 h 278997"/>
                  <a:gd name="connsiteX7" fmla="*/ 16439 w 300458"/>
                  <a:gd name="connsiteY7" fmla="*/ 226528 h 278997"/>
                  <a:gd name="connsiteX8" fmla="*/ 16375 w 300458"/>
                  <a:gd name="connsiteY8" fmla="*/ 226528 h 278997"/>
                  <a:gd name="connsiteX9" fmla="*/ 16096 w 300458"/>
                  <a:gd name="connsiteY9" fmla="*/ 279280 h 278997"/>
                  <a:gd name="connsiteX10" fmla="*/ 49103 w 300458"/>
                  <a:gd name="connsiteY10" fmla="*/ 279451 h 278997"/>
                  <a:gd name="connsiteX11" fmla="*/ 50885 w 300458"/>
                  <a:gd name="connsiteY11" fmla="*/ 279644 h 278997"/>
                  <a:gd name="connsiteX12" fmla="*/ 300673 w 300458"/>
                  <a:gd name="connsiteY12" fmla="*/ 280932 h 278997"/>
                  <a:gd name="connsiteX13" fmla="*/ 302583 w 300458"/>
                  <a:gd name="connsiteY13" fmla="*/ 28483 h 278997"/>
                  <a:gd name="connsiteX14" fmla="*/ 297432 w 300458"/>
                  <a:gd name="connsiteY14" fmla="*/ 20156 h 278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00458" h="278997">
                    <a:moveTo>
                      <a:pt x="297432" y="20156"/>
                    </a:moveTo>
                    <a:cubicBezTo>
                      <a:pt x="293118" y="16915"/>
                      <a:pt x="288783" y="16572"/>
                      <a:pt x="288783" y="16572"/>
                    </a:cubicBezTo>
                    <a:lnTo>
                      <a:pt x="206887" y="16142"/>
                    </a:lnTo>
                    <a:cubicBezTo>
                      <a:pt x="206887" y="16142"/>
                      <a:pt x="197015" y="15692"/>
                      <a:pt x="193323" y="17602"/>
                    </a:cubicBezTo>
                    <a:cubicBezTo>
                      <a:pt x="189332" y="19641"/>
                      <a:pt x="184245" y="25521"/>
                      <a:pt x="184245" y="25521"/>
                    </a:cubicBezTo>
                    <a:lnTo>
                      <a:pt x="157848" y="47497"/>
                    </a:lnTo>
                    <a:lnTo>
                      <a:pt x="17362" y="46768"/>
                    </a:lnTo>
                    <a:lnTo>
                      <a:pt x="16439" y="226528"/>
                    </a:lnTo>
                    <a:lnTo>
                      <a:pt x="16375" y="226528"/>
                    </a:lnTo>
                    <a:lnTo>
                      <a:pt x="16096" y="279280"/>
                    </a:lnTo>
                    <a:lnTo>
                      <a:pt x="49103" y="279451"/>
                    </a:lnTo>
                    <a:cubicBezTo>
                      <a:pt x="49704" y="279473"/>
                      <a:pt x="50284" y="279644"/>
                      <a:pt x="50885" y="279644"/>
                    </a:cubicBezTo>
                    <a:lnTo>
                      <a:pt x="300673" y="280932"/>
                    </a:lnTo>
                    <a:lnTo>
                      <a:pt x="302583" y="28483"/>
                    </a:lnTo>
                    <a:cubicBezTo>
                      <a:pt x="302604" y="28461"/>
                      <a:pt x="302261" y="23761"/>
                      <a:pt x="297432" y="20156"/>
                    </a:cubicBezTo>
                    <a:close/>
                  </a:path>
                </a:pathLst>
              </a:custGeom>
              <a:solidFill>
                <a:srgbClr val="DC8B34"/>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sp>
            <p:nvSpPr>
              <p:cNvPr id="77" name="Freeform: Shape 14">
                <a:extLst>
                  <a:ext uri="{FF2B5EF4-FFF2-40B4-BE49-F238E27FC236}">
                    <a16:creationId xmlns:a16="http://schemas.microsoft.com/office/drawing/2014/main" id="{934505DE-BB54-C745-A160-3C1B71AD59F2}"/>
                  </a:ext>
                </a:extLst>
              </p:cNvPr>
              <p:cNvSpPr/>
              <p:nvPr/>
            </p:nvSpPr>
            <p:spPr>
              <a:xfrm>
                <a:off x="8002482" y="3919892"/>
                <a:ext cx="300458" cy="171691"/>
              </a:xfrm>
              <a:custGeom>
                <a:avLst/>
                <a:gdLst>
                  <a:gd name="connsiteX0" fmla="*/ 293312 w 300458"/>
                  <a:gd name="connsiteY0" fmla="*/ 21182 h 171690"/>
                  <a:gd name="connsiteX1" fmla="*/ 292603 w 300458"/>
                  <a:gd name="connsiteY1" fmla="*/ 158449 h 171690"/>
                  <a:gd name="connsiteX2" fmla="*/ 16096 w 300458"/>
                  <a:gd name="connsiteY2" fmla="*/ 156990 h 171690"/>
                  <a:gd name="connsiteX3" fmla="*/ 16826 w 300458"/>
                  <a:gd name="connsiteY3" fmla="*/ 16096 h 171690"/>
                  <a:gd name="connsiteX4" fmla="*/ 293312 w 300458"/>
                  <a:gd name="connsiteY4" fmla="*/ 16096 h 1716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458" h="171690">
                    <a:moveTo>
                      <a:pt x="293312" y="21182"/>
                    </a:moveTo>
                    <a:lnTo>
                      <a:pt x="292603" y="158449"/>
                    </a:lnTo>
                    <a:lnTo>
                      <a:pt x="16096" y="156990"/>
                    </a:lnTo>
                    <a:lnTo>
                      <a:pt x="16826" y="16096"/>
                    </a:lnTo>
                    <a:lnTo>
                      <a:pt x="293312" y="16096"/>
                    </a:lnTo>
                    <a:close/>
                  </a:path>
                </a:pathLst>
              </a:custGeom>
              <a:solidFill>
                <a:schemeClr val="bg1"/>
              </a:solidFill>
              <a:ln w="9525" cap="flat">
                <a:noFill/>
                <a:prstDash val="solid"/>
                <a:miter/>
              </a:ln>
            </p:spPr>
            <p:txBody>
              <a:bodyPr rtlCol="0" anchor="ctr"/>
              <a:lstStyle/>
              <a:p>
                <a:pPr marL="0" marR="0" lvl="0" indent="0" algn="l" defTabSz="685628" rtl="0" eaLnBrk="1" fontAlgn="auto" latinLnBrk="0" hangingPunct="1">
                  <a:lnSpc>
                    <a:spcPct val="100000"/>
                  </a:lnSpc>
                  <a:spcBef>
                    <a:spcPts val="0"/>
                  </a:spcBef>
                  <a:spcAft>
                    <a:spcPts val="0"/>
                  </a:spcAft>
                  <a:buClrTx/>
                  <a:buSzTx/>
                  <a:buFontTx/>
                  <a:buNone/>
                  <a:tabLst/>
                  <a:defRPr/>
                </a:pPr>
                <a:endParaRPr kumimoji="0" lang="ru-RU" sz="1050" b="0" i="0" u="none" strike="noStrike" kern="1200" cap="none" spc="0" normalizeH="0" baseline="0" noProof="0">
                  <a:ln>
                    <a:noFill/>
                  </a:ln>
                  <a:solidFill>
                    <a:srgbClr val="000000"/>
                  </a:solidFill>
                  <a:effectLst/>
                  <a:uLnTx/>
                  <a:uFillTx/>
                  <a:latin typeface="Century Gothic" panose="020B0502020202020204" pitchFamily="34" charset="0"/>
                  <a:ea typeface="宋体"/>
                </a:endParaRPr>
              </a:p>
            </p:txBody>
          </p:sp>
        </p:grpSp>
        <p:pic>
          <p:nvPicPr>
            <p:cNvPr id="78" name="Graphic 77">
              <a:extLst>
                <a:ext uri="{FF2B5EF4-FFF2-40B4-BE49-F238E27FC236}">
                  <a16:creationId xmlns:a16="http://schemas.microsoft.com/office/drawing/2014/main" id="{FBD25DCB-0E86-FF45-B147-838A907E0FC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35257" y="3558581"/>
              <a:ext cx="584879" cy="789587"/>
            </a:xfrm>
            <a:prstGeom prst="rect">
              <a:avLst/>
            </a:prstGeom>
          </p:spPr>
        </p:pic>
        <p:sp>
          <p:nvSpPr>
            <p:cNvPr id="79" name="Rectangle 78">
              <a:extLst>
                <a:ext uri="{FF2B5EF4-FFF2-40B4-BE49-F238E27FC236}">
                  <a16:creationId xmlns:a16="http://schemas.microsoft.com/office/drawing/2014/main" id="{98A47FBB-F611-044B-A05D-5D638360BAFA}"/>
                </a:ext>
              </a:extLst>
            </p:cNvPr>
            <p:cNvSpPr/>
            <p:nvPr/>
          </p:nvSpPr>
          <p:spPr>
            <a:xfrm>
              <a:off x="8126633" y="2338435"/>
              <a:ext cx="1843045" cy="287419"/>
            </a:xfrm>
            <a:prstGeom prst="rect">
              <a:avLst/>
            </a:prstGeom>
          </p:spPr>
          <p:txBody>
            <a:bodyPr wrap="square">
              <a:spAutoFit/>
            </a:bodyPr>
            <a:lstStyle/>
            <a:p>
              <a:pPr marL="0" marR="0" lvl="0" indent="0" algn="l" defTabSz="685612" rtl="0" eaLnBrk="1" fontAlgn="auto" latinLnBrk="0" hangingPunct="1">
                <a:lnSpc>
                  <a:spcPct val="9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VMware vSphere</a:t>
              </a:r>
            </a:p>
          </p:txBody>
        </p:sp>
        <p:sp>
          <p:nvSpPr>
            <p:cNvPr id="80" name="Rectangle 79">
              <a:extLst>
                <a:ext uri="{FF2B5EF4-FFF2-40B4-BE49-F238E27FC236}">
                  <a16:creationId xmlns:a16="http://schemas.microsoft.com/office/drawing/2014/main" id="{D0314D3B-FD13-684D-949E-9A098A3C130E}"/>
                </a:ext>
              </a:extLst>
            </p:cNvPr>
            <p:cNvSpPr/>
            <p:nvPr/>
          </p:nvSpPr>
          <p:spPr>
            <a:xfrm>
              <a:off x="8126633" y="2820603"/>
              <a:ext cx="1843045" cy="287419"/>
            </a:xfrm>
            <a:prstGeom prst="rect">
              <a:avLst/>
            </a:prstGeom>
          </p:spPr>
          <p:txBody>
            <a:bodyPr wrap="square">
              <a:spAutoFit/>
            </a:bodyPr>
            <a:lstStyle/>
            <a:p>
              <a:pPr marL="0" marR="0" lvl="0" indent="0" algn="l" defTabSz="685612" rtl="0" eaLnBrk="1" fontAlgn="auto" latinLnBrk="0" hangingPunct="1">
                <a:lnSpc>
                  <a:spcPct val="9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rPr>
                <a:t>Microsoft Hyper-V</a:t>
              </a:r>
            </a:p>
          </p:txBody>
        </p:sp>
        <p:sp>
          <p:nvSpPr>
            <p:cNvPr id="81" name="Rectangle 80">
              <a:extLst>
                <a:ext uri="{FF2B5EF4-FFF2-40B4-BE49-F238E27FC236}">
                  <a16:creationId xmlns:a16="http://schemas.microsoft.com/office/drawing/2014/main" id="{9EF068CF-47B0-F14A-87F7-BA3CE60BEB72}"/>
                </a:ext>
              </a:extLst>
            </p:cNvPr>
            <p:cNvSpPr/>
            <p:nvPr/>
          </p:nvSpPr>
          <p:spPr>
            <a:xfrm>
              <a:off x="8126631" y="3793272"/>
              <a:ext cx="1843045" cy="287419"/>
            </a:xfrm>
            <a:prstGeom prst="rect">
              <a:avLst/>
            </a:prstGeom>
          </p:spPr>
          <p:txBody>
            <a:bodyPr wrap="square">
              <a:spAutoFit/>
            </a:bodyPr>
            <a:lstStyle/>
            <a:p>
              <a:pPr marL="0" marR="0" lvl="0" indent="0" algn="l" defTabSz="685612" rtl="0" eaLnBrk="1" fontAlgn="auto" latinLnBrk="0" hangingPunct="1">
                <a:lnSpc>
                  <a:spcPct val="9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Windows A</a:t>
              </a:r>
              <a:r>
                <a:rPr lang="en-US" altLang="zh-CN" sz="1600" dirty="0">
                  <a:solidFill>
                    <a:srgbClr val="FFFFFF"/>
                  </a:solidFill>
                  <a:latin typeface="Century Gothic" panose="020B0502020202020204" pitchFamily="34" charset="0"/>
                  <a:ea typeface="Microsoft YaHei" panose="020B0503020204020204" pitchFamily="34" charset="-122"/>
                </a:rPr>
                <a:t>gent</a:t>
              </a:r>
              <a:endParaRPr kumimoji="0" lang="zh-CN" altLang="en-US" sz="16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82" name="Rectangle 81">
              <a:extLst>
                <a:ext uri="{FF2B5EF4-FFF2-40B4-BE49-F238E27FC236}">
                  <a16:creationId xmlns:a16="http://schemas.microsoft.com/office/drawing/2014/main" id="{F89684DD-61DC-B54D-A195-7B4D6C3BF4F0}"/>
                </a:ext>
              </a:extLst>
            </p:cNvPr>
            <p:cNvSpPr/>
            <p:nvPr/>
          </p:nvSpPr>
          <p:spPr>
            <a:xfrm>
              <a:off x="8126631" y="4295370"/>
              <a:ext cx="1843045" cy="287419"/>
            </a:xfrm>
            <a:prstGeom prst="rect">
              <a:avLst/>
            </a:prstGeom>
          </p:spPr>
          <p:txBody>
            <a:bodyPr wrap="square">
              <a:spAutoFit/>
            </a:bodyPr>
            <a:lstStyle/>
            <a:p>
              <a:pPr marL="0" marR="0" lvl="0" indent="0" algn="l" defTabSz="685612" rtl="0" eaLnBrk="1" fontAlgn="auto" latinLnBrk="0" hangingPunct="1">
                <a:lnSpc>
                  <a:spcPct val="9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Linux </a:t>
              </a:r>
              <a:r>
                <a:rPr lang="en-US" altLang="zh-CN" sz="1600" dirty="0">
                  <a:solidFill>
                    <a:srgbClr val="FFFFFF"/>
                  </a:solidFill>
                  <a:latin typeface="Century Gothic" panose="020B0502020202020204" pitchFamily="34" charset="0"/>
                  <a:ea typeface="Microsoft YaHei" panose="020B0503020204020204" pitchFamily="34" charset="-122"/>
                </a:rPr>
                <a:t>Agent</a:t>
              </a:r>
              <a:endParaRPr kumimoji="0" lang="zh-CN" altLang="en-US" sz="16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83" name="Rectangle 82">
              <a:extLst>
                <a:ext uri="{FF2B5EF4-FFF2-40B4-BE49-F238E27FC236}">
                  <a16:creationId xmlns:a16="http://schemas.microsoft.com/office/drawing/2014/main" id="{29887652-902F-3042-84EB-643681416737}"/>
                </a:ext>
              </a:extLst>
            </p:cNvPr>
            <p:cNvSpPr/>
            <p:nvPr/>
          </p:nvSpPr>
          <p:spPr>
            <a:xfrm>
              <a:off x="8126631" y="3311103"/>
              <a:ext cx="1843045" cy="287419"/>
            </a:xfrm>
            <a:prstGeom prst="rect">
              <a:avLst/>
            </a:prstGeom>
          </p:spPr>
          <p:txBody>
            <a:bodyPr wrap="square">
              <a:spAutoFit/>
            </a:bodyPr>
            <a:lstStyle/>
            <a:p>
              <a:pPr marL="0" marR="0" lvl="0" indent="0" algn="l" defTabSz="685612" rtl="0" eaLnBrk="1" fontAlgn="auto" latinLnBrk="0" hangingPunct="1">
                <a:lnSpc>
                  <a:spcPct val="90000"/>
                </a:lnSpc>
                <a:spcBef>
                  <a:spcPts val="0"/>
                </a:spcBef>
                <a:spcAft>
                  <a:spcPts val="0"/>
                </a:spcAft>
                <a:buClrTx/>
                <a:buSzTx/>
                <a:buFontTx/>
                <a:buNone/>
                <a:tabLst/>
                <a:defRPr/>
              </a:pPr>
              <a:r>
                <a:rPr kumimoji="0" lang="en-US" altLang="zh-CN" sz="1600" b="0" i="0" u="none" strike="noStrike" kern="1200" cap="none" spc="0" normalizeH="0" baseline="0" noProof="0">
                  <a:ln>
                    <a:noFill/>
                  </a:ln>
                  <a:solidFill>
                    <a:srgbClr val="FFFFFF"/>
                  </a:solidFill>
                  <a:effectLst/>
                  <a:uLnTx/>
                  <a:uFillTx/>
                  <a:latin typeface="Century Gothic" panose="020B0502020202020204" pitchFamily="34" charset="0"/>
                  <a:ea typeface="Microsoft YaHei" panose="020B0503020204020204" pitchFamily="34" charset="-122"/>
                </a:rPr>
                <a:t>Nutanix AHV</a:t>
              </a:r>
            </a:p>
          </p:txBody>
        </p:sp>
        <p:grpSp>
          <p:nvGrpSpPr>
            <p:cNvPr id="84" name="Group 83">
              <a:extLst>
                <a:ext uri="{FF2B5EF4-FFF2-40B4-BE49-F238E27FC236}">
                  <a16:creationId xmlns:a16="http://schemas.microsoft.com/office/drawing/2014/main" id="{DF2FA014-32D5-C64F-AC81-7A6FC2C41385}"/>
                </a:ext>
              </a:extLst>
            </p:cNvPr>
            <p:cNvGrpSpPr/>
            <p:nvPr/>
          </p:nvGrpSpPr>
          <p:grpSpPr>
            <a:xfrm>
              <a:off x="7699421" y="2277936"/>
              <a:ext cx="381441" cy="2367041"/>
              <a:chOff x="7102881" y="877731"/>
              <a:chExt cx="562440" cy="3490236"/>
            </a:xfrm>
          </p:grpSpPr>
          <p:pic>
            <p:nvPicPr>
              <p:cNvPr id="85" name="Graphic 84">
                <a:extLst>
                  <a:ext uri="{FF2B5EF4-FFF2-40B4-BE49-F238E27FC236}">
                    <a16:creationId xmlns:a16="http://schemas.microsoft.com/office/drawing/2014/main" id="{FB88C810-45C5-5349-B963-097FD8DECDF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102881" y="877731"/>
                <a:ext cx="562440" cy="562440"/>
              </a:xfrm>
              <a:prstGeom prst="rect">
                <a:avLst/>
              </a:prstGeom>
            </p:spPr>
          </p:pic>
          <p:pic>
            <p:nvPicPr>
              <p:cNvPr id="86" name="Graphic 85">
                <a:extLst>
                  <a:ext uri="{FF2B5EF4-FFF2-40B4-BE49-F238E27FC236}">
                    <a16:creationId xmlns:a16="http://schemas.microsoft.com/office/drawing/2014/main" id="{F009764E-DEC4-6944-B3F8-BE6762C3D95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109653" y="1619922"/>
                <a:ext cx="548896" cy="548896"/>
              </a:xfrm>
              <a:prstGeom prst="rect">
                <a:avLst/>
              </a:prstGeom>
            </p:spPr>
          </p:pic>
          <p:pic>
            <p:nvPicPr>
              <p:cNvPr id="87" name="Graphic 86">
                <a:extLst>
                  <a:ext uri="{FF2B5EF4-FFF2-40B4-BE49-F238E27FC236}">
                    <a16:creationId xmlns:a16="http://schemas.microsoft.com/office/drawing/2014/main" id="{55D1A59F-7108-634C-B15C-FD30C967647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109653" y="2350390"/>
                <a:ext cx="548896" cy="548896"/>
              </a:xfrm>
              <a:prstGeom prst="rect">
                <a:avLst/>
              </a:prstGeom>
            </p:spPr>
          </p:pic>
          <p:pic>
            <p:nvPicPr>
              <p:cNvPr id="88" name="Graphic 87">
                <a:extLst>
                  <a:ext uri="{FF2B5EF4-FFF2-40B4-BE49-F238E27FC236}">
                    <a16:creationId xmlns:a16="http://schemas.microsoft.com/office/drawing/2014/main" id="{8F7B89F4-6D9C-CD46-8ABE-52236BC7415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109653" y="3080858"/>
                <a:ext cx="548896" cy="548896"/>
              </a:xfrm>
              <a:prstGeom prst="rect">
                <a:avLst/>
              </a:prstGeom>
            </p:spPr>
          </p:pic>
          <p:pic>
            <p:nvPicPr>
              <p:cNvPr id="89" name="Graphic 88">
                <a:extLst>
                  <a:ext uri="{FF2B5EF4-FFF2-40B4-BE49-F238E27FC236}">
                    <a16:creationId xmlns:a16="http://schemas.microsoft.com/office/drawing/2014/main" id="{9BBA18B0-57A8-F643-BE61-6061A707F41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109653" y="3819071"/>
                <a:ext cx="548896" cy="548896"/>
              </a:xfrm>
              <a:prstGeom prst="rect">
                <a:avLst/>
              </a:prstGeom>
            </p:spPr>
          </p:pic>
        </p:grpSp>
        <p:cxnSp>
          <p:nvCxnSpPr>
            <p:cNvPr id="90" name="Connector: Elbow 57">
              <a:extLst>
                <a:ext uri="{FF2B5EF4-FFF2-40B4-BE49-F238E27FC236}">
                  <a16:creationId xmlns:a16="http://schemas.microsoft.com/office/drawing/2014/main" id="{4B1CEAB3-9545-8249-8AA5-49690BAC6530}"/>
                </a:ext>
              </a:extLst>
            </p:cNvPr>
            <p:cNvCxnSpPr>
              <a:cxnSpLocks/>
            </p:cNvCxnSpPr>
            <p:nvPr/>
          </p:nvCxnSpPr>
          <p:spPr>
            <a:xfrm rot="16200000" flipV="1">
              <a:off x="2210392" y="3614159"/>
              <a:ext cx="1075563" cy="1"/>
            </a:xfrm>
            <a:prstGeom prst="bentConnector3">
              <a:avLst>
                <a:gd name="adj1" fmla="val 50000"/>
              </a:avLst>
            </a:prstGeom>
            <a:ln w="12700">
              <a:solidFill>
                <a:schemeClr val="bg1"/>
              </a:solidFill>
              <a:tailEnd type="triangle" w="med" len="med"/>
            </a:ln>
          </p:spPr>
          <p:style>
            <a:lnRef idx="1">
              <a:schemeClr val="accent1"/>
            </a:lnRef>
            <a:fillRef idx="0">
              <a:schemeClr val="accent1"/>
            </a:fillRef>
            <a:effectRef idx="0">
              <a:schemeClr val="accent1"/>
            </a:effectRef>
            <a:fontRef idx="minor">
              <a:schemeClr val="tx1"/>
            </a:fontRef>
          </p:style>
        </p:cxnSp>
        <p:grpSp>
          <p:nvGrpSpPr>
            <p:cNvPr id="91" name="Group 90">
              <a:extLst>
                <a:ext uri="{FF2B5EF4-FFF2-40B4-BE49-F238E27FC236}">
                  <a16:creationId xmlns:a16="http://schemas.microsoft.com/office/drawing/2014/main" id="{A940005B-BDDF-4442-BB2F-63BF4B9EACDD}"/>
                </a:ext>
              </a:extLst>
            </p:cNvPr>
            <p:cNvGrpSpPr/>
            <p:nvPr/>
          </p:nvGrpSpPr>
          <p:grpSpPr>
            <a:xfrm>
              <a:off x="2747037" y="3078931"/>
              <a:ext cx="3666194" cy="1483855"/>
              <a:chOff x="2907895" y="2629746"/>
              <a:chExt cx="2967246" cy="1200963"/>
            </a:xfrm>
          </p:grpSpPr>
          <p:cxnSp>
            <p:nvCxnSpPr>
              <p:cNvPr id="92" name="Connector: Elbow 314">
                <a:extLst>
                  <a:ext uri="{FF2B5EF4-FFF2-40B4-BE49-F238E27FC236}">
                    <a16:creationId xmlns:a16="http://schemas.microsoft.com/office/drawing/2014/main" id="{C22B29CB-658F-5744-BFB7-A7D43575B261}"/>
                  </a:ext>
                </a:extLst>
              </p:cNvPr>
              <p:cNvCxnSpPr/>
              <p:nvPr/>
            </p:nvCxnSpPr>
            <p:spPr>
              <a:xfrm rot="10800000">
                <a:off x="2907895" y="2629746"/>
                <a:ext cx="2967246" cy="1200963"/>
              </a:xfrm>
              <a:prstGeom prst="bentConnector2">
                <a:avLst/>
              </a:prstGeom>
              <a:ln w="12700">
                <a:solidFill>
                  <a:srgbClr val="00E296"/>
                </a:solidFill>
                <a:tailEnd type="triangle" w="med" len="med"/>
              </a:ln>
            </p:spPr>
            <p:style>
              <a:lnRef idx="1">
                <a:schemeClr val="accent1"/>
              </a:lnRef>
              <a:fillRef idx="0">
                <a:schemeClr val="accent1"/>
              </a:fillRef>
              <a:effectRef idx="0">
                <a:schemeClr val="accent1"/>
              </a:effectRef>
              <a:fontRef idx="minor">
                <a:schemeClr val="tx1"/>
              </a:fontRef>
            </p:style>
          </p:cxnSp>
          <p:sp>
            <p:nvSpPr>
              <p:cNvPr id="93" name="Rectangle 92">
                <a:extLst>
                  <a:ext uri="{FF2B5EF4-FFF2-40B4-BE49-F238E27FC236}">
                    <a16:creationId xmlns:a16="http://schemas.microsoft.com/office/drawing/2014/main" id="{7388091B-27BA-2A47-BDE2-E7A6F9FC930A}"/>
                  </a:ext>
                </a:extLst>
              </p:cNvPr>
              <p:cNvSpPr/>
              <p:nvPr/>
            </p:nvSpPr>
            <p:spPr>
              <a:xfrm>
                <a:off x="3957263" y="3590668"/>
                <a:ext cx="899753" cy="228063"/>
              </a:xfrm>
              <a:prstGeom prst="rect">
                <a:avLst/>
              </a:prstGeom>
            </p:spPr>
            <p:txBody>
              <a:bodyPr wrap="none">
                <a:spAutoFit/>
              </a:bodyPr>
              <a:lstStyle/>
              <a:p>
                <a:pPr marL="0" marR="0" lvl="0" indent="0" algn="ctr" defTabSz="635466"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a:ln>
                      <a:noFill/>
                    </a:ln>
                    <a:solidFill>
                      <a:srgbClr val="00E296"/>
                    </a:solidFill>
                    <a:effectLst/>
                    <a:uLnTx/>
                    <a:uFillTx/>
                    <a:latin typeface="Century Gothic" panose="020B0502020202020204" pitchFamily="34" charset="0"/>
                    <a:ea typeface="Microsoft YaHei" panose="020B0503020204020204" pitchFamily="34" charset="-122"/>
                    <a:cs typeface="Segoe UI" pitchFamily="34" charset="0"/>
                    <a:sym typeface="Arial"/>
                  </a:rPr>
                  <a:t>vPower NFS</a:t>
                </a:r>
              </a:p>
            </p:txBody>
          </p:sp>
        </p:grpSp>
        <p:pic>
          <p:nvPicPr>
            <p:cNvPr id="94" name="Graphic 93">
              <a:extLst>
                <a:ext uri="{FF2B5EF4-FFF2-40B4-BE49-F238E27FC236}">
                  <a16:creationId xmlns:a16="http://schemas.microsoft.com/office/drawing/2014/main" id="{2ECF68AB-BBD2-4A4A-B5BA-CD1C8ACFBACC}"/>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b="20495"/>
            <a:stretch/>
          </p:blipFill>
          <p:spPr>
            <a:xfrm>
              <a:off x="1545448" y="3341260"/>
              <a:ext cx="1428033" cy="803064"/>
            </a:xfrm>
            <a:prstGeom prst="rect">
              <a:avLst/>
            </a:prstGeom>
          </p:spPr>
        </p:pic>
        <p:pic>
          <p:nvPicPr>
            <p:cNvPr id="95" name="Graphic 94">
              <a:extLst>
                <a:ext uri="{FF2B5EF4-FFF2-40B4-BE49-F238E27FC236}">
                  <a16:creationId xmlns:a16="http://schemas.microsoft.com/office/drawing/2014/main" id="{F3CCF8C4-921B-1E40-B749-5F23F5EC7144}"/>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643770" y="4106163"/>
              <a:ext cx="1201977" cy="330544"/>
            </a:xfrm>
            <a:prstGeom prst="rect">
              <a:avLst/>
            </a:prstGeom>
          </p:spPr>
        </p:pic>
        <p:pic>
          <p:nvPicPr>
            <p:cNvPr id="96" name="Graphic 95">
              <a:extLst>
                <a:ext uri="{FF2B5EF4-FFF2-40B4-BE49-F238E27FC236}">
                  <a16:creationId xmlns:a16="http://schemas.microsoft.com/office/drawing/2014/main" id="{790F3404-C691-4A4D-8041-50B91AF2D9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5448" y="2571534"/>
              <a:ext cx="567456" cy="567456"/>
            </a:xfrm>
            <a:prstGeom prst="rect">
              <a:avLst/>
            </a:prstGeom>
          </p:spPr>
        </p:pic>
        <p:pic>
          <p:nvPicPr>
            <p:cNvPr id="97" name="Graphic 96">
              <a:extLst>
                <a:ext uri="{FF2B5EF4-FFF2-40B4-BE49-F238E27FC236}">
                  <a16:creationId xmlns:a16="http://schemas.microsoft.com/office/drawing/2014/main" id="{17B34CCB-5E81-8B49-BDB5-4B74527032F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869086" y="2913635"/>
              <a:ext cx="214043" cy="214043"/>
            </a:xfrm>
            <a:prstGeom prst="rect">
              <a:avLst/>
            </a:prstGeom>
          </p:spPr>
        </p:pic>
        <p:pic>
          <p:nvPicPr>
            <p:cNvPr id="98" name="Graphic 97">
              <a:extLst>
                <a:ext uri="{FF2B5EF4-FFF2-40B4-BE49-F238E27FC236}">
                  <a16:creationId xmlns:a16="http://schemas.microsoft.com/office/drawing/2014/main" id="{8DCDCFA5-A7A8-B74F-8BED-79107A636882}"/>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2868068" y="2911735"/>
              <a:ext cx="215944" cy="215944"/>
            </a:xfrm>
            <a:prstGeom prst="rect">
              <a:avLst/>
            </a:prstGeom>
          </p:spPr>
        </p:pic>
      </p:grpSp>
    </p:spTree>
    <p:extLst>
      <p:ext uri="{BB962C8B-B14F-4D97-AF65-F5344CB8AC3E}">
        <p14:creationId xmlns:p14="http://schemas.microsoft.com/office/powerpoint/2010/main" val="4226828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22044-70A3-2E42-A445-1AC461BB46ED}"/>
              </a:ext>
            </a:extLst>
          </p:cNvPr>
          <p:cNvSpPr>
            <a:spLocks noGrp="1"/>
          </p:cNvSpPr>
          <p:nvPr>
            <p:ph type="title"/>
          </p:nvPr>
        </p:nvSpPr>
        <p:spPr/>
        <p:txBody>
          <a:bodyPr/>
          <a:lstStyle/>
          <a:p>
            <a:r>
              <a:rPr lang="en-CN" dirty="0"/>
              <a:t>1-click Oracle &amp; SQL Instant Recovery</a:t>
            </a:r>
          </a:p>
        </p:txBody>
      </p:sp>
      <p:sp>
        <p:nvSpPr>
          <p:cNvPr id="3" name="Date Placeholder 2">
            <a:extLst>
              <a:ext uri="{FF2B5EF4-FFF2-40B4-BE49-F238E27FC236}">
                <a16:creationId xmlns:a16="http://schemas.microsoft.com/office/drawing/2014/main" id="{16BC1BF4-2068-BB4B-A303-21675D5C0E1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E92A6CA-E100-774C-90AF-E4DBA815992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5DAF0B4-4003-FC44-801B-2909CF4AE943}"/>
              </a:ext>
            </a:extLst>
          </p:cNvPr>
          <p:cNvSpPr>
            <a:spLocks noGrp="1"/>
          </p:cNvSpPr>
          <p:nvPr>
            <p:ph type="sldNum" sz="quarter" idx="12"/>
          </p:nvPr>
        </p:nvSpPr>
        <p:spPr/>
        <p:txBody>
          <a:bodyPr/>
          <a:lstStyle/>
          <a:p>
            <a:r>
              <a:rPr lang="en-US" altLang="zh-CN"/>
              <a:t>Page  </a:t>
            </a:r>
            <a:fld id="{6F6B6950-8D1A-4668-8374-25B44628E0DF}" type="slidenum">
              <a:rPr lang="zh-CN" altLang="en-US" smtClean="0"/>
              <a:t>13</a:t>
            </a:fld>
            <a:endParaRPr lang="zh-CN" altLang="en-US" dirty="0"/>
          </a:p>
        </p:txBody>
      </p:sp>
      <p:pic>
        <p:nvPicPr>
          <p:cNvPr id="6" name="Picture 5">
            <a:extLst>
              <a:ext uri="{FF2B5EF4-FFF2-40B4-BE49-F238E27FC236}">
                <a16:creationId xmlns:a16="http://schemas.microsoft.com/office/drawing/2014/main" id="{7DB8C6A3-03BC-B247-BBDA-FA4D09EF2E48}"/>
              </a:ext>
            </a:extLst>
          </p:cNvPr>
          <p:cNvPicPr>
            <a:picLocks noChangeAspect="1"/>
          </p:cNvPicPr>
          <p:nvPr/>
        </p:nvPicPr>
        <p:blipFill rotWithShape="1">
          <a:blip r:embed="rId2"/>
          <a:srcRect b="22862"/>
          <a:stretch/>
        </p:blipFill>
        <p:spPr>
          <a:xfrm>
            <a:off x="1710122" y="919611"/>
            <a:ext cx="3074530" cy="2296409"/>
          </a:xfrm>
          <a:prstGeom prst="rect">
            <a:avLst/>
          </a:prstGeom>
        </p:spPr>
      </p:pic>
      <p:pic>
        <p:nvPicPr>
          <p:cNvPr id="7" name="Picture 6">
            <a:extLst>
              <a:ext uri="{FF2B5EF4-FFF2-40B4-BE49-F238E27FC236}">
                <a16:creationId xmlns:a16="http://schemas.microsoft.com/office/drawing/2014/main" id="{BA2AA5B3-7CF6-1D43-9959-719EB0C1FABB}"/>
              </a:ext>
            </a:extLst>
          </p:cNvPr>
          <p:cNvPicPr>
            <a:picLocks noChangeAspect="1"/>
          </p:cNvPicPr>
          <p:nvPr/>
        </p:nvPicPr>
        <p:blipFill rotWithShape="1">
          <a:blip r:embed="rId3"/>
          <a:srcRect r="19828" b="33109"/>
          <a:stretch/>
        </p:blipFill>
        <p:spPr>
          <a:xfrm>
            <a:off x="6096000" y="1040039"/>
            <a:ext cx="3440965" cy="2055551"/>
          </a:xfrm>
          <a:prstGeom prst="rect">
            <a:avLst/>
          </a:prstGeom>
        </p:spPr>
      </p:pic>
      <p:pic>
        <p:nvPicPr>
          <p:cNvPr id="8" name="Picture 6">
            <a:extLst>
              <a:ext uri="{FF2B5EF4-FFF2-40B4-BE49-F238E27FC236}">
                <a16:creationId xmlns:a16="http://schemas.microsoft.com/office/drawing/2014/main" id="{FA380501-DB42-7848-9942-B9B1FBA3F215}"/>
              </a:ext>
            </a:extLst>
          </p:cNvPr>
          <p:cNvPicPr>
            <a:picLocks noChangeAspect="1"/>
          </p:cNvPicPr>
          <p:nvPr/>
        </p:nvPicPr>
        <p:blipFill>
          <a:blip r:embed="rId4"/>
          <a:stretch>
            <a:fillRect/>
          </a:stretch>
        </p:blipFill>
        <p:spPr>
          <a:xfrm>
            <a:off x="1710122" y="3641981"/>
            <a:ext cx="3815142" cy="2543428"/>
          </a:xfrm>
          <a:prstGeom prst="rect">
            <a:avLst/>
          </a:prstGeom>
        </p:spPr>
      </p:pic>
      <p:pic>
        <p:nvPicPr>
          <p:cNvPr id="9" name="Picture 4">
            <a:extLst>
              <a:ext uri="{FF2B5EF4-FFF2-40B4-BE49-F238E27FC236}">
                <a16:creationId xmlns:a16="http://schemas.microsoft.com/office/drawing/2014/main" id="{39E67706-C467-E941-A261-03AE0AA74216}"/>
              </a:ext>
            </a:extLst>
          </p:cNvPr>
          <p:cNvPicPr>
            <a:picLocks noChangeAspect="1"/>
          </p:cNvPicPr>
          <p:nvPr/>
        </p:nvPicPr>
        <p:blipFill>
          <a:blip r:embed="rId5"/>
          <a:stretch>
            <a:fillRect/>
          </a:stretch>
        </p:blipFill>
        <p:spPr>
          <a:xfrm>
            <a:off x="5974942" y="3760104"/>
            <a:ext cx="3829455" cy="230718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89914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2DFBE845-C07B-7A4E-BD14-6C1E384F5DC6}"/>
              </a:ext>
            </a:extLst>
          </p:cNvPr>
          <p:cNvSpPr/>
          <p:nvPr/>
        </p:nvSpPr>
        <p:spPr>
          <a:xfrm>
            <a:off x="1" y="979714"/>
            <a:ext cx="12192000" cy="4885509"/>
          </a:xfrm>
          <a:prstGeom prst="rect">
            <a:avLst/>
          </a:prstGeom>
          <a:solidFill>
            <a:schemeClr val="bg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 name="Title 1">
            <a:extLst>
              <a:ext uri="{FF2B5EF4-FFF2-40B4-BE49-F238E27FC236}">
                <a16:creationId xmlns:a16="http://schemas.microsoft.com/office/drawing/2014/main" id="{5D0A739A-83ED-FF4D-9534-765C3A0F70FE}"/>
              </a:ext>
            </a:extLst>
          </p:cNvPr>
          <p:cNvSpPr>
            <a:spLocks noGrp="1"/>
          </p:cNvSpPr>
          <p:nvPr>
            <p:ph type="title"/>
          </p:nvPr>
        </p:nvSpPr>
        <p:spPr/>
        <p:txBody>
          <a:bodyPr/>
          <a:lstStyle/>
          <a:p>
            <a:r>
              <a:rPr lang="en-CN" dirty="0"/>
              <a:t>File-level Backup </a:t>
            </a:r>
          </a:p>
        </p:txBody>
      </p:sp>
      <p:sp>
        <p:nvSpPr>
          <p:cNvPr id="3" name="Date Placeholder 2">
            <a:extLst>
              <a:ext uri="{FF2B5EF4-FFF2-40B4-BE49-F238E27FC236}">
                <a16:creationId xmlns:a16="http://schemas.microsoft.com/office/drawing/2014/main" id="{7E7138B4-F16D-0640-A4FB-B76968E4012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5F47834-B26D-3D46-A06C-35333826270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8095048-9458-3D40-AA2F-4B78066C7268}"/>
              </a:ext>
            </a:extLst>
          </p:cNvPr>
          <p:cNvSpPr>
            <a:spLocks noGrp="1"/>
          </p:cNvSpPr>
          <p:nvPr>
            <p:ph type="sldNum" sz="quarter" idx="12"/>
          </p:nvPr>
        </p:nvSpPr>
        <p:spPr/>
        <p:txBody>
          <a:bodyPr/>
          <a:lstStyle/>
          <a:p>
            <a:r>
              <a:rPr lang="en-US" altLang="zh-CN"/>
              <a:t>Page  </a:t>
            </a:r>
            <a:fld id="{6F6B6950-8D1A-4668-8374-25B44628E0DF}" type="slidenum">
              <a:rPr lang="zh-CN" altLang="en-US" smtClean="0"/>
              <a:t>14</a:t>
            </a:fld>
            <a:endParaRPr lang="zh-CN" altLang="en-US" dirty="0"/>
          </a:p>
        </p:txBody>
      </p:sp>
      <p:grpSp>
        <p:nvGrpSpPr>
          <p:cNvPr id="6" name="Group 5">
            <a:extLst>
              <a:ext uri="{FF2B5EF4-FFF2-40B4-BE49-F238E27FC236}">
                <a16:creationId xmlns:a16="http://schemas.microsoft.com/office/drawing/2014/main" id="{8D675769-9945-7E41-9E74-8FA61419D958}"/>
              </a:ext>
            </a:extLst>
          </p:cNvPr>
          <p:cNvGrpSpPr/>
          <p:nvPr/>
        </p:nvGrpSpPr>
        <p:grpSpPr>
          <a:xfrm>
            <a:off x="726983" y="1747760"/>
            <a:ext cx="5369017" cy="3045692"/>
            <a:chOff x="584925" y="810643"/>
            <a:chExt cx="7834979" cy="4372086"/>
          </a:xfrm>
        </p:grpSpPr>
        <p:sp>
          <p:nvSpPr>
            <p:cNvPr id="7" name="TextBox 54">
              <a:extLst>
                <a:ext uri="{FF2B5EF4-FFF2-40B4-BE49-F238E27FC236}">
                  <a16:creationId xmlns:a16="http://schemas.microsoft.com/office/drawing/2014/main" id="{B0558A7B-9F56-9745-ADC5-5B41493DB3D7}"/>
                </a:ext>
              </a:extLst>
            </p:cNvPr>
            <p:cNvSpPr txBox="1"/>
            <p:nvPr/>
          </p:nvSpPr>
          <p:spPr>
            <a:xfrm>
              <a:off x="3344685" y="1531916"/>
              <a:ext cx="1613373" cy="596447"/>
            </a:xfrm>
            <a:prstGeom prst="rect">
              <a:avLst/>
            </a:prstGeom>
            <a:noFill/>
          </p:spPr>
          <p:txBody>
            <a:bodyPr wrap="square" rtlCol="0">
              <a:spAutoFit/>
            </a:bodyPr>
            <a:lstStyle/>
            <a:p>
              <a:pPr marL="0" marR="0" lvl="0" indent="0" algn="ctr" defTabSz="685766" rtl="0" eaLnBrk="1" fontAlgn="auto" latinLnBrk="0" hangingPunct="1">
                <a:lnSpc>
                  <a:spcPct val="100000"/>
                </a:lnSpc>
                <a:spcBef>
                  <a:spcPts val="0"/>
                </a:spcBef>
                <a:spcAft>
                  <a:spcPts val="0"/>
                </a:spcAft>
                <a:buClrTx/>
                <a:buSzTx/>
                <a:buFontTx/>
                <a:buNone/>
                <a:tabLst/>
                <a:defRPr/>
              </a:pPr>
              <a:r>
                <a:rPr lang="en-US" sz="1050" dirty="0">
                  <a:solidFill>
                    <a:srgbClr val="FFFFFF"/>
                  </a:solidFill>
                  <a:latin typeface="Century Gothic" panose="020B0502020202020204" pitchFamily="34" charset="0"/>
                  <a:ea typeface="Microsoft YaHei" panose="020B0503020204020204" pitchFamily="34" charset="-122"/>
                </a:rPr>
                <a:t>Scalable file backup proxy </a:t>
              </a:r>
              <a:endParaRPr kumimoji="0" lang="en-US" sz="105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8" name="TextBox 55">
              <a:extLst>
                <a:ext uri="{FF2B5EF4-FFF2-40B4-BE49-F238E27FC236}">
                  <a16:creationId xmlns:a16="http://schemas.microsoft.com/office/drawing/2014/main" id="{916C7853-3DD3-A24B-955C-485169857997}"/>
                </a:ext>
              </a:extLst>
            </p:cNvPr>
            <p:cNvSpPr txBox="1"/>
            <p:nvPr/>
          </p:nvSpPr>
          <p:spPr>
            <a:xfrm>
              <a:off x="1234069" y="1818430"/>
              <a:ext cx="643762" cy="331359"/>
            </a:xfrm>
            <a:prstGeom prst="rect">
              <a:avLst/>
            </a:prstGeom>
          </p:spPr>
          <p:txBody>
            <a:bodyPr wrap="none" rtlCol="0">
              <a:spAutoFit/>
            </a:bodyPr>
            <a:lstStyle/>
            <a:p>
              <a:pPr marL="0" marR="0" lvl="0" indent="0" algn="ctr" defTabSz="685766"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entury Gothic" panose="020B0502020202020204" pitchFamily="34" charset="0"/>
                  <a:ea typeface="宋体"/>
                </a:rPr>
                <a:t>SMB</a:t>
              </a:r>
            </a:p>
          </p:txBody>
        </p:sp>
        <p:sp>
          <p:nvSpPr>
            <p:cNvPr id="9" name="TextBox 56">
              <a:extLst>
                <a:ext uri="{FF2B5EF4-FFF2-40B4-BE49-F238E27FC236}">
                  <a16:creationId xmlns:a16="http://schemas.microsoft.com/office/drawing/2014/main" id="{EDF1C5B4-E651-344A-8DDB-EB3BC01A23A3}"/>
                </a:ext>
              </a:extLst>
            </p:cNvPr>
            <p:cNvSpPr txBox="1"/>
            <p:nvPr/>
          </p:nvSpPr>
          <p:spPr>
            <a:xfrm>
              <a:off x="1259801" y="2722401"/>
              <a:ext cx="592299" cy="331359"/>
            </a:xfrm>
            <a:prstGeom prst="rect">
              <a:avLst/>
            </a:prstGeom>
          </p:spPr>
          <p:txBody>
            <a:bodyPr wrap="none" rtlCol="0">
              <a:spAutoFit/>
            </a:bodyPr>
            <a:lstStyle/>
            <a:p>
              <a:pPr marL="0" marR="0" lvl="0" indent="0" algn="ctr" defTabSz="685766"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Century Gothic" panose="020B0502020202020204" pitchFamily="34" charset="0"/>
                  <a:ea typeface="宋体"/>
                </a:rPr>
                <a:t>NFS</a:t>
              </a:r>
            </a:p>
          </p:txBody>
        </p:sp>
        <p:sp>
          <p:nvSpPr>
            <p:cNvPr id="10" name="TextBox 60">
              <a:extLst>
                <a:ext uri="{FF2B5EF4-FFF2-40B4-BE49-F238E27FC236}">
                  <a16:creationId xmlns:a16="http://schemas.microsoft.com/office/drawing/2014/main" id="{523FCB41-C3F9-8B4E-8EA9-E463D4BEB8C5}"/>
                </a:ext>
              </a:extLst>
            </p:cNvPr>
            <p:cNvSpPr txBox="1"/>
            <p:nvPr/>
          </p:nvSpPr>
          <p:spPr>
            <a:xfrm>
              <a:off x="768559" y="3562380"/>
              <a:ext cx="1574786" cy="331359"/>
            </a:xfrm>
            <a:prstGeom prst="rect">
              <a:avLst/>
            </a:prstGeom>
          </p:spPr>
          <p:txBody>
            <a:bodyPr wrap="none" rtlCol="0">
              <a:spAutoFit/>
            </a:bodyPr>
            <a:lstStyle/>
            <a:p>
              <a:pPr marL="0" marR="0" lvl="0" indent="0" algn="ctr" defTabSz="685766"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Century Gothic" panose="020B0502020202020204" pitchFamily="34" charset="0"/>
                  <a:ea typeface="宋体"/>
                </a:rPr>
                <a:t>Linux Machine</a:t>
              </a:r>
            </a:p>
          </p:txBody>
        </p:sp>
        <p:sp>
          <p:nvSpPr>
            <p:cNvPr id="11" name="TextBox 61">
              <a:extLst>
                <a:ext uri="{FF2B5EF4-FFF2-40B4-BE49-F238E27FC236}">
                  <a16:creationId xmlns:a16="http://schemas.microsoft.com/office/drawing/2014/main" id="{EC899BF0-5D82-E741-B2E2-C198CDEB5C4A}"/>
                </a:ext>
              </a:extLst>
            </p:cNvPr>
            <p:cNvSpPr txBox="1"/>
            <p:nvPr/>
          </p:nvSpPr>
          <p:spPr>
            <a:xfrm>
              <a:off x="584925" y="4496740"/>
              <a:ext cx="1942050" cy="331359"/>
            </a:xfrm>
            <a:prstGeom prst="rect">
              <a:avLst/>
            </a:prstGeom>
          </p:spPr>
          <p:txBody>
            <a:bodyPr wrap="none" rtlCol="0">
              <a:spAutoFit/>
            </a:bodyPr>
            <a:lstStyle/>
            <a:p>
              <a:pPr marL="0" marR="0" lvl="0" indent="0" algn="ctr" defTabSz="685766" rtl="0" eaLnBrk="1" fontAlgn="auto" latinLnBrk="0" hangingPunct="1">
                <a:lnSpc>
                  <a:spcPct val="90000"/>
                </a:lnSpc>
                <a:spcBef>
                  <a:spcPts val="0"/>
                </a:spcBef>
                <a:spcAft>
                  <a:spcPts val="0"/>
                </a:spcAft>
                <a:buClrTx/>
                <a:buSzTx/>
                <a:buFontTx/>
                <a:buNone/>
                <a:tabLst/>
                <a:defRPr/>
              </a:pPr>
              <a:r>
                <a:rPr kumimoji="0" lang="en-US" sz="1000" b="0" i="0" u="none" strike="noStrike" kern="1200" cap="none" spc="0" normalizeH="0" baseline="0" noProof="0">
                  <a:ln>
                    <a:noFill/>
                  </a:ln>
                  <a:solidFill>
                    <a:srgbClr val="FFFFFF"/>
                  </a:solidFill>
                  <a:effectLst/>
                  <a:uLnTx/>
                  <a:uFillTx/>
                  <a:latin typeface="Century Gothic" panose="020B0502020202020204" pitchFamily="34" charset="0"/>
                  <a:ea typeface="宋体"/>
                </a:rPr>
                <a:t>Windows Machine</a:t>
              </a:r>
            </a:p>
          </p:txBody>
        </p:sp>
        <p:pic>
          <p:nvPicPr>
            <p:cNvPr id="12" name="Graphic 68">
              <a:extLst>
                <a:ext uri="{FF2B5EF4-FFF2-40B4-BE49-F238E27FC236}">
                  <a16:creationId xmlns:a16="http://schemas.microsoft.com/office/drawing/2014/main" id="{D3322C92-A9D9-454D-9925-9EE3561A7E3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339950" y="3108868"/>
              <a:ext cx="432000" cy="432000"/>
            </a:xfrm>
            <a:prstGeom prst="rect">
              <a:avLst/>
            </a:prstGeom>
          </p:spPr>
        </p:pic>
        <p:pic>
          <p:nvPicPr>
            <p:cNvPr id="13" name="Graphic 69">
              <a:extLst>
                <a:ext uri="{FF2B5EF4-FFF2-40B4-BE49-F238E27FC236}">
                  <a16:creationId xmlns:a16="http://schemas.microsoft.com/office/drawing/2014/main" id="{ABFBF96A-CB75-E84A-B101-A9332DDDC21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39950" y="4028828"/>
              <a:ext cx="432000" cy="432000"/>
            </a:xfrm>
            <a:prstGeom prst="rect">
              <a:avLst/>
            </a:prstGeom>
          </p:spPr>
        </p:pic>
        <p:sp>
          <p:nvSpPr>
            <p:cNvPr id="14" name="TextBox 58">
              <a:extLst>
                <a:ext uri="{FF2B5EF4-FFF2-40B4-BE49-F238E27FC236}">
                  <a16:creationId xmlns:a16="http://schemas.microsoft.com/office/drawing/2014/main" id="{108707F9-17A7-0744-A75B-EE51C766F822}"/>
                </a:ext>
              </a:extLst>
            </p:cNvPr>
            <p:cNvSpPr txBox="1"/>
            <p:nvPr/>
          </p:nvSpPr>
          <p:spPr>
            <a:xfrm>
              <a:off x="4159091" y="4564191"/>
              <a:ext cx="1818627" cy="618538"/>
            </a:xfrm>
            <a:prstGeom prst="rect">
              <a:avLst/>
            </a:prstGeom>
            <a:noFill/>
          </p:spPr>
          <p:txBody>
            <a:bodyPr wrap="square" rtlCol="0">
              <a:spAutoFit/>
            </a:bodyPr>
            <a:lstStyle>
              <a:defPPr>
                <a:defRPr lang="en-US"/>
              </a:defPPr>
              <a:lvl1pPr algn="ctr" defTabSz="685766">
                <a:defRPr sz="1100" b="1">
                  <a:solidFill>
                    <a:schemeClr val="tx1">
                      <a:lumMod val="65000"/>
                      <a:lumOff val="35000"/>
                    </a:schemeClr>
                  </a:solidFill>
                  <a:latin typeface="Tahoma"/>
                </a:defRPr>
              </a:lvl1p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FFFFFF"/>
                  </a:solidFill>
                  <a:effectLst/>
                  <a:uLnTx/>
                  <a:uFillTx/>
                  <a:latin typeface="Century Gothic" panose="020B0502020202020204" pitchFamily="34" charset="0"/>
                  <a:ea typeface="宋体"/>
                </a:rPr>
                <a:t>Cache Repository</a:t>
              </a:r>
            </a:p>
          </p:txBody>
        </p:sp>
        <p:sp>
          <p:nvSpPr>
            <p:cNvPr id="15" name="TextBox 64">
              <a:extLst>
                <a:ext uri="{FF2B5EF4-FFF2-40B4-BE49-F238E27FC236}">
                  <a16:creationId xmlns:a16="http://schemas.microsoft.com/office/drawing/2014/main" id="{F89C6F60-FFA3-8E4D-9EFD-0BD219591F27}"/>
                </a:ext>
              </a:extLst>
            </p:cNvPr>
            <p:cNvSpPr txBox="1"/>
            <p:nvPr/>
          </p:nvSpPr>
          <p:spPr>
            <a:xfrm>
              <a:off x="5512398" y="3159237"/>
              <a:ext cx="1116884" cy="441814"/>
            </a:xfrm>
            <a:prstGeom prst="rect">
              <a:avLst/>
            </a:prstGeom>
            <a:noFill/>
          </p:spPr>
          <p:txBody>
            <a:bodyPr wrap="square" rtlCol="0">
              <a:spAutoFit/>
            </a:bodyPr>
            <a:lstStyle>
              <a:defPPr>
                <a:defRPr lang="en-US"/>
              </a:defPPr>
              <a:lvl1pPr algn="ctr" defTabSz="685766">
                <a:defRPr sz="1100" b="1">
                  <a:solidFill>
                    <a:schemeClr val="tx1">
                      <a:lumMod val="65000"/>
                      <a:lumOff val="35000"/>
                    </a:schemeClr>
                  </a:solidFill>
                  <a:latin typeface="Tahoma"/>
                </a:defRPr>
              </a:lvl1pPr>
            </a:lstStyle>
            <a:p>
              <a:pPr marL="0" marR="0" lvl="0" indent="0" algn="ctr" defTabSz="685766" rtl="0" eaLnBrk="1" fontAlgn="auto" latinLnBrk="0" hangingPunct="1">
                <a:lnSpc>
                  <a:spcPct val="100000"/>
                </a:lnSpc>
                <a:spcBef>
                  <a:spcPts val="0"/>
                </a:spcBef>
                <a:spcAft>
                  <a:spcPts val="0"/>
                </a:spcAft>
                <a:buClrTx/>
                <a:buSzTx/>
                <a:buFontTx/>
                <a:buNone/>
                <a:tabLst/>
                <a:defRPr/>
              </a:pPr>
              <a:r>
                <a:rPr lang="en-US" sz="700" b="0" dirty="0">
                  <a:solidFill>
                    <a:srgbClr val="FFFFFF"/>
                  </a:solidFill>
                  <a:latin typeface="Century Gothic" panose="020B0502020202020204" pitchFamily="34" charset="0"/>
                  <a:ea typeface="Microsoft YaHei" panose="020B0503020204020204" pitchFamily="34" charset="-122"/>
                </a:rPr>
                <a:t>Short-term retention</a:t>
              </a:r>
              <a:endParaRPr kumimoji="0" lang="en-US"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16" name="TextBox 59">
              <a:extLst>
                <a:ext uri="{FF2B5EF4-FFF2-40B4-BE49-F238E27FC236}">
                  <a16:creationId xmlns:a16="http://schemas.microsoft.com/office/drawing/2014/main" id="{6C2F7CFD-3115-7546-9BF8-43BFCDFF4C7D}"/>
                </a:ext>
              </a:extLst>
            </p:cNvPr>
            <p:cNvSpPr txBox="1"/>
            <p:nvPr/>
          </p:nvSpPr>
          <p:spPr>
            <a:xfrm>
              <a:off x="7326336" y="3099547"/>
              <a:ext cx="1093568" cy="596447"/>
            </a:xfrm>
            <a:prstGeom prst="rect">
              <a:avLst/>
            </a:prstGeom>
            <a:noFill/>
          </p:spPr>
          <p:txBody>
            <a:bodyPr wrap="square" rtlCol="0">
              <a:spAutoFit/>
            </a:bodyPr>
            <a:lstStyle>
              <a:defPPr>
                <a:defRPr lang="en-US"/>
              </a:defPPr>
              <a:lvl1pPr algn="ctr" defTabSz="685766">
                <a:defRPr sz="1100" b="1">
                  <a:solidFill>
                    <a:schemeClr val="tx1">
                      <a:lumMod val="65000"/>
                      <a:lumOff val="35000"/>
                    </a:schemeClr>
                  </a:solidFill>
                  <a:latin typeface="Tahoma"/>
                </a:defRPr>
              </a:lvl1p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altLang="zh-CN"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Long-term retention (Archiving)</a:t>
              </a:r>
              <a:endParaRPr kumimoji="0" lang="en-US"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17" name="TextBox 57">
              <a:extLst>
                <a:ext uri="{FF2B5EF4-FFF2-40B4-BE49-F238E27FC236}">
                  <a16:creationId xmlns:a16="http://schemas.microsoft.com/office/drawing/2014/main" id="{39FF4906-14BF-1844-A38C-7153921DA0BE}"/>
                </a:ext>
              </a:extLst>
            </p:cNvPr>
            <p:cNvSpPr txBox="1"/>
            <p:nvPr/>
          </p:nvSpPr>
          <p:spPr>
            <a:xfrm>
              <a:off x="6517457" y="4650501"/>
              <a:ext cx="1291712" cy="441813"/>
            </a:xfrm>
            <a:prstGeom prst="rect">
              <a:avLst/>
            </a:prstGeom>
            <a:noFill/>
          </p:spPr>
          <p:txBody>
            <a:bodyPr wrap="square" rtlCol="0">
              <a:spAutoFit/>
            </a:bodyPr>
            <a:lstStyle>
              <a:defPPr>
                <a:defRPr lang="en-US"/>
              </a:defPPr>
              <a:lvl1pPr algn="ctr" defTabSz="685766">
                <a:defRPr sz="1100" b="1">
                  <a:solidFill>
                    <a:schemeClr val="tx1">
                      <a:lumMod val="65000"/>
                      <a:lumOff val="35000"/>
                    </a:schemeClr>
                  </a:solidFill>
                  <a:latin typeface="Tahoma"/>
                </a:defRPr>
              </a:lvl1pPr>
            </a:lstStyle>
            <a:p>
              <a:pPr marL="0" marR="0" lvl="0" indent="0" algn="ctr" defTabSz="685766" rtl="0" eaLnBrk="1" fontAlgn="auto" latinLnBrk="0" hangingPunct="1">
                <a:lnSpc>
                  <a:spcPct val="100000"/>
                </a:lnSpc>
                <a:spcBef>
                  <a:spcPts val="0"/>
                </a:spcBef>
                <a:spcAft>
                  <a:spcPts val="0"/>
                </a:spcAft>
                <a:buClrTx/>
                <a:buSzTx/>
                <a:buFontTx/>
                <a:buNone/>
                <a:tabLst/>
                <a:defRPr/>
              </a:pPr>
              <a:r>
                <a:rPr lang="en-US" sz="700" b="0" dirty="0">
                  <a:solidFill>
                    <a:srgbClr val="FFFFFF"/>
                  </a:solidFill>
                  <a:latin typeface="Century Gothic" panose="020B0502020202020204" pitchFamily="34" charset="0"/>
                  <a:ea typeface="Microsoft YaHei" panose="020B0503020204020204" pitchFamily="34" charset="-122"/>
                </a:rPr>
                <a:t>2nd backup copy</a:t>
              </a:r>
              <a:endParaRPr kumimoji="0" lang="en-US"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pic>
          <p:nvPicPr>
            <p:cNvPr id="18" name="Graphic 36">
              <a:extLst>
                <a:ext uri="{FF2B5EF4-FFF2-40B4-BE49-F238E27FC236}">
                  <a16:creationId xmlns:a16="http://schemas.microsoft.com/office/drawing/2014/main" id="{B390047E-9F1E-2843-AF19-FEEADC47E15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965733" y="1285257"/>
              <a:ext cx="436254" cy="436254"/>
            </a:xfrm>
            <a:prstGeom prst="rect">
              <a:avLst/>
            </a:prstGeom>
          </p:spPr>
        </p:pic>
        <p:pic>
          <p:nvPicPr>
            <p:cNvPr id="19" name="Graphic 96">
              <a:extLst>
                <a:ext uri="{FF2B5EF4-FFF2-40B4-BE49-F238E27FC236}">
                  <a16:creationId xmlns:a16="http://schemas.microsoft.com/office/drawing/2014/main" id="{E39E8BBF-9DC4-9141-B953-3ACD87C6DBC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436866" y="1285257"/>
              <a:ext cx="436254" cy="436254"/>
            </a:xfrm>
            <a:prstGeom prst="rect">
              <a:avLst/>
            </a:prstGeom>
          </p:spPr>
        </p:pic>
        <p:pic>
          <p:nvPicPr>
            <p:cNvPr id="20" name="Graphic 97">
              <a:extLst>
                <a:ext uri="{FF2B5EF4-FFF2-40B4-BE49-F238E27FC236}">
                  <a16:creationId xmlns:a16="http://schemas.microsoft.com/office/drawing/2014/main" id="{F9F7F74F-EC28-6244-8768-3DABE5F57B7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27058" y="1285257"/>
              <a:ext cx="436254" cy="436254"/>
            </a:xfrm>
            <a:prstGeom prst="rect">
              <a:avLst/>
            </a:prstGeom>
          </p:spPr>
        </p:pic>
        <p:sp>
          <p:nvSpPr>
            <p:cNvPr id="21" name="TextBox 98">
              <a:extLst>
                <a:ext uri="{FF2B5EF4-FFF2-40B4-BE49-F238E27FC236}">
                  <a16:creationId xmlns:a16="http://schemas.microsoft.com/office/drawing/2014/main" id="{1FE7723F-CDC0-9345-9E6E-AD0465C8B71C}"/>
                </a:ext>
              </a:extLst>
            </p:cNvPr>
            <p:cNvSpPr txBox="1"/>
            <p:nvPr/>
          </p:nvSpPr>
          <p:spPr>
            <a:xfrm>
              <a:off x="5448098" y="1716300"/>
              <a:ext cx="1476374" cy="331359"/>
            </a:xfrm>
            <a:prstGeom prst="rect">
              <a:avLst/>
            </a:prstGeom>
            <a:noFill/>
          </p:spPr>
          <p:txBody>
            <a:bodyPr wrap="square" rtlCol="0">
              <a:spAutoFit/>
            </a:bodyPr>
            <a:lstStyle>
              <a:defPPr>
                <a:defRPr lang="en-US"/>
              </a:defPPr>
              <a:lvl1pPr algn="ctr" defTabSz="685766">
                <a:defRPr sz="900">
                  <a:solidFill>
                    <a:schemeClr val="tx1">
                      <a:lumMod val="65000"/>
                      <a:lumOff val="35000"/>
                    </a:schemeClr>
                  </a:solidFill>
                  <a:latin typeface="Tahoma"/>
                </a:defRPr>
              </a:lvl1p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a:ln>
                    <a:noFill/>
                  </a:ln>
                  <a:solidFill>
                    <a:srgbClr val="FFFFFF"/>
                  </a:solidFill>
                  <a:effectLst/>
                  <a:uLnTx/>
                  <a:uFillTx/>
                  <a:latin typeface="Century Gothic" panose="020B0502020202020204" pitchFamily="34" charset="0"/>
                  <a:ea typeface="宋体"/>
                </a:rPr>
                <a:t>VBR</a:t>
              </a:r>
            </a:p>
          </p:txBody>
        </p:sp>
        <p:sp>
          <p:nvSpPr>
            <p:cNvPr id="22" name="TextBox 99">
              <a:extLst>
                <a:ext uri="{FF2B5EF4-FFF2-40B4-BE49-F238E27FC236}">
                  <a16:creationId xmlns:a16="http://schemas.microsoft.com/office/drawing/2014/main" id="{D5CAFB16-8E89-EE42-80C2-FF60FA670CA4}"/>
                </a:ext>
              </a:extLst>
            </p:cNvPr>
            <p:cNvSpPr txBox="1"/>
            <p:nvPr/>
          </p:nvSpPr>
          <p:spPr>
            <a:xfrm>
              <a:off x="6201998" y="1731761"/>
              <a:ext cx="1476374" cy="331359"/>
            </a:xfrm>
            <a:prstGeom prst="rect">
              <a:avLst/>
            </a:prstGeom>
            <a:noFill/>
          </p:spPr>
          <p:txBody>
            <a:bodyPr wrap="square" rtlCol="0">
              <a:spAutoFit/>
            </a:body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a:ln>
                    <a:noFill/>
                  </a:ln>
                  <a:solidFill>
                    <a:srgbClr val="FFFFFF"/>
                  </a:solidFill>
                  <a:effectLst/>
                  <a:uLnTx/>
                  <a:uFillTx/>
                  <a:latin typeface="Century Gothic" panose="020B0502020202020204" pitchFamily="34" charset="0"/>
                  <a:ea typeface="宋体"/>
                </a:rPr>
                <a:t>EM</a:t>
              </a:r>
            </a:p>
          </p:txBody>
        </p:sp>
        <p:sp>
          <p:nvSpPr>
            <p:cNvPr id="23" name="TextBox 100">
              <a:extLst>
                <a:ext uri="{FF2B5EF4-FFF2-40B4-BE49-F238E27FC236}">
                  <a16:creationId xmlns:a16="http://schemas.microsoft.com/office/drawing/2014/main" id="{D3A2F325-ED4A-BC47-A55A-5860E7845846}"/>
                </a:ext>
              </a:extLst>
            </p:cNvPr>
            <p:cNvSpPr txBox="1"/>
            <p:nvPr/>
          </p:nvSpPr>
          <p:spPr>
            <a:xfrm>
              <a:off x="6916805" y="1721511"/>
              <a:ext cx="1476374" cy="331359"/>
            </a:xfrm>
            <a:prstGeom prst="rect">
              <a:avLst/>
            </a:prstGeom>
            <a:noFill/>
          </p:spPr>
          <p:txBody>
            <a:bodyPr wrap="square" rtlCol="0">
              <a:spAutoFit/>
            </a:bodyPr>
            <a:lstStyle/>
            <a:p>
              <a:pPr marL="0" marR="0" lvl="0" indent="0" algn="ctr" defTabSz="685766"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a:ln>
                    <a:noFill/>
                  </a:ln>
                  <a:solidFill>
                    <a:srgbClr val="FFFFFF"/>
                  </a:solidFill>
                  <a:effectLst/>
                  <a:uLnTx/>
                  <a:uFillTx/>
                  <a:latin typeface="Century Gothic" panose="020B0502020202020204" pitchFamily="34" charset="0"/>
                  <a:ea typeface="宋体"/>
                </a:rPr>
                <a:t>ONE</a:t>
              </a:r>
            </a:p>
          </p:txBody>
        </p:sp>
        <p:cxnSp>
          <p:nvCxnSpPr>
            <p:cNvPr id="24" name="Connector: Elbow 74">
              <a:extLst>
                <a:ext uri="{FF2B5EF4-FFF2-40B4-BE49-F238E27FC236}">
                  <a16:creationId xmlns:a16="http://schemas.microsoft.com/office/drawing/2014/main" id="{7ED80E19-327F-A845-B06D-A3A2BA389B22}"/>
                </a:ext>
              </a:extLst>
            </p:cNvPr>
            <p:cNvCxnSpPr>
              <a:cxnSpLocks/>
            </p:cNvCxnSpPr>
            <p:nvPr/>
          </p:nvCxnSpPr>
          <p:spPr>
            <a:xfrm>
              <a:off x="4159092" y="3678009"/>
              <a:ext cx="625238" cy="571391"/>
            </a:xfrm>
            <a:prstGeom prst="bentConnector3">
              <a:avLst>
                <a:gd name="adj1" fmla="val -540"/>
              </a:avLst>
            </a:prstGeom>
            <a:ln w="12700">
              <a:solidFill>
                <a:srgbClr val="00E296"/>
              </a:solidFill>
              <a:headEnd type="none"/>
              <a:tailEnd type="triangle" w="med" len="med"/>
            </a:ln>
          </p:spPr>
          <p:style>
            <a:lnRef idx="1">
              <a:schemeClr val="accent1"/>
            </a:lnRef>
            <a:fillRef idx="0">
              <a:schemeClr val="accent1"/>
            </a:fillRef>
            <a:effectRef idx="0">
              <a:schemeClr val="accent1"/>
            </a:effectRef>
            <a:fontRef idx="minor">
              <a:schemeClr val="tx1"/>
            </a:fontRef>
          </p:style>
        </p:cxnSp>
        <p:pic>
          <p:nvPicPr>
            <p:cNvPr id="25" name="Graphic 24">
              <a:extLst>
                <a:ext uri="{FF2B5EF4-FFF2-40B4-BE49-F238E27FC236}">
                  <a16:creationId xmlns:a16="http://schemas.microsoft.com/office/drawing/2014/main" id="{B8EF2254-F84C-364C-A6D4-105ECA31B95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826539" y="4027766"/>
              <a:ext cx="489476" cy="515934"/>
            </a:xfrm>
            <a:prstGeom prst="rect">
              <a:avLst/>
            </a:prstGeom>
          </p:spPr>
        </p:pic>
        <p:pic>
          <p:nvPicPr>
            <p:cNvPr id="26" name="Graphic 25">
              <a:extLst>
                <a:ext uri="{FF2B5EF4-FFF2-40B4-BE49-F238E27FC236}">
                  <a16:creationId xmlns:a16="http://schemas.microsoft.com/office/drawing/2014/main" id="{7A36F492-1748-3F4F-AE92-86645322AFA1}"/>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965914" y="3222425"/>
              <a:ext cx="372782" cy="372782"/>
            </a:xfrm>
            <a:prstGeom prst="rect">
              <a:avLst/>
            </a:prstGeom>
          </p:spPr>
        </p:pic>
        <p:pic>
          <p:nvPicPr>
            <p:cNvPr id="27" name="Graphic 26">
              <a:extLst>
                <a:ext uri="{FF2B5EF4-FFF2-40B4-BE49-F238E27FC236}">
                  <a16:creationId xmlns:a16="http://schemas.microsoft.com/office/drawing/2014/main" id="{7D214FA5-DD1C-3048-8465-2475A38C6CB5}"/>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964982" y="2775672"/>
              <a:ext cx="372782" cy="372782"/>
            </a:xfrm>
            <a:prstGeom prst="rect">
              <a:avLst/>
            </a:prstGeom>
          </p:spPr>
        </p:pic>
        <p:cxnSp>
          <p:nvCxnSpPr>
            <p:cNvPr id="28" name="Straight Arrow Connector 27">
              <a:extLst>
                <a:ext uri="{FF2B5EF4-FFF2-40B4-BE49-F238E27FC236}">
                  <a16:creationId xmlns:a16="http://schemas.microsoft.com/office/drawing/2014/main" id="{B6476B96-EE66-CD4B-A9D1-C990E5A5C597}"/>
                </a:ext>
              </a:extLst>
            </p:cNvPr>
            <p:cNvCxnSpPr/>
            <p:nvPr/>
          </p:nvCxnSpPr>
          <p:spPr>
            <a:xfrm>
              <a:off x="4389828" y="2851672"/>
              <a:ext cx="1376473" cy="0"/>
            </a:xfrm>
            <a:prstGeom prst="straightConnector1">
              <a:avLst/>
            </a:prstGeom>
            <a:ln w="12700">
              <a:solidFill>
                <a:srgbClr val="00E296"/>
              </a:solidFill>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2696876-1831-EF4B-8A08-98597F233AF0}"/>
                </a:ext>
              </a:extLst>
            </p:cNvPr>
            <p:cNvCxnSpPr/>
            <p:nvPr/>
          </p:nvCxnSpPr>
          <p:spPr>
            <a:xfrm>
              <a:off x="2477453" y="2851672"/>
              <a:ext cx="1376473" cy="0"/>
            </a:xfrm>
            <a:prstGeom prst="straightConnector1">
              <a:avLst/>
            </a:prstGeom>
            <a:ln w="12700">
              <a:solidFill>
                <a:srgbClr val="00E296"/>
              </a:solidFill>
              <a:headEnd type="none"/>
              <a:tailEnd type="triangle" w="med" len="med"/>
            </a:ln>
          </p:spPr>
          <p:style>
            <a:lnRef idx="1">
              <a:schemeClr val="accent1"/>
            </a:lnRef>
            <a:fillRef idx="0">
              <a:schemeClr val="accent1"/>
            </a:fillRef>
            <a:effectRef idx="0">
              <a:schemeClr val="accent1"/>
            </a:effectRef>
            <a:fontRef idx="minor">
              <a:schemeClr val="tx1"/>
            </a:fontRef>
          </p:style>
        </p:cxnSp>
        <p:pic>
          <p:nvPicPr>
            <p:cNvPr id="30" name="Graphic 29">
              <a:extLst>
                <a:ext uri="{FF2B5EF4-FFF2-40B4-BE49-F238E27FC236}">
                  <a16:creationId xmlns:a16="http://schemas.microsoft.com/office/drawing/2014/main" id="{393C4219-DB1C-2142-AFE3-7015CE81939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965914" y="2319626"/>
              <a:ext cx="372782" cy="372782"/>
            </a:xfrm>
            <a:prstGeom prst="rect">
              <a:avLst/>
            </a:prstGeom>
          </p:spPr>
        </p:pic>
        <p:pic>
          <p:nvPicPr>
            <p:cNvPr id="31" name="Graphic 30">
              <a:extLst>
                <a:ext uri="{FF2B5EF4-FFF2-40B4-BE49-F238E27FC236}">
                  <a16:creationId xmlns:a16="http://schemas.microsoft.com/office/drawing/2014/main" id="{D43F6EB0-F639-6F45-A015-D469F07A7A2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845190" y="2533728"/>
              <a:ext cx="451303" cy="564129"/>
            </a:xfrm>
            <a:prstGeom prst="rect">
              <a:avLst/>
            </a:prstGeom>
          </p:spPr>
        </p:pic>
        <p:pic>
          <p:nvPicPr>
            <p:cNvPr id="32" name="Graphic 31">
              <a:extLst>
                <a:ext uri="{FF2B5EF4-FFF2-40B4-BE49-F238E27FC236}">
                  <a16:creationId xmlns:a16="http://schemas.microsoft.com/office/drawing/2014/main" id="{C875D5BF-DAA7-0142-A046-30C8AFF45F8C}"/>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6916805" y="4005274"/>
              <a:ext cx="561224" cy="561224"/>
            </a:xfrm>
            <a:prstGeom prst="rect">
              <a:avLst/>
            </a:prstGeom>
          </p:spPr>
        </p:pic>
        <p:pic>
          <p:nvPicPr>
            <p:cNvPr id="33" name="Graphic 32">
              <a:extLst>
                <a:ext uri="{FF2B5EF4-FFF2-40B4-BE49-F238E27FC236}">
                  <a16:creationId xmlns:a16="http://schemas.microsoft.com/office/drawing/2014/main" id="{879C3162-9EBF-CB4D-9BD1-4AC69BC8A99E}"/>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584343" y="2552550"/>
              <a:ext cx="526484" cy="526484"/>
            </a:xfrm>
            <a:prstGeom prst="rect">
              <a:avLst/>
            </a:prstGeom>
          </p:spPr>
        </p:pic>
        <p:cxnSp>
          <p:nvCxnSpPr>
            <p:cNvPr id="34" name="Straight Arrow Connector 33">
              <a:extLst>
                <a:ext uri="{FF2B5EF4-FFF2-40B4-BE49-F238E27FC236}">
                  <a16:creationId xmlns:a16="http://schemas.microsoft.com/office/drawing/2014/main" id="{853776CD-1E73-814C-B05D-33D7BEC1300F}"/>
                </a:ext>
              </a:extLst>
            </p:cNvPr>
            <p:cNvCxnSpPr>
              <a:cxnSpLocks/>
            </p:cNvCxnSpPr>
            <p:nvPr/>
          </p:nvCxnSpPr>
          <p:spPr>
            <a:xfrm>
              <a:off x="6320998" y="2851672"/>
              <a:ext cx="1182356" cy="0"/>
            </a:xfrm>
            <a:prstGeom prst="straightConnector1">
              <a:avLst/>
            </a:prstGeom>
            <a:ln w="12700">
              <a:solidFill>
                <a:srgbClr val="00E296"/>
              </a:solidFill>
              <a:headEnd type="none"/>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Connector: Elbow 74">
              <a:extLst>
                <a:ext uri="{FF2B5EF4-FFF2-40B4-BE49-F238E27FC236}">
                  <a16:creationId xmlns:a16="http://schemas.microsoft.com/office/drawing/2014/main" id="{8B87236E-1AF4-E34D-8E9A-EF64CDB7AD10}"/>
                </a:ext>
              </a:extLst>
            </p:cNvPr>
            <p:cNvCxnSpPr>
              <a:cxnSpLocks/>
            </p:cNvCxnSpPr>
            <p:nvPr/>
          </p:nvCxnSpPr>
          <p:spPr>
            <a:xfrm>
              <a:off x="6070841" y="3641922"/>
              <a:ext cx="625238" cy="571391"/>
            </a:xfrm>
            <a:prstGeom prst="bentConnector3">
              <a:avLst>
                <a:gd name="adj1" fmla="val -540"/>
              </a:avLst>
            </a:prstGeom>
            <a:ln w="12700">
              <a:solidFill>
                <a:srgbClr val="00E296"/>
              </a:solidFill>
              <a:headEnd type="none"/>
              <a:tailEnd type="triangle" w="med" len="med"/>
            </a:ln>
          </p:spPr>
          <p:style>
            <a:lnRef idx="1">
              <a:schemeClr val="accent1"/>
            </a:lnRef>
            <a:fillRef idx="0">
              <a:schemeClr val="accent1"/>
            </a:fillRef>
            <a:effectRef idx="0">
              <a:schemeClr val="accent1"/>
            </a:effectRef>
            <a:fontRef idx="minor">
              <a:schemeClr val="tx1"/>
            </a:fontRef>
          </p:style>
        </p:cxnSp>
        <p:sp>
          <p:nvSpPr>
            <p:cNvPr id="36" name="Прямоугольник 96">
              <a:extLst>
                <a:ext uri="{FF2B5EF4-FFF2-40B4-BE49-F238E27FC236}">
                  <a16:creationId xmlns:a16="http://schemas.microsoft.com/office/drawing/2014/main" id="{B6A9D723-FE59-F248-B7B2-E64B3A4CA251}"/>
                </a:ext>
              </a:extLst>
            </p:cNvPr>
            <p:cNvSpPr/>
            <p:nvPr/>
          </p:nvSpPr>
          <p:spPr bwMode="auto">
            <a:xfrm>
              <a:off x="750821" y="974204"/>
              <a:ext cx="1613372" cy="3787712"/>
            </a:xfrm>
            <a:prstGeom prst="rect">
              <a:avLst/>
            </a:prstGeom>
            <a:noFill/>
            <a:ln w="19050">
              <a:solidFill>
                <a:schemeClr val="bg1">
                  <a:alpha val="4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34290" bIns="68580" numCol="1" spcCol="0" rtlCol="0" fromWordArt="0" anchor="ctr" anchorCtr="0" forceAA="0" compatLnSpc="1">
              <a:prstTxWarp prst="textNoShape">
                <a:avLst/>
              </a:prstTxWarp>
              <a:noAutofit/>
            </a:bodyPr>
            <a:lstStyle/>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ru-RU" sz="750" b="0" i="0" u="none" strike="noStrike" kern="1200" cap="none" spc="0" normalizeH="0" baseline="0" noProof="0">
                <a:ln>
                  <a:noFill/>
                </a:ln>
                <a:solidFill>
                  <a:srgbClr val="005F4B"/>
                </a:solidFill>
                <a:effectLst/>
                <a:uLnTx/>
                <a:uFillTx/>
                <a:latin typeface="Century Gothic" panose="020B0502020202020204" pitchFamily="34" charset="0"/>
                <a:ea typeface="宋体"/>
                <a:cs typeface="Tahoma" panose="020B0604030504040204" pitchFamily="34" charset="0"/>
              </a:endParaRPr>
            </a:p>
          </p:txBody>
        </p:sp>
        <p:sp>
          <p:nvSpPr>
            <p:cNvPr id="37" name="TextBox 36">
              <a:extLst>
                <a:ext uri="{FF2B5EF4-FFF2-40B4-BE49-F238E27FC236}">
                  <a16:creationId xmlns:a16="http://schemas.microsoft.com/office/drawing/2014/main" id="{D78E6D48-ADD4-7B4D-80E3-1B3B69C809A0}"/>
                </a:ext>
              </a:extLst>
            </p:cNvPr>
            <p:cNvSpPr txBox="1"/>
            <p:nvPr/>
          </p:nvSpPr>
          <p:spPr>
            <a:xfrm>
              <a:off x="671031" y="837048"/>
              <a:ext cx="1782980" cy="287179"/>
            </a:xfrm>
            <a:prstGeom prst="rect">
              <a:avLst/>
            </a:prstGeom>
            <a:solidFill>
              <a:srgbClr val="003738"/>
            </a:solidFill>
          </p:spPr>
          <p:txBody>
            <a:bodyPr wrap="none" rtlCol="0" anchor="ctr">
              <a:spAutoFit/>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Data source: file sharing</a:t>
              </a:r>
              <a:endParaRPr kumimoji="0" lang="ru-RU" sz="7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sp>
          <p:nvSpPr>
            <p:cNvPr id="38" name="Прямоугольник 96">
              <a:extLst>
                <a:ext uri="{FF2B5EF4-FFF2-40B4-BE49-F238E27FC236}">
                  <a16:creationId xmlns:a16="http://schemas.microsoft.com/office/drawing/2014/main" id="{9484F51E-6F83-0648-93F1-D5FC5E9B09AB}"/>
                </a:ext>
              </a:extLst>
            </p:cNvPr>
            <p:cNvSpPr/>
            <p:nvPr/>
          </p:nvSpPr>
          <p:spPr bwMode="auto">
            <a:xfrm>
              <a:off x="5790805" y="978357"/>
              <a:ext cx="2328811" cy="1065157"/>
            </a:xfrm>
            <a:prstGeom prst="rect">
              <a:avLst/>
            </a:prstGeom>
            <a:noFill/>
            <a:ln w="19050">
              <a:solidFill>
                <a:schemeClr val="bg1">
                  <a:alpha val="40000"/>
                </a:schemeClr>
              </a:solidFill>
              <a:prstDash val="solid"/>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8580" tIns="34290" rIns="34290" bIns="68580" numCol="1" spcCol="0" rtlCol="0" fromWordArt="0" anchor="ctr" anchorCtr="0" forceAA="0" compatLnSpc="1">
              <a:prstTxWarp prst="textNoShape">
                <a:avLst/>
              </a:prstTxWarp>
              <a:noAutofit/>
            </a:bodyPr>
            <a:lstStyle/>
            <a:p>
              <a:pPr marL="0" marR="0" lvl="0" indent="0" algn="ctr" defTabSz="685574" rtl="0" eaLnBrk="1" fontAlgn="base" latinLnBrk="0" hangingPunct="1">
                <a:lnSpc>
                  <a:spcPct val="100000"/>
                </a:lnSpc>
                <a:spcBef>
                  <a:spcPct val="0"/>
                </a:spcBef>
                <a:spcAft>
                  <a:spcPct val="0"/>
                </a:spcAft>
                <a:buClrTx/>
                <a:buSzTx/>
                <a:buFontTx/>
                <a:buNone/>
                <a:tabLst/>
                <a:defRPr/>
              </a:pPr>
              <a:endParaRPr kumimoji="0" lang="ru-RU" sz="750" b="0" i="0" u="none" strike="noStrike" kern="1200" cap="none" spc="0" normalizeH="0" baseline="0" noProof="0">
                <a:ln>
                  <a:noFill/>
                </a:ln>
                <a:solidFill>
                  <a:srgbClr val="005F4B"/>
                </a:solidFill>
                <a:effectLst/>
                <a:uLnTx/>
                <a:uFillTx/>
                <a:latin typeface="Century Gothic" panose="020B0502020202020204" pitchFamily="34" charset="0"/>
                <a:ea typeface="宋体"/>
                <a:cs typeface="Tahoma" panose="020B0604030504040204" pitchFamily="34" charset="0"/>
              </a:endParaRPr>
            </a:p>
          </p:txBody>
        </p:sp>
        <p:sp>
          <p:nvSpPr>
            <p:cNvPr id="39" name="TextBox 38">
              <a:extLst>
                <a:ext uri="{FF2B5EF4-FFF2-40B4-BE49-F238E27FC236}">
                  <a16:creationId xmlns:a16="http://schemas.microsoft.com/office/drawing/2014/main" id="{ED40072E-7460-6544-803C-CE67BDBC48C7}"/>
                </a:ext>
              </a:extLst>
            </p:cNvPr>
            <p:cNvSpPr txBox="1"/>
            <p:nvPr/>
          </p:nvSpPr>
          <p:spPr>
            <a:xfrm>
              <a:off x="6005422" y="810643"/>
              <a:ext cx="1869532" cy="331359"/>
            </a:xfrm>
            <a:prstGeom prst="rect">
              <a:avLst/>
            </a:prstGeom>
            <a:solidFill>
              <a:srgbClr val="003738"/>
            </a:solidFill>
          </p:spPr>
          <p:txBody>
            <a:bodyPr wrap="none" rtlCol="0" anchor="ctr">
              <a:spAutoFit/>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rPr>
                <a:t>Data management</a:t>
              </a:r>
              <a:endParaRPr kumimoji="0" lang="ru-RU" sz="900" b="0" i="0" u="none" strike="noStrike" kern="1200" cap="none" spc="0" normalizeH="0" baseline="0" noProof="0" dirty="0">
                <a:ln>
                  <a:noFill/>
                </a:ln>
                <a:solidFill>
                  <a:srgbClr val="FFFFFF"/>
                </a:solidFill>
                <a:effectLst/>
                <a:uLnTx/>
                <a:uFillTx/>
                <a:latin typeface="Century Gothic" panose="020B0502020202020204" pitchFamily="34" charset="0"/>
                <a:ea typeface="Microsoft YaHei" panose="020B0503020204020204" pitchFamily="34" charset="-122"/>
              </a:endParaRPr>
            </a:p>
          </p:txBody>
        </p:sp>
        <p:pic>
          <p:nvPicPr>
            <p:cNvPr id="40" name="Graphic 39">
              <a:extLst>
                <a:ext uri="{FF2B5EF4-FFF2-40B4-BE49-F238E27FC236}">
                  <a16:creationId xmlns:a16="http://schemas.microsoft.com/office/drawing/2014/main" id="{A51454E5-7C82-4D46-9593-F894487D9590}"/>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353902" y="2206978"/>
              <a:ext cx="437606" cy="437606"/>
            </a:xfrm>
            <a:prstGeom prst="rect">
              <a:avLst/>
            </a:prstGeom>
          </p:spPr>
        </p:pic>
        <p:grpSp>
          <p:nvGrpSpPr>
            <p:cNvPr id="41" name="Group 40">
              <a:extLst>
                <a:ext uri="{FF2B5EF4-FFF2-40B4-BE49-F238E27FC236}">
                  <a16:creationId xmlns:a16="http://schemas.microsoft.com/office/drawing/2014/main" id="{0966868E-E42F-CD47-BDB5-DF3D4F3BC303}"/>
                </a:ext>
              </a:extLst>
            </p:cNvPr>
            <p:cNvGrpSpPr/>
            <p:nvPr/>
          </p:nvGrpSpPr>
          <p:grpSpPr>
            <a:xfrm>
              <a:off x="1336179" y="1323489"/>
              <a:ext cx="511960" cy="499575"/>
              <a:chOff x="1336179" y="1323489"/>
              <a:chExt cx="511960" cy="499575"/>
            </a:xfrm>
          </p:grpSpPr>
          <p:grpSp>
            <p:nvGrpSpPr>
              <p:cNvPr id="42" name="Group 41">
                <a:extLst>
                  <a:ext uri="{FF2B5EF4-FFF2-40B4-BE49-F238E27FC236}">
                    <a16:creationId xmlns:a16="http://schemas.microsoft.com/office/drawing/2014/main" id="{98CEF278-BDBE-3F42-87EC-146268D93946}"/>
                  </a:ext>
                </a:extLst>
              </p:cNvPr>
              <p:cNvGrpSpPr/>
              <p:nvPr/>
            </p:nvGrpSpPr>
            <p:grpSpPr>
              <a:xfrm>
                <a:off x="1336179" y="1323489"/>
                <a:ext cx="455330" cy="396623"/>
                <a:chOff x="2467704" y="1365385"/>
                <a:chExt cx="401724" cy="374469"/>
              </a:xfrm>
            </p:grpSpPr>
            <p:pic>
              <p:nvPicPr>
                <p:cNvPr id="44" name="Graphic 43">
                  <a:extLst>
                    <a:ext uri="{FF2B5EF4-FFF2-40B4-BE49-F238E27FC236}">
                      <a16:creationId xmlns:a16="http://schemas.microsoft.com/office/drawing/2014/main" id="{C788D553-D215-B44F-AD75-84D689C05E79}"/>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2467704" y="1365385"/>
                  <a:ext cx="375982" cy="350916"/>
                </a:xfrm>
                <a:prstGeom prst="rect">
                  <a:avLst/>
                </a:prstGeom>
              </p:spPr>
            </p:pic>
            <p:pic>
              <p:nvPicPr>
                <p:cNvPr id="45" name="Graphic 44">
                  <a:extLst>
                    <a:ext uri="{FF2B5EF4-FFF2-40B4-BE49-F238E27FC236}">
                      <a16:creationId xmlns:a16="http://schemas.microsoft.com/office/drawing/2014/main" id="{0CE16DEE-C068-3B4F-863A-FF78F5788BF9}"/>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2509046" y="1418084"/>
                  <a:ext cx="360382" cy="321770"/>
                </a:xfrm>
                <a:prstGeom prst="rect">
                  <a:avLst/>
                </a:prstGeom>
              </p:spPr>
            </p:pic>
          </p:grpSp>
          <p:pic>
            <p:nvPicPr>
              <p:cNvPr id="43" name="Graphic 42">
                <a:extLst>
                  <a:ext uri="{FF2B5EF4-FFF2-40B4-BE49-F238E27FC236}">
                    <a16:creationId xmlns:a16="http://schemas.microsoft.com/office/drawing/2014/main" id="{7CB82EEF-245D-9A49-AD5E-A765A49D8237}"/>
                  </a:ext>
                </a:extLst>
              </p:cNvPr>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1577852" y="1552777"/>
                <a:ext cx="270287" cy="270287"/>
              </a:xfrm>
              <a:prstGeom prst="rect">
                <a:avLst/>
              </a:prstGeom>
            </p:spPr>
          </p:pic>
        </p:grpSp>
      </p:grpSp>
      <p:sp>
        <p:nvSpPr>
          <p:cNvPr id="47" name="TextBox 46">
            <a:extLst>
              <a:ext uri="{FF2B5EF4-FFF2-40B4-BE49-F238E27FC236}">
                <a16:creationId xmlns:a16="http://schemas.microsoft.com/office/drawing/2014/main" id="{00710BB7-3878-314D-857A-7D0B446C15DA}"/>
              </a:ext>
            </a:extLst>
          </p:cNvPr>
          <p:cNvSpPr txBox="1"/>
          <p:nvPr/>
        </p:nvSpPr>
        <p:spPr>
          <a:xfrm>
            <a:off x="6856111" y="1941132"/>
            <a:ext cx="4913577" cy="3447098"/>
          </a:xfrm>
          <a:prstGeom prst="rect">
            <a:avLst/>
          </a:prstGeom>
          <a:noFill/>
        </p:spPr>
        <p:txBody>
          <a:bodyPr wrap="square" rtlCol="0">
            <a:spAutoFit/>
          </a:bodyPr>
          <a:lstStyle/>
          <a:p>
            <a:r>
              <a:rPr lang="en-CN" b="1" dirty="0">
                <a:solidFill>
                  <a:schemeClr val="bg1"/>
                </a:solidFill>
              </a:rPr>
              <a:t>Highlights</a:t>
            </a:r>
          </a:p>
          <a:p>
            <a:endParaRPr lang="en-CN" dirty="0">
              <a:solidFill>
                <a:schemeClr val="bg1"/>
              </a:solidFill>
            </a:endParaRPr>
          </a:p>
          <a:p>
            <a:pPr marL="285750" indent="-285750">
              <a:buFont typeface="Arial" panose="020B0604020202020204" pitchFamily="34" charset="0"/>
              <a:buChar char="•"/>
            </a:pPr>
            <a:r>
              <a:rPr lang="en-CN" sz="1400" dirty="0">
                <a:solidFill>
                  <a:schemeClr val="bg1"/>
                </a:solidFill>
              </a:rPr>
              <a:t>Innovative</a:t>
            </a:r>
            <a:r>
              <a:rPr lang="zh-CN" altLang="en-US" sz="1400" dirty="0">
                <a:solidFill>
                  <a:schemeClr val="bg1"/>
                </a:solidFill>
              </a:rPr>
              <a:t> </a:t>
            </a:r>
            <a:r>
              <a:rPr lang="en-US" altLang="zh-CN" sz="1400" dirty="0">
                <a:solidFill>
                  <a:schemeClr val="bg1"/>
                </a:solidFill>
              </a:rPr>
              <a:t>Cache Repository to facilitate fast incremental backup</a:t>
            </a:r>
            <a:r>
              <a:rPr lang="en-CN" sz="1400" dirty="0">
                <a:solidFill>
                  <a:schemeClr val="bg1"/>
                </a:solidFill>
              </a:rPr>
              <a:t> </a:t>
            </a:r>
          </a:p>
          <a:p>
            <a:pPr marL="285750" indent="-285750">
              <a:buFont typeface="Arial" panose="020B0604020202020204" pitchFamily="34" charset="0"/>
              <a:buChar char="•"/>
            </a:pPr>
            <a:endParaRPr lang="en-CN" sz="1400" dirty="0">
              <a:solidFill>
                <a:schemeClr val="bg1"/>
              </a:solidFill>
            </a:endParaRPr>
          </a:p>
          <a:p>
            <a:pPr marL="285750" indent="-285750">
              <a:buFont typeface="Arial" panose="020B0604020202020204" pitchFamily="34" charset="0"/>
              <a:buChar char="•"/>
            </a:pPr>
            <a:r>
              <a:rPr lang="en-CN" sz="1400" dirty="0">
                <a:solidFill>
                  <a:schemeClr val="bg1"/>
                </a:solidFill>
              </a:rPr>
              <a:t>Intelligent tier-ed data retention wi</a:t>
            </a:r>
            <a:r>
              <a:rPr lang="en-US" sz="1400" dirty="0" err="1">
                <a:solidFill>
                  <a:schemeClr val="bg1"/>
                </a:solidFill>
              </a:rPr>
              <a:t>th</a:t>
            </a:r>
            <a:r>
              <a:rPr lang="en-CN" sz="1400" dirty="0">
                <a:solidFill>
                  <a:schemeClr val="bg1"/>
                </a:solidFill>
              </a:rPr>
              <a:t> short-term and long-term, 2nd backup copy can be backed up or archived to cloud</a:t>
            </a:r>
          </a:p>
          <a:p>
            <a:pPr marL="285750" indent="-285750">
              <a:buFont typeface="Arial" panose="020B0604020202020204" pitchFamily="34" charset="0"/>
              <a:buChar char="•"/>
            </a:pPr>
            <a:endParaRPr lang="en-CN" sz="1400" dirty="0">
              <a:solidFill>
                <a:schemeClr val="bg1"/>
              </a:solidFill>
            </a:endParaRPr>
          </a:p>
          <a:p>
            <a:pPr marL="285750" indent="-285750">
              <a:buFont typeface="Arial" panose="020B0604020202020204" pitchFamily="34" charset="0"/>
              <a:buChar char="•"/>
            </a:pPr>
            <a:r>
              <a:rPr lang="en-CN" sz="1400" dirty="0">
                <a:solidFill>
                  <a:schemeClr val="bg1"/>
                </a:solidFill>
              </a:rPr>
              <a:t>Fine-grained data recovery, specified recovered file version.</a:t>
            </a:r>
          </a:p>
          <a:p>
            <a:pPr marL="285750" indent="-285750">
              <a:buFont typeface="Arial" panose="020B0604020202020204" pitchFamily="34" charset="0"/>
              <a:buChar char="•"/>
            </a:pPr>
            <a:endParaRPr lang="en-CN" sz="1400" dirty="0"/>
          </a:p>
          <a:p>
            <a:pPr marL="285750" indent="-285750">
              <a:buFont typeface="Arial" panose="020B0604020202020204" pitchFamily="34" charset="0"/>
              <a:buChar char="•"/>
            </a:pPr>
            <a:endParaRPr lang="en-CN" sz="1400" dirty="0"/>
          </a:p>
          <a:p>
            <a:pPr marL="285750" indent="-285750">
              <a:buFont typeface="Arial" panose="020B0604020202020204" pitchFamily="34" charset="0"/>
              <a:buChar char="•"/>
            </a:pPr>
            <a:endParaRPr lang="en-CN" sz="1400" dirty="0"/>
          </a:p>
          <a:p>
            <a:pPr marL="285750" indent="-285750">
              <a:buFont typeface="Arial" panose="020B0604020202020204" pitchFamily="34" charset="0"/>
              <a:buChar char="•"/>
            </a:pPr>
            <a:endParaRPr lang="en-CN" sz="1400" dirty="0"/>
          </a:p>
        </p:txBody>
      </p:sp>
    </p:spTree>
    <p:extLst>
      <p:ext uri="{BB962C8B-B14F-4D97-AF65-F5344CB8AC3E}">
        <p14:creationId xmlns:p14="http://schemas.microsoft.com/office/powerpoint/2010/main" val="22338811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6709C-C097-9840-A054-76CE9009043F}"/>
              </a:ext>
            </a:extLst>
          </p:cNvPr>
          <p:cNvSpPr>
            <a:spLocks noGrp="1"/>
          </p:cNvSpPr>
          <p:nvPr>
            <p:ph type="title"/>
          </p:nvPr>
        </p:nvSpPr>
        <p:spPr/>
        <p:txBody>
          <a:bodyPr/>
          <a:lstStyle/>
          <a:p>
            <a:r>
              <a:rPr lang="en-CN" dirty="0"/>
              <a:t>Hardened Linux Repository </a:t>
            </a:r>
            <a:r>
              <a:rPr lang="en-CN" sz="1200" b="0" dirty="0"/>
              <a:t>(new on V11)</a:t>
            </a:r>
            <a:endParaRPr lang="en-CN" b="0" dirty="0"/>
          </a:p>
        </p:txBody>
      </p:sp>
      <p:sp>
        <p:nvSpPr>
          <p:cNvPr id="3" name="Date Placeholder 2">
            <a:extLst>
              <a:ext uri="{FF2B5EF4-FFF2-40B4-BE49-F238E27FC236}">
                <a16:creationId xmlns:a16="http://schemas.microsoft.com/office/drawing/2014/main" id="{269605AE-7D95-5B49-8E95-A3C6D3FAEEA9}"/>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07962AE-9FFA-A54B-9908-66D36EC2B97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C1D4A87B-C7F3-E84C-B500-4D692B079618}"/>
              </a:ext>
            </a:extLst>
          </p:cNvPr>
          <p:cNvSpPr>
            <a:spLocks noGrp="1"/>
          </p:cNvSpPr>
          <p:nvPr>
            <p:ph type="sldNum" sz="quarter" idx="12"/>
          </p:nvPr>
        </p:nvSpPr>
        <p:spPr/>
        <p:txBody>
          <a:bodyPr/>
          <a:lstStyle/>
          <a:p>
            <a:r>
              <a:rPr lang="en-US" altLang="zh-CN"/>
              <a:t>Page  </a:t>
            </a:r>
            <a:fld id="{6F6B6950-8D1A-4668-8374-25B44628E0DF}" type="slidenum">
              <a:rPr lang="zh-CN" altLang="en-US" smtClean="0"/>
              <a:t>15</a:t>
            </a:fld>
            <a:endParaRPr lang="zh-CN" altLang="en-US" dirty="0"/>
          </a:p>
        </p:txBody>
      </p:sp>
      <p:pic>
        <p:nvPicPr>
          <p:cNvPr id="6" name="图片 2">
            <a:extLst>
              <a:ext uri="{FF2B5EF4-FFF2-40B4-BE49-F238E27FC236}">
                <a16:creationId xmlns:a16="http://schemas.microsoft.com/office/drawing/2014/main" id="{432F70AE-2FDC-AD44-AEA6-B58AFC95B60A}"/>
              </a:ext>
            </a:extLst>
          </p:cNvPr>
          <p:cNvPicPr>
            <a:picLocks noChangeAspect="1"/>
          </p:cNvPicPr>
          <p:nvPr/>
        </p:nvPicPr>
        <p:blipFill>
          <a:blip r:embed="rId3"/>
          <a:stretch>
            <a:fillRect/>
          </a:stretch>
        </p:blipFill>
        <p:spPr>
          <a:xfrm>
            <a:off x="806728" y="3660874"/>
            <a:ext cx="5457825" cy="2143125"/>
          </a:xfrm>
          <a:prstGeom prst="rect">
            <a:avLst/>
          </a:prstGeom>
        </p:spPr>
      </p:pic>
      <p:pic>
        <p:nvPicPr>
          <p:cNvPr id="7" name="Picture 6">
            <a:extLst>
              <a:ext uri="{FF2B5EF4-FFF2-40B4-BE49-F238E27FC236}">
                <a16:creationId xmlns:a16="http://schemas.microsoft.com/office/drawing/2014/main" id="{07E8C807-C829-2147-88C0-988F63167229}"/>
              </a:ext>
            </a:extLst>
          </p:cNvPr>
          <p:cNvPicPr>
            <a:picLocks noChangeAspect="1"/>
          </p:cNvPicPr>
          <p:nvPr/>
        </p:nvPicPr>
        <p:blipFill>
          <a:blip r:embed="rId4"/>
          <a:srcRect/>
          <a:stretch/>
        </p:blipFill>
        <p:spPr>
          <a:xfrm>
            <a:off x="2670453" y="964030"/>
            <a:ext cx="1730374" cy="2298665"/>
          </a:xfrm>
          <a:prstGeom prst="rect">
            <a:avLst/>
          </a:prstGeom>
        </p:spPr>
      </p:pic>
      <p:sp>
        <p:nvSpPr>
          <p:cNvPr id="8" name="TextBox 7">
            <a:extLst>
              <a:ext uri="{FF2B5EF4-FFF2-40B4-BE49-F238E27FC236}">
                <a16:creationId xmlns:a16="http://schemas.microsoft.com/office/drawing/2014/main" id="{6C17D7C9-2CC9-944C-8B3F-4CDB117E8936}"/>
              </a:ext>
            </a:extLst>
          </p:cNvPr>
          <p:cNvSpPr txBox="1"/>
          <p:nvPr/>
        </p:nvSpPr>
        <p:spPr>
          <a:xfrm>
            <a:off x="6513030" y="1724622"/>
            <a:ext cx="5457825" cy="3231654"/>
          </a:xfrm>
          <a:prstGeom prst="rect">
            <a:avLst/>
          </a:prstGeom>
          <a:noFill/>
        </p:spPr>
        <p:txBody>
          <a:bodyPr wrap="square" rtlCol="0">
            <a:spAutoFit/>
          </a:bodyPr>
          <a:lstStyle/>
          <a:p>
            <a:r>
              <a:rPr lang="en-CN" b="1" dirty="0"/>
              <a:t>Key features</a:t>
            </a:r>
          </a:p>
          <a:p>
            <a:endParaRPr lang="en-CN" dirty="0"/>
          </a:p>
          <a:p>
            <a:r>
              <a:rPr lang="en-US" sz="1400" dirty="0"/>
              <a:t>Ensure data security by leveraging natively immutable anti-malware repository to prevent malicious encryption and deletion.</a:t>
            </a:r>
          </a:p>
          <a:p>
            <a:endParaRPr lang="en-US" sz="1400" dirty="0"/>
          </a:p>
          <a:p>
            <a:pPr marL="285750" indent="-285750">
              <a:buFont typeface="Arial" panose="020B0604020202020204" pitchFamily="34" charset="0"/>
              <a:buChar char="•"/>
            </a:pPr>
            <a:r>
              <a:rPr lang="en-US" sz="1400" dirty="0"/>
              <a:t>Natively support standard Linux OS, no need to acquire dedupe device or tape library.</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Prevent the backups from tampering for a designated retention period.</a:t>
            </a:r>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Support fast data block cloning of XFS file system to reduce IO consumption</a:t>
            </a:r>
            <a:endParaRPr lang="en-CN" sz="1400" dirty="0"/>
          </a:p>
        </p:txBody>
      </p:sp>
    </p:spTree>
    <p:extLst>
      <p:ext uri="{BB962C8B-B14F-4D97-AF65-F5344CB8AC3E}">
        <p14:creationId xmlns:p14="http://schemas.microsoft.com/office/powerpoint/2010/main" val="1442959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F1D60-6A32-AB4D-94FE-B75724CC10D6}"/>
              </a:ext>
            </a:extLst>
          </p:cNvPr>
          <p:cNvSpPr>
            <a:spLocks noGrp="1"/>
          </p:cNvSpPr>
          <p:nvPr>
            <p:ph type="title"/>
          </p:nvPr>
        </p:nvSpPr>
        <p:spPr/>
        <p:txBody>
          <a:bodyPr/>
          <a:lstStyle/>
          <a:p>
            <a:r>
              <a:rPr lang="en-CN" dirty="0"/>
              <a:t>Veeam CDP</a:t>
            </a:r>
          </a:p>
        </p:txBody>
      </p:sp>
      <p:sp>
        <p:nvSpPr>
          <p:cNvPr id="3" name="Date Placeholder 2">
            <a:extLst>
              <a:ext uri="{FF2B5EF4-FFF2-40B4-BE49-F238E27FC236}">
                <a16:creationId xmlns:a16="http://schemas.microsoft.com/office/drawing/2014/main" id="{479AEB4E-6836-674D-8098-EF6C23AA6C3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82B54A11-07A4-AF4E-8866-6C2729B7DD0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479FFD67-8773-FC4A-B8A6-6D361B2FC566}"/>
              </a:ext>
            </a:extLst>
          </p:cNvPr>
          <p:cNvSpPr>
            <a:spLocks noGrp="1"/>
          </p:cNvSpPr>
          <p:nvPr>
            <p:ph type="sldNum" sz="quarter" idx="12"/>
          </p:nvPr>
        </p:nvSpPr>
        <p:spPr/>
        <p:txBody>
          <a:bodyPr/>
          <a:lstStyle/>
          <a:p>
            <a:r>
              <a:rPr lang="en-US" altLang="zh-CN"/>
              <a:t>Page  </a:t>
            </a:r>
            <a:fld id="{6F6B6950-8D1A-4668-8374-25B44628E0DF}" type="slidenum">
              <a:rPr lang="zh-CN" altLang="en-US" smtClean="0"/>
              <a:t>16</a:t>
            </a:fld>
            <a:endParaRPr lang="zh-CN" altLang="en-US" dirty="0"/>
          </a:p>
        </p:txBody>
      </p:sp>
      <p:pic>
        <p:nvPicPr>
          <p:cNvPr id="6" name="Picture 5" descr="A picture containing graphical user interface&#10;&#10;Description automatically generated">
            <a:extLst>
              <a:ext uri="{FF2B5EF4-FFF2-40B4-BE49-F238E27FC236}">
                <a16:creationId xmlns:a16="http://schemas.microsoft.com/office/drawing/2014/main" id="{79F6EE5C-2D87-A544-B20F-8C8B9CD97FFA}"/>
              </a:ext>
            </a:extLst>
          </p:cNvPr>
          <p:cNvPicPr>
            <a:picLocks noChangeAspect="1"/>
          </p:cNvPicPr>
          <p:nvPr/>
        </p:nvPicPr>
        <p:blipFill>
          <a:blip r:embed="rId3"/>
          <a:stretch>
            <a:fillRect/>
          </a:stretch>
        </p:blipFill>
        <p:spPr>
          <a:xfrm>
            <a:off x="424069" y="819408"/>
            <a:ext cx="1891748" cy="2605672"/>
          </a:xfrm>
          <a:prstGeom prst="rect">
            <a:avLst/>
          </a:prstGeom>
        </p:spPr>
      </p:pic>
      <p:pic>
        <p:nvPicPr>
          <p:cNvPr id="7" name="Picture 3">
            <a:extLst>
              <a:ext uri="{FF2B5EF4-FFF2-40B4-BE49-F238E27FC236}">
                <a16:creationId xmlns:a16="http://schemas.microsoft.com/office/drawing/2014/main" id="{6CB28AC3-B4B7-2A48-B770-58B5EBFCB736}"/>
              </a:ext>
            </a:extLst>
          </p:cNvPr>
          <p:cNvPicPr>
            <a:picLocks noChangeAspect="1"/>
          </p:cNvPicPr>
          <p:nvPr/>
        </p:nvPicPr>
        <p:blipFill rotWithShape="1">
          <a:blip r:embed="rId4"/>
          <a:srcRect l="25067" t="18194" b="50000"/>
          <a:stretch/>
        </p:blipFill>
        <p:spPr>
          <a:xfrm>
            <a:off x="6939229" y="896653"/>
            <a:ext cx="4828702" cy="1459721"/>
          </a:xfrm>
          <a:prstGeom prst="rect">
            <a:avLst/>
          </a:prstGeom>
        </p:spPr>
      </p:pic>
      <p:pic>
        <p:nvPicPr>
          <p:cNvPr id="8" name="Picture 2">
            <a:extLst>
              <a:ext uri="{FF2B5EF4-FFF2-40B4-BE49-F238E27FC236}">
                <a16:creationId xmlns:a16="http://schemas.microsoft.com/office/drawing/2014/main" id="{846117BE-4F46-0141-B0C0-F22CDA7F29D3}"/>
              </a:ext>
            </a:extLst>
          </p:cNvPr>
          <p:cNvPicPr>
            <a:picLocks noChangeAspect="1"/>
          </p:cNvPicPr>
          <p:nvPr/>
        </p:nvPicPr>
        <p:blipFill rotWithShape="1">
          <a:blip r:embed="rId4"/>
          <a:srcRect b="26705"/>
          <a:stretch/>
        </p:blipFill>
        <p:spPr>
          <a:xfrm>
            <a:off x="6939229" y="3125683"/>
            <a:ext cx="4828701" cy="2520626"/>
          </a:xfrm>
          <a:prstGeom prst="rect">
            <a:avLst/>
          </a:prstGeom>
        </p:spPr>
      </p:pic>
      <p:sp>
        <p:nvSpPr>
          <p:cNvPr id="10" name="TextBox 9">
            <a:extLst>
              <a:ext uri="{FF2B5EF4-FFF2-40B4-BE49-F238E27FC236}">
                <a16:creationId xmlns:a16="http://schemas.microsoft.com/office/drawing/2014/main" id="{7F821E0F-555A-1542-922E-2EFEA96CBCC2}"/>
              </a:ext>
            </a:extLst>
          </p:cNvPr>
          <p:cNvSpPr txBox="1"/>
          <p:nvPr/>
        </p:nvSpPr>
        <p:spPr>
          <a:xfrm>
            <a:off x="2737241" y="1172817"/>
            <a:ext cx="3661580" cy="4124206"/>
          </a:xfrm>
          <a:prstGeom prst="rect">
            <a:avLst/>
          </a:prstGeom>
          <a:noFill/>
        </p:spPr>
        <p:txBody>
          <a:bodyPr wrap="none" rtlCol="0">
            <a:spAutoFit/>
          </a:bodyPr>
          <a:lstStyle/>
          <a:p>
            <a:r>
              <a:rPr lang="en-CN" b="1" dirty="0"/>
              <a:t>Highlights</a:t>
            </a:r>
          </a:p>
          <a:p>
            <a:endParaRPr lang="en-CN" dirty="0"/>
          </a:p>
          <a:p>
            <a:pPr marL="285750" indent="-285750">
              <a:buFont typeface="Arial" panose="020B0604020202020204" pitchFamily="34" charset="0"/>
              <a:buChar char="•"/>
            </a:pPr>
            <a:r>
              <a:rPr lang="en-CN" sz="1600" dirty="0"/>
              <a:t>Agentless</a:t>
            </a:r>
          </a:p>
          <a:p>
            <a:pPr marL="285750" indent="-285750">
              <a:buFont typeface="Arial" panose="020B0604020202020204" pitchFamily="34" charset="0"/>
              <a:buChar char="•"/>
            </a:pPr>
            <a:endParaRPr lang="en-CN" sz="1600" dirty="0"/>
          </a:p>
          <a:p>
            <a:pPr marL="285750" indent="-285750">
              <a:buFont typeface="Arial" panose="020B0604020202020204" pitchFamily="34" charset="0"/>
              <a:buChar char="•"/>
            </a:pPr>
            <a:r>
              <a:rPr lang="en-CN" sz="1600" dirty="0"/>
              <a:t>OS agnostic</a:t>
            </a:r>
          </a:p>
          <a:p>
            <a:pPr marL="285750" indent="-285750">
              <a:buFont typeface="Arial" panose="020B0604020202020204" pitchFamily="34" charset="0"/>
              <a:buChar char="•"/>
            </a:pPr>
            <a:endParaRPr lang="en-CN" sz="1600" dirty="0"/>
          </a:p>
          <a:p>
            <a:pPr marL="285750" indent="-285750">
              <a:buFont typeface="Arial" panose="020B0604020202020204" pitchFamily="34" charset="0"/>
              <a:buChar char="•"/>
            </a:pPr>
            <a:r>
              <a:rPr lang="en-CN" sz="1600" dirty="0"/>
              <a:t>Leverage vSphere VAIO API</a:t>
            </a:r>
          </a:p>
          <a:p>
            <a:pPr marL="285750" indent="-285750">
              <a:buFont typeface="Arial" panose="020B0604020202020204" pitchFamily="34" charset="0"/>
              <a:buChar char="•"/>
            </a:pPr>
            <a:endParaRPr lang="en-CN" sz="1600" dirty="0"/>
          </a:p>
          <a:p>
            <a:pPr marL="285750" indent="-285750">
              <a:buFont typeface="Arial" panose="020B0604020202020204" pitchFamily="34" charset="0"/>
              <a:buChar char="•"/>
            </a:pPr>
            <a:r>
              <a:rPr lang="en-CN" sz="1600" dirty="0"/>
              <a:t>Minimum RPO 2s</a:t>
            </a:r>
          </a:p>
          <a:p>
            <a:pPr marL="285750" indent="-285750">
              <a:buFont typeface="Arial" panose="020B0604020202020204" pitchFamily="34" charset="0"/>
              <a:buChar char="•"/>
            </a:pPr>
            <a:endParaRPr lang="en-CN" sz="1600" dirty="0"/>
          </a:p>
          <a:p>
            <a:pPr marL="285750" indent="-285750">
              <a:buFont typeface="Arial" panose="020B0604020202020204" pitchFamily="34" charset="0"/>
              <a:buChar char="•"/>
            </a:pPr>
            <a:r>
              <a:rPr lang="en-CN" sz="1600" dirty="0"/>
              <a:t>On-demand RPO</a:t>
            </a:r>
          </a:p>
          <a:p>
            <a:pPr marL="285750" indent="-285750">
              <a:buFont typeface="Arial" panose="020B0604020202020204" pitchFamily="34" charset="0"/>
              <a:buChar char="•"/>
            </a:pPr>
            <a:endParaRPr lang="en-CN" sz="1600" dirty="0"/>
          </a:p>
          <a:p>
            <a:pPr marL="285750" indent="-285750">
              <a:buFont typeface="Arial" panose="020B0604020202020204" pitchFamily="34" charset="0"/>
              <a:buChar char="•"/>
            </a:pPr>
            <a:r>
              <a:rPr lang="en-CN" sz="1600" dirty="0"/>
              <a:t>Application-consistent backups </a:t>
            </a:r>
          </a:p>
          <a:p>
            <a:r>
              <a:rPr lang="en-CN" sz="1600" dirty="0"/>
              <a:t>can be specified for long-term </a:t>
            </a:r>
          </a:p>
          <a:p>
            <a:r>
              <a:rPr lang="en-US" sz="1600" dirty="0"/>
              <a:t>r</a:t>
            </a:r>
            <a:r>
              <a:rPr lang="en-CN" sz="1600" dirty="0"/>
              <a:t>etention</a:t>
            </a:r>
          </a:p>
          <a:p>
            <a:pPr marL="285750" indent="-285750">
              <a:buFont typeface="Arial" panose="020B0604020202020204" pitchFamily="34" charset="0"/>
              <a:buChar char="•"/>
            </a:pPr>
            <a:endParaRPr lang="en-CN" dirty="0"/>
          </a:p>
        </p:txBody>
      </p:sp>
    </p:spTree>
    <p:extLst>
      <p:ext uri="{BB962C8B-B14F-4D97-AF65-F5344CB8AC3E}">
        <p14:creationId xmlns:p14="http://schemas.microsoft.com/office/powerpoint/2010/main" val="40617189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6BEC9-005B-DB40-9321-BF18ECF51706}"/>
              </a:ext>
            </a:extLst>
          </p:cNvPr>
          <p:cNvSpPr>
            <a:spLocks noGrp="1"/>
          </p:cNvSpPr>
          <p:nvPr>
            <p:ph type="title"/>
          </p:nvPr>
        </p:nvSpPr>
        <p:spPr/>
        <p:txBody>
          <a:bodyPr/>
          <a:lstStyle/>
          <a:p>
            <a:r>
              <a:rPr lang="en-CN" dirty="0"/>
              <a:t>Built-in WAN Accelerator for Cross-site Data Replication</a:t>
            </a:r>
          </a:p>
        </p:txBody>
      </p:sp>
      <p:sp>
        <p:nvSpPr>
          <p:cNvPr id="3" name="Date Placeholder 2">
            <a:extLst>
              <a:ext uri="{FF2B5EF4-FFF2-40B4-BE49-F238E27FC236}">
                <a16:creationId xmlns:a16="http://schemas.microsoft.com/office/drawing/2014/main" id="{8400D581-C9E0-7B43-980A-CBE5EF96E25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F0A89C3F-4CFB-4749-B1AC-BD4DB7F166D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A5BC0D0F-8FE2-8C47-8E5B-5A6236ED4035}"/>
              </a:ext>
            </a:extLst>
          </p:cNvPr>
          <p:cNvSpPr>
            <a:spLocks noGrp="1"/>
          </p:cNvSpPr>
          <p:nvPr>
            <p:ph type="sldNum" sz="quarter" idx="12"/>
          </p:nvPr>
        </p:nvSpPr>
        <p:spPr/>
        <p:txBody>
          <a:bodyPr/>
          <a:lstStyle/>
          <a:p>
            <a:r>
              <a:rPr lang="en-US" altLang="zh-CN"/>
              <a:t>Page  </a:t>
            </a:r>
            <a:fld id="{6F6B6950-8D1A-4668-8374-25B44628E0DF}" type="slidenum">
              <a:rPr lang="zh-CN" altLang="en-US" smtClean="0"/>
              <a:t>17</a:t>
            </a:fld>
            <a:endParaRPr lang="zh-CN" altLang="en-US" dirty="0"/>
          </a:p>
        </p:txBody>
      </p:sp>
      <p:sp>
        <p:nvSpPr>
          <p:cNvPr id="6" name="Rectangle 5">
            <a:extLst>
              <a:ext uri="{FF2B5EF4-FFF2-40B4-BE49-F238E27FC236}">
                <a16:creationId xmlns:a16="http://schemas.microsoft.com/office/drawing/2014/main" id="{9B544F44-EB91-6A46-BA44-E55014852D86}"/>
              </a:ext>
            </a:extLst>
          </p:cNvPr>
          <p:cNvSpPr/>
          <p:nvPr/>
        </p:nvSpPr>
        <p:spPr>
          <a:xfrm>
            <a:off x="0" y="2832652"/>
            <a:ext cx="12192000" cy="3459954"/>
          </a:xfrm>
          <a:prstGeom prst="rect">
            <a:avLst/>
          </a:prstGeom>
          <a:solidFill>
            <a:schemeClr val="tx1">
              <a:lumMod val="75000"/>
              <a:lumOff val="2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grpSp>
        <p:nvGrpSpPr>
          <p:cNvPr id="30" name="Group 29">
            <a:extLst>
              <a:ext uri="{FF2B5EF4-FFF2-40B4-BE49-F238E27FC236}">
                <a16:creationId xmlns:a16="http://schemas.microsoft.com/office/drawing/2014/main" id="{55712BB2-3BA4-764B-9189-874308933FE5}"/>
              </a:ext>
            </a:extLst>
          </p:cNvPr>
          <p:cNvGrpSpPr/>
          <p:nvPr/>
        </p:nvGrpSpPr>
        <p:grpSpPr>
          <a:xfrm>
            <a:off x="1751772" y="3237163"/>
            <a:ext cx="7425358" cy="2663236"/>
            <a:chOff x="766805" y="2720831"/>
            <a:chExt cx="6688977" cy="2026665"/>
          </a:xfrm>
        </p:grpSpPr>
        <p:sp>
          <p:nvSpPr>
            <p:cNvPr id="7" name="TextBox 6">
              <a:extLst>
                <a:ext uri="{FF2B5EF4-FFF2-40B4-BE49-F238E27FC236}">
                  <a16:creationId xmlns:a16="http://schemas.microsoft.com/office/drawing/2014/main" id="{3F0F334C-106D-E64D-BE93-65E29F46A977}"/>
                </a:ext>
              </a:extLst>
            </p:cNvPr>
            <p:cNvSpPr txBox="1"/>
            <p:nvPr/>
          </p:nvSpPr>
          <p:spPr>
            <a:xfrm>
              <a:off x="766805" y="4495695"/>
              <a:ext cx="1786555" cy="175658"/>
            </a:xfrm>
            <a:prstGeom prst="rect">
              <a:avLst/>
            </a:prstGeom>
          </p:spPr>
          <p:txBody>
            <a:bodyPr wrap="none" rtlCol="0">
              <a:spAutoFit/>
            </a:bodyPr>
            <a:lstStyle/>
            <a:p>
              <a:pPr algn="ctr" defTabSz="685783">
                <a:lnSpc>
                  <a:spcPct val="90000"/>
                </a:lnSpc>
                <a:defRPr/>
              </a:pPr>
              <a:r>
                <a:rPr lang="en-US" altLang="zh-CN" sz="1000" dirty="0">
                  <a:solidFill>
                    <a:schemeClr val="bg1"/>
                  </a:solidFill>
                  <a:latin typeface="+mj-lt"/>
                </a:rPr>
                <a:t>Source virtualization platform</a:t>
              </a:r>
              <a:endParaRPr lang="en-US" sz="1000" dirty="0">
                <a:solidFill>
                  <a:schemeClr val="bg1"/>
                </a:solidFill>
                <a:latin typeface="+mj-lt"/>
              </a:endParaRPr>
            </a:p>
          </p:txBody>
        </p:sp>
        <p:pic>
          <p:nvPicPr>
            <p:cNvPr id="8" name="Graphic 7">
              <a:extLst>
                <a:ext uri="{FF2B5EF4-FFF2-40B4-BE49-F238E27FC236}">
                  <a16:creationId xmlns:a16="http://schemas.microsoft.com/office/drawing/2014/main" id="{E47B8E8B-3B05-714C-AFBD-90B38CCFD60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83266" y="3464662"/>
              <a:ext cx="932219" cy="898113"/>
            </a:xfrm>
            <a:prstGeom prst="rect">
              <a:avLst/>
            </a:prstGeom>
          </p:spPr>
        </p:pic>
        <p:pic>
          <p:nvPicPr>
            <p:cNvPr id="9" name="Graphic 8">
              <a:extLst>
                <a:ext uri="{FF2B5EF4-FFF2-40B4-BE49-F238E27FC236}">
                  <a16:creationId xmlns:a16="http://schemas.microsoft.com/office/drawing/2014/main" id="{5D52A930-350F-B44B-AAD7-CC97C049BA2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085969" y="2720831"/>
              <a:ext cx="657639" cy="407110"/>
            </a:xfrm>
            <a:prstGeom prst="rect">
              <a:avLst/>
            </a:prstGeom>
          </p:spPr>
        </p:pic>
        <p:pic>
          <p:nvPicPr>
            <p:cNvPr id="10" name="Graphic 9">
              <a:extLst>
                <a:ext uri="{FF2B5EF4-FFF2-40B4-BE49-F238E27FC236}">
                  <a16:creationId xmlns:a16="http://schemas.microsoft.com/office/drawing/2014/main" id="{2C29482F-C069-4C42-89B7-79DDE2BF5C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72538" y="3544461"/>
              <a:ext cx="264998" cy="264998"/>
            </a:xfrm>
            <a:prstGeom prst="rect">
              <a:avLst/>
            </a:prstGeom>
          </p:spPr>
        </p:pic>
        <p:pic>
          <p:nvPicPr>
            <p:cNvPr id="11" name="Graphic 10">
              <a:extLst>
                <a:ext uri="{FF2B5EF4-FFF2-40B4-BE49-F238E27FC236}">
                  <a16:creationId xmlns:a16="http://schemas.microsoft.com/office/drawing/2014/main" id="{152CD5AF-21AE-A347-A374-04571346593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607902" y="3544461"/>
              <a:ext cx="264998" cy="264998"/>
            </a:xfrm>
            <a:prstGeom prst="rect">
              <a:avLst/>
            </a:prstGeom>
          </p:spPr>
        </p:pic>
        <p:cxnSp>
          <p:nvCxnSpPr>
            <p:cNvPr id="12" name="Straight Arrow Connector 11">
              <a:extLst>
                <a:ext uri="{FF2B5EF4-FFF2-40B4-BE49-F238E27FC236}">
                  <a16:creationId xmlns:a16="http://schemas.microsoft.com/office/drawing/2014/main" id="{CE4DD4B6-6CB3-1D4B-B3A9-8F85013776E9}"/>
                </a:ext>
              </a:extLst>
            </p:cNvPr>
            <p:cNvCxnSpPr/>
            <p:nvPr/>
          </p:nvCxnSpPr>
          <p:spPr>
            <a:xfrm flipV="1">
              <a:off x="3322254" y="3252365"/>
              <a:ext cx="0" cy="424594"/>
            </a:xfrm>
            <a:prstGeom prst="straightConnector1">
              <a:avLst/>
            </a:prstGeom>
            <a:ln w="12700">
              <a:solidFill>
                <a:srgbClr val="00E296"/>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ACECF7A8-712A-B94A-B04F-8F0CF8264ADD}"/>
                </a:ext>
              </a:extLst>
            </p:cNvPr>
            <p:cNvCxnSpPr/>
            <p:nvPr/>
          </p:nvCxnSpPr>
          <p:spPr>
            <a:xfrm flipV="1">
              <a:off x="5491034" y="3252365"/>
              <a:ext cx="0" cy="424594"/>
            </a:xfrm>
            <a:prstGeom prst="straightConnector1">
              <a:avLst/>
            </a:prstGeom>
            <a:ln w="12700">
              <a:solidFill>
                <a:srgbClr val="00E296"/>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C730F808-39D0-0340-91F9-05ED26BD8063}"/>
                </a:ext>
              </a:extLst>
            </p:cNvPr>
            <p:cNvSpPr/>
            <p:nvPr/>
          </p:nvSpPr>
          <p:spPr bwMode="auto">
            <a:xfrm>
              <a:off x="2684097" y="4362775"/>
              <a:ext cx="1276315" cy="3847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ct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Source Backup Repository</a:t>
              </a:r>
            </a:p>
          </p:txBody>
        </p:sp>
        <p:sp>
          <p:nvSpPr>
            <p:cNvPr id="15" name="Rectangle 14">
              <a:extLst>
                <a:ext uri="{FF2B5EF4-FFF2-40B4-BE49-F238E27FC236}">
                  <a16:creationId xmlns:a16="http://schemas.microsoft.com/office/drawing/2014/main" id="{DF8BD1DB-5771-2B45-9B7E-FB14B8F3C093}"/>
                </a:ext>
              </a:extLst>
            </p:cNvPr>
            <p:cNvSpPr/>
            <p:nvPr/>
          </p:nvSpPr>
          <p:spPr bwMode="auto">
            <a:xfrm>
              <a:off x="4852876" y="4362775"/>
              <a:ext cx="1276315" cy="3847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ct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Target Backup Repository</a:t>
              </a:r>
            </a:p>
          </p:txBody>
        </p:sp>
        <p:sp>
          <p:nvSpPr>
            <p:cNvPr id="16" name="Rectangle 15">
              <a:extLst>
                <a:ext uri="{FF2B5EF4-FFF2-40B4-BE49-F238E27FC236}">
                  <a16:creationId xmlns:a16="http://schemas.microsoft.com/office/drawing/2014/main" id="{8F5947C1-7B8D-4C40-BC1E-5E5C4B146C2C}"/>
                </a:ext>
              </a:extLst>
            </p:cNvPr>
            <p:cNvSpPr/>
            <p:nvPr/>
          </p:nvSpPr>
          <p:spPr bwMode="auto">
            <a:xfrm>
              <a:off x="5703609" y="3159741"/>
              <a:ext cx="1276315" cy="3847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Data Mover </a:t>
              </a:r>
              <a:br>
                <a:rPr lang="en-US" sz="800">
                  <a:solidFill>
                    <a:schemeClr val="bg1"/>
                  </a:solidFill>
                  <a:latin typeface="+mj-lt"/>
                  <a:ea typeface="Tahoma" panose="020B0604030504040204" pitchFamily="34" charset="0"/>
                  <a:cs typeface="Tahoma" panose="020B0604030504040204" pitchFamily="34" charset="0"/>
                </a:rPr>
              </a:br>
              <a:r>
                <a:rPr lang="en-US" sz="800">
                  <a:solidFill>
                    <a:schemeClr val="bg1"/>
                  </a:solidFill>
                  <a:latin typeface="+mj-lt"/>
                  <a:ea typeface="Tahoma" panose="020B0604030504040204" pitchFamily="34" charset="0"/>
                  <a:cs typeface="Tahoma" panose="020B0604030504040204" pitchFamily="34" charset="0"/>
                </a:rPr>
                <a:t>Service</a:t>
              </a:r>
            </a:p>
          </p:txBody>
        </p:sp>
        <p:sp>
          <p:nvSpPr>
            <p:cNvPr id="17" name="Rectangle 16">
              <a:extLst>
                <a:ext uri="{FF2B5EF4-FFF2-40B4-BE49-F238E27FC236}">
                  <a16:creationId xmlns:a16="http://schemas.microsoft.com/office/drawing/2014/main" id="{E15A418E-3CB3-6E44-9AA1-4D619F6D7470}"/>
                </a:ext>
              </a:extLst>
            </p:cNvPr>
            <p:cNvSpPr/>
            <p:nvPr/>
          </p:nvSpPr>
          <p:spPr bwMode="auto">
            <a:xfrm>
              <a:off x="5703609" y="2897107"/>
              <a:ext cx="1276315" cy="19908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defTabSz="914099" fontAlgn="base">
                <a:spcBef>
                  <a:spcPct val="0"/>
                </a:spcBef>
                <a:spcAft>
                  <a:spcPct val="0"/>
                </a:spcAft>
              </a:pPr>
              <a:r>
                <a:rPr lang="en-US" altLang="zh-CN" sz="800" dirty="0">
                  <a:solidFill>
                    <a:schemeClr val="bg1"/>
                  </a:solidFill>
                  <a:latin typeface="+mj-lt"/>
                  <a:ea typeface="Tahoma" panose="020B0604030504040204" pitchFamily="34" charset="0"/>
                  <a:cs typeface="Tahoma" panose="020B0604030504040204" pitchFamily="34" charset="0"/>
                </a:rPr>
                <a:t>Target WAN accelerator</a:t>
              </a:r>
              <a:endParaRPr lang="en-US" sz="800" dirty="0">
                <a:solidFill>
                  <a:schemeClr val="bg1"/>
                </a:solidFill>
                <a:latin typeface="+mj-lt"/>
                <a:ea typeface="Tahoma" panose="020B0604030504040204" pitchFamily="34" charset="0"/>
                <a:cs typeface="Tahoma" panose="020B0604030504040204" pitchFamily="34" charset="0"/>
              </a:endParaRPr>
            </a:p>
          </p:txBody>
        </p:sp>
        <p:sp>
          <p:nvSpPr>
            <p:cNvPr id="18" name="Rectangle 17">
              <a:extLst>
                <a:ext uri="{FF2B5EF4-FFF2-40B4-BE49-F238E27FC236}">
                  <a16:creationId xmlns:a16="http://schemas.microsoft.com/office/drawing/2014/main" id="{8FCF0051-7850-B247-86E8-B6F5AC48AFA3}"/>
                </a:ext>
              </a:extLst>
            </p:cNvPr>
            <p:cNvSpPr/>
            <p:nvPr/>
          </p:nvSpPr>
          <p:spPr bwMode="auto">
            <a:xfrm>
              <a:off x="3760341" y="2908191"/>
              <a:ext cx="1276315" cy="19908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ctr" defTabSz="914099" fontAlgn="base">
                <a:spcBef>
                  <a:spcPct val="0"/>
                </a:spcBef>
                <a:spcAft>
                  <a:spcPct val="0"/>
                </a:spcAft>
              </a:pPr>
              <a:r>
                <a:rPr lang="en-US" altLang="zh-CN" sz="800" dirty="0">
                  <a:solidFill>
                    <a:schemeClr val="bg1"/>
                  </a:solidFill>
                  <a:latin typeface="+mj-lt"/>
                  <a:ea typeface="Tahoma" panose="020B0604030504040204" pitchFamily="34" charset="0"/>
                  <a:cs typeface="Tahoma" panose="020B0604030504040204" pitchFamily="34" charset="0"/>
                </a:rPr>
                <a:t>WAN</a:t>
              </a:r>
              <a:endParaRPr lang="en-US" sz="800" dirty="0">
                <a:solidFill>
                  <a:schemeClr val="bg1"/>
                </a:solidFill>
                <a:latin typeface="+mj-lt"/>
                <a:ea typeface="Tahoma" panose="020B0604030504040204" pitchFamily="34" charset="0"/>
                <a:cs typeface="Tahoma" panose="020B0604030504040204" pitchFamily="34" charset="0"/>
              </a:endParaRPr>
            </a:p>
          </p:txBody>
        </p:sp>
        <p:sp>
          <p:nvSpPr>
            <p:cNvPr id="19" name="Rectangle 18">
              <a:extLst>
                <a:ext uri="{FF2B5EF4-FFF2-40B4-BE49-F238E27FC236}">
                  <a16:creationId xmlns:a16="http://schemas.microsoft.com/office/drawing/2014/main" id="{A7B5B682-39E0-B240-866F-056787DE0183}"/>
                </a:ext>
              </a:extLst>
            </p:cNvPr>
            <p:cNvSpPr/>
            <p:nvPr/>
          </p:nvSpPr>
          <p:spPr bwMode="auto">
            <a:xfrm>
              <a:off x="3776631" y="3129373"/>
              <a:ext cx="1276315" cy="3847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ct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Backup Copy </a:t>
              </a:r>
            </a:p>
            <a:p>
              <a:pPr algn="ct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and/or Replica job</a:t>
              </a:r>
            </a:p>
          </p:txBody>
        </p:sp>
        <p:pic>
          <p:nvPicPr>
            <p:cNvPr id="20" name="Graphic 19">
              <a:extLst>
                <a:ext uri="{FF2B5EF4-FFF2-40B4-BE49-F238E27FC236}">
                  <a16:creationId xmlns:a16="http://schemas.microsoft.com/office/drawing/2014/main" id="{CD26E499-89B1-D846-A5C4-1C450B132CB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137536" y="3862834"/>
              <a:ext cx="480457" cy="506427"/>
            </a:xfrm>
            <a:prstGeom prst="rect">
              <a:avLst/>
            </a:prstGeom>
          </p:spPr>
        </p:pic>
        <p:pic>
          <p:nvPicPr>
            <p:cNvPr id="21" name="Graphic 20">
              <a:extLst>
                <a:ext uri="{FF2B5EF4-FFF2-40B4-BE49-F238E27FC236}">
                  <a16:creationId xmlns:a16="http://schemas.microsoft.com/office/drawing/2014/main" id="{1DC438A5-D83A-4A4B-8BB7-BCA8B9ECA35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325505" y="3862834"/>
              <a:ext cx="480457" cy="506427"/>
            </a:xfrm>
            <a:prstGeom prst="rect">
              <a:avLst/>
            </a:prstGeom>
          </p:spPr>
        </p:pic>
        <p:pic>
          <p:nvPicPr>
            <p:cNvPr id="22" name="Graphic 21">
              <a:extLst>
                <a:ext uri="{FF2B5EF4-FFF2-40B4-BE49-F238E27FC236}">
                  <a16:creationId xmlns:a16="http://schemas.microsoft.com/office/drawing/2014/main" id="{1DCC73D5-34B3-0642-AFB8-177C0C963E9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271821" y="2740987"/>
              <a:ext cx="438425" cy="438425"/>
            </a:xfrm>
            <a:prstGeom prst="rect">
              <a:avLst/>
            </a:prstGeom>
          </p:spPr>
        </p:pic>
        <p:pic>
          <p:nvPicPr>
            <p:cNvPr id="23" name="Graphic 22">
              <a:extLst>
                <a:ext uri="{FF2B5EF4-FFF2-40B4-BE49-F238E27FC236}">
                  <a16:creationId xmlns:a16="http://schemas.microsoft.com/office/drawing/2014/main" id="{AACCFD57-A6FB-A048-B9BC-29D24F10969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103041" y="2740987"/>
              <a:ext cx="438425" cy="438425"/>
            </a:xfrm>
            <a:prstGeom prst="rect">
              <a:avLst/>
            </a:prstGeom>
          </p:spPr>
        </p:pic>
        <p:sp>
          <p:nvSpPr>
            <p:cNvPr id="24" name="Rectangle 23">
              <a:extLst>
                <a:ext uri="{FF2B5EF4-FFF2-40B4-BE49-F238E27FC236}">
                  <a16:creationId xmlns:a16="http://schemas.microsoft.com/office/drawing/2014/main" id="{127E51C9-222D-C24F-B64A-EC08156B5E4A}"/>
                </a:ext>
              </a:extLst>
            </p:cNvPr>
            <p:cNvSpPr/>
            <p:nvPr/>
          </p:nvSpPr>
          <p:spPr bwMode="auto">
            <a:xfrm>
              <a:off x="1728722" y="2897339"/>
              <a:ext cx="1276315" cy="19908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r" defTabSz="914099" fontAlgn="base">
                <a:spcBef>
                  <a:spcPct val="0"/>
                </a:spcBef>
                <a:spcAft>
                  <a:spcPct val="0"/>
                </a:spcAft>
              </a:pPr>
              <a:r>
                <a:rPr lang="en-US" altLang="zh-CN" sz="800" dirty="0">
                  <a:solidFill>
                    <a:schemeClr val="bg1"/>
                  </a:solidFill>
                  <a:latin typeface="+mj-lt"/>
                  <a:ea typeface="Tahoma" panose="020B0604030504040204" pitchFamily="34" charset="0"/>
                  <a:cs typeface="Tahoma" panose="020B0604030504040204" pitchFamily="34" charset="0"/>
                </a:rPr>
                <a:t>Source WAN accelerator</a:t>
              </a:r>
              <a:endParaRPr lang="en-US" sz="800" dirty="0">
                <a:solidFill>
                  <a:schemeClr val="bg1"/>
                </a:solidFill>
                <a:latin typeface="+mj-lt"/>
                <a:ea typeface="Tahoma" panose="020B0604030504040204" pitchFamily="34" charset="0"/>
                <a:cs typeface="Tahoma" panose="020B0604030504040204" pitchFamily="34" charset="0"/>
              </a:endParaRPr>
            </a:p>
          </p:txBody>
        </p:sp>
        <p:sp>
          <p:nvSpPr>
            <p:cNvPr id="25" name="Rectangle 24">
              <a:extLst>
                <a:ext uri="{FF2B5EF4-FFF2-40B4-BE49-F238E27FC236}">
                  <a16:creationId xmlns:a16="http://schemas.microsoft.com/office/drawing/2014/main" id="{2090D510-016C-C24D-B4C6-FBB82A26305F}"/>
                </a:ext>
              </a:extLst>
            </p:cNvPr>
            <p:cNvSpPr/>
            <p:nvPr/>
          </p:nvSpPr>
          <p:spPr bwMode="auto">
            <a:xfrm>
              <a:off x="1777724" y="3159741"/>
              <a:ext cx="1276315" cy="3847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spAutoFit/>
            </a:bodyPr>
            <a:lstStyle/>
            <a:p>
              <a:pPr algn="r" defTabSz="914099" fontAlgn="base">
                <a:spcBef>
                  <a:spcPct val="0"/>
                </a:spcBef>
                <a:spcAft>
                  <a:spcPct val="0"/>
                </a:spcAft>
              </a:pPr>
              <a:r>
                <a:rPr lang="en-US" sz="800">
                  <a:solidFill>
                    <a:schemeClr val="bg1"/>
                  </a:solidFill>
                  <a:latin typeface="+mj-lt"/>
                  <a:ea typeface="Tahoma" panose="020B0604030504040204" pitchFamily="34" charset="0"/>
                  <a:cs typeface="Tahoma" panose="020B0604030504040204" pitchFamily="34" charset="0"/>
                </a:rPr>
                <a:t>Data Mover </a:t>
              </a:r>
              <a:br>
                <a:rPr lang="en-US" sz="800">
                  <a:solidFill>
                    <a:schemeClr val="bg1"/>
                  </a:solidFill>
                  <a:latin typeface="+mj-lt"/>
                  <a:ea typeface="Tahoma" panose="020B0604030504040204" pitchFamily="34" charset="0"/>
                  <a:cs typeface="Tahoma" panose="020B0604030504040204" pitchFamily="34" charset="0"/>
                </a:rPr>
              </a:br>
              <a:r>
                <a:rPr lang="en-US" sz="800">
                  <a:solidFill>
                    <a:schemeClr val="bg1"/>
                  </a:solidFill>
                  <a:latin typeface="+mj-lt"/>
                  <a:ea typeface="Tahoma" panose="020B0604030504040204" pitchFamily="34" charset="0"/>
                  <a:cs typeface="Tahoma" panose="020B0604030504040204" pitchFamily="34" charset="0"/>
                </a:rPr>
                <a:t>Service</a:t>
              </a:r>
            </a:p>
          </p:txBody>
        </p:sp>
        <p:pic>
          <p:nvPicPr>
            <p:cNvPr id="26" name="Graphic 25">
              <a:extLst>
                <a:ext uri="{FF2B5EF4-FFF2-40B4-BE49-F238E27FC236}">
                  <a16:creationId xmlns:a16="http://schemas.microsoft.com/office/drawing/2014/main" id="{2BA8FE3F-BE73-F246-98DF-0BD0A12CEE6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23563" y="3483242"/>
              <a:ext cx="932219" cy="898113"/>
            </a:xfrm>
            <a:prstGeom prst="rect">
              <a:avLst/>
            </a:prstGeom>
          </p:spPr>
        </p:pic>
        <p:cxnSp>
          <p:nvCxnSpPr>
            <p:cNvPr id="27" name="Straight Arrow Connector 26">
              <a:extLst>
                <a:ext uri="{FF2B5EF4-FFF2-40B4-BE49-F238E27FC236}">
                  <a16:creationId xmlns:a16="http://schemas.microsoft.com/office/drawing/2014/main" id="{72D69858-8C8F-4A4A-9EED-06A9DE2C566C}"/>
                </a:ext>
              </a:extLst>
            </p:cNvPr>
            <p:cNvCxnSpPr>
              <a:cxnSpLocks/>
            </p:cNvCxnSpPr>
            <p:nvPr/>
          </p:nvCxnSpPr>
          <p:spPr>
            <a:xfrm flipH="1">
              <a:off x="4724232" y="2960199"/>
              <a:ext cx="547589" cy="0"/>
            </a:xfrm>
            <a:prstGeom prst="straightConnector1">
              <a:avLst/>
            </a:prstGeom>
            <a:ln w="12700">
              <a:solidFill>
                <a:srgbClr val="00E296"/>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EA5579CF-46E6-4E4C-9E6D-3FEFE0DC3876}"/>
                </a:ext>
              </a:extLst>
            </p:cNvPr>
            <p:cNvCxnSpPr>
              <a:cxnSpLocks/>
            </p:cNvCxnSpPr>
            <p:nvPr/>
          </p:nvCxnSpPr>
          <p:spPr>
            <a:xfrm flipH="1">
              <a:off x="3545990" y="2960199"/>
              <a:ext cx="547589" cy="0"/>
            </a:xfrm>
            <a:prstGeom prst="straightConnector1">
              <a:avLst/>
            </a:prstGeom>
            <a:ln w="12700">
              <a:solidFill>
                <a:srgbClr val="00E296"/>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7E8FA84-8428-8E48-A0C7-776F02350A52}"/>
                </a:ext>
              </a:extLst>
            </p:cNvPr>
            <p:cNvSpPr txBox="1"/>
            <p:nvPr/>
          </p:nvSpPr>
          <p:spPr>
            <a:xfrm>
              <a:off x="6532527" y="4516664"/>
              <a:ext cx="894797" cy="230832"/>
            </a:xfrm>
            <a:prstGeom prst="rect">
              <a:avLst/>
            </a:prstGeom>
          </p:spPr>
          <p:txBody>
            <a:bodyPr wrap="none" rtlCol="0">
              <a:spAutoFit/>
            </a:bodyPr>
            <a:lstStyle/>
            <a:p>
              <a:pPr algn="ctr" defTabSz="685783">
                <a:lnSpc>
                  <a:spcPct val="90000"/>
                </a:lnSpc>
                <a:defRPr/>
              </a:pPr>
              <a:r>
                <a:rPr lang="en-US" altLang="zh-CN" sz="1000">
                  <a:solidFill>
                    <a:schemeClr val="bg1"/>
                  </a:solidFill>
                  <a:latin typeface="+mj-lt"/>
                </a:rPr>
                <a:t>Target</a:t>
              </a:r>
              <a:r>
                <a:rPr lang="en-US" sz="1000">
                  <a:solidFill>
                    <a:schemeClr val="bg1"/>
                  </a:solidFill>
                  <a:latin typeface="+mj-lt"/>
                </a:rPr>
                <a:t> hosts</a:t>
              </a:r>
            </a:p>
          </p:txBody>
        </p:sp>
      </p:grpSp>
      <p:sp>
        <p:nvSpPr>
          <p:cNvPr id="31" name="TextBox 30">
            <a:extLst>
              <a:ext uri="{FF2B5EF4-FFF2-40B4-BE49-F238E27FC236}">
                <a16:creationId xmlns:a16="http://schemas.microsoft.com/office/drawing/2014/main" id="{AD691842-942C-2C4D-B2C7-8D18CEF8E269}"/>
              </a:ext>
            </a:extLst>
          </p:cNvPr>
          <p:cNvSpPr txBox="1"/>
          <p:nvPr/>
        </p:nvSpPr>
        <p:spPr>
          <a:xfrm>
            <a:off x="718086" y="1062360"/>
            <a:ext cx="10490197" cy="1354217"/>
          </a:xfrm>
          <a:prstGeom prst="rect">
            <a:avLst/>
          </a:prstGeom>
          <a:noFill/>
        </p:spPr>
        <p:txBody>
          <a:bodyPr wrap="square" rtlCol="0">
            <a:spAutoFit/>
          </a:bodyPr>
          <a:lstStyle/>
          <a:p>
            <a:pPr marL="285750" indent="-285750">
              <a:buFont typeface="Arial" panose="020B0604020202020204" pitchFamily="34" charset="0"/>
              <a:buChar char="•"/>
            </a:pPr>
            <a:r>
              <a:rPr lang="en-CN" sz="1600" dirty="0"/>
              <a:t>Help customer build 1-to-1 DR, VMs can be reovered at the DR site</a:t>
            </a:r>
          </a:p>
          <a:p>
            <a:pPr marL="285750" indent="-285750">
              <a:buFont typeface="Arial" panose="020B0604020202020204" pitchFamily="34" charset="0"/>
              <a:buChar char="•"/>
            </a:pPr>
            <a:r>
              <a:rPr lang="en-CN" sz="1600" dirty="0"/>
              <a:t>Support CBT (changed block tracking) to realize minutes-level RPO</a:t>
            </a:r>
          </a:p>
          <a:p>
            <a:pPr marL="285750" indent="-285750">
              <a:buFont typeface="Arial" panose="020B0604020202020204" pitchFamily="34" charset="0"/>
              <a:buChar char="•"/>
            </a:pPr>
            <a:r>
              <a:rPr lang="en-CN" sz="1600" dirty="0"/>
              <a:t>Minutes-level RTO</a:t>
            </a:r>
          </a:p>
          <a:p>
            <a:pPr marL="285750" indent="-285750">
              <a:buFont typeface="Arial" panose="020B0604020202020204" pitchFamily="34" charset="0"/>
              <a:buChar char="•"/>
            </a:pPr>
            <a:r>
              <a:rPr lang="en-CN" sz="1600" dirty="0"/>
              <a:t>Save bandwidth cost with WAN accelerator</a:t>
            </a:r>
          </a:p>
          <a:p>
            <a:pPr marL="285750" indent="-285750">
              <a:buFont typeface="Arial" panose="020B0604020202020204" pitchFamily="34" charset="0"/>
              <a:buChar char="•"/>
            </a:pPr>
            <a:r>
              <a:rPr lang="en-CN" sz="1600" dirty="0"/>
              <a:t>Support database-consistent protection without agents</a:t>
            </a:r>
          </a:p>
        </p:txBody>
      </p:sp>
    </p:spTree>
    <p:extLst>
      <p:ext uri="{BB962C8B-B14F-4D97-AF65-F5344CB8AC3E}">
        <p14:creationId xmlns:p14="http://schemas.microsoft.com/office/powerpoint/2010/main" val="2625989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AC4EE-3AD9-974F-B2A8-CC00CCC4CBE1}"/>
              </a:ext>
            </a:extLst>
          </p:cNvPr>
          <p:cNvSpPr>
            <a:spLocks noGrp="1"/>
          </p:cNvSpPr>
          <p:nvPr>
            <p:ph type="title"/>
          </p:nvPr>
        </p:nvSpPr>
        <p:spPr/>
        <p:txBody>
          <a:bodyPr/>
          <a:lstStyle/>
          <a:p>
            <a:r>
              <a:rPr lang="en-CN" dirty="0"/>
              <a:t>Veeam Datalabs</a:t>
            </a:r>
          </a:p>
        </p:txBody>
      </p:sp>
      <p:sp>
        <p:nvSpPr>
          <p:cNvPr id="3" name="Date Placeholder 2">
            <a:extLst>
              <a:ext uri="{FF2B5EF4-FFF2-40B4-BE49-F238E27FC236}">
                <a16:creationId xmlns:a16="http://schemas.microsoft.com/office/drawing/2014/main" id="{AC2BADBD-4364-7142-B18F-027F37FB7FF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D003DC1D-62C7-D645-9162-5323B3B8812E}"/>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72361491-B90E-9249-9BE3-E0EC2B702041}"/>
              </a:ext>
            </a:extLst>
          </p:cNvPr>
          <p:cNvSpPr>
            <a:spLocks noGrp="1"/>
          </p:cNvSpPr>
          <p:nvPr>
            <p:ph type="sldNum" sz="quarter" idx="12"/>
          </p:nvPr>
        </p:nvSpPr>
        <p:spPr/>
        <p:txBody>
          <a:bodyPr/>
          <a:lstStyle/>
          <a:p>
            <a:r>
              <a:rPr lang="en-US" altLang="zh-CN"/>
              <a:t>Page  </a:t>
            </a:r>
            <a:fld id="{6F6B6950-8D1A-4668-8374-25B44628E0DF}" type="slidenum">
              <a:rPr lang="zh-CN" altLang="en-US" smtClean="0"/>
              <a:t>18</a:t>
            </a:fld>
            <a:endParaRPr lang="zh-CN" altLang="en-US" dirty="0"/>
          </a:p>
        </p:txBody>
      </p:sp>
      <p:pic>
        <p:nvPicPr>
          <p:cNvPr id="6" name="Picture 20">
            <a:extLst>
              <a:ext uri="{FF2B5EF4-FFF2-40B4-BE49-F238E27FC236}">
                <a16:creationId xmlns:a16="http://schemas.microsoft.com/office/drawing/2014/main" id="{EE849853-2F42-2744-A25F-3A894BEF77EF}"/>
              </a:ext>
            </a:extLst>
          </p:cNvPr>
          <p:cNvPicPr>
            <a:picLocks noChangeAspect="1"/>
          </p:cNvPicPr>
          <p:nvPr/>
        </p:nvPicPr>
        <p:blipFill>
          <a:blip r:embed="rId2" cstate="hqprint">
            <a:extLst>
              <a:ext uri="{28A0092B-C50C-407E-A947-70E740481C1C}">
                <a14:useLocalDpi xmlns:a14="http://schemas.microsoft.com/office/drawing/2010/main"/>
              </a:ext>
            </a:extLst>
          </a:blip>
          <a:stretch>
            <a:fillRect/>
          </a:stretch>
        </p:blipFill>
        <p:spPr>
          <a:xfrm>
            <a:off x="4995738" y="4190948"/>
            <a:ext cx="1491250" cy="2061200"/>
          </a:xfrm>
          <a:prstGeom prst="rect">
            <a:avLst/>
          </a:prstGeom>
        </p:spPr>
      </p:pic>
      <p:sp>
        <p:nvSpPr>
          <p:cNvPr id="7" name="TextBox 6">
            <a:extLst>
              <a:ext uri="{FF2B5EF4-FFF2-40B4-BE49-F238E27FC236}">
                <a16:creationId xmlns:a16="http://schemas.microsoft.com/office/drawing/2014/main" id="{DAE8CBEF-B117-004B-9385-4F73B4FC5398}"/>
              </a:ext>
            </a:extLst>
          </p:cNvPr>
          <p:cNvSpPr txBox="1"/>
          <p:nvPr/>
        </p:nvSpPr>
        <p:spPr>
          <a:xfrm>
            <a:off x="695739" y="1113183"/>
            <a:ext cx="4204252" cy="3108543"/>
          </a:xfrm>
          <a:prstGeom prst="rect">
            <a:avLst/>
          </a:prstGeom>
          <a:noFill/>
        </p:spPr>
        <p:txBody>
          <a:bodyPr wrap="square" rtlCol="0">
            <a:spAutoFit/>
          </a:bodyPr>
          <a:lstStyle/>
          <a:p>
            <a:r>
              <a:rPr lang="en-CN" sz="1600" dirty="0">
                <a:solidFill>
                  <a:srgbClr val="00B050"/>
                </a:solidFill>
              </a:rPr>
              <a:t>Data copy is exactly the same as that in production</a:t>
            </a:r>
          </a:p>
          <a:p>
            <a:pPr marL="285750" indent="-285750">
              <a:buFont typeface="Arial" panose="020B0604020202020204" pitchFamily="34" charset="0"/>
              <a:buChar char="•"/>
            </a:pPr>
            <a:r>
              <a:rPr lang="en-CN" sz="1600" dirty="0"/>
              <a:t>From physical, cloud, HCI, oracle </a:t>
            </a:r>
          </a:p>
          <a:p>
            <a:pPr marL="285750" indent="-285750">
              <a:buFont typeface="Arial" panose="020B0604020202020204" pitchFamily="34" charset="0"/>
              <a:buChar char="•"/>
            </a:pPr>
            <a:r>
              <a:rPr lang="en-US" sz="1600" dirty="0"/>
              <a:t>T</a:t>
            </a:r>
            <a:r>
              <a:rPr lang="en-CN" sz="1600" dirty="0"/>
              <a:t>o VMware/Hyper-v</a:t>
            </a:r>
          </a:p>
          <a:p>
            <a:pPr marL="285750" indent="-285750">
              <a:buFont typeface="Arial" panose="020B0604020202020204" pitchFamily="34" charset="0"/>
              <a:buChar char="•"/>
            </a:pPr>
            <a:endParaRPr lang="en-CN" sz="1600" dirty="0"/>
          </a:p>
          <a:p>
            <a:r>
              <a:rPr lang="en-CN" sz="1600" dirty="0">
                <a:solidFill>
                  <a:srgbClr val="00B050"/>
                </a:solidFill>
              </a:rPr>
              <a:t>Can be run simultaneously with production environment under isolated network, no impact on production business, delivering:</a:t>
            </a:r>
          </a:p>
          <a:p>
            <a:pPr marL="285750" indent="-285750">
              <a:buFont typeface="Arial" panose="020B0604020202020204" pitchFamily="34" charset="0"/>
              <a:buChar char="•"/>
            </a:pPr>
            <a:r>
              <a:rPr lang="en-US" sz="1600" dirty="0"/>
              <a:t>V</a:t>
            </a:r>
            <a:r>
              <a:rPr lang="en-CN" sz="1600" dirty="0"/>
              <a:t>alue-added business capability</a:t>
            </a:r>
          </a:p>
          <a:p>
            <a:pPr marL="285750" indent="-285750">
              <a:buFont typeface="Arial" panose="020B0604020202020204" pitchFamily="34" charset="0"/>
              <a:buChar char="•"/>
            </a:pPr>
            <a:r>
              <a:rPr lang="en-US" sz="1600" dirty="0"/>
              <a:t>D</a:t>
            </a:r>
            <a:r>
              <a:rPr lang="en-CN" sz="1600" dirty="0"/>
              <a:t>ata service</a:t>
            </a:r>
          </a:p>
          <a:p>
            <a:pPr marL="285750" indent="-285750">
              <a:buFont typeface="Arial" panose="020B0604020202020204" pitchFamily="34" charset="0"/>
              <a:buChar char="•"/>
            </a:pPr>
            <a:r>
              <a:rPr lang="en-CN" sz="1600" dirty="0"/>
              <a:t>Data asset utilization</a:t>
            </a:r>
          </a:p>
        </p:txBody>
      </p:sp>
      <p:sp>
        <p:nvSpPr>
          <p:cNvPr id="8" name="TextBox 7">
            <a:extLst>
              <a:ext uri="{FF2B5EF4-FFF2-40B4-BE49-F238E27FC236}">
                <a16:creationId xmlns:a16="http://schemas.microsoft.com/office/drawing/2014/main" id="{3B5828F5-E17E-D94B-A20F-CF44AAD63DA1}"/>
              </a:ext>
            </a:extLst>
          </p:cNvPr>
          <p:cNvSpPr txBox="1"/>
          <p:nvPr/>
        </p:nvSpPr>
        <p:spPr>
          <a:xfrm>
            <a:off x="6160321" y="1113182"/>
            <a:ext cx="4204252" cy="3077766"/>
          </a:xfrm>
          <a:prstGeom prst="rect">
            <a:avLst/>
          </a:prstGeom>
          <a:noFill/>
        </p:spPr>
        <p:txBody>
          <a:bodyPr wrap="square" rtlCol="0">
            <a:spAutoFit/>
          </a:bodyPr>
          <a:lstStyle/>
          <a:p>
            <a:r>
              <a:rPr lang="en-CN" sz="1600" dirty="0">
                <a:solidFill>
                  <a:srgbClr val="00B050"/>
                </a:solidFill>
              </a:rPr>
              <a:t>Natively supports</a:t>
            </a:r>
          </a:p>
          <a:p>
            <a:pPr marL="285750" indent="-285750">
              <a:buFont typeface="Arial" panose="020B0604020202020204" pitchFamily="34" charset="0"/>
              <a:buChar char="•"/>
            </a:pPr>
            <a:r>
              <a:rPr lang="en-CN" sz="1600" dirty="0"/>
              <a:t>SureBackup &amp; SureReplica: validation of backup and replication </a:t>
            </a:r>
          </a:p>
          <a:p>
            <a:pPr marL="285750" indent="-285750">
              <a:buFont typeface="Arial" panose="020B0604020202020204" pitchFamily="34" charset="0"/>
              <a:buChar char="•"/>
            </a:pPr>
            <a:r>
              <a:rPr lang="en-US" sz="1600" dirty="0"/>
              <a:t>On-demand Sandbox</a:t>
            </a:r>
          </a:p>
          <a:p>
            <a:pPr marL="285750" indent="-285750">
              <a:buFont typeface="Arial" panose="020B0604020202020204" pitchFamily="34" charset="0"/>
              <a:buChar char="•"/>
            </a:pPr>
            <a:r>
              <a:rPr lang="en-US" sz="1600" dirty="0"/>
              <a:t>Staged Restore: cleanse and decrypt data by automatically leveraging user script when creating </a:t>
            </a:r>
            <a:r>
              <a:rPr lang="en-US" sz="1600" dirty="0" err="1"/>
              <a:t>datalabs</a:t>
            </a:r>
            <a:r>
              <a:rPr lang="en-US" sz="1600" dirty="0"/>
              <a:t> </a:t>
            </a:r>
          </a:p>
          <a:p>
            <a:pPr marL="285750" indent="-285750">
              <a:buFont typeface="Arial" panose="020B0604020202020204" pitchFamily="34" charset="0"/>
              <a:buChar char="•"/>
            </a:pPr>
            <a:r>
              <a:rPr lang="en-US" sz="1600" dirty="0"/>
              <a:t>Secure Restore: launch virus scanning before recovery to ensure the security of data.</a:t>
            </a:r>
            <a:endParaRPr lang="en-CN" sz="1600" dirty="0"/>
          </a:p>
          <a:p>
            <a:pPr marL="285750" indent="-285750">
              <a:buFont typeface="Arial" panose="020B0604020202020204" pitchFamily="34" charset="0"/>
              <a:buChar char="•"/>
            </a:pPr>
            <a:endParaRPr lang="en-CN" sz="1600" dirty="0"/>
          </a:p>
          <a:p>
            <a:endParaRPr lang="en-CN" sz="1600" dirty="0"/>
          </a:p>
        </p:txBody>
      </p:sp>
    </p:spTree>
    <p:extLst>
      <p:ext uri="{BB962C8B-B14F-4D97-AF65-F5344CB8AC3E}">
        <p14:creationId xmlns:p14="http://schemas.microsoft.com/office/powerpoint/2010/main" val="17303772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44DBE-4DBF-054C-ACC0-5CEB2DFE3581}"/>
              </a:ext>
            </a:extLst>
          </p:cNvPr>
          <p:cNvSpPr>
            <a:spLocks noGrp="1"/>
          </p:cNvSpPr>
          <p:nvPr>
            <p:ph type="title"/>
          </p:nvPr>
        </p:nvSpPr>
        <p:spPr/>
        <p:txBody>
          <a:bodyPr/>
          <a:lstStyle/>
          <a:p>
            <a:r>
              <a:rPr lang="en-CN" dirty="0"/>
              <a:t>Secure Restore</a:t>
            </a:r>
          </a:p>
        </p:txBody>
      </p:sp>
      <p:sp>
        <p:nvSpPr>
          <p:cNvPr id="3" name="Date Placeholder 2">
            <a:extLst>
              <a:ext uri="{FF2B5EF4-FFF2-40B4-BE49-F238E27FC236}">
                <a16:creationId xmlns:a16="http://schemas.microsoft.com/office/drawing/2014/main" id="{E2D46722-3486-5542-AF77-82B6A9D508E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FE4E7C3A-FF77-5B4C-876B-EB106B4EE9BC}"/>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36788A9-EEA4-EB4E-9267-89D3A71ADE43}"/>
              </a:ext>
            </a:extLst>
          </p:cNvPr>
          <p:cNvSpPr>
            <a:spLocks noGrp="1"/>
          </p:cNvSpPr>
          <p:nvPr>
            <p:ph type="sldNum" sz="quarter" idx="12"/>
          </p:nvPr>
        </p:nvSpPr>
        <p:spPr/>
        <p:txBody>
          <a:bodyPr/>
          <a:lstStyle/>
          <a:p>
            <a:r>
              <a:rPr lang="en-US" altLang="zh-CN"/>
              <a:t>Page  </a:t>
            </a:r>
            <a:fld id="{6F6B6950-8D1A-4668-8374-25B44628E0DF}" type="slidenum">
              <a:rPr lang="zh-CN" altLang="en-US" smtClean="0"/>
              <a:t>19</a:t>
            </a:fld>
            <a:endParaRPr lang="zh-CN" altLang="en-US" dirty="0"/>
          </a:p>
        </p:txBody>
      </p:sp>
      <p:sp>
        <p:nvSpPr>
          <p:cNvPr id="6" name="Rectangle 5">
            <a:extLst>
              <a:ext uri="{FF2B5EF4-FFF2-40B4-BE49-F238E27FC236}">
                <a16:creationId xmlns:a16="http://schemas.microsoft.com/office/drawing/2014/main" id="{2A4D33DD-69D5-514E-B9E5-60968352A31A}"/>
              </a:ext>
            </a:extLst>
          </p:cNvPr>
          <p:cNvSpPr/>
          <p:nvPr/>
        </p:nvSpPr>
        <p:spPr>
          <a:xfrm>
            <a:off x="1" y="979714"/>
            <a:ext cx="12192000" cy="4885509"/>
          </a:xfrm>
          <a:prstGeom prst="rect">
            <a:avLst/>
          </a:prstGeom>
          <a:solidFill>
            <a:schemeClr val="bg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grpSp>
        <p:nvGrpSpPr>
          <p:cNvPr id="38" name="Group 37">
            <a:extLst>
              <a:ext uri="{FF2B5EF4-FFF2-40B4-BE49-F238E27FC236}">
                <a16:creationId xmlns:a16="http://schemas.microsoft.com/office/drawing/2014/main" id="{9DE4543B-634B-8B4D-B6C6-E4B6E1DAD11E}"/>
              </a:ext>
            </a:extLst>
          </p:cNvPr>
          <p:cNvGrpSpPr/>
          <p:nvPr/>
        </p:nvGrpSpPr>
        <p:grpSpPr>
          <a:xfrm>
            <a:off x="1543602" y="1495977"/>
            <a:ext cx="8822911" cy="3866046"/>
            <a:chOff x="2050498" y="1610415"/>
            <a:chExt cx="7961313" cy="3305175"/>
          </a:xfrm>
        </p:grpSpPr>
        <p:grpSp>
          <p:nvGrpSpPr>
            <p:cNvPr id="7" name="Group 6">
              <a:extLst>
                <a:ext uri="{FF2B5EF4-FFF2-40B4-BE49-F238E27FC236}">
                  <a16:creationId xmlns:a16="http://schemas.microsoft.com/office/drawing/2014/main" id="{7785EACF-A2EE-4147-844E-DCB07D9553F8}"/>
                </a:ext>
              </a:extLst>
            </p:cNvPr>
            <p:cNvGrpSpPr>
              <a:grpSpLocks/>
            </p:cNvGrpSpPr>
            <p:nvPr/>
          </p:nvGrpSpPr>
          <p:grpSpPr bwMode="auto">
            <a:xfrm>
              <a:off x="2050498" y="1610415"/>
              <a:ext cx="2143125" cy="2415787"/>
              <a:chOff x="309967" y="983831"/>
              <a:chExt cx="2142969" cy="2417095"/>
            </a:xfrm>
          </p:grpSpPr>
          <p:sp>
            <p:nvSpPr>
              <p:cNvPr id="8" name="TextBox 7">
                <a:extLst>
                  <a:ext uri="{FF2B5EF4-FFF2-40B4-BE49-F238E27FC236}">
                    <a16:creationId xmlns:a16="http://schemas.microsoft.com/office/drawing/2014/main" id="{9B9F9F70-C90A-584C-84DF-5258FD8C87C0}"/>
                  </a:ext>
                </a:extLst>
              </p:cNvPr>
              <p:cNvSpPr txBox="1"/>
              <p:nvPr/>
            </p:nvSpPr>
            <p:spPr>
              <a:xfrm>
                <a:off x="672190" y="2095683"/>
                <a:ext cx="1455035" cy="315922"/>
              </a:xfrm>
              <a:prstGeom prst="rect">
                <a:avLst/>
              </a:prstGeom>
              <a:noFill/>
            </p:spPr>
            <p:txBody>
              <a:bodyPr wrap="none" lIns="0" tIns="0" rIns="0" bIns="0">
                <a:spAutoFit/>
              </a:bodyPr>
              <a:lstStyle/>
              <a:p>
                <a:pPr algn="ctr" defTabSz="685628" eaLnBrk="1" fontAlgn="auto" hangingPunct="1">
                  <a:spcBef>
                    <a:spcPts val="0"/>
                  </a:spcBef>
                  <a:spcAft>
                    <a:spcPts val="0"/>
                  </a:spcAft>
                  <a:defRPr/>
                </a:pPr>
                <a:r>
                  <a:rPr lang="zh-CN" sz="1200" dirty="0">
                    <a:solidFill>
                      <a:srgbClr val="FFFFFF"/>
                    </a:solidFill>
                    <a:latin typeface="Century Gothic" panose="020B0502020202020204" pitchFamily="34" charset="0"/>
                    <a:ea typeface="SimSun"/>
                  </a:rPr>
                  <a:t>Veeam</a:t>
                </a:r>
              </a:p>
              <a:p>
                <a:pPr algn="ctr" defTabSz="685628" eaLnBrk="1" fontAlgn="auto" hangingPunct="1">
                  <a:spcBef>
                    <a:spcPts val="0"/>
                  </a:spcBef>
                  <a:spcAft>
                    <a:spcPts val="0"/>
                  </a:spcAft>
                  <a:defRPr/>
                </a:pPr>
                <a:r>
                  <a:rPr lang="zh-CN" sz="1200" dirty="0">
                    <a:solidFill>
                      <a:srgbClr val="FFFFFF"/>
                    </a:solidFill>
                    <a:latin typeface="Century Gothic" panose="020B0502020202020204" pitchFamily="34" charset="0"/>
                    <a:ea typeface="SimSun"/>
                  </a:rPr>
                  <a:t>Backup &amp; Replication</a:t>
                </a:r>
              </a:p>
            </p:txBody>
          </p:sp>
          <p:sp>
            <p:nvSpPr>
              <p:cNvPr id="9" name="TextBox 24">
                <a:extLst>
                  <a:ext uri="{FF2B5EF4-FFF2-40B4-BE49-F238E27FC236}">
                    <a16:creationId xmlns:a16="http://schemas.microsoft.com/office/drawing/2014/main" id="{2158DAB3-A503-274C-AB68-C67A45EDFAED}"/>
                  </a:ext>
                </a:extLst>
              </p:cNvPr>
              <p:cNvSpPr txBox="1">
                <a:spLocks noChangeArrowheads="1"/>
              </p:cNvSpPr>
              <p:nvPr/>
            </p:nvSpPr>
            <p:spPr bwMode="auto">
              <a:xfrm>
                <a:off x="715620" y="3179781"/>
                <a:ext cx="1368543" cy="221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algn="ctr" eaLnBrk="1" hangingPunct="1">
                  <a:lnSpc>
                    <a:spcPct val="90000"/>
                  </a:lnSpc>
                </a:pPr>
                <a:r>
                  <a:rPr lang="en-US" altLang="zh-CN" sz="1200" dirty="0">
                    <a:solidFill>
                      <a:srgbClr val="FFFFFF"/>
                    </a:solidFill>
                    <a:latin typeface="Century Gothic" panose="020B0502020202020204" pitchFamily="34" charset="0"/>
                    <a:ea typeface="Microsoft YaHei" panose="020B0503020204020204" pitchFamily="34" charset="-122"/>
                  </a:rPr>
                  <a:t>Backup repository</a:t>
                </a:r>
                <a:endParaRPr lang="zh-CN" altLang="zh-CN" sz="1200" dirty="0">
                  <a:solidFill>
                    <a:srgbClr val="FFFFFF"/>
                  </a:solidFill>
                  <a:latin typeface="Century Gothic" panose="020B0502020202020204" pitchFamily="34" charset="0"/>
                  <a:ea typeface="Microsoft YaHei" panose="020B0503020204020204" pitchFamily="34" charset="-122"/>
                </a:endParaRPr>
              </a:p>
            </p:txBody>
          </p:sp>
          <p:sp>
            <p:nvSpPr>
              <p:cNvPr id="10" name="TextBox 35">
                <a:extLst>
                  <a:ext uri="{FF2B5EF4-FFF2-40B4-BE49-F238E27FC236}">
                    <a16:creationId xmlns:a16="http://schemas.microsoft.com/office/drawing/2014/main" id="{34BC3EA1-6A44-E044-A72D-1FA43E9D2949}"/>
                  </a:ext>
                </a:extLst>
              </p:cNvPr>
              <p:cNvSpPr txBox="1">
                <a:spLocks noChangeArrowheads="1"/>
              </p:cNvSpPr>
              <p:nvPr/>
            </p:nvSpPr>
            <p:spPr bwMode="auto">
              <a:xfrm>
                <a:off x="309967" y="983831"/>
                <a:ext cx="2142969" cy="210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1. </a:t>
                </a:r>
                <a:r>
                  <a:rPr lang="en-US" altLang="zh-CN" sz="1000" dirty="0">
                    <a:solidFill>
                      <a:srgbClr val="FFFFFF"/>
                    </a:solidFill>
                    <a:latin typeface="Century Gothic" panose="020B0502020202020204" pitchFamily="34" charset="0"/>
                    <a:ea typeface="Microsoft YaHei" panose="020B0503020204020204" pitchFamily="34" charset="-122"/>
                  </a:rPr>
                  <a:t>Choose the recovery point</a:t>
                </a:r>
                <a:endParaRPr lang="zh-CN" altLang="zh-CN" sz="1000" dirty="0">
                  <a:solidFill>
                    <a:srgbClr val="FFFFFF"/>
                  </a:solidFill>
                  <a:latin typeface="Century Gothic" panose="020B0502020202020204" pitchFamily="34" charset="0"/>
                  <a:ea typeface="Microsoft YaHei" panose="020B0503020204020204" pitchFamily="34" charset="-122"/>
                </a:endParaRPr>
              </a:p>
            </p:txBody>
          </p:sp>
          <p:pic>
            <p:nvPicPr>
              <p:cNvPr id="11" name="Graphic 1">
                <a:extLst>
                  <a:ext uri="{FF2B5EF4-FFF2-40B4-BE49-F238E27FC236}">
                    <a16:creationId xmlns:a16="http://schemas.microsoft.com/office/drawing/2014/main" id="{23516698-3B12-5343-AD35-95CC1786CCD7}"/>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130645" y="1419041"/>
                <a:ext cx="476215" cy="619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aphic 41">
                <a:extLst>
                  <a:ext uri="{FF2B5EF4-FFF2-40B4-BE49-F238E27FC236}">
                    <a16:creationId xmlns:a16="http://schemas.microsoft.com/office/drawing/2014/main" id="{4D42FC1B-7ADA-F044-8168-9B62A6892C51}"/>
                  </a:ext>
                </a:extLst>
              </p:cNvPr>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1211601" y="2605546"/>
                <a:ext cx="490502" cy="516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a:extLst>
                <a:ext uri="{FF2B5EF4-FFF2-40B4-BE49-F238E27FC236}">
                  <a16:creationId xmlns:a16="http://schemas.microsoft.com/office/drawing/2014/main" id="{A36AF7D1-B392-C64E-BE22-122FD29DECA1}"/>
                </a:ext>
              </a:extLst>
            </p:cNvPr>
            <p:cNvGrpSpPr>
              <a:grpSpLocks/>
            </p:cNvGrpSpPr>
            <p:nvPr/>
          </p:nvGrpSpPr>
          <p:grpSpPr bwMode="auto">
            <a:xfrm>
              <a:off x="3360186" y="3162989"/>
              <a:ext cx="2482850" cy="1672974"/>
              <a:chOff x="1619731" y="2537406"/>
              <a:chExt cx="2484181" cy="1672130"/>
            </a:xfrm>
          </p:grpSpPr>
          <p:sp>
            <p:nvSpPr>
              <p:cNvPr id="14" name="TextBox 5">
                <a:extLst>
                  <a:ext uri="{FF2B5EF4-FFF2-40B4-BE49-F238E27FC236}">
                    <a16:creationId xmlns:a16="http://schemas.microsoft.com/office/drawing/2014/main" id="{6AEF6B74-80CB-044C-8D3E-29812EBBF4C7}"/>
                  </a:ext>
                </a:extLst>
              </p:cNvPr>
              <p:cNvSpPr txBox="1">
                <a:spLocks noChangeArrowheads="1"/>
              </p:cNvSpPr>
              <p:nvPr/>
            </p:nvSpPr>
            <p:spPr bwMode="auto">
              <a:xfrm>
                <a:off x="2223733" y="3219840"/>
                <a:ext cx="1369730" cy="142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algn="ctr" eaLnBrk="1" hangingPunct="1">
                  <a:lnSpc>
                    <a:spcPct val="90000"/>
                  </a:lnSpc>
                </a:pPr>
                <a:r>
                  <a:rPr lang="en-US" altLang="zh-CN" sz="1200" dirty="0">
                    <a:solidFill>
                      <a:srgbClr val="FFFFFF"/>
                    </a:solidFill>
                    <a:latin typeface="Century Gothic" panose="020B0502020202020204" pitchFamily="34" charset="0"/>
                    <a:ea typeface="Microsoft YaHei" panose="020B0503020204020204" pitchFamily="34" charset="-122"/>
                  </a:rPr>
                  <a:t>Mount server</a:t>
                </a:r>
                <a:endParaRPr lang="zh-CN" altLang="zh-CN" sz="1200" dirty="0">
                  <a:solidFill>
                    <a:srgbClr val="FFFFFF"/>
                  </a:solidFill>
                  <a:latin typeface="Century Gothic" panose="020B0502020202020204" pitchFamily="34" charset="0"/>
                  <a:ea typeface="Microsoft YaHei" panose="020B0503020204020204" pitchFamily="34" charset="-122"/>
                </a:endParaRPr>
              </a:p>
            </p:txBody>
          </p:sp>
          <p:cxnSp>
            <p:nvCxnSpPr>
              <p:cNvPr id="15" name="Straight Arrow Connector 14">
                <a:extLst>
                  <a:ext uri="{FF2B5EF4-FFF2-40B4-BE49-F238E27FC236}">
                    <a16:creationId xmlns:a16="http://schemas.microsoft.com/office/drawing/2014/main" id="{F3175380-611B-5E44-B866-3A163EA2CBEB}"/>
                  </a:ext>
                </a:extLst>
              </p:cNvPr>
              <p:cNvCxnSpPr>
                <a:cxnSpLocks/>
              </p:cNvCxnSpPr>
              <p:nvPr/>
            </p:nvCxnSpPr>
            <p:spPr>
              <a:xfrm>
                <a:off x="1619731" y="2826185"/>
                <a:ext cx="1022898" cy="0"/>
              </a:xfrm>
              <a:prstGeom prst="straightConnector1">
                <a:avLst/>
              </a:prstGeom>
              <a:ln w="12700">
                <a:solidFill>
                  <a:srgbClr val="00E296"/>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33">
                <a:extLst>
                  <a:ext uri="{FF2B5EF4-FFF2-40B4-BE49-F238E27FC236}">
                    <a16:creationId xmlns:a16="http://schemas.microsoft.com/office/drawing/2014/main" id="{991A9C3F-202F-5946-941B-3CB91FFAF050}"/>
                  </a:ext>
                </a:extLst>
              </p:cNvPr>
              <p:cNvSpPr txBox="1">
                <a:spLocks noChangeArrowheads="1"/>
              </p:cNvSpPr>
              <p:nvPr/>
            </p:nvSpPr>
            <p:spPr bwMode="auto">
              <a:xfrm>
                <a:off x="2433477" y="3473156"/>
                <a:ext cx="1670435" cy="736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2. </a:t>
                </a:r>
                <a:r>
                  <a:rPr lang="en-US" altLang="zh-CN" sz="1000" dirty="0">
                    <a:solidFill>
                      <a:srgbClr val="FFFFFF"/>
                    </a:solidFill>
                    <a:latin typeface="Century Gothic" panose="020B0502020202020204" pitchFamily="34" charset="0"/>
                    <a:ea typeface="Microsoft YaHei" panose="020B0503020204020204" pitchFamily="34" charset="-122"/>
                  </a:rPr>
                  <a:t>Mount the backup file to server</a:t>
                </a:r>
                <a:endParaRPr lang="zh-CN" altLang="zh-CN" sz="1000" dirty="0">
                  <a:solidFill>
                    <a:srgbClr val="FFFFFF"/>
                  </a:solidFill>
                  <a:latin typeface="Century Gothic" panose="020B0502020202020204" pitchFamily="34" charset="0"/>
                  <a:ea typeface="Microsoft YaHei" panose="020B0503020204020204" pitchFamily="34" charset="-122"/>
                </a:endParaRPr>
              </a:p>
              <a:p>
                <a:pPr eaLnBrk="1" hangingPunct="1"/>
                <a:endParaRPr lang="en-GB" altLang="zh-CN" sz="1000" dirty="0">
                  <a:solidFill>
                    <a:srgbClr val="FFFFFF"/>
                  </a:solidFill>
                  <a:latin typeface="Century Gothic" panose="020B0502020202020204" pitchFamily="34" charset="0"/>
                  <a:ea typeface="Microsoft YaHei" panose="020B0503020204020204" pitchFamily="34" charset="-122"/>
                </a:endParaRPr>
              </a:p>
              <a:p>
                <a:pPr eaLnBrk="1" hangingPunct="1"/>
                <a:r>
                  <a:rPr lang="en-US" altLang="zh-CN" sz="1000" i="1" dirty="0">
                    <a:solidFill>
                      <a:srgbClr val="FFFFFF"/>
                    </a:solidFill>
                    <a:latin typeface="Century Gothic" panose="020B0502020202020204" pitchFamily="34" charset="0"/>
                    <a:ea typeface="Microsoft YaHei" panose="020B0503020204020204" pitchFamily="34" charset="-122"/>
                  </a:rPr>
                  <a:t>Includes the defined anti-virus software</a:t>
                </a:r>
                <a:endParaRPr lang="zh-CN" altLang="zh-CN" sz="1000" i="1" dirty="0">
                  <a:solidFill>
                    <a:srgbClr val="FFFFFF"/>
                  </a:solidFill>
                  <a:latin typeface="Century Gothic" panose="020B0502020202020204" pitchFamily="34" charset="0"/>
                  <a:ea typeface="Microsoft YaHei" panose="020B0503020204020204" pitchFamily="34" charset="-122"/>
                </a:endParaRPr>
              </a:p>
            </p:txBody>
          </p:sp>
          <p:pic>
            <p:nvPicPr>
              <p:cNvPr id="17" name="Graphic 8">
                <a:extLst>
                  <a:ext uri="{FF2B5EF4-FFF2-40B4-BE49-F238E27FC236}">
                    <a16:creationId xmlns:a16="http://schemas.microsoft.com/office/drawing/2014/main" id="{4A207582-9EB0-A045-A38D-8823460216FE}"/>
                  </a:ext>
                </a:extLst>
              </p:cNvPr>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2682337" y="2537406"/>
                <a:ext cx="452681" cy="61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a:extLst>
                <a:ext uri="{FF2B5EF4-FFF2-40B4-BE49-F238E27FC236}">
                  <a16:creationId xmlns:a16="http://schemas.microsoft.com/office/drawing/2014/main" id="{22FC063D-4599-B647-834B-85A69E69FB7F}"/>
                </a:ext>
              </a:extLst>
            </p:cNvPr>
            <p:cNvGrpSpPr>
              <a:grpSpLocks/>
            </p:cNvGrpSpPr>
            <p:nvPr/>
          </p:nvGrpSpPr>
          <p:grpSpPr bwMode="auto">
            <a:xfrm>
              <a:off x="5052461" y="1940615"/>
              <a:ext cx="4959350" cy="1990725"/>
              <a:chOff x="3312177" y="1313620"/>
              <a:chExt cx="4960867" cy="1991708"/>
            </a:xfrm>
          </p:grpSpPr>
          <p:cxnSp>
            <p:nvCxnSpPr>
              <p:cNvPr id="19" name="Straight Arrow Connector 18">
                <a:extLst>
                  <a:ext uri="{FF2B5EF4-FFF2-40B4-BE49-F238E27FC236}">
                    <a16:creationId xmlns:a16="http://schemas.microsoft.com/office/drawing/2014/main" id="{01AA72E9-6DF9-7743-813F-2389555516AA}"/>
                  </a:ext>
                </a:extLst>
              </p:cNvPr>
              <p:cNvCxnSpPr>
                <a:cxnSpLocks/>
              </p:cNvCxnSpPr>
              <p:nvPr/>
            </p:nvCxnSpPr>
            <p:spPr>
              <a:xfrm>
                <a:off x="4941450" y="2446067"/>
                <a:ext cx="2051677" cy="0"/>
              </a:xfrm>
              <a:prstGeom prst="straightConnector1">
                <a:avLst/>
              </a:prstGeom>
              <a:ln w="12700">
                <a:solidFill>
                  <a:srgbClr val="00E296"/>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34">
                <a:extLst>
                  <a:ext uri="{FF2B5EF4-FFF2-40B4-BE49-F238E27FC236}">
                    <a16:creationId xmlns:a16="http://schemas.microsoft.com/office/drawing/2014/main" id="{81A1939D-044E-3F4F-A489-37BC202138C4}"/>
                  </a:ext>
                </a:extLst>
              </p:cNvPr>
              <p:cNvSpPr txBox="1">
                <a:spLocks noChangeArrowheads="1"/>
              </p:cNvSpPr>
              <p:nvPr/>
            </p:nvSpPr>
            <p:spPr bwMode="auto">
              <a:xfrm>
                <a:off x="3491757" y="1313620"/>
                <a:ext cx="1868094" cy="21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3. </a:t>
                </a:r>
                <a:r>
                  <a:rPr lang="en-US" altLang="zh-CN" sz="1000" dirty="0">
                    <a:solidFill>
                      <a:srgbClr val="FFFFFF"/>
                    </a:solidFill>
                    <a:latin typeface="Century Gothic" panose="020B0502020202020204" pitchFamily="34" charset="0"/>
                    <a:ea typeface="Microsoft YaHei" panose="020B0503020204020204" pitchFamily="34" charset="-122"/>
                  </a:rPr>
                  <a:t>Triggers anti-virus scanning</a:t>
                </a:r>
                <a:endParaRPr lang="zh-CN" altLang="zh-CN" sz="1000" dirty="0">
                  <a:solidFill>
                    <a:srgbClr val="FFFFFF"/>
                  </a:solidFill>
                  <a:latin typeface="Century Gothic" panose="020B0502020202020204" pitchFamily="34" charset="0"/>
                  <a:ea typeface="Microsoft YaHei" panose="020B0503020204020204" pitchFamily="34" charset="-122"/>
                </a:endParaRPr>
              </a:p>
            </p:txBody>
          </p:sp>
          <p:sp>
            <p:nvSpPr>
              <p:cNvPr id="21" name="TextBox 37">
                <a:extLst>
                  <a:ext uri="{FF2B5EF4-FFF2-40B4-BE49-F238E27FC236}">
                    <a16:creationId xmlns:a16="http://schemas.microsoft.com/office/drawing/2014/main" id="{E95528F8-2FDC-9149-BDDF-677CA7D46414}"/>
                  </a:ext>
                </a:extLst>
              </p:cNvPr>
              <p:cNvSpPr txBox="1">
                <a:spLocks noChangeArrowheads="1"/>
              </p:cNvSpPr>
              <p:nvPr/>
            </p:nvSpPr>
            <p:spPr bwMode="auto">
              <a:xfrm>
                <a:off x="5460323" y="1837977"/>
                <a:ext cx="2773393" cy="21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4a. </a:t>
                </a:r>
                <a:r>
                  <a:rPr lang="en-US" altLang="zh-CN" sz="1000" dirty="0">
                    <a:solidFill>
                      <a:srgbClr val="FFFFFF"/>
                    </a:solidFill>
                    <a:latin typeface="Century Gothic" panose="020B0502020202020204" pitchFamily="34" charset="0"/>
                    <a:ea typeface="Microsoft YaHei" panose="020B0503020204020204" pitchFamily="34" charset="-122"/>
                  </a:rPr>
                  <a:t>Keep restoring if no infection is detected</a:t>
                </a:r>
                <a:r>
                  <a:rPr lang="zh-CN" altLang="zh-CN" sz="1000" dirty="0">
                    <a:solidFill>
                      <a:srgbClr val="FFFFFF"/>
                    </a:solidFill>
                    <a:latin typeface="Century Gothic" panose="020B0502020202020204" pitchFamily="34" charset="0"/>
                    <a:ea typeface="Microsoft YaHei" panose="020B0503020204020204" pitchFamily="34" charset="-122"/>
                  </a:rPr>
                  <a:t> </a:t>
                </a:r>
              </a:p>
            </p:txBody>
          </p:sp>
          <p:pic>
            <p:nvPicPr>
              <p:cNvPr id="22" name="Graphic 13">
                <a:extLst>
                  <a:ext uri="{FF2B5EF4-FFF2-40B4-BE49-F238E27FC236}">
                    <a16:creationId xmlns:a16="http://schemas.microsoft.com/office/drawing/2014/main" id="{FF5E0327-D352-1748-B9F4-43CD19A28223}"/>
                  </a:ext>
                </a:extLst>
              </p:cNvPr>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a:off x="3683766" y="2342828"/>
                <a:ext cx="344592" cy="346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raphic 17">
                <a:extLst>
                  <a:ext uri="{FF2B5EF4-FFF2-40B4-BE49-F238E27FC236}">
                    <a16:creationId xmlns:a16="http://schemas.microsoft.com/office/drawing/2014/main" id="{CD5FB669-B407-BA46-AA9D-7378E39B229A}"/>
                  </a:ext>
                </a:extLst>
              </p:cNvPr>
              <p:cNvPicPr>
                <a:picLocks noChangeAspect="1" noChangeArrowheads="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4156985" y="2342828"/>
                <a:ext cx="344592" cy="346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Graphic 18">
                <a:extLst>
                  <a:ext uri="{FF2B5EF4-FFF2-40B4-BE49-F238E27FC236}">
                    <a16:creationId xmlns:a16="http://schemas.microsoft.com/office/drawing/2014/main" id="{ACA09D7E-F440-FA47-81FC-E7E29DFA0C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177" y="1904462"/>
                <a:ext cx="1583221" cy="989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Graphic 19">
                <a:extLst>
                  <a:ext uri="{FF2B5EF4-FFF2-40B4-BE49-F238E27FC236}">
                    <a16:creationId xmlns:a16="http://schemas.microsoft.com/office/drawing/2014/main" id="{DCE5A45B-696A-CB4F-A712-79267C9BAA71}"/>
                  </a:ext>
                </a:extLst>
              </p:cNvPr>
              <p:cNvPicPr>
                <a:picLocks noChangeAspect="1" noChangeArrowheads="1"/>
              </p:cNvPicPr>
              <p:nvPr/>
            </p:nvPicPr>
            <p:blipFill>
              <a:blip r:embed="rId9" cstate="screen">
                <a:extLst>
                  <a:ext uri="{28A0092B-C50C-407E-A947-70E740481C1C}">
                    <a14:useLocalDpi xmlns:a14="http://schemas.microsoft.com/office/drawing/2010/main" val="0"/>
                  </a:ext>
                </a:extLst>
              </a:blip>
              <a:srcRect/>
              <a:stretch>
                <a:fillRect/>
              </a:stretch>
            </p:blipFill>
            <p:spPr bwMode="auto">
              <a:xfrm>
                <a:off x="5532181" y="2247531"/>
                <a:ext cx="460516" cy="46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 name="Group 27">
                <a:extLst>
                  <a:ext uri="{FF2B5EF4-FFF2-40B4-BE49-F238E27FC236}">
                    <a16:creationId xmlns:a16="http://schemas.microsoft.com/office/drawing/2014/main" id="{682D0309-6750-2C47-A4F8-1602DF41C1D0}"/>
                  </a:ext>
                </a:extLst>
              </p:cNvPr>
              <p:cNvGrpSpPr>
                <a:grpSpLocks/>
              </p:cNvGrpSpPr>
              <p:nvPr/>
            </p:nvGrpSpPr>
            <p:grpSpPr bwMode="auto">
              <a:xfrm>
                <a:off x="7135420" y="2209324"/>
                <a:ext cx="1137624" cy="1096004"/>
                <a:chOff x="7135420" y="2209324"/>
                <a:chExt cx="988113" cy="951963"/>
              </a:xfrm>
            </p:grpSpPr>
            <p:pic>
              <p:nvPicPr>
                <p:cNvPr id="27" name="Graphic 20">
                  <a:extLst>
                    <a:ext uri="{FF2B5EF4-FFF2-40B4-BE49-F238E27FC236}">
                      <a16:creationId xmlns:a16="http://schemas.microsoft.com/office/drawing/2014/main" id="{210FFB45-6094-BF4E-84E5-5B09DF9C6598}"/>
                    </a:ext>
                  </a:extLst>
                </p:cNvPr>
                <p:cNvPicPr>
                  <a:picLocks noChangeAspect="1" noChangeArrowheads="1"/>
                </p:cNvPicPr>
                <p:nvPr/>
              </p:nvPicPr>
              <p:blipFill>
                <a:blip r:embed="rId10" cstate="screen">
                  <a:extLst>
                    <a:ext uri="{28A0092B-C50C-407E-A947-70E740481C1C}">
                      <a14:useLocalDpi xmlns:a14="http://schemas.microsoft.com/office/drawing/2010/main" val="0"/>
                    </a:ext>
                  </a:extLst>
                </a:blip>
                <a:srcRect/>
                <a:stretch>
                  <a:fillRect/>
                </a:stretch>
              </p:blipFill>
              <p:spPr bwMode="auto">
                <a:xfrm>
                  <a:off x="7135964" y="2209400"/>
                  <a:ext cx="987569" cy="95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Graphic 45">
                  <a:extLst>
                    <a:ext uri="{FF2B5EF4-FFF2-40B4-BE49-F238E27FC236}">
                      <a16:creationId xmlns:a16="http://schemas.microsoft.com/office/drawing/2014/main" id="{FEEB463A-F336-DA45-9588-50C57AA288D9}"/>
                    </a:ext>
                  </a:extLst>
                </p:cNvPr>
                <p:cNvPicPr>
                  <a:picLocks noChangeAspect="1" noChangeArrowheads="1"/>
                </p:cNvPicPr>
                <p:nvPr/>
              </p:nvPicPr>
              <p:blipFill>
                <a:blip r:embed="rId11" cstate="screen">
                  <a:extLst>
                    <a:ext uri="{28A0092B-C50C-407E-A947-70E740481C1C}">
                      <a14:useLocalDpi xmlns:a14="http://schemas.microsoft.com/office/drawing/2010/main" val="0"/>
                    </a:ext>
                  </a:extLst>
                </a:blip>
                <a:srcRect/>
                <a:stretch>
                  <a:fillRect/>
                </a:stretch>
              </p:blipFill>
              <p:spPr bwMode="auto">
                <a:xfrm>
                  <a:off x="7135964" y="2209400"/>
                  <a:ext cx="264823" cy="264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9" name="Group 28">
              <a:extLst>
                <a:ext uri="{FF2B5EF4-FFF2-40B4-BE49-F238E27FC236}">
                  <a16:creationId xmlns:a16="http://schemas.microsoft.com/office/drawing/2014/main" id="{1F7D269A-D555-7644-92E2-C1850AF713A5}"/>
                </a:ext>
              </a:extLst>
            </p:cNvPr>
            <p:cNvGrpSpPr>
              <a:grpSpLocks/>
            </p:cNvGrpSpPr>
            <p:nvPr/>
          </p:nvGrpSpPr>
          <p:grpSpPr bwMode="auto">
            <a:xfrm>
              <a:off x="6095449" y="3534465"/>
              <a:ext cx="2705611" cy="1381125"/>
              <a:chOff x="4355617" y="2908963"/>
              <a:chExt cx="2706845" cy="1380820"/>
            </a:xfrm>
          </p:grpSpPr>
          <p:cxnSp>
            <p:nvCxnSpPr>
              <p:cNvPr id="30" name="Straight Arrow Connector 29">
                <a:extLst>
                  <a:ext uri="{FF2B5EF4-FFF2-40B4-BE49-F238E27FC236}">
                    <a16:creationId xmlns:a16="http://schemas.microsoft.com/office/drawing/2014/main" id="{386C19CC-6135-764F-B278-91CA48D1A5B2}"/>
                  </a:ext>
                </a:extLst>
              </p:cNvPr>
              <p:cNvCxnSpPr>
                <a:cxnSpLocks/>
              </p:cNvCxnSpPr>
              <p:nvPr/>
            </p:nvCxnSpPr>
            <p:spPr>
              <a:xfrm>
                <a:off x="4525558" y="2908963"/>
                <a:ext cx="0" cy="7904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9">
                <a:extLst>
                  <a:ext uri="{FF2B5EF4-FFF2-40B4-BE49-F238E27FC236}">
                    <a16:creationId xmlns:a16="http://schemas.microsoft.com/office/drawing/2014/main" id="{8C0D3007-5BA3-264E-B4DC-FCCB46CA4FAB}"/>
                  </a:ext>
                </a:extLst>
              </p:cNvPr>
              <p:cNvSpPr txBox="1">
                <a:spLocks noChangeArrowheads="1"/>
              </p:cNvSpPr>
              <p:nvPr/>
            </p:nvSpPr>
            <p:spPr bwMode="auto">
              <a:xfrm>
                <a:off x="4774858" y="3841022"/>
                <a:ext cx="2287604" cy="34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4c. </a:t>
                </a:r>
                <a:r>
                  <a:rPr lang="en-US" altLang="zh-CN" sz="1000" dirty="0">
                    <a:solidFill>
                      <a:srgbClr val="FFFFFF"/>
                    </a:solidFill>
                    <a:latin typeface="Century Gothic" panose="020B0502020202020204" pitchFamily="34" charset="0"/>
                    <a:ea typeface="Microsoft YaHei" panose="020B0503020204020204" pitchFamily="34" charset="-122"/>
                  </a:rPr>
                  <a:t>Pause restore when infection is detected</a:t>
                </a:r>
                <a:endParaRPr lang="zh-CN" altLang="zh-CN" sz="1000" dirty="0">
                  <a:solidFill>
                    <a:srgbClr val="FFFFFF"/>
                  </a:solidFill>
                  <a:latin typeface="Century Gothic" panose="020B0502020202020204" pitchFamily="34" charset="0"/>
                  <a:ea typeface="Microsoft YaHei" panose="020B0503020204020204" pitchFamily="34" charset="-122"/>
                </a:endParaRPr>
              </a:p>
            </p:txBody>
          </p:sp>
          <p:pic>
            <p:nvPicPr>
              <p:cNvPr id="32" name="Graphic 21">
                <a:extLst>
                  <a:ext uri="{FF2B5EF4-FFF2-40B4-BE49-F238E27FC236}">
                    <a16:creationId xmlns:a16="http://schemas.microsoft.com/office/drawing/2014/main" id="{ACE626AE-20D6-214C-851B-4460ACB8EAAB}"/>
                  </a:ext>
                </a:extLst>
              </p:cNvPr>
              <p:cNvPicPr>
                <a:picLocks noChangeAspect="1" noChangeArrowheads="1"/>
              </p:cNvPicPr>
              <p:nvPr/>
            </p:nvPicPr>
            <p:blipFill>
              <a:blip r:embed="rId12" cstate="screen">
                <a:extLst>
                  <a:ext uri="{28A0092B-C50C-407E-A947-70E740481C1C}">
                    <a14:useLocalDpi xmlns:a14="http://schemas.microsoft.com/office/drawing/2010/main" val="0"/>
                  </a:ext>
                </a:extLst>
              </a:blip>
              <a:srcRect/>
              <a:stretch>
                <a:fillRect/>
              </a:stretch>
            </p:blipFill>
            <p:spPr bwMode="auto">
              <a:xfrm>
                <a:off x="4355617" y="3821574"/>
                <a:ext cx="355762" cy="355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Graphic 23">
                <a:extLst>
                  <a:ext uri="{FF2B5EF4-FFF2-40B4-BE49-F238E27FC236}">
                    <a16:creationId xmlns:a16="http://schemas.microsoft.com/office/drawing/2014/main" id="{63E83D7E-3E24-5443-844C-76A726AE283C}"/>
                  </a:ext>
                </a:extLst>
              </p:cNvPr>
              <p:cNvPicPr>
                <a:picLocks noChangeAspect="1" noChangeArrowheads="1"/>
              </p:cNvPicPr>
              <p:nvPr/>
            </p:nvPicPr>
            <p:blipFill>
              <a:blip r:embed="rId13" cstate="screen">
                <a:extLst>
                  <a:ext uri="{28A0092B-C50C-407E-A947-70E740481C1C}">
                    <a14:useLocalDpi xmlns:a14="http://schemas.microsoft.com/office/drawing/2010/main" val="0"/>
                  </a:ext>
                </a:extLst>
              </a:blip>
              <a:srcRect/>
              <a:stretch>
                <a:fillRect/>
              </a:stretch>
            </p:blipFill>
            <p:spPr bwMode="auto">
              <a:xfrm>
                <a:off x="4614498" y="4053298"/>
                <a:ext cx="236645" cy="236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4" name="Group 33">
              <a:extLst>
                <a:ext uri="{FF2B5EF4-FFF2-40B4-BE49-F238E27FC236}">
                  <a16:creationId xmlns:a16="http://schemas.microsoft.com/office/drawing/2014/main" id="{33C2062B-0128-1842-B2A9-26BB60F0937D}"/>
                </a:ext>
              </a:extLst>
            </p:cNvPr>
            <p:cNvGrpSpPr>
              <a:grpSpLocks/>
            </p:cNvGrpSpPr>
            <p:nvPr/>
          </p:nvGrpSpPr>
          <p:grpSpPr bwMode="auto">
            <a:xfrm>
              <a:off x="6681236" y="3286813"/>
              <a:ext cx="2457450" cy="1111296"/>
              <a:chOff x="4942133" y="2661266"/>
              <a:chExt cx="2458312" cy="1110906"/>
            </a:xfrm>
          </p:grpSpPr>
          <p:sp>
            <p:nvSpPr>
              <p:cNvPr id="35" name="TextBox 38">
                <a:extLst>
                  <a:ext uri="{FF2B5EF4-FFF2-40B4-BE49-F238E27FC236}">
                    <a16:creationId xmlns:a16="http://schemas.microsoft.com/office/drawing/2014/main" id="{2924D51B-EDDB-3744-BE4F-0AE03EA5119A}"/>
                  </a:ext>
                </a:extLst>
              </p:cNvPr>
              <p:cNvSpPr txBox="1">
                <a:spLocks noChangeArrowheads="1"/>
              </p:cNvSpPr>
              <p:nvPr/>
            </p:nvSpPr>
            <p:spPr bwMode="auto">
              <a:xfrm>
                <a:off x="5582797" y="3167196"/>
                <a:ext cx="1817648" cy="604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sz="1300">
                    <a:solidFill>
                      <a:schemeClr val="tx1"/>
                    </a:solidFill>
                    <a:latin typeface="Tahoma" panose="020B0604030504040204" pitchFamily="34" charset="0"/>
                  </a:defRPr>
                </a:lvl1pPr>
                <a:lvl2pPr marL="742950" indent="-285750" defTabSz="684213">
                  <a:defRPr sz="1300">
                    <a:solidFill>
                      <a:schemeClr val="tx1"/>
                    </a:solidFill>
                    <a:latin typeface="Tahoma" panose="020B0604030504040204" pitchFamily="34" charset="0"/>
                  </a:defRPr>
                </a:lvl2pPr>
                <a:lvl3pPr marL="1143000" indent="-228600" defTabSz="684213">
                  <a:defRPr sz="1300">
                    <a:solidFill>
                      <a:schemeClr val="tx1"/>
                    </a:solidFill>
                    <a:latin typeface="Tahoma" panose="020B0604030504040204" pitchFamily="34" charset="0"/>
                  </a:defRPr>
                </a:lvl3pPr>
                <a:lvl4pPr marL="1600200" indent="-228600" defTabSz="684213">
                  <a:defRPr sz="1300">
                    <a:solidFill>
                      <a:schemeClr val="tx1"/>
                    </a:solidFill>
                    <a:latin typeface="Tahoma" panose="020B0604030504040204" pitchFamily="34" charset="0"/>
                  </a:defRPr>
                </a:lvl4pPr>
                <a:lvl5pPr marL="2057400" indent="-228600" defTabSz="684213">
                  <a:defRPr sz="1300">
                    <a:solidFill>
                      <a:schemeClr val="tx1"/>
                    </a:solidFill>
                    <a:latin typeface="Tahoma" panose="020B0604030504040204" pitchFamily="34" charset="0"/>
                  </a:defRPr>
                </a:lvl5pPr>
                <a:lvl6pPr marL="2514600" indent="-228600" defTabSz="684213" eaLnBrk="0" fontAlgn="base" hangingPunct="0">
                  <a:spcBef>
                    <a:spcPct val="0"/>
                  </a:spcBef>
                  <a:spcAft>
                    <a:spcPct val="0"/>
                  </a:spcAft>
                  <a:defRPr sz="1300">
                    <a:solidFill>
                      <a:schemeClr val="tx1"/>
                    </a:solidFill>
                    <a:latin typeface="Tahoma" panose="020B0604030504040204" pitchFamily="34" charset="0"/>
                  </a:defRPr>
                </a:lvl6pPr>
                <a:lvl7pPr marL="2971800" indent="-228600" defTabSz="684213" eaLnBrk="0" fontAlgn="base" hangingPunct="0">
                  <a:spcBef>
                    <a:spcPct val="0"/>
                  </a:spcBef>
                  <a:spcAft>
                    <a:spcPct val="0"/>
                  </a:spcAft>
                  <a:defRPr sz="1300">
                    <a:solidFill>
                      <a:schemeClr val="tx1"/>
                    </a:solidFill>
                    <a:latin typeface="Tahoma" panose="020B0604030504040204" pitchFamily="34" charset="0"/>
                  </a:defRPr>
                </a:lvl7pPr>
                <a:lvl8pPr marL="3429000" indent="-228600" defTabSz="684213" eaLnBrk="0" fontAlgn="base" hangingPunct="0">
                  <a:spcBef>
                    <a:spcPct val="0"/>
                  </a:spcBef>
                  <a:spcAft>
                    <a:spcPct val="0"/>
                  </a:spcAft>
                  <a:defRPr sz="1300">
                    <a:solidFill>
                      <a:schemeClr val="tx1"/>
                    </a:solidFill>
                    <a:latin typeface="Tahoma" panose="020B0604030504040204" pitchFamily="34" charset="0"/>
                  </a:defRPr>
                </a:lvl8pPr>
                <a:lvl9pPr marL="3886200" indent="-228600" defTabSz="684213" eaLnBrk="0" fontAlgn="base" hangingPunct="0">
                  <a:spcBef>
                    <a:spcPct val="0"/>
                  </a:spcBef>
                  <a:spcAft>
                    <a:spcPct val="0"/>
                  </a:spcAft>
                  <a:defRPr sz="1300">
                    <a:solidFill>
                      <a:schemeClr val="tx1"/>
                    </a:solidFill>
                    <a:latin typeface="Tahoma" panose="020B0604030504040204" pitchFamily="34" charset="0"/>
                  </a:defRPr>
                </a:lvl9pPr>
              </a:lstStyle>
              <a:p>
                <a:pPr eaLnBrk="1" hangingPunct="1"/>
                <a:r>
                  <a:rPr lang="zh-CN" altLang="zh-CN" sz="1000" dirty="0">
                    <a:solidFill>
                      <a:srgbClr val="FFFFFF"/>
                    </a:solidFill>
                    <a:latin typeface="Century Gothic" panose="020B0502020202020204" pitchFamily="34" charset="0"/>
                    <a:ea typeface="Microsoft YaHei" panose="020B0503020204020204" pitchFamily="34" charset="-122"/>
                  </a:rPr>
                  <a:t>4b. </a:t>
                </a:r>
                <a:r>
                  <a:rPr lang="en-US" altLang="zh-CN" sz="1000" dirty="0">
                    <a:solidFill>
                      <a:srgbClr val="FFFFFF"/>
                    </a:solidFill>
                    <a:latin typeface="Century Gothic" panose="020B0502020202020204" pitchFamily="34" charset="0"/>
                    <a:ea typeface="Microsoft YaHei" panose="020B0503020204020204" pitchFamily="34" charset="-122"/>
                  </a:rPr>
                  <a:t>Keep restoring but disable network adaptor when virus infection is detected</a:t>
                </a:r>
                <a:endParaRPr lang="zh-CN" altLang="zh-CN" sz="1000" dirty="0">
                  <a:solidFill>
                    <a:srgbClr val="FFFFFF"/>
                  </a:solidFill>
                  <a:latin typeface="Century Gothic" panose="020B0502020202020204" pitchFamily="34" charset="0"/>
                  <a:ea typeface="Microsoft YaHei" panose="020B0503020204020204" pitchFamily="34" charset="-122"/>
                </a:endParaRPr>
              </a:p>
            </p:txBody>
          </p:sp>
          <p:cxnSp>
            <p:nvCxnSpPr>
              <p:cNvPr id="36" name="Straight Arrow Connector 35">
                <a:extLst>
                  <a:ext uri="{FF2B5EF4-FFF2-40B4-BE49-F238E27FC236}">
                    <a16:creationId xmlns:a16="http://schemas.microsoft.com/office/drawing/2014/main" id="{48ABE8A5-69CE-CA41-8811-1B9677775DB4}"/>
                  </a:ext>
                </a:extLst>
              </p:cNvPr>
              <p:cNvCxnSpPr>
                <a:cxnSpLocks/>
              </p:cNvCxnSpPr>
              <p:nvPr/>
            </p:nvCxnSpPr>
            <p:spPr>
              <a:xfrm flipV="1">
                <a:off x="4942133" y="2826308"/>
                <a:ext cx="2050181" cy="9522"/>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7" name="Graphic 25">
                <a:extLst>
                  <a:ext uri="{FF2B5EF4-FFF2-40B4-BE49-F238E27FC236}">
                    <a16:creationId xmlns:a16="http://schemas.microsoft.com/office/drawing/2014/main" id="{A94D06CB-4BC9-BD47-BF5F-0138F5285759}"/>
                  </a:ext>
                </a:extLst>
              </p:cNvPr>
              <p:cNvPicPr>
                <a:picLocks noChangeAspect="1" noChangeArrowheads="1"/>
              </p:cNvPicPr>
              <p:nvPr/>
            </p:nvPicPr>
            <p:blipFill>
              <a:blip r:embed="rId14" cstate="screen">
                <a:extLst>
                  <a:ext uri="{28A0092B-C50C-407E-A947-70E740481C1C}">
                    <a14:useLocalDpi xmlns:a14="http://schemas.microsoft.com/office/drawing/2010/main" val="0"/>
                  </a:ext>
                </a:extLst>
              </a:blip>
              <a:srcRect/>
              <a:stretch>
                <a:fillRect/>
              </a:stretch>
            </p:blipFill>
            <p:spPr bwMode="auto">
              <a:xfrm>
                <a:off x="6076006" y="2661266"/>
                <a:ext cx="460536" cy="46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664271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C90E1-6A33-8146-AB41-742CEC0C824B}"/>
              </a:ext>
            </a:extLst>
          </p:cNvPr>
          <p:cNvSpPr>
            <a:spLocks noGrp="1"/>
          </p:cNvSpPr>
          <p:nvPr>
            <p:ph type="title"/>
          </p:nvPr>
        </p:nvSpPr>
        <p:spPr/>
        <p:txBody>
          <a:bodyPr/>
          <a:lstStyle/>
          <a:p>
            <a:r>
              <a:rPr lang="en-CN" dirty="0"/>
              <a:t>Veeam ONE Monitor</a:t>
            </a:r>
          </a:p>
        </p:txBody>
      </p:sp>
      <p:sp>
        <p:nvSpPr>
          <p:cNvPr id="3" name="Date Placeholder 2">
            <a:extLst>
              <a:ext uri="{FF2B5EF4-FFF2-40B4-BE49-F238E27FC236}">
                <a16:creationId xmlns:a16="http://schemas.microsoft.com/office/drawing/2014/main" id="{2D13EECE-F86A-1F45-97CE-0B9FE7C2A94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4354BD25-B695-6B41-8729-03AAA290AE1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0D4A2B4-9291-C047-A6CC-A9F7E2188C4F}"/>
              </a:ext>
            </a:extLst>
          </p:cNvPr>
          <p:cNvSpPr>
            <a:spLocks noGrp="1"/>
          </p:cNvSpPr>
          <p:nvPr>
            <p:ph type="sldNum" sz="quarter" idx="12"/>
          </p:nvPr>
        </p:nvSpPr>
        <p:spPr/>
        <p:txBody>
          <a:bodyPr/>
          <a:lstStyle/>
          <a:p>
            <a:r>
              <a:rPr lang="en-US" altLang="zh-CN"/>
              <a:t>Page  </a:t>
            </a:r>
            <a:fld id="{6F6B6950-8D1A-4668-8374-25B44628E0DF}" type="slidenum">
              <a:rPr lang="zh-CN" altLang="en-US" smtClean="0"/>
              <a:t>20</a:t>
            </a:fld>
            <a:endParaRPr lang="zh-CN" altLang="en-US" dirty="0"/>
          </a:p>
        </p:txBody>
      </p:sp>
      <p:pic>
        <p:nvPicPr>
          <p:cNvPr id="6" name="Picture 5">
            <a:extLst>
              <a:ext uri="{FF2B5EF4-FFF2-40B4-BE49-F238E27FC236}">
                <a16:creationId xmlns:a16="http://schemas.microsoft.com/office/drawing/2014/main" id="{2679FCBA-DC02-B643-AD90-1296FA39C17D}"/>
              </a:ext>
            </a:extLst>
          </p:cNvPr>
          <p:cNvPicPr>
            <a:picLocks noChangeAspect="1"/>
          </p:cNvPicPr>
          <p:nvPr/>
        </p:nvPicPr>
        <p:blipFill>
          <a:blip r:embed="rId2"/>
          <a:stretch>
            <a:fillRect/>
          </a:stretch>
        </p:blipFill>
        <p:spPr>
          <a:xfrm>
            <a:off x="5923852" y="1637782"/>
            <a:ext cx="4908179" cy="3330971"/>
          </a:xfrm>
          <a:prstGeom prst="rect">
            <a:avLst/>
          </a:prstGeom>
        </p:spPr>
      </p:pic>
      <p:sp>
        <p:nvSpPr>
          <p:cNvPr id="7" name="TextBox 6">
            <a:extLst>
              <a:ext uri="{FF2B5EF4-FFF2-40B4-BE49-F238E27FC236}">
                <a16:creationId xmlns:a16="http://schemas.microsoft.com/office/drawing/2014/main" id="{980F660C-3722-AD43-ABDB-988E3BB9267F}"/>
              </a:ext>
            </a:extLst>
          </p:cNvPr>
          <p:cNvSpPr txBox="1"/>
          <p:nvPr/>
        </p:nvSpPr>
        <p:spPr>
          <a:xfrm>
            <a:off x="745435" y="1431235"/>
            <a:ext cx="4532243" cy="3693319"/>
          </a:xfrm>
          <a:prstGeom prst="rect">
            <a:avLst/>
          </a:prstGeom>
          <a:noFill/>
        </p:spPr>
        <p:txBody>
          <a:bodyPr wrap="square" rtlCol="0">
            <a:spAutoFit/>
          </a:bodyPr>
          <a:lstStyle/>
          <a:p>
            <a:r>
              <a:rPr lang="en-CN" dirty="0"/>
              <a:t>Veeam ONE:</a:t>
            </a:r>
          </a:p>
          <a:p>
            <a:endParaRPr lang="en-CN" dirty="0"/>
          </a:p>
          <a:p>
            <a:pPr marL="285750" indent="-285750">
              <a:buFont typeface="Arial" panose="020B0604020202020204" pitchFamily="34" charset="0"/>
              <a:buChar char="•"/>
            </a:pPr>
            <a:r>
              <a:rPr lang="en-CN" dirty="0"/>
              <a:t>Monitors health status of the virtualization platform</a:t>
            </a:r>
          </a:p>
          <a:p>
            <a:pPr marL="285750" indent="-285750">
              <a:buFont typeface="Arial" panose="020B0604020202020204" pitchFamily="34" charset="0"/>
              <a:buChar char="•"/>
            </a:pPr>
            <a:endParaRPr lang="en-CN" dirty="0"/>
          </a:p>
          <a:p>
            <a:pPr marL="285750" indent="-285750">
              <a:buFont typeface="Arial" panose="020B0604020202020204" pitchFamily="34" charset="0"/>
              <a:buChar char="•"/>
            </a:pPr>
            <a:r>
              <a:rPr lang="en-CN" dirty="0"/>
              <a:t>Provides Real-time alarms and alerting</a:t>
            </a:r>
          </a:p>
          <a:p>
            <a:pPr marL="285750" indent="-285750">
              <a:buFont typeface="Arial" panose="020B0604020202020204" pitchFamily="34" charset="0"/>
              <a:buChar char="•"/>
            </a:pPr>
            <a:endParaRPr lang="en-CN" dirty="0"/>
          </a:p>
          <a:p>
            <a:pPr marL="285750" indent="-285750">
              <a:buFont typeface="Arial" panose="020B0604020202020204" pitchFamily="34" charset="0"/>
              <a:buChar char="•"/>
            </a:pPr>
            <a:r>
              <a:rPr lang="en-CN" dirty="0"/>
              <a:t>Provides performance analytics dashboard and log tracking</a:t>
            </a:r>
          </a:p>
          <a:p>
            <a:pPr marL="285750" indent="-285750">
              <a:buFont typeface="Arial" panose="020B0604020202020204" pitchFamily="34" charset="0"/>
              <a:buChar char="•"/>
            </a:pPr>
            <a:endParaRPr lang="en-CN" dirty="0"/>
          </a:p>
          <a:p>
            <a:pPr marL="285750" indent="-285750">
              <a:buFont typeface="Arial" panose="020B0604020202020204" pitchFamily="34" charset="0"/>
              <a:buChar char="•"/>
            </a:pPr>
            <a:r>
              <a:rPr lang="en-CN" dirty="0"/>
              <a:t>Discovers OS-level potential risks of VMs</a:t>
            </a:r>
          </a:p>
        </p:txBody>
      </p:sp>
    </p:spTree>
    <p:extLst>
      <p:ext uri="{BB962C8B-B14F-4D97-AF65-F5344CB8AC3E}">
        <p14:creationId xmlns:p14="http://schemas.microsoft.com/office/powerpoint/2010/main" val="2706906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31F0A-E6E6-F04F-98BA-E780F77FEE12}"/>
              </a:ext>
            </a:extLst>
          </p:cNvPr>
          <p:cNvSpPr>
            <a:spLocks noGrp="1"/>
          </p:cNvSpPr>
          <p:nvPr>
            <p:ph type="title"/>
          </p:nvPr>
        </p:nvSpPr>
        <p:spPr>
          <a:xfrm>
            <a:off x="3190592" y="3126930"/>
            <a:ext cx="6191948" cy="604139"/>
          </a:xfrm>
        </p:spPr>
        <p:txBody>
          <a:bodyPr/>
          <a:lstStyle/>
          <a:p>
            <a:r>
              <a:rPr lang="en-CN" dirty="0"/>
              <a:t>Veeam &amp; Sangfor Joint Solutions </a:t>
            </a:r>
          </a:p>
        </p:txBody>
      </p:sp>
      <p:sp>
        <p:nvSpPr>
          <p:cNvPr id="3" name="Date Placeholder 2">
            <a:extLst>
              <a:ext uri="{FF2B5EF4-FFF2-40B4-BE49-F238E27FC236}">
                <a16:creationId xmlns:a16="http://schemas.microsoft.com/office/drawing/2014/main" id="{DFB04B2E-B466-EF45-87AF-1F3404CA75C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4C42622-E0EE-104E-86CA-6904F30210B9}"/>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972A746F-6E7E-3A4A-9D1D-D58E53114F16}"/>
              </a:ext>
            </a:extLst>
          </p:cNvPr>
          <p:cNvSpPr>
            <a:spLocks noGrp="1"/>
          </p:cNvSpPr>
          <p:nvPr>
            <p:ph type="sldNum" sz="quarter" idx="12"/>
          </p:nvPr>
        </p:nvSpPr>
        <p:spPr/>
        <p:txBody>
          <a:bodyPr/>
          <a:lstStyle/>
          <a:p>
            <a:r>
              <a:rPr lang="en-US" altLang="zh-CN"/>
              <a:t>Page  </a:t>
            </a:r>
            <a:fld id="{6F6B6950-8D1A-4668-8374-25B44628E0DF}" type="slidenum">
              <a:rPr lang="zh-CN" altLang="en-US" smtClean="0"/>
              <a:t>21</a:t>
            </a:fld>
            <a:endParaRPr lang="zh-CN" altLang="en-US" dirty="0"/>
          </a:p>
        </p:txBody>
      </p:sp>
    </p:spTree>
    <p:extLst>
      <p:ext uri="{BB962C8B-B14F-4D97-AF65-F5344CB8AC3E}">
        <p14:creationId xmlns:p14="http://schemas.microsoft.com/office/powerpoint/2010/main" val="389529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Rectangle 249">
            <a:extLst>
              <a:ext uri="{FF2B5EF4-FFF2-40B4-BE49-F238E27FC236}">
                <a16:creationId xmlns:a16="http://schemas.microsoft.com/office/drawing/2014/main" id="{DF93693B-6B93-A04D-BD1E-39CB5C0B1EA6}"/>
              </a:ext>
            </a:extLst>
          </p:cNvPr>
          <p:cNvSpPr/>
          <p:nvPr/>
        </p:nvSpPr>
        <p:spPr>
          <a:xfrm>
            <a:off x="4177468" y="4038816"/>
            <a:ext cx="3069125" cy="1955549"/>
          </a:xfrm>
          <a:prstGeom prst="rect">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49" name="Rectangle 248">
            <a:extLst>
              <a:ext uri="{FF2B5EF4-FFF2-40B4-BE49-F238E27FC236}">
                <a16:creationId xmlns:a16="http://schemas.microsoft.com/office/drawing/2014/main" id="{DCAB94AE-65CA-5841-8D4C-6227A2BC41CC}"/>
              </a:ext>
            </a:extLst>
          </p:cNvPr>
          <p:cNvSpPr/>
          <p:nvPr/>
        </p:nvSpPr>
        <p:spPr>
          <a:xfrm>
            <a:off x="564552" y="4040040"/>
            <a:ext cx="3069125" cy="1955549"/>
          </a:xfrm>
          <a:prstGeom prst="rect">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 name="Title 1">
            <a:extLst>
              <a:ext uri="{FF2B5EF4-FFF2-40B4-BE49-F238E27FC236}">
                <a16:creationId xmlns:a16="http://schemas.microsoft.com/office/drawing/2014/main" id="{14171C08-CDBE-C247-B774-0ED3C5AE2204}"/>
              </a:ext>
            </a:extLst>
          </p:cNvPr>
          <p:cNvSpPr>
            <a:spLocks noGrp="1"/>
          </p:cNvSpPr>
          <p:nvPr>
            <p:ph type="title"/>
          </p:nvPr>
        </p:nvSpPr>
        <p:spPr/>
        <p:txBody>
          <a:bodyPr/>
          <a:lstStyle/>
          <a:p>
            <a:r>
              <a:rPr lang="en-US" dirty="0"/>
              <a:t>Agent-based VM Backup and Replication</a:t>
            </a:r>
            <a:endParaRPr lang="en-CN" dirty="0"/>
          </a:p>
        </p:txBody>
      </p:sp>
      <p:sp>
        <p:nvSpPr>
          <p:cNvPr id="3" name="Date Placeholder 2">
            <a:extLst>
              <a:ext uri="{FF2B5EF4-FFF2-40B4-BE49-F238E27FC236}">
                <a16:creationId xmlns:a16="http://schemas.microsoft.com/office/drawing/2014/main" id="{102D6579-2203-FF45-B007-171E19981A8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CC4285AB-28AB-FB49-ABD1-2557D392D58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14B5342-328E-F542-94E1-A8A80109ABA2}"/>
              </a:ext>
            </a:extLst>
          </p:cNvPr>
          <p:cNvSpPr>
            <a:spLocks noGrp="1"/>
          </p:cNvSpPr>
          <p:nvPr>
            <p:ph type="sldNum" sz="quarter" idx="12"/>
          </p:nvPr>
        </p:nvSpPr>
        <p:spPr/>
        <p:txBody>
          <a:bodyPr/>
          <a:lstStyle/>
          <a:p>
            <a:r>
              <a:rPr lang="en-US" altLang="zh-CN"/>
              <a:t>Page  </a:t>
            </a:r>
            <a:fld id="{6F6B6950-8D1A-4668-8374-25B44628E0DF}" type="slidenum">
              <a:rPr lang="zh-CN" altLang="en-US" smtClean="0"/>
              <a:t>22</a:t>
            </a:fld>
            <a:endParaRPr lang="zh-CN" altLang="en-US" dirty="0"/>
          </a:p>
        </p:txBody>
      </p:sp>
      <p:grpSp>
        <p:nvGrpSpPr>
          <p:cNvPr id="6" name="组 3">
            <a:extLst>
              <a:ext uri="{FF2B5EF4-FFF2-40B4-BE49-F238E27FC236}">
                <a16:creationId xmlns:a16="http://schemas.microsoft.com/office/drawing/2014/main" id="{369FDBD6-9D02-9B42-A888-736D6BA558EB}"/>
              </a:ext>
            </a:extLst>
          </p:cNvPr>
          <p:cNvGrpSpPr>
            <a:grpSpLocks noChangeAspect="1"/>
          </p:cNvGrpSpPr>
          <p:nvPr/>
        </p:nvGrpSpPr>
        <p:grpSpPr>
          <a:xfrm>
            <a:off x="901911" y="2050694"/>
            <a:ext cx="5680493" cy="1268975"/>
            <a:chOff x="611561" y="2864679"/>
            <a:chExt cx="7762470" cy="1734072"/>
          </a:xfrm>
        </p:grpSpPr>
        <p:grpSp>
          <p:nvGrpSpPr>
            <p:cNvPr id="7" name="组 54">
              <a:extLst>
                <a:ext uri="{FF2B5EF4-FFF2-40B4-BE49-F238E27FC236}">
                  <a16:creationId xmlns:a16="http://schemas.microsoft.com/office/drawing/2014/main" id="{A5327F6B-1154-7F42-BBC7-B969E3B73C56}"/>
                </a:ext>
              </a:extLst>
            </p:cNvPr>
            <p:cNvGrpSpPr/>
            <p:nvPr/>
          </p:nvGrpSpPr>
          <p:grpSpPr>
            <a:xfrm>
              <a:off x="611561" y="3085529"/>
              <a:ext cx="3921036" cy="858642"/>
              <a:chOff x="1602471" y="2721220"/>
              <a:chExt cx="5996154" cy="858642"/>
            </a:xfrm>
          </p:grpSpPr>
          <p:sp>
            <p:nvSpPr>
              <p:cNvPr id="185" name="Rounded Rectangle 60">
                <a:extLst>
                  <a:ext uri="{FF2B5EF4-FFF2-40B4-BE49-F238E27FC236}">
                    <a16:creationId xmlns:a16="http://schemas.microsoft.com/office/drawing/2014/main" id="{C5453346-7A48-0B49-9666-A792C298E7ED}"/>
                  </a:ext>
                </a:extLst>
              </p:cNvPr>
              <p:cNvSpPr/>
              <p:nvPr/>
            </p:nvSpPr>
            <p:spPr bwMode="auto">
              <a:xfrm>
                <a:off x="3721024" y="2721383"/>
                <a:ext cx="3844300" cy="286802"/>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050" b="1" dirty="0">
                    <a:solidFill>
                      <a:schemeClr val="tx1"/>
                    </a:solidFill>
                    <a:ea typeface="微软雅黑" panose="020B0503020204020204" pitchFamily="34" charset="-122"/>
                  </a:rPr>
                  <a:t>aSV</a:t>
                </a:r>
                <a:r>
                  <a:rPr lang="zh-CN" altLang="en-US" sz="900" b="1" dirty="0">
                    <a:solidFill>
                      <a:schemeClr val="tx1"/>
                    </a:solidFill>
                    <a:ea typeface="微软雅黑" panose="020B0503020204020204" pitchFamily="34" charset="-122"/>
                  </a:rPr>
                  <a:t>（</a:t>
                </a:r>
                <a:r>
                  <a:rPr lang="en-US" altLang="zh-CN" sz="900" b="1" dirty="0">
                    <a:solidFill>
                      <a:schemeClr val="tx1"/>
                    </a:solidFill>
                    <a:ea typeface="微软雅黑" panose="020B0503020204020204" pitchFamily="34" charset="-122"/>
                  </a:rPr>
                  <a:t>Hypervisor</a:t>
                </a:r>
                <a:r>
                  <a:rPr lang="zh-CN" altLang="en-US" sz="900" b="1" dirty="0">
                    <a:solidFill>
                      <a:schemeClr val="tx1"/>
                    </a:solidFill>
                    <a:ea typeface="微软雅黑" panose="020B0503020204020204" pitchFamily="34" charset="-122"/>
                  </a:rPr>
                  <a:t>）</a:t>
                </a:r>
                <a:endParaRPr lang="en-US" sz="900" b="1" dirty="0">
                  <a:solidFill>
                    <a:schemeClr val="tx1"/>
                  </a:solidFill>
                  <a:ea typeface="微软雅黑" panose="020B0503020204020204" pitchFamily="34" charset="-122"/>
                </a:endParaRPr>
              </a:p>
            </p:txBody>
          </p:sp>
          <p:sp>
            <p:nvSpPr>
              <p:cNvPr id="186" name="Rounded Rectangle 60">
                <a:extLst>
                  <a:ext uri="{FF2B5EF4-FFF2-40B4-BE49-F238E27FC236}">
                    <a16:creationId xmlns:a16="http://schemas.microsoft.com/office/drawing/2014/main" id="{6F4B5C4E-DF42-8B49-A89A-04BA95034B80}"/>
                  </a:ext>
                </a:extLst>
              </p:cNvPr>
              <p:cNvSpPr/>
              <p:nvPr/>
            </p:nvSpPr>
            <p:spPr bwMode="auto">
              <a:xfrm>
                <a:off x="1626027" y="2721220"/>
                <a:ext cx="5972598" cy="286965"/>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000" b="1" dirty="0" err="1">
                    <a:solidFill>
                      <a:schemeClr val="tx1"/>
                    </a:solidFill>
                    <a:ea typeface="微软雅黑" panose="020B0503020204020204" pitchFamily="34" charset="-122"/>
                  </a:rPr>
                  <a:t>Sangfor</a:t>
                </a:r>
                <a:r>
                  <a:rPr lang="en-US" altLang="zh-CN" sz="1000" b="1" dirty="0">
                    <a:solidFill>
                      <a:schemeClr val="tx1"/>
                    </a:solidFill>
                    <a:ea typeface="微软雅黑" panose="020B0503020204020204" pitchFamily="34" charset="-122"/>
                  </a:rPr>
                  <a:t> HCI</a:t>
                </a:r>
                <a:endParaRPr lang="en-US" sz="900" b="1" dirty="0">
                  <a:solidFill>
                    <a:schemeClr val="tx1"/>
                  </a:solidFill>
                  <a:ea typeface="微软雅黑" panose="020B0503020204020204" pitchFamily="34" charset="-122"/>
                </a:endParaRPr>
              </a:p>
            </p:txBody>
          </p:sp>
          <p:pic>
            <p:nvPicPr>
              <p:cNvPr id="187" name="Picture 8" descr="ICON_Server_flat_Q408.png">
                <a:extLst>
                  <a:ext uri="{FF2B5EF4-FFF2-40B4-BE49-F238E27FC236}">
                    <a16:creationId xmlns:a16="http://schemas.microsoft.com/office/drawing/2014/main" id="{50FFF8DE-1463-4046-BA89-7E863C0EE64F}"/>
                  </a:ext>
                </a:extLst>
              </p:cNvPr>
              <p:cNvPicPr>
                <a:picLocks noChangeAspect="1"/>
              </p:cNvPicPr>
              <p:nvPr/>
            </p:nvPicPr>
            <p:blipFill>
              <a:blip r:embed="rId2"/>
              <a:srcRect/>
              <a:stretch>
                <a:fillRect/>
              </a:stretch>
            </p:blipFill>
            <p:spPr bwMode="auto">
              <a:xfrm>
                <a:off x="1602471" y="3161814"/>
                <a:ext cx="1732042" cy="414733"/>
              </a:xfrm>
              <a:prstGeom prst="rect">
                <a:avLst/>
              </a:prstGeom>
              <a:noFill/>
              <a:ln w="9525">
                <a:noFill/>
                <a:miter lim="800000"/>
                <a:headEnd/>
                <a:tailEnd/>
              </a:ln>
            </p:spPr>
          </p:pic>
          <p:pic>
            <p:nvPicPr>
              <p:cNvPr id="188" name="Picture 8" descr="ICON_Server_flat_Q408.png">
                <a:extLst>
                  <a:ext uri="{FF2B5EF4-FFF2-40B4-BE49-F238E27FC236}">
                    <a16:creationId xmlns:a16="http://schemas.microsoft.com/office/drawing/2014/main" id="{9CF62DAE-B091-B34F-A991-18E8A20C4D26}"/>
                  </a:ext>
                </a:extLst>
              </p:cNvPr>
              <p:cNvPicPr>
                <a:picLocks noChangeAspect="1"/>
              </p:cNvPicPr>
              <p:nvPr/>
            </p:nvPicPr>
            <p:blipFill>
              <a:blip r:embed="rId2"/>
              <a:srcRect/>
              <a:stretch>
                <a:fillRect/>
              </a:stretch>
            </p:blipFill>
            <p:spPr bwMode="auto">
              <a:xfrm>
                <a:off x="3730769" y="3161814"/>
                <a:ext cx="1732042" cy="414733"/>
              </a:xfrm>
              <a:prstGeom prst="rect">
                <a:avLst/>
              </a:prstGeom>
              <a:noFill/>
              <a:ln w="9525">
                <a:noFill/>
                <a:miter lim="800000"/>
                <a:headEnd/>
                <a:tailEnd/>
              </a:ln>
            </p:spPr>
          </p:pic>
          <p:pic>
            <p:nvPicPr>
              <p:cNvPr id="189" name="Picture 8" descr="ICON_Server_flat_Q408.png">
                <a:extLst>
                  <a:ext uri="{FF2B5EF4-FFF2-40B4-BE49-F238E27FC236}">
                    <a16:creationId xmlns:a16="http://schemas.microsoft.com/office/drawing/2014/main" id="{1146E1EB-BD25-E146-9D9E-3BF396231CD9}"/>
                  </a:ext>
                </a:extLst>
              </p:cNvPr>
              <p:cNvPicPr>
                <a:picLocks noChangeAspect="1"/>
              </p:cNvPicPr>
              <p:nvPr/>
            </p:nvPicPr>
            <p:blipFill>
              <a:blip r:embed="rId2"/>
              <a:srcRect/>
              <a:stretch>
                <a:fillRect/>
              </a:stretch>
            </p:blipFill>
            <p:spPr bwMode="auto">
              <a:xfrm>
                <a:off x="5843028" y="3165129"/>
                <a:ext cx="1732042" cy="414733"/>
              </a:xfrm>
              <a:prstGeom prst="rect">
                <a:avLst/>
              </a:prstGeom>
              <a:noFill/>
              <a:ln w="9525">
                <a:noFill/>
                <a:miter lim="800000"/>
                <a:headEnd/>
                <a:tailEnd/>
              </a:ln>
            </p:spPr>
          </p:pic>
        </p:grpSp>
        <p:grpSp>
          <p:nvGrpSpPr>
            <p:cNvPr id="13" name="Group 114">
              <a:extLst>
                <a:ext uri="{FF2B5EF4-FFF2-40B4-BE49-F238E27FC236}">
                  <a16:creationId xmlns:a16="http://schemas.microsoft.com/office/drawing/2014/main" id="{7025D90E-5605-F740-8905-0715818B2FD8}"/>
                </a:ext>
              </a:extLst>
            </p:cNvPr>
            <p:cNvGrpSpPr>
              <a:grpSpLocks noChangeAspect="1"/>
            </p:cNvGrpSpPr>
            <p:nvPr/>
          </p:nvGrpSpPr>
          <p:grpSpPr bwMode="auto">
            <a:xfrm>
              <a:off x="5812410" y="4183641"/>
              <a:ext cx="1152924" cy="331106"/>
              <a:chOff x="2208" y="2634"/>
              <a:chExt cx="837" cy="276"/>
            </a:xfrm>
          </p:grpSpPr>
          <p:sp>
            <p:nvSpPr>
              <p:cNvPr id="59" name="Freeform 115">
                <a:extLst>
                  <a:ext uri="{FF2B5EF4-FFF2-40B4-BE49-F238E27FC236}">
                    <a16:creationId xmlns:a16="http://schemas.microsoft.com/office/drawing/2014/main" id="{6F783935-7279-6E41-9075-47CC38CB1C73}"/>
                  </a:ext>
                </a:extLst>
              </p:cNvPr>
              <p:cNvSpPr>
                <a:spLocks noChangeAspect="1"/>
              </p:cNvSpPr>
              <p:nvPr/>
            </p:nvSpPr>
            <p:spPr bwMode="auto">
              <a:xfrm>
                <a:off x="2634" y="2669"/>
                <a:ext cx="182" cy="234"/>
              </a:xfrm>
              <a:custGeom>
                <a:avLst/>
                <a:gdLst>
                  <a:gd name="T0" fmla="*/ 430 w 77"/>
                  <a:gd name="T1" fmla="*/ 0 h 99"/>
                  <a:gd name="T2" fmla="*/ 430 w 77"/>
                  <a:gd name="T3" fmla="*/ 262 h 99"/>
                  <a:gd name="T4" fmla="*/ 425 w 77"/>
                  <a:gd name="T5" fmla="*/ 291 h 99"/>
                  <a:gd name="T6" fmla="*/ 402 w 77"/>
                  <a:gd name="T7" fmla="*/ 307 h 99"/>
                  <a:gd name="T8" fmla="*/ 0 w 77"/>
                  <a:gd name="T9" fmla="*/ 553 h 99"/>
                  <a:gd name="T10" fmla="*/ 0 w 77"/>
                  <a:gd name="T11" fmla="*/ 196 h 99"/>
                  <a:gd name="T12" fmla="*/ 430 w 77"/>
                  <a:gd name="T13" fmla="*/ 0 h 99"/>
                  <a:gd name="T14" fmla="*/ 0 60000 65536"/>
                  <a:gd name="T15" fmla="*/ 0 60000 65536"/>
                  <a:gd name="T16" fmla="*/ 0 60000 65536"/>
                  <a:gd name="T17" fmla="*/ 0 60000 65536"/>
                  <a:gd name="T18" fmla="*/ 0 60000 65536"/>
                  <a:gd name="T19" fmla="*/ 0 60000 65536"/>
                  <a:gd name="T20" fmla="*/ 0 60000 65536"/>
                  <a:gd name="T21" fmla="*/ 0 w 77"/>
                  <a:gd name="T22" fmla="*/ 0 h 99"/>
                  <a:gd name="T23" fmla="*/ 77 w 77"/>
                  <a:gd name="T24" fmla="*/ 99 h 9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7" h="99">
                    <a:moveTo>
                      <a:pt x="77" y="0"/>
                    </a:moveTo>
                    <a:cubicBezTo>
                      <a:pt x="77" y="47"/>
                      <a:pt x="77" y="47"/>
                      <a:pt x="77" y="47"/>
                    </a:cubicBezTo>
                    <a:cubicBezTo>
                      <a:pt x="77" y="47"/>
                      <a:pt x="77" y="51"/>
                      <a:pt x="76" y="52"/>
                    </a:cubicBezTo>
                    <a:cubicBezTo>
                      <a:pt x="75" y="53"/>
                      <a:pt x="72" y="55"/>
                      <a:pt x="72" y="55"/>
                    </a:cubicBezTo>
                    <a:cubicBezTo>
                      <a:pt x="0" y="99"/>
                      <a:pt x="0" y="99"/>
                      <a:pt x="0" y="99"/>
                    </a:cubicBezTo>
                    <a:cubicBezTo>
                      <a:pt x="0" y="35"/>
                      <a:pt x="0" y="35"/>
                      <a:pt x="0" y="35"/>
                    </a:cubicBezTo>
                    <a:lnTo>
                      <a:pt x="77" y="0"/>
                    </a:lnTo>
                    <a:close/>
                  </a:path>
                </a:pathLst>
              </a:custGeom>
              <a:solidFill>
                <a:srgbClr val="0C3C68"/>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0" name="Freeform 116">
                <a:extLst>
                  <a:ext uri="{FF2B5EF4-FFF2-40B4-BE49-F238E27FC236}">
                    <a16:creationId xmlns:a16="http://schemas.microsoft.com/office/drawing/2014/main" id="{47E275BB-DCBF-C44C-9F0F-21B108B9F4F4}"/>
                  </a:ext>
                </a:extLst>
              </p:cNvPr>
              <p:cNvSpPr>
                <a:spLocks noChangeAspect="1"/>
              </p:cNvSpPr>
              <p:nvPr/>
            </p:nvSpPr>
            <p:spPr bwMode="auto">
              <a:xfrm>
                <a:off x="2234" y="2634"/>
                <a:ext cx="579" cy="118"/>
              </a:xfrm>
              <a:custGeom>
                <a:avLst/>
                <a:gdLst>
                  <a:gd name="T0" fmla="*/ 0 w 579"/>
                  <a:gd name="T1" fmla="*/ 73 h 118"/>
                  <a:gd name="T2" fmla="*/ 196 w 579"/>
                  <a:gd name="T3" fmla="*/ 0 h 118"/>
                  <a:gd name="T4" fmla="*/ 579 w 579"/>
                  <a:gd name="T5" fmla="*/ 30 h 118"/>
                  <a:gd name="T6" fmla="*/ 393 w 579"/>
                  <a:gd name="T7" fmla="*/ 118 h 118"/>
                  <a:gd name="T8" fmla="*/ 0 w 579"/>
                  <a:gd name="T9" fmla="*/ 73 h 118"/>
                  <a:gd name="T10" fmla="*/ 0 60000 65536"/>
                  <a:gd name="T11" fmla="*/ 0 60000 65536"/>
                  <a:gd name="T12" fmla="*/ 0 60000 65536"/>
                  <a:gd name="T13" fmla="*/ 0 60000 65536"/>
                  <a:gd name="T14" fmla="*/ 0 60000 65536"/>
                  <a:gd name="T15" fmla="*/ 0 w 579"/>
                  <a:gd name="T16" fmla="*/ 0 h 118"/>
                  <a:gd name="T17" fmla="*/ 579 w 579"/>
                  <a:gd name="T18" fmla="*/ 118 h 118"/>
                </a:gdLst>
                <a:ahLst/>
                <a:cxnLst>
                  <a:cxn ang="T10">
                    <a:pos x="T0" y="T1"/>
                  </a:cxn>
                  <a:cxn ang="T11">
                    <a:pos x="T2" y="T3"/>
                  </a:cxn>
                  <a:cxn ang="T12">
                    <a:pos x="T4" y="T5"/>
                  </a:cxn>
                  <a:cxn ang="T13">
                    <a:pos x="T6" y="T7"/>
                  </a:cxn>
                  <a:cxn ang="T14">
                    <a:pos x="T8" y="T9"/>
                  </a:cxn>
                </a:cxnLst>
                <a:rect l="T15" t="T16" r="T17" b="T18"/>
                <a:pathLst>
                  <a:path w="579" h="118">
                    <a:moveTo>
                      <a:pt x="0" y="73"/>
                    </a:moveTo>
                    <a:lnTo>
                      <a:pt x="196" y="0"/>
                    </a:lnTo>
                    <a:lnTo>
                      <a:pt x="579" y="30"/>
                    </a:lnTo>
                    <a:lnTo>
                      <a:pt x="393" y="118"/>
                    </a:lnTo>
                    <a:lnTo>
                      <a:pt x="0" y="73"/>
                    </a:lnTo>
                    <a:close/>
                  </a:path>
                </a:pathLst>
              </a:custGeom>
              <a:solidFill>
                <a:srgbClr val="446487"/>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1" name="Freeform 117">
                <a:extLst>
                  <a:ext uri="{FF2B5EF4-FFF2-40B4-BE49-F238E27FC236}">
                    <a16:creationId xmlns:a16="http://schemas.microsoft.com/office/drawing/2014/main" id="{E153CB14-972B-7F49-8370-784EADB12B99}"/>
                  </a:ext>
                </a:extLst>
              </p:cNvPr>
              <p:cNvSpPr>
                <a:spLocks noChangeAspect="1"/>
              </p:cNvSpPr>
              <p:nvPr/>
            </p:nvSpPr>
            <p:spPr bwMode="auto">
              <a:xfrm>
                <a:off x="2622" y="2664"/>
                <a:ext cx="194" cy="95"/>
              </a:xfrm>
              <a:custGeom>
                <a:avLst/>
                <a:gdLst>
                  <a:gd name="T0" fmla="*/ 459 w 82"/>
                  <a:gd name="T1" fmla="*/ 12 h 40"/>
                  <a:gd name="T2" fmla="*/ 454 w 82"/>
                  <a:gd name="T3" fmla="*/ 0 h 40"/>
                  <a:gd name="T4" fmla="*/ 0 w 82"/>
                  <a:gd name="T5" fmla="*/ 209 h 40"/>
                  <a:gd name="T6" fmla="*/ 5 w 82"/>
                  <a:gd name="T7" fmla="*/ 226 h 40"/>
                  <a:gd name="T8" fmla="*/ 459 w 82"/>
                  <a:gd name="T9" fmla="*/ 12 h 40"/>
                  <a:gd name="T10" fmla="*/ 0 60000 65536"/>
                  <a:gd name="T11" fmla="*/ 0 60000 65536"/>
                  <a:gd name="T12" fmla="*/ 0 60000 65536"/>
                  <a:gd name="T13" fmla="*/ 0 60000 65536"/>
                  <a:gd name="T14" fmla="*/ 0 60000 65536"/>
                  <a:gd name="T15" fmla="*/ 0 w 82"/>
                  <a:gd name="T16" fmla="*/ 0 h 40"/>
                  <a:gd name="T17" fmla="*/ 82 w 82"/>
                  <a:gd name="T18" fmla="*/ 40 h 40"/>
                </a:gdLst>
                <a:ahLst/>
                <a:cxnLst>
                  <a:cxn ang="T10">
                    <a:pos x="T0" y="T1"/>
                  </a:cxn>
                  <a:cxn ang="T11">
                    <a:pos x="T2" y="T3"/>
                  </a:cxn>
                  <a:cxn ang="T12">
                    <a:pos x="T4" y="T5"/>
                  </a:cxn>
                  <a:cxn ang="T13">
                    <a:pos x="T6" y="T7"/>
                  </a:cxn>
                  <a:cxn ang="T14">
                    <a:pos x="T8" y="T9"/>
                  </a:cxn>
                </a:cxnLst>
                <a:rect l="T15" t="T16" r="T17" b="T18"/>
                <a:pathLst>
                  <a:path w="82" h="40">
                    <a:moveTo>
                      <a:pt x="82" y="2"/>
                    </a:moveTo>
                    <a:cubicBezTo>
                      <a:pt x="82" y="1"/>
                      <a:pt x="81" y="1"/>
                      <a:pt x="81" y="0"/>
                    </a:cubicBezTo>
                    <a:cubicBezTo>
                      <a:pt x="77" y="0"/>
                      <a:pt x="0" y="37"/>
                      <a:pt x="0" y="37"/>
                    </a:cubicBezTo>
                    <a:cubicBezTo>
                      <a:pt x="1" y="40"/>
                      <a:pt x="1" y="40"/>
                      <a:pt x="1" y="40"/>
                    </a:cubicBezTo>
                    <a:lnTo>
                      <a:pt x="82" y="2"/>
                    </a:lnTo>
                    <a:close/>
                  </a:path>
                </a:pathLst>
              </a:custGeom>
              <a:solidFill>
                <a:srgbClr val="5B769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2" name="Freeform 118">
                <a:extLst>
                  <a:ext uri="{FF2B5EF4-FFF2-40B4-BE49-F238E27FC236}">
                    <a16:creationId xmlns:a16="http://schemas.microsoft.com/office/drawing/2014/main" id="{508FF8D8-0D7F-7B47-9356-732203433137}"/>
                  </a:ext>
                </a:extLst>
              </p:cNvPr>
              <p:cNvSpPr>
                <a:spLocks noChangeAspect="1"/>
              </p:cNvSpPr>
              <p:nvPr/>
            </p:nvSpPr>
            <p:spPr bwMode="auto">
              <a:xfrm>
                <a:off x="2208" y="2700"/>
                <a:ext cx="449" cy="210"/>
              </a:xfrm>
              <a:custGeom>
                <a:avLst/>
                <a:gdLst>
                  <a:gd name="T0" fmla="*/ 1061 w 190"/>
                  <a:gd name="T1" fmla="*/ 479 h 89"/>
                  <a:gd name="T2" fmla="*/ 1045 w 190"/>
                  <a:gd name="T3" fmla="*/ 496 h 89"/>
                  <a:gd name="T4" fmla="*/ 17 w 190"/>
                  <a:gd name="T5" fmla="*/ 368 h 89"/>
                  <a:gd name="T6" fmla="*/ 5 w 190"/>
                  <a:gd name="T7" fmla="*/ 352 h 89"/>
                  <a:gd name="T8" fmla="*/ 0 w 190"/>
                  <a:gd name="T9" fmla="*/ 17 h 89"/>
                  <a:gd name="T10" fmla="*/ 17 w 190"/>
                  <a:gd name="T11" fmla="*/ 0 h 89"/>
                  <a:gd name="T12" fmla="*/ 1049 w 190"/>
                  <a:gd name="T13" fmla="*/ 118 h 89"/>
                  <a:gd name="T14" fmla="*/ 1061 w 190"/>
                  <a:gd name="T15" fmla="*/ 134 h 89"/>
                  <a:gd name="T16" fmla="*/ 1061 w 190"/>
                  <a:gd name="T17" fmla="*/ 479 h 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
                  <a:gd name="T28" fmla="*/ 0 h 89"/>
                  <a:gd name="T29" fmla="*/ 190 w 190"/>
                  <a:gd name="T30" fmla="*/ 89 h 8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 h="89">
                    <a:moveTo>
                      <a:pt x="190" y="86"/>
                    </a:moveTo>
                    <a:cubicBezTo>
                      <a:pt x="190" y="88"/>
                      <a:pt x="188" y="89"/>
                      <a:pt x="187" y="89"/>
                    </a:cubicBezTo>
                    <a:cubicBezTo>
                      <a:pt x="3" y="66"/>
                      <a:pt x="3" y="66"/>
                      <a:pt x="3" y="66"/>
                    </a:cubicBezTo>
                    <a:cubicBezTo>
                      <a:pt x="2" y="66"/>
                      <a:pt x="1" y="65"/>
                      <a:pt x="1" y="63"/>
                    </a:cubicBezTo>
                    <a:cubicBezTo>
                      <a:pt x="0" y="3"/>
                      <a:pt x="0" y="3"/>
                      <a:pt x="0" y="3"/>
                    </a:cubicBezTo>
                    <a:cubicBezTo>
                      <a:pt x="0" y="2"/>
                      <a:pt x="2" y="0"/>
                      <a:pt x="3" y="0"/>
                    </a:cubicBezTo>
                    <a:cubicBezTo>
                      <a:pt x="188" y="21"/>
                      <a:pt x="188" y="21"/>
                      <a:pt x="188" y="21"/>
                    </a:cubicBezTo>
                    <a:cubicBezTo>
                      <a:pt x="189" y="21"/>
                      <a:pt x="190" y="22"/>
                      <a:pt x="190" y="24"/>
                    </a:cubicBezTo>
                    <a:lnTo>
                      <a:pt x="190" y="86"/>
                    </a:lnTo>
                    <a:close/>
                  </a:path>
                </a:pathLst>
              </a:custGeom>
              <a:solidFill>
                <a:srgbClr val="6A84A1"/>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3" name="Freeform 119">
                <a:extLst>
                  <a:ext uri="{FF2B5EF4-FFF2-40B4-BE49-F238E27FC236}">
                    <a16:creationId xmlns:a16="http://schemas.microsoft.com/office/drawing/2014/main" id="{5EABE70C-B325-9547-9B78-57BE83BDCA73}"/>
                  </a:ext>
                </a:extLst>
              </p:cNvPr>
              <p:cNvSpPr>
                <a:spLocks noChangeAspect="1"/>
              </p:cNvSpPr>
              <p:nvPr/>
            </p:nvSpPr>
            <p:spPr bwMode="auto">
              <a:xfrm>
                <a:off x="2208" y="2702"/>
                <a:ext cx="447" cy="208"/>
              </a:xfrm>
              <a:custGeom>
                <a:avLst/>
                <a:gdLst>
                  <a:gd name="T0" fmla="*/ 1057 w 189"/>
                  <a:gd name="T1" fmla="*/ 480 h 88"/>
                  <a:gd name="T2" fmla="*/ 1041 w 189"/>
                  <a:gd name="T3" fmla="*/ 492 h 88"/>
                  <a:gd name="T4" fmla="*/ 12 w 189"/>
                  <a:gd name="T5" fmla="*/ 369 h 88"/>
                  <a:gd name="T6" fmla="*/ 0 w 189"/>
                  <a:gd name="T7" fmla="*/ 357 h 88"/>
                  <a:gd name="T8" fmla="*/ 0 w 189"/>
                  <a:gd name="T9" fmla="*/ 12 h 88"/>
                  <a:gd name="T10" fmla="*/ 12 w 189"/>
                  <a:gd name="T11" fmla="*/ 0 h 88"/>
                  <a:gd name="T12" fmla="*/ 1041 w 189"/>
                  <a:gd name="T13" fmla="*/ 118 h 88"/>
                  <a:gd name="T14" fmla="*/ 1057 w 189"/>
                  <a:gd name="T15" fmla="*/ 135 h 88"/>
                  <a:gd name="T16" fmla="*/ 1057 w 189"/>
                  <a:gd name="T17" fmla="*/ 480 h 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88"/>
                  <a:gd name="T29" fmla="*/ 189 w 189"/>
                  <a:gd name="T30" fmla="*/ 88 h 8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88">
                    <a:moveTo>
                      <a:pt x="189" y="86"/>
                    </a:moveTo>
                    <a:cubicBezTo>
                      <a:pt x="189" y="87"/>
                      <a:pt x="188" y="88"/>
                      <a:pt x="186" y="88"/>
                    </a:cubicBezTo>
                    <a:cubicBezTo>
                      <a:pt x="2" y="66"/>
                      <a:pt x="2" y="66"/>
                      <a:pt x="2" y="66"/>
                    </a:cubicBezTo>
                    <a:cubicBezTo>
                      <a:pt x="1" y="66"/>
                      <a:pt x="0" y="65"/>
                      <a:pt x="0" y="64"/>
                    </a:cubicBezTo>
                    <a:cubicBezTo>
                      <a:pt x="0" y="2"/>
                      <a:pt x="0" y="2"/>
                      <a:pt x="0" y="2"/>
                    </a:cubicBezTo>
                    <a:cubicBezTo>
                      <a:pt x="0" y="1"/>
                      <a:pt x="1" y="0"/>
                      <a:pt x="2" y="0"/>
                    </a:cubicBezTo>
                    <a:cubicBezTo>
                      <a:pt x="186" y="21"/>
                      <a:pt x="186" y="21"/>
                      <a:pt x="186" y="21"/>
                    </a:cubicBezTo>
                    <a:cubicBezTo>
                      <a:pt x="188" y="22"/>
                      <a:pt x="189" y="23"/>
                      <a:pt x="189" y="24"/>
                    </a:cubicBezTo>
                    <a:lnTo>
                      <a:pt x="189" y="86"/>
                    </a:lnTo>
                    <a:close/>
                  </a:path>
                </a:pathLst>
              </a:custGeom>
              <a:solidFill>
                <a:srgbClr val="8AA2B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4" name="Freeform 120">
                <a:extLst>
                  <a:ext uri="{FF2B5EF4-FFF2-40B4-BE49-F238E27FC236}">
                    <a16:creationId xmlns:a16="http://schemas.microsoft.com/office/drawing/2014/main" id="{0EB1A896-4FDE-0647-937E-AEC6D839B4FF}"/>
                  </a:ext>
                </a:extLst>
              </p:cNvPr>
              <p:cNvSpPr>
                <a:spLocks noChangeAspect="1"/>
              </p:cNvSpPr>
              <p:nvPr/>
            </p:nvSpPr>
            <p:spPr bwMode="auto">
              <a:xfrm>
                <a:off x="2232" y="2705"/>
                <a:ext cx="387" cy="200"/>
              </a:xfrm>
              <a:custGeom>
                <a:avLst/>
                <a:gdLst>
                  <a:gd name="T0" fmla="*/ 0 w 387"/>
                  <a:gd name="T1" fmla="*/ 156 h 200"/>
                  <a:gd name="T2" fmla="*/ 0 w 387"/>
                  <a:gd name="T3" fmla="*/ 0 h 200"/>
                  <a:gd name="T4" fmla="*/ 387 w 387"/>
                  <a:gd name="T5" fmla="*/ 45 h 200"/>
                  <a:gd name="T6" fmla="*/ 387 w 387"/>
                  <a:gd name="T7" fmla="*/ 200 h 200"/>
                  <a:gd name="T8" fmla="*/ 0 w 387"/>
                  <a:gd name="T9" fmla="*/ 156 h 200"/>
                  <a:gd name="T10" fmla="*/ 0 60000 65536"/>
                  <a:gd name="T11" fmla="*/ 0 60000 65536"/>
                  <a:gd name="T12" fmla="*/ 0 60000 65536"/>
                  <a:gd name="T13" fmla="*/ 0 60000 65536"/>
                  <a:gd name="T14" fmla="*/ 0 60000 65536"/>
                  <a:gd name="T15" fmla="*/ 0 w 387"/>
                  <a:gd name="T16" fmla="*/ 0 h 200"/>
                  <a:gd name="T17" fmla="*/ 387 w 387"/>
                  <a:gd name="T18" fmla="*/ 200 h 200"/>
                </a:gdLst>
                <a:ahLst/>
                <a:cxnLst>
                  <a:cxn ang="T10">
                    <a:pos x="T0" y="T1"/>
                  </a:cxn>
                  <a:cxn ang="T11">
                    <a:pos x="T2" y="T3"/>
                  </a:cxn>
                  <a:cxn ang="T12">
                    <a:pos x="T4" y="T5"/>
                  </a:cxn>
                  <a:cxn ang="T13">
                    <a:pos x="T6" y="T7"/>
                  </a:cxn>
                  <a:cxn ang="T14">
                    <a:pos x="T8" y="T9"/>
                  </a:cxn>
                </a:cxnLst>
                <a:rect l="T15" t="T16" r="T17" b="T18"/>
                <a:pathLst>
                  <a:path w="387" h="200">
                    <a:moveTo>
                      <a:pt x="0" y="156"/>
                    </a:moveTo>
                    <a:lnTo>
                      <a:pt x="0" y="0"/>
                    </a:lnTo>
                    <a:lnTo>
                      <a:pt x="387" y="45"/>
                    </a:lnTo>
                    <a:lnTo>
                      <a:pt x="387" y="200"/>
                    </a:lnTo>
                    <a:lnTo>
                      <a:pt x="0" y="156"/>
                    </a:lnTo>
                    <a:close/>
                  </a:path>
                </a:pathLst>
              </a:custGeom>
              <a:solidFill>
                <a:srgbClr val="0C3C68"/>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5" name="Freeform 121">
                <a:extLst>
                  <a:ext uri="{FF2B5EF4-FFF2-40B4-BE49-F238E27FC236}">
                    <a16:creationId xmlns:a16="http://schemas.microsoft.com/office/drawing/2014/main" id="{34A8CF93-871E-994C-BAD3-7545D2DFCE02}"/>
                  </a:ext>
                </a:extLst>
              </p:cNvPr>
              <p:cNvSpPr>
                <a:spLocks noChangeAspect="1"/>
              </p:cNvSpPr>
              <p:nvPr/>
            </p:nvSpPr>
            <p:spPr bwMode="auto">
              <a:xfrm>
                <a:off x="2523" y="2863"/>
                <a:ext cx="92" cy="40"/>
              </a:xfrm>
              <a:custGeom>
                <a:avLst/>
                <a:gdLst>
                  <a:gd name="T0" fmla="*/ 0 w 92"/>
                  <a:gd name="T1" fmla="*/ 0 h 40"/>
                  <a:gd name="T2" fmla="*/ 92 w 92"/>
                  <a:gd name="T3" fmla="*/ 12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6" name="Freeform 122">
                <a:extLst>
                  <a:ext uri="{FF2B5EF4-FFF2-40B4-BE49-F238E27FC236}">
                    <a16:creationId xmlns:a16="http://schemas.microsoft.com/office/drawing/2014/main" id="{1B272D90-D444-374A-9F98-C964F20BABEE}"/>
                  </a:ext>
                </a:extLst>
              </p:cNvPr>
              <p:cNvSpPr>
                <a:spLocks noChangeAspect="1"/>
              </p:cNvSpPr>
              <p:nvPr/>
            </p:nvSpPr>
            <p:spPr bwMode="auto">
              <a:xfrm>
                <a:off x="2523" y="2868"/>
                <a:ext cx="16" cy="21"/>
              </a:xfrm>
              <a:custGeom>
                <a:avLst/>
                <a:gdLst>
                  <a:gd name="T0" fmla="*/ 0 w 16"/>
                  <a:gd name="T1" fmla="*/ 21 h 21"/>
                  <a:gd name="T2" fmla="*/ 16 w 16"/>
                  <a:gd name="T3" fmla="*/ 21 h 21"/>
                  <a:gd name="T4" fmla="*/ 16 w 16"/>
                  <a:gd name="T5" fmla="*/ 2 h 21"/>
                  <a:gd name="T6" fmla="*/ 0 w 16"/>
                  <a:gd name="T7" fmla="*/ 0 h 21"/>
                  <a:gd name="T8" fmla="*/ 0 w 16"/>
                  <a:gd name="T9" fmla="*/ 21 h 21"/>
                  <a:gd name="T10" fmla="*/ 0 60000 65536"/>
                  <a:gd name="T11" fmla="*/ 0 60000 65536"/>
                  <a:gd name="T12" fmla="*/ 0 60000 65536"/>
                  <a:gd name="T13" fmla="*/ 0 60000 65536"/>
                  <a:gd name="T14" fmla="*/ 0 60000 65536"/>
                  <a:gd name="T15" fmla="*/ 0 w 16"/>
                  <a:gd name="T16" fmla="*/ 0 h 21"/>
                  <a:gd name="T17" fmla="*/ 16 w 16"/>
                  <a:gd name="T18" fmla="*/ 21 h 21"/>
                </a:gdLst>
                <a:ahLst/>
                <a:cxnLst>
                  <a:cxn ang="T10">
                    <a:pos x="T0" y="T1"/>
                  </a:cxn>
                  <a:cxn ang="T11">
                    <a:pos x="T2" y="T3"/>
                  </a:cxn>
                  <a:cxn ang="T12">
                    <a:pos x="T4" y="T5"/>
                  </a:cxn>
                  <a:cxn ang="T13">
                    <a:pos x="T6" y="T7"/>
                  </a:cxn>
                  <a:cxn ang="T14">
                    <a:pos x="T8" y="T9"/>
                  </a:cxn>
                </a:cxnLst>
                <a:rect l="T15" t="T16" r="T17" b="T18"/>
                <a:pathLst>
                  <a:path w="16" h="21">
                    <a:moveTo>
                      <a:pt x="0" y="21"/>
                    </a:moveTo>
                    <a:lnTo>
                      <a:pt x="16" y="21"/>
                    </a:lnTo>
                    <a:lnTo>
                      <a:pt x="16"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7" name="Freeform 123">
                <a:extLst>
                  <a:ext uri="{FF2B5EF4-FFF2-40B4-BE49-F238E27FC236}">
                    <a16:creationId xmlns:a16="http://schemas.microsoft.com/office/drawing/2014/main" id="{596E77C5-0AA0-A24E-A2F0-A6A11CCB9E71}"/>
                  </a:ext>
                </a:extLst>
              </p:cNvPr>
              <p:cNvSpPr>
                <a:spLocks noChangeAspect="1"/>
              </p:cNvSpPr>
              <p:nvPr/>
            </p:nvSpPr>
            <p:spPr bwMode="auto">
              <a:xfrm>
                <a:off x="2539" y="287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8" name="Freeform 124">
                <a:extLst>
                  <a:ext uri="{FF2B5EF4-FFF2-40B4-BE49-F238E27FC236}">
                    <a16:creationId xmlns:a16="http://schemas.microsoft.com/office/drawing/2014/main" id="{D5EAC473-FFC8-7740-B176-5BDA8D7099A8}"/>
                  </a:ext>
                </a:extLst>
              </p:cNvPr>
              <p:cNvSpPr>
                <a:spLocks noChangeAspect="1"/>
              </p:cNvSpPr>
              <p:nvPr/>
            </p:nvSpPr>
            <p:spPr bwMode="auto">
              <a:xfrm>
                <a:off x="2523" y="2865"/>
                <a:ext cx="16" cy="5"/>
              </a:xfrm>
              <a:custGeom>
                <a:avLst/>
                <a:gdLst>
                  <a:gd name="T0" fmla="*/ 0 w 16"/>
                  <a:gd name="T1" fmla="*/ 3 h 5"/>
                  <a:gd name="T2" fmla="*/ 0 w 16"/>
                  <a:gd name="T3" fmla="*/ 0 h 5"/>
                  <a:gd name="T4" fmla="*/ 16 w 16"/>
                  <a:gd name="T5" fmla="*/ 3 h 5"/>
                  <a:gd name="T6" fmla="*/ 16 w 16"/>
                  <a:gd name="T7" fmla="*/ 5 h 5"/>
                  <a:gd name="T8" fmla="*/ 0 w 16"/>
                  <a:gd name="T9" fmla="*/ 3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3"/>
                    </a:moveTo>
                    <a:lnTo>
                      <a:pt x="0" y="0"/>
                    </a:lnTo>
                    <a:lnTo>
                      <a:pt x="16" y="3"/>
                    </a:lnTo>
                    <a:lnTo>
                      <a:pt x="16" y="5"/>
                    </a:lnTo>
                    <a:lnTo>
                      <a:pt x="0" y="3"/>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69" name="Freeform 125">
                <a:extLst>
                  <a:ext uri="{FF2B5EF4-FFF2-40B4-BE49-F238E27FC236}">
                    <a16:creationId xmlns:a16="http://schemas.microsoft.com/office/drawing/2014/main" id="{7FD040A3-D232-5145-B3D2-0EBFFC49B666}"/>
                  </a:ext>
                </a:extLst>
              </p:cNvPr>
              <p:cNvSpPr>
                <a:spLocks noChangeAspect="1"/>
              </p:cNvSpPr>
              <p:nvPr/>
            </p:nvSpPr>
            <p:spPr bwMode="auto">
              <a:xfrm>
                <a:off x="2539" y="2868"/>
                <a:ext cx="57" cy="11"/>
              </a:xfrm>
              <a:custGeom>
                <a:avLst/>
                <a:gdLst>
                  <a:gd name="T0" fmla="*/ 0 w 24"/>
                  <a:gd name="T1" fmla="*/ 0 h 5"/>
                  <a:gd name="T2" fmla="*/ 131 w 24"/>
                  <a:gd name="T3" fmla="*/ 20 h 5"/>
                  <a:gd name="T4" fmla="*/ 135 w 24"/>
                  <a:gd name="T5" fmla="*/ 20 h 5"/>
                  <a:gd name="T6" fmla="*/ 40 w 24"/>
                  <a:gd name="T7" fmla="*/ 15 h 5"/>
                  <a:gd name="T8" fmla="*/ 0 w 24"/>
                  <a:gd name="T9" fmla="*/ 4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0" name="Freeform 126">
                <a:extLst>
                  <a:ext uri="{FF2B5EF4-FFF2-40B4-BE49-F238E27FC236}">
                    <a16:creationId xmlns:a16="http://schemas.microsoft.com/office/drawing/2014/main" id="{E6008201-34AD-F148-AB14-EE4AC16E7FC6}"/>
                  </a:ext>
                </a:extLst>
              </p:cNvPr>
              <p:cNvSpPr>
                <a:spLocks noChangeAspect="1"/>
              </p:cNvSpPr>
              <p:nvPr/>
            </p:nvSpPr>
            <p:spPr bwMode="auto">
              <a:xfrm>
                <a:off x="2596" y="2877"/>
                <a:ext cx="2" cy="7"/>
              </a:xfrm>
              <a:custGeom>
                <a:avLst/>
                <a:gdLst>
                  <a:gd name="T0" fmla="*/ 2 w 2"/>
                  <a:gd name="T1" fmla="*/ 7 h 7"/>
                  <a:gd name="T2" fmla="*/ 0 w 2"/>
                  <a:gd name="T3" fmla="*/ 7 h 7"/>
                  <a:gd name="T4" fmla="*/ 0 w 2"/>
                  <a:gd name="T5" fmla="*/ 0 h 7"/>
                  <a:gd name="T6" fmla="*/ 2 w 2"/>
                  <a:gd name="T7" fmla="*/ 2 h 7"/>
                  <a:gd name="T8" fmla="*/ 2 w 2"/>
                  <a:gd name="T9" fmla="*/ 7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7"/>
                    </a:moveTo>
                    <a:lnTo>
                      <a:pt x="0" y="7"/>
                    </a:lnTo>
                    <a:lnTo>
                      <a:pt x="0" y="0"/>
                    </a:lnTo>
                    <a:lnTo>
                      <a:pt x="2" y="2"/>
                    </a:lnTo>
                    <a:lnTo>
                      <a:pt x="2" y="7"/>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1" name="Freeform 127">
                <a:extLst>
                  <a:ext uri="{FF2B5EF4-FFF2-40B4-BE49-F238E27FC236}">
                    <a16:creationId xmlns:a16="http://schemas.microsoft.com/office/drawing/2014/main" id="{EE7CAE04-8E4D-9D40-86AD-F9DEB4F27711}"/>
                  </a:ext>
                </a:extLst>
              </p:cNvPr>
              <p:cNvSpPr>
                <a:spLocks noChangeAspect="1"/>
              </p:cNvSpPr>
              <p:nvPr/>
            </p:nvSpPr>
            <p:spPr bwMode="auto">
              <a:xfrm>
                <a:off x="2523" y="2832"/>
                <a:ext cx="92" cy="40"/>
              </a:xfrm>
              <a:custGeom>
                <a:avLst/>
                <a:gdLst>
                  <a:gd name="T0" fmla="*/ 0 w 92"/>
                  <a:gd name="T1" fmla="*/ 0 h 40"/>
                  <a:gd name="T2" fmla="*/ 92 w 92"/>
                  <a:gd name="T3" fmla="*/ 12 h 40"/>
                  <a:gd name="T4" fmla="*/ 92 w 92"/>
                  <a:gd name="T5" fmla="*/ 40 h 40"/>
                  <a:gd name="T6" fmla="*/ 0 w 92"/>
                  <a:gd name="T7" fmla="*/ 29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2"/>
                    </a:lnTo>
                    <a:lnTo>
                      <a:pt x="92" y="40"/>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2" name="Freeform 128">
                <a:extLst>
                  <a:ext uri="{FF2B5EF4-FFF2-40B4-BE49-F238E27FC236}">
                    <a16:creationId xmlns:a16="http://schemas.microsoft.com/office/drawing/2014/main" id="{5F2EC9A2-9F27-C54E-9928-6417BBECA625}"/>
                  </a:ext>
                </a:extLst>
              </p:cNvPr>
              <p:cNvSpPr>
                <a:spLocks noChangeAspect="1"/>
              </p:cNvSpPr>
              <p:nvPr/>
            </p:nvSpPr>
            <p:spPr bwMode="auto">
              <a:xfrm>
                <a:off x="2523" y="2837"/>
                <a:ext cx="16" cy="24"/>
              </a:xfrm>
              <a:custGeom>
                <a:avLst/>
                <a:gdLst>
                  <a:gd name="T0" fmla="*/ 0 w 16"/>
                  <a:gd name="T1" fmla="*/ 21 h 24"/>
                  <a:gd name="T2" fmla="*/ 16 w 16"/>
                  <a:gd name="T3" fmla="*/ 24 h 24"/>
                  <a:gd name="T4" fmla="*/ 16 w 16"/>
                  <a:gd name="T5" fmla="*/ 2 h 24"/>
                  <a:gd name="T6" fmla="*/ 0 w 16"/>
                  <a:gd name="T7" fmla="*/ 0 h 24"/>
                  <a:gd name="T8" fmla="*/ 0 w 16"/>
                  <a:gd name="T9" fmla="*/ 21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1"/>
                    </a:moveTo>
                    <a:lnTo>
                      <a:pt x="16" y="24"/>
                    </a:lnTo>
                    <a:lnTo>
                      <a:pt x="16"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3" name="Freeform 129">
                <a:extLst>
                  <a:ext uri="{FF2B5EF4-FFF2-40B4-BE49-F238E27FC236}">
                    <a16:creationId xmlns:a16="http://schemas.microsoft.com/office/drawing/2014/main" id="{3DB08D0A-B074-CA45-A77B-6BAC009E29C8}"/>
                  </a:ext>
                </a:extLst>
              </p:cNvPr>
              <p:cNvSpPr>
                <a:spLocks noChangeAspect="1"/>
              </p:cNvSpPr>
              <p:nvPr/>
            </p:nvSpPr>
            <p:spPr bwMode="auto">
              <a:xfrm>
                <a:off x="2539" y="2839"/>
                <a:ext cx="57" cy="31"/>
              </a:xfrm>
              <a:custGeom>
                <a:avLst/>
                <a:gdLst>
                  <a:gd name="T0" fmla="*/ 0 w 24"/>
                  <a:gd name="T1" fmla="*/ 50 h 13"/>
                  <a:gd name="T2" fmla="*/ 135 w 24"/>
                  <a:gd name="T3" fmla="*/ 41 h 13"/>
                  <a:gd name="T4" fmla="*/ 135 w 24"/>
                  <a:gd name="T5" fmla="*/ 17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3"/>
                      <a:pt x="24" y="3"/>
                      <a:pt x="24" y="3"/>
                    </a:cubicBezTo>
                    <a:cubicBezTo>
                      <a:pt x="24" y="3"/>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4" name="Freeform 130">
                <a:extLst>
                  <a:ext uri="{FF2B5EF4-FFF2-40B4-BE49-F238E27FC236}">
                    <a16:creationId xmlns:a16="http://schemas.microsoft.com/office/drawing/2014/main" id="{FE4F092F-C80A-9F47-A7A8-302FA1BFE066}"/>
                  </a:ext>
                </a:extLst>
              </p:cNvPr>
              <p:cNvSpPr>
                <a:spLocks noChangeAspect="1"/>
              </p:cNvSpPr>
              <p:nvPr/>
            </p:nvSpPr>
            <p:spPr bwMode="auto">
              <a:xfrm>
                <a:off x="2523" y="2835"/>
                <a:ext cx="16" cy="4"/>
              </a:xfrm>
              <a:custGeom>
                <a:avLst/>
                <a:gdLst>
                  <a:gd name="T0" fmla="*/ 0 w 16"/>
                  <a:gd name="T1" fmla="*/ 2 h 4"/>
                  <a:gd name="T2" fmla="*/ 0 w 16"/>
                  <a:gd name="T3" fmla="*/ 0 h 4"/>
                  <a:gd name="T4" fmla="*/ 16 w 16"/>
                  <a:gd name="T5" fmla="*/ 2 h 4"/>
                  <a:gd name="T6" fmla="*/ 16 w 16"/>
                  <a:gd name="T7" fmla="*/ 4 h 4"/>
                  <a:gd name="T8" fmla="*/ 0 w 16"/>
                  <a:gd name="T9" fmla="*/ 2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2"/>
                    </a:moveTo>
                    <a:lnTo>
                      <a:pt x="0" y="0"/>
                    </a:lnTo>
                    <a:lnTo>
                      <a:pt x="16" y="2"/>
                    </a:lnTo>
                    <a:lnTo>
                      <a:pt x="16" y="4"/>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5" name="Freeform 131">
                <a:extLst>
                  <a:ext uri="{FF2B5EF4-FFF2-40B4-BE49-F238E27FC236}">
                    <a16:creationId xmlns:a16="http://schemas.microsoft.com/office/drawing/2014/main" id="{BDC2EA73-9947-C346-B867-1C5B2E20B611}"/>
                  </a:ext>
                </a:extLst>
              </p:cNvPr>
              <p:cNvSpPr>
                <a:spLocks noChangeAspect="1"/>
              </p:cNvSpPr>
              <p:nvPr/>
            </p:nvSpPr>
            <p:spPr bwMode="auto">
              <a:xfrm>
                <a:off x="2539" y="2837"/>
                <a:ext cx="57" cy="12"/>
              </a:xfrm>
              <a:custGeom>
                <a:avLst/>
                <a:gdLst>
                  <a:gd name="T0" fmla="*/ 0 w 24"/>
                  <a:gd name="T1" fmla="*/ 0 h 5"/>
                  <a:gd name="T2" fmla="*/ 131 w 24"/>
                  <a:gd name="T3" fmla="*/ 24 h 5"/>
                  <a:gd name="T4" fmla="*/ 135 w 24"/>
                  <a:gd name="T5" fmla="*/ 29 h 5"/>
                  <a:gd name="T6" fmla="*/ 40 w 24"/>
                  <a:gd name="T7" fmla="*/ 24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7" y="5"/>
                      <a:pt x="23" y="4"/>
                    </a:cubicBezTo>
                    <a:cubicBezTo>
                      <a:pt x="24" y="5"/>
                      <a:pt x="24" y="5"/>
                      <a:pt x="24" y="5"/>
                    </a:cubicBezTo>
                    <a:cubicBezTo>
                      <a:pt x="24" y="5"/>
                      <a:pt x="14"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6" name="Freeform 132">
                <a:extLst>
                  <a:ext uri="{FF2B5EF4-FFF2-40B4-BE49-F238E27FC236}">
                    <a16:creationId xmlns:a16="http://schemas.microsoft.com/office/drawing/2014/main" id="{6AE9AEAA-D7F0-6B4E-BD49-2282344CAA7B}"/>
                  </a:ext>
                </a:extLst>
              </p:cNvPr>
              <p:cNvSpPr>
                <a:spLocks noChangeAspect="1"/>
              </p:cNvSpPr>
              <p:nvPr/>
            </p:nvSpPr>
            <p:spPr bwMode="auto">
              <a:xfrm>
                <a:off x="2596" y="2849"/>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7" name="Freeform 133">
                <a:extLst>
                  <a:ext uri="{FF2B5EF4-FFF2-40B4-BE49-F238E27FC236}">
                    <a16:creationId xmlns:a16="http://schemas.microsoft.com/office/drawing/2014/main" id="{D102D034-2F62-A642-BA4E-72EDE3FE4EF7}"/>
                  </a:ext>
                </a:extLst>
              </p:cNvPr>
              <p:cNvSpPr>
                <a:spLocks noChangeAspect="1"/>
              </p:cNvSpPr>
              <p:nvPr/>
            </p:nvSpPr>
            <p:spPr bwMode="auto">
              <a:xfrm>
                <a:off x="2523" y="2804"/>
                <a:ext cx="92" cy="38"/>
              </a:xfrm>
              <a:custGeom>
                <a:avLst/>
                <a:gdLst>
                  <a:gd name="T0" fmla="*/ 0 w 92"/>
                  <a:gd name="T1" fmla="*/ 0 h 38"/>
                  <a:gd name="T2" fmla="*/ 92 w 92"/>
                  <a:gd name="T3" fmla="*/ 9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6"/>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8" name="Freeform 134">
                <a:extLst>
                  <a:ext uri="{FF2B5EF4-FFF2-40B4-BE49-F238E27FC236}">
                    <a16:creationId xmlns:a16="http://schemas.microsoft.com/office/drawing/2014/main" id="{F7C02382-3838-0D4E-8E38-E7CB45B9451A}"/>
                  </a:ext>
                </a:extLst>
              </p:cNvPr>
              <p:cNvSpPr>
                <a:spLocks noChangeAspect="1"/>
              </p:cNvSpPr>
              <p:nvPr/>
            </p:nvSpPr>
            <p:spPr bwMode="auto">
              <a:xfrm>
                <a:off x="2523" y="2806"/>
                <a:ext cx="16" cy="24"/>
              </a:xfrm>
              <a:custGeom>
                <a:avLst/>
                <a:gdLst>
                  <a:gd name="T0" fmla="*/ 0 w 16"/>
                  <a:gd name="T1" fmla="*/ 22 h 24"/>
                  <a:gd name="T2" fmla="*/ 16 w 16"/>
                  <a:gd name="T3" fmla="*/ 24 h 24"/>
                  <a:gd name="T4" fmla="*/ 16 w 16"/>
                  <a:gd name="T5" fmla="*/ 3 h 24"/>
                  <a:gd name="T6" fmla="*/ 0 w 16"/>
                  <a:gd name="T7" fmla="*/ 0 h 24"/>
                  <a:gd name="T8" fmla="*/ 0 w 16"/>
                  <a:gd name="T9" fmla="*/ 22 h 24"/>
                  <a:gd name="T10" fmla="*/ 0 60000 65536"/>
                  <a:gd name="T11" fmla="*/ 0 60000 65536"/>
                  <a:gd name="T12" fmla="*/ 0 60000 65536"/>
                  <a:gd name="T13" fmla="*/ 0 60000 65536"/>
                  <a:gd name="T14" fmla="*/ 0 60000 65536"/>
                  <a:gd name="T15" fmla="*/ 0 w 16"/>
                  <a:gd name="T16" fmla="*/ 0 h 24"/>
                  <a:gd name="T17" fmla="*/ 16 w 16"/>
                  <a:gd name="T18" fmla="*/ 24 h 24"/>
                </a:gdLst>
                <a:ahLst/>
                <a:cxnLst>
                  <a:cxn ang="T10">
                    <a:pos x="T0" y="T1"/>
                  </a:cxn>
                  <a:cxn ang="T11">
                    <a:pos x="T2" y="T3"/>
                  </a:cxn>
                  <a:cxn ang="T12">
                    <a:pos x="T4" y="T5"/>
                  </a:cxn>
                  <a:cxn ang="T13">
                    <a:pos x="T6" y="T7"/>
                  </a:cxn>
                  <a:cxn ang="T14">
                    <a:pos x="T8" y="T9"/>
                  </a:cxn>
                </a:cxnLst>
                <a:rect l="T15" t="T16" r="T17" b="T18"/>
                <a:pathLst>
                  <a:path w="16" h="24">
                    <a:moveTo>
                      <a:pt x="0" y="22"/>
                    </a:moveTo>
                    <a:lnTo>
                      <a:pt x="16" y="24"/>
                    </a:lnTo>
                    <a:lnTo>
                      <a:pt x="16"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79" name="Freeform 135">
                <a:extLst>
                  <a:ext uri="{FF2B5EF4-FFF2-40B4-BE49-F238E27FC236}">
                    <a16:creationId xmlns:a16="http://schemas.microsoft.com/office/drawing/2014/main" id="{CBD8BD6A-2302-7449-BBC6-2D2CD64F4CD5}"/>
                  </a:ext>
                </a:extLst>
              </p:cNvPr>
              <p:cNvSpPr>
                <a:spLocks noChangeAspect="1"/>
              </p:cNvSpPr>
              <p:nvPr/>
            </p:nvSpPr>
            <p:spPr bwMode="auto">
              <a:xfrm>
                <a:off x="2539" y="2809"/>
                <a:ext cx="57" cy="30"/>
              </a:xfrm>
              <a:custGeom>
                <a:avLst/>
                <a:gdLst>
                  <a:gd name="T0" fmla="*/ 0 w 24"/>
                  <a:gd name="T1" fmla="*/ 48 h 13"/>
                  <a:gd name="T2" fmla="*/ 135 w 24"/>
                  <a:gd name="T3" fmla="*/ 37 h 13"/>
                  <a:gd name="T4" fmla="*/ 135 w 24"/>
                  <a:gd name="T5" fmla="*/ 21 h 13"/>
                  <a:gd name="T6" fmla="*/ 0 w 24"/>
                  <a:gd name="T7" fmla="*/ 0 h 13"/>
                  <a:gd name="T8" fmla="*/ 0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0" name="Freeform 136">
                <a:extLst>
                  <a:ext uri="{FF2B5EF4-FFF2-40B4-BE49-F238E27FC236}">
                    <a16:creationId xmlns:a16="http://schemas.microsoft.com/office/drawing/2014/main" id="{405A9886-A872-944E-8D6A-1EBB2A2E677C}"/>
                  </a:ext>
                </a:extLst>
              </p:cNvPr>
              <p:cNvSpPr>
                <a:spLocks noChangeAspect="1"/>
              </p:cNvSpPr>
              <p:nvPr/>
            </p:nvSpPr>
            <p:spPr bwMode="auto">
              <a:xfrm>
                <a:off x="2523" y="2804"/>
                <a:ext cx="16" cy="5"/>
              </a:xfrm>
              <a:custGeom>
                <a:avLst/>
                <a:gdLst>
                  <a:gd name="T0" fmla="*/ 0 w 16"/>
                  <a:gd name="T1" fmla="*/ 2 h 5"/>
                  <a:gd name="T2" fmla="*/ 0 w 16"/>
                  <a:gd name="T3" fmla="*/ 0 h 5"/>
                  <a:gd name="T4" fmla="*/ 16 w 16"/>
                  <a:gd name="T5" fmla="*/ 5 h 5"/>
                  <a:gd name="T6" fmla="*/ 16 w 16"/>
                  <a:gd name="T7" fmla="*/ 5 h 5"/>
                  <a:gd name="T8" fmla="*/ 0 w 16"/>
                  <a:gd name="T9" fmla="*/ 2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2"/>
                    </a:moveTo>
                    <a:lnTo>
                      <a:pt x="0" y="0"/>
                    </a:lnTo>
                    <a:lnTo>
                      <a:pt x="16"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1" name="Freeform 137">
                <a:extLst>
                  <a:ext uri="{FF2B5EF4-FFF2-40B4-BE49-F238E27FC236}">
                    <a16:creationId xmlns:a16="http://schemas.microsoft.com/office/drawing/2014/main" id="{9A596757-7A6F-A040-BF9A-82A1C55C3487}"/>
                  </a:ext>
                </a:extLst>
              </p:cNvPr>
              <p:cNvSpPr>
                <a:spLocks noChangeAspect="1"/>
              </p:cNvSpPr>
              <p:nvPr/>
            </p:nvSpPr>
            <p:spPr bwMode="auto">
              <a:xfrm>
                <a:off x="2539" y="2809"/>
                <a:ext cx="57" cy="9"/>
              </a:xfrm>
              <a:custGeom>
                <a:avLst/>
                <a:gdLst>
                  <a:gd name="T0" fmla="*/ 0 w 24"/>
                  <a:gd name="T1" fmla="*/ 0 h 4"/>
                  <a:gd name="T2" fmla="*/ 131 w 24"/>
                  <a:gd name="T3" fmla="*/ 16 h 4"/>
                  <a:gd name="T4" fmla="*/ 135 w 24"/>
                  <a:gd name="T5" fmla="*/ 20 h 4"/>
                  <a:gd name="T6" fmla="*/ 40 w 24"/>
                  <a:gd name="T7" fmla="*/ 16 h 4"/>
                  <a:gd name="T8" fmla="*/ 0 w 24"/>
                  <a:gd name="T9" fmla="*/ 0 h 4"/>
                  <a:gd name="T10" fmla="*/ 0 60000 65536"/>
                  <a:gd name="T11" fmla="*/ 0 60000 65536"/>
                  <a:gd name="T12" fmla="*/ 0 60000 65536"/>
                  <a:gd name="T13" fmla="*/ 0 60000 65536"/>
                  <a:gd name="T14" fmla="*/ 0 60000 65536"/>
                  <a:gd name="T15" fmla="*/ 0 w 24"/>
                  <a:gd name="T16" fmla="*/ 0 h 4"/>
                  <a:gd name="T17" fmla="*/ 24 w 24"/>
                  <a:gd name="T18" fmla="*/ 4 h 4"/>
                </a:gdLst>
                <a:ahLst/>
                <a:cxnLst>
                  <a:cxn ang="T10">
                    <a:pos x="T0" y="T1"/>
                  </a:cxn>
                  <a:cxn ang="T11">
                    <a:pos x="T2" y="T3"/>
                  </a:cxn>
                  <a:cxn ang="T12">
                    <a:pos x="T4" y="T5"/>
                  </a:cxn>
                  <a:cxn ang="T13">
                    <a:pos x="T6" y="T7"/>
                  </a:cxn>
                  <a:cxn ang="T14">
                    <a:pos x="T8" y="T9"/>
                  </a:cxn>
                </a:cxnLst>
                <a:rect l="T15" t="T16" r="T17" b="T18"/>
                <a:pathLst>
                  <a:path w="24" h="4">
                    <a:moveTo>
                      <a:pt x="0" y="0"/>
                    </a:moveTo>
                    <a:cubicBezTo>
                      <a:pt x="0" y="0"/>
                      <a:pt x="7" y="4"/>
                      <a:pt x="23" y="3"/>
                    </a:cubicBezTo>
                    <a:cubicBezTo>
                      <a:pt x="24" y="4"/>
                      <a:pt x="24" y="4"/>
                      <a:pt x="24" y="4"/>
                    </a:cubicBezTo>
                    <a:cubicBezTo>
                      <a:pt x="24" y="4"/>
                      <a:pt x="14" y="4"/>
                      <a:pt x="7" y="3"/>
                    </a:cubicBezTo>
                    <a:cubicBezTo>
                      <a:pt x="0" y="1"/>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2" name="Rectangle 138">
                <a:extLst>
                  <a:ext uri="{FF2B5EF4-FFF2-40B4-BE49-F238E27FC236}">
                    <a16:creationId xmlns:a16="http://schemas.microsoft.com/office/drawing/2014/main" id="{133A48C7-08C3-3C4F-9ED2-4E918C930E7E}"/>
                  </a:ext>
                </a:extLst>
              </p:cNvPr>
              <p:cNvSpPr>
                <a:spLocks noChangeAspect="1" noChangeArrowheads="1"/>
              </p:cNvSpPr>
              <p:nvPr/>
            </p:nvSpPr>
            <p:spPr bwMode="auto">
              <a:xfrm>
                <a:off x="2596" y="2818"/>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83" name="Freeform 139">
                <a:extLst>
                  <a:ext uri="{FF2B5EF4-FFF2-40B4-BE49-F238E27FC236}">
                    <a16:creationId xmlns:a16="http://schemas.microsoft.com/office/drawing/2014/main" id="{72774732-3114-B146-ACEB-A3887F55324B}"/>
                  </a:ext>
                </a:extLst>
              </p:cNvPr>
              <p:cNvSpPr>
                <a:spLocks noChangeAspect="1"/>
              </p:cNvSpPr>
              <p:nvPr/>
            </p:nvSpPr>
            <p:spPr bwMode="auto">
              <a:xfrm>
                <a:off x="2523" y="2773"/>
                <a:ext cx="92" cy="38"/>
              </a:xfrm>
              <a:custGeom>
                <a:avLst/>
                <a:gdLst>
                  <a:gd name="T0" fmla="*/ 0 w 92"/>
                  <a:gd name="T1" fmla="*/ 0 h 38"/>
                  <a:gd name="T2" fmla="*/ 92 w 92"/>
                  <a:gd name="T3" fmla="*/ 10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4" name="Freeform 140">
                <a:extLst>
                  <a:ext uri="{FF2B5EF4-FFF2-40B4-BE49-F238E27FC236}">
                    <a16:creationId xmlns:a16="http://schemas.microsoft.com/office/drawing/2014/main" id="{3B8AE539-A3DB-8C43-AAAA-7EF36CE14AF8}"/>
                  </a:ext>
                </a:extLst>
              </p:cNvPr>
              <p:cNvSpPr>
                <a:spLocks noChangeAspect="1"/>
              </p:cNvSpPr>
              <p:nvPr/>
            </p:nvSpPr>
            <p:spPr bwMode="auto">
              <a:xfrm>
                <a:off x="2523" y="2776"/>
                <a:ext cx="16" cy="23"/>
              </a:xfrm>
              <a:custGeom>
                <a:avLst/>
                <a:gdLst>
                  <a:gd name="T0" fmla="*/ 0 w 16"/>
                  <a:gd name="T1" fmla="*/ 21 h 23"/>
                  <a:gd name="T2" fmla="*/ 16 w 16"/>
                  <a:gd name="T3" fmla="*/ 23 h 23"/>
                  <a:gd name="T4" fmla="*/ 16 w 16"/>
                  <a:gd name="T5" fmla="*/ 4 h 23"/>
                  <a:gd name="T6" fmla="*/ 0 w 16"/>
                  <a:gd name="T7" fmla="*/ 0 h 23"/>
                  <a:gd name="T8" fmla="*/ 0 w 16"/>
                  <a:gd name="T9" fmla="*/ 21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1"/>
                    </a:moveTo>
                    <a:lnTo>
                      <a:pt x="16" y="23"/>
                    </a:lnTo>
                    <a:lnTo>
                      <a:pt x="16" y="4"/>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5" name="Freeform 141">
                <a:extLst>
                  <a:ext uri="{FF2B5EF4-FFF2-40B4-BE49-F238E27FC236}">
                    <a16:creationId xmlns:a16="http://schemas.microsoft.com/office/drawing/2014/main" id="{BACCCAA5-73B2-9D4A-AD60-06FC8ED7A61A}"/>
                  </a:ext>
                </a:extLst>
              </p:cNvPr>
              <p:cNvSpPr>
                <a:spLocks noChangeAspect="1"/>
              </p:cNvSpPr>
              <p:nvPr/>
            </p:nvSpPr>
            <p:spPr bwMode="auto">
              <a:xfrm>
                <a:off x="2539" y="2780"/>
                <a:ext cx="57" cy="31"/>
              </a:xfrm>
              <a:custGeom>
                <a:avLst/>
                <a:gdLst>
                  <a:gd name="T0" fmla="*/ 0 w 24"/>
                  <a:gd name="T1" fmla="*/ 45 h 13"/>
                  <a:gd name="T2" fmla="*/ 135 w 24"/>
                  <a:gd name="T3" fmla="*/ 33 h 13"/>
                  <a:gd name="T4" fmla="*/ 135 w 24"/>
                  <a:gd name="T5" fmla="*/ 17 h 13"/>
                  <a:gd name="T6" fmla="*/ 0 w 24"/>
                  <a:gd name="T7" fmla="*/ 0 h 13"/>
                  <a:gd name="T8" fmla="*/ 0 w 24"/>
                  <a:gd name="T9" fmla="*/ 45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5"/>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6" name="Freeform 142">
                <a:extLst>
                  <a:ext uri="{FF2B5EF4-FFF2-40B4-BE49-F238E27FC236}">
                    <a16:creationId xmlns:a16="http://schemas.microsoft.com/office/drawing/2014/main" id="{309B709A-8F3F-2D4F-98AB-CF5FAC566540}"/>
                  </a:ext>
                </a:extLst>
              </p:cNvPr>
              <p:cNvSpPr>
                <a:spLocks noChangeAspect="1"/>
              </p:cNvSpPr>
              <p:nvPr/>
            </p:nvSpPr>
            <p:spPr bwMode="auto">
              <a:xfrm>
                <a:off x="2523" y="2776"/>
                <a:ext cx="16" cy="4"/>
              </a:xfrm>
              <a:custGeom>
                <a:avLst/>
                <a:gdLst>
                  <a:gd name="T0" fmla="*/ 0 w 16"/>
                  <a:gd name="T1" fmla="*/ 0 h 4"/>
                  <a:gd name="T2" fmla="*/ 0 w 16"/>
                  <a:gd name="T3" fmla="*/ 0 h 4"/>
                  <a:gd name="T4" fmla="*/ 16 w 16"/>
                  <a:gd name="T5" fmla="*/ 2 h 4"/>
                  <a:gd name="T6" fmla="*/ 16 w 16"/>
                  <a:gd name="T7" fmla="*/ 4 h 4"/>
                  <a:gd name="T8" fmla="*/ 0 w 16"/>
                  <a:gd name="T9" fmla="*/ 0 h 4"/>
                  <a:gd name="T10" fmla="*/ 0 60000 65536"/>
                  <a:gd name="T11" fmla="*/ 0 60000 65536"/>
                  <a:gd name="T12" fmla="*/ 0 60000 65536"/>
                  <a:gd name="T13" fmla="*/ 0 60000 65536"/>
                  <a:gd name="T14" fmla="*/ 0 60000 65536"/>
                  <a:gd name="T15" fmla="*/ 0 w 16"/>
                  <a:gd name="T16" fmla="*/ 0 h 4"/>
                  <a:gd name="T17" fmla="*/ 16 w 16"/>
                  <a:gd name="T18" fmla="*/ 4 h 4"/>
                </a:gdLst>
                <a:ahLst/>
                <a:cxnLst>
                  <a:cxn ang="T10">
                    <a:pos x="T0" y="T1"/>
                  </a:cxn>
                  <a:cxn ang="T11">
                    <a:pos x="T2" y="T3"/>
                  </a:cxn>
                  <a:cxn ang="T12">
                    <a:pos x="T4" y="T5"/>
                  </a:cxn>
                  <a:cxn ang="T13">
                    <a:pos x="T6" y="T7"/>
                  </a:cxn>
                  <a:cxn ang="T14">
                    <a:pos x="T8" y="T9"/>
                  </a:cxn>
                </a:cxnLst>
                <a:rect l="T15" t="T16" r="T17" b="T18"/>
                <a:pathLst>
                  <a:path w="16" h="4">
                    <a:moveTo>
                      <a:pt x="0" y="0"/>
                    </a:moveTo>
                    <a:lnTo>
                      <a:pt x="0" y="0"/>
                    </a:lnTo>
                    <a:lnTo>
                      <a:pt x="16" y="2"/>
                    </a:lnTo>
                    <a:lnTo>
                      <a:pt x="16" y="4"/>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7" name="Freeform 143">
                <a:extLst>
                  <a:ext uri="{FF2B5EF4-FFF2-40B4-BE49-F238E27FC236}">
                    <a16:creationId xmlns:a16="http://schemas.microsoft.com/office/drawing/2014/main" id="{BA23A063-DE54-324C-9CEB-4C132A9FD13D}"/>
                  </a:ext>
                </a:extLst>
              </p:cNvPr>
              <p:cNvSpPr>
                <a:spLocks noChangeAspect="1"/>
              </p:cNvSpPr>
              <p:nvPr/>
            </p:nvSpPr>
            <p:spPr bwMode="auto">
              <a:xfrm>
                <a:off x="2539" y="2778"/>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4"/>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88" name="Rectangle 144">
                <a:extLst>
                  <a:ext uri="{FF2B5EF4-FFF2-40B4-BE49-F238E27FC236}">
                    <a16:creationId xmlns:a16="http://schemas.microsoft.com/office/drawing/2014/main" id="{6B26D991-ADFD-F24B-9160-C69E4E16FD0D}"/>
                  </a:ext>
                </a:extLst>
              </p:cNvPr>
              <p:cNvSpPr>
                <a:spLocks noChangeAspect="1" noChangeArrowheads="1"/>
              </p:cNvSpPr>
              <p:nvPr/>
            </p:nvSpPr>
            <p:spPr bwMode="auto">
              <a:xfrm>
                <a:off x="2596" y="2787"/>
                <a:ext cx="1"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89" name="Freeform 145">
                <a:extLst>
                  <a:ext uri="{FF2B5EF4-FFF2-40B4-BE49-F238E27FC236}">
                    <a16:creationId xmlns:a16="http://schemas.microsoft.com/office/drawing/2014/main" id="{B7BAA006-695E-8749-BEC2-A0E1FF3E5883}"/>
                  </a:ext>
                </a:extLst>
              </p:cNvPr>
              <p:cNvSpPr>
                <a:spLocks noChangeAspect="1"/>
              </p:cNvSpPr>
              <p:nvPr/>
            </p:nvSpPr>
            <p:spPr bwMode="auto">
              <a:xfrm>
                <a:off x="2523" y="2742"/>
                <a:ext cx="92" cy="41"/>
              </a:xfrm>
              <a:custGeom>
                <a:avLst/>
                <a:gdLst>
                  <a:gd name="T0" fmla="*/ 0 w 92"/>
                  <a:gd name="T1" fmla="*/ 0 h 41"/>
                  <a:gd name="T2" fmla="*/ 92 w 92"/>
                  <a:gd name="T3" fmla="*/ 12 h 41"/>
                  <a:gd name="T4" fmla="*/ 92 w 92"/>
                  <a:gd name="T5" fmla="*/ 41 h 41"/>
                  <a:gd name="T6" fmla="*/ 0 w 92"/>
                  <a:gd name="T7" fmla="*/ 29 h 41"/>
                  <a:gd name="T8" fmla="*/ 0 w 92"/>
                  <a:gd name="T9" fmla="*/ 0 h 41"/>
                  <a:gd name="T10" fmla="*/ 0 60000 65536"/>
                  <a:gd name="T11" fmla="*/ 0 60000 65536"/>
                  <a:gd name="T12" fmla="*/ 0 60000 65536"/>
                  <a:gd name="T13" fmla="*/ 0 60000 65536"/>
                  <a:gd name="T14" fmla="*/ 0 60000 65536"/>
                  <a:gd name="T15" fmla="*/ 0 w 92"/>
                  <a:gd name="T16" fmla="*/ 0 h 41"/>
                  <a:gd name="T17" fmla="*/ 92 w 92"/>
                  <a:gd name="T18" fmla="*/ 41 h 41"/>
                </a:gdLst>
                <a:ahLst/>
                <a:cxnLst>
                  <a:cxn ang="T10">
                    <a:pos x="T0" y="T1"/>
                  </a:cxn>
                  <a:cxn ang="T11">
                    <a:pos x="T2" y="T3"/>
                  </a:cxn>
                  <a:cxn ang="T12">
                    <a:pos x="T4" y="T5"/>
                  </a:cxn>
                  <a:cxn ang="T13">
                    <a:pos x="T6" y="T7"/>
                  </a:cxn>
                  <a:cxn ang="T14">
                    <a:pos x="T8" y="T9"/>
                  </a:cxn>
                </a:cxnLst>
                <a:rect l="T15" t="T16" r="T17" b="T18"/>
                <a:pathLst>
                  <a:path w="92" h="41">
                    <a:moveTo>
                      <a:pt x="0" y="0"/>
                    </a:moveTo>
                    <a:lnTo>
                      <a:pt x="92" y="12"/>
                    </a:lnTo>
                    <a:lnTo>
                      <a:pt x="92" y="41"/>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0" name="Freeform 146">
                <a:extLst>
                  <a:ext uri="{FF2B5EF4-FFF2-40B4-BE49-F238E27FC236}">
                    <a16:creationId xmlns:a16="http://schemas.microsoft.com/office/drawing/2014/main" id="{70FAC342-F24A-3946-B40C-4503D0792795}"/>
                  </a:ext>
                </a:extLst>
              </p:cNvPr>
              <p:cNvSpPr>
                <a:spLocks noChangeAspect="1"/>
              </p:cNvSpPr>
              <p:nvPr/>
            </p:nvSpPr>
            <p:spPr bwMode="auto">
              <a:xfrm>
                <a:off x="2523" y="2745"/>
                <a:ext cx="16" cy="23"/>
              </a:xfrm>
              <a:custGeom>
                <a:avLst/>
                <a:gdLst>
                  <a:gd name="T0" fmla="*/ 0 w 16"/>
                  <a:gd name="T1" fmla="*/ 23 h 23"/>
                  <a:gd name="T2" fmla="*/ 16 w 16"/>
                  <a:gd name="T3" fmla="*/ 23 h 23"/>
                  <a:gd name="T4" fmla="*/ 16 w 16"/>
                  <a:gd name="T5" fmla="*/ 5 h 23"/>
                  <a:gd name="T6" fmla="*/ 0 w 16"/>
                  <a:gd name="T7" fmla="*/ 0 h 23"/>
                  <a:gd name="T8" fmla="*/ 0 w 16"/>
                  <a:gd name="T9" fmla="*/ 23 h 23"/>
                  <a:gd name="T10" fmla="*/ 0 60000 65536"/>
                  <a:gd name="T11" fmla="*/ 0 60000 65536"/>
                  <a:gd name="T12" fmla="*/ 0 60000 65536"/>
                  <a:gd name="T13" fmla="*/ 0 60000 65536"/>
                  <a:gd name="T14" fmla="*/ 0 60000 65536"/>
                  <a:gd name="T15" fmla="*/ 0 w 16"/>
                  <a:gd name="T16" fmla="*/ 0 h 23"/>
                  <a:gd name="T17" fmla="*/ 16 w 16"/>
                  <a:gd name="T18" fmla="*/ 23 h 23"/>
                </a:gdLst>
                <a:ahLst/>
                <a:cxnLst>
                  <a:cxn ang="T10">
                    <a:pos x="T0" y="T1"/>
                  </a:cxn>
                  <a:cxn ang="T11">
                    <a:pos x="T2" y="T3"/>
                  </a:cxn>
                  <a:cxn ang="T12">
                    <a:pos x="T4" y="T5"/>
                  </a:cxn>
                  <a:cxn ang="T13">
                    <a:pos x="T6" y="T7"/>
                  </a:cxn>
                  <a:cxn ang="T14">
                    <a:pos x="T8" y="T9"/>
                  </a:cxn>
                </a:cxnLst>
                <a:rect l="T15" t="T16" r="T17" b="T18"/>
                <a:pathLst>
                  <a:path w="16" h="23">
                    <a:moveTo>
                      <a:pt x="0" y="23"/>
                    </a:moveTo>
                    <a:lnTo>
                      <a:pt x="16" y="23"/>
                    </a:lnTo>
                    <a:lnTo>
                      <a:pt x="16" y="5"/>
                    </a:lnTo>
                    <a:lnTo>
                      <a:pt x="0" y="0"/>
                    </a:lnTo>
                    <a:lnTo>
                      <a:pt x="0" y="23"/>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1" name="Freeform 147">
                <a:extLst>
                  <a:ext uri="{FF2B5EF4-FFF2-40B4-BE49-F238E27FC236}">
                    <a16:creationId xmlns:a16="http://schemas.microsoft.com/office/drawing/2014/main" id="{890BDD7B-9FD2-0B4E-8DCB-1F6178F45299}"/>
                  </a:ext>
                </a:extLst>
              </p:cNvPr>
              <p:cNvSpPr>
                <a:spLocks noChangeAspect="1"/>
              </p:cNvSpPr>
              <p:nvPr/>
            </p:nvSpPr>
            <p:spPr bwMode="auto">
              <a:xfrm>
                <a:off x="2539" y="2750"/>
                <a:ext cx="57" cy="30"/>
              </a:xfrm>
              <a:custGeom>
                <a:avLst/>
                <a:gdLst>
                  <a:gd name="T0" fmla="*/ 0 w 24"/>
                  <a:gd name="T1" fmla="*/ 42 h 13"/>
                  <a:gd name="T2" fmla="*/ 135 w 24"/>
                  <a:gd name="T3" fmla="*/ 32 h 13"/>
                  <a:gd name="T4" fmla="*/ 135 w 24"/>
                  <a:gd name="T5" fmla="*/ 16 h 13"/>
                  <a:gd name="T6" fmla="*/ 0 w 24"/>
                  <a:gd name="T7" fmla="*/ 0 h 13"/>
                  <a:gd name="T8" fmla="*/ 0 w 24"/>
                  <a:gd name="T9" fmla="*/ 42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2" name="Freeform 148">
                <a:extLst>
                  <a:ext uri="{FF2B5EF4-FFF2-40B4-BE49-F238E27FC236}">
                    <a16:creationId xmlns:a16="http://schemas.microsoft.com/office/drawing/2014/main" id="{78B85F08-2517-AC4E-816F-37CB81CBAC89}"/>
                  </a:ext>
                </a:extLst>
              </p:cNvPr>
              <p:cNvSpPr>
                <a:spLocks noChangeAspect="1"/>
              </p:cNvSpPr>
              <p:nvPr/>
            </p:nvSpPr>
            <p:spPr bwMode="auto">
              <a:xfrm>
                <a:off x="2523" y="2745"/>
                <a:ext cx="16" cy="5"/>
              </a:xfrm>
              <a:custGeom>
                <a:avLst/>
                <a:gdLst>
                  <a:gd name="T0" fmla="*/ 0 w 16"/>
                  <a:gd name="T1" fmla="*/ 0 h 5"/>
                  <a:gd name="T2" fmla="*/ 0 w 16"/>
                  <a:gd name="T3" fmla="*/ 0 h 5"/>
                  <a:gd name="T4" fmla="*/ 16 w 16"/>
                  <a:gd name="T5" fmla="*/ 2 h 5"/>
                  <a:gd name="T6" fmla="*/ 16 w 16"/>
                  <a:gd name="T7" fmla="*/ 5 h 5"/>
                  <a:gd name="T8" fmla="*/ 0 w 16"/>
                  <a:gd name="T9" fmla="*/ 0 h 5"/>
                  <a:gd name="T10" fmla="*/ 0 60000 65536"/>
                  <a:gd name="T11" fmla="*/ 0 60000 65536"/>
                  <a:gd name="T12" fmla="*/ 0 60000 65536"/>
                  <a:gd name="T13" fmla="*/ 0 60000 65536"/>
                  <a:gd name="T14" fmla="*/ 0 60000 65536"/>
                  <a:gd name="T15" fmla="*/ 0 w 16"/>
                  <a:gd name="T16" fmla="*/ 0 h 5"/>
                  <a:gd name="T17" fmla="*/ 16 w 16"/>
                  <a:gd name="T18" fmla="*/ 5 h 5"/>
                </a:gdLst>
                <a:ahLst/>
                <a:cxnLst>
                  <a:cxn ang="T10">
                    <a:pos x="T0" y="T1"/>
                  </a:cxn>
                  <a:cxn ang="T11">
                    <a:pos x="T2" y="T3"/>
                  </a:cxn>
                  <a:cxn ang="T12">
                    <a:pos x="T4" y="T5"/>
                  </a:cxn>
                  <a:cxn ang="T13">
                    <a:pos x="T6" y="T7"/>
                  </a:cxn>
                  <a:cxn ang="T14">
                    <a:pos x="T8" y="T9"/>
                  </a:cxn>
                </a:cxnLst>
                <a:rect l="T15" t="T16" r="T17" b="T18"/>
                <a:pathLst>
                  <a:path w="16" h="5">
                    <a:moveTo>
                      <a:pt x="0" y="0"/>
                    </a:moveTo>
                    <a:lnTo>
                      <a:pt x="0" y="0"/>
                    </a:lnTo>
                    <a:lnTo>
                      <a:pt x="16" y="2"/>
                    </a:lnTo>
                    <a:lnTo>
                      <a:pt x="16" y="5"/>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3" name="Freeform 149">
                <a:extLst>
                  <a:ext uri="{FF2B5EF4-FFF2-40B4-BE49-F238E27FC236}">
                    <a16:creationId xmlns:a16="http://schemas.microsoft.com/office/drawing/2014/main" id="{E88EFC7F-45A9-3344-BDEC-DC96B06F1CC3}"/>
                  </a:ext>
                </a:extLst>
              </p:cNvPr>
              <p:cNvSpPr>
                <a:spLocks noChangeAspect="1"/>
              </p:cNvSpPr>
              <p:nvPr/>
            </p:nvSpPr>
            <p:spPr bwMode="auto">
              <a:xfrm>
                <a:off x="2539" y="2747"/>
                <a:ext cx="57" cy="12"/>
              </a:xfrm>
              <a:custGeom>
                <a:avLst/>
                <a:gdLst>
                  <a:gd name="T0" fmla="*/ 0 w 24"/>
                  <a:gd name="T1" fmla="*/ 0 h 5"/>
                  <a:gd name="T2" fmla="*/ 131 w 24"/>
                  <a:gd name="T3" fmla="*/ 24 h 5"/>
                  <a:gd name="T4" fmla="*/ 135 w 24"/>
                  <a:gd name="T5" fmla="*/ 24 h 5"/>
                  <a:gd name="T6" fmla="*/ 40 w 24"/>
                  <a:gd name="T7" fmla="*/ 17 h 5"/>
                  <a:gd name="T8" fmla="*/ 0 w 24"/>
                  <a:gd name="T9" fmla="*/ 5 h 5"/>
                  <a:gd name="T10" fmla="*/ 0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0" y="0"/>
                    </a:moveTo>
                    <a:cubicBezTo>
                      <a:pt x="0" y="0"/>
                      <a:pt x="6"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4" name="Rectangle 150">
                <a:extLst>
                  <a:ext uri="{FF2B5EF4-FFF2-40B4-BE49-F238E27FC236}">
                    <a16:creationId xmlns:a16="http://schemas.microsoft.com/office/drawing/2014/main" id="{445176FE-A0B7-D74B-B3E1-F2F314457D5B}"/>
                  </a:ext>
                </a:extLst>
              </p:cNvPr>
              <p:cNvSpPr>
                <a:spLocks noChangeAspect="1" noChangeArrowheads="1"/>
              </p:cNvSpPr>
              <p:nvPr/>
            </p:nvSpPr>
            <p:spPr bwMode="auto">
              <a:xfrm>
                <a:off x="2596" y="2757"/>
                <a:ext cx="1"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95" name="Freeform 151">
                <a:extLst>
                  <a:ext uri="{FF2B5EF4-FFF2-40B4-BE49-F238E27FC236}">
                    <a16:creationId xmlns:a16="http://schemas.microsoft.com/office/drawing/2014/main" id="{38E4DAC7-16F2-DB42-AE67-B8AB279BEF52}"/>
                  </a:ext>
                </a:extLst>
              </p:cNvPr>
              <p:cNvSpPr>
                <a:spLocks noChangeAspect="1"/>
              </p:cNvSpPr>
              <p:nvPr/>
            </p:nvSpPr>
            <p:spPr bwMode="auto">
              <a:xfrm>
                <a:off x="2234" y="2830"/>
                <a:ext cx="95" cy="38"/>
              </a:xfrm>
              <a:custGeom>
                <a:avLst/>
                <a:gdLst>
                  <a:gd name="T0" fmla="*/ 0 w 95"/>
                  <a:gd name="T1" fmla="*/ 0 h 38"/>
                  <a:gd name="T2" fmla="*/ 95 w 95"/>
                  <a:gd name="T3" fmla="*/ 9 h 38"/>
                  <a:gd name="T4" fmla="*/ 95 w 95"/>
                  <a:gd name="T5" fmla="*/ 38 h 38"/>
                  <a:gd name="T6" fmla="*/ 0 w 95"/>
                  <a:gd name="T7" fmla="*/ 28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9"/>
                    </a:lnTo>
                    <a:lnTo>
                      <a:pt x="95" y="38"/>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6" name="Freeform 152">
                <a:extLst>
                  <a:ext uri="{FF2B5EF4-FFF2-40B4-BE49-F238E27FC236}">
                    <a16:creationId xmlns:a16="http://schemas.microsoft.com/office/drawing/2014/main" id="{173D58B2-6188-9D4B-BA92-225DB42EC704}"/>
                  </a:ext>
                </a:extLst>
              </p:cNvPr>
              <p:cNvSpPr>
                <a:spLocks noChangeAspect="1"/>
              </p:cNvSpPr>
              <p:nvPr/>
            </p:nvSpPr>
            <p:spPr bwMode="auto">
              <a:xfrm>
                <a:off x="2234" y="2832"/>
                <a:ext cx="19" cy="24"/>
              </a:xfrm>
              <a:custGeom>
                <a:avLst/>
                <a:gdLst>
                  <a:gd name="T0" fmla="*/ 0 w 19"/>
                  <a:gd name="T1" fmla="*/ 22 h 24"/>
                  <a:gd name="T2" fmla="*/ 19 w 19"/>
                  <a:gd name="T3" fmla="*/ 24 h 24"/>
                  <a:gd name="T4" fmla="*/ 19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7" name="Freeform 153">
                <a:extLst>
                  <a:ext uri="{FF2B5EF4-FFF2-40B4-BE49-F238E27FC236}">
                    <a16:creationId xmlns:a16="http://schemas.microsoft.com/office/drawing/2014/main" id="{B2C16E43-2698-3D4D-A230-ADE7B873A277}"/>
                  </a:ext>
                </a:extLst>
              </p:cNvPr>
              <p:cNvSpPr>
                <a:spLocks noChangeAspect="1"/>
              </p:cNvSpPr>
              <p:nvPr/>
            </p:nvSpPr>
            <p:spPr bwMode="auto">
              <a:xfrm>
                <a:off x="2253" y="2835"/>
                <a:ext cx="55" cy="33"/>
              </a:xfrm>
              <a:custGeom>
                <a:avLst/>
                <a:gdLst>
                  <a:gd name="T0" fmla="*/ 0 w 23"/>
                  <a:gd name="T1" fmla="*/ 50 h 14"/>
                  <a:gd name="T2" fmla="*/ 132 w 23"/>
                  <a:gd name="T3" fmla="*/ 40 h 14"/>
                  <a:gd name="T4" fmla="*/ 132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8" name="Freeform 154">
                <a:extLst>
                  <a:ext uri="{FF2B5EF4-FFF2-40B4-BE49-F238E27FC236}">
                    <a16:creationId xmlns:a16="http://schemas.microsoft.com/office/drawing/2014/main" id="{10D902B0-F8E0-2E45-AEB7-AF867B9D62F8}"/>
                  </a:ext>
                </a:extLst>
              </p:cNvPr>
              <p:cNvSpPr>
                <a:spLocks noChangeAspect="1"/>
              </p:cNvSpPr>
              <p:nvPr/>
            </p:nvSpPr>
            <p:spPr bwMode="auto">
              <a:xfrm>
                <a:off x="2234" y="2832"/>
                <a:ext cx="19" cy="3"/>
              </a:xfrm>
              <a:custGeom>
                <a:avLst/>
                <a:gdLst>
                  <a:gd name="T0" fmla="*/ 0 w 19"/>
                  <a:gd name="T1" fmla="*/ 0 h 3"/>
                  <a:gd name="T2" fmla="*/ 0 w 19"/>
                  <a:gd name="T3" fmla="*/ 0 h 3"/>
                  <a:gd name="T4" fmla="*/ 19 w 19"/>
                  <a:gd name="T5" fmla="*/ 3 h 3"/>
                  <a:gd name="T6" fmla="*/ 19 w 19"/>
                  <a:gd name="T7" fmla="*/ 3 h 3"/>
                  <a:gd name="T8" fmla="*/ 0 w 19"/>
                  <a:gd name="T9" fmla="*/ 0 h 3"/>
                  <a:gd name="T10" fmla="*/ 0 60000 65536"/>
                  <a:gd name="T11" fmla="*/ 0 60000 65536"/>
                  <a:gd name="T12" fmla="*/ 0 60000 65536"/>
                  <a:gd name="T13" fmla="*/ 0 60000 65536"/>
                  <a:gd name="T14" fmla="*/ 0 60000 65536"/>
                  <a:gd name="T15" fmla="*/ 0 w 19"/>
                  <a:gd name="T16" fmla="*/ 0 h 3"/>
                  <a:gd name="T17" fmla="*/ 19 w 19"/>
                  <a:gd name="T18" fmla="*/ 3 h 3"/>
                </a:gdLst>
                <a:ahLst/>
                <a:cxnLst>
                  <a:cxn ang="T10">
                    <a:pos x="T0" y="T1"/>
                  </a:cxn>
                  <a:cxn ang="T11">
                    <a:pos x="T2" y="T3"/>
                  </a:cxn>
                  <a:cxn ang="T12">
                    <a:pos x="T4" y="T5"/>
                  </a:cxn>
                  <a:cxn ang="T13">
                    <a:pos x="T6" y="T7"/>
                  </a:cxn>
                  <a:cxn ang="T14">
                    <a:pos x="T8" y="T9"/>
                  </a:cxn>
                </a:cxnLst>
                <a:rect l="T15" t="T16" r="T17" b="T18"/>
                <a:pathLst>
                  <a:path w="19" h="3">
                    <a:moveTo>
                      <a:pt x="0" y="0"/>
                    </a:moveTo>
                    <a:lnTo>
                      <a:pt x="0" y="0"/>
                    </a:lnTo>
                    <a:lnTo>
                      <a:pt x="19" y="3"/>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99" name="Freeform 155">
                <a:extLst>
                  <a:ext uri="{FF2B5EF4-FFF2-40B4-BE49-F238E27FC236}">
                    <a16:creationId xmlns:a16="http://schemas.microsoft.com/office/drawing/2014/main" id="{3F2D8CD8-8139-A04E-926D-9F5ECFFEEE4B}"/>
                  </a:ext>
                </a:extLst>
              </p:cNvPr>
              <p:cNvSpPr>
                <a:spLocks noChangeAspect="1"/>
              </p:cNvSpPr>
              <p:nvPr/>
            </p:nvSpPr>
            <p:spPr bwMode="auto">
              <a:xfrm>
                <a:off x="2253" y="2835"/>
                <a:ext cx="55" cy="11"/>
              </a:xfrm>
              <a:custGeom>
                <a:avLst/>
                <a:gdLst>
                  <a:gd name="T0" fmla="*/ 0 w 23"/>
                  <a:gd name="T1" fmla="*/ 0 h 5"/>
                  <a:gd name="T2" fmla="*/ 132 w 23"/>
                  <a:gd name="T3" fmla="*/ 20 h 5"/>
                  <a:gd name="T4" fmla="*/ 132 w 23"/>
                  <a:gd name="T5" fmla="*/ 20 h 5"/>
                  <a:gd name="T6" fmla="*/ 33 w 23"/>
                  <a:gd name="T7" fmla="*/ 15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6" y="3"/>
                    </a:cubicBezTo>
                    <a:cubicBezTo>
                      <a:pt x="0" y="2"/>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0" name="Rectangle 156">
                <a:extLst>
                  <a:ext uri="{FF2B5EF4-FFF2-40B4-BE49-F238E27FC236}">
                    <a16:creationId xmlns:a16="http://schemas.microsoft.com/office/drawing/2014/main" id="{6BD6D1A0-82FF-2B4A-8594-E860AF0989B5}"/>
                  </a:ext>
                </a:extLst>
              </p:cNvPr>
              <p:cNvSpPr>
                <a:spLocks noChangeAspect="1" noChangeArrowheads="1"/>
              </p:cNvSpPr>
              <p:nvPr/>
            </p:nvSpPr>
            <p:spPr bwMode="auto">
              <a:xfrm>
                <a:off x="2308" y="2844"/>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01" name="Freeform 157">
                <a:extLst>
                  <a:ext uri="{FF2B5EF4-FFF2-40B4-BE49-F238E27FC236}">
                    <a16:creationId xmlns:a16="http://schemas.microsoft.com/office/drawing/2014/main" id="{573AA984-7CBE-2D46-9EA1-4F2B113F0230}"/>
                  </a:ext>
                </a:extLst>
              </p:cNvPr>
              <p:cNvSpPr>
                <a:spLocks noChangeAspect="1"/>
              </p:cNvSpPr>
              <p:nvPr/>
            </p:nvSpPr>
            <p:spPr bwMode="auto">
              <a:xfrm>
                <a:off x="2234" y="2799"/>
                <a:ext cx="95" cy="38"/>
              </a:xfrm>
              <a:custGeom>
                <a:avLst/>
                <a:gdLst>
                  <a:gd name="T0" fmla="*/ 0 w 95"/>
                  <a:gd name="T1" fmla="*/ 0 h 38"/>
                  <a:gd name="T2" fmla="*/ 95 w 95"/>
                  <a:gd name="T3" fmla="*/ 12 h 38"/>
                  <a:gd name="T4" fmla="*/ 95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2"/>
                    </a:lnTo>
                    <a:lnTo>
                      <a:pt x="95" y="38"/>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2" name="Freeform 158">
                <a:extLst>
                  <a:ext uri="{FF2B5EF4-FFF2-40B4-BE49-F238E27FC236}">
                    <a16:creationId xmlns:a16="http://schemas.microsoft.com/office/drawing/2014/main" id="{5D978E7E-79C4-E044-A1D2-23F35C6A75DB}"/>
                  </a:ext>
                </a:extLst>
              </p:cNvPr>
              <p:cNvSpPr>
                <a:spLocks noChangeAspect="1"/>
              </p:cNvSpPr>
              <p:nvPr/>
            </p:nvSpPr>
            <p:spPr bwMode="auto">
              <a:xfrm>
                <a:off x="2234" y="2802"/>
                <a:ext cx="19" cy="23"/>
              </a:xfrm>
              <a:custGeom>
                <a:avLst/>
                <a:gdLst>
                  <a:gd name="T0" fmla="*/ 0 w 19"/>
                  <a:gd name="T1" fmla="*/ 21 h 23"/>
                  <a:gd name="T2" fmla="*/ 19 w 19"/>
                  <a:gd name="T3" fmla="*/ 23 h 23"/>
                  <a:gd name="T4" fmla="*/ 19 w 19"/>
                  <a:gd name="T5" fmla="*/ 4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4"/>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3" name="Freeform 159">
                <a:extLst>
                  <a:ext uri="{FF2B5EF4-FFF2-40B4-BE49-F238E27FC236}">
                    <a16:creationId xmlns:a16="http://schemas.microsoft.com/office/drawing/2014/main" id="{4216F4D6-2D46-AC4F-94F6-C400EFD376CD}"/>
                  </a:ext>
                </a:extLst>
              </p:cNvPr>
              <p:cNvSpPr>
                <a:spLocks noChangeAspect="1"/>
              </p:cNvSpPr>
              <p:nvPr/>
            </p:nvSpPr>
            <p:spPr bwMode="auto">
              <a:xfrm>
                <a:off x="2253" y="2806"/>
                <a:ext cx="55" cy="31"/>
              </a:xfrm>
              <a:custGeom>
                <a:avLst/>
                <a:gdLst>
                  <a:gd name="T0" fmla="*/ 0 w 23"/>
                  <a:gd name="T1" fmla="*/ 45 h 13"/>
                  <a:gd name="T2" fmla="*/ 132 w 23"/>
                  <a:gd name="T3" fmla="*/ 33 h 13"/>
                  <a:gd name="T4" fmla="*/ 132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4" name="Freeform 160">
                <a:extLst>
                  <a:ext uri="{FF2B5EF4-FFF2-40B4-BE49-F238E27FC236}">
                    <a16:creationId xmlns:a16="http://schemas.microsoft.com/office/drawing/2014/main" id="{0A034731-84EE-344B-8EFD-2E2E42F3622E}"/>
                  </a:ext>
                </a:extLst>
              </p:cNvPr>
              <p:cNvSpPr>
                <a:spLocks noChangeAspect="1"/>
              </p:cNvSpPr>
              <p:nvPr/>
            </p:nvSpPr>
            <p:spPr bwMode="auto">
              <a:xfrm>
                <a:off x="2234" y="2802"/>
                <a:ext cx="19" cy="4"/>
              </a:xfrm>
              <a:custGeom>
                <a:avLst/>
                <a:gdLst>
                  <a:gd name="T0" fmla="*/ 0 w 19"/>
                  <a:gd name="T1" fmla="*/ 0 h 4"/>
                  <a:gd name="T2" fmla="*/ 0 w 19"/>
                  <a:gd name="T3" fmla="*/ 0 h 4"/>
                  <a:gd name="T4" fmla="*/ 19 w 19"/>
                  <a:gd name="T5" fmla="*/ 2 h 4"/>
                  <a:gd name="T6" fmla="*/ 19 w 19"/>
                  <a:gd name="T7" fmla="*/ 4 h 4"/>
                  <a:gd name="T8" fmla="*/ 0 w 19"/>
                  <a:gd name="T9" fmla="*/ 0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0"/>
                    </a:moveTo>
                    <a:lnTo>
                      <a:pt x="0" y="0"/>
                    </a:lnTo>
                    <a:lnTo>
                      <a:pt x="19" y="2"/>
                    </a:lnTo>
                    <a:lnTo>
                      <a:pt x="19" y="4"/>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5" name="Freeform 161">
                <a:extLst>
                  <a:ext uri="{FF2B5EF4-FFF2-40B4-BE49-F238E27FC236}">
                    <a16:creationId xmlns:a16="http://schemas.microsoft.com/office/drawing/2014/main" id="{07C59700-3316-BC4B-898D-61844585BCBF}"/>
                  </a:ext>
                </a:extLst>
              </p:cNvPr>
              <p:cNvSpPr>
                <a:spLocks noChangeAspect="1"/>
              </p:cNvSpPr>
              <p:nvPr/>
            </p:nvSpPr>
            <p:spPr bwMode="auto">
              <a:xfrm>
                <a:off x="2253" y="2804"/>
                <a:ext cx="55" cy="12"/>
              </a:xfrm>
              <a:custGeom>
                <a:avLst/>
                <a:gdLst>
                  <a:gd name="T0" fmla="*/ 0 w 23"/>
                  <a:gd name="T1" fmla="*/ 0 h 5"/>
                  <a:gd name="T2" fmla="*/ 132 w 23"/>
                  <a:gd name="T3" fmla="*/ 24 h 5"/>
                  <a:gd name="T4" fmla="*/ 132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6" name="Rectangle 162">
                <a:extLst>
                  <a:ext uri="{FF2B5EF4-FFF2-40B4-BE49-F238E27FC236}">
                    <a16:creationId xmlns:a16="http://schemas.microsoft.com/office/drawing/2014/main" id="{BE0A6A1D-A3FF-EB4F-86E2-4B4C371D72B4}"/>
                  </a:ext>
                </a:extLst>
              </p:cNvPr>
              <p:cNvSpPr>
                <a:spLocks noChangeAspect="1" noChangeArrowheads="1"/>
              </p:cNvSpPr>
              <p:nvPr/>
            </p:nvSpPr>
            <p:spPr bwMode="auto">
              <a:xfrm>
                <a:off x="2308" y="2813"/>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07" name="Freeform 163">
                <a:extLst>
                  <a:ext uri="{FF2B5EF4-FFF2-40B4-BE49-F238E27FC236}">
                    <a16:creationId xmlns:a16="http://schemas.microsoft.com/office/drawing/2014/main" id="{97FB94B2-6B74-2140-869A-CC965D93EE36}"/>
                  </a:ext>
                </a:extLst>
              </p:cNvPr>
              <p:cNvSpPr>
                <a:spLocks noChangeAspect="1"/>
              </p:cNvSpPr>
              <p:nvPr/>
            </p:nvSpPr>
            <p:spPr bwMode="auto">
              <a:xfrm>
                <a:off x="2234" y="2768"/>
                <a:ext cx="95" cy="41"/>
              </a:xfrm>
              <a:custGeom>
                <a:avLst/>
                <a:gdLst>
                  <a:gd name="T0" fmla="*/ 0 w 95"/>
                  <a:gd name="T1" fmla="*/ 0 h 41"/>
                  <a:gd name="T2" fmla="*/ 95 w 95"/>
                  <a:gd name="T3" fmla="*/ 12 h 41"/>
                  <a:gd name="T4" fmla="*/ 95 w 95"/>
                  <a:gd name="T5" fmla="*/ 41 h 41"/>
                  <a:gd name="T6" fmla="*/ 0 w 95"/>
                  <a:gd name="T7" fmla="*/ 29 h 41"/>
                  <a:gd name="T8" fmla="*/ 0 w 95"/>
                  <a:gd name="T9" fmla="*/ 0 h 41"/>
                  <a:gd name="T10" fmla="*/ 0 60000 65536"/>
                  <a:gd name="T11" fmla="*/ 0 60000 65536"/>
                  <a:gd name="T12" fmla="*/ 0 60000 65536"/>
                  <a:gd name="T13" fmla="*/ 0 60000 65536"/>
                  <a:gd name="T14" fmla="*/ 0 60000 65536"/>
                  <a:gd name="T15" fmla="*/ 0 w 95"/>
                  <a:gd name="T16" fmla="*/ 0 h 41"/>
                  <a:gd name="T17" fmla="*/ 95 w 95"/>
                  <a:gd name="T18" fmla="*/ 41 h 41"/>
                </a:gdLst>
                <a:ahLst/>
                <a:cxnLst>
                  <a:cxn ang="T10">
                    <a:pos x="T0" y="T1"/>
                  </a:cxn>
                  <a:cxn ang="T11">
                    <a:pos x="T2" y="T3"/>
                  </a:cxn>
                  <a:cxn ang="T12">
                    <a:pos x="T4" y="T5"/>
                  </a:cxn>
                  <a:cxn ang="T13">
                    <a:pos x="T6" y="T7"/>
                  </a:cxn>
                  <a:cxn ang="T14">
                    <a:pos x="T8" y="T9"/>
                  </a:cxn>
                </a:cxnLst>
                <a:rect l="T15" t="T16" r="T17" b="T18"/>
                <a:pathLst>
                  <a:path w="95" h="41">
                    <a:moveTo>
                      <a:pt x="0" y="0"/>
                    </a:moveTo>
                    <a:lnTo>
                      <a:pt x="95" y="12"/>
                    </a:lnTo>
                    <a:lnTo>
                      <a:pt x="95" y="41"/>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8" name="Freeform 164">
                <a:extLst>
                  <a:ext uri="{FF2B5EF4-FFF2-40B4-BE49-F238E27FC236}">
                    <a16:creationId xmlns:a16="http://schemas.microsoft.com/office/drawing/2014/main" id="{9CAF53BF-3563-2645-AFC7-C11791ADAD28}"/>
                  </a:ext>
                </a:extLst>
              </p:cNvPr>
              <p:cNvSpPr>
                <a:spLocks noChangeAspect="1"/>
              </p:cNvSpPr>
              <p:nvPr/>
            </p:nvSpPr>
            <p:spPr bwMode="auto">
              <a:xfrm>
                <a:off x="2234" y="2773"/>
                <a:ext cx="19" cy="21"/>
              </a:xfrm>
              <a:custGeom>
                <a:avLst/>
                <a:gdLst>
                  <a:gd name="T0" fmla="*/ 0 w 19"/>
                  <a:gd name="T1" fmla="*/ 21 h 21"/>
                  <a:gd name="T2" fmla="*/ 19 w 19"/>
                  <a:gd name="T3" fmla="*/ 21 h 21"/>
                  <a:gd name="T4" fmla="*/ 19 w 19"/>
                  <a:gd name="T5" fmla="*/ 3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3"/>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09" name="Freeform 165">
                <a:extLst>
                  <a:ext uri="{FF2B5EF4-FFF2-40B4-BE49-F238E27FC236}">
                    <a16:creationId xmlns:a16="http://schemas.microsoft.com/office/drawing/2014/main" id="{52A3D3D1-10E5-2647-B913-3A7C687B89B8}"/>
                  </a:ext>
                </a:extLst>
              </p:cNvPr>
              <p:cNvSpPr>
                <a:spLocks noChangeAspect="1"/>
              </p:cNvSpPr>
              <p:nvPr/>
            </p:nvSpPr>
            <p:spPr bwMode="auto">
              <a:xfrm>
                <a:off x="2253" y="2776"/>
                <a:ext cx="55" cy="30"/>
              </a:xfrm>
              <a:custGeom>
                <a:avLst/>
                <a:gdLst>
                  <a:gd name="T0" fmla="*/ 0 w 23"/>
                  <a:gd name="T1" fmla="*/ 42 h 13"/>
                  <a:gd name="T2" fmla="*/ 132 w 23"/>
                  <a:gd name="T3" fmla="*/ 37 h 13"/>
                  <a:gd name="T4" fmla="*/ 132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0" name="Freeform 166">
                <a:extLst>
                  <a:ext uri="{FF2B5EF4-FFF2-40B4-BE49-F238E27FC236}">
                    <a16:creationId xmlns:a16="http://schemas.microsoft.com/office/drawing/2014/main" id="{BB1EB6B9-77F4-A44F-8E6E-D7F1220CB6D1}"/>
                  </a:ext>
                </a:extLst>
              </p:cNvPr>
              <p:cNvSpPr>
                <a:spLocks noChangeAspect="1"/>
              </p:cNvSpPr>
              <p:nvPr/>
            </p:nvSpPr>
            <p:spPr bwMode="auto">
              <a:xfrm>
                <a:off x="2234" y="2771"/>
                <a:ext cx="19" cy="5"/>
              </a:xfrm>
              <a:custGeom>
                <a:avLst/>
                <a:gdLst>
                  <a:gd name="T0" fmla="*/ 0 w 19"/>
                  <a:gd name="T1" fmla="*/ 2 h 5"/>
                  <a:gd name="T2" fmla="*/ 0 w 19"/>
                  <a:gd name="T3" fmla="*/ 0 h 5"/>
                  <a:gd name="T4" fmla="*/ 19 w 19"/>
                  <a:gd name="T5" fmla="*/ 2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2"/>
                    </a:lnTo>
                    <a:lnTo>
                      <a:pt x="19"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1" name="Freeform 167">
                <a:extLst>
                  <a:ext uri="{FF2B5EF4-FFF2-40B4-BE49-F238E27FC236}">
                    <a16:creationId xmlns:a16="http://schemas.microsoft.com/office/drawing/2014/main" id="{238C0E30-DF13-EB47-8BC2-9333661C5EF2}"/>
                  </a:ext>
                </a:extLst>
              </p:cNvPr>
              <p:cNvSpPr>
                <a:spLocks noChangeAspect="1"/>
              </p:cNvSpPr>
              <p:nvPr/>
            </p:nvSpPr>
            <p:spPr bwMode="auto">
              <a:xfrm>
                <a:off x="2253" y="2773"/>
                <a:ext cx="55" cy="12"/>
              </a:xfrm>
              <a:custGeom>
                <a:avLst/>
                <a:gdLst>
                  <a:gd name="T0" fmla="*/ 0 w 23"/>
                  <a:gd name="T1" fmla="*/ 0 h 5"/>
                  <a:gd name="T2" fmla="*/ 132 w 23"/>
                  <a:gd name="T3" fmla="*/ 24 h 5"/>
                  <a:gd name="T4" fmla="*/ 132 w 23"/>
                  <a:gd name="T5" fmla="*/ 24 h 5"/>
                  <a:gd name="T6" fmla="*/ 33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2" name="Freeform 168">
                <a:extLst>
                  <a:ext uri="{FF2B5EF4-FFF2-40B4-BE49-F238E27FC236}">
                    <a16:creationId xmlns:a16="http://schemas.microsoft.com/office/drawing/2014/main" id="{60A22C93-8570-5642-AF72-7D730A4B9113}"/>
                  </a:ext>
                </a:extLst>
              </p:cNvPr>
              <p:cNvSpPr>
                <a:spLocks noChangeAspect="1"/>
              </p:cNvSpPr>
              <p:nvPr/>
            </p:nvSpPr>
            <p:spPr bwMode="auto">
              <a:xfrm>
                <a:off x="2308" y="2785"/>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3" name="Freeform 169">
                <a:extLst>
                  <a:ext uri="{FF2B5EF4-FFF2-40B4-BE49-F238E27FC236}">
                    <a16:creationId xmlns:a16="http://schemas.microsoft.com/office/drawing/2014/main" id="{8075CA18-2674-6548-94A6-2F84C27BE5F6}"/>
                  </a:ext>
                </a:extLst>
              </p:cNvPr>
              <p:cNvSpPr>
                <a:spLocks noChangeAspect="1"/>
              </p:cNvSpPr>
              <p:nvPr/>
            </p:nvSpPr>
            <p:spPr bwMode="auto">
              <a:xfrm>
                <a:off x="2234" y="2740"/>
                <a:ext cx="95" cy="38"/>
              </a:xfrm>
              <a:custGeom>
                <a:avLst/>
                <a:gdLst>
                  <a:gd name="T0" fmla="*/ 0 w 95"/>
                  <a:gd name="T1" fmla="*/ 0 h 38"/>
                  <a:gd name="T2" fmla="*/ 95 w 95"/>
                  <a:gd name="T3" fmla="*/ 10 h 38"/>
                  <a:gd name="T4" fmla="*/ 95 w 95"/>
                  <a:gd name="T5" fmla="*/ 38 h 38"/>
                  <a:gd name="T6" fmla="*/ 0 w 95"/>
                  <a:gd name="T7" fmla="*/ 26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5" y="38"/>
                    </a:lnTo>
                    <a:lnTo>
                      <a:pt x="0" y="26"/>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4" name="Freeform 170">
                <a:extLst>
                  <a:ext uri="{FF2B5EF4-FFF2-40B4-BE49-F238E27FC236}">
                    <a16:creationId xmlns:a16="http://schemas.microsoft.com/office/drawing/2014/main" id="{002DD18B-4213-5A4E-9CB0-09F43A5F2BAD}"/>
                  </a:ext>
                </a:extLst>
              </p:cNvPr>
              <p:cNvSpPr>
                <a:spLocks noChangeAspect="1"/>
              </p:cNvSpPr>
              <p:nvPr/>
            </p:nvSpPr>
            <p:spPr bwMode="auto">
              <a:xfrm>
                <a:off x="2234" y="2742"/>
                <a:ext cx="19" cy="24"/>
              </a:xfrm>
              <a:custGeom>
                <a:avLst/>
                <a:gdLst>
                  <a:gd name="T0" fmla="*/ 0 w 19"/>
                  <a:gd name="T1" fmla="*/ 22 h 24"/>
                  <a:gd name="T2" fmla="*/ 19 w 19"/>
                  <a:gd name="T3" fmla="*/ 24 h 24"/>
                  <a:gd name="T4" fmla="*/ 17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7"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5" name="Freeform 171">
                <a:extLst>
                  <a:ext uri="{FF2B5EF4-FFF2-40B4-BE49-F238E27FC236}">
                    <a16:creationId xmlns:a16="http://schemas.microsoft.com/office/drawing/2014/main" id="{A4484AC2-1362-8743-8878-51D4AD0AC130}"/>
                  </a:ext>
                </a:extLst>
              </p:cNvPr>
              <p:cNvSpPr>
                <a:spLocks noChangeAspect="1"/>
              </p:cNvSpPr>
              <p:nvPr/>
            </p:nvSpPr>
            <p:spPr bwMode="auto">
              <a:xfrm>
                <a:off x="2251" y="2745"/>
                <a:ext cx="57" cy="31"/>
              </a:xfrm>
              <a:custGeom>
                <a:avLst/>
                <a:gdLst>
                  <a:gd name="T0" fmla="*/ 5 w 24"/>
                  <a:gd name="T1" fmla="*/ 50 h 13"/>
                  <a:gd name="T2" fmla="*/ 135 w 24"/>
                  <a:gd name="T3" fmla="*/ 41 h 13"/>
                  <a:gd name="T4" fmla="*/ 135 w 24"/>
                  <a:gd name="T5" fmla="*/ 24 h 13"/>
                  <a:gd name="T6" fmla="*/ 0 w 24"/>
                  <a:gd name="T7" fmla="*/ 0 h 13"/>
                  <a:gd name="T8" fmla="*/ 5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6" name="Freeform 172">
                <a:extLst>
                  <a:ext uri="{FF2B5EF4-FFF2-40B4-BE49-F238E27FC236}">
                    <a16:creationId xmlns:a16="http://schemas.microsoft.com/office/drawing/2014/main" id="{8FF09450-E933-BF4A-8D59-8200A8CB3CF9}"/>
                  </a:ext>
                </a:extLst>
              </p:cNvPr>
              <p:cNvSpPr>
                <a:spLocks noChangeAspect="1"/>
              </p:cNvSpPr>
              <p:nvPr/>
            </p:nvSpPr>
            <p:spPr bwMode="auto">
              <a:xfrm>
                <a:off x="2234" y="2740"/>
                <a:ext cx="19" cy="5"/>
              </a:xfrm>
              <a:custGeom>
                <a:avLst/>
                <a:gdLst>
                  <a:gd name="T0" fmla="*/ 0 w 19"/>
                  <a:gd name="T1" fmla="*/ 2 h 5"/>
                  <a:gd name="T2" fmla="*/ 0 w 19"/>
                  <a:gd name="T3" fmla="*/ 0 h 5"/>
                  <a:gd name="T4" fmla="*/ 19 w 19"/>
                  <a:gd name="T5" fmla="*/ 5 h 5"/>
                  <a:gd name="T6" fmla="*/ 17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7"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7" name="Freeform 173">
                <a:extLst>
                  <a:ext uri="{FF2B5EF4-FFF2-40B4-BE49-F238E27FC236}">
                    <a16:creationId xmlns:a16="http://schemas.microsoft.com/office/drawing/2014/main" id="{4A1BB390-A0F1-C240-A050-149327D0FBD3}"/>
                  </a:ext>
                </a:extLst>
              </p:cNvPr>
              <p:cNvSpPr>
                <a:spLocks noChangeAspect="1"/>
              </p:cNvSpPr>
              <p:nvPr/>
            </p:nvSpPr>
            <p:spPr bwMode="auto">
              <a:xfrm>
                <a:off x="2251" y="2745"/>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8" name="Freeform 174">
                <a:extLst>
                  <a:ext uri="{FF2B5EF4-FFF2-40B4-BE49-F238E27FC236}">
                    <a16:creationId xmlns:a16="http://schemas.microsoft.com/office/drawing/2014/main" id="{521B9080-C5D0-AF44-8A8D-390ECA401396}"/>
                  </a:ext>
                </a:extLst>
              </p:cNvPr>
              <p:cNvSpPr>
                <a:spLocks noChangeAspect="1"/>
              </p:cNvSpPr>
              <p:nvPr/>
            </p:nvSpPr>
            <p:spPr bwMode="auto">
              <a:xfrm>
                <a:off x="2308" y="2754"/>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19" name="Freeform 175">
                <a:extLst>
                  <a:ext uri="{FF2B5EF4-FFF2-40B4-BE49-F238E27FC236}">
                    <a16:creationId xmlns:a16="http://schemas.microsoft.com/office/drawing/2014/main" id="{5EF6079B-973C-6140-AD96-0A2F478DE62C}"/>
                  </a:ext>
                </a:extLst>
              </p:cNvPr>
              <p:cNvSpPr>
                <a:spLocks noChangeAspect="1"/>
              </p:cNvSpPr>
              <p:nvPr/>
            </p:nvSpPr>
            <p:spPr bwMode="auto">
              <a:xfrm>
                <a:off x="2234" y="2709"/>
                <a:ext cx="95" cy="38"/>
              </a:xfrm>
              <a:custGeom>
                <a:avLst/>
                <a:gdLst>
                  <a:gd name="T0" fmla="*/ 0 w 95"/>
                  <a:gd name="T1" fmla="*/ 0 h 38"/>
                  <a:gd name="T2" fmla="*/ 95 w 95"/>
                  <a:gd name="T3" fmla="*/ 10 h 38"/>
                  <a:gd name="T4" fmla="*/ 92 w 95"/>
                  <a:gd name="T5" fmla="*/ 38 h 38"/>
                  <a:gd name="T6" fmla="*/ 0 w 95"/>
                  <a:gd name="T7" fmla="*/ 29 h 38"/>
                  <a:gd name="T8" fmla="*/ 0 w 95"/>
                  <a:gd name="T9" fmla="*/ 0 h 38"/>
                  <a:gd name="T10" fmla="*/ 0 60000 65536"/>
                  <a:gd name="T11" fmla="*/ 0 60000 65536"/>
                  <a:gd name="T12" fmla="*/ 0 60000 65536"/>
                  <a:gd name="T13" fmla="*/ 0 60000 65536"/>
                  <a:gd name="T14" fmla="*/ 0 60000 65536"/>
                  <a:gd name="T15" fmla="*/ 0 w 95"/>
                  <a:gd name="T16" fmla="*/ 0 h 38"/>
                  <a:gd name="T17" fmla="*/ 95 w 95"/>
                  <a:gd name="T18" fmla="*/ 38 h 38"/>
                </a:gdLst>
                <a:ahLst/>
                <a:cxnLst>
                  <a:cxn ang="T10">
                    <a:pos x="T0" y="T1"/>
                  </a:cxn>
                  <a:cxn ang="T11">
                    <a:pos x="T2" y="T3"/>
                  </a:cxn>
                  <a:cxn ang="T12">
                    <a:pos x="T4" y="T5"/>
                  </a:cxn>
                  <a:cxn ang="T13">
                    <a:pos x="T6" y="T7"/>
                  </a:cxn>
                  <a:cxn ang="T14">
                    <a:pos x="T8" y="T9"/>
                  </a:cxn>
                </a:cxnLst>
                <a:rect l="T15" t="T16" r="T17" b="T18"/>
                <a:pathLst>
                  <a:path w="95" h="38">
                    <a:moveTo>
                      <a:pt x="0" y="0"/>
                    </a:moveTo>
                    <a:lnTo>
                      <a:pt x="95" y="10"/>
                    </a:lnTo>
                    <a:lnTo>
                      <a:pt x="92" y="38"/>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0" name="Freeform 176">
                <a:extLst>
                  <a:ext uri="{FF2B5EF4-FFF2-40B4-BE49-F238E27FC236}">
                    <a16:creationId xmlns:a16="http://schemas.microsoft.com/office/drawing/2014/main" id="{D9095FB2-7329-244F-A4D3-E8EF9A771BDC}"/>
                  </a:ext>
                </a:extLst>
              </p:cNvPr>
              <p:cNvSpPr>
                <a:spLocks noChangeAspect="1"/>
              </p:cNvSpPr>
              <p:nvPr/>
            </p:nvSpPr>
            <p:spPr bwMode="auto">
              <a:xfrm>
                <a:off x="2234" y="2712"/>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1" name="Freeform 177">
                <a:extLst>
                  <a:ext uri="{FF2B5EF4-FFF2-40B4-BE49-F238E27FC236}">
                    <a16:creationId xmlns:a16="http://schemas.microsoft.com/office/drawing/2014/main" id="{1DA7CC44-DD46-8A44-A486-EF9A1C4D7BC8}"/>
                  </a:ext>
                </a:extLst>
              </p:cNvPr>
              <p:cNvSpPr>
                <a:spLocks noChangeAspect="1"/>
              </p:cNvSpPr>
              <p:nvPr/>
            </p:nvSpPr>
            <p:spPr bwMode="auto">
              <a:xfrm>
                <a:off x="2251" y="2714"/>
                <a:ext cx="57" cy="31"/>
              </a:xfrm>
              <a:custGeom>
                <a:avLst/>
                <a:gdLst>
                  <a:gd name="T0" fmla="*/ 0 w 24"/>
                  <a:gd name="T1" fmla="*/ 50 h 13"/>
                  <a:gd name="T2" fmla="*/ 135 w 24"/>
                  <a:gd name="T3" fmla="*/ 41 h 13"/>
                  <a:gd name="T4" fmla="*/ 135 w 24"/>
                  <a:gd name="T5" fmla="*/ 24 h 13"/>
                  <a:gd name="T6" fmla="*/ 0 w 24"/>
                  <a:gd name="T7" fmla="*/ 0 h 13"/>
                  <a:gd name="T8" fmla="*/ 0 w 24"/>
                  <a:gd name="T9" fmla="*/ 50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2" name="Freeform 178">
                <a:extLst>
                  <a:ext uri="{FF2B5EF4-FFF2-40B4-BE49-F238E27FC236}">
                    <a16:creationId xmlns:a16="http://schemas.microsoft.com/office/drawing/2014/main" id="{7506B10B-8F06-F241-988D-EF04C8D02377}"/>
                  </a:ext>
                </a:extLst>
              </p:cNvPr>
              <p:cNvSpPr>
                <a:spLocks noChangeAspect="1"/>
              </p:cNvSpPr>
              <p:nvPr/>
            </p:nvSpPr>
            <p:spPr bwMode="auto">
              <a:xfrm>
                <a:off x="2234" y="2712"/>
                <a:ext cx="19" cy="2"/>
              </a:xfrm>
              <a:custGeom>
                <a:avLst/>
                <a:gdLst>
                  <a:gd name="T0" fmla="*/ 0 w 19"/>
                  <a:gd name="T1" fmla="*/ 0 h 2"/>
                  <a:gd name="T2" fmla="*/ 0 w 19"/>
                  <a:gd name="T3" fmla="*/ 0 h 2"/>
                  <a:gd name="T4" fmla="*/ 19 w 19"/>
                  <a:gd name="T5" fmla="*/ 2 h 2"/>
                  <a:gd name="T6" fmla="*/ 17 w 19"/>
                  <a:gd name="T7" fmla="*/ 2 h 2"/>
                  <a:gd name="T8" fmla="*/ 0 w 19"/>
                  <a:gd name="T9" fmla="*/ 0 h 2"/>
                  <a:gd name="T10" fmla="*/ 0 60000 65536"/>
                  <a:gd name="T11" fmla="*/ 0 60000 65536"/>
                  <a:gd name="T12" fmla="*/ 0 60000 65536"/>
                  <a:gd name="T13" fmla="*/ 0 60000 65536"/>
                  <a:gd name="T14" fmla="*/ 0 60000 65536"/>
                  <a:gd name="T15" fmla="*/ 0 w 19"/>
                  <a:gd name="T16" fmla="*/ 0 h 2"/>
                  <a:gd name="T17" fmla="*/ 19 w 19"/>
                  <a:gd name="T18" fmla="*/ 2 h 2"/>
                </a:gdLst>
                <a:ahLst/>
                <a:cxnLst>
                  <a:cxn ang="T10">
                    <a:pos x="T0" y="T1"/>
                  </a:cxn>
                  <a:cxn ang="T11">
                    <a:pos x="T2" y="T3"/>
                  </a:cxn>
                  <a:cxn ang="T12">
                    <a:pos x="T4" y="T5"/>
                  </a:cxn>
                  <a:cxn ang="T13">
                    <a:pos x="T6" y="T7"/>
                  </a:cxn>
                  <a:cxn ang="T14">
                    <a:pos x="T8" y="T9"/>
                  </a:cxn>
                </a:cxnLst>
                <a:rect l="T15" t="T16" r="T17" b="T18"/>
                <a:pathLst>
                  <a:path w="19" h="2">
                    <a:moveTo>
                      <a:pt x="0" y="0"/>
                    </a:moveTo>
                    <a:lnTo>
                      <a:pt x="0" y="0"/>
                    </a:lnTo>
                    <a:lnTo>
                      <a:pt x="19" y="2"/>
                    </a:lnTo>
                    <a:lnTo>
                      <a:pt x="17" y="2"/>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3" name="Freeform 179">
                <a:extLst>
                  <a:ext uri="{FF2B5EF4-FFF2-40B4-BE49-F238E27FC236}">
                    <a16:creationId xmlns:a16="http://schemas.microsoft.com/office/drawing/2014/main" id="{BB7771A0-042F-B34F-9C00-B66F04FA9722}"/>
                  </a:ext>
                </a:extLst>
              </p:cNvPr>
              <p:cNvSpPr>
                <a:spLocks noChangeAspect="1"/>
              </p:cNvSpPr>
              <p:nvPr/>
            </p:nvSpPr>
            <p:spPr bwMode="auto">
              <a:xfrm>
                <a:off x="2251" y="2714"/>
                <a:ext cx="57" cy="12"/>
              </a:xfrm>
              <a:custGeom>
                <a:avLst/>
                <a:gdLst>
                  <a:gd name="T0" fmla="*/ 5 w 24"/>
                  <a:gd name="T1" fmla="*/ 0 h 5"/>
                  <a:gd name="T2" fmla="*/ 135 w 24"/>
                  <a:gd name="T3" fmla="*/ 24 h 5"/>
                  <a:gd name="T4" fmla="*/ 135 w 24"/>
                  <a:gd name="T5" fmla="*/ 24 h 5"/>
                  <a:gd name="T6" fmla="*/ 40 w 24"/>
                  <a:gd name="T7" fmla="*/ 17 h 5"/>
                  <a:gd name="T8" fmla="*/ 0 w 24"/>
                  <a:gd name="T9" fmla="*/ 0 h 5"/>
                  <a:gd name="T10" fmla="*/ 5 w 24"/>
                  <a:gd name="T11" fmla="*/ 0 h 5"/>
                  <a:gd name="T12" fmla="*/ 0 60000 65536"/>
                  <a:gd name="T13" fmla="*/ 0 60000 65536"/>
                  <a:gd name="T14" fmla="*/ 0 60000 65536"/>
                  <a:gd name="T15" fmla="*/ 0 60000 65536"/>
                  <a:gd name="T16" fmla="*/ 0 60000 65536"/>
                  <a:gd name="T17" fmla="*/ 0 60000 65536"/>
                  <a:gd name="T18" fmla="*/ 0 w 24"/>
                  <a:gd name="T19" fmla="*/ 0 h 5"/>
                  <a:gd name="T20" fmla="*/ 24 w 24"/>
                  <a:gd name="T21" fmla="*/ 5 h 5"/>
                </a:gdLst>
                <a:ahLst/>
                <a:cxnLst>
                  <a:cxn ang="T12">
                    <a:pos x="T0" y="T1"/>
                  </a:cxn>
                  <a:cxn ang="T13">
                    <a:pos x="T2" y="T3"/>
                  </a:cxn>
                  <a:cxn ang="T14">
                    <a:pos x="T4" y="T5"/>
                  </a:cxn>
                  <a:cxn ang="T15">
                    <a:pos x="T6" y="T7"/>
                  </a:cxn>
                  <a:cxn ang="T16">
                    <a:pos x="T8" y="T9"/>
                  </a:cxn>
                  <a:cxn ang="T17">
                    <a:pos x="T10" y="T11"/>
                  </a:cxn>
                </a:cxnLst>
                <a:rect l="T18" t="T19" r="T20" b="T21"/>
                <a:pathLst>
                  <a:path w="24" h="5">
                    <a:moveTo>
                      <a:pt x="1" y="0"/>
                    </a:moveTo>
                    <a:cubicBezTo>
                      <a:pt x="1" y="0"/>
                      <a:pt x="7" y="5"/>
                      <a:pt x="24" y="4"/>
                    </a:cubicBezTo>
                    <a:cubicBezTo>
                      <a:pt x="24" y="4"/>
                      <a:pt x="24" y="4"/>
                      <a:pt x="24" y="4"/>
                    </a:cubicBezTo>
                    <a:cubicBezTo>
                      <a:pt x="24" y="4"/>
                      <a:pt x="14" y="5"/>
                      <a:pt x="7" y="3"/>
                    </a:cubicBezTo>
                    <a:cubicBezTo>
                      <a:pt x="1" y="2"/>
                      <a:pt x="0" y="0"/>
                      <a:pt x="0" y="0"/>
                    </a:cubicBezTo>
                    <a:lnTo>
                      <a:pt x="1"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4" name="Rectangle 180">
                <a:extLst>
                  <a:ext uri="{FF2B5EF4-FFF2-40B4-BE49-F238E27FC236}">
                    <a16:creationId xmlns:a16="http://schemas.microsoft.com/office/drawing/2014/main" id="{4E1F3586-83A8-624A-B05F-7D23F118E997}"/>
                  </a:ext>
                </a:extLst>
              </p:cNvPr>
              <p:cNvSpPr>
                <a:spLocks noChangeAspect="1" noChangeArrowheads="1"/>
              </p:cNvSpPr>
              <p:nvPr/>
            </p:nvSpPr>
            <p:spPr bwMode="auto">
              <a:xfrm>
                <a:off x="2308" y="2724"/>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25" name="Freeform 181">
                <a:extLst>
                  <a:ext uri="{FF2B5EF4-FFF2-40B4-BE49-F238E27FC236}">
                    <a16:creationId xmlns:a16="http://schemas.microsoft.com/office/drawing/2014/main" id="{2E4E7A2C-5ED6-9F42-BEB8-D1A5DF5E8D20}"/>
                  </a:ext>
                </a:extLst>
              </p:cNvPr>
              <p:cNvSpPr>
                <a:spLocks noChangeAspect="1"/>
              </p:cNvSpPr>
              <p:nvPr/>
            </p:nvSpPr>
            <p:spPr bwMode="auto">
              <a:xfrm>
                <a:off x="2331" y="2842"/>
                <a:ext cx="92" cy="37"/>
              </a:xfrm>
              <a:custGeom>
                <a:avLst/>
                <a:gdLst>
                  <a:gd name="T0" fmla="*/ 0 w 92"/>
                  <a:gd name="T1" fmla="*/ 0 h 37"/>
                  <a:gd name="T2" fmla="*/ 92 w 92"/>
                  <a:gd name="T3" fmla="*/ 9 h 37"/>
                  <a:gd name="T4" fmla="*/ 92 w 92"/>
                  <a:gd name="T5" fmla="*/ 37 h 37"/>
                  <a:gd name="T6" fmla="*/ 0 w 92"/>
                  <a:gd name="T7" fmla="*/ 26 h 37"/>
                  <a:gd name="T8" fmla="*/ 0 w 92"/>
                  <a:gd name="T9" fmla="*/ 0 h 37"/>
                  <a:gd name="T10" fmla="*/ 0 60000 65536"/>
                  <a:gd name="T11" fmla="*/ 0 60000 65536"/>
                  <a:gd name="T12" fmla="*/ 0 60000 65536"/>
                  <a:gd name="T13" fmla="*/ 0 60000 65536"/>
                  <a:gd name="T14" fmla="*/ 0 60000 65536"/>
                  <a:gd name="T15" fmla="*/ 0 w 92"/>
                  <a:gd name="T16" fmla="*/ 0 h 37"/>
                  <a:gd name="T17" fmla="*/ 92 w 92"/>
                  <a:gd name="T18" fmla="*/ 37 h 37"/>
                </a:gdLst>
                <a:ahLst/>
                <a:cxnLst>
                  <a:cxn ang="T10">
                    <a:pos x="T0" y="T1"/>
                  </a:cxn>
                  <a:cxn ang="T11">
                    <a:pos x="T2" y="T3"/>
                  </a:cxn>
                  <a:cxn ang="T12">
                    <a:pos x="T4" y="T5"/>
                  </a:cxn>
                  <a:cxn ang="T13">
                    <a:pos x="T6" y="T7"/>
                  </a:cxn>
                  <a:cxn ang="T14">
                    <a:pos x="T8" y="T9"/>
                  </a:cxn>
                </a:cxnLst>
                <a:rect l="T15" t="T16" r="T17" b="T18"/>
                <a:pathLst>
                  <a:path w="92" h="37">
                    <a:moveTo>
                      <a:pt x="0" y="0"/>
                    </a:moveTo>
                    <a:lnTo>
                      <a:pt x="92" y="9"/>
                    </a:lnTo>
                    <a:lnTo>
                      <a:pt x="92" y="37"/>
                    </a:lnTo>
                    <a:lnTo>
                      <a:pt x="0" y="26"/>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6" name="Freeform 182">
                <a:extLst>
                  <a:ext uri="{FF2B5EF4-FFF2-40B4-BE49-F238E27FC236}">
                    <a16:creationId xmlns:a16="http://schemas.microsoft.com/office/drawing/2014/main" id="{FB77CBB6-AF35-0A4B-A173-7F493DC77630}"/>
                  </a:ext>
                </a:extLst>
              </p:cNvPr>
              <p:cNvSpPr>
                <a:spLocks noChangeAspect="1"/>
              </p:cNvSpPr>
              <p:nvPr/>
            </p:nvSpPr>
            <p:spPr bwMode="auto">
              <a:xfrm>
                <a:off x="2331" y="2844"/>
                <a:ext cx="17" cy="24"/>
              </a:xfrm>
              <a:custGeom>
                <a:avLst/>
                <a:gdLst>
                  <a:gd name="T0" fmla="*/ 0 w 17"/>
                  <a:gd name="T1" fmla="*/ 21 h 24"/>
                  <a:gd name="T2" fmla="*/ 17 w 17"/>
                  <a:gd name="T3" fmla="*/ 24 h 24"/>
                  <a:gd name="T4" fmla="*/ 17 w 17"/>
                  <a:gd name="T5" fmla="*/ 2 h 24"/>
                  <a:gd name="T6" fmla="*/ 0 w 17"/>
                  <a:gd name="T7" fmla="*/ 0 h 24"/>
                  <a:gd name="T8" fmla="*/ 0 w 17"/>
                  <a:gd name="T9" fmla="*/ 21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1"/>
                    </a:moveTo>
                    <a:lnTo>
                      <a:pt x="17" y="24"/>
                    </a:lnTo>
                    <a:lnTo>
                      <a:pt x="17"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7" name="Freeform 183">
                <a:extLst>
                  <a:ext uri="{FF2B5EF4-FFF2-40B4-BE49-F238E27FC236}">
                    <a16:creationId xmlns:a16="http://schemas.microsoft.com/office/drawing/2014/main" id="{1C8CFA4F-57B4-D64A-8B61-CA9799F35513}"/>
                  </a:ext>
                </a:extLst>
              </p:cNvPr>
              <p:cNvSpPr>
                <a:spLocks noChangeAspect="1"/>
              </p:cNvSpPr>
              <p:nvPr/>
            </p:nvSpPr>
            <p:spPr bwMode="auto">
              <a:xfrm>
                <a:off x="2348" y="284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8" name="Freeform 184">
                <a:extLst>
                  <a:ext uri="{FF2B5EF4-FFF2-40B4-BE49-F238E27FC236}">
                    <a16:creationId xmlns:a16="http://schemas.microsoft.com/office/drawing/2014/main" id="{EF16AA01-DA55-DD47-86F9-87B2EE09D8B8}"/>
                  </a:ext>
                </a:extLst>
              </p:cNvPr>
              <p:cNvSpPr>
                <a:spLocks noChangeAspect="1"/>
              </p:cNvSpPr>
              <p:nvPr/>
            </p:nvSpPr>
            <p:spPr bwMode="auto">
              <a:xfrm>
                <a:off x="2331" y="2842"/>
                <a:ext cx="17" cy="4"/>
              </a:xfrm>
              <a:custGeom>
                <a:avLst/>
                <a:gdLst>
                  <a:gd name="T0" fmla="*/ 0 w 17"/>
                  <a:gd name="T1" fmla="*/ 2 h 4"/>
                  <a:gd name="T2" fmla="*/ 0 w 17"/>
                  <a:gd name="T3" fmla="*/ 0 h 4"/>
                  <a:gd name="T4" fmla="*/ 17 w 17"/>
                  <a:gd name="T5" fmla="*/ 4 h 4"/>
                  <a:gd name="T6" fmla="*/ 17 w 17"/>
                  <a:gd name="T7" fmla="*/ 4 h 4"/>
                  <a:gd name="T8" fmla="*/ 0 w 17"/>
                  <a:gd name="T9" fmla="*/ 2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2"/>
                    </a:moveTo>
                    <a:lnTo>
                      <a:pt x="0" y="0"/>
                    </a:lnTo>
                    <a:lnTo>
                      <a:pt x="17" y="4"/>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29" name="Freeform 185">
                <a:extLst>
                  <a:ext uri="{FF2B5EF4-FFF2-40B4-BE49-F238E27FC236}">
                    <a16:creationId xmlns:a16="http://schemas.microsoft.com/office/drawing/2014/main" id="{54BB847B-1FCB-F041-B1A1-921BA9D76240}"/>
                  </a:ext>
                </a:extLst>
              </p:cNvPr>
              <p:cNvSpPr>
                <a:spLocks noChangeAspect="1"/>
              </p:cNvSpPr>
              <p:nvPr/>
            </p:nvSpPr>
            <p:spPr bwMode="auto">
              <a:xfrm>
                <a:off x="2348" y="2846"/>
                <a:ext cx="54" cy="10"/>
              </a:xfrm>
              <a:custGeom>
                <a:avLst/>
                <a:gdLst>
                  <a:gd name="T0" fmla="*/ 0 w 23"/>
                  <a:gd name="T1" fmla="*/ 0 h 4"/>
                  <a:gd name="T2" fmla="*/ 127 w 23"/>
                  <a:gd name="T3" fmla="*/ 17 h 4"/>
                  <a:gd name="T4" fmla="*/ 127 w 23"/>
                  <a:gd name="T5" fmla="*/ 25 h 4"/>
                  <a:gd name="T6" fmla="*/ 38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0" name="Rectangle 186">
                <a:extLst>
                  <a:ext uri="{FF2B5EF4-FFF2-40B4-BE49-F238E27FC236}">
                    <a16:creationId xmlns:a16="http://schemas.microsoft.com/office/drawing/2014/main" id="{C9470972-DC53-5E42-B5D8-CCE67B27708B}"/>
                  </a:ext>
                </a:extLst>
              </p:cNvPr>
              <p:cNvSpPr>
                <a:spLocks noChangeAspect="1" noChangeArrowheads="1"/>
              </p:cNvSpPr>
              <p:nvPr/>
            </p:nvSpPr>
            <p:spPr bwMode="auto">
              <a:xfrm>
                <a:off x="2402" y="2856"/>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31" name="Freeform 187">
                <a:extLst>
                  <a:ext uri="{FF2B5EF4-FFF2-40B4-BE49-F238E27FC236}">
                    <a16:creationId xmlns:a16="http://schemas.microsoft.com/office/drawing/2014/main" id="{07EB9B0E-A4FD-AD48-ACC8-994B8436C01A}"/>
                  </a:ext>
                </a:extLst>
              </p:cNvPr>
              <p:cNvSpPr>
                <a:spLocks noChangeAspect="1"/>
              </p:cNvSpPr>
              <p:nvPr/>
            </p:nvSpPr>
            <p:spPr bwMode="auto">
              <a:xfrm>
                <a:off x="2331" y="2811"/>
                <a:ext cx="92" cy="38"/>
              </a:xfrm>
              <a:custGeom>
                <a:avLst/>
                <a:gdLst>
                  <a:gd name="T0" fmla="*/ 0 w 92"/>
                  <a:gd name="T1" fmla="*/ 0 h 38"/>
                  <a:gd name="T2" fmla="*/ 92 w 92"/>
                  <a:gd name="T3" fmla="*/ 9 h 38"/>
                  <a:gd name="T4" fmla="*/ 92 w 92"/>
                  <a:gd name="T5" fmla="*/ 38 h 38"/>
                  <a:gd name="T6" fmla="*/ 0 w 92"/>
                  <a:gd name="T7" fmla="*/ 28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9"/>
                    </a:lnTo>
                    <a:lnTo>
                      <a:pt x="92" y="38"/>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2" name="Freeform 188">
                <a:extLst>
                  <a:ext uri="{FF2B5EF4-FFF2-40B4-BE49-F238E27FC236}">
                    <a16:creationId xmlns:a16="http://schemas.microsoft.com/office/drawing/2014/main" id="{2B894D8A-31E3-2D45-A53E-56BF5D473C41}"/>
                  </a:ext>
                </a:extLst>
              </p:cNvPr>
              <p:cNvSpPr>
                <a:spLocks noChangeAspect="1"/>
              </p:cNvSpPr>
              <p:nvPr/>
            </p:nvSpPr>
            <p:spPr bwMode="auto">
              <a:xfrm>
                <a:off x="2331" y="2813"/>
                <a:ext cx="17" cy="24"/>
              </a:xfrm>
              <a:custGeom>
                <a:avLst/>
                <a:gdLst>
                  <a:gd name="T0" fmla="*/ 0 w 17"/>
                  <a:gd name="T1" fmla="*/ 22 h 24"/>
                  <a:gd name="T2" fmla="*/ 17 w 17"/>
                  <a:gd name="T3" fmla="*/ 24 h 24"/>
                  <a:gd name="T4" fmla="*/ 17 w 17"/>
                  <a:gd name="T5" fmla="*/ 3 h 24"/>
                  <a:gd name="T6" fmla="*/ 0 w 17"/>
                  <a:gd name="T7" fmla="*/ 0 h 24"/>
                  <a:gd name="T8" fmla="*/ 0 w 17"/>
                  <a:gd name="T9" fmla="*/ 22 h 24"/>
                  <a:gd name="T10" fmla="*/ 0 60000 65536"/>
                  <a:gd name="T11" fmla="*/ 0 60000 65536"/>
                  <a:gd name="T12" fmla="*/ 0 60000 65536"/>
                  <a:gd name="T13" fmla="*/ 0 60000 65536"/>
                  <a:gd name="T14" fmla="*/ 0 60000 65536"/>
                  <a:gd name="T15" fmla="*/ 0 w 17"/>
                  <a:gd name="T16" fmla="*/ 0 h 24"/>
                  <a:gd name="T17" fmla="*/ 17 w 17"/>
                  <a:gd name="T18" fmla="*/ 24 h 24"/>
                </a:gdLst>
                <a:ahLst/>
                <a:cxnLst>
                  <a:cxn ang="T10">
                    <a:pos x="T0" y="T1"/>
                  </a:cxn>
                  <a:cxn ang="T11">
                    <a:pos x="T2" y="T3"/>
                  </a:cxn>
                  <a:cxn ang="T12">
                    <a:pos x="T4" y="T5"/>
                  </a:cxn>
                  <a:cxn ang="T13">
                    <a:pos x="T6" y="T7"/>
                  </a:cxn>
                  <a:cxn ang="T14">
                    <a:pos x="T8" y="T9"/>
                  </a:cxn>
                </a:cxnLst>
                <a:rect l="T15" t="T16" r="T17" b="T18"/>
                <a:pathLst>
                  <a:path w="17" h="24">
                    <a:moveTo>
                      <a:pt x="0" y="22"/>
                    </a:moveTo>
                    <a:lnTo>
                      <a:pt x="17" y="24"/>
                    </a:lnTo>
                    <a:lnTo>
                      <a:pt x="17"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3" name="Freeform 189">
                <a:extLst>
                  <a:ext uri="{FF2B5EF4-FFF2-40B4-BE49-F238E27FC236}">
                    <a16:creationId xmlns:a16="http://schemas.microsoft.com/office/drawing/2014/main" id="{59E51575-4FE7-D346-ABA8-FE8CB2AAC1C6}"/>
                  </a:ext>
                </a:extLst>
              </p:cNvPr>
              <p:cNvSpPr>
                <a:spLocks noChangeAspect="1"/>
              </p:cNvSpPr>
              <p:nvPr/>
            </p:nvSpPr>
            <p:spPr bwMode="auto">
              <a:xfrm>
                <a:off x="2348" y="2816"/>
                <a:ext cx="54" cy="33"/>
              </a:xfrm>
              <a:custGeom>
                <a:avLst/>
                <a:gdLst>
                  <a:gd name="T0" fmla="*/ 0 w 23"/>
                  <a:gd name="T1" fmla="*/ 50 h 14"/>
                  <a:gd name="T2" fmla="*/ 127 w 23"/>
                  <a:gd name="T3" fmla="*/ 40 h 14"/>
                  <a:gd name="T4" fmla="*/ 127 w 23"/>
                  <a:gd name="T5" fmla="*/ 21 h 14"/>
                  <a:gd name="T6" fmla="*/ 0 w 23"/>
                  <a:gd name="T7" fmla="*/ 0 h 14"/>
                  <a:gd name="T8" fmla="*/ 0 w 23"/>
                  <a:gd name="T9" fmla="*/ 50 h 14"/>
                  <a:gd name="T10" fmla="*/ 0 60000 65536"/>
                  <a:gd name="T11" fmla="*/ 0 60000 65536"/>
                  <a:gd name="T12" fmla="*/ 0 60000 65536"/>
                  <a:gd name="T13" fmla="*/ 0 60000 65536"/>
                  <a:gd name="T14" fmla="*/ 0 60000 65536"/>
                  <a:gd name="T15" fmla="*/ 0 w 23"/>
                  <a:gd name="T16" fmla="*/ 0 h 14"/>
                  <a:gd name="T17" fmla="*/ 23 w 23"/>
                  <a:gd name="T18" fmla="*/ 14 h 14"/>
                </a:gdLst>
                <a:ahLst/>
                <a:cxnLst>
                  <a:cxn ang="T10">
                    <a:pos x="T0" y="T1"/>
                  </a:cxn>
                  <a:cxn ang="T11">
                    <a:pos x="T2" y="T3"/>
                  </a:cxn>
                  <a:cxn ang="T12">
                    <a:pos x="T4" y="T5"/>
                  </a:cxn>
                  <a:cxn ang="T13">
                    <a:pos x="T6" y="T7"/>
                  </a:cxn>
                  <a:cxn ang="T14">
                    <a:pos x="T8" y="T9"/>
                  </a:cxn>
                </a:cxnLst>
                <a:rect l="T15" t="T16" r="T17" b="T18"/>
                <a:pathLst>
                  <a:path w="23" h="14">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4" name="Freeform 190">
                <a:extLst>
                  <a:ext uri="{FF2B5EF4-FFF2-40B4-BE49-F238E27FC236}">
                    <a16:creationId xmlns:a16="http://schemas.microsoft.com/office/drawing/2014/main" id="{957D62CE-E659-8940-A7D1-6EBE60DA95FE}"/>
                  </a:ext>
                </a:extLst>
              </p:cNvPr>
              <p:cNvSpPr>
                <a:spLocks noChangeAspect="1"/>
              </p:cNvSpPr>
              <p:nvPr/>
            </p:nvSpPr>
            <p:spPr bwMode="auto">
              <a:xfrm>
                <a:off x="2331" y="2813"/>
                <a:ext cx="17" cy="3"/>
              </a:xfrm>
              <a:custGeom>
                <a:avLst/>
                <a:gdLst>
                  <a:gd name="T0" fmla="*/ 0 w 17"/>
                  <a:gd name="T1" fmla="*/ 0 h 3"/>
                  <a:gd name="T2" fmla="*/ 0 w 17"/>
                  <a:gd name="T3" fmla="*/ 0 h 3"/>
                  <a:gd name="T4" fmla="*/ 17 w 17"/>
                  <a:gd name="T5" fmla="*/ 3 h 3"/>
                  <a:gd name="T6" fmla="*/ 17 w 17"/>
                  <a:gd name="T7" fmla="*/ 3 h 3"/>
                  <a:gd name="T8" fmla="*/ 0 w 17"/>
                  <a:gd name="T9" fmla="*/ 0 h 3"/>
                  <a:gd name="T10" fmla="*/ 0 60000 65536"/>
                  <a:gd name="T11" fmla="*/ 0 60000 65536"/>
                  <a:gd name="T12" fmla="*/ 0 60000 65536"/>
                  <a:gd name="T13" fmla="*/ 0 60000 65536"/>
                  <a:gd name="T14" fmla="*/ 0 60000 65536"/>
                  <a:gd name="T15" fmla="*/ 0 w 17"/>
                  <a:gd name="T16" fmla="*/ 0 h 3"/>
                  <a:gd name="T17" fmla="*/ 17 w 17"/>
                  <a:gd name="T18" fmla="*/ 3 h 3"/>
                </a:gdLst>
                <a:ahLst/>
                <a:cxnLst>
                  <a:cxn ang="T10">
                    <a:pos x="T0" y="T1"/>
                  </a:cxn>
                  <a:cxn ang="T11">
                    <a:pos x="T2" y="T3"/>
                  </a:cxn>
                  <a:cxn ang="T12">
                    <a:pos x="T4" y="T5"/>
                  </a:cxn>
                  <a:cxn ang="T13">
                    <a:pos x="T6" y="T7"/>
                  </a:cxn>
                  <a:cxn ang="T14">
                    <a:pos x="T8" y="T9"/>
                  </a:cxn>
                </a:cxnLst>
                <a:rect l="T15" t="T16" r="T17" b="T18"/>
                <a:pathLst>
                  <a:path w="17" h="3">
                    <a:moveTo>
                      <a:pt x="0" y="0"/>
                    </a:moveTo>
                    <a:lnTo>
                      <a:pt x="0" y="0"/>
                    </a:lnTo>
                    <a:lnTo>
                      <a:pt x="17" y="3"/>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5" name="Freeform 191">
                <a:extLst>
                  <a:ext uri="{FF2B5EF4-FFF2-40B4-BE49-F238E27FC236}">
                    <a16:creationId xmlns:a16="http://schemas.microsoft.com/office/drawing/2014/main" id="{12B86309-E343-934D-9144-789253ACA7C8}"/>
                  </a:ext>
                </a:extLst>
              </p:cNvPr>
              <p:cNvSpPr>
                <a:spLocks noChangeAspect="1"/>
              </p:cNvSpPr>
              <p:nvPr/>
            </p:nvSpPr>
            <p:spPr bwMode="auto">
              <a:xfrm>
                <a:off x="2348" y="2816"/>
                <a:ext cx="54" cy="12"/>
              </a:xfrm>
              <a:custGeom>
                <a:avLst/>
                <a:gdLst>
                  <a:gd name="T0" fmla="*/ 0 w 23"/>
                  <a:gd name="T1" fmla="*/ 0 h 5"/>
                  <a:gd name="T2" fmla="*/ 127 w 23"/>
                  <a:gd name="T3" fmla="*/ 24 h 5"/>
                  <a:gd name="T4" fmla="*/ 127 w 23"/>
                  <a:gd name="T5" fmla="*/ 24 h 5"/>
                  <a:gd name="T6" fmla="*/ 38 w 23"/>
                  <a:gd name="T7" fmla="*/ 17 h 5"/>
                  <a:gd name="T8" fmla="*/ 0 w 23"/>
                  <a:gd name="T9" fmla="*/ 0 h 5"/>
                  <a:gd name="T10" fmla="*/ 0 60000 65536"/>
                  <a:gd name="T11" fmla="*/ 0 60000 65536"/>
                  <a:gd name="T12" fmla="*/ 0 60000 65536"/>
                  <a:gd name="T13" fmla="*/ 0 60000 65536"/>
                  <a:gd name="T14" fmla="*/ 0 60000 65536"/>
                  <a:gd name="T15" fmla="*/ 0 w 23"/>
                  <a:gd name="T16" fmla="*/ 0 h 5"/>
                  <a:gd name="T17" fmla="*/ 23 w 23"/>
                  <a:gd name="T18" fmla="*/ 5 h 5"/>
                </a:gdLst>
                <a:ahLst/>
                <a:cxnLst>
                  <a:cxn ang="T10">
                    <a:pos x="T0" y="T1"/>
                  </a:cxn>
                  <a:cxn ang="T11">
                    <a:pos x="T2" y="T3"/>
                  </a:cxn>
                  <a:cxn ang="T12">
                    <a:pos x="T4" y="T5"/>
                  </a:cxn>
                  <a:cxn ang="T13">
                    <a:pos x="T6" y="T7"/>
                  </a:cxn>
                  <a:cxn ang="T14">
                    <a:pos x="T8" y="T9"/>
                  </a:cxn>
                </a:cxnLst>
                <a:rect l="T15" t="T16" r="T17" b="T18"/>
                <a:pathLst>
                  <a:path w="23" h="5">
                    <a:moveTo>
                      <a:pt x="0" y="0"/>
                    </a:moveTo>
                    <a:cubicBezTo>
                      <a:pt x="0" y="0"/>
                      <a:pt x="6" y="5"/>
                      <a:pt x="23" y="4"/>
                    </a:cubicBezTo>
                    <a:cubicBezTo>
                      <a:pt x="23" y="4"/>
                      <a:pt x="23" y="4"/>
                      <a:pt x="23" y="4"/>
                    </a:cubicBezTo>
                    <a:cubicBezTo>
                      <a:pt x="23" y="4"/>
                      <a:pt x="13" y="5"/>
                      <a:pt x="7" y="3"/>
                    </a:cubicBezTo>
                    <a:cubicBezTo>
                      <a:pt x="0" y="2"/>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6" name="Rectangle 192">
                <a:extLst>
                  <a:ext uri="{FF2B5EF4-FFF2-40B4-BE49-F238E27FC236}">
                    <a16:creationId xmlns:a16="http://schemas.microsoft.com/office/drawing/2014/main" id="{82472661-CB96-1F4A-AD05-51B65D90BF6D}"/>
                  </a:ext>
                </a:extLst>
              </p:cNvPr>
              <p:cNvSpPr>
                <a:spLocks noChangeAspect="1" noChangeArrowheads="1"/>
              </p:cNvSpPr>
              <p:nvPr/>
            </p:nvSpPr>
            <p:spPr bwMode="auto">
              <a:xfrm>
                <a:off x="2402" y="2825"/>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37" name="Freeform 193">
                <a:extLst>
                  <a:ext uri="{FF2B5EF4-FFF2-40B4-BE49-F238E27FC236}">
                    <a16:creationId xmlns:a16="http://schemas.microsoft.com/office/drawing/2014/main" id="{CE66EE3D-AF1A-8A4D-BCE3-7D0BB9C298E5}"/>
                  </a:ext>
                </a:extLst>
              </p:cNvPr>
              <p:cNvSpPr>
                <a:spLocks noChangeAspect="1"/>
              </p:cNvSpPr>
              <p:nvPr/>
            </p:nvSpPr>
            <p:spPr bwMode="auto">
              <a:xfrm>
                <a:off x="2331" y="2780"/>
                <a:ext cx="92" cy="38"/>
              </a:xfrm>
              <a:custGeom>
                <a:avLst/>
                <a:gdLst>
                  <a:gd name="T0" fmla="*/ 0 w 92"/>
                  <a:gd name="T1" fmla="*/ 0 h 38"/>
                  <a:gd name="T2" fmla="*/ 92 w 92"/>
                  <a:gd name="T3" fmla="*/ 12 h 38"/>
                  <a:gd name="T4" fmla="*/ 92 w 92"/>
                  <a:gd name="T5" fmla="*/ 38 h 38"/>
                  <a:gd name="T6" fmla="*/ 0 w 92"/>
                  <a:gd name="T7" fmla="*/ 29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2"/>
                    </a:lnTo>
                    <a:lnTo>
                      <a:pt x="92" y="38"/>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8" name="Freeform 194">
                <a:extLst>
                  <a:ext uri="{FF2B5EF4-FFF2-40B4-BE49-F238E27FC236}">
                    <a16:creationId xmlns:a16="http://schemas.microsoft.com/office/drawing/2014/main" id="{2CBECCF6-12D3-B042-9B59-2F2978FC410F}"/>
                  </a:ext>
                </a:extLst>
              </p:cNvPr>
              <p:cNvSpPr>
                <a:spLocks noChangeAspect="1"/>
              </p:cNvSpPr>
              <p:nvPr/>
            </p:nvSpPr>
            <p:spPr bwMode="auto">
              <a:xfrm>
                <a:off x="2331" y="2783"/>
                <a:ext cx="17" cy="23"/>
              </a:xfrm>
              <a:custGeom>
                <a:avLst/>
                <a:gdLst>
                  <a:gd name="T0" fmla="*/ 0 w 17"/>
                  <a:gd name="T1" fmla="*/ 21 h 23"/>
                  <a:gd name="T2" fmla="*/ 17 w 17"/>
                  <a:gd name="T3" fmla="*/ 23 h 23"/>
                  <a:gd name="T4" fmla="*/ 17 w 17"/>
                  <a:gd name="T5" fmla="*/ 4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4"/>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39" name="Freeform 195">
                <a:extLst>
                  <a:ext uri="{FF2B5EF4-FFF2-40B4-BE49-F238E27FC236}">
                    <a16:creationId xmlns:a16="http://schemas.microsoft.com/office/drawing/2014/main" id="{B1CDA61D-BF12-9645-8D81-AF7E77AD946A}"/>
                  </a:ext>
                </a:extLst>
              </p:cNvPr>
              <p:cNvSpPr>
                <a:spLocks noChangeAspect="1"/>
              </p:cNvSpPr>
              <p:nvPr/>
            </p:nvSpPr>
            <p:spPr bwMode="auto">
              <a:xfrm>
                <a:off x="2348" y="2787"/>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0" name="Freeform 196">
                <a:extLst>
                  <a:ext uri="{FF2B5EF4-FFF2-40B4-BE49-F238E27FC236}">
                    <a16:creationId xmlns:a16="http://schemas.microsoft.com/office/drawing/2014/main" id="{22AD6735-47EC-C94F-9321-C13E495EB8BA}"/>
                  </a:ext>
                </a:extLst>
              </p:cNvPr>
              <p:cNvSpPr>
                <a:spLocks noChangeAspect="1"/>
              </p:cNvSpPr>
              <p:nvPr/>
            </p:nvSpPr>
            <p:spPr bwMode="auto">
              <a:xfrm>
                <a:off x="2331" y="2783"/>
                <a:ext cx="17" cy="4"/>
              </a:xfrm>
              <a:custGeom>
                <a:avLst/>
                <a:gdLst>
                  <a:gd name="T0" fmla="*/ 0 w 17"/>
                  <a:gd name="T1" fmla="*/ 0 h 4"/>
                  <a:gd name="T2" fmla="*/ 0 w 17"/>
                  <a:gd name="T3" fmla="*/ 0 h 4"/>
                  <a:gd name="T4" fmla="*/ 17 w 17"/>
                  <a:gd name="T5" fmla="*/ 2 h 4"/>
                  <a:gd name="T6" fmla="*/ 17 w 17"/>
                  <a:gd name="T7" fmla="*/ 4 h 4"/>
                  <a:gd name="T8" fmla="*/ 0 w 17"/>
                  <a:gd name="T9" fmla="*/ 0 h 4"/>
                  <a:gd name="T10" fmla="*/ 0 60000 65536"/>
                  <a:gd name="T11" fmla="*/ 0 60000 65536"/>
                  <a:gd name="T12" fmla="*/ 0 60000 65536"/>
                  <a:gd name="T13" fmla="*/ 0 60000 65536"/>
                  <a:gd name="T14" fmla="*/ 0 60000 65536"/>
                  <a:gd name="T15" fmla="*/ 0 w 17"/>
                  <a:gd name="T16" fmla="*/ 0 h 4"/>
                  <a:gd name="T17" fmla="*/ 17 w 17"/>
                  <a:gd name="T18" fmla="*/ 4 h 4"/>
                </a:gdLst>
                <a:ahLst/>
                <a:cxnLst>
                  <a:cxn ang="T10">
                    <a:pos x="T0" y="T1"/>
                  </a:cxn>
                  <a:cxn ang="T11">
                    <a:pos x="T2" y="T3"/>
                  </a:cxn>
                  <a:cxn ang="T12">
                    <a:pos x="T4" y="T5"/>
                  </a:cxn>
                  <a:cxn ang="T13">
                    <a:pos x="T6" y="T7"/>
                  </a:cxn>
                  <a:cxn ang="T14">
                    <a:pos x="T8" y="T9"/>
                  </a:cxn>
                </a:cxnLst>
                <a:rect l="T15" t="T16" r="T17" b="T18"/>
                <a:pathLst>
                  <a:path w="17" h="4">
                    <a:moveTo>
                      <a:pt x="0" y="0"/>
                    </a:moveTo>
                    <a:lnTo>
                      <a:pt x="0" y="0"/>
                    </a:lnTo>
                    <a:lnTo>
                      <a:pt x="17" y="2"/>
                    </a:lnTo>
                    <a:lnTo>
                      <a:pt x="17" y="4"/>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1" name="Freeform 197">
                <a:extLst>
                  <a:ext uri="{FF2B5EF4-FFF2-40B4-BE49-F238E27FC236}">
                    <a16:creationId xmlns:a16="http://schemas.microsoft.com/office/drawing/2014/main" id="{D03762F0-879D-6749-A4CD-18DAA4AD1909}"/>
                  </a:ext>
                </a:extLst>
              </p:cNvPr>
              <p:cNvSpPr>
                <a:spLocks noChangeAspect="1"/>
              </p:cNvSpPr>
              <p:nvPr/>
            </p:nvSpPr>
            <p:spPr bwMode="auto">
              <a:xfrm>
                <a:off x="2348" y="2785"/>
                <a:ext cx="54" cy="12"/>
              </a:xfrm>
              <a:custGeom>
                <a:avLst/>
                <a:gdLst>
                  <a:gd name="T0" fmla="*/ 0 w 23"/>
                  <a:gd name="T1" fmla="*/ 0 h 5"/>
                  <a:gd name="T2" fmla="*/ 127 w 23"/>
                  <a:gd name="T3" fmla="*/ 24 h 5"/>
                  <a:gd name="T4" fmla="*/ 127 w 23"/>
                  <a:gd name="T5" fmla="*/ 24 h 5"/>
                  <a:gd name="T6" fmla="*/ 38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2" name="Rectangle 198">
                <a:extLst>
                  <a:ext uri="{FF2B5EF4-FFF2-40B4-BE49-F238E27FC236}">
                    <a16:creationId xmlns:a16="http://schemas.microsoft.com/office/drawing/2014/main" id="{2F728989-6C97-3841-A3CA-64E161E93A17}"/>
                  </a:ext>
                </a:extLst>
              </p:cNvPr>
              <p:cNvSpPr>
                <a:spLocks noChangeAspect="1" noChangeArrowheads="1"/>
              </p:cNvSpPr>
              <p:nvPr/>
            </p:nvSpPr>
            <p:spPr bwMode="auto">
              <a:xfrm>
                <a:off x="2402" y="2794"/>
                <a:ext cx="2" cy="8"/>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43" name="Freeform 199">
                <a:extLst>
                  <a:ext uri="{FF2B5EF4-FFF2-40B4-BE49-F238E27FC236}">
                    <a16:creationId xmlns:a16="http://schemas.microsoft.com/office/drawing/2014/main" id="{89D2CBC6-82BC-354A-89FB-A5C4A76B916C}"/>
                  </a:ext>
                </a:extLst>
              </p:cNvPr>
              <p:cNvSpPr>
                <a:spLocks noChangeAspect="1"/>
              </p:cNvSpPr>
              <p:nvPr/>
            </p:nvSpPr>
            <p:spPr bwMode="auto">
              <a:xfrm>
                <a:off x="2331" y="2750"/>
                <a:ext cx="92" cy="40"/>
              </a:xfrm>
              <a:custGeom>
                <a:avLst/>
                <a:gdLst>
                  <a:gd name="T0" fmla="*/ 0 w 92"/>
                  <a:gd name="T1" fmla="*/ 0 h 40"/>
                  <a:gd name="T2" fmla="*/ 92 w 92"/>
                  <a:gd name="T3" fmla="*/ 11 h 40"/>
                  <a:gd name="T4" fmla="*/ 92 w 92"/>
                  <a:gd name="T5" fmla="*/ 40 h 40"/>
                  <a:gd name="T6" fmla="*/ 0 w 92"/>
                  <a:gd name="T7" fmla="*/ 28 h 40"/>
                  <a:gd name="T8" fmla="*/ 0 w 92"/>
                  <a:gd name="T9" fmla="*/ 0 h 40"/>
                  <a:gd name="T10" fmla="*/ 0 60000 65536"/>
                  <a:gd name="T11" fmla="*/ 0 60000 65536"/>
                  <a:gd name="T12" fmla="*/ 0 60000 65536"/>
                  <a:gd name="T13" fmla="*/ 0 60000 65536"/>
                  <a:gd name="T14" fmla="*/ 0 60000 65536"/>
                  <a:gd name="T15" fmla="*/ 0 w 92"/>
                  <a:gd name="T16" fmla="*/ 0 h 40"/>
                  <a:gd name="T17" fmla="*/ 92 w 92"/>
                  <a:gd name="T18" fmla="*/ 40 h 40"/>
                </a:gdLst>
                <a:ahLst/>
                <a:cxnLst>
                  <a:cxn ang="T10">
                    <a:pos x="T0" y="T1"/>
                  </a:cxn>
                  <a:cxn ang="T11">
                    <a:pos x="T2" y="T3"/>
                  </a:cxn>
                  <a:cxn ang="T12">
                    <a:pos x="T4" y="T5"/>
                  </a:cxn>
                  <a:cxn ang="T13">
                    <a:pos x="T6" y="T7"/>
                  </a:cxn>
                  <a:cxn ang="T14">
                    <a:pos x="T8" y="T9"/>
                  </a:cxn>
                </a:cxnLst>
                <a:rect l="T15" t="T16" r="T17" b="T18"/>
                <a:pathLst>
                  <a:path w="92" h="40">
                    <a:moveTo>
                      <a:pt x="0" y="0"/>
                    </a:moveTo>
                    <a:lnTo>
                      <a:pt x="92" y="11"/>
                    </a:lnTo>
                    <a:lnTo>
                      <a:pt x="92" y="40"/>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4" name="Freeform 200">
                <a:extLst>
                  <a:ext uri="{FF2B5EF4-FFF2-40B4-BE49-F238E27FC236}">
                    <a16:creationId xmlns:a16="http://schemas.microsoft.com/office/drawing/2014/main" id="{E689695F-EE41-B84F-8BC2-F78F7614E83D}"/>
                  </a:ext>
                </a:extLst>
              </p:cNvPr>
              <p:cNvSpPr>
                <a:spLocks noChangeAspect="1"/>
              </p:cNvSpPr>
              <p:nvPr/>
            </p:nvSpPr>
            <p:spPr bwMode="auto">
              <a:xfrm>
                <a:off x="2331" y="2754"/>
                <a:ext cx="17" cy="22"/>
              </a:xfrm>
              <a:custGeom>
                <a:avLst/>
                <a:gdLst>
                  <a:gd name="T0" fmla="*/ 0 w 17"/>
                  <a:gd name="T1" fmla="*/ 22 h 22"/>
                  <a:gd name="T2" fmla="*/ 17 w 17"/>
                  <a:gd name="T3" fmla="*/ 22 h 22"/>
                  <a:gd name="T4" fmla="*/ 17 w 17"/>
                  <a:gd name="T5" fmla="*/ 3 h 22"/>
                  <a:gd name="T6" fmla="*/ 0 w 17"/>
                  <a:gd name="T7" fmla="*/ 0 h 22"/>
                  <a:gd name="T8" fmla="*/ 0 w 17"/>
                  <a:gd name="T9" fmla="*/ 22 h 22"/>
                  <a:gd name="T10" fmla="*/ 0 60000 65536"/>
                  <a:gd name="T11" fmla="*/ 0 60000 65536"/>
                  <a:gd name="T12" fmla="*/ 0 60000 65536"/>
                  <a:gd name="T13" fmla="*/ 0 60000 65536"/>
                  <a:gd name="T14" fmla="*/ 0 60000 65536"/>
                  <a:gd name="T15" fmla="*/ 0 w 17"/>
                  <a:gd name="T16" fmla="*/ 0 h 22"/>
                  <a:gd name="T17" fmla="*/ 17 w 17"/>
                  <a:gd name="T18" fmla="*/ 22 h 22"/>
                </a:gdLst>
                <a:ahLst/>
                <a:cxnLst>
                  <a:cxn ang="T10">
                    <a:pos x="T0" y="T1"/>
                  </a:cxn>
                  <a:cxn ang="T11">
                    <a:pos x="T2" y="T3"/>
                  </a:cxn>
                  <a:cxn ang="T12">
                    <a:pos x="T4" y="T5"/>
                  </a:cxn>
                  <a:cxn ang="T13">
                    <a:pos x="T6" y="T7"/>
                  </a:cxn>
                  <a:cxn ang="T14">
                    <a:pos x="T8" y="T9"/>
                  </a:cxn>
                </a:cxnLst>
                <a:rect l="T15" t="T16" r="T17" b="T18"/>
                <a:pathLst>
                  <a:path w="17" h="22">
                    <a:moveTo>
                      <a:pt x="0" y="22"/>
                    </a:moveTo>
                    <a:lnTo>
                      <a:pt x="17" y="22"/>
                    </a:lnTo>
                    <a:lnTo>
                      <a:pt x="17"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5" name="Freeform 201">
                <a:extLst>
                  <a:ext uri="{FF2B5EF4-FFF2-40B4-BE49-F238E27FC236}">
                    <a16:creationId xmlns:a16="http://schemas.microsoft.com/office/drawing/2014/main" id="{04E44CFB-EA47-7645-89E5-245C4222C756}"/>
                  </a:ext>
                </a:extLst>
              </p:cNvPr>
              <p:cNvSpPr>
                <a:spLocks noChangeAspect="1"/>
              </p:cNvSpPr>
              <p:nvPr/>
            </p:nvSpPr>
            <p:spPr bwMode="auto">
              <a:xfrm>
                <a:off x="2348" y="2757"/>
                <a:ext cx="54" cy="30"/>
              </a:xfrm>
              <a:custGeom>
                <a:avLst/>
                <a:gdLst>
                  <a:gd name="T0" fmla="*/ 0 w 23"/>
                  <a:gd name="T1" fmla="*/ 42 h 13"/>
                  <a:gd name="T2" fmla="*/ 127 w 23"/>
                  <a:gd name="T3" fmla="*/ 37 h 13"/>
                  <a:gd name="T4" fmla="*/ 127 w 23"/>
                  <a:gd name="T5" fmla="*/ 16 h 13"/>
                  <a:gd name="T6" fmla="*/ 0 w 23"/>
                  <a:gd name="T7" fmla="*/ 0 h 13"/>
                  <a:gd name="T8" fmla="*/ 0 w 23"/>
                  <a:gd name="T9" fmla="*/ 42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6" name="Freeform 202">
                <a:extLst>
                  <a:ext uri="{FF2B5EF4-FFF2-40B4-BE49-F238E27FC236}">
                    <a16:creationId xmlns:a16="http://schemas.microsoft.com/office/drawing/2014/main" id="{FAD531B5-13D4-2247-8AA6-972D4092FFD6}"/>
                  </a:ext>
                </a:extLst>
              </p:cNvPr>
              <p:cNvSpPr>
                <a:spLocks noChangeAspect="1"/>
              </p:cNvSpPr>
              <p:nvPr/>
            </p:nvSpPr>
            <p:spPr bwMode="auto">
              <a:xfrm>
                <a:off x="2331" y="2752"/>
                <a:ext cx="17" cy="5"/>
              </a:xfrm>
              <a:custGeom>
                <a:avLst/>
                <a:gdLst>
                  <a:gd name="T0" fmla="*/ 0 w 17"/>
                  <a:gd name="T1" fmla="*/ 2 h 5"/>
                  <a:gd name="T2" fmla="*/ 0 w 17"/>
                  <a:gd name="T3" fmla="*/ 0 h 5"/>
                  <a:gd name="T4" fmla="*/ 17 w 17"/>
                  <a:gd name="T5" fmla="*/ 2 h 5"/>
                  <a:gd name="T6" fmla="*/ 17 w 17"/>
                  <a:gd name="T7" fmla="*/ 5 h 5"/>
                  <a:gd name="T8" fmla="*/ 0 w 17"/>
                  <a:gd name="T9" fmla="*/ 2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2"/>
                    </a:moveTo>
                    <a:lnTo>
                      <a:pt x="0" y="0"/>
                    </a:lnTo>
                    <a:lnTo>
                      <a:pt x="17" y="2"/>
                    </a:lnTo>
                    <a:lnTo>
                      <a:pt x="17"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7" name="Freeform 203">
                <a:extLst>
                  <a:ext uri="{FF2B5EF4-FFF2-40B4-BE49-F238E27FC236}">
                    <a16:creationId xmlns:a16="http://schemas.microsoft.com/office/drawing/2014/main" id="{B740F015-C3C4-B945-B1CF-899198AD2712}"/>
                  </a:ext>
                </a:extLst>
              </p:cNvPr>
              <p:cNvSpPr>
                <a:spLocks noChangeAspect="1"/>
              </p:cNvSpPr>
              <p:nvPr/>
            </p:nvSpPr>
            <p:spPr bwMode="auto">
              <a:xfrm>
                <a:off x="2348" y="2754"/>
                <a:ext cx="54" cy="12"/>
              </a:xfrm>
              <a:custGeom>
                <a:avLst/>
                <a:gdLst>
                  <a:gd name="T0" fmla="*/ 0 w 23"/>
                  <a:gd name="T1" fmla="*/ 0 h 5"/>
                  <a:gd name="T2" fmla="*/ 127 w 23"/>
                  <a:gd name="T3" fmla="*/ 24 h 5"/>
                  <a:gd name="T4" fmla="*/ 127 w 23"/>
                  <a:gd name="T5" fmla="*/ 24 h 5"/>
                  <a:gd name="T6" fmla="*/ 38 w 23"/>
                  <a:gd name="T7" fmla="*/ 24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7" y="4"/>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8" name="Freeform 204">
                <a:extLst>
                  <a:ext uri="{FF2B5EF4-FFF2-40B4-BE49-F238E27FC236}">
                    <a16:creationId xmlns:a16="http://schemas.microsoft.com/office/drawing/2014/main" id="{BAEE1120-FD0F-E347-B687-EC27290AFF6A}"/>
                  </a:ext>
                </a:extLst>
              </p:cNvPr>
              <p:cNvSpPr>
                <a:spLocks noChangeAspect="1"/>
              </p:cNvSpPr>
              <p:nvPr/>
            </p:nvSpPr>
            <p:spPr bwMode="auto">
              <a:xfrm>
                <a:off x="2402" y="2764"/>
                <a:ext cx="2" cy="9"/>
              </a:xfrm>
              <a:custGeom>
                <a:avLst/>
                <a:gdLst>
                  <a:gd name="T0" fmla="*/ 2 w 2"/>
                  <a:gd name="T1" fmla="*/ 7 h 9"/>
                  <a:gd name="T2" fmla="*/ 0 w 2"/>
                  <a:gd name="T3" fmla="*/ 9 h 9"/>
                  <a:gd name="T4" fmla="*/ 0 w 2"/>
                  <a:gd name="T5" fmla="*/ 0 h 9"/>
                  <a:gd name="T6" fmla="*/ 2 w 2"/>
                  <a:gd name="T7" fmla="*/ 2 h 9"/>
                  <a:gd name="T8" fmla="*/ 2 w 2"/>
                  <a:gd name="T9" fmla="*/ 7 h 9"/>
                  <a:gd name="T10" fmla="*/ 0 60000 65536"/>
                  <a:gd name="T11" fmla="*/ 0 60000 65536"/>
                  <a:gd name="T12" fmla="*/ 0 60000 65536"/>
                  <a:gd name="T13" fmla="*/ 0 60000 65536"/>
                  <a:gd name="T14" fmla="*/ 0 60000 65536"/>
                  <a:gd name="T15" fmla="*/ 0 w 2"/>
                  <a:gd name="T16" fmla="*/ 0 h 9"/>
                  <a:gd name="T17" fmla="*/ 2 w 2"/>
                  <a:gd name="T18" fmla="*/ 9 h 9"/>
                </a:gdLst>
                <a:ahLst/>
                <a:cxnLst>
                  <a:cxn ang="T10">
                    <a:pos x="T0" y="T1"/>
                  </a:cxn>
                  <a:cxn ang="T11">
                    <a:pos x="T2" y="T3"/>
                  </a:cxn>
                  <a:cxn ang="T12">
                    <a:pos x="T4" y="T5"/>
                  </a:cxn>
                  <a:cxn ang="T13">
                    <a:pos x="T6" y="T7"/>
                  </a:cxn>
                  <a:cxn ang="T14">
                    <a:pos x="T8" y="T9"/>
                  </a:cxn>
                </a:cxnLst>
                <a:rect l="T15" t="T16" r="T17" b="T18"/>
                <a:pathLst>
                  <a:path w="2" h="9">
                    <a:moveTo>
                      <a:pt x="2" y="7"/>
                    </a:moveTo>
                    <a:lnTo>
                      <a:pt x="0" y="9"/>
                    </a:lnTo>
                    <a:lnTo>
                      <a:pt x="0" y="0"/>
                    </a:lnTo>
                    <a:lnTo>
                      <a:pt x="2" y="2"/>
                    </a:lnTo>
                    <a:lnTo>
                      <a:pt x="2" y="7"/>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49" name="Freeform 205">
                <a:extLst>
                  <a:ext uri="{FF2B5EF4-FFF2-40B4-BE49-F238E27FC236}">
                    <a16:creationId xmlns:a16="http://schemas.microsoft.com/office/drawing/2014/main" id="{669EB7ED-BBA6-1949-AEA6-DE6FCEF305F6}"/>
                  </a:ext>
                </a:extLst>
              </p:cNvPr>
              <p:cNvSpPr>
                <a:spLocks noChangeAspect="1"/>
              </p:cNvSpPr>
              <p:nvPr/>
            </p:nvSpPr>
            <p:spPr bwMode="auto">
              <a:xfrm>
                <a:off x="2331" y="2721"/>
                <a:ext cx="92" cy="38"/>
              </a:xfrm>
              <a:custGeom>
                <a:avLst/>
                <a:gdLst>
                  <a:gd name="T0" fmla="*/ 0 w 92"/>
                  <a:gd name="T1" fmla="*/ 0 h 38"/>
                  <a:gd name="T2" fmla="*/ 92 w 92"/>
                  <a:gd name="T3" fmla="*/ 10 h 38"/>
                  <a:gd name="T4" fmla="*/ 92 w 92"/>
                  <a:gd name="T5" fmla="*/ 38 h 38"/>
                  <a:gd name="T6" fmla="*/ 0 w 92"/>
                  <a:gd name="T7" fmla="*/ 26 h 38"/>
                  <a:gd name="T8" fmla="*/ 0 w 92"/>
                  <a:gd name="T9" fmla="*/ 0 h 38"/>
                  <a:gd name="T10" fmla="*/ 0 60000 65536"/>
                  <a:gd name="T11" fmla="*/ 0 60000 65536"/>
                  <a:gd name="T12" fmla="*/ 0 60000 65536"/>
                  <a:gd name="T13" fmla="*/ 0 60000 65536"/>
                  <a:gd name="T14" fmla="*/ 0 60000 65536"/>
                  <a:gd name="T15" fmla="*/ 0 w 92"/>
                  <a:gd name="T16" fmla="*/ 0 h 38"/>
                  <a:gd name="T17" fmla="*/ 92 w 92"/>
                  <a:gd name="T18" fmla="*/ 38 h 38"/>
                </a:gdLst>
                <a:ahLst/>
                <a:cxnLst>
                  <a:cxn ang="T10">
                    <a:pos x="T0" y="T1"/>
                  </a:cxn>
                  <a:cxn ang="T11">
                    <a:pos x="T2" y="T3"/>
                  </a:cxn>
                  <a:cxn ang="T12">
                    <a:pos x="T4" y="T5"/>
                  </a:cxn>
                  <a:cxn ang="T13">
                    <a:pos x="T6" y="T7"/>
                  </a:cxn>
                  <a:cxn ang="T14">
                    <a:pos x="T8" y="T9"/>
                  </a:cxn>
                </a:cxnLst>
                <a:rect l="T15" t="T16" r="T17" b="T18"/>
                <a:pathLst>
                  <a:path w="92" h="38">
                    <a:moveTo>
                      <a:pt x="0" y="0"/>
                    </a:moveTo>
                    <a:lnTo>
                      <a:pt x="92" y="10"/>
                    </a:lnTo>
                    <a:lnTo>
                      <a:pt x="92" y="38"/>
                    </a:lnTo>
                    <a:lnTo>
                      <a:pt x="0" y="26"/>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0" name="Freeform 206">
                <a:extLst>
                  <a:ext uri="{FF2B5EF4-FFF2-40B4-BE49-F238E27FC236}">
                    <a16:creationId xmlns:a16="http://schemas.microsoft.com/office/drawing/2014/main" id="{6068E80D-5E75-194F-9810-26AC3BA8D76D}"/>
                  </a:ext>
                </a:extLst>
              </p:cNvPr>
              <p:cNvSpPr>
                <a:spLocks noChangeAspect="1"/>
              </p:cNvSpPr>
              <p:nvPr/>
            </p:nvSpPr>
            <p:spPr bwMode="auto">
              <a:xfrm>
                <a:off x="2331" y="2724"/>
                <a:ext cx="17" cy="23"/>
              </a:xfrm>
              <a:custGeom>
                <a:avLst/>
                <a:gdLst>
                  <a:gd name="T0" fmla="*/ 0 w 17"/>
                  <a:gd name="T1" fmla="*/ 21 h 23"/>
                  <a:gd name="T2" fmla="*/ 17 w 17"/>
                  <a:gd name="T3" fmla="*/ 23 h 23"/>
                  <a:gd name="T4" fmla="*/ 17 w 17"/>
                  <a:gd name="T5" fmla="*/ 2 h 23"/>
                  <a:gd name="T6" fmla="*/ 0 w 17"/>
                  <a:gd name="T7" fmla="*/ 0 h 23"/>
                  <a:gd name="T8" fmla="*/ 0 w 17"/>
                  <a:gd name="T9" fmla="*/ 21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1"/>
                    </a:moveTo>
                    <a:lnTo>
                      <a:pt x="17" y="23"/>
                    </a:lnTo>
                    <a:lnTo>
                      <a:pt x="17"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1" name="Freeform 207">
                <a:extLst>
                  <a:ext uri="{FF2B5EF4-FFF2-40B4-BE49-F238E27FC236}">
                    <a16:creationId xmlns:a16="http://schemas.microsoft.com/office/drawing/2014/main" id="{1BB674E0-B83F-1149-ABBC-F097223C459D}"/>
                  </a:ext>
                </a:extLst>
              </p:cNvPr>
              <p:cNvSpPr>
                <a:spLocks noChangeAspect="1"/>
              </p:cNvSpPr>
              <p:nvPr/>
            </p:nvSpPr>
            <p:spPr bwMode="auto">
              <a:xfrm>
                <a:off x="2348" y="2726"/>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2" name="Freeform 208">
                <a:extLst>
                  <a:ext uri="{FF2B5EF4-FFF2-40B4-BE49-F238E27FC236}">
                    <a16:creationId xmlns:a16="http://schemas.microsoft.com/office/drawing/2014/main" id="{12000E72-06F4-7142-8307-6789595452A9}"/>
                  </a:ext>
                </a:extLst>
              </p:cNvPr>
              <p:cNvSpPr>
                <a:spLocks noChangeAspect="1"/>
              </p:cNvSpPr>
              <p:nvPr/>
            </p:nvSpPr>
            <p:spPr bwMode="auto">
              <a:xfrm>
                <a:off x="3028" y="2847"/>
                <a:ext cx="17" cy="5"/>
              </a:xfrm>
              <a:custGeom>
                <a:avLst/>
                <a:gdLst>
                  <a:gd name="T0" fmla="*/ 0 w 17"/>
                  <a:gd name="T1" fmla="*/ 3 h 5"/>
                  <a:gd name="T2" fmla="*/ 0 w 17"/>
                  <a:gd name="T3" fmla="*/ 0 h 5"/>
                  <a:gd name="T4" fmla="*/ 17 w 17"/>
                  <a:gd name="T5" fmla="*/ 5 h 5"/>
                  <a:gd name="T6" fmla="*/ 17 w 17"/>
                  <a:gd name="T7" fmla="*/ 5 h 5"/>
                  <a:gd name="T8" fmla="*/ 0 w 17"/>
                  <a:gd name="T9" fmla="*/ 3 h 5"/>
                  <a:gd name="T10" fmla="*/ 0 60000 65536"/>
                  <a:gd name="T11" fmla="*/ 0 60000 65536"/>
                  <a:gd name="T12" fmla="*/ 0 60000 65536"/>
                  <a:gd name="T13" fmla="*/ 0 60000 65536"/>
                  <a:gd name="T14" fmla="*/ 0 60000 65536"/>
                  <a:gd name="T15" fmla="*/ 0 w 17"/>
                  <a:gd name="T16" fmla="*/ 0 h 5"/>
                  <a:gd name="T17" fmla="*/ 17 w 17"/>
                  <a:gd name="T18" fmla="*/ 5 h 5"/>
                </a:gdLst>
                <a:ahLst/>
                <a:cxnLst>
                  <a:cxn ang="T10">
                    <a:pos x="T0" y="T1"/>
                  </a:cxn>
                  <a:cxn ang="T11">
                    <a:pos x="T2" y="T3"/>
                  </a:cxn>
                  <a:cxn ang="T12">
                    <a:pos x="T4" y="T5"/>
                  </a:cxn>
                  <a:cxn ang="T13">
                    <a:pos x="T6" y="T7"/>
                  </a:cxn>
                  <a:cxn ang="T14">
                    <a:pos x="T8" y="T9"/>
                  </a:cxn>
                </a:cxnLst>
                <a:rect l="T15" t="T16" r="T17" b="T18"/>
                <a:pathLst>
                  <a:path w="17" h="5">
                    <a:moveTo>
                      <a:pt x="0" y="3"/>
                    </a:moveTo>
                    <a:lnTo>
                      <a:pt x="0" y="0"/>
                    </a:lnTo>
                    <a:lnTo>
                      <a:pt x="17" y="5"/>
                    </a:lnTo>
                    <a:lnTo>
                      <a:pt x="0" y="3"/>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3" name="Freeform 209">
                <a:extLst>
                  <a:ext uri="{FF2B5EF4-FFF2-40B4-BE49-F238E27FC236}">
                    <a16:creationId xmlns:a16="http://schemas.microsoft.com/office/drawing/2014/main" id="{C1C6166F-CDD0-B842-82EE-3E6BF833895F}"/>
                  </a:ext>
                </a:extLst>
              </p:cNvPr>
              <p:cNvSpPr>
                <a:spLocks noChangeAspect="1"/>
              </p:cNvSpPr>
              <p:nvPr/>
            </p:nvSpPr>
            <p:spPr bwMode="auto">
              <a:xfrm>
                <a:off x="2348" y="2726"/>
                <a:ext cx="54" cy="9"/>
              </a:xfrm>
              <a:custGeom>
                <a:avLst/>
                <a:gdLst>
                  <a:gd name="T0" fmla="*/ 0 w 23"/>
                  <a:gd name="T1" fmla="*/ 0 h 4"/>
                  <a:gd name="T2" fmla="*/ 127 w 23"/>
                  <a:gd name="T3" fmla="*/ 16 h 4"/>
                  <a:gd name="T4" fmla="*/ 127 w 23"/>
                  <a:gd name="T5" fmla="*/ 20 h 4"/>
                  <a:gd name="T6" fmla="*/ 38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4" name="Rectangle 210">
                <a:extLst>
                  <a:ext uri="{FF2B5EF4-FFF2-40B4-BE49-F238E27FC236}">
                    <a16:creationId xmlns:a16="http://schemas.microsoft.com/office/drawing/2014/main" id="{FE38FB9D-7E41-B343-A9C3-A762A4AD8EF7}"/>
                  </a:ext>
                </a:extLst>
              </p:cNvPr>
              <p:cNvSpPr>
                <a:spLocks noChangeAspect="1" noChangeArrowheads="1"/>
              </p:cNvSpPr>
              <p:nvPr/>
            </p:nvSpPr>
            <p:spPr bwMode="auto">
              <a:xfrm>
                <a:off x="2402" y="2735"/>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55" name="Freeform 211">
                <a:extLst>
                  <a:ext uri="{FF2B5EF4-FFF2-40B4-BE49-F238E27FC236}">
                    <a16:creationId xmlns:a16="http://schemas.microsoft.com/office/drawing/2014/main" id="{F02EB469-A990-EB46-AAE6-C9BA7C906B73}"/>
                  </a:ext>
                </a:extLst>
              </p:cNvPr>
              <p:cNvSpPr>
                <a:spLocks noChangeAspect="1"/>
              </p:cNvSpPr>
              <p:nvPr/>
            </p:nvSpPr>
            <p:spPr bwMode="auto">
              <a:xfrm>
                <a:off x="2426" y="2854"/>
                <a:ext cx="94" cy="37"/>
              </a:xfrm>
              <a:custGeom>
                <a:avLst/>
                <a:gdLst>
                  <a:gd name="T0" fmla="*/ 0 w 94"/>
                  <a:gd name="T1" fmla="*/ 0 h 37"/>
                  <a:gd name="T2" fmla="*/ 94 w 94"/>
                  <a:gd name="T3" fmla="*/ 9 h 37"/>
                  <a:gd name="T4" fmla="*/ 94 w 94"/>
                  <a:gd name="T5" fmla="*/ 37 h 37"/>
                  <a:gd name="T6" fmla="*/ 0 w 94"/>
                  <a:gd name="T7" fmla="*/ 25 h 37"/>
                  <a:gd name="T8" fmla="*/ 0 w 94"/>
                  <a:gd name="T9" fmla="*/ 0 h 37"/>
                  <a:gd name="T10" fmla="*/ 0 60000 65536"/>
                  <a:gd name="T11" fmla="*/ 0 60000 65536"/>
                  <a:gd name="T12" fmla="*/ 0 60000 65536"/>
                  <a:gd name="T13" fmla="*/ 0 60000 65536"/>
                  <a:gd name="T14" fmla="*/ 0 60000 65536"/>
                  <a:gd name="T15" fmla="*/ 0 w 94"/>
                  <a:gd name="T16" fmla="*/ 0 h 37"/>
                  <a:gd name="T17" fmla="*/ 94 w 94"/>
                  <a:gd name="T18" fmla="*/ 37 h 37"/>
                </a:gdLst>
                <a:ahLst/>
                <a:cxnLst>
                  <a:cxn ang="T10">
                    <a:pos x="T0" y="T1"/>
                  </a:cxn>
                  <a:cxn ang="T11">
                    <a:pos x="T2" y="T3"/>
                  </a:cxn>
                  <a:cxn ang="T12">
                    <a:pos x="T4" y="T5"/>
                  </a:cxn>
                  <a:cxn ang="T13">
                    <a:pos x="T6" y="T7"/>
                  </a:cxn>
                  <a:cxn ang="T14">
                    <a:pos x="T8" y="T9"/>
                  </a:cxn>
                </a:cxnLst>
                <a:rect l="T15" t="T16" r="T17" b="T18"/>
                <a:pathLst>
                  <a:path w="94" h="37">
                    <a:moveTo>
                      <a:pt x="0" y="0"/>
                    </a:moveTo>
                    <a:lnTo>
                      <a:pt x="94" y="9"/>
                    </a:lnTo>
                    <a:lnTo>
                      <a:pt x="94" y="37"/>
                    </a:lnTo>
                    <a:lnTo>
                      <a:pt x="0" y="25"/>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6" name="Freeform 212">
                <a:extLst>
                  <a:ext uri="{FF2B5EF4-FFF2-40B4-BE49-F238E27FC236}">
                    <a16:creationId xmlns:a16="http://schemas.microsoft.com/office/drawing/2014/main" id="{11C1B948-B1D0-6C4F-9882-E212CB098CF4}"/>
                  </a:ext>
                </a:extLst>
              </p:cNvPr>
              <p:cNvSpPr>
                <a:spLocks noChangeAspect="1"/>
              </p:cNvSpPr>
              <p:nvPr/>
            </p:nvSpPr>
            <p:spPr bwMode="auto">
              <a:xfrm>
                <a:off x="2426" y="2856"/>
                <a:ext cx="19" cy="23"/>
              </a:xfrm>
              <a:custGeom>
                <a:avLst/>
                <a:gdLst>
                  <a:gd name="T0" fmla="*/ 0 w 19"/>
                  <a:gd name="T1" fmla="*/ 21 h 23"/>
                  <a:gd name="T2" fmla="*/ 19 w 19"/>
                  <a:gd name="T3" fmla="*/ 23 h 23"/>
                  <a:gd name="T4" fmla="*/ 19 w 19"/>
                  <a:gd name="T5" fmla="*/ 2 h 23"/>
                  <a:gd name="T6" fmla="*/ 0 w 19"/>
                  <a:gd name="T7" fmla="*/ 0 h 23"/>
                  <a:gd name="T8" fmla="*/ 0 w 19"/>
                  <a:gd name="T9" fmla="*/ 21 h 23"/>
                  <a:gd name="T10" fmla="*/ 0 60000 65536"/>
                  <a:gd name="T11" fmla="*/ 0 60000 65536"/>
                  <a:gd name="T12" fmla="*/ 0 60000 65536"/>
                  <a:gd name="T13" fmla="*/ 0 60000 65536"/>
                  <a:gd name="T14" fmla="*/ 0 60000 65536"/>
                  <a:gd name="T15" fmla="*/ 0 w 19"/>
                  <a:gd name="T16" fmla="*/ 0 h 23"/>
                  <a:gd name="T17" fmla="*/ 19 w 19"/>
                  <a:gd name="T18" fmla="*/ 23 h 23"/>
                </a:gdLst>
                <a:ahLst/>
                <a:cxnLst>
                  <a:cxn ang="T10">
                    <a:pos x="T0" y="T1"/>
                  </a:cxn>
                  <a:cxn ang="T11">
                    <a:pos x="T2" y="T3"/>
                  </a:cxn>
                  <a:cxn ang="T12">
                    <a:pos x="T4" y="T5"/>
                  </a:cxn>
                  <a:cxn ang="T13">
                    <a:pos x="T6" y="T7"/>
                  </a:cxn>
                  <a:cxn ang="T14">
                    <a:pos x="T8" y="T9"/>
                  </a:cxn>
                </a:cxnLst>
                <a:rect l="T15" t="T16" r="T17" b="T18"/>
                <a:pathLst>
                  <a:path w="19" h="23">
                    <a:moveTo>
                      <a:pt x="0" y="21"/>
                    </a:moveTo>
                    <a:lnTo>
                      <a:pt x="19" y="23"/>
                    </a:lnTo>
                    <a:lnTo>
                      <a:pt x="19"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7" name="Freeform 213">
                <a:extLst>
                  <a:ext uri="{FF2B5EF4-FFF2-40B4-BE49-F238E27FC236}">
                    <a16:creationId xmlns:a16="http://schemas.microsoft.com/office/drawing/2014/main" id="{686EB751-D473-8144-941D-0425830D94FF}"/>
                  </a:ext>
                </a:extLst>
              </p:cNvPr>
              <p:cNvSpPr>
                <a:spLocks noChangeAspect="1"/>
              </p:cNvSpPr>
              <p:nvPr/>
            </p:nvSpPr>
            <p:spPr bwMode="auto">
              <a:xfrm>
                <a:off x="2445" y="2858"/>
                <a:ext cx="54" cy="31"/>
              </a:xfrm>
              <a:custGeom>
                <a:avLst/>
                <a:gdLst>
                  <a:gd name="T0" fmla="*/ 0 w 23"/>
                  <a:gd name="T1" fmla="*/ 50 h 13"/>
                  <a:gd name="T2" fmla="*/ 127 w 23"/>
                  <a:gd name="T3" fmla="*/ 41 h 13"/>
                  <a:gd name="T4" fmla="*/ 127 w 23"/>
                  <a:gd name="T5" fmla="*/ 24 h 13"/>
                  <a:gd name="T6" fmla="*/ 0 w 23"/>
                  <a:gd name="T7" fmla="*/ 0 h 13"/>
                  <a:gd name="T8" fmla="*/ 0 w 23"/>
                  <a:gd name="T9" fmla="*/ 50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8" name="Freeform 214">
                <a:extLst>
                  <a:ext uri="{FF2B5EF4-FFF2-40B4-BE49-F238E27FC236}">
                    <a16:creationId xmlns:a16="http://schemas.microsoft.com/office/drawing/2014/main" id="{C05684CB-74C2-D74B-959D-7FA1F0CB1BD8}"/>
                  </a:ext>
                </a:extLst>
              </p:cNvPr>
              <p:cNvSpPr>
                <a:spLocks noChangeAspect="1"/>
              </p:cNvSpPr>
              <p:nvPr/>
            </p:nvSpPr>
            <p:spPr bwMode="auto">
              <a:xfrm>
                <a:off x="2426" y="2854"/>
                <a:ext cx="19" cy="4"/>
              </a:xfrm>
              <a:custGeom>
                <a:avLst/>
                <a:gdLst>
                  <a:gd name="T0" fmla="*/ 0 w 19"/>
                  <a:gd name="T1" fmla="*/ 2 h 4"/>
                  <a:gd name="T2" fmla="*/ 0 w 19"/>
                  <a:gd name="T3" fmla="*/ 0 h 4"/>
                  <a:gd name="T4" fmla="*/ 19 w 19"/>
                  <a:gd name="T5" fmla="*/ 4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4"/>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59" name="Freeform 215">
                <a:extLst>
                  <a:ext uri="{FF2B5EF4-FFF2-40B4-BE49-F238E27FC236}">
                    <a16:creationId xmlns:a16="http://schemas.microsoft.com/office/drawing/2014/main" id="{74593B7F-A0FE-6047-A8CE-740388B16A23}"/>
                  </a:ext>
                </a:extLst>
              </p:cNvPr>
              <p:cNvSpPr>
                <a:spLocks noChangeAspect="1"/>
              </p:cNvSpPr>
              <p:nvPr/>
            </p:nvSpPr>
            <p:spPr bwMode="auto">
              <a:xfrm>
                <a:off x="2445" y="2858"/>
                <a:ext cx="54" cy="10"/>
              </a:xfrm>
              <a:custGeom>
                <a:avLst/>
                <a:gdLst>
                  <a:gd name="T0" fmla="*/ 0 w 23"/>
                  <a:gd name="T1" fmla="*/ 0 h 4"/>
                  <a:gd name="T2" fmla="*/ 127 w 23"/>
                  <a:gd name="T3" fmla="*/ 17 h 4"/>
                  <a:gd name="T4" fmla="*/ 127 w 23"/>
                  <a:gd name="T5" fmla="*/ 25 h 4"/>
                  <a:gd name="T6" fmla="*/ 33 w 23"/>
                  <a:gd name="T7" fmla="*/ 17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0" name="Freeform 216">
                <a:extLst>
                  <a:ext uri="{FF2B5EF4-FFF2-40B4-BE49-F238E27FC236}">
                    <a16:creationId xmlns:a16="http://schemas.microsoft.com/office/drawing/2014/main" id="{E4D2B048-3151-CB43-99A0-7A682CBC77FC}"/>
                  </a:ext>
                </a:extLst>
              </p:cNvPr>
              <p:cNvSpPr>
                <a:spLocks noChangeAspect="1"/>
              </p:cNvSpPr>
              <p:nvPr/>
            </p:nvSpPr>
            <p:spPr bwMode="auto">
              <a:xfrm>
                <a:off x="2499" y="2868"/>
                <a:ext cx="2" cy="7"/>
              </a:xfrm>
              <a:custGeom>
                <a:avLst/>
                <a:gdLst>
                  <a:gd name="T0" fmla="*/ 2 w 2"/>
                  <a:gd name="T1" fmla="*/ 4 h 7"/>
                  <a:gd name="T2" fmla="*/ 0 w 2"/>
                  <a:gd name="T3" fmla="*/ 7 h 7"/>
                  <a:gd name="T4" fmla="*/ 0 w 2"/>
                  <a:gd name="T5" fmla="*/ 0 h 7"/>
                  <a:gd name="T6" fmla="*/ 2 w 2"/>
                  <a:gd name="T7" fmla="*/ 0 h 7"/>
                  <a:gd name="T8" fmla="*/ 2 w 2"/>
                  <a:gd name="T9" fmla="*/ 4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4"/>
                    </a:moveTo>
                    <a:lnTo>
                      <a:pt x="0" y="7"/>
                    </a:lnTo>
                    <a:lnTo>
                      <a:pt x="0" y="0"/>
                    </a:lnTo>
                    <a:lnTo>
                      <a:pt x="2" y="0"/>
                    </a:lnTo>
                    <a:lnTo>
                      <a:pt x="2" y="4"/>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1" name="Freeform 217">
                <a:extLst>
                  <a:ext uri="{FF2B5EF4-FFF2-40B4-BE49-F238E27FC236}">
                    <a16:creationId xmlns:a16="http://schemas.microsoft.com/office/drawing/2014/main" id="{274B5A67-92F0-1941-BA2F-F43F4526EBD1}"/>
                  </a:ext>
                </a:extLst>
              </p:cNvPr>
              <p:cNvSpPr>
                <a:spLocks noChangeAspect="1"/>
              </p:cNvSpPr>
              <p:nvPr/>
            </p:nvSpPr>
            <p:spPr bwMode="auto">
              <a:xfrm>
                <a:off x="2426" y="2823"/>
                <a:ext cx="94" cy="38"/>
              </a:xfrm>
              <a:custGeom>
                <a:avLst/>
                <a:gdLst>
                  <a:gd name="T0" fmla="*/ 0 w 94"/>
                  <a:gd name="T1" fmla="*/ 0 h 38"/>
                  <a:gd name="T2" fmla="*/ 94 w 94"/>
                  <a:gd name="T3" fmla="*/ 9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9"/>
                    </a:lnTo>
                    <a:lnTo>
                      <a:pt x="94" y="38"/>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2" name="Freeform 218">
                <a:extLst>
                  <a:ext uri="{FF2B5EF4-FFF2-40B4-BE49-F238E27FC236}">
                    <a16:creationId xmlns:a16="http://schemas.microsoft.com/office/drawing/2014/main" id="{CBCAC417-2DE6-8C42-86AA-8B789CB6DA48}"/>
                  </a:ext>
                </a:extLst>
              </p:cNvPr>
              <p:cNvSpPr>
                <a:spLocks noChangeAspect="1"/>
              </p:cNvSpPr>
              <p:nvPr/>
            </p:nvSpPr>
            <p:spPr bwMode="auto">
              <a:xfrm>
                <a:off x="2426" y="2825"/>
                <a:ext cx="19" cy="24"/>
              </a:xfrm>
              <a:custGeom>
                <a:avLst/>
                <a:gdLst>
                  <a:gd name="T0" fmla="*/ 0 w 19"/>
                  <a:gd name="T1" fmla="*/ 21 h 24"/>
                  <a:gd name="T2" fmla="*/ 19 w 19"/>
                  <a:gd name="T3" fmla="*/ 24 h 24"/>
                  <a:gd name="T4" fmla="*/ 19 w 19"/>
                  <a:gd name="T5" fmla="*/ 3 h 24"/>
                  <a:gd name="T6" fmla="*/ 0 w 19"/>
                  <a:gd name="T7" fmla="*/ 0 h 24"/>
                  <a:gd name="T8" fmla="*/ 0 w 19"/>
                  <a:gd name="T9" fmla="*/ 21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1"/>
                    </a:moveTo>
                    <a:lnTo>
                      <a:pt x="19" y="24"/>
                    </a:lnTo>
                    <a:lnTo>
                      <a:pt x="19" y="3"/>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3" name="Freeform 219">
                <a:extLst>
                  <a:ext uri="{FF2B5EF4-FFF2-40B4-BE49-F238E27FC236}">
                    <a16:creationId xmlns:a16="http://schemas.microsoft.com/office/drawing/2014/main" id="{E1B79FAF-E498-2640-9132-793BDCAA54BA}"/>
                  </a:ext>
                </a:extLst>
              </p:cNvPr>
              <p:cNvSpPr>
                <a:spLocks noChangeAspect="1"/>
              </p:cNvSpPr>
              <p:nvPr/>
            </p:nvSpPr>
            <p:spPr bwMode="auto">
              <a:xfrm>
                <a:off x="2445" y="2828"/>
                <a:ext cx="54" cy="30"/>
              </a:xfrm>
              <a:custGeom>
                <a:avLst/>
                <a:gdLst>
                  <a:gd name="T0" fmla="*/ 0 w 23"/>
                  <a:gd name="T1" fmla="*/ 48 h 13"/>
                  <a:gd name="T2" fmla="*/ 127 w 23"/>
                  <a:gd name="T3" fmla="*/ 37 h 13"/>
                  <a:gd name="T4" fmla="*/ 127 w 23"/>
                  <a:gd name="T5" fmla="*/ 21 h 13"/>
                  <a:gd name="T6" fmla="*/ 0 w 23"/>
                  <a:gd name="T7" fmla="*/ 0 h 13"/>
                  <a:gd name="T8" fmla="*/ 0 w 23"/>
                  <a:gd name="T9" fmla="*/ 48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4" name="Freeform 220">
                <a:extLst>
                  <a:ext uri="{FF2B5EF4-FFF2-40B4-BE49-F238E27FC236}">
                    <a16:creationId xmlns:a16="http://schemas.microsoft.com/office/drawing/2014/main" id="{C7F236F1-6C0C-E845-982F-B2189AEA59EE}"/>
                  </a:ext>
                </a:extLst>
              </p:cNvPr>
              <p:cNvSpPr>
                <a:spLocks noChangeAspect="1"/>
              </p:cNvSpPr>
              <p:nvPr/>
            </p:nvSpPr>
            <p:spPr bwMode="auto">
              <a:xfrm>
                <a:off x="2426" y="2823"/>
                <a:ext cx="19" cy="5"/>
              </a:xfrm>
              <a:custGeom>
                <a:avLst/>
                <a:gdLst>
                  <a:gd name="T0" fmla="*/ 0 w 19"/>
                  <a:gd name="T1" fmla="*/ 2 h 5"/>
                  <a:gd name="T2" fmla="*/ 0 w 19"/>
                  <a:gd name="T3" fmla="*/ 0 h 5"/>
                  <a:gd name="T4" fmla="*/ 19 w 19"/>
                  <a:gd name="T5" fmla="*/ 5 h 5"/>
                  <a:gd name="T6" fmla="*/ 19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5" name="Freeform 221">
                <a:extLst>
                  <a:ext uri="{FF2B5EF4-FFF2-40B4-BE49-F238E27FC236}">
                    <a16:creationId xmlns:a16="http://schemas.microsoft.com/office/drawing/2014/main" id="{1838BEE0-8633-2041-A912-DE851FE560F4}"/>
                  </a:ext>
                </a:extLst>
              </p:cNvPr>
              <p:cNvSpPr>
                <a:spLocks noChangeAspect="1"/>
              </p:cNvSpPr>
              <p:nvPr/>
            </p:nvSpPr>
            <p:spPr bwMode="auto">
              <a:xfrm>
                <a:off x="2445" y="2828"/>
                <a:ext cx="54" cy="9"/>
              </a:xfrm>
              <a:custGeom>
                <a:avLst/>
                <a:gdLst>
                  <a:gd name="T0" fmla="*/ 0 w 23"/>
                  <a:gd name="T1" fmla="*/ 0 h 4"/>
                  <a:gd name="T2" fmla="*/ 127 w 23"/>
                  <a:gd name="T3" fmla="*/ 16 h 4"/>
                  <a:gd name="T4" fmla="*/ 127 w 23"/>
                  <a:gd name="T5" fmla="*/ 20 h 4"/>
                  <a:gd name="T6" fmla="*/ 33 w 23"/>
                  <a:gd name="T7" fmla="*/ 16 h 4"/>
                  <a:gd name="T8" fmla="*/ 0 w 23"/>
                  <a:gd name="T9" fmla="*/ 0 h 4"/>
                  <a:gd name="T10" fmla="*/ 0 60000 65536"/>
                  <a:gd name="T11" fmla="*/ 0 60000 65536"/>
                  <a:gd name="T12" fmla="*/ 0 60000 65536"/>
                  <a:gd name="T13" fmla="*/ 0 60000 65536"/>
                  <a:gd name="T14" fmla="*/ 0 60000 65536"/>
                  <a:gd name="T15" fmla="*/ 0 w 23"/>
                  <a:gd name="T16" fmla="*/ 0 h 4"/>
                  <a:gd name="T17" fmla="*/ 23 w 23"/>
                  <a:gd name="T18" fmla="*/ 4 h 4"/>
                </a:gdLst>
                <a:ahLst/>
                <a:cxnLst>
                  <a:cxn ang="T10">
                    <a:pos x="T0" y="T1"/>
                  </a:cxn>
                  <a:cxn ang="T11">
                    <a:pos x="T2" y="T3"/>
                  </a:cxn>
                  <a:cxn ang="T12">
                    <a:pos x="T4" y="T5"/>
                  </a:cxn>
                  <a:cxn ang="T13">
                    <a:pos x="T6" y="T7"/>
                  </a:cxn>
                  <a:cxn ang="T14">
                    <a:pos x="T8" y="T9"/>
                  </a:cxn>
                </a:cxnLst>
                <a:rect l="T15" t="T16" r="T17" b="T18"/>
                <a:pathLst>
                  <a:path w="23" h="4">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6" name="Rectangle 222">
                <a:extLst>
                  <a:ext uri="{FF2B5EF4-FFF2-40B4-BE49-F238E27FC236}">
                    <a16:creationId xmlns:a16="http://schemas.microsoft.com/office/drawing/2014/main" id="{59D6D6A1-9607-E34A-BE66-0A9A6DEFB642}"/>
                  </a:ext>
                </a:extLst>
              </p:cNvPr>
              <p:cNvSpPr>
                <a:spLocks noChangeAspect="1" noChangeArrowheads="1"/>
              </p:cNvSpPr>
              <p:nvPr/>
            </p:nvSpPr>
            <p:spPr bwMode="auto">
              <a:xfrm>
                <a:off x="2499" y="2837"/>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67" name="Freeform 223">
                <a:extLst>
                  <a:ext uri="{FF2B5EF4-FFF2-40B4-BE49-F238E27FC236}">
                    <a16:creationId xmlns:a16="http://schemas.microsoft.com/office/drawing/2014/main" id="{30E1C74F-203D-FE4D-A384-F5D3C810D9A2}"/>
                  </a:ext>
                </a:extLst>
              </p:cNvPr>
              <p:cNvSpPr>
                <a:spLocks noChangeAspect="1"/>
              </p:cNvSpPr>
              <p:nvPr/>
            </p:nvSpPr>
            <p:spPr bwMode="auto">
              <a:xfrm>
                <a:off x="2426" y="2792"/>
                <a:ext cx="94" cy="38"/>
              </a:xfrm>
              <a:custGeom>
                <a:avLst/>
                <a:gdLst>
                  <a:gd name="T0" fmla="*/ 0 w 94"/>
                  <a:gd name="T1" fmla="*/ 0 h 38"/>
                  <a:gd name="T2" fmla="*/ 94 w 94"/>
                  <a:gd name="T3" fmla="*/ 10 h 38"/>
                  <a:gd name="T4" fmla="*/ 94 w 94"/>
                  <a:gd name="T5" fmla="*/ 38 h 38"/>
                  <a:gd name="T6" fmla="*/ 0 w 94"/>
                  <a:gd name="T7" fmla="*/ 28 h 38"/>
                  <a:gd name="T8" fmla="*/ 0 w 94"/>
                  <a:gd name="T9" fmla="*/ 0 h 38"/>
                  <a:gd name="T10" fmla="*/ 0 60000 65536"/>
                  <a:gd name="T11" fmla="*/ 0 60000 65536"/>
                  <a:gd name="T12" fmla="*/ 0 60000 65536"/>
                  <a:gd name="T13" fmla="*/ 0 60000 65536"/>
                  <a:gd name="T14" fmla="*/ 0 60000 65536"/>
                  <a:gd name="T15" fmla="*/ 0 w 94"/>
                  <a:gd name="T16" fmla="*/ 0 h 38"/>
                  <a:gd name="T17" fmla="*/ 94 w 94"/>
                  <a:gd name="T18" fmla="*/ 38 h 38"/>
                </a:gdLst>
                <a:ahLst/>
                <a:cxnLst>
                  <a:cxn ang="T10">
                    <a:pos x="T0" y="T1"/>
                  </a:cxn>
                  <a:cxn ang="T11">
                    <a:pos x="T2" y="T3"/>
                  </a:cxn>
                  <a:cxn ang="T12">
                    <a:pos x="T4" y="T5"/>
                  </a:cxn>
                  <a:cxn ang="T13">
                    <a:pos x="T6" y="T7"/>
                  </a:cxn>
                  <a:cxn ang="T14">
                    <a:pos x="T8" y="T9"/>
                  </a:cxn>
                </a:cxnLst>
                <a:rect l="T15" t="T16" r="T17" b="T18"/>
                <a:pathLst>
                  <a:path w="94" h="38">
                    <a:moveTo>
                      <a:pt x="0" y="0"/>
                    </a:moveTo>
                    <a:lnTo>
                      <a:pt x="94" y="10"/>
                    </a:lnTo>
                    <a:lnTo>
                      <a:pt x="94" y="38"/>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8" name="Freeform 224">
                <a:extLst>
                  <a:ext uri="{FF2B5EF4-FFF2-40B4-BE49-F238E27FC236}">
                    <a16:creationId xmlns:a16="http://schemas.microsoft.com/office/drawing/2014/main" id="{EAB88332-568D-044F-A84B-6B7484007611}"/>
                  </a:ext>
                </a:extLst>
              </p:cNvPr>
              <p:cNvSpPr>
                <a:spLocks noChangeAspect="1"/>
              </p:cNvSpPr>
              <p:nvPr/>
            </p:nvSpPr>
            <p:spPr bwMode="auto">
              <a:xfrm>
                <a:off x="2426" y="2794"/>
                <a:ext cx="19" cy="24"/>
              </a:xfrm>
              <a:custGeom>
                <a:avLst/>
                <a:gdLst>
                  <a:gd name="T0" fmla="*/ 0 w 19"/>
                  <a:gd name="T1" fmla="*/ 22 h 24"/>
                  <a:gd name="T2" fmla="*/ 19 w 19"/>
                  <a:gd name="T3" fmla="*/ 24 h 24"/>
                  <a:gd name="T4" fmla="*/ 19 w 19"/>
                  <a:gd name="T5" fmla="*/ 5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9" y="5"/>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69" name="Freeform 225">
                <a:extLst>
                  <a:ext uri="{FF2B5EF4-FFF2-40B4-BE49-F238E27FC236}">
                    <a16:creationId xmlns:a16="http://schemas.microsoft.com/office/drawing/2014/main" id="{9DBF58E8-213E-1A4D-97F6-71527F3945B7}"/>
                  </a:ext>
                </a:extLst>
              </p:cNvPr>
              <p:cNvSpPr>
                <a:spLocks noChangeAspect="1"/>
              </p:cNvSpPr>
              <p:nvPr/>
            </p:nvSpPr>
            <p:spPr bwMode="auto">
              <a:xfrm>
                <a:off x="2445" y="2799"/>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0" name="Freeform 226">
                <a:extLst>
                  <a:ext uri="{FF2B5EF4-FFF2-40B4-BE49-F238E27FC236}">
                    <a16:creationId xmlns:a16="http://schemas.microsoft.com/office/drawing/2014/main" id="{17F49B9E-932D-0148-89DF-B094640AB024}"/>
                  </a:ext>
                </a:extLst>
              </p:cNvPr>
              <p:cNvSpPr>
                <a:spLocks noChangeAspect="1"/>
              </p:cNvSpPr>
              <p:nvPr/>
            </p:nvSpPr>
            <p:spPr bwMode="auto">
              <a:xfrm>
                <a:off x="2426" y="2794"/>
                <a:ext cx="19" cy="5"/>
              </a:xfrm>
              <a:custGeom>
                <a:avLst/>
                <a:gdLst>
                  <a:gd name="T0" fmla="*/ 0 w 19"/>
                  <a:gd name="T1" fmla="*/ 0 h 5"/>
                  <a:gd name="T2" fmla="*/ 0 w 19"/>
                  <a:gd name="T3" fmla="*/ 0 h 5"/>
                  <a:gd name="T4" fmla="*/ 19 w 19"/>
                  <a:gd name="T5" fmla="*/ 3 h 5"/>
                  <a:gd name="T6" fmla="*/ 19 w 19"/>
                  <a:gd name="T7" fmla="*/ 5 h 5"/>
                  <a:gd name="T8" fmla="*/ 0 w 19"/>
                  <a:gd name="T9" fmla="*/ 0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0"/>
                    </a:moveTo>
                    <a:lnTo>
                      <a:pt x="0" y="0"/>
                    </a:lnTo>
                    <a:lnTo>
                      <a:pt x="19" y="3"/>
                    </a:lnTo>
                    <a:lnTo>
                      <a:pt x="19" y="5"/>
                    </a:ln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1" name="Freeform 227">
                <a:extLst>
                  <a:ext uri="{FF2B5EF4-FFF2-40B4-BE49-F238E27FC236}">
                    <a16:creationId xmlns:a16="http://schemas.microsoft.com/office/drawing/2014/main" id="{C78B01BF-5A7D-8347-80A1-96E17285FD44}"/>
                  </a:ext>
                </a:extLst>
              </p:cNvPr>
              <p:cNvSpPr>
                <a:spLocks noChangeAspect="1"/>
              </p:cNvSpPr>
              <p:nvPr/>
            </p:nvSpPr>
            <p:spPr bwMode="auto">
              <a:xfrm>
                <a:off x="2445" y="2797"/>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2" name="Rectangle 228">
                <a:extLst>
                  <a:ext uri="{FF2B5EF4-FFF2-40B4-BE49-F238E27FC236}">
                    <a16:creationId xmlns:a16="http://schemas.microsoft.com/office/drawing/2014/main" id="{008FF5F3-99D0-C943-8A17-6053ABF0FFE6}"/>
                  </a:ext>
                </a:extLst>
              </p:cNvPr>
              <p:cNvSpPr>
                <a:spLocks noChangeAspect="1" noChangeArrowheads="1"/>
              </p:cNvSpPr>
              <p:nvPr/>
            </p:nvSpPr>
            <p:spPr bwMode="auto">
              <a:xfrm>
                <a:off x="2499" y="2806"/>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73" name="Freeform 229">
                <a:extLst>
                  <a:ext uri="{FF2B5EF4-FFF2-40B4-BE49-F238E27FC236}">
                    <a16:creationId xmlns:a16="http://schemas.microsoft.com/office/drawing/2014/main" id="{9E4C30B9-5CD9-1D47-A3FA-C1507E598AC8}"/>
                  </a:ext>
                </a:extLst>
              </p:cNvPr>
              <p:cNvSpPr>
                <a:spLocks noChangeAspect="1"/>
              </p:cNvSpPr>
              <p:nvPr/>
            </p:nvSpPr>
            <p:spPr bwMode="auto">
              <a:xfrm>
                <a:off x="2426" y="2761"/>
                <a:ext cx="94" cy="41"/>
              </a:xfrm>
              <a:custGeom>
                <a:avLst/>
                <a:gdLst>
                  <a:gd name="T0" fmla="*/ 0 w 94"/>
                  <a:gd name="T1" fmla="*/ 0 h 41"/>
                  <a:gd name="T2" fmla="*/ 94 w 94"/>
                  <a:gd name="T3" fmla="*/ 12 h 41"/>
                  <a:gd name="T4" fmla="*/ 94 w 94"/>
                  <a:gd name="T5" fmla="*/ 41 h 41"/>
                  <a:gd name="T6" fmla="*/ 0 w 94"/>
                  <a:gd name="T7" fmla="*/ 29 h 41"/>
                  <a:gd name="T8" fmla="*/ 0 w 94"/>
                  <a:gd name="T9" fmla="*/ 0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0" y="0"/>
                    </a:moveTo>
                    <a:lnTo>
                      <a:pt x="94" y="12"/>
                    </a:lnTo>
                    <a:lnTo>
                      <a:pt x="94" y="41"/>
                    </a:lnTo>
                    <a:lnTo>
                      <a:pt x="0" y="29"/>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4" name="Freeform 230">
                <a:extLst>
                  <a:ext uri="{FF2B5EF4-FFF2-40B4-BE49-F238E27FC236}">
                    <a16:creationId xmlns:a16="http://schemas.microsoft.com/office/drawing/2014/main" id="{470ED6D5-FBEF-DD4B-A2D8-BE803F6A9046}"/>
                  </a:ext>
                </a:extLst>
              </p:cNvPr>
              <p:cNvSpPr>
                <a:spLocks noChangeAspect="1"/>
              </p:cNvSpPr>
              <p:nvPr/>
            </p:nvSpPr>
            <p:spPr bwMode="auto">
              <a:xfrm>
                <a:off x="2426" y="2766"/>
                <a:ext cx="19" cy="21"/>
              </a:xfrm>
              <a:custGeom>
                <a:avLst/>
                <a:gdLst>
                  <a:gd name="T0" fmla="*/ 0 w 19"/>
                  <a:gd name="T1" fmla="*/ 21 h 21"/>
                  <a:gd name="T2" fmla="*/ 19 w 19"/>
                  <a:gd name="T3" fmla="*/ 21 h 21"/>
                  <a:gd name="T4" fmla="*/ 19 w 19"/>
                  <a:gd name="T5" fmla="*/ 2 h 21"/>
                  <a:gd name="T6" fmla="*/ 0 w 19"/>
                  <a:gd name="T7" fmla="*/ 0 h 21"/>
                  <a:gd name="T8" fmla="*/ 0 w 19"/>
                  <a:gd name="T9" fmla="*/ 21 h 21"/>
                  <a:gd name="T10" fmla="*/ 0 60000 65536"/>
                  <a:gd name="T11" fmla="*/ 0 60000 65536"/>
                  <a:gd name="T12" fmla="*/ 0 60000 65536"/>
                  <a:gd name="T13" fmla="*/ 0 60000 65536"/>
                  <a:gd name="T14" fmla="*/ 0 60000 65536"/>
                  <a:gd name="T15" fmla="*/ 0 w 19"/>
                  <a:gd name="T16" fmla="*/ 0 h 21"/>
                  <a:gd name="T17" fmla="*/ 19 w 19"/>
                  <a:gd name="T18" fmla="*/ 21 h 21"/>
                </a:gdLst>
                <a:ahLst/>
                <a:cxnLst>
                  <a:cxn ang="T10">
                    <a:pos x="T0" y="T1"/>
                  </a:cxn>
                  <a:cxn ang="T11">
                    <a:pos x="T2" y="T3"/>
                  </a:cxn>
                  <a:cxn ang="T12">
                    <a:pos x="T4" y="T5"/>
                  </a:cxn>
                  <a:cxn ang="T13">
                    <a:pos x="T6" y="T7"/>
                  </a:cxn>
                  <a:cxn ang="T14">
                    <a:pos x="T8" y="T9"/>
                  </a:cxn>
                </a:cxnLst>
                <a:rect l="T15" t="T16" r="T17" b="T18"/>
                <a:pathLst>
                  <a:path w="19" h="21">
                    <a:moveTo>
                      <a:pt x="0" y="21"/>
                    </a:moveTo>
                    <a:lnTo>
                      <a:pt x="19" y="21"/>
                    </a:lnTo>
                    <a:lnTo>
                      <a:pt x="19" y="2"/>
                    </a:lnTo>
                    <a:lnTo>
                      <a:pt x="0" y="0"/>
                    </a:lnTo>
                    <a:lnTo>
                      <a:pt x="0" y="21"/>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5" name="Freeform 231">
                <a:extLst>
                  <a:ext uri="{FF2B5EF4-FFF2-40B4-BE49-F238E27FC236}">
                    <a16:creationId xmlns:a16="http://schemas.microsoft.com/office/drawing/2014/main" id="{928F143A-DB7B-4041-A31E-6148AEFDBF99}"/>
                  </a:ext>
                </a:extLst>
              </p:cNvPr>
              <p:cNvSpPr>
                <a:spLocks noChangeAspect="1"/>
              </p:cNvSpPr>
              <p:nvPr/>
            </p:nvSpPr>
            <p:spPr bwMode="auto">
              <a:xfrm>
                <a:off x="2445" y="2768"/>
                <a:ext cx="54" cy="31"/>
              </a:xfrm>
              <a:custGeom>
                <a:avLst/>
                <a:gdLst>
                  <a:gd name="T0" fmla="*/ 0 w 23"/>
                  <a:gd name="T1" fmla="*/ 45 h 13"/>
                  <a:gd name="T2" fmla="*/ 127 w 23"/>
                  <a:gd name="T3" fmla="*/ 33 h 13"/>
                  <a:gd name="T4" fmla="*/ 127 w 23"/>
                  <a:gd name="T5" fmla="*/ 17 h 13"/>
                  <a:gd name="T6" fmla="*/ 0 w 23"/>
                  <a:gd name="T7" fmla="*/ 0 h 13"/>
                  <a:gd name="T8" fmla="*/ 0 w 23"/>
                  <a:gd name="T9" fmla="*/ 45 h 13"/>
                  <a:gd name="T10" fmla="*/ 0 60000 65536"/>
                  <a:gd name="T11" fmla="*/ 0 60000 65536"/>
                  <a:gd name="T12" fmla="*/ 0 60000 65536"/>
                  <a:gd name="T13" fmla="*/ 0 60000 65536"/>
                  <a:gd name="T14" fmla="*/ 0 60000 65536"/>
                  <a:gd name="T15" fmla="*/ 0 w 23"/>
                  <a:gd name="T16" fmla="*/ 0 h 13"/>
                  <a:gd name="T17" fmla="*/ 23 w 23"/>
                  <a:gd name="T18" fmla="*/ 13 h 13"/>
                </a:gdLst>
                <a:ahLst/>
                <a:cxnLst>
                  <a:cxn ang="T10">
                    <a:pos x="T0" y="T1"/>
                  </a:cxn>
                  <a:cxn ang="T11">
                    <a:pos x="T2" y="T3"/>
                  </a:cxn>
                  <a:cxn ang="T12">
                    <a:pos x="T4" y="T5"/>
                  </a:cxn>
                  <a:cxn ang="T13">
                    <a:pos x="T6" y="T7"/>
                  </a:cxn>
                  <a:cxn ang="T14">
                    <a:pos x="T8" y="T9"/>
                  </a:cxn>
                </a:cxnLst>
                <a:rect l="T15" t="T16" r="T17" b="T18"/>
                <a:pathLst>
                  <a:path w="23" h="13">
                    <a:moveTo>
                      <a:pt x="0" y="8"/>
                    </a:moveTo>
                    <a:cubicBezTo>
                      <a:pt x="0" y="8"/>
                      <a:pt x="10" y="13"/>
                      <a:pt x="23" y="6"/>
                    </a:cubicBezTo>
                    <a:cubicBezTo>
                      <a:pt x="23" y="3"/>
                      <a:pt x="23" y="3"/>
                      <a:pt x="23" y="3"/>
                    </a:cubicBezTo>
                    <a:cubicBezTo>
                      <a:pt x="23" y="3"/>
                      <a:pt x="6" y="4"/>
                      <a:pt x="0" y="0"/>
                    </a:cubicBezTo>
                    <a:cubicBezTo>
                      <a:pt x="0" y="6"/>
                      <a:pt x="0" y="8"/>
                      <a:pt x="0" y="8"/>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6" name="Freeform 232">
                <a:extLst>
                  <a:ext uri="{FF2B5EF4-FFF2-40B4-BE49-F238E27FC236}">
                    <a16:creationId xmlns:a16="http://schemas.microsoft.com/office/drawing/2014/main" id="{A3DAA2CA-1AFE-4344-B368-8BF82A366B9B}"/>
                  </a:ext>
                </a:extLst>
              </p:cNvPr>
              <p:cNvSpPr>
                <a:spLocks noChangeAspect="1"/>
              </p:cNvSpPr>
              <p:nvPr/>
            </p:nvSpPr>
            <p:spPr bwMode="auto">
              <a:xfrm>
                <a:off x="2426" y="2764"/>
                <a:ext cx="19" cy="4"/>
              </a:xfrm>
              <a:custGeom>
                <a:avLst/>
                <a:gdLst>
                  <a:gd name="T0" fmla="*/ 0 w 19"/>
                  <a:gd name="T1" fmla="*/ 2 h 4"/>
                  <a:gd name="T2" fmla="*/ 0 w 19"/>
                  <a:gd name="T3" fmla="*/ 0 h 4"/>
                  <a:gd name="T4" fmla="*/ 19 w 19"/>
                  <a:gd name="T5" fmla="*/ 2 h 4"/>
                  <a:gd name="T6" fmla="*/ 19 w 19"/>
                  <a:gd name="T7" fmla="*/ 4 h 4"/>
                  <a:gd name="T8" fmla="*/ 0 w 19"/>
                  <a:gd name="T9" fmla="*/ 2 h 4"/>
                  <a:gd name="T10" fmla="*/ 0 60000 65536"/>
                  <a:gd name="T11" fmla="*/ 0 60000 65536"/>
                  <a:gd name="T12" fmla="*/ 0 60000 65536"/>
                  <a:gd name="T13" fmla="*/ 0 60000 65536"/>
                  <a:gd name="T14" fmla="*/ 0 60000 65536"/>
                  <a:gd name="T15" fmla="*/ 0 w 19"/>
                  <a:gd name="T16" fmla="*/ 0 h 4"/>
                  <a:gd name="T17" fmla="*/ 19 w 19"/>
                  <a:gd name="T18" fmla="*/ 4 h 4"/>
                </a:gdLst>
                <a:ahLst/>
                <a:cxnLst>
                  <a:cxn ang="T10">
                    <a:pos x="T0" y="T1"/>
                  </a:cxn>
                  <a:cxn ang="T11">
                    <a:pos x="T2" y="T3"/>
                  </a:cxn>
                  <a:cxn ang="T12">
                    <a:pos x="T4" y="T5"/>
                  </a:cxn>
                  <a:cxn ang="T13">
                    <a:pos x="T6" y="T7"/>
                  </a:cxn>
                  <a:cxn ang="T14">
                    <a:pos x="T8" y="T9"/>
                  </a:cxn>
                </a:cxnLst>
                <a:rect l="T15" t="T16" r="T17" b="T18"/>
                <a:pathLst>
                  <a:path w="19" h="4">
                    <a:moveTo>
                      <a:pt x="0" y="2"/>
                    </a:moveTo>
                    <a:lnTo>
                      <a:pt x="0" y="0"/>
                    </a:lnTo>
                    <a:lnTo>
                      <a:pt x="19" y="2"/>
                    </a:lnTo>
                    <a:lnTo>
                      <a:pt x="19" y="4"/>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7" name="Freeform 233">
                <a:extLst>
                  <a:ext uri="{FF2B5EF4-FFF2-40B4-BE49-F238E27FC236}">
                    <a16:creationId xmlns:a16="http://schemas.microsoft.com/office/drawing/2014/main" id="{8061BA95-0A66-6146-841B-9F99342B069A}"/>
                  </a:ext>
                </a:extLst>
              </p:cNvPr>
              <p:cNvSpPr>
                <a:spLocks noChangeAspect="1"/>
              </p:cNvSpPr>
              <p:nvPr/>
            </p:nvSpPr>
            <p:spPr bwMode="auto">
              <a:xfrm>
                <a:off x="2445" y="2766"/>
                <a:ext cx="54" cy="12"/>
              </a:xfrm>
              <a:custGeom>
                <a:avLst/>
                <a:gdLst>
                  <a:gd name="T0" fmla="*/ 0 w 23"/>
                  <a:gd name="T1" fmla="*/ 0 h 5"/>
                  <a:gd name="T2" fmla="*/ 127 w 23"/>
                  <a:gd name="T3" fmla="*/ 24 h 5"/>
                  <a:gd name="T4" fmla="*/ 127 w 23"/>
                  <a:gd name="T5" fmla="*/ 24 h 5"/>
                  <a:gd name="T6" fmla="*/ 33 w 23"/>
                  <a:gd name="T7" fmla="*/ 17 h 5"/>
                  <a:gd name="T8" fmla="*/ 0 w 23"/>
                  <a:gd name="T9" fmla="*/ 5 h 5"/>
                  <a:gd name="T10" fmla="*/ 0 w 23"/>
                  <a:gd name="T11" fmla="*/ 0 h 5"/>
                  <a:gd name="T12" fmla="*/ 0 60000 65536"/>
                  <a:gd name="T13" fmla="*/ 0 60000 65536"/>
                  <a:gd name="T14" fmla="*/ 0 60000 65536"/>
                  <a:gd name="T15" fmla="*/ 0 60000 65536"/>
                  <a:gd name="T16" fmla="*/ 0 60000 65536"/>
                  <a:gd name="T17" fmla="*/ 0 60000 65536"/>
                  <a:gd name="T18" fmla="*/ 0 w 23"/>
                  <a:gd name="T19" fmla="*/ 0 h 5"/>
                  <a:gd name="T20" fmla="*/ 23 w 23"/>
                  <a:gd name="T21" fmla="*/ 5 h 5"/>
                </a:gdLst>
                <a:ahLst/>
                <a:cxnLst>
                  <a:cxn ang="T12">
                    <a:pos x="T0" y="T1"/>
                  </a:cxn>
                  <a:cxn ang="T13">
                    <a:pos x="T2" y="T3"/>
                  </a:cxn>
                  <a:cxn ang="T14">
                    <a:pos x="T4" y="T5"/>
                  </a:cxn>
                  <a:cxn ang="T15">
                    <a:pos x="T6" y="T7"/>
                  </a:cxn>
                  <a:cxn ang="T16">
                    <a:pos x="T8" y="T9"/>
                  </a:cxn>
                  <a:cxn ang="T17">
                    <a:pos x="T10" y="T11"/>
                  </a:cxn>
                </a:cxnLst>
                <a:rect l="T18" t="T19" r="T20" b="T21"/>
                <a:pathLst>
                  <a:path w="23" h="5">
                    <a:moveTo>
                      <a:pt x="0" y="0"/>
                    </a:moveTo>
                    <a:cubicBezTo>
                      <a:pt x="0" y="0"/>
                      <a:pt x="6" y="5"/>
                      <a:pt x="23" y="4"/>
                    </a:cubicBezTo>
                    <a:cubicBezTo>
                      <a:pt x="23" y="5"/>
                      <a:pt x="23" y="4"/>
                      <a:pt x="23" y="4"/>
                    </a:cubicBezTo>
                    <a:cubicBezTo>
                      <a:pt x="23" y="4"/>
                      <a:pt x="13" y="5"/>
                      <a:pt x="6" y="3"/>
                    </a:cubicBezTo>
                    <a:cubicBezTo>
                      <a:pt x="0" y="2"/>
                      <a:pt x="0" y="1"/>
                      <a:pt x="0" y="1"/>
                    </a:cubicBezTo>
                    <a:lnTo>
                      <a:pt x="0"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78" name="Rectangle 234">
                <a:extLst>
                  <a:ext uri="{FF2B5EF4-FFF2-40B4-BE49-F238E27FC236}">
                    <a16:creationId xmlns:a16="http://schemas.microsoft.com/office/drawing/2014/main" id="{F5F2F127-617C-CA4F-AEBB-67811445CC63}"/>
                  </a:ext>
                </a:extLst>
              </p:cNvPr>
              <p:cNvSpPr>
                <a:spLocks noChangeAspect="1" noChangeArrowheads="1"/>
              </p:cNvSpPr>
              <p:nvPr/>
            </p:nvSpPr>
            <p:spPr bwMode="auto">
              <a:xfrm>
                <a:off x="2499" y="2776"/>
                <a:ext cx="2" cy="7"/>
              </a:xfrm>
              <a:prstGeom prst="rect">
                <a:avLst/>
              </a:prstGeom>
              <a:solidFill>
                <a:srgbClr val="D2DAE4"/>
              </a:solidFill>
              <a:ln w="9525">
                <a:noFill/>
                <a:miter lim="800000"/>
                <a:headEnd/>
                <a:tailEnd/>
              </a:ln>
            </p:spPr>
            <p:txBody>
              <a:bodyPr/>
              <a:lstStyle/>
              <a:p>
                <a:pPr algn="ctr"/>
                <a:endParaRPr lang="zh-CN" altLang="en-US" sz="1000">
                  <a:ea typeface="微软雅黑" panose="020B0503020204020204" pitchFamily="34" charset="-122"/>
                  <a:cs typeface="Arial" pitchFamily="34" charset="0"/>
                </a:endParaRPr>
              </a:p>
            </p:txBody>
          </p:sp>
          <p:sp>
            <p:nvSpPr>
              <p:cNvPr id="179" name="Freeform 235">
                <a:extLst>
                  <a:ext uri="{FF2B5EF4-FFF2-40B4-BE49-F238E27FC236}">
                    <a16:creationId xmlns:a16="http://schemas.microsoft.com/office/drawing/2014/main" id="{1D8986E3-5716-4148-8A13-315045950F88}"/>
                  </a:ext>
                </a:extLst>
              </p:cNvPr>
              <p:cNvSpPr>
                <a:spLocks noChangeAspect="1"/>
              </p:cNvSpPr>
              <p:nvPr/>
            </p:nvSpPr>
            <p:spPr bwMode="auto">
              <a:xfrm>
                <a:off x="2426" y="2731"/>
                <a:ext cx="94" cy="40"/>
              </a:xfrm>
              <a:custGeom>
                <a:avLst/>
                <a:gdLst>
                  <a:gd name="T0" fmla="*/ 0 w 94"/>
                  <a:gd name="T1" fmla="*/ 0 h 40"/>
                  <a:gd name="T2" fmla="*/ 94 w 94"/>
                  <a:gd name="T3" fmla="*/ 11 h 40"/>
                  <a:gd name="T4" fmla="*/ 94 w 94"/>
                  <a:gd name="T5" fmla="*/ 40 h 40"/>
                  <a:gd name="T6" fmla="*/ 0 w 94"/>
                  <a:gd name="T7" fmla="*/ 28 h 40"/>
                  <a:gd name="T8" fmla="*/ 0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0" y="0"/>
                    </a:moveTo>
                    <a:lnTo>
                      <a:pt x="94" y="11"/>
                    </a:lnTo>
                    <a:lnTo>
                      <a:pt x="94" y="40"/>
                    </a:lnTo>
                    <a:lnTo>
                      <a:pt x="0" y="28"/>
                    </a:lnTo>
                    <a:lnTo>
                      <a:pt x="0" y="0"/>
                    </a:lnTo>
                    <a:close/>
                  </a:path>
                </a:pathLst>
              </a:custGeom>
              <a:solidFill>
                <a:srgbClr val="697F9A"/>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80" name="Freeform 236">
                <a:extLst>
                  <a:ext uri="{FF2B5EF4-FFF2-40B4-BE49-F238E27FC236}">
                    <a16:creationId xmlns:a16="http://schemas.microsoft.com/office/drawing/2014/main" id="{D11CAE0B-A39B-704C-B96C-6E9132F356A2}"/>
                  </a:ext>
                </a:extLst>
              </p:cNvPr>
              <p:cNvSpPr>
                <a:spLocks noChangeAspect="1"/>
              </p:cNvSpPr>
              <p:nvPr/>
            </p:nvSpPr>
            <p:spPr bwMode="auto">
              <a:xfrm>
                <a:off x="2426" y="2735"/>
                <a:ext cx="19" cy="24"/>
              </a:xfrm>
              <a:custGeom>
                <a:avLst/>
                <a:gdLst>
                  <a:gd name="T0" fmla="*/ 0 w 19"/>
                  <a:gd name="T1" fmla="*/ 22 h 24"/>
                  <a:gd name="T2" fmla="*/ 19 w 19"/>
                  <a:gd name="T3" fmla="*/ 24 h 24"/>
                  <a:gd name="T4" fmla="*/ 16 w 19"/>
                  <a:gd name="T5" fmla="*/ 3 h 24"/>
                  <a:gd name="T6" fmla="*/ 0 w 19"/>
                  <a:gd name="T7" fmla="*/ 0 h 24"/>
                  <a:gd name="T8" fmla="*/ 0 w 19"/>
                  <a:gd name="T9" fmla="*/ 22 h 24"/>
                  <a:gd name="T10" fmla="*/ 0 60000 65536"/>
                  <a:gd name="T11" fmla="*/ 0 60000 65536"/>
                  <a:gd name="T12" fmla="*/ 0 60000 65536"/>
                  <a:gd name="T13" fmla="*/ 0 60000 65536"/>
                  <a:gd name="T14" fmla="*/ 0 60000 65536"/>
                  <a:gd name="T15" fmla="*/ 0 w 19"/>
                  <a:gd name="T16" fmla="*/ 0 h 24"/>
                  <a:gd name="T17" fmla="*/ 19 w 19"/>
                  <a:gd name="T18" fmla="*/ 24 h 24"/>
                </a:gdLst>
                <a:ahLst/>
                <a:cxnLst>
                  <a:cxn ang="T10">
                    <a:pos x="T0" y="T1"/>
                  </a:cxn>
                  <a:cxn ang="T11">
                    <a:pos x="T2" y="T3"/>
                  </a:cxn>
                  <a:cxn ang="T12">
                    <a:pos x="T4" y="T5"/>
                  </a:cxn>
                  <a:cxn ang="T13">
                    <a:pos x="T6" y="T7"/>
                  </a:cxn>
                  <a:cxn ang="T14">
                    <a:pos x="T8" y="T9"/>
                  </a:cxn>
                </a:cxnLst>
                <a:rect l="T15" t="T16" r="T17" b="T18"/>
                <a:pathLst>
                  <a:path w="19" h="24">
                    <a:moveTo>
                      <a:pt x="0" y="22"/>
                    </a:moveTo>
                    <a:lnTo>
                      <a:pt x="19" y="24"/>
                    </a:lnTo>
                    <a:lnTo>
                      <a:pt x="16" y="3"/>
                    </a:lnTo>
                    <a:lnTo>
                      <a:pt x="0" y="0"/>
                    </a:lnTo>
                    <a:lnTo>
                      <a:pt x="0" y="22"/>
                    </a:lnTo>
                    <a:close/>
                  </a:path>
                </a:pathLst>
              </a:custGeom>
              <a:solidFill>
                <a:srgbClr val="8AA5BC"/>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81" name="Freeform 237">
                <a:extLst>
                  <a:ext uri="{FF2B5EF4-FFF2-40B4-BE49-F238E27FC236}">
                    <a16:creationId xmlns:a16="http://schemas.microsoft.com/office/drawing/2014/main" id="{5663CD2F-4B81-7247-AD36-4068D12628B3}"/>
                  </a:ext>
                </a:extLst>
              </p:cNvPr>
              <p:cNvSpPr>
                <a:spLocks noChangeAspect="1"/>
              </p:cNvSpPr>
              <p:nvPr/>
            </p:nvSpPr>
            <p:spPr bwMode="auto">
              <a:xfrm>
                <a:off x="2442" y="2738"/>
                <a:ext cx="57" cy="30"/>
              </a:xfrm>
              <a:custGeom>
                <a:avLst/>
                <a:gdLst>
                  <a:gd name="T0" fmla="*/ 5 w 24"/>
                  <a:gd name="T1" fmla="*/ 48 h 13"/>
                  <a:gd name="T2" fmla="*/ 135 w 24"/>
                  <a:gd name="T3" fmla="*/ 37 h 13"/>
                  <a:gd name="T4" fmla="*/ 135 w 24"/>
                  <a:gd name="T5" fmla="*/ 21 h 13"/>
                  <a:gd name="T6" fmla="*/ 0 w 24"/>
                  <a:gd name="T7" fmla="*/ 0 h 13"/>
                  <a:gd name="T8" fmla="*/ 5 w 24"/>
                  <a:gd name="T9" fmla="*/ 48 h 13"/>
                  <a:gd name="T10" fmla="*/ 0 60000 65536"/>
                  <a:gd name="T11" fmla="*/ 0 60000 65536"/>
                  <a:gd name="T12" fmla="*/ 0 60000 65536"/>
                  <a:gd name="T13" fmla="*/ 0 60000 65536"/>
                  <a:gd name="T14" fmla="*/ 0 60000 65536"/>
                  <a:gd name="T15" fmla="*/ 0 w 24"/>
                  <a:gd name="T16" fmla="*/ 0 h 13"/>
                  <a:gd name="T17" fmla="*/ 24 w 24"/>
                  <a:gd name="T18" fmla="*/ 13 h 13"/>
                </a:gdLst>
                <a:ahLst/>
                <a:cxnLst>
                  <a:cxn ang="T10">
                    <a:pos x="T0" y="T1"/>
                  </a:cxn>
                  <a:cxn ang="T11">
                    <a:pos x="T2" y="T3"/>
                  </a:cxn>
                  <a:cxn ang="T12">
                    <a:pos x="T4" y="T5"/>
                  </a:cxn>
                  <a:cxn ang="T13">
                    <a:pos x="T6" y="T7"/>
                  </a:cxn>
                  <a:cxn ang="T14">
                    <a:pos x="T8" y="T9"/>
                  </a:cxn>
                </a:cxnLst>
                <a:rect l="T15" t="T16" r="T17" b="T18"/>
                <a:pathLst>
                  <a:path w="24" h="13">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82" name="Freeform 238">
                <a:extLst>
                  <a:ext uri="{FF2B5EF4-FFF2-40B4-BE49-F238E27FC236}">
                    <a16:creationId xmlns:a16="http://schemas.microsoft.com/office/drawing/2014/main" id="{F7329BB6-9DE1-EA4E-ADB4-2A97506F04D5}"/>
                  </a:ext>
                </a:extLst>
              </p:cNvPr>
              <p:cNvSpPr>
                <a:spLocks noChangeAspect="1"/>
              </p:cNvSpPr>
              <p:nvPr/>
            </p:nvSpPr>
            <p:spPr bwMode="auto">
              <a:xfrm>
                <a:off x="2426" y="2733"/>
                <a:ext cx="19" cy="5"/>
              </a:xfrm>
              <a:custGeom>
                <a:avLst/>
                <a:gdLst>
                  <a:gd name="T0" fmla="*/ 0 w 19"/>
                  <a:gd name="T1" fmla="*/ 2 h 5"/>
                  <a:gd name="T2" fmla="*/ 0 w 19"/>
                  <a:gd name="T3" fmla="*/ 0 h 5"/>
                  <a:gd name="T4" fmla="*/ 19 w 19"/>
                  <a:gd name="T5" fmla="*/ 5 h 5"/>
                  <a:gd name="T6" fmla="*/ 16 w 19"/>
                  <a:gd name="T7" fmla="*/ 5 h 5"/>
                  <a:gd name="T8" fmla="*/ 0 w 19"/>
                  <a:gd name="T9" fmla="*/ 2 h 5"/>
                  <a:gd name="T10" fmla="*/ 0 60000 65536"/>
                  <a:gd name="T11" fmla="*/ 0 60000 65536"/>
                  <a:gd name="T12" fmla="*/ 0 60000 65536"/>
                  <a:gd name="T13" fmla="*/ 0 60000 65536"/>
                  <a:gd name="T14" fmla="*/ 0 60000 65536"/>
                  <a:gd name="T15" fmla="*/ 0 w 19"/>
                  <a:gd name="T16" fmla="*/ 0 h 5"/>
                  <a:gd name="T17" fmla="*/ 19 w 19"/>
                  <a:gd name="T18" fmla="*/ 5 h 5"/>
                </a:gdLst>
                <a:ahLst/>
                <a:cxnLst>
                  <a:cxn ang="T10">
                    <a:pos x="T0" y="T1"/>
                  </a:cxn>
                  <a:cxn ang="T11">
                    <a:pos x="T2" y="T3"/>
                  </a:cxn>
                  <a:cxn ang="T12">
                    <a:pos x="T4" y="T5"/>
                  </a:cxn>
                  <a:cxn ang="T13">
                    <a:pos x="T6" y="T7"/>
                  </a:cxn>
                  <a:cxn ang="T14">
                    <a:pos x="T8" y="T9"/>
                  </a:cxn>
                </a:cxnLst>
                <a:rect l="T15" t="T16" r="T17" b="T18"/>
                <a:pathLst>
                  <a:path w="19" h="5">
                    <a:moveTo>
                      <a:pt x="0" y="2"/>
                    </a:moveTo>
                    <a:lnTo>
                      <a:pt x="0" y="0"/>
                    </a:lnTo>
                    <a:lnTo>
                      <a:pt x="19" y="5"/>
                    </a:lnTo>
                    <a:lnTo>
                      <a:pt x="16" y="5"/>
                    </a:lnTo>
                    <a:lnTo>
                      <a:pt x="0" y="2"/>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83" name="Freeform 239">
                <a:extLst>
                  <a:ext uri="{FF2B5EF4-FFF2-40B4-BE49-F238E27FC236}">
                    <a16:creationId xmlns:a16="http://schemas.microsoft.com/office/drawing/2014/main" id="{300E4D66-ABF8-764C-AFED-266BB797F7D7}"/>
                  </a:ext>
                </a:extLst>
              </p:cNvPr>
              <p:cNvSpPr>
                <a:spLocks noChangeAspect="1"/>
              </p:cNvSpPr>
              <p:nvPr/>
            </p:nvSpPr>
            <p:spPr bwMode="auto">
              <a:xfrm>
                <a:off x="2442" y="2738"/>
                <a:ext cx="57" cy="9"/>
              </a:xfrm>
              <a:custGeom>
                <a:avLst/>
                <a:gdLst>
                  <a:gd name="T0" fmla="*/ 5 w 24"/>
                  <a:gd name="T1" fmla="*/ 0 h 4"/>
                  <a:gd name="T2" fmla="*/ 135 w 24"/>
                  <a:gd name="T3" fmla="*/ 16 h 4"/>
                  <a:gd name="T4" fmla="*/ 135 w 24"/>
                  <a:gd name="T5" fmla="*/ 20 h 4"/>
                  <a:gd name="T6" fmla="*/ 40 w 24"/>
                  <a:gd name="T7" fmla="*/ 16 h 4"/>
                  <a:gd name="T8" fmla="*/ 0 w 24"/>
                  <a:gd name="T9" fmla="*/ 0 h 4"/>
                  <a:gd name="T10" fmla="*/ 5 w 24"/>
                  <a:gd name="T11" fmla="*/ 0 h 4"/>
                  <a:gd name="T12" fmla="*/ 0 60000 65536"/>
                  <a:gd name="T13" fmla="*/ 0 60000 65536"/>
                  <a:gd name="T14" fmla="*/ 0 60000 65536"/>
                  <a:gd name="T15" fmla="*/ 0 60000 65536"/>
                  <a:gd name="T16" fmla="*/ 0 60000 65536"/>
                  <a:gd name="T17" fmla="*/ 0 60000 65536"/>
                  <a:gd name="T18" fmla="*/ 0 w 24"/>
                  <a:gd name="T19" fmla="*/ 0 h 4"/>
                  <a:gd name="T20" fmla="*/ 24 w 24"/>
                  <a:gd name="T21" fmla="*/ 4 h 4"/>
                </a:gdLst>
                <a:ahLst/>
                <a:cxnLst>
                  <a:cxn ang="T12">
                    <a:pos x="T0" y="T1"/>
                  </a:cxn>
                  <a:cxn ang="T13">
                    <a:pos x="T2" y="T3"/>
                  </a:cxn>
                  <a:cxn ang="T14">
                    <a:pos x="T4" y="T5"/>
                  </a:cxn>
                  <a:cxn ang="T15">
                    <a:pos x="T6" y="T7"/>
                  </a:cxn>
                  <a:cxn ang="T16">
                    <a:pos x="T8" y="T9"/>
                  </a:cxn>
                  <a:cxn ang="T17">
                    <a:pos x="T10" y="T11"/>
                  </a:cxn>
                </a:cxnLst>
                <a:rect l="T18" t="T19" r="T20" b="T21"/>
                <a:pathLst>
                  <a:path w="24" h="4">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sp>
            <p:nvSpPr>
              <p:cNvPr id="184" name="Freeform 240">
                <a:extLst>
                  <a:ext uri="{FF2B5EF4-FFF2-40B4-BE49-F238E27FC236}">
                    <a16:creationId xmlns:a16="http://schemas.microsoft.com/office/drawing/2014/main" id="{20B91D0C-2218-084D-B31D-35355C818F2D}"/>
                  </a:ext>
                </a:extLst>
              </p:cNvPr>
              <p:cNvSpPr>
                <a:spLocks noChangeAspect="1"/>
              </p:cNvSpPr>
              <p:nvPr/>
            </p:nvSpPr>
            <p:spPr bwMode="auto">
              <a:xfrm>
                <a:off x="2499" y="2747"/>
                <a:ext cx="2" cy="7"/>
              </a:xfrm>
              <a:custGeom>
                <a:avLst/>
                <a:gdLst>
                  <a:gd name="T0" fmla="*/ 2 w 2"/>
                  <a:gd name="T1" fmla="*/ 5 h 7"/>
                  <a:gd name="T2" fmla="*/ 0 w 2"/>
                  <a:gd name="T3" fmla="*/ 7 h 7"/>
                  <a:gd name="T4" fmla="*/ 0 w 2"/>
                  <a:gd name="T5" fmla="*/ 0 h 7"/>
                  <a:gd name="T6" fmla="*/ 2 w 2"/>
                  <a:gd name="T7" fmla="*/ 0 h 7"/>
                  <a:gd name="T8" fmla="*/ 2 w 2"/>
                  <a:gd name="T9" fmla="*/ 5 h 7"/>
                  <a:gd name="T10" fmla="*/ 0 60000 65536"/>
                  <a:gd name="T11" fmla="*/ 0 60000 65536"/>
                  <a:gd name="T12" fmla="*/ 0 60000 65536"/>
                  <a:gd name="T13" fmla="*/ 0 60000 65536"/>
                  <a:gd name="T14" fmla="*/ 0 60000 65536"/>
                  <a:gd name="T15" fmla="*/ 0 w 2"/>
                  <a:gd name="T16" fmla="*/ 0 h 7"/>
                  <a:gd name="T17" fmla="*/ 2 w 2"/>
                  <a:gd name="T18" fmla="*/ 7 h 7"/>
                </a:gdLst>
                <a:ahLst/>
                <a:cxnLst>
                  <a:cxn ang="T10">
                    <a:pos x="T0" y="T1"/>
                  </a:cxn>
                  <a:cxn ang="T11">
                    <a:pos x="T2" y="T3"/>
                  </a:cxn>
                  <a:cxn ang="T12">
                    <a:pos x="T4" y="T5"/>
                  </a:cxn>
                  <a:cxn ang="T13">
                    <a:pos x="T6" y="T7"/>
                  </a:cxn>
                  <a:cxn ang="T14">
                    <a:pos x="T8" y="T9"/>
                  </a:cxn>
                </a:cxnLst>
                <a:rect l="T15" t="T16" r="T17" b="T18"/>
                <a:pathLst>
                  <a:path w="2" h="7">
                    <a:moveTo>
                      <a:pt x="2" y="5"/>
                    </a:moveTo>
                    <a:lnTo>
                      <a:pt x="0" y="7"/>
                    </a:lnTo>
                    <a:lnTo>
                      <a:pt x="0" y="0"/>
                    </a:lnTo>
                    <a:lnTo>
                      <a:pt x="2" y="0"/>
                    </a:lnTo>
                    <a:lnTo>
                      <a:pt x="2" y="5"/>
                    </a:lnTo>
                    <a:close/>
                  </a:path>
                </a:pathLst>
              </a:custGeom>
              <a:solidFill>
                <a:srgbClr val="D2DAE4"/>
              </a:solidFill>
              <a:ln w="9525">
                <a:noFill/>
                <a:round/>
                <a:headEnd/>
                <a:tailEnd/>
              </a:ln>
            </p:spPr>
            <p:txBody>
              <a:bodyPr/>
              <a:lstStyle/>
              <a:p>
                <a:endParaRPr lang="zh-CN" altLang="en-US" sz="1000">
                  <a:ea typeface="微软雅黑" panose="020B0503020204020204" pitchFamily="34" charset="-122"/>
                  <a:cs typeface="Arial" pitchFamily="34" charset="0"/>
                </a:endParaRPr>
              </a:p>
            </p:txBody>
          </p:sp>
        </p:grpSp>
        <p:pic>
          <p:nvPicPr>
            <p:cNvPr id="14" name="Picture 49" descr="E4600 full configuration - right">
              <a:extLst>
                <a:ext uri="{FF2B5EF4-FFF2-40B4-BE49-F238E27FC236}">
                  <a16:creationId xmlns:a16="http://schemas.microsoft.com/office/drawing/2014/main" id="{D97F0413-D319-1C4D-A943-23C676DBA0F7}"/>
                </a:ext>
              </a:extLst>
            </p:cNvPr>
            <p:cNvPicPr preferRelativeResize="0">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91681" y="4064919"/>
              <a:ext cx="482350" cy="533832"/>
            </a:xfrm>
            <a:prstGeom prst="rect">
              <a:avLst/>
            </a:prstGeom>
            <a:noFill/>
            <a:ln w="9525">
              <a:noFill/>
              <a:miter lim="800000"/>
              <a:headEnd/>
              <a:tailEnd/>
            </a:ln>
          </p:spPr>
        </p:pic>
        <p:grpSp>
          <p:nvGrpSpPr>
            <p:cNvPr id="15" name="组 256">
              <a:extLst>
                <a:ext uri="{FF2B5EF4-FFF2-40B4-BE49-F238E27FC236}">
                  <a16:creationId xmlns:a16="http://schemas.microsoft.com/office/drawing/2014/main" id="{4073A407-6889-634A-8982-FB119FF549CA}"/>
                </a:ext>
              </a:extLst>
            </p:cNvPr>
            <p:cNvGrpSpPr/>
            <p:nvPr/>
          </p:nvGrpSpPr>
          <p:grpSpPr>
            <a:xfrm>
              <a:off x="3518832" y="4183640"/>
              <a:ext cx="864096" cy="327673"/>
              <a:chOff x="5292080" y="3795898"/>
              <a:chExt cx="864096" cy="504050"/>
            </a:xfrm>
            <a:solidFill>
              <a:schemeClr val="accent1"/>
            </a:solidFill>
          </p:grpSpPr>
          <p:sp>
            <p:nvSpPr>
              <p:cNvPr id="56" name="罐形 257">
                <a:extLst>
                  <a:ext uri="{FF2B5EF4-FFF2-40B4-BE49-F238E27FC236}">
                    <a16:creationId xmlns:a16="http://schemas.microsoft.com/office/drawing/2014/main" id="{2DB10504-413D-9E4F-8C3A-1DFD773F0E02}"/>
                  </a:ext>
                </a:extLst>
              </p:cNvPr>
              <p:cNvSpPr/>
              <p:nvPr/>
            </p:nvSpPr>
            <p:spPr>
              <a:xfrm>
                <a:off x="5292080" y="4155932"/>
                <a:ext cx="864096" cy="144016"/>
              </a:xfrm>
              <a:prstGeom prst="ca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57" name="罐形 258">
                <a:extLst>
                  <a:ext uri="{FF2B5EF4-FFF2-40B4-BE49-F238E27FC236}">
                    <a16:creationId xmlns:a16="http://schemas.microsoft.com/office/drawing/2014/main" id="{7D50869F-399E-3A48-827E-6735E2AFFA3D}"/>
                  </a:ext>
                </a:extLst>
              </p:cNvPr>
              <p:cNvSpPr/>
              <p:nvPr/>
            </p:nvSpPr>
            <p:spPr>
              <a:xfrm>
                <a:off x="5292080" y="3975916"/>
                <a:ext cx="864096" cy="144016"/>
              </a:xfrm>
              <a:prstGeom prst="ca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58" name="罐形 259">
                <a:extLst>
                  <a:ext uri="{FF2B5EF4-FFF2-40B4-BE49-F238E27FC236}">
                    <a16:creationId xmlns:a16="http://schemas.microsoft.com/office/drawing/2014/main" id="{2858170C-17A2-474A-8D9F-B386EE2F5729}"/>
                  </a:ext>
                </a:extLst>
              </p:cNvPr>
              <p:cNvSpPr/>
              <p:nvPr/>
            </p:nvSpPr>
            <p:spPr>
              <a:xfrm>
                <a:off x="5292080" y="3795898"/>
                <a:ext cx="864096" cy="144016"/>
              </a:xfrm>
              <a:prstGeom prst="ca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grpSp>
        <p:sp>
          <p:nvSpPr>
            <p:cNvPr id="16" name="文本框 13">
              <a:extLst>
                <a:ext uri="{FF2B5EF4-FFF2-40B4-BE49-F238E27FC236}">
                  <a16:creationId xmlns:a16="http://schemas.microsoft.com/office/drawing/2014/main" id="{FB870A95-C84C-7F4C-80B6-BF0A5762430C}"/>
                </a:ext>
              </a:extLst>
            </p:cNvPr>
            <p:cNvSpPr txBox="1"/>
            <p:nvPr/>
          </p:nvSpPr>
          <p:spPr>
            <a:xfrm>
              <a:off x="5302060" y="4201046"/>
              <a:ext cx="565594" cy="315435"/>
            </a:xfrm>
            <a:prstGeom prst="rect">
              <a:avLst/>
            </a:prstGeom>
            <a:noFill/>
          </p:spPr>
          <p:txBody>
            <a:bodyPr wrap="none" rtlCol="0">
              <a:spAutoFit/>
            </a:bodyPr>
            <a:lstStyle/>
            <a:p>
              <a:r>
                <a:rPr kumimoji="1" lang="en-US" altLang="zh-CN" sz="900" b="1" dirty="0">
                  <a:ea typeface="微软雅黑" panose="020B0503020204020204" pitchFamily="34" charset="-122"/>
                </a:rPr>
                <a:t>NAS</a:t>
              </a:r>
              <a:endParaRPr kumimoji="1" lang="zh-CN" altLang="en-US" sz="900" b="1" dirty="0">
                <a:ea typeface="微软雅黑" panose="020B0503020204020204" pitchFamily="34" charset="-122"/>
              </a:endParaRPr>
            </a:p>
          </p:txBody>
        </p:sp>
        <p:sp>
          <p:nvSpPr>
            <p:cNvPr id="17" name="文本框 14">
              <a:extLst>
                <a:ext uri="{FF2B5EF4-FFF2-40B4-BE49-F238E27FC236}">
                  <a16:creationId xmlns:a16="http://schemas.microsoft.com/office/drawing/2014/main" id="{2E3950F2-BCE4-074B-A789-C70EAD7270F1}"/>
                </a:ext>
              </a:extLst>
            </p:cNvPr>
            <p:cNvSpPr txBox="1"/>
            <p:nvPr/>
          </p:nvSpPr>
          <p:spPr>
            <a:xfrm>
              <a:off x="7446931" y="4212403"/>
              <a:ext cx="565594" cy="315435"/>
            </a:xfrm>
            <a:prstGeom prst="rect">
              <a:avLst/>
            </a:prstGeom>
            <a:noFill/>
          </p:spPr>
          <p:txBody>
            <a:bodyPr wrap="none" rtlCol="0">
              <a:spAutoFit/>
            </a:bodyPr>
            <a:lstStyle/>
            <a:p>
              <a:r>
                <a:rPr kumimoji="1" lang="en-US" altLang="zh-CN" sz="900" b="1" dirty="0">
                  <a:ea typeface="微软雅黑" panose="020B0503020204020204" pitchFamily="34" charset="-122"/>
                </a:rPr>
                <a:t>SAN</a:t>
              </a:r>
              <a:endParaRPr kumimoji="1" lang="zh-CN" altLang="en-US" sz="900" b="1" dirty="0">
                <a:ea typeface="微软雅黑" panose="020B0503020204020204" pitchFamily="34" charset="-122"/>
              </a:endParaRPr>
            </a:p>
          </p:txBody>
        </p:sp>
        <p:cxnSp>
          <p:nvCxnSpPr>
            <p:cNvPr id="18" name="直线箭头连接符 262">
              <a:extLst>
                <a:ext uri="{FF2B5EF4-FFF2-40B4-BE49-F238E27FC236}">
                  <a16:creationId xmlns:a16="http://schemas.microsoft.com/office/drawing/2014/main" id="{AB60F1F5-F14E-CA4E-9CCB-5110FF75197E}"/>
                </a:ext>
              </a:extLst>
            </p:cNvPr>
            <p:cNvCxnSpPr/>
            <p:nvPr/>
          </p:nvCxnSpPr>
          <p:spPr>
            <a:xfrm>
              <a:off x="6116473" y="3484567"/>
              <a:ext cx="1732" cy="699074"/>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9" name="直线箭头连接符 263">
              <a:extLst>
                <a:ext uri="{FF2B5EF4-FFF2-40B4-BE49-F238E27FC236}">
                  <a16:creationId xmlns:a16="http://schemas.microsoft.com/office/drawing/2014/main" id="{2098B1DA-E963-2543-B0FF-EE5552CA5C50}"/>
                </a:ext>
              </a:extLst>
            </p:cNvPr>
            <p:cNvCxnSpPr/>
            <p:nvPr/>
          </p:nvCxnSpPr>
          <p:spPr>
            <a:xfrm>
              <a:off x="6126605" y="3510433"/>
              <a:ext cx="2006251" cy="43440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0" name="直线箭头连接符 264">
              <a:extLst>
                <a:ext uri="{FF2B5EF4-FFF2-40B4-BE49-F238E27FC236}">
                  <a16:creationId xmlns:a16="http://schemas.microsoft.com/office/drawing/2014/main" id="{CDC3DA03-6808-A149-B755-2BE41BCBCA06}"/>
                </a:ext>
              </a:extLst>
            </p:cNvPr>
            <p:cNvCxnSpPr/>
            <p:nvPr/>
          </p:nvCxnSpPr>
          <p:spPr>
            <a:xfrm flipH="1">
              <a:off x="4382929" y="3484568"/>
              <a:ext cx="1733544" cy="862913"/>
            </a:xfrm>
            <a:prstGeom prst="straightConnector1">
              <a:avLst/>
            </a:prstGeom>
            <a:ln w="28575">
              <a:solidFill>
                <a:srgbClr val="00B0F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1" name="直线连接符 265">
              <a:extLst>
                <a:ext uri="{FF2B5EF4-FFF2-40B4-BE49-F238E27FC236}">
                  <a16:creationId xmlns:a16="http://schemas.microsoft.com/office/drawing/2014/main" id="{CB72A212-0EC0-6442-A16C-8B357DB84031}"/>
                </a:ext>
              </a:extLst>
            </p:cNvPr>
            <p:cNvCxnSpPr/>
            <p:nvPr/>
          </p:nvCxnSpPr>
          <p:spPr>
            <a:xfrm flipH="1">
              <a:off x="4139952" y="3232615"/>
              <a:ext cx="1659864" cy="0"/>
            </a:xfrm>
            <a:prstGeom prst="line">
              <a:avLst/>
            </a:prstGeom>
            <a:ln w="28575">
              <a:solidFill>
                <a:schemeClr val="accent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直线连接符 266">
              <a:extLst>
                <a:ext uri="{FF2B5EF4-FFF2-40B4-BE49-F238E27FC236}">
                  <a16:creationId xmlns:a16="http://schemas.microsoft.com/office/drawing/2014/main" id="{4D225B13-7485-B947-B0EA-31B3FA73D6F4}"/>
                </a:ext>
              </a:extLst>
            </p:cNvPr>
            <p:cNvCxnSpPr>
              <a:cxnSpLocks/>
            </p:cNvCxnSpPr>
            <p:nvPr/>
          </p:nvCxnSpPr>
          <p:spPr>
            <a:xfrm>
              <a:off x="4139952" y="2943138"/>
              <a:ext cx="0" cy="28947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3" name="组 267">
              <a:extLst>
                <a:ext uri="{FF2B5EF4-FFF2-40B4-BE49-F238E27FC236}">
                  <a16:creationId xmlns:a16="http://schemas.microsoft.com/office/drawing/2014/main" id="{85A5BE5B-9F20-EA4F-8652-AC36296D7B1D}"/>
                </a:ext>
              </a:extLst>
            </p:cNvPr>
            <p:cNvGrpSpPr/>
            <p:nvPr/>
          </p:nvGrpSpPr>
          <p:grpSpPr>
            <a:xfrm>
              <a:off x="5850501" y="2864679"/>
              <a:ext cx="631592" cy="639900"/>
              <a:chOff x="6834981" y="3379676"/>
              <a:chExt cx="669130" cy="736050"/>
            </a:xfrm>
          </p:grpSpPr>
          <p:grpSp>
            <p:nvGrpSpPr>
              <p:cNvPr id="26" name="组 268">
                <a:extLst>
                  <a:ext uri="{FF2B5EF4-FFF2-40B4-BE49-F238E27FC236}">
                    <a16:creationId xmlns:a16="http://schemas.microsoft.com/office/drawing/2014/main" id="{A38EDE75-40EE-914A-8968-49CA313D9466}"/>
                  </a:ext>
                </a:extLst>
              </p:cNvPr>
              <p:cNvGrpSpPr/>
              <p:nvPr/>
            </p:nvGrpSpPr>
            <p:grpSpPr>
              <a:xfrm>
                <a:off x="6834981" y="3379676"/>
                <a:ext cx="387350" cy="552450"/>
                <a:chOff x="4110038" y="2608263"/>
                <a:chExt cx="387350" cy="552450"/>
              </a:xfrm>
            </p:grpSpPr>
            <p:sp>
              <p:nvSpPr>
                <p:cNvPr id="47" name="Freeform 121">
                  <a:extLst>
                    <a:ext uri="{FF2B5EF4-FFF2-40B4-BE49-F238E27FC236}">
                      <a16:creationId xmlns:a16="http://schemas.microsoft.com/office/drawing/2014/main" id="{65F6BEE1-5110-0C47-AA24-CABF24D41D17}"/>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bg1"/>
                </a:solid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8" name="Line 122">
                  <a:extLst>
                    <a:ext uri="{FF2B5EF4-FFF2-40B4-BE49-F238E27FC236}">
                      <a16:creationId xmlns:a16="http://schemas.microsoft.com/office/drawing/2014/main" id="{9E62C9C6-0EE2-C941-B0C8-A928F3207D2D}"/>
                    </a:ext>
                  </a:extLst>
                </p:cNvPr>
                <p:cNvSpPr>
                  <a:spLocks noChangeShapeType="1"/>
                </p:cNvSpPr>
                <p:nvPr/>
              </p:nvSpPr>
              <p:spPr bwMode="auto">
                <a:xfrm>
                  <a:off x="4181476" y="27400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9" name="Line 123">
                  <a:extLst>
                    <a:ext uri="{FF2B5EF4-FFF2-40B4-BE49-F238E27FC236}">
                      <a16:creationId xmlns:a16="http://schemas.microsoft.com/office/drawing/2014/main" id="{46BFEC25-96AB-EE41-A507-0852A5EA6974}"/>
                    </a:ext>
                  </a:extLst>
                </p:cNvPr>
                <p:cNvSpPr>
                  <a:spLocks noChangeShapeType="1"/>
                </p:cNvSpPr>
                <p:nvPr/>
              </p:nvSpPr>
              <p:spPr bwMode="auto">
                <a:xfrm>
                  <a:off x="4259263" y="27400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0" name="Line 124">
                  <a:extLst>
                    <a:ext uri="{FF2B5EF4-FFF2-40B4-BE49-F238E27FC236}">
                      <a16:creationId xmlns:a16="http://schemas.microsoft.com/office/drawing/2014/main" id="{CA44DCFF-75CC-2746-9C27-EEB506FB0727}"/>
                    </a:ext>
                  </a:extLst>
                </p:cNvPr>
                <p:cNvSpPr>
                  <a:spLocks noChangeShapeType="1"/>
                </p:cNvSpPr>
                <p:nvPr/>
              </p:nvSpPr>
              <p:spPr bwMode="auto">
                <a:xfrm>
                  <a:off x="4181476" y="28352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1" name="Line 125">
                  <a:extLst>
                    <a:ext uri="{FF2B5EF4-FFF2-40B4-BE49-F238E27FC236}">
                      <a16:creationId xmlns:a16="http://schemas.microsoft.com/office/drawing/2014/main" id="{0945D314-37A8-E04C-A5CD-EBE91B0E7B6A}"/>
                    </a:ext>
                  </a:extLst>
                </p:cNvPr>
                <p:cNvSpPr>
                  <a:spLocks noChangeShapeType="1"/>
                </p:cNvSpPr>
                <p:nvPr/>
              </p:nvSpPr>
              <p:spPr bwMode="auto">
                <a:xfrm>
                  <a:off x="4259263" y="28352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2" name="Line 126">
                  <a:extLst>
                    <a:ext uri="{FF2B5EF4-FFF2-40B4-BE49-F238E27FC236}">
                      <a16:creationId xmlns:a16="http://schemas.microsoft.com/office/drawing/2014/main" id="{6EB778D1-CFAF-F149-ABA3-5E14CAE627B4}"/>
                    </a:ext>
                  </a:extLst>
                </p:cNvPr>
                <p:cNvSpPr>
                  <a:spLocks noChangeShapeType="1"/>
                </p:cNvSpPr>
                <p:nvPr/>
              </p:nvSpPr>
              <p:spPr bwMode="auto">
                <a:xfrm>
                  <a:off x="4181476" y="293052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3" name="Line 127">
                  <a:extLst>
                    <a:ext uri="{FF2B5EF4-FFF2-40B4-BE49-F238E27FC236}">
                      <a16:creationId xmlns:a16="http://schemas.microsoft.com/office/drawing/2014/main" id="{723A6142-85B3-934D-B287-9D769A049CC4}"/>
                    </a:ext>
                  </a:extLst>
                </p:cNvPr>
                <p:cNvSpPr>
                  <a:spLocks noChangeShapeType="1"/>
                </p:cNvSpPr>
                <p:nvPr/>
              </p:nvSpPr>
              <p:spPr bwMode="auto">
                <a:xfrm>
                  <a:off x="4259263" y="293052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4" name="Line 128">
                  <a:extLst>
                    <a:ext uri="{FF2B5EF4-FFF2-40B4-BE49-F238E27FC236}">
                      <a16:creationId xmlns:a16="http://schemas.microsoft.com/office/drawing/2014/main" id="{434D3646-74F4-6541-A841-BD9B6A114D3B}"/>
                    </a:ext>
                  </a:extLst>
                </p:cNvPr>
                <p:cNvSpPr>
                  <a:spLocks noChangeShapeType="1"/>
                </p:cNvSpPr>
                <p:nvPr/>
              </p:nvSpPr>
              <p:spPr bwMode="auto">
                <a:xfrm>
                  <a:off x="4181476" y="3025776"/>
                  <a:ext cx="20638" cy="0"/>
                </a:xfrm>
                <a:prstGeom prst="line">
                  <a:avLst/>
                </a:prstGeom>
                <a:no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55" name="Line 129">
                  <a:extLst>
                    <a:ext uri="{FF2B5EF4-FFF2-40B4-BE49-F238E27FC236}">
                      <a16:creationId xmlns:a16="http://schemas.microsoft.com/office/drawing/2014/main" id="{EF5DC36A-8A72-784A-A366-5AF889B71ACD}"/>
                    </a:ext>
                  </a:extLst>
                </p:cNvPr>
                <p:cNvSpPr>
                  <a:spLocks noChangeShapeType="1"/>
                </p:cNvSpPr>
                <p:nvPr/>
              </p:nvSpPr>
              <p:spPr bwMode="auto">
                <a:xfrm>
                  <a:off x="4259263" y="3025776"/>
                  <a:ext cx="166688" cy="0"/>
                </a:xfrm>
                <a:prstGeom prst="line">
                  <a:avLst/>
                </a:prstGeom>
                <a:no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grpSp>
          <p:grpSp>
            <p:nvGrpSpPr>
              <p:cNvPr id="27" name="组 269">
                <a:extLst>
                  <a:ext uri="{FF2B5EF4-FFF2-40B4-BE49-F238E27FC236}">
                    <a16:creationId xmlns:a16="http://schemas.microsoft.com/office/drawing/2014/main" id="{37280593-92FE-4246-BDCD-658E1DBA27EF}"/>
                  </a:ext>
                </a:extLst>
              </p:cNvPr>
              <p:cNvGrpSpPr/>
              <p:nvPr/>
            </p:nvGrpSpPr>
            <p:grpSpPr>
              <a:xfrm>
                <a:off x="6984206" y="3459603"/>
                <a:ext cx="387350" cy="552450"/>
                <a:chOff x="4110038" y="2608263"/>
                <a:chExt cx="387350" cy="552450"/>
              </a:xfrm>
              <a:solidFill>
                <a:schemeClr val="bg1"/>
              </a:solidFill>
            </p:grpSpPr>
            <p:sp>
              <p:nvSpPr>
                <p:cNvPr id="38" name="Freeform 121">
                  <a:extLst>
                    <a:ext uri="{FF2B5EF4-FFF2-40B4-BE49-F238E27FC236}">
                      <a16:creationId xmlns:a16="http://schemas.microsoft.com/office/drawing/2014/main" id="{464AFB5E-6125-A440-8D4C-35B5820A6A08}"/>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9" name="Line 122">
                  <a:extLst>
                    <a:ext uri="{FF2B5EF4-FFF2-40B4-BE49-F238E27FC236}">
                      <a16:creationId xmlns:a16="http://schemas.microsoft.com/office/drawing/2014/main" id="{9D3356B6-0220-3044-8104-6C8C12038ED2}"/>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0" name="Line 123">
                  <a:extLst>
                    <a:ext uri="{FF2B5EF4-FFF2-40B4-BE49-F238E27FC236}">
                      <a16:creationId xmlns:a16="http://schemas.microsoft.com/office/drawing/2014/main" id="{9A515F53-0BBC-9046-9228-5701445B06D6}"/>
                    </a:ext>
                  </a:extLst>
                </p:cNvPr>
                <p:cNvSpPr>
                  <a:spLocks noChangeShapeType="1"/>
                </p:cNvSpPr>
                <p:nvPr/>
              </p:nvSpPr>
              <p:spPr bwMode="auto">
                <a:xfrm>
                  <a:off x="4259263" y="27400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1" name="Line 124">
                  <a:extLst>
                    <a:ext uri="{FF2B5EF4-FFF2-40B4-BE49-F238E27FC236}">
                      <a16:creationId xmlns:a16="http://schemas.microsoft.com/office/drawing/2014/main" id="{54257FDF-856D-514D-A4FF-61A4A7A05E65}"/>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2" name="Line 125">
                  <a:extLst>
                    <a:ext uri="{FF2B5EF4-FFF2-40B4-BE49-F238E27FC236}">
                      <a16:creationId xmlns:a16="http://schemas.microsoft.com/office/drawing/2014/main" id="{718782F8-A911-CB4B-B18B-D4705042722C}"/>
                    </a:ext>
                  </a:extLst>
                </p:cNvPr>
                <p:cNvSpPr>
                  <a:spLocks noChangeShapeType="1"/>
                </p:cNvSpPr>
                <p:nvPr/>
              </p:nvSpPr>
              <p:spPr bwMode="auto">
                <a:xfrm>
                  <a:off x="4259263" y="28352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3" name="Line 126">
                  <a:extLst>
                    <a:ext uri="{FF2B5EF4-FFF2-40B4-BE49-F238E27FC236}">
                      <a16:creationId xmlns:a16="http://schemas.microsoft.com/office/drawing/2014/main" id="{A4B08A71-80D1-D548-8EE3-CCF960A94D20}"/>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4" name="Line 127">
                  <a:extLst>
                    <a:ext uri="{FF2B5EF4-FFF2-40B4-BE49-F238E27FC236}">
                      <a16:creationId xmlns:a16="http://schemas.microsoft.com/office/drawing/2014/main" id="{F663B033-6343-224A-8E95-F377EF5CD88E}"/>
                    </a:ext>
                  </a:extLst>
                </p:cNvPr>
                <p:cNvSpPr>
                  <a:spLocks noChangeShapeType="1"/>
                </p:cNvSpPr>
                <p:nvPr/>
              </p:nvSpPr>
              <p:spPr bwMode="auto">
                <a:xfrm>
                  <a:off x="4259263" y="293052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5" name="Line 128">
                  <a:extLst>
                    <a:ext uri="{FF2B5EF4-FFF2-40B4-BE49-F238E27FC236}">
                      <a16:creationId xmlns:a16="http://schemas.microsoft.com/office/drawing/2014/main" id="{DE1693FF-F4C6-764A-9FC5-CA0E0A96C342}"/>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46" name="Line 129">
                  <a:extLst>
                    <a:ext uri="{FF2B5EF4-FFF2-40B4-BE49-F238E27FC236}">
                      <a16:creationId xmlns:a16="http://schemas.microsoft.com/office/drawing/2014/main" id="{FFA1F89A-F851-E34B-9599-6AD065D85881}"/>
                    </a:ext>
                  </a:extLst>
                </p:cNvPr>
                <p:cNvSpPr>
                  <a:spLocks noChangeShapeType="1"/>
                </p:cNvSpPr>
                <p:nvPr/>
              </p:nvSpPr>
              <p:spPr bwMode="auto">
                <a:xfrm>
                  <a:off x="4259263" y="3025776"/>
                  <a:ext cx="166688" cy="0"/>
                </a:xfrm>
                <a:prstGeom prst="line">
                  <a:avLst/>
                </a:prstGeom>
                <a:grpFill/>
                <a:ln w="22225" cap="rnd">
                  <a:solidFill>
                    <a:srgbClr val="00000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grpSp>
          <p:grpSp>
            <p:nvGrpSpPr>
              <p:cNvPr id="28" name="组 270">
                <a:extLst>
                  <a:ext uri="{FF2B5EF4-FFF2-40B4-BE49-F238E27FC236}">
                    <a16:creationId xmlns:a16="http://schemas.microsoft.com/office/drawing/2014/main" id="{B663B4CA-025E-B740-9C4D-17AAF7DA9006}"/>
                  </a:ext>
                </a:extLst>
              </p:cNvPr>
              <p:cNvGrpSpPr/>
              <p:nvPr/>
            </p:nvGrpSpPr>
            <p:grpSpPr>
              <a:xfrm>
                <a:off x="7116761" y="3563276"/>
                <a:ext cx="387350" cy="552450"/>
                <a:chOff x="4110038" y="2608263"/>
                <a:chExt cx="387350" cy="552450"/>
              </a:xfrm>
              <a:solidFill>
                <a:schemeClr val="bg1"/>
              </a:solidFill>
            </p:grpSpPr>
            <p:sp>
              <p:nvSpPr>
                <p:cNvPr id="29" name="Freeform 121">
                  <a:extLst>
                    <a:ext uri="{FF2B5EF4-FFF2-40B4-BE49-F238E27FC236}">
                      <a16:creationId xmlns:a16="http://schemas.microsoft.com/office/drawing/2014/main" id="{D14213BF-2611-F442-9609-78EF401EB925}"/>
                    </a:ext>
                  </a:extLst>
                </p:cNvPr>
                <p:cNvSpPr>
                  <a:spLocks/>
                </p:cNvSpPr>
                <p:nvPr/>
              </p:nvSpPr>
              <p:spPr bwMode="auto">
                <a:xfrm>
                  <a:off x="4110038" y="2608263"/>
                  <a:ext cx="387350" cy="552450"/>
                </a:xfrm>
                <a:custGeom>
                  <a:avLst/>
                  <a:gdLst>
                    <a:gd name="T0" fmla="*/ 127 w 135"/>
                    <a:gd name="T1" fmla="*/ 0 h 192"/>
                    <a:gd name="T2" fmla="*/ 135 w 135"/>
                    <a:gd name="T3" fmla="*/ 8 h 192"/>
                    <a:gd name="T4" fmla="*/ 135 w 135"/>
                    <a:gd name="T5" fmla="*/ 184 h 192"/>
                    <a:gd name="T6" fmla="*/ 127 w 135"/>
                    <a:gd name="T7" fmla="*/ 192 h 192"/>
                    <a:gd name="T8" fmla="*/ 8 w 135"/>
                    <a:gd name="T9" fmla="*/ 192 h 192"/>
                    <a:gd name="T10" fmla="*/ 0 w 135"/>
                    <a:gd name="T11" fmla="*/ 184 h 192"/>
                    <a:gd name="T12" fmla="*/ 0 w 135"/>
                    <a:gd name="T13" fmla="*/ 8 h 192"/>
                    <a:gd name="T14" fmla="*/ 8 w 135"/>
                    <a:gd name="T15" fmla="*/ 0 h 192"/>
                    <a:gd name="T16" fmla="*/ 127 w 135"/>
                    <a:gd name="T17"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92">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grpFill/>
                <a:ln w="19050" cap="rnd">
                  <a:solidFill>
                    <a:srgbClr val="00B0F0"/>
                  </a:solidFill>
                  <a:prstDash val="solid"/>
                  <a:round/>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0" name="Line 122">
                  <a:extLst>
                    <a:ext uri="{FF2B5EF4-FFF2-40B4-BE49-F238E27FC236}">
                      <a16:creationId xmlns:a16="http://schemas.microsoft.com/office/drawing/2014/main" id="{DB3A77A9-A7BD-0B4B-843D-9274AAC59F18}"/>
                    </a:ext>
                  </a:extLst>
                </p:cNvPr>
                <p:cNvSpPr>
                  <a:spLocks noChangeShapeType="1"/>
                </p:cNvSpPr>
                <p:nvPr/>
              </p:nvSpPr>
              <p:spPr bwMode="auto">
                <a:xfrm>
                  <a:off x="4181476" y="27400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1" name="Line 123">
                  <a:extLst>
                    <a:ext uri="{FF2B5EF4-FFF2-40B4-BE49-F238E27FC236}">
                      <a16:creationId xmlns:a16="http://schemas.microsoft.com/office/drawing/2014/main" id="{530CE804-EB57-8649-BE66-665F6DFD5E6D}"/>
                    </a:ext>
                  </a:extLst>
                </p:cNvPr>
                <p:cNvSpPr>
                  <a:spLocks noChangeShapeType="1"/>
                </p:cNvSpPr>
                <p:nvPr/>
              </p:nvSpPr>
              <p:spPr bwMode="auto">
                <a:xfrm>
                  <a:off x="4259263" y="27400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2" name="Line 124">
                  <a:extLst>
                    <a:ext uri="{FF2B5EF4-FFF2-40B4-BE49-F238E27FC236}">
                      <a16:creationId xmlns:a16="http://schemas.microsoft.com/office/drawing/2014/main" id="{81FB48E2-D44C-4C4E-9759-F11A7BD9A5BC}"/>
                    </a:ext>
                  </a:extLst>
                </p:cNvPr>
                <p:cNvSpPr>
                  <a:spLocks noChangeShapeType="1"/>
                </p:cNvSpPr>
                <p:nvPr/>
              </p:nvSpPr>
              <p:spPr bwMode="auto">
                <a:xfrm>
                  <a:off x="4181476" y="28352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3" name="Line 125">
                  <a:extLst>
                    <a:ext uri="{FF2B5EF4-FFF2-40B4-BE49-F238E27FC236}">
                      <a16:creationId xmlns:a16="http://schemas.microsoft.com/office/drawing/2014/main" id="{C3131F41-B423-4C4C-BC1A-5DB65793A6A0}"/>
                    </a:ext>
                  </a:extLst>
                </p:cNvPr>
                <p:cNvSpPr>
                  <a:spLocks noChangeShapeType="1"/>
                </p:cNvSpPr>
                <p:nvPr/>
              </p:nvSpPr>
              <p:spPr bwMode="auto">
                <a:xfrm>
                  <a:off x="4259263" y="28352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4" name="Line 126">
                  <a:extLst>
                    <a:ext uri="{FF2B5EF4-FFF2-40B4-BE49-F238E27FC236}">
                      <a16:creationId xmlns:a16="http://schemas.microsoft.com/office/drawing/2014/main" id="{C7F2BC3B-D5FA-4B4E-94B9-B0A49AD61B69}"/>
                    </a:ext>
                  </a:extLst>
                </p:cNvPr>
                <p:cNvSpPr>
                  <a:spLocks noChangeShapeType="1"/>
                </p:cNvSpPr>
                <p:nvPr/>
              </p:nvSpPr>
              <p:spPr bwMode="auto">
                <a:xfrm>
                  <a:off x="4181476" y="293052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5" name="Line 127">
                  <a:extLst>
                    <a:ext uri="{FF2B5EF4-FFF2-40B4-BE49-F238E27FC236}">
                      <a16:creationId xmlns:a16="http://schemas.microsoft.com/office/drawing/2014/main" id="{0A737AF8-32E2-DA45-AFB5-07E7EFE92495}"/>
                    </a:ext>
                  </a:extLst>
                </p:cNvPr>
                <p:cNvSpPr>
                  <a:spLocks noChangeShapeType="1"/>
                </p:cNvSpPr>
                <p:nvPr/>
              </p:nvSpPr>
              <p:spPr bwMode="auto">
                <a:xfrm>
                  <a:off x="4259263" y="293052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6" name="Line 128">
                  <a:extLst>
                    <a:ext uri="{FF2B5EF4-FFF2-40B4-BE49-F238E27FC236}">
                      <a16:creationId xmlns:a16="http://schemas.microsoft.com/office/drawing/2014/main" id="{169A5BBB-1123-D64C-9342-55FAA23F5461}"/>
                    </a:ext>
                  </a:extLst>
                </p:cNvPr>
                <p:cNvSpPr>
                  <a:spLocks noChangeShapeType="1"/>
                </p:cNvSpPr>
                <p:nvPr/>
              </p:nvSpPr>
              <p:spPr bwMode="auto">
                <a:xfrm>
                  <a:off x="4181476" y="3025776"/>
                  <a:ext cx="2063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sp>
              <p:nvSpPr>
                <p:cNvPr id="37" name="Line 129">
                  <a:extLst>
                    <a:ext uri="{FF2B5EF4-FFF2-40B4-BE49-F238E27FC236}">
                      <a16:creationId xmlns:a16="http://schemas.microsoft.com/office/drawing/2014/main" id="{CE5734D5-0985-6D41-9743-D8817CC2CA59}"/>
                    </a:ext>
                  </a:extLst>
                </p:cNvPr>
                <p:cNvSpPr>
                  <a:spLocks noChangeShapeType="1"/>
                </p:cNvSpPr>
                <p:nvPr/>
              </p:nvSpPr>
              <p:spPr bwMode="auto">
                <a:xfrm>
                  <a:off x="4259263" y="3025776"/>
                  <a:ext cx="166688" cy="0"/>
                </a:xfrm>
                <a:prstGeom prst="line">
                  <a:avLst/>
                </a:prstGeom>
                <a:grpFill/>
                <a:ln w="22225" cap="rnd">
                  <a:solidFill>
                    <a:srgbClr val="00B0F0"/>
                  </a:solidFill>
                  <a:prstDash val="solid"/>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sz="1000">
                    <a:ea typeface="微软雅黑" panose="020B0503020204020204" pitchFamily="34" charset="-122"/>
                  </a:endParaRPr>
                </a:p>
              </p:txBody>
            </p:sp>
          </p:grpSp>
        </p:grpSp>
      </p:grpSp>
      <p:sp>
        <p:nvSpPr>
          <p:cNvPr id="192" name="Rounded Rectangle 60">
            <a:extLst>
              <a:ext uri="{FF2B5EF4-FFF2-40B4-BE49-F238E27FC236}">
                <a16:creationId xmlns:a16="http://schemas.microsoft.com/office/drawing/2014/main" id="{9D12FE2B-B281-8546-8D57-0649BD00DD0C}"/>
              </a:ext>
            </a:extLst>
          </p:cNvPr>
          <p:cNvSpPr/>
          <p:nvPr/>
        </p:nvSpPr>
        <p:spPr bwMode="auto">
          <a:xfrm>
            <a:off x="656088" y="4806593"/>
            <a:ext cx="2858100" cy="209998"/>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000" b="1" dirty="0" err="1">
                <a:solidFill>
                  <a:schemeClr val="tx1"/>
                </a:solidFill>
                <a:ea typeface="微软雅黑" panose="020B0503020204020204" pitchFamily="34" charset="-122"/>
              </a:rPr>
              <a:t>Sangfor</a:t>
            </a:r>
            <a:r>
              <a:rPr lang="en-US" altLang="zh-CN" sz="1000" b="1" dirty="0">
                <a:solidFill>
                  <a:schemeClr val="tx1"/>
                </a:solidFill>
                <a:ea typeface="微软雅黑" panose="020B0503020204020204" pitchFamily="34" charset="-122"/>
              </a:rPr>
              <a:t> HCI</a:t>
            </a:r>
            <a:endParaRPr lang="en-US" sz="900" b="1" dirty="0">
              <a:solidFill>
                <a:schemeClr val="tx1"/>
              </a:solidFill>
              <a:ea typeface="微软雅黑" panose="020B0503020204020204" pitchFamily="34" charset="-122"/>
            </a:endParaRPr>
          </a:p>
        </p:txBody>
      </p:sp>
      <p:pic>
        <p:nvPicPr>
          <p:cNvPr id="193" name="Picture 8" descr="ICON_Server_flat_Q408.png">
            <a:extLst>
              <a:ext uri="{FF2B5EF4-FFF2-40B4-BE49-F238E27FC236}">
                <a16:creationId xmlns:a16="http://schemas.microsoft.com/office/drawing/2014/main" id="{7127EC25-BC50-E246-B07D-D5A2CE1FA2B2}"/>
              </a:ext>
            </a:extLst>
          </p:cNvPr>
          <p:cNvPicPr>
            <a:picLocks noChangeAspect="1"/>
          </p:cNvPicPr>
          <p:nvPr/>
        </p:nvPicPr>
        <p:blipFill>
          <a:blip r:embed="rId2"/>
          <a:srcRect/>
          <a:stretch>
            <a:fillRect/>
          </a:stretch>
        </p:blipFill>
        <p:spPr bwMode="auto">
          <a:xfrm>
            <a:off x="644816" y="5129015"/>
            <a:ext cx="828843" cy="303497"/>
          </a:xfrm>
          <a:prstGeom prst="rect">
            <a:avLst/>
          </a:prstGeom>
          <a:noFill/>
          <a:ln w="9525">
            <a:noFill/>
            <a:miter lim="800000"/>
            <a:headEnd/>
            <a:tailEnd/>
          </a:ln>
        </p:spPr>
      </p:pic>
      <p:pic>
        <p:nvPicPr>
          <p:cNvPr id="194" name="Picture 8" descr="ICON_Server_flat_Q408.png">
            <a:extLst>
              <a:ext uri="{FF2B5EF4-FFF2-40B4-BE49-F238E27FC236}">
                <a16:creationId xmlns:a16="http://schemas.microsoft.com/office/drawing/2014/main" id="{2E9709C1-CEF0-A44F-A2F1-1573200FA79D}"/>
              </a:ext>
            </a:extLst>
          </p:cNvPr>
          <p:cNvPicPr>
            <a:picLocks noChangeAspect="1"/>
          </p:cNvPicPr>
          <p:nvPr/>
        </p:nvPicPr>
        <p:blipFill>
          <a:blip r:embed="rId2"/>
          <a:srcRect/>
          <a:stretch>
            <a:fillRect/>
          </a:stretch>
        </p:blipFill>
        <p:spPr bwMode="auto">
          <a:xfrm>
            <a:off x="1663282" y="5129015"/>
            <a:ext cx="828843" cy="303497"/>
          </a:xfrm>
          <a:prstGeom prst="rect">
            <a:avLst/>
          </a:prstGeom>
          <a:noFill/>
          <a:ln w="9525">
            <a:noFill/>
            <a:miter lim="800000"/>
            <a:headEnd/>
            <a:tailEnd/>
          </a:ln>
        </p:spPr>
      </p:pic>
      <p:pic>
        <p:nvPicPr>
          <p:cNvPr id="195" name="Picture 8" descr="ICON_Server_flat_Q408.png">
            <a:extLst>
              <a:ext uri="{FF2B5EF4-FFF2-40B4-BE49-F238E27FC236}">
                <a16:creationId xmlns:a16="http://schemas.microsoft.com/office/drawing/2014/main" id="{EAB7A2E1-B277-B148-A932-9424FAD501E1}"/>
              </a:ext>
            </a:extLst>
          </p:cNvPr>
          <p:cNvPicPr>
            <a:picLocks noChangeAspect="1"/>
          </p:cNvPicPr>
          <p:nvPr/>
        </p:nvPicPr>
        <p:blipFill>
          <a:blip r:embed="rId2"/>
          <a:srcRect/>
          <a:stretch>
            <a:fillRect/>
          </a:stretch>
        </p:blipFill>
        <p:spPr bwMode="auto">
          <a:xfrm>
            <a:off x="2674073" y="5131441"/>
            <a:ext cx="828843" cy="303497"/>
          </a:xfrm>
          <a:prstGeom prst="rect">
            <a:avLst/>
          </a:prstGeom>
          <a:noFill/>
          <a:ln w="9525">
            <a:noFill/>
            <a:miter lim="800000"/>
            <a:headEnd/>
            <a:tailEnd/>
          </a:ln>
        </p:spPr>
      </p:pic>
      <p:grpSp>
        <p:nvGrpSpPr>
          <p:cNvPr id="204" name="Group 203">
            <a:extLst>
              <a:ext uri="{FF2B5EF4-FFF2-40B4-BE49-F238E27FC236}">
                <a16:creationId xmlns:a16="http://schemas.microsoft.com/office/drawing/2014/main" id="{78E4548A-FF46-074C-8149-BB8AC3812112}"/>
              </a:ext>
            </a:extLst>
          </p:cNvPr>
          <p:cNvGrpSpPr/>
          <p:nvPr/>
        </p:nvGrpSpPr>
        <p:grpSpPr>
          <a:xfrm>
            <a:off x="1160512" y="4356655"/>
            <a:ext cx="1821271" cy="426223"/>
            <a:chOff x="1931649" y="4328084"/>
            <a:chExt cx="1821271" cy="426223"/>
          </a:xfrm>
        </p:grpSpPr>
        <p:sp>
          <p:nvSpPr>
            <p:cNvPr id="197" name="Rectangle 196">
              <a:extLst>
                <a:ext uri="{FF2B5EF4-FFF2-40B4-BE49-F238E27FC236}">
                  <a16:creationId xmlns:a16="http://schemas.microsoft.com/office/drawing/2014/main" id="{B639FA55-BD83-9548-9365-1FD862C540F6}"/>
                </a:ext>
              </a:extLst>
            </p:cNvPr>
            <p:cNvSpPr/>
            <p:nvPr/>
          </p:nvSpPr>
          <p:spPr>
            <a:xfrm>
              <a:off x="1931649" y="4336609"/>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198" name="Rectangle 197">
              <a:extLst>
                <a:ext uri="{FF2B5EF4-FFF2-40B4-BE49-F238E27FC236}">
                  <a16:creationId xmlns:a16="http://schemas.microsoft.com/office/drawing/2014/main" id="{00193092-4EA5-B849-B743-647EA28BE1B4}"/>
                </a:ext>
              </a:extLst>
            </p:cNvPr>
            <p:cNvSpPr/>
            <p:nvPr/>
          </p:nvSpPr>
          <p:spPr>
            <a:xfrm>
              <a:off x="2935349" y="4328084"/>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00" name="TextBox 199">
              <a:extLst>
                <a:ext uri="{FF2B5EF4-FFF2-40B4-BE49-F238E27FC236}">
                  <a16:creationId xmlns:a16="http://schemas.microsoft.com/office/drawing/2014/main" id="{CE572DDB-AD7B-1B43-A865-22644BB3460C}"/>
                </a:ext>
              </a:extLst>
            </p:cNvPr>
            <p:cNvSpPr txBox="1"/>
            <p:nvPr/>
          </p:nvSpPr>
          <p:spPr>
            <a:xfrm>
              <a:off x="2169803" y="4530828"/>
              <a:ext cx="384909" cy="215444"/>
            </a:xfrm>
            <a:prstGeom prst="rect">
              <a:avLst/>
            </a:prstGeom>
            <a:noFill/>
          </p:spPr>
          <p:txBody>
            <a:bodyPr wrap="square" rtlCol="0">
              <a:spAutoFit/>
            </a:bodyPr>
            <a:lstStyle/>
            <a:p>
              <a:r>
                <a:rPr lang="en-CN" sz="800" dirty="0"/>
                <a:t>VM</a:t>
              </a:r>
            </a:p>
          </p:txBody>
        </p:sp>
        <p:sp>
          <p:nvSpPr>
            <p:cNvPr id="201" name="TextBox 200">
              <a:extLst>
                <a:ext uri="{FF2B5EF4-FFF2-40B4-BE49-F238E27FC236}">
                  <a16:creationId xmlns:a16="http://schemas.microsoft.com/office/drawing/2014/main" id="{6DADBE63-8F15-E149-B339-6019B7E78AF9}"/>
                </a:ext>
              </a:extLst>
            </p:cNvPr>
            <p:cNvSpPr txBox="1"/>
            <p:nvPr/>
          </p:nvSpPr>
          <p:spPr>
            <a:xfrm>
              <a:off x="3176997" y="4538863"/>
              <a:ext cx="384909" cy="215444"/>
            </a:xfrm>
            <a:prstGeom prst="rect">
              <a:avLst/>
            </a:prstGeom>
            <a:noFill/>
          </p:spPr>
          <p:txBody>
            <a:bodyPr wrap="square" rtlCol="0">
              <a:spAutoFit/>
            </a:bodyPr>
            <a:lstStyle/>
            <a:p>
              <a:r>
                <a:rPr lang="en-CN" sz="800" dirty="0"/>
                <a:t>VM</a:t>
              </a:r>
            </a:p>
          </p:txBody>
        </p:sp>
        <p:sp>
          <p:nvSpPr>
            <p:cNvPr id="190" name="TextBox 189">
              <a:extLst>
                <a:ext uri="{FF2B5EF4-FFF2-40B4-BE49-F238E27FC236}">
                  <a16:creationId xmlns:a16="http://schemas.microsoft.com/office/drawing/2014/main" id="{0EE991A9-61AE-5A48-95A1-4D1ECA2A24D1}"/>
                </a:ext>
              </a:extLst>
            </p:cNvPr>
            <p:cNvSpPr txBox="1"/>
            <p:nvPr/>
          </p:nvSpPr>
          <p:spPr>
            <a:xfrm>
              <a:off x="2955391" y="4382795"/>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03" name="TextBox 202">
              <a:extLst>
                <a:ext uri="{FF2B5EF4-FFF2-40B4-BE49-F238E27FC236}">
                  <a16:creationId xmlns:a16="http://schemas.microsoft.com/office/drawing/2014/main" id="{1B1A6DB1-5239-A74E-B1C5-1810749E5F53}"/>
                </a:ext>
              </a:extLst>
            </p:cNvPr>
            <p:cNvSpPr txBox="1"/>
            <p:nvPr/>
          </p:nvSpPr>
          <p:spPr>
            <a:xfrm>
              <a:off x="1942002" y="4361067"/>
              <a:ext cx="817571" cy="200055"/>
            </a:xfrm>
            <a:prstGeom prst="rect">
              <a:avLst/>
            </a:prstGeom>
            <a:solidFill>
              <a:schemeClr val="tx1">
                <a:lumMod val="95000"/>
                <a:lumOff val="5000"/>
              </a:schemeClr>
            </a:solidFill>
          </p:spPr>
          <p:txBody>
            <a:bodyPr wrap="square" rtlCol="0">
              <a:spAutoFit/>
            </a:bodyPr>
            <a:lstStyle/>
            <a:p>
              <a:pPr algn="ctr"/>
              <a:r>
                <a:rPr lang="en-US" sz="700" b="1" dirty="0">
                  <a:solidFill>
                    <a:srgbClr val="00B050"/>
                  </a:solidFill>
                </a:rPr>
                <a:t>Veeam Agent</a:t>
              </a:r>
              <a:endParaRPr lang="en-CN" sz="700" b="1" dirty="0">
                <a:solidFill>
                  <a:srgbClr val="00B050"/>
                </a:solidFill>
              </a:endParaRPr>
            </a:p>
          </p:txBody>
        </p:sp>
      </p:grpSp>
      <p:grpSp>
        <p:nvGrpSpPr>
          <p:cNvPr id="205" name="Group 204">
            <a:extLst>
              <a:ext uri="{FF2B5EF4-FFF2-40B4-BE49-F238E27FC236}">
                <a16:creationId xmlns:a16="http://schemas.microsoft.com/office/drawing/2014/main" id="{14EAB9FF-AC39-2145-994C-82005F0B8902}"/>
              </a:ext>
            </a:extLst>
          </p:cNvPr>
          <p:cNvGrpSpPr/>
          <p:nvPr/>
        </p:nvGrpSpPr>
        <p:grpSpPr>
          <a:xfrm>
            <a:off x="913183" y="1721889"/>
            <a:ext cx="2828465" cy="426223"/>
            <a:chOff x="924455" y="4328084"/>
            <a:chExt cx="2828465" cy="426223"/>
          </a:xfrm>
        </p:grpSpPr>
        <p:sp>
          <p:nvSpPr>
            <p:cNvPr id="206" name="Rectangle 205">
              <a:extLst>
                <a:ext uri="{FF2B5EF4-FFF2-40B4-BE49-F238E27FC236}">
                  <a16:creationId xmlns:a16="http://schemas.microsoft.com/office/drawing/2014/main" id="{5B206235-B5DD-7B46-B7C8-9751CDCC938F}"/>
                </a:ext>
              </a:extLst>
            </p:cNvPr>
            <p:cNvSpPr/>
            <p:nvPr/>
          </p:nvSpPr>
          <p:spPr>
            <a:xfrm>
              <a:off x="924455" y="4336610"/>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07" name="Rectangle 206">
              <a:extLst>
                <a:ext uri="{FF2B5EF4-FFF2-40B4-BE49-F238E27FC236}">
                  <a16:creationId xmlns:a16="http://schemas.microsoft.com/office/drawing/2014/main" id="{99257609-823C-A74C-8142-76D598AAEF65}"/>
                </a:ext>
              </a:extLst>
            </p:cNvPr>
            <p:cNvSpPr/>
            <p:nvPr/>
          </p:nvSpPr>
          <p:spPr>
            <a:xfrm>
              <a:off x="1931649" y="4336609"/>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08" name="Rectangle 207">
              <a:extLst>
                <a:ext uri="{FF2B5EF4-FFF2-40B4-BE49-F238E27FC236}">
                  <a16:creationId xmlns:a16="http://schemas.microsoft.com/office/drawing/2014/main" id="{A8A1BCC4-9388-784B-9F3A-326844EC931C}"/>
                </a:ext>
              </a:extLst>
            </p:cNvPr>
            <p:cNvSpPr/>
            <p:nvPr/>
          </p:nvSpPr>
          <p:spPr>
            <a:xfrm>
              <a:off x="2935349" y="4328084"/>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09" name="TextBox 208">
              <a:extLst>
                <a:ext uri="{FF2B5EF4-FFF2-40B4-BE49-F238E27FC236}">
                  <a16:creationId xmlns:a16="http://schemas.microsoft.com/office/drawing/2014/main" id="{7D189502-A431-8B47-B1FC-126F48D270A0}"/>
                </a:ext>
              </a:extLst>
            </p:cNvPr>
            <p:cNvSpPr txBox="1"/>
            <p:nvPr/>
          </p:nvSpPr>
          <p:spPr>
            <a:xfrm>
              <a:off x="1181341" y="4532573"/>
              <a:ext cx="384909" cy="215444"/>
            </a:xfrm>
            <a:prstGeom prst="rect">
              <a:avLst/>
            </a:prstGeom>
            <a:noFill/>
          </p:spPr>
          <p:txBody>
            <a:bodyPr wrap="square" rtlCol="0">
              <a:spAutoFit/>
            </a:bodyPr>
            <a:lstStyle/>
            <a:p>
              <a:r>
                <a:rPr lang="en-CN" sz="800" dirty="0"/>
                <a:t>VM</a:t>
              </a:r>
            </a:p>
          </p:txBody>
        </p:sp>
        <p:sp>
          <p:nvSpPr>
            <p:cNvPr id="210" name="TextBox 209">
              <a:extLst>
                <a:ext uri="{FF2B5EF4-FFF2-40B4-BE49-F238E27FC236}">
                  <a16:creationId xmlns:a16="http://schemas.microsoft.com/office/drawing/2014/main" id="{3E404FFE-3CA4-B143-9753-9A0D7A60C80B}"/>
                </a:ext>
              </a:extLst>
            </p:cNvPr>
            <p:cNvSpPr txBox="1"/>
            <p:nvPr/>
          </p:nvSpPr>
          <p:spPr>
            <a:xfrm>
              <a:off x="2169803" y="4530828"/>
              <a:ext cx="384909" cy="215444"/>
            </a:xfrm>
            <a:prstGeom prst="rect">
              <a:avLst/>
            </a:prstGeom>
            <a:noFill/>
          </p:spPr>
          <p:txBody>
            <a:bodyPr wrap="square" rtlCol="0">
              <a:spAutoFit/>
            </a:bodyPr>
            <a:lstStyle/>
            <a:p>
              <a:r>
                <a:rPr lang="en-CN" sz="800" dirty="0"/>
                <a:t>VM</a:t>
              </a:r>
            </a:p>
          </p:txBody>
        </p:sp>
        <p:sp>
          <p:nvSpPr>
            <p:cNvPr id="211" name="TextBox 210">
              <a:extLst>
                <a:ext uri="{FF2B5EF4-FFF2-40B4-BE49-F238E27FC236}">
                  <a16:creationId xmlns:a16="http://schemas.microsoft.com/office/drawing/2014/main" id="{695E5C28-452F-EB46-9856-BCEDE1508E50}"/>
                </a:ext>
              </a:extLst>
            </p:cNvPr>
            <p:cNvSpPr txBox="1"/>
            <p:nvPr/>
          </p:nvSpPr>
          <p:spPr>
            <a:xfrm>
              <a:off x="3176997" y="4538863"/>
              <a:ext cx="384909" cy="215444"/>
            </a:xfrm>
            <a:prstGeom prst="rect">
              <a:avLst/>
            </a:prstGeom>
            <a:noFill/>
          </p:spPr>
          <p:txBody>
            <a:bodyPr wrap="square" rtlCol="0">
              <a:spAutoFit/>
            </a:bodyPr>
            <a:lstStyle/>
            <a:p>
              <a:r>
                <a:rPr lang="en-CN" sz="800" dirty="0"/>
                <a:t>VM</a:t>
              </a:r>
            </a:p>
          </p:txBody>
        </p:sp>
        <p:sp>
          <p:nvSpPr>
            <p:cNvPr id="212" name="TextBox 211">
              <a:extLst>
                <a:ext uri="{FF2B5EF4-FFF2-40B4-BE49-F238E27FC236}">
                  <a16:creationId xmlns:a16="http://schemas.microsoft.com/office/drawing/2014/main" id="{E397BEAE-4025-B64D-B98A-ADD182D00D51}"/>
                </a:ext>
              </a:extLst>
            </p:cNvPr>
            <p:cNvSpPr txBox="1"/>
            <p:nvPr/>
          </p:nvSpPr>
          <p:spPr>
            <a:xfrm>
              <a:off x="2955391" y="4382795"/>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13" name="TextBox 212">
              <a:extLst>
                <a:ext uri="{FF2B5EF4-FFF2-40B4-BE49-F238E27FC236}">
                  <a16:creationId xmlns:a16="http://schemas.microsoft.com/office/drawing/2014/main" id="{F23B669D-D42B-BA46-946B-4519E8C6E0D7}"/>
                </a:ext>
              </a:extLst>
            </p:cNvPr>
            <p:cNvSpPr txBox="1"/>
            <p:nvPr/>
          </p:nvSpPr>
          <p:spPr>
            <a:xfrm>
              <a:off x="951899" y="4380263"/>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14" name="TextBox 213">
              <a:extLst>
                <a:ext uri="{FF2B5EF4-FFF2-40B4-BE49-F238E27FC236}">
                  <a16:creationId xmlns:a16="http://schemas.microsoft.com/office/drawing/2014/main" id="{FAEF0D30-9597-B543-9702-7A1B5292CB6B}"/>
                </a:ext>
              </a:extLst>
            </p:cNvPr>
            <p:cNvSpPr txBox="1"/>
            <p:nvPr/>
          </p:nvSpPr>
          <p:spPr>
            <a:xfrm>
              <a:off x="1942002" y="4361067"/>
              <a:ext cx="817571" cy="200055"/>
            </a:xfrm>
            <a:prstGeom prst="rect">
              <a:avLst/>
            </a:prstGeom>
            <a:solidFill>
              <a:schemeClr val="tx1">
                <a:lumMod val="95000"/>
                <a:lumOff val="5000"/>
              </a:schemeClr>
            </a:solidFill>
          </p:spPr>
          <p:txBody>
            <a:bodyPr wrap="square" rtlCol="0">
              <a:spAutoFit/>
            </a:bodyPr>
            <a:lstStyle/>
            <a:p>
              <a:pPr algn="ctr"/>
              <a:r>
                <a:rPr lang="en-US" sz="700" b="1" dirty="0">
                  <a:solidFill>
                    <a:srgbClr val="00B050"/>
                  </a:solidFill>
                </a:rPr>
                <a:t>Veeam B&amp;R</a:t>
              </a:r>
              <a:endParaRPr lang="en-CN" sz="700" b="1" dirty="0">
                <a:solidFill>
                  <a:srgbClr val="00B050"/>
                </a:solidFill>
              </a:endParaRPr>
            </a:p>
          </p:txBody>
        </p:sp>
      </p:grpSp>
      <p:sp>
        <p:nvSpPr>
          <p:cNvPr id="229" name="Rounded Rectangle 60">
            <a:extLst>
              <a:ext uri="{FF2B5EF4-FFF2-40B4-BE49-F238E27FC236}">
                <a16:creationId xmlns:a16="http://schemas.microsoft.com/office/drawing/2014/main" id="{00F31F25-EE16-3E4C-938B-408FB38999D7}"/>
              </a:ext>
            </a:extLst>
          </p:cNvPr>
          <p:cNvSpPr/>
          <p:nvPr/>
        </p:nvSpPr>
        <p:spPr bwMode="auto">
          <a:xfrm>
            <a:off x="4296052" y="4794788"/>
            <a:ext cx="2858100" cy="209998"/>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000" b="1" dirty="0" err="1">
                <a:solidFill>
                  <a:schemeClr val="tx1"/>
                </a:solidFill>
                <a:ea typeface="微软雅黑" panose="020B0503020204020204" pitchFamily="34" charset="-122"/>
              </a:rPr>
              <a:t>Sangfor</a:t>
            </a:r>
            <a:r>
              <a:rPr lang="en-US" altLang="zh-CN" sz="1000" b="1" dirty="0">
                <a:solidFill>
                  <a:schemeClr val="tx1"/>
                </a:solidFill>
                <a:ea typeface="微软雅黑" panose="020B0503020204020204" pitchFamily="34" charset="-122"/>
              </a:rPr>
              <a:t> HCI</a:t>
            </a:r>
            <a:endParaRPr lang="en-US" sz="900" b="1" dirty="0">
              <a:solidFill>
                <a:schemeClr val="tx1"/>
              </a:solidFill>
              <a:ea typeface="微软雅黑" panose="020B0503020204020204" pitchFamily="34" charset="-122"/>
            </a:endParaRPr>
          </a:p>
        </p:txBody>
      </p:sp>
      <p:pic>
        <p:nvPicPr>
          <p:cNvPr id="230" name="Picture 8" descr="ICON_Server_flat_Q408.png">
            <a:extLst>
              <a:ext uri="{FF2B5EF4-FFF2-40B4-BE49-F238E27FC236}">
                <a16:creationId xmlns:a16="http://schemas.microsoft.com/office/drawing/2014/main" id="{C3875E5B-6D24-414F-9F28-79268A22E0F5}"/>
              </a:ext>
            </a:extLst>
          </p:cNvPr>
          <p:cNvPicPr>
            <a:picLocks noChangeAspect="1"/>
          </p:cNvPicPr>
          <p:nvPr/>
        </p:nvPicPr>
        <p:blipFill>
          <a:blip r:embed="rId2"/>
          <a:srcRect/>
          <a:stretch>
            <a:fillRect/>
          </a:stretch>
        </p:blipFill>
        <p:spPr bwMode="auto">
          <a:xfrm>
            <a:off x="4284780" y="5117210"/>
            <a:ext cx="828843" cy="303497"/>
          </a:xfrm>
          <a:prstGeom prst="rect">
            <a:avLst/>
          </a:prstGeom>
          <a:noFill/>
          <a:ln w="9525">
            <a:noFill/>
            <a:miter lim="800000"/>
            <a:headEnd/>
            <a:tailEnd/>
          </a:ln>
        </p:spPr>
      </p:pic>
      <p:pic>
        <p:nvPicPr>
          <p:cNvPr id="231" name="Picture 8" descr="ICON_Server_flat_Q408.png">
            <a:extLst>
              <a:ext uri="{FF2B5EF4-FFF2-40B4-BE49-F238E27FC236}">
                <a16:creationId xmlns:a16="http://schemas.microsoft.com/office/drawing/2014/main" id="{98648552-31D5-A24A-9062-5E73FB7EACC1}"/>
              </a:ext>
            </a:extLst>
          </p:cNvPr>
          <p:cNvPicPr>
            <a:picLocks noChangeAspect="1"/>
          </p:cNvPicPr>
          <p:nvPr/>
        </p:nvPicPr>
        <p:blipFill>
          <a:blip r:embed="rId2"/>
          <a:srcRect/>
          <a:stretch>
            <a:fillRect/>
          </a:stretch>
        </p:blipFill>
        <p:spPr bwMode="auto">
          <a:xfrm>
            <a:off x="5303246" y="5117210"/>
            <a:ext cx="828843" cy="303497"/>
          </a:xfrm>
          <a:prstGeom prst="rect">
            <a:avLst/>
          </a:prstGeom>
          <a:noFill/>
          <a:ln w="9525">
            <a:noFill/>
            <a:miter lim="800000"/>
            <a:headEnd/>
            <a:tailEnd/>
          </a:ln>
        </p:spPr>
      </p:pic>
      <p:pic>
        <p:nvPicPr>
          <p:cNvPr id="232" name="Picture 8" descr="ICON_Server_flat_Q408.png">
            <a:extLst>
              <a:ext uri="{FF2B5EF4-FFF2-40B4-BE49-F238E27FC236}">
                <a16:creationId xmlns:a16="http://schemas.microsoft.com/office/drawing/2014/main" id="{10562997-C1EF-5144-8BDC-257DC10BA3EE}"/>
              </a:ext>
            </a:extLst>
          </p:cNvPr>
          <p:cNvPicPr>
            <a:picLocks noChangeAspect="1"/>
          </p:cNvPicPr>
          <p:nvPr/>
        </p:nvPicPr>
        <p:blipFill>
          <a:blip r:embed="rId2"/>
          <a:srcRect/>
          <a:stretch>
            <a:fillRect/>
          </a:stretch>
        </p:blipFill>
        <p:spPr bwMode="auto">
          <a:xfrm>
            <a:off x="6314037" y="5119636"/>
            <a:ext cx="828843" cy="303497"/>
          </a:xfrm>
          <a:prstGeom prst="rect">
            <a:avLst/>
          </a:prstGeom>
          <a:noFill/>
          <a:ln w="9525">
            <a:noFill/>
            <a:miter lim="800000"/>
            <a:headEnd/>
            <a:tailEnd/>
          </a:ln>
        </p:spPr>
      </p:pic>
      <p:grpSp>
        <p:nvGrpSpPr>
          <p:cNvPr id="233" name="Group 232">
            <a:extLst>
              <a:ext uri="{FF2B5EF4-FFF2-40B4-BE49-F238E27FC236}">
                <a16:creationId xmlns:a16="http://schemas.microsoft.com/office/drawing/2014/main" id="{E89BCD4B-A573-FA41-9DF2-81746473F2FB}"/>
              </a:ext>
            </a:extLst>
          </p:cNvPr>
          <p:cNvGrpSpPr/>
          <p:nvPr/>
        </p:nvGrpSpPr>
        <p:grpSpPr>
          <a:xfrm>
            <a:off x="4296052" y="4327527"/>
            <a:ext cx="2828465" cy="426223"/>
            <a:chOff x="924455" y="4328084"/>
            <a:chExt cx="2828465" cy="426223"/>
          </a:xfrm>
        </p:grpSpPr>
        <p:sp>
          <p:nvSpPr>
            <p:cNvPr id="234" name="Rectangle 233">
              <a:extLst>
                <a:ext uri="{FF2B5EF4-FFF2-40B4-BE49-F238E27FC236}">
                  <a16:creationId xmlns:a16="http://schemas.microsoft.com/office/drawing/2014/main" id="{8B29D62B-1D35-564D-B38D-C0A93E685A4E}"/>
                </a:ext>
              </a:extLst>
            </p:cNvPr>
            <p:cNvSpPr/>
            <p:nvPr/>
          </p:nvSpPr>
          <p:spPr>
            <a:xfrm>
              <a:off x="924455" y="4336610"/>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5" name="Rectangle 234">
              <a:extLst>
                <a:ext uri="{FF2B5EF4-FFF2-40B4-BE49-F238E27FC236}">
                  <a16:creationId xmlns:a16="http://schemas.microsoft.com/office/drawing/2014/main" id="{E840A3DD-00C5-F649-94DB-4D2137E3660F}"/>
                </a:ext>
              </a:extLst>
            </p:cNvPr>
            <p:cNvSpPr/>
            <p:nvPr/>
          </p:nvSpPr>
          <p:spPr>
            <a:xfrm>
              <a:off x="1931649" y="4336609"/>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6" name="Rectangle 235">
              <a:extLst>
                <a:ext uri="{FF2B5EF4-FFF2-40B4-BE49-F238E27FC236}">
                  <a16:creationId xmlns:a16="http://schemas.microsoft.com/office/drawing/2014/main" id="{D4498380-2E12-744C-A616-2F3F7A4B18FA}"/>
                </a:ext>
              </a:extLst>
            </p:cNvPr>
            <p:cNvSpPr/>
            <p:nvPr/>
          </p:nvSpPr>
          <p:spPr>
            <a:xfrm>
              <a:off x="2935349" y="4328084"/>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7" name="TextBox 236">
              <a:extLst>
                <a:ext uri="{FF2B5EF4-FFF2-40B4-BE49-F238E27FC236}">
                  <a16:creationId xmlns:a16="http://schemas.microsoft.com/office/drawing/2014/main" id="{2A6D1726-6080-9F41-B5F4-506D105FCC19}"/>
                </a:ext>
              </a:extLst>
            </p:cNvPr>
            <p:cNvSpPr txBox="1"/>
            <p:nvPr/>
          </p:nvSpPr>
          <p:spPr>
            <a:xfrm>
              <a:off x="1181341" y="4532573"/>
              <a:ext cx="384909" cy="215444"/>
            </a:xfrm>
            <a:prstGeom prst="rect">
              <a:avLst/>
            </a:prstGeom>
            <a:noFill/>
          </p:spPr>
          <p:txBody>
            <a:bodyPr wrap="square" rtlCol="0">
              <a:spAutoFit/>
            </a:bodyPr>
            <a:lstStyle/>
            <a:p>
              <a:r>
                <a:rPr lang="en-CN" sz="800" dirty="0"/>
                <a:t>VM</a:t>
              </a:r>
            </a:p>
          </p:txBody>
        </p:sp>
        <p:sp>
          <p:nvSpPr>
            <p:cNvPr id="238" name="TextBox 237">
              <a:extLst>
                <a:ext uri="{FF2B5EF4-FFF2-40B4-BE49-F238E27FC236}">
                  <a16:creationId xmlns:a16="http://schemas.microsoft.com/office/drawing/2014/main" id="{0EC88343-47B1-D54E-8987-7D312EF96B5C}"/>
                </a:ext>
              </a:extLst>
            </p:cNvPr>
            <p:cNvSpPr txBox="1"/>
            <p:nvPr/>
          </p:nvSpPr>
          <p:spPr>
            <a:xfrm>
              <a:off x="2169803" y="4530828"/>
              <a:ext cx="384909" cy="215444"/>
            </a:xfrm>
            <a:prstGeom prst="rect">
              <a:avLst/>
            </a:prstGeom>
            <a:noFill/>
          </p:spPr>
          <p:txBody>
            <a:bodyPr wrap="square" rtlCol="0">
              <a:spAutoFit/>
            </a:bodyPr>
            <a:lstStyle/>
            <a:p>
              <a:r>
                <a:rPr lang="en-CN" sz="800" dirty="0"/>
                <a:t>VM</a:t>
              </a:r>
            </a:p>
          </p:txBody>
        </p:sp>
        <p:sp>
          <p:nvSpPr>
            <p:cNvPr id="239" name="TextBox 238">
              <a:extLst>
                <a:ext uri="{FF2B5EF4-FFF2-40B4-BE49-F238E27FC236}">
                  <a16:creationId xmlns:a16="http://schemas.microsoft.com/office/drawing/2014/main" id="{9D8F700B-6EEE-0B4D-8AFE-9AD1049C78F5}"/>
                </a:ext>
              </a:extLst>
            </p:cNvPr>
            <p:cNvSpPr txBox="1"/>
            <p:nvPr/>
          </p:nvSpPr>
          <p:spPr>
            <a:xfrm>
              <a:off x="3176997" y="4538863"/>
              <a:ext cx="384909" cy="215444"/>
            </a:xfrm>
            <a:prstGeom prst="rect">
              <a:avLst/>
            </a:prstGeom>
            <a:noFill/>
          </p:spPr>
          <p:txBody>
            <a:bodyPr wrap="square" rtlCol="0">
              <a:spAutoFit/>
            </a:bodyPr>
            <a:lstStyle/>
            <a:p>
              <a:r>
                <a:rPr lang="en-CN" sz="800" dirty="0"/>
                <a:t>VM</a:t>
              </a:r>
            </a:p>
          </p:txBody>
        </p:sp>
        <p:sp>
          <p:nvSpPr>
            <p:cNvPr id="240" name="TextBox 239">
              <a:extLst>
                <a:ext uri="{FF2B5EF4-FFF2-40B4-BE49-F238E27FC236}">
                  <a16:creationId xmlns:a16="http://schemas.microsoft.com/office/drawing/2014/main" id="{4A180F1C-26E8-C745-8B63-6DA8C41DE2BB}"/>
                </a:ext>
              </a:extLst>
            </p:cNvPr>
            <p:cNvSpPr txBox="1"/>
            <p:nvPr/>
          </p:nvSpPr>
          <p:spPr>
            <a:xfrm>
              <a:off x="2955391" y="4382795"/>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41" name="TextBox 240">
              <a:extLst>
                <a:ext uri="{FF2B5EF4-FFF2-40B4-BE49-F238E27FC236}">
                  <a16:creationId xmlns:a16="http://schemas.microsoft.com/office/drawing/2014/main" id="{F7DD8A73-024C-8A4A-8C35-BBD52A79B554}"/>
                </a:ext>
              </a:extLst>
            </p:cNvPr>
            <p:cNvSpPr txBox="1"/>
            <p:nvPr/>
          </p:nvSpPr>
          <p:spPr>
            <a:xfrm>
              <a:off x="951899" y="4380263"/>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42" name="TextBox 241">
              <a:extLst>
                <a:ext uri="{FF2B5EF4-FFF2-40B4-BE49-F238E27FC236}">
                  <a16:creationId xmlns:a16="http://schemas.microsoft.com/office/drawing/2014/main" id="{9F5C1AA8-CADB-6042-821D-CB92B926789C}"/>
                </a:ext>
              </a:extLst>
            </p:cNvPr>
            <p:cNvSpPr txBox="1"/>
            <p:nvPr/>
          </p:nvSpPr>
          <p:spPr>
            <a:xfrm>
              <a:off x="1942002" y="4361067"/>
              <a:ext cx="817571" cy="200055"/>
            </a:xfrm>
            <a:prstGeom prst="rect">
              <a:avLst/>
            </a:prstGeom>
            <a:solidFill>
              <a:schemeClr val="tx1">
                <a:lumMod val="95000"/>
                <a:lumOff val="5000"/>
              </a:schemeClr>
            </a:solidFill>
          </p:spPr>
          <p:txBody>
            <a:bodyPr wrap="square" rtlCol="0">
              <a:spAutoFit/>
            </a:bodyPr>
            <a:lstStyle/>
            <a:p>
              <a:pPr algn="ctr"/>
              <a:r>
                <a:rPr lang="en-US" sz="700" b="1" dirty="0">
                  <a:solidFill>
                    <a:srgbClr val="00B050"/>
                  </a:solidFill>
                </a:rPr>
                <a:t>Veeam B&amp;R</a:t>
              </a:r>
              <a:endParaRPr lang="en-CN" sz="700" b="1" dirty="0">
                <a:solidFill>
                  <a:srgbClr val="00B050"/>
                </a:solidFill>
              </a:endParaRPr>
            </a:p>
          </p:txBody>
        </p:sp>
      </p:grpSp>
      <p:sp>
        <p:nvSpPr>
          <p:cNvPr id="243" name="罐形 257">
            <a:extLst>
              <a:ext uri="{FF2B5EF4-FFF2-40B4-BE49-F238E27FC236}">
                <a16:creationId xmlns:a16="http://schemas.microsoft.com/office/drawing/2014/main" id="{D1A3C3CF-592E-2744-B8CF-63AB57EE9CAC}"/>
              </a:ext>
            </a:extLst>
          </p:cNvPr>
          <p:cNvSpPr/>
          <p:nvPr/>
        </p:nvSpPr>
        <p:spPr>
          <a:xfrm>
            <a:off x="5421313" y="5789100"/>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4" name="罐形 258">
            <a:extLst>
              <a:ext uri="{FF2B5EF4-FFF2-40B4-BE49-F238E27FC236}">
                <a16:creationId xmlns:a16="http://schemas.microsoft.com/office/drawing/2014/main" id="{C807EF2C-76DD-884C-B207-1BFDC685B956}"/>
              </a:ext>
            </a:extLst>
          </p:cNvPr>
          <p:cNvSpPr/>
          <p:nvPr/>
        </p:nvSpPr>
        <p:spPr>
          <a:xfrm>
            <a:off x="5421313" y="5703463"/>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5" name="罐形 259">
            <a:extLst>
              <a:ext uri="{FF2B5EF4-FFF2-40B4-BE49-F238E27FC236}">
                <a16:creationId xmlns:a16="http://schemas.microsoft.com/office/drawing/2014/main" id="{8E874E7B-7BED-5B44-AAF0-E06AD8F92483}"/>
              </a:ext>
            </a:extLst>
          </p:cNvPr>
          <p:cNvSpPr/>
          <p:nvPr/>
        </p:nvSpPr>
        <p:spPr>
          <a:xfrm>
            <a:off x="5421313" y="5617824"/>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6" name="罐形 257">
            <a:extLst>
              <a:ext uri="{FF2B5EF4-FFF2-40B4-BE49-F238E27FC236}">
                <a16:creationId xmlns:a16="http://schemas.microsoft.com/office/drawing/2014/main" id="{5B55007C-B852-EF40-80C7-A58EE69207EE}"/>
              </a:ext>
            </a:extLst>
          </p:cNvPr>
          <p:cNvSpPr/>
          <p:nvPr/>
        </p:nvSpPr>
        <p:spPr>
          <a:xfrm>
            <a:off x="1817677" y="5789100"/>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7" name="罐形 258">
            <a:extLst>
              <a:ext uri="{FF2B5EF4-FFF2-40B4-BE49-F238E27FC236}">
                <a16:creationId xmlns:a16="http://schemas.microsoft.com/office/drawing/2014/main" id="{4000C960-940E-AC4F-8499-6F21D75DB19A}"/>
              </a:ext>
            </a:extLst>
          </p:cNvPr>
          <p:cNvSpPr/>
          <p:nvPr/>
        </p:nvSpPr>
        <p:spPr>
          <a:xfrm>
            <a:off x="1817677" y="5703463"/>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8" name="罐形 259">
            <a:extLst>
              <a:ext uri="{FF2B5EF4-FFF2-40B4-BE49-F238E27FC236}">
                <a16:creationId xmlns:a16="http://schemas.microsoft.com/office/drawing/2014/main" id="{87527DA0-3E69-A547-8FE7-CEDC5EA2D123}"/>
              </a:ext>
            </a:extLst>
          </p:cNvPr>
          <p:cNvSpPr/>
          <p:nvPr/>
        </p:nvSpPr>
        <p:spPr>
          <a:xfrm>
            <a:off x="1817677" y="5617824"/>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51" name="Cloud 250">
            <a:extLst>
              <a:ext uri="{FF2B5EF4-FFF2-40B4-BE49-F238E27FC236}">
                <a16:creationId xmlns:a16="http://schemas.microsoft.com/office/drawing/2014/main" id="{46E777A1-81ED-FD49-A03F-C858E593CEB6}"/>
              </a:ext>
            </a:extLst>
          </p:cNvPr>
          <p:cNvSpPr/>
          <p:nvPr/>
        </p:nvSpPr>
        <p:spPr>
          <a:xfrm>
            <a:off x="3612513" y="4787933"/>
            <a:ext cx="612975" cy="36346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N" sz="700" dirty="0">
                <a:solidFill>
                  <a:schemeClr val="tx1"/>
                </a:solidFill>
              </a:rPr>
              <a:t>WAN</a:t>
            </a:r>
          </a:p>
        </p:txBody>
      </p:sp>
      <p:cxnSp>
        <p:nvCxnSpPr>
          <p:cNvPr id="253" name="Curved Connector 252">
            <a:extLst>
              <a:ext uri="{FF2B5EF4-FFF2-40B4-BE49-F238E27FC236}">
                <a16:creationId xmlns:a16="http://schemas.microsoft.com/office/drawing/2014/main" id="{D91BE048-4F51-FA4C-9341-B12BE641A59D}"/>
              </a:ext>
            </a:extLst>
          </p:cNvPr>
          <p:cNvCxnSpPr>
            <a:cxnSpLocks/>
            <a:stCxn id="198" idx="0"/>
            <a:endCxn id="234" idx="0"/>
          </p:cNvCxnSpPr>
          <p:nvPr/>
        </p:nvCxnSpPr>
        <p:spPr>
          <a:xfrm rot="5400000" flipH="1" flipV="1">
            <a:off x="3628617" y="3280434"/>
            <a:ext cx="20602" cy="2131840"/>
          </a:xfrm>
          <a:prstGeom prst="curvedConnector3">
            <a:avLst>
              <a:gd name="adj1" fmla="val 2319202"/>
            </a:avLst>
          </a:prstGeom>
          <a:ln w="12700">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57" name="Curved Connector 256">
            <a:extLst>
              <a:ext uri="{FF2B5EF4-FFF2-40B4-BE49-F238E27FC236}">
                <a16:creationId xmlns:a16="http://schemas.microsoft.com/office/drawing/2014/main" id="{0C19A3AC-5DDE-2C4A-B2D3-2A7201E1CF30}"/>
              </a:ext>
            </a:extLst>
          </p:cNvPr>
          <p:cNvCxnSpPr>
            <a:cxnSpLocks/>
            <a:stCxn id="197" idx="0"/>
            <a:endCxn id="236" idx="0"/>
          </p:cNvCxnSpPr>
          <p:nvPr/>
        </p:nvCxnSpPr>
        <p:spPr>
          <a:xfrm rot="5400000" flipH="1" flipV="1">
            <a:off x="4123689" y="1773137"/>
            <a:ext cx="37653" cy="5146434"/>
          </a:xfrm>
          <a:prstGeom prst="curvedConnector3">
            <a:avLst>
              <a:gd name="adj1" fmla="val 1856609"/>
            </a:avLst>
          </a:prstGeom>
          <a:ln w="12700">
            <a:prstDash val="dash"/>
            <a:tailEnd type="triangle"/>
          </a:ln>
        </p:spPr>
        <p:style>
          <a:lnRef idx="1">
            <a:schemeClr val="accent1"/>
          </a:lnRef>
          <a:fillRef idx="0">
            <a:schemeClr val="accent1"/>
          </a:fillRef>
          <a:effectRef idx="0">
            <a:schemeClr val="accent1"/>
          </a:effectRef>
          <a:fontRef idx="minor">
            <a:schemeClr val="tx1"/>
          </a:fontRef>
        </p:style>
      </p:cxnSp>
      <p:sp>
        <p:nvSpPr>
          <p:cNvPr id="265" name="TextBox 264">
            <a:extLst>
              <a:ext uri="{FF2B5EF4-FFF2-40B4-BE49-F238E27FC236}">
                <a16:creationId xmlns:a16="http://schemas.microsoft.com/office/drawing/2014/main" id="{60B49CF7-44EE-D542-8CDC-43B1114F315A}"/>
              </a:ext>
            </a:extLst>
          </p:cNvPr>
          <p:cNvSpPr txBox="1"/>
          <p:nvPr/>
        </p:nvSpPr>
        <p:spPr>
          <a:xfrm>
            <a:off x="7163775" y="1219951"/>
            <a:ext cx="4790094" cy="1877437"/>
          </a:xfrm>
          <a:prstGeom prst="rect">
            <a:avLst/>
          </a:prstGeom>
          <a:noFill/>
        </p:spPr>
        <p:txBody>
          <a:bodyPr wrap="none" rtlCol="0">
            <a:spAutoFit/>
          </a:bodyPr>
          <a:lstStyle/>
          <a:p>
            <a:r>
              <a:rPr lang="en-CN" b="1" dirty="0"/>
              <a:t>Veeam Backup on HCI</a:t>
            </a:r>
          </a:p>
          <a:p>
            <a:r>
              <a:rPr lang="en-CN" sz="1400" dirty="0"/>
              <a:t>1. Deploy Veeam B&amp;R on HCI, mount repository from </a:t>
            </a:r>
          </a:p>
          <a:p>
            <a:r>
              <a:rPr lang="en-CN" sz="1400" dirty="0"/>
              <a:t>aSAN storage.</a:t>
            </a:r>
          </a:p>
          <a:p>
            <a:r>
              <a:rPr lang="en-CN" sz="1400" dirty="0"/>
              <a:t>2. Install agents on VMs, backup data to backup </a:t>
            </a:r>
          </a:p>
          <a:p>
            <a:r>
              <a:rPr lang="en-CN" sz="1400" dirty="0"/>
              <a:t>repository through B&amp;R.</a:t>
            </a:r>
          </a:p>
          <a:p>
            <a:r>
              <a:rPr lang="en-CN" sz="1400" dirty="0"/>
              <a:t>3. Support both VM and file-level recovery. </a:t>
            </a:r>
          </a:p>
          <a:p>
            <a:r>
              <a:rPr lang="en-CN" sz="1400" dirty="0"/>
              <a:t>4. If recovering to a new VM, the VM needs to be </a:t>
            </a:r>
          </a:p>
          <a:p>
            <a:r>
              <a:rPr lang="en-CN" sz="1400" dirty="0"/>
              <a:t>pre-deployed.</a:t>
            </a:r>
          </a:p>
        </p:txBody>
      </p:sp>
      <p:sp>
        <p:nvSpPr>
          <p:cNvPr id="266" name="TextBox 265">
            <a:extLst>
              <a:ext uri="{FF2B5EF4-FFF2-40B4-BE49-F238E27FC236}">
                <a16:creationId xmlns:a16="http://schemas.microsoft.com/office/drawing/2014/main" id="{CBB7AEC9-4498-D544-941A-B7A468E1FD6F}"/>
              </a:ext>
            </a:extLst>
          </p:cNvPr>
          <p:cNvSpPr txBox="1"/>
          <p:nvPr/>
        </p:nvSpPr>
        <p:spPr>
          <a:xfrm>
            <a:off x="7297494" y="4177046"/>
            <a:ext cx="4709944" cy="1446550"/>
          </a:xfrm>
          <a:prstGeom prst="rect">
            <a:avLst/>
          </a:prstGeom>
          <a:noFill/>
        </p:spPr>
        <p:txBody>
          <a:bodyPr wrap="none" rtlCol="0">
            <a:spAutoFit/>
          </a:bodyPr>
          <a:lstStyle/>
          <a:p>
            <a:r>
              <a:rPr lang="en-CN" b="1" dirty="0"/>
              <a:t>Veeam Replication/DR on HCI</a:t>
            </a:r>
          </a:p>
          <a:p>
            <a:r>
              <a:rPr lang="en-CN" sz="1400" dirty="0"/>
              <a:t>1. Deploy Veeam B&amp;R on HCI at DR site, mount </a:t>
            </a:r>
          </a:p>
          <a:p>
            <a:r>
              <a:rPr lang="en-CN" sz="1400" dirty="0"/>
              <a:t>repository from aSAN storage.</a:t>
            </a:r>
          </a:p>
          <a:p>
            <a:r>
              <a:rPr lang="en-CN" sz="1400" dirty="0"/>
              <a:t>2. Install agents on VMs, configure DR policy on B&amp;R.</a:t>
            </a:r>
          </a:p>
          <a:p>
            <a:r>
              <a:rPr lang="en-CN" sz="1400" dirty="0"/>
              <a:t>3. Pre-deploy placeholder VMs at DR site</a:t>
            </a:r>
          </a:p>
          <a:p>
            <a:r>
              <a:rPr lang="en-CN" sz="1400" dirty="0"/>
              <a:t>4. Recover the data in the placeholder VMs</a:t>
            </a:r>
          </a:p>
        </p:txBody>
      </p:sp>
    </p:spTree>
    <p:extLst>
      <p:ext uri="{BB962C8B-B14F-4D97-AF65-F5344CB8AC3E}">
        <p14:creationId xmlns:p14="http://schemas.microsoft.com/office/powerpoint/2010/main" val="2082023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D774D-FDAB-8946-8C02-F5B5B2DD8D4F}"/>
              </a:ext>
            </a:extLst>
          </p:cNvPr>
          <p:cNvSpPr>
            <a:spLocks noGrp="1"/>
          </p:cNvSpPr>
          <p:nvPr>
            <p:ph type="title"/>
          </p:nvPr>
        </p:nvSpPr>
        <p:spPr/>
        <p:txBody>
          <a:bodyPr/>
          <a:lstStyle/>
          <a:p>
            <a:r>
              <a:rPr lang="en-CN" dirty="0"/>
              <a:t>Veeam File-level Backup and Database Backup on HCI</a:t>
            </a:r>
          </a:p>
        </p:txBody>
      </p:sp>
      <p:sp>
        <p:nvSpPr>
          <p:cNvPr id="3" name="Date Placeholder 2">
            <a:extLst>
              <a:ext uri="{FF2B5EF4-FFF2-40B4-BE49-F238E27FC236}">
                <a16:creationId xmlns:a16="http://schemas.microsoft.com/office/drawing/2014/main" id="{A7FEAB41-A046-DF4C-B66D-0983B44A1D6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173CA4AB-B95F-E442-89C6-989F7EB4E1A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AC449380-782F-4D4C-8DC1-2C9420B02F31}"/>
              </a:ext>
            </a:extLst>
          </p:cNvPr>
          <p:cNvSpPr>
            <a:spLocks noGrp="1"/>
          </p:cNvSpPr>
          <p:nvPr>
            <p:ph type="sldNum" sz="quarter" idx="12"/>
          </p:nvPr>
        </p:nvSpPr>
        <p:spPr/>
        <p:txBody>
          <a:bodyPr/>
          <a:lstStyle/>
          <a:p>
            <a:r>
              <a:rPr lang="en-US" altLang="zh-CN"/>
              <a:t>Page  </a:t>
            </a:r>
            <a:fld id="{6F6B6950-8D1A-4668-8374-25B44628E0DF}" type="slidenum">
              <a:rPr lang="zh-CN" altLang="en-US" smtClean="0"/>
              <a:t>23</a:t>
            </a:fld>
            <a:endParaRPr lang="zh-CN" altLang="en-US" dirty="0"/>
          </a:p>
        </p:txBody>
      </p:sp>
      <p:pic>
        <p:nvPicPr>
          <p:cNvPr id="6" name="图片 1">
            <a:extLst>
              <a:ext uri="{FF2B5EF4-FFF2-40B4-BE49-F238E27FC236}">
                <a16:creationId xmlns:a16="http://schemas.microsoft.com/office/drawing/2014/main" id="{3F76315E-973F-9E4A-8803-363BB93DF0B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24869" y="1391565"/>
            <a:ext cx="5725795" cy="3122930"/>
          </a:xfrm>
          <a:prstGeom prst="rect">
            <a:avLst/>
          </a:prstGeom>
          <a:noFill/>
          <a:ln>
            <a:noFill/>
          </a:ln>
        </p:spPr>
      </p:pic>
      <p:sp>
        <p:nvSpPr>
          <p:cNvPr id="7" name="TextBox 6">
            <a:extLst>
              <a:ext uri="{FF2B5EF4-FFF2-40B4-BE49-F238E27FC236}">
                <a16:creationId xmlns:a16="http://schemas.microsoft.com/office/drawing/2014/main" id="{93433DDA-F12C-D348-B5F4-D106A31CF8E7}"/>
              </a:ext>
            </a:extLst>
          </p:cNvPr>
          <p:cNvSpPr txBox="1"/>
          <p:nvPr/>
        </p:nvSpPr>
        <p:spPr>
          <a:xfrm>
            <a:off x="1011120" y="5013260"/>
            <a:ext cx="5690982" cy="523220"/>
          </a:xfrm>
          <a:prstGeom prst="rect">
            <a:avLst/>
          </a:prstGeom>
          <a:noFill/>
        </p:spPr>
        <p:txBody>
          <a:bodyPr wrap="none" rtlCol="0">
            <a:spAutoFit/>
          </a:bodyPr>
          <a:lstStyle/>
          <a:p>
            <a:r>
              <a:rPr lang="en-CN" sz="1400" dirty="0"/>
              <a:t>For customers with requirements of backup or archiving </a:t>
            </a:r>
          </a:p>
          <a:p>
            <a:r>
              <a:rPr lang="en-CN" sz="1400" dirty="0"/>
              <a:t>unstructured data for a long term, such as hopitals and schools.</a:t>
            </a:r>
          </a:p>
        </p:txBody>
      </p:sp>
      <p:sp>
        <p:nvSpPr>
          <p:cNvPr id="9" name="TextBox 8">
            <a:extLst>
              <a:ext uri="{FF2B5EF4-FFF2-40B4-BE49-F238E27FC236}">
                <a16:creationId xmlns:a16="http://schemas.microsoft.com/office/drawing/2014/main" id="{A980D5BC-181D-F04E-8297-BB8FF3AE355F}"/>
              </a:ext>
            </a:extLst>
          </p:cNvPr>
          <p:cNvSpPr txBox="1"/>
          <p:nvPr/>
        </p:nvSpPr>
        <p:spPr>
          <a:xfrm>
            <a:off x="8287635" y="3121586"/>
            <a:ext cx="1516762" cy="307777"/>
          </a:xfrm>
          <a:prstGeom prst="rect">
            <a:avLst/>
          </a:prstGeom>
          <a:noFill/>
        </p:spPr>
        <p:txBody>
          <a:bodyPr wrap="none" rtlCol="0">
            <a:spAutoFit/>
          </a:bodyPr>
          <a:lstStyle/>
          <a:p>
            <a:r>
              <a:rPr lang="en-CN" sz="1400" dirty="0"/>
              <a:t>Oracle backup</a:t>
            </a:r>
          </a:p>
        </p:txBody>
      </p:sp>
      <p:grpSp>
        <p:nvGrpSpPr>
          <p:cNvPr id="12" name="Group 11">
            <a:extLst>
              <a:ext uri="{FF2B5EF4-FFF2-40B4-BE49-F238E27FC236}">
                <a16:creationId xmlns:a16="http://schemas.microsoft.com/office/drawing/2014/main" id="{28F401A3-019B-024F-915C-40B682A39452}"/>
              </a:ext>
            </a:extLst>
          </p:cNvPr>
          <p:cNvGrpSpPr/>
          <p:nvPr/>
        </p:nvGrpSpPr>
        <p:grpSpPr>
          <a:xfrm>
            <a:off x="6985492" y="1006073"/>
            <a:ext cx="3868555" cy="2118407"/>
            <a:chOff x="6985492" y="1123557"/>
            <a:chExt cx="3868555" cy="2118407"/>
          </a:xfrm>
        </p:grpSpPr>
        <p:pic>
          <p:nvPicPr>
            <p:cNvPr id="8" name="Picture 7">
              <a:extLst>
                <a:ext uri="{FF2B5EF4-FFF2-40B4-BE49-F238E27FC236}">
                  <a16:creationId xmlns:a16="http://schemas.microsoft.com/office/drawing/2014/main" id="{44C681C8-3FAD-664D-B140-06428611B4A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85492" y="1123557"/>
              <a:ext cx="3868555" cy="2118407"/>
            </a:xfrm>
            <a:prstGeom prst="rect">
              <a:avLst/>
            </a:prstGeom>
            <a:noFill/>
            <a:ln>
              <a:noFill/>
            </a:ln>
          </p:spPr>
        </p:pic>
        <p:pic>
          <p:nvPicPr>
            <p:cNvPr id="10" name="Picture 9">
              <a:extLst>
                <a:ext uri="{FF2B5EF4-FFF2-40B4-BE49-F238E27FC236}">
                  <a16:creationId xmlns:a16="http://schemas.microsoft.com/office/drawing/2014/main" id="{7C24F5B5-3579-8D42-9A7D-7D4D0C06D03C}"/>
                </a:ext>
              </a:extLst>
            </p:cNvPr>
            <p:cNvPicPr>
              <a:picLocks noChangeAspect="1"/>
            </p:cNvPicPr>
            <p:nvPr/>
          </p:nvPicPr>
          <p:blipFill>
            <a:blip r:embed="rId4"/>
            <a:stretch>
              <a:fillRect/>
            </a:stretch>
          </p:blipFill>
          <p:spPr>
            <a:xfrm>
              <a:off x="7483812" y="2175453"/>
              <a:ext cx="486383" cy="190105"/>
            </a:xfrm>
            <a:prstGeom prst="rect">
              <a:avLst/>
            </a:prstGeom>
          </p:spPr>
        </p:pic>
        <p:sp>
          <p:nvSpPr>
            <p:cNvPr id="11" name="TextBox 10">
              <a:extLst>
                <a:ext uri="{FF2B5EF4-FFF2-40B4-BE49-F238E27FC236}">
                  <a16:creationId xmlns:a16="http://schemas.microsoft.com/office/drawing/2014/main" id="{9404E876-2FF8-844F-93B5-79457ADE71E6}"/>
                </a:ext>
              </a:extLst>
            </p:cNvPr>
            <p:cNvSpPr txBox="1"/>
            <p:nvPr/>
          </p:nvSpPr>
          <p:spPr>
            <a:xfrm>
              <a:off x="7375785" y="2175453"/>
              <a:ext cx="702436" cy="200055"/>
            </a:xfrm>
            <a:prstGeom prst="rect">
              <a:avLst/>
            </a:prstGeom>
            <a:noFill/>
          </p:spPr>
          <p:txBody>
            <a:bodyPr wrap="none" rtlCol="0">
              <a:spAutoFit/>
            </a:bodyPr>
            <a:lstStyle/>
            <a:p>
              <a:r>
                <a:rPr lang="en-CN" sz="700" dirty="0"/>
                <a:t>Sangfor HCI</a:t>
              </a:r>
            </a:p>
          </p:txBody>
        </p:sp>
      </p:grpSp>
      <p:sp>
        <p:nvSpPr>
          <p:cNvPr id="13" name="TextBox 12">
            <a:extLst>
              <a:ext uri="{FF2B5EF4-FFF2-40B4-BE49-F238E27FC236}">
                <a16:creationId xmlns:a16="http://schemas.microsoft.com/office/drawing/2014/main" id="{C37E9C84-9165-884C-A7E9-C6BD79C67944}"/>
              </a:ext>
            </a:extLst>
          </p:cNvPr>
          <p:cNvSpPr txBox="1"/>
          <p:nvPr/>
        </p:nvSpPr>
        <p:spPr>
          <a:xfrm>
            <a:off x="2527297" y="4521014"/>
            <a:ext cx="1653017" cy="307777"/>
          </a:xfrm>
          <a:prstGeom prst="rect">
            <a:avLst/>
          </a:prstGeom>
          <a:noFill/>
        </p:spPr>
        <p:txBody>
          <a:bodyPr wrap="none" rtlCol="0">
            <a:spAutoFit/>
          </a:bodyPr>
          <a:lstStyle/>
          <a:p>
            <a:r>
              <a:rPr lang="en-CN" sz="1400" dirty="0"/>
              <a:t>File-level backup</a:t>
            </a:r>
          </a:p>
        </p:txBody>
      </p:sp>
      <p:pic>
        <p:nvPicPr>
          <p:cNvPr id="14" name="图片 1">
            <a:extLst>
              <a:ext uri="{FF2B5EF4-FFF2-40B4-BE49-F238E27FC236}">
                <a16:creationId xmlns:a16="http://schemas.microsoft.com/office/drawing/2014/main" id="{DCDEDC11-E727-BA46-9579-D94903700BE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985492" y="3383828"/>
            <a:ext cx="4564558" cy="2526997"/>
          </a:xfrm>
          <a:prstGeom prst="rect">
            <a:avLst/>
          </a:prstGeom>
          <a:noFill/>
          <a:ln>
            <a:noFill/>
          </a:ln>
        </p:spPr>
      </p:pic>
      <p:sp>
        <p:nvSpPr>
          <p:cNvPr id="15" name="TextBox 14">
            <a:extLst>
              <a:ext uri="{FF2B5EF4-FFF2-40B4-BE49-F238E27FC236}">
                <a16:creationId xmlns:a16="http://schemas.microsoft.com/office/drawing/2014/main" id="{FC59A154-13DA-3A41-A6CA-42E4CDBAEEE0}"/>
              </a:ext>
            </a:extLst>
          </p:cNvPr>
          <p:cNvSpPr txBox="1"/>
          <p:nvPr/>
        </p:nvSpPr>
        <p:spPr>
          <a:xfrm>
            <a:off x="8432797" y="5905037"/>
            <a:ext cx="1816523" cy="307777"/>
          </a:xfrm>
          <a:prstGeom prst="rect">
            <a:avLst/>
          </a:prstGeom>
          <a:noFill/>
        </p:spPr>
        <p:txBody>
          <a:bodyPr wrap="none" rtlCol="0">
            <a:spAutoFit/>
          </a:bodyPr>
          <a:lstStyle/>
          <a:p>
            <a:r>
              <a:rPr lang="en-CN" sz="1400" dirty="0"/>
              <a:t>SAP HANA backup</a:t>
            </a:r>
          </a:p>
        </p:txBody>
      </p:sp>
    </p:spTree>
    <p:extLst>
      <p:ext uri="{BB962C8B-B14F-4D97-AF65-F5344CB8AC3E}">
        <p14:creationId xmlns:p14="http://schemas.microsoft.com/office/powerpoint/2010/main" val="503898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Rectangle 249">
            <a:extLst>
              <a:ext uri="{FF2B5EF4-FFF2-40B4-BE49-F238E27FC236}">
                <a16:creationId xmlns:a16="http://schemas.microsoft.com/office/drawing/2014/main" id="{DF93693B-6B93-A04D-BD1E-39CB5C0B1EA6}"/>
              </a:ext>
            </a:extLst>
          </p:cNvPr>
          <p:cNvSpPr/>
          <p:nvPr/>
        </p:nvSpPr>
        <p:spPr>
          <a:xfrm>
            <a:off x="6189148" y="1556982"/>
            <a:ext cx="3069125" cy="1955549"/>
          </a:xfrm>
          <a:prstGeom prst="rect">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49" name="Rectangle 248">
            <a:extLst>
              <a:ext uri="{FF2B5EF4-FFF2-40B4-BE49-F238E27FC236}">
                <a16:creationId xmlns:a16="http://schemas.microsoft.com/office/drawing/2014/main" id="{DCAB94AE-65CA-5841-8D4C-6227A2BC41CC}"/>
              </a:ext>
            </a:extLst>
          </p:cNvPr>
          <p:cNvSpPr/>
          <p:nvPr/>
        </p:nvSpPr>
        <p:spPr>
          <a:xfrm>
            <a:off x="2576232" y="1558206"/>
            <a:ext cx="3069125" cy="1955549"/>
          </a:xfrm>
          <a:prstGeom prst="rect">
            <a:avLst/>
          </a:prstGeom>
          <a:solidFill>
            <a:schemeClr val="bg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 name="Title 1">
            <a:extLst>
              <a:ext uri="{FF2B5EF4-FFF2-40B4-BE49-F238E27FC236}">
                <a16:creationId xmlns:a16="http://schemas.microsoft.com/office/drawing/2014/main" id="{14171C08-CDBE-C247-B774-0ED3C5AE2204}"/>
              </a:ext>
            </a:extLst>
          </p:cNvPr>
          <p:cNvSpPr>
            <a:spLocks noGrp="1"/>
          </p:cNvSpPr>
          <p:nvPr>
            <p:ph type="title"/>
          </p:nvPr>
        </p:nvSpPr>
        <p:spPr/>
        <p:txBody>
          <a:bodyPr/>
          <a:lstStyle/>
          <a:p>
            <a:r>
              <a:rPr lang="en-US" dirty="0"/>
              <a:t>Heterogeneous Replication/DR to </a:t>
            </a:r>
            <a:r>
              <a:rPr lang="en-US" dirty="0" err="1"/>
              <a:t>Sangfor</a:t>
            </a:r>
            <a:r>
              <a:rPr lang="en-US" dirty="0"/>
              <a:t> HCI</a:t>
            </a:r>
            <a:endParaRPr lang="en-CN" dirty="0"/>
          </a:p>
        </p:txBody>
      </p:sp>
      <p:sp>
        <p:nvSpPr>
          <p:cNvPr id="3" name="Date Placeholder 2">
            <a:extLst>
              <a:ext uri="{FF2B5EF4-FFF2-40B4-BE49-F238E27FC236}">
                <a16:creationId xmlns:a16="http://schemas.microsoft.com/office/drawing/2014/main" id="{102D6579-2203-FF45-B007-171E19981A8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CC4285AB-28AB-FB49-ABD1-2557D392D58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14B5342-328E-F542-94E1-A8A80109ABA2}"/>
              </a:ext>
            </a:extLst>
          </p:cNvPr>
          <p:cNvSpPr>
            <a:spLocks noGrp="1"/>
          </p:cNvSpPr>
          <p:nvPr>
            <p:ph type="sldNum" sz="quarter" idx="12"/>
          </p:nvPr>
        </p:nvSpPr>
        <p:spPr/>
        <p:txBody>
          <a:bodyPr/>
          <a:lstStyle/>
          <a:p>
            <a:r>
              <a:rPr lang="en-US" altLang="zh-CN"/>
              <a:t>Page  </a:t>
            </a:r>
            <a:fld id="{6F6B6950-8D1A-4668-8374-25B44628E0DF}" type="slidenum">
              <a:rPr lang="zh-CN" altLang="en-US" smtClean="0"/>
              <a:t>24</a:t>
            </a:fld>
            <a:endParaRPr lang="zh-CN" altLang="en-US" dirty="0"/>
          </a:p>
        </p:txBody>
      </p:sp>
      <p:sp>
        <p:nvSpPr>
          <p:cNvPr id="192" name="Rounded Rectangle 60">
            <a:extLst>
              <a:ext uri="{FF2B5EF4-FFF2-40B4-BE49-F238E27FC236}">
                <a16:creationId xmlns:a16="http://schemas.microsoft.com/office/drawing/2014/main" id="{9D12FE2B-B281-8546-8D57-0649BD00DD0C}"/>
              </a:ext>
            </a:extLst>
          </p:cNvPr>
          <p:cNvSpPr/>
          <p:nvPr/>
        </p:nvSpPr>
        <p:spPr bwMode="auto">
          <a:xfrm>
            <a:off x="2667768" y="2324759"/>
            <a:ext cx="2858100" cy="209998"/>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altLang="zh-CN" sz="1000" b="1" dirty="0">
                <a:solidFill>
                  <a:schemeClr val="tx1"/>
                </a:solidFill>
                <a:ea typeface="微软雅黑" panose="020B0503020204020204" pitchFamily="34" charset="-122"/>
              </a:rPr>
              <a:t>VMware/</a:t>
            </a:r>
            <a:r>
              <a:rPr lang="en-US" altLang="zh-CN" sz="1000" b="1" dirty="0" err="1">
                <a:solidFill>
                  <a:schemeClr val="tx1"/>
                </a:solidFill>
                <a:ea typeface="微软雅黑" panose="020B0503020204020204" pitchFamily="34" charset="-122"/>
              </a:rPr>
              <a:t>Hyper-v</a:t>
            </a:r>
            <a:r>
              <a:rPr lang="en-US" altLang="zh-CN" sz="1000" b="1" dirty="0">
                <a:solidFill>
                  <a:schemeClr val="tx1"/>
                </a:solidFill>
                <a:ea typeface="微软雅黑" panose="020B0503020204020204" pitchFamily="34" charset="-122"/>
              </a:rPr>
              <a:t>/Nutanix/Public cloud/Physical</a:t>
            </a:r>
            <a:endParaRPr lang="en-US" sz="900" b="1" dirty="0">
              <a:solidFill>
                <a:schemeClr val="tx1"/>
              </a:solidFill>
              <a:ea typeface="微软雅黑" panose="020B0503020204020204" pitchFamily="34" charset="-122"/>
            </a:endParaRPr>
          </a:p>
        </p:txBody>
      </p:sp>
      <p:pic>
        <p:nvPicPr>
          <p:cNvPr id="193" name="Picture 8" descr="ICON_Server_flat_Q408.png">
            <a:extLst>
              <a:ext uri="{FF2B5EF4-FFF2-40B4-BE49-F238E27FC236}">
                <a16:creationId xmlns:a16="http://schemas.microsoft.com/office/drawing/2014/main" id="{7127EC25-BC50-E246-B07D-D5A2CE1FA2B2}"/>
              </a:ext>
            </a:extLst>
          </p:cNvPr>
          <p:cNvPicPr>
            <a:picLocks noChangeAspect="1"/>
          </p:cNvPicPr>
          <p:nvPr/>
        </p:nvPicPr>
        <p:blipFill>
          <a:blip r:embed="rId2"/>
          <a:srcRect/>
          <a:stretch>
            <a:fillRect/>
          </a:stretch>
        </p:blipFill>
        <p:spPr bwMode="auto">
          <a:xfrm>
            <a:off x="2656496" y="2647181"/>
            <a:ext cx="828843" cy="303497"/>
          </a:xfrm>
          <a:prstGeom prst="rect">
            <a:avLst/>
          </a:prstGeom>
          <a:noFill/>
          <a:ln w="9525">
            <a:noFill/>
            <a:miter lim="800000"/>
            <a:headEnd/>
            <a:tailEnd/>
          </a:ln>
        </p:spPr>
      </p:pic>
      <p:pic>
        <p:nvPicPr>
          <p:cNvPr id="194" name="Picture 8" descr="ICON_Server_flat_Q408.png">
            <a:extLst>
              <a:ext uri="{FF2B5EF4-FFF2-40B4-BE49-F238E27FC236}">
                <a16:creationId xmlns:a16="http://schemas.microsoft.com/office/drawing/2014/main" id="{2E9709C1-CEF0-A44F-A2F1-1573200FA79D}"/>
              </a:ext>
            </a:extLst>
          </p:cNvPr>
          <p:cNvPicPr>
            <a:picLocks noChangeAspect="1"/>
          </p:cNvPicPr>
          <p:nvPr/>
        </p:nvPicPr>
        <p:blipFill>
          <a:blip r:embed="rId2"/>
          <a:srcRect/>
          <a:stretch>
            <a:fillRect/>
          </a:stretch>
        </p:blipFill>
        <p:spPr bwMode="auto">
          <a:xfrm>
            <a:off x="3674962" y="2647181"/>
            <a:ext cx="828843" cy="303497"/>
          </a:xfrm>
          <a:prstGeom prst="rect">
            <a:avLst/>
          </a:prstGeom>
          <a:noFill/>
          <a:ln w="9525">
            <a:noFill/>
            <a:miter lim="800000"/>
            <a:headEnd/>
            <a:tailEnd/>
          </a:ln>
        </p:spPr>
      </p:pic>
      <p:pic>
        <p:nvPicPr>
          <p:cNvPr id="195" name="Picture 8" descr="ICON_Server_flat_Q408.png">
            <a:extLst>
              <a:ext uri="{FF2B5EF4-FFF2-40B4-BE49-F238E27FC236}">
                <a16:creationId xmlns:a16="http://schemas.microsoft.com/office/drawing/2014/main" id="{EAB7A2E1-B277-B148-A932-9424FAD501E1}"/>
              </a:ext>
            </a:extLst>
          </p:cNvPr>
          <p:cNvPicPr>
            <a:picLocks noChangeAspect="1"/>
          </p:cNvPicPr>
          <p:nvPr/>
        </p:nvPicPr>
        <p:blipFill>
          <a:blip r:embed="rId2"/>
          <a:srcRect/>
          <a:stretch>
            <a:fillRect/>
          </a:stretch>
        </p:blipFill>
        <p:spPr bwMode="auto">
          <a:xfrm>
            <a:off x="4685753" y="2649607"/>
            <a:ext cx="828843" cy="303497"/>
          </a:xfrm>
          <a:prstGeom prst="rect">
            <a:avLst/>
          </a:prstGeom>
          <a:noFill/>
          <a:ln w="9525">
            <a:noFill/>
            <a:miter lim="800000"/>
            <a:headEnd/>
            <a:tailEnd/>
          </a:ln>
        </p:spPr>
      </p:pic>
      <p:grpSp>
        <p:nvGrpSpPr>
          <p:cNvPr id="204" name="Group 203">
            <a:extLst>
              <a:ext uri="{FF2B5EF4-FFF2-40B4-BE49-F238E27FC236}">
                <a16:creationId xmlns:a16="http://schemas.microsoft.com/office/drawing/2014/main" id="{78E4548A-FF46-074C-8149-BB8AC3812112}"/>
              </a:ext>
            </a:extLst>
          </p:cNvPr>
          <p:cNvGrpSpPr/>
          <p:nvPr/>
        </p:nvGrpSpPr>
        <p:grpSpPr>
          <a:xfrm>
            <a:off x="3172192" y="1874821"/>
            <a:ext cx="1821271" cy="387420"/>
            <a:chOff x="1931649" y="4328084"/>
            <a:chExt cx="1821271" cy="387420"/>
          </a:xfrm>
        </p:grpSpPr>
        <p:sp>
          <p:nvSpPr>
            <p:cNvPr id="197" name="Rectangle 196">
              <a:extLst>
                <a:ext uri="{FF2B5EF4-FFF2-40B4-BE49-F238E27FC236}">
                  <a16:creationId xmlns:a16="http://schemas.microsoft.com/office/drawing/2014/main" id="{B639FA55-BD83-9548-9365-1FD862C540F6}"/>
                </a:ext>
              </a:extLst>
            </p:cNvPr>
            <p:cNvSpPr/>
            <p:nvPr/>
          </p:nvSpPr>
          <p:spPr>
            <a:xfrm>
              <a:off x="1931649" y="4336609"/>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198" name="Rectangle 197">
              <a:extLst>
                <a:ext uri="{FF2B5EF4-FFF2-40B4-BE49-F238E27FC236}">
                  <a16:creationId xmlns:a16="http://schemas.microsoft.com/office/drawing/2014/main" id="{00193092-4EA5-B849-B743-647EA28BE1B4}"/>
                </a:ext>
              </a:extLst>
            </p:cNvPr>
            <p:cNvSpPr/>
            <p:nvPr/>
          </p:nvSpPr>
          <p:spPr>
            <a:xfrm>
              <a:off x="2935349" y="4328084"/>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00" name="TextBox 199">
              <a:extLst>
                <a:ext uri="{FF2B5EF4-FFF2-40B4-BE49-F238E27FC236}">
                  <a16:creationId xmlns:a16="http://schemas.microsoft.com/office/drawing/2014/main" id="{CE572DDB-AD7B-1B43-A865-22644BB3460C}"/>
                </a:ext>
              </a:extLst>
            </p:cNvPr>
            <p:cNvSpPr txBox="1"/>
            <p:nvPr/>
          </p:nvSpPr>
          <p:spPr>
            <a:xfrm>
              <a:off x="2169803" y="4428731"/>
              <a:ext cx="384909" cy="215444"/>
            </a:xfrm>
            <a:prstGeom prst="rect">
              <a:avLst/>
            </a:prstGeom>
            <a:noFill/>
          </p:spPr>
          <p:txBody>
            <a:bodyPr wrap="square" rtlCol="0">
              <a:spAutoFit/>
            </a:bodyPr>
            <a:lstStyle/>
            <a:p>
              <a:r>
                <a:rPr lang="en-CN" sz="800" dirty="0"/>
                <a:t>VM</a:t>
              </a:r>
            </a:p>
          </p:txBody>
        </p:sp>
        <p:sp>
          <p:nvSpPr>
            <p:cNvPr id="201" name="TextBox 200">
              <a:extLst>
                <a:ext uri="{FF2B5EF4-FFF2-40B4-BE49-F238E27FC236}">
                  <a16:creationId xmlns:a16="http://schemas.microsoft.com/office/drawing/2014/main" id="{6DADBE63-8F15-E149-B339-6019B7E78AF9}"/>
                </a:ext>
              </a:extLst>
            </p:cNvPr>
            <p:cNvSpPr txBox="1"/>
            <p:nvPr/>
          </p:nvSpPr>
          <p:spPr>
            <a:xfrm>
              <a:off x="3176997" y="4440025"/>
              <a:ext cx="384909" cy="215444"/>
            </a:xfrm>
            <a:prstGeom prst="rect">
              <a:avLst/>
            </a:prstGeom>
            <a:noFill/>
          </p:spPr>
          <p:txBody>
            <a:bodyPr wrap="square" rtlCol="0">
              <a:spAutoFit/>
            </a:bodyPr>
            <a:lstStyle/>
            <a:p>
              <a:r>
                <a:rPr lang="en-CN" sz="800" dirty="0"/>
                <a:t>VM</a:t>
              </a:r>
            </a:p>
          </p:txBody>
        </p:sp>
      </p:grpSp>
      <p:sp>
        <p:nvSpPr>
          <p:cNvPr id="229" name="Rounded Rectangle 60">
            <a:extLst>
              <a:ext uri="{FF2B5EF4-FFF2-40B4-BE49-F238E27FC236}">
                <a16:creationId xmlns:a16="http://schemas.microsoft.com/office/drawing/2014/main" id="{00F31F25-EE16-3E4C-938B-408FB38999D7}"/>
              </a:ext>
            </a:extLst>
          </p:cNvPr>
          <p:cNvSpPr/>
          <p:nvPr/>
        </p:nvSpPr>
        <p:spPr bwMode="auto">
          <a:xfrm>
            <a:off x="6307732" y="2312954"/>
            <a:ext cx="2858100" cy="209998"/>
          </a:xfrm>
          <a:prstGeom prst="roundRect">
            <a:avLst/>
          </a:prstGeom>
          <a:solidFill>
            <a:srgbClr val="00B0F0"/>
          </a:solidFill>
          <a:ln w="12700">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lIns="91426" tIns="45713" rIns="91426" bIns="45713" anchor="ctr"/>
          <a:lstStyle/>
          <a:p>
            <a:pPr algn="ctr">
              <a:spcAft>
                <a:spcPct val="0"/>
              </a:spcAft>
              <a:defRPr/>
            </a:pPr>
            <a:r>
              <a:rPr lang="en-US" sz="1000" b="1" dirty="0" err="1">
                <a:solidFill>
                  <a:schemeClr val="tx1"/>
                </a:solidFill>
                <a:ea typeface="微软雅黑" panose="020B0503020204020204" pitchFamily="34" charset="-122"/>
              </a:rPr>
              <a:t>Sangfor</a:t>
            </a:r>
            <a:r>
              <a:rPr lang="en-US" sz="1000" b="1" dirty="0">
                <a:solidFill>
                  <a:schemeClr val="tx1"/>
                </a:solidFill>
                <a:ea typeface="微软雅黑" panose="020B0503020204020204" pitchFamily="34" charset="-122"/>
              </a:rPr>
              <a:t> HCI</a:t>
            </a:r>
            <a:endParaRPr lang="en-US" sz="900" b="1" dirty="0">
              <a:solidFill>
                <a:schemeClr val="tx1"/>
              </a:solidFill>
              <a:ea typeface="微软雅黑" panose="020B0503020204020204" pitchFamily="34" charset="-122"/>
            </a:endParaRPr>
          </a:p>
        </p:txBody>
      </p:sp>
      <p:pic>
        <p:nvPicPr>
          <p:cNvPr id="230" name="Picture 8" descr="ICON_Server_flat_Q408.png">
            <a:extLst>
              <a:ext uri="{FF2B5EF4-FFF2-40B4-BE49-F238E27FC236}">
                <a16:creationId xmlns:a16="http://schemas.microsoft.com/office/drawing/2014/main" id="{C3875E5B-6D24-414F-9F28-79268A22E0F5}"/>
              </a:ext>
            </a:extLst>
          </p:cNvPr>
          <p:cNvPicPr>
            <a:picLocks noChangeAspect="1"/>
          </p:cNvPicPr>
          <p:nvPr/>
        </p:nvPicPr>
        <p:blipFill>
          <a:blip r:embed="rId2"/>
          <a:srcRect/>
          <a:stretch>
            <a:fillRect/>
          </a:stretch>
        </p:blipFill>
        <p:spPr bwMode="auto">
          <a:xfrm>
            <a:off x="6296460" y="2635376"/>
            <a:ext cx="828843" cy="303497"/>
          </a:xfrm>
          <a:prstGeom prst="rect">
            <a:avLst/>
          </a:prstGeom>
          <a:noFill/>
          <a:ln w="9525">
            <a:noFill/>
            <a:miter lim="800000"/>
            <a:headEnd/>
            <a:tailEnd/>
          </a:ln>
        </p:spPr>
      </p:pic>
      <p:pic>
        <p:nvPicPr>
          <p:cNvPr id="231" name="Picture 8" descr="ICON_Server_flat_Q408.png">
            <a:extLst>
              <a:ext uri="{FF2B5EF4-FFF2-40B4-BE49-F238E27FC236}">
                <a16:creationId xmlns:a16="http://schemas.microsoft.com/office/drawing/2014/main" id="{98648552-31D5-A24A-9062-5E73FB7EACC1}"/>
              </a:ext>
            </a:extLst>
          </p:cNvPr>
          <p:cNvPicPr>
            <a:picLocks noChangeAspect="1"/>
          </p:cNvPicPr>
          <p:nvPr/>
        </p:nvPicPr>
        <p:blipFill>
          <a:blip r:embed="rId2"/>
          <a:srcRect/>
          <a:stretch>
            <a:fillRect/>
          </a:stretch>
        </p:blipFill>
        <p:spPr bwMode="auto">
          <a:xfrm>
            <a:off x="7314926" y="2635376"/>
            <a:ext cx="828843" cy="303497"/>
          </a:xfrm>
          <a:prstGeom prst="rect">
            <a:avLst/>
          </a:prstGeom>
          <a:noFill/>
          <a:ln w="9525">
            <a:noFill/>
            <a:miter lim="800000"/>
            <a:headEnd/>
            <a:tailEnd/>
          </a:ln>
        </p:spPr>
      </p:pic>
      <p:pic>
        <p:nvPicPr>
          <p:cNvPr id="232" name="Picture 8" descr="ICON_Server_flat_Q408.png">
            <a:extLst>
              <a:ext uri="{FF2B5EF4-FFF2-40B4-BE49-F238E27FC236}">
                <a16:creationId xmlns:a16="http://schemas.microsoft.com/office/drawing/2014/main" id="{10562997-C1EF-5144-8BDC-257DC10BA3EE}"/>
              </a:ext>
            </a:extLst>
          </p:cNvPr>
          <p:cNvPicPr>
            <a:picLocks noChangeAspect="1"/>
          </p:cNvPicPr>
          <p:nvPr/>
        </p:nvPicPr>
        <p:blipFill>
          <a:blip r:embed="rId2"/>
          <a:srcRect/>
          <a:stretch>
            <a:fillRect/>
          </a:stretch>
        </p:blipFill>
        <p:spPr bwMode="auto">
          <a:xfrm>
            <a:off x="8325717" y="2637802"/>
            <a:ext cx="828843" cy="303497"/>
          </a:xfrm>
          <a:prstGeom prst="rect">
            <a:avLst/>
          </a:prstGeom>
          <a:noFill/>
          <a:ln w="9525">
            <a:noFill/>
            <a:miter lim="800000"/>
            <a:headEnd/>
            <a:tailEnd/>
          </a:ln>
        </p:spPr>
      </p:pic>
      <p:grpSp>
        <p:nvGrpSpPr>
          <p:cNvPr id="233" name="Group 232">
            <a:extLst>
              <a:ext uri="{FF2B5EF4-FFF2-40B4-BE49-F238E27FC236}">
                <a16:creationId xmlns:a16="http://schemas.microsoft.com/office/drawing/2014/main" id="{E89BCD4B-A573-FA41-9DF2-81746473F2FB}"/>
              </a:ext>
            </a:extLst>
          </p:cNvPr>
          <p:cNvGrpSpPr/>
          <p:nvPr/>
        </p:nvGrpSpPr>
        <p:grpSpPr>
          <a:xfrm>
            <a:off x="6307732" y="1845693"/>
            <a:ext cx="2828465" cy="426223"/>
            <a:chOff x="924455" y="4328084"/>
            <a:chExt cx="2828465" cy="426223"/>
          </a:xfrm>
        </p:grpSpPr>
        <p:sp>
          <p:nvSpPr>
            <p:cNvPr id="234" name="Rectangle 233">
              <a:extLst>
                <a:ext uri="{FF2B5EF4-FFF2-40B4-BE49-F238E27FC236}">
                  <a16:creationId xmlns:a16="http://schemas.microsoft.com/office/drawing/2014/main" id="{8B29D62B-1D35-564D-B38D-C0A93E685A4E}"/>
                </a:ext>
              </a:extLst>
            </p:cNvPr>
            <p:cNvSpPr/>
            <p:nvPr/>
          </p:nvSpPr>
          <p:spPr>
            <a:xfrm>
              <a:off x="924455" y="4336610"/>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5" name="Rectangle 234">
              <a:extLst>
                <a:ext uri="{FF2B5EF4-FFF2-40B4-BE49-F238E27FC236}">
                  <a16:creationId xmlns:a16="http://schemas.microsoft.com/office/drawing/2014/main" id="{E840A3DD-00C5-F649-94DB-4D2137E3660F}"/>
                </a:ext>
              </a:extLst>
            </p:cNvPr>
            <p:cNvSpPr/>
            <p:nvPr/>
          </p:nvSpPr>
          <p:spPr>
            <a:xfrm>
              <a:off x="1931649" y="4336609"/>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6" name="Rectangle 235">
              <a:extLst>
                <a:ext uri="{FF2B5EF4-FFF2-40B4-BE49-F238E27FC236}">
                  <a16:creationId xmlns:a16="http://schemas.microsoft.com/office/drawing/2014/main" id="{D4498380-2E12-744C-A616-2F3F7A4B18FA}"/>
                </a:ext>
              </a:extLst>
            </p:cNvPr>
            <p:cNvSpPr/>
            <p:nvPr/>
          </p:nvSpPr>
          <p:spPr>
            <a:xfrm>
              <a:off x="2935349" y="4328084"/>
              <a:ext cx="817571" cy="3788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N" dirty="0"/>
            </a:p>
          </p:txBody>
        </p:sp>
        <p:sp>
          <p:nvSpPr>
            <p:cNvPr id="237" name="TextBox 236">
              <a:extLst>
                <a:ext uri="{FF2B5EF4-FFF2-40B4-BE49-F238E27FC236}">
                  <a16:creationId xmlns:a16="http://schemas.microsoft.com/office/drawing/2014/main" id="{2A6D1726-6080-9F41-B5F4-506D105FCC19}"/>
                </a:ext>
              </a:extLst>
            </p:cNvPr>
            <p:cNvSpPr txBox="1"/>
            <p:nvPr/>
          </p:nvSpPr>
          <p:spPr>
            <a:xfrm>
              <a:off x="1181341" y="4532573"/>
              <a:ext cx="384909" cy="215444"/>
            </a:xfrm>
            <a:prstGeom prst="rect">
              <a:avLst/>
            </a:prstGeom>
            <a:noFill/>
          </p:spPr>
          <p:txBody>
            <a:bodyPr wrap="square" rtlCol="0">
              <a:spAutoFit/>
            </a:bodyPr>
            <a:lstStyle/>
            <a:p>
              <a:r>
                <a:rPr lang="en-CN" sz="800" dirty="0"/>
                <a:t>VM</a:t>
              </a:r>
            </a:p>
          </p:txBody>
        </p:sp>
        <p:sp>
          <p:nvSpPr>
            <p:cNvPr id="238" name="TextBox 237">
              <a:extLst>
                <a:ext uri="{FF2B5EF4-FFF2-40B4-BE49-F238E27FC236}">
                  <a16:creationId xmlns:a16="http://schemas.microsoft.com/office/drawing/2014/main" id="{0EC88343-47B1-D54E-8987-7D312EF96B5C}"/>
                </a:ext>
              </a:extLst>
            </p:cNvPr>
            <p:cNvSpPr txBox="1"/>
            <p:nvPr/>
          </p:nvSpPr>
          <p:spPr>
            <a:xfrm>
              <a:off x="2169803" y="4530828"/>
              <a:ext cx="384909" cy="215444"/>
            </a:xfrm>
            <a:prstGeom prst="rect">
              <a:avLst/>
            </a:prstGeom>
            <a:noFill/>
          </p:spPr>
          <p:txBody>
            <a:bodyPr wrap="square" rtlCol="0">
              <a:spAutoFit/>
            </a:bodyPr>
            <a:lstStyle/>
            <a:p>
              <a:r>
                <a:rPr lang="en-CN" sz="800" dirty="0"/>
                <a:t>VM</a:t>
              </a:r>
            </a:p>
          </p:txBody>
        </p:sp>
        <p:sp>
          <p:nvSpPr>
            <p:cNvPr id="239" name="TextBox 238">
              <a:extLst>
                <a:ext uri="{FF2B5EF4-FFF2-40B4-BE49-F238E27FC236}">
                  <a16:creationId xmlns:a16="http://schemas.microsoft.com/office/drawing/2014/main" id="{9D8F700B-6EEE-0B4D-8AFE-9AD1049C78F5}"/>
                </a:ext>
              </a:extLst>
            </p:cNvPr>
            <p:cNvSpPr txBox="1"/>
            <p:nvPr/>
          </p:nvSpPr>
          <p:spPr>
            <a:xfrm>
              <a:off x="3176997" y="4538863"/>
              <a:ext cx="384909" cy="215444"/>
            </a:xfrm>
            <a:prstGeom prst="rect">
              <a:avLst/>
            </a:prstGeom>
            <a:noFill/>
          </p:spPr>
          <p:txBody>
            <a:bodyPr wrap="square" rtlCol="0">
              <a:spAutoFit/>
            </a:bodyPr>
            <a:lstStyle/>
            <a:p>
              <a:r>
                <a:rPr lang="en-CN" sz="800" dirty="0"/>
                <a:t>VM</a:t>
              </a:r>
            </a:p>
          </p:txBody>
        </p:sp>
        <p:sp>
          <p:nvSpPr>
            <p:cNvPr id="240" name="TextBox 239">
              <a:extLst>
                <a:ext uri="{FF2B5EF4-FFF2-40B4-BE49-F238E27FC236}">
                  <a16:creationId xmlns:a16="http://schemas.microsoft.com/office/drawing/2014/main" id="{4A180F1C-26E8-C745-8B63-6DA8C41DE2BB}"/>
                </a:ext>
              </a:extLst>
            </p:cNvPr>
            <p:cNvSpPr txBox="1"/>
            <p:nvPr/>
          </p:nvSpPr>
          <p:spPr>
            <a:xfrm>
              <a:off x="2955391" y="4382795"/>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41" name="TextBox 240">
              <a:extLst>
                <a:ext uri="{FF2B5EF4-FFF2-40B4-BE49-F238E27FC236}">
                  <a16:creationId xmlns:a16="http://schemas.microsoft.com/office/drawing/2014/main" id="{F7DD8A73-024C-8A4A-8C35-BBD52A79B554}"/>
                </a:ext>
              </a:extLst>
            </p:cNvPr>
            <p:cNvSpPr txBox="1"/>
            <p:nvPr/>
          </p:nvSpPr>
          <p:spPr>
            <a:xfrm>
              <a:off x="951899" y="4380263"/>
              <a:ext cx="792644" cy="200055"/>
            </a:xfrm>
            <a:prstGeom prst="rect">
              <a:avLst/>
            </a:prstGeom>
            <a:solidFill>
              <a:schemeClr val="tx1">
                <a:lumMod val="95000"/>
                <a:lumOff val="5000"/>
              </a:schemeClr>
            </a:solidFill>
          </p:spPr>
          <p:txBody>
            <a:bodyPr wrap="square" rtlCol="0">
              <a:spAutoFit/>
            </a:bodyPr>
            <a:lstStyle/>
            <a:p>
              <a:r>
                <a:rPr lang="en-US" sz="700" b="1" dirty="0">
                  <a:solidFill>
                    <a:srgbClr val="00B050"/>
                  </a:solidFill>
                </a:rPr>
                <a:t>Veeam Agent</a:t>
              </a:r>
              <a:endParaRPr lang="en-CN" sz="700" b="1" dirty="0">
                <a:solidFill>
                  <a:srgbClr val="00B050"/>
                </a:solidFill>
              </a:endParaRPr>
            </a:p>
          </p:txBody>
        </p:sp>
        <p:sp>
          <p:nvSpPr>
            <p:cNvPr id="242" name="TextBox 241">
              <a:extLst>
                <a:ext uri="{FF2B5EF4-FFF2-40B4-BE49-F238E27FC236}">
                  <a16:creationId xmlns:a16="http://schemas.microsoft.com/office/drawing/2014/main" id="{9F5C1AA8-CADB-6042-821D-CB92B926789C}"/>
                </a:ext>
              </a:extLst>
            </p:cNvPr>
            <p:cNvSpPr txBox="1"/>
            <p:nvPr/>
          </p:nvSpPr>
          <p:spPr>
            <a:xfrm>
              <a:off x="1942002" y="4361067"/>
              <a:ext cx="817571" cy="200055"/>
            </a:xfrm>
            <a:prstGeom prst="rect">
              <a:avLst/>
            </a:prstGeom>
            <a:solidFill>
              <a:schemeClr val="tx1">
                <a:lumMod val="95000"/>
                <a:lumOff val="5000"/>
              </a:schemeClr>
            </a:solidFill>
          </p:spPr>
          <p:txBody>
            <a:bodyPr wrap="square" rtlCol="0">
              <a:spAutoFit/>
            </a:bodyPr>
            <a:lstStyle/>
            <a:p>
              <a:pPr algn="ctr"/>
              <a:r>
                <a:rPr lang="en-US" sz="700" b="1" dirty="0">
                  <a:solidFill>
                    <a:srgbClr val="00B050"/>
                  </a:solidFill>
                </a:rPr>
                <a:t>Veeam B&amp;R</a:t>
              </a:r>
              <a:endParaRPr lang="en-CN" sz="700" b="1" dirty="0">
                <a:solidFill>
                  <a:srgbClr val="00B050"/>
                </a:solidFill>
              </a:endParaRPr>
            </a:p>
          </p:txBody>
        </p:sp>
      </p:grpSp>
      <p:sp>
        <p:nvSpPr>
          <p:cNvPr id="243" name="罐形 257">
            <a:extLst>
              <a:ext uri="{FF2B5EF4-FFF2-40B4-BE49-F238E27FC236}">
                <a16:creationId xmlns:a16="http://schemas.microsoft.com/office/drawing/2014/main" id="{D1A3C3CF-592E-2744-B8CF-63AB57EE9CAC}"/>
              </a:ext>
            </a:extLst>
          </p:cNvPr>
          <p:cNvSpPr/>
          <p:nvPr/>
        </p:nvSpPr>
        <p:spPr>
          <a:xfrm>
            <a:off x="7432993" y="3307266"/>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4" name="罐形 258">
            <a:extLst>
              <a:ext uri="{FF2B5EF4-FFF2-40B4-BE49-F238E27FC236}">
                <a16:creationId xmlns:a16="http://schemas.microsoft.com/office/drawing/2014/main" id="{C807EF2C-76DD-884C-B207-1BFDC685B956}"/>
              </a:ext>
            </a:extLst>
          </p:cNvPr>
          <p:cNvSpPr/>
          <p:nvPr/>
        </p:nvSpPr>
        <p:spPr>
          <a:xfrm>
            <a:off x="7432993" y="3221629"/>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5" name="罐形 259">
            <a:extLst>
              <a:ext uri="{FF2B5EF4-FFF2-40B4-BE49-F238E27FC236}">
                <a16:creationId xmlns:a16="http://schemas.microsoft.com/office/drawing/2014/main" id="{8E874E7B-7BED-5B44-AAF0-E06AD8F92483}"/>
              </a:ext>
            </a:extLst>
          </p:cNvPr>
          <p:cNvSpPr/>
          <p:nvPr/>
        </p:nvSpPr>
        <p:spPr>
          <a:xfrm>
            <a:off x="7432993" y="3135990"/>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6" name="罐形 257">
            <a:extLst>
              <a:ext uri="{FF2B5EF4-FFF2-40B4-BE49-F238E27FC236}">
                <a16:creationId xmlns:a16="http://schemas.microsoft.com/office/drawing/2014/main" id="{5B55007C-B852-EF40-80C7-A58EE69207EE}"/>
              </a:ext>
            </a:extLst>
          </p:cNvPr>
          <p:cNvSpPr/>
          <p:nvPr/>
        </p:nvSpPr>
        <p:spPr>
          <a:xfrm>
            <a:off x="3829357" y="3307266"/>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7" name="罐形 258">
            <a:extLst>
              <a:ext uri="{FF2B5EF4-FFF2-40B4-BE49-F238E27FC236}">
                <a16:creationId xmlns:a16="http://schemas.microsoft.com/office/drawing/2014/main" id="{4000C960-940E-AC4F-8499-6F21D75DB19A}"/>
              </a:ext>
            </a:extLst>
          </p:cNvPr>
          <p:cNvSpPr/>
          <p:nvPr/>
        </p:nvSpPr>
        <p:spPr>
          <a:xfrm>
            <a:off x="3829357" y="3221629"/>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48" name="罐形 259">
            <a:extLst>
              <a:ext uri="{FF2B5EF4-FFF2-40B4-BE49-F238E27FC236}">
                <a16:creationId xmlns:a16="http://schemas.microsoft.com/office/drawing/2014/main" id="{87527DA0-3E69-A547-8FE7-CEDC5EA2D123}"/>
              </a:ext>
            </a:extLst>
          </p:cNvPr>
          <p:cNvSpPr/>
          <p:nvPr/>
        </p:nvSpPr>
        <p:spPr>
          <a:xfrm>
            <a:off x="3829357" y="3135990"/>
            <a:ext cx="632336" cy="68512"/>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solidFill>
                <a:schemeClr val="tx1"/>
              </a:solidFill>
              <a:ea typeface="微软雅黑" panose="020B0503020204020204" pitchFamily="34" charset="-122"/>
            </a:endParaRPr>
          </a:p>
        </p:txBody>
      </p:sp>
      <p:sp>
        <p:nvSpPr>
          <p:cNvPr id="251" name="Cloud 250">
            <a:extLst>
              <a:ext uri="{FF2B5EF4-FFF2-40B4-BE49-F238E27FC236}">
                <a16:creationId xmlns:a16="http://schemas.microsoft.com/office/drawing/2014/main" id="{46E777A1-81ED-FD49-A03F-C858E593CEB6}"/>
              </a:ext>
            </a:extLst>
          </p:cNvPr>
          <p:cNvSpPr/>
          <p:nvPr/>
        </p:nvSpPr>
        <p:spPr>
          <a:xfrm>
            <a:off x="5624193" y="2306099"/>
            <a:ext cx="612975" cy="36346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N" sz="700" dirty="0">
                <a:solidFill>
                  <a:schemeClr val="tx1"/>
                </a:solidFill>
              </a:rPr>
              <a:t>WAN</a:t>
            </a:r>
          </a:p>
        </p:txBody>
      </p:sp>
      <p:cxnSp>
        <p:nvCxnSpPr>
          <p:cNvPr id="253" name="Curved Connector 252">
            <a:extLst>
              <a:ext uri="{FF2B5EF4-FFF2-40B4-BE49-F238E27FC236}">
                <a16:creationId xmlns:a16="http://schemas.microsoft.com/office/drawing/2014/main" id="{D91BE048-4F51-FA4C-9341-B12BE641A59D}"/>
              </a:ext>
            </a:extLst>
          </p:cNvPr>
          <p:cNvCxnSpPr>
            <a:cxnSpLocks/>
            <a:stCxn id="198" idx="0"/>
            <a:endCxn id="234" idx="0"/>
          </p:cNvCxnSpPr>
          <p:nvPr/>
        </p:nvCxnSpPr>
        <p:spPr>
          <a:xfrm rot="5400000" flipH="1" flipV="1">
            <a:off x="5640297" y="798600"/>
            <a:ext cx="20602" cy="2131840"/>
          </a:xfrm>
          <a:prstGeom prst="curvedConnector3">
            <a:avLst>
              <a:gd name="adj1" fmla="val 2319202"/>
            </a:avLst>
          </a:prstGeom>
          <a:ln w="12700">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57" name="Curved Connector 256">
            <a:extLst>
              <a:ext uri="{FF2B5EF4-FFF2-40B4-BE49-F238E27FC236}">
                <a16:creationId xmlns:a16="http://schemas.microsoft.com/office/drawing/2014/main" id="{0C19A3AC-5DDE-2C4A-B2D3-2A7201E1CF30}"/>
              </a:ext>
            </a:extLst>
          </p:cNvPr>
          <p:cNvCxnSpPr>
            <a:cxnSpLocks/>
            <a:stCxn id="197" idx="0"/>
            <a:endCxn id="236" idx="0"/>
          </p:cNvCxnSpPr>
          <p:nvPr/>
        </p:nvCxnSpPr>
        <p:spPr>
          <a:xfrm rot="5400000" flipH="1" flipV="1">
            <a:off x="6135369" y="-708697"/>
            <a:ext cx="37653" cy="5146434"/>
          </a:xfrm>
          <a:prstGeom prst="curvedConnector3">
            <a:avLst>
              <a:gd name="adj1" fmla="val 1856609"/>
            </a:avLst>
          </a:prstGeom>
          <a:ln w="12700">
            <a:prstDash val="dash"/>
            <a:tailEnd type="triangle"/>
          </a:ln>
        </p:spPr>
        <p:style>
          <a:lnRef idx="1">
            <a:schemeClr val="accent1"/>
          </a:lnRef>
          <a:fillRef idx="0">
            <a:schemeClr val="accent1"/>
          </a:fillRef>
          <a:effectRef idx="0">
            <a:schemeClr val="accent1"/>
          </a:effectRef>
          <a:fontRef idx="minor">
            <a:schemeClr val="tx1"/>
          </a:fontRef>
        </p:style>
      </p:cxnSp>
      <p:sp>
        <p:nvSpPr>
          <p:cNvPr id="266" name="TextBox 265">
            <a:extLst>
              <a:ext uri="{FF2B5EF4-FFF2-40B4-BE49-F238E27FC236}">
                <a16:creationId xmlns:a16="http://schemas.microsoft.com/office/drawing/2014/main" id="{CBB7AEC9-4498-D544-941A-B7A468E1FD6F}"/>
              </a:ext>
            </a:extLst>
          </p:cNvPr>
          <p:cNvSpPr txBox="1"/>
          <p:nvPr/>
        </p:nvSpPr>
        <p:spPr>
          <a:xfrm>
            <a:off x="4013197" y="3894821"/>
            <a:ext cx="5344733" cy="1661993"/>
          </a:xfrm>
          <a:prstGeom prst="rect">
            <a:avLst/>
          </a:prstGeom>
          <a:noFill/>
        </p:spPr>
        <p:txBody>
          <a:bodyPr wrap="none" rtlCol="0">
            <a:spAutoFit/>
          </a:bodyPr>
          <a:lstStyle/>
          <a:p>
            <a:r>
              <a:rPr lang="en-CN" b="1" dirty="0"/>
              <a:t>Veeam Replication/DR to HCI</a:t>
            </a:r>
          </a:p>
          <a:p>
            <a:r>
              <a:rPr lang="en-CN" sz="1400" dirty="0"/>
              <a:t>1. Deploy Veeam B&amp;R on HCI at DR site, mount </a:t>
            </a:r>
          </a:p>
          <a:p>
            <a:r>
              <a:rPr lang="en-CN" sz="1400" dirty="0"/>
              <a:t>repository from aSAN storage.</a:t>
            </a:r>
          </a:p>
          <a:p>
            <a:r>
              <a:rPr lang="en-CN" sz="1400" dirty="0"/>
              <a:t>2. Install agents on VMs on HCI, configure DR policy on B&amp;R.</a:t>
            </a:r>
          </a:p>
          <a:p>
            <a:r>
              <a:rPr lang="en-CN" sz="1400" dirty="0"/>
              <a:t>3. Pre-deploy placeholder VMs at DR site</a:t>
            </a:r>
          </a:p>
          <a:p>
            <a:r>
              <a:rPr lang="en-CN" sz="1400" dirty="0"/>
              <a:t>4. Recover the data in the placeholder VMs</a:t>
            </a:r>
          </a:p>
          <a:p>
            <a:r>
              <a:rPr lang="en-CN" sz="1400" dirty="0"/>
              <a:t>5. HCI VMs take over business after failover</a:t>
            </a:r>
          </a:p>
        </p:txBody>
      </p:sp>
      <p:sp>
        <p:nvSpPr>
          <p:cNvPr id="8" name="TextBox 7">
            <a:extLst>
              <a:ext uri="{FF2B5EF4-FFF2-40B4-BE49-F238E27FC236}">
                <a16:creationId xmlns:a16="http://schemas.microsoft.com/office/drawing/2014/main" id="{67A1C237-33A6-494F-9066-5A467815B772}"/>
              </a:ext>
            </a:extLst>
          </p:cNvPr>
          <p:cNvSpPr txBox="1"/>
          <p:nvPr/>
        </p:nvSpPr>
        <p:spPr>
          <a:xfrm>
            <a:off x="3485339" y="5822673"/>
            <a:ext cx="5333511" cy="369332"/>
          </a:xfrm>
          <a:prstGeom prst="rect">
            <a:avLst/>
          </a:prstGeom>
          <a:noFill/>
        </p:spPr>
        <p:txBody>
          <a:bodyPr wrap="none" rtlCol="0">
            <a:spAutoFit/>
          </a:bodyPr>
          <a:lstStyle/>
          <a:p>
            <a:r>
              <a:rPr lang="en-CN" dirty="0"/>
              <a:t>DR from 3rd party infrastructure to Sangfor HCI</a:t>
            </a:r>
          </a:p>
        </p:txBody>
      </p:sp>
    </p:spTree>
    <p:extLst>
      <p:ext uri="{BB962C8B-B14F-4D97-AF65-F5344CB8AC3E}">
        <p14:creationId xmlns:p14="http://schemas.microsoft.com/office/powerpoint/2010/main" val="28182937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E5F66-9E2D-044C-B532-6C71AD1CE846}"/>
              </a:ext>
            </a:extLst>
          </p:cNvPr>
          <p:cNvSpPr>
            <a:spLocks noGrp="1"/>
          </p:cNvSpPr>
          <p:nvPr>
            <p:ph type="title"/>
          </p:nvPr>
        </p:nvSpPr>
        <p:spPr/>
        <p:txBody>
          <a:bodyPr/>
          <a:lstStyle/>
          <a:p>
            <a:r>
              <a:rPr lang="en-CN" dirty="0"/>
              <a:t>Feature Supportability Comparison</a:t>
            </a:r>
          </a:p>
        </p:txBody>
      </p:sp>
      <p:sp>
        <p:nvSpPr>
          <p:cNvPr id="3" name="Date Placeholder 2">
            <a:extLst>
              <a:ext uri="{FF2B5EF4-FFF2-40B4-BE49-F238E27FC236}">
                <a16:creationId xmlns:a16="http://schemas.microsoft.com/office/drawing/2014/main" id="{1AED8D01-30B1-684E-BE79-5B8560DBD71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1DE7ED1-7F3F-D847-9037-4CA004735CC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F4B1C3A-531C-E247-988F-98D5E3520093}"/>
              </a:ext>
            </a:extLst>
          </p:cNvPr>
          <p:cNvSpPr>
            <a:spLocks noGrp="1"/>
          </p:cNvSpPr>
          <p:nvPr>
            <p:ph type="sldNum" sz="quarter" idx="12"/>
          </p:nvPr>
        </p:nvSpPr>
        <p:spPr/>
        <p:txBody>
          <a:bodyPr/>
          <a:lstStyle/>
          <a:p>
            <a:r>
              <a:rPr lang="en-US" altLang="zh-CN"/>
              <a:t>Page  </a:t>
            </a:r>
            <a:fld id="{6F6B6950-8D1A-4668-8374-25B44628E0DF}" type="slidenum">
              <a:rPr lang="zh-CN" altLang="en-US" smtClean="0"/>
              <a:t>25</a:t>
            </a:fld>
            <a:endParaRPr lang="zh-CN" altLang="en-US" dirty="0"/>
          </a:p>
        </p:txBody>
      </p:sp>
      <p:graphicFrame>
        <p:nvGraphicFramePr>
          <p:cNvPr id="7" name="Table 7">
            <a:extLst>
              <a:ext uri="{FF2B5EF4-FFF2-40B4-BE49-F238E27FC236}">
                <a16:creationId xmlns:a16="http://schemas.microsoft.com/office/drawing/2014/main" id="{79AAD74F-E33A-9E46-97D5-50770CC67C76}"/>
              </a:ext>
            </a:extLst>
          </p:cNvPr>
          <p:cNvGraphicFramePr>
            <a:graphicFrameLocks noGrp="1"/>
          </p:cNvGraphicFramePr>
          <p:nvPr>
            <p:extLst>
              <p:ext uri="{D42A27DB-BD31-4B8C-83A1-F6EECF244321}">
                <p14:modId xmlns:p14="http://schemas.microsoft.com/office/powerpoint/2010/main" val="1152091368"/>
              </p:ext>
            </p:extLst>
          </p:nvPr>
        </p:nvGraphicFramePr>
        <p:xfrm>
          <a:off x="1859852" y="1044786"/>
          <a:ext cx="8128000" cy="426720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1391428659"/>
                    </a:ext>
                  </a:extLst>
                </a:gridCol>
                <a:gridCol w="1625600">
                  <a:extLst>
                    <a:ext uri="{9D8B030D-6E8A-4147-A177-3AD203B41FA5}">
                      <a16:colId xmlns:a16="http://schemas.microsoft.com/office/drawing/2014/main" val="60521339"/>
                    </a:ext>
                  </a:extLst>
                </a:gridCol>
                <a:gridCol w="1625600">
                  <a:extLst>
                    <a:ext uri="{9D8B030D-6E8A-4147-A177-3AD203B41FA5}">
                      <a16:colId xmlns:a16="http://schemas.microsoft.com/office/drawing/2014/main" val="297115377"/>
                    </a:ext>
                  </a:extLst>
                </a:gridCol>
                <a:gridCol w="1625600">
                  <a:extLst>
                    <a:ext uri="{9D8B030D-6E8A-4147-A177-3AD203B41FA5}">
                      <a16:colId xmlns:a16="http://schemas.microsoft.com/office/drawing/2014/main" val="224262863"/>
                    </a:ext>
                  </a:extLst>
                </a:gridCol>
                <a:gridCol w="1625600">
                  <a:extLst>
                    <a:ext uri="{9D8B030D-6E8A-4147-A177-3AD203B41FA5}">
                      <a16:colId xmlns:a16="http://schemas.microsoft.com/office/drawing/2014/main" val="721790037"/>
                    </a:ext>
                  </a:extLst>
                </a:gridCol>
              </a:tblGrid>
              <a:tr h="370840">
                <a:tc>
                  <a:txBody>
                    <a:bodyPr/>
                    <a:lstStyle/>
                    <a:p>
                      <a:r>
                        <a:rPr lang="en-CN" dirty="0"/>
                        <a:t>Veeam features</a:t>
                      </a:r>
                    </a:p>
                  </a:txBody>
                  <a:tcPr/>
                </a:tc>
                <a:tc>
                  <a:txBody>
                    <a:bodyPr/>
                    <a:lstStyle/>
                    <a:p>
                      <a:r>
                        <a:rPr lang="en-CN" dirty="0"/>
                        <a:t>VMware</a:t>
                      </a:r>
                    </a:p>
                  </a:txBody>
                  <a:tcPr/>
                </a:tc>
                <a:tc>
                  <a:txBody>
                    <a:bodyPr/>
                    <a:lstStyle/>
                    <a:p>
                      <a:r>
                        <a:rPr lang="en-CN" dirty="0"/>
                        <a:t>Hyper-v</a:t>
                      </a:r>
                    </a:p>
                  </a:txBody>
                  <a:tcPr/>
                </a:tc>
                <a:tc>
                  <a:txBody>
                    <a:bodyPr/>
                    <a:lstStyle/>
                    <a:p>
                      <a:r>
                        <a:rPr lang="en-CN" dirty="0"/>
                        <a:t>Nutanix </a:t>
                      </a:r>
                    </a:p>
                  </a:txBody>
                  <a:tcPr/>
                </a:tc>
                <a:tc>
                  <a:txBody>
                    <a:bodyPr/>
                    <a:lstStyle/>
                    <a:p>
                      <a:r>
                        <a:rPr lang="en-CN" dirty="0"/>
                        <a:t>Sangfor</a:t>
                      </a:r>
                    </a:p>
                  </a:txBody>
                  <a:tcPr/>
                </a:tc>
                <a:extLst>
                  <a:ext uri="{0D108BD9-81ED-4DB2-BD59-A6C34878D82A}">
                    <a16:rowId xmlns:a16="http://schemas.microsoft.com/office/drawing/2014/main" val="1294366227"/>
                  </a:ext>
                </a:extLst>
              </a:tr>
              <a:tr h="370840">
                <a:tc>
                  <a:txBody>
                    <a:bodyPr/>
                    <a:lstStyle/>
                    <a:p>
                      <a:r>
                        <a:rPr lang="en-CN" sz="1400" dirty="0"/>
                        <a:t>Agent-less VM backup</a:t>
                      </a:r>
                    </a:p>
                  </a:txBody>
                  <a:tcPr/>
                </a:tc>
                <a:tc>
                  <a:txBody>
                    <a:bodyPr/>
                    <a:lstStyle/>
                    <a:p>
                      <a:r>
                        <a:rPr lang="en-CN" sz="1400" dirty="0"/>
                        <a:t>✔️</a:t>
                      </a:r>
                    </a:p>
                  </a:txBody>
                  <a:tcPr/>
                </a:tc>
                <a:tc>
                  <a:txBody>
                    <a:bodyPr/>
                    <a:lstStyle/>
                    <a:p>
                      <a:r>
                        <a:rPr lang="en-CN" sz="1400" dirty="0"/>
                        <a:t>✔️</a:t>
                      </a:r>
                    </a:p>
                  </a:txBody>
                  <a:tcPr/>
                </a:tc>
                <a:tc>
                  <a:txBody>
                    <a:bodyPr/>
                    <a:lstStyle/>
                    <a:p>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✖️(agent-based)</a:t>
                      </a:r>
                    </a:p>
                  </a:txBody>
                  <a:tcPr/>
                </a:tc>
                <a:extLst>
                  <a:ext uri="{0D108BD9-81ED-4DB2-BD59-A6C34878D82A}">
                    <a16:rowId xmlns:a16="http://schemas.microsoft.com/office/drawing/2014/main" val="1267327298"/>
                  </a:ext>
                </a:extLst>
              </a:tr>
              <a:tr h="370840">
                <a:tc>
                  <a:txBody>
                    <a:bodyPr/>
                    <a:lstStyle/>
                    <a:p>
                      <a:r>
                        <a:rPr lang="en-CN" sz="1400" dirty="0"/>
                        <a:t>Agent-less VM replication/DR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✖️(agent-based)</a:t>
                      </a:r>
                    </a:p>
                  </a:txBody>
                  <a:tcPr/>
                </a:tc>
                <a:extLst>
                  <a:ext uri="{0D108BD9-81ED-4DB2-BD59-A6C34878D82A}">
                    <a16:rowId xmlns:a16="http://schemas.microsoft.com/office/drawing/2014/main" val="1072331327"/>
                  </a:ext>
                </a:extLst>
              </a:tr>
              <a:tr h="370840">
                <a:tc>
                  <a:txBody>
                    <a:bodyPr/>
                    <a:lstStyle/>
                    <a:p>
                      <a:r>
                        <a:rPr lang="en-CN" sz="1400" dirty="0"/>
                        <a:t>Instant VM recovery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extLst>
                  <a:ext uri="{0D108BD9-81ED-4DB2-BD59-A6C34878D82A}">
                    <a16:rowId xmlns:a16="http://schemas.microsoft.com/office/drawing/2014/main" val="3926703748"/>
                  </a:ext>
                </a:extLst>
              </a:tr>
              <a:tr h="370840">
                <a:tc>
                  <a:txBody>
                    <a:bodyPr/>
                    <a:lstStyle/>
                    <a:p>
                      <a:r>
                        <a:rPr lang="en-CN" sz="1400" dirty="0"/>
                        <a:t>Physical host backup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extLst>
                  <a:ext uri="{0D108BD9-81ED-4DB2-BD59-A6C34878D82A}">
                    <a16:rowId xmlns:a16="http://schemas.microsoft.com/office/drawing/2014/main" val="2334074860"/>
                  </a:ext>
                </a:extLst>
              </a:tr>
              <a:tr h="370840">
                <a:tc>
                  <a:txBody>
                    <a:bodyPr/>
                    <a:lstStyle/>
                    <a:p>
                      <a:r>
                        <a:rPr lang="en-CN" sz="1400" dirty="0"/>
                        <a:t>Instant Restore to VMware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extLst>
                  <a:ext uri="{0D108BD9-81ED-4DB2-BD59-A6C34878D82A}">
                    <a16:rowId xmlns:a16="http://schemas.microsoft.com/office/drawing/2014/main" val="1393038071"/>
                  </a:ext>
                </a:extLst>
              </a:tr>
              <a:tr h="370840">
                <a:tc>
                  <a:txBody>
                    <a:bodyPr/>
                    <a:lstStyle/>
                    <a:p>
                      <a:r>
                        <a:rPr lang="en-CN" sz="1400" dirty="0"/>
                        <a:t>Database backup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extLst>
                  <a:ext uri="{0D108BD9-81ED-4DB2-BD59-A6C34878D82A}">
                    <a16:rowId xmlns:a16="http://schemas.microsoft.com/office/drawing/2014/main" val="4045666966"/>
                  </a:ext>
                </a:extLst>
              </a:tr>
              <a:tr h="370840">
                <a:tc>
                  <a:txBody>
                    <a:bodyPr/>
                    <a:lstStyle/>
                    <a:p>
                      <a:r>
                        <a:rPr lang="en-CN" sz="1400" dirty="0"/>
                        <a:t>File-level backup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txBody>
                  <a:tcPr/>
                </a:tc>
                <a:extLst>
                  <a:ext uri="{0D108BD9-81ED-4DB2-BD59-A6C34878D82A}">
                    <a16:rowId xmlns:a16="http://schemas.microsoft.com/office/drawing/2014/main" val="2589036646"/>
                  </a:ext>
                </a:extLst>
              </a:tr>
            </a:tbl>
          </a:graphicData>
        </a:graphic>
      </p:graphicFrame>
    </p:spTree>
    <p:extLst>
      <p:ext uri="{BB962C8B-B14F-4D97-AF65-F5344CB8AC3E}">
        <p14:creationId xmlns:p14="http://schemas.microsoft.com/office/powerpoint/2010/main" val="17489783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grpSp>
        <p:nvGrpSpPr>
          <p:cNvPr id="14" name="组合 13">
            <a:extLst>
              <a:ext uri="{FF2B5EF4-FFF2-40B4-BE49-F238E27FC236}">
                <a16:creationId xmlns:a16="http://schemas.microsoft.com/office/drawing/2014/main" id="{6726CDDF-2232-2940-BBB0-0DD30B2EF45D}"/>
              </a:ext>
            </a:extLst>
          </p:cNvPr>
          <p:cNvGrpSpPr/>
          <p:nvPr/>
        </p:nvGrpSpPr>
        <p:grpSpPr>
          <a:xfrm>
            <a:off x="660554" y="2354790"/>
            <a:ext cx="5073283" cy="1723560"/>
            <a:chOff x="660554" y="2354790"/>
            <a:chExt cx="5073283" cy="1723560"/>
          </a:xfrm>
        </p:grpSpPr>
        <p:sp>
          <p:nvSpPr>
            <p:cNvPr id="16" name="矩形 15">
              <a:extLst>
                <a:ext uri="{FF2B5EF4-FFF2-40B4-BE49-F238E27FC236}">
                  <a16:creationId xmlns:a16="http://schemas.microsoft.com/office/drawing/2014/main" id="{5A7C266A-A622-664D-AF4E-47B6B5E08547}"/>
                </a:ext>
              </a:extLst>
            </p:cNvPr>
            <p:cNvSpPr/>
            <p:nvPr/>
          </p:nvSpPr>
          <p:spPr>
            <a:xfrm>
              <a:off x="660554" y="2354790"/>
              <a:ext cx="4051109"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panose="020B0503020204020204" pitchFamily="34" charset="-122"/>
                </a:rPr>
                <a:t>THANK YOU</a:t>
              </a:r>
              <a:endParaRPr lang="zh-CN" altLang="en-US" sz="5400" b="1" dirty="0">
                <a:solidFill>
                  <a:srgbClr val="345692"/>
                </a:solidFill>
                <a:latin typeface="Century Gothic" panose="020B0502020202020204" pitchFamily="34" charset="0"/>
              </a:endParaRPr>
            </a:p>
          </p:txBody>
        </p:sp>
        <p:cxnSp>
          <p:nvCxnSpPr>
            <p:cNvPr id="17" name="直接连接符 12">
              <a:extLst>
                <a:ext uri="{FF2B5EF4-FFF2-40B4-BE49-F238E27FC236}">
                  <a16:creationId xmlns:a16="http://schemas.microsoft.com/office/drawing/2014/main" id="{A25783ED-962C-3D42-91F2-63AF7E5180AA}"/>
                </a:ext>
              </a:extLst>
            </p:cNvPr>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a:extLst>
                <a:ext uri="{FF2B5EF4-FFF2-40B4-BE49-F238E27FC236}">
                  <a16:creationId xmlns:a16="http://schemas.microsoft.com/office/drawing/2014/main" id="{6D280E70-AD6C-754E-81ED-DFB2ADAC5849}"/>
                </a:ext>
              </a:extLst>
            </p:cNvPr>
            <p:cNvSpPr/>
            <p:nvPr/>
          </p:nvSpPr>
          <p:spPr>
            <a:xfrm>
              <a:off x="660554" y="3401946"/>
              <a:ext cx="5073283" cy="676404"/>
            </a:xfrm>
            <a:prstGeom prst="rect">
              <a:avLst/>
            </a:prstGeom>
          </p:spPr>
          <p:txBody>
            <a:bodyPr wrap="square">
              <a:spAutoFit/>
            </a:bodyPr>
            <a:lstStyle/>
            <a:p>
              <a:pPr>
                <a:lnSpc>
                  <a:spcPts val="2400"/>
                </a:lnSpc>
              </a:pP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Cheney Hu | HCI Senior Solution Manager</a:t>
              </a:r>
            </a:p>
            <a:p>
              <a:pPr>
                <a:lnSpc>
                  <a:spcPts val="2400"/>
                </a:lnSpc>
              </a:pPr>
              <a:r>
                <a:rPr lang="en-US" altLang="zh-CN"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c</a:t>
              </a:r>
              <a:r>
                <a:rPr lang="en-US" altLang="en-US" sz="1600" dirty="0">
                  <a:solidFill>
                    <a:srgbClr val="79BD28"/>
                  </a:solidFill>
                  <a:latin typeface="Century Gothic" panose="020B0502020202020204" pitchFamily="34" charset="0"/>
                  <a:ea typeface="微软雅黑" panose="020B0503020204020204" pitchFamily="34" charset="-122"/>
                  <a:sym typeface="微软雅黑" panose="020B0503020204020204" pitchFamily="34" charset="-122"/>
                </a:rPr>
                <a:t>heney@sangfor.com</a:t>
              </a:r>
            </a:p>
          </p:txBody>
        </p:sp>
      </p:grpSp>
    </p:spTree>
    <p:extLst>
      <p:ext uri="{BB962C8B-B14F-4D97-AF65-F5344CB8AC3E}">
        <p14:creationId xmlns:p14="http://schemas.microsoft.com/office/powerpoint/2010/main" val="14994862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56C2-4543-E241-BCBE-4B17781B3F55}"/>
              </a:ext>
            </a:extLst>
          </p:cNvPr>
          <p:cNvSpPr>
            <a:spLocks noGrp="1"/>
          </p:cNvSpPr>
          <p:nvPr>
            <p:ph type="title"/>
          </p:nvPr>
        </p:nvSpPr>
        <p:spPr/>
        <p:txBody>
          <a:bodyPr/>
          <a:lstStyle/>
          <a:p>
            <a:r>
              <a:rPr lang="en-CN" dirty="0"/>
              <a:t>Veeam B&amp;R Deployment Modes</a:t>
            </a:r>
          </a:p>
        </p:txBody>
      </p:sp>
      <p:sp>
        <p:nvSpPr>
          <p:cNvPr id="3" name="Date Placeholder 2">
            <a:extLst>
              <a:ext uri="{FF2B5EF4-FFF2-40B4-BE49-F238E27FC236}">
                <a16:creationId xmlns:a16="http://schemas.microsoft.com/office/drawing/2014/main" id="{345E8A00-3F77-324E-8CC2-EA07549E703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4CE520B2-7942-6B48-82C2-5EFB964490A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5FDDE1E-A56E-FD44-9972-D50975106866}"/>
              </a:ext>
            </a:extLst>
          </p:cNvPr>
          <p:cNvSpPr>
            <a:spLocks noGrp="1"/>
          </p:cNvSpPr>
          <p:nvPr>
            <p:ph type="sldNum" sz="quarter" idx="12"/>
          </p:nvPr>
        </p:nvSpPr>
        <p:spPr/>
        <p:txBody>
          <a:bodyPr/>
          <a:lstStyle/>
          <a:p>
            <a:r>
              <a:rPr lang="en-US" altLang="zh-CN"/>
              <a:t>Page  </a:t>
            </a:r>
            <a:fld id="{6F6B6950-8D1A-4668-8374-25B44628E0DF}" type="slidenum">
              <a:rPr lang="zh-CN" altLang="en-US" smtClean="0"/>
              <a:t>27</a:t>
            </a:fld>
            <a:endParaRPr lang="zh-CN" altLang="en-US" dirty="0"/>
          </a:p>
        </p:txBody>
      </p:sp>
      <p:pic>
        <p:nvPicPr>
          <p:cNvPr id="6" name="Picture 5">
            <a:extLst>
              <a:ext uri="{FF2B5EF4-FFF2-40B4-BE49-F238E27FC236}">
                <a16:creationId xmlns:a16="http://schemas.microsoft.com/office/drawing/2014/main" id="{04A23A0F-5EF0-B449-BCC7-5BFA825E291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036792"/>
            <a:ext cx="3657600" cy="2600105"/>
          </a:xfrm>
          <a:prstGeom prst="rect">
            <a:avLst/>
          </a:prstGeom>
          <a:noFill/>
          <a:ln>
            <a:noFill/>
          </a:ln>
        </p:spPr>
      </p:pic>
      <p:pic>
        <p:nvPicPr>
          <p:cNvPr id="7" name="图片 126">
            <a:extLst>
              <a:ext uri="{FF2B5EF4-FFF2-40B4-BE49-F238E27FC236}">
                <a16:creationId xmlns:a16="http://schemas.microsoft.com/office/drawing/2014/main" id="{9F8AD634-4FF8-244E-9739-5D3A2B00DD1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153400" y="2036792"/>
            <a:ext cx="3933236" cy="2623341"/>
          </a:xfrm>
          <a:prstGeom prst="rect">
            <a:avLst/>
          </a:prstGeom>
          <a:noFill/>
          <a:ln>
            <a:noFill/>
          </a:ln>
        </p:spPr>
      </p:pic>
      <p:pic>
        <p:nvPicPr>
          <p:cNvPr id="8" name="Picture 7">
            <a:extLst>
              <a:ext uri="{FF2B5EF4-FFF2-40B4-BE49-F238E27FC236}">
                <a16:creationId xmlns:a16="http://schemas.microsoft.com/office/drawing/2014/main" id="{4CA00B4C-D2B0-B043-80C9-48896B48C08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46425" y="1997982"/>
            <a:ext cx="4024980" cy="2600105"/>
          </a:xfrm>
          <a:prstGeom prst="rect">
            <a:avLst/>
          </a:prstGeom>
          <a:noFill/>
          <a:ln>
            <a:noFill/>
          </a:ln>
        </p:spPr>
      </p:pic>
      <p:sp>
        <p:nvSpPr>
          <p:cNvPr id="9" name="TextBox 8">
            <a:extLst>
              <a:ext uri="{FF2B5EF4-FFF2-40B4-BE49-F238E27FC236}">
                <a16:creationId xmlns:a16="http://schemas.microsoft.com/office/drawing/2014/main" id="{6874F775-5E47-4148-AFCF-FA847A103A75}"/>
              </a:ext>
            </a:extLst>
          </p:cNvPr>
          <p:cNvSpPr txBox="1"/>
          <p:nvPr/>
        </p:nvSpPr>
        <p:spPr>
          <a:xfrm>
            <a:off x="1650124" y="4840473"/>
            <a:ext cx="1327608" cy="307777"/>
          </a:xfrm>
          <a:prstGeom prst="rect">
            <a:avLst/>
          </a:prstGeom>
          <a:noFill/>
        </p:spPr>
        <p:txBody>
          <a:bodyPr wrap="none" rtlCol="0">
            <a:spAutoFit/>
          </a:bodyPr>
          <a:lstStyle/>
          <a:p>
            <a:r>
              <a:rPr lang="en-US" sz="1400" dirty="0"/>
              <a:t>Simple mode</a:t>
            </a:r>
            <a:endParaRPr lang="en-CN" sz="1400" dirty="0"/>
          </a:p>
        </p:txBody>
      </p:sp>
      <p:sp>
        <p:nvSpPr>
          <p:cNvPr id="10" name="TextBox 9">
            <a:extLst>
              <a:ext uri="{FF2B5EF4-FFF2-40B4-BE49-F238E27FC236}">
                <a16:creationId xmlns:a16="http://schemas.microsoft.com/office/drawing/2014/main" id="{90D26D74-B452-B947-816D-BAB79241BD12}"/>
              </a:ext>
            </a:extLst>
          </p:cNvPr>
          <p:cNvSpPr txBox="1"/>
          <p:nvPr/>
        </p:nvSpPr>
        <p:spPr>
          <a:xfrm>
            <a:off x="5736996" y="4840473"/>
            <a:ext cx="1704313" cy="307777"/>
          </a:xfrm>
          <a:prstGeom prst="rect">
            <a:avLst/>
          </a:prstGeom>
          <a:noFill/>
        </p:spPr>
        <p:txBody>
          <a:bodyPr wrap="none" rtlCol="0">
            <a:spAutoFit/>
          </a:bodyPr>
          <a:lstStyle/>
          <a:p>
            <a:r>
              <a:rPr lang="en-US" sz="1400" dirty="0"/>
              <a:t>Advanced mode</a:t>
            </a:r>
            <a:endParaRPr lang="en-CN" sz="1400" dirty="0"/>
          </a:p>
        </p:txBody>
      </p:sp>
      <p:sp>
        <p:nvSpPr>
          <p:cNvPr id="11" name="TextBox 10">
            <a:extLst>
              <a:ext uri="{FF2B5EF4-FFF2-40B4-BE49-F238E27FC236}">
                <a16:creationId xmlns:a16="http://schemas.microsoft.com/office/drawing/2014/main" id="{8E4064F2-0FC0-7A49-9B1C-3D5D1A6A29D6}"/>
              </a:ext>
            </a:extLst>
          </p:cNvPr>
          <p:cNvSpPr txBox="1"/>
          <p:nvPr/>
        </p:nvSpPr>
        <p:spPr>
          <a:xfrm>
            <a:off x="9267861" y="4842420"/>
            <a:ext cx="1680268" cy="307777"/>
          </a:xfrm>
          <a:prstGeom prst="rect">
            <a:avLst/>
          </a:prstGeom>
          <a:noFill/>
        </p:spPr>
        <p:txBody>
          <a:bodyPr wrap="none" rtlCol="0">
            <a:spAutoFit/>
          </a:bodyPr>
          <a:lstStyle/>
          <a:p>
            <a:r>
              <a:rPr lang="en-US" sz="1400" dirty="0"/>
              <a:t>Distributed mode</a:t>
            </a:r>
            <a:endParaRPr lang="en-CN" sz="1400" dirty="0"/>
          </a:p>
        </p:txBody>
      </p:sp>
    </p:spTree>
    <p:extLst>
      <p:ext uri="{BB962C8B-B14F-4D97-AF65-F5344CB8AC3E}">
        <p14:creationId xmlns:p14="http://schemas.microsoft.com/office/powerpoint/2010/main" val="1246423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AB5D6-FB73-C346-8CAE-42BBAEEAD1E5}"/>
              </a:ext>
            </a:extLst>
          </p:cNvPr>
          <p:cNvSpPr>
            <a:spLocks noGrp="1"/>
          </p:cNvSpPr>
          <p:nvPr>
            <p:ph type="title"/>
          </p:nvPr>
        </p:nvSpPr>
        <p:spPr>
          <a:xfrm>
            <a:off x="3885718" y="2824861"/>
            <a:ext cx="4547079" cy="604139"/>
          </a:xfrm>
        </p:spPr>
        <p:txBody>
          <a:bodyPr/>
          <a:lstStyle/>
          <a:p>
            <a:r>
              <a:rPr lang="en-US" dirty="0"/>
              <a:t>Veeam Backup Solutions</a:t>
            </a:r>
            <a:endParaRPr lang="en-CN" dirty="0"/>
          </a:p>
        </p:txBody>
      </p:sp>
      <p:sp>
        <p:nvSpPr>
          <p:cNvPr id="3" name="Date Placeholder 2">
            <a:extLst>
              <a:ext uri="{FF2B5EF4-FFF2-40B4-BE49-F238E27FC236}">
                <a16:creationId xmlns:a16="http://schemas.microsoft.com/office/drawing/2014/main" id="{3C1093F1-5935-C544-8C7E-AE1CD61D970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7B03867-6599-C04E-95F1-FB1EBD347F0C}"/>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F310FC6-625F-6E4D-AE94-AE1EE94640E9}"/>
              </a:ext>
            </a:extLst>
          </p:cNvPr>
          <p:cNvSpPr>
            <a:spLocks noGrp="1"/>
          </p:cNvSpPr>
          <p:nvPr>
            <p:ph type="sldNum" sz="quarter" idx="12"/>
          </p:nvPr>
        </p:nvSpPr>
        <p:spPr/>
        <p:txBody>
          <a:bodyPr/>
          <a:lstStyle/>
          <a:p>
            <a:r>
              <a:rPr lang="en-US" altLang="zh-CN"/>
              <a:t>Page  </a:t>
            </a:r>
            <a:fld id="{6F6B6950-8D1A-4668-8374-25B44628E0DF}" type="slidenum">
              <a:rPr lang="zh-CN" altLang="en-US" smtClean="0"/>
              <a:t>28</a:t>
            </a:fld>
            <a:endParaRPr lang="zh-CN" altLang="en-US" dirty="0"/>
          </a:p>
        </p:txBody>
      </p:sp>
    </p:spTree>
    <p:extLst>
      <p:ext uri="{BB962C8B-B14F-4D97-AF65-F5344CB8AC3E}">
        <p14:creationId xmlns:p14="http://schemas.microsoft.com/office/powerpoint/2010/main" val="2044326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A1A22-173F-4643-9296-AEFF565CB2B1}"/>
              </a:ext>
            </a:extLst>
          </p:cNvPr>
          <p:cNvSpPr>
            <a:spLocks noGrp="1"/>
          </p:cNvSpPr>
          <p:nvPr>
            <p:ph type="title"/>
          </p:nvPr>
        </p:nvSpPr>
        <p:spPr/>
        <p:txBody>
          <a:bodyPr/>
          <a:lstStyle/>
          <a:p>
            <a:r>
              <a:rPr lang="en-CN" dirty="0"/>
              <a:t>VMware VM Backup</a:t>
            </a:r>
          </a:p>
        </p:txBody>
      </p:sp>
      <p:sp>
        <p:nvSpPr>
          <p:cNvPr id="3" name="Date Placeholder 2">
            <a:extLst>
              <a:ext uri="{FF2B5EF4-FFF2-40B4-BE49-F238E27FC236}">
                <a16:creationId xmlns:a16="http://schemas.microsoft.com/office/drawing/2014/main" id="{8EAF4061-3B9F-2C4D-9B6B-0956E5BA069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9DA2931-6576-5645-935A-D6FDDBD36AA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E6DDCDD5-0C9C-5F44-AC61-B5A193B7242B}"/>
              </a:ext>
            </a:extLst>
          </p:cNvPr>
          <p:cNvSpPr>
            <a:spLocks noGrp="1"/>
          </p:cNvSpPr>
          <p:nvPr>
            <p:ph type="sldNum" sz="quarter" idx="12"/>
          </p:nvPr>
        </p:nvSpPr>
        <p:spPr/>
        <p:txBody>
          <a:bodyPr/>
          <a:lstStyle/>
          <a:p>
            <a:r>
              <a:rPr lang="en-US" altLang="zh-CN"/>
              <a:t>Page  </a:t>
            </a:r>
            <a:fld id="{6F6B6950-8D1A-4668-8374-25B44628E0DF}" type="slidenum">
              <a:rPr lang="zh-CN" altLang="en-US" smtClean="0"/>
              <a:t>29</a:t>
            </a:fld>
            <a:endParaRPr lang="zh-CN" altLang="en-US" dirty="0"/>
          </a:p>
        </p:txBody>
      </p:sp>
      <p:pic>
        <p:nvPicPr>
          <p:cNvPr id="6" name="Picture 5">
            <a:extLst>
              <a:ext uri="{FF2B5EF4-FFF2-40B4-BE49-F238E27FC236}">
                <a16:creationId xmlns:a16="http://schemas.microsoft.com/office/drawing/2014/main" id="{83AE5839-8A1F-5B4E-A2BF-42CC17621F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10975" y="1071934"/>
            <a:ext cx="5852280" cy="4424976"/>
          </a:xfrm>
          <a:prstGeom prst="rect">
            <a:avLst/>
          </a:prstGeom>
          <a:noFill/>
          <a:ln>
            <a:noFill/>
          </a:ln>
        </p:spPr>
      </p:pic>
    </p:spTree>
    <p:extLst>
      <p:ext uri="{BB962C8B-B14F-4D97-AF65-F5344CB8AC3E}">
        <p14:creationId xmlns:p14="http://schemas.microsoft.com/office/powerpoint/2010/main" val="25601513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00337-42E2-8748-BA09-E92E42A6DA25}"/>
              </a:ext>
            </a:extLst>
          </p:cNvPr>
          <p:cNvSpPr>
            <a:spLocks noGrp="1"/>
          </p:cNvSpPr>
          <p:nvPr>
            <p:ph type="title"/>
          </p:nvPr>
        </p:nvSpPr>
        <p:spPr/>
        <p:txBody>
          <a:bodyPr/>
          <a:lstStyle/>
          <a:p>
            <a:r>
              <a:rPr lang="en-US" dirty="0"/>
              <a:t>Backup Leveraging Storage Snapshot</a:t>
            </a:r>
            <a:endParaRPr lang="en-CN" dirty="0"/>
          </a:p>
        </p:txBody>
      </p:sp>
      <p:sp>
        <p:nvSpPr>
          <p:cNvPr id="3" name="Date Placeholder 2">
            <a:extLst>
              <a:ext uri="{FF2B5EF4-FFF2-40B4-BE49-F238E27FC236}">
                <a16:creationId xmlns:a16="http://schemas.microsoft.com/office/drawing/2014/main" id="{9996EE23-B8E9-9544-9659-122F7FE406F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4EE4BF5-0161-794D-850A-55FC942E012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C357EBD9-2077-0A41-86F3-05E55375C1A9}"/>
              </a:ext>
            </a:extLst>
          </p:cNvPr>
          <p:cNvSpPr>
            <a:spLocks noGrp="1"/>
          </p:cNvSpPr>
          <p:nvPr>
            <p:ph type="sldNum" sz="quarter" idx="12"/>
          </p:nvPr>
        </p:nvSpPr>
        <p:spPr/>
        <p:txBody>
          <a:bodyPr/>
          <a:lstStyle/>
          <a:p>
            <a:r>
              <a:rPr lang="en-US" altLang="zh-CN"/>
              <a:t>Page  </a:t>
            </a:r>
            <a:fld id="{6F6B6950-8D1A-4668-8374-25B44628E0DF}" type="slidenum">
              <a:rPr lang="zh-CN" altLang="en-US" smtClean="0"/>
              <a:t>30</a:t>
            </a:fld>
            <a:endParaRPr lang="zh-CN" altLang="en-US" dirty="0"/>
          </a:p>
        </p:txBody>
      </p:sp>
      <p:sp>
        <p:nvSpPr>
          <p:cNvPr id="6" name="Rectangle 2">
            <a:extLst>
              <a:ext uri="{FF2B5EF4-FFF2-40B4-BE49-F238E27FC236}">
                <a16:creationId xmlns:a16="http://schemas.microsoft.com/office/drawing/2014/main" id="{EC9E1176-11C9-5C4D-8CDA-8B08396373B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N"/>
          </a:p>
        </p:txBody>
      </p:sp>
      <p:pic>
        <p:nvPicPr>
          <p:cNvPr id="1025" name="Picture 1">
            <a:extLst>
              <a:ext uri="{FF2B5EF4-FFF2-40B4-BE49-F238E27FC236}">
                <a16:creationId xmlns:a16="http://schemas.microsoft.com/office/drawing/2014/main" id="{79A8712A-6426-8043-9293-9F83F754AAF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89660" y="1523998"/>
            <a:ext cx="5854262" cy="3986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627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C21EB-23C8-CA4B-9DC4-C22944AA319A}"/>
              </a:ext>
            </a:extLst>
          </p:cNvPr>
          <p:cNvSpPr>
            <a:spLocks noGrp="1"/>
          </p:cNvSpPr>
          <p:nvPr>
            <p:ph type="title"/>
          </p:nvPr>
        </p:nvSpPr>
        <p:spPr/>
        <p:txBody>
          <a:bodyPr/>
          <a:lstStyle/>
          <a:p>
            <a:r>
              <a:rPr lang="en-CN" dirty="0"/>
              <a:t>Backup to Tape</a:t>
            </a:r>
          </a:p>
        </p:txBody>
      </p:sp>
      <p:sp>
        <p:nvSpPr>
          <p:cNvPr id="3" name="Date Placeholder 2">
            <a:extLst>
              <a:ext uri="{FF2B5EF4-FFF2-40B4-BE49-F238E27FC236}">
                <a16:creationId xmlns:a16="http://schemas.microsoft.com/office/drawing/2014/main" id="{217049F4-82F5-1948-8A44-AC3AC01702B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31BD5D0-82E9-384C-8682-822002867AB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80817E5-F052-9344-9DED-07B8E874E1EF}"/>
              </a:ext>
            </a:extLst>
          </p:cNvPr>
          <p:cNvSpPr>
            <a:spLocks noGrp="1"/>
          </p:cNvSpPr>
          <p:nvPr>
            <p:ph type="sldNum" sz="quarter" idx="12"/>
          </p:nvPr>
        </p:nvSpPr>
        <p:spPr/>
        <p:txBody>
          <a:bodyPr/>
          <a:lstStyle/>
          <a:p>
            <a:r>
              <a:rPr lang="en-US" altLang="zh-CN"/>
              <a:t>Page  </a:t>
            </a:r>
            <a:fld id="{6F6B6950-8D1A-4668-8374-25B44628E0DF}" type="slidenum">
              <a:rPr lang="zh-CN" altLang="en-US" smtClean="0"/>
              <a:t>31</a:t>
            </a:fld>
            <a:endParaRPr lang="zh-CN" altLang="en-US" dirty="0"/>
          </a:p>
        </p:txBody>
      </p:sp>
      <p:sp>
        <p:nvSpPr>
          <p:cNvPr id="6" name="Rectangle 2">
            <a:extLst>
              <a:ext uri="{FF2B5EF4-FFF2-40B4-BE49-F238E27FC236}">
                <a16:creationId xmlns:a16="http://schemas.microsoft.com/office/drawing/2014/main" id="{7F64806C-1069-B249-8063-3B4B6AA53098}"/>
              </a:ext>
            </a:extLst>
          </p:cNvPr>
          <p:cNvSpPr>
            <a:spLocks noChangeArrowheads="1"/>
          </p:cNvSpPr>
          <p:nvPr/>
        </p:nvSpPr>
        <p:spPr bwMode="auto">
          <a:xfrm>
            <a:off x="1064260" y="1292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N"/>
          </a:p>
        </p:txBody>
      </p:sp>
      <p:pic>
        <p:nvPicPr>
          <p:cNvPr id="2049" name="Picture 1">
            <a:extLst>
              <a:ext uri="{FF2B5EF4-FFF2-40B4-BE49-F238E27FC236}">
                <a16:creationId xmlns:a16="http://schemas.microsoft.com/office/drawing/2014/main" id="{8AF8D3CC-CFCE-2A4C-A317-6A95A9EFB444}"/>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064260" y="1292772"/>
            <a:ext cx="5537200" cy="389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9883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E0E94-52E8-6B40-9A70-27070F82F73B}"/>
              </a:ext>
            </a:extLst>
          </p:cNvPr>
          <p:cNvSpPr>
            <a:spLocks noGrp="1"/>
          </p:cNvSpPr>
          <p:nvPr>
            <p:ph type="title"/>
          </p:nvPr>
        </p:nvSpPr>
        <p:spPr/>
        <p:txBody>
          <a:bodyPr/>
          <a:lstStyle/>
          <a:p>
            <a:r>
              <a:rPr lang="en-US" dirty="0"/>
              <a:t>Data Protection for Physical Workloads</a:t>
            </a:r>
            <a:endParaRPr lang="en-CN" dirty="0"/>
          </a:p>
        </p:txBody>
      </p:sp>
      <p:sp>
        <p:nvSpPr>
          <p:cNvPr id="3" name="Date Placeholder 2">
            <a:extLst>
              <a:ext uri="{FF2B5EF4-FFF2-40B4-BE49-F238E27FC236}">
                <a16:creationId xmlns:a16="http://schemas.microsoft.com/office/drawing/2014/main" id="{CF83A7AC-A4BD-2241-9001-4E9F97048456}"/>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7864AA1-1FF1-3C45-91AD-E4C22C9A702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635C662-A34B-764B-BD26-59F2F0FAEAEC}"/>
              </a:ext>
            </a:extLst>
          </p:cNvPr>
          <p:cNvSpPr>
            <a:spLocks noGrp="1"/>
          </p:cNvSpPr>
          <p:nvPr>
            <p:ph type="sldNum" sz="quarter" idx="12"/>
          </p:nvPr>
        </p:nvSpPr>
        <p:spPr/>
        <p:txBody>
          <a:bodyPr/>
          <a:lstStyle/>
          <a:p>
            <a:r>
              <a:rPr lang="en-US" altLang="zh-CN"/>
              <a:t>Page  </a:t>
            </a:r>
            <a:fld id="{6F6B6950-8D1A-4668-8374-25B44628E0DF}" type="slidenum">
              <a:rPr lang="zh-CN" altLang="en-US" smtClean="0"/>
              <a:t>32</a:t>
            </a:fld>
            <a:endParaRPr lang="zh-CN" altLang="en-US" dirty="0"/>
          </a:p>
        </p:txBody>
      </p:sp>
      <p:sp>
        <p:nvSpPr>
          <p:cNvPr id="6" name="Rectangle 2">
            <a:extLst>
              <a:ext uri="{FF2B5EF4-FFF2-40B4-BE49-F238E27FC236}">
                <a16:creationId xmlns:a16="http://schemas.microsoft.com/office/drawing/2014/main" id="{908D2757-189B-4D48-9536-538C2D35E82E}"/>
              </a:ext>
            </a:extLst>
          </p:cNvPr>
          <p:cNvSpPr>
            <a:spLocks noChangeArrowheads="1"/>
          </p:cNvSpPr>
          <p:nvPr/>
        </p:nvSpPr>
        <p:spPr bwMode="auto">
          <a:xfrm>
            <a:off x="4813738" y="224489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N"/>
          </a:p>
        </p:txBody>
      </p:sp>
      <p:pic>
        <p:nvPicPr>
          <p:cNvPr id="3073" name="Picture 1" descr="备份的工作方式">
            <a:extLst>
              <a:ext uri="{FF2B5EF4-FFF2-40B4-BE49-F238E27FC236}">
                <a16:creationId xmlns:a16="http://schemas.microsoft.com/office/drawing/2014/main" id="{78E69A2C-78BB-8144-8757-960B57874DE8}"/>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5767234" y="1708868"/>
            <a:ext cx="5408763" cy="326652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4">
            <a:extLst>
              <a:ext uri="{FF2B5EF4-FFF2-40B4-BE49-F238E27FC236}">
                <a16:creationId xmlns:a16="http://schemas.microsoft.com/office/drawing/2014/main" id="{F6DD7584-86FB-D543-861A-AF79F129D796}"/>
              </a:ext>
            </a:extLst>
          </p:cNvPr>
          <p:cNvSpPr>
            <a:spLocks noChangeArrowheads="1"/>
          </p:cNvSpPr>
          <p:nvPr/>
        </p:nvSpPr>
        <p:spPr bwMode="auto">
          <a:xfrm>
            <a:off x="399393" y="192995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N"/>
          </a:p>
        </p:txBody>
      </p:sp>
      <p:pic>
        <p:nvPicPr>
          <p:cNvPr id="3075" name="Picture 3" descr="备份的工作方式">
            <a:extLst>
              <a:ext uri="{FF2B5EF4-FFF2-40B4-BE49-F238E27FC236}">
                <a16:creationId xmlns:a16="http://schemas.microsoft.com/office/drawing/2014/main" id="{33EB5C17-75AA-444D-9CC1-0D33F9020120}"/>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99393" y="1929958"/>
            <a:ext cx="5245100" cy="24003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9D70B16-BFDB-B94F-8EA8-C1485DDE6476}"/>
              </a:ext>
            </a:extLst>
          </p:cNvPr>
          <p:cNvSpPr txBox="1"/>
          <p:nvPr/>
        </p:nvSpPr>
        <p:spPr>
          <a:xfrm>
            <a:off x="1723697" y="4957440"/>
            <a:ext cx="2912977" cy="276999"/>
          </a:xfrm>
          <a:prstGeom prst="rect">
            <a:avLst/>
          </a:prstGeom>
          <a:noFill/>
        </p:spPr>
        <p:txBody>
          <a:bodyPr wrap="none" rtlCol="0">
            <a:spAutoFit/>
          </a:bodyPr>
          <a:lstStyle/>
          <a:p>
            <a:r>
              <a:rPr lang="en-US" sz="1200" dirty="0"/>
              <a:t>Veeam agent for Microsoft Windows</a:t>
            </a:r>
            <a:endParaRPr lang="en-CN" sz="1200" dirty="0"/>
          </a:p>
        </p:txBody>
      </p:sp>
      <p:sp>
        <p:nvSpPr>
          <p:cNvPr id="11" name="TextBox 10">
            <a:extLst>
              <a:ext uri="{FF2B5EF4-FFF2-40B4-BE49-F238E27FC236}">
                <a16:creationId xmlns:a16="http://schemas.microsoft.com/office/drawing/2014/main" id="{73DB962E-901A-374D-B147-DD95F6ACA720}"/>
              </a:ext>
            </a:extLst>
          </p:cNvPr>
          <p:cNvSpPr txBox="1"/>
          <p:nvPr/>
        </p:nvSpPr>
        <p:spPr>
          <a:xfrm>
            <a:off x="7514230" y="4957439"/>
            <a:ext cx="1885453" cy="276999"/>
          </a:xfrm>
          <a:prstGeom prst="rect">
            <a:avLst/>
          </a:prstGeom>
          <a:noFill/>
        </p:spPr>
        <p:txBody>
          <a:bodyPr wrap="none" rtlCol="0">
            <a:spAutoFit/>
          </a:bodyPr>
          <a:lstStyle/>
          <a:p>
            <a:r>
              <a:rPr lang="en-US" sz="1200" dirty="0"/>
              <a:t>Veeam agent for Linux</a:t>
            </a:r>
            <a:endParaRPr lang="en-CN" sz="1200" dirty="0"/>
          </a:p>
        </p:txBody>
      </p:sp>
    </p:spTree>
    <p:extLst>
      <p:ext uri="{BB962C8B-B14F-4D97-AF65-F5344CB8AC3E}">
        <p14:creationId xmlns:p14="http://schemas.microsoft.com/office/powerpoint/2010/main" val="40037105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21301-5DF9-8946-BD0A-7A9F54A62ED3}"/>
              </a:ext>
            </a:extLst>
          </p:cNvPr>
          <p:cNvSpPr>
            <a:spLocks noGrp="1"/>
          </p:cNvSpPr>
          <p:nvPr>
            <p:ph type="title"/>
          </p:nvPr>
        </p:nvSpPr>
        <p:spPr/>
        <p:txBody>
          <a:bodyPr/>
          <a:lstStyle/>
          <a:p>
            <a:r>
              <a:rPr lang="en-CN" dirty="0"/>
              <a:t>Database Backup</a:t>
            </a:r>
          </a:p>
        </p:txBody>
      </p:sp>
      <p:sp>
        <p:nvSpPr>
          <p:cNvPr id="3" name="Date Placeholder 2">
            <a:extLst>
              <a:ext uri="{FF2B5EF4-FFF2-40B4-BE49-F238E27FC236}">
                <a16:creationId xmlns:a16="http://schemas.microsoft.com/office/drawing/2014/main" id="{BEED1ECD-E896-D64C-9026-D74346C3CDFF}"/>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3A546C7-1FDD-064B-BB06-0DD94819052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BBDF622-06BA-434B-9796-CA0AA56E30C0}"/>
              </a:ext>
            </a:extLst>
          </p:cNvPr>
          <p:cNvSpPr>
            <a:spLocks noGrp="1"/>
          </p:cNvSpPr>
          <p:nvPr>
            <p:ph type="sldNum" sz="quarter" idx="12"/>
          </p:nvPr>
        </p:nvSpPr>
        <p:spPr/>
        <p:txBody>
          <a:bodyPr/>
          <a:lstStyle/>
          <a:p>
            <a:r>
              <a:rPr lang="en-US" altLang="zh-CN"/>
              <a:t>Page  </a:t>
            </a:r>
            <a:fld id="{6F6B6950-8D1A-4668-8374-25B44628E0DF}" type="slidenum">
              <a:rPr lang="zh-CN" altLang="en-US" smtClean="0"/>
              <a:t>33</a:t>
            </a:fld>
            <a:endParaRPr lang="zh-CN" altLang="en-US" dirty="0"/>
          </a:p>
        </p:txBody>
      </p:sp>
      <p:pic>
        <p:nvPicPr>
          <p:cNvPr id="6" name="Picture 5">
            <a:extLst>
              <a:ext uri="{FF2B5EF4-FFF2-40B4-BE49-F238E27FC236}">
                <a16:creationId xmlns:a16="http://schemas.microsoft.com/office/drawing/2014/main" id="{362B0EFF-4364-0D4D-8121-0B426F20FC7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86572" y="1819344"/>
            <a:ext cx="4635500" cy="2841625"/>
          </a:xfrm>
          <a:prstGeom prst="rect">
            <a:avLst/>
          </a:prstGeom>
          <a:noFill/>
          <a:ln>
            <a:noFill/>
          </a:ln>
        </p:spPr>
      </p:pic>
      <p:sp>
        <p:nvSpPr>
          <p:cNvPr id="7" name="TextBox 6">
            <a:extLst>
              <a:ext uri="{FF2B5EF4-FFF2-40B4-BE49-F238E27FC236}">
                <a16:creationId xmlns:a16="http://schemas.microsoft.com/office/drawing/2014/main" id="{954D03B3-0F30-F946-A282-5DB46CB5BED9}"/>
              </a:ext>
            </a:extLst>
          </p:cNvPr>
          <p:cNvSpPr txBox="1"/>
          <p:nvPr/>
        </p:nvSpPr>
        <p:spPr>
          <a:xfrm>
            <a:off x="2484908" y="4902505"/>
            <a:ext cx="1516762" cy="307777"/>
          </a:xfrm>
          <a:prstGeom prst="rect">
            <a:avLst/>
          </a:prstGeom>
          <a:noFill/>
        </p:spPr>
        <p:txBody>
          <a:bodyPr wrap="none" rtlCol="0">
            <a:spAutoFit/>
          </a:bodyPr>
          <a:lstStyle/>
          <a:p>
            <a:r>
              <a:rPr lang="en-CN" sz="1400" dirty="0"/>
              <a:t>Oracle backup</a:t>
            </a:r>
          </a:p>
        </p:txBody>
      </p:sp>
      <p:pic>
        <p:nvPicPr>
          <p:cNvPr id="8" name="图片 1">
            <a:extLst>
              <a:ext uri="{FF2B5EF4-FFF2-40B4-BE49-F238E27FC236}">
                <a16:creationId xmlns:a16="http://schemas.microsoft.com/office/drawing/2014/main" id="{E345F1CC-36C4-6449-B64E-84D07E29390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21533" y="1652575"/>
            <a:ext cx="5718810" cy="3249930"/>
          </a:xfrm>
          <a:prstGeom prst="rect">
            <a:avLst/>
          </a:prstGeom>
          <a:noFill/>
          <a:ln>
            <a:noFill/>
          </a:ln>
        </p:spPr>
      </p:pic>
      <p:sp>
        <p:nvSpPr>
          <p:cNvPr id="9" name="TextBox 8">
            <a:extLst>
              <a:ext uri="{FF2B5EF4-FFF2-40B4-BE49-F238E27FC236}">
                <a16:creationId xmlns:a16="http://schemas.microsoft.com/office/drawing/2014/main" id="{A50D24F6-E771-1444-B119-0752859A4D15}"/>
              </a:ext>
            </a:extLst>
          </p:cNvPr>
          <p:cNvSpPr txBox="1"/>
          <p:nvPr/>
        </p:nvSpPr>
        <p:spPr>
          <a:xfrm>
            <a:off x="8432797" y="4998985"/>
            <a:ext cx="1816523" cy="307777"/>
          </a:xfrm>
          <a:prstGeom prst="rect">
            <a:avLst/>
          </a:prstGeom>
          <a:noFill/>
        </p:spPr>
        <p:txBody>
          <a:bodyPr wrap="none" rtlCol="0">
            <a:spAutoFit/>
          </a:bodyPr>
          <a:lstStyle/>
          <a:p>
            <a:r>
              <a:rPr lang="en-CN" sz="1400" dirty="0"/>
              <a:t>SAP HANA backup</a:t>
            </a:r>
          </a:p>
        </p:txBody>
      </p:sp>
      <p:sp>
        <p:nvSpPr>
          <p:cNvPr id="10" name="TextBox 9">
            <a:extLst>
              <a:ext uri="{FF2B5EF4-FFF2-40B4-BE49-F238E27FC236}">
                <a16:creationId xmlns:a16="http://schemas.microsoft.com/office/drawing/2014/main" id="{C3B70180-4CC6-E14C-852C-7955AD6C072C}"/>
              </a:ext>
            </a:extLst>
          </p:cNvPr>
          <p:cNvSpPr txBox="1"/>
          <p:nvPr/>
        </p:nvSpPr>
        <p:spPr>
          <a:xfrm>
            <a:off x="1602542" y="5681640"/>
            <a:ext cx="9573455" cy="369332"/>
          </a:xfrm>
          <a:prstGeom prst="rect">
            <a:avLst/>
          </a:prstGeom>
          <a:noFill/>
        </p:spPr>
        <p:txBody>
          <a:bodyPr wrap="none" rtlCol="0">
            <a:spAutoFit/>
          </a:bodyPr>
          <a:lstStyle/>
          <a:p>
            <a:r>
              <a:rPr lang="en-CN" dirty="0"/>
              <a:t>Veeam supports backup for Oracle, SQL Server, MySQL, PostgrelSQL and SAP HANA </a:t>
            </a:r>
          </a:p>
        </p:txBody>
      </p:sp>
    </p:spTree>
    <p:extLst>
      <p:ext uri="{BB962C8B-B14F-4D97-AF65-F5344CB8AC3E}">
        <p14:creationId xmlns:p14="http://schemas.microsoft.com/office/powerpoint/2010/main" val="23758564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AEE38-D07E-3249-9EBB-62B5566939DF}"/>
              </a:ext>
            </a:extLst>
          </p:cNvPr>
          <p:cNvSpPr>
            <a:spLocks noGrp="1"/>
          </p:cNvSpPr>
          <p:nvPr>
            <p:ph type="title"/>
          </p:nvPr>
        </p:nvSpPr>
        <p:spPr/>
        <p:txBody>
          <a:bodyPr/>
          <a:lstStyle/>
          <a:p>
            <a:r>
              <a:rPr lang="en-US" dirty="0"/>
              <a:t>File-level Backup</a:t>
            </a:r>
            <a:endParaRPr lang="en-CN" dirty="0"/>
          </a:p>
        </p:txBody>
      </p:sp>
      <p:sp>
        <p:nvSpPr>
          <p:cNvPr id="3" name="Date Placeholder 2">
            <a:extLst>
              <a:ext uri="{FF2B5EF4-FFF2-40B4-BE49-F238E27FC236}">
                <a16:creationId xmlns:a16="http://schemas.microsoft.com/office/drawing/2014/main" id="{FA042912-6420-7F4C-83AF-27B60D29557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646178D-3F1F-1543-B504-C20D39145D7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9096BBE-0E9F-AB45-8B27-FDAA95C6DAF2}"/>
              </a:ext>
            </a:extLst>
          </p:cNvPr>
          <p:cNvSpPr>
            <a:spLocks noGrp="1"/>
          </p:cNvSpPr>
          <p:nvPr>
            <p:ph type="sldNum" sz="quarter" idx="12"/>
          </p:nvPr>
        </p:nvSpPr>
        <p:spPr/>
        <p:txBody>
          <a:bodyPr/>
          <a:lstStyle/>
          <a:p>
            <a:r>
              <a:rPr lang="en-US" altLang="zh-CN"/>
              <a:t>Page  </a:t>
            </a:r>
            <a:fld id="{6F6B6950-8D1A-4668-8374-25B44628E0DF}" type="slidenum">
              <a:rPr lang="zh-CN" altLang="en-US" smtClean="0"/>
              <a:t>34</a:t>
            </a:fld>
            <a:endParaRPr lang="zh-CN" altLang="en-US" dirty="0"/>
          </a:p>
        </p:txBody>
      </p:sp>
      <p:pic>
        <p:nvPicPr>
          <p:cNvPr id="6" name="图片 1">
            <a:extLst>
              <a:ext uri="{FF2B5EF4-FFF2-40B4-BE49-F238E27FC236}">
                <a16:creationId xmlns:a16="http://schemas.microsoft.com/office/drawing/2014/main" id="{80F97593-DBB5-8C4F-9BCC-8AB27621DEB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36744" y="1783451"/>
            <a:ext cx="5725795" cy="3122930"/>
          </a:xfrm>
          <a:prstGeom prst="rect">
            <a:avLst/>
          </a:prstGeom>
          <a:noFill/>
          <a:ln>
            <a:noFill/>
          </a:ln>
        </p:spPr>
      </p:pic>
      <p:sp>
        <p:nvSpPr>
          <p:cNvPr id="7" name="TextBox 6">
            <a:extLst>
              <a:ext uri="{FF2B5EF4-FFF2-40B4-BE49-F238E27FC236}">
                <a16:creationId xmlns:a16="http://schemas.microsoft.com/office/drawing/2014/main" id="{5649AC8C-4534-F349-9B8E-51CD8D22E06E}"/>
              </a:ext>
            </a:extLst>
          </p:cNvPr>
          <p:cNvSpPr txBox="1"/>
          <p:nvPr/>
        </p:nvSpPr>
        <p:spPr>
          <a:xfrm>
            <a:off x="2939657" y="5055476"/>
            <a:ext cx="1519968" cy="307777"/>
          </a:xfrm>
          <a:prstGeom prst="rect">
            <a:avLst/>
          </a:prstGeom>
          <a:noFill/>
        </p:spPr>
        <p:txBody>
          <a:bodyPr wrap="none" rtlCol="0">
            <a:spAutoFit/>
          </a:bodyPr>
          <a:lstStyle/>
          <a:p>
            <a:r>
              <a:rPr lang="en-CN" sz="1400" dirty="0"/>
              <a:t>Veeam for NAS</a:t>
            </a:r>
          </a:p>
        </p:txBody>
      </p:sp>
      <p:pic>
        <p:nvPicPr>
          <p:cNvPr id="9" name="图片 3">
            <a:extLst>
              <a:ext uri="{FF2B5EF4-FFF2-40B4-BE49-F238E27FC236}">
                <a16:creationId xmlns:a16="http://schemas.microsoft.com/office/drawing/2014/main" id="{3BE71580-17A4-7442-B890-EE9C8A1A925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412987" y="2169135"/>
            <a:ext cx="3763010" cy="2327910"/>
          </a:xfrm>
          <a:prstGeom prst="rect">
            <a:avLst/>
          </a:prstGeom>
          <a:noFill/>
          <a:ln>
            <a:noFill/>
          </a:ln>
        </p:spPr>
      </p:pic>
      <p:sp>
        <p:nvSpPr>
          <p:cNvPr id="10" name="TextBox 9">
            <a:extLst>
              <a:ext uri="{FF2B5EF4-FFF2-40B4-BE49-F238E27FC236}">
                <a16:creationId xmlns:a16="http://schemas.microsoft.com/office/drawing/2014/main" id="{3B150651-C507-0340-9BE2-7EC601D47BD2}"/>
              </a:ext>
            </a:extLst>
          </p:cNvPr>
          <p:cNvSpPr txBox="1"/>
          <p:nvPr/>
        </p:nvSpPr>
        <p:spPr>
          <a:xfrm>
            <a:off x="8639503" y="5055476"/>
            <a:ext cx="1742785" cy="307777"/>
          </a:xfrm>
          <a:prstGeom prst="rect">
            <a:avLst/>
          </a:prstGeom>
          <a:noFill/>
        </p:spPr>
        <p:txBody>
          <a:bodyPr wrap="none" rtlCol="0">
            <a:spAutoFit/>
          </a:bodyPr>
          <a:lstStyle/>
          <a:p>
            <a:r>
              <a:rPr lang="en-CN" sz="1400" dirty="0"/>
              <a:t>File-level recovery</a:t>
            </a:r>
          </a:p>
        </p:txBody>
      </p:sp>
    </p:spTree>
    <p:extLst>
      <p:ext uri="{BB962C8B-B14F-4D97-AF65-F5344CB8AC3E}">
        <p14:creationId xmlns:p14="http://schemas.microsoft.com/office/powerpoint/2010/main" val="3681255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3F2AA-B1BB-1041-8C58-6DD1CB37CB6E}"/>
              </a:ext>
            </a:extLst>
          </p:cNvPr>
          <p:cNvSpPr>
            <a:spLocks noGrp="1"/>
          </p:cNvSpPr>
          <p:nvPr>
            <p:ph type="title"/>
          </p:nvPr>
        </p:nvSpPr>
        <p:spPr/>
        <p:txBody>
          <a:bodyPr/>
          <a:lstStyle/>
          <a:p>
            <a:r>
              <a:rPr lang="en-US" dirty="0"/>
              <a:t>Replication &amp; DR Solution</a:t>
            </a:r>
            <a:endParaRPr lang="en-CN" dirty="0"/>
          </a:p>
        </p:txBody>
      </p:sp>
      <p:sp>
        <p:nvSpPr>
          <p:cNvPr id="3" name="Date Placeholder 2">
            <a:extLst>
              <a:ext uri="{FF2B5EF4-FFF2-40B4-BE49-F238E27FC236}">
                <a16:creationId xmlns:a16="http://schemas.microsoft.com/office/drawing/2014/main" id="{C83A5110-63F9-374F-8257-D8E2B0D40C6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EE4810D8-91E3-0A44-A96F-A26F59FB77C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A6DA3D6-1CB9-D54B-959E-818D7ADD76F4}"/>
              </a:ext>
            </a:extLst>
          </p:cNvPr>
          <p:cNvSpPr>
            <a:spLocks noGrp="1"/>
          </p:cNvSpPr>
          <p:nvPr>
            <p:ph type="sldNum" sz="quarter" idx="12"/>
          </p:nvPr>
        </p:nvSpPr>
        <p:spPr/>
        <p:txBody>
          <a:bodyPr/>
          <a:lstStyle/>
          <a:p>
            <a:r>
              <a:rPr lang="en-US" altLang="zh-CN"/>
              <a:t>Page  </a:t>
            </a:r>
            <a:fld id="{6F6B6950-8D1A-4668-8374-25B44628E0DF}" type="slidenum">
              <a:rPr lang="zh-CN" altLang="en-US" smtClean="0"/>
              <a:t>35</a:t>
            </a:fld>
            <a:endParaRPr lang="zh-CN" altLang="en-US" dirty="0"/>
          </a:p>
        </p:txBody>
      </p:sp>
      <p:pic>
        <p:nvPicPr>
          <p:cNvPr id="7" name="图片 2">
            <a:extLst>
              <a:ext uri="{FF2B5EF4-FFF2-40B4-BE49-F238E27FC236}">
                <a16:creationId xmlns:a16="http://schemas.microsoft.com/office/drawing/2014/main" id="{89A0A725-1E75-4A41-A1F0-19DD94AE3A1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205061"/>
            <a:ext cx="5275580" cy="2679700"/>
          </a:xfrm>
          <a:prstGeom prst="rect">
            <a:avLst/>
          </a:prstGeom>
          <a:noFill/>
          <a:ln>
            <a:noFill/>
          </a:ln>
        </p:spPr>
      </p:pic>
      <p:pic>
        <p:nvPicPr>
          <p:cNvPr id="8" name="图片 1">
            <a:extLst>
              <a:ext uri="{FF2B5EF4-FFF2-40B4-BE49-F238E27FC236}">
                <a16:creationId xmlns:a16="http://schemas.microsoft.com/office/drawing/2014/main" id="{810728B8-6374-2F4C-882D-5DE432B13E9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6052" y="1965960"/>
            <a:ext cx="5275580" cy="2926080"/>
          </a:xfrm>
          <a:prstGeom prst="rect">
            <a:avLst/>
          </a:prstGeom>
          <a:noFill/>
          <a:ln>
            <a:noFill/>
          </a:ln>
        </p:spPr>
      </p:pic>
    </p:spTree>
    <p:extLst>
      <p:ext uri="{BB962C8B-B14F-4D97-AF65-F5344CB8AC3E}">
        <p14:creationId xmlns:p14="http://schemas.microsoft.com/office/powerpoint/2010/main" val="3589884480"/>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9525" cap="rnd">
          <a:solidFill>
            <a:srgbClr val="39A8DD"/>
          </a:solidFill>
          <a:prstDash val="solid"/>
          <a:round/>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2" ma:contentTypeDescription="新建文档。" ma:contentTypeScope="" ma:versionID="8ece7790fd4028eb83e8cd31b6346a9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36a4803f2d636fe480358400a3648630"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B640D-F74C-4185-A967-1757E4C66D18}">
  <ds:schemaRefs>
    <ds:schemaRef ds:uri="http://purl.org/dc/elements/1.1/"/>
    <ds:schemaRef ds:uri="http://schemas.openxmlformats.org/package/2006/metadata/core-properties"/>
    <ds:schemaRef ds:uri="http://schemas.microsoft.com/office/2006/documentManagement/types"/>
    <ds:schemaRef ds:uri="1feb58f4-9bb1-454f-9bde-61dd78d0bd48"/>
    <ds:schemaRef ds:uri="40bf5473-31f4-403a-9eae-2673c3d7009b"/>
    <ds:schemaRef ds:uri="http://purl.org/dc/dcmitype/"/>
    <ds:schemaRef ds:uri="http://schemas.microsoft.com/office/infopath/2007/PartnerControls"/>
    <ds:schemaRef ds:uri="http://purl.org/dc/term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EBD1002-5171-430B-8666-40BFA8B338FA}">
  <ds:schemaRefs>
    <ds:schemaRef ds:uri="http://schemas.microsoft.com/sharepoint/v3/contenttype/forms"/>
  </ds:schemaRefs>
</ds:datastoreItem>
</file>

<file path=customXml/itemProps3.xml><?xml version="1.0" encoding="utf-8"?>
<ds:datastoreItem xmlns:ds="http://schemas.openxmlformats.org/officeDocument/2006/customXml" ds:itemID="{33E8F3EE-26A8-4374-BC11-0B4275CEB3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eb58f4-9bb1-454f-9bde-61dd78d0bd48"/>
    <ds:schemaRef ds:uri="40bf5473-31f4-403a-9eae-2673c3d700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43518</TotalTime>
  <Words>2246</Words>
  <Application>Microsoft Macintosh PowerPoint</Application>
  <PresentationFormat>Widescreen</PresentationFormat>
  <Paragraphs>450</Paragraphs>
  <Slides>36</Slides>
  <Notes>9</Notes>
  <HiddenSlides>9</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36</vt:i4>
      </vt:variant>
    </vt:vector>
  </HeadingPairs>
  <TitlesOfParts>
    <vt:vector size="43" baseType="lpstr">
      <vt:lpstr>Arial</vt:lpstr>
      <vt:lpstr>Calibri</vt:lpstr>
      <vt:lpstr>Century Gothic</vt:lpstr>
      <vt:lpstr>Tahoma</vt:lpstr>
      <vt:lpstr>Office 主题</vt:lpstr>
      <vt:lpstr>Custom Design</vt:lpstr>
      <vt:lpstr>1_Custom Design</vt:lpstr>
      <vt:lpstr>PowerPoint Presentation</vt:lpstr>
      <vt:lpstr>Veeam Company Overview</vt:lpstr>
      <vt:lpstr>Veeam Product Offering</vt:lpstr>
      <vt:lpstr>Veeam Backup &amp; Replication</vt:lpstr>
      <vt:lpstr>Veeam Backup &amp; Replication Architecture</vt:lpstr>
      <vt:lpstr>Core Components of Veeam Backup &amp; Replication</vt:lpstr>
      <vt:lpstr>3-2-1-1-0 Backup Rule of Veeam</vt:lpstr>
      <vt:lpstr>Veeam Solutions and Highlights</vt:lpstr>
      <vt:lpstr>Agent-less VM Backup (for VMware &amp; Hyper-v)</vt:lpstr>
      <vt:lpstr>Agent-less VM Replication &amp; DR (for VMware &amp; Hyper-v)</vt:lpstr>
      <vt:lpstr>Application-aware Backup and Replication</vt:lpstr>
      <vt:lpstr>VM Instant Recovery</vt:lpstr>
      <vt:lpstr>Heterogeneous Instant Recovery to vSphere &amp; Hyper-v</vt:lpstr>
      <vt:lpstr>1-click Oracle &amp; SQL Instant Recovery</vt:lpstr>
      <vt:lpstr>File-level Backup </vt:lpstr>
      <vt:lpstr>Hardened Linux Repository (new on V11)</vt:lpstr>
      <vt:lpstr>Veeam CDP</vt:lpstr>
      <vt:lpstr>Built-in WAN Accelerator for Cross-site Data Replication</vt:lpstr>
      <vt:lpstr>Veeam Datalabs</vt:lpstr>
      <vt:lpstr>Secure Restore</vt:lpstr>
      <vt:lpstr>Veeam ONE Monitor</vt:lpstr>
      <vt:lpstr>Veeam &amp; Sangfor Joint Solutions </vt:lpstr>
      <vt:lpstr>Agent-based VM Backup and Replication</vt:lpstr>
      <vt:lpstr>Veeam File-level Backup and Database Backup on HCI</vt:lpstr>
      <vt:lpstr>Heterogeneous Replication/DR to Sangfor HCI</vt:lpstr>
      <vt:lpstr>Feature Supportability Comparison</vt:lpstr>
      <vt:lpstr>PowerPoint Presentation</vt:lpstr>
      <vt:lpstr>Veeam B&amp;R Deployment Modes</vt:lpstr>
      <vt:lpstr>Veeam Backup Solutions</vt:lpstr>
      <vt:lpstr>VMware VM Backup</vt:lpstr>
      <vt:lpstr>Backup Leveraging Storage Snapshot</vt:lpstr>
      <vt:lpstr>Backup to Tape</vt:lpstr>
      <vt:lpstr>Data Protection for Physical Workloads</vt:lpstr>
      <vt:lpstr>Database Backup</vt:lpstr>
      <vt:lpstr>File-level Backup</vt:lpstr>
      <vt:lpstr>Replication &amp; DR Solution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Cheney Hu</cp:lastModifiedBy>
  <cp:revision>1191</cp:revision>
  <dcterms:created xsi:type="dcterms:W3CDTF">2019-02-27T02:00:00Z</dcterms:created>
  <dcterms:modified xsi:type="dcterms:W3CDTF">2021-04-02T08:16:12Z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y fmtid="{D5CDD505-2E9C-101B-9397-08002B2CF9AE}" pid="3" name="ContentTypeId">
    <vt:lpwstr>0x01010049BDA20EC7826B4BA0C6DC70B5F72CAF</vt:lpwstr>
  </property>
</Properties>
</file>