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39"/>
  </p:notesMasterIdLst>
  <p:sldIdLst>
    <p:sldId id="277" r:id="rId2"/>
    <p:sldId id="346" r:id="rId3"/>
    <p:sldId id="347" r:id="rId4"/>
    <p:sldId id="348" r:id="rId5"/>
    <p:sldId id="349" r:id="rId6"/>
    <p:sldId id="350" r:id="rId7"/>
    <p:sldId id="351" r:id="rId8"/>
    <p:sldId id="352" r:id="rId9"/>
    <p:sldId id="1358" r:id="rId10"/>
    <p:sldId id="1359" r:id="rId11"/>
    <p:sldId id="1360" r:id="rId12"/>
    <p:sldId id="1361" r:id="rId13"/>
    <p:sldId id="353" r:id="rId14"/>
    <p:sldId id="354" r:id="rId15"/>
    <p:sldId id="355" r:id="rId16"/>
    <p:sldId id="356" r:id="rId17"/>
    <p:sldId id="1340" r:id="rId18"/>
    <p:sldId id="1341" r:id="rId19"/>
    <p:sldId id="1342" r:id="rId20"/>
    <p:sldId id="1343" r:id="rId21"/>
    <p:sldId id="1344" r:id="rId22"/>
    <p:sldId id="1346" r:id="rId23"/>
    <p:sldId id="1345" r:id="rId24"/>
    <p:sldId id="1347" r:id="rId25"/>
    <p:sldId id="1348" r:id="rId26"/>
    <p:sldId id="1349" r:id="rId27"/>
    <p:sldId id="1350" r:id="rId28"/>
    <p:sldId id="1351" r:id="rId29"/>
    <p:sldId id="377" r:id="rId30"/>
    <p:sldId id="1352" r:id="rId31"/>
    <p:sldId id="1353" r:id="rId32"/>
    <p:sldId id="1362" r:id="rId33"/>
    <p:sldId id="1354" r:id="rId34"/>
    <p:sldId id="1355" r:id="rId35"/>
    <p:sldId id="1356" r:id="rId36"/>
    <p:sldId id="278" r:id="rId37"/>
    <p:sldId id="1357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692"/>
    <a:srgbClr val="79BD28"/>
    <a:srgbClr val="00B0F0"/>
    <a:srgbClr val="E7E6E6"/>
    <a:srgbClr val="6FB332"/>
    <a:srgbClr val="5F7491"/>
    <a:srgbClr val="15BCB4"/>
    <a:srgbClr val="C9C9C9"/>
    <a:srgbClr val="96BADB"/>
    <a:srgbClr val="0078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376" y="184"/>
      </p:cViewPr>
      <p:guideLst>
        <p:guide orient="horz" pos="4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2020/11/24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33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939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19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角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20" userDrawn="1">
          <p15:clr>
            <a:srgbClr val="FBAE40"/>
          </p15:clr>
        </p15:guide>
        <p15:guide id="2" pos="7015" userDrawn="1">
          <p15:clr>
            <a:srgbClr val="FBAE40"/>
          </p15:clr>
        </p15:guide>
        <p15:guide id="3" orient="horz" pos="4178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2275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0972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94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485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073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61" r:id="rId4"/>
    <p:sldLayoutId id="2147483662" r:id="rId5"/>
    <p:sldLayoutId id="2147483655" r:id="rId6"/>
    <p:sldLayoutId id="2147483663" r:id="rId7"/>
    <p:sldLayoutId id="2147483659" r:id="rId8"/>
    <p:sldLayoutId id="2147483660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" y="-837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216727"/>
            <a:ext cx="645622" cy="1514761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416204" y="2018532"/>
            <a:ext cx="41328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Sangfor HCI</a:t>
            </a:r>
            <a:endParaRPr lang="zh-CN" altLang="en-US" sz="5400" b="1" dirty="0">
              <a:solidFill>
                <a:srgbClr val="345692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9391" y="2216724"/>
            <a:ext cx="129736" cy="1514761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43234" y="2216727"/>
            <a:ext cx="129736" cy="1514761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457721" y="3045161"/>
            <a:ext cx="5113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微软雅黑" charset="-122"/>
              </a:rPr>
              <a:t>Advanced Sizing and Quotation 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17" name="矩形 1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90093" y="216802"/>
              <a:ext cx="587853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HCI Software License</a:t>
              </a:r>
              <a:r>
                <a:rPr lang="zh-CN" altLang="en-US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Breakdown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DC46938-4B66-D449-A863-6D4BE8E09FD8}"/>
              </a:ext>
            </a:extLst>
          </p:cNvPr>
          <p:cNvSpPr txBox="1"/>
          <p:nvPr/>
        </p:nvSpPr>
        <p:spPr>
          <a:xfrm>
            <a:off x="590574" y="1145597"/>
            <a:ext cx="10797767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The licenses that are based on </a:t>
            </a:r>
            <a:r>
              <a:rPr lang="en-US" sz="2400" b="1" dirty="0">
                <a:solidFill>
                  <a:srgbClr val="FF0000"/>
                </a:solidFill>
              </a:rPr>
              <a:t>physical CPU sockets</a:t>
            </a:r>
          </a:p>
          <a:p>
            <a:r>
              <a:rPr lang="en-US" sz="2000" dirty="0"/>
              <a:t>aSV, </a:t>
            </a:r>
            <a:r>
              <a:rPr lang="en-US" sz="2000" dirty="0" err="1"/>
              <a:t>aSAN</a:t>
            </a:r>
            <a:r>
              <a:rPr lang="en-US" sz="2000" dirty="0"/>
              <a:t>, aNET, </a:t>
            </a:r>
            <a:r>
              <a:rPr lang="en-US" sz="2000" dirty="0" err="1"/>
              <a:t>aCMP</a:t>
            </a:r>
            <a:r>
              <a:rPr lang="en-US" sz="2000" dirty="0"/>
              <a:t>, </a:t>
            </a:r>
            <a:r>
              <a:rPr lang="en-US" sz="2000" dirty="0" err="1"/>
              <a:t>aSC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400" b="1" dirty="0"/>
              <a:t>The licenses that are based on </a:t>
            </a:r>
            <a:r>
              <a:rPr lang="en-US" sz="2400" b="1" dirty="0">
                <a:solidFill>
                  <a:srgbClr val="FF0000"/>
                </a:solidFill>
              </a:rPr>
              <a:t>instance models</a:t>
            </a:r>
          </a:p>
          <a:p>
            <a:r>
              <a:rPr lang="en-US" sz="2000" dirty="0" err="1"/>
              <a:t>aSEC</a:t>
            </a:r>
            <a:r>
              <a:rPr lang="en-US" sz="2000" dirty="0"/>
              <a:t>: </a:t>
            </a:r>
            <a:r>
              <a:rPr lang="en-US" sz="2000" dirty="0" err="1"/>
              <a:t>vNGAF</a:t>
            </a:r>
            <a:r>
              <a:rPr lang="en-US" sz="2000" dirty="0"/>
              <a:t>, </a:t>
            </a:r>
            <a:r>
              <a:rPr lang="en-US" sz="2000" dirty="0" err="1"/>
              <a:t>vIAM</a:t>
            </a:r>
            <a:r>
              <a:rPr lang="en-US" sz="2000" dirty="0"/>
              <a:t>, </a:t>
            </a:r>
            <a:r>
              <a:rPr lang="en-US" sz="2000" dirty="0" err="1"/>
              <a:t>vAD</a:t>
            </a:r>
            <a:r>
              <a:rPr lang="en-US" sz="2000" dirty="0"/>
              <a:t>, </a:t>
            </a:r>
            <a:r>
              <a:rPr lang="en-US" sz="2000" dirty="0" err="1"/>
              <a:t>vSSL</a:t>
            </a:r>
            <a:r>
              <a:rPr lang="en-US" sz="2000" dirty="0"/>
              <a:t> VPN, </a:t>
            </a:r>
            <a:r>
              <a:rPr lang="en-US" sz="2000" dirty="0" err="1"/>
              <a:t>vWANO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400" b="1" dirty="0"/>
              <a:t>The licenses that are based on </a:t>
            </a:r>
            <a:r>
              <a:rPr lang="en-US" sz="2400" b="1" dirty="0">
                <a:solidFill>
                  <a:srgbClr val="FF0000"/>
                </a:solidFill>
              </a:rPr>
              <a:t>VMs</a:t>
            </a:r>
          </a:p>
          <a:p>
            <a:r>
              <a:rPr lang="en-US" sz="2000" dirty="0" err="1"/>
              <a:t>aHM</a:t>
            </a:r>
            <a:r>
              <a:rPr lang="en-US" sz="2000" dirty="0"/>
              <a:t>, DR, CDP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DEE28-7093-3346-89AB-7ECEEC0F7DCD}"/>
              </a:ext>
            </a:extLst>
          </p:cNvPr>
          <p:cNvSpPr txBox="1"/>
          <p:nvPr/>
        </p:nvSpPr>
        <p:spPr>
          <a:xfrm>
            <a:off x="590574" y="5069305"/>
            <a:ext cx="108153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Notes: </a:t>
            </a:r>
          </a:p>
          <a:p>
            <a:r>
              <a:rPr lang="en-US" dirty="0"/>
              <a:t>DR license has 2 parts: </a:t>
            </a:r>
            <a:r>
              <a:rPr lang="en-US" dirty="0" err="1"/>
              <a:t>aDR</a:t>
            </a:r>
            <a:r>
              <a:rPr lang="en-US" dirty="0"/>
              <a:t> and DR VM, </a:t>
            </a:r>
            <a:r>
              <a:rPr lang="en-US" dirty="0" err="1"/>
              <a:t>aDR</a:t>
            </a:r>
            <a:r>
              <a:rPr lang="en-US" dirty="0"/>
              <a:t> is the DR engine which includes DR for 5 VMs, DR VM license is licensed per additional VM, </a:t>
            </a:r>
            <a:r>
              <a:rPr lang="en-US" dirty="0" err="1"/>
              <a:t>aDR</a:t>
            </a:r>
            <a:r>
              <a:rPr lang="en-US" dirty="0"/>
              <a:t> is the prerequisite for DR VM license. This licensing model applies to CDP as well (CDP engine and CDP VM).</a:t>
            </a:r>
          </a:p>
        </p:txBody>
      </p:sp>
    </p:spTree>
    <p:extLst>
      <p:ext uri="{BB962C8B-B14F-4D97-AF65-F5344CB8AC3E}">
        <p14:creationId xmlns:p14="http://schemas.microsoft.com/office/powerpoint/2010/main" val="345830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0AF3DF-1308-F446-927A-E79257DCC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15C35-AAFB-3F48-8AB2-444CFCBE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E43AD4-A603-144D-9771-7D1BFEF70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sp>
        <p:nvSpPr>
          <p:cNvPr id="6" name="aCloud sizing is all about server hardware">
            <a:extLst>
              <a:ext uri="{FF2B5EF4-FFF2-40B4-BE49-F238E27FC236}">
                <a16:creationId xmlns:a16="http://schemas.microsoft.com/office/drawing/2014/main" id="{AD0E9D98-CE12-9942-B9D4-3BDBB318AB30}"/>
              </a:ext>
            </a:extLst>
          </p:cNvPr>
          <p:cNvSpPr txBox="1"/>
          <p:nvPr/>
        </p:nvSpPr>
        <p:spPr>
          <a:xfrm>
            <a:off x="3415404" y="4985451"/>
            <a:ext cx="6462692" cy="4719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80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en-HK" sz="2400" dirty="0">
                <a:latin typeface="Century Gothic" panose="020B0502020202020204" pitchFamily="34" charset="0"/>
              </a:rPr>
              <a:t>HCI</a:t>
            </a:r>
            <a:r>
              <a:rPr sz="2400" dirty="0">
                <a:latin typeface="Century Gothic" panose="020B0502020202020204" pitchFamily="34" charset="0"/>
              </a:rPr>
              <a:t> sizing is all about server hardware</a:t>
            </a:r>
          </a:p>
        </p:txBody>
      </p:sp>
      <p:pic>
        <p:nvPicPr>
          <p:cNvPr id="7" name="图像" descr="图像">
            <a:extLst>
              <a:ext uri="{FF2B5EF4-FFF2-40B4-BE49-F238E27FC236}">
                <a16:creationId xmlns:a16="http://schemas.microsoft.com/office/drawing/2014/main" id="{EC674062-4E5C-5445-8DD9-64A6C984F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825" y="1227127"/>
            <a:ext cx="4640350" cy="349284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32684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0773F-7861-FA40-8D97-2E14357C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What’s Inside A Server 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7D24A7-97FB-3942-BB05-5F613F4C8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483758-CFCD-7D4D-B565-B8DFB3E43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164B9C-3F55-0243-8927-0F77CB414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pic>
        <p:nvPicPr>
          <p:cNvPr id="6" name="图像" descr="图像">
            <a:extLst>
              <a:ext uri="{FF2B5EF4-FFF2-40B4-BE49-F238E27FC236}">
                <a16:creationId xmlns:a16="http://schemas.microsoft.com/office/drawing/2014/main" id="{563C2813-BAD6-A240-889E-820E7E254D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257" y="1008633"/>
            <a:ext cx="8257432" cy="520302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391128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333E6-F93A-034E-853F-C7318ECE1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 CPU Sizing </a:t>
            </a:r>
            <a:r>
              <a:rPr lang="en-HK" b="0" dirty="0"/>
              <a:t>based on frequency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5D6FB9-08D4-E942-A535-4487EAC70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74E208-9B57-3143-90E6-2C5C54344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137BF-F9E0-9E4C-A1DD-1982254AC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2FACC7-1537-2C48-A7B9-BCF883A91B13}"/>
              </a:ext>
            </a:extLst>
          </p:cNvPr>
          <p:cNvSpPr/>
          <p:nvPr/>
        </p:nvSpPr>
        <p:spPr>
          <a:xfrm>
            <a:off x="637428" y="804672"/>
            <a:ext cx="1113386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How to calculate the total CPU frequency of a server:</a:t>
            </a:r>
          </a:p>
          <a:p>
            <a:r>
              <a:rPr lang="en-US" sz="1600" dirty="0"/>
              <a:t>Server total CPU frequency = CPU sockets * base frequency * cores * 1.2, 1.2 is the </a:t>
            </a:r>
            <a:r>
              <a:rPr lang="en-US" sz="1600" dirty="0" err="1"/>
              <a:t>turboboost</a:t>
            </a:r>
            <a:r>
              <a:rPr lang="en-US" sz="1600" dirty="0"/>
              <a:t> coefficient</a:t>
            </a:r>
          </a:p>
          <a:p>
            <a:endParaRPr lang="en-US" sz="1600" dirty="0"/>
          </a:p>
          <a:p>
            <a:r>
              <a:rPr lang="en-US" sz="1600" dirty="0"/>
              <a:t>Example:</a:t>
            </a:r>
          </a:p>
          <a:p>
            <a:r>
              <a:rPr lang="en-US" sz="1600" dirty="0"/>
              <a:t>The total CPU frequency of </a:t>
            </a:r>
            <a:r>
              <a:rPr lang="en-US" sz="1600" dirty="0" err="1"/>
              <a:t>aServer</a:t>
            </a:r>
            <a:r>
              <a:rPr lang="en-US" sz="1600" dirty="0"/>
              <a:t> 2200 = 2*2.2*12*1.2 GHZ = 63.36 GHZ</a:t>
            </a:r>
          </a:p>
          <a:p>
            <a:r>
              <a:rPr lang="en-US" sz="1600" dirty="0"/>
              <a:t>However, server CPU usage cannot reach 100%, usually 70% is the usage peak limit to guarantee performance on HCI. In this case, the usable frequency on </a:t>
            </a:r>
            <a:r>
              <a:rPr lang="en-US" sz="1600" dirty="0" err="1"/>
              <a:t>aServer</a:t>
            </a:r>
            <a:r>
              <a:rPr lang="en-US" sz="1600" dirty="0"/>
              <a:t> 2200 will be 63.36*0.7= 44.35 GHZ</a:t>
            </a:r>
          </a:p>
          <a:p>
            <a:endParaRPr lang="en-US" sz="1600" dirty="0"/>
          </a:p>
          <a:p>
            <a:r>
              <a:rPr lang="en-US" sz="1600" dirty="0"/>
              <a:t>Get customer’s existing server CPU types and peak usage info, calculate the total CPU frequency. </a:t>
            </a:r>
          </a:p>
          <a:p>
            <a:endParaRPr lang="en-US" sz="1600" dirty="0"/>
          </a:p>
          <a:p>
            <a:r>
              <a:rPr lang="en-US" sz="1600" dirty="0"/>
              <a:t>Let’s say customer has 3 servers with 6 CPUs of E5-2620 (6C, 2GHZ ), the peak usages for server A, B and C are 30%, 40% and 50%, frequency of a single E5-2620 = 6*2*1.2=14.4GHZ, then the total used CPU frequency = 2*14.4*0.3 + 2*14.4*0.4 + 2*14.4*0.5 = 34.56 GHZ; </a:t>
            </a:r>
          </a:p>
          <a:p>
            <a:r>
              <a:rPr lang="en-US" sz="1600" dirty="0"/>
              <a:t>In this case, the computing power of one </a:t>
            </a:r>
            <a:r>
              <a:rPr lang="en-US" sz="1600" dirty="0" err="1"/>
              <a:t>aServer</a:t>
            </a:r>
            <a:r>
              <a:rPr lang="en-US" sz="1600" dirty="0"/>
              <a:t> 2200 can meet </a:t>
            </a:r>
          </a:p>
          <a:p>
            <a:r>
              <a:rPr lang="en-US" sz="1600" dirty="0"/>
              <a:t>the requirement, you may consider using 2*</a:t>
            </a:r>
            <a:r>
              <a:rPr lang="en-US" sz="1600" dirty="0" err="1"/>
              <a:t>aServer</a:t>
            </a:r>
            <a:r>
              <a:rPr lang="en-US" sz="1600" dirty="0"/>
              <a:t> 2000. </a:t>
            </a:r>
          </a:p>
          <a:p>
            <a:endParaRPr lang="en-US" sz="1600" dirty="0"/>
          </a:p>
          <a:p>
            <a:r>
              <a:rPr lang="en-US" sz="1600" b="1" dirty="0">
                <a:solidFill>
                  <a:srgbClr val="FF0000"/>
                </a:solidFill>
              </a:rPr>
              <a:t>Attention: </a:t>
            </a:r>
            <a:r>
              <a:rPr lang="en-US" sz="1600" dirty="0"/>
              <a:t>HCI OS consumes 3 physical cores (aSV, </a:t>
            </a:r>
            <a:r>
              <a:rPr lang="en-US" sz="1600" dirty="0" err="1"/>
              <a:t>aSAN</a:t>
            </a:r>
            <a:r>
              <a:rPr lang="en-US" sz="1600" dirty="0"/>
              <a:t> and aNET </a:t>
            </a:r>
          </a:p>
          <a:p>
            <a:r>
              <a:rPr lang="en-US" sz="1600" dirty="0"/>
              <a:t>consume 1 physical core each) of CPU resource on each node, </a:t>
            </a:r>
          </a:p>
          <a:p>
            <a:r>
              <a:rPr lang="en-US" sz="1600" dirty="0"/>
              <a:t>remember to take this into consideration when you do CPU sizing.</a:t>
            </a:r>
          </a:p>
        </p:txBody>
      </p:sp>
      <p:pic>
        <p:nvPicPr>
          <p:cNvPr id="7" name="图像" descr="图像">
            <a:extLst>
              <a:ext uri="{FF2B5EF4-FFF2-40B4-BE49-F238E27FC236}">
                <a16:creationId xmlns:a16="http://schemas.microsoft.com/office/drawing/2014/main" id="{B19AA521-23F0-A942-A3F0-688309F06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473" y="4291369"/>
            <a:ext cx="4554527" cy="1936983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BDF650F-BA3F-5E41-937E-DA227F685EF2}"/>
              </a:ext>
            </a:extLst>
          </p:cNvPr>
          <p:cNvSpPr txBox="1"/>
          <p:nvPr/>
        </p:nvSpPr>
        <p:spPr>
          <a:xfrm>
            <a:off x="7635477" y="4043847"/>
            <a:ext cx="2923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e.g. E5-2650 v4</a:t>
            </a:r>
          </a:p>
        </p:txBody>
      </p:sp>
    </p:spTree>
    <p:extLst>
      <p:ext uri="{BB962C8B-B14F-4D97-AF65-F5344CB8AC3E}">
        <p14:creationId xmlns:p14="http://schemas.microsoft.com/office/powerpoint/2010/main" val="1664235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CC3F9-B49A-D745-BBCC-DB411A58D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CPU Sizing </a:t>
            </a:r>
            <a:r>
              <a:rPr lang="en-US" b="0" dirty="0"/>
              <a:t>based on vCPU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90344-5AAE-9D49-8E94-6E6BBA1F7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529422-84D9-9C4F-9650-658839A0A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908098-6783-7949-BB37-667EE250D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6" name="Remember 1 rule, 1 physical thread (p-thread) can be virtualized to maximum 3 vCPUs.…">
            <a:extLst>
              <a:ext uri="{FF2B5EF4-FFF2-40B4-BE49-F238E27FC236}">
                <a16:creationId xmlns:a16="http://schemas.microsoft.com/office/drawing/2014/main" id="{848F4D5A-6721-2740-8521-77375D2F1E84}"/>
              </a:ext>
            </a:extLst>
          </p:cNvPr>
          <p:cNvSpPr txBox="1"/>
          <p:nvPr/>
        </p:nvSpPr>
        <p:spPr>
          <a:xfrm>
            <a:off x="362278" y="859936"/>
            <a:ext cx="11467444" cy="12516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>
                <a:latin typeface="Century Gothic" panose="020B0502020202020204" pitchFamily="34" charset="0"/>
              </a:rPr>
              <a:t>Remember 1 rule, 1 physical thread (p-thread) can be virtualized to maximum 3 vCPUs.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>
                <a:latin typeface="Century Gothic" panose="020B0502020202020204" pitchFamily="34" charset="0"/>
              </a:rPr>
              <a:t>e.g. 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>
              <a:latin typeface="Century Gothic" panose="020B0502020202020204" pitchFamily="34" charset="0"/>
            </a:endParaRPr>
          </a:p>
        </p:txBody>
      </p:sp>
      <p:graphicFrame>
        <p:nvGraphicFramePr>
          <p:cNvPr id="7" name="表格">
            <a:extLst>
              <a:ext uri="{FF2B5EF4-FFF2-40B4-BE49-F238E27FC236}">
                <a16:creationId xmlns:a16="http://schemas.microsoft.com/office/drawing/2014/main" id="{A43264A8-1072-B54B-B473-C71B287A82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840361"/>
              </p:ext>
            </p:extLst>
          </p:nvPr>
        </p:nvGraphicFramePr>
        <p:xfrm>
          <a:off x="420208" y="1988169"/>
          <a:ext cx="6100749" cy="1966020"/>
        </p:xfrm>
        <a:graphic>
          <a:graphicData uri="http://schemas.openxmlformats.org/drawingml/2006/table">
            <a:tbl>
              <a:tblPr firstRow="1" firstCol="1" bandRow="1"/>
              <a:tblGrid>
                <a:gridCol w="2033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VM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vCPU/vCore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Quantity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VM1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6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VM2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3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VM3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8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VM4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Helvetica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In this case, there are totally 4*6+2*3+8*2+4*2= 54 vCPUs, for customers with budget, let’s use the ratio 1 p-thread : 1 vCPU = 1:1, then 54 threads are needed, and because 1 p-core = 2 p-threads, 27 p-cores are needed, for a 2-socket server, a CPU must have &gt; 14 cores to meet the requirement.…">
            <a:extLst>
              <a:ext uri="{FF2B5EF4-FFF2-40B4-BE49-F238E27FC236}">
                <a16:creationId xmlns:a16="http://schemas.microsoft.com/office/drawing/2014/main" id="{6A4BE348-77F6-254F-BEFD-7C6F712D7074}"/>
              </a:ext>
            </a:extLst>
          </p:cNvPr>
          <p:cNvSpPr txBox="1"/>
          <p:nvPr/>
        </p:nvSpPr>
        <p:spPr>
          <a:xfrm>
            <a:off x="362278" y="3917767"/>
            <a:ext cx="11467444" cy="21518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>
                <a:latin typeface="Century Gothic" panose="020B0502020202020204" pitchFamily="34" charset="0"/>
              </a:rPr>
              <a:t>In this case, there are totally 4*6+2*3+8*2+4*2= 54 vCPUs, for customers with budget, let’s use the ratio 1 p-thread : 1 vCPU = 1:1, then 54 threads are needed, and because 1 p-core = 2 p-threads, 27 p-cores are needed, for a 2-socket server, a CPU must have &gt; 14 cores to meet the requirement. 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>
                <a:latin typeface="Century Gothic" panose="020B0502020202020204" pitchFamily="34" charset="0"/>
              </a:rPr>
              <a:t>For customers with a tight budget, use 1 p-thread = 3 vCPU so that the consolidation rate is higher however the performance will be poorer compared to 1:1.</a:t>
            </a:r>
          </a:p>
        </p:txBody>
      </p:sp>
    </p:spTree>
    <p:extLst>
      <p:ext uri="{BB962C8B-B14F-4D97-AF65-F5344CB8AC3E}">
        <p14:creationId xmlns:p14="http://schemas.microsoft.com/office/powerpoint/2010/main" val="3359465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68AB2-6A87-6E42-AC83-180FC4EB3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sz="3600" dirty="0"/>
              <a:t> RAM Sizing </a:t>
            </a:r>
            <a:r>
              <a:rPr lang="en-HK" b="0" dirty="0"/>
              <a:t>based on physical RAM</a:t>
            </a:r>
            <a:endParaRPr lang="en-US" b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02B63-01F4-0D42-9F3C-7C4216833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8E1FBE-65F0-CE4E-9EA7-B5E854370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A646E-B445-A449-B1DB-1DC4FA8C4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6" name="Same like CPU sizing, collect the RAM information of existing physical servers including RAM capacity and peak usage, then calculate the used RAM capacity.…">
            <a:extLst>
              <a:ext uri="{FF2B5EF4-FFF2-40B4-BE49-F238E27FC236}">
                <a16:creationId xmlns:a16="http://schemas.microsoft.com/office/drawing/2014/main" id="{E477D9A4-4D6F-3A40-AD14-7ECDBF3148BB}"/>
              </a:ext>
            </a:extLst>
          </p:cNvPr>
          <p:cNvSpPr txBox="1"/>
          <p:nvPr/>
        </p:nvSpPr>
        <p:spPr>
          <a:xfrm>
            <a:off x="362278" y="1002090"/>
            <a:ext cx="11467444" cy="25135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2000" dirty="0">
                <a:latin typeface="Century Gothic" panose="020B0502020202020204" pitchFamily="34" charset="0"/>
              </a:rPr>
              <a:t>Same like CPU sizing, collect the RAM information of existing physical servers including RAM capacity and peak usage, then calculate the used RAM capacity.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000" dirty="0">
                <a:latin typeface="Century Gothic" panose="020B0502020202020204" pitchFamily="34" charset="0"/>
              </a:rPr>
              <a:t>Let’s assume </a:t>
            </a:r>
            <a:r>
              <a:rPr lang="en-HK" sz="2000" dirty="0">
                <a:latin typeface="Century Gothic" panose="020B0502020202020204" pitchFamily="34" charset="0"/>
              </a:rPr>
              <a:t>HCI</a:t>
            </a:r>
            <a:r>
              <a:rPr sz="2000" dirty="0">
                <a:latin typeface="Century Gothic" panose="020B0502020202020204" pitchFamily="34" charset="0"/>
              </a:rPr>
              <a:t> software takes up </a:t>
            </a:r>
            <a:r>
              <a:rPr lang="en-US" sz="2000" dirty="0">
                <a:latin typeface="Century Gothic" panose="020B0502020202020204" pitchFamily="34" charset="0"/>
              </a:rPr>
              <a:t>27</a:t>
            </a:r>
            <a:r>
              <a:rPr sz="2000" dirty="0">
                <a:latin typeface="Century Gothic" panose="020B0502020202020204" pitchFamily="34" charset="0"/>
              </a:rPr>
              <a:t>GB</a:t>
            </a:r>
            <a:r>
              <a:rPr lang="en-US" sz="2000" dirty="0">
                <a:latin typeface="Century Gothic" panose="020B0502020202020204" pitchFamily="34" charset="0"/>
              </a:rPr>
              <a:t> (</a:t>
            </a:r>
            <a:r>
              <a:rPr 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this is for example only</a:t>
            </a:r>
            <a:r>
              <a:rPr lang="en-US" sz="2000" dirty="0">
                <a:latin typeface="Century Gothic" panose="020B0502020202020204" pitchFamily="34" charset="0"/>
              </a:rPr>
              <a:t>) </a:t>
            </a:r>
            <a:r>
              <a:rPr sz="2000" dirty="0">
                <a:latin typeface="Century Gothic" panose="020B0502020202020204" pitchFamily="34" charset="0"/>
              </a:rPr>
              <a:t>of physical RAM on each server.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(The calculation of HCI OS RAM consumption is detailed in the coming slides)</a:t>
            </a:r>
            <a:endParaRPr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2000" dirty="0">
                <a:latin typeface="Century Gothic" panose="020B0502020202020204" pitchFamily="34" charset="0"/>
              </a:rPr>
              <a:t>The RAM usage peak limit is set on 80%, exceeding this percentage will incur performance slowdown.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2000" dirty="0">
                <a:latin typeface="Century Gothic" panose="020B0502020202020204" pitchFamily="34" charset="0"/>
              </a:rPr>
              <a:t>e.g. 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2000" dirty="0">
              <a:latin typeface="Century Gothic" panose="020B0502020202020204" pitchFamily="34" charset="0"/>
            </a:endParaRPr>
          </a:p>
        </p:txBody>
      </p:sp>
      <p:graphicFrame>
        <p:nvGraphicFramePr>
          <p:cNvPr id="7" name="表格">
            <a:extLst>
              <a:ext uri="{FF2B5EF4-FFF2-40B4-BE49-F238E27FC236}">
                <a16:creationId xmlns:a16="http://schemas.microsoft.com/office/drawing/2014/main" id="{E0A40AC9-6F9D-CA42-B573-689DE1F788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2542510"/>
              </p:ext>
            </p:extLst>
          </p:nvPr>
        </p:nvGraphicFramePr>
        <p:xfrm>
          <a:off x="1031012" y="2940883"/>
          <a:ext cx="6100749" cy="1966020"/>
        </p:xfrm>
        <a:graphic>
          <a:graphicData uri="http://schemas.openxmlformats.org/drawingml/2006/table">
            <a:tbl>
              <a:tblPr firstRow="1" firstCol="1" bandRow="1"/>
              <a:tblGrid>
                <a:gridCol w="2033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RAM (GB)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Peak usage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1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64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60%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96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70%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3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128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50%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96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60%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otal used RAM = 64*60% + 96*70% + 128*50% + 96*60% = 227.2 GB≈ 228GB, the number of nodes is confirmed by CPU sizing, let’s say maybe 3 nodes are needed, then 3*8=24GB are needed for the aCloud OS, totally 222+24=246GB are needed, each node will have 246/3/0.8=102GB, for 2-socket servers, RAM capacity should be 32*N, so 128GB is the right RAM capacity for each server.">
            <a:extLst>
              <a:ext uri="{FF2B5EF4-FFF2-40B4-BE49-F238E27FC236}">
                <a16:creationId xmlns:a16="http://schemas.microsoft.com/office/drawing/2014/main" id="{6C150DCC-30B0-B645-8D5E-7AB2577F8956}"/>
              </a:ext>
            </a:extLst>
          </p:cNvPr>
          <p:cNvSpPr txBox="1"/>
          <p:nvPr/>
        </p:nvSpPr>
        <p:spPr>
          <a:xfrm>
            <a:off x="465309" y="5004394"/>
            <a:ext cx="11467444" cy="11592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algn="l">
              <a:defRPr sz="39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800" dirty="0">
                <a:latin typeface="Century Gothic" panose="020B0502020202020204" pitchFamily="34" charset="0"/>
              </a:rPr>
              <a:t>Total used RAM = 64*60% + 96*70% + 128*50% + 96*60% = 227.2 GB≈ 228GB, the number of nodes is confirmed by CPU sizing, let’s say maybe 3 nodes are needed, then 3*</a:t>
            </a:r>
            <a:r>
              <a:rPr lang="en-US" sz="1800" dirty="0">
                <a:latin typeface="Century Gothic" panose="020B0502020202020204" pitchFamily="34" charset="0"/>
              </a:rPr>
              <a:t>27GB</a:t>
            </a:r>
            <a:r>
              <a:rPr sz="1800" dirty="0">
                <a:latin typeface="Century Gothic" panose="020B0502020202020204" pitchFamily="34" charset="0"/>
              </a:rPr>
              <a:t>=</a:t>
            </a:r>
            <a:r>
              <a:rPr lang="en-US" altLang="zh-CN" sz="1800" dirty="0">
                <a:latin typeface="Century Gothic" panose="020B0502020202020204" pitchFamily="34" charset="0"/>
              </a:rPr>
              <a:t>81</a:t>
            </a:r>
            <a:r>
              <a:rPr sz="1800" dirty="0">
                <a:latin typeface="Century Gothic" panose="020B0502020202020204" pitchFamily="34" charset="0"/>
              </a:rPr>
              <a:t>GB are needed for the </a:t>
            </a:r>
            <a:r>
              <a:rPr lang="en-HK" sz="1800" dirty="0">
                <a:latin typeface="Century Gothic" panose="020B0502020202020204" pitchFamily="34" charset="0"/>
              </a:rPr>
              <a:t>HCI</a:t>
            </a:r>
            <a:r>
              <a:rPr sz="1800" dirty="0">
                <a:latin typeface="Century Gothic" panose="020B0502020202020204" pitchFamily="34" charset="0"/>
              </a:rPr>
              <a:t> OS, totally 222+</a:t>
            </a:r>
            <a:r>
              <a:rPr lang="en-US" altLang="zh-CN" sz="1800" dirty="0">
                <a:latin typeface="Century Gothic" panose="020B0502020202020204" pitchFamily="34" charset="0"/>
              </a:rPr>
              <a:t>81</a:t>
            </a:r>
            <a:r>
              <a:rPr sz="1800" dirty="0">
                <a:latin typeface="Century Gothic" panose="020B0502020202020204" pitchFamily="34" charset="0"/>
              </a:rPr>
              <a:t>=</a:t>
            </a:r>
            <a:r>
              <a:rPr lang="en-US" altLang="zh-CN" sz="1800" dirty="0">
                <a:latin typeface="Century Gothic" panose="020B0502020202020204" pitchFamily="34" charset="0"/>
              </a:rPr>
              <a:t>303</a:t>
            </a:r>
            <a:r>
              <a:rPr sz="1800" dirty="0">
                <a:latin typeface="Century Gothic" panose="020B0502020202020204" pitchFamily="34" charset="0"/>
              </a:rPr>
              <a:t>GB are needed, each node will have </a:t>
            </a:r>
            <a:r>
              <a:rPr lang="en-US" altLang="zh-CN" sz="1800" dirty="0">
                <a:latin typeface="Century Gothic" panose="020B0502020202020204" pitchFamily="34" charset="0"/>
              </a:rPr>
              <a:t>303</a:t>
            </a:r>
            <a:r>
              <a:rPr sz="1800" dirty="0">
                <a:latin typeface="Century Gothic" panose="020B0502020202020204" pitchFamily="34" charset="0"/>
              </a:rPr>
              <a:t>/3/0.8=1</a:t>
            </a:r>
            <a:r>
              <a:rPr lang="en-US" altLang="zh-CN" sz="1800" dirty="0">
                <a:latin typeface="Century Gothic" panose="020B0502020202020204" pitchFamily="34" charset="0"/>
              </a:rPr>
              <a:t>26.25</a:t>
            </a:r>
            <a:r>
              <a:rPr sz="1800" dirty="0">
                <a:latin typeface="Century Gothic" panose="020B0502020202020204" pitchFamily="34" charset="0"/>
              </a:rPr>
              <a:t>GB, for 2-socket servers, RAM capacity should be 32*N, so 128GB is the right RAM capacity for each server.</a:t>
            </a:r>
          </a:p>
        </p:txBody>
      </p:sp>
    </p:spTree>
    <p:extLst>
      <p:ext uri="{BB962C8B-B14F-4D97-AF65-F5344CB8AC3E}">
        <p14:creationId xmlns:p14="http://schemas.microsoft.com/office/powerpoint/2010/main" val="3402346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C1CAB-20DD-8C43-A857-91FB55129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 RAM Sizing </a:t>
            </a:r>
            <a:r>
              <a:rPr lang="en-HK" b="0" dirty="0"/>
              <a:t>based on virtual RAM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FF3B43-7940-F445-9F42-2A492BE01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376081-CC4F-4F43-B108-61474ACA7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1A4279-F581-684D-8C2F-D2CF27477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14" name="Add them up, plus 8GB for each node.">
            <a:extLst>
              <a:ext uri="{FF2B5EF4-FFF2-40B4-BE49-F238E27FC236}">
                <a16:creationId xmlns:a16="http://schemas.microsoft.com/office/drawing/2014/main" id="{4E1042A9-4110-E04F-9BF6-29964656DEA1}"/>
              </a:ext>
            </a:extLst>
          </p:cNvPr>
          <p:cNvSpPr txBox="1"/>
          <p:nvPr/>
        </p:nvSpPr>
        <p:spPr>
          <a:xfrm>
            <a:off x="666052" y="696762"/>
            <a:ext cx="11467444" cy="18671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Add them up, plus </a:t>
            </a:r>
            <a:r>
              <a:rPr lang="en-US" sz="1950" dirty="0">
                <a:latin typeface="Century Gothic" panose="020B0502020202020204" pitchFamily="34" charset="0"/>
              </a:rPr>
              <a:t>the assumption of 27</a:t>
            </a:r>
            <a:r>
              <a:rPr sz="1950" dirty="0">
                <a:latin typeface="Century Gothic" panose="020B0502020202020204" pitchFamily="34" charset="0"/>
              </a:rPr>
              <a:t>GB</a:t>
            </a:r>
            <a:r>
              <a:rPr lang="en-US" sz="1950" dirty="0">
                <a:latin typeface="Century Gothic" panose="020B0502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(</a:t>
            </a:r>
            <a:r>
              <a:rPr 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this is for example only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) </a:t>
            </a:r>
            <a:r>
              <a:rPr sz="1950" dirty="0">
                <a:latin typeface="Century Gothic" panose="020B0502020202020204" pitchFamily="34" charset="0"/>
              </a:rPr>
              <a:t>for each node.</a:t>
            </a:r>
            <a:r>
              <a:rPr lang="en-US" sz="1950" dirty="0">
                <a:latin typeface="Century Gothic" panose="020B0502020202020204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Century Gothic" panose="020B0502020202020204" pitchFamily="34" charset="0"/>
              </a:rPr>
              <a:t>(The calculation of HCI OS RAM consumption is detailed in the coming slides)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</p:txBody>
      </p:sp>
      <p:graphicFrame>
        <p:nvGraphicFramePr>
          <p:cNvPr id="15" name="表格">
            <a:extLst>
              <a:ext uri="{FF2B5EF4-FFF2-40B4-BE49-F238E27FC236}">
                <a16:creationId xmlns:a16="http://schemas.microsoft.com/office/drawing/2014/main" id="{0D979F0A-ADBF-DA4A-A125-695D433023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0324072"/>
              </p:ext>
            </p:extLst>
          </p:nvPr>
        </p:nvGraphicFramePr>
        <p:xfrm>
          <a:off x="700418" y="1658590"/>
          <a:ext cx="6100749" cy="1966020"/>
        </p:xfrm>
        <a:graphic>
          <a:graphicData uri="http://schemas.openxmlformats.org/drawingml/2006/table">
            <a:tbl>
              <a:tblPr firstRow="1" firstCol="1" bandRow="1"/>
              <a:tblGrid>
                <a:gridCol w="2033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35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VM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RAM (GB)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Quantity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VM1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64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VM2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96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1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VM3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48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2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VM4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32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3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Total virtual RAM = 64*2+96*1+48*2+32*3 = 416GB, if it’s a 3-node cluster (confirmed by CPU sizing), total physical RAM will be 416+3*8=440GB, each node needs to have 440/3=146.6≈ 147GB, therefore 160GB is the right RAM size for each node.…">
            <a:extLst>
              <a:ext uri="{FF2B5EF4-FFF2-40B4-BE49-F238E27FC236}">
                <a16:creationId xmlns:a16="http://schemas.microsoft.com/office/drawing/2014/main" id="{4B2C946A-A7D8-D946-8CD9-4A55C658D2A5}"/>
              </a:ext>
            </a:extLst>
          </p:cNvPr>
          <p:cNvSpPr txBox="1"/>
          <p:nvPr/>
        </p:nvSpPr>
        <p:spPr>
          <a:xfrm>
            <a:off x="497674" y="3815000"/>
            <a:ext cx="11467444" cy="18517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Total virtual RAM = 64*2+96*1+48*2+32*3 = 416GB, if it’s a 3-node cluster (confirmed by CPU sizing), total physical RAM will be 416+</a:t>
            </a:r>
            <a:r>
              <a:rPr lang="en-US" altLang="zh-CN" sz="1950" dirty="0">
                <a:latin typeface="Century Gothic" panose="020B0502020202020204" pitchFamily="34" charset="0"/>
              </a:rPr>
              <a:t>3</a:t>
            </a:r>
            <a:r>
              <a:rPr sz="1950" dirty="0">
                <a:latin typeface="Century Gothic" panose="020B0502020202020204" pitchFamily="34" charset="0"/>
              </a:rPr>
              <a:t>*</a:t>
            </a:r>
            <a:r>
              <a:rPr lang="en-US" sz="1950" dirty="0">
                <a:latin typeface="Century Gothic" panose="020B0502020202020204" pitchFamily="34" charset="0"/>
              </a:rPr>
              <a:t>27</a:t>
            </a:r>
            <a:r>
              <a:rPr sz="1950" dirty="0">
                <a:latin typeface="Century Gothic" panose="020B0502020202020204" pitchFamily="34" charset="0"/>
              </a:rPr>
              <a:t>=4</a:t>
            </a:r>
            <a:r>
              <a:rPr lang="en-US" sz="1950" dirty="0">
                <a:latin typeface="Century Gothic" panose="020B0502020202020204" pitchFamily="34" charset="0"/>
              </a:rPr>
              <a:t>97</a:t>
            </a:r>
            <a:r>
              <a:rPr sz="1950" dirty="0">
                <a:latin typeface="Century Gothic" panose="020B0502020202020204" pitchFamily="34" charset="0"/>
              </a:rPr>
              <a:t>GB, each node needs to have 4</a:t>
            </a:r>
            <a:r>
              <a:rPr lang="en-US" sz="1950" dirty="0">
                <a:latin typeface="Century Gothic" panose="020B0502020202020204" pitchFamily="34" charset="0"/>
              </a:rPr>
              <a:t>97</a:t>
            </a:r>
            <a:r>
              <a:rPr sz="1950" dirty="0">
                <a:latin typeface="Century Gothic" panose="020B0502020202020204" pitchFamily="34" charset="0"/>
              </a:rPr>
              <a:t>/3=1</a:t>
            </a:r>
            <a:r>
              <a:rPr lang="en-US" sz="1950" dirty="0">
                <a:latin typeface="Century Gothic" panose="020B0502020202020204" pitchFamily="34" charset="0"/>
              </a:rPr>
              <a:t>65</a:t>
            </a:r>
            <a:r>
              <a:rPr lang="en-US" altLang="zh-CN" sz="1950" dirty="0">
                <a:latin typeface="Century Gothic" panose="020B0502020202020204" pitchFamily="34" charset="0"/>
              </a:rPr>
              <a:t>.6</a:t>
            </a:r>
            <a:r>
              <a:rPr sz="1950" dirty="0">
                <a:latin typeface="Century Gothic" panose="020B0502020202020204" pitchFamily="34" charset="0"/>
              </a:rPr>
              <a:t>≈ 1</a:t>
            </a:r>
            <a:r>
              <a:rPr lang="en-US" sz="1950" dirty="0">
                <a:latin typeface="Century Gothic" panose="020B0502020202020204" pitchFamily="34" charset="0"/>
              </a:rPr>
              <a:t>66</a:t>
            </a:r>
            <a:r>
              <a:rPr sz="1950" dirty="0">
                <a:latin typeface="Century Gothic" panose="020B0502020202020204" pitchFamily="34" charset="0"/>
              </a:rPr>
              <a:t>GB, therefore 1</a:t>
            </a:r>
            <a:r>
              <a:rPr lang="en-US" sz="1950" dirty="0">
                <a:latin typeface="Century Gothic" panose="020B0502020202020204" pitchFamily="34" charset="0"/>
              </a:rPr>
              <a:t>92</a:t>
            </a:r>
            <a:r>
              <a:rPr sz="1950" dirty="0">
                <a:latin typeface="Century Gothic" panose="020B0502020202020204" pitchFamily="34" charset="0"/>
              </a:rPr>
              <a:t>GB</a:t>
            </a:r>
            <a:r>
              <a:rPr lang="en-US" sz="1950" dirty="0">
                <a:latin typeface="Century Gothic" panose="020B0502020202020204" pitchFamily="34" charset="0"/>
              </a:rPr>
              <a:t> (32*6)</a:t>
            </a:r>
            <a:r>
              <a:rPr sz="1950" dirty="0">
                <a:latin typeface="Century Gothic" panose="020B0502020202020204" pitchFamily="34" charset="0"/>
              </a:rPr>
              <a:t> is the right RAM size for each node.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b="1" dirty="0">
                <a:solidFill>
                  <a:schemeClr val="accent5">
                    <a:hueOff val="-411174"/>
                    <a:satOff val="4030"/>
                    <a:lumOff val="-29867"/>
                  </a:schemeClr>
                </a:solidFill>
                <a:latin typeface="Century Gothic" panose="020B0502020202020204" pitchFamily="34" charset="0"/>
              </a:rPr>
              <a:t>Attention:</a:t>
            </a:r>
            <a:r>
              <a:rPr sz="1950" dirty="0">
                <a:latin typeface="Century Gothic" panose="020B0502020202020204" pitchFamily="34" charset="0"/>
              </a:rPr>
              <a:t> the maximum VM memory supported on </a:t>
            </a:r>
            <a:r>
              <a:rPr lang="en-HK" sz="1950" dirty="0">
                <a:latin typeface="Century Gothic" panose="020B0502020202020204" pitchFamily="34" charset="0"/>
              </a:rPr>
              <a:t>HCI</a:t>
            </a:r>
            <a:r>
              <a:rPr sz="1950" dirty="0">
                <a:latin typeface="Century Gothic" panose="020B0502020202020204" pitchFamily="34" charset="0"/>
              </a:rPr>
              <a:t> is 256GB</a:t>
            </a:r>
            <a:r>
              <a:rPr lang="en-US" sz="1950" dirty="0">
                <a:latin typeface="Century Gothic" panose="020B0502020202020204" pitchFamily="34" charset="0"/>
              </a:rPr>
              <a:t> (the restriction can only be lifted from the backend)</a:t>
            </a:r>
            <a:r>
              <a:rPr sz="1950" dirty="0">
                <a:latin typeface="Century Gothic" panose="020B0502020202020204" pitchFamily="34" charset="0"/>
              </a:rPr>
              <a:t>. </a:t>
            </a:r>
          </a:p>
        </p:txBody>
      </p:sp>
      <p:sp>
        <p:nvSpPr>
          <p:cNvPr id="17" name="e.g.">
            <a:extLst>
              <a:ext uri="{FF2B5EF4-FFF2-40B4-BE49-F238E27FC236}">
                <a16:creationId xmlns:a16="http://schemas.microsoft.com/office/drawing/2014/main" id="{14521325-05D9-664A-956D-09E0763320CF}"/>
              </a:ext>
            </a:extLst>
          </p:cNvPr>
          <p:cNvSpPr txBox="1"/>
          <p:nvPr/>
        </p:nvSpPr>
        <p:spPr>
          <a:xfrm>
            <a:off x="691978" y="1250733"/>
            <a:ext cx="571928" cy="3513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algn="l">
              <a:defRPr sz="39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950">
                <a:latin typeface="Century Gothic" panose="020B0502020202020204" pitchFamily="34" charset="0"/>
              </a:rPr>
              <a:t>e.g.</a:t>
            </a:r>
          </a:p>
        </p:txBody>
      </p:sp>
    </p:spTree>
    <p:extLst>
      <p:ext uri="{BB962C8B-B14F-4D97-AF65-F5344CB8AC3E}">
        <p14:creationId xmlns:p14="http://schemas.microsoft.com/office/powerpoint/2010/main" val="3649210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599C-D88E-964F-8AAA-B2D3FB984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HCI OS RAM Consumption </a:t>
            </a:r>
            <a:r>
              <a:rPr lang="en-US" sz="2000" b="0" dirty="0"/>
              <a:t>(per host)</a:t>
            </a:r>
            <a:endParaRPr lang="en-US" b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909F8-C7BA-884C-BA20-8D908B08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FA47AE-7A49-B84D-82C5-4F711F9B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7DDE84-9BE5-1E44-BEF4-97937957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9DAC55-9C99-9647-A7BC-68F3DD75921C}"/>
              </a:ext>
            </a:extLst>
          </p:cNvPr>
          <p:cNvSpPr txBox="1"/>
          <p:nvPr/>
        </p:nvSpPr>
        <p:spPr>
          <a:xfrm>
            <a:off x="855542" y="2346290"/>
            <a:ext cx="250671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Management + aSV</a:t>
            </a:r>
          </a:p>
          <a:p>
            <a:endParaRPr lang="en-US" sz="1600" dirty="0"/>
          </a:p>
          <a:p>
            <a:r>
              <a:rPr lang="en-US" sz="1600" dirty="0"/>
              <a:t>RAM consumption: 7GB = 3GB (basic service) + 4GB (advanced service)</a:t>
            </a:r>
          </a:p>
          <a:p>
            <a:endParaRPr lang="en-US" sz="16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8C1DA3-5ACC-D14F-9F80-D9BD5C96A5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023411"/>
              </p:ext>
            </p:extLst>
          </p:nvPr>
        </p:nvGraphicFramePr>
        <p:xfrm>
          <a:off x="3551748" y="716280"/>
          <a:ext cx="8640252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4432">
                  <a:extLst>
                    <a:ext uri="{9D8B030D-6E8A-4147-A177-3AD203B41FA5}">
                      <a16:colId xmlns:a16="http://schemas.microsoft.com/office/drawing/2014/main" val="204618345"/>
                    </a:ext>
                  </a:extLst>
                </a:gridCol>
                <a:gridCol w="3255820">
                  <a:extLst>
                    <a:ext uri="{9D8B030D-6E8A-4147-A177-3AD203B41FA5}">
                      <a16:colId xmlns:a16="http://schemas.microsoft.com/office/drawing/2014/main" val="3148272562"/>
                    </a:ext>
                  </a:extLst>
                </a:gridCol>
              </a:tblGrid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RAM consumption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263804"/>
                  </a:ext>
                </a:extLst>
              </a:tr>
              <a:tr h="319930">
                <a:tc>
                  <a:txBody>
                    <a:bodyPr/>
                    <a:lstStyle/>
                    <a:p>
                      <a:r>
                        <a:rPr lang="en-US" sz="1050" b="1" dirty="0"/>
                        <a:t>Basic 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Actual RAM consumption is 2.1GB, 3GB is reserved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0930722"/>
                  </a:ext>
                </a:extLst>
              </a:tr>
              <a:tr h="196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Web page HTTP (Apache)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400MB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660599"/>
                  </a:ext>
                </a:extLst>
              </a:tr>
              <a:tr h="3260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Platform management service (</a:t>
                      </a:r>
                      <a:r>
                        <a:rPr kumimoji="0" 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vtpdaemon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300MB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482035"/>
                  </a:ext>
                </a:extLst>
              </a:tr>
              <a:tr h="196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Memory management service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250MB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627158"/>
                  </a:ext>
                </a:extLst>
              </a:tr>
              <a:tr h="196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Cluster service (</a:t>
                      </a:r>
                      <a:r>
                        <a:rPr kumimoji="0" 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corosync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150MB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4635874"/>
                  </a:ext>
                </a:extLst>
              </a:tr>
              <a:tr h="332235">
                <a:tc>
                  <a:txBody>
                    <a:bodyPr/>
                    <a:lstStyle/>
                    <a:p>
                      <a:r>
                        <a:rPr lang="en-US" sz="1050" dirty="0"/>
                        <a:t>Others (kernel, cluster file system, </a:t>
                      </a:r>
                      <a:r>
                        <a:rPr lang="en-US" sz="1050" dirty="0" err="1"/>
                        <a:t>sshd</a:t>
                      </a:r>
                      <a:r>
                        <a:rPr lang="en-US" sz="1050" dirty="0"/>
                        <a:t>, service monitoring)</a:t>
                      </a: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1GB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164444"/>
                  </a:ext>
                </a:extLst>
              </a:tr>
              <a:tr h="319930">
                <a:tc>
                  <a:txBody>
                    <a:bodyPr/>
                    <a:lstStyle/>
                    <a:p>
                      <a:r>
                        <a:rPr lang="en-US" sz="1050" b="1" dirty="0"/>
                        <a:t>Advanced 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Actual RAM consumption is 3.5GB, 4GB is reserved</a:t>
                      </a:r>
                      <a:endParaRPr lang="en-US" sz="1050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606383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Perl cyclical service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500MB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340326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Terminal configuration service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300MB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066877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VM service (IP change notification, start-up scheduling)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450MB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4640000"/>
                  </a:ext>
                </a:extLst>
              </a:tr>
              <a:tr h="461437">
                <a:tc>
                  <a:txBody>
                    <a:bodyPr/>
                    <a:lstStyle/>
                    <a:p>
                      <a:r>
                        <a:rPr lang="en-US" sz="1050" dirty="0"/>
                        <a:t>Backup service (instant recovery data merge service 300MB, VMware backup 150MB, backup file browsing 100MB, CDP service 150MB, DR agent management 100MB)</a:t>
                      </a:r>
                      <a:r>
                        <a:rPr lang="zh-CN" altLang="en-US" sz="1050" dirty="0"/>
                        <a:t>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800MB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583136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Log service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250MB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513093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Host management service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300MB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1427747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Alarm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120MB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268514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Request scheduling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100MB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5076126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Reporting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100MB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821549"/>
                  </a:ext>
                </a:extLst>
              </a:tr>
              <a:tr h="203032">
                <a:tc>
                  <a:txBody>
                    <a:bodyPr/>
                    <a:lstStyle/>
                    <a:p>
                      <a:r>
                        <a:rPr lang="en-US" sz="1050" dirty="0"/>
                        <a:t>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500MB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86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098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599C-D88E-964F-8AAA-B2D3FB984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HCI OS RAM Consumption </a:t>
            </a:r>
            <a:r>
              <a:rPr lang="en-US" sz="2000" b="0" dirty="0"/>
              <a:t>(per host)</a:t>
            </a:r>
            <a:r>
              <a:rPr lang="en-US" dirty="0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909F8-C7BA-884C-BA20-8D908B08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FA47AE-7A49-B84D-82C5-4F711F9B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7DDE84-9BE5-1E44-BEF4-97937957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9DAC55-9C99-9647-A7BC-68F3DD75921C}"/>
              </a:ext>
            </a:extLst>
          </p:cNvPr>
          <p:cNvSpPr txBox="1"/>
          <p:nvPr/>
        </p:nvSpPr>
        <p:spPr>
          <a:xfrm>
            <a:off x="4221004" y="1095006"/>
            <a:ext cx="340569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aNET</a:t>
            </a:r>
          </a:p>
          <a:p>
            <a:pPr algn="ctr"/>
            <a:r>
              <a:rPr lang="en-US" sz="1600" dirty="0"/>
              <a:t>RAM consumption:</a:t>
            </a:r>
            <a:r>
              <a:rPr lang="zh-CN" altLang="en-US" sz="1600" dirty="0"/>
              <a:t> </a:t>
            </a:r>
            <a:r>
              <a:rPr lang="en-US" altLang="zh-CN" sz="1600" dirty="0"/>
              <a:t>7GB</a:t>
            </a:r>
            <a:endParaRPr lang="en-US" sz="16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8C1DA3-5ACC-D14F-9F80-D9BD5C96A5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693903"/>
              </p:ext>
            </p:extLst>
          </p:nvPr>
        </p:nvGraphicFramePr>
        <p:xfrm>
          <a:off x="2044494" y="2213148"/>
          <a:ext cx="8747436" cy="3296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1227">
                  <a:extLst>
                    <a:ext uri="{9D8B030D-6E8A-4147-A177-3AD203B41FA5}">
                      <a16:colId xmlns:a16="http://schemas.microsoft.com/office/drawing/2014/main" val="204618345"/>
                    </a:ext>
                  </a:extLst>
                </a:gridCol>
                <a:gridCol w="3296209">
                  <a:extLst>
                    <a:ext uri="{9D8B030D-6E8A-4147-A177-3AD203B41FA5}">
                      <a16:colId xmlns:a16="http://schemas.microsoft.com/office/drawing/2014/main" val="3148272562"/>
                    </a:ext>
                  </a:extLst>
                </a:gridCol>
              </a:tblGrid>
              <a:tr h="372823">
                <a:tc>
                  <a:txBody>
                    <a:bodyPr/>
                    <a:lstStyle/>
                    <a:p>
                      <a:r>
                        <a:rPr lang="en-US" sz="1400" dirty="0"/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RAM consumption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263804"/>
                  </a:ext>
                </a:extLst>
              </a:tr>
              <a:tr h="361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Data packet cache (</a:t>
                      </a:r>
                      <a:r>
                        <a:rPr kumimoji="0" lang="en-US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mbuf_pool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2GB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660599"/>
                  </a:ext>
                </a:extLst>
              </a:tr>
              <a:tr h="4834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Virtual router (2 </a:t>
                      </a:r>
                      <a:r>
                        <a:rPr kumimoji="0" lang="en-US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vRouters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 are reserved on each host)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0.34GB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482035"/>
                  </a:ext>
                </a:extLst>
              </a:tr>
              <a:tr h="361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Virtual switch (10 </a:t>
                      </a:r>
                      <a:r>
                        <a:rPr lang="en-US" sz="1400" dirty="0" err="1"/>
                        <a:t>vSwitches</a:t>
                      </a:r>
                      <a:r>
                        <a:rPr lang="en-US" sz="1400" dirty="0"/>
                        <a:t> are reserved on each host)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1.8GB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627158"/>
                  </a:ext>
                </a:extLst>
              </a:tr>
              <a:tr h="361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Control plane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0.2GB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4635874"/>
                  </a:ext>
                </a:extLst>
              </a:tr>
              <a:tr h="610075">
                <a:tc>
                  <a:txBody>
                    <a:bodyPr/>
                    <a:lstStyle/>
                    <a:p>
                      <a:r>
                        <a:rPr lang="en-US" sz="1400" dirty="0"/>
                        <a:t>Data plane basic reservation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0.7GB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164444"/>
                  </a:ext>
                </a:extLst>
              </a:tr>
              <a:tr h="3728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Session reservation (4 million sessions on each host)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340326"/>
                  </a:ext>
                </a:extLst>
              </a:tr>
              <a:tr h="372823">
                <a:tc>
                  <a:txBody>
                    <a:bodyPr/>
                    <a:lstStyle/>
                    <a:p>
                      <a:r>
                        <a:rPr lang="en-US" sz="1400" dirty="0"/>
                        <a:t>Buffer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066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3600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599C-D88E-964F-8AAA-B2D3FB984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HCI OS RAM Consumption </a:t>
            </a:r>
            <a:r>
              <a:rPr lang="en-US" sz="2000" b="0" dirty="0"/>
              <a:t>(per host)</a:t>
            </a:r>
            <a:r>
              <a:rPr lang="en-US" dirty="0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909F8-C7BA-884C-BA20-8D908B08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FA47AE-7A49-B84D-82C5-4F711F9B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7DDE84-9BE5-1E44-BEF4-97937957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9DAC55-9C99-9647-A7BC-68F3DD75921C}"/>
              </a:ext>
            </a:extLst>
          </p:cNvPr>
          <p:cNvSpPr txBox="1"/>
          <p:nvPr/>
        </p:nvSpPr>
        <p:spPr>
          <a:xfrm>
            <a:off x="632905" y="999483"/>
            <a:ext cx="1067149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aSAN</a:t>
            </a:r>
            <a:endParaRPr lang="en-US" b="1" dirty="0"/>
          </a:p>
          <a:p>
            <a:r>
              <a:rPr lang="en-US" sz="1600" dirty="0"/>
              <a:t>RAM consumption:</a:t>
            </a:r>
            <a:r>
              <a:rPr lang="zh-CN" altLang="en-US" sz="1600" dirty="0"/>
              <a:t> </a:t>
            </a:r>
            <a:r>
              <a:rPr lang="en-US" altLang="zh-CN" sz="1600" dirty="0"/>
              <a:t>depends on the disk configuration</a:t>
            </a:r>
            <a:endParaRPr lang="en-US" sz="16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8C1DA3-5ACC-D14F-9F80-D9BD5C96A5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179731"/>
              </p:ext>
            </p:extLst>
          </p:nvPr>
        </p:nvGraphicFramePr>
        <p:xfrm>
          <a:off x="666052" y="1809847"/>
          <a:ext cx="10779021" cy="1926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6762">
                  <a:extLst>
                    <a:ext uri="{9D8B030D-6E8A-4147-A177-3AD203B41FA5}">
                      <a16:colId xmlns:a16="http://schemas.microsoft.com/office/drawing/2014/main" val="204618345"/>
                    </a:ext>
                  </a:extLst>
                </a:gridCol>
                <a:gridCol w="8782259">
                  <a:extLst>
                    <a:ext uri="{9D8B030D-6E8A-4147-A177-3AD203B41FA5}">
                      <a16:colId xmlns:a16="http://schemas.microsoft.com/office/drawing/2014/main" val="3148272562"/>
                    </a:ext>
                  </a:extLst>
                </a:gridCol>
              </a:tblGrid>
              <a:tr h="454840">
                <a:tc>
                  <a:txBody>
                    <a:bodyPr/>
                    <a:lstStyle/>
                    <a:p>
                      <a:r>
                        <a:rPr lang="en-US" sz="1400" dirty="0"/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RAM consumption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263804"/>
                  </a:ext>
                </a:extLst>
              </a:tr>
              <a:tr h="4410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Basic service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7GB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660599"/>
                  </a:ext>
                </a:extLst>
              </a:tr>
              <a:tr h="5898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Data tier-</a:t>
                      </a:r>
                      <a:r>
                        <a:rPr kumimoji="0" lang="en-US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ing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 service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For every 100GB of SSD capacity, 0.5GB RAM is consumed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482035"/>
                  </a:ext>
                </a:extLst>
              </a:tr>
              <a:tr h="4410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Data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1GB RAM for 1 hard drive (HDD)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62715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8A7C478-40E3-7E47-8301-4FD4988751E1}"/>
              </a:ext>
            </a:extLst>
          </p:cNvPr>
          <p:cNvSpPr txBox="1"/>
          <p:nvPr/>
        </p:nvSpPr>
        <p:spPr>
          <a:xfrm>
            <a:off x="666052" y="3931431"/>
            <a:ext cx="106714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</a:t>
            </a:r>
          </a:p>
          <a:p>
            <a:r>
              <a:rPr lang="en-US" sz="1600" dirty="0"/>
              <a:t>A host in the cluster has 2 SSDs of 960GB and 6 HDDs of 2TB, </a:t>
            </a:r>
            <a:r>
              <a:rPr lang="en-US" sz="1600" dirty="0" err="1"/>
              <a:t>aSAN</a:t>
            </a:r>
            <a:r>
              <a:rPr lang="en-US" sz="1600" dirty="0"/>
              <a:t> module will consume RAM of: </a:t>
            </a:r>
          </a:p>
          <a:p>
            <a:r>
              <a:rPr lang="en-US" sz="1600" dirty="0"/>
              <a:t>7GB (basic service) + 2*9.6*0.5GB + 6*1GB = 7+ 9.6 +6 GB = 22.6GB</a:t>
            </a:r>
          </a:p>
        </p:txBody>
      </p:sp>
    </p:spTree>
    <p:extLst>
      <p:ext uri="{BB962C8B-B14F-4D97-AF65-F5344CB8AC3E}">
        <p14:creationId xmlns:p14="http://schemas.microsoft.com/office/powerpoint/2010/main" val="899674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599C-D88E-964F-8AAA-B2D3FB984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Cloud (SCP) OS</a:t>
            </a:r>
            <a:r>
              <a:rPr lang="zh-CN" altLang="en-US" dirty="0"/>
              <a:t> </a:t>
            </a:r>
            <a:r>
              <a:rPr lang="en-US" dirty="0"/>
              <a:t>Consumption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909F8-C7BA-884C-BA20-8D908B08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FA47AE-7A49-B84D-82C5-4F711F9B5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7DDE84-9BE5-1E44-BEF4-97937957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9DAC55-9C99-9647-A7BC-68F3DD75921C}"/>
              </a:ext>
            </a:extLst>
          </p:cNvPr>
          <p:cNvSpPr txBox="1"/>
          <p:nvPr/>
        </p:nvSpPr>
        <p:spPr>
          <a:xfrm>
            <a:off x="1089660" y="894320"/>
            <a:ext cx="933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OpenStack API, physical host management and AWS management are disabled by default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E7FA546-655E-3D44-9BB3-056BA60F3E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06121"/>
              </p:ext>
            </p:extLst>
          </p:nvPr>
        </p:nvGraphicFramePr>
        <p:xfrm>
          <a:off x="1089660" y="1273513"/>
          <a:ext cx="9337552" cy="20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936">
                  <a:extLst>
                    <a:ext uri="{9D8B030D-6E8A-4147-A177-3AD203B41FA5}">
                      <a16:colId xmlns:a16="http://schemas.microsoft.com/office/drawing/2014/main" val="3963854685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910136691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4086668792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680795979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1975232597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632928213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17631879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SCP specs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Tenants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Users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Concurrent users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Clusters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Hosts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VMs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3890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8vCPU 16GB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0-3000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8871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16vCPU 16GB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3000-5000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794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16vCPU 32GB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5000-10000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2036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24vCPU 32GB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10000-30000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723187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C9A8A37-D114-E848-A2A3-A116C34627E1}"/>
              </a:ext>
            </a:extLst>
          </p:cNvPr>
          <p:cNvSpPr txBox="1"/>
          <p:nvPr/>
        </p:nvSpPr>
        <p:spPr>
          <a:xfrm>
            <a:off x="1089660" y="3582967"/>
            <a:ext cx="9337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When OpenStack API, physical host management and AWS management are enabled: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4169DD8-1E0D-7549-9B03-D262EA5745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087345"/>
              </p:ext>
            </p:extLst>
          </p:nvPr>
        </p:nvGraphicFramePr>
        <p:xfrm>
          <a:off x="1089660" y="3962160"/>
          <a:ext cx="9337552" cy="200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936">
                  <a:extLst>
                    <a:ext uri="{9D8B030D-6E8A-4147-A177-3AD203B41FA5}">
                      <a16:colId xmlns:a16="http://schemas.microsoft.com/office/drawing/2014/main" val="3963854685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910136691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4086668792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680795979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1975232597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2632928213"/>
                    </a:ext>
                  </a:extLst>
                </a:gridCol>
                <a:gridCol w="1333936">
                  <a:extLst>
                    <a:ext uri="{9D8B030D-6E8A-4147-A177-3AD203B41FA5}">
                      <a16:colId xmlns:a16="http://schemas.microsoft.com/office/drawing/2014/main" val="17631879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SCP specs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Tenants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Users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Concurrent users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Clusters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Hosts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VMs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3890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14vCPU 22GB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0-3000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88718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22vCPU 22GB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3000-5000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794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22vCPU 38GB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5000-10000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2036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30vCPU 38GB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10000-30000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72318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2875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D0F15-0FF3-0646-8626-A990C997D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HA (High Availability) Sizing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EE6163-619F-2348-92DF-B49FE7189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464AB6-EC96-8B4F-9431-A1043E129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7F16F-0641-A345-AC86-849B5F406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sp>
        <p:nvSpPr>
          <p:cNvPr id="7" name="When HA is required, add one more node for redundancy, and this node must have the specs equivalent to the node with the highest specs in the cluster.…">
            <a:extLst>
              <a:ext uri="{FF2B5EF4-FFF2-40B4-BE49-F238E27FC236}">
                <a16:creationId xmlns:a16="http://schemas.microsoft.com/office/drawing/2014/main" id="{7E3B666C-DFB1-934D-AEAD-0D3AEFF0A134}"/>
              </a:ext>
            </a:extLst>
          </p:cNvPr>
          <p:cNvSpPr txBox="1"/>
          <p:nvPr/>
        </p:nvSpPr>
        <p:spPr>
          <a:xfrm>
            <a:off x="515155" y="1013861"/>
            <a:ext cx="11216494" cy="2752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When HA is required, </a:t>
            </a:r>
            <a:r>
              <a:rPr sz="1950" dirty="0">
                <a:solidFill>
                  <a:schemeClr val="accent5">
                    <a:hueOff val="-411174"/>
                    <a:satOff val="4030"/>
                    <a:lumOff val="-29867"/>
                  </a:schemeClr>
                </a:solidFill>
                <a:latin typeface="Century Gothic" panose="020B0502020202020204" pitchFamily="34" charset="0"/>
              </a:rPr>
              <a:t>add one more node for redundancy,</a:t>
            </a:r>
            <a:r>
              <a:rPr sz="1950" dirty="0">
                <a:latin typeface="Century Gothic" panose="020B0502020202020204" pitchFamily="34" charset="0"/>
              </a:rPr>
              <a:t> and this node must have the specs equivalent to the node with the highest specs in the cluster.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e.g. let’s say 3 nodes of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2200 each with 128GB RAM is needed too meet customer’s resource requirement according to the CPU and RAM sizing method, HA is required, then add one more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2200 with 128GB as the redundancy to accommodate HA scenario.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Another example is 2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2200 with 256GB RAM + 2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2000 128GB RAM is in the cluster, when HA is required, add one more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2200 with 256GB for HA redundancy. </a:t>
            </a:r>
          </a:p>
        </p:txBody>
      </p:sp>
    </p:spTree>
    <p:extLst>
      <p:ext uri="{BB962C8B-B14F-4D97-AF65-F5344CB8AC3E}">
        <p14:creationId xmlns:p14="http://schemas.microsoft.com/office/powerpoint/2010/main" val="4170566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A4AC2-2646-D34B-89C8-A66F61B25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Disk Sizing </a:t>
            </a:r>
            <a:r>
              <a:rPr lang="en-HK" b="0" dirty="0"/>
              <a:t>based on physical disks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F2A5E8-BA01-ED41-B590-B6A20C82E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5C3624-2A7F-3046-93AA-1020D989D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7A9D1F-CE6C-3143-85AC-0FDE862BF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6" name="The lazy way: add all the physical disks up, and since 2-copy is the mainstream replication factor for aSAN, and there’s a buffer coefficient 0.85 to calculate usable capacity on aSAN. The formula is usable capacity = (raw capacity /2)*0.85, raw capacity = 2*usable capacity /0.85, the raw capacity here means the total HDD capacity.…">
            <a:extLst>
              <a:ext uri="{FF2B5EF4-FFF2-40B4-BE49-F238E27FC236}">
                <a16:creationId xmlns:a16="http://schemas.microsoft.com/office/drawing/2014/main" id="{6579E1E8-79D9-7D4A-AD1C-DB9024318E61}"/>
              </a:ext>
            </a:extLst>
          </p:cNvPr>
          <p:cNvSpPr txBox="1"/>
          <p:nvPr/>
        </p:nvSpPr>
        <p:spPr>
          <a:xfrm>
            <a:off x="264205" y="886701"/>
            <a:ext cx="11467444" cy="2775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The lazy way: add all the physical disks up, and since 2-copy is the mainstream replication factor for </a:t>
            </a:r>
            <a:r>
              <a:rPr sz="1950" dirty="0" err="1">
                <a:latin typeface="Century Gothic" panose="020B0502020202020204" pitchFamily="34" charset="0"/>
              </a:rPr>
              <a:t>aSAN</a:t>
            </a:r>
            <a:r>
              <a:rPr sz="1950" dirty="0">
                <a:latin typeface="Century Gothic" panose="020B0502020202020204" pitchFamily="34" charset="0"/>
              </a:rPr>
              <a:t>, and there’s a buffer coefficient 0.85 to calculate usable capacity on </a:t>
            </a:r>
            <a:r>
              <a:rPr sz="1950" dirty="0" err="1">
                <a:latin typeface="Century Gothic" panose="020B0502020202020204" pitchFamily="34" charset="0"/>
              </a:rPr>
              <a:t>aSAN</a:t>
            </a:r>
            <a:r>
              <a:rPr sz="1950" dirty="0">
                <a:latin typeface="Century Gothic" panose="020B0502020202020204" pitchFamily="34" charset="0"/>
              </a:rPr>
              <a:t>. The formula is usable capacity = (raw capacity /2)*0.85, raw capacity = 2*usable capacity /0.85, the raw capacity here means the total HDD capacity.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To ensure storage performance, on each node, total SSD capacity should be </a:t>
            </a:r>
            <a:r>
              <a:rPr sz="2100" dirty="0">
                <a:solidFill>
                  <a:schemeClr val="accent5">
                    <a:hueOff val="-375889"/>
                    <a:satOff val="-9195"/>
                    <a:lumOff val="-14901"/>
                  </a:schemeClr>
                </a:solidFill>
                <a:latin typeface="Century Gothic" panose="020B0502020202020204" pitchFamily="34" charset="0"/>
              </a:rPr>
              <a:t>at least 5% </a:t>
            </a:r>
            <a:r>
              <a:rPr sz="1950" dirty="0">
                <a:latin typeface="Century Gothic" panose="020B0502020202020204" pitchFamily="34" charset="0"/>
              </a:rPr>
              <a:t>of the total HDD capacity.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</p:txBody>
      </p:sp>
      <p:graphicFrame>
        <p:nvGraphicFramePr>
          <p:cNvPr id="7" name="表格">
            <a:extLst>
              <a:ext uri="{FF2B5EF4-FFF2-40B4-BE49-F238E27FC236}">
                <a16:creationId xmlns:a16="http://schemas.microsoft.com/office/drawing/2014/main" id="{217500DB-6C62-A443-B9FD-B78D4F59F1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4066950"/>
              </p:ext>
            </p:extLst>
          </p:nvPr>
        </p:nvGraphicFramePr>
        <p:xfrm>
          <a:off x="336145" y="3409902"/>
          <a:ext cx="6100750" cy="1966020"/>
        </p:xfrm>
        <a:graphic>
          <a:graphicData uri="http://schemas.openxmlformats.org/drawingml/2006/table">
            <a:tbl>
              <a:tblPr firstRow="1" firstCol="1" bandRow="1"/>
              <a:tblGrid>
                <a:gridCol w="305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0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Physical server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Storage (TB)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1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4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2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6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3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8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204"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Server 4</a:t>
                      </a:r>
                    </a:p>
                  </a:txBody>
                  <a:tcPr marL="25400" marR="25400" marT="25400" marB="25400" anchor="ctr" horzOverflow="overflow"/>
                </a:tc>
                <a:tc>
                  <a:txBody>
                    <a:bodyPr/>
                    <a:lstStyle/>
                    <a:p>
                      <a:pPr defTabSz="9144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Helvetica"/>
                          <a:cs typeface="Helvetica"/>
                          <a:sym typeface="Helvetica"/>
                        </a:rPr>
                        <a:t>10</a:t>
                      </a:r>
                    </a:p>
                  </a:txBody>
                  <a:tcPr marL="25400" marR="25400" marT="25400" marB="2540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otal storage capacity is 4+6+8+10=28TB, that’s the usable capacity. Use the formula, raw capacity = 2*28/0.85= 65.8TB≈ 66TB, let’s say there are 3 nodes, then each node needs to have at least 22TB HDD capacity and 5%*22= 1.1TB SSD capacity.">
            <a:extLst>
              <a:ext uri="{FF2B5EF4-FFF2-40B4-BE49-F238E27FC236}">
                <a16:creationId xmlns:a16="http://schemas.microsoft.com/office/drawing/2014/main" id="{C67822F4-68AC-284F-918F-CE96761C840A}"/>
              </a:ext>
            </a:extLst>
          </p:cNvPr>
          <p:cNvSpPr txBox="1"/>
          <p:nvPr/>
        </p:nvSpPr>
        <p:spPr>
          <a:xfrm>
            <a:off x="362278" y="5427324"/>
            <a:ext cx="11467444" cy="9515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algn="l">
              <a:defRPr sz="39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950">
                <a:latin typeface="Century Gothic" panose="020B0502020202020204" pitchFamily="34" charset="0"/>
              </a:rPr>
              <a:t>Total storage capacity is 4+6+8+10=28TB, that’s the usable capacity. Use the formula, raw capacity = 2*28/0.85= 65.8TB≈ 66TB, let’s say there are 3 nodes, then each node needs to have at least 22TB HDD capacity and 5%*22= 1.1TB SSD capacity.</a:t>
            </a:r>
          </a:p>
        </p:txBody>
      </p:sp>
      <p:sp>
        <p:nvSpPr>
          <p:cNvPr id="9" name="e.g.">
            <a:extLst>
              <a:ext uri="{FF2B5EF4-FFF2-40B4-BE49-F238E27FC236}">
                <a16:creationId xmlns:a16="http://schemas.microsoft.com/office/drawing/2014/main" id="{691D9985-CEA8-1E4E-B516-770B44CB8387}"/>
              </a:ext>
            </a:extLst>
          </p:cNvPr>
          <p:cNvSpPr txBox="1"/>
          <p:nvPr/>
        </p:nvSpPr>
        <p:spPr>
          <a:xfrm>
            <a:off x="299684" y="3005491"/>
            <a:ext cx="571928" cy="3513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>
            <a:lvl1pPr algn="l">
              <a:defRPr sz="39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950">
                <a:latin typeface="Century Gothic" panose="020B0502020202020204" pitchFamily="34" charset="0"/>
              </a:rPr>
              <a:t>e.g.</a:t>
            </a:r>
          </a:p>
        </p:txBody>
      </p:sp>
    </p:spTree>
    <p:extLst>
      <p:ext uri="{BB962C8B-B14F-4D97-AF65-F5344CB8AC3E}">
        <p14:creationId xmlns:p14="http://schemas.microsoft.com/office/powerpoint/2010/main" val="641719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E9CA9-29E8-654C-873E-D49869D85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Disk Sizing </a:t>
            </a:r>
            <a:r>
              <a:rPr lang="en-HK" b="0" dirty="0"/>
              <a:t>based on physical disks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A62C6D-D5A1-5346-8D82-079EBE94A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E4D9F0-7E79-B147-8932-E6FB7C3EA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DC5A21-3E47-4645-9F01-CE605BA66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6" name="The more accurate way to do disk sizing is to factor in RAID.…">
            <a:extLst>
              <a:ext uri="{FF2B5EF4-FFF2-40B4-BE49-F238E27FC236}">
                <a16:creationId xmlns:a16="http://schemas.microsoft.com/office/drawing/2014/main" id="{5B00D73C-4C6E-A84E-8E67-DD4057A06AEA}"/>
              </a:ext>
            </a:extLst>
          </p:cNvPr>
          <p:cNvSpPr txBox="1"/>
          <p:nvPr/>
        </p:nvSpPr>
        <p:spPr>
          <a:xfrm>
            <a:off x="666052" y="1277129"/>
            <a:ext cx="11467444" cy="21518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The more accurate way to do disk sizing is to factor in RAID.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Use this tool to calculate usable capacity on each existing servers, and then do the sizing according to the prior method.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u="sng" dirty="0">
                <a:latin typeface="Century Gothic" panose="020B0502020202020204" pitchFamily="34" charset="0"/>
                <a:hlinkClick r:id="" action="ppaction://noaction"/>
              </a:rPr>
              <a:t>https://www.servethehome.com/raid-calculator/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u="sng" dirty="0">
              <a:latin typeface="Century Gothic" panose="020B0502020202020204" pitchFamily="34" charset="0"/>
              <a:hlinkClick r:id="" action="ppaction://noaction"/>
            </a:endParaRPr>
          </a:p>
        </p:txBody>
      </p:sp>
    </p:spTree>
    <p:extLst>
      <p:ext uri="{BB962C8B-B14F-4D97-AF65-F5344CB8AC3E}">
        <p14:creationId xmlns:p14="http://schemas.microsoft.com/office/powerpoint/2010/main" val="3415726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8AAF1-9E44-B44C-AA93-9530C1079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Disk Sizing </a:t>
            </a:r>
            <a:r>
              <a:rPr lang="en-HK" b="0" dirty="0"/>
              <a:t>based on virtual disks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4FF424-5D5E-7B4E-9163-ABF7E8027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9B3DE3-F8C2-FB48-86AD-4A346BCE5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32352-9013-3442-89CD-95B38B07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6" name="Add them up, you will get usable capacity, and then use raw capacity = 2*usable capacity /0.85 to calculate raw capacity.">
            <a:extLst>
              <a:ext uri="{FF2B5EF4-FFF2-40B4-BE49-F238E27FC236}">
                <a16:creationId xmlns:a16="http://schemas.microsoft.com/office/drawing/2014/main" id="{A39D89F0-0EA5-0344-8DE8-C1BB8C02C19F}"/>
              </a:ext>
            </a:extLst>
          </p:cNvPr>
          <p:cNvSpPr txBox="1"/>
          <p:nvPr/>
        </p:nvSpPr>
        <p:spPr>
          <a:xfrm>
            <a:off x="666051" y="804672"/>
            <a:ext cx="11163670" cy="2752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Add them up, you will get usable capacity, and then use raw capacity = 2*usable capacity /0.85 to calculate raw capacity.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HK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Update: </a:t>
            </a:r>
            <a:r>
              <a:rPr lang="en-US" sz="1950" dirty="0">
                <a:latin typeface="Century Gothic" panose="020B0502020202020204" pitchFamily="34" charset="0"/>
              </a:rPr>
              <a:t>VM-based storage policy is supported since 6.0.1, that means data copies can be configured on a per VM basis. Therefore, HCI capacity sizing needs to be done based on VMs. 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Example: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DBE784-9965-674C-9654-D1CA93EC6E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997152"/>
              </p:ext>
            </p:extLst>
          </p:nvPr>
        </p:nvGraphicFramePr>
        <p:xfrm>
          <a:off x="666051" y="3610145"/>
          <a:ext cx="10509944" cy="2308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7486">
                  <a:extLst>
                    <a:ext uri="{9D8B030D-6E8A-4147-A177-3AD203B41FA5}">
                      <a16:colId xmlns:a16="http://schemas.microsoft.com/office/drawing/2014/main" val="3293256567"/>
                    </a:ext>
                  </a:extLst>
                </a:gridCol>
                <a:gridCol w="2627486">
                  <a:extLst>
                    <a:ext uri="{9D8B030D-6E8A-4147-A177-3AD203B41FA5}">
                      <a16:colId xmlns:a16="http://schemas.microsoft.com/office/drawing/2014/main" val="2252152605"/>
                    </a:ext>
                  </a:extLst>
                </a:gridCol>
                <a:gridCol w="1444419">
                  <a:extLst>
                    <a:ext uri="{9D8B030D-6E8A-4147-A177-3AD203B41FA5}">
                      <a16:colId xmlns:a16="http://schemas.microsoft.com/office/drawing/2014/main" val="536141795"/>
                    </a:ext>
                  </a:extLst>
                </a:gridCol>
                <a:gridCol w="3810553">
                  <a:extLst>
                    <a:ext uri="{9D8B030D-6E8A-4147-A177-3AD203B41FA5}">
                      <a16:colId xmlns:a16="http://schemas.microsoft.com/office/drawing/2014/main" val="1117743158"/>
                    </a:ext>
                  </a:extLst>
                </a:gridCol>
              </a:tblGrid>
              <a:tr h="695814">
                <a:tc>
                  <a:txBody>
                    <a:bodyPr/>
                    <a:lstStyle/>
                    <a:p>
                      <a:r>
                        <a:rPr lang="en-US" dirty="0"/>
                        <a:t>VM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Assigned capacity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Replica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Needed raw capacity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47355"/>
                  </a:ext>
                </a:extLst>
              </a:tr>
              <a:tr h="403130">
                <a:tc>
                  <a:txBody>
                    <a:bodyPr/>
                    <a:lstStyle/>
                    <a:p>
                      <a:r>
                        <a:rPr lang="en-US" dirty="0"/>
                        <a:t>VM1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100GB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=2*100/0.85=236GB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303040"/>
                  </a:ext>
                </a:extLst>
              </a:tr>
              <a:tr h="403130">
                <a:tc>
                  <a:txBody>
                    <a:bodyPr/>
                    <a:lstStyle/>
                    <a:p>
                      <a:r>
                        <a:rPr lang="en-US" dirty="0"/>
                        <a:t>VM2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200GB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=2*200/0.85=471GB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394093"/>
                  </a:ext>
                </a:extLst>
              </a:tr>
              <a:tr h="403130">
                <a:tc>
                  <a:txBody>
                    <a:bodyPr/>
                    <a:lstStyle/>
                    <a:p>
                      <a:r>
                        <a:rPr lang="en-US" dirty="0"/>
                        <a:t>VM3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300GB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=3*300/0.85=1059GB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15293"/>
                  </a:ext>
                </a:extLst>
              </a:tr>
              <a:tr h="403130">
                <a:tc>
                  <a:txBody>
                    <a:bodyPr/>
                    <a:lstStyle/>
                    <a:p>
                      <a:r>
                        <a:rPr lang="en-US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600GB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=236+471+1059=1766GB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782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967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CDC8-5CC6-6149-94FC-0AD750037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dirty="0"/>
              <a:t>NIC Sizing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07F473-2354-644A-B834-0FC241532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5C9CF4-5DCD-CD4F-A82C-062B5D176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C14CE8-0BD4-C341-942B-B174E0967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B0B05007-525A-AE44-A79B-D49E97844760}"/>
              </a:ext>
            </a:extLst>
          </p:cNvPr>
          <p:cNvSpPr txBox="1"/>
          <p:nvPr/>
        </p:nvSpPr>
        <p:spPr>
          <a:xfrm>
            <a:off x="362278" y="1047776"/>
            <a:ext cx="11467444" cy="42524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All of the 2U </a:t>
            </a:r>
            <a:r>
              <a:rPr lang="en-HK" sz="1950" dirty="0">
                <a:latin typeface="Century Gothic" panose="020B0502020202020204" pitchFamily="34" charset="0"/>
              </a:rPr>
              <a:t>HCI</a:t>
            </a:r>
            <a:r>
              <a:rPr sz="1950" dirty="0">
                <a:latin typeface="Century Gothic" panose="020B0502020202020204" pitchFamily="34" charset="0"/>
              </a:rPr>
              <a:t>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appliances have at least 6*GE NIC ports.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For storage, it’s recommended to configure 10GE for connection.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Switch for </a:t>
            </a:r>
            <a:r>
              <a:rPr sz="1950" dirty="0" err="1">
                <a:latin typeface="Century Gothic" panose="020B0502020202020204" pitchFamily="34" charset="0"/>
              </a:rPr>
              <a:t>aSAN</a:t>
            </a:r>
            <a:r>
              <a:rPr sz="1950" dirty="0">
                <a:latin typeface="Century Gothic" panose="020B0502020202020204" pitchFamily="34" charset="0"/>
              </a:rPr>
              <a:t> must be dedicated, it should be separated from other switches.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5.8.5 supports switch multiplexing for management, </a:t>
            </a:r>
            <a:r>
              <a:rPr sz="1950" dirty="0" err="1">
                <a:latin typeface="Century Gothic" panose="020B0502020202020204" pitchFamily="34" charset="0"/>
              </a:rPr>
              <a:t>VxLAN</a:t>
            </a:r>
            <a:r>
              <a:rPr sz="1950" dirty="0">
                <a:latin typeface="Century Gothic" panose="020B0502020202020204" pitchFamily="34" charset="0"/>
              </a:rPr>
              <a:t> and business, that means you can use one switch (with VLAN enabled for traffic separation) for these connections, but after it’s configured, do not change the IPs of </a:t>
            </a:r>
            <a:r>
              <a:rPr sz="1950" dirty="0" err="1">
                <a:latin typeface="Century Gothic" panose="020B0502020202020204" pitchFamily="34" charset="0"/>
              </a:rPr>
              <a:t>VxLAN</a:t>
            </a:r>
            <a:r>
              <a:rPr sz="1950" dirty="0">
                <a:latin typeface="Century Gothic" panose="020B0502020202020204" pitchFamily="34" charset="0"/>
              </a:rPr>
              <a:t> and management. 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sz="1950" dirty="0">
                <a:latin typeface="Century Gothic" panose="020B0502020202020204" pitchFamily="34" charset="0"/>
              </a:rPr>
              <a:t>A NIC or PCI-e SSD will occupy a PCI-e slot on the server and each model of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has limited PCI-e slots (e.g.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 2000 has 3). When you need to expand NIC ports or PCI-e SSD on </a:t>
            </a:r>
            <a:r>
              <a:rPr sz="1950" dirty="0" err="1">
                <a:latin typeface="Century Gothic" panose="020B0502020202020204" pitchFamily="34" charset="0"/>
              </a:rPr>
              <a:t>aServer</a:t>
            </a:r>
            <a:r>
              <a:rPr sz="1950" dirty="0">
                <a:latin typeface="Century Gothic" panose="020B0502020202020204" pitchFamily="34" charset="0"/>
              </a:rPr>
              <a:t>, check the number of the available PCI-e slots first (on hardware specs tab in the price book )</a:t>
            </a:r>
          </a:p>
        </p:txBody>
      </p:sp>
    </p:spTree>
    <p:extLst>
      <p:ext uri="{BB962C8B-B14F-4D97-AF65-F5344CB8AC3E}">
        <p14:creationId xmlns:p14="http://schemas.microsoft.com/office/powerpoint/2010/main" val="146096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FC16B-09A4-EE48-96E1-CA2DBCAC5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96C931-0BFA-B744-AB83-ED7FEE407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EC1ED-C38B-CD4B-9CDF-FF67782F7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2F1E5-ED0D-DE4D-83E0-B3ADBC2C0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6" name="Q&amp;A">
            <a:extLst>
              <a:ext uri="{FF2B5EF4-FFF2-40B4-BE49-F238E27FC236}">
                <a16:creationId xmlns:a16="http://schemas.microsoft.com/office/drawing/2014/main" id="{A374B354-1D9B-9C4E-AD26-39FEB1956A6E}"/>
              </a:ext>
            </a:extLst>
          </p:cNvPr>
          <p:cNvSpPr txBox="1"/>
          <p:nvPr/>
        </p:nvSpPr>
        <p:spPr>
          <a:xfrm>
            <a:off x="4069080" y="2611963"/>
            <a:ext cx="3764280" cy="9053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l">
              <a:defRPr sz="111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en-US" sz="5550" dirty="0">
                <a:latin typeface="Century Gothic" panose="020B0502020202020204" pitchFamily="34" charset="0"/>
              </a:rPr>
              <a:t>CDP &amp; DR</a:t>
            </a:r>
            <a:endParaRPr sz="55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181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3D406-AAC2-FB46-B7A3-E5FDDA17A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CDP Sizing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CBFE3C-74AD-F346-B90A-580357E8B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FDB2AF-0CC9-464B-967B-BF6230480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DC103C-0EA3-B940-99D7-16ECF36B7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7F945193-BED6-EE49-A987-AC8F515AB6AB}"/>
              </a:ext>
            </a:extLst>
          </p:cNvPr>
          <p:cNvSpPr txBox="1"/>
          <p:nvPr/>
        </p:nvSpPr>
        <p:spPr>
          <a:xfrm>
            <a:off x="340610" y="821664"/>
            <a:ext cx="11717411" cy="5314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The average number of VMs protected by CDP should not exceed 3 on each server node, and each server should have more than 128GB memory.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CDP target storage can be set on iSCSI/FC SAN or another </a:t>
            </a:r>
            <a:r>
              <a:rPr lang="en" sz="1950" dirty="0" err="1">
                <a:latin typeface="Century Gothic" panose="020B0502020202020204" pitchFamily="34" charset="0"/>
              </a:rPr>
              <a:t>aSAN</a:t>
            </a:r>
            <a:r>
              <a:rPr sz="1950" dirty="0">
                <a:latin typeface="Century Gothic" panose="020B0502020202020204" pitchFamily="34" charset="0"/>
              </a:rPr>
              <a:t>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How to calculate CDP backup storage 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dirty="0"/>
              <a:t>Backup capacity = Number of VMs * [Average size of </a:t>
            </a:r>
            <a:r>
              <a:rPr lang="en-HK" dirty="0" err="1"/>
              <a:t>vDisk</a:t>
            </a:r>
            <a:r>
              <a:rPr lang="en-HK" dirty="0"/>
              <a:t> per VM * (Full backup retention period/ Full backup interval + 1)) + Incremental data size per VM * (Incremental backup retention period/ Incremental backup interval + 1)] * Redundancy factor</a:t>
            </a:r>
            <a:r>
              <a:rPr lang="zh-CN" altLang="en-US" dirty="0"/>
              <a:t> </a:t>
            </a:r>
            <a:r>
              <a:rPr lang="en-US" altLang="zh-CN" dirty="0"/>
              <a:t>(1.2 is recommended)</a:t>
            </a:r>
            <a:endParaRPr lang="en-HK" dirty="0"/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How to calculate IO log 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IO log capacity = </a:t>
            </a:r>
            <a:r>
              <a:rPr lang="en-HK" dirty="0"/>
              <a:t>Average IO rate per VM * 3 * 24 * 3600 * Redundancy factor (1.2 is recommended)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dirty="0"/>
          </a:p>
          <a:p>
            <a:r>
              <a:rPr lang="en-HK" dirty="0"/>
              <a:t>CDP capacity = backup capacity + IO log capacity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Repository setting</a:t>
            </a:r>
          </a:p>
          <a:p>
            <a:pPr marL="285750" indent="-285750">
              <a:buFont typeface="Arial" panose="020B0604020202020204" pitchFamily="34" charset="0"/>
              <a:buChar char="•"/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1950" dirty="0">
                <a:latin typeface="Century Gothic" panose="020B0502020202020204" pitchFamily="34" charset="0"/>
              </a:rPr>
              <a:t>It’s recommended to store CDP IO Log and backup data separately, put backup data on external storage and IO logs on </a:t>
            </a:r>
            <a:r>
              <a:rPr lang="en" sz="1950" dirty="0" err="1">
                <a:latin typeface="Century Gothic" panose="020B0502020202020204" pitchFamily="34" charset="0"/>
              </a:rPr>
              <a:t>aSAN</a:t>
            </a:r>
            <a:r>
              <a:rPr lang="en" sz="1950" dirty="0">
                <a:latin typeface="Century Gothic" panose="020B0502020202020204" pitchFamily="34" charset="0"/>
              </a:rPr>
              <a:t> or another external storage</a:t>
            </a:r>
          </a:p>
        </p:txBody>
      </p:sp>
    </p:spTree>
    <p:extLst>
      <p:ext uri="{BB962C8B-B14F-4D97-AF65-F5344CB8AC3E}">
        <p14:creationId xmlns:p14="http://schemas.microsoft.com/office/powerpoint/2010/main" val="4040574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21EA2-9C41-BD46-9453-7795CCF36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 Sizing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B864A-9DE8-9C48-86F9-355B4DC19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E309FD-C716-274D-8496-7DD2FA030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3237B-AE88-D64B-8F61-6C4E7D947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D537EDF4-E648-D74D-9595-6ADB3073BE92}"/>
              </a:ext>
            </a:extLst>
          </p:cNvPr>
          <p:cNvSpPr txBox="1"/>
          <p:nvPr/>
        </p:nvSpPr>
        <p:spPr>
          <a:xfrm>
            <a:off x="362278" y="888375"/>
            <a:ext cx="11467444" cy="44832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400" b="1" dirty="0">
                <a:latin typeface="Century Gothic" panose="020B0502020202020204" pitchFamily="34" charset="0"/>
              </a:rPr>
              <a:t>Prioritize business applications and confirm RPO/RTO requirements.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Core business: RPO = seconds, RTO = minutes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Major business: RPO = minutes, RTO = minutes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Common business: RPO = hours, RTO = hours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" sz="200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Survey peak-hour data increments and calculate peak-hour data IO rate (MB/s), figure out bandwidth requirement based on RPO requirements and peak-hour IO rate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" sz="200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Take backup retention period into consideration to calculate backup repository storage capacity.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" sz="200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" sz="2000" dirty="0">
                <a:latin typeface="Century Gothic" panose="020B0502020202020204" pitchFamily="34" charset="0"/>
              </a:rPr>
              <a:t>If RPO is required at seconds or minutes level, CDP will be enabled. Refer to the CDP sizing methodology for CDP IO logs and backup storage capacity calculation.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" sz="2400" dirty="0"/>
          </a:p>
        </p:txBody>
      </p:sp>
    </p:spTree>
    <p:extLst>
      <p:ext uri="{BB962C8B-B14F-4D97-AF65-F5344CB8AC3E}">
        <p14:creationId xmlns:p14="http://schemas.microsoft.com/office/powerpoint/2010/main" val="2602947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3C380-2BBA-DC4E-A3E7-AD2084D20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HCI to HCI DR Bandwidth Calculation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490F3B-49A2-B14C-8CDC-AEA5948EB1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23769" y="6310111"/>
            <a:ext cx="2743200" cy="365125"/>
          </a:xfrm>
        </p:spPr>
        <p:txBody>
          <a:bodyPr/>
          <a:lstStyle/>
          <a:p>
            <a:r>
              <a:rPr lang="en-US" altLang="zh-CN">
                <a:latin typeface="Century Gothic" panose="020B0502020202020204" pitchFamily="34" charset="0"/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3503CC-3374-2545-BEF4-1448F907D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72709" y="6310111"/>
            <a:ext cx="4114800" cy="365125"/>
          </a:xfrm>
        </p:spPr>
        <p:txBody>
          <a:bodyPr/>
          <a:lstStyle/>
          <a:p>
            <a:r>
              <a:rPr lang="en-US" altLang="zh-CN">
                <a:latin typeface="Century Gothic" panose="020B0502020202020204" pitchFamily="34" charset="0"/>
                <a:ea typeface="微软雅黑" panose="020B0503020204020204" pitchFamily="34" charset="-122"/>
              </a:rPr>
              <a:t>CONFIDENTIAL</a:t>
            </a:r>
            <a:endParaRPr lang="zh-CN" altLang="en-US" dirty="0"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995F2E-9918-B541-BE99-C9C39B34C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66906" y="6310111"/>
            <a:ext cx="2743200" cy="365125"/>
          </a:xfrm>
        </p:spPr>
        <p:txBody>
          <a:bodyPr/>
          <a:lstStyle/>
          <a:p>
            <a:r>
              <a:rPr lang="en-US" altLang="zh-CN">
                <a:latin typeface="Century Gothic" panose="020B0502020202020204" pitchFamily="34" charset="0"/>
              </a:rPr>
              <a:t>Page  </a:t>
            </a:r>
            <a:fld id="{6F6B6950-8D1A-4668-8374-25B44628E0DF}" type="slidenum">
              <a:rPr lang="zh-CN" altLang="en-US" smtClean="0">
                <a:latin typeface="Century Gothic" panose="020B0502020202020204" pitchFamily="34" charset="0"/>
              </a:rPr>
              <a:pPr/>
              <a:t>20</a:t>
            </a:fld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6" name="文本框 1">
            <a:extLst>
              <a:ext uri="{FF2B5EF4-FFF2-40B4-BE49-F238E27FC236}">
                <a16:creationId xmlns:a16="http://schemas.microsoft.com/office/drawing/2014/main" id="{70148736-51B7-C845-9E4F-4C1E03C6B912}"/>
              </a:ext>
            </a:extLst>
          </p:cNvPr>
          <p:cNvSpPr txBox="1"/>
          <p:nvPr/>
        </p:nvSpPr>
        <p:spPr>
          <a:xfrm>
            <a:off x="517697" y="718846"/>
            <a:ext cx="10897235" cy="7750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dirty="0"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RPO is</a:t>
            </a:r>
            <a:r>
              <a:rPr lang="zh-CN" altLang="en-US" dirty="0"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dirty="0"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highly relevant to data change rate and bandwidth, </a:t>
            </a:r>
            <a:r>
              <a:rPr lang="en-US" altLang="zh-CN" b="1" dirty="0">
                <a:solidFill>
                  <a:srgbClr val="FF0000"/>
                </a:solidFill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the amount of average data change must be fully replicated at a given bandwidth within the required RPO time.</a:t>
            </a:r>
            <a:endParaRPr lang="en-HK" altLang="zh-CN" b="1" dirty="0">
              <a:solidFill>
                <a:srgbClr val="FF0000"/>
              </a:solidFill>
              <a:latin typeface="Century Gothic" panose="020B0502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7" name="文本框 23">
            <a:extLst>
              <a:ext uri="{FF2B5EF4-FFF2-40B4-BE49-F238E27FC236}">
                <a16:creationId xmlns:a16="http://schemas.microsoft.com/office/drawing/2014/main" id="{A54AD8FE-4C36-4F43-A582-2B52A39300A1}"/>
              </a:ext>
            </a:extLst>
          </p:cNvPr>
          <p:cNvSpPr txBox="1"/>
          <p:nvPr/>
        </p:nvSpPr>
        <p:spPr>
          <a:xfrm>
            <a:off x="607735" y="5426804"/>
            <a:ext cx="4078361" cy="30777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1400" b="1" dirty="0"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HCI to HCI DR bandwidth calculation formula</a:t>
            </a:r>
            <a:endParaRPr lang="zh-CN" altLang="en-US" sz="1400" b="1" dirty="0">
              <a:latin typeface="Century Gothic" panose="020B0502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8" name="文本框 3">
            <a:extLst>
              <a:ext uri="{FF2B5EF4-FFF2-40B4-BE49-F238E27FC236}">
                <a16:creationId xmlns:a16="http://schemas.microsoft.com/office/drawing/2014/main" id="{53822955-64B9-2748-86CC-028CC1F17B94}"/>
              </a:ext>
            </a:extLst>
          </p:cNvPr>
          <p:cNvSpPr txBox="1"/>
          <p:nvPr/>
        </p:nvSpPr>
        <p:spPr>
          <a:xfrm>
            <a:off x="7365557" y="4916883"/>
            <a:ext cx="4605748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200" b="1" dirty="0">
                <a:solidFill>
                  <a:srgbClr val="C00000"/>
                </a:solidFill>
                <a:latin typeface="Century Gothic" panose="020B0502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Note: data must be backed up first before being replicated, that’s why the backup time needs to be deducted.</a:t>
            </a:r>
            <a:endParaRPr lang="zh-CN" altLang="en-US" sz="1200" b="1" dirty="0">
              <a:solidFill>
                <a:srgbClr val="C00000"/>
              </a:solidFill>
              <a:latin typeface="Century Gothic" panose="020B0502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graphicFrame>
        <p:nvGraphicFramePr>
          <p:cNvPr id="9" name="表格 4">
            <a:extLst>
              <a:ext uri="{FF2B5EF4-FFF2-40B4-BE49-F238E27FC236}">
                <a16:creationId xmlns:a16="http://schemas.microsoft.com/office/drawing/2014/main" id="{A9A87A35-9CCD-274A-BF9C-BA92FC7BCA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9589608"/>
              </p:ext>
            </p:extLst>
          </p:nvPr>
        </p:nvGraphicFramePr>
        <p:xfrm>
          <a:off x="651510" y="1543050"/>
          <a:ext cx="6333490" cy="38366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9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13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93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RPO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Data change</a:t>
                      </a:r>
                      <a:endParaRPr lang="zh-CN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Data change size</a:t>
                      </a:r>
                      <a:endParaRPr lang="zh-CN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Needed bandwidth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930">
                <a:tc rowSpan="3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1s</a:t>
                      </a:r>
                      <a:endParaRPr lang="en-US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IO throughput</a:t>
                      </a:r>
                      <a:endParaRPr lang="zh-CN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5MB/s</a:t>
                      </a:r>
                      <a:endParaRPr lang="en-US" altLang="zh-CN" sz="1200" b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40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10MB/s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80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30MB/s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240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930"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 </a:t>
                      </a:r>
                      <a:r>
                        <a:rPr lang="en-US" sz="1200" b="0" dirty="0" err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hrs</a:t>
                      </a:r>
                      <a:endParaRPr lang="en-US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Hourly data change</a:t>
                      </a:r>
                      <a:endParaRPr lang="zh-CN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5GB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15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25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50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50GB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160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1930"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12 </a:t>
                      </a:r>
                      <a:r>
                        <a:rPr lang="en-US" sz="1200" dirty="0" err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hrs</a:t>
                      </a:r>
                      <a:endParaRPr lang="en-US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Data change in every 6 hours</a:t>
                      </a:r>
                      <a:endParaRPr lang="zh-CN" altLang="en-US" sz="120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50GB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45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150GB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70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100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300GB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160</a:t>
                      </a:r>
                      <a:r>
                        <a:rPr lang="en-US" sz="120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1930"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24 </a:t>
                      </a:r>
                      <a:r>
                        <a:rPr lang="en-US" sz="1200" b="0" dirty="0" err="1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hrs</a:t>
                      </a:r>
                      <a:endParaRPr lang="en-US" altLang="en-US" sz="1200" b="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Data change in every 12 hours</a:t>
                      </a:r>
                      <a:endParaRPr lang="zh-CN" altLang="en-US" sz="1200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50GB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10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20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150GB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alt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0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200GB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45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19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b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</a:rPr>
                        <a:t>300GB</a:t>
                      </a: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70</a:t>
                      </a:r>
                      <a:r>
                        <a:rPr lang="en-US" sz="1200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   </a:t>
                      </a:r>
                      <a:r>
                        <a:rPr lang="en-US" sz="1200" b="1" dirty="0">
                          <a:latin typeface="Century Gothic" panose="020B0502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+mn-ea"/>
                        </a:rPr>
                        <a:t>（Mbps)</a:t>
                      </a:r>
                      <a:endParaRPr lang="en-US" altLang="en-US" sz="1200" b="1" dirty="0">
                        <a:latin typeface="Century Gothic" panose="020B0502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525" marR="9525" marT="9525" marB="9525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graphicFrame>
        <p:nvGraphicFramePr>
          <p:cNvPr id="10" name="表格 7">
            <a:extLst>
              <a:ext uri="{FF2B5EF4-FFF2-40B4-BE49-F238E27FC236}">
                <a16:creationId xmlns:a16="http://schemas.microsoft.com/office/drawing/2014/main" id="{528362F4-C645-7E4D-925B-A54D191765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4767263"/>
              </p:ext>
            </p:extLst>
          </p:nvPr>
        </p:nvGraphicFramePr>
        <p:xfrm>
          <a:off x="651695" y="5738757"/>
          <a:ext cx="11297455" cy="885058"/>
        </p:xfrm>
        <a:graphic>
          <a:graphicData uri="http://schemas.openxmlformats.org/drawingml/2006/table">
            <a:tbl>
              <a:tblPr/>
              <a:tblGrid>
                <a:gridCol w="800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0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3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96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3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54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20"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Item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RPO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Data sync interval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Data change size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Local backup speed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Needed bandwidth</a:t>
                      </a:r>
                      <a:endParaRPr lang="zh-CN" altLang="en-US" sz="10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9A78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051"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Example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1 day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12 </a:t>
                      </a:r>
                      <a:r>
                        <a:rPr lang="en-US" altLang="zh-CN" sz="10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hrs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Data change size in 12 </a:t>
                      </a:r>
                      <a:r>
                        <a:rPr lang="en-US" altLang="zh-CN" sz="10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hrs</a:t>
                      </a: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: 100GB</a:t>
                      </a: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50MB/s (default)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100GB * 1024 * 8 /</a:t>
                      </a:r>
                      <a:r>
                        <a:rPr lang="zh-CN" altLang="en-US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（</a:t>
                      </a: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12 * 3600 - 100 GB * 1024 / 50</a:t>
                      </a:r>
                      <a:r>
                        <a:rPr lang="zh-CN" altLang="en-US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） </a:t>
                      </a: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≈ 20Mbps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D6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687"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Formula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R s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R/2 s</a:t>
                      </a:r>
                      <a:endParaRPr lang="zh-CN" altLang="en-US" sz="1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微软雅黑" panose="020B0503020204020204" charset="-122"/>
                        <a:cs typeface="Arial" panose="020B0604020202020204" pitchFamily="34" charset="0"/>
                        <a:sym typeface="微软雅黑" panose="020B0503020204020204" charset="-122"/>
                      </a:endParaRP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Data change size in R/2 s: N GB</a:t>
                      </a: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T MB/s</a:t>
                      </a: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228600" lvl="0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1pPr>
                      <a:lvl2pPr marL="685800" lvl="1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1800" kern="1200">
                          <a:solidFill>
                            <a:schemeClr val="tx1"/>
                          </a:solidFill>
                          <a:latin typeface="等线" panose="02010600030101010101" charset="-122"/>
                          <a:ea typeface="微软雅黑" panose="020B0503020204020204" charset="-122"/>
                          <a:sym typeface="等线" panose="02010600030101010101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N * 1024 * 8 / </a:t>
                      </a:r>
                      <a:r>
                        <a:rPr lang="zh-CN" altLang="en-US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（</a:t>
                      </a:r>
                      <a:r>
                        <a:rPr lang="en-US" altLang="zh-CN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R/2 - N * 1024 /T</a:t>
                      </a:r>
                      <a:r>
                        <a:rPr lang="zh-CN" altLang="en-US" sz="1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  <a:cs typeface="Arial" panose="020B0604020202020204" pitchFamily="34" charset="0"/>
                          <a:sym typeface="微软雅黑" panose="020B0503020204020204" charset="-122"/>
                        </a:rPr>
                        <a:t>）</a:t>
                      </a:r>
                    </a:p>
                  </a:txBody>
                  <a:tcPr marT="45760" marB="45760">
                    <a:lnL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EB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453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F2E5C-154D-174A-ABD0-D50241116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Witness Node Sizing Guide for Stretched Cluster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85E4EB-8B3D-B840-AA69-0365AF612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5DF0D5-AFFA-AA49-BAD5-C9B22B25A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5A4EB5-E566-874F-963C-221475CFD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5BE3309-B199-9449-82F1-48C15B9B8A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185046"/>
              </p:ext>
            </p:extLst>
          </p:nvPr>
        </p:nvGraphicFramePr>
        <p:xfrm>
          <a:off x="720090" y="1445895"/>
          <a:ext cx="10549890" cy="4336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63090">
                  <a:extLst>
                    <a:ext uri="{9D8B030D-6E8A-4147-A177-3AD203B41FA5}">
                      <a16:colId xmlns:a16="http://schemas.microsoft.com/office/drawing/2014/main" val="2901842920"/>
                    </a:ext>
                  </a:extLst>
                </a:gridCol>
                <a:gridCol w="3348990">
                  <a:extLst>
                    <a:ext uri="{9D8B030D-6E8A-4147-A177-3AD203B41FA5}">
                      <a16:colId xmlns:a16="http://schemas.microsoft.com/office/drawing/2014/main" val="4236048108"/>
                    </a:ext>
                  </a:extLst>
                </a:gridCol>
                <a:gridCol w="5337810">
                  <a:extLst>
                    <a:ext uri="{9D8B030D-6E8A-4147-A177-3AD203B41FA5}">
                      <a16:colId xmlns:a16="http://schemas.microsoft.com/office/drawing/2014/main" val="573091525"/>
                    </a:ext>
                  </a:extLst>
                </a:gridCol>
              </a:tblGrid>
              <a:tr h="1017050">
                <a:tc rowSpan="3">
                  <a:txBody>
                    <a:bodyPr/>
                    <a:lstStyle/>
                    <a:p>
                      <a:pPr indent="2667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Configuration requirements for witness node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 anchor="ctr"/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Small-scale deployment (4-6 HCI nodes, 2-3 nodes at each site)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Support virtual deployment on VMware and physical deployment 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CPU: 6 threads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RAM: 8GB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Witness disk: capacity &gt; 100GB, performance &gt;=1000 IOPS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/>
                </a:tc>
                <a:extLst>
                  <a:ext uri="{0D108BD9-81ED-4DB2-BD59-A6C34878D82A}">
                    <a16:rowId xmlns:a16="http://schemas.microsoft.com/office/drawing/2014/main" val="2387709198"/>
                  </a:ext>
                </a:extLst>
              </a:tr>
              <a:tr h="13524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Medium-size deployment (8-16 HCI nodes, 4-8 nodes at each site)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Physical deployment is highly recommended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CPU: 8 threads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RAM: 16GB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 Witness disk: configure RAID1 with 2 pieces of 128GB or 256GB   enterprise-grade SSDs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/>
                </a:tc>
                <a:extLst>
                  <a:ext uri="{0D108BD9-81ED-4DB2-BD59-A6C34878D82A}">
                    <a16:rowId xmlns:a16="http://schemas.microsoft.com/office/drawing/2014/main" val="845350114"/>
                  </a:ext>
                </a:extLst>
              </a:tr>
              <a:tr h="1916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Large-scale deployment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(18-24 HCI nodes, 9-12 nodes at each site)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Physical deployment is highly recommended</a:t>
                      </a:r>
                      <a:endParaRPr lang="en-HK" sz="12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CPU: 10 threads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entury Gothic" panose="020B0502020202020204" pitchFamily="34" charset="0"/>
                        </a:rPr>
                        <a:t>RAM: 24GB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Century Gothic" panose="020B0502020202020204" pitchFamily="34" charset="0"/>
                        </a:rPr>
                        <a:t>Witness disk: configure RAID1 with 2 pieces of 128GB or 256GB enterprise-grade SSDs</a:t>
                      </a:r>
                      <a:endParaRPr lang="en-HK" sz="1600" kern="100" dirty="0">
                        <a:effectLst/>
                        <a:latin typeface="Century Gothic" panose="020B050202020202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0" marR="34290" marT="0" marB="0"/>
                </a:tc>
                <a:extLst>
                  <a:ext uri="{0D108BD9-81ED-4DB2-BD59-A6C34878D82A}">
                    <a16:rowId xmlns:a16="http://schemas.microsoft.com/office/drawing/2014/main" val="1463726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235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41AAE-BAC1-A543-8ACD-C8DC1885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7BE47-E178-2840-9A37-5A4E20F42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3F886A-0CDB-F443-9A1B-5C080669F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8F5143-9896-0D48-93EC-912645D36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6" name="Q&amp;A">
            <a:extLst>
              <a:ext uri="{FF2B5EF4-FFF2-40B4-BE49-F238E27FC236}">
                <a16:creationId xmlns:a16="http://schemas.microsoft.com/office/drawing/2014/main" id="{10317647-12F0-7543-A4D7-804F5E9B98B0}"/>
              </a:ext>
            </a:extLst>
          </p:cNvPr>
          <p:cNvSpPr txBox="1"/>
          <p:nvPr/>
        </p:nvSpPr>
        <p:spPr>
          <a:xfrm>
            <a:off x="4069080" y="2611963"/>
            <a:ext cx="4450080" cy="9053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l">
              <a:defRPr sz="111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en-US" sz="5550" dirty="0">
                <a:latin typeface="Century Gothic" panose="020B0502020202020204" pitchFamily="34" charset="0"/>
              </a:rPr>
              <a:t>GPU Sizing</a:t>
            </a:r>
            <a:endParaRPr sz="55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4894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97A6C-A9C7-B143-B212-3D922B79A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Hans" dirty="0">
                <a:latin typeface="Century Gothic" panose="020B0502020202020204" pitchFamily="34" charset="0"/>
              </a:rPr>
              <a:t>GPU Sizing Guide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93AECA-FB23-4446-9044-2859DE4FD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11D489-4CE4-7C4C-ADEA-0E9F92F70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BEBB0F-8920-5343-9632-98BF57FBF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sp>
        <p:nvSpPr>
          <p:cNvPr id="6" name="文本框 2">
            <a:extLst>
              <a:ext uri="{FF2B5EF4-FFF2-40B4-BE49-F238E27FC236}">
                <a16:creationId xmlns:a16="http://schemas.microsoft.com/office/drawing/2014/main" id="{F771772C-8E53-1540-BD04-55DD1AAE6EFB}"/>
              </a:ext>
            </a:extLst>
          </p:cNvPr>
          <p:cNvSpPr txBox="1"/>
          <p:nvPr/>
        </p:nvSpPr>
        <p:spPr>
          <a:xfrm>
            <a:off x="623296" y="1124745"/>
            <a:ext cx="11453716" cy="3376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kumimoji="1" lang="en-US" altLang="zh-Hans" sz="2134" b="1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Transformation Scenario</a:t>
            </a:r>
          </a:p>
          <a:p>
            <a:pPr defTabSz="1219215"/>
            <a:endParaRPr kumimoji="1" lang="en-US" altLang="zh-CN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1. Depends on whether or not customer is going to reuse existing GPU servers:</a:t>
            </a: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If GPU servers are reused, it’ll be OK as long as the GPU can be supported (most NVIDIA GPU cards can support pass-through mode).</a:t>
            </a:r>
          </a:p>
          <a:p>
            <a:pPr defTabSz="1219215"/>
            <a:endParaRPr kumimoji="1" lang="en-US" altLang="zh-Hans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2.</a:t>
            </a:r>
            <a:r>
              <a:rPr kumimoji="1" lang="zh-Hans" altLang="en-U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 </a:t>
            </a:r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Depends on what application customer is running on what GPU:</a:t>
            </a: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Most GPU cards are recommended by business system vendors, just use the same GPU card model when virtualized.</a:t>
            </a:r>
          </a:p>
          <a:p>
            <a:pPr defTabSz="1219215"/>
            <a:endParaRPr kumimoji="1" lang="en-US" altLang="zh-CN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944194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BEEDF-68E0-7142-A726-A11EF88F6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Hans" dirty="0">
                <a:latin typeface="Century Gothic" panose="020B0502020202020204" pitchFamily="34" charset="0"/>
              </a:rPr>
              <a:t>GPU Sizing Guide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BFA331-214F-AC48-AA78-B8247C3AC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B060E6-2C51-8542-9CC2-65471981D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9A7F86-D1E3-4D46-8908-CAFD05838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sp>
        <p:nvSpPr>
          <p:cNvPr id="6" name="文本框 2">
            <a:extLst>
              <a:ext uri="{FF2B5EF4-FFF2-40B4-BE49-F238E27FC236}">
                <a16:creationId xmlns:a16="http://schemas.microsoft.com/office/drawing/2014/main" id="{C248C9CA-BC33-074E-A806-273879A1E93F}"/>
              </a:ext>
            </a:extLst>
          </p:cNvPr>
          <p:cNvSpPr txBox="1"/>
          <p:nvPr/>
        </p:nvSpPr>
        <p:spPr>
          <a:xfrm>
            <a:off x="431370" y="1124744"/>
            <a:ext cx="11453716" cy="3704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kumimoji="1" lang="en-US" altLang="zh-Hans" sz="2134" b="1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New Construction Scenario</a:t>
            </a:r>
          </a:p>
          <a:p>
            <a:pPr defTabSz="1219215"/>
            <a:endParaRPr kumimoji="1" lang="en-US" altLang="zh-CN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1. Based on business systems: see if the app vendor has any model recommendation for GPU cards</a:t>
            </a:r>
          </a:p>
          <a:p>
            <a:pPr defTabSz="1219215"/>
            <a:endParaRPr kumimoji="1" lang="en-US" altLang="zh-Hans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  <a:p>
            <a:pPr defTabSz="1219215"/>
            <a:r>
              <a:rPr kumimoji="1" lang="en-US" altLang="zh-Han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2. Up to customer’s will: what requirements they have for GPU</a:t>
            </a:r>
          </a:p>
          <a:p>
            <a:pPr defTabSz="1219215"/>
            <a:endParaRPr kumimoji="1" lang="en-US" altLang="zh-CN" sz="2134" dirty="0">
              <a:solidFill>
                <a:prstClr val="black"/>
              </a:solidFill>
              <a:latin typeface="Century Gothic" panose="020B0502020202020204" pitchFamily="34" charset="0"/>
              <a:ea typeface="微软雅黑"/>
            </a:endParaRPr>
          </a:p>
          <a:p>
            <a:pPr defTabSz="1219215"/>
            <a:r>
              <a:rPr kumimoji="1" lang="en-US" altLang="zh-CN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3. Customer has applications that require GPU, now they are going to replace existing physical platform with virtualization and use new GPU card for </a:t>
            </a:r>
            <a:r>
              <a:rPr kumimoji="1" lang="en-US" altLang="zh-CN" sz="2134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vGPU</a:t>
            </a:r>
            <a:r>
              <a:rPr kumimoji="1" lang="en-US" altLang="zh-CN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:</a:t>
            </a:r>
          </a:p>
          <a:p>
            <a:pPr defTabSz="1219215"/>
            <a:r>
              <a:rPr kumimoji="1" lang="en-US" altLang="zh-CN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</a:rPr>
              <a:t>If the business is deep learning type, P40 is recommended, M60 and M10 are recommended for graphics rendering scenario</a:t>
            </a:r>
          </a:p>
        </p:txBody>
      </p:sp>
    </p:spTree>
    <p:extLst>
      <p:ext uri="{BB962C8B-B14F-4D97-AF65-F5344CB8AC3E}">
        <p14:creationId xmlns:p14="http://schemas.microsoft.com/office/powerpoint/2010/main" val="29892133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F30AF-03DC-0F4A-9592-BF7CFF223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20FB5A-7FF5-0A44-B6B8-4727543EF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A0E450-DA23-2642-84FD-DE7087B31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3B4DD2-EB71-3645-B201-A4C4AE0AC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sp>
        <p:nvSpPr>
          <p:cNvPr id="6" name="Q&amp;A">
            <a:extLst>
              <a:ext uri="{FF2B5EF4-FFF2-40B4-BE49-F238E27FC236}">
                <a16:creationId xmlns:a16="http://schemas.microsoft.com/office/drawing/2014/main" id="{B1AD8747-DFDB-8542-88C0-D48053933FBB}"/>
              </a:ext>
            </a:extLst>
          </p:cNvPr>
          <p:cNvSpPr txBox="1"/>
          <p:nvPr/>
        </p:nvSpPr>
        <p:spPr>
          <a:xfrm>
            <a:off x="2467495" y="2643829"/>
            <a:ext cx="7632469" cy="9053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l">
              <a:defRPr sz="111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en-US" sz="5550" dirty="0">
                <a:latin typeface="Century Gothic" panose="020B0502020202020204" pitchFamily="34" charset="0"/>
              </a:rPr>
              <a:t>Software License Part</a:t>
            </a:r>
            <a:endParaRPr sz="55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540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68054-7ED3-A54A-A044-34AFC0D18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Software Licenses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0B4219-7402-8047-A41F-8980A2A48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9160C3-2001-F14F-B6C4-7A48A83FB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774B8E-99F5-D943-8875-8EF87F528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6708E49C-0CE8-9948-ABE5-D192E3E469F4}"/>
              </a:ext>
            </a:extLst>
          </p:cNvPr>
          <p:cNvSpPr txBox="1"/>
          <p:nvPr/>
        </p:nvSpPr>
        <p:spPr>
          <a:xfrm>
            <a:off x="340610" y="1296242"/>
            <a:ext cx="11467444" cy="3367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000" b="1" dirty="0">
                <a:latin typeface="Century Gothic" panose="020B0502020202020204" pitchFamily="34" charset="0"/>
              </a:rPr>
              <a:t>Foundational software: aSV, aNET &amp; </a:t>
            </a:r>
            <a:r>
              <a:rPr lang="en-US" sz="2000" b="1" dirty="0" err="1">
                <a:latin typeface="Century Gothic" panose="020B0502020202020204" pitchFamily="34" charset="0"/>
              </a:rPr>
              <a:t>aSAN</a:t>
            </a:r>
            <a:endParaRPr lang="en-US" sz="2000" b="1" dirty="0">
              <a:latin typeface="Century Gothic" panose="020B0502020202020204" pitchFamily="34" charset="0"/>
            </a:endParaRPr>
          </a:p>
          <a:p>
            <a:pPr marL="285750" indent="-285750">
              <a:buFont typeface="Wingdings" pitchFamily="2" charset="2"/>
              <a:buChar char="Ø"/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aSV, aNET, </a:t>
            </a:r>
            <a:r>
              <a:rPr lang="en-US" sz="1950" dirty="0" err="1">
                <a:latin typeface="Century Gothic" panose="020B0502020202020204" pitchFamily="34" charset="0"/>
              </a:rPr>
              <a:t>aSAN</a:t>
            </a:r>
            <a:r>
              <a:rPr lang="en-US" sz="1950" dirty="0">
                <a:latin typeface="Century Gothic" panose="020B0502020202020204" pitchFamily="34" charset="0"/>
              </a:rPr>
              <a:t> are all licensed on a physical CPU basis. aSV is mandatory, </a:t>
            </a:r>
            <a:r>
              <a:rPr lang="en-US" sz="1950" dirty="0" err="1">
                <a:latin typeface="Century Gothic" panose="020B0502020202020204" pitchFamily="34" charset="0"/>
              </a:rPr>
              <a:t>aSAN</a:t>
            </a:r>
            <a:r>
              <a:rPr lang="en-US" sz="1950" dirty="0">
                <a:latin typeface="Century Gothic" panose="020B0502020202020204" pitchFamily="34" charset="0"/>
              </a:rPr>
              <a:t> and aNET are optional. </a:t>
            </a:r>
          </a:p>
          <a:p>
            <a:pPr marL="285750" indent="-285750">
              <a:buFont typeface="Wingdings" pitchFamily="2" charset="2"/>
              <a:buChar char="Ø"/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HA requires </a:t>
            </a:r>
            <a:r>
              <a:rPr lang="en-US" sz="1950" dirty="0" err="1">
                <a:latin typeface="Century Gothic" panose="020B0502020202020204" pitchFamily="34" charset="0"/>
              </a:rPr>
              <a:t>aSAN</a:t>
            </a:r>
            <a:r>
              <a:rPr lang="en-US" sz="1950" dirty="0">
                <a:latin typeface="Century Gothic" panose="020B0502020202020204" pitchFamily="34" charset="0"/>
              </a:rPr>
              <a:t> if no external storage is provided</a:t>
            </a:r>
          </a:p>
          <a:p>
            <a:pPr marL="285750" indent="-285750">
              <a:buFont typeface="Wingdings" pitchFamily="2" charset="2"/>
              <a:buChar char="Ø"/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aNET is needed when NFV is required</a:t>
            </a:r>
          </a:p>
          <a:p>
            <a:pPr marL="285750" indent="-285750">
              <a:buFont typeface="Wingdings" pitchFamily="2" charset="2"/>
              <a:buChar char="Ø"/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Say 3 nodes with 6 CPUs, then 6*aSV, 6*</a:t>
            </a:r>
            <a:r>
              <a:rPr lang="en-US" sz="1950" dirty="0" err="1">
                <a:latin typeface="Century Gothic" panose="020B0502020202020204" pitchFamily="34" charset="0"/>
              </a:rPr>
              <a:t>aSAN</a:t>
            </a:r>
            <a:r>
              <a:rPr lang="en-US" sz="1950" dirty="0">
                <a:latin typeface="Century Gothic" panose="020B0502020202020204" pitchFamily="34" charset="0"/>
              </a:rPr>
              <a:t> and 6*aNET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000" b="1" dirty="0">
                <a:latin typeface="Century Gothic" panose="020B0502020202020204" pitchFamily="34" charset="0"/>
              </a:rPr>
              <a:t>Value-added: </a:t>
            </a:r>
            <a:r>
              <a:rPr lang="en-US" sz="2000" b="1" dirty="0" err="1">
                <a:latin typeface="Century Gothic" panose="020B0502020202020204" pitchFamily="34" charset="0"/>
              </a:rPr>
              <a:t>aSEC</a:t>
            </a:r>
            <a:endParaRPr lang="en-US" sz="2000" b="1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kumimoji="1" lang="en-US" altLang="zh-CN" sz="1950" dirty="0" err="1">
                <a:latin typeface="Century Gothic" panose="020B0502020202020204" pitchFamily="34" charset="0"/>
              </a:rPr>
              <a:t>aSEC</a:t>
            </a:r>
            <a:r>
              <a:rPr kumimoji="1" lang="en-US" altLang="zh-CN" sz="1950" dirty="0">
                <a:latin typeface="Century Gothic" panose="020B0502020202020204" pitchFamily="34" charset="0"/>
              </a:rPr>
              <a:t> is licensed per instance. Each license is bundled with specific NFV model, say customer needs 2*vAF200, then 2 licenses of vAF200 are needed.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9112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55CD6-EC0B-1641-BA1A-AA53A196D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Software Licenses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C0293F-2ED5-7248-B2EA-9146E8DB1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1EAE54-C50E-314D-9B0D-54295148D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AF30E4-4087-314F-A172-AC06F47F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D6DD4B6D-BF68-5548-83B0-08364E2D0B42}"/>
              </a:ext>
            </a:extLst>
          </p:cNvPr>
          <p:cNvSpPr txBox="1"/>
          <p:nvPr/>
        </p:nvSpPr>
        <p:spPr>
          <a:xfrm>
            <a:off x="340610" y="789194"/>
            <a:ext cx="11851390" cy="5868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000" b="1" dirty="0">
                <a:latin typeface="Century Gothic" panose="020B0502020202020204" pitchFamily="34" charset="0"/>
              </a:rPr>
              <a:t>Value-added licenses</a:t>
            </a:r>
            <a:endParaRPr lang="en-US" sz="195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b="1" dirty="0">
                <a:solidFill>
                  <a:srgbClr val="0070C0"/>
                </a:solidFill>
                <a:latin typeface="Century Gothic" panose="020B0502020202020204" pitchFamily="34" charset="0"/>
              </a:rPr>
              <a:t>3 new licenses since 5.8.3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 err="1">
                <a:latin typeface="Century Gothic" panose="020B0502020202020204" pitchFamily="34" charset="0"/>
              </a:rPr>
              <a:t>aHM</a:t>
            </a:r>
            <a:r>
              <a:rPr lang="en-US" sz="1750" dirty="0">
                <a:latin typeface="Century Gothic" panose="020B0502020202020204" pitchFamily="34" charset="0"/>
              </a:rPr>
              <a:t> (VMware heterogeneous and backup license): per VMware VM, the aSV equivalent number of VMs are licensed for free, say customer purchased 4 aSV licenses, then they can get 4 </a:t>
            </a:r>
            <a:r>
              <a:rPr lang="en-US" sz="1750" dirty="0" err="1">
                <a:latin typeface="Century Gothic" panose="020B0502020202020204" pitchFamily="34" charset="0"/>
              </a:rPr>
              <a:t>aHM</a:t>
            </a:r>
            <a:r>
              <a:rPr lang="en-US" sz="1750" dirty="0">
                <a:latin typeface="Century Gothic" panose="020B0502020202020204" pitchFamily="34" charset="0"/>
              </a:rPr>
              <a:t> licenses for free.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>
                <a:latin typeface="Century Gothic" panose="020B0502020202020204" pitchFamily="34" charset="0"/>
              </a:rPr>
              <a:t>CDP (base software license): one per cluster (one license is enough for multiple clusters after </a:t>
            </a:r>
            <a:r>
              <a:rPr lang="en-US" sz="1750" dirty="0" err="1">
                <a:latin typeface="Century Gothic" panose="020B0502020202020204" pitchFamily="34" charset="0"/>
              </a:rPr>
              <a:t>aCMP</a:t>
            </a:r>
            <a:r>
              <a:rPr lang="en-US" sz="1750" dirty="0">
                <a:latin typeface="Century Gothic" panose="020B0502020202020204" pitchFamily="34" charset="0"/>
              </a:rPr>
              <a:t> is released), mandatory for CDP function, it includes a quota of 5 VMs to be protected by CDP.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>
                <a:latin typeface="Century Gothic" panose="020B0502020202020204" pitchFamily="34" charset="0"/>
              </a:rPr>
              <a:t>CDP VM License: per VM to be protected by CDP, CDP base software is a prerequisite for this license.</a:t>
            </a: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altLang="zh-CN" sz="1950" b="1" dirty="0">
                <a:solidFill>
                  <a:srgbClr val="0070C0"/>
                </a:solidFill>
                <a:latin typeface="Century Gothic" panose="020B0502020202020204" pitchFamily="34" charset="0"/>
              </a:rPr>
              <a:t>3 new licenses since 5.8.6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kumimoji="1" lang="en-US" altLang="zh-CN" sz="1750" dirty="0" err="1">
                <a:latin typeface="Century Gothic" panose="020B0502020202020204" pitchFamily="34" charset="0"/>
              </a:rPr>
              <a:t>aCMP</a:t>
            </a:r>
            <a:r>
              <a:rPr kumimoji="1" lang="en-US" altLang="zh-CN" sz="1750" dirty="0">
                <a:latin typeface="Century Gothic" panose="020B0502020202020204" pitchFamily="34" charset="0"/>
              </a:rPr>
              <a:t> license, DR Module license and DR VM license.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kumimoji="1" lang="en-US" altLang="zh-CN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kumimoji="1" lang="en-US" altLang="zh-CN" sz="1750" dirty="0">
                <a:latin typeface="Century Gothic" panose="020B0502020202020204" pitchFamily="34" charset="0"/>
              </a:rPr>
              <a:t>Only multi-tenancy on </a:t>
            </a:r>
            <a:r>
              <a:rPr kumimoji="1" lang="en-US" altLang="zh-CN" sz="1750" dirty="0" err="1">
                <a:latin typeface="Century Gothic" panose="020B0502020202020204" pitchFamily="34" charset="0"/>
              </a:rPr>
              <a:t>aCMP</a:t>
            </a:r>
            <a:r>
              <a:rPr kumimoji="1" lang="en-US" altLang="zh-CN" sz="1750" dirty="0">
                <a:latin typeface="Century Gothic" panose="020B0502020202020204" pitchFamily="34" charset="0"/>
              </a:rPr>
              <a:t> requires license, it is licensed per physical CPU socket.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kumimoji="1" lang="en-US" altLang="zh-CN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kumimoji="1" lang="en-US" altLang="zh-CN" sz="1750" dirty="0" err="1">
                <a:latin typeface="Century Gothic" panose="020B0502020202020204" pitchFamily="34" charset="0"/>
              </a:rPr>
              <a:t>aDR</a:t>
            </a:r>
            <a:r>
              <a:rPr kumimoji="1" lang="en-US" altLang="zh-CN" sz="1750" dirty="0">
                <a:latin typeface="Century Gothic" panose="020B0502020202020204" pitchFamily="34" charset="0"/>
              </a:rPr>
              <a:t> module is a one-time license, it is mandatory for enabling DR, this module includes DR quota for 5 VMs, CDP is also included in DR module.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kumimoji="1" lang="en-US" altLang="zh-CN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kumimoji="1" lang="en-US" altLang="zh-CN" sz="1750" dirty="0">
                <a:latin typeface="Century Gothic" panose="020B0502020202020204" pitchFamily="34" charset="0"/>
              </a:rPr>
              <a:t>DR VM license is based on VMs, the number of licenses depends on how many more VMs need to be enabled with DR other than 5 VMs covered by DR module license.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4788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3065D-23A1-7143-A087-183269401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altLang="zh-CN" dirty="0"/>
              <a:t>hree</a:t>
            </a:r>
            <a:r>
              <a:rPr lang="en-US" dirty="0"/>
              <a:t> More Licenses Since 6.1.0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572BF5-5EF8-3045-B0D5-DC0F8BE20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E9FFD9-D6BF-3045-96D6-DAC80F08E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C27C25-3337-334B-A383-CC8D0D9BD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28</a:t>
            </a:fld>
            <a:endParaRPr lang="zh-CN" altLang="en-US" dirty="0"/>
          </a:p>
        </p:txBody>
      </p:sp>
      <p:sp>
        <p:nvSpPr>
          <p:cNvPr id="6" name="文本框 151">
            <a:extLst>
              <a:ext uri="{FF2B5EF4-FFF2-40B4-BE49-F238E27FC236}">
                <a16:creationId xmlns:a16="http://schemas.microsoft.com/office/drawing/2014/main" id="{5218BF53-2248-964F-A3A4-DD62C96D5894}"/>
              </a:ext>
            </a:extLst>
          </p:cNvPr>
          <p:cNvSpPr txBox="1"/>
          <p:nvPr/>
        </p:nvSpPr>
        <p:spPr>
          <a:xfrm>
            <a:off x="666052" y="1315109"/>
            <a:ext cx="10658440" cy="3923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b="1" dirty="0" err="1">
                <a:latin typeface="Century Gothic" panose="020B0502020202020204" pitchFamily="34" charset="0"/>
              </a:rPr>
              <a:t>aHCM</a:t>
            </a:r>
            <a:r>
              <a:rPr lang="en-US" altLang="zh-CN" b="1" dirty="0">
                <a:latin typeface="Century Gothic" panose="020B0502020202020204" pitchFamily="34" charset="0"/>
              </a:rPr>
              <a:t>-AWS (hybrid cloud management)</a:t>
            </a:r>
          </a:p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Enable the license when AWS management is required, this is a once-off license, no limitation on the quantity of AWS virtual instances to be managed.</a:t>
            </a:r>
          </a:p>
          <a:p>
            <a:pPr>
              <a:lnSpc>
                <a:spcPct val="150000"/>
              </a:lnSpc>
              <a:buClr>
                <a:srgbClr val="79BD28"/>
              </a:buClr>
            </a:pPr>
            <a:endParaRPr lang="en-US" altLang="zh-CN" sz="1600" dirty="0"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b="1" dirty="0" err="1">
                <a:latin typeface="Century Gothic" panose="020B0502020202020204" pitchFamily="34" charset="0"/>
              </a:rPr>
              <a:t>aHCM</a:t>
            </a:r>
            <a:r>
              <a:rPr lang="en-US" altLang="zh-CN" b="1" dirty="0">
                <a:latin typeface="Century Gothic" panose="020B0502020202020204" pitchFamily="34" charset="0"/>
              </a:rPr>
              <a:t>-Physical</a:t>
            </a:r>
          </a:p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Enable the license when physical machine management is required, this is a once-off license, no limitation on the quantity of physical servers to be managed.</a:t>
            </a:r>
          </a:p>
          <a:p>
            <a:pPr>
              <a:lnSpc>
                <a:spcPct val="150000"/>
              </a:lnSpc>
              <a:buClr>
                <a:srgbClr val="79BD28"/>
              </a:buClr>
            </a:pPr>
            <a:endParaRPr lang="en-US" altLang="zh-CN" b="1" dirty="0"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b="1" dirty="0" err="1">
                <a:latin typeface="Century Gothic" panose="020B0502020202020204" pitchFamily="34" charset="0"/>
              </a:rPr>
              <a:t>aAPI</a:t>
            </a:r>
            <a:endParaRPr lang="en-US" altLang="zh-CN" b="1" dirty="0"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  <a:buClr>
                <a:srgbClr val="79BD28"/>
              </a:buClr>
            </a:pPr>
            <a:r>
              <a:rPr lang="en-US" altLang="zh-CN" sz="1600" dirty="0">
                <a:latin typeface="Century Gothic" panose="020B0502020202020204" pitchFamily="34" charset="0"/>
              </a:rPr>
              <a:t>Enable the license when Cyber Command security correlation is needed, again, this is a once-off license.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DAAA52-79A9-E24B-8026-2CA96B098FD2}"/>
              </a:ext>
            </a:extLst>
          </p:cNvPr>
          <p:cNvSpPr txBox="1"/>
          <p:nvPr/>
        </p:nvSpPr>
        <p:spPr>
          <a:xfrm>
            <a:off x="2334638" y="5642421"/>
            <a:ext cx="780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These 3 licenses are not charged in IMD until further notice.</a:t>
            </a:r>
            <a:endParaRPr lang="en-CN" dirty="0"/>
          </a:p>
        </p:txBody>
      </p:sp>
    </p:spTree>
    <p:extLst>
      <p:ext uri="{BB962C8B-B14F-4D97-AF65-F5344CB8AC3E}">
        <p14:creationId xmlns:p14="http://schemas.microsoft.com/office/powerpoint/2010/main" val="22274620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2674B-F535-AB4F-936F-ACED8427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defTabSz="1219215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Licensing for Stretched Cluster </a:t>
            </a:r>
            <a:r>
              <a:rPr lang="en-US" sz="2000" b="0" dirty="0"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(from HCI 5.8.7R1)</a:t>
            </a:r>
            <a:endParaRPr lang="en-US" sz="3200" dirty="0">
              <a:latin typeface="Century Gothic" panose="020B0502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72F78C-A58D-6B46-8CDB-D40E1D5A2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AAA76F-9D5F-FA40-954A-7E470707E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CC5509-D852-9B4B-92A4-24E0E0241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D2C185-FBB4-AA46-BEEB-D393ABBB244A}"/>
              </a:ext>
            </a:extLst>
          </p:cNvPr>
          <p:cNvSpPr txBox="1"/>
          <p:nvPr/>
        </p:nvSpPr>
        <p:spPr>
          <a:xfrm>
            <a:off x="719403" y="932723"/>
            <a:ext cx="11041227" cy="995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lang="en-US" sz="2134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How to License</a:t>
            </a:r>
          </a:p>
          <a:p>
            <a:pPr marL="381005" indent="-381005" defTabSz="1219215">
              <a:buFont typeface="Wingdings" pitchFamily="2" charset="2"/>
              <a:buChar char="Ø"/>
            </a:pPr>
            <a:r>
              <a:rPr lang="en-HK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Additional license called </a:t>
            </a:r>
            <a:r>
              <a:rPr lang="en-HK" sz="1867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aSC</a:t>
            </a:r>
            <a:r>
              <a:rPr lang="en-HK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, </a:t>
            </a:r>
            <a:r>
              <a:rPr lang="en-HK" sz="1867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aSV</a:t>
            </a:r>
            <a:r>
              <a:rPr lang="en-HK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and </a:t>
            </a:r>
            <a:r>
              <a:rPr lang="en-HK" sz="1867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aSAN</a:t>
            </a:r>
            <a:r>
              <a:rPr lang="en-HK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are prerequisite</a:t>
            </a:r>
          </a:p>
          <a:p>
            <a:pPr marL="381005" indent="-381005" defTabSz="1219215">
              <a:buFont typeface="Wingdings" pitchFamily="2" charset="2"/>
              <a:buChar char="Ø"/>
            </a:pPr>
            <a:r>
              <a:rPr lang="en-US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Licensed by the number of physical CPU sockets</a:t>
            </a:r>
            <a:endParaRPr lang="en-HK" sz="1867" dirty="0">
              <a:solidFill>
                <a:prstClr val="black"/>
              </a:solidFill>
              <a:latin typeface="Century Gothic" panose="020B0502020202020204" pitchFamily="34" charset="0"/>
              <a:ea typeface="微软雅黑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C70803-395C-C149-9A06-429A9892A01D}"/>
              </a:ext>
            </a:extLst>
          </p:cNvPr>
          <p:cNvSpPr txBox="1"/>
          <p:nvPr/>
        </p:nvSpPr>
        <p:spPr>
          <a:xfrm>
            <a:off x="719403" y="2468894"/>
            <a:ext cx="5472608" cy="1210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lang="en-US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Scenario 1</a:t>
            </a:r>
          </a:p>
          <a:p>
            <a:pPr defTabSz="1219215"/>
            <a:r>
              <a:rPr lang="en-HK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New construction, 1 stretched cluster</a:t>
            </a:r>
            <a:r>
              <a:rPr lang="en-US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with 20 physical CPU sockets, 1 traditional cluster with </a:t>
            </a:r>
            <a:r>
              <a:rPr lang="en-US" altLang="zh-CN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40</a:t>
            </a:r>
            <a:r>
              <a:rPr lang="zh-CN" altLang="en-US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CPU sockets, totally 60 sockets</a:t>
            </a:r>
            <a:endParaRPr lang="en-HK" dirty="0">
              <a:solidFill>
                <a:prstClr val="black"/>
              </a:solidFill>
              <a:latin typeface="Century Gothic" panose="020B0502020202020204" pitchFamily="34" charset="0"/>
              <a:ea typeface="微软雅黑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D36F34-9DE4-8240-87D1-5445D33702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394606"/>
              </p:ext>
            </p:extLst>
          </p:nvPr>
        </p:nvGraphicFramePr>
        <p:xfrm>
          <a:off x="815414" y="3909054"/>
          <a:ext cx="5184576" cy="2247894"/>
        </p:xfrm>
        <a:graphic>
          <a:graphicData uri="http://schemas.openxmlformats.org/drawingml/2006/table">
            <a:tbl>
              <a:tblPr firstRow="1" bandRow="1"/>
              <a:tblGrid>
                <a:gridCol w="1728192">
                  <a:extLst>
                    <a:ext uri="{9D8B030D-6E8A-4147-A177-3AD203B41FA5}">
                      <a16:colId xmlns:a16="http://schemas.microsoft.com/office/drawing/2014/main" val="1664638883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1683246115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50438873"/>
                    </a:ext>
                  </a:extLst>
                </a:gridCol>
              </a:tblGrid>
              <a:tr h="609600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Cluster Type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Licenses for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aSV &amp;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aSAN</a:t>
                      </a:r>
                      <a:endParaRPr lang="en-US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Licenses for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aSC</a:t>
                      </a:r>
                      <a:endParaRPr lang="en-US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623898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Stretched cluster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35620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Traditional cluster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752987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26127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4A60809-DF92-844F-9A72-D9E543C67849}"/>
              </a:ext>
            </a:extLst>
          </p:cNvPr>
          <p:cNvSpPr txBox="1"/>
          <p:nvPr/>
        </p:nvSpPr>
        <p:spPr>
          <a:xfrm>
            <a:off x="6384032" y="2468894"/>
            <a:ext cx="5472608" cy="1118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lang="en-US" sz="1867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Scenario 2</a:t>
            </a:r>
          </a:p>
          <a:p>
            <a:pPr defTabSz="1219215"/>
            <a:r>
              <a:rPr lang="en-US" sz="16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Construction in phases, primary DC at the 1</a:t>
            </a:r>
            <a:r>
              <a:rPr lang="en-US" sz="1600" baseline="30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st</a:t>
            </a:r>
            <a:r>
              <a:rPr lang="en-US" sz="16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phase with 20 CPUs, add another 20 CPUs at the 2</a:t>
            </a:r>
            <a:r>
              <a:rPr lang="en-US" sz="1600" baseline="30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nd</a:t>
            </a:r>
            <a:r>
              <a:rPr lang="en-US" sz="16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phase in secondary site to build a stretched cluster</a:t>
            </a:r>
            <a:endParaRPr lang="en-HK" sz="1600" dirty="0">
              <a:solidFill>
                <a:prstClr val="black"/>
              </a:solidFill>
              <a:latin typeface="Century Gothic" panose="020B0502020202020204" pitchFamily="34" charset="0"/>
              <a:ea typeface="微软雅黑"/>
              <a:cs typeface="Arial" panose="020B06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B225248-A5F6-1B48-93F7-92F01FD03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82654"/>
              </p:ext>
            </p:extLst>
          </p:nvPr>
        </p:nvGraphicFramePr>
        <p:xfrm>
          <a:off x="6480043" y="3909054"/>
          <a:ext cx="5184576" cy="2049762"/>
        </p:xfrm>
        <a:graphic>
          <a:graphicData uri="http://schemas.openxmlformats.org/drawingml/2006/table">
            <a:tbl>
              <a:tblPr firstRow="1" bandRow="1"/>
              <a:tblGrid>
                <a:gridCol w="1728192">
                  <a:extLst>
                    <a:ext uri="{9D8B030D-6E8A-4147-A177-3AD203B41FA5}">
                      <a16:colId xmlns:a16="http://schemas.microsoft.com/office/drawing/2014/main" val="1664638883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1683246115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50438873"/>
                    </a:ext>
                  </a:extLst>
                </a:gridCol>
              </a:tblGrid>
              <a:tr h="609600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Cluster Type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Licenses for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aSV &amp;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aSAN</a:t>
                      </a:r>
                      <a:endParaRPr lang="en-US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1" i="0" u="none" strike="noStrike" cap="none" spc="0" baseline="0">
                          <a:ln>
                            <a:noFill/>
                          </a:ln>
                          <a:solidFill>
                            <a:schemeClr val="lt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Licenses for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aSC</a:t>
                      </a:r>
                      <a:endParaRPr lang="en-US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623898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Phase 1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35620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Phase 2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752987"/>
                  </a:ext>
                </a:extLst>
              </a:tr>
              <a:tr h="480054"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1pPr>
                      <a:lvl2pPr marL="0" marR="0" indent="228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2pPr>
                      <a:lvl3pPr marL="0" marR="0" indent="457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3pPr>
                      <a:lvl4pPr marL="0" marR="0" indent="685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4pPr>
                      <a:lvl5pPr marL="0" marR="0" indent="9144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5pPr>
                      <a:lvl6pPr marL="0" marR="0" indent="11430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6pPr>
                      <a:lvl7pPr marL="0" marR="0" indent="13716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7pPr>
                      <a:lvl8pPr marL="0" marR="0" indent="16002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8pPr>
                      <a:lvl9pPr marL="0" marR="0" indent="1828800" algn="ctr" defTabSz="82550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2400" b="0" i="0" u="none" strike="noStrike" cap="none" spc="0" baseline="0">
                          <a:ln>
                            <a:noFill/>
                          </a:ln>
                          <a:solidFill>
                            <a:schemeClr val="dk1"/>
                          </a:solidFill>
                          <a:uFillTx/>
                          <a:latin typeface="微软雅黑"/>
                          <a:ea typeface="微软雅黑"/>
                          <a:sym typeface="Palatino"/>
                        </a:defRPr>
                      </a:lvl9pPr>
                    </a:lstStyle>
                    <a:p>
                      <a:pPr algn="ctr"/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121920" marR="121920" marT="60960" marB="6096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261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0659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BFF3F-10B2-AE4F-A327-6EDBE526C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Licensing for </a:t>
            </a:r>
            <a:r>
              <a:rPr lang="en-US" dirty="0" err="1"/>
              <a:t>vGPU</a:t>
            </a:r>
            <a:r>
              <a:rPr lang="en-US" dirty="0"/>
              <a:t> </a:t>
            </a:r>
            <a:r>
              <a:rPr lang="en-US" sz="2000" b="0" dirty="0"/>
              <a:t>(from HCI 5.8.7R1)</a:t>
            </a:r>
            <a:endParaRPr lang="en-US" b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F16D9D-7C8F-B149-ADE4-60A81D3E9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4F7AB7-5938-6E40-B1E4-1CA5AD068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985E44-C6A8-E14A-90DF-B60580899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pic>
        <p:nvPicPr>
          <p:cNvPr id="6" name="图片 2">
            <a:extLst>
              <a:ext uri="{FF2B5EF4-FFF2-40B4-BE49-F238E27FC236}">
                <a16:creationId xmlns:a16="http://schemas.microsoft.com/office/drawing/2014/main" id="{F007E5D4-A2FD-FA41-BEE1-E6B5E71F0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50" y="2468894"/>
            <a:ext cx="6720747" cy="3744958"/>
          </a:xfrm>
          <a:prstGeom prst="rect">
            <a:avLst/>
          </a:prstGeom>
        </p:spPr>
      </p:pic>
      <p:sp>
        <p:nvSpPr>
          <p:cNvPr id="7" name="文本框 3">
            <a:extLst>
              <a:ext uri="{FF2B5EF4-FFF2-40B4-BE49-F238E27FC236}">
                <a16:creationId xmlns:a16="http://schemas.microsoft.com/office/drawing/2014/main" id="{183BD150-D366-E74E-9011-E41B908A8BA4}"/>
              </a:ext>
            </a:extLst>
          </p:cNvPr>
          <p:cNvSpPr txBox="1"/>
          <p:nvPr/>
        </p:nvSpPr>
        <p:spPr>
          <a:xfrm>
            <a:off x="623394" y="904727"/>
            <a:ext cx="10849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kumimoji="1" lang="en-US" altLang="zh-Han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1. </a:t>
            </a:r>
            <a:r>
              <a:rPr kumimoji="1" lang="en-US" altLang="zh-Han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vGPU</a:t>
            </a:r>
            <a:r>
              <a:rPr kumimoji="1" lang="en-US" altLang="zh-Han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support requires license from NVIDIA, it’s licensed by</a:t>
            </a:r>
            <a:r>
              <a:rPr kumimoji="1" lang="zh-CN" alt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</a:t>
            </a:r>
            <a:r>
              <a:rPr kumimoji="1" lang="en-US" altLang="zh-CN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the number of concurrent </a:t>
            </a:r>
            <a:r>
              <a:rPr kumimoji="1" lang="en-US" altLang="zh-CN" sz="2000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vGPU</a:t>
            </a:r>
            <a:r>
              <a:rPr kumimoji="1" lang="en-US" altLang="zh-CN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VMs</a:t>
            </a:r>
            <a:endParaRPr kumimoji="1" lang="en-US" altLang="zh-Hans" sz="2000" dirty="0">
              <a:solidFill>
                <a:prstClr val="black"/>
              </a:solidFill>
              <a:latin typeface="Century Gothic" panose="020B0502020202020204" pitchFamily="34" charset="0"/>
              <a:ea typeface="微软雅黑"/>
              <a:cs typeface="Arial" panose="020B0604020202020204" pitchFamily="34" charset="0"/>
            </a:endParaRPr>
          </a:p>
          <a:p>
            <a:pPr defTabSz="1219215"/>
            <a:r>
              <a:rPr kumimoji="1" lang="en-US" altLang="zh-Han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2. GPU pass-through requires no license from NVIDIA</a:t>
            </a:r>
          </a:p>
          <a:p>
            <a:pPr defTabSz="1219215"/>
            <a:r>
              <a:rPr kumimoji="1" lang="en-US" altLang="zh-Han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3. No license from </a:t>
            </a:r>
            <a:r>
              <a:rPr kumimoji="1" lang="en-US" altLang="zh-Han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Sangfor</a:t>
            </a:r>
            <a:r>
              <a:rPr kumimoji="1" lang="en-US" altLang="zh-Hans" sz="2000" dirty="0">
                <a:solidFill>
                  <a:prstClr val="black"/>
                </a:solidFill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 for both modes</a:t>
            </a:r>
          </a:p>
        </p:txBody>
      </p:sp>
      <p:sp>
        <p:nvSpPr>
          <p:cNvPr id="8" name="矩形 4">
            <a:extLst>
              <a:ext uri="{FF2B5EF4-FFF2-40B4-BE49-F238E27FC236}">
                <a16:creationId xmlns:a16="http://schemas.microsoft.com/office/drawing/2014/main" id="{76137038-21A9-0140-8E3F-21247467E679}"/>
              </a:ext>
            </a:extLst>
          </p:cNvPr>
          <p:cNvSpPr/>
          <p:nvPr/>
        </p:nvSpPr>
        <p:spPr>
          <a:xfrm>
            <a:off x="7152118" y="2726746"/>
            <a:ext cx="4896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215"/>
            <a:r>
              <a:rPr lang="en-US" altLang="zh-Hans" sz="2400" b="1" dirty="0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Licensing procedure</a:t>
            </a:r>
          </a:p>
          <a:p>
            <a:pPr defTabSz="1219215"/>
            <a:r>
              <a:rPr lang="en-US" altLang="zh-Hans" sz="1600" dirty="0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1. Upload licensing server template to HCI</a:t>
            </a:r>
          </a:p>
          <a:p>
            <a:pPr defTabSz="1219215"/>
            <a:r>
              <a:rPr lang="en-US" altLang="zh-Hans" sz="1600" dirty="0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2. Configure IP and import license file</a:t>
            </a:r>
          </a:p>
          <a:p>
            <a:pPr defTabSz="1219215"/>
            <a:r>
              <a:rPr lang="en-US" altLang="zh-Hans" sz="1600" dirty="0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3. Input licensing server’s IP on the GPU driver of </a:t>
            </a:r>
            <a:r>
              <a:rPr lang="en-US" altLang="zh-Hans" sz="1600" dirty="0" err="1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vGPU</a:t>
            </a:r>
            <a:r>
              <a:rPr lang="en-US" altLang="zh-Hans" sz="1600" dirty="0">
                <a:solidFill>
                  <a:prstClr val="black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VM</a:t>
            </a:r>
            <a:endParaRPr lang="en-US" altLang="zh-CN" sz="4000" dirty="0">
              <a:solidFill>
                <a:prstClr val="black"/>
              </a:solidFill>
              <a:latin typeface="Century Gothic" panose="020B0502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defTabSz="1219215"/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There are 3 types of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vGPU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licenses from NVIDIA: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vPC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vDWS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and EDU.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vDWS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has better performance than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vPC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EDU is a promotion for education sector, it shares the same functionalities with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vDWS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but has a lower price as </a:t>
            </a:r>
            <a:r>
              <a:rPr lang="en-US" altLang="zh-CN" sz="1600" dirty="0" err="1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vPC</a:t>
            </a:r>
            <a:r>
              <a:rPr lang="en-US" altLang="zh-CN" sz="1600" dirty="0">
                <a:solidFill>
                  <a:srgbClr val="2A37D8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, only schools have the right to purchase it</a:t>
            </a:r>
          </a:p>
          <a:p>
            <a:pPr defTabSz="1219215"/>
            <a:endParaRPr lang="en-US" altLang="zh-CN" sz="4000" dirty="0">
              <a:solidFill>
                <a:srgbClr val="2A37D8"/>
              </a:solidFill>
              <a:latin typeface="Century Gothic" panose="020B0502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0169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714E6-0914-C04D-98E2-44BC253B8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200533"/>
            <a:ext cx="8857327" cy="604139"/>
          </a:xfrm>
        </p:spPr>
        <p:txBody>
          <a:bodyPr/>
          <a:lstStyle/>
          <a:p>
            <a:r>
              <a:rPr lang="en-CN" dirty="0"/>
              <a:t>Licensing for PaaS (KubeManager)</a:t>
            </a:r>
            <a:r>
              <a:rPr lang="zh-CN" altLang="en-US" dirty="0"/>
              <a:t> </a:t>
            </a:r>
            <a:r>
              <a:rPr lang="en-US" sz="2000" b="0" dirty="0"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(from HCI </a:t>
            </a:r>
            <a:r>
              <a:rPr lang="en-US" altLang="zh-CN" sz="2000" b="0" dirty="0"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6.2.0</a:t>
            </a:r>
            <a:r>
              <a:rPr lang="en-US" sz="2000" b="0" dirty="0">
                <a:latin typeface="Century Gothic" panose="020B0502020202020204" pitchFamily="34" charset="0"/>
                <a:ea typeface="微软雅黑"/>
                <a:cs typeface="Arial" panose="020B0604020202020204" pitchFamily="34" charset="0"/>
              </a:rPr>
              <a:t>)</a:t>
            </a:r>
            <a:endParaRPr lang="en-C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830C0F-A185-8844-BA3F-015DF6588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0B4C3F-3C7B-194A-9BA9-554072014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112E8-D0C6-3141-8DEA-4167DCE78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80AA9B-6100-2244-A9A6-782137EF03D4}"/>
              </a:ext>
            </a:extLst>
          </p:cNvPr>
          <p:cNvSpPr txBox="1"/>
          <p:nvPr/>
        </p:nvSpPr>
        <p:spPr>
          <a:xfrm>
            <a:off x="747251" y="1258530"/>
            <a:ext cx="104287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N" dirty="0"/>
              <a:t>The license of KubeManager is quoted based on </a:t>
            </a:r>
            <a:r>
              <a:rPr lang="en-CN" b="1" dirty="0"/>
              <a:t>the number of VMs that form the </a:t>
            </a:r>
          </a:p>
          <a:p>
            <a:r>
              <a:rPr lang="en-CN" b="1" dirty="0"/>
              <a:t>Kubernetes cluster</a:t>
            </a:r>
            <a:r>
              <a:rPr lang="en-CN" dirty="0"/>
              <a:t> (excluding KubeManager VMs).</a:t>
            </a:r>
          </a:p>
          <a:p>
            <a:endParaRPr lang="en-CN" dirty="0"/>
          </a:p>
          <a:p>
            <a:r>
              <a:rPr lang="en-US" b="1" dirty="0"/>
              <a:t>Example 1</a:t>
            </a:r>
          </a:p>
          <a:p>
            <a:r>
              <a:rPr lang="en-US" dirty="0"/>
              <a:t>Customer needs to deploy 3 nodes for Kubernetes control plane and </a:t>
            </a:r>
            <a:r>
              <a:rPr lang="en-US" dirty="0" err="1"/>
              <a:t>etcd</a:t>
            </a:r>
            <a:r>
              <a:rPr lang="en-US" dirty="0"/>
              <a:t> together with worker nodes, 2 dedicated worker nodes, then 5 </a:t>
            </a:r>
            <a:r>
              <a:rPr lang="en-US" dirty="0" err="1"/>
              <a:t>KubeManager</a:t>
            </a:r>
            <a:r>
              <a:rPr lang="en-US" dirty="0"/>
              <a:t> licenses are needed.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Example 2</a:t>
            </a:r>
          </a:p>
          <a:p>
            <a:r>
              <a:rPr lang="en-US" dirty="0"/>
              <a:t>Customer needs to deploy 3 dedicated nodes for Kubernetes control plane and </a:t>
            </a:r>
            <a:r>
              <a:rPr lang="en-US" dirty="0" err="1"/>
              <a:t>etcd</a:t>
            </a:r>
            <a:r>
              <a:rPr lang="en-US" dirty="0"/>
              <a:t>, 7 dedicated worker nodes, then 10 </a:t>
            </a:r>
            <a:r>
              <a:rPr lang="en-US" dirty="0" err="1"/>
              <a:t>KubeManager</a:t>
            </a:r>
            <a:r>
              <a:rPr lang="en-US" dirty="0"/>
              <a:t> licenses are needed.</a:t>
            </a:r>
          </a:p>
          <a:p>
            <a:endParaRPr lang="en-US" dirty="0"/>
          </a:p>
          <a:p>
            <a:r>
              <a:rPr lang="en-US" dirty="0"/>
              <a:t>Note: </a:t>
            </a:r>
          </a:p>
          <a:p>
            <a:r>
              <a:rPr lang="en-US" dirty="0" err="1"/>
              <a:t>KubeManager</a:t>
            </a:r>
            <a:r>
              <a:rPr lang="en-US" dirty="0"/>
              <a:t> VMs (standalone or HA mode) are not counted as K8s nodes when being licensed.</a:t>
            </a:r>
          </a:p>
        </p:txBody>
      </p:sp>
    </p:spTree>
    <p:extLst>
      <p:ext uri="{BB962C8B-B14F-4D97-AF65-F5344CB8AC3E}">
        <p14:creationId xmlns:p14="http://schemas.microsoft.com/office/powerpoint/2010/main" val="13253481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91EA0-7CE3-AA4F-A802-7FA7FB986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D9E1D-B66B-E348-9D72-5AF81FFAC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7DFA58-E107-8A40-A2E0-F34E1ACB6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45CD87-9822-DE40-93E5-D1F49ABA9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 dirty="0"/>
          </a:p>
        </p:txBody>
      </p:sp>
      <p:sp>
        <p:nvSpPr>
          <p:cNvPr id="6" name="Q&amp;A">
            <a:extLst>
              <a:ext uri="{FF2B5EF4-FFF2-40B4-BE49-F238E27FC236}">
                <a16:creationId xmlns:a16="http://schemas.microsoft.com/office/drawing/2014/main" id="{C8237843-DE7B-DE49-924F-83728A9824B2}"/>
              </a:ext>
            </a:extLst>
          </p:cNvPr>
          <p:cNvSpPr txBox="1"/>
          <p:nvPr/>
        </p:nvSpPr>
        <p:spPr>
          <a:xfrm>
            <a:off x="3977640" y="2810083"/>
            <a:ext cx="4739640" cy="9053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5400" tIns="25400" rIns="25400" bIns="25400" anchor="ctr">
            <a:spAutoFit/>
          </a:bodyPr>
          <a:lstStyle>
            <a:lvl1pPr algn="l">
              <a:defRPr sz="111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en-US" sz="5550" dirty="0">
                <a:latin typeface="Century Gothic" panose="020B0502020202020204" pitchFamily="34" charset="0"/>
              </a:rPr>
              <a:t>Service Part</a:t>
            </a:r>
            <a:endParaRPr sz="55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53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97985-62EB-724B-83A9-E4CC46F81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Hardware Service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18DC46-B184-DB48-AB42-FDF7054F2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C84A88-3E33-8546-A345-56F2A7B5C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22C577-F129-F742-B5BC-C9328A684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33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93B27E5B-1476-7343-9601-AC4F56087C26}"/>
              </a:ext>
            </a:extLst>
          </p:cNvPr>
          <p:cNvSpPr txBox="1"/>
          <p:nvPr/>
        </p:nvSpPr>
        <p:spPr>
          <a:xfrm>
            <a:off x="340610" y="1508479"/>
            <a:ext cx="11467444" cy="312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altLang="zh-CN" sz="2400" b="1" dirty="0">
                <a:latin typeface="Century Gothic" panose="020B0502020202020204" pitchFamily="34" charset="0"/>
              </a:rPr>
              <a:t>4</a:t>
            </a:r>
            <a:r>
              <a:rPr lang="zh-CN" altLang="en-US" sz="2400" b="1" dirty="0">
                <a:latin typeface="Century Gothic" panose="020B0502020202020204" pitchFamily="34" charset="0"/>
              </a:rPr>
              <a:t> </a:t>
            </a:r>
            <a:r>
              <a:rPr lang="en-US" altLang="zh-CN" sz="2400" b="1" dirty="0">
                <a:latin typeface="Century Gothic" panose="020B0502020202020204" pitchFamily="34" charset="0"/>
              </a:rPr>
              <a:t>types of hardware services: RTF, SDS, NBD, 7*24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RTF: return to factory, free of charge for 3 years, 3% of hardware list price for yearly service extension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SDS: same day shipment, 5% of hardware list price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NBD: next business day, 7% of hardware list price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altLang="zh-CN" sz="1950" dirty="0">
                <a:latin typeface="Century Gothic" panose="020B0502020202020204" pitchFamily="34" charset="0"/>
              </a:rPr>
              <a:t>7*24: 7 days * 24 hours, 15% of hardware list price, not recommended at this stage due to limited capacity.</a:t>
            </a:r>
            <a:endParaRPr sz="19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600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8EA3D-3520-FF4C-9EC1-C086372FA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Software Service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45E0AC-ADAF-704E-BF3B-E59972FB9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AF4BAC-7AA4-9A43-8D2B-6945A3EBA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B7FC29-638B-0247-ACBE-42F8B5445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34</a:t>
            </a:fld>
            <a:endParaRPr lang="zh-CN" altLang="en-US" dirty="0"/>
          </a:p>
        </p:txBody>
      </p:sp>
      <p:sp>
        <p:nvSpPr>
          <p:cNvPr id="6" name="All of the 2U aCloud aServer appliances have at least 6*GE NIC ports.…">
            <a:extLst>
              <a:ext uri="{FF2B5EF4-FFF2-40B4-BE49-F238E27FC236}">
                <a16:creationId xmlns:a16="http://schemas.microsoft.com/office/drawing/2014/main" id="{D74F019A-F6B1-8F41-A64D-950D18190A63}"/>
              </a:ext>
            </a:extLst>
          </p:cNvPr>
          <p:cNvSpPr txBox="1"/>
          <p:nvPr/>
        </p:nvSpPr>
        <p:spPr>
          <a:xfrm>
            <a:off x="340610" y="2293310"/>
            <a:ext cx="11467444" cy="1551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Software service includes software technical support and software upgrade license, the price of software service is charged as 10% of software list price.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altLang="zh-CN" sz="19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50" dirty="0">
                <a:latin typeface="Century Gothic" panose="020B0502020202020204" pitchFamily="34" charset="0"/>
              </a:rPr>
              <a:t>Software service is mandatory, there will be no technical service and software upgrade without it.</a:t>
            </a:r>
            <a:endParaRPr sz="19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4499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60554" y="2354790"/>
            <a:ext cx="4051109" cy="1028105"/>
            <a:chOff x="660554" y="2354790"/>
            <a:chExt cx="4051109" cy="1028105"/>
          </a:xfrm>
        </p:grpSpPr>
        <p:sp>
          <p:nvSpPr>
            <p:cNvPr id="6" name="矩形 5"/>
            <p:cNvSpPr/>
            <p:nvPr/>
          </p:nvSpPr>
          <p:spPr>
            <a:xfrm>
              <a:off x="660554" y="2354790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rgbClr val="345692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788035" y="3382895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9" y="48950"/>
            <a:ext cx="2074679" cy="94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82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1826C-7F1A-024F-9D44-F6EDD3602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Implementation &amp; Migration Service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3977E7-437C-0548-82C9-338D718EC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4E23FA-83A5-9E47-90BF-726BBE847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4F418B-03C4-CB4C-9759-2944840BD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36</a:t>
            </a:fld>
            <a:endParaRPr lang="zh-CN" altLang="en-US" dirty="0"/>
          </a:p>
        </p:txBody>
      </p:sp>
      <p:sp>
        <p:nvSpPr>
          <p:cNvPr id="7" name="All of the 2U aCloud aServer appliances have at least 6*GE NIC ports.…">
            <a:extLst>
              <a:ext uri="{FF2B5EF4-FFF2-40B4-BE49-F238E27FC236}">
                <a16:creationId xmlns:a16="http://schemas.microsoft.com/office/drawing/2014/main" id="{8CBEA540-0590-C547-AD76-3688A2887E49}"/>
              </a:ext>
            </a:extLst>
          </p:cNvPr>
          <p:cNvSpPr txBox="1"/>
          <p:nvPr/>
        </p:nvSpPr>
        <p:spPr>
          <a:xfrm>
            <a:off x="340610" y="1233130"/>
            <a:ext cx="11467444" cy="4337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spAutoFit/>
          </a:bodyPr>
          <a:lstStyle/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800" b="1" dirty="0">
                <a:latin typeface="Century Gothic" panose="020B0502020202020204" pitchFamily="34" charset="0"/>
              </a:rPr>
              <a:t>Implementation service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>
                <a:latin typeface="Century Gothic" panose="020B0502020202020204" pitchFamily="34" charset="0"/>
              </a:rPr>
              <a:t>    Based on how many nodes customer purchased, the same number of implementation service should be purchased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800" b="1" dirty="0">
                <a:latin typeface="Century Gothic" panose="020B0502020202020204" pitchFamily="34" charset="0"/>
              </a:rPr>
              <a:t>Migration Service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>
                <a:latin typeface="Century Gothic" panose="020B0502020202020204" pitchFamily="34" charset="0"/>
              </a:rPr>
              <a:t>    Need to analyze how many VMs are required to migrate with assistance from </a:t>
            </a:r>
            <a:r>
              <a:rPr lang="en-US" sz="1750" dirty="0" err="1">
                <a:latin typeface="Century Gothic" panose="020B0502020202020204" pitchFamily="34" charset="0"/>
              </a:rPr>
              <a:t>Sangfor</a:t>
            </a:r>
            <a:r>
              <a:rPr lang="en-US" sz="1750" dirty="0">
                <a:latin typeface="Century Gothic" panose="020B0502020202020204" pitchFamily="34" charset="0"/>
              </a:rPr>
              <a:t>, implementation service includes migration quota of 2 VMs per node, if that’s not enough, need to calculate overall migration workload based on the method provided in the table on the previous slide and then purchase on a number of person/days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lang="en-US" sz="1750" dirty="0">
              <a:latin typeface="Century Gothic" panose="020B0502020202020204" pitchFamily="34" charset="0"/>
            </a:endParaRP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2800" b="1" dirty="0">
                <a:latin typeface="Century Gothic" panose="020B0502020202020204" pitchFamily="34" charset="0"/>
              </a:rPr>
              <a:t>Caution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750" dirty="0">
                <a:latin typeface="Century Gothic" panose="020B0502020202020204" pitchFamily="34" charset="0"/>
              </a:rPr>
              <a:t>     Implementation or migration service does not sell alone, they have to be bundled with software technical service (which is kind of mandatory)</a:t>
            </a:r>
          </a:p>
          <a:p>
            <a:pPr algn="l">
              <a:defRPr sz="3900">
                <a:latin typeface="Helvetica"/>
                <a:ea typeface="Helvetica"/>
                <a:cs typeface="Helvetica"/>
                <a:sym typeface="Helvetica"/>
              </a:defRPr>
            </a:pPr>
            <a:endParaRPr sz="195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304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3726</TotalTime>
  <Words>3998</Words>
  <Application>Microsoft Macintosh PowerPoint</Application>
  <PresentationFormat>Widescreen</PresentationFormat>
  <Paragraphs>670</Paragraphs>
  <Slides>37</Slides>
  <Notes>2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Century Gothic</vt:lpstr>
      <vt:lpstr>Helvetica</vt:lpstr>
      <vt:lpstr>Wingdings</vt:lpstr>
      <vt:lpstr>Office 主题</vt:lpstr>
      <vt:lpstr>PowerPoint Presentation</vt:lpstr>
      <vt:lpstr>PowerPoint Presentation</vt:lpstr>
      <vt:lpstr>PowerPoint Presentation</vt:lpstr>
      <vt:lpstr>What’s Inside A Server ?</vt:lpstr>
      <vt:lpstr> CPU Sizing based on frequency</vt:lpstr>
      <vt:lpstr> CPU Sizing based on vCPU</vt:lpstr>
      <vt:lpstr> RAM Sizing based on physical RAM</vt:lpstr>
      <vt:lpstr> RAM Sizing based on virtual RAM</vt:lpstr>
      <vt:lpstr>HCI OS RAM Consumption (per host)</vt:lpstr>
      <vt:lpstr>HCI OS RAM Consumption (per host) </vt:lpstr>
      <vt:lpstr>HCI OS RAM Consumption (per host) </vt:lpstr>
      <vt:lpstr>Cloud (SCP) OS Consumption </vt:lpstr>
      <vt:lpstr>HA (High Availability) Sizing</vt:lpstr>
      <vt:lpstr>Disk Sizing based on physical disks</vt:lpstr>
      <vt:lpstr>Disk Sizing based on physical disks</vt:lpstr>
      <vt:lpstr>Disk Sizing based on virtual disks</vt:lpstr>
      <vt:lpstr>NIC Sizing</vt:lpstr>
      <vt:lpstr>PowerPoint Presentation</vt:lpstr>
      <vt:lpstr>CDP Sizing</vt:lpstr>
      <vt:lpstr>DR Sizing</vt:lpstr>
      <vt:lpstr>HCI to HCI DR Bandwidth Calculation</vt:lpstr>
      <vt:lpstr>Witness Node Sizing Guide for Stretched Cluster</vt:lpstr>
      <vt:lpstr>PowerPoint Presentation</vt:lpstr>
      <vt:lpstr>GPU Sizing Guide</vt:lpstr>
      <vt:lpstr>GPU Sizing Guide</vt:lpstr>
      <vt:lpstr>PowerPoint Presentation</vt:lpstr>
      <vt:lpstr>Software Licenses </vt:lpstr>
      <vt:lpstr>Software Licenses </vt:lpstr>
      <vt:lpstr>Three More Licenses Since 6.1.0</vt:lpstr>
      <vt:lpstr>Licensing for Stretched Cluster (from HCI 5.8.7R1)</vt:lpstr>
      <vt:lpstr>Licensing for vGPU (from HCI 5.8.7R1)</vt:lpstr>
      <vt:lpstr>Licensing for PaaS (KubeManager) (from HCI 6.2.0)</vt:lpstr>
      <vt:lpstr>PowerPoint Presentation</vt:lpstr>
      <vt:lpstr>Hardware Service</vt:lpstr>
      <vt:lpstr>Software Service</vt:lpstr>
      <vt:lpstr>PowerPoint Presentation</vt:lpstr>
      <vt:lpstr>Implementation &amp; Migration Service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Cheney Hu</cp:lastModifiedBy>
  <cp:revision>243</cp:revision>
  <dcterms:created xsi:type="dcterms:W3CDTF">2019-02-27T02:00:39Z</dcterms:created>
  <dcterms:modified xsi:type="dcterms:W3CDTF">2020-11-24T03:37:33Z</dcterms:modified>
</cp:coreProperties>
</file>